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4">
  <p:sldMasterIdLst>
    <p:sldMasterId id="2147483648" r:id="rId4"/>
  </p:sldMasterIdLst>
  <p:notesMasterIdLst>
    <p:notesMasterId r:id="rId83"/>
  </p:notesMasterIdLst>
  <p:handoutMasterIdLst>
    <p:handoutMasterId r:id="rId84"/>
  </p:handoutMasterIdLst>
  <p:sldIdLst>
    <p:sldId id="483" r:id="rId5"/>
    <p:sldId id="484" r:id="rId6"/>
    <p:sldId id="485" r:id="rId7"/>
    <p:sldId id="486" r:id="rId8"/>
    <p:sldId id="487" r:id="rId9"/>
    <p:sldId id="488" r:id="rId10"/>
    <p:sldId id="512" r:id="rId11"/>
    <p:sldId id="514" r:id="rId12"/>
    <p:sldId id="515" r:id="rId13"/>
    <p:sldId id="516" r:id="rId14"/>
    <p:sldId id="517" r:id="rId15"/>
    <p:sldId id="518" r:id="rId16"/>
    <p:sldId id="519" r:id="rId17"/>
    <p:sldId id="489" r:id="rId18"/>
    <p:sldId id="533" r:id="rId19"/>
    <p:sldId id="534" r:id="rId20"/>
    <p:sldId id="600" r:id="rId21"/>
    <p:sldId id="601" r:id="rId22"/>
    <p:sldId id="602" r:id="rId23"/>
    <p:sldId id="603" r:id="rId24"/>
    <p:sldId id="604" r:id="rId25"/>
    <p:sldId id="535" r:id="rId26"/>
    <p:sldId id="536" r:id="rId27"/>
    <p:sldId id="537" r:id="rId28"/>
    <p:sldId id="521" r:id="rId29"/>
    <p:sldId id="508" r:id="rId30"/>
    <p:sldId id="596" r:id="rId31"/>
    <p:sldId id="597" r:id="rId32"/>
    <p:sldId id="598" r:id="rId33"/>
    <p:sldId id="520" r:id="rId34"/>
    <p:sldId id="543" r:id="rId35"/>
    <p:sldId id="547" r:id="rId36"/>
    <p:sldId id="548" r:id="rId37"/>
    <p:sldId id="549" r:id="rId38"/>
    <p:sldId id="550" r:id="rId39"/>
    <p:sldId id="551" r:id="rId40"/>
    <p:sldId id="552" r:id="rId41"/>
    <p:sldId id="553" r:id="rId42"/>
    <p:sldId id="554" r:id="rId43"/>
    <p:sldId id="555" r:id="rId44"/>
    <p:sldId id="556" r:id="rId45"/>
    <p:sldId id="557" r:id="rId46"/>
    <p:sldId id="558" r:id="rId47"/>
    <p:sldId id="559" r:id="rId48"/>
    <p:sldId id="560" r:id="rId49"/>
    <p:sldId id="561" r:id="rId50"/>
    <p:sldId id="562" r:id="rId51"/>
    <p:sldId id="563" r:id="rId52"/>
    <p:sldId id="564" r:id="rId53"/>
    <p:sldId id="565" r:id="rId54"/>
    <p:sldId id="566" r:id="rId55"/>
    <p:sldId id="567" r:id="rId56"/>
    <p:sldId id="568" r:id="rId57"/>
    <p:sldId id="569" r:id="rId58"/>
    <p:sldId id="570" r:id="rId59"/>
    <p:sldId id="571" r:id="rId60"/>
    <p:sldId id="572" r:id="rId61"/>
    <p:sldId id="573" r:id="rId62"/>
    <p:sldId id="574" r:id="rId63"/>
    <p:sldId id="575" r:id="rId64"/>
    <p:sldId id="576" r:id="rId65"/>
    <p:sldId id="577" r:id="rId66"/>
    <p:sldId id="578" r:id="rId67"/>
    <p:sldId id="579" r:id="rId68"/>
    <p:sldId id="580" r:id="rId69"/>
    <p:sldId id="581" r:id="rId70"/>
    <p:sldId id="582" r:id="rId71"/>
    <p:sldId id="583" r:id="rId72"/>
    <p:sldId id="584" r:id="rId73"/>
    <p:sldId id="585" r:id="rId74"/>
    <p:sldId id="586" r:id="rId75"/>
    <p:sldId id="589" r:id="rId76"/>
    <p:sldId id="590" r:id="rId77"/>
    <p:sldId id="542" r:id="rId78"/>
    <p:sldId id="605" r:id="rId79"/>
    <p:sldId id="593" r:id="rId80"/>
    <p:sldId id="594" r:id="rId81"/>
    <p:sldId id="595"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50F855F4-6B3D-734F-8ED9-E6A7F47D5A6B}">
          <p14:sldIdLst>
            <p14:sldId id="483"/>
          </p14:sldIdLst>
        </p14:section>
        <p14:section name="Content" id="{27C77642-E8FC-D04B-A600-8D79524F4638}">
          <p14:sldIdLst>
            <p14:sldId id="484"/>
            <p14:sldId id="485"/>
            <p14:sldId id="486"/>
            <p14:sldId id="487"/>
            <p14:sldId id="488"/>
            <p14:sldId id="512"/>
            <p14:sldId id="514"/>
            <p14:sldId id="515"/>
            <p14:sldId id="516"/>
            <p14:sldId id="517"/>
            <p14:sldId id="518"/>
            <p14:sldId id="519"/>
            <p14:sldId id="489"/>
            <p14:sldId id="533"/>
            <p14:sldId id="534"/>
            <p14:sldId id="600"/>
            <p14:sldId id="601"/>
            <p14:sldId id="602"/>
            <p14:sldId id="603"/>
            <p14:sldId id="604"/>
            <p14:sldId id="535"/>
            <p14:sldId id="536"/>
            <p14:sldId id="537"/>
            <p14:sldId id="521"/>
            <p14:sldId id="508"/>
            <p14:sldId id="596"/>
            <p14:sldId id="597"/>
            <p14:sldId id="598"/>
            <p14:sldId id="520"/>
            <p14:sldId id="543"/>
            <p14:sldId id="547"/>
            <p14:sldId id="548"/>
            <p14:sldId id="549"/>
            <p14:sldId id="550"/>
            <p14:sldId id="551"/>
            <p14:sldId id="552"/>
            <p14:sldId id="553"/>
            <p14:sldId id="554"/>
            <p14:sldId id="555"/>
            <p14:sldId id="556"/>
            <p14:sldId id="557"/>
            <p14:sldId id="558"/>
            <p14:sldId id="559"/>
            <p14:sldId id="560"/>
            <p14:sldId id="561"/>
            <p14:sldId id="562"/>
            <p14:sldId id="563"/>
            <p14:sldId id="564"/>
            <p14:sldId id="565"/>
            <p14:sldId id="566"/>
            <p14:sldId id="567"/>
            <p14:sldId id="568"/>
            <p14:sldId id="569"/>
            <p14:sldId id="570"/>
            <p14:sldId id="571"/>
            <p14:sldId id="572"/>
            <p14:sldId id="573"/>
            <p14:sldId id="574"/>
            <p14:sldId id="575"/>
            <p14:sldId id="576"/>
            <p14:sldId id="577"/>
            <p14:sldId id="578"/>
            <p14:sldId id="579"/>
            <p14:sldId id="580"/>
            <p14:sldId id="581"/>
            <p14:sldId id="582"/>
            <p14:sldId id="583"/>
            <p14:sldId id="584"/>
            <p14:sldId id="585"/>
            <p14:sldId id="586"/>
          </p14:sldIdLst>
        </p14:section>
        <p14:section name="Contacts" id="{A36A632A-72D9-C44B-BFEE-AABA4BC46D46}">
          <p14:sldIdLst>
            <p14:sldId id="589"/>
            <p14:sldId id="590"/>
            <p14:sldId id="542"/>
            <p14:sldId id="605"/>
            <p14:sldId id="593"/>
            <p14:sldId id="594"/>
            <p14:sldId id="59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hmidtke Knut" initials="SK" lastIdx="23" clrIdx="0">
    <p:extLst>
      <p:ext uri="{19B8F6BF-5375-455C-9EA6-DF929625EA0E}">
        <p15:presenceInfo xmlns:p15="http://schemas.microsoft.com/office/powerpoint/2012/main" userId="S-1-5-21-1635401191-1135830115-316617838-73315" providerId="AD"/>
      </p:ext>
    </p:extLst>
  </p:cmAuthor>
  <p:cmAuthor id="2" name="Keller Chigusa" initials="KC" lastIdx="30" clrIdx="1">
    <p:extLst>
      <p:ext uri="{19B8F6BF-5375-455C-9EA6-DF929625EA0E}">
        <p15:presenceInfo xmlns:p15="http://schemas.microsoft.com/office/powerpoint/2012/main" userId="S-1-5-21-1635401191-1135830115-316617838-73561" providerId="AD"/>
      </p:ext>
    </p:extLst>
  </p:cmAuthor>
  <p:cmAuthor id="3" name="Kalchofner Seraina" initials="KS" lastIdx="17" clrIdx="2">
    <p:extLst>
      <p:ext uri="{19B8F6BF-5375-455C-9EA6-DF929625EA0E}">
        <p15:presenceInfo xmlns:p15="http://schemas.microsoft.com/office/powerpoint/2012/main" userId="S-1-5-21-1635401191-1135830115-316617838-7356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BFD4"/>
    <a:srgbClr val="D0DFE8"/>
    <a:srgbClr val="CE8628"/>
    <a:srgbClr val="DA7F59"/>
    <a:srgbClr val="B280A9"/>
    <a:srgbClr val="5FAA93"/>
    <a:srgbClr val="5EA9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48" autoAdjust="0"/>
    <p:restoredTop sz="87953" autoAdjust="0"/>
  </p:normalViewPr>
  <p:slideViewPr>
    <p:cSldViewPr snapToGrid="0" snapToObjects="1">
      <p:cViewPr varScale="1">
        <p:scale>
          <a:sx n="101" d="100"/>
          <a:sy n="101" d="100"/>
        </p:scale>
        <p:origin x="942" y="96"/>
      </p:cViewPr>
      <p:guideLst/>
    </p:cSldViewPr>
  </p:slideViewPr>
  <p:outlineViewPr>
    <p:cViewPr>
      <p:scale>
        <a:sx n="33" d="100"/>
        <a:sy n="33" d="100"/>
      </p:scale>
      <p:origin x="0" y="0"/>
    </p:cViewPr>
  </p:outlineViewPr>
  <p:notesTextViewPr>
    <p:cViewPr>
      <p:scale>
        <a:sx n="170" d="100"/>
        <a:sy n="170" d="100"/>
      </p:scale>
      <p:origin x="0" y="0"/>
    </p:cViewPr>
  </p:notesTextViewPr>
  <p:notesViewPr>
    <p:cSldViewPr snapToGrid="0" snapToObjects="1">
      <p:cViewPr varScale="1">
        <p:scale>
          <a:sx n="51" d="100"/>
          <a:sy n="51" d="100"/>
        </p:scale>
        <p:origin x="2692" y="5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handoutMaster" Target="handoutMasters/handout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notesMaster" Target="notesMasters/notesMaster1.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14DF50-E128-DD4D-9216-1D555D2B2E7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E73D45D-0977-B94B-A510-AB881F7EFC4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36C2096-F608-BC41-B354-F97475F8C6C3}" type="datetimeFigureOut">
              <a:rPr lang="en-US" smtClean="0"/>
              <a:t>2/5/2024</a:t>
            </a:fld>
            <a:endParaRPr lang="en-US"/>
          </a:p>
        </p:txBody>
      </p:sp>
      <p:sp>
        <p:nvSpPr>
          <p:cNvPr id="4" name="Footer Placeholder 3">
            <a:extLst>
              <a:ext uri="{FF2B5EF4-FFF2-40B4-BE49-F238E27FC236}">
                <a16:creationId xmlns:a16="http://schemas.microsoft.com/office/drawing/2014/main" id="{50308E38-6F86-534F-8D47-913A1B6AEA8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CE4A49C-C1A0-9843-BE65-F3D21BBFCE0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6A238E7-292D-1E40-BE92-D4E3F92C1031}" type="slidenum">
              <a:rPr lang="en-US" smtClean="0"/>
              <a:t>‹#›</a:t>
            </a:fld>
            <a:endParaRPr lang="en-US"/>
          </a:p>
        </p:txBody>
      </p:sp>
    </p:spTree>
    <p:extLst>
      <p:ext uri="{BB962C8B-B14F-4D97-AF65-F5344CB8AC3E}">
        <p14:creationId xmlns:p14="http://schemas.microsoft.com/office/powerpoint/2010/main" val="6721203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39B61C-870F-C24D-AA23-5AF1F9363730}" type="datetimeFigureOut">
              <a:rPr lang="en-US" smtClean="0"/>
              <a:t>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47C43B-4DA6-0243-8574-382468EBCECA}" type="slidenum">
              <a:rPr lang="en-US" smtClean="0"/>
              <a:t>‹#›</a:t>
            </a:fld>
            <a:endParaRPr lang="en-US"/>
          </a:p>
        </p:txBody>
      </p:sp>
    </p:spTree>
    <p:extLst>
      <p:ext uri="{BB962C8B-B14F-4D97-AF65-F5344CB8AC3E}">
        <p14:creationId xmlns:p14="http://schemas.microsoft.com/office/powerpoint/2010/main" val="785883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47C43B-4DA6-0243-8574-382468EBCECA}" type="slidenum">
              <a:rPr lang="en-US" smtClean="0"/>
              <a:t>1</a:t>
            </a:fld>
            <a:endParaRPr lang="en-US"/>
          </a:p>
        </p:txBody>
      </p:sp>
    </p:spTree>
    <p:extLst>
      <p:ext uri="{BB962C8B-B14F-4D97-AF65-F5344CB8AC3E}">
        <p14:creationId xmlns:p14="http://schemas.microsoft.com/office/powerpoint/2010/main" val="26547642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pieChart</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40214629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clusteredBarChart</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31974717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hundredPercentStackedBarChart</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3873434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Land use types</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Key arable crops</a:t>
            </a:r>
            <a:endParaRPr dirty="0"/>
          </a:p>
          <a:p>
            <a:r>
              <a:rPr b="0" dirty="0"/>
              <a:t>No alt text provided</a:t>
            </a:r>
            <a:endParaRPr dirty="0"/>
          </a:p>
          <a:p>
            <a:endParaRPr dirty="0"/>
          </a:p>
          <a:p>
            <a:r>
              <a:rPr b="1" dirty="0"/>
              <a:t>Key permanent crops</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10192302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Land use types</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Key arable crops</a:t>
            </a:r>
            <a:endParaRPr dirty="0"/>
          </a:p>
          <a:p>
            <a:r>
              <a:rPr b="0" dirty="0"/>
              <a:t>No alt text provided</a:t>
            </a:r>
            <a:endParaRPr dirty="0"/>
          </a:p>
          <a:p>
            <a:endParaRPr dirty="0"/>
          </a:p>
          <a:p>
            <a:r>
              <a:rPr b="1" dirty="0"/>
              <a:t>Key permanent crops</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16218753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European Union</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Europe</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40561530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Arable crops</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Permanent crops</a:t>
            </a:r>
            <a:endParaRPr dirty="0"/>
          </a:p>
          <a:p>
            <a:r>
              <a:rPr b="0" dirty="0"/>
              <a:t>No alt text provided</a:t>
            </a:r>
            <a:endParaRPr dirty="0"/>
          </a:p>
          <a:p>
            <a:endParaRPr dirty="0"/>
          </a:p>
          <a:p>
            <a:r>
              <a:rPr b="1" dirty="0"/>
              <a:t>Permanent grassland</a:t>
            </a:r>
            <a:endParaRPr dirty="0"/>
          </a:p>
          <a:p>
            <a:r>
              <a:rPr b="0" dirty="0"/>
              <a:t>No alt text provided</a:t>
            </a:r>
            <a:endParaRPr dirty="0"/>
          </a:p>
          <a:p>
            <a:endParaRPr dirty="0"/>
          </a:p>
        </p:txBody>
      </p:sp>
    </p:spTree>
    <p:extLst>
      <p:ext uri="{BB962C8B-B14F-4D97-AF65-F5344CB8AC3E}">
        <p14:creationId xmlns:p14="http://schemas.microsoft.com/office/powerpoint/2010/main" val="42207339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Arable land</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42581025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Arable land</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189484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Arable land</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3191030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txBox="1">
            <a:spLocks noGrp="1" noChangeArrowheads="1"/>
          </p:cNvSpPr>
          <p:nvPr/>
        </p:nvSpPr>
        <p:spPr bwMode="auto">
          <a:xfrm>
            <a:off x="2" y="1"/>
            <a:ext cx="3093671" cy="477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134" tIns="48567" rIns="97134" bIns="48567"/>
          <a:lstStyle>
            <a:lvl1pPr defTabSz="965200" eaLnBrk="0" hangingPunct="0">
              <a:spcBef>
                <a:spcPct val="30000"/>
              </a:spcBef>
              <a:defRPr sz="1200">
                <a:solidFill>
                  <a:schemeClr val="tx1"/>
                </a:solidFill>
                <a:latin typeface="Times New Roman" pitchFamily="18" charset="0"/>
                <a:ea typeface="ＭＳ Ｐゴシック" pitchFamily="34" charset="-128"/>
              </a:defRPr>
            </a:lvl1pPr>
            <a:lvl2pPr marL="742950" indent="-285750" defTabSz="965200" eaLnBrk="0" hangingPunct="0">
              <a:spcBef>
                <a:spcPct val="30000"/>
              </a:spcBef>
              <a:defRPr sz="1200">
                <a:solidFill>
                  <a:schemeClr val="tx1"/>
                </a:solidFill>
                <a:latin typeface="Times New Roman" pitchFamily="18" charset="0"/>
                <a:ea typeface="ＭＳ Ｐゴシック" pitchFamily="34" charset="-128"/>
              </a:defRPr>
            </a:lvl2pPr>
            <a:lvl3pPr marL="1143000" indent="-228600" defTabSz="965200" eaLnBrk="0" hangingPunct="0">
              <a:spcBef>
                <a:spcPct val="30000"/>
              </a:spcBef>
              <a:defRPr sz="1200">
                <a:solidFill>
                  <a:schemeClr val="tx1"/>
                </a:solidFill>
                <a:latin typeface="Times New Roman" pitchFamily="18" charset="0"/>
                <a:ea typeface="ＭＳ Ｐゴシック" pitchFamily="34" charset="-128"/>
              </a:defRPr>
            </a:lvl3pPr>
            <a:lvl4pPr marL="1600200" indent="-228600" defTabSz="965200" eaLnBrk="0" hangingPunct="0">
              <a:spcBef>
                <a:spcPct val="30000"/>
              </a:spcBef>
              <a:defRPr sz="1200">
                <a:solidFill>
                  <a:schemeClr val="tx1"/>
                </a:solidFill>
                <a:latin typeface="Times New Roman" pitchFamily="18" charset="0"/>
                <a:ea typeface="ＭＳ Ｐゴシック" pitchFamily="34" charset="-128"/>
              </a:defRPr>
            </a:lvl4pPr>
            <a:lvl5pPr marL="2057400" indent="-228600" defTabSz="965200" eaLnBrk="0" hangingPunct="0">
              <a:spcBef>
                <a:spcPct val="30000"/>
              </a:spcBef>
              <a:defRPr sz="1200">
                <a:solidFill>
                  <a:schemeClr val="tx1"/>
                </a:solidFill>
                <a:latin typeface="Times New Roman" pitchFamily="18" charset="0"/>
                <a:ea typeface="ＭＳ Ｐゴシック" pitchFamily="34" charset="-128"/>
              </a:defRPr>
            </a:lvl5pPr>
            <a:lvl6pPr marL="25146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6pPr>
            <a:lvl7pPr marL="29718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7pPr>
            <a:lvl8pPr marL="34290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8pPr>
            <a:lvl9pPr marL="38862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9pPr>
          </a:lstStyle>
          <a:p>
            <a:pPr>
              <a:spcBef>
                <a:spcPct val="0"/>
              </a:spcBef>
            </a:pPr>
            <a:r>
              <a:rPr lang="de-CH" altLang="de-DE" b="0"/>
              <a:t>FiBL</a:t>
            </a:r>
          </a:p>
        </p:txBody>
      </p:sp>
      <p:sp>
        <p:nvSpPr>
          <p:cNvPr id="57347" name="Rectangle 3"/>
          <p:cNvSpPr txBox="1">
            <a:spLocks noGrp="1" noChangeArrowheads="1"/>
          </p:cNvSpPr>
          <p:nvPr/>
        </p:nvSpPr>
        <p:spPr bwMode="auto">
          <a:xfrm>
            <a:off x="3988988" y="1"/>
            <a:ext cx="3093670" cy="477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134" tIns="48567" rIns="97134" bIns="48567"/>
          <a:lstStyle>
            <a:lvl1pPr defTabSz="965200" eaLnBrk="0" hangingPunct="0">
              <a:spcBef>
                <a:spcPct val="30000"/>
              </a:spcBef>
              <a:defRPr sz="1200">
                <a:solidFill>
                  <a:schemeClr val="tx1"/>
                </a:solidFill>
                <a:latin typeface="Times New Roman" pitchFamily="18" charset="0"/>
                <a:ea typeface="ＭＳ Ｐゴシック" pitchFamily="34" charset="-128"/>
              </a:defRPr>
            </a:lvl1pPr>
            <a:lvl2pPr marL="742950" indent="-285750" defTabSz="965200" eaLnBrk="0" hangingPunct="0">
              <a:spcBef>
                <a:spcPct val="30000"/>
              </a:spcBef>
              <a:defRPr sz="1200">
                <a:solidFill>
                  <a:schemeClr val="tx1"/>
                </a:solidFill>
                <a:latin typeface="Times New Roman" pitchFamily="18" charset="0"/>
                <a:ea typeface="ＭＳ Ｐゴシック" pitchFamily="34" charset="-128"/>
              </a:defRPr>
            </a:lvl2pPr>
            <a:lvl3pPr marL="1143000" indent="-228600" defTabSz="965200" eaLnBrk="0" hangingPunct="0">
              <a:spcBef>
                <a:spcPct val="30000"/>
              </a:spcBef>
              <a:defRPr sz="1200">
                <a:solidFill>
                  <a:schemeClr val="tx1"/>
                </a:solidFill>
                <a:latin typeface="Times New Roman" pitchFamily="18" charset="0"/>
                <a:ea typeface="ＭＳ Ｐゴシック" pitchFamily="34" charset="-128"/>
              </a:defRPr>
            </a:lvl3pPr>
            <a:lvl4pPr marL="1600200" indent="-228600" defTabSz="965200" eaLnBrk="0" hangingPunct="0">
              <a:spcBef>
                <a:spcPct val="30000"/>
              </a:spcBef>
              <a:defRPr sz="1200">
                <a:solidFill>
                  <a:schemeClr val="tx1"/>
                </a:solidFill>
                <a:latin typeface="Times New Roman" pitchFamily="18" charset="0"/>
                <a:ea typeface="ＭＳ Ｐゴシック" pitchFamily="34" charset="-128"/>
              </a:defRPr>
            </a:lvl4pPr>
            <a:lvl5pPr marL="2057400" indent="-228600" defTabSz="965200" eaLnBrk="0" hangingPunct="0">
              <a:spcBef>
                <a:spcPct val="30000"/>
              </a:spcBef>
              <a:defRPr sz="1200">
                <a:solidFill>
                  <a:schemeClr val="tx1"/>
                </a:solidFill>
                <a:latin typeface="Times New Roman" pitchFamily="18" charset="0"/>
                <a:ea typeface="ＭＳ Ｐゴシック" pitchFamily="34" charset="-128"/>
              </a:defRPr>
            </a:lvl5pPr>
            <a:lvl6pPr marL="25146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6pPr>
            <a:lvl7pPr marL="29718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7pPr>
            <a:lvl8pPr marL="34290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8pPr>
            <a:lvl9pPr marL="38862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9pPr>
          </a:lstStyle>
          <a:p>
            <a:pPr algn="r">
              <a:spcBef>
                <a:spcPct val="0"/>
              </a:spcBef>
            </a:pPr>
            <a:fld id="{AC7BCAC9-5CD2-4A3A-8BE1-7C5F805052AC}" type="datetime1">
              <a:rPr lang="de-CH" altLang="de-DE" b="0"/>
              <a:pPr algn="r">
                <a:spcBef>
                  <a:spcPct val="0"/>
                </a:spcBef>
              </a:pPr>
              <a:t>05.02.2024</a:t>
            </a:fld>
            <a:endParaRPr lang="de-CH" altLang="de-DE" b="0"/>
          </a:p>
        </p:txBody>
      </p:sp>
      <p:sp>
        <p:nvSpPr>
          <p:cNvPr id="57348" name="Rectangle 6"/>
          <p:cNvSpPr txBox="1">
            <a:spLocks noGrp="1" noChangeArrowheads="1"/>
          </p:cNvSpPr>
          <p:nvPr/>
        </p:nvSpPr>
        <p:spPr bwMode="auto">
          <a:xfrm>
            <a:off x="2" y="9730922"/>
            <a:ext cx="3093671" cy="479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134" tIns="48567" rIns="97134" bIns="48567" anchor="b"/>
          <a:lstStyle>
            <a:lvl1pPr defTabSz="965200" eaLnBrk="0" hangingPunct="0">
              <a:spcBef>
                <a:spcPct val="30000"/>
              </a:spcBef>
              <a:defRPr sz="1200">
                <a:solidFill>
                  <a:schemeClr val="tx1"/>
                </a:solidFill>
                <a:latin typeface="Times New Roman" pitchFamily="18" charset="0"/>
                <a:ea typeface="ＭＳ Ｐゴシック" pitchFamily="34" charset="-128"/>
              </a:defRPr>
            </a:lvl1pPr>
            <a:lvl2pPr marL="742950" indent="-285750" defTabSz="965200" eaLnBrk="0" hangingPunct="0">
              <a:spcBef>
                <a:spcPct val="30000"/>
              </a:spcBef>
              <a:defRPr sz="1200">
                <a:solidFill>
                  <a:schemeClr val="tx1"/>
                </a:solidFill>
                <a:latin typeface="Times New Roman" pitchFamily="18" charset="0"/>
                <a:ea typeface="ＭＳ Ｐゴシック" pitchFamily="34" charset="-128"/>
              </a:defRPr>
            </a:lvl2pPr>
            <a:lvl3pPr marL="1143000" indent="-228600" defTabSz="965200" eaLnBrk="0" hangingPunct="0">
              <a:spcBef>
                <a:spcPct val="30000"/>
              </a:spcBef>
              <a:defRPr sz="1200">
                <a:solidFill>
                  <a:schemeClr val="tx1"/>
                </a:solidFill>
                <a:latin typeface="Times New Roman" pitchFamily="18" charset="0"/>
                <a:ea typeface="ＭＳ Ｐゴシック" pitchFamily="34" charset="-128"/>
              </a:defRPr>
            </a:lvl3pPr>
            <a:lvl4pPr marL="1600200" indent="-228600" defTabSz="965200" eaLnBrk="0" hangingPunct="0">
              <a:spcBef>
                <a:spcPct val="30000"/>
              </a:spcBef>
              <a:defRPr sz="1200">
                <a:solidFill>
                  <a:schemeClr val="tx1"/>
                </a:solidFill>
                <a:latin typeface="Times New Roman" pitchFamily="18" charset="0"/>
                <a:ea typeface="ＭＳ Ｐゴシック" pitchFamily="34" charset="-128"/>
              </a:defRPr>
            </a:lvl4pPr>
            <a:lvl5pPr marL="2057400" indent="-228600" defTabSz="965200" eaLnBrk="0" hangingPunct="0">
              <a:spcBef>
                <a:spcPct val="30000"/>
              </a:spcBef>
              <a:defRPr sz="1200">
                <a:solidFill>
                  <a:schemeClr val="tx1"/>
                </a:solidFill>
                <a:latin typeface="Times New Roman" pitchFamily="18" charset="0"/>
                <a:ea typeface="ＭＳ Ｐゴシック" pitchFamily="34" charset="-128"/>
              </a:defRPr>
            </a:lvl5pPr>
            <a:lvl6pPr marL="25146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6pPr>
            <a:lvl7pPr marL="29718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7pPr>
            <a:lvl8pPr marL="34290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8pPr>
            <a:lvl9pPr marL="38862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9pPr>
          </a:lstStyle>
          <a:p>
            <a:pPr>
              <a:spcBef>
                <a:spcPct val="0"/>
              </a:spcBef>
            </a:pPr>
            <a:r>
              <a:rPr lang="de-CH" altLang="de-DE" b="0"/>
              <a:t>www.fibl.org</a:t>
            </a:r>
          </a:p>
        </p:txBody>
      </p:sp>
      <p:sp>
        <p:nvSpPr>
          <p:cNvPr id="57349" name="Rectangle 7"/>
          <p:cNvSpPr txBox="1">
            <a:spLocks noGrp="1" noChangeArrowheads="1"/>
          </p:cNvSpPr>
          <p:nvPr/>
        </p:nvSpPr>
        <p:spPr bwMode="auto">
          <a:xfrm>
            <a:off x="3988988" y="9730922"/>
            <a:ext cx="3093670" cy="479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134" tIns="48567" rIns="97134" bIns="48567" anchor="b"/>
          <a:lstStyle>
            <a:lvl1pPr defTabSz="965200" eaLnBrk="0" hangingPunct="0">
              <a:spcBef>
                <a:spcPct val="30000"/>
              </a:spcBef>
              <a:defRPr sz="1200">
                <a:solidFill>
                  <a:schemeClr val="tx1"/>
                </a:solidFill>
                <a:latin typeface="Times New Roman" pitchFamily="18" charset="0"/>
                <a:ea typeface="ＭＳ Ｐゴシック" pitchFamily="34" charset="-128"/>
              </a:defRPr>
            </a:lvl1pPr>
            <a:lvl2pPr marL="742950" indent="-285750" defTabSz="965200" eaLnBrk="0" hangingPunct="0">
              <a:spcBef>
                <a:spcPct val="30000"/>
              </a:spcBef>
              <a:defRPr sz="1200">
                <a:solidFill>
                  <a:schemeClr val="tx1"/>
                </a:solidFill>
                <a:latin typeface="Times New Roman" pitchFamily="18" charset="0"/>
                <a:ea typeface="ＭＳ Ｐゴシック" pitchFamily="34" charset="-128"/>
              </a:defRPr>
            </a:lvl2pPr>
            <a:lvl3pPr marL="1143000" indent="-228600" defTabSz="965200" eaLnBrk="0" hangingPunct="0">
              <a:spcBef>
                <a:spcPct val="30000"/>
              </a:spcBef>
              <a:defRPr sz="1200">
                <a:solidFill>
                  <a:schemeClr val="tx1"/>
                </a:solidFill>
                <a:latin typeface="Times New Roman" pitchFamily="18" charset="0"/>
                <a:ea typeface="ＭＳ Ｐゴシック" pitchFamily="34" charset="-128"/>
              </a:defRPr>
            </a:lvl3pPr>
            <a:lvl4pPr marL="1600200" indent="-228600" defTabSz="965200" eaLnBrk="0" hangingPunct="0">
              <a:spcBef>
                <a:spcPct val="30000"/>
              </a:spcBef>
              <a:defRPr sz="1200">
                <a:solidFill>
                  <a:schemeClr val="tx1"/>
                </a:solidFill>
                <a:latin typeface="Times New Roman" pitchFamily="18" charset="0"/>
                <a:ea typeface="ＭＳ Ｐゴシック" pitchFamily="34" charset="-128"/>
              </a:defRPr>
            </a:lvl4pPr>
            <a:lvl5pPr marL="2057400" indent="-228600" defTabSz="965200" eaLnBrk="0" hangingPunct="0">
              <a:spcBef>
                <a:spcPct val="30000"/>
              </a:spcBef>
              <a:defRPr sz="1200">
                <a:solidFill>
                  <a:schemeClr val="tx1"/>
                </a:solidFill>
                <a:latin typeface="Times New Roman" pitchFamily="18" charset="0"/>
                <a:ea typeface="ＭＳ Ｐゴシック" pitchFamily="34" charset="-128"/>
              </a:defRPr>
            </a:lvl5pPr>
            <a:lvl6pPr marL="25146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6pPr>
            <a:lvl7pPr marL="29718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7pPr>
            <a:lvl8pPr marL="34290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8pPr>
            <a:lvl9pPr marL="3886200" indent="-228600" defTabSz="9652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9pPr>
          </a:lstStyle>
          <a:p>
            <a:pPr algn="r">
              <a:spcBef>
                <a:spcPct val="0"/>
              </a:spcBef>
            </a:pPr>
            <a:fld id="{63FAC3EE-9186-4F3B-80E2-6B5F747B646C}" type="slidenum">
              <a:rPr lang="de-CH" altLang="de-DE" b="0"/>
              <a:pPr algn="r">
                <a:spcBef>
                  <a:spcPct val="0"/>
                </a:spcBef>
              </a:pPr>
              <a:t>2</a:t>
            </a:fld>
            <a:endParaRPr lang="de-CH" altLang="de-DE" b="0"/>
          </a:p>
        </p:txBody>
      </p:sp>
      <p:sp>
        <p:nvSpPr>
          <p:cNvPr id="57350" name="Rectangle 2"/>
          <p:cNvSpPr>
            <a:spLocks noGrp="1" noRot="1" noChangeAspect="1" noChangeArrowheads="1" noTextEdit="1"/>
          </p:cNvSpPr>
          <p:nvPr>
            <p:ph type="sldImg"/>
          </p:nvPr>
        </p:nvSpPr>
        <p:spPr>
          <a:xfrm>
            <a:off x="180975" y="800100"/>
            <a:ext cx="6797675" cy="3824288"/>
          </a:xfrm>
          <a:ln/>
        </p:spPr>
      </p:sp>
      <p:sp>
        <p:nvSpPr>
          <p:cNvPr id="57351" name="Rectangle 3"/>
          <p:cNvSpPr>
            <a:spLocks noGrp="1" noChangeArrowheads="1"/>
          </p:cNvSpPr>
          <p:nvPr>
            <p:ph type="body" idx="1"/>
          </p:nvPr>
        </p:nvSpPr>
        <p:spPr>
          <a:xfrm>
            <a:off x="976861" y="4864643"/>
            <a:ext cx="5210480" cy="462838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Times New Roman" pitchFamily="18" charset="0"/>
            </a:endParaRPr>
          </a:p>
        </p:txBody>
      </p:sp>
    </p:spTree>
    <p:extLst>
      <p:ext uri="{BB962C8B-B14F-4D97-AF65-F5344CB8AC3E}">
        <p14:creationId xmlns:p14="http://schemas.microsoft.com/office/powerpoint/2010/main" val="589411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Land use types</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Key arable crops</a:t>
            </a:r>
            <a:endParaRPr dirty="0"/>
          </a:p>
          <a:p>
            <a:r>
              <a:rPr b="0" dirty="0"/>
              <a:t>No alt text provided</a:t>
            </a:r>
            <a:endParaRPr dirty="0"/>
          </a:p>
          <a:p>
            <a:endParaRPr dirty="0"/>
          </a:p>
          <a:p>
            <a:r>
              <a:rPr b="1" dirty="0"/>
              <a:t>Key permanent crops</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5063710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Land use types</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Key arable crops</a:t>
            </a:r>
            <a:endParaRPr dirty="0"/>
          </a:p>
          <a:p>
            <a:r>
              <a:rPr b="0" dirty="0"/>
              <a:t>No alt text provided</a:t>
            </a:r>
            <a:endParaRPr dirty="0"/>
          </a:p>
          <a:p>
            <a:endParaRPr dirty="0"/>
          </a:p>
          <a:p>
            <a:r>
              <a:rPr b="1" dirty="0"/>
              <a:t>Key permanent crops</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4130104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Land use types</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Key arable crops</a:t>
            </a:r>
            <a:endParaRPr dirty="0"/>
          </a:p>
          <a:p>
            <a:r>
              <a:rPr b="0" dirty="0"/>
              <a:t>No alt text provided</a:t>
            </a:r>
            <a:endParaRPr dirty="0"/>
          </a:p>
          <a:p>
            <a:endParaRPr dirty="0"/>
          </a:p>
          <a:p>
            <a:r>
              <a:rPr b="1" dirty="0"/>
              <a:t>Key permanent crops</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501587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pieChart</a:t>
            </a:r>
            <a:endParaRPr dirty="0"/>
          </a:p>
          <a:p>
            <a:r>
              <a:rPr b="0" dirty="0"/>
              <a:t>No alt text provided</a:t>
            </a:r>
            <a:endParaRPr dirty="0"/>
          </a:p>
          <a:p>
            <a:endParaRPr dirty="0"/>
          </a:p>
        </p:txBody>
      </p:sp>
    </p:spTree>
    <p:extLst>
      <p:ext uri="{BB962C8B-B14F-4D97-AF65-F5344CB8AC3E}">
        <p14:creationId xmlns:p14="http://schemas.microsoft.com/office/powerpoint/2010/main" val="14244679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clusteredBarChart</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34946596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pieChart</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22186090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clusteredColumnChart</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2633585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pieChart</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clusteredBarChart</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4383578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Cereals: Organic area by country</a:t>
            </a:r>
            <a:endParaRPr dirty="0"/>
          </a:p>
          <a:p>
            <a:r>
              <a:rPr b="0" dirty="0"/>
              <a:t>No alt text provided</a:t>
            </a:r>
            <a:endParaRPr dirty="0"/>
          </a:p>
          <a:p>
            <a:endParaRPr dirty="0"/>
          </a:p>
        </p:txBody>
      </p:sp>
    </p:spTree>
    <p:extLst>
      <p:ext uri="{BB962C8B-B14F-4D97-AF65-F5344CB8AC3E}">
        <p14:creationId xmlns:p14="http://schemas.microsoft.com/office/powerpoint/2010/main" val="9880384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Cereals: Distribution of the global organic cereal area by cereal type</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690310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Times New Roman" pitchFamily="18" charset="0"/>
            </a:endParaRPr>
          </a:p>
        </p:txBody>
      </p:sp>
    </p:spTree>
    <p:extLst>
      <p:ext uri="{BB962C8B-B14F-4D97-AF65-F5344CB8AC3E}">
        <p14:creationId xmlns:p14="http://schemas.microsoft.com/office/powerpoint/2010/main" val="8602812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The development of the organic cereal area in million hectares</a:t>
            </a:r>
            <a:endParaRPr dirty="0"/>
          </a:p>
          <a:p>
            <a:r>
              <a:rPr b="0" dirty="0"/>
              <a:t>No alt text provided</a:t>
            </a:r>
            <a:endParaRPr dirty="0"/>
          </a:p>
          <a:p>
            <a:endParaRPr dirty="0"/>
          </a:p>
          <a:p>
            <a:r>
              <a:rPr b="1" dirty="0"/>
              <a:t>Organic cereal area by continent in hectares</a:t>
            </a:r>
            <a:endParaRPr dirty="0"/>
          </a:p>
          <a:p>
            <a:r>
              <a:rPr b="0" dirty="0"/>
              <a:t>No alt text provided</a:t>
            </a:r>
            <a:endParaRPr dirty="0"/>
          </a:p>
          <a:p>
            <a:endParaRPr dirty="0"/>
          </a:p>
        </p:txBody>
      </p:sp>
    </p:spTree>
    <p:extLst>
      <p:ext uri="{BB962C8B-B14F-4D97-AF65-F5344CB8AC3E}">
        <p14:creationId xmlns:p14="http://schemas.microsoft.com/office/powerpoint/2010/main" val="38089655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The countries with the highest organic cereal area share in %</a:t>
            </a:r>
            <a:endParaRPr dirty="0"/>
          </a:p>
          <a:p>
            <a:r>
              <a:rPr b="0" dirty="0"/>
              <a:t>No alt text provided</a:t>
            </a:r>
            <a:endParaRPr dirty="0"/>
          </a:p>
          <a:p>
            <a:endParaRPr dirty="0"/>
          </a:p>
          <a:p>
            <a:r>
              <a:rPr b="1" dirty="0"/>
              <a:t>The countries wih the largest organic area in hectares</a:t>
            </a:r>
            <a:endParaRPr dirty="0"/>
          </a:p>
          <a:p>
            <a:r>
              <a:rPr b="0" dirty="0"/>
              <a:t>No alt text provided</a:t>
            </a:r>
            <a:endParaRPr dirty="0"/>
          </a:p>
          <a:p>
            <a:endParaRPr dirty="0"/>
          </a:p>
        </p:txBody>
      </p:sp>
    </p:spTree>
    <p:extLst>
      <p:ext uri="{BB962C8B-B14F-4D97-AF65-F5344CB8AC3E}">
        <p14:creationId xmlns:p14="http://schemas.microsoft.com/office/powerpoint/2010/main" val="5313382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Citrus Fruit: Organic area by country</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3364190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Citrus fruit: Use of the organic citrus fruit area</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29571318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The development of the organic citrus fruit area in thousand hectares</a:t>
            </a:r>
            <a:endParaRPr dirty="0"/>
          </a:p>
          <a:p>
            <a:r>
              <a:rPr b="0" dirty="0"/>
              <a:t>No alt text provided</a:t>
            </a:r>
            <a:endParaRPr dirty="0"/>
          </a:p>
          <a:p>
            <a:endParaRPr dirty="0"/>
          </a:p>
          <a:p>
            <a:r>
              <a:rPr b="1" dirty="0"/>
              <a:t>Organic citrus fruit area by continent in hectares</a:t>
            </a:r>
            <a:endParaRPr dirty="0"/>
          </a:p>
          <a:p>
            <a:r>
              <a:rPr b="0" dirty="0"/>
              <a:t>No alt text provided</a:t>
            </a:r>
            <a:endParaRPr dirty="0"/>
          </a:p>
          <a:p>
            <a:endParaRPr dirty="0"/>
          </a:p>
        </p:txBody>
      </p:sp>
    </p:spTree>
    <p:extLst>
      <p:ext uri="{BB962C8B-B14F-4D97-AF65-F5344CB8AC3E}">
        <p14:creationId xmlns:p14="http://schemas.microsoft.com/office/powerpoint/2010/main" val="25208032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The countries with the highest organic area share in %</a:t>
            </a:r>
            <a:endParaRPr dirty="0"/>
          </a:p>
          <a:p>
            <a:r>
              <a:rPr b="0" dirty="0"/>
              <a:t>No alt text provided</a:t>
            </a:r>
            <a:endParaRPr dirty="0"/>
          </a:p>
          <a:p>
            <a:endParaRPr dirty="0"/>
          </a:p>
          <a:p>
            <a:r>
              <a:rPr b="1" dirty="0"/>
              <a:t>The countries wih the largest organic area in hectares</a:t>
            </a:r>
            <a:endParaRPr dirty="0"/>
          </a:p>
          <a:p>
            <a:r>
              <a:rPr b="0" dirty="0"/>
              <a:t>No alt text provided</a:t>
            </a:r>
            <a:endParaRPr dirty="0"/>
          </a:p>
          <a:p>
            <a:endParaRPr dirty="0"/>
          </a:p>
        </p:txBody>
      </p:sp>
    </p:spTree>
    <p:extLst>
      <p:ext uri="{BB962C8B-B14F-4D97-AF65-F5344CB8AC3E}">
        <p14:creationId xmlns:p14="http://schemas.microsoft.com/office/powerpoint/2010/main" val="37854769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Cocoa: Organic area by country</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14071173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The development of the organic cocoa area in thousand hectares</a:t>
            </a:r>
            <a:endParaRPr dirty="0"/>
          </a:p>
          <a:p>
            <a:r>
              <a:rPr b="0" dirty="0"/>
              <a:t>No alt text provided</a:t>
            </a:r>
            <a:endParaRPr dirty="0"/>
          </a:p>
          <a:p>
            <a:endParaRPr dirty="0"/>
          </a:p>
          <a:p>
            <a:r>
              <a:rPr b="1" dirty="0"/>
              <a:t>Organic cocoa area by continent in hectares</a:t>
            </a:r>
            <a:endParaRPr dirty="0"/>
          </a:p>
          <a:p>
            <a:r>
              <a:rPr b="0" dirty="0"/>
              <a:t>No alt text provided</a:t>
            </a:r>
            <a:endParaRPr dirty="0"/>
          </a:p>
          <a:p>
            <a:endParaRPr dirty="0"/>
          </a:p>
        </p:txBody>
      </p:sp>
    </p:spTree>
    <p:extLst>
      <p:ext uri="{BB962C8B-B14F-4D97-AF65-F5344CB8AC3E}">
        <p14:creationId xmlns:p14="http://schemas.microsoft.com/office/powerpoint/2010/main" val="25114520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The countries with the highest organic cocoa area share in %</a:t>
            </a:r>
            <a:endParaRPr dirty="0"/>
          </a:p>
          <a:p>
            <a:r>
              <a:rPr b="0" dirty="0"/>
              <a:t>No alt text provided</a:t>
            </a:r>
            <a:endParaRPr dirty="0"/>
          </a:p>
          <a:p>
            <a:endParaRPr dirty="0"/>
          </a:p>
          <a:p>
            <a:r>
              <a:rPr b="1" dirty="0"/>
              <a:t>The countries wih the largest organic area in hectares</a:t>
            </a:r>
            <a:endParaRPr dirty="0"/>
          </a:p>
          <a:p>
            <a:r>
              <a:rPr b="0" dirty="0"/>
              <a:t>No alt text provided</a:t>
            </a:r>
            <a:endParaRPr dirty="0"/>
          </a:p>
          <a:p>
            <a:endParaRPr dirty="0"/>
          </a:p>
        </p:txBody>
      </p:sp>
    </p:spTree>
    <p:extLst>
      <p:ext uri="{BB962C8B-B14F-4D97-AF65-F5344CB8AC3E}">
        <p14:creationId xmlns:p14="http://schemas.microsoft.com/office/powerpoint/2010/main" val="12551144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Coffee: Organic area by country</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1261844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bwMode="auto">
          <a:xfrm>
            <a:off x="133350" y="774700"/>
            <a:ext cx="6600825" cy="37131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latin typeface="Times New Roman" pitchFamily="18" charset="0"/>
            </a:endParaRPr>
          </a:p>
        </p:txBody>
      </p:sp>
    </p:spTree>
    <p:extLst>
      <p:ext uri="{BB962C8B-B14F-4D97-AF65-F5344CB8AC3E}">
        <p14:creationId xmlns:p14="http://schemas.microsoft.com/office/powerpoint/2010/main" val="8897036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The development of the organic coffee area in million hectares</a:t>
            </a:r>
            <a:endParaRPr dirty="0"/>
          </a:p>
          <a:p>
            <a:r>
              <a:rPr b="0" dirty="0"/>
              <a:t>No alt text provided</a:t>
            </a:r>
            <a:endParaRPr dirty="0"/>
          </a:p>
          <a:p>
            <a:endParaRPr dirty="0"/>
          </a:p>
          <a:p>
            <a:r>
              <a:rPr b="1" dirty="0"/>
              <a:t>Organic area by continent in hectares</a:t>
            </a:r>
            <a:endParaRPr dirty="0"/>
          </a:p>
          <a:p>
            <a:r>
              <a:rPr b="0" dirty="0"/>
              <a:t>No alt text provided</a:t>
            </a:r>
            <a:endParaRPr dirty="0"/>
          </a:p>
          <a:p>
            <a:endParaRPr dirty="0"/>
          </a:p>
        </p:txBody>
      </p:sp>
    </p:spTree>
    <p:extLst>
      <p:ext uri="{BB962C8B-B14F-4D97-AF65-F5344CB8AC3E}">
        <p14:creationId xmlns:p14="http://schemas.microsoft.com/office/powerpoint/2010/main" val="32171918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The countries with the highest organic coffee area share in %</a:t>
            </a:r>
            <a:endParaRPr dirty="0"/>
          </a:p>
          <a:p>
            <a:r>
              <a:rPr b="0" dirty="0"/>
              <a:t>No alt text provided</a:t>
            </a:r>
            <a:endParaRPr dirty="0"/>
          </a:p>
          <a:p>
            <a:endParaRPr dirty="0"/>
          </a:p>
          <a:p>
            <a:r>
              <a:rPr b="1" dirty="0"/>
              <a:t>The countries wih the largest organic area in hectares</a:t>
            </a:r>
            <a:endParaRPr dirty="0"/>
          </a:p>
          <a:p>
            <a:r>
              <a:rPr b="0" dirty="0"/>
              <a:t>No alt text provided</a:t>
            </a:r>
            <a:endParaRPr dirty="0"/>
          </a:p>
          <a:p>
            <a:endParaRPr dirty="0"/>
          </a:p>
        </p:txBody>
      </p:sp>
    </p:spTree>
    <p:extLst>
      <p:ext uri="{BB962C8B-B14F-4D97-AF65-F5344CB8AC3E}">
        <p14:creationId xmlns:p14="http://schemas.microsoft.com/office/powerpoint/2010/main" val="17150901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Dry Pulses: Organic area by country</a:t>
            </a:r>
            <a:endParaRPr dirty="0"/>
          </a:p>
          <a:p>
            <a:r>
              <a:rPr b="0" dirty="0"/>
              <a:t>No alt text provided</a:t>
            </a:r>
            <a:endParaRPr dirty="0"/>
          </a:p>
          <a:p>
            <a:endParaRPr dirty="0"/>
          </a:p>
        </p:txBody>
      </p:sp>
    </p:spTree>
    <p:extLst>
      <p:ext uri="{BB962C8B-B14F-4D97-AF65-F5344CB8AC3E}">
        <p14:creationId xmlns:p14="http://schemas.microsoft.com/office/powerpoint/2010/main" val="32305579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Dry Pulses: Use of the organic dry pulses area</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22050484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The development of the dry pulses area in million hectares</a:t>
            </a:r>
            <a:endParaRPr dirty="0"/>
          </a:p>
          <a:p>
            <a:r>
              <a:rPr b="0" dirty="0"/>
              <a:t>No alt text provided</a:t>
            </a:r>
            <a:endParaRPr dirty="0"/>
          </a:p>
          <a:p>
            <a:endParaRPr dirty="0"/>
          </a:p>
          <a:p>
            <a:r>
              <a:rPr b="1" dirty="0"/>
              <a:t>Organic dry pulses area by continent in hectares</a:t>
            </a:r>
            <a:endParaRPr dirty="0"/>
          </a:p>
          <a:p>
            <a:r>
              <a:rPr b="0" dirty="0"/>
              <a:t>No alt text provided</a:t>
            </a:r>
            <a:endParaRPr dirty="0"/>
          </a:p>
          <a:p>
            <a:endParaRPr dirty="0"/>
          </a:p>
        </p:txBody>
      </p:sp>
    </p:spTree>
    <p:extLst>
      <p:ext uri="{BB962C8B-B14F-4D97-AF65-F5344CB8AC3E}">
        <p14:creationId xmlns:p14="http://schemas.microsoft.com/office/powerpoint/2010/main" val="16660111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The countries with the highest organic area share in %</a:t>
            </a:r>
            <a:endParaRPr dirty="0"/>
          </a:p>
          <a:p>
            <a:r>
              <a:rPr b="0" dirty="0"/>
              <a:t>No alt text provided</a:t>
            </a:r>
            <a:endParaRPr dirty="0"/>
          </a:p>
          <a:p>
            <a:endParaRPr dirty="0"/>
          </a:p>
          <a:p>
            <a:r>
              <a:rPr b="1" dirty="0"/>
              <a:t>The countries wih the largest organic area in hectares</a:t>
            </a:r>
            <a:endParaRPr dirty="0"/>
          </a:p>
          <a:p>
            <a:r>
              <a:rPr b="0" dirty="0"/>
              <a:t>No alt text provided</a:t>
            </a:r>
            <a:endParaRPr dirty="0"/>
          </a:p>
          <a:p>
            <a:endParaRPr dirty="0"/>
          </a:p>
        </p:txBody>
      </p:sp>
    </p:spTree>
    <p:extLst>
      <p:ext uri="{BB962C8B-B14F-4D97-AF65-F5344CB8AC3E}">
        <p14:creationId xmlns:p14="http://schemas.microsoft.com/office/powerpoint/2010/main" val="10168291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Temperate Fruit: Organic area by country</a:t>
            </a:r>
            <a:endParaRPr dirty="0"/>
          </a:p>
          <a:p>
            <a:r>
              <a:rPr b="0" dirty="0"/>
              <a:t>No alt text provided</a:t>
            </a:r>
            <a:endParaRPr dirty="0"/>
          </a:p>
          <a:p>
            <a:endParaRPr dirty="0"/>
          </a:p>
        </p:txBody>
      </p:sp>
    </p:spTree>
    <p:extLst>
      <p:ext uri="{BB962C8B-B14F-4D97-AF65-F5344CB8AC3E}">
        <p14:creationId xmlns:p14="http://schemas.microsoft.com/office/powerpoint/2010/main" val="27628563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Temperate fruit: use of the organic temperate fruit area</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6840277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The development of the temperate fruit area in thousand hectares</a:t>
            </a:r>
            <a:endParaRPr dirty="0"/>
          </a:p>
          <a:p>
            <a:r>
              <a:rPr b="0" dirty="0"/>
              <a:t>No alt text provided</a:t>
            </a:r>
            <a:endParaRPr dirty="0"/>
          </a:p>
          <a:p>
            <a:endParaRPr dirty="0"/>
          </a:p>
          <a:p>
            <a:r>
              <a:rPr b="1" dirty="0"/>
              <a:t>Organic temperate fruit area by continent in hectares</a:t>
            </a:r>
            <a:endParaRPr dirty="0"/>
          </a:p>
          <a:p>
            <a:r>
              <a:rPr b="0" dirty="0"/>
              <a:t>No alt text provided</a:t>
            </a:r>
            <a:endParaRPr dirty="0"/>
          </a:p>
          <a:p>
            <a:endParaRPr dirty="0"/>
          </a:p>
        </p:txBody>
      </p:sp>
    </p:spTree>
    <p:extLst>
      <p:ext uri="{BB962C8B-B14F-4D97-AF65-F5344CB8AC3E}">
        <p14:creationId xmlns:p14="http://schemas.microsoft.com/office/powerpoint/2010/main" val="21071059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The countries with the highest organic area share in %</a:t>
            </a:r>
            <a:endParaRPr dirty="0"/>
          </a:p>
          <a:p>
            <a:r>
              <a:rPr b="0" dirty="0"/>
              <a:t>No alt text provided</a:t>
            </a:r>
            <a:endParaRPr dirty="0"/>
          </a:p>
          <a:p>
            <a:endParaRPr dirty="0"/>
          </a:p>
          <a:p>
            <a:r>
              <a:rPr b="1" dirty="0"/>
              <a:t>The countries wih the largest organic area in hectares</a:t>
            </a:r>
            <a:endParaRPr dirty="0"/>
          </a:p>
          <a:p>
            <a:r>
              <a:rPr b="0" dirty="0"/>
              <a:t>No alt text provided</a:t>
            </a:r>
            <a:endParaRPr dirty="0"/>
          </a:p>
          <a:p>
            <a:endParaRPr dirty="0"/>
          </a:p>
        </p:txBody>
      </p:sp>
    </p:spTree>
    <p:extLst>
      <p:ext uri="{BB962C8B-B14F-4D97-AF65-F5344CB8AC3E}">
        <p14:creationId xmlns:p14="http://schemas.microsoft.com/office/powerpoint/2010/main" val="524715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Kopfzeilenplatzhalter 3"/>
          <p:cNvSpPr>
            <a:spLocks noGrp="1"/>
          </p:cNvSpPr>
          <p:nvPr>
            <p:ph type="hdr" sz="quarter" idx="10"/>
          </p:nvPr>
        </p:nvSpPr>
        <p:spPr/>
        <p:txBody>
          <a:bodyPr/>
          <a:lstStyle/>
          <a:p>
            <a:pPr>
              <a:defRPr/>
            </a:pPr>
            <a:r>
              <a:rPr lang="de-DE"/>
              <a:t>FiBL</a:t>
            </a:r>
            <a:endParaRPr lang="de-CH"/>
          </a:p>
        </p:txBody>
      </p:sp>
      <p:sp>
        <p:nvSpPr>
          <p:cNvPr id="5" name="Datumsplatzhalter 4"/>
          <p:cNvSpPr>
            <a:spLocks noGrp="1"/>
          </p:cNvSpPr>
          <p:nvPr>
            <p:ph type="dt" idx="11"/>
          </p:nvPr>
        </p:nvSpPr>
        <p:spPr/>
        <p:txBody>
          <a:bodyPr/>
          <a:lstStyle/>
          <a:p>
            <a:pPr>
              <a:defRPr/>
            </a:pPr>
            <a:fld id="{7FBAC3AA-6F46-4053-897A-4D02544212D0}" type="datetime1">
              <a:rPr lang="de-DE" smtClean="0"/>
              <a:pPr>
                <a:defRPr/>
              </a:pPr>
              <a:t>05.02.2024</a:t>
            </a:fld>
            <a:endParaRPr lang="de-CH"/>
          </a:p>
        </p:txBody>
      </p:sp>
      <p:sp>
        <p:nvSpPr>
          <p:cNvPr id="6" name="Fußzeilenplatzhalter 5"/>
          <p:cNvSpPr>
            <a:spLocks noGrp="1"/>
          </p:cNvSpPr>
          <p:nvPr>
            <p:ph type="ftr" sz="quarter" idx="12"/>
          </p:nvPr>
        </p:nvSpPr>
        <p:spPr/>
        <p:txBody>
          <a:bodyPr/>
          <a:lstStyle/>
          <a:p>
            <a:pPr>
              <a:defRPr/>
            </a:pPr>
            <a:r>
              <a:rPr lang="de-CH"/>
              <a:t>www.fibl.org</a:t>
            </a:r>
          </a:p>
        </p:txBody>
      </p:sp>
      <p:sp>
        <p:nvSpPr>
          <p:cNvPr id="7" name="Foliennummernplatzhalter 6"/>
          <p:cNvSpPr>
            <a:spLocks noGrp="1"/>
          </p:cNvSpPr>
          <p:nvPr>
            <p:ph type="sldNum" sz="quarter" idx="13"/>
          </p:nvPr>
        </p:nvSpPr>
        <p:spPr/>
        <p:txBody>
          <a:bodyPr/>
          <a:lstStyle/>
          <a:p>
            <a:pPr>
              <a:defRPr/>
            </a:pPr>
            <a:fld id="{BF0D0EB4-22D4-4B15-B4B1-B55594AEF119}" type="slidenum">
              <a:rPr lang="de-CH" smtClean="0"/>
              <a:pPr>
                <a:defRPr/>
              </a:pPr>
              <a:t>5</a:t>
            </a:fld>
            <a:endParaRPr lang="de-CH"/>
          </a:p>
        </p:txBody>
      </p:sp>
    </p:spTree>
    <p:extLst>
      <p:ext uri="{BB962C8B-B14F-4D97-AF65-F5344CB8AC3E}">
        <p14:creationId xmlns:p14="http://schemas.microsoft.com/office/powerpoint/2010/main" val="14833316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Tropical and subtropical fruit: Organic area by country</a:t>
            </a:r>
            <a:endParaRPr dirty="0"/>
          </a:p>
          <a:p>
            <a:r>
              <a:rPr b="0" dirty="0"/>
              <a:t>No alt text provided</a:t>
            </a:r>
            <a:endParaRPr dirty="0"/>
          </a:p>
          <a:p>
            <a:endParaRPr dirty="0"/>
          </a:p>
        </p:txBody>
      </p:sp>
    </p:spTree>
    <p:extLst>
      <p:ext uri="{BB962C8B-B14F-4D97-AF65-F5344CB8AC3E}">
        <p14:creationId xmlns:p14="http://schemas.microsoft.com/office/powerpoint/2010/main" val="30792514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Tropical and subtropical fruit: Distribution of global organic area by crop</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5106331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The development of the tropical and subtropical fruit area in thousand hectares</a:t>
            </a:r>
            <a:endParaRPr dirty="0"/>
          </a:p>
          <a:p>
            <a:r>
              <a:rPr b="0" dirty="0"/>
              <a:t>No alt text provided</a:t>
            </a:r>
            <a:endParaRPr dirty="0"/>
          </a:p>
          <a:p>
            <a:endParaRPr dirty="0"/>
          </a:p>
          <a:p>
            <a:r>
              <a:rPr b="1" dirty="0"/>
              <a:t>Organic tropical and subtropical fruit area by continent in hectares</a:t>
            </a:r>
            <a:endParaRPr dirty="0"/>
          </a:p>
          <a:p>
            <a:r>
              <a:rPr b="0" dirty="0"/>
              <a:t>No alt text provided</a:t>
            </a:r>
            <a:endParaRPr dirty="0"/>
          </a:p>
          <a:p>
            <a:endParaRPr dirty="0"/>
          </a:p>
        </p:txBody>
      </p:sp>
    </p:spTree>
    <p:extLst>
      <p:ext uri="{BB962C8B-B14F-4D97-AF65-F5344CB8AC3E}">
        <p14:creationId xmlns:p14="http://schemas.microsoft.com/office/powerpoint/2010/main" val="19904118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The countries with the highest organic area share in %</a:t>
            </a:r>
            <a:endParaRPr dirty="0"/>
          </a:p>
          <a:p>
            <a:r>
              <a:rPr b="0" dirty="0"/>
              <a:t>No alt text provided</a:t>
            </a:r>
            <a:endParaRPr dirty="0"/>
          </a:p>
          <a:p>
            <a:endParaRPr dirty="0"/>
          </a:p>
          <a:p>
            <a:r>
              <a:rPr b="1" dirty="0"/>
              <a:t>The countries wih the largest organic area in hectares</a:t>
            </a:r>
            <a:endParaRPr dirty="0"/>
          </a:p>
          <a:p>
            <a:r>
              <a:rPr b="0" dirty="0"/>
              <a:t>No alt text provided</a:t>
            </a:r>
            <a:endParaRPr dirty="0"/>
          </a:p>
          <a:p>
            <a:endParaRPr dirty="0"/>
          </a:p>
        </p:txBody>
      </p:sp>
    </p:spTree>
    <p:extLst>
      <p:ext uri="{BB962C8B-B14F-4D97-AF65-F5344CB8AC3E}">
        <p14:creationId xmlns:p14="http://schemas.microsoft.com/office/powerpoint/2010/main" val="35295452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Grapes: Organic area by country</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40393718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The development of the organic grapes area in thousand hectares</a:t>
            </a:r>
            <a:endParaRPr dirty="0"/>
          </a:p>
          <a:p>
            <a:r>
              <a:rPr b="0" dirty="0"/>
              <a:t>No alt text provided</a:t>
            </a:r>
            <a:endParaRPr dirty="0"/>
          </a:p>
          <a:p>
            <a:endParaRPr dirty="0"/>
          </a:p>
          <a:p>
            <a:r>
              <a:rPr b="1" dirty="0"/>
              <a:t>Organic grapes area by continent in hectares</a:t>
            </a:r>
            <a:endParaRPr dirty="0"/>
          </a:p>
          <a:p>
            <a:r>
              <a:rPr b="0" dirty="0"/>
              <a:t>No alt text provided</a:t>
            </a:r>
            <a:endParaRPr dirty="0"/>
          </a:p>
          <a:p>
            <a:endParaRPr dirty="0"/>
          </a:p>
        </p:txBody>
      </p:sp>
    </p:spTree>
    <p:extLst>
      <p:ext uri="{BB962C8B-B14F-4D97-AF65-F5344CB8AC3E}">
        <p14:creationId xmlns:p14="http://schemas.microsoft.com/office/powerpoint/2010/main" val="36594960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The countries with the highest organic area share in %</a:t>
            </a:r>
            <a:endParaRPr dirty="0"/>
          </a:p>
          <a:p>
            <a:r>
              <a:rPr b="0" dirty="0"/>
              <a:t>No alt text provided</a:t>
            </a:r>
            <a:endParaRPr dirty="0"/>
          </a:p>
          <a:p>
            <a:endParaRPr dirty="0"/>
          </a:p>
          <a:p>
            <a:r>
              <a:rPr b="1" dirty="0"/>
              <a:t>The countries wih the largest organic area in hectares</a:t>
            </a:r>
            <a:endParaRPr dirty="0"/>
          </a:p>
          <a:p>
            <a:r>
              <a:rPr b="0" dirty="0"/>
              <a:t>No alt text provided</a:t>
            </a:r>
            <a:endParaRPr dirty="0"/>
          </a:p>
          <a:p>
            <a:endParaRPr dirty="0"/>
          </a:p>
        </p:txBody>
      </p:sp>
    </p:spTree>
    <p:extLst>
      <p:ext uri="{BB962C8B-B14F-4D97-AF65-F5344CB8AC3E}">
        <p14:creationId xmlns:p14="http://schemas.microsoft.com/office/powerpoint/2010/main" val="40241635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Oilseeds: Organic area by country</a:t>
            </a:r>
            <a:endParaRPr dirty="0"/>
          </a:p>
          <a:p>
            <a:r>
              <a:rPr b="0" dirty="0"/>
              <a:t>No alt text provided</a:t>
            </a:r>
            <a:endParaRPr dirty="0"/>
          </a:p>
          <a:p>
            <a:endParaRPr dirty="0"/>
          </a:p>
        </p:txBody>
      </p:sp>
    </p:spTree>
    <p:extLst>
      <p:ext uri="{BB962C8B-B14F-4D97-AF65-F5344CB8AC3E}">
        <p14:creationId xmlns:p14="http://schemas.microsoft.com/office/powerpoint/2010/main" val="42755938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Oilseeds: Distribution of global organic oilseeds area by crop</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384444668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The development of the oilseed area in thousand hectares</a:t>
            </a:r>
            <a:endParaRPr dirty="0"/>
          </a:p>
          <a:p>
            <a:r>
              <a:rPr b="0" dirty="0"/>
              <a:t>No alt text provided</a:t>
            </a:r>
            <a:endParaRPr dirty="0"/>
          </a:p>
          <a:p>
            <a:endParaRPr dirty="0"/>
          </a:p>
          <a:p>
            <a:r>
              <a:rPr b="1" dirty="0"/>
              <a:t>Oilseeds area by continent in hectares</a:t>
            </a:r>
            <a:endParaRPr dirty="0"/>
          </a:p>
          <a:p>
            <a:r>
              <a:rPr b="0" dirty="0"/>
              <a:t>No alt text provided</a:t>
            </a:r>
            <a:endParaRPr dirty="0"/>
          </a:p>
          <a:p>
            <a:endParaRPr dirty="0"/>
          </a:p>
        </p:txBody>
      </p:sp>
    </p:spTree>
    <p:extLst>
      <p:ext uri="{BB962C8B-B14F-4D97-AF65-F5344CB8AC3E}">
        <p14:creationId xmlns:p14="http://schemas.microsoft.com/office/powerpoint/2010/main" val="4254282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Land use types</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Key arable crops</a:t>
            </a:r>
            <a:endParaRPr dirty="0"/>
          </a:p>
          <a:p>
            <a:r>
              <a:rPr b="0" dirty="0"/>
              <a:t>No alt text provided</a:t>
            </a:r>
            <a:endParaRPr dirty="0"/>
          </a:p>
          <a:p>
            <a:endParaRPr dirty="0"/>
          </a:p>
          <a:p>
            <a:r>
              <a:rPr b="1" dirty="0"/>
              <a:t>Key permanent crops</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26798875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The countries with the highest organic area share in %</a:t>
            </a:r>
            <a:endParaRPr dirty="0"/>
          </a:p>
          <a:p>
            <a:r>
              <a:rPr b="0" dirty="0"/>
              <a:t>No alt text provided</a:t>
            </a:r>
            <a:endParaRPr dirty="0"/>
          </a:p>
          <a:p>
            <a:endParaRPr dirty="0"/>
          </a:p>
          <a:p>
            <a:r>
              <a:rPr b="1" dirty="0"/>
              <a:t>The countries wih the largest organic area in hectares</a:t>
            </a:r>
            <a:endParaRPr dirty="0"/>
          </a:p>
          <a:p>
            <a:r>
              <a:rPr b="0" dirty="0"/>
              <a:t>No alt text provided</a:t>
            </a:r>
            <a:endParaRPr dirty="0"/>
          </a:p>
          <a:p>
            <a:endParaRPr dirty="0"/>
          </a:p>
        </p:txBody>
      </p:sp>
    </p:spTree>
    <p:extLst>
      <p:ext uri="{BB962C8B-B14F-4D97-AF65-F5344CB8AC3E}">
        <p14:creationId xmlns:p14="http://schemas.microsoft.com/office/powerpoint/2010/main" val="305267848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Olives: Organic area by country</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21543019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The development of the organic olive area in million hectares</a:t>
            </a:r>
            <a:endParaRPr dirty="0"/>
          </a:p>
          <a:p>
            <a:r>
              <a:rPr b="0" dirty="0"/>
              <a:t>No alt text provided</a:t>
            </a:r>
            <a:endParaRPr dirty="0"/>
          </a:p>
          <a:p>
            <a:endParaRPr dirty="0"/>
          </a:p>
          <a:p>
            <a:r>
              <a:rPr b="1" dirty="0"/>
              <a:t>Organic area by continent in hectares</a:t>
            </a:r>
            <a:endParaRPr dirty="0"/>
          </a:p>
          <a:p>
            <a:r>
              <a:rPr b="0" dirty="0"/>
              <a:t>No alt text provided</a:t>
            </a:r>
            <a:endParaRPr dirty="0"/>
          </a:p>
          <a:p>
            <a:endParaRPr dirty="0"/>
          </a:p>
        </p:txBody>
      </p:sp>
    </p:spTree>
    <p:extLst>
      <p:ext uri="{BB962C8B-B14F-4D97-AF65-F5344CB8AC3E}">
        <p14:creationId xmlns:p14="http://schemas.microsoft.com/office/powerpoint/2010/main" val="6721383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The countries with the highest organic area share in %</a:t>
            </a:r>
            <a:endParaRPr dirty="0"/>
          </a:p>
          <a:p>
            <a:r>
              <a:rPr b="0" dirty="0"/>
              <a:t>No alt text provided</a:t>
            </a:r>
            <a:endParaRPr dirty="0"/>
          </a:p>
          <a:p>
            <a:endParaRPr dirty="0"/>
          </a:p>
          <a:p>
            <a:r>
              <a:rPr b="1" dirty="0"/>
              <a:t>The countries wih the largest organic area in hectares</a:t>
            </a:r>
            <a:endParaRPr dirty="0"/>
          </a:p>
          <a:p>
            <a:r>
              <a:rPr b="0" dirty="0"/>
              <a:t>No alt text provided</a:t>
            </a:r>
            <a:endParaRPr dirty="0"/>
          </a:p>
          <a:p>
            <a:endParaRPr dirty="0"/>
          </a:p>
        </p:txBody>
      </p:sp>
    </p:spTree>
    <p:extLst>
      <p:ext uri="{BB962C8B-B14F-4D97-AF65-F5344CB8AC3E}">
        <p14:creationId xmlns:p14="http://schemas.microsoft.com/office/powerpoint/2010/main" val="17605946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Vegetables: Organic area by country</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25632930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Vegetables: Distribution of the global organic vegetable area by crop group</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384206022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Development of the organic vegetable area in thousand hectares</a:t>
            </a:r>
            <a:endParaRPr dirty="0"/>
          </a:p>
          <a:p>
            <a:r>
              <a:rPr b="0" dirty="0"/>
              <a:t>No alt text provided</a:t>
            </a:r>
            <a:endParaRPr dirty="0"/>
          </a:p>
          <a:p>
            <a:endParaRPr dirty="0"/>
          </a:p>
          <a:p>
            <a:r>
              <a:rPr b="1" dirty="0"/>
              <a:t>Vegetable area by continent in hectares</a:t>
            </a:r>
            <a:endParaRPr dirty="0"/>
          </a:p>
          <a:p>
            <a:r>
              <a:rPr b="0" dirty="0"/>
              <a:t>No alt text provided</a:t>
            </a:r>
            <a:endParaRPr dirty="0"/>
          </a:p>
          <a:p>
            <a:endParaRPr dirty="0"/>
          </a:p>
        </p:txBody>
      </p:sp>
    </p:spTree>
    <p:extLst>
      <p:ext uri="{BB962C8B-B14F-4D97-AF65-F5344CB8AC3E}">
        <p14:creationId xmlns:p14="http://schemas.microsoft.com/office/powerpoint/2010/main" val="400953811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The countries with the highest organic area share in %</a:t>
            </a:r>
            <a:endParaRPr dirty="0"/>
          </a:p>
          <a:p>
            <a:r>
              <a:rPr b="0" dirty="0"/>
              <a:t>No alt text provided</a:t>
            </a:r>
            <a:endParaRPr dirty="0"/>
          </a:p>
          <a:p>
            <a:endParaRPr dirty="0"/>
          </a:p>
          <a:p>
            <a:r>
              <a:rPr b="1" dirty="0"/>
              <a:t>The countries wih the largest organic area in hectares</a:t>
            </a:r>
            <a:endParaRPr dirty="0"/>
          </a:p>
          <a:p>
            <a:r>
              <a:rPr b="0" dirty="0"/>
              <a:t>No alt text provided</a:t>
            </a:r>
            <a:endParaRPr dirty="0"/>
          </a:p>
          <a:p>
            <a:endParaRPr dirty="0"/>
          </a:p>
        </p:txBody>
      </p:sp>
    </p:spTree>
    <p:extLst>
      <p:ext uri="{BB962C8B-B14F-4D97-AF65-F5344CB8AC3E}">
        <p14:creationId xmlns:p14="http://schemas.microsoft.com/office/powerpoint/2010/main" val="4200641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card</a:t>
            </a:r>
            <a:endParaRPr dirty="0"/>
          </a:p>
          <a:p>
            <a:r>
              <a:rPr b="0" dirty="0"/>
              <a:t>No alt text provided</a:t>
            </a:r>
            <a:endParaRPr dirty="0"/>
          </a:p>
          <a:p>
            <a:endParaRPr dirty="0"/>
          </a:p>
          <a:p>
            <a:r>
              <a:rPr b="1" dirty="0"/>
              <a:t>lineChart</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885710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pieChart</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2826963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clusteredBarChart</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extLst>
      <p:ext uri="{BB962C8B-B14F-4D97-AF65-F5344CB8AC3E}">
        <p14:creationId xmlns:p14="http://schemas.microsoft.com/office/powerpoint/2010/main" val="7991383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iBL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ADBFF-EB18-DD4C-A88E-ECF19E59DE91}"/>
              </a:ext>
            </a:extLst>
          </p:cNvPr>
          <p:cNvSpPr>
            <a:spLocks noGrp="1"/>
          </p:cNvSpPr>
          <p:nvPr>
            <p:ph type="ctrTitle"/>
          </p:nvPr>
        </p:nvSpPr>
        <p:spPr>
          <a:xfrm>
            <a:off x="1238491" y="4305780"/>
            <a:ext cx="9429509" cy="928898"/>
          </a:xfrm>
        </p:spPr>
        <p:txBody>
          <a:bodyPr anchor="t">
            <a:normAutofit/>
          </a:bodyPr>
          <a:lstStyle>
            <a:lvl1pPr algn="l">
              <a:defRPr sz="2800" b="1"/>
            </a:lvl1pPr>
          </a:lstStyle>
          <a:p>
            <a:r>
              <a:rPr lang="en-US" dirty="0"/>
              <a:t>Click to edit Master title style</a:t>
            </a:r>
          </a:p>
        </p:txBody>
      </p:sp>
      <p:sp>
        <p:nvSpPr>
          <p:cNvPr id="3" name="Subtitle 2">
            <a:extLst>
              <a:ext uri="{FF2B5EF4-FFF2-40B4-BE49-F238E27FC236}">
                <a16:creationId xmlns:a16="http://schemas.microsoft.com/office/drawing/2014/main" id="{8BD12E77-49F3-F844-B0A1-2018032B0078}"/>
              </a:ext>
            </a:extLst>
          </p:cNvPr>
          <p:cNvSpPr>
            <a:spLocks noGrp="1"/>
          </p:cNvSpPr>
          <p:nvPr>
            <p:ph type="subTitle" idx="1"/>
          </p:nvPr>
        </p:nvSpPr>
        <p:spPr>
          <a:xfrm>
            <a:off x="1238491" y="5283842"/>
            <a:ext cx="9429509" cy="597879"/>
          </a:xfrm>
        </p:spPr>
        <p:txBody>
          <a:bodyPr>
            <a:normAutofit/>
          </a:bodyPr>
          <a:lstStyle>
            <a:lvl1pPr marL="0" indent="0" algn="l">
              <a:buNone/>
              <a:defRPr sz="2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1" name="Graphic 10">
            <a:extLst>
              <a:ext uri="{FF2B5EF4-FFF2-40B4-BE49-F238E27FC236}">
                <a16:creationId xmlns:a16="http://schemas.microsoft.com/office/drawing/2014/main" id="{55A50E0F-ED28-864E-B0A6-5D2754C7B8E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72924" y="520861"/>
            <a:ext cx="1314692" cy="547788"/>
          </a:xfrm>
          <a:prstGeom prst="rect">
            <a:avLst/>
          </a:prstGeom>
        </p:spPr>
      </p:pic>
      <p:sp>
        <p:nvSpPr>
          <p:cNvPr id="12" name="Rectangle 11">
            <a:extLst>
              <a:ext uri="{FF2B5EF4-FFF2-40B4-BE49-F238E27FC236}">
                <a16:creationId xmlns:a16="http://schemas.microsoft.com/office/drawing/2014/main" id="{BF254339-8DB6-654D-B850-1C2EB50816E9}"/>
              </a:ext>
            </a:extLst>
          </p:cNvPr>
          <p:cNvSpPr/>
          <p:nvPr userDrawn="1"/>
        </p:nvSpPr>
        <p:spPr>
          <a:xfrm>
            <a:off x="682906" y="6111433"/>
            <a:ext cx="1192193" cy="555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ubtitle 2">
            <a:extLst>
              <a:ext uri="{FF2B5EF4-FFF2-40B4-BE49-F238E27FC236}">
                <a16:creationId xmlns:a16="http://schemas.microsoft.com/office/drawing/2014/main" id="{888E5C9F-1501-2C4C-BAAD-119C398735A5}"/>
              </a:ext>
            </a:extLst>
          </p:cNvPr>
          <p:cNvSpPr txBox="1">
            <a:spLocks/>
          </p:cNvSpPr>
          <p:nvPr userDrawn="1"/>
        </p:nvSpPr>
        <p:spPr>
          <a:xfrm>
            <a:off x="3048000" y="558018"/>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Clr>
                <a:schemeClr val="accent1"/>
              </a:buClr>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Clr>
                <a:schemeClr val="accent1"/>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accent1"/>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accent1"/>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accent1"/>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60000"/>
              </a:lnSpc>
            </a:pPr>
            <a:r>
              <a:rPr lang="de-CH" sz="2000" noProof="0" dirty="0"/>
              <a:t>Research Institute </a:t>
            </a:r>
            <a:r>
              <a:rPr lang="de-CH" sz="2000" noProof="0" dirty="0" err="1"/>
              <a:t>of</a:t>
            </a:r>
            <a:r>
              <a:rPr lang="de-CH" sz="2000" noProof="0" dirty="0"/>
              <a:t> </a:t>
            </a:r>
            <a:r>
              <a:rPr lang="de-CH" sz="2000" noProof="0" dirty="0" err="1"/>
              <a:t>Organic</a:t>
            </a:r>
            <a:r>
              <a:rPr lang="de-CH" sz="2000" noProof="0" dirty="0"/>
              <a:t> </a:t>
            </a:r>
            <a:r>
              <a:rPr lang="de-CH" sz="2000" noProof="0" dirty="0" err="1"/>
              <a:t>Agriculture</a:t>
            </a:r>
            <a:r>
              <a:rPr lang="de-CH" sz="2000" noProof="0" dirty="0"/>
              <a:t> FiBL</a:t>
            </a:r>
          </a:p>
          <a:p>
            <a:pPr algn="l">
              <a:lnSpc>
                <a:spcPct val="60000"/>
              </a:lnSpc>
            </a:pPr>
            <a:r>
              <a:rPr lang="de-CH" sz="2000" noProof="0" dirty="0"/>
              <a:t>info.suisse@fibl.org | </a:t>
            </a:r>
            <a:r>
              <a:rPr lang="de-CH" sz="2000" noProof="0" dirty="0" err="1"/>
              <a:t>www.fibl.org</a:t>
            </a:r>
            <a:endParaRPr lang="de-CH" sz="2000" spc="20" noProof="0" dirty="0"/>
          </a:p>
        </p:txBody>
      </p:sp>
      <p:sp>
        <p:nvSpPr>
          <p:cNvPr id="14" name="Textplatzhalter 3">
            <a:extLst>
              <a:ext uri="{FF2B5EF4-FFF2-40B4-BE49-F238E27FC236}">
                <a16:creationId xmlns:a16="http://schemas.microsoft.com/office/drawing/2014/main" id="{D3BA7F37-53AE-324F-A201-9AD658A06E9D}"/>
              </a:ext>
            </a:extLst>
          </p:cNvPr>
          <p:cNvSpPr>
            <a:spLocks noGrp="1"/>
          </p:cNvSpPr>
          <p:nvPr>
            <p:ph type="body" sz="quarter" idx="18" hasCustomPrompt="1"/>
          </p:nvPr>
        </p:nvSpPr>
        <p:spPr>
          <a:xfrm>
            <a:off x="1238491" y="5900866"/>
            <a:ext cx="9429509" cy="210567"/>
          </a:xfrm>
        </p:spPr>
        <p:txBody>
          <a:bodyPr anchor="b"/>
          <a:lstStyle>
            <a:lvl1pPr marL="0" marR="0" indent="0" algn="l" defTabSz="685800" rtl="0" eaLnBrk="1" fontAlgn="auto" latinLnBrk="0" hangingPunct="1">
              <a:lnSpc>
                <a:spcPct val="90000"/>
              </a:lnSpc>
              <a:spcBef>
                <a:spcPts val="750"/>
              </a:spcBef>
              <a:spcAft>
                <a:spcPts val="0"/>
              </a:spcAft>
              <a:buClr>
                <a:srgbClr val="006C8E"/>
              </a:buClr>
              <a:buSzTx/>
              <a:buFont typeface="Arial" panose="020B0604020202020204" pitchFamily="34" charset="0"/>
              <a:buNone/>
              <a:tabLst/>
              <a:defRPr sz="1800" baseline="0"/>
            </a:lvl1pPr>
          </a:lstStyle>
          <a:p>
            <a:pPr marL="0" marR="0" lvl="0" indent="0" algn="l" defTabSz="685800" rtl="0" eaLnBrk="1" fontAlgn="auto" latinLnBrk="0" hangingPunct="1">
              <a:lnSpc>
                <a:spcPct val="90000"/>
              </a:lnSpc>
              <a:spcBef>
                <a:spcPts val="750"/>
              </a:spcBef>
              <a:spcAft>
                <a:spcPts val="0"/>
              </a:spcAft>
              <a:buClr>
                <a:srgbClr val="006C8E"/>
              </a:buClr>
              <a:buSzTx/>
              <a:buFont typeface="Arial" panose="020B0604020202020204" pitchFamily="34" charset="0"/>
              <a:buNone/>
              <a:tabLst/>
              <a:defRPr/>
            </a:pPr>
            <a:r>
              <a:rPr lang="de-CH" spc="20" dirty="0"/>
              <a:t>Event, </a:t>
            </a:r>
            <a:r>
              <a:rPr lang="de-CH" spc="20" dirty="0" err="1"/>
              <a:t>date</a:t>
            </a:r>
            <a:r>
              <a:rPr lang="de-CH" spc="20" dirty="0"/>
              <a:t>, </a:t>
            </a:r>
            <a:r>
              <a:rPr lang="de-CH" spc="20" dirty="0" err="1"/>
              <a:t>presenter</a:t>
            </a:r>
            <a:r>
              <a:rPr lang="de-CH" spc="20" dirty="0"/>
              <a:t>, etc.</a:t>
            </a:r>
          </a:p>
        </p:txBody>
      </p:sp>
      <p:sp>
        <p:nvSpPr>
          <p:cNvPr id="42" name="Picture Placeholder 41">
            <a:extLst>
              <a:ext uri="{FF2B5EF4-FFF2-40B4-BE49-F238E27FC236}">
                <a16:creationId xmlns:a16="http://schemas.microsoft.com/office/drawing/2014/main" id="{7A926437-441C-6A4C-8E7F-D4F733895F9C}"/>
              </a:ext>
            </a:extLst>
          </p:cNvPr>
          <p:cNvSpPr>
            <a:spLocks noGrp="1"/>
          </p:cNvSpPr>
          <p:nvPr>
            <p:ph type="pic" sz="quarter" idx="19"/>
          </p:nvPr>
        </p:nvSpPr>
        <p:spPr>
          <a:xfrm>
            <a:off x="-48445" y="1672111"/>
            <a:ext cx="3676214" cy="2195291"/>
          </a:xfrm>
          <a:ln w="38100">
            <a:solidFill>
              <a:schemeClr val="bg1"/>
            </a:solidFill>
          </a:ln>
        </p:spPr>
        <p:txBody>
          <a:bodyPr/>
          <a:lstStyle>
            <a:lvl1pPr marL="0" indent="0">
              <a:buNone/>
              <a:defRPr/>
            </a:lvl1pPr>
          </a:lstStyle>
          <a:p>
            <a:endParaRPr lang="en-US" dirty="0"/>
          </a:p>
        </p:txBody>
      </p:sp>
      <p:sp>
        <p:nvSpPr>
          <p:cNvPr id="54" name="Picture Placeholder 41">
            <a:extLst>
              <a:ext uri="{FF2B5EF4-FFF2-40B4-BE49-F238E27FC236}">
                <a16:creationId xmlns:a16="http://schemas.microsoft.com/office/drawing/2014/main" id="{DAB84D41-7F32-AB48-8430-E84FCA693C97}"/>
              </a:ext>
            </a:extLst>
          </p:cNvPr>
          <p:cNvSpPr>
            <a:spLocks noGrp="1"/>
          </p:cNvSpPr>
          <p:nvPr>
            <p:ph type="pic" sz="quarter" idx="22"/>
          </p:nvPr>
        </p:nvSpPr>
        <p:spPr>
          <a:xfrm>
            <a:off x="3646024" y="1672111"/>
            <a:ext cx="2488558" cy="2195291"/>
          </a:xfrm>
          <a:ln w="38100">
            <a:solidFill>
              <a:schemeClr val="bg1"/>
            </a:solidFill>
          </a:ln>
        </p:spPr>
        <p:txBody>
          <a:bodyPr/>
          <a:lstStyle>
            <a:lvl1pPr marL="0" indent="0">
              <a:buNone/>
              <a:defRPr/>
            </a:lvl1pPr>
          </a:lstStyle>
          <a:p>
            <a:endParaRPr lang="en-US" dirty="0"/>
          </a:p>
        </p:txBody>
      </p:sp>
      <p:sp>
        <p:nvSpPr>
          <p:cNvPr id="55" name="Picture Placeholder 41">
            <a:extLst>
              <a:ext uri="{FF2B5EF4-FFF2-40B4-BE49-F238E27FC236}">
                <a16:creationId xmlns:a16="http://schemas.microsoft.com/office/drawing/2014/main" id="{2F5C97B4-E074-9341-B421-D166DB7918E8}"/>
              </a:ext>
            </a:extLst>
          </p:cNvPr>
          <p:cNvSpPr>
            <a:spLocks noGrp="1"/>
          </p:cNvSpPr>
          <p:nvPr>
            <p:ph type="pic" sz="quarter" idx="23"/>
          </p:nvPr>
        </p:nvSpPr>
        <p:spPr>
          <a:xfrm>
            <a:off x="6130537" y="1672111"/>
            <a:ext cx="3619769" cy="2195291"/>
          </a:xfrm>
          <a:ln w="38100">
            <a:solidFill>
              <a:schemeClr val="bg1"/>
            </a:solidFill>
          </a:ln>
        </p:spPr>
        <p:txBody>
          <a:bodyPr/>
          <a:lstStyle>
            <a:lvl1pPr marL="0" indent="0">
              <a:buNone/>
              <a:defRPr/>
            </a:lvl1pPr>
          </a:lstStyle>
          <a:p>
            <a:endParaRPr lang="en-US" dirty="0"/>
          </a:p>
        </p:txBody>
      </p:sp>
      <p:sp>
        <p:nvSpPr>
          <p:cNvPr id="56" name="Picture Placeholder 41">
            <a:extLst>
              <a:ext uri="{FF2B5EF4-FFF2-40B4-BE49-F238E27FC236}">
                <a16:creationId xmlns:a16="http://schemas.microsoft.com/office/drawing/2014/main" id="{FB4A9AA5-42E0-8949-940F-856681424749}"/>
              </a:ext>
            </a:extLst>
          </p:cNvPr>
          <p:cNvSpPr>
            <a:spLocks noGrp="1"/>
          </p:cNvSpPr>
          <p:nvPr>
            <p:ph type="pic" sz="quarter" idx="24"/>
          </p:nvPr>
        </p:nvSpPr>
        <p:spPr>
          <a:xfrm>
            <a:off x="9741837" y="1672111"/>
            <a:ext cx="2478660" cy="2195291"/>
          </a:xfrm>
          <a:ln w="38100">
            <a:solidFill>
              <a:schemeClr val="bg1"/>
            </a:solidFill>
          </a:ln>
        </p:spPr>
        <p:txBody>
          <a:bodyPr/>
          <a:lstStyle>
            <a:lvl1pPr marL="0" indent="0">
              <a:buNone/>
              <a:defRPr/>
            </a:lvl1pPr>
          </a:lstStyle>
          <a:p>
            <a:endParaRPr lang="en-US" dirty="0"/>
          </a:p>
        </p:txBody>
      </p:sp>
      <p:sp>
        <p:nvSpPr>
          <p:cNvPr id="57" name="Rectangle 56">
            <a:extLst>
              <a:ext uri="{FF2B5EF4-FFF2-40B4-BE49-F238E27FC236}">
                <a16:creationId xmlns:a16="http://schemas.microsoft.com/office/drawing/2014/main" id="{32EEA2A6-4ECA-B14F-9615-5A5E999B9F55}"/>
              </a:ext>
            </a:extLst>
          </p:cNvPr>
          <p:cNvSpPr/>
          <p:nvPr userDrawn="1"/>
        </p:nvSpPr>
        <p:spPr>
          <a:xfrm>
            <a:off x="10596341" y="6111433"/>
            <a:ext cx="1192193" cy="555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0345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823634" y="404813"/>
            <a:ext cx="10544732" cy="629700"/>
          </a:xfrm>
        </p:spPr>
        <p:txBody>
          <a:bodyPr/>
          <a:lstStyle/>
          <a:p>
            <a:r>
              <a:rPr lang="en-GB" noProof="0" dirty="0" err="1"/>
              <a:t>Titelmasterformat</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p:txBody>
      </p:sp>
      <p:sp>
        <p:nvSpPr>
          <p:cNvPr id="3" name="Inhaltsplatzhalter 2"/>
          <p:cNvSpPr>
            <a:spLocks noGrp="1"/>
          </p:cNvSpPr>
          <p:nvPr>
            <p:ph idx="1" hasCustomPrompt="1"/>
          </p:nvPr>
        </p:nvSpPr>
        <p:spPr>
          <a:xfrm>
            <a:off x="814918" y="1638000"/>
            <a:ext cx="10562167" cy="4309944"/>
          </a:xfrm>
        </p:spPr>
        <p:txBody>
          <a:bodyPr/>
          <a:lstStyle>
            <a:lvl1pPr>
              <a:defRPr sz="2200" baseline="0"/>
            </a:lvl1pPr>
            <a:lvl2pPr>
              <a:defRPr sz="2000"/>
            </a:lvl2pPr>
            <a:lvl3pPr>
              <a:defRPr sz="2000"/>
            </a:lvl3pPr>
            <a:lvl4pPr>
              <a:defRPr sz="1800"/>
            </a:lvl4pPr>
            <a:lvl5pPr>
              <a:defRPr sz="1600"/>
            </a:lvl5pPr>
          </a:lstStyle>
          <a:p>
            <a:pPr lvl="0"/>
            <a:r>
              <a:rPr lang="en-GB" noProof="0" dirty="0" err="1"/>
              <a:t>Erste</a:t>
            </a:r>
            <a:r>
              <a:rPr lang="en-GB" noProof="0" dirty="0"/>
              <a:t> </a:t>
            </a:r>
            <a:r>
              <a:rPr lang="en-GB" noProof="0" dirty="0" err="1"/>
              <a:t>Ebene</a:t>
            </a:r>
            <a:r>
              <a:rPr lang="en-GB" noProof="0" dirty="0"/>
              <a:t> </a:t>
            </a:r>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p:txBody>
      </p:sp>
      <p:sp>
        <p:nvSpPr>
          <p:cNvPr id="11" name="Datumsplatzhalter 4"/>
          <p:cNvSpPr>
            <a:spLocks noGrp="1"/>
          </p:cNvSpPr>
          <p:nvPr>
            <p:ph type="dt" sz="half" idx="2"/>
          </p:nvPr>
        </p:nvSpPr>
        <p:spPr>
          <a:xfrm>
            <a:off x="8015817" y="6219700"/>
            <a:ext cx="2314583" cy="360000"/>
          </a:xfrm>
          <a:prstGeom prst="rect">
            <a:avLst/>
          </a:prstGeom>
        </p:spPr>
        <p:txBody>
          <a:bodyPr vert="horz" lIns="91440" tIns="45720" rIns="91440" bIns="45720" rtlCol="0" anchor="b"/>
          <a:lstStyle>
            <a:lvl1pPr algn="r">
              <a:defRPr sz="1200" spc="20" baseline="0">
                <a:solidFill>
                  <a:schemeClr val="tx1"/>
                </a:solidFill>
              </a:defRPr>
            </a:lvl1pPr>
          </a:lstStyle>
          <a:p>
            <a:fld id="{29AF5E0C-915B-4FE3-8BA1-36302552C7A1}" type="datetime4">
              <a:rPr lang="en-GB" noProof="0" smtClean="0"/>
              <a:t>05 February 2024</a:t>
            </a:fld>
            <a:endParaRPr lang="en-GB" noProof="0" dirty="0"/>
          </a:p>
        </p:txBody>
      </p:sp>
      <p:sp>
        <p:nvSpPr>
          <p:cNvPr id="12" name="Foliennummernplatzhalter 5"/>
          <p:cNvSpPr>
            <a:spLocks noGrp="1"/>
          </p:cNvSpPr>
          <p:nvPr>
            <p:ph type="sldNum" sz="quarter" idx="4"/>
          </p:nvPr>
        </p:nvSpPr>
        <p:spPr>
          <a:xfrm>
            <a:off x="10330400" y="6219700"/>
            <a:ext cx="1056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en-GB" noProof="0" smtClean="0"/>
              <a:pPr/>
              <a:t>‹#›</a:t>
            </a:fld>
            <a:endParaRPr lang="en-GB" noProof="0" dirty="0"/>
          </a:p>
        </p:txBody>
      </p:sp>
    </p:spTree>
    <p:extLst>
      <p:ext uri="{BB962C8B-B14F-4D97-AF65-F5344CB8AC3E}">
        <p14:creationId xmlns:p14="http://schemas.microsoft.com/office/powerpoint/2010/main" val="2116015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el, Inhalt und Text">
    <p:spTree>
      <p:nvGrpSpPr>
        <p:cNvPr id="1" name=""/>
        <p:cNvGrpSpPr/>
        <p:nvPr/>
      </p:nvGrpSpPr>
      <p:grpSpPr>
        <a:xfrm>
          <a:off x="0" y="0"/>
          <a:ext cx="0" cy="0"/>
          <a:chOff x="0" y="0"/>
          <a:chExt cx="0" cy="0"/>
        </a:xfrm>
      </p:grpSpPr>
      <p:sp>
        <p:nvSpPr>
          <p:cNvPr id="2" name="Titel 1"/>
          <p:cNvSpPr>
            <a:spLocks noGrp="1"/>
          </p:cNvSpPr>
          <p:nvPr>
            <p:ph type="title"/>
          </p:nvPr>
        </p:nvSpPr>
        <p:spPr>
          <a:xfrm>
            <a:off x="711201" y="228600"/>
            <a:ext cx="11002433" cy="698500"/>
          </a:xfrm>
        </p:spPr>
        <p:txBody>
          <a:bodyPr lIns="0" tIns="0"/>
          <a:lstStyle/>
          <a:p>
            <a:r>
              <a:rPr lang="en-GB" noProof="0" dirty="0" err="1"/>
              <a:t>Mastertitelformat</a:t>
            </a:r>
            <a:r>
              <a:rPr lang="en-GB" noProof="0" dirty="0"/>
              <a:t> </a:t>
            </a:r>
            <a:r>
              <a:rPr lang="en-GB" noProof="0" dirty="0" err="1"/>
              <a:t>bearbeiten</a:t>
            </a:r>
            <a:endParaRPr lang="en-GB" noProof="0" dirty="0"/>
          </a:p>
        </p:txBody>
      </p:sp>
      <p:sp>
        <p:nvSpPr>
          <p:cNvPr id="3" name="Inhaltsplatzhalter 2"/>
          <p:cNvSpPr>
            <a:spLocks noGrp="1"/>
          </p:cNvSpPr>
          <p:nvPr>
            <p:ph sz="half" idx="1"/>
          </p:nvPr>
        </p:nvSpPr>
        <p:spPr>
          <a:xfrm>
            <a:off x="711201" y="1484314"/>
            <a:ext cx="5317067" cy="4681537"/>
          </a:xfrm>
        </p:spPr>
        <p:txBody>
          <a:bodyPr tIns="0"/>
          <a:lstStyle>
            <a:lvl1pPr>
              <a:buSzPct val="100000"/>
              <a:buFont typeface="Arial Black"/>
              <a:buChar char="›"/>
              <a:defRPr/>
            </a:lvl1pPr>
            <a:lvl2pPr>
              <a:buSzPct val="100000"/>
              <a:buFont typeface="Arial Black"/>
              <a:buChar char="›"/>
              <a:defRPr/>
            </a:lvl2pPr>
            <a:lvl3pPr>
              <a:buSzPct val="100000"/>
              <a:buFont typeface="Arial Black"/>
              <a:buChar char="›"/>
              <a:defRPr/>
            </a:lvl3pPr>
            <a:lvl4pPr>
              <a:buSzPct val="100000"/>
              <a:buFont typeface="Arial Black"/>
              <a:buChar char="›"/>
              <a:defRPr/>
            </a:lvl4pPr>
            <a:lvl5pPr>
              <a:buSzPct val="100000"/>
              <a:buFont typeface="Arial Black"/>
              <a:buChar char="›"/>
              <a:defRPr/>
            </a:lvl5pPr>
          </a:lstStyle>
          <a:p>
            <a:pPr lvl="0"/>
            <a:r>
              <a:rPr lang="en-GB" noProof="0" dirty="0" err="1"/>
              <a:t>Mastertextformat</a:t>
            </a:r>
            <a:r>
              <a:rPr lang="en-GB" noProof="0" dirty="0"/>
              <a:t> </a:t>
            </a:r>
            <a:r>
              <a:rPr lang="en-GB" noProof="0" dirty="0" err="1"/>
              <a:t>bearbeiten</a:t>
            </a:r>
            <a:endParaRPr lang="en-GB" noProof="0" dirty="0"/>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r>
              <a:rPr lang="en-GB" noProof="0" dirty="0"/>
              <a:t> </a:t>
            </a:r>
          </a:p>
        </p:txBody>
      </p:sp>
      <p:sp>
        <p:nvSpPr>
          <p:cNvPr id="5" name="Rectangle 15"/>
          <p:cNvSpPr>
            <a:spLocks noGrp="1" noChangeArrowheads="1"/>
          </p:cNvSpPr>
          <p:nvPr>
            <p:ph type="sldNum" sz="quarter" idx="10"/>
          </p:nvPr>
        </p:nvSpPr>
        <p:spPr/>
        <p:txBody>
          <a:bodyPr/>
          <a:lstStyle>
            <a:lvl1pPr>
              <a:defRPr/>
            </a:lvl1pPr>
          </a:lstStyle>
          <a:p>
            <a:pPr>
              <a:defRPr/>
            </a:pPr>
            <a:fld id="{8E111EDD-A746-4E57-9E68-1651CE3C54B2}" type="slidenum">
              <a:rPr lang="en-GB" noProof="0" smtClean="0"/>
              <a:pPr>
                <a:defRPr/>
              </a:pPr>
              <a:t>‹#›</a:t>
            </a:fld>
            <a:endParaRPr lang="en-GB" noProof="0" dirty="0"/>
          </a:p>
        </p:txBody>
      </p:sp>
      <p:sp>
        <p:nvSpPr>
          <p:cNvPr id="6" name="Inhaltsplatzhalter 2"/>
          <p:cNvSpPr>
            <a:spLocks noGrp="1"/>
          </p:cNvSpPr>
          <p:nvPr>
            <p:ph sz="half" idx="11"/>
          </p:nvPr>
        </p:nvSpPr>
        <p:spPr>
          <a:xfrm>
            <a:off x="6278033" y="1484314"/>
            <a:ext cx="5317067" cy="4681537"/>
          </a:xfrm>
        </p:spPr>
        <p:txBody>
          <a:bodyPr tIns="0"/>
          <a:lstStyle>
            <a:lvl1pPr>
              <a:buSzPct val="100000"/>
              <a:buFont typeface="Arial Black"/>
              <a:buChar char="›"/>
              <a:defRPr/>
            </a:lvl1pPr>
            <a:lvl2pPr>
              <a:buSzPct val="100000"/>
              <a:buFont typeface="Arial Black"/>
              <a:buChar char="›"/>
              <a:defRPr/>
            </a:lvl2pPr>
            <a:lvl3pPr>
              <a:buSzPct val="100000"/>
              <a:buFont typeface="Arial Black"/>
              <a:buChar char="›"/>
              <a:defRPr/>
            </a:lvl3pPr>
            <a:lvl4pPr>
              <a:buSzPct val="100000"/>
              <a:buFont typeface="Arial Black"/>
              <a:buChar char="›"/>
              <a:defRPr/>
            </a:lvl4pPr>
            <a:lvl5pPr>
              <a:buSzPct val="100000"/>
              <a:buFont typeface="Arial Black"/>
              <a:buChar char="›"/>
              <a:defRPr/>
            </a:lvl5pPr>
          </a:lstStyle>
          <a:p>
            <a:pPr lvl="0"/>
            <a:r>
              <a:rPr lang="en-GB" noProof="0" dirty="0" err="1"/>
              <a:t>Mastertextformat</a:t>
            </a:r>
            <a:r>
              <a:rPr lang="en-GB" noProof="0" dirty="0"/>
              <a:t> </a:t>
            </a:r>
            <a:r>
              <a:rPr lang="en-GB" noProof="0" dirty="0" err="1"/>
              <a:t>bearbeiten</a:t>
            </a:r>
            <a:endParaRPr lang="en-GB" noProof="0" dirty="0"/>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r>
              <a:rPr lang="en-GB" noProof="0" dirty="0"/>
              <a:t> </a:t>
            </a:r>
          </a:p>
        </p:txBody>
      </p:sp>
    </p:spTree>
    <p:extLst>
      <p:ext uri="{BB962C8B-B14F-4D97-AF65-F5344CB8AC3E}">
        <p14:creationId xmlns:p14="http://schemas.microsoft.com/office/powerpoint/2010/main" val="2460968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27ED9C8-F09A-4D9E-BEC0-4725162E21FF}" type="datetimeFigureOut">
              <a:rPr lang="en-US" smtClean="0"/>
              <a:t>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3349376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iBL Title Slide w/o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ADBFF-EB18-DD4C-A88E-ECF19E59DE91}"/>
              </a:ext>
            </a:extLst>
          </p:cNvPr>
          <p:cNvSpPr>
            <a:spLocks noGrp="1"/>
          </p:cNvSpPr>
          <p:nvPr>
            <p:ph type="ctrTitle"/>
          </p:nvPr>
        </p:nvSpPr>
        <p:spPr>
          <a:xfrm>
            <a:off x="1238491" y="3203558"/>
            <a:ext cx="9429509" cy="928898"/>
          </a:xfrm>
        </p:spPr>
        <p:txBody>
          <a:bodyPr anchor="t">
            <a:normAutofit/>
          </a:bodyPr>
          <a:lstStyle>
            <a:lvl1pPr algn="l">
              <a:defRPr sz="2800" b="1"/>
            </a:lvl1pPr>
          </a:lstStyle>
          <a:p>
            <a:r>
              <a:rPr lang="en-US" dirty="0"/>
              <a:t>Click to edit Master title style</a:t>
            </a:r>
          </a:p>
        </p:txBody>
      </p:sp>
      <p:sp>
        <p:nvSpPr>
          <p:cNvPr id="3" name="Subtitle 2">
            <a:extLst>
              <a:ext uri="{FF2B5EF4-FFF2-40B4-BE49-F238E27FC236}">
                <a16:creationId xmlns:a16="http://schemas.microsoft.com/office/drawing/2014/main" id="{8BD12E77-49F3-F844-B0A1-2018032B0078}"/>
              </a:ext>
            </a:extLst>
          </p:cNvPr>
          <p:cNvSpPr>
            <a:spLocks noGrp="1"/>
          </p:cNvSpPr>
          <p:nvPr>
            <p:ph type="subTitle" idx="1"/>
          </p:nvPr>
        </p:nvSpPr>
        <p:spPr>
          <a:xfrm>
            <a:off x="1238491" y="4132456"/>
            <a:ext cx="9429509" cy="1978977"/>
          </a:xfrm>
        </p:spPr>
        <p:txBody>
          <a:bodyPr>
            <a:normAutofit/>
          </a:bodyPr>
          <a:lstStyle>
            <a:lvl1pPr marL="0" indent="0" algn="l">
              <a:buNone/>
              <a:defRPr sz="2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Rectangle 11">
            <a:extLst>
              <a:ext uri="{FF2B5EF4-FFF2-40B4-BE49-F238E27FC236}">
                <a16:creationId xmlns:a16="http://schemas.microsoft.com/office/drawing/2014/main" id="{BF254339-8DB6-654D-B850-1C2EB50816E9}"/>
              </a:ext>
            </a:extLst>
          </p:cNvPr>
          <p:cNvSpPr/>
          <p:nvPr userDrawn="1"/>
        </p:nvSpPr>
        <p:spPr>
          <a:xfrm>
            <a:off x="682906" y="6111433"/>
            <a:ext cx="1192193" cy="555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Picture Placeholder 41">
            <a:extLst>
              <a:ext uri="{FF2B5EF4-FFF2-40B4-BE49-F238E27FC236}">
                <a16:creationId xmlns:a16="http://schemas.microsoft.com/office/drawing/2014/main" id="{7A926437-441C-6A4C-8E7F-D4F733895F9C}"/>
              </a:ext>
            </a:extLst>
          </p:cNvPr>
          <p:cNvSpPr>
            <a:spLocks noGrp="1"/>
          </p:cNvSpPr>
          <p:nvPr>
            <p:ph type="pic" sz="quarter" idx="19"/>
          </p:nvPr>
        </p:nvSpPr>
        <p:spPr>
          <a:xfrm>
            <a:off x="-48445" y="658503"/>
            <a:ext cx="3676214" cy="2195291"/>
          </a:xfrm>
          <a:ln w="38100">
            <a:solidFill>
              <a:schemeClr val="bg1"/>
            </a:solidFill>
          </a:ln>
        </p:spPr>
        <p:txBody>
          <a:bodyPr/>
          <a:lstStyle>
            <a:lvl1pPr marL="0" indent="0">
              <a:buNone/>
              <a:defRPr/>
            </a:lvl1pPr>
          </a:lstStyle>
          <a:p>
            <a:endParaRPr lang="en-US" dirty="0"/>
          </a:p>
        </p:txBody>
      </p:sp>
      <p:sp>
        <p:nvSpPr>
          <p:cNvPr id="54" name="Picture Placeholder 41">
            <a:extLst>
              <a:ext uri="{FF2B5EF4-FFF2-40B4-BE49-F238E27FC236}">
                <a16:creationId xmlns:a16="http://schemas.microsoft.com/office/drawing/2014/main" id="{DAB84D41-7F32-AB48-8430-E84FCA693C97}"/>
              </a:ext>
            </a:extLst>
          </p:cNvPr>
          <p:cNvSpPr>
            <a:spLocks noGrp="1"/>
          </p:cNvSpPr>
          <p:nvPr>
            <p:ph type="pic" sz="quarter" idx="22"/>
          </p:nvPr>
        </p:nvSpPr>
        <p:spPr>
          <a:xfrm>
            <a:off x="3646024" y="658503"/>
            <a:ext cx="2488558" cy="2195291"/>
          </a:xfrm>
          <a:ln w="38100">
            <a:solidFill>
              <a:schemeClr val="bg1"/>
            </a:solidFill>
          </a:ln>
        </p:spPr>
        <p:txBody>
          <a:bodyPr/>
          <a:lstStyle>
            <a:lvl1pPr marL="0" indent="0">
              <a:buNone/>
              <a:defRPr/>
            </a:lvl1pPr>
          </a:lstStyle>
          <a:p>
            <a:endParaRPr lang="en-US" dirty="0"/>
          </a:p>
        </p:txBody>
      </p:sp>
      <p:sp>
        <p:nvSpPr>
          <p:cNvPr id="55" name="Picture Placeholder 41">
            <a:extLst>
              <a:ext uri="{FF2B5EF4-FFF2-40B4-BE49-F238E27FC236}">
                <a16:creationId xmlns:a16="http://schemas.microsoft.com/office/drawing/2014/main" id="{2F5C97B4-E074-9341-B421-D166DB7918E8}"/>
              </a:ext>
            </a:extLst>
          </p:cNvPr>
          <p:cNvSpPr>
            <a:spLocks noGrp="1"/>
          </p:cNvSpPr>
          <p:nvPr>
            <p:ph type="pic" sz="quarter" idx="23"/>
          </p:nvPr>
        </p:nvSpPr>
        <p:spPr>
          <a:xfrm>
            <a:off x="6130537" y="658503"/>
            <a:ext cx="3619769" cy="2195291"/>
          </a:xfrm>
          <a:ln w="38100">
            <a:solidFill>
              <a:schemeClr val="bg1"/>
            </a:solidFill>
          </a:ln>
        </p:spPr>
        <p:txBody>
          <a:bodyPr/>
          <a:lstStyle>
            <a:lvl1pPr marL="0" indent="0">
              <a:buNone/>
              <a:defRPr/>
            </a:lvl1pPr>
          </a:lstStyle>
          <a:p>
            <a:endParaRPr lang="en-US" dirty="0"/>
          </a:p>
        </p:txBody>
      </p:sp>
      <p:sp>
        <p:nvSpPr>
          <p:cNvPr id="56" name="Picture Placeholder 41">
            <a:extLst>
              <a:ext uri="{FF2B5EF4-FFF2-40B4-BE49-F238E27FC236}">
                <a16:creationId xmlns:a16="http://schemas.microsoft.com/office/drawing/2014/main" id="{FB4A9AA5-42E0-8949-940F-856681424749}"/>
              </a:ext>
            </a:extLst>
          </p:cNvPr>
          <p:cNvSpPr>
            <a:spLocks noGrp="1"/>
          </p:cNvSpPr>
          <p:nvPr>
            <p:ph type="pic" sz="quarter" idx="24"/>
          </p:nvPr>
        </p:nvSpPr>
        <p:spPr>
          <a:xfrm>
            <a:off x="9741837" y="658503"/>
            <a:ext cx="2478660" cy="2195291"/>
          </a:xfrm>
          <a:ln w="38100">
            <a:solidFill>
              <a:schemeClr val="bg1"/>
            </a:solidFill>
          </a:ln>
        </p:spPr>
        <p:txBody>
          <a:bodyPr/>
          <a:lstStyle>
            <a:lvl1pPr marL="0" indent="0">
              <a:buNone/>
              <a:defRPr/>
            </a:lvl1pPr>
          </a:lstStyle>
          <a:p>
            <a:endParaRPr lang="en-US" dirty="0"/>
          </a:p>
        </p:txBody>
      </p:sp>
      <p:sp>
        <p:nvSpPr>
          <p:cNvPr id="57" name="Rectangle 56">
            <a:extLst>
              <a:ext uri="{FF2B5EF4-FFF2-40B4-BE49-F238E27FC236}">
                <a16:creationId xmlns:a16="http://schemas.microsoft.com/office/drawing/2014/main" id="{32EEA2A6-4ECA-B14F-9615-5A5E999B9F55}"/>
              </a:ext>
            </a:extLst>
          </p:cNvPr>
          <p:cNvSpPr/>
          <p:nvPr userDrawn="1"/>
        </p:nvSpPr>
        <p:spPr>
          <a:xfrm>
            <a:off x="10596341" y="6111433"/>
            <a:ext cx="1192193" cy="555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513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FiBL Section Hea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56AD6AF-1A38-9E48-9EEC-988BE783A673}"/>
              </a:ext>
            </a:extLst>
          </p:cNvPr>
          <p:cNvSpPr>
            <a:spLocks noGrp="1"/>
          </p:cNvSpPr>
          <p:nvPr>
            <p:ph type="pic" sz="quarter" idx="13"/>
          </p:nvPr>
        </p:nvSpPr>
        <p:spPr>
          <a:xfrm>
            <a:off x="6077414" y="0"/>
            <a:ext cx="6114585" cy="6858000"/>
          </a:xfrm>
        </p:spPr>
        <p:txBody>
          <a:bodyPr/>
          <a:lstStyle>
            <a:lvl1pPr marL="0" indent="0">
              <a:buNone/>
              <a:defRPr/>
            </a:lvl1pPr>
          </a:lstStyle>
          <a:p>
            <a:endParaRPr lang="en-US" dirty="0"/>
          </a:p>
        </p:txBody>
      </p:sp>
      <p:sp>
        <p:nvSpPr>
          <p:cNvPr id="3" name="Text Placeholder 2">
            <a:extLst>
              <a:ext uri="{FF2B5EF4-FFF2-40B4-BE49-F238E27FC236}">
                <a16:creationId xmlns:a16="http://schemas.microsoft.com/office/drawing/2014/main" id="{BCF22BD3-CDA9-D54A-9EC1-F19C7A68503B}"/>
              </a:ext>
            </a:extLst>
          </p:cNvPr>
          <p:cNvSpPr>
            <a:spLocks noGrp="1"/>
          </p:cNvSpPr>
          <p:nvPr>
            <p:ph type="body" idx="1" hasCustomPrompt="1"/>
          </p:nvPr>
        </p:nvSpPr>
        <p:spPr>
          <a:xfrm>
            <a:off x="831849" y="811548"/>
            <a:ext cx="4888727" cy="939193"/>
          </a:xfrm>
        </p:spPr>
        <p:txBody>
          <a:bodyPr>
            <a:normAutofit/>
          </a:bodyPr>
          <a:lstStyle>
            <a:lvl1pPr marL="0" indent="0">
              <a:buNone/>
              <a:defRPr sz="2800" b="1">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Header</a:t>
            </a:r>
          </a:p>
        </p:txBody>
      </p:sp>
      <p:sp>
        <p:nvSpPr>
          <p:cNvPr id="9" name="Text Placeholder 3">
            <a:extLst>
              <a:ext uri="{FF2B5EF4-FFF2-40B4-BE49-F238E27FC236}">
                <a16:creationId xmlns:a16="http://schemas.microsoft.com/office/drawing/2014/main" id="{D8FA9F99-5AC8-A144-A933-316366D939D7}"/>
              </a:ext>
            </a:extLst>
          </p:cNvPr>
          <p:cNvSpPr>
            <a:spLocks noGrp="1"/>
          </p:cNvSpPr>
          <p:nvPr>
            <p:ph type="body" sz="half" idx="2"/>
          </p:nvPr>
        </p:nvSpPr>
        <p:spPr>
          <a:xfrm>
            <a:off x="839788" y="1750741"/>
            <a:ext cx="4880788" cy="4148254"/>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458176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iBL Section Hea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56AD6AF-1A38-9E48-9EEC-988BE783A673}"/>
              </a:ext>
            </a:extLst>
          </p:cNvPr>
          <p:cNvSpPr>
            <a:spLocks noGrp="1"/>
          </p:cNvSpPr>
          <p:nvPr>
            <p:ph type="pic" sz="quarter" idx="13"/>
          </p:nvPr>
        </p:nvSpPr>
        <p:spPr>
          <a:xfrm>
            <a:off x="6077414" y="0"/>
            <a:ext cx="6114585" cy="6858000"/>
          </a:xfrm>
        </p:spPr>
        <p:txBody>
          <a:bodyPr/>
          <a:lstStyle>
            <a:lvl1pPr marL="0" indent="0">
              <a:buNone/>
              <a:defRPr/>
            </a:lvl1pPr>
          </a:lstStyle>
          <a:p>
            <a:endParaRPr lang="en-US" dirty="0"/>
          </a:p>
        </p:txBody>
      </p:sp>
      <p:sp>
        <p:nvSpPr>
          <p:cNvPr id="3" name="Text Placeholder 2">
            <a:extLst>
              <a:ext uri="{FF2B5EF4-FFF2-40B4-BE49-F238E27FC236}">
                <a16:creationId xmlns:a16="http://schemas.microsoft.com/office/drawing/2014/main" id="{BCF22BD3-CDA9-D54A-9EC1-F19C7A68503B}"/>
              </a:ext>
            </a:extLst>
          </p:cNvPr>
          <p:cNvSpPr>
            <a:spLocks noGrp="1"/>
          </p:cNvSpPr>
          <p:nvPr>
            <p:ph type="body" idx="1" hasCustomPrompt="1"/>
          </p:nvPr>
        </p:nvSpPr>
        <p:spPr>
          <a:xfrm>
            <a:off x="831849" y="811547"/>
            <a:ext cx="4888727" cy="1677317"/>
          </a:xfrm>
        </p:spPr>
        <p:txBody>
          <a:bodyPr>
            <a:normAutofit/>
          </a:bodyPr>
          <a:lstStyle>
            <a:lvl1pPr marL="0" indent="0">
              <a:buNone/>
              <a:defRPr sz="2800" b="1">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Header long title</a:t>
            </a:r>
          </a:p>
        </p:txBody>
      </p:sp>
      <p:sp>
        <p:nvSpPr>
          <p:cNvPr id="9" name="Text Placeholder 3">
            <a:extLst>
              <a:ext uri="{FF2B5EF4-FFF2-40B4-BE49-F238E27FC236}">
                <a16:creationId xmlns:a16="http://schemas.microsoft.com/office/drawing/2014/main" id="{D8FA9F99-5AC8-A144-A933-316366D939D7}"/>
              </a:ext>
            </a:extLst>
          </p:cNvPr>
          <p:cNvSpPr>
            <a:spLocks noGrp="1"/>
          </p:cNvSpPr>
          <p:nvPr>
            <p:ph type="body" sz="half" idx="2"/>
          </p:nvPr>
        </p:nvSpPr>
        <p:spPr>
          <a:xfrm>
            <a:off x="839788" y="2488865"/>
            <a:ext cx="4880788" cy="3410130"/>
          </a:xfrm>
        </p:spPr>
        <p:txBody>
          <a:bodyPr>
            <a:normAutofit/>
          </a:bodyPr>
          <a:lstStyle>
            <a:lvl1pPr marL="0" indent="0">
              <a:buNone/>
              <a:defRPr sz="2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2510856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iBL Dept Highlight w/ Ta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257AD5B-8FFD-2F47-86EF-E787843401E7}"/>
              </a:ext>
            </a:extLst>
          </p:cNvPr>
          <p:cNvSpPr>
            <a:spLocks noGrp="1"/>
          </p:cNvSpPr>
          <p:nvPr>
            <p:ph type="pic" sz="quarter" idx="11"/>
          </p:nvPr>
        </p:nvSpPr>
        <p:spPr>
          <a:xfrm>
            <a:off x="0" y="0"/>
            <a:ext cx="12192000" cy="6857999"/>
          </a:xfrm>
        </p:spPr>
        <p:txBody>
          <a:bodyPr/>
          <a:lstStyle>
            <a:lvl1pPr marL="0" indent="0">
              <a:buNone/>
              <a:defRPr/>
            </a:lvl1pPr>
          </a:lstStyle>
          <a:p>
            <a:endParaRPr lang="en-US" dirty="0"/>
          </a:p>
        </p:txBody>
      </p:sp>
      <p:sp>
        <p:nvSpPr>
          <p:cNvPr id="7" name="Text Placeholder 6">
            <a:extLst>
              <a:ext uri="{FF2B5EF4-FFF2-40B4-BE49-F238E27FC236}">
                <a16:creationId xmlns:a16="http://schemas.microsoft.com/office/drawing/2014/main" id="{7EBC0D80-4267-2345-B483-000A4DABDC54}"/>
              </a:ext>
            </a:extLst>
          </p:cNvPr>
          <p:cNvSpPr>
            <a:spLocks noGrp="1"/>
          </p:cNvSpPr>
          <p:nvPr>
            <p:ph type="body" sz="quarter" idx="10" hasCustomPrompt="1"/>
          </p:nvPr>
        </p:nvSpPr>
        <p:spPr>
          <a:xfrm>
            <a:off x="0" y="5750977"/>
            <a:ext cx="12192000" cy="1177723"/>
          </a:xfrm>
          <a:prstGeom prst="rect">
            <a:avLst/>
          </a:prstGeom>
          <a:solidFill>
            <a:srgbClr val="D0DFE8"/>
          </a:solidFill>
          <a:ln>
            <a:noFill/>
          </a:ln>
        </p:spPr>
        <p:txBody>
          <a:bodyPr wrap="none" lIns="180000" tIns="180000" rIns="180000" bIns="180000" anchor="t" anchorCtr="0">
            <a:noAutofit/>
          </a:bodyPr>
          <a:lstStyle>
            <a:lvl1pPr marL="0" indent="0">
              <a:buNone/>
              <a:defRPr sz="2600" b="1">
                <a:solidFill>
                  <a:schemeClr val="accent1"/>
                </a:solidFill>
              </a:defRPr>
            </a:lvl1pPr>
          </a:lstStyle>
          <a:p>
            <a:pPr lvl="0"/>
            <a:r>
              <a:rPr lang="en-US" dirty="0"/>
              <a:t>Click to enter tag content</a:t>
            </a:r>
          </a:p>
        </p:txBody>
      </p:sp>
    </p:spTree>
    <p:extLst>
      <p:ext uri="{BB962C8B-B14F-4D97-AF65-F5344CB8AC3E}">
        <p14:creationId xmlns:p14="http://schemas.microsoft.com/office/powerpoint/2010/main" val="42273349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FiBL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92810-4AD9-DB4A-A0C1-1FE4B020DEE8}"/>
              </a:ext>
            </a:extLst>
          </p:cNvPr>
          <p:cNvSpPr>
            <a:spLocks noGrp="1"/>
          </p:cNvSpPr>
          <p:nvPr>
            <p:ph type="title"/>
          </p:nvPr>
        </p:nvSpPr>
        <p:spPr/>
        <p:txBody>
          <a:bodyPr>
            <a:normAutofit/>
          </a:bodyPr>
          <a:lstStyle>
            <a:lvl1pPr>
              <a:defRPr sz="2800" b="1"/>
            </a:lvl1pPr>
          </a:lstStyle>
          <a:p>
            <a:r>
              <a:rPr lang="en-US" dirty="0"/>
              <a:t>Click to edit Master title style</a:t>
            </a:r>
          </a:p>
        </p:txBody>
      </p:sp>
      <p:sp>
        <p:nvSpPr>
          <p:cNvPr id="3" name="Content Placeholder 2">
            <a:extLst>
              <a:ext uri="{FF2B5EF4-FFF2-40B4-BE49-F238E27FC236}">
                <a16:creationId xmlns:a16="http://schemas.microsoft.com/office/drawing/2014/main" id="{034EA6A1-549B-2D4C-93C0-0B27DBC9007C}"/>
              </a:ext>
            </a:extLst>
          </p:cNvPr>
          <p:cNvSpPr>
            <a:spLocks noGrp="1"/>
          </p:cNvSpPr>
          <p:nvPr>
            <p:ph idx="1"/>
          </p:nvPr>
        </p:nvSpPr>
        <p:spPr/>
        <p:txBody>
          <a:bodyPr>
            <a:normAutofit/>
          </a:bodyPr>
          <a:lstStyle>
            <a:lvl1pPr>
              <a:defRPr sz="2600"/>
            </a:lvl1pPr>
            <a:lvl2pPr>
              <a:defRPr sz="2600"/>
            </a:lvl2pPr>
            <a:lvl3pPr>
              <a:defRPr sz="2600"/>
            </a:lvl3pPr>
            <a:lvl4pPr>
              <a:defRPr sz="2600"/>
            </a:lvl4pPr>
            <a:lvl5pPr>
              <a:defRPr sz="2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0669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FiBL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8F274-1116-1843-9470-F9851C3B30AD}"/>
              </a:ext>
            </a:extLst>
          </p:cNvPr>
          <p:cNvSpPr>
            <a:spLocks noGrp="1"/>
          </p:cNvSpPr>
          <p:nvPr>
            <p:ph type="title"/>
          </p:nvPr>
        </p:nvSpPr>
        <p:spPr>
          <a:xfrm>
            <a:off x="839788" y="365125"/>
            <a:ext cx="10515600" cy="1325563"/>
          </a:xfrm>
        </p:spPr>
        <p:txBody>
          <a:bodyPr>
            <a:normAutofit/>
          </a:bodyPr>
          <a:lstStyle>
            <a:lvl1pPr>
              <a:defRPr sz="2800" b="1"/>
            </a:lvl1pPr>
          </a:lstStyle>
          <a:p>
            <a:r>
              <a:rPr lang="en-US" dirty="0"/>
              <a:t>Click to edit Master title style</a:t>
            </a:r>
          </a:p>
        </p:txBody>
      </p:sp>
      <p:sp>
        <p:nvSpPr>
          <p:cNvPr id="3" name="Text Placeholder 2">
            <a:extLst>
              <a:ext uri="{FF2B5EF4-FFF2-40B4-BE49-F238E27FC236}">
                <a16:creationId xmlns:a16="http://schemas.microsoft.com/office/drawing/2014/main" id="{AA47EC34-15C8-F347-B8F9-75CC7D267909}"/>
              </a:ext>
            </a:extLst>
          </p:cNvPr>
          <p:cNvSpPr>
            <a:spLocks noGrp="1"/>
          </p:cNvSpPr>
          <p:nvPr>
            <p:ph type="body" idx="1"/>
          </p:nvPr>
        </p:nvSpPr>
        <p:spPr>
          <a:xfrm>
            <a:off x="839788" y="1681163"/>
            <a:ext cx="5157787" cy="823912"/>
          </a:xfrm>
        </p:spPr>
        <p:txBody>
          <a:bodyPr anchor="b">
            <a:normAutofit/>
          </a:bodyPr>
          <a:lstStyle>
            <a:lvl1pPr marL="0" indent="0">
              <a:buNone/>
              <a:defRPr sz="2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95AA75BE-F339-5B46-B568-BB31BC9B7EF5}"/>
              </a:ext>
            </a:extLst>
          </p:cNvPr>
          <p:cNvSpPr>
            <a:spLocks noGrp="1"/>
          </p:cNvSpPr>
          <p:nvPr>
            <p:ph sz="half" idx="2"/>
          </p:nvPr>
        </p:nvSpPr>
        <p:spPr>
          <a:xfrm>
            <a:off x="839788" y="2505075"/>
            <a:ext cx="5157787" cy="3684588"/>
          </a:xfrm>
        </p:spPr>
        <p:txBody>
          <a:bodyPr>
            <a:normAutofit/>
          </a:bodyPr>
          <a:lstStyle>
            <a:lvl1pPr>
              <a:defRPr sz="2600"/>
            </a:lvl1pPr>
            <a:lvl2pPr>
              <a:defRPr sz="2600"/>
            </a:lvl2pPr>
            <a:lvl3pPr>
              <a:defRPr sz="2600"/>
            </a:lvl3pPr>
            <a:lvl4pPr>
              <a:defRPr sz="2600"/>
            </a:lvl4pPr>
            <a:lvl5pPr>
              <a:defRPr sz="2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DB0D1983-5160-894A-A7DC-90E53CED17C5}"/>
              </a:ext>
            </a:extLst>
          </p:cNvPr>
          <p:cNvSpPr>
            <a:spLocks noGrp="1"/>
          </p:cNvSpPr>
          <p:nvPr>
            <p:ph type="body" sz="quarter" idx="3"/>
          </p:nvPr>
        </p:nvSpPr>
        <p:spPr>
          <a:xfrm>
            <a:off x="6172200" y="1681163"/>
            <a:ext cx="5183188" cy="823912"/>
          </a:xfrm>
        </p:spPr>
        <p:txBody>
          <a:bodyPr anchor="b">
            <a:normAutofit/>
          </a:bodyPr>
          <a:lstStyle>
            <a:lvl1pPr marL="0" indent="0">
              <a:buNone/>
              <a:defRPr sz="2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8216D0B2-5790-8E47-8F8D-58A1593AEEF6}"/>
              </a:ext>
            </a:extLst>
          </p:cNvPr>
          <p:cNvSpPr>
            <a:spLocks noGrp="1"/>
          </p:cNvSpPr>
          <p:nvPr>
            <p:ph sz="quarter" idx="4"/>
          </p:nvPr>
        </p:nvSpPr>
        <p:spPr>
          <a:xfrm>
            <a:off x="6172200" y="2505075"/>
            <a:ext cx="5183188" cy="3684588"/>
          </a:xfrm>
        </p:spPr>
        <p:txBody>
          <a:bodyPr>
            <a:normAutofit/>
          </a:bodyPr>
          <a:lstStyle>
            <a:lvl1pPr>
              <a:defRPr sz="2600"/>
            </a:lvl1pPr>
            <a:lvl2pPr>
              <a:defRPr sz="2600"/>
            </a:lvl2pPr>
            <a:lvl3pPr>
              <a:defRPr sz="2600"/>
            </a:lvl3pPr>
            <a:lvl4pPr>
              <a:defRPr sz="2600"/>
            </a:lvl4pPr>
            <a:lvl5pPr>
              <a:defRPr sz="2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73010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FiBL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F0F81-41B8-794D-AEE5-48EAF7060820}"/>
              </a:ext>
            </a:extLst>
          </p:cNvPr>
          <p:cNvSpPr>
            <a:spLocks noGrp="1"/>
          </p:cNvSpPr>
          <p:nvPr>
            <p:ph type="title"/>
          </p:nvPr>
        </p:nvSpPr>
        <p:spPr/>
        <p:txBody>
          <a:bodyPr>
            <a:normAutofit/>
          </a:bodyPr>
          <a:lstStyle>
            <a:lvl1pPr>
              <a:defRPr sz="2800" b="1"/>
            </a:lvl1pPr>
          </a:lstStyle>
          <a:p>
            <a:r>
              <a:rPr lang="en-US" dirty="0"/>
              <a:t>Click to edit Master title style</a:t>
            </a:r>
          </a:p>
        </p:txBody>
      </p:sp>
    </p:spTree>
    <p:extLst>
      <p:ext uri="{BB962C8B-B14F-4D97-AF65-F5344CB8AC3E}">
        <p14:creationId xmlns:p14="http://schemas.microsoft.com/office/powerpoint/2010/main" val="2956789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FiBL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829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1C6166-3E98-734B-87E5-01BB2DE3AE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6134C2A-1B9D-D24D-944D-3E121E2318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Graphic 8">
            <a:extLst>
              <a:ext uri="{FF2B5EF4-FFF2-40B4-BE49-F238E27FC236}">
                <a16:creationId xmlns:a16="http://schemas.microsoft.com/office/drawing/2014/main" id="{9D48503F-D017-E844-9556-B8A1AC9A776C}"/>
              </a:ext>
            </a:extLst>
          </p:cNvPr>
          <p:cNvPicPr>
            <a:picLocks noChangeAspect="1"/>
          </p:cNvPicPr>
          <p:nvPr userDrawn="1"/>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872924" y="6223021"/>
            <a:ext cx="851704" cy="354877"/>
          </a:xfrm>
          <a:prstGeom prst="rect">
            <a:avLst/>
          </a:prstGeom>
        </p:spPr>
      </p:pic>
      <p:sp>
        <p:nvSpPr>
          <p:cNvPr id="11" name="TextBox 10">
            <a:extLst>
              <a:ext uri="{FF2B5EF4-FFF2-40B4-BE49-F238E27FC236}">
                <a16:creationId xmlns:a16="http://schemas.microsoft.com/office/drawing/2014/main" id="{AE251EE5-A475-234B-AA8A-FC4E32A15543}"/>
              </a:ext>
            </a:extLst>
          </p:cNvPr>
          <p:cNvSpPr txBox="1"/>
          <p:nvPr userDrawn="1"/>
        </p:nvSpPr>
        <p:spPr>
          <a:xfrm>
            <a:off x="11168493" y="6322402"/>
            <a:ext cx="463588" cy="369332"/>
          </a:xfrm>
          <a:prstGeom prst="rect">
            <a:avLst/>
          </a:prstGeom>
          <a:noFill/>
        </p:spPr>
        <p:txBody>
          <a:bodyPr wrap="none" rtlCol="0">
            <a:spAutoFit/>
          </a:bodyPr>
          <a:lstStyle/>
          <a:p>
            <a:fld id="{213BC0C1-3B21-8A41-9948-8480536BE542}" type="slidenum">
              <a:rPr lang="en-US" sz="1800" b="0" smtClean="0"/>
              <a:t>‹#›</a:t>
            </a:fld>
            <a:endParaRPr lang="en-US" sz="1800" b="0" dirty="0"/>
          </a:p>
        </p:txBody>
      </p:sp>
    </p:spTree>
    <p:extLst>
      <p:ext uri="{BB962C8B-B14F-4D97-AF65-F5344CB8AC3E}">
        <p14:creationId xmlns:p14="http://schemas.microsoft.com/office/powerpoint/2010/main" val="2050307136"/>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9" r:id="rId3"/>
    <p:sldLayoutId id="2147483651" r:id="rId4"/>
    <p:sldLayoutId id="2147483657" r:id="rId5"/>
    <p:sldLayoutId id="2147483650" r:id="rId6"/>
    <p:sldLayoutId id="2147483653" r:id="rId7"/>
    <p:sldLayoutId id="2147483654" r:id="rId8"/>
    <p:sldLayoutId id="2147483655" r:id="rId9"/>
    <p:sldLayoutId id="2147483661" r:id="rId10"/>
    <p:sldLayoutId id="2147483662" r:id="rId11"/>
    <p:sldLayoutId id="2147483666" r:id="rId12"/>
  </p:sldLayoutIdLst>
  <p:txStyles>
    <p:title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hyperlink" Target="http://www.organic-world.net/" TargetMode="External"/><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hyperlink" Target="mailto:helga.willer@fibl.org" TargetMode="External"/><Relationship Id="rId4" Type="http://schemas.openxmlformats.org/officeDocument/2006/relationships/hyperlink" Target="https://www.organic-world.net/yearbook/yearbook-2024/presentations.html"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hyperlink" Target="https://www.fibl.org/en/shop-en" TargetMode="External"/><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3.png"/><Relationship Id="rId5" Type="http://schemas.openxmlformats.org/officeDocument/2006/relationships/hyperlink" Target="https://statistics.fibl.org/" TargetMode="External"/><Relationship Id="rId4" Type="http://schemas.openxmlformats.org/officeDocument/2006/relationships/hyperlink" Target="http://www.organic-world.net/"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hyperlink" Target="http://www.organic-world.net/" TargetMode="External"/><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hyperlink" Target="https://www.organic-world.net/yearbook/yearbook-2024/presentations.html"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hyperlink" Target="http://www.organic-world.net/" TargetMode="Externa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hyperlink" Target="mailto:helga.willer@fibl.org" TargetMode="External"/><Relationship Id="rId2" Type="http://schemas.openxmlformats.org/officeDocument/2006/relationships/hyperlink" Target="http://www.organic-world.net/yearbook/yearbook-2022.html" TargetMode="Externa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www.organic-world.net/" TargetMode="External"/><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3" Type="http://schemas.openxmlformats.org/officeDocument/2006/relationships/hyperlink" Target="mailto:helga.willer@fibl.org" TargetMode="External"/><Relationship Id="rId2" Type="http://schemas.openxmlformats.org/officeDocument/2006/relationships/hyperlink" Target="mailto:info.suisse@fibl.org" TargetMode="External"/><Relationship Id="rId1" Type="http://schemas.openxmlformats.org/officeDocument/2006/relationships/slideLayout" Target="../slideLayouts/slideLayout6.xml"/><Relationship Id="rId6" Type="http://schemas.openxmlformats.org/officeDocument/2006/relationships/hyperlink" Target="https://statistics.fibl.org/" TargetMode="External"/><Relationship Id="rId5" Type="http://schemas.openxmlformats.org/officeDocument/2006/relationships/hyperlink" Target="http://www.organic-world.net/" TargetMode="External"/><Relationship Id="rId4" Type="http://schemas.openxmlformats.org/officeDocument/2006/relationships/hyperlink" Target="http://www.fibl.org/" TargetMode="External"/></Relationships>
</file>

<file path=ppt/slides/_rels/slide78.xml.rels><?xml version="1.0" encoding="UTF-8" standalone="yes"?>
<Relationships xmlns="http://schemas.openxmlformats.org/package/2006/relationships"><Relationship Id="rId8" Type="http://schemas.openxmlformats.org/officeDocument/2006/relationships/hyperlink" Target="http://www.fibl.org/" TargetMode="External"/><Relationship Id="rId13" Type="http://schemas.openxmlformats.org/officeDocument/2006/relationships/hyperlink" Target="https://twitter.com/fiblorg" TargetMode="External"/><Relationship Id="rId3" Type="http://schemas.openxmlformats.org/officeDocument/2006/relationships/image" Target="../media/image62.png"/><Relationship Id="rId7" Type="http://schemas.openxmlformats.org/officeDocument/2006/relationships/image" Target="../media/image64.jpeg"/><Relationship Id="rId12" Type="http://schemas.openxmlformats.org/officeDocument/2006/relationships/hyperlink" Target="https://www.fibl.org/en/index.html" TargetMode="External"/><Relationship Id="rId2" Type="http://schemas.openxmlformats.org/officeDocument/2006/relationships/hyperlink" Target="https://www.youtube.com/user/fiblfilm" TargetMode="External"/><Relationship Id="rId1" Type="http://schemas.openxmlformats.org/officeDocument/2006/relationships/slideLayout" Target="../slideLayouts/slideLayout6.xml"/><Relationship Id="rId6" Type="http://schemas.openxmlformats.org/officeDocument/2006/relationships/hyperlink" Target="https://www.linkedin.com/company/fibl-en" TargetMode="External"/><Relationship Id="rId11" Type="http://schemas.openxmlformats.org/officeDocument/2006/relationships/hyperlink" Target="http://www.bioaktuell.ch/" TargetMode="External"/><Relationship Id="rId5" Type="http://schemas.openxmlformats.org/officeDocument/2006/relationships/image" Target="../media/image63.png"/><Relationship Id="rId15" Type="http://schemas.openxmlformats.org/officeDocument/2006/relationships/image" Target="../media/image67.png"/><Relationship Id="rId10" Type="http://schemas.openxmlformats.org/officeDocument/2006/relationships/image" Target="../media/image66.png"/><Relationship Id="rId4" Type="http://schemas.openxmlformats.org/officeDocument/2006/relationships/hyperlink" Target="https://www.facebook.com/FiBLaktuell" TargetMode="External"/><Relationship Id="rId9" Type="http://schemas.openxmlformats.org/officeDocument/2006/relationships/image" Target="../media/image65.png"/><Relationship Id="rId14" Type="http://schemas.openxmlformats.org/officeDocument/2006/relationships/hyperlink" Target="https://www.facebook.com/FiBLnew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itle 67">
            <a:extLst>
              <a:ext uri="{FF2B5EF4-FFF2-40B4-BE49-F238E27FC236}">
                <a16:creationId xmlns:a16="http://schemas.microsoft.com/office/drawing/2014/main" id="{45EE8A0E-DF48-024B-9A88-F711A0C14828}"/>
              </a:ext>
            </a:extLst>
          </p:cNvPr>
          <p:cNvSpPr>
            <a:spLocks noGrp="1"/>
          </p:cNvSpPr>
          <p:nvPr>
            <p:ph type="ctrTitle"/>
          </p:nvPr>
        </p:nvSpPr>
        <p:spPr>
          <a:xfrm>
            <a:off x="1145258" y="4111173"/>
            <a:ext cx="8596579" cy="928898"/>
          </a:xfrm>
        </p:spPr>
        <p:txBody>
          <a:bodyPr>
            <a:noAutofit/>
          </a:bodyPr>
          <a:lstStyle/>
          <a:p>
            <a:r>
              <a:rPr lang="en-GB" dirty="0"/>
              <a:t>Organic Agriculture Worldwide </a:t>
            </a:r>
            <a:r>
              <a:rPr lang="cs-CZ" dirty="0"/>
              <a:t>2022</a:t>
            </a:r>
            <a:r>
              <a:rPr lang="en-GB" dirty="0"/>
              <a:t>: </a:t>
            </a:r>
            <a:br>
              <a:rPr lang="en-GB" dirty="0"/>
            </a:br>
            <a:r>
              <a:rPr lang="en-GB" dirty="0"/>
              <a:t>Key results from the FiBL survey on organic agriculture worldwide </a:t>
            </a:r>
            <a:r>
              <a:rPr lang="cs-CZ" dirty="0"/>
              <a:t>2024</a:t>
            </a:r>
            <a:br>
              <a:rPr lang="en-GB" dirty="0"/>
            </a:br>
            <a:endParaRPr lang="en-GB" sz="2800" dirty="0"/>
          </a:p>
        </p:txBody>
      </p:sp>
      <p:sp>
        <p:nvSpPr>
          <p:cNvPr id="69" name="Subtitle 68">
            <a:extLst>
              <a:ext uri="{FF2B5EF4-FFF2-40B4-BE49-F238E27FC236}">
                <a16:creationId xmlns:a16="http://schemas.microsoft.com/office/drawing/2014/main" id="{BD52C387-AB0A-3942-9F3D-3537FEB8A3AD}"/>
              </a:ext>
            </a:extLst>
          </p:cNvPr>
          <p:cNvSpPr>
            <a:spLocks noGrp="1"/>
          </p:cNvSpPr>
          <p:nvPr>
            <p:ph type="subTitle" idx="1"/>
          </p:nvPr>
        </p:nvSpPr>
        <p:spPr>
          <a:xfrm>
            <a:off x="1145258" y="5464817"/>
            <a:ext cx="9429509" cy="597879"/>
          </a:xfrm>
        </p:spPr>
        <p:txBody>
          <a:bodyPr>
            <a:normAutofit/>
          </a:bodyPr>
          <a:lstStyle/>
          <a:p>
            <a:r>
              <a:rPr lang="en-US" dirty="0">
                <a:ea typeface="ＭＳ Ｐゴシック" charset="-128"/>
              </a:rPr>
              <a:t>Part 2:  Organic land</a:t>
            </a:r>
            <a:r>
              <a:rPr lang="cs-CZ" dirty="0">
                <a:ea typeface="ＭＳ Ｐゴシック" charset="-128"/>
              </a:rPr>
              <a:t> </a:t>
            </a:r>
            <a:r>
              <a:rPr lang="en-US" dirty="0">
                <a:ea typeface="ＭＳ Ｐゴシック" charset="-128"/>
              </a:rPr>
              <a:t>use and crops</a:t>
            </a:r>
            <a:endParaRPr lang="en-US" dirty="0"/>
          </a:p>
        </p:txBody>
      </p:sp>
      <p:sp>
        <p:nvSpPr>
          <p:cNvPr id="70" name="Text Placeholder 69">
            <a:extLst>
              <a:ext uri="{FF2B5EF4-FFF2-40B4-BE49-F238E27FC236}">
                <a16:creationId xmlns:a16="http://schemas.microsoft.com/office/drawing/2014/main" id="{98FE71A9-53C0-454A-AEB3-ED65B591A137}"/>
              </a:ext>
            </a:extLst>
          </p:cNvPr>
          <p:cNvSpPr>
            <a:spLocks noGrp="1"/>
          </p:cNvSpPr>
          <p:nvPr>
            <p:ph type="body" sz="quarter" idx="18"/>
          </p:nvPr>
        </p:nvSpPr>
        <p:spPr>
          <a:xfrm>
            <a:off x="1145258" y="6081841"/>
            <a:ext cx="9429509" cy="210567"/>
          </a:xfrm>
        </p:spPr>
        <p:txBody>
          <a:bodyPr>
            <a:noAutofit/>
          </a:bodyPr>
          <a:lstStyle/>
          <a:p>
            <a:r>
              <a:rPr lang="en-GB" dirty="0"/>
              <a:t>Jan Trávníček</a:t>
            </a:r>
            <a:r>
              <a:rPr lang="cs-CZ" dirty="0"/>
              <a:t>,</a:t>
            </a:r>
            <a:r>
              <a:rPr lang="de-CH" dirty="0"/>
              <a:t> Bernhard Schlatter and</a:t>
            </a:r>
            <a:r>
              <a:rPr lang="cs-CZ" dirty="0"/>
              <a:t> </a:t>
            </a:r>
            <a:r>
              <a:rPr lang="de-CH" dirty="0"/>
              <a:t>Helga Willer</a:t>
            </a:r>
            <a:endParaRPr lang="en-GB" dirty="0"/>
          </a:p>
        </p:txBody>
      </p:sp>
      <p:pic>
        <p:nvPicPr>
          <p:cNvPr id="49" name="Grafik 14">
            <a:extLst>
              <a:ext uri="{FF2B5EF4-FFF2-40B4-BE49-F238E27FC236}">
                <a16:creationId xmlns:a16="http://schemas.microsoft.com/office/drawing/2014/main" id="{D2843BBB-02E7-1E48-B2D4-5A25CCF91622}"/>
              </a:ext>
            </a:extLst>
          </p:cNvPr>
          <p:cNvPicPr>
            <a:picLocks noGrp="1" noChangeAspect="1"/>
          </p:cNvPicPr>
          <p:nvPr>
            <p:ph type="pic" sz="quarter" idx="19"/>
          </p:nvPr>
        </p:nvPicPr>
        <p:blipFill rotWithShape="1">
          <a:blip r:embed="rId3" cstate="screen">
            <a:extLst>
              <a:ext uri="{28A0092B-C50C-407E-A947-70E740481C1C}">
                <a14:useLocalDpi xmlns:a14="http://schemas.microsoft.com/office/drawing/2010/main"/>
              </a:ext>
            </a:extLst>
          </a:blip>
          <a:srcRect/>
          <a:stretch/>
        </p:blipFill>
        <p:spPr>
          <a:xfrm>
            <a:off x="-48445" y="1672111"/>
            <a:ext cx="3676214" cy="2195291"/>
          </a:xfrm>
          <a:prstGeom prst="rect">
            <a:avLst/>
          </a:prstGeom>
        </p:spPr>
      </p:pic>
      <p:pic>
        <p:nvPicPr>
          <p:cNvPr id="56" name="Grafik 16">
            <a:extLst>
              <a:ext uri="{FF2B5EF4-FFF2-40B4-BE49-F238E27FC236}">
                <a16:creationId xmlns:a16="http://schemas.microsoft.com/office/drawing/2014/main" id="{08599FA9-2452-484B-B0FA-40683C67FC22}"/>
              </a:ext>
            </a:extLst>
          </p:cNvPr>
          <p:cNvPicPr>
            <a:picLocks noGrp="1" noChangeAspect="1"/>
          </p:cNvPicPr>
          <p:nvPr>
            <p:ph type="pic" sz="quarter" idx="22"/>
          </p:nvPr>
        </p:nvPicPr>
        <p:blipFill rotWithShape="1">
          <a:blip r:embed="rId4" cstate="screen">
            <a:extLst>
              <a:ext uri="{28A0092B-C50C-407E-A947-70E740481C1C}">
                <a14:useLocalDpi xmlns:a14="http://schemas.microsoft.com/office/drawing/2010/main"/>
              </a:ext>
            </a:extLst>
          </a:blip>
          <a:srcRect/>
          <a:stretch/>
        </p:blipFill>
        <p:spPr>
          <a:xfrm>
            <a:off x="3646024" y="1672111"/>
            <a:ext cx="2488558" cy="2195291"/>
          </a:xfrm>
          <a:prstGeom prst="rect">
            <a:avLst/>
          </a:prstGeom>
        </p:spPr>
      </p:pic>
      <p:pic>
        <p:nvPicPr>
          <p:cNvPr id="60" name="Picture Placeholder 59">
            <a:extLst>
              <a:ext uri="{FF2B5EF4-FFF2-40B4-BE49-F238E27FC236}">
                <a16:creationId xmlns:a16="http://schemas.microsoft.com/office/drawing/2014/main" id="{6B236FDC-C19C-3341-A104-A37DA4597C30}"/>
              </a:ext>
            </a:extLst>
          </p:cNvPr>
          <p:cNvPicPr>
            <a:picLocks noGrp="1" noChangeAspect="1"/>
          </p:cNvPicPr>
          <p:nvPr>
            <p:ph type="pic" sz="quarter" idx="23"/>
          </p:nvPr>
        </p:nvPicPr>
        <p:blipFill rotWithShape="1">
          <a:blip r:embed="rId5" cstate="screen">
            <a:extLst>
              <a:ext uri="{28A0092B-C50C-407E-A947-70E740481C1C}">
                <a14:useLocalDpi xmlns:a14="http://schemas.microsoft.com/office/drawing/2010/main"/>
              </a:ext>
            </a:extLst>
          </a:blip>
          <a:srcRect/>
          <a:stretch/>
        </p:blipFill>
        <p:spPr>
          <a:xfrm>
            <a:off x="6130537" y="1672111"/>
            <a:ext cx="3619769" cy="2195291"/>
          </a:xfrm>
        </p:spPr>
      </p:pic>
      <p:pic>
        <p:nvPicPr>
          <p:cNvPr id="58" name="Grafik 15">
            <a:extLst>
              <a:ext uri="{FF2B5EF4-FFF2-40B4-BE49-F238E27FC236}">
                <a16:creationId xmlns:a16="http://schemas.microsoft.com/office/drawing/2014/main" id="{0DF6BE28-D9BF-0444-9713-F7AC3EE48CF1}"/>
              </a:ext>
            </a:extLst>
          </p:cNvPr>
          <p:cNvPicPr>
            <a:picLocks noGrp="1" noChangeAspect="1"/>
          </p:cNvPicPr>
          <p:nvPr>
            <p:ph type="pic" sz="quarter" idx="24"/>
          </p:nvPr>
        </p:nvPicPr>
        <p:blipFill rotWithShape="1">
          <a:blip r:embed="rId6" cstate="screen">
            <a:extLst>
              <a:ext uri="{28A0092B-C50C-407E-A947-70E740481C1C}">
                <a14:useLocalDpi xmlns:a14="http://schemas.microsoft.com/office/drawing/2010/main"/>
              </a:ext>
            </a:extLst>
          </a:blip>
          <a:srcRect/>
          <a:stretch/>
        </p:blipFill>
        <p:spPr>
          <a:prstGeom prst="rect">
            <a:avLst/>
          </a:prstGeom>
        </p:spPr>
      </p:pic>
      <p:sp>
        <p:nvSpPr>
          <p:cNvPr id="9" name="Textplatzhalter 2"/>
          <p:cNvSpPr txBox="1">
            <a:spLocks/>
          </p:cNvSpPr>
          <p:nvPr/>
        </p:nvSpPr>
        <p:spPr>
          <a:xfrm>
            <a:off x="1238491" y="6493311"/>
            <a:ext cx="7911014" cy="210567"/>
          </a:xfrm>
          <a:prstGeom prst="rect">
            <a:avLst/>
          </a:prstGeom>
        </p:spPr>
        <p:txBody>
          <a:bodyPr vert="horz" lIns="0" tIns="0" rIns="0" bIns="0" rtlCol="0" anchor="b">
            <a:noAutofit/>
          </a:bodyPr>
          <a:lstStyle>
            <a:lvl1pPr marL="0" marR="0" indent="0" algn="l" defTabSz="685800" rtl="0" eaLnBrk="1" fontAlgn="auto" latinLnBrk="0" hangingPunct="1">
              <a:lnSpc>
                <a:spcPct val="90000"/>
              </a:lnSpc>
              <a:spcBef>
                <a:spcPts val="750"/>
              </a:spcBef>
              <a:spcAft>
                <a:spcPts val="0"/>
              </a:spcAft>
              <a:buClr>
                <a:srgbClr val="006C8E"/>
              </a:buClr>
              <a:buSzTx/>
              <a:buFont typeface="Arial" panose="020B0604020202020204" pitchFamily="34" charset="0"/>
              <a:buNone/>
              <a:tabLst/>
              <a:defRPr sz="1200" b="0" kern="1200" spc="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altLang="de-DE" dirty="0"/>
              <a:t>© FiBL, </a:t>
            </a:r>
            <a:r>
              <a:rPr lang="cs-CZ" altLang="de-DE" dirty="0"/>
              <a:t>February</a:t>
            </a:r>
            <a:r>
              <a:rPr lang="en-GB" altLang="de-DE" dirty="0"/>
              <a:t> </a:t>
            </a:r>
            <a:r>
              <a:rPr lang="cs-CZ" altLang="de-DE" dirty="0"/>
              <a:t>2024</a:t>
            </a:r>
            <a:r>
              <a:rPr lang="en-GB" altLang="de-DE" dirty="0"/>
              <a:t> </a:t>
            </a:r>
            <a:endParaRPr lang="en-GB" dirty="0"/>
          </a:p>
        </p:txBody>
      </p:sp>
    </p:spTree>
    <p:extLst>
      <p:ext uri="{BB962C8B-B14F-4D97-AF65-F5344CB8AC3E}">
        <p14:creationId xmlns:p14="http://schemas.microsoft.com/office/powerpoint/2010/main" val="22407397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world_arable_land_distribution_by_country</a:t>
            </a:r>
          </a:p>
        </p:txBody>
      </p:sp>
      <p:pic>
        <p:nvPicPr>
          <p:cNvPr id="5" name="Picture 4">
            <a:extLst>
              <a:ext uri="{FF2B5EF4-FFF2-40B4-BE49-F238E27FC236}">
                <a16:creationId xmlns:a16="http://schemas.microsoft.com/office/drawing/2014/main" id="{2A938B32-C587-487F-8591-C8AB0C554422}"/>
              </a:ext>
            </a:extLst>
          </p:cNvPr>
          <p:cNvPicPr>
            <a:picLocks noChangeAspect="1"/>
          </p:cNvPicPr>
          <p:nvPr/>
        </p:nvPicPr>
        <p:blipFill>
          <a:blip r:embed="rId3"/>
          <a:stretch>
            <a:fillRect/>
          </a:stretch>
        </p:blipFill>
        <p:spPr>
          <a:xfrm>
            <a:off x="0" y="85725"/>
            <a:ext cx="10268503" cy="6870745"/>
          </a:xfrm>
          <a:prstGeom prst="rect">
            <a:avLst/>
          </a:prstGeom>
        </p:spPr>
      </p:pic>
    </p:spTree>
    <p:extLst>
      <p:ext uri="{BB962C8B-B14F-4D97-AF65-F5344CB8AC3E}">
        <p14:creationId xmlns:p14="http://schemas.microsoft.com/office/powerpoint/2010/main" val="1914542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world_arable_land_distribution_by_group</a:t>
            </a:r>
          </a:p>
        </p:txBody>
      </p:sp>
      <p:pic>
        <p:nvPicPr>
          <p:cNvPr id="5" name="Picture 4">
            <a:extLst>
              <a:ext uri="{FF2B5EF4-FFF2-40B4-BE49-F238E27FC236}">
                <a16:creationId xmlns:a16="http://schemas.microsoft.com/office/drawing/2014/main" id="{98151414-B3F4-4DB4-9C85-246DB5A9FA9A}"/>
              </a:ext>
            </a:extLst>
          </p:cNvPr>
          <p:cNvPicPr>
            <a:picLocks noChangeAspect="1"/>
          </p:cNvPicPr>
          <p:nvPr/>
        </p:nvPicPr>
        <p:blipFill>
          <a:blip r:embed="rId3"/>
          <a:stretch>
            <a:fillRect/>
          </a:stretch>
        </p:blipFill>
        <p:spPr>
          <a:xfrm>
            <a:off x="0" y="0"/>
            <a:ext cx="10249456" cy="6858000"/>
          </a:xfrm>
          <a:prstGeom prst="rect">
            <a:avLst/>
          </a:prstGeom>
        </p:spPr>
      </p:pic>
    </p:spTree>
    <p:extLst>
      <p:ext uri="{BB962C8B-B14F-4D97-AF65-F5344CB8AC3E}">
        <p14:creationId xmlns:p14="http://schemas.microsoft.com/office/powerpoint/2010/main" val="42778799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world_perm_land_distribution_by_country</a:t>
            </a:r>
          </a:p>
        </p:txBody>
      </p:sp>
      <p:pic>
        <p:nvPicPr>
          <p:cNvPr id="5" name="Picture 4">
            <a:extLst>
              <a:ext uri="{FF2B5EF4-FFF2-40B4-BE49-F238E27FC236}">
                <a16:creationId xmlns:a16="http://schemas.microsoft.com/office/drawing/2014/main" id="{A3D78BD2-A1BE-444C-9A78-77D6BFDE96EC}"/>
              </a:ext>
            </a:extLst>
          </p:cNvPr>
          <p:cNvPicPr>
            <a:picLocks noChangeAspect="1"/>
          </p:cNvPicPr>
          <p:nvPr/>
        </p:nvPicPr>
        <p:blipFill>
          <a:blip r:embed="rId3"/>
          <a:stretch>
            <a:fillRect/>
          </a:stretch>
        </p:blipFill>
        <p:spPr>
          <a:xfrm>
            <a:off x="0" y="0"/>
            <a:ext cx="10249456" cy="6858000"/>
          </a:xfrm>
          <a:prstGeom prst="rect">
            <a:avLst/>
          </a:prstGeom>
        </p:spPr>
      </p:pic>
    </p:spTree>
    <p:extLst>
      <p:ext uri="{BB962C8B-B14F-4D97-AF65-F5344CB8AC3E}">
        <p14:creationId xmlns:p14="http://schemas.microsoft.com/office/powerpoint/2010/main" val="16955291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world_perm_land_distribution_by_group</a:t>
            </a:r>
          </a:p>
        </p:txBody>
      </p:sp>
      <p:pic>
        <p:nvPicPr>
          <p:cNvPr id="5" name="Picture 4">
            <a:extLst>
              <a:ext uri="{FF2B5EF4-FFF2-40B4-BE49-F238E27FC236}">
                <a16:creationId xmlns:a16="http://schemas.microsoft.com/office/drawing/2014/main" id="{394B7878-6846-45C5-BE53-B66AE13E0E69}"/>
              </a:ext>
            </a:extLst>
          </p:cNvPr>
          <p:cNvPicPr>
            <a:picLocks noChangeAspect="1"/>
          </p:cNvPicPr>
          <p:nvPr/>
        </p:nvPicPr>
        <p:blipFill>
          <a:blip r:embed="rId3"/>
          <a:stretch>
            <a:fillRect/>
          </a:stretch>
        </p:blipFill>
        <p:spPr>
          <a:xfrm>
            <a:off x="0" y="0"/>
            <a:ext cx="10249456" cy="6858000"/>
          </a:xfrm>
          <a:prstGeom prst="rect">
            <a:avLst/>
          </a:prstGeom>
        </p:spPr>
      </p:pic>
    </p:spTree>
    <p:extLst>
      <p:ext uri="{BB962C8B-B14F-4D97-AF65-F5344CB8AC3E}">
        <p14:creationId xmlns:p14="http://schemas.microsoft.com/office/powerpoint/2010/main" val="8680181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world_land_use_distribution_region</a:t>
            </a:r>
          </a:p>
        </p:txBody>
      </p:sp>
      <p:pic>
        <p:nvPicPr>
          <p:cNvPr id="5" name="Picture 4">
            <a:extLst>
              <a:ext uri="{FF2B5EF4-FFF2-40B4-BE49-F238E27FC236}">
                <a16:creationId xmlns:a16="http://schemas.microsoft.com/office/drawing/2014/main" id="{18DD1A3C-6F24-440B-8CF8-0A3A9969E02E}"/>
              </a:ext>
            </a:extLst>
          </p:cNvPr>
          <p:cNvPicPr>
            <a:picLocks noChangeAspect="1"/>
          </p:cNvPicPr>
          <p:nvPr/>
        </p:nvPicPr>
        <p:blipFill>
          <a:blip r:embed="rId3"/>
          <a:stretch>
            <a:fillRect/>
          </a:stretch>
        </p:blipFill>
        <p:spPr>
          <a:xfrm>
            <a:off x="0" y="0"/>
            <a:ext cx="10249456" cy="6858000"/>
          </a:xfrm>
          <a:prstGeom prst="rect">
            <a:avLst/>
          </a:prstGeom>
        </p:spPr>
      </p:pic>
    </p:spTree>
    <p:extLst>
      <p:ext uri="{BB962C8B-B14F-4D97-AF65-F5344CB8AC3E}">
        <p14:creationId xmlns:p14="http://schemas.microsoft.com/office/powerpoint/2010/main" val="2040956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Africa_land_use</a:t>
            </a:r>
          </a:p>
        </p:txBody>
      </p:sp>
      <p:pic>
        <p:nvPicPr>
          <p:cNvPr id="5" name="Picture 4">
            <a:extLst>
              <a:ext uri="{FF2B5EF4-FFF2-40B4-BE49-F238E27FC236}">
                <a16:creationId xmlns:a16="http://schemas.microsoft.com/office/drawing/2014/main" id="{C227F0D6-C6DF-4C18-B75A-3234261E975F}"/>
              </a:ext>
            </a:extLst>
          </p:cNvPr>
          <p:cNvPicPr>
            <a:picLocks noChangeAspect="1"/>
          </p:cNvPicPr>
          <p:nvPr/>
        </p:nvPicPr>
        <p:blipFill>
          <a:blip r:embed="rId3"/>
          <a:stretch>
            <a:fillRect/>
          </a:stretch>
        </p:blipFill>
        <p:spPr>
          <a:xfrm>
            <a:off x="0" y="0"/>
            <a:ext cx="10249456" cy="6858000"/>
          </a:xfrm>
          <a:prstGeom prst="rect">
            <a:avLst/>
          </a:prstGeom>
        </p:spPr>
      </p:pic>
    </p:spTree>
    <p:extLst>
      <p:ext uri="{BB962C8B-B14F-4D97-AF65-F5344CB8AC3E}">
        <p14:creationId xmlns:p14="http://schemas.microsoft.com/office/powerpoint/2010/main" val="19854963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Asia_land_use</a:t>
            </a:r>
          </a:p>
        </p:txBody>
      </p:sp>
      <p:pic>
        <p:nvPicPr>
          <p:cNvPr id="5" name="Picture 4">
            <a:extLst>
              <a:ext uri="{FF2B5EF4-FFF2-40B4-BE49-F238E27FC236}">
                <a16:creationId xmlns:a16="http://schemas.microsoft.com/office/drawing/2014/main" id="{CA6ADB53-F7CD-4116-90C2-0E4DC08481C0}"/>
              </a:ext>
            </a:extLst>
          </p:cNvPr>
          <p:cNvPicPr>
            <a:picLocks noChangeAspect="1"/>
          </p:cNvPicPr>
          <p:nvPr/>
        </p:nvPicPr>
        <p:blipFill>
          <a:blip r:embed="rId3"/>
          <a:stretch>
            <a:fillRect/>
          </a:stretch>
        </p:blipFill>
        <p:spPr>
          <a:xfrm>
            <a:off x="0" y="0"/>
            <a:ext cx="10249456" cy="6858000"/>
          </a:xfrm>
          <a:prstGeom prst="rect">
            <a:avLst/>
          </a:prstGeom>
        </p:spPr>
      </p:pic>
    </p:spTree>
    <p:extLst>
      <p:ext uri="{BB962C8B-B14F-4D97-AF65-F5344CB8AC3E}">
        <p14:creationId xmlns:p14="http://schemas.microsoft.com/office/powerpoint/2010/main" val="2642513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Europe_land_use</a:t>
            </a:r>
          </a:p>
        </p:txBody>
      </p:sp>
      <p:pic>
        <p:nvPicPr>
          <p:cNvPr id="5" name="Picture 4">
            <a:extLst>
              <a:ext uri="{FF2B5EF4-FFF2-40B4-BE49-F238E27FC236}">
                <a16:creationId xmlns:a16="http://schemas.microsoft.com/office/drawing/2014/main" id="{18FBFDA0-D9AC-45CC-B802-96DF9602EB7D}"/>
              </a:ext>
            </a:extLst>
          </p:cNvPr>
          <p:cNvPicPr>
            <a:picLocks noChangeAspect="1"/>
          </p:cNvPicPr>
          <p:nvPr/>
        </p:nvPicPr>
        <p:blipFill>
          <a:blip r:embed="rId3"/>
          <a:stretch>
            <a:fillRect/>
          </a:stretch>
        </p:blipFill>
        <p:spPr>
          <a:xfrm>
            <a:off x="0" y="0"/>
            <a:ext cx="10249456" cy="6858000"/>
          </a:xfrm>
          <a:prstGeom prst="rect">
            <a:avLst/>
          </a:prstGeom>
        </p:spPr>
      </p:pic>
    </p:spTree>
    <p:extLst>
      <p:ext uri="{BB962C8B-B14F-4D97-AF65-F5344CB8AC3E}">
        <p14:creationId xmlns:p14="http://schemas.microsoft.com/office/powerpoint/2010/main" val="18754143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Europe_land_use_by_culture</a:t>
            </a:r>
          </a:p>
        </p:txBody>
      </p:sp>
      <p:pic>
        <p:nvPicPr>
          <p:cNvPr id="5" name="Picture 4">
            <a:extLst>
              <a:ext uri="{FF2B5EF4-FFF2-40B4-BE49-F238E27FC236}">
                <a16:creationId xmlns:a16="http://schemas.microsoft.com/office/drawing/2014/main" id="{C082FC75-B5FC-44E5-82F9-F14343B38637}"/>
              </a:ext>
            </a:extLst>
          </p:cNvPr>
          <p:cNvPicPr>
            <a:picLocks noChangeAspect="1"/>
          </p:cNvPicPr>
          <p:nvPr/>
        </p:nvPicPr>
        <p:blipFill>
          <a:blip r:embed="rId3"/>
          <a:stretch>
            <a:fillRect/>
          </a:stretch>
        </p:blipFill>
        <p:spPr>
          <a:xfrm>
            <a:off x="0" y="0"/>
            <a:ext cx="8639322" cy="6856604"/>
          </a:xfrm>
          <a:prstGeom prst="rect">
            <a:avLst/>
          </a:prstGeom>
        </p:spPr>
      </p:pic>
    </p:spTree>
    <p:extLst>
      <p:ext uri="{BB962C8B-B14F-4D97-AF65-F5344CB8AC3E}">
        <p14:creationId xmlns:p14="http://schemas.microsoft.com/office/powerpoint/2010/main" val="6013054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Europe_land_use_development</a:t>
            </a:r>
          </a:p>
        </p:txBody>
      </p:sp>
      <p:pic>
        <p:nvPicPr>
          <p:cNvPr id="5" name="Picture 4">
            <a:extLst>
              <a:ext uri="{FF2B5EF4-FFF2-40B4-BE49-F238E27FC236}">
                <a16:creationId xmlns:a16="http://schemas.microsoft.com/office/drawing/2014/main" id="{6F7CFE11-F0F2-4E5F-8BD7-F69AE2EB0F9F}"/>
              </a:ext>
            </a:extLst>
          </p:cNvPr>
          <p:cNvPicPr>
            <a:picLocks noChangeAspect="1"/>
          </p:cNvPicPr>
          <p:nvPr/>
        </p:nvPicPr>
        <p:blipFill>
          <a:blip r:embed="rId3"/>
          <a:stretch>
            <a:fillRect/>
          </a:stretch>
        </p:blipFill>
        <p:spPr>
          <a:xfrm>
            <a:off x="0" y="0"/>
            <a:ext cx="10249456" cy="6858000"/>
          </a:xfrm>
          <a:prstGeom prst="rect">
            <a:avLst/>
          </a:prstGeom>
        </p:spPr>
      </p:pic>
    </p:spTree>
    <p:extLst>
      <p:ext uri="{BB962C8B-B14F-4D97-AF65-F5344CB8AC3E}">
        <p14:creationId xmlns:p14="http://schemas.microsoft.com/office/powerpoint/2010/main" val="40725528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028"/>
          <p:cNvSpPr>
            <a:spLocks noGrp="1" noChangeArrowheads="1"/>
          </p:cNvSpPr>
          <p:nvPr>
            <p:ph type="title"/>
          </p:nvPr>
        </p:nvSpPr>
        <p:spPr/>
        <p:txBody>
          <a:bodyPr>
            <a:normAutofit fontScale="90000"/>
          </a:bodyPr>
          <a:lstStyle/>
          <a:p>
            <a:r>
              <a:rPr lang="en-US" sz="2300" dirty="0"/>
              <a:t>Organic Agriculture Worldwide: Key results from the FiBL survey on organic agriculture worldwide </a:t>
            </a:r>
            <a:r>
              <a:rPr lang="cs-CZ" sz="2300" dirty="0"/>
              <a:t>2024</a:t>
            </a:r>
            <a:br>
              <a:rPr lang="en-US" sz="2300" dirty="0"/>
            </a:br>
            <a:r>
              <a:rPr lang="en-US" sz="2300" dirty="0"/>
              <a:t>Part 2: Organic land use and crops  </a:t>
            </a:r>
            <a:endParaRPr lang="de-DE" sz="2300" dirty="0"/>
          </a:p>
        </p:txBody>
      </p:sp>
      <p:sp>
        <p:nvSpPr>
          <p:cNvPr id="8" name="Content Placeholder 7"/>
          <p:cNvSpPr>
            <a:spLocks noGrp="1"/>
          </p:cNvSpPr>
          <p:nvPr>
            <p:ph idx="1"/>
          </p:nvPr>
        </p:nvSpPr>
        <p:spPr/>
        <p:txBody>
          <a:bodyPr>
            <a:normAutofit fontScale="92500"/>
          </a:bodyPr>
          <a:lstStyle/>
          <a:p>
            <a:pPr marL="342900" indent="-342900">
              <a:defRPr/>
            </a:pPr>
            <a:r>
              <a:rPr lang="en-GB" sz="1800" kern="0" dirty="0"/>
              <a:t>Data compiled by the Research Institute of Organic Agriculture FiBL, Frick, Switzerland, based on national data sources and data from certifiers. </a:t>
            </a:r>
          </a:p>
          <a:p>
            <a:pPr marL="342900" indent="-342900">
              <a:defRPr/>
            </a:pPr>
            <a:r>
              <a:rPr lang="en-GB" sz="1800" kern="0" dirty="0"/>
              <a:t>Data as published February </a:t>
            </a:r>
            <a:r>
              <a:rPr lang="cs-CZ" sz="1800" kern="0" dirty="0"/>
              <a:t>2024 </a:t>
            </a:r>
            <a:r>
              <a:rPr lang="en-GB" sz="1800" kern="0" dirty="0"/>
              <a:t>in The World of Organic Agriculture. Statistics and Emerging Trends </a:t>
            </a:r>
            <a:r>
              <a:rPr lang="cs-CZ" sz="1800" kern="0" dirty="0"/>
              <a:t>2024</a:t>
            </a:r>
            <a:r>
              <a:rPr lang="en-GB" sz="1800" kern="0" dirty="0"/>
              <a:t>.* Frick and Bonn, www.organic-world.net </a:t>
            </a:r>
          </a:p>
          <a:p>
            <a:pPr marL="342900" indent="-342900">
              <a:defRPr/>
            </a:pPr>
            <a:r>
              <a:rPr lang="en-GB" sz="1800" kern="0" dirty="0"/>
              <a:t>For updates, check </a:t>
            </a:r>
            <a:r>
              <a:rPr lang="en-GB" sz="1800" kern="0" dirty="0">
                <a:hlinkClick r:id="rId3"/>
              </a:rPr>
              <a:t>www.organic-world.net</a:t>
            </a:r>
            <a:endParaRPr lang="de-CH" sz="1800" kern="0" dirty="0"/>
          </a:p>
          <a:p>
            <a:pPr marL="342900" indent="-342900">
              <a:defRPr/>
            </a:pPr>
            <a:r>
              <a:rPr lang="de-CH" sz="1800" kern="0" dirty="0"/>
              <a:t>This presentation is available online at: </a:t>
            </a:r>
            <a:r>
              <a:rPr lang="de-CH" sz="1800" kern="0" dirty="0">
                <a:hlinkClick r:id="rId4"/>
              </a:rPr>
              <a:t>https://www.organic-world.net/yearbook/yearbook-202</a:t>
            </a:r>
            <a:r>
              <a:rPr lang="cs-CZ" sz="1800" kern="0" dirty="0">
                <a:hlinkClick r:id="rId4"/>
              </a:rPr>
              <a:t>4</a:t>
            </a:r>
            <a:r>
              <a:rPr lang="de-CH" sz="1800" kern="0" dirty="0">
                <a:hlinkClick r:id="rId4"/>
              </a:rPr>
              <a:t>/presentations.html</a:t>
            </a:r>
            <a:r>
              <a:rPr lang="de-CH" sz="1800" kern="0" dirty="0"/>
              <a:t> </a:t>
            </a:r>
            <a:endParaRPr lang="cs-CZ" sz="1800" kern="0" dirty="0"/>
          </a:p>
          <a:p>
            <a:pPr marL="342900" indent="-342900">
              <a:defRPr/>
            </a:pPr>
            <a:r>
              <a:rPr lang="de-CH" sz="1800" kern="0" dirty="0"/>
              <a:t>Texts and graphs: </a:t>
            </a:r>
            <a:r>
              <a:rPr lang="de-CH" sz="1800" dirty="0"/>
              <a:t>Helga Willer, Bernhard Schlatter and </a:t>
            </a:r>
            <a:r>
              <a:rPr lang="en-GB" sz="1800" dirty="0"/>
              <a:t>Jan Trávníček, </a:t>
            </a:r>
            <a:r>
              <a:rPr lang="de-CH" sz="1800" kern="0" dirty="0"/>
              <a:t>Research Institute of Organic Agriculture FiBL, Frick, Switzerland </a:t>
            </a:r>
          </a:p>
          <a:p>
            <a:pPr marL="342900" indent="-342900">
              <a:defRPr/>
            </a:pPr>
            <a:r>
              <a:rPr lang="en-GB" sz="1800" kern="0" dirty="0"/>
              <a:t>Contact: Helga Willer, </a:t>
            </a:r>
            <a:r>
              <a:rPr lang="en-GB" sz="1800" kern="0" dirty="0">
                <a:hlinkClick r:id="rId5"/>
              </a:rPr>
              <a:t>helga.willer@fibl.org</a:t>
            </a:r>
            <a:r>
              <a:rPr lang="en-GB" sz="1800" kern="0" dirty="0"/>
              <a:t>, Research Institute of Organic Agriculture FiBL, Frick, Switzerland</a:t>
            </a:r>
          </a:p>
          <a:p>
            <a:pPr>
              <a:defRPr/>
            </a:pPr>
            <a:r>
              <a:rPr lang="en-GB" sz="1800" kern="0" dirty="0"/>
              <a:t>© Research Institute of Organic Agriculture FiBL, </a:t>
            </a:r>
            <a:r>
              <a:rPr lang="de-CH" sz="1800" kern="0" dirty="0"/>
              <a:t>Frick, Switzerland, April </a:t>
            </a:r>
            <a:r>
              <a:rPr lang="cs-CZ" sz="1800" kern="0" dirty="0"/>
              <a:t>2024</a:t>
            </a:r>
            <a:endParaRPr lang="de-CH" sz="1800" kern="0" dirty="0"/>
          </a:p>
          <a:p>
            <a:pPr marL="0" indent="0">
              <a:lnSpc>
                <a:spcPct val="110000"/>
              </a:lnSpc>
              <a:buNone/>
              <a:defRPr/>
            </a:pPr>
            <a:endParaRPr lang="de-CH" sz="1300" kern="0" dirty="0"/>
          </a:p>
          <a:p>
            <a:pPr marL="0" indent="0">
              <a:lnSpc>
                <a:spcPct val="110000"/>
              </a:lnSpc>
              <a:buNone/>
              <a:defRPr/>
            </a:pPr>
            <a:r>
              <a:rPr lang="de-CH" sz="1300" kern="0" dirty="0"/>
              <a:t>*</a:t>
            </a:r>
            <a:r>
              <a:rPr lang="de-CH" sz="1300" kern="0" dirty="0" err="1"/>
              <a:t>Citation</a:t>
            </a:r>
            <a:r>
              <a:rPr lang="de-CH" sz="1300" kern="0" dirty="0"/>
              <a:t>: </a:t>
            </a:r>
            <a:r>
              <a:rPr lang="en-GB" sz="1300" dirty="0"/>
              <a:t>Willer, Helga, Bernhard Schlatter  and Jan Trávníček (Eds.) (</a:t>
            </a:r>
            <a:r>
              <a:rPr lang="cs-CZ" sz="1300" dirty="0"/>
              <a:t>2024</a:t>
            </a:r>
            <a:r>
              <a:rPr lang="en-GB" sz="1300" dirty="0"/>
              <a:t>): The World of Organic Agriculture. Statistics and Emerging Trends </a:t>
            </a:r>
            <a:r>
              <a:rPr lang="cs-CZ" sz="1300" dirty="0"/>
              <a:t>2024</a:t>
            </a:r>
            <a:r>
              <a:rPr lang="en-GB" sz="1300" dirty="0"/>
              <a:t>. Research Institute of Organic Agriculture FiBL, Frick, and IFOAM – Organics International, Bonn. </a:t>
            </a:r>
            <a:endParaRPr lang="de-CH" sz="1300" kern="0" dirty="0"/>
          </a:p>
          <a:p>
            <a:pPr marL="0" indent="0">
              <a:buNone/>
              <a:defRPr/>
            </a:pPr>
            <a:endParaRPr lang="en-GB" sz="1800" kern="0" dirty="0"/>
          </a:p>
        </p:txBody>
      </p:sp>
    </p:spTree>
    <p:extLst>
      <p:ext uri="{BB962C8B-B14F-4D97-AF65-F5344CB8AC3E}">
        <p14:creationId xmlns:p14="http://schemas.microsoft.com/office/powerpoint/2010/main" val="14734323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European_Union_land_use_by_culture</a:t>
            </a:r>
          </a:p>
        </p:txBody>
      </p:sp>
      <p:pic>
        <p:nvPicPr>
          <p:cNvPr id="5" name="Picture 4">
            <a:extLst>
              <a:ext uri="{FF2B5EF4-FFF2-40B4-BE49-F238E27FC236}">
                <a16:creationId xmlns:a16="http://schemas.microsoft.com/office/drawing/2014/main" id="{C43737B6-4E8E-4F32-AE7A-BE9FC623321F}"/>
              </a:ext>
            </a:extLst>
          </p:cNvPr>
          <p:cNvPicPr>
            <a:picLocks noChangeAspect="1"/>
          </p:cNvPicPr>
          <p:nvPr/>
        </p:nvPicPr>
        <p:blipFill>
          <a:blip r:embed="rId3"/>
          <a:stretch>
            <a:fillRect/>
          </a:stretch>
        </p:blipFill>
        <p:spPr>
          <a:xfrm>
            <a:off x="0" y="0"/>
            <a:ext cx="10249456" cy="6858000"/>
          </a:xfrm>
          <a:prstGeom prst="rect">
            <a:avLst/>
          </a:prstGeom>
        </p:spPr>
      </p:pic>
    </p:spTree>
    <p:extLst>
      <p:ext uri="{BB962C8B-B14F-4D97-AF65-F5344CB8AC3E}">
        <p14:creationId xmlns:p14="http://schemas.microsoft.com/office/powerpoint/2010/main" val="3552275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milk</a:t>
            </a:r>
          </a:p>
        </p:txBody>
      </p:sp>
      <p:pic>
        <p:nvPicPr>
          <p:cNvPr id="5" name="Picture 4">
            <a:extLst>
              <a:ext uri="{FF2B5EF4-FFF2-40B4-BE49-F238E27FC236}">
                <a16:creationId xmlns:a16="http://schemas.microsoft.com/office/drawing/2014/main" id="{8D9F1C4E-9398-4019-99A6-33F834F63DB3}"/>
              </a:ext>
            </a:extLst>
          </p:cNvPr>
          <p:cNvPicPr>
            <a:picLocks noChangeAspect="1"/>
          </p:cNvPicPr>
          <p:nvPr/>
        </p:nvPicPr>
        <p:blipFill>
          <a:blip r:embed="rId3"/>
          <a:stretch>
            <a:fillRect/>
          </a:stretch>
        </p:blipFill>
        <p:spPr>
          <a:xfrm>
            <a:off x="0" y="0"/>
            <a:ext cx="10249456" cy="6858000"/>
          </a:xfrm>
          <a:prstGeom prst="rect">
            <a:avLst/>
          </a:prstGeom>
        </p:spPr>
      </p:pic>
    </p:spTree>
    <p:extLst>
      <p:ext uri="{BB962C8B-B14F-4D97-AF65-F5344CB8AC3E}">
        <p14:creationId xmlns:p14="http://schemas.microsoft.com/office/powerpoint/2010/main" val="22748969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LA_land_use</a:t>
            </a:r>
          </a:p>
        </p:txBody>
      </p:sp>
      <p:pic>
        <p:nvPicPr>
          <p:cNvPr id="5" name="Picture 4">
            <a:extLst>
              <a:ext uri="{FF2B5EF4-FFF2-40B4-BE49-F238E27FC236}">
                <a16:creationId xmlns:a16="http://schemas.microsoft.com/office/drawing/2014/main" id="{88F6288E-5B2A-42BB-8A45-C123A94742BB}"/>
              </a:ext>
            </a:extLst>
          </p:cNvPr>
          <p:cNvPicPr>
            <a:picLocks noChangeAspect="1"/>
          </p:cNvPicPr>
          <p:nvPr/>
        </p:nvPicPr>
        <p:blipFill>
          <a:blip r:embed="rId3"/>
          <a:stretch>
            <a:fillRect/>
          </a:stretch>
        </p:blipFill>
        <p:spPr>
          <a:xfrm>
            <a:off x="0" y="0"/>
            <a:ext cx="10249456" cy="6858000"/>
          </a:xfrm>
          <a:prstGeom prst="rect">
            <a:avLst/>
          </a:prstGeom>
        </p:spPr>
      </p:pic>
    </p:spTree>
    <p:extLst>
      <p:ext uri="{BB962C8B-B14F-4D97-AF65-F5344CB8AC3E}">
        <p14:creationId xmlns:p14="http://schemas.microsoft.com/office/powerpoint/2010/main" val="4785551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NA_land_use</a:t>
            </a:r>
          </a:p>
        </p:txBody>
      </p:sp>
      <p:pic>
        <p:nvPicPr>
          <p:cNvPr id="5" name="Picture 4">
            <a:extLst>
              <a:ext uri="{FF2B5EF4-FFF2-40B4-BE49-F238E27FC236}">
                <a16:creationId xmlns:a16="http://schemas.microsoft.com/office/drawing/2014/main" id="{23DD8011-6174-41C7-910B-00F61924AC3D}"/>
              </a:ext>
            </a:extLst>
          </p:cNvPr>
          <p:cNvPicPr>
            <a:picLocks noChangeAspect="1"/>
          </p:cNvPicPr>
          <p:nvPr/>
        </p:nvPicPr>
        <p:blipFill>
          <a:blip r:embed="rId3"/>
          <a:stretch>
            <a:fillRect/>
          </a:stretch>
        </p:blipFill>
        <p:spPr>
          <a:xfrm>
            <a:off x="0" y="0"/>
            <a:ext cx="10249456" cy="6858000"/>
          </a:xfrm>
          <a:prstGeom prst="rect">
            <a:avLst/>
          </a:prstGeom>
        </p:spPr>
      </p:pic>
    </p:spTree>
    <p:extLst>
      <p:ext uri="{BB962C8B-B14F-4D97-AF65-F5344CB8AC3E}">
        <p14:creationId xmlns:p14="http://schemas.microsoft.com/office/powerpoint/2010/main" val="14549714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Oceania_land_use</a:t>
            </a:r>
          </a:p>
        </p:txBody>
      </p:sp>
      <p:pic>
        <p:nvPicPr>
          <p:cNvPr id="5" name="Picture 4">
            <a:extLst>
              <a:ext uri="{FF2B5EF4-FFF2-40B4-BE49-F238E27FC236}">
                <a16:creationId xmlns:a16="http://schemas.microsoft.com/office/drawing/2014/main" id="{E029D79C-71BC-47CF-BBC3-8D124477683F}"/>
              </a:ext>
            </a:extLst>
          </p:cNvPr>
          <p:cNvPicPr>
            <a:picLocks noChangeAspect="1"/>
          </p:cNvPicPr>
          <p:nvPr/>
        </p:nvPicPr>
        <p:blipFill>
          <a:blip r:embed="rId3"/>
          <a:stretch>
            <a:fillRect/>
          </a:stretch>
        </p:blipFill>
        <p:spPr>
          <a:xfrm>
            <a:off x="0" y="0"/>
            <a:ext cx="10249456" cy="6858000"/>
          </a:xfrm>
          <a:prstGeom prst="rect">
            <a:avLst/>
          </a:prstGeom>
        </p:spPr>
      </p:pic>
    </p:spTree>
    <p:extLst>
      <p:ext uri="{BB962C8B-B14F-4D97-AF65-F5344CB8AC3E}">
        <p14:creationId xmlns:p14="http://schemas.microsoft.com/office/powerpoint/2010/main" val="16909928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CH" dirty="0"/>
              <a:t>Further organic </a:t>
            </a:r>
            <a:r>
              <a:rPr lang="de-CH" dirty="0" err="1"/>
              <a:t>areas</a:t>
            </a:r>
            <a:r>
              <a:rPr lang="de-CH" dirty="0"/>
              <a:t>: Wild </a:t>
            </a:r>
            <a:r>
              <a:rPr lang="de-CH" dirty="0" err="1"/>
              <a:t>collection</a:t>
            </a:r>
            <a:r>
              <a:rPr lang="de-CH" dirty="0"/>
              <a:t> and </a:t>
            </a:r>
            <a:r>
              <a:rPr lang="de-CH" dirty="0" err="1"/>
              <a:t>aquaculture</a:t>
            </a:r>
            <a:r>
              <a:rPr lang="de-CH" dirty="0"/>
              <a:t> </a:t>
            </a:r>
          </a:p>
        </p:txBody>
      </p:sp>
      <p:sp>
        <p:nvSpPr>
          <p:cNvPr id="2" name="Inhaltsplatzhalter 1"/>
          <p:cNvSpPr>
            <a:spLocks noGrp="1"/>
          </p:cNvSpPr>
          <p:nvPr>
            <p:ph idx="1"/>
          </p:nvPr>
        </p:nvSpPr>
        <p:spPr/>
        <p:txBody>
          <a:bodyPr/>
          <a:lstStyle/>
          <a:p>
            <a:r>
              <a:rPr lang="en-GB" dirty="0"/>
              <a:t>Apart from land dedicated to organic agriculture, there are further areas of organic land dedicated to other activities. </a:t>
            </a:r>
          </a:p>
          <a:p>
            <a:r>
              <a:rPr lang="en-GB" dirty="0"/>
              <a:t>The largest parts of these are wild collection areas and beekeeping areas. </a:t>
            </a:r>
          </a:p>
          <a:p>
            <a:r>
              <a:rPr lang="en-GB" dirty="0"/>
              <a:t>Further non-agricultural areas include aquaculture, forests, and grazing areas on non-agricultural land. </a:t>
            </a:r>
          </a:p>
          <a:p>
            <a:r>
              <a:rPr lang="en-GB" dirty="0"/>
              <a:t>These areas totalled </a:t>
            </a:r>
            <a:r>
              <a:rPr lang="cs-CZ" dirty="0"/>
              <a:t>36.4</a:t>
            </a:r>
            <a:r>
              <a:rPr lang="en-GB" dirty="0"/>
              <a:t> million hectares, and all the organic areas together summed up to </a:t>
            </a:r>
            <a:r>
              <a:rPr lang="cs-CZ" dirty="0"/>
              <a:t>132.4</a:t>
            </a:r>
            <a:r>
              <a:rPr lang="en-GB" dirty="0"/>
              <a:t> million hectares. </a:t>
            </a:r>
            <a:endParaRPr lang="de-CH" dirty="0"/>
          </a:p>
        </p:txBody>
      </p:sp>
    </p:spTree>
    <p:extLst>
      <p:ext uri="{BB962C8B-B14F-4D97-AF65-F5344CB8AC3E}">
        <p14:creationId xmlns:p14="http://schemas.microsoft.com/office/powerpoint/2010/main" val="32794418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world_land_all_areas</a:t>
            </a:r>
          </a:p>
        </p:txBody>
      </p:sp>
      <p:pic>
        <p:nvPicPr>
          <p:cNvPr id="5" name="Picture 4">
            <a:extLst>
              <a:ext uri="{FF2B5EF4-FFF2-40B4-BE49-F238E27FC236}">
                <a16:creationId xmlns:a16="http://schemas.microsoft.com/office/drawing/2014/main" id="{5B118E6E-1C4F-4441-98B1-BB110D6176DA}"/>
              </a:ext>
            </a:extLst>
          </p:cNvPr>
          <p:cNvPicPr>
            <a:picLocks noChangeAspect="1"/>
          </p:cNvPicPr>
          <p:nvPr/>
        </p:nvPicPr>
        <p:blipFill>
          <a:blip r:embed="rId3"/>
          <a:stretch>
            <a:fillRect/>
          </a:stretch>
        </p:blipFill>
        <p:spPr>
          <a:xfrm>
            <a:off x="0" y="0"/>
            <a:ext cx="10250488" cy="6858000"/>
          </a:xfrm>
          <a:prstGeom prst="rect">
            <a:avLst/>
          </a:prstGeom>
        </p:spPr>
      </p:pic>
    </p:spTree>
    <p:extLst>
      <p:ext uri="{BB962C8B-B14F-4D97-AF65-F5344CB8AC3E}">
        <p14:creationId xmlns:p14="http://schemas.microsoft.com/office/powerpoint/2010/main" val="34060887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wild_ collection_by_country</a:t>
            </a:r>
          </a:p>
        </p:txBody>
      </p:sp>
      <p:pic>
        <p:nvPicPr>
          <p:cNvPr id="5" name="Picture 4">
            <a:extLst>
              <a:ext uri="{FF2B5EF4-FFF2-40B4-BE49-F238E27FC236}">
                <a16:creationId xmlns:a16="http://schemas.microsoft.com/office/drawing/2014/main" id="{57608E5C-9B1A-44EF-8E3F-5DDFC50DC240}"/>
              </a:ext>
            </a:extLst>
          </p:cNvPr>
          <p:cNvPicPr>
            <a:picLocks noChangeAspect="1"/>
          </p:cNvPicPr>
          <p:nvPr/>
        </p:nvPicPr>
        <p:blipFill>
          <a:blip r:embed="rId3"/>
          <a:stretch>
            <a:fillRect/>
          </a:stretch>
        </p:blipFill>
        <p:spPr>
          <a:xfrm>
            <a:off x="0" y="0"/>
            <a:ext cx="10250488" cy="6858000"/>
          </a:xfrm>
          <a:prstGeom prst="rect">
            <a:avLst/>
          </a:prstGeom>
        </p:spPr>
      </p:pic>
    </p:spTree>
    <p:extLst>
      <p:ext uri="{BB962C8B-B14F-4D97-AF65-F5344CB8AC3E}">
        <p14:creationId xmlns:p14="http://schemas.microsoft.com/office/powerpoint/2010/main" val="7594115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beehives_by_region</a:t>
            </a:r>
          </a:p>
        </p:txBody>
      </p:sp>
      <p:pic>
        <p:nvPicPr>
          <p:cNvPr id="5" name="Picture 4">
            <a:extLst>
              <a:ext uri="{FF2B5EF4-FFF2-40B4-BE49-F238E27FC236}">
                <a16:creationId xmlns:a16="http://schemas.microsoft.com/office/drawing/2014/main" id="{DCE92983-5328-4A64-B411-B12653B111C6}"/>
              </a:ext>
            </a:extLst>
          </p:cNvPr>
          <p:cNvPicPr>
            <a:picLocks noChangeAspect="1"/>
          </p:cNvPicPr>
          <p:nvPr/>
        </p:nvPicPr>
        <p:blipFill>
          <a:blip r:embed="rId3"/>
          <a:stretch>
            <a:fillRect/>
          </a:stretch>
        </p:blipFill>
        <p:spPr>
          <a:xfrm>
            <a:off x="0" y="0"/>
            <a:ext cx="10250488" cy="6858000"/>
          </a:xfrm>
          <a:prstGeom prst="rect">
            <a:avLst/>
          </a:prstGeom>
        </p:spPr>
      </p:pic>
    </p:spTree>
    <p:extLst>
      <p:ext uri="{BB962C8B-B14F-4D97-AF65-F5344CB8AC3E}">
        <p14:creationId xmlns:p14="http://schemas.microsoft.com/office/powerpoint/2010/main" val="21254764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beehives_by country</a:t>
            </a:r>
          </a:p>
        </p:txBody>
      </p:sp>
      <p:pic>
        <p:nvPicPr>
          <p:cNvPr id="5" name="Picture 4">
            <a:extLst>
              <a:ext uri="{FF2B5EF4-FFF2-40B4-BE49-F238E27FC236}">
                <a16:creationId xmlns:a16="http://schemas.microsoft.com/office/drawing/2014/main" id="{6B048B17-317E-4540-89EF-8946964763F4}"/>
              </a:ext>
            </a:extLst>
          </p:cNvPr>
          <p:cNvPicPr>
            <a:picLocks noChangeAspect="1"/>
          </p:cNvPicPr>
          <p:nvPr/>
        </p:nvPicPr>
        <p:blipFill>
          <a:blip r:embed="rId3"/>
          <a:stretch>
            <a:fillRect/>
          </a:stretch>
        </p:blipFill>
        <p:spPr>
          <a:xfrm>
            <a:off x="0" y="0"/>
            <a:ext cx="10250488" cy="6858000"/>
          </a:xfrm>
          <a:prstGeom prst="rect">
            <a:avLst/>
          </a:prstGeom>
        </p:spPr>
      </p:pic>
    </p:spTree>
    <p:extLst>
      <p:ext uri="{BB962C8B-B14F-4D97-AF65-F5344CB8AC3E}">
        <p14:creationId xmlns:p14="http://schemas.microsoft.com/office/powerpoint/2010/main" val="17687191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de-CH" altLang="de-DE"/>
              <a:t>Acknowledgements</a:t>
            </a:r>
            <a:endParaRPr lang="de-CH" altLang="de-DE" dirty="0"/>
          </a:p>
        </p:txBody>
      </p:sp>
      <p:sp>
        <p:nvSpPr>
          <p:cNvPr id="7171" name="Rectangle 3"/>
          <p:cNvSpPr>
            <a:spLocks noGrp="1" noChangeArrowheads="1"/>
          </p:cNvSpPr>
          <p:nvPr>
            <p:ph idx="1"/>
          </p:nvPr>
        </p:nvSpPr>
        <p:spPr/>
        <p:txBody>
          <a:bodyPr>
            <a:normAutofit lnSpcReduction="10000"/>
          </a:bodyPr>
          <a:lstStyle/>
          <a:p>
            <a:r>
              <a:rPr lang="de-DE" altLang="de-DE" dirty="0"/>
              <a:t>The Swiss State Secretariat of </a:t>
            </a:r>
            <a:br>
              <a:rPr lang="de-DE" altLang="de-DE" dirty="0"/>
            </a:br>
            <a:r>
              <a:rPr lang="de-DE" altLang="de-DE" dirty="0" err="1"/>
              <a:t>Economic</a:t>
            </a:r>
            <a:r>
              <a:rPr lang="de-DE" altLang="de-DE" dirty="0"/>
              <a:t> </a:t>
            </a:r>
            <a:r>
              <a:rPr lang="de-DE" altLang="de-DE" dirty="0" err="1"/>
              <a:t>Affairs</a:t>
            </a:r>
            <a:r>
              <a:rPr lang="de-DE" altLang="de-DE" dirty="0"/>
              <a:t> (SECO)</a:t>
            </a:r>
            <a:br>
              <a:rPr lang="de-DE" altLang="de-DE" dirty="0"/>
            </a:br>
            <a:endParaRPr lang="de-DE" altLang="de-DE" dirty="0"/>
          </a:p>
          <a:p>
            <a:r>
              <a:rPr lang="en-GB" altLang="de-DE" dirty="0"/>
              <a:t>Coop Sustainability Fund </a:t>
            </a:r>
            <a:br>
              <a:rPr lang="en-GB" altLang="de-DE" dirty="0"/>
            </a:br>
            <a:endParaRPr lang="de-DE" altLang="de-DE" dirty="0"/>
          </a:p>
          <a:p>
            <a:r>
              <a:rPr lang="de-DE" altLang="de-DE" dirty="0"/>
              <a:t>NürnbergMesse, the </a:t>
            </a:r>
            <a:r>
              <a:rPr lang="de-DE" altLang="de-DE" dirty="0" err="1"/>
              <a:t>organizers</a:t>
            </a:r>
            <a:r>
              <a:rPr lang="de-DE" altLang="de-DE" dirty="0"/>
              <a:t> of  BIOFACH</a:t>
            </a:r>
            <a:br>
              <a:rPr lang="de-DE" altLang="de-DE" dirty="0"/>
            </a:br>
            <a:endParaRPr lang="de-DE" altLang="de-DE" dirty="0"/>
          </a:p>
          <a:p>
            <a:r>
              <a:rPr lang="de-DE" altLang="de-DE" dirty="0"/>
              <a:t>IFOAM – Organics International</a:t>
            </a:r>
            <a:br>
              <a:rPr lang="de-DE" altLang="de-DE" dirty="0"/>
            </a:br>
            <a:br>
              <a:rPr lang="de-DE" altLang="de-DE" dirty="0"/>
            </a:br>
            <a:br>
              <a:rPr lang="de-DE" altLang="de-DE" dirty="0"/>
            </a:br>
            <a:br>
              <a:rPr lang="de-DE" altLang="de-DE" dirty="0"/>
            </a:br>
            <a:endParaRPr lang="de-DE" altLang="de-DE" dirty="0"/>
          </a:p>
          <a:p>
            <a:r>
              <a:rPr lang="de-DE" altLang="de-DE" dirty="0"/>
              <a:t>More </a:t>
            </a:r>
            <a:r>
              <a:rPr lang="de-DE" altLang="de-DE" dirty="0" err="1"/>
              <a:t>than</a:t>
            </a:r>
            <a:r>
              <a:rPr lang="de-DE" altLang="de-DE" dirty="0"/>
              <a:t> 200 </a:t>
            </a:r>
            <a:r>
              <a:rPr lang="de-DE" altLang="de-DE" dirty="0" err="1"/>
              <a:t>experts</a:t>
            </a:r>
            <a:r>
              <a:rPr lang="de-DE" altLang="de-DE" dirty="0"/>
              <a:t> from all </a:t>
            </a:r>
            <a:r>
              <a:rPr lang="de-DE" altLang="de-DE" dirty="0" err="1"/>
              <a:t>parts</a:t>
            </a:r>
            <a:r>
              <a:rPr lang="de-DE" altLang="de-DE" dirty="0"/>
              <a:t> of the </a:t>
            </a:r>
            <a:r>
              <a:rPr lang="de-DE" altLang="de-DE" dirty="0" err="1"/>
              <a:t>world</a:t>
            </a:r>
            <a:r>
              <a:rPr lang="de-DE" altLang="de-DE" dirty="0"/>
              <a:t> </a:t>
            </a:r>
            <a:r>
              <a:rPr lang="de-DE" altLang="de-DE" dirty="0" err="1"/>
              <a:t>contributed</a:t>
            </a:r>
            <a:r>
              <a:rPr lang="de-DE" altLang="de-DE" dirty="0"/>
              <a:t> to the FiBL </a:t>
            </a:r>
            <a:r>
              <a:rPr lang="de-DE" altLang="de-DE" dirty="0" err="1"/>
              <a:t>survey</a:t>
            </a:r>
            <a:r>
              <a:rPr lang="de-DE" altLang="de-DE" dirty="0"/>
              <a:t> </a:t>
            </a:r>
            <a:r>
              <a:rPr lang="cs-CZ" altLang="de-DE" dirty="0"/>
              <a:t>2024</a:t>
            </a:r>
            <a:r>
              <a:rPr lang="de-DE" altLang="de-DE" dirty="0"/>
              <a:t>.</a:t>
            </a:r>
          </a:p>
        </p:txBody>
      </p:sp>
      <p:pic>
        <p:nvPicPr>
          <p:cNvPr id="7173" name="Grafik 6"/>
          <p:cNvPicPr>
            <a:picLocks noChangeAspect="1"/>
          </p:cNvPicPr>
          <p:nvPr/>
        </p:nvPicPr>
        <p:blipFill>
          <a:blip r:embed="rId3">
            <a:extLst>
              <a:ext uri="{28A0092B-C50C-407E-A947-70E740481C1C}">
                <a14:useLocalDpi xmlns:a14="http://schemas.microsoft.com/office/drawing/2010/main"/>
              </a:ext>
            </a:extLst>
          </a:blip>
          <a:srcRect l="27657" t="39049" r="42056" b="30476"/>
          <a:stretch>
            <a:fillRect/>
          </a:stretch>
        </p:blipFill>
        <p:spPr bwMode="auto">
          <a:xfrm>
            <a:off x="7551374" y="2872334"/>
            <a:ext cx="1440000" cy="711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rafik 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51374" y="1339264"/>
            <a:ext cx="1440000" cy="76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Image result for coop switzerland"/>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10266" t="19023" r="9772" b="21266"/>
          <a:stretch/>
        </p:blipFill>
        <p:spPr bwMode="auto">
          <a:xfrm>
            <a:off x="7551374" y="2340087"/>
            <a:ext cx="1440000" cy="489600"/>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51374" y="3668937"/>
            <a:ext cx="1440000" cy="800000"/>
          </a:xfrm>
          <a:prstGeom prst="rect">
            <a:avLst/>
          </a:prstGeom>
        </p:spPr>
      </p:pic>
      <p:pic>
        <p:nvPicPr>
          <p:cNvPr id="8" name="Graphic 7">
            <a:extLst>
              <a:ext uri="{FF2B5EF4-FFF2-40B4-BE49-F238E27FC236}">
                <a16:creationId xmlns:a16="http://schemas.microsoft.com/office/drawing/2014/main" id="{79B0458A-601F-40EF-AFA9-11573ADCE21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19301" y="6258616"/>
            <a:ext cx="628649" cy="370092"/>
          </a:xfrm>
          <a:prstGeom prst="rect">
            <a:avLst/>
          </a:prstGeom>
        </p:spPr>
      </p:pic>
    </p:spTree>
    <p:extLst>
      <p:ext uri="{BB962C8B-B14F-4D97-AF65-F5344CB8AC3E}">
        <p14:creationId xmlns:p14="http://schemas.microsoft.com/office/powerpoint/2010/main" val="27969793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aquaculture_country</a:t>
            </a:r>
          </a:p>
        </p:txBody>
      </p:sp>
      <p:pic>
        <p:nvPicPr>
          <p:cNvPr id="5" name="Picture 4">
            <a:extLst>
              <a:ext uri="{FF2B5EF4-FFF2-40B4-BE49-F238E27FC236}">
                <a16:creationId xmlns:a16="http://schemas.microsoft.com/office/drawing/2014/main" id="{A73B9E86-E6D7-45B6-AB15-E7CEA9E7342F}"/>
              </a:ext>
            </a:extLst>
          </p:cNvPr>
          <p:cNvPicPr>
            <a:picLocks noChangeAspect="1"/>
          </p:cNvPicPr>
          <p:nvPr/>
        </p:nvPicPr>
        <p:blipFill>
          <a:blip r:embed="rId3"/>
          <a:stretch>
            <a:fillRect/>
          </a:stretch>
        </p:blipFill>
        <p:spPr>
          <a:xfrm>
            <a:off x="0" y="0"/>
            <a:ext cx="10249456" cy="6858000"/>
          </a:xfrm>
          <a:prstGeom prst="rect">
            <a:avLst/>
          </a:prstGeom>
        </p:spPr>
      </p:pic>
    </p:spTree>
    <p:extLst>
      <p:ext uri="{BB962C8B-B14F-4D97-AF65-F5344CB8AC3E}">
        <p14:creationId xmlns:p14="http://schemas.microsoft.com/office/powerpoint/2010/main" val="21596766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CH" dirty="0"/>
              <a:t>Crops </a:t>
            </a:r>
            <a:r>
              <a:rPr lang="de-CH" dirty="0" err="1"/>
              <a:t>grown</a:t>
            </a:r>
            <a:r>
              <a:rPr lang="de-CH" dirty="0"/>
              <a:t> in organic agriculture </a:t>
            </a:r>
          </a:p>
        </p:txBody>
      </p:sp>
    </p:spTree>
    <p:extLst>
      <p:ext uri="{BB962C8B-B14F-4D97-AF65-F5344CB8AC3E}">
        <p14:creationId xmlns:p14="http://schemas.microsoft.com/office/powerpoint/2010/main" val="7446935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Cereals_1a</a:t>
            </a:r>
          </a:p>
        </p:txBody>
      </p:sp>
      <p:pic>
        <p:nvPicPr>
          <p:cNvPr id="7" name="Picture 6">
            <a:extLst>
              <a:ext uri="{FF2B5EF4-FFF2-40B4-BE49-F238E27FC236}">
                <a16:creationId xmlns:a16="http://schemas.microsoft.com/office/drawing/2014/main" id="{499BEB06-7D3D-462F-A643-942D9BBC32D2}"/>
              </a:ext>
            </a:extLst>
          </p:cNvPr>
          <p:cNvPicPr>
            <a:picLocks noChangeAspect="1"/>
          </p:cNvPicPr>
          <p:nvPr/>
        </p:nvPicPr>
        <p:blipFill rotWithShape="1">
          <a:blip r:embed="rId3"/>
          <a:srcRect b="38889"/>
          <a:stretch/>
        </p:blipFill>
        <p:spPr>
          <a:xfrm>
            <a:off x="0" y="0"/>
            <a:ext cx="9108985" cy="6858000"/>
          </a:xfrm>
          <a:prstGeom prst="rect">
            <a:avLst/>
          </a:prstGeom>
        </p:spPr>
      </p:pic>
    </p:spTree>
    <p:extLst>
      <p:ext uri="{BB962C8B-B14F-4D97-AF65-F5344CB8AC3E}">
        <p14:creationId xmlns:p14="http://schemas.microsoft.com/office/powerpoint/2010/main" val="3009322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Cereals_1b</a:t>
            </a:r>
          </a:p>
        </p:txBody>
      </p:sp>
      <p:pic>
        <p:nvPicPr>
          <p:cNvPr id="6" name="Picture 5">
            <a:extLst>
              <a:ext uri="{FF2B5EF4-FFF2-40B4-BE49-F238E27FC236}">
                <a16:creationId xmlns:a16="http://schemas.microsoft.com/office/drawing/2014/main" id="{0B04AE7D-78D9-4612-9AB7-241B2257C4F9}"/>
              </a:ext>
            </a:extLst>
          </p:cNvPr>
          <p:cNvPicPr>
            <a:picLocks noChangeAspect="1"/>
          </p:cNvPicPr>
          <p:nvPr/>
        </p:nvPicPr>
        <p:blipFill rotWithShape="1">
          <a:blip r:embed="rId3"/>
          <a:srcRect t="59861"/>
          <a:stretch/>
        </p:blipFill>
        <p:spPr>
          <a:xfrm>
            <a:off x="0" y="0"/>
            <a:ext cx="12077022" cy="5972175"/>
          </a:xfrm>
          <a:prstGeom prst="rect">
            <a:avLst/>
          </a:prstGeom>
        </p:spPr>
      </p:pic>
    </p:spTree>
    <p:extLst>
      <p:ext uri="{BB962C8B-B14F-4D97-AF65-F5344CB8AC3E}">
        <p14:creationId xmlns:p14="http://schemas.microsoft.com/office/powerpoint/2010/main" val="17597116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Cereals_2a</a:t>
            </a:r>
          </a:p>
        </p:txBody>
      </p:sp>
      <p:pic>
        <p:nvPicPr>
          <p:cNvPr id="5" name="Picture 4">
            <a:extLst>
              <a:ext uri="{FF2B5EF4-FFF2-40B4-BE49-F238E27FC236}">
                <a16:creationId xmlns:a16="http://schemas.microsoft.com/office/drawing/2014/main" id="{82A0A743-C6BD-4219-987A-6B8E0F776944}"/>
              </a:ext>
            </a:extLst>
          </p:cNvPr>
          <p:cNvPicPr>
            <a:picLocks noChangeAspect="1"/>
          </p:cNvPicPr>
          <p:nvPr/>
        </p:nvPicPr>
        <p:blipFill rotWithShape="1">
          <a:blip r:embed="rId3"/>
          <a:srcRect b="65084"/>
          <a:stretch/>
        </p:blipFill>
        <p:spPr>
          <a:xfrm>
            <a:off x="0" y="0"/>
            <a:ext cx="12140433" cy="5543281"/>
          </a:xfrm>
          <a:prstGeom prst="rect">
            <a:avLst/>
          </a:prstGeom>
        </p:spPr>
      </p:pic>
    </p:spTree>
    <p:extLst>
      <p:ext uri="{BB962C8B-B14F-4D97-AF65-F5344CB8AC3E}">
        <p14:creationId xmlns:p14="http://schemas.microsoft.com/office/powerpoint/2010/main" val="15786997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Cereals_2b</a:t>
            </a:r>
          </a:p>
        </p:txBody>
      </p:sp>
      <p:pic>
        <p:nvPicPr>
          <p:cNvPr id="6" name="Picture 5">
            <a:extLst>
              <a:ext uri="{FF2B5EF4-FFF2-40B4-BE49-F238E27FC236}">
                <a16:creationId xmlns:a16="http://schemas.microsoft.com/office/drawing/2014/main" id="{20967F39-69C0-45FD-BB54-5CA91517553C}"/>
              </a:ext>
            </a:extLst>
          </p:cNvPr>
          <p:cNvPicPr>
            <a:picLocks noChangeAspect="1"/>
          </p:cNvPicPr>
          <p:nvPr/>
        </p:nvPicPr>
        <p:blipFill rotWithShape="1">
          <a:blip r:embed="rId3"/>
          <a:srcRect t="37523"/>
          <a:stretch/>
        </p:blipFill>
        <p:spPr>
          <a:xfrm>
            <a:off x="0" y="28285"/>
            <a:ext cx="8324850" cy="6801429"/>
          </a:xfrm>
          <a:prstGeom prst="rect">
            <a:avLst/>
          </a:prstGeom>
        </p:spPr>
      </p:pic>
    </p:spTree>
    <p:extLst>
      <p:ext uri="{BB962C8B-B14F-4D97-AF65-F5344CB8AC3E}">
        <p14:creationId xmlns:p14="http://schemas.microsoft.com/office/powerpoint/2010/main" val="19563514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Citrus Fruit_1a</a:t>
            </a:r>
          </a:p>
        </p:txBody>
      </p:sp>
      <p:pic>
        <p:nvPicPr>
          <p:cNvPr id="5" name="Picture 4">
            <a:extLst>
              <a:ext uri="{FF2B5EF4-FFF2-40B4-BE49-F238E27FC236}">
                <a16:creationId xmlns:a16="http://schemas.microsoft.com/office/drawing/2014/main" id="{9067584E-1138-428B-96EE-D02E7B48AA84}"/>
              </a:ext>
            </a:extLst>
          </p:cNvPr>
          <p:cNvPicPr>
            <a:picLocks noChangeAspect="1"/>
          </p:cNvPicPr>
          <p:nvPr/>
        </p:nvPicPr>
        <p:blipFill rotWithShape="1">
          <a:blip r:embed="rId3"/>
          <a:srcRect b="38889"/>
          <a:stretch/>
        </p:blipFill>
        <p:spPr>
          <a:xfrm>
            <a:off x="0" y="0"/>
            <a:ext cx="9108985" cy="6858000"/>
          </a:xfrm>
          <a:prstGeom prst="rect">
            <a:avLst/>
          </a:prstGeom>
        </p:spPr>
      </p:pic>
    </p:spTree>
    <p:extLst>
      <p:ext uri="{BB962C8B-B14F-4D97-AF65-F5344CB8AC3E}">
        <p14:creationId xmlns:p14="http://schemas.microsoft.com/office/powerpoint/2010/main" val="10644903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Citrus Fruit_1b</a:t>
            </a:r>
          </a:p>
        </p:txBody>
      </p:sp>
      <p:pic>
        <p:nvPicPr>
          <p:cNvPr id="6" name="Picture 5">
            <a:extLst>
              <a:ext uri="{FF2B5EF4-FFF2-40B4-BE49-F238E27FC236}">
                <a16:creationId xmlns:a16="http://schemas.microsoft.com/office/drawing/2014/main" id="{0E98D3B6-DAB5-4300-AD58-4A1A63F490B4}"/>
              </a:ext>
            </a:extLst>
          </p:cNvPr>
          <p:cNvPicPr>
            <a:picLocks noChangeAspect="1"/>
          </p:cNvPicPr>
          <p:nvPr/>
        </p:nvPicPr>
        <p:blipFill rotWithShape="1">
          <a:blip r:embed="rId3"/>
          <a:srcRect t="63889"/>
          <a:stretch/>
        </p:blipFill>
        <p:spPr>
          <a:xfrm>
            <a:off x="0" y="0"/>
            <a:ext cx="12192000" cy="5424043"/>
          </a:xfrm>
          <a:prstGeom prst="rect">
            <a:avLst/>
          </a:prstGeom>
        </p:spPr>
      </p:pic>
    </p:spTree>
    <p:extLst>
      <p:ext uri="{BB962C8B-B14F-4D97-AF65-F5344CB8AC3E}">
        <p14:creationId xmlns:p14="http://schemas.microsoft.com/office/powerpoint/2010/main" val="37374267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Citrus Fruit_2a</a:t>
            </a:r>
          </a:p>
        </p:txBody>
      </p:sp>
      <p:pic>
        <p:nvPicPr>
          <p:cNvPr id="5" name="Picture 4">
            <a:extLst>
              <a:ext uri="{FF2B5EF4-FFF2-40B4-BE49-F238E27FC236}">
                <a16:creationId xmlns:a16="http://schemas.microsoft.com/office/drawing/2014/main" id="{FD66AD2F-7D81-4885-ACE9-BADC440E20BB}"/>
              </a:ext>
            </a:extLst>
          </p:cNvPr>
          <p:cNvPicPr>
            <a:picLocks noChangeAspect="1"/>
          </p:cNvPicPr>
          <p:nvPr/>
        </p:nvPicPr>
        <p:blipFill rotWithShape="1">
          <a:blip r:embed="rId3"/>
          <a:srcRect b="64218"/>
          <a:stretch/>
        </p:blipFill>
        <p:spPr>
          <a:xfrm>
            <a:off x="0" y="-1"/>
            <a:ext cx="12192000" cy="5704887"/>
          </a:xfrm>
          <a:prstGeom prst="rect">
            <a:avLst/>
          </a:prstGeom>
        </p:spPr>
      </p:pic>
    </p:spTree>
    <p:extLst>
      <p:ext uri="{BB962C8B-B14F-4D97-AF65-F5344CB8AC3E}">
        <p14:creationId xmlns:p14="http://schemas.microsoft.com/office/powerpoint/2010/main" val="9201146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Citrus Fruit_2b</a:t>
            </a:r>
          </a:p>
        </p:txBody>
      </p:sp>
      <p:pic>
        <p:nvPicPr>
          <p:cNvPr id="6" name="Picture 5">
            <a:extLst>
              <a:ext uri="{FF2B5EF4-FFF2-40B4-BE49-F238E27FC236}">
                <a16:creationId xmlns:a16="http://schemas.microsoft.com/office/drawing/2014/main" id="{A4A25A41-974A-479C-8945-BE0A4328FDBA}"/>
              </a:ext>
            </a:extLst>
          </p:cNvPr>
          <p:cNvPicPr>
            <a:picLocks noChangeAspect="1"/>
          </p:cNvPicPr>
          <p:nvPr/>
        </p:nvPicPr>
        <p:blipFill rotWithShape="1">
          <a:blip r:embed="rId3"/>
          <a:srcRect t="36343"/>
          <a:stretch/>
        </p:blipFill>
        <p:spPr>
          <a:xfrm>
            <a:off x="0" y="0"/>
            <a:ext cx="8238502" cy="6858000"/>
          </a:xfrm>
          <a:prstGeom prst="rect">
            <a:avLst/>
          </a:prstGeom>
        </p:spPr>
      </p:pic>
    </p:spTree>
    <p:extLst>
      <p:ext uri="{BB962C8B-B14F-4D97-AF65-F5344CB8AC3E}">
        <p14:creationId xmlns:p14="http://schemas.microsoft.com/office/powerpoint/2010/main" val="27342743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rmAutofit/>
          </a:bodyPr>
          <a:lstStyle/>
          <a:p>
            <a:r>
              <a:rPr lang="de-CH" altLang="en-US" dirty="0"/>
              <a:t>The World of Organic </a:t>
            </a:r>
            <a:r>
              <a:rPr lang="de-CH" altLang="en-US" dirty="0" err="1"/>
              <a:t>Agriculture</a:t>
            </a:r>
            <a:r>
              <a:rPr lang="de-CH" altLang="en-US" dirty="0"/>
              <a:t> </a:t>
            </a:r>
            <a:r>
              <a:rPr lang="cs-CZ" altLang="en-US" dirty="0"/>
              <a:t>2024</a:t>
            </a:r>
            <a:endParaRPr lang="de-CH" altLang="en-US" dirty="0"/>
          </a:p>
        </p:txBody>
      </p:sp>
      <p:sp>
        <p:nvSpPr>
          <p:cNvPr id="9" name="Rectangle 3"/>
          <p:cNvSpPr>
            <a:spLocks noGrp="1" noChangeArrowheads="1"/>
          </p:cNvSpPr>
          <p:nvPr>
            <p:ph sz="half" idx="1"/>
          </p:nvPr>
        </p:nvSpPr>
        <p:spPr>
          <a:xfrm>
            <a:off x="711201" y="1484314"/>
            <a:ext cx="6769369" cy="4681537"/>
          </a:xfrm>
        </p:spPr>
        <p:txBody>
          <a:bodyPr>
            <a:normAutofit/>
          </a:bodyPr>
          <a:lstStyle/>
          <a:p>
            <a:r>
              <a:rPr lang="de-CH" sz="2400" dirty="0"/>
              <a:t>The 2</a:t>
            </a:r>
            <a:r>
              <a:rPr lang="cs-CZ" sz="2400" dirty="0"/>
              <a:t>5</a:t>
            </a:r>
            <a:r>
              <a:rPr lang="cs-CZ" sz="2400" baseline="30000" dirty="0"/>
              <a:t>th</a:t>
            </a:r>
            <a:r>
              <a:rPr lang="de-CH" sz="2400" dirty="0"/>
              <a:t> </a:t>
            </a:r>
            <a:r>
              <a:rPr lang="de-CH" sz="2400" dirty="0" err="1"/>
              <a:t>edition</a:t>
            </a:r>
            <a:r>
              <a:rPr lang="de-CH" sz="2400" dirty="0"/>
              <a:t> of «The World of Organic Agriculture», was </a:t>
            </a:r>
            <a:r>
              <a:rPr lang="de-CH" sz="2400" dirty="0" err="1"/>
              <a:t>published</a:t>
            </a:r>
            <a:r>
              <a:rPr lang="de-CH" sz="2400" dirty="0"/>
              <a:t> by FiBL and IFOAM – Organics International in </a:t>
            </a:r>
            <a:r>
              <a:rPr lang="de-CH" sz="2400" dirty="0" err="1"/>
              <a:t>February</a:t>
            </a:r>
            <a:r>
              <a:rPr lang="de-CH" sz="2400" dirty="0"/>
              <a:t> </a:t>
            </a:r>
            <a:r>
              <a:rPr lang="cs-CZ" sz="2400" dirty="0"/>
              <a:t>2024</a:t>
            </a:r>
            <a:r>
              <a:rPr lang="de-CH" sz="2400" dirty="0"/>
              <a:t>.</a:t>
            </a:r>
          </a:p>
          <a:p>
            <a:r>
              <a:rPr lang="de-CH" sz="2400" dirty="0"/>
              <a:t>Data </a:t>
            </a:r>
            <a:r>
              <a:rPr lang="de-CH" sz="2400" dirty="0" err="1"/>
              <a:t>tables</a:t>
            </a:r>
            <a:endParaRPr lang="de-CH" sz="2400" dirty="0"/>
          </a:p>
          <a:p>
            <a:r>
              <a:rPr lang="de-CH" sz="2400" dirty="0"/>
              <a:t>Country and </a:t>
            </a:r>
            <a:r>
              <a:rPr lang="de-CH" sz="2400" dirty="0" err="1"/>
              <a:t>continent</a:t>
            </a:r>
            <a:r>
              <a:rPr lang="de-CH" sz="2400" dirty="0"/>
              <a:t> </a:t>
            </a:r>
            <a:r>
              <a:rPr lang="de-CH" sz="2400" dirty="0" err="1"/>
              <a:t>reports</a:t>
            </a:r>
            <a:endParaRPr lang="de-CH" sz="2400" dirty="0"/>
          </a:p>
          <a:p>
            <a:r>
              <a:rPr lang="de-CH" sz="2400" dirty="0" err="1"/>
              <a:t>Markets</a:t>
            </a:r>
            <a:r>
              <a:rPr lang="de-CH" sz="2400" dirty="0"/>
              <a:t>, </a:t>
            </a:r>
            <a:r>
              <a:rPr lang="de-CH" sz="2400" dirty="0" err="1"/>
              <a:t>standards</a:t>
            </a:r>
            <a:r>
              <a:rPr lang="de-CH" sz="2400" dirty="0"/>
              <a:t>, </a:t>
            </a:r>
            <a:r>
              <a:rPr lang="de-CH" sz="2400" dirty="0" err="1"/>
              <a:t>policy</a:t>
            </a:r>
            <a:r>
              <a:rPr lang="de-CH" sz="2400" dirty="0"/>
              <a:t> support</a:t>
            </a:r>
          </a:p>
          <a:p>
            <a:r>
              <a:rPr lang="de-CH" sz="2400" dirty="0"/>
              <a:t>The book </a:t>
            </a:r>
            <a:r>
              <a:rPr lang="de-CH" sz="2400" dirty="0" err="1"/>
              <a:t>can</a:t>
            </a:r>
            <a:r>
              <a:rPr lang="de-CH" sz="2400" dirty="0"/>
              <a:t> be </a:t>
            </a:r>
            <a:r>
              <a:rPr lang="de-CH" sz="2400" dirty="0" err="1"/>
              <a:t>ordered</a:t>
            </a:r>
            <a:r>
              <a:rPr lang="de-CH" sz="2400" dirty="0"/>
              <a:t> </a:t>
            </a:r>
            <a:r>
              <a:rPr lang="de-CH" sz="2400" dirty="0" err="1"/>
              <a:t>or</a:t>
            </a:r>
            <a:r>
              <a:rPr lang="de-CH" sz="2400" dirty="0"/>
              <a:t> </a:t>
            </a:r>
            <a:r>
              <a:rPr lang="de-CH" sz="2400" dirty="0" err="1"/>
              <a:t>downloaded</a:t>
            </a:r>
            <a:r>
              <a:rPr lang="de-CH" sz="2400" dirty="0"/>
              <a:t> at (item </a:t>
            </a:r>
            <a:r>
              <a:rPr lang="de-CH" sz="2400" dirty="0" err="1"/>
              <a:t>number</a:t>
            </a:r>
            <a:r>
              <a:rPr lang="de-CH" sz="2400" dirty="0"/>
              <a:t> </a:t>
            </a:r>
            <a:r>
              <a:rPr lang="cs-CZ" sz="2400" dirty="0"/>
              <a:t>1747</a:t>
            </a:r>
            <a:r>
              <a:rPr lang="de-CH" sz="2400" dirty="0"/>
              <a:t>)</a:t>
            </a:r>
            <a:r>
              <a:rPr lang="cs-CZ" sz="2400" dirty="0"/>
              <a:t>: </a:t>
            </a:r>
            <a:r>
              <a:rPr lang="cs-CZ" sz="2400" dirty="0">
                <a:hlinkClick r:id="rId3"/>
              </a:rPr>
              <a:t>https://www.fibl.org/en/shop-en</a:t>
            </a:r>
            <a:r>
              <a:rPr lang="cs-CZ" sz="2400" dirty="0"/>
              <a:t> </a:t>
            </a:r>
            <a:br>
              <a:rPr lang="de-CH" sz="2400" dirty="0"/>
            </a:br>
            <a:endParaRPr lang="de-CH" sz="2400" dirty="0"/>
          </a:p>
          <a:p>
            <a:r>
              <a:rPr lang="de-CH" altLang="en-US" sz="2400" dirty="0">
                <a:hlinkClick r:id="rId4"/>
              </a:rPr>
              <a:t>www.organic-world.net</a:t>
            </a:r>
            <a:endParaRPr lang="de-CH" altLang="en-US" sz="2400" dirty="0"/>
          </a:p>
          <a:p>
            <a:r>
              <a:rPr lang="de-CH" altLang="en-US" sz="2400" dirty="0">
                <a:hlinkClick r:id="rId5"/>
              </a:rPr>
              <a:t>https://statistics.fibl.org</a:t>
            </a:r>
            <a:r>
              <a:rPr lang="de-CH" altLang="en-US" sz="2400" dirty="0"/>
              <a:t> </a:t>
            </a:r>
          </a:p>
          <a:p>
            <a:endParaRPr lang="de-CH" sz="2400" dirty="0"/>
          </a:p>
        </p:txBody>
      </p:sp>
      <p:pic>
        <p:nvPicPr>
          <p:cNvPr id="3" name="Grafik 2"/>
          <p:cNvPicPr>
            <a:picLocks noChangeAspect="1"/>
          </p:cNvPicPr>
          <p:nvPr/>
        </p:nvPicPr>
        <p:blipFill>
          <a:blip r:embed="rId6"/>
          <a:stretch>
            <a:fillRect/>
          </a:stretch>
        </p:blipFill>
        <p:spPr>
          <a:xfrm>
            <a:off x="8446623" y="927100"/>
            <a:ext cx="2968726" cy="4883271"/>
          </a:xfrm>
          <a:prstGeom prst="rect">
            <a:avLst/>
          </a:prstGeom>
        </p:spPr>
      </p:pic>
      <p:pic>
        <p:nvPicPr>
          <p:cNvPr id="6" name="Graphic 5">
            <a:extLst>
              <a:ext uri="{FF2B5EF4-FFF2-40B4-BE49-F238E27FC236}">
                <a16:creationId xmlns:a16="http://schemas.microsoft.com/office/drawing/2014/main" id="{807B5228-DF21-44F1-A837-982B0939603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19301" y="6258616"/>
            <a:ext cx="628649" cy="370092"/>
          </a:xfrm>
          <a:prstGeom prst="rect">
            <a:avLst/>
          </a:prstGeom>
        </p:spPr>
      </p:pic>
    </p:spTree>
    <p:extLst>
      <p:ext uri="{BB962C8B-B14F-4D97-AF65-F5344CB8AC3E}">
        <p14:creationId xmlns:p14="http://schemas.microsoft.com/office/powerpoint/2010/main" val="2640699453"/>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Cocoa_1a</a:t>
            </a:r>
          </a:p>
        </p:txBody>
      </p:sp>
      <p:pic>
        <p:nvPicPr>
          <p:cNvPr id="5" name="Picture 4">
            <a:extLst>
              <a:ext uri="{FF2B5EF4-FFF2-40B4-BE49-F238E27FC236}">
                <a16:creationId xmlns:a16="http://schemas.microsoft.com/office/drawing/2014/main" id="{B23B9FDB-9F2C-456E-8825-A8F932AC05B4}"/>
              </a:ext>
            </a:extLst>
          </p:cNvPr>
          <p:cNvPicPr>
            <a:picLocks noChangeAspect="1"/>
          </p:cNvPicPr>
          <p:nvPr/>
        </p:nvPicPr>
        <p:blipFill rotWithShape="1">
          <a:blip r:embed="rId3"/>
          <a:srcRect b="37361"/>
          <a:stretch/>
        </p:blipFill>
        <p:spPr>
          <a:xfrm>
            <a:off x="0" y="0"/>
            <a:ext cx="8886815" cy="6858000"/>
          </a:xfrm>
          <a:prstGeom prst="rect">
            <a:avLst/>
          </a:prstGeom>
        </p:spPr>
      </p:pic>
    </p:spTree>
    <p:extLst>
      <p:ext uri="{BB962C8B-B14F-4D97-AF65-F5344CB8AC3E}">
        <p14:creationId xmlns:p14="http://schemas.microsoft.com/office/powerpoint/2010/main" val="26030385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Cocoa_2a</a:t>
            </a:r>
          </a:p>
        </p:txBody>
      </p:sp>
      <p:pic>
        <p:nvPicPr>
          <p:cNvPr id="5" name="Picture 4">
            <a:extLst>
              <a:ext uri="{FF2B5EF4-FFF2-40B4-BE49-F238E27FC236}">
                <a16:creationId xmlns:a16="http://schemas.microsoft.com/office/drawing/2014/main" id="{9A863845-AED4-42D9-8170-C3399A7D2EEA}"/>
              </a:ext>
            </a:extLst>
          </p:cNvPr>
          <p:cNvPicPr>
            <a:picLocks noChangeAspect="1"/>
          </p:cNvPicPr>
          <p:nvPr/>
        </p:nvPicPr>
        <p:blipFill rotWithShape="1">
          <a:blip r:embed="rId3"/>
          <a:srcRect b="64393"/>
          <a:stretch/>
        </p:blipFill>
        <p:spPr>
          <a:xfrm>
            <a:off x="0" y="0"/>
            <a:ext cx="12191701" cy="5676900"/>
          </a:xfrm>
          <a:prstGeom prst="rect">
            <a:avLst/>
          </a:prstGeom>
        </p:spPr>
      </p:pic>
    </p:spTree>
    <p:extLst>
      <p:ext uri="{BB962C8B-B14F-4D97-AF65-F5344CB8AC3E}">
        <p14:creationId xmlns:p14="http://schemas.microsoft.com/office/powerpoint/2010/main" val="32276521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Cocoa_2b</a:t>
            </a:r>
          </a:p>
        </p:txBody>
      </p:sp>
      <p:pic>
        <p:nvPicPr>
          <p:cNvPr id="6" name="Picture 5">
            <a:extLst>
              <a:ext uri="{FF2B5EF4-FFF2-40B4-BE49-F238E27FC236}">
                <a16:creationId xmlns:a16="http://schemas.microsoft.com/office/drawing/2014/main" id="{C353AA38-F1C3-4E99-BA55-E0DEE1E6C545}"/>
              </a:ext>
            </a:extLst>
          </p:cNvPr>
          <p:cNvPicPr>
            <a:picLocks noChangeAspect="1"/>
          </p:cNvPicPr>
          <p:nvPr/>
        </p:nvPicPr>
        <p:blipFill rotWithShape="1">
          <a:blip r:embed="rId3"/>
          <a:srcRect t="35421"/>
          <a:stretch/>
        </p:blipFill>
        <p:spPr>
          <a:xfrm>
            <a:off x="0" y="0"/>
            <a:ext cx="8120778" cy="6858000"/>
          </a:xfrm>
          <a:prstGeom prst="rect">
            <a:avLst/>
          </a:prstGeom>
        </p:spPr>
      </p:pic>
    </p:spTree>
    <p:extLst>
      <p:ext uri="{BB962C8B-B14F-4D97-AF65-F5344CB8AC3E}">
        <p14:creationId xmlns:p14="http://schemas.microsoft.com/office/powerpoint/2010/main" val="19746351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Coffee_1a</a:t>
            </a:r>
          </a:p>
        </p:txBody>
      </p:sp>
      <p:pic>
        <p:nvPicPr>
          <p:cNvPr id="5" name="Picture 4">
            <a:extLst>
              <a:ext uri="{FF2B5EF4-FFF2-40B4-BE49-F238E27FC236}">
                <a16:creationId xmlns:a16="http://schemas.microsoft.com/office/drawing/2014/main" id="{8EE92297-B688-47F0-BD07-891EC968729D}"/>
              </a:ext>
            </a:extLst>
          </p:cNvPr>
          <p:cNvPicPr>
            <a:picLocks noChangeAspect="1"/>
          </p:cNvPicPr>
          <p:nvPr/>
        </p:nvPicPr>
        <p:blipFill rotWithShape="1">
          <a:blip r:embed="rId3"/>
          <a:srcRect b="39075"/>
          <a:stretch/>
        </p:blipFill>
        <p:spPr>
          <a:xfrm>
            <a:off x="0" y="0"/>
            <a:ext cx="9136769" cy="6858000"/>
          </a:xfrm>
          <a:prstGeom prst="rect">
            <a:avLst/>
          </a:prstGeom>
        </p:spPr>
      </p:pic>
    </p:spTree>
    <p:extLst>
      <p:ext uri="{BB962C8B-B14F-4D97-AF65-F5344CB8AC3E}">
        <p14:creationId xmlns:p14="http://schemas.microsoft.com/office/powerpoint/2010/main" val="40680825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Coffee_2a</a:t>
            </a:r>
          </a:p>
        </p:txBody>
      </p:sp>
      <p:pic>
        <p:nvPicPr>
          <p:cNvPr id="5" name="Picture 4">
            <a:extLst>
              <a:ext uri="{FF2B5EF4-FFF2-40B4-BE49-F238E27FC236}">
                <a16:creationId xmlns:a16="http://schemas.microsoft.com/office/drawing/2014/main" id="{AC434B66-6CED-4354-8185-AF7E8F69FBE8}"/>
              </a:ext>
            </a:extLst>
          </p:cNvPr>
          <p:cNvPicPr>
            <a:picLocks noChangeAspect="1"/>
          </p:cNvPicPr>
          <p:nvPr/>
        </p:nvPicPr>
        <p:blipFill rotWithShape="1">
          <a:blip r:embed="rId3"/>
          <a:srcRect b="64742"/>
          <a:stretch/>
        </p:blipFill>
        <p:spPr>
          <a:xfrm>
            <a:off x="0" y="0"/>
            <a:ext cx="12192000" cy="5621406"/>
          </a:xfrm>
          <a:prstGeom prst="rect">
            <a:avLst/>
          </a:prstGeom>
        </p:spPr>
      </p:pic>
    </p:spTree>
    <p:extLst>
      <p:ext uri="{BB962C8B-B14F-4D97-AF65-F5344CB8AC3E}">
        <p14:creationId xmlns:p14="http://schemas.microsoft.com/office/powerpoint/2010/main" val="8426254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Coffee_2b</a:t>
            </a:r>
          </a:p>
        </p:txBody>
      </p:sp>
      <p:pic>
        <p:nvPicPr>
          <p:cNvPr id="6" name="Picture 5">
            <a:extLst>
              <a:ext uri="{FF2B5EF4-FFF2-40B4-BE49-F238E27FC236}">
                <a16:creationId xmlns:a16="http://schemas.microsoft.com/office/drawing/2014/main" id="{B19396E3-4D09-4F44-B5E0-E71ECEF17346}"/>
              </a:ext>
            </a:extLst>
          </p:cNvPr>
          <p:cNvPicPr>
            <a:picLocks noChangeAspect="1"/>
          </p:cNvPicPr>
          <p:nvPr/>
        </p:nvPicPr>
        <p:blipFill rotWithShape="1">
          <a:blip r:embed="rId3"/>
          <a:srcRect t="35258"/>
          <a:stretch/>
        </p:blipFill>
        <p:spPr>
          <a:xfrm>
            <a:off x="0" y="0"/>
            <a:ext cx="8100453" cy="6858000"/>
          </a:xfrm>
          <a:prstGeom prst="rect">
            <a:avLst/>
          </a:prstGeom>
        </p:spPr>
      </p:pic>
    </p:spTree>
    <p:extLst>
      <p:ext uri="{BB962C8B-B14F-4D97-AF65-F5344CB8AC3E}">
        <p14:creationId xmlns:p14="http://schemas.microsoft.com/office/powerpoint/2010/main" val="1456447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Dry Pulses_1a</a:t>
            </a:r>
          </a:p>
        </p:txBody>
      </p:sp>
      <p:pic>
        <p:nvPicPr>
          <p:cNvPr id="5" name="Picture 4">
            <a:extLst>
              <a:ext uri="{FF2B5EF4-FFF2-40B4-BE49-F238E27FC236}">
                <a16:creationId xmlns:a16="http://schemas.microsoft.com/office/drawing/2014/main" id="{8431C45F-F49A-4407-A173-29287793EAEE}"/>
              </a:ext>
            </a:extLst>
          </p:cNvPr>
          <p:cNvPicPr>
            <a:picLocks noChangeAspect="1"/>
          </p:cNvPicPr>
          <p:nvPr/>
        </p:nvPicPr>
        <p:blipFill rotWithShape="1">
          <a:blip r:embed="rId3"/>
          <a:srcRect b="38472"/>
          <a:stretch/>
        </p:blipFill>
        <p:spPr>
          <a:xfrm>
            <a:off x="0" y="-76200"/>
            <a:ext cx="9047299" cy="6858000"/>
          </a:xfrm>
          <a:prstGeom prst="rect">
            <a:avLst/>
          </a:prstGeom>
        </p:spPr>
      </p:pic>
    </p:spTree>
    <p:extLst>
      <p:ext uri="{BB962C8B-B14F-4D97-AF65-F5344CB8AC3E}">
        <p14:creationId xmlns:p14="http://schemas.microsoft.com/office/powerpoint/2010/main" val="26881567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Dry Pulses_1b</a:t>
            </a:r>
          </a:p>
        </p:txBody>
      </p:sp>
      <p:pic>
        <p:nvPicPr>
          <p:cNvPr id="6" name="Picture 5">
            <a:extLst>
              <a:ext uri="{FF2B5EF4-FFF2-40B4-BE49-F238E27FC236}">
                <a16:creationId xmlns:a16="http://schemas.microsoft.com/office/drawing/2014/main" id="{B5599A1C-D12D-4D55-8E00-AECF1957385E}"/>
              </a:ext>
            </a:extLst>
          </p:cNvPr>
          <p:cNvPicPr>
            <a:picLocks noChangeAspect="1"/>
          </p:cNvPicPr>
          <p:nvPr/>
        </p:nvPicPr>
        <p:blipFill rotWithShape="1">
          <a:blip r:embed="rId3"/>
          <a:srcRect t="61806"/>
          <a:stretch/>
        </p:blipFill>
        <p:spPr>
          <a:xfrm>
            <a:off x="0" y="0"/>
            <a:ext cx="12192000" cy="5736968"/>
          </a:xfrm>
          <a:prstGeom prst="rect">
            <a:avLst/>
          </a:prstGeom>
        </p:spPr>
      </p:pic>
    </p:spTree>
    <p:extLst>
      <p:ext uri="{BB962C8B-B14F-4D97-AF65-F5344CB8AC3E}">
        <p14:creationId xmlns:p14="http://schemas.microsoft.com/office/powerpoint/2010/main" val="3272294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Dry Pulses_2a</a:t>
            </a:r>
          </a:p>
        </p:txBody>
      </p:sp>
      <p:pic>
        <p:nvPicPr>
          <p:cNvPr id="5" name="Picture 4">
            <a:extLst>
              <a:ext uri="{FF2B5EF4-FFF2-40B4-BE49-F238E27FC236}">
                <a16:creationId xmlns:a16="http://schemas.microsoft.com/office/drawing/2014/main" id="{14DBE113-06F4-4EE8-847B-EC0F7D7045C5}"/>
              </a:ext>
            </a:extLst>
          </p:cNvPr>
          <p:cNvPicPr>
            <a:picLocks noChangeAspect="1"/>
          </p:cNvPicPr>
          <p:nvPr/>
        </p:nvPicPr>
        <p:blipFill rotWithShape="1">
          <a:blip r:embed="rId3"/>
          <a:srcRect b="63060"/>
          <a:stretch/>
        </p:blipFill>
        <p:spPr>
          <a:xfrm>
            <a:off x="0" y="0"/>
            <a:ext cx="12146241" cy="5867400"/>
          </a:xfrm>
          <a:prstGeom prst="rect">
            <a:avLst/>
          </a:prstGeom>
        </p:spPr>
      </p:pic>
    </p:spTree>
    <p:extLst>
      <p:ext uri="{BB962C8B-B14F-4D97-AF65-F5344CB8AC3E}">
        <p14:creationId xmlns:p14="http://schemas.microsoft.com/office/powerpoint/2010/main" val="3628934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Dry Pulses_2b</a:t>
            </a:r>
          </a:p>
        </p:txBody>
      </p:sp>
      <p:pic>
        <p:nvPicPr>
          <p:cNvPr id="7" name="Picture 6">
            <a:extLst>
              <a:ext uri="{FF2B5EF4-FFF2-40B4-BE49-F238E27FC236}">
                <a16:creationId xmlns:a16="http://schemas.microsoft.com/office/drawing/2014/main" id="{F427F7E0-9445-4CDC-B7FF-699095A02750}"/>
              </a:ext>
            </a:extLst>
          </p:cNvPr>
          <p:cNvPicPr>
            <a:picLocks noChangeAspect="1"/>
          </p:cNvPicPr>
          <p:nvPr/>
        </p:nvPicPr>
        <p:blipFill rotWithShape="1">
          <a:blip r:embed="rId3"/>
          <a:srcRect t="35426"/>
          <a:stretch/>
        </p:blipFill>
        <p:spPr>
          <a:xfrm>
            <a:off x="0" y="-2934"/>
            <a:ext cx="8124925" cy="6860934"/>
          </a:xfrm>
          <a:prstGeom prst="rect">
            <a:avLst/>
          </a:prstGeom>
        </p:spPr>
      </p:pic>
    </p:spTree>
    <p:extLst>
      <p:ext uri="{BB962C8B-B14F-4D97-AF65-F5344CB8AC3E}">
        <p14:creationId xmlns:p14="http://schemas.microsoft.com/office/powerpoint/2010/main" val="2606713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el 4"/>
          <p:cNvSpPr>
            <a:spLocks noGrp="1"/>
          </p:cNvSpPr>
          <p:nvPr>
            <p:ph type="title"/>
          </p:nvPr>
        </p:nvSpPr>
        <p:spPr/>
        <p:txBody>
          <a:bodyPr/>
          <a:lstStyle/>
          <a:p>
            <a:r>
              <a:rPr lang="de-CH" altLang="de-DE"/>
              <a:t>About this presentation</a:t>
            </a:r>
          </a:p>
        </p:txBody>
      </p:sp>
      <p:sp>
        <p:nvSpPr>
          <p:cNvPr id="11267" name="Inhaltsplatzhalter 5"/>
          <p:cNvSpPr>
            <a:spLocks noGrp="1"/>
          </p:cNvSpPr>
          <p:nvPr>
            <p:ph idx="1"/>
          </p:nvPr>
        </p:nvSpPr>
        <p:spPr/>
        <p:txBody>
          <a:bodyPr/>
          <a:lstStyle/>
          <a:p>
            <a:r>
              <a:rPr lang="de-CH" dirty="0"/>
              <a:t>In </a:t>
            </a:r>
            <a:r>
              <a:rPr lang="de-CH" dirty="0" err="1"/>
              <a:t>three</a:t>
            </a:r>
            <a:r>
              <a:rPr lang="de-CH" dirty="0"/>
              <a:t> </a:t>
            </a:r>
            <a:r>
              <a:rPr lang="de-CH" dirty="0" err="1"/>
              <a:t>presentations</a:t>
            </a:r>
            <a:r>
              <a:rPr lang="de-CH" dirty="0"/>
              <a:t>, the </a:t>
            </a:r>
            <a:r>
              <a:rPr lang="de-CH" dirty="0" err="1"/>
              <a:t>key</a:t>
            </a:r>
            <a:r>
              <a:rPr lang="de-CH" dirty="0"/>
              <a:t> </a:t>
            </a:r>
            <a:r>
              <a:rPr lang="de-CH" dirty="0" err="1"/>
              <a:t>results</a:t>
            </a:r>
            <a:r>
              <a:rPr lang="de-CH" dirty="0"/>
              <a:t> of the FiBL </a:t>
            </a:r>
            <a:r>
              <a:rPr lang="de-CH" dirty="0" err="1"/>
              <a:t>survey</a:t>
            </a:r>
            <a:r>
              <a:rPr lang="de-CH" dirty="0"/>
              <a:t> on organic agriculture </a:t>
            </a:r>
            <a:r>
              <a:rPr lang="de-CH" dirty="0" err="1"/>
              <a:t>worldwide</a:t>
            </a:r>
            <a:r>
              <a:rPr lang="de-CH" dirty="0"/>
              <a:t> </a:t>
            </a:r>
            <a:r>
              <a:rPr lang="cs-CZ" dirty="0"/>
              <a:t>2024</a:t>
            </a:r>
            <a:r>
              <a:rPr lang="de-CH" dirty="0"/>
              <a:t> </a:t>
            </a:r>
            <a:r>
              <a:rPr lang="de-CH" dirty="0" err="1"/>
              <a:t>are</a:t>
            </a:r>
            <a:r>
              <a:rPr lang="de-CH" dirty="0"/>
              <a:t> </a:t>
            </a:r>
            <a:r>
              <a:rPr lang="de-CH" dirty="0" err="1"/>
              <a:t>summarized</a:t>
            </a:r>
            <a:r>
              <a:rPr lang="de-CH" dirty="0"/>
              <a:t> (</a:t>
            </a:r>
            <a:r>
              <a:rPr lang="de-CH" dirty="0" err="1"/>
              <a:t>data</a:t>
            </a:r>
            <a:r>
              <a:rPr lang="de-CH" dirty="0"/>
              <a:t> </a:t>
            </a:r>
            <a:r>
              <a:rPr lang="cs-CZ" dirty="0"/>
              <a:t>2022</a:t>
            </a:r>
            <a:r>
              <a:rPr lang="de-CH" dirty="0"/>
              <a:t>).  Apart from the global data, </a:t>
            </a:r>
            <a:r>
              <a:rPr lang="de-CH" dirty="0" err="1"/>
              <a:t>key</a:t>
            </a:r>
            <a:r>
              <a:rPr lang="de-CH" dirty="0"/>
              <a:t> </a:t>
            </a:r>
            <a:r>
              <a:rPr lang="de-CH" dirty="0" err="1"/>
              <a:t>results</a:t>
            </a:r>
            <a:r>
              <a:rPr lang="de-CH" dirty="0"/>
              <a:t> on crop and on regional data </a:t>
            </a:r>
            <a:r>
              <a:rPr lang="de-CH" dirty="0" err="1"/>
              <a:t>are</a:t>
            </a:r>
            <a:r>
              <a:rPr lang="de-CH" dirty="0"/>
              <a:t> </a:t>
            </a:r>
            <a:r>
              <a:rPr lang="de-CH" dirty="0" err="1"/>
              <a:t>presented</a:t>
            </a:r>
            <a:r>
              <a:rPr lang="de-CH" dirty="0"/>
              <a:t>.</a:t>
            </a:r>
          </a:p>
          <a:p>
            <a:r>
              <a:rPr lang="de-CH" dirty="0"/>
              <a:t>More </a:t>
            </a:r>
            <a:r>
              <a:rPr lang="de-CH" dirty="0" err="1"/>
              <a:t>information</a:t>
            </a:r>
            <a:r>
              <a:rPr lang="de-CH" dirty="0"/>
              <a:t> </a:t>
            </a:r>
            <a:r>
              <a:rPr lang="de-CH" dirty="0" err="1"/>
              <a:t>is</a:t>
            </a:r>
            <a:r>
              <a:rPr lang="de-CH" dirty="0"/>
              <a:t> </a:t>
            </a:r>
            <a:r>
              <a:rPr lang="de-CH" dirty="0" err="1"/>
              <a:t>available</a:t>
            </a:r>
            <a:r>
              <a:rPr lang="de-CH" dirty="0"/>
              <a:t> at </a:t>
            </a:r>
            <a:r>
              <a:rPr lang="de-CH" dirty="0">
                <a:hlinkClick r:id="rId3"/>
              </a:rPr>
              <a:t>www.organic-world.net</a:t>
            </a:r>
            <a:r>
              <a:rPr lang="cs-CZ" dirty="0"/>
              <a:t> </a:t>
            </a:r>
            <a:r>
              <a:rPr lang="de-CH" dirty="0"/>
              <a:t> </a:t>
            </a:r>
          </a:p>
          <a:p>
            <a:r>
              <a:rPr lang="de-CH" dirty="0"/>
              <a:t>The </a:t>
            </a:r>
            <a:r>
              <a:rPr lang="de-CH" dirty="0" err="1"/>
              <a:t>following</a:t>
            </a:r>
            <a:r>
              <a:rPr lang="de-CH" dirty="0"/>
              <a:t> </a:t>
            </a:r>
            <a:r>
              <a:rPr lang="de-CH" dirty="0" err="1"/>
              <a:t>three</a:t>
            </a:r>
            <a:r>
              <a:rPr lang="de-CH" dirty="0"/>
              <a:t> </a:t>
            </a:r>
            <a:r>
              <a:rPr lang="de-CH" dirty="0" err="1"/>
              <a:t>presentations</a:t>
            </a:r>
            <a:r>
              <a:rPr lang="de-CH" dirty="0"/>
              <a:t> </a:t>
            </a:r>
            <a:r>
              <a:rPr lang="de-CH" dirty="0" err="1"/>
              <a:t>are</a:t>
            </a:r>
            <a:r>
              <a:rPr lang="de-CH" dirty="0"/>
              <a:t> </a:t>
            </a:r>
            <a:r>
              <a:rPr lang="de-CH" dirty="0" err="1"/>
              <a:t>available</a:t>
            </a:r>
            <a:r>
              <a:rPr lang="de-CH" dirty="0"/>
              <a:t> at </a:t>
            </a:r>
            <a:r>
              <a:rPr lang="de-CH" dirty="0">
                <a:hlinkClick r:id="rId4"/>
              </a:rPr>
              <a:t>https://www.organic-world.net/yearbook/yearbook-202</a:t>
            </a:r>
            <a:r>
              <a:rPr lang="cs-CZ" dirty="0">
                <a:hlinkClick r:id="rId4"/>
              </a:rPr>
              <a:t>4</a:t>
            </a:r>
            <a:r>
              <a:rPr lang="de-CH" dirty="0">
                <a:hlinkClick r:id="rId4"/>
              </a:rPr>
              <a:t>/presentations.html</a:t>
            </a:r>
            <a:r>
              <a:rPr lang="cs-CZ" dirty="0"/>
              <a:t>:</a:t>
            </a:r>
            <a:endParaRPr lang="de-CH" dirty="0"/>
          </a:p>
          <a:p>
            <a:pPr lvl="1"/>
            <a:r>
              <a:rPr lang="en-US" dirty="0"/>
              <a:t>Part 1: Global data </a:t>
            </a:r>
            <a:r>
              <a:rPr lang="cs-CZ" dirty="0"/>
              <a:t>2022 </a:t>
            </a:r>
            <a:r>
              <a:rPr lang="en-US" dirty="0"/>
              <a:t>and survey background </a:t>
            </a:r>
          </a:p>
          <a:p>
            <a:pPr lvl="1"/>
            <a:r>
              <a:rPr lang="de-CH" dirty="0"/>
              <a:t>Part 2: Land </a:t>
            </a:r>
            <a:r>
              <a:rPr lang="de-CH" dirty="0" err="1"/>
              <a:t>use</a:t>
            </a:r>
            <a:r>
              <a:rPr lang="de-CH" dirty="0"/>
              <a:t> and </a:t>
            </a:r>
            <a:r>
              <a:rPr lang="de-CH" dirty="0" err="1"/>
              <a:t>key</a:t>
            </a:r>
            <a:r>
              <a:rPr lang="de-CH" dirty="0"/>
              <a:t> </a:t>
            </a:r>
            <a:r>
              <a:rPr lang="de-CH" dirty="0" err="1"/>
              <a:t>crops</a:t>
            </a:r>
            <a:r>
              <a:rPr lang="de-CH" dirty="0"/>
              <a:t> in organic </a:t>
            </a:r>
            <a:r>
              <a:rPr lang="de-CH" dirty="0" err="1"/>
              <a:t>agriculture</a:t>
            </a:r>
            <a:r>
              <a:rPr lang="de-CH" dirty="0"/>
              <a:t> </a:t>
            </a:r>
            <a:r>
              <a:rPr lang="cs-CZ" dirty="0"/>
              <a:t>2022</a:t>
            </a:r>
            <a:endParaRPr lang="de-CH" dirty="0"/>
          </a:p>
          <a:p>
            <a:pPr lvl="1"/>
            <a:r>
              <a:rPr lang="de-CH" dirty="0"/>
              <a:t>Part 3: Organic agriculture in the </a:t>
            </a:r>
            <a:r>
              <a:rPr lang="de-CH" dirty="0" err="1"/>
              <a:t>regions</a:t>
            </a:r>
            <a:r>
              <a:rPr lang="de-CH" dirty="0"/>
              <a:t> </a:t>
            </a:r>
            <a:r>
              <a:rPr lang="cs-CZ" dirty="0"/>
              <a:t>2022</a:t>
            </a:r>
            <a:endParaRPr lang="de-CH" dirty="0"/>
          </a:p>
        </p:txBody>
      </p:sp>
    </p:spTree>
    <p:extLst>
      <p:ext uri="{BB962C8B-B14F-4D97-AF65-F5344CB8AC3E}">
        <p14:creationId xmlns:p14="http://schemas.microsoft.com/office/powerpoint/2010/main" val="20749893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Temperate Fruit_1a</a:t>
            </a:r>
          </a:p>
        </p:txBody>
      </p:sp>
      <p:pic>
        <p:nvPicPr>
          <p:cNvPr id="5" name="Picture 4">
            <a:extLst>
              <a:ext uri="{FF2B5EF4-FFF2-40B4-BE49-F238E27FC236}">
                <a16:creationId xmlns:a16="http://schemas.microsoft.com/office/drawing/2014/main" id="{DC121D55-BE56-4ED4-ACF4-0D73FE4E2238}"/>
              </a:ext>
            </a:extLst>
          </p:cNvPr>
          <p:cNvPicPr>
            <a:picLocks noChangeAspect="1"/>
          </p:cNvPicPr>
          <p:nvPr/>
        </p:nvPicPr>
        <p:blipFill rotWithShape="1">
          <a:blip r:embed="rId3"/>
          <a:srcRect b="38750"/>
          <a:stretch/>
        </p:blipFill>
        <p:spPr>
          <a:xfrm>
            <a:off x="0" y="0"/>
            <a:ext cx="9019019" cy="6805698"/>
          </a:xfrm>
          <a:prstGeom prst="rect">
            <a:avLst/>
          </a:prstGeom>
        </p:spPr>
      </p:pic>
    </p:spTree>
    <p:extLst>
      <p:ext uri="{BB962C8B-B14F-4D97-AF65-F5344CB8AC3E}">
        <p14:creationId xmlns:p14="http://schemas.microsoft.com/office/powerpoint/2010/main" val="6791393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Temperate Fruit_1b</a:t>
            </a:r>
          </a:p>
        </p:txBody>
      </p:sp>
      <p:pic>
        <p:nvPicPr>
          <p:cNvPr id="6" name="Picture 5">
            <a:extLst>
              <a:ext uri="{FF2B5EF4-FFF2-40B4-BE49-F238E27FC236}">
                <a16:creationId xmlns:a16="http://schemas.microsoft.com/office/drawing/2014/main" id="{29398F2D-84CA-45D9-91B7-ED3104EC7150}"/>
              </a:ext>
            </a:extLst>
          </p:cNvPr>
          <p:cNvPicPr>
            <a:picLocks noChangeAspect="1"/>
          </p:cNvPicPr>
          <p:nvPr/>
        </p:nvPicPr>
        <p:blipFill rotWithShape="1">
          <a:blip r:embed="rId3"/>
          <a:srcRect t="61250"/>
          <a:stretch/>
        </p:blipFill>
        <p:spPr>
          <a:xfrm>
            <a:off x="0" y="0"/>
            <a:ext cx="12192000" cy="5820415"/>
          </a:xfrm>
          <a:prstGeom prst="rect">
            <a:avLst/>
          </a:prstGeom>
        </p:spPr>
      </p:pic>
    </p:spTree>
    <p:extLst>
      <p:ext uri="{BB962C8B-B14F-4D97-AF65-F5344CB8AC3E}">
        <p14:creationId xmlns:p14="http://schemas.microsoft.com/office/powerpoint/2010/main" val="10518871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Temperate Fruit_2a</a:t>
            </a:r>
          </a:p>
        </p:txBody>
      </p:sp>
      <p:pic>
        <p:nvPicPr>
          <p:cNvPr id="5" name="Picture 4">
            <a:extLst>
              <a:ext uri="{FF2B5EF4-FFF2-40B4-BE49-F238E27FC236}">
                <a16:creationId xmlns:a16="http://schemas.microsoft.com/office/drawing/2014/main" id="{B7EF1A11-07A5-4C7C-816C-E04161E79C15}"/>
              </a:ext>
            </a:extLst>
          </p:cNvPr>
          <p:cNvPicPr>
            <a:picLocks noChangeAspect="1"/>
          </p:cNvPicPr>
          <p:nvPr/>
        </p:nvPicPr>
        <p:blipFill rotWithShape="1">
          <a:blip r:embed="rId3"/>
          <a:srcRect b="63178"/>
          <a:stretch/>
        </p:blipFill>
        <p:spPr>
          <a:xfrm>
            <a:off x="0" y="-1"/>
            <a:ext cx="12192000" cy="5870699"/>
          </a:xfrm>
          <a:prstGeom prst="rect">
            <a:avLst/>
          </a:prstGeom>
        </p:spPr>
      </p:pic>
    </p:spTree>
    <p:extLst>
      <p:ext uri="{BB962C8B-B14F-4D97-AF65-F5344CB8AC3E}">
        <p14:creationId xmlns:p14="http://schemas.microsoft.com/office/powerpoint/2010/main" val="11902903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Temperate Fruit_2b</a:t>
            </a:r>
          </a:p>
        </p:txBody>
      </p:sp>
      <p:pic>
        <p:nvPicPr>
          <p:cNvPr id="6" name="Picture 5">
            <a:extLst>
              <a:ext uri="{FF2B5EF4-FFF2-40B4-BE49-F238E27FC236}">
                <a16:creationId xmlns:a16="http://schemas.microsoft.com/office/drawing/2014/main" id="{989E2905-20C5-4735-8AE6-ECEBE4D619B9}"/>
              </a:ext>
            </a:extLst>
          </p:cNvPr>
          <p:cNvPicPr>
            <a:picLocks noChangeAspect="1"/>
          </p:cNvPicPr>
          <p:nvPr/>
        </p:nvPicPr>
        <p:blipFill rotWithShape="1">
          <a:blip r:embed="rId3"/>
          <a:srcRect t="35378"/>
          <a:stretch/>
        </p:blipFill>
        <p:spPr>
          <a:xfrm>
            <a:off x="0" y="0"/>
            <a:ext cx="8018222" cy="6775855"/>
          </a:xfrm>
          <a:prstGeom prst="rect">
            <a:avLst/>
          </a:prstGeom>
        </p:spPr>
      </p:pic>
    </p:spTree>
    <p:extLst>
      <p:ext uri="{BB962C8B-B14F-4D97-AF65-F5344CB8AC3E}">
        <p14:creationId xmlns:p14="http://schemas.microsoft.com/office/powerpoint/2010/main" val="20773260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Tropical and Subtropical fruit_1a</a:t>
            </a:r>
          </a:p>
        </p:txBody>
      </p:sp>
      <p:pic>
        <p:nvPicPr>
          <p:cNvPr id="7" name="Picture 6">
            <a:extLst>
              <a:ext uri="{FF2B5EF4-FFF2-40B4-BE49-F238E27FC236}">
                <a16:creationId xmlns:a16="http://schemas.microsoft.com/office/drawing/2014/main" id="{A5CAA756-0CF0-49F0-AFD8-053DE446CC0B}"/>
              </a:ext>
            </a:extLst>
          </p:cNvPr>
          <p:cNvPicPr>
            <a:picLocks noChangeAspect="1"/>
          </p:cNvPicPr>
          <p:nvPr/>
        </p:nvPicPr>
        <p:blipFill rotWithShape="1">
          <a:blip r:embed="rId3"/>
          <a:srcRect b="38611"/>
          <a:stretch/>
        </p:blipFill>
        <p:spPr>
          <a:xfrm>
            <a:off x="0" y="0"/>
            <a:ext cx="9067768" cy="6858000"/>
          </a:xfrm>
          <a:prstGeom prst="rect">
            <a:avLst/>
          </a:prstGeom>
        </p:spPr>
      </p:pic>
    </p:spTree>
    <p:extLst>
      <p:ext uri="{BB962C8B-B14F-4D97-AF65-F5344CB8AC3E}">
        <p14:creationId xmlns:p14="http://schemas.microsoft.com/office/powerpoint/2010/main" val="28831388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Tropical and Subtropical fruit_1b</a:t>
            </a:r>
          </a:p>
        </p:txBody>
      </p:sp>
      <p:pic>
        <p:nvPicPr>
          <p:cNvPr id="6" name="Picture 5">
            <a:extLst>
              <a:ext uri="{FF2B5EF4-FFF2-40B4-BE49-F238E27FC236}">
                <a16:creationId xmlns:a16="http://schemas.microsoft.com/office/drawing/2014/main" id="{7CAC9FC4-7201-46A1-AFE0-4FB95ABBAE4F}"/>
              </a:ext>
            </a:extLst>
          </p:cNvPr>
          <p:cNvPicPr>
            <a:picLocks noChangeAspect="1"/>
          </p:cNvPicPr>
          <p:nvPr/>
        </p:nvPicPr>
        <p:blipFill rotWithShape="1">
          <a:blip r:embed="rId3"/>
          <a:srcRect t="62083"/>
          <a:stretch/>
        </p:blipFill>
        <p:spPr>
          <a:xfrm>
            <a:off x="0" y="0"/>
            <a:ext cx="12077700" cy="5641852"/>
          </a:xfrm>
          <a:prstGeom prst="rect">
            <a:avLst/>
          </a:prstGeom>
        </p:spPr>
      </p:pic>
    </p:spTree>
    <p:extLst>
      <p:ext uri="{BB962C8B-B14F-4D97-AF65-F5344CB8AC3E}">
        <p14:creationId xmlns:p14="http://schemas.microsoft.com/office/powerpoint/2010/main" val="32696698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Tropical and Subtropical fruit_2a</a:t>
            </a:r>
          </a:p>
        </p:txBody>
      </p:sp>
      <p:pic>
        <p:nvPicPr>
          <p:cNvPr id="5" name="Picture 4">
            <a:extLst>
              <a:ext uri="{FF2B5EF4-FFF2-40B4-BE49-F238E27FC236}">
                <a16:creationId xmlns:a16="http://schemas.microsoft.com/office/drawing/2014/main" id="{6CC793D5-A190-4002-BC1C-0DA39FFD1178}"/>
              </a:ext>
            </a:extLst>
          </p:cNvPr>
          <p:cNvPicPr>
            <a:picLocks noChangeAspect="1"/>
          </p:cNvPicPr>
          <p:nvPr/>
        </p:nvPicPr>
        <p:blipFill rotWithShape="1">
          <a:blip r:embed="rId3"/>
          <a:srcRect b="62920"/>
          <a:stretch/>
        </p:blipFill>
        <p:spPr>
          <a:xfrm>
            <a:off x="0" y="0"/>
            <a:ext cx="12192000" cy="5911752"/>
          </a:xfrm>
          <a:prstGeom prst="rect">
            <a:avLst/>
          </a:prstGeom>
        </p:spPr>
      </p:pic>
    </p:spTree>
    <p:extLst>
      <p:ext uri="{BB962C8B-B14F-4D97-AF65-F5344CB8AC3E}">
        <p14:creationId xmlns:p14="http://schemas.microsoft.com/office/powerpoint/2010/main" val="20382424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Tropical and Subtropical fruit_2b</a:t>
            </a:r>
          </a:p>
        </p:txBody>
      </p:sp>
      <p:pic>
        <p:nvPicPr>
          <p:cNvPr id="6" name="Picture 5">
            <a:extLst>
              <a:ext uri="{FF2B5EF4-FFF2-40B4-BE49-F238E27FC236}">
                <a16:creationId xmlns:a16="http://schemas.microsoft.com/office/drawing/2014/main" id="{61593687-C2D2-41B4-8612-FE9307E12345}"/>
              </a:ext>
            </a:extLst>
          </p:cNvPr>
          <p:cNvPicPr>
            <a:picLocks noChangeAspect="1"/>
          </p:cNvPicPr>
          <p:nvPr/>
        </p:nvPicPr>
        <p:blipFill rotWithShape="1">
          <a:blip r:embed="rId3"/>
          <a:srcRect t="34779"/>
          <a:stretch/>
        </p:blipFill>
        <p:spPr>
          <a:xfrm>
            <a:off x="0" y="0"/>
            <a:ext cx="8040867" cy="6858000"/>
          </a:xfrm>
          <a:prstGeom prst="rect">
            <a:avLst/>
          </a:prstGeom>
        </p:spPr>
      </p:pic>
    </p:spTree>
    <p:extLst>
      <p:ext uri="{BB962C8B-B14F-4D97-AF65-F5344CB8AC3E}">
        <p14:creationId xmlns:p14="http://schemas.microsoft.com/office/powerpoint/2010/main" val="30739349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Grapes_1</a:t>
            </a:r>
          </a:p>
        </p:txBody>
      </p:sp>
      <p:pic>
        <p:nvPicPr>
          <p:cNvPr id="7" name="Picture 6">
            <a:extLst>
              <a:ext uri="{FF2B5EF4-FFF2-40B4-BE49-F238E27FC236}">
                <a16:creationId xmlns:a16="http://schemas.microsoft.com/office/drawing/2014/main" id="{E1CDAC11-41C7-4CBD-B1C7-B48B473A2C69}"/>
              </a:ext>
            </a:extLst>
          </p:cNvPr>
          <p:cNvPicPr>
            <a:picLocks noChangeAspect="1"/>
          </p:cNvPicPr>
          <p:nvPr/>
        </p:nvPicPr>
        <p:blipFill rotWithShape="1">
          <a:blip r:embed="rId3"/>
          <a:srcRect b="38195"/>
          <a:stretch/>
        </p:blipFill>
        <p:spPr>
          <a:xfrm>
            <a:off x="0" y="0"/>
            <a:ext cx="9006637" cy="6858000"/>
          </a:xfrm>
          <a:prstGeom prst="rect">
            <a:avLst/>
          </a:prstGeom>
        </p:spPr>
      </p:pic>
    </p:spTree>
    <p:extLst>
      <p:ext uri="{BB962C8B-B14F-4D97-AF65-F5344CB8AC3E}">
        <p14:creationId xmlns:p14="http://schemas.microsoft.com/office/powerpoint/2010/main" val="39628429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Grapes_2a</a:t>
            </a:r>
          </a:p>
        </p:txBody>
      </p:sp>
      <p:pic>
        <p:nvPicPr>
          <p:cNvPr id="5" name="Picture 4">
            <a:extLst>
              <a:ext uri="{FF2B5EF4-FFF2-40B4-BE49-F238E27FC236}">
                <a16:creationId xmlns:a16="http://schemas.microsoft.com/office/drawing/2014/main" id="{30743EA1-23B6-4777-98E5-F763F0E1EE4E}"/>
              </a:ext>
            </a:extLst>
          </p:cNvPr>
          <p:cNvPicPr>
            <a:picLocks noChangeAspect="1"/>
          </p:cNvPicPr>
          <p:nvPr/>
        </p:nvPicPr>
        <p:blipFill rotWithShape="1">
          <a:blip r:embed="rId3"/>
          <a:srcRect b="62780"/>
          <a:stretch/>
        </p:blipFill>
        <p:spPr>
          <a:xfrm>
            <a:off x="-1" y="-1"/>
            <a:ext cx="12152881" cy="5915025"/>
          </a:xfrm>
          <a:prstGeom prst="rect">
            <a:avLst/>
          </a:prstGeom>
        </p:spPr>
      </p:pic>
    </p:spTree>
    <p:extLst>
      <p:ext uri="{BB962C8B-B14F-4D97-AF65-F5344CB8AC3E}">
        <p14:creationId xmlns:p14="http://schemas.microsoft.com/office/powerpoint/2010/main" val="1876427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el 1"/>
          <p:cNvSpPr>
            <a:spLocks noGrp="1"/>
          </p:cNvSpPr>
          <p:nvPr>
            <p:ph type="title"/>
          </p:nvPr>
        </p:nvSpPr>
        <p:spPr/>
        <p:txBody>
          <a:bodyPr/>
          <a:lstStyle/>
          <a:p>
            <a:r>
              <a:rPr lang="de-CH" altLang="de-DE" dirty="0"/>
              <a:t>The </a:t>
            </a:r>
            <a:r>
              <a:rPr lang="de-CH" dirty="0"/>
              <a:t>2</a:t>
            </a:r>
            <a:r>
              <a:rPr lang="cs-CZ" dirty="0"/>
              <a:t>5</a:t>
            </a:r>
            <a:r>
              <a:rPr lang="cs-CZ" baseline="30000" dirty="0"/>
              <a:t>th</a:t>
            </a:r>
            <a:r>
              <a:rPr lang="cs-CZ" altLang="de-DE" dirty="0"/>
              <a:t> </a:t>
            </a:r>
            <a:r>
              <a:rPr lang="de-CH" altLang="de-DE" dirty="0" err="1"/>
              <a:t>survey</a:t>
            </a:r>
            <a:r>
              <a:rPr lang="de-CH" altLang="de-DE" dirty="0"/>
              <a:t> on organic agriculture </a:t>
            </a:r>
            <a:r>
              <a:rPr lang="de-CH" altLang="de-DE" dirty="0" err="1"/>
              <a:t>world-wide</a:t>
            </a:r>
            <a:endParaRPr lang="de-CH" altLang="de-DE" dirty="0"/>
          </a:p>
        </p:txBody>
      </p:sp>
      <p:sp>
        <p:nvSpPr>
          <p:cNvPr id="2" name="Content Placeholder 1"/>
          <p:cNvSpPr>
            <a:spLocks noGrp="1"/>
          </p:cNvSpPr>
          <p:nvPr>
            <p:ph idx="1"/>
          </p:nvPr>
        </p:nvSpPr>
        <p:spPr/>
        <p:txBody>
          <a:bodyPr>
            <a:normAutofit lnSpcReduction="10000"/>
          </a:bodyPr>
          <a:lstStyle/>
          <a:p>
            <a:r>
              <a:rPr lang="en-GB" dirty="0"/>
              <a:t>The </a:t>
            </a:r>
            <a:r>
              <a:rPr lang="de-CH" sz="2000" dirty="0"/>
              <a:t>2</a:t>
            </a:r>
            <a:r>
              <a:rPr lang="cs-CZ" sz="2000" dirty="0"/>
              <a:t>5</a:t>
            </a:r>
            <a:r>
              <a:rPr lang="cs-CZ" sz="2000" baseline="30000" dirty="0"/>
              <a:t>th</a:t>
            </a:r>
            <a:r>
              <a:rPr lang="de-CH" sz="2000" dirty="0"/>
              <a:t> </a:t>
            </a:r>
            <a:r>
              <a:rPr lang="en-GB" dirty="0"/>
              <a:t>survey on organic agriculture worldwide was carried out by the Research Institute of Organic Agriculture FiBL in cooperation with partners from all around the world. The results were published jointly by FiBL and IFOAM – Organics International.</a:t>
            </a:r>
          </a:p>
          <a:p>
            <a:r>
              <a:rPr lang="en-GB" dirty="0"/>
              <a:t>The survey was carried out between July </a:t>
            </a:r>
            <a:r>
              <a:rPr lang="cs-CZ" dirty="0"/>
              <a:t>2023</a:t>
            </a:r>
            <a:r>
              <a:rPr lang="en-GB" dirty="0"/>
              <a:t> and February </a:t>
            </a:r>
            <a:r>
              <a:rPr lang="cs-CZ" dirty="0"/>
              <a:t>2024</a:t>
            </a:r>
            <a:r>
              <a:rPr lang="en-GB" dirty="0"/>
              <a:t>.</a:t>
            </a:r>
          </a:p>
          <a:p>
            <a:r>
              <a:rPr lang="en-GB" dirty="0"/>
              <a:t>Data were received from 1</a:t>
            </a:r>
            <a:r>
              <a:rPr lang="cs-CZ" dirty="0"/>
              <a:t>88</a:t>
            </a:r>
            <a:r>
              <a:rPr lang="en-GB" dirty="0"/>
              <a:t> countries.</a:t>
            </a:r>
          </a:p>
          <a:p>
            <a:r>
              <a:rPr lang="en-GB" dirty="0"/>
              <a:t>Data was provided by over 200 country experts (representatives from NGOs, certification bodies, governments, researchers).</a:t>
            </a:r>
          </a:p>
          <a:p>
            <a:r>
              <a:rPr lang="en-GB" dirty="0"/>
              <a:t>The following data was collected: area data (including land use and crop details); producers, other operator types; domestic market values; export and import data; livestock data (animal heads and production in metric tons). </a:t>
            </a:r>
          </a:p>
          <a:p>
            <a:r>
              <a:rPr lang="en-GB" dirty="0"/>
              <a:t>The results are published in the yearbook “The World of Organic Agriculture </a:t>
            </a:r>
            <a:r>
              <a:rPr lang="cs-CZ" dirty="0"/>
              <a:t>2024</a:t>
            </a:r>
            <a:r>
              <a:rPr lang="en-GB" dirty="0"/>
              <a:t>” and on </a:t>
            </a:r>
            <a:r>
              <a:rPr lang="en-GB" dirty="0">
                <a:hlinkClick r:id="rId2"/>
              </a:rPr>
              <a:t>www.organic-world.net</a:t>
            </a:r>
            <a:r>
              <a:rPr lang="en-GB" dirty="0"/>
              <a:t>.</a:t>
            </a:r>
            <a:r>
              <a:rPr lang="cs-CZ" dirty="0"/>
              <a:t> </a:t>
            </a:r>
            <a:endParaRPr lang="en-GB" dirty="0"/>
          </a:p>
          <a:p>
            <a:endParaRPr lang="de-CH" dirty="0"/>
          </a:p>
          <a:p>
            <a:endParaRPr lang="en-GB" dirty="0"/>
          </a:p>
        </p:txBody>
      </p:sp>
    </p:spTree>
    <p:extLst>
      <p:ext uri="{BB962C8B-B14F-4D97-AF65-F5344CB8AC3E}">
        <p14:creationId xmlns:p14="http://schemas.microsoft.com/office/powerpoint/2010/main" val="26812321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Grapes_2b</a:t>
            </a:r>
          </a:p>
        </p:txBody>
      </p:sp>
      <p:pic>
        <p:nvPicPr>
          <p:cNvPr id="6" name="Picture 5">
            <a:extLst>
              <a:ext uri="{FF2B5EF4-FFF2-40B4-BE49-F238E27FC236}">
                <a16:creationId xmlns:a16="http://schemas.microsoft.com/office/drawing/2014/main" id="{6261C5B8-559D-41CD-812C-AF1CC9CBBA61}"/>
              </a:ext>
            </a:extLst>
          </p:cNvPr>
          <p:cNvPicPr>
            <a:picLocks noChangeAspect="1"/>
          </p:cNvPicPr>
          <p:nvPr/>
        </p:nvPicPr>
        <p:blipFill rotWithShape="1">
          <a:blip r:embed="rId3"/>
          <a:srcRect t="35644"/>
          <a:stretch/>
        </p:blipFill>
        <p:spPr>
          <a:xfrm>
            <a:off x="0" y="0"/>
            <a:ext cx="8166686" cy="6872916"/>
          </a:xfrm>
          <a:prstGeom prst="rect">
            <a:avLst/>
          </a:prstGeom>
        </p:spPr>
      </p:pic>
    </p:spTree>
    <p:extLst>
      <p:ext uri="{BB962C8B-B14F-4D97-AF65-F5344CB8AC3E}">
        <p14:creationId xmlns:p14="http://schemas.microsoft.com/office/powerpoint/2010/main" val="25110305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Oilseeds_1a</a:t>
            </a:r>
          </a:p>
        </p:txBody>
      </p:sp>
      <p:pic>
        <p:nvPicPr>
          <p:cNvPr id="5" name="Picture 4">
            <a:extLst>
              <a:ext uri="{FF2B5EF4-FFF2-40B4-BE49-F238E27FC236}">
                <a16:creationId xmlns:a16="http://schemas.microsoft.com/office/drawing/2014/main" id="{914604EE-9D2E-4E0D-8EBF-689A8AE6E72D}"/>
              </a:ext>
            </a:extLst>
          </p:cNvPr>
          <p:cNvPicPr>
            <a:picLocks noChangeAspect="1"/>
          </p:cNvPicPr>
          <p:nvPr/>
        </p:nvPicPr>
        <p:blipFill rotWithShape="1">
          <a:blip r:embed="rId3"/>
          <a:srcRect b="38472"/>
          <a:stretch/>
        </p:blipFill>
        <p:spPr>
          <a:xfrm>
            <a:off x="0" y="0"/>
            <a:ext cx="9047299" cy="6858000"/>
          </a:xfrm>
          <a:prstGeom prst="rect">
            <a:avLst/>
          </a:prstGeom>
        </p:spPr>
      </p:pic>
    </p:spTree>
    <p:extLst>
      <p:ext uri="{BB962C8B-B14F-4D97-AF65-F5344CB8AC3E}">
        <p14:creationId xmlns:p14="http://schemas.microsoft.com/office/powerpoint/2010/main" val="26477354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Oilseeds_1b</a:t>
            </a:r>
          </a:p>
        </p:txBody>
      </p:sp>
      <p:pic>
        <p:nvPicPr>
          <p:cNvPr id="6" name="Picture 5">
            <a:extLst>
              <a:ext uri="{FF2B5EF4-FFF2-40B4-BE49-F238E27FC236}">
                <a16:creationId xmlns:a16="http://schemas.microsoft.com/office/drawing/2014/main" id="{8D9FFDBC-8061-4823-99FD-D931EC042DD4}"/>
              </a:ext>
            </a:extLst>
          </p:cNvPr>
          <p:cNvPicPr>
            <a:picLocks noChangeAspect="1"/>
          </p:cNvPicPr>
          <p:nvPr/>
        </p:nvPicPr>
        <p:blipFill rotWithShape="1">
          <a:blip r:embed="rId3"/>
          <a:srcRect t="61389"/>
          <a:stretch/>
        </p:blipFill>
        <p:spPr>
          <a:xfrm>
            <a:off x="-2463" y="0"/>
            <a:ext cx="12194463" cy="5800725"/>
          </a:xfrm>
          <a:prstGeom prst="rect">
            <a:avLst/>
          </a:prstGeom>
        </p:spPr>
      </p:pic>
    </p:spTree>
    <p:extLst>
      <p:ext uri="{BB962C8B-B14F-4D97-AF65-F5344CB8AC3E}">
        <p14:creationId xmlns:p14="http://schemas.microsoft.com/office/powerpoint/2010/main" val="13268851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Oilseeds_2a</a:t>
            </a:r>
          </a:p>
        </p:txBody>
      </p:sp>
      <p:pic>
        <p:nvPicPr>
          <p:cNvPr id="5" name="Picture 4">
            <a:extLst>
              <a:ext uri="{FF2B5EF4-FFF2-40B4-BE49-F238E27FC236}">
                <a16:creationId xmlns:a16="http://schemas.microsoft.com/office/drawing/2014/main" id="{B6CCA80D-8289-4962-90A6-445D472F9226}"/>
              </a:ext>
            </a:extLst>
          </p:cNvPr>
          <p:cNvPicPr>
            <a:picLocks noChangeAspect="1"/>
          </p:cNvPicPr>
          <p:nvPr/>
        </p:nvPicPr>
        <p:blipFill rotWithShape="1">
          <a:blip r:embed="rId3"/>
          <a:srcRect b="62105"/>
          <a:stretch/>
        </p:blipFill>
        <p:spPr>
          <a:xfrm>
            <a:off x="-11590" y="0"/>
            <a:ext cx="12203590" cy="6047448"/>
          </a:xfrm>
          <a:prstGeom prst="rect">
            <a:avLst/>
          </a:prstGeom>
        </p:spPr>
      </p:pic>
    </p:spTree>
    <p:extLst>
      <p:ext uri="{BB962C8B-B14F-4D97-AF65-F5344CB8AC3E}">
        <p14:creationId xmlns:p14="http://schemas.microsoft.com/office/powerpoint/2010/main" val="18121578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Oilseeds_2b</a:t>
            </a:r>
          </a:p>
        </p:txBody>
      </p:sp>
      <p:pic>
        <p:nvPicPr>
          <p:cNvPr id="6" name="Picture 5">
            <a:extLst>
              <a:ext uri="{FF2B5EF4-FFF2-40B4-BE49-F238E27FC236}">
                <a16:creationId xmlns:a16="http://schemas.microsoft.com/office/drawing/2014/main" id="{12E1D61F-3A8D-4FE0-A1E5-F035356EEF20}"/>
              </a:ext>
            </a:extLst>
          </p:cNvPr>
          <p:cNvPicPr>
            <a:picLocks noChangeAspect="1"/>
          </p:cNvPicPr>
          <p:nvPr/>
        </p:nvPicPr>
        <p:blipFill rotWithShape="1">
          <a:blip r:embed="rId3"/>
          <a:srcRect t="35965"/>
          <a:stretch/>
        </p:blipFill>
        <p:spPr>
          <a:xfrm>
            <a:off x="0" y="0"/>
            <a:ext cx="8189811" cy="6858000"/>
          </a:xfrm>
          <a:prstGeom prst="rect">
            <a:avLst/>
          </a:prstGeom>
        </p:spPr>
      </p:pic>
    </p:spTree>
    <p:extLst>
      <p:ext uri="{BB962C8B-B14F-4D97-AF65-F5344CB8AC3E}">
        <p14:creationId xmlns:p14="http://schemas.microsoft.com/office/powerpoint/2010/main" val="25000729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Olives_1</a:t>
            </a:r>
          </a:p>
        </p:txBody>
      </p:sp>
      <p:pic>
        <p:nvPicPr>
          <p:cNvPr id="7" name="Picture 6">
            <a:extLst>
              <a:ext uri="{FF2B5EF4-FFF2-40B4-BE49-F238E27FC236}">
                <a16:creationId xmlns:a16="http://schemas.microsoft.com/office/drawing/2014/main" id="{247B44C1-C1F3-44FD-BE52-AF4CBD727B6B}"/>
              </a:ext>
            </a:extLst>
          </p:cNvPr>
          <p:cNvPicPr>
            <a:picLocks noChangeAspect="1"/>
          </p:cNvPicPr>
          <p:nvPr/>
        </p:nvPicPr>
        <p:blipFill rotWithShape="1">
          <a:blip r:embed="rId3"/>
          <a:srcRect b="37917"/>
          <a:stretch/>
        </p:blipFill>
        <p:spPr>
          <a:xfrm>
            <a:off x="0" y="0"/>
            <a:ext cx="8966339" cy="6858000"/>
          </a:xfrm>
          <a:prstGeom prst="rect">
            <a:avLst/>
          </a:prstGeom>
        </p:spPr>
      </p:pic>
    </p:spTree>
    <p:extLst>
      <p:ext uri="{BB962C8B-B14F-4D97-AF65-F5344CB8AC3E}">
        <p14:creationId xmlns:p14="http://schemas.microsoft.com/office/powerpoint/2010/main" val="27382776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Olives_2a</a:t>
            </a:r>
          </a:p>
        </p:txBody>
      </p:sp>
      <p:pic>
        <p:nvPicPr>
          <p:cNvPr id="5" name="Picture 4">
            <a:extLst>
              <a:ext uri="{FF2B5EF4-FFF2-40B4-BE49-F238E27FC236}">
                <a16:creationId xmlns:a16="http://schemas.microsoft.com/office/drawing/2014/main" id="{1CDBDB0E-0C32-4E66-9F07-EDA12A6ED3F3}"/>
              </a:ext>
            </a:extLst>
          </p:cNvPr>
          <p:cNvPicPr>
            <a:picLocks noChangeAspect="1"/>
          </p:cNvPicPr>
          <p:nvPr/>
        </p:nvPicPr>
        <p:blipFill rotWithShape="1">
          <a:blip r:embed="rId3"/>
          <a:srcRect b="66094"/>
          <a:stretch/>
        </p:blipFill>
        <p:spPr>
          <a:xfrm>
            <a:off x="0" y="-1"/>
            <a:ext cx="12192000" cy="5405761"/>
          </a:xfrm>
          <a:prstGeom prst="rect">
            <a:avLst/>
          </a:prstGeom>
        </p:spPr>
      </p:pic>
    </p:spTree>
    <p:extLst>
      <p:ext uri="{BB962C8B-B14F-4D97-AF65-F5344CB8AC3E}">
        <p14:creationId xmlns:p14="http://schemas.microsoft.com/office/powerpoint/2010/main" val="16955495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Olives_2b</a:t>
            </a:r>
          </a:p>
        </p:txBody>
      </p:sp>
      <p:pic>
        <p:nvPicPr>
          <p:cNvPr id="6" name="Picture 5">
            <a:extLst>
              <a:ext uri="{FF2B5EF4-FFF2-40B4-BE49-F238E27FC236}">
                <a16:creationId xmlns:a16="http://schemas.microsoft.com/office/drawing/2014/main" id="{B3368F90-3BF6-4BB3-8FF8-1D96E95DEA8B}"/>
              </a:ext>
            </a:extLst>
          </p:cNvPr>
          <p:cNvPicPr>
            <a:picLocks noChangeAspect="1"/>
          </p:cNvPicPr>
          <p:nvPr/>
        </p:nvPicPr>
        <p:blipFill rotWithShape="1">
          <a:blip r:embed="rId3"/>
          <a:srcRect t="34449"/>
          <a:stretch/>
        </p:blipFill>
        <p:spPr>
          <a:xfrm>
            <a:off x="9525" y="0"/>
            <a:ext cx="7957577" cy="6848475"/>
          </a:xfrm>
          <a:prstGeom prst="rect">
            <a:avLst/>
          </a:prstGeom>
        </p:spPr>
      </p:pic>
    </p:spTree>
    <p:extLst>
      <p:ext uri="{BB962C8B-B14F-4D97-AF65-F5344CB8AC3E}">
        <p14:creationId xmlns:p14="http://schemas.microsoft.com/office/powerpoint/2010/main" val="37266547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Vegetables_1a</a:t>
            </a:r>
          </a:p>
        </p:txBody>
      </p:sp>
      <p:pic>
        <p:nvPicPr>
          <p:cNvPr id="7" name="Picture 6">
            <a:extLst>
              <a:ext uri="{FF2B5EF4-FFF2-40B4-BE49-F238E27FC236}">
                <a16:creationId xmlns:a16="http://schemas.microsoft.com/office/drawing/2014/main" id="{2F417AD0-6120-4E54-AA57-9E656FE5AE6A}"/>
              </a:ext>
            </a:extLst>
          </p:cNvPr>
          <p:cNvPicPr>
            <a:picLocks noChangeAspect="1"/>
          </p:cNvPicPr>
          <p:nvPr/>
        </p:nvPicPr>
        <p:blipFill rotWithShape="1">
          <a:blip r:embed="rId3"/>
          <a:srcRect b="38472"/>
          <a:stretch/>
        </p:blipFill>
        <p:spPr>
          <a:xfrm>
            <a:off x="0" y="0"/>
            <a:ext cx="9047299" cy="6858000"/>
          </a:xfrm>
          <a:prstGeom prst="rect">
            <a:avLst/>
          </a:prstGeom>
        </p:spPr>
      </p:pic>
    </p:spTree>
    <p:extLst>
      <p:ext uri="{BB962C8B-B14F-4D97-AF65-F5344CB8AC3E}">
        <p14:creationId xmlns:p14="http://schemas.microsoft.com/office/powerpoint/2010/main" val="18027891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Vegetables_1b</a:t>
            </a:r>
          </a:p>
        </p:txBody>
      </p:sp>
      <p:pic>
        <p:nvPicPr>
          <p:cNvPr id="6" name="Picture 5">
            <a:extLst>
              <a:ext uri="{FF2B5EF4-FFF2-40B4-BE49-F238E27FC236}">
                <a16:creationId xmlns:a16="http://schemas.microsoft.com/office/drawing/2014/main" id="{B3A5F720-3AD6-417C-8930-91BEFA96A2A4}"/>
              </a:ext>
            </a:extLst>
          </p:cNvPr>
          <p:cNvPicPr>
            <a:picLocks noChangeAspect="1"/>
          </p:cNvPicPr>
          <p:nvPr/>
        </p:nvPicPr>
        <p:blipFill rotWithShape="1">
          <a:blip r:embed="rId3"/>
          <a:srcRect t="61806"/>
          <a:stretch/>
        </p:blipFill>
        <p:spPr>
          <a:xfrm>
            <a:off x="0" y="0"/>
            <a:ext cx="12192000" cy="5736968"/>
          </a:xfrm>
          <a:prstGeom prst="rect">
            <a:avLst/>
          </a:prstGeom>
        </p:spPr>
      </p:pic>
    </p:spTree>
    <p:extLst>
      <p:ext uri="{BB962C8B-B14F-4D97-AF65-F5344CB8AC3E}">
        <p14:creationId xmlns:p14="http://schemas.microsoft.com/office/powerpoint/2010/main" val="36565868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CH" dirty="0"/>
              <a:t>Land </a:t>
            </a:r>
            <a:r>
              <a:rPr lang="de-CH" dirty="0" err="1"/>
              <a:t>use</a:t>
            </a:r>
            <a:r>
              <a:rPr lang="de-CH" dirty="0"/>
              <a:t> in organic agriculture </a:t>
            </a:r>
          </a:p>
        </p:txBody>
      </p:sp>
      <p:sp>
        <p:nvSpPr>
          <p:cNvPr id="2" name="Inhaltsplatzhalter 1"/>
          <p:cNvSpPr>
            <a:spLocks noGrp="1"/>
          </p:cNvSpPr>
          <p:nvPr>
            <p:ph idx="1"/>
          </p:nvPr>
        </p:nvSpPr>
        <p:spPr>
          <a:xfrm>
            <a:off x="838200" y="1587500"/>
            <a:ext cx="10515600" cy="4351338"/>
          </a:xfrm>
        </p:spPr>
        <p:txBody>
          <a:bodyPr>
            <a:normAutofit fontScale="77500" lnSpcReduction="20000"/>
          </a:bodyPr>
          <a:lstStyle/>
          <a:p>
            <a:pPr>
              <a:lnSpc>
                <a:spcPct val="110000"/>
              </a:lnSpc>
            </a:pPr>
            <a:r>
              <a:rPr lang="cs-CZ" dirty="0"/>
              <a:t>L</a:t>
            </a:r>
            <a:r>
              <a:rPr lang="de-CH" dirty="0"/>
              <a:t>and </a:t>
            </a:r>
            <a:r>
              <a:rPr lang="en-IE" dirty="0"/>
              <a:t>use information was available for 92 percent of the organic agricultural land; however, this does not mean detailed crop information is available for all areas as not all countries (e.g. Brazil and India) provided detailed crop data</a:t>
            </a:r>
            <a:r>
              <a:rPr lang="cs-CZ" dirty="0"/>
              <a:t>.</a:t>
            </a:r>
          </a:p>
          <a:p>
            <a:pPr>
              <a:lnSpc>
                <a:spcPct val="110000"/>
              </a:lnSpc>
            </a:pPr>
            <a:r>
              <a:rPr lang="en-IE" dirty="0"/>
              <a:t>More than two-thirds of the 96.4 million hectares of organic agricultural land in 2022 were grassland/grazing areas (over 67.6 million hectares). </a:t>
            </a:r>
            <a:endParaRPr lang="cs-CZ" dirty="0"/>
          </a:p>
          <a:p>
            <a:pPr>
              <a:lnSpc>
                <a:spcPct val="110000"/>
              </a:lnSpc>
            </a:pPr>
            <a:r>
              <a:rPr lang="en-IE" dirty="0"/>
              <a:t>The cropland area (arable land with 15.1 million hectares and permanent crops with 6.4 million hectares) constituted 21.5 million hectares, which was less than a quarter of the organic agricultural land</a:t>
            </a:r>
            <a:r>
              <a:rPr lang="cs-CZ" dirty="0"/>
              <a:t>.</a:t>
            </a:r>
          </a:p>
          <a:p>
            <a:pPr>
              <a:lnSpc>
                <a:spcPct val="110000"/>
              </a:lnSpc>
            </a:pPr>
            <a:r>
              <a:rPr lang="en-GB" dirty="0"/>
              <a:t>The key arable crops were cereals, green fodder from arable land and oilseeds. </a:t>
            </a:r>
            <a:endParaRPr lang="cs-CZ" dirty="0"/>
          </a:p>
          <a:p>
            <a:pPr>
              <a:lnSpc>
                <a:spcPct val="110000"/>
              </a:lnSpc>
            </a:pPr>
            <a:r>
              <a:rPr lang="en-GB" dirty="0"/>
              <a:t>For permanent crops, nuts, olives and coffee were the most relevant</a:t>
            </a:r>
            <a:r>
              <a:rPr lang="cs-CZ" dirty="0"/>
              <a:t>.</a:t>
            </a:r>
            <a:r>
              <a:rPr lang="en-GB" dirty="0"/>
              <a:t> </a:t>
            </a:r>
            <a:endParaRPr lang="cs-CZ" dirty="0"/>
          </a:p>
          <a:p>
            <a:pPr>
              <a:lnSpc>
                <a:spcPct val="110000"/>
              </a:lnSpc>
            </a:pPr>
            <a:r>
              <a:rPr lang="en-GB" dirty="0"/>
              <a:t>While the arable crops decreased only by 0.7 percent and permanent crop area increased only by 0.8 percent, organic grassland/grazing areas increased significantly, by 25.5 percent</a:t>
            </a:r>
            <a:r>
              <a:rPr lang="cs-CZ" dirty="0"/>
              <a:t>.</a:t>
            </a:r>
          </a:p>
          <a:p>
            <a:pPr>
              <a:lnSpc>
                <a:spcPct val="110000"/>
              </a:lnSpc>
            </a:pPr>
            <a:endParaRPr lang="cs-CZ" dirty="0"/>
          </a:p>
          <a:p>
            <a:pPr>
              <a:lnSpc>
                <a:spcPct val="110000"/>
              </a:lnSpc>
            </a:pPr>
            <a:endParaRPr lang="cs-CZ" dirty="0"/>
          </a:p>
          <a:p>
            <a:endParaRPr lang="cs-CZ" dirty="0"/>
          </a:p>
          <a:p>
            <a:endParaRPr lang="de-CH" dirty="0"/>
          </a:p>
        </p:txBody>
      </p:sp>
    </p:spTree>
    <p:extLst>
      <p:ext uri="{BB962C8B-B14F-4D97-AF65-F5344CB8AC3E}">
        <p14:creationId xmlns:p14="http://schemas.microsoft.com/office/powerpoint/2010/main" val="11594878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Vegetables_2a</a:t>
            </a:r>
          </a:p>
        </p:txBody>
      </p:sp>
      <p:pic>
        <p:nvPicPr>
          <p:cNvPr id="5" name="Picture 4">
            <a:extLst>
              <a:ext uri="{FF2B5EF4-FFF2-40B4-BE49-F238E27FC236}">
                <a16:creationId xmlns:a16="http://schemas.microsoft.com/office/drawing/2014/main" id="{E21DFD97-AD6A-49BA-9AAA-203157C6585A}"/>
              </a:ext>
            </a:extLst>
          </p:cNvPr>
          <p:cNvPicPr>
            <a:picLocks noChangeAspect="1"/>
          </p:cNvPicPr>
          <p:nvPr/>
        </p:nvPicPr>
        <p:blipFill rotWithShape="1">
          <a:blip r:embed="rId3"/>
          <a:srcRect b="63109"/>
          <a:stretch/>
        </p:blipFill>
        <p:spPr>
          <a:xfrm>
            <a:off x="79504" y="0"/>
            <a:ext cx="12123087" cy="5848350"/>
          </a:xfrm>
          <a:prstGeom prst="rect">
            <a:avLst/>
          </a:prstGeom>
        </p:spPr>
      </p:pic>
    </p:spTree>
    <p:extLst>
      <p:ext uri="{BB962C8B-B14F-4D97-AF65-F5344CB8AC3E}">
        <p14:creationId xmlns:p14="http://schemas.microsoft.com/office/powerpoint/2010/main" val="2577722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Vegetables_2b</a:t>
            </a:r>
          </a:p>
        </p:txBody>
      </p:sp>
      <p:pic>
        <p:nvPicPr>
          <p:cNvPr id="6" name="Picture 5">
            <a:extLst>
              <a:ext uri="{FF2B5EF4-FFF2-40B4-BE49-F238E27FC236}">
                <a16:creationId xmlns:a16="http://schemas.microsoft.com/office/drawing/2014/main" id="{B23B8278-B5D4-4E1E-965E-8545384BA6A8}"/>
              </a:ext>
            </a:extLst>
          </p:cNvPr>
          <p:cNvPicPr>
            <a:picLocks noChangeAspect="1"/>
          </p:cNvPicPr>
          <p:nvPr/>
        </p:nvPicPr>
        <p:blipFill rotWithShape="1">
          <a:blip r:embed="rId3"/>
          <a:srcRect t="36376"/>
          <a:stretch/>
        </p:blipFill>
        <p:spPr>
          <a:xfrm>
            <a:off x="0" y="26918"/>
            <a:ext cx="8210341" cy="6831082"/>
          </a:xfrm>
          <a:prstGeom prst="rect">
            <a:avLst/>
          </a:prstGeom>
        </p:spPr>
      </p:pic>
    </p:spTree>
    <p:extLst>
      <p:ext uri="{BB962C8B-B14F-4D97-AF65-F5344CB8AC3E}">
        <p14:creationId xmlns:p14="http://schemas.microsoft.com/office/powerpoint/2010/main" val="19431790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el 1"/>
          <p:cNvSpPr>
            <a:spLocks noGrp="1"/>
          </p:cNvSpPr>
          <p:nvPr>
            <p:ph type="title"/>
          </p:nvPr>
        </p:nvSpPr>
        <p:spPr/>
        <p:txBody>
          <a:bodyPr/>
          <a:lstStyle/>
          <a:p>
            <a:r>
              <a:rPr lang="de-CH" altLang="de-DE"/>
              <a:t>More information </a:t>
            </a:r>
            <a:endParaRPr lang="de-CH" altLang="de-DE" dirty="0"/>
          </a:p>
        </p:txBody>
      </p:sp>
      <p:sp>
        <p:nvSpPr>
          <p:cNvPr id="3" name="Inhaltsplatzhalter 2"/>
          <p:cNvSpPr>
            <a:spLocks noGrp="1"/>
          </p:cNvSpPr>
          <p:nvPr>
            <p:ph idx="1"/>
          </p:nvPr>
        </p:nvSpPr>
        <p:spPr/>
        <p:txBody>
          <a:bodyPr/>
          <a:lstStyle/>
          <a:p>
            <a:r>
              <a:rPr lang="de-CH" dirty="0"/>
              <a:t>More </a:t>
            </a:r>
            <a:r>
              <a:rPr lang="de-CH" dirty="0" err="1"/>
              <a:t>information</a:t>
            </a:r>
            <a:r>
              <a:rPr lang="de-CH" dirty="0"/>
              <a:t> (PDF, data </a:t>
            </a:r>
            <a:r>
              <a:rPr lang="de-CH" dirty="0" err="1"/>
              <a:t>sources</a:t>
            </a:r>
            <a:r>
              <a:rPr lang="de-CH" dirty="0"/>
              <a:t>, </a:t>
            </a:r>
            <a:r>
              <a:rPr lang="de-CH" dirty="0" err="1"/>
              <a:t>graphs</a:t>
            </a:r>
            <a:r>
              <a:rPr lang="de-CH" dirty="0"/>
              <a:t>) at</a:t>
            </a:r>
            <a:r>
              <a:rPr lang="cs-CZ" dirty="0"/>
              <a:t>:</a:t>
            </a:r>
            <a:r>
              <a:rPr lang="de-CH" dirty="0"/>
              <a:t> </a:t>
            </a:r>
            <a:br>
              <a:rPr lang="cs-CZ" dirty="0"/>
            </a:br>
            <a:r>
              <a:rPr lang="de-CH" dirty="0">
                <a:hlinkClick r:id="rId2"/>
              </a:rPr>
              <a:t>http://www.organic-world.net/yearbook/yearbook-20</a:t>
            </a:r>
            <a:r>
              <a:rPr lang="cs-CZ" dirty="0">
                <a:hlinkClick r:id="rId2"/>
              </a:rPr>
              <a:t>24</a:t>
            </a:r>
            <a:r>
              <a:rPr lang="de-CH" dirty="0">
                <a:hlinkClick r:id="rId2"/>
              </a:rPr>
              <a:t>.html</a:t>
            </a:r>
            <a:r>
              <a:rPr lang="de-CH" dirty="0"/>
              <a:t> </a:t>
            </a:r>
            <a:endParaRPr lang="cs-CZ" dirty="0"/>
          </a:p>
          <a:p>
            <a:endParaRPr lang="de-CH" dirty="0"/>
          </a:p>
          <a:p>
            <a:r>
              <a:rPr lang="de-CH" dirty="0"/>
              <a:t>Contact</a:t>
            </a:r>
            <a:br>
              <a:rPr lang="de-CH" dirty="0"/>
            </a:br>
            <a:r>
              <a:rPr lang="de-CH" dirty="0"/>
              <a:t>Helga Wille</a:t>
            </a:r>
            <a:r>
              <a:rPr lang="cs-CZ" dirty="0"/>
              <a:t>r</a:t>
            </a:r>
            <a:br>
              <a:rPr lang="de-CH" dirty="0"/>
            </a:br>
            <a:r>
              <a:rPr lang="de-CH" dirty="0"/>
              <a:t>Research Institute of Organic Agriculture FiBL</a:t>
            </a:r>
            <a:br>
              <a:rPr lang="de-CH" dirty="0"/>
            </a:br>
            <a:r>
              <a:rPr lang="de-CH" dirty="0"/>
              <a:t>5070 Frick</a:t>
            </a:r>
            <a:br>
              <a:rPr lang="de-CH" dirty="0"/>
            </a:br>
            <a:r>
              <a:rPr lang="de-CH" dirty="0"/>
              <a:t>Switzerland</a:t>
            </a:r>
            <a:br>
              <a:rPr lang="de-CH" dirty="0"/>
            </a:br>
            <a:r>
              <a:rPr lang="de-CH" dirty="0">
                <a:hlinkClick r:id="rId3"/>
              </a:rPr>
              <a:t>helga.willer@fibl.org</a:t>
            </a:r>
            <a:endParaRPr lang="en-US" dirty="0"/>
          </a:p>
        </p:txBody>
      </p:sp>
      <p:sp>
        <p:nvSpPr>
          <p:cNvPr id="8" name="Foliennummernplatzhalter 3"/>
          <p:cNvSpPr>
            <a:spLocks noGrp="1"/>
          </p:cNvSpPr>
          <p:nvPr>
            <p:ph type="sldNum" sz="quarter" idx="4"/>
          </p:nvPr>
        </p:nvSpPr>
        <p:spPr/>
        <p:txBody>
          <a:bodyPr/>
          <a:lstStyle/>
          <a:p>
            <a:fld id="{DBC8FA60-E7A4-4A3C-A274-EE460834FBED}" type="slidenum">
              <a:rPr lang="de-DE" smtClean="0"/>
              <a:pPr/>
              <a:t>72</a:t>
            </a:fld>
            <a:endParaRPr lang="de-DE" dirty="0"/>
          </a:p>
        </p:txBody>
      </p:sp>
    </p:spTree>
    <p:extLst>
      <p:ext uri="{BB962C8B-B14F-4D97-AF65-F5344CB8AC3E}">
        <p14:creationId xmlns:p14="http://schemas.microsoft.com/office/powerpoint/2010/main" val="35295895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Disclaimer</a:t>
            </a:r>
            <a:endParaRPr lang="de-CH" dirty="0"/>
          </a:p>
        </p:txBody>
      </p:sp>
      <p:sp>
        <p:nvSpPr>
          <p:cNvPr id="3" name="Inhaltsplatzhalter 2"/>
          <p:cNvSpPr>
            <a:spLocks noGrp="1"/>
          </p:cNvSpPr>
          <p:nvPr>
            <p:ph idx="1"/>
          </p:nvPr>
        </p:nvSpPr>
        <p:spPr/>
        <p:txBody>
          <a:bodyPr/>
          <a:lstStyle/>
          <a:p>
            <a:r>
              <a:rPr lang="en-GB" dirty="0"/>
              <a:t>All of the results contained in this slide show have been compiled by the Research Institute of Organic Agriculture FiBL. However, the possibility of mistakes cannot be ruled out entirely.  Therefore, FiBL is not subject to any obligation and makes no guarantees whatsoever regarding any of the statements or results in this work; neither does FiBL accept responsibility or liability for any possible mistakes, nor for any consequences of actions taken by readers based on statements or advice contained therein.</a:t>
            </a:r>
            <a:endParaRPr lang="de-CH" dirty="0"/>
          </a:p>
          <a:p>
            <a:r>
              <a:rPr lang="en-GB" dirty="0"/>
              <a:t>This document has been produced with the support of the Swiss State Secretariat for Economic Affairs (SECO), the Sustainability Fund of Coop Switzerland, NürnbergMesse, IFOAM – Organics International. The views expressed herein can in no way be taken to reflect the official opinions of SECO, Coop, NürnbergMesse or IFOAM – Organics International. </a:t>
            </a:r>
            <a:endParaRPr lang="de-CH" dirty="0"/>
          </a:p>
        </p:txBody>
      </p:sp>
      <p:sp>
        <p:nvSpPr>
          <p:cNvPr id="4" name="Foliennummernplatzhalter 3"/>
          <p:cNvSpPr>
            <a:spLocks noGrp="1"/>
          </p:cNvSpPr>
          <p:nvPr>
            <p:ph type="sldNum" sz="quarter" idx="4"/>
          </p:nvPr>
        </p:nvSpPr>
        <p:spPr/>
        <p:txBody>
          <a:bodyPr/>
          <a:lstStyle/>
          <a:p>
            <a:fld id="{DBC8FA60-E7A4-4A3C-A274-EE460834FBED}" type="slidenum">
              <a:rPr lang="de-DE" smtClean="0"/>
              <a:pPr/>
              <a:t>73</a:t>
            </a:fld>
            <a:endParaRPr lang="de-DE" dirty="0"/>
          </a:p>
        </p:txBody>
      </p:sp>
    </p:spTree>
    <p:extLst>
      <p:ext uri="{BB962C8B-B14F-4D97-AF65-F5344CB8AC3E}">
        <p14:creationId xmlns:p14="http://schemas.microsoft.com/office/powerpoint/2010/main" val="40479393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89315-D2BE-4181-ABDB-577B9193C16E}"/>
              </a:ext>
            </a:extLst>
          </p:cNvPr>
          <p:cNvSpPr>
            <a:spLocks noGrp="1"/>
          </p:cNvSpPr>
          <p:nvPr>
            <p:ph type="title"/>
          </p:nvPr>
        </p:nvSpPr>
        <p:spPr/>
        <p:txBody>
          <a:bodyPr/>
          <a:lstStyle/>
          <a:p>
            <a:r>
              <a:rPr lang="de-CH" altLang="en-US"/>
              <a:t>Presentations on </a:t>
            </a:r>
            <a:r>
              <a:rPr lang="de-CH" altLang="en-US">
                <a:hlinkClick r:id="rId2"/>
              </a:rPr>
              <a:t>www.organic-world.net</a:t>
            </a:r>
            <a:endParaRPr lang="de-CH" dirty="0"/>
          </a:p>
        </p:txBody>
      </p:sp>
      <p:pic>
        <p:nvPicPr>
          <p:cNvPr id="4" name="Picture 3">
            <a:extLst>
              <a:ext uri="{FF2B5EF4-FFF2-40B4-BE49-F238E27FC236}">
                <a16:creationId xmlns:a16="http://schemas.microsoft.com/office/drawing/2014/main" id="{F01A3345-BB7C-4770-A2F5-A8B1BD47D0C3}"/>
              </a:ext>
            </a:extLst>
          </p:cNvPr>
          <p:cNvPicPr>
            <a:picLocks noChangeAspect="1"/>
          </p:cNvPicPr>
          <p:nvPr/>
        </p:nvPicPr>
        <p:blipFill>
          <a:blip r:embed="rId3"/>
          <a:stretch>
            <a:fillRect/>
          </a:stretch>
        </p:blipFill>
        <p:spPr>
          <a:xfrm>
            <a:off x="866775" y="1034513"/>
            <a:ext cx="8048625" cy="7050016"/>
          </a:xfrm>
          <a:prstGeom prst="rect">
            <a:avLst/>
          </a:prstGeom>
        </p:spPr>
      </p:pic>
    </p:spTree>
    <p:extLst>
      <p:ext uri="{BB962C8B-B14F-4D97-AF65-F5344CB8AC3E}">
        <p14:creationId xmlns:p14="http://schemas.microsoft.com/office/powerpoint/2010/main" val="33246125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3304B-3A00-48C1-813C-FEE6E099EBCE}"/>
              </a:ext>
            </a:extLst>
          </p:cNvPr>
          <p:cNvSpPr>
            <a:spLocks noGrp="1"/>
          </p:cNvSpPr>
          <p:nvPr>
            <p:ph type="title"/>
          </p:nvPr>
        </p:nvSpPr>
        <p:spPr/>
        <p:txBody>
          <a:bodyPr/>
          <a:lstStyle/>
          <a:p>
            <a:r>
              <a:rPr lang="de-CH" dirty="0"/>
              <a:t>Statistics.FiBL.org</a:t>
            </a:r>
          </a:p>
        </p:txBody>
      </p:sp>
      <p:pic>
        <p:nvPicPr>
          <p:cNvPr id="4" name="Picture 3">
            <a:extLst>
              <a:ext uri="{FF2B5EF4-FFF2-40B4-BE49-F238E27FC236}">
                <a16:creationId xmlns:a16="http://schemas.microsoft.com/office/drawing/2014/main" id="{BE6B82B0-EE02-4E17-A199-FF80D354A2EF}"/>
              </a:ext>
            </a:extLst>
          </p:cNvPr>
          <p:cNvPicPr>
            <a:picLocks noChangeAspect="1"/>
          </p:cNvPicPr>
          <p:nvPr/>
        </p:nvPicPr>
        <p:blipFill>
          <a:blip r:embed="rId2"/>
          <a:stretch>
            <a:fillRect/>
          </a:stretch>
        </p:blipFill>
        <p:spPr>
          <a:xfrm>
            <a:off x="872065" y="1394460"/>
            <a:ext cx="9053797" cy="6858000"/>
          </a:xfrm>
          <a:prstGeom prst="rect">
            <a:avLst/>
          </a:prstGeom>
        </p:spPr>
      </p:pic>
    </p:spTree>
    <p:extLst>
      <p:ext uri="{BB962C8B-B14F-4D97-AF65-F5344CB8AC3E}">
        <p14:creationId xmlns:p14="http://schemas.microsoft.com/office/powerpoint/2010/main" val="6577406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D545B-8FFD-4CD1-815F-F1C0C701E0C2}"/>
              </a:ext>
            </a:extLst>
          </p:cNvPr>
          <p:cNvSpPr>
            <a:spLocks noGrp="1"/>
          </p:cNvSpPr>
          <p:nvPr>
            <p:ph type="title"/>
          </p:nvPr>
        </p:nvSpPr>
        <p:spPr/>
        <p:txBody>
          <a:bodyPr/>
          <a:lstStyle/>
          <a:p>
            <a:r>
              <a:rPr lang="de-CH" altLang="en-US" dirty="0"/>
              <a:t>www.twitter.com/fiblstatistics</a:t>
            </a:r>
            <a:endParaRPr lang="de-CH" dirty="0"/>
          </a:p>
        </p:txBody>
      </p:sp>
      <p:pic>
        <p:nvPicPr>
          <p:cNvPr id="7" name="Content Placeholder 8">
            <a:extLst>
              <a:ext uri="{FF2B5EF4-FFF2-40B4-BE49-F238E27FC236}">
                <a16:creationId xmlns:a16="http://schemas.microsoft.com/office/drawing/2014/main" id="{47716DB9-A56A-4595-B3EB-2AAB999647EB}"/>
              </a:ext>
            </a:extLst>
          </p:cNvPr>
          <p:cNvPicPr>
            <a:picLocks noGrp="1" noChangeAspect="1"/>
          </p:cNvPicPr>
          <p:nvPr>
            <p:ph idx="1"/>
          </p:nvPr>
        </p:nvPicPr>
        <p:blipFill>
          <a:blip r:embed="rId2"/>
          <a:stretch>
            <a:fillRect/>
          </a:stretch>
        </p:blipFill>
        <p:spPr>
          <a:xfrm>
            <a:off x="5391390" y="1273968"/>
            <a:ext cx="5638321" cy="4310063"/>
          </a:xfrm>
          <a:prstGeom prst="rect">
            <a:avLst/>
          </a:prstGeom>
        </p:spPr>
      </p:pic>
      <p:pic>
        <p:nvPicPr>
          <p:cNvPr id="8" name="Picture 7">
            <a:extLst>
              <a:ext uri="{FF2B5EF4-FFF2-40B4-BE49-F238E27FC236}">
                <a16:creationId xmlns:a16="http://schemas.microsoft.com/office/drawing/2014/main" id="{A674C034-E1E6-43DF-AF1B-96F92650D9F9}"/>
              </a:ext>
            </a:extLst>
          </p:cNvPr>
          <p:cNvPicPr>
            <a:picLocks noChangeAspect="1"/>
          </p:cNvPicPr>
          <p:nvPr/>
        </p:nvPicPr>
        <p:blipFill>
          <a:blip r:embed="rId3"/>
          <a:stretch>
            <a:fillRect/>
          </a:stretch>
        </p:blipFill>
        <p:spPr>
          <a:xfrm>
            <a:off x="823634" y="1095374"/>
            <a:ext cx="4153297" cy="4667250"/>
          </a:xfrm>
          <a:prstGeom prst="rect">
            <a:avLst/>
          </a:prstGeom>
        </p:spPr>
      </p:pic>
    </p:spTree>
    <p:extLst>
      <p:ext uri="{BB962C8B-B14F-4D97-AF65-F5344CB8AC3E}">
        <p14:creationId xmlns:p14="http://schemas.microsoft.com/office/powerpoint/2010/main" val="30655618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405B3-848B-D84F-B838-AA9DCE90FD70}"/>
              </a:ext>
            </a:extLst>
          </p:cNvPr>
          <p:cNvSpPr>
            <a:spLocks noGrp="1"/>
          </p:cNvSpPr>
          <p:nvPr>
            <p:ph type="title"/>
          </p:nvPr>
        </p:nvSpPr>
        <p:spPr/>
        <p:txBody>
          <a:bodyPr>
            <a:normAutofit/>
          </a:bodyPr>
          <a:lstStyle/>
          <a:p>
            <a:r>
              <a:rPr lang="en-US" sz="2800" dirty="0"/>
              <a:t>Contact</a:t>
            </a:r>
          </a:p>
        </p:txBody>
      </p:sp>
      <p:sp>
        <p:nvSpPr>
          <p:cNvPr id="3" name="Content Placeholder 2">
            <a:extLst>
              <a:ext uri="{FF2B5EF4-FFF2-40B4-BE49-F238E27FC236}">
                <a16:creationId xmlns:a16="http://schemas.microsoft.com/office/drawing/2014/main" id="{9BE6DD01-D6BD-724A-92D2-0B6B5F0FD3FF}"/>
              </a:ext>
            </a:extLst>
          </p:cNvPr>
          <p:cNvSpPr>
            <a:spLocks noGrp="1"/>
          </p:cNvSpPr>
          <p:nvPr>
            <p:ph idx="1"/>
          </p:nvPr>
        </p:nvSpPr>
        <p:spPr>
          <a:xfrm>
            <a:off x="838200" y="1448253"/>
            <a:ext cx="10515600" cy="4351338"/>
          </a:xfrm>
        </p:spPr>
        <p:txBody>
          <a:bodyPr/>
          <a:lstStyle/>
          <a:p>
            <a:pPr marL="0" indent="0">
              <a:buNone/>
            </a:pPr>
            <a:r>
              <a:rPr lang="en-GB" dirty="0"/>
              <a:t>Helga Willer</a:t>
            </a:r>
            <a:br>
              <a:rPr lang="en-GB" dirty="0"/>
            </a:br>
            <a:r>
              <a:rPr lang="en-GB" dirty="0"/>
              <a:t>Research Institute of Organic Agriculture FiBL</a:t>
            </a:r>
            <a:br>
              <a:rPr lang="en-GB" dirty="0"/>
            </a:br>
            <a:r>
              <a:rPr lang="en-GB" dirty="0"/>
              <a:t>Ackerstrasse 113, Box 219</a:t>
            </a:r>
            <a:br>
              <a:rPr lang="en-GB" dirty="0"/>
            </a:br>
            <a:r>
              <a:rPr lang="en-GB" dirty="0"/>
              <a:t>5070 Frick</a:t>
            </a:r>
            <a:br>
              <a:rPr lang="en-GB" dirty="0"/>
            </a:br>
            <a:r>
              <a:rPr lang="en-GB" dirty="0"/>
              <a:t>Switzerland</a:t>
            </a:r>
          </a:p>
          <a:p>
            <a:pPr marL="0" indent="0">
              <a:lnSpc>
                <a:spcPct val="20000"/>
              </a:lnSpc>
              <a:buNone/>
            </a:pPr>
            <a:endParaRPr lang="en-GB" dirty="0"/>
          </a:p>
          <a:p>
            <a:pPr marL="0" indent="0">
              <a:buNone/>
            </a:pPr>
            <a:r>
              <a:rPr lang="en-GB" dirty="0"/>
              <a:t>Phone +41 62 865 72 72</a:t>
            </a:r>
            <a:br>
              <a:rPr lang="en-GB" dirty="0"/>
            </a:br>
            <a:r>
              <a:rPr lang="en-GB" dirty="0"/>
              <a:t>Phone +41 62 865 72 07 (direct)</a:t>
            </a:r>
          </a:p>
          <a:p>
            <a:pPr marL="0" indent="0">
              <a:buNone/>
            </a:pPr>
            <a:r>
              <a:rPr lang="en-GB" dirty="0">
                <a:hlinkClick r:id="rId2"/>
              </a:rPr>
              <a:t>info.suisse@fibl.org</a:t>
            </a:r>
            <a:r>
              <a:rPr lang="en-GB" dirty="0"/>
              <a:t>, </a:t>
            </a:r>
            <a:r>
              <a:rPr lang="en-GB" dirty="0">
                <a:hlinkClick r:id="rId3"/>
              </a:rPr>
              <a:t>helga.willer@fibl.org</a:t>
            </a:r>
            <a:r>
              <a:rPr lang="en-GB" dirty="0"/>
              <a:t> </a:t>
            </a:r>
            <a:br>
              <a:rPr lang="en-GB" dirty="0"/>
            </a:br>
            <a:r>
              <a:rPr lang="en-GB" dirty="0">
                <a:hlinkClick r:id="rId4"/>
              </a:rPr>
              <a:t>www.fibl.org</a:t>
            </a:r>
            <a:r>
              <a:rPr lang="en-GB" dirty="0"/>
              <a:t>, </a:t>
            </a:r>
            <a:r>
              <a:rPr lang="en-GB" dirty="0">
                <a:hlinkClick r:id="rId5"/>
              </a:rPr>
              <a:t>www.organic-world.net</a:t>
            </a:r>
            <a:r>
              <a:rPr lang="en-GB" dirty="0"/>
              <a:t>, </a:t>
            </a:r>
            <a:r>
              <a:rPr lang="en-GB" dirty="0">
                <a:hlinkClick r:id="rId6"/>
              </a:rPr>
              <a:t>https://statistics.fibl.org</a:t>
            </a:r>
            <a:r>
              <a:rPr lang="en-GB" dirty="0"/>
              <a:t> </a:t>
            </a:r>
          </a:p>
        </p:txBody>
      </p:sp>
    </p:spTree>
    <p:extLst>
      <p:ext uri="{BB962C8B-B14F-4D97-AF65-F5344CB8AC3E}">
        <p14:creationId xmlns:p14="http://schemas.microsoft.com/office/powerpoint/2010/main" val="387534480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9498B-A81A-A549-A0AF-AFC67138070F}"/>
              </a:ext>
            </a:extLst>
          </p:cNvPr>
          <p:cNvSpPr>
            <a:spLocks noGrp="1"/>
          </p:cNvSpPr>
          <p:nvPr>
            <p:ph type="title"/>
          </p:nvPr>
        </p:nvSpPr>
        <p:spPr/>
        <p:txBody>
          <a:bodyPr>
            <a:normAutofit/>
          </a:bodyPr>
          <a:lstStyle/>
          <a:p>
            <a:r>
              <a:rPr lang="en-US" sz="2800" dirty="0" err="1"/>
              <a:t>FiBL</a:t>
            </a:r>
            <a:r>
              <a:rPr lang="en-US" sz="2800" dirty="0"/>
              <a:t> online</a:t>
            </a:r>
          </a:p>
        </p:txBody>
      </p:sp>
      <p:grpSp>
        <p:nvGrpSpPr>
          <p:cNvPr id="35" name="Group 34">
            <a:extLst>
              <a:ext uri="{FF2B5EF4-FFF2-40B4-BE49-F238E27FC236}">
                <a16:creationId xmlns:a16="http://schemas.microsoft.com/office/drawing/2014/main" id="{8BB65460-3444-D64C-A9D0-D05F7A7A498E}"/>
              </a:ext>
            </a:extLst>
          </p:cNvPr>
          <p:cNvGrpSpPr/>
          <p:nvPr/>
        </p:nvGrpSpPr>
        <p:grpSpPr>
          <a:xfrm>
            <a:off x="838200" y="1810702"/>
            <a:ext cx="8532809" cy="3554578"/>
            <a:chOff x="599603" y="1495209"/>
            <a:chExt cx="8532809" cy="3554578"/>
          </a:xfrm>
        </p:grpSpPr>
        <p:grpSp>
          <p:nvGrpSpPr>
            <p:cNvPr id="19" name="Group 18">
              <a:extLst>
                <a:ext uri="{FF2B5EF4-FFF2-40B4-BE49-F238E27FC236}">
                  <a16:creationId xmlns:a16="http://schemas.microsoft.com/office/drawing/2014/main" id="{5F46367B-105D-2A4C-A47D-DE6F0FC37727}"/>
                </a:ext>
              </a:extLst>
            </p:cNvPr>
            <p:cNvGrpSpPr/>
            <p:nvPr/>
          </p:nvGrpSpPr>
          <p:grpSpPr>
            <a:xfrm>
              <a:off x="599603" y="1495209"/>
              <a:ext cx="8532809" cy="3554578"/>
              <a:chOff x="599603" y="1495209"/>
              <a:chExt cx="8532809" cy="3554578"/>
            </a:xfrm>
          </p:grpSpPr>
          <p:pic>
            <p:nvPicPr>
              <p:cNvPr id="20" name="Grafik 5">
                <a:hlinkClick r:id="rId2"/>
                <a:extLst>
                  <a:ext uri="{FF2B5EF4-FFF2-40B4-BE49-F238E27FC236}">
                    <a16:creationId xmlns:a16="http://schemas.microsoft.com/office/drawing/2014/main" id="{77A406CC-FA12-E942-BC35-EF10AE3BCE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0993" y="3010178"/>
                <a:ext cx="630776" cy="630776"/>
              </a:xfrm>
              <a:prstGeom prst="rect">
                <a:avLst/>
              </a:prstGeom>
            </p:spPr>
          </p:pic>
          <p:pic>
            <p:nvPicPr>
              <p:cNvPr id="21" name="Picture 4" descr="https://lh3.googleusercontent.com/ZZPdzvlpK9r_Df9C3M7j1rNRi7hhHRvPhlklJ3lfi5jk86Jd1s0Y5wcQ1QgbVaAP5Q=w300">
                <a:hlinkClick r:id="rId4"/>
                <a:extLst>
                  <a:ext uri="{FF2B5EF4-FFF2-40B4-BE49-F238E27FC236}">
                    <a16:creationId xmlns:a16="http://schemas.microsoft.com/office/drawing/2014/main" id="{BEFA0C65-ECD6-624F-B7C4-AAD50C23644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50679" y="4419011"/>
                <a:ext cx="630776" cy="630776"/>
              </a:xfrm>
              <a:prstGeom prst="rect">
                <a:avLst/>
              </a:prstGeom>
              <a:noFill/>
              <a:extLst>
                <a:ext uri="{909E8E84-426E-40DD-AFC4-6F175D3DCCD1}">
                  <a14:hiddenFill xmlns:a14="http://schemas.microsoft.com/office/drawing/2010/main">
                    <a:solidFill>
                      <a:srgbClr val="FFFFFF"/>
                    </a:solidFill>
                  </a14:hiddenFill>
                </a:ext>
              </a:extLst>
            </p:spPr>
          </p:pic>
          <p:pic>
            <p:nvPicPr>
              <p:cNvPr id="22" name="Grafik 8">
                <a:hlinkClick r:id="rId6"/>
                <a:extLst>
                  <a:ext uri="{FF2B5EF4-FFF2-40B4-BE49-F238E27FC236}">
                    <a16:creationId xmlns:a16="http://schemas.microsoft.com/office/drawing/2014/main" id="{7B144CD8-3729-4748-8029-E45ED76137E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43809" y="4419011"/>
                <a:ext cx="630776" cy="630776"/>
              </a:xfrm>
              <a:prstGeom prst="rect">
                <a:avLst/>
              </a:prstGeom>
            </p:spPr>
          </p:pic>
          <p:grpSp>
            <p:nvGrpSpPr>
              <p:cNvPr id="23" name="Gruppieren 13">
                <a:extLst>
                  <a:ext uri="{FF2B5EF4-FFF2-40B4-BE49-F238E27FC236}">
                    <a16:creationId xmlns:a16="http://schemas.microsoft.com/office/drawing/2014/main" id="{EEB974EA-99FD-3846-8779-8E211DFB9FCB}"/>
                  </a:ext>
                </a:extLst>
              </p:cNvPr>
              <p:cNvGrpSpPr/>
              <p:nvPr/>
            </p:nvGrpSpPr>
            <p:grpSpPr>
              <a:xfrm>
                <a:off x="599603" y="1536612"/>
                <a:ext cx="997206" cy="997206"/>
                <a:chOff x="4114800" y="2971800"/>
                <a:chExt cx="997206" cy="997206"/>
              </a:xfrm>
            </p:grpSpPr>
            <p:pic>
              <p:nvPicPr>
                <p:cNvPr id="32" name="Grafik 9" descr="Welt">
                  <a:hlinkClick r:id="rId8"/>
                  <a:extLst>
                    <a:ext uri="{FF2B5EF4-FFF2-40B4-BE49-F238E27FC236}">
                      <a16:creationId xmlns:a16="http://schemas.microsoft.com/office/drawing/2014/main" id="{F189B53A-52D6-404C-B51B-2FB9B18F253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114800" y="2971800"/>
                  <a:ext cx="914400" cy="914400"/>
                </a:xfrm>
                <a:prstGeom prst="rect">
                  <a:avLst/>
                </a:prstGeom>
              </p:spPr>
            </p:pic>
            <p:pic>
              <p:nvPicPr>
                <p:cNvPr id="33" name="Grafik 12" descr="Cursor">
                  <a:extLst>
                    <a:ext uri="{FF2B5EF4-FFF2-40B4-BE49-F238E27FC236}">
                      <a16:creationId xmlns:a16="http://schemas.microsoft.com/office/drawing/2014/main" id="{FE664DBD-DF5C-0249-B137-787BBBE6139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561578" y="3418578"/>
                  <a:ext cx="550428" cy="550428"/>
                </a:xfrm>
                <a:prstGeom prst="rect">
                  <a:avLst/>
                </a:prstGeom>
              </p:spPr>
            </p:pic>
          </p:grpSp>
          <p:grpSp>
            <p:nvGrpSpPr>
              <p:cNvPr id="24" name="Gruppieren 14">
                <a:extLst>
                  <a:ext uri="{FF2B5EF4-FFF2-40B4-BE49-F238E27FC236}">
                    <a16:creationId xmlns:a16="http://schemas.microsoft.com/office/drawing/2014/main" id="{6928F7D9-55EB-6A4E-90C3-A497A6AE3DD9}"/>
                  </a:ext>
                </a:extLst>
              </p:cNvPr>
              <p:cNvGrpSpPr/>
              <p:nvPr/>
            </p:nvGrpSpPr>
            <p:grpSpPr>
              <a:xfrm>
                <a:off x="4301997" y="1495209"/>
                <a:ext cx="997206" cy="997206"/>
                <a:chOff x="4114800" y="2971800"/>
                <a:chExt cx="997206" cy="997206"/>
              </a:xfrm>
            </p:grpSpPr>
            <p:pic>
              <p:nvPicPr>
                <p:cNvPr id="30" name="Grafik 15" descr="Welt">
                  <a:hlinkClick r:id="rId11"/>
                  <a:extLst>
                    <a:ext uri="{FF2B5EF4-FFF2-40B4-BE49-F238E27FC236}">
                      <a16:creationId xmlns:a16="http://schemas.microsoft.com/office/drawing/2014/main" id="{DE3B2A9C-DDE8-334A-806A-B47F3883E01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114800" y="2971800"/>
                  <a:ext cx="914400" cy="914400"/>
                </a:xfrm>
                <a:prstGeom prst="rect">
                  <a:avLst/>
                </a:prstGeom>
              </p:spPr>
            </p:pic>
            <p:pic>
              <p:nvPicPr>
                <p:cNvPr id="31" name="Grafik 16" descr="Cursor">
                  <a:extLst>
                    <a:ext uri="{FF2B5EF4-FFF2-40B4-BE49-F238E27FC236}">
                      <a16:creationId xmlns:a16="http://schemas.microsoft.com/office/drawing/2014/main" id="{04AA1540-F745-2B47-89B3-D0320329324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561578" y="3418578"/>
                  <a:ext cx="550428" cy="550428"/>
                </a:xfrm>
                <a:prstGeom prst="rect">
                  <a:avLst/>
                </a:prstGeom>
              </p:spPr>
            </p:pic>
          </p:grpSp>
          <p:sp>
            <p:nvSpPr>
              <p:cNvPr id="25" name="Textfeld 17">
                <a:extLst>
                  <a:ext uri="{FF2B5EF4-FFF2-40B4-BE49-F238E27FC236}">
                    <a16:creationId xmlns:a16="http://schemas.microsoft.com/office/drawing/2014/main" id="{CF4F0875-77CE-A447-8BA0-67707271D3C5}"/>
                  </a:ext>
                </a:extLst>
              </p:cNvPr>
              <p:cNvSpPr txBox="1"/>
              <p:nvPr/>
            </p:nvSpPr>
            <p:spPr>
              <a:xfrm>
                <a:off x="1679615" y="1796939"/>
                <a:ext cx="1889492" cy="492443"/>
              </a:xfrm>
              <a:prstGeom prst="rect">
                <a:avLst/>
              </a:prstGeom>
              <a:noFill/>
            </p:spPr>
            <p:txBody>
              <a:bodyPr wrap="none" rtlCol="0">
                <a:spAutoFit/>
              </a:bodyPr>
              <a:lstStyle/>
              <a:p>
                <a:r>
                  <a:rPr lang="de-CH" sz="2600" dirty="0">
                    <a:hlinkClick r:id="rId12"/>
                  </a:rPr>
                  <a:t>www.fibl.org</a:t>
                </a:r>
                <a:endParaRPr lang="de-CH" sz="2600" dirty="0"/>
              </a:p>
            </p:txBody>
          </p:sp>
          <p:sp>
            <p:nvSpPr>
              <p:cNvPr id="26" name="Textfeld 19">
                <a:extLst>
                  <a:ext uri="{FF2B5EF4-FFF2-40B4-BE49-F238E27FC236}">
                    <a16:creationId xmlns:a16="http://schemas.microsoft.com/office/drawing/2014/main" id="{CE9D93A8-9476-9848-BD00-E61F4F9FAD25}"/>
                  </a:ext>
                </a:extLst>
              </p:cNvPr>
              <p:cNvSpPr txBox="1"/>
              <p:nvPr/>
            </p:nvSpPr>
            <p:spPr>
              <a:xfrm>
                <a:off x="1679615" y="3094732"/>
                <a:ext cx="1069524" cy="492443"/>
              </a:xfrm>
              <a:prstGeom prst="rect">
                <a:avLst/>
              </a:prstGeom>
              <a:noFill/>
            </p:spPr>
            <p:txBody>
              <a:bodyPr wrap="none" rtlCol="0">
                <a:spAutoFit/>
              </a:bodyPr>
              <a:lstStyle/>
              <a:p>
                <a:r>
                  <a:rPr lang="de-CH" sz="2600" dirty="0" err="1">
                    <a:hlinkClick r:id="rId2"/>
                  </a:rPr>
                  <a:t>fiblfilm</a:t>
                </a:r>
                <a:endParaRPr lang="de-CH" sz="2600" dirty="0"/>
              </a:p>
            </p:txBody>
          </p:sp>
          <p:sp>
            <p:nvSpPr>
              <p:cNvPr id="27" name="Textfeld 20">
                <a:extLst>
                  <a:ext uri="{FF2B5EF4-FFF2-40B4-BE49-F238E27FC236}">
                    <a16:creationId xmlns:a16="http://schemas.microsoft.com/office/drawing/2014/main" id="{B9468D72-BAD8-634A-813E-C9EB201A3F19}"/>
                  </a:ext>
                </a:extLst>
              </p:cNvPr>
              <p:cNvSpPr txBox="1"/>
              <p:nvPr/>
            </p:nvSpPr>
            <p:spPr>
              <a:xfrm>
                <a:off x="5466600" y="3108381"/>
                <a:ext cx="1377300" cy="492443"/>
              </a:xfrm>
              <a:prstGeom prst="rect">
                <a:avLst/>
              </a:prstGeom>
              <a:noFill/>
            </p:spPr>
            <p:txBody>
              <a:bodyPr wrap="none" rtlCol="0">
                <a:spAutoFit/>
              </a:bodyPr>
              <a:lstStyle/>
              <a:p>
                <a:r>
                  <a:rPr lang="de-CH" sz="2600" dirty="0">
                    <a:hlinkClick r:id="rId13"/>
                  </a:rPr>
                  <a:t>@</a:t>
                </a:r>
                <a:r>
                  <a:rPr lang="de-CH" sz="2600" dirty="0" err="1">
                    <a:hlinkClick r:id="rId13"/>
                  </a:rPr>
                  <a:t>fiblorg</a:t>
                </a:r>
                <a:endParaRPr lang="de-CH" sz="2600" dirty="0"/>
              </a:p>
            </p:txBody>
          </p:sp>
          <p:sp>
            <p:nvSpPr>
              <p:cNvPr id="28" name="Textfeld 21">
                <a:extLst>
                  <a:ext uri="{FF2B5EF4-FFF2-40B4-BE49-F238E27FC236}">
                    <a16:creationId xmlns:a16="http://schemas.microsoft.com/office/drawing/2014/main" id="{758652D1-0FD8-F24F-80D0-A4F5C2F63A69}"/>
                  </a:ext>
                </a:extLst>
              </p:cNvPr>
              <p:cNvSpPr txBox="1"/>
              <p:nvPr/>
            </p:nvSpPr>
            <p:spPr>
              <a:xfrm>
                <a:off x="1679614" y="4503566"/>
                <a:ext cx="1991251" cy="492443"/>
              </a:xfrm>
              <a:prstGeom prst="rect">
                <a:avLst/>
              </a:prstGeom>
              <a:noFill/>
            </p:spPr>
            <p:txBody>
              <a:bodyPr wrap="none" rtlCol="0">
                <a:spAutoFit/>
              </a:bodyPr>
              <a:lstStyle/>
              <a:p>
                <a:r>
                  <a:rPr lang="de-CH" sz="2600" dirty="0">
                    <a:hlinkClick r:id="rId14"/>
                  </a:rPr>
                  <a:t>@FiBLaktuell</a:t>
                </a:r>
                <a:endParaRPr lang="de-CH" sz="2600" dirty="0"/>
              </a:p>
            </p:txBody>
          </p:sp>
          <p:sp>
            <p:nvSpPr>
              <p:cNvPr id="29" name="Textfeld 22">
                <a:extLst>
                  <a:ext uri="{FF2B5EF4-FFF2-40B4-BE49-F238E27FC236}">
                    <a16:creationId xmlns:a16="http://schemas.microsoft.com/office/drawing/2014/main" id="{0397A37A-B18E-4D4F-9F36-55BAA3D4D527}"/>
                  </a:ext>
                </a:extLst>
              </p:cNvPr>
              <p:cNvSpPr txBox="1"/>
              <p:nvPr/>
            </p:nvSpPr>
            <p:spPr>
              <a:xfrm>
                <a:off x="5466600" y="4517213"/>
                <a:ext cx="3665812" cy="492443"/>
              </a:xfrm>
              <a:prstGeom prst="rect">
                <a:avLst/>
              </a:prstGeom>
              <a:noFill/>
            </p:spPr>
            <p:txBody>
              <a:bodyPr wrap="none" rtlCol="0">
                <a:spAutoFit/>
              </a:bodyPr>
              <a:lstStyle/>
              <a:p>
                <a:r>
                  <a:rPr lang="de-CH" sz="2600" dirty="0">
                    <a:hlinkClick r:id="rId6"/>
                  </a:rPr>
                  <a:t>linkedin.com/</a:t>
                </a:r>
                <a:r>
                  <a:rPr lang="de-CH" sz="2600" dirty="0" err="1">
                    <a:hlinkClick r:id="rId6"/>
                  </a:rPr>
                  <a:t>company</a:t>
                </a:r>
                <a:r>
                  <a:rPr lang="de-CH" sz="2600" dirty="0">
                    <a:hlinkClick r:id="rId6"/>
                  </a:rPr>
                  <a:t>/</a:t>
                </a:r>
                <a:r>
                  <a:rPr lang="de-CH" sz="2600" dirty="0" err="1">
                    <a:hlinkClick r:id="rId6"/>
                  </a:rPr>
                  <a:t>fibl</a:t>
                </a:r>
                <a:endParaRPr lang="de-CH" sz="2600" dirty="0"/>
              </a:p>
            </p:txBody>
          </p:sp>
          <p:sp>
            <p:nvSpPr>
              <p:cNvPr id="37" name="Textfeld 17">
                <a:extLst>
                  <a:ext uri="{FF2B5EF4-FFF2-40B4-BE49-F238E27FC236}">
                    <a16:creationId xmlns:a16="http://schemas.microsoft.com/office/drawing/2014/main" id="{D0777A13-1FD0-2044-A887-2CE48194E5FE}"/>
                  </a:ext>
                </a:extLst>
              </p:cNvPr>
              <p:cNvSpPr txBox="1"/>
              <p:nvPr/>
            </p:nvSpPr>
            <p:spPr>
              <a:xfrm>
                <a:off x="5466600" y="1800792"/>
                <a:ext cx="2658933" cy="492443"/>
              </a:xfrm>
              <a:prstGeom prst="rect">
                <a:avLst/>
              </a:prstGeom>
              <a:noFill/>
            </p:spPr>
            <p:txBody>
              <a:bodyPr wrap="none" rtlCol="0">
                <a:spAutoFit/>
              </a:bodyPr>
              <a:lstStyle/>
              <a:p>
                <a:r>
                  <a:rPr lang="de-CH" sz="2600" dirty="0">
                    <a:hlinkClick r:id="rId11"/>
                  </a:rPr>
                  <a:t>www.bioaktuell.ch</a:t>
                </a:r>
                <a:endParaRPr lang="de-CH" sz="2600" dirty="0"/>
              </a:p>
            </p:txBody>
          </p:sp>
        </p:grpSp>
        <p:pic>
          <p:nvPicPr>
            <p:cNvPr id="34" name="Grafik 11">
              <a:hlinkClick r:id="rId13"/>
              <a:extLst>
                <a:ext uri="{FF2B5EF4-FFF2-40B4-BE49-F238E27FC236}">
                  <a16:creationId xmlns:a16="http://schemas.microsoft.com/office/drawing/2014/main" id="{8E1EE578-43AA-3446-BA47-5AF610784556}"/>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4433851" y="3013096"/>
              <a:ext cx="629848" cy="630776"/>
            </a:xfrm>
            <a:prstGeom prst="roundRect">
              <a:avLst>
                <a:gd name="adj" fmla="val 8594"/>
              </a:avLst>
            </a:prstGeom>
            <a:solidFill>
              <a:srgbClr val="FFFFFF">
                <a:shade val="85000"/>
              </a:srgbClr>
            </a:solidFill>
            <a:ln>
              <a:noFill/>
            </a:ln>
            <a:effectLst/>
          </p:spPr>
        </p:pic>
      </p:grpSp>
    </p:spTree>
    <p:extLst>
      <p:ext uri="{BB962C8B-B14F-4D97-AF65-F5344CB8AC3E}">
        <p14:creationId xmlns:p14="http://schemas.microsoft.com/office/powerpoint/2010/main" val="1149001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53DB1C5-FCA8-46F7-B2F9-AE478C65DE1E}"/>
              </a:ext>
            </a:extLst>
          </p:cNvPr>
          <p:cNvPicPr>
            <a:picLocks noChangeAspect="1"/>
          </p:cNvPicPr>
          <p:nvPr/>
        </p:nvPicPr>
        <p:blipFill>
          <a:blip r:embed="rId3"/>
          <a:stretch>
            <a:fillRect/>
          </a:stretch>
        </p:blipFill>
        <p:spPr>
          <a:xfrm>
            <a:off x="0" y="0"/>
            <a:ext cx="10249455" cy="6858000"/>
          </a:xfrm>
          <a:prstGeom prst="rect">
            <a:avLst/>
          </a:prstGeom>
        </p:spPr>
      </p:pic>
      <p:sp>
        <p:nvSpPr>
          <p:cNvPr id="4" name="Title" hidden="1"/>
          <p:cNvSpPr>
            <a:spLocks noGrp="1"/>
          </p:cNvSpPr>
          <p:nvPr>
            <p:ph type="title"/>
          </p:nvPr>
        </p:nvSpPr>
        <p:spPr/>
        <p:txBody>
          <a:bodyPr/>
          <a:lstStyle/>
          <a:p>
            <a:r>
              <a:t>Land_use_world_arable_land1</a:t>
            </a:r>
          </a:p>
        </p:txBody>
      </p:sp>
    </p:spTree>
    <p:extLst>
      <p:ext uri="{BB962C8B-B14F-4D97-AF65-F5344CB8AC3E}">
        <p14:creationId xmlns:p14="http://schemas.microsoft.com/office/powerpoint/2010/main" val="28108228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Land_use_world_development</a:t>
            </a:r>
          </a:p>
        </p:txBody>
      </p:sp>
      <p:pic>
        <p:nvPicPr>
          <p:cNvPr id="5" name="Picture 4">
            <a:extLst>
              <a:ext uri="{FF2B5EF4-FFF2-40B4-BE49-F238E27FC236}">
                <a16:creationId xmlns:a16="http://schemas.microsoft.com/office/drawing/2014/main" id="{1D1F56AA-6957-40DB-B6A6-66C3D743DEF9}"/>
              </a:ext>
            </a:extLst>
          </p:cNvPr>
          <p:cNvPicPr>
            <a:picLocks noChangeAspect="1"/>
          </p:cNvPicPr>
          <p:nvPr/>
        </p:nvPicPr>
        <p:blipFill>
          <a:blip r:embed="rId3"/>
          <a:stretch>
            <a:fillRect/>
          </a:stretch>
        </p:blipFill>
        <p:spPr>
          <a:xfrm>
            <a:off x="0" y="-12561"/>
            <a:ext cx="10287000" cy="6883121"/>
          </a:xfrm>
          <a:prstGeom prst="rect">
            <a:avLst/>
          </a:prstGeom>
        </p:spPr>
      </p:pic>
    </p:spTree>
    <p:extLst>
      <p:ext uri="{BB962C8B-B14F-4D97-AF65-F5344CB8AC3E}">
        <p14:creationId xmlns:p14="http://schemas.microsoft.com/office/powerpoint/2010/main" val="1997054118"/>
      </p:ext>
    </p:extLst>
  </p:cSld>
  <p:clrMapOvr>
    <a:masterClrMapping/>
  </p:clrMapOvr>
</p:sld>
</file>

<file path=ppt/theme/theme1.xml><?xml version="1.0" encoding="utf-8"?>
<a:theme xmlns:a="http://schemas.openxmlformats.org/drawingml/2006/main" name="FiBL Slide Master">
  <a:themeElements>
    <a:clrScheme name="FiBL Colors">
      <a:dk1>
        <a:srgbClr val="000000"/>
      </a:dk1>
      <a:lt1>
        <a:srgbClr val="FFFFFF"/>
      </a:lt1>
      <a:dk2>
        <a:srgbClr val="9ABFD4"/>
      </a:dk2>
      <a:lt2>
        <a:srgbClr val="FEFFFF"/>
      </a:lt2>
      <a:accent1>
        <a:srgbClr val="2F6C86"/>
      </a:accent1>
      <a:accent2>
        <a:srgbClr val="CE8628"/>
      </a:accent2>
      <a:accent3>
        <a:srgbClr val="8D66A3"/>
      </a:accent3>
      <a:accent4>
        <a:srgbClr val="75AF41"/>
      </a:accent4>
      <a:accent5>
        <a:srgbClr val="D7B600"/>
      </a:accent5>
      <a:accent6>
        <a:srgbClr val="E84E28"/>
      </a:accent6>
      <a:hlink>
        <a:srgbClr val="000000"/>
      </a:hlink>
      <a:folHlink>
        <a:srgbClr val="000000"/>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038CE18F8DE21746B13E196ECDFF44C0" ma:contentTypeVersion="5" ma:contentTypeDescription="Create a new document." ma:contentTypeScope="" ma:versionID="3866447ef4b274d91ae53c0e04d000d7">
  <xsd:schema xmlns:xsd="http://www.w3.org/2001/XMLSchema" xmlns:xs="http://www.w3.org/2001/XMLSchema" xmlns:p="http://schemas.microsoft.com/office/2006/metadata/properties" xmlns:ns1="http://schemas.microsoft.com/sharepoint/v3" xmlns:ns2="dd18740c-b141-4d05-9751-e9f3dcf7e76f" xmlns:ns3="926ccd4c-651f-4ccc-af87-3950eef9fdad" targetNamespace="http://schemas.microsoft.com/office/2006/metadata/properties" ma:root="true" ma:fieldsID="98267f331064875f993f9785cd354c41" ns1:_="" ns2:_="" ns3:_="">
    <xsd:import namespace="http://schemas.microsoft.com/sharepoint/v3"/>
    <xsd:import namespace="dd18740c-b141-4d05-9751-e9f3dcf7e76f"/>
    <xsd:import namespace="926ccd4c-651f-4ccc-af87-3950eef9fdad"/>
    <xsd:element name="properties">
      <xsd:complexType>
        <xsd:sequence>
          <xsd:element name="documentManagement">
            <xsd:complexType>
              <xsd:all>
                <xsd:element ref="ns2:Kategorie"/>
                <xsd:element ref="ns2:Sprache" minOccurs="0"/>
                <xsd:element ref="ns3:FiBL_x002d_Standort" minOccurs="0"/>
                <xsd:element ref="ns1:TranslationStateDownloadLink" minOccurs="0"/>
                <xsd:element ref="ns3:Download_x0020_a_x0020_cop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TranslationStateDownloadLink" ma:index="11" nillable="true" ma:displayName="Downloadlink" ma:internalName="TranslationStateDownload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d18740c-b141-4d05-9751-e9f3dcf7e76f" elementFormDefault="qualified">
    <xsd:import namespace="http://schemas.microsoft.com/office/2006/documentManagement/types"/>
    <xsd:import namespace="http://schemas.microsoft.com/office/infopath/2007/PartnerControls"/>
    <xsd:element name="Kategorie" ma:index="2" ma:displayName="Kategorie" ma:default="Bericht" ma:format="Dropdown" ma:indexed="true" ma:internalName="Kategorie">
      <xsd:simpleType>
        <xsd:restriction base="dms:Choice">
          <xsd:enumeration value="Bericht"/>
          <xsd:enumeration value="Brief/ Fax"/>
          <xsd:enumeration value="Corporate Identity (CI)"/>
          <xsd:enumeration value="EU-Bericht"/>
          <xsd:enumeration value="Folie"/>
          <xsd:enumeration value="Kurse"/>
          <xsd:enumeration value="Logo"/>
          <xsd:enumeration value="Medienmitteilung"/>
          <xsd:enumeration value="Ordnerrücken"/>
          <xsd:enumeration value="Praktikums-/ Semester- /Diplomarbeiten"/>
          <xsd:enumeration value="Sonderformate"/>
          <xsd:enumeration value="Protokolle"/>
          <xsd:enumeration value="Vertrag"/>
        </xsd:restriction>
      </xsd:simpleType>
    </xsd:element>
    <xsd:element name="Sprache" ma:index="3" nillable="true" ma:displayName="Sprache" ma:default="Deutsch" ma:format="Dropdown" ma:internalName="Sprache">
      <xsd:simpleType>
        <xsd:restriction base="dms:Choice">
          <xsd:enumeration value="Deutsch"/>
          <xsd:enumeration value="Englisch"/>
          <xsd:enumeration value="Französisch"/>
          <xsd:enumeration value="Italienisch"/>
          <xsd:enumeration value="Spanisch"/>
        </xsd:restriction>
      </xsd:simpleType>
    </xsd:element>
  </xsd:schema>
  <xsd:schema xmlns:xsd="http://www.w3.org/2001/XMLSchema" xmlns:xs="http://www.w3.org/2001/XMLSchema" xmlns:dms="http://schemas.microsoft.com/office/2006/documentManagement/types" xmlns:pc="http://schemas.microsoft.com/office/infopath/2007/PartnerControls" targetNamespace="926ccd4c-651f-4ccc-af87-3950eef9fdad" elementFormDefault="qualified">
    <xsd:import namespace="http://schemas.microsoft.com/office/2006/documentManagement/types"/>
    <xsd:import namespace="http://schemas.microsoft.com/office/infopath/2007/PartnerControls"/>
    <xsd:element name="FiBL_x002d_Standort" ma:index="4" nillable="true" ma:displayName="FiBL-Standort" ma:default="All FiBL" ma:format="Dropdown" ma:internalName="FiBL_x002d_Standort">
      <xsd:simpleType>
        <xsd:restriction base="dms:Choice">
          <xsd:enumeration value="All FiBL"/>
          <xsd:enumeration value="FiBL CH"/>
          <xsd:enumeration value="FiBL DE"/>
          <xsd:enumeration value="FiBL AT"/>
          <xsd:enumeration value="FiBL EU"/>
          <xsd:enumeration value="Team FiBL France"/>
        </xsd:restriction>
      </xsd:simpleType>
    </xsd:element>
    <xsd:element name="Download_x0020_a_x0020_copy" ma:index="12" nillable="true" ma:displayName="Download a copy" ma:internalName="Download_x0020_a_x0020_copy">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Inhaltstyp"/>
        <xsd:element ref="dc:title" minOccurs="0" maxOccurs="1" ma:index="1"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prache xmlns="dd18740c-b141-4d05-9751-e9f3dcf7e76f">Englisch</Sprache>
    <TranslationStateDownloadLink xmlns="http://schemas.microsoft.com/sharepoint/v3">
      <Url xsi:nil="true"/>
      <Description xsi:nil="true"/>
    </TranslationStateDownloadLink>
    <Download_x0020_a_x0020_copy xmlns="926ccd4c-651f-4ccc-af87-3950eef9fdad" xsi:nil="true"/>
    <Kategorie xmlns="dd18740c-b141-4d05-9751-e9f3dcf7e76f">Folie</Kategorie>
    <FiBL_x002d_Standort xmlns="926ccd4c-651f-4ccc-af87-3950eef9fdad">FiBL CH</FiBL_x002d_Standort>
  </documentManagement>
</p:properties>
</file>

<file path=customXml/itemProps1.xml><?xml version="1.0" encoding="utf-8"?>
<ds:datastoreItem xmlns:ds="http://schemas.openxmlformats.org/officeDocument/2006/customXml" ds:itemID="{BA681434-57E7-4CCF-9198-64284A5FD2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d18740c-b141-4d05-9751-e9f3dcf7e76f"/>
    <ds:schemaRef ds:uri="926ccd4c-651f-4ccc-af87-3950eef9fda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C0A4870-0F19-497A-A7B4-C3109C528915}">
  <ds:schemaRefs>
    <ds:schemaRef ds:uri="http://schemas.microsoft.com/sharepoint/v3/contenttype/forms"/>
  </ds:schemaRefs>
</ds:datastoreItem>
</file>

<file path=customXml/itemProps3.xml><?xml version="1.0" encoding="utf-8"?>
<ds:datastoreItem xmlns:ds="http://schemas.openxmlformats.org/officeDocument/2006/customXml" ds:itemID="{1E1B3832-62FB-4AA6-AE0F-C1005DBE3406}">
  <ds:schemaRefs>
    <ds:schemaRef ds:uri="http://purl.org/dc/terms/"/>
    <ds:schemaRef ds:uri="http://schemas.microsoft.com/sharepoint/v3"/>
    <ds:schemaRef ds:uri="dd18740c-b141-4d05-9751-e9f3dcf7e76f"/>
    <ds:schemaRef ds:uri="http://schemas.microsoft.com/office/2006/documentManagement/types"/>
    <ds:schemaRef ds:uri="http://www.w3.org/XML/1998/namespace"/>
    <ds:schemaRef ds:uri="http://purl.org/dc/dcmitype/"/>
    <ds:schemaRef ds:uri="http://schemas.microsoft.com/office/infopath/2007/PartnerControls"/>
    <ds:schemaRef ds:uri="http://schemas.openxmlformats.org/package/2006/metadata/core-properties"/>
    <ds:schemaRef ds:uri="926ccd4c-651f-4ccc-af87-3950eef9fdad"/>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0</TotalTime>
  <Words>2860</Words>
  <Application>Microsoft Office PowerPoint</Application>
  <PresentationFormat>Widescreen</PresentationFormat>
  <Paragraphs>567</Paragraphs>
  <Slides>78</Slides>
  <Notes>67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78</vt:i4>
      </vt:variant>
    </vt:vector>
  </HeadingPairs>
  <TitlesOfParts>
    <vt:vector size="85" baseType="lpstr">
      <vt:lpstr>ＭＳ Ｐゴシック</vt:lpstr>
      <vt:lpstr>Arial</vt:lpstr>
      <vt:lpstr>Arial Black</vt:lpstr>
      <vt:lpstr>Calibri</vt:lpstr>
      <vt:lpstr>Gill Sans MT</vt:lpstr>
      <vt:lpstr>Times New Roman</vt:lpstr>
      <vt:lpstr>FiBL Slide Master</vt:lpstr>
      <vt:lpstr>Organic Agriculture Worldwide 2022:  Key results from the FiBL survey on organic agriculture worldwide 2024 </vt:lpstr>
      <vt:lpstr>Organic Agriculture Worldwide: Key results from the FiBL survey on organic agriculture worldwide 2024 Part 2: Organic land use and crops  </vt:lpstr>
      <vt:lpstr>Acknowledgements</vt:lpstr>
      <vt:lpstr>The World of Organic Agriculture 2024</vt:lpstr>
      <vt:lpstr>About this presentation</vt:lpstr>
      <vt:lpstr>The 25th survey on organic agriculture world-wide</vt:lpstr>
      <vt:lpstr>Land use in organic agriculture </vt:lpstr>
      <vt:lpstr>Land_use_world_arable_land1</vt:lpstr>
      <vt:lpstr>Land_use_world_development</vt:lpstr>
      <vt:lpstr>world_arable_land_distribution_by_country</vt:lpstr>
      <vt:lpstr>world_arable_land_distribution_by_group</vt:lpstr>
      <vt:lpstr>world_perm_land_distribution_by_country</vt:lpstr>
      <vt:lpstr>world_perm_land_distribution_by_group</vt:lpstr>
      <vt:lpstr>world_land_use_distribution_region</vt:lpstr>
      <vt:lpstr>Africa_land_use</vt:lpstr>
      <vt:lpstr>Asia_land_use</vt:lpstr>
      <vt:lpstr>Europe_land_use</vt:lpstr>
      <vt:lpstr>Europe_land_use_by_culture</vt:lpstr>
      <vt:lpstr>Europe_land_use_development</vt:lpstr>
      <vt:lpstr>European_Union_land_use_by_culture</vt:lpstr>
      <vt:lpstr>milk</vt:lpstr>
      <vt:lpstr>LA_land_use</vt:lpstr>
      <vt:lpstr>NA_land_use</vt:lpstr>
      <vt:lpstr>Oceania_land_use</vt:lpstr>
      <vt:lpstr>Further organic areas: Wild collection and aquaculture </vt:lpstr>
      <vt:lpstr>world_land_all_areas</vt:lpstr>
      <vt:lpstr>wild_ collection_by_country</vt:lpstr>
      <vt:lpstr>beehives_by_region</vt:lpstr>
      <vt:lpstr>beehives_by country</vt:lpstr>
      <vt:lpstr>aquaculture_country</vt:lpstr>
      <vt:lpstr>Crops grown in organic agriculture </vt:lpstr>
      <vt:lpstr>Cereals_1a</vt:lpstr>
      <vt:lpstr>Cereals_1b</vt:lpstr>
      <vt:lpstr>Cereals_2a</vt:lpstr>
      <vt:lpstr>Cereals_2b</vt:lpstr>
      <vt:lpstr>Citrus Fruit_1a</vt:lpstr>
      <vt:lpstr>Citrus Fruit_1b</vt:lpstr>
      <vt:lpstr>Citrus Fruit_2a</vt:lpstr>
      <vt:lpstr>Citrus Fruit_2b</vt:lpstr>
      <vt:lpstr>Cocoa_1a</vt:lpstr>
      <vt:lpstr>Cocoa_2a</vt:lpstr>
      <vt:lpstr>Cocoa_2b</vt:lpstr>
      <vt:lpstr>Coffee_1a</vt:lpstr>
      <vt:lpstr>Coffee_2a</vt:lpstr>
      <vt:lpstr>Coffee_2b</vt:lpstr>
      <vt:lpstr>Dry Pulses_1a</vt:lpstr>
      <vt:lpstr>Dry Pulses_1b</vt:lpstr>
      <vt:lpstr>Dry Pulses_2a</vt:lpstr>
      <vt:lpstr>Dry Pulses_2b</vt:lpstr>
      <vt:lpstr>Temperate Fruit_1a</vt:lpstr>
      <vt:lpstr>Temperate Fruit_1b</vt:lpstr>
      <vt:lpstr>Temperate Fruit_2a</vt:lpstr>
      <vt:lpstr>Temperate Fruit_2b</vt:lpstr>
      <vt:lpstr>Tropical and Subtropical fruit_1a</vt:lpstr>
      <vt:lpstr>Tropical and Subtropical fruit_1b</vt:lpstr>
      <vt:lpstr>Tropical and Subtropical fruit_2a</vt:lpstr>
      <vt:lpstr>Tropical and Subtropical fruit_2b</vt:lpstr>
      <vt:lpstr>Grapes_1</vt:lpstr>
      <vt:lpstr>Grapes_2a</vt:lpstr>
      <vt:lpstr>Grapes_2b</vt:lpstr>
      <vt:lpstr>Oilseeds_1a</vt:lpstr>
      <vt:lpstr>Oilseeds_1b</vt:lpstr>
      <vt:lpstr>Oilseeds_2a</vt:lpstr>
      <vt:lpstr>Oilseeds_2b</vt:lpstr>
      <vt:lpstr>Olives_1</vt:lpstr>
      <vt:lpstr>Olives_2a</vt:lpstr>
      <vt:lpstr>Olives_2b</vt:lpstr>
      <vt:lpstr>Vegetables_1a</vt:lpstr>
      <vt:lpstr>Vegetables_1b</vt:lpstr>
      <vt:lpstr>Vegetables_2a</vt:lpstr>
      <vt:lpstr>Vegetables_2b</vt:lpstr>
      <vt:lpstr>More information </vt:lpstr>
      <vt:lpstr>Disclaimer</vt:lpstr>
      <vt:lpstr>Presentations on www.organic-world.net</vt:lpstr>
      <vt:lpstr>Statistics.FiBL.org</vt:lpstr>
      <vt:lpstr>www.twitter.com/fiblstatistics</vt:lpstr>
      <vt:lpstr>Contact</vt:lpstr>
      <vt:lpstr>FiBL online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master FiBL English</dc:title>
  <dc:creator>Riedi Kurt</dc:creator>
  <cp:lastModifiedBy>Trávníček Jan</cp:lastModifiedBy>
  <cp:revision>294</cp:revision>
  <dcterms:created xsi:type="dcterms:W3CDTF">2021-02-10T13:15:41Z</dcterms:created>
  <dcterms:modified xsi:type="dcterms:W3CDTF">2024-02-05T09:31:37Z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0x010100038CE18F8DE21746B13E196ECDFF44C0</vt:lpwstr>
  </property>
</Properties>
</file>