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0"/>
  </p:notesMasterIdLst>
  <p:handoutMasterIdLst>
    <p:handoutMasterId r:id="rId91"/>
  </p:handoutMasterIdLst>
  <p:sldIdLst>
    <p:sldId id="479" r:id="rId5"/>
    <p:sldId id="480" r:id="rId6"/>
    <p:sldId id="481" r:id="rId7"/>
    <p:sldId id="482" r:id="rId8"/>
    <p:sldId id="483" r:id="rId9"/>
    <p:sldId id="484" r:id="rId10"/>
    <p:sldId id="485" r:id="rId11"/>
    <p:sldId id="411" r:id="rId12"/>
    <p:sldId id="486" r:id="rId13"/>
    <p:sldId id="487" r:id="rId14"/>
    <p:sldId id="488" r:id="rId15"/>
    <p:sldId id="489" r:id="rId16"/>
    <p:sldId id="547" r:id="rId17"/>
    <p:sldId id="559" r:id="rId18"/>
    <p:sldId id="560" r:id="rId19"/>
    <p:sldId id="490" r:id="rId20"/>
    <p:sldId id="419" r:id="rId21"/>
    <p:sldId id="491" r:id="rId22"/>
    <p:sldId id="492" r:id="rId23"/>
    <p:sldId id="493" r:id="rId24"/>
    <p:sldId id="494" r:id="rId25"/>
    <p:sldId id="548" r:id="rId26"/>
    <p:sldId id="561" r:id="rId27"/>
    <p:sldId id="562" r:id="rId28"/>
    <p:sldId id="425" r:id="rId29"/>
    <p:sldId id="426" r:id="rId30"/>
    <p:sldId id="495" r:id="rId31"/>
    <p:sldId id="496" r:id="rId32"/>
    <p:sldId id="497" r:id="rId33"/>
    <p:sldId id="499" r:id="rId34"/>
    <p:sldId id="500" r:id="rId35"/>
    <p:sldId id="501" r:id="rId36"/>
    <p:sldId id="502" r:id="rId37"/>
    <p:sldId id="503" r:id="rId38"/>
    <p:sldId id="504" r:id="rId39"/>
    <p:sldId id="506" r:id="rId40"/>
    <p:sldId id="552" r:id="rId41"/>
    <p:sldId id="553" r:id="rId42"/>
    <p:sldId id="554" r:id="rId43"/>
    <p:sldId id="555" r:id="rId44"/>
    <p:sldId id="556" r:id="rId45"/>
    <p:sldId id="522" r:id="rId46"/>
    <p:sldId id="507" r:id="rId47"/>
    <p:sldId id="508" r:id="rId48"/>
    <p:sldId id="509" r:id="rId49"/>
    <p:sldId id="510" r:id="rId50"/>
    <p:sldId id="511" r:id="rId51"/>
    <p:sldId id="512" r:id="rId52"/>
    <p:sldId id="515" r:id="rId53"/>
    <p:sldId id="516" r:id="rId54"/>
    <p:sldId id="557" r:id="rId55"/>
    <p:sldId id="517" r:id="rId56"/>
    <p:sldId id="518" r:id="rId57"/>
    <p:sldId id="519" r:id="rId58"/>
    <p:sldId id="520" r:id="rId59"/>
    <p:sldId id="521" r:id="rId60"/>
    <p:sldId id="563" r:id="rId61"/>
    <p:sldId id="523" r:id="rId62"/>
    <p:sldId id="456" r:id="rId63"/>
    <p:sldId id="558" r:id="rId64"/>
    <p:sldId id="528" r:id="rId65"/>
    <p:sldId id="529" r:id="rId66"/>
    <p:sldId id="530" r:id="rId67"/>
    <p:sldId id="549" r:id="rId68"/>
    <p:sldId id="531" r:id="rId69"/>
    <p:sldId id="464" r:id="rId70"/>
    <p:sldId id="532" r:id="rId71"/>
    <p:sldId id="533" r:id="rId72"/>
    <p:sldId id="534" r:id="rId73"/>
    <p:sldId id="535" r:id="rId74"/>
    <p:sldId id="550" r:id="rId75"/>
    <p:sldId id="527" r:id="rId76"/>
    <p:sldId id="471" r:id="rId77"/>
    <p:sldId id="536" r:id="rId78"/>
    <p:sldId id="537" r:id="rId79"/>
    <p:sldId id="538" r:id="rId80"/>
    <p:sldId id="539" r:id="rId81"/>
    <p:sldId id="551" r:id="rId82"/>
    <p:sldId id="540" r:id="rId83"/>
    <p:sldId id="355" r:id="rId84"/>
    <p:sldId id="542" r:id="rId85"/>
    <p:sldId id="543" r:id="rId86"/>
    <p:sldId id="544" r:id="rId87"/>
    <p:sldId id="545" r:id="rId88"/>
    <p:sldId id="546"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79"/>
            <p14:sldId id="480"/>
            <p14:sldId id="481"/>
            <p14:sldId id="482"/>
            <p14:sldId id="483"/>
            <p14:sldId id="484"/>
            <p14:sldId id="485"/>
            <p14:sldId id="411"/>
            <p14:sldId id="486"/>
            <p14:sldId id="487"/>
            <p14:sldId id="488"/>
            <p14:sldId id="489"/>
            <p14:sldId id="547"/>
            <p14:sldId id="559"/>
            <p14:sldId id="560"/>
            <p14:sldId id="490"/>
            <p14:sldId id="419"/>
            <p14:sldId id="491"/>
            <p14:sldId id="492"/>
            <p14:sldId id="493"/>
            <p14:sldId id="494"/>
            <p14:sldId id="548"/>
            <p14:sldId id="561"/>
            <p14:sldId id="562"/>
            <p14:sldId id="425"/>
            <p14:sldId id="426"/>
            <p14:sldId id="495"/>
            <p14:sldId id="496"/>
            <p14:sldId id="497"/>
            <p14:sldId id="499"/>
            <p14:sldId id="500"/>
            <p14:sldId id="501"/>
            <p14:sldId id="502"/>
            <p14:sldId id="503"/>
            <p14:sldId id="504"/>
            <p14:sldId id="506"/>
            <p14:sldId id="552"/>
            <p14:sldId id="553"/>
            <p14:sldId id="554"/>
            <p14:sldId id="555"/>
            <p14:sldId id="556"/>
            <p14:sldId id="522"/>
            <p14:sldId id="507"/>
            <p14:sldId id="508"/>
            <p14:sldId id="509"/>
            <p14:sldId id="510"/>
            <p14:sldId id="511"/>
            <p14:sldId id="512"/>
            <p14:sldId id="515"/>
            <p14:sldId id="516"/>
            <p14:sldId id="557"/>
            <p14:sldId id="517"/>
            <p14:sldId id="518"/>
            <p14:sldId id="519"/>
            <p14:sldId id="520"/>
            <p14:sldId id="521"/>
            <p14:sldId id="563"/>
            <p14:sldId id="523"/>
            <p14:sldId id="456"/>
            <p14:sldId id="558"/>
            <p14:sldId id="528"/>
            <p14:sldId id="529"/>
            <p14:sldId id="530"/>
            <p14:sldId id="549"/>
            <p14:sldId id="531"/>
            <p14:sldId id="464"/>
            <p14:sldId id="532"/>
            <p14:sldId id="533"/>
            <p14:sldId id="534"/>
            <p14:sldId id="535"/>
            <p14:sldId id="550"/>
            <p14:sldId id="527"/>
            <p14:sldId id="471"/>
            <p14:sldId id="536"/>
            <p14:sldId id="537"/>
            <p14:sldId id="538"/>
            <p14:sldId id="539"/>
            <p14:sldId id="551"/>
            <p14:sldId id="540"/>
            <p14:sldId id="355"/>
            <p14:sldId id="542"/>
            <p14:sldId id="543"/>
            <p14:sldId id="544"/>
            <p14:sldId id="545"/>
            <p14:sldId id="546"/>
          </p14:sldIdLst>
        </p14:section>
        <p14:section name="Content" id="{27C77642-E8FC-D04B-A600-8D79524F4638}">
          <p14:sldIdLst/>
        </p14:section>
        <p14:section name="Contacts" id="{A36A632A-72D9-C44B-BFEE-AABA4BC46D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8070" autoAdjust="0"/>
  </p:normalViewPr>
  <p:slideViewPr>
    <p:cSldViewPr snapToGrid="0" snapToObjects="1">
      <p:cViewPr varScale="1">
        <p:scale>
          <a:sx n="76" d="100"/>
          <a:sy n="76" d="100"/>
        </p:scale>
        <p:origin x="922" y="58"/>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2/7/2024</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348140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161680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Land use types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Key arable crops</a:t>
            </a:r>
            <a:endParaRPr dirty="0"/>
          </a:p>
          <a:p>
            <a:r>
              <a:rPr b="0" dirty="0"/>
              <a:t>No alt text provided</a:t>
            </a:r>
            <a:endParaRPr dirty="0"/>
          </a:p>
          <a:p>
            <a:endParaRPr dirty="0"/>
          </a:p>
          <a:p>
            <a:r>
              <a:rPr b="1" dirty="0"/>
              <a:t>Key permanent crops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24620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ln/>
        </p:spPr>
        <p:txBody>
          <a:bodyPr/>
          <a:lstStyle/>
          <a:p>
            <a:endParaRPr lang="de-DE" dirty="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07.02.2024</a:t>
            </a:fld>
            <a:endParaRPr lang="de-CH" dirty="0"/>
          </a:p>
        </p:txBody>
      </p:sp>
      <p:sp>
        <p:nvSpPr>
          <p:cNvPr id="6" name="Fußzeilenplatzhalter 5"/>
          <p:cNvSpPr>
            <a:spLocks noGrp="1"/>
          </p:cNvSpPr>
          <p:nvPr>
            <p:ph type="ftr" sz="quarter" idx="4"/>
          </p:nvPr>
        </p:nvSpPr>
        <p:spPr/>
        <p:txBody>
          <a:bodyPr/>
          <a:lstStyle/>
          <a:p>
            <a:pPr>
              <a:defRPr/>
            </a:pPr>
            <a:r>
              <a:rPr lang="de-CH" dirty="0"/>
              <a:t>www.fibl.org</a:t>
            </a:r>
          </a:p>
        </p:txBody>
      </p:sp>
      <p:sp>
        <p:nvSpPr>
          <p:cNvPr id="7" name="Foliennummernplatzhalter 6"/>
          <p:cNvSpPr>
            <a:spLocks noGrp="1"/>
          </p:cNvSpPr>
          <p:nvPr>
            <p:ph type="sldNum" sz="quarter" idx="5"/>
          </p:nvPr>
        </p:nvSpPr>
        <p:spPr/>
        <p:txBody>
          <a:bodyPr/>
          <a:lstStyle/>
          <a:p>
            <a:pPr>
              <a:defRPr/>
            </a:pPr>
            <a:fld id="{B0EFD158-9F2D-4492-AB0C-852963D57EAC}" type="slidenum">
              <a:rPr lang="de-CH" smtClean="0"/>
              <a:pPr>
                <a:defRPr/>
              </a:pPr>
              <a:t>17</a:t>
            </a:fld>
            <a:endParaRPr lang="de-CH" dirty="0"/>
          </a:p>
        </p:txBody>
      </p:sp>
    </p:spTree>
    <p:extLst>
      <p:ext uri="{BB962C8B-B14F-4D97-AF65-F5344CB8AC3E}">
        <p14:creationId xmlns:p14="http://schemas.microsoft.com/office/powerpoint/2010/main" val="220596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71129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Source: FiBL survey 2022</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03973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Source: FiBL-IFOAM-SOEL surveys 2001-2022</a:t>
            </a:r>
            <a:endParaRPr dirty="0"/>
          </a:p>
          <a:p>
            <a:r>
              <a:rPr b="0" dirty="0"/>
              <a:t>No alt text provided</a:t>
            </a:r>
            <a:endParaRPr dirty="0"/>
          </a:p>
          <a:p>
            <a:endParaRPr dirty="0"/>
          </a:p>
        </p:txBody>
      </p:sp>
    </p:spTree>
    <p:extLst>
      <p:ext uri="{BB962C8B-B14F-4D97-AF65-F5344CB8AC3E}">
        <p14:creationId xmlns:p14="http://schemas.microsoft.com/office/powerpoint/2010/main" val="295550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126626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Land use types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Key arable crops</a:t>
            </a:r>
            <a:endParaRPr dirty="0"/>
          </a:p>
          <a:p>
            <a:r>
              <a:rPr b="0" dirty="0"/>
              <a:t>No alt text provided</a:t>
            </a:r>
            <a:endParaRPr dirty="0"/>
          </a:p>
          <a:p>
            <a:endParaRPr dirty="0"/>
          </a:p>
          <a:p>
            <a:r>
              <a:rPr b="1" dirty="0"/>
              <a:t>Key permanent crops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308084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32697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188100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07.02.2024</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2149646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80975" y="800100"/>
            <a:ext cx="6797675" cy="3824288"/>
          </a:xfrm>
          <a:ln/>
        </p:spPr>
      </p:sp>
      <p:sp>
        <p:nvSpPr>
          <p:cNvPr id="102403" name="Rectangle 3"/>
          <p:cNvSpPr>
            <a:spLocks noGrp="1" noChangeArrowheads="1"/>
          </p:cNvSpPr>
          <p:nvPr>
            <p:ph type="body" idx="1"/>
          </p:nvPr>
        </p:nvSpPr>
        <p:spPr>
          <a:xfrm>
            <a:off x="976314" y="4864101"/>
            <a:ext cx="5211762" cy="4629150"/>
          </a:xfrm>
          <a:noFill/>
          <a:ln/>
        </p:spPr>
        <p:txBody>
          <a:bodyPr/>
          <a:lstStyle/>
          <a:p>
            <a:endParaRPr lang="en-US" dirty="0">
              <a:latin typeface="Arial" charset="0"/>
            </a:endParaRPr>
          </a:p>
        </p:txBody>
      </p:sp>
    </p:spTree>
    <p:extLst>
      <p:ext uri="{BB962C8B-B14F-4D97-AF65-F5344CB8AC3E}">
        <p14:creationId xmlns:p14="http://schemas.microsoft.com/office/powerpoint/2010/main" val="306603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367538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367734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European Union</a:t>
            </a:r>
            <a:endParaRPr dirty="0"/>
          </a:p>
          <a:p>
            <a:r>
              <a:rPr b="0" dirty="0"/>
              <a:t>No alt text provided</a:t>
            </a:r>
            <a:endParaRPr dirty="0"/>
          </a:p>
          <a:p>
            <a:endParaRPr dirty="0"/>
          </a:p>
          <a:p>
            <a:r>
              <a:rPr b="1" dirty="0"/>
              <a:t>Europe</a:t>
            </a:r>
            <a:endParaRPr dirty="0"/>
          </a:p>
          <a:p>
            <a:r>
              <a:rPr b="0" dirty="0"/>
              <a:t>No alt text provided</a:t>
            </a:r>
            <a:endParaRPr dirty="0"/>
          </a:p>
          <a:p>
            <a:endParaRPr dirty="0"/>
          </a:p>
          <a:p>
            <a:r>
              <a:rPr b="1" dirty="0"/>
              <a:t>EFTA</a:t>
            </a:r>
            <a:endParaRPr dirty="0"/>
          </a:p>
          <a:p>
            <a:r>
              <a:rPr b="0" dirty="0"/>
              <a:t>No alt text provided</a:t>
            </a:r>
            <a:endParaRPr dirty="0"/>
          </a:p>
          <a:p>
            <a:endParaRPr dirty="0"/>
          </a:p>
          <a:p>
            <a:r>
              <a:rPr b="1" dirty="0"/>
              <a:t>EU-14</a:t>
            </a:r>
            <a:endParaRPr dirty="0"/>
          </a:p>
          <a:p>
            <a:r>
              <a:rPr b="0" dirty="0"/>
              <a:t>No alt text provided</a:t>
            </a:r>
            <a:endParaRPr dirty="0"/>
          </a:p>
          <a:p>
            <a:endParaRPr dirty="0"/>
          </a:p>
          <a:p>
            <a:r>
              <a:rPr b="1" dirty="0"/>
              <a:t>EU-13</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4087158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685427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4224187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3345705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83193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European Union</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Europe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1763554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Arable crops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Permanent crops</a:t>
            </a:r>
            <a:endParaRPr dirty="0"/>
          </a:p>
          <a:p>
            <a:r>
              <a:rPr b="0" dirty="0"/>
              <a:t>No alt text provided</a:t>
            </a:r>
            <a:endParaRPr dirty="0"/>
          </a:p>
          <a:p>
            <a:endParaRPr dirty="0"/>
          </a:p>
          <a:p>
            <a:r>
              <a:rPr b="1" dirty="0"/>
              <a:t>Permanent grassland</a:t>
            </a:r>
            <a:endParaRPr dirty="0"/>
          </a:p>
          <a:p>
            <a:r>
              <a:rPr b="0" dirty="0"/>
              <a:t>No alt text provided</a:t>
            </a:r>
            <a:endParaRPr dirty="0"/>
          </a:p>
          <a:p>
            <a:endParaRPr dirty="0"/>
          </a:p>
        </p:txBody>
      </p:sp>
    </p:spTree>
    <p:extLst>
      <p:ext uri="{BB962C8B-B14F-4D97-AF65-F5344CB8AC3E}">
        <p14:creationId xmlns:p14="http://schemas.microsoft.com/office/powerpoint/2010/main" val="186640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3264380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Arable land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631481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Arable land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426932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Arable land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01467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13894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620977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547103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582548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1790385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390798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hundredPercentStackedBarChart</a:t>
            </a:r>
            <a:endParaRPr dirty="0"/>
          </a:p>
          <a:p>
            <a:r>
              <a:rPr b="0" dirty="0"/>
              <a:t>No alt text provided</a:t>
            </a:r>
            <a:endParaRPr dirty="0"/>
          </a:p>
          <a:p>
            <a:endParaRPr dirty="0"/>
          </a:p>
        </p:txBody>
      </p:sp>
    </p:spTree>
    <p:extLst>
      <p:ext uri="{BB962C8B-B14F-4D97-AF65-F5344CB8AC3E}">
        <p14:creationId xmlns:p14="http://schemas.microsoft.com/office/powerpoint/2010/main" val="34023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2822069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Austria</a:t>
            </a:r>
            <a:endParaRPr dirty="0"/>
          </a:p>
          <a:p>
            <a:r>
              <a:rPr b="0" dirty="0"/>
              <a:t>No alt text provided</a:t>
            </a:r>
            <a:endParaRPr dirty="0"/>
          </a:p>
          <a:p>
            <a:endParaRPr dirty="0"/>
          </a:p>
          <a:p>
            <a:r>
              <a:rPr b="1" dirty="0"/>
              <a:t>Denmark</a:t>
            </a:r>
            <a:endParaRPr dirty="0"/>
          </a:p>
          <a:p>
            <a:r>
              <a:rPr b="0" dirty="0"/>
              <a:t>No alt text provided</a:t>
            </a:r>
            <a:endParaRPr dirty="0"/>
          </a:p>
          <a:p>
            <a:endParaRPr dirty="0"/>
          </a:p>
          <a:p>
            <a:r>
              <a:rPr b="1" dirty="0"/>
              <a:t>France</a:t>
            </a:r>
            <a:endParaRPr dirty="0"/>
          </a:p>
          <a:p>
            <a:r>
              <a:rPr b="0" dirty="0"/>
              <a:t>No alt text provided</a:t>
            </a:r>
            <a:endParaRPr dirty="0"/>
          </a:p>
          <a:p>
            <a:endParaRPr dirty="0"/>
          </a:p>
          <a:p>
            <a:r>
              <a:rPr b="1" dirty="0"/>
              <a:t>Germany</a:t>
            </a:r>
            <a:endParaRPr dirty="0"/>
          </a:p>
          <a:p>
            <a:r>
              <a:rPr b="0" dirty="0"/>
              <a:t>No alt text provided</a:t>
            </a:r>
            <a:endParaRPr dirty="0"/>
          </a:p>
          <a:p>
            <a:endParaRPr dirty="0"/>
          </a:p>
          <a:p>
            <a:r>
              <a:rPr b="1" dirty="0"/>
              <a:t>Italy</a:t>
            </a:r>
            <a:endParaRPr dirty="0"/>
          </a:p>
          <a:p>
            <a:r>
              <a:rPr b="0" dirty="0"/>
              <a:t>No alt text provided</a:t>
            </a:r>
            <a:endParaRPr dirty="0"/>
          </a:p>
          <a:p>
            <a:endParaRPr dirty="0"/>
          </a:p>
          <a:p>
            <a:r>
              <a:rPr b="1" dirty="0"/>
              <a:t>Switzerland</a:t>
            </a:r>
            <a:endParaRPr dirty="0"/>
          </a:p>
          <a:p>
            <a:r>
              <a:rPr b="0" dirty="0"/>
              <a:t>No alt text provided</a:t>
            </a:r>
            <a:endParaRPr dirty="0"/>
          </a:p>
          <a:p>
            <a:endParaRPr dirty="0"/>
          </a:p>
        </p:txBody>
      </p:sp>
    </p:spTree>
    <p:extLst>
      <p:ext uri="{BB962C8B-B14F-4D97-AF65-F5344CB8AC3E}">
        <p14:creationId xmlns:p14="http://schemas.microsoft.com/office/powerpoint/2010/main" val="2801348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3237944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012408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360558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435427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294403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a:ln/>
        </p:spPr>
      </p:sp>
      <p:sp>
        <p:nvSpPr>
          <p:cNvPr id="115715" name="Notizenplatzhalter 2"/>
          <p:cNvSpPr>
            <a:spLocks noGrp="1"/>
          </p:cNvSpPr>
          <p:nvPr>
            <p:ph type="body" idx="1"/>
          </p:nvPr>
        </p:nvSpPr>
        <p:spPr>
          <a:noFill/>
          <a:ln/>
        </p:spPr>
        <p:txBody>
          <a:bodyPr/>
          <a:lstStyle/>
          <a:p>
            <a:endParaRPr lang="de-DE" dirty="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07.02.2024</a:t>
            </a:fld>
            <a:endParaRPr lang="de-CH" dirty="0"/>
          </a:p>
        </p:txBody>
      </p:sp>
      <p:sp>
        <p:nvSpPr>
          <p:cNvPr id="6" name="Fußzeilenplatzhalter 5"/>
          <p:cNvSpPr>
            <a:spLocks noGrp="1"/>
          </p:cNvSpPr>
          <p:nvPr>
            <p:ph type="ftr" sz="quarter" idx="4"/>
          </p:nvPr>
        </p:nvSpPr>
        <p:spPr/>
        <p:txBody>
          <a:bodyPr/>
          <a:lstStyle/>
          <a:p>
            <a:pPr>
              <a:defRPr/>
            </a:pPr>
            <a:r>
              <a:rPr lang="de-CH" dirty="0"/>
              <a:t>www.fibl.org</a:t>
            </a:r>
          </a:p>
        </p:txBody>
      </p:sp>
      <p:sp>
        <p:nvSpPr>
          <p:cNvPr id="7" name="Foliennummernplatzhalter 6"/>
          <p:cNvSpPr>
            <a:spLocks noGrp="1"/>
          </p:cNvSpPr>
          <p:nvPr>
            <p:ph type="sldNum" sz="quarter" idx="5"/>
          </p:nvPr>
        </p:nvSpPr>
        <p:spPr/>
        <p:txBody>
          <a:bodyPr/>
          <a:lstStyle/>
          <a:p>
            <a:pPr>
              <a:defRPr/>
            </a:pPr>
            <a:fld id="{605CDEFE-F76D-4179-B612-F1D137AE7F6C}" type="slidenum">
              <a:rPr lang="de-CH" smtClean="0"/>
              <a:pPr>
                <a:defRPr/>
              </a:pPr>
              <a:t>59</a:t>
            </a:fld>
            <a:endParaRPr lang="de-CH" dirty="0"/>
          </a:p>
        </p:txBody>
      </p:sp>
    </p:spTree>
    <p:extLst>
      <p:ext uri="{BB962C8B-B14F-4D97-AF65-F5344CB8AC3E}">
        <p14:creationId xmlns:p14="http://schemas.microsoft.com/office/powerpoint/2010/main" val="945774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85422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230020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91096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07.02.2024</a:t>
            </a:fld>
            <a:endParaRPr lang="de-CH"/>
          </a:p>
        </p:txBody>
      </p:sp>
      <p:sp>
        <p:nvSpPr>
          <p:cNvPr id="6" name="Fußzeilenplatzhalter 5"/>
          <p:cNvSpPr>
            <a:spLocks noGrp="1"/>
          </p:cNvSpPr>
          <p:nvPr>
            <p:ph type="ftr" sz="quarter" idx="12"/>
          </p:nvPr>
        </p:nvSpPr>
        <p:spPr/>
        <p:txBody>
          <a:bodyPr/>
          <a:lstStyle/>
          <a:p>
            <a:pPr>
              <a:defRPr/>
            </a:pPr>
            <a:r>
              <a:rPr lang="de-CH"/>
              <a:t>www.fibl.org</a:t>
            </a:r>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5</a:t>
            </a:fld>
            <a:endParaRPr lang="de-CH"/>
          </a:p>
        </p:txBody>
      </p:sp>
    </p:spTree>
    <p:extLst>
      <p:ext uri="{BB962C8B-B14F-4D97-AF65-F5344CB8AC3E}">
        <p14:creationId xmlns:p14="http://schemas.microsoft.com/office/powerpoint/2010/main" val="197987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3808191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Land use types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Key arable crops</a:t>
            </a:r>
            <a:endParaRPr dirty="0"/>
          </a:p>
          <a:p>
            <a:r>
              <a:rPr b="0" dirty="0"/>
              <a:t>No alt text provided</a:t>
            </a:r>
            <a:endParaRPr dirty="0"/>
          </a:p>
          <a:p>
            <a:endParaRPr dirty="0"/>
          </a:p>
          <a:p>
            <a:r>
              <a:rPr b="1" dirty="0"/>
              <a:t>Key permanent crops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814626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bildplatzhalter 1"/>
          <p:cNvSpPr>
            <a:spLocks noGrp="1" noRot="1" noChangeAspect="1" noTextEdit="1"/>
          </p:cNvSpPr>
          <p:nvPr>
            <p:ph type="sldImg"/>
          </p:nvPr>
        </p:nvSpPr>
        <p:spPr>
          <a:ln/>
        </p:spPr>
      </p:sp>
      <p:sp>
        <p:nvSpPr>
          <p:cNvPr id="122883" name="Notizenplatzhalter 2"/>
          <p:cNvSpPr>
            <a:spLocks noGrp="1"/>
          </p:cNvSpPr>
          <p:nvPr>
            <p:ph type="body" idx="1"/>
          </p:nvPr>
        </p:nvSpPr>
        <p:spPr>
          <a:noFill/>
          <a:ln/>
        </p:spPr>
        <p:txBody>
          <a:bodyPr/>
          <a:lstStyle/>
          <a:p>
            <a:endParaRPr lang="de-DE" dirty="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07.02.2024</a:t>
            </a:fld>
            <a:endParaRPr lang="de-CH" dirty="0"/>
          </a:p>
        </p:txBody>
      </p:sp>
      <p:sp>
        <p:nvSpPr>
          <p:cNvPr id="6" name="Fußzeilenplatzhalter 5"/>
          <p:cNvSpPr>
            <a:spLocks noGrp="1"/>
          </p:cNvSpPr>
          <p:nvPr>
            <p:ph type="ftr" sz="quarter" idx="4"/>
          </p:nvPr>
        </p:nvSpPr>
        <p:spPr/>
        <p:txBody>
          <a:bodyPr/>
          <a:lstStyle/>
          <a:p>
            <a:pPr>
              <a:defRPr/>
            </a:pPr>
            <a:r>
              <a:rPr lang="de-CH" dirty="0"/>
              <a:t>www.fibl.org</a:t>
            </a:r>
          </a:p>
        </p:txBody>
      </p:sp>
      <p:sp>
        <p:nvSpPr>
          <p:cNvPr id="7" name="Foliennummernplatzhalter 6"/>
          <p:cNvSpPr>
            <a:spLocks noGrp="1"/>
          </p:cNvSpPr>
          <p:nvPr>
            <p:ph type="sldNum" sz="quarter" idx="5"/>
          </p:nvPr>
        </p:nvSpPr>
        <p:spPr/>
        <p:txBody>
          <a:bodyPr/>
          <a:lstStyle/>
          <a:p>
            <a:pPr>
              <a:defRPr/>
            </a:pPr>
            <a:fld id="{86D0AEC4-122C-4AEB-94F4-93FEE6DF8D3C}" type="slidenum">
              <a:rPr lang="de-CH" smtClean="0"/>
              <a:pPr>
                <a:defRPr/>
              </a:pPr>
              <a:t>66</a:t>
            </a:fld>
            <a:endParaRPr lang="de-CH" dirty="0"/>
          </a:p>
        </p:txBody>
      </p:sp>
    </p:spTree>
    <p:extLst>
      <p:ext uri="{BB962C8B-B14F-4D97-AF65-F5344CB8AC3E}">
        <p14:creationId xmlns:p14="http://schemas.microsoft.com/office/powerpoint/2010/main" val="3988029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441420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Source: COTA and USDA, 2022</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00226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512343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930592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Land use types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Key arable crops</a:t>
            </a:r>
            <a:endParaRPr dirty="0"/>
          </a:p>
          <a:p>
            <a:r>
              <a:rPr b="0" dirty="0"/>
              <a:t>No alt text provided</a:t>
            </a:r>
            <a:endParaRPr dirty="0"/>
          </a:p>
          <a:p>
            <a:endParaRPr dirty="0"/>
          </a:p>
          <a:p>
            <a:r>
              <a:rPr b="1" dirty="0"/>
              <a:t>Key permanent crops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1969485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a:ln/>
        </p:spPr>
      </p:sp>
      <p:sp>
        <p:nvSpPr>
          <p:cNvPr id="131075" name="Notizenplatzhalter 2"/>
          <p:cNvSpPr>
            <a:spLocks noGrp="1"/>
          </p:cNvSpPr>
          <p:nvPr>
            <p:ph type="body" idx="1"/>
          </p:nvPr>
        </p:nvSpPr>
        <p:spPr>
          <a:noFill/>
          <a:ln/>
        </p:spPr>
        <p:txBody>
          <a:bodyPr/>
          <a:lstStyle/>
          <a:p>
            <a:endParaRPr lang="de-DE" dirty="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07.02.2024</a:t>
            </a:fld>
            <a:endParaRPr lang="de-CH" dirty="0"/>
          </a:p>
        </p:txBody>
      </p:sp>
      <p:sp>
        <p:nvSpPr>
          <p:cNvPr id="6" name="Fußzeilenplatzhalter 5"/>
          <p:cNvSpPr>
            <a:spLocks noGrp="1"/>
          </p:cNvSpPr>
          <p:nvPr>
            <p:ph type="ftr" sz="quarter" idx="4"/>
          </p:nvPr>
        </p:nvSpPr>
        <p:spPr/>
        <p:txBody>
          <a:bodyPr/>
          <a:lstStyle/>
          <a:p>
            <a:pPr>
              <a:defRPr/>
            </a:pPr>
            <a:r>
              <a:rPr lang="de-CH" dirty="0"/>
              <a:t>www.fibl.org</a:t>
            </a:r>
          </a:p>
        </p:txBody>
      </p:sp>
      <p:sp>
        <p:nvSpPr>
          <p:cNvPr id="7" name="Foliennummernplatzhalter 6"/>
          <p:cNvSpPr>
            <a:spLocks noGrp="1"/>
          </p:cNvSpPr>
          <p:nvPr>
            <p:ph type="sldNum" sz="quarter" idx="5"/>
          </p:nvPr>
        </p:nvSpPr>
        <p:spPr/>
        <p:txBody>
          <a:bodyPr/>
          <a:lstStyle/>
          <a:p>
            <a:pPr>
              <a:defRPr/>
            </a:pPr>
            <a:fld id="{FAEF81A1-1B0C-4C50-8EDE-C18305391EC4}" type="slidenum">
              <a:rPr lang="de-CH" smtClean="0"/>
              <a:pPr>
                <a:defRPr/>
              </a:pPr>
              <a:t>73</a:t>
            </a:fld>
            <a:endParaRPr lang="de-CH" dirty="0"/>
          </a:p>
        </p:txBody>
      </p:sp>
    </p:spTree>
    <p:extLst>
      <p:ext uri="{BB962C8B-B14F-4D97-AF65-F5344CB8AC3E}">
        <p14:creationId xmlns:p14="http://schemas.microsoft.com/office/powerpoint/2010/main" val="4063666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61551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a:ln/>
        </p:spPr>
        <p:txBody>
          <a:bodyPr/>
          <a:lstStyle/>
          <a:p>
            <a:endParaRPr lang="de-DE" dirty="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07.02.2024</a:t>
            </a:fld>
            <a:endParaRPr lang="de-CH" dirty="0"/>
          </a:p>
        </p:txBody>
      </p:sp>
      <p:sp>
        <p:nvSpPr>
          <p:cNvPr id="6" name="Fußzeilenplatzhalter 5"/>
          <p:cNvSpPr>
            <a:spLocks noGrp="1"/>
          </p:cNvSpPr>
          <p:nvPr>
            <p:ph type="ftr" sz="quarter" idx="4"/>
          </p:nvPr>
        </p:nvSpPr>
        <p:spPr/>
        <p:txBody>
          <a:bodyPr/>
          <a:lstStyle/>
          <a:p>
            <a:pPr>
              <a:defRPr/>
            </a:pPr>
            <a:r>
              <a:rPr lang="de-CH" dirty="0"/>
              <a:t>www.fibl.org</a:t>
            </a:r>
          </a:p>
        </p:txBody>
      </p:sp>
      <p:sp>
        <p:nvSpPr>
          <p:cNvPr id="7" name="Foliennummernplatzhalter 6"/>
          <p:cNvSpPr>
            <a:spLocks noGrp="1"/>
          </p:cNvSpPr>
          <p:nvPr>
            <p:ph type="sldNum" sz="quarter" idx="5"/>
          </p:nvPr>
        </p:nvSpPr>
        <p:spPr/>
        <p:txBody>
          <a:bodyPr/>
          <a:lstStyle/>
          <a:p>
            <a:pPr>
              <a:defRPr/>
            </a:pPr>
            <a:fld id="{AB01F301-DD70-4EB2-A6C6-8B48135AB988}" type="slidenum">
              <a:rPr lang="de-CH" smtClean="0"/>
              <a:pPr>
                <a:defRPr/>
              </a:pPr>
              <a:t>8</a:t>
            </a:fld>
            <a:endParaRPr lang="de-CH" dirty="0"/>
          </a:p>
        </p:txBody>
      </p:sp>
    </p:spTree>
    <p:extLst>
      <p:ext uri="{BB962C8B-B14F-4D97-AF65-F5344CB8AC3E}">
        <p14:creationId xmlns:p14="http://schemas.microsoft.com/office/powerpoint/2010/main" val="669476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023283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33553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6594379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Land use types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Key arable crops</a:t>
            </a:r>
            <a:endParaRPr dirty="0"/>
          </a:p>
          <a:p>
            <a:r>
              <a:rPr b="0" dirty="0"/>
              <a:t>No alt text provided</a:t>
            </a:r>
            <a:endParaRPr dirty="0"/>
          </a:p>
          <a:p>
            <a:endParaRPr dirty="0"/>
          </a:p>
          <a:p>
            <a:r>
              <a:rPr b="1" dirty="0"/>
              <a:t>Key permanent crops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val="1536749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47C43B-4DA6-0243-8574-382468EBCECA}" type="slidenum">
              <a:rPr lang="en-US" smtClean="0"/>
              <a:t>81</a:t>
            </a:fld>
            <a:endParaRPr lang="en-US"/>
          </a:p>
        </p:txBody>
      </p:sp>
    </p:spTree>
    <p:extLst>
      <p:ext uri="{BB962C8B-B14F-4D97-AF65-F5344CB8AC3E}">
        <p14:creationId xmlns:p14="http://schemas.microsoft.com/office/powerpoint/2010/main" val="90574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Source: FiBL survey 2022</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83152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88758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p:txBody>
      </p:sp>
    </p:spTree>
    <p:extLst>
      <p:ext uri="{BB962C8B-B14F-4D97-AF65-F5344CB8AC3E}">
        <p14:creationId xmlns:p14="http://schemas.microsoft.com/office/powerpoint/2010/main" val="901616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07 February 2024</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405635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206269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7"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624A798B-A3DA-4942-B8F6-D602136F51AD}" type="datetime4">
              <a:rPr lang="en-GB" noProof="0" smtClean="0"/>
              <a:t>07 February 2024</a:t>
            </a:fld>
            <a:endParaRPr lang="en-GB" noProof="0" dirty="0"/>
          </a:p>
        </p:txBody>
      </p:sp>
      <p:sp>
        <p:nvSpPr>
          <p:cNvPr id="8"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495547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56374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 id="2147483662" r:id="rId11"/>
    <p:sldLayoutId id="2147483668" r:id="rId12"/>
    <p:sldLayoutId id="2147483670" r:id="rId13"/>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4/presentation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hyperlink" Target="https://www.fibl.org/en/shop-en"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hyperlink" Target="https://www.organic-world.net/yearbook/yearbook-2023/presentations.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7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7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78.xml.rels><?xml version="1.0" encoding="UTF-8" standalone="yes"?>
<Relationships xmlns="http://schemas.openxmlformats.org/package/2006/relationships"><Relationship Id="rId3" Type="http://schemas.openxmlformats.org/officeDocument/2006/relationships/hyperlink" Target="https://app.powerbi.com/groups/me/reports/59882e72-0c2d-4698-9223-f7fa324b2051/?pbi_source=PowerPoint"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79.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79.png"/></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83.png"/><Relationship Id="rId7" Type="http://schemas.openxmlformats.org/officeDocument/2006/relationships/image" Target="../media/image85.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84.png"/><Relationship Id="rId15" Type="http://schemas.openxmlformats.org/officeDocument/2006/relationships/image" Target="../media/image88.png"/><Relationship Id="rId10" Type="http://schemas.openxmlformats.org/officeDocument/2006/relationships/image" Target="../media/image87.png"/><Relationship Id="rId4" Type="http://schemas.openxmlformats.org/officeDocument/2006/relationships/hyperlink" Target="https://www.facebook.com/FiBLaktuell" TargetMode="External"/><Relationship Id="rId9" Type="http://schemas.openxmlformats.org/officeDocument/2006/relationships/image" Target="../media/image86.png"/><Relationship Id="rId14" Type="http://schemas.openxmlformats.org/officeDocument/2006/relationships/hyperlink" Target="https://www.facebook.com/FiBLnew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Organic Agriculture Worldwide </a:t>
            </a:r>
            <a:r>
              <a:rPr lang="cs-CZ" dirty="0"/>
              <a:t>2022</a:t>
            </a:r>
            <a:r>
              <a:rPr lang="en-GB" dirty="0"/>
              <a:t>: </a:t>
            </a:r>
            <a:br>
              <a:rPr lang="en-GB" dirty="0"/>
            </a:br>
            <a:r>
              <a:rPr lang="en-GB" dirty="0"/>
              <a:t>Key results from the FiBL survey on organic agriculture worldwide </a:t>
            </a:r>
            <a:r>
              <a:rPr lang="cs-CZ" dirty="0"/>
              <a:t>2024</a:t>
            </a:r>
            <a:br>
              <a:rPr lang="en-GB" dirty="0"/>
            </a:b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a:xfrm>
            <a:off x="1145258" y="5283842"/>
            <a:ext cx="9429509" cy="597879"/>
          </a:xfrm>
        </p:spPr>
        <p:txBody>
          <a:bodyPr>
            <a:normAutofit/>
          </a:bodyPr>
          <a:lstStyle/>
          <a:p>
            <a:r>
              <a:rPr lang="en-US" dirty="0">
                <a:ea typeface="ＭＳ Ｐゴシック" charset="-128"/>
              </a:rPr>
              <a:t>Part 3:  Organic agriculture in the regions</a:t>
            </a:r>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a:xfrm>
            <a:off x="1145258" y="5900866"/>
            <a:ext cx="9429509" cy="210567"/>
          </a:xfrm>
        </p:spPr>
        <p:txBody>
          <a:bodyPr>
            <a:noAutofit/>
          </a:bodyPr>
          <a:lstStyle/>
          <a:p>
            <a:r>
              <a:rPr lang="en-GB" dirty="0"/>
              <a:t>Jan Trávníček</a:t>
            </a:r>
            <a:r>
              <a:rPr lang="cs-CZ" dirty="0"/>
              <a:t>,</a:t>
            </a:r>
            <a:r>
              <a:rPr lang="de-CH" dirty="0"/>
              <a:t> Bernhard Schlatter and</a:t>
            </a:r>
            <a:r>
              <a:rPr lang="cs-CZ" dirty="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57903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April </a:t>
            </a:r>
            <a:r>
              <a:rPr lang="cs-CZ" altLang="de-DE" dirty="0"/>
              <a:t>2024</a:t>
            </a:r>
            <a:r>
              <a:rPr lang="en-GB" altLang="de-DE" dirty="0"/>
              <a:t> </a:t>
            </a:r>
            <a:endParaRPr lang="en-GB" dirty="0"/>
          </a:p>
        </p:txBody>
      </p:sp>
    </p:spTree>
    <p:extLst>
      <p:ext uri="{BB962C8B-B14F-4D97-AF65-F5344CB8AC3E}">
        <p14:creationId xmlns:p14="http://schemas.microsoft.com/office/powerpoint/2010/main" val="219112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Africa_land_share</a:t>
            </a:r>
          </a:p>
        </p:txBody>
      </p:sp>
      <p:pic>
        <p:nvPicPr>
          <p:cNvPr id="5" name="Picture 4">
            <a:extLst>
              <a:ext uri="{FF2B5EF4-FFF2-40B4-BE49-F238E27FC236}">
                <a16:creationId xmlns:a16="http://schemas.microsoft.com/office/drawing/2014/main" id="{DC016D5B-7F45-4D57-9EB9-7EFB0B170A33}"/>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317487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africa_land_growth</a:t>
            </a:r>
          </a:p>
        </p:txBody>
      </p:sp>
      <p:pic>
        <p:nvPicPr>
          <p:cNvPr id="5" name="Picture 4">
            <a:extLst>
              <a:ext uri="{FF2B5EF4-FFF2-40B4-BE49-F238E27FC236}">
                <a16:creationId xmlns:a16="http://schemas.microsoft.com/office/drawing/2014/main" id="{EE17CDCD-B838-4994-8903-16AD32CE9C45}"/>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367138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africa_producers_country</a:t>
            </a:r>
          </a:p>
        </p:txBody>
      </p:sp>
      <p:pic>
        <p:nvPicPr>
          <p:cNvPr id="5" name="Picture 4">
            <a:extLst>
              <a:ext uri="{FF2B5EF4-FFF2-40B4-BE49-F238E27FC236}">
                <a16:creationId xmlns:a16="http://schemas.microsoft.com/office/drawing/2014/main" id="{1C3EB2F7-CBA8-4AE7-8178-250479AD9EEB}"/>
              </a:ext>
            </a:extLst>
          </p:cNvPr>
          <p:cNvPicPr>
            <a:picLocks noChangeAspect="1"/>
          </p:cNvPicPr>
          <p:nvPr/>
        </p:nvPicPr>
        <p:blipFill>
          <a:blip r:embed="rId3"/>
          <a:stretch>
            <a:fillRect/>
          </a:stretch>
        </p:blipFill>
        <p:spPr>
          <a:xfrm>
            <a:off x="256896" y="0"/>
            <a:ext cx="10249456" cy="6858000"/>
          </a:xfrm>
          <a:prstGeom prst="rect">
            <a:avLst/>
          </a:prstGeom>
        </p:spPr>
      </p:pic>
    </p:spTree>
    <p:extLst>
      <p:ext uri="{BB962C8B-B14F-4D97-AF65-F5344CB8AC3E}">
        <p14:creationId xmlns:p14="http://schemas.microsoft.com/office/powerpoint/2010/main" val="93430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Africa_land_use</a:t>
            </a:r>
          </a:p>
        </p:txBody>
      </p:sp>
      <p:pic>
        <p:nvPicPr>
          <p:cNvPr id="5" name="Picture 4">
            <a:extLst>
              <a:ext uri="{FF2B5EF4-FFF2-40B4-BE49-F238E27FC236}">
                <a16:creationId xmlns:a16="http://schemas.microsoft.com/office/drawing/2014/main" id="{32F64E9F-02AD-401F-B147-D54F44186C2C}"/>
              </a:ext>
            </a:extLst>
          </p:cNvPr>
          <p:cNvPicPr>
            <a:picLocks noChangeAspect="1"/>
          </p:cNvPicPr>
          <p:nvPr/>
        </p:nvPicPr>
        <p:blipFill>
          <a:blip r:embed="rId3"/>
          <a:stretch>
            <a:fillRect/>
          </a:stretch>
        </p:blipFill>
        <p:spPr>
          <a:xfrm>
            <a:off x="840304" y="0"/>
            <a:ext cx="10249456" cy="6858000"/>
          </a:xfrm>
          <a:prstGeom prst="rect">
            <a:avLst/>
          </a:prstGeom>
        </p:spPr>
      </p:pic>
    </p:spTree>
    <p:extLst>
      <p:ext uri="{BB962C8B-B14F-4D97-AF65-F5344CB8AC3E}">
        <p14:creationId xmlns:p14="http://schemas.microsoft.com/office/powerpoint/2010/main" val="250872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69C2D0-6E03-4D69-9D7B-CE7E5DD2B927}"/>
              </a:ext>
            </a:extLst>
          </p:cNvPr>
          <p:cNvPicPr>
            <a:picLocks noChangeAspect="1"/>
          </p:cNvPicPr>
          <p:nvPr/>
        </p:nvPicPr>
        <p:blipFill>
          <a:blip r:embed="rId2"/>
          <a:stretch>
            <a:fillRect/>
          </a:stretch>
        </p:blipFill>
        <p:spPr>
          <a:xfrm>
            <a:off x="484980" y="0"/>
            <a:ext cx="10250488" cy="6858000"/>
          </a:xfrm>
          <a:prstGeom prst="rect">
            <a:avLst/>
          </a:prstGeom>
        </p:spPr>
      </p:pic>
    </p:spTree>
    <p:extLst>
      <p:ext uri="{BB962C8B-B14F-4D97-AF65-F5344CB8AC3E}">
        <p14:creationId xmlns:p14="http://schemas.microsoft.com/office/powerpoint/2010/main" val="245935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AE0D82-C93C-43C9-B849-A78F369ED5FF}"/>
              </a:ext>
            </a:extLst>
          </p:cNvPr>
          <p:cNvPicPr>
            <a:picLocks noChangeAspect="1"/>
          </p:cNvPicPr>
          <p:nvPr/>
        </p:nvPicPr>
        <p:blipFill>
          <a:blip r:embed="rId2"/>
          <a:stretch>
            <a:fillRect/>
          </a:stretch>
        </p:blipFill>
        <p:spPr>
          <a:xfrm>
            <a:off x="504030" y="0"/>
            <a:ext cx="10250488" cy="6858000"/>
          </a:xfrm>
          <a:prstGeom prst="rect">
            <a:avLst/>
          </a:prstGeom>
        </p:spPr>
      </p:pic>
    </p:spTree>
    <p:extLst>
      <p:ext uri="{BB962C8B-B14F-4D97-AF65-F5344CB8AC3E}">
        <p14:creationId xmlns:p14="http://schemas.microsoft.com/office/powerpoint/2010/main" val="221378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8719"/>
          <a:stretch/>
        </p:blipFill>
        <p:spPr>
          <a:xfrm>
            <a:off x="2891908" y="0"/>
            <a:ext cx="6408184" cy="6811349"/>
          </a:xfrm>
          <a:prstGeom prst="rect">
            <a:avLst/>
          </a:prstGeom>
        </p:spPr>
      </p:pic>
      <p:sp>
        <p:nvSpPr>
          <p:cNvPr id="3" name="Titel 2"/>
          <p:cNvSpPr>
            <a:spLocks noGrp="1"/>
          </p:cNvSpPr>
          <p:nvPr>
            <p:ph type="title"/>
          </p:nvPr>
        </p:nvSpPr>
        <p:spPr/>
        <p:txBody>
          <a:bodyPr/>
          <a:lstStyle/>
          <a:p>
            <a:r>
              <a:rPr lang="de-CH" dirty="0" err="1"/>
              <a:t>Asia</a:t>
            </a:r>
            <a:endParaRPr lang="de-CH" dirty="0"/>
          </a:p>
        </p:txBody>
      </p:sp>
    </p:spTree>
    <p:extLst>
      <p:ext uri="{BB962C8B-B14F-4D97-AF65-F5344CB8AC3E}">
        <p14:creationId xmlns:p14="http://schemas.microsoft.com/office/powerpoint/2010/main" val="10660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dirty="0"/>
              <a:t>Organic Agriculture in Asia </a:t>
            </a:r>
            <a:r>
              <a:rPr lang="cs-CZ" dirty="0"/>
              <a:t>2022</a:t>
            </a:r>
            <a:endParaRPr lang="de-DE" dirty="0"/>
          </a:p>
        </p:txBody>
      </p:sp>
      <p:sp>
        <p:nvSpPr>
          <p:cNvPr id="52227" name="Inhaltsplatzhalter 2"/>
          <p:cNvSpPr>
            <a:spLocks noGrp="1"/>
          </p:cNvSpPr>
          <p:nvPr>
            <p:ph idx="1"/>
          </p:nvPr>
        </p:nvSpPr>
        <p:spPr/>
        <p:txBody>
          <a:bodyPr/>
          <a:lstStyle/>
          <a:p>
            <a:pPr marL="342900" indent="-342900"/>
            <a:r>
              <a:rPr lang="en-GB" dirty="0"/>
              <a:t>In 2022, Asia had over 8.8 million hectares of agricultural land </a:t>
            </a:r>
            <a:endParaRPr lang="cs-CZ" dirty="0"/>
          </a:p>
          <a:p>
            <a:pPr marL="342900" indent="-342900"/>
            <a:r>
              <a:rPr lang="cs-CZ" dirty="0"/>
              <a:t>M</a:t>
            </a:r>
            <a:r>
              <a:rPr lang="en-GB" dirty="0" err="1"/>
              <a:t>anaged</a:t>
            </a:r>
            <a:r>
              <a:rPr lang="en-GB" dirty="0"/>
              <a:t> by 2.7 million producers. The majority of these producers were in India, where their numbers increased by one million from 2021 to 2022, significantly contributing to the global growth of organic farmers. </a:t>
            </a:r>
            <a:endParaRPr lang="cs-CZ" dirty="0"/>
          </a:p>
          <a:p>
            <a:pPr marL="342900" indent="-342900"/>
            <a:r>
              <a:rPr lang="en-GB" dirty="0"/>
              <a:t>India, with 4.73 million hectares, and China, with over 2.90 million hectares, emerged as the leading countries in terms of organic agricultural land. </a:t>
            </a:r>
            <a:endParaRPr lang="cs-CZ" dirty="0"/>
          </a:p>
          <a:p>
            <a:pPr marL="342900" indent="-342900"/>
            <a:r>
              <a:rPr lang="en-GB" dirty="0"/>
              <a:t>Notably, Timor-Leste stood out with the highest proportion of organic agricultural land at 8.5 percent.</a:t>
            </a:r>
            <a:endParaRPr lang="cs-CZ" dirty="0"/>
          </a:p>
          <a:p>
            <a:pPr marL="342900" indent="-342900"/>
            <a:r>
              <a:rPr lang="en-GB" dirty="0"/>
              <a:t>The region demonstrated a strong commitment to organic practices, with twenty-two countries having legislation in place for organic agriculture, while seven countries were in the process of drafting relevant legislation </a:t>
            </a:r>
          </a:p>
        </p:txBody>
      </p:sp>
      <p:sp>
        <p:nvSpPr>
          <p:cNvPr id="5" name="Text Box 4"/>
          <p:cNvSpPr txBox="1">
            <a:spLocks noChangeArrowheads="1"/>
          </p:cNvSpPr>
          <p:nvPr/>
        </p:nvSpPr>
        <p:spPr bwMode="auto">
          <a:xfrm>
            <a:off x="4655840" y="6304399"/>
            <a:ext cx="1944216" cy="274637"/>
          </a:xfrm>
          <a:prstGeom prst="rect">
            <a:avLst/>
          </a:prstGeom>
          <a:noFill/>
          <a:ln w="9525">
            <a:noFill/>
            <a:miter lim="800000"/>
            <a:headEnd/>
            <a:tailEnd/>
          </a:ln>
        </p:spPr>
        <p:txBody>
          <a:bodyPr wrap="square">
            <a:spAutoFit/>
          </a:bodyPr>
          <a:lstStyle/>
          <a:p>
            <a:pPr eaLnBrk="0" hangingPunct="0">
              <a:spcBef>
                <a:spcPct val="50000"/>
              </a:spcBef>
            </a:pPr>
            <a:r>
              <a:rPr lang="de-CH" sz="1200" dirty="0"/>
              <a:t>Source: FiBL </a:t>
            </a:r>
            <a:r>
              <a:rPr lang="de-CH" sz="1200" dirty="0" err="1"/>
              <a:t>survey</a:t>
            </a:r>
            <a:r>
              <a:rPr lang="de-CH" sz="1200" dirty="0"/>
              <a:t> </a:t>
            </a:r>
            <a:r>
              <a:rPr lang="cs-CZ" sz="1200" dirty="0"/>
              <a:t>2024</a:t>
            </a:r>
            <a:endParaRPr lang="de-CH" sz="1200" dirty="0"/>
          </a:p>
        </p:txBody>
      </p:sp>
    </p:spTree>
    <p:extLst>
      <p:ext uri="{BB962C8B-B14F-4D97-AF65-F5344CB8AC3E}">
        <p14:creationId xmlns:p14="http://schemas.microsoft.com/office/powerpoint/2010/main" val="124242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Asia_land_country</a:t>
            </a:r>
          </a:p>
        </p:txBody>
      </p:sp>
      <p:pic>
        <p:nvPicPr>
          <p:cNvPr id="5" name="Picture 4">
            <a:extLst>
              <a:ext uri="{FF2B5EF4-FFF2-40B4-BE49-F238E27FC236}">
                <a16:creationId xmlns:a16="http://schemas.microsoft.com/office/drawing/2014/main" id="{A4E0589D-D877-4152-A948-5D62B1809C36}"/>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53536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Asia_land_share_country</a:t>
            </a:r>
          </a:p>
        </p:txBody>
      </p:sp>
      <p:pic>
        <p:nvPicPr>
          <p:cNvPr id="5" name="Picture 4">
            <a:extLst>
              <a:ext uri="{FF2B5EF4-FFF2-40B4-BE49-F238E27FC236}">
                <a16:creationId xmlns:a16="http://schemas.microsoft.com/office/drawing/2014/main" id="{F8CF7F1A-E1A5-4DAB-82C9-0C82D0C88CE2}"/>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248565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normAutofit fontScale="90000"/>
          </a:bodyPr>
          <a:lstStyle/>
          <a:p>
            <a:r>
              <a:rPr lang="en-US" sz="2300" dirty="0"/>
              <a:t>Organic Agriculture Worldwide: Key results from the FiBL survey on organic agriculture worldwide </a:t>
            </a:r>
            <a:r>
              <a:rPr lang="cs-CZ" sz="2300" dirty="0"/>
              <a:t>2024</a:t>
            </a:r>
            <a:br>
              <a:rPr lang="en-US" sz="2300" dirty="0"/>
            </a:br>
            <a:r>
              <a:rPr lang="en-US" sz="2300" dirty="0"/>
              <a:t>Part 3: Organic agriculture in the regions </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FiBL, Frick, Switzerland, based on national data sources and data from certifiers. </a:t>
            </a:r>
          </a:p>
          <a:p>
            <a:pPr marL="342900" indent="-342900">
              <a:defRPr/>
            </a:pPr>
            <a:r>
              <a:rPr lang="en-GB" sz="1800" kern="0" dirty="0"/>
              <a:t>Data as published February </a:t>
            </a:r>
            <a:r>
              <a:rPr lang="cs-CZ" sz="1800" kern="0" dirty="0"/>
              <a:t>2024 </a:t>
            </a:r>
            <a:r>
              <a:rPr lang="en-GB" sz="1800" kern="0" dirty="0"/>
              <a:t>in The World of Organic Agriculture. Statistics and Emerging Trends </a:t>
            </a:r>
            <a:r>
              <a:rPr lang="cs-CZ" sz="1800" kern="0" dirty="0"/>
              <a:t>2024</a:t>
            </a:r>
            <a:r>
              <a:rPr lang="en-GB" sz="1800" kern="0" dirty="0"/>
              <a:t>.* Frick and Bonn, www.organic-world.net </a:t>
            </a:r>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https://www.organic-world.net/yearbook/yearbook-202</a:t>
            </a:r>
            <a:r>
              <a:rPr lang="cs-CZ" sz="1800" kern="0" dirty="0">
                <a:hlinkClick r:id="rId4"/>
              </a:rPr>
              <a:t>4</a:t>
            </a:r>
            <a:r>
              <a:rPr lang="de-CH" sz="1800" kern="0" dirty="0">
                <a:hlinkClick r:id="rId4"/>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t>
            </a:r>
            <a:r>
              <a:rPr lang="en-GB" sz="1800" dirty="0"/>
              <a:t>Jan Trávníček and Claudia Meier,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Agriculture FiBL, Frick, Switzerland</a:t>
            </a:r>
          </a:p>
          <a:p>
            <a:pPr>
              <a:defRPr/>
            </a:pPr>
            <a:r>
              <a:rPr lang="en-GB" sz="1800" kern="0" dirty="0"/>
              <a:t>© Research Institute of Organic Agriculture FiBL, </a:t>
            </a:r>
            <a:r>
              <a:rPr lang="de-CH" sz="1800" kern="0" dirty="0"/>
              <a:t>Frick, Switzerland, </a:t>
            </a:r>
            <a:r>
              <a:rPr lang="cs-CZ" sz="1800" kern="0" dirty="0"/>
              <a:t>February</a:t>
            </a:r>
            <a:r>
              <a:rPr lang="de-CH" sz="1800" kern="0" dirty="0"/>
              <a:t> </a:t>
            </a:r>
            <a:r>
              <a:rPr lang="cs-CZ" sz="1800" kern="0" dirty="0"/>
              <a:t>2024</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a:t>*</a:t>
            </a:r>
            <a:r>
              <a:rPr lang="de-CH" sz="1300" kern="0" dirty="0" err="1"/>
              <a:t>Citation</a:t>
            </a:r>
            <a:r>
              <a:rPr lang="de-CH" sz="1300" kern="0" dirty="0"/>
              <a:t>: </a:t>
            </a:r>
            <a:r>
              <a:rPr lang="en-GB" sz="1300" dirty="0"/>
              <a:t>Willer, Helga, Jan Trávníček, Claudia Meier and Bernhard Schlatter (Eds.) (</a:t>
            </a:r>
            <a:r>
              <a:rPr lang="cs-CZ" sz="1300" dirty="0"/>
              <a:t>2024</a:t>
            </a:r>
            <a:r>
              <a:rPr lang="en-GB" sz="1300" dirty="0"/>
              <a:t>): The World of Organic Agriculture. Statistics and Emerging Trends </a:t>
            </a:r>
            <a:r>
              <a:rPr lang="cs-CZ" sz="1300" dirty="0"/>
              <a:t>2024</a:t>
            </a:r>
            <a:r>
              <a:rPr lang="en-GB" sz="1300" dirty="0"/>
              <a:t>. Research Institute of Organic Agriculture 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33499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asia_land_growth</a:t>
            </a:r>
          </a:p>
        </p:txBody>
      </p:sp>
      <p:pic>
        <p:nvPicPr>
          <p:cNvPr id="5" name="Picture 4">
            <a:extLst>
              <a:ext uri="{FF2B5EF4-FFF2-40B4-BE49-F238E27FC236}">
                <a16:creationId xmlns:a16="http://schemas.microsoft.com/office/drawing/2014/main" id="{D1B913D9-D7D6-488C-9760-06B75AD07E25}"/>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380333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Asia_producers_country</a:t>
            </a:r>
          </a:p>
        </p:txBody>
      </p:sp>
      <p:pic>
        <p:nvPicPr>
          <p:cNvPr id="5" name="Picture 4">
            <a:extLst>
              <a:ext uri="{FF2B5EF4-FFF2-40B4-BE49-F238E27FC236}">
                <a16:creationId xmlns:a16="http://schemas.microsoft.com/office/drawing/2014/main" id="{B9BEA0FA-BF7A-47F2-99E8-B53FC299233A}"/>
              </a:ext>
            </a:extLst>
          </p:cNvPr>
          <p:cNvPicPr>
            <a:picLocks noChangeAspect="1"/>
          </p:cNvPicPr>
          <p:nvPr/>
        </p:nvPicPr>
        <p:blipFill rotWithShape="1">
          <a:blip r:embed="rId3"/>
          <a:srcRect r="3353"/>
          <a:stretch/>
        </p:blipFill>
        <p:spPr>
          <a:xfrm>
            <a:off x="513555" y="-85725"/>
            <a:ext cx="9906795" cy="6858000"/>
          </a:xfrm>
          <a:prstGeom prst="rect">
            <a:avLst/>
          </a:prstGeom>
        </p:spPr>
      </p:pic>
    </p:spTree>
    <p:extLst>
      <p:ext uri="{BB962C8B-B14F-4D97-AF65-F5344CB8AC3E}">
        <p14:creationId xmlns:p14="http://schemas.microsoft.com/office/powerpoint/2010/main" val="96137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Asia_land_use</a:t>
            </a:r>
          </a:p>
        </p:txBody>
      </p:sp>
      <p:pic>
        <p:nvPicPr>
          <p:cNvPr id="5" name="Picture 4">
            <a:extLst>
              <a:ext uri="{FF2B5EF4-FFF2-40B4-BE49-F238E27FC236}">
                <a16:creationId xmlns:a16="http://schemas.microsoft.com/office/drawing/2014/main" id="{CD44061E-9CB3-4023-9BF3-A95161A35E8E}"/>
              </a:ext>
            </a:extLst>
          </p:cNvPr>
          <p:cNvPicPr>
            <a:picLocks noChangeAspect="1"/>
          </p:cNvPicPr>
          <p:nvPr/>
        </p:nvPicPr>
        <p:blipFill>
          <a:blip r:embed="rId3"/>
          <a:stretch>
            <a:fillRect/>
          </a:stretch>
        </p:blipFill>
        <p:spPr>
          <a:xfrm>
            <a:off x="840304" y="0"/>
            <a:ext cx="10249456" cy="6858000"/>
          </a:xfrm>
          <a:prstGeom prst="rect">
            <a:avLst/>
          </a:prstGeom>
        </p:spPr>
      </p:pic>
    </p:spTree>
    <p:extLst>
      <p:ext uri="{BB962C8B-B14F-4D97-AF65-F5344CB8AC3E}">
        <p14:creationId xmlns:p14="http://schemas.microsoft.com/office/powerpoint/2010/main" val="42281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Asia_producers_country</a:t>
            </a:r>
          </a:p>
        </p:txBody>
      </p:sp>
      <p:pic>
        <p:nvPicPr>
          <p:cNvPr id="3" name="Picture 2">
            <a:extLst>
              <a:ext uri="{FF2B5EF4-FFF2-40B4-BE49-F238E27FC236}">
                <a16:creationId xmlns:a16="http://schemas.microsoft.com/office/drawing/2014/main" id="{1815A8B1-C77B-4A37-A129-DD74409E2EC6}"/>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331380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Asia_producers_country</a:t>
            </a:r>
          </a:p>
        </p:txBody>
      </p:sp>
      <p:pic>
        <p:nvPicPr>
          <p:cNvPr id="5" name="Picture 4">
            <a:extLst>
              <a:ext uri="{FF2B5EF4-FFF2-40B4-BE49-F238E27FC236}">
                <a16:creationId xmlns:a16="http://schemas.microsoft.com/office/drawing/2014/main" id="{4938C49A-0B37-4585-8CC8-76541654F6A3}"/>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384978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stretch>
            <a:fillRect/>
          </a:stretch>
        </p:blipFill>
        <p:spPr>
          <a:xfrm>
            <a:off x="6515100" y="-1076488"/>
            <a:ext cx="6067425" cy="7934325"/>
          </a:xfrm>
          <a:prstGeom prst="rect">
            <a:avLst/>
          </a:prstGeom>
        </p:spPr>
      </p:pic>
      <p:sp>
        <p:nvSpPr>
          <p:cNvPr id="57346" name="Rectangle 2"/>
          <p:cNvSpPr>
            <a:spLocks noGrp="1" noChangeArrowheads="1"/>
          </p:cNvSpPr>
          <p:nvPr>
            <p:ph type="title"/>
          </p:nvPr>
        </p:nvSpPr>
        <p:spPr>
          <a:xfrm>
            <a:off x="733619" y="1058326"/>
            <a:ext cx="10544732" cy="629700"/>
          </a:xfrm>
        </p:spPr>
        <p:txBody>
          <a:bodyPr>
            <a:noAutofit/>
          </a:bodyPr>
          <a:lstStyle/>
          <a:p>
            <a:r>
              <a:rPr lang="de-CH" sz="3600" dirty="0"/>
              <a:t>Europe: </a:t>
            </a:r>
            <a:br>
              <a:rPr lang="cs-CZ" sz="3600" dirty="0"/>
            </a:br>
            <a:r>
              <a:rPr lang="de-CH" sz="3600" dirty="0"/>
              <a:t>Organic agricultural </a:t>
            </a:r>
            <a:r>
              <a:rPr lang="de-CH" sz="3600" dirty="0" err="1"/>
              <a:t>land</a:t>
            </a:r>
            <a:r>
              <a:rPr lang="de-CH" sz="3600" dirty="0"/>
              <a:t> </a:t>
            </a:r>
            <a:r>
              <a:rPr lang="cs-CZ" sz="3600" dirty="0"/>
              <a:t>2022</a:t>
            </a:r>
            <a:endParaRPr lang="de-CH" sz="3600" dirty="0"/>
          </a:p>
        </p:txBody>
      </p:sp>
      <p:sp>
        <p:nvSpPr>
          <p:cNvPr id="57347" name="Text Box 4"/>
          <p:cNvSpPr txBox="1">
            <a:spLocks noChangeArrowheads="1"/>
          </p:cNvSpPr>
          <p:nvPr/>
        </p:nvSpPr>
        <p:spPr bwMode="auto">
          <a:xfrm>
            <a:off x="2522240" y="6355674"/>
            <a:ext cx="4896544" cy="276999"/>
          </a:xfrm>
          <a:prstGeom prst="rect">
            <a:avLst/>
          </a:prstGeom>
          <a:noFill/>
          <a:ln w="9525">
            <a:noFill/>
            <a:miter lim="800000"/>
            <a:headEnd/>
            <a:tailEnd/>
          </a:ln>
        </p:spPr>
        <p:txBody>
          <a:bodyPr wrap="square">
            <a:spAutoFit/>
          </a:bodyPr>
          <a:lstStyle/>
          <a:p>
            <a:pPr>
              <a:spcBef>
                <a:spcPct val="50000"/>
              </a:spcBef>
            </a:pPr>
            <a:r>
              <a:rPr lang="de-CH" sz="1200" dirty="0"/>
              <a:t>Source: FiBL </a:t>
            </a:r>
            <a:r>
              <a:rPr lang="de-CH" sz="1200" dirty="0" err="1"/>
              <a:t>survey</a:t>
            </a:r>
            <a:r>
              <a:rPr lang="de-CH" sz="1200" dirty="0"/>
              <a:t> </a:t>
            </a:r>
            <a:r>
              <a:rPr lang="cs-CZ" sz="1200" dirty="0"/>
              <a:t>2024</a:t>
            </a:r>
            <a:r>
              <a:rPr lang="de-CH" sz="1200" dirty="0"/>
              <a:t>, based on national sources and Eurostat.</a:t>
            </a:r>
          </a:p>
        </p:txBody>
      </p:sp>
    </p:spTree>
    <p:extLst>
      <p:ext uri="{BB962C8B-B14F-4D97-AF65-F5344CB8AC3E}">
        <p14:creationId xmlns:p14="http://schemas.microsoft.com/office/powerpoint/2010/main" val="232565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CH" dirty="0"/>
              <a:t>Organic agriculture in Europe: Key </a:t>
            </a:r>
            <a:r>
              <a:rPr lang="de-CH" dirty="0" err="1"/>
              <a:t>data</a:t>
            </a:r>
            <a:r>
              <a:rPr lang="de-CH" dirty="0"/>
              <a:t> </a:t>
            </a:r>
            <a:r>
              <a:rPr lang="cs-CZ" dirty="0"/>
              <a:t>2022</a:t>
            </a:r>
            <a:endParaRPr lang="de-CH" dirty="0"/>
          </a:p>
        </p:txBody>
      </p:sp>
      <p:sp>
        <p:nvSpPr>
          <p:cNvPr id="58371" name="Inhaltsplatzhalter 2"/>
          <p:cNvSpPr>
            <a:spLocks noGrp="1"/>
          </p:cNvSpPr>
          <p:nvPr>
            <p:ph idx="1"/>
          </p:nvPr>
        </p:nvSpPr>
        <p:spPr>
          <a:xfrm>
            <a:off x="814918" y="1276350"/>
            <a:ext cx="11062757" cy="4810125"/>
          </a:xfrm>
        </p:spPr>
        <p:txBody>
          <a:bodyPr>
            <a:normAutofit lnSpcReduction="10000"/>
          </a:bodyPr>
          <a:lstStyle/>
          <a:p>
            <a:pPr marL="342900" indent="-342900">
              <a:lnSpc>
                <a:spcPct val="120000"/>
              </a:lnSpc>
            </a:pPr>
            <a:r>
              <a:rPr lang="en-GB" sz="1400" dirty="0"/>
              <a:t>By the end of 2022, in Europe more than 18.5 million hectares of organic agricultural land (European Union: 16.9 million hectares) were managed organically</a:t>
            </a:r>
            <a:r>
              <a:rPr lang="cs-CZ" sz="1400" dirty="0"/>
              <a:t>.</a:t>
            </a:r>
          </a:p>
          <a:p>
            <a:pPr marL="342900" indent="-342900">
              <a:lnSpc>
                <a:spcPct val="120000"/>
              </a:lnSpc>
            </a:pPr>
            <a:r>
              <a:rPr lang="cs-CZ" sz="1400" dirty="0"/>
              <a:t>O</a:t>
            </a:r>
            <a:r>
              <a:rPr lang="en-GB" sz="1400" dirty="0" err="1"/>
              <a:t>verseen</a:t>
            </a:r>
            <a:r>
              <a:rPr lang="en-GB" sz="1400" dirty="0"/>
              <a:t> by over 480´000 producers (European Union: over 419´000). </a:t>
            </a:r>
            <a:endParaRPr lang="cs-CZ" sz="1400" dirty="0"/>
          </a:p>
          <a:p>
            <a:pPr marL="342900" indent="-342900">
              <a:lnSpc>
                <a:spcPct val="120000"/>
              </a:lnSpc>
            </a:pPr>
            <a:r>
              <a:rPr lang="en-GB" sz="1400" dirty="0"/>
              <a:t>Within Europe, organic agriculture covered 3.7 percent of the agricultural area (European Union: 10.4 percent). </a:t>
            </a:r>
            <a:endParaRPr lang="cs-CZ" sz="1400" dirty="0"/>
          </a:p>
          <a:p>
            <a:pPr marL="342900" indent="-342900">
              <a:lnSpc>
                <a:spcPct val="120000"/>
              </a:lnSpc>
            </a:pPr>
            <a:r>
              <a:rPr lang="en-GB" sz="1400" dirty="0"/>
              <a:t>Organic farmland witnessed an increase of over 0.2 million hectares in Europe and 0.8 million hectares in the European Union compared to 2021. </a:t>
            </a:r>
            <a:endParaRPr lang="cs-CZ" sz="1400" dirty="0"/>
          </a:p>
          <a:p>
            <a:pPr marL="342900" indent="-342900">
              <a:lnSpc>
                <a:spcPct val="120000"/>
              </a:lnSpc>
            </a:pPr>
            <a:r>
              <a:rPr lang="en-GB" sz="1400" dirty="0"/>
              <a:t>The leading countries in terms of organic agricultural areas were France (2.9 million hectares), Spain (2.7 million hectares), and Italy (2.3 million hectares).</a:t>
            </a:r>
            <a:endParaRPr lang="cs-CZ" sz="1400" dirty="0"/>
          </a:p>
          <a:p>
            <a:pPr marL="342900" indent="-342900">
              <a:lnSpc>
                <a:spcPct val="120000"/>
              </a:lnSpc>
            </a:pPr>
            <a:r>
              <a:rPr lang="en-GB" sz="1400" dirty="0"/>
              <a:t>Notably, 16 countries had at least 10 percent of their farmland dedicated to organic practices, with Liechtenstein leading at 43.0 percent, followed by Austria (27.5 percent) and Estonia (23.4 percent). </a:t>
            </a:r>
            <a:endParaRPr lang="cs-CZ" sz="1400" dirty="0"/>
          </a:p>
          <a:p>
            <a:pPr marL="342900" indent="-342900">
              <a:lnSpc>
                <a:spcPct val="120000"/>
              </a:lnSpc>
            </a:pPr>
            <a:r>
              <a:rPr lang="en-GB" sz="1400" dirty="0"/>
              <a:t>In 2022, retail sales of organic products amounted to 53.1 billion euros (European Union: 45.1 billion euros), representing a 2.2 percent decrease (-2.8% in the EU) since 2021. </a:t>
            </a:r>
            <a:endParaRPr lang="cs-CZ" sz="1400" dirty="0"/>
          </a:p>
          <a:p>
            <a:pPr marL="342900" indent="-342900">
              <a:lnSpc>
                <a:spcPct val="120000"/>
              </a:lnSpc>
            </a:pPr>
            <a:r>
              <a:rPr lang="en-GB" sz="1400" dirty="0"/>
              <a:t>Germany ranked as the largest market for organic products with retail sales of 15.3 billion euros, followed by France (12.1 billion euros) and Switzerland (3.9 billion euros</a:t>
            </a:r>
            <a:r>
              <a:rPr lang="cs-CZ" sz="1400" dirty="0"/>
              <a:t>)</a:t>
            </a:r>
          </a:p>
          <a:p>
            <a:pPr marL="342900" indent="-342900">
              <a:lnSpc>
                <a:spcPct val="120000"/>
              </a:lnSpc>
            </a:pPr>
            <a:r>
              <a:rPr lang="en-GB" sz="1400" dirty="0"/>
              <a:t>Across Europe, 43 countries have legislation governing organic agriculture</a:t>
            </a:r>
            <a:r>
              <a:rPr lang="cs-CZ" sz="1400" dirty="0"/>
              <a:t>.</a:t>
            </a:r>
          </a:p>
          <a:p>
            <a:pPr marL="342900" indent="-342900">
              <a:lnSpc>
                <a:spcPct val="120000"/>
              </a:lnSpc>
            </a:pPr>
            <a:r>
              <a:rPr lang="en-GB" sz="1400" dirty="0"/>
              <a:t>While organic farmland grew by 5 percent, consolidated data for 2022 indicate stagnation or even decline in retail sales in several countries. </a:t>
            </a:r>
          </a:p>
        </p:txBody>
      </p:sp>
      <p:sp>
        <p:nvSpPr>
          <p:cNvPr id="6" name="Text Box 4"/>
          <p:cNvSpPr txBox="1">
            <a:spLocks noChangeArrowheads="1"/>
          </p:cNvSpPr>
          <p:nvPr/>
        </p:nvSpPr>
        <p:spPr bwMode="auto">
          <a:xfrm>
            <a:off x="4565983" y="6302037"/>
            <a:ext cx="5184576" cy="276999"/>
          </a:xfrm>
          <a:prstGeom prst="rect">
            <a:avLst/>
          </a:prstGeom>
          <a:noFill/>
          <a:ln w="9525">
            <a:noFill/>
            <a:miter lim="800000"/>
            <a:headEnd/>
            <a:tailEnd/>
          </a:ln>
        </p:spPr>
        <p:txBody>
          <a:bodyPr wrap="square">
            <a:spAutoFit/>
          </a:bodyPr>
          <a:lstStyle/>
          <a:p>
            <a:pPr>
              <a:spcBef>
                <a:spcPct val="50000"/>
              </a:spcBef>
            </a:pPr>
            <a:r>
              <a:rPr lang="de-CH" sz="1200" dirty="0"/>
              <a:t>Source: FiBL </a:t>
            </a:r>
            <a:r>
              <a:rPr lang="de-CH" sz="1200" dirty="0" err="1"/>
              <a:t>survey</a:t>
            </a:r>
            <a:r>
              <a:rPr lang="de-CH" sz="1200" dirty="0"/>
              <a:t> </a:t>
            </a:r>
            <a:r>
              <a:rPr lang="cs-CZ" sz="1200" dirty="0"/>
              <a:t>2024</a:t>
            </a:r>
            <a:r>
              <a:rPr lang="de-CH" sz="1200" dirty="0"/>
              <a:t>, based on national sources and Eurostat.</a:t>
            </a:r>
          </a:p>
        </p:txBody>
      </p:sp>
    </p:spTree>
    <p:extLst>
      <p:ext uri="{BB962C8B-B14F-4D97-AF65-F5344CB8AC3E}">
        <p14:creationId xmlns:p14="http://schemas.microsoft.com/office/powerpoint/2010/main" val="180634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20" y="0"/>
            <a:ext cx="8968153" cy="6858000"/>
          </a:xfrm>
          <a:prstGeom prst="rect">
            <a:avLst/>
          </a:prstGeom>
        </p:spPr>
      </p:pic>
    </p:spTree>
    <p:extLst>
      <p:ext uri="{BB962C8B-B14F-4D97-AF65-F5344CB8AC3E}">
        <p14:creationId xmlns:p14="http://schemas.microsoft.com/office/powerpoint/2010/main" val="1562652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48" y="0"/>
            <a:ext cx="8968153" cy="6858000"/>
          </a:xfrm>
          <a:prstGeom prst="rect">
            <a:avLst/>
          </a:prstGeom>
        </p:spPr>
      </p:pic>
    </p:spTree>
    <p:extLst>
      <p:ext uri="{BB962C8B-B14F-4D97-AF65-F5344CB8AC3E}">
        <p14:creationId xmlns:p14="http://schemas.microsoft.com/office/powerpoint/2010/main" val="3598339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 y="0"/>
            <a:ext cx="8968153" cy="6858000"/>
          </a:xfrm>
          <a:prstGeom prst="rect">
            <a:avLst/>
          </a:prstGeom>
        </p:spPr>
      </p:pic>
    </p:spTree>
    <p:extLst>
      <p:ext uri="{BB962C8B-B14F-4D97-AF65-F5344CB8AC3E}">
        <p14:creationId xmlns:p14="http://schemas.microsoft.com/office/powerpoint/2010/main" val="317062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lnSpcReduction="1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br>
              <a:rPr lang="de-DE" altLang="de-DE" dirty="0"/>
            </a:br>
            <a:br>
              <a:rPr lang="de-DE" altLang="de-DE" dirty="0"/>
            </a:br>
            <a:br>
              <a:rPr lang="de-DE" altLang="de-DE" dirty="0"/>
            </a:b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a:t>
            </a:r>
            <a:r>
              <a:rPr lang="cs-CZ" altLang="de-DE" dirty="0"/>
              <a:t>2024</a:t>
            </a:r>
            <a:r>
              <a:rPr lang="de-DE" altLang="de-DE" dirty="0"/>
              <a:t>.</a:t>
            </a:r>
          </a:p>
        </p:txBody>
      </p:sp>
      <p:pic>
        <p:nvPicPr>
          <p:cNvPr id="7173" name="Grafik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16684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27806" y="0"/>
            <a:ext cx="10250488" cy="6857999"/>
          </a:xfrm>
          <a:prstGeom prst="rect">
            <a:avLst/>
          </a:prstGeom>
          <a:noFill/>
        </p:spPr>
      </p:pic>
      <p:sp>
        <p:nvSpPr>
          <p:cNvPr id="4" name="Title" hidden="1"/>
          <p:cNvSpPr>
            <a:spLocks noGrp="1"/>
          </p:cNvSpPr>
          <p:nvPr>
            <p:ph type="title"/>
          </p:nvPr>
        </p:nvSpPr>
        <p:spPr/>
        <p:txBody>
          <a:bodyPr/>
          <a:lstStyle/>
          <a:p>
            <a:r>
              <a:t>EU_Europe_land_distribution_country</a:t>
            </a:r>
          </a:p>
        </p:txBody>
      </p:sp>
    </p:spTree>
    <p:extLst>
      <p:ext uri="{BB962C8B-B14F-4D97-AF65-F5344CB8AC3E}">
        <p14:creationId xmlns:p14="http://schemas.microsoft.com/office/powerpoint/2010/main" val="380761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124200" y="36806"/>
            <a:ext cx="5934074" cy="6784387"/>
          </a:xfrm>
          <a:prstGeom prst="rect">
            <a:avLst/>
          </a:prstGeom>
          <a:noFill/>
        </p:spPr>
      </p:pic>
      <p:sp>
        <p:nvSpPr>
          <p:cNvPr id="4" name="Title" hidden="1"/>
          <p:cNvSpPr>
            <a:spLocks noGrp="1"/>
          </p:cNvSpPr>
          <p:nvPr>
            <p:ph type="title"/>
          </p:nvPr>
        </p:nvSpPr>
        <p:spPr/>
        <p:txBody>
          <a:bodyPr/>
          <a:lstStyle/>
          <a:p>
            <a:r>
              <a:t>Europe_land_by_country</a:t>
            </a:r>
          </a:p>
        </p:txBody>
      </p:sp>
    </p:spTree>
    <p:extLst>
      <p:ext uri="{BB962C8B-B14F-4D97-AF65-F5344CB8AC3E}">
        <p14:creationId xmlns:p14="http://schemas.microsoft.com/office/powerpoint/2010/main" val="257026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124200" y="36806"/>
            <a:ext cx="5934074" cy="6784387"/>
          </a:xfrm>
          <a:prstGeom prst="rect">
            <a:avLst/>
          </a:prstGeom>
          <a:noFill/>
        </p:spPr>
      </p:pic>
      <p:sp>
        <p:nvSpPr>
          <p:cNvPr id="4" name="Title" hidden="1"/>
          <p:cNvSpPr>
            <a:spLocks noGrp="1"/>
          </p:cNvSpPr>
          <p:nvPr>
            <p:ph type="title"/>
          </p:nvPr>
        </p:nvSpPr>
        <p:spPr/>
        <p:txBody>
          <a:bodyPr/>
          <a:lstStyle/>
          <a:p>
            <a:r>
              <a:t>Europe_land_share_country</a:t>
            </a:r>
          </a:p>
        </p:txBody>
      </p:sp>
    </p:spTree>
    <p:extLst>
      <p:ext uri="{BB962C8B-B14F-4D97-AF65-F5344CB8AC3E}">
        <p14:creationId xmlns:p14="http://schemas.microsoft.com/office/powerpoint/2010/main" val="3858466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Europe_EU_growth_land</a:t>
            </a:r>
          </a:p>
        </p:txBody>
      </p:sp>
    </p:spTree>
    <p:extLst>
      <p:ext uri="{BB962C8B-B14F-4D97-AF65-F5344CB8AC3E}">
        <p14:creationId xmlns:p14="http://schemas.microsoft.com/office/powerpoint/2010/main" val="610218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551656" y="0"/>
            <a:ext cx="10250488" cy="6857999"/>
          </a:xfrm>
          <a:prstGeom prst="rect">
            <a:avLst/>
          </a:prstGeom>
          <a:noFill/>
        </p:spPr>
      </p:pic>
      <p:sp>
        <p:nvSpPr>
          <p:cNvPr id="4" name="Title" hidden="1"/>
          <p:cNvSpPr>
            <a:spLocks noGrp="1"/>
          </p:cNvSpPr>
          <p:nvPr>
            <p:ph type="title"/>
          </p:nvPr>
        </p:nvSpPr>
        <p:spPr/>
        <p:txBody>
          <a:bodyPr/>
          <a:lstStyle/>
          <a:p>
            <a:r>
              <a:t>Europe_growth_percent</a:t>
            </a:r>
          </a:p>
        </p:txBody>
      </p:sp>
    </p:spTree>
    <p:extLst>
      <p:ext uri="{BB962C8B-B14F-4D97-AF65-F5344CB8AC3E}">
        <p14:creationId xmlns:p14="http://schemas.microsoft.com/office/powerpoint/2010/main" val="4272485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437356" y="0"/>
            <a:ext cx="10250488" cy="6857999"/>
          </a:xfrm>
          <a:prstGeom prst="rect">
            <a:avLst/>
          </a:prstGeom>
          <a:noFill/>
        </p:spPr>
      </p:pic>
      <p:sp>
        <p:nvSpPr>
          <p:cNvPr id="4" name="Title" hidden="1"/>
          <p:cNvSpPr>
            <a:spLocks noGrp="1"/>
          </p:cNvSpPr>
          <p:nvPr>
            <p:ph type="title"/>
          </p:nvPr>
        </p:nvSpPr>
        <p:spPr/>
        <p:txBody>
          <a:bodyPr/>
          <a:lstStyle/>
          <a:p>
            <a:r>
              <a:t>Europe_top10_land_growth_area+share</a:t>
            </a:r>
          </a:p>
        </p:txBody>
      </p:sp>
    </p:spTree>
    <p:extLst>
      <p:ext uri="{BB962C8B-B14F-4D97-AF65-F5344CB8AC3E}">
        <p14:creationId xmlns:p14="http://schemas.microsoft.com/office/powerpoint/2010/main" val="2133805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49313" y="0"/>
            <a:ext cx="10250488" cy="6857999"/>
          </a:xfrm>
          <a:prstGeom prst="rect">
            <a:avLst/>
          </a:prstGeom>
          <a:noFill/>
        </p:spPr>
      </p:pic>
      <p:sp>
        <p:nvSpPr>
          <p:cNvPr id="4" name="Title" hidden="1"/>
          <p:cNvSpPr>
            <a:spLocks noGrp="1"/>
          </p:cNvSpPr>
          <p:nvPr>
            <p:ph type="title"/>
          </p:nvPr>
        </p:nvSpPr>
        <p:spPr/>
        <p:txBody>
          <a:bodyPr/>
          <a:lstStyle/>
          <a:p>
            <a:r>
              <a:t> Europe_EU_growth_producers</a:t>
            </a:r>
          </a:p>
        </p:txBody>
      </p:sp>
    </p:spTree>
    <p:extLst>
      <p:ext uri="{BB962C8B-B14F-4D97-AF65-F5344CB8AC3E}">
        <p14:creationId xmlns:p14="http://schemas.microsoft.com/office/powerpoint/2010/main" val="2493463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609322" y="0"/>
            <a:ext cx="10249456" cy="6858000"/>
          </a:xfrm>
          <a:prstGeom prst="rect">
            <a:avLst/>
          </a:prstGeom>
          <a:noFill/>
        </p:spPr>
      </p:pic>
      <p:sp>
        <p:nvSpPr>
          <p:cNvPr id="4" name="Title" hidden="1"/>
          <p:cNvSpPr>
            <a:spLocks noGrp="1"/>
          </p:cNvSpPr>
          <p:nvPr>
            <p:ph type="title"/>
          </p:nvPr>
        </p:nvSpPr>
        <p:spPr/>
        <p:txBody>
          <a:bodyPr/>
          <a:lstStyle/>
          <a:p>
            <a:r>
              <a:t>Europe_land_use</a:t>
            </a:r>
          </a:p>
        </p:txBody>
      </p:sp>
    </p:spTree>
    <p:extLst>
      <p:ext uri="{BB962C8B-B14F-4D97-AF65-F5344CB8AC3E}">
        <p14:creationId xmlns:p14="http://schemas.microsoft.com/office/powerpoint/2010/main" val="93133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782339" y="0"/>
            <a:ext cx="8627322" cy="6847081"/>
          </a:xfrm>
          <a:prstGeom prst="rect">
            <a:avLst/>
          </a:prstGeom>
          <a:noFill/>
        </p:spPr>
      </p:pic>
      <p:sp>
        <p:nvSpPr>
          <p:cNvPr id="4" name="Title" hidden="1"/>
          <p:cNvSpPr>
            <a:spLocks noGrp="1"/>
          </p:cNvSpPr>
          <p:nvPr>
            <p:ph type="title"/>
          </p:nvPr>
        </p:nvSpPr>
        <p:spPr/>
        <p:txBody>
          <a:bodyPr/>
          <a:lstStyle/>
          <a:p>
            <a:r>
              <a:t>Europe_land_use_by_culture</a:t>
            </a:r>
          </a:p>
        </p:txBody>
      </p:sp>
    </p:spTree>
    <p:extLst>
      <p:ext uri="{BB962C8B-B14F-4D97-AF65-F5344CB8AC3E}">
        <p14:creationId xmlns:p14="http://schemas.microsoft.com/office/powerpoint/2010/main" val="3721573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80697" y="-76200"/>
            <a:ext cx="10249456" cy="6858000"/>
          </a:xfrm>
          <a:prstGeom prst="rect">
            <a:avLst/>
          </a:prstGeom>
          <a:noFill/>
        </p:spPr>
      </p:pic>
      <p:sp>
        <p:nvSpPr>
          <p:cNvPr id="4" name="Title" hidden="1"/>
          <p:cNvSpPr>
            <a:spLocks noGrp="1"/>
          </p:cNvSpPr>
          <p:nvPr>
            <p:ph type="title"/>
          </p:nvPr>
        </p:nvSpPr>
        <p:spPr/>
        <p:txBody>
          <a:bodyPr/>
          <a:lstStyle/>
          <a:p>
            <a:r>
              <a:t>Europe_land_use_development</a:t>
            </a:r>
          </a:p>
        </p:txBody>
      </p:sp>
    </p:spTree>
    <p:extLst>
      <p:ext uri="{BB962C8B-B14F-4D97-AF65-F5344CB8AC3E}">
        <p14:creationId xmlns:p14="http://schemas.microsoft.com/office/powerpoint/2010/main" val="57628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t>
            </a:r>
            <a:r>
              <a:rPr lang="de-CH" altLang="en-US" dirty="0" err="1"/>
              <a:t>Agriculture</a:t>
            </a:r>
            <a:r>
              <a:rPr lang="de-CH" altLang="en-US" dirty="0"/>
              <a:t> </a:t>
            </a:r>
            <a:r>
              <a:rPr lang="cs-CZ" altLang="en-US" dirty="0"/>
              <a:t>2024</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a:bodyPr>
          <a:lstStyle/>
          <a:p>
            <a:r>
              <a:rPr lang="de-CH" sz="2400" dirty="0"/>
              <a:t>The </a:t>
            </a:r>
            <a:r>
              <a:rPr lang="cs-CZ" sz="2400" dirty="0"/>
              <a:t>24</a:t>
            </a:r>
            <a:r>
              <a:rPr lang="cs-CZ" sz="2400" baseline="30000" dirty="0"/>
              <a:t>th</a:t>
            </a:r>
            <a:r>
              <a:rPr lang="de-CH" sz="2400" dirty="0"/>
              <a:t>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a:t>
            </a:r>
            <a:r>
              <a:rPr lang="cs-CZ" sz="2400" dirty="0"/>
              <a:t>2024</a:t>
            </a:r>
            <a:r>
              <a:rPr lang="de-CH" sz="2400" dirty="0"/>
              <a:t>.</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and </a:t>
            </a:r>
            <a:r>
              <a:rPr lang="de-CH" sz="2400" dirty="0" err="1"/>
              <a:t>policy</a:t>
            </a:r>
            <a:r>
              <a:rPr lang="de-CH" sz="2400" dirty="0"/>
              <a:t> support</a:t>
            </a:r>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 (item </a:t>
            </a:r>
            <a:r>
              <a:rPr lang="de-CH" sz="2400" dirty="0" err="1"/>
              <a:t>number</a:t>
            </a:r>
            <a:r>
              <a:rPr lang="de-CH" sz="2400" dirty="0"/>
              <a:t> </a:t>
            </a:r>
            <a:r>
              <a:rPr lang="cs-CZ" sz="2400" dirty="0"/>
              <a:t>1747</a:t>
            </a:r>
            <a:r>
              <a:rPr lang="de-CH" sz="2400" dirty="0"/>
              <a:t>)</a:t>
            </a:r>
            <a:r>
              <a:rPr lang="cs-CZ" sz="2400" dirty="0"/>
              <a:t>: </a:t>
            </a:r>
            <a:r>
              <a:rPr lang="cs-CZ" sz="2400" dirty="0">
                <a:hlinkClick r:id="rId3"/>
              </a:rPr>
              <a:t>https://www.fibl.org/en/shop-en</a:t>
            </a:r>
            <a:r>
              <a:rPr lang="cs-CZ" sz="2400" dirty="0"/>
              <a:t>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a:t>
            </a:r>
            <a:r>
              <a:rPr lang="de-CH" altLang="en-US" sz="2400" dirty="0"/>
              <a:t> </a:t>
            </a:r>
          </a:p>
          <a:p>
            <a:endParaRPr lang="de-CH" sz="2400" dirty="0"/>
          </a:p>
        </p:txBody>
      </p:sp>
      <p:pic>
        <p:nvPicPr>
          <p:cNvPr id="3" name="Grafik 2"/>
          <p:cNvPicPr>
            <a:picLocks noChangeAspect="1"/>
          </p:cNvPicPr>
          <p:nvPr/>
        </p:nvPicPr>
        <p:blipFill>
          <a:blip r:embed="rId6"/>
          <a:stretch>
            <a:fillRect/>
          </a:stretch>
        </p:blipFill>
        <p:spPr>
          <a:xfrm>
            <a:off x="8446623" y="927100"/>
            <a:ext cx="2968726" cy="4883271"/>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611824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71197" y="0"/>
            <a:ext cx="10249456" cy="6858000"/>
          </a:xfrm>
          <a:prstGeom prst="rect">
            <a:avLst/>
          </a:prstGeom>
          <a:noFill/>
        </p:spPr>
      </p:pic>
      <p:sp>
        <p:nvSpPr>
          <p:cNvPr id="4" name="Title" hidden="1"/>
          <p:cNvSpPr>
            <a:spLocks noGrp="1"/>
          </p:cNvSpPr>
          <p:nvPr>
            <p:ph type="title"/>
          </p:nvPr>
        </p:nvSpPr>
        <p:spPr/>
        <p:txBody>
          <a:bodyPr/>
          <a:lstStyle/>
          <a:p>
            <a:r>
              <a:t>European_Union_land_use_by_culture</a:t>
            </a:r>
          </a:p>
        </p:txBody>
      </p:sp>
    </p:spTree>
    <p:extLst>
      <p:ext uri="{BB962C8B-B14F-4D97-AF65-F5344CB8AC3E}">
        <p14:creationId xmlns:p14="http://schemas.microsoft.com/office/powerpoint/2010/main" val="2149589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09272" y="0"/>
            <a:ext cx="10249456" cy="6858000"/>
          </a:xfrm>
          <a:prstGeom prst="rect">
            <a:avLst/>
          </a:prstGeom>
          <a:noFill/>
        </p:spPr>
      </p:pic>
      <p:sp>
        <p:nvSpPr>
          <p:cNvPr id="4" name="Title" hidden="1"/>
          <p:cNvSpPr>
            <a:spLocks noGrp="1"/>
          </p:cNvSpPr>
          <p:nvPr>
            <p:ph type="title"/>
          </p:nvPr>
        </p:nvSpPr>
        <p:spPr/>
        <p:txBody>
          <a:bodyPr/>
          <a:lstStyle/>
          <a:p>
            <a:r>
              <a:t>milk</a:t>
            </a:r>
          </a:p>
        </p:txBody>
      </p:sp>
    </p:spTree>
    <p:extLst>
      <p:ext uri="{BB962C8B-B14F-4D97-AF65-F5344CB8AC3E}">
        <p14:creationId xmlns:p14="http://schemas.microsoft.com/office/powerpoint/2010/main" val="253026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023" y="0"/>
            <a:ext cx="8968153" cy="6858000"/>
          </a:xfrm>
          <a:prstGeom prst="rect">
            <a:avLst/>
          </a:prstGeom>
        </p:spPr>
      </p:pic>
    </p:spTree>
    <p:extLst>
      <p:ext uri="{BB962C8B-B14F-4D97-AF65-F5344CB8AC3E}">
        <p14:creationId xmlns:p14="http://schemas.microsoft.com/office/powerpoint/2010/main" val="145200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EU_producers, processors_distribution</a:t>
            </a:r>
          </a:p>
        </p:txBody>
      </p:sp>
    </p:spTree>
    <p:extLst>
      <p:ext uri="{BB962C8B-B14F-4D97-AF65-F5344CB8AC3E}">
        <p14:creationId xmlns:p14="http://schemas.microsoft.com/office/powerpoint/2010/main" val="30086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128962" y="0"/>
            <a:ext cx="5934074" cy="6784387"/>
          </a:xfrm>
          <a:prstGeom prst="rect">
            <a:avLst/>
          </a:prstGeom>
          <a:noFill/>
        </p:spPr>
      </p:pic>
      <p:sp>
        <p:nvSpPr>
          <p:cNvPr id="4" name="Title" hidden="1"/>
          <p:cNvSpPr>
            <a:spLocks noGrp="1"/>
          </p:cNvSpPr>
          <p:nvPr>
            <p:ph type="title"/>
          </p:nvPr>
        </p:nvSpPr>
        <p:spPr/>
        <p:txBody>
          <a:bodyPr/>
          <a:lstStyle/>
          <a:p>
            <a:r>
              <a:t>Europe_producers_by_country</a:t>
            </a:r>
          </a:p>
        </p:txBody>
      </p:sp>
    </p:spTree>
    <p:extLst>
      <p:ext uri="{BB962C8B-B14F-4D97-AF65-F5344CB8AC3E}">
        <p14:creationId xmlns:p14="http://schemas.microsoft.com/office/powerpoint/2010/main" val="3330390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124200" y="36806"/>
            <a:ext cx="5934074" cy="6784387"/>
          </a:xfrm>
          <a:prstGeom prst="rect">
            <a:avLst/>
          </a:prstGeom>
          <a:noFill/>
        </p:spPr>
      </p:pic>
      <p:sp>
        <p:nvSpPr>
          <p:cNvPr id="4" name="Title" hidden="1"/>
          <p:cNvSpPr>
            <a:spLocks noGrp="1"/>
          </p:cNvSpPr>
          <p:nvPr>
            <p:ph type="title"/>
          </p:nvPr>
        </p:nvSpPr>
        <p:spPr/>
        <p:txBody>
          <a:bodyPr/>
          <a:lstStyle/>
          <a:p>
            <a:r>
              <a:t>Europe_retail_sales_by_country</a:t>
            </a:r>
          </a:p>
        </p:txBody>
      </p:sp>
    </p:spTree>
    <p:extLst>
      <p:ext uri="{BB962C8B-B14F-4D97-AF65-F5344CB8AC3E}">
        <p14:creationId xmlns:p14="http://schemas.microsoft.com/office/powerpoint/2010/main" val="1193486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Europe_EU_growth_retail</a:t>
            </a:r>
          </a:p>
        </p:txBody>
      </p:sp>
    </p:spTree>
    <p:extLst>
      <p:ext uri="{BB962C8B-B14F-4D97-AF65-F5344CB8AC3E}">
        <p14:creationId xmlns:p14="http://schemas.microsoft.com/office/powerpoint/2010/main" val="715573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Europe_retail_growth</a:t>
            </a:r>
          </a:p>
        </p:txBody>
      </p:sp>
    </p:spTree>
    <p:extLst>
      <p:ext uri="{BB962C8B-B14F-4D97-AF65-F5344CB8AC3E}">
        <p14:creationId xmlns:p14="http://schemas.microsoft.com/office/powerpoint/2010/main" val="1576739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Europe_retail_per_capita</a:t>
            </a:r>
          </a:p>
        </p:txBody>
      </p:sp>
    </p:spTree>
    <p:extLst>
      <p:ext uri="{BB962C8B-B14F-4D97-AF65-F5344CB8AC3E}">
        <p14:creationId xmlns:p14="http://schemas.microsoft.com/office/powerpoint/2010/main" val="2881270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 Europe_retail_by_channel</a:t>
            </a:r>
          </a:p>
        </p:txBody>
      </p:sp>
    </p:spTree>
    <p:extLst>
      <p:ext uri="{BB962C8B-B14F-4D97-AF65-F5344CB8AC3E}">
        <p14:creationId xmlns:p14="http://schemas.microsoft.com/office/powerpoint/2010/main" val="252629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a:t>About this presentation</a:t>
            </a:r>
          </a:p>
        </p:txBody>
      </p:sp>
      <p:sp>
        <p:nvSpPr>
          <p:cNvPr id="11267" name="Inhaltsplatzhalter 5"/>
          <p:cNvSpPr>
            <a:spLocks noGrp="1"/>
          </p:cNvSpPr>
          <p:nvPr>
            <p:ph idx="1"/>
          </p:nvPr>
        </p:nvSpPr>
        <p:spPr/>
        <p:txBody>
          <a:bodyPr/>
          <a:lstStyle/>
          <a:p>
            <a:r>
              <a:rPr lang="de-CH" dirty="0"/>
              <a:t>In </a:t>
            </a:r>
            <a:r>
              <a:rPr lang="de-CH" dirty="0" err="1"/>
              <a:t>three</a:t>
            </a:r>
            <a:r>
              <a:rPr lang="de-CH" dirty="0"/>
              <a:t> </a:t>
            </a:r>
            <a:r>
              <a:rPr lang="de-CH" dirty="0" err="1"/>
              <a:t>presentations</a:t>
            </a:r>
            <a:r>
              <a:rPr lang="de-CH" dirty="0"/>
              <a:t>, the </a:t>
            </a:r>
            <a:r>
              <a:rPr lang="de-CH" dirty="0" err="1"/>
              <a:t>key</a:t>
            </a:r>
            <a:r>
              <a:rPr lang="de-CH" dirty="0"/>
              <a:t> </a:t>
            </a:r>
            <a:r>
              <a:rPr lang="de-CH" dirty="0" err="1"/>
              <a:t>results</a:t>
            </a:r>
            <a:r>
              <a:rPr lang="de-CH" dirty="0"/>
              <a:t> of the FiBL </a:t>
            </a:r>
            <a:r>
              <a:rPr lang="de-CH" dirty="0" err="1"/>
              <a:t>survey</a:t>
            </a:r>
            <a:r>
              <a:rPr lang="de-CH" dirty="0"/>
              <a:t> on organic agriculture </a:t>
            </a:r>
            <a:r>
              <a:rPr lang="de-CH" dirty="0" err="1"/>
              <a:t>worldwide</a:t>
            </a:r>
            <a:r>
              <a:rPr lang="de-CH" dirty="0"/>
              <a:t> </a:t>
            </a:r>
            <a:r>
              <a:rPr lang="cs-CZ" dirty="0"/>
              <a:t>2024</a:t>
            </a:r>
            <a:r>
              <a:rPr lang="de-CH" dirty="0"/>
              <a:t> </a:t>
            </a:r>
            <a:r>
              <a:rPr lang="de-CH" dirty="0" err="1"/>
              <a:t>are</a:t>
            </a:r>
            <a:r>
              <a:rPr lang="de-CH" dirty="0"/>
              <a:t> </a:t>
            </a:r>
            <a:r>
              <a:rPr lang="de-CH" dirty="0" err="1"/>
              <a:t>summarized</a:t>
            </a:r>
            <a:r>
              <a:rPr lang="de-CH" dirty="0"/>
              <a:t> (</a:t>
            </a:r>
            <a:r>
              <a:rPr lang="de-CH" dirty="0" err="1"/>
              <a:t>data</a:t>
            </a:r>
            <a:r>
              <a:rPr lang="de-CH" dirty="0"/>
              <a:t> </a:t>
            </a:r>
            <a:r>
              <a:rPr lang="cs-CZ" dirty="0"/>
              <a:t>2022</a:t>
            </a:r>
            <a:r>
              <a:rPr lang="de-CH" dirty="0"/>
              <a:t>).  Apart from the global data, </a:t>
            </a:r>
            <a:r>
              <a:rPr lang="de-CH" dirty="0" err="1"/>
              <a:t>key</a:t>
            </a:r>
            <a:r>
              <a:rPr lang="de-CH" dirty="0"/>
              <a:t> </a:t>
            </a:r>
            <a:r>
              <a:rPr lang="de-CH" dirty="0" err="1"/>
              <a:t>results</a:t>
            </a:r>
            <a:r>
              <a:rPr lang="de-CH" dirty="0"/>
              <a:t> on crop and on regional data </a:t>
            </a:r>
            <a:r>
              <a:rPr lang="de-CH" dirty="0" err="1"/>
              <a:t>are</a:t>
            </a:r>
            <a:r>
              <a:rPr lang="de-CH" dirty="0"/>
              <a:t> </a:t>
            </a:r>
            <a:r>
              <a:rPr lang="de-CH" dirty="0" err="1"/>
              <a:t>presented</a:t>
            </a:r>
            <a:r>
              <a:rPr lang="de-CH" dirty="0"/>
              <a:t>.</a:t>
            </a:r>
          </a:p>
          <a:p>
            <a:r>
              <a:rPr lang="de-CH" dirty="0"/>
              <a:t>More </a:t>
            </a:r>
            <a:r>
              <a:rPr lang="de-CH" dirty="0" err="1"/>
              <a:t>information</a:t>
            </a:r>
            <a:r>
              <a:rPr lang="de-CH" dirty="0"/>
              <a:t> </a:t>
            </a:r>
            <a:r>
              <a:rPr lang="de-CH" dirty="0" err="1"/>
              <a:t>is</a:t>
            </a:r>
            <a:r>
              <a:rPr lang="de-CH" dirty="0"/>
              <a:t> </a:t>
            </a:r>
            <a:r>
              <a:rPr lang="de-CH" dirty="0" err="1"/>
              <a:t>available</a:t>
            </a:r>
            <a:r>
              <a:rPr lang="de-CH" dirty="0"/>
              <a:t> at www.organic-world.net </a:t>
            </a:r>
          </a:p>
          <a:p>
            <a:r>
              <a:rPr lang="de-CH" dirty="0"/>
              <a:t>The </a:t>
            </a:r>
            <a:r>
              <a:rPr lang="de-CH" dirty="0" err="1"/>
              <a:t>following</a:t>
            </a:r>
            <a:r>
              <a:rPr lang="de-CH" dirty="0"/>
              <a:t> </a:t>
            </a:r>
            <a:r>
              <a:rPr lang="de-CH" dirty="0" err="1"/>
              <a:t>three</a:t>
            </a:r>
            <a:r>
              <a:rPr lang="de-CH" dirty="0"/>
              <a:t> </a:t>
            </a:r>
            <a:r>
              <a:rPr lang="de-CH" dirty="0" err="1"/>
              <a:t>presentations</a:t>
            </a:r>
            <a:r>
              <a:rPr lang="de-CH" dirty="0"/>
              <a:t> </a:t>
            </a:r>
            <a:r>
              <a:rPr lang="de-CH" dirty="0" err="1"/>
              <a:t>are</a:t>
            </a:r>
            <a:r>
              <a:rPr lang="de-CH" dirty="0"/>
              <a:t> </a:t>
            </a:r>
            <a:r>
              <a:rPr lang="de-CH" dirty="0" err="1"/>
              <a:t>available</a:t>
            </a:r>
            <a:r>
              <a:rPr lang="de-CH" dirty="0"/>
              <a:t> at https://www.organic-world.net/yearbook/yearbook-202</a:t>
            </a:r>
            <a:r>
              <a:rPr lang="cs-CZ" dirty="0"/>
              <a:t>4</a:t>
            </a:r>
            <a:r>
              <a:rPr lang="de-CH" dirty="0">
                <a:hlinkClick r:id="rId3"/>
              </a:rPr>
              <a:t>/presentations.html</a:t>
            </a:r>
            <a:r>
              <a:rPr lang="cs-CZ" dirty="0"/>
              <a:t>:</a:t>
            </a:r>
            <a:endParaRPr lang="de-CH" dirty="0"/>
          </a:p>
          <a:p>
            <a:pPr lvl="1"/>
            <a:r>
              <a:rPr lang="en-US" dirty="0"/>
              <a:t>Part 1: Global data </a:t>
            </a:r>
            <a:r>
              <a:rPr lang="cs-CZ" dirty="0"/>
              <a:t>2022 </a:t>
            </a:r>
            <a:r>
              <a:rPr lang="en-US" dirty="0"/>
              <a:t>and survey background </a:t>
            </a:r>
          </a:p>
          <a:p>
            <a:pPr lvl="1"/>
            <a:r>
              <a:rPr lang="de-CH" dirty="0"/>
              <a:t>Part 2: Land </a:t>
            </a:r>
            <a:r>
              <a:rPr lang="de-CH" dirty="0" err="1"/>
              <a:t>use</a:t>
            </a:r>
            <a:r>
              <a:rPr lang="de-CH" dirty="0"/>
              <a:t> and </a:t>
            </a:r>
            <a:r>
              <a:rPr lang="de-CH" dirty="0" err="1"/>
              <a:t>key</a:t>
            </a:r>
            <a:r>
              <a:rPr lang="de-CH" dirty="0"/>
              <a:t> </a:t>
            </a:r>
            <a:r>
              <a:rPr lang="de-CH" dirty="0" err="1"/>
              <a:t>crops</a:t>
            </a:r>
            <a:r>
              <a:rPr lang="de-CH" dirty="0"/>
              <a:t> in organic </a:t>
            </a:r>
            <a:r>
              <a:rPr lang="de-CH" dirty="0" err="1"/>
              <a:t>agriculture</a:t>
            </a:r>
            <a:r>
              <a:rPr lang="de-CH" dirty="0"/>
              <a:t> </a:t>
            </a:r>
            <a:r>
              <a:rPr lang="cs-CZ" dirty="0"/>
              <a:t>2022</a:t>
            </a:r>
            <a:endParaRPr lang="de-CH" dirty="0"/>
          </a:p>
          <a:p>
            <a:pPr lvl="1"/>
            <a:r>
              <a:rPr lang="de-CH" dirty="0"/>
              <a:t>Part 3: Organic agriculture in the </a:t>
            </a:r>
            <a:r>
              <a:rPr lang="de-CH" dirty="0" err="1"/>
              <a:t>regions</a:t>
            </a:r>
            <a:r>
              <a:rPr lang="de-CH" dirty="0"/>
              <a:t> </a:t>
            </a:r>
            <a:r>
              <a:rPr lang="cs-CZ" dirty="0"/>
              <a:t>2022</a:t>
            </a:r>
            <a:endParaRPr lang="de-CH" dirty="0"/>
          </a:p>
        </p:txBody>
      </p:sp>
    </p:spTree>
    <p:extLst>
      <p:ext uri="{BB962C8B-B14F-4D97-AF65-F5344CB8AC3E}">
        <p14:creationId xmlns:p14="http://schemas.microsoft.com/office/powerpoint/2010/main" val="1823855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961231" y="0"/>
            <a:ext cx="10250488" cy="6857999"/>
          </a:xfrm>
          <a:prstGeom prst="rect">
            <a:avLst/>
          </a:prstGeom>
          <a:noFill/>
        </p:spPr>
      </p:pic>
      <p:sp>
        <p:nvSpPr>
          <p:cNvPr id="4" name="Title" hidden="1"/>
          <p:cNvSpPr>
            <a:spLocks noGrp="1"/>
          </p:cNvSpPr>
          <p:nvPr>
            <p:ph type="title"/>
          </p:nvPr>
        </p:nvSpPr>
        <p:spPr/>
        <p:txBody>
          <a:bodyPr/>
          <a:lstStyle/>
          <a:p>
            <a:r>
              <a:t>Europe_retail_by_channel_by_country</a:t>
            </a:r>
          </a:p>
        </p:txBody>
      </p:sp>
    </p:spTree>
    <p:extLst>
      <p:ext uri="{BB962C8B-B14F-4D97-AF65-F5344CB8AC3E}">
        <p14:creationId xmlns:p14="http://schemas.microsoft.com/office/powerpoint/2010/main" val="831149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IE" dirty="0"/>
              <a:t>Organic imports volumes </a:t>
            </a:r>
            <a:r>
              <a:rPr lang="cs-CZ" dirty="0"/>
              <a:t>down</a:t>
            </a:r>
            <a:r>
              <a:rPr lang="en-IE" dirty="0"/>
              <a:t> by </a:t>
            </a:r>
            <a:r>
              <a:rPr lang="cs-CZ" dirty="0"/>
              <a:t>5.1</a:t>
            </a:r>
            <a:r>
              <a:rPr lang="en-IE" dirty="0"/>
              <a:t> percent in </a:t>
            </a:r>
            <a:r>
              <a:rPr lang="cs-CZ" dirty="0"/>
              <a:t>2022</a:t>
            </a:r>
            <a:endParaRPr lang="de-CH" dirty="0"/>
          </a:p>
        </p:txBody>
      </p:sp>
      <p:sp>
        <p:nvSpPr>
          <p:cNvPr id="6" name="Inhaltsplatzhalter 5"/>
          <p:cNvSpPr>
            <a:spLocks noGrp="1"/>
          </p:cNvSpPr>
          <p:nvPr>
            <p:ph idx="1"/>
          </p:nvPr>
        </p:nvSpPr>
        <p:spPr>
          <a:xfrm>
            <a:off x="838200" y="1749428"/>
            <a:ext cx="10515600" cy="4298948"/>
          </a:xfrm>
        </p:spPr>
        <p:txBody>
          <a:bodyPr>
            <a:normAutofit/>
          </a:bodyPr>
          <a:lstStyle/>
          <a:p>
            <a:pPr lvl="0"/>
            <a:r>
              <a:rPr lang="en-GB" sz="2000" dirty="0"/>
              <a:t>Imports of organic agri-food products in the EU declined from 2.87 million metric tons in 2021 to 2.73 million metric tons in 2022, marking a 5.1% decrease. </a:t>
            </a:r>
            <a:endParaRPr lang="cs-CZ" sz="2000" dirty="0"/>
          </a:p>
          <a:p>
            <a:pPr lvl="0"/>
            <a:r>
              <a:rPr lang="en-GB" sz="2000" dirty="0"/>
              <a:t>This decline may be linked to reduced demand, likely stemming from a significant rise in food prices during the year. </a:t>
            </a:r>
            <a:endParaRPr lang="cs-CZ" sz="2000" dirty="0"/>
          </a:p>
          <a:p>
            <a:pPr lvl="0"/>
            <a:r>
              <a:rPr lang="en-GB" sz="2000" dirty="0"/>
              <a:t>The decrease was mainly driven by reduced imports of fruit and vegetables, sugar, olive and palm oils, sunflower seed, and pet food, with increased imports of organic soybeans, oilcakes, citrus fruit, rice, and honey failing to offset these losses. </a:t>
            </a:r>
            <a:endParaRPr lang="cs-CZ" sz="2000" dirty="0"/>
          </a:p>
          <a:p>
            <a:pPr lvl="0"/>
            <a:endParaRPr lang="cs-CZ" sz="2000" dirty="0"/>
          </a:p>
          <a:p>
            <a:pPr lvl="0"/>
            <a:endParaRPr lang="cs-CZ" sz="2000" dirty="0"/>
          </a:p>
          <a:p>
            <a:pPr lvl="0"/>
            <a:endParaRPr lang="cs-CZ" sz="2000" dirty="0"/>
          </a:p>
          <a:p>
            <a:pPr lvl="0"/>
            <a:endParaRPr lang="en-GB" sz="2000" dirty="0"/>
          </a:p>
        </p:txBody>
      </p:sp>
    </p:spTree>
    <p:extLst>
      <p:ext uri="{BB962C8B-B14F-4D97-AF65-F5344CB8AC3E}">
        <p14:creationId xmlns:p14="http://schemas.microsoft.com/office/powerpoint/2010/main" val="2272343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33097" y="0"/>
            <a:ext cx="10249456" cy="6858000"/>
          </a:xfrm>
          <a:prstGeom prst="rect">
            <a:avLst/>
          </a:prstGeom>
          <a:noFill/>
        </p:spPr>
      </p:pic>
      <p:sp>
        <p:nvSpPr>
          <p:cNvPr id="4" name="Title" hidden="1"/>
          <p:cNvSpPr>
            <a:spLocks noGrp="1"/>
          </p:cNvSpPr>
          <p:nvPr>
            <p:ph type="title"/>
          </p:nvPr>
        </p:nvSpPr>
        <p:spPr/>
        <p:txBody>
          <a:bodyPr/>
          <a:lstStyle/>
          <a:p>
            <a:r>
              <a:rPr dirty="0" err="1"/>
              <a:t>Europe_import_country</a:t>
            </a:r>
            <a:endParaRPr dirty="0"/>
          </a:p>
        </p:txBody>
      </p:sp>
    </p:spTree>
    <p:extLst>
      <p:ext uri="{BB962C8B-B14F-4D97-AF65-F5344CB8AC3E}">
        <p14:creationId xmlns:p14="http://schemas.microsoft.com/office/powerpoint/2010/main" val="2897671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447397" y="0"/>
            <a:ext cx="10249456" cy="6858000"/>
          </a:xfrm>
          <a:prstGeom prst="rect">
            <a:avLst/>
          </a:prstGeom>
          <a:noFill/>
        </p:spPr>
      </p:pic>
      <p:sp>
        <p:nvSpPr>
          <p:cNvPr id="4" name="Title" hidden="1"/>
          <p:cNvSpPr>
            <a:spLocks noGrp="1"/>
          </p:cNvSpPr>
          <p:nvPr>
            <p:ph type="title"/>
          </p:nvPr>
        </p:nvSpPr>
        <p:spPr/>
        <p:txBody>
          <a:bodyPr/>
          <a:lstStyle/>
          <a:p>
            <a:r>
              <a:t>EU_import_by_food_product</a:t>
            </a:r>
          </a:p>
        </p:txBody>
      </p:sp>
    </p:spTree>
    <p:extLst>
      <p:ext uri="{BB962C8B-B14F-4D97-AF65-F5344CB8AC3E}">
        <p14:creationId xmlns:p14="http://schemas.microsoft.com/office/powerpoint/2010/main" val="2964260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04522" y="0"/>
            <a:ext cx="10249456" cy="6858000"/>
          </a:xfrm>
          <a:prstGeom prst="rect">
            <a:avLst/>
          </a:prstGeom>
          <a:noFill/>
        </p:spPr>
      </p:pic>
      <p:sp>
        <p:nvSpPr>
          <p:cNvPr id="4" name="Title" hidden="1"/>
          <p:cNvSpPr>
            <a:spLocks noGrp="1"/>
          </p:cNvSpPr>
          <p:nvPr>
            <p:ph type="title"/>
          </p:nvPr>
        </p:nvSpPr>
        <p:spPr/>
        <p:txBody>
          <a:bodyPr/>
          <a:lstStyle/>
          <a:p>
            <a:r>
              <a:t>EU_import_by_exporter</a:t>
            </a:r>
          </a:p>
        </p:txBody>
      </p:sp>
    </p:spTree>
    <p:extLst>
      <p:ext uri="{BB962C8B-B14F-4D97-AF65-F5344CB8AC3E}">
        <p14:creationId xmlns:p14="http://schemas.microsoft.com/office/powerpoint/2010/main" val="2368350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14047" y="0"/>
            <a:ext cx="10249456" cy="6858000"/>
          </a:xfrm>
          <a:prstGeom prst="rect">
            <a:avLst/>
          </a:prstGeom>
          <a:noFill/>
        </p:spPr>
      </p:pic>
      <p:sp>
        <p:nvSpPr>
          <p:cNvPr id="4" name="Title" hidden="1"/>
          <p:cNvSpPr>
            <a:spLocks noGrp="1"/>
          </p:cNvSpPr>
          <p:nvPr>
            <p:ph type="title"/>
          </p:nvPr>
        </p:nvSpPr>
        <p:spPr/>
        <p:txBody>
          <a:bodyPr/>
          <a:lstStyle/>
          <a:p>
            <a:r>
              <a:t>Europe_imports development</a:t>
            </a:r>
          </a:p>
        </p:txBody>
      </p:sp>
    </p:spTree>
    <p:extLst>
      <p:ext uri="{BB962C8B-B14F-4D97-AF65-F5344CB8AC3E}">
        <p14:creationId xmlns:p14="http://schemas.microsoft.com/office/powerpoint/2010/main" val="860439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85472" y="0"/>
            <a:ext cx="10249456" cy="6858000"/>
          </a:xfrm>
          <a:prstGeom prst="rect">
            <a:avLst/>
          </a:prstGeom>
          <a:noFill/>
        </p:spPr>
      </p:pic>
      <p:sp>
        <p:nvSpPr>
          <p:cNvPr id="4" name="Title" hidden="1"/>
          <p:cNvSpPr>
            <a:spLocks noGrp="1"/>
          </p:cNvSpPr>
          <p:nvPr>
            <p:ph type="title"/>
          </p:nvPr>
        </p:nvSpPr>
        <p:spPr/>
        <p:txBody>
          <a:bodyPr/>
          <a:lstStyle/>
          <a:p>
            <a:r>
              <a:t> Europe_imports development_Arable_products</a:t>
            </a:r>
          </a:p>
        </p:txBody>
      </p:sp>
    </p:spTree>
    <p:extLst>
      <p:ext uri="{BB962C8B-B14F-4D97-AF65-F5344CB8AC3E}">
        <p14:creationId xmlns:p14="http://schemas.microsoft.com/office/powerpoint/2010/main" val="1335487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BEF7-3A9E-4AC6-B801-5A6C50C0C868}"/>
              </a:ext>
            </a:extLst>
          </p:cNvPr>
          <p:cNvSpPr>
            <a:spLocks noGrp="1"/>
          </p:cNvSpPr>
          <p:nvPr>
            <p:ph type="title"/>
          </p:nvPr>
        </p:nvSpPr>
        <p:spPr/>
        <p:txBody>
          <a:bodyPr/>
          <a:lstStyle/>
          <a:p>
            <a:endParaRPr lang="de-CH"/>
          </a:p>
        </p:txBody>
      </p:sp>
      <p:pic>
        <p:nvPicPr>
          <p:cNvPr id="6" name="Content Placeholder 5">
            <a:extLst>
              <a:ext uri="{FF2B5EF4-FFF2-40B4-BE49-F238E27FC236}">
                <a16:creationId xmlns:a16="http://schemas.microsoft.com/office/drawing/2014/main" id="{1025A032-8F30-48BA-A96D-73BE982D7A25}"/>
              </a:ext>
            </a:extLst>
          </p:cNvPr>
          <p:cNvPicPr>
            <a:picLocks noGrp="1" noChangeAspect="1"/>
          </p:cNvPicPr>
          <p:nvPr>
            <p:ph idx="1"/>
          </p:nvPr>
        </p:nvPicPr>
        <p:blipFill>
          <a:blip r:embed="rId2"/>
          <a:stretch>
            <a:fillRect/>
          </a:stretch>
        </p:blipFill>
        <p:spPr>
          <a:xfrm>
            <a:off x="685800" y="0"/>
            <a:ext cx="10183813" cy="6814077"/>
          </a:xfrm>
        </p:spPr>
      </p:pic>
    </p:spTree>
    <p:extLst>
      <p:ext uri="{BB962C8B-B14F-4D97-AF65-F5344CB8AC3E}">
        <p14:creationId xmlns:p14="http://schemas.microsoft.com/office/powerpoint/2010/main" val="448401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2970"/>
          <a:stretch/>
        </p:blipFill>
        <p:spPr>
          <a:xfrm>
            <a:off x="4091089" y="44786"/>
            <a:ext cx="6738835" cy="6788160"/>
          </a:xfrm>
          <a:prstGeom prst="rect">
            <a:avLst/>
          </a:prstGeom>
        </p:spPr>
      </p:pic>
      <p:sp>
        <p:nvSpPr>
          <p:cNvPr id="2" name="Titel 1"/>
          <p:cNvSpPr>
            <a:spLocks noGrp="1"/>
          </p:cNvSpPr>
          <p:nvPr>
            <p:ph type="title"/>
          </p:nvPr>
        </p:nvSpPr>
        <p:spPr/>
        <p:txBody>
          <a:bodyPr/>
          <a:lstStyle/>
          <a:p>
            <a:r>
              <a:rPr lang="de-CH" dirty="0" err="1"/>
              <a:t>Latin</a:t>
            </a:r>
            <a:r>
              <a:rPr lang="de-CH" dirty="0"/>
              <a:t> </a:t>
            </a:r>
            <a:r>
              <a:rPr lang="de-CH" dirty="0" err="1"/>
              <a:t>America</a:t>
            </a:r>
            <a:r>
              <a:rPr lang="de-CH" dirty="0"/>
              <a:t> </a:t>
            </a:r>
            <a:br>
              <a:rPr lang="cs-CZ" dirty="0"/>
            </a:br>
            <a:r>
              <a:rPr lang="de-CH" dirty="0"/>
              <a:t>and </a:t>
            </a:r>
            <a:r>
              <a:rPr lang="de-CH" dirty="0" err="1"/>
              <a:t>the</a:t>
            </a:r>
            <a:r>
              <a:rPr lang="de-CH" dirty="0"/>
              <a:t> Caribbean</a:t>
            </a:r>
          </a:p>
        </p:txBody>
      </p:sp>
    </p:spTree>
    <p:extLst>
      <p:ext uri="{BB962C8B-B14F-4D97-AF65-F5344CB8AC3E}">
        <p14:creationId xmlns:p14="http://schemas.microsoft.com/office/powerpoint/2010/main" val="3328647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dirty="0"/>
              <a:t>Latin America and Caribbean: Key </a:t>
            </a:r>
            <a:r>
              <a:rPr lang="de-DE" dirty="0" err="1"/>
              <a:t>figures</a:t>
            </a:r>
            <a:r>
              <a:rPr lang="de-DE" dirty="0"/>
              <a:t> </a:t>
            </a:r>
            <a:r>
              <a:rPr lang="cs-CZ" dirty="0"/>
              <a:t>2022</a:t>
            </a:r>
            <a:endParaRPr lang="de-DE" dirty="0"/>
          </a:p>
        </p:txBody>
      </p:sp>
      <p:sp>
        <p:nvSpPr>
          <p:cNvPr id="66563" name="Inhaltsplatzhalter 2"/>
          <p:cNvSpPr>
            <a:spLocks noGrp="1"/>
          </p:cNvSpPr>
          <p:nvPr>
            <p:ph idx="1"/>
          </p:nvPr>
        </p:nvSpPr>
        <p:spPr/>
        <p:txBody>
          <a:bodyPr>
            <a:normAutofit fontScale="77500" lnSpcReduction="20000"/>
          </a:bodyPr>
          <a:lstStyle/>
          <a:p>
            <a:pPr marL="342900" indent="-342900">
              <a:lnSpc>
                <a:spcPct val="120000"/>
              </a:lnSpc>
            </a:pPr>
            <a:r>
              <a:rPr lang="en-GB" dirty="0"/>
              <a:t>In Latin America, a workforce of over 270´000 producers managed more than 9.5 million hectares of agricultural land organically in 2022. </a:t>
            </a:r>
            <a:endParaRPr lang="cs-CZ" dirty="0"/>
          </a:p>
          <a:p>
            <a:pPr marL="342900" indent="-342900">
              <a:lnSpc>
                <a:spcPct val="120000"/>
              </a:lnSpc>
            </a:pPr>
            <a:r>
              <a:rPr lang="en-GB" dirty="0"/>
              <a:t>This area represented 9.9 percent of the world's organic land and 1.3 percent of the region's agricultural land. </a:t>
            </a:r>
            <a:endParaRPr lang="cs-CZ" dirty="0"/>
          </a:p>
          <a:p>
            <a:pPr marL="342900" indent="-342900">
              <a:lnSpc>
                <a:spcPct val="120000"/>
              </a:lnSpc>
            </a:pPr>
            <a:r>
              <a:rPr lang="en-GB" dirty="0"/>
              <a:t>Leading countries in the region were Argentina (4.1 million hectares), Uruguay (2.7 million hectares), and Brazil (1.0 million hectares). </a:t>
            </a:r>
            <a:endParaRPr lang="cs-CZ" dirty="0"/>
          </a:p>
          <a:p>
            <a:pPr marL="342900" indent="-342900">
              <a:lnSpc>
                <a:spcPct val="120000"/>
              </a:lnSpc>
            </a:pPr>
            <a:r>
              <a:rPr lang="en-GB" dirty="0"/>
              <a:t>Uruguay boasted the highest organic share of total agricultural land at 19.6 percent, followed by Dominica (11.6 percent) and French Guiana (11.1 percent). </a:t>
            </a:r>
            <a:endParaRPr lang="cs-CZ" dirty="0"/>
          </a:p>
          <a:p>
            <a:pPr marL="342900" indent="-342900">
              <a:lnSpc>
                <a:spcPct val="120000"/>
              </a:lnSpc>
            </a:pPr>
            <a:r>
              <a:rPr lang="en-GB" dirty="0"/>
              <a:t>Several Latin American countries maintained their status as significant exporters of organic products, including coffee, cocoa, and bananas</a:t>
            </a:r>
            <a:r>
              <a:rPr lang="cs-CZ" dirty="0"/>
              <a:t>.</a:t>
            </a:r>
          </a:p>
          <a:p>
            <a:pPr marL="342900" indent="-342900">
              <a:lnSpc>
                <a:spcPct val="120000"/>
              </a:lnSpc>
            </a:pPr>
            <a:r>
              <a:rPr lang="en-GB" dirty="0"/>
              <a:t>Nineteen countries in the region had legislation governing organic agriculture, with two more in the process of drafting such legislation. </a:t>
            </a:r>
            <a:endParaRPr lang="cs-CZ" dirty="0"/>
          </a:p>
          <a:p>
            <a:pPr marL="342900" indent="-342900">
              <a:lnSpc>
                <a:spcPct val="120000"/>
              </a:lnSpc>
            </a:pPr>
            <a:r>
              <a:rPr lang="en-GB" dirty="0"/>
              <a:t>Brazil stood out as the largest market for organic products in Latin America.</a:t>
            </a:r>
          </a:p>
          <a:p>
            <a:pPr marL="342900" indent="-342900">
              <a:lnSpc>
                <a:spcPct val="120000"/>
              </a:lnSpc>
            </a:pPr>
            <a:endParaRPr lang="en-US" dirty="0"/>
          </a:p>
        </p:txBody>
      </p:sp>
      <p:sp>
        <p:nvSpPr>
          <p:cNvPr id="4" name="Text Box 4"/>
          <p:cNvSpPr txBox="1">
            <a:spLocks noChangeArrowheads="1"/>
          </p:cNvSpPr>
          <p:nvPr/>
        </p:nvSpPr>
        <p:spPr bwMode="auto">
          <a:xfrm>
            <a:off x="4655840" y="6304399"/>
            <a:ext cx="2088232" cy="274637"/>
          </a:xfrm>
          <a:prstGeom prst="rect">
            <a:avLst/>
          </a:prstGeom>
          <a:noFill/>
          <a:ln w="9525">
            <a:noFill/>
            <a:miter lim="800000"/>
            <a:headEnd/>
            <a:tailEnd/>
          </a:ln>
        </p:spPr>
        <p:txBody>
          <a:bodyPr wrap="square">
            <a:spAutoFit/>
          </a:bodyPr>
          <a:lstStyle/>
          <a:p>
            <a:pPr eaLnBrk="0" hangingPunct="0">
              <a:spcBef>
                <a:spcPct val="50000"/>
              </a:spcBef>
            </a:pPr>
            <a:r>
              <a:rPr lang="de-CH" sz="1200" dirty="0"/>
              <a:t>Source: FiBL </a:t>
            </a:r>
            <a:r>
              <a:rPr lang="de-CH" sz="1200" dirty="0" err="1"/>
              <a:t>survey</a:t>
            </a:r>
            <a:r>
              <a:rPr lang="de-CH" sz="1200" dirty="0"/>
              <a:t> </a:t>
            </a:r>
            <a:r>
              <a:rPr lang="cs-CZ" sz="1200" dirty="0"/>
              <a:t>2024</a:t>
            </a:r>
            <a:endParaRPr lang="de-CH" sz="1200" dirty="0"/>
          </a:p>
        </p:txBody>
      </p:sp>
    </p:spTree>
    <p:extLst>
      <p:ext uri="{BB962C8B-B14F-4D97-AF65-F5344CB8AC3E}">
        <p14:creationId xmlns:p14="http://schemas.microsoft.com/office/powerpoint/2010/main" val="397634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cs-CZ" dirty="0"/>
              <a:t>25</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cs-CZ" sz="2000" dirty="0"/>
              <a:t>25</a:t>
            </a:r>
            <a:r>
              <a:rPr lang="cs-CZ" sz="2000" baseline="30000" dirty="0"/>
              <a:t>th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2023</a:t>
            </a:r>
            <a:r>
              <a:rPr lang="en-GB" dirty="0"/>
              <a:t> and February </a:t>
            </a:r>
            <a:r>
              <a:rPr lang="cs-CZ" dirty="0"/>
              <a:t>2024</a:t>
            </a:r>
            <a:r>
              <a:rPr lang="en-GB" dirty="0"/>
              <a:t>.</a:t>
            </a:r>
          </a:p>
          <a:p>
            <a:r>
              <a:rPr lang="en-GB" dirty="0"/>
              <a:t>Data were received from </a:t>
            </a:r>
            <a:r>
              <a:rPr lang="cs-CZ" dirty="0"/>
              <a:t>188</a:t>
            </a:r>
            <a:r>
              <a:rPr lang="en-GB" dirty="0"/>
              <a:t> countries.</a:t>
            </a:r>
          </a:p>
          <a:p>
            <a:r>
              <a:rPr lang="en-GB" dirty="0"/>
              <a:t>Data 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2024</a:t>
            </a:r>
            <a:r>
              <a:rPr lang="en-GB" dirty="0"/>
              <a:t>” and on www.organic-world.net.</a:t>
            </a:r>
          </a:p>
          <a:p>
            <a:endParaRPr lang="de-CH" dirty="0"/>
          </a:p>
          <a:p>
            <a:endParaRPr lang="en-GB" dirty="0"/>
          </a:p>
        </p:txBody>
      </p:sp>
    </p:spTree>
    <p:extLst>
      <p:ext uri="{BB962C8B-B14F-4D97-AF65-F5344CB8AC3E}">
        <p14:creationId xmlns:p14="http://schemas.microsoft.com/office/powerpoint/2010/main" val="1819232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67569" y="0"/>
            <a:ext cx="10250488" cy="6857999"/>
          </a:xfrm>
          <a:prstGeom prst="rect">
            <a:avLst/>
          </a:prstGeom>
          <a:noFill/>
        </p:spPr>
      </p:pic>
      <p:sp>
        <p:nvSpPr>
          <p:cNvPr id="4" name="Title" hidden="1"/>
          <p:cNvSpPr>
            <a:spLocks noGrp="1"/>
          </p:cNvSpPr>
          <p:nvPr>
            <p:ph type="title"/>
          </p:nvPr>
        </p:nvSpPr>
        <p:spPr/>
        <p:txBody>
          <a:bodyPr/>
          <a:lstStyle/>
          <a:p>
            <a:r>
              <a:t>LA_land_country</a:t>
            </a:r>
          </a:p>
        </p:txBody>
      </p:sp>
    </p:spTree>
    <p:extLst>
      <p:ext uri="{BB962C8B-B14F-4D97-AF65-F5344CB8AC3E}">
        <p14:creationId xmlns:p14="http://schemas.microsoft.com/office/powerpoint/2010/main" val="1272896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665956" y="0"/>
            <a:ext cx="10250488" cy="6857999"/>
          </a:xfrm>
          <a:prstGeom prst="rect">
            <a:avLst/>
          </a:prstGeom>
          <a:noFill/>
        </p:spPr>
      </p:pic>
      <p:sp>
        <p:nvSpPr>
          <p:cNvPr id="4" name="Title" hidden="1"/>
          <p:cNvSpPr>
            <a:spLocks noGrp="1"/>
          </p:cNvSpPr>
          <p:nvPr>
            <p:ph type="title"/>
          </p:nvPr>
        </p:nvSpPr>
        <p:spPr/>
        <p:txBody>
          <a:bodyPr/>
          <a:lstStyle/>
          <a:p>
            <a:r>
              <a:t>LA_land_share_country</a:t>
            </a:r>
          </a:p>
        </p:txBody>
      </p:sp>
    </p:spTree>
    <p:extLst>
      <p:ext uri="{BB962C8B-B14F-4D97-AF65-F5344CB8AC3E}">
        <p14:creationId xmlns:p14="http://schemas.microsoft.com/office/powerpoint/2010/main" val="964064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LA_land_growth</a:t>
            </a:r>
          </a:p>
        </p:txBody>
      </p:sp>
    </p:spTree>
    <p:extLst>
      <p:ext uri="{BB962C8B-B14F-4D97-AF65-F5344CB8AC3E}">
        <p14:creationId xmlns:p14="http://schemas.microsoft.com/office/powerpoint/2010/main" val="3243222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LA_producers_country</a:t>
            </a:r>
          </a:p>
        </p:txBody>
      </p:sp>
    </p:spTree>
    <p:extLst>
      <p:ext uri="{BB962C8B-B14F-4D97-AF65-F5344CB8AC3E}">
        <p14:creationId xmlns:p14="http://schemas.microsoft.com/office/powerpoint/2010/main" val="3399786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40304" y="0"/>
            <a:ext cx="10249456" cy="6858000"/>
          </a:xfrm>
          <a:prstGeom prst="rect">
            <a:avLst/>
          </a:prstGeom>
          <a:noFill/>
        </p:spPr>
      </p:pic>
      <p:sp>
        <p:nvSpPr>
          <p:cNvPr id="4" name="Title" hidden="1"/>
          <p:cNvSpPr>
            <a:spLocks noGrp="1"/>
          </p:cNvSpPr>
          <p:nvPr>
            <p:ph type="title"/>
          </p:nvPr>
        </p:nvSpPr>
        <p:spPr/>
        <p:txBody>
          <a:bodyPr/>
          <a:lstStyle/>
          <a:p>
            <a:r>
              <a:t>LA_land_use</a:t>
            </a:r>
          </a:p>
        </p:txBody>
      </p:sp>
    </p:spTree>
    <p:extLst>
      <p:ext uri="{BB962C8B-B14F-4D97-AF65-F5344CB8AC3E}">
        <p14:creationId xmlns:p14="http://schemas.microsoft.com/office/powerpoint/2010/main" val="1878720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0951"/>
          <a:stretch/>
        </p:blipFill>
        <p:spPr>
          <a:xfrm>
            <a:off x="3493106" y="179537"/>
            <a:ext cx="6460519" cy="6678302"/>
          </a:xfrm>
          <a:prstGeom prst="rect">
            <a:avLst/>
          </a:prstGeom>
        </p:spPr>
      </p:pic>
      <p:sp>
        <p:nvSpPr>
          <p:cNvPr id="2" name="Titel 1"/>
          <p:cNvSpPr>
            <a:spLocks noGrp="1"/>
          </p:cNvSpPr>
          <p:nvPr>
            <p:ph type="title"/>
          </p:nvPr>
        </p:nvSpPr>
        <p:spPr/>
        <p:txBody>
          <a:bodyPr/>
          <a:lstStyle/>
          <a:p>
            <a:r>
              <a:rPr lang="de-CH" dirty="0"/>
              <a:t>North </a:t>
            </a:r>
            <a:r>
              <a:rPr lang="de-CH" dirty="0" err="1"/>
              <a:t>America</a:t>
            </a:r>
            <a:endParaRPr lang="de-CH" dirty="0"/>
          </a:p>
        </p:txBody>
      </p:sp>
    </p:spTree>
    <p:extLst>
      <p:ext uri="{BB962C8B-B14F-4D97-AF65-F5344CB8AC3E}">
        <p14:creationId xmlns:p14="http://schemas.microsoft.com/office/powerpoint/2010/main" val="101492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4"/>
          <p:cNvSpPr>
            <a:spLocks noGrp="1"/>
          </p:cNvSpPr>
          <p:nvPr>
            <p:ph type="title"/>
          </p:nvPr>
        </p:nvSpPr>
        <p:spPr/>
        <p:txBody>
          <a:bodyPr/>
          <a:lstStyle/>
          <a:p>
            <a:r>
              <a:rPr lang="de-CH" dirty="0"/>
              <a:t>Organic Agriculture in North America: Key </a:t>
            </a:r>
            <a:r>
              <a:rPr lang="de-CH" dirty="0" err="1"/>
              <a:t>figures</a:t>
            </a:r>
            <a:r>
              <a:rPr lang="de-CH" dirty="0"/>
              <a:t> </a:t>
            </a:r>
            <a:r>
              <a:rPr lang="cs-CZ" dirty="0"/>
              <a:t>2022</a:t>
            </a:r>
            <a:endParaRPr lang="de-CH" dirty="0"/>
          </a:p>
        </p:txBody>
      </p:sp>
      <p:sp>
        <p:nvSpPr>
          <p:cNvPr id="174083" name="Inhaltsplatzhalter 2"/>
          <p:cNvSpPr>
            <a:spLocks noGrp="1"/>
          </p:cNvSpPr>
          <p:nvPr>
            <p:ph idx="1"/>
          </p:nvPr>
        </p:nvSpPr>
        <p:spPr/>
        <p:txBody>
          <a:bodyPr>
            <a:normAutofit/>
          </a:bodyPr>
          <a:lstStyle/>
          <a:p>
            <a:r>
              <a:rPr lang="en-IE" dirty="0"/>
              <a:t>In North America, organic farming covered more than 3.6 million hectares in 2023, with 2.06 million hectares in the United States and 1.56 million hectares in Canada. </a:t>
            </a:r>
            <a:endParaRPr lang="cs-CZ" dirty="0"/>
          </a:p>
          <a:p>
            <a:r>
              <a:rPr lang="en-IE" dirty="0"/>
              <a:t>This constituted 0.8 percent of the total agricultural area in the region. </a:t>
            </a:r>
            <a:endParaRPr lang="cs-CZ" dirty="0"/>
          </a:p>
          <a:p>
            <a:r>
              <a:rPr lang="en-GB" dirty="0"/>
              <a:t>Key crops grown are cereals, oilseeds and dry pulses</a:t>
            </a:r>
            <a:r>
              <a:rPr lang="cs-CZ" dirty="0"/>
              <a:t>.</a:t>
            </a:r>
          </a:p>
          <a:p>
            <a:r>
              <a:rPr lang="en-GB" dirty="0"/>
              <a:t>There were more than 23’948 organic producers in North America. A total of 17’445 producers were counted in the US and 6’503 in Canada. </a:t>
            </a:r>
            <a:endParaRPr lang="cs-CZ" dirty="0"/>
          </a:p>
          <a:p>
            <a:r>
              <a:rPr lang="en-GB" dirty="0"/>
              <a:t>With almost 142’000 metric tons and almost 64 percent of the North American organic exports, cereals (mainly maize, oats and wheat) were the most important product group, followed by oilseeds (29’752 metric tons, mainly soybeans) and fresh vegetables (17’031 metric tons, mainly cucumbers, tomatoes and peppers).</a:t>
            </a:r>
            <a:endParaRPr lang="cs-CZ" dirty="0"/>
          </a:p>
          <a:p>
            <a:r>
              <a:rPr lang="en-IE" dirty="0"/>
              <a:t>The organic market in North America achieved sales of 64.4 billion euros</a:t>
            </a:r>
            <a:r>
              <a:rPr lang="cs-CZ" dirty="0"/>
              <a:t>.</a:t>
            </a:r>
          </a:p>
          <a:p>
            <a:endParaRPr lang="en-GB" dirty="0"/>
          </a:p>
        </p:txBody>
      </p:sp>
      <p:sp>
        <p:nvSpPr>
          <p:cNvPr id="4" name="Foliennummernplatzhalter 3"/>
          <p:cNvSpPr>
            <a:spLocks noGrp="1"/>
          </p:cNvSpPr>
          <p:nvPr>
            <p:ph type="sldNum" sz="quarter" idx="4"/>
          </p:nvPr>
        </p:nvSpPr>
        <p:spPr>
          <a:xfrm>
            <a:off x="9272589" y="6219826"/>
            <a:ext cx="790575" cy="360363"/>
          </a:xfrm>
        </p:spPr>
        <p:txBody>
          <a:bodyPr/>
          <a:lstStyle/>
          <a:p>
            <a:fld id="{E807130A-017D-4A97-80D7-1690E5258BC9}" type="slidenum">
              <a:rPr lang="de-DE" smtClean="0"/>
              <a:pPr/>
              <a:t>66</a:t>
            </a:fld>
            <a:endParaRPr lang="de-DE" dirty="0"/>
          </a:p>
        </p:txBody>
      </p:sp>
      <p:sp>
        <p:nvSpPr>
          <p:cNvPr id="5" name="Text Box 4"/>
          <p:cNvSpPr txBox="1">
            <a:spLocks noChangeArrowheads="1"/>
          </p:cNvSpPr>
          <p:nvPr/>
        </p:nvSpPr>
        <p:spPr bwMode="auto">
          <a:xfrm>
            <a:off x="4871865" y="6309033"/>
            <a:ext cx="2304256" cy="274637"/>
          </a:xfrm>
          <a:prstGeom prst="rect">
            <a:avLst/>
          </a:prstGeom>
          <a:noFill/>
          <a:ln w="9525">
            <a:noFill/>
            <a:miter lim="800000"/>
            <a:headEnd/>
            <a:tailEnd/>
          </a:ln>
        </p:spPr>
        <p:txBody>
          <a:bodyPr wrap="square">
            <a:spAutoFit/>
          </a:bodyPr>
          <a:lstStyle/>
          <a:p>
            <a:pPr eaLnBrk="0" hangingPunct="0">
              <a:spcBef>
                <a:spcPct val="50000"/>
              </a:spcBef>
            </a:pPr>
            <a:r>
              <a:rPr lang="de-CH" sz="1200" dirty="0"/>
              <a:t>Source: USDA and COTA </a:t>
            </a:r>
            <a:r>
              <a:rPr lang="cs-CZ" sz="1200" dirty="0"/>
              <a:t>202</a:t>
            </a:r>
            <a:r>
              <a:rPr lang="de-CH" sz="1200" dirty="0"/>
              <a:t>2</a:t>
            </a:r>
          </a:p>
        </p:txBody>
      </p:sp>
    </p:spTree>
    <p:extLst>
      <p:ext uri="{BB962C8B-B14F-4D97-AF65-F5344CB8AC3E}">
        <p14:creationId xmlns:p14="http://schemas.microsoft.com/office/powerpoint/2010/main" val="748920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437356" y="0"/>
            <a:ext cx="10250488" cy="6857999"/>
          </a:xfrm>
          <a:prstGeom prst="rect">
            <a:avLst/>
          </a:prstGeom>
          <a:noFill/>
        </p:spPr>
      </p:pic>
      <p:sp>
        <p:nvSpPr>
          <p:cNvPr id="4" name="Title" hidden="1"/>
          <p:cNvSpPr>
            <a:spLocks noGrp="1"/>
          </p:cNvSpPr>
          <p:nvPr>
            <p:ph type="title"/>
          </p:nvPr>
        </p:nvSpPr>
        <p:spPr/>
        <p:txBody>
          <a:bodyPr/>
          <a:lstStyle/>
          <a:p>
            <a:r>
              <a:t>NA_land_country</a:t>
            </a:r>
          </a:p>
        </p:txBody>
      </p:sp>
    </p:spTree>
    <p:extLst>
      <p:ext uri="{BB962C8B-B14F-4D97-AF65-F5344CB8AC3E}">
        <p14:creationId xmlns:p14="http://schemas.microsoft.com/office/powerpoint/2010/main" val="2349714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94481" y="0"/>
            <a:ext cx="10250488" cy="6857999"/>
          </a:xfrm>
          <a:prstGeom prst="rect">
            <a:avLst/>
          </a:prstGeom>
          <a:noFill/>
        </p:spPr>
      </p:pic>
      <p:sp>
        <p:nvSpPr>
          <p:cNvPr id="4" name="Title" hidden="1"/>
          <p:cNvSpPr>
            <a:spLocks noGrp="1"/>
          </p:cNvSpPr>
          <p:nvPr>
            <p:ph type="title"/>
          </p:nvPr>
        </p:nvSpPr>
        <p:spPr/>
        <p:txBody>
          <a:bodyPr/>
          <a:lstStyle/>
          <a:p>
            <a:r>
              <a:t>NA_land_share_country</a:t>
            </a:r>
          </a:p>
        </p:txBody>
      </p:sp>
    </p:spTree>
    <p:extLst>
      <p:ext uri="{BB962C8B-B14F-4D97-AF65-F5344CB8AC3E}">
        <p14:creationId xmlns:p14="http://schemas.microsoft.com/office/powerpoint/2010/main" val="1618537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84956" y="0"/>
            <a:ext cx="10250488" cy="6857999"/>
          </a:xfrm>
          <a:prstGeom prst="rect">
            <a:avLst/>
          </a:prstGeom>
          <a:noFill/>
        </p:spPr>
      </p:pic>
      <p:sp>
        <p:nvSpPr>
          <p:cNvPr id="4" name="Title" hidden="1"/>
          <p:cNvSpPr>
            <a:spLocks noGrp="1"/>
          </p:cNvSpPr>
          <p:nvPr>
            <p:ph type="title"/>
          </p:nvPr>
        </p:nvSpPr>
        <p:spPr/>
        <p:txBody>
          <a:bodyPr/>
          <a:lstStyle/>
          <a:p>
            <a:r>
              <a:t>NA_land_growth</a:t>
            </a:r>
          </a:p>
        </p:txBody>
      </p:sp>
    </p:spTree>
    <p:extLst>
      <p:ext uri="{BB962C8B-B14F-4D97-AF65-F5344CB8AC3E}">
        <p14:creationId xmlns:p14="http://schemas.microsoft.com/office/powerpoint/2010/main" val="17433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3232" y="25380"/>
            <a:ext cx="5205536" cy="6807239"/>
          </a:xfrm>
          <a:prstGeom prst="rect">
            <a:avLst/>
          </a:prstGeom>
        </p:spPr>
      </p:pic>
      <p:sp>
        <p:nvSpPr>
          <p:cNvPr id="3" name="Titel 2"/>
          <p:cNvSpPr>
            <a:spLocks noGrp="1"/>
          </p:cNvSpPr>
          <p:nvPr>
            <p:ph type="title"/>
          </p:nvPr>
        </p:nvSpPr>
        <p:spPr/>
        <p:txBody>
          <a:bodyPr/>
          <a:lstStyle/>
          <a:p>
            <a:r>
              <a:rPr lang="de-CH" dirty="0"/>
              <a:t>Africa</a:t>
            </a:r>
          </a:p>
        </p:txBody>
      </p:sp>
    </p:spTree>
    <p:extLst>
      <p:ext uri="{BB962C8B-B14F-4D97-AF65-F5344CB8AC3E}">
        <p14:creationId xmlns:p14="http://schemas.microsoft.com/office/powerpoint/2010/main" val="4184338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04006" y="0"/>
            <a:ext cx="10250488" cy="6857999"/>
          </a:xfrm>
          <a:prstGeom prst="rect">
            <a:avLst/>
          </a:prstGeom>
          <a:noFill/>
        </p:spPr>
      </p:pic>
      <p:sp>
        <p:nvSpPr>
          <p:cNvPr id="4" name="Title" hidden="1"/>
          <p:cNvSpPr>
            <a:spLocks noGrp="1"/>
          </p:cNvSpPr>
          <p:nvPr>
            <p:ph type="title"/>
          </p:nvPr>
        </p:nvSpPr>
        <p:spPr/>
        <p:txBody>
          <a:bodyPr/>
          <a:lstStyle/>
          <a:p>
            <a:r>
              <a:t>NA_producers_country</a:t>
            </a:r>
          </a:p>
        </p:txBody>
      </p:sp>
    </p:spTree>
    <p:extLst>
      <p:ext uri="{BB962C8B-B14F-4D97-AF65-F5344CB8AC3E}">
        <p14:creationId xmlns:p14="http://schemas.microsoft.com/office/powerpoint/2010/main" val="1724646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40304" y="0"/>
            <a:ext cx="10249456" cy="6858000"/>
          </a:xfrm>
          <a:prstGeom prst="rect">
            <a:avLst/>
          </a:prstGeom>
          <a:noFill/>
        </p:spPr>
      </p:pic>
      <p:sp>
        <p:nvSpPr>
          <p:cNvPr id="4" name="Title" hidden="1"/>
          <p:cNvSpPr>
            <a:spLocks noGrp="1"/>
          </p:cNvSpPr>
          <p:nvPr>
            <p:ph type="title"/>
          </p:nvPr>
        </p:nvSpPr>
        <p:spPr/>
        <p:txBody>
          <a:bodyPr/>
          <a:lstStyle/>
          <a:p>
            <a:r>
              <a:t>NA_land_use</a:t>
            </a:r>
          </a:p>
        </p:txBody>
      </p:sp>
    </p:spTree>
    <p:extLst>
      <p:ext uri="{BB962C8B-B14F-4D97-AF65-F5344CB8AC3E}">
        <p14:creationId xmlns:p14="http://schemas.microsoft.com/office/powerpoint/2010/main" val="12091806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663"/>
          <a:stretch/>
        </p:blipFill>
        <p:spPr>
          <a:xfrm>
            <a:off x="2476860" y="105665"/>
            <a:ext cx="7238279" cy="6752335"/>
          </a:xfrm>
          <a:prstGeom prst="rect">
            <a:avLst/>
          </a:prstGeom>
        </p:spPr>
      </p:pic>
      <p:sp>
        <p:nvSpPr>
          <p:cNvPr id="2" name="Titel 1"/>
          <p:cNvSpPr>
            <a:spLocks noGrp="1"/>
          </p:cNvSpPr>
          <p:nvPr>
            <p:ph type="title"/>
          </p:nvPr>
        </p:nvSpPr>
        <p:spPr/>
        <p:txBody>
          <a:bodyPr/>
          <a:lstStyle/>
          <a:p>
            <a:r>
              <a:rPr lang="de-CH" dirty="0" err="1"/>
              <a:t>Oceania</a:t>
            </a:r>
            <a:endParaRPr lang="de-CH" dirty="0"/>
          </a:p>
        </p:txBody>
      </p:sp>
    </p:spTree>
    <p:extLst>
      <p:ext uri="{BB962C8B-B14F-4D97-AF65-F5344CB8AC3E}">
        <p14:creationId xmlns:p14="http://schemas.microsoft.com/office/powerpoint/2010/main" val="3288407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dirty="0"/>
              <a:t>Organic agriculture in Oceania: Key </a:t>
            </a:r>
            <a:r>
              <a:rPr lang="de-DE" dirty="0" err="1"/>
              <a:t>figures</a:t>
            </a:r>
            <a:r>
              <a:rPr lang="de-DE" dirty="0"/>
              <a:t> </a:t>
            </a:r>
            <a:r>
              <a:rPr lang="cs-CZ" dirty="0"/>
              <a:t>2022</a:t>
            </a:r>
            <a:endParaRPr lang="de-DE" dirty="0"/>
          </a:p>
        </p:txBody>
      </p:sp>
      <p:sp>
        <p:nvSpPr>
          <p:cNvPr id="182275" name="Inhaltsplatzhalter 2"/>
          <p:cNvSpPr>
            <a:spLocks noGrp="1"/>
          </p:cNvSpPr>
          <p:nvPr>
            <p:ph idx="1"/>
          </p:nvPr>
        </p:nvSpPr>
        <p:spPr>
          <a:xfrm>
            <a:off x="814918" y="1638000"/>
            <a:ext cx="10653182" cy="4309944"/>
          </a:xfrm>
        </p:spPr>
        <p:txBody>
          <a:bodyPr/>
          <a:lstStyle/>
          <a:p>
            <a:pPr marL="342900" indent="-342900"/>
            <a:r>
              <a:rPr lang="en-GB" dirty="0"/>
              <a:t>Altogether, there were over 24’000 producers on 53 million hectares, constituting 14.3 percent of the region’s agricultural land and more than half the world’s organic land.</a:t>
            </a:r>
            <a:endParaRPr lang="cs-CZ" dirty="0"/>
          </a:p>
          <a:p>
            <a:pPr marL="342900" indent="-342900"/>
            <a:r>
              <a:rPr lang="en-GB" dirty="0"/>
              <a:t>More than 99 percent of the organic land in the region is in Australia (53.0 million hectares, mostly extensive grazing land), followed by New Zealand (over 79’000 hectares) and Samoa over 47’000 hectares). </a:t>
            </a:r>
            <a:endParaRPr lang="cs-CZ" dirty="0"/>
          </a:p>
          <a:p>
            <a:pPr marL="342900" indent="-342900"/>
            <a:r>
              <a:rPr lang="en-GB" dirty="0"/>
              <a:t>The highest organic shares of all national agricultural land were in Samoa (16.7 percent), followed by Australia (14.8 percent), Solomon Islands 6.5 percent), French Polynesia (4.8 percent) and Fiji (4.5 percent). </a:t>
            </a:r>
            <a:endParaRPr lang="cs-CZ" dirty="0"/>
          </a:p>
          <a:p>
            <a:pPr marL="342900" indent="-342900"/>
            <a:r>
              <a:rPr lang="en-GB" dirty="0"/>
              <a:t>Four countries in Oceania have legislation on organic agriculture. </a:t>
            </a:r>
          </a:p>
        </p:txBody>
      </p:sp>
      <p:sp>
        <p:nvSpPr>
          <p:cNvPr id="6" name="Text Box 4"/>
          <p:cNvSpPr txBox="1">
            <a:spLocks noChangeArrowheads="1"/>
          </p:cNvSpPr>
          <p:nvPr/>
        </p:nvSpPr>
        <p:spPr bwMode="auto">
          <a:xfrm>
            <a:off x="4727849" y="6309033"/>
            <a:ext cx="1512615" cy="277813"/>
          </a:xfrm>
          <a:prstGeom prst="rect">
            <a:avLst/>
          </a:prstGeom>
          <a:noFill/>
          <a:ln w="9525">
            <a:noFill/>
            <a:miter lim="800000"/>
            <a:headEnd/>
            <a:tailEnd/>
          </a:ln>
        </p:spPr>
        <p:txBody>
          <a:bodyPr wrap="square">
            <a:spAutoFit/>
          </a:bodyPr>
          <a:lstStyle/>
          <a:p>
            <a:pPr eaLnBrk="0" hangingPunct="0">
              <a:spcBef>
                <a:spcPct val="50000"/>
              </a:spcBef>
            </a:pPr>
            <a:r>
              <a:rPr lang="en-US" sz="1200" dirty="0">
                <a:ea typeface="MS PGothic" pitchFamily="34" charset="-128"/>
              </a:rPr>
              <a:t>FiBL survey </a:t>
            </a:r>
            <a:r>
              <a:rPr lang="cs-CZ" sz="1200" dirty="0">
                <a:ea typeface="MS PGothic" pitchFamily="34" charset="-128"/>
              </a:rPr>
              <a:t>2024</a:t>
            </a:r>
            <a:endParaRPr lang="de-CH" sz="1200" dirty="0">
              <a:ea typeface="MS PGothic" pitchFamily="34" charset="-128"/>
            </a:endParaRPr>
          </a:p>
        </p:txBody>
      </p:sp>
    </p:spTree>
    <p:extLst>
      <p:ext uri="{BB962C8B-B14F-4D97-AF65-F5344CB8AC3E}">
        <p14:creationId xmlns:p14="http://schemas.microsoft.com/office/powerpoint/2010/main" val="17017485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Oceania_land_country</a:t>
            </a:r>
          </a:p>
        </p:txBody>
      </p:sp>
    </p:spTree>
    <p:extLst>
      <p:ext uri="{BB962C8B-B14F-4D97-AF65-F5344CB8AC3E}">
        <p14:creationId xmlns:p14="http://schemas.microsoft.com/office/powerpoint/2010/main" val="3557675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Oceania_land_share_country</a:t>
            </a:r>
          </a:p>
        </p:txBody>
      </p:sp>
    </p:spTree>
    <p:extLst>
      <p:ext uri="{BB962C8B-B14F-4D97-AF65-F5344CB8AC3E}">
        <p14:creationId xmlns:p14="http://schemas.microsoft.com/office/powerpoint/2010/main" val="3470427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Oceania_land_growth</a:t>
            </a:r>
          </a:p>
        </p:txBody>
      </p:sp>
    </p:spTree>
    <p:extLst>
      <p:ext uri="{BB962C8B-B14F-4D97-AF65-F5344CB8AC3E}">
        <p14:creationId xmlns:p14="http://schemas.microsoft.com/office/powerpoint/2010/main" val="2564529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7999"/>
          </a:xfrm>
          <a:prstGeom prst="rect">
            <a:avLst/>
          </a:prstGeom>
          <a:noFill/>
        </p:spPr>
      </p:pic>
      <p:sp>
        <p:nvSpPr>
          <p:cNvPr id="4" name="Title" hidden="1"/>
          <p:cNvSpPr>
            <a:spLocks noGrp="1"/>
          </p:cNvSpPr>
          <p:nvPr>
            <p:ph type="title"/>
          </p:nvPr>
        </p:nvSpPr>
        <p:spPr/>
        <p:txBody>
          <a:bodyPr/>
          <a:lstStyle/>
          <a:p>
            <a:r>
              <a:t>Oceania_producers_country</a:t>
            </a:r>
          </a:p>
        </p:txBody>
      </p:sp>
    </p:spTree>
    <p:extLst>
      <p:ext uri="{BB962C8B-B14F-4D97-AF65-F5344CB8AC3E}">
        <p14:creationId xmlns:p14="http://schemas.microsoft.com/office/powerpoint/2010/main" val="31188126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514072" y="0"/>
            <a:ext cx="10249456" cy="6858000"/>
          </a:xfrm>
          <a:prstGeom prst="rect">
            <a:avLst/>
          </a:prstGeom>
          <a:noFill/>
        </p:spPr>
      </p:pic>
      <p:sp>
        <p:nvSpPr>
          <p:cNvPr id="4" name="Title" hidden="1"/>
          <p:cNvSpPr>
            <a:spLocks noGrp="1"/>
          </p:cNvSpPr>
          <p:nvPr>
            <p:ph type="title"/>
          </p:nvPr>
        </p:nvSpPr>
        <p:spPr/>
        <p:txBody>
          <a:bodyPr/>
          <a:lstStyle/>
          <a:p>
            <a:r>
              <a:t>Oceania_land_use</a:t>
            </a:r>
          </a:p>
        </p:txBody>
      </p:sp>
    </p:spTree>
    <p:extLst>
      <p:ext uri="{BB962C8B-B14F-4D97-AF65-F5344CB8AC3E}">
        <p14:creationId xmlns:p14="http://schemas.microsoft.com/office/powerpoint/2010/main" val="1916988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More information </a:t>
            </a:r>
            <a:endParaRPr lang="de-CH" altLang="de-DE" dirty="0"/>
          </a:p>
        </p:txBody>
      </p:sp>
      <p:sp>
        <p:nvSpPr>
          <p:cNvPr id="3" name="Inhaltsplatzhalter 2"/>
          <p:cNvSpPr>
            <a:spLocks noGrp="1"/>
          </p:cNvSpPr>
          <p:nvPr>
            <p:ph idx="1"/>
          </p:nvPr>
        </p:nvSpPr>
        <p:spPr/>
        <p:txBody>
          <a:bodyPr/>
          <a:lstStyle/>
          <a:p>
            <a:r>
              <a:rPr lang="de-CH" dirty="0"/>
              <a:t>More </a:t>
            </a:r>
            <a:r>
              <a:rPr lang="de-CH" dirty="0" err="1"/>
              <a:t>information</a:t>
            </a:r>
            <a:r>
              <a:rPr lang="de-CH" dirty="0"/>
              <a:t> (PDF, data </a:t>
            </a:r>
            <a:r>
              <a:rPr lang="de-CH" dirty="0" err="1"/>
              <a:t>sources</a:t>
            </a:r>
            <a:r>
              <a:rPr lang="de-CH" dirty="0"/>
              <a:t>, </a:t>
            </a:r>
            <a:r>
              <a:rPr lang="de-CH" dirty="0" err="1"/>
              <a:t>graphs</a:t>
            </a:r>
            <a:r>
              <a:rPr lang="de-CH" dirty="0"/>
              <a:t>) at</a:t>
            </a:r>
            <a:r>
              <a:rPr lang="cs-CZ" dirty="0"/>
              <a:t>:</a:t>
            </a:r>
            <a:r>
              <a:rPr lang="de-CH" dirty="0"/>
              <a:t> </a:t>
            </a:r>
            <a:br>
              <a:rPr lang="cs-CZ" dirty="0"/>
            </a:br>
            <a:r>
              <a:rPr lang="de-CH" dirty="0">
                <a:hlinkClick r:id="rId2"/>
              </a:rPr>
              <a:t>http://www.organic-world.net/yearbook/yearbook-20</a:t>
            </a:r>
            <a:r>
              <a:rPr lang="cs-CZ" dirty="0">
                <a:hlinkClick r:id="rId2"/>
              </a:rPr>
              <a:t>24</a:t>
            </a:r>
            <a:r>
              <a:rPr lang="de-CH" dirty="0">
                <a:hlinkClick r:id="rId2"/>
              </a:rPr>
              <a:t>.html</a:t>
            </a:r>
            <a:r>
              <a:rPr lang="de-CH" dirty="0"/>
              <a:t> </a:t>
            </a:r>
            <a:endParaRPr lang="cs-CZ" dirty="0"/>
          </a:p>
          <a:p>
            <a:endParaRPr lang="de-CH" dirty="0"/>
          </a:p>
          <a:p>
            <a:r>
              <a:rPr lang="de-CH" dirty="0"/>
              <a:t>Contact</a:t>
            </a:r>
            <a:br>
              <a:rPr lang="de-CH" dirty="0"/>
            </a:br>
            <a:r>
              <a:rPr lang="de-CH" dirty="0"/>
              <a:t>Helga Wille</a:t>
            </a:r>
            <a:r>
              <a:rPr lang="cs-CZ" dirty="0"/>
              <a:t>r</a:t>
            </a:r>
            <a:br>
              <a:rPr lang="de-CH" dirty="0"/>
            </a:br>
            <a:r>
              <a:rPr lang="de-CH" dirty="0"/>
              <a:t>Research Institute of Organic Agriculture FiBL</a:t>
            </a:r>
            <a:br>
              <a:rPr lang="de-CH" dirty="0"/>
            </a:br>
            <a:r>
              <a:rPr lang="de-CH" dirty="0"/>
              <a:t>5070 Frick</a:t>
            </a:r>
            <a:br>
              <a:rPr lang="de-CH" dirty="0"/>
            </a:br>
            <a:r>
              <a:rPr lang="de-CH" dirty="0"/>
              <a:t>Switzerland</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79</a:t>
            </a:fld>
            <a:endParaRPr lang="de-DE" dirty="0"/>
          </a:p>
        </p:txBody>
      </p:sp>
    </p:spTree>
    <p:extLst>
      <p:ext uri="{BB962C8B-B14F-4D97-AF65-F5344CB8AC3E}">
        <p14:creationId xmlns:p14="http://schemas.microsoft.com/office/powerpoint/2010/main" val="355909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dirty="0"/>
              <a:t>Organic agriculture in </a:t>
            </a:r>
            <a:r>
              <a:rPr lang="de-DE" dirty="0" err="1"/>
              <a:t>Africa</a:t>
            </a:r>
            <a:r>
              <a:rPr lang="de-DE" dirty="0"/>
              <a:t> </a:t>
            </a:r>
            <a:r>
              <a:rPr lang="cs-CZ" dirty="0"/>
              <a:t>2022</a:t>
            </a:r>
            <a:endParaRPr lang="de-DE" dirty="0"/>
          </a:p>
        </p:txBody>
      </p:sp>
      <p:sp>
        <p:nvSpPr>
          <p:cNvPr id="135171" name="Inhaltsplatzhalter 2"/>
          <p:cNvSpPr>
            <a:spLocks noGrp="1"/>
          </p:cNvSpPr>
          <p:nvPr>
            <p:ph idx="1"/>
          </p:nvPr>
        </p:nvSpPr>
        <p:spPr/>
        <p:txBody>
          <a:bodyPr/>
          <a:lstStyle/>
          <a:p>
            <a:pPr marL="285750" indent="-285750"/>
            <a:r>
              <a:rPr lang="en-GB" sz="1800" dirty="0"/>
              <a:t>Africa boasted more than 2.7 million hectares of certified organic agricultural land, representing a remarkable 4.9 percent increase of nearly 128´000 hectares compared to 2021. </a:t>
            </a:r>
            <a:endParaRPr lang="cs-CZ" sz="1800" dirty="0"/>
          </a:p>
          <a:p>
            <a:pPr marL="285750" indent="-285750"/>
            <a:r>
              <a:rPr lang="en-GB" sz="1800" dirty="0"/>
              <a:t>The continent also reported over 975´000 producers involved in organic farming. </a:t>
            </a:r>
            <a:endParaRPr lang="cs-CZ" sz="1800" dirty="0"/>
          </a:p>
          <a:p>
            <a:pPr marL="285750" indent="-285750"/>
            <a:r>
              <a:rPr lang="en-GB" sz="1800" dirty="0"/>
              <a:t>Uganda stood out as the country with the largest organic area, exceeding 505´000 hectares in 2022, and also claiming the highest number of organic producers, with over 404´000. </a:t>
            </a:r>
            <a:endParaRPr lang="cs-CZ" sz="1800" dirty="0"/>
          </a:p>
          <a:p>
            <a:pPr marL="285750" indent="-285750"/>
            <a:r>
              <a:rPr lang="en-GB" sz="1800" dirty="0"/>
              <a:t>Notably, the island state of São Tomé and Príncipe dedicated 21.1 percent of its agricultural land to organic crops, showcasing the region's commitment to organic farming. </a:t>
            </a:r>
            <a:endParaRPr lang="cs-CZ" sz="1800" dirty="0"/>
          </a:p>
          <a:p>
            <a:pPr marL="285750" indent="-285750"/>
            <a:r>
              <a:rPr lang="en-GB" sz="1800" dirty="0"/>
              <a:t>Most certified organic products from Africa are destined for export markets, with key crops including cocoa, cotton, coffee, oilseeds, nuts, and olives. </a:t>
            </a:r>
            <a:endParaRPr lang="cs-CZ" sz="1800" dirty="0"/>
          </a:p>
          <a:p>
            <a:pPr marL="285750" indent="-285750"/>
            <a:r>
              <a:rPr lang="cs-CZ" sz="1800" dirty="0"/>
              <a:t>5 </a:t>
            </a:r>
            <a:r>
              <a:rPr lang="en-GB" sz="1800" dirty="0"/>
              <a:t>African countries have existing legislation on organic agriculture, while an additional five are </a:t>
            </a:r>
          </a:p>
        </p:txBody>
      </p:sp>
      <p:sp>
        <p:nvSpPr>
          <p:cNvPr id="47108" name="Text Box 4"/>
          <p:cNvSpPr txBox="1">
            <a:spLocks noChangeArrowheads="1"/>
          </p:cNvSpPr>
          <p:nvPr/>
        </p:nvSpPr>
        <p:spPr bwMode="auto">
          <a:xfrm>
            <a:off x="4803776" y="6304399"/>
            <a:ext cx="2012305" cy="274637"/>
          </a:xfrm>
          <a:prstGeom prst="rect">
            <a:avLst/>
          </a:prstGeom>
          <a:noFill/>
          <a:ln w="9525">
            <a:noFill/>
            <a:miter lim="800000"/>
            <a:headEnd/>
            <a:tailEnd/>
          </a:ln>
        </p:spPr>
        <p:txBody>
          <a:bodyPr wrap="square">
            <a:spAutoFit/>
          </a:bodyPr>
          <a:lstStyle/>
          <a:p>
            <a:pPr eaLnBrk="0" hangingPunct="0">
              <a:spcBef>
                <a:spcPct val="50000"/>
              </a:spcBef>
            </a:pPr>
            <a:r>
              <a:rPr lang="de-CH" sz="1200" dirty="0"/>
              <a:t>Source: FiBL </a:t>
            </a:r>
            <a:r>
              <a:rPr lang="de-CH" sz="1200" dirty="0" err="1"/>
              <a:t>survey</a:t>
            </a:r>
            <a:r>
              <a:rPr lang="de-CH" sz="1200" dirty="0"/>
              <a:t> </a:t>
            </a:r>
            <a:r>
              <a:rPr lang="cs-CZ" sz="1200" dirty="0"/>
              <a:t>2023</a:t>
            </a:r>
            <a:endParaRPr lang="de-CH" sz="1200" dirty="0"/>
          </a:p>
        </p:txBody>
      </p:sp>
      <p:sp>
        <p:nvSpPr>
          <p:cNvPr id="7" name="Foliennummernplatzhalter 3"/>
          <p:cNvSpPr>
            <a:spLocks noGrp="1"/>
          </p:cNvSpPr>
          <p:nvPr>
            <p:ph type="sldNum" sz="quarter" idx="4"/>
          </p:nvPr>
        </p:nvSpPr>
        <p:spPr>
          <a:xfrm>
            <a:off x="9786041" y="6309032"/>
            <a:ext cx="277122" cy="271156"/>
          </a:xfrm>
        </p:spPr>
        <p:txBody>
          <a:bodyPr/>
          <a:lstStyle/>
          <a:p>
            <a:fld id="{E807130A-017D-4A97-80D7-1690E5258BC9}" type="slidenum">
              <a:rPr lang="de-DE" smtClean="0"/>
              <a:pPr/>
              <a:t>8</a:t>
            </a:fld>
            <a:endParaRPr lang="de-DE" dirty="0"/>
          </a:p>
        </p:txBody>
      </p:sp>
    </p:spTree>
    <p:extLst>
      <p:ext uri="{BB962C8B-B14F-4D97-AF65-F5344CB8AC3E}">
        <p14:creationId xmlns:p14="http://schemas.microsoft.com/office/powerpoint/2010/main" val="1495427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Disclaimer</a:t>
            </a:r>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NürnbergMesse, IFOAM – Organics International. The views expressed herein can in no way be taken to reflect the official opinions of SECO, Coop,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80</a:t>
            </a:fld>
            <a:endParaRPr lang="de-DE" dirty="0"/>
          </a:p>
        </p:txBody>
      </p:sp>
    </p:spTree>
    <p:extLst>
      <p:ext uri="{BB962C8B-B14F-4D97-AF65-F5344CB8AC3E}">
        <p14:creationId xmlns:p14="http://schemas.microsoft.com/office/powerpoint/2010/main" val="24095026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3"/>
              </a:rPr>
              <a:t>www.organic-world.net</a:t>
            </a:r>
            <a:endParaRPr lang="de-CH" dirty="0"/>
          </a:p>
        </p:txBody>
      </p:sp>
      <p:pic>
        <p:nvPicPr>
          <p:cNvPr id="4" name="Picture 3">
            <a:extLst>
              <a:ext uri="{FF2B5EF4-FFF2-40B4-BE49-F238E27FC236}">
                <a16:creationId xmlns:a16="http://schemas.microsoft.com/office/drawing/2014/main" id="{696032AF-E869-41E2-998B-A7FE3AE7C854}"/>
              </a:ext>
            </a:extLst>
          </p:cNvPr>
          <p:cNvPicPr>
            <a:picLocks noChangeAspect="1"/>
          </p:cNvPicPr>
          <p:nvPr/>
        </p:nvPicPr>
        <p:blipFill>
          <a:blip r:embed="rId4"/>
          <a:stretch>
            <a:fillRect/>
          </a:stretch>
        </p:blipFill>
        <p:spPr>
          <a:xfrm>
            <a:off x="863765" y="1034512"/>
            <a:ext cx="8983449" cy="7868855"/>
          </a:xfrm>
          <a:prstGeom prst="rect">
            <a:avLst/>
          </a:prstGeom>
        </p:spPr>
      </p:pic>
    </p:spTree>
    <p:extLst>
      <p:ext uri="{BB962C8B-B14F-4D97-AF65-F5344CB8AC3E}">
        <p14:creationId xmlns:p14="http://schemas.microsoft.com/office/powerpoint/2010/main" val="3324612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pic>
        <p:nvPicPr>
          <p:cNvPr id="4" name="Picture 3">
            <a:extLst>
              <a:ext uri="{FF2B5EF4-FFF2-40B4-BE49-F238E27FC236}">
                <a16:creationId xmlns:a16="http://schemas.microsoft.com/office/drawing/2014/main" id="{3A019FA5-21B9-4A9F-9CE9-0F0C4790382E}"/>
              </a:ext>
            </a:extLst>
          </p:cNvPr>
          <p:cNvPicPr>
            <a:picLocks noChangeAspect="1"/>
          </p:cNvPicPr>
          <p:nvPr/>
        </p:nvPicPr>
        <p:blipFill>
          <a:blip r:embed="rId2"/>
          <a:stretch>
            <a:fillRect/>
          </a:stretch>
        </p:blipFill>
        <p:spPr>
          <a:xfrm>
            <a:off x="814915" y="1394460"/>
            <a:ext cx="9053797" cy="6858000"/>
          </a:xfrm>
          <a:prstGeom prst="rect">
            <a:avLst/>
          </a:prstGeom>
        </p:spPr>
      </p:pic>
    </p:spTree>
    <p:extLst>
      <p:ext uri="{BB962C8B-B14F-4D97-AF65-F5344CB8AC3E}">
        <p14:creationId xmlns:p14="http://schemas.microsoft.com/office/powerpoint/2010/main" val="6577406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5" name="Content Placeholder 8">
            <a:extLst>
              <a:ext uri="{FF2B5EF4-FFF2-40B4-BE49-F238E27FC236}">
                <a16:creationId xmlns:a16="http://schemas.microsoft.com/office/drawing/2014/main" id="{7702C29E-3B32-4720-B7EF-DD6035DA1A5B}"/>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7" name="Picture 6">
            <a:extLst>
              <a:ext uri="{FF2B5EF4-FFF2-40B4-BE49-F238E27FC236}">
                <a16:creationId xmlns:a16="http://schemas.microsoft.com/office/drawing/2014/main" id="{3B3A58DB-4F40-4A8B-939B-338B5AA92779}"/>
              </a:ext>
            </a:extLst>
          </p:cNvPr>
          <p:cNvPicPr>
            <a:picLocks noChangeAspect="1"/>
          </p:cNvPicPr>
          <p:nvPr/>
        </p:nvPicPr>
        <p:blipFill>
          <a:blip r:embed="rId3"/>
          <a:stretch>
            <a:fillRect/>
          </a:stretch>
        </p:blipFill>
        <p:spPr>
          <a:xfrm>
            <a:off x="823634" y="1095374"/>
            <a:ext cx="4153297" cy="4667250"/>
          </a:xfrm>
          <a:prstGeom prst="rect">
            <a:avLst/>
          </a:prstGeom>
        </p:spPr>
      </p:pic>
    </p:spTree>
    <p:extLst>
      <p:ext uri="{BB962C8B-B14F-4D97-AF65-F5344CB8AC3E}">
        <p14:creationId xmlns:p14="http://schemas.microsoft.com/office/powerpoint/2010/main" val="37852957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1422386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3"/>
                  </a:rPr>
                  <a:t>@</a:t>
                </a:r>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5878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africa_land_country</a:t>
            </a:r>
          </a:p>
        </p:txBody>
      </p:sp>
      <p:pic>
        <p:nvPicPr>
          <p:cNvPr id="5" name="Picture 4">
            <a:extLst>
              <a:ext uri="{FF2B5EF4-FFF2-40B4-BE49-F238E27FC236}">
                <a16:creationId xmlns:a16="http://schemas.microsoft.com/office/drawing/2014/main" id="{747493C7-963A-4E51-BF84-2FE60FF8BB52}"/>
              </a:ext>
            </a:extLst>
          </p:cNvPr>
          <p:cNvPicPr>
            <a:picLocks noChangeAspect="1"/>
          </p:cNvPicPr>
          <p:nvPr/>
        </p:nvPicPr>
        <p:blipFill>
          <a:blip r:embed="rId3"/>
          <a:stretch>
            <a:fillRect/>
          </a:stretch>
        </p:blipFill>
        <p:spPr>
          <a:xfrm>
            <a:off x="839788" y="0"/>
            <a:ext cx="10250488" cy="6858000"/>
          </a:xfrm>
          <a:prstGeom prst="rect">
            <a:avLst/>
          </a:prstGeom>
        </p:spPr>
      </p:pic>
    </p:spTree>
    <p:extLst>
      <p:ext uri="{BB962C8B-B14F-4D97-AF65-F5344CB8AC3E}">
        <p14:creationId xmlns:p14="http://schemas.microsoft.com/office/powerpoint/2010/main" val="2929914987"/>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1B3832-62FB-4AA6-AE0F-C1005DBE3406}">
  <ds:schemaRefs>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dd18740c-b141-4d05-9751-e9f3dcf7e76f"/>
    <ds:schemaRef ds:uri="http://purl.org/dc/elements/1.1/"/>
    <ds:schemaRef ds:uri="926ccd4c-651f-4ccc-af87-3950eef9fdad"/>
    <ds:schemaRef ds:uri="http://schemas.microsoft.com/sharepoint/v3"/>
  </ds:schemaRefs>
</ds:datastoreItem>
</file>

<file path=customXml/itemProps2.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0A4870-0F19-497A-A7B4-C3109C5289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3540</Words>
  <Application>Microsoft Office PowerPoint</Application>
  <PresentationFormat>Widescreen</PresentationFormat>
  <Paragraphs>734</Paragraphs>
  <Slides>85</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ＭＳ Ｐゴシック</vt:lpstr>
      <vt:lpstr>ＭＳ Ｐゴシック</vt:lpstr>
      <vt:lpstr>Arial</vt:lpstr>
      <vt:lpstr>Arial Black</vt:lpstr>
      <vt:lpstr>Calibri</vt:lpstr>
      <vt:lpstr>Gill Sans MT</vt:lpstr>
      <vt:lpstr>Times New Roman</vt:lpstr>
      <vt:lpstr>FiBL Slide Master</vt:lpstr>
      <vt:lpstr>Organic Agriculture Worldwide 2022:  Key results from the FiBL survey on organic agriculture worldwide 2024 </vt:lpstr>
      <vt:lpstr>Organic Agriculture Worldwide: Key results from the FiBL survey on organic agriculture worldwide 2024 Part 3: Organic agriculture in the regions </vt:lpstr>
      <vt:lpstr>Acknowledgements</vt:lpstr>
      <vt:lpstr>The World of Organic Agriculture 2024</vt:lpstr>
      <vt:lpstr>About this presentation</vt:lpstr>
      <vt:lpstr>The 25th survey on organic agriculture world-wide</vt:lpstr>
      <vt:lpstr>Africa</vt:lpstr>
      <vt:lpstr>Organic agriculture in Africa 2022</vt:lpstr>
      <vt:lpstr>africa_land_country</vt:lpstr>
      <vt:lpstr>Africa_land_share</vt:lpstr>
      <vt:lpstr>africa_land_growth</vt:lpstr>
      <vt:lpstr>africa_producers_country</vt:lpstr>
      <vt:lpstr>Africa_land_use</vt:lpstr>
      <vt:lpstr>PowerPoint Presentation</vt:lpstr>
      <vt:lpstr>PowerPoint Presentation</vt:lpstr>
      <vt:lpstr>Asia</vt:lpstr>
      <vt:lpstr>Organic Agriculture in Asia 2022</vt:lpstr>
      <vt:lpstr>Asia_land_country</vt:lpstr>
      <vt:lpstr>Asia_land_share_country</vt:lpstr>
      <vt:lpstr>asia_land_growth</vt:lpstr>
      <vt:lpstr>Asia_producers_country</vt:lpstr>
      <vt:lpstr>Asia_land_use</vt:lpstr>
      <vt:lpstr>Asia_producers_country</vt:lpstr>
      <vt:lpstr>Asia_producers_country</vt:lpstr>
      <vt:lpstr>Europe:  Organic agricultural land 2022</vt:lpstr>
      <vt:lpstr>Organic agriculture in Europe: Key data 2022</vt:lpstr>
      <vt:lpstr>PowerPoint Presentation</vt:lpstr>
      <vt:lpstr>PowerPoint Presentation</vt:lpstr>
      <vt:lpstr>PowerPoint Presentation</vt:lpstr>
      <vt:lpstr>EU_Europe_land_distribution_country</vt:lpstr>
      <vt:lpstr>Europe_land_by_country</vt:lpstr>
      <vt:lpstr>Europe_land_share_country</vt:lpstr>
      <vt:lpstr>Europe_EU_growth_land</vt:lpstr>
      <vt:lpstr>Europe_growth_percent</vt:lpstr>
      <vt:lpstr>Europe_top10_land_growth_area+share</vt:lpstr>
      <vt:lpstr> Europe_EU_growth_producers</vt:lpstr>
      <vt:lpstr>Europe_land_use</vt:lpstr>
      <vt:lpstr>Europe_land_use_by_culture</vt:lpstr>
      <vt:lpstr>Europe_land_use_development</vt:lpstr>
      <vt:lpstr>European_Union_land_use_by_culture</vt:lpstr>
      <vt:lpstr>milk</vt:lpstr>
      <vt:lpstr>PowerPoint Presentation</vt:lpstr>
      <vt:lpstr>EU_producers, processors_distribution</vt:lpstr>
      <vt:lpstr>Europe_producers_by_country</vt:lpstr>
      <vt:lpstr>Europe_retail_sales_by_country</vt:lpstr>
      <vt:lpstr>Europe_EU_growth_retail</vt:lpstr>
      <vt:lpstr>Europe_retail_growth</vt:lpstr>
      <vt:lpstr>Europe_retail_per_capita</vt:lpstr>
      <vt:lpstr> Europe_retail_by_channel</vt:lpstr>
      <vt:lpstr>Europe_retail_by_channel_by_country</vt:lpstr>
      <vt:lpstr>Organic imports volumes down by 5.1 percent in 2022</vt:lpstr>
      <vt:lpstr>Europe_import_country</vt:lpstr>
      <vt:lpstr>EU_import_by_food_product</vt:lpstr>
      <vt:lpstr>EU_import_by_exporter</vt:lpstr>
      <vt:lpstr>Europe_imports development</vt:lpstr>
      <vt:lpstr> Europe_imports development_Arable_products</vt:lpstr>
      <vt:lpstr>PowerPoint Presentation</vt:lpstr>
      <vt:lpstr>Latin America  and the Caribbean</vt:lpstr>
      <vt:lpstr>Latin America and Caribbean: Key figures 2022</vt:lpstr>
      <vt:lpstr>LA_land_country</vt:lpstr>
      <vt:lpstr>LA_land_share_country</vt:lpstr>
      <vt:lpstr>LA_land_growth</vt:lpstr>
      <vt:lpstr>LA_producers_country</vt:lpstr>
      <vt:lpstr>LA_land_use</vt:lpstr>
      <vt:lpstr>North America</vt:lpstr>
      <vt:lpstr>Organic Agriculture in North America: Key figures 2022</vt:lpstr>
      <vt:lpstr>NA_land_country</vt:lpstr>
      <vt:lpstr>NA_land_share_country</vt:lpstr>
      <vt:lpstr>NA_land_growth</vt:lpstr>
      <vt:lpstr>NA_producers_country</vt:lpstr>
      <vt:lpstr>NA_land_use</vt:lpstr>
      <vt:lpstr>Oceania</vt:lpstr>
      <vt:lpstr>Organic agriculture in Oceania: Key figures 2022</vt:lpstr>
      <vt:lpstr>Oceania_land_country</vt:lpstr>
      <vt:lpstr>Oceania_land_share_country</vt:lpstr>
      <vt:lpstr>Oceania_land_growth</vt:lpstr>
      <vt:lpstr>Oceania_producers_country</vt:lpstr>
      <vt:lpstr>Oceania_land_use</vt:lpstr>
      <vt:lpstr>More information </vt:lpstr>
      <vt:lpstr>Disclaimer</vt:lpstr>
      <vt:lpstr>Presentations on www.organic-world.net</vt:lpstr>
      <vt:lpstr>Statistics.FiBL.org</vt:lpstr>
      <vt:lpstr>www.twitter.com/fiblstatistics</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Jan Trávníček</cp:lastModifiedBy>
  <cp:revision>305</cp:revision>
  <dcterms:created xsi:type="dcterms:W3CDTF">2021-02-10T13:15:41Z</dcterms:created>
  <dcterms:modified xsi:type="dcterms:W3CDTF">2024-02-07T19:44:08Z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