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4"/>
  </p:sldMasterIdLst>
  <p:notesMasterIdLst>
    <p:notesMasterId r:id="rId52"/>
  </p:notesMasterIdLst>
  <p:handoutMasterIdLst>
    <p:handoutMasterId r:id="rId53"/>
  </p:handoutMasterIdLst>
  <p:sldIdLst>
    <p:sldId id="256" r:id="rId5"/>
    <p:sldId id="480" r:id="rId6"/>
    <p:sldId id="314" r:id="rId7"/>
    <p:sldId id="482" r:id="rId8"/>
    <p:sldId id="483" r:id="rId9"/>
    <p:sldId id="484" r:id="rId10"/>
    <p:sldId id="320" r:id="rId11"/>
    <p:sldId id="321" r:id="rId12"/>
    <p:sldId id="322" r:id="rId13"/>
    <p:sldId id="362" r:id="rId14"/>
    <p:sldId id="485" r:id="rId15"/>
    <p:sldId id="325" r:id="rId16"/>
    <p:sldId id="326" r:id="rId17"/>
    <p:sldId id="486" r:id="rId18"/>
    <p:sldId id="328" r:id="rId19"/>
    <p:sldId id="329" r:id="rId20"/>
    <p:sldId id="330" r:id="rId21"/>
    <p:sldId id="331" r:id="rId22"/>
    <p:sldId id="332" r:id="rId23"/>
    <p:sldId id="333" r:id="rId24"/>
    <p:sldId id="334" r:id="rId25"/>
    <p:sldId id="335" r:id="rId26"/>
    <p:sldId id="336" r:id="rId27"/>
    <p:sldId id="337" r:id="rId28"/>
    <p:sldId id="487" r:id="rId29"/>
    <p:sldId id="339" r:id="rId30"/>
    <p:sldId id="340" r:id="rId31"/>
    <p:sldId id="341" r:id="rId32"/>
    <p:sldId id="342" r:id="rId33"/>
    <p:sldId id="488"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542" r:id="rId47"/>
    <p:sldId id="543" r:id="rId48"/>
    <p:sldId id="544" r:id="rId49"/>
    <p:sldId id="312"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256"/>
          </p14:sldIdLst>
        </p14:section>
        <p14:section name="Content" id="{27C77642-E8FC-D04B-A600-8D79524F4638}">
          <p14:sldIdLst>
            <p14:sldId id="480"/>
            <p14:sldId id="314"/>
            <p14:sldId id="482"/>
            <p14:sldId id="483"/>
            <p14:sldId id="484"/>
            <p14:sldId id="320"/>
            <p14:sldId id="321"/>
            <p14:sldId id="322"/>
            <p14:sldId id="362"/>
            <p14:sldId id="485"/>
            <p14:sldId id="325"/>
            <p14:sldId id="326"/>
            <p14:sldId id="486"/>
            <p14:sldId id="328"/>
            <p14:sldId id="329"/>
            <p14:sldId id="330"/>
            <p14:sldId id="331"/>
            <p14:sldId id="332"/>
            <p14:sldId id="333"/>
            <p14:sldId id="334"/>
            <p14:sldId id="335"/>
            <p14:sldId id="336"/>
            <p14:sldId id="337"/>
            <p14:sldId id="487"/>
            <p14:sldId id="339"/>
            <p14:sldId id="340"/>
            <p14:sldId id="341"/>
            <p14:sldId id="342"/>
            <p14:sldId id="488"/>
            <p14:sldId id="344"/>
            <p14:sldId id="345"/>
            <p14:sldId id="346"/>
            <p14:sldId id="347"/>
            <p14:sldId id="348"/>
            <p14:sldId id="349"/>
            <p14:sldId id="350"/>
            <p14:sldId id="351"/>
            <p14:sldId id="352"/>
            <p14:sldId id="353"/>
            <p14:sldId id="354"/>
            <p14:sldId id="355"/>
            <p14:sldId id="542"/>
            <p14:sldId id="543"/>
            <p14:sldId id="544"/>
          </p14:sldIdLst>
        </p14:section>
        <p14:section name="Contacts" id="{A36A632A-72D9-C44B-BFEE-AABA4BC46D46}">
          <p14:sldIdLst>
            <p14:sldId id="31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1" autoAdjust="0"/>
    <p:restoredTop sz="87953" autoAdjust="0"/>
  </p:normalViewPr>
  <p:slideViewPr>
    <p:cSldViewPr snapToGrid="0" snapToObjects="1">
      <p:cViewPr varScale="1">
        <p:scale>
          <a:sx n="101" d="100"/>
          <a:sy n="101" d="100"/>
        </p:scale>
        <p:origin x="984" y="96"/>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2/5/2024</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90537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26183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4296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6927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p:txBody>
      </p:sp>
    </p:spTree>
    <p:extLst>
      <p:ext uri="{BB962C8B-B14F-4D97-AF65-F5344CB8AC3E}">
        <p14:creationId xmlns:p14="http://schemas.microsoft.com/office/powerpoint/2010/main" val="73300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95927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17198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02827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9038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8726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Numbers doesn´t</a:t>
            </a:r>
            <a:r>
              <a:rPr lang="cs-CZ" baseline="0" dirty="0"/>
              <a:t> match with the database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28</a:t>
            </a:fld>
            <a:endParaRPr lang="de-CH"/>
          </a:p>
        </p:txBody>
      </p:sp>
    </p:spTree>
    <p:extLst>
      <p:ext uri="{BB962C8B-B14F-4D97-AF65-F5344CB8AC3E}">
        <p14:creationId xmlns:p14="http://schemas.microsoft.com/office/powerpoint/2010/main" val="400896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05.02.2024</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214964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70600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11980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755982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extLst>
      <p:ext uri="{BB962C8B-B14F-4D97-AF65-F5344CB8AC3E}">
        <p14:creationId xmlns:p14="http://schemas.microsoft.com/office/powerpoint/2010/main" val="381725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05.02.2024</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35</a:t>
            </a:fld>
            <a:endParaRPr lang="de-CH" sz="1200" b="0">
              <a:latin typeface="Times New Roman" pitchFamily="18" charset="0"/>
            </a:endParaRPr>
          </a:p>
        </p:txBody>
      </p:sp>
    </p:spTree>
    <p:extLst>
      <p:ext uri="{BB962C8B-B14F-4D97-AF65-F5344CB8AC3E}">
        <p14:creationId xmlns:p14="http://schemas.microsoft.com/office/powerpoint/2010/main" val="287350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05.02.2024</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36</a:t>
            </a:fld>
            <a:endParaRPr lang="de-CH" sz="1200" b="0">
              <a:latin typeface="Times New Roman" pitchFamily="18" charset="0"/>
            </a:endParaRPr>
          </a:p>
        </p:txBody>
      </p:sp>
    </p:spTree>
    <p:extLst>
      <p:ext uri="{BB962C8B-B14F-4D97-AF65-F5344CB8AC3E}">
        <p14:creationId xmlns:p14="http://schemas.microsoft.com/office/powerpoint/2010/main" val="264750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05.02.2024</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37</a:t>
            </a:fld>
            <a:endParaRPr lang="de-CH" sz="1200" b="0">
              <a:latin typeface="Times New Roman" pitchFamily="18" charset="0"/>
            </a:endParaRPr>
          </a:p>
        </p:txBody>
      </p:sp>
    </p:spTree>
    <p:extLst>
      <p:ext uri="{BB962C8B-B14F-4D97-AF65-F5344CB8AC3E}">
        <p14:creationId xmlns:p14="http://schemas.microsoft.com/office/powerpoint/2010/main" val="79387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8160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15614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121502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82206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05.02.2024</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5</a:t>
            </a:fld>
            <a:endParaRPr lang="de-CH"/>
          </a:p>
        </p:txBody>
      </p:sp>
    </p:spTree>
    <p:extLst>
      <p:ext uri="{BB962C8B-B14F-4D97-AF65-F5344CB8AC3E}">
        <p14:creationId xmlns:p14="http://schemas.microsoft.com/office/powerpoint/2010/main" val="1979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80975" y="800100"/>
            <a:ext cx="6797675" cy="3824288"/>
          </a:xfrm>
          <a:ln/>
        </p:spPr>
      </p:sp>
      <p:sp>
        <p:nvSpPr>
          <p:cNvPr id="6349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Times New Roman" pitchFamily="18" charset="0"/>
            </a:endParaRPr>
          </a:p>
        </p:txBody>
      </p:sp>
    </p:spTree>
    <p:extLst>
      <p:ext uri="{BB962C8B-B14F-4D97-AF65-F5344CB8AC3E}">
        <p14:creationId xmlns:p14="http://schemas.microsoft.com/office/powerpoint/2010/main" val="225273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80975" y="800100"/>
            <a:ext cx="6797675" cy="3824288"/>
          </a:xfrm>
          <a:ln/>
        </p:spPr>
      </p:sp>
      <p:sp>
        <p:nvSpPr>
          <p:cNvPr id="66563"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a:latin typeface="Arial" charset="0"/>
            </a:endParaRPr>
          </a:p>
        </p:txBody>
      </p:sp>
    </p:spTree>
    <p:extLst>
      <p:ext uri="{BB962C8B-B14F-4D97-AF65-F5344CB8AC3E}">
        <p14:creationId xmlns:p14="http://schemas.microsoft.com/office/powerpoint/2010/main" val="5896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8740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92018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05 February 2024</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4249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127113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8128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5434" y="228600"/>
            <a:ext cx="11002433" cy="717550"/>
          </a:xfrm>
        </p:spPr>
        <p:txBody>
          <a:bodyPr lIns="0" tIns="0"/>
          <a:lstStyle/>
          <a:p>
            <a:r>
              <a:rPr lang="de-DE"/>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719668" y="1466850"/>
            <a:ext cx="10875432"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Tree>
    <p:extLst>
      <p:ext uri="{BB962C8B-B14F-4D97-AF65-F5344CB8AC3E}">
        <p14:creationId xmlns:p14="http://schemas.microsoft.com/office/powerpoint/2010/main" val="37660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0"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4/presenta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www.bioaktuell.ch/" TargetMode="External"/><Relationship Id="rId3" Type="http://schemas.openxmlformats.org/officeDocument/2006/relationships/image" Target="../media/image70.png"/><Relationship Id="rId7" Type="http://schemas.openxmlformats.org/officeDocument/2006/relationships/image" Target="../media/image72.jpeg"/><Relationship Id="rId12" Type="http://schemas.openxmlformats.org/officeDocument/2006/relationships/image" Target="../media/image76.svg"/><Relationship Id="rId17" Type="http://schemas.openxmlformats.org/officeDocument/2006/relationships/image" Target="../media/image77.png"/><Relationship Id="rId2" Type="http://schemas.openxmlformats.org/officeDocument/2006/relationships/hyperlink" Target="https://www.youtube.com/user/fiblfilm" TargetMode="External"/><Relationship Id="rId16" Type="http://schemas.openxmlformats.org/officeDocument/2006/relationships/hyperlink" Target="https://www.facebook.com/FiBLnews"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image" Target="../media/image75.png"/><Relationship Id="rId5" Type="http://schemas.openxmlformats.org/officeDocument/2006/relationships/image" Target="../media/image71.png"/><Relationship Id="rId15" Type="http://schemas.openxmlformats.org/officeDocument/2006/relationships/hyperlink" Target="https://twitter.com/fiblorg" TargetMode="External"/><Relationship Id="rId10" Type="http://schemas.openxmlformats.org/officeDocument/2006/relationships/image" Target="../media/image74.svg"/><Relationship Id="rId4" Type="http://schemas.openxmlformats.org/officeDocument/2006/relationships/hyperlink" Target="https://www.facebook.com/FiBLaktuell" TargetMode="External"/><Relationship Id="rId9" Type="http://schemas.openxmlformats.org/officeDocument/2006/relationships/image" Target="../media/image73.png"/><Relationship Id="rId14" Type="http://schemas.openxmlformats.org/officeDocument/2006/relationships/hyperlink" Target="https://www.fibl.org/en/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organic-world.net/yearbook/yearbook-2024/presentations.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jpeg"/><Relationship Id="rId7" Type="http://schemas.openxmlformats.org/officeDocument/2006/relationships/image" Target="../media/image26.gif"/><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jpe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http://www.organic-world.net/statistics-data-sources.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organic-world.net/yearbook/yearbook-2024/yearbook-2024-corrigend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a:t>
            </a:r>
            <a:r>
              <a:rPr lang="cs-CZ" dirty="0"/>
              <a:t>2022</a:t>
            </a:r>
            <a:r>
              <a:rPr lang="en-GB" dirty="0"/>
              <a:t>: </a:t>
            </a:r>
            <a:br>
              <a:rPr lang="en-GB" dirty="0"/>
            </a:br>
            <a:r>
              <a:rPr lang="en-GB" dirty="0"/>
              <a:t>Key results from the FiBL survey on organic agriculture worldwide </a:t>
            </a:r>
            <a:r>
              <a:rPr lang="cs-CZ" dirty="0"/>
              <a:t>2024</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lstStyle/>
          <a:p>
            <a:r>
              <a:rPr lang="en-US" dirty="0">
                <a:ea typeface="ＭＳ Ｐゴシック" charset="-128"/>
              </a:rPr>
              <a:t>Part 1: Global data and survey background</a:t>
            </a:r>
            <a:endParaRPr lang="en-GB" dirty="0"/>
          </a:p>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359892"/>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April </a:t>
            </a:r>
            <a:r>
              <a:rPr lang="cs-CZ" altLang="de-DE" dirty="0"/>
              <a:t>2024</a:t>
            </a:r>
            <a:r>
              <a:rPr lang="en-GB" altLang="de-DE" dirty="0"/>
              <a:t> </a:t>
            </a:r>
            <a:endParaRPr lang="en-GB" dirty="0"/>
          </a:p>
        </p:txBody>
      </p:sp>
    </p:spTree>
    <p:extLst>
      <p:ext uri="{BB962C8B-B14F-4D97-AF65-F5344CB8AC3E}">
        <p14:creationId xmlns:p14="http://schemas.microsoft.com/office/powerpoint/2010/main" val="329968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68870-0FE0-4C15-93C2-C9FB9A7D0142}"/>
              </a:ext>
            </a:extLst>
          </p:cNvPr>
          <p:cNvPicPr>
            <a:picLocks noChangeAspect="1"/>
          </p:cNvPicPr>
          <p:nvPr/>
        </p:nvPicPr>
        <p:blipFill>
          <a:blip r:embed="rId2"/>
          <a:stretch>
            <a:fillRect/>
          </a:stretch>
        </p:blipFill>
        <p:spPr>
          <a:xfrm>
            <a:off x="0" y="0"/>
            <a:ext cx="8968154" cy="6858000"/>
          </a:xfrm>
          <a:prstGeom prst="rect">
            <a:avLst/>
          </a:prstGeom>
        </p:spPr>
      </p:pic>
    </p:spTree>
    <p:extLst>
      <p:ext uri="{BB962C8B-B14F-4D97-AF65-F5344CB8AC3E}">
        <p14:creationId xmlns:p14="http://schemas.microsoft.com/office/powerpoint/2010/main" val="15879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E586-FAD2-408A-8B39-C412753D52CF}"/>
              </a:ext>
            </a:extLst>
          </p:cNvPr>
          <p:cNvSpPr>
            <a:spLocks noGrp="1"/>
          </p:cNvSpPr>
          <p:nvPr>
            <p:ph type="title"/>
          </p:nvPr>
        </p:nvSpPr>
        <p:spPr/>
        <p:txBody>
          <a:bodyPr/>
          <a:lstStyle/>
          <a:p>
            <a:r>
              <a:rPr lang="de-CH" altLang="en-US" dirty="0"/>
              <a:t>Key </a:t>
            </a:r>
            <a:r>
              <a:rPr lang="de-CH" altLang="en-US" dirty="0" err="1"/>
              <a:t>data</a:t>
            </a:r>
            <a:r>
              <a:rPr lang="de-CH" altLang="en-US" dirty="0"/>
              <a:t> </a:t>
            </a:r>
            <a:r>
              <a:rPr lang="cs-CZ" altLang="en-US" dirty="0"/>
              <a:t>2022</a:t>
            </a:r>
            <a:endParaRPr lang="de-CH" dirty="0"/>
          </a:p>
        </p:txBody>
      </p:sp>
      <p:sp>
        <p:nvSpPr>
          <p:cNvPr id="3" name="Content Placeholder 2">
            <a:extLst>
              <a:ext uri="{FF2B5EF4-FFF2-40B4-BE49-F238E27FC236}">
                <a16:creationId xmlns:a16="http://schemas.microsoft.com/office/drawing/2014/main" id="{321CA382-017B-4ED9-ABE8-A073A9A1FF65}"/>
              </a:ext>
            </a:extLst>
          </p:cNvPr>
          <p:cNvSpPr>
            <a:spLocks noGrp="1"/>
          </p:cNvSpPr>
          <p:nvPr>
            <p:ph idx="1"/>
          </p:nvPr>
        </p:nvSpPr>
        <p:spPr>
          <a:xfrm>
            <a:off x="814918" y="1638000"/>
            <a:ext cx="10767482" cy="4309944"/>
          </a:xfrm>
        </p:spPr>
        <p:txBody>
          <a:bodyPr/>
          <a:lstStyle/>
          <a:p>
            <a:pPr marL="285750" indent="-285750"/>
            <a:r>
              <a:rPr lang="de-CH" altLang="en-US" dirty="0"/>
              <a:t>Organic </a:t>
            </a:r>
            <a:r>
              <a:rPr lang="de-CH" altLang="en-US" dirty="0" err="1"/>
              <a:t>agricultural</a:t>
            </a:r>
            <a:r>
              <a:rPr lang="de-CH" altLang="en-US" dirty="0"/>
              <a:t> </a:t>
            </a:r>
            <a:r>
              <a:rPr lang="de-CH" altLang="en-US" dirty="0" err="1"/>
              <a:t>land</a:t>
            </a:r>
            <a:r>
              <a:rPr lang="de-CH" altLang="en-US" dirty="0"/>
              <a:t> </a:t>
            </a:r>
            <a:r>
              <a:rPr lang="de-CH" altLang="en-US" dirty="0" err="1"/>
              <a:t>reached</a:t>
            </a:r>
            <a:r>
              <a:rPr lang="cs-CZ" altLang="en-US" dirty="0"/>
              <a:t> more than</a:t>
            </a:r>
            <a:r>
              <a:rPr lang="de-CH" altLang="en-US" dirty="0"/>
              <a:t> </a:t>
            </a:r>
            <a:r>
              <a:rPr lang="cs-CZ" altLang="en-US" b="1" dirty="0"/>
              <a:t>96.4</a:t>
            </a:r>
            <a:r>
              <a:rPr lang="de-CH" altLang="en-US" b="1" dirty="0"/>
              <a:t> </a:t>
            </a:r>
            <a:r>
              <a:rPr lang="de-CH" altLang="en-US" b="1" dirty="0" err="1"/>
              <a:t>million</a:t>
            </a:r>
            <a:r>
              <a:rPr lang="de-CH" altLang="en-US" b="1" dirty="0"/>
              <a:t> </a:t>
            </a:r>
            <a:r>
              <a:rPr lang="de-CH" altLang="en-US" dirty="0" err="1"/>
              <a:t>hectares</a:t>
            </a:r>
            <a:endParaRPr lang="de-CH" altLang="en-US" dirty="0"/>
          </a:p>
          <a:p>
            <a:pPr marL="285750" indent="-285750"/>
            <a:r>
              <a:rPr lang="cs-CZ" altLang="en-US" dirty="0"/>
              <a:t>Area growth</a:t>
            </a:r>
            <a:r>
              <a:rPr lang="de-CH" altLang="en-US" dirty="0"/>
              <a:t>: </a:t>
            </a:r>
            <a:r>
              <a:rPr lang="cs-CZ" altLang="en-US" b="1" dirty="0"/>
              <a:t>20.3 </a:t>
            </a:r>
            <a:r>
              <a:rPr lang="de-CH" altLang="en-US" b="1" dirty="0" err="1"/>
              <a:t>million</a:t>
            </a:r>
            <a:r>
              <a:rPr lang="de-CH" altLang="en-US" b="1" dirty="0"/>
              <a:t> </a:t>
            </a:r>
            <a:r>
              <a:rPr lang="de-CH" altLang="en-US" b="1" dirty="0" err="1"/>
              <a:t>hectares</a:t>
            </a:r>
            <a:r>
              <a:rPr lang="de-CH" altLang="en-US" b="1" dirty="0"/>
              <a:t> </a:t>
            </a:r>
            <a:r>
              <a:rPr lang="de-CH" altLang="en-US" b="1" dirty="0" err="1"/>
              <a:t>more</a:t>
            </a:r>
            <a:r>
              <a:rPr lang="de-CH" altLang="en-US" b="1" dirty="0"/>
              <a:t> </a:t>
            </a:r>
            <a:r>
              <a:rPr lang="de-CH" altLang="en-US" dirty="0" err="1"/>
              <a:t>than</a:t>
            </a:r>
            <a:r>
              <a:rPr lang="de-CH" altLang="en-US" dirty="0"/>
              <a:t> in </a:t>
            </a:r>
            <a:r>
              <a:rPr lang="cs-CZ" altLang="en-US" dirty="0"/>
              <a:t>2021</a:t>
            </a:r>
            <a:r>
              <a:rPr lang="de-CH" altLang="en-US" dirty="0"/>
              <a:t>, </a:t>
            </a:r>
            <a:r>
              <a:rPr lang="cs-CZ" altLang="en-US" b="1" dirty="0"/>
              <a:t>26.6 </a:t>
            </a:r>
            <a:r>
              <a:rPr lang="de-CH" altLang="en-US" b="1" dirty="0" err="1"/>
              <a:t>percent</a:t>
            </a:r>
            <a:r>
              <a:rPr lang="de-CH" altLang="en-US" b="1" dirty="0"/>
              <a:t> </a:t>
            </a:r>
            <a:r>
              <a:rPr lang="de-CH" altLang="en-US" b="1" dirty="0" err="1"/>
              <a:t>increase</a:t>
            </a:r>
            <a:endParaRPr lang="de-CH" altLang="en-US" b="1" dirty="0"/>
          </a:p>
          <a:p>
            <a:pPr marL="285750" indent="-285750"/>
            <a:r>
              <a:rPr lang="cs-CZ" altLang="en-US" dirty="0"/>
              <a:t>Area increase mainly due to </a:t>
            </a:r>
            <a:r>
              <a:rPr lang="cs-CZ" altLang="en-US" b="1" dirty="0"/>
              <a:t>additional 17.3 million hectares in Australia and 2.1 million hectares in India.</a:t>
            </a:r>
            <a:endParaRPr lang="de-CH" altLang="en-US" b="1" dirty="0"/>
          </a:p>
          <a:p>
            <a:pPr marL="285750" indent="-285750"/>
            <a:r>
              <a:rPr lang="cs-CZ" altLang="en-US" b="1" dirty="0"/>
              <a:t>2.0</a:t>
            </a:r>
            <a:r>
              <a:rPr lang="de-CH" altLang="en-US" b="1" dirty="0"/>
              <a:t> </a:t>
            </a:r>
            <a:r>
              <a:rPr lang="de-CH" altLang="en-US" b="1" dirty="0" err="1"/>
              <a:t>percent</a:t>
            </a:r>
            <a:r>
              <a:rPr lang="de-CH" altLang="en-US" b="1" dirty="0"/>
              <a:t> </a:t>
            </a:r>
            <a:r>
              <a:rPr lang="de-CH" altLang="en-US" dirty="0" err="1"/>
              <a:t>of</a:t>
            </a:r>
            <a:r>
              <a:rPr lang="de-CH" altLang="en-US" dirty="0"/>
              <a:t> </a:t>
            </a:r>
            <a:r>
              <a:rPr lang="de-CH" altLang="en-US" dirty="0" err="1"/>
              <a:t>the</a:t>
            </a:r>
            <a:r>
              <a:rPr lang="de-CH" altLang="en-US" dirty="0"/>
              <a:t> </a:t>
            </a:r>
            <a:r>
              <a:rPr lang="de-CH" altLang="en-US" dirty="0" err="1"/>
              <a:t>agricultural</a:t>
            </a:r>
            <a:r>
              <a:rPr lang="de-CH" altLang="en-US" dirty="0"/>
              <a:t> </a:t>
            </a:r>
            <a:r>
              <a:rPr lang="de-CH" altLang="en-US" dirty="0" err="1"/>
              <a:t>land</a:t>
            </a:r>
            <a:r>
              <a:rPr lang="de-CH" altLang="en-US" dirty="0"/>
              <a:t> </a:t>
            </a:r>
            <a:r>
              <a:rPr lang="de-CH" altLang="en-US" dirty="0" err="1"/>
              <a:t>is</a:t>
            </a:r>
            <a:r>
              <a:rPr lang="de-CH" altLang="en-US" dirty="0"/>
              <a:t> </a:t>
            </a:r>
            <a:r>
              <a:rPr lang="de-CH" altLang="en-US" b="1" dirty="0" err="1"/>
              <a:t>organic</a:t>
            </a:r>
            <a:endParaRPr lang="de-CH" altLang="en-US" b="1" dirty="0"/>
          </a:p>
          <a:p>
            <a:pPr marL="285750" indent="-285750"/>
            <a:r>
              <a:rPr lang="de-CH" altLang="en-US" dirty="0"/>
              <a:t>In </a:t>
            </a:r>
            <a:r>
              <a:rPr lang="cs-CZ" altLang="en-US" dirty="0"/>
              <a:t>22 </a:t>
            </a:r>
            <a:r>
              <a:rPr lang="de-CH" altLang="en-US" dirty="0"/>
              <a:t>countries </a:t>
            </a:r>
            <a:r>
              <a:rPr lang="de-CH" altLang="en-US" b="1" dirty="0"/>
              <a:t>10 </a:t>
            </a:r>
            <a:r>
              <a:rPr lang="de-CH" altLang="en-US" b="1" dirty="0" err="1"/>
              <a:t>percent</a:t>
            </a:r>
            <a:r>
              <a:rPr lang="de-CH" altLang="en-US" b="1" dirty="0"/>
              <a:t> </a:t>
            </a:r>
            <a:r>
              <a:rPr lang="de-CH" altLang="en-US" dirty="0" err="1"/>
              <a:t>or</a:t>
            </a:r>
            <a:r>
              <a:rPr lang="de-CH" altLang="en-US" dirty="0"/>
              <a:t> </a:t>
            </a:r>
            <a:r>
              <a:rPr lang="de-CH" altLang="en-US" dirty="0" err="1"/>
              <a:t>more</a:t>
            </a:r>
            <a:r>
              <a:rPr lang="de-CH" altLang="en-US" dirty="0"/>
              <a:t> </a:t>
            </a:r>
            <a:r>
              <a:rPr lang="de-CH" altLang="en-US" dirty="0" err="1"/>
              <a:t>of</a:t>
            </a:r>
            <a:r>
              <a:rPr lang="de-CH" altLang="en-US" dirty="0"/>
              <a:t> </a:t>
            </a:r>
            <a:r>
              <a:rPr lang="de-CH" altLang="en-US" dirty="0" err="1"/>
              <a:t>the</a:t>
            </a:r>
            <a:r>
              <a:rPr lang="de-CH" altLang="en-US" dirty="0"/>
              <a:t> </a:t>
            </a:r>
            <a:r>
              <a:rPr lang="de-CH" altLang="en-US" dirty="0" err="1"/>
              <a:t>farmland</a:t>
            </a:r>
            <a:r>
              <a:rPr lang="de-CH" altLang="en-US" dirty="0"/>
              <a:t> </a:t>
            </a:r>
            <a:r>
              <a:rPr lang="de-CH" altLang="en-US" dirty="0" err="1"/>
              <a:t>is</a:t>
            </a:r>
            <a:r>
              <a:rPr lang="de-CH" altLang="en-US" dirty="0"/>
              <a:t> </a:t>
            </a:r>
            <a:r>
              <a:rPr lang="de-CH" altLang="en-US" dirty="0" err="1"/>
              <a:t>organic</a:t>
            </a:r>
            <a:r>
              <a:rPr lang="de-CH" altLang="en-US" dirty="0"/>
              <a:t> </a:t>
            </a:r>
          </a:p>
          <a:p>
            <a:pPr marL="285750" indent="-285750"/>
            <a:r>
              <a:rPr lang="cs-CZ" altLang="en-US" b="1" dirty="0"/>
              <a:t>4.5 </a:t>
            </a:r>
            <a:r>
              <a:rPr lang="de-CH" altLang="en-US" b="1" dirty="0" err="1"/>
              <a:t>million</a:t>
            </a:r>
            <a:r>
              <a:rPr lang="de-CH" altLang="en-US" b="1" dirty="0"/>
              <a:t> </a:t>
            </a:r>
            <a:r>
              <a:rPr lang="de-CH" altLang="en-US" b="1" dirty="0" err="1"/>
              <a:t>producers</a:t>
            </a:r>
            <a:r>
              <a:rPr lang="de-CH" altLang="en-US" b="1" dirty="0"/>
              <a:t> </a:t>
            </a:r>
            <a:r>
              <a:rPr lang="de-CH" altLang="en-US" dirty="0" err="1"/>
              <a:t>were</a:t>
            </a:r>
            <a:r>
              <a:rPr lang="de-CH" altLang="en-US" dirty="0"/>
              <a:t> </a:t>
            </a:r>
            <a:r>
              <a:rPr lang="de-CH" altLang="en-US" dirty="0" err="1"/>
              <a:t>reported</a:t>
            </a:r>
            <a:r>
              <a:rPr lang="de-CH" altLang="en-US" dirty="0"/>
              <a:t> </a:t>
            </a:r>
            <a:endParaRPr lang="cs-CZ" altLang="en-US" dirty="0"/>
          </a:p>
          <a:p>
            <a:pPr marL="285750" indent="-285750"/>
            <a:r>
              <a:rPr lang="cs-CZ" altLang="en-US" dirty="0"/>
              <a:t>188</a:t>
            </a:r>
            <a:r>
              <a:rPr lang="de-CH" altLang="en-US" dirty="0"/>
              <a:t> countries </a:t>
            </a:r>
            <a:r>
              <a:rPr lang="de-CH" altLang="en-US" dirty="0" err="1"/>
              <a:t>with</a:t>
            </a:r>
            <a:r>
              <a:rPr lang="de-CH" altLang="en-US" dirty="0"/>
              <a:t> </a:t>
            </a:r>
            <a:r>
              <a:rPr lang="de-CH" altLang="en-US" dirty="0" err="1"/>
              <a:t>organic</a:t>
            </a:r>
            <a:r>
              <a:rPr lang="de-CH" altLang="en-US" dirty="0"/>
              <a:t> </a:t>
            </a:r>
            <a:r>
              <a:rPr lang="de-CH" altLang="en-US" dirty="0" err="1"/>
              <a:t>activities</a:t>
            </a:r>
            <a:endParaRPr lang="de-CH" altLang="en-US" dirty="0"/>
          </a:p>
          <a:p>
            <a:pPr marL="285750" indent="-285750"/>
            <a:r>
              <a:rPr lang="cs-CZ" altLang="en-US" dirty="0"/>
              <a:t>34.6 </a:t>
            </a:r>
            <a:r>
              <a:rPr lang="de-CH" altLang="en-US" dirty="0" err="1"/>
              <a:t>million</a:t>
            </a:r>
            <a:r>
              <a:rPr lang="de-CH" altLang="en-US" dirty="0"/>
              <a:t> </a:t>
            </a:r>
            <a:r>
              <a:rPr lang="de-CH" altLang="en-US" dirty="0" err="1"/>
              <a:t>hectares</a:t>
            </a:r>
            <a:r>
              <a:rPr lang="de-CH" altLang="en-US" dirty="0"/>
              <a:t> </a:t>
            </a:r>
            <a:r>
              <a:rPr lang="de-CH" altLang="en-US" dirty="0" err="1"/>
              <a:t>of</a:t>
            </a:r>
            <a:r>
              <a:rPr lang="de-CH" altLang="en-US" dirty="0"/>
              <a:t> non-</a:t>
            </a:r>
            <a:r>
              <a:rPr lang="de-CH" altLang="en-US" dirty="0" err="1"/>
              <a:t>agricultural</a:t>
            </a:r>
            <a:r>
              <a:rPr lang="de-CH" altLang="en-US" dirty="0"/>
              <a:t> </a:t>
            </a:r>
            <a:r>
              <a:rPr lang="de-CH" altLang="en-US" dirty="0" err="1"/>
              <a:t>areas</a:t>
            </a:r>
            <a:endParaRPr lang="de-CH" altLang="en-US" dirty="0"/>
          </a:p>
        </p:txBody>
      </p:sp>
      <p:pic>
        <p:nvPicPr>
          <p:cNvPr id="4" name="Graphic 3">
            <a:extLst>
              <a:ext uri="{FF2B5EF4-FFF2-40B4-BE49-F238E27FC236}">
                <a16:creationId xmlns:a16="http://schemas.microsoft.com/office/drawing/2014/main" id="{B132C546-A819-4E85-A038-D03D07622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395150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2263"/>
            <a:ext cx="10515600" cy="1325563"/>
          </a:xfrm>
        </p:spPr>
        <p:txBody>
          <a:bodyPr/>
          <a:lstStyle/>
          <a:p>
            <a:r>
              <a:rPr lang="de-CH" dirty="0"/>
              <a:t>Organic </a:t>
            </a:r>
            <a:r>
              <a:rPr lang="de-CH" dirty="0" err="1"/>
              <a:t>farmland</a:t>
            </a:r>
            <a:r>
              <a:rPr lang="de-CH" dirty="0"/>
              <a:t> </a:t>
            </a:r>
            <a:r>
              <a:rPr lang="cs-CZ" dirty="0"/>
              <a:t>2022</a:t>
            </a:r>
            <a:endParaRPr lang="de-CH" dirty="0"/>
          </a:p>
        </p:txBody>
      </p:sp>
      <p:sp>
        <p:nvSpPr>
          <p:cNvPr id="6" name="TextBox 5">
            <a:extLst>
              <a:ext uri="{FF2B5EF4-FFF2-40B4-BE49-F238E27FC236}">
                <a16:creationId xmlns:a16="http://schemas.microsoft.com/office/drawing/2014/main" id="{74ABF03E-D503-4615-9EF0-5168A1DBB42B}"/>
              </a:ext>
            </a:extLst>
          </p:cNvPr>
          <p:cNvSpPr txBox="1"/>
          <p:nvPr/>
        </p:nvSpPr>
        <p:spPr>
          <a:xfrm>
            <a:off x="5638800" y="2971800"/>
            <a:ext cx="914400" cy="914400"/>
          </a:xfrm>
          <a:prstGeom prst="rect">
            <a:avLst/>
          </a:prstGeom>
          <a:noFill/>
        </p:spPr>
        <p:txBody>
          <a:bodyPr wrap="square" rtlCol="0">
            <a:spAutoFit/>
          </a:bodyPr>
          <a:lstStyle/>
          <a:p>
            <a:endParaRPr lang="de-CH" dirty="0"/>
          </a:p>
        </p:txBody>
      </p:sp>
      <p:sp>
        <p:nvSpPr>
          <p:cNvPr id="7" name="TextBox 6">
            <a:extLst>
              <a:ext uri="{FF2B5EF4-FFF2-40B4-BE49-F238E27FC236}">
                <a16:creationId xmlns:a16="http://schemas.microsoft.com/office/drawing/2014/main" id="{9F0CEB43-D5DD-4976-8967-D814E8EC3484}"/>
              </a:ext>
            </a:extLst>
          </p:cNvPr>
          <p:cNvSpPr txBox="1"/>
          <p:nvPr/>
        </p:nvSpPr>
        <p:spPr>
          <a:xfrm>
            <a:off x="914400" y="1318712"/>
            <a:ext cx="10906125" cy="485363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300" dirty="0"/>
              <a:t>In 2022, nearly 96.4 million hectares of agricultural land were organic (including in-conversion areas). The regions with the largest organic agricultural land areas were Oceania (53.2 million hectares – comprising more than half of the world's organic agricultural land, at 55 percent) and Europe (18.5 million hectares, accounting for 19 percent). Latin America followed with 9.5 million hectares (10 percent), succeeded by Asia with 8.8 million hectares (9.2 percent), Northern America with 3.6 million hectares (3.8 percent), and Africa with 2.7 million hectares (2.8 percent). For details on organic areas, see chapters from page 42). </a:t>
            </a:r>
            <a:endParaRPr lang="cs-CZ" sz="1300" dirty="0"/>
          </a:p>
          <a:p>
            <a:pPr marL="285750" indent="-285750">
              <a:lnSpc>
                <a:spcPct val="120000"/>
              </a:lnSpc>
              <a:buFont typeface="Arial" panose="020B0604020202020204" pitchFamily="34" charset="0"/>
              <a:buChar char="•"/>
            </a:pPr>
            <a:r>
              <a:rPr lang="en-GB" sz="1300" dirty="0"/>
              <a:t>The countries with the most organic agricultural land were Australia (53.0 million hectares), India (4.7 million hectares) and Argentina (4.1 million hectares). </a:t>
            </a:r>
            <a:endParaRPr lang="cs-CZ" sz="1300" dirty="0"/>
          </a:p>
          <a:p>
            <a:pPr marL="285750" indent="-285750">
              <a:lnSpc>
                <a:spcPct val="120000"/>
              </a:lnSpc>
              <a:buFont typeface="Arial" panose="020B0604020202020204" pitchFamily="34" charset="0"/>
              <a:buChar char="•"/>
            </a:pPr>
            <a:r>
              <a:rPr lang="en-GB" sz="1300" dirty="0"/>
              <a:t>In 2022, 2.0 percent of the world’s agricultural land was organic. The highest organic shares of the total agricultural land, by region, were in Oceania (14.3 percent) and in Europe (3.7 percent; European Union: 10.4 percent). </a:t>
            </a:r>
            <a:endParaRPr lang="cs-CZ" sz="1300" dirty="0"/>
          </a:p>
          <a:p>
            <a:pPr marL="285750" indent="-285750">
              <a:lnSpc>
                <a:spcPct val="120000"/>
              </a:lnSpc>
              <a:buFont typeface="Arial" panose="020B0604020202020204" pitchFamily="34" charset="0"/>
              <a:buChar char="•"/>
            </a:pPr>
            <a:r>
              <a:rPr lang="en-GB" sz="1300" dirty="0"/>
              <a:t>Some countries achieve significantly higher organic shares compared to the global average. Liechtenstein (43.0 percent), Austria (27.5 percent), and Estonia (23.4 percent) had the highest organic shares. Remarkably, in 22 countries, 10 percent or more of their agricultural land was organic, setting a new record. </a:t>
            </a:r>
            <a:endParaRPr lang="cs-CZ" sz="1300" dirty="0"/>
          </a:p>
          <a:p>
            <a:pPr marL="285750" indent="-285750">
              <a:lnSpc>
                <a:spcPct val="120000"/>
              </a:lnSpc>
              <a:buFont typeface="Arial" panose="020B0604020202020204" pitchFamily="34" charset="0"/>
              <a:buChar char="•"/>
            </a:pPr>
            <a:r>
              <a:rPr lang="en-GB" sz="1300" dirty="0"/>
              <a:t>Organic farmland witnessed a substantial expansion of 20.3 million hectares (26.6 percent) in 2022, with numerous countries reporting significant growth. The largest increases in absolute terms were observed in Australia, India, and Greece. Australia's organic farmland surged by more than 17´328´259 hectares (+49 percent), while India experienced a growth of nearly 2´068´825 hectares (+78 percent), and Greece saw an increase of almost 390´223 hectares (+73 percent). Nevertheless, some countries experienced a decrease in organic farmland, with the most significant decline occurring in the Russian Federation, where data showed a reduction of nearly 0.5 million hectares. </a:t>
            </a:r>
          </a:p>
          <a:p>
            <a:pPr marL="285750" indent="-285750">
              <a:lnSpc>
                <a:spcPct val="120000"/>
              </a:lnSpc>
              <a:buFont typeface="Arial" panose="020B0604020202020204" pitchFamily="34" charset="0"/>
              <a:buChar char="•"/>
            </a:pPr>
            <a:r>
              <a:rPr lang="de-CH" sz="1300" dirty="0"/>
              <a:t>In 2022, </a:t>
            </a:r>
            <a:r>
              <a:rPr lang="de-CH" sz="1300" dirty="0" err="1"/>
              <a:t>organic</a:t>
            </a:r>
            <a:r>
              <a:rPr lang="de-CH" sz="1300" dirty="0"/>
              <a:t> </a:t>
            </a:r>
            <a:r>
              <a:rPr lang="de-CH" sz="1300" dirty="0" err="1"/>
              <a:t>agricultural</a:t>
            </a:r>
            <a:r>
              <a:rPr lang="de-CH" sz="1300" dirty="0"/>
              <a:t> </a:t>
            </a:r>
            <a:r>
              <a:rPr lang="de-CH" sz="1300" dirty="0" err="1"/>
              <a:t>land</a:t>
            </a:r>
            <a:r>
              <a:rPr lang="de-CH" sz="1300" dirty="0"/>
              <a:t> </a:t>
            </a:r>
            <a:r>
              <a:rPr lang="de-CH" sz="1300" dirty="0" err="1"/>
              <a:t>increased</a:t>
            </a:r>
            <a:r>
              <a:rPr lang="de-CH" sz="1300" dirty="0"/>
              <a:t> on all </a:t>
            </a:r>
            <a:r>
              <a:rPr lang="de-CH" sz="1300" dirty="0" err="1"/>
              <a:t>continents</a:t>
            </a:r>
            <a:r>
              <a:rPr lang="de-CH" sz="1300" dirty="0"/>
              <a:t>. The </a:t>
            </a:r>
            <a:r>
              <a:rPr lang="de-CH" sz="1300" dirty="0" err="1"/>
              <a:t>highest</a:t>
            </a:r>
            <a:r>
              <a:rPr lang="de-CH" sz="1300" dirty="0"/>
              <a:t> absolute </a:t>
            </a:r>
            <a:r>
              <a:rPr lang="de-CH" sz="1300" dirty="0" err="1"/>
              <a:t>growth</a:t>
            </a:r>
            <a:r>
              <a:rPr lang="de-CH" sz="1300" dirty="0"/>
              <a:t> was in </a:t>
            </a:r>
            <a:r>
              <a:rPr lang="de-CH" sz="1300" dirty="0" err="1"/>
              <a:t>Oceania</a:t>
            </a:r>
            <a:r>
              <a:rPr lang="de-CH" sz="1300" dirty="0"/>
              <a:t> (+47.8 </a:t>
            </a:r>
            <a:r>
              <a:rPr lang="de-CH" sz="1300" dirty="0" err="1"/>
              <a:t>percent</a:t>
            </a:r>
            <a:r>
              <a:rPr lang="de-CH" sz="1300" dirty="0"/>
              <a:t>, +17.2 </a:t>
            </a:r>
            <a:r>
              <a:rPr lang="de-CH" sz="1300" dirty="0" err="1"/>
              <a:t>million</a:t>
            </a:r>
            <a:r>
              <a:rPr lang="de-CH" sz="1300" dirty="0"/>
              <a:t> </a:t>
            </a:r>
            <a:r>
              <a:rPr lang="de-CH" sz="1300" dirty="0" err="1"/>
              <a:t>hectares</a:t>
            </a:r>
            <a:r>
              <a:rPr lang="de-CH" sz="1300" dirty="0"/>
              <a:t>), </a:t>
            </a:r>
            <a:r>
              <a:rPr lang="de-CH" sz="1300" dirty="0" err="1"/>
              <a:t>followed</a:t>
            </a:r>
            <a:r>
              <a:rPr lang="de-CH" sz="1300" dirty="0"/>
              <a:t> </a:t>
            </a:r>
            <a:r>
              <a:rPr lang="de-CH" sz="1300" dirty="0" err="1"/>
              <a:t>by</a:t>
            </a:r>
            <a:r>
              <a:rPr lang="de-CH" sz="1300" dirty="0"/>
              <a:t> Asia (+35.9 </a:t>
            </a:r>
            <a:r>
              <a:rPr lang="de-CH" sz="1300" dirty="0" err="1"/>
              <a:t>percent</a:t>
            </a:r>
            <a:r>
              <a:rPr lang="de-CH" sz="1300" dirty="0"/>
              <a:t>, +0.39 </a:t>
            </a:r>
            <a:r>
              <a:rPr lang="de-CH" sz="1300" dirty="0" err="1"/>
              <a:t>million</a:t>
            </a:r>
            <a:r>
              <a:rPr lang="de-CH" sz="1300" dirty="0"/>
              <a:t> </a:t>
            </a:r>
            <a:r>
              <a:rPr lang="de-CH" sz="1300" dirty="0" err="1"/>
              <a:t>hectares</a:t>
            </a:r>
            <a:r>
              <a:rPr lang="de-CH" sz="1300" dirty="0"/>
              <a:t>), North </a:t>
            </a:r>
            <a:r>
              <a:rPr lang="de-CH" sz="1300" dirty="0" err="1"/>
              <a:t>America</a:t>
            </a:r>
            <a:r>
              <a:rPr lang="de-CH" sz="1300" dirty="0"/>
              <a:t> (+10.7 </a:t>
            </a:r>
            <a:r>
              <a:rPr lang="de-CH" sz="1300" dirty="0" err="1"/>
              <a:t>percent</a:t>
            </a:r>
            <a:r>
              <a:rPr lang="de-CH" sz="1300" dirty="0"/>
              <a:t>, +0.35 </a:t>
            </a:r>
            <a:r>
              <a:rPr lang="de-CH" sz="1300" dirty="0" err="1"/>
              <a:t>million</a:t>
            </a:r>
            <a:r>
              <a:rPr lang="de-CH" sz="1300" dirty="0"/>
              <a:t> </a:t>
            </a:r>
            <a:r>
              <a:rPr lang="de-CH" sz="1300" dirty="0" err="1"/>
              <a:t>hectares</a:t>
            </a:r>
            <a:r>
              <a:rPr lang="de-CH" sz="1300" dirty="0"/>
              <a:t>), </a:t>
            </a:r>
            <a:r>
              <a:rPr lang="de-CH" sz="1300" dirty="0" err="1"/>
              <a:t>Africa</a:t>
            </a:r>
            <a:r>
              <a:rPr lang="de-CH" sz="1300" dirty="0"/>
              <a:t> (+4.9 </a:t>
            </a:r>
            <a:r>
              <a:rPr lang="de-CH" sz="1300" dirty="0" err="1"/>
              <a:t>percent</a:t>
            </a:r>
            <a:r>
              <a:rPr lang="de-CH" sz="1300" dirty="0"/>
              <a:t>, +0.1 </a:t>
            </a:r>
            <a:r>
              <a:rPr lang="de-CH" sz="1300" dirty="0" err="1"/>
              <a:t>million</a:t>
            </a:r>
            <a:r>
              <a:rPr lang="de-CH" sz="1300" dirty="0"/>
              <a:t> </a:t>
            </a:r>
            <a:r>
              <a:rPr lang="de-CH" sz="1300" dirty="0" err="1"/>
              <a:t>hectares</a:t>
            </a:r>
            <a:r>
              <a:rPr lang="de-CH" sz="1300" dirty="0"/>
              <a:t>), Europe (+1 </a:t>
            </a:r>
            <a:r>
              <a:rPr lang="de-CH" sz="1300" dirty="0" err="1"/>
              <a:t>percent</a:t>
            </a:r>
            <a:r>
              <a:rPr lang="de-CH" sz="1300" dirty="0"/>
              <a:t>, +0.2 </a:t>
            </a:r>
            <a:r>
              <a:rPr lang="de-CH" sz="1300" dirty="0" err="1"/>
              <a:t>million</a:t>
            </a:r>
            <a:r>
              <a:rPr lang="de-CH" sz="1300" dirty="0"/>
              <a:t> </a:t>
            </a:r>
            <a:r>
              <a:rPr lang="de-CH" sz="1300" dirty="0" err="1"/>
              <a:t>hectares</a:t>
            </a:r>
            <a:r>
              <a:rPr lang="de-CH" sz="1300" dirty="0"/>
              <a:t>), and </a:t>
            </a:r>
            <a:r>
              <a:rPr lang="de-CH" sz="1300" dirty="0" err="1"/>
              <a:t>Latin</a:t>
            </a:r>
            <a:r>
              <a:rPr lang="de-CH" sz="1300" dirty="0"/>
              <a:t> </a:t>
            </a:r>
            <a:r>
              <a:rPr lang="de-CH" sz="1300" dirty="0" err="1"/>
              <a:t>America</a:t>
            </a:r>
            <a:r>
              <a:rPr lang="de-CH" sz="1300" dirty="0"/>
              <a:t> (+0.6 </a:t>
            </a:r>
            <a:r>
              <a:rPr lang="de-CH" sz="1300" dirty="0" err="1"/>
              <a:t>percent</a:t>
            </a:r>
            <a:r>
              <a:rPr lang="de-CH" sz="1300" dirty="0"/>
              <a:t>, +52´996 </a:t>
            </a:r>
            <a:r>
              <a:rPr lang="de-CH" sz="1300" dirty="0" err="1"/>
              <a:t>hectares</a:t>
            </a:r>
            <a:r>
              <a:rPr lang="de-CH" sz="1300" dirty="0"/>
              <a:t>). </a:t>
            </a:r>
          </a:p>
          <a:p>
            <a:pPr marL="285750" indent="-285750">
              <a:buFont typeface="Arial" panose="020B0604020202020204" pitchFamily="34" charset="0"/>
              <a:buChar char="•"/>
            </a:pPr>
            <a:endParaRPr lang="de-CH" sz="1300" dirty="0"/>
          </a:p>
        </p:txBody>
      </p:sp>
    </p:spTree>
    <p:extLst>
      <p:ext uri="{BB962C8B-B14F-4D97-AF65-F5344CB8AC3E}">
        <p14:creationId xmlns:p14="http://schemas.microsoft.com/office/powerpoint/2010/main" val="294350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p:txBody>
          <a:bodyPr>
            <a:normAutofit/>
          </a:bodyPr>
          <a:lstStyle/>
          <a:p>
            <a:pPr eaLnBrk="1" hangingPunct="1"/>
            <a:r>
              <a:rPr lang="en-US" altLang="de-DE" dirty="0"/>
              <a:t>World: Organic agricultural land and other organic areas </a:t>
            </a:r>
            <a:r>
              <a:rPr lang="de-CH" altLang="de-DE" dirty="0"/>
              <a:t>202</a:t>
            </a:r>
            <a:r>
              <a:rPr lang="cs-CZ" altLang="de-DE" dirty="0"/>
              <a:t>2</a:t>
            </a:r>
            <a:endParaRPr lang="de-CH" altLang="de-DE" dirty="0"/>
          </a:p>
        </p:txBody>
      </p:sp>
      <p:sp>
        <p:nvSpPr>
          <p:cNvPr id="2" name="Text Box 1028"/>
          <p:cNvSpPr txBox="1">
            <a:spLocks noChangeArrowheads="1"/>
          </p:cNvSpPr>
          <p:nvPr/>
        </p:nvSpPr>
        <p:spPr bwMode="auto">
          <a:xfrm>
            <a:off x="9477375" y="6216650"/>
            <a:ext cx="41848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dirty="0">
                <a:latin typeface="+mj-lt"/>
              </a:rPr>
              <a:t>Source: FiBL </a:t>
            </a:r>
            <a:r>
              <a:rPr lang="de-CH" altLang="de-DE" sz="1200" dirty="0" err="1">
                <a:latin typeface="+mj-lt"/>
              </a:rPr>
              <a:t>survey</a:t>
            </a:r>
            <a:r>
              <a:rPr lang="de-CH" altLang="de-DE" sz="1200" dirty="0">
                <a:latin typeface="+mj-lt"/>
              </a:rPr>
              <a:t> </a:t>
            </a:r>
            <a:r>
              <a:rPr lang="cs-CZ" altLang="de-DE" sz="1200" dirty="0">
                <a:latin typeface="+mj-lt"/>
              </a:rPr>
              <a:t>2024</a:t>
            </a:r>
            <a:endParaRPr lang="de-CH" altLang="de-DE" sz="1200" dirty="0">
              <a:latin typeface="+mj-lt"/>
            </a:endParaRPr>
          </a:p>
        </p:txBody>
      </p:sp>
      <p:pic>
        <p:nvPicPr>
          <p:cNvPr id="5" name="Content Placeholder 4">
            <a:extLst>
              <a:ext uri="{FF2B5EF4-FFF2-40B4-BE49-F238E27FC236}">
                <a16:creationId xmlns:a16="http://schemas.microsoft.com/office/drawing/2014/main" id="{5AB70751-3436-495B-BD49-F0F5CE41C9A0}"/>
              </a:ext>
            </a:extLst>
          </p:cNvPr>
          <p:cNvPicPr>
            <a:picLocks noChangeAspect="1"/>
          </p:cNvPicPr>
          <p:nvPr/>
        </p:nvPicPr>
        <p:blipFill rotWithShape="1">
          <a:blip r:embed="rId3"/>
          <a:srcRect t="31911" b="4854"/>
          <a:stretch/>
        </p:blipFill>
        <p:spPr>
          <a:xfrm>
            <a:off x="2862110" y="1296942"/>
            <a:ext cx="6467780" cy="5348333"/>
          </a:xfrm>
          <a:prstGeom prst="rect">
            <a:avLst/>
          </a:prstGeom>
        </p:spPr>
      </p:pic>
    </p:spTree>
    <p:extLst>
      <p:ext uri="{BB962C8B-B14F-4D97-AF65-F5344CB8AC3E}">
        <p14:creationId xmlns:p14="http://schemas.microsoft.com/office/powerpoint/2010/main" val="100231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3449" y="0"/>
            <a:ext cx="8968153" cy="6858000"/>
          </a:xfrm>
          <a:prstGeom prst="rect">
            <a:avLst/>
          </a:prstGeom>
        </p:spPr>
      </p:pic>
    </p:spTree>
    <p:extLst>
      <p:ext uri="{BB962C8B-B14F-4D97-AF65-F5344CB8AC3E}">
        <p14:creationId xmlns:p14="http://schemas.microsoft.com/office/powerpoint/2010/main" val="199196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32004" y="1"/>
            <a:ext cx="9055091" cy="6058840"/>
          </a:xfrm>
          <a:prstGeom prst="rect">
            <a:avLst/>
          </a:prstGeom>
          <a:noFill/>
        </p:spPr>
      </p:pic>
      <p:sp>
        <p:nvSpPr>
          <p:cNvPr id="2" name="Textplatzhalter 1"/>
          <p:cNvSpPr>
            <a:spLocks noGrp="1"/>
          </p:cNvSpPr>
          <p:nvPr>
            <p:ph type="body" sz="quarter" idx="10"/>
          </p:nvPr>
        </p:nvSpPr>
        <p:spPr/>
        <p:txBody>
          <a:bodyPr/>
          <a:lstStyle/>
          <a:p>
            <a:r>
              <a:rPr lang="de-CH" dirty="0"/>
              <a:t>Distribution of organic </a:t>
            </a:r>
            <a:r>
              <a:rPr lang="de-CH" dirty="0" err="1"/>
              <a:t>farmland</a:t>
            </a:r>
            <a:r>
              <a:rPr lang="de-CH" dirty="0"/>
              <a:t> by </a:t>
            </a:r>
            <a:r>
              <a:rPr lang="de-CH" dirty="0" err="1"/>
              <a:t>region</a:t>
            </a:r>
            <a:r>
              <a:rPr lang="de-CH" dirty="0"/>
              <a:t> </a:t>
            </a:r>
            <a:r>
              <a:rPr lang="cs-CZ" dirty="0"/>
              <a:t>2022</a:t>
            </a:r>
            <a:endParaRPr lang="de-CH" dirty="0"/>
          </a:p>
        </p:txBody>
      </p:sp>
      <p:sp>
        <p:nvSpPr>
          <p:cNvPr id="4" name="Title" hidden="1"/>
          <p:cNvSpPr>
            <a:spLocks noGrp="1"/>
          </p:cNvSpPr>
          <p:nvPr>
            <p:ph type="title" idx="4294967295"/>
          </p:nvPr>
        </p:nvSpPr>
        <p:spPr>
          <a:xfrm>
            <a:off x="0" y="457200"/>
            <a:ext cx="3932238" cy="1600200"/>
          </a:xfrm>
        </p:spPr>
        <p:txBody>
          <a:bodyPr/>
          <a:lstStyle/>
          <a:p>
            <a:r>
              <a:t>world_land_by_region</a:t>
            </a:r>
          </a:p>
        </p:txBody>
      </p:sp>
    </p:spTree>
    <p:extLst>
      <p:ext uri="{BB962C8B-B14F-4D97-AF65-F5344CB8AC3E}">
        <p14:creationId xmlns:p14="http://schemas.microsoft.com/office/powerpoint/2010/main" val="11486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world_land_by_country</a:t>
            </a:r>
          </a:p>
        </p:txBody>
      </p:sp>
    </p:spTree>
    <p:extLst>
      <p:ext uri="{BB962C8B-B14F-4D97-AF65-F5344CB8AC3E}">
        <p14:creationId xmlns:p14="http://schemas.microsoft.com/office/powerpoint/2010/main" val="287187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world_land_share</a:t>
            </a:r>
          </a:p>
        </p:txBody>
      </p:sp>
    </p:spTree>
    <p:extLst>
      <p:ext uri="{BB962C8B-B14F-4D97-AF65-F5344CB8AC3E}">
        <p14:creationId xmlns:p14="http://schemas.microsoft.com/office/powerpoint/2010/main" val="89861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world_land_growth</a:t>
            </a:r>
          </a:p>
        </p:txBody>
      </p:sp>
    </p:spTree>
    <p:extLst>
      <p:ext uri="{BB962C8B-B14F-4D97-AF65-F5344CB8AC3E}">
        <p14:creationId xmlns:p14="http://schemas.microsoft.com/office/powerpoint/2010/main" val="19473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world_land_growth_region</a:t>
            </a:r>
          </a:p>
        </p:txBody>
      </p:sp>
    </p:spTree>
    <p:extLst>
      <p:ext uri="{BB962C8B-B14F-4D97-AF65-F5344CB8AC3E}">
        <p14:creationId xmlns:p14="http://schemas.microsoft.com/office/powerpoint/2010/main" val="39772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normAutofit fontScale="90000"/>
          </a:bodyPr>
          <a:lstStyle/>
          <a:p>
            <a:r>
              <a:rPr lang="en-US" sz="2300" dirty="0"/>
              <a:t>Organic Agriculture Worldwide: Key results from the FiBL survey on organic agriculture worldwide </a:t>
            </a:r>
            <a:r>
              <a:rPr lang="cs-CZ" sz="2300" dirty="0"/>
              <a:t>2024</a:t>
            </a:r>
            <a:br>
              <a:rPr lang="en-US" sz="2300" dirty="0"/>
            </a:br>
            <a:r>
              <a:rPr lang="en-US" sz="2400" dirty="0">
                <a:ea typeface="ＭＳ Ｐゴシック" charset="-128"/>
              </a:rPr>
              <a:t>Part 1: Global data and survey background</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FiBL, Frick, Switzerland, based on national data sources and data from certifiers. </a:t>
            </a:r>
          </a:p>
          <a:p>
            <a:pPr marL="342900" indent="-342900">
              <a:defRPr/>
            </a:pPr>
            <a:r>
              <a:rPr lang="en-GB" sz="1800" kern="0" dirty="0"/>
              <a:t>Data as published February </a:t>
            </a:r>
            <a:r>
              <a:rPr lang="cs-CZ" sz="1800" kern="0" dirty="0"/>
              <a:t>2024 </a:t>
            </a:r>
            <a:r>
              <a:rPr lang="en-GB" sz="1800" kern="0" dirty="0"/>
              <a:t>in The World of Organic Agriculture. Statistics and Emerging Trends </a:t>
            </a:r>
            <a:r>
              <a:rPr lang="cs-CZ" sz="1800" kern="0" dirty="0"/>
              <a:t>2024</a:t>
            </a:r>
            <a:r>
              <a:rPr lang="en-GB" sz="1800" kern="0" dirty="0"/>
              <a:t>.* Frick and Bonn, www.organic-world.net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4</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and </a:t>
            </a:r>
            <a:r>
              <a:rPr lang="en-GB" sz="1800" dirty="0"/>
              <a:t>Jan Trávníček,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2024</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Helga, Bernhard Schlatter and </a:t>
            </a:r>
            <a:r>
              <a:rPr lang="en-GB" sz="1400" dirty="0"/>
              <a:t>Jan Trávníček</a:t>
            </a:r>
            <a:r>
              <a:rPr lang="en-GB" sz="1300" dirty="0"/>
              <a:t> (Eds.) (</a:t>
            </a:r>
            <a:r>
              <a:rPr lang="cs-CZ" sz="1300" dirty="0"/>
              <a:t>2024</a:t>
            </a:r>
            <a:r>
              <a:rPr lang="en-GB" sz="1300" dirty="0"/>
              <a:t>): The World of Organic Agriculture. Statistics and Emerging Trends </a:t>
            </a:r>
            <a:r>
              <a:rPr lang="cs-CZ" sz="1300" dirty="0"/>
              <a:t>2024</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33499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world_land_all_areas</a:t>
            </a:r>
          </a:p>
        </p:txBody>
      </p:sp>
    </p:spTree>
    <p:extLst>
      <p:ext uri="{BB962C8B-B14F-4D97-AF65-F5344CB8AC3E}">
        <p14:creationId xmlns:p14="http://schemas.microsoft.com/office/powerpoint/2010/main" val="316006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wild_ collection_by_country</a:t>
            </a:r>
          </a:p>
        </p:txBody>
      </p:sp>
    </p:spTree>
    <p:extLst>
      <p:ext uri="{BB962C8B-B14F-4D97-AF65-F5344CB8AC3E}">
        <p14:creationId xmlns:p14="http://schemas.microsoft.com/office/powerpoint/2010/main" val="117533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8" cy="6857999"/>
          </a:xfrm>
          <a:prstGeom prst="rect">
            <a:avLst/>
          </a:prstGeom>
          <a:noFill/>
        </p:spPr>
      </p:pic>
      <p:sp>
        <p:nvSpPr>
          <p:cNvPr id="4" name="Title" hidden="1"/>
          <p:cNvSpPr>
            <a:spLocks noGrp="1"/>
          </p:cNvSpPr>
          <p:nvPr>
            <p:ph type="title"/>
          </p:nvPr>
        </p:nvSpPr>
        <p:spPr/>
        <p:txBody>
          <a:bodyPr/>
          <a:lstStyle/>
          <a:p>
            <a:r>
              <a:t>beehives_by_region</a:t>
            </a:r>
          </a:p>
        </p:txBody>
      </p:sp>
    </p:spTree>
    <p:extLst>
      <p:ext uri="{BB962C8B-B14F-4D97-AF65-F5344CB8AC3E}">
        <p14:creationId xmlns:p14="http://schemas.microsoft.com/office/powerpoint/2010/main" val="382255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8" cy="6857999"/>
          </a:xfrm>
          <a:prstGeom prst="rect">
            <a:avLst/>
          </a:prstGeom>
          <a:noFill/>
        </p:spPr>
      </p:pic>
      <p:sp>
        <p:nvSpPr>
          <p:cNvPr id="4" name="Title" hidden="1"/>
          <p:cNvSpPr>
            <a:spLocks noGrp="1"/>
          </p:cNvSpPr>
          <p:nvPr>
            <p:ph type="title"/>
          </p:nvPr>
        </p:nvSpPr>
        <p:spPr/>
        <p:txBody>
          <a:bodyPr/>
          <a:lstStyle/>
          <a:p>
            <a:r>
              <a:t>beehives_by country</a:t>
            </a:r>
          </a:p>
        </p:txBody>
      </p:sp>
    </p:spTree>
    <p:extLst>
      <p:ext uri="{BB962C8B-B14F-4D97-AF65-F5344CB8AC3E}">
        <p14:creationId xmlns:p14="http://schemas.microsoft.com/office/powerpoint/2010/main" val="196042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Organic </a:t>
            </a:r>
            <a:r>
              <a:rPr lang="de-CH" dirty="0" err="1"/>
              <a:t>producers</a:t>
            </a:r>
            <a:r>
              <a:rPr lang="de-CH" dirty="0"/>
              <a:t> </a:t>
            </a:r>
            <a:r>
              <a:rPr lang="cs-CZ" dirty="0"/>
              <a:t>2022</a:t>
            </a:r>
            <a:endParaRPr lang="de-CH" dirty="0"/>
          </a:p>
        </p:txBody>
      </p:sp>
      <p:sp>
        <p:nvSpPr>
          <p:cNvPr id="3" name="Inhaltsplatzhalter 2"/>
          <p:cNvSpPr>
            <a:spLocks noGrp="1"/>
          </p:cNvSpPr>
          <p:nvPr>
            <p:ph idx="1"/>
          </p:nvPr>
        </p:nvSpPr>
        <p:spPr/>
        <p:txBody>
          <a:bodyPr/>
          <a:lstStyle/>
          <a:p>
            <a:r>
              <a:rPr lang="en-GB" dirty="0"/>
              <a:t>In 2022, the global count of organic producers surged to a staggering 4.5 million. </a:t>
            </a:r>
            <a:endParaRPr lang="cs-CZ" dirty="0"/>
          </a:p>
          <a:p>
            <a:r>
              <a:rPr lang="en-GB" dirty="0"/>
              <a:t>Asia led the way with a commanding 61 percent of the world's organic producers, closely trailed by Africa at 22 percent, Europe at 11 percent, and Latin America at 6 percent. </a:t>
            </a:r>
            <a:endParaRPr lang="cs-CZ" dirty="0"/>
          </a:p>
          <a:p>
            <a:r>
              <a:rPr lang="en-GB" dirty="0"/>
              <a:t>The top three countries with the highest number of organic producers were India (2´480´859), Uganda (404´246), and Thailand (121´540). </a:t>
            </a:r>
            <a:endParaRPr lang="cs-CZ" dirty="0"/>
          </a:p>
          <a:p>
            <a:r>
              <a:rPr lang="en-GB" dirty="0"/>
              <a:t>Notably, there was a remarkable increase in the number of producers, with a dramatic rise of nearly 919´000 or an astonishing 25.6 percent growth compared to 2021. </a:t>
            </a:r>
            <a:endParaRPr lang="de-CH" dirty="0"/>
          </a:p>
        </p:txBody>
      </p:sp>
    </p:spTree>
    <p:extLst>
      <p:ext uri="{BB962C8B-B14F-4D97-AF65-F5344CB8AC3E}">
        <p14:creationId xmlns:p14="http://schemas.microsoft.com/office/powerpoint/2010/main" val="426486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0"/>
            <a:ext cx="8968153" cy="6858000"/>
          </a:xfrm>
          <a:prstGeom prst="rect">
            <a:avLst/>
          </a:prstGeom>
        </p:spPr>
      </p:pic>
    </p:spTree>
    <p:extLst>
      <p:ext uri="{BB962C8B-B14F-4D97-AF65-F5344CB8AC3E}">
        <p14:creationId xmlns:p14="http://schemas.microsoft.com/office/powerpoint/2010/main" val="22313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8" cy="6857999"/>
          </a:xfrm>
          <a:prstGeom prst="rect">
            <a:avLst/>
          </a:prstGeom>
          <a:noFill/>
        </p:spPr>
      </p:pic>
      <p:sp>
        <p:nvSpPr>
          <p:cNvPr id="4" name="Title" hidden="1"/>
          <p:cNvSpPr>
            <a:spLocks noGrp="1"/>
          </p:cNvSpPr>
          <p:nvPr>
            <p:ph type="title"/>
          </p:nvPr>
        </p:nvSpPr>
        <p:spPr/>
        <p:txBody>
          <a:bodyPr/>
          <a:lstStyle/>
          <a:p>
            <a:r>
              <a:t>world_producers_country</a:t>
            </a:r>
          </a:p>
        </p:txBody>
      </p:sp>
    </p:spTree>
    <p:extLst>
      <p:ext uri="{BB962C8B-B14F-4D97-AF65-F5344CB8AC3E}">
        <p14:creationId xmlns:p14="http://schemas.microsoft.com/office/powerpoint/2010/main" val="74527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8" cy="6857999"/>
          </a:xfrm>
          <a:prstGeom prst="rect">
            <a:avLst/>
          </a:prstGeom>
          <a:noFill/>
        </p:spPr>
      </p:pic>
      <p:sp>
        <p:nvSpPr>
          <p:cNvPr id="4" name="Title" hidden="1"/>
          <p:cNvSpPr>
            <a:spLocks noGrp="1"/>
          </p:cNvSpPr>
          <p:nvPr>
            <p:ph type="title"/>
          </p:nvPr>
        </p:nvSpPr>
        <p:spPr/>
        <p:txBody>
          <a:bodyPr/>
          <a:lstStyle/>
          <a:p>
            <a:r>
              <a:rPr dirty="0" err="1"/>
              <a:t>world_producers_region</a:t>
            </a:r>
            <a:endParaRPr dirty="0"/>
          </a:p>
        </p:txBody>
      </p:sp>
    </p:spTree>
    <p:extLst>
      <p:ext uri="{BB962C8B-B14F-4D97-AF65-F5344CB8AC3E}">
        <p14:creationId xmlns:p14="http://schemas.microsoft.com/office/powerpoint/2010/main" val="26626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EEDD9-D5CC-4B78-9C2D-1FF984984B54}"/>
              </a:ext>
            </a:extLst>
          </p:cNvPr>
          <p:cNvPicPr>
            <a:picLocks noChangeAspect="1"/>
          </p:cNvPicPr>
          <p:nvPr/>
        </p:nvPicPr>
        <p:blipFill>
          <a:blip r:embed="rId3"/>
          <a:stretch>
            <a:fillRect/>
          </a:stretch>
        </p:blipFill>
        <p:spPr>
          <a:xfrm>
            <a:off x="0" y="0"/>
            <a:ext cx="10249456" cy="6858000"/>
          </a:xfrm>
          <a:prstGeom prst="rect">
            <a:avLst/>
          </a:prstGeom>
        </p:spPr>
      </p:pic>
    </p:spTree>
    <p:extLst>
      <p:ext uri="{BB962C8B-B14F-4D97-AF65-F5344CB8AC3E}">
        <p14:creationId xmlns:p14="http://schemas.microsoft.com/office/powerpoint/2010/main" val="119394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The global </a:t>
            </a:r>
            <a:r>
              <a:rPr lang="de-CH" dirty="0" err="1"/>
              <a:t>market</a:t>
            </a:r>
            <a:r>
              <a:rPr lang="de-CH" dirty="0"/>
              <a:t> </a:t>
            </a:r>
            <a:r>
              <a:rPr lang="de-CH" dirty="0" err="1"/>
              <a:t>for</a:t>
            </a:r>
            <a:r>
              <a:rPr lang="de-CH" dirty="0"/>
              <a:t> organic </a:t>
            </a:r>
            <a:r>
              <a:rPr lang="de-CH" dirty="0" err="1"/>
              <a:t>food</a:t>
            </a:r>
            <a:r>
              <a:rPr lang="de-CH" dirty="0"/>
              <a:t> </a:t>
            </a:r>
            <a:r>
              <a:rPr lang="cs-CZ" dirty="0"/>
              <a:t>2022</a:t>
            </a:r>
            <a:endParaRPr lang="de-CH" dirty="0"/>
          </a:p>
        </p:txBody>
      </p:sp>
      <p:sp>
        <p:nvSpPr>
          <p:cNvPr id="4" name="Inhaltsplatzhalter 3"/>
          <p:cNvSpPr>
            <a:spLocks noGrp="1"/>
          </p:cNvSpPr>
          <p:nvPr>
            <p:ph sz="half" idx="11"/>
          </p:nvPr>
        </p:nvSpPr>
        <p:spPr>
          <a:xfrm>
            <a:off x="719668" y="1219200"/>
            <a:ext cx="10875432" cy="4703614"/>
          </a:xfrm>
        </p:spPr>
        <p:txBody>
          <a:bodyPr>
            <a:normAutofit fontScale="77500" lnSpcReduction="20000"/>
          </a:bodyPr>
          <a:lstStyle/>
          <a:p>
            <a:pPr marL="457200" indent="-457200">
              <a:buFont typeface="Arial" panose="020B0604020202020204" pitchFamily="34" charset="0"/>
              <a:buChar char="•"/>
            </a:pPr>
            <a:r>
              <a:rPr lang="en-GB" dirty="0">
                <a:solidFill>
                  <a:schemeClr val="tx1"/>
                </a:solidFill>
              </a:rPr>
              <a:t>Organic food and drink sales reached nearly 135 billion euros</a:t>
            </a:r>
            <a:r>
              <a:rPr lang="cs-CZ" dirty="0">
                <a:solidFill>
                  <a:schemeClr val="tx1"/>
                </a:solidFill>
              </a:rPr>
              <a:t>.</a:t>
            </a:r>
            <a:r>
              <a:rPr lang="en-GB" dirty="0">
                <a:solidFill>
                  <a:schemeClr val="tx1"/>
                </a:solidFill>
              </a:rPr>
              <a:t>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In 2022, the countries with the largest organic markets were the United States (58.6 billion euros), Germany (15.3 billion euros) and China (12.4 billion euros). The largest single market was the United States (43 percent of the global market), followed by the European Union (45.1 billion euros, 34 percent) and China (12.4 billion euros, 9.2 percent).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Switzerland had the highest per-capita consumption in 2022, with 437 euros.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The highest organic market shares were reached in Denmark (12.0 percent), Austria (11. percent) and Switzerland (11.2 percent).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Several markets experienced a decline, and in Europe, organic retails sales decreased by more than two percent. In North America, however, the market increased.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According to Sahota (</a:t>
            </a:r>
            <a:r>
              <a:rPr lang="cs-CZ" dirty="0">
                <a:solidFill>
                  <a:schemeClr val="tx1"/>
                </a:solidFill>
              </a:rPr>
              <a:t>2024</a:t>
            </a:r>
            <a:r>
              <a:rPr lang="en-GB" dirty="0">
                <a:solidFill>
                  <a:schemeClr val="tx1"/>
                </a:solidFill>
              </a:rPr>
              <a:t>), the major challenges facing the global organic food market include rising food prices due to inflation, geopolitical factors disrupting supply chains, the impact of the Ukrainian conflict on the economy, and concerns about oversupply in the wake of increased demand during the pandemic. Consumer demand for organic products varies, driven by health reasons, ethical considerations, and environmental concerns. </a:t>
            </a:r>
            <a:endParaRPr lang="cs-CZ" dirty="0">
              <a:solidFill>
                <a:schemeClr val="tx1"/>
              </a:solidFill>
            </a:endParaRPr>
          </a:p>
          <a:p>
            <a:pPr marL="457200" indent="-457200">
              <a:buFont typeface="Arial" panose="020B0604020202020204" pitchFamily="34" charset="0"/>
              <a:buChar char="•"/>
            </a:pPr>
            <a:r>
              <a:rPr lang="en-GB" dirty="0">
                <a:solidFill>
                  <a:schemeClr val="tx1"/>
                </a:solidFill>
              </a:rPr>
              <a:t>In conclusion, while global organic food sales stabilized after a surge in 2020, challenges such as inflation and supply disruptions have affected consumer demand. Growth is expected to resume as economic conditions improve.</a:t>
            </a:r>
            <a:endParaRPr lang="de-CH" dirty="0"/>
          </a:p>
        </p:txBody>
      </p:sp>
    </p:spTree>
    <p:extLst>
      <p:ext uri="{BB962C8B-B14F-4D97-AF65-F5344CB8AC3E}">
        <p14:creationId xmlns:p14="http://schemas.microsoft.com/office/powerpoint/2010/main" val="260607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2024</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181593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0"/>
            <a:ext cx="8968153" cy="6858000"/>
          </a:xfrm>
          <a:prstGeom prst="rect">
            <a:avLst/>
          </a:prstGeom>
        </p:spPr>
      </p:pic>
    </p:spTree>
    <p:extLst>
      <p:ext uri="{BB962C8B-B14F-4D97-AF65-F5344CB8AC3E}">
        <p14:creationId xmlns:p14="http://schemas.microsoft.com/office/powerpoint/2010/main" val="175267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8" cy="6857999"/>
          </a:xfrm>
          <a:prstGeom prst="rect">
            <a:avLst/>
          </a:prstGeom>
          <a:noFill/>
        </p:spPr>
      </p:pic>
      <p:sp>
        <p:nvSpPr>
          <p:cNvPr id="4" name="Title" hidden="1"/>
          <p:cNvSpPr>
            <a:spLocks noGrp="1"/>
          </p:cNvSpPr>
          <p:nvPr>
            <p:ph type="title"/>
          </p:nvPr>
        </p:nvSpPr>
        <p:spPr/>
        <p:txBody>
          <a:bodyPr/>
          <a:lstStyle/>
          <a:p>
            <a:r>
              <a:t>world_retail_sales_region_country</a:t>
            </a:r>
          </a:p>
        </p:txBody>
      </p:sp>
    </p:spTree>
    <p:extLst>
      <p:ext uri="{BB962C8B-B14F-4D97-AF65-F5344CB8AC3E}">
        <p14:creationId xmlns:p14="http://schemas.microsoft.com/office/powerpoint/2010/main" val="413383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8" cy="6857999"/>
          </a:xfrm>
          <a:prstGeom prst="rect">
            <a:avLst/>
          </a:prstGeom>
          <a:noFill/>
        </p:spPr>
      </p:pic>
      <p:sp>
        <p:nvSpPr>
          <p:cNvPr id="4" name="Title" hidden="1"/>
          <p:cNvSpPr>
            <a:spLocks noGrp="1"/>
          </p:cNvSpPr>
          <p:nvPr>
            <p:ph type="title"/>
          </p:nvPr>
        </p:nvSpPr>
        <p:spPr/>
        <p:txBody>
          <a:bodyPr/>
          <a:lstStyle/>
          <a:p>
            <a:r>
              <a:t>world_retail_sales_country</a:t>
            </a:r>
          </a:p>
        </p:txBody>
      </p:sp>
    </p:spTree>
    <p:extLst>
      <p:ext uri="{BB962C8B-B14F-4D97-AF65-F5344CB8AC3E}">
        <p14:creationId xmlns:p14="http://schemas.microsoft.com/office/powerpoint/2010/main" val="186296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1"/>
            <a:ext cx="10250488" cy="6857999"/>
          </a:xfrm>
          <a:prstGeom prst="rect">
            <a:avLst/>
          </a:prstGeom>
          <a:noFill/>
        </p:spPr>
      </p:pic>
      <p:sp>
        <p:nvSpPr>
          <p:cNvPr id="4" name="Title" hidden="1"/>
          <p:cNvSpPr>
            <a:spLocks noGrp="1"/>
          </p:cNvSpPr>
          <p:nvPr>
            <p:ph type="title"/>
          </p:nvPr>
        </p:nvSpPr>
        <p:spPr/>
        <p:txBody>
          <a:bodyPr/>
          <a:lstStyle/>
          <a:p>
            <a:r>
              <a:t>world_retail_sales_per_capita</a:t>
            </a:r>
          </a:p>
        </p:txBody>
      </p:sp>
    </p:spTree>
    <p:extLst>
      <p:ext uri="{BB962C8B-B14F-4D97-AF65-F5344CB8AC3E}">
        <p14:creationId xmlns:p14="http://schemas.microsoft.com/office/powerpoint/2010/main" val="48691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World_retail_growth</a:t>
            </a:r>
          </a:p>
        </p:txBody>
      </p:sp>
    </p:spTree>
    <p:extLst>
      <p:ext uri="{BB962C8B-B14F-4D97-AF65-F5344CB8AC3E}">
        <p14:creationId xmlns:p14="http://schemas.microsoft.com/office/powerpoint/2010/main" val="1248691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1C76AA-8550-41B0-A97E-88775234E871}"/>
              </a:ext>
            </a:extLst>
          </p:cNvPr>
          <p:cNvPicPr>
            <a:picLocks noChangeAspect="1"/>
          </p:cNvPicPr>
          <p:nvPr/>
        </p:nvPicPr>
        <p:blipFill>
          <a:blip r:embed="rId3"/>
          <a:stretch>
            <a:fillRect/>
          </a:stretch>
        </p:blipFill>
        <p:spPr>
          <a:xfrm>
            <a:off x="0" y="0"/>
            <a:ext cx="10249456" cy="6858000"/>
          </a:xfrm>
          <a:prstGeom prst="rect">
            <a:avLst/>
          </a:prstGeom>
        </p:spPr>
      </p:pic>
    </p:spTree>
    <p:extLst>
      <p:ext uri="{BB962C8B-B14F-4D97-AF65-F5344CB8AC3E}">
        <p14:creationId xmlns:p14="http://schemas.microsoft.com/office/powerpoint/2010/main" val="233145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88958-3037-4599-A1BE-7A2D2B5C06F0}"/>
              </a:ext>
            </a:extLst>
          </p:cNvPr>
          <p:cNvPicPr>
            <a:picLocks noChangeAspect="1"/>
          </p:cNvPicPr>
          <p:nvPr/>
        </p:nvPicPr>
        <p:blipFill>
          <a:blip r:embed="rId3"/>
          <a:stretch>
            <a:fillRect/>
          </a:stretch>
        </p:blipFill>
        <p:spPr>
          <a:xfrm>
            <a:off x="0" y="0"/>
            <a:ext cx="10249456" cy="6858000"/>
          </a:xfrm>
          <a:prstGeom prst="rect">
            <a:avLst/>
          </a:prstGeom>
        </p:spPr>
      </p:pic>
    </p:spTree>
    <p:extLst>
      <p:ext uri="{BB962C8B-B14F-4D97-AF65-F5344CB8AC3E}">
        <p14:creationId xmlns:p14="http://schemas.microsoft.com/office/powerpoint/2010/main" val="86122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303CFD-EB57-457C-8124-6697F0574815}"/>
              </a:ext>
            </a:extLst>
          </p:cNvPr>
          <p:cNvPicPr>
            <a:picLocks noChangeAspect="1"/>
          </p:cNvPicPr>
          <p:nvPr/>
        </p:nvPicPr>
        <p:blipFill>
          <a:blip r:embed="rId3"/>
          <a:stretch>
            <a:fillRect/>
          </a:stretch>
        </p:blipFill>
        <p:spPr>
          <a:xfrm>
            <a:off x="0" y="0"/>
            <a:ext cx="10249456" cy="6858000"/>
          </a:xfrm>
          <a:prstGeom prst="rect">
            <a:avLst/>
          </a:prstGeom>
        </p:spPr>
      </p:pic>
    </p:spTree>
    <p:extLst>
      <p:ext uri="{BB962C8B-B14F-4D97-AF65-F5344CB8AC3E}">
        <p14:creationId xmlns:p14="http://schemas.microsoft.com/office/powerpoint/2010/main" val="173364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49456" cy="6858000"/>
          </a:xfrm>
          <a:prstGeom prst="rect">
            <a:avLst/>
          </a:prstGeom>
          <a:noFill/>
        </p:spPr>
      </p:pic>
      <p:sp>
        <p:nvSpPr>
          <p:cNvPr id="4" name="Title" hidden="1"/>
          <p:cNvSpPr>
            <a:spLocks noGrp="1"/>
          </p:cNvSpPr>
          <p:nvPr>
            <p:ph type="title"/>
          </p:nvPr>
        </p:nvSpPr>
        <p:spPr/>
        <p:txBody>
          <a:bodyPr/>
          <a:lstStyle/>
          <a:p>
            <a:r>
              <a:t>World_land_retail_growth</a:t>
            </a:r>
          </a:p>
        </p:txBody>
      </p:sp>
    </p:spTree>
    <p:extLst>
      <p:ext uri="{BB962C8B-B14F-4D97-AF65-F5344CB8AC3E}">
        <p14:creationId xmlns:p14="http://schemas.microsoft.com/office/powerpoint/2010/main" val="250987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Organic farming in developing countries and emerging markets </a:t>
            </a:r>
            <a:endParaRPr lang="de-CH" dirty="0"/>
          </a:p>
        </p:txBody>
      </p:sp>
      <p:sp>
        <p:nvSpPr>
          <p:cNvPr id="3" name="Inhaltsplatzhalter 2"/>
          <p:cNvSpPr>
            <a:spLocks noGrp="1"/>
          </p:cNvSpPr>
          <p:nvPr>
            <p:ph idx="1"/>
          </p:nvPr>
        </p:nvSpPr>
        <p:spPr/>
        <p:txBody>
          <a:bodyPr>
            <a:normAutofit fontScale="92500" lnSpcReduction="20000"/>
          </a:bodyPr>
          <a:lstStyle/>
          <a:p>
            <a:r>
              <a:rPr lang="en-US" dirty="0"/>
              <a:t>The Development Assistance Committee (DAC) of the </a:t>
            </a:r>
            <a:r>
              <a:rPr lang="en-US" dirty="0" err="1"/>
              <a:t>Organisation</a:t>
            </a:r>
            <a:r>
              <a:rPr lang="en-US" dirty="0"/>
              <a:t> for Economic Co-operation and Development (OECD) is a forum to discuss issues surrounding aid, development and poverty reduction in developing countries. The recipients of Official Development Assistance (ODA) according to the DAC list are studied in this section. </a:t>
            </a:r>
          </a:p>
          <a:p>
            <a:r>
              <a:rPr lang="en-GB" dirty="0"/>
              <a:t>More than 4.0 million organic producers from the countries on this list were counted (89 percent of all organic producers</a:t>
            </a:r>
          </a:p>
          <a:p>
            <a:r>
              <a:rPr lang="en-GB" dirty="0"/>
              <a:t>About a fifth of the world’s organic agricultural land, 18.8 million hectares, is located in countries on this list.</a:t>
            </a:r>
          </a:p>
          <a:p>
            <a:r>
              <a:rPr lang="en-GB" dirty="0"/>
              <a:t>Almost half, 47 percent of the agricultural land of the countries on the DAC list is located in Asia (8.7 million hectares), with Latin America (6.6 million) and Africa (2.7 million) in second and third place.</a:t>
            </a:r>
          </a:p>
          <a:p>
            <a:r>
              <a:rPr lang="en-GB" dirty="0"/>
              <a:t>The countries with the largest areas of organic agricultural land are India, Argentina, China and Brazil, in that order. Not surprisingly, all of them are large countries</a:t>
            </a:r>
            <a:r>
              <a:rPr lang="cs-CZ" dirty="0"/>
              <a:t>.</a:t>
            </a:r>
            <a:endParaRPr lang="en-GB" dirty="0"/>
          </a:p>
          <a:p>
            <a:pPr marL="0" indent="0">
              <a:buNone/>
            </a:pPr>
            <a:endParaRPr lang="en-US" dirty="0"/>
          </a:p>
          <a:p>
            <a:r>
              <a:rPr lang="en-US" dirty="0"/>
              <a:t> The country list of the Development Assistance Committee DAC is available on the OECD website at http://www.oecd.org/dac/stats/daclist.htm</a:t>
            </a:r>
          </a:p>
        </p:txBody>
      </p:sp>
    </p:spTree>
    <p:extLst>
      <p:ext uri="{BB962C8B-B14F-4D97-AF65-F5344CB8AC3E}">
        <p14:creationId xmlns:p14="http://schemas.microsoft.com/office/powerpoint/2010/main" val="41119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2024</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a:t>
            </a:r>
            <a:r>
              <a:rPr lang="cs-CZ" sz="2400" dirty="0"/>
              <a:t>25</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2024</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a:t>
            </a:r>
            <a:r>
              <a:rPr lang="cs-CZ" sz="2400" dirty="0"/>
              <a:t>: </a:t>
            </a:r>
            <a:r>
              <a:rPr lang="cs-CZ" sz="2400" dirty="0">
                <a:hlinkClick r:id="rId3"/>
              </a:rPr>
              <a:t>https://www.fibl.org/en/shop-en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3" name="Grafik 2"/>
          <p:cNvPicPr>
            <a:picLocks noChangeAspect="1"/>
          </p:cNvPicPr>
          <p:nvPr/>
        </p:nvPicPr>
        <p:blipFill>
          <a:blip r:embed="rId6"/>
          <a:stretch>
            <a:fillRect/>
          </a:stretch>
        </p:blipFill>
        <p:spPr>
          <a:xfrm>
            <a:off x="8446623" y="927100"/>
            <a:ext cx="2968726"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611824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0" y="0"/>
            <a:ext cx="10250488" cy="6857999"/>
          </a:xfrm>
          <a:prstGeom prst="rect">
            <a:avLst/>
          </a:prstGeom>
          <a:noFill/>
        </p:spPr>
      </p:pic>
      <p:sp>
        <p:nvSpPr>
          <p:cNvPr id="4" name="Title" hidden="1"/>
          <p:cNvSpPr>
            <a:spLocks noGrp="1"/>
          </p:cNvSpPr>
          <p:nvPr>
            <p:ph type="title"/>
          </p:nvPr>
        </p:nvSpPr>
        <p:spPr/>
        <p:txBody>
          <a:bodyPr/>
          <a:lstStyle/>
          <a:p>
            <a:r>
              <a:t>DAC_land_area_share_country</a:t>
            </a:r>
          </a:p>
        </p:txBody>
      </p:sp>
    </p:spTree>
    <p:extLst>
      <p:ext uri="{BB962C8B-B14F-4D97-AF65-F5344CB8AC3E}">
        <p14:creationId xmlns:p14="http://schemas.microsoft.com/office/powerpoint/2010/main" val="258142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br>
              <a:rPr lang="cs-CZ" dirty="0"/>
            </a:br>
            <a:r>
              <a:rPr lang="de-CH" dirty="0">
                <a:hlinkClick r:id="rId2"/>
              </a:rPr>
              <a:t>http://www.organic-world.net/yearbook/yearbook-20</a:t>
            </a:r>
            <a:r>
              <a:rPr lang="cs-CZ" dirty="0">
                <a:hlinkClick r:id="rId2"/>
              </a:rPr>
              <a:t>24</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41</a:t>
            </a:fld>
            <a:endParaRPr lang="de-DE" dirty="0"/>
          </a:p>
        </p:txBody>
      </p:sp>
    </p:spTree>
    <p:extLst>
      <p:ext uri="{BB962C8B-B14F-4D97-AF65-F5344CB8AC3E}">
        <p14:creationId xmlns:p14="http://schemas.microsoft.com/office/powerpoint/2010/main" val="778089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Disclaimer</a:t>
            </a:r>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42</a:t>
            </a:fld>
            <a:endParaRPr lang="de-DE" dirty="0"/>
          </a:p>
        </p:txBody>
      </p:sp>
    </p:spTree>
    <p:extLst>
      <p:ext uri="{BB962C8B-B14F-4D97-AF65-F5344CB8AC3E}">
        <p14:creationId xmlns:p14="http://schemas.microsoft.com/office/powerpoint/2010/main" val="240950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4" name="Picture 3">
            <a:extLst>
              <a:ext uri="{FF2B5EF4-FFF2-40B4-BE49-F238E27FC236}">
                <a16:creationId xmlns:a16="http://schemas.microsoft.com/office/drawing/2014/main" id="{FC11C370-0021-426D-B4A0-6F20FFDE9332}"/>
              </a:ext>
            </a:extLst>
          </p:cNvPr>
          <p:cNvPicPr>
            <a:picLocks noChangeAspect="1"/>
          </p:cNvPicPr>
          <p:nvPr/>
        </p:nvPicPr>
        <p:blipFill>
          <a:blip r:embed="rId3"/>
          <a:stretch>
            <a:fillRect/>
          </a:stretch>
        </p:blipFill>
        <p:spPr>
          <a:xfrm>
            <a:off x="923925" y="1034513"/>
            <a:ext cx="5389417" cy="4720741"/>
          </a:xfrm>
          <a:prstGeom prst="rect">
            <a:avLst/>
          </a:prstGeom>
        </p:spPr>
      </p:pic>
    </p:spTree>
    <p:extLst>
      <p:ext uri="{BB962C8B-B14F-4D97-AF65-F5344CB8AC3E}">
        <p14:creationId xmlns:p14="http://schemas.microsoft.com/office/powerpoint/2010/main" val="332461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4" name="Picture 3">
            <a:extLst>
              <a:ext uri="{FF2B5EF4-FFF2-40B4-BE49-F238E27FC236}">
                <a16:creationId xmlns:a16="http://schemas.microsoft.com/office/drawing/2014/main" id="{6B58AF37-D35E-4451-919C-BA084304B289}"/>
              </a:ext>
            </a:extLst>
          </p:cNvPr>
          <p:cNvPicPr>
            <a:picLocks noChangeAspect="1"/>
          </p:cNvPicPr>
          <p:nvPr/>
        </p:nvPicPr>
        <p:blipFill>
          <a:blip r:embed="rId2"/>
          <a:stretch>
            <a:fillRect/>
          </a:stretch>
        </p:blipFill>
        <p:spPr>
          <a:xfrm>
            <a:off x="814915" y="1394460"/>
            <a:ext cx="9053797" cy="6858000"/>
          </a:xfrm>
          <a:prstGeom prst="rect">
            <a:avLst/>
          </a:prstGeom>
        </p:spPr>
      </p:pic>
    </p:spTree>
    <p:extLst>
      <p:ext uri="{BB962C8B-B14F-4D97-AF65-F5344CB8AC3E}">
        <p14:creationId xmlns:p14="http://schemas.microsoft.com/office/powerpoint/2010/main" val="657740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5" name="Content Placeholder 8">
            <a:extLst>
              <a:ext uri="{FF2B5EF4-FFF2-40B4-BE49-F238E27FC236}">
                <a16:creationId xmlns:a16="http://schemas.microsoft.com/office/drawing/2014/main" id="{CC5573AB-41C1-4D51-81B6-BC81A4389569}"/>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7" name="Picture 6">
            <a:extLst>
              <a:ext uri="{FF2B5EF4-FFF2-40B4-BE49-F238E27FC236}">
                <a16:creationId xmlns:a16="http://schemas.microsoft.com/office/drawing/2014/main" id="{0B0E23BB-3E3C-45CD-B5B7-0765D6D7419C}"/>
              </a:ext>
            </a:extLst>
          </p:cNvPr>
          <p:cNvPicPr>
            <a:picLocks noChangeAspect="1"/>
          </p:cNvPicPr>
          <p:nvPr/>
        </p:nvPicPr>
        <p:blipFill>
          <a:blip r:embed="rId3"/>
          <a:stretch>
            <a:fillRect/>
          </a:stretch>
        </p:blipFill>
        <p:spPr>
          <a:xfrm>
            <a:off x="823634" y="1095374"/>
            <a:ext cx="4153297" cy="4667250"/>
          </a:xfrm>
          <a:prstGeom prst="rect">
            <a:avLst/>
          </a:prstGeom>
        </p:spPr>
      </p:pic>
    </p:spTree>
    <p:extLst>
      <p:ext uri="{BB962C8B-B14F-4D97-AF65-F5344CB8AC3E}">
        <p14:creationId xmlns:p14="http://schemas.microsoft.com/office/powerpoint/2010/main" val="3785295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490426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3"/>
                  <a:extLst>
                    <a:ext uri="{FF2B5EF4-FFF2-40B4-BE49-F238E27FC236}">
                      <a16:creationId xmlns:a16="http://schemas.microsoft.com/office/drawing/2014/main" id="{DE3B2A9C-DDE8-334A-806A-B47F3883E0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4"/>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5"/>
                  </a:rPr>
                  <a:t>@</a:t>
                </a:r>
                <a:r>
                  <a:rPr lang="de-CH" sz="2600" dirty="0" err="1">
                    <a:hlinkClick r:id="rId15"/>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6"/>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3"/>
                  </a:rPr>
                  <a:t>www.bioaktuell.ch</a:t>
                </a:r>
                <a:endParaRPr lang="de-CH" sz="2600" dirty="0"/>
              </a:p>
            </p:txBody>
          </p:sp>
        </p:grpSp>
        <p:pic>
          <p:nvPicPr>
            <p:cNvPr id="34" name="Grafik 11">
              <a:hlinkClick r:id="rId15"/>
              <a:extLst>
                <a:ext uri="{FF2B5EF4-FFF2-40B4-BE49-F238E27FC236}">
                  <a16:creationId xmlns:a16="http://schemas.microsoft.com/office/drawing/2014/main" id="{8E1EE578-43AA-3446-BA47-5AF61078455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93341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a:t>About this presentation</a:t>
            </a:r>
          </a:p>
        </p:txBody>
      </p:sp>
      <p:sp>
        <p:nvSpPr>
          <p:cNvPr id="11267" name="Inhaltsplatzhalter 5"/>
          <p:cNvSpPr>
            <a:spLocks noGrp="1"/>
          </p:cNvSpPr>
          <p:nvPr>
            <p:ph idx="1"/>
          </p:nvPr>
        </p:nvSpPr>
        <p:spPr/>
        <p:txBody>
          <a:bodyPr/>
          <a:lstStyle/>
          <a:p>
            <a:r>
              <a:rPr lang="de-CH" dirty="0"/>
              <a:t>In </a:t>
            </a:r>
            <a:r>
              <a:rPr lang="de-CH" dirty="0" err="1"/>
              <a:t>three</a:t>
            </a:r>
            <a:r>
              <a:rPr lang="de-CH" dirty="0"/>
              <a:t> </a:t>
            </a:r>
            <a:r>
              <a:rPr lang="de-CH" dirty="0" err="1"/>
              <a:t>presentations</a:t>
            </a:r>
            <a:r>
              <a:rPr lang="de-CH" dirty="0"/>
              <a:t>, the </a:t>
            </a:r>
            <a:r>
              <a:rPr lang="de-CH" dirty="0" err="1"/>
              <a:t>key</a:t>
            </a:r>
            <a:r>
              <a:rPr lang="de-CH" dirty="0"/>
              <a:t> </a:t>
            </a:r>
            <a:r>
              <a:rPr lang="de-CH" dirty="0" err="1"/>
              <a:t>results</a:t>
            </a:r>
            <a:r>
              <a:rPr lang="de-CH" dirty="0"/>
              <a:t> of the FiBL </a:t>
            </a:r>
            <a:r>
              <a:rPr lang="de-CH" dirty="0" err="1"/>
              <a:t>survey</a:t>
            </a:r>
            <a:r>
              <a:rPr lang="de-CH" dirty="0"/>
              <a:t> on organic agriculture </a:t>
            </a:r>
            <a:r>
              <a:rPr lang="de-CH" dirty="0" err="1"/>
              <a:t>worldwide</a:t>
            </a:r>
            <a:r>
              <a:rPr lang="de-CH" dirty="0"/>
              <a:t> </a:t>
            </a:r>
            <a:r>
              <a:rPr lang="cs-CZ" dirty="0"/>
              <a:t>2024</a:t>
            </a:r>
            <a:r>
              <a:rPr lang="de-CH" dirty="0"/>
              <a:t> </a:t>
            </a:r>
            <a:r>
              <a:rPr lang="de-CH" dirty="0" err="1"/>
              <a:t>are</a:t>
            </a:r>
            <a:r>
              <a:rPr lang="de-CH" dirty="0"/>
              <a:t> </a:t>
            </a:r>
            <a:r>
              <a:rPr lang="de-CH" dirty="0" err="1"/>
              <a:t>summarized</a:t>
            </a:r>
            <a:r>
              <a:rPr lang="de-CH" dirty="0"/>
              <a:t> (</a:t>
            </a:r>
            <a:r>
              <a:rPr lang="de-CH" dirty="0" err="1"/>
              <a:t>data</a:t>
            </a:r>
            <a:r>
              <a:rPr lang="de-CH" dirty="0"/>
              <a:t> </a:t>
            </a:r>
            <a:r>
              <a:rPr lang="cs-CZ" dirty="0"/>
              <a:t>2022</a:t>
            </a:r>
            <a:r>
              <a:rPr lang="de-CH" dirty="0"/>
              <a:t>).  Apart from the global data, </a:t>
            </a:r>
            <a:r>
              <a:rPr lang="de-CH" dirty="0" err="1"/>
              <a:t>key</a:t>
            </a:r>
            <a:r>
              <a:rPr lang="de-CH" dirty="0"/>
              <a:t> </a:t>
            </a:r>
            <a:r>
              <a:rPr lang="de-CH" dirty="0" err="1"/>
              <a:t>results</a:t>
            </a:r>
            <a:r>
              <a:rPr lang="de-CH" dirty="0"/>
              <a:t> on crop and on regional data </a:t>
            </a:r>
            <a:r>
              <a:rPr lang="de-CH" dirty="0" err="1"/>
              <a:t>are</a:t>
            </a:r>
            <a:r>
              <a:rPr lang="de-CH" dirty="0"/>
              <a:t> </a:t>
            </a:r>
            <a:r>
              <a:rPr lang="de-CH" dirty="0" err="1"/>
              <a:t>presented</a:t>
            </a:r>
            <a:r>
              <a:rPr lang="de-CH" dirty="0"/>
              <a:t>.</a:t>
            </a:r>
          </a:p>
          <a:p>
            <a:r>
              <a:rPr lang="de-CH" dirty="0"/>
              <a:t>More </a:t>
            </a:r>
            <a:r>
              <a:rPr lang="de-CH" dirty="0" err="1"/>
              <a:t>information</a:t>
            </a:r>
            <a:r>
              <a:rPr lang="de-CH" dirty="0"/>
              <a:t> </a:t>
            </a:r>
            <a:r>
              <a:rPr lang="de-CH" dirty="0" err="1"/>
              <a:t>is</a:t>
            </a:r>
            <a:r>
              <a:rPr lang="de-CH" dirty="0"/>
              <a:t> </a:t>
            </a:r>
            <a:r>
              <a:rPr lang="de-CH" dirty="0" err="1"/>
              <a:t>available</a:t>
            </a:r>
            <a:r>
              <a:rPr lang="de-CH" dirty="0"/>
              <a:t> at </a:t>
            </a:r>
            <a:r>
              <a:rPr lang="de-CH" dirty="0">
                <a:hlinkClick r:id="rId3"/>
              </a:rPr>
              <a:t>www.organic-world.net</a:t>
            </a:r>
            <a:r>
              <a:rPr lang="cs-CZ" dirty="0"/>
              <a:t> </a:t>
            </a:r>
            <a:r>
              <a:rPr lang="de-CH" dirty="0"/>
              <a:t> </a:t>
            </a:r>
          </a:p>
          <a:p>
            <a:r>
              <a:rPr lang="de-CH" dirty="0"/>
              <a:t>The </a:t>
            </a:r>
            <a:r>
              <a:rPr lang="de-CH" dirty="0" err="1"/>
              <a:t>following</a:t>
            </a:r>
            <a:r>
              <a:rPr lang="de-CH" dirty="0"/>
              <a:t> </a:t>
            </a:r>
            <a:r>
              <a:rPr lang="de-CH" dirty="0" err="1"/>
              <a:t>three</a:t>
            </a:r>
            <a:r>
              <a:rPr lang="de-CH" dirty="0"/>
              <a:t> </a:t>
            </a:r>
            <a:r>
              <a:rPr lang="de-CH" dirty="0" err="1"/>
              <a:t>presentations</a:t>
            </a:r>
            <a:r>
              <a:rPr lang="de-CH" dirty="0"/>
              <a:t> </a:t>
            </a:r>
            <a:r>
              <a:rPr lang="de-CH" dirty="0" err="1"/>
              <a:t>are</a:t>
            </a:r>
            <a:r>
              <a:rPr lang="de-CH" dirty="0"/>
              <a:t> </a:t>
            </a:r>
            <a:r>
              <a:rPr lang="de-CH" dirty="0" err="1"/>
              <a:t>available</a:t>
            </a:r>
            <a:r>
              <a:rPr lang="de-CH" dirty="0"/>
              <a:t> at </a:t>
            </a:r>
            <a:r>
              <a:rPr lang="de-CH" dirty="0">
                <a:hlinkClick r:id="rId4"/>
              </a:rPr>
              <a:t>https://www.organic-world.net/yearbook/yearbook-202</a:t>
            </a:r>
            <a:r>
              <a:rPr lang="cs-CZ" dirty="0">
                <a:hlinkClick r:id="rId4"/>
              </a:rPr>
              <a:t>4</a:t>
            </a:r>
            <a:r>
              <a:rPr lang="de-CH" dirty="0">
                <a:hlinkClick r:id="rId4"/>
              </a:rPr>
              <a:t>/presentations.html</a:t>
            </a:r>
            <a:r>
              <a:rPr lang="cs-CZ" dirty="0"/>
              <a:t>:</a:t>
            </a:r>
            <a:endParaRPr lang="de-CH" dirty="0"/>
          </a:p>
          <a:p>
            <a:pPr lvl="1"/>
            <a:r>
              <a:rPr lang="en-US" dirty="0"/>
              <a:t>Part 1: Global data </a:t>
            </a:r>
            <a:r>
              <a:rPr lang="cs-CZ" dirty="0"/>
              <a:t>2022 </a:t>
            </a:r>
            <a:r>
              <a:rPr lang="en-US" dirty="0"/>
              <a:t>and survey background </a:t>
            </a:r>
          </a:p>
          <a:p>
            <a:pPr lvl="1"/>
            <a:r>
              <a:rPr lang="de-CH" dirty="0"/>
              <a:t>Part 2: Land </a:t>
            </a:r>
            <a:r>
              <a:rPr lang="de-CH" dirty="0" err="1"/>
              <a:t>use</a:t>
            </a:r>
            <a:r>
              <a:rPr lang="de-CH" dirty="0"/>
              <a:t> and </a:t>
            </a:r>
            <a:r>
              <a:rPr lang="de-CH" dirty="0" err="1"/>
              <a:t>key</a:t>
            </a:r>
            <a:r>
              <a:rPr lang="de-CH" dirty="0"/>
              <a:t> </a:t>
            </a:r>
            <a:r>
              <a:rPr lang="de-CH" dirty="0" err="1"/>
              <a:t>crops</a:t>
            </a:r>
            <a:r>
              <a:rPr lang="de-CH" dirty="0"/>
              <a:t> in organic </a:t>
            </a:r>
            <a:r>
              <a:rPr lang="de-CH" dirty="0" err="1"/>
              <a:t>agriculture</a:t>
            </a:r>
            <a:r>
              <a:rPr lang="de-CH" dirty="0"/>
              <a:t> </a:t>
            </a:r>
            <a:r>
              <a:rPr lang="cs-CZ" dirty="0"/>
              <a:t>2022</a:t>
            </a:r>
            <a:endParaRPr lang="de-CH" dirty="0"/>
          </a:p>
          <a:p>
            <a:pPr lvl="1"/>
            <a:r>
              <a:rPr lang="de-CH" dirty="0"/>
              <a:t>Part 3: Organic agriculture in the </a:t>
            </a:r>
            <a:r>
              <a:rPr lang="de-CH" dirty="0" err="1"/>
              <a:t>regions</a:t>
            </a:r>
            <a:r>
              <a:rPr lang="de-CH" dirty="0"/>
              <a:t> </a:t>
            </a:r>
            <a:r>
              <a:rPr lang="cs-CZ" dirty="0"/>
              <a:t>2022</a:t>
            </a:r>
            <a:endParaRPr lang="de-CH" dirty="0"/>
          </a:p>
        </p:txBody>
      </p:sp>
    </p:spTree>
    <p:extLst>
      <p:ext uri="{BB962C8B-B14F-4D97-AF65-F5344CB8AC3E}">
        <p14:creationId xmlns:p14="http://schemas.microsoft.com/office/powerpoint/2010/main" val="18238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cs-CZ" dirty="0"/>
              <a:t>25</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cs-CZ" sz="2000" dirty="0"/>
              <a:t>25</a:t>
            </a:r>
            <a:r>
              <a:rPr lang="cs-CZ" sz="2000" baseline="30000" dirty="0"/>
              <a:t>th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2023</a:t>
            </a:r>
            <a:r>
              <a:rPr lang="en-GB" dirty="0"/>
              <a:t> and February </a:t>
            </a:r>
            <a:r>
              <a:rPr lang="cs-CZ" dirty="0"/>
              <a:t>2024</a:t>
            </a:r>
            <a:r>
              <a:rPr lang="en-GB" dirty="0"/>
              <a:t>.</a:t>
            </a:r>
          </a:p>
          <a:p>
            <a:r>
              <a:rPr lang="en-GB" dirty="0"/>
              <a:t>Data were received from 1</a:t>
            </a:r>
            <a:r>
              <a:rPr lang="cs-CZ" dirty="0"/>
              <a:t>88</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2024</a:t>
            </a:r>
            <a:r>
              <a:rPr lang="en-GB" dirty="0"/>
              <a:t>” and on </a:t>
            </a:r>
            <a:r>
              <a:rPr lang="en-GB" dirty="0">
                <a:hlinkClick r:id="rId2"/>
              </a:rPr>
              <a:t>www.organic-world.net</a:t>
            </a:r>
            <a:r>
              <a:rPr lang="en-GB" dirty="0"/>
              <a:t>.</a:t>
            </a:r>
            <a:r>
              <a:rPr lang="cs-CZ" dirty="0"/>
              <a:t> </a:t>
            </a:r>
            <a:endParaRPr lang="en-GB" dirty="0"/>
          </a:p>
          <a:p>
            <a:endParaRPr lang="de-CH" dirty="0"/>
          </a:p>
          <a:p>
            <a:endParaRPr lang="en-GB" dirty="0"/>
          </a:p>
        </p:txBody>
      </p:sp>
    </p:spTree>
    <p:extLst>
      <p:ext uri="{BB962C8B-B14F-4D97-AF65-F5344CB8AC3E}">
        <p14:creationId xmlns:p14="http://schemas.microsoft.com/office/powerpoint/2010/main" val="181923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5415-9E81-446F-9B82-9287225C885B}"/>
              </a:ext>
            </a:extLst>
          </p:cNvPr>
          <p:cNvSpPr>
            <a:spLocks noGrp="1"/>
          </p:cNvSpPr>
          <p:nvPr>
            <p:ph type="title"/>
          </p:nvPr>
        </p:nvSpPr>
        <p:spPr/>
        <p:txBody>
          <a:bodyPr/>
          <a:lstStyle/>
          <a:p>
            <a:r>
              <a:rPr lang="de-CH" altLang="de-DE"/>
              <a:t>Transnational data collection efforts</a:t>
            </a:r>
            <a:endParaRPr lang="de-CH"/>
          </a:p>
        </p:txBody>
      </p:sp>
      <p:pic>
        <p:nvPicPr>
          <p:cNvPr id="4" name="Picture 3">
            <a:extLst>
              <a:ext uri="{FF2B5EF4-FFF2-40B4-BE49-F238E27FC236}">
                <a16:creationId xmlns:a16="http://schemas.microsoft.com/office/drawing/2014/main" id="{4F7E7BBD-7D66-4678-9CCB-5B5C03AD7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74" y="1689626"/>
            <a:ext cx="4400057" cy="1447927"/>
          </a:xfrm>
          <a:prstGeom prst="rect">
            <a:avLst/>
          </a:prstGeom>
        </p:spPr>
      </p:pic>
      <p:pic>
        <p:nvPicPr>
          <p:cNvPr id="5" name="Picture 4">
            <a:extLst>
              <a:ext uri="{FF2B5EF4-FFF2-40B4-BE49-F238E27FC236}">
                <a16:creationId xmlns:a16="http://schemas.microsoft.com/office/drawing/2014/main" id="{17AC777C-3933-4778-B76D-CB39DD48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657" y="3715533"/>
            <a:ext cx="3160694" cy="1791059"/>
          </a:xfrm>
          <a:prstGeom prst="rect">
            <a:avLst/>
          </a:prstGeom>
        </p:spPr>
      </p:pic>
      <p:pic>
        <p:nvPicPr>
          <p:cNvPr id="6" name="Picture 5">
            <a:extLst>
              <a:ext uri="{FF2B5EF4-FFF2-40B4-BE49-F238E27FC236}">
                <a16:creationId xmlns:a16="http://schemas.microsoft.com/office/drawing/2014/main" id="{289BB692-0C1C-4EC6-9EEF-BF516AFC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657" y="1822266"/>
            <a:ext cx="2665265" cy="1229158"/>
          </a:xfrm>
          <a:prstGeom prst="rect">
            <a:avLst/>
          </a:prstGeom>
        </p:spPr>
      </p:pic>
      <p:pic>
        <p:nvPicPr>
          <p:cNvPr id="7" name="Grafik 1">
            <a:extLst>
              <a:ext uri="{FF2B5EF4-FFF2-40B4-BE49-F238E27FC236}">
                <a16:creationId xmlns:a16="http://schemas.microsoft.com/office/drawing/2014/main" id="{BEA39763-E78D-4F36-A205-53C145DB5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5406" y="4002066"/>
            <a:ext cx="2194925" cy="1040395"/>
          </a:xfrm>
          <a:prstGeom prst="rect">
            <a:avLst/>
          </a:prstGeom>
        </p:spPr>
      </p:pic>
      <p:pic>
        <p:nvPicPr>
          <p:cNvPr id="8" name="Picture 7">
            <a:extLst>
              <a:ext uri="{FF2B5EF4-FFF2-40B4-BE49-F238E27FC236}">
                <a16:creationId xmlns:a16="http://schemas.microsoft.com/office/drawing/2014/main" id="{45B8CF53-5FC2-49BE-840D-1E18A8D79A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8351" y="4220358"/>
            <a:ext cx="721805" cy="822103"/>
          </a:xfrm>
          <a:prstGeom prst="rect">
            <a:avLst/>
          </a:prstGeom>
        </p:spPr>
      </p:pic>
    </p:spTree>
    <p:extLst>
      <p:ext uri="{BB962C8B-B14F-4D97-AF65-F5344CB8AC3E}">
        <p14:creationId xmlns:p14="http://schemas.microsoft.com/office/powerpoint/2010/main" val="9970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r>
              <a:rPr lang="de-CH" altLang="de-DE"/>
              <a:t>International certifiers that provided data for several countries</a:t>
            </a:r>
            <a:endParaRPr lang="de-CH" altLang="de-DE" dirty="0"/>
          </a:p>
        </p:txBody>
      </p:sp>
      <p:sp>
        <p:nvSpPr>
          <p:cNvPr id="8" name="Inhaltsplatzhalter 7"/>
          <p:cNvSpPr>
            <a:spLocks noGrp="1"/>
          </p:cNvSpPr>
          <p:nvPr>
            <p:ph idx="1"/>
          </p:nvPr>
        </p:nvSpPr>
        <p:spPr/>
        <p:txBody>
          <a:bodyPr/>
          <a:lstStyle/>
          <a:p>
            <a:endParaRPr lang="de-CH" dirty="0"/>
          </a:p>
        </p:txBody>
      </p:sp>
      <p:sp>
        <p:nvSpPr>
          <p:cNvPr id="14"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8</a:t>
            </a:fld>
            <a:endParaRPr lang="de-DE" dirty="0"/>
          </a:p>
        </p:txBody>
      </p:sp>
      <p:pic>
        <p:nvPicPr>
          <p:cNvPr id="1435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3112" y="3868313"/>
            <a:ext cx="1565479" cy="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3405" y="2502730"/>
            <a:ext cx="1128635" cy="11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718" y="4993955"/>
            <a:ext cx="1259683" cy="87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57" y="2634272"/>
            <a:ext cx="1858913" cy="71620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1537" y="2810513"/>
            <a:ext cx="2390501" cy="3832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449" y="1269618"/>
            <a:ext cx="1731911" cy="68364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6575" y="3527424"/>
            <a:ext cx="1098870" cy="1103776"/>
          </a:xfrm>
          <a:prstGeom prst="rect">
            <a:avLst/>
          </a:prstGeom>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1689" b="21689"/>
          <a:stretch/>
        </p:blipFill>
        <p:spPr>
          <a:xfrm>
            <a:off x="3666180" y="1324487"/>
            <a:ext cx="1979102" cy="74801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0896" y="2533005"/>
            <a:ext cx="1490988" cy="1058602"/>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8425" t="34882" r="8425" b="34881"/>
          <a:stretch/>
        </p:blipFill>
        <p:spPr>
          <a:xfrm>
            <a:off x="6716697" y="3838252"/>
            <a:ext cx="1752797" cy="6373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7760" y="3786823"/>
            <a:ext cx="1171665" cy="679566"/>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4083" t="11429" r="11330" b="14761"/>
          <a:stretch/>
        </p:blipFill>
        <p:spPr>
          <a:xfrm>
            <a:off x="3352113" y="5048621"/>
            <a:ext cx="1273158" cy="65853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2416" y="1269347"/>
            <a:ext cx="858296" cy="85829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67176" y="4987180"/>
            <a:ext cx="870948" cy="870948"/>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53798" y="5269393"/>
            <a:ext cx="1493097" cy="320072"/>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51" r="4344"/>
          <a:stretch/>
        </p:blipFill>
        <p:spPr>
          <a:xfrm>
            <a:off x="7255929" y="5134070"/>
            <a:ext cx="1997499" cy="606963"/>
          </a:xfrm>
          <a:prstGeom prst="rect">
            <a:avLst/>
          </a:prstGeom>
        </p:spPr>
      </p:pic>
      <p:pic>
        <p:nvPicPr>
          <p:cNvPr id="29" name="Picture 28"/>
          <p:cNvPicPr>
            <a:picLocks noChangeAspect="1"/>
          </p:cNvPicPr>
          <p:nvPr/>
        </p:nvPicPr>
        <p:blipFill rotWithShape="1">
          <a:blip r:embed="rId18">
            <a:extLst>
              <a:ext uri="{28A0092B-C50C-407E-A947-70E740481C1C}">
                <a14:useLocalDpi xmlns:a14="http://schemas.microsoft.com/office/drawing/2010/main" val="0"/>
              </a:ext>
            </a:extLst>
          </a:blip>
          <a:srcRect l="11510" t="14338" r="13216" b="9883"/>
          <a:stretch/>
        </p:blipFill>
        <p:spPr>
          <a:xfrm>
            <a:off x="6337639" y="1165309"/>
            <a:ext cx="1320083" cy="990062"/>
          </a:xfrm>
          <a:prstGeom prst="rect">
            <a:avLst/>
          </a:prstGeom>
        </p:spPr>
      </p:pic>
      <p:pic>
        <p:nvPicPr>
          <p:cNvPr id="21" name="Grafik 2"/>
          <p:cNvPicPr>
            <a:picLocks noChangeAspect="1"/>
          </p:cNvPicPr>
          <p:nvPr/>
        </p:nvPicPr>
        <p:blipFill>
          <a:blip r:embed="rId19"/>
          <a:stretch>
            <a:fillRect/>
          </a:stretch>
        </p:blipFill>
        <p:spPr>
          <a:xfrm>
            <a:off x="4869303" y="3661519"/>
            <a:ext cx="1538282" cy="649924"/>
          </a:xfrm>
          <a:prstGeom prst="rect">
            <a:avLst/>
          </a:prstGeom>
        </p:spPr>
      </p:pic>
      <p:pic>
        <p:nvPicPr>
          <p:cNvPr id="22" name="Grafik 6"/>
          <p:cNvPicPr>
            <a:picLocks noChangeAspect="1"/>
          </p:cNvPicPr>
          <p:nvPr/>
        </p:nvPicPr>
        <p:blipFill rotWithShape="1">
          <a:blip r:embed="rId20">
            <a:extLst>
              <a:ext uri="{28A0092B-C50C-407E-A947-70E740481C1C}">
                <a14:useLocalDpi xmlns:a14="http://schemas.microsoft.com/office/drawing/2010/main" val="0"/>
              </a:ext>
            </a:extLst>
          </a:blip>
          <a:srcRect b="58000"/>
          <a:stretch/>
        </p:blipFill>
        <p:spPr>
          <a:xfrm>
            <a:off x="1773463" y="5088839"/>
            <a:ext cx="1416202" cy="594805"/>
          </a:xfrm>
          <a:prstGeom prst="rect">
            <a:avLst/>
          </a:prstGeom>
        </p:spPr>
      </p:pic>
    </p:spTree>
    <p:extLst>
      <p:ext uri="{BB962C8B-B14F-4D97-AF65-F5344CB8AC3E}">
        <p14:creationId xmlns:p14="http://schemas.microsoft.com/office/powerpoint/2010/main" val="129600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de-DE"/>
              <a:t>General notes on the data</a:t>
            </a:r>
            <a:endParaRPr lang="de-CH" altLang="de-DE"/>
          </a:p>
        </p:txBody>
      </p:sp>
      <p:sp>
        <p:nvSpPr>
          <p:cNvPr id="34819" name="Rectangle 3"/>
          <p:cNvSpPr>
            <a:spLocks noGrp="1" noChangeArrowheads="1"/>
          </p:cNvSpPr>
          <p:nvPr>
            <p:ph type="body" idx="1"/>
          </p:nvPr>
        </p:nvSpPr>
        <p:spPr/>
        <p:txBody>
          <a:bodyPr>
            <a:normAutofit fontScale="70000" lnSpcReduction="20000"/>
          </a:bodyPr>
          <a:lstStyle/>
          <a:p>
            <a:pPr>
              <a:lnSpc>
                <a:spcPct val="120000"/>
              </a:lnSpc>
            </a:pPr>
            <a:r>
              <a:rPr lang="de-CH" b="1" dirty="0"/>
              <a:t>Data </a:t>
            </a:r>
            <a:r>
              <a:rPr lang="de-CH" b="1" dirty="0" err="1"/>
              <a:t>sources</a:t>
            </a:r>
            <a:r>
              <a:rPr lang="de-CH" b="1" dirty="0"/>
              <a:t>: </a:t>
            </a:r>
            <a:r>
              <a:rPr lang="de-CH" dirty="0"/>
              <a:t>For data </a:t>
            </a:r>
            <a:r>
              <a:rPr lang="de-CH" dirty="0" err="1"/>
              <a:t>sources</a:t>
            </a:r>
            <a:r>
              <a:rPr lang="de-CH" dirty="0"/>
              <a:t>, </a:t>
            </a:r>
            <a:r>
              <a:rPr lang="de-CH" dirty="0" err="1"/>
              <a:t>see</a:t>
            </a:r>
            <a:r>
              <a:rPr lang="de-CH" dirty="0"/>
              <a:t> </a:t>
            </a:r>
            <a:r>
              <a:rPr lang="de-CH" dirty="0" err="1"/>
              <a:t>annex</a:t>
            </a:r>
            <a:r>
              <a:rPr lang="de-CH" dirty="0"/>
              <a:t> of  The World of Organic </a:t>
            </a:r>
            <a:r>
              <a:rPr lang="de-CH" dirty="0" err="1"/>
              <a:t>Agriculture</a:t>
            </a:r>
            <a:r>
              <a:rPr lang="de-CH" dirty="0"/>
              <a:t> </a:t>
            </a:r>
            <a:r>
              <a:rPr lang="cs-CZ" dirty="0"/>
              <a:t>2024 </a:t>
            </a:r>
            <a:r>
              <a:rPr lang="de-CH" dirty="0" err="1"/>
              <a:t>or</a:t>
            </a:r>
            <a:r>
              <a:rPr lang="de-CH" dirty="0"/>
              <a:t> </a:t>
            </a:r>
            <a:r>
              <a:rPr lang="de-CH" dirty="0">
                <a:hlinkClick r:id="rId3"/>
              </a:rPr>
              <a:t>www.organic-world.net/statistics-data-sources.html</a:t>
            </a:r>
            <a:r>
              <a:rPr lang="cs-CZ" dirty="0"/>
              <a:t> </a:t>
            </a:r>
            <a:endParaRPr lang="de-CH" dirty="0"/>
          </a:p>
          <a:p>
            <a:pPr>
              <a:lnSpc>
                <a:spcPct val="120000"/>
              </a:lnSpc>
            </a:pPr>
            <a:r>
              <a:rPr lang="de-CH" b="1" dirty="0"/>
              <a:t>Countries: </a:t>
            </a:r>
            <a:r>
              <a:rPr lang="en-GB" dirty="0"/>
              <a:t>For countries and territories, the FAO country list is used. Where the designation "country" appears in this report, it covers countries or territories.  For the countries’ grouping by region, the Standard Country and Area Classifications as defined by the United Nations Statistics Division, is used in most cases.</a:t>
            </a:r>
            <a:endParaRPr lang="de-CH" dirty="0"/>
          </a:p>
          <a:p>
            <a:pPr>
              <a:lnSpc>
                <a:spcPct val="120000"/>
              </a:lnSpc>
            </a:pPr>
            <a:r>
              <a:rPr lang="de-CH" b="1" dirty="0"/>
              <a:t>Term organic: </a:t>
            </a:r>
            <a:r>
              <a:rPr lang="de-CH" dirty="0"/>
              <a:t>In the </a:t>
            </a:r>
            <a:r>
              <a:rPr lang="de-CH" dirty="0" err="1"/>
              <a:t>tables</a:t>
            </a:r>
            <a:r>
              <a:rPr lang="de-CH" dirty="0"/>
              <a:t>, the </a:t>
            </a:r>
            <a:r>
              <a:rPr lang="de-CH" dirty="0" err="1"/>
              <a:t>term</a:t>
            </a:r>
            <a:r>
              <a:rPr lang="de-CH" dirty="0"/>
              <a:t> organic </a:t>
            </a:r>
            <a:r>
              <a:rPr lang="de-CH" dirty="0" err="1"/>
              <a:t>refers</a:t>
            </a:r>
            <a:r>
              <a:rPr lang="de-CH" dirty="0"/>
              <a:t> to the </a:t>
            </a:r>
            <a:r>
              <a:rPr lang="de-CH" dirty="0" err="1"/>
              <a:t>fully</a:t>
            </a:r>
            <a:r>
              <a:rPr lang="de-CH" dirty="0"/>
              <a:t> </a:t>
            </a:r>
            <a:r>
              <a:rPr lang="de-CH" dirty="0" err="1"/>
              <a:t>converted</a:t>
            </a:r>
            <a:r>
              <a:rPr lang="de-CH" dirty="0"/>
              <a:t> and in-</a:t>
            </a:r>
            <a:r>
              <a:rPr lang="de-CH" dirty="0" err="1"/>
              <a:t>conversion</a:t>
            </a:r>
            <a:r>
              <a:rPr lang="de-CH" dirty="0"/>
              <a:t> </a:t>
            </a:r>
            <a:r>
              <a:rPr lang="de-CH" dirty="0" err="1"/>
              <a:t>areas</a:t>
            </a:r>
            <a:r>
              <a:rPr lang="de-CH" dirty="0"/>
              <a:t>. </a:t>
            </a:r>
          </a:p>
          <a:p>
            <a:pPr>
              <a:lnSpc>
                <a:spcPct val="120000"/>
              </a:lnSpc>
            </a:pPr>
            <a:r>
              <a:rPr lang="de-CH" b="1" dirty="0"/>
              <a:t>Organic </a:t>
            </a:r>
            <a:r>
              <a:rPr lang="de-CH" b="1" dirty="0" err="1"/>
              <a:t>share</a:t>
            </a:r>
            <a:r>
              <a:rPr lang="de-CH" b="1" dirty="0"/>
              <a:t>:</a:t>
            </a:r>
            <a:r>
              <a:rPr lang="de-CH" dirty="0"/>
              <a:t> </a:t>
            </a:r>
            <a:r>
              <a:rPr lang="en-GB" dirty="0"/>
              <a:t>In some cases, the calculation of the organic share of the total agricultural land or that of individual crops, based on FAOSTAT and in some cases the Eurostat data, might differ from the organic shares obtained from ministries or local experts.</a:t>
            </a:r>
            <a:endParaRPr lang="de-CH" dirty="0"/>
          </a:p>
          <a:p>
            <a:pPr>
              <a:lnSpc>
                <a:spcPct val="120000"/>
              </a:lnSpc>
            </a:pPr>
            <a:r>
              <a:rPr lang="de-CH" b="1" dirty="0"/>
              <a:t>Producers</a:t>
            </a:r>
            <a:r>
              <a:rPr lang="de-CH" dirty="0"/>
              <a:t>: </a:t>
            </a:r>
            <a:r>
              <a:rPr lang="en-GB" dirty="0"/>
              <a:t>Some countries report the number of smallholders while others only report the number of companies, projects, or grower groups, which may each comprise a number of producers. This applies in particular to many African countries. The number of producers is, therefore, probably higher than the number communicated in this report.</a:t>
            </a:r>
            <a:endParaRPr lang="de-CH" dirty="0"/>
          </a:p>
          <a:p>
            <a:pPr>
              <a:lnSpc>
                <a:spcPct val="120000"/>
              </a:lnSpc>
            </a:pPr>
            <a:r>
              <a:rPr lang="de-CH" b="1" dirty="0"/>
              <a:t>Data </a:t>
            </a:r>
            <a:r>
              <a:rPr lang="de-CH" b="1" dirty="0" err="1"/>
              <a:t>revisions</a:t>
            </a:r>
            <a:r>
              <a:rPr lang="de-CH" b="1" dirty="0"/>
              <a:t>: </a:t>
            </a:r>
            <a:r>
              <a:rPr lang="de-CH" dirty="0"/>
              <a:t>Should data </a:t>
            </a:r>
            <a:r>
              <a:rPr lang="de-CH" dirty="0" err="1"/>
              <a:t>revisions</a:t>
            </a:r>
            <a:r>
              <a:rPr lang="de-CH" dirty="0"/>
              <a:t> and </a:t>
            </a:r>
            <a:r>
              <a:rPr lang="de-CH" dirty="0" err="1"/>
              <a:t>corrections</a:t>
            </a:r>
            <a:r>
              <a:rPr lang="de-CH" dirty="0"/>
              <a:t> </a:t>
            </a:r>
            <a:r>
              <a:rPr lang="de-CH" dirty="0" err="1"/>
              <a:t>become</a:t>
            </a:r>
            <a:r>
              <a:rPr lang="de-CH" dirty="0"/>
              <a:t> </a:t>
            </a:r>
            <a:r>
              <a:rPr lang="de-CH" dirty="0" err="1"/>
              <a:t>necessary</a:t>
            </a:r>
            <a:r>
              <a:rPr lang="de-CH" dirty="0"/>
              <a:t> </a:t>
            </a:r>
            <a:r>
              <a:rPr lang="de-CH" dirty="0" err="1"/>
              <a:t>these</a:t>
            </a:r>
            <a:r>
              <a:rPr lang="de-CH" dirty="0"/>
              <a:t> </a:t>
            </a:r>
            <a:r>
              <a:rPr lang="de-CH" dirty="0" err="1"/>
              <a:t>are</a:t>
            </a:r>
            <a:r>
              <a:rPr lang="de-CH" dirty="0"/>
              <a:t> </a:t>
            </a:r>
            <a:r>
              <a:rPr lang="de-CH" dirty="0" err="1"/>
              <a:t>communicated</a:t>
            </a:r>
            <a:r>
              <a:rPr lang="de-CH" dirty="0"/>
              <a:t> on Organic-World.net: </a:t>
            </a:r>
            <a:r>
              <a:rPr lang="de-CH" dirty="0">
                <a:hlinkClick r:id="rId4"/>
              </a:rPr>
              <a:t>https://www.organic-world.net/yearbook/yearbook-202</a:t>
            </a:r>
            <a:r>
              <a:rPr lang="cs-CZ" dirty="0">
                <a:hlinkClick r:id="rId4"/>
              </a:rPr>
              <a:t>4</a:t>
            </a:r>
            <a:r>
              <a:rPr lang="de-CH" dirty="0">
                <a:hlinkClick r:id="rId4"/>
              </a:rPr>
              <a:t>/yearbook-202</a:t>
            </a:r>
            <a:r>
              <a:rPr lang="cs-CZ" dirty="0">
                <a:hlinkClick r:id="rId4"/>
              </a:rPr>
              <a:t>4</a:t>
            </a:r>
            <a:r>
              <a:rPr lang="de-CH" dirty="0">
                <a:hlinkClick r:id="rId4"/>
              </a:rPr>
              <a:t>-corrigenda.html</a:t>
            </a:r>
            <a:r>
              <a:rPr lang="de-CH" dirty="0"/>
              <a:t>. </a:t>
            </a:r>
            <a:r>
              <a:rPr lang="de-CH" dirty="0" err="1"/>
              <a:t>Revised</a:t>
            </a:r>
            <a:r>
              <a:rPr lang="de-CH" dirty="0"/>
              <a:t>/</a:t>
            </a:r>
            <a:r>
              <a:rPr lang="de-CH" dirty="0" err="1"/>
              <a:t>corected</a:t>
            </a:r>
            <a:r>
              <a:rPr lang="de-CH" dirty="0"/>
              <a:t> data </a:t>
            </a:r>
            <a:r>
              <a:rPr lang="de-CH" dirty="0" err="1"/>
              <a:t>are</a:t>
            </a:r>
            <a:r>
              <a:rPr lang="de-CH" dirty="0"/>
              <a:t> </a:t>
            </a:r>
            <a:r>
              <a:rPr lang="de-CH" dirty="0" err="1"/>
              <a:t>included</a:t>
            </a:r>
            <a:r>
              <a:rPr lang="de-CH" dirty="0"/>
              <a:t> in the </a:t>
            </a:r>
            <a:r>
              <a:rPr lang="de-CH" dirty="0" err="1"/>
              <a:t>database</a:t>
            </a:r>
            <a:r>
              <a:rPr lang="de-CH" dirty="0"/>
              <a:t>. </a:t>
            </a:r>
            <a:endParaRPr lang="en-GB"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9</a:t>
            </a:fld>
            <a:endParaRPr lang="de-DE" dirty="0"/>
          </a:p>
        </p:txBody>
      </p:sp>
    </p:spTree>
    <p:extLst>
      <p:ext uri="{BB962C8B-B14F-4D97-AF65-F5344CB8AC3E}">
        <p14:creationId xmlns:p14="http://schemas.microsoft.com/office/powerpoint/2010/main" val="3980053066"/>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B3832-62FB-4AA6-AE0F-C1005DBE3406}">
  <ds:schemaRef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926ccd4c-651f-4ccc-af87-3950eef9fdad"/>
    <ds:schemaRef ds:uri="dd18740c-b141-4d05-9751-e9f3dcf7e76f"/>
    <ds:schemaRef ds:uri="http://www.w3.org/XML/1998/namespace"/>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Widescreen</PresentationFormat>
  <Paragraphs>311</Paragraphs>
  <Slides>47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MS PGothic</vt:lpstr>
      <vt:lpstr>Arial</vt:lpstr>
      <vt:lpstr>Arial Black</vt:lpstr>
      <vt:lpstr>Calibri</vt:lpstr>
      <vt:lpstr>Gill Sans MT</vt:lpstr>
      <vt:lpstr>Times New Roman</vt:lpstr>
      <vt:lpstr>FiBL Slide Master</vt:lpstr>
      <vt:lpstr>Organic Agriculture Worldwide 2022:  Key results from the FiBL survey on organic agriculture worldwide 2024 </vt:lpstr>
      <vt:lpstr>Organic Agriculture Worldwide: Key results from the FiBL survey on organic agriculture worldwide 2024 Part 1: Global data and survey background</vt:lpstr>
      <vt:lpstr>Acknowledgements</vt:lpstr>
      <vt:lpstr>The World of Organic Agriculture 2024</vt:lpstr>
      <vt:lpstr>About this presentation</vt:lpstr>
      <vt:lpstr>The 25th survey on organic agriculture world-wide</vt:lpstr>
      <vt:lpstr>Transnational data collection efforts</vt:lpstr>
      <vt:lpstr>International certifiers that provided data for several countries</vt:lpstr>
      <vt:lpstr>General notes on the data</vt:lpstr>
      <vt:lpstr>PowerPoint Presentation</vt:lpstr>
      <vt:lpstr>Key data 2022</vt:lpstr>
      <vt:lpstr>Organic farmland 2022</vt:lpstr>
      <vt:lpstr>World: Organic agricultural land and other organic areas 2022</vt:lpstr>
      <vt:lpstr>PowerPoint Presentation</vt:lpstr>
      <vt:lpstr>world_land_by_region</vt:lpstr>
      <vt:lpstr>world_land_by_country</vt:lpstr>
      <vt:lpstr>world_land_share</vt:lpstr>
      <vt:lpstr>world_land_growth</vt:lpstr>
      <vt:lpstr>world_land_growth_region</vt:lpstr>
      <vt:lpstr>world_land_all_areas</vt:lpstr>
      <vt:lpstr>wild_ collection_by_country</vt:lpstr>
      <vt:lpstr>beehives_by_region</vt:lpstr>
      <vt:lpstr>beehives_by country</vt:lpstr>
      <vt:lpstr>Organic producers 2022</vt:lpstr>
      <vt:lpstr>PowerPoint Presentation</vt:lpstr>
      <vt:lpstr>world_producers_country</vt:lpstr>
      <vt:lpstr>world_producers_region</vt:lpstr>
      <vt:lpstr>PowerPoint Presentation</vt:lpstr>
      <vt:lpstr>The global market for organic food 2022</vt:lpstr>
      <vt:lpstr>PowerPoint Presentation</vt:lpstr>
      <vt:lpstr>world_retail_sales_region_country</vt:lpstr>
      <vt:lpstr>world_retail_sales_country</vt:lpstr>
      <vt:lpstr>world_retail_sales_per_capita</vt:lpstr>
      <vt:lpstr>World_retail_growth</vt:lpstr>
      <vt:lpstr>PowerPoint Presentation</vt:lpstr>
      <vt:lpstr>PowerPoint Presentation</vt:lpstr>
      <vt:lpstr>PowerPoint Presentation</vt:lpstr>
      <vt:lpstr>World_land_retail_growth</vt:lpstr>
      <vt:lpstr>Organic farming in developing countries and emerging markets </vt:lpstr>
      <vt:lpstr>DAC_land_area_share_country</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Jan Trávníček</cp:lastModifiedBy>
  <cp:revision>298</cp:revision>
  <dcterms:created xsi:type="dcterms:W3CDTF">2021-02-10T13:15:41Z</dcterms:created>
  <dcterms:modified xsi:type="dcterms:W3CDTF">2024-02-05T10:52:44Z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