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7"/>
  </p:notesMasterIdLst>
  <p:sldIdLst>
    <p:sldId id="258" r:id="rId5"/>
    <p:sldId id="902" r:id="rId6"/>
    <p:sldId id="637" r:id="rId7"/>
    <p:sldId id="972" r:id="rId8"/>
    <p:sldId id="901" r:id="rId9"/>
    <p:sldId id="819" r:id="rId10"/>
    <p:sldId id="941" r:id="rId11"/>
    <p:sldId id="906" r:id="rId12"/>
    <p:sldId id="986" r:id="rId13"/>
    <p:sldId id="1027" r:id="rId14"/>
    <p:sldId id="980" r:id="rId15"/>
    <p:sldId id="907" r:id="rId16"/>
    <p:sldId id="982" r:id="rId17"/>
    <p:sldId id="940" r:id="rId18"/>
    <p:sldId id="652" r:id="rId19"/>
    <p:sldId id="677" r:id="rId20"/>
    <p:sldId id="776" r:id="rId21"/>
    <p:sldId id="1007" r:id="rId22"/>
    <p:sldId id="1008" r:id="rId23"/>
    <p:sldId id="777" r:id="rId24"/>
    <p:sldId id="665" r:id="rId25"/>
    <p:sldId id="678" r:id="rId26"/>
    <p:sldId id="680" r:id="rId27"/>
    <p:sldId id="682" r:id="rId28"/>
    <p:sldId id="654" r:id="rId29"/>
    <p:sldId id="676" r:id="rId30"/>
    <p:sldId id="1009" r:id="rId31"/>
    <p:sldId id="655" r:id="rId32"/>
    <p:sldId id="984" r:id="rId33"/>
    <p:sldId id="689" r:id="rId34"/>
    <p:sldId id="1010" r:id="rId35"/>
    <p:sldId id="773" r:id="rId36"/>
    <p:sldId id="642" r:id="rId37"/>
    <p:sldId id="721" r:id="rId38"/>
    <p:sldId id="978" r:id="rId39"/>
    <p:sldId id="973" r:id="rId40"/>
    <p:sldId id="873" r:id="rId41"/>
    <p:sldId id="1011" r:id="rId42"/>
    <p:sldId id="979" r:id="rId43"/>
    <p:sldId id="684" r:id="rId44"/>
    <p:sldId id="934" r:id="rId45"/>
    <p:sldId id="670" r:id="rId46"/>
    <p:sldId id="799" r:id="rId47"/>
    <p:sldId id="669" r:id="rId48"/>
    <p:sldId id="990" r:id="rId49"/>
    <p:sldId id="1002" r:id="rId50"/>
    <p:sldId id="931" r:id="rId51"/>
    <p:sldId id="932" r:id="rId52"/>
    <p:sldId id="650" r:id="rId53"/>
    <p:sldId id="935" r:id="rId54"/>
    <p:sldId id="821" r:id="rId55"/>
    <p:sldId id="822" r:id="rId56"/>
    <p:sldId id="645" r:id="rId57"/>
    <p:sldId id="728" r:id="rId58"/>
    <p:sldId id="748" r:id="rId59"/>
    <p:sldId id="749" r:id="rId60"/>
    <p:sldId id="876" r:id="rId61"/>
    <p:sldId id="842" r:id="rId62"/>
    <p:sldId id="989" r:id="rId63"/>
    <p:sldId id="942" r:id="rId64"/>
    <p:sldId id="1012" r:id="rId65"/>
    <p:sldId id="939" r:id="rId66"/>
    <p:sldId id="943" r:id="rId67"/>
    <p:sldId id="701" r:id="rId68"/>
    <p:sldId id="802" r:id="rId69"/>
    <p:sldId id="843" r:id="rId70"/>
    <p:sldId id="974" r:id="rId71"/>
    <p:sldId id="975" r:id="rId72"/>
    <p:sldId id="1015" r:id="rId73"/>
    <p:sldId id="1013" r:id="rId74"/>
    <p:sldId id="1014" r:id="rId75"/>
    <p:sldId id="870" r:id="rId76"/>
    <p:sldId id="948" r:id="rId77"/>
    <p:sldId id="951" r:id="rId78"/>
    <p:sldId id="945" r:id="rId79"/>
    <p:sldId id="946" r:id="rId80"/>
    <p:sldId id="1016" r:id="rId81"/>
    <p:sldId id="1017" r:id="rId82"/>
    <p:sldId id="1018" r:id="rId83"/>
    <p:sldId id="1019" r:id="rId84"/>
    <p:sldId id="947" r:id="rId85"/>
    <p:sldId id="949" r:id="rId86"/>
    <p:sldId id="950" r:id="rId87"/>
    <p:sldId id="878" r:id="rId88"/>
    <p:sldId id="889" r:id="rId89"/>
    <p:sldId id="758" r:id="rId90"/>
    <p:sldId id="759" r:id="rId91"/>
    <p:sldId id="827" r:id="rId92"/>
    <p:sldId id="828" r:id="rId93"/>
    <p:sldId id="811" r:id="rId94"/>
    <p:sldId id="809" r:id="rId95"/>
    <p:sldId id="983" r:id="rId96"/>
    <p:sldId id="725" r:id="rId97"/>
    <p:sldId id="1020" r:id="rId98"/>
    <p:sldId id="936" r:id="rId99"/>
    <p:sldId id="937" r:id="rId100"/>
    <p:sldId id="938" r:id="rId101"/>
    <p:sldId id="844" r:id="rId102"/>
    <p:sldId id="845" r:id="rId103"/>
    <p:sldId id="846" r:id="rId104"/>
    <p:sldId id="922" r:id="rId105"/>
    <p:sldId id="848" r:id="rId106"/>
    <p:sldId id="850" r:id="rId107"/>
    <p:sldId id="955" r:id="rId108"/>
    <p:sldId id="851" r:id="rId109"/>
    <p:sldId id="853" r:id="rId110"/>
    <p:sldId id="852" r:id="rId111"/>
    <p:sldId id="854" r:id="rId112"/>
    <p:sldId id="855" r:id="rId113"/>
    <p:sldId id="856" r:id="rId114"/>
    <p:sldId id="857" r:id="rId115"/>
    <p:sldId id="858" r:id="rId116"/>
    <p:sldId id="859" r:id="rId117"/>
    <p:sldId id="890" r:id="rId118"/>
    <p:sldId id="891" r:id="rId119"/>
    <p:sldId id="764" r:id="rId120"/>
    <p:sldId id="695" r:id="rId121"/>
    <p:sldId id="824" r:id="rId122"/>
    <p:sldId id="865" r:id="rId123"/>
    <p:sldId id="875" r:id="rId124"/>
    <p:sldId id="696" r:id="rId125"/>
    <p:sldId id="841" r:id="rId126"/>
    <p:sldId id="795" r:id="rId127"/>
    <p:sldId id="753" r:id="rId128"/>
    <p:sldId id="867" r:id="rId129"/>
    <p:sldId id="866" r:id="rId130"/>
    <p:sldId id="861" r:id="rId131"/>
    <p:sldId id="1022" r:id="rId132"/>
    <p:sldId id="1023" r:id="rId133"/>
    <p:sldId id="705" r:id="rId134"/>
    <p:sldId id="992" r:id="rId135"/>
    <p:sldId id="999" r:id="rId136"/>
    <p:sldId id="993" r:id="rId137"/>
    <p:sldId id="994" r:id="rId138"/>
    <p:sldId id="995" r:id="rId139"/>
    <p:sldId id="996" r:id="rId140"/>
    <p:sldId id="997" r:id="rId141"/>
    <p:sldId id="998" r:id="rId142"/>
    <p:sldId id="991" r:id="rId143"/>
    <p:sldId id="1024" r:id="rId144"/>
    <p:sldId id="1025" r:id="rId145"/>
    <p:sldId id="1026" r:id="rId146"/>
    <p:sldId id="693" r:id="rId147"/>
    <p:sldId id="1000" r:id="rId148"/>
    <p:sldId id="970" r:id="rId149"/>
    <p:sldId id="952" r:id="rId150"/>
    <p:sldId id="969" r:id="rId151"/>
    <p:sldId id="968" r:id="rId152"/>
    <p:sldId id="971" r:id="rId153"/>
    <p:sldId id="954" r:id="rId154"/>
    <p:sldId id="953" r:id="rId155"/>
    <p:sldId id="803" r:id="rId156"/>
    <p:sldId id="894" r:id="rId157"/>
    <p:sldId id="895" r:id="rId158"/>
    <p:sldId id="911" r:id="rId159"/>
    <p:sldId id="912" r:id="rId160"/>
    <p:sldId id="913" r:id="rId161"/>
    <p:sldId id="914" r:id="rId162"/>
    <p:sldId id="915" r:id="rId163"/>
    <p:sldId id="916" r:id="rId164"/>
    <p:sldId id="917" r:id="rId165"/>
    <p:sldId id="918" r:id="rId166"/>
    <p:sldId id="923" r:id="rId167"/>
    <p:sldId id="924" r:id="rId168"/>
    <p:sldId id="925" r:id="rId169"/>
    <p:sldId id="926" r:id="rId170"/>
    <p:sldId id="927" r:id="rId171"/>
    <p:sldId id="928" r:id="rId172"/>
    <p:sldId id="929" r:id="rId173"/>
    <p:sldId id="930" r:id="rId174"/>
    <p:sldId id="933" r:id="rId175"/>
    <p:sldId id="957" r:id="rId176"/>
    <p:sldId id="958" r:id="rId177"/>
    <p:sldId id="959" r:id="rId178"/>
    <p:sldId id="960" r:id="rId179"/>
    <p:sldId id="962" r:id="rId180"/>
    <p:sldId id="963" r:id="rId181"/>
    <p:sldId id="964" r:id="rId182"/>
    <p:sldId id="965" r:id="rId183"/>
    <p:sldId id="966" r:id="rId184"/>
    <p:sldId id="976" r:id="rId185"/>
    <p:sldId id="977" r:id="rId186"/>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dzere Irene" initials="KI" lastIdx="1" clrIdx="6">
    <p:extLst>
      <p:ext uri="{19B8F6BF-5375-455C-9EA6-DF929625EA0E}">
        <p15:presenceInfo xmlns:p15="http://schemas.microsoft.com/office/powerpoint/2012/main" userId="S-1-5-21-1635401191-1135830115-316617838-7723" providerId="AD"/>
      </p:ext>
    </p:extLst>
  </p:cmAuthor>
  <p:cmAuthor id="1" name="Zeiss, Stefanie GIZ MW" initials="ZSGM" lastIdx="2" clrIdx="0">
    <p:extLst>
      <p:ext uri="{19B8F6BF-5375-455C-9EA6-DF929625EA0E}">
        <p15:presenceInfo xmlns:p15="http://schemas.microsoft.com/office/powerpoint/2012/main" userId="Zeiss, Stefanie GIZ MW" providerId="None"/>
      </p:ext>
    </p:extLst>
  </p:cmAuthor>
  <p:cmAuthor id="2" name="Bautze David" initials="BD" lastIdx="9" clrIdx="1">
    <p:extLst>
      <p:ext uri="{19B8F6BF-5375-455C-9EA6-DF929625EA0E}">
        <p15:presenceInfo xmlns:p15="http://schemas.microsoft.com/office/powerpoint/2012/main" userId="S::david.bautze@fibl.org::d31b15ca-5fce-4c38-a401-c7c0063fc9b2" providerId="AD"/>
      </p:ext>
    </p:extLst>
  </p:cmAuthor>
  <p:cmAuthor id="3" name="Bautze David" initials="BD [2]" lastIdx="3" clrIdx="2">
    <p:extLst>
      <p:ext uri="{19B8F6BF-5375-455C-9EA6-DF929625EA0E}">
        <p15:presenceInfo xmlns:p15="http://schemas.microsoft.com/office/powerpoint/2012/main" userId="S-1-5-21-1635401191-1135830115-316617838-32590" providerId="AD"/>
      </p:ext>
    </p:extLst>
  </p:cmAuthor>
  <p:cmAuthor id="4" name="Adamtey Noah" initials="AN" lastIdx="105" clrIdx="3">
    <p:extLst>
      <p:ext uri="{19B8F6BF-5375-455C-9EA6-DF929625EA0E}">
        <p15:presenceInfo xmlns:p15="http://schemas.microsoft.com/office/powerpoint/2012/main" userId="S-1-5-21-1635401191-1135830115-316617838-7529" providerId="AD"/>
      </p:ext>
    </p:extLst>
  </p:cmAuthor>
  <p:cmAuthor id="5" name="Brian Ssebunya" initials="BS" lastIdx="10" clrIdx="4">
    <p:extLst>
      <p:ext uri="{19B8F6BF-5375-455C-9EA6-DF929625EA0E}">
        <p15:presenceInfo xmlns:p15="http://schemas.microsoft.com/office/powerpoint/2012/main" userId="S::Brian.Ssebunya@rescue.org::98c124a1-043c-4df4-adf9-7081bf922274" providerId="AD"/>
      </p:ext>
    </p:extLst>
  </p:cmAuthor>
  <p:cmAuthor id="6" name="Weidmann Gilles" initials="WG" lastIdx="1" clrIdx="5">
    <p:extLst>
      <p:ext uri="{19B8F6BF-5375-455C-9EA6-DF929625EA0E}">
        <p15:presenceInfo xmlns:p15="http://schemas.microsoft.com/office/powerpoint/2012/main" userId="S-1-5-21-1635401191-1135830115-316617838-1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DBFF"/>
    <a:srgbClr val="D0F7F8"/>
    <a:srgbClr val="59D6D9"/>
    <a:srgbClr val="98ECA6"/>
    <a:srgbClr val="87A4D9"/>
    <a:srgbClr val="6CABD6"/>
    <a:srgbClr val="88B6E0"/>
    <a:srgbClr val="C2F4CA"/>
    <a:srgbClr val="F1FDF3"/>
    <a:srgbClr val="FE5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48" autoAdjust="0"/>
    <p:restoredTop sz="96305" autoAdjust="0"/>
  </p:normalViewPr>
  <p:slideViewPr>
    <p:cSldViewPr>
      <p:cViewPr varScale="1">
        <p:scale>
          <a:sx n="114" d="100"/>
          <a:sy n="114" d="100"/>
        </p:scale>
        <p:origin x="130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gridSpacing cx="90001" cy="90001"/>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notesMaster" Target="notesMasters/notesMaster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E116C-6231-4111-8EFB-BBEED6C13339}"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de-DE"/>
        </a:p>
      </dgm:t>
    </dgm:pt>
    <dgm:pt modelId="{DF55EB95-5177-419D-AF2F-FDD3E421E8E1}">
      <dgm:prSet phldrT="[Text]" custT="1"/>
      <dgm:spPr/>
      <dgm:t>
        <a:bodyPr/>
        <a:lstStyle/>
        <a:p>
          <a:r>
            <a:rPr lang="de-DE" sz="1800" b="1" dirty="0">
              <a:solidFill>
                <a:schemeClr val="tx1"/>
              </a:solidFill>
            </a:rPr>
            <a:t>OA </a:t>
          </a:r>
          <a:r>
            <a:rPr lang="de-DE" sz="1800" b="1" dirty="0" err="1">
              <a:solidFill>
                <a:schemeClr val="tx1"/>
              </a:solidFill>
            </a:rPr>
            <a:t>Demonstrations</a:t>
          </a:r>
          <a:endParaRPr lang="de-DE" sz="1800" b="1" dirty="0">
            <a:solidFill>
              <a:schemeClr val="tx1"/>
            </a:solidFill>
          </a:endParaRPr>
        </a:p>
      </dgm:t>
    </dgm:pt>
    <dgm:pt modelId="{8C0C8189-93AC-47AD-9A5A-41E444E43A05}" type="parTrans" cxnId="{AFC84D13-7FA3-4E86-8AEE-C5E549AA723A}">
      <dgm:prSet/>
      <dgm:spPr/>
      <dgm:t>
        <a:bodyPr/>
        <a:lstStyle/>
        <a:p>
          <a:endParaRPr lang="de-DE" sz="1600">
            <a:solidFill>
              <a:schemeClr val="tx1"/>
            </a:solidFill>
          </a:endParaRPr>
        </a:p>
      </dgm:t>
    </dgm:pt>
    <dgm:pt modelId="{7D0E478F-7FC9-4271-97F9-61863FEFFB70}" type="sibTrans" cxnId="{AFC84D13-7FA3-4E86-8AEE-C5E549AA723A}">
      <dgm:prSet/>
      <dgm:spPr/>
      <dgm:t>
        <a:bodyPr/>
        <a:lstStyle/>
        <a:p>
          <a:endParaRPr lang="de-DE" sz="1600">
            <a:solidFill>
              <a:schemeClr val="tx1"/>
            </a:solidFill>
          </a:endParaRPr>
        </a:p>
      </dgm:t>
    </dgm:pt>
    <dgm:pt modelId="{CDBF3D49-05E3-48DE-9351-9F14A05282B9}">
      <dgm:prSet phldrT="[Text]" custT="1"/>
      <dgm:spPr/>
      <dgm:t>
        <a:bodyPr lIns="108000" tIns="108000" rIns="108000" bIns="108000"/>
        <a:lstStyle/>
        <a:p>
          <a:r>
            <a:rPr lang="de-CH" sz="1600" dirty="0" err="1">
              <a:solidFill>
                <a:schemeClr val="tx1"/>
              </a:solidFill>
            </a:rPr>
            <a:t>Platform</a:t>
          </a:r>
          <a:r>
            <a:rPr lang="de-CH" sz="1600" dirty="0">
              <a:solidFill>
                <a:schemeClr val="tx1"/>
              </a:solidFill>
            </a:rPr>
            <a:t> </a:t>
          </a:r>
          <a:r>
            <a:rPr lang="de-CH" sz="1600" dirty="0" err="1">
              <a:solidFill>
                <a:schemeClr val="tx1"/>
              </a:solidFill>
            </a:rPr>
            <a:t>for</a:t>
          </a:r>
          <a:r>
            <a:rPr lang="de-CH" sz="1600" dirty="0">
              <a:solidFill>
                <a:schemeClr val="tx1"/>
              </a:solidFill>
            </a:rPr>
            <a:t> </a:t>
          </a:r>
          <a:r>
            <a:rPr lang="de-CH" sz="1600" dirty="0" err="1">
              <a:solidFill>
                <a:schemeClr val="tx1"/>
              </a:solidFill>
            </a:rPr>
            <a:t>practical</a:t>
          </a:r>
          <a:r>
            <a:rPr lang="de-CH" sz="1600" dirty="0">
              <a:solidFill>
                <a:schemeClr val="tx1"/>
              </a:solidFill>
            </a:rPr>
            <a:t> </a:t>
          </a:r>
          <a:r>
            <a:rPr lang="de-CH" sz="1600" dirty="0" err="1">
              <a:solidFill>
                <a:schemeClr val="tx1"/>
              </a:solidFill>
            </a:rPr>
            <a:t>learning</a:t>
          </a:r>
          <a:r>
            <a:rPr lang="de-CH" sz="1600" dirty="0">
              <a:solidFill>
                <a:schemeClr val="tx1"/>
              </a:solidFill>
            </a:rPr>
            <a:t> </a:t>
          </a:r>
          <a:br>
            <a:rPr lang="de-CH" sz="1600" dirty="0">
              <a:solidFill>
                <a:schemeClr val="tx1"/>
              </a:solidFill>
            </a:rPr>
          </a:br>
          <a:r>
            <a:rPr lang="de-CH" sz="1600" dirty="0" err="1">
              <a:solidFill>
                <a:schemeClr val="tx1"/>
              </a:solidFill>
            </a:rPr>
            <a:t>of</a:t>
          </a:r>
          <a:r>
            <a:rPr lang="de-CH" sz="1600" dirty="0">
              <a:solidFill>
                <a:schemeClr val="tx1"/>
              </a:solidFill>
            </a:rPr>
            <a:t> </a:t>
          </a:r>
          <a:r>
            <a:rPr lang="de-CH" sz="1600" dirty="0" err="1">
              <a:solidFill>
                <a:schemeClr val="tx1"/>
              </a:solidFill>
            </a:rPr>
            <a:t>farmers</a:t>
          </a:r>
          <a:r>
            <a:rPr lang="de-CH" sz="1600" dirty="0">
              <a:solidFill>
                <a:schemeClr val="tx1"/>
              </a:solidFill>
            </a:rPr>
            <a:t> </a:t>
          </a:r>
          <a:r>
            <a:rPr lang="de-CH" sz="1600" dirty="0" err="1">
              <a:solidFill>
                <a:schemeClr val="tx1"/>
              </a:solidFill>
            </a:rPr>
            <a:t>by</a:t>
          </a:r>
          <a:r>
            <a:rPr lang="de-CH" sz="1600" dirty="0">
              <a:solidFill>
                <a:schemeClr val="tx1"/>
              </a:solidFill>
            </a:rPr>
            <a:t> </a:t>
          </a:r>
          <a:r>
            <a:rPr lang="de-CH" sz="1600" dirty="0" err="1">
              <a:solidFill>
                <a:schemeClr val="tx1"/>
              </a:solidFill>
            </a:rPr>
            <a:t>seeing</a:t>
          </a:r>
          <a:r>
            <a:rPr lang="de-CH" sz="1600" dirty="0">
              <a:solidFill>
                <a:schemeClr val="tx1"/>
              </a:solidFill>
            </a:rPr>
            <a:t>, </a:t>
          </a:r>
          <a:r>
            <a:rPr lang="de-CH" sz="1600" dirty="0" err="1">
              <a:solidFill>
                <a:schemeClr val="tx1"/>
              </a:solidFill>
            </a:rPr>
            <a:t>feeling</a:t>
          </a:r>
          <a:r>
            <a:rPr lang="de-CH" sz="1600" dirty="0">
              <a:solidFill>
                <a:schemeClr val="tx1"/>
              </a:solidFill>
            </a:rPr>
            <a:t>, </a:t>
          </a:r>
          <a:r>
            <a:rPr lang="de-CH" sz="1600" dirty="0" err="1">
              <a:solidFill>
                <a:schemeClr val="tx1"/>
              </a:solidFill>
            </a:rPr>
            <a:t>building</a:t>
          </a:r>
          <a:r>
            <a:rPr lang="de-CH" sz="1600" dirty="0">
              <a:solidFill>
                <a:schemeClr val="tx1"/>
              </a:solidFill>
            </a:rPr>
            <a:t> </a:t>
          </a:r>
          <a:r>
            <a:rPr lang="de-CH" sz="1600" dirty="0" err="1">
              <a:solidFill>
                <a:schemeClr val="tx1"/>
              </a:solidFill>
            </a:rPr>
            <a:t>skills</a:t>
          </a:r>
          <a:r>
            <a:rPr lang="de-CH" sz="1600" dirty="0">
              <a:solidFill>
                <a:schemeClr val="tx1"/>
              </a:solidFill>
            </a:rPr>
            <a:t>, </a:t>
          </a:r>
          <a:r>
            <a:rPr lang="de-CH" sz="1600" dirty="0" err="1">
              <a:solidFill>
                <a:schemeClr val="tx1"/>
              </a:solidFill>
            </a:rPr>
            <a:t>exchanging</a:t>
          </a:r>
          <a:r>
            <a:rPr lang="de-CH" sz="1600" dirty="0">
              <a:solidFill>
                <a:schemeClr val="tx1"/>
              </a:solidFill>
            </a:rPr>
            <a:t>, and </a:t>
          </a:r>
          <a:br>
            <a:rPr lang="de-CH" sz="1600" dirty="0">
              <a:solidFill>
                <a:schemeClr val="tx1"/>
              </a:solidFill>
            </a:rPr>
          </a:br>
          <a:r>
            <a:rPr lang="de-CH" sz="1600" dirty="0" err="1">
              <a:solidFill>
                <a:schemeClr val="tx1"/>
              </a:solidFill>
            </a:rPr>
            <a:t>self</a:t>
          </a:r>
          <a:r>
            <a:rPr lang="de-CH" sz="1600" dirty="0">
              <a:solidFill>
                <a:schemeClr val="tx1"/>
              </a:solidFill>
            </a:rPr>
            <a:t>-evaluation on OA</a:t>
          </a:r>
          <a:endParaRPr lang="de-DE" sz="1600" dirty="0">
            <a:solidFill>
              <a:schemeClr val="tx1"/>
            </a:solidFill>
          </a:endParaRPr>
        </a:p>
      </dgm:t>
    </dgm:pt>
    <dgm:pt modelId="{89754CD5-7866-40D0-8DF6-EB985B2F57B9}" type="parTrans" cxnId="{220748A9-B2F4-481C-BF4A-746D1A0D3373}">
      <dgm:prSet custT="1"/>
      <dgm:spPr/>
      <dgm:t>
        <a:bodyPr/>
        <a:lstStyle/>
        <a:p>
          <a:endParaRPr lang="de-DE" sz="1600">
            <a:solidFill>
              <a:schemeClr val="tx1"/>
            </a:solidFill>
          </a:endParaRPr>
        </a:p>
      </dgm:t>
    </dgm:pt>
    <dgm:pt modelId="{98B49445-8E1E-4F4F-9CDF-A6F9571CBAAF}" type="sibTrans" cxnId="{220748A9-B2F4-481C-BF4A-746D1A0D3373}">
      <dgm:prSet/>
      <dgm:spPr/>
      <dgm:t>
        <a:bodyPr/>
        <a:lstStyle/>
        <a:p>
          <a:endParaRPr lang="de-DE" sz="1600">
            <a:solidFill>
              <a:schemeClr val="tx1"/>
            </a:solidFill>
          </a:endParaRPr>
        </a:p>
      </dgm:t>
    </dgm:pt>
    <dgm:pt modelId="{81D50947-3798-469C-9CC1-976B94F71F3A}">
      <dgm:prSet phldrT="[Text]" custT="1"/>
      <dgm:spPr/>
      <dgm:t>
        <a:bodyPr/>
        <a:lstStyle/>
        <a:p>
          <a:r>
            <a:rPr lang="en-US" sz="1600" dirty="0" err="1">
              <a:solidFill>
                <a:schemeClr val="tx1"/>
              </a:solidFill>
            </a:rPr>
            <a:t>Contextualise</a:t>
          </a:r>
          <a:r>
            <a:rPr lang="en-US" sz="1600" dirty="0">
              <a:solidFill>
                <a:schemeClr val="tx1"/>
              </a:solidFill>
            </a:rPr>
            <a:t> the principles of OA to reduce complexity and misunderstandings that can arise from theoretical teaching</a:t>
          </a:r>
          <a:endParaRPr lang="de-DE" sz="1600" dirty="0">
            <a:solidFill>
              <a:schemeClr val="tx1"/>
            </a:solidFill>
          </a:endParaRPr>
        </a:p>
      </dgm:t>
    </dgm:pt>
    <dgm:pt modelId="{AB88A041-08E6-437C-BF72-516D788AFDD4}" type="parTrans" cxnId="{18C407D2-B361-4008-8C80-08687F8DC0C1}">
      <dgm:prSet custT="1"/>
      <dgm:spPr/>
      <dgm:t>
        <a:bodyPr/>
        <a:lstStyle/>
        <a:p>
          <a:endParaRPr lang="de-DE" sz="1600">
            <a:solidFill>
              <a:schemeClr val="tx1"/>
            </a:solidFill>
          </a:endParaRPr>
        </a:p>
      </dgm:t>
    </dgm:pt>
    <dgm:pt modelId="{711BA4C1-5A57-4C79-8811-B64A7A45E899}" type="sibTrans" cxnId="{18C407D2-B361-4008-8C80-08687F8DC0C1}">
      <dgm:prSet/>
      <dgm:spPr/>
      <dgm:t>
        <a:bodyPr/>
        <a:lstStyle/>
        <a:p>
          <a:endParaRPr lang="de-DE" sz="1600">
            <a:solidFill>
              <a:schemeClr val="tx1"/>
            </a:solidFill>
          </a:endParaRPr>
        </a:p>
      </dgm:t>
    </dgm:pt>
    <dgm:pt modelId="{F80B63E7-6B08-418A-8A59-FACA768235BC}">
      <dgm:prSet phldrT="[Text]" custT="1"/>
      <dgm:spPr>
        <a:solidFill>
          <a:schemeClr val="accent1">
            <a:lumMod val="20000"/>
            <a:lumOff val="80000"/>
          </a:schemeClr>
        </a:solidFill>
      </dgm:spPr>
      <dgm:t>
        <a:bodyPr/>
        <a:lstStyle/>
        <a:p>
          <a:r>
            <a:rPr lang="de-CH" sz="1600" dirty="0">
              <a:solidFill>
                <a:schemeClr val="tx1"/>
              </a:solidFill>
            </a:rPr>
            <a:t>Observation </a:t>
          </a:r>
          <a:r>
            <a:rPr lang="de-CH" sz="1600" dirty="0" err="1">
              <a:solidFill>
                <a:schemeClr val="tx1"/>
              </a:solidFill>
            </a:rPr>
            <a:t>of</a:t>
          </a:r>
          <a:r>
            <a:rPr lang="de-CH" sz="1600" dirty="0">
              <a:solidFill>
                <a:schemeClr val="tx1"/>
              </a:solidFill>
            </a:rPr>
            <a:t> </a:t>
          </a:r>
          <a:r>
            <a:rPr lang="de-CH" sz="1600" dirty="0" err="1">
              <a:solidFill>
                <a:schemeClr val="tx1"/>
              </a:solidFill>
            </a:rPr>
            <a:t>the</a:t>
          </a:r>
          <a:r>
            <a:rPr lang="de-CH" sz="1600" dirty="0">
              <a:solidFill>
                <a:schemeClr val="tx1"/>
              </a:solidFill>
            </a:rPr>
            <a:t> (potential) </a:t>
          </a:r>
          <a:r>
            <a:rPr lang="de-CH" sz="1600" dirty="0" err="1">
              <a:solidFill>
                <a:schemeClr val="tx1"/>
              </a:solidFill>
            </a:rPr>
            <a:t>benefits</a:t>
          </a:r>
          <a:r>
            <a:rPr lang="de-CH" sz="1600" dirty="0">
              <a:solidFill>
                <a:schemeClr val="tx1"/>
              </a:solidFill>
            </a:rPr>
            <a:t> </a:t>
          </a:r>
          <a:r>
            <a:rPr lang="de-CH" sz="1600" dirty="0" err="1">
              <a:solidFill>
                <a:schemeClr val="tx1"/>
              </a:solidFill>
            </a:rPr>
            <a:t>of</a:t>
          </a:r>
          <a:r>
            <a:rPr lang="de-CH" sz="1600" dirty="0">
              <a:solidFill>
                <a:schemeClr val="tx1"/>
              </a:solidFill>
            </a:rPr>
            <a:t> OA </a:t>
          </a:r>
          <a:r>
            <a:rPr lang="de-CH" sz="1600" dirty="0" err="1">
              <a:solidFill>
                <a:schemeClr val="tx1"/>
              </a:solidFill>
            </a:rPr>
            <a:t>by</a:t>
          </a:r>
          <a:r>
            <a:rPr lang="de-CH" sz="1600" dirty="0">
              <a:solidFill>
                <a:schemeClr val="tx1"/>
              </a:solidFill>
            </a:rPr>
            <a:t> </a:t>
          </a:r>
          <a:r>
            <a:rPr lang="de-CH" sz="1600" dirty="0" err="1">
              <a:solidFill>
                <a:schemeClr val="tx1"/>
              </a:solidFill>
            </a:rPr>
            <a:t>farmers</a:t>
          </a:r>
          <a:r>
            <a:rPr lang="de-CH" sz="1600" dirty="0">
              <a:solidFill>
                <a:schemeClr val="tx1"/>
              </a:solidFill>
            </a:rPr>
            <a:t> </a:t>
          </a:r>
          <a:r>
            <a:rPr lang="de-CH" sz="1600" dirty="0" err="1">
              <a:solidFill>
                <a:schemeClr val="tx1"/>
              </a:solidFill>
            </a:rPr>
            <a:t>encouraging</a:t>
          </a:r>
          <a:r>
            <a:rPr lang="de-CH" sz="1600" dirty="0">
              <a:solidFill>
                <a:schemeClr val="tx1"/>
              </a:solidFill>
            </a:rPr>
            <a:t> </a:t>
          </a:r>
          <a:r>
            <a:rPr lang="de-CH" sz="1600" dirty="0" err="1">
              <a:solidFill>
                <a:schemeClr val="tx1"/>
              </a:solidFill>
            </a:rPr>
            <a:t>the</a:t>
          </a:r>
          <a:r>
            <a:rPr lang="de-CH" sz="1600" dirty="0">
              <a:solidFill>
                <a:schemeClr val="tx1"/>
              </a:solidFill>
            </a:rPr>
            <a:t> </a:t>
          </a:r>
          <a:r>
            <a:rPr lang="de-CH" sz="1600" dirty="0" err="1">
              <a:solidFill>
                <a:schemeClr val="tx1"/>
              </a:solidFill>
            </a:rPr>
            <a:t>adoption</a:t>
          </a:r>
          <a:r>
            <a:rPr lang="de-CH" sz="1600" dirty="0">
              <a:solidFill>
                <a:schemeClr val="tx1"/>
              </a:solidFill>
            </a:rPr>
            <a:t> </a:t>
          </a:r>
          <a:r>
            <a:rPr lang="de-CH" sz="1600" dirty="0" err="1">
              <a:solidFill>
                <a:schemeClr val="tx1"/>
              </a:solidFill>
            </a:rPr>
            <a:t>of</a:t>
          </a:r>
          <a:r>
            <a:rPr lang="de-CH" sz="1600" dirty="0">
              <a:solidFill>
                <a:schemeClr val="tx1"/>
              </a:solidFill>
            </a:rPr>
            <a:t> promising OA </a:t>
          </a:r>
          <a:r>
            <a:rPr lang="de-CH" sz="1600" dirty="0" err="1">
              <a:solidFill>
                <a:schemeClr val="tx1"/>
              </a:solidFill>
            </a:rPr>
            <a:t>technologies</a:t>
          </a:r>
          <a:endParaRPr lang="de-DE" sz="1600" dirty="0">
            <a:solidFill>
              <a:schemeClr val="tx1"/>
            </a:solidFill>
          </a:endParaRPr>
        </a:p>
      </dgm:t>
    </dgm:pt>
    <dgm:pt modelId="{35E0407F-2FED-40A8-9538-2381CB5CB2F4}" type="parTrans" cxnId="{3E3D3E93-6902-4BEA-BD97-44189EBC44DF}">
      <dgm:prSet custT="1"/>
      <dgm:spPr/>
      <dgm:t>
        <a:bodyPr/>
        <a:lstStyle/>
        <a:p>
          <a:endParaRPr lang="de-DE" sz="1600">
            <a:solidFill>
              <a:schemeClr val="tx1"/>
            </a:solidFill>
          </a:endParaRPr>
        </a:p>
      </dgm:t>
    </dgm:pt>
    <dgm:pt modelId="{34888C3C-2586-4243-A602-509615493C8F}" type="sibTrans" cxnId="{3E3D3E93-6902-4BEA-BD97-44189EBC44DF}">
      <dgm:prSet/>
      <dgm:spPr/>
      <dgm:t>
        <a:bodyPr/>
        <a:lstStyle/>
        <a:p>
          <a:endParaRPr lang="de-DE" sz="1600">
            <a:solidFill>
              <a:schemeClr val="tx1"/>
            </a:solidFill>
          </a:endParaRPr>
        </a:p>
      </dgm:t>
    </dgm:pt>
    <dgm:pt modelId="{897367B2-970D-406F-9603-78743522CCC3}">
      <dgm:prSet/>
      <dgm:spPr/>
      <dgm:t>
        <a:bodyPr/>
        <a:lstStyle/>
        <a:p>
          <a:endParaRPr lang="de-DE" sz="2000"/>
        </a:p>
      </dgm:t>
    </dgm:pt>
    <dgm:pt modelId="{E8E3699A-3C17-40B4-8AF2-BA69D6456CB6}" type="parTrans" cxnId="{86F4A51F-4909-4533-8E66-63D4A10F4DBE}">
      <dgm:prSet/>
      <dgm:spPr/>
      <dgm:t>
        <a:bodyPr/>
        <a:lstStyle/>
        <a:p>
          <a:endParaRPr lang="de-DE" sz="1600">
            <a:solidFill>
              <a:schemeClr val="tx1"/>
            </a:solidFill>
          </a:endParaRPr>
        </a:p>
      </dgm:t>
    </dgm:pt>
    <dgm:pt modelId="{F5D536CA-5834-4444-9A62-19D6591B73C9}" type="sibTrans" cxnId="{86F4A51F-4909-4533-8E66-63D4A10F4DBE}">
      <dgm:prSet/>
      <dgm:spPr/>
      <dgm:t>
        <a:bodyPr/>
        <a:lstStyle/>
        <a:p>
          <a:endParaRPr lang="de-DE" sz="1600">
            <a:solidFill>
              <a:schemeClr val="tx1"/>
            </a:solidFill>
          </a:endParaRPr>
        </a:p>
      </dgm:t>
    </dgm:pt>
    <dgm:pt modelId="{03A5FCB2-E6B5-4889-9BAB-31FE29B9FBC7}">
      <dgm:prSet custT="1"/>
      <dgm:spPr/>
      <dgm:t>
        <a:bodyPr/>
        <a:lstStyle/>
        <a:p>
          <a:r>
            <a:rPr lang="en-US" sz="1600" dirty="0">
              <a:solidFill>
                <a:schemeClr val="tx1"/>
              </a:solidFill>
            </a:rPr>
            <a:t>Tool for extension agents or trainers to provide contextual evidence and encourage interactive communication with the aim to effect desirable changes in farming practices</a:t>
          </a:r>
          <a:endParaRPr lang="de-DE" sz="1600" dirty="0">
            <a:solidFill>
              <a:schemeClr val="tx1"/>
            </a:solidFill>
          </a:endParaRPr>
        </a:p>
      </dgm:t>
    </dgm:pt>
    <dgm:pt modelId="{BE3084AE-191E-41BA-835E-9C85F634F396}" type="parTrans" cxnId="{65F262C1-B8BA-457F-861A-506C3B330427}">
      <dgm:prSet custT="1"/>
      <dgm:spPr/>
      <dgm:t>
        <a:bodyPr/>
        <a:lstStyle/>
        <a:p>
          <a:endParaRPr lang="de-DE" sz="1600">
            <a:solidFill>
              <a:schemeClr val="tx1"/>
            </a:solidFill>
          </a:endParaRPr>
        </a:p>
      </dgm:t>
    </dgm:pt>
    <dgm:pt modelId="{B2E4297E-AA32-4591-9C63-8FD5A11125F4}" type="sibTrans" cxnId="{65F262C1-B8BA-457F-861A-506C3B330427}">
      <dgm:prSet/>
      <dgm:spPr/>
      <dgm:t>
        <a:bodyPr/>
        <a:lstStyle/>
        <a:p>
          <a:endParaRPr lang="de-DE" sz="1600">
            <a:solidFill>
              <a:schemeClr val="tx1"/>
            </a:solidFill>
          </a:endParaRPr>
        </a:p>
      </dgm:t>
    </dgm:pt>
    <dgm:pt modelId="{369FDA14-84AF-468D-A0B7-1AF68BD4381E}">
      <dgm:prSet phldrT="[Text]" custT="1"/>
      <dgm:spPr/>
      <dgm:t>
        <a:bodyPr/>
        <a:lstStyle/>
        <a:p>
          <a:r>
            <a:rPr lang="en-US" sz="1600" dirty="0">
              <a:solidFill>
                <a:schemeClr val="tx1"/>
              </a:solidFill>
            </a:rPr>
            <a:t>Tool for education and training </a:t>
          </a:r>
          <a:r>
            <a:rPr lang="en-US" sz="1600" dirty="0" err="1">
              <a:solidFill>
                <a:schemeClr val="tx1"/>
              </a:solidFill>
            </a:rPr>
            <a:t>centres</a:t>
          </a:r>
          <a:r>
            <a:rPr lang="en-US" sz="1600" dirty="0">
              <a:solidFill>
                <a:schemeClr val="tx1"/>
              </a:solidFill>
            </a:rPr>
            <a:t>, and research stations to provide educators, researchers, and students with the opportunity to try out and innovate on new methods or concepts on </a:t>
          </a:r>
          <a:br>
            <a:rPr lang="en-US" sz="1600" dirty="0">
              <a:solidFill>
                <a:schemeClr val="tx1"/>
              </a:solidFill>
            </a:rPr>
          </a:br>
          <a:r>
            <a:rPr lang="en-US" sz="1600" dirty="0">
              <a:solidFill>
                <a:schemeClr val="tx1"/>
              </a:solidFill>
            </a:rPr>
            <a:t>sustainable agriculture. </a:t>
          </a:r>
          <a:endParaRPr lang="de-DE" sz="1600" dirty="0">
            <a:solidFill>
              <a:schemeClr val="tx1"/>
            </a:solidFill>
          </a:endParaRPr>
        </a:p>
      </dgm:t>
    </dgm:pt>
    <dgm:pt modelId="{430570A3-5D93-4977-9296-E7F2F082B81E}" type="sibTrans" cxnId="{99078805-0B2D-4581-A169-C0DC2C463576}">
      <dgm:prSet/>
      <dgm:spPr/>
      <dgm:t>
        <a:bodyPr/>
        <a:lstStyle/>
        <a:p>
          <a:endParaRPr lang="de-DE" sz="1600">
            <a:solidFill>
              <a:schemeClr val="tx1"/>
            </a:solidFill>
          </a:endParaRPr>
        </a:p>
      </dgm:t>
    </dgm:pt>
    <dgm:pt modelId="{BBA9917E-886B-451E-A48C-666E6D5D6D63}" type="parTrans" cxnId="{99078805-0B2D-4581-A169-C0DC2C463576}">
      <dgm:prSet custT="1"/>
      <dgm:spPr/>
      <dgm:t>
        <a:bodyPr/>
        <a:lstStyle/>
        <a:p>
          <a:endParaRPr lang="de-DE" sz="1600">
            <a:solidFill>
              <a:schemeClr val="tx1"/>
            </a:solidFill>
          </a:endParaRPr>
        </a:p>
      </dgm:t>
    </dgm:pt>
    <dgm:pt modelId="{5B061C05-1CA3-445F-8D20-F9E0BA9BAC90}">
      <dgm:prSet phldrT="[Text]" custT="1"/>
      <dgm:spPr/>
      <dgm:t>
        <a:bodyPr/>
        <a:lstStyle/>
        <a:p>
          <a:endParaRPr lang="en-US" sz="1600" dirty="0">
            <a:solidFill>
              <a:schemeClr val="tx1"/>
            </a:solidFill>
          </a:endParaRPr>
        </a:p>
        <a:p>
          <a:r>
            <a:rPr lang="de-CH" sz="1600" dirty="0">
              <a:solidFill>
                <a:schemeClr val="tx1"/>
              </a:solidFill>
            </a:rPr>
            <a:t>Tool </a:t>
          </a:r>
          <a:r>
            <a:rPr lang="de-CH" sz="1600" dirty="0" err="1">
              <a:solidFill>
                <a:schemeClr val="tx1"/>
              </a:solidFill>
            </a:rPr>
            <a:t>to</a:t>
          </a:r>
          <a:r>
            <a:rPr lang="de-CH" sz="1600" dirty="0">
              <a:solidFill>
                <a:schemeClr val="tx1"/>
              </a:solidFill>
            </a:rPr>
            <a:t> </a:t>
          </a:r>
          <a:r>
            <a:rPr lang="de-CH" sz="1600" dirty="0" err="1">
              <a:solidFill>
                <a:schemeClr val="tx1"/>
              </a:solidFill>
            </a:rPr>
            <a:t>test</a:t>
          </a:r>
          <a:r>
            <a:rPr lang="de-CH" sz="1600" dirty="0">
              <a:solidFill>
                <a:schemeClr val="tx1"/>
              </a:solidFill>
            </a:rPr>
            <a:t> </a:t>
          </a:r>
          <a:r>
            <a:rPr lang="de-CH" sz="1600" dirty="0" err="1">
              <a:solidFill>
                <a:schemeClr val="tx1"/>
              </a:solidFill>
            </a:rPr>
            <a:t>concepts</a:t>
          </a:r>
          <a:r>
            <a:rPr lang="de-CH" sz="1600" dirty="0">
              <a:solidFill>
                <a:schemeClr val="tx1"/>
              </a:solidFill>
            </a:rPr>
            <a:t> and </a:t>
          </a:r>
          <a:r>
            <a:rPr lang="de-CH" sz="1600" dirty="0" err="1">
              <a:solidFill>
                <a:schemeClr val="tx1"/>
              </a:solidFill>
            </a:rPr>
            <a:t>techniques</a:t>
          </a:r>
          <a:r>
            <a:rPr lang="de-CH" sz="1600" dirty="0">
              <a:solidFill>
                <a:schemeClr val="tx1"/>
              </a:solidFill>
            </a:rPr>
            <a:t> </a:t>
          </a:r>
          <a:r>
            <a:rPr lang="de-CH" sz="1600" dirty="0" err="1">
              <a:solidFill>
                <a:schemeClr val="tx1"/>
              </a:solidFill>
            </a:rPr>
            <a:t>of</a:t>
          </a:r>
          <a:r>
            <a:rPr lang="de-CH" sz="1600" dirty="0">
              <a:solidFill>
                <a:schemeClr val="tx1"/>
              </a:solidFill>
            </a:rPr>
            <a:t> OA in a </a:t>
          </a:r>
          <a:r>
            <a:rPr lang="de-CH" sz="1600" dirty="0" err="1">
              <a:solidFill>
                <a:schemeClr val="tx1"/>
              </a:solidFill>
            </a:rPr>
            <a:t>controlled</a:t>
          </a:r>
          <a:r>
            <a:rPr lang="de-CH" sz="1600" dirty="0">
              <a:solidFill>
                <a:schemeClr val="tx1"/>
              </a:solidFill>
            </a:rPr>
            <a:t> </a:t>
          </a:r>
          <a:r>
            <a:rPr lang="de-CH" sz="1600" dirty="0" err="1">
              <a:solidFill>
                <a:schemeClr val="tx1"/>
              </a:solidFill>
            </a:rPr>
            <a:t>setting</a:t>
          </a:r>
          <a:r>
            <a:rPr lang="de-CH" sz="1600" dirty="0">
              <a:solidFill>
                <a:schemeClr val="tx1"/>
              </a:solidFill>
            </a:rPr>
            <a:t> and </a:t>
          </a:r>
          <a:r>
            <a:rPr lang="de-CH" sz="1600" dirty="0" err="1">
              <a:solidFill>
                <a:schemeClr val="tx1"/>
              </a:solidFill>
            </a:rPr>
            <a:t>adapt</a:t>
          </a:r>
          <a:r>
            <a:rPr lang="de-CH" sz="1600" dirty="0">
              <a:solidFill>
                <a:schemeClr val="tx1"/>
              </a:solidFill>
            </a:rPr>
            <a:t> </a:t>
          </a:r>
          <a:r>
            <a:rPr lang="de-CH" sz="1600" dirty="0" err="1">
              <a:solidFill>
                <a:schemeClr val="tx1"/>
              </a:solidFill>
            </a:rPr>
            <a:t>or</a:t>
          </a:r>
          <a:r>
            <a:rPr lang="de-CH" sz="1600" dirty="0">
              <a:solidFill>
                <a:schemeClr val="tx1"/>
              </a:solidFill>
            </a:rPr>
            <a:t> </a:t>
          </a:r>
          <a:r>
            <a:rPr lang="de-CH" sz="1600" dirty="0" err="1">
              <a:solidFill>
                <a:schemeClr val="tx1"/>
              </a:solidFill>
            </a:rPr>
            <a:t>further</a:t>
          </a:r>
          <a:r>
            <a:rPr lang="de-CH" sz="1600" dirty="0">
              <a:solidFill>
                <a:schemeClr val="tx1"/>
              </a:solidFill>
            </a:rPr>
            <a:t> </a:t>
          </a:r>
          <a:r>
            <a:rPr lang="de-CH" sz="1600" dirty="0" err="1">
              <a:solidFill>
                <a:schemeClr val="tx1"/>
              </a:solidFill>
            </a:rPr>
            <a:t>develop</a:t>
          </a:r>
          <a:r>
            <a:rPr lang="de-CH" sz="1600" dirty="0">
              <a:solidFill>
                <a:schemeClr val="tx1"/>
              </a:solidFill>
            </a:rPr>
            <a:t> </a:t>
          </a:r>
          <a:r>
            <a:rPr lang="de-CH" sz="1600" dirty="0" err="1">
              <a:solidFill>
                <a:schemeClr val="tx1"/>
              </a:solidFill>
            </a:rPr>
            <a:t>them</a:t>
          </a:r>
          <a:r>
            <a:rPr lang="de-CH" sz="1600" dirty="0">
              <a:solidFill>
                <a:schemeClr val="tx1"/>
              </a:solidFill>
            </a:rPr>
            <a:t> </a:t>
          </a:r>
          <a:r>
            <a:rPr lang="de-CH" sz="1600" dirty="0" err="1">
              <a:solidFill>
                <a:schemeClr val="tx1"/>
              </a:solidFill>
            </a:rPr>
            <a:t>for</a:t>
          </a:r>
          <a:r>
            <a:rPr lang="de-CH" sz="1600" dirty="0">
              <a:solidFill>
                <a:schemeClr val="tx1"/>
              </a:solidFill>
            </a:rPr>
            <a:t> </a:t>
          </a:r>
          <a:r>
            <a:rPr lang="de-CH" sz="1600" dirty="0" err="1">
              <a:solidFill>
                <a:schemeClr val="tx1"/>
              </a:solidFill>
            </a:rPr>
            <a:t>local</a:t>
          </a:r>
          <a:r>
            <a:rPr lang="de-CH" sz="1600" dirty="0">
              <a:solidFill>
                <a:schemeClr val="tx1"/>
              </a:solidFill>
            </a:rPr>
            <a:t> </a:t>
          </a:r>
          <a:r>
            <a:rPr lang="de-CH" sz="1600" dirty="0" err="1">
              <a:solidFill>
                <a:schemeClr val="tx1"/>
              </a:solidFill>
            </a:rPr>
            <a:t>conditions</a:t>
          </a:r>
          <a:endParaRPr lang="de-DE" sz="1600" dirty="0">
            <a:solidFill>
              <a:schemeClr val="tx1"/>
            </a:solidFill>
          </a:endParaRPr>
        </a:p>
        <a:p>
          <a:endParaRPr lang="de-DE" sz="1600" dirty="0">
            <a:solidFill>
              <a:schemeClr val="tx1"/>
            </a:solidFill>
          </a:endParaRPr>
        </a:p>
      </dgm:t>
    </dgm:pt>
    <dgm:pt modelId="{A6004E02-D1A1-4175-89A1-61EF7DF5A043}" type="parTrans" cxnId="{4005E449-DC8F-42BF-A655-48F492BC3885}">
      <dgm:prSet custT="1"/>
      <dgm:spPr/>
      <dgm:t>
        <a:bodyPr/>
        <a:lstStyle/>
        <a:p>
          <a:endParaRPr lang="de-DE" sz="600" dirty="0"/>
        </a:p>
      </dgm:t>
    </dgm:pt>
    <dgm:pt modelId="{9FFEEA1D-C92B-44E3-A371-930A8FE29B2A}" type="sibTrans" cxnId="{4005E449-DC8F-42BF-A655-48F492BC3885}">
      <dgm:prSet/>
      <dgm:spPr/>
      <dgm:t>
        <a:bodyPr/>
        <a:lstStyle/>
        <a:p>
          <a:endParaRPr lang="de-DE" sz="2000"/>
        </a:p>
      </dgm:t>
    </dgm:pt>
    <dgm:pt modelId="{570401E0-A8F0-421D-B714-6C383FCAB074}" type="pres">
      <dgm:prSet presAssocID="{3BDE116C-6231-4111-8EFB-BBEED6C13339}" presName="cycle" presStyleCnt="0">
        <dgm:presLayoutVars>
          <dgm:chMax val="1"/>
          <dgm:dir/>
          <dgm:animLvl val="ctr"/>
          <dgm:resizeHandles val="exact"/>
        </dgm:presLayoutVars>
      </dgm:prSet>
      <dgm:spPr/>
    </dgm:pt>
    <dgm:pt modelId="{57865652-1AE6-47A0-A301-1283044A1AA7}" type="pres">
      <dgm:prSet presAssocID="{DF55EB95-5177-419D-AF2F-FDD3E421E8E1}" presName="centerShape" presStyleLbl="node0" presStyleIdx="0" presStyleCnt="1" custScaleX="202596" custLinFactNeighborX="-3643" custLinFactNeighborY="-230"/>
      <dgm:spPr/>
    </dgm:pt>
    <dgm:pt modelId="{E9715A20-55BD-4C82-B1BE-43F93EC92610}" type="pres">
      <dgm:prSet presAssocID="{89754CD5-7866-40D0-8DF6-EB985B2F57B9}" presName="Name9" presStyleLbl="parChTrans1D2" presStyleIdx="0" presStyleCnt="6"/>
      <dgm:spPr/>
    </dgm:pt>
    <dgm:pt modelId="{D5EA8A69-A61A-4102-A5FE-DD4C9AA040B6}" type="pres">
      <dgm:prSet presAssocID="{89754CD5-7866-40D0-8DF6-EB985B2F57B9}" presName="connTx" presStyleLbl="parChTrans1D2" presStyleIdx="0" presStyleCnt="6"/>
      <dgm:spPr/>
    </dgm:pt>
    <dgm:pt modelId="{BB5ECB68-55E8-4792-ACBF-E9157B8BC300}" type="pres">
      <dgm:prSet presAssocID="{CDBF3D49-05E3-48DE-9351-9F14A05282B9}" presName="node" presStyleLbl="node1" presStyleIdx="0" presStyleCnt="6" custScaleX="215485" custScaleY="79625" custRadScaleRad="100715" custRadScaleInc="-13829">
        <dgm:presLayoutVars>
          <dgm:bulletEnabled val="1"/>
        </dgm:presLayoutVars>
      </dgm:prSet>
      <dgm:spPr>
        <a:prstGeom prst="rect">
          <a:avLst/>
        </a:prstGeom>
      </dgm:spPr>
    </dgm:pt>
    <dgm:pt modelId="{1DC09AC1-E682-4E91-8304-E180753171FE}" type="pres">
      <dgm:prSet presAssocID="{A6004E02-D1A1-4175-89A1-61EF7DF5A043}" presName="Name9" presStyleLbl="parChTrans1D2" presStyleIdx="1" presStyleCnt="6"/>
      <dgm:spPr/>
    </dgm:pt>
    <dgm:pt modelId="{B6CF9987-A630-4341-B421-ADFD008EBAEC}" type="pres">
      <dgm:prSet presAssocID="{A6004E02-D1A1-4175-89A1-61EF7DF5A043}" presName="connTx" presStyleLbl="parChTrans1D2" presStyleIdx="1" presStyleCnt="6"/>
      <dgm:spPr/>
    </dgm:pt>
    <dgm:pt modelId="{F9BC2EE4-0048-4BA7-AF6B-E40B2FA93C39}" type="pres">
      <dgm:prSet presAssocID="{5B061C05-1CA3-445F-8D20-F9E0BA9BAC90}" presName="node" presStyleLbl="node1" presStyleIdx="1" presStyleCnt="6" custAng="0" custScaleX="197237" custScaleY="91998" custRadScaleRad="98473" custRadScaleInc="414145">
        <dgm:presLayoutVars>
          <dgm:bulletEnabled val="1"/>
        </dgm:presLayoutVars>
      </dgm:prSet>
      <dgm:spPr>
        <a:prstGeom prst="rect">
          <a:avLst/>
        </a:prstGeom>
      </dgm:spPr>
    </dgm:pt>
    <dgm:pt modelId="{CFFA75D4-4E21-4ED4-B550-D328DA94615B}" type="pres">
      <dgm:prSet presAssocID="{BE3084AE-191E-41BA-835E-9C85F634F396}" presName="Name9" presStyleLbl="parChTrans1D2" presStyleIdx="2" presStyleCnt="6"/>
      <dgm:spPr/>
    </dgm:pt>
    <dgm:pt modelId="{87705B4B-4623-4DDA-B832-575F9C3D83FC}" type="pres">
      <dgm:prSet presAssocID="{BE3084AE-191E-41BA-835E-9C85F634F396}" presName="connTx" presStyleLbl="parChTrans1D2" presStyleIdx="2" presStyleCnt="6"/>
      <dgm:spPr/>
    </dgm:pt>
    <dgm:pt modelId="{C3E4C622-EB64-4F2E-B6BB-4A1FB21FE6B9}" type="pres">
      <dgm:prSet presAssocID="{03A5FCB2-E6B5-4889-9BAB-31FE29B9FBC7}" presName="node" presStyleLbl="node1" presStyleIdx="2" presStyleCnt="6" custScaleX="203003" custScaleY="98583" custRadScaleRad="175820" custRadScaleInc="-159213">
        <dgm:presLayoutVars>
          <dgm:bulletEnabled val="1"/>
        </dgm:presLayoutVars>
      </dgm:prSet>
      <dgm:spPr>
        <a:prstGeom prst="rect">
          <a:avLst/>
        </a:prstGeom>
      </dgm:spPr>
    </dgm:pt>
    <dgm:pt modelId="{EEAB8DEB-7A74-4BA3-B7C1-9B39C0B2204C}" type="pres">
      <dgm:prSet presAssocID="{BBA9917E-886B-451E-A48C-666E6D5D6D63}" presName="Name9" presStyleLbl="parChTrans1D2" presStyleIdx="3" presStyleCnt="6"/>
      <dgm:spPr/>
    </dgm:pt>
    <dgm:pt modelId="{5C9BF331-41C0-4B38-9262-8EA62E71C8E8}" type="pres">
      <dgm:prSet presAssocID="{BBA9917E-886B-451E-A48C-666E6D5D6D63}" presName="connTx" presStyleLbl="parChTrans1D2" presStyleIdx="3" presStyleCnt="6"/>
      <dgm:spPr/>
    </dgm:pt>
    <dgm:pt modelId="{39023167-8044-49AE-86CF-ED8084BA241E}" type="pres">
      <dgm:prSet presAssocID="{369FDA14-84AF-468D-A0B7-1AF68BD4381E}" presName="node" presStyleLbl="node1" presStyleIdx="3" presStyleCnt="6" custScaleX="204346" custScaleY="128589" custRadScaleRad="176282" custRadScaleInc="-241057">
        <dgm:presLayoutVars>
          <dgm:bulletEnabled val="1"/>
        </dgm:presLayoutVars>
      </dgm:prSet>
      <dgm:spPr>
        <a:prstGeom prst="rect">
          <a:avLst/>
        </a:prstGeom>
      </dgm:spPr>
    </dgm:pt>
    <dgm:pt modelId="{BAB8D24D-09EB-4F05-9307-356A3FB67EC8}" type="pres">
      <dgm:prSet presAssocID="{AB88A041-08E6-437C-BF72-516D788AFDD4}" presName="Name9" presStyleLbl="parChTrans1D2" presStyleIdx="4" presStyleCnt="6"/>
      <dgm:spPr/>
    </dgm:pt>
    <dgm:pt modelId="{DB3D78B6-0B0B-416B-ADBA-2C8B025B9AB6}" type="pres">
      <dgm:prSet presAssocID="{AB88A041-08E6-437C-BF72-516D788AFDD4}" presName="connTx" presStyleLbl="parChTrans1D2" presStyleIdx="4" presStyleCnt="6"/>
      <dgm:spPr/>
    </dgm:pt>
    <dgm:pt modelId="{05D2BBCC-3063-4CCA-B408-9B0B646BCD05}" type="pres">
      <dgm:prSet presAssocID="{81D50947-3798-469C-9CC1-976B94F71F3A}" presName="node" presStyleLbl="node1" presStyleIdx="4" presStyleCnt="6" custScaleX="185655" custScaleY="90746" custRadScaleRad="178474" custRadScaleInc="52243">
        <dgm:presLayoutVars>
          <dgm:bulletEnabled val="1"/>
        </dgm:presLayoutVars>
      </dgm:prSet>
      <dgm:spPr>
        <a:prstGeom prst="rect">
          <a:avLst/>
        </a:prstGeom>
      </dgm:spPr>
    </dgm:pt>
    <dgm:pt modelId="{7F2792E9-56A3-448B-9102-A49258839218}" type="pres">
      <dgm:prSet presAssocID="{35E0407F-2FED-40A8-9538-2381CB5CB2F4}" presName="Name9" presStyleLbl="parChTrans1D2" presStyleIdx="5" presStyleCnt="6"/>
      <dgm:spPr/>
    </dgm:pt>
    <dgm:pt modelId="{2F339094-EEE5-4A07-87FB-52F8EDC4B9BD}" type="pres">
      <dgm:prSet presAssocID="{35E0407F-2FED-40A8-9538-2381CB5CB2F4}" presName="connTx" presStyleLbl="parChTrans1D2" presStyleIdx="5" presStyleCnt="6"/>
      <dgm:spPr/>
    </dgm:pt>
    <dgm:pt modelId="{2128B061-A40E-47C6-A544-A538BFD33E68}" type="pres">
      <dgm:prSet presAssocID="{F80B63E7-6B08-418A-8A59-FACA768235BC}" presName="node" presStyleLbl="node1" presStyleIdx="5" presStyleCnt="6" custScaleX="188340" custScaleY="95777" custRadScaleRad="178812" custRadScaleInc="-46691">
        <dgm:presLayoutVars>
          <dgm:bulletEnabled val="1"/>
        </dgm:presLayoutVars>
      </dgm:prSet>
      <dgm:spPr>
        <a:prstGeom prst="rect">
          <a:avLst/>
        </a:prstGeom>
      </dgm:spPr>
    </dgm:pt>
  </dgm:ptLst>
  <dgm:cxnLst>
    <dgm:cxn modelId="{99078805-0B2D-4581-A169-C0DC2C463576}" srcId="{DF55EB95-5177-419D-AF2F-FDD3E421E8E1}" destId="{369FDA14-84AF-468D-A0B7-1AF68BD4381E}" srcOrd="3" destOrd="0" parTransId="{BBA9917E-886B-451E-A48C-666E6D5D6D63}" sibTransId="{430570A3-5D93-4977-9296-E7F2F082B81E}"/>
    <dgm:cxn modelId="{320E650A-A7E3-4D76-BAC7-8699D5BE5AEF}" type="presOf" srcId="{81D50947-3798-469C-9CC1-976B94F71F3A}" destId="{05D2BBCC-3063-4CCA-B408-9B0B646BCD05}" srcOrd="0" destOrd="0" presId="urn:microsoft.com/office/officeart/2005/8/layout/radial1"/>
    <dgm:cxn modelId="{EAB16E0D-0F24-4A74-82B3-23EEF05C497F}" type="presOf" srcId="{A6004E02-D1A1-4175-89A1-61EF7DF5A043}" destId="{B6CF9987-A630-4341-B421-ADFD008EBAEC}" srcOrd="1" destOrd="0" presId="urn:microsoft.com/office/officeart/2005/8/layout/radial1"/>
    <dgm:cxn modelId="{7BC11511-86BE-4911-9C4C-3EDE1BCAD36F}" type="presOf" srcId="{89754CD5-7866-40D0-8DF6-EB985B2F57B9}" destId="{E9715A20-55BD-4C82-B1BE-43F93EC92610}" srcOrd="0" destOrd="0" presId="urn:microsoft.com/office/officeart/2005/8/layout/radial1"/>
    <dgm:cxn modelId="{AFC84D13-7FA3-4E86-8AEE-C5E549AA723A}" srcId="{3BDE116C-6231-4111-8EFB-BBEED6C13339}" destId="{DF55EB95-5177-419D-AF2F-FDD3E421E8E1}" srcOrd="0" destOrd="0" parTransId="{8C0C8189-93AC-47AD-9A5A-41E444E43A05}" sibTransId="{7D0E478F-7FC9-4271-97F9-61863FEFFB70}"/>
    <dgm:cxn modelId="{20A06214-68CC-4A8D-BB6B-E0B57A77EE6D}" type="presOf" srcId="{BBA9917E-886B-451E-A48C-666E6D5D6D63}" destId="{5C9BF331-41C0-4B38-9262-8EA62E71C8E8}" srcOrd="1" destOrd="0" presId="urn:microsoft.com/office/officeart/2005/8/layout/radial1"/>
    <dgm:cxn modelId="{1F35A81C-E11F-4D54-9BB7-B7DE631833A8}" type="presOf" srcId="{BE3084AE-191E-41BA-835E-9C85F634F396}" destId="{87705B4B-4623-4DDA-B832-575F9C3D83FC}" srcOrd="1" destOrd="0" presId="urn:microsoft.com/office/officeart/2005/8/layout/radial1"/>
    <dgm:cxn modelId="{86F4A51F-4909-4533-8E66-63D4A10F4DBE}" srcId="{3BDE116C-6231-4111-8EFB-BBEED6C13339}" destId="{897367B2-970D-406F-9603-78743522CCC3}" srcOrd="1" destOrd="0" parTransId="{E8E3699A-3C17-40B4-8AF2-BA69D6456CB6}" sibTransId="{F5D536CA-5834-4444-9A62-19D6591B73C9}"/>
    <dgm:cxn modelId="{9BB5702F-620E-49A2-B2CC-402853F5A770}" type="presOf" srcId="{CDBF3D49-05E3-48DE-9351-9F14A05282B9}" destId="{BB5ECB68-55E8-4792-ACBF-E9157B8BC300}" srcOrd="0" destOrd="0" presId="urn:microsoft.com/office/officeart/2005/8/layout/radial1"/>
    <dgm:cxn modelId="{11B4E92F-FBD4-4E61-9663-0B8B0CB0D38C}" type="presOf" srcId="{A6004E02-D1A1-4175-89A1-61EF7DF5A043}" destId="{1DC09AC1-E682-4E91-8304-E180753171FE}" srcOrd="0" destOrd="0" presId="urn:microsoft.com/office/officeart/2005/8/layout/radial1"/>
    <dgm:cxn modelId="{DD90C063-7F21-429C-B4BC-51AB4F63D46F}" type="presOf" srcId="{35E0407F-2FED-40A8-9538-2381CB5CB2F4}" destId="{7F2792E9-56A3-448B-9102-A49258839218}" srcOrd="0" destOrd="0" presId="urn:microsoft.com/office/officeart/2005/8/layout/radial1"/>
    <dgm:cxn modelId="{66C29265-6425-4BF7-BD72-AB42720D203B}" type="presOf" srcId="{DF55EB95-5177-419D-AF2F-FDD3E421E8E1}" destId="{57865652-1AE6-47A0-A301-1283044A1AA7}" srcOrd="0" destOrd="0" presId="urn:microsoft.com/office/officeart/2005/8/layout/radial1"/>
    <dgm:cxn modelId="{4005E449-DC8F-42BF-A655-48F492BC3885}" srcId="{DF55EB95-5177-419D-AF2F-FDD3E421E8E1}" destId="{5B061C05-1CA3-445F-8D20-F9E0BA9BAC90}" srcOrd="1" destOrd="0" parTransId="{A6004E02-D1A1-4175-89A1-61EF7DF5A043}" sibTransId="{9FFEEA1D-C92B-44E3-A371-930A8FE29B2A}"/>
    <dgm:cxn modelId="{8DCE184C-0139-462E-8038-96E5A56A26BB}" type="presOf" srcId="{BBA9917E-886B-451E-A48C-666E6D5D6D63}" destId="{EEAB8DEB-7A74-4BA3-B7C1-9B39C0B2204C}" srcOrd="0" destOrd="0" presId="urn:microsoft.com/office/officeart/2005/8/layout/radial1"/>
    <dgm:cxn modelId="{DF3DB24E-2068-4BA1-8FD4-E467BC2FE1E2}" type="presOf" srcId="{03A5FCB2-E6B5-4889-9BAB-31FE29B9FBC7}" destId="{C3E4C622-EB64-4F2E-B6BB-4A1FB21FE6B9}" srcOrd="0" destOrd="0" presId="urn:microsoft.com/office/officeart/2005/8/layout/radial1"/>
    <dgm:cxn modelId="{5840B771-46DD-4F5F-9805-FA1C6CB67790}" type="presOf" srcId="{AB88A041-08E6-437C-BF72-516D788AFDD4}" destId="{BAB8D24D-09EB-4F05-9307-356A3FB67EC8}" srcOrd="0" destOrd="0" presId="urn:microsoft.com/office/officeart/2005/8/layout/radial1"/>
    <dgm:cxn modelId="{A7BA6057-E8ED-4019-86A7-7A074B38D616}" type="presOf" srcId="{3BDE116C-6231-4111-8EFB-BBEED6C13339}" destId="{570401E0-A8F0-421D-B714-6C383FCAB074}" srcOrd="0" destOrd="0" presId="urn:microsoft.com/office/officeart/2005/8/layout/radial1"/>
    <dgm:cxn modelId="{A992A55A-1DF8-4967-A7C8-16976F919372}" type="presOf" srcId="{89754CD5-7866-40D0-8DF6-EB985B2F57B9}" destId="{D5EA8A69-A61A-4102-A5FE-DD4C9AA040B6}" srcOrd="1" destOrd="0" presId="urn:microsoft.com/office/officeart/2005/8/layout/radial1"/>
    <dgm:cxn modelId="{9FE0AE7D-266F-4D7A-BB40-7FAE913B14BB}" type="presOf" srcId="{F80B63E7-6B08-418A-8A59-FACA768235BC}" destId="{2128B061-A40E-47C6-A544-A538BFD33E68}" srcOrd="0" destOrd="0" presId="urn:microsoft.com/office/officeart/2005/8/layout/radial1"/>
    <dgm:cxn modelId="{3E3D3E93-6902-4BEA-BD97-44189EBC44DF}" srcId="{DF55EB95-5177-419D-AF2F-FDD3E421E8E1}" destId="{F80B63E7-6B08-418A-8A59-FACA768235BC}" srcOrd="5" destOrd="0" parTransId="{35E0407F-2FED-40A8-9538-2381CB5CB2F4}" sibTransId="{34888C3C-2586-4243-A602-509615493C8F}"/>
    <dgm:cxn modelId="{4FB7199F-CE28-4773-821D-4BB6F218E977}" type="presOf" srcId="{369FDA14-84AF-468D-A0B7-1AF68BD4381E}" destId="{39023167-8044-49AE-86CF-ED8084BA241E}" srcOrd="0" destOrd="0" presId="urn:microsoft.com/office/officeart/2005/8/layout/radial1"/>
    <dgm:cxn modelId="{220748A9-B2F4-481C-BF4A-746D1A0D3373}" srcId="{DF55EB95-5177-419D-AF2F-FDD3E421E8E1}" destId="{CDBF3D49-05E3-48DE-9351-9F14A05282B9}" srcOrd="0" destOrd="0" parTransId="{89754CD5-7866-40D0-8DF6-EB985B2F57B9}" sibTransId="{98B49445-8E1E-4F4F-9CDF-A6F9571CBAAF}"/>
    <dgm:cxn modelId="{C8AED8AC-C3DF-448F-955D-164278031D9A}" type="presOf" srcId="{BE3084AE-191E-41BA-835E-9C85F634F396}" destId="{CFFA75D4-4E21-4ED4-B550-D328DA94615B}" srcOrd="0" destOrd="0" presId="urn:microsoft.com/office/officeart/2005/8/layout/radial1"/>
    <dgm:cxn modelId="{65F262C1-B8BA-457F-861A-506C3B330427}" srcId="{DF55EB95-5177-419D-AF2F-FDD3E421E8E1}" destId="{03A5FCB2-E6B5-4889-9BAB-31FE29B9FBC7}" srcOrd="2" destOrd="0" parTransId="{BE3084AE-191E-41BA-835E-9C85F634F396}" sibTransId="{B2E4297E-AA32-4591-9C63-8FD5A11125F4}"/>
    <dgm:cxn modelId="{CEB068CF-9C25-47BF-A090-310A0409E0DA}" type="presOf" srcId="{AB88A041-08E6-437C-BF72-516D788AFDD4}" destId="{DB3D78B6-0B0B-416B-ADBA-2C8B025B9AB6}" srcOrd="1" destOrd="0" presId="urn:microsoft.com/office/officeart/2005/8/layout/radial1"/>
    <dgm:cxn modelId="{18C407D2-B361-4008-8C80-08687F8DC0C1}" srcId="{DF55EB95-5177-419D-AF2F-FDD3E421E8E1}" destId="{81D50947-3798-469C-9CC1-976B94F71F3A}" srcOrd="4" destOrd="0" parTransId="{AB88A041-08E6-437C-BF72-516D788AFDD4}" sibTransId="{711BA4C1-5A57-4C79-8811-B64A7A45E899}"/>
    <dgm:cxn modelId="{63D6BBEF-CDAA-4BAB-9E6D-C5F27AC1E161}" type="presOf" srcId="{35E0407F-2FED-40A8-9538-2381CB5CB2F4}" destId="{2F339094-EEE5-4A07-87FB-52F8EDC4B9BD}" srcOrd="1" destOrd="0" presId="urn:microsoft.com/office/officeart/2005/8/layout/radial1"/>
    <dgm:cxn modelId="{505161F7-AA67-40FF-8E25-F94A72B89E4A}" type="presOf" srcId="{5B061C05-1CA3-445F-8D20-F9E0BA9BAC90}" destId="{F9BC2EE4-0048-4BA7-AF6B-E40B2FA93C39}" srcOrd="0" destOrd="0" presId="urn:microsoft.com/office/officeart/2005/8/layout/radial1"/>
    <dgm:cxn modelId="{B6A3C947-2336-417D-A77F-FA451DE4D73F}" type="presParOf" srcId="{570401E0-A8F0-421D-B714-6C383FCAB074}" destId="{57865652-1AE6-47A0-A301-1283044A1AA7}" srcOrd="0" destOrd="0" presId="urn:microsoft.com/office/officeart/2005/8/layout/radial1"/>
    <dgm:cxn modelId="{2804FABA-D7D2-4088-9D4B-0451A6C54EEF}" type="presParOf" srcId="{570401E0-A8F0-421D-B714-6C383FCAB074}" destId="{E9715A20-55BD-4C82-B1BE-43F93EC92610}" srcOrd="1" destOrd="0" presId="urn:microsoft.com/office/officeart/2005/8/layout/radial1"/>
    <dgm:cxn modelId="{491C4F31-BE4A-4CDF-9FBA-163D6A5565C7}" type="presParOf" srcId="{E9715A20-55BD-4C82-B1BE-43F93EC92610}" destId="{D5EA8A69-A61A-4102-A5FE-DD4C9AA040B6}" srcOrd="0" destOrd="0" presId="urn:microsoft.com/office/officeart/2005/8/layout/radial1"/>
    <dgm:cxn modelId="{9A90E8B4-D354-44FE-8DAF-7FDB5857D96D}" type="presParOf" srcId="{570401E0-A8F0-421D-B714-6C383FCAB074}" destId="{BB5ECB68-55E8-4792-ACBF-E9157B8BC300}" srcOrd="2" destOrd="0" presId="urn:microsoft.com/office/officeart/2005/8/layout/radial1"/>
    <dgm:cxn modelId="{B5C9C837-979B-45D7-8D36-F7BC88F1A130}" type="presParOf" srcId="{570401E0-A8F0-421D-B714-6C383FCAB074}" destId="{1DC09AC1-E682-4E91-8304-E180753171FE}" srcOrd="3" destOrd="0" presId="urn:microsoft.com/office/officeart/2005/8/layout/radial1"/>
    <dgm:cxn modelId="{7A82DAE4-83DA-40D2-93F6-13BC8CCC5461}" type="presParOf" srcId="{1DC09AC1-E682-4E91-8304-E180753171FE}" destId="{B6CF9987-A630-4341-B421-ADFD008EBAEC}" srcOrd="0" destOrd="0" presId="urn:microsoft.com/office/officeart/2005/8/layout/radial1"/>
    <dgm:cxn modelId="{90584F70-D226-4DAC-9BBD-8378712D3F68}" type="presParOf" srcId="{570401E0-A8F0-421D-B714-6C383FCAB074}" destId="{F9BC2EE4-0048-4BA7-AF6B-E40B2FA93C39}" srcOrd="4" destOrd="0" presId="urn:microsoft.com/office/officeart/2005/8/layout/radial1"/>
    <dgm:cxn modelId="{6CC1A2A9-DBC5-43CA-BDA4-BB1DA6513D80}" type="presParOf" srcId="{570401E0-A8F0-421D-B714-6C383FCAB074}" destId="{CFFA75D4-4E21-4ED4-B550-D328DA94615B}" srcOrd="5" destOrd="0" presId="urn:microsoft.com/office/officeart/2005/8/layout/radial1"/>
    <dgm:cxn modelId="{4751A2BC-C8D8-438E-8745-5F331C57CC79}" type="presParOf" srcId="{CFFA75D4-4E21-4ED4-B550-D328DA94615B}" destId="{87705B4B-4623-4DDA-B832-575F9C3D83FC}" srcOrd="0" destOrd="0" presId="urn:microsoft.com/office/officeart/2005/8/layout/radial1"/>
    <dgm:cxn modelId="{7B5AFF1A-5BE4-4A32-BDB0-3FDA87928A88}" type="presParOf" srcId="{570401E0-A8F0-421D-B714-6C383FCAB074}" destId="{C3E4C622-EB64-4F2E-B6BB-4A1FB21FE6B9}" srcOrd="6" destOrd="0" presId="urn:microsoft.com/office/officeart/2005/8/layout/radial1"/>
    <dgm:cxn modelId="{AE40BB92-38B9-414A-AA65-B67F179EC51E}" type="presParOf" srcId="{570401E0-A8F0-421D-B714-6C383FCAB074}" destId="{EEAB8DEB-7A74-4BA3-B7C1-9B39C0B2204C}" srcOrd="7" destOrd="0" presId="urn:microsoft.com/office/officeart/2005/8/layout/radial1"/>
    <dgm:cxn modelId="{A093E280-22AE-4295-B34D-9CA662CB6F7B}" type="presParOf" srcId="{EEAB8DEB-7A74-4BA3-B7C1-9B39C0B2204C}" destId="{5C9BF331-41C0-4B38-9262-8EA62E71C8E8}" srcOrd="0" destOrd="0" presId="urn:microsoft.com/office/officeart/2005/8/layout/radial1"/>
    <dgm:cxn modelId="{A6C1882C-9259-4B27-92DA-05D8D9E13402}" type="presParOf" srcId="{570401E0-A8F0-421D-B714-6C383FCAB074}" destId="{39023167-8044-49AE-86CF-ED8084BA241E}" srcOrd="8" destOrd="0" presId="urn:microsoft.com/office/officeart/2005/8/layout/radial1"/>
    <dgm:cxn modelId="{34086B90-FA90-4675-82A3-3BBAD723138E}" type="presParOf" srcId="{570401E0-A8F0-421D-B714-6C383FCAB074}" destId="{BAB8D24D-09EB-4F05-9307-356A3FB67EC8}" srcOrd="9" destOrd="0" presId="urn:microsoft.com/office/officeart/2005/8/layout/radial1"/>
    <dgm:cxn modelId="{992AA5B5-D40E-4635-AC3F-281F39B6F6C6}" type="presParOf" srcId="{BAB8D24D-09EB-4F05-9307-356A3FB67EC8}" destId="{DB3D78B6-0B0B-416B-ADBA-2C8B025B9AB6}" srcOrd="0" destOrd="0" presId="urn:microsoft.com/office/officeart/2005/8/layout/radial1"/>
    <dgm:cxn modelId="{DAE8A7A7-7378-4F72-A44E-52CB034E35B5}" type="presParOf" srcId="{570401E0-A8F0-421D-B714-6C383FCAB074}" destId="{05D2BBCC-3063-4CCA-B408-9B0B646BCD05}" srcOrd="10" destOrd="0" presId="urn:microsoft.com/office/officeart/2005/8/layout/radial1"/>
    <dgm:cxn modelId="{65B5FF43-3069-4382-BBF0-04FDD1E47B3C}" type="presParOf" srcId="{570401E0-A8F0-421D-B714-6C383FCAB074}" destId="{7F2792E9-56A3-448B-9102-A49258839218}" srcOrd="11" destOrd="0" presId="urn:microsoft.com/office/officeart/2005/8/layout/radial1"/>
    <dgm:cxn modelId="{3C1FEE58-AE15-4C2E-8716-E01557687215}" type="presParOf" srcId="{7F2792E9-56A3-448B-9102-A49258839218}" destId="{2F339094-EEE5-4A07-87FB-52F8EDC4B9BD}" srcOrd="0" destOrd="0" presId="urn:microsoft.com/office/officeart/2005/8/layout/radial1"/>
    <dgm:cxn modelId="{7A889318-2003-44EE-9C1D-CA5793B22335}" type="presParOf" srcId="{570401E0-A8F0-421D-B714-6C383FCAB074}" destId="{2128B061-A40E-47C6-A544-A538BFD33E68}"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17374-6288-47DB-81B0-30A336870C58}"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de-DE"/>
        </a:p>
      </dgm:t>
    </dgm:pt>
    <dgm:pt modelId="{F45B8C43-78AE-471A-897D-5326399A6B87}">
      <dgm:prSet phldrT="[Text]" custT="1"/>
      <dgm:spPr/>
      <dgm:t>
        <a:bodyPr anchor="ctr"/>
        <a:lstStyle/>
        <a:p>
          <a:r>
            <a:rPr lang="en-US" sz="1400" b="1" dirty="0">
              <a:solidFill>
                <a:schemeClr val="tx1"/>
              </a:solidFill>
            </a:rPr>
            <a:t>Unit size </a:t>
          </a:r>
          <a:endParaRPr lang="de-DE" sz="1400" b="1" dirty="0">
            <a:solidFill>
              <a:schemeClr val="tx1"/>
            </a:solidFill>
          </a:endParaRPr>
        </a:p>
      </dgm:t>
    </dgm:pt>
    <dgm:pt modelId="{A0A48E90-297B-4F4B-A50A-6A2EE3DCA091}" type="parTrans" cxnId="{223E9483-5B6F-42E5-B111-7E2E58FE142F}">
      <dgm:prSet/>
      <dgm:spPr/>
      <dgm:t>
        <a:bodyPr/>
        <a:lstStyle/>
        <a:p>
          <a:endParaRPr lang="de-DE" sz="4800">
            <a:solidFill>
              <a:schemeClr val="tx1"/>
            </a:solidFill>
          </a:endParaRPr>
        </a:p>
      </dgm:t>
    </dgm:pt>
    <dgm:pt modelId="{B11D8150-07BF-4827-8515-0CBD79104D31}" type="sibTrans" cxnId="{223E9483-5B6F-42E5-B111-7E2E58FE142F}">
      <dgm:prSet/>
      <dgm:spPr/>
      <dgm:t>
        <a:bodyPr/>
        <a:lstStyle/>
        <a:p>
          <a:endParaRPr lang="de-DE" sz="4800">
            <a:solidFill>
              <a:schemeClr val="tx1"/>
            </a:solidFill>
          </a:endParaRPr>
        </a:p>
      </dgm:t>
    </dgm:pt>
    <dgm:pt modelId="{0A674C19-6733-4992-A7CB-32B456D0D0B5}">
      <dgm:prSet phldrT="[Text]" custT="1"/>
      <dgm:spPr>
        <a:ln w="28575">
          <a:solidFill>
            <a:schemeClr val="accent4"/>
          </a:solidFill>
        </a:ln>
      </dgm:spPr>
      <dgm:t>
        <a:bodyPr/>
        <a:lstStyle/>
        <a:p>
          <a:r>
            <a:rPr lang="en-US" sz="1400" dirty="0">
              <a:solidFill>
                <a:schemeClr val="tx1"/>
              </a:solidFill>
            </a:rPr>
            <a:t>e.g. a plot / field versus a farm; individual animals versus herds / flocks of animals; etc.</a:t>
          </a:r>
          <a:endParaRPr lang="de-DE" sz="1400" dirty="0">
            <a:solidFill>
              <a:schemeClr val="tx1"/>
            </a:solidFill>
          </a:endParaRPr>
        </a:p>
      </dgm:t>
    </dgm:pt>
    <dgm:pt modelId="{8B812630-5926-47C2-B94B-FE1D22EECC3A}" type="parTrans" cxnId="{F20278A5-6C08-4A83-A779-ED40FFC6970D}">
      <dgm:prSet/>
      <dgm:spPr/>
      <dgm:t>
        <a:bodyPr/>
        <a:lstStyle/>
        <a:p>
          <a:endParaRPr lang="de-DE" sz="4800">
            <a:solidFill>
              <a:schemeClr val="tx1"/>
            </a:solidFill>
          </a:endParaRPr>
        </a:p>
      </dgm:t>
    </dgm:pt>
    <dgm:pt modelId="{B9C1CC30-D9D2-499B-8AE3-C08908B9C24F}" type="sibTrans" cxnId="{F20278A5-6C08-4A83-A779-ED40FFC6970D}">
      <dgm:prSet/>
      <dgm:spPr/>
      <dgm:t>
        <a:bodyPr/>
        <a:lstStyle/>
        <a:p>
          <a:endParaRPr lang="de-DE" sz="4800">
            <a:solidFill>
              <a:schemeClr val="tx1"/>
            </a:solidFill>
          </a:endParaRPr>
        </a:p>
      </dgm:t>
    </dgm:pt>
    <dgm:pt modelId="{CF545613-51B9-4308-81FD-7F2D70577352}">
      <dgm:prSet phldrT="[Text]" custT="1"/>
      <dgm:spPr/>
      <dgm:t>
        <a:bodyPr/>
        <a:lstStyle/>
        <a:p>
          <a:r>
            <a:rPr lang="en-US" sz="1400" b="1" dirty="0">
              <a:solidFill>
                <a:schemeClr val="tx1"/>
              </a:solidFill>
            </a:rPr>
            <a:t>Number and types of features showcased </a:t>
          </a:r>
          <a:endParaRPr lang="de-DE" sz="1400" b="1" dirty="0">
            <a:solidFill>
              <a:schemeClr val="tx1"/>
            </a:solidFill>
          </a:endParaRPr>
        </a:p>
      </dgm:t>
    </dgm:pt>
    <dgm:pt modelId="{DFFC9EDA-CFC4-4E9E-B11C-13D87FC1E511}" type="parTrans" cxnId="{90ED9D2B-1414-4C52-B4C3-AEE457C07E9A}">
      <dgm:prSet/>
      <dgm:spPr/>
      <dgm:t>
        <a:bodyPr/>
        <a:lstStyle/>
        <a:p>
          <a:endParaRPr lang="de-DE" sz="4800">
            <a:solidFill>
              <a:schemeClr val="tx1"/>
            </a:solidFill>
          </a:endParaRPr>
        </a:p>
      </dgm:t>
    </dgm:pt>
    <dgm:pt modelId="{F783B5A3-0A60-4E11-8A81-593A4AF68D00}" type="sibTrans" cxnId="{90ED9D2B-1414-4C52-B4C3-AEE457C07E9A}">
      <dgm:prSet/>
      <dgm:spPr/>
      <dgm:t>
        <a:bodyPr/>
        <a:lstStyle/>
        <a:p>
          <a:endParaRPr lang="de-DE" sz="4800">
            <a:solidFill>
              <a:schemeClr val="tx1"/>
            </a:solidFill>
          </a:endParaRPr>
        </a:p>
      </dgm:t>
    </dgm:pt>
    <dgm:pt modelId="{105B4B72-C171-4D8D-A187-F93EDD310EAD}">
      <dgm:prSet phldrT="[Text]" custT="1"/>
      <dgm:spPr>
        <a:ln w="28575">
          <a:solidFill>
            <a:srgbClr val="92D050"/>
          </a:solidFill>
        </a:ln>
      </dgm:spPr>
      <dgm:t>
        <a:bodyPr/>
        <a:lstStyle/>
        <a:p>
          <a:r>
            <a:rPr lang="en-US" sz="1400" dirty="0">
              <a:solidFill>
                <a:schemeClr val="tx1"/>
              </a:solidFill>
            </a:rPr>
            <a:t>e.g. one variety or one crop versus multiple varieties or multiple crops with and without rotations; one type of livestock only versus  several types of livestock; either crop or livestock demonstrations only versus a combination of crops and livestock, </a:t>
          </a:r>
          <a:r>
            <a:rPr lang="en-US" sz="1400" dirty="0" err="1">
              <a:solidFill>
                <a:schemeClr val="tx1"/>
              </a:solidFill>
            </a:rPr>
            <a:t>etc</a:t>
          </a:r>
          <a:r>
            <a:rPr lang="en-US" sz="1400" dirty="0">
              <a:solidFill>
                <a:schemeClr val="tx1"/>
              </a:solidFill>
            </a:rPr>
            <a:t>; one season or more than one season.</a:t>
          </a:r>
          <a:endParaRPr lang="de-DE" sz="1400" dirty="0">
            <a:solidFill>
              <a:schemeClr val="tx1"/>
            </a:solidFill>
          </a:endParaRPr>
        </a:p>
      </dgm:t>
    </dgm:pt>
    <dgm:pt modelId="{C315B8C8-CEE9-406A-A56E-57CA2FFF85E6}" type="parTrans" cxnId="{3FBE52E8-C33D-42A5-A87B-A3FF0966EBE5}">
      <dgm:prSet/>
      <dgm:spPr/>
      <dgm:t>
        <a:bodyPr/>
        <a:lstStyle/>
        <a:p>
          <a:endParaRPr lang="de-DE" sz="4800">
            <a:solidFill>
              <a:schemeClr val="tx1"/>
            </a:solidFill>
          </a:endParaRPr>
        </a:p>
      </dgm:t>
    </dgm:pt>
    <dgm:pt modelId="{0D740F28-6C93-4447-842E-0079CBEBFC15}" type="sibTrans" cxnId="{3FBE52E8-C33D-42A5-A87B-A3FF0966EBE5}">
      <dgm:prSet/>
      <dgm:spPr/>
      <dgm:t>
        <a:bodyPr/>
        <a:lstStyle/>
        <a:p>
          <a:endParaRPr lang="de-DE" sz="4800">
            <a:solidFill>
              <a:schemeClr val="tx1"/>
            </a:solidFill>
          </a:endParaRPr>
        </a:p>
      </dgm:t>
    </dgm:pt>
    <dgm:pt modelId="{DD0847B2-BA63-4DC2-8AC0-180CD117783C}">
      <dgm:prSet phldrT="[Text]" custT="1"/>
      <dgm:spPr/>
      <dgm:t>
        <a:bodyPr/>
        <a:lstStyle/>
        <a:p>
          <a:r>
            <a:rPr lang="de-DE" sz="1400" b="1" dirty="0" err="1">
              <a:solidFill>
                <a:schemeClr val="tx1"/>
              </a:solidFill>
            </a:rPr>
            <a:t>Number</a:t>
          </a:r>
          <a:r>
            <a:rPr lang="de-DE" sz="1400" b="1" dirty="0">
              <a:solidFill>
                <a:schemeClr val="tx1"/>
              </a:solidFill>
            </a:rPr>
            <a:t> </a:t>
          </a:r>
          <a:r>
            <a:rPr lang="de-DE" sz="1400" b="1" dirty="0" err="1">
              <a:solidFill>
                <a:schemeClr val="tx1"/>
              </a:solidFill>
            </a:rPr>
            <a:t>of</a:t>
          </a:r>
          <a:r>
            <a:rPr lang="de-DE" sz="1400" b="1" dirty="0">
              <a:solidFill>
                <a:schemeClr val="tx1"/>
              </a:solidFill>
            </a:rPr>
            <a:t> </a:t>
          </a:r>
          <a:r>
            <a:rPr lang="de-DE" sz="1400" b="1" dirty="0" err="1">
              <a:solidFill>
                <a:schemeClr val="tx1"/>
              </a:solidFill>
            </a:rPr>
            <a:t>topics</a:t>
          </a:r>
          <a:r>
            <a:rPr lang="de-DE" sz="1400" b="1" dirty="0">
              <a:solidFill>
                <a:schemeClr val="tx1"/>
              </a:solidFill>
            </a:rPr>
            <a:t> </a:t>
          </a:r>
          <a:r>
            <a:rPr lang="de-DE" sz="1400" b="1" dirty="0" err="1">
              <a:solidFill>
                <a:schemeClr val="tx1"/>
              </a:solidFill>
            </a:rPr>
            <a:t>covered</a:t>
          </a:r>
          <a:endParaRPr lang="de-DE" sz="1400" b="1" dirty="0">
            <a:solidFill>
              <a:schemeClr val="tx1"/>
            </a:solidFill>
          </a:endParaRPr>
        </a:p>
      </dgm:t>
    </dgm:pt>
    <dgm:pt modelId="{0653D277-9F28-4D0D-8366-5D02C0C04FAD}" type="parTrans" cxnId="{6E838994-6FEA-4080-B50E-FD4CA1153278}">
      <dgm:prSet/>
      <dgm:spPr/>
      <dgm:t>
        <a:bodyPr/>
        <a:lstStyle/>
        <a:p>
          <a:endParaRPr lang="de-DE" sz="4800">
            <a:solidFill>
              <a:schemeClr val="tx1"/>
            </a:solidFill>
          </a:endParaRPr>
        </a:p>
      </dgm:t>
    </dgm:pt>
    <dgm:pt modelId="{4217414D-4996-40CA-B88F-FD7563060437}" type="sibTrans" cxnId="{6E838994-6FEA-4080-B50E-FD4CA1153278}">
      <dgm:prSet/>
      <dgm:spPr/>
      <dgm:t>
        <a:bodyPr/>
        <a:lstStyle/>
        <a:p>
          <a:endParaRPr lang="de-DE" sz="4800">
            <a:solidFill>
              <a:schemeClr val="tx1"/>
            </a:solidFill>
          </a:endParaRPr>
        </a:p>
      </dgm:t>
    </dgm:pt>
    <dgm:pt modelId="{B3D041EC-C74C-4C11-81E4-62100D41D8C0}">
      <dgm:prSet phldrT="[Text]" custT="1"/>
      <dgm:spPr>
        <a:ln w="28575">
          <a:solidFill>
            <a:srgbClr val="59D6D9"/>
          </a:solidFill>
        </a:ln>
      </dgm:spPr>
      <dgm:t>
        <a:bodyPr/>
        <a:lstStyle/>
        <a:p>
          <a:r>
            <a:rPr lang="de-CH" sz="1400" dirty="0">
              <a:solidFill>
                <a:schemeClr val="tx1"/>
              </a:solidFill>
            </a:rPr>
            <a:t>e.g. </a:t>
          </a:r>
          <a:r>
            <a:rPr lang="de-CH" sz="1400" dirty="0" err="1">
              <a:solidFill>
                <a:schemeClr val="tx1"/>
              </a:solidFill>
            </a:rPr>
            <a:t>one</a:t>
          </a:r>
          <a:r>
            <a:rPr lang="de-CH" sz="1400" dirty="0">
              <a:solidFill>
                <a:schemeClr val="tx1"/>
              </a:solidFill>
            </a:rPr>
            <a:t> </a:t>
          </a:r>
          <a:r>
            <a:rPr lang="de-CH" sz="1400" dirty="0" err="1">
              <a:solidFill>
                <a:schemeClr val="tx1"/>
              </a:solidFill>
            </a:rPr>
            <a:t>topic</a:t>
          </a:r>
          <a:r>
            <a:rPr lang="de-CH" sz="1400" dirty="0">
              <a:solidFill>
                <a:schemeClr val="tx1"/>
              </a:solidFill>
            </a:rPr>
            <a:t> such </a:t>
          </a:r>
          <a:r>
            <a:rPr lang="de-CH" sz="1400" dirty="0" err="1">
              <a:solidFill>
                <a:schemeClr val="tx1"/>
              </a:solidFill>
            </a:rPr>
            <a:t>as</a:t>
          </a:r>
          <a:r>
            <a:rPr lang="de-CH" sz="1400" dirty="0">
              <a:solidFill>
                <a:schemeClr val="tx1"/>
              </a:solidFill>
            </a:rPr>
            <a:t> ‘</a:t>
          </a:r>
          <a:r>
            <a:rPr lang="de-CH" sz="1400" dirty="0" err="1">
              <a:solidFill>
                <a:schemeClr val="tx1"/>
              </a:solidFill>
            </a:rPr>
            <a:t>how</a:t>
          </a:r>
          <a:r>
            <a:rPr lang="de-CH" sz="1400" dirty="0">
              <a:solidFill>
                <a:schemeClr val="tx1"/>
              </a:solidFill>
            </a:rPr>
            <a:t> to </a:t>
          </a:r>
          <a:r>
            <a:rPr lang="de-CH" sz="1400" dirty="0" err="1">
              <a:solidFill>
                <a:schemeClr val="tx1"/>
              </a:solidFill>
            </a:rPr>
            <a:t>make</a:t>
          </a:r>
          <a:r>
            <a:rPr lang="de-CH" sz="1400" dirty="0">
              <a:solidFill>
                <a:schemeClr val="tx1"/>
              </a:solidFill>
            </a:rPr>
            <a:t> good compost’ versus a </a:t>
          </a:r>
          <a:r>
            <a:rPr lang="de-CH" sz="1400" dirty="0" err="1">
              <a:solidFill>
                <a:schemeClr val="tx1"/>
              </a:solidFill>
            </a:rPr>
            <a:t>package</a:t>
          </a:r>
          <a:r>
            <a:rPr lang="de-CH" sz="1400" dirty="0">
              <a:solidFill>
                <a:schemeClr val="tx1"/>
              </a:solidFill>
            </a:rPr>
            <a:t>/multiple </a:t>
          </a:r>
          <a:r>
            <a:rPr lang="de-CH" sz="1400" dirty="0" err="1">
              <a:solidFill>
                <a:schemeClr val="tx1"/>
              </a:solidFill>
            </a:rPr>
            <a:t>topics</a:t>
          </a:r>
          <a:r>
            <a:rPr lang="de-CH" sz="1400" dirty="0">
              <a:solidFill>
                <a:schemeClr val="tx1"/>
              </a:solidFill>
            </a:rPr>
            <a:t> such </a:t>
          </a:r>
          <a:r>
            <a:rPr lang="de-CH" sz="1400" dirty="0" err="1">
              <a:solidFill>
                <a:schemeClr val="tx1"/>
              </a:solidFill>
            </a:rPr>
            <a:t>as</a:t>
          </a:r>
          <a:r>
            <a:rPr lang="de-CH" sz="1400" dirty="0">
              <a:solidFill>
                <a:schemeClr val="tx1"/>
              </a:solidFill>
            </a:rPr>
            <a:t> ‘</a:t>
          </a:r>
          <a:r>
            <a:rPr lang="de-CH" sz="1400" dirty="0" err="1">
              <a:solidFill>
                <a:schemeClr val="tx1"/>
              </a:solidFill>
            </a:rPr>
            <a:t>how</a:t>
          </a:r>
          <a:r>
            <a:rPr lang="de-CH" sz="1400" dirty="0">
              <a:solidFill>
                <a:schemeClr val="tx1"/>
              </a:solidFill>
            </a:rPr>
            <a:t> to </a:t>
          </a:r>
          <a:r>
            <a:rPr lang="de-CH" sz="1400" dirty="0" err="1">
              <a:solidFill>
                <a:schemeClr val="tx1"/>
              </a:solidFill>
            </a:rPr>
            <a:t>make</a:t>
          </a:r>
          <a:r>
            <a:rPr lang="de-CH" sz="1400" dirty="0">
              <a:solidFill>
                <a:schemeClr val="tx1"/>
              </a:solidFill>
            </a:rPr>
            <a:t> good compost and </a:t>
          </a:r>
          <a:r>
            <a:rPr lang="de-CH" sz="1400" dirty="0" err="1">
              <a:solidFill>
                <a:schemeClr val="tx1"/>
              </a:solidFill>
            </a:rPr>
            <a:t>use</a:t>
          </a:r>
          <a:r>
            <a:rPr lang="de-CH" sz="1400" dirty="0">
              <a:solidFill>
                <a:schemeClr val="tx1"/>
              </a:solidFill>
            </a:rPr>
            <a:t> </a:t>
          </a:r>
          <a:r>
            <a:rPr lang="de-CH" sz="1400" dirty="0" err="1">
              <a:solidFill>
                <a:schemeClr val="tx1"/>
              </a:solidFill>
            </a:rPr>
            <a:t>it</a:t>
          </a:r>
          <a:r>
            <a:rPr lang="de-CH" sz="1400" dirty="0">
              <a:solidFill>
                <a:schemeClr val="tx1"/>
              </a:solidFill>
            </a:rPr>
            <a:t> in different </a:t>
          </a:r>
          <a:r>
            <a:rPr lang="de-CH" sz="1400" dirty="0" err="1">
              <a:solidFill>
                <a:schemeClr val="tx1"/>
              </a:solidFill>
            </a:rPr>
            <a:t>crops</a:t>
          </a:r>
          <a:r>
            <a:rPr lang="de-CH" sz="1400" dirty="0">
              <a:solidFill>
                <a:schemeClr val="tx1"/>
              </a:solidFill>
            </a:rPr>
            <a:t> to </a:t>
          </a:r>
          <a:r>
            <a:rPr lang="de-CH" sz="1400" dirty="0" err="1">
              <a:solidFill>
                <a:schemeClr val="tx1"/>
              </a:solidFill>
            </a:rPr>
            <a:t>influence</a:t>
          </a:r>
          <a:r>
            <a:rPr lang="de-CH" sz="1400" dirty="0">
              <a:solidFill>
                <a:schemeClr val="tx1"/>
              </a:solidFill>
            </a:rPr>
            <a:t> soil fertility and crop </a:t>
          </a:r>
          <a:r>
            <a:rPr lang="de-CH" sz="1400" dirty="0" err="1">
              <a:solidFill>
                <a:schemeClr val="tx1"/>
              </a:solidFill>
            </a:rPr>
            <a:t>growth</a:t>
          </a:r>
          <a:r>
            <a:rPr lang="de-CH" sz="1400" dirty="0">
              <a:solidFill>
                <a:schemeClr val="tx1"/>
              </a:solidFill>
            </a:rPr>
            <a:t>’; </a:t>
          </a:r>
          <a:r>
            <a:rPr lang="de-CH" sz="1400" dirty="0" err="1">
              <a:solidFill>
                <a:schemeClr val="tx1"/>
              </a:solidFill>
            </a:rPr>
            <a:t>or</a:t>
          </a:r>
          <a:r>
            <a:rPr lang="de-CH" sz="1400" dirty="0">
              <a:solidFill>
                <a:schemeClr val="tx1"/>
              </a:solidFill>
            </a:rPr>
            <a:t> </a:t>
          </a:r>
          <a:r>
            <a:rPr lang="de-CH" sz="1400" dirty="0" err="1">
              <a:solidFill>
                <a:schemeClr val="tx1"/>
              </a:solidFill>
            </a:rPr>
            <a:t>one</a:t>
          </a:r>
          <a:r>
            <a:rPr lang="de-CH" sz="1400" dirty="0">
              <a:solidFill>
                <a:schemeClr val="tx1"/>
              </a:solidFill>
            </a:rPr>
            <a:t> </a:t>
          </a:r>
          <a:r>
            <a:rPr lang="de-CH" sz="1400" dirty="0" err="1">
              <a:solidFill>
                <a:schemeClr val="tx1"/>
              </a:solidFill>
            </a:rPr>
            <a:t>botanical</a:t>
          </a:r>
          <a:r>
            <a:rPr lang="de-CH" sz="1400" dirty="0">
              <a:solidFill>
                <a:schemeClr val="tx1"/>
              </a:solidFill>
            </a:rPr>
            <a:t> </a:t>
          </a:r>
          <a:r>
            <a:rPr lang="de-CH" sz="1400" dirty="0" err="1">
              <a:solidFill>
                <a:schemeClr val="tx1"/>
              </a:solidFill>
            </a:rPr>
            <a:t>for</a:t>
          </a:r>
          <a:r>
            <a:rPr lang="de-CH" sz="1400" dirty="0">
              <a:solidFill>
                <a:schemeClr val="tx1"/>
              </a:solidFill>
            </a:rPr>
            <a:t> pest </a:t>
          </a:r>
          <a:r>
            <a:rPr lang="de-CH" sz="1400" dirty="0" err="1">
              <a:solidFill>
                <a:schemeClr val="tx1"/>
              </a:solidFill>
            </a:rPr>
            <a:t>control</a:t>
          </a:r>
          <a:r>
            <a:rPr lang="de-CH" sz="1400" dirty="0">
              <a:solidFill>
                <a:schemeClr val="tx1"/>
              </a:solidFill>
            </a:rPr>
            <a:t> versus a </a:t>
          </a:r>
          <a:r>
            <a:rPr lang="de-CH" sz="1400" dirty="0" err="1">
              <a:solidFill>
                <a:schemeClr val="tx1"/>
              </a:solidFill>
            </a:rPr>
            <a:t>combination</a:t>
          </a:r>
          <a:r>
            <a:rPr lang="de-CH" sz="1400" dirty="0">
              <a:solidFill>
                <a:schemeClr val="tx1"/>
              </a:solidFill>
            </a:rPr>
            <a:t> of different </a:t>
          </a:r>
          <a:r>
            <a:rPr lang="de-CH" sz="1400" dirty="0" err="1">
              <a:solidFill>
                <a:schemeClr val="tx1"/>
              </a:solidFill>
            </a:rPr>
            <a:t>strategies</a:t>
          </a:r>
          <a:r>
            <a:rPr lang="de-CH" sz="1400" dirty="0">
              <a:solidFill>
                <a:schemeClr val="tx1"/>
              </a:solidFill>
            </a:rPr>
            <a:t> </a:t>
          </a:r>
          <a:r>
            <a:rPr lang="de-CH" sz="1400" dirty="0" err="1">
              <a:solidFill>
                <a:schemeClr val="tx1"/>
              </a:solidFill>
            </a:rPr>
            <a:t>for</a:t>
          </a:r>
          <a:r>
            <a:rPr lang="de-CH" sz="1400" dirty="0">
              <a:solidFill>
                <a:schemeClr val="tx1"/>
              </a:solidFill>
            </a:rPr>
            <a:t> pest </a:t>
          </a:r>
          <a:r>
            <a:rPr lang="de-CH" sz="1400" dirty="0" err="1">
              <a:solidFill>
                <a:schemeClr val="tx1"/>
              </a:solidFill>
            </a:rPr>
            <a:t>control</a:t>
          </a:r>
          <a:r>
            <a:rPr lang="de-CH" sz="1400" dirty="0">
              <a:solidFill>
                <a:schemeClr val="tx1"/>
              </a:solidFill>
            </a:rPr>
            <a:t>; </a:t>
          </a:r>
          <a:r>
            <a:rPr lang="de-CH" sz="1400" dirty="0" err="1">
              <a:solidFill>
                <a:schemeClr val="tx1"/>
              </a:solidFill>
            </a:rPr>
            <a:t>etc</a:t>
          </a:r>
          <a:endParaRPr lang="de-DE" sz="1400" dirty="0">
            <a:solidFill>
              <a:schemeClr val="tx1"/>
            </a:solidFill>
          </a:endParaRPr>
        </a:p>
      </dgm:t>
    </dgm:pt>
    <dgm:pt modelId="{9D15AE19-5462-4BEE-98E8-9AAAD40A86F4}" type="parTrans" cxnId="{5D268431-3E6B-4451-9718-AF77FD1821A6}">
      <dgm:prSet/>
      <dgm:spPr/>
      <dgm:t>
        <a:bodyPr/>
        <a:lstStyle/>
        <a:p>
          <a:endParaRPr lang="de-DE" sz="4800">
            <a:solidFill>
              <a:schemeClr val="tx1"/>
            </a:solidFill>
          </a:endParaRPr>
        </a:p>
      </dgm:t>
    </dgm:pt>
    <dgm:pt modelId="{09827679-9829-4080-936A-9A72C4ABD20B}" type="sibTrans" cxnId="{5D268431-3E6B-4451-9718-AF77FD1821A6}">
      <dgm:prSet/>
      <dgm:spPr/>
      <dgm:t>
        <a:bodyPr/>
        <a:lstStyle/>
        <a:p>
          <a:endParaRPr lang="de-DE" sz="4800">
            <a:solidFill>
              <a:schemeClr val="tx1"/>
            </a:solidFill>
          </a:endParaRPr>
        </a:p>
      </dgm:t>
    </dgm:pt>
    <dgm:pt modelId="{D0F1F2FA-68B0-4467-94EE-5404A04AE8E8}">
      <dgm:prSet custT="1"/>
      <dgm:spPr>
        <a:solidFill>
          <a:schemeClr val="accent1">
            <a:lumMod val="60000"/>
            <a:lumOff val="40000"/>
          </a:schemeClr>
        </a:solidFill>
      </dgm:spPr>
      <dgm:t>
        <a:bodyPr/>
        <a:lstStyle/>
        <a:p>
          <a:r>
            <a:rPr lang="en-US" sz="1400" b="1" dirty="0">
              <a:solidFill>
                <a:schemeClr val="tx1"/>
              </a:solidFill>
            </a:rPr>
            <a:t>Arrangement in time &amp; space </a:t>
          </a:r>
        </a:p>
      </dgm:t>
    </dgm:pt>
    <dgm:pt modelId="{9D001226-BA31-448E-85D7-16765EA8D858}" type="parTrans" cxnId="{ECCE1309-893E-4016-8F07-003E28D9DD94}">
      <dgm:prSet/>
      <dgm:spPr/>
      <dgm:t>
        <a:bodyPr/>
        <a:lstStyle/>
        <a:p>
          <a:endParaRPr lang="de-DE" sz="4800">
            <a:solidFill>
              <a:schemeClr val="tx1"/>
            </a:solidFill>
          </a:endParaRPr>
        </a:p>
      </dgm:t>
    </dgm:pt>
    <dgm:pt modelId="{C0B71DF6-82A8-4D60-ADEB-E45DEB7E3BD1}" type="sibTrans" cxnId="{ECCE1309-893E-4016-8F07-003E28D9DD94}">
      <dgm:prSet/>
      <dgm:spPr/>
      <dgm:t>
        <a:bodyPr/>
        <a:lstStyle/>
        <a:p>
          <a:endParaRPr lang="de-DE" sz="4800">
            <a:solidFill>
              <a:schemeClr val="tx1"/>
            </a:solidFill>
          </a:endParaRPr>
        </a:p>
      </dgm:t>
    </dgm:pt>
    <dgm:pt modelId="{216E22E8-1A07-416C-B2A3-A934C0CE0E9A}">
      <dgm:prSet/>
      <dgm:spPr>
        <a:ln w="28575">
          <a:solidFill>
            <a:srgbClr val="59D6D9"/>
          </a:solidFill>
        </a:ln>
      </dgm:spPr>
      <dgm:t>
        <a:bodyPr/>
        <a:lstStyle/>
        <a:p>
          <a:endParaRPr lang="de-DE">
            <a:solidFill>
              <a:schemeClr val="tx1"/>
            </a:solidFill>
          </a:endParaRPr>
        </a:p>
      </dgm:t>
    </dgm:pt>
    <dgm:pt modelId="{8FB9A6E9-D522-4732-9FE7-00288C2E22FB}" type="parTrans" cxnId="{474FA94F-D3BF-4C79-A804-C433D090428C}">
      <dgm:prSet/>
      <dgm:spPr/>
      <dgm:t>
        <a:bodyPr/>
        <a:lstStyle/>
        <a:p>
          <a:endParaRPr lang="de-DE">
            <a:solidFill>
              <a:schemeClr val="tx1"/>
            </a:solidFill>
          </a:endParaRPr>
        </a:p>
      </dgm:t>
    </dgm:pt>
    <dgm:pt modelId="{B97223F7-7C4E-4E8E-92C6-B51D99401C92}" type="sibTrans" cxnId="{474FA94F-D3BF-4C79-A804-C433D090428C}">
      <dgm:prSet/>
      <dgm:spPr/>
      <dgm:t>
        <a:bodyPr/>
        <a:lstStyle/>
        <a:p>
          <a:endParaRPr lang="de-DE">
            <a:solidFill>
              <a:schemeClr val="tx1"/>
            </a:solidFill>
          </a:endParaRPr>
        </a:p>
      </dgm:t>
    </dgm:pt>
    <dgm:pt modelId="{30B1C393-7D72-4841-B9C8-C9F54D8724AC}" type="pres">
      <dgm:prSet presAssocID="{CC717374-6288-47DB-81B0-30A336870C58}" presName="Name0" presStyleCnt="0">
        <dgm:presLayoutVars>
          <dgm:chMax val="5"/>
          <dgm:chPref val="5"/>
          <dgm:dir/>
          <dgm:animLvl val="lvl"/>
        </dgm:presLayoutVars>
      </dgm:prSet>
      <dgm:spPr/>
    </dgm:pt>
    <dgm:pt modelId="{27E0C45C-441C-4AC4-A247-E65AB7CC0782}" type="pres">
      <dgm:prSet presAssocID="{F45B8C43-78AE-471A-897D-5326399A6B87}" presName="parentText1" presStyleLbl="node1" presStyleIdx="0" presStyleCnt="4" custScaleX="99068" custScaleY="62350" custLinFactNeighborX="1577" custLinFactNeighborY="-31700">
        <dgm:presLayoutVars>
          <dgm:chMax/>
          <dgm:chPref val="3"/>
          <dgm:bulletEnabled val="1"/>
        </dgm:presLayoutVars>
      </dgm:prSet>
      <dgm:spPr/>
    </dgm:pt>
    <dgm:pt modelId="{3F4BB0E4-E1C5-4278-80AD-A7460A1062C0}" type="pres">
      <dgm:prSet presAssocID="{F45B8C43-78AE-471A-897D-5326399A6B87}" presName="childText1" presStyleLbl="solidAlignAcc1" presStyleIdx="0" presStyleCnt="3" custScaleX="52784" custScaleY="74773" custLinFactNeighborX="-11876" custLinFactNeighborY="-32804">
        <dgm:presLayoutVars>
          <dgm:chMax val="0"/>
          <dgm:chPref val="0"/>
          <dgm:bulletEnabled val="1"/>
        </dgm:presLayoutVars>
      </dgm:prSet>
      <dgm:spPr/>
    </dgm:pt>
    <dgm:pt modelId="{8E69EE42-1651-49AC-869F-74D8B7CBD985}" type="pres">
      <dgm:prSet presAssocID="{CF545613-51B9-4308-81FD-7F2D70577352}" presName="parentText2" presStyleLbl="node1" presStyleIdx="1" presStyleCnt="4" custScaleX="111363" custScaleY="62663" custLinFactNeighborX="-3368" custLinFactNeighborY="-25814">
        <dgm:presLayoutVars>
          <dgm:chMax/>
          <dgm:chPref val="3"/>
          <dgm:bulletEnabled val="1"/>
        </dgm:presLayoutVars>
      </dgm:prSet>
      <dgm:spPr/>
    </dgm:pt>
    <dgm:pt modelId="{F9AE8AD2-CA06-4B67-A20A-206ED6EBB166}" type="pres">
      <dgm:prSet presAssocID="{CF545613-51B9-4308-81FD-7F2D70577352}" presName="childText2" presStyleLbl="solidAlignAcc1" presStyleIdx="1" presStyleCnt="3" custScaleX="94903" custScaleY="119827" custLinFactNeighborX="-33971" custLinFactNeighborY="-8444">
        <dgm:presLayoutVars>
          <dgm:chMax val="0"/>
          <dgm:chPref val="0"/>
          <dgm:bulletEnabled val="1"/>
        </dgm:presLayoutVars>
      </dgm:prSet>
      <dgm:spPr/>
    </dgm:pt>
    <dgm:pt modelId="{A593D1D8-2571-410D-BB47-B983747CAFDB}" type="pres">
      <dgm:prSet presAssocID="{DD0847B2-BA63-4DC2-8AC0-180CD117783C}" presName="parentText3" presStyleLbl="node1" presStyleIdx="2" presStyleCnt="4" custScaleX="118339" custScaleY="53584" custLinFactNeighborX="-4840" custLinFactNeighborY="-22822">
        <dgm:presLayoutVars>
          <dgm:chMax/>
          <dgm:chPref val="3"/>
          <dgm:bulletEnabled val="1"/>
        </dgm:presLayoutVars>
      </dgm:prSet>
      <dgm:spPr/>
    </dgm:pt>
    <dgm:pt modelId="{367DFD58-4A71-4360-B6EF-25FCF6722177}" type="pres">
      <dgm:prSet presAssocID="{DD0847B2-BA63-4DC2-8AC0-180CD117783C}" presName="childText3" presStyleLbl="solidAlignAcc1" presStyleIdx="2" presStyleCnt="3" custScaleX="106833" custScaleY="107891" custLinFactNeighborX="-29394" custLinFactNeighborY="-14745">
        <dgm:presLayoutVars>
          <dgm:chMax val="0"/>
          <dgm:chPref val="0"/>
          <dgm:bulletEnabled val="1"/>
        </dgm:presLayoutVars>
      </dgm:prSet>
      <dgm:spPr/>
    </dgm:pt>
    <dgm:pt modelId="{D7AF1A17-DC7F-4CBC-9EBF-BDA607ADB27B}" type="pres">
      <dgm:prSet presAssocID="{D0F1F2FA-68B0-4467-94EE-5404A04AE8E8}" presName="parentText4" presStyleLbl="node1" presStyleIdx="3" presStyleCnt="4" custScaleX="124916" custScaleY="55752" custLinFactNeighborX="-4542" custLinFactNeighborY="-13007">
        <dgm:presLayoutVars>
          <dgm:chMax/>
          <dgm:chPref val="3"/>
          <dgm:bulletEnabled val="1"/>
        </dgm:presLayoutVars>
      </dgm:prSet>
      <dgm:spPr/>
    </dgm:pt>
  </dgm:ptLst>
  <dgm:cxnLst>
    <dgm:cxn modelId="{ECCE1309-893E-4016-8F07-003E28D9DD94}" srcId="{CC717374-6288-47DB-81B0-30A336870C58}" destId="{D0F1F2FA-68B0-4467-94EE-5404A04AE8E8}" srcOrd="3" destOrd="0" parTransId="{9D001226-BA31-448E-85D7-16765EA8D858}" sibTransId="{C0B71DF6-82A8-4D60-ADEB-E45DEB7E3BD1}"/>
    <dgm:cxn modelId="{2F98A70B-9DB5-4F3D-B558-DC32DFDCF1CA}" type="presOf" srcId="{DD0847B2-BA63-4DC2-8AC0-180CD117783C}" destId="{A593D1D8-2571-410D-BB47-B983747CAFDB}" srcOrd="0" destOrd="0" presId="urn:microsoft.com/office/officeart/2009/3/layout/IncreasingArrowsProcess"/>
    <dgm:cxn modelId="{26FAEA1B-9228-4F6F-AC9C-75066F3B5FBA}" type="presOf" srcId="{F45B8C43-78AE-471A-897D-5326399A6B87}" destId="{27E0C45C-441C-4AC4-A247-E65AB7CC0782}" srcOrd="0" destOrd="0" presId="urn:microsoft.com/office/officeart/2009/3/layout/IncreasingArrowsProcess"/>
    <dgm:cxn modelId="{ED53E31C-6471-4BEB-A8C3-350148367303}" type="presOf" srcId="{105B4B72-C171-4D8D-A187-F93EDD310EAD}" destId="{F9AE8AD2-CA06-4B67-A20A-206ED6EBB166}" srcOrd="0" destOrd="0" presId="urn:microsoft.com/office/officeart/2009/3/layout/IncreasingArrowsProcess"/>
    <dgm:cxn modelId="{90ED9D2B-1414-4C52-B4C3-AEE457C07E9A}" srcId="{CC717374-6288-47DB-81B0-30A336870C58}" destId="{CF545613-51B9-4308-81FD-7F2D70577352}" srcOrd="1" destOrd="0" parTransId="{DFFC9EDA-CFC4-4E9E-B11C-13D87FC1E511}" sibTransId="{F783B5A3-0A60-4E11-8A81-593A4AF68D00}"/>
    <dgm:cxn modelId="{5D268431-3E6B-4451-9718-AF77FD1821A6}" srcId="{DD0847B2-BA63-4DC2-8AC0-180CD117783C}" destId="{B3D041EC-C74C-4C11-81E4-62100D41D8C0}" srcOrd="0" destOrd="0" parTransId="{9D15AE19-5462-4BEE-98E8-9AAAD40A86F4}" sibTransId="{09827679-9829-4080-936A-9A72C4ABD20B}"/>
    <dgm:cxn modelId="{CD41DC43-0FFE-4839-860F-B1BC6E83CCEC}" type="presOf" srcId="{B3D041EC-C74C-4C11-81E4-62100D41D8C0}" destId="{367DFD58-4A71-4360-B6EF-25FCF6722177}" srcOrd="0" destOrd="0" presId="urn:microsoft.com/office/officeart/2009/3/layout/IncreasingArrowsProcess"/>
    <dgm:cxn modelId="{474FA94F-D3BF-4C79-A804-C433D090428C}" srcId="{DD0847B2-BA63-4DC2-8AC0-180CD117783C}" destId="{216E22E8-1A07-416C-B2A3-A934C0CE0E9A}" srcOrd="1" destOrd="0" parTransId="{8FB9A6E9-D522-4732-9FE7-00288C2E22FB}" sibTransId="{B97223F7-7C4E-4E8E-92C6-B51D99401C92}"/>
    <dgm:cxn modelId="{6DA0E875-6EF5-4EB6-9C37-71361D5A1D95}" type="presOf" srcId="{CF545613-51B9-4308-81FD-7F2D70577352}" destId="{8E69EE42-1651-49AC-869F-74D8B7CBD985}" srcOrd="0" destOrd="0" presId="urn:microsoft.com/office/officeart/2009/3/layout/IncreasingArrowsProcess"/>
    <dgm:cxn modelId="{223E9483-5B6F-42E5-B111-7E2E58FE142F}" srcId="{CC717374-6288-47DB-81B0-30A336870C58}" destId="{F45B8C43-78AE-471A-897D-5326399A6B87}" srcOrd="0" destOrd="0" parTransId="{A0A48E90-297B-4F4B-A50A-6A2EE3DCA091}" sibTransId="{B11D8150-07BF-4827-8515-0CBD79104D31}"/>
    <dgm:cxn modelId="{ABD6B490-6C07-4AF3-B147-B736F5368BE8}" type="presOf" srcId="{0A674C19-6733-4992-A7CB-32B456D0D0B5}" destId="{3F4BB0E4-E1C5-4278-80AD-A7460A1062C0}" srcOrd="0" destOrd="0" presId="urn:microsoft.com/office/officeart/2009/3/layout/IncreasingArrowsProcess"/>
    <dgm:cxn modelId="{6E838994-6FEA-4080-B50E-FD4CA1153278}" srcId="{CC717374-6288-47DB-81B0-30A336870C58}" destId="{DD0847B2-BA63-4DC2-8AC0-180CD117783C}" srcOrd="2" destOrd="0" parTransId="{0653D277-9F28-4D0D-8366-5D02C0C04FAD}" sibTransId="{4217414D-4996-40CA-B88F-FD7563060437}"/>
    <dgm:cxn modelId="{37E85CA1-7CF2-4AF3-A468-4CD6BD96E7CF}" type="presOf" srcId="{CC717374-6288-47DB-81B0-30A336870C58}" destId="{30B1C393-7D72-4841-B9C8-C9F54D8724AC}" srcOrd="0" destOrd="0" presId="urn:microsoft.com/office/officeart/2009/3/layout/IncreasingArrowsProcess"/>
    <dgm:cxn modelId="{F20278A5-6C08-4A83-A779-ED40FFC6970D}" srcId="{F45B8C43-78AE-471A-897D-5326399A6B87}" destId="{0A674C19-6733-4992-A7CB-32B456D0D0B5}" srcOrd="0" destOrd="0" parTransId="{8B812630-5926-47C2-B94B-FE1D22EECC3A}" sibTransId="{B9C1CC30-D9D2-499B-8AE3-C08908B9C24F}"/>
    <dgm:cxn modelId="{3FBE52E8-C33D-42A5-A87B-A3FF0966EBE5}" srcId="{CF545613-51B9-4308-81FD-7F2D70577352}" destId="{105B4B72-C171-4D8D-A187-F93EDD310EAD}" srcOrd="0" destOrd="0" parTransId="{C315B8C8-CEE9-406A-A56E-57CA2FFF85E6}" sibTransId="{0D740F28-6C93-4447-842E-0079CBEBFC15}"/>
    <dgm:cxn modelId="{222EC9F1-BBCC-4E5A-86C8-1DDEEDDBE0C9}" type="presOf" srcId="{D0F1F2FA-68B0-4467-94EE-5404A04AE8E8}" destId="{D7AF1A17-DC7F-4CBC-9EBF-BDA607ADB27B}" srcOrd="0" destOrd="0" presId="urn:microsoft.com/office/officeart/2009/3/layout/IncreasingArrowsProcess"/>
    <dgm:cxn modelId="{E42454FB-43D6-4A62-9952-D43C8BC9549E}" type="presOf" srcId="{216E22E8-1A07-416C-B2A3-A934C0CE0E9A}" destId="{367DFD58-4A71-4360-B6EF-25FCF6722177}" srcOrd="0" destOrd="1" presId="urn:microsoft.com/office/officeart/2009/3/layout/IncreasingArrowsProcess"/>
    <dgm:cxn modelId="{DD514252-AF73-4107-BB06-269175A7DEFA}" type="presParOf" srcId="{30B1C393-7D72-4841-B9C8-C9F54D8724AC}" destId="{27E0C45C-441C-4AC4-A247-E65AB7CC0782}" srcOrd="0" destOrd="0" presId="urn:microsoft.com/office/officeart/2009/3/layout/IncreasingArrowsProcess"/>
    <dgm:cxn modelId="{E6AC9F3F-A171-4028-9602-EA88A766A302}" type="presParOf" srcId="{30B1C393-7D72-4841-B9C8-C9F54D8724AC}" destId="{3F4BB0E4-E1C5-4278-80AD-A7460A1062C0}" srcOrd="1" destOrd="0" presId="urn:microsoft.com/office/officeart/2009/3/layout/IncreasingArrowsProcess"/>
    <dgm:cxn modelId="{45326147-658C-44E9-B543-6F9F0A2968A1}" type="presParOf" srcId="{30B1C393-7D72-4841-B9C8-C9F54D8724AC}" destId="{8E69EE42-1651-49AC-869F-74D8B7CBD985}" srcOrd="2" destOrd="0" presId="urn:microsoft.com/office/officeart/2009/3/layout/IncreasingArrowsProcess"/>
    <dgm:cxn modelId="{881C8C64-0CE6-4FD3-8175-683E5E6089F7}" type="presParOf" srcId="{30B1C393-7D72-4841-B9C8-C9F54D8724AC}" destId="{F9AE8AD2-CA06-4B67-A20A-206ED6EBB166}" srcOrd="3" destOrd="0" presId="urn:microsoft.com/office/officeart/2009/3/layout/IncreasingArrowsProcess"/>
    <dgm:cxn modelId="{0295E3D7-A694-4CEB-BC87-ED1205E789A5}" type="presParOf" srcId="{30B1C393-7D72-4841-B9C8-C9F54D8724AC}" destId="{A593D1D8-2571-410D-BB47-B983747CAFDB}" srcOrd="4" destOrd="0" presId="urn:microsoft.com/office/officeart/2009/3/layout/IncreasingArrowsProcess"/>
    <dgm:cxn modelId="{A882FD12-EE53-45A3-9344-95CF55D9E394}" type="presParOf" srcId="{30B1C393-7D72-4841-B9C8-C9F54D8724AC}" destId="{367DFD58-4A71-4360-B6EF-25FCF6722177}" srcOrd="5" destOrd="0" presId="urn:microsoft.com/office/officeart/2009/3/layout/IncreasingArrowsProcess"/>
    <dgm:cxn modelId="{DA19D334-9F84-4D56-AAD6-64CCA0BE74D3}" type="presParOf" srcId="{30B1C393-7D72-4841-B9C8-C9F54D8724AC}" destId="{D7AF1A17-DC7F-4CBC-9EBF-BDA607ADB27B}" srcOrd="6"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7704FD-F29A-4423-97C5-45CF9F537C7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e-DE"/>
        </a:p>
      </dgm:t>
    </dgm:pt>
    <dgm:pt modelId="{84D97A41-4E09-49A1-B701-521B98128C92}">
      <dgm:prSet phldrT="[Text]" custT="1"/>
      <dgm:spPr>
        <a:solidFill>
          <a:srgbClr val="98ECA6"/>
        </a:solidFill>
      </dgm:spPr>
      <dgm:t>
        <a:bodyPr/>
        <a:lstStyle/>
        <a:p>
          <a:r>
            <a:rPr lang="de-DE" sz="1600" dirty="0">
              <a:solidFill>
                <a:schemeClr val="tx1"/>
              </a:solidFill>
            </a:rPr>
            <a:t>Duration </a:t>
          </a:r>
        </a:p>
        <a:p>
          <a:r>
            <a:rPr lang="de-DE" sz="1600" dirty="0">
              <a:solidFill>
                <a:schemeClr val="tx1"/>
              </a:solidFill>
            </a:rPr>
            <a:t>and </a:t>
          </a:r>
          <a:r>
            <a:rPr lang="de-DE" sz="1600" dirty="0" err="1">
              <a:solidFill>
                <a:schemeClr val="tx1"/>
              </a:solidFill>
            </a:rPr>
            <a:t>costs</a:t>
          </a:r>
          <a:endParaRPr lang="de-DE" sz="1600" dirty="0">
            <a:solidFill>
              <a:schemeClr val="tx1"/>
            </a:solidFill>
          </a:endParaRPr>
        </a:p>
      </dgm:t>
    </dgm:pt>
    <dgm:pt modelId="{0F737F06-C690-4F51-AD77-98B4604F3751}" type="parTrans" cxnId="{2CDDC8E8-A66C-47FC-985C-4326AF9E9EBC}">
      <dgm:prSet/>
      <dgm:spPr/>
      <dgm:t>
        <a:bodyPr/>
        <a:lstStyle/>
        <a:p>
          <a:endParaRPr lang="de-DE">
            <a:solidFill>
              <a:schemeClr val="tx1"/>
            </a:solidFill>
          </a:endParaRPr>
        </a:p>
      </dgm:t>
    </dgm:pt>
    <dgm:pt modelId="{04BDF819-0EDB-4DED-B329-92F42F997727}" type="sibTrans" cxnId="{2CDDC8E8-A66C-47FC-985C-4326AF9E9EBC}">
      <dgm:prSet/>
      <dgm:spPr/>
      <dgm:t>
        <a:bodyPr/>
        <a:lstStyle/>
        <a:p>
          <a:endParaRPr lang="de-DE">
            <a:solidFill>
              <a:schemeClr val="tx1"/>
            </a:solidFill>
          </a:endParaRPr>
        </a:p>
      </dgm:t>
    </dgm:pt>
    <dgm:pt modelId="{C49BC53E-CEED-4852-8ECC-C6C856506E0B}">
      <dgm:prSet phldrT="[Text]" custT="1"/>
      <dgm:spPr>
        <a:solidFill>
          <a:srgbClr val="FFC000"/>
        </a:solidFill>
      </dgm:spPr>
      <dgm:t>
        <a:bodyPr/>
        <a:lstStyle/>
        <a:p>
          <a:r>
            <a:rPr lang="de-CH" sz="1400" b="1" dirty="0">
              <a:solidFill>
                <a:schemeClr val="tx1"/>
              </a:solidFill>
            </a:rPr>
            <a:t>What </a:t>
          </a:r>
          <a:r>
            <a:rPr lang="de-CH" sz="1400" b="1" dirty="0" err="1">
              <a:solidFill>
                <a:schemeClr val="tx1"/>
              </a:solidFill>
            </a:rPr>
            <a:t>is</a:t>
          </a:r>
          <a:r>
            <a:rPr lang="de-CH" sz="1400" b="1" dirty="0">
              <a:solidFill>
                <a:schemeClr val="tx1"/>
              </a:solidFill>
            </a:rPr>
            <a:t> </a:t>
          </a:r>
          <a:r>
            <a:rPr lang="de-CH" sz="1400" b="1" dirty="0" err="1">
              <a:solidFill>
                <a:schemeClr val="tx1"/>
              </a:solidFill>
            </a:rPr>
            <a:t>the</a:t>
          </a:r>
          <a:r>
            <a:rPr lang="de-CH" sz="1400" b="1" dirty="0">
              <a:solidFill>
                <a:schemeClr val="tx1"/>
              </a:solidFill>
            </a:rPr>
            <a:t> </a:t>
          </a:r>
          <a:r>
            <a:rPr lang="de-CH" sz="1400" b="1" dirty="0" err="1">
              <a:solidFill>
                <a:schemeClr val="tx1"/>
              </a:solidFill>
            </a:rPr>
            <a:t>envisaged</a:t>
          </a:r>
          <a:r>
            <a:rPr lang="de-CH" sz="1400" b="1" dirty="0">
              <a:solidFill>
                <a:schemeClr val="tx1"/>
              </a:solidFill>
            </a:rPr>
            <a:t> </a:t>
          </a:r>
          <a:r>
            <a:rPr lang="de-CH" sz="1400" b="1" dirty="0" err="1">
              <a:solidFill>
                <a:schemeClr val="tx1"/>
              </a:solidFill>
            </a:rPr>
            <a:t>timeframe</a:t>
          </a:r>
          <a:r>
            <a:rPr lang="de-CH" sz="1400" b="1" dirty="0">
              <a:solidFill>
                <a:schemeClr val="tx1"/>
              </a:solidFill>
            </a:rPr>
            <a:t> of </a:t>
          </a:r>
          <a:r>
            <a:rPr lang="de-CH" sz="1400" b="1" dirty="0" err="1">
              <a:solidFill>
                <a:schemeClr val="tx1"/>
              </a:solidFill>
            </a:rPr>
            <a:t>the</a:t>
          </a:r>
          <a:r>
            <a:rPr lang="de-CH" sz="1400" b="1" dirty="0">
              <a:solidFill>
                <a:schemeClr val="tx1"/>
              </a:solidFill>
            </a:rPr>
            <a:t> </a:t>
          </a:r>
          <a:r>
            <a:rPr lang="de-CH" sz="1400" b="1" dirty="0" err="1">
              <a:solidFill>
                <a:schemeClr val="tx1"/>
              </a:solidFill>
            </a:rPr>
            <a:t>demonstration</a:t>
          </a:r>
          <a:r>
            <a:rPr lang="de-CH" sz="1400" b="1" dirty="0">
              <a:solidFill>
                <a:schemeClr val="tx1"/>
              </a:solidFill>
            </a:rPr>
            <a:t>?</a:t>
          </a:r>
          <a:r>
            <a:rPr lang="en-US" sz="1400" b="1" dirty="0">
              <a:solidFill>
                <a:schemeClr val="tx1"/>
              </a:solidFill>
            </a:rPr>
            <a:t> </a:t>
          </a:r>
        </a:p>
      </dgm:t>
    </dgm:pt>
    <dgm:pt modelId="{2F2A3C49-AA3B-4049-BD83-08D2CC4B5C42}" type="parTrans" cxnId="{5B0E4AF3-5C0F-48D6-A00D-D2EEE7B6245E}">
      <dgm:prSet/>
      <dgm:spPr/>
      <dgm:t>
        <a:bodyPr/>
        <a:lstStyle/>
        <a:p>
          <a:endParaRPr lang="de-DE">
            <a:solidFill>
              <a:schemeClr val="tx1"/>
            </a:solidFill>
          </a:endParaRPr>
        </a:p>
      </dgm:t>
    </dgm:pt>
    <dgm:pt modelId="{58BC5380-3E80-4407-AD3F-E310AFE64BC7}" type="sibTrans" cxnId="{5B0E4AF3-5C0F-48D6-A00D-D2EEE7B6245E}">
      <dgm:prSet/>
      <dgm:spPr/>
      <dgm:t>
        <a:bodyPr/>
        <a:lstStyle/>
        <a:p>
          <a:endParaRPr lang="de-DE">
            <a:solidFill>
              <a:schemeClr val="tx1"/>
            </a:solidFill>
          </a:endParaRPr>
        </a:p>
      </dgm:t>
    </dgm:pt>
    <dgm:pt modelId="{0A00FCCA-453D-4D2A-B1ED-BF12B25F9323}">
      <dgm:prSet phldrT="[Text]" custT="1"/>
      <dgm:spPr>
        <a:solidFill>
          <a:schemeClr val="accent4">
            <a:lumMod val="40000"/>
            <a:lumOff val="60000"/>
          </a:schemeClr>
        </a:solidFill>
      </dgm:spPr>
      <dgm:t>
        <a:bodyPr/>
        <a:lstStyle/>
        <a:p>
          <a:r>
            <a:rPr lang="en-US" sz="1400" dirty="0">
              <a:solidFill>
                <a:schemeClr val="tx1"/>
              </a:solidFill>
            </a:rPr>
            <a:t>How much time is needed to set up and run the demonstration, e.g. at the beginning, and every season?</a:t>
          </a:r>
        </a:p>
      </dgm:t>
    </dgm:pt>
    <dgm:pt modelId="{E488AD47-3CF3-4040-A68F-BDF5DFBAFB76}" type="parTrans" cxnId="{33F2D652-2927-4ADD-A4C9-84706E5784B2}">
      <dgm:prSet/>
      <dgm:spPr/>
      <dgm:t>
        <a:bodyPr/>
        <a:lstStyle/>
        <a:p>
          <a:endParaRPr lang="de-DE">
            <a:solidFill>
              <a:schemeClr val="tx1"/>
            </a:solidFill>
          </a:endParaRPr>
        </a:p>
      </dgm:t>
    </dgm:pt>
    <dgm:pt modelId="{B886FFAE-C037-49FB-A209-62AC711ED1FF}" type="sibTrans" cxnId="{33F2D652-2927-4ADD-A4C9-84706E5784B2}">
      <dgm:prSet/>
      <dgm:spPr/>
      <dgm:t>
        <a:bodyPr/>
        <a:lstStyle/>
        <a:p>
          <a:endParaRPr lang="de-DE">
            <a:solidFill>
              <a:schemeClr val="tx1"/>
            </a:solidFill>
          </a:endParaRPr>
        </a:p>
      </dgm:t>
    </dgm:pt>
    <dgm:pt modelId="{853F0AE8-D8A1-4651-9D7A-3D80CE2A581E}">
      <dgm:prSet phldrT="[Text]" custT="1"/>
      <dgm:spPr>
        <a:solidFill>
          <a:schemeClr val="accent4">
            <a:lumMod val="40000"/>
            <a:lumOff val="60000"/>
          </a:schemeClr>
        </a:solidFill>
      </dgm:spPr>
      <dgm:t>
        <a:bodyPr/>
        <a:lstStyle/>
        <a:p>
          <a:r>
            <a:rPr lang="en-US" sz="1400" dirty="0">
              <a:solidFill>
                <a:schemeClr val="tx1"/>
              </a:solidFill>
            </a:rPr>
            <a:t>Do you need time for dissemination and networking at various levels of implementing the demonstration</a:t>
          </a:r>
          <a:r>
            <a:rPr lang="de-CH" sz="1400" dirty="0">
              <a:solidFill>
                <a:schemeClr val="tx1"/>
              </a:solidFill>
            </a:rPr>
            <a:t>? At which </a:t>
          </a:r>
          <a:r>
            <a:rPr lang="de-CH" sz="1400" dirty="0" err="1">
              <a:solidFill>
                <a:schemeClr val="tx1"/>
              </a:solidFill>
            </a:rPr>
            <a:t>stages</a:t>
          </a:r>
          <a:r>
            <a:rPr lang="de-CH" sz="1400" dirty="0">
              <a:solidFill>
                <a:schemeClr val="tx1"/>
              </a:solidFill>
            </a:rPr>
            <a:t>?</a:t>
          </a:r>
          <a:endParaRPr lang="de-DE" sz="1400" dirty="0">
            <a:solidFill>
              <a:schemeClr val="tx1"/>
            </a:solidFill>
          </a:endParaRPr>
        </a:p>
      </dgm:t>
    </dgm:pt>
    <dgm:pt modelId="{41E4898E-D7D9-4445-89DE-40B178B3EE80}" type="parTrans" cxnId="{B0E4EC50-E0B5-4685-8911-1F56775A81C4}">
      <dgm:prSet/>
      <dgm:spPr/>
      <dgm:t>
        <a:bodyPr/>
        <a:lstStyle/>
        <a:p>
          <a:endParaRPr lang="de-DE">
            <a:solidFill>
              <a:schemeClr val="tx1"/>
            </a:solidFill>
          </a:endParaRPr>
        </a:p>
      </dgm:t>
    </dgm:pt>
    <dgm:pt modelId="{3BDDE6A6-9446-4D6D-ACA6-A6A61A02C38D}" type="sibTrans" cxnId="{B0E4EC50-E0B5-4685-8911-1F56775A81C4}">
      <dgm:prSet/>
      <dgm:spPr/>
      <dgm:t>
        <a:bodyPr/>
        <a:lstStyle/>
        <a:p>
          <a:endParaRPr lang="de-DE">
            <a:solidFill>
              <a:schemeClr val="tx1"/>
            </a:solidFill>
          </a:endParaRPr>
        </a:p>
      </dgm:t>
    </dgm:pt>
    <dgm:pt modelId="{A5DE70B7-5A29-4A93-B74D-1045D2A3E6FB}">
      <dgm:prSet phldrT="[Text]" custT="1"/>
      <dgm:spPr>
        <a:solidFill>
          <a:srgbClr val="88B6E0"/>
        </a:solidFill>
      </dgm:spPr>
      <dgm:t>
        <a:bodyPr/>
        <a:lstStyle/>
        <a:p>
          <a:r>
            <a:rPr lang="de-CH" sz="1400" b="1" dirty="0">
              <a:solidFill>
                <a:schemeClr val="tx1"/>
              </a:solidFill>
            </a:rPr>
            <a:t>What </a:t>
          </a:r>
          <a:r>
            <a:rPr lang="de-CH" sz="1400" b="1" dirty="0" err="1">
              <a:solidFill>
                <a:schemeClr val="tx1"/>
              </a:solidFill>
            </a:rPr>
            <a:t>is</a:t>
          </a:r>
          <a:r>
            <a:rPr lang="de-CH" sz="1400" b="1" dirty="0">
              <a:solidFill>
                <a:schemeClr val="tx1"/>
              </a:solidFill>
            </a:rPr>
            <a:t> </a:t>
          </a:r>
          <a:r>
            <a:rPr lang="de-CH" sz="1400" b="1" dirty="0" err="1">
              <a:solidFill>
                <a:schemeClr val="tx1"/>
              </a:solidFill>
            </a:rPr>
            <a:t>the</a:t>
          </a:r>
          <a:r>
            <a:rPr lang="de-CH" sz="1400" b="1" dirty="0">
              <a:solidFill>
                <a:schemeClr val="tx1"/>
              </a:solidFill>
            </a:rPr>
            <a:t> </a:t>
          </a:r>
          <a:r>
            <a:rPr lang="de-CH" sz="1400" b="1" dirty="0" err="1">
              <a:solidFill>
                <a:schemeClr val="tx1"/>
              </a:solidFill>
            </a:rPr>
            <a:t>budget</a:t>
          </a:r>
          <a:r>
            <a:rPr lang="de-CH" sz="1400" b="1" dirty="0">
              <a:solidFill>
                <a:schemeClr val="tx1"/>
              </a:solidFill>
            </a:rPr>
            <a:t> </a:t>
          </a:r>
          <a:r>
            <a:rPr lang="de-CH" sz="1400" b="1" dirty="0" err="1">
              <a:solidFill>
                <a:schemeClr val="tx1"/>
              </a:solidFill>
            </a:rPr>
            <a:t>for</a:t>
          </a:r>
          <a:r>
            <a:rPr lang="de-CH" sz="1400" b="1" dirty="0">
              <a:solidFill>
                <a:schemeClr val="tx1"/>
              </a:solidFill>
            </a:rPr>
            <a:t> </a:t>
          </a:r>
          <a:r>
            <a:rPr lang="de-CH" sz="1400" b="1" dirty="0" err="1">
              <a:solidFill>
                <a:schemeClr val="tx1"/>
              </a:solidFill>
            </a:rPr>
            <a:t>the</a:t>
          </a:r>
          <a:r>
            <a:rPr lang="de-CH" sz="1400" b="1" dirty="0">
              <a:solidFill>
                <a:schemeClr val="tx1"/>
              </a:solidFill>
            </a:rPr>
            <a:t> </a:t>
          </a:r>
          <a:r>
            <a:rPr lang="de-CH" sz="1400" b="1" dirty="0" err="1">
              <a:solidFill>
                <a:schemeClr val="tx1"/>
              </a:solidFill>
            </a:rPr>
            <a:t>demo</a:t>
          </a:r>
          <a:r>
            <a:rPr lang="de-CH" sz="1400" b="1" dirty="0">
              <a:solidFill>
                <a:schemeClr val="tx1"/>
              </a:solidFill>
            </a:rPr>
            <a:t> </a:t>
          </a:r>
          <a:r>
            <a:rPr lang="de-CH" sz="1400" b="1" dirty="0" err="1">
              <a:solidFill>
                <a:schemeClr val="tx1"/>
              </a:solidFill>
            </a:rPr>
            <a:t>plots</a:t>
          </a:r>
          <a:r>
            <a:rPr lang="de-CH" sz="1400" b="1" dirty="0">
              <a:solidFill>
                <a:schemeClr val="tx1"/>
              </a:solidFill>
            </a:rPr>
            <a:t>?</a:t>
          </a:r>
        </a:p>
      </dgm:t>
    </dgm:pt>
    <dgm:pt modelId="{5DA7FEDD-C61B-46AF-B009-F135576FA0CD}" type="parTrans" cxnId="{75180DD4-3806-44C8-9A2C-AE71EE3EF391}">
      <dgm:prSet/>
      <dgm:spPr/>
      <dgm:t>
        <a:bodyPr/>
        <a:lstStyle/>
        <a:p>
          <a:endParaRPr lang="de-DE">
            <a:solidFill>
              <a:schemeClr val="tx1"/>
            </a:solidFill>
          </a:endParaRPr>
        </a:p>
      </dgm:t>
    </dgm:pt>
    <dgm:pt modelId="{64558315-78C0-4BD5-A82D-A9F89D55A644}" type="sibTrans" cxnId="{75180DD4-3806-44C8-9A2C-AE71EE3EF391}">
      <dgm:prSet/>
      <dgm:spPr/>
      <dgm:t>
        <a:bodyPr/>
        <a:lstStyle/>
        <a:p>
          <a:endParaRPr lang="de-DE">
            <a:solidFill>
              <a:schemeClr val="tx1"/>
            </a:solidFill>
          </a:endParaRPr>
        </a:p>
      </dgm:t>
    </dgm:pt>
    <dgm:pt modelId="{EC5066A8-D50C-4B33-AA40-7A2AEBF277F4}">
      <dgm:prSet phldrT="[Text]" custT="1"/>
      <dgm:spPr>
        <a:solidFill>
          <a:schemeClr val="accent1">
            <a:lumMod val="40000"/>
            <a:lumOff val="6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CH" sz="1400" dirty="0" err="1">
              <a:solidFill>
                <a:schemeClr val="tx1"/>
              </a:solidFill>
            </a:rPr>
            <a:t>Is</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necessary</a:t>
          </a:r>
          <a:r>
            <a:rPr lang="de-CH" sz="1400" dirty="0">
              <a:solidFill>
                <a:schemeClr val="tx1"/>
              </a:solidFill>
            </a:rPr>
            <a:t> </a:t>
          </a:r>
          <a:r>
            <a:rPr lang="de-CH" sz="1400" dirty="0" err="1">
              <a:solidFill>
                <a:schemeClr val="tx1"/>
              </a:solidFill>
            </a:rPr>
            <a:t>budget</a:t>
          </a:r>
          <a:r>
            <a:rPr lang="de-CH" sz="1400" dirty="0">
              <a:solidFill>
                <a:schemeClr val="tx1"/>
              </a:solidFill>
            </a:rPr>
            <a:t> available </a:t>
          </a:r>
          <a:r>
            <a:rPr lang="de-CH" sz="1400" dirty="0" err="1">
              <a:solidFill>
                <a:schemeClr val="tx1"/>
              </a:solidFill>
            </a:rPr>
            <a:t>for</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foreseen</a:t>
          </a:r>
          <a:r>
            <a:rPr lang="de-CH" sz="1400" dirty="0">
              <a:solidFill>
                <a:schemeClr val="tx1"/>
              </a:solidFill>
            </a:rPr>
            <a:t> </a:t>
          </a:r>
          <a:r>
            <a:rPr lang="de-CH" sz="1400" dirty="0" err="1">
              <a:solidFill>
                <a:schemeClr val="tx1"/>
              </a:solidFill>
            </a:rPr>
            <a:t>timeframe</a:t>
          </a:r>
          <a:r>
            <a:rPr lang="de-CH" sz="1400" dirty="0">
              <a:solidFill>
                <a:schemeClr val="tx1"/>
              </a:solidFill>
            </a:rPr>
            <a:t>? What procedures and processes </a:t>
          </a:r>
          <a:r>
            <a:rPr lang="de-CH" sz="1400" dirty="0" err="1">
              <a:solidFill>
                <a:schemeClr val="tx1"/>
              </a:solidFill>
            </a:rPr>
            <a:t>are</a:t>
          </a:r>
          <a:r>
            <a:rPr lang="de-CH" sz="1400" dirty="0">
              <a:solidFill>
                <a:schemeClr val="tx1"/>
              </a:solidFill>
            </a:rPr>
            <a:t> required to </a:t>
          </a:r>
          <a:r>
            <a:rPr lang="de-CH" sz="1400" dirty="0" err="1">
              <a:solidFill>
                <a:schemeClr val="tx1"/>
              </a:solidFill>
            </a:rPr>
            <a:t>access</a:t>
          </a:r>
          <a:r>
            <a:rPr lang="de-CH" sz="1400" dirty="0">
              <a:solidFill>
                <a:schemeClr val="tx1"/>
              </a:solidFill>
            </a:rPr>
            <a:t> </a:t>
          </a:r>
          <a:r>
            <a:rPr lang="de-CH" sz="1400" dirty="0" err="1">
              <a:solidFill>
                <a:schemeClr val="tx1"/>
              </a:solidFill>
            </a:rPr>
            <a:t>funds</a:t>
          </a:r>
          <a:r>
            <a:rPr lang="de-CH" sz="1400" dirty="0">
              <a:solidFill>
                <a:schemeClr val="tx1"/>
              </a:solidFill>
            </a:rPr>
            <a:t> and what </a:t>
          </a:r>
          <a:r>
            <a:rPr lang="de-CH" sz="1400" dirty="0" err="1">
              <a:solidFill>
                <a:schemeClr val="tx1"/>
              </a:solidFill>
            </a:rPr>
            <a:t>lead</a:t>
          </a:r>
          <a:r>
            <a:rPr lang="de-CH" sz="1400" dirty="0">
              <a:solidFill>
                <a:schemeClr val="tx1"/>
              </a:solidFill>
            </a:rPr>
            <a:t> time </a:t>
          </a:r>
          <a:r>
            <a:rPr lang="de-CH" sz="1400" dirty="0" err="1">
              <a:solidFill>
                <a:schemeClr val="tx1"/>
              </a:solidFill>
            </a:rPr>
            <a:t>is</a:t>
          </a:r>
          <a:r>
            <a:rPr lang="de-CH" sz="1400" dirty="0">
              <a:solidFill>
                <a:schemeClr val="tx1"/>
              </a:solidFill>
            </a:rPr>
            <a:t> required to </a:t>
          </a:r>
          <a:r>
            <a:rPr lang="de-CH" sz="1400" dirty="0" err="1">
              <a:solidFill>
                <a:schemeClr val="tx1"/>
              </a:solidFill>
            </a:rPr>
            <a:t>get</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funds</a:t>
          </a:r>
          <a:r>
            <a:rPr lang="de-CH" sz="1400" dirty="0">
              <a:solidFill>
                <a:schemeClr val="tx1"/>
              </a:solidFill>
            </a:rPr>
            <a:t> on time </a:t>
          </a:r>
          <a:r>
            <a:rPr lang="de-CH" sz="1400" dirty="0" err="1">
              <a:solidFill>
                <a:schemeClr val="tx1"/>
              </a:solidFill>
            </a:rPr>
            <a:t>for</a:t>
          </a:r>
          <a:r>
            <a:rPr lang="de-CH" sz="1400" dirty="0">
              <a:solidFill>
                <a:schemeClr val="tx1"/>
              </a:solidFill>
            </a:rPr>
            <a:t> </a:t>
          </a:r>
          <a:r>
            <a:rPr lang="de-CH" sz="1400" dirty="0" err="1">
              <a:solidFill>
                <a:schemeClr val="tx1"/>
              </a:solidFill>
            </a:rPr>
            <a:t>timely</a:t>
          </a:r>
          <a:r>
            <a:rPr lang="de-CH" sz="1400" dirty="0">
              <a:solidFill>
                <a:schemeClr val="tx1"/>
              </a:solidFill>
            </a:rPr>
            <a:t> </a:t>
          </a:r>
          <a:r>
            <a:rPr lang="de-CH" sz="1400" dirty="0" err="1">
              <a:solidFill>
                <a:schemeClr val="tx1"/>
              </a:solidFill>
            </a:rPr>
            <a:t>establishment</a:t>
          </a:r>
          <a:r>
            <a:rPr lang="de-CH" sz="1400" dirty="0">
              <a:solidFill>
                <a:schemeClr val="tx1"/>
              </a:solidFill>
            </a:rPr>
            <a:t>? </a:t>
          </a:r>
          <a:r>
            <a:rPr lang="de-CH" sz="1400" dirty="0" err="1">
              <a:solidFill>
                <a:schemeClr val="tx1"/>
              </a:solidFill>
            </a:rPr>
            <a:t>Here</a:t>
          </a:r>
          <a:r>
            <a:rPr lang="de-CH" sz="1400" dirty="0">
              <a:solidFill>
                <a:schemeClr val="tx1"/>
              </a:solidFill>
            </a:rPr>
            <a:t>, </a:t>
          </a:r>
          <a:r>
            <a:rPr lang="de-CH" sz="1400" dirty="0" err="1">
              <a:solidFill>
                <a:schemeClr val="tx1"/>
              </a:solidFill>
            </a:rPr>
            <a:t>it</a:t>
          </a:r>
          <a:r>
            <a:rPr lang="de-CH" sz="1400" dirty="0">
              <a:solidFill>
                <a:schemeClr val="tx1"/>
              </a:solidFill>
            </a:rPr>
            <a:t> </a:t>
          </a:r>
          <a:r>
            <a:rPr lang="de-CH" sz="1400" dirty="0" err="1">
              <a:solidFill>
                <a:schemeClr val="tx1"/>
              </a:solidFill>
            </a:rPr>
            <a:t>is</a:t>
          </a:r>
          <a:r>
            <a:rPr lang="de-CH" sz="1400" dirty="0">
              <a:solidFill>
                <a:schemeClr val="tx1"/>
              </a:solidFill>
            </a:rPr>
            <a:t> also important to know </a:t>
          </a:r>
          <a:r>
            <a:rPr lang="de-CH" sz="1400" dirty="0" err="1">
              <a:solidFill>
                <a:schemeClr val="tx1"/>
              </a:solidFill>
            </a:rPr>
            <a:t>who</a:t>
          </a:r>
          <a:r>
            <a:rPr lang="de-CH" sz="1400" dirty="0">
              <a:solidFill>
                <a:schemeClr val="tx1"/>
              </a:solidFill>
            </a:rPr>
            <a:t> </a:t>
          </a:r>
          <a:r>
            <a:rPr lang="de-CH" sz="1400" dirty="0" err="1">
              <a:solidFill>
                <a:schemeClr val="tx1"/>
              </a:solidFill>
            </a:rPr>
            <a:t>is</a:t>
          </a:r>
          <a:r>
            <a:rPr lang="de-CH" sz="1400" dirty="0">
              <a:solidFill>
                <a:schemeClr val="tx1"/>
              </a:solidFill>
            </a:rPr>
            <a:t> responsible </a:t>
          </a:r>
          <a:r>
            <a:rPr lang="de-CH" sz="1400" dirty="0" err="1">
              <a:solidFill>
                <a:schemeClr val="tx1"/>
              </a:solidFill>
            </a:rPr>
            <a:t>for</a:t>
          </a:r>
          <a:r>
            <a:rPr lang="de-CH" sz="1400" dirty="0">
              <a:solidFill>
                <a:schemeClr val="tx1"/>
              </a:solidFill>
            </a:rPr>
            <a:t> </a:t>
          </a:r>
          <a:r>
            <a:rPr lang="de-CH" sz="1400" dirty="0" err="1">
              <a:solidFill>
                <a:schemeClr val="tx1"/>
              </a:solidFill>
            </a:rPr>
            <a:t>disbursing</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money</a:t>
          </a:r>
          <a:r>
            <a:rPr lang="de-CH" sz="1400" dirty="0">
              <a:solidFill>
                <a:schemeClr val="tx1"/>
              </a:solidFill>
            </a:rPr>
            <a:t> and to have </a:t>
          </a:r>
          <a:r>
            <a:rPr lang="de-CH" sz="1400" dirty="0" err="1">
              <a:solidFill>
                <a:schemeClr val="tx1"/>
              </a:solidFill>
            </a:rPr>
            <a:t>the</a:t>
          </a:r>
          <a:r>
            <a:rPr lang="de-CH" sz="1400" dirty="0">
              <a:solidFill>
                <a:schemeClr val="tx1"/>
              </a:solidFill>
            </a:rPr>
            <a:t> </a:t>
          </a:r>
          <a:r>
            <a:rPr lang="de-CH" sz="1400" dirty="0" err="1">
              <a:solidFill>
                <a:schemeClr val="tx1"/>
              </a:solidFill>
            </a:rPr>
            <a:t>lead</a:t>
          </a:r>
          <a:r>
            <a:rPr lang="de-CH" sz="1400" dirty="0">
              <a:solidFill>
                <a:schemeClr val="tx1"/>
              </a:solidFill>
            </a:rPr>
            <a:t> </a:t>
          </a:r>
          <a:r>
            <a:rPr lang="de-CH" sz="1400" dirty="0" err="1">
              <a:solidFill>
                <a:schemeClr val="tx1"/>
              </a:solidFill>
            </a:rPr>
            <a:t>team</a:t>
          </a:r>
          <a:r>
            <a:rPr lang="de-CH" sz="1400" dirty="0">
              <a:solidFill>
                <a:schemeClr val="tx1"/>
              </a:solidFill>
            </a:rPr>
            <a:t> </a:t>
          </a:r>
          <a:r>
            <a:rPr lang="de-CH" sz="1400" dirty="0" err="1">
              <a:solidFill>
                <a:schemeClr val="tx1"/>
              </a:solidFill>
            </a:rPr>
            <a:t>member</a:t>
          </a:r>
          <a:r>
            <a:rPr lang="de-CH" sz="1400" dirty="0">
              <a:solidFill>
                <a:schemeClr val="tx1"/>
              </a:solidFill>
            </a:rPr>
            <a:t> of </a:t>
          </a:r>
          <a:r>
            <a:rPr lang="de-CH" sz="1400" dirty="0" err="1">
              <a:solidFill>
                <a:schemeClr val="tx1"/>
              </a:solidFill>
            </a:rPr>
            <a:t>the</a:t>
          </a:r>
          <a:r>
            <a:rPr lang="de-CH" sz="1400" dirty="0">
              <a:solidFill>
                <a:schemeClr val="tx1"/>
              </a:solidFill>
            </a:rPr>
            <a:t> </a:t>
          </a:r>
          <a:r>
            <a:rPr lang="de-CH" sz="1400" dirty="0" err="1">
              <a:solidFill>
                <a:schemeClr val="tx1"/>
              </a:solidFill>
            </a:rPr>
            <a:t>demo</a:t>
          </a:r>
          <a:r>
            <a:rPr lang="de-CH" sz="1400" dirty="0">
              <a:solidFill>
                <a:schemeClr val="tx1"/>
              </a:solidFill>
            </a:rPr>
            <a:t> </a:t>
          </a:r>
          <a:r>
            <a:rPr lang="de-CH" sz="1400" dirty="0" err="1">
              <a:solidFill>
                <a:schemeClr val="tx1"/>
              </a:solidFill>
            </a:rPr>
            <a:t>plots</a:t>
          </a:r>
          <a:r>
            <a:rPr lang="de-CH" sz="1400" dirty="0">
              <a:solidFill>
                <a:schemeClr val="tx1"/>
              </a:solidFill>
            </a:rPr>
            <a:t> </a:t>
          </a:r>
          <a:r>
            <a:rPr lang="de-CH" sz="1400" dirty="0" err="1">
              <a:solidFill>
                <a:schemeClr val="tx1"/>
              </a:solidFill>
            </a:rPr>
            <a:t>aware</a:t>
          </a:r>
          <a:r>
            <a:rPr lang="de-CH" sz="1400" dirty="0">
              <a:solidFill>
                <a:schemeClr val="tx1"/>
              </a:solidFill>
            </a:rPr>
            <a:t> of </a:t>
          </a:r>
          <a:r>
            <a:rPr lang="de-CH" sz="1400" dirty="0" err="1">
              <a:solidFill>
                <a:schemeClr val="tx1"/>
              </a:solidFill>
            </a:rPr>
            <a:t>the</a:t>
          </a:r>
          <a:r>
            <a:rPr lang="de-CH" sz="1400" dirty="0">
              <a:solidFill>
                <a:schemeClr val="tx1"/>
              </a:solidFill>
            </a:rPr>
            <a:t> expected </a:t>
          </a:r>
          <a:r>
            <a:rPr lang="de-CH" sz="1400" dirty="0" err="1">
              <a:solidFill>
                <a:schemeClr val="tx1"/>
              </a:solidFill>
            </a:rPr>
            <a:t>channels</a:t>
          </a:r>
          <a:r>
            <a:rPr lang="de-CH" sz="1400" dirty="0">
              <a:solidFill>
                <a:schemeClr val="tx1"/>
              </a:solidFill>
            </a:rPr>
            <a:t> and potential </a:t>
          </a:r>
          <a:r>
            <a:rPr lang="de-CH" sz="1400" dirty="0" err="1">
              <a:solidFill>
                <a:schemeClr val="tx1"/>
              </a:solidFill>
            </a:rPr>
            <a:t>bottlenecks</a:t>
          </a:r>
          <a:r>
            <a:rPr lang="de-CH" sz="1400" dirty="0">
              <a:solidFill>
                <a:schemeClr val="tx1"/>
              </a:solidFill>
            </a:rPr>
            <a:t> so that he/she </a:t>
          </a:r>
          <a:r>
            <a:rPr lang="de-CH" sz="1400" dirty="0" err="1">
              <a:solidFill>
                <a:schemeClr val="tx1"/>
              </a:solidFill>
            </a:rPr>
            <a:t>can</a:t>
          </a:r>
          <a:r>
            <a:rPr lang="de-CH" sz="1400" dirty="0">
              <a:solidFill>
                <a:schemeClr val="tx1"/>
              </a:solidFill>
            </a:rPr>
            <a:t> plan </a:t>
          </a:r>
          <a:r>
            <a:rPr lang="de-CH" sz="1400" dirty="0" err="1">
              <a:solidFill>
                <a:schemeClr val="tx1"/>
              </a:solidFill>
            </a:rPr>
            <a:t>accordingly</a:t>
          </a:r>
          <a:r>
            <a:rPr lang="de-CH" sz="1400" dirty="0">
              <a:solidFill>
                <a:schemeClr val="tx1"/>
              </a:solidFill>
            </a:rPr>
            <a:t>.</a:t>
          </a:r>
          <a:endParaRPr lang="de-DE" sz="1400" dirty="0">
            <a:solidFill>
              <a:schemeClr val="tx1"/>
            </a:solidFill>
          </a:endParaRPr>
        </a:p>
      </dgm:t>
    </dgm:pt>
    <dgm:pt modelId="{5B505650-68DA-4A26-91F1-F43F681992F4}" type="parTrans" cxnId="{57257021-FD63-4CA5-B2E9-C57EE7D6DE6D}">
      <dgm:prSet/>
      <dgm:spPr/>
      <dgm:t>
        <a:bodyPr/>
        <a:lstStyle/>
        <a:p>
          <a:endParaRPr lang="de-DE">
            <a:solidFill>
              <a:schemeClr val="tx1"/>
            </a:solidFill>
          </a:endParaRPr>
        </a:p>
      </dgm:t>
    </dgm:pt>
    <dgm:pt modelId="{9A6F1BEA-2B4E-459B-B15E-8A629D9238B7}" type="sibTrans" cxnId="{57257021-FD63-4CA5-B2E9-C57EE7D6DE6D}">
      <dgm:prSet/>
      <dgm:spPr/>
      <dgm:t>
        <a:bodyPr/>
        <a:lstStyle/>
        <a:p>
          <a:endParaRPr lang="de-DE">
            <a:solidFill>
              <a:schemeClr val="tx1"/>
            </a:solidFill>
          </a:endParaRPr>
        </a:p>
      </dgm:t>
    </dgm:pt>
    <dgm:pt modelId="{5E0C83F5-2932-45A5-BB2F-090D01ADF0DC}">
      <dgm:prSet custT="1"/>
      <dgm:spPr>
        <a:solidFill>
          <a:schemeClr val="accent4">
            <a:lumMod val="40000"/>
            <a:lumOff val="60000"/>
          </a:schemeClr>
        </a:solidFill>
      </dgm:spPr>
      <dgm:t>
        <a:bodyPr/>
        <a:lstStyle/>
        <a:p>
          <a:r>
            <a:rPr lang="en-US" sz="1400" dirty="0">
              <a:solidFill>
                <a:schemeClr val="tx1"/>
              </a:solidFill>
            </a:rPr>
            <a:t>For how long is the demonstration going to run? Is it just for one season, two seasons or for many seasons and years?</a:t>
          </a:r>
        </a:p>
      </dgm:t>
    </dgm:pt>
    <dgm:pt modelId="{AEE34AAE-4DB9-46E9-9AF1-DFD6476B92F7}" type="parTrans" cxnId="{C0FEAC9E-2704-4EF1-AE92-0BC5C9A14A94}">
      <dgm:prSet/>
      <dgm:spPr/>
      <dgm:t>
        <a:bodyPr/>
        <a:lstStyle/>
        <a:p>
          <a:endParaRPr lang="de-DE"/>
        </a:p>
      </dgm:t>
    </dgm:pt>
    <dgm:pt modelId="{551856BE-234A-4F62-BB2C-77152937A73E}" type="sibTrans" cxnId="{C0FEAC9E-2704-4EF1-AE92-0BC5C9A14A94}">
      <dgm:prSet/>
      <dgm:spPr/>
      <dgm:t>
        <a:bodyPr/>
        <a:lstStyle/>
        <a:p>
          <a:endParaRPr lang="de-DE"/>
        </a:p>
      </dgm:t>
    </dgm:pt>
    <dgm:pt modelId="{C311BA79-3105-4D84-8573-0A72DFCEF70E}">
      <dgm:prSet custT="1"/>
      <dgm:spPr>
        <a:solidFill>
          <a:schemeClr val="accent1">
            <a:lumMod val="40000"/>
            <a:lumOff val="6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tx1"/>
              </a:solidFill>
            </a:rPr>
            <a:t>Will there be additional costs to consider, e.g. for trainings events, dissemination materials?</a:t>
          </a:r>
          <a:endParaRPr lang="de-DE" sz="1400" dirty="0">
            <a:solidFill>
              <a:schemeClr val="tx1"/>
            </a:solidFill>
          </a:endParaRPr>
        </a:p>
      </dgm:t>
    </dgm:pt>
    <dgm:pt modelId="{B4CED22F-799E-4134-9308-172D8E23FF5C}" type="parTrans" cxnId="{627CF25C-83F1-4163-B961-2909062EFA1B}">
      <dgm:prSet/>
      <dgm:spPr/>
      <dgm:t>
        <a:bodyPr/>
        <a:lstStyle/>
        <a:p>
          <a:endParaRPr lang="de-DE"/>
        </a:p>
      </dgm:t>
    </dgm:pt>
    <dgm:pt modelId="{57F4E895-CB57-487B-A783-980D48BD3177}" type="sibTrans" cxnId="{627CF25C-83F1-4163-B961-2909062EFA1B}">
      <dgm:prSet/>
      <dgm:spPr/>
      <dgm:t>
        <a:bodyPr/>
        <a:lstStyle/>
        <a:p>
          <a:endParaRPr lang="de-DE"/>
        </a:p>
      </dgm:t>
    </dgm:pt>
    <dgm:pt modelId="{537E8D44-82F9-4CAD-A700-69B803D4ED52}">
      <dgm:prSet custT="1"/>
      <dgm:spPr>
        <a:solidFill>
          <a:schemeClr val="accent1">
            <a:lumMod val="40000"/>
            <a:lumOff val="6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CH" sz="1400" dirty="0">
              <a:solidFill>
                <a:schemeClr val="tx1"/>
              </a:solidFill>
            </a:rPr>
            <a:t>What </a:t>
          </a:r>
          <a:r>
            <a:rPr lang="de-CH" sz="1400" dirty="0" err="1">
              <a:solidFill>
                <a:schemeClr val="tx1"/>
              </a:solidFill>
            </a:rPr>
            <a:t>are</a:t>
          </a:r>
          <a:r>
            <a:rPr lang="de-CH" sz="1400" dirty="0">
              <a:solidFill>
                <a:schemeClr val="tx1"/>
              </a:solidFill>
            </a:rPr>
            <a:t> </a:t>
          </a:r>
          <a:r>
            <a:rPr lang="de-CH" sz="1400" dirty="0" err="1">
              <a:solidFill>
                <a:schemeClr val="tx1"/>
              </a:solidFill>
            </a:rPr>
            <a:t>the</a:t>
          </a:r>
          <a:r>
            <a:rPr lang="de-CH" sz="1400" dirty="0">
              <a:solidFill>
                <a:schemeClr val="tx1"/>
              </a:solidFill>
            </a:rPr>
            <a:t> </a:t>
          </a:r>
          <a:r>
            <a:rPr lang="de-CH" sz="1400" dirty="0" err="1">
              <a:solidFill>
                <a:schemeClr val="tx1"/>
              </a:solidFill>
            </a:rPr>
            <a:t>costs</a:t>
          </a:r>
          <a:r>
            <a:rPr lang="de-CH" sz="1400" dirty="0">
              <a:solidFill>
                <a:schemeClr val="tx1"/>
              </a:solidFill>
            </a:rPr>
            <a:t> of </a:t>
          </a:r>
          <a:r>
            <a:rPr lang="de-CH" sz="1400" dirty="0" err="1">
              <a:solidFill>
                <a:schemeClr val="tx1"/>
              </a:solidFill>
            </a:rPr>
            <a:t>setting</a:t>
          </a:r>
          <a:r>
            <a:rPr lang="de-CH" sz="1400" dirty="0">
              <a:solidFill>
                <a:schemeClr val="tx1"/>
              </a:solidFill>
            </a:rPr>
            <a:t> </a:t>
          </a:r>
          <a:r>
            <a:rPr lang="de-CH" sz="1400" dirty="0" err="1">
              <a:solidFill>
                <a:schemeClr val="tx1"/>
              </a:solidFill>
            </a:rPr>
            <a:t>up</a:t>
          </a:r>
          <a:r>
            <a:rPr lang="de-CH" sz="1400" dirty="0">
              <a:solidFill>
                <a:schemeClr val="tx1"/>
              </a:solidFill>
            </a:rPr>
            <a:t> and </a:t>
          </a:r>
          <a:r>
            <a:rPr lang="de-CH" sz="1400" dirty="0" err="1">
              <a:solidFill>
                <a:schemeClr val="tx1"/>
              </a:solidFill>
            </a:rPr>
            <a:t>managing</a:t>
          </a:r>
          <a:r>
            <a:rPr lang="de-CH" sz="1400" dirty="0">
              <a:solidFill>
                <a:schemeClr val="tx1"/>
              </a:solidFill>
            </a:rPr>
            <a:t> </a:t>
          </a:r>
          <a:r>
            <a:rPr lang="de-CH" sz="1400" dirty="0" err="1">
              <a:solidFill>
                <a:schemeClr val="tx1"/>
              </a:solidFill>
            </a:rPr>
            <a:t>various</a:t>
          </a:r>
          <a:r>
            <a:rPr lang="de-CH" sz="1400" dirty="0">
              <a:solidFill>
                <a:schemeClr val="tx1"/>
              </a:solidFill>
            </a:rPr>
            <a:t> </a:t>
          </a:r>
          <a:r>
            <a:rPr lang="de-CH" sz="1400" dirty="0" err="1">
              <a:solidFill>
                <a:schemeClr val="tx1"/>
              </a:solidFill>
            </a:rPr>
            <a:t>components</a:t>
          </a:r>
          <a:r>
            <a:rPr lang="de-CH" sz="1400" dirty="0">
              <a:solidFill>
                <a:schemeClr val="tx1"/>
              </a:solidFill>
            </a:rPr>
            <a:t> of </a:t>
          </a:r>
          <a:r>
            <a:rPr lang="de-CH" sz="1400" dirty="0" err="1">
              <a:solidFill>
                <a:schemeClr val="tx1"/>
              </a:solidFill>
            </a:rPr>
            <a:t>the</a:t>
          </a:r>
          <a:r>
            <a:rPr lang="de-CH" sz="1400" dirty="0">
              <a:solidFill>
                <a:schemeClr val="tx1"/>
              </a:solidFill>
            </a:rPr>
            <a:t> </a:t>
          </a:r>
          <a:r>
            <a:rPr lang="de-CH" sz="1400" dirty="0" err="1">
              <a:solidFill>
                <a:schemeClr val="tx1"/>
              </a:solidFill>
            </a:rPr>
            <a:t>demonstration</a:t>
          </a:r>
          <a:r>
            <a:rPr lang="de-CH" sz="1400" dirty="0">
              <a:solidFill>
                <a:schemeClr val="tx1"/>
              </a:solidFill>
            </a:rPr>
            <a:t>? </a:t>
          </a:r>
          <a:r>
            <a:rPr lang="en-US" sz="1400" dirty="0">
              <a:solidFill>
                <a:schemeClr val="tx1"/>
              </a:solidFill>
            </a:rPr>
            <a:t>Think of the types of materials, quantities per unit, unit cost, transport costs, etc. </a:t>
          </a:r>
          <a:endParaRPr lang="de-DE" sz="1400" dirty="0">
            <a:solidFill>
              <a:schemeClr val="tx1"/>
            </a:solidFill>
          </a:endParaRPr>
        </a:p>
      </dgm:t>
    </dgm:pt>
    <dgm:pt modelId="{BC01AE00-BEE9-4DC1-B4B8-35E9CA415926}" type="parTrans" cxnId="{3053BF7B-02A2-4F27-BDA3-58B84A372953}">
      <dgm:prSet/>
      <dgm:spPr/>
      <dgm:t>
        <a:bodyPr/>
        <a:lstStyle/>
        <a:p>
          <a:endParaRPr lang="de-DE"/>
        </a:p>
      </dgm:t>
    </dgm:pt>
    <dgm:pt modelId="{00EFC57E-1C60-4552-A7A2-7FCDF14A0066}" type="sibTrans" cxnId="{3053BF7B-02A2-4F27-BDA3-58B84A372953}">
      <dgm:prSet/>
      <dgm:spPr/>
      <dgm:t>
        <a:bodyPr/>
        <a:lstStyle/>
        <a:p>
          <a:endParaRPr lang="de-DE"/>
        </a:p>
      </dgm:t>
    </dgm:pt>
    <dgm:pt modelId="{D463A8F9-FE2E-46C9-AEA7-C79B1F16DEC0}" type="pres">
      <dgm:prSet presAssocID="{0E7704FD-F29A-4423-97C5-45CF9F537C78}" presName="diagram" presStyleCnt="0">
        <dgm:presLayoutVars>
          <dgm:chPref val="1"/>
          <dgm:dir/>
          <dgm:animOne val="branch"/>
          <dgm:animLvl val="lvl"/>
          <dgm:resizeHandles val="exact"/>
        </dgm:presLayoutVars>
      </dgm:prSet>
      <dgm:spPr/>
    </dgm:pt>
    <dgm:pt modelId="{1A56F31C-1E30-4676-BCD1-D97CB5BDF040}" type="pres">
      <dgm:prSet presAssocID="{84D97A41-4E09-49A1-B701-521B98128C92}" presName="root1" presStyleCnt="0"/>
      <dgm:spPr/>
    </dgm:pt>
    <dgm:pt modelId="{9073B99E-5ABF-47E4-BBFC-0FA40656AB4F}" type="pres">
      <dgm:prSet presAssocID="{84D97A41-4E09-49A1-B701-521B98128C92}" presName="LevelOneTextNode" presStyleLbl="node0" presStyleIdx="0" presStyleCnt="1" custScaleX="50520" custScaleY="100033" custLinFactNeighborX="17637" custLinFactNeighborY="-2048">
        <dgm:presLayoutVars>
          <dgm:chPref val="3"/>
        </dgm:presLayoutVars>
      </dgm:prSet>
      <dgm:spPr/>
    </dgm:pt>
    <dgm:pt modelId="{EFDE3515-F79E-430D-832C-D72D7F675BEF}" type="pres">
      <dgm:prSet presAssocID="{84D97A41-4E09-49A1-B701-521B98128C92}" presName="level2hierChild" presStyleCnt="0"/>
      <dgm:spPr/>
    </dgm:pt>
    <dgm:pt modelId="{5D3DB4D4-E4F2-4743-98C3-DAA2E2331178}" type="pres">
      <dgm:prSet presAssocID="{2F2A3C49-AA3B-4049-BD83-08D2CC4B5C42}" presName="conn2-1" presStyleLbl="parChTrans1D2" presStyleIdx="0" presStyleCnt="2"/>
      <dgm:spPr/>
    </dgm:pt>
    <dgm:pt modelId="{B9926445-110F-45A9-AD50-BFEF5DDDAFE3}" type="pres">
      <dgm:prSet presAssocID="{2F2A3C49-AA3B-4049-BD83-08D2CC4B5C42}" presName="connTx" presStyleLbl="parChTrans1D2" presStyleIdx="0" presStyleCnt="2"/>
      <dgm:spPr/>
    </dgm:pt>
    <dgm:pt modelId="{C7919460-0F43-402F-907A-3CF288053AAA}" type="pres">
      <dgm:prSet presAssocID="{C49BC53E-CEED-4852-8ECC-C6C856506E0B}" presName="root2" presStyleCnt="0"/>
      <dgm:spPr/>
    </dgm:pt>
    <dgm:pt modelId="{6E0796D6-D044-4C6D-9732-0D8D7E2B61BD}" type="pres">
      <dgm:prSet presAssocID="{C49BC53E-CEED-4852-8ECC-C6C856506E0B}" presName="LevelTwoTextNode" presStyleLbl="node2" presStyleIdx="0" presStyleCnt="2" custScaleX="84776" custScaleY="173533" custLinFactNeighborX="-4679" custLinFactNeighborY="10928">
        <dgm:presLayoutVars>
          <dgm:chPref val="3"/>
        </dgm:presLayoutVars>
      </dgm:prSet>
      <dgm:spPr/>
    </dgm:pt>
    <dgm:pt modelId="{166A27E2-0999-410A-BE96-3342E896884E}" type="pres">
      <dgm:prSet presAssocID="{C49BC53E-CEED-4852-8ECC-C6C856506E0B}" presName="level3hierChild" presStyleCnt="0"/>
      <dgm:spPr/>
    </dgm:pt>
    <dgm:pt modelId="{70DE8515-4370-4205-AD67-267D61089A32}" type="pres">
      <dgm:prSet presAssocID="{AEE34AAE-4DB9-46E9-9AF1-DFD6476B92F7}" presName="conn2-1" presStyleLbl="parChTrans1D3" presStyleIdx="0" presStyleCnt="6"/>
      <dgm:spPr/>
    </dgm:pt>
    <dgm:pt modelId="{D861E124-4668-4271-B5D8-54F783F93354}" type="pres">
      <dgm:prSet presAssocID="{AEE34AAE-4DB9-46E9-9AF1-DFD6476B92F7}" presName="connTx" presStyleLbl="parChTrans1D3" presStyleIdx="0" presStyleCnt="6"/>
      <dgm:spPr/>
    </dgm:pt>
    <dgm:pt modelId="{9E3ADDB8-4108-465A-B4BF-21D198840B04}" type="pres">
      <dgm:prSet presAssocID="{5E0C83F5-2932-45A5-BB2F-090D01ADF0DC}" presName="root2" presStyleCnt="0"/>
      <dgm:spPr/>
    </dgm:pt>
    <dgm:pt modelId="{51147BD7-78C8-448E-BA51-8EAB1A0D7E86}" type="pres">
      <dgm:prSet presAssocID="{5E0C83F5-2932-45A5-BB2F-090D01ADF0DC}" presName="LevelTwoTextNode" presStyleLbl="node3" presStyleIdx="0" presStyleCnt="6" custScaleX="285201" custScaleY="66973" custLinFactNeighborX="-18562" custLinFactNeighborY="-14024">
        <dgm:presLayoutVars>
          <dgm:chPref val="3"/>
        </dgm:presLayoutVars>
      </dgm:prSet>
      <dgm:spPr/>
    </dgm:pt>
    <dgm:pt modelId="{E5E6C276-CFAE-48AC-836E-22E62962CF11}" type="pres">
      <dgm:prSet presAssocID="{5E0C83F5-2932-45A5-BB2F-090D01ADF0DC}" presName="level3hierChild" presStyleCnt="0"/>
      <dgm:spPr/>
    </dgm:pt>
    <dgm:pt modelId="{B9AAD7BD-B0C2-4C8C-A961-E2F5D053542B}" type="pres">
      <dgm:prSet presAssocID="{E488AD47-3CF3-4040-A68F-BDF5DFBAFB76}" presName="conn2-1" presStyleLbl="parChTrans1D3" presStyleIdx="1" presStyleCnt="6"/>
      <dgm:spPr/>
    </dgm:pt>
    <dgm:pt modelId="{5968FB5E-33CF-43A9-961B-49CEBC4E7126}" type="pres">
      <dgm:prSet presAssocID="{E488AD47-3CF3-4040-A68F-BDF5DFBAFB76}" presName="connTx" presStyleLbl="parChTrans1D3" presStyleIdx="1" presStyleCnt="6"/>
      <dgm:spPr/>
    </dgm:pt>
    <dgm:pt modelId="{A4A90FA3-40C5-4796-9CE0-AE17F3D0C391}" type="pres">
      <dgm:prSet presAssocID="{0A00FCCA-453D-4D2A-B1ED-BF12B25F9323}" presName="root2" presStyleCnt="0"/>
      <dgm:spPr/>
    </dgm:pt>
    <dgm:pt modelId="{A0660699-CF56-41A0-9D7B-C79983308003}" type="pres">
      <dgm:prSet presAssocID="{0A00FCCA-453D-4D2A-B1ED-BF12B25F9323}" presName="LevelTwoTextNode" presStyleLbl="node3" presStyleIdx="1" presStyleCnt="6" custScaleX="284722" custScaleY="56229" custLinFactNeighborX="-18405" custLinFactNeighborY="-978">
        <dgm:presLayoutVars>
          <dgm:chPref val="3"/>
        </dgm:presLayoutVars>
      </dgm:prSet>
      <dgm:spPr/>
    </dgm:pt>
    <dgm:pt modelId="{626FAC0E-F6A4-4E87-BD33-0E95646A7DE0}" type="pres">
      <dgm:prSet presAssocID="{0A00FCCA-453D-4D2A-B1ED-BF12B25F9323}" presName="level3hierChild" presStyleCnt="0"/>
      <dgm:spPr/>
    </dgm:pt>
    <dgm:pt modelId="{5F06CD37-239D-486D-A203-CB5CB0AD9EC3}" type="pres">
      <dgm:prSet presAssocID="{41E4898E-D7D9-4445-89DE-40B178B3EE80}" presName="conn2-1" presStyleLbl="parChTrans1D3" presStyleIdx="2" presStyleCnt="6"/>
      <dgm:spPr/>
    </dgm:pt>
    <dgm:pt modelId="{1BC2BD7B-0912-4CC2-B456-C4E7394732FD}" type="pres">
      <dgm:prSet presAssocID="{41E4898E-D7D9-4445-89DE-40B178B3EE80}" presName="connTx" presStyleLbl="parChTrans1D3" presStyleIdx="2" presStyleCnt="6"/>
      <dgm:spPr/>
    </dgm:pt>
    <dgm:pt modelId="{D65E77FB-0FA8-4DF5-894E-299F99F4AF79}" type="pres">
      <dgm:prSet presAssocID="{853F0AE8-D8A1-4651-9D7A-3D80CE2A581E}" presName="root2" presStyleCnt="0"/>
      <dgm:spPr/>
    </dgm:pt>
    <dgm:pt modelId="{FC84FA94-5F8F-4DD5-94C4-462C2D13AD4A}" type="pres">
      <dgm:prSet presAssocID="{853F0AE8-D8A1-4651-9D7A-3D80CE2A581E}" presName="LevelTwoTextNode" presStyleLbl="node3" presStyleIdx="2" presStyleCnt="6" custScaleX="285525" custScaleY="59608" custLinFactNeighborX="-18449" custLinFactNeighborY="-7454">
        <dgm:presLayoutVars>
          <dgm:chPref val="3"/>
        </dgm:presLayoutVars>
      </dgm:prSet>
      <dgm:spPr/>
    </dgm:pt>
    <dgm:pt modelId="{3AB58B1B-4108-4C68-BAAA-E6CBB33E2029}" type="pres">
      <dgm:prSet presAssocID="{853F0AE8-D8A1-4651-9D7A-3D80CE2A581E}" presName="level3hierChild" presStyleCnt="0"/>
      <dgm:spPr/>
    </dgm:pt>
    <dgm:pt modelId="{276936FF-BE81-48E9-B658-EE5FF1C9D56A}" type="pres">
      <dgm:prSet presAssocID="{5DA7FEDD-C61B-46AF-B009-F135576FA0CD}" presName="conn2-1" presStyleLbl="parChTrans1D2" presStyleIdx="1" presStyleCnt="2"/>
      <dgm:spPr/>
    </dgm:pt>
    <dgm:pt modelId="{5F2DA1AE-72FB-4469-A74C-6D85FC6DAD92}" type="pres">
      <dgm:prSet presAssocID="{5DA7FEDD-C61B-46AF-B009-F135576FA0CD}" presName="connTx" presStyleLbl="parChTrans1D2" presStyleIdx="1" presStyleCnt="2"/>
      <dgm:spPr/>
    </dgm:pt>
    <dgm:pt modelId="{7D366337-B950-4D77-B135-A81CA010FED6}" type="pres">
      <dgm:prSet presAssocID="{A5DE70B7-5A29-4A93-B74D-1045D2A3E6FB}" presName="root2" presStyleCnt="0"/>
      <dgm:spPr/>
    </dgm:pt>
    <dgm:pt modelId="{771450A7-1EFB-4C96-BFF1-3BD590A0CCA7}" type="pres">
      <dgm:prSet presAssocID="{A5DE70B7-5A29-4A93-B74D-1045D2A3E6FB}" presName="LevelTwoTextNode" presStyleLbl="node2" presStyleIdx="1" presStyleCnt="2" custScaleX="82130" custScaleY="89612" custLinFactNeighborX="-4465" custLinFactNeighborY="-16068">
        <dgm:presLayoutVars>
          <dgm:chPref val="3"/>
        </dgm:presLayoutVars>
      </dgm:prSet>
      <dgm:spPr/>
    </dgm:pt>
    <dgm:pt modelId="{0F8F21EE-1611-40C9-94FB-6CDC866D1AF1}" type="pres">
      <dgm:prSet presAssocID="{A5DE70B7-5A29-4A93-B74D-1045D2A3E6FB}" presName="level3hierChild" presStyleCnt="0"/>
      <dgm:spPr/>
    </dgm:pt>
    <dgm:pt modelId="{7BD47F43-6AB1-4770-8BE8-06279733A376}" type="pres">
      <dgm:prSet presAssocID="{BC01AE00-BEE9-4DC1-B4B8-35E9CA415926}" presName="conn2-1" presStyleLbl="parChTrans1D3" presStyleIdx="3" presStyleCnt="6"/>
      <dgm:spPr/>
    </dgm:pt>
    <dgm:pt modelId="{11B4FDFB-4E11-4CED-BA6B-A48B53A70540}" type="pres">
      <dgm:prSet presAssocID="{BC01AE00-BEE9-4DC1-B4B8-35E9CA415926}" presName="connTx" presStyleLbl="parChTrans1D3" presStyleIdx="3" presStyleCnt="6"/>
      <dgm:spPr/>
    </dgm:pt>
    <dgm:pt modelId="{BF0705A7-F1CA-4F9C-9553-F18507B3BA01}" type="pres">
      <dgm:prSet presAssocID="{537E8D44-82F9-4CAD-A700-69B803D4ED52}" presName="root2" presStyleCnt="0"/>
      <dgm:spPr/>
    </dgm:pt>
    <dgm:pt modelId="{6AB17B75-B585-4E8B-BD4F-A085ED8CDBE7}" type="pres">
      <dgm:prSet presAssocID="{537E8D44-82F9-4CAD-A700-69B803D4ED52}" presName="LevelTwoTextNode" presStyleLbl="node3" presStyleIdx="3" presStyleCnt="6" custScaleX="282786" custScaleY="77762" custLinFactNeighborX="-10448" custLinFactNeighborY="-1168">
        <dgm:presLayoutVars>
          <dgm:chPref val="3"/>
        </dgm:presLayoutVars>
      </dgm:prSet>
      <dgm:spPr/>
    </dgm:pt>
    <dgm:pt modelId="{F188FE51-388D-49A1-B255-5DC03902C9FC}" type="pres">
      <dgm:prSet presAssocID="{537E8D44-82F9-4CAD-A700-69B803D4ED52}" presName="level3hierChild" presStyleCnt="0"/>
      <dgm:spPr/>
    </dgm:pt>
    <dgm:pt modelId="{D4E64E82-6E1C-48FA-B3F2-191653505AAD}" type="pres">
      <dgm:prSet presAssocID="{B4CED22F-799E-4134-9308-172D8E23FF5C}" presName="conn2-1" presStyleLbl="parChTrans1D3" presStyleIdx="4" presStyleCnt="6"/>
      <dgm:spPr/>
    </dgm:pt>
    <dgm:pt modelId="{622BB904-BCCC-48AC-850F-021226939B4E}" type="pres">
      <dgm:prSet presAssocID="{B4CED22F-799E-4134-9308-172D8E23FF5C}" presName="connTx" presStyleLbl="parChTrans1D3" presStyleIdx="4" presStyleCnt="6"/>
      <dgm:spPr/>
    </dgm:pt>
    <dgm:pt modelId="{CE5904A3-4379-4330-B2CB-FB25AEED80E2}" type="pres">
      <dgm:prSet presAssocID="{C311BA79-3105-4D84-8573-0A72DFCEF70E}" presName="root2" presStyleCnt="0"/>
      <dgm:spPr/>
    </dgm:pt>
    <dgm:pt modelId="{AB3BE36E-641D-4854-8E4A-105782535B3C}" type="pres">
      <dgm:prSet presAssocID="{C311BA79-3105-4D84-8573-0A72DFCEF70E}" presName="LevelTwoTextNode" presStyleLbl="node3" presStyleIdx="4" presStyleCnt="6" custScaleX="278011" custScaleY="56618" custLinFactNeighborX="-9451" custLinFactNeighborY="-12108">
        <dgm:presLayoutVars>
          <dgm:chPref val="3"/>
        </dgm:presLayoutVars>
      </dgm:prSet>
      <dgm:spPr/>
    </dgm:pt>
    <dgm:pt modelId="{D5CA6D13-6810-442E-8B15-107A5C0E31CD}" type="pres">
      <dgm:prSet presAssocID="{C311BA79-3105-4D84-8573-0A72DFCEF70E}" presName="level3hierChild" presStyleCnt="0"/>
      <dgm:spPr/>
    </dgm:pt>
    <dgm:pt modelId="{AE15B7FB-60B4-4194-B12C-7D6B4B8B4066}" type="pres">
      <dgm:prSet presAssocID="{5B505650-68DA-4A26-91F1-F43F681992F4}" presName="conn2-1" presStyleLbl="parChTrans1D3" presStyleIdx="5" presStyleCnt="6"/>
      <dgm:spPr/>
    </dgm:pt>
    <dgm:pt modelId="{D818B909-5B63-4F8E-98BB-D72674FE3206}" type="pres">
      <dgm:prSet presAssocID="{5B505650-68DA-4A26-91F1-F43F681992F4}" presName="connTx" presStyleLbl="parChTrans1D3" presStyleIdx="5" presStyleCnt="6"/>
      <dgm:spPr/>
    </dgm:pt>
    <dgm:pt modelId="{08769B5F-5FAB-4761-974A-207F35E0A8DE}" type="pres">
      <dgm:prSet presAssocID="{EC5066A8-D50C-4B33-AA40-7A2AEBF277F4}" presName="root2" presStyleCnt="0"/>
      <dgm:spPr/>
    </dgm:pt>
    <dgm:pt modelId="{0256C9C9-8913-4389-A82C-E3B4096BD62E}" type="pres">
      <dgm:prSet presAssocID="{EC5066A8-D50C-4B33-AA40-7A2AEBF277F4}" presName="LevelTwoTextNode" presStyleLbl="node3" presStyleIdx="5" presStyleCnt="6" custScaleX="278012" custScaleY="180637" custLinFactNeighborX="-10550" custLinFactNeighborY="-18221">
        <dgm:presLayoutVars>
          <dgm:chPref val="3"/>
        </dgm:presLayoutVars>
      </dgm:prSet>
      <dgm:spPr/>
    </dgm:pt>
    <dgm:pt modelId="{66361B34-7CA9-4429-BA04-111FB5890852}" type="pres">
      <dgm:prSet presAssocID="{EC5066A8-D50C-4B33-AA40-7A2AEBF277F4}" presName="level3hierChild" presStyleCnt="0"/>
      <dgm:spPr/>
    </dgm:pt>
  </dgm:ptLst>
  <dgm:cxnLst>
    <dgm:cxn modelId="{DAEB1B03-D4C2-4E37-9FF1-5CF22DC90FBC}" type="presOf" srcId="{5B505650-68DA-4A26-91F1-F43F681992F4}" destId="{AE15B7FB-60B4-4194-B12C-7D6B4B8B4066}" srcOrd="0" destOrd="0" presId="urn:microsoft.com/office/officeart/2005/8/layout/hierarchy2"/>
    <dgm:cxn modelId="{BB05AF03-B332-465B-8792-3CAF52DC2985}" type="presOf" srcId="{2F2A3C49-AA3B-4049-BD83-08D2CC4B5C42}" destId="{B9926445-110F-45A9-AD50-BFEF5DDDAFE3}" srcOrd="1" destOrd="0" presId="urn:microsoft.com/office/officeart/2005/8/layout/hierarchy2"/>
    <dgm:cxn modelId="{5B043204-63B6-4C8C-BD67-D32F3259D324}" type="presOf" srcId="{BC01AE00-BEE9-4DC1-B4B8-35E9CA415926}" destId="{11B4FDFB-4E11-4CED-BA6B-A48B53A70540}" srcOrd="1" destOrd="0" presId="urn:microsoft.com/office/officeart/2005/8/layout/hierarchy2"/>
    <dgm:cxn modelId="{EA9E9B14-83BA-4F42-B077-5BBD77F16784}" type="presOf" srcId="{A5DE70B7-5A29-4A93-B74D-1045D2A3E6FB}" destId="{771450A7-1EFB-4C96-BFF1-3BD590A0CCA7}" srcOrd="0" destOrd="0" presId="urn:microsoft.com/office/officeart/2005/8/layout/hierarchy2"/>
    <dgm:cxn modelId="{89C50C16-BD9E-4B33-9A0A-0B20D153C234}" type="presOf" srcId="{AEE34AAE-4DB9-46E9-9AF1-DFD6476B92F7}" destId="{D861E124-4668-4271-B5D8-54F783F93354}" srcOrd="1" destOrd="0" presId="urn:microsoft.com/office/officeart/2005/8/layout/hierarchy2"/>
    <dgm:cxn modelId="{87C7DA1E-0CAE-4117-AB10-EF5366BD26AB}" type="presOf" srcId="{BC01AE00-BEE9-4DC1-B4B8-35E9CA415926}" destId="{7BD47F43-6AB1-4770-8BE8-06279733A376}" srcOrd="0" destOrd="0" presId="urn:microsoft.com/office/officeart/2005/8/layout/hierarchy2"/>
    <dgm:cxn modelId="{57257021-FD63-4CA5-B2E9-C57EE7D6DE6D}" srcId="{A5DE70B7-5A29-4A93-B74D-1045D2A3E6FB}" destId="{EC5066A8-D50C-4B33-AA40-7A2AEBF277F4}" srcOrd="2" destOrd="0" parTransId="{5B505650-68DA-4A26-91F1-F43F681992F4}" sibTransId="{9A6F1BEA-2B4E-459B-B15E-8A629D9238B7}"/>
    <dgm:cxn modelId="{2E534125-C9DA-4911-9EDF-96797D97C503}" type="presOf" srcId="{EC5066A8-D50C-4B33-AA40-7A2AEBF277F4}" destId="{0256C9C9-8913-4389-A82C-E3B4096BD62E}" srcOrd="0" destOrd="0" presId="urn:microsoft.com/office/officeart/2005/8/layout/hierarchy2"/>
    <dgm:cxn modelId="{B650FC26-97B1-4869-8C1C-43442559CEC6}" type="presOf" srcId="{41E4898E-D7D9-4445-89DE-40B178B3EE80}" destId="{1BC2BD7B-0912-4CC2-B456-C4E7394732FD}" srcOrd="1" destOrd="0" presId="urn:microsoft.com/office/officeart/2005/8/layout/hierarchy2"/>
    <dgm:cxn modelId="{93D9E62C-C966-405E-98AF-1E51320B71DD}" type="presOf" srcId="{2F2A3C49-AA3B-4049-BD83-08D2CC4B5C42}" destId="{5D3DB4D4-E4F2-4743-98C3-DAA2E2331178}" srcOrd="0" destOrd="0" presId="urn:microsoft.com/office/officeart/2005/8/layout/hierarchy2"/>
    <dgm:cxn modelId="{D6359839-F9DF-49EF-B976-F6EFDBDA98E2}" type="presOf" srcId="{0E7704FD-F29A-4423-97C5-45CF9F537C78}" destId="{D463A8F9-FE2E-46C9-AEA7-C79B1F16DEC0}" srcOrd="0" destOrd="0" presId="urn:microsoft.com/office/officeart/2005/8/layout/hierarchy2"/>
    <dgm:cxn modelId="{627CF25C-83F1-4163-B961-2909062EFA1B}" srcId="{A5DE70B7-5A29-4A93-B74D-1045D2A3E6FB}" destId="{C311BA79-3105-4D84-8573-0A72DFCEF70E}" srcOrd="1" destOrd="0" parTransId="{B4CED22F-799E-4134-9308-172D8E23FF5C}" sibTransId="{57F4E895-CB57-487B-A783-980D48BD3177}"/>
    <dgm:cxn modelId="{0EE80962-CE94-4F0D-ACEE-0F0912D3FB90}" type="presOf" srcId="{AEE34AAE-4DB9-46E9-9AF1-DFD6476B92F7}" destId="{70DE8515-4370-4205-AD67-267D61089A32}" srcOrd="0" destOrd="0" presId="urn:microsoft.com/office/officeart/2005/8/layout/hierarchy2"/>
    <dgm:cxn modelId="{4962C464-2532-4400-8046-677C9CD6540A}" type="presOf" srcId="{C49BC53E-CEED-4852-8ECC-C6C856506E0B}" destId="{6E0796D6-D044-4C6D-9732-0D8D7E2B61BD}" srcOrd="0" destOrd="0" presId="urn:microsoft.com/office/officeart/2005/8/layout/hierarchy2"/>
    <dgm:cxn modelId="{B0E4EC50-E0B5-4685-8911-1F56775A81C4}" srcId="{C49BC53E-CEED-4852-8ECC-C6C856506E0B}" destId="{853F0AE8-D8A1-4651-9D7A-3D80CE2A581E}" srcOrd="2" destOrd="0" parTransId="{41E4898E-D7D9-4445-89DE-40B178B3EE80}" sibTransId="{3BDDE6A6-9446-4D6D-ACA6-A6A61A02C38D}"/>
    <dgm:cxn modelId="{14C6F450-E6EF-4B68-B616-8C484E8766C1}" type="presOf" srcId="{C311BA79-3105-4D84-8573-0A72DFCEF70E}" destId="{AB3BE36E-641D-4854-8E4A-105782535B3C}" srcOrd="0" destOrd="0" presId="urn:microsoft.com/office/officeart/2005/8/layout/hierarchy2"/>
    <dgm:cxn modelId="{33F2D652-2927-4ADD-A4C9-84706E5784B2}" srcId="{C49BC53E-CEED-4852-8ECC-C6C856506E0B}" destId="{0A00FCCA-453D-4D2A-B1ED-BF12B25F9323}" srcOrd="1" destOrd="0" parTransId="{E488AD47-3CF3-4040-A68F-BDF5DFBAFB76}" sibTransId="{B886FFAE-C037-49FB-A209-62AC711ED1FF}"/>
    <dgm:cxn modelId="{F3439D56-FC08-4259-8057-4D9E1CE95F55}" type="presOf" srcId="{E488AD47-3CF3-4040-A68F-BDF5DFBAFB76}" destId="{B9AAD7BD-B0C2-4C8C-A961-E2F5D053542B}" srcOrd="0" destOrd="0" presId="urn:microsoft.com/office/officeart/2005/8/layout/hierarchy2"/>
    <dgm:cxn modelId="{C41E1079-BE47-454D-9E11-F2A40E8C1FD0}" type="presOf" srcId="{853F0AE8-D8A1-4651-9D7A-3D80CE2A581E}" destId="{FC84FA94-5F8F-4DD5-94C4-462C2D13AD4A}" srcOrd="0" destOrd="0" presId="urn:microsoft.com/office/officeart/2005/8/layout/hierarchy2"/>
    <dgm:cxn modelId="{006BD559-A70F-4336-A103-2DBB04F7CEAA}" type="presOf" srcId="{E488AD47-3CF3-4040-A68F-BDF5DFBAFB76}" destId="{5968FB5E-33CF-43A9-961B-49CEBC4E7126}" srcOrd="1" destOrd="0" presId="urn:microsoft.com/office/officeart/2005/8/layout/hierarchy2"/>
    <dgm:cxn modelId="{3053BF7B-02A2-4F27-BDA3-58B84A372953}" srcId="{A5DE70B7-5A29-4A93-B74D-1045D2A3E6FB}" destId="{537E8D44-82F9-4CAD-A700-69B803D4ED52}" srcOrd="0" destOrd="0" parTransId="{BC01AE00-BEE9-4DC1-B4B8-35E9CA415926}" sibTransId="{00EFC57E-1C60-4552-A7A2-7FCDF14A0066}"/>
    <dgm:cxn modelId="{FCF6037D-B799-4F5F-820E-D86CB8DB8FC5}" type="presOf" srcId="{5DA7FEDD-C61B-46AF-B009-F135576FA0CD}" destId="{276936FF-BE81-48E9-B658-EE5FF1C9D56A}" srcOrd="0" destOrd="0" presId="urn:microsoft.com/office/officeart/2005/8/layout/hierarchy2"/>
    <dgm:cxn modelId="{B23CB18D-9DF8-4D69-9596-9BA3B260E5A1}" type="presOf" srcId="{537E8D44-82F9-4CAD-A700-69B803D4ED52}" destId="{6AB17B75-B585-4E8B-BD4F-A085ED8CDBE7}" srcOrd="0" destOrd="0" presId="urn:microsoft.com/office/officeart/2005/8/layout/hierarchy2"/>
    <dgm:cxn modelId="{5C791B99-279E-4167-A40F-5FDFA05CACAC}" type="presOf" srcId="{5B505650-68DA-4A26-91F1-F43F681992F4}" destId="{D818B909-5B63-4F8E-98BB-D72674FE3206}" srcOrd="1" destOrd="0" presId="urn:microsoft.com/office/officeart/2005/8/layout/hierarchy2"/>
    <dgm:cxn modelId="{C0FEAC9E-2704-4EF1-AE92-0BC5C9A14A94}" srcId="{C49BC53E-CEED-4852-8ECC-C6C856506E0B}" destId="{5E0C83F5-2932-45A5-BB2F-090D01ADF0DC}" srcOrd="0" destOrd="0" parTransId="{AEE34AAE-4DB9-46E9-9AF1-DFD6476B92F7}" sibTransId="{551856BE-234A-4F62-BB2C-77152937A73E}"/>
    <dgm:cxn modelId="{31B410AC-34F9-4827-A9A0-10EA3867D040}" type="presOf" srcId="{5DA7FEDD-C61B-46AF-B009-F135576FA0CD}" destId="{5F2DA1AE-72FB-4469-A74C-6D85FC6DAD92}" srcOrd="1" destOrd="0" presId="urn:microsoft.com/office/officeart/2005/8/layout/hierarchy2"/>
    <dgm:cxn modelId="{40B894B3-7070-4100-8D89-6C28E3BFFD8A}" type="presOf" srcId="{41E4898E-D7D9-4445-89DE-40B178B3EE80}" destId="{5F06CD37-239D-486D-A203-CB5CB0AD9EC3}" srcOrd="0" destOrd="0" presId="urn:microsoft.com/office/officeart/2005/8/layout/hierarchy2"/>
    <dgm:cxn modelId="{2C0473B5-98D4-465D-AC13-3BDBAFAB16B9}" type="presOf" srcId="{B4CED22F-799E-4134-9308-172D8E23FF5C}" destId="{D4E64E82-6E1C-48FA-B3F2-191653505AAD}" srcOrd="0" destOrd="0" presId="urn:microsoft.com/office/officeart/2005/8/layout/hierarchy2"/>
    <dgm:cxn modelId="{7E70A8C7-2A9F-4DD9-9FD2-3557169AA5C5}" type="presOf" srcId="{5E0C83F5-2932-45A5-BB2F-090D01ADF0DC}" destId="{51147BD7-78C8-448E-BA51-8EAB1A0D7E86}" srcOrd="0" destOrd="0" presId="urn:microsoft.com/office/officeart/2005/8/layout/hierarchy2"/>
    <dgm:cxn modelId="{26CC5BD1-EBA1-48F8-B8BD-B3807740E094}" type="presOf" srcId="{84D97A41-4E09-49A1-B701-521B98128C92}" destId="{9073B99E-5ABF-47E4-BBFC-0FA40656AB4F}" srcOrd="0" destOrd="0" presId="urn:microsoft.com/office/officeart/2005/8/layout/hierarchy2"/>
    <dgm:cxn modelId="{75180DD4-3806-44C8-9A2C-AE71EE3EF391}" srcId="{84D97A41-4E09-49A1-B701-521B98128C92}" destId="{A5DE70B7-5A29-4A93-B74D-1045D2A3E6FB}" srcOrd="1" destOrd="0" parTransId="{5DA7FEDD-C61B-46AF-B009-F135576FA0CD}" sibTransId="{64558315-78C0-4BD5-A82D-A9F89D55A644}"/>
    <dgm:cxn modelId="{1227FAD4-82EC-44D9-AB48-BCC4DECECB04}" type="presOf" srcId="{0A00FCCA-453D-4D2A-B1ED-BF12B25F9323}" destId="{A0660699-CF56-41A0-9D7B-C79983308003}" srcOrd="0" destOrd="0" presId="urn:microsoft.com/office/officeart/2005/8/layout/hierarchy2"/>
    <dgm:cxn modelId="{AF634FDF-777B-4A73-ABD3-B8808A8239A7}" type="presOf" srcId="{B4CED22F-799E-4134-9308-172D8E23FF5C}" destId="{622BB904-BCCC-48AC-850F-021226939B4E}" srcOrd="1" destOrd="0" presId="urn:microsoft.com/office/officeart/2005/8/layout/hierarchy2"/>
    <dgm:cxn modelId="{2CDDC8E8-A66C-47FC-985C-4326AF9E9EBC}" srcId="{0E7704FD-F29A-4423-97C5-45CF9F537C78}" destId="{84D97A41-4E09-49A1-B701-521B98128C92}" srcOrd="0" destOrd="0" parTransId="{0F737F06-C690-4F51-AD77-98B4604F3751}" sibTransId="{04BDF819-0EDB-4DED-B329-92F42F997727}"/>
    <dgm:cxn modelId="{5B0E4AF3-5C0F-48D6-A00D-D2EEE7B6245E}" srcId="{84D97A41-4E09-49A1-B701-521B98128C92}" destId="{C49BC53E-CEED-4852-8ECC-C6C856506E0B}" srcOrd="0" destOrd="0" parTransId="{2F2A3C49-AA3B-4049-BD83-08D2CC4B5C42}" sibTransId="{58BC5380-3E80-4407-AD3F-E310AFE64BC7}"/>
    <dgm:cxn modelId="{149A94BE-029D-43E4-A710-8E40ABE77B7E}" type="presParOf" srcId="{D463A8F9-FE2E-46C9-AEA7-C79B1F16DEC0}" destId="{1A56F31C-1E30-4676-BCD1-D97CB5BDF040}" srcOrd="0" destOrd="0" presId="urn:microsoft.com/office/officeart/2005/8/layout/hierarchy2"/>
    <dgm:cxn modelId="{0057F958-37FD-48E1-B8BA-B61709659F6C}" type="presParOf" srcId="{1A56F31C-1E30-4676-BCD1-D97CB5BDF040}" destId="{9073B99E-5ABF-47E4-BBFC-0FA40656AB4F}" srcOrd="0" destOrd="0" presId="urn:microsoft.com/office/officeart/2005/8/layout/hierarchy2"/>
    <dgm:cxn modelId="{46036CAF-6EB9-4C85-B03B-AA3447BC765E}" type="presParOf" srcId="{1A56F31C-1E30-4676-BCD1-D97CB5BDF040}" destId="{EFDE3515-F79E-430D-832C-D72D7F675BEF}" srcOrd="1" destOrd="0" presId="urn:microsoft.com/office/officeart/2005/8/layout/hierarchy2"/>
    <dgm:cxn modelId="{3524A1DD-8A4B-4182-A46C-A2A4567D2F80}" type="presParOf" srcId="{EFDE3515-F79E-430D-832C-D72D7F675BEF}" destId="{5D3DB4D4-E4F2-4743-98C3-DAA2E2331178}" srcOrd="0" destOrd="0" presId="urn:microsoft.com/office/officeart/2005/8/layout/hierarchy2"/>
    <dgm:cxn modelId="{C9EA98FC-20C8-42AF-8A3E-B2A813656F4A}" type="presParOf" srcId="{5D3DB4D4-E4F2-4743-98C3-DAA2E2331178}" destId="{B9926445-110F-45A9-AD50-BFEF5DDDAFE3}" srcOrd="0" destOrd="0" presId="urn:microsoft.com/office/officeart/2005/8/layout/hierarchy2"/>
    <dgm:cxn modelId="{11A0CFBA-361D-473C-A451-F156AD46E829}" type="presParOf" srcId="{EFDE3515-F79E-430D-832C-D72D7F675BEF}" destId="{C7919460-0F43-402F-907A-3CF288053AAA}" srcOrd="1" destOrd="0" presId="urn:microsoft.com/office/officeart/2005/8/layout/hierarchy2"/>
    <dgm:cxn modelId="{2EDEF15B-2FB3-452A-B3CE-661746FD3B71}" type="presParOf" srcId="{C7919460-0F43-402F-907A-3CF288053AAA}" destId="{6E0796D6-D044-4C6D-9732-0D8D7E2B61BD}" srcOrd="0" destOrd="0" presId="urn:microsoft.com/office/officeart/2005/8/layout/hierarchy2"/>
    <dgm:cxn modelId="{9D3CDB39-8C2A-4F71-8312-41121DAECCAF}" type="presParOf" srcId="{C7919460-0F43-402F-907A-3CF288053AAA}" destId="{166A27E2-0999-410A-BE96-3342E896884E}" srcOrd="1" destOrd="0" presId="urn:microsoft.com/office/officeart/2005/8/layout/hierarchy2"/>
    <dgm:cxn modelId="{9A5BA515-9386-42C3-9DF6-7702BECD4174}" type="presParOf" srcId="{166A27E2-0999-410A-BE96-3342E896884E}" destId="{70DE8515-4370-4205-AD67-267D61089A32}" srcOrd="0" destOrd="0" presId="urn:microsoft.com/office/officeart/2005/8/layout/hierarchy2"/>
    <dgm:cxn modelId="{966DB6AE-9216-4A43-98CC-38391E350876}" type="presParOf" srcId="{70DE8515-4370-4205-AD67-267D61089A32}" destId="{D861E124-4668-4271-B5D8-54F783F93354}" srcOrd="0" destOrd="0" presId="urn:microsoft.com/office/officeart/2005/8/layout/hierarchy2"/>
    <dgm:cxn modelId="{1CDD77BC-AD59-41F8-8936-49D4197F5CD0}" type="presParOf" srcId="{166A27E2-0999-410A-BE96-3342E896884E}" destId="{9E3ADDB8-4108-465A-B4BF-21D198840B04}" srcOrd="1" destOrd="0" presId="urn:microsoft.com/office/officeart/2005/8/layout/hierarchy2"/>
    <dgm:cxn modelId="{0A9BB526-25C9-4C05-94C9-6EB86C2B5320}" type="presParOf" srcId="{9E3ADDB8-4108-465A-B4BF-21D198840B04}" destId="{51147BD7-78C8-448E-BA51-8EAB1A0D7E86}" srcOrd="0" destOrd="0" presId="urn:microsoft.com/office/officeart/2005/8/layout/hierarchy2"/>
    <dgm:cxn modelId="{9FF97570-35EE-4CA5-9948-881FE00C0C9B}" type="presParOf" srcId="{9E3ADDB8-4108-465A-B4BF-21D198840B04}" destId="{E5E6C276-CFAE-48AC-836E-22E62962CF11}" srcOrd="1" destOrd="0" presId="urn:microsoft.com/office/officeart/2005/8/layout/hierarchy2"/>
    <dgm:cxn modelId="{BD24E41C-62A3-4645-8F67-7748AC3326D5}" type="presParOf" srcId="{166A27E2-0999-410A-BE96-3342E896884E}" destId="{B9AAD7BD-B0C2-4C8C-A961-E2F5D053542B}" srcOrd="2" destOrd="0" presId="urn:microsoft.com/office/officeart/2005/8/layout/hierarchy2"/>
    <dgm:cxn modelId="{D5CA5582-1076-4CE5-9C07-CAAA998B25B2}" type="presParOf" srcId="{B9AAD7BD-B0C2-4C8C-A961-E2F5D053542B}" destId="{5968FB5E-33CF-43A9-961B-49CEBC4E7126}" srcOrd="0" destOrd="0" presId="urn:microsoft.com/office/officeart/2005/8/layout/hierarchy2"/>
    <dgm:cxn modelId="{5F85DC6B-9FE0-4410-9D34-2B3E2D6FF0FB}" type="presParOf" srcId="{166A27E2-0999-410A-BE96-3342E896884E}" destId="{A4A90FA3-40C5-4796-9CE0-AE17F3D0C391}" srcOrd="3" destOrd="0" presId="urn:microsoft.com/office/officeart/2005/8/layout/hierarchy2"/>
    <dgm:cxn modelId="{274A560A-E5D8-4B2B-AECA-1BAB2A630538}" type="presParOf" srcId="{A4A90FA3-40C5-4796-9CE0-AE17F3D0C391}" destId="{A0660699-CF56-41A0-9D7B-C79983308003}" srcOrd="0" destOrd="0" presId="urn:microsoft.com/office/officeart/2005/8/layout/hierarchy2"/>
    <dgm:cxn modelId="{724D19BF-0799-4D3E-A906-91AFB01EA353}" type="presParOf" srcId="{A4A90FA3-40C5-4796-9CE0-AE17F3D0C391}" destId="{626FAC0E-F6A4-4E87-BD33-0E95646A7DE0}" srcOrd="1" destOrd="0" presId="urn:microsoft.com/office/officeart/2005/8/layout/hierarchy2"/>
    <dgm:cxn modelId="{49034107-FFCC-478E-A142-638CA4E1BB67}" type="presParOf" srcId="{166A27E2-0999-410A-BE96-3342E896884E}" destId="{5F06CD37-239D-486D-A203-CB5CB0AD9EC3}" srcOrd="4" destOrd="0" presId="urn:microsoft.com/office/officeart/2005/8/layout/hierarchy2"/>
    <dgm:cxn modelId="{63292ADA-7EB6-4742-A7FB-7F1D687682B8}" type="presParOf" srcId="{5F06CD37-239D-486D-A203-CB5CB0AD9EC3}" destId="{1BC2BD7B-0912-4CC2-B456-C4E7394732FD}" srcOrd="0" destOrd="0" presId="urn:microsoft.com/office/officeart/2005/8/layout/hierarchy2"/>
    <dgm:cxn modelId="{29FDFDDE-15C3-4F36-9B95-B9B5A9C584A1}" type="presParOf" srcId="{166A27E2-0999-410A-BE96-3342E896884E}" destId="{D65E77FB-0FA8-4DF5-894E-299F99F4AF79}" srcOrd="5" destOrd="0" presId="urn:microsoft.com/office/officeart/2005/8/layout/hierarchy2"/>
    <dgm:cxn modelId="{04981205-08E1-4A1D-8204-D8E2485E69EC}" type="presParOf" srcId="{D65E77FB-0FA8-4DF5-894E-299F99F4AF79}" destId="{FC84FA94-5F8F-4DD5-94C4-462C2D13AD4A}" srcOrd="0" destOrd="0" presId="urn:microsoft.com/office/officeart/2005/8/layout/hierarchy2"/>
    <dgm:cxn modelId="{177A0DF3-4996-406F-8CAA-81A5E4F280E9}" type="presParOf" srcId="{D65E77FB-0FA8-4DF5-894E-299F99F4AF79}" destId="{3AB58B1B-4108-4C68-BAAA-E6CBB33E2029}" srcOrd="1" destOrd="0" presId="urn:microsoft.com/office/officeart/2005/8/layout/hierarchy2"/>
    <dgm:cxn modelId="{59B0B112-9D99-435D-8D69-073391F55A5C}" type="presParOf" srcId="{EFDE3515-F79E-430D-832C-D72D7F675BEF}" destId="{276936FF-BE81-48E9-B658-EE5FF1C9D56A}" srcOrd="2" destOrd="0" presId="urn:microsoft.com/office/officeart/2005/8/layout/hierarchy2"/>
    <dgm:cxn modelId="{A8B90F81-8111-4517-BD70-66755D2612A7}" type="presParOf" srcId="{276936FF-BE81-48E9-B658-EE5FF1C9D56A}" destId="{5F2DA1AE-72FB-4469-A74C-6D85FC6DAD92}" srcOrd="0" destOrd="0" presId="urn:microsoft.com/office/officeart/2005/8/layout/hierarchy2"/>
    <dgm:cxn modelId="{F6206735-D11D-45E1-A81E-3EA06787CB99}" type="presParOf" srcId="{EFDE3515-F79E-430D-832C-D72D7F675BEF}" destId="{7D366337-B950-4D77-B135-A81CA010FED6}" srcOrd="3" destOrd="0" presId="urn:microsoft.com/office/officeart/2005/8/layout/hierarchy2"/>
    <dgm:cxn modelId="{4356BED3-7D22-4F79-B60F-0FAC40B856B5}" type="presParOf" srcId="{7D366337-B950-4D77-B135-A81CA010FED6}" destId="{771450A7-1EFB-4C96-BFF1-3BD590A0CCA7}" srcOrd="0" destOrd="0" presId="urn:microsoft.com/office/officeart/2005/8/layout/hierarchy2"/>
    <dgm:cxn modelId="{ED30E292-49FF-4D1D-9247-C354155AB6FB}" type="presParOf" srcId="{7D366337-B950-4D77-B135-A81CA010FED6}" destId="{0F8F21EE-1611-40C9-94FB-6CDC866D1AF1}" srcOrd="1" destOrd="0" presId="urn:microsoft.com/office/officeart/2005/8/layout/hierarchy2"/>
    <dgm:cxn modelId="{4EFD3943-01BB-4B1B-BACE-1CCEF3B3130D}" type="presParOf" srcId="{0F8F21EE-1611-40C9-94FB-6CDC866D1AF1}" destId="{7BD47F43-6AB1-4770-8BE8-06279733A376}" srcOrd="0" destOrd="0" presId="urn:microsoft.com/office/officeart/2005/8/layout/hierarchy2"/>
    <dgm:cxn modelId="{8AE0AB8F-DD42-4ED8-A1F3-884FF51EE964}" type="presParOf" srcId="{7BD47F43-6AB1-4770-8BE8-06279733A376}" destId="{11B4FDFB-4E11-4CED-BA6B-A48B53A70540}" srcOrd="0" destOrd="0" presId="urn:microsoft.com/office/officeart/2005/8/layout/hierarchy2"/>
    <dgm:cxn modelId="{88DAD512-6A42-4B56-BBBF-72448BF7C04C}" type="presParOf" srcId="{0F8F21EE-1611-40C9-94FB-6CDC866D1AF1}" destId="{BF0705A7-F1CA-4F9C-9553-F18507B3BA01}" srcOrd="1" destOrd="0" presId="urn:microsoft.com/office/officeart/2005/8/layout/hierarchy2"/>
    <dgm:cxn modelId="{E9DB964E-0CFB-4A8F-A787-78B6A3370B04}" type="presParOf" srcId="{BF0705A7-F1CA-4F9C-9553-F18507B3BA01}" destId="{6AB17B75-B585-4E8B-BD4F-A085ED8CDBE7}" srcOrd="0" destOrd="0" presId="urn:microsoft.com/office/officeart/2005/8/layout/hierarchy2"/>
    <dgm:cxn modelId="{11C35B2A-EDD6-4862-AEBA-6235E3F09B4F}" type="presParOf" srcId="{BF0705A7-F1CA-4F9C-9553-F18507B3BA01}" destId="{F188FE51-388D-49A1-B255-5DC03902C9FC}" srcOrd="1" destOrd="0" presId="urn:microsoft.com/office/officeart/2005/8/layout/hierarchy2"/>
    <dgm:cxn modelId="{6284D6A8-769F-4DF2-82CC-11FBBE435B75}" type="presParOf" srcId="{0F8F21EE-1611-40C9-94FB-6CDC866D1AF1}" destId="{D4E64E82-6E1C-48FA-B3F2-191653505AAD}" srcOrd="2" destOrd="0" presId="urn:microsoft.com/office/officeart/2005/8/layout/hierarchy2"/>
    <dgm:cxn modelId="{038CCFFA-6EA7-4CD8-A5FE-2C564BF66E77}" type="presParOf" srcId="{D4E64E82-6E1C-48FA-B3F2-191653505AAD}" destId="{622BB904-BCCC-48AC-850F-021226939B4E}" srcOrd="0" destOrd="0" presId="urn:microsoft.com/office/officeart/2005/8/layout/hierarchy2"/>
    <dgm:cxn modelId="{D3CA89AA-699B-4337-91C2-3AFCA5B66476}" type="presParOf" srcId="{0F8F21EE-1611-40C9-94FB-6CDC866D1AF1}" destId="{CE5904A3-4379-4330-B2CB-FB25AEED80E2}" srcOrd="3" destOrd="0" presId="urn:microsoft.com/office/officeart/2005/8/layout/hierarchy2"/>
    <dgm:cxn modelId="{FF7F456F-DB2C-4C28-A7CA-19C2402F52DD}" type="presParOf" srcId="{CE5904A3-4379-4330-B2CB-FB25AEED80E2}" destId="{AB3BE36E-641D-4854-8E4A-105782535B3C}" srcOrd="0" destOrd="0" presId="urn:microsoft.com/office/officeart/2005/8/layout/hierarchy2"/>
    <dgm:cxn modelId="{AE827137-A09C-44F8-BC99-5C105F231603}" type="presParOf" srcId="{CE5904A3-4379-4330-B2CB-FB25AEED80E2}" destId="{D5CA6D13-6810-442E-8B15-107A5C0E31CD}" srcOrd="1" destOrd="0" presId="urn:microsoft.com/office/officeart/2005/8/layout/hierarchy2"/>
    <dgm:cxn modelId="{1EEE0BB0-D670-44F7-BA28-AD44FCAD5CB7}" type="presParOf" srcId="{0F8F21EE-1611-40C9-94FB-6CDC866D1AF1}" destId="{AE15B7FB-60B4-4194-B12C-7D6B4B8B4066}" srcOrd="4" destOrd="0" presId="urn:microsoft.com/office/officeart/2005/8/layout/hierarchy2"/>
    <dgm:cxn modelId="{C08BD2E2-5C14-4AA2-A26C-95AB36090E34}" type="presParOf" srcId="{AE15B7FB-60B4-4194-B12C-7D6B4B8B4066}" destId="{D818B909-5B63-4F8E-98BB-D72674FE3206}" srcOrd="0" destOrd="0" presId="urn:microsoft.com/office/officeart/2005/8/layout/hierarchy2"/>
    <dgm:cxn modelId="{385B0F10-D936-4B70-9E5D-080B528153C0}" type="presParOf" srcId="{0F8F21EE-1611-40C9-94FB-6CDC866D1AF1}" destId="{08769B5F-5FAB-4761-974A-207F35E0A8DE}" srcOrd="5" destOrd="0" presId="urn:microsoft.com/office/officeart/2005/8/layout/hierarchy2"/>
    <dgm:cxn modelId="{7E5867D8-8B46-4DE8-800A-3CE1264C5FFF}" type="presParOf" srcId="{08769B5F-5FAB-4761-974A-207F35E0A8DE}" destId="{0256C9C9-8913-4389-A82C-E3B4096BD62E}" srcOrd="0" destOrd="0" presId="urn:microsoft.com/office/officeart/2005/8/layout/hierarchy2"/>
    <dgm:cxn modelId="{4CCD8D20-6FF4-4100-8584-FE5BBD03525A}" type="presParOf" srcId="{08769B5F-5FAB-4761-974A-207F35E0A8DE}" destId="{66361B34-7CA9-4429-BA04-111FB589085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074DF4-56E8-4502-96BC-ECC2EB755524}"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de-DE"/>
        </a:p>
      </dgm:t>
    </dgm:pt>
    <dgm:pt modelId="{80E45BF4-2333-4812-BB4E-7E3B123C3E7B}">
      <dgm:prSet phldrT="[Text]" custT="1"/>
      <dgm:spPr/>
      <dgm:t>
        <a:bodyPr/>
        <a:lstStyle/>
        <a:p>
          <a:r>
            <a:rPr lang="de-DE" sz="1800" dirty="0">
              <a:solidFill>
                <a:schemeClr val="tx1"/>
              </a:solidFill>
            </a:rPr>
            <a:t>Demonstration Site</a:t>
          </a:r>
        </a:p>
      </dgm:t>
    </dgm:pt>
    <dgm:pt modelId="{B0C51114-F44F-4A71-9AF9-C4ABD74D43A9}" type="parTrans" cxnId="{7CED3391-008C-4429-A55D-A3444685A73C}">
      <dgm:prSet/>
      <dgm:spPr/>
      <dgm:t>
        <a:bodyPr/>
        <a:lstStyle/>
        <a:p>
          <a:endParaRPr lang="de-DE" sz="1800">
            <a:solidFill>
              <a:schemeClr val="tx1"/>
            </a:solidFill>
          </a:endParaRPr>
        </a:p>
      </dgm:t>
    </dgm:pt>
    <dgm:pt modelId="{0A5ECA20-0935-4246-8D9C-2FAD58544428}" type="sibTrans" cxnId="{7CED3391-008C-4429-A55D-A3444685A73C}">
      <dgm:prSet/>
      <dgm:spPr/>
      <dgm:t>
        <a:bodyPr/>
        <a:lstStyle/>
        <a:p>
          <a:endParaRPr lang="de-DE" sz="1800">
            <a:solidFill>
              <a:schemeClr val="tx1"/>
            </a:solidFill>
          </a:endParaRPr>
        </a:p>
      </dgm:t>
    </dgm:pt>
    <dgm:pt modelId="{D9F07EC6-7DF6-4352-9F3F-A1EFB2C81600}">
      <dgm:prSet phldrT="[Text]" custT="1"/>
      <dgm:spPr/>
      <dgm:t>
        <a:bodyPr/>
        <a:lstStyle/>
        <a:p>
          <a:r>
            <a:rPr lang="de-DE" sz="1800" dirty="0">
              <a:solidFill>
                <a:schemeClr val="tx1"/>
              </a:solidFill>
            </a:rPr>
            <a:t>Data </a:t>
          </a:r>
          <a:r>
            <a:rPr lang="de-DE" sz="1800" dirty="0" err="1">
              <a:solidFill>
                <a:schemeClr val="tx1"/>
              </a:solidFill>
            </a:rPr>
            <a:t>collection</a:t>
          </a:r>
          <a:r>
            <a:rPr lang="de-DE" sz="1800" dirty="0">
              <a:solidFill>
                <a:schemeClr val="tx1"/>
              </a:solidFill>
            </a:rPr>
            <a:t> </a:t>
          </a:r>
          <a:r>
            <a:rPr lang="de-DE" sz="1800" dirty="0" err="1">
              <a:solidFill>
                <a:schemeClr val="tx1"/>
              </a:solidFill>
            </a:rPr>
            <a:t>sessions</a:t>
          </a:r>
          <a:endParaRPr lang="de-DE" sz="1800" dirty="0">
            <a:solidFill>
              <a:schemeClr val="tx1"/>
            </a:solidFill>
          </a:endParaRPr>
        </a:p>
      </dgm:t>
    </dgm:pt>
    <dgm:pt modelId="{E76D1E49-EC7E-497C-91EF-FFEA96155E79}" type="parTrans" cxnId="{86EC239B-CF88-40C3-AD41-13EF85572B36}">
      <dgm:prSet custT="1"/>
      <dgm:spPr/>
      <dgm:t>
        <a:bodyPr/>
        <a:lstStyle/>
        <a:p>
          <a:endParaRPr lang="de-DE" sz="1800">
            <a:solidFill>
              <a:schemeClr val="tx1"/>
            </a:solidFill>
          </a:endParaRPr>
        </a:p>
      </dgm:t>
    </dgm:pt>
    <dgm:pt modelId="{77675442-6D2D-4CF3-8A7E-F8D5E381CD59}" type="sibTrans" cxnId="{86EC239B-CF88-40C3-AD41-13EF85572B36}">
      <dgm:prSet/>
      <dgm:spPr/>
      <dgm:t>
        <a:bodyPr/>
        <a:lstStyle/>
        <a:p>
          <a:endParaRPr lang="de-DE" sz="1800">
            <a:solidFill>
              <a:schemeClr val="tx1"/>
            </a:solidFill>
          </a:endParaRPr>
        </a:p>
      </dgm:t>
    </dgm:pt>
    <dgm:pt modelId="{98F80477-D447-4900-96D8-3EB215BB301D}">
      <dgm:prSet phldrT="[Text]" custT="1"/>
      <dgm:spPr/>
      <dgm:t>
        <a:bodyPr/>
        <a:lstStyle/>
        <a:p>
          <a:r>
            <a:rPr lang="de-DE" sz="1800" dirty="0">
              <a:solidFill>
                <a:schemeClr val="tx1"/>
              </a:solidFill>
            </a:rPr>
            <a:t>Field </a:t>
          </a:r>
          <a:r>
            <a:rPr lang="de-DE" sz="1800" dirty="0" err="1">
              <a:solidFill>
                <a:schemeClr val="tx1"/>
              </a:solidFill>
            </a:rPr>
            <a:t>days</a:t>
          </a:r>
          <a:r>
            <a:rPr lang="de-DE" sz="1800" dirty="0">
              <a:solidFill>
                <a:schemeClr val="tx1"/>
              </a:solidFill>
            </a:rPr>
            <a:t> </a:t>
          </a:r>
          <a:r>
            <a:rPr lang="de-DE" sz="1800" dirty="0" err="1">
              <a:solidFill>
                <a:schemeClr val="tx1"/>
              </a:solidFill>
            </a:rPr>
            <a:t>or</a:t>
          </a:r>
          <a:r>
            <a:rPr lang="de-DE" sz="1800" dirty="0">
              <a:solidFill>
                <a:schemeClr val="tx1"/>
              </a:solidFill>
            </a:rPr>
            <a:t> </a:t>
          </a:r>
          <a:r>
            <a:rPr lang="de-DE" sz="1800" dirty="0" err="1">
              <a:solidFill>
                <a:schemeClr val="tx1"/>
              </a:solidFill>
            </a:rPr>
            <a:t>tours</a:t>
          </a:r>
          <a:endParaRPr lang="de-DE" sz="1800" dirty="0">
            <a:solidFill>
              <a:schemeClr val="tx1"/>
            </a:solidFill>
          </a:endParaRPr>
        </a:p>
      </dgm:t>
    </dgm:pt>
    <dgm:pt modelId="{C7027E00-24F3-4FEF-92A7-8F4C05FA3179}" type="parTrans" cxnId="{7D05FA50-2B54-4294-AF02-C050FD484017}">
      <dgm:prSet custT="1"/>
      <dgm:spPr/>
      <dgm:t>
        <a:bodyPr/>
        <a:lstStyle/>
        <a:p>
          <a:endParaRPr lang="de-DE" sz="1800">
            <a:solidFill>
              <a:schemeClr val="tx1"/>
            </a:solidFill>
          </a:endParaRPr>
        </a:p>
      </dgm:t>
    </dgm:pt>
    <dgm:pt modelId="{E0223C00-7A27-44A1-8080-323112D7989D}" type="sibTrans" cxnId="{7D05FA50-2B54-4294-AF02-C050FD484017}">
      <dgm:prSet/>
      <dgm:spPr/>
      <dgm:t>
        <a:bodyPr/>
        <a:lstStyle/>
        <a:p>
          <a:endParaRPr lang="de-DE" sz="1800">
            <a:solidFill>
              <a:schemeClr val="tx1"/>
            </a:solidFill>
          </a:endParaRPr>
        </a:p>
      </dgm:t>
    </dgm:pt>
    <dgm:pt modelId="{5730D871-C4CE-4884-B19F-EADF93920E58}">
      <dgm:prSet phldrT="[Text]" custT="1"/>
      <dgm:spPr/>
      <dgm:t>
        <a:bodyPr/>
        <a:lstStyle/>
        <a:p>
          <a:r>
            <a:rPr lang="de-CH" sz="1800" b="0" dirty="0">
              <a:solidFill>
                <a:schemeClr val="tx1"/>
              </a:solidFill>
            </a:rPr>
            <a:t>Training </a:t>
          </a:r>
          <a:r>
            <a:rPr lang="de-CH" sz="1800" b="0" dirty="0" err="1">
              <a:solidFill>
                <a:schemeClr val="tx1"/>
              </a:solidFill>
            </a:rPr>
            <a:t>sessions</a:t>
          </a:r>
          <a:endParaRPr lang="de-DE" sz="1800" dirty="0">
            <a:solidFill>
              <a:schemeClr val="tx1"/>
            </a:solidFill>
          </a:endParaRPr>
        </a:p>
      </dgm:t>
    </dgm:pt>
    <dgm:pt modelId="{76576332-4532-418D-8979-3B142C0E5EF9}" type="parTrans" cxnId="{34F73A3B-8020-47D7-B474-48E7CD1FFDBD}">
      <dgm:prSet custT="1"/>
      <dgm:spPr/>
      <dgm:t>
        <a:bodyPr/>
        <a:lstStyle/>
        <a:p>
          <a:endParaRPr lang="de-DE" sz="1800">
            <a:solidFill>
              <a:schemeClr val="tx1"/>
            </a:solidFill>
          </a:endParaRPr>
        </a:p>
      </dgm:t>
    </dgm:pt>
    <dgm:pt modelId="{D8DFBC2A-6EF4-4E4B-977D-DF4A61C7ECB0}" type="sibTrans" cxnId="{34F73A3B-8020-47D7-B474-48E7CD1FFDBD}">
      <dgm:prSet/>
      <dgm:spPr/>
      <dgm:t>
        <a:bodyPr/>
        <a:lstStyle/>
        <a:p>
          <a:endParaRPr lang="de-DE" sz="1800">
            <a:solidFill>
              <a:schemeClr val="tx1"/>
            </a:solidFill>
          </a:endParaRPr>
        </a:p>
      </dgm:t>
    </dgm:pt>
    <dgm:pt modelId="{692ADF5A-71BF-417E-B807-29CA3A637BB9}">
      <dgm:prSet custT="1"/>
      <dgm:spPr/>
      <dgm:t>
        <a:bodyPr/>
        <a:lstStyle/>
        <a:p>
          <a:r>
            <a:rPr lang="de-CH" sz="1800" b="0" dirty="0">
              <a:solidFill>
                <a:schemeClr val="tx1"/>
              </a:solidFill>
            </a:rPr>
            <a:t>Orientation of </a:t>
          </a:r>
          <a:r>
            <a:rPr lang="de-CH" sz="1800" b="0" dirty="0" err="1">
              <a:solidFill>
                <a:schemeClr val="tx1"/>
              </a:solidFill>
            </a:rPr>
            <a:t>new</a:t>
          </a:r>
          <a:r>
            <a:rPr lang="de-CH" sz="1800" b="0" dirty="0">
              <a:solidFill>
                <a:schemeClr val="tx1"/>
              </a:solidFill>
            </a:rPr>
            <a:t> staff</a:t>
          </a:r>
        </a:p>
      </dgm:t>
    </dgm:pt>
    <dgm:pt modelId="{94BD49D2-67D4-4732-8464-8563D0FAD73D}" type="parTrans" cxnId="{7133686F-F3F9-4709-8E9F-408BA9345F09}">
      <dgm:prSet custT="1"/>
      <dgm:spPr/>
      <dgm:t>
        <a:bodyPr/>
        <a:lstStyle/>
        <a:p>
          <a:endParaRPr lang="de-DE" sz="1800">
            <a:solidFill>
              <a:schemeClr val="tx1"/>
            </a:solidFill>
          </a:endParaRPr>
        </a:p>
      </dgm:t>
    </dgm:pt>
    <dgm:pt modelId="{45538026-9F6D-4FF7-9C50-D842A79A4AAE}" type="sibTrans" cxnId="{7133686F-F3F9-4709-8E9F-408BA9345F09}">
      <dgm:prSet/>
      <dgm:spPr/>
      <dgm:t>
        <a:bodyPr/>
        <a:lstStyle/>
        <a:p>
          <a:endParaRPr lang="de-DE" sz="1800">
            <a:solidFill>
              <a:schemeClr val="tx1"/>
            </a:solidFill>
          </a:endParaRPr>
        </a:p>
      </dgm:t>
    </dgm:pt>
    <dgm:pt modelId="{0CA783F8-28AE-4D0B-9DE5-674CB90E206E}">
      <dgm:prSet custT="1"/>
      <dgm:spPr/>
      <dgm:t>
        <a:bodyPr/>
        <a:lstStyle/>
        <a:p>
          <a:r>
            <a:rPr lang="en-US" sz="1800" dirty="0">
              <a:solidFill>
                <a:schemeClr val="tx1"/>
              </a:solidFill>
            </a:rPr>
            <a:t>Regular team meetings by</a:t>
          </a:r>
          <a:endParaRPr lang="de-DE" sz="1800" dirty="0">
            <a:solidFill>
              <a:schemeClr val="tx1"/>
            </a:solidFill>
          </a:endParaRPr>
        </a:p>
      </dgm:t>
    </dgm:pt>
    <dgm:pt modelId="{FBE656A4-B995-4EFC-9508-F233C7ABBEE4}" type="parTrans" cxnId="{DF2A9B2F-AE6D-49FF-AF2E-F625378667F3}">
      <dgm:prSet custT="1"/>
      <dgm:spPr/>
      <dgm:t>
        <a:bodyPr/>
        <a:lstStyle/>
        <a:p>
          <a:endParaRPr lang="de-DE" sz="1800">
            <a:solidFill>
              <a:schemeClr val="tx1"/>
            </a:solidFill>
          </a:endParaRPr>
        </a:p>
      </dgm:t>
    </dgm:pt>
    <dgm:pt modelId="{24603F55-A59C-40BD-8361-55BDCAEE41ED}" type="sibTrans" cxnId="{DF2A9B2F-AE6D-49FF-AF2E-F625378667F3}">
      <dgm:prSet/>
      <dgm:spPr/>
      <dgm:t>
        <a:bodyPr/>
        <a:lstStyle/>
        <a:p>
          <a:endParaRPr lang="de-DE" sz="1800">
            <a:solidFill>
              <a:schemeClr val="tx1"/>
            </a:solidFill>
          </a:endParaRPr>
        </a:p>
      </dgm:t>
    </dgm:pt>
    <dgm:pt modelId="{A6282274-4F05-4130-A836-6A9C080DCF8F}">
      <dgm:prSet/>
      <dgm:spPr/>
      <dgm:t>
        <a:bodyPr/>
        <a:lstStyle/>
        <a:p>
          <a:endParaRPr lang="de-DE">
            <a:solidFill>
              <a:schemeClr val="tx1"/>
            </a:solidFill>
          </a:endParaRPr>
        </a:p>
      </dgm:t>
    </dgm:pt>
    <dgm:pt modelId="{DA5F9544-B597-403A-A96C-0E335C59B502}" type="parTrans" cxnId="{FB2EA5CC-3D81-4295-8043-734DC5731E5B}">
      <dgm:prSet/>
      <dgm:spPr/>
      <dgm:t>
        <a:bodyPr/>
        <a:lstStyle/>
        <a:p>
          <a:endParaRPr lang="de-DE" sz="1800">
            <a:solidFill>
              <a:schemeClr val="tx1"/>
            </a:solidFill>
          </a:endParaRPr>
        </a:p>
      </dgm:t>
    </dgm:pt>
    <dgm:pt modelId="{2C252926-2D57-4BE0-8603-DF4F18AD67D7}" type="sibTrans" cxnId="{FB2EA5CC-3D81-4295-8043-734DC5731E5B}">
      <dgm:prSet/>
      <dgm:spPr/>
      <dgm:t>
        <a:bodyPr/>
        <a:lstStyle/>
        <a:p>
          <a:endParaRPr lang="de-DE" sz="1800">
            <a:solidFill>
              <a:schemeClr val="tx1"/>
            </a:solidFill>
          </a:endParaRPr>
        </a:p>
      </dgm:t>
    </dgm:pt>
    <dgm:pt modelId="{95EE223F-80AA-4271-8F8F-D18F225B47B8}">
      <dgm:prSet/>
      <dgm:spPr/>
      <dgm:t>
        <a:bodyPr/>
        <a:lstStyle/>
        <a:p>
          <a:endParaRPr lang="de-DE">
            <a:solidFill>
              <a:schemeClr val="tx1"/>
            </a:solidFill>
          </a:endParaRPr>
        </a:p>
      </dgm:t>
    </dgm:pt>
    <dgm:pt modelId="{1AD9EF18-9269-461C-B931-B9C559C14BF3}" type="parTrans" cxnId="{5E110D15-4F71-4EC4-A19F-64F43B52F1EA}">
      <dgm:prSet/>
      <dgm:spPr/>
      <dgm:t>
        <a:bodyPr/>
        <a:lstStyle/>
        <a:p>
          <a:endParaRPr lang="de-DE" sz="1800">
            <a:solidFill>
              <a:schemeClr val="tx1"/>
            </a:solidFill>
          </a:endParaRPr>
        </a:p>
      </dgm:t>
    </dgm:pt>
    <dgm:pt modelId="{654C57C2-CF93-4603-8B50-990343840191}" type="sibTrans" cxnId="{5E110D15-4F71-4EC4-A19F-64F43B52F1EA}">
      <dgm:prSet/>
      <dgm:spPr/>
      <dgm:t>
        <a:bodyPr/>
        <a:lstStyle/>
        <a:p>
          <a:endParaRPr lang="de-DE" sz="1800">
            <a:solidFill>
              <a:schemeClr val="tx1"/>
            </a:solidFill>
          </a:endParaRPr>
        </a:p>
      </dgm:t>
    </dgm:pt>
    <dgm:pt modelId="{676C2EBD-BD7D-4CA0-A6A6-23F65CF3EC46}">
      <dgm:prSet custT="1"/>
      <dgm:spPr/>
      <dgm:t>
        <a:bodyPr/>
        <a:lstStyle/>
        <a:p>
          <a:r>
            <a:rPr lang="de-DE" sz="1800" dirty="0" err="1">
              <a:solidFill>
                <a:schemeClr val="tx1"/>
              </a:solidFill>
            </a:rPr>
            <a:t>Advocacy</a:t>
          </a:r>
          <a:r>
            <a:rPr lang="de-DE" sz="1800" dirty="0">
              <a:solidFill>
                <a:schemeClr val="tx1"/>
              </a:solidFill>
            </a:rPr>
            <a:t> </a:t>
          </a:r>
          <a:r>
            <a:rPr lang="de-DE" sz="1800" dirty="0" err="1">
              <a:solidFill>
                <a:schemeClr val="tx1"/>
              </a:solidFill>
            </a:rPr>
            <a:t>sessions</a:t>
          </a:r>
          <a:endParaRPr lang="de-DE" sz="1800" dirty="0">
            <a:solidFill>
              <a:schemeClr val="tx1"/>
            </a:solidFill>
          </a:endParaRPr>
        </a:p>
      </dgm:t>
    </dgm:pt>
    <dgm:pt modelId="{275E8EAB-FB64-4654-A799-695443A79756}" type="parTrans" cxnId="{6C64AD7C-7E89-4FAB-91EB-1A173380E032}">
      <dgm:prSet custT="1"/>
      <dgm:spPr/>
      <dgm:t>
        <a:bodyPr/>
        <a:lstStyle/>
        <a:p>
          <a:endParaRPr lang="de-DE" sz="1800">
            <a:solidFill>
              <a:schemeClr val="tx1"/>
            </a:solidFill>
          </a:endParaRPr>
        </a:p>
      </dgm:t>
    </dgm:pt>
    <dgm:pt modelId="{C7389DF4-4D52-4007-A197-32B1EE94DD10}" type="sibTrans" cxnId="{6C64AD7C-7E89-4FAB-91EB-1A173380E032}">
      <dgm:prSet/>
      <dgm:spPr/>
      <dgm:t>
        <a:bodyPr/>
        <a:lstStyle/>
        <a:p>
          <a:endParaRPr lang="de-DE" sz="1800">
            <a:solidFill>
              <a:schemeClr val="tx1"/>
            </a:solidFill>
          </a:endParaRPr>
        </a:p>
      </dgm:t>
    </dgm:pt>
    <dgm:pt modelId="{50E61CC4-8DEE-4EB0-95D7-B81B400D1AC5}">
      <dgm:prSet/>
      <dgm:spPr/>
      <dgm:t>
        <a:bodyPr/>
        <a:lstStyle/>
        <a:p>
          <a:r>
            <a:rPr lang="en-US" dirty="0">
              <a:solidFill>
                <a:schemeClr val="tx1"/>
              </a:solidFill>
            </a:rPr>
            <a:t>Publications</a:t>
          </a:r>
          <a:endParaRPr lang="de-DE" dirty="0">
            <a:solidFill>
              <a:schemeClr val="tx1"/>
            </a:solidFill>
          </a:endParaRPr>
        </a:p>
      </dgm:t>
    </dgm:pt>
    <dgm:pt modelId="{9C80F2CA-81AC-43AA-B28C-82DB6929BD1A}" type="parTrans" cxnId="{31CDF4EF-D04B-4020-AE79-7344B9DAF6BA}">
      <dgm:prSet/>
      <dgm:spPr/>
      <dgm:t>
        <a:bodyPr/>
        <a:lstStyle/>
        <a:p>
          <a:endParaRPr lang="de-DE">
            <a:solidFill>
              <a:schemeClr val="tx1"/>
            </a:solidFill>
          </a:endParaRPr>
        </a:p>
      </dgm:t>
    </dgm:pt>
    <dgm:pt modelId="{4C600B24-A5DA-4C9D-9AB9-3374D710ED89}" type="sibTrans" cxnId="{31CDF4EF-D04B-4020-AE79-7344B9DAF6BA}">
      <dgm:prSet/>
      <dgm:spPr/>
      <dgm:t>
        <a:bodyPr/>
        <a:lstStyle/>
        <a:p>
          <a:endParaRPr lang="de-DE">
            <a:solidFill>
              <a:schemeClr val="tx1"/>
            </a:solidFill>
          </a:endParaRPr>
        </a:p>
      </dgm:t>
    </dgm:pt>
    <dgm:pt modelId="{9EA34ECA-D685-4109-B7EC-41A7F1CDCB08}" type="pres">
      <dgm:prSet presAssocID="{16074DF4-56E8-4502-96BC-ECC2EB755524}" presName="cycle" presStyleCnt="0">
        <dgm:presLayoutVars>
          <dgm:chMax val="1"/>
          <dgm:dir/>
          <dgm:animLvl val="ctr"/>
          <dgm:resizeHandles val="exact"/>
        </dgm:presLayoutVars>
      </dgm:prSet>
      <dgm:spPr/>
    </dgm:pt>
    <dgm:pt modelId="{75545384-BE2F-4B2F-BFEE-A3B0D24634FD}" type="pres">
      <dgm:prSet presAssocID="{80E45BF4-2333-4812-BB4E-7E3B123C3E7B}" presName="centerShape" presStyleLbl="node0" presStyleIdx="0" presStyleCnt="1" custScaleX="155405" custScaleY="122914" custLinFactNeighborX="1920" custLinFactNeighborY="972"/>
      <dgm:spPr/>
    </dgm:pt>
    <dgm:pt modelId="{D6561A6F-788C-40B0-A479-E892ACE12903}" type="pres">
      <dgm:prSet presAssocID="{E76D1E49-EC7E-497C-91EF-FFEA96155E79}" presName="Name9" presStyleLbl="parChTrans1D2" presStyleIdx="0" presStyleCnt="7"/>
      <dgm:spPr/>
    </dgm:pt>
    <dgm:pt modelId="{81E8640F-3F3A-49E2-B8A2-9047D235D732}" type="pres">
      <dgm:prSet presAssocID="{E76D1E49-EC7E-497C-91EF-FFEA96155E79}" presName="connTx" presStyleLbl="parChTrans1D2" presStyleIdx="0" presStyleCnt="7"/>
      <dgm:spPr/>
    </dgm:pt>
    <dgm:pt modelId="{122F345F-358A-407E-9DFE-E3B19A16939E}" type="pres">
      <dgm:prSet presAssocID="{D9F07EC6-7DF6-4352-9F3F-A1EFB2C81600}" presName="node" presStyleLbl="node1" presStyleIdx="0" presStyleCnt="7" custScaleX="117663" custScaleY="92946" custRadScaleRad="99793" custRadScaleInc="7244">
        <dgm:presLayoutVars>
          <dgm:bulletEnabled val="1"/>
        </dgm:presLayoutVars>
      </dgm:prSet>
      <dgm:spPr/>
    </dgm:pt>
    <dgm:pt modelId="{68ADC513-AD31-45FC-A48C-CFF650F5AE59}" type="pres">
      <dgm:prSet presAssocID="{FBE656A4-B995-4EFC-9508-F233C7ABBEE4}" presName="Name9" presStyleLbl="parChTrans1D2" presStyleIdx="1" presStyleCnt="7"/>
      <dgm:spPr/>
    </dgm:pt>
    <dgm:pt modelId="{A9BA4825-C4AE-4BF8-BE8C-6B0CF2F2F7D1}" type="pres">
      <dgm:prSet presAssocID="{FBE656A4-B995-4EFC-9508-F233C7ABBEE4}" presName="connTx" presStyleLbl="parChTrans1D2" presStyleIdx="1" presStyleCnt="7"/>
      <dgm:spPr/>
    </dgm:pt>
    <dgm:pt modelId="{DE425B18-66FE-4E23-9364-5E57B1FD66F3}" type="pres">
      <dgm:prSet presAssocID="{0CA783F8-28AE-4D0B-9DE5-674CB90E206E}" presName="node" presStyleLbl="node1" presStyleIdx="1" presStyleCnt="7" custScaleX="114819" custScaleY="94904" custRadScaleRad="124231" custRadScaleInc="22404">
        <dgm:presLayoutVars>
          <dgm:bulletEnabled val="1"/>
        </dgm:presLayoutVars>
      </dgm:prSet>
      <dgm:spPr/>
    </dgm:pt>
    <dgm:pt modelId="{13BF3CB0-951E-48C0-A9C3-2AB190935F6D}" type="pres">
      <dgm:prSet presAssocID="{9C80F2CA-81AC-43AA-B28C-82DB6929BD1A}" presName="Name9" presStyleLbl="parChTrans1D2" presStyleIdx="2" presStyleCnt="7"/>
      <dgm:spPr/>
    </dgm:pt>
    <dgm:pt modelId="{768510A7-FF64-4B77-ACBD-43CD505B801B}" type="pres">
      <dgm:prSet presAssocID="{9C80F2CA-81AC-43AA-B28C-82DB6929BD1A}" presName="connTx" presStyleLbl="parChTrans1D2" presStyleIdx="2" presStyleCnt="7"/>
      <dgm:spPr/>
    </dgm:pt>
    <dgm:pt modelId="{BB721039-F5C3-44D8-8748-4AA0DD714764}" type="pres">
      <dgm:prSet presAssocID="{50E61CC4-8DEE-4EB0-95D7-B81B400D1AC5}" presName="node" presStyleLbl="node1" presStyleIdx="2" presStyleCnt="7" custScaleX="114819" custScaleY="94904" custRadScaleRad="142843" custRadScaleInc="-22631">
        <dgm:presLayoutVars>
          <dgm:bulletEnabled val="1"/>
        </dgm:presLayoutVars>
      </dgm:prSet>
      <dgm:spPr/>
    </dgm:pt>
    <dgm:pt modelId="{B645B588-6A76-466F-AA72-5A0FCEF7F89E}" type="pres">
      <dgm:prSet presAssocID="{94BD49D2-67D4-4732-8464-8563D0FAD73D}" presName="Name9" presStyleLbl="parChTrans1D2" presStyleIdx="3" presStyleCnt="7"/>
      <dgm:spPr/>
    </dgm:pt>
    <dgm:pt modelId="{F1F68C3D-5D7D-4F3D-9594-6C7BF93F2757}" type="pres">
      <dgm:prSet presAssocID="{94BD49D2-67D4-4732-8464-8563D0FAD73D}" presName="connTx" presStyleLbl="parChTrans1D2" presStyleIdx="3" presStyleCnt="7"/>
      <dgm:spPr/>
    </dgm:pt>
    <dgm:pt modelId="{B765A137-388B-4AC5-BAA8-197E11B5B7A3}" type="pres">
      <dgm:prSet presAssocID="{692ADF5A-71BF-417E-B807-29CA3A637BB9}" presName="node" presStyleLbl="node1" presStyleIdx="3" presStyleCnt="7" custScaleX="112571" custScaleY="96006" custRadScaleRad="151177" custRadScaleInc="-17769">
        <dgm:presLayoutVars>
          <dgm:bulletEnabled val="1"/>
        </dgm:presLayoutVars>
      </dgm:prSet>
      <dgm:spPr/>
    </dgm:pt>
    <dgm:pt modelId="{1F902C14-C79B-4B72-8299-EDFCAA9CD39A}" type="pres">
      <dgm:prSet presAssocID="{C7027E00-24F3-4FEF-92A7-8F4C05FA3179}" presName="Name9" presStyleLbl="parChTrans1D2" presStyleIdx="4" presStyleCnt="7"/>
      <dgm:spPr/>
    </dgm:pt>
    <dgm:pt modelId="{7D404039-203F-4DEE-B651-C88136E35AD8}" type="pres">
      <dgm:prSet presAssocID="{C7027E00-24F3-4FEF-92A7-8F4C05FA3179}" presName="connTx" presStyleLbl="parChTrans1D2" presStyleIdx="4" presStyleCnt="7"/>
      <dgm:spPr/>
    </dgm:pt>
    <dgm:pt modelId="{DC9021F7-DD2C-4189-9C66-85117A3163A1}" type="pres">
      <dgm:prSet presAssocID="{98F80477-D447-4900-96D8-3EB215BB301D}" presName="node" presStyleLbl="node1" presStyleIdx="4" presStyleCnt="7" custScaleX="118328" custRadScaleRad="113993" custRadScaleInc="39597">
        <dgm:presLayoutVars>
          <dgm:bulletEnabled val="1"/>
        </dgm:presLayoutVars>
      </dgm:prSet>
      <dgm:spPr/>
    </dgm:pt>
    <dgm:pt modelId="{3FDBD4D9-C76F-4314-BAFE-15F39C54B7DE}" type="pres">
      <dgm:prSet presAssocID="{76576332-4532-418D-8979-3B142C0E5EF9}" presName="Name9" presStyleLbl="parChTrans1D2" presStyleIdx="5" presStyleCnt="7"/>
      <dgm:spPr/>
    </dgm:pt>
    <dgm:pt modelId="{42185F29-82DB-42F1-BF74-3A921DCEF20C}" type="pres">
      <dgm:prSet presAssocID="{76576332-4532-418D-8979-3B142C0E5EF9}" presName="connTx" presStyleLbl="parChTrans1D2" presStyleIdx="5" presStyleCnt="7"/>
      <dgm:spPr/>
    </dgm:pt>
    <dgm:pt modelId="{2CFA452B-B922-458A-BBA0-C3522CAB458C}" type="pres">
      <dgm:prSet presAssocID="{5730D871-C4CE-4884-B19F-EADF93920E58}" presName="node" presStyleLbl="node1" presStyleIdx="5" presStyleCnt="7" custScaleX="110458" custScaleY="96695" custRadScaleRad="134351" custRadScaleInc="26824">
        <dgm:presLayoutVars>
          <dgm:bulletEnabled val="1"/>
        </dgm:presLayoutVars>
      </dgm:prSet>
      <dgm:spPr/>
    </dgm:pt>
    <dgm:pt modelId="{8C98E50E-563C-474C-99E1-2775B386D5AC}" type="pres">
      <dgm:prSet presAssocID="{275E8EAB-FB64-4654-A799-695443A79756}" presName="Name9" presStyleLbl="parChTrans1D2" presStyleIdx="6" presStyleCnt="7"/>
      <dgm:spPr/>
    </dgm:pt>
    <dgm:pt modelId="{BB747416-F9DF-461F-8664-0223A904C0FA}" type="pres">
      <dgm:prSet presAssocID="{275E8EAB-FB64-4654-A799-695443A79756}" presName="connTx" presStyleLbl="parChTrans1D2" presStyleIdx="6" presStyleCnt="7"/>
      <dgm:spPr/>
    </dgm:pt>
    <dgm:pt modelId="{00D02BDC-FD8B-4B65-B48D-D4732F23AFAE}" type="pres">
      <dgm:prSet presAssocID="{676C2EBD-BD7D-4CA0-A6A6-23F65CF3EC46}" presName="node" presStyleLbl="node1" presStyleIdx="6" presStyleCnt="7" custScaleX="111635" custScaleY="106956" custRadScaleRad="123564" custRadScaleInc="-10190">
        <dgm:presLayoutVars>
          <dgm:bulletEnabled val="1"/>
        </dgm:presLayoutVars>
      </dgm:prSet>
      <dgm:spPr/>
    </dgm:pt>
  </dgm:ptLst>
  <dgm:cxnLst>
    <dgm:cxn modelId="{EEFEE300-E334-40F3-AC90-3F725AAC7738}" type="presOf" srcId="{C7027E00-24F3-4FEF-92A7-8F4C05FA3179}" destId="{1F902C14-C79B-4B72-8299-EDFCAA9CD39A}" srcOrd="0" destOrd="0" presId="urn:microsoft.com/office/officeart/2005/8/layout/radial1"/>
    <dgm:cxn modelId="{EAD9DA01-48F0-4884-B54F-2F71A9EDF24C}" type="presOf" srcId="{FBE656A4-B995-4EFC-9508-F233C7ABBEE4}" destId="{A9BA4825-C4AE-4BF8-BE8C-6B0CF2F2F7D1}" srcOrd="1" destOrd="0" presId="urn:microsoft.com/office/officeart/2005/8/layout/radial1"/>
    <dgm:cxn modelId="{6C389D07-09E7-4E1E-9C4F-EA81C8C331B6}" type="presOf" srcId="{80E45BF4-2333-4812-BB4E-7E3B123C3E7B}" destId="{75545384-BE2F-4B2F-BFEE-A3B0D24634FD}" srcOrd="0" destOrd="0" presId="urn:microsoft.com/office/officeart/2005/8/layout/radial1"/>
    <dgm:cxn modelId="{5E110D15-4F71-4EC4-A19F-64F43B52F1EA}" srcId="{16074DF4-56E8-4502-96BC-ECC2EB755524}" destId="{95EE223F-80AA-4271-8F8F-D18F225B47B8}" srcOrd="2" destOrd="0" parTransId="{1AD9EF18-9269-461C-B931-B9C559C14BF3}" sibTransId="{654C57C2-CF93-4603-8B50-990343840191}"/>
    <dgm:cxn modelId="{BA855319-96B9-4A55-B0B9-AE9625A78915}" type="presOf" srcId="{E76D1E49-EC7E-497C-91EF-FFEA96155E79}" destId="{81E8640F-3F3A-49E2-B8A2-9047D235D732}" srcOrd="1" destOrd="0" presId="urn:microsoft.com/office/officeart/2005/8/layout/radial1"/>
    <dgm:cxn modelId="{DF2A9B2F-AE6D-49FF-AF2E-F625378667F3}" srcId="{80E45BF4-2333-4812-BB4E-7E3B123C3E7B}" destId="{0CA783F8-28AE-4D0B-9DE5-674CB90E206E}" srcOrd="1" destOrd="0" parTransId="{FBE656A4-B995-4EFC-9508-F233C7ABBEE4}" sibTransId="{24603F55-A59C-40BD-8361-55BDCAEE41ED}"/>
    <dgm:cxn modelId="{CE1EF436-D328-468B-8EDE-4A8721ECFE6C}" type="presOf" srcId="{94BD49D2-67D4-4732-8464-8563D0FAD73D}" destId="{B645B588-6A76-466F-AA72-5A0FCEF7F89E}" srcOrd="0" destOrd="0" presId="urn:microsoft.com/office/officeart/2005/8/layout/radial1"/>
    <dgm:cxn modelId="{7F4EF83A-4C02-4A87-8343-336522A2FFE4}" type="presOf" srcId="{9C80F2CA-81AC-43AA-B28C-82DB6929BD1A}" destId="{768510A7-FF64-4B77-ACBD-43CD505B801B}" srcOrd="1" destOrd="0" presId="urn:microsoft.com/office/officeart/2005/8/layout/radial1"/>
    <dgm:cxn modelId="{34F73A3B-8020-47D7-B474-48E7CD1FFDBD}" srcId="{80E45BF4-2333-4812-BB4E-7E3B123C3E7B}" destId="{5730D871-C4CE-4884-B19F-EADF93920E58}" srcOrd="5" destOrd="0" parTransId="{76576332-4532-418D-8979-3B142C0E5EF9}" sibTransId="{D8DFBC2A-6EF4-4E4B-977D-DF4A61C7ECB0}"/>
    <dgm:cxn modelId="{7207385E-577B-4197-A480-00EBFAA31B26}" type="presOf" srcId="{E76D1E49-EC7E-497C-91EF-FFEA96155E79}" destId="{D6561A6F-788C-40B0-A479-E892ACE12903}" srcOrd="0" destOrd="0" presId="urn:microsoft.com/office/officeart/2005/8/layout/radial1"/>
    <dgm:cxn modelId="{7133686F-F3F9-4709-8E9F-408BA9345F09}" srcId="{80E45BF4-2333-4812-BB4E-7E3B123C3E7B}" destId="{692ADF5A-71BF-417E-B807-29CA3A637BB9}" srcOrd="3" destOrd="0" parTransId="{94BD49D2-67D4-4732-8464-8563D0FAD73D}" sibTransId="{45538026-9F6D-4FF7-9C50-D842A79A4AAE}"/>
    <dgm:cxn modelId="{7D05FA50-2B54-4294-AF02-C050FD484017}" srcId="{80E45BF4-2333-4812-BB4E-7E3B123C3E7B}" destId="{98F80477-D447-4900-96D8-3EB215BB301D}" srcOrd="4" destOrd="0" parTransId="{C7027E00-24F3-4FEF-92A7-8F4C05FA3179}" sibTransId="{E0223C00-7A27-44A1-8080-323112D7989D}"/>
    <dgm:cxn modelId="{7AD49E71-41FE-4D32-AC37-A326B178CA05}" type="presOf" srcId="{275E8EAB-FB64-4654-A799-695443A79756}" destId="{BB747416-F9DF-461F-8664-0223A904C0FA}" srcOrd="1" destOrd="0" presId="urn:microsoft.com/office/officeart/2005/8/layout/radial1"/>
    <dgm:cxn modelId="{D8406A53-0580-4C65-B951-BD7D51304C73}" type="presOf" srcId="{FBE656A4-B995-4EFC-9508-F233C7ABBEE4}" destId="{68ADC513-AD31-45FC-A48C-CFF650F5AE59}" srcOrd="0" destOrd="0" presId="urn:microsoft.com/office/officeart/2005/8/layout/radial1"/>
    <dgm:cxn modelId="{6C64AD7C-7E89-4FAB-91EB-1A173380E032}" srcId="{80E45BF4-2333-4812-BB4E-7E3B123C3E7B}" destId="{676C2EBD-BD7D-4CA0-A6A6-23F65CF3EC46}" srcOrd="6" destOrd="0" parTransId="{275E8EAB-FB64-4654-A799-695443A79756}" sibTransId="{C7389DF4-4D52-4007-A197-32B1EE94DD10}"/>
    <dgm:cxn modelId="{7CED3391-008C-4429-A55D-A3444685A73C}" srcId="{16074DF4-56E8-4502-96BC-ECC2EB755524}" destId="{80E45BF4-2333-4812-BB4E-7E3B123C3E7B}" srcOrd="0" destOrd="0" parTransId="{B0C51114-F44F-4A71-9AF9-C4ABD74D43A9}" sibTransId="{0A5ECA20-0935-4246-8D9C-2FAD58544428}"/>
    <dgm:cxn modelId="{86EC239B-CF88-40C3-AD41-13EF85572B36}" srcId="{80E45BF4-2333-4812-BB4E-7E3B123C3E7B}" destId="{D9F07EC6-7DF6-4352-9F3F-A1EFB2C81600}" srcOrd="0" destOrd="0" parTransId="{E76D1E49-EC7E-497C-91EF-FFEA96155E79}" sibTransId="{77675442-6D2D-4CF3-8A7E-F8D5E381CD59}"/>
    <dgm:cxn modelId="{1E1542AE-CB15-45DA-8033-C26FF2DFA518}" type="presOf" srcId="{D9F07EC6-7DF6-4352-9F3F-A1EFB2C81600}" destId="{122F345F-358A-407E-9DFE-E3B19A16939E}" srcOrd="0" destOrd="0" presId="urn:microsoft.com/office/officeart/2005/8/layout/radial1"/>
    <dgm:cxn modelId="{6BE973B3-6130-44FD-9449-F17C43248EAC}" type="presOf" srcId="{676C2EBD-BD7D-4CA0-A6A6-23F65CF3EC46}" destId="{00D02BDC-FD8B-4B65-B48D-D4732F23AFAE}" srcOrd="0" destOrd="0" presId="urn:microsoft.com/office/officeart/2005/8/layout/radial1"/>
    <dgm:cxn modelId="{168D14B4-3262-4ED9-A403-E6FAF593F188}" type="presOf" srcId="{0CA783F8-28AE-4D0B-9DE5-674CB90E206E}" destId="{DE425B18-66FE-4E23-9364-5E57B1FD66F3}" srcOrd="0" destOrd="0" presId="urn:microsoft.com/office/officeart/2005/8/layout/radial1"/>
    <dgm:cxn modelId="{76358CB4-6645-47BA-A601-9D726D417EDD}" type="presOf" srcId="{16074DF4-56E8-4502-96BC-ECC2EB755524}" destId="{9EA34ECA-D685-4109-B7EC-41A7F1CDCB08}" srcOrd="0" destOrd="0" presId="urn:microsoft.com/office/officeart/2005/8/layout/radial1"/>
    <dgm:cxn modelId="{345ADBB9-815E-49A2-B038-3D7EFEF3B03F}" type="presOf" srcId="{9C80F2CA-81AC-43AA-B28C-82DB6929BD1A}" destId="{13BF3CB0-951E-48C0-A9C3-2AB190935F6D}" srcOrd="0" destOrd="0" presId="urn:microsoft.com/office/officeart/2005/8/layout/radial1"/>
    <dgm:cxn modelId="{C973EEBE-6868-436B-8891-4DA5C5A0FB52}" type="presOf" srcId="{275E8EAB-FB64-4654-A799-695443A79756}" destId="{8C98E50E-563C-474C-99E1-2775B386D5AC}" srcOrd="0" destOrd="0" presId="urn:microsoft.com/office/officeart/2005/8/layout/radial1"/>
    <dgm:cxn modelId="{8E458AC7-8B24-4F67-A6FF-691538B2AE8F}" type="presOf" srcId="{5730D871-C4CE-4884-B19F-EADF93920E58}" destId="{2CFA452B-B922-458A-BBA0-C3522CAB458C}" srcOrd="0" destOrd="0" presId="urn:microsoft.com/office/officeart/2005/8/layout/radial1"/>
    <dgm:cxn modelId="{B4029AC7-5A8E-4F13-A446-324025D562A9}" type="presOf" srcId="{50E61CC4-8DEE-4EB0-95D7-B81B400D1AC5}" destId="{BB721039-F5C3-44D8-8748-4AA0DD714764}" srcOrd="0" destOrd="0" presId="urn:microsoft.com/office/officeart/2005/8/layout/radial1"/>
    <dgm:cxn modelId="{90551DC8-7B3B-44C6-A489-1B5B6F862324}" type="presOf" srcId="{76576332-4532-418D-8979-3B142C0E5EF9}" destId="{42185F29-82DB-42F1-BF74-3A921DCEF20C}" srcOrd="1" destOrd="0" presId="urn:microsoft.com/office/officeart/2005/8/layout/radial1"/>
    <dgm:cxn modelId="{FB2EA5CC-3D81-4295-8043-734DC5731E5B}" srcId="{16074DF4-56E8-4502-96BC-ECC2EB755524}" destId="{A6282274-4F05-4130-A836-6A9C080DCF8F}" srcOrd="1" destOrd="0" parTransId="{DA5F9544-B597-403A-A96C-0E335C59B502}" sibTransId="{2C252926-2D57-4BE0-8603-DF4F18AD67D7}"/>
    <dgm:cxn modelId="{2AE1ABD2-ED51-4F62-8EBE-116C7DA9CEAE}" type="presOf" srcId="{94BD49D2-67D4-4732-8464-8563D0FAD73D}" destId="{F1F68C3D-5D7D-4F3D-9594-6C7BF93F2757}" srcOrd="1" destOrd="0" presId="urn:microsoft.com/office/officeart/2005/8/layout/radial1"/>
    <dgm:cxn modelId="{A603B5D3-F3B0-478F-9702-D23B91A0504F}" type="presOf" srcId="{76576332-4532-418D-8979-3B142C0E5EF9}" destId="{3FDBD4D9-C76F-4314-BAFE-15F39C54B7DE}" srcOrd="0" destOrd="0" presId="urn:microsoft.com/office/officeart/2005/8/layout/radial1"/>
    <dgm:cxn modelId="{B21303E6-7402-42AB-BF3C-B079B2103060}" type="presOf" srcId="{692ADF5A-71BF-417E-B807-29CA3A637BB9}" destId="{B765A137-388B-4AC5-BAA8-197E11B5B7A3}" srcOrd="0" destOrd="0" presId="urn:microsoft.com/office/officeart/2005/8/layout/radial1"/>
    <dgm:cxn modelId="{473FBEEF-E40E-4256-9098-A185E68041F3}" type="presOf" srcId="{C7027E00-24F3-4FEF-92A7-8F4C05FA3179}" destId="{7D404039-203F-4DEE-B651-C88136E35AD8}" srcOrd="1" destOrd="0" presId="urn:microsoft.com/office/officeart/2005/8/layout/radial1"/>
    <dgm:cxn modelId="{31CDF4EF-D04B-4020-AE79-7344B9DAF6BA}" srcId="{80E45BF4-2333-4812-BB4E-7E3B123C3E7B}" destId="{50E61CC4-8DEE-4EB0-95D7-B81B400D1AC5}" srcOrd="2" destOrd="0" parTransId="{9C80F2CA-81AC-43AA-B28C-82DB6929BD1A}" sibTransId="{4C600B24-A5DA-4C9D-9AB9-3374D710ED89}"/>
    <dgm:cxn modelId="{E70E49F0-C397-410B-AE9B-F46B14DEA485}" type="presOf" srcId="{98F80477-D447-4900-96D8-3EB215BB301D}" destId="{DC9021F7-DD2C-4189-9C66-85117A3163A1}" srcOrd="0" destOrd="0" presId="urn:microsoft.com/office/officeart/2005/8/layout/radial1"/>
    <dgm:cxn modelId="{2136758B-61F0-46CC-B10C-98E635C3C3EC}" type="presParOf" srcId="{9EA34ECA-D685-4109-B7EC-41A7F1CDCB08}" destId="{75545384-BE2F-4B2F-BFEE-A3B0D24634FD}" srcOrd="0" destOrd="0" presId="urn:microsoft.com/office/officeart/2005/8/layout/radial1"/>
    <dgm:cxn modelId="{9356F783-EF7C-4F54-AD66-1D3C9C525C4D}" type="presParOf" srcId="{9EA34ECA-D685-4109-B7EC-41A7F1CDCB08}" destId="{D6561A6F-788C-40B0-A479-E892ACE12903}" srcOrd="1" destOrd="0" presId="urn:microsoft.com/office/officeart/2005/8/layout/radial1"/>
    <dgm:cxn modelId="{9AD20A69-BFE0-4B41-8694-387267BA18F1}" type="presParOf" srcId="{D6561A6F-788C-40B0-A479-E892ACE12903}" destId="{81E8640F-3F3A-49E2-B8A2-9047D235D732}" srcOrd="0" destOrd="0" presId="urn:microsoft.com/office/officeart/2005/8/layout/radial1"/>
    <dgm:cxn modelId="{ADD56E18-47AD-4F38-9C60-A70699D2BDA6}" type="presParOf" srcId="{9EA34ECA-D685-4109-B7EC-41A7F1CDCB08}" destId="{122F345F-358A-407E-9DFE-E3B19A16939E}" srcOrd="2" destOrd="0" presId="urn:microsoft.com/office/officeart/2005/8/layout/radial1"/>
    <dgm:cxn modelId="{7DFF8B06-A6B0-4FFF-B0C8-9CFBFCAAD97D}" type="presParOf" srcId="{9EA34ECA-D685-4109-B7EC-41A7F1CDCB08}" destId="{68ADC513-AD31-45FC-A48C-CFF650F5AE59}" srcOrd="3" destOrd="0" presId="urn:microsoft.com/office/officeart/2005/8/layout/radial1"/>
    <dgm:cxn modelId="{0B50E45C-DC50-4C1E-B5BA-B994D9E50541}" type="presParOf" srcId="{68ADC513-AD31-45FC-A48C-CFF650F5AE59}" destId="{A9BA4825-C4AE-4BF8-BE8C-6B0CF2F2F7D1}" srcOrd="0" destOrd="0" presId="urn:microsoft.com/office/officeart/2005/8/layout/radial1"/>
    <dgm:cxn modelId="{78F77C43-A4A9-4BA7-A9FE-14E539737E93}" type="presParOf" srcId="{9EA34ECA-D685-4109-B7EC-41A7F1CDCB08}" destId="{DE425B18-66FE-4E23-9364-5E57B1FD66F3}" srcOrd="4" destOrd="0" presId="urn:microsoft.com/office/officeart/2005/8/layout/radial1"/>
    <dgm:cxn modelId="{F7BD8AD1-BB46-419F-9BA3-238A59D972C6}" type="presParOf" srcId="{9EA34ECA-D685-4109-B7EC-41A7F1CDCB08}" destId="{13BF3CB0-951E-48C0-A9C3-2AB190935F6D}" srcOrd="5" destOrd="0" presId="urn:microsoft.com/office/officeart/2005/8/layout/radial1"/>
    <dgm:cxn modelId="{6146CF2E-61B3-4553-803B-8A76974C7435}" type="presParOf" srcId="{13BF3CB0-951E-48C0-A9C3-2AB190935F6D}" destId="{768510A7-FF64-4B77-ACBD-43CD505B801B}" srcOrd="0" destOrd="0" presId="urn:microsoft.com/office/officeart/2005/8/layout/radial1"/>
    <dgm:cxn modelId="{C088D5E2-DF02-4F15-8DBB-47D764F3575B}" type="presParOf" srcId="{9EA34ECA-D685-4109-B7EC-41A7F1CDCB08}" destId="{BB721039-F5C3-44D8-8748-4AA0DD714764}" srcOrd="6" destOrd="0" presId="urn:microsoft.com/office/officeart/2005/8/layout/radial1"/>
    <dgm:cxn modelId="{7F5D0005-1750-43C3-A232-559927FD4C81}" type="presParOf" srcId="{9EA34ECA-D685-4109-B7EC-41A7F1CDCB08}" destId="{B645B588-6A76-466F-AA72-5A0FCEF7F89E}" srcOrd="7" destOrd="0" presId="urn:microsoft.com/office/officeart/2005/8/layout/radial1"/>
    <dgm:cxn modelId="{5A3AF97C-5FA5-4092-A550-695AB444AA65}" type="presParOf" srcId="{B645B588-6A76-466F-AA72-5A0FCEF7F89E}" destId="{F1F68C3D-5D7D-4F3D-9594-6C7BF93F2757}" srcOrd="0" destOrd="0" presId="urn:microsoft.com/office/officeart/2005/8/layout/radial1"/>
    <dgm:cxn modelId="{C7F17764-E411-4164-AF72-FEF4A707CFF7}" type="presParOf" srcId="{9EA34ECA-D685-4109-B7EC-41A7F1CDCB08}" destId="{B765A137-388B-4AC5-BAA8-197E11B5B7A3}" srcOrd="8" destOrd="0" presId="urn:microsoft.com/office/officeart/2005/8/layout/radial1"/>
    <dgm:cxn modelId="{F3AEF4A5-7FCA-410B-8ED5-CC27BF30A388}" type="presParOf" srcId="{9EA34ECA-D685-4109-B7EC-41A7F1CDCB08}" destId="{1F902C14-C79B-4B72-8299-EDFCAA9CD39A}" srcOrd="9" destOrd="0" presId="urn:microsoft.com/office/officeart/2005/8/layout/radial1"/>
    <dgm:cxn modelId="{7B554F88-117D-4B05-94AB-E9063341567B}" type="presParOf" srcId="{1F902C14-C79B-4B72-8299-EDFCAA9CD39A}" destId="{7D404039-203F-4DEE-B651-C88136E35AD8}" srcOrd="0" destOrd="0" presId="urn:microsoft.com/office/officeart/2005/8/layout/radial1"/>
    <dgm:cxn modelId="{56F97C74-7E64-4006-A027-A98F7B457219}" type="presParOf" srcId="{9EA34ECA-D685-4109-B7EC-41A7F1CDCB08}" destId="{DC9021F7-DD2C-4189-9C66-85117A3163A1}" srcOrd="10" destOrd="0" presId="urn:microsoft.com/office/officeart/2005/8/layout/radial1"/>
    <dgm:cxn modelId="{2CCA24D3-454A-44D6-8F90-D41A78F7159D}" type="presParOf" srcId="{9EA34ECA-D685-4109-B7EC-41A7F1CDCB08}" destId="{3FDBD4D9-C76F-4314-BAFE-15F39C54B7DE}" srcOrd="11" destOrd="0" presId="urn:microsoft.com/office/officeart/2005/8/layout/radial1"/>
    <dgm:cxn modelId="{50E277E4-3C0B-47E4-AA9A-8A6CEE3F3746}" type="presParOf" srcId="{3FDBD4D9-C76F-4314-BAFE-15F39C54B7DE}" destId="{42185F29-82DB-42F1-BF74-3A921DCEF20C}" srcOrd="0" destOrd="0" presId="urn:microsoft.com/office/officeart/2005/8/layout/radial1"/>
    <dgm:cxn modelId="{DB9049BE-24C1-4699-9D35-D4714C488B16}" type="presParOf" srcId="{9EA34ECA-D685-4109-B7EC-41A7F1CDCB08}" destId="{2CFA452B-B922-458A-BBA0-C3522CAB458C}" srcOrd="12" destOrd="0" presId="urn:microsoft.com/office/officeart/2005/8/layout/radial1"/>
    <dgm:cxn modelId="{BED58A05-CD25-4037-85CA-E0C2DE6B98C5}" type="presParOf" srcId="{9EA34ECA-D685-4109-B7EC-41A7F1CDCB08}" destId="{8C98E50E-563C-474C-99E1-2775B386D5AC}" srcOrd="13" destOrd="0" presId="urn:microsoft.com/office/officeart/2005/8/layout/radial1"/>
    <dgm:cxn modelId="{E6E36DCA-D6A6-4C3E-934D-E1C012D0E728}" type="presParOf" srcId="{8C98E50E-563C-474C-99E1-2775B386D5AC}" destId="{BB747416-F9DF-461F-8664-0223A904C0FA}" srcOrd="0" destOrd="0" presId="urn:microsoft.com/office/officeart/2005/8/layout/radial1"/>
    <dgm:cxn modelId="{6431333D-065A-42E1-9F2D-8E45248C2680}" type="presParOf" srcId="{9EA34ECA-D685-4109-B7EC-41A7F1CDCB08}" destId="{00D02BDC-FD8B-4B65-B48D-D4732F23AFAE}"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074DF4-56E8-4502-96BC-ECC2EB755524}"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de-DE"/>
        </a:p>
      </dgm:t>
    </dgm:pt>
    <dgm:pt modelId="{80E45BF4-2333-4812-BB4E-7E3B123C3E7B}">
      <dgm:prSet phldrT="[Text]" custT="1"/>
      <dgm:spPr/>
      <dgm:t>
        <a:bodyPr/>
        <a:lstStyle/>
        <a:p>
          <a:r>
            <a:rPr lang="de-DE" sz="1800" b="1" dirty="0">
              <a:solidFill>
                <a:schemeClr val="tx1"/>
              </a:solidFill>
            </a:rPr>
            <a:t>Demonstration Site</a:t>
          </a:r>
        </a:p>
      </dgm:t>
    </dgm:pt>
    <dgm:pt modelId="{B0C51114-F44F-4A71-9AF9-C4ABD74D43A9}" type="parTrans" cxnId="{7CED3391-008C-4429-A55D-A3444685A73C}">
      <dgm:prSet/>
      <dgm:spPr/>
      <dgm:t>
        <a:bodyPr/>
        <a:lstStyle/>
        <a:p>
          <a:endParaRPr lang="de-DE" sz="1400">
            <a:solidFill>
              <a:schemeClr val="tx1"/>
            </a:solidFill>
          </a:endParaRPr>
        </a:p>
      </dgm:t>
    </dgm:pt>
    <dgm:pt modelId="{0A5ECA20-0935-4246-8D9C-2FAD58544428}" type="sibTrans" cxnId="{7CED3391-008C-4429-A55D-A3444685A73C}">
      <dgm:prSet/>
      <dgm:spPr/>
      <dgm:t>
        <a:bodyPr/>
        <a:lstStyle/>
        <a:p>
          <a:endParaRPr lang="de-DE" sz="1400">
            <a:solidFill>
              <a:schemeClr val="tx1"/>
            </a:solidFill>
          </a:endParaRPr>
        </a:p>
      </dgm:t>
    </dgm:pt>
    <dgm:pt modelId="{D9F07EC6-7DF6-4352-9F3F-A1EFB2C81600}">
      <dgm:prSet phldrT="[Text]" custT="1"/>
      <dgm:spPr/>
      <dgm:t>
        <a:bodyPr/>
        <a:lstStyle/>
        <a:p>
          <a:r>
            <a:rPr lang="de-DE" sz="1400" dirty="0" err="1">
              <a:solidFill>
                <a:schemeClr val="tx1"/>
              </a:solidFill>
            </a:rPr>
            <a:t>Various</a:t>
          </a:r>
          <a:r>
            <a:rPr lang="de-DE" sz="1400" dirty="0">
              <a:solidFill>
                <a:schemeClr val="tx1"/>
              </a:solidFill>
            </a:rPr>
            <a:t> </a:t>
          </a:r>
          <a:r>
            <a:rPr lang="de-DE" sz="1400" dirty="0" err="1">
              <a:solidFill>
                <a:schemeClr val="tx1"/>
              </a:solidFill>
            </a:rPr>
            <a:t>social</a:t>
          </a:r>
          <a:r>
            <a:rPr lang="de-DE" sz="1400" dirty="0">
              <a:solidFill>
                <a:schemeClr val="tx1"/>
              </a:solidFill>
            </a:rPr>
            <a:t> </a:t>
          </a:r>
          <a:r>
            <a:rPr lang="de-DE" sz="1400" dirty="0" err="1">
              <a:solidFill>
                <a:schemeClr val="tx1"/>
              </a:solidFill>
            </a:rPr>
            <a:t>media</a:t>
          </a:r>
          <a:endParaRPr lang="de-DE" sz="1400" dirty="0">
            <a:solidFill>
              <a:schemeClr val="tx1"/>
            </a:solidFill>
          </a:endParaRPr>
        </a:p>
      </dgm:t>
    </dgm:pt>
    <dgm:pt modelId="{E76D1E49-EC7E-497C-91EF-FFEA96155E79}" type="parTrans" cxnId="{86EC239B-CF88-40C3-AD41-13EF85572B36}">
      <dgm:prSet custT="1"/>
      <dgm:spPr/>
      <dgm:t>
        <a:bodyPr/>
        <a:lstStyle/>
        <a:p>
          <a:endParaRPr lang="de-DE" sz="1400">
            <a:solidFill>
              <a:schemeClr val="tx1"/>
            </a:solidFill>
          </a:endParaRPr>
        </a:p>
      </dgm:t>
    </dgm:pt>
    <dgm:pt modelId="{77675442-6D2D-4CF3-8A7E-F8D5E381CD59}" type="sibTrans" cxnId="{86EC239B-CF88-40C3-AD41-13EF85572B36}">
      <dgm:prSet/>
      <dgm:spPr/>
      <dgm:t>
        <a:bodyPr/>
        <a:lstStyle/>
        <a:p>
          <a:endParaRPr lang="de-DE" sz="1400">
            <a:solidFill>
              <a:schemeClr val="tx1"/>
            </a:solidFill>
          </a:endParaRPr>
        </a:p>
      </dgm:t>
    </dgm:pt>
    <dgm:pt modelId="{98F80477-D447-4900-96D8-3EB215BB301D}">
      <dgm:prSet phldrT="[Text]" custT="1"/>
      <dgm:spPr/>
      <dgm:t>
        <a:bodyPr/>
        <a:lstStyle/>
        <a:p>
          <a:r>
            <a:rPr lang="de-DE" sz="1400" dirty="0">
              <a:solidFill>
                <a:schemeClr val="tx1"/>
              </a:solidFill>
            </a:rPr>
            <a:t>Field </a:t>
          </a:r>
          <a:r>
            <a:rPr lang="de-DE" sz="1400" dirty="0" err="1">
              <a:solidFill>
                <a:schemeClr val="tx1"/>
              </a:solidFill>
            </a:rPr>
            <a:t>days</a:t>
          </a:r>
          <a:r>
            <a:rPr lang="de-DE" sz="1400" dirty="0">
              <a:solidFill>
                <a:schemeClr val="tx1"/>
              </a:solidFill>
            </a:rPr>
            <a:t> </a:t>
          </a:r>
          <a:r>
            <a:rPr lang="de-DE" sz="1400" dirty="0" err="1">
              <a:solidFill>
                <a:schemeClr val="tx1"/>
              </a:solidFill>
            </a:rPr>
            <a:t>or</a:t>
          </a:r>
          <a:r>
            <a:rPr lang="de-DE" sz="1400" dirty="0">
              <a:solidFill>
                <a:schemeClr val="tx1"/>
              </a:solidFill>
            </a:rPr>
            <a:t> </a:t>
          </a:r>
          <a:r>
            <a:rPr lang="de-DE" sz="1400" dirty="0" err="1">
              <a:solidFill>
                <a:schemeClr val="tx1"/>
              </a:solidFill>
            </a:rPr>
            <a:t>tours</a:t>
          </a:r>
          <a:endParaRPr lang="de-DE" sz="1400" dirty="0">
            <a:solidFill>
              <a:schemeClr val="tx1"/>
            </a:solidFill>
          </a:endParaRPr>
        </a:p>
      </dgm:t>
    </dgm:pt>
    <dgm:pt modelId="{C7027E00-24F3-4FEF-92A7-8F4C05FA3179}" type="parTrans" cxnId="{7D05FA50-2B54-4294-AF02-C050FD484017}">
      <dgm:prSet custT="1"/>
      <dgm:spPr/>
      <dgm:t>
        <a:bodyPr/>
        <a:lstStyle/>
        <a:p>
          <a:endParaRPr lang="de-DE" sz="1400">
            <a:solidFill>
              <a:schemeClr val="tx1"/>
            </a:solidFill>
          </a:endParaRPr>
        </a:p>
      </dgm:t>
    </dgm:pt>
    <dgm:pt modelId="{E0223C00-7A27-44A1-8080-323112D7989D}" type="sibTrans" cxnId="{7D05FA50-2B54-4294-AF02-C050FD484017}">
      <dgm:prSet/>
      <dgm:spPr/>
      <dgm:t>
        <a:bodyPr/>
        <a:lstStyle/>
        <a:p>
          <a:endParaRPr lang="de-DE" sz="1400">
            <a:solidFill>
              <a:schemeClr val="tx1"/>
            </a:solidFill>
          </a:endParaRPr>
        </a:p>
      </dgm:t>
    </dgm:pt>
    <dgm:pt modelId="{5730D871-C4CE-4884-B19F-EADF93920E58}">
      <dgm:prSet phldrT="[Text]" custT="1"/>
      <dgm:spPr>
        <a:solidFill>
          <a:srgbClr val="6CABD6"/>
        </a:solidFill>
      </dgm:spPr>
      <dgm:t>
        <a:bodyPr/>
        <a:lstStyle/>
        <a:p>
          <a:r>
            <a:rPr lang="de-CH" sz="1400" b="0" dirty="0">
              <a:solidFill>
                <a:schemeClr val="tx1"/>
              </a:solidFill>
            </a:rPr>
            <a:t>Training </a:t>
          </a:r>
          <a:r>
            <a:rPr lang="de-CH" sz="1400" b="0" dirty="0" err="1">
              <a:solidFill>
                <a:schemeClr val="tx1"/>
              </a:solidFill>
            </a:rPr>
            <a:t>sessions</a:t>
          </a:r>
          <a:endParaRPr lang="de-DE" sz="1400" dirty="0">
            <a:solidFill>
              <a:schemeClr val="tx1"/>
            </a:solidFill>
          </a:endParaRPr>
        </a:p>
      </dgm:t>
    </dgm:pt>
    <dgm:pt modelId="{76576332-4532-418D-8979-3B142C0E5EF9}" type="parTrans" cxnId="{34F73A3B-8020-47D7-B474-48E7CD1FFDBD}">
      <dgm:prSet custT="1"/>
      <dgm:spPr/>
      <dgm:t>
        <a:bodyPr/>
        <a:lstStyle/>
        <a:p>
          <a:endParaRPr lang="de-DE" sz="1400">
            <a:solidFill>
              <a:schemeClr val="tx1"/>
            </a:solidFill>
          </a:endParaRPr>
        </a:p>
      </dgm:t>
    </dgm:pt>
    <dgm:pt modelId="{D8DFBC2A-6EF4-4E4B-977D-DF4A61C7ECB0}" type="sibTrans" cxnId="{34F73A3B-8020-47D7-B474-48E7CD1FFDBD}">
      <dgm:prSet/>
      <dgm:spPr/>
      <dgm:t>
        <a:bodyPr/>
        <a:lstStyle/>
        <a:p>
          <a:endParaRPr lang="de-DE" sz="1400">
            <a:solidFill>
              <a:schemeClr val="tx1"/>
            </a:solidFill>
          </a:endParaRPr>
        </a:p>
      </dgm:t>
    </dgm:pt>
    <dgm:pt modelId="{692ADF5A-71BF-417E-B807-29CA3A637BB9}">
      <dgm:prSet custT="1"/>
      <dgm:spPr/>
      <dgm:t>
        <a:bodyPr/>
        <a:lstStyle/>
        <a:p>
          <a:r>
            <a:rPr lang="de-CH" sz="1400" b="0" dirty="0">
              <a:solidFill>
                <a:schemeClr val="tx1"/>
              </a:solidFill>
            </a:rPr>
            <a:t>Pass </a:t>
          </a:r>
          <a:r>
            <a:rPr lang="de-CH" sz="1400" b="0" dirty="0" err="1">
              <a:solidFill>
                <a:schemeClr val="tx1"/>
              </a:solidFill>
            </a:rPr>
            <a:t>through</a:t>
          </a:r>
          <a:endParaRPr lang="de-CH" sz="1400" b="0" dirty="0">
            <a:solidFill>
              <a:schemeClr val="tx1"/>
            </a:solidFill>
          </a:endParaRPr>
        </a:p>
      </dgm:t>
    </dgm:pt>
    <dgm:pt modelId="{94BD49D2-67D4-4732-8464-8563D0FAD73D}" type="parTrans" cxnId="{7133686F-F3F9-4709-8E9F-408BA9345F09}">
      <dgm:prSet custT="1"/>
      <dgm:spPr/>
      <dgm:t>
        <a:bodyPr/>
        <a:lstStyle/>
        <a:p>
          <a:endParaRPr lang="de-DE" sz="1400">
            <a:solidFill>
              <a:schemeClr val="tx1"/>
            </a:solidFill>
          </a:endParaRPr>
        </a:p>
      </dgm:t>
    </dgm:pt>
    <dgm:pt modelId="{45538026-9F6D-4FF7-9C50-D842A79A4AAE}" type="sibTrans" cxnId="{7133686F-F3F9-4709-8E9F-408BA9345F09}">
      <dgm:prSet/>
      <dgm:spPr/>
      <dgm:t>
        <a:bodyPr/>
        <a:lstStyle/>
        <a:p>
          <a:endParaRPr lang="de-DE" sz="1400">
            <a:solidFill>
              <a:schemeClr val="tx1"/>
            </a:solidFill>
          </a:endParaRPr>
        </a:p>
      </dgm:t>
    </dgm:pt>
    <dgm:pt modelId="{0CA783F8-28AE-4D0B-9DE5-674CB90E206E}">
      <dgm:prSet custT="1"/>
      <dgm:spPr/>
      <dgm:t>
        <a:bodyPr/>
        <a:lstStyle/>
        <a:p>
          <a:r>
            <a:rPr lang="en-US" sz="1400" dirty="0">
              <a:solidFill>
                <a:schemeClr val="tx1"/>
              </a:solidFill>
            </a:rPr>
            <a:t>Regular group meetings</a:t>
          </a:r>
          <a:endParaRPr lang="de-DE" sz="1400" dirty="0">
            <a:solidFill>
              <a:schemeClr val="tx1"/>
            </a:solidFill>
          </a:endParaRPr>
        </a:p>
      </dgm:t>
    </dgm:pt>
    <dgm:pt modelId="{FBE656A4-B995-4EFC-9508-F233C7ABBEE4}" type="parTrans" cxnId="{DF2A9B2F-AE6D-49FF-AF2E-F625378667F3}">
      <dgm:prSet custT="1"/>
      <dgm:spPr/>
      <dgm:t>
        <a:bodyPr/>
        <a:lstStyle/>
        <a:p>
          <a:endParaRPr lang="de-DE" sz="1400">
            <a:solidFill>
              <a:schemeClr val="tx1"/>
            </a:solidFill>
          </a:endParaRPr>
        </a:p>
      </dgm:t>
    </dgm:pt>
    <dgm:pt modelId="{24603F55-A59C-40BD-8361-55BDCAEE41ED}" type="sibTrans" cxnId="{DF2A9B2F-AE6D-49FF-AF2E-F625378667F3}">
      <dgm:prSet/>
      <dgm:spPr/>
      <dgm:t>
        <a:bodyPr/>
        <a:lstStyle/>
        <a:p>
          <a:endParaRPr lang="de-DE" sz="1400">
            <a:solidFill>
              <a:schemeClr val="tx1"/>
            </a:solidFill>
          </a:endParaRPr>
        </a:p>
      </dgm:t>
    </dgm:pt>
    <dgm:pt modelId="{A6282274-4F05-4130-A836-6A9C080DCF8F}">
      <dgm:prSet/>
      <dgm:spPr/>
      <dgm:t>
        <a:bodyPr/>
        <a:lstStyle/>
        <a:p>
          <a:endParaRPr lang="de-DE">
            <a:solidFill>
              <a:schemeClr val="tx1"/>
            </a:solidFill>
          </a:endParaRPr>
        </a:p>
      </dgm:t>
    </dgm:pt>
    <dgm:pt modelId="{DA5F9544-B597-403A-A96C-0E335C59B502}" type="parTrans" cxnId="{FB2EA5CC-3D81-4295-8043-734DC5731E5B}">
      <dgm:prSet/>
      <dgm:spPr/>
      <dgm:t>
        <a:bodyPr/>
        <a:lstStyle/>
        <a:p>
          <a:endParaRPr lang="de-DE" sz="1400">
            <a:solidFill>
              <a:schemeClr val="tx1"/>
            </a:solidFill>
          </a:endParaRPr>
        </a:p>
      </dgm:t>
    </dgm:pt>
    <dgm:pt modelId="{2C252926-2D57-4BE0-8603-DF4F18AD67D7}" type="sibTrans" cxnId="{FB2EA5CC-3D81-4295-8043-734DC5731E5B}">
      <dgm:prSet/>
      <dgm:spPr/>
      <dgm:t>
        <a:bodyPr/>
        <a:lstStyle/>
        <a:p>
          <a:endParaRPr lang="de-DE" sz="1400">
            <a:solidFill>
              <a:schemeClr val="tx1"/>
            </a:solidFill>
          </a:endParaRPr>
        </a:p>
      </dgm:t>
    </dgm:pt>
    <dgm:pt modelId="{95EE223F-80AA-4271-8F8F-D18F225B47B8}">
      <dgm:prSet/>
      <dgm:spPr/>
      <dgm:t>
        <a:bodyPr/>
        <a:lstStyle/>
        <a:p>
          <a:endParaRPr lang="de-DE">
            <a:solidFill>
              <a:schemeClr val="tx1"/>
            </a:solidFill>
          </a:endParaRPr>
        </a:p>
      </dgm:t>
    </dgm:pt>
    <dgm:pt modelId="{1AD9EF18-9269-461C-B931-B9C559C14BF3}" type="parTrans" cxnId="{5E110D15-4F71-4EC4-A19F-64F43B52F1EA}">
      <dgm:prSet/>
      <dgm:spPr/>
      <dgm:t>
        <a:bodyPr/>
        <a:lstStyle/>
        <a:p>
          <a:endParaRPr lang="de-DE" sz="1400">
            <a:solidFill>
              <a:schemeClr val="tx1"/>
            </a:solidFill>
          </a:endParaRPr>
        </a:p>
      </dgm:t>
    </dgm:pt>
    <dgm:pt modelId="{654C57C2-CF93-4603-8B50-990343840191}" type="sibTrans" cxnId="{5E110D15-4F71-4EC4-A19F-64F43B52F1EA}">
      <dgm:prSet/>
      <dgm:spPr/>
      <dgm:t>
        <a:bodyPr/>
        <a:lstStyle/>
        <a:p>
          <a:endParaRPr lang="de-DE" sz="1400">
            <a:solidFill>
              <a:schemeClr val="tx1"/>
            </a:solidFill>
          </a:endParaRPr>
        </a:p>
      </dgm:t>
    </dgm:pt>
    <dgm:pt modelId="{676C2EBD-BD7D-4CA0-A6A6-23F65CF3EC46}">
      <dgm:prSet custT="1"/>
      <dgm:spPr>
        <a:solidFill>
          <a:srgbClr val="87A4D9"/>
        </a:solidFill>
      </dgm:spPr>
      <dgm:t>
        <a:bodyPr/>
        <a:lstStyle/>
        <a:p>
          <a:r>
            <a:rPr lang="de-DE" sz="1400" dirty="0" err="1">
              <a:solidFill>
                <a:schemeClr val="tx1"/>
              </a:solidFill>
            </a:rPr>
            <a:t>Advocacy</a:t>
          </a:r>
          <a:r>
            <a:rPr lang="de-DE" sz="1400" dirty="0">
              <a:solidFill>
                <a:schemeClr val="tx1"/>
              </a:solidFill>
            </a:rPr>
            <a:t> </a:t>
          </a:r>
          <a:r>
            <a:rPr lang="de-DE" sz="1400" dirty="0" err="1">
              <a:solidFill>
                <a:schemeClr val="tx1"/>
              </a:solidFill>
            </a:rPr>
            <a:t>sessions</a:t>
          </a:r>
          <a:endParaRPr lang="de-DE" sz="1400" dirty="0">
            <a:solidFill>
              <a:schemeClr val="tx1"/>
            </a:solidFill>
          </a:endParaRPr>
        </a:p>
      </dgm:t>
    </dgm:pt>
    <dgm:pt modelId="{275E8EAB-FB64-4654-A799-695443A79756}" type="parTrans" cxnId="{6C64AD7C-7E89-4FAB-91EB-1A173380E032}">
      <dgm:prSet custT="1"/>
      <dgm:spPr/>
      <dgm:t>
        <a:bodyPr/>
        <a:lstStyle/>
        <a:p>
          <a:endParaRPr lang="de-DE" sz="1400">
            <a:solidFill>
              <a:schemeClr val="tx1"/>
            </a:solidFill>
          </a:endParaRPr>
        </a:p>
      </dgm:t>
    </dgm:pt>
    <dgm:pt modelId="{C7389DF4-4D52-4007-A197-32B1EE94DD10}" type="sibTrans" cxnId="{6C64AD7C-7E89-4FAB-91EB-1A173380E032}">
      <dgm:prSet/>
      <dgm:spPr/>
      <dgm:t>
        <a:bodyPr/>
        <a:lstStyle/>
        <a:p>
          <a:endParaRPr lang="de-DE" sz="1400">
            <a:solidFill>
              <a:schemeClr val="tx1"/>
            </a:solidFill>
          </a:endParaRPr>
        </a:p>
      </dgm:t>
    </dgm:pt>
    <dgm:pt modelId="{0F2F9432-5868-42C0-9B18-CA03720B95B6}">
      <dgm:prSet phldrT="[Text]" custT="1"/>
      <dgm:spPr/>
      <dgm:t>
        <a:bodyPr/>
        <a:lstStyle/>
        <a:p>
          <a:r>
            <a:rPr lang="de-DE" sz="1400" dirty="0">
              <a:solidFill>
                <a:schemeClr val="tx1"/>
              </a:solidFill>
            </a:rPr>
            <a:t>News - </a:t>
          </a:r>
          <a:r>
            <a:rPr lang="de-DE" sz="1400" dirty="0" err="1">
              <a:solidFill>
                <a:schemeClr val="tx1"/>
              </a:solidFill>
            </a:rPr>
            <a:t>papers</a:t>
          </a:r>
          <a:endParaRPr lang="de-DE" sz="1400" dirty="0">
            <a:solidFill>
              <a:schemeClr val="tx1"/>
            </a:solidFill>
          </a:endParaRPr>
        </a:p>
      </dgm:t>
    </dgm:pt>
    <dgm:pt modelId="{5E660EA4-2405-4BC8-A0E9-3470B675D7BE}" type="parTrans" cxnId="{ECE14D6F-07DD-44F0-9495-1718C460D359}">
      <dgm:prSet custT="1"/>
      <dgm:spPr/>
      <dgm:t>
        <a:bodyPr/>
        <a:lstStyle/>
        <a:p>
          <a:endParaRPr lang="de-DE" sz="1400">
            <a:solidFill>
              <a:schemeClr val="tx1"/>
            </a:solidFill>
          </a:endParaRPr>
        </a:p>
      </dgm:t>
    </dgm:pt>
    <dgm:pt modelId="{A687CF07-A528-4ACB-ADD8-2361D26C2B96}" type="sibTrans" cxnId="{ECE14D6F-07DD-44F0-9495-1718C460D359}">
      <dgm:prSet/>
      <dgm:spPr/>
      <dgm:t>
        <a:bodyPr/>
        <a:lstStyle/>
        <a:p>
          <a:endParaRPr lang="de-DE" sz="1400">
            <a:solidFill>
              <a:schemeClr val="tx1"/>
            </a:solidFill>
          </a:endParaRPr>
        </a:p>
      </dgm:t>
    </dgm:pt>
    <dgm:pt modelId="{1CD451E8-DE65-4E41-8EDB-542DE604C007}">
      <dgm:prSet phldrT="[Text]" custT="1"/>
      <dgm:spPr/>
      <dgm:t>
        <a:bodyPr/>
        <a:lstStyle/>
        <a:p>
          <a:r>
            <a:rPr lang="de-DE" sz="1400" dirty="0">
              <a:solidFill>
                <a:schemeClr val="tx1"/>
              </a:solidFill>
            </a:rPr>
            <a:t>Radio</a:t>
          </a:r>
        </a:p>
      </dgm:t>
    </dgm:pt>
    <dgm:pt modelId="{2EFFBA0B-C39C-42B3-A04E-DA68AC51C674}" type="parTrans" cxnId="{37054B2B-5A6D-482E-B4C9-749FB93800FF}">
      <dgm:prSet custT="1"/>
      <dgm:spPr/>
      <dgm:t>
        <a:bodyPr/>
        <a:lstStyle/>
        <a:p>
          <a:endParaRPr lang="de-DE" sz="1400">
            <a:solidFill>
              <a:schemeClr val="tx1"/>
            </a:solidFill>
          </a:endParaRPr>
        </a:p>
      </dgm:t>
    </dgm:pt>
    <dgm:pt modelId="{567C7500-2214-4D8C-8C9D-83416AF8966D}" type="sibTrans" cxnId="{37054B2B-5A6D-482E-B4C9-749FB93800FF}">
      <dgm:prSet/>
      <dgm:spPr/>
      <dgm:t>
        <a:bodyPr/>
        <a:lstStyle/>
        <a:p>
          <a:endParaRPr lang="de-DE" sz="1400">
            <a:solidFill>
              <a:schemeClr val="tx1"/>
            </a:solidFill>
          </a:endParaRPr>
        </a:p>
      </dgm:t>
    </dgm:pt>
    <dgm:pt modelId="{A43BEA4D-C129-478E-8AE6-117BC7CA90CA}">
      <dgm:prSet phldrT="[Text]" custT="1"/>
      <dgm:spPr/>
      <dgm:t>
        <a:bodyPr/>
        <a:lstStyle/>
        <a:p>
          <a:r>
            <a:rPr lang="de-DE" sz="1400" dirty="0">
              <a:solidFill>
                <a:schemeClr val="tx1"/>
              </a:solidFill>
            </a:rPr>
            <a:t>TV</a:t>
          </a:r>
        </a:p>
      </dgm:t>
    </dgm:pt>
    <dgm:pt modelId="{55D6A98F-1080-4806-930E-263B6D1D6BCC}" type="parTrans" cxnId="{351B173D-7C55-43DD-B212-BC67E06DCA7E}">
      <dgm:prSet custT="1"/>
      <dgm:spPr/>
      <dgm:t>
        <a:bodyPr/>
        <a:lstStyle/>
        <a:p>
          <a:endParaRPr lang="de-DE" sz="1400">
            <a:solidFill>
              <a:schemeClr val="tx1"/>
            </a:solidFill>
          </a:endParaRPr>
        </a:p>
      </dgm:t>
    </dgm:pt>
    <dgm:pt modelId="{497CC022-64DB-4B0D-8354-8EDCED223FDE}" type="sibTrans" cxnId="{351B173D-7C55-43DD-B212-BC67E06DCA7E}">
      <dgm:prSet/>
      <dgm:spPr/>
      <dgm:t>
        <a:bodyPr/>
        <a:lstStyle/>
        <a:p>
          <a:endParaRPr lang="de-DE" sz="1400">
            <a:solidFill>
              <a:schemeClr val="tx1"/>
            </a:solidFill>
          </a:endParaRPr>
        </a:p>
      </dgm:t>
    </dgm:pt>
    <dgm:pt modelId="{7D88B741-5E73-49F2-80A2-51DC4A98C9AF}">
      <dgm:prSet phldrT="[Text]" custT="1"/>
      <dgm:spPr/>
      <dgm:t>
        <a:bodyPr/>
        <a:lstStyle/>
        <a:p>
          <a:r>
            <a:rPr lang="de-DE" sz="1400" dirty="0">
              <a:solidFill>
                <a:schemeClr val="tx1"/>
              </a:solidFill>
            </a:rPr>
            <a:t>School </a:t>
          </a:r>
          <a:r>
            <a:rPr lang="de-DE" sz="1400" dirty="0" err="1">
              <a:solidFill>
                <a:schemeClr val="tx1"/>
              </a:solidFill>
            </a:rPr>
            <a:t>children</a:t>
          </a:r>
          <a:endParaRPr lang="de-DE" sz="1400" dirty="0">
            <a:solidFill>
              <a:schemeClr val="tx1"/>
            </a:solidFill>
          </a:endParaRPr>
        </a:p>
      </dgm:t>
    </dgm:pt>
    <dgm:pt modelId="{2A301E7E-FF08-4E35-AB83-4DB48A4851FF}" type="parTrans" cxnId="{389C423F-84B1-4EC7-B21A-79412805027E}">
      <dgm:prSet custT="1"/>
      <dgm:spPr/>
      <dgm:t>
        <a:bodyPr/>
        <a:lstStyle/>
        <a:p>
          <a:endParaRPr lang="de-DE" sz="1400">
            <a:solidFill>
              <a:schemeClr val="tx1"/>
            </a:solidFill>
          </a:endParaRPr>
        </a:p>
      </dgm:t>
    </dgm:pt>
    <dgm:pt modelId="{26899114-CE7B-4521-9B09-7BAD4E00457E}" type="sibTrans" cxnId="{389C423F-84B1-4EC7-B21A-79412805027E}">
      <dgm:prSet/>
      <dgm:spPr/>
      <dgm:t>
        <a:bodyPr/>
        <a:lstStyle/>
        <a:p>
          <a:endParaRPr lang="de-DE" sz="1400">
            <a:solidFill>
              <a:schemeClr val="tx1"/>
            </a:solidFill>
          </a:endParaRPr>
        </a:p>
      </dgm:t>
    </dgm:pt>
    <dgm:pt modelId="{B956AEFA-7B5F-48D7-916C-4D7FC9E22D78}">
      <dgm:prSet phldrT="[Text]" custT="1"/>
      <dgm:spPr/>
      <dgm:t>
        <a:bodyPr/>
        <a:lstStyle/>
        <a:p>
          <a:r>
            <a:rPr lang="de-DE" sz="1400" dirty="0">
              <a:solidFill>
                <a:schemeClr val="tx1"/>
              </a:solidFill>
            </a:rPr>
            <a:t>Farmer </a:t>
          </a:r>
          <a:r>
            <a:rPr lang="de-DE" sz="1400" dirty="0" err="1">
              <a:solidFill>
                <a:schemeClr val="tx1"/>
              </a:solidFill>
            </a:rPr>
            <a:t>to</a:t>
          </a:r>
          <a:r>
            <a:rPr lang="de-DE" sz="1400" dirty="0">
              <a:solidFill>
                <a:schemeClr val="tx1"/>
              </a:solidFill>
            </a:rPr>
            <a:t> </a:t>
          </a:r>
          <a:r>
            <a:rPr lang="de-DE" sz="1400" dirty="0" err="1">
              <a:solidFill>
                <a:schemeClr val="tx1"/>
              </a:solidFill>
            </a:rPr>
            <a:t>farmer</a:t>
          </a:r>
          <a:endParaRPr lang="de-DE" sz="1400" dirty="0">
            <a:solidFill>
              <a:schemeClr val="tx1"/>
            </a:solidFill>
          </a:endParaRPr>
        </a:p>
      </dgm:t>
    </dgm:pt>
    <dgm:pt modelId="{BF07304A-F4CB-4F79-8D55-B3B5C9AEE389}" type="parTrans" cxnId="{A12F7EB9-E1A3-4057-A814-BF05FC75774D}">
      <dgm:prSet custT="1"/>
      <dgm:spPr/>
      <dgm:t>
        <a:bodyPr/>
        <a:lstStyle/>
        <a:p>
          <a:endParaRPr lang="de-DE" sz="1400">
            <a:solidFill>
              <a:schemeClr val="tx1"/>
            </a:solidFill>
          </a:endParaRPr>
        </a:p>
      </dgm:t>
    </dgm:pt>
    <dgm:pt modelId="{EE49FC36-16DF-42F5-9F3D-DBDACBAC15CE}" type="sibTrans" cxnId="{A12F7EB9-E1A3-4057-A814-BF05FC75774D}">
      <dgm:prSet/>
      <dgm:spPr/>
      <dgm:t>
        <a:bodyPr/>
        <a:lstStyle/>
        <a:p>
          <a:endParaRPr lang="de-DE" sz="1400">
            <a:solidFill>
              <a:schemeClr val="tx1"/>
            </a:solidFill>
          </a:endParaRPr>
        </a:p>
      </dgm:t>
    </dgm:pt>
    <dgm:pt modelId="{257124B8-5D67-4A04-96AA-0DC943EF313A}">
      <dgm:prSet phldrT="[Text]" custT="1"/>
      <dgm:spPr/>
      <dgm:t>
        <a:bodyPr/>
        <a:lstStyle/>
        <a:p>
          <a:r>
            <a:rPr lang="de-DE" sz="1400" dirty="0">
              <a:solidFill>
                <a:schemeClr val="tx1"/>
              </a:solidFill>
            </a:rPr>
            <a:t>Journals, </a:t>
          </a:r>
          <a:r>
            <a:rPr lang="de-DE" sz="1400" dirty="0" err="1">
              <a:solidFill>
                <a:schemeClr val="tx1"/>
              </a:solidFill>
            </a:rPr>
            <a:t>flyers</a:t>
          </a:r>
          <a:r>
            <a:rPr lang="de-DE" sz="1400" dirty="0">
              <a:solidFill>
                <a:schemeClr val="tx1"/>
              </a:solidFill>
            </a:rPr>
            <a:t>, </a:t>
          </a:r>
          <a:r>
            <a:rPr lang="de-DE" sz="1400" dirty="0" err="1">
              <a:solidFill>
                <a:schemeClr val="tx1"/>
              </a:solidFill>
            </a:rPr>
            <a:t>briefs</a:t>
          </a:r>
          <a:endParaRPr lang="de-DE" sz="1400" dirty="0">
            <a:solidFill>
              <a:schemeClr val="tx1"/>
            </a:solidFill>
          </a:endParaRPr>
        </a:p>
      </dgm:t>
    </dgm:pt>
    <dgm:pt modelId="{A1B5E8ED-B67E-4E53-8D17-2C576A674021}" type="parTrans" cxnId="{4B6BD2FC-4A1D-4571-BE15-244DF363B975}">
      <dgm:prSet/>
      <dgm:spPr/>
      <dgm:t>
        <a:bodyPr/>
        <a:lstStyle/>
        <a:p>
          <a:endParaRPr lang="de-DE">
            <a:solidFill>
              <a:schemeClr val="tx1"/>
            </a:solidFill>
          </a:endParaRPr>
        </a:p>
      </dgm:t>
    </dgm:pt>
    <dgm:pt modelId="{DA035DA0-CF7E-4B51-B59A-DD640A6AE686}" type="sibTrans" cxnId="{4B6BD2FC-4A1D-4571-BE15-244DF363B975}">
      <dgm:prSet/>
      <dgm:spPr/>
      <dgm:t>
        <a:bodyPr/>
        <a:lstStyle/>
        <a:p>
          <a:endParaRPr lang="de-DE">
            <a:solidFill>
              <a:schemeClr val="tx1"/>
            </a:solidFill>
          </a:endParaRPr>
        </a:p>
      </dgm:t>
    </dgm:pt>
    <dgm:pt modelId="{12BA8E91-6123-422F-8964-5D125313C09C}">
      <dgm:prSet phldrT="[Text]" custT="1"/>
      <dgm:spPr/>
      <dgm:t>
        <a:bodyPr/>
        <a:lstStyle/>
        <a:p>
          <a:r>
            <a:rPr lang="de-DE" sz="1400" dirty="0">
              <a:solidFill>
                <a:schemeClr val="tx1"/>
              </a:solidFill>
            </a:rPr>
            <a:t>Press </a:t>
          </a:r>
          <a:r>
            <a:rPr lang="de-DE" sz="1400" dirty="0" err="1">
              <a:solidFill>
                <a:schemeClr val="tx1"/>
              </a:solidFill>
            </a:rPr>
            <a:t>releases</a:t>
          </a:r>
          <a:endParaRPr lang="de-DE" sz="1400" dirty="0">
            <a:solidFill>
              <a:schemeClr val="tx1"/>
            </a:solidFill>
          </a:endParaRPr>
        </a:p>
      </dgm:t>
    </dgm:pt>
    <dgm:pt modelId="{D60C5257-6600-4B41-B11F-890D70C9FD69}" type="parTrans" cxnId="{B2ECAF1D-3764-4A51-B294-490BB3E186A3}">
      <dgm:prSet/>
      <dgm:spPr/>
      <dgm:t>
        <a:bodyPr/>
        <a:lstStyle/>
        <a:p>
          <a:endParaRPr lang="de-DE">
            <a:solidFill>
              <a:schemeClr val="tx1"/>
            </a:solidFill>
          </a:endParaRPr>
        </a:p>
      </dgm:t>
    </dgm:pt>
    <dgm:pt modelId="{DB74A77A-62B7-409B-A9A6-EDB3FED45A1C}" type="sibTrans" cxnId="{B2ECAF1D-3764-4A51-B294-490BB3E186A3}">
      <dgm:prSet/>
      <dgm:spPr/>
      <dgm:t>
        <a:bodyPr/>
        <a:lstStyle/>
        <a:p>
          <a:endParaRPr lang="de-DE">
            <a:solidFill>
              <a:schemeClr val="tx1"/>
            </a:solidFill>
          </a:endParaRPr>
        </a:p>
      </dgm:t>
    </dgm:pt>
    <dgm:pt modelId="{9EA34ECA-D685-4109-B7EC-41A7F1CDCB08}" type="pres">
      <dgm:prSet presAssocID="{16074DF4-56E8-4502-96BC-ECC2EB755524}" presName="cycle" presStyleCnt="0">
        <dgm:presLayoutVars>
          <dgm:chMax val="1"/>
          <dgm:dir/>
          <dgm:animLvl val="ctr"/>
          <dgm:resizeHandles val="exact"/>
        </dgm:presLayoutVars>
      </dgm:prSet>
      <dgm:spPr/>
    </dgm:pt>
    <dgm:pt modelId="{75545384-BE2F-4B2F-BFEE-A3B0D24634FD}" type="pres">
      <dgm:prSet presAssocID="{80E45BF4-2333-4812-BB4E-7E3B123C3E7B}" presName="centerShape" presStyleLbl="node0" presStyleIdx="0" presStyleCnt="1" custScaleX="271752" custScaleY="172643" custLinFactNeighborX="1104" custLinFactNeighborY="3800"/>
      <dgm:spPr/>
    </dgm:pt>
    <dgm:pt modelId="{D6561A6F-788C-40B0-A479-E892ACE12903}" type="pres">
      <dgm:prSet presAssocID="{E76D1E49-EC7E-497C-91EF-FFEA96155E79}" presName="Name9" presStyleLbl="parChTrans1D2" presStyleIdx="0" presStyleCnt="13"/>
      <dgm:spPr/>
    </dgm:pt>
    <dgm:pt modelId="{81E8640F-3F3A-49E2-B8A2-9047D235D732}" type="pres">
      <dgm:prSet presAssocID="{E76D1E49-EC7E-497C-91EF-FFEA96155E79}" presName="connTx" presStyleLbl="parChTrans1D2" presStyleIdx="0" presStyleCnt="13"/>
      <dgm:spPr/>
    </dgm:pt>
    <dgm:pt modelId="{122F345F-358A-407E-9DFE-E3B19A16939E}" type="pres">
      <dgm:prSet presAssocID="{D9F07EC6-7DF6-4352-9F3F-A1EFB2C81600}" presName="node" presStyleLbl="node1" presStyleIdx="0" presStyleCnt="13" custScaleX="117663" custScaleY="92946" custRadScaleRad="94665" custRadScaleInc="16216">
        <dgm:presLayoutVars>
          <dgm:bulletEnabled val="1"/>
        </dgm:presLayoutVars>
      </dgm:prSet>
      <dgm:spPr/>
    </dgm:pt>
    <dgm:pt modelId="{B36DCF7A-8150-4FCB-AC74-0529DC7CCCBB}" type="pres">
      <dgm:prSet presAssocID="{5E660EA4-2405-4BC8-A0E9-3470B675D7BE}" presName="Name9" presStyleLbl="parChTrans1D2" presStyleIdx="1" presStyleCnt="13"/>
      <dgm:spPr/>
    </dgm:pt>
    <dgm:pt modelId="{A467706B-F237-4BA3-A76C-B97BD2B6C835}" type="pres">
      <dgm:prSet presAssocID="{5E660EA4-2405-4BC8-A0E9-3470B675D7BE}" presName="connTx" presStyleLbl="parChTrans1D2" presStyleIdx="1" presStyleCnt="13"/>
      <dgm:spPr/>
    </dgm:pt>
    <dgm:pt modelId="{ABACBAED-91AA-4924-B2E0-23A43D1FF035}" type="pres">
      <dgm:prSet presAssocID="{0F2F9432-5868-42C0-9B18-CA03720B95B6}" presName="node" presStyleLbl="node1" presStyleIdx="1" presStyleCnt="13" custScaleX="117663" custScaleY="92946" custRadScaleRad="101583" custRadScaleInc="28389">
        <dgm:presLayoutVars>
          <dgm:bulletEnabled val="1"/>
        </dgm:presLayoutVars>
      </dgm:prSet>
      <dgm:spPr/>
    </dgm:pt>
    <dgm:pt modelId="{6CECDDF6-C9BD-4AF5-9788-87C3BA91C2C5}" type="pres">
      <dgm:prSet presAssocID="{2EFFBA0B-C39C-42B3-A04E-DA68AC51C674}" presName="Name9" presStyleLbl="parChTrans1D2" presStyleIdx="2" presStyleCnt="13"/>
      <dgm:spPr/>
    </dgm:pt>
    <dgm:pt modelId="{AC3B2ACB-B02A-48A7-B1A3-E27D511C4B3E}" type="pres">
      <dgm:prSet presAssocID="{2EFFBA0B-C39C-42B3-A04E-DA68AC51C674}" presName="connTx" presStyleLbl="parChTrans1D2" presStyleIdx="2" presStyleCnt="13"/>
      <dgm:spPr/>
    </dgm:pt>
    <dgm:pt modelId="{C2E17D41-5B34-48BA-B48A-6439E7A38B68}" type="pres">
      <dgm:prSet presAssocID="{1CD451E8-DE65-4E41-8EDB-542DE604C007}" presName="node" presStyleLbl="node1" presStyleIdx="2" presStyleCnt="13" custScaleX="117663" custScaleY="92946" custRadScaleRad="117902" custRadScaleInc="21229">
        <dgm:presLayoutVars>
          <dgm:bulletEnabled val="1"/>
        </dgm:presLayoutVars>
      </dgm:prSet>
      <dgm:spPr/>
    </dgm:pt>
    <dgm:pt modelId="{298AED9A-7813-4E1C-8305-E9A2EA2B7038}" type="pres">
      <dgm:prSet presAssocID="{D60C5257-6600-4B41-B11F-890D70C9FD69}" presName="Name9" presStyleLbl="parChTrans1D2" presStyleIdx="3" presStyleCnt="13"/>
      <dgm:spPr/>
    </dgm:pt>
    <dgm:pt modelId="{96725C1D-13ED-4FFF-BD43-BDD18034A1EA}" type="pres">
      <dgm:prSet presAssocID="{D60C5257-6600-4B41-B11F-890D70C9FD69}" presName="connTx" presStyleLbl="parChTrans1D2" presStyleIdx="3" presStyleCnt="13"/>
      <dgm:spPr/>
    </dgm:pt>
    <dgm:pt modelId="{98E00825-D86C-4DE3-8719-4DCE10AA49F0}" type="pres">
      <dgm:prSet presAssocID="{12BA8E91-6123-422F-8964-5D125313C09C}" presName="node" presStyleLbl="node1" presStyleIdx="3" presStyleCnt="13" custScaleX="117663" custScaleY="92946" custRadScaleRad="119930" custRadScaleInc="-15585">
        <dgm:presLayoutVars>
          <dgm:bulletEnabled val="1"/>
        </dgm:presLayoutVars>
      </dgm:prSet>
      <dgm:spPr/>
    </dgm:pt>
    <dgm:pt modelId="{12F3BBC5-CD6A-4144-9081-F9D7ED7ACEDC}" type="pres">
      <dgm:prSet presAssocID="{A1B5E8ED-B67E-4E53-8D17-2C576A674021}" presName="Name9" presStyleLbl="parChTrans1D2" presStyleIdx="4" presStyleCnt="13"/>
      <dgm:spPr/>
    </dgm:pt>
    <dgm:pt modelId="{288077ED-4956-446B-A7F3-BAEF97555EB1}" type="pres">
      <dgm:prSet presAssocID="{A1B5E8ED-B67E-4E53-8D17-2C576A674021}" presName="connTx" presStyleLbl="parChTrans1D2" presStyleIdx="4" presStyleCnt="13"/>
      <dgm:spPr/>
    </dgm:pt>
    <dgm:pt modelId="{BEF1FEE9-C49A-4DA7-9674-409E7C5966BD}" type="pres">
      <dgm:prSet presAssocID="{257124B8-5D67-4A04-96AA-0DC943EF313A}" presName="node" presStyleLbl="node1" presStyleIdx="4" presStyleCnt="13" custScaleX="117663" custScaleY="92946" custRadScaleRad="125150" custRadScaleInc="-60113">
        <dgm:presLayoutVars>
          <dgm:bulletEnabled val="1"/>
        </dgm:presLayoutVars>
      </dgm:prSet>
      <dgm:spPr/>
    </dgm:pt>
    <dgm:pt modelId="{C65D594F-AD1A-49EA-A935-406C8EA224FE}" type="pres">
      <dgm:prSet presAssocID="{55D6A98F-1080-4806-930E-263B6D1D6BCC}" presName="Name9" presStyleLbl="parChTrans1D2" presStyleIdx="5" presStyleCnt="13"/>
      <dgm:spPr/>
    </dgm:pt>
    <dgm:pt modelId="{306766F7-5114-4189-8C25-9F79C5383142}" type="pres">
      <dgm:prSet presAssocID="{55D6A98F-1080-4806-930E-263B6D1D6BCC}" presName="connTx" presStyleLbl="parChTrans1D2" presStyleIdx="5" presStyleCnt="13"/>
      <dgm:spPr/>
    </dgm:pt>
    <dgm:pt modelId="{99BD91F3-CBBE-4152-BE76-2409D333D6CC}" type="pres">
      <dgm:prSet presAssocID="{A43BEA4D-C129-478E-8AE6-117BC7CA90CA}" presName="node" presStyleLbl="node1" presStyleIdx="5" presStyleCnt="13" custScaleX="117663" custScaleY="92946" custRadScaleRad="131392" custRadScaleInc="-94216">
        <dgm:presLayoutVars>
          <dgm:bulletEnabled val="1"/>
        </dgm:presLayoutVars>
      </dgm:prSet>
      <dgm:spPr/>
    </dgm:pt>
    <dgm:pt modelId="{917A6D40-D163-4E03-A816-89169809165E}" type="pres">
      <dgm:prSet presAssocID="{2A301E7E-FF08-4E35-AB83-4DB48A4851FF}" presName="Name9" presStyleLbl="parChTrans1D2" presStyleIdx="6" presStyleCnt="13"/>
      <dgm:spPr/>
    </dgm:pt>
    <dgm:pt modelId="{006AE4C1-83C5-42E5-B1A8-DDB7556493E1}" type="pres">
      <dgm:prSet presAssocID="{2A301E7E-FF08-4E35-AB83-4DB48A4851FF}" presName="connTx" presStyleLbl="parChTrans1D2" presStyleIdx="6" presStyleCnt="13"/>
      <dgm:spPr/>
    </dgm:pt>
    <dgm:pt modelId="{800EE187-A5F3-45B5-9C4D-ED4803047482}" type="pres">
      <dgm:prSet presAssocID="{7D88B741-5E73-49F2-80A2-51DC4A98C9AF}" presName="node" presStyleLbl="node1" presStyleIdx="6" presStyleCnt="13" custScaleX="117663" custScaleY="92946" custRadScaleRad="113491" custRadScaleInc="-85932">
        <dgm:presLayoutVars>
          <dgm:bulletEnabled val="1"/>
        </dgm:presLayoutVars>
      </dgm:prSet>
      <dgm:spPr/>
    </dgm:pt>
    <dgm:pt modelId="{380F30BF-B119-41A3-AB92-8D1B176D09F5}" type="pres">
      <dgm:prSet presAssocID="{BF07304A-F4CB-4F79-8D55-B3B5C9AEE389}" presName="Name9" presStyleLbl="parChTrans1D2" presStyleIdx="7" presStyleCnt="13"/>
      <dgm:spPr/>
    </dgm:pt>
    <dgm:pt modelId="{CA9A5427-0688-4675-BC27-519FB36BF474}" type="pres">
      <dgm:prSet presAssocID="{BF07304A-F4CB-4F79-8D55-B3B5C9AEE389}" presName="connTx" presStyleLbl="parChTrans1D2" presStyleIdx="7" presStyleCnt="13"/>
      <dgm:spPr/>
    </dgm:pt>
    <dgm:pt modelId="{160ED4CA-6FA5-4080-AF84-20D2A62BCEE3}" type="pres">
      <dgm:prSet presAssocID="{B956AEFA-7B5F-48D7-916C-4D7FC9E22D78}" presName="node" presStyleLbl="node1" presStyleIdx="7" presStyleCnt="13" custScaleX="117663" custScaleY="92946" custRadScaleRad="106570" custRadScaleInc="1109">
        <dgm:presLayoutVars>
          <dgm:bulletEnabled val="1"/>
        </dgm:presLayoutVars>
      </dgm:prSet>
      <dgm:spPr/>
    </dgm:pt>
    <dgm:pt modelId="{68ADC513-AD31-45FC-A48C-CFF650F5AE59}" type="pres">
      <dgm:prSet presAssocID="{FBE656A4-B995-4EFC-9508-F233C7ABBEE4}" presName="Name9" presStyleLbl="parChTrans1D2" presStyleIdx="8" presStyleCnt="13"/>
      <dgm:spPr/>
    </dgm:pt>
    <dgm:pt modelId="{A9BA4825-C4AE-4BF8-BE8C-6B0CF2F2F7D1}" type="pres">
      <dgm:prSet presAssocID="{FBE656A4-B995-4EFC-9508-F233C7ABBEE4}" presName="connTx" presStyleLbl="parChTrans1D2" presStyleIdx="8" presStyleCnt="13"/>
      <dgm:spPr/>
    </dgm:pt>
    <dgm:pt modelId="{DE425B18-66FE-4E23-9364-5E57B1FD66F3}" type="pres">
      <dgm:prSet presAssocID="{0CA783F8-28AE-4D0B-9DE5-674CB90E206E}" presName="node" presStyleLbl="node1" presStyleIdx="8" presStyleCnt="13" custScaleX="151204" custScaleY="94904" custRadScaleRad="117905" custRadScaleInc="40042">
        <dgm:presLayoutVars>
          <dgm:bulletEnabled val="1"/>
        </dgm:presLayoutVars>
      </dgm:prSet>
      <dgm:spPr/>
    </dgm:pt>
    <dgm:pt modelId="{B645B588-6A76-466F-AA72-5A0FCEF7F89E}" type="pres">
      <dgm:prSet presAssocID="{94BD49D2-67D4-4732-8464-8563D0FAD73D}" presName="Name9" presStyleLbl="parChTrans1D2" presStyleIdx="9" presStyleCnt="13"/>
      <dgm:spPr/>
    </dgm:pt>
    <dgm:pt modelId="{F1F68C3D-5D7D-4F3D-9594-6C7BF93F2757}" type="pres">
      <dgm:prSet presAssocID="{94BD49D2-67D4-4732-8464-8563D0FAD73D}" presName="connTx" presStyleLbl="parChTrans1D2" presStyleIdx="9" presStyleCnt="13"/>
      <dgm:spPr/>
    </dgm:pt>
    <dgm:pt modelId="{B765A137-388B-4AC5-BAA8-197E11B5B7A3}" type="pres">
      <dgm:prSet presAssocID="{692ADF5A-71BF-417E-B807-29CA3A637BB9}" presName="node" presStyleLbl="node1" presStyleIdx="9" presStyleCnt="13" custScaleX="112571" custScaleY="96006" custRadScaleRad="117617" custRadScaleInc="21299">
        <dgm:presLayoutVars>
          <dgm:bulletEnabled val="1"/>
        </dgm:presLayoutVars>
      </dgm:prSet>
      <dgm:spPr/>
    </dgm:pt>
    <dgm:pt modelId="{1F902C14-C79B-4B72-8299-EDFCAA9CD39A}" type="pres">
      <dgm:prSet presAssocID="{C7027E00-24F3-4FEF-92A7-8F4C05FA3179}" presName="Name9" presStyleLbl="parChTrans1D2" presStyleIdx="10" presStyleCnt="13"/>
      <dgm:spPr/>
    </dgm:pt>
    <dgm:pt modelId="{7D404039-203F-4DEE-B651-C88136E35AD8}" type="pres">
      <dgm:prSet presAssocID="{C7027E00-24F3-4FEF-92A7-8F4C05FA3179}" presName="connTx" presStyleLbl="parChTrans1D2" presStyleIdx="10" presStyleCnt="13"/>
      <dgm:spPr/>
    </dgm:pt>
    <dgm:pt modelId="{DC9021F7-DD2C-4189-9C66-85117A3163A1}" type="pres">
      <dgm:prSet presAssocID="{98F80477-D447-4900-96D8-3EB215BB301D}" presName="node" presStyleLbl="node1" presStyleIdx="10" presStyleCnt="13" custScaleX="118328" custRadScaleRad="113315" custRadScaleInc="3881">
        <dgm:presLayoutVars>
          <dgm:bulletEnabled val="1"/>
        </dgm:presLayoutVars>
      </dgm:prSet>
      <dgm:spPr/>
    </dgm:pt>
    <dgm:pt modelId="{3FDBD4D9-C76F-4314-BAFE-15F39C54B7DE}" type="pres">
      <dgm:prSet presAssocID="{76576332-4532-418D-8979-3B142C0E5EF9}" presName="Name9" presStyleLbl="parChTrans1D2" presStyleIdx="11" presStyleCnt="13"/>
      <dgm:spPr/>
    </dgm:pt>
    <dgm:pt modelId="{42185F29-82DB-42F1-BF74-3A921DCEF20C}" type="pres">
      <dgm:prSet presAssocID="{76576332-4532-418D-8979-3B142C0E5EF9}" presName="connTx" presStyleLbl="parChTrans1D2" presStyleIdx="11" presStyleCnt="13"/>
      <dgm:spPr/>
    </dgm:pt>
    <dgm:pt modelId="{2CFA452B-B922-458A-BBA0-C3522CAB458C}" type="pres">
      <dgm:prSet presAssocID="{5730D871-C4CE-4884-B19F-EADF93920E58}" presName="node" presStyleLbl="node1" presStyleIdx="11" presStyleCnt="13" custScaleX="110458" custScaleY="96695" custRadScaleRad="114986" custRadScaleInc="-25647">
        <dgm:presLayoutVars>
          <dgm:bulletEnabled val="1"/>
        </dgm:presLayoutVars>
      </dgm:prSet>
      <dgm:spPr/>
    </dgm:pt>
    <dgm:pt modelId="{8C98E50E-563C-474C-99E1-2775B386D5AC}" type="pres">
      <dgm:prSet presAssocID="{275E8EAB-FB64-4654-A799-695443A79756}" presName="Name9" presStyleLbl="parChTrans1D2" presStyleIdx="12" presStyleCnt="13"/>
      <dgm:spPr/>
    </dgm:pt>
    <dgm:pt modelId="{BB747416-F9DF-461F-8664-0223A904C0FA}" type="pres">
      <dgm:prSet presAssocID="{275E8EAB-FB64-4654-A799-695443A79756}" presName="connTx" presStyleLbl="parChTrans1D2" presStyleIdx="12" presStyleCnt="13"/>
      <dgm:spPr/>
    </dgm:pt>
    <dgm:pt modelId="{00D02BDC-FD8B-4B65-B48D-D4732F23AFAE}" type="pres">
      <dgm:prSet presAssocID="{676C2EBD-BD7D-4CA0-A6A6-23F65CF3EC46}" presName="node" presStyleLbl="node1" presStyleIdx="12" presStyleCnt="13" custScaleX="134940" custScaleY="106956" custRadScaleRad="99197" custRadScaleInc="-32706">
        <dgm:presLayoutVars>
          <dgm:bulletEnabled val="1"/>
        </dgm:presLayoutVars>
      </dgm:prSet>
      <dgm:spPr/>
    </dgm:pt>
  </dgm:ptLst>
  <dgm:cxnLst>
    <dgm:cxn modelId="{EEFEE300-E334-40F3-AC90-3F725AAC7738}" type="presOf" srcId="{C7027E00-24F3-4FEF-92A7-8F4C05FA3179}" destId="{1F902C14-C79B-4B72-8299-EDFCAA9CD39A}" srcOrd="0" destOrd="0" presId="urn:microsoft.com/office/officeart/2005/8/layout/radial1"/>
    <dgm:cxn modelId="{EAD9DA01-48F0-4884-B54F-2F71A9EDF24C}" type="presOf" srcId="{FBE656A4-B995-4EFC-9508-F233C7ABBEE4}" destId="{A9BA4825-C4AE-4BF8-BE8C-6B0CF2F2F7D1}" srcOrd="1" destOrd="0" presId="urn:microsoft.com/office/officeart/2005/8/layout/radial1"/>
    <dgm:cxn modelId="{6C389D07-09E7-4E1E-9C4F-EA81C8C331B6}" type="presOf" srcId="{80E45BF4-2333-4812-BB4E-7E3B123C3E7B}" destId="{75545384-BE2F-4B2F-BFEE-A3B0D24634FD}" srcOrd="0" destOrd="0" presId="urn:microsoft.com/office/officeart/2005/8/layout/radial1"/>
    <dgm:cxn modelId="{B4A0ED0C-2114-4C71-988D-A228F09E58C9}" type="presOf" srcId="{7D88B741-5E73-49F2-80A2-51DC4A98C9AF}" destId="{800EE187-A5F3-45B5-9C4D-ED4803047482}" srcOrd="0" destOrd="0" presId="urn:microsoft.com/office/officeart/2005/8/layout/radial1"/>
    <dgm:cxn modelId="{5E110D15-4F71-4EC4-A19F-64F43B52F1EA}" srcId="{16074DF4-56E8-4502-96BC-ECC2EB755524}" destId="{95EE223F-80AA-4271-8F8F-D18F225B47B8}" srcOrd="2" destOrd="0" parTransId="{1AD9EF18-9269-461C-B931-B9C559C14BF3}" sibTransId="{654C57C2-CF93-4603-8B50-990343840191}"/>
    <dgm:cxn modelId="{BA855319-96B9-4A55-B0B9-AE9625A78915}" type="presOf" srcId="{E76D1E49-EC7E-497C-91EF-FFEA96155E79}" destId="{81E8640F-3F3A-49E2-B8A2-9047D235D732}" srcOrd="1" destOrd="0" presId="urn:microsoft.com/office/officeart/2005/8/layout/radial1"/>
    <dgm:cxn modelId="{AB66EC1C-A71C-490F-8785-2D7E7B576CD7}" type="presOf" srcId="{55D6A98F-1080-4806-930E-263B6D1D6BCC}" destId="{C65D594F-AD1A-49EA-A935-406C8EA224FE}" srcOrd="0" destOrd="0" presId="urn:microsoft.com/office/officeart/2005/8/layout/radial1"/>
    <dgm:cxn modelId="{B2ECAF1D-3764-4A51-B294-490BB3E186A3}" srcId="{80E45BF4-2333-4812-BB4E-7E3B123C3E7B}" destId="{12BA8E91-6123-422F-8964-5D125313C09C}" srcOrd="3" destOrd="0" parTransId="{D60C5257-6600-4B41-B11F-890D70C9FD69}" sibTransId="{DB74A77A-62B7-409B-A9A6-EDB3FED45A1C}"/>
    <dgm:cxn modelId="{37054B2B-5A6D-482E-B4C9-749FB93800FF}" srcId="{80E45BF4-2333-4812-BB4E-7E3B123C3E7B}" destId="{1CD451E8-DE65-4E41-8EDB-542DE604C007}" srcOrd="2" destOrd="0" parTransId="{2EFFBA0B-C39C-42B3-A04E-DA68AC51C674}" sibTransId="{567C7500-2214-4D8C-8C9D-83416AF8966D}"/>
    <dgm:cxn modelId="{8C32892E-6C94-4006-8CCD-4BC021A770A4}" type="presOf" srcId="{55D6A98F-1080-4806-930E-263B6D1D6BCC}" destId="{306766F7-5114-4189-8C25-9F79C5383142}" srcOrd="1" destOrd="0" presId="urn:microsoft.com/office/officeart/2005/8/layout/radial1"/>
    <dgm:cxn modelId="{16FD962E-4879-4954-B41E-37B0220B909D}" type="presOf" srcId="{D60C5257-6600-4B41-B11F-890D70C9FD69}" destId="{96725C1D-13ED-4FFF-BD43-BDD18034A1EA}" srcOrd="1" destOrd="0" presId="urn:microsoft.com/office/officeart/2005/8/layout/radial1"/>
    <dgm:cxn modelId="{DF2A9B2F-AE6D-49FF-AF2E-F625378667F3}" srcId="{80E45BF4-2333-4812-BB4E-7E3B123C3E7B}" destId="{0CA783F8-28AE-4D0B-9DE5-674CB90E206E}" srcOrd="8" destOrd="0" parTransId="{FBE656A4-B995-4EFC-9508-F233C7ABBEE4}" sibTransId="{24603F55-A59C-40BD-8361-55BDCAEE41ED}"/>
    <dgm:cxn modelId="{CE1EF436-D328-468B-8EDE-4A8721ECFE6C}" type="presOf" srcId="{94BD49D2-67D4-4732-8464-8563D0FAD73D}" destId="{B645B588-6A76-466F-AA72-5A0FCEF7F89E}" srcOrd="0" destOrd="0" presId="urn:microsoft.com/office/officeart/2005/8/layout/radial1"/>
    <dgm:cxn modelId="{34F73A3B-8020-47D7-B474-48E7CD1FFDBD}" srcId="{80E45BF4-2333-4812-BB4E-7E3B123C3E7B}" destId="{5730D871-C4CE-4884-B19F-EADF93920E58}" srcOrd="11" destOrd="0" parTransId="{76576332-4532-418D-8979-3B142C0E5EF9}" sibTransId="{D8DFBC2A-6EF4-4E4B-977D-DF4A61C7ECB0}"/>
    <dgm:cxn modelId="{351B173D-7C55-43DD-B212-BC67E06DCA7E}" srcId="{80E45BF4-2333-4812-BB4E-7E3B123C3E7B}" destId="{A43BEA4D-C129-478E-8AE6-117BC7CA90CA}" srcOrd="5" destOrd="0" parTransId="{55D6A98F-1080-4806-930E-263B6D1D6BCC}" sibTransId="{497CC022-64DB-4B0D-8354-8EDCED223FDE}"/>
    <dgm:cxn modelId="{389C423F-84B1-4EC7-B21A-79412805027E}" srcId="{80E45BF4-2333-4812-BB4E-7E3B123C3E7B}" destId="{7D88B741-5E73-49F2-80A2-51DC4A98C9AF}" srcOrd="6" destOrd="0" parTransId="{2A301E7E-FF08-4E35-AB83-4DB48A4851FF}" sibTransId="{26899114-CE7B-4521-9B09-7BAD4E00457E}"/>
    <dgm:cxn modelId="{7207385E-577B-4197-A480-00EBFAA31B26}" type="presOf" srcId="{E76D1E49-EC7E-497C-91EF-FFEA96155E79}" destId="{D6561A6F-788C-40B0-A479-E892ACE12903}" srcOrd="0" destOrd="0" presId="urn:microsoft.com/office/officeart/2005/8/layout/radial1"/>
    <dgm:cxn modelId="{60D55147-1070-416A-97C0-83F8617972A0}" type="presOf" srcId="{BF07304A-F4CB-4F79-8D55-B3B5C9AEE389}" destId="{380F30BF-B119-41A3-AB92-8D1B176D09F5}" srcOrd="0" destOrd="0" presId="urn:microsoft.com/office/officeart/2005/8/layout/radial1"/>
    <dgm:cxn modelId="{715AE76B-8FE8-441F-B91D-683CFADAB99E}" type="presOf" srcId="{0F2F9432-5868-42C0-9B18-CA03720B95B6}" destId="{ABACBAED-91AA-4924-B2E0-23A43D1FF035}" srcOrd="0" destOrd="0" presId="urn:microsoft.com/office/officeart/2005/8/layout/radial1"/>
    <dgm:cxn modelId="{7133686F-F3F9-4709-8E9F-408BA9345F09}" srcId="{80E45BF4-2333-4812-BB4E-7E3B123C3E7B}" destId="{692ADF5A-71BF-417E-B807-29CA3A637BB9}" srcOrd="9" destOrd="0" parTransId="{94BD49D2-67D4-4732-8464-8563D0FAD73D}" sibTransId="{45538026-9F6D-4FF7-9C50-D842A79A4AAE}"/>
    <dgm:cxn modelId="{ECE14D6F-07DD-44F0-9495-1718C460D359}" srcId="{80E45BF4-2333-4812-BB4E-7E3B123C3E7B}" destId="{0F2F9432-5868-42C0-9B18-CA03720B95B6}" srcOrd="1" destOrd="0" parTransId="{5E660EA4-2405-4BC8-A0E9-3470B675D7BE}" sibTransId="{A687CF07-A528-4ACB-ADD8-2361D26C2B96}"/>
    <dgm:cxn modelId="{8A3C0350-6490-4359-BC24-DDB7CBC71EB6}" type="presOf" srcId="{A1B5E8ED-B67E-4E53-8D17-2C576A674021}" destId="{12F3BBC5-CD6A-4144-9081-F9D7ED7ACEDC}" srcOrd="0" destOrd="0" presId="urn:microsoft.com/office/officeart/2005/8/layout/radial1"/>
    <dgm:cxn modelId="{7D05FA50-2B54-4294-AF02-C050FD484017}" srcId="{80E45BF4-2333-4812-BB4E-7E3B123C3E7B}" destId="{98F80477-D447-4900-96D8-3EB215BB301D}" srcOrd="10" destOrd="0" parTransId="{C7027E00-24F3-4FEF-92A7-8F4C05FA3179}" sibTransId="{E0223C00-7A27-44A1-8080-323112D7989D}"/>
    <dgm:cxn modelId="{7AD49E71-41FE-4D32-AC37-A326B178CA05}" type="presOf" srcId="{275E8EAB-FB64-4654-A799-695443A79756}" destId="{BB747416-F9DF-461F-8664-0223A904C0FA}" srcOrd="1" destOrd="0" presId="urn:microsoft.com/office/officeart/2005/8/layout/radial1"/>
    <dgm:cxn modelId="{D8406A53-0580-4C65-B951-BD7D51304C73}" type="presOf" srcId="{FBE656A4-B995-4EFC-9508-F233C7ABBEE4}" destId="{68ADC513-AD31-45FC-A48C-CFF650F5AE59}" srcOrd="0" destOrd="0" presId="urn:microsoft.com/office/officeart/2005/8/layout/radial1"/>
    <dgm:cxn modelId="{991EAA54-6697-45E6-B4DA-8249A81D8344}" type="presOf" srcId="{5E660EA4-2405-4BC8-A0E9-3470B675D7BE}" destId="{B36DCF7A-8150-4FCB-AC74-0529DC7CCCBB}" srcOrd="0" destOrd="0" presId="urn:microsoft.com/office/officeart/2005/8/layout/radial1"/>
    <dgm:cxn modelId="{B143EB56-E6A1-421B-ABF9-1D96C8104F05}" type="presOf" srcId="{2EFFBA0B-C39C-42B3-A04E-DA68AC51C674}" destId="{6CECDDF6-C9BD-4AF5-9788-87C3BA91C2C5}" srcOrd="0" destOrd="0" presId="urn:microsoft.com/office/officeart/2005/8/layout/radial1"/>
    <dgm:cxn modelId="{1DD26E59-8079-479C-BEF7-96EE2E59EF51}" type="presOf" srcId="{257124B8-5D67-4A04-96AA-0DC943EF313A}" destId="{BEF1FEE9-C49A-4DA7-9674-409E7C5966BD}" srcOrd="0" destOrd="0" presId="urn:microsoft.com/office/officeart/2005/8/layout/radial1"/>
    <dgm:cxn modelId="{6C64AD7C-7E89-4FAB-91EB-1A173380E032}" srcId="{80E45BF4-2333-4812-BB4E-7E3B123C3E7B}" destId="{676C2EBD-BD7D-4CA0-A6A6-23F65CF3EC46}" srcOrd="12" destOrd="0" parTransId="{275E8EAB-FB64-4654-A799-695443A79756}" sibTransId="{C7389DF4-4D52-4007-A197-32B1EE94DD10}"/>
    <dgm:cxn modelId="{68CB827E-B3F7-42DC-85FE-28E959CD6A31}" type="presOf" srcId="{5E660EA4-2405-4BC8-A0E9-3470B675D7BE}" destId="{A467706B-F237-4BA3-A76C-B97BD2B6C835}" srcOrd="1" destOrd="0" presId="urn:microsoft.com/office/officeart/2005/8/layout/radial1"/>
    <dgm:cxn modelId="{ABFBA98C-2675-42E5-8131-37DE363C019C}" type="presOf" srcId="{A1B5E8ED-B67E-4E53-8D17-2C576A674021}" destId="{288077ED-4956-446B-A7F3-BAEF97555EB1}" srcOrd="1" destOrd="0" presId="urn:microsoft.com/office/officeart/2005/8/layout/radial1"/>
    <dgm:cxn modelId="{7CED3391-008C-4429-A55D-A3444685A73C}" srcId="{16074DF4-56E8-4502-96BC-ECC2EB755524}" destId="{80E45BF4-2333-4812-BB4E-7E3B123C3E7B}" srcOrd="0" destOrd="0" parTransId="{B0C51114-F44F-4A71-9AF9-C4ABD74D43A9}" sibTransId="{0A5ECA20-0935-4246-8D9C-2FAD58544428}"/>
    <dgm:cxn modelId="{8C4D4696-D30A-42A1-A4CC-1461C90F9D57}" type="presOf" srcId="{2A301E7E-FF08-4E35-AB83-4DB48A4851FF}" destId="{917A6D40-D163-4E03-A816-89169809165E}" srcOrd="0" destOrd="0" presId="urn:microsoft.com/office/officeart/2005/8/layout/radial1"/>
    <dgm:cxn modelId="{86EC239B-CF88-40C3-AD41-13EF85572B36}" srcId="{80E45BF4-2333-4812-BB4E-7E3B123C3E7B}" destId="{D9F07EC6-7DF6-4352-9F3F-A1EFB2C81600}" srcOrd="0" destOrd="0" parTransId="{E76D1E49-EC7E-497C-91EF-FFEA96155E79}" sibTransId="{77675442-6D2D-4CF3-8A7E-F8D5E381CD59}"/>
    <dgm:cxn modelId="{BED4309C-A874-48B9-BF03-940E0BF44A82}" type="presOf" srcId="{1CD451E8-DE65-4E41-8EDB-542DE604C007}" destId="{C2E17D41-5B34-48BA-B48A-6439E7A38B68}" srcOrd="0" destOrd="0" presId="urn:microsoft.com/office/officeart/2005/8/layout/radial1"/>
    <dgm:cxn modelId="{DD2ECF9C-9F7B-4759-A20A-E65C08AF4015}" type="presOf" srcId="{2A301E7E-FF08-4E35-AB83-4DB48A4851FF}" destId="{006AE4C1-83C5-42E5-B1A8-DDB7556493E1}" srcOrd="1" destOrd="0" presId="urn:microsoft.com/office/officeart/2005/8/layout/radial1"/>
    <dgm:cxn modelId="{21BF0AA2-50B4-4660-A071-9C2F653E52CB}" type="presOf" srcId="{D60C5257-6600-4B41-B11F-890D70C9FD69}" destId="{298AED9A-7813-4E1C-8305-E9A2EA2B7038}" srcOrd="0" destOrd="0" presId="urn:microsoft.com/office/officeart/2005/8/layout/radial1"/>
    <dgm:cxn modelId="{1E1542AE-CB15-45DA-8033-C26FF2DFA518}" type="presOf" srcId="{D9F07EC6-7DF6-4352-9F3F-A1EFB2C81600}" destId="{122F345F-358A-407E-9DFE-E3B19A16939E}" srcOrd="0" destOrd="0" presId="urn:microsoft.com/office/officeart/2005/8/layout/radial1"/>
    <dgm:cxn modelId="{6BE973B3-6130-44FD-9449-F17C43248EAC}" type="presOf" srcId="{676C2EBD-BD7D-4CA0-A6A6-23F65CF3EC46}" destId="{00D02BDC-FD8B-4B65-B48D-D4732F23AFAE}" srcOrd="0" destOrd="0" presId="urn:microsoft.com/office/officeart/2005/8/layout/radial1"/>
    <dgm:cxn modelId="{168D14B4-3262-4ED9-A403-E6FAF593F188}" type="presOf" srcId="{0CA783F8-28AE-4D0B-9DE5-674CB90E206E}" destId="{DE425B18-66FE-4E23-9364-5E57B1FD66F3}" srcOrd="0" destOrd="0" presId="urn:microsoft.com/office/officeart/2005/8/layout/radial1"/>
    <dgm:cxn modelId="{76358CB4-6645-47BA-A601-9D726D417EDD}" type="presOf" srcId="{16074DF4-56E8-4502-96BC-ECC2EB755524}" destId="{9EA34ECA-D685-4109-B7EC-41A7F1CDCB08}" srcOrd="0" destOrd="0" presId="urn:microsoft.com/office/officeart/2005/8/layout/radial1"/>
    <dgm:cxn modelId="{A12F7EB9-E1A3-4057-A814-BF05FC75774D}" srcId="{80E45BF4-2333-4812-BB4E-7E3B123C3E7B}" destId="{B956AEFA-7B5F-48D7-916C-4D7FC9E22D78}" srcOrd="7" destOrd="0" parTransId="{BF07304A-F4CB-4F79-8D55-B3B5C9AEE389}" sibTransId="{EE49FC36-16DF-42F5-9F3D-DBDACBAC15CE}"/>
    <dgm:cxn modelId="{C973EEBE-6868-436B-8891-4DA5C5A0FB52}" type="presOf" srcId="{275E8EAB-FB64-4654-A799-695443A79756}" destId="{8C98E50E-563C-474C-99E1-2775B386D5AC}" srcOrd="0" destOrd="0" presId="urn:microsoft.com/office/officeart/2005/8/layout/radial1"/>
    <dgm:cxn modelId="{8E458AC7-8B24-4F67-A6FF-691538B2AE8F}" type="presOf" srcId="{5730D871-C4CE-4884-B19F-EADF93920E58}" destId="{2CFA452B-B922-458A-BBA0-C3522CAB458C}" srcOrd="0" destOrd="0" presId="urn:microsoft.com/office/officeart/2005/8/layout/radial1"/>
    <dgm:cxn modelId="{90551DC8-7B3B-44C6-A489-1B5B6F862324}" type="presOf" srcId="{76576332-4532-418D-8979-3B142C0E5EF9}" destId="{42185F29-82DB-42F1-BF74-3A921DCEF20C}" srcOrd="1" destOrd="0" presId="urn:microsoft.com/office/officeart/2005/8/layout/radial1"/>
    <dgm:cxn modelId="{607AA6CA-9D5F-4EF0-AECF-A18D0896AAFF}" type="presOf" srcId="{2EFFBA0B-C39C-42B3-A04E-DA68AC51C674}" destId="{AC3B2ACB-B02A-48A7-B1A3-E27D511C4B3E}" srcOrd="1" destOrd="0" presId="urn:microsoft.com/office/officeart/2005/8/layout/radial1"/>
    <dgm:cxn modelId="{FB2EA5CC-3D81-4295-8043-734DC5731E5B}" srcId="{16074DF4-56E8-4502-96BC-ECC2EB755524}" destId="{A6282274-4F05-4130-A836-6A9C080DCF8F}" srcOrd="1" destOrd="0" parTransId="{DA5F9544-B597-403A-A96C-0E335C59B502}" sibTransId="{2C252926-2D57-4BE0-8603-DF4F18AD67D7}"/>
    <dgm:cxn modelId="{04FCEACC-9599-43B7-BC83-8E3CB8C19715}" type="presOf" srcId="{A43BEA4D-C129-478E-8AE6-117BC7CA90CA}" destId="{99BD91F3-CBBE-4152-BE76-2409D333D6CC}" srcOrd="0" destOrd="0" presId="urn:microsoft.com/office/officeart/2005/8/layout/radial1"/>
    <dgm:cxn modelId="{449610CD-9902-4D0B-A313-7BF6E088ABD2}" type="presOf" srcId="{BF07304A-F4CB-4F79-8D55-B3B5C9AEE389}" destId="{CA9A5427-0688-4675-BC27-519FB36BF474}" srcOrd="1" destOrd="0" presId="urn:microsoft.com/office/officeart/2005/8/layout/radial1"/>
    <dgm:cxn modelId="{2AE1ABD2-ED51-4F62-8EBE-116C7DA9CEAE}" type="presOf" srcId="{94BD49D2-67D4-4732-8464-8563D0FAD73D}" destId="{F1F68C3D-5D7D-4F3D-9594-6C7BF93F2757}" srcOrd="1" destOrd="0" presId="urn:microsoft.com/office/officeart/2005/8/layout/radial1"/>
    <dgm:cxn modelId="{A603B5D3-F3B0-478F-9702-D23B91A0504F}" type="presOf" srcId="{76576332-4532-418D-8979-3B142C0E5EF9}" destId="{3FDBD4D9-C76F-4314-BAFE-15F39C54B7DE}" srcOrd="0" destOrd="0" presId="urn:microsoft.com/office/officeart/2005/8/layout/radial1"/>
    <dgm:cxn modelId="{218129E5-C8B9-4A5F-9D3B-02D6B17E9E8F}" type="presOf" srcId="{12BA8E91-6123-422F-8964-5D125313C09C}" destId="{98E00825-D86C-4DE3-8719-4DCE10AA49F0}" srcOrd="0" destOrd="0" presId="urn:microsoft.com/office/officeart/2005/8/layout/radial1"/>
    <dgm:cxn modelId="{B21303E6-7402-42AB-BF3C-B079B2103060}" type="presOf" srcId="{692ADF5A-71BF-417E-B807-29CA3A637BB9}" destId="{B765A137-388B-4AC5-BAA8-197E11B5B7A3}" srcOrd="0" destOrd="0" presId="urn:microsoft.com/office/officeart/2005/8/layout/radial1"/>
    <dgm:cxn modelId="{473FBEEF-E40E-4256-9098-A185E68041F3}" type="presOf" srcId="{C7027E00-24F3-4FEF-92A7-8F4C05FA3179}" destId="{7D404039-203F-4DEE-B651-C88136E35AD8}" srcOrd="1" destOrd="0" presId="urn:microsoft.com/office/officeart/2005/8/layout/radial1"/>
    <dgm:cxn modelId="{E70E49F0-C397-410B-AE9B-F46B14DEA485}" type="presOf" srcId="{98F80477-D447-4900-96D8-3EB215BB301D}" destId="{DC9021F7-DD2C-4189-9C66-85117A3163A1}" srcOrd="0" destOrd="0" presId="urn:microsoft.com/office/officeart/2005/8/layout/radial1"/>
    <dgm:cxn modelId="{530D3DF3-8A2E-449D-8B77-042D66BD96A3}" type="presOf" srcId="{B956AEFA-7B5F-48D7-916C-4D7FC9E22D78}" destId="{160ED4CA-6FA5-4080-AF84-20D2A62BCEE3}" srcOrd="0" destOrd="0" presId="urn:microsoft.com/office/officeart/2005/8/layout/radial1"/>
    <dgm:cxn modelId="{4B6BD2FC-4A1D-4571-BE15-244DF363B975}" srcId="{80E45BF4-2333-4812-BB4E-7E3B123C3E7B}" destId="{257124B8-5D67-4A04-96AA-0DC943EF313A}" srcOrd="4" destOrd="0" parTransId="{A1B5E8ED-B67E-4E53-8D17-2C576A674021}" sibTransId="{DA035DA0-CF7E-4B51-B59A-DD640A6AE686}"/>
    <dgm:cxn modelId="{2136758B-61F0-46CC-B10C-98E635C3C3EC}" type="presParOf" srcId="{9EA34ECA-D685-4109-B7EC-41A7F1CDCB08}" destId="{75545384-BE2F-4B2F-BFEE-A3B0D24634FD}" srcOrd="0" destOrd="0" presId="urn:microsoft.com/office/officeart/2005/8/layout/radial1"/>
    <dgm:cxn modelId="{9356F783-EF7C-4F54-AD66-1D3C9C525C4D}" type="presParOf" srcId="{9EA34ECA-D685-4109-B7EC-41A7F1CDCB08}" destId="{D6561A6F-788C-40B0-A479-E892ACE12903}" srcOrd="1" destOrd="0" presId="urn:microsoft.com/office/officeart/2005/8/layout/radial1"/>
    <dgm:cxn modelId="{9AD20A69-BFE0-4B41-8694-387267BA18F1}" type="presParOf" srcId="{D6561A6F-788C-40B0-A479-E892ACE12903}" destId="{81E8640F-3F3A-49E2-B8A2-9047D235D732}" srcOrd="0" destOrd="0" presId="urn:microsoft.com/office/officeart/2005/8/layout/radial1"/>
    <dgm:cxn modelId="{ADD56E18-47AD-4F38-9C60-A70699D2BDA6}" type="presParOf" srcId="{9EA34ECA-D685-4109-B7EC-41A7F1CDCB08}" destId="{122F345F-358A-407E-9DFE-E3B19A16939E}" srcOrd="2" destOrd="0" presId="urn:microsoft.com/office/officeart/2005/8/layout/radial1"/>
    <dgm:cxn modelId="{0C71CFD2-CAD7-40C3-98BE-754A922614A5}" type="presParOf" srcId="{9EA34ECA-D685-4109-B7EC-41A7F1CDCB08}" destId="{B36DCF7A-8150-4FCB-AC74-0529DC7CCCBB}" srcOrd="3" destOrd="0" presId="urn:microsoft.com/office/officeart/2005/8/layout/radial1"/>
    <dgm:cxn modelId="{809C53E6-F139-4686-84C8-7F447B46AA22}" type="presParOf" srcId="{B36DCF7A-8150-4FCB-AC74-0529DC7CCCBB}" destId="{A467706B-F237-4BA3-A76C-B97BD2B6C835}" srcOrd="0" destOrd="0" presId="urn:microsoft.com/office/officeart/2005/8/layout/radial1"/>
    <dgm:cxn modelId="{A6E7EB11-410E-4AE0-8571-77B683745ADA}" type="presParOf" srcId="{9EA34ECA-D685-4109-B7EC-41A7F1CDCB08}" destId="{ABACBAED-91AA-4924-B2E0-23A43D1FF035}" srcOrd="4" destOrd="0" presId="urn:microsoft.com/office/officeart/2005/8/layout/radial1"/>
    <dgm:cxn modelId="{0A65CF25-AAAA-4FE3-95F4-547A45DB5E2B}" type="presParOf" srcId="{9EA34ECA-D685-4109-B7EC-41A7F1CDCB08}" destId="{6CECDDF6-C9BD-4AF5-9788-87C3BA91C2C5}" srcOrd="5" destOrd="0" presId="urn:microsoft.com/office/officeart/2005/8/layout/radial1"/>
    <dgm:cxn modelId="{3062EB35-E453-4BD0-8E3D-A9AE82781175}" type="presParOf" srcId="{6CECDDF6-C9BD-4AF5-9788-87C3BA91C2C5}" destId="{AC3B2ACB-B02A-48A7-B1A3-E27D511C4B3E}" srcOrd="0" destOrd="0" presId="urn:microsoft.com/office/officeart/2005/8/layout/radial1"/>
    <dgm:cxn modelId="{3C1DD040-400F-4826-B674-0415D4D53EB3}" type="presParOf" srcId="{9EA34ECA-D685-4109-B7EC-41A7F1CDCB08}" destId="{C2E17D41-5B34-48BA-B48A-6439E7A38B68}" srcOrd="6" destOrd="0" presId="urn:microsoft.com/office/officeart/2005/8/layout/radial1"/>
    <dgm:cxn modelId="{3D43C4DD-0D18-485F-B2E9-23058A9A4C9C}" type="presParOf" srcId="{9EA34ECA-D685-4109-B7EC-41A7F1CDCB08}" destId="{298AED9A-7813-4E1C-8305-E9A2EA2B7038}" srcOrd="7" destOrd="0" presId="urn:microsoft.com/office/officeart/2005/8/layout/radial1"/>
    <dgm:cxn modelId="{0B0000B0-0C93-47DE-8BB3-CAE5399938E1}" type="presParOf" srcId="{298AED9A-7813-4E1C-8305-E9A2EA2B7038}" destId="{96725C1D-13ED-4FFF-BD43-BDD18034A1EA}" srcOrd="0" destOrd="0" presId="urn:microsoft.com/office/officeart/2005/8/layout/radial1"/>
    <dgm:cxn modelId="{FA3E252A-24AB-4D41-AC5C-392A19A2CFEC}" type="presParOf" srcId="{9EA34ECA-D685-4109-B7EC-41A7F1CDCB08}" destId="{98E00825-D86C-4DE3-8719-4DCE10AA49F0}" srcOrd="8" destOrd="0" presId="urn:microsoft.com/office/officeart/2005/8/layout/radial1"/>
    <dgm:cxn modelId="{914ED35F-FFA2-4F88-9EBE-AA06A56B79B1}" type="presParOf" srcId="{9EA34ECA-D685-4109-B7EC-41A7F1CDCB08}" destId="{12F3BBC5-CD6A-4144-9081-F9D7ED7ACEDC}" srcOrd="9" destOrd="0" presId="urn:microsoft.com/office/officeart/2005/8/layout/radial1"/>
    <dgm:cxn modelId="{DF8A155D-0BCC-4B8C-8253-AF1F75DCECCB}" type="presParOf" srcId="{12F3BBC5-CD6A-4144-9081-F9D7ED7ACEDC}" destId="{288077ED-4956-446B-A7F3-BAEF97555EB1}" srcOrd="0" destOrd="0" presId="urn:microsoft.com/office/officeart/2005/8/layout/radial1"/>
    <dgm:cxn modelId="{66DD2C63-9090-4951-8DC5-A96D7971BCE5}" type="presParOf" srcId="{9EA34ECA-D685-4109-B7EC-41A7F1CDCB08}" destId="{BEF1FEE9-C49A-4DA7-9674-409E7C5966BD}" srcOrd="10" destOrd="0" presId="urn:microsoft.com/office/officeart/2005/8/layout/radial1"/>
    <dgm:cxn modelId="{D8384F20-D4B3-473E-8DEE-92F35C48729C}" type="presParOf" srcId="{9EA34ECA-D685-4109-B7EC-41A7F1CDCB08}" destId="{C65D594F-AD1A-49EA-A935-406C8EA224FE}" srcOrd="11" destOrd="0" presId="urn:microsoft.com/office/officeart/2005/8/layout/radial1"/>
    <dgm:cxn modelId="{58BB39ED-259A-4E09-9DED-1E3E85FE9128}" type="presParOf" srcId="{C65D594F-AD1A-49EA-A935-406C8EA224FE}" destId="{306766F7-5114-4189-8C25-9F79C5383142}" srcOrd="0" destOrd="0" presId="urn:microsoft.com/office/officeart/2005/8/layout/radial1"/>
    <dgm:cxn modelId="{A22005B1-0262-4B0C-9DFA-C5E35131C2FE}" type="presParOf" srcId="{9EA34ECA-D685-4109-B7EC-41A7F1CDCB08}" destId="{99BD91F3-CBBE-4152-BE76-2409D333D6CC}" srcOrd="12" destOrd="0" presId="urn:microsoft.com/office/officeart/2005/8/layout/radial1"/>
    <dgm:cxn modelId="{B1530156-C4FC-44D6-8CFC-1F67B333D848}" type="presParOf" srcId="{9EA34ECA-D685-4109-B7EC-41A7F1CDCB08}" destId="{917A6D40-D163-4E03-A816-89169809165E}" srcOrd="13" destOrd="0" presId="urn:microsoft.com/office/officeart/2005/8/layout/radial1"/>
    <dgm:cxn modelId="{E5642631-9AF1-49D2-9EB0-64C142661F7F}" type="presParOf" srcId="{917A6D40-D163-4E03-A816-89169809165E}" destId="{006AE4C1-83C5-42E5-B1A8-DDB7556493E1}" srcOrd="0" destOrd="0" presId="urn:microsoft.com/office/officeart/2005/8/layout/radial1"/>
    <dgm:cxn modelId="{11AE7D5F-A810-4739-B311-4C92E907213C}" type="presParOf" srcId="{9EA34ECA-D685-4109-B7EC-41A7F1CDCB08}" destId="{800EE187-A5F3-45B5-9C4D-ED4803047482}" srcOrd="14" destOrd="0" presId="urn:microsoft.com/office/officeart/2005/8/layout/radial1"/>
    <dgm:cxn modelId="{4C9D5C4B-4D45-405D-8BCD-BAA26F8C2C7A}" type="presParOf" srcId="{9EA34ECA-D685-4109-B7EC-41A7F1CDCB08}" destId="{380F30BF-B119-41A3-AB92-8D1B176D09F5}" srcOrd="15" destOrd="0" presId="urn:microsoft.com/office/officeart/2005/8/layout/radial1"/>
    <dgm:cxn modelId="{24A4E31F-A619-40A8-BA43-2B18DBFFA942}" type="presParOf" srcId="{380F30BF-B119-41A3-AB92-8D1B176D09F5}" destId="{CA9A5427-0688-4675-BC27-519FB36BF474}" srcOrd="0" destOrd="0" presId="urn:microsoft.com/office/officeart/2005/8/layout/radial1"/>
    <dgm:cxn modelId="{81388BEE-6B7F-497B-8225-A352BF6DC2AA}" type="presParOf" srcId="{9EA34ECA-D685-4109-B7EC-41A7F1CDCB08}" destId="{160ED4CA-6FA5-4080-AF84-20D2A62BCEE3}" srcOrd="16" destOrd="0" presId="urn:microsoft.com/office/officeart/2005/8/layout/radial1"/>
    <dgm:cxn modelId="{7DFF8B06-A6B0-4FFF-B0C8-9CFBFCAAD97D}" type="presParOf" srcId="{9EA34ECA-D685-4109-B7EC-41A7F1CDCB08}" destId="{68ADC513-AD31-45FC-A48C-CFF650F5AE59}" srcOrd="17" destOrd="0" presId="urn:microsoft.com/office/officeart/2005/8/layout/radial1"/>
    <dgm:cxn modelId="{0B50E45C-DC50-4C1E-B5BA-B994D9E50541}" type="presParOf" srcId="{68ADC513-AD31-45FC-A48C-CFF650F5AE59}" destId="{A9BA4825-C4AE-4BF8-BE8C-6B0CF2F2F7D1}" srcOrd="0" destOrd="0" presId="urn:microsoft.com/office/officeart/2005/8/layout/radial1"/>
    <dgm:cxn modelId="{78F77C43-A4A9-4BA7-A9FE-14E539737E93}" type="presParOf" srcId="{9EA34ECA-D685-4109-B7EC-41A7F1CDCB08}" destId="{DE425B18-66FE-4E23-9364-5E57B1FD66F3}" srcOrd="18" destOrd="0" presId="urn:microsoft.com/office/officeart/2005/8/layout/radial1"/>
    <dgm:cxn modelId="{7F5D0005-1750-43C3-A232-559927FD4C81}" type="presParOf" srcId="{9EA34ECA-D685-4109-B7EC-41A7F1CDCB08}" destId="{B645B588-6A76-466F-AA72-5A0FCEF7F89E}" srcOrd="19" destOrd="0" presId="urn:microsoft.com/office/officeart/2005/8/layout/radial1"/>
    <dgm:cxn modelId="{5A3AF97C-5FA5-4092-A550-695AB444AA65}" type="presParOf" srcId="{B645B588-6A76-466F-AA72-5A0FCEF7F89E}" destId="{F1F68C3D-5D7D-4F3D-9594-6C7BF93F2757}" srcOrd="0" destOrd="0" presId="urn:microsoft.com/office/officeart/2005/8/layout/radial1"/>
    <dgm:cxn modelId="{C7F17764-E411-4164-AF72-FEF4A707CFF7}" type="presParOf" srcId="{9EA34ECA-D685-4109-B7EC-41A7F1CDCB08}" destId="{B765A137-388B-4AC5-BAA8-197E11B5B7A3}" srcOrd="20" destOrd="0" presId="urn:microsoft.com/office/officeart/2005/8/layout/radial1"/>
    <dgm:cxn modelId="{F3AEF4A5-7FCA-410B-8ED5-CC27BF30A388}" type="presParOf" srcId="{9EA34ECA-D685-4109-B7EC-41A7F1CDCB08}" destId="{1F902C14-C79B-4B72-8299-EDFCAA9CD39A}" srcOrd="21" destOrd="0" presId="urn:microsoft.com/office/officeart/2005/8/layout/radial1"/>
    <dgm:cxn modelId="{7B554F88-117D-4B05-94AB-E9063341567B}" type="presParOf" srcId="{1F902C14-C79B-4B72-8299-EDFCAA9CD39A}" destId="{7D404039-203F-4DEE-B651-C88136E35AD8}" srcOrd="0" destOrd="0" presId="urn:microsoft.com/office/officeart/2005/8/layout/radial1"/>
    <dgm:cxn modelId="{56F97C74-7E64-4006-A027-A98F7B457219}" type="presParOf" srcId="{9EA34ECA-D685-4109-B7EC-41A7F1CDCB08}" destId="{DC9021F7-DD2C-4189-9C66-85117A3163A1}" srcOrd="22" destOrd="0" presId="urn:microsoft.com/office/officeart/2005/8/layout/radial1"/>
    <dgm:cxn modelId="{2CCA24D3-454A-44D6-8F90-D41A78F7159D}" type="presParOf" srcId="{9EA34ECA-D685-4109-B7EC-41A7F1CDCB08}" destId="{3FDBD4D9-C76F-4314-BAFE-15F39C54B7DE}" srcOrd="23" destOrd="0" presId="urn:microsoft.com/office/officeart/2005/8/layout/radial1"/>
    <dgm:cxn modelId="{50E277E4-3C0B-47E4-AA9A-8A6CEE3F3746}" type="presParOf" srcId="{3FDBD4D9-C76F-4314-BAFE-15F39C54B7DE}" destId="{42185F29-82DB-42F1-BF74-3A921DCEF20C}" srcOrd="0" destOrd="0" presId="urn:microsoft.com/office/officeart/2005/8/layout/radial1"/>
    <dgm:cxn modelId="{DB9049BE-24C1-4699-9D35-D4714C488B16}" type="presParOf" srcId="{9EA34ECA-D685-4109-B7EC-41A7F1CDCB08}" destId="{2CFA452B-B922-458A-BBA0-C3522CAB458C}" srcOrd="24" destOrd="0" presId="urn:microsoft.com/office/officeart/2005/8/layout/radial1"/>
    <dgm:cxn modelId="{BED58A05-CD25-4037-85CA-E0C2DE6B98C5}" type="presParOf" srcId="{9EA34ECA-D685-4109-B7EC-41A7F1CDCB08}" destId="{8C98E50E-563C-474C-99E1-2775B386D5AC}" srcOrd="25" destOrd="0" presId="urn:microsoft.com/office/officeart/2005/8/layout/radial1"/>
    <dgm:cxn modelId="{E6E36DCA-D6A6-4C3E-934D-E1C012D0E728}" type="presParOf" srcId="{8C98E50E-563C-474C-99E1-2775B386D5AC}" destId="{BB747416-F9DF-461F-8664-0223A904C0FA}" srcOrd="0" destOrd="0" presId="urn:microsoft.com/office/officeart/2005/8/layout/radial1"/>
    <dgm:cxn modelId="{6431333D-065A-42E1-9F2D-8E45248C2680}" type="presParOf" srcId="{9EA34ECA-D685-4109-B7EC-41A7F1CDCB08}" destId="{00D02BDC-FD8B-4B65-B48D-D4732F23AFAE}" srcOrd="2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65652-1AE6-47A0-A301-1283044A1AA7}">
      <dsp:nvSpPr>
        <dsp:cNvPr id="0" name=""/>
        <dsp:cNvSpPr/>
      </dsp:nvSpPr>
      <dsp:spPr>
        <a:xfrm>
          <a:off x="2840973" y="1526943"/>
          <a:ext cx="2602256" cy="128445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OA </a:t>
          </a:r>
          <a:r>
            <a:rPr lang="de-DE" sz="1800" b="1" kern="1200" dirty="0" err="1">
              <a:solidFill>
                <a:schemeClr val="tx1"/>
              </a:solidFill>
            </a:rPr>
            <a:t>Demonstrations</a:t>
          </a:r>
          <a:endParaRPr lang="de-DE" sz="1800" b="1" kern="1200" dirty="0">
            <a:solidFill>
              <a:schemeClr val="tx1"/>
            </a:solidFill>
          </a:endParaRPr>
        </a:p>
      </dsp:txBody>
      <dsp:txXfrm>
        <a:off x="3222065" y="1715047"/>
        <a:ext cx="1840072" cy="908247"/>
      </dsp:txXfrm>
    </dsp:sp>
    <dsp:sp modelId="{E9715A20-55BD-4C82-B1BE-43F93EC92610}">
      <dsp:nvSpPr>
        <dsp:cNvPr id="0" name=""/>
        <dsp:cNvSpPr/>
      </dsp:nvSpPr>
      <dsp:spPr>
        <a:xfrm rot="16199991">
          <a:off x="3886650" y="1258086"/>
          <a:ext cx="510898" cy="26815"/>
        </a:xfrm>
        <a:custGeom>
          <a:avLst/>
          <a:gdLst/>
          <a:ahLst/>
          <a:cxnLst/>
          <a:rect l="0" t="0" r="0" b="0"/>
          <a:pathLst>
            <a:path>
              <a:moveTo>
                <a:pt x="0" y="13407"/>
              </a:moveTo>
              <a:lnTo>
                <a:pt x="510898"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de-DE" sz="1600" kern="1200">
            <a:solidFill>
              <a:schemeClr val="tx1"/>
            </a:solidFill>
          </a:endParaRPr>
        </a:p>
      </dsp:txBody>
      <dsp:txXfrm rot="10800000">
        <a:off x="4129326" y="1258721"/>
        <a:ext cx="25544" cy="25544"/>
      </dsp:txXfrm>
    </dsp:sp>
    <dsp:sp modelId="{BB5ECB68-55E8-4792-ACBF-E9157B8BC300}">
      <dsp:nvSpPr>
        <dsp:cNvPr id="0" name=""/>
        <dsp:cNvSpPr/>
      </dsp:nvSpPr>
      <dsp:spPr>
        <a:xfrm>
          <a:off x="2758192" y="-6703"/>
          <a:ext cx="2767809" cy="10227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108000" rIns="108000" bIns="108000" numCol="1" spcCol="1270" anchor="ctr" anchorCtr="0">
          <a:noAutofit/>
        </a:bodyPr>
        <a:lstStyle/>
        <a:p>
          <a:pPr marL="0" lvl="0" indent="0" algn="ctr" defTabSz="711200">
            <a:lnSpc>
              <a:spcPct val="90000"/>
            </a:lnSpc>
            <a:spcBef>
              <a:spcPct val="0"/>
            </a:spcBef>
            <a:spcAft>
              <a:spcPct val="35000"/>
            </a:spcAft>
            <a:buNone/>
          </a:pPr>
          <a:r>
            <a:rPr lang="de-CH" sz="1600" kern="1200" dirty="0" err="1">
              <a:solidFill>
                <a:schemeClr val="tx1"/>
              </a:solidFill>
            </a:rPr>
            <a:t>Platform</a:t>
          </a:r>
          <a:r>
            <a:rPr lang="de-CH" sz="1600" kern="1200" dirty="0">
              <a:solidFill>
                <a:schemeClr val="tx1"/>
              </a:solidFill>
            </a:rPr>
            <a:t> </a:t>
          </a:r>
          <a:r>
            <a:rPr lang="de-CH" sz="1600" kern="1200" dirty="0" err="1">
              <a:solidFill>
                <a:schemeClr val="tx1"/>
              </a:solidFill>
            </a:rPr>
            <a:t>for</a:t>
          </a:r>
          <a:r>
            <a:rPr lang="de-CH" sz="1600" kern="1200" dirty="0">
              <a:solidFill>
                <a:schemeClr val="tx1"/>
              </a:solidFill>
            </a:rPr>
            <a:t> </a:t>
          </a:r>
          <a:r>
            <a:rPr lang="de-CH" sz="1600" kern="1200" dirty="0" err="1">
              <a:solidFill>
                <a:schemeClr val="tx1"/>
              </a:solidFill>
            </a:rPr>
            <a:t>practical</a:t>
          </a:r>
          <a:r>
            <a:rPr lang="de-CH" sz="1600" kern="1200" dirty="0">
              <a:solidFill>
                <a:schemeClr val="tx1"/>
              </a:solidFill>
            </a:rPr>
            <a:t> </a:t>
          </a:r>
          <a:r>
            <a:rPr lang="de-CH" sz="1600" kern="1200" dirty="0" err="1">
              <a:solidFill>
                <a:schemeClr val="tx1"/>
              </a:solidFill>
            </a:rPr>
            <a:t>learning</a:t>
          </a:r>
          <a:r>
            <a:rPr lang="de-CH" sz="1600" kern="1200" dirty="0">
              <a:solidFill>
                <a:schemeClr val="tx1"/>
              </a:solidFill>
            </a:rPr>
            <a:t> </a:t>
          </a:r>
          <a:br>
            <a:rPr lang="de-CH" sz="1600" kern="1200" dirty="0">
              <a:solidFill>
                <a:schemeClr val="tx1"/>
              </a:solidFill>
            </a:rPr>
          </a:br>
          <a:r>
            <a:rPr lang="de-CH" sz="1600" kern="1200" dirty="0" err="1">
              <a:solidFill>
                <a:schemeClr val="tx1"/>
              </a:solidFill>
            </a:rPr>
            <a:t>of</a:t>
          </a:r>
          <a:r>
            <a:rPr lang="de-CH" sz="1600" kern="1200" dirty="0">
              <a:solidFill>
                <a:schemeClr val="tx1"/>
              </a:solidFill>
            </a:rPr>
            <a:t> </a:t>
          </a:r>
          <a:r>
            <a:rPr lang="de-CH" sz="1600" kern="1200" dirty="0" err="1">
              <a:solidFill>
                <a:schemeClr val="tx1"/>
              </a:solidFill>
            </a:rPr>
            <a:t>farmers</a:t>
          </a:r>
          <a:r>
            <a:rPr lang="de-CH" sz="1600" kern="1200" dirty="0">
              <a:solidFill>
                <a:schemeClr val="tx1"/>
              </a:solidFill>
            </a:rPr>
            <a:t> </a:t>
          </a:r>
          <a:r>
            <a:rPr lang="de-CH" sz="1600" kern="1200" dirty="0" err="1">
              <a:solidFill>
                <a:schemeClr val="tx1"/>
              </a:solidFill>
            </a:rPr>
            <a:t>by</a:t>
          </a:r>
          <a:r>
            <a:rPr lang="de-CH" sz="1600" kern="1200" dirty="0">
              <a:solidFill>
                <a:schemeClr val="tx1"/>
              </a:solidFill>
            </a:rPr>
            <a:t> </a:t>
          </a:r>
          <a:r>
            <a:rPr lang="de-CH" sz="1600" kern="1200" dirty="0" err="1">
              <a:solidFill>
                <a:schemeClr val="tx1"/>
              </a:solidFill>
            </a:rPr>
            <a:t>seeing</a:t>
          </a:r>
          <a:r>
            <a:rPr lang="de-CH" sz="1600" kern="1200" dirty="0">
              <a:solidFill>
                <a:schemeClr val="tx1"/>
              </a:solidFill>
            </a:rPr>
            <a:t>, </a:t>
          </a:r>
          <a:r>
            <a:rPr lang="de-CH" sz="1600" kern="1200" dirty="0" err="1">
              <a:solidFill>
                <a:schemeClr val="tx1"/>
              </a:solidFill>
            </a:rPr>
            <a:t>feeling</a:t>
          </a:r>
          <a:r>
            <a:rPr lang="de-CH" sz="1600" kern="1200" dirty="0">
              <a:solidFill>
                <a:schemeClr val="tx1"/>
              </a:solidFill>
            </a:rPr>
            <a:t>, </a:t>
          </a:r>
          <a:r>
            <a:rPr lang="de-CH" sz="1600" kern="1200" dirty="0" err="1">
              <a:solidFill>
                <a:schemeClr val="tx1"/>
              </a:solidFill>
            </a:rPr>
            <a:t>building</a:t>
          </a:r>
          <a:r>
            <a:rPr lang="de-CH" sz="1600" kern="1200" dirty="0">
              <a:solidFill>
                <a:schemeClr val="tx1"/>
              </a:solidFill>
            </a:rPr>
            <a:t> </a:t>
          </a:r>
          <a:r>
            <a:rPr lang="de-CH" sz="1600" kern="1200" dirty="0" err="1">
              <a:solidFill>
                <a:schemeClr val="tx1"/>
              </a:solidFill>
            </a:rPr>
            <a:t>skills</a:t>
          </a:r>
          <a:r>
            <a:rPr lang="de-CH" sz="1600" kern="1200" dirty="0">
              <a:solidFill>
                <a:schemeClr val="tx1"/>
              </a:solidFill>
            </a:rPr>
            <a:t>, </a:t>
          </a:r>
          <a:r>
            <a:rPr lang="de-CH" sz="1600" kern="1200" dirty="0" err="1">
              <a:solidFill>
                <a:schemeClr val="tx1"/>
              </a:solidFill>
            </a:rPr>
            <a:t>exchanging</a:t>
          </a:r>
          <a:r>
            <a:rPr lang="de-CH" sz="1600" kern="1200" dirty="0">
              <a:solidFill>
                <a:schemeClr val="tx1"/>
              </a:solidFill>
            </a:rPr>
            <a:t>, and </a:t>
          </a:r>
          <a:br>
            <a:rPr lang="de-CH" sz="1600" kern="1200" dirty="0">
              <a:solidFill>
                <a:schemeClr val="tx1"/>
              </a:solidFill>
            </a:rPr>
          </a:br>
          <a:r>
            <a:rPr lang="de-CH" sz="1600" kern="1200" dirty="0" err="1">
              <a:solidFill>
                <a:schemeClr val="tx1"/>
              </a:solidFill>
            </a:rPr>
            <a:t>self</a:t>
          </a:r>
          <a:r>
            <a:rPr lang="de-CH" sz="1600" kern="1200" dirty="0">
              <a:solidFill>
                <a:schemeClr val="tx1"/>
              </a:solidFill>
            </a:rPr>
            <a:t>-evaluation on OA</a:t>
          </a:r>
          <a:endParaRPr lang="de-DE" sz="1600" kern="1200" dirty="0">
            <a:solidFill>
              <a:schemeClr val="tx1"/>
            </a:solidFill>
          </a:endParaRPr>
        </a:p>
      </dsp:txBody>
      <dsp:txXfrm>
        <a:off x="2758192" y="-6703"/>
        <a:ext cx="2767809" cy="1022748"/>
      </dsp:txXfrm>
    </dsp:sp>
    <dsp:sp modelId="{1DC09AC1-E682-4E91-8304-E180753171FE}">
      <dsp:nvSpPr>
        <dsp:cNvPr id="0" name=""/>
        <dsp:cNvSpPr/>
      </dsp:nvSpPr>
      <dsp:spPr>
        <a:xfrm rot="5400019">
          <a:off x="3933711" y="3006377"/>
          <a:ext cx="416771" cy="26815"/>
        </a:xfrm>
        <a:custGeom>
          <a:avLst/>
          <a:gdLst/>
          <a:ahLst/>
          <a:cxnLst/>
          <a:rect l="0" t="0" r="0" b="0"/>
          <a:pathLst>
            <a:path>
              <a:moveTo>
                <a:pt x="0" y="13407"/>
              </a:moveTo>
              <a:lnTo>
                <a:pt x="416771"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dirty="0"/>
        </a:p>
      </dsp:txBody>
      <dsp:txXfrm rot="10800000">
        <a:off x="4131677" y="3009365"/>
        <a:ext cx="20838" cy="20838"/>
      </dsp:txXfrm>
    </dsp:sp>
    <dsp:sp modelId="{F9BC2EE4-0048-4BA7-AF6B-E40B2FA93C39}">
      <dsp:nvSpPr>
        <dsp:cNvPr id="0" name=""/>
        <dsp:cNvSpPr/>
      </dsp:nvSpPr>
      <dsp:spPr>
        <a:xfrm>
          <a:off x="2875381" y="3228170"/>
          <a:ext cx="2533422" cy="1181673"/>
        </a:xfrm>
        <a:prstGeom prst="rect">
          <a:avLst/>
        </a:prstGeom>
        <a:solidFill>
          <a:schemeClr val="accent4">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a:p>
          <a:pPr marL="0" lvl="0" indent="0" algn="ctr" defTabSz="711200">
            <a:lnSpc>
              <a:spcPct val="90000"/>
            </a:lnSpc>
            <a:spcBef>
              <a:spcPct val="0"/>
            </a:spcBef>
            <a:spcAft>
              <a:spcPct val="35000"/>
            </a:spcAft>
            <a:buNone/>
          </a:pPr>
          <a:r>
            <a:rPr lang="de-CH" sz="1600" kern="1200" dirty="0">
              <a:solidFill>
                <a:schemeClr val="tx1"/>
              </a:solidFill>
            </a:rPr>
            <a:t>Tool </a:t>
          </a:r>
          <a:r>
            <a:rPr lang="de-CH" sz="1600" kern="1200" dirty="0" err="1">
              <a:solidFill>
                <a:schemeClr val="tx1"/>
              </a:solidFill>
            </a:rPr>
            <a:t>to</a:t>
          </a:r>
          <a:r>
            <a:rPr lang="de-CH" sz="1600" kern="1200" dirty="0">
              <a:solidFill>
                <a:schemeClr val="tx1"/>
              </a:solidFill>
            </a:rPr>
            <a:t> </a:t>
          </a:r>
          <a:r>
            <a:rPr lang="de-CH" sz="1600" kern="1200" dirty="0" err="1">
              <a:solidFill>
                <a:schemeClr val="tx1"/>
              </a:solidFill>
            </a:rPr>
            <a:t>test</a:t>
          </a:r>
          <a:r>
            <a:rPr lang="de-CH" sz="1600" kern="1200" dirty="0">
              <a:solidFill>
                <a:schemeClr val="tx1"/>
              </a:solidFill>
            </a:rPr>
            <a:t> </a:t>
          </a:r>
          <a:r>
            <a:rPr lang="de-CH" sz="1600" kern="1200" dirty="0" err="1">
              <a:solidFill>
                <a:schemeClr val="tx1"/>
              </a:solidFill>
            </a:rPr>
            <a:t>concepts</a:t>
          </a:r>
          <a:r>
            <a:rPr lang="de-CH" sz="1600" kern="1200" dirty="0">
              <a:solidFill>
                <a:schemeClr val="tx1"/>
              </a:solidFill>
            </a:rPr>
            <a:t> and </a:t>
          </a:r>
          <a:r>
            <a:rPr lang="de-CH" sz="1600" kern="1200" dirty="0" err="1">
              <a:solidFill>
                <a:schemeClr val="tx1"/>
              </a:solidFill>
            </a:rPr>
            <a:t>techniques</a:t>
          </a:r>
          <a:r>
            <a:rPr lang="de-CH" sz="1600" kern="1200" dirty="0">
              <a:solidFill>
                <a:schemeClr val="tx1"/>
              </a:solidFill>
            </a:rPr>
            <a:t> </a:t>
          </a:r>
          <a:r>
            <a:rPr lang="de-CH" sz="1600" kern="1200" dirty="0" err="1">
              <a:solidFill>
                <a:schemeClr val="tx1"/>
              </a:solidFill>
            </a:rPr>
            <a:t>of</a:t>
          </a:r>
          <a:r>
            <a:rPr lang="de-CH" sz="1600" kern="1200" dirty="0">
              <a:solidFill>
                <a:schemeClr val="tx1"/>
              </a:solidFill>
            </a:rPr>
            <a:t> OA in a </a:t>
          </a:r>
          <a:r>
            <a:rPr lang="de-CH" sz="1600" kern="1200" dirty="0" err="1">
              <a:solidFill>
                <a:schemeClr val="tx1"/>
              </a:solidFill>
            </a:rPr>
            <a:t>controlled</a:t>
          </a:r>
          <a:r>
            <a:rPr lang="de-CH" sz="1600" kern="1200" dirty="0">
              <a:solidFill>
                <a:schemeClr val="tx1"/>
              </a:solidFill>
            </a:rPr>
            <a:t> </a:t>
          </a:r>
          <a:r>
            <a:rPr lang="de-CH" sz="1600" kern="1200" dirty="0" err="1">
              <a:solidFill>
                <a:schemeClr val="tx1"/>
              </a:solidFill>
            </a:rPr>
            <a:t>setting</a:t>
          </a:r>
          <a:r>
            <a:rPr lang="de-CH" sz="1600" kern="1200" dirty="0">
              <a:solidFill>
                <a:schemeClr val="tx1"/>
              </a:solidFill>
            </a:rPr>
            <a:t> and </a:t>
          </a:r>
          <a:r>
            <a:rPr lang="de-CH" sz="1600" kern="1200" dirty="0" err="1">
              <a:solidFill>
                <a:schemeClr val="tx1"/>
              </a:solidFill>
            </a:rPr>
            <a:t>adapt</a:t>
          </a:r>
          <a:r>
            <a:rPr lang="de-CH" sz="1600" kern="1200" dirty="0">
              <a:solidFill>
                <a:schemeClr val="tx1"/>
              </a:solidFill>
            </a:rPr>
            <a:t> </a:t>
          </a:r>
          <a:r>
            <a:rPr lang="de-CH" sz="1600" kern="1200" dirty="0" err="1">
              <a:solidFill>
                <a:schemeClr val="tx1"/>
              </a:solidFill>
            </a:rPr>
            <a:t>or</a:t>
          </a:r>
          <a:r>
            <a:rPr lang="de-CH" sz="1600" kern="1200" dirty="0">
              <a:solidFill>
                <a:schemeClr val="tx1"/>
              </a:solidFill>
            </a:rPr>
            <a:t> </a:t>
          </a:r>
          <a:r>
            <a:rPr lang="de-CH" sz="1600" kern="1200" dirty="0" err="1">
              <a:solidFill>
                <a:schemeClr val="tx1"/>
              </a:solidFill>
            </a:rPr>
            <a:t>further</a:t>
          </a:r>
          <a:r>
            <a:rPr lang="de-CH" sz="1600" kern="1200" dirty="0">
              <a:solidFill>
                <a:schemeClr val="tx1"/>
              </a:solidFill>
            </a:rPr>
            <a:t> </a:t>
          </a:r>
          <a:r>
            <a:rPr lang="de-CH" sz="1600" kern="1200" dirty="0" err="1">
              <a:solidFill>
                <a:schemeClr val="tx1"/>
              </a:solidFill>
            </a:rPr>
            <a:t>develop</a:t>
          </a:r>
          <a:r>
            <a:rPr lang="de-CH" sz="1600" kern="1200" dirty="0">
              <a:solidFill>
                <a:schemeClr val="tx1"/>
              </a:solidFill>
            </a:rPr>
            <a:t> </a:t>
          </a:r>
          <a:r>
            <a:rPr lang="de-CH" sz="1600" kern="1200" dirty="0" err="1">
              <a:solidFill>
                <a:schemeClr val="tx1"/>
              </a:solidFill>
            </a:rPr>
            <a:t>them</a:t>
          </a:r>
          <a:r>
            <a:rPr lang="de-CH" sz="1600" kern="1200" dirty="0">
              <a:solidFill>
                <a:schemeClr val="tx1"/>
              </a:solidFill>
            </a:rPr>
            <a:t> </a:t>
          </a:r>
          <a:r>
            <a:rPr lang="de-CH" sz="1600" kern="1200" dirty="0" err="1">
              <a:solidFill>
                <a:schemeClr val="tx1"/>
              </a:solidFill>
            </a:rPr>
            <a:t>for</a:t>
          </a:r>
          <a:r>
            <a:rPr lang="de-CH" sz="1600" kern="1200" dirty="0">
              <a:solidFill>
                <a:schemeClr val="tx1"/>
              </a:solidFill>
            </a:rPr>
            <a:t> </a:t>
          </a:r>
          <a:r>
            <a:rPr lang="de-CH" sz="1600" kern="1200" dirty="0" err="1">
              <a:solidFill>
                <a:schemeClr val="tx1"/>
              </a:solidFill>
            </a:rPr>
            <a:t>local</a:t>
          </a:r>
          <a:r>
            <a:rPr lang="de-CH" sz="1600" kern="1200" dirty="0">
              <a:solidFill>
                <a:schemeClr val="tx1"/>
              </a:solidFill>
            </a:rPr>
            <a:t> </a:t>
          </a:r>
          <a:r>
            <a:rPr lang="de-CH" sz="1600" kern="1200" dirty="0" err="1">
              <a:solidFill>
                <a:schemeClr val="tx1"/>
              </a:solidFill>
            </a:rPr>
            <a:t>conditions</a:t>
          </a:r>
          <a:endParaRPr lang="de-DE" sz="1600" kern="1200" dirty="0">
            <a:solidFill>
              <a:schemeClr val="tx1"/>
            </a:solidFill>
          </a:endParaRPr>
        </a:p>
        <a:p>
          <a:pPr marL="0" lvl="0" indent="0" algn="ctr" defTabSz="711200">
            <a:lnSpc>
              <a:spcPct val="90000"/>
            </a:lnSpc>
            <a:spcBef>
              <a:spcPct val="0"/>
            </a:spcBef>
            <a:spcAft>
              <a:spcPct val="35000"/>
            </a:spcAft>
            <a:buNone/>
          </a:pPr>
          <a:endParaRPr lang="de-DE" sz="1600" kern="1200" dirty="0">
            <a:solidFill>
              <a:schemeClr val="tx1"/>
            </a:solidFill>
          </a:endParaRPr>
        </a:p>
      </dsp:txBody>
      <dsp:txXfrm>
        <a:off x="2875381" y="3228170"/>
        <a:ext cx="2533422" cy="1181673"/>
      </dsp:txXfrm>
    </dsp:sp>
    <dsp:sp modelId="{CFFA75D4-4E21-4ED4-B550-D328DA94615B}">
      <dsp:nvSpPr>
        <dsp:cNvPr id="0" name=""/>
        <dsp:cNvSpPr/>
      </dsp:nvSpPr>
      <dsp:spPr>
        <a:xfrm rot="20584255">
          <a:off x="5233518" y="1710685"/>
          <a:ext cx="741673" cy="26815"/>
        </a:xfrm>
        <a:custGeom>
          <a:avLst/>
          <a:gdLst/>
          <a:ahLst/>
          <a:cxnLst/>
          <a:rect l="0" t="0" r="0" b="0"/>
          <a:pathLst>
            <a:path>
              <a:moveTo>
                <a:pt x="0" y="13407"/>
              </a:moveTo>
              <a:lnTo>
                <a:pt x="741673"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de-DE" sz="1600" kern="1200">
            <a:solidFill>
              <a:schemeClr val="tx1"/>
            </a:solidFill>
          </a:endParaRPr>
        </a:p>
      </dsp:txBody>
      <dsp:txXfrm>
        <a:off x="5585813" y="1705551"/>
        <a:ext cx="37083" cy="37083"/>
      </dsp:txXfrm>
    </dsp:sp>
    <dsp:sp modelId="{C3E4C622-EB64-4F2E-B6BB-4A1FB21FE6B9}">
      <dsp:nvSpPr>
        <dsp:cNvPr id="0" name=""/>
        <dsp:cNvSpPr/>
      </dsp:nvSpPr>
      <dsp:spPr>
        <a:xfrm>
          <a:off x="5760068" y="646740"/>
          <a:ext cx="2607484" cy="1266255"/>
        </a:xfrm>
        <a:prstGeom prst="rect">
          <a:avLst/>
        </a:prstGeom>
        <a:solidFill>
          <a:schemeClr val="accent4">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Tool for extension agents or trainers to provide contextual evidence and encourage interactive communication with the aim to effect desirable changes in farming practices</a:t>
          </a:r>
          <a:endParaRPr lang="de-DE" sz="1600" kern="1200" dirty="0">
            <a:solidFill>
              <a:schemeClr val="tx1"/>
            </a:solidFill>
          </a:endParaRPr>
        </a:p>
      </dsp:txBody>
      <dsp:txXfrm>
        <a:off x="5760068" y="646740"/>
        <a:ext cx="2607484" cy="1266255"/>
      </dsp:txXfrm>
    </dsp:sp>
    <dsp:sp modelId="{EEAB8DEB-7A74-4BA3-B7C1-9B39C0B2204C}">
      <dsp:nvSpPr>
        <dsp:cNvPr id="0" name=""/>
        <dsp:cNvSpPr/>
      </dsp:nvSpPr>
      <dsp:spPr>
        <a:xfrm rot="1027700">
          <a:off x="5230733" y="2595753"/>
          <a:ext cx="678128" cy="26815"/>
        </a:xfrm>
        <a:custGeom>
          <a:avLst/>
          <a:gdLst/>
          <a:ahLst/>
          <a:cxnLst/>
          <a:rect l="0" t="0" r="0" b="0"/>
          <a:pathLst>
            <a:path>
              <a:moveTo>
                <a:pt x="0" y="13407"/>
              </a:moveTo>
              <a:lnTo>
                <a:pt x="678128"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de-DE" sz="1600" kern="1200">
            <a:solidFill>
              <a:schemeClr val="tx1"/>
            </a:solidFill>
          </a:endParaRPr>
        </a:p>
      </dsp:txBody>
      <dsp:txXfrm>
        <a:off x="5552844" y="2592207"/>
        <a:ext cx="33906" cy="33906"/>
      </dsp:txXfrm>
    </dsp:sp>
    <dsp:sp modelId="{39023167-8044-49AE-86CF-ED8084BA241E}">
      <dsp:nvSpPr>
        <dsp:cNvPr id="0" name=""/>
        <dsp:cNvSpPr/>
      </dsp:nvSpPr>
      <dsp:spPr>
        <a:xfrm>
          <a:off x="5760069" y="2246411"/>
          <a:ext cx="2624734" cy="1651669"/>
        </a:xfrm>
        <a:prstGeom prst="rect">
          <a:avLst/>
        </a:prstGeom>
        <a:solidFill>
          <a:schemeClr val="accent4">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Tool for education and training </a:t>
          </a:r>
          <a:r>
            <a:rPr lang="en-US" sz="1600" kern="1200" dirty="0" err="1">
              <a:solidFill>
                <a:schemeClr val="tx1"/>
              </a:solidFill>
            </a:rPr>
            <a:t>centres</a:t>
          </a:r>
          <a:r>
            <a:rPr lang="en-US" sz="1600" kern="1200" dirty="0">
              <a:solidFill>
                <a:schemeClr val="tx1"/>
              </a:solidFill>
            </a:rPr>
            <a:t>, and research stations to provide educators, researchers, and students with the opportunity to try out and innovate on new methods or concepts on </a:t>
          </a:r>
          <a:br>
            <a:rPr lang="en-US" sz="1600" kern="1200" dirty="0">
              <a:solidFill>
                <a:schemeClr val="tx1"/>
              </a:solidFill>
            </a:rPr>
          </a:br>
          <a:r>
            <a:rPr lang="en-US" sz="1600" kern="1200" dirty="0">
              <a:solidFill>
                <a:schemeClr val="tx1"/>
              </a:solidFill>
            </a:rPr>
            <a:t>sustainable agriculture. </a:t>
          </a:r>
          <a:endParaRPr lang="de-DE" sz="1600" kern="1200" dirty="0">
            <a:solidFill>
              <a:schemeClr val="tx1"/>
            </a:solidFill>
          </a:endParaRPr>
        </a:p>
      </dsp:txBody>
      <dsp:txXfrm>
        <a:off x="5760069" y="2246411"/>
        <a:ext cx="2624734" cy="1651669"/>
      </dsp:txXfrm>
    </dsp:sp>
    <dsp:sp modelId="{BAB8D24D-09EB-4F05-9307-356A3FB67EC8}">
      <dsp:nvSpPr>
        <dsp:cNvPr id="0" name=""/>
        <dsp:cNvSpPr/>
      </dsp:nvSpPr>
      <dsp:spPr>
        <a:xfrm rot="9895309">
          <a:off x="2406140" y="2542052"/>
          <a:ext cx="604283" cy="26815"/>
        </a:xfrm>
        <a:custGeom>
          <a:avLst/>
          <a:gdLst/>
          <a:ahLst/>
          <a:cxnLst/>
          <a:rect l="0" t="0" r="0" b="0"/>
          <a:pathLst>
            <a:path>
              <a:moveTo>
                <a:pt x="0" y="13407"/>
              </a:moveTo>
              <a:lnTo>
                <a:pt x="604283"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de-DE" sz="1600" kern="1200">
            <a:solidFill>
              <a:schemeClr val="tx1"/>
            </a:solidFill>
          </a:endParaRPr>
        </a:p>
      </dsp:txBody>
      <dsp:txXfrm rot="10800000">
        <a:off x="2693175" y="2540352"/>
        <a:ext cx="30214" cy="30214"/>
      </dsp:txXfrm>
    </dsp:sp>
    <dsp:sp modelId="{05D2BBCC-3063-4CCA-B408-9B0B646BCD05}">
      <dsp:nvSpPr>
        <dsp:cNvPr id="0" name=""/>
        <dsp:cNvSpPr/>
      </dsp:nvSpPr>
      <dsp:spPr>
        <a:xfrm>
          <a:off x="179999" y="2332585"/>
          <a:ext cx="2384656" cy="1165592"/>
        </a:xfrm>
        <a:prstGeom prst="rect">
          <a:avLst/>
        </a:prstGeom>
        <a:solidFill>
          <a:schemeClr val="accent4">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rPr>
            <a:t>Contextualise</a:t>
          </a:r>
          <a:r>
            <a:rPr lang="en-US" sz="1600" kern="1200" dirty="0">
              <a:solidFill>
                <a:schemeClr val="tx1"/>
              </a:solidFill>
            </a:rPr>
            <a:t> the principles of OA to reduce complexity and misunderstandings that can arise from theoretical teaching</a:t>
          </a:r>
          <a:endParaRPr lang="de-DE" sz="1600" kern="1200" dirty="0">
            <a:solidFill>
              <a:schemeClr val="tx1"/>
            </a:solidFill>
          </a:endParaRPr>
        </a:p>
      </dsp:txBody>
      <dsp:txXfrm>
        <a:off x="179999" y="2332585"/>
        <a:ext cx="2384656" cy="1165592"/>
      </dsp:txXfrm>
    </dsp:sp>
    <dsp:sp modelId="{7F2792E9-56A3-448B-9102-A49258839218}">
      <dsp:nvSpPr>
        <dsp:cNvPr id="0" name=""/>
        <dsp:cNvSpPr/>
      </dsp:nvSpPr>
      <dsp:spPr>
        <a:xfrm rot="11790903">
          <a:off x="2421772" y="1737261"/>
          <a:ext cx="617704" cy="26815"/>
        </a:xfrm>
        <a:custGeom>
          <a:avLst/>
          <a:gdLst/>
          <a:ahLst/>
          <a:cxnLst/>
          <a:rect l="0" t="0" r="0" b="0"/>
          <a:pathLst>
            <a:path>
              <a:moveTo>
                <a:pt x="0" y="13407"/>
              </a:moveTo>
              <a:lnTo>
                <a:pt x="617704" y="134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de-DE" sz="1600" kern="1200">
            <a:solidFill>
              <a:schemeClr val="tx1"/>
            </a:solidFill>
          </a:endParaRPr>
        </a:p>
      </dsp:txBody>
      <dsp:txXfrm rot="10800000">
        <a:off x="2715182" y="1735226"/>
        <a:ext cx="30885" cy="30885"/>
      </dsp:txXfrm>
    </dsp:sp>
    <dsp:sp modelId="{2128B061-A40E-47C6-A544-A538BFD33E68}">
      <dsp:nvSpPr>
        <dsp:cNvPr id="0" name=""/>
        <dsp:cNvSpPr/>
      </dsp:nvSpPr>
      <dsp:spPr>
        <a:xfrm>
          <a:off x="180010" y="737944"/>
          <a:ext cx="2419144" cy="1230213"/>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CH" sz="1600" kern="1200" dirty="0">
              <a:solidFill>
                <a:schemeClr val="tx1"/>
              </a:solidFill>
            </a:rPr>
            <a:t>Observation </a:t>
          </a:r>
          <a:r>
            <a:rPr lang="de-CH" sz="1600" kern="1200" dirty="0" err="1">
              <a:solidFill>
                <a:schemeClr val="tx1"/>
              </a:solidFill>
            </a:rPr>
            <a:t>of</a:t>
          </a:r>
          <a:r>
            <a:rPr lang="de-CH" sz="1600" kern="1200" dirty="0">
              <a:solidFill>
                <a:schemeClr val="tx1"/>
              </a:solidFill>
            </a:rPr>
            <a:t> </a:t>
          </a:r>
          <a:r>
            <a:rPr lang="de-CH" sz="1600" kern="1200" dirty="0" err="1">
              <a:solidFill>
                <a:schemeClr val="tx1"/>
              </a:solidFill>
            </a:rPr>
            <a:t>the</a:t>
          </a:r>
          <a:r>
            <a:rPr lang="de-CH" sz="1600" kern="1200" dirty="0">
              <a:solidFill>
                <a:schemeClr val="tx1"/>
              </a:solidFill>
            </a:rPr>
            <a:t> (potential) </a:t>
          </a:r>
          <a:r>
            <a:rPr lang="de-CH" sz="1600" kern="1200" dirty="0" err="1">
              <a:solidFill>
                <a:schemeClr val="tx1"/>
              </a:solidFill>
            </a:rPr>
            <a:t>benefits</a:t>
          </a:r>
          <a:r>
            <a:rPr lang="de-CH" sz="1600" kern="1200" dirty="0">
              <a:solidFill>
                <a:schemeClr val="tx1"/>
              </a:solidFill>
            </a:rPr>
            <a:t> </a:t>
          </a:r>
          <a:r>
            <a:rPr lang="de-CH" sz="1600" kern="1200" dirty="0" err="1">
              <a:solidFill>
                <a:schemeClr val="tx1"/>
              </a:solidFill>
            </a:rPr>
            <a:t>of</a:t>
          </a:r>
          <a:r>
            <a:rPr lang="de-CH" sz="1600" kern="1200" dirty="0">
              <a:solidFill>
                <a:schemeClr val="tx1"/>
              </a:solidFill>
            </a:rPr>
            <a:t> OA </a:t>
          </a:r>
          <a:r>
            <a:rPr lang="de-CH" sz="1600" kern="1200" dirty="0" err="1">
              <a:solidFill>
                <a:schemeClr val="tx1"/>
              </a:solidFill>
            </a:rPr>
            <a:t>by</a:t>
          </a:r>
          <a:r>
            <a:rPr lang="de-CH" sz="1600" kern="1200" dirty="0">
              <a:solidFill>
                <a:schemeClr val="tx1"/>
              </a:solidFill>
            </a:rPr>
            <a:t> </a:t>
          </a:r>
          <a:r>
            <a:rPr lang="de-CH" sz="1600" kern="1200" dirty="0" err="1">
              <a:solidFill>
                <a:schemeClr val="tx1"/>
              </a:solidFill>
            </a:rPr>
            <a:t>farmers</a:t>
          </a:r>
          <a:r>
            <a:rPr lang="de-CH" sz="1600" kern="1200" dirty="0">
              <a:solidFill>
                <a:schemeClr val="tx1"/>
              </a:solidFill>
            </a:rPr>
            <a:t> </a:t>
          </a:r>
          <a:r>
            <a:rPr lang="de-CH" sz="1600" kern="1200" dirty="0" err="1">
              <a:solidFill>
                <a:schemeClr val="tx1"/>
              </a:solidFill>
            </a:rPr>
            <a:t>encouraging</a:t>
          </a:r>
          <a:r>
            <a:rPr lang="de-CH" sz="1600" kern="1200" dirty="0">
              <a:solidFill>
                <a:schemeClr val="tx1"/>
              </a:solidFill>
            </a:rPr>
            <a:t> </a:t>
          </a:r>
          <a:r>
            <a:rPr lang="de-CH" sz="1600" kern="1200" dirty="0" err="1">
              <a:solidFill>
                <a:schemeClr val="tx1"/>
              </a:solidFill>
            </a:rPr>
            <a:t>the</a:t>
          </a:r>
          <a:r>
            <a:rPr lang="de-CH" sz="1600" kern="1200" dirty="0">
              <a:solidFill>
                <a:schemeClr val="tx1"/>
              </a:solidFill>
            </a:rPr>
            <a:t> </a:t>
          </a:r>
          <a:r>
            <a:rPr lang="de-CH" sz="1600" kern="1200" dirty="0" err="1">
              <a:solidFill>
                <a:schemeClr val="tx1"/>
              </a:solidFill>
            </a:rPr>
            <a:t>adoption</a:t>
          </a:r>
          <a:r>
            <a:rPr lang="de-CH" sz="1600" kern="1200" dirty="0">
              <a:solidFill>
                <a:schemeClr val="tx1"/>
              </a:solidFill>
            </a:rPr>
            <a:t> </a:t>
          </a:r>
          <a:r>
            <a:rPr lang="de-CH" sz="1600" kern="1200" dirty="0" err="1">
              <a:solidFill>
                <a:schemeClr val="tx1"/>
              </a:solidFill>
            </a:rPr>
            <a:t>of</a:t>
          </a:r>
          <a:r>
            <a:rPr lang="de-CH" sz="1600" kern="1200" dirty="0">
              <a:solidFill>
                <a:schemeClr val="tx1"/>
              </a:solidFill>
            </a:rPr>
            <a:t> promising OA </a:t>
          </a:r>
          <a:r>
            <a:rPr lang="de-CH" sz="1600" kern="1200" dirty="0" err="1">
              <a:solidFill>
                <a:schemeClr val="tx1"/>
              </a:solidFill>
            </a:rPr>
            <a:t>technologies</a:t>
          </a:r>
          <a:endParaRPr lang="de-DE" sz="1600" kern="1200" dirty="0">
            <a:solidFill>
              <a:schemeClr val="tx1"/>
            </a:solidFill>
          </a:endParaRPr>
        </a:p>
      </dsp:txBody>
      <dsp:txXfrm>
        <a:off x="180010" y="737944"/>
        <a:ext cx="2419144" cy="1230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0C45C-441C-4AC4-A247-E65AB7CC0782}">
      <dsp:nvSpPr>
        <dsp:cNvPr id="0" name=""/>
        <dsp:cNvSpPr/>
      </dsp:nvSpPr>
      <dsp:spPr>
        <a:xfrm>
          <a:off x="-55632" y="0"/>
          <a:ext cx="8335700" cy="763768"/>
        </a:xfrm>
        <a:prstGeom prst="rightArrow">
          <a:avLst>
            <a:gd name="adj1" fmla="val 50000"/>
            <a:gd name="adj2"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94464"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Unit size </a:t>
          </a:r>
          <a:endParaRPr lang="de-DE" sz="1400" b="1" kern="1200" dirty="0">
            <a:solidFill>
              <a:schemeClr val="tx1"/>
            </a:solidFill>
          </a:endParaRPr>
        </a:p>
      </dsp:txBody>
      <dsp:txXfrm>
        <a:off x="-55632" y="190942"/>
        <a:ext cx="8144758" cy="381884"/>
      </dsp:txXfrm>
    </dsp:sp>
    <dsp:sp modelId="{3F4BB0E4-E1C5-4278-80AD-A7460A1062C0}">
      <dsp:nvSpPr>
        <dsp:cNvPr id="0" name=""/>
        <dsp:cNvSpPr/>
      </dsp:nvSpPr>
      <dsp:spPr>
        <a:xfrm>
          <a:off x="3" y="627178"/>
          <a:ext cx="1023721" cy="1694224"/>
        </a:xfrm>
        <a:prstGeom prst="rect">
          <a:avLst/>
        </a:prstGeom>
        <a:solidFill>
          <a:schemeClr val="lt1">
            <a:hueOff val="0"/>
            <a:satOff val="0"/>
            <a:lumOff val="0"/>
            <a:alphaOff val="0"/>
          </a:schemeClr>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e.g. a plot / field versus a farm; individual animals versus herds / flocks of animals; etc.</a:t>
          </a:r>
          <a:endParaRPr lang="de-DE" sz="1400" kern="1200" dirty="0">
            <a:solidFill>
              <a:schemeClr val="tx1"/>
            </a:solidFill>
          </a:endParaRPr>
        </a:p>
      </dsp:txBody>
      <dsp:txXfrm>
        <a:off x="3" y="627178"/>
        <a:ext cx="1023721" cy="1694224"/>
      </dsp:txXfrm>
    </dsp:sp>
    <dsp:sp modelId="{8E69EE42-1651-49AC-869F-74D8B7CBD985}">
      <dsp:nvSpPr>
        <dsp:cNvPr id="0" name=""/>
        <dsp:cNvSpPr/>
      </dsp:nvSpPr>
      <dsp:spPr>
        <a:xfrm>
          <a:off x="1125996" y="458681"/>
          <a:ext cx="7210381" cy="767602"/>
        </a:xfrm>
        <a:prstGeom prst="rightArrow">
          <a:avLst>
            <a:gd name="adj1" fmla="val 50000"/>
            <a:gd name="adj2" fmla="val 5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94464"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Number and types of features showcased </a:t>
          </a:r>
          <a:endParaRPr lang="de-DE" sz="1400" b="1" kern="1200" dirty="0">
            <a:solidFill>
              <a:schemeClr val="tx1"/>
            </a:solidFill>
          </a:endParaRPr>
        </a:p>
      </dsp:txBody>
      <dsp:txXfrm>
        <a:off x="1125996" y="650582"/>
        <a:ext cx="7018481" cy="383801"/>
      </dsp:txXfrm>
    </dsp:sp>
    <dsp:sp modelId="{F9AE8AD2-CA06-4B67-A20A-206ED6EBB166}">
      <dsp:nvSpPr>
        <dsp:cNvPr id="0" name=""/>
        <dsp:cNvSpPr/>
      </dsp:nvSpPr>
      <dsp:spPr>
        <a:xfrm>
          <a:off x="1102496" y="1087491"/>
          <a:ext cx="1840600" cy="2645865"/>
        </a:xfrm>
        <a:prstGeom prst="rect">
          <a:avLst/>
        </a:prstGeom>
        <a:solidFill>
          <a:schemeClr val="lt1">
            <a:hueOff val="0"/>
            <a:satOff val="0"/>
            <a:lumOff val="0"/>
            <a:alphaOff val="0"/>
          </a:schemeClr>
        </a:solidFill>
        <a:ln w="28575"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e.g. one variety or one crop versus multiple varieties or multiple crops with and without rotations; one type of livestock only versus  several types of livestock; either crop or livestock demonstrations only versus a combination of crops and livestock, </a:t>
          </a:r>
          <a:r>
            <a:rPr lang="en-US" sz="1400" kern="1200" dirty="0" err="1">
              <a:solidFill>
                <a:schemeClr val="tx1"/>
              </a:solidFill>
            </a:rPr>
            <a:t>etc</a:t>
          </a:r>
          <a:r>
            <a:rPr lang="en-US" sz="1400" kern="1200" dirty="0">
              <a:solidFill>
                <a:schemeClr val="tx1"/>
              </a:solidFill>
            </a:rPr>
            <a:t>; one season or more than one season.</a:t>
          </a:r>
          <a:endParaRPr lang="de-DE" sz="1400" kern="1200" dirty="0">
            <a:solidFill>
              <a:schemeClr val="tx1"/>
            </a:solidFill>
          </a:endParaRPr>
        </a:p>
      </dsp:txBody>
      <dsp:txXfrm>
        <a:off x="1102496" y="1087491"/>
        <a:ext cx="1840600" cy="2645865"/>
      </dsp:txXfrm>
    </dsp:sp>
    <dsp:sp modelId="{A593D1D8-2571-410D-BB47-B983747CAFDB}">
      <dsp:nvSpPr>
        <dsp:cNvPr id="0" name=""/>
        <dsp:cNvSpPr/>
      </dsp:nvSpPr>
      <dsp:spPr>
        <a:xfrm>
          <a:off x="3016016" y="959118"/>
          <a:ext cx="5366922" cy="656387"/>
        </a:xfrm>
        <a:prstGeom prst="rightArrow">
          <a:avLst>
            <a:gd name="adj1" fmla="val 50000"/>
            <a:gd name="adj2" fmla="val 5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94464" numCol="1" spcCol="1270" anchor="ctr" anchorCtr="0">
          <a:noAutofit/>
        </a:bodyPr>
        <a:lstStyle/>
        <a:p>
          <a:pPr marL="0" lvl="0" indent="0" algn="l" defTabSz="622300">
            <a:lnSpc>
              <a:spcPct val="90000"/>
            </a:lnSpc>
            <a:spcBef>
              <a:spcPct val="0"/>
            </a:spcBef>
            <a:spcAft>
              <a:spcPct val="35000"/>
            </a:spcAft>
            <a:buNone/>
          </a:pPr>
          <a:r>
            <a:rPr lang="de-DE" sz="1400" b="1" kern="1200" dirty="0" err="1">
              <a:solidFill>
                <a:schemeClr val="tx1"/>
              </a:solidFill>
            </a:rPr>
            <a:t>Number</a:t>
          </a:r>
          <a:r>
            <a:rPr lang="de-DE" sz="1400" b="1" kern="1200" dirty="0">
              <a:solidFill>
                <a:schemeClr val="tx1"/>
              </a:solidFill>
            </a:rPr>
            <a:t> </a:t>
          </a:r>
          <a:r>
            <a:rPr lang="de-DE" sz="1400" b="1" kern="1200" dirty="0" err="1">
              <a:solidFill>
                <a:schemeClr val="tx1"/>
              </a:solidFill>
            </a:rPr>
            <a:t>of</a:t>
          </a:r>
          <a:r>
            <a:rPr lang="de-DE" sz="1400" b="1" kern="1200" dirty="0">
              <a:solidFill>
                <a:schemeClr val="tx1"/>
              </a:solidFill>
            </a:rPr>
            <a:t> </a:t>
          </a:r>
          <a:r>
            <a:rPr lang="de-DE" sz="1400" b="1" kern="1200" dirty="0" err="1">
              <a:solidFill>
                <a:schemeClr val="tx1"/>
              </a:solidFill>
            </a:rPr>
            <a:t>topics</a:t>
          </a:r>
          <a:r>
            <a:rPr lang="de-DE" sz="1400" b="1" kern="1200" dirty="0">
              <a:solidFill>
                <a:schemeClr val="tx1"/>
              </a:solidFill>
            </a:rPr>
            <a:t> </a:t>
          </a:r>
          <a:r>
            <a:rPr lang="de-DE" sz="1400" b="1" kern="1200" dirty="0" err="1">
              <a:solidFill>
                <a:schemeClr val="tx1"/>
              </a:solidFill>
            </a:rPr>
            <a:t>covered</a:t>
          </a:r>
          <a:endParaRPr lang="de-DE" sz="1400" b="1" kern="1200" dirty="0">
            <a:solidFill>
              <a:schemeClr val="tx1"/>
            </a:solidFill>
          </a:endParaRPr>
        </a:p>
      </dsp:txBody>
      <dsp:txXfrm>
        <a:off x="3016016" y="1123215"/>
        <a:ext cx="5202825" cy="328193"/>
      </dsp:txXfrm>
    </dsp:sp>
    <dsp:sp modelId="{367DFD58-4A71-4360-B6EF-25FCF6722177}">
      <dsp:nvSpPr>
        <dsp:cNvPr id="0" name=""/>
        <dsp:cNvSpPr/>
      </dsp:nvSpPr>
      <dsp:spPr>
        <a:xfrm>
          <a:off x="3015031" y="1485557"/>
          <a:ext cx="2071977" cy="2398239"/>
        </a:xfrm>
        <a:prstGeom prst="rect">
          <a:avLst/>
        </a:prstGeom>
        <a:solidFill>
          <a:schemeClr val="lt1">
            <a:hueOff val="0"/>
            <a:satOff val="0"/>
            <a:lumOff val="0"/>
            <a:alphaOff val="0"/>
          </a:schemeClr>
        </a:solidFill>
        <a:ln w="28575" cap="flat" cmpd="sng" algn="ctr">
          <a:solidFill>
            <a:srgbClr val="59D6D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de-CH" sz="1400" kern="1200" dirty="0">
              <a:solidFill>
                <a:schemeClr val="tx1"/>
              </a:solidFill>
            </a:rPr>
            <a:t>e.g. </a:t>
          </a:r>
          <a:r>
            <a:rPr lang="de-CH" sz="1400" kern="1200" dirty="0" err="1">
              <a:solidFill>
                <a:schemeClr val="tx1"/>
              </a:solidFill>
            </a:rPr>
            <a:t>one</a:t>
          </a:r>
          <a:r>
            <a:rPr lang="de-CH" sz="1400" kern="1200" dirty="0">
              <a:solidFill>
                <a:schemeClr val="tx1"/>
              </a:solidFill>
            </a:rPr>
            <a:t> </a:t>
          </a:r>
          <a:r>
            <a:rPr lang="de-CH" sz="1400" kern="1200" dirty="0" err="1">
              <a:solidFill>
                <a:schemeClr val="tx1"/>
              </a:solidFill>
            </a:rPr>
            <a:t>topic</a:t>
          </a:r>
          <a:r>
            <a:rPr lang="de-CH" sz="1400" kern="1200" dirty="0">
              <a:solidFill>
                <a:schemeClr val="tx1"/>
              </a:solidFill>
            </a:rPr>
            <a:t> such </a:t>
          </a:r>
          <a:r>
            <a:rPr lang="de-CH" sz="1400" kern="1200" dirty="0" err="1">
              <a:solidFill>
                <a:schemeClr val="tx1"/>
              </a:solidFill>
            </a:rPr>
            <a:t>as</a:t>
          </a:r>
          <a:r>
            <a:rPr lang="de-CH" sz="1400" kern="1200" dirty="0">
              <a:solidFill>
                <a:schemeClr val="tx1"/>
              </a:solidFill>
            </a:rPr>
            <a:t> ‘</a:t>
          </a:r>
          <a:r>
            <a:rPr lang="de-CH" sz="1400" kern="1200" dirty="0" err="1">
              <a:solidFill>
                <a:schemeClr val="tx1"/>
              </a:solidFill>
            </a:rPr>
            <a:t>how</a:t>
          </a:r>
          <a:r>
            <a:rPr lang="de-CH" sz="1400" kern="1200" dirty="0">
              <a:solidFill>
                <a:schemeClr val="tx1"/>
              </a:solidFill>
            </a:rPr>
            <a:t> to </a:t>
          </a:r>
          <a:r>
            <a:rPr lang="de-CH" sz="1400" kern="1200" dirty="0" err="1">
              <a:solidFill>
                <a:schemeClr val="tx1"/>
              </a:solidFill>
            </a:rPr>
            <a:t>make</a:t>
          </a:r>
          <a:r>
            <a:rPr lang="de-CH" sz="1400" kern="1200" dirty="0">
              <a:solidFill>
                <a:schemeClr val="tx1"/>
              </a:solidFill>
            </a:rPr>
            <a:t> good compost’ versus a </a:t>
          </a:r>
          <a:r>
            <a:rPr lang="de-CH" sz="1400" kern="1200" dirty="0" err="1">
              <a:solidFill>
                <a:schemeClr val="tx1"/>
              </a:solidFill>
            </a:rPr>
            <a:t>package</a:t>
          </a:r>
          <a:r>
            <a:rPr lang="de-CH" sz="1400" kern="1200" dirty="0">
              <a:solidFill>
                <a:schemeClr val="tx1"/>
              </a:solidFill>
            </a:rPr>
            <a:t>/multiple </a:t>
          </a:r>
          <a:r>
            <a:rPr lang="de-CH" sz="1400" kern="1200" dirty="0" err="1">
              <a:solidFill>
                <a:schemeClr val="tx1"/>
              </a:solidFill>
            </a:rPr>
            <a:t>topics</a:t>
          </a:r>
          <a:r>
            <a:rPr lang="de-CH" sz="1400" kern="1200" dirty="0">
              <a:solidFill>
                <a:schemeClr val="tx1"/>
              </a:solidFill>
            </a:rPr>
            <a:t> such </a:t>
          </a:r>
          <a:r>
            <a:rPr lang="de-CH" sz="1400" kern="1200" dirty="0" err="1">
              <a:solidFill>
                <a:schemeClr val="tx1"/>
              </a:solidFill>
            </a:rPr>
            <a:t>as</a:t>
          </a:r>
          <a:r>
            <a:rPr lang="de-CH" sz="1400" kern="1200" dirty="0">
              <a:solidFill>
                <a:schemeClr val="tx1"/>
              </a:solidFill>
            </a:rPr>
            <a:t> ‘</a:t>
          </a:r>
          <a:r>
            <a:rPr lang="de-CH" sz="1400" kern="1200" dirty="0" err="1">
              <a:solidFill>
                <a:schemeClr val="tx1"/>
              </a:solidFill>
            </a:rPr>
            <a:t>how</a:t>
          </a:r>
          <a:r>
            <a:rPr lang="de-CH" sz="1400" kern="1200" dirty="0">
              <a:solidFill>
                <a:schemeClr val="tx1"/>
              </a:solidFill>
            </a:rPr>
            <a:t> to </a:t>
          </a:r>
          <a:r>
            <a:rPr lang="de-CH" sz="1400" kern="1200" dirty="0" err="1">
              <a:solidFill>
                <a:schemeClr val="tx1"/>
              </a:solidFill>
            </a:rPr>
            <a:t>make</a:t>
          </a:r>
          <a:r>
            <a:rPr lang="de-CH" sz="1400" kern="1200" dirty="0">
              <a:solidFill>
                <a:schemeClr val="tx1"/>
              </a:solidFill>
            </a:rPr>
            <a:t> good compost and </a:t>
          </a:r>
          <a:r>
            <a:rPr lang="de-CH" sz="1400" kern="1200" dirty="0" err="1">
              <a:solidFill>
                <a:schemeClr val="tx1"/>
              </a:solidFill>
            </a:rPr>
            <a:t>use</a:t>
          </a:r>
          <a:r>
            <a:rPr lang="de-CH" sz="1400" kern="1200" dirty="0">
              <a:solidFill>
                <a:schemeClr val="tx1"/>
              </a:solidFill>
            </a:rPr>
            <a:t> </a:t>
          </a:r>
          <a:r>
            <a:rPr lang="de-CH" sz="1400" kern="1200" dirty="0" err="1">
              <a:solidFill>
                <a:schemeClr val="tx1"/>
              </a:solidFill>
            </a:rPr>
            <a:t>it</a:t>
          </a:r>
          <a:r>
            <a:rPr lang="de-CH" sz="1400" kern="1200" dirty="0">
              <a:solidFill>
                <a:schemeClr val="tx1"/>
              </a:solidFill>
            </a:rPr>
            <a:t> in different </a:t>
          </a:r>
          <a:r>
            <a:rPr lang="de-CH" sz="1400" kern="1200" dirty="0" err="1">
              <a:solidFill>
                <a:schemeClr val="tx1"/>
              </a:solidFill>
            </a:rPr>
            <a:t>crops</a:t>
          </a:r>
          <a:r>
            <a:rPr lang="de-CH" sz="1400" kern="1200" dirty="0">
              <a:solidFill>
                <a:schemeClr val="tx1"/>
              </a:solidFill>
            </a:rPr>
            <a:t> to </a:t>
          </a:r>
          <a:r>
            <a:rPr lang="de-CH" sz="1400" kern="1200" dirty="0" err="1">
              <a:solidFill>
                <a:schemeClr val="tx1"/>
              </a:solidFill>
            </a:rPr>
            <a:t>influence</a:t>
          </a:r>
          <a:r>
            <a:rPr lang="de-CH" sz="1400" kern="1200" dirty="0">
              <a:solidFill>
                <a:schemeClr val="tx1"/>
              </a:solidFill>
            </a:rPr>
            <a:t> soil fertility and crop </a:t>
          </a:r>
          <a:r>
            <a:rPr lang="de-CH" sz="1400" kern="1200" dirty="0" err="1">
              <a:solidFill>
                <a:schemeClr val="tx1"/>
              </a:solidFill>
            </a:rPr>
            <a:t>growth</a:t>
          </a:r>
          <a:r>
            <a:rPr lang="de-CH" sz="1400" kern="1200" dirty="0">
              <a:solidFill>
                <a:schemeClr val="tx1"/>
              </a:solidFill>
            </a:rPr>
            <a:t>’; </a:t>
          </a:r>
          <a:r>
            <a:rPr lang="de-CH" sz="1400" kern="1200" dirty="0" err="1">
              <a:solidFill>
                <a:schemeClr val="tx1"/>
              </a:solidFill>
            </a:rPr>
            <a:t>or</a:t>
          </a:r>
          <a:r>
            <a:rPr lang="de-CH" sz="1400" kern="1200" dirty="0">
              <a:solidFill>
                <a:schemeClr val="tx1"/>
              </a:solidFill>
            </a:rPr>
            <a:t> </a:t>
          </a:r>
          <a:r>
            <a:rPr lang="de-CH" sz="1400" kern="1200" dirty="0" err="1">
              <a:solidFill>
                <a:schemeClr val="tx1"/>
              </a:solidFill>
            </a:rPr>
            <a:t>one</a:t>
          </a:r>
          <a:r>
            <a:rPr lang="de-CH" sz="1400" kern="1200" dirty="0">
              <a:solidFill>
                <a:schemeClr val="tx1"/>
              </a:solidFill>
            </a:rPr>
            <a:t> </a:t>
          </a:r>
          <a:r>
            <a:rPr lang="de-CH" sz="1400" kern="1200" dirty="0" err="1">
              <a:solidFill>
                <a:schemeClr val="tx1"/>
              </a:solidFill>
            </a:rPr>
            <a:t>botanical</a:t>
          </a:r>
          <a:r>
            <a:rPr lang="de-CH" sz="1400" kern="1200" dirty="0">
              <a:solidFill>
                <a:schemeClr val="tx1"/>
              </a:solidFill>
            </a:rPr>
            <a:t> </a:t>
          </a:r>
          <a:r>
            <a:rPr lang="de-CH" sz="1400" kern="1200" dirty="0" err="1">
              <a:solidFill>
                <a:schemeClr val="tx1"/>
              </a:solidFill>
            </a:rPr>
            <a:t>for</a:t>
          </a:r>
          <a:r>
            <a:rPr lang="de-CH" sz="1400" kern="1200" dirty="0">
              <a:solidFill>
                <a:schemeClr val="tx1"/>
              </a:solidFill>
            </a:rPr>
            <a:t> pest </a:t>
          </a:r>
          <a:r>
            <a:rPr lang="de-CH" sz="1400" kern="1200" dirty="0" err="1">
              <a:solidFill>
                <a:schemeClr val="tx1"/>
              </a:solidFill>
            </a:rPr>
            <a:t>control</a:t>
          </a:r>
          <a:r>
            <a:rPr lang="de-CH" sz="1400" kern="1200" dirty="0">
              <a:solidFill>
                <a:schemeClr val="tx1"/>
              </a:solidFill>
            </a:rPr>
            <a:t> versus a </a:t>
          </a:r>
          <a:r>
            <a:rPr lang="de-CH" sz="1400" kern="1200" dirty="0" err="1">
              <a:solidFill>
                <a:schemeClr val="tx1"/>
              </a:solidFill>
            </a:rPr>
            <a:t>combination</a:t>
          </a:r>
          <a:r>
            <a:rPr lang="de-CH" sz="1400" kern="1200" dirty="0">
              <a:solidFill>
                <a:schemeClr val="tx1"/>
              </a:solidFill>
            </a:rPr>
            <a:t> of different </a:t>
          </a:r>
          <a:r>
            <a:rPr lang="de-CH" sz="1400" kern="1200" dirty="0" err="1">
              <a:solidFill>
                <a:schemeClr val="tx1"/>
              </a:solidFill>
            </a:rPr>
            <a:t>strategies</a:t>
          </a:r>
          <a:r>
            <a:rPr lang="de-CH" sz="1400" kern="1200" dirty="0">
              <a:solidFill>
                <a:schemeClr val="tx1"/>
              </a:solidFill>
            </a:rPr>
            <a:t> </a:t>
          </a:r>
          <a:r>
            <a:rPr lang="de-CH" sz="1400" kern="1200" dirty="0" err="1">
              <a:solidFill>
                <a:schemeClr val="tx1"/>
              </a:solidFill>
            </a:rPr>
            <a:t>for</a:t>
          </a:r>
          <a:r>
            <a:rPr lang="de-CH" sz="1400" kern="1200" dirty="0">
              <a:solidFill>
                <a:schemeClr val="tx1"/>
              </a:solidFill>
            </a:rPr>
            <a:t> pest </a:t>
          </a:r>
          <a:r>
            <a:rPr lang="de-CH" sz="1400" kern="1200" dirty="0" err="1">
              <a:solidFill>
                <a:schemeClr val="tx1"/>
              </a:solidFill>
            </a:rPr>
            <a:t>control</a:t>
          </a:r>
          <a:r>
            <a:rPr lang="de-CH" sz="1400" kern="1200" dirty="0">
              <a:solidFill>
                <a:schemeClr val="tx1"/>
              </a:solidFill>
            </a:rPr>
            <a:t>; </a:t>
          </a:r>
          <a:r>
            <a:rPr lang="de-CH" sz="1400" kern="1200" dirty="0" err="1">
              <a:solidFill>
                <a:schemeClr val="tx1"/>
              </a:solidFill>
            </a:rPr>
            <a:t>etc</a:t>
          </a:r>
          <a:endParaRPr lang="de-DE" sz="1400" kern="1200" dirty="0">
            <a:solidFill>
              <a:schemeClr val="tx1"/>
            </a:solidFill>
          </a:endParaRPr>
        </a:p>
        <a:p>
          <a:pPr marL="0" lvl="0" indent="0" algn="l" defTabSz="1600200">
            <a:lnSpc>
              <a:spcPct val="90000"/>
            </a:lnSpc>
            <a:spcBef>
              <a:spcPct val="0"/>
            </a:spcBef>
            <a:spcAft>
              <a:spcPct val="35000"/>
            </a:spcAft>
            <a:buNone/>
          </a:pPr>
          <a:endParaRPr lang="de-DE" sz="3600" kern="1200">
            <a:solidFill>
              <a:schemeClr val="tx1"/>
            </a:solidFill>
          </a:endParaRPr>
        </a:p>
      </dsp:txBody>
      <dsp:txXfrm>
        <a:off x="3015031" y="1485557"/>
        <a:ext cx="2071977" cy="2398239"/>
      </dsp:txXfrm>
    </dsp:sp>
    <dsp:sp modelId="{D7AF1A17-DC7F-4CBC-9EBF-BDA607ADB27B}">
      <dsp:nvSpPr>
        <dsp:cNvPr id="0" name=""/>
        <dsp:cNvSpPr/>
      </dsp:nvSpPr>
      <dsp:spPr>
        <a:xfrm>
          <a:off x="5149552" y="1474248"/>
          <a:ext cx="3242514" cy="682944"/>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94464"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Arrangement in time &amp; space </a:t>
          </a:r>
        </a:p>
      </dsp:txBody>
      <dsp:txXfrm>
        <a:off x="5149552" y="1644984"/>
        <a:ext cx="3071778" cy="341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3B99E-5ABF-47E4-BBFC-0FA40656AB4F}">
      <dsp:nvSpPr>
        <dsp:cNvPr id="0" name=""/>
        <dsp:cNvSpPr/>
      </dsp:nvSpPr>
      <dsp:spPr>
        <a:xfrm>
          <a:off x="485320" y="1585498"/>
          <a:ext cx="886952" cy="878112"/>
        </a:xfrm>
        <a:prstGeom prst="roundRect">
          <a:avLst>
            <a:gd name="adj" fmla="val 10000"/>
          </a:avLst>
        </a:prstGeom>
        <a:solidFill>
          <a:srgbClr val="98EC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tx1"/>
              </a:solidFill>
            </a:rPr>
            <a:t>Duration </a:t>
          </a:r>
        </a:p>
        <a:p>
          <a:pPr marL="0" lvl="0" indent="0" algn="ctr" defTabSz="711200">
            <a:lnSpc>
              <a:spcPct val="90000"/>
            </a:lnSpc>
            <a:spcBef>
              <a:spcPct val="0"/>
            </a:spcBef>
            <a:spcAft>
              <a:spcPct val="35000"/>
            </a:spcAft>
            <a:buNone/>
          </a:pPr>
          <a:r>
            <a:rPr lang="de-DE" sz="1600" kern="1200" dirty="0">
              <a:solidFill>
                <a:schemeClr val="tx1"/>
              </a:solidFill>
            </a:rPr>
            <a:t>and </a:t>
          </a:r>
          <a:r>
            <a:rPr lang="de-DE" sz="1600" kern="1200" dirty="0" err="1">
              <a:solidFill>
                <a:schemeClr val="tx1"/>
              </a:solidFill>
            </a:rPr>
            <a:t>costs</a:t>
          </a:r>
          <a:endParaRPr lang="de-DE" sz="1600" kern="1200" dirty="0">
            <a:solidFill>
              <a:schemeClr val="tx1"/>
            </a:solidFill>
          </a:endParaRPr>
        </a:p>
      </dsp:txBody>
      <dsp:txXfrm>
        <a:off x="511039" y="1611217"/>
        <a:ext cx="835514" cy="826674"/>
      </dsp:txXfrm>
    </dsp:sp>
    <dsp:sp modelId="{5D3DB4D4-E4F2-4743-98C3-DAA2E2331178}">
      <dsp:nvSpPr>
        <dsp:cNvPr id="0" name=""/>
        <dsp:cNvSpPr/>
      </dsp:nvSpPr>
      <dsp:spPr>
        <a:xfrm rot="17242775">
          <a:off x="1007809" y="1512887"/>
          <a:ext cx="1039396" cy="31390"/>
        </a:xfrm>
        <a:custGeom>
          <a:avLst/>
          <a:gdLst/>
          <a:ahLst/>
          <a:cxnLst/>
          <a:rect l="0" t="0" r="0" b="0"/>
          <a:pathLst>
            <a:path>
              <a:moveTo>
                <a:pt x="0" y="15695"/>
              </a:moveTo>
              <a:lnTo>
                <a:pt x="1039396" y="15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1501522" y="1502597"/>
        <a:ext cx="51969" cy="51969"/>
      </dsp:txXfrm>
    </dsp:sp>
    <dsp:sp modelId="{6E0796D6-D044-4C6D-9732-0D8D7E2B61BD}">
      <dsp:nvSpPr>
        <dsp:cNvPr id="0" name=""/>
        <dsp:cNvSpPr/>
      </dsp:nvSpPr>
      <dsp:spPr>
        <a:xfrm>
          <a:off x="1682741" y="270953"/>
          <a:ext cx="1488366" cy="152331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b="1" kern="1200" dirty="0">
              <a:solidFill>
                <a:schemeClr val="tx1"/>
              </a:solidFill>
            </a:rPr>
            <a:t>What </a:t>
          </a:r>
          <a:r>
            <a:rPr lang="de-CH" sz="1400" b="1" kern="1200" dirty="0" err="1">
              <a:solidFill>
                <a:schemeClr val="tx1"/>
              </a:solidFill>
            </a:rPr>
            <a:t>is</a:t>
          </a:r>
          <a:r>
            <a:rPr lang="de-CH" sz="1400" b="1" kern="1200" dirty="0">
              <a:solidFill>
                <a:schemeClr val="tx1"/>
              </a:solidFill>
            </a:rPr>
            <a:t> </a:t>
          </a:r>
          <a:r>
            <a:rPr lang="de-CH" sz="1400" b="1" kern="1200" dirty="0" err="1">
              <a:solidFill>
                <a:schemeClr val="tx1"/>
              </a:solidFill>
            </a:rPr>
            <a:t>the</a:t>
          </a:r>
          <a:r>
            <a:rPr lang="de-CH" sz="1400" b="1" kern="1200" dirty="0">
              <a:solidFill>
                <a:schemeClr val="tx1"/>
              </a:solidFill>
            </a:rPr>
            <a:t> </a:t>
          </a:r>
          <a:r>
            <a:rPr lang="de-CH" sz="1400" b="1" kern="1200" dirty="0" err="1">
              <a:solidFill>
                <a:schemeClr val="tx1"/>
              </a:solidFill>
            </a:rPr>
            <a:t>envisaged</a:t>
          </a:r>
          <a:r>
            <a:rPr lang="de-CH" sz="1400" b="1" kern="1200" dirty="0">
              <a:solidFill>
                <a:schemeClr val="tx1"/>
              </a:solidFill>
            </a:rPr>
            <a:t> </a:t>
          </a:r>
          <a:r>
            <a:rPr lang="de-CH" sz="1400" b="1" kern="1200" dirty="0" err="1">
              <a:solidFill>
                <a:schemeClr val="tx1"/>
              </a:solidFill>
            </a:rPr>
            <a:t>timeframe</a:t>
          </a:r>
          <a:r>
            <a:rPr lang="de-CH" sz="1400" b="1" kern="1200" dirty="0">
              <a:solidFill>
                <a:schemeClr val="tx1"/>
              </a:solidFill>
            </a:rPr>
            <a:t> of </a:t>
          </a:r>
          <a:r>
            <a:rPr lang="de-CH" sz="1400" b="1" kern="1200" dirty="0" err="1">
              <a:solidFill>
                <a:schemeClr val="tx1"/>
              </a:solidFill>
            </a:rPr>
            <a:t>the</a:t>
          </a:r>
          <a:r>
            <a:rPr lang="de-CH" sz="1400" b="1" kern="1200" dirty="0">
              <a:solidFill>
                <a:schemeClr val="tx1"/>
              </a:solidFill>
            </a:rPr>
            <a:t> </a:t>
          </a:r>
          <a:r>
            <a:rPr lang="de-CH" sz="1400" b="1" kern="1200" dirty="0" err="1">
              <a:solidFill>
                <a:schemeClr val="tx1"/>
              </a:solidFill>
            </a:rPr>
            <a:t>demonstration</a:t>
          </a:r>
          <a:r>
            <a:rPr lang="de-CH" sz="1400" b="1" kern="1200" dirty="0">
              <a:solidFill>
                <a:schemeClr val="tx1"/>
              </a:solidFill>
            </a:rPr>
            <a:t>?</a:t>
          </a:r>
          <a:r>
            <a:rPr lang="en-US" sz="1400" b="1" kern="1200" dirty="0">
              <a:solidFill>
                <a:schemeClr val="tx1"/>
              </a:solidFill>
            </a:rPr>
            <a:t> </a:t>
          </a:r>
        </a:p>
      </dsp:txBody>
      <dsp:txXfrm>
        <a:off x="1726334" y="314546"/>
        <a:ext cx="1401180" cy="1436126"/>
      </dsp:txXfrm>
    </dsp:sp>
    <dsp:sp modelId="{70DE8515-4370-4205-AD67-267D61089A32}">
      <dsp:nvSpPr>
        <dsp:cNvPr id="0" name=""/>
        <dsp:cNvSpPr/>
      </dsp:nvSpPr>
      <dsp:spPr>
        <a:xfrm rot="18109797">
          <a:off x="2965668" y="647586"/>
          <a:ext cx="869401" cy="31390"/>
        </a:xfrm>
        <a:custGeom>
          <a:avLst/>
          <a:gdLst/>
          <a:ahLst/>
          <a:cxnLst/>
          <a:rect l="0" t="0" r="0" b="0"/>
          <a:pathLst>
            <a:path>
              <a:moveTo>
                <a:pt x="0" y="15695"/>
              </a:moveTo>
              <a:lnTo>
                <a:pt x="869401"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78634" y="641546"/>
        <a:ext cx="43470" cy="43470"/>
      </dsp:txXfrm>
    </dsp:sp>
    <dsp:sp modelId="{51147BD7-78C8-448E-BA51-8EAB1A0D7E86}">
      <dsp:nvSpPr>
        <dsp:cNvPr id="0" name=""/>
        <dsp:cNvSpPr/>
      </dsp:nvSpPr>
      <dsp:spPr>
        <a:xfrm>
          <a:off x="3629630" y="0"/>
          <a:ext cx="5007120" cy="587904"/>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For how long is the demonstration going to run? Is it just for one season, two seasons or for many seasons and years?</a:t>
          </a:r>
        </a:p>
      </dsp:txBody>
      <dsp:txXfrm>
        <a:off x="3646849" y="17219"/>
        <a:ext cx="4972682" cy="553466"/>
      </dsp:txXfrm>
    </dsp:sp>
    <dsp:sp modelId="{B9AAD7BD-B0C2-4C8C-A961-E2F5D053542B}">
      <dsp:nvSpPr>
        <dsp:cNvPr id="0" name=""/>
        <dsp:cNvSpPr/>
      </dsp:nvSpPr>
      <dsp:spPr>
        <a:xfrm rot="21066338">
          <a:off x="3168301" y="980821"/>
          <a:ext cx="466892" cy="31390"/>
        </a:xfrm>
        <a:custGeom>
          <a:avLst/>
          <a:gdLst/>
          <a:ahLst/>
          <a:cxnLst/>
          <a:rect l="0" t="0" r="0" b="0"/>
          <a:pathLst>
            <a:path>
              <a:moveTo>
                <a:pt x="0" y="15695"/>
              </a:moveTo>
              <a:lnTo>
                <a:pt x="466892"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3390075" y="984844"/>
        <a:ext cx="23344" cy="23344"/>
      </dsp:txXfrm>
    </dsp:sp>
    <dsp:sp modelId="{A0660699-CF56-41A0-9D7B-C79983308003}">
      <dsp:nvSpPr>
        <dsp:cNvPr id="0" name=""/>
        <dsp:cNvSpPr/>
      </dsp:nvSpPr>
      <dsp:spPr>
        <a:xfrm>
          <a:off x="3632386" y="713626"/>
          <a:ext cx="4998711" cy="493591"/>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How much time is needed to set up and run the demonstration, e.g. at the beginning, and every season?</a:t>
          </a:r>
        </a:p>
      </dsp:txBody>
      <dsp:txXfrm>
        <a:off x="3646843" y="728083"/>
        <a:ext cx="4969797" cy="464677"/>
      </dsp:txXfrm>
    </dsp:sp>
    <dsp:sp modelId="{5F06CD37-239D-486D-A203-CB5CB0AD9EC3}">
      <dsp:nvSpPr>
        <dsp:cNvPr id="0" name=""/>
        <dsp:cNvSpPr/>
      </dsp:nvSpPr>
      <dsp:spPr>
        <a:xfrm rot="2878716">
          <a:off x="3057396" y="1272445"/>
          <a:ext cx="687930" cy="31390"/>
        </a:xfrm>
        <a:custGeom>
          <a:avLst/>
          <a:gdLst/>
          <a:ahLst/>
          <a:cxnLst/>
          <a:rect l="0" t="0" r="0" b="0"/>
          <a:pathLst>
            <a:path>
              <a:moveTo>
                <a:pt x="0" y="15695"/>
              </a:moveTo>
              <a:lnTo>
                <a:pt x="687930"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3384163" y="1270941"/>
        <a:ext cx="34396" cy="34396"/>
      </dsp:txXfrm>
    </dsp:sp>
    <dsp:sp modelId="{FC84FA94-5F8F-4DD5-94C4-462C2D13AD4A}">
      <dsp:nvSpPr>
        <dsp:cNvPr id="0" name=""/>
        <dsp:cNvSpPr/>
      </dsp:nvSpPr>
      <dsp:spPr>
        <a:xfrm>
          <a:off x="3631614" y="1282043"/>
          <a:ext cx="5012809" cy="52325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Do you need time for dissemination and networking at various levels of implementing the demonstration</a:t>
          </a:r>
          <a:r>
            <a:rPr lang="de-CH" sz="1400" kern="1200" dirty="0">
              <a:solidFill>
                <a:schemeClr val="tx1"/>
              </a:solidFill>
            </a:rPr>
            <a:t>? At which </a:t>
          </a:r>
          <a:r>
            <a:rPr lang="de-CH" sz="1400" kern="1200" dirty="0" err="1">
              <a:solidFill>
                <a:schemeClr val="tx1"/>
              </a:solidFill>
            </a:rPr>
            <a:t>stages</a:t>
          </a:r>
          <a:r>
            <a:rPr lang="de-CH" sz="1400" kern="1200" dirty="0">
              <a:solidFill>
                <a:schemeClr val="tx1"/>
              </a:solidFill>
            </a:rPr>
            <a:t>?</a:t>
          </a:r>
          <a:endParaRPr lang="de-DE" sz="1400" kern="1200" dirty="0">
            <a:solidFill>
              <a:schemeClr val="tx1"/>
            </a:solidFill>
          </a:endParaRPr>
        </a:p>
      </dsp:txBody>
      <dsp:txXfrm>
        <a:off x="3646940" y="1297369"/>
        <a:ext cx="4982157" cy="492600"/>
      </dsp:txXfrm>
    </dsp:sp>
    <dsp:sp modelId="{276936FF-BE81-48E9-B658-EE5FF1C9D56A}">
      <dsp:nvSpPr>
        <dsp:cNvPr id="0" name=""/>
        <dsp:cNvSpPr/>
      </dsp:nvSpPr>
      <dsp:spPr>
        <a:xfrm rot="4614458">
          <a:off x="835797" y="2684419"/>
          <a:ext cx="1387177" cy="31390"/>
        </a:xfrm>
        <a:custGeom>
          <a:avLst/>
          <a:gdLst/>
          <a:ahLst/>
          <a:cxnLst/>
          <a:rect l="0" t="0" r="0" b="0"/>
          <a:pathLst>
            <a:path>
              <a:moveTo>
                <a:pt x="0" y="15695"/>
              </a:moveTo>
              <a:lnTo>
                <a:pt x="1387177" y="15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1494706" y="2665434"/>
        <a:ext cx="69358" cy="69358"/>
      </dsp:txXfrm>
    </dsp:sp>
    <dsp:sp modelId="{771450A7-1EFB-4C96-BFF1-3BD590A0CCA7}">
      <dsp:nvSpPr>
        <dsp:cNvPr id="0" name=""/>
        <dsp:cNvSpPr/>
      </dsp:nvSpPr>
      <dsp:spPr>
        <a:xfrm>
          <a:off x="1686498" y="2982356"/>
          <a:ext cx="1441912" cy="786634"/>
        </a:xfrm>
        <a:prstGeom prst="roundRect">
          <a:avLst>
            <a:gd name="adj" fmla="val 10000"/>
          </a:avLst>
        </a:prstGeom>
        <a:solidFill>
          <a:srgbClr val="88B6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b="1" kern="1200" dirty="0">
              <a:solidFill>
                <a:schemeClr val="tx1"/>
              </a:solidFill>
            </a:rPr>
            <a:t>What </a:t>
          </a:r>
          <a:r>
            <a:rPr lang="de-CH" sz="1400" b="1" kern="1200" dirty="0" err="1">
              <a:solidFill>
                <a:schemeClr val="tx1"/>
              </a:solidFill>
            </a:rPr>
            <a:t>is</a:t>
          </a:r>
          <a:r>
            <a:rPr lang="de-CH" sz="1400" b="1" kern="1200" dirty="0">
              <a:solidFill>
                <a:schemeClr val="tx1"/>
              </a:solidFill>
            </a:rPr>
            <a:t> </a:t>
          </a:r>
          <a:r>
            <a:rPr lang="de-CH" sz="1400" b="1" kern="1200" dirty="0" err="1">
              <a:solidFill>
                <a:schemeClr val="tx1"/>
              </a:solidFill>
            </a:rPr>
            <a:t>the</a:t>
          </a:r>
          <a:r>
            <a:rPr lang="de-CH" sz="1400" b="1" kern="1200" dirty="0">
              <a:solidFill>
                <a:schemeClr val="tx1"/>
              </a:solidFill>
            </a:rPr>
            <a:t> </a:t>
          </a:r>
          <a:r>
            <a:rPr lang="de-CH" sz="1400" b="1" kern="1200" dirty="0" err="1">
              <a:solidFill>
                <a:schemeClr val="tx1"/>
              </a:solidFill>
            </a:rPr>
            <a:t>budget</a:t>
          </a:r>
          <a:r>
            <a:rPr lang="de-CH" sz="1400" b="1" kern="1200" dirty="0">
              <a:solidFill>
                <a:schemeClr val="tx1"/>
              </a:solidFill>
            </a:rPr>
            <a:t> </a:t>
          </a:r>
          <a:r>
            <a:rPr lang="de-CH" sz="1400" b="1" kern="1200" dirty="0" err="1">
              <a:solidFill>
                <a:schemeClr val="tx1"/>
              </a:solidFill>
            </a:rPr>
            <a:t>for</a:t>
          </a:r>
          <a:r>
            <a:rPr lang="de-CH" sz="1400" b="1" kern="1200" dirty="0">
              <a:solidFill>
                <a:schemeClr val="tx1"/>
              </a:solidFill>
            </a:rPr>
            <a:t> </a:t>
          </a:r>
          <a:r>
            <a:rPr lang="de-CH" sz="1400" b="1" kern="1200" dirty="0" err="1">
              <a:solidFill>
                <a:schemeClr val="tx1"/>
              </a:solidFill>
            </a:rPr>
            <a:t>the</a:t>
          </a:r>
          <a:r>
            <a:rPr lang="de-CH" sz="1400" b="1" kern="1200" dirty="0">
              <a:solidFill>
                <a:schemeClr val="tx1"/>
              </a:solidFill>
            </a:rPr>
            <a:t> </a:t>
          </a:r>
          <a:r>
            <a:rPr lang="de-CH" sz="1400" b="1" kern="1200" dirty="0" err="1">
              <a:solidFill>
                <a:schemeClr val="tx1"/>
              </a:solidFill>
            </a:rPr>
            <a:t>demo</a:t>
          </a:r>
          <a:r>
            <a:rPr lang="de-CH" sz="1400" b="1" kern="1200" dirty="0">
              <a:solidFill>
                <a:schemeClr val="tx1"/>
              </a:solidFill>
            </a:rPr>
            <a:t> </a:t>
          </a:r>
          <a:r>
            <a:rPr lang="de-CH" sz="1400" b="1" kern="1200" dirty="0" err="1">
              <a:solidFill>
                <a:schemeClr val="tx1"/>
              </a:solidFill>
            </a:rPr>
            <a:t>plots</a:t>
          </a:r>
          <a:r>
            <a:rPr lang="de-CH" sz="1400" b="1" kern="1200" dirty="0">
              <a:solidFill>
                <a:schemeClr val="tx1"/>
              </a:solidFill>
            </a:rPr>
            <a:t>?</a:t>
          </a:r>
        </a:p>
      </dsp:txBody>
      <dsp:txXfrm>
        <a:off x="1709538" y="3005396"/>
        <a:ext cx="1395832" cy="740554"/>
      </dsp:txXfrm>
    </dsp:sp>
    <dsp:sp modelId="{7BD47F43-6AB1-4770-8BE8-06279733A376}">
      <dsp:nvSpPr>
        <dsp:cNvPr id="0" name=""/>
        <dsp:cNvSpPr/>
      </dsp:nvSpPr>
      <dsp:spPr>
        <a:xfrm rot="17988831">
          <a:off x="2826419" y="2838869"/>
          <a:ext cx="1201202" cy="31390"/>
        </a:xfrm>
        <a:custGeom>
          <a:avLst/>
          <a:gdLst/>
          <a:ahLst/>
          <a:cxnLst/>
          <a:rect l="0" t="0" r="0" b="0"/>
          <a:pathLst>
            <a:path>
              <a:moveTo>
                <a:pt x="0" y="15695"/>
              </a:moveTo>
              <a:lnTo>
                <a:pt x="1201202"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96990" y="2824535"/>
        <a:ext cx="60060" cy="60060"/>
      </dsp:txXfrm>
    </dsp:sp>
    <dsp:sp modelId="{6AB17B75-B585-4E8B-BD4F-A085ED8CDBE7}">
      <dsp:nvSpPr>
        <dsp:cNvPr id="0" name=""/>
        <dsp:cNvSpPr/>
      </dsp:nvSpPr>
      <dsp:spPr>
        <a:xfrm>
          <a:off x="3725629" y="1992149"/>
          <a:ext cx="4964721" cy="682612"/>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CH" sz="1400" kern="1200" dirty="0">
              <a:solidFill>
                <a:schemeClr val="tx1"/>
              </a:solidFill>
            </a:rPr>
            <a:t>What </a:t>
          </a:r>
          <a:r>
            <a:rPr lang="de-CH" sz="1400" kern="1200" dirty="0" err="1">
              <a:solidFill>
                <a:schemeClr val="tx1"/>
              </a:solidFill>
            </a:rPr>
            <a:t>are</a:t>
          </a:r>
          <a:r>
            <a:rPr lang="de-CH" sz="1400" kern="1200" dirty="0">
              <a:solidFill>
                <a:schemeClr val="tx1"/>
              </a:solidFill>
            </a:rPr>
            <a:t>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costs</a:t>
          </a:r>
          <a:r>
            <a:rPr lang="de-CH" sz="1400" kern="1200" dirty="0">
              <a:solidFill>
                <a:schemeClr val="tx1"/>
              </a:solidFill>
            </a:rPr>
            <a:t> of </a:t>
          </a:r>
          <a:r>
            <a:rPr lang="de-CH" sz="1400" kern="1200" dirty="0" err="1">
              <a:solidFill>
                <a:schemeClr val="tx1"/>
              </a:solidFill>
            </a:rPr>
            <a:t>setting</a:t>
          </a:r>
          <a:r>
            <a:rPr lang="de-CH" sz="1400" kern="1200" dirty="0">
              <a:solidFill>
                <a:schemeClr val="tx1"/>
              </a:solidFill>
            </a:rPr>
            <a:t> </a:t>
          </a:r>
          <a:r>
            <a:rPr lang="de-CH" sz="1400" kern="1200" dirty="0" err="1">
              <a:solidFill>
                <a:schemeClr val="tx1"/>
              </a:solidFill>
            </a:rPr>
            <a:t>up</a:t>
          </a:r>
          <a:r>
            <a:rPr lang="de-CH" sz="1400" kern="1200" dirty="0">
              <a:solidFill>
                <a:schemeClr val="tx1"/>
              </a:solidFill>
            </a:rPr>
            <a:t> and </a:t>
          </a:r>
          <a:r>
            <a:rPr lang="de-CH" sz="1400" kern="1200" dirty="0" err="1">
              <a:solidFill>
                <a:schemeClr val="tx1"/>
              </a:solidFill>
            </a:rPr>
            <a:t>managing</a:t>
          </a:r>
          <a:r>
            <a:rPr lang="de-CH" sz="1400" kern="1200" dirty="0">
              <a:solidFill>
                <a:schemeClr val="tx1"/>
              </a:solidFill>
            </a:rPr>
            <a:t> </a:t>
          </a:r>
          <a:r>
            <a:rPr lang="de-CH" sz="1400" kern="1200" dirty="0" err="1">
              <a:solidFill>
                <a:schemeClr val="tx1"/>
              </a:solidFill>
            </a:rPr>
            <a:t>various</a:t>
          </a:r>
          <a:r>
            <a:rPr lang="de-CH" sz="1400" kern="1200" dirty="0">
              <a:solidFill>
                <a:schemeClr val="tx1"/>
              </a:solidFill>
            </a:rPr>
            <a:t> </a:t>
          </a:r>
          <a:r>
            <a:rPr lang="de-CH" sz="1400" kern="1200" dirty="0" err="1">
              <a:solidFill>
                <a:schemeClr val="tx1"/>
              </a:solidFill>
            </a:rPr>
            <a:t>components</a:t>
          </a:r>
          <a:r>
            <a:rPr lang="de-CH" sz="1400" kern="1200" dirty="0">
              <a:solidFill>
                <a:schemeClr val="tx1"/>
              </a:solidFill>
            </a:rPr>
            <a:t> of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demonstration</a:t>
          </a:r>
          <a:r>
            <a:rPr lang="de-CH" sz="1400" kern="1200" dirty="0">
              <a:solidFill>
                <a:schemeClr val="tx1"/>
              </a:solidFill>
            </a:rPr>
            <a:t>? </a:t>
          </a:r>
          <a:r>
            <a:rPr lang="en-US" sz="1400" kern="1200" dirty="0">
              <a:solidFill>
                <a:schemeClr val="tx1"/>
              </a:solidFill>
            </a:rPr>
            <a:t>Think of the types of materials, quantities per unit, unit cost, transport costs, etc. </a:t>
          </a:r>
          <a:endParaRPr lang="de-DE" sz="1400" kern="1200" dirty="0">
            <a:solidFill>
              <a:schemeClr val="tx1"/>
            </a:solidFill>
          </a:endParaRPr>
        </a:p>
      </dsp:txBody>
      <dsp:txXfrm>
        <a:off x="3745622" y="2012142"/>
        <a:ext cx="4924735" cy="642626"/>
      </dsp:txXfrm>
    </dsp:sp>
    <dsp:sp modelId="{D4E64E82-6E1C-48FA-B3F2-191653505AAD}">
      <dsp:nvSpPr>
        <dsp:cNvPr id="0" name=""/>
        <dsp:cNvSpPr/>
      </dsp:nvSpPr>
      <dsp:spPr>
        <a:xfrm rot="19551814">
          <a:off x="3064430" y="3151594"/>
          <a:ext cx="742683" cy="31390"/>
        </a:xfrm>
        <a:custGeom>
          <a:avLst/>
          <a:gdLst/>
          <a:ahLst/>
          <a:cxnLst/>
          <a:rect l="0" t="0" r="0" b="0"/>
          <a:pathLst>
            <a:path>
              <a:moveTo>
                <a:pt x="0" y="15695"/>
              </a:moveTo>
              <a:lnTo>
                <a:pt x="742683"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417204" y="3148722"/>
        <a:ext cx="37134" cy="37134"/>
      </dsp:txXfrm>
    </dsp:sp>
    <dsp:sp modelId="{AB3BE36E-641D-4854-8E4A-105782535B3C}">
      <dsp:nvSpPr>
        <dsp:cNvPr id="0" name=""/>
        <dsp:cNvSpPr/>
      </dsp:nvSpPr>
      <dsp:spPr>
        <a:xfrm>
          <a:off x="3743133" y="2710402"/>
          <a:ext cx="4880889" cy="497005"/>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solidFill>
                <a:schemeClr val="tx1"/>
              </a:solidFill>
            </a:rPr>
            <a:t>Will there be additional costs to consider, e.g. for trainings events, dissemination materials?</a:t>
          </a:r>
          <a:endParaRPr lang="de-DE" sz="1400" kern="1200" dirty="0">
            <a:solidFill>
              <a:schemeClr val="tx1"/>
            </a:solidFill>
          </a:endParaRPr>
        </a:p>
      </dsp:txBody>
      <dsp:txXfrm>
        <a:off x="3757690" y="2724959"/>
        <a:ext cx="4851775" cy="467891"/>
      </dsp:txXfrm>
    </dsp:sp>
    <dsp:sp modelId="{AE15B7FB-60B4-4194-B12C-7D6B4B8B4066}">
      <dsp:nvSpPr>
        <dsp:cNvPr id="0" name=""/>
        <dsp:cNvSpPr/>
      </dsp:nvSpPr>
      <dsp:spPr>
        <a:xfrm rot="2983157">
          <a:off x="2965647" y="3711270"/>
          <a:ext cx="920954" cy="31390"/>
        </a:xfrm>
        <a:custGeom>
          <a:avLst/>
          <a:gdLst/>
          <a:ahLst/>
          <a:cxnLst/>
          <a:rect l="0" t="0" r="0" b="0"/>
          <a:pathLst>
            <a:path>
              <a:moveTo>
                <a:pt x="0" y="15695"/>
              </a:moveTo>
              <a:lnTo>
                <a:pt x="920954" y="156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3403100" y="3703941"/>
        <a:ext cx="46047" cy="46047"/>
      </dsp:txXfrm>
    </dsp:sp>
    <dsp:sp modelId="{0256C9C9-8913-4389-A82C-E3B4096BD62E}">
      <dsp:nvSpPr>
        <dsp:cNvPr id="0" name=""/>
        <dsp:cNvSpPr/>
      </dsp:nvSpPr>
      <dsp:spPr>
        <a:xfrm>
          <a:off x="3723838" y="3285420"/>
          <a:ext cx="4880907" cy="1585673"/>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CH" sz="1400" kern="1200" dirty="0" err="1">
              <a:solidFill>
                <a:schemeClr val="tx1"/>
              </a:solidFill>
            </a:rPr>
            <a:t>Is</a:t>
          </a:r>
          <a:r>
            <a:rPr lang="de-CH" sz="1400" kern="1200" dirty="0">
              <a:solidFill>
                <a:schemeClr val="tx1"/>
              </a:solidFill>
            </a:rPr>
            <a:t>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necessary</a:t>
          </a:r>
          <a:r>
            <a:rPr lang="de-CH" sz="1400" kern="1200" dirty="0">
              <a:solidFill>
                <a:schemeClr val="tx1"/>
              </a:solidFill>
            </a:rPr>
            <a:t> </a:t>
          </a:r>
          <a:r>
            <a:rPr lang="de-CH" sz="1400" kern="1200" dirty="0" err="1">
              <a:solidFill>
                <a:schemeClr val="tx1"/>
              </a:solidFill>
            </a:rPr>
            <a:t>budget</a:t>
          </a:r>
          <a:r>
            <a:rPr lang="de-CH" sz="1400" kern="1200" dirty="0">
              <a:solidFill>
                <a:schemeClr val="tx1"/>
              </a:solidFill>
            </a:rPr>
            <a:t> available </a:t>
          </a:r>
          <a:r>
            <a:rPr lang="de-CH" sz="1400" kern="1200" dirty="0" err="1">
              <a:solidFill>
                <a:schemeClr val="tx1"/>
              </a:solidFill>
            </a:rPr>
            <a:t>for</a:t>
          </a:r>
          <a:r>
            <a:rPr lang="de-CH" sz="1400" kern="1200" dirty="0">
              <a:solidFill>
                <a:schemeClr val="tx1"/>
              </a:solidFill>
            </a:rPr>
            <a:t>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foreseen</a:t>
          </a:r>
          <a:r>
            <a:rPr lang="de-CH" sz="1400" kern="1200" dirty="0">
              <a:solidFill>
                <a:schemeClr val="tx1"/>
              </a:solidFill>
            </a:rPr>
            <a:t> </a:t>
          </a:r>
          <a:r>
            <a:rPr lang="de-CH" sz="1400" kern="1200" dirty="0" err="1">
              <a:solidFill>
                <a:schemeClr val="tx1"/>
              </a:solidFill>
            </a:rPr>
            <a:t>timeframe</a:t>
          </a:r>
          <a:r>
            <a:rPr lang="de-CH" sz="1400" kern="1200" dirty="0">
              <a:solidFill>
                <a:schemeClr val="tx1"/>
              </a:solidFill>
            </a:rPr>
            <a:t>? What procedures and processes </a:t>
          </a:r>
          <a:r>
            <a:rPr lang="de-CH" sz="1400" kern="1200" dirty="0" err="1">
              <a:solidFill>
                <a:schemeClr val="tx1"/>
              </a:solidFill>
            </a:rPr>
            <a:t>are</a:t>
          </a:r>
          <a:r>
            <a:rPr lang="de-CH" sz="1400" kern="1200" dirty="0">
              <a:solidFill>
                <a:schemeClr val="tx1"/>
              </a:solidFill>
            </a:rPr>
            <a:t> required to </a:t>
          </a:r>
          <a:r>
            <a:rPr lang="de-CH" sz="1400" kern="1200" dirty="0" err="1">
              <a:solidFill>
                <a:schemeClr val="tx1"/>
              </a:solidFill>
            </a:rPr>
            <a:t>access</a:t>
          </a:r>
          <a:r>
            <a:rPr lang="de-CH" sz="1400" kern="1200" dirty="0">
              <a:solidFill>
                <a:schemeClr val="tx1"/>
              </a:solidFill>
            </a:rPr>
            <a:t> </a:t>
          </a:r>
          <a:r>
            <a:rPr lang="de-CH" sz="1400" kern="1200" dirty="0" err="1">
              <a:solidFill>
                <a:schemeClr val="tx1"/>
              </a:solidFill>
            </a:rPr>
            <a:t>funds</a:t>
          </a:r>
          <a:r>
            <a:rPr lang="de-CH" sz="1400" kern="1200" dirty="0">
              <a:solidFill>
                <a:schemeClr val="tx1"/>
              </a:solidFill>
            </a:rPr>
            <a:t> and what </a:t>
          </a:r>
          <a:r>
            <a:rPr lang="de-CH" sz="1400" kern="1200" dirty="0" err="1">
              <a:solidFill>
                <a:schemeClr val="tx1"/>
              </a:solidFill>
            </a:rPr>
            <a:t>lead</a:t>
          </a:r>
          <a:r>
            <a:rPr lang="de-CH" sz="1400" kern="1200" dirty="0">
              <a:solidFill>
                <a:schemeClr val="tx1"/>
              </a:solidFill>
            </a:rPr>
            <a:t> time </a:t>
          </a:r>
          <a:r>
            <a:rPr lang="de-CH" sz="1400" kern="1200" dirty="0" err="1">
              <a:solidFill>
                <a:schemeClr val="tx1"/>
              </a:solidFill>
            </a:rPr>
            <a:t>is</a:t>
          </a:r>
          <a:r>
            <a:rPr lang="de-CH" sz="1400" kern="1200" dirty="0">
              <a:solidFill>
                <a:schemeClr val="tx1"/>
              </a:solidFill>
            </a:rPr>
            <a:t> required to </a:t>
          </a:r>
          <a:r>
            <a:rPr lang="de-CH" sz="1400" kern="1200" dirty="0" err="1">
              <a:solidFill>
                <a:schemeClr val="tx1"/>
              </a:solidFill>
            </a:rPr>
            <a:t>get</a:t>
          </a:r>
          <a:r>
            <a:rPr lang="de-CH" sz="1400" kern="1200" dirty="0">
              <a:solidFill>
                <a:schemeClr val="tx1"/>
              </a:solidFill>
            </a:rPr>
            <a:t>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funds</a:t>
          </a:r>
          <a:r>
            <a:rPr lang="de-CH" sz="1400" kern="1200" dirty="0">
              <a:solidFill>
                <a:schemeClr val="tx1"/>
              </a:solidFill>
            </a:rPr>
            <a:t> on time </a:t>
          </a:r>
          <a:r>
            <a:rPr lang="de-CH" sz="1400" kern="1200" dirty="0" err="1">
              <a:solidFill>
                <a:schemeClr val="tx1"/>
              </a:solidFill>
            </a:rPr>
            <a:t>for</a:t>
          </a:r>
          <a:r>
            <a:rPr lang="de-CH" sz="1400" kern="1200" dirty="0">
              <a:solidFill>
                <a:schemeClr val="tx1"/>
              </a:solidFill>
            </a:rPr>
            <a:t> </a:t>
          </a:r>
          <a:r>
            <a:rPr lang="de-CH" sz="1400" kern="1200" dirty="0" err="1">
              <a:solidFill>
                <a:schemeClr val="tx1"/>
              </a:solidFill>
            </a:rPr>
            <a:t>timely</a:t>
          </a:r>
          <a:r>
            <a:rPr lang="de-CH" sz="1400" kern="1200" dirty="0">
              <a:solidFill>
                <a:schemeClr val="tx1"/>
              </a:solidFill>
            </a:rPr>
            <a:t> </a:t>
          </a:r>
          <a:r>
            <a:rPr lang="de-CH" sz="1400" kern="1200" dirty="0" err="1">
              <a:solidFill>
                <a:schemeClr val="tx1"/>
              </a:solidFill>
            </a:rPr>
            <a:t>establishment</a:t>
          </a:r>
          <a:r>
            <a:rPr lang="de-CH" sz="1400" kern="1200" dirty="0">
              <a:solidFill>
                <a:schemeClr val="tx1"/>
              </a:solidFill>
            </a:rPr>
            <a:t>? </a:t>
          </a:r>
          <a:r>
            <a:rPr lang="de-CH" sz="1400" kern="1200" dirty="0" err="1">
              <a:solidFill>
                <a:schemeClr val="tx1"/>
              </a:solidFill>
            </a:rPr>
            <a:t>Here</a:t>
          </a:r>
          <a:r>
            <a:rPr lang="de-CH" sz="1400" kern="1200" dirty="0">
              <a:solidFill>
                <a:schemeClr val="tx1"/>
              </a:solidFill>
            </a:rPr>
            <a:t>, </a:t>
          </a:r>
          <a:r>
            <a:rPr lang="de-CH" sz="1400" kern="1200" dirty="0" err="1">
              <a:solidFill>
                <a:schemeClr val="tx1"/>
              </a:solidFill>
            </a:rPr>
            <a:t>it</a:t>
          </a:r>
          <a:r>
            <a:rPr lang="de-CH" sz="1400" kern="1200" dirty="0">
              <a:solidFill>
                <a:schemeClr val="tx1"/>
              </a:solidFill>
            </a:rPr>
            <a:t> </a:t>
          </a:r>
          <a:r>
            <a:rPr lang="de-CH" sz="1400" kern="1200" dirty="0" err="1">
              <a:solidFill>
                <a:schemeClr val="tx1"/>
              </a:solidFill>
            </a:rPr>
            <a:t>is</a:t>
          </a:r>
          <a:r>
            <a:rPr lang="de-CH" sz="1400" kern="1200" dirty="0">
              <a:solidFill>
                <a:schemeClr val="tx1"/>
              </a:solidFill>
            </a:rPr>
            <a:t> also important to know </a:t>
          </a:r>
          <a:r>
            <a:rPr lang="de-CH" sz="1400" kern="1200" dirty="0" err="1">
              <a:solidFill>
                <a:schemeClr val="tx1"/>
              </a:solidFill>
            </a:rPr>
            <a:t>who</a:t>
          </a:r>
          <a:r>
            <a:rPr lang="de-CH" sz="1400" kern="1200" dirty="0">
              <a:solidFill>
                <a:schemeClr val="tx1"/>
              </a:solidFill>
            </a:rPr>
            <a:t> </a:t>
          </a:r>
          <a:r>
            <a:rPr lang="de-CH" sz="1400" kern="1200" dirty="0" err="1">
              <a:solidFill>
                <a:schemeClr val="tx1"/>
              </a:solidFill>
            </a:rPr>
            <a:t>is</a:t>
          </a:r>
          <a:r>
            <a:rPr lang="de-CH" sz="1400" kern="1200" dirty="0">
              <a:solidFill>
                <a:schemeClr val="tx1"/>
              </a:solidFill>
            </a:rPr>
            <a:t> responsible </a:t>
          </a:r>
          <a:r>
            <a:rPr lang="de-CH" sz="1400" kern="1200" dirty="0" err="1">
              <a:solidFill>
                <a:schemeClr val="tx1"/>
              </a:solidFill>
            </a:rPr>
            <a:t>for</a:t>
          </a:r>
          <a:r>
            <a:rPr lang="de-CH" sz="1400" kern="1200" dirty="0">
              <a:solidFill>
                <a:schemeClr val="tx1"/>
              </a:solidFill>
            </a:rPr>
            <a:t> </a:t>
          </a:r>
          <a:r>
            <a:rPr lang="de-CH" sz="1400" kern="1200" dirty="0" err="1">
              <a:solidFill>
                <a:schemeClr val="tx1"/>
              </a:solidFill>
            </a:rPr>
            <a:t>disbursing</a:t>
          </a:r>
          <a:r>
            <a:rPr lang="de-CH" sz="1400" kern="1200" dirty="0">
              <a:solidFill>
                <a:schemeClr val="tx1"/>
              </a:solidFill>
            </a:rPr>
            <a:t>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money</a:t>
          </a:r>
          <a:r>
            <a:rPr lang="de-CH" sz="1400" kern="1200" dirty="0">
              <a:solidFill>
                <a:schemeClr val="tx1"/>
              </a:solidFill>
            </a:rPr>
            <a:t> and to have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lead</a:t>
          </a:r>
          <a:r>
            <a:rPr lang="de-CH" sz="1400" kern="1200" dirty="0">
              <a:solidFill>
                <a:schemeClr val="tx1"/>
              </a:solidFill>
            </a:rPr>
            <a:t> </a:t>
          </a:r>
          <a:r>
            <a:rPr lang="de-CH" sz="1400" kern="1200" dirty="0" err="1">
              <a:solidFill>
                <a:schemeClr val="tx1"/>
              </a:solidFill>
            </a:rPr>
            <a:t>team</a:t>
          </a:r>
          <a:r>
            <a:rPr lang="de-CH" sz="1400" kern="1200" dirty="0">
              <a:solidFill>
                <a:schemeClr val="tx1"/>
              </a:solidFill>
            </a:rPr>
            <a:t> </a:t>
          </a:r>
          <a:r>
            <a:rPr lang="de-CH" sz="1400" kern="1200" dirty="0" err="1">
              <a:solidFill>
                <a:schemeClr val="tx1"/>
              </a:solidFill>
            </a:rPr>
            <a:t>member</a:t>
          </a:r>
          <a:r>
            <a:rPr lang="de-CH" sz="1400" kern="1200" dirty="0">
              <a:solidFill>
                <a:schemeClr val="tx1"/>
              </a:solidFill>
            </a:rPr>
            <a:t> of </a:t>
          </a:r>
          <a:r>
            <a:rPr lang="de-CH" sz="1400" kern="1200" dirty="0" err="1">
              <a:solidFill>
                <a:schemeClr val="tx1"/>
              </a:solidFill>
            </a:rPr>
            <a:t>the</a:t>
          </a:r>
          <a:r>
            <a:rPr lang="de-CH" sz="1400" kern="1200" dirty="0">
              <a:solidFill>
                <a:schemeClr val="tx1"/>
              </a:solidFill>
            </a:rPr>
            <a:t> </a:t>
          </a:r>
          <a:r>
            <a:rPr lang="de-CH" sz="1400" kern="1200" dirty="0" err="1">
              <a:solidFill>
                <a:schemeClr val="tx1"/>
              </a:solidFill>
            </a:rPr>
            <a:t>demo</a:t>
          </a:r>
          <a:r>
            <a:rPr lang="de-CH" sz="1400" kern="1200" dirty="0">
              <a:solidFill>
                <a:schemeClr val="tx1"/>
              </a:solidFill>
            </a:rPr>
            <a:t> </a:t>
          </a:r>
          <a:r>
            <a:rPr lang="de-CH" sz="1400" kern="1200" dirty="0" err="1">
              <a:solidFill>
                <a:schemeClr val="tx1"/>
              </a:solidFill>
            </a:rPr>
            <a:t>plots</a:t>
          </a:r>
          <a:r>
            <a:rPr lang="de-CH" sz="1400" kern="1200" dirty="0">
              <a:solidFill>
                <a:schemeClr val="tx1"/>
              </a:solidFill>
            </a:rPr>
            <a:t> </a:t>
          </a:r>
          <a:r>
            <a:rPr lang="de-CH" sz="1400" kern="1200" dirty="0" err="1">
              <a:solidFill>
                <a:schemeClr val="tx1"/>
              </a:solidFill>
            </a:rPr>
            <a:t>aware</a:t>
          </a:r>
          <a:r>
            <a:rPr lang="de-CH" sz="1400" kern="1200" dirty="0">
              <a:solidFill>
                <a:schemeClr val="tx1"/>
              </a:solidFill>
            </a:rPr>
            <a:t> of </a:t>
          </a:r>
          <a:r>
            <a:rPr lang="de-CH" sz="1400" kern="1200" dirty="0" err="1">
              <a:solidFill>
                <a:schemeClr val="tx1"/>
              </a:solidFill>
            </a:rPr>
            <a:t>the</a:t>
          </a:r>
          <a:r>
            <a:rPr lang="de-CH" sz="1400" kern="1200" dirty="0">
              <a:solidFill>
                <a:schemeClr val="tx1"/>
              </a:solidFill>
            </a:rPr>
            <a:t> expected </a:t>
          </a:r>
          <a:r>
            <a:rPr lang="de-CH" sz="1400" kern="1200" dirty="0" err="1">
              <a:solidFill>
                <a:schemeClr val="tx1"/>
              </a:solidFill>
            </a:rPr>
            <a:t>channels</a:t>
          </a:r>
          <a:r>
            <a:rPr lang="de-CH" sz="1400" kern="1200" dirty="0">
              <a:solidFill>
                <a:schemeClr val="tx1"/>
              </a:solidFill>
            </a:rPr>
            <a:t> and potential </a:t>
          </a:r>
          <a:r>
            <a:rPr lang="de-CH" sz="1400" kern="1200" dirty="0" err="1">
              <a:solidFill>
                <a:schemeClr val="tx1"/>
              </a:solidFill>
            </a:rPr>
            <a:t>bottlenecks</a:t>
          </a:r>
          <a:r>
            <a:rPr lang="de-CH" sz="1400" kern="1200" dirty="0">
              <a:solidFill>
                <a:schemeClr val="tx1"/>
              </a:solidFill>
            </a:rPr>
            <a:t> so that he/she </a:t>
          </a:r>
          <a:r>
            <a:rPr lang="de-CH" sz="1400" kern="1200" dirty="0" err="1">
              <a:solidFill>
                <a:schemeClr val="tx1"/>
              </a:solidFill>
            </a:rPr>
            <a:t>can</a:t>
          </a:r>
          <a:r>
            <a:rPr lang="de-CH" sz="1400" kern="1200" dirty="0">
              <a:solidFill>
                <a:schemeClr val="tx1"/>
              </a:solidFill>
            </a:rPr>
            <a:t> plan </a:t>
          </a:r>
          <a:r>
            <a:rPr lang="de-CH" sz="1400" kern="1200" dirty="0" err="1">
              <a:solidFill>
                <a:schemeClr val="tx1"/>
              </a:solidFill>
            </a:rPr>
            <a:t>accordingly</a:t>
          </a:r>
          <a:r>
            <a:rPr lang="de-CH" sz="1400" kern="1200" dirty="0">
              <a:solidFill>
                <a:schemeClr val="tx1"/>
              </a:solidFill>
            </a:rPr>
            <a:t>.</a:t>
          </a:r>
          <a:endParaRPr lang="de-DE" sz="1400" kern="1200" dirty="0">
            <a:solidFill>
              <a:schemeClr val="tx1"/>
            </a:solidFill>
          </a:endParaRPr>
        </a:p>
      </dsp:txBody>
      <dsp:txXfrm>
        <a:off x="3770281" y="3331863"/>
        <a:ext cx="4788021" cy="1492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45384-BE2F-4B2F-BFEE-A3B0D24634FD}">
      <dsp:nvSpPr>
        <dsp:cNvPr id="0" name=""/>
        <dsp:cNvSpPr/>
      </dsp:nvSpPr>
      <dsp:spPr>
        <a:xfrm>
          <a:off x="2880031" y="1915562"/>
          <a:ext cx="2106603" cy="166616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tx1"/>
              </a:solidFill>
            </a:rPr>
            <a:t>Demonstration Site</a:t>
          </a:r>
        </a:p>
      </dsp:txBody>
      <dsp:txXfrm>
        <a:off x="3188536" y="2159567"/>
        <a:ext cx="1489593" cy="1178159"/>
      </dsp:txXfrm>
    </dsp:sp>
    <dsp:sp modelId="{D6561A6F-788C-40B0-A479-E892ACE12903}">
      <dsp:nvSpPr>
        <dsp:cNvPr id="0" name=""/>
        <dsp:cNvSpPr/>
      </dsp:nvSpPr>
      <dsp:spPr>
        <a:xfrm rot="16179844">
          <a:off x="3624543" y="1597680"/>
          <a:ext cx="604268" cy="31524"/>
        </a:xfrm>
        <a:custGeom>
          <a:avLst/>
          <a:gdLst/>
          <a:ahLst/>
          <a:cxnLst/>
          <a:rect l="0" t="0" r="0" b="0"/>
          <a:pathLst>
            <a:path>
              <a:moveTo>
                <a:pt x="0" y="15762"/>
              </a:moveTo>
              <a:lnTo>
                <a:pt x="604268"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rot="10800000">
        <a:off x="3911570" y="1598336"/>
        <a:ext cx="30213" cy="30213"/>
      </dsp:txXfrm>
    </dsp:sp>
    <dsp:sp modelId="{122F345F-358A-407E-9DFE-E3B19A16939E}">
      <dsp:nvSpPr>
        <dsp:cNvPr id="0" name=""/>
        <dsp:cNvSpPr/>
      </dsp:nvSpPr>
      <dsp:spPr>
        <a:xfrm>
          <a:off x="3123717" y="51384"/>
          <a:ext cx="1594989" cy="125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tx1"/>
              </a:solidFill>
            </a:rPr>
            <a:t>Data </a:t>
          </a:r>
          <a:r>
            <a:rPr lang="de-DE" sz="1800" kern="1200" dirty="0" err="1">
              <a:solidFill>
                <a:schemeClr val="tx1"/>
              </a:solidFill>
            </a:rPr>
            <a:t>collection</a:t>
          </a:r>
          <a:r>
            <a:rPr lang="de-DE" sz="1800" kern="1200" dirty="0">
              <a:solidFill>
                <a:schemeClr val="tx1"/>
              </a:solidFill>
            </a:rPr>
            <a:t> </a:t>
          </a:r>
          <a:r>
            <a:rPr lang="de-DE" sz="1800" kern="1200" dirty="0" err="1">
              <a:solidFill>
                <a:schemeClr val="tx1"/>
              </a:solidFill>
            </a:rPr>
            <a:t>sessions</a:t>
          </a:r>
          <a:endParaRPr lang="de-DE" sz="1800" kern="1200" dirty="0">
            <a:solidFill>
              <a:schemeClr val="tx1"/>
            </a:solidFill>
          </a:endParaRPr>
        </a:p>
      </dsp:txBody>
      <dsp:txXfrm>
        <a:off x="3357298" y="235897"/>
        <a:ext cx="1127827" cy="890910"/>
      </dsp:txXfrm>
    </dsp:sp>
    <dsp:sp modelId="{68ADC513-AD31-45FC-A48C-CFF650F5AE59}">
      <dsp:nvSpPr>
        <dsp:cNvPr id="0" name=""/>
        <dsp:cNvSpPr/>
      </dsp:nvSpPr>
      <dsp:spPr>
        <a:xfrm rot="19526786">
          <a:off x="4657845" y="1961183"/>
          <a:ext cx="792150" cy="31524"/>
        </a:xfrm>
        <a:custGeom>
          <a:avLst/>
          <a:gdLst/>
          <a:ahLst/>
          <a:cxnLst/>
          <a:rect l="0" t="0" r="0" b="0"/>
          <a:pathLst>
            <a:path>
              <a:moveTo>
                <a:pt x="0" y="15762"/>
              </a:moveTo>
              <a:lnTo>
                <a:pt x="792150"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a:off x="5034117" y="1957141"/>
        <a:ext cx="39607" cy="39607"/>
      </dsp:txXfrm>
    </dsp:sp>
    <dsp:sp modelId="{DE425B18-66FE-4E23-9364-5E57B1FD66F3}">
      <dsp:nvSpPr>
        <dsp:cNvPr id="0" name=""/>
        <dsp:cNvSpPr/>
      </dsp:nvSpPr>
      <dsp:spPr>
        <a:xfrm>
          <a:off x="5199801" y="697317"/>
          <a:ext cx="1556437" cy="1286478"/>
        </a:xfrm>
        <a:prstGeom prst="ellipse">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Regular team meetings by</a:t>
          </a:r>
          <a:endParaRPr lang="de-DE" sz="1800" kern="1200" dirty="0">
            <a:solidFill>
              <a:schemeClr val="tx1"/>
            </a:solidFill>
          </a:endParaRPr>
        </a:p>
      </dsp:txBody>
      <dsp:txXfrm>
        <a:off x="5427736" y="885717"/>
        <a:ext cx="1100567" cy="909678"/>
      </dsp:txXfrm>
    </dsp:sp>
    <dsp:sp modelId="{13BF3CB0-951E-48C0-A9C3-2AB190935F6D}">
      <dsp:nvSpPr>
        <dsp:cNvPr id="0" name=""/>
        <dsp:cNvSpPr/>
      </dsp:nvSpPr>
      <dsp:spPr>
        <a:xfrm rot="386132">
          <a:off x="4972944" y="2906354"/>
          <a:ext cx="996580" cy="31524"/>
        </a:xfrm>
        <a:custGeom>
          <a:avLst/>
          <a:gdLst/>
          <a:ahLst/>
          <a:cxnLst/>
          <a:rect l="0" t="0" r="0" b="0"/>
          <a:pathLst>
            <a:path>
              <a:moveTo>
                <a:pt x="0" y="15762"/>
              </a:moveTo>
              <a:lnTo>
                <a:pt x="996580"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5446320" y="2897202"/>
        <a:ext cx="49829" cy="49829"/>
      </dsp:txXfrm>
    </dsp:sp>
    <dsp:sp modelId="{BB721039-F5C3-44D8-8748-4AA0DD714764}">
      <dsp:nvSpPr>
        <dsp:cNvPr id="0" name=""/>
        <dsp:cNvSpPr/>
      </dsp:nvSpPr>
      <dsp:spPr>
        <a:xfrm>
          <a:off x="5959239" y="2421702"/>
          <a:ext cx="1556437" cy="1286478"/>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Publications</a:t>
          </a:r>
          <a:endParaRPr lang="de-DE" sz="1600" kern="1200" dirty="0">
            <a:solidFill>
              <a:schemeClr val="tx1"/>
            </a:solidFill>
          </a:endParaRPr>
        </a:p>
      </dsp:txBody>
      <dsp:txXfrm>
        <a:off x="6187174" y="2610102"/>
        <a:ext cx="1100567" cy="909678"/>
      </dsp:txXfrm>
    </dsp:sp>
    <dsp:sp modelId="{B645B588-6A76-466F-AA72-5A0FCEF7F89E}">
      <dsp:nvSpPr>
        <dsp:cNvPr id="0" name=""/>
        <dsp:cNvSpPr/>
      </dsp:nvSpPr>
      <dsp:spPr>
        <a:xfrm rot="3103527">
          <a:off x="4341003" y="3749016"/>
          <a:ext cx="788177" cy="31524"/>
        </a:xfrm>
        <a:custGeom>
          <a:avLst/>
          <a:gdLst/>
          <a:ahLst/>
          <a:cxnLst/>
          <a:rect l="0" t="0" r="0" b="0"/>
          <a:pathLst>
            <a:path>
              <a:moveTo>
                <a:pt x="0" y="15762"/>
              </a:moveTo>
              <a:lnTo>
                <a:pt x="788177"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a:off x="4715388" y="3745074"/>
        <a:ext cx="39408" cy="39408"/>
      </dsp:txXfrm>
    </dsp:sp>
    <dsp:sp modelId="{B765A137-388B-4AC5-BAA8-197E11B5B7A3}">
      <dsp:nvSpPr>
        <dsp:cNvPr id="0" name=""/>
        <dsp:cNvSpPr/>
      </dsp:nvSpPr>
      <dsp:spPr>
        <a:xfrm>
          <a:off x="4642185" y="3963308"/>
          <a:ext cx="1525964" cy="1301416"/>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CH" sz="1800" b="0" kern="1200" dirty="0">
              <a:solidFill>
                <a:schemeClr val="tx1"/>
              </a:solidFill>
            </a:rPr>
            <a:t>Orientation of </a:t>
          </a:r>
          <a:r>
            <a:rPr lang="de-CH" sz="1800" b="0" kern="1200" dirty="0" err="1">
              <a:solidFill>
                <a:schemeClr val="tx1"/>
              </a:solidFill>
            </a:rPr>
            <a:t>new</a:t>
          </a:r>
          <a:r>
            <a:rPr lang="de-CH" sz="1800" b="0" kern="1200" dirty="0">
              <a:solidFill>
                <a:schemeClr val="tx1"/>
              </a:solidFill>
            </a:rPr>
            <a:t> staff</a:t>
          </a:r>
        </a:p>
      </dsp:txBody>
      <dsp:txXfrm>
        <a:off x="4865657" y="4153896"/>
        <a:ext cx="1079020" cy="920240"/>
      </dsp:txXfrm>
    </dsp:sp>
    <dsp:sp modelId="{1F902C14-C79B-4B72-8299-EDFCAA9CD39A}">
      <dsp:nvSpPr>
        <dsp:cNvPr id="0" name=""/>
        <dsp:cNvSpPr/>
      </dsp:nvSpPr>
      <dsp:spPr>
        <a:xfrm rot="7681152">
          <a:off x="2801120" y="3723352"/>
          <a:ext cx="715680" cy="31524"/>
        </a:xfrm>
        <a:custGeom>
          <a:avLst/>
          <a:gdLst/>
          <a:ahLst/>
          <a:cxnLst/>
          <a:rect l="0" t="0" r="0" b="0"/>
          <a:pathLst>
            <a:path>
              <a:moveTo>
                <a:pt x="0" y="15762"/>
              </a:moveTo>
              <a:lnTo>
                <a:pt x="715680"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rot="10800000">
        <a:off x="3141068" y="3721222"/>
        <a:ext cx="35784" cy="35784"/>
      </dsp:txXfrm>
    </dsp:sp>
    <dsp:sp modelId="{DC9021F7-DD2C-4189-9C66-85117A3163A1}">
      <dsp:nvSpPr>
        <dsp:cNvPr id="0" name=""/>
        <dsp:cNvSpPr/>
      </dsp:nvSpPr>
      <dsp:spPr>
        <a:xfrm>
          <a:off x="1694440" y="3908734"/>
          <a:ext cx="1604003" cy="1355557"/>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tx1"/>
              </a:solidFill>
            </a:rPr>
            <a:t>Field </a:t>
          </a:r>
          <a:r>
            <a:rPr lang="de-DE" sz="1800" kern="1200" dirty="0" err="1">
              <a:solidFill>
                <a:schemeClr val="tx1"/>
              </a:solidFill>
            </a:rPr>
            <a:t>days</a:t>
          </a:r>
          <a:r>
            <a:rPr lang="de-DE" sz="1800" kern="1200" dirty="0">
              <a:solidFill>
                <a:schemeClr val="tx1"/>
              </a:solidFill>
            </a:rPr>
            <a:t> </a:t>
          </a:r>
          <a:r>
            <a:rPr lang="de-DE" sz="1800" kern="1200" dirty="0" err="1">
              <a:solidFill>
                <a:schemeClr val="tx1"/>
              </a:solidFill>
            </a:rPr>
            <a:t>or</a:t>
          </a:r>
          <a:r>
            <a:rPr lang="de-DE" sz="1800" kern="1200" dirty="0">
              <a:solidFill>
                <a:schemeClr val="tx1"/>
              </a:solidFill>
            </a:rPr>
            <a:t> </a:t>
          </a:r>
          <a:r>
            <a:rPr lang="de-DE" sz="1800" kern="1200" dirty="0" err="1">
              <a:solidFill>
                <a:schemeClr val="tx1"/>
              </a:solidFill>
            </a:rPr>
            <a:t>tours</a:t>
          </a:r>
          <a:endParaRPr lang="de-DE" sz="1800" kern="1200" dirty="0">
            <a:solidFill>
              <a:schemeClr val="tx1"/>
            </a:solidFill>
          </a:endParaRPr>
        </a:p>
      </dsp:txBody>
      <dsp:txXfrm>
        <a:off x="1929341" y="4107251"/>
        <a:ext cx="1134201" cy="958523"/>
      </dsp:txXfrm>
    </dsp:sp>
    <dsp:sp modelId="{3FDBD4D9-C76F-4314-BAFE-15F39C54B7DE}">
      <dsp:nvSpPr>
        <dsp:cNvPr id="0" name=""/>
        <dsp:cNvSpPr/>
      </dsp:nvSpPr>
      <dsp:spPr>
        <a:xfrm rot="10500533">
          <a:off x="1881653" y="2868107"/>
          <a:ext cx="1006649" cy="31524"/>
        </a:xfrm>
        <a:custGeom>
          <a:avLst/>
          <a:gdLst/>
          <a:ahLst/>
          <a:cxnLst/>
          <a:rect l="0" t="0" r="0" b="0"/>
          <a:pathLst>
            <a:path>
              <a:moveTo>
                <a:pt x="0" y="15762"/>
              </a:moveTo>
              <a:lnTo>
                <a:pt x="1006649"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rot="10800000">
        <a:off x="2359811" y="2858703"/>
        <a:ext cx="50332" cy="50332"/>
      </dsp:txXfrm>
    </dsp:sp>
    <dsp:sp modelId="{2CFA452B-B922-458A-BBA0-C3522CAB458C}">
      <dsp:nvSpPr>
        <dsp:cNvPr id="0" name=""/>
        <dsp:cNvSpPr/>
      </dsp:nvSpPr>
      <dsp:spPr>
        <a:xfrm>
          <a:off x="389938" y="2337340"/>
          <a:ext cx="1497321" cy="1310756"/>
        </a:xfrm>
        <a:prstGeom prst="ellipse">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CH" sz="1800" b="0" kern="1200" dirty="0">
              <a:solidFill>
                <a:schemeClr val="tx1"/>
              </a:solidFill>
            </a:rPr>
            <a:t>Training </a:t>
          </a:r>
          <a:r>
            <a:rPr lang="de-CH" sz="1800" b="0" kern="1200" dirty="0" err="1">
              <a:solidFill>
                <a:schemeClr val="tx1"/>
              </a:solidFill>
            </a:rPr>
            <a:t>sessions</a:t>
          </a:r>
          <a:endParaRPr lang="de-DE" sz="1800" kern="1200" dirty="0">
            <a:solidFill>
              <a:schemeClr val="tx1"/>
            </a:solidFill>
          </a:endParaRPr>
        </a:p>
      </dsp:txBody>
      <dsp:txXfrm>
        <a:off x="609216" y="2529296"/>
        <a:ext cx="1058765" cy="926844"/>
      </dsp:txXfrm>
    </dsp:sp>
    <dsp:sp modelId="{8C98E50E-563C-474C-99E1-2775B386D5AC}">
      <dsp:nvSpPr>
        <dsp:cNvPr id="0" name=""/>
        <dsp:cNvSpPr/>
      </dsp:nvSpPr>
      <dsp:spPr>
        <a:xfrm rot="12938759">
          <a:off x="2343744" y="1913104"/>
          <a:ext cx="892939" cy="31524"/>
        </a:xfrm>
        <a:custGeom>
          <a:avLst/>
          <a:gdLst/>
          <a:ahLst/>
          <a:cxnLst/>
          <a:rect l="0" t="0" r="0" b="0"/>
          <a:pathLst>
            <a:path>
              <a:moveTo>
                <a:pt x="0" y="15762"/>
              </a:moveTo>
              <a:lnTo>
                <a:pt x="892939" y="1576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de-DE" sz="1800" kern="1200">
            <a:solidFill>
              <a:schemeClr val="tx1"/>
            </a:solidFill>
          </a:endParaRPr>
        </a:p>
      </dsp:txBody>
      <dsp:txXfrm rot="10800000">
        <a:off x="2767890" y="1906542"/>
        <a:ext cx="44646" cy="44646"/>
      </dsp:txXfrm>
    </dsp:sp>
    <dsp:sp modelId="{00D02BDC-FD8B-4B65-B48D-D4732F23AFAE}">
      <dsp:nvSpPr>
        <dsp:cNvPr id="0" name=""/>
        <dsp:cNvSpPr/>
      </dsp:nvSpPr>
      <dsp:spPr>
        <a:xfrm>
          <a:off x="1065018" y="509345"/>
          <a:ext cx="1513276" cy="1449849"/>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err="1">
              <a:solidFill>
                <a:schemeClr val="tx1"/>
              </a:solidFill>
            </a:rPr>
            <a:t>Advocacy</a:t>
          </a:r>
          <a:r>
            <a:rPr lang="de-DE" sz="1800" kern="1200" dirty="0">
              <a:solidFill>
                <a:schemeClr val="tx1"/>
              </a:solidFill>
            </a:rPr>
            <a:t> </a:t>
          </a:r>
          <a:r>
            <a:rPr lang="de-DE" sz="1800" kern="1200" dirty="0" err="1">
              <a:solidFill>
                <a:schemeClr val="tx1"/>
              </a:solidFill>
            </a:rPr>
            <a:t>sessions</a:t>
          </a:r>
          <a:endParaRPr lang="de-DE" sz="1800" kern="1200" dirty="0">
            <a:solidFill>
              <a:schemeClr val="tx1"/>
            </a:solidFill>
          </a:endParaRPr>
        </a:p>
      </dsp:txBody>
      <dsp:txXfrm>
        <a:off x="1286632" y="721670"/>
        <a:ext cx="1070048" cy="10251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45384-BE2F-4B2F-BFEE-A3B0D24634FD}">
      <dsp:nvSpPr>
        <dsp:cNvPr id="0" name=""/>
        <dsp:cNvSpPr/>
      </dsp:nvSpPr>
      <dsp:spPr>
        <a:xfrm>
          <a:off x="2832567" y="2092476"/>
          <a:ext cx="2197263" cy="139591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solidFill>
                <a:schemeClr val="tx1"/>
              </a:solidFill>
            </a:rPr>
            <a:t>Demonstration Site</a:t>
          </a:r>
        </a:p>
      </dsp:txBody>
      <dsp:txXfrm>
        <a:off x="3154349" y="2296903"/>
        <a:ext cx="1553699" cy="987058"/>
      </dsp:txXfrm>
    </dsp:sp>
    <dsp:sp modelId="{D6561A6F-788C-40B0-A479-E892ACE12903}">
      <dsp:nvSpPr>
        <dsp:cNvPr id="0" name=""/>
        <dsp:cNvSpPr/>
      </dsp:nvSpPr>
      <dsp:spPr>
        <a:xfrm rot="16250482">
          <a:off x="3363182" y="1496311"/>
          <a:ext cx="1173767" cy="18748"/>
        </a:xfrm>
        <a:custGeom>
          <a:avLst/>
          <a:gdLst/>
          <a:ahLst/>
          <a:cxnLst/>
          <a:rect l="0" t="0" r="0" b="0"/>
          <a:pathLst>
            <a:path>
              <a:moveTo>
                <a:pt x="0" y="9374"/>
              </a:moveTo>
              <a:lnTo>
                <a:pt x="1173767"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a:off x="3920721" y="1476342"/>
        <a:ext cx="58688" cy="58688"/>
      </dsp:txXfrm>
    </dsp:sp>
    <dsp:sp modelId="{122F345F-358A-407E-9DFE-E3B19A16939E}">
      <dsp:nvSpPr>
        <dsp:cNvPr id="0" name=""/>
        <dsp:cNvSpPr/>
      </dsp:nvSpPr>
      <dsp:spPr>
        <a:xfrm>
          <a:off x="3488516" y="167372"/>
          <a:ext cx="951369" cy="75151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err="1">
              <a:solidFill>
                <a:schemeClr val="tx1"/>
              </a:solidFill>
            </a:rPr>
            <a:t>Various</a:t>
          </a:r>
          <a:r>
            <a:rPr lang="de-DE" sz="1400" kern="1200" dirty="0">
              <a:solidFill>
                <a:schemeClr val="tx1"/>
              </a:solidFill>
            </a:rPr>
            <a:t> </a:t>
          </a:r>
          <a:r>
            <a:rPr lang="de-DE" sz="1400" kern="1200" dirty="0" err="1">
              <a:solidFill>
                <a:schemeClr val="tx1"/>
              </a:solidFill>
            </a:rPr>
            <a:t>social</a:t>
          </a:r>
          <a:r>
            <a:rPr lang="de-DE" sz="1400" kern="1200" dirty="0">
              <a:solidFill>
                <a:schemeClr val="tx1"/>
              </a:solidFill>
            </a:rPr>
            <a:t> </a:t>
          </a:r>
          <a:r>
            <a:rPr lang="de-DE" sz="1400" kern="1200" dirty="0" err="1">
              <a:solidFill>
                <a:schemeClr val="tx1"/>
              </a:solidFill>
            </a:rPr>
            <a:t>media</a:t>
          </a:r>
          <a:endParaRPr lang="de-DE" sz="1400" kern="1200" dirty="0">
            <a:solidFill>
              <a:schemeClr val="tx1"/>
            </a:solidFill>
          </a:endParaRPr>
        </a:p>
      </dsp:txBody>
      <dsp:txXfrm>
        <a:off x="3627841" y="277429"/>
        <a:ext cx="672719" cy="531405"/>
      </dsp:txXfrm>
    </dsp:sp>
    <dsp:sp modelId="{B36DCF7A-8150-4FCB-AC74-0529DC7CCCBB}">
      <dsp:nvSpPr>
        <dsp:cNvPr id="0" name=""/>
        <dsp:cNvSpPr/>
      </dsp:nvSpPr>
      <dsp:spPr>
        <a:xfrm rot="17908957">
          <a:off x="3972567" y="1589150"/>
          <a:ext cx="1210632" cy="18748"/>
        </a:xfrm>
        <a:custGeom>
          <a:avLst/>
          <a:gdLst/>
          <a:ahLst/>
          <a:cxnLst/>
          <a:rect l="0" t="0" r="0" b="0"/>
          <a:pathLst>
            <a:path>
              <a:moveTo>
                <a:pt x="0" y="9374"/>
              </a:moveTo>
              <a:lnTo>
                <a:pt x="1210632"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a:off x="4547617" y="1568259"/>
        <a:ext cx="60531" cy="60531"/>
      </dsp:txXfrm>
    </dsp:sp>
    <dsp:sp modelId="{ABACBAED-91AA-4924-B2E0-23A43D1FF035}">
      <dsp:nvSpPr>
        <dsp:cNvPr id="0" name=""/>
        <dsp:cNvSpPr/>
      </dsp:nvSpPr>
      <dsp:spPr>
        <a:xfrm>
          <a:off x="4578257" y="345340"/>
          <a:ext cx="951369" cy="751519"/>
        </a:xfrm>
        <a:prstGeom prst="ellipse">
          <a:avLst/>
        </a:prstGeom>
        <a:solidFill>
          <a:schemeClr val="accent4">
            <a:hueOff val="866308"/>
            <a:satOff val="-3997"/>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News - </a:t>
          </a:r>
          <a:r>
            <a:rPr lang="de-DE" sz="1400" kern="1200" dirty="0" err="1">
              <a:solidFill>
                <a:schemeClr val="tx1"/>
              </a:solidFill>
            </a:rPr>
            <a:t>papers</a:t>
          </a:r>
          <a:endParaRPr lang="de-DE" sz="1400" kern="1200" dirty="0">
            <a:solidFill>
              <a:schemeClr val="tx1"/>
            </a:solidFill>
          </a:endParaRPr>
        </a:p>
      </dsp:txBody>
      <dsp:txXfrm>
        <a:off x="4717582" y="455397"/>
        <a:ext cx="672719" cy="531405"/>
      </dsp:txXfrm>
    </dsp:sp>
    <dsp:sp modelId="{6CECDDF6-C9BD-4AF5-9788-87C3BA91C2C5}">
      <dsp:nvSpPr>
        <dsp:cNvPr id="0" name=""/>
        <dsp:cNvSpPr/>
      </dsp:nvSpPr>
      <dsp:spPr>
        <a:xfrm rot="19481254">
          <a:off x="4544056" y="1882373"/>
          <a:ext cx="1311629" cy="18748"/>
        </a:xfrm>
        <a:custGeom>
          <a:avLst/>
          <a:gdLst/>
          <a:ahLst/>
          <a:cxnLst/>
          <a:rect l="0" t="0" r="0" b="0"/>
          <a:pathLst>
            <a:path>
              <a:moveTo>
                <a:pt x="0" y="9374"/>
              </a:moveTo>
              <a:lnTo>
                <a:pt x="1311629"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a:off x="5167081" y="1858957"/>
        <a:ext cx="65581" cy="65581"/>
      </dsp:txXfrm>
    </dsp:sp>
    <dsp:sp modelId="{C2E17D41-5B34-48BA-B48A-6439E7A38B68}">
      <dsp:nvSpPr>
        <dsp:cNvPr id="0" name=""/>
        <dsp:cNvSpPr/>
      </dsp:nvSpPr>
      <dsp:spPr>
        <a:xfrm>
          <a:off x="5613487" y="886039"/>
          <a:ext cx="951369" cy="751519"/>
        </a:xfrm>
        <a:prstGeom prst="ellipse">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Radio</a:t>
          </a:r>
        </a:p>
      </dsp:txBody>
      <dsp:txXfrm>
        <a:off x="5752812" y="996096"/>
        <a:ext cx="672719" cy="531405"/>
      </dsp:txXfrm>
    </dsp:sp>
    <dsp:sp modelId="{298AED9A-7813-4E1C-8305-E9A2EA2B7038}">
      <dsp:nvSpPr>
        <dsp:cNvPr id="0" name=""/>
        <dsp:cNvSpPr/>
      </dsp:nvSpPr>
      <dsp:spPr>
        <a:xfrm rot="20828503">
          <a:off x="4951421" y="2423517"/>
          <a:ext cx="1092240" cy="18748"/>
        </a:xfrm>
        <a:custGeom>
          <a:avLst/>
          <a:gdLst/>
          <a:ahLst/>
          <a:cxnLst/>
          <a:rect l="0" t="0" r="0" b="0"/>
          <a:pathLst>
            <a:path>
              <a:moveTo>
                <a:pt x="0" y="9374"/>
              </a:moveTo>
              <a:lnTo>
                <a:pt x="109224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5470235" y="2405586"/>
        <a:ext cx="54612" cy="54612"/>
      </dsp:txXfrm>
    </dsp:sp>
    <dsp:sp modelId="{98E00825-D86C-4DE3-8719-4DCE10AA49F0}">
      <dsp:nvSpPr>
        <dsp:cNvPr id="0" name=""/>
        <dsp:cNvSpPr/>
      </dsp:nvSpPr>
      <dsp:spPr>
        <a:xfrm>
          <a:off x="6011270" y="1831284"/>
          <a:ext cx="951369" cy="751519"/>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Press </a:t>
          </a:r>
          <a:r>
            <a:rPr lang="de-DE" sz="1400" kern="1200" dirty="0" err="1">
              <a:solidFill>
                <a:schemeClr val="tx1"/>
              </a:solidFill>
            </a:rPr>
            <a:t>releases</a:t>
          </a:r>
          <a:endParaRPr lang="de-DE" sz="1400" kern="1200" dirty="0">
            <a:solidFill>
              <a:schemeClr val="tx1"/>
            </a:solidFill>
          </a:endParaRPr>
        </a:p>
      </dsp:txBody>
      <dsp:txXfrm>
        <a:off x="6150595" y="1941341"/>
        <a:ext cx="672719" cy="531405"/>
      </dsp:txXfrm>
    </dsp:sp>
    <dsp:sp modelId="{12F3BBC5-CD6A-4144-9081-F9D7ED7ACEDC}">
      <dsp:nvSpPr>
        <dsp:cNvPr id="0" name=""/>
        <dsp:cNvSpPr/>
      </dsp:nvSpPr>
      <dsp:spPr>
        <a:xfrm rot="550216">
          <a:off x="4988818" y="3042390"/>
          <a:ext cx="1122429" cy="18748"/>
        </a:xfrm>
        <a:custGeom>
          <a:avLst/>
          <a:gdLst/>
          <a:ahLst/>
          <a:cxnLst/>
          <a:rect l="0" t="0" r="0" b="0"/>
          <a:pathLst>
            <a:path>
              <a:moveTo>
                <a:pt x="0" y="9374"/>
              </a:moveTo>
              <a:lnTo>
                <a:pt x="1122429"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solidFill>
              <a:schemeClr val="tx1"/>
            </a:solidFill>
          </a:endParaRPr>
        </a:p>
      </dsp:txBody>
      <dsp:txXfrm>
        <a:off x="5521972" y="3023703"/>
        <a:ext cx="56121" cy="56121"/>
      </dsp:txXfrm>
    </dsp:sp>
    <dsp:sp modelId="{BEF1FEE9-C49A-4DA7-9674-409E7C5966BD}">
      <dsp:nvSpPr>
        <dsp:cNvPr id="0" name=""/>
        <dsp:cNvSpPr/>
      </dsp:nvSpPr>
      <dsp:spPr>
        <a:xfrm>
          <a:off x="6094442" y="2840681"/>
          <a:ext cx="951369" cy="751519"/>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Journals, </a:t>
          </a:r>
          <a:r>
            <a:rPr lang="de-DE" sz="1400" kern="1200" dirty="0" err="1">
              <a:solidFill>
                <a:schemeClr val="tx1"/>
              </a:solidFill>
            </a:rPr>
            <a:t>flyers</a:t>
          </a:r>
          <a:r>
            <a:rPr lang="de-DE" sz="1400" kern="1200" dirty="0">
              <a:solidFill>
                <a:schemeClr val="tx1"/>
              </a:solidFill>
            </a:rPr>
            <a:t>, </a:t>
          </a:r>
          <a:r>
            <a:rPr lang="de-DE" sz="1400" kern="1200" dirty="0" err="1">
              <a:solidFill>
                <a:schemeClr val="tx1"/>
              </a:solidFill>
            </a:rPr>
            <a:t>briefs</a:t>
          </a:r>
          <a:endParaRPr lang="de-DE" sz="1400" kern="1200" dirty="0">
            <a:solidFill>
              <a:schemeClr val="tx1"/>
            </a:solidFill>
          </a:endParaRPr>
        </a:p>
      </dsp:txBody>
      <dsp:txXfrm>
        <a:off x="6233767" y="2950738"/>
        <a:ext cx="672719" cy="531405"/>
      </dsp:txXfrm>
    </dsp:sp>
    <dsp:sp modelId="{C65D594F-AD1A-49EA-A935-406C8EA224FE}">
      <dsp:nvSpPr>
        <dsp:cNvPr id="0" name=""/>
        <dsp:cNvSpPr/>
      </dsp:nvSpPr>
      <dsp:spPr>
        <a:xfrm rot="1990098">
          <a:off x="4582687" y="3665194"/>
          <a:ext cx="1402490" cy="18748"/>
        </a:xfrm>
        <a:custGeom>
          <a:avLst/>
          <a:gdLst/>
          <a:ahLst/>
          <a:cxnLst/>
          <a:rect l="0" t="0" r="0" b="0"/>
          <a:pathLst>
            <a:path>
              <a:moveTo>
                <a:pt x="0" y="9374"/>
              </a:moveTo>
              <a:lnTo>
                <a:pt x="140249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a:off x="5248871" y="3639506"/>
        <a:ext cx="70124" cy="70124"/>
      </dsp:txXfrm>
    </dsp:sp>
    <dsp:sp modelId="{99BD91F3-CBBE-4152-BE76-2409D333D6CC}">
      <dsp:nvSpPr>
        <dsp:cNvPr id="0" name=""/>
        <dsp:cNvSpPr/>
      </dsp:nvSpPr>
      <dsp:spPr>
        <a:xfrm>
          <a:off x="5761736" y="3922001"/>
          <a:ext cx="951369" cy="751519"/>
        </a:xfrm>
        <a:prstGeom prst="ellipse">
          <a:avLst/>
        </a:prstGeom>
        <a:solidFill>
          <a:schemeClr val="accent4">
            <a:hueOff val="4331538"/>
            <a:satOff val="-19987"/>
            <a:lumOff val="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TV</a:t>
          </a:r>
        </a:p>
      </dsp:txBody>
      <dsp:txXfrm>
        <a:off x="5901061" y="4032058"/>
        <a:ext cx="672719" cy="531405"/>
      </dsp:txXfrm>
    </dsp:sp>
    <dsp:sp modelId="{917A6D40-D163-4E03-A816-89169809165E}">
      <dsp:nvSpPr>
        <dsp:cNvPr id="0" name=""/>
        <dsp:cNvSpPr/>
      </dsp:nvSpPr>
      <dsp:spPr>
        <a:xfrm rot="3769139">
          <a:off x="3965163" y="3946981"/>
          <a:ext cx="1129500" cy="18748"/>
        </a:xfrm>
        <a:custGeom>
          <a:avLst/>
          <a:gdLst/>
          <a:ahLst/>
          <a:cxnLst/>
          <a:rect l="0" t="0" r="0" b="0"/>
          <a:pathLst>
            <a:path>
              <a:moveTo>
                <a:pt x="0" y="9374"/>
              </a:moveTo>
              <a:lnTo>
                <a:pt x="112950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a:off x="4501675" y="3928118"/>
        <a:ext cx="56475" cy="56475"/>
      </dsp:txXfrm>
    </dsp:sp>
    <dsp:sp modelId="{800EE187-A5F3-45B5-9C4D-ED4803047482}">
      <dsp:nvSpPr>
        <dsp:cNvPr id="0" name=""/>
        <dsp:cNvSpPr/>
      </dsp:nvSpPr>
      <dsp:spPr>
        <a:xfrm>
          <a:off x="4491014" y="4431182"/>
          <a:ext cx="951369" cy="751519"/>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School </a:t>
          </a:r>
          <a:r>
            <a:rPr lang="de-DE" sz="1400" kern="1200" dirty="0" err="1">
              <a:solidFill>
                <a:schemeClr val="tx1"/>
              </a:solidFill>
            </a:rPr>
            <a:t>children</a:t>
          </a:r>
          <a:endParaRPr lang="de-DE" sz="1400" kern="1200" dirty="0">
            <a:solidFill>
              <a:schemeClr val="tx1"/>
            </a:solidFill>
          </a:endParaRPr>
        </a:p>
      </dsp:txBody>
      <dsp:txXfrm>
        <a:off x="4630339" y="4541239"/>
        <a:ext cx="672719" cy="531405"/>
      </dsp:txXfrm>
    </dsp:sp>
    <dsp:sp modelId="{380F30BF-B119-41A3-AB92-8D1B176D09F5}">
      <dsp:nvSpPr>
        <dsp:cNvPr id="0" name=""/>
        <dsp:cNvSpPr/>
      </dsp:nvSpPr>
      <dsp:spPr>
        <a:xfrm rot="6418435">
          <a:off x="3069611" y="3949263"/>
          <a:ext cx="1010024" cy="18748"/>
        </a:xfrm>
        <a:custGeom>
          <a:avLst/>
          <a:gdLst/>
          <a:ahLst/>
          <a:cxnLst/>
          <a:rect l="0" t="0" r="0" b="0"/>
          <a:pathLst>
            <a:path>
              <a:moveTo>
                <a:pt x="0" y="9374"/>
              </a:moveTo>
              <a:lnTo>
                <a:pt x="1010024"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3549373" y="3933387"/>
        <a:ext cx="50501" cy="50501"/>
      </dsp:txXfrm>
    </dsp:sp>
    <dsp:sp modelId="{160ED4CA-6FA5-4080-AF84-20D2A62BCEE3}">
      <dsp:nvSpPr>
        <dsp:cNvPr id="0" name=""/>
        <dsp:cNvSpPr/>
      </dsp:nvSpPr>
      <dsp:spPr>
        <a:xfrm>
          <a:off x="2840008" y="4431182"/>
          <a:ext cx="951369" cy="751519"/>
        </a:xfrm>
        <a:prstGeom prst="ellipse">
          <a:avLst/>
        </a:prstGeom>
        <a:solidFill>
          <a:schemeClr val="accent4">
            <a:hueOff val="6064154"/>
            <a:satOff val="-27981"/>
            <a:lumOff val="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Farmer </a:t>
          </a:r>
          <a:r>
            <a:rPr lang="de-DE" sz="1400" kern="1200" dirty="0" err="1">
              <a:solidFill>
                <a:schemeClr val="tx1"/>
              </a:solidFill>
            </a:rPr>
            <a:t>to</a:t>
          </a:r>
          <a:r>
            <a:rPr lang="de-DE" sz="1400" kern="1200" dirty="0">
              <a:solidFill>
                <a:schemeClr val="tx1"/>
              </a:solidFill>
            </a:rPr>
            <a:t> </a:t>
          </a:r>
          <a:r>
            <a:rPr lang="de-DE" sz="1400" kern="1200" dirty="0" err="1">
              <a:solidFill>
                <a:schemeClr val="tx1"/>
              </a:solidFill>
            </a:rPr>
            <a:t>farmer</a:t>
          </a:r>
          <a:endParaRPr lang="de-DE" sz="1400" kern="1200" dirty="0">
            <a:solidFill>
              <a:schemeClr val="tx1"/>
            </a:solidFill>
          </a:endParaRPr>
        </a:p>
      </dsp:txBody>
      <dsp:txXfrm>
        <a:off x="2979333" y="4541239"/>
        <a:ext cx="672719" cy="531405"/>
      </dsp:txXfrm>
    </dsp:sp>
    <dsp:sp modelId="{68ADC513-AD31-45FC-A48C-CFF650F5AE59}">
      <dsp:nvSpPr>
        <dsp:cNvPr id="0" name=""/>
        <dsp:cNvSpPr/>
      </dsp:nvSpPr>
      <dsp:spPr>
        <a:xfrm rot="8437227">
          <a:off x="2222414" y="3703861"/>
          <a:ext cx="1169056" cy="18748"/>
        </a:xfrm>
        <a:custGeom>
          <a:avLst/>
          <a:gdLst/>
          <a:ahLst/>
          <a:cxnLst/>
          <a:rect l="0" t="0" r="0" b="0"/>
          <a:pathLst>
            <a:path>
              <a:moveTo>
                <a:pt x="0" y="9374"/>
              </a:moveTo>
              <a:lnTo>
                <a:pt x="1169056"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2777715" y="3684009"/>
        <a:ext cx="58452" cy="58452"/>
      </dsp:txXfrm>
    </dsp:sp>
    <dsp:sp modelId="{DE425B18-66FE-4E23-9364-5E57B1FD66F3}">
      <dsp:nvSpPr>
        <dsp:cNvPr id="0" name=""/>
        <dsp:cNvSpPr/>
      </dsp:nvSpPr>
      <dsp:spPr>
        <a:xfrm>
          <a:off x="1372527" y="4005196"/>
          <a:ext cx="1222566" cy="767350"/>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Regular group meetings</a:t>
          </a:r>
          <a:endParaRPr lang="de-DE" sz="1400" kern="1200" dirty="0">
            <a:solidFill>
              <a:schemeClr val="tx1"/>
            </a:solidFill>
          </a:endParaRPr>
        </a:p>
      </dsp:txBody>
      <dsp:txXfrm>
        <a:off x="1551568" y="4117572"/>
        <a:ext cx="864484" cy="542598"/>
      </dsp:txXfrm>
    </dsp:sp>
    <dsp:sp modelId="{B645B588-6A76-466F-AA72-5A0FCEF7F89E}">
      <dsp:nvSpPr>
        <dsp:cNvPr id="0" name=""/>
        <dsp:cNvSpPr/>
      </dsp:nvSpPr>
      <dsp:spPr>
        <a:xfrm rot="9962110">
          <a:off x="1841134" y="3166146"/>
          <a:ext cx="1083020" cy="18748"/>
        </a:xfrm>
        <a:custGeom>
          <a:avLst/>
          <a:gdLst/>
          <a:ahLst/>
          <a:cxnLst/>
          <a:rect l="0" t="0" r="0" b="0"/>
          <a:pathLst>
            <a:path>
              <a:moveTo>
                <a:pt x="0" y="9374"/>
              </a:moveTo>
              <a:lnTo>
                <a:pt x="108302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2355569" y="3148445"/>
        <a:ext cx="54151" cy="54151"/>
      </dsp:txXfrm>
    </dsp:sp>
    <dsp:sp modelId="{B765A137-388B-4AC5-BAA8-197E11B5B7A3}">
      <dsp:nvSpPr>
        <dsp:cNvPr id="0" name=""/>
        <dsp:cNvSpPr/>
      </dsp:nvSpPr>
      <dsp:spPr>
        <a:xfrm>
          <a:off x="965135" y="3026718"/>
          <a:ext cx="910197" cy="776260"/>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b="0" kern="1200" dirty="0">
              <a:solidFill>
                <a:schemeClr val="tx1"/>
              </a:solidFill>
            </a:rPr>
            <a:t>Pass </a:t>
          </a:r>
          <a:r>
            <a:rPr lang="de-CH" sz="1400" b="0" kern="1200" dirty="0" err="1">
              <a:solidFill>
                <a:schemeClr val="tx1"/>
              </a:solidFill>
            </a:rPr>
            <a:t>through</a:t>
          </a:r>
          <a:endParaRPr lang="de-CH" sz="1400" b="0" kern="1200" dirty="0">
            <a:solidFill>
              <a:schemeClr val="tx1"/>
            </a:solidFill>
          </a:endParaRPr>
        </a:p>
      </dsp:txBody>
      <dsp:txXfrm>
        <a:off x="1098430" y="3140399"/>
        <a:ext cx="643607" cy="548898"/>
      </dsp:txXfrm>
    </dsp:sp>
    <dsp:sp modelId="{1F902C14-C79B-4B72-8299-EDFCAA9CD39A}">
      <dsp:nvSpPr>
        <dsp:cNvPr id="0" name=""/>
        <dsp:cNvSpPr/>
      </dsp:nvSpPr>
      <dsp:spPr>
        <a:xfrm rot="11461274">
          <a:off x="1868571" y="2478823"/>
          <a:ext cx="1021670" cy="18748"/>
        </a:xfrm>
        <a:custGeom>
          <a:avLst/>
          <a:gdLst/>
          <a:ahLst/>
          <a:cxnLst/>
          <a:rect l="0" t="0" r="0" b="0"/>
          <a:pathLst>
            <a:path>
              <a:moveTo>
                <a:pt x="0" y="9374"/>
              </a:moveTo>
              <a:lnTo>
                <a:pt x="102167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2353864" y="2462655"/>
        <a:ext cx="51083" cy="51083"/>
      </dsp:txXfrm>
    </dsp:sp>
    <dsp:sp modelId="{DC9021F7-DD2C-4189-9C66-85117A3163A1}">
      <dsp:nvSpPr>
        <dsp:cNvPr id="0" name=""/>
        <dsp:cNvSpPr/>
      </dsp:nvSpPr>
      <dsp:spPr>
        <a:xfrm>
          <a:off x="933465" y="1895472"/>
          <a:ext cx="956746" cy="808554"/>
        </a:xfrm>
        <a:prstGeom prst="ellipse">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Field </a:t>
          </a:r>
          <a:r>
            <a:rPr lang="de-DE" sz="1400" kern="1200" dirty="0" err="1">
              <a:solidFill>
                <a:schemeClr val="tx1"/>
              </a:solidFill>
            </a:rPr>
            <a:t>days</a:t>
          </a:r>
          <a:r>
            <a:rPr lang="de-DE" sz="1400" kern="1200" dirty="0">
              <a:solidFill>
                <a:schemeClr val="tx1"/>
              </a:solidFill>
            </a:rPr>
            <a:t> </a:t>
          </a:r>
          <a:r>
            <a:rPr lang="de-DE" sz="1400" kern="1200" dirty="0" err="1">
              <a:solidFill>
                <a:schemeClr val="tx1"/>
              </a:solidFill>
            </a:rPr>
            <a:t>or</a:t>
          </a:r>
          <a:r>
            <a:rPr lang="de-DE" sz="1400" kern="1200" dirty="0">
              <a:solidFill>
                <a:schemeClr val="tx1"/>
              </a:solidFill>
            </a:rPr>
            <a:t> </a:t>
          </a:r>
          <a:r>
            <a:rPr lang="de-DE" sz="1400" kern="1200" dirty="0" err="1">
              <a:solidFill>
                <a:schemeClr val="tx1"/>
              </a:solidFill>
            </a:rPr>
            <a:t>tours</a:t>
          </a:r>
          <a:endParaRPr lang="de-DE" sz="1400" kern="1200" dirty="0">
            <a:solidFill>
              <a:schemeClr val="tx1"/>
            </a:solidFill>
          </a:endParaRPr>
        </a:p>
      </dsp:txBody>
      <dsp:txXfrm>
        <a:off x="1073577" y="2013882"/>
        <a:ext cx="676522" cy="571734"/>
      </dsp:txXfrm>
    </dsp:sp>
    <dsp:sp modelId="{3FDBD4D9-C76F-4314-BAFE-15F39C54B7DE}">
      <dsp:nvSpPr>
        <dsp:cNvPr id="0" name=""/>
        <dsp:cNvSpPr/>
      </dsp:nvSpPr>
      <dsp:spPr>
        <a:xfrm rot="12816598">
          <a:off x="1961910" y="1911025"/>
          <a:ext cx="1320555" cy="18748"/>
        </a:xfrm>
        <a:custGeom>
          <a:avLst/>
          <a:gdLst/>
          <a:ahLst/>
          <a:cxnLst/>
          <a:rect l="0" t="0" r="0" b="0"/>
          <a:pathLst>
            <a:path>
              <a:moveTo>
                <a:pt x="0" y="9374"/>
              </a:moveTo>
              <a:lnTo>
                <a:pt x="1320555"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2589174" y="1887385"/>
        <a:ext cx="66027" cy="66027"/>
      </dsp:txXfrm>
    </dsp:sp>
    <dsp:sp modelId="{2CFA452B-B922-458A-BBA0-C3522CAB458C}">
      <dsp:nvSpPr>
        <dsp:cNvPr id="0" name=""/>
        <dsp:cNvSpPr/>
      </dsp:nvSpPr>
      <dsp:spPr>
        <a:xfrm>
          <a:off x="1270076" y="927607"/>
          <a:ext cx="893113" cy="781831"/>
        </a:xfrm>
        <a:prstGeom prst="ellipse">
          <a:avLst/>
        </a:prstGeom>
        <a:solidFill>
          <a:srgbClr val="6CAB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b="0" kern="1200" dirty="0">
              <a:solidFill>
                <a:schemeClr val="tx1"/>
              </a:solidFill>
            </a:rPr>
            <a:t>Training </a:t>
          </a:r>
          <a:r>
            <a:rPr lang="de-CH" sz="1400" b="0" kern="1200" dirty="0" err="1">
              <a:solidFill>
                <a:schemeClr val="tx1"/>
              </a:solidFill>
            </a:rPr>
            <a:t>sessions</a:t>
          </a:r>
          <a:endParaRPr lang="de-DE" sz="1400" kern="1200" dirty="0">
            <a:solidFill>
              <a:schemeClr val="tx1"/>
            </a:solidFill>
          </a:endParaRPr>
        </a:p>
      </dsp:txBody>
      <dsp:txXfrm>
        <a:off x="1400869" y="1042103"/>
        <a:ext cx="631527" cy="552839"/>
      </dsp:txXfrm>
    </dsp:sp>
    <dsp:sp modelId="{8C98E50E-563C-474C-99E1-2775B386D5AC}">
      <dsp:nvSpPr>
        <dsp:cNvPr id="0" name=""/>
        <dsp:cNvSpPr/>
      </dsp:nvSpPr>
      <dsp:spPr>
        <a:xfrm rot="14337045">
          <a:off x="2680220" y="1643919"/>
          <a:ext cx="1132770" cy="18748"/>
        </a:xfrm>
        <a:custGeom>
          <a:avLst/>
          <a:gdLst/>
          <a:ahLst/>
          <a:cxnLst/>
          <a:rect l="0" t="0" r="0" b="0"/>
          <a:pathLst>
            <a:path>
              <a:moveTo>
                <a:pt x="0" y="9374"/>
              </a:moveTo>
              <a:lnTo>
                <a:pt x="1132770" y="937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de-DE" sz="1400" kern="1200">
            <a:solidFill>
              <a:schemeClr val="tx1"/>
            </a:solidFill>
          </a:endParaRPr>
        </a:p>
      </dsp:txBody>
      <dsp:txXfrm rot="10800000">
        <a:off x="3218286" y="1624974"/>
        <a:ext cx="56638" cy="56638"/>
      </dsp:txXfrm>
    </dsp:sp>
    <dsp:sp modelId="{00D02BDC-FD8B-4B65-B48D-D4732F23AFAE}">
      <dsp:nvSpPr>
        <dsp:cNvPr id="0" name=""/>
        <dsp:cNvSpPr/>
      </dsp:nvSpPr>
      <dsp:spPr>
        <a:xfrm>
          <a:off x="2174007" y="345413"/>
          <a:ext cx="1091063" cy="864797"/>
        </a:xfrm>
        <a:prstGeom prst="ellipse">
          <a:avLst/>
        </a:prstGeom>
        <a:solidFill>
          <a:srgbClr val="87A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err="1">
              <a:solidFill>
                <a:schemeClr val="tx1"/>
              </a:solidFill>
            </a:rPr>
            <a:t>Advocacy</a:t>
          </a:r>
          <a:r>
            <a:rPr lang="de-DE" sz="1400" kern="1200" dirty="0">
              <a:solidFill>
                <a:schemeClr val="tx1"/>
              </a:solidFill>
            </a:rPr>
            <a:t> </a:t>
          </a:r>
          <a:r>
            <a:rPr lang="de-DE" sz="1400" kern="1200" dirty="0" err="1">
              <a:solidFill>
                <a:schemeClr val="tx1"/>
              </a:solidFill>
            </a:rPr>
            <a:t>sessions</a:t>
          </a:r>
          <a:endParaRPr lang="de-DE" sz="1400" kern="1200" dirty="0">
            <a:solidFill>
              <a:schemeClr val="tx1"/>
            </a:solidFill>
          </a:endParaRPr>
        </a:p>
      </dsp:txBody>
      <dsp:txXfrm>
        <a:off x="2333789" y="472060"/>
        <a:ext cx="771499" cy="61150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57B0CF8E-C138-4307-B66F-5CFD75F81BA9}" type="datetimeFigureOut">
              <a:rPr lang="de-CH" smtClean="0"/>
              <a:t>05.02.2024</a:t>
            </a:fld>
            <a:endParaRPr lang="de-CH"/>
          </a:p>
        </p:txBody>
      </p:sp>
      <p:sp>
        <p:nvSpPr>
          <p:cNvPr id="4" name="Folienbildplatzhalt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9976C48-313D-43E6-898F-7CCA8AB7B608}" type="slidenum">
              <a:rPr lang="de-CH" smtClean="0"/>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a typeface="ＭＳ Ｐゴシック" panose="020B0600070205080204" pitchFamily="34" charset="-128"/>
            </a:endParaRPr>
          </a:p>
        </p:txBody>
      </p:sp>
      <p:sp>
        <p:nvSpPr>
          <p:cNvPr id="45060" name="Kopfzeilenplatzhalt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804763" indent="-309524"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38098"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733337"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228576"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723815"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219054"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714293"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209532"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de-DE" altLang="en-US"/>
              <a:t>FiBL </a:t>
            </a:r>
            <a:endParaRPr lang="de-CH" altLang="en-US"/>
          </a:p>
        </p:txBody>
      </p:sp>
      <p:sp>
        <p:nvSpPr>
          <p:cNvPr id="45061" name="Datumsplatzhalt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804763" indent="-309524"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38098"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733337"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228576"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723815"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219054"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714293"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209532"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263DC13-B75B-421D-BE02-F413D102C9B0}" type="datetime1">
              <a:rPr lang="de-DE" altLang="en-US" smtClean="0"/>
              <a:pPr>
                <a:spcBef>
                  <a:spcPct val="0"/>
                </a:spcBef>
              </a:pPr>
              <a:t>05.02.2024</a:t>
            </a:fld>
            <a:endParaRPr lang="de-CH" altLang="en-US"/>
          </a:p>
        </p:txBody>
      </p:sp>
      <p:sp>
        <p:nvSpPr>
          <p:cNvPr id="45062" name="Fußzeilenplatzhalt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804763" indent="-309524"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38098"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733337"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228576"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723815"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219054"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714293"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209532"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de-CH" altLang="en-US"/>
              <a:t>www.fibl.org</a:t>
            </a:r>
          </a:p>
        </p:txBody>
      </p:sp>
      <p:sp>
        <p:nvSpPr>
          <p:cNvPr id="45063" name="Foliennummernplatzhalt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804763" indent="-309524"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38098"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733337"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228576" indent="-247620" defTabSz="1007674"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723815"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219054"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714293"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209532" indent="-247620" defTabSz="1007674"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4471CF-8FD0-48D9-A04E-BB06787BA729}" type="slidenum">
              <a:rPr lang="de-CH" altLang="en-US"/>
              <a:pPr>
                <a:spcBef>
                  <a:spcPct val="0"/>
                </a:spcBef>
              </a:pPr>
              <a:t>128</a:t>
            </a:fld>
            <a:endParaRPr lang="de-CH" altLang="en-US"/>
          </a:p>
        </p:txBody>
      </p:sp>
    </p:spTree>
    <p:extLst>
      <p:ext uri="{BB962C8B-B14F-4D97-AF65-F5344CB8AC3E}">
        <p14:creationId xmlns:p14="http://schemas.microsoft.com/office/powerpoint/2010/main" val="2159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976C48-313D-43E6-898F-7CCA8AB7B608}" type="slidenum">
              <a:rPr lang="de-CH" smtClean="0"/>
              <a:t>159</a:t>
            </a:fld>
            <a:endParaRPr lang="de-CH"/>
          </a:p>
        </p:txBody>
      </p:sp>
    </p:spTree>
    <p:extLst>
      <p:ext uri="{BB962C8B-B14F-4D97-AF65-F5344CB8AC3E}">
        <p14:creationId xmlns:p14="http://schemas.microsoft.com/office/powerpoint/2010/main" val="3031168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12000" y="4149725"/>
            <a:ext cx="6737078" cy="1079295"/>
          </a:xfrm>
        </p:spPr>
        <p:txBody>
          <a:bodyPr/>
          <a:lstStyle>
            <a:lvl1pPr marL="0" indent="0" algn="l">
              <a:buNone/>
              <a:defRPr sz="2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err="1"/>
              <a:t>Formatvorlage</a:t>
            </a:r>
            <a:r>
              <a:rPr lang="en-GB" noProof="0" dirty="0"/>
              <a:t> des </a:t>
            </a:r>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en-GB" spc="20" noProof="0" dirty="0"/>
            </a:br>
            <a:br>
              <a:rPr lang="en-GB" spc="20" noProof="0" dirty="0"/>
            </a:br>
            <a:r>
              <a:rPr lang="en-GB" spc="20" noProof="0" dirty="0"/>
              <a:t>Date</a:t>
            </a:r>
          </a:p>
        </p:txBody>
      </p: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en-GB" noProof="0" smtClean="0"/>
              <a:pPr/>
              <a:t>‹Nr.›</a:t>
            </a:fld>
            <a:endParaRPr lang="en-GB" noProof="0" dirty="0"/>
          </a:p>
        </p:txBody>
      </p:sp>
      <p:pic>
        <p:nvPicPr>
          <p:cNvPr id="24" name="Bild 16" descr="4_C.Notz_Kuh_Kontroll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43618" y="1628775"/>
            <a:ext cx="1253136" cy="2160588"/>
          </a:xfrm>
          <a:prstGeom prst="rect">
            <a:avLst/>
          </a:prstGeom>
          <a:noFill/>
          <a:ln w="9525">
            <a:noFill/>
            <a:miter lim="800000"/>
            <a:headEnd/>
            <a:tailEnd/>
          </a:ln>
        </p:spPr>
      </p:pic>
      <p:pic>
        <p:nvPicPr>
          <p:cNvPr id="25" name="Bild 17" descr="2_FiBL18.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481512" y="1628775"/>
            <a:ext cx="1253551" cy="2160588"/>
          </a:xfrm>
          <a:prstGeom prst="rect">
            <a:avLst/>
          </a:prstGeom>
          <a:noFill/>
          <a:ln w="9525">
            <a:noFill/>
            <a:miter lim="800000"/>
            <a:headEnd/>
            <a:tailEnd/>
          </a:ln>
        </p:spPr>
      </p:pic>
      <p:pic>
        <p:nvPicPr>
          <p:cNvPr id="27" name="Bild 14"/>
          <p:cNvPicPr>
            <a:picLocks noChangeAspect="1"/>
          </p:cNvPicPr>
          <p:nvPr userDrawn="1"/>
        </p:nvPicPr>
        <p:blipFill rotWithShape="1">
          <a:blip r:embed="rId5" cstate="screen">
            <a:extLst>
              <a:ext uri="{28A0092B-C50C-407E-A947-70E740481C1C}">
                <a14:useLocalDpi xmlns:a14="http://schemas.microsoft.com/office/drawing/2010/main"/>
              </a:ext>
            </a:extLst>
          </a:blip>
          <a:srcRect t="-9"/>
          <a:stretch/>
        </p:blipFill>
        <p:spPr bwMode="auto">
          <a:xfrm>
            <a:off x="7182029" y="1628775"/>
            <a:ext cx="1350016" cy="2160588"/>
          </a:xfrm>
          <a:prstGeom prst="rect">
            <a:avLst/>
          </a:prstGeom>
          <a:noFill/>
          <a:ln w="9525">
            <a:noFill/>
            <a:miter lim="800000"/>
            <a:headEnd/>
            <a:tailEnd/>
          </a:ln>
        </p:spPr>
      </p:pic>
      <p:pic>
        <p:nvPicPr>
          <p:cNvPr id="28" name="Bild 13"/>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607399" y="1628979"/>
            <a:ext cx="3765558" cy="2160025"/>
          </a:xfrm>
          <a:prstGeom prst="rect">
            <a:avLst/>
          </a:prstGeom>
          <a:noFill/>
          <a:ln w="9525">
            <a:noFill/>
            <a:miter lim="800000"/>
            <a:headEnd/>
            <a:tailEnd/>
          </a:ln>
        </p:spPr>
      </p:pic>
      <p:sp>
        <p:nvSpPr>
          <p:cNvPr id="29" name="Textplatzhalter 3"/>
          <p:cNvSpPr>
            <a:spLocks noGrp="1"/>
          </p:cNvSpPr>
          <p:nvPr>
            <p:ph type="body" sz="quarter" idx="18" hasCustomPrompt="1"/>
          </p:nvPr>
        </p:nvSpPr>
        <p:spPr>
          <a:xfrm>
            <a:off x="621074" y="6035035"/>
            <a:ext cx="6730277"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6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spc="20" noProof="0" dirty="0"/>
              <a:t>Location of the event</a:t>
            </a:r>
          </a:p>
        </p:txBody>
      </p:sp>
      <p:sp>
        <p:nvSpPr>
          <p:cNvPr id="34" name="Textplatzhalter 3"/>
          <p:cNvSpPr>
            <a:spLocks noGrp="1"/>
          </p:cNvSpPr>
          <p:nvPr>
            <p:ph type="body" sz="quarter" idx="19" hasCustomPrompt="1"/>
          </p:nvPr>
        </p:nvSpPr>
        <p:spPr>
          <a:xfrm>
            <a:off x="621074" y="5744105"/>
            <a:ext cx="6730277" cy="210567"/>
          </a:xfrm>
        </p:spPr>
        <p:txBody>
          <a:bodyPr anchor="b"/>
          <a:lstStyle>
            <a:lvl1pPr>
              <a:defRPr sz="1600" baseline="0"/>
            </a:lvl1pPr>
          </a:lstStyle>
          <a:p>
            <a:r>
              <a:rPr lang="en-GB" spc="20" noProof="0" dirty="0"/>
              <a:t>Name of the event</a:t>
            </a:r>
          </a:p>
        </p:txBody>
      </p:sp>
      <p:sp>
        <p:nvSpPr>
          <p:cNvPr id="37" name="Textplatzhalter 3"/>
          <p:cNvSpPr>
            <a:spLocks noGrp="1"/>
          </p:cNvSpPr>
          <p:nvPr>
            <p:ph type="body" sz="quarter" idx="20" hasCustomPrompt="1"/>
          </p:nvPr>
        </p:nvSpPr>
        <p:spPr>
          <a:xfrm>
            <a:off x="621074" y="5453175"/>
            <a:ext cx="6730277" cy="210567"/>
          </a:xfrm>
        </p:spPr>
        <p:txBody>
          <a:bodyPr anchor="b"/>
          <a:lstStyle>
            <a:lvl1pPr>
              <a:defRPr sz="1600" baseline="0"/>
            </a:lvl1pPr>
          </a:lstStyle>
          <a:p>
            <a:r>
              <a:rPr lang="en-GB" spc="20" noProof="0" dirty="0"/>
              <a:t>Names (+ Contact)</a:t>
            </a:r>
          </a:p>
        </p:txBody>
      </p:sp>
    </p:spTree>
    <p:extLst>
      <p:ext uri="{BB962C8B-B14F-4D97-AF65-F5344CB8AC3E}">
        <p14:creationId xmlns:p14="http://schemas.microsoft.com/office/powerpoint/2010/main" val="1135996706"/>
      </p:ext>
    </p:extLst>
  </p:cSld>
  <p:clrMapOvr>
    <a:masterClrMapping/>
  </p:clrMapOvr>
  <p:extLst>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611188" y="1637999"/>
            <a:ext cx="3852000" cy="1980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9" name="Inhaltsplatzhalter 2"/>
          <p:cNvSpPr>
            <a:spLocks noGrp="1"/>
          </p:cNvSpPr>
          <p:nvPr>
            <p:ph idx="16"/>
          </p:nvPr>
        </p:nvSpPr>
        <p:spPr>
          <a:xfrm>
            <a:off x="4680000" y="1638000"/>
            <a:ext cx="3852000" cy="1980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0" name="Inhaltsplatzhalter 2"/>
          <p:cNvSpPr>
            <a:spLocks noGrp="1"/>
          </p:cNvSpPr>
          <p:nvPr>
            <p:ph idx="17"/>
          </p:nvPr>
        </p:nvSpPr>
        <p:spPr>
          <a:xfrm>
            <a:off x="611188" y="3789361"/>
            <a:ext cx="3870325" cy="2159001"/>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Inhaltsplatzhalter 2"/>
          <p:cNvSpPr>
            <a:spLocks noGrp="1"/>
          </p:cNvSpPr>
          <p:nvPr>
            <p:ph idx="18"/>
          </p:nvPr>
        </p:nvSpPr>
        <p:spPr>
          <a:xfrm>
            <a:off x="4680000" y="3789363"/>
            <a:ext cx="3852000" cy="2159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13" name="Datumsplatzhalter 4">
            <a:extLst>
              <a:ext uri="{FF2B5EF4-FFF2-40B4-BE49-F238E27FC236}">
                <a16:creationId xmlns:a16="http://schemas.microsoft.com/office/drawing/2014/main" id="{51CE906A-F970-418E-8EBB-F8DC21812824}"/>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33100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17" name="Datumsplatzhalter 4">
            <a:extLst>
              <a:ext uri="{FF2B5EF4-FFF2-40B4-BE49-F238E27FC236}">
                <a16:creationId xmlns:a16="http://schemas.microsoft.com/office/drawing/2014/main" id="{4EB8E1DE-1E0B-4772-97CD-24829898D0A7}"/>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78584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10" name="Datumsplatzhalter 4">
            <a:extLst>
              <a:ext uri="{FF2B5EF4-FFF2-40B4-BE49-F238E27FC236}">
                <a16:creationId xmlns:a16="http://schemas.microsoft.com/office/drawing/2014/main" id="{494C098F-5C7D-4208-A40B-3528E358D0B5}"/>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23676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611188" y="4149725"/>
            <a:ext cx="7921625" cy="1788994"/>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9" name="Datumsplatzhalter 4">
            <a:extLst>
              <a:ext uri="{FF2B5EF4-FFF2-40B4-BE49-F238E27FC236}">
                <a16:creationId xmlns:a16="http://schemas.microsoft.com/office/drawing/2014/main" id="{C363A70B-81B9-4D04-8625-63E38492DBD0}"/>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8733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5" name="Datumsplatzhalter 4">
            <a:extLst>
              <a:ext uri="{FF2B5EF4-FFF2-40B4-BE49-F238E27FC236}">
                <a16:creationId xmlns:a16="http://schemas.microsoft.com/office/drawing/2014/main" id="{7C5C7272-6743-4D05-9656-2DF49EE07282}"/>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6"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11976" y="6219701"/>
            <a:ext cx="450004" cy="449336"/>
          </a:xfrm>
          <a:prstGeom prst="rect">
            <a:avLst/>
          </a:prstGeom>
          <a:noFill/>
          <a:ln>
            <a:noFill/>
          </a:ln>
        </p:spPr>
      </p:pic>
    </p:spTree>
    <p:extLst>
      <p:ext uri="{BB962C8B-B14F-4D97-AF65-F5344CB8AC3E}">
        <p14:creationId xmlns:p14="http://schemas.microsoft.com/office/powerpoint/2010/main" val="249068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4662488" y="1640006"/>
            <a:ext cx="3870325" cy="4308357"/>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en-GB" sz="1350" spc="20" baseline="0" noProof="0" dirty="0" err="1"/>
              <a:t>Bildlegende</a:t>
            </a:r>
            <a:endParaRPr lang="en-GB" sz="1350" spc="20" baseline="0" noProof="0" dirty="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9" name="Datumsplatzhalter 4">
            <a:extLst>
              <a:ext uri="{FF2B5EF4-FFF2-40B4-BE49-F238E27FC236}">
                <a16:creationId xmlns:a16="http://schemas.microsoft.com/office/drawing/2014/main" id="{2D40A77D-ABDA-4E17-BF71-B775370D72B3}"/>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20987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5" name="Datumsplatzhalter 4">
            <a:extLst>
              <a:ext uri="{FF2B5EF4-FFF2-40B4-BE49-F238E27FC236}">
                <a16:creationId xmlns:a16="http://schemas.microsoft.com/office/drawing/2014/main" id="{37B357FF-164D-4AE6-868D-4D9DFDD04FFE}"/>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6"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11976" y="6219701"/>
            <a:ext cx="450004" cy="449336"/>
          </a:xfrm>
          <a:prstGeom prst="rect">
            <a:avLst/>
          </a:prstGeom>
          <a:noFill/>
          <a:ln>
            <a:noFill/>
          </a:ln>
        </p:spPr>
      </p:pic>
    </p:spTree>
    <p:extLst>
      <p:ext uri="{BB962C8B-B14F-4D97-AF65-F5344CB8AC3E}">
        <p14:creationId xmlns:p14="http://schemas.microsoft.com/office/powerpoint/2010/main" val="5220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6" name="Datumsplatzhalter 4">
            <a:extLst>
              <a:ext uri="{FF2B5EF4-FFF2-40B4-BE49-F238E27FC236}">
                <a16:creationId xmlns:a16="http://schemas.microsoft.com/office/drawing/2014/main" id="{07C6CC66-20DE-4DDC-ACDF-1A39F864CDDB}"/>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36864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en-GB" noProof="0" smtClean="0"/>
              <a:pPr>
                <a:defRPr/>
              </a:pPr>
              <a:t>‹Nr.›</a:t>
            </a:fld>
            <a:endParaRPr lang="en-GB" noProof="0" dirty="0"/>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10" name="Datumsplatzhalter 4">
            <a:extLst>
              <a:ext uri="{FF2B5EF4-FFF2-40B4-BE49-F238E27FC236}">
                <a16:creationId xmlns:a16="http://schemas.microsoft.com/office/drawing/2014/main" id="{DE0C0D8C-B5A7-41D6-8EC0-72045036AE9C}"/>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404123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Mastertextformat</a:t>
            </a:r>
            <a:r>
              <a:rPr lang="en-GB" noProof="0" dirty="0"/>
              <a:t> </a:t>
            </a:r>
            <a:r>
              <a:rPr lang="en-GB" noProof="0" dirty="0" err="1"/>
              <a:t>bearbeiten</a:t>
            </a:r>
            <a:endParaRPr lang="en-GB" noProof="0" dirty="0"/>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Bild</a:t>
            </a:r>
            <a:endParaRPr lang="en-GB" noProof="0" dirty="0"/>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en-GB" noProof="0" dirty="0" err="1"/>
              <a:t>Mastertextformat</a:t>
            </a:r>
            <a:r>
              <a:rPr lang="en-GB" noProof="0" dirty="0"/>
              <a:t> </a:t>
            </a:r>
            <a:r>
              <a:rPr lang="en-GB" noProof="0" dirty="0" err="1"/>
              <a:t>bearbeiten</a:t>
            </a:r>
            <a:endParaRPr lang="en-GB" noProof="0" dirty="0"/>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en-GB" noProof="0" smtClean="0"/>
              <a:pPr>
                <a:defRPr/>
              </a:pPr>
              <a:t>‹Nr.›</a:t>
            </a:fld>
            <a:endParaRPr lang="en-GB" noProof="0" dirty="0"/>
          </a:p>
        </p:txBody>
      </p:sp>
      <p:sp>
        <p:nvSpPr>
          <p:cNvPr id="9" name="Datumsplatzhalter 4">
            <a:extLst>
              <a:ext uri="{FF2B5EF4-FFF2-40B4-BE49-F238E27FC236}">
                <a16:creationId xmlns:a16="http://schemas.microsoft.com/office/drawing/2014/main" id="{B1C3C4E1-D90B-4F60-9660-99B72913BF05}"/>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75960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12000" y="4149725"/>
            <a:ext cx="6737078" cy="1079295"/>
          </a:xfrm>
        </p:spPr>
        <p:txBody>
          <a:bodyPr/>
          <a:lstStyle>
            <a:lvl1pPr marL="0" indent="0" algn="l">
              <a:buNone/>
              <a:defRPr sz="2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err="1"/>
              <a:t>Formatvorlage</a:t>
            </a:r>
            <a:r>
              <a:rPr lang="en-GB" noProof="0" dirty="0"/>
              <a:t> des </a:t>
            </a:r>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5" name="Fußzeilenplatzhalter 4"/>
          <p:cNvSpPr txBox="1">
            <a:spLocks/>
          </p:cNvSpPr>
          <p:nvPr userDrawn="1"/>
        </p:nvSpPr>
        <p:spPr>
          <a:xfrm>
            <a:off x="3222625" y="514800"/>
            <a:ext cx="4045468" cy="346305"/>
          </a:xfrm>
          <a:prstGeom prst="rect">
            <a:avLst/>
          </a:prstGeom>
        </p:spPr>
        <p:txBody>
          <a:bodyPr vert="horz" lIns="0" tIns="0" rIns="0" bIns="0" rtlCol="0" anchor="b"/>
          <a:lst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t>Research Institute of Organic Agriculture FiBL</a:t>
            </a:r>
          </a:p>
          <a:p>
            <a:r>
              <a:rPr lang="en-GB" noProof="0" dirty="0"/>
              <a:t>info.suisse@fibl.org, www.fibl.org</a:t>
            </a:r>
            <a:endParaRPr lang="en-GB" spc="20" noProof="0" dirty="0"/>
          </a:p>
        </p:txBody>
      </p:sp>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en-GB" noProof="0" smtClean="0"/>
              <a:pPr/>
              <a:t>‹Nr.›</a:t>
            </a:fld>
            <a:endParaRPr lang="en-GB" noProof="0" dirty="0"/>
          </a:p>
        </p:txBody>
      </p:sp>
      <p:sp>
        <p:nvSpPr>
          <p:cNvPr id="25"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en-GB" spc="20" noProof="0" dirty="0"/>
            </a:br>
            <a:br>
              <a:rPr lang="en-GB" spc="20" noProof="0" dirty="0"/>
            </a:br>
            <a:r>
              <a:rPr lang="en-GB" spc="20" noProof="0" dirty="0"/>
              <a:t>Date</a:t>
            </a:r>
          </a:p>
        </p:txBody>
      </p:sp>
      <p:sp>
        <p:nvSpPr>
          <p:cNvPr id="30" name="Textplatzhalter 3"/>
          <p:cNvSpPr>
            <a:spLocks noGrp="1"/>
          </p:cNvSpPr>
          <p:nvPr>
            <p:ph type="body" sz="quarter" idx="18" hasCustomPrompt="1"/>
          </p:nvPr>
        </p:nvSpPr>
        <p:spPr>
          <a:xfrm>
            <a:off x="621074" y="6035035"/>
            <a:ext cx="6730277"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6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spc="20" noProof="0" dirty="0"/>
              <a:t>Location of the event</a:t>
            </a:r>
          </a:p>
        </p:txBody>
      </p:sp>
      <p:sp>
        <p:nvSpPr>
          <p:cNvPr id="31" name="Textplatzhalter 3"/>
          <p:cNvSpPr>
            <a:spLocks noGrp="1"/>
          </p:cNvSpPr>
          <p:nvPr>
            <p:ph type="body" sz="quarter" idx="19" hasCustomPrompt="1"/>
          </p:nvPr>
        </p:nvSpPr>
        <p:spPr>
          <a:xfrm>
            <a:off x="621074" y="5744105"/>
            <a:ext cx="6730277" cy="210567"/>
          </a:xfrm>
        </p:spPr>
        <p:txBody>
          <a:bodyPr anchor="b"/>
          <a:lstStyle>
            <a:lvl1pPr>
              <a:defRPr sz="1600" baseline="0"/>
            </a:lvl1pPr>
          </a:lstStyle>
          <a:p>
            <a:r>
              <a:rPr lang="en-GB" spc="20" noProof="0" dirty="0"/>
              <a:t>Name of the event</a:t>
            </a:r>
          </a:p>
        </p:txBody>
      </p:sp>
      <p:sp>
        <p:nvSpPr>
          <p:cNvPr id="32" name="Textplatzhalter 3"/>
          <p:cNvSpPr>
            <a:spLocks noGrp="1"/>
          </p:cNvSpPr>
          <p:nvPr>
            <p:ph type="body" sz="quarter" idx="20" hasCustomPrompt="1"/>
          </p:nvPr>
        </p:nvSpPr>
        <p:spPr>
          <a:xfrm>
            <a:off x="621074" y="5453175"/>
            <a:ext cx="6730277" cy="210567"/>
          </a:xfrm>
        </p:spPr>
        <p:txBody>
          <a:bodyPr anchor="b"/>
          <a:lstStyle>
            <a:lvl1pPr>
              <a:defRPr sz="1600" baseline="0"/>
            </a:lvl1pPr>
          </a:lstStyle>
          <a:p>
            <a:r>
              <a:rPr lang="en-GB" spc="20" noProof="0" dirty="0"/>
              <a:t>Names (+ Contact)</a:t>
            </a:r>
          </a:p>
        </p:txBody>
      </p:sp>
    </p:spTree>
    <p:extLst>
      <p:ext uri="{BB962C8B-B14F-4D97-AF65-F5344CB8AC3E}">
        <p14:creationId xmlns:p14="http://schemas.microsoft.com/office/powerpoint/2010/main" val="1315925168"/>
      </p:ext>
    </p:extLst>
  </p:cSld>
  <p:clrMapOvr>
    <a:masterClrMapping/>
  </p:clrMapOvr>
  <p:extLst>
    <p:ext uri="{DCECCB84-F9BA-43D5-87BE-67443E8EF086}">
      <p15:sldGuideLst xmlns:p15="http://schemas.microsoft.com/office/powerpoint/2012/main">
        <p15:guide id="1" pos="48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851992" y="6219700"/>
            <a:ext cx="3895807" cy="360000"/>
          </a:xfrm>
          <a:prstGeom prst="rect">
            <a:avLst/>
          </a:prstGeom>
        </p:spPr>
        <p:txBody>
          <a:bodyPr/>
          <a:lstStyle>
            <a:lvl1pPr>
              <a:defRPr/>
            </a:lvl1pPr>
          </a:lstStyle>
          <a:p>
            <a:r>
              <a:rPr lang="en-US" dirty="0"/>
              <a:t>Organic Agriculture Demonstration User Guide, 2020</a:t>
            </a:r>
          </a:p>
        </p:txBody>
      </p:sp>
      <p:sp>
        <p:nvSpPr>
          <p:cNvPr id="6" name="Slide Number Placeholder 5"/>
          <p:cNvSpPr>
            <a:spLocks noGrp="1"/>
          </p:cNvSpPr>
          <p:nvPr>
            <p:ph type="sldNum" sz="quarter" idx="12"/>
          </p:nvPr>
        </p:nvSpPr>
        <p:spPr/>
        <p:txBody>
          <a:bodyPr/>
          <a:lstStyle/>
          <a:p>
            <a:fld id="{F06865E2-7F81-4DD3-9905-80981FB4A23A}" type="slidenum">
              <a:rPr lang="en-US" smtClean="0"/>
              <a:t>‹Nr.›</a:t>
            </a:fld>
            <a:endParaRPr lang="en-US"/>
          </a:p>
        </p:txBody>
      </p:sp>
      <p:pic>
        <p:nvPicPr>
          <p:cNvPr id="7"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11976" y="6219701"/>
            <a:ext cx="450004" cy="449336"/>
          </a:xfrm>
          <a:prstGeom prst="rect">
            <a:avLst/>
          </a:prstGeom>
          <a:noFill/>
          <a:ln>
            <a:noFill/>
          </a:ln>
        </p:spPr>
      </p:pic>
    </p:spTree>
    <p:extLst>
      <p:ext uri="{BB962C8B-B14F-4D97-AF65-F5344CB8AC3E}">
        <p14:creationId xmlns:p14="http://schemas.microsoft.com/office/powerpoint/2010/main" val="2335592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extfolie">
    <p:spTree>
      <p:nvGrpSpPr>
        <p:cNvPr id="1" name=""/>
        <p:cNvGrpSpPr/>
        <p:nvPr/>
      </p:nvGrpSpPr>
      <p:grpSpPr>
        <a:xfrm>
          <a:off x="0" y="0"/>
          <a:ext cx="0" cy="0"/>
          <a:chOff x="0" y="0"/>
          <a:chExt cx="0" cy="0"/>
        </a:xfrm>
      </p:grpSpPr>
      <p:sp>
        <p:nvSpPr>
          <p:cNvPr id="5" name="Textplatzhalter 4"/>
          <p:cNvSpPr>
            <a:spLocks noGrp="1"/>
          </p:cNvSpPr>
          <p:nvPr>
            <p:ph type="body" sz="quarter" idx="11"/>
          </p:nvPr>
        </p:nvSpPr>
        <p:spPr>
          <a:xfrm>
            <a:off x="360000" y="1980000"/>
            <a:ext cx="8355404" cy="4357687"/>
          </a:xfrm>
        </p:spPr>
        <p:txBody>
          <a:bodyPr/>
          <a:lstStyle>
            <a:lvl1pPr>
              <a:defRPr sz="2200">
                <a:solidFill>
                  <a:schemeClr val="tx1">
                    <a:lumMod val="85000"/>
                    <a:lumOff val="15000"/>
                  </a:schemeClr>
                </a:solidFill>
                <a:latin typeface="Calibri" pitchFamily="34" charset="0"/>
              </a:defRPr>
            </a:lvl1pPr>
            <a:lvl2pPr>
              <a:defRPr sz="2000">
                <a:solidFill>
                  <a:schemeClr val="tx1">
                    <a:lumMod val="85000"/>
                    <a:lumOff val="15000"/>
                  </a:schemeClr>
                </a:solidFill>
                <a:latin typeface="Calibri" pitchFamily="34" charset="0"/>
              </a:defRPr>
            </a:lvl2pPr>
            <a:lvl3pPr>
              <a:defRPr sz="2000">
                <a:solidFill>
                  <a:schemeClr val="tx1">
                    <a:lumMod val="85000"/>
                    <a:lumOff val="15000"/>
                  </a:schemeClr>
                </a:solidFill>
                <a:latin typeface="Calibri" pitchFamily="34" charset="0"/>
              </a:defRPr>
            </a:lvl3pPr>
            <a:lvl4pPr>
              <a:defRPr sz="2200">
                <a:solidFill>
                  <a:schemeClr val="tx1">
                    <a:lumMod val="85000"/>
                    <a:lumOff val="15000"/>
                  </a:schemeClr>
                </a:solidFill>
                <a:latin typeface="Calibri" pitchFamily="34" charset="0"/>
              </a:defRPr>
            </a:lvl4pPr>
            <a:lvl5pPr>
              <a:defRPr sz="2200">
                <a:solidFill>
                  <a:schemeClr val="tx1">
                    <a:lumMod val="85000"/>
                    <a:lumOff val="15000"/>
                  </a:schemeClr>
                </a:solidFill>
                <a:latin typeface="Calibri" pitchFamily="34" charset="0"/>
              </a:defRPr>
            </a:lvl5pPr>
          </a:lstStyle>
          <a:p>
            <a:pPr lvl="0"/>
            <a:r>
              <a:rPr lang="de-DE" dirty="0"/>
              <a:t>Textmasterformate durch Klicken bearbeiten</a:t>
            </a:r>
          </a:p>
          <a:p>
            <a:pPr lvl="1"/>
            <a:r>
              <a:rPr lang="de-DE" dirty="0"/>
              <a:t>Zweite Ebene</a:t>
            </a:r>
          </a:p>
          <a:p>
            <a:pPr lvl="2"/>
            <a:r>
              <a:rPr lang="de-DE" dirty="0"/>
              <a:t>Dritte Ebene</a:t>
            </a:r>
          </a:p>
        </p:txBody>
      </p:sp>
      <p:sp>
        <p:nvSpPr>
          <p:cNvPr id="7" name="Titel 1"/>
          <p:cNvSpPr>
            <a:spLocks noGrp="1"/>
          </p:cNvSpPr>
          <p:nvPr>
            <p:ph type="title"/>
          </p:nvPr>
        </p:nvSpPr>
        <p:spPr>
          <a:xfrm>
            <a:off x="428596" y="433373"/>
            <a:ext cx="7072362" cy="914400"/>
          </a:xfrm>
        </p:spPr>
        <p:txBody>
          <a:bodyPr/>
          <a:lstStyle>
            <a:lvl1pPr>
              <a:defRPr sz="3000">
                <a:solidFill>
                  <a:srgbClr val="006B47"/>
                </a:solidFill>
                <a:latin typeface="Trebuchet MS" pitchFamily="34" charset="0"/>
              </a:defRPr>
            </a:lvl1pPr>
          </a:lstStyle>
          <a:p>
            <a:r>
              <a:rPr lang="de-DE"/>
              <a:t>Titelmasterformat durch Klicken bearbeiten</a:t>
            </a:r>
            <a:endParaRPr lang="de-DE" dirty="0"/>
          </a:p>
        </p:txBody>
      </p:sp>
      <p:sp>
        <p:nvSpPr>
          <p:cNvPr id="4" name="Datumsplatzhalter 4">
            <a:extLst>
              <a:ext uri="{FF2B5EF4-FFF2-40B4-BE49-F238E27FC236}">
                <a16:creationId xmlns:a16="http://schemas.microsoft.com/office/drawing/2014/main" id="{F41AF653-7098-4302-8B71-5F1B051AF4CB}"/>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6"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01978" y="6144003"/>
            <a:ext cx="540005" cy="525033"/>
          </a:xfrm>
          <a:prstGeom prst="rect">
            <a:avLst/>
          </a:prstGeom>
          <a:noFill/>
          <a:ln>
            <a:noFill/>
          </a:ln>
        </p:spPr>
      </p:pic>
    </p:spTree>
    <p:extLst>
      <p:ext uri="{BB962C8B-B14F-4D97-AF65-F5344CB8AC3E}">
        <p14:creationId xmlns:p14="http://schemas.microsoft.com/office/powerpoint/2010/main" val="347167507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Inhaltsplatzhalter 3"/>
          <p:cNvSpPr>
            <a:spLocks noGrp="1"/>
          </p:cNvSpPr>
          <p:nvPr>
            <p:ph sz="half" idx="2" hasCustomPrompt="1"/>
          </p:nvPr>
        </p:nvSpPr>
        <p:spPr>
          <a:xfrm>
            <a:off x="0" y="0"/>
            <a:ext cx="9143999" cy="6172201"/>
          </a:xfrm>
          <a:ln>
            <a:noFill/>
          </a:ln>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sz="2800"/>
            </a:lvl1pPr>
            <a:lvl2pPr>
              <a:buSzPct val="100000"/>
              <a:buFontTx/>
              <a:buBlip>
                <a:blip r:embed="rId2"/>
              </a:buBlip>
              <a:defRPr sz="2400"/>
            </a:lvl2pPr>
            <a:lvl3pPr>
              <a:buSzPct val="100000"/>
              <a:buFontTx/>
              <a:buBlip>
                <a:blip r:embed="rId2"/>
              </a:buBlip>
              <a:defRPr sz="2000"/>
            </a:lvl3pPr>
            <a:lvl4pPr>
              <a:buSzPct val="100000"/>
              <a:buFontTx/>
              <a:buBlip>
                <a:blip r:embed="rId2"/>
              </a:buBlip>
              <a:defRPr sz="1800"/>
            </a:lvl4pPr>
            <a:lvl5pPr>
              <a:buSzPct val="100000"/>
              <a:buFontTx/>
              <a:buBlip>
                <a:blip r:embed="rId2"/>
              </a:buBlip>
              <a:defRPr sz="1800"/>
            </a:lvl5pPr>
            <a:lvl6pPr>
              <a:defRPr sz="1800"/>
            </a:lvl6pPr>
            <a:lvl7pPr>
              <a:defRPr sz="1800"/>
            </a:lvl7pPr>
            <a:lvl8pPr>
              <a:defRPr sz="1800"/>
            </a:lvl8pPr>
            <a:lvl9pPr>
              <a:defRPr sz="1800"/>
            </a:lvl9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en-GB" noProof="0"/>
              <a:t>Bild</a:t>
            </a:r>
          </a:p>
          <a:p>
            <a:pPr lvl="0"/>
            <a:endParaRPr lang="en-GB" noProof="0"/>
          </a:p>
        </p:txBody>
      </p:sp>
      <p:sp>
        <p:nvSpPr>
          <p:cNvPr id="3" name="Rectangle 15"/>
          <p:cNvSpPr>
            <a:spLocks noGrp="1" noChangeArrowheads="1"/>
          </p:cNvSpPr>
          <p:nvPr>
            <p:ph type="sldNum" sz="quarter" idx="10"/>
          </p:nvPr>
        </p:nvSpPr>
        <p:spPr>
          <a:ln/>
        </p:spPr>
        <p:txBody>
          <a:bodyPr/>
          <a:lstStyle>
            <a:lvl1pPr>
              <a:defRPr/>
            </a:lvl1pPr>
          </a:lstStyle>
          <a:p>
            <a:pPr>
              <a:defRPr/>
            </a:pPr>
            <a:fld id="{06E5B84A-357A-439C-804A-A990B669C824}" type="slidenum">
              <a:rPr lang="de-DE">
                <a:solidFill>
                  <a:srgbClr val="000000"/>
                </a:solidFill>
              </a:rPr>
              <a:pPr>
                <a:defRPr/>
              </a:pPr>
              <a:t>‹Nr.›</a:t>
            </a:fld>
            <a:endParaRPr lang="de-DE" dirty="0">
              <a:solidFill>
                <a:srgbClr val="000000"/>
              </a:solidFill>
            </a:endParaRPr>
          </a:p>
        </p:txBody>
      </p:sp>
      <p:sp>
        <p:nvSpPr>
          <p:cNvPr id="4" name="Datumsplatzhalter 4">
            <a:extLst>
              <a:ext uri="{FF2B5EF4-FFF2-40B4-BE49-F238E27FC236}">
                <a16:creationId xmlns:a16="http://schemas.microsoft.com/office/drawing/2014/main" id="{321862AB-0962-4137-AF10-4B17D8C5CC34}"/>
              </a:ext>
            </a:extLst>
          </p:cNvPr>
          <p:cNvSpPr>
            <a:spLocks noGrp="1"/>
          </p:cNvSpPr>
          <p:nvPr>
            <p:ph type="dt" sz="half" idx="11"/>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5" name="Picture 28">
            <a:extLst>
              <a:ext uri="{FF2B5EF4-FFF2-40B4-BE49-F238E27FC236}">
                <a16:creationId xmlns:a16="http://schemas.microsoft.com/office/drawing/2014/main" id="{92EDEF28-B513-46E9-AB38-49DF5162E80B}"/>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01978" y="6144003"/>
            <a:ext cx="540005" cy="525033"/>
          </a:xfrm>
          <a:prstGeom prst="rect">
            <a:avLst/>
          </a:prstGeom>
          <a:noFill/>
          <a:ln>
            <a:noFill/>
          </a:ln>
        </p:spPr>
      </p:pic>
    </p:spTree>
    <p:extLst>
      <p:ext uri="{BB962C8B-B14F-4D97-AF65-F5344CB8AC3E}">
        <p14:creationId xmlns:p14="http://schemas.microsoft.com/office/powerpoint/2010/main" val="116769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4211996" y="6309032"/>
            <a:ext cx="3535804"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 Version 1</a:t>
            </a:r>
            <a:endParaRPr lang="en-GB" dirty="0"/>
          </a:p>
        </p:txBody>
      </p:sp>
      <p:sp>
        <p:nvSpPr>
          <p:cNvPr id="12" name="Foliennummernplatzhalter 5"/>
          <p:cNvSpPr>
            <a:spLocks noGrp="1"/>
          </p:cNvSpPr>
          <p:nvPr>
            <p:ph type="sldNum" sz="quarter" idx="4"/>
          </p:nvPr>
        </p:nvSpPr>
        <p:spPr>
          <a:xfrm>
            <a:off x="7747800" y="6309032"/>
            <a:ext cx="792000" cy="270668"/>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pic>
        <p:nvPicPr>
          <p:cNvPr id="6"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21975" y="6219031"/>
            <a:ext cx="450005" cy="450005"/>
          </a:xfrm>
          <a:prstGeom prst="rect">
            <a:avLst/>
          </a:prstGeom>
          <a:noFill/>
          <a:ln>
            <a:noFill/>
          </a:ln>
        </p:spPr>
      </p:pic>
    </p:spTree>
    <p:extLst>
      <p:ext uri="{BB962C8B-B14F-4D97-AF65-F5344CB8AC3E}">
        <p14:creationId xmlns:p14="http://schemas.microsoft.com/office/powerpoint/2010/main" val="259119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9" name="Datumsplatzhalter 4">
            <a:extLst>
              <a:ext uri="{FF2B5EF4-FFF2-40B4-BE49-F238E27FC236}">
                <a16:creationId xmlns:a16="http://schemas.microsoft.com/office/drawing/2014/main" id="{8866BF43-78D3-4B18-9454-C9007D5CA14B}"/>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10"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21975" y="6219031"/>
            <a:ext cx="450005" cy="450005"/>
          </a:xfrm>
          <a:prstGeom prst="rect">
            <a:avLst/>
          </a:prstGeom>
          <a:noFill/>
          <a:ln>
            <a:noFill/>
          </a:ln>
        </p:spPr>
      </p:pic>
    </p:spTree>
    <p:extLst>
      <p:ext uri="{BB962C8B-B14F-4D97-AF65-F5344CB8AC3E}">
        <p14:creationId xmlns:p14="http://schemas.microsoft.com/office/powerpoint/2010/main" val="314518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9" name="Datumsplatzhalter 4">
            <a:extLst>
              <a:ext uri="{FF2B5EF4-FFF2-40B4-BE49-F238E27FC236}">
                <a16:creationId xmlns:a16="http://schemas.microsoft.com/office/drawing/2014/main" id="{EC460574-A6E6-4FFA-938B-D5E06B5FD436}"/>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10"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21975" y="6219031"/>
            <a:ext cx="450005" cy="450005"/>
          </a:xfrm>
          <a:prstGeom prst="rect">
            <a:avLst/>
          </a:prstGeom>
          <a:noFill/>
          <a:ln>
            <a:noFill/>
          </a:ln>
        </p:spPr>
      </p:pic>
    </p:spTree>
    <p:extLst>
      <p:ext uri="{BB962C8B-B14F-4D97-AF65-F5344CB8AC3E}">
        <p14:creationId xmlns:p14="http://schemas.microsoft.com/office/powerpoint/2010/main" val="50348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a:t>Untertitelformat</a:t>
            </a:r>
            <a:r>
              <a:rPr lang="en-GB" noProof="0" dirty="0"/>
              <a:t> </a:t>
            </a:r>
            <a:br>
              <a:rPr lang="en-GB" noProof="0" dirty="0"/>
            </a:br>
            <a:r>
              <a:rPr lang="en-GB" noProof="0" dirty="0" err="1"/>
              <a:t>bearbeiten</a:t>
            </a:r>
            <a:endParaRPr lang="en-GB" noProof="0" dirty="0"/>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en-GB" noProof="0" dirty="0" err="1"/>
              <a:t>Untertitelformat</a:t>
            </a:r>
            <a:r>
              <a:rPr lang="en-GB" noProof="0" dirty="0"/>
              <a:t> </a:t>
            </a:r>
            <a:br>
              <a:rPr lang="en-GB" noProof="0" dirty="0"/>
            </a:br>
            <a:r>
              <a:rPr lang="en-GB" noProof="0" dirty="0" err="1"/>
              <a:t>bearbeiten</a:t>
            </a:r>
            <a:endParaRPr lang="en-GB" noProof="0" dirty="0"/>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9" name="Datumsplatzhalter 4">
            <a:extLst>
              <a:ext uri="{FF2B5EF4-FFF2-40B4-BE49-F238E27FC236}">
                <a16:creationId xmlns:a16="http://schemas.microsoft.com/office/drawing/2014/main" id="{27CE84EB-9E1B-43BD-9A1E-C87FF96ADF7B}"/>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76199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en-GB" sz="2400" b="1" i="0" u="none" strike="noStrike" kern="1200" cap="none" spc="0" normalizeH="0" baseline="0" noProof="0" dirty="0" err="1">
                <a:ln>
                  <a:noFill/>
                </a:ln>
                <a:solidFill>
                  <a:srgbClr val="000000"/>
                </a:solidFill>
                <a:effectLst/>
                <a:uLnTx/>
                <a:uFillTx/>
                <a:latin typeface="+mn-lt"/>
                <a:ea typeface="+mj-ea"/>
                <a:cs typeface="+mj-cs"/>
              </a:rPr>
              <a:t>Titelmasterformat</a:t>
            </a:r>
            <a:r>
              <a:rPr kumimoji="0" lang="en-GB" sz="2400" b="1" i="0" u="none" strike="noStrike" kern="1200" cap="none" spc="0" normalizeH="0" baseline="0" noProof="0" dirty="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a:ln>
                  <a:noFill/>
                </a:ln>
                <a:solidFill>
                  <a:srgbClr val="000000"/>
                </a:solidFill>
                <a:effectLst/>
                <a:uLnTx/>
                <a:uFillTx/>
                <a:latin typeface="+mn-lt"/>
                <a:ea typeface="+mj-ea"/>
                <a:cs typeface="+mj-cs"/>
              </a:rPr>
              <a:t>durch</a:t>
            </a:r>
            <a:r>
              <a:rPr kumimoji="0" lang="en-GB" sz="2400" b="1" i="0" u="none" strike="noStrike" kern="1200" cap="none" spc="0" normalizeH="0" baseline="0" noProof="0" dirty="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a:ln>
                  <a:noFill/>
                </a:ln>
                <a:solidFill>
                  <a:srgbClr val="000000"/>
                </a:solidFill>
                <a:effectLst/>
                <a:uLnTx/>
                <a:uFillTx/>
                <a:latin typeface="+mn-lt"/>
                <a:ea typeface="+mj-ea"/>
                <a:cs typeface="+mj-cs"/>
              </a:rPr>
              <a:t>Klicken</a:t>
            </a:r>
            <a:r>
              <a:rPr kumimoji="0" lang="en-GB" sz="2400" b="1" i="0" u="none" strike="noStrike" kern="1200" cap="none" spc="0" normalizeH="0" baseline="0" noProof="0" dirty="0">
                <a:ln>
                  <a:noFill/>
                </a:ln>
                <a:solidFill>
                  <a:srgbClr val="000000"/>
                </a:solidFill>
                <a:effectLst/>
                <a:uLnTx/>
                <a:uFillTx/>
                <a:latin typeface="+mn-lt"/>
                <a:ea typeface="+mj-ea"/>
                <a:cs typeface="+mj-cs"/>
              </a:rPr>
              <a:t> </a:t>
            </a:r>
            <a:r>
              <a:rPr kumimoji="0" lang="en-GB" sz="2400" b="1" i="0" u="none" strike="noStrike" kern="1200" cap="none" spc="0" normalizeH="0" baseline="0" noProof="0" dirty="0" err="1">
                <a:ln>
                  <a:noFill/>
                </a:ln>
                <a:solidFill>
                  <a:srgbClr val="000000"/>
                </a:solidFill>
                <a:effectLst/>
                <a:uLnTx/>
                <a:uFillTx/>
                <a:latin typeface="+mn-lt"/>
                <a:ea typeface="+mj-ea"/>
                <a:cs typeface="+mj-cs"/>
              </a:rPr>
              <a:t>bearbeiten</a:t>
            </a:r>
            <a:br>
              <a:rPr lang="en-GB" dirty="0"/>
            </a:br>
            <a:r>
              <a:rPr lang="en-GB" dirty="0" err="1"/>
              <a:t>Erste</a:t>
            </a:r>
            <a:r>
              <a:rPr lang="en-GB" dirty="0"/>
              <a:t> </a:t>
            </a:r>
            <a:r>
              <a:rPr lang="en-GB" dirty="0" err="1"/>
              <a:t>Ebene</a:t>
            </a:r>
            <a:r>
              <a:rPr lang="en-GB" dirty="0"/>
              <a:t> </a:t>
            </a:r>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smtClean="0"/>
              <a:pPr/>
              <a:t>‹Nr.›</a:t>
            </a:fld>
            <a:endParaRPr lang="en-GB" dirty="0"/>
          </a:p>
        </p:txBody>
      </p:sp>
      <p:sp>
        <p:nvSpPr>
          <p:cNvPr id="7" name="Datumsplatzhalter 4">
            <a:extLst>
              <a:ext uri="{FF2B5EF4-FFF2-40B4-BE49-F238E27FC236}">
                <a16:creationId xmlns:a16="http://schemas.microsoft.com/office/drawing/2014/main" id="{BE2B7529-D192-4A36-9122-4F184BCEE43B}"/>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5" name="Picture 28">
            <a:extLst>
              <a:ext uri="{FF2B5EF4-FFF2-40B4-BE49-F238E27FC236}">
                <a16:creationId xmlns:a16="http://schemas.microsoft.com/office/drawing/2014/main" id="{92EDEF28-B513-46E9-AB38-49DF5162E80B}"/>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411976" y="6219701"/>
            <a:ext cx="450004" cy="449336"/>
          </a:xfrm>
          <a:prstGeom prst="rect">
            <a:avLst/>
          </a:prstGeom>
          <a:noFill/>
          <a:ln>
            <a:noFill/>
          </a:ln>
        </p:spPr>
      </p:pic>
    </p:spTree>
    <p:extLst>
      <p:ext uri="{BB962C8B-B14F-4D97-AF65-F5344CB8AC3E}">
        <p14:creationId xmlns:p14="http://schemas.microsoft.com/office/powerpoint/2010/main" val="203763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611188" y="1637998"/>
            <a:ext cx="7921625" cy="1980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11" name="Datumsplatzhalter 4">
            <a:extLst>
              <a:ext uri="{FF2B5EF4-FFF2-40B4-BE49-F238E27FC236}">
                <a16:creationId xmlns:a16="http://schemas.microsoft.com/office/drawing/2014/main" id="{AEA084A2-C26E-41D0-BF46-3B852EBAA247}"/>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770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611188" y="1637999"/>
            <a:ext cx="3852000" cy="1980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en-GB" noProof="0" dirty="0" err="1"/>
              <a:t>Hier</a:t>
            </a:r>
            <a:r>
              <a:rPr lang="en-GB" noProof="0" dirty="0"/>
              <a:t> </a:t>
            </a:r>
            <a:r>
              <a:rPr lang="en-GB" noProof="0" dirty="0" err="1"/>
              <a:t>Bild</a:t>
            </a:r>
            <a:r>
              <a:rPr lang="en-GB" noProof="0" dirty="0"/>
              <a:t> </a:t>
            </a:r>
            <a:r>
              <a:rPr lang="en-GB" noProof="0" dirty="0" err="1"/>
              <a:t>einfügen</a:t>
            </a:r>
            <a:endParaRPr lang="en-GB" noProof="0" dirty="0"/>
          </a:p>
        </p:txBody>
      </p:sp>
      <p:sp>
        <p:nvSpPr>
          <p:cNvPr id="9" name="Inhaltsplatzhalter 2"/>
          <p:cNvSpPr>
            <a:spLocks noGrp="1"/>
          </p:cNvSpPr>
          <p:nvPr>
            <p:ph idx="16"/>
          </p:nvPr>
        </p:nvSpPr>
        <p:spPr>
          <a:xfrm>
            <a:off x="4680000" y="1638000"/>
            <a:ext cx="3852000" cy="1980000"/>
          </a:xfrm>
        </p:spPr>
        <p:txBody>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10" name="Datumsplatzhalter 4">
            <a:extLst>
              <a:ext uri="{FF2B5EF4-FFF2-40B4-BE49-F238E27FC236}">
                <a16:creationId xmlns:a16="http://schemas.microsoft.com/office/drawing/2014/main" id="{47CF6BE6-F078-42E2-8DF3-FD7FB0602ACD}"/>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368790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en-GB" noProof="0" dirty="0" err="1"/>
              <a:t>Erste</a:t>
            </a:r>
            <a:r>
              <a:rPr lang="en-GB" noProof="0" dirty="0"/>
              <a:t> </a:t>
            </a:r>
            <a:r>
              <a:rPr lang="en-GB" noProof="0" dirty="0" err="1"/>
              <a:t>Ebene</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r>
              <a:rPr lang="en-GB" noProof="0" dirty="0" err="1"/>
              <a:t>z.B</a:t>
            </a:r>
            <a:r>
              <a:rPr lang="en-GB" noProof="0" dirty="0"/>
              <a:t>. </a:t>
            </a:r>
            <a:r>
              <a:rPr lang="en-GB" noProof="0" dirty="0" err="1"/>
              <a:t>Legende</a:t>
            </a:r>
            <a:endParaRPr lang="en-GB" noProof="0" dirty="0"/>
          </a:p>
        </p:txBody>
      </p:sp>
      <p:pic>
        <p:nvPicPr>
          <p:cNvPr id="16" name="Grafik 15"/>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19207" y="6219700"/>
            <a:ext cx="644849" cy="270000"/>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
        <p:nvSpPr>
          <p:cNvPr id="8" name="Datumsplatzhalter 4">
            <a:extLst>
              <a:ext uri="{FF2B5EF4-FFF2-40B4-BE49-F238E27FC236}">
                <a16:creationId xmlns:a16="http://schemas.microsoft.com/office/drawing/2014/main" id="{9B173C36-C570-4B59-9C73-3CC7B2E57EE8}"/>
              </a:ext>
            </a:extLst>
          </p:cNvPr>
          <p:cNvSpPr>
            <a:spLocks noGrp="1"/>
          </p:cNvSpPr>
          <p:nvPr>
            <p:ph type="dt" sz="half" idx="2"/>
          </p:nvPr>
        </p:nvSpPr>
        <p:spPr>
          <a:xfrm>
            <a:off x="3830674" y="6286358"/>
            <a:ext cx="362135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pic>
        <p:nvPicPr>
          <p:cNvPr id="9" name="Grafik 8">
            <a:extLst>
              <a:ext uri="{FF2B5EF4-FFF2-40B4-BE49-F238E27FC236}">
                <a16:creationId xmlns:a16="http://schemas.microsoft.com/office/drawing/2014/main" id="{2841283C-1EB4-43D9-836B-477955F37C04}"/>
              </a:ext>
            </a:extLst>
          </p:cNvPr>
          <p:cNvPicPr>
            <a:picLocks noChangeAspect="1"/>
          </p:cNvPicPr>
          <p:nvPr userDrawn="1"/>
        </p:nvPicPr>
        <p:blipFill rotWithShape="1">
          <a:blip r:embed="rId25" cstate="screen">
            <a:extLst>
              <a:ext uri="{28A0092B-C50C-407E-A947-70E740481C1C}">
                <a14:useLocalDpi xmlns:a14="http://schemas.microsoft.com/office/drawing/2010/main"/>
              </a:ext>
            </a:extLst>
          </a:blip>
          <a:srcRect/>
          <a:stretch/>
        </p:blipFill>
        <p:spPr>
          <a:xfrm>
            <a:off x="1380988" y="6139771"/>
            <a:ext cx="845370" cy="480417"/>
          </a:xfrm>
          <a:prstGeom prst="rect">
            <a:avLst/>
          </a:prstGeom>
        </p:spPr>
      </p:pic>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5" r:id="rId18"/>
    <p:sldLayoutId id="2147483676" r:id="rId19"/>
    <p:sldLayoutId id="2147483683" r:id="rId20"/>
    <p:sldLayoutId id="2147483684" r:id="rId21"/>
    <p:sldLayoutId id="2147483685" r:id="rId22"/>
  </p:sldLayoutIdLst>
  <p:hf hdr="0" ftr="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24.jpeg"/><Relationship Id="rId4" Type="http://schemas.openxmlformats.org/officeDocument/2006/relationships/image" Target="../media/image12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5.jpe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6.jpe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30.jpeg"/><Relationship Id="rId4" Type="http://schemas.openxmlformats.org/officeDocument/2006/relationships/image" Target="../media/image1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1.jpeg"/><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4.jpe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5.jpe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6.jpe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xml"/><Relationship Id="rId5" Type="http://schemas.openxmlformats.org/officeDocument/2006/relationships/image" Target="../media/image140.jpeg"/><Relationship Id="rId4" Type="http://schemas.openxmlformats.org/officeDocument/2006/relationships/image" Target="../media/image139.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44.jpeg"/><Relationship Id="rId4" Type="http://schemas.openxmlformats.org/officeDocument/2006/relationships/image" Target="../media/image14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5.jpe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8.jpeg"/><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55.jpeg"/><Relationship Id="rId4" Type="http://schemas.openxmlformats.org/officeDocument/2006/relationships/image" Target="../media/image154.jpeg"/></Relationships>
</file>

<file path=ppt/slides/_rels/slide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6.jpeg"/><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7.jpeg"/><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fibl.org/fileadmin/documents/shop/1713-animal-friendly-pig-husbandry.pdf" TargetMode="External"/><Relationship Id="rId7" Type="http://schemas.openxmlformats.org/officeDocument/2006/relationships/hyperlink" Target="https://systems-comparison.fibl.org/" TargetMode="External"/><Relationship Id="rId2" Type="http://schemas.openxmlformats.org/officeDocument/2006/relationships/hyperlink" Target="http://www.organic-africa.net/" TargetMode="External"/><Relationship Id="rId1" Type="http://schemas.openxmlformats.org/officeDocument/2006/relationships/slideLayout" Target="../slideLayouts/slideLayout3.xml"/><Relationship Id="rId6" Type="http://schemas.openxmlformats.org/officeDocument/2006/relationships/hyperlink" Target="https://www.agrifarming.in/organic-livestock-farming-benefits-principles-challenges" TargetMode="External"/><Relationship Id="rId5" Type="http://schemas.openxmlformats.org/officeDocument/2006/relationships/hyperlink" Target="http://www.fao.org/3/y5104e/y5104e07.htm#:~:text=Wind-row%20composting%20consists%20of%20placing%20the%20mixture%20of,mixes%20the%20composting%20materials%20and%20enhances%20passive%20aeration." TargetMode="External"/><Relationship Id="rId4" Type="http://schemas.openxmlformats.org/officeDocument/2006/relationships/hyperlink" Target="https://bookstore.ksre.ksu.edu/pubs/MF966.pdf" TargetMode="External"/></Relationships>
</file>

<file path=ppt/slides/_rels/slide15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60.png"/><Relationship Id="rId18" Type="http://schemas.openxmlformats.org/officeDocument/2006/relationships/image" Target="../media/image37.png"/><Relationship Id="rId3" Type="http://schemas.openxmlformats.org/officeDocument/2006/relationships/image" Target="../media/image159.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158.png"/><Relationship Id="rId16"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5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12.png"/><Relationship Id="rId3" Type="http://schemas.openxmlformats.org/officeDocument/2006/relationships/image" Target="../media/image24.png"/><Relationship Id="rId7" Type="http://schemas.openxmlformats.org/officeDocument/2006/relationships/image" Target="../media/image161.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23.png"/><Relationship Id="rId16"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53.png"/><Relationship Id="rId5" Type="http://schemas.openxmlformats.org/officeDocument/2006/relationships/image" Target="../media/image29.png"/><Relationship Id="rId1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25.png"/><Relationship Id="rId9" Type="http://schemas.openxmlformats.org/officeDocument/2006/relationships/image" Target="../media/image57.png"/><Relationship Id="rId14" Type="http://schemas.openxmlformats.org/officeDocument/2006/relationships/image" Target="../media/image60.png"/></Relationships>
</file>

<file path=ppt/slides/_rels/slide1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www.organic-africa.net/fileadmin/organic-africa/documents/training-manual/chapter-02/Africa_Manual_M02.pdf" TargetMode="Externa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64.png"/></Relationships>
</file>

<file path=ppt/slides/_rels/slide1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3" Type="http://schemas.openxmlformats.org/officeDocument/2006/relationships/hyperlink" Target="https://www.organic-africa.net/fileadmin/organic-africa/documents/training-manual/chapter-02/Africa_Manual_M02.pdf" TargetMode="External"/><Relationship Id="rId2" Type="http://schemas.openxmlformats.org/officeDocument/2006/relationships/image" Target="../media/image165.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59.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hyperlink" Target="https://www.organic-africa.net/fileadmin/organic-africa/documents/training-manual/chapter-02/Africa_Manual_M02.pdf" TargetMode="External"/><Relationship Id="rId7" Type="http://schemas.openxmlformats.org/officeDocument/2006/relationships/image" Target="../media/image169.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68.jpeg"/><Relationship Id="rId5" Type="http://schemas.openxmlformats.org/officeDocument/2006/relationships/image" Target="../media/image167.jpeg"/><Relationship Id="rId10" Type="http://schemas.openxmlformats.org/officeDocument/2006/relationships/image" Target="../media/image12.png"/><Relationship Id="rId4" Type="http://schemas.openxmlformats.org/officeDocument/2006/relationships/image" Target="../media/image166.jpeg"/><Relationship Id="rId9" Type="http://schemas.openxmlformats.org/officeDocument/2006/relationships/image" Target="../media/image17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2.jpeg"/><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78.png"/><Relationship Id="rId4" Type="http://schemas.openxmlformats.org/officeDocument/2006/relationships/image" Target="../media/image177.png"/></Relationships>
</file>

<file path=ppt/slides/_rels/slide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9.jpeg"/><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4.jpe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hyperlink" Target="https://bookstore.ksre.ksu.edu/pubs/MF966.pdf"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hyperlink" Target="https://bookstore.ksre.ksu.edu/pubs/MF966.pdf"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6.png"/><Relationship Id="rId1" Type="http://schemas.openxmlformats.org/officeDocument/2006/relationships/slideLayout" Target="../slideLayouts/slideLayout3.xml"/><Relationship Id="rId4" Type="http://schemas.openxmlformats.org/officeDocument/2006/relationships/hyperlink" Target="https://bookstore.ksre.ksu.edu/pubs/MF966.pdf"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20.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hyperlink" Target="https://www.youtube.com/watch?v=au5mTPC68U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ifoam.bio/" TargetMode="External"/><Relationship Id="rId2" Type="http://schemas.openxmlformats.org/officeDocument/2006/relationships/hyperlink" Target="http://www.giz.de/" TargetMode="Externa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hyperlink" Target="https://www.ifoam.bio/why-organic/organic-landmarks/definition-organic"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png"/><Relationship Id="rId18"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5.png"/><Relationship Id="rId2" Type="http://schemas.openxmlformats.org/officeDocument/2006/relationships/image" Target="../media/image53.png"/><Relationship Id="rId16"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25.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81.jpeg"/><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5.jpe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93.jpeg"/></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99.jpeg"/><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3.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6.jpe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0.jpe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4.jpeg"/><Relationship Id="rId4" Type="http://schemas.openxmlformats.org/officeDocument/2006/relationships/image" Target="../media/image113.jpeg"/></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tertitel 3"/>
          <p:cNvSpPr>
            <a:spLocks noGrp="1"/>
          </p:cNvSpPr>
          <p:nvPr>
            <p:ph type="subTitle" idx="1"/>
          </p:nvPr>
        </p:nvSpPr>
        <p:spPr>
          <a:xfrm>
            <a:off x="607183" y="3979709"/>
            <a:ext cx="8104864" cy="1699315"/>
          </a:xfrm>
        </p:spPr>
        <p:txBody>
          <a:bodyPr/>
          <a:lstStyle/>
          <a:p>
            <a:pPr>
              <a:spcBef>
                <a:spcPts val="0"/>
              </a:spcBef>
              <a:spcAft>
                <a:spcPts val="600"/>
              </a:spcAft>
            </a:pPr>
            <a:r>
              <a:rPr lang="en-US" dirty="0"/>
              <a:t>Establishing and Managing Organic Farming Demonstrations</a:t>
            </a:r>
          </a:p>
          <a:p>
            <a:pPr>
              <a:spcBef>
                <a:spcPts val="0"/>
              </a:spcBef>
              <a:spcAft>
                <a:spcPts val="600"/>
              </a:spcAft>
            </a:pPr>
            <a:r>
              <a:rPr lang="en-US" b="0" dirty="0"/>
              <a:t>A User’s Guide developed for the Organic Agriculture Working Group of the GIZ-GIAE </a:t>
            </a:r>
            <a:r>
              <a:rPr lang="en-US" b="0" dirty="0" err="1"/>
              <a:t>Programme</a:t>
            </a:r>
            <a:endParaRPr lang="en-US" sz="2000" b="0" dirty="0">
              <a:solidFill>
                <a:srgbClr val="FF0000"/>
              </a:solidFill>
            </a:endParaRPr>
          </a:p>
        </p:txBody>
      </p:sp>
      <p:sp>
        <p:nvSpPr>
          <p:cNvPr id="14" name="Textplatzhalter 2"/>
          <p:cNvSpPr>
            <a:spLocks noGrp="1"/>
          </p:cNvSpPr>
          <p:nvPr>
            <p:ph type="body" sz="quarter" idx="20"/>
          </p:nvPr>
        </p:nvSpPr>
        <p:spPr>
          <a:xfrm>
            <a:off x="607183" y="6272896"/>
            <a:ext cx="6730277" cy="210567"/>
          </a:xfrm>
        </p:spPr>
        <p:txBody>
          <a:bodyPr/>
          <a:lstStyle/>
          <a:p>
            <a:r>
              <a:rPr lang="de-CH" sz="1800" dirty="0"/>
              <a:t>2020,  Version 1</a:t>
            </a:r>
          </a:p>
        </p:txBody>
      </p:sp>
      <p:pic>
        <p:nvPicPr>
          <p:cNvPr id="5" name="Grafik 4">
            <a:extLst>
              <a:ext uri="{FF2B5EF4-FFF2-40B4-BE49-F238E27FC236}">
                <a16:creationId xmlns:a16="http://schemas.microsoft.com/office/drawing/2014/main" id="{35B9CB3C-237F-4468-B6F3-261499AAAA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72321" y="335873"/>
            <a:ext cx="1371646" cy="779495"/>
          </a:xfrm>
          <a:prstGeom prst="rect">
            <a:avLst/>
          </a:prstGeom>
        </p:spPr>
      </p:pic>
      <p:pic>
        <p:nvPicPr>
          <p:cNvPr id="6" name="Picture 28">
            <a:extLst>
              <a:ext uri="{FF2B5EF4-FFF2-40B4-BE49-F238E27FC236}">
                <a16:creationId xmlns:a16="http://schemas.microsoft.com/office/drawing/2014/main" id="{92EDEF28-B513-46E9-AB38-49DF5162E80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02037" y="335873"/>
            <a:ext cx="723427" cy="804268"/>
          </a:xfrm>
          <a:prstGeom prst="rect">
            <a:avLst/>
          </a:prstGeom>
          <a:noFill/>
          <a:ln>
            <a:noFill/>
          </a:ln>
        </p:spPr>
      </p:pic>
    </p:spTree>
    <p:extLst>
      <p:ext uri="{BB962C8B-B14F-4D97-AF65-F5344CB8AC3E}">
        <p14:creationId xmlns:p14="http://schemas.microsoft.com/office/powerpoint/2010/main" val="274689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a:t>
            </a:fld>
            <a:endParaRPr lang="en-GB" noProof="0" dirty="0"/>
          </a:p>
        </p:txBody>
      </p:sp>
      <p:graphicFrame>
        <p:nvGraphicFramePr>
          <p:cNvPr id="8" name="Inhaltsplatzhalter 4"/>
          <p:cNvGraphicFramePr>
            <a:graphicFrameLocks/>
          </p:cNvGraphicFramePr>
          <p:nvPr>
            <p:extLst>
              <p:ext uri="{D42A27DB-BD31-4B8C-83A1-F6EECF244321}">
                <p14:modId xmlns:p14="http://schemas.microsoft.com/office/powerpoint/2010/main" val="1408856525"/>
              </p:ext>
            </p:extLst>
          </p:nvPr>
        </p:nvGraphicFramePr>
        <p:xfrm>
          <a:off x="298782" y="1640845"/>
          <a:ext cx="8622045" cy="466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hteck 8"/>
          <p:cNvSpPr/>
          <p:nvPr/>
        </p:nvSpPr>
        <p:spPr>
          <a:xfrm>
            <a:off x="341952" y="337033"/>
            <a:ext cx="8550095" cy="369332"/>
          </a:xfrm>
          <a:prstGeom prst="rect">
            <a:avLst/>
          </a:prstGeom>
        </p:spPr>
        <p:txBody>
          <a:bodyPr wrap="square">
            <a:spAutoFit/>
          </a:bodyPr>
          <a:lstStyle/>
          <a:p>
            <a:pPr algn="just"/>
            <a:r>
              <a:rPr lang="de-CH" b="1" dirty="0"/>
              <a:t>1.2:  Rationale and </a:t>
            </a:r>
            <a:r>
              <a:rPr lang="de-CH" b="1" dirty="0" err="1"/>
              <a:t>importance</a:t>
            </a:r>
            <a:r>
              <a:rPr lang="de-CH" b="1" dirty="0"/>
              <a:t> of </a:t>
            </a:r>
            <a:r>
              <a:rPr lang="de-CH" b="1" dirty="0" err="1"/>
              <a:t>demonstrations</a:t>
            </a:r>
            <a:r>
              <a:rPr lang="de-CH" b="1" dirty="0"/>
              <a:t> in </a:t>
            </a:r>
            <a:r>
              <a:rPr lang="de-CH" b="1" dirty="0" err="1"/>
              <a:t>organic</a:t>
            </a:r>
            <a:r>
              <a:rPr lang="de-CH" b="1" dirty="0"/>
              <a:t> </a:t>
            </a:r>
            <a:r>
              <a:rPr lang="de-CH" b="1" dirty="0" err="1"/>
              <a:t>agriculture</a:t>
            </a:r>
            <a:endParaRPr lang="de-CH" b="1" dirty="0"/>
          </a:p>
        </p:txBody>
      </p:sp>
      <p:sp>
        <p:nvSpPr>
          <p:cNvPr id="10" name="Rechteck 9"/>
          <p:cNvSpPr/>
          <p:nvPr/>
        </p:nvSpPr>
        <p:spPr>
          <a:xfrm>
            <a:off x="431954" y="726207"/>
            <a:ext cx="8017846" cy="584775"/>
          </a:xfrm>
          <a:prstGeom prst="rect">
            <a:avLst/>
          </a:prstGeom>
        </p:spPr>
        <p:txBody>
          <a:bodyPr wrap="square">
            <a:spAutoFit/>
          </a:bodyPr>
          <a:lstStyle/>
          <a:p>
            <a:pPr algn="just"/>
            <a:r>
              <a:rPr lang="de-CH" sz="1600" dirty="0" err="1"/>
              <a:t>Demonstrations</a:t>
            </a:r>
            <a:r>
              <a:rPr lang="de-CH" sz="1600" dirty="0"/>
              <a:t> </a:t>
            </a:r>
            <a:r>
              <a:rPr lang="de-CH" sz="1600" dirty="0" err="1"/>
              <a:t>are</a:t>
            </a:r>
            <a:r>
              <a:rPr lang="de-CH" sz="1600" dirty="0"/>
              <a:t> </a:t>
            </a:r>
            <a:r>
              <a:rPr lang="de-CH" sz="1600" dirty="0" err="1"/>
              <a:t>one</a:t>
            </a:r>
            <a:r>
              <a:rPr lang="de-CH" sz="1600" dirty="0"/>
              <a:t> of </a:t>
            </a:r>
            <a:r>
              <a:rPr lang="de-CH" sz="1600" dirty="0" err="1"/>
              <a:t>the</a:t>
            </a:r>
            <a:r>
              <a:rPr lang="de-CH" sz="1600" dirty="0"/>
              <a:t> </a:t>
            </a:r>
            <a:r>
              <a:rPr lang="de-CH" sz="1600" dirty="0" err="1"/>
              <a:t>many</a:t>
            </a:r>
            <a:r>
              <a:rPr lang="de-CH" sz="1600" dirty="0"/>
              <a:t> </a:t>
            </a:r>
            <a:r>
              <a:rPr lang="de-CH" sz="1600" dirty="0" err="1"/>
              <a:t>tools</a:t>
            </a:r>
            <a:r>
              <a:rPr lang="de-CH" sz="1600" dirty="0"/>
              <a:t> </a:t>
            </a:r>
            <a:r>
              <a:rPr lang="de-CH" sz="1600" dirty="0" err="1"/>
              <a:t>for</a:t>
            </a:r>
            <a:r>
              <a:rPr lang="de-CH" sz="1600" dirty="0"/>
              <a:t> effective </a:t>
            </a:r>
            <a:r>
              <a:rPr lang="de-CH" sz="1600" dirty="0" err="1"/>
              <a:t>agricultural</a:t>
            </a:r>
            <a:r>
              <a:rPr lang="de-CH" sz="1600" dirty="0"/>
              <a:t> </a:t>
            </a:r>
            <a:r>
              <a:rPr lang="de-CH" sz="1600" dirty="0" err="1"/>
              <a:t>extension</a:t>
            </a:r>
            <a:r>
              <a:rPr lang="de-CH" sz="1600" dirty="0"/>
              <a:t> and </a:t>
            </a:r>
            <a:r>
              <a:rPr lang="de-CH" sz="1600" dirty="0" err="1"/>
              <a:t>farmer</a:t>
            </a:r>
            <a:r>
              <a:rPr lang="de-CH" sz="1600" dirty="0"/>
              <a:t> </a:t>
            </a:r>
            <a:r>
              <a:rPr lang="de-CH" sz="1600" dirty="0" err="1"/>
              <a:t>learning</a:t>
            </a:r>
            <a:r>
              <a:rPr lang="de-CH" sz="1600" dirty="0"/>
              <a:t> in organic </a:t>
            </a:r>
            <a:r>
              <a:rPr lang="de-CH" sz="1600" dirty="0" err="1"/>
              <a:t>agriculture</a:t>
            </a:r>
            <a:r>
              <a:rPr lang="de-CH" sz="1600"/>
              <a:t> (OA). </a:t>
            </a:r>
            <a:r>
              <a:rPr lang="de-CH" sz="1600" dirty="0"/>
              <a:t>The </a:t>
            </a:r>
            <a:r>
              <a:rPr lang="de-CH" sz="1600" dirty="0" err="1"/>
              <a:t>key</a:t>
            </a:r>
            <a:r>
              <a:rPr lang="de-CH" sz="1600" dirty="0"/>
              <a:t> </a:t>
            </a:r>
            <a:r>
              <a:rPr lang="de-CH" sz="1600" dirty="0" err="1"/>
              <a:t>advantages</a:t>
            </a:r>
            <a:r>
              <a:rPr lang="de-CH" sz="1600" dirty="0"/>
              <a:t> of </a:t>
            </a:r>
            <a:r>
              <a:rPr lang="de-CH" sz="1600" dirty="0" err="1"/>
              <a:t>demonstrations</a:t>
            </a:r>
            <a:r>
              <a:rPr lang="de-CH" sz="1600" dirty="0"/>
              <a:t> include:</a:t>
            </a:r>
          </a:p>
        </p:txBody>
      </p:sp>
    </p:spTree>
    <p:extLst>
      <p:ext uri="{BB962C8B-B14F-4D97-AF65-F5344CB8AC3E}">
        <p14:creationId xmlns:p14="http://schemas.microsoft.com/office/powerpoint/2010/main" val="2125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6253" y="563260"/>
            <a:ext cx="7857924" cy="995388"/>
          </a:xfrm>
        </p:spPr>
        <p:txBody>
          <a:bodyPr/>
          <a:lstStyle/>
          <a:p>
            <a:pPr algn="just"/>
            <a:r>
              <a:rPr lang="en-GB" sz="1600" dirty="0"/>
              <a:t>Before bringing in animals into the demo site, you need to ensure that the construction of relevant facilities has been completed, and that all the grazing lands/or fodder and feed for zero grazing are ready to support production in an organic manner. A grazing plan or fodder production and feeding plan also needs to be in place for non-grazing livestock types.</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100</a:t>
            </a:fld>
            <a:endParaRPr lang="en-GB" noProof="0" dirty="0"/>
          </a:p>
        </p:txBody>
      </p:sp>
      <p:sp>
        <p:nvSpPr>
          <p:cNvPr id="7" name="Rectangle 7"/>
          <p:cNvSpPr/>
          <p:nvPr/>
        </p:nvSpPr>
        <p:spPr>
          <a:xfrm>
            <a:off x="581235" y="1834743"/>
            <a:ext cx="7857924" cy="221599"/>
          </a:xfrm>
          <a:prstGeom prst="rect">
            <a:avLst/>
          </a:prstGeom>
          <a:noFill/>
        </p:spPr>
        <p:txBody>
          <a:bodyPr vert="horz" wrap="square" lIns="0" tIns="0" rIns="0" bIns="0" rtlCol="0" anchor="t">
            <a:spAutoFit/>
          </a:bodyPr>
          <a:lstStyle/>
          <a:p>
            <a:pPr>
              <a:lnSpc>
                <a:spcPct val="90000"/>
              </a:lnSpc>
              <a:spcBef>
                <a:spcPct val="0"/>
              </a:spcBef>
            </a:pPr>
            <a:r>
              <a:rPr lang="de-CH" sz="1600" b="1" dirty="0"/>
              <a:t>Guiding </a:t>
            </a:r>
            <a:r>
              <a:rPr lang="de-CH" sz="1600" b="1" dirty="0" err="1"/>
              <a:t>questions</a:t>
            </a:r>
            <a:r>
              <a:rPr lang="de-CH" sz="1600" b="1" dirty="0"/>
              <a:t> </a:t>
            </a:r>
            <a:r>
              <a:rPr lang="de-CH" sz="1600" b="1" dirty="0" err="1"/>
              <a:t>about</a:t>
            </a:r>
            <a:r>
              <a:rPr lang="de-CH" sz="1600" b="1" dirty="0"/>
              <a:t> livestock </a:t>
            </a:r>
            <a:endParaRPr lang="en-GB" sz="1600" b="1" dirty="0"/>
          </a:p>
        </p:txBody>
      </p:sp>
      <p:sp>
        <p:nvSpPr>
          <p:cNvPr id="8" name="Inhaltsplatzhalter 2"/>
          <p:cNvSpPr txBox="1">
            <a:spLocks/>
          </p:cNvSpPr>
          <p:nvPr/>
        </p:nvSpPr>
        <p:spPr>
          <a:xfrm>
            <a:off x="616253" y="2186123"/>
            <a:ext cx="7923547" cy="3863347"/>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lvl="1" indent="-285750" algn="l" defTabSz="685800">
              <a:lnSpc>
                <a:spcPct val="90000"/>
              </a:lnSpc>
              <a:spcAft>
                <a:spcPts val="600"/>
              </a:spcAft>
              <a:buClr>
                <a:srgbClr val="006C8E"/>
              </a:buClr>
              <a:buFont typeface="Arial" panose="020B0604020202020204" pitchFamily="34" charset="0"/>
              <a:buChar char="•"/>
            </a:pPr>
            <a:r>
              <a:rPr lang="de-CH" sz="1600" dirty="0"/>
              <a:t>Does </a:t>
            </a:r>
            <a:r>
              <a:rPr lang="de-CH" sz="1600" dirty="0" err="1"/>
              <a:t>the</a:t>
            </a:r>
            <a:r>
              <a:rPr lang="de-CH" sz="1600" dirty="0"/>
              <a:t> </a:t>
            </a:r>
            <a:r>
              <a:rPr lang="de-CH" sz="1600" dirty="0" err="1"/>
              <a:t>team</a:t>
            </a:r>
            <a:r>
              <a:rPr lang="de-CH" sz="1600" dirty="0"/>
              <a:t> have </a:t>
            </a:r>
            <a:r>
              <a:rPr lang="de-CH" sz="1600" dirty="0" err="1"/>
              <a:t>animal</a:t>
            </a:r>
            <a:r>
              <a:rPr lang="de-CH" sz="1600" dirty="0"/>
              <a:t> experts with good </a:t>
            </a:r>
            <a:r>
              <a:rPr lang="de-CH" sz="1600" dirty="0" err="1"/>
              <a:t>theoretical</a:t>
            </a:r>
            <a:r>
              <a:rPr lang="de-CH" sz="1600" dirty="0"/>
              <a:t> and </a:t>
            </a:r>
            <a:r>
              <a:rPr lang="de-CH" sz="1600" dirty="0" err="1"/>
              <a:t>practical</a:t>
            </a:r>
            <a:r>
              <a:rPr lang="de-CH" sz="1600" dirty="0"/>
              <a:t> </a:t>
            </a:r>
            <a:r>
              <a:rPr lang="de-CH" sz="1600" dirty="0" err="1"/>
              <a:t>knowledge</a:t>
            </a:r>
            <a:r>
              <a:rPr lang="de-CH" sz="1600" dirty="0"/>
              <a:t> </a:t>
            </a:r>
            <a:r>
              <a:rPr lang="de-CH" sz="1600" dirty="0" err="1"/>
              <a:t>skills</a:t>
            </a:r>
            <a:r>
              <a:rPr lang="de-CH" sz="1600" dirty="0"/>
              <a:t>?</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What animals and breeds are the most suitable? Which ones are adapted to the type of environment? Are sources of starter animals available, i.e. can you easily get t</a:t>
            </a:r>
            <a:r>
              <a:rPr lang="de-CH" sz="1600" dirty="0"/>
              <a:t>he </a:t>
            </a:r>
            <a:r>
              <a:rPr lang="de-CH" sz="1600" dirty="0" err="1"/>
              <a:t>starter</a:t>
            </a:r>
            <a:r>
              <a:rPr lang="de-CH" sz="1600" dirty="0"/>
              <a:t> </a:t>
            </a:r>
            <a:r>
              <a:rPr lang="de-CH" sz="1600" dirty="0" err="1"/>
              <a:t>animals</a:t>
            </a:r>
            <a:r>
              <a:rPr lang="de-CH" sz="1600" dirty="0"/>
              <a:t>, e.g. a </a:t>
            </a:r>
            <a:r>
              <a:rPr lang="de-CH" sz="1600" dirty="0" err="1"/>
              <a:t>dairy</a:t>
            </a:r>
            <a:r>
              <a:rPr lang="de-CH" sz="1600" dirty="0"/>
              <a:t> </a:t>
            </a:r>
            <a:r>
              <a:rPr lang="de-CH" sz="1600" dirty="0" err="1"/>
              <a:t>cow</a:t>
            </a:r>
            <a:r>
              <a:rPr lang="de-CH" sz="1600" dirty="0"/>
              <a:t>, </a:t>
            </a:r>
            <a:r>
              <a:rPr lang="de-CH" sz="1600" dirty="0" err="1"/>
              <a:t>chicks</a:t>
            </a:r>
            <a:r>
              <a:rPr lang="de-CH" sz="1600" dirty="0"/>
              <a:t> </a:t>
            </a:r>
            <a:r>
              <a:rPr lang="de-CH" sz="1600" dirty="0" err="1"/>
              <a:t>for</a:t>
            </a:r>
            <a:r>
              <a:rPr lang="de-CH" sz="1600" dirty="0"/>
              <a:t> egg and </a:t>
            </a:r>
            <a:r>
              <a:rPr lang="de-CH" sz="1600" dirty="0" err="1"/>
              <a:t>meat</a:t>
            </a:r>
            <a:r>
              <a:rPr lang="de-CH" sz="1600" dirty="0"/>
              <a:t> </a:t>
            </a:r>
            <a:r>
              <a:rPr lang="de-CH" sz="1600" dirty="0" err="1"/>
              <a:t>poultry</a:t>
            </a:r>
            <a:r>
              <a:rPr lang="de-CH" sz="1600" dirty="0"/>
              <a:t> production, </a:t>
            </a:r>
            <a:r>
              <a:rPr lang="de-CH" sz="1600" dirty="0" err="1"/>
              <a:t>fingerlings</a:t>
            </a:r>
            <a:r>
              <a:rPr lang="de-CH" sz="1600" dirty="0"/>
              <a:t> </a:t>
            </a:r>
            <a:r>
              <a:rPr lang="de-CH" sz="1600" dirty="0" err="1"/>
              <a:t>for</a:t>
            </a:r>
            <a:r>
              <a:rPr lang="de-CH" sz="1600" dirty="0"/>
              <a:t> </a:t>
            </a:r>
            <a:r>
              <a:rPr lang="de-CH" sz="1600" dirty="0" err="1"/>
              <a:t>fish</a:t>
            </a:r>
            <a:r>
              <a:rPr lang="de-CH" sz="1600" dirty="0"/>
              <a:t>?</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Does the selected land comply with organic expectations?</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Are adequate quantities of grazing land/pastures available? Do the meadows contain a variety of grazing plants – grass, herbaceous plants, shrubs, etc.?</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Are there enough sources and/or stocks of fodder/supplementary feed?</a:t>
            </a:r>
          </a:p>
          <a:p>
            <a:pPr marL="285750" lvl="1" indent="-285750" algn="l" defTabSz="685800">
              <a:lnSpc>
                <a:spcPct val="90000"/>
              </a:lnSpc>
              <a:spcAft>
                <a:spcPts val="600"/>
              </a:spcAft>
              <a:buClr>
                <a:srgbClr val="006C8E"/>
              </a:buClr>
              <a:buFont typeface="Arial" panose="020B0604020202020204" pitchFamily="34" charset="0"/>
              <a:buChar char="•"/>
            </a:pPr>
            <a:r>
              <a:rPr lang="de-CH" sz="1600" dirty="0"/>
              <a:t>Do you have good </a:t>
            </a:r>
            <a:r>
              <a:rPr lang="de-CH" sz="1600" dirty="0" err="1"/>
              <a:t>housing</a:t>
            </a:r>
            <a:r>
              <a:rPr lang="de-CH" sz="1600" dirty="0"/>
              <a:t> </a:t>
            </a:r>
            <a:r>
              <a:rPr lang="de-CH" sz="1600" dirty="0" err="1"/>
              <a:t>facilities</a:t>
            </a:r>
            <a:r>
              <a:rPr lang="de-CH" sz="1600" dirty="0"/>
              <a:t> </a:t>
            </a:r>
            <a:r>
              <a:rPr lang="de-CH" sz="1600" dirty="0" err="1"/>
              <a:t>for</a:t>
            </a:r>
            <a:r>
              <a:rPr lang="de-CH" sz="1600" dirty="0"/>
              <a:t> </a:t>
            </a:r>
            <a:r>
              <a:rPr lang="de-CH" sz="1600" dirty="0" err="1"/>
              <a:t>the</a:t>
            </a:r>
            <a:r>
              <a:rPr lang="de-CH" sz="1600" dirty="0"/>
              <a:t> </a:t>
            </a:r>
            <a:r>
              <a:rPr lang="de-CH" sz="1600" dirty="0" err="1"/>
              <a:t>respective</a:t>
            </a:r>
            <a:r>
              <a:rPr lang="de-CH" sz="1600" dirty="0"/>
              <a:t> types of </a:t>
            </a:r>
            <a:r>
              <a:rPr lang="de-CH" sz="1600" dirty="0" err="1"/>
              <a:t>animals</a:t>
            </a:r>
            <a:r>
              <a:rPr lang="de-CH" sz="1600" dirty="0"/>
              <a:t>? </a:t>
            </a:r>
            <a:r>
              <a:rPr lang="en-GB" sz="1600" spc="20" dirty="0">
                <a:latin typeface="+mn-lt"/>
              </a:rPr>
              <a:t>Are the free-range areas for poultry/pigs well prepared and containing suitable structures (including shade and water) for good animal welfare?</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Are there enough water drinking points for the respective types of livestock?</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Do you have enough land to bring out the manure without causing nitrogen leakage?</a:t>
            </a:r>
          </a:p>
          <a:p>
            <a:pPr marL="285750" lvl="1" indent="-285750" algn="l" defTabSz="685800">
              <a:lnSpc>
                <a:spcPct val="90000"/>
              </a:lnSpc>
              <a:spcAft>
                <a:spcPts val="600"/>
              </a:spcAft>
              <a:buClr>
                <a:srgbClr val="006C8E"/>
              </a:buClr>
              <a:buFont typeface="Arial" panose="020B0604020202020204" pitchFamily="34" charset="0"/>
              <a:buChar char="•"/>
            </a:pPr>
            <a:r>
              <a:rPr lang="en-GB" sz="1600" spc="20" dirty="0">
                <a:latin typeface="+mn-lt"/>
              </a:rPr>
              <a:t>Do you have enough labour to handle animals in the expected organic management?</a:t>
            </a:r>
          </a:p>
        </p:txBody>
      </p:sp>
      <p:sp>
        <p:nvSpPr>
          <p:cNvPr id="9" name="Datumsplatzhalter 4">
            <a:extLst>
              <a:ext uri="{FF2B5EF4-FFF2-40B4-BE49-F238E27FC236}">
                <a16:creationId xmlns:a16="http://schemas.microsoft.com/office/drawing/2014/main" id="{02A2472C-7892-4680-8B8B-B068E3F6C9A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1716109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59196" y="839770"/>
            <a:ext cx="7880603" cy="2250024"/>
          </a:xfrm>
          <a:solidFill>
            <a:schemeClr val="accent6">
              <a:lumMod val="20000"/>
              <a:lumOff val="80000"/>
            </a:schemeClr>
          </a:solidFill>
          <a:ln>
            <a:noFill/>
          </a:ln>
        </p:spPr>
        <p:txBody>
          <a:bodyPr lIns="72000" tIns="72000" rIns="72000" bIns="72000"/>
          <a:lstStyle/>
          <a:p>
            <a:pPr marL="285750" indent="-285750">
              <a:buFont typeface="Arial" panose="020B0604020202020204" pitchFamily="34" charset="0"/>
              <a:buChar char="•"/>
            </a:pPr>
            <a:r>
              <a:rPr lang="de-CH" sz="1600" dirty="0"/>
              <a:t>Do you have </a:t>
            </a:r>
            <a:r>
              <a:rPr lang="de-CH" sz="1600" dirty="0" err="1"/>
              <a:t>the</a:t>
            </a:r>
            <a:r>
              <a:rPr lang="de-CH" sz="1600" dirty="0"/>
              <a:t> </a:t>
            </a:r>
            <a:r>
              <a:rPr lang="de-CH" sz="1600" dirty="0" err="1"/>
              <a:t>necessary</a:t>
            </a:r>
            <a:r>
              <a:rPr lang="de-CH" sz="1600" dirty="0"/>
              <a:t> </a:t>
            </a:r>
            <a:r>
              <a:rPr lang="de-CH" sz="1600" dirty="0" err="1"/>
              <a:t>materials</a:t>
            </a:r>
            <a:r>
              <a:rPr lang="de-CH" sz="1600" dirty="0"/>
              <a:t>/</a:t>
            </a:r>
            <a:r>
              <a:rPr lang="de-CH" sz="1600" dirty="0" err="1"/>
              <a:t>inputs</a:t>
            </a:r>
            <a:r>
              <a:rPr lang="de-CH" sz="1600" dirty="0"/>
              <a:t> </a:t>
            </a:r>
            <a:r>
              <a:rPr lang="de-CH" sz="1600" dirty="0" err="1"/>
              <a:t>for</a:t>
            </a:r>
            <a:r>
              <a:rPr lang="de-CH" sz="1600" dirty="0"/>
              <a:t> </a:t>
            </a:r>
            <a:r>
              <a:rPr lang="de-CH" sz="1600" dirty="0" err="1"/>
              <a:t>animal</a:t>
            </a:r>
            <a:r>
              <a:rPr lang="de-CH" sz="1600" dirty="0"/>
              <a:t> </a:t>
            </a:r>
            <a:r>
              <a:rPr lang="de-CH" sz="1600" dirty="0" err="1"/>
              <a:t>health</a:t>
            </a:r>
            <a:r>
              <a:rPr lang="de-CH" sz="1600" dirty="0"/>
              <a:t> (</a:t>
            </a:r>
            <a:r>
              <a:rPr lang="de-CH" sz="1600" dirty="0" err="1"/>
              <a:t>ethnobotanical</a:t>
            </a:r>
            <a:r>
              <a:rPr lang="de-CH" sz="1600" dirty="0"/>
              <a:t> </a:t>
            </a:r>
            <a:r>
              <a:rPr lang="de-CH" sz="1600" dirty="0" err="1"/>
              <a:t>sources</a:t>
            </a:r>
            <a:r>
              <a:rPr lang="de-CH" sz="1600" dirty="0"/>
              <a:t>, </a:t>
            </a:r>
            <a:r>
              <a:rPr lang="de-CH" sz="1600" dirty="0" err="1"/>
              <a:t>commercial</a:t>
            </a:r>
            <a:r>
              <a:rPr lang="de-CH" sz="1600" dirty="0"/>
              <a:t> </a:t>
            </a:r>
            <a:r>
              <a:rPr lang="de-CH" sz="1600" dirty="0" err="1"/>
              <a:t>sources</a:t>
            </a:r>
            <a:r>
              <a:rPr lang="de-CH" sz="1600" dirty="0"/>
              <a:t>, etc.)?</a:t>
            </a:r>
            <a:endParaRPr lang="en-GB" sz="1600" spc="20" dirty="0"/>
          </a:p>
          <a:p>
            <a:pPr marL="285750" indent="-285750">
              <a:buFont typeface="Arial" panose="020B0604020202020204" pitchFamily="34" charset="0"/>
              <a:buChar char="•"/>
            </a:pPr>
            <a:r>
              <a:rPr lang="de-CH" sz="1600" dirty="0"/>
              <a:t>Will </a:t>
            </a:r>
            <a:r>
              <a:rPr lang="de-CH" sz="1600" dirty="0" err="1"/>
              <a:t>the</a:t>
            </a:r>
            <a:r>
              <a:rPr lang="de-CH" sz="1600" dirty="0"/>
              <a:t> </a:t>
            </a:r>
            <a:r>
              <a:rPr lang="de-CH" sz="1600" dirty="0" err="1"/>
              <a:t>animals</a:t>
            </a:r>
            <a:r>
              <a:rPr lang="de-CH" sz="1600" dirty="0"/>
              <a:t> </a:t>
            </a:r>
            <a:r>
              <a:rPr lang="de-CH" sz="1600" dirty="0" err="1"/>
              <a:t>be</a:t>
            </a:r>
            <a:r>
              <a:rPr lang="de-CH" sz="1600" dirty="0"/>
              <a:t> </a:t>
            </a:r>
            <a:r>
              <a:rPr lang="de-CH" sz="1600" dirty="0" err="1"/>
              <a:t>well</a:t>
            </a:r>
            <a:r>
              <a:rPr lang="de-CH" sz="1600" dirty="0"/>
              <a:t> </a:t>
            </a:r>
            <a:r>
              <a:rPr lang="de-CH" sz="1600" dirty="0" err="1"/>
              <a:t>protected</a:t>
            </a:r>
            <a:r>
              <a:rPr lang="de-CH" sz="1600" dirty="0"/>
              <a:t> from </a:t>
            </a:r>
            <a:r>
              <a:rPr lang="de-CH" sz="1600" dirty="0" err="1"/>
              <a:t>predators</a:t>
            </a:r>
            <a:r>
              <a:rPr lang="de-CH" sz="1600" dirty="0"/>
              <a:t> such </a:t>
            </a:r>
            <a:r>
              <a:rPr lang="de-CH" sz="1600" dirty="0" err="1"/>
              <a:t>as</a:t>
            </a:r>
            <a:r>
              <a:rPr lang="de-CH" sz="1600" dirty="0"/>
              <a:t> </a:t>
            </a:r>
            <a:r>
              <a:rPr lang="de-CH" sz="1600" dirty="0" err="1"/>
              <a:t>leopards</a:t>
            </a:r>
            <a:r>
              <a:rPr lang="de-CH" sz="1600" dirty="0"/>
              <a:t>, </a:t>
            </a:r>
            <a:r>
              <a:rPr lang="de-CH" sz="1600" dirty="0" err="1"/>
              <a:t>snakes</a:t>
            </a:r>
            <a:r>
              <a:rPr lang="de-CH" sz="1600" dirty="0"/>
              <a:t>, </a:t>
            </a:r>
            <a:r>
              <a:rPr lang="de-CH" sz="1600" dirty="0" err="1"/>
              <a:t>hyenas</a:t>
            </a:r>
            <a:r>
              <a:rPr lang="de-CH" sz="1600" dirty="0"/>
              <a:t>, etc.?</a:t>
            </a:r>
          </a:p>
          <a:p>
            <a:pPr marL="285750" indent="-285750">
              <a:buFont typeface="Arial" panose="020B0604020202020204" pitchFamily="34" charset="0"/>
              <a:buChar char="•"/>
            </a:pPr>
            <a:r>
              <a:rPr lang="de-CH" sz="1600" dirty="0"/>
              <a:t>What </a:t>
            </a:r>
            <a:r>
              <a:rPr lang="de-CH" sz="1600" dirty="0" err="1"/>
              <a:t>kind</a:t>
            </a:r>
            <a:r>
              <a:rPr lang="de-CH" sz="1600" dirty="0"/>
              <a:t> of </a:t>
            </a:r>
            <a:r>
              <a:rPr lang="de-CH" sz="1600" dirty="0" err="1"/>
              <a:t>animal</a:t>
            </a:r>
            <a:r>
              <a:rPr lang="de-CH" sz="1600" dirty="0"/>
              <a:t> </a:t>
            </a:r>
            <a:r>
              <a:rPr lang="de-CH" sz="1600" dirty="0" err="1"/>
              <a:t>handling</a:t>
            </a:r>
            <a:r>
              <a:rPr lang="de-CH" sz="1600" dirty="0"/>
              <a:t> </a:t>
            </a:r>
            <a:r>
              <a:rPr lang="de-CH" sz="1600" dirty="0" err="1"/>
              <a:t>tools</a:t>
            </a:r>
            <a:r>
              <a:rPr lang="de-CH" sz="1600" dirty="0"/>
              <a:t> and </a:t>
            </a:r>
            <a:r>
              <a:rPr lang="de-CH" sz="1600" dirty="0" err="1"/>
              <a:t>facilities</a:t>
            </a:r>
            <a:r>
              <a:rPr lang="de-CH" sz="1600" dirty="0"/>
              <a:t> do you </a:t>
            </a:r>
            <a:r>
              <a:rPr lang="de-CH" sz="1600" dirty="0" err="1"/>
              <a:t>need</a:t>
            </a:r>
            <a:r>
              <a:rPr lang="de-CH" sz="1600" dirty="0"/>
              <a:t> and do you have, e.g. </a:t>
            </a:r>
            <a:r>
              <a:rPr lang="de-CH" sz="1600" dirty="0" err="1"/>
              <a:t>stalls</a:t>
            </a:r>
            <a:r>
              <a:rPr lang="de-CH" sz="1600" dirty="0"/>
              <a:t> </a:t>
            </a:r>
            <a:r>
              <a:rPr lang="de-CH" sz="1600" dirty="0" err="1"/>
              <a:t>for</a:t>
            </a:r>
            <a:r>
              <a:rPr lang="de-CH" sz="1600" dirty="0"/>
              <a:t> </a:t>
            </a:r>
            <a:r>
              <a:rPr lang="de-CH" sz="1600" dirty="0" err="1"/>
              <a:t>fodder</a:t>
            </a:r>
            <a:r>
              <a:rPr lang="de-CH" sz="1600" dirty="0"/>
              <a:t> </a:t>
            </a:r>
            <a:r>
              <a:rPr lang="de-CH" sz="1600" dirty="0" err="1"/>
              <a:t>storage</a:t>
            </a:r>
            <a:r>
              <a:rPr lang="de-CH" sz="1600" dirty="0"/>
              <a:t>, </a:t>
            </a:r>
            <a:r>
              <a:rPr lang="de-CH" sz="1600" dirty="0" err="1"/>
              <a:t>dairy</a:t>
            </a:r>
            <a:r>
              <a:rPr lang="de-CH" sz="1600" dirty="0"/>
              <a:t>/</a:t>
            </a:r>
            <a:r>
              <a:rPr lang="de-CH" sz="1600" dirty="0" err="1"/>
              <a:t>milking</a:t>
            </a:r>
            <a:r>
              <a:rPr lang="de-CH" sz="1600" dirty="0"/>
              <a:t> </a:t>
            </a:r>
            <a:r>
              <a:rPr lang="de-CH" sz="1600" dirty="0" err="1"/>
              <a:t>facilities</a:t>
            </a:r>
            <a:r>
              <a:rPr lang="de-CH" sz="1600" dirty="0"/>
              <a:t> and </a:t>
            </a:r>
            <a:r>
              <a:rPr lang="de-CH" sz="1600" dirty="0" err="1"/>
              <a:t>containers</a:t>
            </a:r>
            <a:r>
              <a:rPr lang="de-CH" sz="1600" dirty="0"/>
              <a:t>, egg </a:t>
            </a:r>
            <a:r>
              <a:rPr lang="de-CH" sz="1600" dirty="0" err="1"/>
              <a:t>trays</a:t>
            </a:r>
            <a:r>
              <a:rPr lang="de-CH" sz="1600" dirty="0"/>
              <a:t>, etc.?</a:t>
            </a:r>
          </a:p>
          <a:p>
            <a:pPr marL="285750" indent="-285750">
              <a:buFont typeface="Arial" panose="020B0604020202020204" pitchFamily="34" charset="0"/>
              <a:buChar char="•"/>
            </a:pPr>
            <a:r>
              <a:rPr lang="en-GB" sz="1600" dirty="0"/>
              <a:t>Are storage and processing facilities for the livestock inputs, tools, fodder, products</a:t>
            </a:r>
            <a:br>
              <a:rPr lang="en-GB" sz="1600" dirty="0"/>
            </a:br>
            <a:r>
              <a:rPr lang="en-GB" sz="1600" dirty="0"/>
              <a:t>(e.g. milk) produce available, or do they need to be constructed, purchased?</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101</a:t>
            </a:fld>
            <a:endParaRPr lang="en-GB" noProof="0" dirty="0"/>
          </a:p>
        </p:txBody>
      </p:sp>
      <p:sp>
        <p:nvSpPr>
          <p:cNvPr id="8" name="Rectangle 7"/>
          <p:cNvSpPr/>
          <p:nvPr/>
        </p:nvSpPr>
        <p:spPr>
          <a:xfrm>
            <a:off x="659196" y="548968"/>
            <a:ext cx="6252830" cy="221599"/>
          </a:xfrm>
          <a:prstGeom prst="rect">
            <a:avLst/>
          </a:prstGeom>
          <a:noFill/>
        </p:spPr>
        <p:txBody>
          <a:bodyPr vert="horz" wrap="square" lIns="0" tIns="0" rIns="0" bIns="0" rtlCol="0" anchor="t">
            <a:spAutoFit/>
          </a:bodyPr>
          <a:lstStyle/>
          <a:p>
            <a:pPr>
              <a:lnSpc>
                <a:spcPct val="90000"/>
              </a:lnSpc>
              <a:spcBef>
                <a:spcPct val="0"/>
              </a:spcBef>
            </a:pPr>
            <a:r>
              <a:rPr lang="de-CH" sz="1600" b="1" dirty="0"/>
              <a:t>Further </a:t>
            </a:r>
            <a:r>
              <a:rPr lang="de-CH" sz="1600" b="1" dirty="0" err="1"/>
              <a:t>guiding</a:t>
            </a:r>
            <a:r>
              <a:rPr lang="de-CH" sz="1600" b="1" dirty="0"/>
              <a:t> </a:t>
            </a:r>
            <a:r>
              <a:rPr lang="de-CH" sz="1600" b="1" dirty="0" err="1"/>
              <a:t>questions</a:t>
            </a:r>
            <a:r>
              <a:rPr lang="de-CH" sz="1600" b="1" dirty="0"/>
              <a:t> on </a:t>
            </a:r>
            <a:r>
              <a:rPr lang="de-CH" sz="1600" b="1" dirty="0" err="1"/>
              <a:t>basic</a:t>
            </a:r>
            <a:r>
              <a:rPr lang="de-CH" sz="1600" b="1" dirty="0"/>
              <a:t> requirements </a:t>
            </a:r>
            <a:endParaRPr lang="en-GB" sz="1600" b="1" dirty="0"/>
          </a:p>
        </p:txBody>
      </p:sp>
      <p:sp>
        <p:nvSpPr>
          <p:cNvPr id="10" name="Datumsplatzhalter 4">
            <a:extLst>
              <a:ext uri="{FF2B5EF4-FFF2-40B4-BE49-F238E27FC236}">
                <a16:creationId xmlns:a16="http://schemas.microsoft.com/office/drawing/2014/main" id="{2A392642-9425-4669-9351-F9FBCAD7DC0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9" name="Inhaltsplatzhalter 2"/>
          <p:cNvSpPr txBox="1">
            <a:spLocks/>
          </p:cNvSpPr>
          <p:nvPr/>
        </p:nvSpPr>
        <p:spPr>
          <a:xfrm>
            <a:off x="659196" y="3315242"/>
            <a:ext cx="7927843" cy="221599"/>
          </a:xfrm>
          <a:prstGeom prst="rect">
            <a:avLst/>
          </a:prstGeom>
          <a:noFill/>
        </p:spPr>
        <p:txBody>
          <a:bodyPr vert="horz" wrap="square" lIns="0" tIns="0" rIns="0" bIns="0" rtlCol="0" anchor="t">
            <a:sp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spcBef>
                <a:spcPct val="0"/>
              </a:spcBef>
            </a:pPr>
            <a:r>
              <a:rPr lang="en-US" sz="1600" b="1" dirty="0"/>
              <a:t>Guiding questions relating to housing in organic livestock production:</a:t>
            </a:r>
          </a:p>
        </p:txBody>
      </p:sp>
      <p:sp>
        <p:nvSpPr>
          <p:cNvPr id="11" name="Inhaltsplatzhalter 2"/>
          <p:cNvSpPr txBox="1">
            <a:spLocks/>
          </p:cNvSpPr>
          <p:nvPr/>
        </p:nvSpPr>
        <p:spPr>
          <a:xfrm>
            <a:off x="659196" y="3609002"/>
            <a:ext cx="7927843" cy="2447575"/>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Do you have appropriate </a:t>
            </a:r>
            <a:r>
              <a:rPr lang="de-CH" sz="1600" spc="20" dirty="0" err="1">
                <a:latin typeface="+mn-lt"/>
              </a:rPr>
              <a:t>housing</a:t>
            </a:r>
            <a:r>
              <a:rPr lang="de-CH" sz="1600" spc="20" dirty="0">
                <a:latin typeface="+mn-lt"/>
              </a:rPr>
              <a:t> </a:t>
            </a:r>
            <a:r>
              <a:rPr lang="de-CH" sz="1600" spc="20" dirty="0" err="1">
                <a:latin typeface="+mn-lt"/>
              </a:rPr>
              <a:t>for</a:t>
            </a:r>
            <a:r>
              <a:rPr lang="de-CH" sz="1600" spc="20" dirty="0">
                <a:latin typeface="+mn-lt"/>
              </a:rPr>
              <a:t> </a:t>
            </a:r>
            <a:r>
              <a:rPr lang="de-CH" sz="1600" spc="20" dirty="0" err="1">
                <a:latin typeface="+mn-lt"/>
              </a:rPr>
              <a:t>the</a:t>
            </a:r>
            <a:r>
              <a:rPr lang="de-CH" sz="1600" spc="20" dirty="0">
                <a:latin typeface="+mn-lt"/>
              </a:rPr>
              <a:t> </a:t>
            </a:r>
            <a:r>
              <a:rPr lang="de-CH" sz="1600" spc="20" dirty="0" err="1">
                <a:latin typeface="+mn-lt"/>
              </a:rPr>
              <a:t>animals</a:t>
            </a:r>
            <a:r>
              <a:rPr lang="de-CH" sz="1600" spc="20" dirty="0">
                <a:latin typeface="+mn-lt"/>
              </a:rPr>
              <a:t> – does </a:t>
            </a:r>
            <a:r>
              <a:rPr lang="de-CH" sz="1600" spc="20" dirty="0" err="1">
                <a:latin typeface="+mn-lt"/>
              </a:rPr>
              <a:t>the</a:t>
            </a:r>
            <a:r>
              <a:rPr lang="de-CH" sz="1600" spc="20" dirty="0">
                <a:latin typeface="+mn-lt"/>
              </a:rPr>
              <a:t> </a:t>
            </a:r>
            <a:r>
              <a:rPr lang="de-CH" sz="1600" spc="20" dirty="0" err="1">
                <a:latin typeface="+mn-lt"/>
              </a:rPr>
              <a:t>housing</a:t>
            </a:r>
            <a:r>
              <a:rPr lang="de-CH" sz="1600" spc="20" dirty="0">
                <a:latin typeface="+mn-lt"/>
              </a:rPr>
              <a:t> </a:t>
            </a:r>
            <a:r>
              <a:rPr lang="de-CH" sz="1600" spc="20" dirty="0" err="1">
                <a:latin typeface="+mn-lt"/>
              </a:rPr>
              <a:t>allow</a:t>
            </a:r>
            <a:r>
              <a:rPr lang="de-CH" sz="1600" spc="20" dirty="0">
                <a:latin typeface="+mn-lt"/>
              </a:rPr>
              <a:t> </a:t>
            </a:r>
            <a:r>
              <a:rPr lang="de-CH" sz="1600" spc="20" dirty="0" err="1">
                <a:latin typeface="+mn-lt"/>
              </a:rPr>
              <a:t>sufficient</a:t>
            </a:r>
            <a:r>
              <a:rPr lang="de-CH" sz="1600" spc="20" dirty="0">
                <a:latin typeface="+mn-lt"/>
              </a:rPr>
              <a:t> </a:t>
            </a:r>
            <a:r>
              <a:rPr lang="de-CH" sz="1600" spc="20" dirty="0" err="1">
                <a:latin typeface="+mn-lt"/>
              </a:rPr>
              <a:t>movement</a:t>
            </a:r>
            <a:r>
              <a:rPr lang="de-CH" sz="1600" spc="20" dirty="0">
                <a:latin typeface="+mn-lt"/>
              </a:rPr>
              <a:t> of </a:t>
            </a:r>
            <a:r>
              <a:rPr lang="de-CH" sz="1600" spc="20" dirty="0" err="1">
                <a:latin typeface="+mn-lt"/>
              </a:rPr>
              <a:t>the</a:t>
            </a:r>
            <a:r>
              <a:rPr lang="de-CH" sz="1600" spc="20" dirty="0">
                <a:latin typeface="+mn-lt"/>
              </a:rPr>
              <a:t> </a:t>
            </a:r>
            <a:r>
              <a:rPr lang="de-CH" sz="1600" spc="20" dirty="0" err="1">
                <a:latin typeface="+mn-lt"/>
              </a:rPr>
              <a:t>animals</a:t>
            </a:r>
            <a:r>
              <a:rPr lang="de-CH" sz="1600" spc="20" dirty="0">
                <a:latin typeface="+mn-lt"/>
              </a:rPr>
              <a:t> </a:t>
            </a:r>
            <a:r>
              <a:rPr lang="de-CH" sz="1600" spc="20" dirty="0" err="1">
                <a:latin typeface="+mn-lt"/>
              </a:rPr>
              <a:t>within</a:t>
            </a:r>
            <a:r>
              <a:rPr lang="de-CH" sz="1600" spc="20" dirty="0">
                <a:latin typeface="+mn-lt"/>
              </a:rPr>
              <a:t> </a:t>
            </a:r>
            <a:r>
              <a:rPr lang="de-CH" sz="1600" spc="20" dirty="0" err="1">
                <a:latin typeface="+mn-lt"/>
              </a:rPr>
              <a:t>it</a:t>
            </a:r>
            <a:r>
              <a:rPr lang="de-CH" sz="1600" spc="20" dirty="0">
                <a:latin typeface="+mn-lt"/>
              </a:rPr>
              <a:t> (</a:t>
            </a:r>
            <a:r>
              <a:rPr lang="de-CH" sz="1600" spc="20" dirty="0" err="1">
                <a:latin typeface="+mn-lt"/>
              </a:rPr>
              <a:t>small</a:t>
            </a:r>
            <a:r>
              <a:rPr lang="de-CH" sz="1600" spc="20" dirty="0">
                <a:latin typeface="+mn-lt"/>
              </a:rPr>
              <a:t> </a:t>
            </a:r>
            <a:r>
              <a:rPr lang="de-CH" sz="1600" spc="20" dirty="0" err="1">
                <a:latin typeface="+mn-lt"/>
              </a:rPr>
              <a:t>herds</a:t>
            </a:r>
            <a:r>
              <a:rPr lang="de-CH" sz="1600" spc="20" dirty="0">
                <a:latin typeface="+mn-lt"/>
              </a:rPr>
              <a:t> </a:t>
            </a:r>
            <a:r>
              <a:rPr lang="de-CH" sz="1600" spc="20" dirty="0" err="1">
                <a:latin typeface="+mn-lt"/>
              </a:rPr>
              <a:t>or</a:t>
            </a:r>
            <a:r>
              <a:rPr lang="de-CH" sz="1600" spc="20" dirty="0">
                <a:latin typeface="+mn-lt"/>
              </a:rPr>
              <a:t> </a:t>
            </a:r>
            <a:r>
              <a:rPr lang="de-CH" sz="1600" spc="20" dirty="0" err="1">
                <a:latin typeface="+mn-lt"/>
              </a:rPr>
              <a:t>flocks</a:t>
            </a:r>
            <a:r>
              <a:rPr lang="de-CH" sz="1600" spc="20" dirty="0">
                <a:latin typeface="+mn-lt"/>
              </a:rPr>
              <a:t> </a:t>
            </a:r>
            <a:r>
              <a:rPr lang="de-CH" sz="1600" spc="20" dirty="0" err="1">
                <a:latin typeface="+mn-lt"/>
              </a:rPr>
              <a:t>are</a:t>
            </a:r>
            <a:r>
              <a:rPr lang="de-CH" sz="1600" spc="20" dirty="0">
                <a:latin typeface="+mn-lt"/>
              </a:rPr>
              <a:t> </a:t>
            </a:r>
            <a:r>
              <a:rPr lang="de-CH" sz="1600" spc="20" dirty="0" err="1">
                <a:latin typeface="+mn-lt"/>
              </a:rPr>
              <a:t>recommended</a:t>
            </a:r>
            <a:r>
              <a:rPr lang="de-CH" sz="1600" spc="20" dirty="0">
                <a:latin typeface="+mn-lt"/>
              </a:rPr>
              <a:t> per </a:t>
            </a:r>
            <a:r>
              <a:rPr lang="de-CH" sz="1600" spc="20" dirty="0" err="1">
                <a:latin typeface="+mn-lt"/>
              </a:rPr>
              <a:t>structure</a:t>
            </a:r>
            <a:r>
              <a:rPr lang="de-CH" sz="1600" spc="20" dirty="0">
                <a:latin typeface="+mn-lt"/>
              </a:rPr>
              <a:t> to </a:t>
            </a:r>
            <a:r>
              <a:rPr lang="de-CH" sz="1600" spc="20" dirty="0" err="1">
                <a:latin typeface="+mn-lt"/>
              </a:rPr>
              <a:t>avoid</a:t>
            </a:r>
            <a:r>
              <a:rPr lang="de-CH" sz="1600" spc="20" dirty="0">
                <a:latin typeface="+mn-lt"/>
              </a:rPr>
              <a:t> </a:t>
            </a:r>
            <a:r>
              <a:rPr lang="de-CH" sz="1600" spc="20" dirty="0" err="1">
                <a:latin typeface="+mn-lt"/>
              </a:rPr>
              <a:t>overcrowding</a:t>
            </a:r>
            <a:r>
              <a:rPr lang="de-CH" sz="1600" spc="20" dirty="0">
                <a:latin typeface="+mn-lt"/>
              </a:rPr>
              <a:t>, stress, and potential </a:t>
            </a:r>
            <a:r>
              <a:rPr lang="de-CH" sz="1600" spc="20" dirty="0" err="1">
                <a:latin typeface="+mn-lt"/>
              </a:rPr>
              <a:t>disease</a:t>
            </a:r>
            <a:r>
              <a:rPr lang="de-CH" sz="1600" spc="20" dirty="0">
                <a:latin typeface="+mn-lt"/>
              </a:rPr>
              <a:t> </a:t>
            </a:r>
            <a:r>
              <a:rPr lang="de-CH" sz="1600" spc="20" dirty="0" err="1">
                <a:latin typeface="+mn-lt"/>
              </a:rPr>
              <a:t>outbreaks</a:t>
            </a:r>
            <a:r>
              <a:rPr lang="de-CH" sz="1600" spc="20" dirty="0">
                <a:latin typeface="+mn-lt"/>
              </a:rPr>
              <a:t>)? </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Do you have </a:t>
            </a:r>
            <a:r>
              <a:rPr lang="de-CH" sz="1600" spc="20" dirty="0" err="1">
                <a:latin typeface="+mn-lt"/>
              </a:rPr>
              <a:t>access</a:t>
            </a:r>
            <a:r>
              <a:rPr lang="de-CH" sz="1600" spc="20" dirty="0">
                <a:latin typeface="+mn-lt"/>
              </a:rPr>
              <a:t> to adequate dry </a:t>
            </a:r>
            <a:r>
              <a:rPr lang="de-CH" sz="1600" spc="20" dirty="0" err="1">
                <a:latin typeface="+mn-lt"/>
              </a:rPr>
              <a:t>litter</a:t>
            </a:r>
            <a:r>
              <a:rPr lang="de-CH" sz="1600" spc="20" dirty="0">
                <a:latin typeface="+mn-lt"/>
              </a:rPr>
              <a:t> </a:t>
            </a:r>
            <a:r>
              <a:rPr lang="de-CH" sz="1600" spc="20" dirty="0" err="1">
                <a:latin typeface="+mn-lt"/>
              </a:rPr>
              <a:t>for</a:t>
            </a:r>
            <a:r>
              <a:rPr lang="de-CH" sz="1600" spc="20" dirty="0">
                <a:latin typeface="+mn-lt"/>
              </a:rPr>
              <a:t> </a:t>
            </a:r>
            <a:r>
              <a:rPr lang="de-CH" sz="1600" spc="20" dirty="0" err="1">
                <a:latin typeface="+mn-lt"/>
              </a:rPr>
              <a:t>animal</a:t>
            </a:r>
            <a:r>
              <a:rPr lang="de-CH" sz="1600" spc="20" dirty="0">
                <a:latin typeface="+mn-lt"/>
              </a:rPr>
              <a:t> </a:t>
            </a:r>
            <a:r>
              <a:rPr lang="de-CH" sz="1600" spc="20" dirty="0" err="1">
                <a:latin typeface="+mn-lt"/>
              </a:rPr>
              <a:t>bedding</a:t>
            </a:r>
            <a:r>
              <a:rPr lang="de-CH" sz="1600" spc="20" dirty="0">
                <a:latin typeface="+mn-lt"/>
              </a:rPr>
              <a:t>?</a:t>
            </a:r>
            <a:endParaRPr lang="en-US" sz="1600" spc="20" dirty="0">
              <a:latin typeface="+mn-lt"/>
            </a:endParaRP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Are you aware that animals under organic management should not be tethered in buildings or caged?</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Will you have enough grazing area for the animals as appropriate?</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Will you be able to provide the animals with the maximum amount of fresh air and daylight? </a:t>
            </a:r>
          </a:p>
        </p:txBody>
      </p:sp>
    </p:spTree>
    <p:extLst>
      <p:ext uri="{BB962C8B-B14F-4D97-AF65-F5344CB8AC3E}">
        <p14:creationId xmlns:p14="http://schemas.microsoft.com/office/powerpoint/2010/main" val="1690478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358861"/>
          </a:xfrm>
        </p:spPr>
        <p:txBody>
          <a:bodyPr vert="horz" lIns="0" tIns="0" rIns="0" bIns="0" rtlCol="0" anchor="t">
            <a:noAutofit/>
          </a:bodyPr>
          <a:lstStyle/>
          <a:p>
            <a:r>
              <a:rPr lang="de-DE" sz="2000" dirty="0">
                <a:solidFill>
                  <a:srgbClr val="262626"/>
                </a:solidFill>
                <a:latin typeface="+mn-lt"/>
              </a:rPr>
              <a:t>5.2: Organic </a:t>
            </a:r>
            <a:r>
              <a:rPr lang="de-DE" sz="2000" dirty="0" err="1">
                <a:solidFill>
                  <a:srgbClr val="262626"/>
                </a:solidFill>
              </a:rPr>
              <a:t>pigs</a:t>
            </a:r>
            <a:r>
              <a:rPr lang="de-DE" sz="2000" dirty="0">
                <a:solidFill>
                  <a:srgbClr val="262626"/>
                </a:solidFill>
                <a:latin typeface="+mn-lt"/>
              </a:rPr>
              <a:t> - </a:t>
            </a:r>
            <a:r>
              <a:rPr lang="de-DE" sz="2000" dirty="0" err="1">
                <a:solidFill>
                  <a:srgbClr val="262626"/>
                </a:solidFill>
                <a:latin typeface="+mn-lt"/>
              </a:rPr>
              <a:t>housing</a:t>
            </a:r>
            <a:r>
              <a:rPr lang="de-DE" sz="2000" dirty="0">
                <a:solidFill>
                  <a:srgbClr val="262626"/>
                </a:solidFill>
                <a:latin typeface="+mn-lt"/>
              </a:rPr>
              <a:t>, </a:t>
            </a:r>
            <a:r>
              <a:rPr lang="de-DE" sz="2000" dirty="0" err="1">
                <a:solidFill>
                  <a:srgbClr val="262626"/>
                </a:solidFill>
                <a:latin typeface="+mn-lt"/>
              </a:rPr>
              <a:t>feeding</a:t>
            </a:r>
            <a:r>
              <a:rPr lang="de-DE" sz="2000" dirty="0">
                <a:solidFill>
                  <a:srgbClr val="262626"/>
                </a:solidFill>
                <a:latin typeface="+mn-lt"/>
              </a:rPr>
              <a:t> and </a:t>
            </a:r>
            <a:r>
              <a:rPr lang="de-DE" sz="2000" dirty="0" err="1">
                <a:solidFill>
                  <a:srgbClr val="262626"/>
                </a:solidFill>
                <a:latin typeface="+mn-lt"/>
              </a:rPr>
              <a:t>health</a:t>
            </a:r>
            <a:endParaRPr lang="de-CH" sz="2000" dirty="0">
              <a:solidFill>
                <a:srgbClr val="262626"/>
              </a:solidFill>
              <a:latin typeface="+mn-lt"/>
            </a:endParaRPr>
          </a:p>
        </p:txBody>
      </p:sp>
      <p:pic>
        <p:nvPicPr>
          <p:cNvPr id="6" name="Inhaltsplatzhalter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76260" y="1083701"/>
            <a:ext cx="3791110" cy="2247426"/>
          </a:xfrm>
        </p:spPr>
      </p:pic>
      <p:sp>
        <p:nvSpPr>
          <p:cNvPr id="5" name="Foliennummernplatzhalter 4"/>
          <p:cNvSpPr>
            <a:spLocks noGrp="1"/>
          </p:cNvSpPr>
          <p:nvPr>
            <p:ph type="sldNum" sz="quarter" idx="4"/>
          </p:nvPr>
        </p:nvSpPr>
        <p:spPr/>
        <p:txBody>
          <a:bodyPr/>
          <a:lstStyle/>
          <a:p>
            <a:fld id="{B295DEAF-E952-4796-AAEE-4201E40CA590}" type="slidenum">
              <a:rPr lang="en-GB" noProof="0" smtClean="0"/>
              <a:pPr/>
              <a:t>102</a:t>
            </a:fld>
            <a:endParaRPr lang="en-GB" noProof="0" dirty="0"/>
          </a:p>
        </p:txBody>
      </p:sp>
      <p:sp>
        <p:nvSpPr>
          <p:cNvPr id="7" name="Textfeld 6"/>
          <p:cNvSpPr txBox="1"/>
          <p:nvPr/>
        </p:nvSpPr>
        <p:spPr>
          <a:xfrm>
            <a:off x="581510" y="3855707"/>
            <a:ext cx="3914295" cy="1498872"/>
          </a:xfrm>
          <a:prstGeom prst="rect">
            <a:avLst/>
          </a:prstGeom>
          <a:noFill/>
        </p:spPr>
        <p:txBody>
          <a:bodyPr wrap="square" rtlCol="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spc="20" dirty="0"/>
              <a:t>Housing </a:t>
            </a:r>
            <a:r>
              <a:rPr lang="de-CH" sz="1600" spc="20" dirty="0" err="1"/>
              <a:t>of</a:t>
            </a:r>
            <a:r>
              <a:rPr lang="de-CH" sz="1600" spc="20" dirty="0"/>
              <a:t> </a:t>
            </a:r>
            <a:r>
              <a:rPr lang="de-CH" sz="1600" spc="20" dirty="0" err="1"/>
              <a:t>organic</a:t>
            </a:r>
            <a:r>
              <a:rPr lang="de-CH" sz="1600" spc="20" dirty="0"/>
              <a:t> </a:t>
            </a:r>
            <a:r>
              <a:rPr lang="de-CH" sz="1600" spc="20" dirty="0" err="1"/>
              <a:t>pigs</a:t>
            </a:r>
            <a:r>
              <a:rPr lang="de-CH" sz="1600" spc="20" dirty="0"/>
              <a:t> </a:t>
            </a:r>
            <a:r>
              <a:rPr lang="de-CH" sz="1600" spc="20" dirty="0" err="1"/>
              <a:t>should</a:t>
            </a:r>
            <a:r>
              <a:rPr lang="de-CH" sz="1600" spc="20" dirty="0"/>
              <a:t> </a:t>
            </a:r>
            <a:r>
              <a:rPr lang="de-CH" sz="1600" spc="20" dirty="0" err="1"/>
              <a:t>enable</a:t>
            </a:r>
            <a:r>
              <a:rPr lang="de-CH" sz="1600" spc="20" dirty="0"/>
              <a:t> </a:t>
            </a:r>
            <a:r>
              <a:rPr lang="de-CH" sz="1600" spc="20" dirty="0" err="1"/>
              <a:t>them</a:t>
            </a:r>
            <a:r>
              <a:rPr lang="de-CH" sz="1600" spc="20" dirty="0"/>
              <a:t> </a:t>
            </a:r>
            <a:r>
              <a:rPr lang="de-CH" sz="1600" spc="20" dirty="0" err="1"/>
              <a:t>to</a:t>
            </a:r>
            <a:r>
              <a:rPr lang="de-CH" sz="1600" spc="20" dirty="0"/>
              <a:t> express </a:t>
            </a:r>
            <a:r>
              <a:rPr lang="de-CH" sz="1600" spc="20" dirty="0" err="1"/>
              <a:t>their</a:t>
            </a:r>
            <a:r>
              <a:rPr lang="de-CH" sz="1600" spc="20" dirty="0"/>
              <a:t> </a:t>
            </a:r>
            <a:r>
              <a:rPr lang="de-CH" sz="1600" spc="20" dirty="0" err="1"/>
              <a:t>species-specific</a:t>
            </a:r>
            <a:r>
              <a:rPr lang="de-CH" sz="1600" spc="20" dirty="0"/>
              <a:t> </a:t>
            </a:r>
            <a:r>
              <a:rPr lang="de-CH" sz="1600" spc="20" dirty="0" err="1"/>
              <a:t>behaviours</a:t>
            </a:r>
            <a:r>
              <a:rPr lang="de-CH" sz="1600" spc="20" dirty="0"/>
              <a:t> such </a:t>
            </a:r>
            <a:r>
              <a:rPr lang="de-CH" sz="1600" spc="20" dirty="0" err="1"/>
              <a:t>as</a:t>
            </a:r>
            <a:r>
              <a:rPr lang="de-CH" sz="1600" spc="20" dirty="0"/>
              <a:t> r</a:t>
            </a:r>
            <a:r>
              <a:rPr lang="de-DE" sz="1600" spc="20" dirty="0" err="1"/>
              <a:t>ooting</a:t>
            </a:r>
            <a:r>
              <a:rPr lang="de-DE" sz="1600" spc="20" dirty="0"/>
              <a:t> in </a:t>
            </a:r>
            <a:r>
              <a:rPr lang="de-DE" sz="1600" spc="20" dirty="0" err="1"/>
              <a:t>the</a:t>
            </a:r>
            <a:r>
              <a:rPr lang="de-DE" sz="1600" spc="20" dirty="0"/>
              <a:t> </a:t>
            </a:r>
            <a:r>
              <a:rPr lang="de-DE" sz="1600" spc="20" dirty="0" err="1"/>
              <a:t>soil</a:t>
            </a:r>
            <a:r>
              <a:rPr lang="de-DE" sz="1600" spc="20" dirty="0"/>
              <a:t>, </a:t>
            </a:r>
            <a:r>
              <a:rPr lang="de-DE" sz="1600" spc="20" dirty="0" err="1"/>
              <a:t>foraging</a:t>
            </a:r>
            <a:r>
              <a:rPr lang="de-DE" sz="1600" spc="20" dirty="0"/>
              <a:t>, social </a:t>
            </a:r>
            <a:r>
              <a:rPr lang="de-DE" sz="1600" spc="20" dirty="0" err="1"/>
              <a:t>behaviour</a:t>
            </a:r>
            <a:r>
              <a:rPr lang="de-DE" sz="1600" spc="20" dirty="0"/>
              <a:t>, and </a:t>
            </a:r>
            <a:r>
              <a:rPr lang="de-DE" sz="1600" spc="20" dirty="0" err="1"/>
              <a:t>lying</a:t>
            </a:r>
            <a:r>
              <a:rPr lang="de-DE"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Pigs</a:t>
            </a:r>
            <a:r>
              <a:rPr lang="de-DE" sz="1600" spc="20" dirty="0"/>
              <a:t> </a:t>
            </a:r>
            <a:r>
              <a:rPr lang="de-DE" sz="1600" spc="20" dirty="0" err="1"/>
              <a:t>are</a:t>
            </a:r>
            <a:r>
              <a:rPr lang="de-DE" sz="1600" spc="20" dirty="0"/>
              <a:t> </a:t>
            </a:r>
            <a:r>
              <a:rPr lang="de-DE" sz="1600" spc="20" dirty="0" err="1"/>
              <a:t>very</a:t>
            </a:r>
            <a:r>
              <a:rPr lang="de-DE" sz="1600" spc="20" dirty="0"/>
              <a:t> sensitive </a:t>
            </a:r>
            <a:r>
              <a:rPr lang="de-DE" sz="1600" spc="20" dirty="0" err="1"/>
              <a:t>to</a:t>
            </a:r>
            <a:r>
              <a:rPr lang="de-DE" sz="1600" spc="20" dirty="0"/>
              <a:t> </a:t>
            </a:r>
            <a:r>
              <a:rPr lang="de-DE" sz="1600" spc="20" dirty="0" err="1"/>
              <a:t>heat</a:t>
            </a:r>
            <a:r>
              <a:rPr lang="de-DE" sz="1600" spc="20" dirty="0"/>
              <a:t> and </a:t>
            </a:r>
            <a:r>
              <a:rPr lang="de-DE" sz="1600" spc="20" dirty="0" err="1"/>
              <a:t>need</a:t>
            </a:r>
            <a:r>
              <a:rPr lang="de-DE" sz="1600" spc="20" dirty="0"/>
              <a:t> </a:t>
            </a:r>
            <a:r>
              <a:rPr lang="de-DE" sz="1600" spc="20" dirty="0" err="1"/>
              <a:t>shade</a:t>
            </a:r>
            <a:r>
              <a:rPr lang="de-DE" sz="1600" spc="20" dirty="0"/>
              <a:t> and a </a:t>
            </a:r>
            <a:r>
              <a:rPr lang="de-DE" sz="1600" spc="20" dirty="0" err="1"/>
              <a:t>wallow</a:t>
            </a:r>
            <a:r>
              <a:rPr lang="de-DE" sz="1600" spc="20" dirty="0"/>
              <a:t>, </a:t>
            </a:r>
            <a:r>
              <a:rPr lang="de-DE" sz="1600" spc="20" dirty="0" err="1"/>
              <a:t>if</a:t>
            </a:r>
            <a:r>
              <a:rPr lang="de-DE" sz="1600" spc="20" dirty="0"/>
              <a:t> </a:t>
            </a:r>
            <a:r>
              <a:rPr lang="de-DE" sz="1600" spc="20" dirty="0" err="1"/>
              <a:t>kept</a:t>
            </a:r>
            <a:r>
              <a:rPr lang="de-DE" sz="1600" spc="20" dirty="0"/>
              <a:t> on </a:t>
            </a:r>
            <a:r>
              <a:rPr lang="de-DE" sz="1600" spc="20" dirty="0" err="1"/>
              <a:t>pasture</a:t>
            </a:r>
            <a:r>
              <a:rPr lang="de-DE" sz="1600" spc="20" dirty="0"/>
              <a:t>.</a:t>
            </a:r>
            <a:endParaRPr lang="en-US" sz="1600" spc="20" dirty="0"/>
          </a:p>
        </p:txBody>
      </p:sp>
      <p:sp>
        <p:nvSpPr>
          <p:cNvPr id="8" name="Textfeld 7"/>
          <p:cNvSpPr txBox="1"/>
          <p:nvPr/>
        </p:nvSpPr>
        <p:spPr>
          <a:xfrm>
            <a:off x="791958" y="5786549"/>
            <a:ext cx="8010089" cy="307777"/>
          </a:xfrm>
          <a:prstGeom prst="rect">
            <a:avLst/>
          </a:prstGeom>
          <a:noFill/>
        </p:spPr>
        <p:txBody>
          <a:bodyPr wrap="square" rtlCol="0">
            <a:spAutoFit/>
          </a:bodyPr>
          <a:lstStyle/>
          <a:p>
            <a:r>
              <a:rPr lang="de-DE" sz="1400" dirty="0"/>
              <a:t>Link:  </a:t>
            </a:r>
            <a:r>
              <a:rPr lang="de-DE" sz="1400" dirty="0" err="1"/>
              <a:t>Animal-friendly</a:t>
            </a:r>
            <a:r>
              <a:rPr lang="de-DE" sz="1400" dirty="0"/>
              <a:t> </a:t>
            </a:r>
            <a:r>
              <a:rPr lang="de-DE" sz="1400" dirty="0" err="1"/>
              <a:t>pig</a:t>
            </a:r>
            <a:r>
              <a:rPr lang="de-DE" sz="1400" dirty="0"/>
              <a:t> </a:t>
            </a:r>
            <a:r>
              <a:rPr lang="de-DE" sz="1400" dirty="0" err="1"/>
              <a:t>husbandry</a:t>
            </a:r>
            <a:r>
              <a:rPr lang="de-DE" sz="1400" dirty="0"/>
              <a:t>. An </a:t>
            </a:r>
            <a:r>
              <a:rPr lang="de-DE" sz="1400" dirty="0" err="1"/>
              <a:t>advisory</a:t>
            </a:r>
            <a:r>
              <a:rPr lang="de-DE" sz="1400" dirty="0"/>
              <a:t> </a:t>
            </a:r>
            <a:r>
              <a:rPr lang="de-DE" sz="1400" dirty="0" err="1"/>
              <a:t>toolf</a:t>
            </a:r>
            <a:r>
              <a:rPr lang="de-DE" sz="1400" dirty="0"/>
              <a:t> </a:t>
            </a:r>
            <a:r>
              <a:rPr lang="de-DE" sz="1400" dirty="0" err="1"/>
              <a:t>for</a:t>
            </a:r>
            <a:r>
              <a:rPr lang="de-DE" sz="1400" dirty="0"/>
              <a:t> </a:t>
            </a:r>
            <a:r>
              <a:rPr lang="de-DE" sz="1400" dirty="0" err="1"/>
              <a:t>Swaziland</a:t>
            </a:r>
            <a:r>
              <a:rPr lang="de-DE" sz="1400" dirty="0"/>
              <a:t>, FiBL, 2016</a:t>
            </a:r>
            <a:endParaRPr lang="de-CH" sz="1400" dirty="0"/>
          </a:p>
        </p:txBody>
      </p:sp>
      <p:sp>
        <p:nvSpPr>
          <p:cNvPr id="9" name="Textfeld 8"/>
          <p:cNvSpPr txBox="1"/>
          <p:nvPr/>
        </p:nvSpPr>
        <p:spPr>
          <a:xfrm>
            <a:off x="2646038" y="3420154"/>
            <a:ext cx="1821332" cy="253916"/>
          </a:xfrm>
          <a:prstGeom prst="rect">
            <a:avLst/>
          </a:prstGeom>
          <a:noFill/>
        </p:spPr>
        <p:txBody>
          <a:bodyPr wrap="none" rtlCol="0">
            <a:spAutoFit/>
          </a:bodyPr>
          <a:lstStyle/>
          <a:p>
            <a:pPr algn="r"/>
            <a:r>
              <a:rPr lang="de-DE" sz="1050" dirty="0"/>
              <a:t>Picture: Mirjam Holinger, </a:t>
            </a:r>
            <a:r>
              <a:rPr lang="de-DE" sz="1050" dirty="0" err="1"/>
              <a:t>FiBL</a:t>
            </a:r>
            <a:endParaRPr lang="de-CH" sz="1050" dirty="0"/>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8195" y="2888994"/>
            <a:ext cx="3884908" cy="2426194"/>
          </a:xfrm>
          <a:prstGeom prst="rect">
            <a:avLst/>
          </a:prstGeom>
        </p:spPr>
      </p:pic>
      <p:sp>
        <p:nvSpPr>
          <p:cNvPr id="11" name="Textfeld 10"/>
          <p:cNvSpPr txBox="1"/>
          <p:nvPr/>
        </p:nvSpPr>
        <p:spPr>
          <a:xfrm>
            <a:off x="4648195" y="1034513"/>
            <a:ext cx="3836412" cy="1575816"/>
          </a:xfrm>
          <a:prstGeom prst="rect">
            <a:avLst/>
          </a:prstGeom>
          <a:noFill/>
        </p:spPr>
        <p:txBody>
          <a:bodyPr wrap="square" rtlCol="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Pigs</a:t>
            </a:r>
            <a:r>
              <a:rPr lang="de-DE" sz="1600" spc="20" dirty="0"/>
              <a:t> </a:t>
            </a:r>
            <a:r>
              <a:rPr lang="de-DE" sz="1600" spc="20" dirty="0" err="1"/>
              <a:t>are</a:t>
            </a:r>
            <a:r>
              <a:rPr lang="de-DE" sz="1600" spc="20" dirty="0"/>
              <a:t> </a:t>
            </a:r>
            <a:r>
              <a:rPr lang="de-DE" sz="1600" spc="20" dirty="0" err="1"/>
              <a:t>omnivorous</a:t>
            </a:r>
            <a:r>
              <a:rPr lang="de-DE" sz="1600" spc="20" dirty="0"/>
              <a:t> </a:t>
            </a:r>
            <a:r>
              <a:rPr lang="de-DE" sz="1600" spc="20" dirty="0" err="1"/>
              <a:t>animals</a:t>
            </a:r>
            <a:r>
              <a:rPr lang="de-DE"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Feed </a:t>
            </a:r>
            <a:r>
              <a:rPr lang="de-DE" sz="1600" spc="20" dirty="0" err="1"/>
              <a:t>may</a:t>
            </a:r>
            <a:r>
              <a:rPr lang="de-DE" sz="1600" spc="20" dirty="0"/>
              <a:t> </a:t>
            </a:r>
            <a:r>
              <a:rPr lang="de-DE" sz="1600" spc="20" dirty="0" err="1"/>
              <a:t>include</a:t>
            </a:r>
            <a:r>
              <a:rPr lang="de-DE" sz="1600" spc="20" dirty="0"/>
              <a:t> farm-</a:t>
            </a:r>
            <a:r>
              <a:rPr lang="de-DE" sz="1600" spc="20" dirty="0" err="1"/>
              <a:t>grown</a:t>
            </a:r>
            <a:r>
              <a:rPr lang="de-DE" sz="1600" spc="20" dirty="0"/>
              <a:t> </a:t>
            </a:r>
            <a:r>
              <a:rPr lang="de-DE" sz="1600" spc="20" dirty="0" err="1"/>
              <a:t>crops</a:t>
            </a:r>
            <a:r>
              <a:rPr lang="de-DE" sz="1600" spc="20" dirty="0"/>
              <a:t>, </a:t>
            </a:r>
            <a:r>
              <a:rPr lang="de-DE" sz="1600" spc="20" dirty="0" err="1"/>
              <a:t>roughages</a:t>
            </a:r>
            <a:r>
              <a:rPr lang="de-DE" sz="1600" spc="20" dirty="0"/>
              <a:t> such </a:t>
            </a:r>
            <a:r>
              <a:rPr lang="de-DE" sz="1600" spc="20" dirty="0" err="1"/>
              <a:t>as</a:t>
            </a:r>
            <a:r>
              <a:rPr lang="de-DE" sz="1600" spc="20" dirty="0"/>
              <a:t> </a:t>
            </a:r>
            <a:r>
              <a:rPr lang="de-DE" sz="1600" spc="20" dirty="0" err="1"/>
              <a:t>grass</a:t>
            </a:r>
            <a:r>
              <a:rPr lang="de-DE" sz="1600" spc="20" dirty="0"/>
              <a:t> </a:t>
            </a:r>
            <a:r>
              <a:rPr lang="de-DE" sz="1600" spc="20" dirty="0" err="1"/>
              <a:t>or</a:t>
            </a:r>
            <a:r>
              <a:rPr lang="de-DE" sz="1600" spc="20" dirty="0"/>
              <a:t> </a:t>
            </a:r>
            <a:r>
              <a:rPr lang="de-DE" sz="1600" spc="20" dirty="0" err="1"/>
              <a:t>hay</a:t>
            </a:r>
            <a:r>
              <a:rPr lang="de-DE" sz="1600" spc="20" dirty="0"/>
              <a:t>, </a:t>
            </a:r>
            <a:br>
              <a:rPr lang="de-DE" sz="1600" spc="20" dirty="0"/>
            </a:br>
            <a:r>
              <a:rPr lang="de-DE" sz="1600" spc="20" dirty="0" err="1"/>
              <a:t>by-products</a:t>
            </a:r>
            <a:r>
              <a:rPr lang="de-DE" sz="1600" spc="20" dirty="0"/>
              <a:t> </a:t>
            </a:r>
            <a:r>
              <a:rPr lang="de-DE" sz="1600" spc="20" dirty="0" err="1"/>
              <a:t>from</a:t>
            </a:r>
            <a:r>
              <a:rPr lang="de-DE" sz="1600" spc="20" dirty="0"/>
              <a:t> </a:t>
            </a:r>
            <a:r>
              <a:rPr lang="de-DE" sz="1600" spc="20" dirty="0" err="1"/>
              <a:t>food</a:t>
            </a:r>
            <a:r>
              <a:rPr lang="de-DE" sz="1600" spc="20" dirty="0"/>
              <a:t> </a:t>
            </a:r>
            <a:r>
              <a:rPr lang="de-DE" sz="1600" spc="20" dirty="0" err="1"/>
              <a:t>processing</a:t>
            </a:r>
            <a:r>
              <a:rPr lang="de-DE" sz="1600" spc="20" dirty="0"/>
              <a:t> </a:t>
            </a:r>
            <a:r>
              <a:rPr lang="de-DE" sz="1600" spc="20" dirty="0" err="1"/>
              <a:t>or</a:t>
            </a:r>
            <a:r>
              <a:rPr lang="de-DE" sz="1600" spc="20" dirty="0"/>
              <a:t> well-</a:t>
            </a:r>
            <a:r>
              <a:rPr lang="de-DE" sz="1600" spc="20" dirty="0" err="1"/>
              <a:t>cooked</a:t>
            </a:r>
            <a:r>
              <a:rPr lang="de-DE" sz="1600" spc="20" dirty="0"/>
              <a:t> </a:t>
            </a:r>
            <a:r>
              <a:rPr lang="de-DE" sz="1600" spc="20" dirty="0" err="1"/>
              <a:t>kitchen</a:t>
            </a:r>
            <a:r>
              <a:rPr lang="de-DE" sz="1600" spc="20" dirty="0"/>
              <a:t> </a:t>
            </a:r>
            <a:r>
              <a:rPr lang="de-DE" sz="1600" spc="20" dirty="0" err="1"/>
              <a:t>waste</a:t>
            </a:r>
            <a:r>
              <a:rPr lang="de-DE"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Access </a:t>
            </a:r>
            <a:r>
              <a:rPr lang="de-DE" sz="1600" spc="20" dirty="0" err="1"/>
              <a:t>to</a:t>
            </a:r>
            <a:r>
              <a:rPr lang="de-DE" sz="1600" spc="20" dirty="0"/>
              <a:t> </a:t>
            </a:r>
            <a:r>
              <a:rPr lang="de-DE" sz="1600" spc="20" dirty="0" err="1"/>
              <a:t>sufficient</a:t>
            </a:r>
            <a:r>
              <a:rPr lang="de-DE" sz="1600" spc="20" dirty="0"/>
              <a:t> </a:t>
            </a:r>
            <a:r>
              <a:rPr lang="de-DE" sz="1600" spc="20" dirty="0" err="1"/>
              <a:t>water</a:t>
            </a:r>
            <a:r>
              <a:rPr lang="de-DE" sz="1600" spc="20" dirty="0"/>
              <a:t> </a:t>
            </a:r>
            <a:r>
              <a:rPr lang="de-DE" sz="1600" spc="20" dirty="0" err="1"/>
              <a:t>is</a:t>
            </a:r>
            <a:r>
              <a:rPr lang="de-DE" sz="1600" spc="20" dirty="0"/>
              <a:t> </a:t>
            </a:r>
            <a:r>
              <a:rPr lang="de-DE" sz="1600" spc="20" dirty="0" err="1"/>
              <a:t>crucial</a:t>
            </a:r>
            <a:r>
              <a:rPr lang="de-DE" sz="1600" spc="20" dirty="0"/>
              <a:t>.</a:t>
            </a:r>
            <a:endParaRPr lang="en-US" sz="1600" spc="20" dirty="0"/>
          </a:p>
        </p:txBody>
      </p:sp>
      <p:sp>
        <p:nvSpPr>
          <p:cNvPr id="12" name="Textfeld 11"/>
          <p:cNvSpPr txBox="1"/>
          <p:nvPr/>
        </p:nvSpPr>
        <p:spPr>
          <a:xfrm>
            <a:off x="6437241" y="5363356"/>
            <a:ext cx="2089033" cy="253916"/>
          </a:xfrm>
          <a:prstGeom prst="rect">
            <a:avLst/>
          </a:prstGeom>
          <a:noFill/>
        </p:spPr>
        <p:txBody>
          <a:bodyPr wrap="none" rtlCol="0">
            <a:spAutoFit/>
          </a:bodyPr>
          <a:lstStyle/>
          <a:p>
            <a:pPr algn="r"/>
            <a:r>
              <a:rPr lang="de-DE" sz="1050" dirty="0"/>
              <a:t>Picture: Gwendolyn Rudolph , </a:t>
            </a:r>
            <a:r>
              <a:rPr lang="de-DE" sz="1050" dirty="0" err="1"/>
              <a:t>FiBL</a:t>
            </a:r>
            <a:endParaRPr lang="de-CH" sz="1050" dirty="0"/>
          </a:p>
        </p:txBody>
      </p:sp>
      <p:sp>
        <p:nvSpPr>
          <p:cNvPr id="13" name="Datumsplatzhalter 4">
            <a:extLst>
              <a:ext uri="{FF2B5EF4-FFF2-40B4-BE49-F238E27FC236}">
                <a16:creationId xmlns:a16="http://schemas.microsoft.com/office/drawing/2014/main" id="{2BE1072E-3594-43B2-B92A-B72EFBCD10AC}"/>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89606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106255" cy="629700"/>
          </a:xfrm>
        </p:spPr>
        <p:txBody>
          <a:bodyPr vert="horz" lIns="0" tIns="0" rIns="0" bIns="0" rtlCol="0" anchor="t">
            <a:noAutofit/>
          </a:bodyPr>
          <a:lstStyle/>
          <a:p>
            <a:r>
              <a:rPr lang="de-CH" sz="1800" dirty="0">
                <a:solidFill>
                  <a:srgbClr val="262626"/>
                </a:solidFill>
                <a:latin typeface="+mn-lt"/>
              </a:rPr>
              <a:t>Example of an indoor </a:t>
            </a:r>
            <a:r>
              <a:rPr lang="de-CH" sz="1800" dirty="0" err="1">
                <a:solidFill>
                  <a:srgbClr val="262626"/>
                </a:solidFill>
                <a:latin typeface="+mn-lt"/>
              </a:rPr>
              <a:t>pen</a:t>
            </a:r>
            <a:r>
              <a:rPr lang="de-CH" sz="1800" dirty="0">
                <a:solidFill>
                  <a:srgbClr val="262626"/>
                </a:solidFill>
                <a:latin typeface="+mn-lt"/>
              </a:rPr>
              <a:t> </a:t>
            </a:r>
            <a:r>
              <a:rPr lang="de-CH" sz="1800" dirty="0" err="1">
                <a:solidFill>
                  <a:srgbClr val="262626"/>
                </a:solidFill>
                <a:latin typeface="+mn-lt"/>
              </a:rPr>
              <a:t>for</a:t>
            </a:r>
            <a:r>
              <a:rPr lang="de-CH" sz="1800" dirty="0">
                <a:solidFill>
                  <a:srgbClr val="262626"/>
                </a:solidFill>
                <a:latin typeface="+mn-lt"/>
              </a:rPr>
              <a:t> </a:t>
            </a:r>
            <a:r>
              <a:rPr lang="de-CH" sz="1800" dirty="0" err="1">
                <a:solidFill>
                  <a:srgbClr val="262626"/>
                </a:solidFill>
                <a:latin typeface="+mn-lt"/>
              </a:rPr>
              <a:t>weaner</a:t>
            </a:r>
            <a:r>
              <a:rPr lang="de-CH" sz="1800" dirty="0">
                <a:solidFill>
                  <a:srgbClr val="262626"/>
                </a:solidFill>
                <a:latin typeface="+mn-lt"/>
              </a:rPr>
              <a:t> </a:t>
            </a:r>
            <a:r>
              <a:rPr lang="de-CH" sz="1800" dirty="0" err="1">
                <a:solidFill>
                  <a:srgbClr val="262626"/>
                </a:solidFill>
                <a:latin typeface="+mn-lt"/>
              </a:rPr>
              <a:t>pigs</a:t>
            </a:r>
            <a:r>
              <a:rPr lang="de-CH" sz="1800" dirty="0">
                <a:solidFill>
                  <a:srgbClr val="262626"/>
                </a:solidFill>
                <a:latin typeface="+mn-lt"/>
              </a:rPr>
              <a:t> with an </a:t>
            </a:r>
            <a:r>
              <a:rPr lang="de-CH" sz="1800" dirty="0" err="1">
                <a:solidFill>
                  <a:srgbClr val="262626"/>
                </a:solidFill>
                <a:latin typeface="+mn-lt"/>
              </a:rPr>
              <a:t>outdoor</a:t>
            </a:r>
            <a:r>
              <a:rPr lang="de-CH" sz="1800" dirty="0">
                <a:solidFill>
                  <a:srgbClr val="262626"/>
                </a:solidFill>
                <a:latin typeface="+mn-lt"/>
              </a:rPr>
              <a:t> </a:t>
            </a:r>
            <a:r>
              <a:rPr lang="de-CH" sz="1800" dirty="0" err="1">
                <a:solidFill>
                  <a:srgbClr val="262626"/>
                </a:solidFill>
                <a:latin typeface="+mn-lt"/>
              </a:rPr>
              <a:t>area</a:t>
            </a:r>
            <a:r>
              <a:rPr lang="de-CH" sz="1800" dirty="0">
                <a:solidFill>
                  <a:srgbClr val="262626"/>
                </a:solidFill>
                <a:latin typeface="+mn-lt"/>
              </a:rPr>
              <a:t> </a:t>
            </a:r>
            <a:endParaRPr lang="en-US" sz="18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103</a:t>
            </a:fld>
            <a:endParaRPr lang="en-GB" noProof="0" dirty="0"/>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762" y="819306"/>
            <a:ext cx="8106255" cy="5219388"/>
          </a:xfrm>
          <a:prstGeom prst="rect">
            <a:avLst/>
          </a:prstGeom>
          <a:ln w="6350">
            <a:noFill/>
          </a:ln>
        </p:spPr>
      </p:pic>
      <p:sp>
        <p:nvSpPr>
          <p:cNvPr id="6" name="Datumsplatzhalter 4">
            <a:extLst>
              <a:ext uri="{FF2B5EF4-FFF2-40B4-BE49-F238E27FC236}">
                <a16:creationId xmlns:a16="http://schemas.microsoft.com/office/drawing/2014/main" id="{27979CFA-A488-48ED-989D-A6FF1BAB031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4812573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0" tIns="0" rIns="0" bIns="0" rtlCol="0" anchor="t">
            <a:noAutofit/>
          </a:bodyPr>
          <a:lstStyle/>
          <a:p>
            <a:r>
              <a:rPr lang="de-DE" sz="1800" dirty="0" err="1">
                <a:solidFill>
                  <a:srgbClr val="262626"/>
                </a:solidFill>
                <a:latin typeface="+mn-lt"/>
              </a:rPr>
              <a:t>Organic</a:t>
            </a:r>
            <a:r>
              <a:rPr lang="de-DE" sz="1800" dirty="0">
                <a:solidFill>
                  <a:srgbClr val="262626"/>
                </a:solidFill>
                <a:latin typeface="+mn-lt"/>
              </a:rPr>
              <a:t> </a:t>
            </a:r>
            <a:r>
              <a:rPr lang="de-DE" sz="1800" dirty="0" err="1">
                <a:solidFill>
                  <a:srgbClr val="262626"/>
                </a:solidFill>
                <a:latin typeface="+mn-lt"/>
              </a:rPr>
              <a:t>pigs</a:t>
            </a:r>
            <a:r>
              <a:rPr lang="de-DE" sz="1800" dirty="0">
                <a:solidFill>
                  <a:srgbClr val="262626"/>
                </a:solidFill>
                <a:latin typeface="+mn-lt"/>
              </a:rPr>
              <a:t>: </a:t>
            </a:r>
            <a:r>
              <a:rPr lang="de-DE" sz="1800" dirty="0" err="1">
                <a:solidFill>
                  <a:srgbClr val="262626"/>
                </a:solidFill>
                <a:latin typeface="+mn-lt"/>
              </a:rPr>
              <a:t>breeding</a:t>
            </a:r>
            <a:r>
              <a:rPr lang="de-DE" sz="1800" dirty="0">
                <a:solidFill>
                  <a:srgbClr val="262626"/>
                </a:solidFill>
                <a:latin typeface="+mn-lt"/>
              </a:rPr>
              <a:t> and </a:t>
            </a:r>
            <a:r>
              <a:rPr lang="de-DE" sz="1800" dirty="0" err="1">
                <a:solidFill>
                  <a:srgbClr val="262626"/>
                </a:solidFill>
                <a:latin typeface="+mn-lt"/>
              </a:rPr>
              <a:t>health</a:t>
            </a:r>
            <a:r>
              <a:rPr lang="de-DE" sz="1800" dirty="0">
                <a:solidFill>
                  <a:srgbClr val="262626"/>
                </a:solidFill>
                <a:latin typeface="+mn-lt"/>
              </a:rPr>
              <a:t> </a:t>
            </a:r>
            <a:r>
              <a:rPr lang="de-DE" sz="1800" dirty="0" err="1">
                <a:solidFill>
                  <a:srgbClr val="262626"/>
                </a:solidFill>
                <a:latin typeface="+mn-lt"/>
              </a:rPr>
              <a:t>management</a:t>
            </a:r>
            <a:endParaRPr lang="de-CH" sz="18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104</a:t>
            </a:fld>
            <a:endParaRPr lang="en-GB" noProof="0" dirty="0"/>
          </a:p>
        </p:txBody>
      </p:sp>
      <p:sp>
        <p:nvSpPr>
          <p:cNvPr id="7" name="Textfeld 6"/>
          <p:cNvSpPr txBox="1"/>
          <p:nvPr/>
        </p:nvSpPr>
        <p:spPr>
          <a:xfrm>
            <a:off x="604199" y="3609002"/>
            <a:ext cx="4860603" cy="2222147"/>
          </a:xfrm>
          <a:prstGeom prst="rect">
            <a:avLst/>
          </a:prstGeom>
          <a:noFill/>
        </p:spPr>
        <p:txBody>
          <a:bodyPr wrap="square" rtlCol="0">
            <a:spAutoFit/>
          </a:bodyPr>
          <a:lstStyle/>
          <a:p>
            <a:r>
              <a:rPr lang="de-CH" sz="1600" b="1" dirty="0"/>
              <a:t>An ideal </a:t>
            </a:r>
            <a:r>
              <a:rPr lang="de-CH" sz="1600" b="1" dirty="0" err="1"/>
              <a:t>organic</a:t>
            </a:r>
            <a:r>
              <a:rPr lang="de-CH" sz="1600" b="1" dirty="0"/>
              <a:t> </a:t>
            </a:r>
            <a:r>
              <a:rPr lang="de-CH" sz="1600" b="1" dirty="0" err="1"/>
              <a:t>pig</a:t>
            </a:r>
            <a:r>
              <a:rPr lang="de-CH" sz="1600" b="1" dirty="0"/>
              <a:t> </a:t>
            </a:r>
            <a:r>
              <a:rPr lang="de-CH" sz="1600" b="1" dirty="0" err="1"/>
              <a:t>breed</a:t>
            </a:r>
            <a:r>
              <a:rPr lang="de-CH" sz="1600" b="1" dirty="0"/>
              <a:t> </a:t>
            </a:r>
            <a:r>
              <a:rPr lang="de-CH" sz="1600" b="1" dirty="0" err="1"/>
              <a:t>has</a:t>
            </a:r>
            <a:r>
              <a:rPr lang="de-CH" sz="1600" b="1" dirty="0"/>
              <a:t> </a:t>
            </a:r>
            <a:r>
              <a:rPr lang="de-CH" sz="1600" b="1" dirty="0" err="1"/>
              <a:t>the</a:t>
            </a:r>
            <a:r>
              <a:rPr lang="de-CH" sz="1600" b="1" dirty="0"/>
              <a:t> </a:t>
            </a:r>
            <a:r>
              <a:rPr lang="de-CH" sz="1600" b="1" dirty="0" err="1"/>
              <a:t>following</a:t>
            </a:r>
            <a:r>
              <a:rPr lang="de-CH" sz="1600" b="1" dirty="0"/>
              <a:t> </a:t>
            </a:r>
            <a:r>
              <a:rPr lang="de-CH" sz="1600" b="1" dirty="0" err="1"/>
              <a:t>characteristics</a:t>
            </a:r>
            <a:r>
              <a:rPr lang="de-CH" sz="1600" b="1"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dirty="0" err="1"/>
              <a:t>It</a:t>
            </a:r>
            <a:r>
              <a:rPr lang="de-DE" sz="1600" dirty="0"/>
              <a:t> </a:t>
            </a:r>
            <a:r>
              <a:rPr lang="de-DE" sz="1600" dirty="0" err="1"/>
              <a:t>is</a:t>
            </a:r>
            <a:r>
              <a:rPr lang="de-DE" sz="1600" dirty="0"/>
              <a:t> </a:t>
            </a:r>
            <a:r>
              <a:rPr lang="de-DE" sz="1600" spc="20" dirty="0" err="1"/>
              <a:t>adapted</a:t>
            </a:r>
            <a:r>
              <a:rPr lang="de-DE" sz="1600" spc="20" dirty="0"/>
              <a:t> </a:t>
            </a:r>
            <a:r>
              <a:rPr lang="de-DE" sz="1600" spc="20" dirty="0" err="1"/>
              <a:t>to</a:t>
            </a:r>
            <a:r>
              <a:rPr lang="de-DE" sz="1600" spc="20" dirty="0"/>
              <a:t> </a:t>
            </a:r>
            <a:r>
              <a:rPr lang="de-DE" sz="1600" spc="20" dirty="0" err="1"/>
              <a:t>local</a:t>
            </a:r>
            <a:r>
              <a:rPr lang="de-DE" sz="1600" spc="20" dirty="0"/>
              <a:t> </a:t>
            </a:r>
            <a:r>
              <a:rPr lang="de-DE" sz="1600" spc="20" dirty="0" err="1"/>
              <a:t>climatic</a:t>
            </a:r>
            <a:r>
              <a:rPr lang="de-DE" sz="1600" spc="20" dirty="0"/>
              <a:t> </a:t>
            </a:r>
            <a:r>
              <a:rPr lang="de-DE" sz="1600" spc="20" dirty="0" err="1"/>
              <a:t>conditions</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It</a:t>
            </a:r>
            <a:r>
              <a:rPr lang="de-DE" sz="1600" spc="20" dirty="0"/>
              <a:t> </a:t>
            </a:r>
            <a:r>
              <a:rPr lang="de-DE" sz="1600" spc="20" dirty="0" err="1"/>
              <a:t>can</a:t>
            </a:r>
            <a:r>
              <a:rPr lang="de-DE" sz="1600" spc="20" dirty="0"/>
              <a:t> </a:t>
            </a:r>
            <a:r>
              <a:rPr lang="de-DE" sz="1600" spc="20" dirty="0" err="1"/>
              <a:t>efficiently</a:t>
            </a:r>
            <a:r>
              <a:rPr lang="de-DE" sz="1600" spc="20" dirty="0"/>
              <a:t> </a:t>
            </a:r>
            <a:r>
              <a:rPr lang="de-DE" sz="1600" spc="20" dirty="0" err="1"/>
              <a:t>use</a:t>
            </a:r>
            <a:r>
              <a:rPr lang="de-DE" sz="1600" spc="20" dirty="0"/>
              <a:t> </a:t>
            </a:r>
            <a:r>
              <a:rPr lang="de-DE" sz="1600" spc="20" dirty="0" err="1"/>
              <a:t>locally</a:t>
            </a:r>
            <a:r>
              <a:rPr lang="de-DE" sz="1600" spc="20" dirty="0"/>
              <a:t> </a:t>
            </a:r>
            <a:r>
              <a:rPr lang="de-DE" sz="1600" spc="20" dirty="0" err="1"/>
              <a:t>grown</a:t>
            </a:r>
            <a:r>
              <a:rPr lang="de-DE" sz="1600" spc="20" dirty="0"/>
              <a:t> </a:t>
            </a:r>
            <a:r>
              <a:rPr lang="de-DE" sz="1600" spc="20" dirty="0" err="1"/>
              <a:t>feed</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It</a:t>
            </a:r>
            <a:r>
              <a:rPr lang="de-DE" sz="1600" spc="20" dirty="0"/>
              <a:t> </a:t>
            </a:r>
            <a:r>
              <a:rPr lang="de-DE" sz="1600" spc="20" dirty="0" err="1"/>
              <a:t>is</a:t>
            </a:r>
            <a:r>
              <a:rPr lang="de-DE" sz="1600" spc="20" dirty="0"/>
              <a:t> </a:t>
            </a:r>
            <a:r>
              <a:rPr lang="de-DE" sz="1600" spc="20" dirty="0" err="1"/>
              <a:t>resistant</a:t>
            </a:r>
            <a:r>
              <a:rPr lang="de-DE" sz="1600" spc="20" dirty="0"/>
              <a:t> </a:t>
            </a:r>
            <a:r>
              <a:rPr lang="de-DE" sz="1600" spc="20" dirty="0" err="1"/>
              <a:t>to</a:t>
            </a:r>
            <a:r>
              <a:rPr lang="de-DE" sz="1600" spc="20" dirty="0"/>
              <a:t> </a:t>
            </a:r>
            <a:r>
              <a:rPr lang="de-DE" sz="1600" spc="20" dirty="0" err="1"/>
              <a:t>common</a:t>
            </a:r>
            <a:r>
              <a:rPr lang="de-DE" sz="1600" spc="20" dirty="0"/>
              <a:t> </a:t>
            </a:r>
            <a:r>
              <a:rPr lang="de-DE" sz="1600" spc="20" dirty="0" err="1"/>
              <a:t>diseases</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Sows do not </a:t>
            </a:r>
            <a:r>
              <a:rPr lang="de-DE" sz="1600" spc="20" dirty="0" err="1"/>
              <a:t>have</a:t>
            </a:r>
            <a:r>
              <a:rPr lang="de-DE" sz="1600" spc="20" dirty="0"/>
              <a:t> </a:t>
            </a:r>
            <a:r>
              <a:rPr lang="de-DE" sz="1600" spc="20" dirty="0" err="1"/>
              <a:t>too</a:t>
            </a:r>
            <a:r>
              <a:rPr lang="de-DE" sz="1600" spc="20" dirty="0"/>
              <a:t> </a:t>
            </a:r>
            <a:r>
              <a:rPr lang="de-DE" sz="1600" spc="20" dirty="0" err="1"/>
              <a:t>many</a:t>
            </a:r>
            <a:r>
              <a:rPr lang="de-DE" sz="1600" spc="20" dirty="0"/>
              <a:t> </a:t>
            </a:r>
            <a:r>
              <a:rPr lang="de-DE" sz="1600" spc="20" dirty="0" err="1"/>
              <a:t>piglets</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It</a:t>
            </a:r>
            <a:r>
              <a:rPr lang="de-DE" sz="1600" spc="20" dirty="0"/>
              <a:t> </a:t>
            </a:r>
            <a:r>
              <a:rPr lang="de-DE" sz="1600" spc="20" dirty="0" err="1"/>
              <a:t>is</a:t>
            </a:r>
            <a:r>
              <a:rPr lang="de-DE" sz="1600" spc="20" dirty="0"/>
              <a:t> </a:t>
            </a:r>
            <a:r>
              <a:rPr lang="de-DE" sz="1600" spc="20" dirty="0" err="1"/>
              <a:t>locally</a:t>
            </a:r>
            <a:r>
              <a:rPr lang="de-DE" sz="1600" spc="20" dirty="0"/>
              <a:t> </a:t>
            </a:r>
            <a:r>
              <a:rPr lang="de-DE" sz="1600" spc="20" dirty="0" err="1"/>
              <a:t>available</a:t>
            </a:r>
            <a:r>
              <a:rPr lang="de-DE" sz="1600" dirty="0"/>
              <a:t>, also </a:t>
            </a:r>
            <a:r>
              <a:rPr lang="de-DE" sz="1600" dirty="0" err="1"/>
              <a:t>for</a:t>
            </a:r>
            <a:r>
              <a:rPr lang="de-DE" sz="1600" dirty="0"/>
              <a:t> </a:t>
            </a:r>
            <a:r>
              <a:rPr lang="de-DE" sz="1600" dirty="0" err="1"/>
              <a:t>exchange</a:t>
            </a:r>
            <a:r>
              <a:rPr lang="de-DE" sz="1600" dirty="0"/>
              <a:t> </a:t>
            </a:r>
            <a:r>
              <a:rPr lang="de-DE" sz="1600" dirty="0" err="1"/>
              <a:t>of</a:t>
            </a:r>
            <a:r>
              <a:rPr lang="de-DE" sz="1600" dirty="0"/>
              <a:t> </a:t>
            </a:r>
            <a:r>
              <a:rPr lang="de-DE" sz="1600" dirty="0" err="1"/>
              <a:t>breeding</a:t>
            </a:r>
            <a:r>
              <a:rPr lang="de-DE" sz="1600" dirty="0"/>
              <a:t> </a:t>
            </a:r>
            <a:r>
              <a:rPr lang="de-DE" sz="1600" dirty="0" err="1"/>
              <a:t>animals</a:t>
            </a:r>
            <a:endParaRPr lang="de-DE" sz="1600" dirty="0"/>
          </a:p>
        </p:txBody>
      </p:sp>
      <p:sp>
        <p:nvSpPr>
          <p:cNvPr id="8" name="Textfeld 7"/>
          <p:cNvSpPr txBox="1"/>
          <p:nvPr/>
        </p:nvSpPr>
        <p:spPr>
          <a:xfrm>
            <a:off x="5922015" y="4862656"/>
            <a:ext cx="2617785" cy="738664"/>
          </a:xfrm>
          <a:prstGeom prst="rect">
            <a:avLst/>
          </a:prstGeom>
          <a:noFill/>
        </p:spPr>
        <p:txBody>
          <a:bodyPr wrap="square" rtlCol="0">
            <a:spAutoFit/>
          </a:bodyPr>
          <a:lstStyle/>
          <a:p>
            <a:r>
              <a:rPr lang="de-DE" sz="1400" dirty="0"/>
              <a:t>Link:  </a:t>
            </a:r>
            <a:r>
              <a:rPr lang="en-US" sz="1400" dirty="0"/>
              <a:t>Improving health and welfare of pigs.  A handbook for organic pig farmers. FiBL, 2015</a:t>
            </a:r>
            <a:endParaRPr lang="de-CH" sz="1400" dirty="0"/>
          </a:p>
        </p:txBody>
      </p:sp>
      <p:sp>
        <p:nvSpPr>
          <p:cNvPr id="9" name="Textfeld 8"/>
          <p:cNvSpPr txBox="1"/>
          <p:nvPr/>
        </p:nvSpPr>
        <p:spPr>
          <a:xfrm>
            <a:off x="3770281" y="3200788"/>
            <a:ext cx="1646605" cy="253916"/>
          </a:xfrm>
          <a:prstGeom prst="rect">
            <a:avLst/>
          </a:prstGeom>
          <a:noFill/>
        </p:spPr>
        <p:txBody>
          <a:bodyPr wrap="none" rtlCol="0">
            <a:spAutoFit/>
          </a:bodyPr>
          <a:lstStyle/>
          <a:p>
            <a:r>
              <a:rPr lang="de-DE" sz="1050" dirty="0"/>
              <a:t>Picture: </a:t>
            </a:r>
            <a:r>
              <a:rPr lang="de-CH" sz="1050" dirty="0"/>
              <a:t>Davide </a:t>
            </a:r>
            <a:r>
              <a:rPr lang="de-CH" sz="1050" dirty="0" err="1"/>
              <a:t>Bochicchio</a:t>
            </a:r>
            <a:endParaRPr lang="de-CH" sz="1050" dirty="0"/>
          </a:p>
        </p:txBody>
      </p:sp>
      <p:sp>
        <p:nvSpPr>
          <p:cNvPr id="11" name="Textfeld 10"/>
          <p:cNvSpPr txBox="1"/>
          <p:nvPr/>
        </p:nvSpPr>
        <p:spPr>
          <a:xfrm>
            <a:off x="5652013" y="935680"/>
            <a:ext cx="2887788" cy="3185487"/>
          </a:xfrm>
          <a:prstGeom prst="rect">
            <a:avLst/>
          </a:prstGeom>
          <a:noFill/>
        </p:spPr>
        <p:txBody>
          <a:bodyPr wrap="square" rtlCol="0">
            <a:spAutoFit/>
          </a:bodyPr>
          <a:lstStyle/>
          <a:p>
            <a:r>
              <a:rPr lang="de-DE" sz="1600" b="1" dirty="0" err="1"/>
              <a:t>Disease</a:t>
            </a:r>
            <a:r>
              <a:rPr lang="de-DE" sz="1600" b="1" dirty="0"/>
              <a:t> </a:t>
            </a:r>
            <a:r>
              <a:rPr lang="de-DE" sz="1600" b="1" dirty="0" err="1"/>
              <a:t>prevention</a:t>
            </a:r>
            <a:r>
              <a:rPr lang="de-DE" sz="1600" b="1" dirty="0"/>
              <a:t> </a:t>
            </a:r>
            <a:r>
              <a:rPr lang="de-DE" sz="1600" b="1" dirty="0" err="1"/>
              <a:t>should</a:t>
            </a:r>
            <a:r>
              <a:rPr lang="de-DE" sz="1600" b="1" dirty="0"/>
              <a:t> </a:t>
            </a:r>
            <a:r>
              <a:rPr lang="de-DE" sz="1600" b="1" dirty="0" err="1"/>
              <a:t>include</a:t>
            </a:r>
            <a:r>
              <a:rPr lang="de-DE" sz="1600" b="1"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Vaccination</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Rotation </a:t>
            </a:r>
            <a:r>
              <a:rPr lang="de-DE" sz="1600" spc="20" dirty="0" err="1"/>
              <a:t>of</a:t>
            </a:r>
            <a:r>
              <a:rPr lang="de-DE" sz="1600" spc="20" dirty="0"/>
              <a:t> </a:t>
            </a:r>
            <a:r>
              <a:rPr lang="de-DE" sz="1600" spc="20" dirty="0" err="1"/>
              <a:t>pig</a:t>
            </a:r>
            <a:r>
              <a:rPr lang="de-DE" sz="1600" spc="20" dirty="0"/>
              <a:t> </a:t>
            </a:r>
            <a:r>
              <a:rPr lang="de-DE" sz="1600" spc="20" dirty="0" err="1"/>
              <a:t>pastures</a:t>
            </a:r>
            <a:r>
              <a:rPr lang="de-DE" sz="1600" spc="20" dirty="0"/>
              <a:t> </a:t>
            </a:r>
            <a:r>
              <a:rPr lang="de-DE" sz="1600" spc="20" dirty="0" err="1"/>
              <a:t>to</a:t>
            </a:r>
            <a:r>
              <a:rPr lang="de-DE" sz="1600" spc="20" dirty="0"/>
              <a:t> </a:t>
            </a:r>
            <a:r>
              <a:rPr lang="de-DE" sz="1600" spc="20" dirty="0" err="1"/>
              <a:t>reduce</a:t>
            </a:r>
            <a:r>
              <a:rPr lang="de-DE" sz="1600" spc="20" dirty="0"/>
              <a:t> </a:t>
            </a:r>
            <a:r>
              <a:rPr lang="de-DE" sz="1600" spc="20" dirty="0" err="1"/>
              <a:t>parasite</a:t>
            </a:r>
            <a:r>
              <a:rPr lang="de-DE" sz="1600" spc="20" dirty="0"/>
              <a:t> </a:t>
            </a:r>
            <a:r>
              <a:rPr lang="de-DE" sz="1600" spc="20" dirty="0" err="1"/>
              <a:t>infestation</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Daily </a:t>
            </a:r>
            <a:r>
              <a:rPr lang="de-DE" sz="1600" spc="20" dirty="0" err="1"/>
              <a:t>monitoring</a:t>
            </a:r>
            <a:r>
              <a:rPr lang="de-DE" sz="1600" spc="20" dirty="0"/>
              <a:t> </a:t>
            </a:r>
            <a:r>
              <a:rPr lang="de-DE" sz="1600" spc="20" dirty="0" err="1"/>
              <a:t>of</a:t>
            </a:r>
            <a:r>
              <a:rPr lang="de-DE" sz="1600" spc="20" dirty="0"/>
              <a:t> </a:t>
            </a:r>
            <a:r>
              <a:rPr lang="de-DE" sz="1600" spc="20" dirty="0" err="1"/>
              <a:t>the</a:t>
            </a:r>
            <a:r>
              <a:rPr lang="de-DE" sz="1600" spc="20" dirty="0"/>
              <a:t> </a:t>
            </a:r>
            <a:r>
              <a:rPr lang="de-DE" sz="1600" spc="20" dirty="0" err="1"/>
              <a:t>health</a:t>
            </a:r>
            <a:r>
              <a:rPr lang="de-DE" sz="1600" spc="20" dirty="0"/>
              <a:t> </a:t>
            </a:r>
            <a:r>
              <a:rPr lang="de-DE" sz="1600" spc="20" dirty="0" err="1"/>
              <a:t>status</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Prevention</a:t>
            </a:r>
            <a:r>
              <a:rPr lang="de-DE" sz="1600" spc="20" dirty="0"/>
              <a:t> </a:t>
            </a:r>
            <a:r>
              <a:rPr lang="de-DE" sz="1600" spc="20" dirty="0" err="1"/>
              <a:t>of</a:t>
            </a:r>
            <a:r>
              <a:rPr lang="de-DE" sz="1600" spc="20" dirty="0"/>
              <a:t> </a:t>
            </a:r>
            <a:r>
              <a:rPr lang="de-DE" sz="1600" spc="20" dirty="0" err="1"/>
              <a:t>contact</a:t>
            </a:r>
            <a:r>
              <a:rPr lang="de-DE" sz="1600" spc="20" dirty="0"/>
              <a:t> </a:t>
            </a:r>
            <a:r>
              <a:rPr lang="de-DE" sz="1600" spc="20" dirty="0" err="1"/>
              <a:t>to</a:t>
            </a:r>
            <a:r>
              <a:rPr lang="de-DE" sz="1600" spc="20" dirty="0"/>
              <a:t> </a:t>
            </a:r>
            <a:r>
              <a:rPr lang="de-DE" sz="1600" spc="20" dirty="0" err="1"/>
              <a:t>other</a:t>
            </a:r>
            <a:r>
              <a:rPr lang="de-DE" sz="1600" spc="20" dirty="0"/>
              <a:t> </a:t>
            </a:r>
            <a:r>
              <a:rPr lang="de-DE" sz="1600" spc="20" dirty="0" err="1"/>
              <a:t>pigs</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err="1"/>
              <a:t>Good</a:t>
            </a:r>
            <a:r>
              <a:rPr lang="de-DE" sz="1600" spc="20" dirty="0"/>
              <a:t> </a:t>
            </a:r>
            <a:r>
              <a:rPr lang="de-DE" sz="1600" spc="20" dirty="0" err="1"/>
              <a:t>nutrition</a:t>
            </a:r>
            <a:endParaRPr lang="de-DE" sz="1600" spc="20" dirty="0"/>
          </a:p>
          <a:p>
            <a:pPr marL="285750" lvl="1" indent="-285750" defTabSz="685800">
              <a:lnSpc>
                <a:spcPct val="90000"/>
              </a:lnSpc>
              <a:spcAft>
                <a:spcPts val="600"/>
              </a:spcAft>
              <a:buClr>
                <a:srgbClr val="006C8E"/>
              </a:buClr>
              <a:buFont typeface="Arial" panose="020B0604020202020204" pitchFamily="34" charset="0"/>
              <a:buChar char="•"/>
            </a:pPr>
            <a:r>
              <a:rPr lang="de-DE" sz="1600" spc="20" dirty="0"/>
              <a:t>Use </a:t>
            </a:r>
            <a:r>
              <a:rPr lang="de-DE" sz="1600" spc="20" dirty="0" err="1"/>
              <a:t>of</a:t>
            </a:r>
            <a:r>
              <a:rPr lang="de-DE" sz="1600" spc="20" dirty="0"/>
              <a:t> </a:t>
            </a:r>
            <a:r>
              <a:rPr lang="de-DE" sz="1600" spc="20" dirty="0" err="1"/>
              <a:t>adapted</a:t>
            </a:r>
            <a:r>
              <a:rPr lang="de-DE" sz="1600" spc="20" dirty="0"/>
              <a:t> and robust </a:t>
            </a:r>
            <a:r>
              <a:rPr lang="de-DE" sz="1600" spc="20" dirty="0" err="1"/>
              <a:t>breeds</a:t>
            </a:r>
            <a:endParaRPr lang="en-US" sz="1600" spc="20" dirty="0"/>
          </a:p>
        </p:txBody>
      </p:sp>
      <p:pic>
        <p:nvPicPr>
          <p:cNvPr id="14" name="Grafik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445" y="935680"/>
            <a:ext cx="4746441" cy="2222147"/>
          </a:xfrm>
          <a:prstGeom prst="rect">
            <a:avLst/>
          </a:prstGeom>
        </p:spPr>
      </p:pic>
      <p:sp>
        <p:nvSpPr>
          <p:cNvPr id="10" name="Datumsplatzhalter 4">
            <a:extLst>
              <a:ext uri="{FF2B5EF4-FFF2-40B4-BE49-F238E27FC236}">
                <a16:creationId xmlns:a16="http://schemas.microsoft.com/office/drawing/2014/main" id="{E4DC1283-56F1-4C8E-8638-72E4CA161EC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2162519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385852"/>
            <a:ext cx="7908549" cy="629700"/>
          </a:xfrm>
        </p:spPr>
        <p:txBody>
          <a:bodyPr vert="horz" lIns="0" tIns="0" rIns="0" bIns="0" rtlCol="0" anchor="t">
            <a:noAutofit/>
          </a:bodyPr>
          <a:lstStyle/>
          <a:p>
            <a:r>
              <a:rPr lang="de-DE" sz="2000" dirty="0">
                <a:solidFill>
                  <a:srgbClr val="262626"/>
                </a:solidFill>
                <a:latin typeface="+mn-lt"/>
              </a:rPr>
              <a:t>5.3: </a:t>
            </a:r>
            <a:r>
              <a:rPr lang="de-DE" sz="2000" dirty="0">
                <a:solidFill>
                  <a:srgbClr val="262626"/>
                </a:solidFill>
              </a:rPr>
              <a:t>Organic </a:t>
            </a:r>
            <a:r>
              <a:rPr lang="de-DE" sz="2000" dirty="0" err="1">
                <a:solidFill>
                  <a:srgbClr val="262626"/>
                </a:solidFill>
              </a:rPr>
              <a:t>poultry</a:t>
            </a:r>
            <a:r>
              <a:rPr lang="de-DE" sz="2000" dirty="0">
                <a:solidFill>
                  <a:srgbClr val="262626"/>
                </a:solidFill>
              </a:rPr>
              <a:t> </a:t>
            </a:r>
            <a:r>
              <a:rPr lang="de-DE" sz="2000" dirty="0" err="1">
                <a:solidFill>
                  <a:srgbClr val="262626"/>
                </a:solidFill>
              </a:rPr>
              <a:t>f</a:t>
            </a:r>
            <a:r>
              <a:rPr lang="de-DE" sz="2000" dirty="0" err="1">
                <a:solidFill>
                  <a:srgbClr val="262626"/>
                </a:solidFill>
                <a:latin typeface="+mn-lt"/>
              </a:rPr>
              <a:t>eeding</a:t>
            </a:r>
            <a:r>
              <a:rPr lang="de-DE" sz="2000" dirty="0">
                <a:solidFill>
                  <a:srgbClr val="262626"/>
                </a:solidFill>
                <a:latin typeface="+mn-lt"/>
              </a:rPr>
              <a:t>, </a:t>
            </a:r>
            <a:r>
              <a:rPr lang="de-DE" sz="2000" dirty="0" err="1">
                <a:solidFill>
                  <a:srgbClr val="262626"/>
                </a:solidFill>
                <a:latin typeface="+mn-lt"/>
              </a:rPr>
              <a:t>housing</a:t>
            </a:r>
            <a:r>
              <a:rPr lang="de-DE" sz="2000" dirty="0">
                <a:solidFill>
                  <a:srgbClr val="262626"/>
                </a:solidFill>
                <a:latin typeface="+mn-lt"/>
              </a:rPr>
              <a:t>, </a:t>
            </a:r>
            <a:r>
              <a:rPr lang="de-DE" sz="2000" dirty="0" err="1">
                <a:solidFill>
                  <a:srgbClr val="262626"/>
                </a:solidFill>
                <a:latin typeface="+mn-lt"/>
              </a:rPr>
              <a:t>breeding</a:t>
            </a:r>
            <a:r>
              <a:rPr lang="de-DE" sz="2000" dirty="0">
                <a:solidFill>
                  <a:srgbClr val="262626"/>
                </a:solidFill>
                <a:latin typeface="+mn-lt"/>
              </a:rPr>
              <a:t> and </a:t>
            </a:r>
            <a:r>
              <a:rPr lang="de-DE" sz="2000" dirty="0" err="1">
                <a:solidFill>
                  <a:srgbClr val="262626"/>
                </a:solidFill>
                <a:latin typeface="+mn-lt"/>
              </a:rPr>
              <a:t>health</a:t>
            </a:r>
            <a:endParaRPr lang="de-CH" sz="20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105</a:t>
            </a:fld>
            <a:endParaRPr lang="en-GB" noProof="0" dirty="0"/>
          </a:p>
        </p:txBody>
      </p:sp>
      <p:sp>
        <p:nvSpPr>
          <p:cNvPr id="7" name="Textfeld 6"/>
          <p:cNvSpPr txBox="1"/>
          <p:nvPr/>
        </p:nvSpPr>
        <p:spPr>
          <a:xfrm>
            <a:off x="617725" y="2908916"/>
            <a:ext cx="4404279" cy="2963888"/>
          </a:xfrm>
          <a:prstGeom prst="rect">
            <a:avLst/>
          </a:prstGeom>
          <a:noFill/>
        </p:spPr>
        <p:txBody>
          <a:bodyPr wrap="square" rtlCol="0">
            <a:spAutoFit/>
          </a:bodyPr>
          <a:lstStyle/>
          <a:p>
            <a:r>
              <a:rPr lang="de-CH" sz="1600" b="1" dirty="0"/>
              <a:t>Housing </a:t>
            </a:r>
            <a:r>
              <a:rPr lang="de-CH" sz="1600" b="1" dirty="0" err="1"/>
              <a:t>should</a:t>
            </a:r>
            <a:r>
              <a:rPr lang="de-CH" sz="1600" b="1" dirty="0"/>
              <a:t> </a:t>
            </a:r>
            <a:r>
              <a:rPr lang="de-CH" sz="1600" b="1" dirty="0" err="1"/>
              <a:t>enable</a:t>
            </a:r>
            <a:r>
              <a:rPr lang="de-CH" sz="1600" b="1" dirty="0"/>
              <a:t> </a:t>
            </a:r>
            <a:r>
              <a:rPr lang="de-CH" sz="1600" b="1" dirty="0" err="1"/>
              <a:t>the</a:t>
            </a:r>
            <a:r>
              <a:rPr lang="de-CH" sz="1600" b="1" dirty="0"/>
              <a:t> </a:t>
            </a:r>
            <a:r>
              <a:rPr lang="de-CH" sz="1600" b="1" dirty="0" err="1"/>
              <a:t>poultry</a:t>
            </a:r>
            <a:r>
              <a:rPr lang="de-CH" sz="1600" b="1" dirty="0"/>
              <a:t> </a:t>
            </a:r>
            <a:r>
              <a:rPr lang="de-CH" sz="1600" b="1" dirty="0" err="1"/>
              <a:t>to</a:t>
            </a:r>
            <a:r>
              <a:rPr lang="de-CH" sz="1600" b="1" dirty="0"/>
              <a:t> express </a:t>
            </a:r>
            <a:r>
              <a:rPr lang="de-CH" sz="1600" b="1" dirty="0" err="1"/>
              <a:t>their</a:t>
            </a:r>
            <a:r>
              <a:rPr lang="de-CH" sz="1600" b="1" dirty="0"/>
              <a:t> </a:t>
            </a:r>
            <a:r>
              <a:rPr lang="de-CH" sz="1600" b="1" dirty="0" err="1"/>
              <a:t>species-specific</a:t>
            </a:r>
            <a:r>
              <a:rPr lang="de-CH" sz="1600" b="1" dirty="0"/>
              <a:t> </a:t>
            </a:r>
            <a:r>
              <a:rPr lang="de-CH" sz="1600" b="1" dirty="0" err="1"/>
              <a:t>behaviours</a:t>
            </a:r>
            <a:r>
              <a:rPr lang="de-CH" sz="1600" b="1"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dirty="0" err="1"/>
              <a:t>Elevated</a:t>
            </a:r>
            <a:r>
              <a:rPr lang="de-DE" sz="1600" dirty="0"/>
              <a:t> </a:t>
            </a:r>
            <a:r>
              <a:rPr lang="de-DE" sz="1600" dirty="0" err="1"/>
              <a:t>resting</a:t>
            </a:r>
            <a:r>
              <a:rPr lang="de-DE" sz="1600" dirty="0"/>
              <a:t> </a:t>
            </a:r>
            <a:r>
              <a:rPr lang="de-DE" sz="1600" dirty="0" err="1"/>
              <a:t>places</a:t>
            </a:r>
            <a:r>
              <a:rPr lang="de-DE" sz="1600" dirty="0"/>
              <a:t> (</a:t>
            </a:r>
            <a:r>
              <a:rPr lang="de-DE" sz="1600" dirty="0" err="1"/>
              <a:t>perches</a:t>
            </a:r>
            <a:r>
              <a:rPr lang="de-DE" sz="1600"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dirty="0"/>
              <a:t>A </a:t>
            </a:r>
            <a:r>
              <a:rPr lang="de-DE" sz="1600" dirty="0" err="1"/>
              <a:t>dropping</a:t>
            </a:r>
            <a:r>
              <a:rPr lang="de-DE" sz="1600" dirty="0"/>
              <a:t> </a:t>
            </a:r>
            <a:r>
              <a:rPr lang="de-DE" sz="1600" dirty="0" err="1"/>
              <a:t>board</a:t>
            </a:r>
            <a:r>
              <a:rPr lang="de-DE" sz="1600" dirty="0"/>
              <a:t> </a:t>
            </a:r>
            <a:r>
              <a:rPr lang="de-DE" sz="1600" dirty="0" err="1"/>
              <a:t>below</a:t>
            </a:r>
            <a:r>
              <a:rPr lang="de-DE" sz="1600" dirty="0"/>
              <a:t> </a:t>
            </a:r>
            <a:r>
              <a:rPr lang="de-DE" sz="1600" dirty="0" err="1"/>
              <a:t>the</a:t>
            </a:r>
            <a:r>
              <a:rPr lang="de-DE" sz="1600" dirty="0"/>
              <a:t> </a:t>
            </a:r>
            <a:r>
              <a:rPr lang="de-DE" sz="1600" dirty="0" err="1"/>
              <a:t>perches</a:t>
            </a:r>
            <a:r>
              <a:rPr lang="de-DE" sz="1600" dirty="0"/>
              <a:t> </a:t>
            </a:r>
            <a:r>
              <a:rPr lang="de-DE" sz="1600" dirty="0" err="1"/>
              <a:t>to</a:t>
            </a:r>
            <a:r>
              <a:rPr lang="de-DE" sz="1600" dirty="0"/>
              <a:t> </a:t>
            </a:r>
            <a:r>
              <a:rPr lang="de-DE" sz="1600" dirty="0" err="1"/>
              <a:t>collect</a:t>
            </a:r>
            <a:r>
              <a:rPr lang="de-DE" sz="1600" dirty="0"/>
              <a:t> </a:t>
            </a:r>
            <a:r>
              <a:rPr lang="de-DE" sz="1600" dirty="0" err="1"/>
              <a:t>valuable</a:t>
            </a:r>
            <a:r>
              <a:rPr lang="de-DE" sz="1600" dirty="0"/>
              <a:t> </a:t>
            </a:r>
            <a:r>
              <a:rPr lang="de-DE" sz="1600" dirty="0" err="1"/>
              <a:t>droppings</a:t>
            </a:r>
            <a:r>
              <a:rPr lang="de-DE" sz="1600" dirty="0"/>
              <a:t> and </a:t>
            </a:r>
            <a:r>
              <a:rPr lang="de-DE" sz="1600" dirty="0" err="1"/>
              <a:t>to</a:t>
            </a:r>
            <a:r>
              <a:rPr lang="de-DE" sz="1600" dirty="0"/>
              <a:t> </a:t>
            </a:r>
            <a:r>
              <a:rPr lang="de-DE" sz="1600" dirty="0" err="1"/>
              <a:t>improve</a:t>
            </a:r>
            <a:r>
              <a:rPr lang="de-DE" sz="1600" dirty="0"/>
              <a:t> </a:t>
            </a:r>
            <a:r>
              <a:rPr lang="de-DE" sz="1600" dirty="0" err="1"/>
              <a:t>hygiene</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Litter</a:t>
            </a:r>
            <a:r>
              <a:rPr lang="de-DE" sz="1600" dirty="0"/>
              <a:t> </a:t>
            </a:r>
            <a:r>
              <a:rPr lang="de-DE" sz="1600" dirty="0" err="1"/>
              <a:t>area</a:t>
            </a:r>
            <a:r>
              <a:rPr lang="de-DE" sz="1600" dirty="0"/>
              <a:t> </a:t>
            </a:r>
            <a:r>
              <a:rPr lang="de-DE" sz="1600" dirty="0" err="1"/>
              <a:t>for</a:t>
            </a:r>
            <a:r>
              <a:rPr lang="de-DE" sz="1600" dirty="0"/>
              <a:t> </a:t>
            </a:r>
            <a:r>
              <a:rPr lang="de-DE" sz="1600" dirty="0" err="1"/>
              <a:t>scratching</a:t>
            </a:r>
            <a:r>
              <a:rPr lang="de-DE" sz="1600" dirty="0"/>
              <a:t> and </a:t>
            </a:r>
            <a:r>
              <a:rPr lang="de-DE" sz="1600" dirty="0" err="1"/>
              <a:t>foraging</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Sufficient</a:t>
            </a:r>
            <a:r>
              <a:rPr lang="de-DE" sz="1600" dirty="0"/>
              <a:t> </a:t>
            </a:r>
            <a:r>
              <a:rPr lang="de-DE" sz="1600" dirty="0" err="1"/>
              <a:t>feeding</a:t>
            </a:r>
            <a:r>
              <a:rPr lang="de-DE" sz="1600" dirty="0"/>
              <a:t> and </a:t>
            </a:r>
            <a:r>
              <a:rPr lang="de-DE" sz="1600" dirty="0" err="1"/>
              <a:t>drinking</a:t>
            </a:r>
            <a:r>
              <a:rPr lang="de-DE" sz="1600" dirty="0"/>
              <a:t> </a:t>
            </a:r>
            <a:r>
              <a:rPr lang="de-DE" sz="1600" dirty="0" err="1"/>
              <a:t>places</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Protection</a:t>
            </a:r>
            <a:r>
              <a:rPr lang="de-DE" sz="1600" dirty="0"/>
              <a:t> </a:t>
            </a:r>
            <a:r>
              <a:rPr lang="de-DE" sz="1600" dirty="0" err="1"/>
              <a:t>from</a:t>
            </a:r>
            <a:r>
              <a:rPr lang="de-DE" sz="1600" dirty="0"/>
              <a:t> </a:t>
            </a:r>
            <a:r>
              <a:rPr lang="de-DE" sz="1600" dirty="0" err="1"/>
              <a:t>predators</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a:t>An </a:t>
            </a:r>
            <a:r>
              <a:rPr lang="de-DE" sz="1600" dirty="0" err="1"/>
              <a:t>outdoor</a:t>
            </a:r>
            <a:r>
              <a:rPr lang="de-DE" sz="1600" dirty="0"/>
              <a:t> </a:t>
            </a:r>
            <a:r>
              <a:rPr lang="de-DE" sz="1600" dirty="0" err="1"/>
              <a:t>area</a:t>
            </a:r>
            <a:r>
              <a:rPr lang="de-DE" sz="1600" dirty="0"/>
              <a:t> </a:t>
            </a:r>
            <a:r>
              <a:rPr lang="de-DE" sz="1600" dirty="0" err="1"/>
              <a:t>with</a:t>
            </a:r>
            <a:r>
              <a:rPr lang="de-DE" sz="1600" dirty="0"/>
              <a:t> </a:t>
            </a:r>
            <a:r>
              <a:rPr lang="de-DE" sz="1600" dirty="0" err="1"/>
              <a:t>shelters</a:t>
            </a:r>
            <a:r>
              <a:rPr lang="de-DE" sz="1600" dirty="0"/>
              <a:t> </a:t>
            </a:r>
            <a:r>
              <a:rPr lang="de-DE" sz="1600" dirty="0" err="1"/>
              <a:t>to</a:t>
            </a:r>
            <a:r>
              <a:rPr lang="de-DE" sz="1600" dirty="0"/>
              <a:t> </a:t>
            </a:r>
            <a:r>
              <a:rPr lang="de-DE" sz="1600" dirty="0" err="1"/>
              <a:t>protect</a:t>
            </a:r>
            <a:r>
              <a:rPr lang="de-DE" sz="1600" dirty="0"/>
              <a:t> </a:t>
            </a:r>
            <a:r>
              <a:rPr lang="de-DE" sz="1600" dirty="0" err="1"/>
              <a:t>them</a:t>
            </a:r>
            <a:r>
              <a:rPr lang="de-DE" sz="1600" dirty="0"/>
              <a:t> </a:t>
            </a:r>
            <a:r>
              <a:rPr lang="de-DE" sz="1600" dirty="0" err="1"/>
              <a:t>from</a:t>
            </a:r>
            <a:r>
              <a:rPr lang="de-DE" sz="1600" dirty="0"/>
              <a:t> </a:t>
            </a:r>
            <a:r>
              <a:rPr lang="de-DE" sz="1600" dirty="0" err="1"/>
              <a:t>sun</a:t>
            </a:r>
            <a:r>
              <a:rPr lang="de-DE" sz="1600" dirty="0"/>
              <a:t> and rain and, </a:t>
            </a:r>
            <a:r>
              <a:rPr lang="de-DE" sz="1600" dirty="0" err="1"/>
              <a:t>for</a:t>
            </a:r>
            <a:r>
              <a:rPr lang="de-DE" sz="1600" dirty="0"/>
              <a:t> </a:t>
            </a:r>
            <a:r>
              <a:rPr lang="de-DE" sz="1600" dirty="0" err="1"/>
              <a:t>water</a:t>
            </a:r>
            <a:r>
              <a:rPr lang="de-DE" sz="1600" dirty="0"/>
              <a:t> </a:t>
            </a:r>
            <a:r>
              <a:rPr lang="de-DE" sz="1600" dirty="0" err="1"/>
              <a:t>fowl</a:t>
            </a:r>
            <a:r>
              <a:rPr lang="de-DE" sz="1600" dirty="0"/>
              <a:t>, </a:t>
            </a:r>
            <a:r>
              <a:rPr lang="de-DE" sz="1600" dirty="0" err="1"/>
              <a:t>access</a:t>
            </a:r>
            <a:r>
              <a:rPr lang="de-DE" sz="1600" dirty="0"/>
              <a:t> </a:t>
            </a:r>
            <a:r>
              <a:rPr lang="de-DE" sz="1600" dirty="0" err="1"/>
              <a:t>to</a:t>
            </a:r>
            <a:r>
              <a:rPr lang="de-DE" sz="1600" dirty="0"/>
              <a:t> </a:t>
            </a:r>
            <a:r>
              <a:rPr lang="de-DE" sz="1600" dirty="0" err="1"/>
              <a:t>ponds</a:t>
            </a:r>
            <a:r>
              <a:rPr lang="de-DE" sz="1600" dirty="0"/>
              <a:t>.</a:t>
            </a:r>
            <a:endParaRPr lang="en-US" sz="1600" dirty="0"/>
          </a:p>
        </p:txBody>
      </p:sp>
      <p:sp>
        <p:nvSpPr>
          <p:cNvPr id="11" name="Textfeld 10"/>
          <p:cNvSpPr txBox="1"/>
          <p:nvPr/>
        </p:nvSpPr>
        <p:spPr>
          <a:xfrm>
            <a:off x="617725" y="942551"/>
            <a:ext cx="7458223" cy="1815882"/>
          </a:xfrm>
          <a:prstGeom prst="rect">
            <a:avLst/>
          </a:prstGeom>
          <a:noFill/>
        </p:spPr>
        <p:txBody>
          <a:bodyPr wrap="square" rtlCol="0">
            <a:spAutoFit/>
          </a:bodyPr>
          <a:lstStyle/>
          <a:p>
            <a:r>
              <a:rPr lang="de-DE" sz="1600" dirty="0"/>
              <a:t>Poultry </a:t>
            </a:r>
            <a:r>
              <a:rPr lang="de-DE" sz="1600" dirty="0" err="1"/>
              <a:t>are</a:t>
            </a:r>
            <a:r>
              <a:rPr lang="de-DE" sz="1600" dirty="0"/>
              <a:t> </a:t>
            </a:r>
            <a:r>
              <a:rPr lang="de-DE" sz="1600" dirty="0" err="1"/>
              <a:t>omnivorous</a:t>
            </a:r>
            <a:r>
              <a:rPr lang="de-DE" sz="1600" dirty="0"/>
              <a:t> </a:t>
            </a:r>
            <a:r>
              <a:rPr lang="de-DE" sz="1600" dirty="0" err="1"/>
              <a:t>animals</a:t>
            </a:r>
            <a:r>
              <a:rPr lang="de-DE" sz="1600" dirty="0"/>
              <a:t> and </a:t>
            </a:r>
            <a:r>
              <a:rPr lang="de-DE" sz="1600" dirty="0" err="1"/>
              <a:t>scavengers</a:t>
            </a:r>
            <a:r>
              <a:rPr lang="de-DE" sz="1600" dirty="0"/>
              <a:t>. </a:t>
            </a:r>
            <a:r>
              <a:rPr lang="en-US" sz="1600" dirty="0"/>
              <a:t>They don’t need a lot of inputs in form of purchased compound feed, and still provide the humans with important protein in form of meat and eggs. </a:t>
            </a:r>
            <a:r>
              <a:rPr lang="de-DE" sz="1600" dirty="0"/>
              <a:t>Feed </a:t>
            </a:r>
            <a:r>
              <a:rPr lang="de-DE" sz="1600" dirty="0" err="1"/>
              <a:t>may</a:t>
            </a:r>
            <a:r>
              <a:rPr lang="de-DE" sz="1600" dirty="0"/>
              <a:t> </a:t>
            </a:r>
            <a:r>
              <a:rPr lang="de-DE" sz="1600" dirty="0" err="1"/>
              <a:t>include</a:t>
            </a:r>
            <a:r>
              <a:rPr lang="de-DE" sz="1600" dirty="0"/>
              <a:t> farm-</a:t>
            </a:r>
            <a:r>
              <a:rPr lang="de-DE" sz="1600" dirty="0" err="1"/>
              <a:t>grown</a:t>
            </a:r>
            <a:r>
              <a:rPr lang="de-DE" sz="1600" dirty="0"/>
              <a:t> </a:t>
            </a:r>
            <a:r>
              <a:rPr lang="de-DE" sz="1600" dirty="0" err="1"/>
              <a:t>crops</a:t>
            </a:r>
            <a:r>
              <a:rPr lang="de-DE" sz="1600" dirty="0"/>
              <a:t>, </a:t>
            </a:r>
            <a:r>
              <a:rPr lang="de-DE" sz="1600" dirty="0" err="1"/>
              <a:t>by-products</a:t>
            </a:r>
            <a:r>
              <a:rPr lang="de-DE" sz="1600" dirty="0"/>
              <a:t> </a:t>
            </a:r>
            <a:r>
              <a:rPr lang="de-DE" sz="1600" dirty="0" err="1"/>
              <a:t>from</a:t>
            </a:r>
            <a:r>
              <a:rPr lang="de-DE" sz="1600" dirty="0"/>
              <a:t> </a:t>
            </a:r>
            <a:r>
              <a:rPr lang="de-DE" sz="1600" dirty="0" err="1"/>
              <a:t>food</a:t>
            </a:r>
            <a:r>
              <a:rPr lang="de-DE" sz="1600" dirty="0"/>
              <a:t> </a:t>
            </a:r>
            <a:r>
              <a:rPr lang="de-DE" sz="1600" dirty="0" err="1"/>
              <a:t>processing</a:t>
            </a:r>
            <a:r>
              <a:rPr lang="de-DE" sz="1600" dirty="0"/>
              <a:t> </a:t>
            </a:r>
            <a:r>
              <a:rPr lang="de-DE" sz="1600" dirty="0" err="1"/>
              <a:t>or</a:t>
            </a:r>
            <a:r>
              <a:rPr lang="de-DE" sz="1600" dirty="0"/>
              <a:t> well-</a:t>
            </a:r>
            <a:r>
              <a:rPr lang="de-DE" sz="1600" dirty="0" err="1"/>
              <a:t>cooked</a:t>
            </a:r>
            <a:r>
              <a:rPr lang="de-DE" sz="1600" dirty="0"/>
              <a:t> </a:t>
            </a:r>
            <a:r>
              <a:rPr lang="de-DE" sz="1600" dirty="0" err="1"/>
              <a:t>kitchen</a:t>
            </a:r>
            <a:r>
              <a:rPr lang="de-DE" sz="1600" dirty="0"/>
              <a:t> </a:t>
            </a:r>
            <a:r>
              <a:rPr lang="de-DE" sz="1600" dirty="0" err="1"/>
              <a:t>waste</a:t>
            </a:r>
            <a:r>
              <a:rPr lang="de-DE" sz="1600" dirty="0"/>
              <a:t> and </a:t>
            </a:r>
            <a:r>
              <a:rPr lang="de-DE" sz="1600" dirty="0" err="1"/>
              <a:t>even</a:t>
            </a:r>
            <a:r>
              <a:rPr lang="de-DE" sz="1600" dirty="0"/>
              <a:t> </a:t>
            </a:r>
            <a:r>
              <a:rPr lang="de-DE" sz="1600" dirty="0" err="1"/>
              <a:t>roughage</a:t>
            </a:r>
            <a:r>
              <a:rPr lang="de-DE" sz="1600" dirty="0"/>
              <a:t>. </a:t>
            </a:r>
          </a:p>
          <a:p>
            <a:endParaRPr lang="de-CH" sz="1600" dirty="0"/>
          </a:p>
          <a:p>
            <a:r>
              <a:rPr lang="de-CH" sz="1600" dirty="0" err="1"/>
              <a:t>Organic</a:t>
            </a:r>
            <a:r>
              <a:rPr lang="de-CH" sz="1600" dirty="0"/>
              <a:t> </a:t>
            </a:r>
            <a:r>
              <a:rPr lang="de-CH" sz="1600" dirty="0" err="1"/>
              <a:t>poultry</a:t>
            </a:r>
            <a:r>
              <a:rPr lang="de-CH" sz="1600" dirty="0"/>
              <a:t> </a:t>
            </a:r>
            <a:r>
              <a:rPr lang="de-CH" sz="1600" dirty="0" err="1"/>
              <a:t>can</a:t>
            </a:r>
            <a:r>
              <a:rPr lang="de-CH" sz="1600" dirty="0"/>
              <a:t> </a:t>
            </a:r>
            <a:r>
              <a:rPr lang="de-CH" sz="1600" dirty="0" err="1"/>
              <a:t>be</a:t>
            </a:r>
            <a:r>
              <a:rPr lang="de-CH" sz="1600" dirty="0"/>
              <a:t> </a:t>
            </a:r>
            <a:r>
              <a:rPr lang="de-CH" sz="1600" dirty="0" err="1"/>
              <a:t>kept</a:t>
            </a:r>
            <a:r>
              <a:rPr lang="de-CH" sz="1600" dirty="0"/>
              <a:t> in extensive </a:t>
            </a:r>
            <a:r>
              <a:rPr lang="de-CH" sz="1600" dirty="0" err="1"/>
              <a:t>or</a:t>
            </a:r>
            <a:r>
              <a:rPr lang="de-CH" sz="1600" dirty="0"/>
              <a:t> semi-intensive </a:t>
            </a:r>
            <a:r>
              <a:rPr lang="de-CH" sz="1600" dirty="0" err="1"/>
              <a:t>free</a:t>
            </a:r>
            <a:r>
              <a:rPr lang="de-CH" sz="1600" dirty="0"/>
              <a:t>-range </a:t>
            </a:r>
            <a:r>
              <a:rPr lang="de-CH" sz="1600" dirty="0" err="1"/>
              <a:t>systems</a:t>
            </a:r>
            <a:r>
              <a:rPr lang="de-CH" sz="1600" dirty="0"/>
              <a:t>, but </a:t>
            </a:r>
            <a:r>
              <a:rPr lang="de-CH" sz="1600" dirty="0" err="1"/>
              <a:t>never</a:t>
            </a:r>
            <a:r>
              <a:rPr lang="de-CH" sz="1600" dirty="0"/>
              <a:t> </a:t>
            </a:r>
            <a:r>
              <a:rPr lang="de-CH" sz="1600" dirty="0" err="1"/>
              <a:t>indoors</a:t>
            </a:r>
            <a:r>
              <a:rPr lang="de-CH" sz="1600" dirty="0"/>
              <a:t> </a:t>
            </a:r>
            <a:r>
              <a:rPr lang="de-CH" sz="1600" dirty="0" err="1"/>
              <a:t>only</a:t>
            </a:r>
            <a:r>
              <a:rPr lang="de-CH" sz="1600" dirty="0"/>
              <a:t>.</a:t>
            </a:r>
          </a:p>
        </p:txBody>
      </p:sp>
      <p:pic>
        <p:nvPicPr>
          <p:cNvPr id="6" name="Grafik 5">
            <a:extLst>
              <a:ext uri="{FF2B5EF4-FFF2-40B4-BE49-F238E27FC236}">
                <a16:creationId xmlns:a16="http://schemas.microsoft.com/office/drawing/2014/main" id="{39471B64-1E39-4A6C-93E1-76E1C78FB6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2006" y="2908915"/>
            <a:ext cx="3322091" cy="2950111"/>
          </a:xfrm>
          <a:prstGeom prst="rect">
            <a:avLst/>
          </a:prstGeom>
        </p:spPr>
      </p:pic>
      <p:sp>
        <p:nvSpPr>
          <p:cNvPr id="9" name="Textfeld 8">
            <a:extLst>
              <a:ext uri="{FF2B5EF4-FFF2-40B4-BE49-F238E27FC236}">
                <a16:creationId xmlns:a16="http://schemas.microsoft.com/office/drawing/2014/main" id="{AA32DC3F-C241-4794-8C57-E6AF05002B60}"/>
              </a:ext>
            </a:extLst>
          </p:cNvPr>
          <p:cNvSpPr txBox="1"/>
          <p:nvPr/>
        </p:nvSpPr>
        <p:spPr>
          <a:xfrm>
            <a:off x="6765116" y="5895601"/>
            <a:ext cx="1760418" cy="253916"/>
          </a:xfrm>
          <a:prstGeom prst="rect">
            <a:avLst/>
          </a:prstGeom>
          <a:noFill/>
        </p:spPr>
        <p:txBody>
          <a:bodyPr wrap="none" rtlCol="0">
            <a:spAutoFit/>
          </a:bodyPr>
          <a:lstStyle/>
          <a:p>
            <a:pPr algn="r"/>
            <a:r>
              <a:rPr lang="de-DE" sz="1050" dirty="0"/>
              <a:t>Picture: </a:t>
            </a:r>
            <a:r>
              <a:rPr lang="de-CH" sz="1050" dirty="0"/>
              <a:t>Thomas Alföldi, </a:t>
            </a:r>
            <a:r>
              <a:rPr lang="de-CH" sz="1050" dirty="0" err="1"/>
              <a:t>FiBL</a:t>
            </a:r>
            <a:endParaRPr lang="de-CH" sz="1050" dirty="0"/>
          </a:p>
        </p:txBody>
      </p:sp>
      <p:sp>
        <p:nvSpPr>
          <p:cNvPr id="10" name="Datumsplatzhalter 4">
            <a:extLst>
              <a:ext uri="{FF2B5EF4-FFF2-40B4-BE49-F238E27FC236}">
                <a16:creationId xmlns:a16="http://schemas.microsoft.com/office/drawing/2014/main" id="{AA270D5D-08D4-4F7C-AF9A-AC86DA2AB2BC}"/>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6648519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5520" y="511844"/>
            <a:ext cx="7908549" cy="307127"/>
          </a:xfrm>
        </p:spPr>
        <p:txBody>
          <a:bodyPr/>
          <a:lstStyle/>
          <a:p>
            <a:r>
              <a:rPr lang="de-CH" sz="1600" dirty="0"/>
              <a:t>Example of semi-intensive </a:t>
            </a:r>
            <a:r>
              <a:rPr lang="de-CH" sz="1600" dirty="0" err="1"/>
              <a:t>house</a:t>
            </a:r>
            <a:r>
              <a:rPr lang="de-CH" sz="1600" dirty="0"/>
              <a:t> </a:t>
            </a:r>
            <a:r>
              <a:rPr lang="de-CH" sz="1600" dirty="0" err="1"/>
              <a:t>for</a:t>
            </a:r>
            <a:r>
              <a:rPr lang="de-CH" sz="1600" dirty="0"/>
              <a:t> </a:t>
            </a:r>
            <a:r>
              <a:rPr lang="de-CH" sz="1600" dirty="0" err="1"/>
              <a:t>laying</a:t>
            </a:r>
            <a:r>
              <a:rPr lang="de-CH" sz="1600" dirty="0"/>
              <a:t> </a:t>
            </a:r>
            <a:r>
              <a:rPr lang="de-CH" sz="1600" dirty="0" err="1"/>
              <a:t>hens</a:t>
            </a:r>
            <a:endParaRPr lang="en-US" sz="1600" dirty="0">
              <a:solidFill>
                <a:srgbClr val="FF0000"/>
              </a:solidFill>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106</a:t>
            </a:fld>
            <a:endParaRPr lang="en-GB" noProof="0" dirty="0"/>
          </a:p>
        </p:txBody>
      </p:sp>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5520" y="2258987"/>
            <a:ext cx="7894280" cy="2373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45520" y="4689014"/>
            <a:ext cx="4110840" cy="276999"/>
          </a:xfrm>
          <a:prstGeom prst="rect">
            <a:avLst/>
          </a:prstGeom>
          <a:noFill/>
        </p:spPr>
        <p:txBody>
          <a:bodyPr wrap="square" rtlCol="0">
            <a:spAutoFit/>
          </a:bodyPr>
          <a:lstStyle/>
          <a:p>
            <a:r>
              <a:rPr lang="de-CH" sz="1200" dirty="0"/>
              <a:t>Source of </a:t>
            </a:r>
            <a:r>
              <a:rPr lang="de-CH" sz="1200" dirty="0" err="1"/>
              <a:t>picture</a:t>
            </a:r>
            <a:r>
              <a:rPr lang="de-CH" sz="1200" dirty="0"/>
              <a:t>/</a:t>
            </a:r>
            <a:r>
              <a:rPr lang="de-CH" sz="1200" dirty="0" err="1"/>
              <a:t>illustration</a:t>
            </a:r>
            <a:r>
              <a:rPr lang="de-CH" sz="1200" dirty="0"/>
              <a:t>:  </a:t>
            </a:r>
            <a:r>
              <a:rPr lang="de-CH" sz="1200" dirty="0" err="1"/>
              <a:t>Aviforum</a:t>
            </a:r>
            <a:r>
              <a:rPr lang="de-CH" sz="1200" dirty="0"/>
              <a:t>, Zollikofen, </a:t>
            </a:r>
            <a:r>
              <a:rPr lang="de-CH" sz="1200" dirty="0" err="1"/>
              <a:t>Switzerland</a:t>
            </a:r>
            <a:endParaRPr lang="de-CH" sz="1200" dirty="0"/>
          </a:p>
        </p:txBody>
      </p:sp>
      <p:sp>
        <p:nvSpPr>
          <p:cNvPr id="7" name="Datumsplatzhalter 4">
            <a:extLst>
              <a:ext uri="{FF2B5EF4-FFF2-40B4-BE49-F238E27FC236}">
                <a16:creationId xmlns:a16="http://schemas.microsoft.com/office/drawing/2014/main" id="{2C97423C-CD9F-4796-936B-05FE998D5BA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2875309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844" y="626340"/>
            <a:ext cx="7908549" cy="355410"/>
          </a:xfrm>
        </p:spPr>
        <p:txBody>
          <a:bodyPr vert="horz" lIns="0" tIns="0" rIns="0" bIns="0" rtlCol="0" anchor="t">
            <a:noAutofit/>
          </a:bodyPr>
          <a:lstStyle/>
          <a:p>
            <a:r>
              <a:rPr lang="de-DE" sz="1800" dirty="0">
                <a:solidFill>
                  <a:srgbClr val="262626"/>
                </a:solidFill>
                <a:latin typeface="+mn-lt"/>
              </a:rPr>
              <a:t>Organic </a:t>
            </a:r>
            <a:r>
              <a:rPr lang="de-DE" sz="1800" dirty="0" err="1">
                <a:solidFill>
                  <a:srgbClr val="262626"/>
                </a:solidFill>
                <a:latin typeface="+mn-lt"/>
              </a:rPr>
              <a:t>poultry</a:t>
            </a:r>
            <a:r>
              <a:rPr lang="de-DE" sz="1800" dirty="0">
                <a:solidFill>
                  <a:srgbClr val="262626"/>
                </a:solidFill>
                <a:latin typeface="+mn-lt"/>
              </a:rPr>
              <a:t> </a:t>
            </a:r>
            <a:r>
              <a:rPr lang="de-DE" sz="1800" dirty="0" err="1">
                <a:solidFill>
                  <a:srgbClr val="262626"/>
                </a:solidFill>
                <a:latin typeface="+mn-lt"/>
              </a:rPr>
              <a:t>breeding</a:t>
            </a:r>
            <a:r>
              <a:rPr lang="de-DE" sz="1800" dirty="0">
                <a:solidFill>
                  <a:srgbClr val="262626"/>
                </a:solidFill>
                <a:latin typeface="+mn-lt"/>
              </a:rPr>
              <a:t> and </a:t>
            </a:r>
            <a:r>
              <a:rPr lang="de-DE" sz="1800" dirty="0" err="1">
                <a:solidFill>
                  <a:srgbClr val="262626"/>
                </a:solidFill>
                <a:latin typeface="+mn-lt"/>
              </a:rPr>
              <a:t>health</a:t>
            </a:r>
            <a:r>
              <a:rPr lang="de-DE" sz="1800" dirty="0">
                <a:solidFill>
                  <a:srgbClr val="262626"/>
                </a:solidFill>
                <a:latin typeface="+mn-lt"/>
              </a:rPr>
              <a:t> </a:t>
            </a:r>
            <a:r>
              <a:rPr lang="de-DE" sz="1800" dirty="0" err="1">
                <a:solidFill>
                  <a:srgbClr val="262626"/>
                </a:solidFill>
                <a:latin typeface="+mn-lt"/>
              </a:rPr>
              <a:t>management</a:t>
            </a:r>
            <a:endParaRPr lang="de-CH" sz="18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107</a:t>
            </a:fld>
            <a:endParaRPr lang="en-GB" noProof="0" dirty="0"/>
          </a:p>
        </p:txBody>
      </p:sp>
      <p:sp>
        <p:nvSpPr>
          <p:cNvPr id="7" name="Textfeld 6"/>
          <p:cNvSpPr txBox="1"/>
          <p:nvPr/>
        </p:nvSpPr>
        <p:spPr>
          <a:xfrm>
            <a:off x="590341" y="2455570"/>
            <a:ext cx="7963316" cy="1157240"/>
          </a:xfrm>
          <a:prstGeom prst="rect">
            <a:avLst/>
          </a:prstGeom>
          <a:noFill/>
        </p:spPr>
        <p:txBody>
          <a:bodyPr wrap="square" rtlCol="0">
            <a:spAutoFit/>
          </a:bodyPr>
          <a:lstStyle/>
          <a:p>
            <a:r>
              <a:rPr lang="de-CH" sz="1600" dirty="0"/>
              <a:t>An ideal </a:t>
            </a:r>
            <a:r>
              <a:rPr lang="de-CH" sz="1600" dirty="0" err="1"/>
              <a:t>organic</a:t>
            </a:r>
            <a:r>
              <a:rPr lang="de-CH" sz="1600" dirty="0"/>
              <a:t> and </a:t>
            </a:r>
            <a:r>
              <a:rPr lang="de-CH" sz="1600" dirty="0" err="1"/>
              <a:t>free</a:t>
            </a:r>
            <a:r>
              <a:rPr lang="de-CH" sz="1600" dirty="0"/>
              <a:t>-range </a:t>
            </a:r>
            <a:r>
              <a:rPr lang="de-CH" sz="1600" dirty="0" err="1"/>
              <a:t>poultry</a:t>
            </a:r>
            <a:r>
              <a:rPr lang="de-CH" sz="1600" dirty="0"/>
              <a:t> </a:t>
            </a:r>
            <a:r>
              <a:rPr lang="de-CH" sz="1600" dirty="0" err="1"/>
              <a:t>breed</a:t>
            </a:r>
            <a:r>
              <a:rPr lang="de-CH" sz="1600" dirty="0"/>
              <a:t> </a:t>
            </a:r>
            <a:r>
              <a:rPr lang="de-CH" sz="1600" dirty="0" err="1"/>
              <a:t>has</a:t>
            </a:r>
            <a:r>
              <a:rPr lang="de-CH" sz="1600" dirty="0"/>
              <a:t> </a:t>
            </a:r>
            <a:r>
              <a:rPr lang="de-CH" sz="1600" dirty="0" err="1"/>
              <a:t>the</a:t>
            </a:r>
            <a:r>
              <a:rPr lang="de-CH" sz="1600" dirty="0"/>
              <a:t> </a:t>
            </a:r>
            <a:r>
              <a:rPr lang="de-CH" sz="1600" dirty="0" err="1"/>
              <a:t>following</a:t>
            </a:r>
            <a:r>
              <a:rPr lang="de-CH" sz="1600" dirty="0"/>
              <a:t> </a:t>
            </a:r>
            <a:r>
              <a:rPr lang="de-CH" sz="1600" dirty="0" err="1"/>
              <a:t>characteristics</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dirty="0" err="1"/>
              <a:t>It</a:t>
            </a:r>
            <a:r>
              <a:rPr lang="de-DE" sz="1600" dirty="0"/>
              <a:t> </a:t>
            </a:r>
            <a:r>
              <a:rPr lang="de-DE" sz="1600" dirty="0" err="1"/>
              <a:t>is</a:t>
            </a:r>
            <a:r>
              <a:rPr lang="de-DE" sz="1600" dirty="0"/>
              <a:t> </a:t>
            </a:r>
            <a:r>
              <a:rPr lang="de-DE" sz="1600" dirty="0" err="1"/>
              <a:t>adapted</a:t>
            </a:r>
            <a:r>
              <a:rPr lang="de-DE" sz="1600" dirty="0"/>
              <a:t> </a:t>
            </a:r>
            <a:r>
              <a:rPr lang="de-DE" sz="1600" dirty="0" err="1"/>
              <a:t>to</a:t>
            </a:r>
            <a:r>
              <a:rPr lang="de-DE" sz="1600" dirty="0"/>
              <a:t> </a:t>
            </a:r>
            <a:r>
              <a:rPr lang="de-DE" sz="1600" dirty="0" err="1"/>
              <a:t>local</a:t>
            </a:r>
            <a:r>
              <a:rPr lang="de-DE" sz="1600" dirty="0"/>
              <a:t> </a:t>
            </a:r>
            <a:r>
              <a:rPr lang="de-DE" sz="1600" dirty="0" err="1"/>
              <a:t>climatic</a:t>
            </a:r>
            <a:r>
              <a:rPr lang="de-DE" sz="1600" dirty="0"/>
              <a:t> </a:t>
            </a:r>
            <a:r>
              <a:rPr lang="de-DE" sz="1600" dirty="0" err="1"/>
              <a:t>conditions</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It</a:t>
            </a:r>
            <a:r>
              <a:rPr lang="de-DE" sz="1600" dirty="0"/>
              <a:t> </a:t>
            </a:r>
            <a:r>
              <a:rPr lang="de-DE" sz="1600" dirty="0" err="1"/>
              <a:t>can</a:t>
            </a:r>
            <a:r>
              <a:rPr lang="de-DE" sz="1600" dirty="0"/>
              <a:t> </a:t>
            </a:r>
            <a:r>
              <a:rPr lang="de-DE" sz="1600" dirty="0" err="1"/>
              <a:t>efficiently</a:t>
            </a:r>
            <a:r>
              <a:rPr lang="de-DE" sz="1600" dirty="0"/>
              <a:t> </a:t>
            </a:r>
            <a:r>
              <a:rPr lang="de-DE" sz="1600" dirty="0" err="1"/>
              <a:t>use</a:t>
            </a:r>
            <a:r>
              <a:rPr lang="de-DE" sz="1600" dirty="0"/>
              <a:t> </a:t>
            </a:r>
            <a:r>
              <a:rPr lang="de-DE" sz="1600" dirty="0" err="1"/>
              <a:t>locally</a:t>
            </a:r>
            <a:r>
              <a:rPr lang="de-DE" sz="1600" dirty="0"/>
              <a:t> </a:t>
            </a:r>
            <a:r>
              <a:rPr lang="de-DE" sz="1600" dirty="0" err="1"/>
              <a:t>grown</a:t>
            </a:r>
            <a:r>
              <a:rPr lang="de-DE" sz="1600" dirty="0"/>
              <a:t> </a:t>
            </a:r>
            <a:r>
              <a:rPr lang="de-DE" sz="1600" dirty="0" err="1"/>
              <a:t>feed</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It</a:t>
            </a:r>
            <a:r>
              <a:rPr lang="de-DE" sz="1600" dirty="0"/>
              <a:t> </a:t>
            </a:r>
            <a:r>
              <a:rPr lang="de-DE" sz="1600" dirty="0" err="1"/>
              <a:t>is</a:t>
            </a:r>
            <a:r>
              <a:rPr lang="de-DE" sz="1600" dirty="0"/>
              <a:t> </a:t>
            </a:r>
            <a:r>
              <a:rPr lang="de-DE" sz="1600" dirty="0" err="1"/>
              <a:t>resistant</a:t>
            </a:r>
            <a:r>
              <a:rPr lang="de-DE" sz="1600" dirty="0"/>
              <a:t> </a:t>
            </a:r>
            <a:r>
              <a:rPr lang="de-DE" sz="1600" dirty="0" err="1"/>
              <a:t>to</a:t>
            </a:r>
            <a:r>
              <a:rPr lang="de-DE" sz="1600" dirty="0"/>
              <a:t> </a:t>
            </a:r>
            <a:r>
              <a:rPr lang="de-DE" sz="1600" dirty="0" err="1"/>
              <a:t>common</a:t>
            </a:r>
            <a:r>
              <a:rPr lang="de-DE" sz="1600" dirty="0"/>
              <a:t> </a:t>
            </a:r>
            <a:r>
              <a:rPr lang="de-DE" sz="1600" dirty="0" err="1"/>
              <a:t>diseases</a:t>
            </a:r>
            <a:endParaRPr lang="de-DE" sz="1600" dirty="0"/>
          </a:p>
        </p:txBody>
      </p:sp>
      <p:sp>
        <p:nvSpPr>
          <p:cNvPr id="11" name="Textfeld 10"/>
          <p:cNvSpPr txBox="1"/>
          <p:nvPr/>
        </p:nvSpPr>
        <p:spPr>
          <a:xfrm>
            <a:off x="590341" y="3699003"/>
            <a:ext cx="7963314" cy="2274469"/>
          </a:xfrm>
          <a:prstGeom prst="rect">
            <a:avLst/>
          </a:prstGeom>
          <a:noFill/>
        </p:spPr>
        <p:txBody>
          <a:bodyPr wrap="square" rtlCol="0">
            <a:spAutoFit/>
          </a:bodyPr>
          <a:lstStyle/>
          <a:p>
            <a:r>
              <a:rPr lang="de-DE" sz="1600" b="1" dirty="0" err="1"/>
              <a:t>Disease</a:t>
            </a:r>
            <a:r>
              <a:rPr lang="de-DE" sz="1600" b="1" dirty="0"/>
              <a:t> </a:t>
            </a:r>
            <a:r>
              <a:rPr lang="de-DE" sz="1600" b="1" dirty="0" err="1"/>
              <a:t>prevention</a:t>
            </a:r>
            <a:r>
              <a:rPr lang="de-DE" sz="1600" b="1" dirty="0"/>
              <a:t> </a:t>
            </a:r>
            <a:r>
              <a:rPr lang="de-DE" sz="1600" b="1" dirty="0" err="1"/>
              <a:t>should</a:t>
            </a:r>
            <a:r>
              <a:rPr lang="de-DE" sz="1600" b="1" dirty="0"/>
              <a:t> </a:t>
            </a:r>
            <a:r>
              <a:rPr lang="de-DE" sz="1600" b="1" dirty="0" err="1"/>
              <a:t>include</a:t>
            </a:r>
            <a:r>
              <a:rPr lang="de-DE" sz="1600" b="1" dirty="0"/>
              <a:t>:</a:t>
            </a:r>
          </a:p>
          <a:p>
            <a:pPr marL="285750" lvl="1" indent="-285750" defTabSz="685800">
              <a:lnSpc>
                <a:spcPct val="90000"/>
              </a:lnSpc>
              <a:spcAft>
                <a:spcPts val="600"/>
              </a:spcAft>
              <a:buClr>
                <a:srgbClr val="006C8E"/>
              </a:buClr>
              <a:buFont typeface="Arial" panose="020B0604020202020204" pitchFamily="34" charset="0"/>
              <a:buChar char="•"/>
            </a:pPr>
            <a:r>
              <a:rPr lang="de-DE" sz="1600" dirty="0" err="1"/>
              <a:t>Vaccination</a:t>
            </a:r>
            <a:r>
              <a:rPr lang="de-DE" sz="1600" dirty="0"/>
              <a:t>, in </a:t>
            </a:r>
            <a:r>
              <a:rPr lang="de-DE" sz="1600" dirty="0" err="1"/>
              <a:t>particular</a:t>
            </a:r>
            <a:r>
              <a:rPr lang="de-DE" sz="1600" dirty="0"/>
              <a:t> </a:t>
            </a:r>
            <a:r>
              <a:rPr lang="de-DE" sz="1600" dirty="0" err="1"/>
              <a:t>against</a:t>
            </a:r>
            <a:r>
              <a:rPr lang="de-DE" sz="1600" dirty="0"/>
              <a:t> </a:t>
            </a:r>
            <a:r>
              <a:rPr lang="de-DE" sz="1600" dirty="0" err="1"/>
              <a:t>Marek‘s</a:t>
            </a:r>
            <a:r>
              <a:rPr lang="de-DE" sz="1600" dirty="0"/>
              <a:t> and Newcastle </a:t>
            </a:r>
            <a:r>
              <a:rPr lang="de-DE" sz="1600" dirty="0" err="1"/>
              <a:t>disease</a:t>
            </a:r>
            <a:r>
              <a:rPr lang="de-DE" sz="1600" dirty="0"/>
              <a:t> </a:t>
            </a:r>
            <a:r>
              <a:rPr lang="de-DE" sz="1600" dirty="0" err="1"/>
              <a:t>helps</a:t>
            </a:r>
            <a:r>
              <a:rPr lang="de-DE" sz="1600" dirty="0"/>
              <a:t> </a:t>
            </a:r>
            <a:r>
              <a:rPr lang="de-DE" sz="1600" dirty="0" err="1"/>
              <a:t>to</a:t>
            </a:r>
            <a:r>
              <a:rPr lang="de-DE" sz="1600" dirty="0"/>
              <a:t> </a:t>
            </a:r>
            <a:r>
              <a:rPr lang="de-DE" sz="1600" dirty="0" err="1"/>
              <a:t>keep</a:t>
            </a:r>
            <a:r>
              <a:rPr lang="de-DE" sz="1600" dirty="0"/>
              <a:t> </a:t>
            </a:r>
            <a:r>
              <a:rPr lang="de-DE" sz="1600" dirty="0" err="1"/>
              <a:t>mortality</a:t>
            </a:r>
            <a:r>
              <a:rPr lang="de-DE" sz="1600" dirty="0"/>
              <a:t> </a:t>
            </a:r>
            <a:r>
              <a:rPr lang="de-DE" sz="1600" dirty="0" err="1"/>
              <a:t>low</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a:t>Daily </a:t>
            </a:r>
            <a:r>
              <a:rPr lang="de-DE" sz="1600" dirty="0" err="1"/>
              <a:t>monitoring</a:t>
            </a:r>
            <a:r>
              <a:rPr lang="de-DE" sz="1600" dirty="0"/>
              <a:t> </a:t>
            </a:r>
            <a:r>
              <a:rPr lang="de-DE" sz="1600" dirty="0" err="1"/>
              <a:t>of</a:t>
            </a:r>
            <a:r>
              <a:rPr lang="de-DE" sz="1600" dirty="0"/>
              <a:t> </a:t>
            </a:r>
            <a:r>
              <a:rPr lang="de-DE" sz="1600" dirty="0" err="1"/>
              <a:t>the</a:t>
            </a:r>
            <a:r>
              <a:rPr lang="de-DE" sz="1600" dirty="0"/>
              <a:t> </a:t>
            </a:r>
            <a:r>
              <a:rPr lang="de-DE" sz="1600" dirty="0" err="1"/>
              <a:t>health</a:t>
            </a:r>
            <a:r>
              <a:rPr lang="de-DE" sz="1600" dirty="0"/>
              <a:t> </a:t>
            </a:r>
            <a:r>
              <a:rPr lang="de-DE" sz="1600" dirty="0" err="1"/>
              <a:t>status</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a:t>Monitoring </a:t>
            </a:r>
            <a:r>
              <a:rPr lang="de-DE" sz="1600" dirty="0" err="1"/>
              <a:t>for</a:t>
            </a:r>
            <a:r>
              <a:rPr lang="de-DE" sz="1600" dirty="0"/>
              <a:t> and </a:t>
            </a:r>
            <a:r>
              <a:rPr lang="de-DE" sz="1600" dirty="0" err="1"/>
              <a:t>treatment</a:t>
            </a:r>
            <a:r>
              <a:rPr lang="de-DE" sz="1600" dirty="0"/>
              <a:t> </a:t>
            </a:r>
            <a:r>
              <a:rPr lang="de-DE" sz="1600" dirty="0" err="1"/>
              <a:t>of</a:t>
            </a:r>
            <a:r>
              <a:rPr lang="de-DE" sz="1600" dirty="0"/>
              <a:t> </a:t>
            </a:r>
            <a:r>
              <a:rPr lang="de-DE" sz="1600" dirty="0" err="1"/>
              <a:t>blood</a:t>
            </a:r>
            <a:r>
              <a:rPr lang="de-DE" sz="1600" dirty="0"/>
              <a:t> </a:t>
            </a:r>
            <a:r>
              <a:rPr lang="de-DE" sz="1600" dirty="0" err="1"/>
              <a:t>sucking</a:t>
            </a:r>
            <a:r>
              <a:rPr lang="de-DE" sz="1600" dirty="0"/>
              <a:t> </a:t>
            </a:r>
            <a:r>
              <a:rPr lang="de-DE" sz="1600" dirty="0" err="1"/>
              <a:t>mites</a:t>
            </a:r>
            <a:r>
              <a:rPr lang="de-DE" sz="1600" dirty="0"/>
              <a:t> in </a:t>
            </a:r>
            <a:r>
              <a:rPr lang="de-DE" sz="1600" dirty="0" err="1"/>
              <a:t>the</a:t>
            </a:r>
            <a:r>
              <a:rPr lang="de-DE" sz="1600" dirty="0"/>
              <a:t> </a:t>
            </a:r>
            <a:r>
              <a:rPr lang="de-DE" sz="1600" dirty="0" err="1"/>
              <a:t>poultry</a:t>
            </a:r>
            <a:r>
              <a:rPr lang="de-DE" sz="1600" dirty="0"/>
              <a:t> </a:t>
            </a:r>
            <a:r>
              <a:rPr lang="de-DE" sz="1600" dirty="0" err="1"/>
              <a:t>house</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err="1"/>
              <a:t>Minimise</a:t>
            </a:r>
            <a:r>
              <a:rPr lang="de-DE" sz="1600" dirty="0"/>
              <a:t> </a:t>
            </a:r>
            <a:r>
              <a:rPr lang="de-DE" sz="1600" dirty="0" err="1"/>
              <a:t>contact</a:t>
            </a:r>
            <a:r>
              <a:rPr lang="de-DE" sz="1600" dirty="0"/>
              <a:t> </a:t>
            </a:r>
            <a:r>
              <a:rPr lang="de-DE" sz="1600" dirty="0" err="1"/>
              <a:t>to</a:t>
            </a:r>
            <a:r>
              <a:rPr lang="de-DE" sz="1600" dirty="0"/>
              <a:t> </a:t>
            </a:r>
            <a:r>
              <a:rPr lang="de-DE" sz="1600" dirty="0" err="1"/>
              <a:t>other</a:t>
            </a:r>
            <a:r>
              <a:rPr lang="de-DE" sz="1600" dirty="0"/>
              <a:t> </a:t>
            </a:r>
            <a:r>
              <a:rPr lang="de-DE" sz="1600" dirty="0" err="1"/>
              <a:t>poultry</a:t>
            </a:r>
            <a:r>
              <a:rPr lang="de-DE" sz="1600" dirty="0"/>
              <a:t> and wild </a:t>
            </a:r>
            <a:r>
              <a:rPr lang="de-DE" sz="1600" dirty="0" err="1"/>
              <a:t>birds</a:t>
            </a:r>
            <a:r>
              <a:rPr lang="de-DE" sz="1600" dirty="0"/>
              <a:t> </a:t>
            </a:r>
            <a:r>
              <a:rPr lang="de-DE" sz="1600" dirty="0" err="1"/>
              <a:t>as</a:t>
            </a:r>
            <a:r>
              <a:rPr lang="de-DE" sz="1600" dirty="0"/>
              <a:t> </a:t>
            </a:r>
            <a:r>
              <a:rPr lang="de-DE" sz="1600" dirty="0" err="1"/>
              <a:t>far</a:t>
            </a:r>
            <a:r>
              <a:rPr lang="de-DE" sz="1600" dirty="0"/>
              <a:t> </a:t>
            </a:r>
            <a:r>
              <a:rPr lang="de-DE" sz="1600" dirty="0" err="1"/>
              <a:t>as</a:t>
            </a:r>
            <a:r>
              <a:rPr lang="de-DE" sz="1600" dirty="0"/>
              <a:t> possible</a:t>
            </a:r>
          </a:p>
          <a:p>
            <a:pPr marL="285750" lvl="1" indent="-285750" defTabSz="685800">
              <a:lnSpc>
                <a:spcPct val="90000"/>
              </a:lnSpc>
              <a:spcAft>
                <a:spcPts val="600"/>
              </a:spcAft>
              <a:buClr>
                <a:srgbClr val="006C8E"/>
              </a:buClr>
              <a:buFont typeface="Arial" panose="020B0604020202020204" pitchFamily="34" charset="0"/>
              <a:buChar char="•"/>
            </a:pPr>
            <a:r>
              <a:rPr lang="de-DE" sz="1600" dirty="0" err="1"/>
              <a:t>Good</a:t>
            </a:r>
            <a:r>
              <a:rPr lang="de-DE" sz="1600" dirty="0"/>
              <a:t> </a:t>
            </a:r>
            <a:r>
              <a:rPr lang="de-DE" sz="1600" dirty="0" err="1"/>
              <a:t>nutrition</a:t>
            </a:r>
            <a:endParaRPr lang="de-DE" sz="1600" dirty="0"/>
          </a:p>
          <a:p>
            <a:pPr marL="285750" lvl="1" indent="-285750" defTabSz="685800">
              <a:lnSpc>
                <a:spcPct val="90000"/>
              </a:lnSpc>
              <a:spcAft>
                <a:spcPts val="600"/>
              </a:spcAft>
              <a:buClr>
                <a:srgbClr val="006C8E"/>
              </a:buClr>
              <a:buFont typeface="Arial" panose="020B0604020202020204" pitchFamily="34" charset="0"/>
              <a:buChar char="•"/>
            </a:pPr>
            <a:r>
              <a:rPr lang="de-DE" sz="1600" dirty="0"/>
              <a:t>Use </a:t>
            </a:r>
            <a:r>
              <a:rPr lang="de-DE" sz="1600" dirty="0" err="1"/>
              <a:t>of</a:t>
            </a:r>
            <a:r>
              <a:rPr lang="de-DE" sz="1600" dirty="0"/>
              <a:t> </a:t>
            </a:r>
            <a:r>
              <a:rPr lang="de-DE" sz="1600" dirty="0" err="1"/>
              <a:t>adapted</a:t>
            </a:r>
            <a:r>
              <a:rPr lang="de-DE" sz="1600" dirty="0"/>
              <a:t> and robust </a:t>
            </a:r>
            <a:r>
              <a:rPr lang="de-DE" sz="1600" dirty="0" err="1"/>
              <a:t>breeds</a:t>
            </a:r>
            <a:endParaRPr lang="en-US" sz="1600" dirty="0"/>
          </a:p>
        </p:txBody>
      </p:sp>
      <p:sp>
        <p:nvSpPr>
          <p:cNvPr id="3" name="Rechteck 2">
            <a:extLst>
              <a:ext uri="{FF2B5EF4-FFF2-40B4-BE49-F238E27FC236}">
                <a16:creationId xmlns:a16="http://schemas.microsoft.com/office/drawing/2014/main" id="{22E1A797-3313-4E5D-88FF-FBAE99786D45}"/>
              </a:ext>
            </a:extLst>
          </p:cNvPr>
          <p:cNvSpPr/>
          <p:nvPr/>
        </p:nvSpPr>
        <p:spPr>
          <a:xfrm>
            <a:off x="540078" y="1067943"/>
            <a:ext cx="7963315" cy="1323439"/>
          </a:xfrm>
          <a:prstGeom prst="rect">
            <a:avLst/>
          </a:prstGeom>
        </p:spPr>
        <p:txBody>
          <a:bodyPr wrap="square">
            <a:spAutoFit/>
          </a:bodyPr>
          <a:lstStyle/>
          <a:p>
            <a:r>
              <a:rPr lang="de-DE" sz="1600" dirty="0"/>
              <a:t>High </a:t>
            </a:r>
            <a:r>
              <a:rPr lang="de-DE" sz="1600" dirty="0" err="1"/>
              <a:t>performing</a:t>
            </a:r>
            <a:r>
              <a:rPr lang="de-DE" sz="1600" dirty="0"/>
              <a:t> hybrid </a:t>
            </a:r>
            <a:r>
              <a:rPr lang="de-DE" sz="1600" dirty="0" err="1"/>
              <a:t>animals</a:t>
            </a:r>
            <a:r>
              <a:rPr lang="de-DE" sz="1600" dirty="0"/>
              <a:t> </a:t>
            </a:r>
            <a:r>
              <a:rPr lang="de-DE" sz="1600" dirty="0" err="1"/>
              <a:t>need</a:t>
            </a:r>
            <a:r>
              <a:rPr lang="de-DE" sz="1600" dirty="0"/>
              <a:t> </a:t>
            </a:r>
            <a:r>
              <a:rPr lang="de-DE" sz="1600" dirty="0" err="1"/>
              <a:t>very</a:t>
            </a:r>
            <a:r>
              <a:rPr lang="de-DE" sz="1600" dirty="0"/>
              <a:t> </a:t>
            </a:r>
            <a:r>
              <a:rPr lang="de-DE" sz="1600" dirty="0" err="1"/>
              <a:t>good</a:t>
            </a:r>
            <a:r>
              <a:rPr lang="de-DE" sz="1600" dirty="0"/>
              <a:t> </a:t>
            </a:r>
            <a:r>
              <a:rPr lang="de-DE" sz="1600" dirty="0" err="1"/>
              <a:t>management</a:t>
            </a:r>
            <a:r>
              <a:rPr lang="de-DE" sz="1600" dirty="0"/>
              <a:t> and high </a:t>
            </a:r>
            <a:r>
              <a:rPr lang="de-DE" sz="1600" dirty="0" err="1"/>
              <a:t>quality</a:t>
            </a:r>
            <a:r>
              <a:rPr lang="de-DE" sz="1600" dirty="0"/>
              <a:t> </a:t>
            </a:r>
            <a:r>
              <a:rPr lang="de-DE" sz="1600" dirty="0" err="1"/>
              <a:t>compound</a:t>
            </a:r>
            <a:r>
              <a:rPr lang="de-DE" sz="1600" dirty="0"/>
              <a:t> </a:t>
            </a:r>
            <a:r>
              <a:rPr lang="de-DE" sz="1600" dirty="0" err="1"/>
              <a:t>feed</a:t>
            </a:r>
            <a:r>
              <a:rPr lang="de-DE" sz="1600" dirty="0"/>
              <a:t>.  </a:t>
            </a:r>
            <a:r>
              <a:rPr lang="de-DE" sz="1600" dirty="0" err="1"/>
              <a:t>Where</a:t>
            </a:r>
            <a:r>
              <a:rPr lang="de-DE" sz="1600" dirty="0"/>
              <a:t> </a:t>
            </a:r>
            <a:r>
              <a:rPr lang="de-DE" sz="1600" dirty="0" err="1"/>
              <a:t>this</a:t>
            </a:r>
            <a:r>
              <a:rPr lang="de-DE" sz="1600" dirty="0"/>
              <a:t> </a:t>
            </a:r>
            <a:r>
              <a:rPr lang="de-DE" sz="1600" dirty="0" err="1"/>
              <a:t>cannot</a:t>
            </a:r>
            <a:r>
              <a:rPr lang="de-DE" sz="1600" dirty="0"/>
              <a:t> </a:t>
            </a:r>
            <a:r>
              <a:rPr lang="de-DE" sz="1600" dirty="0" err="1"/>
              <a:t>be</a:t>
            </a:r>
            <a:r>
              <a:rPr lang="de-DE" sz="1600" dirty="0"/>
              <a:t> </a:t>
            </a:r>
            <a:r>
              <a:rPr lang="de-DE" sz="1600" dirty="0" err="1"/>
              <a:t>guaranteed</a:t>
            </a:r>
            <a:r>
              <a:rPr lang="de-DE" sz="1600" dirty="0"/>
              <a:t>, </a:t>
            </a:r>
            <a:r>
              <a:rPr lang="de-DE" sz="1600" dirty="0" err="1"/>
              <a:t>indigenous</a:t>
            </a:r>
            <a:r>
              <a:rPr lang="de-DE" sz="1600" dirty="0"/>
              <a:t> </a:t>
            </a:r>
            <a:r>
              <a:rPr lang="de-DE" sz="1600" dirty="0" err="1"/>
              <a:t>breeds</a:t>
            </a:r>
            <a:r>
              <a:rPr lang="de-DE" sz="1600" dirty="0"/>
              <a:t> (</a:t>
            </a:r>
            <a:r>
              <a:rPr lang="de-DE" sz="1600" dirty="0" err="1"/>
              <a:t>village</a:t>
            </a:r>
            <a:r>
              <a:rPr lang="de-DE" sz="1600" dirty="0"/>
              <a:t> </a:t>
            </a:r>
            <a:r>
              <a:rPr lang="de-DE" sz="1600" dirty="0" err="1"/>
              <a:t>chicken</a:t>
            </a:r>
            <a:r>
              <a:rPr lang="de-DE" sz="1600" dirty="0"/>
              <a:t>) </a:t>
            </a:r>
            <a:r>
              <a:rPr lang="de-DE" sz="1600" dirty="0" err="1"/>
              <a:t>are</a:t>
            </a:r>
            <a:r>
              <a:rPr lang="de-DE" sz="1600" dirty="0"/>
              <a:t> </a:t>
            </a:r>
            <a:r>
              <a:rPr lang="de-DE" sz="1600" dirty="0" err="1"/>
              <a:t>the</a:t>
            </a:r>
            <a:r>
              <a:rPr lang="de-DE" sz="1600" dirty="0"/>
              <a:t> </a:t>
            </a:r>
            <a:r>
              <a:rPr lang="de-DE" sz="1600" dirty="0" err="1"/>
              <a:t>better</a:t>
            </a:r>
            <a:r>
              <a:rPr lang="de-DE" sz="1600" dirty="0"/>
              <a:t> </a:t>
            </a:r>
            <a:r>
              <a:rPr lang="de-DE" sz="1600" dirty="0" err="1"/>
              <a:t>choice</a:t>
            </a:r>
            <a:r>
              <a:rPr lang="de-DE" sz="1600" dirty="0"/>
              <a:t>.</a:t>
            </a:r>
            <a:r>
              <a:rPr lang="en-US" sz="1600" dirty="0"/>
              <a:t> Poultry have a short reproduction cycle, it is therefore easy to start a breeding </a:t>
            </a:r>
            <a:r>
              <a:rPr lang="en-US" sz="1600" dirty="0" err="1"/>
              <a:t>programme</a:t>
            </a:r>
            <a:r>
              <a:rPr lang="en-US" sz="1600" dirty="0"/>
              <a:t> in order to improve productivity of the animals without changing to the more demanding hybrids. </a:t>
            </a:r>
            <a:endParaRPr lang="de-DE" sz="1600" dirty="0"/>
          </a:p>
        </p:txBody>
      </p:sp>
      <p:sp>
        <p:nvSpPr>
          <p:cNvPr id="8" name="Datumsplatzhalter 4">
            <a:extLst>
              <a:ext uri="{FF2B5EF4-FFF2-40B4-BE49-F238E27FC236}">
                <a16:creationId xmlns:a16="http://schemas.microsoft.com/office/drawing/2014/main" id="{7E5C82CC-EA4E-44E3-86CB-F0C461EA6A8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832571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414158"/>
          </a:xfrm>
        </p:spPr>
        <p:txBody>
          <a:bodyPr vert="horz" lIns="0" tIns="0" rIns="0" bIns="0" rtlCol="0" anchor="t">
            <a:noAutofit/>
          </a:bodyPr>
          <a:lstStyle/>
          <a:p>
            <a:r>
              <a:rPr lang="de-DE" sz="2000" dirty="0">
                <a:solidFill>
                  <a:srgbClr val="262626"/>
                </a:solidFill>
                <a:latin typeface="+mn-lt"/>
              </a:rPr>
              <a:t>5.4:  Small </a:t>
            </a:r>
            <a:r>
              <a:rPr lang="de-DE" sz="2000" dirty="0" err="1">
                <a:solidFill>
                  <a:srgbClr val="262626"/>
                </a:solidFill>
                <a:latin typeface="+mn-lt"/>
              </a:rPr>
              <a:t>ruminants</a:t>
            </a:r>
            <a:r>
              <a:rPr lang="de-DE" sz="2000" dirty="0">
                <a:solidFill>
                  <a:srgbClr val="262626"/>
                </a:solidFill>
                <a:latin typeface="+mn-lt"/>
              </a:rPr>
              <a:t> </a:t>
            </a:r>
            <a:r>
              <a:rPr lang="de-DE" sz="2000" dirty="0" err="1">
                <a:solidFill>
                  <a:srgbClr val="262626"/>
                </a:solidFill>
                <a:latin typeface="+mn-lt"/>
              </a:rPr>
              <a:t>feeding</a:t>
            </a:r>
            <a:r>
              <a:rPr lang="de-DE" sz="2000" dirty="0">
                <a:solidFill>
                  <a:srgbClr val="262626"/>
                </a:solidFill>
                <a:latin typeface="+mn-lt"/>
              </a:rPr>
              <a:t> and </a:t>
            </a:r>
            <a:r>
              <a:rPr lang="de-DE" sz="2000" dirty="0" err="1">
                <a:solidFill>
                  <a:srgbClr val="262626"/>
                </a:solidFill>
                <a:latin typeface="+mn-lt"/>
              </a:rPr>
              <a:t>behaviour</a:t>
            </a:r>
            <a:endParaRPr lang="de-CH" sz="2000" dirty="0">
              <a:solidFill>
                <a:srgbClr val="262626"/>
              </a:solidFill>
              <a:latin typeface="+mn-lt"/>
            </a:endParaRPr>
          </a:p>
        </p:txBody>
      </p:sp>
      <p:sp>
        <p:nvSpPr>
          <p:cNvPr id="14" name="Inhaltsplatzhalter 13"/>
          <p:cNvSpPr>
            <a:spLocks noGrp="1"/>
          </p:cNvSpPr>
          <p:nvPr>
            <p:ph idx="13"/>
          </p:nvPr>
        </p:nvSpPr>
        <p:spPr>
          <a:xfrm>
            <a:off x="617724" y="1088974"/>
            <a:ext cx="7908549" cy="4309944"/>
          </a:xfrm>
          <a:solidFill>
            <a:schemeClr val="bg1"/>
          </a:solidFill>
        </p:spPr>
        <p:txBody>
          <a:bodyPr/>
          <a:lstStyle/>
          <a:p>
            <a:pPr algn="just"/>
            <a:r>
              <a:rPr lang="de-CH" sz="1600" dirty="0" err="1"/>
              <a:t>Goats</a:t>
            </a:r>
            <a:r>
              <a:rPr lang="de-CH" sz="1600" dirty="0"/>
              <a:t>, </a:t>
            </a:r>
            <a:r>
              <a:rPr lang="de-CH" sz="1600" dirty="0" err="1"/>
              <a:t>sheep</a:t>
            </a:r>
            <a:r>
              <a:rPr lang="de-CH" sz="1600" dirty="0"/>
              <a:t> and </a:t>
            </a:r>
            <a:r>
              <a:rPr lang="de-CH" sz="1600" dirty="0" err="1"/>
              <a:t>new</a:t>
            </a:r>
            <a:r>
              <a:rPr lang="de-CH" sz="1600" dirty="0"/>
              <a:t> </a:t>
            </a:r>
            <a:r>
              <a:rPr lang="de-CH" sz="1600" dirty="0" err="1"/>
              <a:t>world</a:t>
            </a:r>
            <a:r>
              <a:rPr lang="de-CH" sz="1600" dirty="0"/>
              <a:t> </a:t>
            </a:r>
            <a:r>
              <a:rPr lang="de-CH" sz="1600" dirty="0" err="1"/>
              <a:t>camelids</a:t>
            </a:r>
            <a:r>
              <a:rPr lang="de-CH" sz="1600" dirty="0"/>
              <a:t> </a:t>
            </a:r>
            <a:r>
              <a:rPr lang="de-CH" sz="1600" dirty="0" err="1"/>
              <a:t>are</a:t>
            </a:r>
            <a:r>
              <a:rPr lang="de-CH" sz="1600" dirty="0"/>
              <a:t> </a:t>
            </a:r>
            <a:r>
              <a:rPr lang="de-CH" sz="1600" dirty="0" err="1"/>
              <a:t>referred</a:t>
            </a:r>
            <a:r>
              <a:rPr lang="de-CH" sz="1600" dirty="0"/>
              <a:t> </a:t>
            </a:r>
            <a:r>
              <a:rPr lang="de-CH" sz="1600" dirty="0" err="1"/>
              <a:t>to</a:t>
            </a:r>
            <a:r>
              <a:rPr lang="de-CH" sz="1600" dirty="0"/>
              <a:t> </a:t>
            </a:r>
            <a:r>
              <a:rPr lang="de-CH" sz="1600" dirty="0" err="1"/>
              <a:t>as</a:t>
            </a:r>
            <a:r>
              <a:rPr lang="de-CH" sz="1600" dirty="0"/>
              <a:t> </a:t>
            </a:r>
            <a:r>
              <a:rPr lang="de-CH" sz="1600" dirty="0" err="1"/>
              <a:t>small</a:t>
            </a:r>
            <a:r>
              <a:rPr lang="de-CH" sz="1600" dirty="0"/>
              <a:t> </a:t>
            </a:r>
            <a:r>
              <a:rPr lang="de-CH" sz="1600" dirty="0" err="1"/>
              <a:t>ruminants</a:t>
            </a:r>
            <a:r>
              <a:rPr lang="de-CH" sz="1600" dirty="0"/>
              <a:t>. All </a:t>
            </a:r>
            <a:r>
              <a:rPr lang="de-CH" sz="1600" dirty="0" err="1"/>
              <a:t>species</a:t>
            </a:r>
            <a:r>
              <a:rPr lang="de-CH" sz="1600" dirty="0"/>
              <a:t> </a:t>
            </a:r>
            <a:r>
              <a:rPr lang="de-CH" sz="1600" dirty="0" err="1"/>
              <a:t>are</a:t>
            </a:r>
            <a:r>
              <a:rPr lang="de-CH" sz="1600" dirty="0"/>
              <a:t> </a:t>
            </a:r>
            <a:r>
              <a:rPr lang="de-CH" sz="1600" dirty="0" err="1"/>
              <a:t>herbivores</a:t>
            </a:r>
            <a:r>
              <a:rPr lang="de-CH" sz="1600" dirty="0"/>
              <a:t> </a:t>
            </a:r>
            <a:r>
              <a:rPr lang="de-CH" sz="1600" dirty="0" err="1"/>
              <a:t>consuming</a:t>
            </a:r>
            <a:r>
              <a:rPr lang="de-CH" sz="1600" dirty="0"/>
              <a:t> </a:t>
            </a:r>
            <a:r>
              <a:rPr lang="de-CH" sz="1600" dirty="0" err="1"/>
              <a:t>various</a:t>
            </a:r>
            <a:r>
              <a:rPr lang="de-CH" sz="1600" dirty="0"/>
              <a:t> </a:t>
            </a:r>
            <a:r>
              <a:rPr lang="de-CH" sz="1600" dirty="0" err="1"/>
              <a:t>degress</a:t>
            </a:r>
            <a:r>
              <a:rPr lang="de-CH" sz="1600" dirty="0"/>
              <a:t> of </a:t>
            </a:r>
            <a:r>
              <a:rPr lang="de-CH" sz="1600" dirty="0" err="1"/>
              <a:t>herbage</a:t>
            </a:r>
            <a:r>
              <a:rPr lang="de-CH" sz="1600" dirty="0"/>
              <a:t> and </a:t>
            </a:r>
            <a:r>
              <a:rPr lang="de-CH" sz="1600" dirty="0" err="1"/>
              <a:t>foliage</a:t>
            </a:r>
            <a:r>
              <a:rPr lang="de-CH" sz="1600" dirty="0"/>
              <a:t>. </a:t>
            </a:r>
            <a:r>
              <a:rPr lang="de-CH" sz="1600" dirty="0" err="1"/>
              <a:t>Sheep</a:t>
            </a:r>
            <a:r>
              <a:rPr lang="de-CH" sz="1600" dirty="0"/>
              <a:t> and </a:t>
            </a:r>
            <a:r>
              <a:rPr lang="de-CH" sz="1600" dirty="0" err="1"/>
              <a:t>new</a:t>
            </a:r>
            <a:r>
              <a:rPr lang="de-CH" sz="1600" dirty="0"/>
              <a:t> </a:t>
            </a:r>
            <a:r>
              <a:rPr lang="de-CH" sz="1600" dirty="0" err="1"/>
              <a:t>world</a:t>
            </a:r>
            <a:r>
              <a:rPr lang="de-CH" sz="1600" dirty="0"/>
              <a:t> </a:t>
            </a:r>
            <a:r>
              <a:rPr lang="de-CH" sz="1600" dirty="0" err="1"/>
              <a:t>camelids</a:t>
            </a:r>
            <a:r>
              <a:rPr lang="de-CH" sz="1600" dirty="0"/>
              <a:t> </a:t>
            </a:r>
            <a:r>
              <a:rPr lang="de-CH" sz="1600" dirty="0" err="1"/>
              <a:t>predominately</a:t>
            </a:r>
            <a:r>
              <a:rPr lang="de-CH" sz="1600" dirty="0"/>
              <a:t> </a:t>
            </a:r>
            <a:r>
              <a:rPr lang="de-CH" sz="1600" dirty="0" err="1"/>
              <a:t>show</a:t>
            </a:r>
            <a:r>
              <a:rPr lang="de-CH" sz="1600" dirty="0"/>
              <a:t> </a:t>
            </a:r>
            <a:r>
              <a:rPr lang="de-CH" sz="1600" dirty="0" err="1"/>
              <a:t>grazing</a:t>
            </a:r>
            <a:r>
              <a:rPr lang="de-CH" sz="1600" dirty="0"/>
              <a:t> </a:t>
            </a:r>
            <a:r>
              <a:rPr lang="de-CH" sz="1600" dirty="0" err="1"/>
              <a:t>behaviour</a:t>
            </a:r>
            <a:r>
              <a:rPr lang="de-CH" sz="1600" dirty="0"/>
              <a:t>, </a:t>
            </a:r>
            <a:r>
              <a:rPr lang="de-CH" sz="1600" dirty="0" err="1"/>
              <a:t>whereas</a:t>
            </a:r>
            <a:r>
              <a:rPr lang="de-CH" sz="1600" dirty="0"/>
              <a:t> </a:t>
            </a:r>
            <a:r>
              <a:rPr lang="de-CH" sz="1600" dirty="0" err="1"/>
              <a:t>the</a:t>
            </a:r>
            <a:r>
              <a:rPr lang="de-CH" sz="1600" dirty="0"/>
              <a:t> </a:t>
            </a:r>
            <a:r>
              <a:rPr lang="de-CH" sz="1600" dirty="0" err="1"/>
              <a:t>feed</a:t>
            </a:r>
            <a:r>
              <a:rPr lang="de-CH" sz="1600" dirty="0"/>
              <a:t> </a:t>
            </a:r>
            <a:r>
              <a:rPr lang="de-CH" sz="1600" dirty="0" err="1"/>
              <a:t>of</a:t>
            </a:r>
            <a:r>
              <a:rPr lang="de-CH" sz="1600" dirty="0"/>
              <a:t> </a:t>
            </a:r>
            <a:r>
              <a:rPr lang="de-CH" sz="1600" dirty="0" err="1"/>
              <a:t>goats</a:t>
            </a:r>
            <a:r>
              <a:rPr lang="de-CH" sz="1600" dirty="0"/>
              <a:t> </a:t>
            </a:r>
            <a:r>
              <a:rPr lang="de-CH" sz="1600" dirty="0" err="1"/>
              <a:t>comprises</a:t>
            </a:r>
            <a:r>
              <a:rPr lang="de-CH" sz="1600" dirty="0"/>
              <a:t> </a:t>
            </a:r>
            <a:r>
              <a:rPr lang="de-CH" sz="1600" dirty="0" err="1"/>
              <a:t>both</a:t>
            </a:r>
            <a:r>
              <a:rPr lang="de-CH" sz="1600" dirty="0"/>
              <a:t>, browse and </a:t>
            </a:r>
            <a:r>
              <a:rPr lang="de-CH" sz="1600" dirty="0" err="1"/>
              <a:t>pasture</a:t>
            </a:r>
            <a:r>
              <a:rPr lang="de-CH" sz="1600" dirty="0"/>
              <a:t>.</a:t>
            </a:r>
          </a:p>
          <a:p>
            <a:pPr marL="285750" lvl="1" indent="-285750">
              <a:lnSpc>
                <a:spcPct val="90000"/>
              </a:lnSpc>
              <a:spcAft>
                <a:spcPts val="600"/>
              </a:spcAft>
            </a:pPr>
            <a:r>
              <a:rPr lang="de-CH" sz="1600" dirty="0"/>
              <a:t>Small </a:t>
            </a:r>
            <a:r>
              <a:rPr lang="de-CH" sz="1600" dirty="0" err="1"/>
              <a:t>ruminants</a:t>
            </a:r>
            <a:r>
              <a:rPr lang="de-CH" sz="1600" dirty="0"/>
              <a:t> (especially traditional </a:t>
            </a:r>
            <a:r>
              <a:rPr lang="de-CH" sz="1600" dirty="0" err="1"/>
              <a:t>breeds</a:t>
            </a:r>
            <a:r>
              <a:rPr lang="de-CH" sz="1600" dirty="0"/>
              <a:t>) </a:t>
            </a:r>
            <a:r>
              <a:rPr lang="de-CH" sz="1600" dirty="0" err="1"/>
              <a:t>are</a:t>
            </a:r>
            <a:r>
              <a:rPr lang="de-CH" sz="1600" dirty="0"/>
              <a:t> able to </a:t>
            </a:r>
            <a:r>
              <a:rPr lang="de-CH" sz="1600" dirty="0" err="1"/>
              <a:t>cope</a:t>
            </a:r>
            <a:r>
              <a:rPr lang="de-CH" sz="1600" dirty="0"/>
              <a:t> with </a:t>
            </a:r>
            <a:r>
              <a:rPr lang="de-CH" sz="1600" dirty="0" err="1"/>
              <a:t>scarce</a:t>
            </a:r>
            <a:r>
              <a:rPr lang="de-CH" sz="1600" dirty="0"/>
              <a:t> nutritive </a:t>
            </a:r>
            <a:r>
              <a:rPr lang="de-CH" sz="1600" dirty="0" err="1"/>
              <a:t>resources</a:t>
            </a:r>
            <a:r>
              <a:rPr lang="de-CH" sz="1600" dirty="0"/>
              <a:t> and </a:t>
            </a:r>
            <a:r>
              <a:rPr lang="de-CH" sz="1600" dirty="0" err="1"/>
              <a:t>are</a:t>
            </a:r>
            <a:r>
              <a:rPr lang="de-CH" sz="1600" dirty="0"/>
              <a:t> </a:t>
            </a:r>
            <a:r>
              <a:rPr lang="de-CH" sz="1600" dirty="0" err="1"/>
              <a:t>well</a:t>
            </a:r>
            <a:r>
              <a:rPr lang="de-CH" sz="1600" dirty="0"/>
              <a:t> </a:t>
            </a:r>
            <a:r>
              <a:rPr lang="de-CH" sz="1600" dirty="0" err="1"/>
              <a:t>suited</a:t>
            </a:r>
            <a:r>
              <a:rPr lang="de-CH" sz="1600" dirty="0"/>
              <a:t> </a:t>
            </a:r>
            <a:r>
              <a:rPr lang="de-CH" sz="1600" dirty="0" err="1"/>
              <a:t>for</a:t>
            </a:r>
            <a:r>
              <a:rPr lang="de-CH" sz="1600" dirty="0"/>
              <a:t> extensive </a:t>
            </a:r>
            <a:r>
              <a:rPr lang="de-CH" sz="1600" dirty="0" err="1"/>
              <a:t>farming</a:t>
            </a:r>
            <a:r>
              <a:rPr lang="de-CH" sz="1600" dirty="0"/>
              <a:t> </a:t>
            </a:r>
            <a:r>
              <a:rPr lang="de-CH" sz="1600" dirty="0" err="1"/>
              <a:t>systems</a:t>
            </a:r>
            <a:r>
              <a:rPr lang="de-CH" sz="1600" dirty="0"/>
              <a:t>. </a:t>
            </a:r>
            <a:r>
              <a:rPr lang="de-CH" sz="1600" dirty="0" err="1"/>
              <a:t>Highly</a:t>
            </a:r>
            <a:r>
              <a:rPr lang="de-CH" sz="1600" dirty="0"/>
              <a:t> </a:t>
            </a:r>
            <a:r>
              <a:rPr lang="de-CH" sz="1600" dirty="0" err="1"/>
              <a:t>productive</a:t>
            </a:r>
            <a:r>
              <a:rPr lang="de-CH" sz="1600" dirty="0"/>
              <a:t> </a:t>
            </a:r>
            <a:r>
              <a:rPr lang="de-CH" sz="1600" dirty="0" err="1"/>
              <a:t>sheep</a:t>
            </a:r>
            <a:r>
              <a:rPr lang="de-CH" sz="1600" dirty="0"/>
              <a:t> and </a:t>
            </a:r>
            <a:r>
              <a:rPr lang="de-CH" sz="1600" dirty="0" err="1"/>
              <a:t>goat</a:t>
            </a:r>
            <a:r>
              <a:rPr lang="de-CH" sz="1600" dirty="0"/>
              <a:t> </a:t>
            </a:r>
            <a:r>
              <a:rPr lang="de-CH" sz="1600" dirty="0" err="1"/>
              <a:t>breeds</a:t>
            </a:r>
            <a:r>
              <a:rPr lang="de-CH" sz="1600" dirty="0"/>
              <a:t> </a:t>
            </a:r>
            <a:r>
              <a:rPr lang="de-CH" sz="1600" dirty="0" err="1"/>
              <a:t>require</a:t>
            </a:r>
            <a:r>
              <a:rPr lang="de-CH" sz="1600" dirty="0"/>
              <a:t> </a:t>
            </a:r>
            <a:r>
              <a:rPr lang="de-CH" sz="1600" dirty="0" err="1"/>
              <a:t>more</a:t>
            </a:r>
            <a:r>
              <a:rPr lang="de-CH" sz="1600" dirty="0"/>
              <a:t> </a:t>
            </a:r>
            <a:r>
              <a:rPr lang="de-CH" sz="1600" dirty="0" err="1"/>
              <a:t>attention</a:t>
            </a:r>
            <a:r>
              <a:rPr lang="de-CH" sz="1600" dirty="0"/>
              <a:t> </a:t>
            </a:r>
            <a:r>
              <a:rPr lang="de-CH" sz="1600" dirty="0" err="1"/>
              <a:t>as</a:t>
            </a:r>
            <a:r>
              <a:rPr lang="de-CH" sz="1600" dirty="0"/>
              <a:t> </a:t>
            </a:r>
            <a:r>
              <a:rPr lang="de-CH" sz="1600" dirty="0" err="1"/>
              <a:t>regarding</a:t>
            </a:r>
            <a:r>
              <a:rPr lang="de-CH" sz="1600" dirty="0"/>
              <a:t> </a:t>
            </a:r>
            <a:r>
              <a:rPr lang="de-CH" sz="1600" dirty="0" err="1"/>
              <a:t>appropriate</a:t>
            </a:r>
            <a:r>
              <a:rPr lang="de-CH" sz="1600" dirty="0"/>
              <a:t> </a:t>
            </a:r>
            <a:r>
              <a:rPr lang="de-CH" sz="1600" dirty="0" err="1"/>
              <a:t>rations</a:t>
            </a:r>
            <a:r>
              <a:rPr lang="de-CH" sz="1600" dirty="0"/>
              <a:t> (e.g. </a:t>
            </a:r>
            <a:r>
              <a:rPr lang="de-CH" sz="1600" dirty="0" err="1"/>
              <a:t>proteine</a:t>
            </a:r>
            <a:r>
              <a:rPr lang="de-CH" sz="1600" dirty="0"/>
              <a:t>).</a:t>
            </a:r>
          </a:p>
          <a:p>
            <a:pPr marL="285750" lvl="1" indent="-285750">
              <a:lnSpc>
                <a:spcPct val="90000"/>
              </a:lnSpc>
              <a:spcAft>
                <a:spcPts val="600"/>
              </a:spcAft>
            </a:pPr>
            <a:r>
              <a:rPr lang="de-CH" sz="1600" dirty="0"/>
              <a:t>Access </a:t>
            </a:r>
            <a:r>
              <a:rPr lang="de-CH" sz="1600" dirty="0" err="1"/>
              <a:t>to</a:t>
            </a:r>
            <a:r>
              <a:rPr lang="de-CH" sz="1600" dirty="0"/>
              <a:t> </a:t>
            </a:r>
            <a:r>
              <a:rPr lang="de-CH" sz="1600" dirty="0" err="1"/>
              <a:t>sufficient</a:t>
            </a:r>
            <a:r>
              <a:rPr lang="de-CH" sz="1600" dirty="0"/>
              <a:t> </a:t>
            </a:r>
            <a:r>
              <a:rPr lang="de-CH" sz="1600" dirty="0" err="1"/>
              <a:t>water</a:t>
            </a:r>
            <a:r>
              <a:rPr lang="de-CH" sz="1600" dirty="0"/>
              <a:t> </a:t>
            </a:r>
            <a:r>
              <a:rPr lang="de-CH" sz="1600" dirty="0" err="1"/>
              <a:t>is</a:t>
            </a:r>
            <a:r>
              <a:rPr lang="de-CH" sz="1600" dirty="0"/>
              <a:t> </a:t>
            </a:r>
            <a:r>
              <a:rPr lang="de-CH" sz="1600" dirty="0" err="1"/>
              <a:t>important</a:t>
            </a:r>
            <a:r>
              <a:rPr lang="de-CH" sz="1600" dirty="0"/>
              <a:t>, </a:t>
            </a:r>
            <a:r>
              <a:rPr lang="de-CH" sz="1600" dirty="0" err="1"/>
              <a:t>especially</a:t>
            </a:r>
            <a:r>
              <a:rPr lang="de-CH" sz="1600" dirty="0"/>
              <a:t> in </a:t>
            </a:r>
            <a:r>
              <a:rPr lang="de-CH" sz="1600" dirty="0" err="1"/>
              <a:t>hot</a:t>
            </a:r>
            <a:r>
              <a:rPr lang="de-CH" sz="1600" dirty="0"/>
              <a:t> </a:t>
            </a:r>
            <a:r>
              <a:rPr lang="de-CH" sz="1600" dirty="0" err="1"/>
              <a:t>climates</a:t>
            </a:r>
            <a:r>
              <a:rPr lang="de-CH" sz="1600" dirty="0"/>
              <a:t>.</a:t>
            </a:r>
          </a:p>
          <a:p>
            <a:pPr marL="285750" lvl="1" indent="-285750">
              <a:lnSpc>
                <a:spcPct val="90000"/>
              </a:lnSpc>
              <a:spcAft>
                <a:spcPts val="600"/>
              </a:spcAft>
            </a:pPr>
            <a:r>
              <a:rPr lang="de-CH" sz="1600" dirty="0"/>
              <a:t>Small </a:t>
            </a:r>
            <a:r>
              <a:rPr lang="de-CH" sz="1600" dirty="0" err="1"/>
              <a:t>ruminants</a:t>
            </a:r>
            <a:r>
              <a:rPr lang="de-CH" sz="1600" dirty="0"/>
              <a:t> do not </a:t>
            </a:r>
            <a:r>
              <a:rPr lang="de-CH" sz="1600" dirty="0" err="1"/>
              <a:t>require</a:t>
            </a:r>
            <a:r>
              <a:rPr lang="de-CH" sz="1600" dirty="0"/>
              <a:t> sophisticated </a:t>
            </a:r>
            <a:r>
              <a:rPr lang="de-CH" sz="1600" dirty="0" err="1"/>
              <a:t>housing</a:t>
            </a:r>
            <a:r>
              <a:rPr lang="de-CH" sz="1600" dirty="0"/>
              <a:t> but </a:t>
            </a:r>
            <a:r>
              <a:rPr lang="de-CH" sz="1600" dirty="0" err="1"/>
              <a:t>shade</a:t>
            </a:r>
            <a:r>
              <a:rPr lang="de-CH" sz="1600" dirty="0"/>
              <a:t> (i.e. </a:t>
            </a:r>
            <a:r>
              <a:rPr lang="de-CH" sz="1600" dirty="0" err="1"/>
              <a:t>shelter</a:t>
            </a:r>
            <a:r>
              <a:rPr lang="de-CH" sz="1600" dirty="0"/>
              <a:t> </a:t>
            </a:r>
            <a:r>
              <a:rPr lang="de-CH" sz="1600" dirty="0" err="1"/>
              <a:t>or</a:t>
            </a:r>
            <a:r>
              <a:rPr lang="de-CH" sz="1600" dirty="0"/>
              <a:t> </a:t>
            </a:r>
            <a:r>
              <a:rPr lang="de-CH" sz="1600" dirty="0" err="1"/>
              <a:t>tree</a:t>
            </a:r>
            <a:r>
              <a:rPr lang="de-CH" sz="1600" dirty="0"/>
              <a:t>) </a:t>
            </a:r>
            <a:r>
              <a:rPr lang="de-CH" sz="1600" dirty="0" err="1"/>
              <a:t>is</a:t>
            </a:r>
            <a:r>
              <a:rPr lang="de-CH" sz="1600" dirty="0"/>
              <a:t> </a:t>
            </a:r>
            <a:r>
              <a:rPr lang="de-CH" sz="1600" dirty="0" err="1"/>
              <a:t>important</a:t>
            </a:r>
            <a:r>
              <a:rPr lang="de-CH" sz="1600" dirty="0"/>
              <a:t>.</a:t>
            </a:r>
          </a:p>
          <a:p>
            <a:pPr marL="285750" lvl="1" indent="-285750">
              <a:lnSpc>
                <a:spcPct val="90000"/>
              </a:lnSpc>
              <a:spcAft>
                <a:spcPts val="600"/>
              </a:spcAft>
            </a:pPr>
            <a:r>
              <a:rPr lang="de-CH" sz="1600" dirty="0" err="1"/>
              <a:t>Wool</a:t>
            </a:r>
            <a:r>
              <a:rPr lang="de-CH" sz="1600" dirty="0"/>
              <a:t> (</a:t>
            </a:r>
            <a:r>
              <a:rPr lang="de-CH" sz="1600" dirty="0" err="1"/>
              <a:t>sheep</a:t>
            </a:r>
            <a:r>
              <a:rPr lang="de-CH" sz="1600" dirty="0"/>
              <a:t>, </a:t>
            </a:r>
            <a:r>
              <a:rPr lang="de-CH" sz="1600" dirty="0" err="1"/>
              <a:t>new</a:t>
            </a:r>
            <a:r>
              <a:rPr lang="de-CH" sz="1600" dirty="0"/>
              <a:t> </a:t>
            </a:r>
            <a:r>
              <a:rPr lang="de-CH" sz="1600" dirty="0" err="1"/>
              <a:t>world</a:t>
            </a:r>
            <a:r>
              <a:rPr lang="de-CH" sz="1600" dirty="0"/>
              <a:t> </a:t>
            </a:r>
            <a:r>
              <a:rPr lang="de-CH" sz="1600" dirty="0" err="1"/>
              <a:t>camelids</a:t>
            </a:r>
            <a:r>
              <a:rPr lang="de-CH" sz="1600" dirty="0"/>
              <a:t>) </a:t>
            </a:r>
            <a:r>
              <a:rPr lang="de-CH" sz="1600" dirty="0" err="1"/>
              <a:t>helps</a:t>
            </a:r>
            <a:r>
              <a:rPr lang="de-CH" sz="1600" dirty="0"/>
              <a:t> </a:t>
            </a:r>
            <a:r>
              <a:rPr lang="de-CH" sz="1600" dirty="0" err="1"/>
              <a:t>to</a:t>
            </a:r>
            <a:r>
              <a:rPr lang="de-CH" sz="1600" dirty="0"/>
              <a:t> </a:t>
            </a:r>
            <a:r>
              <a:rPr lang="de-CH" sz="1600" dirty="0" err="1"/>
              <a:t>regulate</a:t>
            </a:r>
            <a:r>
              <a:rPr lang="de-CH" sz="1600" dirty="0"/>
              <a:t> </a:t>
            </a:r>
            <a:r>
              <a:rPr lang="de-CH" sz="1600" dirty="0" err="1"/>
              <a:t>cold</a:t>
            </a:r>
            <a:r>
              <a:rPr lang="de-CH" sz="1600" dirty="0"/>
              <a:t> and </a:t>
            </a:r>
            <a:r>
              <a:rPr lang="de-CH" sz="1600" dirty="0" err="1"/>
              <a:t>heat</a:t>
            </a:r>
            <a:r>
              <a:rPr lang="de-CH" sz="1600" dirty="0"/>
              <a:t> </a:t>
            </a:r>
            <a:r>
              <a:rPr lang="de-CH" sz="1600" dirty="0" err="1"/>
              <a:t>whereas</a:t>
            </a:r>
            <a:r>
              <a:rPr lang="de-CH" sz="1600" dirty="0"/>
              <a:t> </a:t>
            </a:r>
            <a:r>
              <a:rPr lang="de-CH" sz="1600" dirty="0" err="1"/>
              <a:t>hairy</a:t>
            </a:r>
            <a:r>
              <a:rPr lang="de-CH" sz="1600" dirty="0"/>
              <a:t> </a:t>
            </a:r>
            <a:r>
              <a:rPr lang="de-CH" sz="1600" dirty="0" err="1"/>
              <a:t>animals</a:t>
            </a:r>
            <a:r>
              <a:rPr lang="de-CH" sz="1600" dirty="0"/>
              <a:t> (</a:t>
            </a:r>
            <a:r>
              <a:rPr lang="de-CH" sz="1600" dirty="0" err="1"/>
              <a:t>goats</a:t>
            </a:r>
            <a:r>
              <a:rPr lang="de-CH" sz="1600" dirty="0"/>
              <a:t>, </a:t>
            </a:r>
            <a:r>
              <a:rPr lang="de-CH" sz="1600" dirty="0" err="1"/>
              <a:t>hair</a:t>
            </a:r>
            <a:r>
              <a:rPr lang="de-CH" sz="1600" dirty="0"/>
              <a:t> </a:t>
            </a:r>
            <a:r>
              <a:rPr lang="de-CH" sz="1600" dirty="0" err="1"/>
              <a:t>sheep</a:t>
            </a:r>
            <a:r>
              <a:rPr lang="de-CH" sz="1600" dirty="0"/>
              <a:t>) </a:t>
            </a:r>
            <a:r>
              <a:rPr lang="de-CH" sz="1600" dirty="0" err="1"/>
              <a:t>are</a:t>
            </a:r>
            <a:r>
              <a:rPr lang="de-CH" sz="1600" dirty="0"/>
              <a:t> </a:t>
            </a:r>
            <a:r>
              <a:rPr lang="de-CH" sz="1600" dirty="0" err="1"/>
              <a:t>more</a:t>
            </a:r>
            <a:r>
              <a:rPr lang="de-CH" sz="1600" dirty="0"/>
              <a:t> </a:t>
            </a:r>
            <a:r>
              <a:rPr lang="de-CH" sz="1600" dirty="0" err="1"/>
              <a:t>susceptible</a:t>
            </a:r>
            <a:r>
              <a:rPr lang="de-CH" sz="1600" dirty="0"/>
              <a:t> </a:t>
            </a:r>
            <a:r>
              <a:rPr lang="de-CH" sz="1600" dirty="0" err="1"/>
              <a:t>to</a:t>
            </a:r>
            <a:r>
              <a:rPr lang="de-CH" sz="1600" dirty="0"/>
              <a:t> </a:t>
            </a:r>
            <a:r>
              <a:rPr lang="de-CH" sz="1600" dirty="0" err="1"/>
              <a:t>heat</a:t>
            </a:r>
            <a:r>
              <a:rPr lang="de-CH" sz="1600" dirty="0"/>
              <a:t> stress.</a:t>
            </a:r>
          </a:p>
          <a:p>
            <a:pPr marL="285750" lvl="1" indent="-285750">
              <a:lnSpc>
                <a:spcPct val="90000"/>
              </a:lnSpc>
              <a:spcAft>
                <a:spcPts val="600"/>
              </a:spcAft>
            </a:pPr>
            <a:r>
              <a:rPr lang="de-CH" sz="1600" dirty="0" err="1"/>
              <a:t>Sheep</a:t>
            </a:r>
            <a:r>
              <a:rPr lang="de-CH" sz="1600" dirty="0"/>
              <a:t> and </a:t>
            </a:r>
            <a:r>
              <a:rPr lang="de-CH" sz="1600" dirty="0" err="1"/>
              <a:t>new</a:t>
            </a:r>
            <a:r>
              <a:rPr lang="de-CH" sz="1600" dirty="0"/>
              <a:t> </a:t>
            </a:r>
            <a:r>
              <a:rPr lang="de-CH" sz="1600" dirty="0" err="1"/>
              <a:t>world</a:t>
            </a:r>
            <a:r>
              <a:rPr lang="de-CH" sz="1600" dirty="0"/>
              <a:t> </a:t>
            </a:r>
            <a:r>
              <a:rPr lang="de-CH" sz="1600" dirty="0" err="1"/>
              <a:t>camelids</a:t>
            </a:r>
            <a:r>
              <a:rPr lang="de-CH" sz="1600" dirty="0"/>
              <a:t> </a:t>
            </a:r>
            <a:r>
              <a:rPr lang="de-CH" sz="1600" dirty="0" err="1"/>
              <a:t>exhibit</a:t>
            </a:r>
            <a:r>
              <a:rPr lang="de-CH" sz="1600" dirty="0"/>
              <a:t> a </a:t>
            </a:r>
            <a:r>
              <a:rPr lang="de-CH" sz="1600" dirty="0" err="1"/>
              <a:t>pronounced</a:t>
            </a:r>
            <a:r>
              <a:rPr lang="de-CH" sz="1600" dirty="0"/>
              <a:t> </a:t>
            </a:r>
            <a:r>
              <a:rPr lang="de-CH" sz="1600" dirty="0" err="1"/>
              <a:t>flocking</a:t>
            </a:r>
            <a:r>
              <a:rPr lang="de-CH" sz="1600" dirty="0"/>
              <a:t> </a:t>
            </a:r>
            <a:r>
              <a:rPr lang="de-CH" sz="1600" dirty="0" err="1"/>
              <a:t>behaviour</a:t>
            </a:r>
            <a:r>
              <a:rPr lang="de-CH" sz="1600" dirty="0"/>
              <a:t> and </a:t>
            </a:r>
            <a:r>
              <a:rPr lang="de-CH" sz="1600" dirty="0" err="1"/>
              <a:t>are</a:t>
            </a:r>
            <a:r>
              <a:rPr lang="de-CH" sz="1600" dirty="0"/>
              <a:t> not </a:t>
            </a:r>
            <a:r>
              <a:rPr lang="de-CH" sz="1600" dirty="0" err="1"/>
              <a:t>to</a:t>
            </a:r>
            <a:r>
              <a:rPr lang="de-CH" sz="1600" dirty="0"/>
              <a:t> </a:t>
            </a:r>
            <a:r>
              <a:rPr lang="de-CH" sz="1600" dirty="0" err="1"/>
              <a:t>be</a:t>
            </a:r>
            <a:r>
              <a:rPr lang="de-CH" sz="1600" dirty="0"/>
              <a:t> </a:t>
            </a:r>
            <a:r>
              <a:rPr lang="de-CH" sz="1600" dirty="0" err="1"/>
              <a:t>kept</a:t>
            </a:r>
            <a:r>
              <a:rPr lang="de-CH" sz="1600" dirty="0"/>
              <a:t> on </a:t>
            </a:r>
            <a:r>
              <a:rPr lang="de-CH" sz="1600" dirty="0" err="1"/>
              <a:t>their</a:t>
            </a:r>
            <a:r>
              <a:rPr lang="de-CH" sz="1600" dirty="0"/>
              <a:t> own. A </a:t>
            </a:r>
            <a:r>
              <a:rPr lang="de-CH" sz="1600" dirty="0" err="1"/>
              <a:t>minimum</a:t>
            </a:r>
            <a:r>
              <a:rPr lang="de-CH" sz="1600" dirty="0"/>
              <a:t> </a:t>
            </a:r>
            <a:r>
              <a:rPr lang="de-CH" sz="1600" dirty="0" err="1"/>
              <a:t>number</a:t>
            </a:r>
            <a:r>
              <a:rPr lang="de-CH" sz="1600" dirty="0"/>
              <a:t> </a:t>
            </a:r>
            <a:r>
              <a:rPr lang="de-CH" sz="1600" dirty="0" err="1"/>
              <a:t>of</a:t>
            </a:r>
            <a:r>
              <a:rPr lang="de-CH" sz="1600" dirty="0"/>
              <a:t> 4 </a:t>
            </a:r>
            <a:r>
              <a:rPr lang="de-CH" sz="1600" dirty="0" err="1"/>
              <a:t>animals</a:t>
            </a:r>
            <a:r>
              <a:rPr lang="de-CH" sz="1600" dirty="0"/>
              <a:t> </a:t>
            </a:r>
            <a:r>
              <a:rPr lang="de-CH" sz="1600" dirty="0" err="1"/>
              <a:t>is</a:t>
            </a:r>
            <a:r>
              <a:rPr lang="de-CH" sz="1600" dirty="0"/>
              <a:t> </a:t>
            </a:r>
            <a:r>
              <a:rPr lang="de-CH" sz="1600" dirty="0" err="1"/>
              <a:t>needed</a:t>
            </a:r>
            <a:r>
              <a:rPr lang="de-CH" sz="1600" dirty="0"/>
              <a:t> in </a:t>
            </a:r>
            <a:r>
              <a:rPr lang="de-CH" sz="1600" dirty="0" err="1"/>
              <a:t>order</a:t>
            </a:r>
            <a:r>
              <a:rPr lang="de-CH" sz="1600" dirty="0"/>
              <a:t> </a:t>
            </a:r>
            <a:r>
              <a:rPr lang="de-CH" sz="1600" dirty="0" err="1"/>
              <a:t>to</a:t>
            </a:r>
            <a:r>
              <a:rPr lang="de-CH" sz="1600" dirty="0"/>
              <a:t> </a:t>
            </a:r>
            <a:r>
              <a:rPr lang="de-CH" sz="1600" dirty="0" err="1"/>
              <a:t>meet</a:t>
            </a:r>
            <a:r>
              <a:rPr lang="de-CH" sz="1600" dirty="0"/>
              <a:t> </a:t>
            </a:r>
            <a:r>
              <a:rPr lang="de-CH" sz="1600" dirty="0" err="1"/>
              <a:t>their</a:t>
            </a:r>
            <a:r>
              <a:rPr lang="de-CH" sz="1600" dirty="0"/>
              <a:t> </a:t>
            </a:r>
            <a:r>
              <a:rPr lang="de-CH" sz="1600" dirty="0" err="1"/>
              <a:t>behavioural</a:t>
            </a:r>
            <a:r>
              <a:rPr lang="de-CH" sz="1600" dirty="0"/>
              <a:t> </a:t>
            </a:r>
            <a:r>
              <a:rPr lang="de-CH" sz="1600" dirty="0" err="1"/>
              <a:t>needs</a:t>
            </a:r>
            <a:r>
              <a:rPr lang="de-CH" sz="1600" dirty="0"/>
              <a:t>.</a:t>
            </a:r>
          </a:p>
          <a:p>
            <a:endParaRPr lang="de-CH" sz="16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108</a:t>
            </a:fld>
            <a:endParaRPr lang="en-GB" noProof="0" dirty="0"/>
          </a:p>
        </p:txBody>
      </p:sp>
      <p:sp>
        <p:nvSpPr>
          <p:cNvPr id="6" name="Datumsplatzhalter 4">
            <a:extLst>
              <a:ext uri="{FF2B5EF4-FFF2-40B4-BE49-F238E27FC236}">
                <a16:creationId xmlns:a16="http://schemas.microsoft.com/office/drawing/2014/main" id="{6A5F4D3A-312E-45F4-BC6B-C2506881CAF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4514416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0" tIns="0" rIns="0" bIns="0" rtlCol="0" anchor="t">
            <a:noAutofit/>
          </a:bodyPr>
          <a:lstStyle/>
          <a:p>
            <a:r>
              <a:rPr lang="en-US" sz="2000" dirty="0">
                <a:solidFill>
                  <a:srgbClr val="262626"/>
                </a:solidFill>
                <a:latin typeface="+mn-lt"/>
              </a:rPr>
              <a:t>5.5:  Small ruminants: breeding and health management</a:t>
            </a:r>
            <a:endParaRPr lang="de-CH" sz="2000" dirty="0">
              <a:solidFill>
                <a:srgbClr val="262626"/>
              </a:solidFill>
              <a:latin typeface="+mn-lt"/>
            </a:endParaRPr>
          </a:p>
        </p:txBody>
      </p:sp>
      <p:sp>
        <p:nvSpPr>
          <p:cNvPr id="3" name="Inhaltsplatzhalter 2"/>
          <p:cNvSpPr>
            <a:spLocks noGrp="1"/>
          </p:cNvSpPr>
          <p:nvPr>
            <p:ph idx="1"/>
          </p:nvPr>
        </p:nvSpPr>
        <p:spPr>
          <a:xfrm>
            <a:off x="591952" y="3158997"/>
            <a:ext cx="7947847" cy="2250025"/>
          </a:xfrm>
          <a:noFill/>
        </p:spPr>
        <p:txBody>
          <a:bodyPr lIns="72000" tIns="72000" rIns="72000" bIns="72000"/>
          <a:lstStyle/>
          <a:p>
            <a:pPr algn="l"/>
            <a:r>
              <a:rPr lang="de-CH" sz="1600" b="1" dirty="0"/>
              <a:t>Proper </a:t>
            </a:r>
            <a:r>
              <a:rPr lang="de-CH" sz="1600" b="1" dirty="0" err="1"/>
              <a:t>health</a:t>
            </a:r>
            <a:r>
              <a:rPr lang="de-CH" sz="1600" b="1" dirty="0"/>
              <a:t> </a:t>
            </a:r>
            <a:r>
              <a:rPr lang="de-CH" sz="1600" b="1" dirty="0" err="1"/>
              <a:t>management</a:t>
            </a:r>
            <a:r>
              <a:rPr lang="de-CH" sz="1600" b="1" dirty="0"/>
              <a:t> </a:t>
            </a:r>
            <a:r>
              <a:rPr lang="de-CH" sz="1600" b="1" dirty="0" err="1"/>
              <a:t>includes</a:t>
            </a:r>
            <a:r>
              <a:rPr lang="de-CH" sz="1600" b="1" dirty="0"/>
              <a:t>:</a:t>
            </a:r>
          </a:p>
          <a:p>
            <a:pPr marL="285750" indent="-285750" algn="l">
              <a:buFont typeface="Arial" panose="020B0604020202020204" pitchFamily="34" charset="0"/>
              <a:buChar char="•"/>
            </a:pPr>
            <a:r>
              <a:rPr lang="de-CH" sz="1600" dirty="0" err="1"/>
              <a:t>Particular</a:t>
            </a:r>
            <a:r>
              <a:rPr lang="de-CH" sz="1600" dirty="0"/>
              <a:t> </a:t>
            </a:r>
            <a:r>
              <a:rPr lang="de-CH" sz="1600" dirty="0" err="1"/>
              <a:t>attention</a:t>
            </a:r>
            <a:r>
              <a:rPr lang="de-CH" sz="1600" dirty="0"/>
              <a:t> on </a:t>
            </a:r>
            <a:r>
              <a:rPr lang="de-CH" sz="1600" dirty="0" err="1"/>
              <a:t>neonatal</a:t>
            </a:r>
            <a:r>
              <a:rPr lang="de-CH" sz="1600" dirty="0"/>
              <a:t> care </a:t>
            </a:r>
            <a:r>
              <a:rPr lang="de-CH" sz="1600" dirty="0" err="1"/>
              <a:t>of</a:t>
            </a:r>
            <a:r>
              <a:rPr lang="de-CH" sz="1600" dirty="0"/>
              <a:t> </a:t>
            </a:r>
            <a:r>
              <a:rPr lang="de-CH" sz="1600" dirty="0" err="1"/>
              <a:t>kids</a:t>
            </a:r>
            <a:r>
              <a:rPr lang="de-CH" sz="1600" dirty="0"/>
              <a:t> </a:t>
            </a:r>
            <a:r>
              <a:rPr lang="de-CH" sz="1600" dirty="0" err="1"/>
              <a:t>and</a:t>
            </a:r>
            <a:r>
              <a:rPr lang="de-CH" sz="1600" dirty="0"/>
              <a:t> </a:t>
            </a:r>
            <a:r>
              <a:rPr lang="de-CH" sz="1600" dirty="0" err="1"/>
              <a:t>lambs</a:t>
            </a:r>
            <a:r>
              <a:rPr lang="de-CH" sz="1600" dirty="0"/>
              <a:t> (</a:t>
            </a:r>
            <a:r>
              <a:rPr lang="de-CH" sz="1600" dirty="0" err="1"/>
              <a:t>umbilical</a:t>
            </a:r>
            <a:r>
              <a:rPr lang="de-CH" sz="1600" dirty="0"/>
              <a:t> </a:t>
            </a:r>
            <a:r>
              <a:rPr lang="de-CH" sz="1600" dirty="0" err="1"/>
              <a:t>desinfection</a:t>
            </a:r>
            <a:r>
              <a:rPr lang="de-CH" sz="1600" dirty="0"/>
              <a:t>, </a:t>
            </a:r>
            <a:r>
              <a:rPr lang="de-CH" sz="1600" dirty="0" err="1"/>
              <a:t>colostrum</a:t>
            </a:r>
            <a:r>
              <a:rPr lang="de-CH" sz="1600" dirty="0"/>
              <a:t>)</a:t>
            </a:r>
          </a:p>
          <a:p>
            <a:pPr marL="285750" indent="-285750" algn="l">
              <a:buFont typeface="Arial" panose="020B0604020202020204" pitchFamily="34" charset="0"/>
              <a:buChar char="•"/>
            </a:pPr>
            <a:r>
              <a:rPr lang="de-CH" sz="1600" dirty="0" err="1"/>
              <a:t>Adapted</a:t>
            </a:r>
            <a:r>
              <a:rPr lang="de-CH" sz="1600" dirty="0"/>
              <a:t> </a:t>
            </a:r>
            <a:r>
              <a:rPr lang="de-CH" sz="1600" dirty="0" err="1"/>
              <a:t>feeding</a:t>
            </a:r>
            <a:r>
              <a:rPr lang="de-CH" sz="1600" dirty="0"/>
              <a:t> (progressive </a:t>
            </a:r>
            <a:r>
              <a:rPr lang="de-CH" sz="1600" dirty="0" err="1"/>
              <a:t>weaning</a:t>
            </a:r>
            <a:r>
              <a:rPr lang="de-CH" sz="1600" dirty="0"/>
              <a:t>, </a:t>
            </a:r>
            <a:r>
              <a:rPr lang="de-CH" sz="1600" dirty="0" err="1"/>
              <a:t>no</a:t>
            </a:r>
            <a:r>
              <a:rPr lang="de-CH" sz="1600" dirty="0"/>
              <a:t> abrupt </a:t>
            </a:r>
            <a:r>
              <a:rPr lang="de-CH" sz="1600" dirty="0" err="1"/>
              <a:t>changes</a:t>
            </a:r>
            <a:r>
              <a:rPr lang="de-CH" sz="1600" dirty="0"/>
              <a:t> </a:t>
            </a:r>
            <a:r>
              <a:rPr lang="de-CH" sz="1600" dirty="0" err="1"/>
              <a:t>between</a:t>
            </a:r>
            <a:r>
              <a:rPr lang="de-CH" sz="1600" dirty="0"/>
              <a:t> </a:t>
            </a:r>
            <a:r>
              <a:rPr lang="de-CH" sz="1600" dirty="0" err="1"/>
              <a:t>fresh</a:t>
            </a:r>
            <a:r>
              <a:rPr lang="de-CH" sz="1600" dirty="0"/>
              <a:t> </a:t>
            </a:r>
            <a:r>
              <a:rPr lang="de-CH" sz="1600" dirty="0" err="1"/>
              <a:t>and</a:t>
            </a:r>
            <a:r>
              <a:rPr lang="de-CH" sz="1600" dirty="0"/>
              <a:t> </a:t>
            </a:r>
            <a:r>
              <a:rPr lang="de-CH" sz="1600" dirty="0" err="1"/>
              <a:t>conserved</a:t>
            </a:r>
            <a:r>
              <a:rPr lang="de-CH" sz="1600" dirty="0"/>
              <a:t> </a:t>
            </a:r>
            <a:r>
              <a:rPr lang="de-CH" sz="1600" dirty="0" err="1"/>
              <a:t>feed</a:t>
            </a:r>
            <a:r>
              <a:rPr lang="de-CH" sz="1600" dirty="0"/>
              <a:t>, </a:t>
            </a:r>
            <a:r>
              <a:rPr lang="de-CH" sz="1600" dirty="0" err="1"/>
              <a:t>sufficient</a:t>
            </a:r>
            <a:r>
              <a:rPr lang="de-CH" sz="1600" dirty="0"/>
              <a:t> </a:t>
            </a:r>
            <a:r>
              <a:rPr lang="de-CH" sz="1600" dirty="0" err="1"/>
              <a:t>roughage</a:t>
            </a:r>
            <a:r>
              <a:rPr lang="de-CH" sz="1600" dirty="0"/>
              <a:t>)</a:t>
            </a:r>
          </a:p>
          <a:p>
            <a:pPr marL="285750" indent="-285750" algn="l">
              <a:buFont typeface="Arial" panose="020B0604020202020204" pitchFamily="34" charset="0"/>
              <a:buChar char="•"/>
            </a:pPr>
            <a:r>
              <a:rPr lang="de-CH" sz="1600" dirty="0"/>
              <a:t>An </a:t>
            </a:r>
            <a:r>
              <a:rPr lang="de-CH" sz="1600" dirty="0" err="1"/>
              <a:t>appropriate</a:t>
            </a:r>
            <a:r>
              <a:rPr lang="de-CH" sz="1600" dirty="0"/>
              <a:t> </a:t>
            </a:r>
            <a:r>
              <a:rPr lang="de-CH" sz="1600" dirty="0" err="1"/>
              <a:t>pasture</a:t>
            </a:r>
            <a:r>
              <a:rPr lang="de-CH" sz="1600" dirty="0"/>
              <a:t> </a:t>
            </a:r>
            <a:r>
              <a:rPr lang="de-CH" sz="1600" dirty="0" err="1"/>
              <a:t>management</a:t>
            </a:r>
            <a:r>
              <a:rPr lang="de-CH" sz="1600" dirty="0"/>
              <a:t> </a:t>
            </a:r>
            <a:r>
              <a:rPr lang="de-CH" sz="1600" dirty="0" err="1"/>
              <a:t>strategy</a:t>
            </a:r>
            <a:r>
              <a:rPr lang="de-CH" sz="1600" dirty="0"/>
              <a:t> </a:t>
            </a:r>
            <a:r>
              <a:rPr lang="de-CH" sz="1600" dirty="0" err="1"/>
              <a:t>to</a:t>
            </a:r>
            <a:r>
              <a:rPr lang="de-CH" sz="1600" dirty="0"/>
              <a:t> </a:t>
            </a:r>
            <a:r>
              <a:rPr lang="de-CH" sz="1600" dirty="0" err="1"/>
              <a:t>prevent</a:t>
            </a:r>
            <a:r>
              <a:rPr lang="de-CH" sz="1600" dirty="0"/>
              <a:t> </a:t>
            </a:r>
            <a:r>
              <a:rPr lang="de-CH" sz="1600" dirty="0" err="1"/>
              <a:t>parasite</a:t>
            </a:r>
            <a:r>
              <a:rPr lang="de-CH" sz="1600" dirty="0"/>
              <a:t> </a:t>
            </a:r>
            <a:r>
              <a:rPr lang="de-CH" sz="1600" dirty="0" err="1"/>
              <a:t>infection</a:t>
            </a:r>
            <a:endParaRPr lang="de-CH" sz="1600" dirty="0"/>
          </a:p>
          <a:p>
            <a:pPr marL="285750" indent="-285750" algn="l">
              <a:buFont typeface="Arial" panose="020B0604020202020204" pitchFamily="34" charset="0"/>
              <a:buChar char="•"/>
            </a:pPr>
            <a:r>
              <a:rPr lang="de-CH" sz="1600" dirty="0"/>
              <a:t>Regular </a:t>
            </a:r>
            <a:r>
              <a:rPr lang="de-CH" sz="1600" dirty="0" err="1"/>
              <a:t>inspection</a:t>
            </a:r>
            <a:r>
              <a:rPr lang="de-CH" sz="1600" dirty="0"/>
              <a:t> </a:t>
            </a:r>
            <a:r>
              <a:rPr lang="de-CH" sz="1600" dirty="0" err="1"/>
              <a:t>of</a:t>
            </a:r>
            <a:r>
              <a:rPr lang="de-CH" sz="1600" dirty="0"/>
              <a:t> </a:t>
            </a:r>
            <a:r>
              <a:rPr lang="de-CH" sz="1600" dirty="0" err="1"/>
              <a:t>claws</a:t>
            </a:r>
            <a:r>
              <a:rPr lang="de-CH" sz="1600" dirty="0"/>
              <a:t>, </a:t>
            </a:r>
            <a:r>
              <a:rPr lang="de-CH" sz="1600" dirty="0" err="1"/>
              <a:t>especially</a:t>
            </a:r>
            <a:r>
              <a:rPr lang="de-CH" sz="1600" dirty="0"/>
              <a:t> in humid </a:t>
            </a:r>
            <a:r>
              <a:rPr lang="de-CH" sz="1600" dirty="0" err="1"/>
              <a:t>areas</a:t>
            </a:r>
            <a:endParaRPr lang="de-CH" sz="1600" dirty="0"/>
          </a:p>
          <a:p>
            <a:pPr marL="285750" indent="-285750" algn="l">
              <a:buFont typeface="Arial" panose="020B0604020202020204" pitchFamily="34" charset="0"/>
              <a:buChar char="•"/>
            </a:pPr>
            <a:r>
              <a:rPr lang="de-CH" sz="1600" dirty="0"/>
              <a:t>Regular </a:t>
            </a:r>
            <a:r>
              <a:rPr lang="de-CH" sz="1600" dirty="0" err="1"/>
              <a:t>visual</a:t>
            </a:r>
            <a:r>
              <a:rPr lang="de-CH" sz="1600" dirty="0"/>
              <a:t> </a:t>
            </a:r>
            <a:r>
              <a:rPr lang="de-CH" sz="1600" dirty="0" err="1"/>
              <a:t>checks</a:t>
            </a:r>
            <a:r>
              <a:rPr lang="de-CH" sz="1600" dirty="0"/>
              <a:t> </a:t>
            </a:r>
            <a:r>
              <a:rPr lang="de-CH" sz="1600" dirty="0" err="1"/>
              <a:t>of</a:t>
            </a:r>
            <a:r>
              <a:rPr lang="de-CH" sz="1600" dirty="0"/>
              <a:t> </a:t>
            </a:r>
            <a:r>
              <a:rPr lang="de-CH" sz="1600" dirty="0" err="1"/>
              <a:t>animals</a:t>
            </a:r>
            <a:endParaRPr lang="de-CH" sz="1600" dirty="0"/>
          </a:p>
          <a:p>
            <a:pPr marL="285750" indent="-285750" algn="l">
              <a:buFont typeface="Arial" panose="020B0604020202020204" pitchFamily="34" charset="0"/>
              <a:buChar char="•"/>
            </a:pPr>
            <a:endParaRPr lang="de-CH" sz="1600" dirty="0"/>
          </a:p>
        </p:txBody>
      </p:sp>
      <p:sp>
        <p:nvSpPr>
          <p:cNvPr id="4" name="Inhaltsplatzhalter 3"/>
          <p:cNvSpPr>
            <a:spLocks noGrp="1"/>
          </p:cNvSpPr>
          <p:nvPr>
            <p:ph idx="13"/>
          </p:nvPr>
        </p:nvSpPr>
        <p:spPr>
          <a:xfrm>
            <a:off x="632834" y="1035099"/>
            <a:ext cx="7893439" cy="1943896"/>
          </a:xfrm>
          <a:solidFill>
            <a:schemeClr val="bg1"/>
          </a:solidFill>
        </p:spPr>
        <p:txBody>
          <a:bodyPr/>
          <a:lstStyle/>
          <a:p>
            <a:r>
              <a:rPr lang="de-CH" sz="1600" dirty="0" err="1"/>
              <a:t>Disregarding</a:t>
            </a:r>
            <a:r>
              <a:rPr lang="de-CH" sz="1600" dirty="0"/>
              <a:t> </a:t>
            </a:r>
            <a:r>
              <a:rPr lang="de-CH" sz="1600" dirty="0" err="1"/>
              <a:t>the</a:t>
            </a:r>
            <a:r>
              <a:rPr lang="de-CH" sz="1600" dirty="0"/>
              <a:t> </a:t>
            </a:r>
            <a:r>
              <a:rPr lang="de-CH" sz="1600" dirty="0" err="1"/>
              <a:t>existence</a:t>
            </a:r>
            <a:r>
              <a:rPr lang="de-CH" sz="1600" dirty="0"/>
              <a:t> of some </a:t>
            </a:r>
            <a:r>
              <a:rPr lang="de-CH" sz="1600" dirty="0" err="1"/>
              <a:t>highly</a:t>
            </a:r>
            <a:r>
              <a:rPr lang="de-CH" sz="1600" dirty="0"/>
              <a:t> </a:t>
            </a:r>
            <a:r>
              <a:rPr lang="de-CH" sz="1600" dirty="0" err="1"/>
              <a:t>productive</a:t>
            </a:r>
            <a:r>
              <a:rPr lang="de-CH" sz="1600" dirty="0"/>
              <a:t> </a:t>
            </a:r>
            <a:r>
              <a:rPr lang="de-CH" sz="1600" dirty="0" err="1"/>
              <a:t>sheep</a:t>
            </a:r>
            <a:r>
              <a:rPr lang="de-CH" sz="1600" dirty="0"/>
              <a:t> and </a:t>
            </a:r>
            <a:r>
              <a:rPr lang="de-CH" sz="1600" dirty="0" err="1"/>
              <a:t>goat</a:t>
            </a:r>
            <a:r>
              <a:rPr lang="de-CH" sz="1600" dirty="0"/>
              <a:t> </a:t>
            </a:r>
            <a:r>
              <a:rPr lang="de-CH" sz="1600" dirty="0" err="1"/>
              <a:t>breeds</a:t>
            </a:r>
            <a:r>
              <a:rPr lang="de-CH" sz="1600" dirty="0"/>
              <a:t>, </a:t>
            </a:r>
            <a:r>
              <a:rPr lang="de-CH" sz="1600" dirty="0" err="1"/>
              <a:t>breeding</a:t>
            </a:r>
            <a:r>
              <a:rPr lang="de-CH" sz="1600" dirty="0"/>
              <a:t> in </a:t>
            </a:r>
            <a:r>
              <a:rPr lang="de-CH" sz="1600" dirty="0" err="1"/>
              <a:t>small</a:t>
            </a:r>
            <a:r>
              <a:rPr lang="de-CH" sz="1600" dirty="0"/>
              <a:t> </a:t>
            </a:r>
            <a:r>
              <a:rPr lang="de-CH" sz="1600" dirty="0" err="1"/>
              <a:t>ruminants</a:t>
            </a:r>
            <a:r>
              <a:rPr lang="de-CH" sz="1600" dirty="0"/>
              <a:t> did not </a:t>
            </a:r>
            <a:r>
              <a:rPr lang="de-CH" sz="1600" dirty="0" err="1"/>
              <a:t>focus</a:t>
            </a:r>
            <a:r>
              <a:rPr lang="de-CH" sz="1600" dirty="0"/>
              <a:t> </a:t>
            </a:r>
            <a:r>
              <a:rPr lang="de-CH" sz="1600" dirty="0" err="1"/>
              <a:t>as</a:t>
            </a:r>
            <a:r>
              <a:rPr lang="de-CH" sz="1600" dirty="0"/>
              <a:t> </a:t>
            </a:r>
            <a:r>
              <a:rPr lang="de-CH" sz="1600" dirty="0" err="1"/>
              <a:t>much</a:t>
            </a:r>
            <a:r>
              <a:rPr lang="de-CH" sz="1600" dirty="0"/>
              <a:t> on production </a:t>
            </a:r>
            <a:r>
              <a:rPr lang="de-CH" sz="1600" dirty="0" err="1"/>
              <a:t>as</a:t>
            </a:r>
            <a:r>
              <a:rPr lang="de-CH" sz="1600" dirty="0"/>
              <a:t> in </a:t>
            </a:r>
            <a:r>
              <a:rPr lang="de-CH" sz="1600" dirty="0" err="1"/>
              <a:t>other</a:t>
            </a:r>
            <a:r>
              <a:rPr lang="de-CH" sz="1600" dirty="0"/>
              <a:t> </a:t>
            </a:r>
            <a:r>
              <a:rPr lang="de-CH" sz="1600" dirty="0" err="1"/>
              <a:t>farm</a:t>
            </a:r>
            <a:r>
              <a:rPr lang="de-CH" sz="1600" dirty="0"/>
              <a:t> </a:t>
            </a:r>
            <a:r>
              <a:rPr lang="de-CH" sz="1600" dirty="0" err="1"/>
              <a:t>animals</a:t>
            </a:r>
            <a:r>
              <a:rPr lang="de-CH" sz="1600" dirty="0"/>
              <a:t>. The </a:t>
            </a:r>
            <a:r>
              <a:rPr lang="de-CH" sz="1600" dirty="0" err="1"/>
              <a:t>focus</a:t>
            </a:r>
            <a:r>
              <a:rPr lang="de-CH" sz="1600" dirty="0"/>
              <a:t> of </a:t>
            </a:r>
            <a:r>
              <a:rPr lang="de-CH" sz="1600" dirty="0" err="1"/>
              <a:t>breeding</a:t>
            </a:r>
            <a:r>
              <a:rPr lang="de-CH" sz="1600" dirty="0"/>
              <a:t> was </a:t>
            </a:r>
            <a:r>
              <a:rPr lang="de-CH" sz="1600" dirty="0" err="1"/>
              <a:t>much</a:t>
            </a:r>
            <a:r>
              <a:rPr lang="de-CH" sz="1600" dirty="0"/>
              <a:t> </a:t>
            </a:r>
            <a:r>
              <a:rPr lang="de-CH" sz="1600" dirty="0" err="1"/>
              <a:t>more</a:t>
            </a:r>
            <a:r>
              <a:rPr lang="de-CH" sz="1600" dirty="0"/>
              <a:t> </a:t>
            </a:r>
            <a:r>
              <a:rPr lang="de-CH" sz="1600" dirty="0" err="1"/>
              <a:t>directed</a:t>
            </a:r>
            <a:r>
              <a:rPr lang="de-CH" sz="1600" dirty="0"/>
              <a:t> </a:t>
            </a:r>
            <a:r>
              <a:rPr lang="de-CH" sz="1600" dirty="0" err="1"/>
              <a:t>towards</a:t>
            </a:r>
            <a:r>
              <a:rPr lang="de-CH" sz="1600" dirty="0"/>
              <a:t> </a:t>
            </a:r>
            <a:r>
              <a:rPr lang="de-CH" sz="1600" dirty="0" err="1"/>
              <a:t>adaptation</a:t>
            </a:r>
            <a:r>
              <a:rPr lang="de-CH" sz="1600" dirty="0"/>
              <a:t> to </a:t>
            </a:r>
            <a:r>
              <a:rPr lang="de-CH" sz="1600" dirty="0" err="1"/>
              <a:t>specific</a:t>
            </a:r>
            <a:r>
              <a:rPr lang="de-CH" sz="1600" dirty="0"/>
              <a:t> – </a:t>
            </a:r>
            <a:r>
              <a:rPr lang="de-CH" sz="1600" dirty="0" err="1"/>
              <a:t>often</a:t>
            </a:r>
            <a:r>
              <a:rPr lang="de-CH" sz="1600" dirty="0"/>
              <a:t> </a:t>
            </a:r>
            <a:r>
              <a:rPr lang="de-CH" sz="1600" dirty="0" err="1"/>
              <a:t>harsh</a:t>
            </a:r>
            <a:r>
              <a:rPr lang="de-CH" sz="1600" dirty="0"/>
              <a:t> -environments and conditions. The </a:t>
            </a:r>
            <a:r>
              <a:rPr lang="de-CH" sz="1600" dirty="0" err="1"/>
              <a:t>resulting</a:t>
            </a:r>
            <a:r>
              <a:rPr lang="de-CH" sz="1600" dirty="0"/>
              <a:t> </a:t>
            </a:r>
            <a:r>
              <a:rPr lang="de-CH" sz="1600" dirty="0" err="1"/>
              <a:t>worldwide</a:t>
            </a:r>
            <a:r>
              <a:rPr lang="de-CH" sz="1600" dirty="0"/>
              <a:t> </a:t>
            </a:r>
            <a:r>
              <a:rPr lang="de-CH" sz="1600" dirty="0" err="1"/>
              <a:t>number</a:t>
            </a:r>
            <a:r>
              <a:rPr lang="de-CH" sz="1600" dirty="0"/>
              <a:t> </a:t>
            </a:r>
            <a:r>
              <a:rPr lang="de-CH" sz="1600" dirty="0" err="1"/>
              <a:t>of</a:t>
            </a:r>
            <a:r>
              <a:rPr lang="de-CH" sz="1600" dirty="0"/>
              <a:t> </a:t>
            </a:r>
            <a:r>
              <a:rPr lang="de-CH" sz="1600" dirty="0" err="1"/>
              <a:t>small</a:t>
            </a:r>
            <a:r>
              <a:rPr lang="de-CH" sz="1600" dirty="0"/>
              <a:t> </a:t>
            </a:r>
            <a:r>
              <a:rPr lang="de-CH" sz="1600" dirty="0" err="1"/>
              <a:t>ruminant</a:t>
            </a:r>
            <a:r>
              <a:rPr lang="de-CH" sz="1600" dirty="0"/>
              <a:t> </a:t>
            </a:r>
            <a:r>
              <a:rPr lang="de-CH" sz="1600" dirty="0" err="1"/>
              <a:t>breeds</a:t>
            </a:r>
            <a:r>
              <a:rPr lang="de-CH" sz="1600" dirty="0"/>
              <a:t> </a:t>
            </a:r>
            <a:r>
              <a:rPr lang="de-CH" sz="1600" dirty="0" err="1"/>
              <a:t>is</a:t>
            </a:r>
            <a:r>
              <a:rPr lang="de-CH" sz="1600" dirty="0"/>
              <a:t> </a:t>
            </a:r>
            <a:r>
              <a:rPr lang="de-CH" sz="1600" dirty="0" err="1"/>
              <a:t>impressive</a:t>
            </a:r>
            <a:r>
              <a:rPr lang="de-CH" sz="1600" dirty="0"/>
              <a:t>.</a:t>
            </a:r>
          </a:p>
          <a:p>
            <a:r>
              <a:rPr lang="de-CH" sz="1600" dirty="0"/>
              <a:t>The </a:t>
            </a:r>
            <a:r>
              <a:rPr lang="de-CH" sz="1600" dirty="0" err="1"/>
              <a:t>choice</a:t>
            </a:r>
            <a:r>
              <a:rPr lang="de-CH" sz="1600" dirty="0"/>
              <a:t> </a:t>
            </a:r>
            <a:r>
              <a:rPr lang="de-CH" sz="1600" dirty="0" err="1"/>
              <a:t>of</a:t>
            </a:r>
            <a:r>
              <a:rPr lang="de-CH" sz="1600" dirty="0"/>
              <a:t> a </a:t>
            </a:r>
            <a:r>
              <a:rPr lang="de-CH" sz="1600" dirty="0" err="1"/>
              <a:t>breed</a:t>
            </a:r>
            <a:r>
              <a:rPr lang="de-CH" sz="1600" dirty="0"/>
              <a:t> </a:t>
            </a:r>
            <a:r>
              <a:rPr lang="de-CH" sz="1600" dirty="0" err="1"/>
              <a:t>which</a:t>
            </a:r>
            <a:r>
              <a:rPr lang="de-CH" sz="1600" dirty="0"/>
              <a:t> </a:t>
            </a:r>
            <a:r>
              <a:rPr lang="de-CH" sz="1600" dirty="0" err="1"/>
              <a:t>is</a:t>
            </a:r>
            <a:r>
              <a:rPr lang="de-CH" sz="1600" dirty="0"/>
              <a:t> </a:t>
            </a:r>
            <a:r>
              <a:rPr lang="de-CH" sz="1600" dirty="0" err="1"/>
              <a:t>well</a:t>
            </a:r>
            <a:r>
              <a:rPr lang="de-CH" sz="1600" dirty="0"/>
              <a:t> </a:t>
            </a:r>
            <a:r>
              <a:rPr lang="de-CH" sz="1600" dirty="0" err="1"/>
              <a:t>adapted</a:t>
            </a:r>
            <a:r>
              <a:rPr lang="de-CH" sz="1600" dirty="0"/>
              <a:t> </a:t>
            </a:r>
            <a:r>
              <a:rPr lang="de-CH" sz="1600" dirty="0" err="1"/>
              <a:t>to</a:t>
            </a:r>
            <a:r>
              <a:rPr lang="de-CH" sz="1600" dirty="0"/>
              <a:t> a </a:t>
            </a:r>
            <a:r>
              <a:rPr lang="de-CH" sz="1600" dirty="0" err="1"/>
              <a:t>given</a:t>
            </a:r>
            <a:r>
              <a:rPr lang="de-CH" sz="1600" dirty="0"/>
              <a:t> </a:t>
            </a:r>
            <a:r>
              <a:rPr lang="de-CH" sz="1600" dirty="0" err="1"/>
              <a:t>environment</a:t>
            </a:r>
            <a:r>
              <a:rPr lang="de-CH" sz="1600" dirty="0"/>
              <a:t> </a:t>
            </a:r>
            <a:r>
              <a:rPr lang="de-CH" sz="1600" dirty="0" err="1"/>
              <a:t>is</a:t>
            </a:r>
            <a:r>
              <a:rPr lang="de-CH" sz="1600" dirty="0"/>
              <a:t> </a:t>
            </a:r>
            <a:r>
              <a:rPr lang="de-CH" sz="1600" dirty="0" err="1"/>
              <a:t>therefore</a:t>
            </a:r>
            <a:r>
              <a:rPr lang="de-CH" sz="1600" dirty="0"/>
              <a:t> </a:t>
            </a:r>
            <a:r>
              <a:rPr lang="de-CH" sz="1600" dirty="0" err="1"/>
              <a:t>easily</a:t>
            </a:r>
            <a:r>
              <a:rPr lang="de-CH" sz="1600" dirty="0"/>
              <a:t> </a:t>
            </a:r>
            <a:r>
              <a:rPr lang="de-CH" sz="1600" dirty="0" err="1"/>
              <a:t>possible</a:t>
            </a:r>
            <a:r>
              <a:rPr lang="de-CH" sz="1600" dirty="0"/>
              <a:t> </a:t>
            </a:r>
            <a:r>
              <a:rPr lang="de-CH" sz="1600" dirty="0" err="1"/>
              <a:t>and</a:t>
            </a:r>
            <a:r>
              <a:rPr lang="de-CH" sz="1600" dirty="0"/>
              <a:t> </a:t>
            </a:r>
            <a:r>
              <a:rPr lang="de-CH" sz="1600" dirty="0" err="1"/>
              <a:t>should</a:t>
            </a:r>
            <a:r>
              <a:rPr lang="de-CH" sz="1600" dirty="0"/>
              <a:t> </a:t>
            </a:r>
            <a:r>
              <a:rPr lang="de-CH" sz="1600" dirty="0" err="1"/>
              <a:t>be</a:t>
            </a:r>
            <a:r>
              <a:rPr lang="de-CH" sz="1600" dirty="0"/>
              <a:t> </a:t>
            </a:r>
            <a:r>
              <a:rPr lang="de-CH" sz="1600" dirty="0" err="1"/>
              <a:t>of</a:t>
            </a:r>
            <a:r>
              <a:rPr lang="de-CH" sz="1600" dirty="0"/>
              <a:t> </a:t>
            </a:r>
            <a:r>
              <a:rPr lang="de-CH" sz="1600" dirty="0" err="1"/>
              <a:t>major</a:t>
            </a:r>
            <a:r>
              <a:rPr lang="de-CH" sz="1600" dirty="0"/>
              <a:t> </a:t>
            </a:r>
            <a:r>
              <a:rPr lang="de-CH" sz="1600" dirty="0" err="1"/>
              <a:t>importance</a:t>
            </a:r>
            <a:r>
              <a:rPr lang="de-CH" sz="1600" dirty="0"/>
              <a:t>.</a:t>
            </a:r>
          </a:p>
          <a:p>
            <a:r>
              <a:rPr lang="de-CH" sz="1600" dirty="0"/>
              <a:t>Breeding </a:t>
            </a:r>
            <a:r>
              <a:rPr lang="de-CH" sz="1600" dirty="0" err="1"/>
              <a:t>for</a:t>
            </a:r>
            <a:r>
              <a:rPr lang="de-CH" sz="1600" dirty="0"/>
              <a:t> production and </a:t>
            </a:r>
            <a:r>
              <a:rPr lang="de-CH" sz="1600" dirty="0" err="1"/>
              <a:t>disease</a:t>
            </a:r>
            <a:r>
              <a:rPr lang="de-CH" sz="1600" dirty="0"/>
              <a:t> </a:t>
            </a:r>
            <a:r>
              <a:rPr lang="de-CH" sz="1600" dirty="0" err="1"/>
              <a:t>resistance</a:t>
            </a:r>
            <a:r>
              <a:rPr lang="de-CH" sz="1600" dirty="0"/>
              <a:t> </a:t>
            </a:r>
            <a:r>
              <a:rPr lang="de-CH" sz="1600" dirty="0" err="1"/>
              <a:t>traits</a:t>
            </a:r>
            <a:r>
              <a:rPr lang="de-CH" sz="1600" dirty="0"/>
              <a:t> (e.g. </a:t>
            </a:r>
            <a:r>
              <a:rPr lang="de-CH" sz="1600" dirty="0" err="1"/>
              <a:t>parasites</a:t>
            </a:r>
            <a:r>
              <a:rPr lang="de-CH" sz="1600" dirty="0"/>
              <a:t>) </a:t>
            </a:r>
            <a:r>
              <a:rPr lang="de-CH" sz="1600" dirty="0" err="1"/>
              <a:t>is</a:t>
            </a:r>
            <a:r>
              <a:rPr lang="de-CH" sz="1600" dirty="0"/>
              <a:t> of </a:t>
            </a:r>
            <a:r>
              <a:rPr lang="de-CH" sz="1600" dirty="0" err="1"/>
              <a:t>interest</a:t>
            </a:r>
            <a:r>
              <a:rPr lang="de-CH" sz="1600" dirty="0"/>
              <a:t> only </a:t>
            </a:r>
            <a:r>
              <a:rPr lang="de-CH" sz="1600" dirty="0" err="1"/>
              <a:t>for</a:t>
            </a:r>
            <a:r>
              <a:rPr lang="de-CH" sz="1600" dirty="0"/>
              <a:t> </a:t>
            </a:r>
            <a:r>
              <a:rPr lang="de-CH" sz="1600" dirty="0" err="1"/>
              <a:t>the</a:t>
            </a:r>
            <a:r>
              <a:rPr lang="de-CH" sz="1600" dirty="0"/>
              <a:t> </a:t>
            </a:r>
            <a:r>
              <a:rPr lang="de-CH" sz="1600" dirty="0" err="1"/>
              <a:t>main</a:t>
            </a:r>
            <a:r>
              <a:rPr lang="de-CH" sz="1600" dirty="0"/>
              <a:t> production </a:t>
            </a:r>
            <a:r>
              <a:rPr lang="de-CH" sz="1600" dirty="0" err="1"/>
              <a:t>breeds</a:t>
            </a:r>
            <a:r>
              <a:rPr lang="de-CH" sz="1600" dirty="0"/>
              <a:t>.</a:t>
            </a:r>
          </a:p>
        </p:txBody>
      </p:sp>
      <p:sp>
        <p:nvSpPr>
          <p:cNvPr id="6" name="Foliennummernplatzhalter 5"/>
          <p:cNvSpPr>
            <a:spLocks noGrp="1"/>
          </p:cNvSpPr>
          <p:nvPr>
            <p:ph type="sldNum" sz="quarter" idx="4"/>
          </p:nvPr>
        </p:nvSpPr>
        <p:spPr/>
        <p:txBody>
          <a:bodyPr/>
          <a:lstStyle/>
          <a:p>
            <a:fld id="{B295DEAF-E952-4796-AAEE-4201E40CA590}" type="slidenum">
              <a:rPr lang="en-GB" noProof="0" smtClean="0"/>
              <a:pPr/>
              <a:t>109</a:t>
            </a:fld>
            <a:endParaRPr lang="en-GB" noProof="0" dirty="0"/>
          </a:p>
        </p:txBody>
      </p:sp>
      <p:sp>
        <p:nvSpPr>
          <p:cNvPr id="7" name="Datumsplatzhalter 4">
            <a:extLst>
              <a:ext uri="{FF2B5EF4-FFF2-40B4-BE49-F238E27FC236}">
                <a16:creationId xmlns:a16="http://schemas.microsoft.com/office/drawing/2014/main" id="{31CD83B1-2081-4A49-913A-FD32A8ABDA0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18128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feil: nach rechts 9">
            <a:extLst>
              <a:ext uri="{FF2B5EF4-FFF2-40B4-BE49-F238E27FC236}">
                <a16:creationId xmlns:a16="http://schemas.microsoft.com/office/drawing/2014/main" id="{CA73B066-4686-4562-894C-F2A42642CA3F}"/>
              </a:ext>
            </a:extLst>
          </p:cNvPr>
          <p:cNvSpPr/>
          <p:nvPr/>
        </p:nvSpPr>
        <p:spPr>
          <a:xfrm>
            <a:off x="251951" y="2438989"/>
            <a:ext cx="8730097" cy="2160024"/>
          </a:xfrm>
          <a:prstGeom prst="rightArrow">
            <a:avLst>
              <a:gd name="adj1" fmla="val 50000"/>
              <a:gd name="adj2" fmla="val 208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11</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6" name="Titel 1"/>
          <p:cNvSpPr txBox="1">
            <a:spLocks/>
          </p:cNvSpPr>
          <p:nvPr/>
        </p:nvSpPr>
        <p:spPr>
          <a:xfrm>
            <a:off x="431954" y="278965"/>
            <a:ext cx="7990794" cy="249299"/>
          </a:xfrm>
          <a:prstGeom prst="rect">
            <a:avLst/>
          </a:prstGeom>
          <a:noFill/>
        </p:spPr>
        <p:txBody>
          <a:bodyPr vert="horz" wrap="square" lIns="0" tIns="0" rIns="0" bIns="0" rtlCol="0" anchor="t">
            <a:sp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pPr defTabSz="914400"/>
            <a:r>
              <a:rPr lang="de-CH" sz="1800" dirty="0">
                <a:latin typeface="+mn-lt"/>
                <a:ea typeface="+mn-ea"/>
                <a:cs typeface="+mn-cs"/>
              </a:rPr>
              <a:t>1.3:  Key </a:t>
            </a:r>
            <a:r>
              <a:rPr lang="de-CH" sz="1800" dirty="0" err="1">
                <a:latin typeface="+mn-lt"/>
                <a:ea typeface="+mn-ea"/>
                <a:cs typeface="+mn-cs"/>
              </a:rPr>
              <a:t>points</a:t>
            </a:r>
            <a:r>
              <a:rPr lang="de-CH" sz="1800" dirty="0">
                <a:latin typeface="+mn-lt"/>
                <a:ea typeface="+mn-ea"/>
                <a:cs typeface="+mn-cs"/>
              </a:rPr>
              <a:t> to consider before starting a </a:t>
            </a:r>
            <a:r>
              <a:rPr lang="de-CH" sz="1800" dirty="0" err="1">
                <a:latin typeface="+mn-lt"/>
                <a:ea typeface="+mn-ea"/>
                <a:cs typeface="+mn-cs"/>
              </a:rPr>
              <a:t>demonstration</a:t>
            </a:r>
            <a:r>
              <a:rPr lang="de-CH" sz="1800" dirty="0">
                <a:latin typeface="+mn-lt"/>
                <a:ea typeface="+mn-ea"/>
                <a:cs typeface="+mn-cs"/>
              </a:rPr>
              <a:t> </a:t>
            </a:r>
            <a:r>
              <a:rPr lang="de-CH" sz="1800" dirty="0" err="1">
                <a:latin typeface="+mn-lt"/>
                <a:ea typeface="+mn-ea"/>
                <a:cs typeface="+mn-cs"/>
              </a:rPr>
              <a:t>plot</a:t>
            </a:r>
            <a:r>
              <a:rPr lang="de-CH" sz="1800" dirty="0">
                <a:latin typeface="+mn-lt"/>
                <a:ea typeface="+mn-ea"/>
                <a:cs typeface="+mn-cs"/>
              </a:rPr>
              <a:t>/</a:t>
            </a:r>
            <a:r>
              <a:rPr lang="de-CH" sz="1800" dirty="0" err="1">
                <a:latin typeface="+mn-lt"/>
                <a:ea typeface="+mn-ea"/>
                <a:cs typeface="+mn-cs"/>
              </a:rPr>
              <a:t>field</a:t>
            </a:r>
            <a:r>
              <a:rPr lang="de-CH" sz="1800" dirty="0">
                <a:latin typeface="+mn-lt"/>
                <a:ea typeface="+mn-ea"/>
                <a:cs typeface="+mn-cs"/>
              </a:rPr>
              <a:t>/</a:t>
            </a:r>
            <a:r>
              <a:rPr lang="de-CH" sz="1800" dirty="0" err="1">
                <a:latin typeface="+mn-lt"/>
                <a:ea typeface="+mn-ea"/>
                <a:cs typeface="+mn-cs"/>
              </a:rPr>
              <a:t>farm</a:t>
            </a:r>
            <a:endParaRPr lang="en-US" sz="1800" dirty="0">
              <a:latin typeface="+mn-lt"/>
              <a:ea typeface="+mn-ea"/>
              <a:cs typeface="+mn-cs"/>
            </a:endParaRPr>
          </a:p>
        </p:txBody>
      </p:sp>
      <p:sp>
        <p:nvSpPr>
          <p:cNvPr id="2" name="Rechteck 1">
            <a:extLst>
              <a:ext uri="{FF2B5EF4-FFF2-40B4-BE49-F238E27FC236}">
                <a16:creationId xmlns:a16="http://schemas.microsoft.com/office/drawing/2014/main" id="{96A80026-B93D-4311-BF64-52EACE018F5C}"/>
              </a:ext>
            </a:extLst>
          </p:cNvPr>
          <p:cNvSpPr/>
          <p:nvPr/>
        </p:nvSpPr>
        <p:spPr>
          <a:xfrm>
            <a:off x="431954" y="1641562"/>
            <a:ext cx="1980022" cy="3754874"/>
          </a:xfrm>
          <a:prstGeom prst="rect">
            <a:avLst/>
          </a:prstGeom>
          <a:solidFill>
            <a:srgbClr val="FFC000"/>
          </a:solidFill>
        </p:spPr>
        <p:txBody>
          <a:bodyPr wrap="square">
            <a:spAutoFit/>
          </a:bodyPr>
          <a:lstStyle/>
          <a:p>
            <a:pPr lvl="0"/>
            <a:r>
              <a:rPr lang="de-CH" sz="1400" b="1" dirty="0"/>
              <a:t>Setting </a:t>
            </a:r>
            <a:r>
              <a:rPr lang="de-CH" sz="1400" b="1" dirty="0" err="1"/>
              <a:t>up</a:t>
            </a:r>
            <a:r>
              <a:rPr lang="de-CH" sz="1400" b="1" dirty="0"/>
              <a:t> a </a:t>
            </a:r>
            <a:r>
              <a:rPr lang="de-CH" sz="1400" b="1" dirty="0" err="1"/>
              <a:t>team</a:t>
            </a:r>
            <a:endParaRPr lang="de-CH" sz="1400" b="1" dirty="0"/>
          </a:p>
          <a:p>
            <a:pPr marL="285750" lvl="0" indent="-285750">
              <a:buFont typeface="Arial" panose="020B0604020202020204" pitchFamily="34" charset="0"/>
              <a:buChar char="•"/>
            </a:pPr>
            <a:r>
              <a:rPr lang="de-CH" sz="1400" dirty="0">
                <a:solidFill>
                  <a:prstClr val="black"/>
                </a:solidFill>
              </a:rPr>
              <a:t>Set </a:t>
            </a:r>
            <a:r>
              <a:rPr lang="de-CH" sz="1400" dirty="0" err="1">
                <a:solidFill>
                  <a:prstClr val="black"/>
                </a:solidFill>
              </a:rPr>
              <a:t>up</a:t>
            </a:r>
            <a:r>
              <a:rPr lang="de-CH" sz="1400" dirty="0">
                <a:solidFill>
                  <a:prstClr val="black"/>
                </a:solidFill>
              </a:rPr>
              <a:t> a </a:t>
            </a:r>
            <a:r>
              <a:rPr lang="de-CH" sz="1400" dirty="0" err="1">
                <a:solidFill>
                  <a:prstClr val="black"/>
                </a:solidFill>
              </a:rPr>
              <a:t>demonstration</a:t>
            </a:r>
            <a:r>
              <a:rPr lang="de-CH" sz="1400" dirty="0">
                <a:solidFill>
                  <a:prstClr val="black"/>
                </a:solidFill>
              </a:rPr>
              <a:t> </a:t>
            </a:r>
            <a:r>
              <a:rPr lang="de-CH" sz="1400" dirty="0" err="1">
                <a:solidFill>
                  <a:prstClr val="black"/>
                </a:solidFill>
              </a:rPr>
              <a:t>coordination</a:t>
            </a:r>
            <a:r>
              <a:rPr lang="de-CH" sz="1400" dirty="0">
                <a:solidFill>
                  <a:prstClr val="black"/>
                </a:solidFill>
              </a:rPr>
              <a:t> and </a:t>
            </a:r>
            <a:r>
              <a:rPr lang="de-CH" sz="1400" dirty="0" err="1">
                <a:solidFill>
                  <a:prstClr val="black"/>
                </a:solidFill>
              </a:rPr>
              <a:t>implementation</a:t>
            </a:r>
            <a:r>
              <a:rPr lang="de-CH" sz="1400" dirty="0">
                <a:solidFill>
                  <a:prstClr val="black"/>
                </a:solidFill>
              </a:rPr>
              <a:t> </a:t>
            </a:r>
            <a:r>
              <a:rPr lang="de-CH" sz="1400" dirty="0" err="1">
                <a:solidFill>
                  <a:prstClr val="black"/>
                </a:solidFill>
              </a:rPr>
              <a:t>team</a:t>
            </a:r>
            <a:r>
              <a:rPr lang="de-CH" sz="1400" dirty="0">
                <a:solidFill>
                  <a:prstClr val="black"/>
                </a:solidFill>
              </a:rPr>
              <a:t> </a:t>
            </a:r>
            <a:r>
              <a:rPr lang="de-CH" sz="1400" dirty="0" err="1">
                <a:solidFill>
                  <a:prstClr val="black"/>
                </a:solidFill>
              </a:rPr>
              <a:t>with</a:t>
            </a:r>
            <a:r>
              <a:rPr lang="de-CH" sz="1400" dirty="0">
                <a:solidFill>
                  <a:prstClr val="black"/>
                </a:solidFill>
              </a:rPr>
              <a:t> </a:t>
            </a:r>
            <a:r>
              <a:rPr lang="de-CH" sz="1400" dirty="0" err="1">
                <a:solidFill>
                  <a:prstClr val="black"/>
                </a:solidFill>
              </a:rPr>
              <a:t>clear</a:t>
            </a:r>
            <a:r>
              <a:rPr lang="de-CH" sz="1400" dirty="0">
                <a:solidFill>
                  <a:prstClr val="black"/>
                </a:solidFill>
              </a:rPr>
              <a:t> </a:t>
            </a:r>
            <a:r>
              <a:rPr lang="de-CH" sz="1400" dirty="0" err="1">
                <a:solidFill>
                  <a:prstClr val="black"/>
                </a:solidFill>
              </a:rPr>
              <a:t>leadership</a:t>
            </a:r>
            <a:r>
              <a:rPr lang="de-CH" sz="1400" dirty="0">
                <a:solidFill>
                  <a:prstClr val="black"/>
                </a:solidFill>
              </a:rPr>
              <a:t> </a:t>
            </a:r>
            <a:r>
              <a:rPr lang="de-CH" sz="1400" dirty="0" err="1">
                <a:solidFill>
                  <a:prstClr val="black"/>
                </a:solidFill>
              </a:rPr>
              <a:t>from</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very</a:t>
            </a:r>
            <a:r>
              <a:rPr lang="de-CH" sz="1400" dirty="0">
                <a:solidFill>
                  <a:prstClr val="black"/>
                </a:solidFill>
              </a:rPr>
              <a:t> </a:t>
            </a:r>
            <a:r>
              <a:rPr lang="de-CH" sz="1400" dirty="0" err="1">
                <a:solidFill>
                  <a:prstClr val="black"/>
                </a:solidFill>
              </a:rPr>
              <a:t>beginning</a:t>
            </a:r>
            <a:r>
              <a:rPr lang="de-CH" sz="1400" dirty="0">
                <a:solidFill>
                  <a:prstClr val="black"/>
                </a:solidFill>
              </a:rPr>
              <a:t>.</a:t>
            </a:r>
          </a:p>
          <a:p>
            <a:pPr marL="285750" indent="-285750">
              <a:buFont typeface="Arial" panose="020B0604020202020204" pitchFamily="34" charset="0"/>
              <a:buChar char="•"/>
            </a:pPr>
            <a:r>
              <a:rPr lang="de-CH" sz="1400" dirty="0">
                <a:solidFill>
                  <a:prstClr val="black"/>
                </a:solidFill>
              </a:rPr>
              <a:t>Agree on </a:t>
            </a:r>
            <a:r>
              <a:rPr lang="de-CH" sz="1400" dirty="0" err="1">
                <a:solidFill>
                  <a:prstClr val="black"/>
                </a:solidFill>
              </a:rPr>
              <a:t>roles</a:t>
            </a:r>
            <a:r>
              <a:rPr lang="de-CH" sz="1400" dirty="0">
                <a:solidFill>
                  <a:prstClr val="black"/>
                </a:solidFill>
              </a:rPr>
              <a:t> and responsibilities among </a:t>
            </a:r>
            <a:r>
              <a:rPr lang="de-CH" sz="1400" dirty="0" err="1">
                <a:solidFill>
                  <a:prstClr val="black"/>
                </a:solidFill>
              </a:rPr>
              <a:t>the</a:t>
            </a:r>
            <a:r>
              <a:rPr lang="de-CH" sz="1400" dirty="0">
                <a:solidFill>
                  <a:prstClr val="black"/>
                </a:solidFill>
              </a:rPr>
              <a:t> </a:t>
            </a:r>
            <a:r>
              <a:rPr lang="de-CH" sz="1400" dirty="0" err="1">
                <a:solidFill>
                  <a:prstClr val="black"/>
                </a:solidFill>
              </a:rPr>
              <a:t>team</a:t>
            </a:r>
            <a:r>
              <a:rPr lang="de-CH" sz="1400" dirty="0">
                <a:solidFill>
                  <a:prstClr val="black"/>
                </a:solidFill>
              </a:rPr>
              <a:t> </a:t>
            </a:r>
            <a:r>
              <a:rPr lang="de-CH" sz="1400" dirty="0" err="1">
                <a:solidFill>
                  <a:prstClr val="black"/>
                </a:solidFill>
              </a:rPr>
              <a:t>members</a:t>
            </a:r>
            <a:r>
              <a:rPr lang="de-CH" sz="1400" dirty="0">
                <a:solidFill>
                  <a:prstClr val="black"/>
                </a:solidFill>
              </a:rPr>
              <a:t> (</a:t>
            </a:r>
            <a:r>
              <a:rPr lang="de-CH" sz="1400" dirty="0" err="1">
                <a:solidFill>
                  <a:prstClr val="black"/>
                </a:solidFill>
              </a:rPr>
              <a:t>for</a:t>
            </a:r>
            <a:r>
              <a:rPr lang="de-CH" sz="1400" dirty="0">
                <a:solidFill>
                  <a:prstClr val="black"/>
                </a:solidFill>
              </a:rPr>
              <a:t> </a:t>
            </a:r>
            <a:r>
              <a:rPr lang="de-CH" sz="1400" dirty="0" err="1">
                <a:solidFill>
                  <a:prstClr val="black"/>
                </a:solidFill>
              </a:rPr>
              <a:t>both</a:t>
            </a:r>
            <a:r>
              <a:rPr lang="de-CH" sz="1400" dirty="0">
                <a:solidFill>
                  <a:prstClr val="black"/>
                </a:solidFill>
              </a:rPr>
              <a:t> internal and external </a:t>
            </a:r>
            <a:r>
              <a:rPr lang="de-CH" sz="1400" dirty="0" err="1">
                <a:solidFill>
                  <a:prstClr val="black"/>
                </a:solidFill>
              </a:rPr>
              <a:t>partners</a:t>
            </a:r>
            <a:r>
              <a:rPr lang="de-CH" sz="1400" dirty="0">
                <a:solidFill>
                  <a:prstClr val="black"/>
                </a:solidFill>
              </a:rPr>
              <a:t>) and </a:t>
            </a:r>
            <a:r>
              <a:rPr lang="de-CH" sz="1400" dirty="0" err="1">
                <a:solidFill>
                  <a:prstClr val="black"/>
                </a:solidFill>
              </a:rPr>
              <a:t>ensure</a:t>
            </a:r>
            <a:r>
              <a:rPr lang="de-CH" sz="1400" dirty="0">
                <a:solidFill>
                  <a:prstClr val="black"/>
                </a:solidFill>
              </a:rPr>
              <a:t> that </a:t>
            </a:r>
            <a:r>
              <a:rPr lang="de-CH" sz="1400" dirty="0" err="1">
                <a:solidFill>
                  <a:prstClr val="black"/>
                </a:solidFill>
              </a:rPr>
              <a:t>these</a:t>
            </a:r>
            <a:r>
              <a:rPr lang="de-CH" sz="1400" dirty="0">
                <a:solidFill>
                  <a:prstClr val="black"/>
                </a:solidFill>
              </a:rPr>
              <a:t> </a:t>
            </a:r>
            <a:r>
              <a:rPr lang="de-CH" sz="1400" dirty="0" err="1">
                <a:solidFill>
                  <a:prstClr val="black"/>
                </a:solidFill>
              </a:rPr>
              <a:t>are</a:t>
            </a:r>
            <a:r>
              <a:rPr lang="de-CH" sz="1400" dirty="0">
                <a:solidFill>
                  <a:prstClr val="black"/>
                </a:solidFill>
              </a:rPr>
              <a:t> </a:t>
            </a:r>
            <a:r>
              <a:rPr lang="de-CH" sz="1400" dirty="0" err="1">
                <a:solidFill>
                  <a:prstClr val="black"/>
                </a:solidFill>
              </a:rPr>
              <a:t>well</a:t>
            </a:r>
            <a:r>
              <a:rPr lang="de-CH" sz="1400" dirty="0">
                <a:solidFill>
                  <a:prstClr val="black"/>
                </a:solidFill>
              </a:rPr>
              <a:t> </a:t>
            </a:r>
            <a:r>
              <a:rPr lang="de-CH" sz="1400" dirty="0" err="1">
                <a:solidFill>
                  <a:prstClr val="black"/>
                </a:solidFill>
              </a:rPr>
              <a:t>documented</a:t>
            </a:r>
            <a:r>
              <a:rPr lang="de-CH" sz="1400" dirty="0">
                <a:solidFill>
                  <a:prstClr val="black"/>
                </a:solidFill>
              </a:rPr>
              <a:t> </a:t>
            </a:r>
            <a:r>
              <a:rPr lang="de-CH" sz="1400" dirty="0" err="1">
                <a:solidFill>
                  <a:prstClr val="black"/>
                </a:solidFill>
              </a:rPr>
              <a:t>for</a:t>
            </a:r>
            <a:r>
              <a:rPr lang="de-CH" sz="1400" dirty="0">
                <a:solidFill>
                  <a:prstClr val="black"/>
                </a:solidFill>
              </a:rPr>
              <a:t> </a:t>
            </a:r>
            <a:r>
              <a:rPr lang="de-CH" sz="1400" dirty="0" err="1">
                <a:solidFill>
                  <a:prstClr val="black"/>
                </a:solidFill>
              </a:rPr>
              <a:t>future</a:t>
            </a:r>
            <a:r>
              <a:rPr lang="de-CH" sz="1400" dirty="0">
                <a:solidFill>
                  <a:prstClr val="black"/>
                </a:solidFill>
              </a:rPr>
              <a:t> </a:t>
            </a:r>
            <a:r>
              <a:rPr lang="de-CH" sz="1400" dirty="0" err="1">
                <a:solidFill>
                  <a:prstClr val="black"/>
                </a:solidFill>
              </a:rPr>
              <a:t>reference</a:t>
            </a:r>
            <a:r>
              <a:rPr lang="de-CH" sz="1400" dirty="0">
                <a:solidFill>
                  <a:prstClr val="black"/>
                </a:solidFill>
              </a:rPr>
              <a:t>. </a:t>
            </a:r>
          </a:p>
        </p:txBody>
      </p:sp>
      <p:sp>
        <p:nvSpPr>
          <p:cNvPr id="7" name="Rechteck 6">
            <a:extLst>
              <a:ext uri="{FF2B5EF4-FFF2-40B4-BE49-F238E27FC236}">
                <a16:creationId xmlns:a16="http://schemas.microsoft.com/office/drawing/2014/main" id="{64F5616C-7464-4864-B4F7-AB362225EF52}"/>
              </a:ext>
            </a:extLst>
          </p:cNvPr>
          <p:cNvSpPr/>
          <p:nvPr/>
        </p:nvSpPr>
        <p:spPr>
          <a:xfrm>
            <a:off x="2695401" y="1318397"/>
            <a:ext cx="2430027" cy="4401205"/>
          </a:xfrm>
          <a:prstGeom prst="rect">
            <a:avLst/>
          </a:prstGeom>
          <a:solidFill>
            <a:schemeClr val="accent6">
              <a:lumMod val="60000"/>
              <a:lumOff val="40000"/>
            </a:schemeClr>
          </a:solidFill>
        </p:spPr>
        <p:txBody>
          <a:bodyPr wrap="square">
            <a:spAutoFit/>
          </a:bodyPr>
          <a:lstStyle/>
          <a:p>
            <a:pPr lvl="0"/>
            <a:r>
              <a:rPr lang="de-CH" sz="1400" b="1" dirty="0" err="1"/>
              <a:t>Inform</a:t>
            </a:r>
            <a:r>
              <a:rPr lang="de-CH" sz="1400" b="1" dirty="0"/>
              <a:t> relevant </a:t>
            </a:r>
            <a:r>
              <a:rPr lang="de-CH" sz="1400" b="1" dirty="0" err="1"/>
              <a:t>people</a:t>
            </a:r>
            <a:r>
              <a:rPr lang="de-CH" sz="1400" b="1" dirty="0"/>
              <a:t> / </a:t>
            </a:r>
            <a:r>
              <a:rPr lang="de-CH" sz="1400" b="1" dirty="0" err="1"/>
              <a:t>stakeholders</a:t>
            </a:r>
            <a:endParaRPr lang="de-CH" sz="1400" b="1" dirty="0"/>
          </a:p>
          <a:p>
            <a:pPr marL="285750" indent="-285750">
              <a:buFont typeface="Arial" panose="020B0604020202020204" pitchFamily="34" charset="0"/>
              <a:buChar char="•"/>
            </a:pPr>
            <a:r>
              <a:rPr lang="de-CH" sz="1400" dirty="0" err="1">
                <a:solidFill>
                  <a:prstClr val="black"/>
                </a:solidFill>
              </a:rPr>
              <a:t>If</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demonstration</a:t>
            </a:r>
            <a:r>
              <a:rPr lang="de-CH" sz="1400" dirty="0">
                <a:solidFill>
                  <a:prstClr val="black"/>
                </a:solidFill>
              </a:rPr>
              <a:t> will </a:t>
            </a:r>
            <a:r>
              <a:rPr lang="de-CH" sz="1400" dirty="0" err="1">
                <a:solidFill>
                  <a:prstClr val="black"/>
                </a:solidFill>
              </a:rPr>
              <a:t>be</a:t>
            </a:r>
            <a:r>
              <a:rPr lang="de-CH" sz="1400" dirty="0">
                <a:solidFill>
                  <a:prstClr val="black"/>
                </a:solidFill>
              </a:rPr>
              <a:t> </a:t>
            </a:r>
            <a:r>
              <a:rPr lang="de-CH" sz="1400" dirty="0" err="1">
                <a:solidFill>
                  <a:prstClr val="black"/>
                </a:solidFill>
              </a:rPr>
              <a:t>established</a:t>
            </a:r>
            <a:r>
              <a:rPr lang="de-CH" sz="1400" dirty="0">
                <a:solidFill>
                  <a:prstClr val="black"/>
                </a:solidFill>
              </a:rPr>
              <a:t> on-station </a:t>
            </a:r>
            <a:r>
              <a:rPr lang="de-CH" sz="1400" dirty="0" err="1">
                <a:solidFill>
                  <a:prstClr val="black"/>
                </a:solidFill>
              </a:rPr>
              <a:t>or</a:t>
            </a:r>
            <a:r>
              <a:rPr lang="de-CH" sz="1400" dirty="0">
                <a:solidFill>
                  <a:prstClr val="black"/>
                </a:solidFill>
              </a:rPr>
              <a:t> at a </a:t>
            </a:r>
            <a:r>
              <a:rPr lang="de-CH" sz="1400" dirty="0" err="1">
                <a:solidFill>
                  <a:prstClr val="black"/>
                </a:solidFill>
              </a:rPr>
              <a:t>training</a:t>
            </a:r>
            <a:r>
              <a:rPr lang="de-CH" sz="1400" dirty="0">
                <a:solidFill>
                  <a:prstClr val="black"/>
                </a:solidFill>
              </a:rPr>
              <a:t> </a:t>
            </a:r>
            <a:r>
              <a:rPr lang="de-CH" sz="1400" dirty="0" err="1">
                <a:solidFill>
                  <a:prstClr val="black"/>
                </a:solidFill>
              </a:rPr>
              <a:t>center</a:t>
            </a:r>
            <a:r>
              <a:rPr lang="de-CH" sz="1400" dirty="0">
                <a:solidFill>
                  <a:prstClr val="black"/>
                </a:solidFill>
              </a:rPr>
              <a:t>, </a:t>
            </a:r>
            <a:r>
              <a:rPr lang="de-CH" sz="1400" dirty="0" err="1">
                <a:solidFill>
                  <a:prstClr val="black"/>
                </a:solidFill>
              </a:rPr>
              <a:t>inform</a:t>
            </a:r>
            <a:r>
              <a:rPr lang="de-CH" sz="1400" dirty="0">
                <a:solidFill>
                  <a:prstClr val="black"/>
                </a:solidFill>
              </a:rPr>
              <a:t> </a:t>
            </a:r>
            <a:r>
              <a:rPr lang="de-CH" sz="1400" dirty="0" err="1">
                <a:solidFill>
                  <a:prstClr val="black"/>
                </a:solidFill>
              </a:rPr>
              <a:t>the</a:t>
            </a:r>
            <a:r>
              <a:rPr lang="de-CH" sz="1400" dirty="0">
                <a:solidFill>
                  <a:prstClr val="black"/>
                </a:solidFill>
              </a:rPr>
              <a:t> relevant </a:t>
            </a:r>
            <a:r>
              <a:rPr lang="de-CH" sz="1400" dirty="0" err="1">
                <a:solidFill>
                  <a:prstClr val="black"/>
                </a:solidFill>
              </a:rPr>
              <a:t>management</a:t>
            </a:r>
            <a:r>
              <a:rPr lang="de-CH" sz="1400" dirty="0">
                <a:solidFill>
                  <a:prstClr val="black"/>
                </a:solidFill>
              </a:rPr>
              <a:t> / </a:t>
            </a:r>
            <a:r>
              <a:rPr lang="de-CH" sz="1400" dirty="0" err="1">
                <a:solidFill>
                  <a:prstClr val="black"/>
                </a:solidFill>
              </a:rPr>
              <a:t>authorties</a:t>
            </a:r>
            <a:r>
              <a:rPr lang="de-CH" sz="1400" dirty="0">
                <a:solidFill>
                  <a:prstClr val="black"/>
                </a:solidFill>
              </a:rPr>
              <a:t> </a:t>
            </a:r>
            <a:r>
              <a:rPr lang="de-CH" sz="1400" dirty="0" err="1">
                <a:solidFill>
                  <a:prstClr val="black"/>
                </a:solidFill>
              </a:rPr>
              <a:t>about</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intention</a:t>
            </a:r>
            <a:r>
              <a:rPr lang="de-CH" sz="1400" dirty="0">
                <a:solidFill>
                  <a:prstClr val="black"/>
                </a:solidFill>
              </a:rPr>
              <a:t> to </a:t>
            </a:r>
            <a:r>
              <a:rPr lang="de-CH" sz="1400" dirty="0" err="1">
                <a:solidFill>
                  <a:prstClr val="black"/>
                </a:solidFill>
              </a:rPr>
              <a:t>set</a:t>
            </a:r>
            <a:r>
              <a:rPr lang="de-CH" sz="1400" dirty="0">
                <a:solidFill>
                  <a:prstClr val="black"/>
                </a:solidFill>
              </a:rPr>
              <a:t> </a:t>
            </a:r>
            <a:r>
              <a:rPr lang="de-CH" sz="1400" dirty="0" err="1">
                <a:solidFill>
                  <a:prstClr val="black"/>
                </a:solidFill>
              </a:rPr>
              <a:t>up</a:t>
            </a:r>
            <a:r>
              <a:rPr lang="de-CH" sz="1400" dirty="0">
                <a:solidFill>
                  <a:prstClr val="black"/>
                </a:solidFill>
              </a:rPr>
              <a:t> a </a:t>
            </a:r>
            <a:r>
              <a:rPr lang="de-CH" sz="1400" dirty="0" err="1">
                <a:solidFill>
                  <a:prstClr val="black"/>
                </a:solidFill>
              </a:rPr>
              <a:t>demonstration</a:t>
            </a:r>
            <a:r>
              <a:rPr lang="de-CH" sz="1400" dirty="0">
                <a:solidFill>
                  <a:prstClr val="black"/>
                </a:solidFill>
              </a:rPr>
              <a:t>.</a:t>
            </a:r>
          </a:p>
          <a:p>
            <a:pPr marL="285750" indent="-285750">
              <a:buFont typeface="Arial" panose="020B0604020202020204" pitchFamily="34" charset="0"/>
              <a:buChar char="•"/>
            </a:pPr>
            <a:r>
              <a:rPr lang="de-CH" sz="1400" dirty="0" err="1">
                <a:solidFill>
                  <a:prstClr val="black"/>
                </a:solidFill>
              </a:rPr>
              <a:t>During</a:t>
            </a:r>
            <a:r>
              <a:rPr lang="de-CH" sz="1400" dirty="0">
                <a:solidFill>
                  <a:prstClr val="black"/>
                </a:solidFill>
              </a:rPr>
              <a:t> </a:t>
            </a:r>
            <a:r>
              <a:rPr lang="de-CH" sz="1400" dirty="0" err="1">
                <a:solidFill>
                  <a:prstClr val="black"/>
                </a:solidFill>
              </a:rPr>
              <a:t>implementation</a:t>
            </a:r>
            <a:r>
              <a:rPr lang="de-CH" sz="1400" dirty="0">
                <a:solidFill>
                  <a:prstClr val="black"/>
                </a:solidFill>
              </a:rPr>
              <a:t>, </a:t>
            </a:r>
            <a:r>
              <a:rPr lang="de-CH" sz="1400" dirty="0" err="1">
                <a:solidFill>
                  <a:prstClr val="black"/>
                </a:solidFill>
              </a:rPr>
              <a:t>these</a:t>
            </a:r>
            <a:r>
              <a:rPr lang="de-CH" sz="1400" dirty="0">
                <a:solidFill>
                  <a:prstClr val="black"/>
                </a:solidFill>
              </a:rPr>
              <a:t> </a:t>
            </a:r>
            <a:r>
              <a:rPr lang="de-CH" sz="1400" dirty="0" err="1">
                <a:solidFill>
                  <a:prstClr val="black"/>
                </a:solidFill>
              </a:rPr>
              <a:t>people</a:t>
            </a:r>
            <a:r>
              <a:rPr lang="de-CH" sz="1400" dirty="0">
                <a:solidFill>
                  <a:prstClr val="black"/>
                </a:solidFill>
              </a:rPr>
              <a:t> will </a:t>
            </a:r>
            <a:r>
              <a:rPr lang="de-CH" sz="1400" dirty="0" err="1">
                <a:solidFill>
                  <a:prstClr val="black"/>
                </a:solidFill>
              </a:rPr>
              <a:t>need</a:t>
            </a:r>
            <a:r>
              <a:rPr lang="de-CH" sz="1400" dirty="0">
                <a:solidFill>
                  <a:prstClr val="black"/>
                </a:solidFill>
              </a:rPr>
              <a:t> </a:t>
            </a:r>
            <a:r>
              <a:rPr lang="de-CH" sz="1400" dirty="0" err="1">
                <a:solidFill>
                  <a:prstClr val="black"/>
                </a:solidFill>
              </a:rPr>
              <a:t>to</a:t>
            </a:r>
            <a:r>
              <a:rPr lang="de-CH" sz="1400" dirty="0">
                <a:solidFill>
                  <a:prstClr val="black"/>
                </a:solidFill>
              </a:rPr>
              <a:t> </a:t>
            </a:r>
            <a:r>
              <a:rPr lang="de-CH" sz="1400" dirty="0" err="1">
                <a:solidFill>
                  <a:prstClr val="black"/>
                </a:solidFill>
              </a:rPr>
              <a:t>be</a:t>
            </a:r>
            <a:r>
              <a:rPr lang="de-CH" sz="1400" dirty="0">
                <a:solidFill>
                  <a:prstClr val="black"/>
                </a:solidFill>
              </a:rPr>
              <a:t> </a:t>
            </a:r>
            <a:r>
              <a:rPr lang="de-CH" sz="1400" dirty="0" err="1">
                <a:solidFill>
                  <a:prstClr val="black"/>
                </a:solidFill>
              </a:rPr>
              <a:t>updated</a:t>
            </a:r>
            <a:r>
              <a:rPr lang="de-CH" sz="1400" dirty="0">
                <a:solidFill>
                  <a:prstClr val="black"/>
                </a:solidFill>
              </a:rPr>
              <a:t> </a:t>
            </a:r>
            <a:r>
              <a:rPr lang="de-CH" sz="1400" dirty="0" err="1">
                <a:solidFill>
                  <a:prstClr val="black"/>
                </a:solidFill>
              </a:rPr>
              <a:t>regularly</a:t>
            </a:r>
            <a:r>
              <a:rPr lang="de-CH" sz="1400" dirty="0">
                <a:solidFill>
                  <a:prstClr val="black"/>
                </a:solidFill>
              </a:rPr>
              <a:t> on </a:t>
            </a:r>
            <a:r>
              <a:rPr lang="de-CH" sz="1400" dirty="0" err="1">
                <a:solidFill>
                  <a:prstClr val="black"/>
                </a:solidFill>
              </a:rPr>
              <a:t>the</a:t>
            </a:r>
            <a:r>
              <a:rPr lang="de-CH" sz="1400" dirty="0">
                <a:solidFill>
                  <a:prstClr val="black"/>
                </a:solidFill>
              </a:rPr>
              <a:t> </a:t>
            </a:r>
            <a:r>
              <a:rPr lang="de-CH" sz="1400" dirty="0" err="1">
                <a:solidFill>
                  <a:prstClr val="black"/>
                </a:solidFill>
              </a:rPr>
              <a:t>progress</a:t>
            </a:r>
            <a:r>
              <a:rPr lang="de-CH" sz="1400" dirty="0">
                <a:solidFill>
                  <a:prstClr val="black"/>
                </a:solidFill>
              </a:rPr>
              <a:t> and </a:t>
            </a:r>
            <a:r>
              <a:rPr lang="de-CH" sz="1400" dirty="0" err="1">
                <a:solidFill>
                  <a:prstClr val="black"/>
                </a:solidFill>
              </a:rPr>
              <a:t>emerging</a:t>
            </a:r>
            <a:r>
              <a:rPr lang="de-CH" sz="1400" dirty="0">
                <a:solidFill>
                  <a:prstClr val="black"/>
                </a:solidFill>
              </a:rPr>
              <a:t> </a:t>
            </a:r>
            <a:r>
              <a:rPr lang="de-CH" sz="1400" dirty="0" err="1">
                <a:solidFill>
                  <a:prstClr val="black"/>
                </a:solidFill>
              </a:rPr>
              <a:t>lessons</a:t>
            </a:r>
            <a:r>
              <a:rPr lang="de-CH" sz="1400" dirty="0">
                <a:solidFill>
                  <a:prstClr val="black"/>
                </a:solidFill>
              </a:rPr>
              <a:t> </a:t>
            </a:r>
            <a:r>
              <a:rPr lang="de-CH" sz="1400" dirty="0" err="1">
                <a:solidFill>
                  <a:prstClr val="black"/>
                </a:solidFill>
              </a:rPr>
              <a:t>or</a:t>
            </a:r>
            <a:r>
              <a:rPr lang="de-CH" sz="1400" dirty="0">
                <a:solidFill>
                  <a:prstClr val="black"/>
                </a:solidFill>
              </a:rPr>
              <a:t> </a:t>
            </a:r>
            <a:r>
              <a:rPr lang="de-CH" sz="1400" dirty="0" err="1">
                <a:solidFill>
                  <a:prstClr val="black"/>
                </a:solidFill>
              </a:rPr>
              <a:t>bottlenecks</a:t>
            </a:r>
            <a:r>
              <a:rPr lang="de-CH" sz="1400" dirty="0">
                <a:solidFill>
                  <a:prstClr val="black"/>
                </a:solidFill>
              </a:rPr>
              <a:t> </a:t>
            </a:r>
            <a:r>
              <a:rPr lang="de-CH" sz="1400" dirty="0" err="1">
                <a:solidFill>
                  <a:prstClr val="black"/>
                </a:solidFill>
              </a:rPr>
              <a:t>from</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demonstration</a:t>
            </a:r>
            <a:r>
              <a:rPr lang="de-CH" sz="1400" dirty="0">
                <a:solidFill>
                  <a:prstClr val="black"/>
                </a:solidFill>
              </a:rPr>
              <a:t>, </a:t>
            </a:r>
            <a:r>
              <a:rPr lang="de-CH" sz="1400" dirty="0" err="1">
                <a:solidFill>
                  <a:prstClr val="black"/>
                </a:solidFill>
              </a:rPr>
              <a:t>particularly</a:t>
            </a:r>
            <a:r>
              <a:rPr lang="de-CH" sz="1400" dirty="0">
                <a:solidFill>
                  <a:prstClr val="black"/>
                </a:solidFill>
              </a:rPr>
              <a:t> </a:t>
            </a:r>
            <a:r>
              <a:rPr lang="de-CH" sz="1400" dirty="0" err="1">
                <a:solidFill>
                  <a:prstClr val="black"/>
                </a:solidFill>
              </a:rPr>
              <a:t>if</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bottlenecks</a:t>
            </a:r>
            <a:r>
              <a:rPr lang="de-CH" sz="1400" dirty="0">
                <a:solidFill>
                  <a:prstClr val="black"/>
                </a:solidFill>
              </a:rPr>
              <a:t> </a:t>
            </a:r>
            <a:r>
              <a:rPr lang="de-CH" sz="1400" dirty="0" err="1">
                <a:solidFill>
                  <a:prstClr val="black"/>
                </a:solidFill>
              </a:rPr>
              <a:t>require</a:t>
            </a:r>
            <a:r>
              <a:rPr lang="de-CH" sz="1400" dirty="0">
                <a:solidFill>
                  <a:prstClr val="black"/>
                </a:solidFill>
              </a:rPr>
              <a:t> </a:t>
            </a:r>
            <a:r>
              <a:rPr lang="de-CH" sz="1400" dirty="0" err="1">
                <a:solidFill>
                  <a:prstClr val="black"/>
                </a:solidFill>
              </a:rPr>
              <a:t>modifications</a:t>
            </a:r>
            <a:r>
              <a:rPr lang="de-CH" sz="1400" dirty="0">
                <a:solidFill>
                  <a:prstClr val="black"/>
                </a:solidFill>
              </a:rPr>
              <a:t> </a:t>
            </a:r>
            <a:r>
              <a:rPr lang="de-CH" sz="1400" dirty="0" err="1">
                <a:solidFill>
                  <a:prstClr val="black"/>
                </a:solidFill>
              </a:rPr>
              <a:t>that</a:t>
            </a:r>
            <a:r>
              <a:rPr lang="de-CH" sz="1400" dirty="0">
                <a:solidFill>
                  <a:prstClr val="black"/>
                </a:solidFill>
              </a:rPr>
              <a:t> </a:t>
            </a:r>
            <a:r>
              <a:rPr lang="de-CH" sz="1400" dirty="0" err="1">
                <a:solidFill>
                  <a:prstClr val="black"/>
                </a:solidFill>
              </a:rPr>
              <a:t>may</a:t>
            </a:r>
            <a:r>
              <a:rPr lang="de-CH" sz="1400" dirty="0">
                <a:solidFill>
                  <a:prstClr val="black"/>
                </a:solidFill>
              </a:rPr>
              <a:t> </a:t>
            </a:r>
            <a:r>
              <a:rPr lang="de-CH" sz="1400" dirty="0" err="1">
                <a:solidFill>
                  <a:prstClr val="black"/>
                </a:solidFill>
              </a:rPr>
              <a:t>have</a:t>
            </a:r>
            <a:r>
              <a:rPr lang="de-CH" sz="1400" dirty="0">
                <a:solidFill>
                  <a:prstClr val="black"/>
                </a:solidFill>
              </a:rPr>
              <a:t> a </a:t>
            </a:r>
            <a:r>
              <a:rPr lang="de-CH" sz="1400" dirty="0" err="1">
                <a:solidFill>
                  <a:prstClr val="black"/>
                </a:solidFill>
              </a:rPr>
              <a:t>bearing</a:t>
            </a:r>
            <a:r>
              <a:rPr lang="de-CH" sz="1400" dirty="0">
                <a:solidFill>
                  <a:prstClr val="black"/>
                </a:solidFill>
              </a:rPr>
              <a:t> on </a:t>
            </a:r>
            <a:r>
              <a:rPr lang="de-CH" sz="1400" dirty="0" err="1">
                <a:solidFill>
                  <a:prstClr val="black"/>
                </a:solidFill>
              </a:rPr>
              <a:t>resource</a:t>
            </a:r>
            <a:r>
              <a:rPr lang="de-CH" sz="1400" dirty="0">
                <a:solidFill>
                  <a:prstClr val="black"/>
                </a:solidFill>
              </a:rPr>
              <a:t> </a:t>
            </a:r>
            <a:r>
              <a:rPr lang="de-CH" sz="1400" dirty="0" err="1">
                <a:solidFill>
                  <a:prstClr val="black"/>
                </a:solidFill>
              </a:rPr>
              <a:t>requirements</a:t>
            </a:r>
            <a:r>
              <a:rPr lang="de-CH" sz="1400" dirty="0"/>
              <a:t>. </a:t>
            </a:r>
          </a:p>
        </p:txBody>
      </p:sp>
      <p:sp>
        <p:nvSpPr>
          <p:cNvPr id="8" name="Rechteck 7">
            <a:extLst>
              <a:ext uri="{FF2B5EF4-FFF2-40B4-BE49-F238E27FC236}">
                <a16:creationId xmlns:a16="http://schemas.microsoft.com/office/drawing/2014/main" id="{92B15899-EF66-4DBF-90AB-1716B142629F}"/>
              </a:ext>
            </a:extLst>
          </p:cNvPr>
          <p:cNvSpPr/>
          <p:nvPr/>
        </p:nvSpPr>
        <p:spPr>
          <a:xfrm>
            <a:off x="5408853" y="887509"/>
            <a:ext cx="2880032" cy="5262979"/>
          </a:xfrm>
          <a:prstGeom prst="rect">
            <a:avLst/>
          </a:prstGeom>
          <a:solidFill>
            <a:schemeClr val="accent1">
              <a:lumMod val="60000"/>
              <a:lumOff val="40000"/>
            </a:schemeClr>
          </a:solidFill>
        </p:spPr>
        <p:txBody>
          <a:bodyPr wrap="square">
            <a:spAutoFit/>
          </a:bodyPr>
          <a:lstStyle/>
          <a:p>
            <a:pPr lvl="0"/>
            <a:r>
              <a:rPr lang="de-CH" sz="1400" b="1" dirty="0" err="1"/>
              <a:t>Consider</a:t>
            </a:r>
            <a:r>
              <a:rPr lang="de-CH" sz="1400" b="1" dirty="0"/>
              <a:t> </a:t>
            </a:r>
            <a:r>
              <a:rPr lang="de-CH" sz="1400" b="1" dirty="0" err="1"/>
              <a:t>availability</a:t>
            </a:r>
            <a:r>
              <a:rPr lang="de-CH" sz="1400" b="1" dirty="0"/>
              <a:t> </a:t>
            </a:r>
            <a:r>
              <a:rPr lang="de-CH" sz="1400" b="1" dirty="0" err="1"/>
              <a:t>of</a:t>
            </a:r>
            <a:r>
              <a:rPr lang="de-CH" sz="1400" b="1" dirty="0"/>
              <a:t> </a:t>
            </a:r>
            <a:r>
              <a:rPr lang="de-CH" sz="1400" b="1" dirty="0" err="1"/>
              <a:t>resources</a:t>
            </a:r>
            <a:endParaRPr lang="de-CH" sz="1400" b="1" dirty="0"/>
          </a:p>
          <a:p>
            <a:pPr marL="285750" lvl="0" indent="-285750">
              <a:buFont typeface="Arial" panose="020B0604020202020204" pitchFamily="34" charset="0"/>
              <a:buChar char="•"/>
            </a:pPr>
            <a:r>
              <a:rPr lang="de-CH" sz="1400" dirty="0">
                <a:solidFill>
                  <a:prstClr val="black"/>
                </a:solidFill>
              </a:rPr>
              <a:t>Even </a:t>
            </a:r>
            <a:r>
              <a:rPr lang="de-CH" sz="1400" dirty="0" err="1">
                <a:solidFill>
                  <a:prstClr val="black"/>
                </a:solidFill>
              </a:rPr>
              <a:t>for</a:t>
            </a:r>
            <a:r>
              <a:rPr lang="de-CH" sz="1400" dirty="0">
                <a:solidFill>
                  <a:prstClr val="black"/>
                </a:solidFill>
              </a:rPr>
              <a:t> a </a:t>
            </a:r>
            <a:r>
              <a:rPr lang="de-CH" sz="1400" dirty="0" err="1">
                <a:solidFill>
                  <a:prstClr val="black"/>
                </a:solidFill>
              </a:rPr>
              <a:t>small</a:t>
            </a:r>
            <a:r>
              <a:rPr lang="de-CH" sz="1400" dirty="0">
                <a:solidFill>
                  <a:prstClr val="black"/>
                </a:solidFill>
              </a:rPr>
              <a:t> </a:t>
            </a:r>
            <a:r>
              <a:rPr lang="de-CH" sz="1400" dirty="0" err="1">
                <a:solidFill>
                  <a:prstClr val="black"/>
                </a:solidFill>
              </a:rPr>
              <a:t>demonstration</a:t>
            </a:r>
            <a:r>
              <a:rPr lang="de-CH" sz="1400" dirty="0">
                <a:solidFill>
                  <a:prstClr val="black"/>
                </a:solidFill>
              </a:rPr>
              <a:t>, </a:t>
            </a:r>
            <a:r>
              <a:rPr lang="de-CH" sz="1400" dirty="0" err="1">
                <a:solidFill>
                  <a:prstClr val="black"/>
                </a:solidFill>
              </a:rPr>
              <a:t>resources</a:t>
            </a:r>
            <a:r>
              <a:rPr lang="de-CH" sz="1400" dirty="0">
                <a:solidFill>
                  <a:prstClr val="black"/>
                </a:solidFill>
              </a:rPr>
              <a:t> will </a:t>
            </a:r>
            <a:r>
              <a:rPr lang="de-CH" sz="1400" dirty="0" err="1">
                <a:solidFill>
                  <a:prstClr val="black"/>
                </a:solidFill>
              </a:rPr>
              <a:t>be</a:t>
            </a:r>
            <a:r>
              <a:rPr lang="de-CH" sz="1400" dirty="0">
                <a:solidFill>
                  <a:prstClr val="black"/>
                </a:solidFill>
              </a:rPr>
              <a:t> required at different </a:t>
            </a:r>
            <a:r>
              <a:rPr lang="de-CH" sz="1400" dirty="0" err="1">
                <a:solidFill>
                  <a:prstClr val="black"/>
                </a:solidFill>
              </a:rPr>
              <a:t>stages</a:t>
            </a:r>
            <a:r>
              <a:rPr lang="de-CH" sz="1400" dirty="0">
                <a:solidFill>
                  <a:prstClr val="black"/>
                </a:solidFill>
              </a:rPr>
              <a:t> of </a:t>
            </a:r>
            <a:r>
              <a:rPr lang="de-CH" sz="1400" dirty="0" err="1">
                <a:solidFill>
                  <a:prstClr val="black"/>
                </a:solidFill>
              </a:rPr>
              <a:t>the</a:t>
            </a:r>
            <a:r>
              <a:rPr lang="de-CH" sz="1400" dirty="0">
                <a:solidFill>
                  <a:prstClr val="black"/>
                </a:solidFill>
              </a:rPr>
              <a:t> </a:t>
            </a:r>
            <a:r>
              <a:rPr lang="de-CH" sz="1400" dirty="0" err="1">
                <a:solidFill>
                  <a:prstClr val="black"/>
                </a:solidFill>
              </a:rPr>
              <a:t>implementation</a:t>
            </a:r>
            <a:r>
              <a:rPr lang="de-CH" sz="1400" dirty="0">
                <a:solidFill>
                  <a:prstClr val="black"/>
                </a:solidFill>
              </a:rPr>
              <a:t>. </a:t>
            </a:r>
            <a:r>
              <a:rPr lang="de-CH" sz="1400" dirty="0" err="1">
                <a:solidFill>
                  <a:prstClr val="black"/>
                </a:solidFill>
              </a:rPr>
              <a:t>Therefore</a:t>
            </a:r>
            <a:r>
              <a:rPr lang="de-CH" sz="1400" dirty="0">
                <a:solidFill>
                  <a:prstClr val="black"/>
                </a:solidFill>
              </a:rPr>
              <a:t>, </a:t>
            </a:r>
            <a:r>
              <a:rPr lang="de-CH" sz="1400" dirty="0" err="1">
                <a:solidFill>
                  <a:prstClr val="black"/>
                </a:solidFill>
              </a:rPr>
              <a:t>ensure</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availability</a:t>
            </a:r>
            <a:r>
              <a:rPr lang="de-CH" sz="1400" dirty="0">
                <a:solidFill>
                  <a:prstClr val="black"/>
                </a:solidFill>
              </a:rPr>
              <a:t> </a:t>
            </a:r>
            <a:r>
              <a:rPr lang="de-CH" sz="1400" dirty="0" err="1">
                <a:solidFill>
                  <a:prstClr val="black"/>
                </a:solidFill>
              </a:rPr>
              <a:t>of</a:t>
            </a:r>
            <a:r>
              <a:rPr lang="de-CH" sz="1400" dirty="0">
                <a:solidFill>
                  <a:prstClr val="black"/>
                </a:solidFill>
              </a:rPr>
              <a:t> </a:t>
            </a:r>
            <a:r>
              <a:rPr lang="de-CH" sz="1400" dirty="0" err="1">
                <a:solidFill>
                  <a:prstClr val="black"/>
                </a:solidFill>
              </a:rPr>
              <a:t>resources</a:t>
            </a:r>
            <a:r>
              <a:rPr lang="de-CH" sz="1400" dirty="0">
                <a:solidFill>
                  <a:prstClr val="black"/>
                </a:solidFill>
              </a:rPr>
              <a:t> </a:t>
            </a:r>
            <a:r>
              <a:rPr lang="de-CH" sz="1400" dirty="0" err="1">
                <a:solidFill>
                  <a:prstClr val="black"/>
                </a:solidFill>
              </a:rPr>
              <a:t>to</a:t>
            </a:r>
            <a:r>
              <a:rPr lang="de-CH" sz="1400" dirty="0">
                <a:solidFill>
                  <a:prstClr val="black"/>
                </a:solidFill>
              </a:rPr>
              <a:t> </a:t>
            </a:r>
            <a:r>
              <a:rPr lang="de-CH" sz="1400" dirty="0" err="1">
                <a:solidFill>
                  <a:prstClr val="black"/>
                </a:solidFill>
              </a:rPr>
              <a:t>facilitate</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activities</a:t>
            </a:r>
            <a:r>
              <a:rPr lang="de-CH" sz="1400" dirty="0">
                <a:solidFill>
                  <a:prstClr val="black"/>
                </a:solidFill>
              </a:rPr>
              <a:t>. The </a:t>
            </a:r>
            <a:r>
              <a:rPr lang="de-CH" sz="1400" dirty="0" err="1">
                <a:solidFill>
                  <a:prstClr val="black"/>
                </a:solidFill>
              </a:rPr>
              <a:t>actual</a:t>
            </a:r>
            <a:r>
              <a:rPr lang="de-CH" sz="1400" dirty="0">
                <a:solidFill>
                  <a:prstClr val="black"/>
                </a:solidFill>
              </a:rPr>
              <a:t> </a:t>
            </a:r>
            <a:r>
              <a:rPr lang="de-CH" sz="1400" dirty="0" err="1">
                <a:solidFill>
                  <a:prstClr val="black"/>
                </a:solidFill>
              </a:rPr>
              <a:t>resource</a:t>
            </a:r>
            <a:r>
              <a:rPr lang="de-CH" sz="1400" dirty="0">
                <a:solidFill>
                  <a:prstClr val="black"/>
                </a:solidFill>
              </a:rPr>
              <a:t> </a:t>
            </a:r>
            <a:r>
              <a:rPr lang="de-CH" sz="1400" dirty="0" err="1">
                <a:solidFill>
                  <a:prstClr val="black"/>
                </a:solidFill>
              </a:rPr>
              <a:t>needs</a:t>
            </a:r>
            <a:r>
              <a:rPr lang="de-CH" sz="1400" dirty="0">
                <a:solidFill>
                  <a:prstClr val="black"/>
                </a:solidFill>
              </a:rPr>
              <a:t>, and </a:t>
            </a:r>
            <a:r>
              <a:rPr lang="de-CH" sz="1400" dirty="0" err="1">
                <a:solidFill>
                  <a:prstClr val="black"/>
                </a:solidFill>
              </a:rPr>
              <a:t>extent</a:t>
            </a:r>
            <a:r>
              <a:rPr lang="de-CH" sz="1400" dirty="0">
                <a:solidFill>
                  <a:prstClr val="black"/>
                </a:solidFill>
              </a:rPr>
              <a:t>, will </a:t>
            </a:r>
            <a:r>
              <a:rPr lang="de-CH" sz="1400" dirty="0" err="1">
                <a:solidFill>
                  <a:prstClr val="black"/>
                </a:solidFill>
              </a:rPr>
              <a:t>be</a:t>
            </a:r>
            <a:r>
              <a:rPr lang="de-CH" sz="1400" dirty="0">
                <a:solidFill>
                  <a:prstClr val="black"/>
                </a:solidFill>
              </a:rPr>
              <a:t> </a:t>
            </a:r>
            <a:r>
              <a:rPr lang="de-CH" sz="1400" dirty="0" err="1">
                <a:solidFill>
                  <a:prstClr val="black"/>
                </a:solidFill>
              </a:rPr>
              <a:t>determined</a:t>
            </a:r>
            <a:r>
              <a:rPr lang="de-CH" sz="1400" dirty="0">
                <a:solidFill>
                  <a:prstClr val="black"/>
                </a:solidFill>
              </a:rPr>
              <a:t> later </a:t>
            </a:r>
            <a:r>
              <a:rPr lang="de-CH" sz="1400" dirty="0" err="1">
                <a:solidFill>
                  <a:prstClr val="black"/>
                </a:solidFill>
              </a:rPr>
              <a:t>by</a:t>
            </a:r>
            <a:r>
              <a:rPr lang="de-CH" sz="1400" dirty="0">
                <a:solidFill>
                  <a:prstClr val="black"/>
                </a:solidFill>
              </a:rPr>
              <a:t> </a:t>
            </a:r>
            <a:r>
              <a:rPr lang="de-CH" sz="1400" dirty="0" err="1">
                <a:solidFill>
                  <a:prstClr val="black"/>
                </a:solidFill>
              </a:rPr>
              <a:t>the</a:t>
            </a:r>
            <a:r>
              <a:rPr lang="de-CH" sz="1400" dirty="0">
                <a:solidFill>
                  <a:prstClr val="black"/>
                </a:solidFill>
              </a:rPr>
              <a:t> type, </a:t>
            </a:r>
            <a:r>
              <a:rPr lang="de-CH" sz="1400" dirty="0" err="1">
                <a:solidFill>
                  <a:prstClr val="black"/>
                </a:solidFill>
              </a:rPr>
              <a:t>size</a:t>
            </a:r>
            <a:r>
              <a:rPr lang="de-CH" sz="1400" dirty="0">
                <a:solidFill>
                  <a:prstClr val="black"/>
                </a:solidFill>
              </a:rPr>
              <a:t> and complexity of </a:t>
            </a:r>
            <a:r>
              <a:rPr lang="de-CH" sz="1400" dirty="0" err="1">
                <a:solidFill>
                  <a:prstClr val="black"/>
                </a:solidFill>
              </a:rPr>
              <a:t>the</a:t>
            </a:r>
            <a:r>
              <a:rPr lang="de-CH" sz="1400" dirty="0">
                <a:solidFill>
                  <a:prstClr val="black"/>
                </a:solidFill>
              </a:rPr>
              <a:t> </a:t>
            </a:r>
            <a:r>
              <a:rPr lang="de-CH" sz="1400" dirty="0" err="1">
                <a:solidFill>
                  <a:prstClr val="black"/>
                </a:solidFill>
              </a:rPr>
              <a:t>demonstration</a:t>
            </a:r>
            <a:r>
              <a:rPr lang="de-CH" sz="1400" dirty="0">
                <a:solidFill>
                  <a:prstClr val="black"/>
                </a:solidFill>
              </a:rPr>
              <a:t>, guided </a:t>
            </a:r>
            <a:r>
              <a:rPr lang="de-CH" sz="1400" dirty="0" err="1">
                <a:solidFill>
                  <a:prstClr val="black"/>
                </a:solidFill>
              </a:rPr>
              <a:t>by</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objectives</a:t>
            </a:r>
            <a:r>
              <a:rPr lang="de-CH" sz="1400" dirty="0">
                <a:solidFill>
                  <a:prstClr val="black"/>
                </a:solidFill>
              </a:rPr>
              <a:t>.</a:t>
            </a:r>
          </a:p>
          <a:p>
            <a:pPr marL="285750" lvl="1" indent="-285750">
              <a:buFont typeface="Arial" panose="020B0604020202020204" pitchFamily="34" charset="0"/>
              <a:buChar char="•"/>
            </a:pPr>
            <a:r>
              <a:rPr lang="de-CH" sz="1400" dirty="0">
                <a:solidFill>
                  <a:prstClr val="black"/>
                </a:solidFill>
              </a:rPr>
              <a:t>Think </a:t>
            </a:r>
            <a:r>
              <a:rPr lang="de-CH" sz="1400" dirty="0" err="1">
                <a:solidFill>
                  <a:prstClr val="black"/>
                </a:solidFill>
              </a:rPr>
              <a:t>about</a:t>
            </a:r>
            <a:r>
              <a:rPr lang="de-CH" sz="1400" dirty="0">
                <a:solidFill>
                  <a:prstClr val="black"/>
                </a:solidFill>
              </a:rPr>
              <a:t> </a:t>
            </a:r>
            <a:r>
              <a:rPr lang="de-CH" sz="1400" dirty="0" err="1">
                <a:solidFill>
                  <a:prstClr val="black"/>
                </a:solidFill>
              </a:rPr>
              <a:t>the</a:t>
            </a:r>
            <a:r>
              <a:rPr lang="de-CH" sz="1400" dirty="0">
                <a:solidFill>
                  <a:prstClr val="black"/>
                </a:solidFill>
              </a:rPr>
              <a:t> </a:t>
            </a:r>
            <a:r>
              <a:rPr lang="de-CH" sz="1400" dirty="0" err="1">
                <a:solidFill>
                  <a:prstClr val="black"/>
                </a:solidFill>
              </a:rPr>
              <a:t>possible</a:t>
            </a:r>
            <a:r>
              <a:rPr lang="de-CH" sz="1400" dirty="0">
                <a:solidFill>
                  <a:prstClr val="black"/>
                </a:solidFill>
              </a:rPr>
              <a:t> </a:t>
            </a:r>
            <a:r>
              <a:rPr lang="de-CH" sz="1400" dirty="0" err="1">
                <a:solidFill>
                  <a:prstClr val="black"/>
                </a:solidFill>
              </a:rPr>
              <a:t>duration</a:t>
            </a:r>
            <a:r>
              <a:rPr lang="de-CH" sz="1400" dirty="0">
                <a:solidFill>
                  <a:prstClr val="black"/>
                </a:solidFill>
              </a:rPr>
              <a:t>. Will </a:t>
            </a:r>
            <a:r>
              <a:rPr lang="de-CH" sz="1400" dirty="0" err="1">
                <a:solidFill>
                  <a:prstClr val="black"/>
                </a:solidFill>
              </a:rPr>
              <a:t>the</a:t>
            </a:r>
            <a:r>
              <a:rPr lang="de-CH" sz="1400" dirty="0">
                <a:solidFill>
                  <a:prstClr val="black"/>
                </a:solidFill>
              </a:rPr>
              <a:t> </a:t>
            </a:r>
            <a:r>
              <a:rPr lang="de-CH" sz="1400" dirty="0" err="1">
                <a:solidFill>
                  <a:prstClr val="black"/>
                </a:solidFill>
              </a:rPr>
              <a:t>demonstration</a:t>
            </a:r>
            <a:r>
              <a:rPr lang="de-CH" sz="1400" dirty="0">
                <a:solidFill>
                  <a:prstClr val="black"/>
                </a:solidFill>
              </a:rPr>
              <a:t> </a:t>
            </a:r>
            <a:r>
              <a:rPr lang="de-CH" sz="1400" dirty="0" err="1">
                <a:solidFill>
                  <a:prstClr val="black"/>
                </a:solidFill>
              </a:rPr>
              <a:t>run</a:t>
            </a:r>
            <a:r>
              <a:rPr lang="de-CH" sz="1400" dirty="0">
                <a:solidFill>
                  <a:prstClr val="black"/>
                </a:solidFill>
              </a:rPr>
              <a:t> </a:t>
            </a:r>
            <a:r>
              <a:rPr lang="de-CH" sz="1400" dirty="0" err="1">
                <a:solidFill>
                  <a:prstClr val="black"/>
                </a:solidFill>
              </a:rPr>
              <a:t>for</a:t>
            </a:r>
            <a:r>
              <a:rPr lang="de-CH" sz="1400" dirty="0">
                <a:solidFill>
                  <a:prstClr val="black"/>
                </a:solidFill>
              </a:rPr>
              <a:t> </a:t>
            </a:r>
            <a:r>
              <a:rPr lang="de-CH" sz="1400" dirty="0" err="1">
                <a:solidFill>
                  <a:prstClr val="black"/>
                </a:solidFill>
              </a:rPr>
              <a:t>one</a:t>
            </a:r>
            <a:r>
              <a:rPr lang="de-CH" sz="1400" dirty="0">
                <a:solidFill>
                  <a:prstClr val="black"/>
                </a:solidFill>
              </a:rPr>
              <a:t>, </a:t>
            </a:r>
            <a:r>
              <a:rPr lang="de-CH" sz="1400" dirty="0" err="1">
                <a:solidFill>
                  <a:prstClr val="black"/>
                </a:solidFill>
              </a:rPr>
              <a:t>two</a:t>
            </a:r>
            <a:r>
              <a:rPr lang="de-CH" sz="1400" dirty="0">
                <a:solidFill>
                  <a:prstClr val="black"/>
                </a:solidFill>
              </a:rPr>
              <a:t>, </a:t>
            </a:r>
            <a:r>
              <a:rPr lang="de-CH" sz="1400" dirty="0" err="1">
                <a:solidFill>
                  <a:prstClr val="black"/>
                </a:solidFill>
              </a:rPr>
              <a:t>or</a:t>
            </a:r>
            <a:r>
              <a:rPr lang="de-CH" sz="1400" dirty="0">
                <a:solidFill>
                  <a:prstClr val="black"/>
                </a:solidFill>
              </a:rPr>
              <a:t> </a:t>
            </a:r>
            <a:r>
              <a:rPr lang="de-CH" sz="1400" dirty="0" err="1">
                <a:solidFill>
                  <a:prstClr val="black"/>
                </a:solidFill>
              </a:rPr>
              <a:t>many</a:t>
            </a:r>
            <a:r>
              <a:rPr lang="de-CH" sz="1400" dirty="0">
                <a:solidFill>
                  <a:prstClr val="black"/>
                </a:solidFill>
              </a:rPr>
              <a:t> </a:t>
            </a:r>
            <a:r>
              <a:rPr lang="de-CH" sz="1400" dirty="0" err="1">
                <a:solidFill>
                  <a:prstClr val="black"/>
                </a:solidFill>
              </a:rPr>
              <a:t>seasons</a:t>
            </a:r>
            <a:r>
              <a:rPr lang="de-CH" sz="1400" dirty="0">
                <a:solidFill>
                  <a:prstClr val="black"/>
                </a:solidFill>
              </a:rPr>
              <a:t>? The </a:t>
            </a:r>
            <a:r>
              <a:rPr lang="de-CH" sz="1400" dirty="0" err="1">
                <a:solidFill>
                  <a:prstClr val="black"/>
                </a:solidFill>
              </a:rPr>
              <a:t>allocated</a:t>
            </a:r>
            <a:r>
              <a:rPr lang="de-CH" sz="1400" dirty="0">
                <a:solidFill>
                  <a:prstClr val="black"/>
                </a:solidFill>
              </a:rPr>
              <a:t> </a:t>
            </a:r>
            <a:r>
              <a:rPr lang="de-CH" sz="1400" dirty="0" err="1">
                <a:solidFill>
                  <a:prstClr val="black"/>
                </a:solidFill>
              </a:rPr>
              <a:t>land</a:t>
            </a:r>
            <a:r>
              <a:rPr lang="de-CH" sz="1400" dirty="0">
                <a:solidFill>
                  <a:prstClr val="black"/>
                </a:solidFill>
              </a:rPr>
              <a:t> / </a:t>
            </a:r>
            <a:r>
              <a:rPr lang="de-CH" sz="1400" dirty="0" err="1">
                <a:solidFill>
                  <a:prstClr val="black"/>
                </a:solidFill>
              </a:rPr>
              <a:t>structures</a:t>
            </a:r>
            <a:r>
              <a:rPr lang="de-CH" sz="1400" dirty="0">
                <a:solidFill>
                  <a:prstClr val="black"/>
                </a:solidFill>
              </a:rPr>
              <a:t> will </a:t>
            </a:r>
            <a:r>
              <a:rPr lang="de-CH" sz="1400" dirty="0" err="1">
                <a:solidFill>
                  <a:prstClr val="black"/>
                </a:solidFill>
              </a:rPr>
              <a:t>be</a:t>
            </a:r>
            <a:r>
              <a:rPr lang="de-CH" sz="1400" dirty="0">
                <a:solidFill>
                  <a:prstClr val="black"/>
                </a:solidFill>
              </a:rPr>
              <a:t> </a:t>
            </a:r>
            <a:r>
              <a:rPr lang="de-CH" sz="1400" dirty="0" err="1">
                <a:solidFill>
                  <a:prstClr val="black"/>
                </a:solidFill>
              </a:rPr>
              <a:t>fixed</a:t>
            </a:r>
            <a:r>
              <a:rPr lang="de-CH" sz="1400" dirty="0">
                <a:solidFill>
                  <a:prstClr val="black"/>
                </a:solidFill>
              </a:rPr>
              <a:t> </a:t>
            </a:r>
            <a:r>
              <a:rPr lang="de-CH" sz="1400" dirty="0" err="1">
                <a:solidFill>
                  <a:prstClr val="black"/>
                </a:solidFill>
              </a:rPr>
              <a:t>for</a:t>
            </a:r>
            <a:r>
              <a:rPr lang="de-CH" sz="1400" dirty="0">
                <a:solidFill>
                  <a:prstClr val="black"/>
                </a:solidFill>
              </a:rPr>
              <a:t> </a:t>
            </a:r>
            <a:r>
              <a:rPr lang="de-CH" sz="1400" dirty="0" err="1">
                <a:solidFill>
                  <a:prstClr val="black"/>
                </a:solidFill>
              </a:rPr>
              <a:t>this</a:t>
            </a:r>
            <a:r>
              <a:rPr lang="de-CH" sz="1400" dirty="0">
                <a:solidFill>
                  <a:prstClr val="black"/>
                </a:solidFill>
              </a:rPr>
              <a:t> </a:t>
            </a:r>
            <a:r>
              <a:rPr lang="de-CH" sz="1400" dirty="0" err="1">
                <a:solidFill>
                  <a:prstClr val="black"/>
                </a:solidFill>
              </a:rPr>
              <a:t>duration</a:t>
            </a:r>
            <a:r>
              <a:rPr lang="de-CH" sz="1400" dirty="0">
                <a:solidFill>
                  <a:prstClr val="black"/>
                </a:solidFill>
              </a:rPr>
              <a:t>. The </a:t>
            </a:r>
            <a:r>
              <a:rPr lang="de-CH" sz="1400" dirty="0" err="1">
                <a:solidFill>
                  <a:prstClr val="black"/>
                </a:solidFill>
              </a:rPr>
              <a:t>duration</a:t>
            </a:r>
            <a:r>
              <a:rPr lang="de-CH" sz="1400" dirty="0">
                <a:solidFill>
                  <a:prstClr val="black"/>
                </a:solidFill>
              </a:rPr>
              <a:t> </a:t>
            </a:r>
            <a:r>
              <a:rPr lang="de-CH" sz="1400" dirty="0" err="1">
                <a:solidFill>
                  <a:prstClr val="black"/>
                </a:solidFill>
              </a:rPr>
              <a:t>influences</a:t>
            </a:r>
            <a:r>
              <a:rPr lang="de-CH" sz="1400" dirty="0">
                <a:solidFill>
                  <a:prstClr val="black"/>
                </a:solidFill>
              </a:rPr>
              <a:t> </a:t>
            </a:r>
            <a:r>
              <a:rPr lang="de-CH" sz="1400" dirty="0" err="1">
                <a:solidFill>
                  <a:prstClr val="black"/>
                </a:solidFill>
              </a:rPr>
              <a:t>resource</a:t>
            </a:r>
            <a:r>
              <a:rPr lang="de-CH" sz="1400" dirty="0">
                <a:solidFill>
                  <a:prstClr val="black"/>
                </a:solidFill>
              </a:rPr>
              <a:t> </a:t>
            </a:r>
            <a:r>
              <a:rPr lang="de-CH" sz="1400" dirty="0" err="1">
                <a:solidFill>
                  <a:prstClr val="black"/>
                </a:solidFill>
              </a:rPr>
              <a:t>requirements</a:t>
            </a:r>
            <a:r>
              <a:rPr lang="de-CH" sz="1400" dirty="0">
                <a:solidFill>
                  <a:prstClr val="black"/>
                </a:solidFill>
              </a:rPr>
              <a:t>, </a:t>
            </a:r>
            <a:r>
              <a:rPr lang="de-CH" sz="1400" dirty="0" err="1">
                <a:solidFill>
                  <a:prstClr val="black"/>
                </a:solidFill>
              </a:rPr>
              <a:t>too</a:t>
            </a:r>
            <a:r>
              <a:rPr lang="de-CH" sz="1400" dirty="0">
                <a:solidFill>
                  <a:prstClr val="black"/>
                </a:solidFill>
              </a:rPr>
              <a:t>.  The possible </a:t>
            </a:r>
            <a:r>
              <a:rPr lang="de-CH" sz="1400" dirty="0" err="1">
                <a:solidFill>
                  <a:prstClr val="black"/>
                </a:solidFill>
              </a:rPr>
              <a:t>duration</a:t>
            </a:r>
            <a:r>
              <a:rPr lang="de-CH" sz="1400" dirty="0">
                <a:solidFill>
                  <a:prstClr val="black"/>
                </a:solidFill>
              </a:rPr>
              <a:t> will </a:t>
            </a:r>
            <a:r>
              <a:rPr lang="de-CH" sz="1400" dirty="0" err="1">
                <a:solidFill>
                  <a:prstClr val="black"/>
                </a:solidFill>
              </a:rPr>
              <a:t>become</a:t>
            </a:r>
            <a:r>
              <a:rPr lang="de-CH" sz="1400" dirty="0">
                <a:solidFill>
                  <a:prstClr val="black"/>
                </a:solidFill>
              </a:rPr>
              <a:t> </a:t>
            </a:r>
            <a:r>
              <a:rPr lang="de-CH" sz="1400" dirty="0" err="1">
                <a:solidFill>
                  <a:prstClr val="black"/>
                </a:solidFill>
              </a:rPr>
              <a:t>clearer</a:t>
            </a:r>
            <a:r>
              <a:rPr lang="de-CH" sz="1400" dirty="0">
                <a:solidFill>
                  <a:prstClr val="black"/>
                </a:solidFill>
              </a:rPr>
              <a:t> </a:t>
            </a:r>
            <a:r>
              <a:rPr lang="de-CH" sz="1400" dirty="0" err="1">
                <a:solidFill>
                  <a:prstClr val="black"/>
                </a:solidFill>
              </a:rPr>
              <a:t>during</a:t>
            </a:r>
            <a:r>
              <a:rPr lang="de-CH" sz="1400" dirty="0">
                <a:solidFill>
                  <a:prstClr val="black"/>
                </a:solidFill>
              </a:rPr>
              <a:t> </a:t>
            </a:r>
            <a:r>
              <a:rPr lang="de-CH" sz="1400" dirty="0" err="1">
                <a:solidFill>
                  <a:prstClr val="black"/>
                </a:solidFill>
              </a:rPr>
              <a:t>the</a:t>
            </a:r>
            <a:r>
              <a:rPr lang="de-CH" sz="1400" dirty="0">
                <a:solidFill>
                  <a:prstClr val="black"/>
                </a:solidFill>
              </a:rPr>
              <a:t> design and initial </a:t>
            </a:r>
            <a:r>
              <a:rPr lang="de-CH" sz="1400" dirty="0" err="1">
                <a:solidFill>
                  <a:prstClr val="black"/>
                </a:solidFill>
              </a:rPr>
              <a:t>implementation</a:t>
            </a:r>
            <a:r>
              <a:rPr lang="de-CH" sz="1400" dirty="0">
                <a:solidFill>
                  <a:prstClr val="black"/>
                </a:solidFill>
              </a:rPr>
              <a:t> </a:t>
            </a:r>
            <a:r>
              <a:rPr lang="de-CH" sz="1400" dirty="0" err="1">
                <a:solidFill>
                  <a:prstClr val="black"/>
                </a:solidFill>
              </a:rPr>
              <a:t>stages</a:t>
            </a:r>
            <a:r>
              <a:rPr lang="de-CH" sz="1400" dirty="0">
                <a:solidFill>
                  <a:prstClr val="black"/>
                </a:solidFill>
              </a:rPr>
              <a:t>.</a:t>
            </a:r>
          </a:p>
        </p:txBody>
      </p:sp>
    </p:spTree>
    <p:extLst>
      <p:ext uri="{BB962C8B-B14F-4D97-AF65-F5344CB8AC3E}">
        <p14:creationId xmlns:p14="http://schemas.microsoft.com/office/powerpoint/2010/main" val="10364248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21955" y="998973"/>
            <a:ext cx="7731955" cy="221599"/>
          </a:xfrm>
          <a:noFill/>
        </p:spPr>
        <p:txBody>
          <a:bodyPr vert="horz" wrap="square" lIns="0" tIns="0" rIns="0" bIns="0" rtlCol="0" anchor="t">
            <a:spAutoFit/>
          </a:bodyPr>
          <a:lstStyle/>
          <a:p>
            <a:pPr defTabSz="914400">
              <a:spcBef>
                <a:spcPct val="0"/>
              </a:spcBef>
            </a:pPr>
            <a:r>
              <a:rPr lang="en-GB" sz="1600" b="1" dirty="0"/>
              <a:t>Guiding questions relating </a:t>
            </a:r>
            <a:r>
              <a:rPr lang="en-US" sz="1600" b="1" dirty="0"/>
              <a:t>to feeds/feeding </a:t>
            </a:r>
            <a:r>
              <a:rPr lang="en-GB" sz="1600" b="1" dirty="0"/>
              <a:t>in organic livestock production:</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110</a:t>
            </a:fld>
            <a:endParaRPr lang="en-GB" noProof="0" dirty="0"/>
          </a:p>
        </p:txBody>
      </p:sp>
      <p:sp>
        <p:nvSpPr>
          <p:cNvPr id="8" name="Inhaltsplatzhalter 2"/>
          <p:cNvSpPr txBox="1">
            <a:spLocks/>
          </p:cNvSpPr>
          <p:nvPr/>
        </p:nvSpPr>
        <p:spPr>
          <a:xfrm>
            <a:off x="525601" y="1448978"/>
            <a:ext cx="8017845" cy="2967717"/>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err="1">
                <a:latin typeface="+mn-lt"/>
              </a:rPr>
              <a:t>How</a:t>
            </a:r>
            <a:r>
              <a:rPr lang="de-CH" sz="1600" spc="20" dirty="0">
                <a:latin typeface="+mn-lt"/>
              </a:rPr>
              <a:t> </a:t>
            </a:r>
            <a:r>
              <a:rPr lang="de-CH" sz="1600" spc="20" dirty="0" err="1">
                <a:latin typeface="+mn-lt"/>
              </a:rPr>
              <a:t>many</a:t>
            </a:r>
            <a:r>
              <a:rPr lang="de-CH" sz="1600" spc="20" dirty="0">
                <a:latin typeface="+mn-lt"/>
              </a:rPr>
              <a:t> </a:t>
            </a:r>
            <a:r>
              <a:rPr lang="de-CH" sz="1600" spc="20" dirty="0" err="1">
                <a:latin typeface="+mn-lt"/>
              </a:rPr>
              <a:t>animals</a:t>
            </a:r>
            <a:r>
              <a:rPr lang="de-CH" sz="1600" spc="20" dirty="0">
                <a:latin typeface="+mn-lt"/>
              </a:rPr>
              <a:t> do you plan to </a:t>
            </a:r>
            <a:r>
              <a:rPr lang="de-CH" sz="1600" spc="20" dirty="0" err="1">
                <a:latin typeface="+mn-lt"/>
              </a:rPr>
              <a:t>raise</a:t>
            </a:r>
            <a:r>
              <a:rPr lang="de-CH" sz="1600" spc="20" dirty="0">
                <a:latin typeface="+mn-lt"/>
              </a:rPr>
              <a:t> in </a:t>
            </a:r>
            <a:r>
              <a:rPr lang="de-CH" sz="1600" spc="20" dirty="0" err="1">
                <a:latin typeface="+mn-lt"/>
              </a:rPr>
              <a:t>the</a:t>
            </a:r>
            <a:r>
              <a:rPr lang="de-CH" sz="1600" spc="20" dirty="0">
                <a:latin typeface="+mn-lt"/>
              </a:rPr>
              <a:t> </a:t>
            </a:r>
            <a:r>
              <a:rPr lang="de-CH" sz="1600" spc="20" dirty="0" err="1">
                <a:latin typeface="+mn-lt"/>
              </a:rPr>
              <a:t>demo</a:t>
            </a:r>
            <a:r>
              <a:rPr lang="de-CH" sz="1600" spc="20" dirty="0">
                <a:latin typeface="+mn-lt"/>
              </a:rPr>
              <a:t> </a:t>
            </a:r>
            <a:r>
              <a:rPr lang="de-CH" sz="1600" spc="20" dirty="0" err="1">
                <a:latin typeface="+mn-lt"/>
              </a:rPr>
              <a:t>plots</a:t>
            </a:r>
            <a:r>
              <a:rPr lang="de-CH" sz="1600" spc="20" dirty="0">
                <a:latin typeface="+mn-lt"/>
              </a:rPr>
              <a:t>? </a:t>
            </a:r>
            <a:r>
              <a:rPr lang="de-CH" sz="1600" spc="20" dirty="0" err="1">
                <a:latin typeface="+mn-lt"/>
              </a:rPr>
              <a:t>Is</a:t>
            </a:r>
            <a:r>
              <a:rPr lang="de-CH" sz="1600" spc="20" dirty="0">
                <a:latin typeface="+mn-lt"/>
              </a:rPr>
              <a:t> </a:t>
            </a:r>
            <a:r>
              <a:rPr lang="de-CH" sz="1600" spc="20" dirty="0" err="1">
                <a:latin typeface="+mn-lt"/>
              </a:rPr>
              <a:t>the</a:t>
            </a:r>
            <a:r>
              <a:rPr lang="de-CH" sz="1600" spc="20" dirty="0">
                <a:latin typeface="+mn-lt"/>
              </a:rPr>
              <a:t> </a:t>
            </a:r>
            <a:r>
              <a:rPr lang="de-CH" sz="1600" spc="20" dirty="0" err="1">
                <a:latin typeface="+mn-lt"/>
              </a:rPr>
              <a:t>number</a:t>
            </a:r>
            <a:r>
              <a:rPr lang="de-CH" sz="1600" spc="20" dirty="0">
                <a:latin typeface="+mn-lt"/>
              </a:rPr>
              <a:t> </a:t>
            </a:r>
            <a:r>
              <a:rPr lang="de-CH" sz="1600" spc="20" dirty="0" err="1">
                <a:latin typeface="+mn-lt"/>
              </a:rPr>
              <a:t>consistent</a:t>
            </a:r>
            <a:r>
              <a:rPr lang="de-CH" sz="1600" spc="20" dirty="0">
                <a:latin typeface="+mn-lt"/>
              </a:rPr>
              <a:t> </a:t>
            </a:r>
            <a:r>
              <a:rPr lang="de-CH" sz="1600" spc="20" dirty="0" err="1">
                <a:latin typeface="+mn-lt"/>
              </a:rPr>
              <a:t>or</a:t>
            </a:r>
            <a:r>
              <a:rPr lang="de-CH" sz="1600" spc="20" dirty="0">
                <a:latin typeface="+mn-lt"/>
              </a:rPr>
              <a:t> will </a:t>
            </a:r>
            <a:r>
              <a:rPr lang="de-CH" sz="1600" spc="20" dirty="0" err="1">
                <a:latin typeface="+mn-lt"/>
              </a:rPr>
              <a:t>increase</a:t>
            </a:r>
            <a:r>
              <a:rPr lang="de-CH" sz="1600" spc="20" dirty="0">
                <a:latin typeface="+mn-lt"/>
              </a:rPr>
              <a:t> </a:t>
            </a:r>
            <a:r>
              <a:rPr lang="de-CH" sz="1600" spc="20" dirty="0" err="1">
                <a:latin typeface="+mn-lt"/>
              </a:rPr>
              <a:t>over</a:t>
            </a:r>
            <a:r>
              <a:rPr lang="de-CH" sz="1600" spc="20" dirty="0">
                <a:latin typeface="+mn-lt"/>
              </a:rPr>
              <a:t> </a:t>
            </a:r>
            <a:r>
              <a:rPr lang="de-CH" sz="1600" spc="20" dirty="0" err="1">
                <a:latin typeface="+mn-lt"/>
              </a:rPr>
              <a:t>the</a:t>
            </a:r>
            <a:r>
              <a:rPr lang="de-CH" sz="1600" spc="20" dirty="0">
                <a:latin typeface="+mn-lt"/>
              </a:rPr>
              <a:t> years?</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Do you know </a:t>
            </a:r>
            <a:r>
              <a:rPr lang="de-CH" sz="1600" spc="20" dirty="0" err="1">
                <a:latin typeface="+mn-lt"/>
              </a:rPr>
              <a:t>the</a:t>
            </a:r>
            <a:r>
              <a:rPr lang="de-CH" sz="1600" spc="20" dirty="0">
                <a:latin typeface="+mn-lt"/>
              </a:rPr>
              <a:t> </a:t>
            </a:r>
            <a:r>
              <a:rPr lang="de-CH" sz="1600" spc="20" dirty="0" err="1">
                <a:latin typeface="+mn-lt"/>
              </a:rPr>
              <a:t>feed</a:t>
            </a:r>
            <a:r>
              <a:rPr lang="de-CH" sz="1600" spc="20" dirty="0">
                <a:latin typeface="+mn-lt"/>
              </a:rPr>
              <a:t> requirements of </a:t>
            </a:r>
            <a:r>
              <a:rPr lang="de-CH" sz="1600" spc="20" dirty="0" err="1">
                <a:latin typeface="+mn-lt"/>
              </a:rPr>
              <a:t>these</a:t>
            </a:r>
            <a:r>
              <a:rPr lang="de-CH" sz="1600" spc="20" dirty="0">
                <a:latin typeface="+mn-lt"/>
              </a:rPr>
              <a:t> </a:t>
            </a:r>
            <a:r>
              <a:rPr lang="de-CH" sz="1600" spc="20" dirty="0" err="1">
                <a:latin typeface="+mn-lt"/>
              </a:rPr>
              <a:t>animals</a:t>
            </a:r>
            <a:r>
              <a:rPr lang="de-CH" sz="1600" spc="20" dirty="0">
                <a:latin typeface="+mn-lt"/>
              </a:rPr>
              <a:t> </a:t>
            </a:r>
            <a:r>
              <a:rPr lang="de-CH" sz="1600" spc="20" dirty="0" err="1">
                <a:latin typeface="+mn-lt"/>
              </a:rPr>
              <a:t>based</a:t>
            </a:r>
            <a:r>
              <a:rPr lang="de-CH" sz="1600" spc="20" dirty="0">
                <a:latin typeface="+mn-lt"/>
              </a:rPr>
              <a:t> on </a:t>
            </a:r>
            <a:r>
              <a:rPr lang="de-CH" sz="1600" spc="20" dirty="0" err="1">
                <a:latin typeface="+mn-lt"/>
              </a:rPr>
              <a:t>their</a:t>
            </a:r>
            <a:r>
              <a:rPr lang="de-CH" sz="1600" spc="20" dirty="0">
                <a:latin typeface="+mn-lt"/>
              </a:rPr>
              <a:t> different </a:t>
            </a:r>
            <a:r>
              <a:rPr lang="de-CH" sz="1600" spc="20" dirty="0" err="1">
                <a:latin typeface="+mn-lt"/>
              </a:rPr>
              <a:t>physiological</a:t>
            </a:r>
            <a:r>
              <a:rPr lang="de-CH" sz="1600" spc="20" dirty="0">
                <a:latin typeface="+mn-lt"/>
              </a:rPr>
              <a:t> </a:t>
            </a:r>
            <a:r>
              <a:rPr lang="de-CH" sz="1600" spc="20" dirty="0" err="1">
                <a:latin typeface="+mn-lt"/>
              </a:rPr>
              <a:t>stages</a:t>
            </a:r>
            <a:r>
              <a:rPr lang="de-CH" sz="1600" spc="20" dirty="0">
                <a:latin typeface="+mn-lt"/>
              </a:rPr>
              <a:t> of </a:t>
            </a:r>
            <a:r>
              <a:rPr lang="de-CH" sz="1600" spc="20" dirty="0" err="1">
                <a:latin typeface="+mn-lt"/>
              </a:rPr>
              <a:t>growth</a:t>
            </a:r>
            <a:r>
              <a:rPr lang="de-CH" sz="1600" spc="20" dirty="0">
                <a:latin typeface="+mn-lt"/>
              </a:rPr>
              <a:t>?</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Do you have </a:t>
            </a:r>
            <a:r>
              <a:rPr lang="de-CH" sz="1600" spc="20" dirty="0" err="1">
                <a:latin typeface="+mn-lt"/>
              </a:rPr>
              <a:t>sufficient</a:t>
            </a:r>
            <a:r>
              <a:rPr lang="de-CH" sz="1600" spc="20" dirty="0">
                <a:latin typeface="+mn-lt"/>
              </a:rPr>
              <a:t> </a:t>
            </a:r>
            <a:r>
              <a:rPr lang="de-CH" sz="1600" spc="20" dirty="0" err="1">
                <a:latin typeface="+mn-lt"/>
              </a:rPr>
              <a:t>green</a:t>
            </a:r>
            <a:r>
              <a:rPr lang="de-CH" sz="1600" spc="20" dirty="0">
                <a:latin typeface="+mn-lt"/>
              </a:rPr>
              <a:t> </a:t>
            </a:r>
            <a:r>
              <a:rPr lang="de-CH" sz="1600" spc="20" dirty="0" err="1">
                <a:latin typeface="+mn-lt"/>
              </a:rPr>
              <a:t>fodder</a:t>
            </a:r>
            <a:r>
              <a:rPr lang="de-CH" sz="1600" spc="20" dirty="0">
                <a:latin typeface="+mn-lt"/>
              </a:rPr>
              <a:t> </a:t>
            </a:r>
            <a:r>
              <a:rPr lang="de-CH" sz="1600" spc="20" dirty="0" err="1">
                <a:latin typeface="+mn-lt"/>
              </a:rPr>
              <a:t>for</a:t>
            </a:r>
            <a:r>
              <a:rPr lang="de-CH" sz="1600" spc="20" dirty="0">
                <a:latin typeface="+mn-lt"/>
              </a:rPr>
              <a:t> </a:t>
            </a:r>
            <a:r>
              <a:rPr lang="de-CH" sz="1600" spc="20" dirty="0" err="1">
                <a:latin typeface="+mn-lt"/>
              </a:rPr>
              <a:t>the</a:t>
            </a:r>
            <a:r>
              <a:rPr lang="de-CH" sz="1600" spc="20" dirty="0">
                <a:latin typeface="+mn-lt"/>
              </a:rPr>
              <a:t> intended livestock?</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Can you access more than half of the feeds from farms or other sources within the region?</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Do you have sufficient clean and potable drinking water for the livestock?</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Are you aware that the following are prohibited for organic livestock production: preservatives and synthetics (growth promoters, appetizers coloring agents, amino acids), emulsifiers, urea, and others (to be checked with local organic experts)?</a:t>
            </a:r>
          </a:p>
        </p:txBody>
      </p:sp>
      <p:sp>
        <p:nvSpPr>
          <p:cNvPr id="6" name="Datumsplatzhalter 4">
            <a:extLst>
              <a:ext uri="{FF2B5EF4-FFF2-40B4-BE49-F238E27FC236}">
                <a16:creationId xmlns:a16="http://schemas.microsoft.com/office/drawing/2014/main" id="{FBB318AF-D5B0-4B48-851E-4967F2C569A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604900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8078" y="886769"/>
            <a:ext cx="7927844" cy="221599"/>
          </a:xfrm>
          <a:noFill/>
        </p:spPr>
        <p:txBody>
          <a:bodyPr vert="horz" wrap="square" lIns="0" tIns="0" rIns="0" bIns="0" rtlCol="0" anchor="t">
            <a:spAutoFit/>
          </a:bodyPr>
          <a:lstStyle/>
          <a:p>
            <a:pPr defTabSz="914400">
              <a:spcBef>
                <a:spcPct val="0"/>
              </a:spcBef>
            </a:pPr>
            <a:r>
              <a:rPr lang="en-GB" sz="1600" b="1" dirty="0"/>
              <a:t>Guiding questions relating </a:t>
            </a:r>
            <a:r>
              <a:rPr lang="en-US" sz="1600" b="1" dirty="0"/>
              <a:t>to disease prevention </a:t>
            </a:r>
            <a:r>
              <a:rPr lang="en-GB" sz="1600" b="1" dirty="0"/>
              <a:t>in organic livestock production:</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111</a:t>
            </a:fld>
            <a:endParaRPr lang="en-GB" noProof="0" dirty="0"/>
          </a:p>
        </p:txBody>
      </p:sp>
      <p:sp>
        <p:nvSpPr>
          <p:cNvPr id="8" name="Inhaltsplatzhalter 2"/>
          <p:cNvSpPr txBox="1">
            <a:spLocks/>
          </p:cNvSpPr>
          <p:nvPr/>
        </p:nvSpPr>
        <p:spPr>
          <a:xfrm>
            <a:off x="604529" y="1358977"/>
            <a:ext cx="7927844" cy="3112372"/>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Are you aware that indigenous breeds are generally resistant to most local diseases compared to exotic breeds? Hence, do you know the key diseases in your local area, and do you have access to local breeds for the type of livestock to be included in the demo plots?</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err="1">
                <a:latin typeface="+mn-lt"/>
              </a:rPr>
              <a:t>Besides</a:t>
            </a:r>
            <a:r>
              <a:rPr lang="de-CH" sz="1600" spc="20" dirty="0">
                <a:latin typeface="+mn-lt"/>
              </a:rPr>
              <a:t> </a:t>
            </a:r>
            <a:r>
              <a:rPr lang="de-CH" sz="1600" spc="20" dirty="0" err="1">
                <a:latin typeface="+mn-lt"/>
              </a:rPr>
              <a:t>selecting</a:t>
            </a:r>
            <a:r>
              <a:rPr lang="de-CH" sz="1600" spc="20" dirty="0">
                <a:latin typeface="+mn-lt"/>
              </a:rPr>
              <a:t> </a:t>
            </a:r>
            <a:r>
              <a:rPr lang="de-CH" sz="1600" spc="20" dirty="0" err="1">
                <a:latin typeface="+mn-lt"/>
              </a:rPr>
              <a:t>for</a:t>
            </a:r>
            <a:r>
              <a:rPr lang="de-CH" sz="1600" spc="20" dirty="0">
                <a:latin typeface="+mn-lt"/>
              </a:rPr>
              <a:t> </a:t>
            </a:r>
            <a:r>
              <a:rPr lang="de-CH" sz="1600" spc="20" dirty="0" err="1">
                <a:latin typeface="+mn-lt"/>
              </a:rPr>
              <a:t>the</a:t>
            </a:r>
            <a:r>
              <a:rPr lang="de-CH" sz="1600" spc="20" dirty="0">
                <a:latin typeface="+mn-lt"/>
              </a:rPr>
              <a:t> correct </a:t>
            </a:r>
            <a:r>
              <a:rPr lang="de-CH" sz="1600" spc="20" dirty="0" err="1">
                <a:latin typeface="+mn-lt"/>
              </a:rPr>
              <a:t>breed</a:t>
            </a:r>
            <a:r>
              <a:rPr lang="de-CH" sz="1600" spc="20" dirty="0">
                <a:latin typeface="+mn-lt"/>
              </a:rPr>
              <a:t>, </a:t>
            </a:r>
            <a:r>
              <a:rPr lang="de-CH" sz="1600" spc="20" dirty="0" err="1">
                <a:latin typeface="+mn-lt"/>
              </a:rPr>
              <a:t>are</a:t>
            </a:r>
            <a:r>
              <a:rPr lang="de-CH" sz="1600" spc="20" dirty="0">
                <a:latin typeface="+mn-lt"/>
              </a:rPr>
              <a:t> you </a:t>
            </a:r>
            <a:r>
              <a:rPr lang="de-CH" sz="1600" spc="20" dirty="0" err="1">
                <a:latin typeface="+mn-lt"/>
              </a:rPr>
              <a:t>aware</a:t>
            </a:r>
            <a:r>
              <a:rPr lang="de-CH" sz="1600" spc="20" dirty="0">
                <a:latin typeface="+mn-lt"/>
              </a:rPr>
              <a:t> that </a:t>
            </a:r>
            <a:r>
              <a:rPr lang="de-CH" sz="1600" spc="20" dirty="0" err="1">
                <a:latin typeface="+mn-lt"/>
              </a:rPr>
              <a:t>the</a:t>
            </a:r>
            <a:r>
              <a:rPr lang="de-CH" sz="1600" spc="20" dirty="0">
                <a:latin typeface="+mn-lt"/>
              </a:rPr>
              <a:t> a</a:t>
            </a:r>
            <a:r>
              <a:rPr lang="en-US" sz="1600" spc="20" dirty="0" err="1">
                <a:latin typeface="+mn-lt"/>
              </a:rPr>
              <a:t>nimals</a:t>
            </a:r>
            <a:r>
              <a:rPr lang="en-US" sz="1600" spc="20" dirty="0">
                <a:latin typeface="+mn-lt"/>
              </a:rPr>
              <a:t> should be raised in a way that stimulates good resistance against diseases and infections?</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Are you also </a:t>
            </a:r>
            <a:r>
              <a:rPr lang="de-CH" sz="1600" spc="20" dirty="0" err="1">
                <a:latin typeface="+mn-lt"/>
              </a:rPr>
              <a:t>aware</a:t>
            </a:r>
            <a:r>
              <a:rPr lang="de-CH" sz="1600" spc="20" dirty="0">
                <a:latin typeface="+mn-lt"/>
              </a:rPr>
              <a:t> </a:t>
            </a:r>
            <a:r>
              <a:rPr lang="de-CH" sz="1600" spc="20" dirty="0" err="1">
                <a:latin typeface="+mn-lt"/>
              </a:rPr>
              <a:t>that</a:t>
            </a:r>
            <a:r>
              <a:rPr lang="de-CH" sz="1600" spc="20" dirty="0">
                <a:latin typeface="+mn-lt"/>
              </a:rPr>
              <a:t> </a:t>
            </a:r>
            <a:r>
              <a:rPr lang="en-US" sz="1600" spc="20" dirty="0">
                <a:latin typeface="+mn-lt"/>
              </a:rPr>
              <a:t>good value feed in outdoor areas helps to strengthen the animals’ natural immune systems?</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Do you have </a:t>
            </a:r>
            <a:r>
              <a:rPr lang="de-CH" sz="1600" spc="20" dirty="0" err="1">
                <a:latin typeface="+mn-lt"/>
              </a:rPr>
              <a:t>enough</a:t>
            </a:r>
            <a:r>
              <a:rPr lang="de-CH" sz="1600" spc="20" dirty="0">
                <a:latin typeface="+mn-lt"/>
              </a:rPr>
              <a:t> </a:t>
            </a:r>
            <a:r>
              <a:rPr lang="de-CH" sz="1600" spc="20" dirty="0" err="1">
                <a:latin typeface="+mn-lt"/>
              </a:rPr>
              <a:t>space</a:t>
            </a:r>
            <a:r>
              <a:rPr lang="de-CH" sz="1600" spc="20" dirty="0">
                <a:latin typeface="+mn-lt"/>
              </a:rPr>
              <a:t> </a:t>
            </a:r>
            <a:r>
              <a:rPr lang="de-CH" sz="1600" spc="20" dirty="0" err="1">
                <a:latin typeface="+mn-lt"/>
              </a:rPr>
              <a:t>for</a:t>
            </a:r>
            <a:r>
              <a:rPr lang="de-CH" sz="1600" spc="20" dirty="0">
                <a:latin typeface="+mn-lt"/>
              </a:rPr>
              <a:t> </a:t>
            </a:r>
            <a:r>
              <a:rPr lang="de-CH" sz="1600" spc="20" dirty="0" err="1">
                <a:latin typeface="+mn-lt"/>
              </a:rPr>
              <a:t>the</a:t>
            </a:r>
            <a:r>
              <a:rPr lang="de-CH" sz="1600" spc="20" dirty="0">
                <a:latin typeface="+mn-lt"/>
              </a:rPr>
              <a:t> </a:t>
            </a:r>
            <a:r>
              <a:rPr lang="de-CH" sz="1600" spc="20" dirty="0" err="1">
                <a:latin typeface="+mn-lt"/>
              </a:rPr>
              <a:t>animals</a:t>
            </a:r>
            <a:r>
              <a:rPr lang="de-CH" sz="1600" spc="20" dirty="0">
                <a:latin typeface="+mn-lt"/>
              </a:rPr>
              <a:t> to </a:t>
            </a:r>
            <a:r>
              <a:rPr lang="de-CH" sz="1600" spc="20" dirty="0" err="1">
                <a:latin typeface="+mn-lt"/>
              </a:rPr>
              <a:t>avoid</a:t>
            </a:r>
            <a:r>
              <a:rPr lang="de-CH" sz="1600" spc="20" dirty="0">
                <a:latin typeface="+mn-lt"/>
              </a:rPr>
              <a:t> </a:t>
            </a:r>
            <a:r>
              <a:rPr lang="de-CH" sz="1600" spc="20" dirty="0" err="1">
                <a:latin typeface="+mn-lt"/>
              </a:rPr>
              <a:t>animal</a:t>
            </a:r>
            <a:r>
              <a:rPr lang="de-CH" sz="1600" spc="20" dirty="0">
                <a:latin typeface="+mn-lt"/>
              </a:rPr>
              <a:t> </a:t>
            </a:r>
            <a:r>
              <a:rPr lang="de-CH" sz="1600" spc="20" dirty="0" err="1">
                <a:latin typeface="+mn-lt"/>
              </a:rPr>
              <a:t>overcrowding</a:t>
            </a:r>
            <a:r>
              <a:rPr lang="de-CH" sz="1600" spc="20" dirty="0">
                <a:latin typeface="+mn-lt"/>
              </a:rPr>
              <a:t> (</a:t>
            </a:r>
            <a:r>
              <a:rPr lang="de-CH" sz="1600" spc="20" dirty="0" err="1">
                <a:latin typeface="+mn-lt"/>
              </a:rPr>
              <a:t>remember</a:t>
            </a:r>
            <a:r>
              <a:rPr lang="de-CH" sz="1600" spc="20" dirty="0">
                <a:latin typeface="+mn-lt"/>
              </a:rPr>
              <a:t> that</a:t>
            </a:r>
            <a:r>
              <a:rPr lang="en-US" sz="1600" spc="20" dirty="0">
                <a:latin typeface="+mn-lt"/>
              </a:rPr>
              <a:t> overcrowding can promote development of certain diseases)?</a:t>
            </a:r>
          </a:p>
          <a:p>
            <a:pPr marL="285750" lvl="1" indent="-285750" algn="l" defTabSz="685800">
              <a:lnSpc>
                <a:spcPct val="90000"/>
              </a:lnSpc>
              <a:spcAft>
                <a:spcPts val="600"/>
              </a:spcAft>
              <a:buClr>
                <a:srgbClr val="006C8E"/>
              </a:buClr>
              <a:buFont typeface="Arial" panose="020B0604020202020204" pitchFamily="34" charset="0"/>
              <a:buChar char="•"/>
            </a:pPr>
            <a:r>
              <a:rPr lang="de-CH" sz="1600" spc="20" dirty="0">
                <a:latin typeface="+mn-lt"/>
              </a:rPr>
              <a:t>Are you also </a:t>
            </a:r>
            <a:r>
              <a:rPr lang="de-CH" sz="1600" spc="20" dirty="0" err="1">
                <a:latin typeface="+mn-lt"/>
              </a:rPr>
              <a:t>aware</a:t>
            </a:r>
            <a:r>
              <a:rPr lang="de-CH" sz="1600" spc="20" dirty="0">
                <a:latin typeface="+mn-lt"/>
              </a:rPr>
              <a:t> </a:t>
            </a:r>
            <a:r>
              <a:rPr lang="de-CH" sz="1600" spc="20" dirty="0" err="1">
                <a:latin typeface="+mn-lt"/>
              </a:rPr>
              <a:t>that</a:t>
            </a:r>
            <a:r>
              <a:rPr lang="de-CH" sz="1600" spc="20" dirty="0">
                <a:latin typeface="+mn-lt"/>
              </a:rPr>
              <a:t> v</a:t>
            </a:r>
            <a:r>
              <a:rPr lang="en-US" sz="1600" spc="20" dirty="0" err="1">
                <a:latin typeface="+mn-lt"/>
              </a:rPr>
              <a:t>accines</a:t>
            </a:r>
            <a:r>
              <a:rPr lang="en-US" sz="1600" spc="20" dirty="0">
                <a:latin typeface="+mn-lt"/>
              </a:rPr>
              <a:t> are very useful in situations where diseases cannot be controlled by other management related techniques?</a:t>
            </a:r>
          </a:p>
        </p:txBody>
      </p:sp>
      <p:sp>
        <p:nvSpPr>
          <p:cNvPr id="6" name="Datumsplatzhalter 4">
            <a:extLst>
              <a:ext uri="{FF2B5EF4-FFF2-40B4-BE49-F238E27FC236}">
                <a16:creationId xmlns:a16="http://schemas.microsoft.com/office/drawing/2014/main" id="{1EF2AF80-0202-449E-A3FB-6170ABC4FE7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7599117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112</a:t>
            </a:fld>
            <a:endParaRPr lang="en-GB" noProof="0" dirty="0"/>
          </a:p>
        </p:txBody>
      </p:sp>
      <p:sp>
        <p:nvSpPr>
          <p:cNvPr id="8" name="Inhaltsplatzhalter 2"/>
          <p:cNvSpPr txBox="1">
            <a:spLocks/>
          </p:cNvSpPr>
          <p:nvPr/>
        </p:nvSpPr>
        <p:spPr>
          <a:xfrm>
            <a:off x="631175" y="1332204"/>
            <a:ext cx="7927843" cy="2342931"/>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The emphasis in organic livestock production in relation to animal treatment lies on Non-allopathic medicines, herbal medicines and methods, including homoeopathy,  ayurvedic medicine and acupuncture while avoiding the reliance upon routine or prophylactic or conventional veterinary medicines.</a:t>
            </a:r>
          </a:p>
          <a:p>
            <a:pPr marL="285750" lvl="1" indent="-285750" algn="l" defTabSz="685800">
              <a:lnSpc>
                <a:spcPct val="90000"/>
              </a:lnSpc>
              <a:spcAft>
                <a:spcPts val="600"/>
              </a:spcAft>
              <a:buClr>
                <a:srgbClr val="006C8E"/>
              </a:buClr>
              <a:buFont typeface="Arial" panose="020B0604020202020204" pitchFamily="34" charset="0"/>
              <a:buChar char="•"/>
            </a:pPr>
            <a:r>
              <a:rPr lang="en-US" sz="1600" spc="20" dirty="0">
                <a:latin typeface="+mn-lt"/>
              </a:rPr>
              <a:t>Do you know that conventional veterinary medicines are allowed in case of an emergency, and that if the conventional medicines are used, the with-holding period for livestock products should be twice the legal essential period? </a:t>
            </a:r>
          </a:p>
          <a:p>
            <a:endParaRPr lang="en-US" sz="1600" dirty="0"/>
          </a:p>
          <a:p>
            <a:pPr algn="l"/>
            <a:r>
              <a:rPr lang="en-US" sz="1600" dirty="0"/>
              <a:t>For the best outcome, always consult with your local organic experts or Certification Bodies.</a:t>
            </a:r>
          </a:p>
        </p:txBody>
      </p:sp>
      <p:sp>
        <p:nvSpPr>
          <p:cNvPr id="6" name="Inhaltsplatzhalter 2"/>
          <p:cNvSpPr txBox="1">
            <a:spLocks/>
          </p:cNvSpPr>
          <p:nvPr/>
        </p:nvSpPr>
        <p:spPr>
          <a:xfrm>
            <a:off x="631175" y="908972"/>
            <a:ext cx="7747202" cy="221599"/>
          </a:xfrm>
          <a:prstGeom prst="rect">
            <a:avLst/>
          </a:prstGeom>
          <a:noFill/>
        </p:spPr>
        <p:txBody>
          <a:bodyPr vert="horz" wrap="square" lIns="0" tIns="0" rIns="0" bIns="0" rtlCol="0" anchor="t">
            <a:spAutoFit/>
          </a:bodyPr>
          <a:lstStyle>
            <a:lvl1pPr indent="0">
              <a:lnSpc>
                <a:spcPct val="90000"/>
              </a:lnSpc>
              <a:spcBef>
                <a:spcPct val="0"/>
              </a:spcBef>
              <a:buClr>
                <a:srgbClr val="006C8E"/>
              </a:buClr>
              <a:buFont typeface="Arial" panose="020B0604020202020204" pitchFamily="34" charset="0"/>
              <a:buNone/>
              <a:defRPr sz="1600" b="1" spc="0" baseline="0"/>
            </a:lvl1pPr>
            <a:lvl2pPr marL="270000" indent="-171450" defTabSz="685800">
              <a:lnSpc>
                <a:spcPct val="100000"/>
              </a:lnSpc>
              <a:spcBef>
                <a:spcPts val="400"/>
              </a:spcBef>
              <a:buClr>
                <a:srgbClr val="006C8E"/>
              </a:buClr>
              <a:buFont typeface="Arial" panose="020B0604020202020204" pitchFamily="34" charset="0"/>
              <a:buChar char="•"/>
              <a:defRPr sz="2000" spc="20" baseline="0"/>
            </a:lvl2pPr>
            <a:lvl3pPr marL="540000" indent="-171450" defTabSz="685800">
              <a:lnSpc>
                <a:spcPct val="100000"/>
              </a:lnSpc>
              <a:spcBef>
                <a:spcPts val="400"/>
              </a:spcBef>
              <a:buClr>
                <a:srgbClr val="006C8E"/>
              </a:buClr>
              <a:buFont typeface="Symbol" panose="05050102010706020507" pitchFamily="18" charset="2"/>
              <a:buChar char="-"/>
              <a:defRPr sz="2000" spc="20" baseline="0"/>
            </a:lvl3pPr>
            <a:lvl4pPr marL="540000" indent="-171450" defTabSz="685800">
              <a:lnSpc>
                <a:spcPct val="100000"/>
              </a:lnSpc>
              <a:spcBef>
                <a:spcPts val="400"/>
              </a:spcBef>
              <a:buClr>
                <a:srgbClr val="006C8E"/>
              </a:buClr>
              <a:buFont typeface="Arial" panose="020B0604020202020204" pitchFamily="34" charset="0"/>
              <a:buChar char="•"/>
            </a:lvl4pPr>
            <a:lvl5pPr marL="0" indent="0" defTabSz="685800">
              <a:lnSpc>
                <a:spcPct val="100000"/>
              </a:lnSpc>
              <a:spcBef>
                <a:spcPts val="800"/>
              </a:spcBef>
              <a:buClr>
                <a:srgbClr val="006C8E"/>
              </a:buClr>
              <a:buFont typeface="Arial" panose="020B0604020202020204" pitchFamily="34" charset="0"/>
              <a:buNone/>
              <a:defRPr sz="1600" spc="20" baseline="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GB" dirty="0"/>
              <a:t>Guiding questions relating </a:t>
            </a:r>
            <a:r>
              <a:rPr lang="en-US" dirty="0"/>
              <a:t>to animal treatment </a:t>
            </a:r>
            <a:r>
              <a:rPr lang="en-GB" dirty="0"/>
              <a:t>in organic livestock production:</a:t>
            </a:r>
          </a:p>
        </p:txBody>
      </p:sp>
      <p:sp>
        <p:nvSpPr>
          <p:cNvPr id="7" name="Datumsplatzhalter 4">
            <a:extLst>
              <a:ext uri="{FF2B5EF4-FFF2-40B4-BE49-F238E27FC236}">
                <a16:creationId xmlns:a16="http://schemas.microsoft.com/office/drawing/2014/main" id="{E34BB029-E9FF-4E5A-9C92-C55EE6A1F9B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121064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04200" y="2009990"/>
            <a:ext cx="7927844" cy="3399032"/>
          </a:xfrm>
          <a:solidFill>
            <a:schemeClr val="accent6">
              <a:lumMod val="20000"/>
              <a:lumOff val="80000"/>
            </a:schemeClr>
          </a:solidFill>
        </p:spPr>
        <p:txBody>
          <a:bodyPr lIns="72000" tIns="72000" rIns="72000" bIns="72000"/>
          <a:lstStyle/>
          <a:p>
            <a:pPr marL="285750" lvl="1" indent="-285750">
              <a:lnSpc>
                <a:spcPct val="90000"/>
              </a:lnSpc>
              <a:spcBef>
                <a:spcPts val="0"/>
              </a:spcBef>
              <a:spcAft>
                <a:spcPts val="600"/>
              </a:spcAft>
            </a:pPr>
            <a:r>
              <a:rPr lang="de-CH" sz="1600" dirty="0" err="1"/>
              <a:t>Length</a:t>
            </a:r>
            <a:r>
              <a:rPr lang="de-CH" sz="1600" dirty="0"/>
              <a:t> of </a:t>
            </a:r>
            <a:r>
              <a:rPr lang="de-CH" sz="1600" dirty="0" err="1"/>
              <a:t>the</a:t>
            </a:r>
            <a:r>
              <a:rPr lang="de-CH" sz="1600" dirty="0"/>
              <a:t> </a:t>
            </a:r>
            <a:r>
              <a:rPr lang="de-CH" sz="1600" dirty="0" err="1"/>
              <a:t>conversion</a:t>
            </a:r>
            <a:r>
              <a:rPr lang="de-CH" sz="1600" dirty="0"/>
              <a:t> </a:t>
            </a:r>
            <a:r>
              <a:rPr lang="de-CH" sz="1600" dirty="0" err="1"/>
              <a:t>period</a:t>
            </a:r>
            <a:r>
              <a:rPr lang="de-CH" sz="1600" dirty="0"/>
              <a:t> to organic</a:t>
            </a:r>
          </a:p>
          <a:p>
            <a:pPr marL="285750" lvl="1" indent="-285750">
              <a:lnSpc>
                <a:spcPct val="90000"/>
              </a:lnSpc>
              <a:spcBef>
                <a:spcPts val="0"/>
              </a:spcBef>
              <a:spcAft>
                <a:spcPts val="600"/>
              </a:spcAft>
            </a:pPr>
            <a:r>
              <a:rPr lang="de-CH" sz="1600" dirty="0"/>
              <a:t>Presence of </a:t>
            </a:r>
            <a:r>
              <a:rPr lang="de-CH" sz="1600" dirty="0" err="1"/>
              <a:t>brought</a:t>
            </a:r>
            <a:r>
              <a:rPr lang="de-CH" sz="1600" dirty="0"/>
              <a:t>-in </a:t>
            </a:r>
            <a:r>
              <a:rPr lang="de-CH" sz="1600" dirty="0" err="1"/>
              <a:t>animals</a:t>
            </a:r>
            <a:endParaRPr lang="en-US" sz="1600" dirty="0"/>
          </a:p>
          <a:p>
            <a:pPr marL="285750" lvl="1" indent="-285750">
              <a:lnSpc>
                <a:spcPct val="90000"/>
              </a:lnSpc>
              <a:spcBef>
                <a:spcPts val="0"/>
              </a:spcBef>
              <a:spcAft>
                <a:spcPts val="600"/>
              </a:spcAft>
            </a:pPr>
            <a:r>
              <a:rPr lang="en-US" sz="1600" dirty="0"/>
              <a:t>Integration of livestock into the farm landscape</a:t>
            </a:r>
          </a:p>
          <a:p>
            <a:pPr marL="285750" lvl="1" indent="-285750">
              <a:lnSpc>
                <a:spcPct val="90000"/>
              </a:lnSpc>
              <a:spcBef>
                <a:spcPts val="0"/>
              </a:spcBef>
              <a:spcAft>
                <a:spcPts val="600"/>
              </a:spcAft>
            </a:pPr>
            <a:r>
              <a:rPr lang="en-US" sz="1600" dirty="0" err="1"/>
              <a:t>Fertilisation</a:t>
            </a:r>
            <a:r>
              <a:rPr lang="en-US" sz="1600" dirty="0"/>
              <a:t> policy; stocking density (animals per hectare)</a:t>
            </a:r>
          </a:p>
          <a:p>
            <a:pPr marL="285750" lvl="1" indent="-285750">
              <a:lnSpc>
                <a:spcPct val="90000"/>
              </a:lnSpc>
              <a:spcBef>
                <a:spcPts val="0"/>
              </a:spcBef>
              <a:spcAft>
                <a:spcPts val="600"/>
              </a:spcAft>
            </a:pPr>
            <a:r>
              <a:rPr lang="en-US" sz="1600" dirty="0"/>
              <a:t>Animal husbandry management</a:t>
            </a:r>
          </a:p>
          <a:p>
            <a:pPr marL="285750" lvl="1" indent="-285750">
              <a:lnSpc>
                <a:spcPct val="90000"/>
              </a:lnSpc>
              <a:spcBef>
                <a:spcPts val="0"/>
              </a:spcBef>
              <a:spcAft>
                <a:spcPts val="600"/>
              </a:spcAft>
            </a:pPr>
            <a:r>
              <a:rPr lang="de-CH" sz="1600" dirty="0"/>
              <a:t>Animal </a:t>
            </a:r>
            <a:r>
              <a:rPr lang="de-CH" sz="1600" dirty="0" err="1"/>
              <a:t>nutrition</a:t>
            </a:r>
            <a:r>
              <a:rPr lang="de-CH" sz="1600" dirty="0"/>
              <a:t> and feeding </a:t>
            </a:r>
            <a:r>
              <a:rPr lang="de-CH" sz="1600" dirty="0" err="1"/>
              <a:t>management</a:t>
            </a:r>
            <a:endParaRPr lang="de-CH" sz="1600" dirty="0"/>
          </a:p>
          <a:p>
            <a:pPr marL="285750" lvl="1" indent="-285750">
              <a:lnSpc>
                <a:spcPct val="90000"/>
              </a:lnSpc>
              <a:spcBef>
                <a:spcPts val="0"/>
              </a:spcBef>
              <a:spcAft>
                <a:spcPts val="600"/>
              </a:spcAft>
            </a:pPr>
            <a:r>
              <a:rPr lang="de-CH" sz="1600" dirty="0" err="1"/>
              <a:t>Veterinary</a:t>
            </a:r>
            <a:r>
              <a:rPr lang="de-CH" sz="1600" dirty="0"/>
              <a:t> </a:t>
            </a:r>
            <a:r>
              <a:rPr lang="de-CH" sz="1600" dirty="0" err="1"/>
              <a:t>medicine</a:t>
            </a:r>
            <a:endParaRPr lang="en-US" sz="1600" dirty="0"/>
          </a:p>
          <a:p>
            <a:pPr marL="285750" lvl="1" indent="-285750">
              <a:lnSpc>
                <a:spcPct val="90000"/>
              </a:lnSpc>
              <a:spcBef>
                <a:spcPts val="0"/>
              </a:spcBef>
              <a:spcAft>
                <a:spcPts val="600"/>
              </a:spcAft>
            </a:pPr>
            <a:r>
              <a:rPr lang="en-US" sz="1600" dirty="0"/>
              <a:t>Mutilations, such as dehorning</a:t>
            </a:r>
          </a:p>
          <a:p>
            <a:pPr marL="285750" lvl="1" indent="-285750">
              <a:lnSpc>
                <a:spcPct val="90000"/>
              </a:lnSpc>
              <a:spcBef>
                <a:spcPts val="0"/>
              </a:spcBef>
              <a:spcAft>
                <a:spcPts val="600"/>
              </a:spcAft>
            </a:pPr>
            <a:r>
              <a:rPr lang="en-US" sz="1600" dirty="0"/>
              <a:t>Animal transport and slaughter</a:t>
            </a:r>
          </a:p>
          <a:p>
            <a:r>
              <a:rPr lang="de-CH" sz="1600" dirty="0"/>
              <a:t>Always </a:t>
            </a:r>
            <a:r>
              <a:rPr lang="de-CH" sz="1600" dirty="0" err="1"/>
              <a:t>consult</a:t>
            </a:r>
            <a:r>
              <a:rPr lang="de-CH" sz="1600" dirty="0"/>
              <a:t> your local organic experts and/</a:t>
            </a:r>
            <a:r>
              <a:rPr lang="de-CH" sz="1600" dirty="0" err="1"/>
              <a:t>or</a:t>
            </a:r>
            <a:r>
              <a:rPr lang="de-CH" sz="1600" dirty="0"/>
              <a:t> </a:t>
            </a:r>
            <a:r>
              <a:rPr lang="de-CH" sz="1600" dirty="0" err="1"/>
              <a:t>Certification</a:t>
            </a:r>
            <a:r>
              <a:rPr lang="de-CH" sz="1600" dirty="0"/>
              <a:t> </a:t>
            </a:r>
            <a:r>
              <a:rPr lang="de-CH" sz="1600" dirty="0" err="1"/>
              <a:t>Bodies</a:t>
            </a:r>
            <a:r>
              <a:rPr lang="de-CH" sz="1600" dirty="0"/>
              <a:t> </a:t>
            </a:r>
            <a:r>
              <a:rPr lang="de-CH" sz="1600" dirty="0" err="1"/>
              <a:t>for</a:t>
            </a:r>
            <a:r>
              <a:rPr lang="de-CH" sz="1600" dirty="0"/>
              <a:t> </a:t>
            </a:r>
            <a:r>
              <a:rPr lang="de-CH" sz="1600" dirty="0" err="1"/>
              <a:t>the</a:t>
            </a:r>
            <a:r>
              <a:rPr lang="de-CH" sz="1600" dirty="0"/>
              <a:t> correct and applicable organic </a:t>
            </a:r>
            <a:r>
              <a:rPr lang="de-CH" sz="1600" dirty="0" err="1"/>
              <a:t>standards</a:t>
            </a:r>
            <a:r>
              <a:rPr lang="de-CH" sz="1600" dirty="0"/>
              <a:t> </a:t>
            </a:r>
            <a:r>
              <a:rPr lang="de-CH" sz="1600" dirty="0" err="1"/>
              <a:t>for</a:t>
            </a:r>
            <a:r>
              <a:rPr lang="de-CH" sz="1600" dirty="0"/>
              <a:t> your </a:t>
            </a:r>
            <a:r>
              <a:rPr lang="de-CH" sz="1600" dirty="0" err="1"/>
              <a:t>situation</a:t>
            </a:r>
            <a:r>
              <a:rPr lang="de-CH" sz="1600" dirty="0"/>
              <a:t>.</a:t>
            </a:r>
            <a:endParaRPr lang="en-US" sz="1600" dirty="0"/>
          </a:p>
        </p:txBody>
      </p:sp>
      <p:sp>
        <p:nvSpPr>
          <p:cNvPr id="4" name="Foliennummernplatzhalter 3"/>
          <p:cNvSpPr>
            <a:spLocks noGrp="1"/>
          </p:cNvSpPr>
          <p:nvPr>
            <p:ph type="sldNum" sz="quarter" idx="4"/>
          </p:nvPr>
        </p:nvSpPr>
        <p:spPr/>
        <p:txBody>
          <a:bodyPr/>
          <a:lstStyle/>
          <a:p>
            <a:fld id="{B295DEAF-E952-4796-AAEE-4201E40CA590}" type="slidenum">
              <a:rPr lang="en-GB" smtClean="0"/>
              <a:pPr/>
              <a:t>113</a:t>
            </a:fld>
            <a:endParaRPr lang="en-GB" dirty="0"/>
          </a:p>
        </p:txBody>
      </p:sp>
      <p:sp>
        <p:nvSpPr>
          <p:cNvPr id="5" name="Inhaltsplatzhalter 2"/>
          <p:cNvSpPr txBox="1">
            <a:spLocks/>
          </p:cNvSpPr>
          <p:nvPr/>
        </p:nvSpPr>
        <p:spPr>
          <a:xfrm>
            <a:off x="611956" y="861298"/>
            <a:ext cx="7927844" cy="1170013"/>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de-CH" sz="1600" dirty="0" err="1"/>
              <a:t>If</a:t>
            </a:r>
            <a:r>
              <a:rPr lang="de-CH" sz="1600" dirty="0"/>
              <a:t> you </a:t>
            </a:r>
            <a:r>
              <a:rPr lang="de-CH" sz="1600" dirty="0" err="1"/>
              <a:t>intend</a:t>
            </a:r>
            <a:r>
              <a:rPr lang="de-CH" sz="1600" dirty="0"/>
              <a:t> to </a:t>
            </a:r>
            <a:r>
              <a:rPr lang="de-CH" sz="1600" dirty="0" err="1"/>
              <a:t>sell</a:t>
            </a:r>
            <a:r>
              <a:rPr lang="de-CH" sz="1600" dirty="0"/>
              <a:t> </a:t>
            </a:r>
            <a:r>
              <a:rPr lang="de-CH" sz="1600" dirty="0" err="1"/>
              <a:t>the</a:t>
            </a:r>
            <a:r>
              <a:rPr lang="de-CH" sz="1600" dirty="0"/>
              <a:t> </a:t>
            </a:r>
            <a:r>
              <a:rPr lang="de-CH" sz="1600" dirty="0" err="1"/>
              <a:t>animals</a:t>
            </a:r>
            <a:r>
              <a:rPr lang="de-CH" sz="1600" dirty="0"/>
              <a:t> </a:t>
            </a:r>
            <a:r>
              <a:rPr lang="de-CH" sz="1600" dirty="0" err="1"/>
              <a:t>as</a:t>
            </a:r>
            <a:r>
              <a:rPr lang="de-CH" sz="1600" dirty="0"/>
              <a:t> organic, they will </a:t>
            </a:r>
            <a:r>
              <a:rPr lang="de-CH" sz="1600" dirty="0" err="1"/>
              <a:t>require</a:t>
            </a:r>
            <a:r>
              <a:rPr lang="de-CH" sz="1600" dirty="0"/>
              <a:t> to </a:t>
            </a:r>
            <a:r>
              <a:rPr lang="de-CH" sz="1600" dirty="0" err="1"/>
              <a:t>be</a:t>
            </a:r>
            <a:r>
              <a:rPr lang="de-CH" sz="1600" dirty="0"/>
              <a:t> </a:t>
            </a:r>
            <a:r>
              <a:rPr lang="de-CH" sz="1600" dirty="0" err="1"/>
              <a:t>certified</a:t>
            </a:r>
            <a:r>
              <a:rPr lang="de-CH" sz="1600" dirty="0"/>
              <a:t>. The </a:t>
            </a:r>
            <a:r>
              <a:rPr lang="de-CH" sz="1600" dirty="0" err="1"/>
              <a:t>certification</a:t>
            </a:r>
            <a:r>
              <a:rPr lang="de-CH" sz="1600" dirty="0"/>
              <a:t> </a:t>
            </a:r>
            <a:r>
              <a:rPr lang="de-CH" sz="1600" dirty="0" err="1"/>
              <a:t>is</a:t>
            </a:r>
            <a:r>
              <a:rPr lang="de-CH" sz="1600" dirty="0"/>
              <a:t> </a:t>
            </a:r>
            <a:r>
              <a:rPr lang="de-CH" sz="1600" dirty="0" err="1"/>
              <a:t>based</a:t>
            </a:r>
            <a:r>
              <a:rPr lang="de-CH" sz="1600" dirty="0"/>
              <a:t> on </a:t>
            </a:r>
            <a:r>
              <a:rPr lang="de-CH" sz="1600" dirty="0" err="1"/>
              <a:t>the</a:t>
            </a:r>
            <a:r>
              <a:rPr lang="de-CH" sz="1600" dirty="0"/>
              <a:t> </a:t>
            </a:r>
            <a:r>
              <a:rPr lang="de-CH" sz="1600" dirty="0" err="1"/>
              <a:t>regulatory</a:t>
            </a:r>
            <a:r>
              <a:rPr lang="de-CH" sz="1600" dirty="0"/>
              <a:t> </a:t>
            </a:r>
            <a:r>
              <a:rPr lang="de-CH" sz="1600" dirty="0" err="1"/>
              <a:t>standards</a:t>
            </a:r>
            <a:r>
              <a:rPr lang="de-CH" sz="1600" dirty="0"/>
              <a:t> </a:t>
            </a:r>
            <a:r>
              <a:rPr lang="de-CH" sz="1600" dirty="0" err="1"/>
              <a:t>stipulated</a:t>
            </a:r>
            <a:r>
              <a:rPr lang="de-CH" sz="1600" dirty="0"/>
              <a:t> </a:t>
            </a:r>
            <a:r>
              <a:rPr lang="de-CH" sz="1600" dirty="0" err="1"/>
              <a:t>by</a:t>
            </a:r>
            <a:r>
              <a:rPr lang="de-CH" sz="1600" dirty="0"/>
              <a:t> </a:t>
            </a:r>
            <a:r>
              <a:rPr lang="de-CH" sz="1600" dirty="0" err="1"/>
              <a:t>the</a:t>
            </a:r>
            <a:r>
              <a:rPr lang="de-CH" sz="1600" dirty="0"/>
              <a:t> </a:t>
            </a:r>
            <a:r>
              <a:rPr lang="de-CH" sz="1600" dirty="0" err="1"/>
              <a:t>Certification</a:t>
            </a:r>
            <a:r>
              <a:rPr lang="de-CH" sz="1600" dirty="0"/>
              <a:t> Body </a:t>
            </a:r>
            <a:r>
              <a:rPr lang="de-CH" sz="1600" dirty="0" err="1"/>
              <a:t>and</a:t>
            </a:r>
            <a:r>
              <a:rPr lang="de-CH" sz="1600" dirty="0"/>
              <a:t> </a:t>
            </a:r>
            <a:r>
              <a:rPr lang="de-CH" sz="1600" dirty="0" err="1"/>
              <a:t>takes</a:t>
            </a:r>
            <a:r>
              <a:rPr lang="de-CH" sz="1600" dirty="0"/>
              <a:t> into </a:t>
            </a:r>
            <a:r>
              <a:rPr lang="de-CH" sz="1600" dirty="0" err="1"/>
              <a:t>consideration</a:t>
            </a:r>
            <a:r>
              <a:rPr lang="de-CH" sz="1600" dirty="0"/>
              <a:t> </a:t>
            </a:r>
            <a:r>
              <a:rPr lang="de-CH" sz="1600" dirty="0" err="1"/>
              <a:t>various</a:t>
            </a:r>
            <a:r>
              <a:rPr lang="de-CH" sz="1600" dirty="0"/>
              <a:t> </a:t>
            </a:r>
            <a:r>
              <a:rPr lang="de-CH" sz="1600" dirty="0" err="1"/>
              <a:t>aspects</a:t>
            </a:r>
            <a:r>
              <a:rPr lang="de-CH" sz="1600" dirty="0"/>
              <a:t>. Some of </a:t>
            </a:r>
            <a:r>
              <a:rPr lang="de-CH" sz="1600" dirty="0" err="1"/>
              <a:t>the</a:t>
            </a:r>
            <a:r>
              <a:rPr lang="de-CH" sz="1600" dirty="0"/>
              <a:t> </a:t>
            </a:r>
            <a:r>
              <a:rPr lang="de-CH" sz="1600" dirty="0" err="1"/>
              <a:t>components</a:t>
            </a:r>
            <a:r>
              <a:rPr lang="de-CH" sz="1600" dirty="0"/>
              <a:t> which </a:t>
            </a:r>
            <a:r>
              <a:rPr lang="de-CH" sz="1600" dirty="0" err="1"/>
              <a:t>are</a:t>
            </a:r>
            <a:r>
              <a:rPr lang="de-CH" sz="1600" dirty="0"/>
              <a:t> considered in a </a:t>
            </a:r>
            <a:r>
              <a:rPr lang="de-CH" sz="1600" dirty="0" err="1"/>
              <a:t>standard</a:t>
            </a:r>
            <a:r>
              <a:rPr lang="de-CH" sz="1600" dirty="0"/>
              <a:t> </a:t>
            </a:r>
            <a:r>
              <a:rPr lang="de-CH" sz="1600" dirty="0" err="1"/>
              <a:t>for</a:t>
            </a:r>
            <a:r>
              <a:rPr lang="de-CH" sz="1600" dirty="0"/>
              <a:t> livestock </a:t>
            </a:r>
            <a:r>
              <a:rPr lang="de-CH" sz="1600" dirty="0" err="1"/>
              <a:t>certification</a:t>
            </a:r>
            <a:r>
              <a:rPr lang="de-CH" sz="1600" dirty="0"/>
              <a:t> include:</a:t>
            </a:r>
            <a:endParaRPr lang="en-GB" sz="1600" dirty="0"/>
          </a:p>
          <a:p>
            <a:pPr algn="just"/>
            <a:endParaRPr lang="en-GB" sz="1600" dirty="0"/>
          </a:p>
        </p:txBody>
      </p:sp>
      <p:sp>
        <p:nvSpPr>
          <p:cNvPr id="6" name="Datumsplatzhalter 4">
            <a:extLst>
              <a:ext uri="{FF2B5EF4-FFF2-40B4-BE49-F238E27FC236}">
                <a16:creationId xmlns:a16="http://schemas.microsoft.com/office/drawing/2014/main" id="{B47A51F5-023E-40C9-BFA5-53EF083A032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5469101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19491" y="1537862"/>
            <a:ext cx="3369844" cy="2158464"/>
          </a:xfrm>
        </p:spPr>
      </p:pic>
      <p:sp>
        <p:nvSpPr>
          <p:cNvPr id="4" name="Slide Number Placeholder 3"/>
          <p:cNvSpPr>
            <a:spLocks noGrp="1"/>
          </p:cNvSpPr>
          <p:nvPr>
            <p:ph type="sldNum" sz="quarter" idx="4294967295"/>
          </p:nvPr>
        </p:nvSpPr>
        <p:spPr>
          <a:xfrm>
            <a:off x="8286982" y="6231217"/>
            <a:ext cx="483120" cy="261877"/>
          </a:xfrm>
        </p:spPr>
        <p:txBody>
          <a:bodyPr/>
          <a:lstStyle/>
          <a:p>
            <a:pPr>
              <a:defRPr/>
            </a:pPr>
            <a:fld id="{E807130A-017D-4A97-80D7-1690E5258BC9}" type="slidenum">
              <a:rPr lang="de-DE" smtClean="0"/>
              <a:pPr>
                <a:defRPr/>
              </a:pPr>
              <a:t>114</a:t>
            </a:fld>
            <a:endParaRPr lang="de-DE" dirty="0"/>
          </a:p>
        </p:txBody>
      </p:sp>
      <p:pic>
        <p:nvPicPr>
          <p:cNvPr id="6"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57680" y="1540522"/>
            <a:ext cx="3369844" cy="2153143"/>
          </a:xfrm>
          <a:prstGeom prst="rect">
            <a:avLst/>
          </a:prstGeom>
          <a:noFill/>
          <a:ln w="9525">
            <a:noFill/>
            <a:miter lim="800000"/>
            <a:headEnd/>
            <a:tailEnd/>
          </a:ln>
        </p:spPr>
      </p:pic>
      <p:pic>
        <p:nvPicPr>
          <p:cNvPr id="8"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19491" y="3755407"/>
            <a:ext cx="3369844" cy="2158464"/>
          </a:xfrm>
          <a:prstGeom prst="rect">
            <a:avLst/>
          </a:prstGeom>
          <a:noFill/>
          <a:ln w="9525">
            <a:noFill/>
            <a:miter lim="800000"/>
            <a:headEnd/>
            <a:tailEnd/>
          </a:ln>
        </p:spPr>
      </p:pic>
      <p:pic>
        <p:nvPicPr>
          <p:cNvPr id="9"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57680" y="3771273"/>
            <a:ext cx="3353706" cy="2138881"/>
          </a:xfrm>
          <a:prstGeom prst="rect">
            <a:avLst/>
          </a:prstGeom>
          <a:noFill/>
          <a:ln w="9525">
            <a:noFill/>
            <a:miter lim="800000"/>
            <a:headEnd/>
            <a:tailEnd/>
          </a:ln>
        </p:spPr>
      </p:pic>
      <p:sp>
        <p:nvSpPr>
          <p:cNvPr id="3" name="TextBox 2"/>
          <p:cNvSpPr txBox="1"/>
          <p:nvPr/>
        </p:nvSpPr>
        <p:spPr>
          <a:xfrm>
            <a:off x="1601967" y="5904691"/>
            <a:ext cx="6480199" cy="276999"/>
          </a:xfrm>
          <a:prstGeom prst="rect">
            <a:avLst/>
          </a:prstGeom>
          <a:noFill/>
        </p:spPr>
        <p:txBody>
          <a:bodyPr wrap="square" rtlCol="0">
            <a:spAutoFit/>
          </a:bodyPr>
          <a:lstStyle/>
          <a:p>
            <a:pPr algn="r"/>
            <a:r>
              <a:rPr lang="de-CH" sz="1200" b="0" dirty="0"/>
              <a:t>Pictures: </a:t>
            </a:r>
            <a:r>
              <a:rPr lang="de-CH" sz="1200" b="0" dirty="0" err="1"/>
              <a:t>Zambia</a:t>
            </a:r>
            <a:r>
              <a:rPr lang="de-CH" sz="1200" b="0" dirty="0"/>
              <a:t> – </a:t>
            </a:r>
            <a:r>
              <a:rPr lang="de-CH" sz="1200" b="0" dirty="0" err="1"/>
              <a:t>Kasisi</a:t>
            </a:r>
            <a:r>
              <a:rPr lang="de-CH" sz="1200" b="0" dirty="0"/>
              <a:t> </a:t>
            </a:r>
            <a:r>
              <a:rPr lang="de-CH" sz="1200" b="0" dirty="0" err="1"/>
              <a:t>Agricultural</a:t>
            </a:r>
            <a:r>
              <a:rPr lang="de-CH" sz="1200" b="0" dirty="0"/>
              <a:t> Training Center 2016, by Irene Kadzere</a:t>
            </a:r>
            <a:endParaRPr lang="en-US" sz="1200" b="0" dirty="0"/>
          </a:p>
        </p:txBody>
      </p:sp>
      <p:sp>
        <p:nvSpPr>
          <p:cNvPr id="7" name="Titel 6"/>
          <p:cNvSpPr>
            <a:spLocks noGrp="1"/>
          </p:cNvSpPr>
          <p:nvPr>
            <p:ph type="title"/>
          </p:nvPr>
        </p:nvSpPr>
        <p:spPr>
          <a:xfrm>
            <a:off x="706821" y="356792"/>
            <a:ext cx="7595205" cy="314850"/>
          </a:xfrm>
        </p:spPr>
        <p:txBody>
          <a:bodyPr vert="horz" lIns="0" tIns="0" rIns="0" bIns="0" rtlCol="0" anchor="t">
            <a:noAutofit/>
          </a:bodyPr>
          <a:lstStyle/>
          <a:p>
            <a:r>
              <a:rPr lang="de-CH" dirty="0">
                <a:solidFill>
                  <a:srgbClr val="262626"/>
                </a:solidFill>
                <a:latin typeface="+mn-lt"/>
              </a:rPr>
              <a:t>Chapter 6: Agroforestry </a:t>
            </a:r>
            <a:r>
              <a:rPr lang="de-CH" dirty="0" err="1">
                <a:solidFill>
                  <a:srgbClr val="262626"/>
                </a:solidFill>
                <a:latin typeface="+mn-lt"/>
              </a:rPr>
              <a:t>integration</a:t>
            </a:r>
            <a:r>
              <a:rPr lang="de-CH" dirty="0">
                <a:solidFill>
                  <a:srgbClr val="262626"/>
                </a:solidFill>
                <a:latin typeface="+mn-lt"/>
              </a:rPr>
              <a:t> in </a:t>
            </a:r>
            <a:r>
              <a:rPr lang="de-CH" dirty="0" err="1">
                <a:solidFill>
                  <a:srgbClr val="262626"/>
                </a:solidFill>
                <a:latin typeface="+mn-lt"/>
              </a:rPr>
              <a:t>arable</a:t>
            </a:r>
            <a:r>
              <a:rPr lang="de-CH" dirty="0">
                <a:solidFill>
                  <a:srgbClr val="262626"/>
                </a:solidFill>
                <a:latin typeface="+mn-lt"/>
              </a:rPr>
              <a:t> </a:t>
            </a:r>
            <a:r>
              <a:rPr lang="de-CH" dirty="0" err="1">
                <a:solidFill>
                  <a:srgbClr val="262626"/>
                </a:solidFill>
                <a:latin typeface="+mn-lt"/>
              </a:rPr>
              <a:t>systems</a:t>
            </a:r>
            <a:endParaRPr lang="en-US" dirty="0">
              <a:solidFill>
                <a:srgbClr val="262626"/>
              </a:solidFill>
              <a:latin typeface="+mn-lt"/>
            </a:endParaRPr>
          </a:p>
        </p:txBody>
      </p:sp>
      <p:sp>
        <p:nvSpPr>
          <p:cNvPr id="10" name="Datumsplatzhalter 4">
            <a:extLst>
              <a:ext uri="{FF2B5EF4-FFF2-40B4-BE49-F238E27FC236}">
                <a16:creationId xmlns:a16="http://schemas.microsoft.com/office/drawing/2014/main" id="{E3B9DA43-ED03-43D8-8E88-316CFF0FB2B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706821" y="814809"/>
            <a:ext cx="7567491" cy="584775"/>
          </a:xfrm>
          <a:prstGeom prst="rect">
            <a:avLst/>
          </a:prstGeom>
          <a:noFill/>
        </p:spPr>
        <p:txBody>
          <a:bodyPr wrap="square" rtlCol="0">
            <a:spAutoFit/>
          </a:bodyPr>
          <a:lstStyle/>
          <a:p>
            <a:r>
              <a:rPr lang="de-CH" sz="1600" dirty="0" err="1">
                <a:solidFill>
                  <a:srgbClr val="262626"/>
                </a:solidFill>
              </a:rPr>
              <a:t>Possible</a:t>
            </a:r>
            <a:r>
              <a:rPr lang="de-CH" sz="1600" dirty="0">
                <a:solidFill>
                  <a:srgbClr val="262626"/>
                </a:solidFill>
              </a:rPr>
              <a:t> </a:t>
            </a:r>
            <a:r>
              <a:rPr lang="de-CH" sz="1600" dirty="0" err="1">
                <a:solidFill>
                  <a:srgbClr val="262626"/>
                </a:solidFill>
              </a:rPr>
              <a:t>entry</a:t>
            </a:r>
            <a:r>
              <a:rPr lang="de-CH" sz="1600" dirty="0">
                <a:solidFill>
                  <a:srgbClr val="262626"/>
                </a:solidFill>
              </a:rPr>
              <a:t> </a:t>
            </a:r>
            <a:r>
              <a:rPr lang="de-CH" sz="1600" dirty="0" err="1">
                <a:solidFill>
                  <a:srgbClr val="262626"/>
                </a:solidFill>
              </a:rPr>
              <a:t>points</a:t>
            </a:r>
            <a:r>
              <a:rPr lang="de-CH" sz="1600" dirty="0">
                <a:solidFill>
                  <a:srgbClr val="262626"/>
                </a:solidFill>
              </a:rPr>
              <a:t> </a:t>
            </a:r>
            <a:r>
              <a:rPr lang="de-CH" sz="1600" dirty="0" err="1">
                <a:solidFill>
                  <a:srgbClr val="262626"/>
                </a:solidFill>
              </a:rPr>
              <a:t>for</a:t>
            </a:r>
            <a:r>
              <a:rPr lang="de-CH" sz="1600" dirty="0">
                <a:solidFill>
                  <a:srgbClr val="262626"/>
                </a:solidFill>
              </a:rPr>
              <a:t> </a:t>
            </a:r>
            <a:r>
              <a:rPr lang="de-CH" sz="1600" dirty="0" err="1">
                <a:solidFill>
                  <a:srgbClr val="262626"/>
                </a:solidFill>
              </a:rPr>
              <a:t>agroforesty</a:t>
            </a:r>
            <a:r>
              <a:rPr lang="de-CH" sz="1600" dirty="0">
                <a:solidFill>
                  <a:srgbClr val="262626"/>
                </a:solidFill>
              </a:rPr>
              <a:t> in </a:t>
            </a:r>
            <a:r>
              <a:rPr lang="de-CH" sz="1600" dirty="0" err="1">
                <a:solidFill>
                  <a:srgbClr val="262626"/>
                </a:solidFill>
              </a:rPr>
              <a:t>arable</a:t>
            </a:r>
            <a:r>
              <a:rPr lang="de-CH" sz="1600" dirty="0">
                <a:solidFill>
                  <a:srgbClr val="262626"/>
                </a:solidFill>
              </a:rPr>
              <a:t> crop production include </a:t>
            </a:r>
            <a:r>
              <a:rPr lang="de-CH" sz="1600" dirty="0" err="1">
                <a:solidFill>
                  <a:srgbClr val="262626"/>
                </a:solidFill>
              </a:rPr>
              <a:t>use</a:t>
            </a:r>
            <a:r>
              <a:rPr lang="de-CH" sz="1600" dirty="0">
                <a:solidFill>
                  <a:srgbClr val="262626"/>
                </a:solidFill>
              </a:rPr>
              <a:t> in soil fertility improvement, shade </a:t>
            </a:r>
            <a:r>
              <a:rPr lang="de-CH" sz="1600" dirty="0" err="1">
                <a:solidFill>
                  <a:srgbClr val="262626"/>
                </a:solidFill>
              </a:rPr>
              <a:t>provision</a:t>
            </a:r>
            <a:r>
              <a:rPr lang="de-CH" sz="1600" dirty="0">
                <a:solidFill>
                  <a:srgbClr val="262626"/>
                </a:solidFill>
              </a:rPr>
              <a:t>, </a:t>
            </a:r>
            <a:r>
              <a:rPr lang="de-CH" sz="1600" dirty="0" err="1">
                <a:solidFill>
                  <a:srgbClr val="262626"/>
                </a:solidFill>
              </a:rPr>
              <a:t>biodiversity</a:t>
            </a:r>
            <a:r>
              <a:rPr lang="de-CH" sz="1600" dirty="0">
                <a:solidFill>
                  <a:srgbClr val="262626"/>
                </a:solidFill>
              </a:rPr>
              <a:t> </a:t>
            </a:r>
            <a:r>
              <a:rPr lang="de-CH" sz="1600" dirty="0" err="1">
                <a:solidFill>
                  <a:srgbClr val="262626"/>
                </a:solidFill>
              </a:rPr>
              <a:t>enhancement</a:t>
            </a:r>
            <a:r>
              <a:rPr lang="de-CH" sz="1600" dirty="0">
                <a:solidFill>
                  <a:srgbClr val="262626"/>
                </a:solidFill>
              </a:rPr>
              <a:t>,  and livestock feeding</a:t>
            </a:r>
            <a:endParaRPr lang="en-US" sz="1600" dirty="0"/>
          </a:p>
        </p:txBody>
      </p:sp>
      <p:sp>
        <p:nvSpPr>
          <p:cNvPr id="11" name="Textfeld 10"/>
          <p:cNvSpPr txBox="1"/>
          <p:nvPr/>
        </p:nvSpPr>
        <p:spPr>
          <a:xfrm>
            <a:off x="3131984" y="3541206"/>
            <a:ext cx="2250025" cy="276999"/>
          </a:xfrm>
          <a:prstGeom prst="rect">
            <a:avLst/>
          </a:prstGeom>
          <a:solidFill>
            <a:schemeClr val="bg1"/>
          </a:solidFill>
        </p:spPr>
        <p:txBody>
          <a:bodyPr wrap="square" rtlCol="0">
            <a:spAutoFit/>
          </a:bodyPr>
          <a:lstStyle/>
          <a:p>
            <a:r>
              <a:rPr lang="de-CH" sz="1200" dirty="0" err="1"/>
              <a:t>Gliricidia</a:t>
            </a:r>
            <a:r>
              <a:rPr lang="de-CH" sz="1200" dirty="0"/>
              <a:t> and </a:t>
            </a:r>
            <a:r>
              <a:rPr lang="de-CH" sz="1200" dirty="0" err="1"/>
              <a:t>Leucaena</a:t>
            </a:r>
            <a:r>
              <a:rPr lang="de-CH" sz="1200" dirty="0"/>
              <a:t> </a:t>
            </a:r>
            <a:r>
              <a:rPr lang="de-CH" sz="1200" dirty="0" err="1"/>
              <a:t>species</a:t>
            </a:r>
            <a:endParaRPr lang="en-US" sz="1200" dirty="0"/>
          </a:p>
        </p:txBody>
      </p:sp>
    </p:spTree>
    <p:extLst>
      <p:ext uri="{BB962C8B-B14F-4D97-AF65-F5344CB8AC3E}">
        <p14:creationId xmlns:p14="http://schemas.microsoft.com/office/powerpoint/2010/main" val="19853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115</a:t>
            </a:fld>
            <a:endParaRPr lang="en-GB" noProof="0" dirty="0"/>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241963" y="756261"/>
            <a:ext cx="6997755" cy="4652764"/>
          </a:xfrm>
          <a:prstGeom prst="rect">
            <a:avLst/>
          </a:prstGeom>
          <a:noFill/>
          <a:ln w="9525">
            <a:noFill/>
            <a:miter lim="800000"/>
            <a:headEnd/>
            <a:tailEnd/>
          </a:ln>
        </p:spPr>
      </p:pic>
      <p:sp>
        <p:nvSpPr>
          <p:cNvPr id="7" name="Datumsplatzhalter 4">
            <a:extLst>
              <a:ext uri="{FF2B5EF4-FFF2-40B4-BE49-F238E27FC236}">
                <a16:creationId xmlns:a16="http://schemas.microsoft.com/office/drawing/2014/main" id="{C6072E5D-6202-412A-93CC-DC722BB2A00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TextBox 5">
            <a:extLst>
              <a:ext uri="{FF2B5EF4-FFF2-40B4-BE49-F238E27FC236}">
                <a16:creationId xmlns:a16="http://schemas.microsoft.com/office/drawing/2014/main" id="{A68963C1-E1F2-4882-945C-5FDF2588107A}"/>
              </a:ext>
            </a:extLst>
          </p:cNvPr>
          <p:cNvSpPr txBox="1"/>
          <p:nvPr/>
        </p:nvSpPr>
        <p:spPr>
          <a:xfrm>
            <a:off x="1196962" y="5444535"/>
            <a:ext cx="7087755" cy="276329"/>
          </a:xfrm>
          <a:prstGeom prst="rect">
            <a:avLst/>
          </a:prstGeom>
          <a:solidFill>
            <a:schemeClr val="bg1"/>
          </a:solidFill>
        </p:spPr>
        <p:txBody>
          <a:bodyPr wrap="square" rtlCol="0">
            <a:spAutoFit/>
          </a:bodyPr>
          <a:lstStyle/>
          <a:p>
            <a:pPr algn="r"/>
            <a:r>
              <a:rPr lang="de-CH" sz="1200" dirty="0"/>
              <a:t>Picture:  </a:t>
            </a:r>
            <a:r>
              <a:rPr lang="de-CH" sz="1200" dirty="0" err="1"/>
              <a:t>Showing</a:t>
            </a:r>
            <a:r>
              <a:rPr lang="de-CH" sz="1200" dirty="0"/>
              <a:t> </a:t>
            </a:r>
            <a:r>
              <a:rPr lang="de-CH" sz="1200" dirty="0" err="1"/>
              <a:t>pigeon</a:t>
            </a:r>
            <a:r>
              <a:rPr lang="de-CH" sz="1200" dirty="0"/>
              <a:t> </a:t>
            </a:r>
            <a:r>
              <a:rPr lang="de-CH" sz="1200" dirty="0" err="1"/>
              <a:t>pea</a:t>
            </a:r>
            <a:r>
              <a:rPr lang="de-CH" sz="1200" dirty="0"/>
              <a:t> </a:t>
            </a:r>
            <a:r>
              <a:rPr lang="de-CH" sz="1200" dirty="0" err="1"/>
              <a:t>plot</a:t>
            </a:r>
            <a:r>
              <a:rPr lang="de-CH" sz="1200" dirty="0"/>
              <a:t> at </a:t>
            </a:r>
            <a:r>
              <a:rPr lang="de-CH" sz="1200" dirty="0" err="1"/>
              <a:t>Kasisi</a:t>
            </a:r>
            <a:r>
              <a:rPr lang="de-CH" sz="1200" dirty="0"/>
              <a:t> </a:t>
            </a:r>
            <a:r>
              <a:rPr lang="de-CH" sz="1200" dirty="0" err="1"/>
              <a:t>Agricultural</a:t>
            </a:r>
            <a:r>
              <a:rPr lang="de-CH" sz="1200" dirty="0"/>
              <a:t> Training Center (</a:t>
            </a:r>
            <a:r>
              <a:rPr lang="de-CH" sz="1200" dirty="0" err="1"/>
              <a:t>taken</a:t>
            </a:r>
            <a:r>
              <a:rPr lang="de-CH" sz="1200" dirty="0"/>
              <a:t> </a:t>
            </a:r>
            <a:r>
              <a:rPr lang="de-CH" sz="1200" dirty="0" err="1"/>
              <a:t>by</a:t>
            </a:r>
            <a:r>
              <a:rPr lang="de-CH" sz="1200" dirty="0"/>
              <a:t> Irene Kadzere, </a:t>
            </a:r>
            <a:r>
              <a:rPr lang="de-CH" sz="1200" dirty="0" err="1"/>
              <a:t>FiBL</a:t>
            </a:r>
            <a:r>
              <a:rPr lang="de-CH" sz="1200" dirty="0"/>
              <a:t>)</a:t>
            </a:r>
          </a:p>
        </p:txBody>
      </p:sp>
      <p:sp>
        <p:nvSpPr>
          <p:cNvPr id="2" name="Rechteck 1"/>
          <p:cNvSpPr/>
          <p:nvPr/>
        </p:nvSpPr>
        <p:spPr>
          <a:xfrm>
            <a:off x="1241963" y="1088974"/>
            <a:ext cx="990011" cy="307777"/>
          </a:xfrm>
          <a:prstGeom prst="rect">
            <a:avLst/>
          </a:prstGeom>
          <a:solidFill>
            <a:schemeClr val="bg1"/>
          </a:solidFill>
        </p:spPr>
        <p:txBody>
          <a:bodyPr wrap="square">
            <a:spAutoFit/>
          </a:bodyPr>
          <a:lstStyle/>
          <a:p>
            <a:r>
              <a:rPr lang="de-CH" sz="1400" dirty="0" err="1">
                <a:solidFill>
                  <a:srgbClr val="262626"/>
                </a:solidFill>
              </a:rPr>
              <a:t>Pigeon</a:t>
            </a:r>
            <a:r>
              <a:rPr lang="de-CH" sz="1400" dirty="0">
                <a:solidFill>
                  <a:srgbClr val="262626"/>
                </a:solidFill>
              </a:rPr>
              <a:t> </a:t>
            </a:r>
            <a:r>
              <a:rPr lang="de-CH" sz="1400" dirty="0" err="1">
                <a:solidFill>
                  <a:srgbClr val="262626"/>
                </a:solidFill>
              </a:rPr>
              <a:t>pea</a:t>
            </a:r>
            <a:endParaRPr lang="en-US" sz="1400" dirty="0"/>
          </a:p>
        </p:txBody>
      </p:sp>
    </p:spTree>
    <p:extLst>
      <p:ext uri="{BB962C8B-B14F-4D97-AF65-F5344CB8AC3E}">
        <p14:creationId xmlns:p14="http://schemas.microsoft.com/office/powerpoint/2010/main" val="9262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92028" y="998973"/>
            <a:ext cx="1447772" cy="4023708"/>
          </a:xfrm>
        </p:spPr>
        <p:txBody>
          <a:bodyPr/>
          <a:lstStyle/>
          <a:p>
            <a:r>
              <a:rPr lang="de-CH" sz="1600" b="0" dirty="0"/>
              <a:t>Do you know when to </a:t>
            </a:r>
            <a:r>
              <a:rPr lang="de-CH" sz="1600" b="0" dirty="0" err="1"/>
              <a:t>harvest</a:t>
            </a:r>
            <a:r>
              <a:rPr lang="de-CH" sz="1600" b="0" dirty="0"/>
              <a:t> different </a:t>
            </a:r>
            <a:r>
              <a:rPr lang="de-CH" sz="1600" b="0" dirty="0" err="1"/>
              <a:t>components</a:t>
            </a:r>
            <a:r>
              <a:rPr lang="de-CH" sz="1600" b="0" dirty="0"/>
              <a:t> of </a:t>
            </a:r>
            <a:r>
              <a:rPr lang="de-CH" sz="1600" b="0" dirty="0" err="1"/>
              <a:t>the</a:t>
            </a:r>
            <a:r>
              <a:rPr lang="de-CH" sz="1600" b="0" dirty="0"/>
              <a:t> </a:t>
            </a:r>
            <a:r>
              <a:rPr lang="de-CH" sz="1600" b="0" dirty="0" err="1"/>
              <a:t>demo</a:t>
            </a:r>
            <a:r>
              <a:rPr lang="de-CH" sz="1600" b="0" dirty="0"/>
              <a:t> </a:t>
            </a:r>
            <a:r>
              <a:rPr lang="de-CH" sz="1600" b="0" dirty="0" err="1"/>
              <a:t>plots</a:t>
            </a:r>
            <a:r>
              <a:rPr lang="de-CH" sz="1600" b="0" dirty="0"/>
              <a:t>? The example in </a:t>
            </a:r>
            <a:r>
              <a:rPr lang="de-CH" sz="1600" b="0" dirty="0" err="1"/>
              <a:t>this</a:t>
            </a:r>
            <a:r>
              <a:rPr lang="de-CH" sz="1600" b="0" dirty="0"/>
              <a:t> </a:t>
            </a:r>
            <a:r>
              <a:rPr lang="de-CH" sz="1600" b="0" dirty="0" err="1"/>
              <a:t>picture</a:t>
            </a:r>
            <a:r>
              <a:rPr lang="de-CH" sz="1600" b="0" dirty="0"/>
              <a:t> </a:t>
            </a:r>
            <a:r>
              <a:rPr lang="de-CH" sz="1600" b="0" dirty="0" err="1"/>
              <a:t>shows</a:t>
            </a:r>
            <a:r>
              <a:rPr lang="de-CH" sz="1600" b="0" dirty="0"/>
              <a:t> </a:t>
            </a:r>
            <a:r>
              <a:rPr lang="de-CH" sz="1600" b="0" dirty="0" err="1"/>
              <a:t>bean</a:t>
            </a:r>
            <a:r>
              <a:rPr lang="de-CH" sz="1600" b="0" dirty="0"/>
              <a:t> harvesting before </a:t>
            </a:r>
            <a:r>
              <a:rPr lang="de-CH" sz="1600" b="0" dirty="0" err="1"/>
              <a:t>the</a:t>
            </a:r>
            <a:r>
              <a:rPr lang="de-CH" sz="1600" b="0" dirty="0"/>
              <a:t> </a:t>
            </a:r>
            <a:r>
              <a:rPr lang="de-CH" sz="1600" b="0" dirty="0" err="1"/>
              <a:t>maize</a:t>
            </a:r>
            <a:r>
              <a:rPr lang="de-CH" sz="1600" b="0" dirty="0"/>
              <a:t> crop </a:t>
            </a:r>
            <a:r>
              <a:rPr lang="de-CH" sz="1600" b="0" dirty="0" err="1"/>
              <a:t>is</a:t>
            </a:r>
            <a:r>
              <a:rPr lang="de-CH" sz="1600" b="0" dirty="0"/>
              <a:t> </a:t>
            </a:r>
            <a:r>
              <a:rPr lang="de-CH" sz="1600" b="0" dirty="0" err="1"/>
              <a:t>mature</a:t>
            </a:r>
            <a:r>
              <a:rPr lang="de-CH" sz="1600" b="0" dirty="0"/>
              <a:t> in a </a:t>
            </a:r>
            <a:r>
              <a:rPr lang="de-CH" sz="1600" b="0" dirty="0" err="1"/>
              <a:t>maize</a:t>
            </a:r>
            <a:r>
              <a:rPr lang="de-CH" sz="1600" b="0" dirty="0"/>
              <a:t>/</a:t>
            </a:r>
            <a:r>
              <a:rPr lang="de-CH" sz="1600" b="0" dirty="0" err="1"/>
              <a:t>bean</a:t>
            </a:r>
            <a:r>
              <a:rPr lang="de-CH" sz="1600" b="0" dirty="0"/>
              <a:t> </a:t>
            </a:r>
            <a:r>
              <a:rPr lang="de-CH" sz="1600" b="0" dirty="0" err="1"/>
              <a:t>intercrop</a:t>
            </a:r>
            <a:r>
              <a:rPr lang="de-CH" sz="1600" b="0" dirty="0"/>
              <a:t> </a:t>
            </a:r>
            <a:r>
              <a:rPr lang="de-CH" sz="1600" b="0" dirty="0" err="1"/>
              <a:t>below</a:t>
            </a:r>
            <a:r>
              <a:rPr lang="de-CH" sz="1600" b="0" dirty="0"/>
              <a:t>. </a:t>
            </a:r>
            <a:endParaRPr lang="en-US" sz="16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116</a:t>
            </a:fld>
            <a:endParaRPr lang="en-GB" noProof="0" dirty="0"/>
          </a:p>
        </p:txBody>
      </p:sp>
      <p:pic>
        <p:nvPicPr>
          <p:cNvPr id="5" name="Content Placeholder 14"/>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1955" y="998973"/>
            <a:ext cx="6390071" cy="4792554"/>
          </a:xfrm>
          <a:prstGeom prst="rect">
            <a:avLst/>
          </a:prstGeom>
        </p:spPr>
      </p:pic>
      <p:sp>
        <p:nvSpPr>
          <p:cNvPr id="6" name="Textfeld 5"/>
          <p:cNvSpPr txBox="1"/>
          <p:nvPr/>
        </p:nvSpPr>
        <p:spPr>
          <a:xfrm>
            <a:off x="1601967" y="5791527"/>
            <a:ext cx="5411129" cy="276999"/>
          </a:xfrm>
          <a:prstGeom prst="rect">
            <a:avLst/>
          </a:prstGeom>
          <a:noFill/>
        </p:spPr>
        <p:txBody>
          <a:bodyPr wrap="square" rtlCol="0">
            <a:spAutoFit/>
          </a:bodyPr>
          <a:lstStyle>
            <a:defPPr>
              <a:defRPr lang="de-DE"/>
            </a:defPPr>
            <a:lvl1pPr algn="r">
              <a:defRPr sz="1200" b="0"/>
            </a:lvl1pPr>
          </a:lstStyle>
          <a:p>
            <a:r>
              <a:rPr lang="de-CH" dirty="0"/>
              <a:t>Picture: Edward Karanja – SysCom Kenya Trial</a:t>
            </a:r>
            <a:endParaRPr lang="en-US" dirty="0"/>
          </a:p>
        </p:txBody>
      </p:sp>
      <p:sp>
        <p:nvSpPr>
          <p:cNvPr id="7" name="Datumsplatzhalter 4">
            <a:extLst>
              <a:ext uri="{FF2B5EF4-FFF2-40B4-BE49-F238E27FC236}">
                <a16:creationId xmlns:a16="http://schemas.microsoft.com/office/drawing/2014/main" id="{A3419B41-F33C-4708-8D02-E7D9999CFCB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Titel 1"/>
          <p:cNvSpPr txBox="1">
            <a:spLocks/>
          </p:cNvSpPr>
          <p:nvPr/>
        </p:nvSpPr>
        <p:spPr>
          <a:xfrm>
            <a:off x="521955" y="458967"/>
            <a:ext cx="7908549" cy="379345"/>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dirty="0"/>
              <a:t>Chapter 7: Harvesting and postharvest </a:t>
            </a:r>
            <a:r>
              <a:rPr lang="de-CH" dirty="0" err="1"/>
              <a:t>management</a:t>
            </a:r>
            <a:endParaRPr lang="en-GB" dirty="0"/>
          </a:p>
        </p:txBody>
      </p:sp>
    </p:spTree>
    <p:extLst>
      <p:ext uri="{BB962C8B-B14F-4D97-AF65-F5344CB8AC3E}">
        <p14:creationId xmlns:p14="http://schemas.microsoft.com/office/powerpoint/2010/main" val="40888804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0127" y="912558"/>
            <a:ext cx="7887647" cy="1778738"/>
          </a:xfrm>
        </p:spPr>
        <p:txBody>
          <a:bodyPr/>
          <a:lstStyle/>
          <a:p>
            <a:pPr algn="just"/>
            <a:r>
              <a:rPr lang="de-CH" sz="1600" dirty="0">
                <a:latin typeface="Gill Sans MT" panose="020B0502020104020203" pitchFamily="34" charset="0"/>
              </a:rPr>
              <a:t>Harvesting </a:t>
            </a:r>
            <a:r>
              <a:rPr lang="de-CH" sz="1600" dirty="0" err="1">
                <a:latin typeface="Gill Sans MT" panose="020B0502020104020203" pitchFamily="34" charset="0"/>
              </a:rPr>
              <a:t>is</a:t>
            </a:r>
            <a:r>
              <a:rPr lang="de-CH" sz="1600" dirty="0">
                <a:latin typeface="Gill Sans MT" panose="020B0502020104020203" pitchFamily="34" charset="0"/>
              </a:rPr>
              <a:t> </a:t>
            </a:r>
            <a:r>
              <a:rPr lang="de-CH" sz="1600" dirty="0" err="1">
                <a:latin typeface="Gill Sans MT" panose="020B0502020104020203" pitchFamily="34" charset="0"/>
              </a:rPr>
              <a:t>one</a:t>
            </a:r>
            <a:r>
              <a:rPr lang="de-CH" sz="1600" dirty="0">
                <a:latin typeface="Gill Sans MT" panose="020B0502020104020203" pitchFamily="34" charset="0"/>
              </a:rPr>
              <a:t> of </a:t>
            </a:r>
            <a:r>
              <a:rPr lang="de-CH" sz="1600" dirty="0" err="1">
                <a:latin typeface="Gill Sans MT" panose="020B0502020104020203" pitchFamily="34" charset="0"/>
              </a:rPr>
              <a:t>the</a:t>
            </a:r>
            <a:r>
              <a:rPr lang="de-CH" sz="1600" dirty="0">
                <a:latin typeface="Gill Sans MT" panose="020B0502020104020203" pitchFamily="34" charset="0"/>
              </a:rPr>
              <a:t> </a:t>
            </a:r>
            <a:r>
              <a:rPr lang="de-CH" sz="1600" dirty="0" err="1">
                <a:latin typeface="Gill Sans MT" panose="020B0502020104020203" pitchFamily="34" charset="0"/>
              </a:rPr>
              <a:t>most</a:t>
            </a:r>
            <a:r>
              <a:rPr lang="de-CH" sz="1600" dirty="0">
                <a:latin typeface="Gill Sans MT" panose="020B0502020104020203" pitchFamily="34" charset="0"/>
              </a:rPr>
              <a:t> important and </a:t>
            </a:r>
            <a:r>
              <a:rPr lang="de-CH" sz="1600" dirty="0" err="1">
                <a:latin typeface="Gill Sans MT" panose="020B0502020104020203" pitchFamily="34" charset="0"/>
              </a:rPr>
              <a:t>rewarding</a:t>
            </a:r>
            <a:r>
              <a:rPr lang="de-CH" sz="1600" dirty="0">
                <a:latin typeface="Gill Sans MT" panose="020B0502020104020203" pitchFamily="34" charset="0"/>
              </a:rPr>
              <a:t> </a:t>
            </a:r>
            <a:r>
              <a:rPr lang="de-CH" sz="1600" dirty="0" err="1">
                <a:latin typeface="Gill Sans MT" panose="020B0502020104020203" pitchFamily="34" charset="0"/>
              </a:rPr>
              <a:t>operations</a:t>
            </a:r>
            <a:r>
              <a:rPr lang="de-CH" sz="1600" dirty="0">
                <a:latin typeface="Gill Sans MT" panose="020B0502020104020203" pitchFamily="34" charset="0"/>
              </a:rPr>
              <a:t> in </a:t>
            </a:r>
            <a:r>
              <a:rPr lang="de-CH" sz="1600" dirty="0" err="1">
                <a:latin typeface="Gill Sans MT" panose="020B0502020104020203" pitchFamily="34" charset="0"/>
              </a:rPr>
              <a:t>farming</a:t>
            </a:r>
            <a:r>
              <a:rPr lang="de-CH" sz="1600" dirty="0">
                <a:latin typeface="Gill Sans MT" panose="020B0502020104020203" pitchFamily="34" charset="0"/>
              </a:rPr>
              <a:t>. Timely and proper harvesting helps to assure good quality of the harvested produtcs, and also to reduce losses from the field if crops are left to </a:t>
            </a:r>
            <a:r>
              <a:rPr lang="de-CH" sz="1600" dirty="0" err="1">
                <a:latin typeface="Gill Sans MT" panose="020B0502020104020203" pitchFamily="34" charset="0"/>
              </a:rPr>
              <a:t>over-grow</a:t>
            </a:r>
            <a:r>
              <a:rPr lang="de-CH" sz="1600" dirty="0">
                <a:latin typeface="Gill Sans MT" panose="020B0502020104020203" pitchFamily="34" charset="0"/>
              </a:rPr>
              <a:t> </a:t>
            </a:r>
            <a:r>
              <a:rPr lang="de-CH" sz="1600" dirty="0" err="1">
                <a:latin typeface="Gill Sans MT" panose="020B0502020104020203" pitchFamily="34" charset="0"/>
              </a:rPr>
              <a:t>or</a:t>
            </a:r>
            <a:r>
              <a:rPr lang="de-CH" sz="1600" dirty="0">
                <a:latin typeface="Gill Sans MT" panose="020B0502020104020203" pitchFamily="34" charset="0"/>
              </a:rPr>
              <a:t> </a:t>
            </a:r>
            <a:r>
              <a:rPr lang="de-CH" sz="1600" dirty="0" err="1">
                <a:latin typeface="Gill Sans MT" panose="020B0502020104020203" pitchFamily="34" charset="0"/>
              </a:rPr>
              <a:t>become</a:t>
            </a:r>
            <a:r>
              <a:rPr lang="de-CH" sz="1600" dirty="0">
                <a:latin typeface="Gill Sans MT" panose="020B0502020104020203" pitchFamily="34" charset="0"/>
              </a:rPr>
              <a:t> </a:t>
            </a:r>
            <a:r>
              <a:rPr lang="de-CH" sz="1600" dirty="0" err="1">
                <a:latin typeface="Gill Sans MT" panose="020B0502020104020203" pitchFamily="34" charset="0"/>
              </a:rPr>
              <a:t>over-mature</a:t>
            </a:r>
            <a:r>
              <a:rPr lang="de-CH" sz="1600" dirty="0">
                <a:latin typeface="Gill Sans MT" panose="020B0502020104020203" pitchFamily="34" charset="0"/>
              </a:rPr>
              <a:t>. </a:t>
            </a:r>
            <a:r>
              <a:rPr lang="de-CH" sz="1600" dirty="0" err="1">
                <a:latin typeface="Gill Sans MT" panose="020B0502020104020203" pitchFamily="34" charset="0"/>
              </a:rPr>
              <a:t>Each</a:t>
            </a:r>
            <a:r>
              <a:rPr lang="de-CH" sz="1600" dirty="0">
                <a:latin typeface="Gill Sans MT" panose="020B0502020104020203" pitchFamily="34" charset="0"/>
              </a:rPr>
              <a:t> crop and </a:t>
            </a:r>
            <a:r>
              <a:rPr lang="de-CH" sz="1600" dirty="0" err="1">
                <a:latin typeface="Gill Sans MT" panose="020B0502020104020203" pitchFamily="34" charset="0"/>
              </a:rPr>
              <a:t>animal</a:t>
            </a:r>
            <a:r>
              <a:rPr lang="de-CH" sz="1600" dirty="0">
                <a:latin typeface="Gill Sans MT" panose="020B0502020104020203" pitchFamily="34" charset="0"/>
              </a:rPr>
              <a:t> type has ist </a:t>
            </a:r>
            <a:r>
              <a:rPr lang="de-CH" sz="1600" dirty="0" err="1">
                <a:latin typeface="Gill Sans MT" panose="020B0502020104020203" pitchFamily="34" charset="0"/>
              </a:rPr>
              <a:t>own</a:t>
            </a:r>
            <a:r>
              <a:rPr lang="de-CH" sz="1600" dirty="0">
                <a:latin typeface="Gill Sans MT" panose="020B0502020104020203" pitchFamily="34" charset="0"/>
              </a:rPr>
              <a:t> characteristics that </a:t>
            </a:r>
            <a:r>
              <a:rPr lang="de-CH" sz="1600" dirty="0" err="1">
                <a:latin typeface="Gill Sans MT" panose="020B0502020104020203" pitchFamily="34" charset="0"/>
              </a:rPr>
              <a:t>portray</a:t>
            </a:r>
            <a:r>
              <a:rPr lang="de-CH" sz="1600" dirty="0">
                <a:latin typeface="Gill Sans MT" panose="020B0502020104020203" pitchFamily="34" charset="0"/>
              </a:rPr>
              <a:t> maturity and </a:t>
            </a:r>
            <a:r>
              <a:rPr lang="de-CH" sz="1600" dirty="0" err="1">
                <a:latin typeface="Gill Sans MT" panose="020B0502020104020203" pitchFamily="34" charset="0"/>
              </a:rPr>
              <a:t>readiness</a:t>
            </a:r>
            <a:r>
              <a:rPr lang="de-CH" sz="1600" dirty="0">
                <a:latin typeface="Gill Sans MT" panose="020B0502020104020203" pitchFamily="34" charset="0"/>
              </a:rPr>
              <a:t> </a:t>
            </a:r>
            <a:r>
              <a:rPr lang="de-CH" sz="1600" dirty="0" err="1">
                <a:latin typeface="Gill Sans MT" panose="020B0502020104020203" pitchFamily="34" charset="0"/>
              </a:rPr>
              <a:t>for</a:t>
            </a:r>
            <a:r>
              <a:rPr lang="de-CH" sz="1600" dirty="0">
                <a:latin typeface="Gill Sans MT" panose="020B0502020104020203" pitchFamily="34" charset="0"/>
              </a:rPr>
              <a:t> </a:t>
            </a:r>
            <a:r>
              <a:rPr lang="de-CH" sz="1600" dirty="0" err="1">
                <a:latin typeface="Gill Sans MT" panose="020B0502020104020203" pitchFamily="34" charset="0"/>
              </a:rPr>
              <a:t>harvest</a:t>
            </a:r>
            <a:r>
              <a:rPr lang="de-CH" sz="1600" dirty="0">
                <a:latin typeface="Gill Sans MT" panose="020B0502020104020203" pitchFamily="34" charset="0"/>
              </a:rPr>
              <a:t>. For some </a:t>
            </a:r>
            <a:r>
              <a:rPr lang="de-CH" sz="1600" dirty="0" err="1">
                <a:latin typeface="Gill Sans MT" panose="020B0502020104020203" pitchFamily="34" charset="0"/>
              </a:rPr>
              <a:t>crops</a:t>
            </a:r>
            <a:r>
              <a:rPr lang="de-CH" sz="1600" dirty="0">
                <a:latin typeface="Gill Sans MT" panose="020B0502020104020203" pitchFamily="34" charset="0"/>
              </a:rPr>
              <a:t>, e.g. </a:t>
            </a:r>
            <a:r>
              <a:rPr lang="de-CH" sz="1600" dirty="0" err="1">
                <a:latin typeface="Gill Sans MT" panose="020B0502020104020203" pitchFamily="34" charset="0"/>
              </a:rPr>
              <a:t>tomatoes</a:t>
            </a:r>
            <a:r>
              <a:rPr lang="de-CH" sz="1600" dirty="0">
                <a:latin typeface="Gill Sans MT" panose="020B0502020104020203" pitchFamily="34" charset="0"/>
              </a:rPr>
              <a:t>, harvesting before </a:t>
            </a:r>
            <a:r>
              <a:rPr lang="de-CH" sz="1600" dirty="0" err="1">
                <a:latin typeface="Gill Sans MT" panose="020B0502020104020203" pitchFamily="34" charset="0"/>
              </a:rPr>
              <a:t>ripening</a:t>
            </a:r>
            <a:r>
              <a:rPr lang="de-CH" sz="1600" dirty="0">
                <a:latin typeface="Gill Sans MT" panose="020B0502020104020203" pitchFamily="34" charset="0"/>
              </a:rPr>
              <a:t> </a:t>
            </a:r>
            <a:r>
              <a:rPr lang="de-CH" sz="1600" dirty="0" err="1">
                <a:latin typeface="Gill Sans MT" panose="020B0502020104020203" pitchFamily="34" charset="0"/>
              </a:rPr>
              <a:t>can</a:t>
            </a:r>
            <a:r>
              <a:rPr lang="de-CH" sz="1600" dirty="0">
                <a:latin typeface="Gill Sans MT" panose="020B0502020104020203" pitchFamily="34" charset="0"/>
              </a:rPr>
              <a:t> </a:t>
            </a:r>
            <a:r>
              <a:rPr lang="de-CH" sz="1600" dirty="0" err="1">
                <a:latin typeface="Gill Sans MT" panose="020B0502020104020203" pitchFamily="34" charset="0"/>
              </a:rPr>
              <a:t>facilitate</a:t>
            </a:r>
            <a:r>
              <a:rPr lang="de-CH" sz="1600" dirty="0">
                <a:latin typeface="Gill Sans MT" panose="020B0502020104020203" pitchFamily="34" charset="0"/>
              </a:rPr>
              <a:t> better </a:t>
            </a:r>
            <a:r>
              <a:rPr lang="de-CH" sz="1600" dirty="0" err="1">
                <a:latin typeface="Gill Sans MT" panose="020B0502020104020203" pitchFamily="34" charset="0"/>
              </a:rPr>
              <a:t>storage</a:t>
            </a:r>
            <a:r>
              <a:rPr lang="de-CH" sz="1600" dirty="0">
                <a:latin typeface="Gill Sans MT" panose="020B0502020104020203" pitchFamily="34" charset="0"/>
              </a:rPr>
              <a:t> </a:t>
            </a:r>
            <a:r>
              <a:rPr lang="de-CH" sz="1600" dirty="0" err="1">
                <a:latin typeface="Gill Sans MT" panose="020B0502020104020203" pitchFamily="34" charset="0"/>
              </a:rPr>
              <a:t>and</a:t>
            </a:r>
            <a:r>
              <a:rPr lang="de-CH" sz="1600" dirty="0">
                <a:latin typeface="Gill Sans MT" panose="020B0502020104020203" pitchFamily="34" charset="0"/>
              </a:rPr>
              <a:t> </a:t>
            </a:r>
            <a:r>
              <a:rPr lang="de-CH" sz="1600" dirty="0" err="1">
                <a:latin typeface="Gill Sans MT" panose="020B0502020104020203" pitchFamily="34" charset="0"/>
              </a:rPr>
              <a:t>transportation</a:t>
            </a:r>
            <a:r>
              <a:rPr lang="de-CH" sz="1600" dirty="0">
                <a:latin typeface="Gill Sans MT" panose="020B0502020104020203" pitchFamily="34" charset="0"/>
              </a:rPr>
              <a:t> to </a:t>
            </a:r>
            <a:r>
              <a:rPr lang="de-CH" sz="1600" dirty="0" err="1">
                <a:latin typeface="Gill Sans MT" panose="020B0502020104020203" pitchFamily="34" charset="0"/>
              </a:rPr>
              <a:t>markets</a:t>
            </a:r>
            <a:r>
              <a:rPr lang="de-CH" sz="1600" dirty="0">
                <a:latin typeface="Gill Sans MT" panose="020B0502020104020203" pitchFamily="34" charset="0"/>
              </a:rPr>
              <a:t>.</a:t>
            </a:r>
            <a:r>
              <a:rPr lang="en-US" sz="1600" dirty="0">
                <a:latin typeface="Gill Sans MT" panose="020B0502020104020203" pitchFamily="34" charset="0"/>
              </a:rPr>
              <a:t> The maturity of harvested perishable commodities has an important bearing on their storage life and quality and may affect the way that they are handled, transported, and marketed.</a:t>
            </a:r>
            <a:endParaRPr lang="de-CH" sz="1600" dirty="0">
              <a:latin typeface="Gill Sans MT" panose="020B0502020104020203" pitchFamily="34" charset="0"/>
            </a:endParaRPr>
          </a:p>
          <a:p>
            <a:r>
              <a:rPr lang="de-CH" sz="1600" dirty="0">
                <a:latin typeface="Gill Sans MT" panose="020B0502020104020203" pitchFamily="34" charset="0"/>
              </a:rPr>
              <a:t> </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117</a:t>
            </a:fld>
            <a:endParaRPr lang="en-GB" noProof="0" dirty="0"/>
          </a:p>
        </p:txBody>
      </p:sp>
      <p:sp>
        <p:nvSpPr>
          <p:cNvPr id="7" name="Textfeld 6"/>
          <p:cNvSpPr txBox="1"/>
          <p:nvPr/>
        </p:nvSpPr>
        <p:spPr>
          <a:xfrm>
            <a:off x="505732" y="469757"/>
            <a:ext cx="8100091" cy="369332"/>
          </a:xfrm>
          <a:prstGeom prst="rect">
            <a:avLst/>
          </a:prstGeom>
          <a:noFill/>
        </p:spPr>
        <p:txBody>
          <a:bodyPr wrap="square" rtlCol="0">
            <a:spAutoFit/>
          </a:bodyPr>
          <a:lstStyle/>
          <a:p>
            <a:r>
              <a:rPr lang="de-CH" b="1" dirty="0">
                <a:latin typeface="Gill Sans MT" panose="020B0502020104020203" pitchFamily="34" charset="0"/>
              </a:rPr>
              <a:t>Crop harvesting</a:t>
            </a:r>
            <a:endParaRPr lang="de-CH" sz="1200" b="1" dirty="0">
              <a:latin typeface="Gill Sans MT" panose="020B0502020104020203" pitchFamily="34" charset="0"/>
            </a:endParaRPr>
          </a:p>
        </p:txBody>
      </p:sp>
      <p:sp>
        <p:nvSpPr>
          <p:cNvPr id="2" name="Rectangle 1"/>
          <p:cNvSpPr/>
          <p:nvPr/>
        </p:nvSpPr>
        <p:spPr>
          <a:xfrm>
            <a:off x="600127" y="3111789"/>
            <a:ext cx="7927844" cy="3035428"/>
          </a:xfrm>
          <a:prstGeom prst="rect">
            <a:avLst/>
          </a:prstGeom>
          <a:solidFill>
            <a:schemeClr val="accent6">
              <a:lumMod val="20000"/>
              <a:lumOff val="80000"/>
            </a:schemeClr>
          </a:solidFill>
          <a:ln>
            <a:noFill/>
          </a:ln>
        </p:spPr>
        <p:txBody>
          <a:bodyPr wrap="square" lIns="72000" tIns="72000" rIns="72000" bIns="7200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know </a:t>
            </a:r>
            <a:r>
              <a:rPr lang="de-CH" sz="1600" spc="20" dirty="0" err="1"/>
              <a:t>the</a:t>
            </a:r>
            <a:r>
              <a:rPr lang="de-CH" sz="1600" spc="20" dirty="0"/>
              <a:t> maturity </a:t>
            </a:r>
            <a:r>
              <a:rPr lang="de-CH" sz="1600" spc="20" dirty="0" err="1"/>
              <a:t>indices</a:t>
            </a:r>
            <a:r>
              <a:rPr lang="de-CH" sz="1600" spc="20" dirty="0"/>
              <a:t> </a:t>
            </a:r>
            <a:r>
              <a:rPr lang="de-CH" sz="1600" spc="20" dirty="0" err="1"/>
              <a:t>for</a:t>
            </a:r>
            <a:r>
              <a:rPr lang="de-CH" sz="1600" spc="20" dirty="0"/>
              <a:t> </a:t>
            </a:r>
            <a:r>
              <a:rPr lang="de-CH" sz="1600" spc="20" dirty="0" err="1"/>
              <a:t>the</a:t>
            </a:r>
            <a:r>
              <a:rPr lang="de-CH" sz="1600" spc="20" dirty="0"/>
              <a:t> </a:t>
            </a:r>
            <a:r>
              <a:rPr lang="de-CH" sz="1600" spc="20" dirty="0" err="1"/>
              <a:t>specific</a:t>
            </a:r>
            <a:r>
              <a:rPr lang="de-CH" sz="1600" spc="20" dirty="0"/>
              <a:t> type of </a:t>
            </a:r>
            <a:r>
              <a:rPr lang="de-CH" sz="1600" spc="20" dirty="0" err="1"/>
              <a:t>crops</a:t>
            </a:r>
            <a:r>
              <a:rPr lang="de-CH" sz="1600" spc="20" dirty="0"/>
              <a:t> </a:t>
            </a:r>
            <a:r>
              <a:rPr lang="de-CH" sz="1600" spc="20" dirty="0" err="1"/>
              <a:t>growing</a:t>
            </a:r>
            <a:r>
              <a:rPr lang="de-CH" sz="1600" spc="20" dirty="0"/>
              <a:t> in </a:t>
            </a:r>
            <a:r>
              <a:rPr lang="de-CH" sz="1600" spc="20" dirty="0" err="1"/>
              <a:t>the</a:t>
            </a:r>
            <a:r>
              <a:rPr lang="de-CH" sz="1600" spc="20" dirty="0"/>
              <a:t> </a:t>
            </a:r>
            <a:r>
              <a:rPr lang="de-CH" sz="1600" spc="20" dirty="0" err="1"/>
              <a:t>demo</a:t>
            </a:r>
            <a:r>
              <a:rPr lang="de-CH" sz="1600" spc="20" dirty="0"/>
              <a:t> </a:t>
            </a:r>
            <a:r>
              <a:rPr lang="de-CH" sz="1600" spc="20" dirty="0" err="1"/>
              <a:t>plots</a:t>
            </a:r>
            <a:r>
              <a:rPr lang="de-CH" sz="1600" spc="20" dirty="0"/>
              <a:t> (</a:t>
            </a:r>
            <a:r>
              <a:rPr lang="de-CH" sz="1600" spc="20" dirty="0" err="1"/>
              <a:t>is</a:t>
            </a:r>
            <a:r>
              <a:rPr lang="de-CH" sz="1600" spc="20" dirty="0"/>
              <a:t> </a:t>
            </a:r>
            <a:r>
              <a:rPr lang="de-CH" sz="1600" spc="20" dirty="0" err="1"/>
              <a:t>it</a:t>
            </a:r>
            <a:r>
              <a:rPr lang="de-CH" sz="1600" spc="20" dirty="0"/>
              <a:t> based on, e.g. </a:t>
            </a:r>
            <a:r>
              <a:rPr lang="de-CH" sz="1600" spc="20" dirty="0" err="1"/>
              <a:t>days</a:t>
            </a:r>
            <a:r>
              <a:rPr lang="de-CH" sz="1600" spc="20" dirty="0"/>
              <a:t> from </a:t>
            </a:r>
            <a:r>
              <a:rPr lang="de-CH" sz="1600" spc="20" dirty="0" err="1"/>
              <a:t>planting</a:t>
            </a:r>
            <a:r>
              <a:rPr lang="de-CH" sz="1600" spc="20" dirty="0"/>
              <a:t>, </a:t>
            </a:r>
            <a:r>
              <a:rPr lang="de-CH" sz="1600" spc="20" dirty="0" err="1"/>
              <a:t>days</a:t>
            </a:r>
            <a:r>
              <a:rPr lang="de-CH" sz="1600" spc="20" dirty="0"/>
              <a:t> from </a:t>
            </a:r>
            <a:r>
              <a:rPr lang="de-CH" sz="1600" spc="20" dirty="0" err="1"/>
              <a:t>flowering</a:t>
            </a:r>
            <a:r>
              <a:rPr lang="de-CH" sz="1600" spc="20" dirty="0"/>
              <a:t>, physical </a:t>
            </a:r>
            <a:r>
              <a:rPr lang="de-CH" sz="1600" spc="20" dirty="0" err="1"/>
              <a:t>and</a:t>
            </a:r>
            <a:r>
              <a:rPr lang="de-CH" sz="1600" spc="20" dirty="0"/>
              <a:t> </a:t>
            </a:r>
            <a:r>
              <a:rPr lang="de-CH" sz="1600" spc="20" dirty="0" err="1"/>
              <a:t>visual</a:t>
            </a:r>
            <a:r>
              <a:rPr lang="de-CH" sz="1600" spc="20" dirty="0"/>
              <a:t> </a:t>
            </a:r>
            <a:r>
              <a:rPr lang="de-CH" sz="1600" spc="20" dirty="0" err="1"/>
              <a:t>changes</a:t>
            </a:r>
            <a:r>
              <a:rPr lang="de-CH" sz="1600" spc="20" dirty="0"/>
              <a:t> </a:t>
            </a:r>
            <a:r>
              <a:rPr lang="de-CH" sz="1600" spc="20" dirty="0" err="1"/>
              <a:t>occuring</a:t>
            </a:r>
            <a:r>
              <a:rPr lang="de-CH" sz="1600" spc="20" dirty="0"/>
              <a:t> such </a:t>
            </a:r>
            <a:r>
              <a:rPr lang="de-CH" sz="1600" spc="20" dirty="0" err="1"/>
              <a:t>as</a:t>
            </a:r>
            <a:r>
              <a:rPr lang="de-CH" sz="1600" spc="20" dirty="0"/>
              <a:t> </a:t>
            </a:r>
            <a:r>
              <a:rPr lang="de-CH" sz="1600" spc="20" dirty="0" err="1"/>
              <a:t>changes</a:t>
            </a:r>
            <a:r>
              <a:rPr lang="de-CH" sz="1600" spc="20" dirty="0"/>
              <a:t> in </a:t>
            </a:r>
            <a:r>
              <a:rPr lang="de-CH" sz="1600" spc="20" dirty="0" err="1"/>
              <a:t>shape</a:t>
            </a:r>
            <a:r>
              <a:rPr lang="de-CH" sz="1600" spc="20" dirty="0"/>
              <a:t> </a:t>
            </a:r>
            <a:r>
              <a:rPr lang="de-CH" sz="1600" spc="20" dirty="0" err="1"/>
              <a:t>or</a:t>
            </a:r>
            <a:r>
              <a:rPr lang="de-CH" sz="1600" spc="20" dirty="0"/>
              <a:t> </a:t>
            </a:r>
            <a:r>
              <a:rPr lang="de-CH" sz="1600" spc="20" dirty="0" err="1"/>
              <a:t>colour</a:t>
            </a:r>
            <a:r>
              <a:rPr lang="de-CH" sz="1600" spc="20" dirty="0"/>
              <a:t> of </a:t>
            </a:r>
            <a:r>
              <a:rPr lang="de-CH" sz="1600" spc="20" dirty="0" err="1"/>
              <a:t>the</a:t>
            </a:r>
            <a:r>
              <a:rPr lang="de-CH" sz="1600" spc="20" dirty="0"/>
              <a:t> </a:t>
            </a:r>
            <a:r>
              <a:rPr lang="de-CH" sz="1600" spc="20" dirty="0" err="1"/>
              <a:t>edible</a:t>
            </a:r>
            <a:r>
              <a:rPr lang="de-CH" sz="1600" spc="20" dirty="0"/>
              <a:t> plant </a:t>
            </a:r>
            <a:r>
              <a:rPr lang="de-CH" sz="1600" spc="20" dirty="0" err="1"/>
              <a:t>parts</a:t>
            </a:r>
            <a:r>
              <a:rPr lang="de-CH" sz="1600" spc="20" dirty="0"/>
              <a:t>, etc.)? Are </a:t>
            </a:r>
            <a:r>
              <a:rPr lang="de-CH" sz="1600" spc="20" dirty="0" err="1"/>
              <a:t>special</a:t>
            </a:r>
            <a:r>
              <a:rPr lang="de-CH" sz="1600" spc="20" dirty="0"/>
              <a:t> </a:t>
            </a:r>
            <a:r>
              <a:rPr lang="de-CH" sz="1600" spc="20" dirty="0" err="1"/>
              <a:t>tools</a:t>
            </a:r>
            <a:r>
              <a:rPr lang="de-CH" sz="1600" spc="20" dirty="0"/>
              <a:t> required to </a:t>
            </a:r>
            <a:r>
              <a:rPr lang="de-CH" sz="1600" spc="20" dirty="0" err="1"/>
              <a:t>measure</a:t>
            </a:r>
            <a:r>
              <a:rPr lang="de-CH" sz="1600" spc="20" dirty="0"/>
              <a:t> maturity? For example, to </a:t>
            </a:r>
            <a:r>
              <a:rPr lang="de-CH" sz="1600" spc="20" dirty="0" err="1"/>
              <a:t>measure</a:t>
            </a:r>
            <a:r>
              <a:rPr lang="de-CH" sz="1600" spc="20" dirty="0"/>
              <a:t> </a:t>
            </a:r>
            <a:r>
              <a:rPr lang="de-CH" sz="1600" spc="20" dirty="0" err="1"/>
              <a:t>the</a:t>
            </a:r>
            <a:r>
              <a:rPr lang="de-CH" sz="1600" spc="20" dirty="0"/>
              <a:t> soluble </a:t>
            </a:r>
            <a:r>
              <a:rPr lang="de-CH" sz="1600" spc="20" dirty="0" err="1"/>
              <a:t>solids</a:t>
            </a:r>
            <a:r>
              <a:rPr lang="de-CH" sz="1600" spc="20" dirty="0"/>
              <a:t> </a:t>
            </a:r>
            <a:r>
              <a:rPr lang="de-CH" sz="1600" spc="20" dirty="0" err="1"/>
              <a:t>content</a:t>
            </a:r>
            <a:r>
              <a:rPr lang="de-CH" sz="1600" spc="20" dirty="0"/>
              <a:t> of </a:t>
            </a:r>
            <a:r>
              <a:rPr lang="de-CH" sz="1600" spc="20" dirty="0" err="1"/>
              <a:t>the</a:t>
            </a:r>
            <a:r>
              <a:rPr lang="de-CH" sz="1600" spc="20" dirty="0"/>
              <a:t> </a:t>
            </a:r>
            <a:r>
              <a:rPr lang="de-CH" sz="1600" spc="20" dirty="0" err="1"/>
              <a:t>juice</a:t>
            </a:r>
            <a:r>
              <a:rPr lang="de-CH" sz="1600" spc="20" dirty="0"/>
              <a:t> in </a:t>
            </a:r>
            <a:r>
              <a:rPr lang="de-CH" sz="1600" spc="20" dirty="0" err="1"/>
              <a:t>mango</a:t>
            </a:r>
            <a:r>
              <a:rPr lang="de-CH" sz="1600" spc="20" dirty="0"/>
              <a:t> </a:t>
            </a:r>
            <a:r>
              <a:rPr lang="de-CH" sz="1600" spc="20" dirty="0" err="1"/>
              <a:t>or</a:t>
            </a:r>
            <a:r>
              <a:rPr lang="de-CH" sz="1600" spc="20" dirty="0"/>
              <a:t> </a:t>
            </a:r>
            <a:r>
              <a:rPr lang="de-CH" sz="1600" spc="20" dirty="0" err="1"/>
              <a:t>grape</a:t>
            </a:r>
            <a:r>
              <a:rPr lang="de-CH" sz="1600" spc="20" dirty="0"/>
              <a:t> </a:t>
            </a:r>
            <a:r>
              <a:rPr lang="de-CH" sz="1600" spc="20" dirty="0" err="1"/>
              <a:t>fruits</a:t>
            </a:r>
            <a:r>
              <a:rPr lang="de-CH" sz="1600" spc="20" dirty="0"/>
              <a:t> to determine </a:t>
            </a:r>
            <a:r>
              <a:rPr lang="de-CH" sz="1600" spc="20" dirty="0" err="1"/>
              <a:t>if</a:t>
            </a:r>
            <a:r>
              <a:rPr lang="de-CH" sz="1600" spc="20" dirty="0"/>
              <a:t> they </a:t>
            </a:r>
            <a:r>
              <a:rPr lang="de-CH" sz="1600" spc="20" dirty="0" err="1"/>
              <a:t>are</a:t>
            </a:r>
            <a:r>
              <a:rPr lang="de-CH" sz="1600" spc="20" dirty="0"/>
              <a:t> </a:t>
            </a:r>
            <a:r>
              <a:rPr lang="de-CH" sz="1600" spc="20" dirty="0" err="1"/>
              <a:t>within</a:t>
            </a:r>
            <a:r>
              <a:rPr lang="de-CH" sz="1600" spc="20" dirty="0"/>
              <a:t> </a:t>
            </a:r>
            <a:r>
              <a:rPr lang="de-CH" sz="1600" spc="20" dirty="0" err="1"/>
              <a:t>the</a:t>
            </a:r>
            <a:r>
              <a:rPr lang="de-CH" sz="1600" spc="20" dirty="0"/>
              <a:t> correct </a:t>
            </a:r>
            <a:r>
              <a:rPr lang="de-CH" sz="1600" spc="20" dirty="0" err="1"/>
              <a:t>range</a:t>
            </a:r>
            <a:r>
              <a:rPr lang="de-CH" sz="1600" spc="20" dirty="0"/>
              <a:t> </a:t>
            </a:r>
            <a:r>
              <a:rPr lang="de-CH" sz="1600" spc="20" dirty="0" err="1"/>
              <a:t>for</a:t>
            </a:r>
            <a:r>
              <a:rPr lang="de-CH" sz="1600" spc="20" dirty="0"/>
              <a:t> </a:t>
            </a:r>
            <a:r>
              <a:rPr lang="de-CH" sz="1600" spc="20" dirty="0" err="1"/>
              <a:t>harvest</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What </a:t>
            </a:r>
            <a:r>
              <a:rPr lang="de-CH" sz="1600" spc="20" dirty="0" err="1"/>
              <a:t>equipment</a:t>
            </a:r>
            <a:r>
              <a:rPr lang="de-CH" sz="1600" spc="20" dirty="0"/>
              <a:t> and </a:t>
            </a:r>
            <a:r>
              <a:rPr lang="de-CH" sz="1600" spc="20" dirty="0" err="1"/>
              <a:t>tools</a:t>
            </a:r>
            <a:r>
              <a:rPr lang="de-CH" sz="1600" spc="20" dirty="0"/>
              <a:t> </a:t>
            </a:r>
            <a:r>
              <a:rPr lang="de-CH" sz="1600" spc="20" dirty="0" err="1"/>
              <a:t>are</a:t>
            </a:r>
            <a:r>
              <a:rPr lang="de-CH" sz="1600" spc="20" dirty="0"/>
              <a:t> </a:t>
            </a:r>
            <a:r>
              <a:rPr lang="de-CH" sz="1600" spc="20" dirty="0" err="1"/>
              <a:t>necessary</a:t>
            </a:r>
            <a:r>
              <a:rPr lang="de-CH" sz="1600" spc="20" dirty="0"/>
              <a:t> </a:t>
            </a:r>
            <a:r>
              <a:rPr lang="de-CH" sz="1600" spc="20" dirty="0" err="1"/>
              <a:t>for</a:t>
            </a:r>
            <a:r>
              <a:rPr lang="de-CH" sz="1600" spc="20" dirty="0"/>
              <a:t> harvesting a </a:t>
            </a:r>
            <a:r>
              <a:rPr lang="de-CH" sz="1600" spc="20" dirty="0" err="1"/>
              <a:t>particular</a:t>
            </a:r>
            <a:r>
              <a:rPr lang="de-CH" sz="1600" spc="20" dirty="0"/>
              <a:t> crop </a:t>
            </a:r>
            <a:r>
              <a:rPr lang="de-CH" sz="1600" spc="20" dirty="0" err="1"/>
              <a:t>or</a:t>
            </a:r>
            <a:r>
              <a:rPr lang="de-CH" sz="1600" spc="20" dirty="0"/>
              <a:t> livestock type/livestock </a:t>
            </a:r>
            <a:r>
              <a:rPr lang="de-CH" sz="1600" spc="20" dirty="0" err="1"/>
              <a:t>product</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Is</a:t>
            </a:r>
            <a:r>
              <a:rPr lang="de-CH" sz="1600" spc="20" dirty="0"/>
              <a:t> </a:t>
            </a:r>
            <a:r>
              <a:rPr lang="de-CH" sz="1600" spc="20" dirty="0" err="1"/>
              <a:t>the</a:t>
            </a:r>
            <a:r>
              <a:rPr lang="de-CH" sz="1600" spc="20" dirty="0"/>
              <a:t> harvesting </a:t>
            </a:r>
            <a:r>
              <a:rPr lang="de-CH" sz="1600" spc="20" dirty="0" err="1"/>
              <a:t>team</a:t>
            </a:r>
            <a:r>
              <a:rPr lang="de-CH" sz="1600" spc="20" dirty="0"/>
              <a:t> </a:t>
            </a:r>
            <a:r>
              <a:rPr lang="de-CH" sz="1600" spc="20" dirty="0" err="1"/>
              <a:t>well</a:t>
            </a:r>
            <a:r>
              <a:rPr lang="de-CH" sz="1600" spc="20" dirty="0"/>
              <a:t> </a:t>
            </a:r>
            <a:r>
              <a:rPr lang="de-CH" sz="1600" spc="20" dirty="0" err="1"/>
              <a:t>trained</a:t>
            </a:r>
            <a:r>
              <a:rPr lang="de-CH" sz="1600" spc="20" dirty="0"/>
              <a:t> </a:t>
            </a:r>
            <a:r>
              <a:rPr lang="de-CH" sz="1600" spc="20" dirty="0" err="1"/>
              <a:t>and</a:t>
            </a:r>
            <a:r>
              <a:rPr lang="de-CH" sz="1600" spc="20" dirty="0"/>
              <a:t> </a:t>
            </a:r>
            <a:r>
              <a:rPr lang="de-CH" sz="1600" spc="20" dirty="0" err="1"/>
              <a:t>aware</a:t>
            </a:r>
            <a:r>
              <a:rPr lang="de-CH" sz="1600" spc="20" dirty="0"/>
              <a:t> of </a:t>
            </a:r>
            <a:r>
              <a:rPr lang="de-CH" sz="1600" spc="20" dirty="0" err="1"/>
              <a:t>these</a:t>
            </a:r>
            <a:r>
              <a:rPr lang="de-CH" sz="1600" spc="20" dirty="0"/>
              <a:t> maturity </a:t>
            </a:r>
            <a:r>
              <a:rPr lang="de-CH" sz="1600" spc="20" dirty="0" err="1"/>
              <a:t>indices</a:t>
            </a:r>
            <a:r>
              <a:rPr lang="de-CH" sz="1600" spc="20" dirty="0"/>
              <a:t> </a:t>
            </a:r>
            <a:r>
              <a:rPr lang="de-CH" sz="1600" spc="20" dirty="0" err="1"/>
              <a:t>and</a:t>
            </a:r>
            <a:r>
              <a:rPr lang="de-CH" sz="1600" spc="20" dirty="0"/>
              <a:t> </a:t>
            </a:r>
            <a:r>
              <a:rPr lang="de-CH" sz="1600" spc="20" dirty="0" err="1"/>
              <a:t>expectations</a:t>
            </a:r>
            <a:r>
              <a:rPr lang="de-CH" sz="1600" spc="2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have </a:t>
            </a:r>
            <a:r>
              <a:rPr lang="de-CH" sz="1600" spc="20" dirty="0" err="1"/>
              <a:t>enough</a:t>
            </a:r>
            <a:r>
              <a:rPr lang="de-CH" sz="1600" spc="20" dirty="0"/>
              <a:t> </a:t>
            </a:r>
            <a:r>
              <a:rPr lang="de-CH" sz="1600" spc="20" dirty="0" err="1"/>
              <a:t>containers</a:t>
            </a:r>
            <a:r>
              <a:rPr lang="de-CH" sz="1600" spc="20" dirty="0"/>
              <a:t> </a:t>
            </a:r>
            <a:r>
              <a:rPr lang="de-CH" sz="1600" spc="20" dirty="0" err="1"/>
              <a:t>for</a:t>
            </a:r>
            <a:r>
              <a:rPr lang="de-CH" sz="1600" spc="20" dirty="0"/>
              <a:t> harvesting? Are </a:t>
            </a:r>
            <a:r>
              <a:rPr lang="de-CH" sz="1600" spc="20" dirty="0" err="1"/>
              <a:t>the</a:t>
            </a:r>
            <a:r>
              <a:rPr lang="de-CH" sz="1600" spc="20" dirty="0"/>
              <a:t> </a:t>
            </a:r>
            <a:r>
              <a:rPr lang="de-CH" sz="1600" spc="20" dirty="0" err="1"/>
              <a:t>containers</a:t>
            </a:r>
            <a:r>
              <a:rPr lang="de-CH" sz="1600" spc="20" dirty="0"/>
              <a:t> </a:t>
            </a:r>
            <a:r>
              <a:rPr lang="de-CH" sz="1600" spc="20" dirty="0" err="1"/>
              <a:t>suitable</a:t>
            </a:r>
            <a:r>
              <a:rPr lang="de-CH" sz="1600" spc="20" dirty="0"/>
              <a:t> </a:t>
            </a:r>
            <a:r>
              <a:rPr lang="de-CH" sz="1600" spc="20" dirty="0" err="1"/>
              <a:t>for</a:t>
            </a:r>
            <a:r>
              <a:rPr lang="de-CH" sz="1600" spc="20" dirty="0"/>
              <a:t> </a:t>
            </a:r>
            <a:r>
              <a:rPr lang="de-CH" sz="1600" spc="20" dirty="0" err="1"/>
              <a:t>the</a:t>
            </a:r>
            <a:r>
              <a:rPr lang="de-CH" sz="1600" spc="20" dirty="0"/>
              <a:t> type of </a:t>
            </a:r>
            <a:r>
              <a:rPr lang="de-CH" sz="1600" spc="20" dirty="0" err="1"/>
              <a:t>product</a:t>
            </a:r>
            <a:r>
              <a:rPr lang="de-CH" sz="1600" spc="20" dirty="0"/>
              <a:t> in such a </a:t>
            </a:r>
            <a:r>
              <a:rPr lang="de-CH" sz="1600" spc="20" dirty="0" err="1"/>
              <a:t>way</a:t>
            </a:r>
            <a:r>
              <a:rPr lang="de-CH" sz="1600" spc="20" dirty="0"/>
              <a:t> that they </a:t>
            </a:r>
            <a:r>
              <a:rPr lang="de-CH" sz="1600" spc="20" dirty="0" err="1"/>
              <a:t>cushion</a:t>
            </a:r>
            <a:r>
              <a:rPr lang="de-CH" sz="1600" spc="20" dirty="0"/>
              <a:t> </a:t>
            </a:r>
            <a:r>
              <a:rPr lang="de-CH" sz="1600" dirty="0" err="1">
                <a:latin typeface="Gill Sans MT" panose="020B0502020104020203" pitchFamily="34" charset="0"/>
              </a:rPr>
              <a:t>or</a:t>
            </a:r>
            <a:r>
              <a:rPr lang="de-CH" sz="1600" dirty="0">
                <a:latin typeface="Gill Sans MT" panose="020B0502020104020203" pitchFamily="34" charset="0"/>
              </a:rPr>
              <a:t> </a:t>
            </a:r>
            <a:r>
              <a:rPr lang="de-CH" sz="1600" dirty="0" err="1">
                <a:latin typeface="Gill Sans MT" panose="020B0502020104020203" pitchFamily="34" charset="0"/>
              </a:rPr>
              <a:t>protect</a:t>
            </a:r>
            <a:r>
              <a:rPr lang="de-CH" sz="1600" dirty="0">
                <a:latin typeface="Gill Sans MT" panose="020B0502020104020203" pitchFamily="34" charset="0"/>
              </a:rPr>
              <a:t> </a:t>
            </a:r>
            <a:r>
              <a:rPr lang="de-CH" sz="1600" dirty="0" err="1">
                <a:latin typeface="Gill Sans MT" panose="020B0502020104020203" pitchFamily="34" charset="0"/>
              </a:rPr>
              <a:t>the</a:t>
            </a:r>
            <a:r>
              <a:rPr lang="de-CH" sz="1600" dirty="0">
                <a:latin typeface="Gill Sans MT" panose="020B0502020104020203" pitchFamily="34" charset="0"/>
              </a:rPr>
              <a:t> </a:t>
            </a:r>
            <a:r>
              <a:rPr lang="de-CH" sz="1600" dirty="0" err="1">
                <a:latin typeface="Gill Sans MT" panose="020B0502020104020203" pitchFamily="34" charset="0"/>
              </a:rPr>
              <a:t>produce</a:t>
            </a:r>
            <a:r>
              <a:rPr lang="de-CH" sz="1600" dirty="0">
                <a:latin typeface="Gill Sans MT" panose="020B0502020104020203" pitchFamily="34" charset="0"/>
              </a:rPr>
              <a:t> from </a:t>
            </a:r>
            <a:r>
              <a:rPr lang="de-CH" sz="1600" dirty="0" err="1">
                <a:latin typeface="Gill Sans MT" panose="020B0502020104020203" pitchFamily="34" charset="0"/>
              </a:rPr>
              <a:t>damage</a:t>
            </a:r>
            <a:r>
              <a:rPr lang="de-CH" sz="1600" dirty="0">
                <a:latin typeface="Gill Sans MT" panose="020B0502020104020203" pitchFamily="34" charset="0"/>
              </a:rPr>
              <a:t>? </a:t>
            </a:r>
          </a:p>
        </p:txBody>
      </p:sp>
      <p:sp>
        <p:nvSpPr>
          <p:cNvPr id="8" name="Rectangle 7"/>
          <p:cNvSpPr/>
          <p:nvPr/>
        </p:nvSpPr>
        <p:spPr>
          <a:xfrm>
            <a:off x="600127" y="2816721"/>
            <a:ext cx="1962397" cy="221599"/>
          </a:xfrm>
          <a:prstGeom prst="rect">
            <a:avLst/>
          </a:prstGeom>
          <a:noFill/>
        </p:spPr>
        <p:txBody>
          <a:bodyPr vert="horz" wrap="square" lIns="0" tIns="0" rIns="0" bIns="0" rtlCol="0" anchor="t">
            <a:spAutoFit/>
          </a:bodyPr>
          <a:lstStyle/>
          <a:p>
            <a:pPr>
              <a:lnSpc>
                <a:spcPct val="90000"/>
              </a:lnSpc>
              <a:spcBef>
                <a:spcPct val="0"/>
              </a:spcBef>
              <a:buClr>
                <a:srgbClr val="006C8E"/>
              </a:buClr>
            </a:pPr>
            <a:r>
              <a:rPr lang="de-CH" sz="1600" b="1" dirty="0" err="1"/>
              <a:t>Guiding</a:t>
            </a:r>
            <a:r>
              <a:rPr lang="de-CH" sz="1600" b="1" dirty="0"/>
              <a:t> </a:t>
            </a:r>
            <a:r>
              <a:rPr lang="de-CH" sz="1600" b="1" dirty="0" err="1"/>
              <a:t>questions</a:t>
            </a:r>
            <a:r>
              <a:rPr lang="de-CH" sz="1600" b="1" dirty="0"/>
              <a:t> </a:t>
            </a:r>
            <a:endParaRPr lang="en-GB" sz="1600" b="1" dirty="0"/>
          </a:p>
        </p:txBody>
      </p:sp>
      <p:sp>
        <p:nvSpPr>
          <p:cNvPr id="9" name="Datumsplatzhalter 4">
            <a:extLst>
              <a:ext uri="{FF2B5EF4-FFF2-40B4-BE49-F238E27FC236}">
                <a16:creationId xmlns:a16="http://schemas.microsoft.com/office/drawing/2014/main" id="{EF0DBDBC-21F1-4671-A770-1DA669BE36E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4949256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09" y="846251"/>
            <a:ext cx="7908549" cy="276999"/>
          </a:xfrm>
        </p:spPr>
        <p:txBody>
          <a:bodyPr vert="horz" lIns="0" tIns="0" rIns="0" bIns="0" rtlCol="0" anchor="t">
            <a:noAutofit/>
          </a:bodyPr>
          <a:lstStyle/>
          <a:p>
            <a:r>
              <a:rPr lang="de-CH" sz="1800" dirty="0">
                <a:solidFill>
                  <a:srgbClr val="262626"/>
                </a:solidFill>
                <a:latin typeface="+mn-lt"/>
              </a:rPr>
              <a:t>Development </a:t>
            </a:r>
            <a:r>
              <a:rPr lang="de-CH" sz="1800" dirty="0" err="1">
                <a:solidFill>
                  <a:srgbClr val="262626"/>
                </a:solidFill>
                <a:latin typeface="+mn-lt"/>
              </a:rPr>
              <a:t>stages</a:t>
            </a:r>
            <a:r>
              <a:rPr lang="de-CH" sz="1800" dirty="0">
                <a:solidFill>
                  <a:srgbClr val="262626"/>
                </a:solidFill>
                <a:latin typeface="+mn-lt"/>
              </a:rPr>
              <a:t> </a:t>
            </a:r>
            <a:r>
              <a:rPr lang="de-CH" sz="1800" dirty="0" err="1">
                <a:solidFill>
                  <a:srgbClr val="262626"/>
                </a:solidFill>
                <a:latin typeface="+mn-lt"/>
              </a:rPr>
              <a:t>for</a:t>
            </a:r>
            <a:r>
              <a:rPr lang="de-CH" sz="1800" dirty="0">
                <a:solidFill>
                  <a:srgbClr val="262626"/>
                </a:solidFill>
                <a:latin typeface="+mn-lt"/>
              </a:rPr>
              <a:t> </a:t>
            </a:r>
            <a:r>
              <a:rPr lang="de-CH" sz="1800" dirty="0" err="1">
                <a:solidFill>
                  <a:srgbClr val="262626"/>
                </a:solidFill>
                <a:latin typeface="+mn-lt"/>
              </a:rPr>
              <a:t>crops</a:t>
            </a:r>
            <a:r>
              <a:rPr lang="de-CH" sz="1800" dirty="0">
                <a:solidFill>
                  <a:srgbClr val="262626"/>
                </a:solidFill>
                <a:latin typeface="+mn-lt"/>
              </a:rPr>
              <a:t> </a:t>
            </a:r>
            <a:endParaRPr lang="en-US" sz="1800" dirty="0">
              <a:solidFill>
                <a:srgbClr val="262626"/>
              </a:solidFill>
              <a:latin typeface="+mn-lt"/>
            </a:endParaRP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118</a:t>
            </a:fld>
            <a:endParaRPr lang="en-GB" noProof="0" dirty="0"/>
          </a:p>
        </p:txBody>
      </p:sp>
      <p:sp>
        <p:nvSpPr>
          <p:cNvPr id="7" name="Pfeil nach links und rechts 6"/>
          <p:cNvSpPr/>
          <p:nvPr/>
        </p:nvSpPr>
        <p:spPr>
          <a:xfrm>
            <a:off x="534409" y="1266590"/>
            <a:ext cx="8004320" cy="4824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rPr>
              <a:t>Development</a:t>
            </a:r>
            <a:endParaRPr lang="en-US" dirty="0">
              <a:solidFill>
                <a:schemeClr val="tx1"/>
              </a:solidFill>
            </a:endParaRPr>
          </a:p>
        </p:txBody>
      </p:sp>
      <p:sp>
        <p:nvSpPr>
          <p:cNvPr id="11" name="Pfeil nach links und rechts 10"/>
          <p:cNvSpPr/>
          <p:nvPr/>
        </p:nvSpPr>
        <p:spPr>
          <a:xfrm>
            <a:off x="534409" y="1783986"/>
            <a:ext cx="5522685" cy="482420"/>
          </a:xfrm>
          <a:prstGeom prst="lef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rPr>
              <a:t>Growth</a:t>
            </a:r>
            <a:endParaRPr lang="en-US" dirty="0">
              <a:solidFill>
                <a:schemeClr val="tx1"/>
              </a:solidFill>
            </a:endParaRPr>
          </a:p>
        </p:txBody>
      </p:sp>
      <p:sp>
        <p:nvSpPr>
          <p:cNvPr id="12" name="Pfeil nach links und rechts 11"/>
          <p:cNvSpPr/>
          <p:nvPr/>
        </p:nvSpPr>
        <p:spPr>
          <a:xfrm>
            <a:off x="4838260" y="2337992"/>
            <a:ext cx="3240036" cy="517396"/>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chemeClr val="tx1"/>
                </a:solidFill>
              </a:rPr>
              <a:t>Maturation</a:t>
            </a:r>
            <a:endParaRPr lang="en-US" dirty="0">
              <a:solidFill>
                <a:schemeClr val="tx1"/>
              </a:solidFill>
            </a:endParaRPr>
          </a:p>
        </p:txBody>
      </p:sp>
      <p:sp>
        <p:nvSpPr>
          <p:cNvPr id="13" name="Pfeil nach links und rechts 12"/>
          <p:cNvSpPr/>
          <p:nvPr/>
        </p:nvSpPr>
        <p:spPr>
          <a:xfrm>
            <a:off x="5281487" y="2910537"/>
            <a:ext cx="2455791" cy="517396"/>
          </a:xfrm>
          <a:prstGeom prst="lef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rPr>
              <a:t>Physiological </a:t>
            </a:r>
            <a:r>
              <a:rPr lang="de-CH" dirty="0" err="1">
                <a:solidFill>
                  <a:schemeClr val="tx1"/>
                </a:solidFill>
              </a:rPr>
              <a:t>maturity</a:t>
            </a:r>
            <a:endParaRPr lang="en-US" dirty="0">
              <a:solidFill>
                <a:schemeClr val="tx1"/>
              </a:solidFill>
            </a:endParaRPr>
          </a:p>
        </p:txBody>
      </p:sp>
      <p:sp>
        <p:nvSpPr>
          <p:cNvPr id="14" name="Pfeil nach links und rechts 13"/>
          <p:cNvSpPr/>
          <p:nvPr/>
        </p:nvSpPr>
        <p:spPr>
          <a:xfrm>
            <a:off x="5705181" y="3489171"/>
            <a:ext cx="2430027" cy="513442"/>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chemeClr val="tx1"/>
                </a:solidFill>
              </a:rPr>
              <a:t>Ripening</a:t>
            </a:r>
            <a:endParaRPr lang="en-US" dirty="0">
              <a:solidFill>
                <a:schemeClr val="tx1"/>
              </a:solidFill>
            </a:endParaRPr>
          </a:p>
        </p:txBody>
      </p:sp>
      <p:sp>
        <p:nvSpPr>
          <p:cNvPr id="15" name="Pfeil nach links und rechts 14"/>
          <p:cNvSpPr/>
          <p:nvPr/>
        </p:nvSpPr>
        <p:spPr>
          <a:xfrm>
            <a:off x="6215450" y="4087425"/>
            <a:ext cx="2250027" cy="504169"/>
          </a:xfrm>
          <a:prstGeom prst="lef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chemeClr val="tx1"/>
                </a:solidFill>
              </a:rPr>
              <a:t>Senescence</a:t>
            </a:r>
            <a:endParaRPr lang="en-US" dirty="0">
              <a:solidFill>
                <a:schemeClr val="tx1"/>
              </a:solidFill>
            </a:endParaRPr>
          </a:p>
        </p:txBody>
      </p:sp>
      <p:sp>
        <p:nvSpPr>
          <p:cNvPr id="16" name="Textfeld 15"/>
          <p:cNvSpPr txBox="1"/>
          <p:nvPr/>
        </p:nvSpPr>
        <p:spPr>
          <a:xfrm>
            <a:off x="4838260" y="5353719"/>
            <a:ext cx="3767588" cy="276999"/>
          </a:xfrm>
          <a:prstGeom prst="rect">
            <a:avLst/>
          </a:prstGeom>
          <a:noFill/>
        </p:spPr>
        <p:txBody>
          <a:bodyPr wrap="square" rtlCol="0">
            <a:spAutoFit/>
          </a:bodyPr>
          <a:lstStyle/>
          <a:p>
            <a:pPr algn="r"/>
            <a:r>
              <a:rPr lang="de-CH" sz="1200" dirty="0" err="1"/>
              <a:t>Adapted</a:t>
            </a:r>
            <a:r>
              <a:rPr lang="de-CH" sz="1200" dirty="0"/>
              <a:t> from </a:t>
            </a:r>
            <a:r>
              <a:rPr lang="de-CH" sz="1200" dirty="0" err="1"/>
              <a:t>Watada</a:t>
            </a:r>
            <a:r>
              <a:rPr lang="de-CH" sz="1200" dirty="0"/>
              <a:t> et al., 1984.</a:t>
            </a:r>
            <a:endParaRPr lang="en-US" sz="1200" dirty="0"/>
          </a:p>
        </p:txBody>
      </p:sp>
      <p:sp>
        <p:nvSpPr>
          <p:cNvPr id="17" name="Textfeld 16"/>
          <p:cNvSpPr txBox="1"/>
          <p:nvPr/>
        </p:nvSpPr>
        <p:spPr>
          <a:xfrm>
            <a:off x="431954" y="2596591"/>
            <a:ext cx="3873788" cy="1323439"/>
          </a:xfrm>
          <a:prstGeom prst="rect">
            <a:avLst/>
          </a:prstGeom>
          <a:noFill/>
        </p:spPr>
        <p:txBody>
          <a:bodyPr wrap="square" rtlCol="0">
            <a:spAutoFit/>
          </a:bodyPr>
          <a:lstStyle/>
          <a:p>
            <a:r>
              <a:rPr lang="de-CH" sz="1600" dirty="0"/>
              <a:t>For </a:t>
            </a:r>
            <a:r>
              <a:rPr lang="de-CH" sz="1600" dirty="0" err="1"/>
              <a:t>horticultural</a:t>
            </a:r>
            <a:r>
              <a:rPr lang="de-CH" sz="1600" dirty="0"/>
              <a:t> </a:t>
            </a:r>
            <a:r>
              <a:rPr lang="de-CH" sz="1600" dirty="0" err="1"/>
              <a:t>crops</a:t>
            </a:r>
            <a:r>
              <a:rPr lang="de-CH" sz="1600" dirty="0"/>
              <a:t>, </a:t>
            </a:r>
            <a:r>
              <a:rPr lang="de-CH" sz="1600" dirty="0" err="1"/>
              <a:t>knowing</a:t>
            </a:r>
            <a:r>
              <a:rPr lang="de-CH" sz="1600" dirty="0"/>
              <a:t> </a:t>
            </a:r>
            <a:r>
              <a:rPr lang="de-CH" sz="1600" dirty="0" err="1"/>
              <a:t>the</a:t>
            </a:r>
            <a:r>
              <a:rPr lang="de-CH" sz="1600" dirty="0"/>
              <a:t> </a:t>
            </a:r>
            <a:r>
              <a:rPr lang="de-CH" sz="1600" dirty="0" err="1"/>
              <a:t>physiological</a:t>
            </a:r>
            <a:r>
              <a:rPr lang="de-CH" sz="1600" dirty="0"/>
              <a:t> maturity </a:t>
            </a:r>
            <a:r>
              <a:rPr lang="de-CH" sz="1600" dirty="0" err="1"/>
              <a:t>is</a:t>
            </a:r>
            <a:r>
              <a:rPr lang="de-CH" sz="1600" dirty="0"/>
              <a:t> important </a:t>
            </a:r>
            <a:r>
              <a:rPr lang="de-CH" sz="1600" dirty="0" err="1"/>
              <a:t>as</a:t>
            </a:r>
            <a:r>
              <a:rPr lang="de-CH" sz="1600" dirty="0"/>
              <a:t> </a:t>
            </a:r>
            <a:r>
              <a:rPr lang="de-CH" sz="1600" dirty="0" err="1"/>
              <a:t>the</a:t>
            </a:r>
            <a:r>
              <a:rPr lang="de-CH" sz="1600" dirty="0"/>
              <a:t> economic </a:t>
            </a:r>
            <a:r>
              <a:rPr lang="de-CH" sz="1600" dirty="0" err="1"/>
              <a:t>importance</a:t>
            </a:r>
            <a:r>
              <a:rPr lang="de-CH" sz="1600" dirty="0"/>
              <a:t> of a crop, and </a:t>
            </a:r>
            <a:r>
              <a:rPr lang="de-CH" sz="1600" dirty="0" err="1"/>
              <a:t>its</a:t>
            </a:r>
            <a:r>
              <a:rPr lang="de-CH" sz="1600" dirty="0"/>
              <a:t> </a:t>
            </a:r>
            <a:r>
              <a:rPr lang="de-CH" sz="1600" dirty="0" err="1"/>
              <a:t>usefulness</a:t>
            </a:r>
            <a:r>
              <a:rPr lang="de-CH" sz="1600" dirty="0"/>
              <a:t> </a:t>
            </a:r>
            <a:r>
              <a:rPr lang="de-CH" sz="1600" dirty="0" err="1"/>
              <a:t>are</a:t>
            </a:r>
            <a:r>
              <a:rPr lang="de-CH" sz="1600" dirty="0"/>
              <a:t> </a:t>
            </a:r>
            <a:r>
              <a:rPr lang="de-CH" sz="1600" dirty="0" err="1"/>
              <a:t>higher</a:t>
            </a:r>
            <a:r>
              <a:rPr lang="de-CH" sz="1600" dirty="0"/>
              <a:t> before </a:t>
            </a:r>
            <a:r>
              <a:rPr lang="de-CH" sz="1600" dirty="0" err="1"/>
              <a:t>the</a:t>
            </a:r>
            <a:r>
              <a:rPr lang="de-CH" sz="1600" dirty="0"/>
              <a:t> crop </a:t>
            </a:r>
            <a:r>
              <a:rPr lang="de-CH" sz="1600" dirty="0" err="1"/>
              <a:t>reaches</a:t>
            </a:r>
            <a:r>
              <a:rPr lang="de-CH" sz="1600" dirty="0"/>
              <a:t> full </a:t>
            </a:r>
            <a:r>
              <a:rPr lang="de-CH" sz="1600" dirty="0" err="1"/>
              <a:t>maturation</a:t>
            </a:r>
            <a:r>
              <a:rPr lang="de-CH" sz="1600" dirty="0"/>
              <a:t>. </a:t>
            </a:r>
            <a:endParaRPr lang="en-US" sz="1600" dirty="0"/>
          </a:p>
        </p:txBody>
      </p:sp>
      <p:sp>
        <p:nvSpPr>
          <p:cNvPr id="18" name="Datumsplatzhalter 4">
            <a:extLst>
              <a:ext uri="{FF2B5EF4-FFF2-40B4-BE49-F238E27FC236}">
                <a16:creationId xmlns:a16="http://schemas.microsoft.com/office/drawing/2014/main" id="{57BE9C7D-49B5-4197-9441-7B364B27824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2112655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64981"/>
            <a:ext cx="7908549" cy="408445"/>
          </a:xfrm>
        </p:spPr>
        <p:txBody>
          <a:bodyPr/>
          <a:lstStyle/>
          <a:p>
            <a:r>
              <a:rPr lang="de-CH" sz="1600" b="0" dirty="0" err="1"/>
              <a:t>How</a:t>
            </a:r>
            <a:r>
              <a:rPr lang="de-CH" sz="1600" b="0" dirty="0"/>
              <a:t> do you </a:t>
            </a:r>
            <a:r>
              <a:rPr lang="de-CH" sz="1600" b="0" dirty="0" err="1"/>
              <a:t>determine</a:t>
            </a:r>
            <a:r>
              <a:rPr lang="de-CH" sz="1600" b="0" dirty="0"/>
              <a:t> when to </a:t>
            </a:r>
            <a:r>
              <a:rPr lang="de-CH" sz="1600" b="0" dirty="0" err="1"/>
              <a:t>harvest</a:t>
            </a:r>
            <a:r>
              <a:rPr lang="de-CH" sz="1600" b="0" dirty="0"/>
              <a:t>? What maturity </a:t>
            </a:r>
            <a:r>
              <a:rPr lang="de-CH" sz="1600" b="0" dirty="0" err="1"/>
              <a:t>indices</a:t>
            </a:r>
            <a:r>
              <a:rPr lang="de-CH" sz="1600" b="0" dirty="0"/>
              <a:t> </a:t>
            </a:r>
            <a:r>
              <a:rPr lang="de-CH" sz="1600" b="0" dirty="0" err="1"/>
              <a:t>are</a:t>
            </a:r>
            <a:r>
              <a:rPr lang="de-CH" sz="1600" b="0" dirty="0"/>
              <a:t> </a:t>
            </a:r>
            <a:r>
              <a:rPr lang="de-CH" sz="1600" b="0" dirty="0" err="1"/>
              <a:t>associated</a:t>
            </a:r>
            <a:r>
              <a:rPr lang="de-CH" sz="1600" b="0" dirty="0"/>
              <a:t> with </a:t>
            </a:r>
            <a:r>
              <a:rPr lang="de-CH" sz="1600" b="0" dirty="0" err="1"/>
              <a:t>the</a:t>
            </a:r>
            <a:r>
              <a:rPr lang="de-CH" sz="1600" b="0" dirty="0"/>
              <a:t> </a:t>
            </a:r>
            <a:r>
              <a:rPr lang="de-CH" sz="1600" b="0" dirty="0" err="1"/>
              <a:t>various</a:t>
            </a:r>
            <a:r>
              <a:rPr lang="de-CH" sz="1600" b="0" dirty="0"/>
              <a:t> </a:t>
            </a:r>
            <a:r>
              <a:rPr lang="de-CH" sz="1600" b="0" dirty="0" err="1"/>
              <a:t>crops</a:t>
            </a:r>
            <a:r>
              <a:rPr lang="de-CH" sz="1600" b="0" dirty="0"/>
              <a:t>? </a:t>
            </a:r>
            <a:endParaRPr lang="en-US" sz="16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119</a:t>
            </a:fld>
            <a:endParaRPr lang="en-GB" noProof="0" dirty="0"/>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220" y="1018833"/>
            <a:ext cx="3739503" cy="2399347"/>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8197" y="998973"/>
            <a:ext cx="3738978" cy="2419207"/>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1958" y="3477201"/>
            <a:ext cx="3808748" cy="2394902"/>
          </a:xfrm>
          <a:prstGeom prst="rect">
            <a:avLst/>
          </a:prstGeom>
        </p:spPr>
      </p:pic>
      <p:sp>
        <p:nvSpPr>
          <p:cNvPr id="6" name="Textfeld 5"/>
          <p:cNvSpPr txBox="1"/>
          <p:nvPr/>
        </p:nvSpPr>
        <p:spPr>
          <a:xfrm>
            <a:off x="6277306" y="5883334"/>
            <a:ext cx="2069869" cy="276999"/>
          </a:xfrm>
          <a:prstGeom prst="rect">
            <a:avLst/>
          </a:prstGeom>
          <a:solidFill>
            <a:schemeClr val="bg1"/>
          </a:solidFill>
        </p:spPr>
        <p:txBody>
          <a:bodyPr wrap="square" rtlCol="0">
            <a:spAutoFit/>
          </a:bodyPr>
          <a:lstStyle/>
          <a:p>
            <a:pPr algn="r"/>
            <a:r>
              <a:rPr lang="de-CH" sz="1200" dirty="0"/>
              <a:t>Pictures: Laura Armengot, </a:t>
            </a:r>
            <a:r>
              <a:rPr lang="de-CH" sz="1200" dirty="0" err="1"/>
              <a:t>FiBL</a:t>
            </a:r>
            <a:endParaRPr lang="en-US" sz="1200" dirty="0"/>
          </a:p>
        </p:txBody>
      </p:sp>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7534" y="3477201"/>
            <a:ext cx="3719642" cy="2392870"/>
          </a:xfrm>
          <a:prstGeom prst="rect">
            <a:avLst/>
          </a:prstGeom>
        </p:spPr>
      </p:pic>
      <p:sp>
        <p:nvSpPr>
          <p:cNvPr id="10" name="Textfeld 9"/>
          <p:cNvSpPr txBox="1"/>
          <p:nvPr/>
        </p:nvSpPr>
        <p:spPr>
          <a:xfrm>
            <a:off x="2559168" y="5906386"/>
            <a:ext cx="2069869" cy="276999"/>
          </a:xfrm>
          <a:prstGeom prst="rect">
            <a:avLst/>
          </a:prstGeom>
          <a:solidFill>
            <a:schemeClr val="bg1"/>
          </a:solidFill>
        </p:spPr>
        <p:txBody>
          <a:bodyPr wrap="square" rtlCol="0">
            <a:spAutoFit/>
          </a:bodyPr>
          <a:lstStyle/>
          <a:p>
            <a:pPr algn="r"/>
            <a:r>
              <a:rPr lang="de-CH" sz="1200" dirty="0"/>
              <a:t>Pictures: Johanna Rüegg, </a:t>
            </a:r>
            <a:r>
              <a:rPr lang="de-CH" sz="1200" dirty="0" err="1"/>
              <a:t>FiBL</a:t>
            </a:r>
            <a:r>
              <a:rPr lang="de-CH" sz="1200" dirty="0"/>
              <a:t> </a:t>
            </a:r>
            <a:endParaRPr lang="en-US" sz="1200" dirty="0"/>
          </a:p>
        </p:txBody>
      </p:sp>
      <p:sp>
        <p:nvSpPr>
          <p:cNvPr id="11" name="Datumsplatzhalter 4">
            <a:extLst>
              <a:ext uri="{FF2B5EF4-FFF2-40B4-BE49-F238E27FC236}">
                <a16:creationId xmlns:a16="http://schemas.microsoft.com/office/drawing/2014/main" id="{920DDA1E-8DB3-444C-96E8-3C688F0001A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756751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Chapter 2:  </a:t>
            </a:r>
            <a:r>
              <a:rPr lang="en-US" dirty="0"/>
              <a:t>Types of demonstrations, objectives and target groups</a:t>
            </a:r>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12</a:t>
            </a:fld>
            <a:endParaRPr lang="en-GB" noProof="0" dirty="0"/>
          </a:p>
        </p:txBody>
      </p:sp>
      <p:sp>
        <p:nvSpPr>
          <p:cNvPr id="8" name="Textfeld 7"/>
          <p:cNvSpPr txBox="1"/>
          <p:nvPr/>
        </p:nvSpPr>
        <p:spPr>
          <a:xfrm>
            <a:off x="601488" y="1448978"/>
            <a:ext cx="8100090" cy="3170099"/>
          </a:xfrm>
          <a:prstGeom prst="rect">
            <a:avLst/>
          </a:prstGeom>
          <a:noFill/>
        </p:spPr>
        <p:txBody>
          <a:bodyPr wrap="square" rtlCol="0">
            <a:spAutoFit/>
          </a:bodyPr>
          <a:lstStyle/>
          <a:p>
            <a:pPr algn="just"/>
            <a:r>
              <a:rPr lang="de-CH" sz="1600" dirty="0"/>
              <a:t>This </a:t>
            </a:r>
            <a:r>
              <a:rPr lang="de-CH" sz="1600" dirty="0" err="1"/>
              <a:t>chapter</a:t>
            </a:r>
            <a:r>
              <a:rPr lang="de-CH" sz="1600" dirty="0"/>
              <a:t> </a:t>
            </a:r>
            <a:r>
              <a:rPr lang="de-CH" sz="1600" dirty="0" err="1"/>
              <a:t>outlines</a:t>
            </a:r>
            <a:r>
              <a:rPr lang="de-CH" sz="1600" dirty="0"/>
              <a:t> some of </a:t>
            </a:r>
            <a:r>
              <a:rPr lang="de-CH" sz="1600" dirty="0" err="1"/>
              <a:t>the</a:t>
            </a:r>
            <a:r>
              <a:rPr lang="de-CH" sz="1600" dirty="0"/>
              <a:t> </a:t>
            </a:r>
            <a:r>
              <a:rPr lang="de-CH" sz="1600" dirty="0" err="1"/>
              <a:t>key</a:t>
            </a:r>
            <a:r>
              <a:rPr lang="de-CH" sz="1600" dirty="0"/>
              <a:t> differences among organic </a:t>
            </a:r>
            <a:r>
              <a:rPr lang="de-CH" sz="1600" dirty="0" err="1"/>
              <a:t>agriculture</a:t>
            </a:r>
            <a:r>
              <a:rPr lang="de-CH" sz="1600" dirty="0"/>
              <a:t> </a:t>
            </a:r>
            <a:r>
              <a:rPr lang="de-CH" sz="1600" dirty="0" err="1"/>
              <a:t>demonstrations</a:t>
            </a:r>
            <a:r>
              <a:rPr lang="de-CH" sz="1600" dirty="0"/>
              <a:t>. </a:t>
            </a:r>
          </a:p>
          <a:p>
            <a:pPr algn="just"/>
            <a:endParaRPr lang="de-CH" sz="1600" dirty="0"/>
          </a:p>
          <a:p>
            <a:pPr algn="just"/>
            <a:r>
              <a:rPr lang="de-CH" sz="1600" dirty="0"/>
              <a:t>After </a:t>
            </a:r>
            <a:r>
              <a:rPr lang="de-CH" sz="1600" dirty="0" err="1"/>
              <a:t>describing</a:t>
            </a:r>
            <a:r>
              <a:rPr lang="de-CH" sz="1600" dirty="0"/>
              <a:t> </a:t>
            </a:r>
            <a:r>
              <a:rPr lang="de-CH" sz="1600" dirty="0" err="1"/>
              <a:t>the</a:t>
            </a:r>
            <a:r>
              <a:rPr lang="de-CH" sz="1600" dirty="0"/>
              <a:t> different types of </a:t>
            </a:r>
            <a:r>
              <a:rPr lang="de-CH" sz="1600" dirty="0" err="1"/>
              <a:t>demonstrations</a:t>
            </a:r>
            <a:r>
              <a:rPr lang="de-CH" sz="1600" dirty="0"/>
              <a:t>, </a:t>
            </a:r>
            <a:r>
              <a:rPr lang="de-CH" sz="1600" dirty="0" err="1"/>
              <a:t>the</a:t>
            </a:r>
            <a:r>
              <a:rPr lang="de-CH" sz="1600" dirty="0"/>
              <a:t> </a:t>
            </a:r>
            <a:r>
              <a:rPr lang="de-CH" sz="1600" dirty="0" err="1"/>
              <a:t>chapter</a:t>
            </a:r>
            <a:r>
              <a:rPr lang="de-CH" sz="1600" dirty="0"/>
              <a:t> </a:t>
            </a:r>
            <a:r>
              <a:rPr lang="de-CH" sz="1600" dirty="0" err="1"/>
              <a:t>provides</a:t>
            </a:r>
            <a:r>
              <a:rPr lang="de-CH" sz="1600" dirty="0"/>
              <a:t> a</a:t>
            </a:r>
            <a:r>
              <a:rPr lang="en-US" sz="1600" dirty="0"/>
              <a:t> guide on how to:</a:t>
            </a:r>
          </a:p>
          <a:p>
            <a:pPr algn="just"/>
            <a:endParaRPr lang="en-US" sz="1600" dirty="0"/>
          </a:p>
          <a:p>
            <a:pPr marL="342900" indent="-342900" algn="just">
              <a:spcAft>
                <a:spcPts val="1200"/>
              </a:spcAft>
              <a:buAutoNum type="alphaLcParenBoth"/>
            </a:pPr>
            <a:r>
              <a:rPr lang="en-US" sz="1600" dirty="0"/>
              <a:t>Define the problem to be solved by the demonstration – the problem is linked to the target group. The demonstration will help to address this problem / challenge;</a:t>
            </a:r>
          </a:p>
          <a:p>
            <a:pPr marL="342900" indent="-342900" algn="just">
              <a:spcAft>
                <a:spcPts val="1200"/>
              </a:spcAft>
              <a:buAutoNum type="alphaLcParenBoth"/>
            </a:pPr>
            <a:r>
              <a:rPr lang="en-US" sz="1600" dirty="0"/>
              <a:t>Set the goals to be achieved through the demonstration;</a:t>
            </a:r>
          </a:p>
          <a:p>
            <a:pPr marL="342900" indent="-342900" algn="just">
              <a:spcAft>
                <a:spcPts val="1200"/>
              </a:spcAft>
              <a:buFontTx/>
              <a:buAutoNum type="alphaLcParenBoth"/>
            </a:pPr>
            <a:r>
              <a:rPr lang="en-US" sz="1600" dirty="0"/>
              <a:t>Define the specific objectives of the demonstration;</a:t>
            </a:r>
          </a:p>
          <a:p>
            <a:pPr marL="342900" indent="-342900" algn="just">
              <a:spcAft>
                <a:spcPts val="1200"/>
              </a:spcAft>
              <a:buAutoNum type="alphaLcParenBoth"/>
            </a:pPr>
            <a:r>
              <a:rPr lang="en-US" sz="1600" dirty="0"/>
              <a:t>Identify the target group(s), and</a:t>
            </a:r>
          </a:p>
          <a:p>
            <a:pPr marL="342900" indent="-342900" algn="just">
              <a:spcAft>
                <a:spcPts val="1200"/>
              </a:spcAft>
              <a:buAutoNum type="alphaLcParenBoth"/>
            </a:pPr>
            <a:r>
              <a:rPr lang="en-US" sz="1600" dirty="0"/>
              <a:t>Identify the outputs from the demonstrations – these are linked to the target group </a:t>
            </a:r>
          </a:p>
        </p:txBody>
      </p:sp>
      <p:sp>
        <p:nvSpPr>
          <p:cNvPr id="6" name="Textfeld 5"/>
          <p:cNvSpPr txBox="1"/>
          <p:nvPr/>
        </p:nvSpPr>
        <p:spPr>
          <a:xfrm>
            <a:off x="601488" y="4869016"/>
            <a:ext cx="8003870" cy="1077218"/>
          </a:xfrm>
          <a:prstGeom prst="rect">
            <a:avLst/>
          </a:prstGeom>
          <a:solidFill>
            <a:srgbClr val="D0F7F8"/>
          </a:solidFill>
        </p:spPr>
        <p:txBody>
          <a:bodyPr wrap="square" rtlCol="0">
            <a:spAutoFit/>
          </a:bodyPr>
          <a:lstStyle/>
          <a:p>
            <a:r>
              <a:rPr lang="de-CH" sz="1600" dirty="0" err="1"/>
              <a:t>For</a:t>
            </a:r>
            <a:r>
              <a:rPr lang="de-CH" sz="1600" dirty="0"/>
              <a:t> a </a:t>
            </a:r>
            <a:r>
              <a:rPr lang="de-CH" sz="1600" dirty="0" err="1"/>
              <a:t>contextual</a:t>
            </a:r>
            <a:r>
              <a:rPr lang="de-CH" sz="1600" dirty="0"/>
              <a:t> </a:t>
            </a:r>
            <a:r>
              <a:rPr lang="de-CH" sz="1600" dirty="0" err="1"/>
              <a:t>setting</a:t>
            </a:r>
            <a:r>
              <a:rPr lang="de-CH" sz="1600" dirty="0"/>
              <a:t> to </a:t>
            </a:r>
            <a:r>
              <a:rPr lang="de-CH" sz="1600" dirty="0" err="1"/>
              <a:t>the</a:t>
            </a:r>
            <a:r>
              <a:rPr lang="de-CH" sz="1600" dirty="0"/>
              <a:t> GIZ/GIC Organic </a:t>
            </a:r>
            <a:r>
              <a:rPr lang="de-CH" sz="1600" dirty="0" err="1"/>
              <a:t>Agriculture</a:t>
            </a:r>
            <a:r>
              <a:rPr lang="de-CH" sz="1600" dirty="0"/>
              <a:t> Working Group, </a:t>
            </a:r>
            <a:r>
              <a:rPr lang="en-US" sz="1600" dirty="0"/>
              <a:t>the organic agriculture demonstration at NRC of the Lilongwe University of Agriculture and Natural Resources (Malawi) </a:t>
            </a:r>
            <a:r>
              <a:rPr lang="de-CH" sz="1600" dirty="0"/>
              <a:t>(LUANAR-NRC) will </a:t>
            </a:r>
            <a:r>
              <a:rPr lang="de-CH" sz="1600" dirty="0" err="1"/>
              <a:t>be</a:t>
            </a:r>
            <a:r>
              <a:rPr lang="de-CH" sz="1600" dirty="0"/>
              <a:t> used </a:t>
            </a:r>
            <a:r>
              <a:rPr lang="de-CH" sz="1600" dirty="0" err="1"/>
              <a:t>as</a:t>
            </a:r>
            <a:r>
              <a:rPr lang="de-CH" sz="1600" dirty="0"/>
              <a:t> </a:t>
            </a:r>
            <a:r>
              <a:rPr lang="de-CH" sz="1600" dirty="0" err="1"/>
              <a:t>the</a:t>
            </a:r>
            <a:r>
              <a:rPr lang="de-CH" sz="1600" dirty="0"/>
              <a:t> </a:t>
            </a:r>
            <a:r>
              <a:rPr lang="de-CH" sz="1600" dirty="0" err="1"/>
              <a:t>key</a:t>
            </a:r>
            <a:r>
              <a:rPr lang="de-CH" sz="1600" dirty="0"/>
              <a:t> example in </a:t>
            </a:r>
            <a:r>
              <a:rPr lang="de-CH" sz="1600" dirty="0" err="1"/>
              <a:t>this</a:t>
            </a:r>
            <a:r>
              <a:rPr lang="de-CH" sz="1600" dirty="0"/>
              <a:t> </a:t>
            </a:r>
            <a:r>
              <a:rPr lang="de-CH" sz="1600" dirty="0" err="1"/>
              <a:t>User’s</a:t>
            </a:r>
            <a:r>
              <a:rPr lang="de-CH" sz="1600" dirty="0"/>
              <a:t> Guide, together with examples from </a:t>
            </a:r>
            <a:r>
              <a:rPr lang="de-CH" sz="1600" dirty="0" err="1"/>
              <a:t>FiBL’s</a:t>
            </a:r>
            <a:r>
              <a:rPr lang="de-CH" sz="1600" dirty="0"/>
              <a:t> </a:t>
            </a:r>
            <a:r>
              <a:rPr lang="de-CH" sz="1600" dirty="0" err="1"/>
              <a:t>programmes</a:t>
            </a:r>
            <a:r>
              <a:rPr lang="de-CH" sz="1600" dirty="0"/>
              <a:t> and others </a:t>
            </a:r>
            <a:r>
              <a:rPr lang="de-CH" sz="1600" dirty="0" err="1"/>
              <a:t>sources</a:t>
            </a:r>
            <a:r>
              <a:rPr lang="de-CH" sz="1600" dirty="0"/>
              <a:t>.</a:t>
            </a:r>
            <a:endParaRPr lang="en-US" sz="1600" dirty="0"/>
          </a:p>
        </p:txBody>
      </p:sp>
    </p:spTree>
    <p:extLst>
      <p:ext uri="{BB962C8B-B14F-4D97-AF65-F5344CB8AC3E}">
        <p14:creationId xmlns:p14="http://schemas.microsoft.com/office/powerpoint/2010/main" val="24057409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1016959" y="1040335"/>
            <a:ext cx="7164781" cy="4032808"/>
          </a:xfrm>
        </p:spPr>
      </p:pic>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120</a:t>
            </a:fld>
            <a:endParaRPr lang="de-DE" dirty="0">
              <a:solidFill>
                <a:srgbClr val="000000"/>
              </a:solidFill>
            </a:endParaRPr>
          </a:p>
        </p:txBody>
      </p:sp>
      <p:sp>
        <p:nvSpPr>
          <p:cNvPr id="5" name="Textfeld 4"/>
          <p:cNvSpPr txBox="1"/>
          <p:nvPr/>
        </p:nvSpPr>
        <p:spPr>
          <a:xfrm>
            <a:off x="6227727" y="5116471"/>
            <a:ext cx="2069869" cy="276999"/>
          </a:xfrm>
          <a:prstGeom prst="rect">
            <a:avLst/>
          </a:prstGeom>
          <a:solidFill>
            <a:schemeClr val="bg1"/>
          </a:solidFill>
        </p:spPr>
        <p:txBody>
          <a:bodyPr wrap="square" rtlCol="0">
            <a:spAutoFit/>
          </a:bodyPr>
          <a:lstStyle/>
          <a:p>
            <a:pPr algn="r"/>
            <a:r>
              <a:rPr lang="de-CH" sz="1200" dirty="0"/>
              <a:t>Picture: Johanna Rüegg, </a:t>
            </a:r>
            <a:r>
              <a:rPr lang="de-CH" sz="1200" dirty="0" err="1"/>
              <a:t>FiBL</a:t>
            </a:r>
            <a:r>
              <a:rPr lang="de-CH" sz="1200" dirty="0"/>
              <a:t> </a:t>
            </a:r>
            <a:endParaRPr lang="en-US" sz="1200" dirty="0"/>
          </a:p>
        </p:txBody>
      </p:sp>
      <p:sp>
        <p:nvSpPr>
          <p:cNvPr id="2" name="Textfeld 1"/>
          <p:cNvSpPr txBox="1"/>
          <p:nvPr/>
        </p:nvSpPr>
        <p:spPr>
          <a:xfrm>
            <a:off x="521954" y="519953"/>
            <a:ext cx="8154792" cy="338554"/>
          </a:xfrm>
          <a:prstGeom prst="rect">
            <a:avLst/>
          </a:prstGeom>
          <a:noFill/>
        </p:spPr>
        <p:txBody>
          <a:bodyPr wrap="square" rtlCol="0">
            <a:spAutoFit/>
          </a:bodyPr>
          <a:lstStyle/>
          <a:p>
            <a:r>
              <a:rPr lang="de-CH" sz="1600" dirty="0"/>
              <a:t>Which </a:t>
            </a:r>
            <a:r>
              <a:rPr lang="de-CH" sz="1600" dirty="0" err="1"/>
              <a:t>coffee</a:t>
            </a:r>
            <a:r>
              <a:rPr lang="de-CH" sz="1600" dirty="0"/>
              <a:t> </a:t>
            </a:r>
            <a:r>
              <a:rPr lang="de-CH" sz="1600" dirty="0" err="1"/>
              <a:t>berries</a:t>
            </a:r>
            <a:r>
              <a:rPr lang="de-CH" sz="1600" dirty="0"/>
              <a:t> </a:t>
            </a:r>
            <a:r>
              <a:rPr lang="de-CH" sz="1600" dirty="0" err="1"/>
              <a:t>are</a:t>
            </a:r>
            <a:r>
              <a:rPr lang="de-CH" sz="1600" dirty="0"/>
              <a:t> </a:t>
            </a:r>
            <a:r>
              <a:rPr lang="de-CH" sz="1600" dirty="0" err="1"/>
              <a:t>ready</a:t>
            </a:r>
            <a:r>
              <a:rPr lang="de-CH" sz="1600" dirty="0"/>
              <a:t> </a:t>
            </a:r>
            <a:r>
              <a:rPr lang="de-CH" sz="1600" dirty="0" err="1"/>
              <a:t>for</a:t>
            </a:r>
            <a:r>
              <a:rPr lang="de-CH" sz="1600" dirty="0"/>
              <a:t> </a:t>
            </a:r>
            <a:r>
              <a:rPr lang="de-CH" sz="1600" dirty="0" err="1"/>
              <a:t>harvest</a:t>
            </a:r>
            <a:r>
              <a:rPr lang="de-CH" sz="1600" dirty="0"/>
              <a:t>?</a:t>
            </a:r>
            <a:endParaRPr lang="en-US" sz="1600" dirty="0"/>
          </a:p>
        </p:txBody>
      </p:sp>
      <p:sp>
        <p:nvSpPr>
          <p:cNvPr id="6" name="Datumsplatzhalter 4">
            <a:extLst>
              <a:ext uri="{FF2B5EF4-FFF2-40B4-BE49-F238E27FC236}">
                <a16:creationId xmlns:a16="http://schemas.microsoft.com/office/drawing/2014/main" id="{B3AC405D-171A-4D09-A962-967BBE26A46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771679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121</a:t>
            </a:fld>
            <a:endParaRPr lang="en-GB" noProof="0" dirty="0"/>
          </a:p>
        </p:txBody>
      </p:sp>
      <p:sp>
        <p:nvSpPr>
          <p:cNvPr id="2" name="Rectangle 1"/>
          <p:cNvSpPr/>
          <p:nvPr/>
        </p:nvSpPr>
        <p:spPr>
          <a:xfrm>
            <a:off x="608078" y="1538979"/>
            <a:ext cx="7927844" cy="3632515"/>
          </a:xfrm>
          <a:prstGeom prst="rect">
            <a:avLst/>
          </a:prstGeom>
          <a:solidFill>
            <a:schemeClr val="accent6">
              <a:lumMod val="20000"/>
              <a:lumOff val="80000"/>
            </a:schemeClr>
          </a:solidFill>
          <a:ln>
            <a:noFill/>
          </a:ln>
        </p:spPr>
        <p:txBody>
          <a:bodyPr wrap="square" lIns="72000" tIns="72000" rIns="72000" bIns="7200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know </a:t>
            </a:r>
            <a:r>
              <a:rPr lang="de-CH" sz="1600" spc="20" dirty="0" err="1"/>
              <a:t>how</a:t>
            </a:r>
            <a:r>
              <a:rPr lang="de-CH" sz="1600" spc="20" dirty="0"/>
              <a:t> to handle </a:t>
            </a:r>
            <a:r>
              <a:rPr lang="de-CH" sz="1600" spc="20" dirty="0" err="1"/>
              <a:t>the</a:t>
            </a:r>
            <a:r>
              <a:rPr lang="de-CH" sz="1600" spc="20" dirty="0"/>
              <a:t> </a:t>
            </a:r>
            <a:r>
              <a:rPr lang="de-CH" sz="1600" spc="20" dirty="0" err="1"/>
              <a:t>produce</a:t>
            </a:r>
            <a:r>
              <a:rPr lang="de-CH" sz="1600" spc="20" dirty="0"/>
              <a:t> after </a:t>
            </a:r>
            <a:r>
              <a:rPr lang="de-CH" sz="1600" spc="20" dirty="0" err="1"/>
              <a:t>harvest</a:t>
            </a:r>
            <a:r>
              <a:rPr lang="de-CH" sz="1600" spc="20" dirty="0"/>
              <a:t>? Are there </a:t>
            </a:r>
            <a:r>
              <a:rPr lang="de-CH" sz="1600" spc="20" dirty="0" err="1"/>
              <a:t>any</a:t>
            </a:r>
            <a:r>
              <a:rPr lang="de-CH" sz="1600" spc="20" dirty="0"/>
              <a:t> </a:t>
            </a:r>
            <a:r>
              <a:rPr lang="de-CH" sz="1600" spc="20" dirty="0" err="1"/>
              <a:t>special</a:t>
            </a:r>
            <a:r>
              <a:rPr lang="de-CH" sz="1600" spc="20" dirty="0"/>
              <a:t> </a:t>
            </a:r>
            <a:r>
              <a:rPr lang="de-CH" sz="1600" spc="20" dirty="0" err="1"/>
              <a:t>procedures</a:t>
            </a:r>
            <a:r>
              <a:rPr lang="de-CH" sz="1600" spc="20" dirty="0"/>
              <a:t> which must </a:t>
            </a:r>
            <a:r>
              <a:rPr lang="de-CH" sz="1600" spc="20" dirty="0" err="1"/>
              <a:t>be</a:t>
            </a:r>
            <a:r>
              <a:rPr lang="de-CH" sz="1600" spc="20" dirty="0"/>
              <a:t> </a:t>
            </a:r>
            <a:r>
              <a:rPr lang="de-CH" sz="1600" spc="20" dirty="0" err="1"/>
              <a:t>undertaken</a:t>
            </a:r>
            <a:r>
              <a:rPr lang="de-CH" sz="1600" spc="20" dirty="0"/>
              <a:t> </a:t>
            </a:r>
            <a:r>
              <a:rPr lang="de-CH" sz="1600" spc="20" dirty="0" err="1"/>
              <a:t>immediately</a:t>
            </a:r>
            <a:r>
              <a:rPr lang="de-CH" sz="1600" spc="20" dirty="0"/>
              <a:t> after </a:t>
            </a:r>
            <a:r>
              <a:rPr lang="de-CH" sz="1600" spc="20" dirty="0" err="1"/>
              <a:t>harvest</a:t>
            </a:r>
            <a:r>
              <a:rPr lang="de-CH" sz="1600" spc="20" dirty="0"/>
              <a:t>, e.g. </a:t>
            </a:r>
            <a:r>
              <a:rPr lang="de-CH" sz="1600" spc="20" dirty="0" err="1"/>
              <a:t>removing</a:t>
            </a:r>
            <a:r>
              <a:rPr lang="de-CH" sz="1600" spc="20" dirty="0"/>
              <a:t> </a:t>
            </a:r>
            <a:r>
              <a:rPr lang="de-CH" sz="1600" spc="20" dirty="0" err="1"/>
              <a:t>latex</a:t>
            </a:r>
            <a:r>
              <a:rPr lang="de-CH" sz="1600" spc="20" dirty="0"/>
              <a:t> from </a:t>
            </a:r>
            <a:r>
              <a:rPr lang="de-CH" sz="1600" spc="20" dirty="0" err="1"/>
              <a:t>freshly</a:t>
            </a:r>
            <a:r>
              <a:rPr lang="de-CH" sz="1600" spc="20" dirty="0"/>
              <a:t> harvested </a:t>
            </a:r>
            <a:r>
              <a:rPr lang="de-CH" sz="1600" spc="20" dirty="0" err="1"/>
              <a:t>mangoes</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Soon</a:t>
            </a:r>
            <a:r>
              <a:rPr lang="de-CH" sz="1600" spc="20" dirty="0"/>
              <a:t> after </a:t>
            </a:r>
            <a:r>
              <a:rPr lang="de-CH" sz="1600" spc="20" dirty="0" err="1"/>
              <a:t>harvest</a:t>
            </a:r>
            <a:r>
              <a:rPr lang="de-CH" sz="1600" spc="20" dirty="0"/>
              <a:t>, what </a:t>
            </a:r>
            <a:r>
              <a:rPr lang="de-CH" sz="1600" spc="20" dirty="0" err="1"/>
              <a:t>should</a:t>
            </a:r>
            <a:r>
              <a:rPr lang="de-CH" sz="1600" spc="20" dirty="0"/>
              <a:t> you do to </a:t>
            </a:r>
            <a:r>
              <a:rPr lang="de-CH" sz="1600" spc="20" dirty="0" err="1"/>
              <a:t>protect</a:t>
            </a:r>
            <a:r>
              <a:rPr lang="de-CH" sz="1600" spc="20" dirty="0"/>
              <a:t> </a:t>
            </a:r>
            <a:r>
              <a:rPr lang="de-CH" sz="1600" spc="20" dirty="0" err="1"/>
              <a:t>the</a:t>
            </a:r>
            <a:r>
              <a:rPr lang="de-CH" sz="1600" spc="20" dirty="0"/>
              <a:t> </a:t>
            </a:r>
            <a:r>
              <a:rPr lang="de-CH" sz="1600" spc="20" dirty="0" err="1"/>
              <a:t>produce</a:t>
            </a:r>
            <a:r>
              <a:rPr lang="de-CH" sz="1600" spc="20" dirty="0"/>
              <a:t> from postharvest </a:t>
            </a:r>
            <a:r>
              <a:rPr lang="de-CH" sz="1600" spc="20" dirty="0" err="1"/>
              <a:t>losses</a:t>
            </a:r>
            <a:r>
              <a:rPr lang="de-CH" sz="1600" spc="20" dirty="0"/>
              <a:t> – e.g. </a:t>
            </a:r>
            <a:r>
              <a:rPr lang="de-CH" sz="1600" spc="20" dirty="0" err="1"/>
              <a:t>does</a:t>
            </a:r>
            <a:r>
              <a:rPr lang="de-CH" sz="1600" spc="20" dirty="0"/>
              <a:t> </a:t>
            </a:r>
            <a:r>
              <a:rPr lang="de-CH" sz="1600" spc="20" dirty="0" err="1"/>
              <a:t>the</a:t>
            </a:r>
            <a:r>
              <a:rPr lang="de-CH" sz="1600" spc="20" dirty="0"/>
              <a:t> </a:t>
            </a:r>
            <a:r>
              <a:rPr lang="de-CH" sz="1600" spc="20" dirty="0" err="1"/>
              <a:t>produce</a:t>
            </a:r>
            <a:r>
              <a:rPr lang="de-CH" sz="1600" spc="20" dirty="0"/>
              <a:t> require immediate </a:t>
            </a:r>
            <a:r>
              <a:rPr lang="de-CH" sz="1600" spc="20" dirty="0" err="1"/>
              <a:t>temperature</a:t>
            </a:r>
            <a:r>
              <a:rPr lang="de-CH" sz="1600" spc="20" dirty="0"/>
              <a:t> </a:t>
            </a:r>
            <a:r>
              <a:rPr lang="de-CH" sz="1600" spc="20" dirty="0" err="1"/>
              <a:t>control</a:t>
            </a:r>
            <a:r>
              <a:rPr lang="de-CH" sz="1600" spc="20" dirty="0"/>
              <a:t> (</a:t>
            </a:r>
            <a:r>
              <a:rPr lang="de-CH" sz="1600" spc="20" dirty="0" err="1"/>
              <a:t>through</a:t>
            </a:r>
            <a:r>
              <a:rPr lang="de-CH" sz="1600" spc="20" dirty="0"/>
              <a:t> </a:t>
            </a:r>
            <a:r>
              <a:rPr lang="de-CH" sz="1600" spc="20" dirty="0" err="1"/>
              <a:t>protecting</a:t>
            </a:r>
            <a:r>
              <a:rPr lang="de-CH" sz="1600" spc="20" dirty="0"/>
              <a:t> from </a:t>
            </a:r>
            <a:r>
              <a:rPr lang="de-CH" sz="1600" spc="20" dirty="0" err="1"/>
              <a:t>direct</a:t>
            </a:r>
            <a:r>
              <a:rPr lang="de-CH" sz="1600" spc="20" dirty="0"/>
              <a:t> </a:t>
            </a:r>
            <a:r>
              <a:rPr lang="de-CH" sz="1600" spc="20" dirty="0" err="1"/>
              <a:t>sunlight</a:t>
            </a:r>
            <a:r>
              <a:rPr lang="de-CH" sz="1600" spc="20" dirty="0"/>
              <a:t> </a:t>
            </a:r>
            <a:r>
              <a:rPr lang="de-CH" sz="1600" spc="20" dirty="0" err="1"/>
              <a:t>and</a:t>
            </a:r>
            <a:r>
              <a:rPr lang="de-CH" sz="1600" spc="20" dirty="0"/>
              <a:t> </a:t>
            </a:r>
            <a:r>
              <a:rPr lang="de-CH" sz="1600" spc="20" dirty="0" err="1"/>
              <a:t>hot</a:t>
            </a:r>
            <a:r>
              <a:rPr lang="de-CH" sz="1600" spc="20" dirty="0"/>
              <a:t> </a:t>
            </a:r>
            <a:r>
              <a:rPr lang="de-CH" sz="1600" spc="20" dirty="0" err="1"/>
              <a:t>environments</a:t>
            </a:r>
            <a:r>
              <a:rPr lang="de-CH" sz="1600" spc="20" dirty="0"/>
              <a:t>, </a:t>
            </a:r>
            <a:r>
              <a:rPr lang="de-CH" sz="1600" spc="20" dirty="0" err="1"/>
              <a:t>or</a:t>
            </a:r>
            <a:r>
              <a:rPr lang="de-CH" sz="1600" spc="20" dirty="0"/>
              <a:t> </a:t>
            </a:r>
            <a:r>
              <a:rPr lang="de-CH" sz="1600" spc="20" dirty="0" err="1"/>
              <a:t>providing</a:t>
            </a:r>
            <a:r>
              <a:rPr lang="de-CH" sz="1600" spc="20" dirty="0"/>
              <a:t> a cool </a:t>
            </a:r>
            <a:r>
              <a:rPr lang="de-CH" sz="1600" spc="20" dirty="0" err="1"/>
              <a:t>environment</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Is</a:t>
            </a:r>
            <a:r>
              <a:rPr lang="de-CH" sz="1600" spc="20" dirty="0"/>
              <a:t> </a:t>
            </a:r>
            <a:r>
              <a:rPr lang="de-CH" sz="1600" spc="20" dirty="0" err="1"/>
              <a:t>transport</a:t>
            </a:r>
            <a:r>
              <a:rPr lang="de-CH" sz="1600" spc="20" dirty="0"/>
              <a:t> available to </a:t>
            </a:r>
            <a:r>
              <a:rPr lang="de-CH" sz="1600" spc="20" dirty="0" err="1"/>
              <a:t>move</a:t>
            </a:r>
            <a:r>
              <a:rPr lang="de-CH" sz="1600" spc="20" dirty="0"/>
              <a:t> </a:t>
            </a:r>
            <a:r>
              <a:rPr lang="de-CH" sz="1600" spc="20" dirty="0" err="1"/>
              <a:t>the</a:t>
            </a:r>
            <a:r>
              <a:rPr lang="de-CH" sz="1600" spc="20" dirty="0"/>
              <a:t> </a:t>
            </a:r>
            <a:r>
              <a:rPr lang="de-CH" sz="1600" spc="20" dirty="0" err="1"/>
              <a:t>harvested</a:t>
            </a:r>
            <a:r>
              <a:rPr lang="de-CH" sz="1600" spc="20" dirty="0"/>
              <a:t> </a:t>
            </a:r>
            <a:r>
              <a:rPr lang="de-CH" sz="1600" spc="20" dirty="0" err="1"/>
              <a:t>products</a:t>
            </a:r>
            <a:r>
              <a:rPr lang="de-CH" sz="1600" spc="20" dirty="0"/>
              <a:t> from </a:t>
            </a:r>
            <a:r>
              <a:rPr lang="de-CH" sz="1600" spc="20" dirty="0" err="1"/>
              <a:t>the</a:t>
            </a:r>
            <a:r>
              <a:rPr lang="de-CH" sz="1600" spc="20" dirty="0"/>
              <a:t> </a:t>
            </a:r>
            <a:r>
              <a:rPr lang="de-CH" sz="1600" spc="20" dirty="0" err="1"/>
              <a:t>field</a:t>
            </a:r>
            <a:r>
              <a:rPr lang="de-CH" sz="1600" spc="20" dirty="0"/>
              <a:t> to </a:t>
            </a:r>
            <a:r>
              <a:rPr lang="de-CH" sz="1600" spc="20" dirty="0" err="1"/>
              <a:t>the</a:t>
            </a:r>
            <a:r>
              <a:rPr lang="de-CH" sz="1600" spc="20" dirty="0"/>
              <a:t> </a:t>
            </a:r>
            <a:r>
              <a:rPr lang="de-CH" sz="1600" spc="20" dirty="0" err="1"/>
              <a:t>sheds</a:t>
            </a:r>
            <a:r>
              <a:rPr lang="de-CH" sz="1600" spc="20" dirty="0"/>
              <a:t>/</a:t>
            </a:r>
            <a:r>
              <a:rPr lang="de-CH" sz="1600" spc="20" dirty="0" err="1"/>
              <a:t>homestead</a:t>
            </a:r>
            <a:r>
              <a:rPr lang="de-CH" sz="1600" spc="20" dirty="0"/>
              <a:t>/</a:t>
            </a:r>
            <a:r>
              <a:rPr lang="de-CH" sz="1600" spc="20" dirty="0" err="1"/>
              <a:t>processing</a:t>
            </a:r>
            <a:r>
              <a:rPr lang="de-CH" sz="1600" spc="20" dirty="0"/>
              <a:t> </a:t>
            </a:r>
            <a:r>
              <a:rPr lang="de-CH" sz="1600" spc="20" dirty="0" err="1"/>
              <a:t>facilities</a:t>
            </a:r>
            <a:r>
              <a:rPr lang="de-CH" sz="1600" spc="20" dirty="0"/>
              <a:t>/</a:t>
            </a:r>
            <a:r>
              <a:rPr lang="de-CH" sz="1600" spc="20" dirty="0" err="1"/>
              <a:t>markets</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Is</a:t>
            </a:r>
            <a:r>
              <a:rPr lang="de-CH" sz="1600" spc="20" dirty="0"/>
              <a:t> there a clean </a:t>
            </a:r>
            <a:r>
              <a:rPr lang="de-CH" sz="1600" spc="20" dirty="0" err="1"/>
              <a:t>source</a:t>
            </a:r>
            <a:r>
              <a:rPr lang="de-CH" sz="1600" spc="20" dirty="0"/>
              <a:t> of water </a:t>
            </a:r>
            <a:r>
              <a:rPr lang="de-CH" sz="1600" spc="20" dirty="0" err="1"/>
              <a:t>for</a:t>
            </a:r>
            <a:r>
              <a:rPr lang="de-CH" sz="1600" spc="20" dirty="0"/>
              <a:t> </a:t>
            </a:r>
            <a:r>
              <a:rPr lang="de-CH" sz="1600" spc="20" dirty="0" err="1"/>
              <a:t>cleaning</a:t>
            </a:r>
            <a:r>
              <a:rPr lang="de-CH" sz="1600" spc="20" dirty="0"/>
              <a:t> </a:t>
            </a:r>
            <a:r>
              <a:rPr lang="de-CH" sz="1600" spc="20" dirty="0" err="1"/>
              <a:t>the</a:t>
            </a:r>
            <a:r>
              <a:rPr lang="de-CH" sz="1600" spc="20" dirty="0"/>
              <a:t> </a:t>
            </a:r>
            <a:r>
              <a:rPr lang="de-CH" sz="1600" spc="20" dirty="0" err="1"/>
              <a:t>produce</a:t>
            </a:r>
            <a:r>
              <a:rPr lang="de-CH" sz="1600" spc="20" dirty="0"/>
              <a:t> (</a:t>
            </a:r>
            <a:r>
              <a:rPr lang="de-CH" sz="1600" spc="20" dirty="0" err="1"/>
              <a:t>as</a:t>
            </a:r>
            <a:r>
              <a:rPr lang="de-CH" sz="1600" spc="20" dirty="0"/>
              <a:t> </a:t>
            </a:r>
            <a:r>
              <a:rPr lang="de-CH" sz="1600" spc="20" dirty="0" err="1"/>
              <a:t>relevent</a:t>
            </a:r>
            <a:r>
              <a:rPr lang="de-CH" sz="1600" spc="20" dirty="0"/>
              <a:t>) </a:t>
            </a:r>
            <a:r>
              <a:rPr lang="de-CH" sz="1600" spc="20" dirty="0" err="1"/>
              <a:t>or</a:t>
            </a:r>
            <a:r>
              <a:rPr lang="de-CH" sz="1600" spc="20" dirty="0"/>
              <a:t> to clean </a:t>
            </a:r>
            <a:r>
              <a:rPr lang="de-CH" sz="1600" spc="20" dirty="0" err="1"/>
              <a:t>the</a:t>
            </a:r>
            <a:r>
              <a:rPr lang="de-CH" sz="1600" spc="20" dirty="0"/>
              <a:t> </a:t>
            </a:r>
            <a:r>
              <a:rPr lang="de-CH" sz="1600" spc="20" dirty="0" err="1"/>
              <a:t>tools</a:t>
            </a:r>
            <a:r>
              <a:rPr lang="de-CH" sz="1600" spc="20" dirty="0"/>
              <a:t>/</a:t>
            </a:r>
            <a:r>
              <a:rPr lang="de-CH" sz="1600" spc="20" dirty="0" err="1"/>
              <a:t>equipment</a:t>
            </a:r>
            <a:r>
              <a:rPr lang="de-CH" sz="1600" spc="20" dirty="0"/>
              <a:t> and </a:t>
            </a:r>
            <a:r>
              <a:rPr lang="de-CH" sz="1600" spc="20" dirty="0" err="1"/>
              <a:t>facilities</a:t>
            </a:r>
            <a:r>
              <a:rPr lang="de-CH" sz="1600" spc="2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have proper </a:t>
            </a:r>
            <a:r>
              <a:rPr lang="de-CH" sz="1600" spc="20" dirty="0" err="1"/>
              <a:t>facilities</a:t>
            </a:r>
            <a:r>
              <a:rPr lang="de-CH" sz="1600" spc="20" dirty="0"/>
              <a:t> </a:t>
            </a:r>
            <a:r>
              <a:rPr lang="de-CH" sz="1600" spc="20" dirty="0" err="1"/>
              <a:t>for</a:t>
            </a:r>
            <a:r>
              <a:rPr lang="de-CH" sz="1600" spc="20" dirty="0"/>
              <a:t> </a:t>
            </a:r>
            <a:r>
              <a:rPr lang="de-CH" sz="1600" spc="20" dirty="0" err="1"/>
              <a:t>preservation</a:t>
            </a:r>
            <a:r>
              <a:rPr lang="de-CH" sz="1600" spc="20" dirty="0"/>
              <a:t>, e.g. </a:t>
            </a:r>
            <a:r>
              <a:rPr lang="de-CH" sz="1600" spc="20" dirty="0" err="1"/>
              <a:t>drying</a:t>
            </a:r>
            <a:r>
              <a:rPr lang="de-CH" sz="1600" spc="20" dirty="0"/>
              <a:t> </a:t>
            </a:r>
            <a:r>
              <a:rPr lang="de-CH" sz="1600" spc="20" dirty="0" err="1"/>
              <a:t>facilities</a:t>
            </a:r>
            <a:r>
              <a:rPr lang="de-CH" sz="1600" spc="20" dirty="0"/>
              <a:t>, </a:t>
            </a:r>
            <a:r>
              <a:rPr lang="de-CH" sz="1600" spc="20" dirty="0" err="1"/>
              <a:t>cooling</a:t>
            </a:r>
            <a:r>
              <a:rPr lang="de-CH" sz="1600" spc="20" dirty="0"/>
              <a:t>, </a:t>
            </a:r>
            <a:r>
              <a:rPr lang="de-CH" sz="1600" spc="20" dirty="0" err="1"/>
              <a:t>atmosphere</a:t>
            </a:r>
            <a:r>
              <a:rPr lang="de-CH" sz="1600" spc="20" dirty="0"/>
              <a:t> controlled </a:t>
            </a:r>
            <a:r>
              <a:rPr lang="de-CH" sz="1600" spc="20" dirty="0" err="1"/>
              <a:t>facilities</a:t>
            </a:r>
            <a:r>
              <a:rPr lang="de-CH" sz="1600" spc="20" dirty="0"/>
              <a:t> such </a:t>
            </a:r>
            <a:r>
              <a:rPr lang="de-CH" sz="1600" spc="20" dirty="0" err="1"/>
              <a:t>as</a:t>
            </a:r>
            <a:r>
              <a:rPr lang="de-CH" sz="1600" spc="20" dirty="0"/>
              <a:t> </a:t>
            </a:r>
            <a:r>
              <a:rPr lang="de-CH" sz="1600" spc="20" dirty="0" err="1"/>
              <a:t>hermetic</a:t>
            </a:r>
            <a:r>
              <a:rPr lang="de-CH" sz="1600" spc="20" dirty="0"/>
              <a:t> </a:t>
            </a:r>
            <a:r>
              <a:rPr lang="de-CH" sz="1600" spc="20" dirty="0" err="1"/>
              <a:t>sealed</a:t>
            </a:r>
            <a:r>
              <a:rPr lang="de-CH" sz="1600" spc="20" dirty="0"/>
              <a:t> </a:t>
            </a:r>
            <a:r>
              <a:rPr lang="de-CH" sz="1600" spc="20" dirty="0" err="1"/>
              <a:t>bags</a:t>
            </a:r>
            <a:r>
              <a:rPr lang="de-CH" sz="1600" spc="20" dirty="0"/>
              <a:t>, etc.?</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have </a:t>
            </a:r>
            <a:r>
              <a:rPr lang="de-CH" sz="1600" spc="20" dirty="0" err="1"/>
              <a:t>enough</a:t>
            </a:r>
            <a:r>
              <a:rPr lang="de-CH" sz="1600" spc="20" dirty="0"/>
              <a:t> </a:t>
            </a:r>
            <a:r>
              <a:rPr lang="de-CH" sz="1600" spc="20" dirty="0" err="1"/>
              <a:t>labour</a:t>
            </a:r>
            <a:r>
              <a:rPr lang="de-CH" sz="1600" spc="20" dirty="0"/>
              <a:t> to </a:t>
            </a:r>
            <a:r>
              <a:rPr lang="de-CH" sz="1600" spc="20" dirty="0" err="1"/>
              <a:t>see</a:t>
            </a:r>
            <a:r>
              <a:rPr lang="de-CH" sz="1600" spc="20" dirty="0"/>
              <a:t> your </a:t>
            </a:r>
            <a:r>
              <a:rPr lang="de-CH" sz="1600" spc="20" dirty="0" err="1"/>
              <a:t>harvest</a:t>
            </a:r>
            <a:r>
              <a:rPr lang="de-CH" sz="1600" spc="20" dirty="0"/>
              <a:t> </a:t>
            </a:r>
            <a:r>
              <a:rPr lang="de-CH" sz="1600" spc="20" dirty="0" err="1"/>
              <a:t>through</a:t>
            </a:r>
            <a:r>
              <a:rPr lang="de-CH" sz="1600" spc="20" dirty="0"/>
              <a:t> to </a:t>
            </a:r>
            <a:r>
              <a:rPr lang="de-CH" sz="1600" spc="20" dirty="0" err="1"/>
              <a:t>storage</a:t>
            </a:r>
            <a:r>
              <a:rPr lang="de-CH" sz="1600" spc="20" dirty="0"/>
              <a:t>, </a:t>
            </a:r>
            <a:r>
              <a:rPr lang="de-CH" sz="1600" spc="20" dirty="0" err="1"/>
              <a:t>or</a:t>
            </a:r>
            <a:r>
              <a:rPr lang="de-CH" sz="1600" spc="20" dirty="0"/>
              <a:t> to </a:t>
            </a:r>
            <a:r>
              <a:rPr lang="de-CH" sz="1600" spc="20" dirty="0" err="1"/>
              <a:t>the</a:t>
            </a:r>
            <a:r>
              <a:rPr lang="de-CH" sz="1600" spc="20" dirty="0"/>
              <a:t> </a:t>
            </a:r>
            <a:r>
              <a:rPr lang="de-CH" sz="1600" spc="20" dirty="0" err="1"/>
              <a:t>markets</a:t>
            </a:r>
            <a:r>
              <a:rPr lang="de-CH" sz="1600" spc="20" dirty="0"/>
              <a:t>? Does </a:t>
            </a:r>
            <a:r>
              <a:rPr lang="de-CH" sz="1600" spc="20" dirty="0" err="1"/>
              <a:t>the</a:t>
            </a:r>
            <a:r>
              <a:rPr lang="de-CH" sz="1600" spc="20" dirty="0"/>
              <a:t> crop require </a:t>
            </a:r>
            <a:r>
              <a:rPr lang="de-CH" sz="1600" dirty="0">
                <a:latin typeface="Gill Sans MT" panose="020B0502020104020203" pitchFamily="34" charset="0"/>
              </a:rPr>
              <a:t>several </a:t>
            </a:r>
            <a:r>
              <a:rPr lang="de-CH" sz="1600" dirty="0" err="1">
                <a:latin typeface="Gill Sans MT" panose="020B0502020104020203" pitchFamily="34" charset="0"/>
              </a:rPr>
              <a:t>harvests</a:t>
            </a:r>
            <a:r>
              <a:rPr lang="de-CH" sz="1600" dirty="0">
                <a:latin typeface="Gill Sans MT" panose="020B0502020104020203" pitchFamily="34" charset="0"/>
              </a:rPr>
              <a:t> and </a:t>
            </a:r>
            <a:r>
              <a:rPr lang="de-CH" sz="1600" dirty="0" err="1">
                <a:latin typeface="Gill Sans MT" panose="020B0502020104020203" pitchFamily="34" charset="0"/>
              </a:rPr>
              <a:t>is</a:t>
            </a:r>
            <a:r>
              <a:rPr lang="de-CH" sz="1600" dirty="0">
                <a:latin typeface="Gill Sans MT" panose="020B0502020104020203" pitchFamily="34" charset="0"/>
              </a:rPr>
              <a:t> </a:t>
            </a:r>
            <a:r>
              <a:rPr lang="de-CH" sz="1600" dirty="0" err="1">
                <a:latin typeface="Gill Sans MT" panose="020B0502020104020203" pitchFamily="34" charset="0"/>
              </a:rPr>
              <a:t>labour</a:t>
            </a:r>
            <a:r>
              <a:rPr lang="de-CH" sz="1600" dirty="0">
                <a:latin typeface="Gill Sans MT" panose="020B0502020104020203" pitchFamily="34" charset="0"/>
              </a:rPr>
              <a:t> available </a:t>
            </a:r>
            <a:r>
              <a:rPr lang="de-CH" sz="1600" dirty="0" err="1">
                <a:latin typeface="Gill Sans MT" panose="020B0502020104020203" pitchFamily="34" charset="0"/>
              </a:rPr>
              <a:t>for</a:t>
            </a:r>
            <a:r>
              <a:rPr lang="de-CH" sz="1600" dirty="0">
                <a:latin typeface="Gill Sans MT" panose="020B0502020104020203" pitchFamily="34" charset="0"/>
              </a:rPr>
              <a:t> </a:t>
            </a:r>
            <a:r>
              <a:rPr lang="de-CH" sz="1600" dirty="0" err="1">
                <a:latin typeface="Gill Sans MT" panose="020B0502020104020203" pitchFamily="34" charset="0"/>
              </a:rPr>
              <a:t>each</a:t>
            </a:r>
            <a:r>
              <a:rPr lang="de-CH" sz="1600" dirty="0">
                <a:latin typeface="Gill Sans MT" panose="020B0502020104020203" pitchFamily="34" charset="0"/>
              </a:rPr>
              <a:t> </a:t>
            </a:r>
            <a:r>
              <a:rPr lang="de-CH" sz="1600" dirty="0" err="1">
                <a:latin typeface="Gill Sans MT" panose="020B0502020104020203" pitchFamily="34" charset="0"/>
              </a:rPr>
              <a:t>harvest</a:t>
            </a:r>
            <a:r>
              <a:rPr lang="de-CH" sz="1600" dirty="0">
                <a:latin typeface="Gill Sans MT" panose="020B0502020104020203" pitchFamily="34" charset="0"/>
              </a:rPr>
              <a:t>?</a:t>
            </a:r>
          </a:p>
        </p:txBody>
      </p:sp>
      <p:sp>
        <p:nvSpPr>
          <p:cNvPr id="8" name="Rectangle 7"/>
          <p:cNvSpPr/>
          <p:nvPr/>
        </p:nvSpPr>
        <p:spPr>
          <a:xfrm>
            <a:off x="598407" y="1178975"/>
            <a:ext cx="3600040" cy="221599"/>
          </a:xfrm>
          <a:prstGeom prst="rect">
            <a:avLst/>
          </a:prstGeom>
          <a:noFill/>
        </p:spPr>
        <p:txBody>
          <a:bodyPr vert="horz" wrap="square" lIns="0" tIns="0" rIns="0" bIns="0" rtlCol="0" anchor="t">
            <a:spAutoFit/>
          </a:bodyPr>
          <a:lstStyle/>
          <a:p>
            <a:pPr>
              <a:lnSpc>
                <a:spcPct val="90000"/>
              </a:lnSpc>
              <a:spcBef>
                <a:spcPct val="0"/>
              </a:spcBef>
              <a:buClr>
                <a:srgbClr val="006C8E"/>
              </a:buClr>
            </a:pPr>
            <a:r>
              <a:rPr lang="de-CH" sz="1600" b="1" dirty="0"/>
              <a:t>Guiding </a:t>
            </a:r>
            <a:r>
              <a:rPr lang="de-CH" sz="1600" b="1" dirty="0" err="1"/>
              <a:t>questions</a:t>
            </a:r>
            <a:r>
              <a:rPr lang="de-CH" sz="1600" b="1" dirty="0"/>
              <a:t> (</a:t>
            </a:r>
            <a:r>
              <a:rPr lang="de-CH" sz="1600" b="1" dirty="0" err="1"/>
              <a:t>continued</a:t>
            </a:r>
            <a:r>
              <a:rPr lang="de-CH" sz="1600" b="1" dirty="0"/>
              <a:t>) </a:t>
            </a:r>
            <a:endParaRPr lang="en-GB" sz="1600" b="1" dirty="0"/>
          </a:p>
        </p:txBody>
      </p:sp>
      <p:sp>
        <p:nvSpPr>
          <p:cNvPr id="6" name="Datumsplatzhalter 4">
            <a:extLst>
              <a:ext uri="{FF2B5EF4-FFF2-40B4-BE49-F238E27FC236}">
                <a16:creationId xmlns:a16="http://schemas.microsoft.com/office/drawing/2014/main" id="{37EB4852-D1DC-4DE7-8F92-02F25A2453F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21955" y="671238"/>
            <a:ext cx="7833965" cy="369332"/>
          </a:xfrm>
          <a:prstGeom prst="rect">
            <a:avLst/>
          </a:prstGeom>
          <a:noFill/>
        </p:spPr>
        <p:txBody>
          <a:bodyPr wrap="square" rtlCol="0">
            <a:spAutoFit/>
          </a:bodyPr>
          <a:lstStyle/>
          <a:p>
            <a:r>
              <a:rPr lang="de-CH" b="1" dirty="0"/>
              <a:t>Handling harvested </a:t>
            </a:r>
            <a:r>
              <a:rPr lang="de-CH" b="1" dirty="0" err="1"/>
              <a:t>crops</a:t>
            </a:r>
            <a:endParaRPr lang="en-US" b="1" dirty="0"/>
          </a:p>
        </p:txBody>
      </p:sp>
    </p:spTree>
    <p:extLst>
      <p:ext uri="{BB962C8B-B14F-4D97-AF65-F5344CB8AC3E}">
        <p14:creationId xmlns:p14="http://schemas.microsoft.com/office/powerpoint/2010/main" val="42154553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122</a:t>
            </a:fld>
            <a:endParaRPr lang="en-GB" noProof="0" dirty="0"/>
          </a:p>
        </p:txBody>
      </p:sp>
      <p:sp>
        <p:nvSpPr>
          <p:cNvPr id="2" name="Rectangle 1"/>
          <p:cNvSpPr/>
          <p:nvPr/>
        </p:nvSpPr>
        <p:spPr>
          <a:xfrm>
            <a:off x="566955" y="3611045"/>
            <a:ext cx="7972845" cy="1705833"/>
          </a:xfrm>
          <a:prstGeom prst="rect">
            <a:avLst/>
          </a:prstGeom>
          <a:solidFill>
            <a:schemeClr val="accent6">
              <a:lumMod val="20000"/>
              <a:lumOff val="80000"/>
            </a:schemeClr>
          </a:solidFill>
          <a:ln>
            <a:noFill/>
          </a:ln>
        </p:spPr>
        <p:txBody>
          <a:bodyPr wrap="square" lIns="72000" tIns="72000" rIns="72000" bIns="7200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err="1">
                <a:latin typeface="Gill Sans MT" panose="020B0502020104020203" pitchFamily="34" charset="0"/>
              </a:rPr>
              <a:t>Is</a:t>
            </a:r>
            <a:r>
              <a:rPr lang="de-CH" sz="1600" dirty="0">
                <a:latin typeface="Gill Sans MT" panose="020B0502020104020203" pitchFamily="34" charset="0"/>
              </a:rPr>
              <a:t> </a:t>
            </a:r>
            <a:r>
              <a:rPr lang="de-CH" sz="1600" spc="20" dirty="0" err="1"/>
              <a:t>sorting</a:t>
            </a:r>
            <a:r>
              <a:rPr lang="de-CH" sz="1600" spc="20" dirty="0"/>
              <a:t> </a:t>
            </a:r>
            <a:r>
              <a:rPr lang="de-CH" sz="1600" spc="20" dirty="0" err="1"/>
              <a:t>and</a:t>
            </a:r>
            <a:r>
              <a:rPr lang="de-CH" sz="1600" spc="20" dirty="0"/>
              <a:t> </a:t>
            </a:r>
            <a:r>
              <a:rPr lang="de-CH" sz="1600" spc="20" dirty="0" err="1"/>
              <a:t>grading</a:t>
            </a:r>
            <a:r>
              <a:rPr lang="de-CH" sz="1600" spc="20" dirty="0"/>
              <a:t> of </a:t>
            </a:r>
            <a:r>
              <a:rPr lang="de-CH" sz="1600" spc="20" dirty="0" err="1"/>
              <a:t>the</a:t>
            </a:r>
            <a:r>
              <a:rPr lang="de-CH" sz="1600" spc="20" dirty="0"/>
              <a:t> harvested </a:t>
            </a:r>
            <a:r>
              <a:rPr lang="de-CH" sz="1600" spc="20" dirty="0" err="1"/>
              <a:t>produce</a:t>
            </a:r>
            <a:r>
              <a:rPr lang="de-CH" sz="1600" spc="20" dirty="0"/>
              <a:t> </a:t>
            </a:r>
            <a:r>
              <a:rPr lang="de-CH" sz="1600" spc="20" dirty="0" err="1"/>
              <a:t>necessary</a:t>
            </a:r>
            <a:r>
              <a:rPr lang="de-CH" sz="1600" spc="20" dirty="0"/>
              <a:t> (</a:t>
            </a:r>
            <a:r>
              <a:rPr lang="de-CH" sz="1600" spc="20" dirty="0" err="1"/>
              <a:t>why</a:t>
            </a:r>
            <a:r>
              <a:rPr lang="de-CH" sz="1600" spc="20" dirty="0"/>
              <a:t> </a:t>
            </a:r>
            <a:r>
              <a:rPr lang="de-CH" sz="1600" spc="20" dirty="0" err="1"/>
              <a:t>is</a:t>
            </a:r>
            <a:r>
              <a:rPr lang="de-CH" sz="1600" spc="20" dirty="0"/>
              <a:t> </a:t>
            </a:r>
            <a:r>
              <a:rPr lang="de-CH" sz="1600" spc="20" dirty="0" err="1"/>
              <a:t>sorting</a:t>
            </a:r>
            <a:r>
              <a:rPr lang="de-CH" sz="1600" spc="20" dirty="0"/>
              <a:t> </a:t>
            </a:r>
            <a:r>
              <a:rPr lang="de-CH" sz="1600" spc="20" dirty="0" err="1"/>
              <a:t>and</a:t>
            </a:r>
            <a:r>
              <a:rPr lang="de-CH" sz="1600" spc="20" dirty="0"/>
              <a:t> </a:t>
            </a:r>
            <a:r>
              <a:rPr lang="de-CH" sz="1600" spc="20" dirty="0" err="1"/>
              <a:t>grading</a:t>
            </a:r>
            <a:r>
              <a:rPr lang="de-CH" sz="1600" spc="20" dirty="0"/>
              <a:t> important)?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What </a:t>
            </a:r>
            <a:r>
              <a:rPr lang="de-CH" sz="1600" spc="20" dirty="0" err="1"/>
              <a:t>sorting</a:t>
            </a:r>
            <a:r>
              <a:rPr lang="de-CH" sz="1600" spc="20" dirty="0"/>
              <a:t> and </a:t>
            </a:r>
            <a:r>
              <a:rPr lang="de-CH" sz="1600" spc="20" dirty="0" err="1"/>
              <a:t>grading</a:t>
            </a:r>
            <a:r>
              <a:rPr lang="de-CH" sz="1600" spc="20" dirty="0"/>
              <a:t> </a:t>
            </a:r>
            <a:r>
              <a:rPr lang="de-CH" sz="1600" spc="20" dirty="0" err="1"/>
              <a:t>criteria</a:t>
            </a:r>
            <a:r>
              <a:rPr lang="de-CH" sz="1600" spc="20" dirty="0"/>
              <a:t> </a:t>
            </a:r>
            <a:r>
              <a:rPr lang="de-CH" sz="1600" spc="20" dirty="0" err="1"/>
              <a:t>are</a:t>
            </a:r>
            <a:r>
              <a:rPr lang="de-CH" sz="1600" spc="20" dirty="0"/>
              <a:t> important </a:t>
            </a:r>
            <a:r>
              <a:rPr lang="de-CH" sz="1600" spc="20" dirty="0" err="1"/>
              <a:t>for</a:t>
            </a:r>
            <a:r>
              <a:rPr lang="de-CH" sz="1600" spc="20" dirty="0"/>
              <a:t> </a:t>
            </a:r>
            <a:r>
              <a:rPr lang="de-CH" sz="1600" spc="20" dirty="0" err="1"/>
              <a:t>the</a:t>
            </a:r>
            <a:r>
              <a:rPr lang="de-CH" sz="1600" spc="20" dirty="0"/>
              <a:t> type of </a:t>
            </a:r>
            <a:r>
              <a:rPr lang="de-CH" sz="1600" spc="20" dirty="0" err="1"/>
              <a:t>produce</a:t>
            </a:r>
            <a:r>
              <a:rPr lang="de-CH" sz="1600" spc="20" dirty="0"/>
              <a:t> that you </a:t>
            </a:r>
            <a:r>
              <a:rPr lang="de-CH" sz="1600" spc="20" dirty="0" err="1"/>
              <a:t>harvest</a:t>
            </a:r>
            <a:r>
              <a:rPr lang="de-CH" sz="1600" spc="20" dirty="0"/>
              <a:t> from </a:t>
            </a:r>
            <a:r>
              <a:rPr lang="de-CH" sz="1600" spc="20" dirty="0" err="1"/>
              <a:t>the</a:t>
            </a:r>
            <a:r>
              <a:rPr lang="de-CH" sz="1600" spc="20" dirty="0"/>
              <a:t> </a:t>
            </a:r>
            <a:r>
              <a:rPr lang="de-CH" sz="1600" spc="20" dirty="0" err="1"/>
              <a:t>demonstration</a:t>
            </a:r>
            <a:r>
              <a:rPr lang="de-CH" sz="1600" spc="20" dirty="0"/>
              <a:t> </a:t>
            </a:r>
            <a:r>
              <a:rPr lang="de-CH" sz="1600" spc="20" dirty="0" err="1"/>
              <a:t>farm</a:t>
            </a:r>
            <a:r>
              <a:rPr lang="de-CH" sz="1600" spc="20" dirty="0"/>
              <a:t> </a:t>
            </a:r>
            <a:r>
              <a:rPr lang="de-CH" sz="1600" spc="20" dirty="0" err="1"/>
              <a:t>or</a:t>
            </a:r>
            <a:r>
              <a:rPr lang="de-CH" sz="1600" spc="20" dirty="0"/>
              <a:t> </a:t>
            </a:r>
            <a:r>
              <a:rPr lang="de-CH" sz="1600" spc="20" dirty="0" err="1"/>
              <a:t>plots</a:t>
            </a:r>
            <a:r>
              <a:rPr lang="de-CH" sz="1600" spc="20" dirty="0"/>
              <a:t>? </a:t>
            </a:r>
            <a:r>
              <a:rPr lang="de-CH" sz="1600" spc="20" dirty="0" err="1"/>
              <a:t>Is</a:t>
            </a:r>
            <a:r>
              <a:rPr lang="de-CH" sz="1600" spc="20" dirty="0"/>
              <a:t> </a:t>
            </a:r>
            <a:r>
              <a:rPr lang="de-CH" sz="1600" spc="20" dirty="0" err="1"/>
              <a:t>size</a:t>
            </a:r>
            <a:r>
              <a:rPr lang="de-CH" sz="1600" spc="20" dirty="0"/>
              <a:t>, </a:t>
            </a:r>
            <a:r>
              <a:rPr lang="de-CH" sz="1600" spc="20" dirty="0" err="1"/>
              <a:t>shape</a:t>
            </a:r>
            <a:r>
              <a:rPr lang="de-CH" sz="1600" spc="20" dirty="0"/>
              <a:t>, etc. important? </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What </a:t>
            </a:r>
            <a:r>
              <a:rPr lang="de-CH" sz="1600" spc="20" dirty="0" err="1"/>
              <a:t>sorting</a:t>
            </a:r>
            <a:r>
              <a:rPr lang="de-CH" sz="1600" spc="20" dirty="0"/>
              <a:t> </a:t>
            </a:r>
            <a:r>
              <a:rPr lang="de-CH" sz="1600" spc="20" dirty="0" err="1"/>
              <a:t>and</a:t>
            </a:r>
            <a:r>
              <a:rPr lang="de-CH" sz="1600" spc="20" dirty="0"/>
              <a:t> </a:t>
            </a:r>
            <a:r>
              <a:rPr lang="de-CH" sz="1600" spc="20" dirty="0" err="1"/>
              <a:t>grading</a:t>
            </a:r>
            <a:r>
              <a:rPr lang="de-CH" sz="1600" spc="20" dirty="0"/>
              <a:t> </a:t>
            </a:r>
            <a:r>
              <a:rPr lang="de-CH" sz="1600" spc="20" dirty="0" err="1"/>
              <a:t>techniques</a:t>
            </a:r>
            <a:r>
              <a:rPr lang="de-CH" sz="1600" spc="20" dirty="0"/>
              <a:t> will you </a:t>
            </a:r>
            <a:r>
              <a:rPr lang="de-CH" sz="1600" spc="20" dirty="0" err="1"/>
              <a:t>use</a:t>
            </a:r>
            <a:r>
              <a:rPr lang="de-CH" sz="1600" spc="2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have </a:t>
            </a:r>
            <a:r>
              <a:rPr lang="de-CH" sz="1600" spc="20" dirty="0" err="1"/>
              <a:t>the</a:t>
            </a:r>
            <a:r>
              <a:rPr lang="de-CH" sz="1600" spc="20" dirty="0"/>
              <a:t> </a:t>
            </a:r>
            <a:r>
              <a:rPr lang="de-CH" sz="1600" spc="20" dirty="0" err="1"/>
              <a:t>neceeary</a:t>
            </a:r>
            <a:r>
              <a:rPr lang="de-CH" sz="1600" spc="20" dirty="0"/>
              <a:t> </a:t>
            </a:r>
            <a:r>
              <a:rPr lang="de-CH" sz="1600" dirty="0" err="1">
                <a:latin typeface="Gill Sans MT" panose="020B0502020104020203" pitchFamily="34" charset="0"/>
              </a:rPr>
              <a:t>tools</a:t>
            </a:r>
            <a:r>
              <a:rPr lang="de-CH" sz="1600" dirty="0">
                <a:latin typeface="Gill Sans MT" panose="020B0502020104020203" pitchFamily="34" charset="0"/>
              </a:rPr>
              <a:t>/</a:t>
            </a:r>
            <a:r>
              <a:rPr lang="de-CH" sz="1600" dirty="0" err="1">
                <a:latin typeface="Gill Sans MT" panose="020B0502020104020203" pitchFamily="34" charset="0"/>
              </a:rPr>
              <a:t>equipment</a:t>
            </a:r>
            <a:r>
              <a:rPr lang="de-CH" sz="1600" dirty="0">
                <a:latin typeface="Gill Sans MT" panose="020B0502020104020203" pitchFamily="34" charset="0"/>
              </a:rPr>
              <a:t> </a:t>
            </a:r>
            <a:r>
              <a:rPr lang="de-CH" sz="1600" dirty="0" err="1">
                <a:latin typeface="Gill Sans MT" panose="020B0502020104020203" pitchFamily="34" charset="0"/>
              </a:rPr>
              <a:t>for</a:t>
            </a:r>
            <a:r>
              <a:rPr lang="de-CH" sz="1600" dirty="0">
                <a:latin typeface="Gill Sans MT" panose="020B0502020104020203" pitchFamily="34" charset="0"/>
              </a:rPr>
              <a:t> </a:t>
            </a:r>
            <a:r>
              <a:rPr lang="de-CH" sz="1600" dirty="0" err="1">
                <a:latin typeface="Gill Sans MT" panose="020B0502020104020203" pitchFamily="34" charset="0"/>
              </a:rPr>
              <a:t>the</a:t>
            </a:r>
            <a:r>
              <a:rPr lang="de-CH" sz="1600" dirty="0">
                <a:latin typeface="Gill Sans MT" panose="020B0502020104020203" pitchFamily="34" charset="0"/>
              </a:rPr>
              <a:t> expected </a:t>
            </a:r>
            <a:r>
              <a:rPr lang="de-CH" sz="1600" dirty="0" err="1">
                <a:latin typeface="Gill Sans MT" panose="020B0502020104020203" pitchFamily="34" charset="0"/>
              </a:rPr>
              <a:t>sorting</a:t>
            </a:r>
            <a:r>
              <a:rPr lang="de-CH" sz="1600" dirty="0">
                <a:latin typeface="Gill Sans MT" panose="020B0502020104020203" pitchFamily="34" charset="0"/>
              </a:rPr>
              <a:t> and </a:t>
            </a:r>
            <a:r>
              <a:rPr lang="de-CH" sz="1600" dirty="0" err="1">
                <a:latin typeface="Gill Sans MT" panose="020B0502020104020203" pitchFamily="34" charset="0"/>
              </a:rPr>
              <a:t>grading</a:t>
            </a:r>
            <a:r>
              <a:rPr lang="de-CH" sz="1600" dirty="0">
                <a:latin typeface="Gill Sans MT" panose="020B0502020104020203" pitchFamily="34" charset="0"/>
              </a:rPr>
              <a:t>?</a:t>
            </a:r>
          </a:p>
        </p:txBody>
      </p:sp>
      <p:sp>
        <p:nvSpPr>
          <p:cNvPr id="8" name="Rectangle 7"/>
          <p:cNvSpPr/>
          <p:nvPr/>
        </p:nvSpPr>
        <p:spPr>
          <a:xfrm>
            <a:off x="611955" y="3207401"/>
            <a:ext cx="3600040" cy="221599"/>
          </a:xfrm>
          <a:prstGeom prst="rect">
            <a:avLst/>
          </a:prstGeom>
          <a:noFill/>
        </p:spPr>
        <p:txBody>
          <a:bodyPr vert="horz" wrap="square" lIns="0" tIns="0" rIns="0" bIns="0" rtlCol="0" anchor="t">
            <a:spAutoFit/>
          </a:bodyPr>
          <a:lstStyle/>
          <a:p>
            <a:pPr>
              <a:lnSpc>
                <a:spcPct val="90000"/>
              </a:lnSpc>
              <a:spcBef>
                <a:spcPct val="0"/>
              </a:spcBef>
              <a:buClr>
                <a:srgbClr val="006C8E"/>
              </a:buClr>
            </a:pPr>
            <a:r>
              <a:rPr lang="de-CH" sz="1600" b="1" dirty="0"/>
              <a:t>Guiding </a:t>
            </a:r>
            <a:r>
              <a:rPr lang="de-CH" sz="1600" b="1" dirty="0" err="1"/>
              <a:t>questions</a:t>
            </a:r>
            <a:r>
              <a:rPr lang="de-CH" sz="1600" b="1" dirty="0"/>
              <a:t> (</a:t>
            </a:r>
            <a:r>
              <a:rPr lang="de-CH" sz="1600" b="1" dirty="0" err="1"/>
              <a:t>continued</a:t>
            </a:r>
            <a:r>
              <a:rPr lang="de-CH" sz="1600" b="1" dirty="0"/>
              <a:t>) </a:t>
            </a:r>
            <a:endParaRPr lang="en-GB" sz="1600" b="1" dirty="0"/>
          </a:p>
        </p:txBody>
      </p:sp>
      <p:sp>
        <p:nvSpPr>
          <p:cNvPr id="3" name="Textfeld 2"/>
          <p:cNvSpPr txBox="1"/>
          <p:nvPr/>
        </p:nvSpPr>
        <p:spPr>
          <a:xfrm>
            <a:off x="544828" y="614110"/>
            <a:ext cx="4230047" cy="523220"/>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de-CH" sz="1800" dirty="0" err="1"/>
              <a:t>Sorting</a:t>
            </a:r>
            <a:r>
              <a:rPr lang="de-CH" sz="1800" dirty="0"/>
              <a:t> and </a:t>
            </a:r>
            <a:r>
              <a:rPr lang="de-CH" sz="1800" dirty="0" err="1"/>
              <a:t>grading</a:t>
            </a:r>
            <a:endParaRPr lang="en-US" sz="1800" dirty="0"/>
          </a:p>
        </p:txBody>
      </p:sp>
      <p:sp>
        <p:nvSpPr>
          <p:cNvPr id="6" name="Rechteck 5"/>
          <p:cNvSpPr/>
          <p:nvPr/>
        </p:nvSpPr>
        <p:spPr>
          <a:xfrm>
            <a:off x="566955" y="996357"/>
            <a:ext cx="7875088" cy="1969770"/>
          </a:xfrm>
          <a:prstGeom prst="rect">
            <a:avLst/>
          </a:prstGeom>
        </p:spPr>
        <p:txBody>
          <a:bodyPr wrap="square" lIns="0" tIns="0" rIns="0" bIns="0">
            <a:spAutoFit/>
          </a:bodyPr>
          <a:lstStyle/>
          <a:p>
            <a:r>
              <a:rPr lang="en-US" sz="1600" dirty="0"/>
              <a:t>Some descriptions:</a:t>
            </a:r>
          </a:p>
          <a:p>
            <a:r>
              <a:rPr lang="en-US" sz="1600" b="1" dirty="0"/>
              <a:t>Sorting</a:t>
            </a:r>
            <a:r>
              <a:rPr lang="en-US" sz="1600" dirty="0"/>
              <a:t> is the process by which products/produce are separated into several quality group based on attributes such as size, shape, weight/density, </a:t>
            </a:r>
            <a:r>
              <a:rPr lang="en-US" sz="1600" dirty="0" err="1"/>
              <a:t>colour</a:t>
            </a:r>
            <a:r>
              <a:rPr lang="en-US" sz="1600" dirty="0"/>
              <a:t>,  texture (firmness), freedom from damage (physical, </a:t>
            </a:r>
            <a:r>
              <a:rPr lang="en-US" sz="1600" dirty="0" err="1"/>
              <a:t>phsysiological</a:t>
            </a:r>
            <a:r>
              <a:rPr lang="en-US" sz="1600" dirty="0"/>
              <a:t>, pest, disease) and freedom from contamination, etc.</a:t>
            </a:r>
          </a:p>
          <a:p>
            <a:endParaRPr lang="en-US" sz="1600" dirty="0"/>
          </a:p>
          <a:p>
            <a:r>
              <a:rPr lang="en-US" sz="1600" b="1" dirty="0"/>
              <a:t>Grading of products - </a:t>
            </a:r>
            <a:r>
              <a:rPr lang="en-US" sz="1600" dirty="0"/>
              <a:t>is the process of classifying products based on some standards that relate to the commercial value and usefulness of the product. Usually, these grades or standards are set by trading agencies or institutions. </a:t>
            </a:r>
          </a:p>
        </p:txBody>
      </p:sp>
      <p:sp>
        <p:nvSpPr>
          <p:cNvPr id="9" name="Datumsplatzhalter 4">
            <a:extLst>
              <a:ext uri="{FF2B5EF4-FFF2-40B4-BE49-F238E27FC236}">
                <a16:creationId xmlns:a16="http://schemas.microsoft.com/office/drawing/2014/main" id="{511D7B64-1553-4033-867B-F728F19BF5D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3542433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smtClean="0"/>
              <a:pPr/>
              <a:t>123</a:t>
            </a:fld>
            <a:endParaRPr lang="en-GB" dirty="0"/>
          </a:p>
        </p:txBody>
      </p:sp>
      <p:pic>
        <p:nvPicPr>
          <p:cNvPr id="5" name="Content Placeholder 8"/>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562196" y="1935915"/>
            <a:ext cx="7895107" cy="3510630"/>
          </a:xfrm>
        </p:spPr>
      </p:pic>
      <p:sp>
        <p:nvSpPr>
          <p:cNvPr id="6" name="Textfeld 5"/>
          <p:cNvSpPr txBox="1"/>
          <p:nvPr/>
        </p:nvSpPr>
        <p:spPr>
          <a:xfrm>
            <a:off x="578898" y="878079"/>
            <a:ext cx="7920088" cy="1231106"/>
          </a:xfrm>
          <a:prstGeom prst="rect">
            <a:avLst/>
          </a:prstGeom>
        </p:spPr>
        <p:txBody>
          <a:bodyPr wrap="square" lIns="0" tIns="0" rIns="0" bIns="0">
            <a:spAutoFit/>
          </a:bodyPr>
          <a:lstStyle>
            <a:defPPr>
              <a:defRPr lang="de-DE"/>
            </a:defPPr>
            <a:lvl1pPr>
              <a:defRPr sz="1600"/>
            </a:lvl1pPr>
          </a:lstStyle>
          <a:p>
            <a:r>
              <a:rPr lang="de-CH" dirty="0"/>
              <a:t>For </a:t>
            </a:r>
            <a:r>
              <a:rPr lang="de-CH" dirty="0" err="1"/>
              <a:t>fresh</a:t>
            </a:r>
            <a:r>
              <a:rPr lang="de-CH" dirty="0"/>
              <a:t> </a:t>
            </a:r>
            <a:r>
              <a:rPr lang="de-CH" dirty="0" err="1"/>
              <a:t>produce</a:t>
            </a:r>
            <a:r>
              <a:rPr lang="de-CH" dirty="0"/>
              <a:t>, you </a:t>
            </a:r>
            <a:r>
              <a:rPr lang="de-CH" dirty="0" err="1"/>
              <a:t>can</a:t>
            </a:r>
            <a:r>
              <a:rPr lang="de-CH" dirty="0"/>
              <a:t> consider </a:t>
            </a:r>
            <a:r>
              <a:rPr lang="de-CH" dirty="0" err="1"/>
              <a:t>building</a:t>
            </a:r>
            <a:r>
              <a:rPr lang="de-CH" dirty="0"/>
              <a:t> a </a:t>
            </a:r>
            <a:r>
              <a:rPr lang="de-CH" dirty="0" err="1"/>
              <a:t>charcoal</a:t>
            </a:r>
            <a:r>
              <a:rPr lang="de-CH" dirty="0"/>
              <a:t> cooler in </a:t>
            </a:r>
            <a:r>
              <a:rPr lang="de-CH" dirty="0" err="1"/>
              <a:t>the</a:t>
            </a:r>
            <a:r>
              <a:rPr lang="de-CH" dirty="0"/>
              <a:t> </a:t>
            </a:r>
            <a:r>
              <a:rPr lang="de-CH" dirty="0" err="1"/>
              <a:t>absence</a:t>
            </a:r>
            <a:r>
              <a:rPr lang="de-CH" dirty="0"/>
              <a:t> of </a:t>
            </a:r>
            <a:r>
              <a:rPr lang="de-CH" dirty="0" err="1"/>
              <a:t>electric</a:t>
            </a:r>
            <a:r>
              <a:rPr lang="de-CH" dirty="0"/>
              <a:t>/solar power </a:t>
            </a:r>
            <a:r>
              <a:rPr lang="de-CH" dirty="0" err="1"/>
              <a:t>driven</a:t>
            </a:r>
            <a:r>
              <a:rPr lang="de-CH" dirty="0"/>
              <a:t> </a:t>
            </a:r>
            <a:r>
              <a:rPr lang="de-CH" dirty="0" err="1"/>
              <a:t>cold</a:t>
            </a:r>
            <a:r>
              <a:rPr lang="de-CH" dirty="0"/>
              <a:t> </a:t>
            </a:r>
            <a:r>
              <a:rPr lang="de-CH" dirty="0" err="1"/>
              <a:t>rooms</a:t>
            </a:r>
            <a:r>
              <a:rPr lang="de-CH" dirty="0"/>
              <a:t> </a:t>
            </a:r>
            <a:r>
              <a:rPr lang="de-CH" dirty="0" err="1"/>
              <a:t>or</a:t>
            </a:r>
            <a:r>
              <a:rPr lang="de-CH" dirty="0"/>
              <a:t> </a:t>
            </a:r>
            <a:r>
              <a:rPr lang="de-CH" dirty="0" err="1"/>
              <a:t>cooling</a:t>
            </a:r>
            <a:r>
              <a:rPr lang="de-CH" dirty="0"/>
              <a:t> </a:t>
            </a:r>
            <a:r>
              <a:rPr lang="de-CH" dirty="0" err="1"/>
              <a:t>facilities</a:t>
            </a:r>
            <a:r>
              <a:rPr lang="de-CH" dirty="0"/>
              <a:t>. </a:t>
            </a:r>
            <a:r>
              <a:rPr lang="de-CH" dirty="0" err="1"/>
              <a:t>However</a:t>
            </a:r>
            <a:r>
              <a:rPr lang="de-CH" dirty="0"/>
              <a:t>, </a:t>
            </a:r>
            <a:r>
              <a:rPr lang="de-CH" dirty="0" err="1"/>
              <a:t>charcoal</a:t>
            </a:r>
            <a:r>
              <a:rPr lang="de-CH" dirty="0"/>
              <a:t> </a:t>
            </a:r>
            <a:r>
              <a:rPr lang="de-CH" dirty="0" err="1"/>
              <a:t>use</a:t>
            </a:r>
            <a:r>
              <a:rPr lang="de-CH" dirty="0"/>
              <a:t> </a:t>
            </a:r>
            <a:r>
              <a:rPr lang="de-CH" dirty="0" err="1"/>
              <a:t>raises</a:t>
            </a:r>
            <a:r>
              <a:rPr lang="de-CH" dirty="0"/>
              <a:t> </a:t>
            </a:r>
            <a:r>
              <a:rPr lang="de-CH" dirty="0" err="1"/>
              <a:t>environemental</a:t>
            </a:r>
            <a:r>
              <a:rPr lang="de-CH" dirty="0"/>
              <a:t> </a:t>
            </a:r>
            <a:r>
              <a:rPr lang="de-CH" dirty="0" err="1"/>
              <a:t>concerns</a:t>
            </a:r>
            <a:r>
              <a:rPr lang="de-CH" dirty="0"/>
              <a:t>, e.g. related to </a:t>
            </a:r>
            <a:r>
              <a:rPr lang="de-CH" dirty="0" err="1"/>
              <a:t>deforestation</a:t>
            </a:r>
            <a:r>
              <a:rPr lang="de-CH" dirty="0"/>
              <a:t> and </a:t>
            </a:r>
            <a:r>
              <a:rPr lang="de-CH" dirty="0" err="1"/>
              <a:t>land</a:t>
            </a:r>
            <a:r>
              <a:rPr lang="de-CH" dirty="0"/>
              <a:t> </a:t>
            </a:r>
            <a:r>
              <a:rPr lang="de-CH" dirty="0" err="1"/>
              <a:t>degradation</a:t>
            </a:r>
            <a:r>
              <a:rPr lang="de-CH" dirty="0"/>
              <a:t>. Do you know of </a:t>
            </a:r>
            <a:r>
              <a:rPr lang="de-CH" dirty="0" err="1"/>
              <a:t>other</a:t>
            </a:r>
            <a:r>
              <a:rPr lang="de-CH" dirty="0"/>
              <a:t> locally </a:t>
            </a:r>
            <a:r>
              <a:rPr lang="de-CH" dirty="0" err="1"/>
              <a:t>adapted</a:t>
            </a:r>
            <a:r>
              <a:rPr lang="de-CH" dirty="0"/>
              <a:t> </a:t>
            </a:r>
            <a:r>
              <a:rPr lang="de-CH" dirty="0" err="1"/>
              <a:t>techniques</a:t>
            </a:r>
            <a:r>
              <a:rPr lang="de-CH" dirty="0"/>
              <a:t> of </a:t>
            </a:r>
            <a:r>
              <a:rPr lang="de-CH" dirty="0" err="1"/>
              <a:t>cooling</a:t>
            </a:r>
            <a:r>
              <a:rPr lang="de-CH" dirty="0"/>
              <a:t>/</a:t>
            </a:r>
            <a:r>
              <a:rPr lang="de-CH" dirty="0" err="1"/>
              <a:t>preserving</a:t>
            </a:r>
            <a:r>
              <a:rPr lang="de-CH" dirty="0"/>
              <a:t> different types of </a:t>
            </a:r>
            <a:r>
              <a:rPr lang="de-CH" dirty="0" err="1"/>
              <a:t>produce</a:t>
            </a:r>
            <a:r>
              <a:rPr lang="de-CH" dirty="0"/>
              <a:t>?</a:t>
            </a:r>
          </a:p>
          <a:p>
            <a:endParaRPr lang="en-US" dirty="0"/>
          </a:p>
        </p:txBody>
      </p:sp>
      <p:sp>
        <p:nvSpPr>
          <p:cNvPr id="7" name="Textfeld 6"/>
          <p:cNvSpPr txBox="1"/>
          <p:nvPr/>
        </p:nvSpPr>
        <p:spPr>
          <a:xfrm>
            <a:off x="611956" y="5510400"/>
            <a:ext cx="7920088" cy="276999"/>
          </a:xfrm>
          <a:prstGeom prst="rect">
            <a:avLst/>
          </a:prstGeom>
          <a:noFill/>
        </p:spPr>
        <p:txBody>
          <a:bodyPr wrap="square" rtlCol="0">
            <a:spAutoFit/>
          </a:bodyPr>
          <a:lstStyle/>
          <a:p>
            <a:pPr algn="r"/>
            <a:r>
              <a:rPr lang="de-CH" sz="1200" dirty="0"/>
              <a:t>Picture: </a:t>
            </a:r>
            <a:r>
              <a:rPr lang="de-CH" sz="1200" dirty="0" err="1"/>
              <a:t>courtesy</a:t>
            </a:r>
            <a:r>
              <a:rPr lang="de-CH" sz="1200" dirty="0"/>
              <a:t> OACK and KOAN – </a:t>
            </a:r>
            <a:r>
              <a:rPr lang="de-CH" sz="1200" dirty="0" err="1"/>
              <a:t>Kangari</a:t>
            </a:r>
            <a:r>
              <a:rPr lang="de-CH" sz="1200" dirty="0"/>
              <a:t>, Muranga, Kenya</a:t>
            </a:r>
            <a:endParaRPr lang="en-US" sz="1200" dirty="0"/>
          </a:p>
        </p:txBody>
      </p:sp>
      <p:sp>
        <p:nvSpPr>
          <p:cNvPr id="2" name="Textfeld 1"/>
          <p:cNvSpPr txBox="1"/>
          <p:nvPr/>
        </p:nvSpPr>
        <p:spPr>
          <a:xfrm>
            <a:off x="600641" y="508747"/>
            <a:ext cx="5703121" cy="369332"/>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de-CH" sz="1800" dirty="0"/>
              <a:t>Cooling </a:t>
            </a:r>
            <a:r>
              <a:rPr lang="de-CH" sz="1800" dirty="0" err="1"/>
              <a:t>fresh</a:t>
            </a:r>
            <a:r>
              <a:rPr lang="de-CH" sz="1800" dirty="0"/>
              <a:t> </a:t>
            </a:r>
            <a:r>
              <a:rPr lang="de-CH" sz="1800" dirty="0" err="1"/>
              <a:t>produce</a:t>
            </a:r>
            <a:r>
              <a:rPr lang="de-CH" sz="1800" dirty="0"/>
              <a:t> at </a:t>
            </a:r>
            <a:r>
              <a:rPr lang="de-CH" sz="1800" dirty="0" err="1"/>
              <a:t>the</a:t>
            </a:r>
            <a:r>
              <a:rPr lang="de-CH" sz="1800" dirty="0"/>
              <a:t> </a:t>
            </a:r>
            <a:r>
              <a:rPr lang="de-CH" sz="1800" dirty="0" err="1"/>
              <a:t>farm</a:t>
            </a:r>
            <a:r>
              <a:rPr lang="de-CH" sz="1800" dirty="0"/>
              <a:t> </a:t>
            </a:r>
            <a:r>
              <a:rPr lang="de-CH" sz="1800" dirty="0" err="1"/>
              <a:t>or</a:t>
            </a:r>
            <a:r>
              <a:rPr lang="de-CH" sz="1800" dirty="0"/>
              <a:t> local </a:t>
            </a:r>
            <a:r>
              <a:rPr lang="de-CH" sz="1800" dirty="0" err="1"/>
              <a:t>level</a:t>
            </a:r>
            <a:endParaRPr lang="en-US" sz="1800" dirty="0"/>
          </a:p>
        </p:txBody>
      </p:sp>
      <p:sp>
        <p:nvSpPr>
          <p:cNvPr id="8" name="Datumsplatzhalter 4">
            <a:extLst>
              <a:ext uri="{FF2B5EF4-FFF2-40B4-BE49-F238E27FC236}">
                <a16:creationId xmlns:a16="http://schemas.microsoft.com/office/drawing/2014/main" id="{DD25A419-BE8D-4063-9223-FD488E39238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4607572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124</a:t>
            </a:fld>
            <a:endParaRPr lang="en-GB" noProof="0" dirty="0"/>
          </a:p>
        </p:txBody>
      </p:sp>
      <p:sp>
        <p:nvSpPr>
          <p:cNvPr id="8" name="Titel 1">
            <a:extLst>
              <a:ext uri="{FF2B5EF4-FFF2-40B4-BE49-F238E27FC236}">
                <a16:creationId xmlns:a16="http://schemas.microsoft.com/office/drawing/2014/main" id="{2925CEA8-19AF-4838-AC2A-E4378AC3B998}"/>
              </a:ext>
            </a:extLst>
          </p:cNvPr>
          <p:cNvSpPr txBox="1">
            <a:spLocks/>
          </p:cNvSpPr>
          <p:nvPr/>
        </p:nvSpPr>
        <p:spPr>
          <a:xfrm>
            <a:off x="611919" y="410526"/>
            <a:ext cx="7908549" cy="27467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sz="1800" dirty="0">
                <a:solidFill>
                  <a:srgbClr val="262626"/>
                </a:solidFill>
                <a:latin typeface="+mn-lt"/>
              </a:rPr>
              <a:t>Assuring availability of appropriate processing facilities for each crop</a:t>
            </a:r>
          </a:p>
        </p:txBody>
      </p:sp>
      <p:sp>
        <p:nvSpPr>
          <p:cNvPr id="9" name="Datumsplatzhalter 4">
            <a:extLst>
              <a:ext uri="{FF2B5EF4-FFF2-40B4-BE49-F238E27FC236}">
                <a16:creationId xmlns:a16="http://schemas.microsoft.com/office/drawing/2014/main" id="{588CEE7C-445F-4C51-A093-2D36DC2B36B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66975" y="788785"/>
            <a:ext cx="4050045" cy="4140046"/>
          </a:xfrm>
          <a:prstGeom prst="rect">
            <a:avLst/>
          </a:prstGeom>
        </p:spPr>
      </p:pic>
      <p:sp>
        <p:nvSpPr>
          <p:cNvPr id="11" name="Titel 1"/>
          <p:cNvSpPr>
            <a:spLocks noGrp="1"/>
          </p:cNvSpPr>
          <p:nvPr>
            <p:ph type="title"/>
          </p:nvPr>
        </p:nvSpPr>
        <p:spPr>
          <a:xfrm>
            <a:off x="2280776" y="5010747"/>
            <a:ext cx="4181245" cy="291448"/>
          </a:xfrm>
        </p:spPr>
        <p:txBody>
          <a:bodyPr vert="horz" lIns="0" tIns="0" rIns="0" bIns="0" rtlCol="0" anchor="t">
            <a:noAutofit/>
          </a:bodyPr>
          <a:lstStyle/>
          <a:p>
            <a:r>
              <a:rPr lang="de-CH" sz="1400" b="0" dirty="0" err="1"/>
              <a:t>Fermenting</a:t>
            </a:r>
            <a:r>
              <a:rPr lang="de-CH" sz="1400" b="0" dirty="0"/>
              <a:t> </a:t>
            </a:r>
            <a:r>
              <a:rPr lang="de-CH" sz="1400" b="0" dirty="0" err="1"/>
              <a:t>cocoa</a:t>
            </a:r>
            <a:r>
              <a:rPr lang="de-CH" sz="1400" b="0" dirty="0"/>
              <a:t> </a:t>
            </a:r>
            <a:r>
              <a:rPr lang="de-CH" sz="1400" b="0" dirty="0" err="1"/>
              <a:t>beans</a:t>
            </a:r>
            <a:r>
              <a:rPr lang="de-CH" sz="1400" b="0" dirty="0"/>
              <a:t>, </a:t>
            </a:r>
            <a:r>
              <a:rPr lang="de-CH" sz="1400" b="0" dirty="0" err="1"/>
              <a:t>Bolivia</a:t>
            </a:r>
            <a:endParaRPr lang="en-US" sz="1400" b="0" dirty="0"/>
          </a:p>
        </p:txBody>
      </p:sp>
      <p:sp>
        <p:nvSpPr>
          <p:cNvPr id="12" name="Textfeld 11"/>
          <p:cNvSpPr txBox="1"/>
          <p:nvPr/>
        </p:nvSpPr>
        <p:spPr>
          <a:xfrm>
            <a:off x="5861150" y="4657065"/>
            <a:ext cx="2700030" cy="276999"/>
          </a:xfrm>
          <a:prstGeom prst="rect">
            <a:avLst/>
          </a:prstGeom>
          <a:noFill/>
        </p:spPr>
        <p:txBody>
          <a:bodyPr wrap="square" rtlCol="0">
            <a:spAutoFit/>
          </a:bodyPr>
          <a:lstStyle/>
          <a:p>
            <a:pPr algn="r"/>
            <a:r>
              <a:rPr lang="de-CH" sz="1200" dirty="0"/>
              <a:t>Picture: Laura Armengot, </a:t>
            </a:r>
            <a:r>
              <a:rPr lang="de-CH" sz="1200" dirty="0" err="1"/>
              <a:t>FiBL</a:t>
            </a:r>
            <a:endParaRPr lang="en-US" sz="1200" dirty="0"/>
          </a:p>
        </p:txBody>
      </p:sp>
    </p:spTree>
    <p:extLst>
      <p:ext uri="{BB962C8B-B14F-4D97-AF65-F5344CB8AC3E}">
        <p14:creationId xmlns:p14="http://schemas.microsoft.com/office/powerpoint/2010/main" val="28908988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2922" y="551121"/>
            <a:ext cx="7908549" cy="360000"/>
          </a:xfrm>
        </p:spPr>
        <p:txBody>
          <a:bodyPr vert="horz" lIns="0" tIns="0" rIns="0" bIns="0" rtlCol="0" anchor="t">
            <a:noAutofit/>
          </a:bodyPr>
          <a:lstStyle/>
          <a:p>
            <a:r>
              <a:rPr lang="de-CH" sz="1800" dirty="0" err="1">
                <a:solidFill>
                  <a:srgbClr val="262626"/>
                </a:solidFill>
                <a:latin typeface="+mn-lt"/>
              </a:rPr>
              <a:t>Drying</a:t>
            </a:r>
            <a:r>
              <a:rPr lang="de-CH" sz="1800" dirty="0">
                <a:solidFill>
                  <a:srgbClr val="262626"/>
                </a:solidFill>
                <a:latin typeface="+mn-lt"/>
              </a:rPr>
              <a:t> </a:t>
            </a:r>
            <a:r>
              <a:rPr lang="de-CH" sz="1800" dirty="0" err="1">
                <a:solidFill>
                  <a:srgbClr val="262626"/>
                </a:solidFill>
                <a:latin typeface="+mn-lt"/>
              </a:rPr>
              <a:t>cocoa</a:t>
            </a:r>
            <a:r>
              <a:rPr lang="de-CH" sz="1800" dirty="0">
                <a:solidFill>
                  <a:srgbClr val="262626"/>
                </a:solidFill>
                <a:latin typeface="+mn-lt"/>
              </a:rPr>
              <a:t> </a:t>
            </a:r>
            <a:r>
              <a:rPr lang="de-CH" sz="1800" dirty="0" err="1">
                <a:solidFill>
                  <a:srgbClr val="262626"/>
                </a:solidFill>
                <a:latin typeface="+mn-lt"/>
              </a:rPr>
              <a:t>beans</a:t>
            </a:r>
            <a:r>
              <a:rPr lang="de-CH" sz="1800" dirty="0">
                <a:solidFill>
                  <a:srgbClr val="262626"/>
                </a:solidFill>
                <a:latin typeface="+mn-lt"/>
              </a:rPr>
              <a:t> after </a:t>
            </a:r>
            <a:r>
              <a:rPr lang="de-CH" sz="1800" dirty="0" err="1">
                <a:solidFill>
                  <a:srgbClr val="262626"/>
                </a:solidFill>
                <a:latin typeface="+mn-lt"/>
              </a:rPr>
              <a:t>fermentation</a:t>
            </a:r>
            <a:r>
              <a:rPr lang="de-CH" sz="1800" dirty="0">
                <a:solidFill>
                  <a:srgbClr val="262626"/>
                </a:solidFill>
                <a:latin typeface="+mn-lt"/>
              </a:rPr>
              <a:t> in </a:t>
            </a:r>
            <a:r>
              <a:rPr lang="de-CH" sz="1800" dirty="0" err="1">
                <a:solidFill>
                  <a:srgbClr val="262626"/>
                </a:solidFill>
                <a:latin typeface="+mn-lt"/>
              </a:rPr>
              <a:t>Bolivia</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125</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044" y="911121"/>
            <a:ext cx="6362756" cy="4226010"/>
          </a:xfrm>
          <a:prstGeom prst="rect">
            <a:avLst/>
          </a:prstGeom>
        </p:spPr>
      </p:pic>
      <p:sp>
        <p:nvSpPr>
          <p:cNvPr id="6" name="Textfeld 5">
            <a:extLst>
              <a:ext uri="{FF2B5EF4-FFF2-40B4-BE49-F238E27FC236}">
                <a16:creationId xmlns:a16="http://schemas.microsoft.com/office/drawing/2014/main" id="{7F0DC7CB-ADAB-436E-9E89-16E14C0C17DA}"/>
              </a:ext>
            </a:extLst>
          </p:cNvPr>
          <p:cNvSpPr txBox="1"/>
          <p:nvPr/>
        </p:nvSpPr>
        <p:spPr>
          <a:xfrm>
            <a:off x="5202007" y="5203272"/>
            <a:ext cx="2700030" cy="276999"/>
          </a:xfrm>
          <a:prstGeom prst="rect">
            <a:avLst/>
          </a:prstGeom>
          <a:noFill/>
        </p:spPr>
        <p:txBody>
          <a:bodyPr wrap="square" rtlCol="0">
            <a:spAutoFit/>
          </a:bodyPr>
          <a:lstStyle/>
          <a:p>
            <a:pPr algn="r"/>
            <a:r>
              <a:rPr lang="de-CH" sz="1200" dirty="0"/>
              <a:t>Picture: Laura Armengot, </a:t>
            </a:r>
            <a:r>
              <a:rPr lang="de-CH" sz="1200" dirty="0" err="1"/>
              <a:t>FiBL</a:t>
            </a:r>
            <a:endParaRPr lang="en-US" sz="1200" dirty="0"/>
          </a:p>
        </p:txBody>
      </p:sp>
      <p:sp>
        <p:nvSpPr>
          <p:cNvPr id="7" name="Datumsplatzhalter 4">
            <a:extLst>
              <a:ext uri="{FF2B5EF4-FFF2-40B4-BE49-F238E27FC236}">
                <a16:creationId xmlns:a16="http://schemas.microsoft.com/office/drawing/2014/main" id="{7AD95F29-E31E-4552-95F9-A1BBF7BD893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0267842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vert="horz" lIns="0" tIns="0" rIns="0" bIns="0" rtlCol="0" anchor="t">
            <a:noAutofit/>
          </a:bodyPr>
          <a:lstStyle/>
          <a:p>
            <a:r>
              <a:rPr lang="de-CH" sz="1800" dirty="0" err="1">
                <a:solidFill>
                  <a:srgbClr val="262626"/>
                </a:solidFill>
                <a:latin typeface="+mn-lt"/>
              </a:rPr>
              <a:t>Drying</a:t>
            </a:r>
            <a:r>
              <a:rPr lang="de-CH" sz="1800" dirty="0">
                <a:solidFill>
                  <a:srgbClr val="262626"/>
                </a:solidFill>
                <a:latin typeface="+mn-lt"/>
              </a:rPr>
              <a:t> </a:t>
            </a:r>
            <a:r>
              <a:rPr lang="de-CH" sz="1800" dirty="0" err="1">
                <a:solidFill>
                  <a:srgbClr val="262626"/>
                </a:solidFill>
                <a:latin typeface="+mn-lt"/>
              </a:rPr>
              <a:t>crops</a:t>
            </a:r>
            <a:r>
              <a:rPr lang="de-CH" sz="1800" dirty="0">
                <a:solidFill>
                  <a:srgbClr val="262626"/>
                </a:solidFill>
                <a:latin typeface="+mn-lt"/>
              </a:rPr>
              <a:t> after </a:t>
            </a:r>
            <a:r>
              <a:rPr lang="de-CH" sz="1800" dirty="0" err="1">
                <a:solidFill>
                  <a:srgbClr val="262626"/>
                </a:solidFill>
                <a:latin typeface="+mn-lt"/>
              </a:rPr>
              <a:t>harvest</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126</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532" y="818971"/>
            <a:ext cx="7124268" cy="4731790"/>
          </a:xfrm>
          <a:prstGeom prst="rect">
            <a:avLst/>
          </a:prstGeom>
        </p:spPr>
      </p:pic>
      <p:sp>
        <p:nvSpPr>
          <p:cNvPr id="6" name="Textfeld 5">
            <a:extLst>
              <a:ext uri="{FF2B5EF4-FFF2-40B4-BE49-F238E27FC236}">
                <a16:creationId xmlns:a16="http://schemas.microsoft.com/office/drawing/2014/main" id="{F56F1C46-7622-492D-8A2A-A2F773F6DF34}"/>
              </a:ext>
            </a:extLst>
          </p:cNvPr>
          <p:cNvSpPr txBox="1"/>
          <p:nvPr/>
        </p:nvSpPr>
        <p:spPr>
          <a:xfrm>
            <a:off x="5202007" y="5577348"/>
            <a:ext cx="2700030" cy="276999"/>
          </a:xfrm>
          <a:prstGeom prst="rect">
            <a:avLst/>
          </a:prstGeom>
          <a:noFill/>
        </p:spPr>
        <p:txBody>
          <a:bodyPr wrap="square" rtlCol="0">
            <a:spAutoFit/>
          </a:bodyPr>
          <a:lstStyle/>
          <a:p>
            <a:pPr algn="r"/>
            <a:r>
              <a:rPr lang="de-CH" sz="1200" dirty="0"/>
              <a:t>Picture: Laura Armengot, </a:t>
            </a:r>
            <a:r>
              <a:rPr lang="de-CH" sz="1200" dirty="0" err="1"/>
              <a:t>FiBL</a:t>
            </a:r>
            <a:endParaRPr lang="en-US" sz="1200" dirty="0"/>
          </a:p>
        </p:txBody>
      </p:sp>
      <p:sp>
        <p:nvSpPr>
          <p:cNvPr id="7" name="Datumsplatzhalter 4">
            <a:extLst>
              <a:ext uri="{FF2B5EF4-FFF2-40B4-BE49-F238E27FC236}">
                <a16:creationId xmlns:a16="http://schemas.microsoft.com/office/drawing/2014/main" id="{D1755F4E-6029-4A4B-BDA9-0BE3706F108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8923793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410526"/>
            <a:ext cx="7908549" cy="360000"/>
          </a:xfrm>
        </p:spPr>
        <p:txBody>
          <a:bodyPr vert="horz" lIns="0" tIns="0" rIns="0" bIns="0" rtlCol="0" anchor="t">
            <a:noAutofit/>
          </a:bodyPr>
          <a:lstStyle/>
          <a:p>
            <a:r>
              <a:rPr lang="de-CH" sz="1800" dirty="0" err="1">
                <a:solidFill>
                  <a:srgbClr val="262626"/>
                </a:solidFill>
                <a:latin typeface="+mn-lt"/>
              </a:rPr>
              <a:t>Shelling</a:t>
            </a:r>
            <a:r>
              <a:rPr lang="de-CH" sz="1800" dirty="0">
                <a:solidFill>
                  <a:srgbClr val="262626"/>
                </a:solidFill>
                <a:latin typeface="+mn-lt"/>
              </a:rPr>
              <a:t> </a:t>
            </a:r>
            <a:r>
              <a:rPr lang="de-CH" sz="1800" dirty="0" err="1">
                <a:solidFill>
                  <a:srgbClr val="262626"/>
                </a:solidFill>
                <a:latin typeface="+mn-lt"/>
              </a:rPr>
              <a:t>of</a:t>
            </a:r>
            <a:r>
              <a:rPr lang="de-CH" sz="1800" dirty="0">
                <a:solidFill>
                  <a:srgbClr val="262626"/>
                </a:solidFill>
                <a:latin typeface="+mn-lt"/>
              </a:rPr>
              <a:t> </a:t>
            </a:r>
            <a:r>
              <a:rPr lang="de-CH" sz="1800" dirty="0" err="1">
                <a:solidFill>
                  <a:srgbClr val="262626"/>
                </a:solidFill>
                <a:latin typeface="+mn-lt"/>
              </a:rPr>
              <a:t>maize</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127</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1010" y="908972"/>
            <a:ext cx="6101980" cy="4576485"/>
          </a:xfrm>
          <a:prstGeom prst="rect">
            <a:avLst/>
          </a:prstGeom>
        </p:spPr>
      </p:pic>
      <p:sp>
        <p:nvSpPr>
          <p:cNvPr id="6" name="Textfeld 5"/>
          <p:cNvSpPr txBox="1"/>
          <p:nvPr/>
        </p:nvSpPr>
        <p:spPr>
          <a:xfrm>
            <a:off x="4922960" y="5544801"/>
            <a:ext cx="2700030" cy="276999"/>
          </a:xfrm>
          <a:prstGeom prst="rect">
            <a:avLst/>
          </a:prstGeom>
          <a:noFill/>
        </p:spPr>
        <p:txBody>
          <a:bodyPr wrap="square" rtlCol="0">
            <a:spAutoFit/>
          </a:bodyPr>
          <a:lstStyle/>
          <a:p>
            <a:pPr algn="r"/>
            <a:r>
              <a:rPr lang="de-CH" sz="1200" dirty="0"/>
              <a:t>Picture: Monika Schneider, </a:t>
            </a:r>
            <a:r>
              <a:rPr lang="de-CH" sz="1200" dirty="0" err="1"/>
              <a:t>FiBL</a:t>
            </a:r>
            <a:endParaRPr lang="en-US" sz="1200" dirty="0"/>
          </a:p>
        </p:txBody>
      </p:sp>
      <p:sp>
        <p:nvSpPr>
          <p:cNvPr id="7" name="Datumsplatzhalter 4">
            <a:extLst>
              <a:ext uri="{FF2B5EF4-FFF2-40B4-BE49-F238E27FC236}">
                <a16:creationId xmlns:a16="http://schemas.microsoft.com/office/drawing/2014/main" id="{69070470-3BD4-4F61-84E9-B42554732A3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686842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96081" y="368966"/>
            <a:ext cx="8640762" cy="81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10000"/>
              </a:spcBef>
              <a:spcAft>
                <a:spcPct val="10000"/>
              </a:spcAft>
              <a:buClr>
                <a:schemeClr val="tx1"/>
              </a:buClr>
              <a:buSzPct val="100000"/>
              <a:buBlip>
                <a:blip r:embed="rId3"/>
              </a:buBlip>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10000"/>
              </a:spcBef>
              <a:spcAft>
                <a:spcPct val="10000"/>
              </a:spcAft>
              <a:buClr>
                <a:schemeClr val="tx1"/>
              </a:buClr>
              <a:buSzPct val="100000"/>
              <a:buBlip>
                <a:blip r:embed="rId3"/>
              </a:buBlip>
              <a:defRPr sz="2000" b="1">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lr>
                <a:schemeClr val="tx1"/>
              </a:buClr>
              <a:buSzPct val="100000"/>
              <a:buBlip>
                <a:blip r:embed="rId3"/>
              </a:buBlip>
              <a:defRPr b="1">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None/>
            </a:pPr>
            <a:r>
              <a:rPr lang="de-CH" altLang="fr-FR" dirty="0">
                <a:solidFill>
                  <a:srgbClr val="2D73A3"/>
                </a:solidFill>
                <a:latin typeface="+mn-lt"/>
              </a:rPr>
              <a:t>Some </a:t>
            </a:r>
            <a:r>
              <a:rPr lang="de-CH" altLang="fr-FR" dirty="0" err="1">
                <a:solidFill>
                  <a:srgbClr val="2D73A3"/>
                </a:solidFill>
                <a:latin typeface="+mn-lt"/>
              </a:rPr>
              <a:t>quality</a:t>
            </a:r>
            <a:r>
              <a:rPr lang="de-CH" altLang="fr-FR" dirty="0">
                <a:solidFill>
                  <a:srgbClr val="2D73A3"/>
                </a:solidFill>
                <a:latin typeface="+mn-lt"/>
              </a:rPr>
              <a:t> </a:t>
            </a:r>
            <a:r>
              <a:rPr lang="de-CH" altLang="fr-FR" dirty="0" err="1">
                <a:solidFill>
                  <a:srgbClr val="2D73A3"/>
                </a:solidFill>
                <a:latin typeface="+mn-lt"/>
              </a:rPr>
              <a:t>attributes</a:t>
            </a:r>
            <a:r>
              <a:rPr lang="de-CH" altLang="fr-FR" dirty="0">
                <a:solidFill>
                  <a:srgbClr val="2D73A3"/>
                </a:solidFill>
                <a:latin typeface="+mn-lt"/>
              </a:rPr>
              <a:t> in organic </a:t>
            </a:r>
            <a:r>
              <a:rPr lang="de-CH" altLang="fr-FR" dirty="0" err="1">
                <a:solidFill>
                  <a:srgbClr val="2D73A3"/>
                </a:solidFill>
                <a:latin typeface="+mn-lt"/>
              </a:rPr>
              <a:t>products</a:t>
            </a:r>
            <a:r>
              <a:rPr lang="de-CH" altLang="fr-FR" dirty="0">
                <a:solidFill>
                  <a:srgbClr val="2D73A3"/>
                </a:solidFill>
                <a:latin typeface="+mn-lt"/>
              </a:rPr>
              <a:t> and </a:t>
            </a:r>
            <a:r>
              <a:rPr lang="de-CH" altLang="fr-FR" dirty="0" err="1">
                <a:solidFill>
                  <a:srgbClr val="2D73A3"/>
                </a:solidFill>
                <a:latin typeface="+mn-lt"/>
              </a:rPr>
              <a:t>factors</a:t>
            </a:r>
            <a:r>
              <a:rPr lang="de-CH" altLang="fr-FR" dirty="0">
                <a:solidFill>
                  <a:srgbClr val="2D73A3"/>
                </a:solidFill>
                <a:latin typeface="+mn-lt"/>
              </a:rPr>
              <a:t> </a:t>
            </a:r>
            <a:r>
              <a:rPr lang="de-CH" altLang="fr-FR" dirty="0" err="1">
                <a:solidFill>
                  <a:srgbClr val="2D73A3"/>
                </a:solidFill>
                <a:latin typeface="+mn-lt"/>
              </a:rPr>
              <a:t>contributing</a:t>
            </a:r>
            <a:endParaRPr lang="de-CH" altLang="fr-FR" dirty="0">
              <a:solidFill>
                <a:srgbClr val="2D73A3"/>
              </a:solidFill>
              <a:latin typeface="+mn-lt"/>
            </a:endParaRPr>
          </a:p>
        </p:txBody>
      </p:sp>
      <p:sp>
        <p:nvSpPr>
          <p:cNvPr id="6147" name="Rectangle 3"/>
          <p:cNvSpPr>
            <a:spLocks noChangeArrowheads="1"/>
          </p:cNvSpPr>
          <p:nvPr/>
        </p:nvSpPr>
        <p:spPr bwMode="auto">
          <a:xfrm>
            <a:off x="539750" y="1358977"/>
            <a:ext cx="8353425" cy="534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61950" indent="-361950" defTabSz="623888" eaLnBrk="0" hangingPunct="0">
              <a:defRPr sz="2400" b="1">
                <a:solidFill>
                  <a:schemeClr val="tx1"/>
                </a:solidFill>
                <a:latin typeface="Arial" charset="0"/>
                <a:ea typeface="ＭＳ Ｐゴシック" pitchFamily="34" charset="-128"/>
              </a:defRPr>
            </a:lvl1pPr>
            <a:lvl2pPr marL="742950" indent="-285750" defTabSz="623888" eaLnBrk="0" hangingPunct="0">
              <a:defRPr sz="2400" b="1">
                <a:solidFill>
                  <a:schemeClr val="tx1"/>
                </a:solidFill>
                <a:latin typeface="Arial" charset="0"/>
                <a:ea typeface="ＭＳ Ｐゴシック" pitchFamily="34" charset="-128"/>
              </a:defRPr>
            </a:lvl2pPr>
            <a:lvl3pPr marL="1143000" indent="-228600" defTabSz="623888" eaLnBrk="0" hangingPunct="0">
              <a:defRPr sz="2400" b="1">
                <a:solidFill>
                  <a:schemeClr val="tx1"/>
                </a:solidFill>
                <a:latin typeface="Arial" charset="0"/>
                <a:ea typeface="ＭＳ Ｐゴシック" pitchFamily="34" charset="-128"/>
              </a:defRPr>
            </a:lvl3pPr>
            <a:lvl4pPr marL="1600200" indent="-228600" defTabSz="623888" eaLnBrk="0" hangingPunct="0">
              <a:defRPr sz="2400" b="1">
                <a:solidFill>
                  <a:schemeClr val="tx1"/>
                </a:solidFill>
                <a:latin typeface="Arial" charset="0"/>
                <a:ea typeface="ＭＳ Ｐゴシック" pitchFamily="34" charset="-128"/>
              </a:defRPr>
            </a:lvl4pPr>
            <a:lvl5pPr marL="2057400" indent="-228600" defTabSz="623888" eaLnBrk="0" hangingPunct="0">
              <a:defRPr sz="2400" b="1">
                <a:solidFill>
                  <a:schemeClr val="tx1"/>
                </a:solidFill>
                <a:latin typeface="Arial" charset="0"/>
                <a:ea typeface="ＭＳ Ｐゴシック" pitchFamily="34" charset="-128"/>
              </a:defRPr>
            </a:lvl5pPr>
            <a:lvl6pPr marL="2514600" indent="-228600" defTabSz="623888"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defTabSz="623888"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defTabSz="623888"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defTabSz="623888" eaLnBrk="0" fontAlgn="base" hangingPunct="0">
              <a:spcBef>
                <a:spcPct val="0"/>
              </a:spcBef>
              <a:spcAft>
                <a:spcPct val="0"/>
              </a:spcAft>
              <a:defRPr sz="2400" b="1">
                <a:solidFill>
                  <a:schemeClr val="tx1"/>
                </a:solidFill>
                <a:latin typeface="Arial" charset="0"/>
                <a:ea typeface="ＭＳ Ｐゴシック" pitchFamily="34" charset="-128"/>
              </a:defRPr>
            </a:lvl9pPr>
          </a:lstStyle>
          <a:p>
            <a:pPr marL="342900" lvl="1" indent="-342900">
              <a:spcBef>
                <a:spcPct val="10000"/>
              </a:spcBef>
              <a:spcAft>
                <a:spcPct val="10000"/>
              </a:spcAft>
              <a:buClr>
                <a:schemeClr val="tx1"/>
              </a:buClr>
              <a:buSzPct val="100000"/>
              <a:buFont typeface="Arial" panose="020B0604020202020204" pitchFamily="34" charset="0"/>
              <a:buChar char="•"/>
              <a:defRPr/>
            </a:pPr>
            <a:r>
              <a:rPr lang="de-CH" altLang="fr-FR" sz="2000" dirty="0">
                <a:latin typeface="+mj-lt"/>
                <a:cs typeface="+mn-cs"/>
              </a:rPr>
              <a:t>Organic </a:t>
            </a:r>
            <a:r>
              <a:rPr lang="de-CH" altLang="fr-FR" sz="2000" dirty="0" err="1">
                <a:latin typeface="+mj-lt"/>
                <a:cs typeface="+mn-cs"/>
              </a:rPr>
              <a:t>fertilisers</a:t>
            </a:r>
            <a:r>
              <a:rPr lang="de-CH" altLang="fr-FR" sz="2000" dirty="0">
                <a:latin typeface="+mj-lt"/>
                <a:cs typeface="+mn-cs"/>
              </a:rPr>
              <a:t> only used </a:t>
            </a:r>
            <a:r>
              <a:rPr lang="de-CH" altLang="fr-FR" sz="2000" dirty="0" err="1">
                <a:latin typeface="+mj-lt"/>
                <a:cs typeface="+mn-cs"/>
              </a:rPr>
              <a:t>for</a:t>
            </a:r>
            <a:r>
              <a:rPr lang="de-CH" altLang="fr-FR" sz="2000" dirty="0">
                <a:latin typeface="+mj-lt"/>
                <a:cs typeface="+mn-cs"/>
              </a:rPr>
              <a:t> </a:t>
            </a:r>
            <a:r>
              <a:rPr lang="de-CH" altLang="fr-FR" sz="2000" dirty="0" err="1">
                <a:latin typeface="+mj-lt"/>
                <a:cs typeface="+mn-cs"/>
              </a:rPr>
              <a:t>crops</a:t>
            </a:r>
            <a:endParaRPr lang="de-CH" altLang="fr-FR" sz="2000" dirty="0">
              <a:latin typeface="+mj-lt"/>
            </a:endParaRP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cs typeface="+mn-cs"/>
              </a:rPr>
              <a:t>Slow growth, </a:t>
            </a: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cs typeface="+mn-cs"/>
              </a:rPr>
              <a:t>Less water </a:t>
            </a:r>
            <a:r>
              <a:rPr lang="de-CH" altLang="fr-FR" sz="1800" b="0" dirty="0" err="1">
                <a:latin typeface="+mj-lt"/>
                <a:cs typeface="+mn-cs"/>
              </a:rPr>
              <a:t>content</a:t>
            </a:r>
            <a:endParaRPr lang="de-CH" altLang="fr-FR" sz="1800" b="0" dirty="0">
              <a:latin typeface="+mj-lt"/>
              <a:cs typeface="+mn-cs"/>
            </a:endParaRP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cs typeface="+mn-cs"/>
              </a:rPr>
              <a:t>Different </a:t>
            </a:r>
            <a:r>
              <a:rPr lang="de-CH" altLang="fr-FR" sz="1800" b="0" dirty="0">
                <a:latin typeface="+mj-lt"/>
              </a:rPr>
              <a:t>composition </a:t>
            </a:r>
            <a:r>
              <a:rPr lang="de-CH" altLang="fr-FR" sz="1800" b="0" dirty="0">
                <a:latin typeface="+mj-lt"/>
                <a:cs typeface="+mn-cs"/>
              </a:rPr>
              <a:t>because N is limited (proteins, </a:t>
            </a:r>
            <a:r>
              <a:rPr lang="de-CH" altLang="fr-FR" sz="1800" b="0" dirty="0" err="1">
                <a:latin typeface="+mj-lt"/>
                <a:cs typeface="+mn-cs"/>
              </a:rPr>
              <a:t>flavours</a:t>
            </a:r>
            <a:r>
              <a:rPr lang="de-CH" altLang="fr-FR" sz="1800" b="0" dirty="0">
                <a:latin typeface="+mj-lt"/>
                <a:cs typeface="+mn-cs"/>
              </a:rPr>
              <a:t>)</a:t>
            </a:r>
            <a:endParaRPr lang="de-CH" altLang="fr-FR" sz="1800" dirty="0">
              <a:latin typeface="+mj-lt"/>
            </a:endParaRPr>
          </a:p>
          <a:p>
            <a:pPr marL="342900" lvl="1" indent="-342900">
              <a:spcBef>
                <a:spcPct val="10000"/>
              </a:spcBef>
              <a:spcAft>
                <a:spcPct val="10000"/>
              </a:spcAft>
              <a:buClr>
                <a:schemeClr val="tx1"/>
              </a:buClr>
              <a:buSzPct val="100000"/>
              <a:buFont typeface="Arial" panose="020B0604020202020204" pitchFamily="34" charset="0"/>
              <a:buChar char="•"/>
              <a:defRPr/>
            </a:pPr>
            <a:r>
              <a:rPr lang="de-CH" altLang="fr-FR" sz="2000" dirty="0">
                <a:latin typeface="+mj-lt"/>
                <a:cs typeface="+mn-cs"/>
              </a:rPr>
              <a:t>Prohibition of </a:t>
            </a:r>
            <a:r>
              <a:rPr lang="de-CH" altLang="fr-FR" sz="2000" dirty="0" err="1">
                <a:latin typeface="+mj-lt"/>
                <a:cs typeface="+mn-cs"/>
              </a:rPr>
              <a:t>synthetic</a:t>
            </a:r>
            <a:r>
              <a:rPr lang="de-CH" altLang="fr-FR" sz="2000" dirty="0">
                <a:latin typeface="+mj-lt"/>
                <a:cs typeface="+mn-cs"/>
              </a:rPr>
              <a:t> </a:t>
            </a:r>
            <a:r>
              <a:rPr lang="de-CH" altLang="fr-FR" sz="2000" dirty="0" err="1">
                <a:latin typeface="+mj-lt"/>
                <a:cs typeface="+mn-cs"/>
              </a:rPr>
              <a:t>chemical</a:t>
            </a:r>
            <a:r>
              <a:rPr lang="de-CH" altLang="fr-FR" sz="2000" dirty="0">
                <a:latin typeface="+mj-lt"/>
                <a:cs typeface="+mn-cs"/>
              </a:rPr>
              <a:t> pesticides</a:t>
            </a: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err="1">
                <a:latin typeface="+mj-lt"/>
              </a:rPr>
              <a:t>Hardly</a:t>
            </a:r>
            <a:r>
              <a:rPr lang="de-CH" altLang="fr-FR" sz="1800" b="0" dirty="0">
                <a:latin typeface="+mj-lt"/>
              </a:rPr>
              <a:t> any </a:t>
            </a:r>
            <a:r>
              <a:rPr lang="de-CH" altLang="fr-FR" sz="1800" b="0" dirty="0" err="1">
                <a:latin typeface="+mj-lt"/>
              </a:rPr>
              <a:t>pesticide</a:t>
            </a:r>
            <a:r>
              <a:rPr lang="de-CH" altLang="fr-FR" sz="1800" b="0" dirty="0">
                <a:latin typeface="+mj-lt"/>
              </a:rPr>
              <a:t> </a:t>
            </a:r>
            <a:r>
              <a:rPr lang="de-CH" altLang="fr-FR" sz="1800" b="0" dirty="0" err="1">
                <a:latin typeface="+mj-lt"/>
              </a:rPr>
              <a:t>residues</a:t>
            </a:r>
            <a:r>
              <a:rPr lang="de-CH" altLang="fr-FR" sz="1800" b="0" dirty="0">
                <a:latin typeface="+mj-lt"/>
              </a:rPr>
              <a:t> (</a:t>
            </a:r>
            <a:r>
              <a:rPr lang="de-CH" altLang="fr-FR" sz="1800" b="0" dirty="0" err="1">
                <a:latin typeface="+mj-lt"/>
              </a:rPr>
              <a:t>plants</a:t>
            </a:r>
            <a:r>
              <a:rPr lang="de-CH" altLang="fr-FR" sz="1800" b="0" dirty="0">
                <a:latin typeface="+mj-lt"/>
              </a:rPr>
              <a:t> </a:t>
            </a:r>
            <a:r>
              <a:rPr lang="de-CH" altLang="fr-FR" sz="1800" b="0" dirty="0" err="1">
                <a:latin typeface="+mj-lt"/>
              </a:rPr>
              <a:t>rely</a:t>
            </a:r>
            <a:r>
              <a:rPr lang="de-CH" altLang="fr-FR" sz="1800" b="0" dirty="0">
                <a:latin typeface="+mj-lt"/>
              </a:rPr>
              <a:t> </a:t>
            </a:r>
            <a:r>
              <a:rPr lang="de-CH" altLang="fr-FR" sz="1800" b="0" dirty="0" err="1">
                <a:latin typeface="+mj-lt"/>
              </a:rPr>
              <a:t>more</a:t>
            </a:r>
            <a:r>
              <a:rPr lang="de-CH" altLang="fr-FR" sz="1800" b="0" dirty="0">
                <a:latin typeface="+mj-lt"/>
              </a:rPr>
              <a:t> on </a:t>
            </a:r>
            <a:r>
              <a:rPr lang="de-CH" altLang="fr-FR" sz="1800" b="0" dirty="0" err="1">
                <a:latin typeface="+mj-lt"/>
              </a:rPr>
              <a:t>own</a:t>
            </a:r>
            <a:r>
              <a:rPr lang="de-CH" altLang="fr-FR" sz="1800" b="0" dirty="0">
                <a:latin typeface="+mj-lt"/>
              </a:rPr>
              <a:t> </a:t>
            </a:r>
            <a:r>
              <a:rPr lang="de-CH" altLang="fr-FR" sz="1800" b="0" dirty="0" err="1">
                <a:latin typeface="+mj-lt"/>
              </a:rPr>
              <a:t>protective</a:t>
            </a:r>
            <a:r>
              <a:rPr lang="de-CH" altLang="fr-FR" sz="1800" b="0" dirty="0">
                <a:latin typeface="+mj-lt"/>
              </a:rPr>
              <a:t> </a:t>
            </a:r>
            <a:r>
              <a:rPr lang="de-CH" altLang="fr-FR" sz="1800" b="0" dirty="0" err="1">
                <a:latin typeface="+mj-lt"/>
              </a:rPr>
              <a:t>mechanisms</a:t>
            </a:r>
            <a:r>
              <a:rPr lang="de-CH" altLang="fr-FR" sz="1800" b="0" dirty="0">
                <a:latin typeface="+mj-lt"/>
              </a:rPr>
              <a:t>)</a:t>
            </a:r>
          </a:p>
          <a:p>
            <a:pPr marL="342900" lvl="1" indent="-342900">
              <a:spcBef>
                <a:spcPct val="10000"/>
              </a:spcBef>
              <a:spcAft>
                <a:spcPct val="10000"/>
              </a:spcAft>
              <a:buClr>
                <a:schemeClr val="tx1"/>
              </a:buClr>
              <a:buSzPct val="100000"/>
              <a:buFont typeface="Arial" panose="020B0604020202020204" pitchFamily="34" charset="0"/>
              <a:buChar char="•"/>
              <a:defRPr/>
            </a:pPr>
            <a:r>
              <a:rPr lang="de-CH" altLang="fr-FR" sz="2000" dirty="0">
                <a:latin typeface="+mj-lt"/>
                <a:cs typeface="+mn-cs"/>
              </a:rPr>
              <a:t>Animals</a:t>
            </a: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rPr>
              <a:t>Fed on </a:t>
            </a:r>
            <a:r>
              <a:rPr lang="de-CH" altLang="fr-FR" sz="1800" b="0" dirty="0" err="1">
                <a:latin typeface="+mj-lt"/>
              </a:rPr>
              <a:t>mainly</a:t>
            </a:r>
            <a:r>
              <a:rPr lang="de-CH" altLang="fr-FR" sz="1800" b="0" dirty="0">
                <a:latin typeface="+mj-lt"/>
              </a:rPr>
              <a:t> organic </a:t>
            </a:r>
            <a:r>
              <a:rPr lang="de-CH" altLang="fr-FR" sz="1800" b="0" dirty="0" err="1">
                <a:latin typeface="+mj-lt"/>
              </a:rPr>
              <a:t>feed</a:t>
            </a:r>
            <a:endParaRPr lang="de-CH" altLang="fr-FR" sz="1800" b="0" dirty="0">
              <a:latin typeface="+mj-lt"/>
            </a:endParaRP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rPr>
              <a:t>High proportion of roughage, limited use of </a:t>
            </a:r>
            <a:r>
              <a:rPr lang="de-CH" altLang="fr-FR" sz="1800" b="0" dirty="0" err="1">
                <a:latin typeface="+mj-lt"/>
              </a:rPr>
              <a:t>feed</a:t>
            </a:r>
            <a:r>
              <a:rPr lang="de-CH" altLang="fr-FR" sz="1800" b="0" dirty="0">
                <a:latin typeface="+mj-lt"/>
              </a:rPr>
              <a:t> </a:t>
            </a:r>
            <a:r>
              <a:rPr lang="de-CH" altLang="fr-FR" sz="1800" b="0" dirty="0" err="1">
                <a:latin typeface="+mj-lt"/>
              </a:rPr>
              <a:t>concentrates</a:t>
            </a:r>
            <a:endParaRPr lang="de-CH" altLang="fr-FR" sz="1800" b="0" dirty="0">
              <a:latin typeface="+mj-lt"/>
            </a:endParaRP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rPr>
              <a:t>Slow </a:t>
            </a:r>
            <a:r>
              <a:rPr lang="de-CH" altLang="fr-FR" sz="1800" b="0" dirty="0" err="1">
                <a:latin typeface="+mj-lt"/>
              </a:rPr>
              <a:t>growth</a:t>
            </a:r>
            <a:endParaRPr lang="de-CH" altLang="fr-FR" sz="1800" b="0" dirty="0">
              <a:latin typeface="+mj-lt"/>
            </a:endParaRP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a:latin typeface="+mj-lt"/>
              </a:rPr>
              <a:t>Different </a:t>
            </a:r>
            <a:r>
              <a:rPr lang="de-CH" altLang="fr-FR" sz="1800" b="0" dirty="0" err="1">
                <a:latin typeface="+mj-lt"/>
              </a:rPr>
              <a:t>quality</a:t>
            </a:r>
            <a:endParaRPr lang="de-CH" altLang="fr-FR" sz="1800" b="0" dirty="0">
              <a:latin typeface="+mj-lt"/>
            </a:endParaRPr>
          </a:p>
          <a:p>
            <a:pPr marL="342900" lvl="1" indent="-342900">
              <a:spcBef>
                <a:spcPct val="10000"/>
              </a:spcBef>
              <a:spcAft>
                <a:spcPct val="10000"/>
              </a:spcAft>
              <a:buClr>
                <a:schemeClr val="tx1"/>
              </a:buClr>
              <a:buSzPct val="100000"/>
              <a:buFont typeface="Arial" panose="020B0604020202020204" pitchFamily="34" charset="0"/>
              <a:buChar char="•"/>
              <a:defRPr/>
            </a:pPr>
            <a:r>
              <a:rPr lang="de-CH" altLang="fr-FR" sz="2000" dirty="0" err="1">
                <a:latin typeface="+mj-lt"/>
              </a:rPr>
              <a:t>Use</a:t>
            </a:r>
            <a:r>
              <a:rPr lang="de-CH" altLang="fr-FR" sz="2000" dirty="0">
                <a:latin typeface="+mj-lt"/>
              </a:rPr>
              <a:t> of site-</a:t>
            </a:r>
            <a:r>
              <a:rPr lang="de-CH" altLang="fr-FR" sz="2000" dirty="0" err="1">
                <a:latin typeface="+mj-lt"/>
              </a:rPr>
              <a:t>adapted</a:t>
            </a:r>
            <a:r>
              <a:rPr lang="de-CH" altLang="fr-FR" sz="2000" dirty="0">
                <a:latin typeface="+mj-lt"/>
              </a:rPr>
              <a:t> plant varieties and </a:t>
            </a:r>
            <a:r>
              <a:rPr lang="de-CH" altLang="fr-FR" sz="2000" dirty="0" err="1">
                <a:latin typeface="+mj-lt"/>
              </a:rPr>
              <a:t>animal</a:t>
            </a:r>
            <a:r>
              <a:rPr lang="de-CH" altLang="fr-FR" sz="2000" dirty="0">
                <a:latin typeface="+mj-lt"/>
              </a:rPr>
              <a:t> </a:t>
            </a:r>
            <a:r>
              <a:rPr lang="de-CH" altLang="fr-FR" sz="2000" dirty="0" err="1">
                <a:latin typeface="+mj-lt"/>
              </a:rPr>
              <a:t>breeds</a:t>
            </a:r>
            <a:r>
              <a:rPr lang="de-CH" altLang="fr-FR" sz="2000" dirty="0">
                <a:latin typeface="+mj-lt"/>
              </a:rPr>
              <a:t> </a:t>
            </a:r>
          </a:p>
          <a:p>
            <a:pPr marL="742950" lvl="2" indent="-342900">
              <a:spcBef>
                <a:spcPct val="10000"/>
              </a:spcBef>
              <a:spcAft>
                <a:spcPct val="10000"/>
              </a:spcAft>
              <a:buClr>
                <a:schemeClr val="tx1"/>
              </a:buClr>
              <a:buSzPct val="100000"/>
              <a:buFont typeface="Arial" panose="020B0604020202020204" pitchFamily="34" charset="0"/>
              <a:buChar char="•"/>
              <a:defRPr/>
            </a:pPr>
            <a:r>
              <a:rPr lang="de-CH" altLang="fr-FR" sz="1800" b="0" dirty="0" err="1">
                <a:latin typeface="+mj-lt"/>
              </a:rPr>
              <a:t>Heterogeneity</a:t>
            </a:r>
            <a:r>
              <a:rPr lang="de-CH" altLang="fr-FR" sz="1800" b="0" dirty="0">
                <a:latin typeface="+mj-lt"/>
              </a:rPr>
              <a:t> of </a:t>
            </a:r>
            <a:r>
              <a:rPr lang="de-CH" altLang="fr-FR" sz="1800" b="0" dirty="0" err="1">
                <a:latin typeface="+mj-lt"/>
              </a:rPr>
              <a:t>the</a:t>
            </a:r>
            <a:r>
              <a:rPr lang="de-CH" altLang="fr-FR" sz="1800" b="0" dirty="0">
                <a:latin typeface="+mj-lt"/>
              </a:rPr>
              <a:t> crop and </a:t>
            </a:r>
            <a:r>
              <a:rPr lang="de-CH" altLang="fr-FR" sz="1800" b="0" dirty="0" err="1">
                <a:latin typeface="+mj-lt"/>
              </a:rPr>
              <a:t>the</a:t>
            </a:r>
            <a:r>
              <a:rPr lang="de-CH" altLang="fr-FR" sz="1800" b="0" dirty="0">
                <a:latin typeface="+mj-lt"/>
              </a:rPr>
              <a:t> final </a:t>
            </a:r>
            <a:r>
              <a:rPr lang="de-CH" altLang="fr-FR" sz="1800" b="0" dirty="0" err="1">
                <a:latin typeface="+mj-lt"/>
              </a:rPr>
              <a:t>product</a:t>
            </a:r>
            <a:endParaRPr lang="de-CH" altLang="fr-FR" sz="1800" b="0" dirty="0">
              <a:latin typeface="+mj-lt"/>
            </a:endParaRPr>
          </a:p>
          <a:p>
            <a:pPr marL="457200" lvl="2" indent="0">
              <a:spcBef>
                <a:spcPct val="10000"/>
              </a:spcBef>
              <a:spcAft>
                <a:spcPct val="10000"/>
              </a:spcAft>
              <a:buClr>
                <a:schemeClr val="tx1"/>
              </a:buClr>
              <a:buSzPct val="100000"/>
              <a:defRPr/>
            </a:pPr>
            <a:endParaRPr lang="de-CH" altLang="fr-FR" sz="1800" b="0" dirty="0"/>
          </a:p>
        </p:txBody>
      </p:sp>
    </p:spTree>
    <p:extLst>
      <p:ext uri="{BB962C8B-B14F-4D97-AF65-F5344CB8AC3E}">
        <p14:creationId xmlns:p14="http://schemas.microsoft.com/office/powerpoint/2010/main" val="3067933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4546334" y="3459891"/>
            <a:ext cx="3914098" cy="218463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kumimoji="0" lang="en-GB" sz="2400" b="1" i="0" u="none" strike="noStrike" cap="none" normalizeH="0" baseline="0" dirty="0">
              <a:ln>
                <a:noFill/>
              </a:ln>
              <a:solidFill>
                <a:schemeClr val="tx1"/>
              </a:solidFill>
              <a:effectLst/>
            </a:endParaRPr>
          </a:p>
        </p:txBody>
      </p:sp>
      <p:pic>
        <p:nvPicPr>
          <p:cNvPr id="13" name="Grafik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050" y="3459891"/>
            <a:ext cx="3919430" cy="2172437"/>
          </a:xfrm>
          <a:prstGeom prst="rect">
            <a:avLst/>
          </a:prstGeom>
        </p:spPr>
      </p:pic>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45" y="1124744"/>
            <a:ext cx="3919430" cy="2156553"/>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1124744"/>
            <a:ext cx="3888432" cy="2156553"/>
          </a:xfrm>
          <a:prstGeom prst="rect">
            <a:avLst/>
          </a:prstGeom>
        </p:spPr>
      </p:pic>
      <p:sp>
        <p:nvSpPr>
          <p:cNvPr id="2" name="Title 1"/>
          <p:cNvSpPr>
            <a:spLocks noGrp="1"/>
          </p:cNvSpPr>
          <p:nvPr>
            <p:ph type="title"/>
          </p:nvPr>
        </p:nvSpPr>
        <p:spPr>
          <a:xfrm>
            <a:off x="460977" y="548968"/>
            <a:ext cx="8575519" cy="397182"/>
          </a:xfrm>
        </p:spPr>
        <p:txBody>
          <a:bodyPr/>
          <a:lstStyle/>
          <a:p>
            <a:r>
              <a:rPr lang="de-CH" dirty="0" err="1">
                <a:solidFill>
                  <a:srgbClr val="2D73A3"/>
                </a:solidFill>
              </a:rPr>
              <a:t>Sorting</a:t>
            </a:r>
            <a:r>
              <a:rPr lang="de-CH" dirty="0">
                <a:solidFill>
                  <a:srgbClr val="2D73A3"/>
                </a:solidFill>
              </a:rPr>
              <a:t> and </a:t>
            </a:r>
            <a:r>
              <a:rPr lang="de-CH" dirty="0" err="1">
                <a:solidFill>
                  <a:srgbClr val="2D73A3"/>
                </a:solidFill>
              </a:rPr>
              <a:t>grading</a:t>
            </a:r>
            <a:r>
              <a:rPr lang="de-CH" dirty="0">
                <a:solidFill>
                  <a:srgbClr val="2D73A3"/>
                </a:solidFill>
              </a:rPr>
              <a:t> – </a:t>
            </a:r>
            <a:r>
              <a:rPr lang="de-CH" dirty="0" err="1">
                <a:solidFill>
                  <a:srgbClr val="2D73A3"/>
                </a:solidFill>
              </a:rPr>
              <a:t>size</a:t>
            </a:r>
            <a:r>
              <a:rPr lang="de-CH" dirty="0">
                <a:solidFill>
                  <a:srgbClr val="2D73A3"/>
                </a:solidFill>
              </a:rPr>
              <a:t>, </a:t>
            </a:r>
            <a:r>
              <a:rPr lang="de-CH" dirty="0" err="1">
                <a:solidFill>
                  <a:srgbClr val="2D73A3"/>
                </a:solidFill>
              </a:rPr>
              <a:t>shape</a:t>
            </a:r>
            <a:r>
              <a:rPr lang="de-CH" dirty="0">
                <a:solidFill>
                  <a:srgbClr val="2D73A3"/>
                </a:solidFill>
              </a:rPr>
              <a:t>, </a:t>
            </a:r>
            <a:r>
              <a:rPr lang="de-CH" dirty="0" err="1">
                <a:solidFill>
                  <a:srgbClr val="2D73A3"/>
                </a:solidFill>
              </a:rPr>
              <a:t>color</a:t>
            </a:r>
            <a:r>
              <a:rPr lang="de-CH" dirty="0">
                <a:solidFill>
                  <a:srgbClr val="2D73A3"/>
                </a:solidFill>
              </a:rPr>
              <a:t>,</a:t>
            </a:r>
          </a:p>
        </p:txBody>
      </p:sp>
      <p:sp>
        <p:nvSpPr>
          <p:cNvPr id="8" name="Title 1"/>
          <p:cNvSpPr txBox="1">
            <a:spLocks/>
          </p:cNvSpPr>
          <p:nvPr/>
        </p:nvSpPr>
        <p:spPr>
          <a:xfrm>
            <a:off x="427340" y="2857024"/>
            <a:ext cx="4000644" cy="428754"/>
          </a:xfrm>
          <a:prstGeom prst="rect">
            <a:avLst/>
          </a:prstGeom>
          <a:solidFill>
            <a:schemeClr val="accent3">
              <a:alpha val="79999"/>
            </a:schemeClr>
          </a:solidFill>
          <a:ln>
            <a:noFill/>
          </a:ln>
        </p:spPr>
        <p:txBody>
          <a:bodyPr lIns="36000" tIns="0" rIns="72000" bIns="0" anchor="ctr"/>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Small round tomatoes (cherry and grape)</a:t>
            </a:r>
          </a:p>
        </p:txBody>
      </p:sp>
      <p:sp>
        <p:nvSpPr>
          <p:cNvPr id="9" name="Title 1"/>
          <p:cNvSpPr txBox="1">
            <a:spLocks/>
          </p:cNvSpPr>
          <p:nvPr/>
        </p:nvSpPr>
        <p:spPr>
          <a:xfrm>
            <a:off x="411438" y="5203589"/>
            <a:ext cx="4032448" cy="428753"/>
          </a:xfrm>
          <a:prstGeom prst="rect">
            <a:avLst/>
          </a:prstGeom>
          <a:solidFill>
            <a:schemeClr val="accent3">
              <a:alpha val="79999"/>
            </a:schemeClr>
          </a:solidFill>
          <a:ln>
            <a:noFill/>
          </a:ln>
        </p:spPr>
        <p:txBody>
          <a:bodyPr lIns="36000" tIns="0" rIns="72000" bIns="0" anchor="ctr"/>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Plum tomatoes (multiple colors)</a:t>
            </a:r>
          </a:p>
        </p:txBody>
      </p:sp>
      <p:sp>
        <p:nvSpPr>
          <p:cNvPr id="11" name="Title 1"/>
          <p:cNvSpPr txBox="1">
            <a:spLocks/>
          </p:cNvSpPr>
          <p:nvPr/>
        </p:nvSpPr>
        <p:spPr>
          <a:xfrm>
            <a:off x="4548753" y="5209034"/>
            <a:ext cx="4104457" cy="446162"/>
          </a:xfrm>
          <a:prstGeom prst="rect">
            <a:avLst/>
          </a:prstGeom>
          <a:solidFill>
            <a:schemeClr val="accent3">
              <a:alpha val="79999"/>
            </a:schemeClr>
          </a:solidFill>
          <a:ln>
            <a:noFill/>
          </a:ln>
        </p:spPr>
        <p:txBody>
          <a:bodyPr lIns="36000" tIns="0" rIns="72000" bIns="0" anchor="ctr"/>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Marmande or </a:t>
            </a:r>
            <a:r>
              <a:rPr lang="en-US" dirty="0" err="1"/>
              <a:t>hierloom</a:t>
            </a:r>
            <a:r>
              <a:rPr lang="en-US" dirty="0"/>
              <a:t> tomatoes (multiple </a:t>
            </a:r>
            <a:r>
              <a:rPr lang="en-US" dirty="0" err="1"/>
              <a:t>colours</a:t>
            </a:r>
            <a:r>
              <a:rPr lang="en-US" dirty="0"/>
              <a:t>)</a:t>
            </a:r>
          </a:p>
        </p:txBody>
      </p:sp>
      <p:sp>
        <p:nvSpPr>
          <p:cNvPr id="12" name="Title 1"/>
          <p:cNvSpPr txBox="1">
            <a:spLocks/>
          </p:cNvSpPr>
          <p:nvPr/>
        </p:nvSpPr>
        <p:spPr>
          <a:xfrm>
            <a:off x="4571999" y="2863215"/>
            <a:ext cx="3919431" cy="428754"/>
          </a:xfrm>
          <a:prstGeom prst="rect">
            <a:avLst/>
          </a:prstGeom>
          <a:solidFill>
            <a:schemeClr val="accent3">
              <a:alpha val="79999"/>
            </a:schemeClr>
          </a:solidFill>
          <a:ln>
            <a:noFill/>
          </a:ln>
        </p:spPr>
        <p:txBody>
          <a:bodyPr lIns="36000" tIns="0" rIns="72000" bIns="0" anchor="ctr"/>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t>Large round tomatoes (Campari and beefsteak)</a:t>
            </a:r>
          </a:p>
        </p:txBody>
      </p:sp>
      <p:sp>
        <p:nvSpPr>
          <p:cNvPr id="3" name="Textfeld 2"/>
          <p:cNvSpPr txBox="1"/>
          <p:nvPr/>
        </p:nvSpPr>
        <p:spPr>
          <a:xfrm>
            <a:off x="6732024" y="5655196"/>
            <a:ext cx="1800020" cy="307777"/>
          </a:xfrm>
          <a:prstGeom prst="rect">
            <a:avLst/>
          </a:prstGeom>
          <a:noFill/>
        </p:spPr>
        <p:txBody>
          <a:bodyPr wrap="square" rtlCol="0">
            <a:spAutoFit/>
          </a:bodyPr>
          <a:lstStyle/>
          <a:p>
            <a:r>
              <a:rPr lang="de-CH" sz="1400" dirty="0"/>
              <a:t>Pictures - </a:t>
            </a:r>
            <a:r>
              <a:rPr lang="de-CH" sz="1400" dirty="0" err="1"/>
              <a:t>FiBL</a:t>
            </a:r>
            <a:endParaRPr lang="en-US" sz="1400" dirty="0"/>
          </a:p>
        </p:txBody>
      </p:sp>
    </p:spTree>
    <p:extLst>
      <p:ext uri="{BB962C8B-B14F-4D97-AF65-F5344CB8AC3E}">
        <p14:creationId xmlns:p14="http://schemas.microsoft.com/office/powerpoint/2010/main" val="178504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sz="half" idx="2"/>
            <p:extLst>
              <p:ext uri="{D42A27DB-BD31-4B8C-83A1-F6EECF244321}">
                <p14:modId xmlns:p14="http://schemas.microsoft.com/office/powerpoint/2010/main" val="2385722519"/>
              </p:ext>
            </p:extLst>
          </p:nvPr>
        </p:nvGraphicFramePr>
        <p:xfrm>
          <a:off x="475981" y="1361811"/>
          <a:ext cx="8414120" cy="4580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13</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grpSp>
        <p:nvGrpSpPr>
          <p:cNvPr id="19" name="Gruppieren 18"/>
          <p:cNvGrpSpPr/>
          <p:nvPr/>
        </p:nvGrpSpPr>
        <p:grpSpPr>
          <a:xfrm>
            <a:off x="431954" y="5409022"/>
            <a:ext cx="8324119" cy="369332"/>
            <a:chOff x="431954" y="5532740"/>
            <a:chExt cx="8324119" cy="369332"/>
          </a:xfrm>
        </p:grpSpPr>
        <p:cxnSp>
          <p:nvCxnSpPr>
            <p:cNvPr id="7" name="Gerade Verbindung mit Pfeil 6"/>
            <p:cNvCxnSpPr/>
            <p:nvPr/>
          </p:nvCxnSpPr>
          <p:spPr>
            <a:xfrm flipV="1">
              <a:off x="475981" y="5892744"/>
              <a:ext cx="8280092" cy="93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431954" y="5532740"/>
              <a:ext cx="7920088" cy="338554"/>
            </a:xfrm>
            <a:prstGeom prst="rect">
              <a:avLst/>
            </a:prstGeom>
            <a:noFill/>
          </p:spPr>
          <p:txBody>
            <a:bodyPr wrap="square" rtlCol="0">
              <a:spAutoFit/>
            </a:bodyPr>
            <a:lstStyle/>
            <a:p>
              <a:r>
                <a:rPr lang="de-CH" sz="1600" dirty="0" err="1"/>
                <a:t>Increasing</a:t>
              </a:r>
              <a:r>
                <a:rPr lang="de-CH" sz="1600" dirty="0"/>
                <a:t> complexity </a:t>
              </a:r>
              <a:r>
                <a:rPr lang="de-CH" sz="1600" dirty="0" err="1"/>
                <a:t>levels</a:t>
              </a:r>
              <a:r>
                <a:rPr lang="de-CH" sz="1600" dirty="0"/>
                <a:t> of </a:t>
              </a:r>
              <a:r>
                <a:rPr lang="de-CH" sz="1600" dirty="0" err="1"/>
                <a:t>demonstrations</a:t>
              </a:r>
              <a:r>
                <a:rPr lang="de-CH" sz="1600" dirty="0"/>
                <a:t> on organic </a:t>
              </a:r>
              <a:r>
                <a:rPr lang="de-CH" sz="1600" dirty="0" err="1"/>
                <a:t>agriculture</a:t>
              </a:r>
              <a:r>
                <a:rPr lang="de-CH" sz="1600" dirty="0"/>
                <a:t> </a:t>
              </a:r>
              <a:endParaRPr lang="en-US" sz="1600" dirty="0"/>
            </a:p>
          </p:txBody>
        </p:sp>
      </p:grpSp>
      <p:sp>
        <p:nvSpPr>
          <p:cNvPr id="10" name="Rechteck 9"/>
          <p:cNvSpPr/>
          <p:nvPr/>
        </p:nvSpPr>
        <p:spPr>
          <a:xfrm>
            <a:off x="431954" y="625562"/>
            <a:ext cx="8190090" cy="830997"/>
          </a:xfrm>
          <a:prstGeom prst="rect">
            <a:avLst/>
          </a:prstGeom>
        </p:spPr>
        <p:txBody>
          <a:bodyPr wrap="square">
            <a:spAutoFit/>
          </a:bodyPr>
          <a:lstStyle/>
          <a:p>
            <a:r>
              <a:rPr lang="en-US" sz="1600" dirty="0"/>
              <a:t>Organic demonstrations can vary from simple observations to various levels of complexity depending on the problem to be solved, the specific objectives and other factors. The demonstrations can differ in attributes such as:</a:t>
            </a:r>
          </a:p>
        </p:txBody>
      </p:sp>
      <p:sp>
        <p:nvSpPr>
          <p:cNvPr id="11" name="Rechteck 10"/>
          <p:cNvSpPr/>
          <p:nvPr/>
        </p:nvSpPr>
        <p:spPr>
          <a:xfrm>
            <a:off x="431954" y="166898"/>
            <a:ext cx="2950808" cy="369332"/>
          </a:xfrm>
          <a:prstGeom prst="rect">
            <a:avLst/>
          </a:prstGeom>
        </p:spPr>
        <p:txBody>
          <a:bodyPr wrap="none">
            <a:spAutoFit/>
          </a:bodyPr>
          <a:lstStyle/>
          <a:p>
            <a:r>
              <a:rPr lang="de-CH" b="1" dirty="0"/>
              <a:t>2.1:  Demonstration types</a:t>
            </a:r>
            <a:endParaRPr lang="en-US" b="1" dirty="0"/>
          </a:p>
        </p:txBody>
      </p:sp>
      <p:sp>
        <p:nvSpPr>
          <p:cNvPr id="2" name="Textfeld 1"/>
          <p:cNvSpPr txBox="1"/>
          <p:nvPr/>
        </p:nvSpPr>
        <p:spPr>
          <a:xfrm>
            <a:off x="5742013" y="3377697"/>
            <a:ext cx="2160024" cy="2031325"/>
          </a:xfrm>
          <a:prstGeom prst="rect">
            <a:avLst/>
          </a:prstGeom>
          <a:noFill/>
          <a:ln w="28575">
            <a:solidFill>
              <a:schemeClr val="accent1"/>
            </a:solidFill>
          </a:ln>
        </p:spPr>
        <p:txBody>
          <a:bodyPr wrap="square" rtlCol="0">
            <a:spAutoFit/>
          </a:bodyPr>
          <a:lstStyle/>
          <a:p>
            <a:r>
              <a:rPr lang="en-US" sz="1400" dirty="0"/>
              <a:t>e.g. period / duration of observation (length of the demonstration period, e.g. a single season, two seasons, or more); layout of the demonstration components in the specific plot / field / or in multi-locations.</a:t>
            </a:r>
          </a:p>
        </p:txBody>
      </p:sp>
    </p:spTree>
    <p:extLst>
      <p:ext uri="{BB962C8B-B14F-4D97-AF65-F5344CB8AC3E}">
        <p14:creationId xmlns:p14="http://schemas.microsoft.com/office/powerpoint/2010/main" val="29179192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130</a:t>
            </a:fld>
            <a:endParaRPr lang="en-GB" noProof="0" dirty="0"/>
          </a:p>
        </p:txBody>
      </p:sp>
      <p:sp>
        <p:nvSpPr>
          <p:cNvPr id="2" name="Rectangle 1"/>
          <p:cNvSpPr/>
          <p:nvPr/>
        </p:nvSpPr>
        <p:spPr>
          <a:xfrm>
            <a:off x="581255" y="1628980"/>
            <a:ext cx="7927843" cy="3410916"/>
          </a:xfrm>
          <a:prstGeom prst="rect">
            <a:avLst/>
          </a:prstGeom>
          <a:solidFill>
            <a:schemeClr val="accent6">
              <a:lumMod val="20000"/>
              <a:lumOff val="80000"/>
            </a:schemeClr>
          </a:solidFill>
          <a:ln>
            <a:noFill/>
          </a:ln>
        </p:spPr>
        <p:txBody>
          <a:bodyPr wrap="square" lIns="108000" tIns="72000" rIns="72000" bIns="7200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If</a:t>
            </a:r>
            <a:r>
              <a:rPr lang="de-CH" sz="1600" spc="20" dirty="0"/>
              <a:t> </a:t>
            </a:r>
            <a:r>
              <a:rPr lang="de-CH" sz="1600" spc="20" dirty="0" err="1"/>
              <a:t>the</a:t>
            </a:r>
            <a:r>
              <a:rPr lang="de-CH" sz="1600" spc="20" dirty="0"/>
              <a:t> </a:t>
            </a:r>
            <a:r>
              <a:rPr lang="de-CH" sz="1600" spc="20" dirty="0" err="1"/>
              <a:t>demo</a:t>
            </a:r>
            <a:r>
              <a:rPr lang="de-CH" sz="1600" spc="20" dirty="0"/>
              <a:t> </a:t>
            </a:r>
            <a:r>
              <a:rPr lang="de-CH" sz="1600" spc="20" dirty="0" err="1"/>
              <a:t>plots</a:t>
            </a:r>
            <a:r>
              <a:rPr lang="de-CH" sz="1600" spc="20" dirty="0"/>
              <a:t> </a:t>
            </a:r>
            <a:r>
              <a:rPr lang="de-CH" sz="1600" spc="20" dirty="0" err="1"/>
              <a:t>are</a:t>
            </a:r>
            <a:r>
              <a:rPr lang="de-CH" sz="1600" spc="20" dirty="0"/>
              <a:t> </a:t>
            </a:r>
            <a:r>
              <a:rPr lang="de-CH" sz="1600" spc="20" dirty="0" err="1"/>
              <a:t>for</a:t>
            </a:r>
            <a:r>
              <a:rPr lang="de-CH" sz="1600" spc="20" dirty="0"/>
              <a:t> </a:t>
            </a:r>
            <a:r>
              <a:rPr lang="de-CH" sz="1600" spc="20" dirty="0" err="1"/>
              <a:t>scientific</a:t>
            </a:r>
            <a:r>
              <a:rPr lang="de-CH" sz="1600" spc="20" dirty="0"/>
              <a:t> </a:t>
            </a:r>
            <a:r>
              <a:rPr lang="de-CH" sz="1600" spc="20" dirty="0" err="1"/>
              <a:t>purposes</a:t>
            </a:r>
            <a:r>
              <a:rPr lang="de-CH" sz="1600" spc="20" dirty="0"/>
              <a:t>, do you know </a:t>
            </a:r>
            <a:r>
              <a:rPr lang="de-CH" sz="1600" spc="20" dirty="0" err="1"/>
              <a:t>the</a:t>
            </a:r>
            <a:r>
              <a:rPr lang="de-CH" sz="1600" spc="20" dirty="0"/>
              <a:t> type of </a:t>
            </a:r>
            <a:r>
              <a:rPr lang="de-CH" sz="1600" spc="20" dirty="0" err="1"/>
              <a:t>information</a:t>
            </a:r>
            <a:r>
              <a:rPr lang="de-CH" sz="1600" spc="20" dirty="0"/>
              <a:t>/</a:t>
            </a:r>
            <a:r>
              <a:rPr lang="de-CH" sz="1600" spc="20" dirty="0" err="1"/>
              <a:t>data</a:t>
            </a:r>
            <a:r>
              <a:rPr lang="de-CH" sz="1600" spc="20" dirty="0"/>
              <a:t> that must </a:t>
            </a:r>
            <a:r>
              <a:rPr lang="de-CH" sz="1600" spc="20" dirty="0" err="1"/>
              <a:t>be</a:t>
            </a:r>
            <a:r>
              <a:rPr lang="de-CH" sz="1600" spc="20" dirty="0"/>
              <a:t> collected at </a:t>
            </a:r>
            <a:r>
              <a:rPr lang="de-CH" sz="1600" spc="20" dirty="0" err="1"/>
              <a:t>harvest</a:t>
            </a:r>
            <a:r>
              <a:rPr lang="de-CH" sz="1600" spc="20" dirty="0"/>
              <a:t> and do you have to </a:t>
            </a:r>
            <a:r>
              <a:rPr lang="de-CH" sz="1600" spc="20" dirty="0" err="1"/>
              <a:t>collect</a:t>
            </a:r>
            <a:r>
              <a:rPr lang="de-CH" sz="1600" spc="20" dirty="0"/>
              <a:t> </a:t>
            </a:r>
            <a:r>
              <a:rPr lang="de-CH" sz="1600" spc="20" dirty="0" err="1"/>
              <a:t>any</a:t>
            </a:r>
            <a:r>
              <a:rPr lang="de-CH" sz="1600" spc="20" dirty="0"/>
              <a:t> </a:t>
            </a:r>
            <a:r>
              <a:rPr lang="de-CH" sz="1600" spc="20" dirty="0" err="1"/>
              <a:t>samples</a:t>
            </a:r>
            <a:r>
              <a:rPr lang="de-CH" sz="1600" spc="20" dirty="0"/>
              <a:t> and send </a:t>
            </a:r>
            <a:r>
              <a:rPr lang="de-CH" sz="1600" spc="20" dirty="0" err="1"/>
              <a:t>them</a:t>
            </a:r>
            <a:r>
              <a:rPr lang="de-CH" sz="1600" spc="20" dirty="0"/>
              <a:t> to a </a:t>
            </a:r>
            <a:r>
              <a:rPr lang="de-CH" sz="1600" spc="20" dirty="0" err="1"/>
              <a:t>laboratory</a:t>
            </a:r>
            <a:r>
              <a:rPr lang="de-CH" sz="1600" spc="20" dirty="0"/>
              <a:t> </a:t>
            </a:r>
            <a:r>
              <a:rPr lang="de-CH" sz="1600" spc="20" dirty="0" err="1"/>
              <a:t>for</a:t>
            </a:r>
            <a:r>
              <a:rPr lang="de-CH" sz="1600" spc="20" dirty="0"/>
              <a:t> </a:t>
            </a:r>
            <a:r>
              <a:rPr lang="de-CH" sz="1600" spc="20" dirty="0" err="1"/>
              <a:t>analysis</a:t>
            </a:r>
            <a:r>
              <a:rPr lang="de-CH" sz="1600" spc="20" dirty="0"/>
              <a:t>? See </a:t>
            </a:r>
            <a:r>
              <a:rPr lang="de-CH" sz="1600" spc="20" dirty="0" err="1"/>
              <a:t>further</a:t>
            </a:r>
            <a:r>
              <a:rPr lang="de-CH" sz="1600" spc="20" dirty="0"/>
              <a:t> </a:t>
            </a:r>
            <a:r>
              <a:rPr lang="de-CH" sz="1600" spc="20" dirty="0" err="1"/>
              <a:t>guiding</a:t>
            </a:r>
            <a:r>
              <a:rPr lang="de-CH" sz="1600" spc="20" dirty="0"/>
              <a:t> </a:t>
            </a:r>
            <a:r>
              <a:rPr lang="de-CH" sz="1600" spc="20" dirty="0" err="1"/>
              <a:t>information</a:t>
            </a:r>
            <a:r>
              <a:rPr lang="de-CH" sz="1600" spc="20" dirty="0"/>
              <a:t> in Chapter 8.</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err="1"/>
              <a:t>Is</a:t>
            </a:r>
            <a:r>
              <a:rPr lang="de-CH" sz="1600" spc="20" dirty="0"/>
              <a:t> </a:t>
            </a:r>
            <a:r>
              <a:rPr lang="de-CH" sz="1600" spc="20" dirty="0" err="1"/>
              <a:t>the</a:t>
            </a:r>
            <a:r>
              <a:rPr lang="de-CH" sz="1600" spc="20" dirty="0"/>
              <a:t> </a:t>
            </a:r>
            <a:r>
              <a:rPr lang="de-CH" sz="1600" spc="20" dirty="0" err="1"/>
              <a:t>storage</a:t>
            </a:r>
            <a:r>
              <a:rPr lang="de-CH" sz="1600" spc="20" dirty="0"/>
              <a:t> </a:t>
            </a:r>
            <a:r>
              <a:rPr lang="de-CH" sz="1600" spc="20" dirty="0" err="1"/>
              <a:t>place</a:t>
            </a:r>
            <a:r>
              <a:rPr lang="de-CH" sz="1600" spc="20" dirty="0"/>
              <a:t>/</a:t>
            </a:r>
            <a:r>
              <a:rPr lang="de-CH" sz="1600" spc="20" dirty="0" err="1"/>
              <a:t>containers</a:t>
            </a:r>
            <a:r>
              <a:rPr lang="de-CH" sz="1600" spc="20" dirty="0"/>
              <a:t> clean </a:t>
            </a:r>
            <a:r>
              <a:rPr lang="de-CH" sz="1600" spc="20" dirty="0" err="1"/>
              <a:t>and</a:t>
            </a:r>
            <a:r>
              <a:rPr lang="de-CH" sz="1600" spc="20" dirty="0"/>
              <a:t> </a:t>
            </a:r>
            <a:r>
              <a:rPr lang="de-CH" sz="1600" spc="20" dirty="0" err="1"/>
              <a:t>well</a:t>
            </a:r>
            <a:r>
              <a:rPr lang="de-CH" sz="1600" spc="20" dirty="0"/>
              <a:t> </a:t>
            </a:r>
            <a:r>
              <a:rPr lang="de-CH" sz="1600" spc="20" dirty="0" err="1"/>
              <a:t>protected</a:t>
            </a:r>
            <a:r>
              <a:rPr lang="de-CH" sz="1600" spc="20" dirty="0"/>
              <a:t> </a:t>
            </a:r>
            <a:r>
              <a:rPr lang="de-CH" sz="1600" spc="20" dirty="0" err="1"/>
              <a:t>fom</a:t>
            </a:r>
            <a:r>
              <a:rPr lang="de-CH" sz="1600" spc="20" dirty="0"/>
              <a:t> </a:t>
            </a:r>
            <a:r>
              <a:rPr lang="de-CH" sz="1600" spc="20" dirty="0" err="1"/>
              <a:t>the</a:t>
            </a:r>
            <a:r>
              <a:rPr lang="de-CH" sz="1600" spc="20" dirty="0"/>
              <a:t> </a:t>
            </a:r>
            <a:r>
              <a:rPr lang="de-CH" sz="1600" spc="20" dirty="0" err="1"/>
              <a:t>elements</a:t>
            </a:r>
            <a:r>
              <a:rPr lang="de-CH" sz="1600" spc="20" dirty="0"/>
              <a:t> </a:t>
            </a:r>
            <a:r>
              <a:rPr lang="de-CH" sz="1600" spc="20" dirty="0" err="1"/>
              <a:t>as</a:t>
            </a:r>
            <a:r>
              <a:rPr lang="de-CH" sz="1600" spc="20" dirty="0"/>
              <a:t> </a:t>
            </a:r>
            <a:r>
              <a:rPr lang="de-CH" sz="1600" spc="20" dirty="0" err="1"/>
              <a:t>well</a:t>
            </a:r>
            <a:r>
              <a:rPr lang="de-CH" sz="1600" spc="20" dirty="0"/>
              <a:t> </a:t>
            </a:r>
            <a:r>
              <a:rPr lang="de-CH" sz="1600" spc="20" dirty="0" err="1"/>
              <a:t>as</a:t>
            </a:r>
            <a:r>
              <a:rPr lang="de-CH" sz="1600" spc="20" dirty="0"/>
              <a:t> </a:t>
            </a:r>
            <a:r>
              <a:rPr lang="de-CH" sz="1600" spc="20" dirty="0" err="1"/>
              <a:t>pests</a:t>
            </a:r>
            <a:r>
              <a:rPr lang="de-CH" sz="1600" spc="20" dirty="0"/>
              <a:t> </a:t>
            </a:r>
            <a:r>
              <a:rPr lang="de-CH" sz="1600" spc="20" dirty="0" err="1"/>
              <a:t>and</a:t>
            </a:r>
            <a:r>
              <a:rPr lang="de-CH" sz="1600" spc="20" dirty="0"/>
              <a:t> </a:t>
            </a:r>
            <a:r>
              <a:rPr lang="de-CH" sz="1600" spc="20" dirty="0" err="1"/>
              <a:t>dirt</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What </a:t>
            </a:r>
            <a:r>
              <a:rPr lang="de-CH" sz="1600" spc="20" dirty="0" err="1"/>
              <a:t>diseases</a:t>
            </a:r>
            <a:r>
              <a:rPr lang="de-CH" sz="1600" spc="20" dirty="0"/>
              <a:t> </a:t>
            </a:r>
            <a:r>
              <a:rPr lang="de-CH" sz="1600" spc="20" dirty="0" err="1"/>
              <a:t>and</a:t>
            </a:r>
            <a:r>
              <a:rPr lang="de-CH" sz="1600" spc="20" dirty="0"/>
              <a:t> </a:t>
            </a:r>
            <a:r>
              <a:rPr lang="de-CH" sz="1600" spc="20" dirty="0" err="1"/>
              <a:t>pests</a:t>
            </a:r>
            <a:r>
              <a:rPr lang="de-CH" sz="1600" spc="20" dirty="0"/>
              <a:t> </a:t>
            </a:r>
            <a:r>
              <a:rPr lang="de-CH" sz="1600" spc="20" dirty="0" err="1"/>
              <a:t>can</a:t>
            </a:r>
            <a:r>
              <a:rPr lang="de-CH" sz="1600" spc="20" dirty="0"/>
              <a:t> </a:t>
            </a:r>
            <a:r>
              <a:rPr lang="de-CH" sz="1600" spc="20" dirty="0" err="1"/>
              <a:t>affect</a:t>
            </a:r>
            <a:r>
              <a:rPr lang="de-CH" sz="1600" spc="20" dirty="0"/>
              <a:t> </a:t>
            </a:r>
            <a:r>
              <a:rPr lang="de-CH" sz="1600" spc="20" dirty="0" err="1"/>
              <a:t>the</a:t>
            </a:r>
            <a:r>
              <a:rPr lang="de-CH" sz="1600" spc="20" dirty="0"/>
              <a:t> </a:t>
            </a:r>
            <a:r>
              <a:rPr lang="de-CH" sz="1600" spc="20" dirty="0" err="1"/>
              <a:t>harvested</a:t>
            </a:r>
            <a:r>
              <a:rPr lang="de-CH" sz="1600" spc="20" dirty="0"/>
              <a:t> </a:t>
            </a:r>
            <a:r>
              <a:rPr lang="de-CH" sz="1600" spc="20" dirty="0" err="1"/>
              <a:t>produce</a:t>
            </a:r>
            <a:r>
              <a:rPr lang="de-CH" sz="1600" spc="20" dirty="0"/>
              <a:t>? Do you know </a:t>
            </a:r>
            <a:r>
              <a:rPr lang="de-CH" sz="1600" spc="20" dirty="0" err="1"/>
              <a:t>how</a:t>
            </a:r>
            <a:r>
              <a:rPr lang="de-CH" sz="1600" spc="20" dirty="0"/>
              <a:t> to </a:t>
            </a:r>
            <a:r>
              <a:rPr lang="de-CH" sz="1600" spc="20" dirty="0" err="1"/>
              <a:t>prevent</a:t>
            </a:r>
            <a:r>
              <a:rPr lang="de-CH" sz="1600" spc="20" dirty="0"/>
              <a:t> </a:t>
            </a:r>
            <a:r>
              <a:rPr lang="de-CH" sz="1600" spc="20" dirty="0" err="1"/>
              <a:t>or</a:t>
            </a:r>
            <a:r>
              <a:rPr lang="de-CH" sz="1600" spc="20" dirty="0"/>
              <a:t> </a:t>
            </a:r>
            <a:r>
              <a:rPr lang="de-CH" sz="1600" spc="20" dirty="0" err="1"/>
              <a:t>control</a:t>
            </a:r>
            <a:r>
              <a:rPr lang="de-CH" sz="1600" spc="20" dirty="0"/>
              <a:t> </a:t>
            </a:r>
            <a:r>
              <a:rPr lang="de-CH" sz="1600" spc="20" dirty="0" err="1"/>
              <a:t>them</a:t>
            </a:r>
            <a:r>
              <a:rPr lang="de-CH" sz="1600" spc="20" dirty="0"/>
              <a:t> and do you have </a:t>
            </a:r>
            <a:r>
              <a:rPr lang="de-CH" sz="1600" spc="20" dirty="0" err="1"/>
              <a:t>the</a:t>
            </a:r>
            <a:r>
              <a:rPr lang="de-CH" sz="1600" spc="20" dirty="0"/>
              <a:t> </a:t>
            </a:r>
            <a:r>
              <a:rPr lang="de-CH" sz="1600" spc="20" dirty="0" err="1"/>
              <a:t>necessary</a:t>
            </a:r>
            <a:r>
              <a:rPr lang="de-CH" sz="1600" spc="20" dirty="0"/>
              <a:t> </a:t>
            </a:r>
            <a:r>
              <a:rPr lang="de-CH" sz="1600" spc="20" dirty="0" err="1"/>
              <a:t>materials</a:t>
            </a:r>
            <a:r>
              <a:rPr lang="de-CH" sz="1600" spc="20" dirty="0"/>
              <a:t> </a:t>
            </a:r>
            <a:r>
              <a:rPr lang="de-CH" sz="1600" spc="20" dirty="0" err="1"/>
              <a:t>for</a:t>
            </a:r>
            <a:r>
              <a:rPr lang="de-CH" sz="1600" spc="20" dirty="0"/>
              <a:t> pest/</a:t>
            </a:r>
            <a:r>
              <a:rPr lang="de-CH" sz="1600" spc="20" dirty="0" err="1"/>
              <a:t>disease</a:t>
            </a:r>
            <a:r>
              <a:rPr lang="de-CH" sz="1600" spc="20" dirty="0"/>
              <a:t> </a:t>
            </a:r>
            <a:r>
              <a:rPr lang="de-CH" sz="1600" spc="20" dirty="0" err="1"/>
              <a:t>control</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For </a:t>
            </a:r>
            <a:r>
              <a:rPr lang="de-CH" sz="1600" spc="20" dirty="0" err="1"/>
              <a:t>how</a:t>
            </a:r>
            <a:r>
              <a:rPr lang="de-CH" sz="1600" spc="20" dirty="0"/>
              <a:t> </a:t>
            </a:r>
            <a:r>
              <a:rPr lang="de-CH" sz="1600" spc="20" dirty="0" err="1"/>
              <a:t>long</a:t>
            </a:r>
            <a:r>
              <a:rPr lang="de-CH" sz="1600" spc="20" dirty="0"/>
              <a:t> do </a:t>
            </a:r>
            <a:r>
              <a:rPr lang="de-CH" sz="1600" spc="20" dirty="0" err="1"/>
              <a:t>the</a:t>
            </a:r>
            <a:r>
              <a:rPr lang="de-CH" sz="1600" spc="20" dirty="0"/>
              <a:t> harvested </a:t>
            </a:r>
            <a:r>
              <a:rPr lang="de-CH" sz="1600" spc="20" dirty="0" err="1"/>
              <a:t>products</a:t>
            </a:r>
            <a:r>
              <a:rPr lang="de-CH" sz="1600" spc="20" dirty="0"/>
              <a:t> </a:t>
            </a:r>
            <a:r>
              <a:rPr lang="de-CH" sz="1600" spc="20" dirty="0" err="1"/>
              <a:t>stay</a:t>
            </a:r>
            <a:r>
              <a:rPr lang="de-CH" sz="1600" spc="20" dirty="0"/>
              <a:t> before </a:t>
            </a:r>
            <a:r>
              <a:rPr lang="de-CH" sz="1600" spc="20" dirty="0" err="1"/>
              <a:t>either</a:t>
            </a:r>
            <a:r>
              <a:rPr lang="de-CH" sz="1600" spc="20" dirty="0"/>
              <a:t> </a:t>
            </a:r>
            <a:r>
              <a:rPr lang="de-CH" sz="1600" spc="20" dirty="0" err="1"/>
              <a:t>processing</a:t>
            </a:r>
            <a:r>
              <a:rPr lang="de-CH" sz="1600" spc="20" dirty="0"/>
              <a:t>, </a:t>
            </a:r>
            <a:r>
              <a:rPr lang="de-CH" sz="1600" spc="20" dirty="0" err="1"/>
              <a:t>marketing</a:t>
            </a:r>
            <a:r>
              <a:rPr lang="de-CH" sz="1600" spc="20" dirty="0"/>
              <a:t>, </a:t>
            </a:r>
            <a:r>
              <a:rPr lang="de-CH" sz="1600" spc="20" dirty="0" err="1"/>
              <a:t>or</a:t>
            </a:r>
            <a:r>
              <a:rPr lang="de-CH" sz="1600" spc="20" dirty="0"/>
              <a:t> consumption?</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have </a:t>
            </a:r>
            <a:r>
              <a:rPr lang="de-CH" sz="1600" spc="20" dirty="0" err="1"/>
              <a:t>enough</a:t>
            </a:r>
            <a:r>
              <a:rPr lang="de-CH" sz="1600" spc="20" dirty="0"/>
              <a:t> </a:t>
            </a:r>
            <a:r>
              <a:rPr lang="de-CH" sz="1600" spc="20" dirty="0" err="1"/>
              <a:t>packages</a:t>
            </a:r>
            <a:r>
              <a:rPr lang="de-CH" sz="1600" spc="20" dirty="0"/>
              <a:t> </a:t>
            </a:r>
            <a:r>
              <a:rPr lang="de-CH" sz="1600" spc="20" dirty="0" err="1"/>
              <a:t>for</a:t>
            </a:r>
            <a:r>
              <a:rPr lang="de-CH" sz="1600" spc="20" dirty="0"/>
              <a:t> </a:t>
            </a:r>
            <a:r>
              <a:rPr lang="de-CH" sz="1600" spc="20" dirty="0" err="1"/>
              <a:t>storage</a:t>
            </a:r>
            <a:r>
              <a:rPr lang="de-CH" sz="1600" spc="20" dirty="0"/>
              <a:t> </a:t>
            </a:r>
            <a:r>
              <a:rPr lang="de-CH" sz="1600" spc="20" dirty="0" err="1"/>
              <a:t>or</a:t>
            </a:r>
            <a:r>
              <a:rPr lang="de-CH" sz="1600" spc="20" dirty="0"/>
              <a:t> </a:t>
            </a:r>
            <a:r>
              <a:rPr lang="de-CH" sz="1600" spc="20" dirty="0" err="1"/>
              <a:t>transportation</a:t>
            </a:r>
            <a:r>
              <a:rPr lang="de-CH" sz="1600" spc="20" dirty="0"/>
              <a:t> to </a:t>
            </a:r>
            <a:r>
              <a:rPr lang="de-CH" sz="1600" spc="20" dirty="0" err="1"/>
              <a:t>markets</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What </a:t>
            </a:r>
            <a:r>
              <a:rPr lang="de-CH" sz="1600" spc="20" dirty="0" err="1"/>
              <a:t>happens</a:t>
            </a:r>
            <a:r>
              <a:rPr lang="de-CH" sz="1600" spc="20" dirty="0"/>
              <a:t> to </a:t>
            </a:r>
            <a:r>
              <a:rPr lang="de-CH" sz="1600" spc="20" dirty="0" err="1"/>
              <a:t>the</a:t>
            </a:r>
            <a:r>
              <a:rPr lang="de-CH" sz="1600" spc="20" dirty="0"/>
              <a:t> crop </a:t>
            </a:r>
            <a:r>
              <a:rPr lang="de-CH" sz="1600" spc="20" dirty="0" err="1"/>
              <a:t>residues</a:t>
            </a:r>
            <a:r>
              <a:rPr lang="de-CH" sz="1600" spc="20" dirty="0"/>
              <a:t> after </a:t>
            </a:r>
            <a:r>
              <a:rPr lang="de-CH" sz="1600" spc="20" dirty="0" err="1"/>
              <a:t>harvest</a:t>
            </a:r>
            <a:r>
              <a:rPr lang="de-CH" sz="1600" spc="20" dirty="0"/>
              <a:t>, do they require to </a:t>
            </a:r>
            <a:r>
              <a:rPr lang="de-CH" sz="1600" spc="20" dirty="0" err="1"/>
              <a:t>be</a:t>
            </a:r>
            <a:r>
              <a:rPr lang="de-CH" sz="1600" spc="20" dirty="0"/>
              <a:t> </a:t>
            </a:r>
            <a:r>
              <a:rPr lang="de-CH" sz="1600" spc="20" dirty="0" err="1"/>
              <a:t>cut</a:t>
            </a:r>
            <a:r>
              <a:rPr lang="de-CH" sz="1600" spc="20" dirty="0"/>
              <a:t> (e.g. </a:t>
            </a:r>
            <a:r>
              <a:rPr lang="de-CH" sz="1600" spc="20" dirty="0" err="1"/>
              <a:t>cotton</a:t>
            </a:r>
            <a:r>
              <a:rPr lang="de-CH" sz="1600" spc="20" dirty="0"/>
              <a:t> </a:t>
            </a:r>
            <a:r>
              <a:rPr lang="de-CH" sz="1600" spc="20" dirty="0" err="1"/>
              <a:t>stems</a:t>
            </a:r>
            <a:r>
              <a:rPr lang="de-CH" sz="1600" spc="20" dirty="0"/>
              <a:t>), and </a:t>
            </a:r>
            <a:r>
              <a:rPr lang="de-CH" sz="1600" spc="20" dirty="0" err="1"/>
              <a:t>can</a:t>
            </a:r>
            <a:r>
              <a:rPr lang="de-CH" sz="1600" spc="20" dirty="0"/>
              <a:t> they </a:t>
            </a:r>
            <a:r>
              <a:rPr lang="de-CH" sz="1600" spc="20" dirty="0" err="1"/>
              <a:t>be</a:t>
            </a:r>
            <a:r>
              <a:rPr lang="de-CH" sz="1600" spc="20" dirty="0"/>
              <a:t> </a:t>
            </a:r>
            <a:r>
              <a:rPr lang="de-CH" sz="1600" spc="20" dirty="0" err="1"/>
              <a:t>composted</a:t>
            </a:r>
            <a:r>
              <a:rPr lang="de-CH" sz="1600" spc="20" dirty="0"/>
              <a:t>?</a:t>
            </a:r>
          </a:p>
        </p:txBody>
      </p:sp>
      <p:sp>
        <p:nvSpPr>
          <p:cNvPr id="8" name="Rectangle 7"/>
          <p:cNvSpPr/>
          <p:nvPr/>
        </p:nvSpPr>
        <p:spPr>
          <a:xfrm>
            <a:off x="611955" y="1178975"/>
            <a:ext cx="5670063" cy="221599"/>
          </a:xfrm>
          <a:prstGeom prst="rect">
            <a:avLst/>
          </a:prstGeom>
          <a:noFill/>
        </p:spPr>
        <p:txBody>
          <a:bodyPr vert="horz" wrap="square" lIns="0" tIns="0" rIns="0" bIns="0" rtlCol="0" anchor="t">
            <a:spAutoFit/>
          </a:bodyPr>
          <a:lstStyle/>
          <a:p>
            <a:pPr>
              <a:lnSpc>
                <a:spcPct val="90000"/>
              </a:lnSpc>
              <a:spcBef>
                <a:spcPct val="0"/>
              </a:spcBef>
              <a:buClr>
                <a:srgbClr val="006C8E"/>
              </a:buClr>
            </a:pPr>
            <a:r>
              <a:rPr lang="de-CH" sz="1600" b="1" dirty="0"/>
              <a:t>Further </a:t>
            </a:r>
            <a:r>
              <a:rPr lang="de-CH" sz="1600" b="1" dirty="0" err="1"/>
              <a:t>guiding</a:t>
            </a:r>
            <a:r>
              <a:rPr lang="de-CH" sz="1600" b="1" dirty="0"/>
              <a:t> </a:t>
            </a:r>
            <a:r>
              <a:rPr lang="de-CH" sz="1600" b="1" dirty="0" err="1"/>
              <a:t>questions</a:t>
            </a:r>
            <a:r>
              <a:rPr lang="de-CH" sz="1600" b="1" dirty="0"/>
              <a:t> </a:t>
            </a:r>
            <a:r>
              <a:rPr lang="de-CH" sz="1600" b="1" dirty="0" err="1"/>
              <a:t>for</a:t>
            </a:r>
            <a:r>
              <a:rPr lang="de-CH" sz="1600" b="1" dirty="0"/>
              <a:t> </a:t>
            </a:r>
            <a:r>
              <a:rPr lang="de-CH" sz="1600" b="1" dirty="0" err="1"/>
              <a:t>the</a:t>
            </a:r>
            <a:r>
              <a:rPr lang="de-CH" sz="1600" b="1" dirty="0"/>
              <a:t> postharvest </a:t>
            </a:r>
            <a:r>
              <a:rPr lang="de-CH" sz="1600" b="1" dirty="0" err="1"/>
              <a:t>stage</a:t>
            </a:r>
            <a:endParaRPr lang="en-GB" sz="1600" b="1" dirty="0"/>
          </a:p>
        </p:txBody>
      </p:sp>
      <p:sp>
        <p:nvSpPr>
          <p:cNvPr id="6" name="Datumsplatzhalter 4">
            <a:extLst>
              <a:ext uri="{FF2B5EF4-FFF2-40B4-BE49-F238E27FC236}">
                <a16:creationId xmlns:a16="http://schemas.microsoft.com/office/drawing/2014/main" id="{6208A771-5DC7-4FCA-A113-ACBAA95DA43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1400966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9968" y="458967"/>
            <a:ext cx="8222079" cy="565705"/>
          </a:xfrm>
        </p:spPr>
        <p:txBody>
          <a:bodyPr/>
          <a:lstStyle/>
          <a:p>
            <a:r>
              <a:rPr lang="de-CH" dirty="0"/>
              <a:t>Chapter 8:  </a:t>
            </a:r>
            <a:r>
              <a:rPr lang="en-US" dirty="0">
                <a:solidFill>
                  <a:srgbClr val="262626"/>
                </a:solidFill>
                <a:latin typeface="+mn-lt"/>
                <a:ea typeface="Times New Roman" panose="02020603050405020304" pitchFamily="18" charset="0"/>
              </a:rPr>
              <a:t>Data collection and management - overview</a:t>
            </a:r>
            <a:endParaRPr lang="en-US" sz="2000" dirty="0">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131</a:t>
            </a:fld>
            <a:endParaRPr lang="en-GB" noProof="0" dirty="0"/>
          </a:p>
        </p:txBody>
      </p:sp>
      <p:sp>
        <p:nvSpPr>
          <p:cNvPr id="7" name="Datumsplatzhalter 4">
            <a:extLst>
              <a:ext uri="{FF2B5EF4-FFF2-40B4-BE49-F238E27FC236}">
                <a16:creationId xmlns:a16="http://schemas.microsoft.com/office/drawing/2014/main" id="{FC63AB73-5468-4797-AFEA-175482BAFFB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Rechteck 7"/>
          <p:cNvSpPr/>
          <p:nvPr/>
        </p:nvSpPr>
        <p:spPr>
          <a:xfrm>
            <a:off x="579968" y="4000708"/>
            <a:ext cx="7830087" cy="2062103"/>
          </a:xfrm>
          <a:prstGeom prst="rect">
            <a:avLst/>
          </a:prstGeom>
        </p:spPr>
        <p:txBody>
          <a:bodyPr wrap="square">
            <a:spAutoFit/>
          </a:bodyPr>
          <a:lstStyle/>
          <a:p>
            <a:pPr algn="just">
              <a:spcAft>
                <a:spcPts val="0"/>
              </a:spcAft>
            </a:pPr>
            <a:r>
              <a:rPr lang="de-CH" sz="1600" b="1" dirty="0">
                <a:latin typeface="Gill Sans MT" panose="020B0502020104020203" pitchFamily="34" charset="0"/>
                <a:ea typeface="Times New Roman" panose="02020603050405020304" pitchFamily="18" charset="0"/>
              </a:rPr>
              <a:t>What do you </a:t>
            </a:r>
            <a:r>
              <a:rPr lang="de-CH" sz="1600" b="1" dirty="0" err="1">
                <a:latin typeface="Gill Sans MT" panose="020B0502020104020203" pitchFamily="34" charset="0"/>
                <a:ea typeface="Times New Roman" panose="02020603050405020304" pitchFamily="18" charset="0"/>
              </a:rPr>
              <a:t>need</a:t>
            </a:r>
            <a:r>
              <a:rPr lang="de-CH" sz="1600" b="1" dirty="0">
                <a:latin typeface="Gill Sans MT" panose="020B0502020104020203" pitchFamily="34" charset="0"/>
                <a:ea typeface="Times New Roman" panose="02020603050405020304" pitchFamily="18" charset="0"/>
              </a:rPr>
              <a:t> to do?</a:t>
            </a:r>
            <a:endParaRPr lang="en-US" sz="1600" b="1" dirty="0">
              <a:latin typeface="Gill Sans MT" panose="020B0502020104020203" pitchFamily="34" charset="0"/>
              <a:ea typeface="Times New Roman" panose="02020603050405020304" pitchFamily="18" charset="0"/>
            </a:endParaRPr>
          </a:p>
          <a:p>
            <a:pPr marL="342900" indent="-342900" algn="just">
              <a:buClr>
                <a:srgbClr val="6CABD6"/>
              </a:buClr>
              <a:buFont typeface="+mj-lt"/>
              <a:buAutoNum type="arabicPeriod"/>
            </a:pPr>
            <a:r>
              <a:rPr lang="en-US" sz="1600" b="1" dirty="0">
                <a:solidFill>
                  <a:srgbClr val="000000"/>
                </a:solidFill>
              </a:rPr>
              <a:t>What data: </a:t>
            </a:r>
            <a:r>
              <a:rPr lang="en-US" sz="1600" dirty="0">
                <a:solidFill>
                  <a:srgbClr val="000000"/>
                </a:solidFill>
              </a:rPr>
              <a:t>As a team, you need to decide on what data can help you to tell your story to the target beneficiaries or audience in a convincing way. </a:t>
            </a:r>
            <a:r>
              <a:rPr lang="en-US" sz="1600" dirty="0">
                <a:latin typeface="Gill Sans MT" panose="020B0502020104020203" pitchFamily="34" charset="0"/>
                <a:ea typeface="Times New Roman" panose="02020603050405020304" pitchFamily="18" charset="0"/>
              </a:rPr>
              <a:t>What types of data to collect depend on the stage of growth or development or plants and/or animals, and should be informed by the objectives of the demonstration and target outputs. </a:t>
            </a:r>
          </a:p>
          <a:p>
            <a:pPr marL="342900" indent="-342900" algn="just">
              <a:buClr>
                <a:srgbClr val="6CABD6"/>
              </a:buClr>
              <a:buFont typeface="+mj-lt"/>
              <a:buAutoNum type="arabicPeriod"/>
            </a:pPr>
            <a:r>
              <a:rPr lang="en-US" sz="1600" b="1" dirty="0">
                <a:latin typeface="Gill Sans MT" panose="020B0502020104020203" pitchFamily="34" charset="0"/>
                <a:ea typeface="Times New Roman" panose="02020603050405020304" pitchFamily="18" charset="0"/>
              </a:rPr>
              <a:t>When to collect: </a:t>
            </a:r>
            <a:r>
              <a:rPr lang="en-US" sz="1600" dirty="0">
                <a:latin typeface="Gill Sans MT" panose="020B0502020104020203" pitchFamily="34" charset="0"/>
                <a:ea typeface="Times New Roman" panose="02020603050405020304" pitchFamily="18" charset="0"/>
              </a:rPr>
              <a:t>It helps to design a calendar showing all key data that need to be collected at different times. Ensure that the team is fully aware of their roles and responsibilities and that the necessary tools are available.</a:t>
            </a:r>
            <a:endParaRPr lang="en-US" sz="1600" dirty="0">
              <a:solidFill>
                <a:srgbClr val="000000"/>
              </a:solidFill>
            </a:endParaRPr>
          </a:p>
        </p:txBody>
      </p:sp>
      <p:sp>
        <p:nvSpPr>
          <p:cNvPr id="6" name="Rechteck 5"/>
          <p:cNvSpPr/>
          <p:nvPr/>
        </p:nvSpPr>
        <p:spPr>
          <a:xfrm>
            <a:off x="565571" y="1129829"/>
            <a:ext cx="7949363" cy="1967718"/>
          </a:xfrm>
          <a:prstGeom prst="rect">
            <a:avLst/>
          </a:prstGeom>
        </p:spPr>
        <p:txBody>
          <a:bodyPr wrap="square">
            <a:spAutoFit/>
          </a:bodyPr>
          <a:lstStyle/>
          <a:p>
            <a:pPr lvl="0" algn="just" defTabSz="685800">
              <a:lnSpc>
                <a:spcPct val="90000"/>
              </a:lnSpc>
              <a:spcBef>
                <a:spcPts val="750"/>
              </a:spcBef>
              <a:buClr>
                <a:srgbClr val="006C8E"/>
              </a:buClr>
            </a:pPr>
            <a:r>
              <a:rPr lang="en-US" sz="1600" b="1" dirty="0">
                <a:solidFill>
                  <a:srgbClr val="000000"/>
                </a:solidFill>
              </a:rPr>
              <a:t>Why data collection is important:</a:t>
            </a:r>
          </a:p>
          <a:p>
            <a:pPr lvl="0" algn="just" defTabSz="685800">
              <a:lnSpc>
                <a:spcPct val="90000"/>
              </a:lnSpc>
              <a:spcBef>
                <a:spcPts val="750"/>
              </a:spcBef>
              <a:buClr>
                <a:srgbClr val="006C8E"/>
              </a:buClr>
            </a:pPr>
            <a:r>
              <a:rPr lang="en-US" sz="1600" dirty="0">
                <a:solidFill>
                  <a:srgbClr val="000000"/>
                </a:solidFill>
              </a:rPr>
              <a:t>Data collection, and its timing, is an important step in the demonstration cycle. Depending on the objectives of the demonstrations, and the intended target group, you should know what data are important to collect at different times of the year/season. Good data, rather than anecdotal, can help you to tell a sound story about the performance of your demonstration.  Authentic data and evidence increase the confidence in your story by viewers, listeners and readers. Besides, it also help others to develop an idea on what could be expected from implementing certain practices although this also depends on some context specific situations.</a:t>
            </a:r>
          </a:p>
        </p:txBody>
      </p:sp>
      <p:sp>
        <p:nvSpPr>
          <p:cNvPr id="10" name="Titel 1"/>
          <p:cNvSpPr txBox="1">
            <a:spLocks/>
          </p:cNvSpPr>
          <p:nvPr/>
        </p:nvSpPr>
        <p:spPr>
          <a:xfrm>
            <a:off x="641396" y="3597322"/>
            <a:ext cx="7908549" cy="3143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600" dirty="0">
                <a:solidFill>
                  <a:srgbClr val="262626"/>
                </a:solidFill>
                <a:latin typeface="+mn-lt"/>
              </a:rPr>
              <a:t>Data </a:t>
            </a:r>
            <a:r>
              <a:rPr lang="de-CH" sz="1600" dirty="0" err="1">
                <a:solidFill>
                  <a:srgbClr val="262626"/>
                </a:solidFill>
                <a:latin typeface="+mn-lt"/>
              </a:rPr>
              <a:t>collection</a:t>
            </a:r>
            <a:r>
              <a:rPr lang="de-CH" sz="1600" dirty="0">
                <a:solidFill>
                  <a:srgbClr val="262626"/>
                </a:solidFill>
                <a:latin typeface="+mn-lt"/>
              </a:rPr>
              <a:t>: example of SysCom </a:t>
            </a:r>
            <a:r>
              <a:rPr lang="de-CH" sz="1600" dirty="0" err="1">
                <a:solidFill>
                  <a:srgbClr val="262626"/>
                </a:solidFill>
                <a:latin typeface="+mn-lt"/>
              </a:rPr>
              <a:t>research</a:t>
            </a:r>
            <a:r>
              <a:rPr lang="de-CH" sz="1600" dirty="0">
                <a:solidFill>
                  <a:srgbClr val="262626"/>
                </a:solidFill>
                <a:latin typeface="+mn-lt"/>
              </a:rPr>
              <a:t> </a:t>
            </a:r>
            <a:r>
              <a:rPr lang="de-CH" sz="1600" dirty="0" err="1">
                <a:solidFill>
                  <a:srgbClr val="262626"/>
                </a:solidFill>
                <a:latin typeface="+mn-lt"/>
              </a:rPr>
              <a:t>trial</a:t>
            </a:r>
            <a:r>
              <a:rPr lang="de-CH" sz="1600" dirty="0">
                <a:solidFill>
                  <a:srgbClr val="262626"/>
                </a:solidFill>
                <a:latin typeface="+mn-lt"/>
              </a:rPr>
              <a:t> in Kenya</a:t>
            </a:r>
            <a:endParaRPr lang="en-US" sz="1600" dirty="0">
              <a:solidFill>
                <a:srgbClr val="262626"/>
              </a:solidFill>
              <a:latin typeface="+mn-lt"/>
            </a:endParaRPr>
          </a:p>
        </p:txBody>
      </p:sp>
    </p:spTree>
    <p:extLst>
      <p:ext uri="{BB962C8B-B14F-4D97-AF65-F5344CB8AC3E}">
        <p14:creationId xmlns:p14="http://schemas.microsoft.com/office/powerpoint/2010/main" val="33404132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132</a:t>
            </a:fld>
            <a:endParaRPr lang="en-GB" noProof="0" dirty="0"/>
          </a:p>
        </p:txBody>
      </p:sp>
      <p:sp>
        <p:nvSpPr>
          <p:cNvPr id="7" name="Datumsplatzhalter 4">
            <a:extLst>
              <a:ext uri="{FF2B5EF4-FFF2-40B4-BE49-F238E27FC236}">
                <a16:creationId xmlns:a16="http://schemas.microsoft.com/office/drawing/2014/main" id="{FC63AB73-5468-4797-AFEA-175482BAFFB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9" name="Rechteck 8"/>
          <p:cNvSpPr/>
          <p:nvPr/>
        </p:nvSpPr>
        <p:spPr>
          <a:xfrm>
            <a:off x="565570" y="818971"/>
            <a:ext cx="7830088" cy="3621504"/>
          </a:xfrm>
          <a:prstGeom prst="rect">
            <a:avLst/>
          </a:prstGeom>
        </p:spPr>
        <p:txBody>
          <a:bodyPr wrap="square">
            <a:spAutoFit/>
          </a:bodyPr>
          <a:lstStyle/>
          <a:p>
            <a:pPr marL="342900" indent="-342900" algn="just" defTabSz="685800">
              <a:lnSpc>
                <a:spcPct val="90000"/>
              </a:lnSpc>
              <a:spcBef>
                <a:spcPts val="750"/>
              </a:spcBef>
              <a:buClr>
                <a:srgbClr val="006C8E"/>
              </a:buClr>
              <a:buFont typeface="+mj-lt"/>
              <a:buAutoNum type="arabicPeriod" startAt="3"/>
            </a:pPr>
            <a:r>
              <a:rPr lang="de-CH" sz="1600" b="1" spc="20" dirty="0"/>
              <a:t>Skills: </a:t>
            </a:r>
            <a:r>
              <a:rPr lang="de-CH" sz="1600" spc="20" dirty="0"/>
              <a:t>Assess </a:t>
            </a:r>
            <a:r>
              <a:rPr lang="de-CH" sz="1600" spc="20" dirty="0" err="1"/>
              <a:t>the</a:t>
            </a:r>
            <a:r>
              <a:rPr lang="de-CH" sz="1600" spc="20" dirty="0"/>
              <a:t> </a:t>
            </a:r>
            <a:r>
              <a:rPr lang="de-CH" sz="1600" spc="20" dirty="0" err="1"/>
              <a:t>skills</a:t>
            </a:r>
            <a:r>
              <a:rPr lang="de-CH" sz="1600" spc="20" dirty="0"/>
              <a:t> and </a:t>
            </a:r>
            <a:r>
              <a:rPr lang="de-CH" sz="1600" spc="20" dirty="0" err="1"/>
              <a:t>capacities</a:t>
            </a:r>
            <a:r>
              <a:rPr lang="de-CH" sz="1600" spc="20" dirty="0"/>
              <a:t> of </a:t>
            </a:r>
            <a:r>
              <a:rPr lang="de-CH" sz="1600" spc="20" dirty="0" err="1"/>
              <a:t>the</a:t>
            </a:r>
            <a:r>
              <a:rPr lang="de-CH" sz="1600" spc="20" dirty="0"/>
              <a:t> </a:t>
            </a:r>
            <a:r>
              <a:rPr lang="de-CH" sz="1600" spc="20" dirty="0" err="1"/>
              <a:t>team</a:t>
            </a:r>
            <a:r>
              <a:rPr lang="de-CH" sz="1600" spc="20" dirty="0"/>
              <a:t> in </a:t>
            </a:r>
            <a:r>
              <a:rPr lang="de-CH" sz="1600" spc="20" dirty="0" err="1"/>
              <a:t>making</a:t>
            </a:r>
            <a:r>
              <a:rPr lang="de-CH" sz="1600" spc="20" dirty="0"/>
              <a:t> </a:t>
            </a:r>
            <a:r>
              <a:rPr lang="de-CH" sz="1600" spc="20" dirty="0" err="1"/>
              <a:t>records</a:t>
            </a:r>
            <a:r>
              <a:rPr lang="de-CH" sz="1600" spc="20" dirty="0"/>
              <a:t> </a:t>
            </a:r>
            <a:r>
              <a:rPr lang="de-CH" sz="1600" spc="20" dirty="0" err="1"/>
              <a:t>or</a:t>
            </a:r>
            <a:r>
              <a:rPr lang="de-CH" sz="1600" spc="20" dirty="0"/>
              <a:t> </a:t>
            </a:r>
            <a:r>
              <a:rPr lang="de-CH" sz="1600" spc="20" dirty="0" err="1"/>
              <a:t>observations</a:t>
            </a:r>
            <a:r>
              <a:rPr lang="de-CH" sz="1600" spc="20" dirty="0"/>
              <a:t>, </a:t>
            </a:r>
            <a:r>
              <a:rPr lang="de-CH" sz="1600" spc="20" dirty="0" err="1"/>
              <a:t>if</a:t>
            </a:r>
            <a:r>
              <a:rPr lang="de-CH" sz="1600" spc="20" dirty="0"/>
              <a:t> </a:t>
            </a:r>
            <a:r>
              <a:rPr lang="de-CH" sz="1600" spc="20" dirty="0" err="1"/>
              <a:t>need</a:t>
            </a:r>
            <a:r>
              <a:rPr lang="de-CH" sz="1600" spc="20" dirty="0"/>
              <a:t> </a:t>
            </a:r>
            <a:r>
              <a:rPr lang="de-CH" sz="1600" spc="20" dirty="0" err="1"/>
              <a:t>be</a:t>
            </a:r>
            <a:r>
              <a:rPr lang="de-CH" sz="1600" spc="20" dirty="0"/>
              <a:t>, undertake some </a:t>
            </a:r>
            <a:r>
              <a:rPr lang="de-CH" sz="1600" spc="20" dirty="0" err="1"/>
              <a:t>training</a:t>
            </a:r>
            <a:r>
              <a:rPr lang="de-CH" sz="1600" spc="20" dirty="0"/>
              <a:t> </a:t>
            </a:r>
            <a:r>
              <a:rPr lang="de-CH" sz="1600" spc="20" dirty="0" err="1"/>
              <a:t>or</a:t>
            </a:r>
            <a:r>
              <a:rPr lang="de-CH" sz="1600" spc="20" dirty="0"/>
              <a:t> </a:t>
            </a:r>
            <a:r>
              <a:rPr lang="de-CH" sz="1600" spc="20" dirty="0" err="1"/>
              <a:t>orientation</a:t>
            </a:r>
            <a:r>
              <a:rPr lang="de-CH" sz="1600" spc="20" dirty="0"/>
              <a:t> on </a:t>
            </a:r>
            <a:r>
              <a:rPr lang="de-CH" sz="1600" spc="20" dirty="0" err="1"/>
              <a:t>key</a:t>
            </a:r>
            <a:r>
              <a:rPr lang="de-CH" sz="1600" spc="20" dirty="0"/>
              <a:t> procedures to </a:t>
            </a:r>
            <a:r>
              <a:rPr lang="de-CH" sz="1600" spc="20" dirty="0" err="1"/>
              <a:t>ensure</a:t>
            </a:r>
            <a:r>
              <a:rPr lang="de-CH" sz="1600" spc="20" dirty="0"/>
              <a:t> that correct and </a:t>
            </a:r>
            <a:r>
              <a:rPr lang="de-CH" sz="1600" spc="20" dirty="0" err="1"/>
              <a:t>accurate</a:t>
            </a:r>
            <a:r>
              <a:rPr lang="de-CH" sz="1600" spc="20" dirty="0"/>
              <a:t> </a:t>
            </a:r>
            <a:r>
              <a:rPr lang="de-CH" sz="1600" spc="20" dirty="0" err="1"/>
              <a:t>information</a:t>
            </a:r>
            <a:r>
              <a:rPr lang="de-CH" sz="1600" spc="20" dirty="0"/>
              <a:t> </a:t>
            </a:r>
            <a:r>
              <a:rPr lang="de-CH" sz="1600" spc="20" dirty="0" err="1"/>
              <a:t>is</a:t>
            </a:r>
            <a:r>
              <a:rPr lang="de-CH" sz="1600" spc="20" dirty="0"/>
              <a:t> </a:t>
            </a:r>
            <a:r>
              <a:rPr lang="de-CH" sz="1600" spc="20" dirty="0" err="1"/>
              <a:t>recorded</a:t>
            </a:r>
            <a:r>
              <a:rPr lang="de-CH" sz="1600" spc="20" dirty="0"/>
              <a:t>. Before </a:t>
            </a:r>
            <a:r>
              <a:rPr lang="de-CH" sz="1600" spc="20" dirty="0" err="1"/>
              <a:t>each</a:t>
            </a:r>
            <a:r>
              <a:rPr lang="de-CH" sz="1600" spc="20" dirty="0"/>
              <a:t> </a:t>
            </a:r>
            <a:r>
              <a:rPr lang="de-CH" sz="1600" spc="20" dirty="0" err="1"/>
              <a:t>data</a:t>
            </a:r>
            <a:r>
              <a:rPr lang="de-CH" sz="1600" spc="20" dirty="0"/>
              <a:t> </a:t>
            </a:r>
            <a:r>
              <a:rPr lang="de-CH" sz="1600" spc="20" dirty="0" err="1"/>
              <a:t>collection</a:t>
            </a:r>
            <a:r>
              <a:rPr lang="de-CH" sz="1600" spc="20" dirty="0"/>
              <a:t> </a:t>
            </a:r>
            <a:r>
              <a:rPr lang="de-CH" sz="1600" spc="20" dirty="0" err="1"/>
              <a:t>session</a:t>
            </a:r>
            <a:r>
              <a:rPr lang="de-CH" sz="1600" spc="20" dirty="0"/>
              <a:t>, </a:t>
            </a:r>
            <a:r>
              <a:rPr lang="de-CH" sz="1600" spc="20" dirty="0" err="1"/>
              <a:t>it</a:t>
            </a:r>
            <a:r>
              <a:rPr lang="de-CH" sz="1600" spc="20" dirty="0"/>
              <a:t> </a:t>
            </a:r>
            <a:r>
              <a:rPr lang="de-CH" sz="1600" spc="20" dirty="0" err="1"/>
              <a:t>is</a:t>
            </a:r>
            <a:r>
              <a:rPr lang="de-CH" sz="1600" spc="20" dirty="0"/>
              <a:t> </a:t>
            </a:r>
            <a:r>
              <a:rPr lang="de-CH" sz="1600" spc="20" dirty="0" err="1"/>
              <a:t>advisable</a:t>
            </a:r>
            <a:r>
              <a:rPr lang="de-CH" sz="1600" spc="20" dirty="0"/>
              <a:t> to </a:t>
            </a:r>
            <a:r>
              <a:rPr lang="de-CH" sz="1600" spc="20" dirty="0" err="1"/>
              <a:t>orient</a:t>
            </a:r>
            <a:r>
              <a:rPr lang="de-CH" sz="1600" spc="20" dirty="0"/>
              <a:t> </a:t>
            </a:r>
            <a:r>
              <a:rPr lang="de-CH" sz="1600" spc="20" dirty="0" err="1"/>
              <a:t>the</a:t>
            </a:r>
            <a:r>
              <a:rPr lang="de-CH" sz="1600" spc="20" dirty="0"/>
              <a:t> </a:t>
            </a:r>
            <a:r>
              <a:rPr lang="de-CH" sz="1600" spc="20" dirty="0" err="1"/>
              <a:t>team</a:t>
            </a:r>
            <a:r>
              <a:rPr lang="de-CH" sz="1600" spc="20" dirty="0"/>
              <a:t> and </a:t>
            </a:r>
            <a:r>
              <a:rPr lang="de-CH" sz="1600" spc="20" dirty="0" err="1"/>
              <a:t>go</a:t>
            </a:r>
            <a:r>
              <a:rPr lang="de-CH" sz="1600" spc="20" dirty="0"/>
              <a:t> </a:t>
            </a:r>
            <a:r>
              <a:rPr lang="de-CH" sz="1600" spc="20" dirty="0" err="1"/>
              <a:t>through</a:t>
            </a:r>
            <a:r>
              <a:rPr lang="de-CH" sz="1600" spc="20" dirty="0"/>
              <a:t> </a:t>
            </a:r>
            <a:r>
              <a:rPr lang="de-CH" sz="1600" spc="20" dirty="0" err="1"/>
              <a:t>the</a:t>
            </a:r>
            <a:r>
              <a:rPr lang="de-CH" sz="1600" spc="20" dirty="0"/>
              <a:t> procedures and </a:t>
            </a:r>
            <a:r>
              <a:rPr lang="de-CH" sz="1600" spc="20" dirty="0" err="1"/>
              <a:t>clarify</a:t>
            </a:r>
            <a:r>
              <a:rPr lang="de-CH" sz="1600" spc="20" dirty="0"/>
              <a:t> </a:t>
            </a:r>
            <a:r>
              <a:rPr lang="de-CH" sz="1600" spc="20" dirty="0" err="1"/>
              <a:t>any</a:t>
            </a:r>
            <a:r>
              <a:rPr lang="de-CH" sz="1600" spc="20" dirty="0"/>
              <a:t> </a:t>
            </a:r>
            <a:r>
              <a:rPr lang="de-CH" sz="1600" spc="20" dirty="0" err="1"/>
              <a:t>unclear</a:t>
            </a:r>
            <a:r>
              <a:rPr lang="de-CH" sz="1600" spc="20" dirty="0"/>
              <a:t> </a:t>
            </a:r>
            <a:r>
              <a:rPr lang="de-CH" sz="1600" spc="20" dirty="0" err="1"/>
              <a:t>aspects</a:t>
            </a:r>
            <a:r>
              <a:rPr lang="de-CH" sz="1600" spc="20" dirty="0"/>
              <a:t>. The </a:t>
            </a:r>
            <a:r>
              <a:rPr lang="de-CH" sz="1600" spc="20" dirty="0" err="1"/>
              <a:t>data</a:t>
            </a:r>
            <a:r>
              <a:rPr lang="de-CH" sz="1600" spc="20" dirty="0"/>
              <a:t> </a:t>
            </a:r>
            <a:r>
              <a:rPr lang="de-CH" sz="1600" spc="20" dirty="0" err="1"/>
              <a:t>collection</a:t>
            </a:r>
            <a:r>
              <a:rPr lang="de-CH" sz="1600" spc="20" dirty="0"/>
              <a:t> </a:t>
            </a:r>
            <a:r>
              <a:rPr lang="de-CH" sz="1600" spc="20" dirty="0" err="1"/>
              <a:t>sheets</a:t>
            </a:r>
            <a:r>
              <a:rPr lang="de-CH" sz="1600" spc="20" dirty="0"/>
              <a:t> </a:t>
            </a:r>
            <a:r>
              <a:rPr lang="de-CH" sz="1600" spc="20" dirty="0" err="1"/>
              <a:t>should</a:t>
            </a:r>
            <a:r>
              <a:rPr lang="de-CH" sz="1600" spc="20" dirty="0"/>
              <a:t> </a:t>
            </a:r>
            <a:r>
              <a:rPr lang="de-CH" sz="1600" spc="20" dirty="0" err="1"/>
              <a:t>be</a:t>
            </a:r>
            <a:r>
              <a:rPr lang="de-CH" sz="1600" spc="20" dirty="0"/>
              <a:t> </a:t>
            </a:r>
            <a:r>
              <a:rPr lang="de-CH" sz="1600" spc="20" dirty="0" err="1"/>
              <a:t>well</a:t>
            </a:r>
            <a:r>
              <a:rPr lang="de-CH" sz="1600" spc="20" dirty="0"/>
              <a:t> </a:t>
            </a:r>
            <a:r>
              <a:rPr lang="de-CH" sz="1600" spc="20" dirty="0" err="1"/>
              <a:t>labelled</a:t>
            </a:r>
            <a:r>
              <a:rPr lang="de-CH" sz="1600" spc="20" dirty="0"/>
              <a:t> and </a:t>
            </a:r>
            <a:r>
              <a:rPr lang="de-CH" sz="1600" spc="20" dirty="0" err="1"/>
              <a:t>enough</a:t>
            </a:r>
            <a:r>
              <a:rPr lang="de-CH" sz="1600" spc="20" dirty="0"/>
              <a:t> </a:t>
            </a:r>
            <a:r>
              <a:rPr lang="de-CH" sz="1600" spc="20" dirty="0" err="1"/>
              <a:t>copies</a:t>
            </a:r>
            <a:r>
              <a:rPr lang="de-CH" sz="1600" spc="20" dirty="0"/>
              <a:t> must </a:t>
            </a:r>
            <a:r>
              <a:rPr lang="de-CH" sz="1600" spc="20" dirty="0" err="1"/>
              <a:t>be</a:t>
            </a:r>
            <a:r>
              <a:rPr lang="de-CH" sz="1600" spc="20" dirty="0"/>
              <a:t> available </a:t>
            </a:r>
            <a:r>
              <a:rPr lang="de-CH" sz="1600" spc="20" dirty="0" err="1"/>
              <a:t>for</a:t>
            </a:r>
            <a:r>
              <a:rPr lang="de-CH" sz="1600" spc="20" dirty="0"/>
              <a:t> </a:t>
            </a:r>
            <a:r>
              <a:rPr lang="de-CH" sz="1600" spc="20" dirty="0" err="1"/>
              <a:t>each</a:t>
            </a:r>
            <a:r>
              <a:rPr lang="de-CH" sz="1600" spc="20" dirty="0"/>
              <a:t> </a:t>
            </a:r>
            <a:r>
              <a:rPr lang="de-CH" sz="1600" spc="20" dirty="0" err="1"/>
              <a:t>data</a:t>
            </a:r>
            <a:r>
              <a:rPr lang="de-CH" sz="1600" spc="20" dirty="0"/>
              <a:t> </a:t>
            </a:r>
            <a:r>
              <a:rPr lang="de-CH" sz="1600" spc="20" dirty="0" err="1"/>
              <a:t>collector</a:t>
            </a:r>
            <a:r>
              <a:rPr lang="de-CH" sz="1600" spc="20" dirty="0"/>
              <a:t>. Teamwork </a:t>
            </a:r>
            <a:r>
              <a:rPr lang="de-CH" sz="1600" spc="20" dirty="0" err="1"/>
              <a:t>is</a:t>
            </a:r>
            <a:r>
              <a:rPr lang="de-CH" sz="1600" spc="20" dirty="0"/>
              <a:t> important, so </a:t>
            </a:r>
            <a:r>
              <a:rPr lang="de-CH" sz="1600" spc="20" dirty="0" err="1"/>
              <a:t>is</a:t>
            </a:r>
            <a:r>
              <a:rPr lang="de-CH" sz="1600" spc="20" dirty="0"/>
              <a:t> </a:t>
            </a:r>
            <a:r>
              <a:rPr lang="de-CH" sz="1600" spc="20" dirty="0" err="1"/>
              <a:t>accountability</a:t>
            </a:r>
            <a:r>
              <a:rPr lang="de-CH" sz="1600" spc="20" dirty="0"/>
              <a:t> in </a:t>
            </a:r>
            <a:r>
              <a:rPr lang="de-CH" sz="1600" spc="20" dirty="0" err="1"/>
              <a:t>data</a:t>
            </a:r>
            <a:r>
              <a:rPr lang="de-CH" sz="1600" spc="20" dirty="0"/>
              <a:t> </a:t>
            </a:r>
            <a:r>
              <a:rPr lang="de-CH" sz="1600" spc="20" dirty="0" err="1"/>
              <a:t>collection</a:t>
            </a:r>
            <a:r>
              <a:rPr lang="de-CH" sz="1600" spc="20" dirty="0"/>
              <a:t> and </a:t>
            </a:r>
            <a:r>
              <a:rPr lang="de-CH" sz="1600" spc="20" dirty="0" err="1"/>
              <a:t>record</a:t>
            </a:r>
            <a:r>
              <a:rPr lang="de-CH" sz="1600" spc="20" dirty="0"/>
              <a:t> </a:t>
            </a:r>
            <a:r>
              <a:rPr lang="de-CH" sz="1600" spc="20" dirty="0" err="1"/>
              <a:t>keeping</a:t>
            </a:r>
            <a:r>
              <a:rPr lang="de-CH" sz="1600" spc="20" dirty="0"/>
              <a:t>.</a:t>
            </a:r>
          </a:p>
          <a:p>
            <a:pPr marL="342900" indent="-342900" algn="just" defTabSz="685800">
              <a:lnSpc>
                <a:spcPct val="90000"/>
              </a:lnSpc>
              <a:spcBef>
                <a:spcPts val="750"/>
              </a:spcBef>
              <a:buClr>
                <a:srgbClr val="006C8E"/>
              </a:buClr>
              <a:buFont typeface="+mj-lt"/>
              <a:buAutoNum type="arabicPeriod" startAt="3"/>
            </a:pPr>
            <a:endParaRPr lang="de-CH" sz="1600" spc="20" dirty="0"/>
          </a:p>
          <a:p>
            <a:pPr marL="342900" indent="-342900" algn="just" defTabSz="685800">
              <a:lnSpc>
                <a:spcPct val="90000"/>
              </a:lnSpc>
              <a:spcBef>
                <a:spcPts val="750"/>
              </a:spcBef>
              <a:buClr>
                <a:srgbClr val="006C8E"/>
              </a:buClr>
              <a:buFont typeface="+mj-lt"/>
              <a:buAutoNum type="arabicPeriod" startAt="3"/>
            </a:pPr>
            <a:r>
              <a:rPr lang="en-US" sz="1600" b="1" dirty="0">
                <a:latin typeface="Gill Sans MT" panose="020B0502020104020203" pitchFamily="34" charset="0"/>
                <a:ea typeface="Times New Roman" panose="02020603050405020304" pitchFamily="18" charset="0"/>
              </a:rPr>
              <a:t>Tools: </a:t>
            </a:r>
            <a:r>
              <a:rPr lang="en-US" sz="1600" dirty="0">
                <a:latin typeface="Gill Sans MT" panose="020B0502020104020203" pitchFamily="34" charset="0"/>
                <a:ea typeface="Times New Roman" panose="02020603050405020304" pitchFamily="18" charset="0"/>
              </a:rPr>
              <a:t>A field management notebook or other proper recording materials are required to record activities and data from the demonstration(s). If a paper notebook is used, it is advisable to use hard and plastic covered types for good protection from possible rain/water damage. In the field, the data can be collected onto a notebook, or sheets of paper, or directly onto suitable electronic gadgets such as laptops, tablets or others. When using paper based recording media, it is better to use a lead pencil that a pen.  Unless specialized, text written in pencil can withstand the elements better than a pen. </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77804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8017" y="2766486"/>
            <a:ext cx="2923971" cy="33597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p>
            <a:r>
              <a:rPr lang="de-CH" sz="1600" dirty="0" err="1">
                <a:solidFill>
                  <a:srgbClr val="262626"/>
                </a:solidFill>
                <a:latin typeface="+mn-lt"/>
              </a:rPr>
              <a:t>Guiding</a:t>
            </a:r>
            <a:r>
              <a:rPr lang="de-CH" sz="1600" dirty="0">
                <a:solidFill>
                  <a:srgbClr val="262626"/>
                </a:solidFill>
                <a:latin typeface="+mn-lt"/>
              </a:rPr>
              <a:t> </a:t>
            </a:r>
            <a:r>
              <a:rPr lang="de-CH" sz="1600" dirty="0" err="1">
                <a:solidFill>
                  <a:srgbClr val="262626"/>
                </a:solidFill>
                <a:latin typeface="+mn-lt"/>
              </a:rPr>
              <a:t>questions</a:t>
            </a:r>
            <a:r>
              <a:rPr lang="de-CH" sz="1600" dirty="0">
                <a:solidFill>
                  <a:srgbClr val="262626"/>
                </a:solidFill>
                <a:latin typeface="+mn-lt"/>
              </a:rPr>
              <a:t> and </a:t>
            </a:r>
            <a:r>
              <a:rPr lang="de-CH" sz="1600" dirty="0" err="1">
                <a:solidFill>
                  <a:srgbClr val="262626"/>
                </a:solidFill>
                <a:latin typeface="+mn-lt"/>
              </a:rPr>
              <a:t>tips</a:t>
            </a:r>
            <a:endParaRPr lang="en-US" sz="16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133</a:t>
            </a:fld>
            <a:endParaRPr lang="en-GB" noProof="0" dirty="0"/>
          </a:p>
        </p:txBody>
      </p:sp>
      <p:sp>
        <p:nvSpPr>
          <p:cNvPr id="10" name="Datumsplatzhalter 4">
            <a:extLst>
              <a:ext uri="{FF2B5EF4-FFF2-40B4-BE49-F238E27FC236}">
                <a16:creationId xmlns:a16="http://schemas.microsoft.com/office/drawing/2014/main" id="{5417CED8-A95F-499E-8249-D7CF11E2BE3C}"/>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6" name="Textfeld 5"/>
          <p:cNvSpPr txBox="1"/>
          <p:nvPr/>
        </p:nvSpPr>
        <p:spPr>
          <a:xfrm>
            <a:off x="658018" y="3140909"/>
            <a:ext cx="7881782" cy="2240613"/>
          </a:xfrm>
          <a:prstGeom prst="rect">
            <a:avLst/>
          </a:prstGeom>
          <a:solidFill>
            <a:schemeClr val="accent6">
              <a:lumMod val="20000"/>
              <a:lumOff val="80000"/>
            </a:schemeClr>
          </a:solidFill>
          <a:ln w="6350">
            <a:noFill/>
          </a:ln>
        </p:spPr>
        <p:txBody>
          <a:bodyPr wrap="square" rtlCol="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spc="20" dirty="0"/>
              <a:t>Do you know what </a:t>
            </a:r>
            <a:r>
              <a:rPr lang="de-CH" sz="1600" spc="20" dirty="0" err="1"/>
              <a:t>data</a:t>
            </a:r>
            <a:r>
              <a:rPr lang="de-CH" sz="1600" spc="20" dirty="0"/>
              <a:t> </a:t>
            </a:r>
            <a:r>
              <a:rPr lang="de-CH" sz="1600" spc="20" dirty="0" err="1"/>
              <a:t>are</a:t>
            </a:r>
            <a:r>
              <a:rPr lang="de-CH" sz="1600" spc="20" dirty="0"/>
              <a:t> important </a:t>
            </a:r>
            <a:r>
              <a:rPr lang="de-CH" sz="1600" spc="20" dirty="0" err="1"/>
              <a:t>for</a:t>
            </a:r>
            <a:r>
              <a:rPr lang="de-CH" sz="1600" spc="20" dirty="0"/>
              <a:t> </a:t>
            </a:r>
            <a:r>
              <a:rPr lang="de-CH" sz="1600" spc="20" dirty="0" err="1"/>
              <a:t>the</a:t>
            </a:r>
            <a:r>
              <a:rPr lang="de-CH" sz="1600" spc="20" dirty="0"/>
              <a:t> </a:t>
            </a:r>
            <a:r>
              <a:rPr lang="de-CH" sz="1600" spc="20" dirty="0" err="1"/>
              <a:t>demo</a:t>
            </a:r>
            <a:r>
              <a:rPr lang="de-CH" sz="1600" spc="20" dirty="0"/>
              <a:t> </a:t>
            </a:r>
            <a:r>
              <a:rPr lang="de-CH" sz="1600" spc="20" dirty="0" err="1"/>
              <a:t>plots</a:t>
            </a:r>
            <a:r>
              <a:rPr lang="de-CH" sz="1600" spc="20" dirty="0"/>
              <a:t> at different </a:t>
            </a:r>
            <a:r>
              <a:rPr lang="de-CH" sz="1600" spc="20" dirty="0" err="1"/>
              <a:t>times</a:t>
            </a:r>
            <a:r>
              <a:rPr lang="de-CH" sz="1600" spc="20" dirty="0"/>
              <a:t> of </a:t>
            </a:r>
            <a:r>
              <a:rPr lang="de-CH" sz="1600" spc="20" dirty="0" err="1"/>
              <a:t>the</a:t>
            </a:r>
            <a:r>
              <a:rPr lang="de-CH" sz="1600" spc="20" dirty="0"/>
              <a:t> </a:t>
            </a:r>
            <a:r>
              <a:rPr lang="de-CH" sz="1600" spc="20" dirty="0" err="1"/>
              <a:t>year</a:t>
            </a:r>
            <a:r>
              <a:rPr lang="de-CH" sz="1600" spc="20" dirty="0"/>
              <a:t>/</a:t>
            </a:r>
            <a:r>
              <a:rPr lang="de-CH" sz="1600" spc="20" dirty="0" err="1"/>
              <a:t>season</a:t>
            </a:r>
            <a:r>
              <a:rPr lang="de-CH" sz="1600" spc="20" dirty="0"/>
              <a:t>? Have you </a:t>
            </a:r>
            <a:r>
              <a:rPr lang="de-CH" sz="1600" spc="20" dirty="0" err="1"/>
              <a:t>designed</a:t>
            </a:r>
            <a:r>
              <a:rPr lang="de-CH" sz="1600" spc="20" dirty="0"/>
              <a:t> a </a:t>
            </a:r>
            <a:r>
              <a:rPr lang="de-CH" sz="1600" spc="20" dirty="0" err="1"/>
              <a:t>calendar</a:t>
            </a:r>
            <a:r>
              <a:rPr lang="de-CH" sz="1600" spc="20" dirty="0"/>
              <a:t> </a:t>
            </a:r>
            <a:r>
              <a:rPr lang="de-CH" sz="1600" spc="20" dirty="0" err="1"/>
              <a:t>showing</a:t>
            </a:r>
            <a:r>
              <a:rPr lang="de-CH" sz="1600" spc="20" dirty="0"/>
              <a:t> all </a:t>
            </a:r>
            <a:r>
              <a:rPr lang="de-CH" sz="1600" spc="20" dirty="0" err="1"/>
              <a:t>key</a:t>
            </a:r>
            <a:r>
              <a:rPr lang="de-CH" sz="1600" spc="20" dirty="0"/>
              <a:t> </a:t>
            </a:r>
            <a:r>
              <a:rPr lang="de-CH" sz="1600" spc="20" dirty="0" err="1"/>
              <a:t>data</a:t>
            </a:r>
            <a:r>
              <a:rPr lang="de-CH" sz="1600" spc="20" dirty="0"/>
              <a:t> that </a:t>
            </a:r>
            <a:r>
              <a:rPr lang="de-CH" sz="1600" spc="20" dirty="0" err="1"/>
              <a:t>need</a:t>
            </a:r>
            <a:r>
              <a:rPr lang="de-CH" sz="1600" spc="20" dirty="0"/>
              <a:t> to </a:t>
            </a:r>
            <a:r>
              <a:rPr lang="de-CH" sz="1600" spc="20" dirty="0" err="1"/>
              <a:t>be</a:t>
            </a:r>
            <a:r>
              <a:rPr lang="de-CH" sz="1600" spc="20" dirty="0"/>
              <a:t> collected at </a:t>
            </a:r>
            <a:r>
              <a:rPr lang="de-CH" sz="1600" spc="20" dirty="0" err="1"/>
              <a:t>the</a:t>
            </a:r>
            <a:r>
              <a:rPr lang="de-CH" sz="1600" spc="20" dirty="0"/>
              <a:t> different </a:t>
            </a:r>
            <a:r>
              <a:rPr lang="de-CH" sz="1600" spc="20" dirty="0" err="1"/>
              <a:t>times</a:t>
            </a:r>
            <a:r>
              <a:rPr lang="de-CH" sz="1600" spc="20" dirty="0"/>
              <a:t>? Does </a:t>
            </a:r>
            <a:r>
              <a:rPr lang="de-CH" sz="1600" spc="20" dirty="0" err="1"/>
              <a:t>the</a:t>
            </a:r>
            <a:r>
              <a:rPr lang="de-CH" sz="1600" spc="20" dirty="0"/>
              <a:t> </a:t>
            </a:r>
            <a:r>
              <a:rPr lang="de-CH" sz="1600" spc="20" dirty="0" err="1"/>
              <a:t>demonstration</a:t>
            </a:r>
            <a:r>
              <a:rPr lang="de-CH" sz="1600" spc="20" dirty="0"/>
              <a:t> </a:t>
            </a:r>
            <a:r>
              <a:rPr lang="de-CH" sz="1600" spc="20" dirty="0" err="1"/>
              <a:t>team</a:t>
            </a:r>
            <a:r>
              <a:rPr lang="de-CH" sz="1600" spc="20" dirty="0"/>
              <a:t> know what </a:t>
            </a:r>
            <a:r>
              <a:rPr lang="de-CH" sz="1600" spc="20" dirty="0" err="1"/>
              <a:t>is</a:t>
            </a:r>
            <a:r>
              <a:rPr lang="de-CH" sz="1600" spc="20" dirty="0"/>
              <a:t> expected of </a:t>
            </a:r>
            <a:r>
              <a:rPr lang="de-CH" sz="1600" spc="20" dirty="0" err="1"/>
              <a:t>them</a:t>
            </a:r>
            <a:r>
              <a:rPr lang="de-CH" sz="1600" spc="20" dirty="0"/>
              <a:t> – </a:t>
            </a:r>
            <a:r>
              <a:rPr lang="de-CH" sz="1600" spc="20" dirty="0" err="1"/>
              <a:t>are</a:t>
            </a:r>
            <a:r>
              <a:rPr lang="de-CH" sz="1600" spc="20" dirty="0"/>
              <a:t> they </a:t>
            </a:r>
            <a:r>
              <a:rPr lang="de-CH" sz="1600" spc="20" dirty="0" err="1"/>
              <a:t>fully</a:t>
            </a:r>
            <a:r>
              <a:rPr lang="de-CH" sz="1600" spc="20" dirty="0"/>
              <a:t> </a:t>
            </a:r>
            <a:r>
              <a:rPr lang="de-CH" sz="1600" spc="20" dirty="0" err="1"/>
              <a:t>aware</a:t>
            </a:r>
            <a:r>
              <a:rPr lang="de-CH" sz="1600" spc="20" dirty="0"/>
              <a:t> of </a:t>
            </a:r>
            <a:r>
              <a:rPr lang="de-CH" sz="1600" spc="20" dirty="0" err="1"/>
              <a:t>their</a:t>
            </a:r>
            <a:r>
              <a:rPr lang="de-CH" sz="1600" spc="20" dirty="0"/>
              <a:t> </a:t>
            </a:r>
            <a:r>
              <a:rPr lang="de-CH" sz="1600" spc="20" dirty="0" err="1"/>
              <a:t>roles</a:t>
            </a:r>
            <a:r>
              <a:rPr lang="de-CH" sz="1600" spc="20" dirty="0"/>
              <a:t> and responsibilities? What </a:t>
            </a:r>
            <a:r>
              <a:rPr lang="de-CH" sz="1600" spc="20" dirty="0" err="1"/>
              <a:t>tools</a:t>
            </a:r>
            <a:r>
              <a:rPr lang="de-CH" sz="1600" spc="20" dirty="0"/>
              <a:t> and / </a:t>
            </a:r>
            <a:r>
              <a:rPr lang="de-CH" sz="1600" spc="20" dirty="0" err="1"/>
              <a:t>gadgets</a:t>
            </a:r>
            <a:r>
              <a:rPr lang="de-CH" sz="1600" spc="20" dirty="0"/>
              <a:t> do you require </a:t>
            </a:r>
            <a:r>
              <a:rPr lang="de-CH" sz="1600" spc="20" dirty="0" err="1"/>
              <a:t>for</a:t>
            </a:r>
            <a:r>
              <a:rPr lang="de-CH" sz="1600" spc="20" dirty="0"/>
              <a:t> </a:t>
            </a:r>
            <a:r>
              <a:rPr lang="de-CH" sz="1600" spc="20" dirty="0" err="1"/>
              <a:t>recording</a:t>
            </a:r>
            <a:r>
              <a:rPr lang="de-CH" sz="1600" spc="20" dirty="0"/>
              <a:t> / </a:t>
            </a:r>
            <a:r>
              <a:rPr lang="de-CH" sz="1600" spc="20" dirty="0" err="1"/>
              <a:t>capturing</a:t>
            </a:r>
            <a:r>
              <a:rPr lang="de-CH" sz="1600" spc="20" dirty="0"/>
              <a:t> </a:t>
            </a:r>
            <a:r>
              <a:rPr lang="de-CH" sz="1600" spc="20" dirty="0" err="1"/>
              <a:t>the</a:t>
            </a:r>
            <a:r>
              <a:rPr lang="de-CH" sz="1600" spc="20" dirty="0"/>
              <a:t> </a:t>
            </a:r>
            <a:r>
              <a:rPr lang="de-CH" sz="1600" spc="20" dirty="0" err="1"/>
              <a:t>data</a:t>
            </a:r>
            <a:r>
              <a:rPr lang="de-CH" sz="1600" spc="20" dirty="0"/>
              <a:t> and </a:t>
            </a:r>
            <a:r>
              <a:rPr lang="de-CH" sz="1600" spc="20" dirty="0" err="1"/>
              <a:t>storing</a:t>
            </a:r>
            <a:r>
              <a:rPr lang="de-CH" sz="1600" spc="20" dirty="0"/>
              <a:t> </a:t>
            </a:r>
            <a:r>
              <a:rPr lang="de-CH" sz="1600" spc="20" dirty="0" err="1"/>
              <a:t>it</a:t>
            </a:r>
            <a:r>
              <a:rPr lang="de-CH" sz="1600" spc="2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Assess </a:t>
            </a:r>
            <a:r>
              <a:rPr lang="de-CH" sz="1600" spc="20" dirty="0" err="1"/>
              <a:t>the</a:t>
            </a:r>
            <a:r>
              <a:rPr lang="de-CH" sz="1600" spc="20" dirty="0"/>
              <a:t> </a:t>
            </a:r>
            <a:r>
              <a:rPr lang="de-CH" sz="1600" spc="20" dirty="0" err="1"/>
              <a:t>skills</a:t>
            </a:r>
            <a:r>
              <a:rPr lang="de-CH" sz="1600" spc="20" dirty="0"/>
              <a:t> and </a:t>
            </a:r>
            <a:r>
              <a:rPr lang="de-CH" sz="1600" spc="20" dirty="0" err="1"/>
              <a:t>capacities</a:t>
            </a:r>
            <a:r>
              <a:rPr lang="de-CH" sz="1600" spc="20" dirty="0"/>
              <a:t> of </a:t>
            </a:r>
            <a:r>
              <a:rPr lang="de-CH" sz="1600" spc="20" dirty="0" err="1"/>
              <a:t>the</a:t>
            </a:r>
            <a:r>
              <a:rPr lang="de-CH" sz="1600" spc="20" dirty="0"/>
              <a:t> </a:t>
            </a:r>
            <a:r>
              <a:rPr lang="de-CH" sz="1600" spc="20" dirty="0" err="1"/>
              <a:t>team</a:t>
            </a:r>
            <a:r>
              <a:rPr lang="de-CH" sz="1600" spc="20" dirty="0"/>
              <a:t> in </a:t>
            </a:r>
            <a:r>
              <a:rPr lang="de-CH" sz="1600" spc="20" dirty="0" err="1"/>
              <a:t>taking</a:t>
            </a:r>
            <a:r>
              <a:rPr lang="de-CH" sz="1600" spc="20" dirty="0"/>
              <a:t> </a:t>
            </a:r>
            <a:r>
              <a:rPr lang="de-CH" sz="1600" spc="20" dirty="0" err="1"/>
              <a:t>records</a:t>
            </a:r>
            <a:r>
              <a:rPr lang="de-CH" sz="1600" spc="20" dirty="0"/>
              <a:t> </a:t>
            </a:r>
            <a:r>
              <a:rPr lang="de-CH" sz="1600" spc="20" dirty="0" err="1"/>
              <a:t>or</a:t>
            </a:r>
            <a:r>
              <a:rPr lang="de-CH" sz="1600" spc="20" dirty="0"/>
              <a:t> </a:t>
            </a:r>
            <a:r>
              <a:rPr lang="de-CH" sz="1600" spc="20" dirty="0" err="1"/>
              <a:t>observations</a:t>
            </a:r>
            <a:r>
              <a:rPr lang="de-CH" sz="1600" spc="20" dirty="0"/>
              <a:t>, </a:t>
            </a:r>
            <a:r>
              <a:rPr lang="de-CH" sz="1600" spc="20" dirty="0" err="1"/>
              <a:t>if</a:t>
            </a:r>
            <a:r>
              <a:rPr lang="de-CH" sz="1600" spc="20" dirty="0"/>
              <a:t> </a:t>
            </a:r>
            <a:r>
              <a:rPr lang="de-CH" sz="1600" spc="20" dirty="0" err="1"/>
              <a:t>need</a:t>
            </a:r>
            <a:r>
              <a:rPr lang="de-CH" sz="1600" spc="20" dirty="0"/>
              <a:t> </a:t>
            </a:r>
            <a:r>
              <a:rPr lang="de-CH" sz="1600" spc="20" dirty="0" err="1"/>
              <a:t>be</a:t>
            </a:r>
            <a:r>
              <a:rPr lang="de-CH" sz="1600" spc="20" dirty="0"/>
              <a:t>, before </a:t>
            </a:r>
            <a:r>
              <a:rPr lang="de-CH" sz="1600" spc="20" dirty="0" err="1"/>
              <a:t>embarking</a:t>
            </a:r>
            <a:r>
              <a:rPr lang="de-CH" sz="1600" spc="20" dirty="0"/>
              <a:t> on </a:t>
            </a:r>
            <a:r>
              <a:rPr lang="de-CH" sz="1600" spc="20" dirty="0" err="1"/>
              <a:t>data</a:t>
            </a:r>
            <a:r>
              <a:rPr lang="de-CH" sz="1600" spc="20" dirty="0"/>
              <a:t> </a:t>
            </a:r>
            <a:r>
              <a:rPr lang="de-CH" sz="1600" spc="20" dirty="0" err="1"/>
              <a:t>collection</a:t>
            </a:r>
            <a:r>
              <a:rPr lang="de-CH" sz="1600" spc="20" dirty="0"/>
              <a:t>, undertake some </a:t>
            </a:r>
            <a:r>
              <a:rPr lang="de-CH" sz="1600" spc="20" dirty="0" err="1"/>
              <a:t>training</a:t>
            </a:r>
            <a:r>
              <a:rPr lang="de-CH" sz="1600" spc="20" dirty="0"/>
              <a:t> </a:t>
            </a:r>
            <a:r>
              <a:rPr lang="de-CH" sz="1600" spc="20" dirty="0" err="1"/>
              <a:t>or</a:t>
            </a:r>
            <a:r>
              <a:rPr lang="de-CH" sz="1600" spc="20" dirty="0"/>
              <a:t> </a:t>
            </a:r>
            <a:r>
              <a:rPr lang="de-CH" sz="1600" spc="20" dirty="0" err="1"/>
              <a:t>orientation</a:t>
            </a:r>
            <a:r>
              <a:rPr lang="de-CH" sz="1600" spc="20" dirty="0"/>
              <a:t> on </a:t>
            </a:r>
            <a:r>
              <a:rPr lang="de-CH" sz="1600" spc="20" dirty="0" err="1"/>
              <a:t>key</a:t>
            </a:r>
            <a:r>
              <a:rPr lang="de-CH" sz="1600" spc="20" dirty="0"/>
              <a:t> procedures to </a:t>
            </a:r>
            <a:r>
              <a:rPr lang="de-CH" sz="1600" spc="20" dirty="0" err="1"/>
              <a:t>ensure</a:t>
            </a:r>
            <a:r>
              <a:rPr lang="de-CH" sz="1600" spc="20" dirty="0"/>
              <a:t> that correct and </a:t>
            </a:r>
            <a:r>
              <a:rPr lang="de-CH" sz="1600" spc="20" dirty="0" err="1"/>
              <a:t>accurate</a:t>
            </a:r>
            <a:r>
              <a:rPr lang="de-CH" sz="1600" spc="20" dirty="0"/>
              <a:t> </a:t>
            </a:r>
            <a:r>
              <a:rPr lang="de-CH" sz="1600" spc="20" dirty="0" err="1"/>
              <a:t>information</a:t>
            </a:r>
            <a:r>
              <a:rPr lang="de-CH" sz="1600" spc="20" dirty="0"/>
              <a:t> </a:t>
            </a:r>
            <a:r>
              <a:rPr lang="de-CH" sz="1600" spc="20" dirty="0" err="1"/>
              <a:t>is</a:t>
            </a:r>
            <a:r>
              <a:rPr lang="de-CH" sz="1600" spc="20" dirty="0"/>
              <a:t> </a:t>
            </a:r>
            <a:r>
              <a:rPr lang="de-CH" sz="1600" spc="20" dirty="0" err="1"/>
              <a:t>recorded</a:t>
            </a:r>
            <a:r>
              <a:rPr lang="de-CH" sz="1600" spc="2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spc="20" dirty="0"/>
              <a:t>Teamwork </a:t>
            </a:r>
            <a:r>
              <a:rPr lang="de-CH" sz="1600" spc="20" dirty="0" err="1"/>
              <a:t>is</a:t>
            </a:r>
            <a:r>
              <a:rPr lang="de-CH" sz="1600" spc="20" dirty="0"/>
              <a:t> important, so </a:t>
            </a:r>
            <a:r>
              <a:rPr lang="de-CH" sz="1600" spc="20" dirty="0" err="1"/>
              <a:t>is</a:t>
            </a:r>
            <a:r>
              <a:rPr lang="de-CH" sz="1600" spc="20" dirty="0"/>
              <a:t> </a:t>
            </a:r>
            <a:r>
              <a:rPr lang="de-CH" sz="1600" spc="20" dirty="0" err="1"/>
              <a:t>accountability</a:t>
            </a:r>
            <a:r>
              <a:rPr lang="de-CH" sz="1600" spc="20" dirty="0"/>
              <a:t> in </a:t>
            </a:r>
            <a:r>
              <a:rPr lang="de-CH" sz="1600" spc="20" dirty="0" err="1"/>
              <a:t>data</a:t>
            </a:r>
            <a:r>
              <a:rPr lang="de-CH" sz="1600" spc="20" dirty="0"/>
              <a:t> </a:t>
            </a:r>
            <a:r>
              <a:rPr lang="de-CH" sz="1600" spc="20" dirty="0" err="1"/>
              <a:t>collection</a:t>
            </a:r>
            <a:r>
              <a:rPr lang="de-CH" sz="1600" spc="20" dirty="0"/>
              <a:t> and </a:t>
            </a:r>
            <a:r>
              <a:rPr lang="de-CH" sz="1600" spc="20" dirty="0" err="1"/>
              <a:t>record</a:t>
            </a:r>
            <a:r>
              <a:rPr lang="de-CH" sz="1600" spc="20" dirty="0"/>
              <a:t> </a:t>
            </a:r>
            <a:r>
              <a:rPr lang="de-CH" sz="1600" spc="20" dirty="0" err="1"/>
              <a:t>keeping</a:t>
            </a:r>
            <a:r>
              <a:rPr lang="de-CH" sz="1600" spc="20" dirty="0"/>
              <a:t>.  </a:t>
            </a:r>
            <a:endParaRPr lang="en-US" sz="1600" spc="20" dirty="0"/>
          </a:p>
        </p:txBody>
      </p:sp>
      <p:sp>
        <p:nvSpPr>
          <p:cNvPr id="3" name="Rechteck 2"/>
          <p:cNvSpPr/>
          <p:nvPr/>
        </p:nvSpPr>
        <p:spPr>
          <a:xfrm>
            <a:off x="658018" y="927183"/>
            <a:ext cx="7881782" cy="1421928"/>
          </a:xfrm>
          <a:prstGeom prst="rect">
            <a:avLst/>
          </a:prstGeom>
        </p:spPr>
        <p:txBody>
          <a:bodyPr wrap="square">
            <a:spAutoFit/>
          </a:bodyPr>
          <a:lstStyle/>
          <a:p>
            <a:pPr marL="342900" indent="-342900" algn="just" defTabSz="685800">
              <a:lnSpc>
                <a:spcPct val="90000"/>
              </a:lnSpc>
              <a:spcBef>
                <a:spcPts val="750"/>
              </a:spcBef>
              <a:buClr>
                <a:srgbClr val="006C8E"/>
              </a:buClr>
              <a:buFont typeface="+mj-lt"/>
              <a:buAutoNum type="arabicPeriod" startAt="5"/>
            </a:pPr>
            <a:r>
              <a:rPr lang="en-US" sz="1600" b="1" dirty="0">
                <a:solidFill>
                  <a:srgbClr val="000000"/>
                </a:solidFill>
              </a:rPr>
              <a:t>Samples: </a:t>
            </a:r>
            <a:r>
              <a:rPr lang="en-US" sz="1600" dirty="0">
                <a:solidFill>
                  <a:srgbClr val="000000"/>
                </a:solidFill>
              </a:rPr>
              <a:t>In addition to recording quantitative data, it may be necessary to collect some samples from the plants and/or animals in the demonstration. When samples are collected, ensure that the same procedures for collecting, processing, storing, and analyzing the samples is similar for the baseline samples and subsequent ones.  For soil samples, it is often a good practice to keep some baseline samples that will be analyzed together with subsequent samples from the same plot / filed / farm. </a:t>
            </a:r>
            <a:endParaRPr lang="en-US" sz="1600" dirty="0">
              <a:solidFill>
                <a:prstClr val="black"/>
              </a:solidFill>
            </a:endParaRPr>
          </a:p>
        </p:txBody>
      </p:sp>
    </p:spTree>
    <p:extLst>
      <p:ext uri="{BB962C8B-B14F-4D97-AF65-F5344CB8AC3E}">
        <p14:creationId xmlns:p14="http://schemas.microsoft.com/office/powerpoint/2010/main" val="27169381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4610" y="458966"/>
            <a:ext cx="7837433" cy="38096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p>
            <a:r>
              <a:rPr lang="de-CH" sz="2000" dirty="0">
                <a:solidFill>
                  <a:srgbClr val="262626"/>
                </a:solidFill>
                <a:latin typeface="+mn-lt"/>
              </a:rPr>
              <a:t>Examples of types of </a:t>
            </a:r>
            <a:r>
              <a:rPr lang="de-CH" sz="2000" dirty="0" err="1">
                <a:solidFill>
                  <a:srgbClr val="262626"/>
                </a:solidFill>
                <a:latin typeface="+mn-lt"/>
              </a:rPr>
              <a:t>data</a:t>
            </a:r>
            <a:r>
              <a:rPr lang="de-CH" sz="2000" dirty="0">
                <a:solidFill>
                  <a:srgbClr val="262626"/>
                </a:solidFill>
                <a:latin typeface="+mn-lt"/>
              </a:rPr>
              <a:t> to </a:t>
            </a:r>
            <a:r>
              <a:rPr lang="de-CH" sz="2000" dirty="0" err="1">
                <a:solidFill>
                  <a:srgbClr val="262626"/>
                </a:solidFill>
                <a:latin typeface="+mn-lt"/>
              </a:rPr>
              <a:t>be</a:t>
            </a:r>
            <a:r>
              <a:rPr lang="de-CH" sz="2000" dirty="0">
                <a:solidFill>
                  <a:srgbClr val="262626"/>
                </a:solidFill>
                <a:latin typeface="+mn-lt"/>
              </a:rPr>
              <a:t> </a:t>
            </a:r>
            <a:r>
              <a:rPr lang="de-CH" sz="2000" dirty="0" err="1">
                <a:solidFill>
                  <a:srgbClr val="262626"/>
                </a:solidFill>
                <a:latin typeface="+mn-lt"/>
              </a:rPr>
              <a:t>recorded</a:t>
            </a:r>
            <a:endParaRPr lang="en-US" sz="20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134</a:t>
            </a:fld>
            <a:endParaRPr lang="en-GB" noProof="0" dirty="0"/>
          </a:p>
        </p:txBody>
      </p:sp>
      <p:pic>
        <p:nvPicPr>
          <p:cNvPr id="5" name="Content Placeholder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909" y="1295845"/>
            <a:ext cx="3880472" cy="2133155"/>
          </a:xfrm>
          <a:prstGeom prst="rect">
            <a:avLst/>
          </a:prstGeom>
        </p:spPr>
      </p:pic>
      <p:pic>
        <p:nvPicPr>
          <p:cNvPr id="7" name="Content Placeholder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4723" y="1288387"/>
            <a:ext cx="3919162" cy="2140613"/>
          </a:xfrm>
          <a:prstGeom prst="rect">
            <a:avLst/>
          </a:prstGeom>
        </p:spPr>
      </p:pic>
      <p:pic>
        <p:nvPicPr>
          <p:cNvPr id="8" name="Content Placeholder 13"/>
          <p:cNvPicPr>
            <a:picLocks noChangeAspect="1"/>
          </p:cNvPicPr>
          <p:nvPr/>
        </p:nvPicPr>
        <p:blipFill rotWithShape="1">
          <a:blip r:embed="rId4" cstate="screen">
            <a:extLst>
              <a:ext uri="{28A0092B-C50C-407E-A947-70E740481C1C}">
                <a14:useLocalDpi xmlns:a14="http://schemas.microsoft.com/office/drawing/2010/main"/>
              </a:ext>
            </a:extLst>
          </a:blip>
          <a:srcRect l="-145"/>
          <a:stretch/>
        </p:blipFill>
        <p:spPr>
          <a:xfrm>
            <a:off x="566909" y="3511743"/>
            <a:ext cx="3880472" cy="2320426"/>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55581" y="3513156"/>
            <a:ext cx="3928303" cy="2303164"/>
          </a:xfrm>
          <a:prstGeom prst="rect">
            <a:avLst/>
          </a:prstGeom>
        </p:spPr>
      </p:pic>
      <p:sp>
        <p:nvSpPr>
          <p:cNvPr id="10" name="Textfeld 9"/>
          <p:cNvSpPr txBox="1"/>
          <p:nvPr/>
        </p:nvSpPr>
        <p:spPr>
          <a:xfrm>
            <a:off x="6455849" y="5848868"/>
            <a:ext cx="2185242" cy="276999"/>
          </a:xfrm>
          <a:prstGeom prst="rect">
            <a:avLst/>
          </a:prstGeom>
          <a:solidFill>
            <a:schemeClr val="bg1"/>
          </a:solidFill>
        </p:spPr>
        <p:txBody>
          <a:bodyPr wrap="square" rtlCol="0">
            <a:spAutoFit/>
          </a:bodyPr>
          <a:lstStyle/>
          <a:p>
            <a:pPr algn="r"/>
            <a:r>
              <a:rPr lang="de-CH" sz="1200" dirty="0"/>
              <a:t>Pictures: Monika Schneider, </a:t>
            </a:r>
            <a:r>
              <a:rPr lang="de-CH" sz="1200" dirty="0" err="1"/>
              <a:t>FiBL</a:t>
            </a:r>
            <a:endParaRPr lang="en-US" sz="1200" dirty="0"/>
          </a:p>
        </p:txBody>
      </p:sp>
      <p:sp>
        <p:nvSpPr>
          <p:cNvPr id="11" name="Textfeld 10"/>
          <p:cNvSpPr txBox="1"/>
          <p:nvPr/>
        </p:nvSpPr>
        <p:spPr>
          <a:xfrm>
            <a:off x="2681979" y="5869230"/>
            <a:ext cx="1765402" cy="276999"/>
          </a:xfrm>
          <a:prstGeom prst="rect">
            <a:avLst/>
          </a:prstGeom>
          <a:solidFill>
            <a:schemeClr val="bg1"/>
          </a:solidFill>
        </p:spPr>
        <p:txBody>
          <a:bodyPr wrap="square" rtlCol="0">
            <a:spAutoFit/>
          </a:bodyPr>
          <a:lstStyle/>
          <a:p>
            <a:pPr algn="r"/>
            <a:r>
              <a:rPr lang="de-CH" sz="1200" dirty="0"/>
              <a:t>Pictures: ICIPE</a:t>
            </a:r>
            <a:endParaRPr lang="en-US" sz="1200" dirty="0"/>
          </a:p>
        </p:txBody>
      </p:sp>
      <p:sp>
        <p:nvSpPr>
          <p:cNvPr id="12" name="Titel 1">
            <a:extLst>
              <a:ext uri="{FF2B5EF4-FFF2-40B4-BE49-F238E27FC236}">
                <a16:creationId xmlns:a16="http://schemas.microsoft.com/office/drawing/2014/main" id="{CC3F2448-0159-4D92-8A7D-8BF9F0BA3539}"/>
              </a:ext>
            </a:extLst>
          </p:cNvPr>
          <p:cNvSpPr txBox="1">
            <a:spLocks/>
          </p:cNvSpPr>
          <p:nvPr/>
        </p:nvSpPr>
        <p:spPr>
          <a:xfrm>
            <a:off x="566909" y="840100"/>
            <a:ext cx="6955295" cy="38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rtlCol="0" anchor="ctr" anchorCtr="0" compatLnSpc="1">
            <a:prstTxWarp prst="textNoShape">
              <a:avLst/>
            </a:prstTxWarp>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pPr marL="457200" indent="-457200" defTabSz="914400" eaLnBrk="0" fontAlgn="base" hangingPunct="0">
              <a:spcAft>
                <a:spcPct val="0"/>
              </a:spcAft>
            </a:pPr>
            <a:r>
              <a:rPr lang="de-CH" sz="1600" b="0" dirty="0">
                <a:ea typeface="ＭＳ Ｐゴシック" charset="-128"/>
              </a:rPr>
              <a:t>The </a:t>
            </a:r>
            <a:r>
              <a:rPr lang="de-CH" sz="1600" b="0" dirty="0" err="1">
                <a:ea typeface="ＭＳ Ｐゴシック" charset="-128"/>
              </a:rPr>
              <a:t>types</a:t>
            </a:r>
            <a:r>
              <a:rPr lang="de-CH" sz="1600" b="0" dirty="0">
                <a:ea typeface="ＭＳ Ｐゴシック" charset="-128"/>
              </a:rPr>
              <a:t> </a:t>
            </a:r>
            <a:r>
              <a:rPr lang="de-CH" sz="1600" b="0" dirty="0" err="1">
                <a:ea typeface="ＭＳ Ｐゴシック" charset="-128"/>
              </a:rPr>
              <a:t>of</a:t>
            </a:r>
            <a:r>
              <a:rPr lang="de-CH" sz="1600" b="0" dirty="0">
                <a:ea typeface="ＭＳ Ｐゴシック" charset="-128"/>
              </a:rPr>
              <a:t> </a:t>
            </a:r>
            <a:r>
              <a:rPr lang="de-CH" sz="1600" b="0" dirty="0" err="1">
                <a:ea typeface="ＭＳ Ｐゴシック" charset="-128"/>
              </a:rPr>
              <a:t>records</a:t>
            </a:r>
            <a:r>
              <a:rPr lang="de-CH" sz="1600" b="0" dirty="0">
                <a:ea typeface="ＭＳ Ｐゴシック" charset="-128"/>
              </a:rPr>
              <a:t> </a:t>
            </a:r>
            <a:r>
              <a:rPr lang="de-CH" sz="1600" b="0" dirty="0" err="1">
                <a:ea typeface="ＭＳ Ｐゴシック" charset="-128"/>
              </a:rPr>
              <a:t>depend</a:t>
            </a:r>
            <a:r>
              <a:rPr lang="de-CH" sz="1600" b="0" dirty="0">
                <a:ea typeface="ＭＳ Ｐゴシック" charset="-128"/>
              </a:rPr>
              <a:t> on </a:t>
            </a:r>
            <a:r>
              <a:rPr lang="de-CH" sz="1600" b="0" dirty="0" err="1">
                <a:ea typeface="ＭＳ Ｐゴシック" charset="-128"/>
              </a:rPr>
              <a:t>many</a:t>
            </a:r>
            <a:r>
              <a:rPr lang="de-CH" sz="1600" b="0" dirty="0">
                <a:ea typeface="ＭＳ Ｐゴシック" charset="-128"/>
              </a:rPr>
              <a:t> </a:t>
            </a:r>
            <a:r>
              <a:rPr lang="de-CH" sz="1600" b="0" dirty="0" err="1">
                <a:ea typeface="ＭＳ Ｐゴシック" charset="-128"/>
              </a:rPr>
              <a:t>factors</a:t>
            </a:r>
            <a:endParaRPr lang="en-US" sz="1600" b="0" dirty="0">
              <a:ea typeface="ＭＳ Ｐゴシック" charset="-128"/>
            </a:endParaRPr>
          </a:p>
        </p:txBody>
      </p:sp>
      <p:sp>
        <p:nvSpPr>
          <p:cNvPr id="13" name="Datumsplatzhalter 4">
            <a:extLst>
              <a:ext uri="{FF2B5EF4-FFF2-40B4-BE49-F238E27FC236}">
                <a16:creationId xmlns:a16="http://schemas.microsoft.com/office/drawing/2014/main" id="{4450DCF2-73CC-41C8-A65F-DEA668B4030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5069934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410526"/>
            <a:ext cx="7908549" cy="384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rtlCol="0" anchor="ctr" anchorCtr="0" compatLnSpc="1">
            <a:prstTxWarp prst="textNoShape">
              <a:avLst/>
            </a:prstTxWarp>
            <a:noAutofit/>
          </a:bodyPr>
          <a:lstStyle/>
          <a:p>
            <a:pPr marL="457200" indent="-457200" defTabSz="914400" eaLnBrk="0" fontAlgn="base" hangingPunct="0">
              <a:spcAft>
                <a:spcPct val="0"/>
              </a:spcAft>
            </a:pPr>
            <a:r>
              <a:rPr lang="de-CH" sz="1600" dirty="0" err="1">
                <a:ea typeface="ＭＳ Ｐゴシック" charset="-128"/>
              </a:rPr>
              <a:t>Taking</a:t>
            </a:r>
            <a:r>
              <a:rPr lang="de-CH" sz="1600" dirty="0">
                <a:ea typeface="ＭＳ Ｐゴシック" charset="-128"/>
              </a:rPr>
              <a:t> </a:t>
            </a:r>
            <a:r>
              <a:rPr lang="de-CH" sz="1600" dirty="0" err="1">
                <a:ea typeface="ＭＳ Ｐゴシック" charset="-128"/>
              </a:rPr>
              <a:t>records</a:t>
            </a:r>
            <a:r>
              <a:rPr lang="de-CH" sz="1600" dirty="0">
                <a:ea typeface="ＭＳ Ｐゴシック" charset="-128"/>
              </a:rPr>
              <a:t> in </a:t>
            </a:r>
            <a:r>
              <a:rPr lang="de-CH" sz="1600" dirty="0" err="1">
                <a:ea typeface="ＭＳ Ｐゴシック" charset="-128"/>
              </a:rPr>
              <a:t>cocoa</a:t>
            </a:r>
            <a:r>
              <a:rPr lang="de-CH" sz="1600" dirty="0">
                <a:ea typeface="ＭＳ Ｐゴシック" charset="-128"/>
              </a:rPr>
              <a:t> </a:t>
            </a:r>
            <a:r>
              <a:rPr lang="de-CH" sz="1600" dirty="0" err="1">
                <a:ea typeface="ＭＳ Ｐゴシック" charset="-128"/>
              </a:rPr>
              <a:t>plantations</a:t>
            </a:r>
            <a:endParaRPr lang="en-US" sz="1600" dirty="0">
              <a:ea typeface="ＭＳ Ｐゴシック" charset="-128"/>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135</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483" y="1043472"/>
            <a:ext cx="6562317" cy="4358554"/>
          </a:xfrm>
          <a:prstGeom prst="rect">
            <a:avLst/>
          </a:prstGeom>
        </p:spPr>
      </p:pic>
      <p:sp>
        <p:nvSpPr>
          <p:cNvPr id="6" name="Textfeld 5"/>
          <p:cNvSpPr txBox="1"/>
          <p:nvPr/>
        </p:nvSpPr>
        <p:spPr>
          <a:xfrm>
            <a:off x="4867768" y="5491358"/>
            <a:ext cx="2880032" cy="276999"/>
          </a:xfrm>
          <a:prstGeom prst="rect">
            <a:avLst/>
          </a:prstGeom>
          <a:noFill/>
        </p:spPr>
        <p:txBody>
          <a:bodyPr wrap="square" rtlCol="0">
            <a:spAutoFit/>
          </a:bodyPr>
          <a:lstStyle/>
          <a:p>
            <a:pPr algn="r"/>
            <a:r>
              <a:rPr lang="de-CH" sz="1200" dirty="0"/>
              <a:t>Picture: Laura Armengot, </a:t>
            </a:r>
            <a:r>
              <a:rPr lang="de-CH" sz="1200" dirty="0" err="1"/>
              <a:t>FiBL</a:t>
            </a:r>
            <a:endParaRPr lang="en-US" sz="1200" dirty="0"/>
          </a:p>
        </p:txBody>
      </p:sp>
      <p:sp>
        <p:nvSpPr>
          <p:cNvPr id="7" name="Datumsplatzhalter 4">
            <a:extLst>
              <a:ext uri="{FF2B5EF4-FFF2-40B4-BE49-F238E27FC236}">
                <a16:creationId xmlns:a16="http://schemas.microsoft.com/office/drawing/2014/main" id="{D7546160-439A-4C22-B04F-2722913CC51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0666733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136</a:t>
            </a:fld>
            <a:endParaRPr lang="en-GB" noProof="0" dirty="0"/>
          </a:p>
        </p:txBody>
      </p:sp>
      <p:pic>
        <p:nvPicPr>
          <p:cNvPr id="6" name="Content Placeholder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86853" y="3359529"/>
            <a:ext cx="4143250" cy="2242990"/>
          </a:xfrm>
          <a:prstGeom prst="rect">
            <a:avLst/>
          </a:prstGeom>
          <a:solidFill>
            <a:schemeClr val="accent1">
              <a:lumMod val="20000"/>
              <a:lumOff val="80000"/>
            </a:schemeClr>
          </a:solidFill>
        </p:spPr>
      </p:pic>
      <p:sp>
        <p:nvSpPr>
          <p:cNvPr id="8" name="Textfeld 7"/>
          <p:cNvSpPr txBox="1"/>
          <p:nvPr/>
        </p:nvSpPr>
        <p:spPr>
          <a:xfrm>
            <a:off x="602473" y="3359529"/>
            <a:ext cx="3420038" cy="338554"/>
          </a:xfrm>
          <a:prstGeom prst="rect">
            <a:avLst/>
          </a:prstGeom>
          <a:noFill/>
        </p:spPr>
        <p:txBody>
          <a:bodyPr wrap="square" rtlCol="0">
            <a:spAutoFit/>
          </a:bodyPr>
          <a:lstStyle/>
          <a:p>
            <a:r>
              <a:rPr lang="de-CH" sz="1600" dirty="0" err="1"/>
              <a:t>Assessing</a:t>
            </a:r>
            <a:r>
              <a:rPr lang="de-CH" sz="1600" dirty="0"/>
              <a:t> </a:t>
            </a:r>
            <a:r>
              <a:rPr lang="de-CH" sz="1600" dirty="0" err="1"/>
              <a:t>cocoa</a:t>
            </a:r>
            <a:r>
              <a:rPr lang="de-CH" sz="1600" dirty="0"/>
              <a:t> </a:t>
            </a:r>
            <a:r>
              <a:rPr lang="de-CH" sz="1600" dirty="0" err="1"/>
              <a:t>pulp</a:t>
            </a:r>
            <a:r>
              <a:rPr lang="de-CH" sz="1600" dirty="0"/>
              <a:t> </a:t>
            </a:r>
            <a:r>
              <a:rPr lang="de-CH" sz="1600" dirty="0" err="1"/>
              <a:t>yield</a:t>
            </a:r>
            <a:r>
              <a:rPr lang="de-CH" sz="1600" dirty="0"/>
              <a:t> </a:t>
            </a:r>
            <a:endParaRPr lang="en-US" sz="1600" dirty="0"/>
          </a:p>
        </p:txBody>
      </p:sp>
      <p:sp>
        <p:nvSpPr>
          <p:cNvPr id="9" name="Textfeld 8"/>
          <p:cNvSpPr txBox="1"/>
          <p:nvPr/>
        </p:nvSpPr>
        <p:spPr>
          <a:xfrm>
            <a:off x="1421965" y="5263965"/>
            <a:ext cx="3420038" cy="338554"/>
          </a:xfrm>
          <a:prstGeom prst="rect">
            <a:avLst/>
          </a:prstGeom>
          <a:noFill/>
        </p:spPr>
        <p:txBody>
          <a:bodyPr wrap="square" rtlCol="0">
            <a:spAutoFit/>
          </a:bodyPr>
          <a:lstStyle/>
          <a:p>
            <a:r>
              <a:rPr lang="de-CH" sz="1600" dirty="0" err="1"/>
              <a:t>Weighing</a:t>
            </a:r>
            <a:r>
              <a:rPr lang="de-CH" sz="1600" dirty="0"/>
              <a:t> </a:t>
            </a:r>
            <a:r>
              <a:rPr lang="de-CH" sz="1600" dirty="0" err="1"/>
              <a:t>samples</a:t>
            </a:r>
            <a:r>
              <a:rPr lang="de-CH" sz="1600" dirty="0"/>
              <a:t> in a </a:t>
            </a:r>
            <a:r>
              <a:rPr lang="de-CH" sz="1600" dirty="0" err="1"/>
              <a:t>laboratory</a:t>
            </a:r>
            <a:endParaRPr lang="en-US" sz="1600" dirty="0"/>
          </a:p>
        </p:txBody>
      </p:sp>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00" y="673559"/>
            <a:ext cx="3859689" cy="2571584"/>
          </a:xfrm>
          <a:prstGeom prst="rect">
            <a:avLst/>
          </a:prstGeom>
        </p:spPr>
      </p:pic>
      <p:sp>
        <p:nvSpPr>
          <p:cNvPr id="13" name="Textfeld 12">
            <a:extLst>
              <a:ext uri="{FF2B5EF4-FFF2-40B4-BE49-F238E27FC236}">
                <a16:creationId xmlns:a16="http://schemas.microsoft.com/office/drawing/2014/main" id="{6C5FB85B-2E6D-4AD9-B51D-C5CFD88F24B6}"/>
              </a:ext>
            </a:extLst>
          </p:cNvPr>
          <p:cNvSpPr txBox="1"/>
          <p:nvPr/>
        </p:nvSpPr>
        <p:spPr>
          <a:xfrm>
            <a:off x="5750071" y="5602519"/>
            <a:ext cx="2880032" cy="276999"/>
          </a:xfrm>
          <a:prstGeom prst="rect">
            <a:avLst/>
          </a:prstGeom>
          <a:noFill/>
        </p:spPr>
        <p:txBody>
          <a:bodyPr wrap="square" rtlCol="0">
            <a:spAutoFit/>
          </a:bodyPr>
          <a:lstStyle/>
          <a:p>
            <a:pPr algn="r"/>
            <a:r>
              <a:rPr lang="de-CH" sz="1200" dirty="0"/>
              <a:t>Pictures: Laura Armengot, </a:t>
            </a:r>
            <a:r>
              <a:rPr lang="de-CH" sz="1200" dirty="0" err="1"/>
              <a:t>FiBL</a:t>
            </a:r>
            <a:endParaRPr lang="en-US" sz="1200" dirty="0"/>
          </a:p>
        </p:txBody>
      </p:sp>
      <p:sp>
        <p:nvSpPr>
          <p:cNvPr id="12" name="Datumsplatzhalter 4">
            <a:extLst>
              <a:ext uri="{FF2B5EF4-FFF2-40B4-BE49-F238E27FC236}">
                <a16:creationId xmlns:a16="http://schemas.microsoft.com/office/drawing/2014/main" id="{9BD47250-F863-44EB-A6CC-C0F5A0B929B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2604024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954" y="738486"/>
            <a:ext cx="7908549" cy="360000"/>
          </a:xfrm>
        </p:spPr>
        <p:txBody>
          <a:bodyPr/>
          <a:lstStyle/>
          <a:p>
            <a:r>
              <a:rPr lang="de-CH" sz="1800" b="0" dirty="0" err="1"/>
              <a:t>Taking</a:t>
            </a:r>
            <a:r>
              <a:rPr lang="de-CH" sz="1800" b="0" dirty="0"/>
              <a:t> good </a:t>
            </a:r>
            <a:r>
              <a:rPr lang="de-CH" sz="1800" b="0" dirty="0" err="1"/>
              <a:t>records</a:t>
            </a:r>
            <a:r>
              <a:rPr lang="de-CH" sz="1800" b="0" dirty="0"/>
              <a:t> </a:t>
            </a:r>
            <a:r>
              <a:rPr lang="de-CH" sz="1800" b="0" dirty="0" err="1"/>
              <a:t>requires</a:t>
            </a:r>
            <a:r>
              <a:rPr lang="de-CH" sz="1800" b="0" dirty="0"/>
              <a:t> good </a:t>
            </a:r>
            <a:r>
              <a:rPr lang="de-CH" sz="1800" b="0" dirty="0" err="1"/>
              <a:t>labelling</a:t>
            </a:r>
            <a:r>
              <a:rPr lang="de-CH" sz="1800" b="0" dirty="0"/>
              <a:t> of </a:t>
            </a:r>
            <a:r>
              <a:rPr lang="de-CH" sz="1800" b="0" dirty="0" err="1"/>
              <a:t>the</a:t>
            </a:r>
            <a:r>
              <a:rPr lang="de-CH" sz="1800" b="0" dirty="0"/>
              <a:t> </a:t>
            </a:r>
            <a:r>
              <a:rPr lang="de-CH" sz="1800" b="0" dirty="0" err="1"/>
              <a:t>harvested</a:t>
            </a:r>
            <a:r>
              <a:rPr lang="de-CH" sz="1800" b="0" dirty="0"/>
              <a:t> </a:t>
            </a:r>
            <a:r>
              <a:rPr lang="de-CH" sz="1800" b="0" dirty="0" err="1"/>
              <a:t>products</a:t>
            </a:r>
            <a:r>
              <a:rPr lang="de-CH" sz="1800" b="0" dirty="0"/>
              <a:t>.</a:t>
            </a:r>
            <a:endParaRPr lang="en-US" sz="18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137</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9970" y="1211582"/>
            <a:ext cx="6577829" cy="4368857"/>
          </a:xfrm>
          <a:prstGeom prst="rect">
            <a:avLst/>
          </a:prstGeom>
        </p:spPr>
      </p:pic>
      <p:sp>
        <p:nvSpPr>
          <p:cNvPr id="6" name="Textfeld 5"/>
          <p:cNvSpPr txBox="1"/>
          <p:nvPr/>
        </p:nvSpPr>
        <p:spPr>
          <a:xfrm>
            <a:off x="5202007" y="5623070"/>
            <a:ext cx="2610029" cy="276999"/>
          </a:xfrm>
          <a:prstGeom prst="rect">
            <a:avLst/>
          </a:prstGeom>
          <a:noFill/>
        </p:spPr>
        <p:txBody>
          <a:bodyPr wrap="square" rtlCol="0">
            <a:spAutoFit/>
          </a:bodyPr>
          <a:lstStyle/>
          <a:p>
            <a:pPr algn="r"/>
            <a:r>
              <a:rPr lang="de-CH" sz="1200" dirty="0"/>
              <a:t>Picture: Monika Schneider, </a:t>
            </a:r>
            <a:r>
              <a:rPr lang="de-CH" sz="1200" dirty="0" err="1"/>
              <a:t>FiBL</a:t>
            </a:r>
            <a:endParaRPr lang="en-US" sz="1200" dirty="0"/>
          </a:p>
        </p:txBody>
      </p:sp>
      <p:sp>
        <p:nvSpPr>
          <p:cNvPr id="7" name="Datumsplatzhalter 4">
            <a:extLst>
              <a:ext uri="{FF2B5EF4-FFF2-40B4-BE49-F238E27FC236}">
                <a16:creationId xmlns:a16="http://schemas.microsoft.com/office/drawing/2014/main" id="{84A9B43B-D0B8-41B0-B5AF-18CCC299FC1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3383851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63" y="368966"/>
            <a:ext cx="7908549" cy="360004"/>
          </a:xfrm>
        </p:spPr>
        <p:txBody>
          <a:bodyPr vert="horz" lIns="0" tIns="0" rIns="0" bIns="0" rtlCol="0" anchor="t">
            <a:noAutofit/>
          </a:bodyPr>
          <a:lstStyle/>
          <a:p>
            <a:r>
              <a:rPr lang="en-GB" sz="2000" dirty="0">
                <a:solidFill>
                  <a:srgbClr val="262626"/>
                </a:solidFill>
                <a:latin typeface="+mn-lt"/>
              </a:rPr>
              <a:t>Examples of tools and their uses in sample and data collection</a:t>
            </a:r>
            <a:endParaRPr lang="en-US" sz="2000" dirty="0">
              <a:solidFill>
                <a:srgbClr val="262626"/>
              </a:solidFill>
              <a:latin typeface="+mn-lt"/>
            </a:endParaRPr>
          </a:p>
        </p:txBody>
      </p:sp>
      <p:sp>
        <p:nvSpPr>
          <p:cNvPr id="4" name="Slide Number Placeholder 3"/>
          <p:cNvSpPr>
            <a:spLocks noGrp="1"/>
          </p:cNvSpPr>
          <p:nvPr>
            <p:ph type="sldNum" sz="quarter" idx="4"/>
          </p:nvPr>
        </p:nvSpPr>
        <p:spPr/>
        <p:txBody>
          <a:bodyPr/>
          <a:lstStyle/>
          <a:p>
            <a:fld id="{B295DEAF-E952-4796-AAEE-4201E40CA590}" type="slidenum">
              <a:rPr lang="en-GB" noProof="0" smtClean="0"/>
              <a:pPr/>
              <a:t>138</a:t>
            </a:fld>
            <a:endParaRPr lang="en-GB" noProof="0" dirty="0"/>
          </a:p>
        </p:txBody>
      </p:sp>
      <p:sp>
        <p:nvSpPr>
          <p:cNvPr id="5" name="Rectangle 4"/>
          <p:cNvSpPr/>
          <p:nvPr/>
        </p:nvSpPr>
        <p:spPr>
          <a:xfrm>
            <a:off x="619908" y="764999"/>
            <a:ext cx="7939436" cy="5509200"/>
          </a:xfrm>
          <a:prstGeom prst="rect">
            <a:avLst/>
          </a:prstGeom>
        </p:spPr>
        <p:txBody>
          <a:bodyPr wrap="square">
            <a:spAutoFit/>
          </a:bodyPr>
          <a:lstStyle/>
          <a:p>
            <a:r>
              <a:rPr lang="en-US" sz="1600" b="1" dirty="0"/>
              <a:t>1. Plant growth data collection</a:t>
            </a:r>
          </a:p>
          <a:p>
            <a:pPr marL="573750" lvl="1" indent="-285750">
              <a:buFont typeface="Arial" panose="020B0604020202020204" pitchFamily="34" charset="0"/>
              <a:buChar char="•"/>
            </a:pPr>
            <a:r>
              <a:rPr lang="en-US" sz="1600" dirty="0"/>
              <a:t>Meter rule for measuring, e.g. height, breadth, or length</a:t>
            </a:r>
          </a:p>
          <a:p>
            <a:pPr marL="573750" lvl="1" indent="-285750">
              <a:buFont typeface="Arial" panose="020B0604020202020204" pitchFamily="34" charset="0"/>
              <a:buChar char="•"/>
            </a:pPr>
            <a:r>
              <a:rPr lang="de-CH" sz="1600" dirty="0" err="1"/>
              <a:t>Measuring</a:t>
            </a:r>
            <a:r>
              <a:rPr lang="de-CH" sz="1600" dirty="0"/>
              <a:t> </a:t>
            </a:r>
            <a:r>
              <a:rPr lang="de-CH" sz="1600" dirty="0" err="1"/>
              <a:t>tape</a:t>
            </a:r>
            <a:r>
              <a:rPr lang="en-US" sz="1600" dirty="0"/>
              <a:t> for measuring, e.g. height and canopy breadth or length</a:t>
            </a:r>
          </a:p>
          <a:p>
            <a:pPr marL="573750" lvl="1" indent="-285750">
              <a:buFont typeface="Arial" panose="020B0604020202020204" pitchFamily="34" charset="0"/>
              <a:buChar char="•"/>
            </a:pPr>
            <a:r>
              <a:rPr lang="en-US" sz="1600" dirty="0"/>
              <a:t>Leaf area meter for measuring the area of leaves</a:t>
            </a:r>
          </a:p>
          <a:p>
            <a:pPr marL="573750" lvl="1" indent="-285750">
              <a:buFont typeface="Arial" panose="020B0604020202020204" pitchFamily="34" charset="0"/>
              <a:buChar char="•"/>
            </a:pPr>
            <a:r>
              <a:rPr lang="de-CH" sz="1600" dirty="0"/>
              <a:t>A </a:t>
            </a:r>
            <a:r>
              <a:rPr lang="de-CH" sz="1600" dirty="0" err="1"/>
              <a:t>caliper</a:t>
            </a:r>
            <a:r>
              <a:rPr lang="de-CH" sz="1600" dirty="0"/>
              <a:t> </a:t>
            </a:r>
            <a:r>
              <a:rPr lang="de-CH" sz="1600" dirty="0" err="1"/>
              <a:t>for</a:t>
            </a:r>
            <a:r>
              <a:rPr lang="de-CH" sz="1600" dirty="0"/>
              <a:t> </a:t>
            </a:r>
            <a:r>
              <a:rPr lang="de-CH" sz="1600" dirty="0" err="1"/>
              <a:t>measuring</a:t>
            </a:r>
            <a:r>
              <a:rPr lang="de-CH" sz="1600" dirty="0"/>
              <a:t> </a:t>
            </a:r>
            <a:r>
              <a:rPr lang="de-CH" sz="1600" dirty="0" err="1"/>
              <a:t>stem</a:t>
            </a:r>
            <a:r>
              <a:rPr lang="de-CH" sz="1600" dirty="0"/>
              <a:t> / </a:t>
            </a:r>
            <a:r>
              <a:rPr lang="de-CH" sz="1600" dirty="0" err="1"/>
              <a:t>trunk</a:t>
            </a:r>
            <a:r>
              <a:rPr lang="de-CH" sz="1600" dirty="0"/>
              <a:t> </a:t>
            </a:r>
            <a:r>
              <a:rPr lang="de-CH" sz="1600" dirty="0" err="1"/>
              <a:t>girth</a:t>
            </a:r>
            <a:r>
              <a:rPr lang="de-CH" sz="1600" dirty="0"/>
              <a:t> </a:t>
            </a:r>
            <a:r>
              <a:rPr lang="de-CH" sz="1600" dirty="0" err="1"/>
              <a:t>or</a:t>
            </a:r>
            <a:r>
              <a:rPr lang="de-CH" sz="1600" dirty="0"/>
              <a:t> </a:t>
            </a:r>
            <a:r>
              <a:rPr lang="de-CH" sz="1600" dirty="0" err="1"/>
              <a:t>fruit</a:t>
            </a:r>
            <a:r>
              <a:rPr lang="de-CH" sz="1600" dirty="0"/>
              <a:t> </a:t>
            </a:r>
            <a:r>
              <a:rPr lang="de-CH" sz="1600" dirty="0" err="1"/>
              <a:t>width</a:t>
            </a:r>
            <a:r>
              <a:rPr lang="de-CH" sz="1600" dirty="0"/>
              <a:t>, a </a:t>
            </a:r>
            <a:r>
              <a:rPr lang="de-CH" sz="1600" dirty="0" err="1"/>
              <a:t>refractometer</a:t>
            </a:r>
            <a:r>
              <a:rPr lang="de-CH" sz="1600" dirty="0"/>
              <a:t> to </a:t>
            </a:r>
            <a:r>
              <a:rPr lang="de-CH" sz="1600" dirty="0" err="1"/>
              <a:t>measure</a:t>
            </a:r>
            <a:r>
              <a:rPr lang="de-CH" sz="1600" dirty="0"/>
              <a:t> </a:t>
            </a:r>
            <a:r>
              <a:rPr lang="de-CH" sz="1600" dirty="0" err="1"/>
              <a:t>sugar</a:t>
            </a:r>
            <a:r>
              <a:rPr lang="de-CH" sz="1600" dirty="0"/>
              <a:t> </a:t>
            </a:r>
            <a:r>
              <a:rPr lang="de-CH" sz="1600" dirty="0" err="1"/>
              <a:t>content</a:t>
            </a:r>
            <a:r>
              <a:rPr lang="de-CH" sz="1600" dirty="0"/>
              <a:t>, etc.</a:t>
            </a:r>
            <a:r>
              <a:rPr lang="en-US" sz="1600" dirty="0"/>
              <a:t>                </a:t>
            </a:r>
          </a:p>
          <a:p>
            <a:pPr marL="573750" lvl="1" indent="-285750">
              <a:buFont typeface="Arial" panose="020B0604020202020204" pitchFamily="34" charset="0"/>
              <a:buChar char="•"/>
            </a:pPr>
            <a:r>
              <a:rPr lang="en-US" sz="1600" dirty="0"/>
              <a:t>Weighing scale for recording the weight of samples or produce</a:t>
            </a:r>
          </a:p>
          <a:p>
            <a:pPr marL="573750" lvl="1" indent="-285750">
              <a:buFont typeface="Arial" panose="020B0604020202020204" pitchFamily="34" charset="0"/>
              <a:buChar char="•"/>
            </a:pPr>
            <a:r>
              <a:rPr lang="de-CH" sz="1600" dirty="0" err="1"/>
              <a:t>Packets</a:t>
            </a:r>
            <a:r>
              <a:rPr lang="de-CH" sz="1600" dirty="0"/>
              <a:t> </a:t>
            </a:r>
            <a:r>
              <a:rPr lang="de-CH" sz="1600" dirty="0" err="1"/>
              <a:t>for</a:t>
            </a:r>
            <a:r>
              <a:rPr lang="de-CH" sz="1600" dirty="0"/>
              <a:t> </a:t>
            </a:r>
            <a:r>
              <a:rPr lang="de-CH" sz="1600" dirty="0" err="1"/>
              <a:t>samples</a:t>
            </a:r>
            <a:endParaRPr lang="de-CH" sz="1600" dirty="0"/>
          </a:p>
          <a:p>
            <a:pPr marL="573750" lvl="1" indent="-285750">
              <a:buFont typeface="Arial" panose="020B0604020202020204" pitchFamily="34" charset="0"/>
              <a:buChar char="•"/>
            </a:pPr>
            <a:r>
              <a:rPr lang="de-CH" sz="1600" dirty="0"/>
              <a:t>Labels </a:t>
            </a:r>
            <a:r>
              <a:rPr lang="de-CH" sz="1600" dirty="0" err="1"/>
              <a:t>for</a:t>
            </a:r>
            <a:r>
              <a:rPr lang="de-CH" sz="1600" dirty="0"/>
              <a:t> </a:t>
            </a:r>
            <a:r>
              <a:rPr lang="de-CH" sz="1600" dirty="0" err="1"/>
              <a:t>unique</a:t>
            </a:r>
            <a:r>
              <a:rPr lang="de-CH" sz="1600" dirty="0"/>
              <a:t> </a:t>
            </a:r>
            <a:r>
              <a:rPr lang="de-CH" sz="1600" dirty="0" err="1"/>
              <a:t>identification</a:t>
            </a:r>
            <a:r>
              <a:rPr lang="de-CH" sz="1600" dirty="0"/>
              <a:t> of </a:t>
            </a:r>
            <a:r>
              <a:rPr lang="de-CH" sz="1600" dirty="0" err="1"/>
              <a:t>samples</a:t>
            </a:r>
            <a:endParaRPr lang="de-CH" sz="1600" dirty="0"/>
          </a:p>
          <a:p>
            <a:pPr marL="573750" lvl="1" indent="-285750">
              <a:buFont typeface="Arial" panose="020B0604020202020204" pitchFamily="34" charset="0"/>
              <a:buChar char="•"/>
            </a:pPr>
            <a:r>
              <a:rPr lang="de-CH" sz="1600" dirty="0"/>
              <a:t>Markers </a:t>
            </a:r>
            <a:r>
              <a:rPr lang="de-CH" sz="1600" dirty="0" err="1"/>
              <a:t>for</a:t>
            </a:r>
            <a:r>
              <a:rPr lang="de-CH" sz="1600" dirty="0"/>
              <a:t> </a:t>
            </a:r>
            <a:r>
              <a:rPr lang="de-CH" sz="1600" dirty="0" err="1"/>
              <a:t>labelling</a:t>
            </a:r>
            <a:endParaRPr lang="de-CH" sz="1600" dirty="0"/>
          </a:p>
          <a:p>
            <a:r>
              <a:rPr lang="en-US" sz="1600" b="1" dirty="0"/>
              <a:t>2. Yield data collection</a:t>
            </a:r>
          </a:p>
          <a:p>
            <a:pPr marL="573750" lvl="1" indent="-285750">
              <a:buFont typeface="Arial" panose="020B0604020202020204" pitchFamily="34" charset="0"/>
              <a:buChar char="•"/>
            </a:pPr>
            <a:r>
              <a:rPr lang="en-US" sz="1600" dirty="0"/>
              <a:t>Weighing scale</a:t>
            </a:r>
          </a:p>
          <a:p>
            <a:pPr marL="573750" lvl="1" indent="-285750">
              <a:buFont typeface="Arial" panose="020B0604020202020204" pitchFamily="34" charset="0"/>
              <a:buChar char="•"/>
            </a:pPr>
            <a:r>
              <a:rPr lang="en-US" sz="1600" dirty="0"/>
              <a:t>Digital scale with 3 decimal points is more appropriate for smaller products.</a:t>
            </a:r>
          </a:p>
          <a:p>
            <a:pPr marL="573750" lvl="1" indent="-285750">
              <a:buFont typeface="Arial" panose="020B0604020202020204" pitchFamily="34" charset="0"/>
              <a:buChar char="•"/>
            </a:pPr>
            <a:r>
              <a:rPr lang="en-US" sz="1600" dirty="0"/>
              <a:t>Large and non-digital scales (field scales) are useful for large products.</a:t>
            </a:r>
            <a:endParaRPr lang="en-US" sz="1400" dirty="0"/>
          </a:p>
          <a:p>
            <a:r>
              <a:rPr lang="de-CH" sz="1600" b="1" dirty="0"/>
              <a:t>3. </a:t>
            </a:r>
            <a:r>
              <a:rPr lang="de-CH" sz="1600" b="1" dirty="0" err="1"/>
              <a:t>Soil</a:t>
            </a:r>
            <a:r>
              <a:rPr lang="de-CH" sz="1600" b="1" dirty="0"/>
              <a:t> sample</a:t>
            </a:r>
          </a:p>
          <a:p>
            <a:pPr marL="573750" lvl="1" indent="-285750">
              <a:buFont typeface="Arial" panose="020B0604020202020204" pitchFamily="34" charset="0"/>
              <a:buChar char="•"/>
            </a:pPr>
            <a:r>
              <a:rPr lang="de-CH" sz="1600" dirty="0" err="1"/>
              <a:t>Auger</a:t>
            </a:r>
            <a:r>
              <a:rPr lang="de-CH" sz="1600" dirty="0"/>
              <a:t> and </a:t>
            </a:r>
            <a:r>
              <a:rPr lang="de-CH" sz="1600" dirty="0" err="1"/>
              <a:t>cylinder</a:t>
            </a:r>
            <a:r>
              <a:rPr lang="de-CH" sz="1600" dirty="0"/>
              <a:t> </a:t>
            </a:r>
            <a:r>
              <a:rPr lang="de-CH" sz="1600" dirty="0" err="1"/>
              <a:t>core</a:t>
            </a:r>
            <a:r>
              <a:rPr lang="de-CH" sz="1600" dirty="0"/>
              <a:t> </a:t>
            </a:r>
            <a:r>
              <a:rPr lang="de-CH" sz="1600" dirty="0" err="1"/>
              <a:t>for</a:t>
            </a:r>
            <a:r>
              <a:rPr lang="de-CH" sz="1600" dirty="0"/>
              <a:t> soil sample </a:t>
            </a:r>
            <a:r>
              <a:rPr lang="de-CH" sz="1600" dirty="0" err="1"/>
              <a:t>collection</a:t>
            </a:r>
            <a:endParaRPr lang="de-CH" sz="1600" dirty="0"/>
          </a:p>
          <a:p>
            <a:pPr marL="573750" lvl="1" indent="-285750">
              <a:buFont typeface="Arial" panose="020B0604020202020204" pitchFamily="34" charset="0"/>
              <a:buChar char="•"/>
            </a:pPr>
            <a:r>
              <a:rPr lang="de-CH" sz="1600" dirty="0"/>
              <a:t>Containers e.g. </a:t>
            </a:r>
            <a:r>
              <a:rPr lang="de-CH" sz="1600" dirty="0" err="1"/>
              <a:t>trays</a:t>
            </a:r>
            <a:r>
              <a:rPr lang="de-CH" sz="1600" dirty="0"/>
              <a:t>, </a:t>
            </a:r>
            <a:r>
              <a:rPr lang="de-CH" sz="1600" dirty="0" err="1"/>
              <a:t>buckets</a:t>
            </a:r>
            <a:r>
              <a:rPr lang="de-CH" sz="1600" dirty="0"/>
              <a:t> </a:t>
            </a:r>
            <a:r>
              <a:rPr lang="de-CH" sz="1600" dirty="0" err="1"/>
              <a:t>for</a:t>
            </a:r>
            <a:r>
              <a:rPr lang="de-CH" sz="1600" dirty="0"/>
              <a:t> </a:t>
            </a:r>
            <a:r>
              <a:rPr lang="de-CH" sz="1600" dirty="0" err="1"/>
              <a:t>carrying</a:t>
            </a:r>
            <a:r>
              <a:rPr lang="de-CH" sz="1600" dirty="0"/>
              <a:t> and / </a:t>
            </a:r>
            <a:r>
              <a:rPr lang="de-CH" sz="1600" dirty="0" err="1"/>
              <a:t>or</a:t>
            </a:r>
            <a:r>
              <a:rPr lang="de-CH" sz="1600" dirty="0"/>
              <a:t> drying </a:t>
            </a:r>
            <a:r>
              <a:rPr lang="de-CH" sz="1600" dirty="0" err="1"/>
              <a:t>the</a:t>
            </a:r>
            <a:r>
              <a:rPr lang="de-CH" sz="1600" dirty="0"/>
              <a:t> soil</a:t>
            </a:r>
          </a:p>
          <a:p>
            <a:pPr marL="573750" lvl="1" indent="-285750">
              <a:buFont typeface="Arial" panose="020B0604020202020204" pitchFamily="34" charset="0"/>
              <a:buChar char="•"/>
            </a:pPr>
            <a:r>
              <a:rPr lang="de-CH" sz="1600" dirty="0" err="1"/>
              <a:t>Packaging</a:t>
            </a:r>
            <a:r>
              <a:rPr lang="de-CH" sz="1600" dirty="0"/>
              <a:t> </a:t>
            </a:r>
            <a:r>
              <a:rPr lang="de-CH" sz="1600" dirty="0" err="1"/>
              <a:t>materials</a:t>
            </a:r>
            <a:r>
              <a:rPr lang="de-CH" sz="1600" dirty="0"/>
              <a:t> </a:t>
            </a:r>
            <a:r>
              <a:rPr lang="de-CH" sz="1600" dirty="0" err="1"/>
              <a:t>for</a:t>
            </a:r>
            <a:r>
              <a:rPr lang="de-CH" sz="1600" dirty="0"/>
              <a:t> </a:t>
            </a:r>
            <a:r>
              <a:rPr lang="de-CH" sz="1600" dirty="0" err="1"/>
              <a:t>samples</a:t>
            </a:r>
            <a:endParaRPr lang="de-CH" sz="1400" b="1" dirty="0"/>
          </a:p>
          <a:p>
            <a:pPr marL="0" lvl="1"/>
            <a:r>
              <a:rPr lang="de-CH" sz="1600" b="1" dirty="0"/>
              <a:t>4. </a:t>
            </a:r>
            <a:r>
              <a:rPr lang="de-CH" sz="1600" b="1" dirty="0" err="1"/>
              <a:t>Soil</a:t>
            </a:r>
            <a:r>
              <a:rPr lang="de-CH" sz="1600" b="1" dirty="0"/>
              <a:t> </a:t>
            </a:r>
            <a:r>
              <a:rPr lang="de-CH" sz="1600" b="1" dirty="0" err="1"/>
              <a:t>moisture</a:t>
            </a:r>
            <a:endParaRPr lang="de-CH" sz="1600" b="1" dirty="0"/>
          </a:p>
          <a:p>
            <a:pPr marL="573750" lvl="1" indent="-285750">
              <a:buFont typeface="Arial" panose="020B0604020202020204" pitchFamily="34" charset="0"/>
              <a:buChar char="•"/>
            </a:pPr>
            <a:r>
              <a:rPr lang="de-CH" sz="1600" dirty="0"/>
              <a:t>Time Domain </a:t>
            </a:r>
            <a:r>
              <a:rPr lang="de-CH" sz="1600" dirty="0" err="1"/>
              <a:t>Refractometer</a:t>
            </a:r>
            <a:endParaRPr lang="de-CH" sz="1600" dirty="0"/>
          </a:p>
          <a:p>
            <a:pPr marL="573750" lvl="1" indent="-285750">
              <a:buFont typeface="Arial" panose="020B0604020202020204" pitchFamily="34" charset="0"/>
              <a:buChar char="•"/>
            </a:pPr>
            <a:r>
              <a:rPr lang="de-CH" sz="1600" dirty="0" err="1"/>
              <a:t>Gravimetric</a:t>
            </a:r>
            <a:r>
              <a:rPr lang="de-CH" sz="1600" dirty="0"/>
              <a:t> </a:t>
            </a:r>
            <a:r>
              <a:rPr lang="de-CH" sz="1600" dirty="0" err="1"/>
              <a:t>method</a:t>
            </a:r>
            <a:r>
              <a:rPr lang="de-CH" sz="1600" dirty="0"/>
              <a:t> </a:t>
            </a:r>
            <a:r>
              <a:rPr lang="de-CH" sz="1600" dirty="0" err="1"/>
              <a:t>using</a:t>
            </a:r>
            <a:r>
              <a:rPr lang="de-CH" sz="1600" dirty="0"/>
              <a:t> </a:t>
            </a:r>
            <a:r>
              <a:rPr lang="de-CH" sz="1600" dirty="0" err="1"/>
              <a:t>the</a:t>
            </a:r>
            <a:r>
              <a:rPr lang="de-CH" sz="1600" dirty="0"/>
              <a:t> soil </a:t>
            </a:r>
            <a:r>
              <a:rPr lang="de-CH" sz="1600" dirty="0" err="1"/>
              <a:t>cylinder</a:t>
            </a:r>
            <a:r>
              <a:rPr lang="de-CH" sz="1600" dirty="0"/>
              <a:t> </a:t>
            </a:r>
            <a:r>
              <a:rPr lang="de-CH" sz="1600" dirty="0" err="1"/>
              <a:t>core</a:t>
            </a:r>
            <a:endParaRPr lang="de-CH" sz="1600" dirty="0"/>
          </a:p>
          <a:p>
            <a:r>
              <a:rPr lang="de-CH" sz="1600" dirty="0"/>
              <a:t> </a:t>
            </a:r>
          </a:p>
        </p:txBody>
      </p:sp>
      <p:sp>
        <p:nvSpPr>
          <p:cNvPr id="6" name="Datumsplatzhalter 4">
            <a:extLst>
              <a:ext uri="{FF2B5EF4-FFF2-40B4-BE49-F238E27FC236}">
                <a16:creationId xmlns:a16="http://schemas.microsoft.com/office/drawing/2014/main" id="{B2CFC2EB-E50E-472C-AA21-57CBD966BA2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2287277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139</a:t>
            </a:fld>
            <a:endParaRPr lang="en-GB" noProof="0" dirty="0"/>
          </a:p>
        </p:txBody>
      </p:sp>
      <p:sp>
        <p:nvSpPr>
          <p:cNvPr id="7" name="Datumsplatzhalter 4">
            <a:extLst>
              <a:ext uri="{FF2B5EF4-FFF2-40B4-BE49-F238E27FC236}">
                <a16:creationId xmlns:a16="http://schemas.microsoft.com/office/drawing/2014/main" id="{FC63AB73-5468-4797-AFEA-175482BAFFB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graphicFrame>
        <p:nvGraphicFramePr>
          <p:cNvPr id="4" name="Tabelle 3"/>
          <p:cNvGraphicFramePr>
            <a:graphicFrameLocks noGrp="1"/>
          </p:cNvGraphicFramePr>
          <p:nvPr>
            <p:extLst>
              <p:ext uri="{D42A27DB-BD31-4B8C-83A1-F6EECF244321}">
                <p14:modId xmlns:p14="http://schemas.microsoft.com/office/powerpoint/2010/main" val="1428391316"/>
              </p:ext>
            </p:extLst>
          </p:nvPr>
        </p:nvGraphicFramePr>
        <p:xfrm>
          <a:off x="611956" y="907582"/>
          <a:ext cx="8010089" cy="4788028"/>
        </p:xfrm>
        <a:graphic>
          <a:graphicData uri="http://schemas.openxmlformats.org/drawingml/2006/table">
            <a:tbl>
              <a:tblPr firstRow="1" firstCol="1" bandRow="1"/>
              <a:tblGrid>
                <a:gridCol w="2340026">
                  <a:extLst>
                    <a:ext uri="{9D8B030D-6E8A-4147-A177-3AD203B41FA5}">
                      <a16:colId xmlns:a16="http://schemas.microsoft.com/office/drawing/2014/main" val="312379907"/>
                    </a:ext>
                  </a:extLst>
                </a:gridCol>
                <a:gridCol w="3690041">
                  <a:extLst>
                    <a:ext uri="{9D8B030D-6E8A-4147-A177-3AD203B41FA5}">
                      <a16:colId xmlns:a16="http://schemas.microsoft.com/office/drawing/2014/main" val="2165731062"/>
                    </a:ext>
                  </a:extLst>
                </a:gridCol>
                <a:gridCol w="1980022">
                  <a:extLst>
                    <a:ext uri="{9D8B030D-6E8A-4147-A177-3AD203B41FA5}">
                      <a16:colId xmlns:a16="http://schemas.microsoft.com/office/drawing/2014/main" val="3904610965"/>
                    </a:ext>
                  </a:extLst>
                </a:gridCol>
              </a:tblGrid>
              <a:tr h="309368">
                <a:tc>
                  <a:txBody>
                    <a:bodyPr/>
                    <a:lstStyle/>
                    <a:p>
                      <a:pPr algn="just">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At establishment</a:t>
                      </a:r>
                      <a:r>
                        <a:rPr lang="en-US" sz="1600" b="1" baseline="0" dirty="0">
                          <a:effectLst/>
                          <a:latin typeface="Gill Sans MT" panose="020B0502020104020203" pitchFamily="34" charset="0"/>
                          <a:ea typeface="Times New Roman" panose="02020603050405020304" pitchFamily="18" charset="0"/>
                          <a:cs typeface="Times New Roman" panose="02020603050405020304" pitchFamily="18" charset="0"/>
                        </a:rPr>
                        <a:t> phase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Growth up to harvest phase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b="1" dirty="0">
                          <a:effectLst/>
                          <a:latin typeface="Gill Sans MT" panose="020B0502020104020203" pitchFamily="34" charset="0"/>
                          <a:ea typeface="Times New Roman" panose="02020603050405020304" pitchFamily="18" charset="0"/>
                          <a:cs typeface="Times New Roman" panose="02020603050405020304" pitchFamily="18" charset="0"/>
                        </a:rPr>
                        <a:t>Postharvest phase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56379"/>
                  </a:ext>
                </a:extLst>
              </a:tr>
              <a:tr h="355015">
                <a:tc>
                  <a:txBody>
                    <a:bodyPr/>
                    <a:lstStyle/>
                    <a:p>
                      <a:pPr marL="0" lvl="0" indent="0" algn="just">
                        <a:lnSpc>
                          <a:spcPct val="115000"/>
                        </a:lnSpc>
                        <a:spcAft>
                          <a:spcPts val="1000"/>
                        </a:spcAft>
                        <a:buFont typeface="+mj-lt"/>
                        <a:buNone/>
                        <a:tabLst>
                          <a:tab pos="228600" algn="l"/>
                        </a:tabLst>
                      </a:pPr>
                      <a:r>
                        <a:rPr lang="en-US" sz="1400" dirty="0">
                          <a:effectLst/>
                          <a:latin typeface="Gill Sans MT" panose="020B0502020104020203" pitchFamily="34" charset="0"/>
                          <a:ea typeface="Calibri" panose="020F0502020204030204" pitchFamily="34" charset="0"/>
                          <a:cs typeface="Times New Roman" panose="02020603050405020304" pitchFamily="18" charset="0"/>
                        </a:rPr>
                        <a:t>Record all weather data during the season (once every month)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Plant growth – height, Leaf Area Index (LAI) at different stages, plant girth. For tree crops – measure the canopy size as well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chemeClr val="tx1"/>
                          </a:solidFill>
                          <a:effectLst/>
                          <a:latin typeface="Gill Sans MT" panose="020B0502020104020203" pitchFamily="34" charset="0"/>
                          <a:ea typeface="Times New Roman" panose="02020603050405020304" pitchFamily="18" charset="0"/>
                          <a:cs typeface="Times New Roman" panose="02020603050405020304" pitchFamily="18" charset="0"/>
                        </a:rPr>
                        <a:t>For animals, examples of data include live weight, body conformations,</a:t>
                      </a:r>
                      <a:r>
                        <a:rPr lang="en-US" sz="1400" baseline="0" dirty="0">
                          <a:solidFill>
                            <a:schemeClr val="tx1"/>
                          </a:solidFill>
                          <a:effectLst/>
                          <a:latin typeface="Gill Sans MT" panose="020B0502020104020203" pitchFamily="34" charset="0"/>
                          <a:ea typeface="Times New Roman" panose="02020603050405020304" pitchFamily="18" charset="0"/>
                          <a:cs typeface="Times New Roman" panose="02020603050405020304" pitchFamily="18" charset="0"/>
                        </a:rPr>
                        <a:t> etc.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Costs incurred on inputs, transport, labor, pesticides, energy, etc.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923257"/>
                  </a:ext>
                </a:extLst>
              </a:tr>
              <a:tr h="332533">
                <a:tc>
                  <a:txBody>
                    <a:bodyPr/>
                    <a:lstStyle/>
                    <a:p>
                      <a:pPr marL="0" lvl="0" indent="0" algn="just">
                        <a:spcAft>
                          <a:spcPts val="0"/>
                        </a:spcAft>
                        <a:buFont typeface="+mj-lt"/>
                        <a:buNone/>
                        <a:tabLst>
                          <a:tab pos="228600" algn="l"/>
                        </a:tabLs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Seed quality at sowing/planting (weight of 100 seeds of grains / cereals).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Flowering – days to flowering (including days to bud-break in tree crops), (tasseling for grains), </a:t>
                      </a:r>
                      <a:r>
                        <a:rPr lang="en-US" sz="1400" dirty="0" err="1">
                          <a:effectLst/>
                          <a:latin typeface="Gill Sans MT" panose="020B0502020104020203" pitchFamily="34" charset="0"/>
                          <a:ea typeface="Times New Roman" panose="02020603050405020304" pitchFamily="18" charset="0"/>
                          <a:cs typeface="Times New Roman" panose="02020603050405020304" pitchFamily="18" charset="0"/>
                        </a:rPr>
                        <a:t>silking</a:t>
                      </a: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 in maize.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Record prevailing market prices for the harvested products per time.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363100"/>
                  </a:ext>
                </a:extLst>
              </a:tr>
              <a:tr h="281244">
                <a:tc>
                  <a:txBody>
                    <a:bodyPr/>
                    <a:lstStyle/>
                    <a:p>
                      <a:pPr marL="0" lvl="0" indent="0" algn="just">
                        <a:spcAft>
                          <a:spcPts val="0"/>
                        </a:spcAft>
                        <a:buFont typeface="+mj-lt"/>
                        <a:buNone/>
                        <a:tabLst>
                          <a:tab pos="228600" algn="l"/>
                        </a:tabLs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For tubers or other planting materials, grading and selection should be done.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Record pest and disease incidence and damage (scouting as per crop stages)</a:t>
                      </a:r>
                      <a:endPar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828916"/>
                  </a:ext>
                </a:extLst>
              </a:tr>
              <a:tr h="562488">
                <a:tc>
                  <a:txBody>
                    <a:bodyPr/>
                    <a:lstStyle/>
                    <a:p>
                      <a:pPr marL="0" lvl="0" indent="0" algn="just">
                        <a:spcAft>
                          <a:spcPts val="0"/>
                        </a:spcAft>
                        <a:buFont typeface="+mj-lt"/>
                        <a:buNone/>
                        <a:tabLst>
                          <a:tab pos="228600" algn="l"/>
                        </a:tabLs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Germination - days to initial germination, 50 % germination and 100% germination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400" b="1" dirty="0">
                          <a:effectLst/>
                          <a:latin typeface="Gill Sans MT" panose="020B0502020104020203" pitchFamily="34" charset="0"/>
                          <a:ea typeface="Times New Roman" panose="02020603050405020304" pitchFamily="18" charset="0"/>
                          <a:cs typeface="Times New Roman" panose="02020603050405020304" pitchFamily="18" charset="0"/>
                        </a:rPr>
                        <a:t> </a:t>
                      </a: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Date to physiological maturity attainment, date of harvest, quality attributes of harvested products.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dirty="0">
                          <a:effectLst/>
                          <a:latin typeface="Gill Sans MT" panose="020B0502020104020203"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027823"/>
                  </a:ext>
                </a:extLst>
              </a:tr>
              <a:tr h="485146">
                <a:tc>
                  <a:txBody>
                    <a:bodyPr/>
                    <a:lstStyle/>
                    <a:p>
                      <a:pPr marL="0" lvl="0" indent="0" algn="just">
                        <a:lnSpc>
                          <a:spcPct val="115000"/>
                        </a:lnSpc>
                        <a:spcAft>
                          <a:spcPts val="1000"/>
                        </a:spcAft>
                        <a:buFont typeface="+mj-lt"/>
                        <a:buNone/>
                        <a:tabLst>
                          <a:tab pos="228600" algn="l"/>
                        </a:tabLst>
                      </a:pPr>
                      <a:r>
                        <a:rPr lang="en-US" sz="1400" dirty="0">
                          <a:effectLst/>
                          <a:latin typeface="Gill Sans MT" panose="020B0502020104020203" pitchFamily="34" charset="0"/>
                          <a:ea typeface="Calibri" panose="020F0502020204030204" pitchFamily="34" charset="0"/>
                          <a:cs typeface="Times New Roman" panose="02020603050405020304" pitchFamily="18" charset="0"/>
                        </a:rPr>
                        <a:t>Soil moisture content throughout the season depending</a:t>
                      </a:r>
                      <a:r>
                        <a:rPr lang="en-US" sz="1400" baseline="0" dirty="0">
                          <a:effectLst/>
                          <a:latin typeface="Gill Sans MT" panose="020B0502020104020203" pitchFamily="34" charset="0"/>
                          <a:ea typeface="Calibri" panose="020F0502020204030204" pitchFamily="34" charset="0"/>
                          <a:cs typeface="Times New Roman" panose="02020603050405020304" pitchFamily="18" charset="0"/>
                        </a:rPr>
                        <a:t> on crop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Size (including fresh and/or dry weight) of harvested products (cobs, threshed grain, leaves, fruits, wood, egg counts and weights, </a:t>
                      </a:r>
                      <a:r>
                        <a:rPr lang="en-US" sz="1400" dirty="0" err="1">
                          <a:effectLst/>
                          <a:latin typeface="Gill Sans MT" panose="020B0502020104020203" pitchFamily="34" charset="0"/>
                          <a:ea typeface="Times New Roman" panose="02020603050405020304" pitchFamily="18" charset="0"/>
                          <a:cs typeface="Times New Roman" panose="02020603050405020304" pitchFamily="18" charset="0"/>
                        </a:rPr>
                        <a:t>carcase</a:t>
                      </a: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 wool, </a:t>
                      </a:r>
                      <a:r>
                        <a:rPr lang="en-US" sz="1400" dirty="0" err="1">
                          <a:effectLst/>
                          <a:latin typeface="Gill Sans MT" panose="020B0502020104020203" pitchFamily="34" charset="0"/>
                          <a:ea typeface="Times New Roman" panose="02020603050405020304" pitchFamily="18" charset="0"/>
                          <a:cs typeface="Times New Roman" panose="02020603050405020304" pitchFamily="18" charset="0"/>
                        </a:rPr>
                        <a:t>etc</a:t>
                      </a: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 – both marketable and unmarketable products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dirty="0">
                          <a:effectLst/>
                          <a:latin typeface="Gill Sans MT" panose="020B0502020104020203"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893811"/>
                  </a:ext>
                </a:extLst>
              </a:tr>
              <a:tr h="246508">
                <a:tc>
                  <a:txBody>
                    <a:bodyPr/>
                    <a:lstStyle/>
                    <a:p>
                      <a:pPr marL="228600" algn="just">
                        <a:spcAft>
                          <a:spcPts val="0"/>
                        </a:spcAf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dirty="0">
                          <a:effectLst/>
                          <a:latin typeface="Gill Sans MT" panose="020B0502020104020203" pitchFamily="34" charset="0"/>
                          <a:ea typeface="Times New Roman" panose="02020603050405020304" pitchFamily="18" charset="0"/>
                          <a:cs typeface="Times New Roman" panose="02020603050405020304" pitchFamily="18" charset="0"/>
                        </a:rPr>
                        <a:t>Moisture content of various plant parts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dirty="0">
                          <a:effectLst/>
                          <a:latin typeface="Gill Sans MT" panose="020B0502020104020203" pitchFamily="34"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280" marR="632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343954"/>
                  </a:ext>
                </a:extLst>
              </a:tr>
            </a:tbl>
          </a:graphicData>
        </a:graphic>
      </p:graphicFrame>
      <p:sp>
        <p:nvSpPr>
          <p:cNvPr id="9" name="Rechteck 8"/>
          <p:cNvSpPr/>
          <p:nvPr/>
        </p:nvSpPr>
        <p:spPr>
          <a:xfrm>
            <a:off x="521955" y="343962"/>
            <a:ext cx="8017845" cy="369332"/>
          </a:xfrm>
          <a:prstGeom prst="rect">
            <a:avLst/>
          </a:prstGeom>
        </p:spPr>
        <p:txBody>
          <a:bodyPr wrap="square">
            <a:spAutoFit/>
          </a:bodyPr>
          <a:lstStyle/>
          <a:p>
            <a:r>
              <a:rPr lang="en-US" b="1" dirty="0">
                <a:solidFill>
                  <a:srgbClr val="262626"/>
                </a:solidFill>
                <a:ea typeface="Times New Roman" panose="02020603050405020304" pitchFamily="18" charset="0"/>
              </a:rPr>
              <a:t>Examples of data which can be collected from a maize demonstration</a:t>
            </a:r>
            <a:endParaRPr lang="en-US" b="1" dirty="0"/>
          </a:p>
        </p:txBody>
      </p:sp>
    </p:spTree>
    <p:extLst>
      <p:ext uri="{BB962C8B-B14F-4D97-AF65-F5344CB8AC3E}">
        <p14:creationId xmlns:p14="http://schemas.microsoft.com/office/powerpoint/2010/main" val="188794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14</a:t>
            </a:fld>
            <a:endParaRPr lang="en-GB" noProof="0" dirty="0"/>
          </a:p>
        </p:txBody>
      </p:sp>
      <p:sp>
        <p:nvSpPr>
          <p:cNvPr id="7" name="Textfeld 6"/>
          <p:cNvSpPr txBox="1"/>
          <p:nvPr/>
        </p:nvSpPr>
        <p:spPr>
          <a:xfrm>
            <a:off x="649067" y="458967"/>
            <a:ext cx="7916003" cy="830997"/>
          </a:xfrm>
          <a:prstGeom prst="rect">
            <a:avLst/>
          </a:prstGeom>
          <a:solidFill>
            <a:srgbClr val="D0F7F8"/>
          </a:solidFill>
        </p:spPr>
        <p:txBody>
          <a:bodyPr wrap="square" rtlCol="0">
            <a:spAutoFit/>
          </a:bodyPr>
          <a:lstStyle/>
          <a:p>
            <a:r>
              <a:rPr lang="de-CH" sz="1600" dirty="0"/>
              <a:t>The Malawi NRC </a:t>
            </a:r>
            <a:r>
              <a:rPr lang="de-CH" sz="1600" dirty="0" err="1"/>
              <a:t>demonstration</a:t>
            </a:r>
            <a:r>
              <a:rPr lang="de-CH" sz="1600" dirty="0"/>
              <a:t>, </a:t>
            </a:r>
            <a:r>
              <a:rPr lang="de-CH" sz="1600" dirty="0" err="1"/>
              <a:t>extract</a:t>
            </a:r>
            <a:r>
              <a:rPr lang="de-CH" sz="1600" dirty="0"/>
              <a:t> </a:t>
            </a:r>
            <a:r>
              <a:rPr lang="de-CH" sz="1600" dirty="0" err="1"/>
              <a:t>below</a:t>
            </a:r>
            <a:r>
              <a:rPr lang="de-CH" sz="1600" dirty="0"/>
              <a:t>, </a:t>
            </a:r>
            <a:r>
              <a:rPr lang="de-CH" sz="1600" dirty="0" err="1"/>
              <a:t>is</a:t>
            </a:r>
            <a:r>
              <a:rPr lang="de-CH" sz="1600" dirty="0"/>
              <a:t> of medium complexity involving different </a:t>
            </a:r>
            <a:r>
              <a:rPr lang="de-CH" sz="1600" dirty="0" err="1"/>
              <a:t>crops</a:t>
            </a:r>
            <a:r>
              <a:rPr lang="de-CH" sz="1600" dirty="0"/>
              <a:t> that </a:t>
            </a:r>
            <a:r>
              <a:rPr lang="de-CH" sz="1600" dirty="0" err="1"/>
              <a:t>are</a:t>
            </a:r>
            <a:r>
              <a:rPr lang="de-CH" sz="1600" dirty="0"/>
              <a:t> managed under organic and conventional </a:t>
            </a:r>
            <a:r>
              <a:rPr lang="de-CH" sz="1600" dirty="0" err="1"/>
              <a:t>methods</a:t>
            </a:r>
            <a:r>
              <a:rPr lang="de-CH" sz="1600" dirty="0"/>
              <a:t> in a </a:t>
            </a:r>
            <a:r>
              <a:rPr lang="de-CH" sz="1600" dirty="0" err="1"/>
              <a:t>rotational</a:t>
            </a:r>
            <a:r>
              <a:rPr lang="de-CH" sz="1600" dirty="0"/>
              <a:t> </a:t>
            </a:r>
            <a:r>
              <a:rPr lang="de-CH" sz="1600" dirty="0" err="1"/>
              <a:t>pattern</a:t>
            </a:r>
            <a:r>
              <a:rPr lang="de-CH" sz="1600" dirty="0"/>
              <a:t>. Scientific </a:t>
            </a:r>
            <a:r>
              <a:rPr lang="de-CH" sz="1600" dirty="0" err="1"/>
              <a:t>data</a:t>
            </a:r>
            <a:r>
              <a:rPr lang="de-CH" sz="1600" dirty="0"/>
              <a:t> </a:t>
            </a:r>
            <a:r>
              <a:rPr lang="de-CH" sz="1600" dirty="0" err="1"/>
              <a:t>are</a:t>
            </a:r>
            <a:r>
              <a:rPr lang="de-CH" sz="1600" dirty="0"/>
              <a:t> also being collected and </a:t>
            </a:r>
            <a:r>
              <a:rPr lang="de-CH" sz="1600" dirty="0" err="1"/>
              <a:t>the</a:t>
            </a:r>
            <a:r>
              <a:rPr lang="de-CH" sz="1600" dirty="0"/>
              <a:t> </a:t>
            </a:r>
            <a:r>
              <a:rPr lang="de-CH" sz="1600" dirty="0" err="1"/>
              <a:t>demonstration</a:t>
            </a:r>
            <a:r>
              <a:rPr lang="de-CH" sz="1600" dirty="0"/>
              <a:t> will </a:t>
            </a:r>
            <a:r>
              <a:rPr lang="de-CH" sz="1600" dirty="0" err="1"/>
              <a:t>run</a:t>
            </a:r>
            <a:r>
              <a:rPr lang="de-CH" sz="1600" dirty="0"/>
              <a:t> </a:t>
            </a:r>
            <a:r>
              <a:rPr lang="de-CH" sz="1600" dirty="0" err="1"/>
              <a:t>for</a:t>
            </a:r>
            <a:r>
              <a:rPr lang="de-CH" sz="1600" dirty="0"/>
              <a:t> several </a:t>
            </a:r>
            <a:r>
              <a:rPr lang="de-CH" sz="1600" dirty="0" err="1"/>
              <a:t>seasons</a:t>
            </a:r>
            <a:r>
              <a:rPr lang="de-CH" sz="1600" dirty="0"/>
              <a:t>.</a:t>
            </a:r>
            <a:endParaRPr lang="en-US" sz="1600" dirty="0"/>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477" y="1463498"/>
            <a:ext cx="7911593" cy="4342095"/>
          </a:xfrm>
          <a:prstGeom prst="rect">
            <a:avLst/>
          </a:prstGeom>
        </p:spPr>
      </p:pic>
      <p:sp>
        <p:nvSpPr>
          <p:cNvPr id="10" name="Textfeld 9"/>
          <p:cNvSpPr txBox="1"/>
          <p:nvPr/>
        </p:nvSpPr>
        <p:spPr>
          <a:xfrm>
            <a:off x="701957" y="5805593"/>
            <a:ext cx="7837843" cy="276999"/>
          </a:xfrm>
          <a:prstGeom prst="rect">
            <a:avLst/>
          </a:prstGeom>
          <a:noFill/>
        </p:spPr>
        <p:txBody>
          <a:bodyPr wrap="square" rtlCol="0">
            <a:spAutoFit/>
          </a:bodyPr>
          <a:lstStyle/>
          <a:p>
            <a:r>
              <a:rPr lang="de-CH" sz="1200" dirty="0"/>
              <a:t>Picture:  Andrew Thadzi – NRC – </a:t>
            </a:r>
            <a:r>
              <a:rPr lang="de-CH" sz="1200" dirty="0" err="1"/>
              <a:t>showing</a:t>
            </a:r>
            <a:r>
              <a:rPr lang="de-CH" sz="1200" dirty="0"/>
              <a:t> </a:t>
            </a:r>
            <a:r>
              <a:rPr lang="de-CH" sz="1200" dirty="0" err="1"/>
              <a:t>soybean</a:t>
            </a:r>
            <a:r>
              <a:rPr lang="de-CH" sz="1200" dirty="0"/>
              <a:t>, </a:t>
            </a:r>
            <a:r>
              <a:rPr lang="de-CH" sz="1200" dirty="0" err="1"/>
              <a:t>groundnut</a:t>
            </a:r>
            <a:r>
              <a:rPr lang="de-CH" sz="1200" dirty="0"/>
              <a:t> and </a:t>
            </a:r>
            <a:r>
              <a:rPr lang="de-CH" sz="1200" dirty="0" err="1"/>
              <a:t>sorghum</a:t>
            </a:r>
            <a:r>
              <a:rPr lang="de-CH" sz="1200" dirty="0"/>
              <a:t> </a:t>
            </a:r>
            <a:r>
              <a:rPr lang="de-CH" sz="1200" dirty="0" err="1"/>
              <a:t>components</a:t>
            </a:r>
            <a:r>
              <a:rPr lang="de-CH" sz="1200" dirty="0"/>
              <a:t> in a 5-year </a:t>
            </a:r>
            <a:r>
              <a:rPr lang="de-CH" sz="1200" dirty="0" err="1"/>
              <a:t>cereal-legume</a:t>
            </a:r>
            <a:r>
              <a:rPr lang="de-CH" sz="1200" dirty="0"/>
              <a:t> </a:t>
            </a:r>
            <a:r>
              <a:rPr lang="de-CH" sz="1200" dirty="0" err="1"/>
              <a:t>rotation</a:t>
            </a:r>
            <a:r>
              <a:rPr lang="de-CH" sz="1200" dirty="0"/>
              <a:t> </a:t>
            </a:r>
            <a:endParaRPr lang="en-US" sz="1200" dirty="0"/>
          </a:p>
        </p:txBody>
      </p:sp>
    </p:spTree>
    <p:extLst>
      <p:ext uri="{BB962C8B-B14F-4D97-AF65-F5344CB8AC3E}">
        <p14:creationId xmlns:p14="http://schemas.microsoft.com/office/powerpoint/2010/main" val="25368419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140</a:t>
            </a:fld>
            <a:endParaRPr lang="en-GB" noProof="0" dirty="0"/>
          </a:p>
        </p:txBody>
      </p:sp>
      <p:sp>
        <p:nvSpPr>
          <p:cNvPr id="6" name="Textfeld 5"/>
          <p:cNvSpPr txBox="1"/>
          <p:nvPr/>
        </p:nvSpPr>
        <p:spPr>
          <a:xfrm>
            <a:off x="952787" y="5769027"/>
            <a:ext cx="2610029" cy="276999"/>
          </a:xfrm>
          <a:prstGeom prst="rect">
            <a:avLst/>
          </a:prstGeom>
          <a:noFill/>
        </p:spPr>
        <p:txBody>
          <a:bodyPr wrap="square" rtlCol="0">
            <a:spAutoFit/>
          </a:bodyPr>
          <a:lstStyle/>
          <a:p>
            <a:pPr algn="r"/>
            <a:r>
              <a:rPr lang="de-CH" sz="1200" dirty="0"/>
              <a:t>Picture: Andrew Thadzi, NRC, Malawi</a:t>
            </a:r>
            <a:endParaRPr lang="en-US" sz="1200" dirty="0"/>
          </a:p>
        </p:txBody>
      </p:sp>
      <p:sp>
        <p:nvSpPr>
          <p:cNvPr id="7" name="Datumsplatzhalter 4">
            <a:extLst>
              <a:ext uri="{FF2B5EF4-FFF2-40B4-BE49-F238E27FC236}">
                <a16:creationId xmlns:a16="http://schemas.microsoft.com/office/drawing/2014/main" id="{84A9B43B-D0B8-41B0-B5AF-18CCC299FC1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Title 1">
            <a:extLst>
              <a:ext uri="{FF2B5EF4-FFF2-40B4-BE49-F238E27FC236}">
                <a16:creationId xmlns:a16="http://schemas.microsoft.com/office/drawing/2014/main" id="{929FB256-3CDA-4CD4-A265-8DECDE220445}"/>
              </a:ext>
            </a:extLst>
          </p:cNvPr>
          <p:cNvSpPr txBox="1">
            <a:spLocks/>
          </p:cNvSpPr>
          <p:nvPr/>
        </p:nvSpPr>
        <p:spPr>
          <a:xfrm>
            <a:off x="611919" y="410526"/>
            <a:ext cx="7908549" cy="408445"/>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dirty="0"/>
              <a:t>Data collection in maize plots in NRC demo plots</a:t>
            </a:r>
          </a:p>
        </p:txBody>
      </p:sp>
      <p:pic>
        <p:nvPicPr>
          <p:cNvPr id="9" name="Picture 8">
            <a:extLst>
              <a:ext uri="{FF2B5EF4-FFF2-40B4-BE49-F238E27FC236}">
                <a16:creationId xmlns:a16="http://schemas.microsoft.com/office/drawing/2014/main" id="{784B09B4-BBF7-427E-B632-86EFA765DF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919" y="940169"/>
            <a:ext cx="2950897" cy="4828858"/>
          </a:xfrm>
          <a:prstGeom prst="rect">
            <a:avLst/>
          </a:prstGeom>
        </p:spPr>
      </p:pic>
      <p:sp>
        <p:nvSpPr>
          <p:cNvPr id="10" name="Textfeld 9"/>
          <p:cNvSpPr txBox="1"/>
          <p:nvPr/>
        </p:nvSpPr>
        <p:spPr>
          <a:xfrm>
            <a:off x="3851992" y="2924667"/>
            <a:ext cx="3510039" cy="369332"/>
          </a:xfrm>
          <a:prstGeom prst="rect">
            <a:avLst/>
          </a:prstGeom>
          <a:noFill/>
        </p:spPr>
        <p:txBody>
          <a:bodyPr wrap="square" rtlCol="0">
            <a:spAutoFit/>
          </a:bodyPr>
          <a:lstStyle/>
          <a:p>
            <a:r>
              <a:rPr lang="de-CH" dirty="0" err="1"/>
              <a:t>Measuring</a:t>
            </a:r>
            <a:r>
              <a:rPr lang="de-CH" dirty="0"/>
              <a:t> </a:t>
            </a:r>
            <a:r>
              <a:rPr lang="de-CH" dirty="0" err="1"/>
              <a:t>the</a:t>
            </a:r>
            <a:r>
              <a:rPr lang="de-CH" dirty="0"/>
              <a:t> </a:t>
            </a:r>
            <a:r>
              <a:rPr lang="de-CH" dirty="0" err="1"/>
              <a:t>height</a:t>
            </a:r>
            <a:r>
              <a:rPr lang="de-CH" dirty="0"/>
              <a:t> of </a:t>
            </a:r>
            <a:r>
              <a:rPr lang="de-CH" dirty="0" err="1"/>
              <a:t>maize</a:t>
            </a:r>
            <a:endParaRPr lang="en-US" dirty="0"/>
          </a:p>
        </p:txBody>
      </p:sp>
    </p:spTree>
    <p:extLst>
      <p:ext uri="{BB962C8B-B14F-4D97-AF65-F5344CB8AC3E}">
        <p14:creationId xmlns:p14="http://schemas.microsoft.com/office/powerpoint/2010/main" val="15036494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141</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929FB256-3CDA-4CD4-A265-8DECDE220445}"/>
              </a:ext>
            </a:extLst>
          </p:cNvPr>
          <p:cNvSpPr txBox="1">
            <a:spLocks/>
          </p:cNvSpPr>
          <p:nvPr/>
        </p:nvSpPr>
        <p:spPr>
          <a:xfrm>
            <a:off x="662272" y="625168"/>
            <a:ext cx="7908549" cy="492869"/>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dirty="0"/>
              <a:t>Data collection in sorghum plots in NRC demo plots </a:t>
            </a:r>
          </a:p>
        </p:txBody>
      </p:sp>
      <p:pic>
        <p:nvPicPr>
          <p:cNvPr id="6" name="Picture 6">
            <a:extLst>
              <a:ext uri="{FF2B5EF4-FFF2-40B4-BE49-F238E27FC236}">
                <a16:creationId xmlns:a16="http://schemas.microsoft.com/office/drawing/2014/main" id="{8A48B7F3-5CC2-4FBE-A276-641485AE61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272" y="1254868"/>
            <a:ext cx="7872165" cy="4424157"/>
          </a:xfrm>
          <a:prstGeom prst="rect">
            <a:avLst/>
          </a:prstGeom>
        </p:spPr>
      </p:pic>
      <p:sp>
        <p:nvSpPr>
          <p:cNvPr id="8" name="Textfeld 7"/>
          <p:cNvSpPr txBox="1"/>
          <p:nvPr/>
        </p:nvSpPr>
        <p:spPr>
          <a:xfrm>
            <a:off x="1781969" y="5702169"/>
            <a:ext cx="3510039" cy="369332"/>
          </a:xfrm>
          <a:prstGeom prst="rect">
            <a:avLst/>
          </a:prstGeom>
          <a:noFill/>
        </p:spPr>
        <p:txBody>
          <a:bodyPr wrap="square" rtlCol="0">
            <a:spAutoFit/>
          </a:bodyPr>
          <a:lstStyle/>
          <a:p>
            <a:r>
              <a:rPr lang="de-CH" dirty="0" err="1"/>
              <a:t>Measuring</a:t>
            </a:r>
            <a:r>
              <a:rPr lang="de-CH" dirty="0"/>
              <a:t> </a:t>
            </a:r>
            <a:r>
              <a:rPr lang="de-CH" dirty="0" err="1"/>
              <a:t>the</a:t>
            </a:r>
            <a:r>
              <a:rPr lang="de-CH" dirty="0"/>
              <a:t> </a:t>
            </a:r>
            <a:r>
              <a:rPr lang="de-CH" dirty="0" err="1"/>
              <a:t>height</a:t>
            </a:r>
            <a:r>
              <a:rPr lang="de-CH" dirty="0"/>
              <a:t> of </a:t>
            </a:r>
            <a:r>
              <a:rPr lang="de-CH" dirty="0" err="1"/>
              <a:t>sorghum</a:t>
            </a:r>
            <a:endParaRPr lang="en-US" dirty="0"/>
          </a:p>
        </p:txBody>
      </p:sp>
      <p:sp>
        <p:nvSpPr>
          <p:cNvPr id="9" name="Textfeld 8"/>
          <p:cNvSpPr txBox="1"/>
          <p:nvPr/>
        </p:nvSpPr>
        <p:spPr>
          <a:xfrm>
            <a:off x="5960792" y="5766197"/>
            <a:ext cx="2610029" cy="276999"/>
          </a:xfrm>
          <a:prstGeom prst="rect">
            <a:avLst/>
          </a:prstGeom>
          <a:noFill/>
        </p:spPr>
        <p:txBody>
          <a:bodyPr wrap="square" rtlCol="0">
            <a:spAutoFit/>
          </a:bodyPr>
          <a:lstStyle/>
          <a:p>
            <a:pPr algn="r"/>
            <a:r>
              <a:rPr lang="de-CH" sz="1200" dirty="0"/>
              <a:t>Picture: Andrew Thadzi, NRC, Malawi</a:t>
            </a:r>
            <a:endParaRPr lang="en-US" sz="1200" dirty="0"/>
          </a:p>
        </p:txBody>
      </p:sp>
    </p:spTree>
    <p:extLst>
      <p:ext uri="{BB962C8B-B14F-4D97-AF65-F5344CB8AC3E}">
        <p14:creationId xmlns:p14="http://schemas.microsoft.com/office/powerpoint/2010/main" val="15257057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142</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929FB256-3CDA-4CD4-A265-8DECDE220445}"/>
              </a:ext>
            </a:extLst>
          </p:cNvPr>
          <p:cNvSpPr txBox="1">
            <a:spLocks/>
          </p:cNvSpPr>
          <p:nvPr/>
        </p:nvSpPr>
        <p:spPr>
          <a:xfrm>
            <a:off x="631251" y="278965"/>
            <a:ext cx="7997828" cy="408445"/>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dirty="0"/>
              <a:t>Data collection in groundnuts plots in NRC demo plots </a:t>
            </a:r>
          </a:p>
        </p:txBody>
      </p:sp>
      <p:pic>
        <p:nvPicPr>
          <p:cNvPr id="6" name="Picture 3">
            <a:extLst>
              <a:ext uri="{FF2B5EF4-FFF2-40B4-BE49-F238E27FC236}">
                <a16:creationId xmlns:a16="http://schemas.microsoft.com/office/drawing/2014/main" id="{9B7BD23E-BD88-4901-A2A3-B034B7BAD0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1250" y="824241"/>
            <a:ext cx="7997829" cy="4494780"/>
          </a:xfrm>
          <a:prstGeom prst="rect">
            <a:avLst/>
          </a:prstGeom>
          <a:solidFill>
            <a:srgbClr val="D0F7F8"/>
          </a:solidFill>
        </p:spPr>
      </p:pic>
      <p:sp>
        <p:nvSpPr>
          <p:cNvPr id="7" name="Textfeld 6"/>
          <p:cNvSpPr txBox="1"/>
          <p:nvPr/>
        </p:nvSpPr>
        <p:spPr>
          <a:xfrm>
            <a:off x="6024632" y="5353862"/>
            <a:ext cx="2610029" cy="276999"/>
          </a:xfrm>
          <a:prstGeom prst="rect">
            <a:avLst/>
          </a:prstGeom>
          <a:noFill/>
        </p:spPr>
        <p:txBody>
          <a:bodyPr wrap="square" rtlCol="0">
            <a:spAutoFit/>
          </a:bodyPr>
          <a:lstStyle/>
          <a:p>
            <a:pPr algn="r"/>
            <a:r>
              <a:rPr lang="de-CH" sz="1200" dirty="0"/>
              <a:t>Picture: Andrew Thadzi, NRC, Malawi</a:t>
            </a:r>
            <a:endParaRPr lang="en-US" sz="1200" dirty="0"/>
          </a:p>
        </p:txBody>
      </p:sp>
    </p:spTree>
    <p:extLst>
      <p:ext uri="{BB962C8B-B14F-4D97-AF65-F5344CB8AC3E}">
        <p14:creationId xmlns:p14="http://schemas.microsoft.com/office/powerpoint/2010/main" val="40827256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143</a:t>
            </a:fld>
            <a:endParaRPr lang="en-GB" noProof="0" dirty="0"/>
          </a:p>
        </p:txBody>
      </p:sp>
      <p:sp>
        <p:nvSpPr>
          <p:cNvPr id="7" name="Textfeld 6"/>
          <p:cNvSpPr txBox="1"/>
          <p:nvPr/>
        </p:nvSpPr>
        <p:spPr>
          <a:xfrm>
            <a:off x="611956" y="368966"/>
            <a:ext cx="7646228" cy="461665"/>
          </a:xfrm>
          <a:prstGeom prst="rect">
            <a:avLst/>
          </a:prstGeom>
          <a:noFill/>
        </p:spPr>
        <p:txBody>
          <a:bodyPr wrap="square" rtlCol="0">
            <a:spAutoFit/>
          </a:bodyPr>
          <a:lstStyle/>
          <a:p>
            <a:r>
              <a:rPr lang="de-CH" sz="2400" b="1" dirty="0"/>
              <a:t>Chapter 9:  Learning and </a:t>
            </a:r>
            <a:r>
              <a:rPr lang="de-CH" sz="2400" b="1" dirty="0" err="1"/>
              <a:t>dissemination</a:t>
            </a:r>
            <a:endParaRPr lang="en-GB" sz="2400" b="1" dirty="0"/>
          </a:p>
        </p:txBody>
      </p:sp>
      <p:sp>
        <p:nvSpPr>
          <p:cNvPr id="9" name="Datumsplatzhalter 4">
            <a:extLst>
              <a:ext uri="{FF2B5EF4-FFF2-40B4-BE49-F238E27FC236}">
                <a16:creationId xmlns:a16="http://schemas.microsoft.com/office/drawing/2014/main" id="{D37BFC30-7C6E-4A82-A619-5EC3CAB442F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643710" y="1808982"/>
            <a:ext cx="7933504" cy="3200876"/>
          </a:xfrm>
          <a:prstGeom prst="rect">
            <a:avLst/>
          </a:prstGeom>
          <a:noFill/>
        </p:spPr>
        <p:txBody>
          <a:bodyPr wrap="square" rtlCol="0">
            <a:spAutoFit/>
          </a:bodyPr>
          <a:lstStyle/>
          <a:p>
            <a:pPr algn="just"/>
            <a:r>
              <a:rPr lang="de-CH" sz="1600" dirty="0"/>
              <a:t>There </a:t>
            </a:r>
            <a:r>
              <a:rPr lang="de-CH" sz="1600" dirty="0" err="1"/>
              <a:t>are</a:t>
            </a:r>
            <a:r>
              <a:rPr lang="de-CH" sz="1600" dirty="0"/>
              <a:t> </a:t>
            </a:r>
            <a:r>
              <a:rPr lang="de-CH" sz="1600" dirty="0" err="1"/>
              <a:t>many</a:t>
            </a:r>
            <a:r>
              <a:rPr lang="de-CH" sz="1600" dirty="0"/>
              <a:t> lessons to </a:t>
            </a:r>
            <a:r>
              <a:rPr lang="de-CH" sz="1600" dirty="0" err="1"/>
              <a:t>be</a:t>
            </a:r>
            <a:r>
              <a:rPr lang="de-CH" sz="1600" dirty="0"/>
              <a:t> </a:t>
            </a:r>
            <a:r>
              <a:rPr lang="de-CH" sz="1600" dirty="0" err="1"/>
              <a:t>drawn</a:t>
            </a:r>
            <a:r>
              <a:rPr lang="de-CH" sz="1600" dirty="0"/>
              <a:t> from a </a:t>
            </a:r>
            <a:r>
              <a:rPr lang="de-CH" sz="1600" dirty="0" err="1"/>
              <a:t>demonstration</a:t>
            </a:r>
            <a:r>
              <a:rPr lang="de-CH" sz="1600" dirty="0"/>
              <a:t>, </a:t>
            </a:r>
            <a:r>
              <a:rPr lang="de-CH" sz="1600" dirty="0" err="1"/>
              <a:t>varying</a:t>
            </a:r>
            <a:r>
              <a:rPr lang="de-CH" sz="1600" dirty="0"/>
              <a:t> from process </a:t>
            </a:r>
            <a:r>
              <a:rPr lang="de-CH" sz="1600" dirty="0" err="1"/>
              <a:t>learnings</a:t>
            </a:r>
            <a:r>
              <a:rPr lang="de-CH" sz="1600" dirty="0"/>
              <a:t> to </a:t>
            </a:r>
            <a:r>
              <a:rPr lang="de-CH" sz="1600" dirty="0" err="1"/>
              <a:t>visual</a:t>
            </a:r>
            <a:r>
              <a:rPr lang="de-CH" sz="1600" dirty="0"/>
              <a:t> </a:t>
            </a:r>
            <a:r>
              <a:rPr lang="de-CH" sz="1600" dirty="0" err="1"/>
              <a:t>benefits</a:t>
            </a:r>
            <a:r>
              <a:rPr lang="de-CH" sz="1600" dirty="0"/>
              <a:t> </a:t>
            </a:r>
            <a:r>
              <a:rPr lang="de-CH" sz="1600" dirty="0" err="1"/>
              <a:t>portrayed</a:t>
            </a:r>
            <a:r>
              <a:rPr lang="de-CH" sz="1600" dirty="0"/>
              <a:t> from </a:t>
            </a:r>
            <a:r>
              <a:rPr lang="de-CH" sz="1600" dirty="0" err="1"/>
              <a:t>the</a:t>
            </a:r>
            <a:r>
              <a:rPr lang="de-CH" sz="1600" dirty="0"/>
              <a:t> </a:t>
            </a:r>
            <a:r>
              <a:rPr lang="de-CH" sz="1600" dirty="0" err="1"/>
              <a:t>demonstration</a:t>
            </a:r>
            <a:r>
              <a:rPr lang="de-CH" sz="1600" dirty="0"/>
              <a:t> </a:t>
            </a:r>
            <a:r>
              <a:rPr lang="de-CH" sz="1600" dirty="0" err="1"/>
              <a:t>outcomes</a:t>
            </a:r>
            <a:r>
              <a:rPr lang="de-CH" sz="1600" dirty="0"/>
              <a:t>. </a:t>
            </a:r>
          </a:p>
          <a:p>
            <a:pPr algn="just"/>
            <a:endParaRPr lang="de-CH" sz="1600" dirty="0"/>
          </a:p>
          <a:p>
            <a:pPr algn="just"/>
            <a:r>
              <a:rPr lang="de-CH" sz="1600" dirty="0" err="1"/>
              <a:t>If</a:t>
            </a:r>
            <a:r>
              <a:rPr lang="de-CH" sz="1600" dirty="0"/>
              <a:t> a </a:t>
            </a:r>
            <a:r>
              <a:rPr lang="de-CH" sz="1600" dirty="0" err="1"/>
              <a:t>demonstration</a:t>
            </a:r>
            <a:r>
              <a:rPr lang="de-CH" sz="1600" dirty="0"/>
              <a:t> </a:t>
            </a:r>
            <a:r>
              <a:rPr lang="de-CH" sz="1600" dirty="0" err="1"/>
              <a:t>is</a:t>
            </a:r>
            <a:r>
              <a:rPr lang="de-CH" sz="1600" dirty="0"/>
              <a:t> </a:t>
            </a:r>
            <a:r>
              <a:rPr lang="de-CH" sz="1600" dirty="0" err="1"/>
              <a:t>running</a:t>
            </a:r>
            <a:r>
              <a:rPr lang="de-CH" sz="1600" dirty="0"/>
              <a:t> </a:t>
            </a:r>
            <a:r>
              <a:rPr lang="de-CH" sz="1600" dirty="0" err="1"/>
              <a:t>for</a:t>
            </a:r>
            <a:r>
              <a:rPr lang="de-CH" sz="1600" dirty="0"/>
              <a:t> </a:t>
            </a:r>
            <a:r>
              <a:rPr lang="de-CH" sz="1600" dirty="0" err="1"/>
              <a:t>more</a:t>
            </a:r>
            <a:r>
              <a:rPr lang="de-CH" sz="1600" dirty="0"/>
              <a:t> </a:t>
            </a:r>
            <a:r>
              <a:rPr lang="de-CH" sz="1600" dirty="0" err="1"/>
              <a:t>than</a:t>
            </a:r>
            <a:r>
              <a:rPr lang="de-CH" sz="1600" dirty="0"/>
              <a:t> </a:t>
            </a:r>
            <a:r>
              <a:rPr lang="de-CH" sz="1600" dirty="0" err="1"/>
              <a:t>one</a:t>
            </a:r>
            <a:r>
              <a:rPr lang="de-CH" sz="1600" dirty="0"/>
              <a:t> </a:t>
            </a:r>
            <a:r>
              <a:rPr lang="de-CH" sz="1600" dirty="0" err="1"/>
              <a:t>seasons</a:t>
            </a:r>
            <a:r>
              <a:rPr lang="de-CH" sz="1600" dirty="0"/>
              <a:t> </a:t>
            </a:r>
            <a:r>
              <a:rPr lang="de-CH" sz="1600" dirty="0" err="1"/>
              <a:t>or</a:t>
            </a:r>
            <a:r>
              <a:rPr lang="de-CH" sz="1600" dirty="0"/>
              <a:t> </a:t>
            </a:r>
            <a:r>
              <a:rPr lang="de-CH" sz="1600" dirty="0" err="1"/>
              <a:t>year</a:t>
            </a:r>
            <a:r>
              <a:rPr lang="de-CH" sz="1600" dirty="0"/>
              <a:t>, there </a:t>
            </a:r>
            <a:r>
              <a:rPr lang="de-CH" sz="1600" dirty="0" err="1"/>
              <a:t>are</a:t>
            </a:r>
            <a:r>
              <a:rPr lang="de-CH" sz="1600" dirty="0"/>
              <a:t> </a:t>
            </a:r>
            <a:r>
              <a:rPr lang="de-CH" sz="1600" dirty="0" err="1"/>
              <a:t>likely</a:t>
            </a:r>
            <a:r>
              <a:rPr lang="de-CH" sz="1600" dirty="0"/>
              <a:t> to </a:t>
            </a:r>
            <a:r>
              <a:rPr lang="de-CH" sz="1600" dirty="0" err="1"/>
              <a:t>be</a:t>
            </a:r>
            <a:r>
              <a:rPr lang="de-CH" sz="1600" dirty="0"/>
              <a:t> </a:t>
            </a:r>
            <a:r>
              <a:rPr lang="de-CH" sz="1600" dirty="0" err="1"/>
              <a:t>certain</a:t>
            </a:r>
            <a:r>
              <a:rPr lang="de-CH" sz="1600" dirty="0"/>
              <a:t> </a:t>
            </a:r>
            <a:r>
              <a:rPr lang="de-CH" sz="1600" dirty="0" err="1"/>
              <a:t>modifications</a:t>
            </a:r>
            <a:r>
              <a:rPr lang="de-CH" sz="1600" dirty="0"/>
              <a:t> </a:t>
            </a:r>
            <a:r>
              <a:rPr lang="de-CH" sz="1600" dirty="0" err="1"/>
              <a:t>or</a:t>
            </a:r>
            <a:r>
              <a:rPr lang="de-CH" sz="1600" dirty="0"/>
              <a:t> </a:t>
            </a:r>
            <a:r>
              <a:rPr lang="de-CH" sz="1600" dirty="0" err="1"/>
              <a:t>adjustments</a:t>
            </a:r>
            <a:r>
              <a:rPr lang="de-CH" sz="1600" dirty="0"/>
              <a:t> in subsequent </a:t>
            </a:r>
            <a:r>
              <a:rPr lang="de-CH" sz="1600" dirty="0" err="1"/>
              <a:t>seasons</a:t>
            </a:r>
            <a:r>
              <a:rPr lang="de-CH" sz="1600" dirty="0"/>
              <a:t> / years based on </a:t>
            </a:r>
            <a:r>
              <a:rPr lang="de-CH" sz="1600" dirty="0" err="1"/>
              <a:t>the</a:t>
            </a:r>
            <a:r>
              <a:rPr lang="de-CH" sz="1600" dirty="0"/>
              <a:t> </a:t>
            </a:r>
            <a:r>
              <a:rPr lang="de-CH" sz="1600" dirty="0" err="1"/>
              <a:t>outcomes</a:t>
            </a:r>
            <a:r>
              <a:rPr lang="de-CH" sz="1600" dirty="0"/>
              <a:t> of </a:t>
            </a:r>
            <a:r>
              <a:rPr lang="de-CH" sz="1600" dirty="0" err="1"/>
              <a:t>preceeding</a:t>
            </a:r>
            <a:r>
              <a:rPr lang="de-CH" sz="1600" dirty="0"/>
              <a:t> </a:t>
            </a:r>
            <a:r>
              <a:rPr lang="de-CH" sz="1600" dirty="0" err="1"/>
              <a:t>seasons</a:t>
            </a:r>
            <a:r>
              <a:rPr lang="de-CH" sz="1600" dirty="0"/>
              <a:t> / years. For example, an </a:t>
            </a:r>
            <a:r>
              <a:rPr lang="de-CH" sz="1600" dirty="0" err="1"/>
              <a:t>irrigated</a:t>
            </a:r>
            <a:r>
              <a:rPr lang="de-CH" sz="1600" dirty="0"/>
              <a:t> crop </a:t>
            </a:r>
            <a:r>
              <a:rPr lang="de-CH" sz="1600" dirty="0" err="1"/>
              <a:t>can</a:t>
            </a:r>
            <a:r>
              <a:rPr lang="de-CH" sz="1600" dirty="0"/>
              <a:t> </a:t>
            </a:r>
            <a:r>
              <a:rPr lang="de-CH" sz="1600" dirty="0" err="1"/>
              <a:t>be</a:t>
            </a:r>
            <a:r>
              <a:rPr lang="de-CH" sz="1600" dirty="0"/>
              <a:t> added to </a:t>
            </a:r>
            <a:r>
              <a:rPr lang="de-CH" sz="1600" dirty="0" err="1"/>
              <a:t>the</a:t>
            </a:r>
            <a:r>
              <a:rPr lang="de-CH" sz="1600" dirty="0"/>
              <a:t> </a:t>
            </a:r>
            <a:r>
              <a:rPr lang="de-CH" sz="1600" dirty="0" err="1"/>
              <a:t>rotations</a:t>
            </a:r>
            <a:r>
              <a:rPr lang="de-CH" sz="1600" dirty="0"/>
              <a:t> in a rain-</a:t>
            </a:r>
            <a:r>
              <a:rPr lang="de-CH" sz="1600" dirty="0" err="1"/>
              <a:t>fed</a:t>
            </a:r>
            <a:r>
              <a:rPr lang="de-CH" sz="1600" dirty="0"/>
              <a:t> </a:t>
            </a:r>
            <a:r>
              <a:rPr lang="de-CH" sz="1600" dirty="0" err="1"/>
              <a:t>demonstration</a:t>
            </a:r>
            <a:r>
              <a:rPr lang="de-CH" sz="1600" dirty="0"/>
              <a:t>, </a:t>
            </a:r>
            <a:r>
              <a:rPr lang="de-CH" sz="1600" dirty="0" err="1"/>
              <a:t>or</a:t>
            </a:r>
            <a:r>
              <a:rPr lang="de-CH" sz="1600" dirty="0"/>
              <a:t> </a:t>
            </a:r>
            <a:r>
              <a:rPr lang="de-CH" sz="1600" dirty="0" err="1"/>
              <a:t>the</a:t>
            </a:r>
            <a:r>
              <a:rPr lang="de-CH" sz="1600" dirty="0"/>
              <a:t> type and </a:t>
            </a:r>
            <a:r>
              <a:rPr lang="de-CH" sz="1600" dirty="0" err="1"/>
              <a:t>quantities</a:t>
            </a:r>
            <a:r>
              <a:rPr lang="de-CH" sz="1600" dirty="0"/>
              <a:t> of organic </a:t>
            </a:r>
            <a:r>
              <a:rPr lang="de-CH" sz="1600" dirty="0" err="1"/>
              <a:t>sources</a:t>
            </a:r>
            <a:r>
              <a:rPr lang="de-CH" sz="1600" dirty="0"/>
              <a:t> of nutrients </a:t>
            </a:r>
            <a:r>
              <a:rPr lang="de-CH" sz="1600" dirty="0" err="1"/>
              <a:t>can</a:t>
            </a:r>
            <a:r>
              <a:rPr lang="de-CH" sz="1600" dirty="0"/>
              <a:t> </a:t>
            </a:r>
            <a:r>
              <a:rPr lang="de-CH" sz="1600" dirty="0" err="1"/>
              <a:t>be</a:t>
            </a:r>
            <a:r>
              <a:rPr lang="de-CH" sz="1600" dirty="0"/>
              <a:t> </a:t>
            </a:r>
            <a:r>
              <a:rPr lang="de-CH" sz="1600" dirty="0" err="1"/>
              <a:t>modified</a:t>
            </a:r>
            <a:r>
              <a:rPr lang="de-CH" sz="1600" dirty="0"/>
              <a:t>, </a:t>
            </a:r>
            <a:r>
              <a:rPr lang="de-CH" sz="1600" dirty="0" err="1"/>
              <a:t>or</a:t>
            </a:r>
            <a:r>
              <a:rPr lang="de-CH" sz="1600" dirty="0"/>
              <a:t> livestock </a:t>
            </a:r>
            <a:r>
              <a:rPr lang="de-CH" sz="1600" dirty="0" err="1"/>
              <a:t>can</a:t>
            </a:r>
            <a:r>
              <a:rPr lang="de-CH" sz="1600" dirty="0"/>
              <a:t> </a:t>
            </a:r>
            <a:r>
              <a:rPr lang="de-CH" sz="1600" dirty="0" err="1"/>
              <a:t>be</a:t>
            </a:r>
            <a:r>
              <a:rPr lang="de-CH" sz="1600" dirty="0"/>
              <a:t> added into a crop-based </a:t>
            </a:r>
            <a:r>
              <a:rPr lang="de-CH" sz="1600" dirty="0" err="1"/>
              <a:t>demonstration</a:t>
            </a:r>
            <a:r>
              <a:rPr lang="de-CH" sz="1600" dirty="0"/>
              <a:t>. While </a:t>
            </a:r>
            <a:r>
              <a:rPr lang="de-CH" sz="1600" dirty="0" err="1"/>
              <a:t>the</a:t>
            </a:r>
            <a:r>
              <a:rPr lang="de-CH" sz="1600" dirty="0"/>
              <a:t> changes </a:t>
            </a:r>
            <a:r>
              <a:rPr lang="de-CH" sz="1600" dirty="0" err="1"/>
              <a:t>help</a:t>
            </a:r>
            <a:r>
              <a:rPr lang="de-CH" sz="1600" dirty="0"/>
              <a:t> to </a:t>
            </a:r>
            <a:r>
              <a:rPr lang="de-CH" sz="1600" dirty="0" err="1"/>
              <a:t>refine</a:t>
            </a:r>
            <a:r>
              <a:rPr lang="de-CH" sz="1600" dirty="0"/>
              <a:t> </a:t>
            </a:r>
            <a:r>
              <a:rPr lang="de-CH" sz="1600" dirty="0" err="1"/>
              <a:t>the</a:t>
            </a:r>
            <a:r>
              <a:rPr lang="de-CH" sz="1600" dirty="0"/>
              <a:t> </a:t>
            </a:r>
            <a:r>
              <a:rPr lang="de-CH" sz="1600" dirty="0" err="1"/>
              <a:t>objectives</a:t>
            </a:r>
            <a:r>
              <a:rPr lang="de-CH" sz="1600" dirty="0"/>
              <a:t> and expected </a:t>
            </a:r>
            <a:r>
              <a:rPr lang="de-CH" sz="1600" dirty="0" err="1"/>
              <a:t>outcomes</a:t>
            </a:r>
            <a:r>
              <a:rPr lang="de-CH" sz="1600" dirty="0"/>
              <a:t> of </a:t>
            </a:r>
            <a:r>
              <a:rPr lang="de-CH" sz="1600" dirty="0" err="1"/>
              <a:t>the</a:t>
            </a:r>
            <a:r>
              <a:rPr lang="de-CH" sz="1600" dirty="0"/>
              <a:t> </a:t>
            </a:r>
            <a:r>
              <a:rPr lang="de-CH" sz="1600" dirty="0" err="1"/>
              <a:t>demonstrations</a:t>
            </a:r>
            <a:r>
              <a:rPr lang="de-CH" sz="1600" dirty="0"/>
              <a:t>, they </a:t>
            </a:r>
            <a:r>
              <a:rPr lang="de-CH" sz="1600" dirty="0" err="1"/>
              <a:t>may</a:t>
            </a:r>
            <a:r>
              <a:rPr lang="de-CH" sz="1600" dirty="0"/>
              <a:t> bring some complexity to </a:t>
            </a:r>
            <a:r>
              <a:rPr lang="de-CH" sz="1600" dirty="0" err="1"/>
              <a:t>the</a:t>
            </a:r>
            <a:r>
              <a:rPr lang="de-CH" sz="1600" dirty="0"/>
              <a:t> </a:t>
            </a:r>
            <a:r>
              <a:rPr lang="de-CH" sz="1600" dirty="0" err="1"/>
              <a:t>demonstration</a:t>
            </a:r>
            <a:r>
              <a:rPr lang="de-CH" sz="1600" dirty="0"/>
              <a:t> </a:t>
            </a:r>
            <a:r>
              <a:rPr lang="de-CH" sz="1600" dirty="0" err="1"/>
              <a:t>set</a:t>
            </a:r>
            <a:r>
              <a:rPr lang="de-CH" sz="1600" dirty="0"/>
              <a:t> </a:t>
            </a:r>
            <a:r>
              <a:rPr lang="de-CH" sz="1600" dirty="0" err="1"/>
              <a:t>up</a:t>
            </a:r>
            <a:r>
              <a:rPr lang="de-CH" sz="1600" dirty="0"/>
              <a:t>. </a:t>
            </a:r>
            <a:r>
              <a:rPr lang="de-CH" sz="1600" dirty="0" err="1"/>
              <a:t>Along</a:t>
            </a:r>
            <a:r>
              <a:rPr lang="de-CH" sz="1600" dirty="0"/>
              <a:t> </a:t>
            </a:r>
            <a:r>
              <a:rPr lang="de-CH" sz="1600" dirty="0" err="1"/>
              <a:t>the</a:t>
            </a:r>
            <a:r>
              <a:rPr lang="de-CH" sz="1600" dirty="0"/>
              <a:t> </a:t>
            </a:r>
            <a:r>
              <a:rPr lang="de-CH" sz="1600" dirty="0" err="1"/>
              <a:t>way</a:t>
            </a:r>
            <a:r>
              <a:rPr lang="de-CH" sz="1600" dirty="0"/>
              <a:t>, </a:t>
            </a:r>
            <a:r>
              <a:rPr lang="de-CH" sz="1600" dirty="0" err="1"/>
              <a:t>the</a:t>
            </a:r>
            <a:r>
              <a:rPr lang="de-CH" sz="1600" dirty="0"/>
              <a:t> </a:t>
            </a:r>
            <a:r>
              <a:rPr lang="de-CH" sz="1600" dirty="0" err="1"/>
              <a:t>team</a:t>
            </a:r>
            <a:r>
              <a:rPr lang="de-CH" sz="1600" dirty="0"/>
              <a:t> </a:t>
            </a:r>
            <a:r>
              <a:rPr lang="de-CH" sz="1600" dirty="0" err="1"/>
              <a:t>can</a:t>
            </a:r>
            <a:r>
              <a:rPr lang="de-CH" sz="1600" dirty="0"/>
              <a:t> also </a:t>
            </a:r>
            <a:r>
              <a:rPr lang="de-CH" sz="1600" dirty="0" err="1"/>
              <a:t>learn</a:t>
            </a:r>
            <a:r>
              <a:rPr lang="de-CH" sz="1600" dirty="0"/>
              <a:t> of </a:t>
            </a:r>
            <a:r>
              <a:rPr lang="de-CH" sz="1600" dirty="0" err="1"/>
              <a:t>new</a:t>
            </a:r>
            <a:r>
              <a:rPr lang="de-CH" sz="1600" dirty="0"/>
              <a:t> </a:t>
            </a:r>
            <a:r>
              <a:rPr lang="de-CH" sz="1600" dirty="0" err="1"/>
              <a:t>methods</a:t>
            </a:r>
            <a:r>
              <a:rPr lang="de-CH" sz="1600" dirty="0"/>
              <a:t> </a:t>
            </a:r>
            <a:r>
              <a:rPr lang="de-CH" sz="1600" dirty="0" err="1"/>
              <a:t>or</a:t>
            </a:r>
            <a:r>
              <a:rPr lang="de-CH" sz="1600" dirty="0"/>
              <a:t> </a:t>
            </a:r>
            <a:r>
              <a:rPr lang="de-CH" sz="1600" dirty="0" err="1"/>
              <a:t>techniques</a:t>
            </a:r>
            <a:r>
              <a:rPr lang="de-CH" sz="1600" dirty="0"/>
              <a:t> </a:t>
            </a:r>
            <a:r>
              <a:rPr lang="de-CH" sz="1600" dirty="0" err="1"/>
              <a:t>for</a:t>
            </a:r>
            <a:r>
              <a:rPr lang="de-CH" sz="1600" dirty="0"/>
              <a:t> </a:t>
            </a:r>
            <a:r>
              <a:rPr lang="de-CH" sz="1600" dirty="0" err="1"/>
              <a:t>certain</a:t>
            </a:r>
            <a:r>
              <a:rPr lang="de-CH" sz="1600" dirty="0"/>
              <a:t> </a:t>
            </a:r>
            <a:r>
              <a:rPr lang="de-CH" sz="1600" dirty="0" err="1"/>
              <a:t>practices</a:t>
            </a:r>
            <a:r>
              <a:rPr lang="de-CH" sz="1600" dirty="0"/>
              <a:t>, hence </a:t>
            </a:r>
            <a:r>
              <a:rPr lang="de-CH" sz="1600" dirty="0" err="1"/>
              <a:t>the</a:t>
            </a:r>
            <a:r>
              <a:rPr lang="de-CH" sz="1600" dirty="0"/>
              <a:t> </a:t>
            </a:r>
            <a:r>
              <a:rPr lang="de-CH" sz="1600" dirty="0" err="1"/>
              <a:t>demonstrations</a:t>
            </a:r>
            <a:r>
              <a:rPr lang="de-CH" sz="1600" dirty="0"/>
              <a:t> </a:t>
            </a:r>
            <a:r>
              <a:rPr lang="de-CH" sz="1600" dirty="0" err="1"/>
              <a:t>can</a:t>
            </a:r>
            <a:r>
              <a:rPr lang="de-CH" sz="1600" dirty="0"/>
              <a:t> </a:t>
            </a:r>
            <a:r>
              <a:rPr lang="de-CH" sz="1600" dirty="0" err="1"/>
              <a:t>lead</a:t>
            </a:r>
            <a:r>
              <a:rPr lang="de-CH" sz="1600" dirty="0"/>
              <a:t> to </a:t>
            </a:r>
            <a:r>
              <a:rPr lang="de-CH" sz="1600" dirty="0" err="1"/>
              <a:t>enhancement</a:t>
            </a:r>
            <a:r>
              <a:rPr lang="de-CH" sz="1600" dirty="0"/>
              <a:t> among </a:t>
            </a:r>
            <a:r>
              <a:rPr lang="de-CH" sz="1600" dirty="0" err="1"/>
              <a:t>the</a:t>
            </a:r>
            <a:r>
              <a:rPr lang="de-CH" sz="1600" dirty="0"/>
              <a:t> </a:t>
            </a:r>
            <a:r>
              <a:rPr lang="de-CH" sz="1600" dirty="0" err="1"/>
              <a:t>implementing</a:t>
            </a:r>
            <a:r>
              <a:rPr lang="de-CH" sz="1600" dirty="0"/>
              <a:t> </a:t>
            </a:r>
            <a:r>
              <a:rPr lang="de-CH" sz="1600" dirty="0" err="1"/>
              <a:t>team</a:t>
            </a:r>
            <a:r>
              <a:rPr lang="de-CH" sz="1600" dirty="0"/>
              <a:t>, but also </a:t>
            </a:r>
            <a:r>
              <a:rPr lang="de-CH" sz="1600" dirty="0" err="1"/>
              <a:t>for</a:t>
            </a:r>
            <a:r>
              <a:rPr lang="de-CH" sz="1600" dirty="0"/>
              <a:t> </a:t>
            </a:r>
            <a:r>
              <a:rPr lang="de-CH" sz="1600" dirty="0" err="1"/>
              <a:t>the</a:t>
            </a:r>
            <a:r>
              <a:rPr lang="de-CH" sz="1600" dirty="0"/>
              <a:t> </a:t>
            </a:r>
            <a:r>
              <a:rPr lang="de-CH" sz="1600" dirty="0" err="1"/>
              <a:t>main</a:t>
            </a:r>
            <a:r>
              <a:rPr lang="de-CH" sz="1600" dirty="0"/>
              <a:t> </a:t>
            </a:r>
            <a:r>
              <a:rPr lang="de-CH" sz="1600" dirty="0" err="1"/>
              <a:t>target</a:t>
            </a:r>
            <a:r>
              <a:rPr lang="de-CH" sz="1600" dirty="0"/>
              <a:t> </a:t>
            </a:r>
            <a:r>
              <a:rPr lang="de-CH" sz="1600" dirty="0" err="1"/>
              <a:t>groups</a:t>
            </a:r>
            <a:r>
              <a:rPr lang="de-CH" sz="1600" dirty="0"/>
              <a:t>.</a:t>
            </a:r>
          </a:p>
          <a:p>
            <a:pPr algn="just"/>
            <a:endParaRPr lang="de-CH" sz="1000" dirty="0"/>
          </a:p>
        </p:txBody>
      </p:sp>
      <p:sp>
        <p:nvSpPr>
          <p:cNvPr id="4" name="Textfeld 3"/>
          <p:cNvSpPr txBox="1"/>
          <p:nvPr/>
        </p:nvSpPr>
        <p:spPr>
          <a:xfrm>
            <a:off x="676707" y="1135140"/>
            <a:ext cx="7863093" cy="369332"/>
          </a:xfrm>
          <a:prstGeom prst="rect">
            <a:avLst/>
          </a:prstGeom>
          <a:noFill/>
        </p:spPr>
        <p:txBody>
          <a:bodyPr wrap="square" rtlCol="0">
            <a:spAutoFit/>
          </a:bodyPr>
          <a:lstStyle/>
          <a:p>
            <a:r>
              <a:rPr lang="de-CH" b="1" dirty="0"/>
              <a:t>9.1:  Regular </a:t>
            </a:r>
            <a:r>
              <a:rPr lang="de-CH" b="1" dirty="0" err="1"/>
              <a:t>reflections</a:t>
            </a:r>
            <a:r>
              <a:rPr lang="de-CH" b="1" dirty="0"/>
              <a:t> and </a:t>
            </a:r>
            <a:r>
              <a:rPr lang="de-CH" b="1" dirty="0" err="1"/>
              <a:t>learnings</a:t>
            </a:r>
            <a:r>
              <a:rPr lang="de-CH" b="1" dirty="0"/>
              <a:t> </a:t>
            </a:r>
            <a:r>
              <a:rPr lang="de-CH" b="1" dirty="0" err="1"/>
              <a:t>by</a:t>
            </a:r>
            <a:r>
              <a:rPr lang="de-CH" b="1" dirty="0"/>
              <a:t> </a:t>
            </a:r>
            <a:r>
              <a:rPr lang="de-CH" b="1" dirty="0" err="1"/>
              <a:t>the</a:t>
            </a:r>
            <a:r>
              <a:rPr lang="de-CH" b="1" dirty="0"/>
              <a:t> </a:t>
            </a:r>
            <a:r>
              <a:rPr lang="de-CH" b="1" dirty="0" err="1"/>
              <a:t>demonstration</a:t>
            </a:r>
            <a:r>
              <a:rPr lang="de-CH" b="1" dirty="0"/>
              <a:t> </a:t>
            </a:r>
            <a:r>
              <a:rPr lang="de-CH" b="1" dirty="0" err="1"/>
              <a:t>team</a:t>
            </a:r>
            <a:endParaRPr lang="en-US" dirty="0"/>
          </a:p>
        </p:txBody>
      </p:sp>
    </p:spTree>
    <p:extLst>
      <p:ext uri="{BB962C8B-B14F-4D97-AF65-F5344CB8AC3E}">
        <p14:creationId xmlns:p14="http://schemas.microsoft.com/office/powerpoint/2010/main" val="36729562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144</a:t>
            </a:fld>
            <a:endParaRPr lang="en-GB" noProof="0" dirty="0"/>
          </a:p>
        </p:txBody>
      </p:sp>
      <p:sp>
        <p:nvSpPr>
          <p:cNvPr id="9" name="Datumsplatzhalter 4">
            <a:extLst>
              <a:ext uri="{FF2B5EF4-FFF2-40B4-BE49-F238E27FC236}">
                <a16:creationId xmlns:a16="http://schemas.microsoft.com/office/drawing/2014/main" id="{D37BFC30-7C6E-4A82-A619-5EC3CAB442F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641501" y="1292296"/>
            <a:ext cx="7933504" cy="2215991"/>
          </a:xfrm>
          <a:prstGeom prst="rect">
            <a:avLst/>
          </a:prstGeom>
          <a:noFill/>
        </p:spPr>
        <p:txBody>
          <a:bodyPr wrap="square" rtlCol="0">
            <a:spAutoFit/>
          </a:bodyPr>
          <a:lstStyle/>
          <a:p>
            <a:pPr algn="just"/>
            <a:endParaRPr lang="de-CH" sz="1000" dirty="0"/>
          </a:p>
          <a:p>
            <a:pPr algn="just"/>
            <a:r>
              <a:rPr lang="de-CH" sz="1600" dirty="0"/>
              <a:t>The </a:t>
            </a:r>
            <a:r>
              <a:rPr lang="de-CH" sz="1600" dirty="0" err="1"/>
              <a:t>team</a:t>
            </a:r>
            <a:r>
              <a:rPr lang="de-CH" sz="1600" dirty="0"/>
              <a:t> </a:t>
            </a:r>
            <a:r>
              <a:rPr lang="de-CH" sz="1600" dirty="0" err="1"/>
              <a:t>should</a:t>
            </a:r>
            <a:r>
              <a:rPr lang="de-CH" sz="1600" dirty="0"/>
              <a:t> </a:t>
            </a:r>
            <a:r>
              <a:rPr lang="de-CH" sz="1600" dirty="0" err="1"/>
              <a:t>conduct</a:t>
            </a:r>
            <a:r>
              <a:rPr lang="de-CH" sz="1600" dirty="0"/>
              <a:t> </a:t>
            </a:r>
            <a:r>
              <a:rPr lang="de-CH" sz="1600" dirty="0" err="1"/>
              <a:t>regular</a:t>
            </a:r>
            <a:r>
              <a:rPr lang="de-CH" sz="1600" dirty="0"/>
              <a:t> </a:t>
            </a:r>
            <a:r>
              <a:rPr lang="de-CH" sz="1600" dirty="0" err="1"/>
              <a:t>reviews</a:t>
            </a:r>
            <a:r>
              <a:rPr lang="de-CH" sz="1600" dirty="0"/>
              <a:t> and </a:t>
            </a:r>
            <a:r>
              <a:rPr lang="de-CH" sz="1600" dirty="0" err="1"/>
              <a:t>evaluate</a:t>
            </a:r>
            <a:r>
              <a:rPr lang="de-CH" sz="1600" dirty="0"/>
              <a:t> </a:t>
            </a:r>
            <a:r>
              <a:rPr lang="de-CH" sz="1600" dirty="0" err="1"/>
              <a:t>progress</a:t>
            </a:r>
            <a:r>
              <a:rPr lang="de-CH" sz="1600" dirty="0"/>
              <a:t> </a:t>
            </a:r>
            <a:r>
              <a:rPr lang="de-CH" sz="1600" dirty="0" err="1"/>
              <a:t>towards</a:t>
            </a:r>
            <a:r>
              <a:rPr lang="de-CH" sz="1600" dirty="0"/>
              <a:t> </a:t>
            </a:r>
            <a:r>
              <a:rPr lang="de-CH" sz="1600" dirty="0" err="1"/>
              <a:t>attainment</a:t>
            </a:r>
            <a:r>
              <a:rPr lang="de-CH" sz="1600" dirty="0"/>
              <a:t> of </a:t>
            </a:r>
            <a:r>
              <a:rPr lang="de-CH" sz="1600" dirty="0" err="1"/>
              <a:t>the</a:t>
            </a:r>
            <a:r>
              <a:rPr lang="de-CH" sz="1600" dirty="0"/>
              <a:t> </a:t>
            </a:r>
            <a:r>
              <a:rPr lang="de-CH" sz="1600" dirty="0" err="1"/>
              <a:t>objectives</a:t>
            </a:r>
            <a:r>
              <a:rPr lang="de-CH" sz="1600" dirty="0"/>
              <a:t> while also </a:t>
            </a:r>
            <a:r>
              <a:rPr lang="de-CH" sz="1600" dirty="0" err="1"/>
              <a:t>identifying</a:t>
            </a:r>
            <a:r>
              <a:rPr lang="de-CH" sz="1600" dirty="0"/>
              <a:t> </a:t>
            </a:r>
            <a:r>
              <a:rPr lang="de-CH" sz="1600" dirty="0" err="1"/>
              <a:t>gaps</a:t>
            </a:r>
            <a:r>
              <a:rPr lang="de-CH" sz="1600" dirty="0"/>
              <a:t> and </a:t>
            </a:r>
            <a:r>
              <a:rPr lang="de-CH" sz="1600" dirty="0" err="1"/>
              <a:t>areas</a:t>
            </a:r>
            <a:r>
              <a:rPr lang="de-CH" sz="1600" dirty="0"/>
              <a:t> </a:t>
            </a:r>
            <a:r>
              <a:rPr lang="de-CH" sz="1600" dirty="0" err="1"/>
              <a:t>for</a:t>
            </a:r>
            <a:r>
              <a:rPr lang="de-CH" sz="1600" dirty="0"/>
              <a:t> improvement. </a:t>
            </a:r>
            <a:r>
              <a:rPr lang="de-CH" sz="1600" dirty="0" err="1"/>
              <a:t>It</a:t>
            </a:r>
            <a:r>
              <a:rPr lang="de-CH" sz="1600" dirty="0"/>
              <a:t> </a:t>
            </a:r>
            <a:r>
              <a:rPr lang="de-CH" sz="1600" dirty="0" err="1"/>
              <a:t>is</a:t>
            </a:r>
            <a:r>
              <a:rPr lang="de-CH" sz="1600" dirty="0"/>
              <a:t> important to discuss </a:t>
            </a:r>
            <a:r>
              <a:rPr lang="de-CH" sz="1600" dirty="0" err="1"/>
              <a:t>technical</a:t>
            </a:r>
            <a:r>
              <a:rPr lang="de-CH" sz="1600" dirty="0"/>
              <a:t>, </a:t>
            </a:r>
            <a:r>
              <a:rPr lang="de-CH" sz="1600" dirty="0" err="1"/>
              <a:t>logistical</a:t>
            </a:r>
            <a:r>
              <a:rPr lang="de-CH" sz="1600" dirty="0"/>
              <a:t> and </a:t>
            </a:r>
            <a:r>
              <a:rPr lang="de-CH" sz="1600" dirty="0" err="1"/>
              <a:t>resource</a:t>
            </a:r>
            <a:r>
              <a:rPr lang="de-CH" sz="1600" dirty="0"/>
              <a:t> requirements, and </a:t>
            </a:r>
            <a:r>
              <a:rPr lang="de-CH" sz="1600" dirty="0" err="1"/>
              <a:t>make</a:t>
            </a:r>
            <a:r>
              <a:rPr lang="de-CH" sz="1600" dirty="0"/>
              <a:t> </a:t>
            </a:r>
            <a:r>
              <a:rPr lang="de-CH" sz="1600" dirty="0" err="1"/>
              <a:t>any</a:t>
            </a:r>
            <a:r>
              <a:rPr lang="de-CH" sz="1600" dirty="0"/>
              <a:t> </a:t>
            </a:r>
            <a:r>
              <a:rPr lang="de-CH" sz="1600" dirty="0" err="1"/>
              <a:t>necessary</a:t>
            </a:r>
            <a:r>
              <a:rPr lang="de-CH" sz="1600" dirty="0"/>
              <a:t> </a:t>
            </a:r>
            <a:r>
              <a:rPr lang="de-CH" sz="1600" dirty="0" err="1"/>
              <a:t>adjusments</a:t>
            </a:r>
            <a:r>
              <a:rPr lang="de-CH" sz="1600" dirty="0"/>
              <a:t> in a </a:t>
            </a:r>
            <a:r>
              <a:rPr lang="de-CH" sz="1600" dirty="0" err="1"/>
              <a:t>timely</a:t>
            </a:r>
            <a:r>
              <a:rPr lang="de-CH" sz="1600" dirty="0"/>
              <a:t> manner. </a:t>
            </a:r>
            <a:r>
              <a:rPr lang="de-CH" sz="1600" dirty="0" err="1"/>
              <a:t>Ensure</a:t>
            </a:r>
            <a:r>
              <a:rPr lang="de-CH" sz="1600" dirty="0"/>
              <a:t> that </a:t>
            </a:r>
            <a:r>
              <a:rPr lang="de-CH" sz="1600" dirty="0" err="1"/>
              <a:t>any</a:t>
            </a:r>
            <a:r>
              <a:rPr lang="de-CH" sz="1600" dirty="0"/>
              <a:t> changes to processes, procedures, and </a:t>
            </a:r>
            <a:r>
              <a:rPr lang="de-CH" sz="1600" dirty="0" err="1"/>
              <a:t>staffing</a:t>
            </a:r>
            <a:r>
              <a:rPr lang="de-CH" sz="1600" dirty="0"/>
              <a:t> </a:t>
            </a:r>
            <a:r>
              <a:rPr lang="de-CH" sz="1600" dirty="0" err="1"/>
              <a:t>are</a:t>
            </a:r>
            <a:r>
              <a:rPr lang="de-CH" sz="1600" dirty="0"/>
              <a:t> </a:t>
            </a:r>
            <a:r>
              <a:rPr lang="de-CH" sz="1600" dirty="0" err="1"/>
              <a:t>well</a:t>
            </a:r>
            <a:r>
              <a:rPr lang="de-CH" sz="1600" dirty="0"/>
              <a:t> </a:t>
            </a:r>
            <a:r>
              <a:rPr lang="de-CH" sz="1600" dirty="0" err="1"/>
              <a:t>documented</a:t>
            </a:r>
            <a:r>
              <a:rPr lang="de-CH" sz="1600" dirty="0"/>
              <a:t> and shared among </a:t>
            </a:r>
            <a:r>
              <a:rPr lang="de-CH" sz="1600" dirty="0" err="1"/>
              <a:t>the</a:t>
            </a:r>
            <a:r>
              <a:rPr lang="de-CH" sz="1600" dirty="0"/>
              <a:t> </a:t>
            </a:r>
            <a:r>
              <a:rPr lang="de-CH" sz="1600" dirty="0" err="1"/>
              <a:t>team</a:t>
            </a:r>
            <a:r>
              <a:rPr lang="de-CH" sz="1600" dirty="0"/>
              <a:t>. In </a:t>
            </a:r>
            <a:r>
              <a:rPr lang="de-CH" sz="1600" dirty="0" err="1"/>
              <a:t>addition</a:t>
            </a:r>
            <a:r>
              <a:rPr lang="de-CH" sz="1600" dirty="0"/>
              <a:t> to </a:t>
            </a:r>
            <a:r>
              <a:rPr lang="de-CH" sz="1600" dirty="0" err="1"/>
              <a:t>the</a:t>
            </a:r>
            <a:r>
              <a:rPr lang="de-CH" sz="1600" dirty="0"/>
              <a:t> internal </a:t>
            </a:r>
            <a:r>
              <a:rPr lang="de-CH" sz="1600" dirty="0" err="1"/>
              <a:t>review</a:t>
            </a:r>
            <a:r>
              <a:rPr lang="de-CH" sz="1600" dirty="0"/>
              <a:t> among </a:t>
            </a:r>
            <a:r>
              <a:rPr lang="de-CH" sz="1600" dirty="0" err="1"/>
              <a:t>the</a:t>
            </a:r>
            <a:r>
              <a:rPr lang="de-CH" sz="1600" dirty="0"/>
              <a:t> </a:t>
            </a:r>
            <a:r>
              <a:rPr lang="de-CH" sz="1600" dirty="0" err="1"/>
              <a:t>team</a:t>
            </a:r>
            <a:r>
              <a:rPr lang="de-CH" sz="1600" dirty="0"/>
              <a:t> </a:t>
            </a:r>
            <a:r>
              <a:rPr lang="de-CH" sz="1600" dirty="0" err="1"/>
              <a:t>members</a:t>
            </a:r>
            <a:r>
              <a:rPr lang="de-CH" sz="1600" dirty="0"/>
              <a:t>, </a:t>
            </a:r>
            <a:r>
              <a:rPr lang="de-CH" sz="1600" dirty="0" err="1"/>
              <a:t>the</a:t>
            </a:r>
            <a:r>
              <a:rPr lang="de-CH" sz="1600" dirty="0"/>
              <a:t> </a:t>
            </a:r>
            <a:r>
              <a:rPr lang="de-CH" sz="1600" dirty="0" err="1"/>
              <a:t>progress</a:t>
            </a:r>
            <a:r>
              <a:rPr lang="de-CH" sz="1600" dirty="0"/>
              <a:t> and </a:t>
            </a:r>
            <a:r>
              <a:rPr lang="de-CH" sz="1600" dirty="0" err="1"/>
              <a:t>any</a:t>
            </a:r>
            <a:r>
              <a:rPr lang="de-CH" sz="1600" dirty="0"/>
              <a:t> </a:t>
            </a:r>
            <a:r>
              <a:rPr lang="de-CH" sz="1600" dirty="0" err="1"/>
              <a:t>bottlenecks</a:t>
            </a:r>
            <a:r>
              <a:rPr lang="de-CH" sz="1600" dirty="0"/>
              <a:t> </a:t>
            </a:r>
            <a:r>
              <a:rPr lang="de-CH" sz="1600" dirty="0" err="1"/>
              <a:t>encountered</a:t>
            </a:r>
            <a:r>
              <a:rPr lang="de-CH" sz="1600" dirty="0"/>
              <a:t> together with proposed </a:t>
            </a:r>
            <a:r>
              <a:rPr lang="de-CH" sz="1600" dirty="0" err="1"/>
              <a:t>major</a:t>
            </a:r>
            <a:r>
              <a:rPr lang="de-CH" sz="1600" dirty="0"/>
              <a:t> changes (especially those with </a:t>
            </a:r>
            <a:r>
              <a:rPr lang="de-CH" sz="1600" dirty="0" err="1"/>
              <a:t>implications</a:t>
            </a:r>
            <a:r>
              <a:rPr lang="de-CH" sz="1600" dirty="0"/>
              <a:t> on </a:t>
            </a:r>
            <a:r>
              <a:rPr lang="de-CH" sz="1600" dirty="0" err="1"/>
              <a:t>resource</a:t>
            </a:r>
            <a:r>
              <a:rPr lang="de-CH" sz="1600" dirty="0"/>
              <a:t> requirements), </a:t>
            </a:r>
            <a:r>
              <a:rPr lang="de-CH" sz="1600" dirty="0" err="1"/>
              <a:t>should</a:t>
            </a:r>
            <a:r>
              <a:rPr lang="de-CH" sz="1600" dirty="0"/>
              <a:t> </a:t>
            </a:r>
            <a:r>
              <a:rPr lang="de-CH" sz="1600" dirty="0" err="1"/>
              <a:t>be</a:t>
            </a:r>
            <a:r>
              <a:rPr lang="de-CH" sz="1600" dirty="0"/>
              <a:t> </a:t>
            </a:r>
            <a:r>
              <a:rPr lang="de-CH" sz="1600" dirty="0" err="1"/>
              <a:t>communicated</a:t>
            </a:r>
            <a:r>
              <a:rPr lang="de-CH" sz="1600" dirty="0"/>
              <a:t> to </a:t>
            </a:r>
            <a:r>
              <a:rPr lang="de-CH" sz="1600" dirty="0" err="1"/>
              <a:t>the</a:t>
            </a:r>
            <a:r>
              <a:rPr lang="de-CH" sz="1600" dirty="0"/>
              <a:t> relevant </a:t>
            </a:r>
            <a:r>
              <a:rPr lang="de-CH" sz="1600" dirty="0" err="1"/>
              <a:t>stakeholders</a:t>
            </a:r>
            <a:r>
              <a:rPr lang="de-CH" sz="1600" dirty="0"/>
              <a:t>, including </a:t>
            </a:r>
            <a:r>
              <a:rPr lang="de-CH" sz="1600" dirty="0" err="1"/>
              <a:t>the</a:t>
            </a:r>
            <a:r>
              <a:rPr lang="de-CH" sz="1600" dirty="0"/>
              <a:t> host </a:t>
            </a:r>
            <a:r>
              <a:rPr lang="de-CH" sz="1600" dirty="0" err="1"/>
              <a:t>institution’s</a:t>
            </a:r>
            <a:r>
              <a:rPr lang="de-CH" sz="1600" dirty="0"/>
              <a:t> </a:t>
            </a:r>
            <a:r>
              <a:rPr lang="de-CH" sz="1600" dirty="0" err="1"/>
              <a:t>management</a:t>
            </a:r>
            <a:r>
              <a:rPr lang="de-CH" sz="1600" dirty="0"/>
              <a:t> / </a:t>
            </a:r>
            <a:r>
              <a:rPr lang="de-CH" sz="1600" dirty="0" err="1"/>
              <a:t>authorities</a:t>
            </a:r>
            <a:r>
              <a:rPr lang="de-CH" sz="1600" dirty="0"/>
              <a:t>. </a:t>
            </a:r>
            <a:endParaRPr lang="en-US" sz="1600" dirty="0"/>
          </a:p>
        </p:txBody>
      </p:sp>
      <p:sp>
        <p:nvSpPr>
          <p:cNvPr id="4" name="Textfeld 3"/>
          <p:cNvSpPr txBox="1"/>
          <p:nvPr/>
        </p:nvSpPr>
        <p:spPr>
          <a:xfrm>
            <a:off x="643710" y="922964"/>
            <a:ext cx="7863093" cy="369332"/>
          </a:xfrm>
          <a:prstGeom prst="rect">
            <a:avLst/>
          </a:prstGeom>
          <a:noFill/>
        </p:spPr>
        <p:txBody>
          <a:bodyPr wrap="square" rtlCol="0">
            <a:spAutoFit/>
          </a:bodyPr>
          <a:lstStyle/>
          <a:p>
            <a:r>
              <a:rPr lang="de-CH" b="1" dirty="0"/>
              <a:t>9.1:  Regular </a:t>
            </a:r>
            <a:r>
              <a:rPr lang="de-CH" b="1" dirty="0" err="1"/>
              <a:t>reflections</a:t>
            </a:r>
            <a:r>
              <a:rPr lang="de-CH" b="1" dirty="0"/>
              <a:t> and </a:t>
            </a:r>
            <a:r>
              <a:rPr lang="de-CH" b="1" dirty="0" err="1"/>
              <a:t>learnings</a:t>
            </a:r>
            <a:r>
              <a:rPr lang="de-CH" b="1" dirty="0"/>
              <a:t> </a:t>
            </a:r>
            <a:r>
              <a:rPr lang="de-CH" b="1" dirty="0" err="1"/>
              <a:t>by</a:t>
            </a:r>
            <a:r>
              <a:rPr lang="de-CH" b="1" dirty="0"/>
              <a:t> </a:t>
            </a:r>
            <a:r>
              <a:rPr lang="de-CH" b="1" dirty="0" err="1"/>
              <a:t>the</a:t>
            </a:r>
            <a:r>
              <a:rPr lang="de-CH" b="1" dirty="0"/>
              <a:t> </a:t>
            </a:r>
            <a:r>
              <a:rPr lang="de-CH" b="1" dirty="0" err="1"/>
              <a:t>demonstration</a:t>
            </a:r>
            <a:r>
              <a:rPr lang="de-CH" b="1" dirty="0"/>
              <a:t> </a:t>
            </a:r>
            <a:r>
              <a:rPr lang="de-CH" b="1" dirty="0" err="1"/>
              <a:t>team</a:t>
            </a:r>
            <a:endParaRPr lang="en-US" dirty="0"/>
          </a:p>
        </p:txBody>
      </p:sp>
    </p:spTree>
    <p:extLst>
      <p:ext uri="{BB962C8B-B14F-4D97-AF65-F5344CB8AC3E}">
        <p14:creationId xmlns:p14="http://schemas.microsoft.com/office/powerpoint/2010/main" val="21549712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fld id="{B295DEAF-E952-4796-AAEE-4201E40CA590}" type="slidenum">
              <a:rPr lang="en-GB" noProof="0" smtClean="0"/>
              <a:pPr/>
              <a:t>145</a:t>
            </a:fld>
            <a:endParaRPr lang="en-GB" noProof="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Titel 1">
            <a:extLst>
              <a:ext uri="{FF2B5EF4-FFF2-40B4-BE49-F238E27FC236}">
                <a16:creationId xmlns:a16="http://schemas.microsoft.com/office/drawing/2014/main" id="{6D0DBA26-BF62-4E26-BE41-C7C3478A1645}"/>
              </a:ext>
            </a:extLst>
          </p:cNvPr>
          <p:cNvSpPr txBox="1">
            <a:spLocks/>
          </p:cNvSpPr>
          <p:nvPr/>
        </p:nvSpPr>
        <p:spPr>
          <a:xfrm>
            <a:off x="476936" y="242857"/>
            <a:ext cx="8190128" cy="48611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800" dirty="0"/>
              <a:t>Regular </a:t>
            </a:r>
            <a:r>
              <a:rPr lang="de-CH" sz="1800" dirty="0" err="1"/>
              <a:t>reflections</a:t>
            </a:r>
            <a:r>
              <a:rPr lang="de-CH" sz="1800" dirty="0"/>
              <a:t> at </a:t>
            </a:r>
            <a:r>
              <a:rPr lang="de-CH" sz="1800" dirty="0" err="1"/>
              <a:t>the</a:t>
            </a:r>
            <a:r>
              <a:rPr lang="de-CH" sz="1800" dirty="0"/>
              <a:t> </a:t>
            </a:r>
            <a:r>
              <a:rPr lang="de-CH" sz="1800" dirty="0" err="1"/>
              <a:t>demonstration</a:t>
            </a:r>
            <a:r>
              <a:rPr lang="de-CH" sz="1800" dirty="0"/>
              <a:t> </a:t>
            </a:r>
            <a:r>
              <a:rPr lang="de-CH" sz="1800" dirty="0" err="1"/>
              <a:t>sites</a:t>
            </a:r>
            <a:r>
              <a:rPr lang="de-CH" sz="1800" dirty="0"/>
              <a:t> – some </a:t>
            </a:r>
            <a:r>
              <a:rPr lang="de-CH" sz="1800" dirty="0" err="1"/>
              <a:t>pathways</a:t>
            </a:r>
            <a:r>
              <a:rPr lang="de-CH" sz="1800" dirty="0"/>
              <a:t> </a:t>
            </a:r>
            <a:r>
              <a:rPr lang="de-CH" sz="1800" dirty="0" err="1"/>
              <a:t>for</a:t>
            </a:r>
            <a:r>
              <a:rPr lang="de-CH" sz="1800" dirty="0"/>
              <a:t> </a:t>
            </a:r>
            <a:r>
              <a:rPr lang="de-CH" sz="1800" dirty="0" err="1"/>
              <a:t>the</a:t>
            </a:r>
            <a:r>
              <a:rPr lang="de-CH" sz="1800" dirty="0"/>
              <a:t> </a:t>
            </a:r>
            <a:r>
              <a:rPr lang="de-CH" sz="1800" dirty="0" err="1"/>
              <a:t>demonstration</a:t>
            </a:r>
            <a:r>
              <a:rPr lang="de-CH" sz="1800" dirty="0"/>
              <a:t> </a:t>
            </a:r>
            <a:r>
              <a:rPr lang="de-CH" sz="1800" dirty="0" err="1"/>
              <a:t>team</a:t>
            </a:r>
            <a:r>
              <a:rPr lang="de-CH" sz="1800" dirty="0"/>
              <a:t> </a:t>
            </a:r>
            <a:r>
              <a:rPr lang="de-CH" sz="1800" dirty="0" err="1"/>
              <a:t>members</a:t>
            </a:r>
            <a:endParaRPr lang="en-US" sz="1800" dirty="0"/>
          </a:p>
        </p:txBody>
      </p:sp>
      <p:graphicFrame>
        <p:nvGraphicFramePr>
          <p:cNvPr id="6" name="Diagramm 5"/>
          <p:cNvGraphicFramePr/>
          <p:nvPr>
            <p:extLst>
              <p:ext uri="{D42A27DB-BD31-4B8C-83A1-F6EECF244321}">
                <p14:modId xmlns:p14="http://schemas.microsoft.com/office/powerpoint/2010/main" val="1404530485"/>
              </p:ext>
            </p:extLst>
          </p:nvPr>
        </p:nvGraphicFramePr>
        <p:xfrm>
          <a:off x="521955" y="684303"/>
          <a:ext cx="7740086" cy="526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91064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5094" y="470945"/>
            <a:ext cx="7908549" cy="352449"/>
          </a:xfrm>
        </p:spPr>
        <p:txBody>
          <a:bodyPr vert="horz" lIns="0" tIns="0" rIns="0" bIns="0" rtlCol="0" anchor="t">
            <a:noAutofit/>
          </a:bodyPr>
          <a:lstStyle/>
          <a:p>
            <a:r>
              <a:rPr lang="en-GB" sz="1800" dirty="0">
                <a:solidFill>
                  <a:srgbClr val="262626"/>
                </a:solidFill>
                <a:latin typeface="+mn-lt"/>
              </a:rPr>
              <a:t>Team visits to demo site – example from the </a:t>
            </a:r>
            <a:r>
              <a:rPr lang="en-GB" sz="1800" dirty="0" err="1">
                <a:solidFill>
                  <a:srgbClr val="262626"/>
                </a:solidFill>
                <a:latin typeface="+mn-lt"/>
              </a:rPr>
              <a:t>SysCom</a:t>
            </a:r>
            <a:r>
              <a:rPr lang="en-GB" sz="1800" dirty="0">
                <a:solidFill>
                  <a:srgbClr val="262626"/>
                </a:solidFill>
                <a:latin typeface="+mn-lt"/>
              </a:rPr>
              <a:t> Kenya and India</a:t>
            </a:r>
            <a:br>
              <a:rPr lang="en-US" sz="1800" dirty="0">
                <a:solidFill>
                  <a:srgbClr val="262626"/>
                </a:solidFill>
                <a:latin typeface="+mn-lt"/>
              </a:rPr>
            </a:b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146</a:t>
            </a:fld>
            <a:endParaRPr lang="en-GB" noProof="0" dirty="0"/>
          </a:p>
        </p:txBody>
      </p:sp>
      <p:sp>
        <p:nvSpPr>
          <p:cNvPr id="10" name="Titel 1">
            <a:extLst>
              <a:ext uri="{FF2B5EF4-FFF2-40B4-BE49-F238E27FC236}">
                <a16:creationId xmlns:a16="http://schemas.microsoft.com/office/drawing/2014/main" id="{6379EE0D-7A3E-4EDA-B856-6D1EA6BE3540}"/>
              </a:ext>
            </a:extLst>
          </p:cNvPr>
          <p:cNvSpPr txBox="1">
            <a:spLocks/>
          </p:cNvSpPr>
          <p:nvPr/>
        </p:nvSpPr>
        <p:spPr>
          <a:xfrm>
            <a:off x="555094" y="823394"/>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600" b="0" dirty="0" err="1"/>
              <a:t>Make</a:t>
            </a:r>
            <a:r>
              <a:rPr lang="de-CH" sz="1600" b="0" dirty="0"/>
              <a:t> frequent </a:t>
            </a:r>
            <a:r>
              <a:rPr lang="de-CH" sz="1600" b="0" dirty="0" err="1"/>
              <a:t>visits</a:t>
            </a:r>
            <a:r>
              <a:rPr lang="de-CH" sz="1600" b="0" dirty="0"/>
              <a:t> </a:t>
            </a:r>
            <a:r>
              <a:rPr lang="de-CH" sz="1600" b="0" dirty="0" err="1"/>
              <a:t>as</a:t>
            </a:r>
            <a:r>
              <a:rPr lang="de-CH" sz="1600" b="0" dirty="0"/>
              <a:t> a </a:t>
            </a:r>
            <a:r>
              <a:rPr lang="de-CH" sz="1600" b="0" dirty="0" err="1"/>
              <a:t>team</a:t>
            </a:r>
            <a:r>
              <a:rPr lang="de-CH" sz="1600" b="0" dirty="0"/>
              <a:t> to </a:t>
            </a:r>
            <a:r>
              <a:rPr lang="de-CH" sz="1600" b="0" dirty="0" err="1"/>
              <a:t>the</a:t>
            </a:r>
            <a:r>
              <a:rPr lang="de-CH" sz="1600" b="0" dirty="0"/>
              <a:t> </a:t>
            </a:r>
            <a:r>
              <a:rPr lang="de-CH" sz="1600" b="0" dirty="0" err="1"/>
              <a:t>demo</a:t>
            </a:r>
            <a:r>
              <a:rPr lang="de-CH" sz="1600" b="0" dirty="0"/>
              <a:t> </a:t>
            </a:r>
            <a:r>
              <a:rPr lang="de-CH" sz="1600" b="0" dirty="0" err="1"/>
              <a:t>plots</a:t>
            </a:r>
            <a:r>
              <a:rPr lang="de-CH" sz="1600" b="0" dirty="0"/>
              <a:t> to </a:t>
            </a:r>
            <a:r>
              <a:rPr lang="de-CH" sz="1600" b="0" dirty="0" err="1"/>
              <a:t>jointly</a:t>
            </a:r>
            <a:r>
              <a:rPr lang="de-CH" sz="1600" b="0" dirty="0"/>
              <a:t> discuss </a:t>
            </a:r>
            <a:r>
              <a:rPr lang="de-CH" sz="1600" b="0" dirty="0" err="1"/>
              <a:t>progress</a:t>
            </a:r>
            <a:r>
              <a:rPr lang="de-CH" sz="1600" b="0" dirty="0"/>
              <a:t>, </a:t>
            </a:r>
            <a:r>
              <a:rPr lang="de-CH" sz="1600" b="0" dirty="0" err="1"/>
              <a:t>performance</a:t>
            </a:r>
            <a:r>
              <a:rPr lang="de-CH" sz="1600" b="0" dirty="0"/>
              <a:t> and </a:t>
            </a:r>
            <a:r>
              <a:rPr lang="de-CH" sz="1600" b="0" dirty="0" err="1"/>
              <a:t>emerging</a:t>
            </a:r>
            <a:r>
              <a:rPr lang="de-CH" sz="1600" b="0" dirty="0"/>
              <a:t> challenges. </a:t>
            </a:r>
            <a:r>
              <a:rPr lang="de-CH" sz="1600" b="0" dirty="0" err="1"/>
              <a:t>Evaluate</a:t>
            </a:r>
            <a:r>
              <a:rPr lang="de-CH" sz="1600" b="0" dirty="0"/>
              <a:t> </a:t>
            </a:r>
            <a:r>
              <a:rPr lang="de-CH" sz="1600" b="0" dirty="0" err="1"/>
              <a:t>if</a:t>
            </a:r>
            <a:r>
              <a:rPr lang="de-CH" sz="1600" b="0" dirty="0"/>
              <a:t> your </a:t>
            </a:r>
            <a:r>
              <a:rPr lang="de-CH" sz="1600" b="0" dirty="0" err="1"/>
              <a:t>objectives</a:t>
            </a:r>
            <a:r>
              <a:rPr lang="de-CH" sz="1600" b="0" dirty="0"/>
              <a:t> </a:t>
            </a:r>
            <a:r>
              <a:rPr lang="de-CH" sz="1600" b="0" dirty="0" err="1"/>
              <a:t>are</a:t>
            </a:r>
            <a:r>
              <a:rPr lang="de-CH" sz="1600" b="0" dirty="0"/>
              <a:t> being </a:t>
            </a:r>
            <a:r>
              <a:rPr lang="de-CH" sz="1600" b="0" dirty="0" err="1"/>
              <a:t>met</a:t>
            </a:r>
            <a:r>
              <a:rPr lang="de-CH" sz="1600" b="0" dirty="0"/>
              <a:t>, </a:t>
            </a:r>
            <a:r>
              <a:rPr lang="de-CH" sz="1600" b="0" dirty="0" err="1"/>
              <a:t>or</a:t>
            </a:r>
            <a:r>
              <a:rPr lang="de-CH" sz="1600" b="0" dirty="0"/>
              <a:t> what changes / </a:t>
            </a:r>
            <a:r>
              <a:rPr lang="de-CH" sz="1600" b="0" dirty="0" err="1"/>
              <a:t>improvements</a:t>
            </a:r>
            <a:r>
              <a:rPr lang="de-CH" sz="1600" b="0" dirty="0"/>
              <a:t> </a:t>
            </a:r>
            <a:r>
              <a:rPr lang="de-CH" sz="1600" b="0" dirty="0" err="1"/>
              <a:t>are</a:t>
            </a:r>
            <a:r>
              <a:rPr lang="de-CH" sz="1600" b="0" dirty="0"/>
              <a:t> </a:t>
            </a:r>
            <a:r>
              <a:rPr lang="de-CH" sz="1600" b="0" dirty="0" err="1"/>
              <a:t>necessary</a:t>
            </a:r>
            <a:r>
              <a:rPr lang="de-CH" sz="1600" b="0" dirty="0"/>
              <a:t> in </a:t>
            </a:r>
            <a:r>
              <a:rPr lang="de-CH" sz="1600" b="0" dirty="0" err="1"/>
              <a:t>order</a:t>
            </a:r>
            <a:r>
              <a:rPr lang="de-CH" sz="1600" b="0" dirty="0"/>
              <a:t> to </a:t>
            </a:r>
            <a:r>
              <a:rPr lang="de-CH" sz="1600" b="0" dirty="0" err="1"/>
              <a:t>address</a:t>
            </a:r>
            <a:r>
              <a:rPr lang="de-CH" sz="1600" b="0" dirty="0"/>
              <a:t> </a:t>
            </a:r>
            <a:r>
              <a:rPr lang="de-CH" sz="1600" b="0" dirty="0" err="1"/>
              <a:t>any</a:t>
            </a:r>
            <a:r>
              <a:rPr lang="de-CH" sz="1600" b="0" dirty="0"/>
              <a:t> </a:t>
            </a:r>
            <a:r>
              <a:rPr lang="de-CH" sz="1600" b="0" dirty="0" err="1"/>
              <a:t>emerging</a:t>
            </a:r>
            <a:r>
              <a:rPr lang="de-CH" sz="1600" b="0" dirty="0"/>
              <a:t> </a:t>
            </a:r>
            <a:r>
              <a:rPr lang="de-CH" sz="1600" b="0" dirty="0" err="1"/>
              <a:t>bottlenecks</a:t>
            </a:r>
            <a:r>
              <a:rPr lang="de-CH" sz="1600" b="0" dirty="0"/>
              <a:t>.</a:t>
            </a:r>
            <a:br>
              <a:rPr lang="en-US" sz="1600" b="0" dirty="0"/>
            </a:br>
            <a:endParaRPr lang="en-US" sz="1600" b="0" dirty="0"/>
          </a:p>
        </p:txBody>
      </p:sp>
      <p:grpSp>
        <p:nvGrpSpPr>
          <p:cNvPr id="3" name="Gruppieren 2"/>
          <p:cNvGrpSpPr/>
          <p:nvPr/>
        </p:nvGrpSpPr>
        <p:grpSpPr>
          <a:xfrm>
            <a:off x="791215" y="1639669"/>
            <a:ext cx="6951431" cy="4557712"/>
            <a:chOff x="790454" y="1498407"/>
            <a:chExt cx="6951431" cy="4557712"/>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804336" y="1498407"/>
              <a:ext cx="3510040" cy="2095188"/>
            </a:xfrm>
            <a:prstGeom prst="rect">
              <a:avLst/>
            </a:prstGeom>
          </p:spPr>
        </p:pic>
        <p:pic>
          <p:nvPicPr>
            <p:cNvPr id="6" name="Content Placeholder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454" y="3638085"/>
              <a:ext cx="3523922" cy="2114967"/>
            </a:xfrm>
            <a:prstGeom prst="rect">
              <a:avLst/>
            </a:prstGeom>
          </p:spPr>
        </p:pic>
        <p:pic>
          <p:nvPicPr>
            <p:cNvPr id="7" name="Content Placeholder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3216" y="1524125"/>
              <a:ext cx="3124608" cy="2069470"/>
            </a:xfrm>
            <a:prstGeom prst="rect">
              <a:avLst/>
            </a:prstGeom>
          </p:spPr>
        </p:pic>
        <p:pic>
          <p:nvPicPr>
            <p:cNvPr id="8" name="Content Placeholder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3216" y="3653950"/>
              <a:ext cx="3124608" cy="2099102"/>
            </a:xfrm>
            <a:prstGeom prst="rect">
              <a:avLst/>
            </a:prstGeom>
          </p:spPr>
        </p:pic>
        <p:sp>
          <p:nvSpPr>
            <p:cNvPr id="11" name="Textfeld 10">
              <a:extLst>
                <a:ext uri="{FF2B5EF4-FFF2-40B4-BE49-F238E27FC236}">
                  <a16:creationId xmlns:a16="http://schemas.microsoft.com/office/drawing/2014/main" id="{001B1789-5C99-4434-AE61-A67BCD5DBB08}"/>
                </a:ext>
              </a:extLst>
            </p:cNvPr>
            <p:cNvSpPr txBox="1"/>
            <p:nvPr/>
          </p:nvSpPr>
          <p:spPr>
            <a:xfrm>
              <a:off x="4597561" y="5779120"/>
              <a:ext cx="3144324" cy="276999"/>
            </a:xfrm>
            <a:prstGeom prst="rect">
              <a:avLst/>
            </a:prstGeom>
            <a:noFill/>
          </p:spPr>
          <p:txBody>
            <a:bodyPr wrap="square" rtlCol="0">
              <a:spAutoFit/>
            </a:bodyPr>
            <a:lstStyle/>
            <a:p>
              <a:pPr algn="r"/>
              <a:r>
                <a:rPr lang="de-CH" sz="1200" spc="20" dirty="0"/>
                <a:t>Pictures: SysCom </a:t>
              </a:r>
              <a:r>
                <a:rPr lang="de-CH" sz="1200" spc="20" dirty="0" err="1"/>
                <a:t>Program</a:t>
              </a:r>
              <a:r>
                <a:rPr lang="de-CH" sz="1200" spc="20" dirty="0"/>
                <a:t>, </a:t>
              </a:r>
              <a:r>
                <a:rPr lang="de-CH" sz="1200" spc="20" dirty="0" err="1"/>
                <a:t>FiBL</a:t>
              </a:r>
              <a:endParaRPr lang="en-US" sz="1200" spc="20" dirty="0"/>
            </a:p>
          </p:txBody>
        </p:sp>
      </p:grpSp>
      <p:sp>
        <p:nvSpPr>
          <p:cNvPr id="12" name="Datumsplatzhalter 4">
            <a:extLst>
              <a:ext uri="{FF2B5EF4-FFF2-40B4-BE49-F238E27FC236}">
                <a16:creationId xmlns:a16="http://schemas.microsoft.com/office/drawing/2014/main" id="{8E363A47-50E8-42B7-9930-A1C42CBCBD9A}"/>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2764948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147</a:t>
            </a:fld>
            <a:endParaRPr lang="en-GB" noProof="0" dirty="0"/>
          </a:p>
        </p:txBody>
      </p:sp>
      <p:sp>
        <p:nvSpPr>
          <p:cNvPr id="7" name="Textfeld 6"/>
          <p:cNvSpPr txBox="1"/>
          <p:nvPr/>
        </p:nvSpPr>
        <p:spPr>
          <a:xfrm>
            <a:off x="552089" y="360696"/>
            <a:ext cx="7646228" cy="369332"/>
          </a:xfrm>
          <a:prstGeom prst="rect">
            <a:avLst/>
          </a:prstGeom>
          <a:noFill/>
        </p:spPr>
        <p:txBody>
          <a:bodyPr wrap="square" rtlCol="0">
            <a:spAutoFit/>
          </a:bodyPr>
          <a:lstStyle/>
          <a:p>
            <a:r>
              <a:rPr lang="de-CH" b="1" dirty="0"/>
              <a:t>9.2:  Technological </a:t>
            </a:r>
            <a:r>
              <a:rPr lang="de-CH" b="1" dirty="0" err="1"/>
              <a:t>dissemination</a:t>
            </a:r>
            <a:r>
              <a:rPr lang="de-CH" b="1" dirty="0"/>
              <a:t> from </a:t>
            </a:r>
            <a:r>
              <a:rPr lang="de-CH" b="1" dirty="0" err="1"/>
              <a:t>the</a:t>
            </a:r>
            <a:r>
              <a:rPr lang="de-CH" b="1" dirty="0"/>
              <a:t> </a:t>
            </a:r>
            <a:r>
              <a:rPr lang="de-CH" b="1" dirty="0" err="1"/>
              <a:t>demonstrations</a:t>
            </a:r>
            <a:endParaRPr lang="en-GB" b="1" dirty="0"/>
          </a:p>
        </p:txBody>
      </p:sp>
      <p:sp>
        <p:nvSpPr>
          <p:cNvPr id="6" name="Inhaltsplatzhalter 2"/>
          <p:cNvSpPr txBox="1">
            <a:spLocks/>
          </p:cNvSpPr>
          <p:nvPr/>
        </p:nvSpPr>
        <p:spPr>
          <a:xfrm>
            <a:off x="607590" y="3962784"/>
            <a:ext cx="7932209" cy="2160693"/>
          </a:xfrm>
          <a:prstGeom prst="rect">
            <a:avLst/>
          </a:prstGeom>
          <a:solidFill>
            <a:schemeClr val="accent6">
              <a:lumMod val="20000"/>
              <a:lumOff val="80000"/>
            </a:schemeClr>
          </a:solidFill>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e-CH" sz="1600" dirty="0"/>
              <a:t>Who </a:t>
            </a:r>
            <a:r>
              <a:rPr lang="de-CH" sz="1600" dirty="0" err="1"/>
              <a:t>are</a:t>
            </a:r>
            <a:r>
              <a:rPr lang="de-CH" sz="1600" dirty="0"/>
              <a:t> </a:t>
            </a:r>
            <a:r>
              <a:rPr lang="de-CH" sz="1600" dirty="0" err="1"/>
              <a:t>the</a:t>
            </a:r>
            <a:r>
              <a:rPr lang="de-CH" sz="1600" dirty="0"/>
              <a:t> </a:t>
            </a:r>
            <a:r>
              <a:rPr lang="de-CH" sz="1600" dirty="0" err="1"/>
              <a:t>key</a:t>
            </a:r>
            <a:r>
              <a:rPr lang="de-CH" sz="1600" dirty="0"/>
              <a:t> </a:t>
            </a:r>
            <a:r>
              <a:rPr lang="de-CH" sz="1600" dirty="0" err="1"/>
              <a:t>users</a:t>
            </a:r>
            <a:r>
              <a:rPr lang="de-CH" sz="1600" dirty="0"/>
              <a:t>/</a:t>
            </a:r>
            <a:r>
              <a:rPr lang="de-CH" sz="1600" dirty="0" err="1"/>
              <a:t>beneficires</a:t>
            </a:r>
            <a:r>
              <a:rPr lang="de-CH" sz="1600" dirty="0"/>
              <a:t> of </a:t>
            </a:r>
            <a:r>
              <a:rPr lang="de-CH" sz="1600" dirty="0" err="1"/>
              <a:t>the</a:t>
            </a:r>
            <a:r>
              <a:rPr lang="de-CH" sz="1600" dirty="0"/>
              <a:t> </a:t>
            </a:r>
            <a:r>
              <a:rPr lang="de-CH" sz="1600" dirty="0" err="1"/>
              <a:t>demonstration</a:t>
            </a:r>
            <a:r>
              <a:rPr lang="de-CH" sz="1600" dirty="0"/>
              <a:t> </a:t>
            </a:r>
            <a:r>
              <a:rPr lang="de-CH" sz="1600" dirty="0" err="1"/>
              <a:t>outcomes</a:t>
            </a:r>
            <a:endParaRPr lang="de-CH" sz="1600" dirty="0"/>
          </a:p>
          <a:p>
            <a:pPr marL="285750" indent="-285750">
              <a:buFont typeface="Arial" panose="020B0604020202020204" pitchFamily="34" charset="0"/>
              <a:buChar char="•"/>
            </a:pPr>
            <a:r>
              <a:rPr lang="de-CH" sz="1600" dirty="0" err="1"/>
              <a:t>How</a:t>
            </a:r>
            <a:r>
              <a:rPr lang="de-CH" sz="1600" dirty="0"/>
              <a:t> </a:t>
            </a:r>
            <a:r>
              <a:rPr lang="de-CH" sz="1600" dirty="0" err="1"/>
              <a:t>can</a:t>
            </a:r>
            <a:r>
              <a:rPr lang="de-CH" sz="1600" dirty="0"/>
              <a:t> </a:t>
            </a:r>
            <a:r>
              <a:rPr lang="de-CH" sz="1600" dirty="0" err="1"/>
              <a:t>the</a:t>
            </a:r>
            <a:r>
              <a:rPr lang="de-CH" sz="1600" dirty="0"/>
              <a:t> </a:t>
            </a:r>
            <a:r>
              <a:rPr lang="de-CH" sz="1600" dirty="0" err="1"/>
              <a:t>demo</a:t>
            </a:r>
            <a:r>
              <a:rPr lang="de-CH" sz="1600" dirty="0"/>
              <a:t> </a:t>
            </a:r>
            <a:r>
              <a:rPr lang="de-CH" sz="1600" dirty="0" err="1"/>
              <a:t>plots</a:t>
            </a:r>
            <a:r>
              <a:rPr lang="de-CH" sz="1600" dirty="0"/>
              <a:t> and </a:t>
            </a:r>
            <a:r>
              <a:rPr lang="de-CH" sz="1600" dirty="0" err="1"/>
              <a:t>the</a:t>
            </a:r>
            <a:r>
              <a:rPr lang="de-CH" sz="1600" dirty="0"/>
              <a:t> </a:t>
            </a:r>
            <a:r>
              <a:rPr lang="de-CH" sz="1600" dirty="0" err="1"/>
              <a:t>emanating</a:t>
            </a:r>
            <a:r>
              <a:rPr lang="de-CH" sz="1600" dirty="0"/>
              <a:t> </a:t>
            </a:r>
            <a:r>
              <a:rPr lang="de-CH" sz="1600" dirty="0" err="1"/>
              <a:t>information</a:t>
            </a:r>
            <a:r>
              <a:rPr lang="de-CH" sz="1600" dirty="0"/>
              <a:t>/</a:t>
            </a:r>
            <a:r>
              <a:rPr lang="de-CH" sz="1600" dirty="0" err="1"/>
              <a:t>results</a:t>
            </a:r>
            <a:r>
              <a:rPr lang="de-CH" sz="1600" dirty="0"/>
              <a:t> </a:t>
            </a:r>
            <a:r>
              <a:rPr lang="de-CH" sz="1600" dirty="0" err="1"/>
              <a:t>be</a:t>
            </a:r>
            <a:r>
              <a:rPr lang="de-CH" sz="1600" dirty="0"/>
              <a:t> </a:t>
            </a:r>
            <a:r>
              <a:rPr lang="de-CH" sz="1600" dirty="0" err="1"/>
              <a:t>promoted</a:t>
            </a:r>
            <a:r>
              <a:rPr lang="de-CH" sz="1600" dirty="0"/>
              <a:t> </a:t>
            </a:r>
            <a:r>
              <a:rPr lang="de-CH" sz="1600" dirty="0" err="1"/>
              <a:t>for</a:t>
            </a:r>
            <a:r>
              <a:rPr lang="de-CH" sz="1600" dirty="0"/>
              <a:t> </a:t>
            </a:r>
            <a:r>
              <a:rPr lang="de-CH" sz="1600" dirty="0" err="1"/>
              <a:t>the</a:t>
            </a:r>
            <a:r>
              <a:rPr lang="de-CH" sz="1600" dirty="0"/>
              <a:t> </a:t>
            </a:r>
            <a:r>
              <a:rPr lang="de-CH" sz="1600" dirty="0" err="1"/>
              <a:t>users</a:t>
            </a:r>
            <a:r>
              <a:rPr lang="de-CH" sz="1600" dirty="0"/>
              <a:t>’ </a:t>
            </a:r>
            <a:r>
              <a:rPr lang="de-CH" sz="1600" dirty="0" err="1"/>
              <a:t>benefit</a:t>
            </a:r>
            <a:r>
              <a:rPr lang="de-CH" sz="1600" dirty="0"/>
              <a:t>? </a:t>
            </a:r>
          </a:p>
          <a:p>
            <a:pPr marL="285750" indent="-285750">
              <a:buFont typeface="Arial" panose="020B0604020202020204" pitchFamily="34" charset="0"/>
              <a:buChar char="•"/>
            </a:pPr>
            <a:r>
              <a:rPr lang="de-CH" sz="1600" dirty="0"/>
              <a:t>What </a:t>
            </a:r>
            <a:r>
              <a:rPr lang="de-CH" sz="1600" dirty="0" err="1"/>
              <a:t>information</a:t>
            </a:r>
            <a:r>
              <a:rPr lang="de-CH" sz="1600" dirty="0"/>
              <a:t> will </a:t>
            </a:r>
            <a:r>
              <a:rPr lang="de-CH" sz="1600" dirty="0" err="1"/>
              <a:t>be</a:t>
            </a:r>
            <a:r>
              <a:rPr lang="de-CH" sz="1600" dirty="0"/>
              <a:t> important to </a:t>
            </a:r>
            <a:r>
              <a:rPr lang="de-CH" sz="1600" dirty="0" err="1"/>
              <a:t>share</a:t>
            </a:r>
            <a:r>
              <a:rPr lang="de-CH" sz="1600" dirty="0"/>
              <a:t>?</a:t>
            </a:r>
          </a:p>
          <a:p>
            <a:pPr marL="285750" indent="-285750">
              <a:buFont typeface="Arial" panose="020B0604020202020204" pitchFamily="34" charset="0"/>
              <a:buChar char="•"/>
            </a:pPr>
            <a:r>
              <a:rPr lang="de-CH" sz="1600" dirty="0" err="1"/>
              <a:t>How</a:t>
            </a:r>
            <a:r>
              <a:rPr lang="de-CH" sz="1600" dirty="0"/>
              <a:t> </a:t>
            </a:r>
            <a:r>
              <a:rPr lang="de-CH" sz="1600" dirty="0" err="1"/>
              <a:t>best</a:t>
            </a:r>
            <a:r>
              <a:rPr lang="de-CH" sz="1600" dirty="0"/>
              <a:t> </a:t>
            </a:r>
            <a:r>
              <a:rPr lang="de-CH" sz="1600" dirty="0" err="1"/>
              <a:t>can</a:t>
            </a:r>
            <a:r>
              <a:rPr lang="de-CH" sz="1600" dirty="0"/>
              <a:t> </a:t>
            </a:r>
            <a:r>
              <a:rPr lang="de-CH" sz="1600" dirty="0" err="1"/>
              <a:t>the</a:t>
            </a:r>
            <a:r>
              <a:rPr lang="de-CH" sz="1600" dirty="0"/>
              <a:t> </a:t>
            </a:r>
            <a:r>
              <a:rPr lang="de-CH" sz="1600" dirty="0" err="1"/>
              <a:t>information</a:t>
            </a:r>
            <a:r>
              <a:rPr lang="de-CH" sz="1600" dirty="0"/>
              <a:t>/</a:t>
            </a:r>
            <a:r>
              <a:rPr lang="de-CH" sz="1600" dirty="0" err="1"/>
              <a:t>experiences</a:t>
            </a:r>
            <a:r>
              <a:rPr lang="de-CH" sz="1600" dirty="0"/>
              <a:t>/</a:t>
            </a:r>
            <a:r>
              <a:rPr lang="de-CH" sz="1600" dirty="0" err="1"/>
              <a:t>lessons</a:t>
            </a:r>
            <a:r>
              <a:rPr lang="de-CH" sz="1600" dirty="0"/>
              <a:t> from </a:t>
            </a:r>
            <a:r>
              <a:rPr lang="de-CH" sz="1600" dirty="0" err="1"/>
              <a:t>the</a:t>
            </a:r>
            <a:r>
              <a:rPr lang="de-CH" sz="1600" dirty="0"/>
              <a:t> </a:t>
            </a:r>
            <a:r>
              <a:rPr lang="de-CH" sz="1600" dirty="0" err="1"/>
              <a:t>demo</a:t>
            </a:r>
            <a:r>
              <a:rPr lang="de-CH" sz="1600" dirty="0"/>
              <a:t> </a:t>
            </a:r>
            <a:r>
              <a:rPr lang="de-CH" sz="1600" dirty="0" err="1"/>
              <a:t>plots</a:t>
            </a:r>
            <a:r>
              <a:rPr lang="de-CH" sz="1600" dirty="0"/>
              <a:t> </a:t>
            </a:r>
            <a:r>
              <a:rPr lang="de-CH" sz="1600" dirty="0" err="1"/>
              <a:t>be</a:t>
            </a:r>
            <a:r>
              <a:rPr lang="de-CH" sz="1600" dirty="0"/>
              <a:t> </a:t>
            </a:r>
            <a:r>
              <a:rPr lang="de-CH" sz="1600" dirty="0" err="1"/>
              <a:t>best</a:t>
            </a:r>
            <a:r>
              <a:rPr lang="de-CH" sz="1600" dirty="0"/>
              <a:t> </a:t>
            </a:r>
            <a:r>
              <a:rPr lang="de-CH" sz="1600" dirty="0" err="1"/>
              <a:t>shared</a:t>
            </a:r>
            <a:r>
              <a:rPr lang="de-CH" sz="1600" dirty="0"/>
              <a:t>, </a:t>
            </a:r>
            <a:r>
              <a:rPr lang="de-CH" sz="1600" dirty="0" err="1"/>
              <a:t>or</a:t>
            </a:r>
            <a:r>
              <a:rPr lang="de-CH" sz="1600" dirty="0"/>
              <a:t> </a:t>
            </a:r>
            <a:r>
              <a:rPr lang="de-CH" sz="1600" dirty="0" err="1"/>
              <a:t>how</a:t>
            </a:r>
            <a:r>
              <a:rPr lang="de-CH" sz="1600" dirty="0"/>
              <a:t> </a:t>
            </a:r>
            <a:r>
              <a:rPr lang="de-CH" sz="1600" dirty="0" err="1"/>
              <a:t>can</a:t>
            </a:r>
            <a:r>
              <a:rPr lang="de-CH" sz="1600" dirty="0"/>
              <a:t> </a:t>
            </a:r>
            <a:r>
              <a:rPr lang="de-CH" sz="1600" dirty="0" err="1"/>
              <a:t>it</a:t>
            </a:r>
            <a:r>
              <a:rPr lang="de-CH" sz="1600" dirty="0"/>
              <a:t> </a:t>
            </a:r>
            <a:r>
              <a:rPr lang="de-CH" sz="1600" dirty="0" err="1"/>
              <a:t>best</a:t>
            </a:r>
            <a:r>
              <a:rPr lang="de-CH" sz="1600" dirty="0"/>
              <a:t> </a:t>
            </a:r>
            <a:r>
              <a:rPr lang="de-CH" sz="1600" dirty="0" err="1"/>
              <a:t>reach</a:t>
            </a:r>
            <a:r>
              <a:rPr lang="de-CH" sz="1600" dirty="0"/>
              <a:t> </a:t>
            </a:r>
            <a:r>
              <a:rPr lang="de-CH" sz="1600" dirty="0" err="1"/>
              <a:t>the</a:t>
            </a:r>
            <a:r>
              <a:rPr lang="de-CH" sz="1600" dirty="0"/>
              <a:t> </a:t>
            </a:r>
            <a:r>
              <a:rPr lang="de-CH" sz="1600" dirty="0" err="1"/>
              <a:t>users</a:t>
            </a:r>
            <a:r>
              <a:rPr lang="de-CH" sz="1600" dirty="0"/>
              <a:t>?</a:t>
            </a:r>
          </a:p>
          <a:p>
            <a:pPr marL="285750" indent="-285750">
              <a:buFont typeface="Arial" panose="020B0604020202020204" pitchFamily="34" charset="0"/>
              <a:buChar char="•"/>
            </a:pPr>
            <a:r>
              <a:rPr lang="de-CH" sz="1600" dirty="0"/>
              <a:t>For example, </a:t>
            </a:r>
            <a:r>
              <a:rPr lang="de-CH" sz="1600" dirty="0" err="1"/>
              <a:t>is</a:t>
            </a:r>
            <a:r>
              <a:rPr lang="de-CH" sz="1600" dirty="0"/>
              <a:t> </a:t>
            </a:r>
            <a:r>
              <a:rPr lang="de-CH" sz="1600" dirty="0" err="1"/>
              <a:t>it</a:t>
            </a:r>
            <a:r>
              <a:rPr lang="de-CH" sz="1600" dirty="0"/>
              <a:t> </a:t>
            </a:r>
            <a:r>
              <a:rPr lang="de-CH" sz="1600" dirty="0" err="1"/>
              <a:t>necessary</a:t>
            </a:r>
            <a:r>
              <a:rPr lang="de-CH" sz="1600" dirty="0"/>
              <a:t> to </a:t>
            </a:r>
            <a:r>
              <a:rPr lang="de-CH" sz="1600" dirty="0" err="1"/>
              <a:t>set</a:t>
            </a:r>
            <a:r>
              <a:rPr lang="de-CH" sz="1600" dirty="0"/>
              <a:t> </a:t>
            </a:r>
            <a:r>
              <a:rPr lang="de-CH" sz="1600" dirty="0" err="1"/>
              <a:t>up</a:t>
            </a:r>
            <a:r>
              <a:rPr lang="de-CH" sz="1600" dirty="0"/>
              <a:t> a </a:t>
            </a:r>
            <a:r>
              <a:rPr lang="de-CH" sz="1600" dirty="0" err="1"/>
              <a:t>website</a:t>
            </a:r>
            <a:r>
              <a:rPr lang="de-CH" sz="1600" dirty="0"/>
              <a:t> </a:t>
            </a:r>
            <a:r>
              <a:rPr lang="de-CH" sz="1600" dirty="0" err="1"/>
              <a:t>for</a:t>
            </a:r>
            <a:r>
              <a:rPr lang="de-CH" sz="1600" dirty="0"/>
              <a:t> </a:t>
            </a:r>
            <a:r>
              <a:rPr lang="de-CH" sz="1600" dirty="0" err="1"/>
              <a:t>the</a:t>
            </a:r>
            <a:r>
              <a:rPr lang="de-CH" sz="1600" dirty="0"/>
              <a:t> </a:t>
            </a:r>
            <a:r>
              <a:rPr lang="de-CH" sz="1600" dirty="0" err="1"/>
              <a:t>demo</a:t>
            </a:r>
            <a:r>
              <a:rPr lang="de-CH" sz="1600" dirty="0"/>
              <a:t> </a:t>
            </a:r>
            <a:r>
              <a:rPr lang="de-CH" sz="1600" dirty="0" err="1"/>
              <a:t>plots</a:t>
            </a:r>
            <a:r>
              <a:rPr lang="de-CH" sz="1600" dirty="0"/>
              <a:t> to </a:t>
            </a:r>
            <a:r>
              <a:rPr lang="de-CH" sz="1600" dirty="0" err="1"/>
              <a:t>facilitate</a:t>
            </a:r>
            <a:r>
              <a:rPr lang="de-CH" sz="1600" dirty="0"/>
              <a:t> online </a:t>
            </a:r>
            <a:r>
              <a:rPr lang="de-CH" sz="1600" dirty="0" err="1"/>
              <a:t>sharing</a:t>
            </a:r>
            <a:r>
              <a:rPr lang="de-CH" sz="1600" dirty="0"/>
              <a:t>? Which </a:t>
            </a:r>
            <a:r>
              <a:rPr lang="de-CH" sz="1600" dirty="0" err="1"/>
              <a:t>other</a:t>
            </a:r>
            <a:r>
              <a:rPr lang="de-CH" sz="1600" dirty="0"/>
              <a:t> </a:t>
            </a:r>
            <a:r>
              <a:rPr lang="de-CH" sz="1600" dirty="0" err="1"/>
              <a:t>social</a:t>
            </a:r>
            <a:r>
              <a:rPr lang="de-CH" sz="1600" dirty="0"/>
              <a:t> </a:t>
            </a:r>
            <a:r>
              <a:rPr lang="de-CH" sz="1600" dirty="0" err="1"/>
              <a:t>media</a:t>
            </a:r>
            <a:r>
              <a:rPr lang="de-CH" sz="1600" dirty="0"/>
              <a:t> </a:t>
            </a:r>
            <a:r>
              <a:rPr lang="de-CH" sz="1600" dirty="0" err="1"/>
              <a:t>platforms</a:t>
            </a:r>
            <a:r>
              <a:rPr lang="de-CH" sz="1600" dirty="0"/>
              <a:t> </a:t>
            </a:r>
            <a:r>
              <a:rPr lang="de-CH" sz="1600" dirty="0" err="1"/>
              <a:t>are</a:t>
            </a:r>
            <a:r>
              <a:rPr lang="de-CH" sz="1600" dirty="0"/>
              <a:t> relevant </a:t>
            </a:r>
            <a:r>
              <a:rPr lang="de-CH" sz="1600" dirty="0" err="1"/>
              <a:t>for</a:t>
            </a:r>
            <a:r>
              <a:rPr lang="de-CH" sz="1600" dirty="0"/>
              <a:t> </a:t>
            </a:r>
            <a:r>
              <a:rPr lang="de-CH" sz="1600" dirty="0" err="1"/>
              <a:t>the</a:t>
            </a:r>
            <a:r>
              <a:rPr lang="de-CH" sz="1600" dirty="0"/>
              <a:t> </a:t>
            </a:r>
            <a:r>
              <a:rPr lang="de-CH" sz="1600" dirty="0" err="1"/>
              <a:t>target</a:t>
            </a:r>
            <a:r>
              <a:rPr lang="de-CH" sz="1600" dirty="0"/>
              <a:t> </a:t>
            </a:r>
            <a:r>
              <a:rPr lang="de-CH" sz="1600" dirty="0" err="1"/>
              <a:t>groups</a:t>
            </a:r>
            <a:r>
              <a:rPr lang="de-CH" sz="1600" dirty="0"/>
              <a:t>?</a:t>
            </a:r>
          </a:p>
          <a:p>
            <a:pPr algn="ctr"/>
            <a:endParaRPr lang="de-CH" sz="1800" dirty="0"/>
          </a:p>
        </p:txBody>
      </p:sp>
      <p:sp>
        <p:nvSpPr>
          <p:cNvPr id="8" name="Inhaltsplatzhalter 2"/>
          <p:cNvSpPr txBox="1">
            <a:spLocks/>
          </p:cNvSpPr>
          <p:nvPr/>
        </p:nvSpPr>
        <p:spPr>
          <a:xfrm>
            <a:off x="607592" y="3624461"/>
            <a:ext cx="7560853" cy="221599"/>
          </a:xfrm>
          <a:prstGeom prst="rect">
            <a:avLst/>
          </a:prstGeom>
          <a:noFill/>
        </p:spPr>
        <p:txBody>
          <a:bodyPr vert="horz" wrap="square" lIns="0" tIns="0" rIns="0" bIns="0" rtlCol="0" anchor="t">
            <a:spAutoFit/>
          </a:bodyPr>
          <a:lstStyle>
            <a:defPPr>
              <a:defRPr lang="de-DE"/>
            </a:defPPr>
            <a:lvl1pPr>
              <a:lnSpc>
                <a:spcPct val="90000"/>
              </a:lnSpc>
              <a:spcBef>
                <a:spcPct val="0"/>
              </a:spcBef>
              <a:buClr>
                <a:srgbClr val="006C8E"/>
              </a:buClr>
              <a:defRPr sz="1600" b="1"/>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dirty="0" err="1"/>
              <a:t>Guiding</a:t>
            </a:r>
            <a:r>
              <a:rPr lang="de-CH" dirty="0"/>
              <a:t> </a:t>
            </a:r>
            <a:r>
              <a:rPr lang="de-CH" dirty="0" err="1"/>
              <a:t>questions</a:t>
            </a:r>
            <a:endParaRPr lang="de-CH" dirty="0"/>
          </a:p>
        </p:txBody>
      </p:sp>
      <p:sp>
        <p:nvSpPr>
          <p:cNvPr id="9" name="Datumsplatzhalter 4">
            <a:extLst>
              <a:ext uri="{FF2B5EF4-FFF2-40B4-BE49-F238E27FC236}">
                <a16:creationId xmlns:a16="http://schemas.microsoft.com/office/drawing/2014/main" id="{D37BFC30-7C6E-4A82-A619-5EC3CAB442F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52089" y="706970"/>
            <a:ext cx="7987710" cy="2800767"/>
          </a:xfrm>
          <a:prstGeom prst="rect">
            <a:avLst/>
          </a:prstGeom>
          <a:noFill/>
        </p:spPr>
        <p:txBody>
          <a:bodyPr wrap="square" rtlCol="0">
            <a:spAutoFit/>
          </a:bodyPr>
          <a:lstStyle/>
          <a:p>
            <a:pPr algn="just"/>
            <a:r>
              <a:rPr lang="de-CH" sz="1600" dirty="0"/>
              <a:t>In </a:t>
            </a:r>
            <a:r>
              <a:rPr lang="de-CH" sz="1600" dirty="0" err="1"/>
              <a:t>line</a:t>
            </a:r>
            <a:r>
              <a:rPr lang="de-CH" sz="1600" dirty="0"/>
              <a:t> with </a:t>
            </a:r>
            <a:r>
              <a:rPr lang="de-CH" sz="1600" dirty="0" err="1"/>
              <a:t>the</a:t>
            </a:r>
            <a:r>
              <a:rPr lang="de-CH" sz="1600" dirty="0"/>
              <a:t> </a:t>
            </a:r>
            <a:r>
              <a:rPr lang="de-CH" sz="1600" dirty="0" err="1"/>
              <a:t>objectives</a:t>
            </a:r>
            <a:r>
              <a:rPr lang="de-CH" sz="1600" dirty="0"/>
              <a:t> of </a:t>
            </a:r>
            <a:r>
              <a:rPr lang="de-CH" sz="1600" dirty="0" err="1"/>
              <a:t>the</a:t>
            </a:r>
            <a:r>
              <a:rPr lang="de-CH" sz="1600" dirty="0"/>
              <a:t> </a:t>
            </a:r>
            <a:r>
              <a:rPr lang="de-CH" sz="1600" dirty="0" err="1"/>
              <a:t>demonstration</a:t>
            </a:r>
            <a:r>
              <a:rPr lang="de-CH" sz="1600" dirty="0"/>
              <a:t>, </a:t>
            </a:r>
            <a:r>
              <a:rPr lang="de-CH" sz="1600" dirty="0" err="1"/>
              <a:t>regular</a:t>
            </a:r>
            <a:r>
              <a:rPr lang="de-CH" sz="1600" dirty="0"/>
              <a:t> </a:t>
            </a:r>
            <a:r>
              <a:rPr lang="de-CH" sz="1600" dirty="0" err="1"/>
              <a:t>learning</a:t>
            </a:r>
            <a:r>
              <a:rPr lang="de-CH" sz="1600" dirty="0"/>
              <a:t> and </a:t>
            </a:r>
            <a:r>
              <a:rPr lang="de-CH" sz="1600" dirty="0" err="1"/>
              <a:t>dissemination</a:t>
            </a:r>
            <a:r>
              <a:rPr lang="de-CH" sz="1600" dirty="0"/>
              <a:t> </a:t>
            </a:r>
            <a:r>
              <a:rPr lang="de-CH" sz="1600" dirty="0" err="1"/>
              <a:t>sessions</a:t>
            </a:r>
            <a:r>
              <a:rPr lang="de-CH" sz="1600" dirty="0"/>
              <a:t> </a:t>
            </a:r>
            <a:r>
              <a:rPr lang="de-CH" sz="1600" dirty="0" err="1"/>
              <a:t>should</a:t>
            </a:r>
            <a:r>
              <a:rPr lang="de-CH" sz="1600" dirty="0"/>
              <a:t> </a:t>
            </a:r>
            <a:r>
              <a:rPr lang="de-CH" sz="1600" dirty="0" err="1"/>
              <a:t>be</a:t>
            </a:r>
            <a:r>
              <a:rPr lang="de-CH" sz="1600" dirty="0"/>
              <a:t> </a:t>
            </a:r>
            <a:r>
              <a:rPr lang="de-CH" sz="1600" dirty="0" err="1"/>
              <a:t>organized</a:t>
            </a:r>
            <a:r>
              <a:rPr lang="de-CH" sz="1600" dirty="0"/>
              <a:t> </a:t>
            </a:r>
            <a:r>
              <a:rPr lang="de-CH" sz="1600" dirty="0" err="1"/>
              <a:t>for</a:t>
            </a:r>
            <a:r>
              <a:rPr lang="de-CH" sz="1600" dirty="0"/>
              <a:t> </a:t>
            </a:r>
            <a:r>
              <a:rPr lang="de-CH" sz="1600" dirty="0" err="1"/>
              <a:t>the</a:t>
            </a:r>
            <a:r>
              <a:rPr lang="de-CH" sz="1600" dirty="0"/>
              <a:t> </a:t>
            </a:r>
            <a:r>
              <a:rPr lang="de-CH" sz="1600" dirty="0" err="1"/>
              <a:t>target</a:t>
            </a:r>
            <a:r>
              <a:rPr lang="de-CH" sz="1600" dirty="0"/>
              <a:t> beneficiaries, including </a:t>
            </a:r>
            <a:r>
              <a:rPr lang="de-CH" sz="1600" dirty="0" err="1"/>
              <a:t>key</a:t>
            </a:r>
            <a:r>
              <a:rPr lang="de-CH" sz="1600" dirty="0"/>
              <a:t> </a:t>
            </a:r>
            <a:r>
              <a:rPr lang="de-CH" sz="1600" dirty="0" err="1"/>
              <a:t>stakeholders</a:t>
            </a:r>
            <a:r>
              <a:rPr lang="de-CH" sz="1600" dirty="0"/>
              <a:t> </a:t>
            </a:r>
            <a:r>
              <a:rPr lang="de-CH" sz="1600" dirty="0" err="1"/>
              <a:t>who</a:t>
            </a:r>
            <a:r>
              <a:rPr lang="de-CH" sz="1600" dirty="0"/>
              <a:t> could </a:t>
            </a:r>
            <a:r>
              <a:rPr lang="de-CH" sz="1600" dirty="0" err="1"/>
              <a:t>benefit</a:t>
            </a:r>
            <a:r>
              <a:rPr lang="de-CH" sz="1600" dirty="0"/>
              <a:t> from </a:t>
            </a:r>
            <a:r>
              <a:rPr lang="de-CH" sz="1600" dirty="0" err="1"/>
              <a:t>the</a:t>
            </a:r>
            <a:r>
              <a:rPr lang="de-CH" sz="1600" dirty="0"/>
              <a:t> </a:t>
            </a:r>
            <a:r>
              <a:rPr lang="de-CH" sz="1600" dirty="0" err="1"/>
              <a:t>demonstrations</a:t>
            </a:r>
            <a:r>
              <a:rPr lang="de-CH" sz="1600" dirty="0"/>
              <a:t>, </a:t>
            </a:r>
            <a:r>
              <a:rPr lang="de-CH" sz="1600" dirty="0" err="1"/>
              <a:t>or</a:t>
            </a:r>
            <a:r>
              <a:rPr lang="de-CH" sz="1600" dirty="0"/>
              <a:t> </a:t>
            </a:r>
            <a:r>
              <a:rPr lang="de-CH" sz="1600" dirty="0" err="1"/>
              <a:t>can</a:t>
            </a:r>
            <a:r>
              <a:rPr lang="de-CH" sz="1600" dirty="0"/>
              <a:t> have </a:t>
            </a:r>
            <a:r>
              <a:rPr lang="de-CH" sz="1600" dirty="0" err="1"/>
              <a:t>interests</a:t>
            </a:r>
            <a:r>
              <a:rPr lang="de-CH" sz="1600" dirty="0"/>
              <a:t> in </a:t>
            </a:r>
            <a:r>
              <a:rPr lang="de-CH" sz="1600" dirty="0" err="1"/>
              <a:t>supporting</a:t>
            </a:r>
            <a:r>
              <a:rPr lang="de-CH" sz="1600" dirty="0"/>
              <a:t> such initiatives. </a:t>
            </a:r>
            <a:r>
              <a:rPr lang="de-CH" sz="1600" dirty="0" err="1"/>
              <a:t>It</a:t>
            </a:r>
            <a:r>
              <a:rPr lang="de-CH" sz="1600" dirty="0"/>
              <a:t> </a:t>
            </a:r>
            <a:r>
              <a:rPr lang="de-CH" sz="1600" dirty="0" err="1"/>
              <a:t>is</a:t>
            </a:r>
            <a:r>
              <a:rPr lang="de-CH" sz="1600" dirty="0"/>
              <a:t> important to prepare some </a:t>
            </a:r>
            <a:r>
              <a:rPr lang="de-CH" sz="1600" dirty="0" err="1"/>
              <a:t>information</a:t>
            </a:r>
            <a:r>
              <a:rPr lang="de-CH" sz="1600" dirty="0"/>
              <a:t> </a:t>
            </a:r>
            <a:r>
              <a:rPr lang="de-CH" sz="1600" dirty="0" err="1"/>
              <a:t>materials</a:t>
            </a:r>
            <a:r>
              <a:rPr lang="de-CH" sz="1600" dirty="0"/>
              <a:t> to </a:t>
            </a:r>
            <a:r>
              <a:rPr lang="de-CH" sz="1600" dirty="0" err="1"/>
              <a:t>share</a:t>
            </a:r>
            <a:r>
              <a:rPr lang="de-CH" sz="1600" dirty="0"/>
              <a:t> with </a:t>
            </a:r>
            <a:r>
              <a:rPr lang="de-CH" sz="1600" dirty="0" err="1"/>
              <a:t>the</a:t>
            </a:r>
            <a:r>
              <a:rPr lang="de-CH" sz="1600" dirty="0"/>
              <a:t> </a:t>
            </a:r>
            <a:r>
              <a:rPr lang="de-CH" sz="1600" dirty="0" err="1"/>
              <a:t>public</a:t>
            </a:r>
            <a:r>
              <a:rPr lang="de-CH" sz="1600" dirty="0"/>
              <a:t>, and with those </a:t>
            </a:r>
            <a:r>
              <a:rPr lang="de-CH" sz="1600" dirty="0" err="1"/>
              <a:t>who</a:t>
            </a:r>
            <a:r>
              <a:rPr lang="de-CH" sz="1600" dirty="0"/>
              <a:t> </a:t>
            </a:r>
            <a:r>
              <a:rPr lang="de-CH" sz="1600" dirty="0" err="1"/>
              <a:t>visit</a:t>
            </a:r>
            <a:r>
              <a:rPr lang="de-CH" sz="1600" dirty="0"/>
              <a:t> </a:t>
            </a:r>
            <a:r>
              <a:rPr lang="de-CH" sz="1600" dirty="0" err="1"/>
              <a:t>the</a:t>
            </a:r>
            <a:r>
              <a:rPr lang="de-CH" sz="1600" dirty="0"/>
              <a:t> </a:t>
            </a:r>
            <a:r>
              <a:rPr lang="de-CH" sz="1600" dirty="0" err="1"/>
              <a:t>demonstrations</a:t>
            </a:r>
            <a:r>
              <a:rPr lang="de-CH" sz="1600" dirty="0"/>
              <a:t>. This will </a:t>
            </a:r>
            <a:r>
              <a:rPr lang="de-CH" sz="1600" dirty="0" err="1"/>
              <a:t>help</a:t>
            </a:r>
            <a:r>
              <a:rPr lang="de-CH" sz="1600" dirty="0"/>
              <a:t> to </a:t>
            </a:r>
            <a:r>
              <a:rPr lang="de-CH" sz="1600" dirty="0" err="1"/>
              <a:t>increase</a:t>
            </a:r>
            <a:r>
              <a:rPr lang="de-CH" sz="1600" dirty="0"/>
              <a:t> </a:t>
            </a:r>
            <a:r>
              <a:rPr lang="de-CH" sz="1600" dirty="0" err="1"/>
              <a:t>the</a:t>
            </a:r>
            <a:r>
              <a:rPr lang="de-CH" sz="1600" dirty="0"/>
              <a:t> number of </a:t>
            </a:r>
            <a:r>
              <a:rPr lang="de-CH" sz="1600" dirty="0" err="1"/>
              <a:t>people</a:t>
            </a:r>
            <a:r>
              <a:rPr lang="de-CH" sz="1600" dirty="0"/>
              <a:t> </a:t>
            </a:r>
            <a:r>
              <a:rPr lang="de-CH" sz="1600" dirty="0" err="1"/>
              <a:t>reached</a:t>
            </a:r>
            <a:r>
              <a:rPr lang="de-CH" sz="1600" dirty="0"/>
              <a:t> </a:t>
            </a:r>
            <a:r>
              <a:rPr lang="de-CH" sz="1600" dirty="0" err="1"/>
              <a:t>by</a:t>
            </a:r>
            <a:r>
              <a:rPr lang="de-CH" sz="1600" dirty="0"/>
              <a:t> </a:t>
            </a:r>
            <a:r>
              <a:rPr lang="de-CH" sz="1600" dirty="0" err="1"/>
              <a:t>the</a:t>
            </a:r>
            <a:r>
              <a:rPr lang="de-CH" sz="1600" dirty="0"/>
              <a:t> </a:t>
            </a:r>
            <a:r>
              <a:rPr lang="de-CH" sz="1600" dirty="0" err="1"/>
              <a:t>messages</a:t>
            </a:r>
            <a:r>
              <a:rPr lang="de-CH" sz="1600" dirty="0"/>
              <a:t>. In </a:t>
            </a:r>
            <a:r>
              <a:rPr lang="de-CH" sz="1600" dirty="0" err="1"/>
              <a:t>the</a:t>
            </a:r>
            <a:r>
              <a:rPr lang="de-CH" sz="1600" dirty="0"/>
              <a:t> </a:t>
            </a:r>
            <a:r>
              <a:rPr lang="de-CH" sz="1600" dirty="0" err="1"/>
              <a:t>growing</a:t>
            </a:r>
            <a:r>
              <a:rPr lang="de-CH" sz="1600" dirty="0"/>
              <a:t> </a:t>
            </a:r>
            <a:r>
              <a:rPr lang="de-CH" sz="1600" dirty="0" err="1"/>
              <a:t>era</a:t>
            </a:r>
            <a:r>
              <a:rPr lang="de-CH" sz="1600" dirty="0"/>
              <a:t> of </a:t>
            </a:r>
            <a:r>
              <a:rPr lang="de-CH" sz="1600" dirty="0" err="1"/>
              <a:t>social</a:t>
            </a:r>
            <a:r>
              <a:rPr lang="de-CH" sz="1600" dirty="0"/>
              <a:t> </a:t>
            </a:r>
            <a:r>
              <a:rPr lang="de-CH" sz="1600" dirty="0" err="1"/>
              <a:t>media</a:t>
            </a:r>
            <a:r>
              <a:rPr lang="de-CH" sz="1600" dirty="0"/>
              <a:t>, </a:t>
            </a:r>
            <a:r>
              <a:rPr lang="de-CH" sz="1600" dirty="0" err="1"/>
              <a:t>one</a:t>
            </a:r>
            <a:r>
              <a:rPr lang="de-CH" sz="1600" dirty="0"/>
              <a:t> of </a:t>
            </a:r>
            <a:r>
              <a:rPr lang="de-CH" sz="1600" dirty="0" err="1"/>
              <a:t>the</a:t>
            </a:r>
            <a:r>
              <a:rPr lang="de-CH" sz="1600" dirty="0"/>
              <a:t> rapid ways to </a:t>
            </a:r>
            <a:r>
              <a:rPr lang="de-CH" sz="1600" dirty="0" err="1"/>
              <a:t>get</a:t>
            </a:r>
            <a:r>
              <a:rPr lang="de-CH" sz="1600" dirty="0"/>
              <a:t> </a:t>
            </a:r>
            <a:r>
              <a:rPr lang="de-CH" sz="1600" dirty="0" err="1"/>
              <a:t>information</a:t>
            </a:r>
            <a:r>
              <a:rPr lang="de-CH" sz="1600" dirty="0"/>
              <a:t> out to </a:t>
            </a:r>
            <a:r>
              <a:rPr lang="de-CH" sz="1600" dirty="0" err="1"/>
              <a:t>the</a:t>
            </a:r>
            <a:r>
              <a:rPr lang="de-CH" sz="1600" dirty="0"/>
              <a:t> potential beneficiaries </a:t>
            </a:r>
            <a:r>
              <a:rPr lang="de-CH" sz="1600" dirty="0" err="1"/>
              <a:t>is</a:t>
            </a:r>
            <a:r>
              <a:rPr lang="de-CH" sz="1600" dirty="0"/>
              <a:t> to </a:t>
            </a:r>
            <a:r>
              <a:rPr lang="de-CH" sz="1600" dirty="0" err="1"/>
              <a:t>use</a:t>
            </a:r>
            <a:r>
              <a:rPr lang="de-CH" sz="1600" dirty="0"/>
              <a:t> appropriate </a:t>
            </a:r>
            <a:r>
              <a:rPr lang="de-CH" sz="1600" dirty="0" err="1"/>
              <a:t>social</a:t>
            </a:r>
            <a:r>
              <a:rPr lang="de-CH" sz="1600" dirty="0"/>
              <a:t> </a:t>
            </a:r>
            <a:r>
              <a:rPr lang="de-CH" sz="1600" dirty="0" err="1"/>
              <a:t>media</a:t>
            </a:r>
            <a:r>
              <a:rPr lang="de-CH" sz="1600" dirty="0"/>
              <a:t> </a:t>
            </a:r>
            <a:r>
              <a:rPr lang="de-CH" sz="1600" dirty="0" err="1"/>
              <a:t>platforms</a:t>
            </a:r>
            <a:r>
              <a:rPr lang="de-CH" sz="1600" dirty="0"/>
              <a:t> – </a:t>
            </a:r>
            <a:r>
              <a:rPr lang="de-CH" sz="1600" dirty="0" err="1"/>
              <a:t>website</a:t>
            </a:r>
            <a:r>
              <a:rPr lang="de-CH" sz="1600" dirty="0"/>
              <a:t>, </a:t>
            </a:r>
            <a:r>
              <a:rPr lang="de-CH" sz="1600" dirty="0" err="1"/>
              <a:t>facebook</a:t>
            </a:r>
            <a:r>
              <a:rPr lang="de-CH" sz="1600" dirty="0"/>
              <a:t>, </a:t>
            </a:r>
            <a:r>
              <a:rPr lang="de-CH" sz="1600" dirty="0" err="1"/>
              <a:t>whatspp</a:t>
            </a:r>
            <a:r>
              <a:rPr lang="de-CH" sz="1600" dirty="0"/>
              <a:t>, </a:t>
            </a:r>
            <a:r>
              <a:rPr lang="de-CH" sz="1600" dirty="0" err="1"/>
              <a:t>linkedin</a:t>
            </a:r>
            <a:r>
              <a:rPr lang="de-CH" sz="1600" dirty="0"/>
              <a:t>, and others. For </a:t>
            </a:r>
            <a:r>
              <a:rPr lang="de-CH" sz="1600" dirty="0" err="1"/>
              <a:t>many</a:t>
            </a:r>
            <a:r>
              <a:rPr lang="de-CH" sz="1600" dirty="0"/>
              <a:t> smallholder </a:t>
            </a:r>
            <a:r>
              <a:rPr lang="de-CH" sz="1600" dirty="0" err="1"/>
              <a:t>farmers</a:t>
            </a:r>
            <a:r>
              <a:rPr lang="de-CH" sz="1600" dirty="0"/>
              <a:t>, </a:t>
            </a:r>
            <a:r>
              <a:rPr lang="de-CH" sz="1600" dirty="0" err="1"/>
              <a:t>the</a:t>
            </a:r>
            <a:r>
              <a:rPr lang="de-CH" sz="1600" dirty="0"/>
              <a:t> </a:t>
            </a:r>
            <a:r>
              <a:rPr lang="de-CH" sz="1600" dirty="0" err="1"/>
              <a:t>word</a:t>
            </a:r>
            <a:r>
              <a:rPr lang="de-CH" sz="1600" dirty="0"/>
              <a:t> of </a:t>
            </a:r>
            <a:r>
              <a:rPr lang="de-CH" sz="1600" dirty="0" err="1"/>
              <a:t>mouth</a:t>
            </a:r>
            <a:r>
              <a:rPr lang="de-CH" sz="1600" dirty="0"/>
              <a:t> from </a:t>
            </a:r>
            <a:r>
              <a:rPr lang="de-CH" sz="1600" dirty="0" err="1"/>
              <a:t>other</a:t>
            </a:r>
            <a:r>
              <a:rPr lang="de-CH" sz="1600" dirty="0"/>
              <a:t> </a:t>
            </a:r>
            <a:r>
              <a:rPr lang="de-CH" sz="1600" dirty="0" err="1"/>
              <a:t>farmers</a:t>
            </a:r>
            <a:r>
              <a:rPr lang="de-CH" sz="1600" dirty="0"/>
              <a:t>, </a:t>
            </a:r>
            <a:r>
              <a:rPr lang="de-CH" sz="1600" dirty="0" err="1"/>
              <a:t>radio</a:t>
            </a:r>
            <a:r>
              <a:rPr lang="de-CH" sz="1600" dirty="0"/>
              <a:t>, TV, </a:t>
            </a:r>
            <a:r>
              <a:rPr lang="de-CH" sz="1600" dirty="0" err="1"/>
              <a:t>group</a:t>
            </a:r>
            <a:r>
              <a:rPr lang="de-CH" sz="1600" dirty="0"/>
              <a:t> </a:t>
            </a:r>
            <a:r>
              <a:rPr lang="de-CH" sz="1600" dirty="0" err="1"/>
              <a:t>meetings</a:t>
            </a:r>
            <a:r>
              <a:rPr lang="de-CH" sz="1600" dirty="0"/>
              <a:t>, etc. continue to </a:t>
            </a:r>
            <a:r>
              <a:rPr lang="de-CH" sz="1600" dirty="0" err="1"/>
              <a:t>be</a:t>
            </a:r>
            <a:r>
              <a:rPr lang="de-CH" sz="1600" dirty="0"/>
              <a:t> effective </a:t>
            </a:r>
            <a:r>
              <a:rPr lang="de-CH" sz="1600" dirty="0" err="1"/>
              <a:t>cgannels</a:t>
            </a:r>
            <a:r>
              <a:rPr lang="de-CH" sz="1600" dirty="0"/>
              <a:t> to </a:t>
            </a:r>
            <a:r>
              <a:rPr lang="de-CH" sz="1600" dirty="0" err="1"/>
              <a:t>share</a:t>
            </a:r>
            <a:r>
              <a:rPr lang="de-CH" sz="1600" dirty="0"/>
              <a:t> </a:t>
            </a:r>
            <a:r>
              <a:rPr lang="de-CH" sz="1600" dirty="0" err="1"/>
              <a:t>information</a:t>
            </a:r>
            <a:r>
              <a:rPr lang="de-CH" sz="1600" dirty="0"/>
              <a:t>. Newspapers </a:t>
            </a:r>
            <a:r>
              <a:rPr lang="de-CH" sz="1600" dirty="0" err="1"/>
              <a:t>are</a:t>
            </a:r>
            <a:r>
              <a:rPr lang="de-CH" sz="1600" dirty="0"/>
              <a:t> also </a:t>
            </a:r>
            <a:r>
              <a:rPr lang="de-CH" sz="1600" dirty="0" err="1"/>
              <a:t>common</a:t>
            </a:r>
            <a:r>
              <a:rPr lang="de-CH" sz="1600" dirty="0"/>
              <a:t> </a:t>
            </a:r>
            <a:r>
              <a:rPr lang="de-CH" sz="1600" dirty="0" err="1"/>
              <a:t>sources</a:t>
            </a:r>
            <a:r>
              <a:rPr lang="de-CH" sz="1600" dirty="0"/>
              <a:t> of </a:t>
            </a:r>
            <a:r>
              <a:rPr lang="de-CH" sz="1600" dirty="0" err="1"/>
              <a:t>information</a:t>
            </a:r>
            <a:r>
              <a:rPr lang="de-CH" sz="1600" dirty="0"/>
              <a:t>, e.g. </a:t>
            </a:r>
            <a:r>
              <a:rPr lang="de-CH" sz="1600" dirty="0" err="1"/>
              <a:t>for</a:t>
            </a:r>
            <a:r>
              <a:rPr lang="de-CH" sz="1600" dirty="0"/>
              <a:t> </a:t>
            </a:r>
            <a:r>
              <a:rPr lang="de-CH" sz="1600" dirty="0" err="1"/>
              <a:t>policy</a:t>
            </a:r>
            <a:r>
              <a:rPr lang="de-CH" sz="1600" dirty="0"/>
              <a:t> </a:t>
            </a:r>
            <a:r>
              <a:rPr lang="de-CH" sz="1600" dirty="0" err="1"/>
              <a:t>makers</a:t>
            </a:r>
            <a:r>
              <a:rPr lang="de-CH" sz="1600" dirty="0"/>
              <a:t>. </a:t>
            </a:r>
            <a:r>
              <a:rPr lang="de-CH" sz="1600" dirty="0" err="1"/>
              <a:t>Be</a:t>
            </a:r>
            <a:r>
              <a:rPr lang="de-CH" sz="1600" dirty="0"/>
              <a:t> </a:t>
            </a:r>
            <a:r>
              <a:rPr lang="de-CH" sz="1600" dirty="0" err="1"/>
              <a:t>sure</a:t>
            </a:r>
            <a:r>
              <a:rPr lang="de-CH" sz="1600" dirty="0"/>
              <a:t> to include </a:t>
            </a:r>
            <a:r>
              <a:rPr lang="de-CH" sz="1600" dirty="0" err="1"/>
              <a:t>school</a:t>
            </a:r>
            <a:r>
              <a:rPr lang="de-CH" sz="1600" dirty="0"/>
              <a:t> </a:t>
            </a:r>
            <a:r>
              <a:rPr lang="de-CH" sz="1600" dirty="0" err="1"/>
              <a:t>children</a:t>
            </a:r>
            <a:r>
              <a:rPr lang="de-CH" sz="1600" dirty="0"/>
              <a:t> </a:t>
            </a:r>
            <a:r>
              <a:rPr lang="de-CH" sz="1600" dirty="0" err="1"/>
              <a:t>as</a:t>
            </a:r>
            <a:r>
              <a:rPr lang="de-CH" sz="1600" dirty="0"/>
              <a:t> another </a:t>
            </a:r>
            <a:r>
              <a:rPr lang="de-CH" sz="1600" dirty="0" err="1"/>
              <a:t>dissemination</a:t>
            </a:r>
            <a:r>
              <a:rPr lang="de-CH" sz="1600" dirty="0"/>
              <a:t> </a:t>
            </a:r>
            <a:r>
              <a:rPr lang="de-CH" sz="1600" dirty="0" err="1"/>
              <a:t>pathway</a:t>
            </a:r>
            <a:r>
              <a:rPr lang="de-CH" sz="1600" dirty="0"/>
              <a:t>!</a:t>
            </a:r>
            <a:endParaRPr lang="en-US" sz="1600" dirty="0"/>
          </a:p>
        </p:txBody>
      </p:sp>
    </p:spTree>
    <p:extLst>
      <p:ext uri="{BB962C8B-B14F-4D97-AF65-F5344CB8AC3E}">
        <p14:creationId xmlns:p14="http://schemas.microsoft.com/office/powerpoint/2010/main" val="1514462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148</a:t>
            </a:fld>
            <a:endParaRPr lang="en-GB" noProof="0" dirty="0"/>
          </a:p>
        </p:txBody>
      </p:sp>
      <p:sp>
        <p:nvSpPr>
          <p:cNvPr id="6" name="Inhaltsplatzhalter 2"/>
          <p:cNvSpPr txBox="1">
            <a:spLocks/>
          </p:cNvSpPr>
          <p:nvPr/>
        </p:nvSpPr>
        <p:spPr>
          <a:xfrm>
            <a:off x="611955" y="1074501"/>
            <a:ext cx="8010089" cy="4334521"/>
          </a:xfrm>
          <a:prstGeom prst="rect">
            <a:avLst/>
          </a:prstGeom>
          <a:solidFill>
            <a:schemeClr val="accent6">
              <a:lumMod val="20000"/>
              <a:lumOff val="80000"/>
            </a:schemeClr>
          </a:solid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latin typeface="+mj-lt"/>
              </a:rPr>
              <a:t>What </a:t>
            </a:r>
            <a:r>
              <a:rPr lang="de-CH" sz="1600" dirty="0" err="1">
                <a:latin typeface="+mj-lt"/>
              </a:rPr>
              <a:t>other</a:t>
            </a:r>
            <a:r>
              <a:rPr lang="de-CH" sz="1600" dirty="0">
                <a:latin typeface="+mj-lt"/>
              </a:rPr>
              <a:t> </a:t>
            </a:r>
            <a:r>
              <a:rPr lang="de-CH" sz="1600" dirty="0" err="1">
                <a:latin typeface="+mj-lt"/>
              </a:rPr>
              <a:t>platforms</a:t>
            </a:r>
            <a:r>
              <a:rPr lang="de-CH" sz="1600" dirty="0">
                <a:latin typeface="+mj-lt"/>
              </a:rPr>
              <a:t> and/</a:t>
            </a:r>
            <a:r>
              <a:rPr lang="de-CH" sz="1600" dirty="0" err="1">
                <a:latin typeface="+mj-lt"/>
              </a:rPr>
              <a:t>or</a:t>
            </a:r>
            <a:r>
              <a:rPr lang="de-CH" sz="1600" dirty="0">
                <a:latin typeface="+mj-lt"/>
              </a:rPr>
              <a:t> </a:t>
            </a:r>
            <a:r>
              <a:rPr lang="de-CH" sz="1600" dirty="0" err="1">
                <a:latin typeface="+mj-lt"/>
              </a:rPr>
              <a:t>channels</a:t>
            </a:r>
            <a:r>
              <a:rPr lang="de-CH" sz="1600" dirty="0">
                <a:latin typeface="+mj-lt"/>
              </a:rPr>
              <a:t> (including </a:t>
            </a:r>
            <a:r>
              <a:rPr lang="de-CH" sz="1600" dirty="0" err="1">
                <a:latin typeface="+mj-lt"/>
              </a:rPr>
              <a:t>social</a:t>
            </a:r>
            <a:r>
              <a:rPr lang="de-CH" sz="1600" dirty="0">
                <a:latin typeface="+mj-lt"/>
              </a:rPr>
              <a:t> </a:t>
            </a:r>
            <a:r>
              <a:rPr lang="de-CH" sz="1600" dirty="0" err="1">
                <a:latin typeface="+mj-lt"/>
              </a:rPr>
              <a:t>media</a:t>
            </a:r>
            <a:r>
              <a:rPr lang="de-CH" sz="1600" dirty="0">
                <a:latin typeface="+mj-lt"/>
              </a:rPr>
              <a:t>) </a:t>
            </a:r>
            <a:r>
              <a:rPr lang="de-CH" sz="1600" dirty="0" err="1">
                <a:latin typeface="+mj-lt"/>
              </a:rPr>
              <a:t>are</a:t>
            </a:r>
            <a:r>
              <a:rPr lang="de-CH" sz="1600" dirty="0">
                <a:latin typeface="+mj-lt"/>
              </a:rPr>
              <a:t> </a:t>
            </a:r>
            <a:r>
              <a:rPr lang="de-CH" sz="1600" dirty="0" err="1">
                <a:latin typeface="+mj-lt"/>
              </a:rPr>
              <a:t>best</a:t>
            </a:r>
            <a:r>
              <a:rPr lang="de-CH" sz="1600" dirty="0">
                <a:latin typeface="+mj-lt"/>
              </a:rPr>
              <a:t> </a:t>
            </a:r>
            <a:r>
              <a:rPr lang="de-CH" sz="1600" dirty="0" err="1">
                <a:latin typeface="+mj-lt"/>
              </a:rPr>
              <a:t>suited</a:t>
            </a:r>
            <a:r>
              <a:rPr lang="de-CH" sz="1600" dirty="0">
                <a:latin typeface="+mj-lt"/>
              </a:rPr>
              <a:t> </a:t>
            </a:r>
            <a:r>
              <a:rPr lang="de-CH" sz="1600" dirty="0" err="1">
                <a:latin typeface="+mj-lt"/>
              </a:rPr>
              <a:t>for</a:t>
            </a:r>
            <a:r>
              <a:rPr lang="de-CH" sz="1600" dirty="0">
                <a:latin typeface="+mj-lt"/>
              </a:rPr>
              <a:t> </a:t>
            </a:r>
            <a:r>
              <a:rPr lang="de-CH" sz="1600" dirty="0" err="1">
                <a:latin typeface="+mj-lt"/>
              </a:rPr>
              <a:t>the</a:t>
            </a:r>
            <a:r>
              <a:rPr lang="de-CH" sz="1600" dirty="0">
                <a:latin typeface="+mj-lt"/>
              </a:rPr>
              <a:t> </a:t>
            </a:r>
            <a:r>
              <a:rPr lang="de-CH" sz="1600" dirty="0" err="1">
                <a:latin typeface="+mj-lt"/>
              </a:rPr>
              <a:t>target</a:t>
            </a:r>
            <a:r>
              <a:rPr lang="de-CH" sz="1600" dirty="0">
                <a:latin typeface="+mj-lt"/>
              </a:rPr>
              <a:t> </a:t>
            </a:r>
            <a:r>
              <a:rPr lang="de-CH" sz="1600" dirty="0" err="1">
                <a:latin typeface="+mj-lt"/>
              </a:rPr>
              <a:t>group</a:t>
            </a:r>
            <a:r>
              <a:rPr lang="de-CH" sz="1600" dirty="0">
                <a:latin typeface="+mj-lt"/>
              </a:rPr>
              <a:t>?</a:t>
            </a:r>
          </a:p>
          <a:p>
            <a:r>
              <a:rPr lang="de-CH" sz="1600" dirty="0">
                <a:latin typeface="+mj-lt"/>
              </a:rPr>
              <a:t>Can </a:t>
            </a:r>
            <a:r>
              <a:rPr lang="de-CH" sz="1600" dirty="0" err="1">
                <a:latin typeface="+mj-lt"/>
              </a:rPr>
              <a:t>farmer</a:t>
            </a:r>
            <a:r>
              <a:rPr lang="de-CH" sz="1600" dirty="0">
                <a:latin typeface="+mj-lt"/>
              </a:rPr>
              <a:t>/user-</a:t>
            </a:r>
            <a:r>
              <a:rPr lang="de-CH" sz="1600" dirty="0" err="1">
                <a:latin typeface="+mj-lt"/>
              </a:rPr>
              <a:t>field</a:t>
            </a:r>
            <a:r>
              <a:rPr lang="de-CH" sz="1600" dirty="0">
                <a:latin typeface="+mj-lt"/>
              </a:rPr>
              <a:t> </a:t>
            </a:r>
            <a:r>
              <a:rPr lang="de-CH" sz="1600" dirty="0" err="1">
                <a:latin typeface="+mj-lt"/>
              </a:rPr>
              <a:t>days</a:t>
            </a:r>
            <a:r>
              <a:rPr lang="de-CH" sz="1600" dirty="0">
                <a:latin typeface="+mj-lt"/>
              </a:rPr>
              <a:t> </a:t>
            </a:r>
            <a:r>
              <a:rPr lang="de-CH" sz="1600" dirty="0" err="1">
                <a:latin typeface="+mj-lt"/>
              </a:rPr>
              <a:t>or</a:t>
            </a:r>
            <a:r>
              <a:rPr lang="de-CH" sz="1600" dirty="0">
                <a:latin typeface="+mj-lt"/>
              </a:rPr>
              <a:t> </a:t>
            </a:r>
            <a:r>
              <a:rPr lang="de-CH" sz="1600" dirty="0" err="1">
                <a:latin typeface="+mj-lt"/>
              </a:rPr>
              <a:t>learning</a:t>
            </a:r>
            <a:r>
              <a:rPr lang="de-CH" sz="1600" dirty="0">
                <a:latin typeface="+mj-lt"/>
              </a:rPr>
              <a:t> </a:t>
            </a:r>
            <a:r>
              <a:rPr lang="de-CH" sz="1600" dirty="0" err="1">
                <a:latin typeface="+mj-lt"/>
              </a:rPr>
              <a:t>tours</a:t>
            </a:r>
            <a:r>
              <a:rPr lang="de-CH" sz="1600" dirty="0">
                <a:latin typeface="+mj-lt"/>
              </a:rPr>
              <a:t>/</a:t>
            </a:r>
            <a:r>
              <a:rPr lang="de-CH" sz="1600" dirty="0" err="1">
                <a:latin typeface="+mj-lt"/>
              </a:rPr>
              <a:t>exposure</a:t>
            </a:r>
            <a:r>
              <a:rPr lang="de-CH" sz="1600" dirty="0">
                <a:latin typeface="+mj-lt"/>
              </a:rPr>
              <a:t> </a:t>
            </a:r>
            <a:r>
              <a:rPr lang="de-CH" sz="1600" dirty="0" err="1">
                <a:latin typeface="+mj-lt"/>
              </a:rPr>
              <a:t>visits</a:t>
            </a:r>
            <a:r>
              <a:rPr lang="de-CH" sz="1600" dirty="0">
                <a:latin typeface="+mj-lt"/>
              </a:rPr>
              <a:t> </a:t>
            </a:r>
            <a:r>
              <a:rPr lang="de-CH" sz="1600" dirty="0" err="1">
                <a:latin typeface="+mj-lt"/>
              </a:rPr>
              <a:t>and</a:t>
            </a:r>
            <a:r>
              <a:rPr lang="de-CH" sz="1600" dirty="0">
                <a:latin typeface="+mj-lt"/>
              </a:rPr>
              <a:t> </a:t>
            </a:r>
            <a:r>
              <a:rPr lang="de-CH" sz="1600" dirty="0" err="1">
                <a:latin typeface="+mj-lt"/>
              </a:rPr>
              <a:t>exchanges</a:t>
            </a:r>
            <a:r>
              <a:rPr lang="de-CH" sz="1600" dirty="0">
                <a:latin typeface="+mj-lt"/>
              </a:rPr>
              <a:t> at different </a:t>
            </a:r>
            <a:r>
              <a:rPr lang="de-CH" sz="1600" dirty="0" err="1">
                <a:latin typeface="+mj-lt"/>
              </a:rPr>
              <a:t>stages</a:t>
            </a:r>
            <a:r>
              <a:rPr lang="de-CH" sz="1600" dirty="0">
                <a:latin typeface="+mj-lt"/>
              </a:rPr>
              <a:t> of </a:t>
            </a:r>
            <a:r>
              <a:rPr lang="de-CH" sz="1600" dirty="0" err="1">
                <a:latin typeface="+mj-lt"/>
              </a:rPr>
              <a:t>the</a:t>
            </a:r>
            <a:r>
              <a:rPr lang="de-CH" sz="1600" dirty="0">
                <a:latin typeface="+mj-lt"/>
              </a:rPr>
              <a:t> </a:t>
            </a:r>
            <a:r>
              <a:rPr lang="de-CH" sz="1600" dirty="0" err="1">
                <a:latin typeface="+mj-lt"/>
              </a:rPr>
              <a:t>demo</a:t>
            </a:r>
            <a:r>
              <a:rPr lang="de-CH" sz="1600" dirty="0">
                <a:latin typeface="+mj-lt"/>
              </a:rPr>
              <a:t> </a:t>
            </a:r>
            <a:r>
              <a:rPr lang="de-CH" sz="1600" dirty="0" err="1">
                <a:latin typeface="+mj-lt"/>
              </a:rPr>
              <a:t>plots</a:t>
            </a:r>
            <a:r>
              <a:rPr lang="de-CH" sz="1600" dirty="0">
                <a:latin typeface="+mj-lt"/>
              </a:rPr>
              <a:t> </a:t>
            </a:r>
            <a:r>
              <a:rPr lang="de-CH" sz="1600" dirty="0" err="1">
                <a:latin typeface="+mj-lt"/>
              </a:rPr>
              <a:t>provide</a:t>
            </a:r>
            <a:r>
              <a:rPr lang="de-CH" sz="1600" dirty="0">
                <a:latin typeface="+mj-lt"/>
              </a:rPr>
              <a:t> a good </a:t>
            </a:r>
            <a:r>
              <a:rPr lang="de-CH" sz="1600" dirty="0" err="1">
                <a:latin typeface="+mj-lt"/>
              </a:rPr>
              <a:t>opportunity</a:t>
            </a:r>
            <a:r>
              <a:rPr lang="de-CH" sz="1600" dirty="0">
                <a:latin typeface="+mj-lt"/>
              </a:rPr>
              <a:t> to </a:t>
            </a:r>
            <a:r>
              <a:rPr lang="de-CH" sz="1600" dirty="0" err="1">
                <a:latin typeface="+mj-lt"/>
              </a:rPr>
              <a:t>share</a:t>
            </a:r>
            <a:r>
              <a:rPr lang="de-CH" sz="1600" dirty="0">
                <a:latin typeface="+mj-lt"/>
              </a:rPr>
              <a:t> </a:t>
            </a:r>
            <a:r>
              <a:rPr lang="de-CH" sz="1600" dirty="0" err="1">
                <a:latin typeface="+mj-lt"/>
              </a:rPr>
              <a:t>progress</a:t>
            </a:r>
            <a:r>
              <a:rPr lang="de-CH" sz="1600" dirty="0">
                <a:latin typeface="+mj-lt"/>
              </a:rPr>
              <a:t> </a:t>
            </a:r>
            <a:r>
              <a:rPr lang="de-CH" sz="1600" dirty="0" err="1">
                <a:latin typeface="+mj-lt"/>
              </a:rPr>
              <a:t>and</a:t>
            </a:r>
            <a:r>
              <a:rPr lang="de-CH" sz="1600" dirty="0">
                <a:latin typeface="+mj-lt"/>
              </a:rPr>
              <a:t> </a:t>
            </a:r>
            <a:r>
              <a:rPr lang="de-CH" sz="1600" dirty="0" err="1">
                <a:latin typeface="+mj-lt"/>
              </a:rPr>
              <a:t>results</a:t>
            </a:r>
            <a:r>
              <a:rPr lang="de-CH" sz="1600" dirty="0">
                <a:latin typeface="+mj-lt"/>
              </a:rPr>
              <a:t>/</a:t>
            </a:r>
            <a:r>
              <a:rPr lang="de-CH" sz="1600" dirty="0" err="1">
                <a:latin typeface="+mj-lt"/>
              </a:rPr>
              <a:t>outcomes</a:t>
            </a:r>
            <a:r>
              <a:rPr lang="de-CH" sz="1600" dirty="0">
                <a:latin typeface="+mj-lt"/>
              </a:rPr>
              <a:t>?</a:t>
            </a:r>
          </a:p>
          <a:p>
            <a:r>
              <a:rPr lang="de-CH" sz="1600" dirty="0">
                <a:latin typeface="+mj-lt"/>
              </a:rPr>
              <a:t>What </a:t>
            </a:r>
            <a:r>
              <a:rPr lang="de-CH" sz="1600" dirty="0" err="1">
                <a:latin typeface="+mj-lt"/>
              </a:rPr>
              <a:t>knowledge</a:t>
            </a:r>
            <a:r>
              <a:rPr lang="de-CH" sz="1600" dirty="0">
                <a:latin typeface="+mj-lt"/>
              </a:rPr>
              <a:t> </a:t>
            </a:r>
            <a:r>
              <a:rPr lang="de-CH" sz="1600" dirty="0" err="1">
                <a:latin typeface="+mj-lt"/>
              </a:rPr>
              <a:t>products</a:t>
            </a:r>
            <a:r>
              <a:rPr lang="de-CH" sz="1600" dirty="0">
                <a:latin typeface="+mj-lt"/>
              </a:rPr>
              <a:t> </a:t>
            </a:r>
            <a:r>
              <a:rPr lang="de-CH" sz="1600" dirty="0" err="1">
                <a:latin typeface="+mj-lt"/>
              </a:rPr>
              <a:t>are</a:t>
            </a:r>
            <a:r>
              <a:rPr lang="de-CH" sz="1600" dirty="0">
                <a:latin typeface="+mj-lt"/>
              </a:rPr>
              <a:t> </a:t>
            </a:r>
            <a:r>
              <a:rPr lang="de-CH" sz="1600" dirty="0" err="1">
                <a:latin typeface="+mj-lt"/>
              </a:rPr>
              <a:t>suitable</a:t>
            </a:r>
            <a:r>
              <a:rPr lang="de-CH" sz="1600" dirty="0">
                <a:latin typeface="+mj-lt"/>
              </a:rPr>
              <a:t> </a:t>
            </a:r>
            <a:r>
              <a:rPr lang="de-CH" sz="1600" dirty="0" err="1">
                <a:latin typeface="+mj-lt"/>
              </a:rPr>
              <a:t>for</a:t>
            </a:r>
            <a:r>
              <a:rPr lang="de-CH" sz="1600" dirty="0">
                <a:latin typeface="+mj-lt"/>
              </a:rPr>
              <a:t> </a:t>
            </a:r>
            <a:r>
              <a:rPr lang="de-CH" sz="1600" dirty="0" err="1">
                <a:latin typeface="+mj-lt"/>
              </a:rPr>
              <a:t>the</a:t>
            </a:r>
            <a:r>
              <a:rPr lang="de-CH" sz="1600" dirty="0">
                <a:latin typeface="+mj-lt"/>
              </a:rPr>
              <a:t> </a:t>
            </a:r>
            <a:r>
              <a:rPr lang="de-CH" sz="1600" dirty="0" err="1">
                <a:latin typeface="+mj-lt"/>
              </a:rPr>
              <a:t>target</a:t>
            </a:r>
            <a:r>
              <a:rPr lang="de-CH" sz="1600" dirty="0">
                <a:latin typeface="+mj-lt"/>
              </a:rPr>
              <a:t> </a:t>
            </a:r>
            <a:r>
              <a:rPr lang="de-CH" sz="1600" dirty="0" err="1">
                <a:latin typeface="+mj-lt"/>
              </a:rPr>
              <a:t>group</a:t>
            </a:r>
            <a:r>
              <a:rPr lang="de-CH" sz="1600" dirty="0">
                <a:latin typeface="+mj-lt"/>
              </a:rPr>
              <a:t>? </a:t>
            </a:r>
          </a:p>
          <a:p>
            <a:r>
              <a:rPr lang="de-CH" sz="1600" dirty="0" err="1">
                <a:latin typeface="+mj-lt"/>
              </a:rPr>
              <a:t>Consider</a:t>
            </a:r>
            <a:r>
              <a:rPr lang="de-CH" sz="1600" dirty="0">
                <a:latin typeface="+mj-lt"/>
              </a:rPr>
              <a:t>, e.g.:</a:t>
            </a:r>
          </a:p>
          <a:p>
            <a:pPr marL="285750" indent="-285750">
              <a:buFont typeface="Arial" panose="020B0604020202020204" pitchFamily="34" charset="0"/>
              <a:buChar char="•"/>
            </a:pPr>
            <a:r>
              <a:rPr lang="de-CH" sz="1600" dirty="0">
                <a:latin typeface="+mj-lt"/>
              </a:rPr>
              <a:t>Newsletter </a:t>
            </a:r>
            <a:r>
              <a:rPr lang="de-CH" sz="1600" dirty="0" err="1">
                <a:latin typeface="+mj-lt"/>
              </a:rPr>
              <a:t>or</a:t>
            </a:r>
            <a:r>
              <a:rPr lang="de-CH" sz="1600" dirty="0">
                <a:latin typeface="+mj-lt"/>
              </a:rPr>
              <a:t> </a:t>
            </a:r>
            <a:r>
              <a:rPr lang="de-CH" sz="1600" dirty="0" err="1">
                <a:latin typeface="+mj-lt"/>
              </a:rPr>
              <a:t>technical</a:t>
            </a:r>
            <a:r>
              <a:rPr lang="de-CH" sz="1600" dirty="0">
                <a:latin typeface="+mj-lt"/>
              </a:rPr>
              <a:t> </a:t>
            </a:r>
            <a:r>
              <a:rPr lang="de-CH" sz="1600" dirty="0" err="1">
                <a:latin typeface="+mj-lt"/>
              </a:rPr>
              <a:t>bulletins</a:t>
            </a:r>
            <a:r>
              <a:rPr lang="de-CH" sz="1600" dirty="0">
                <a:latin typeface="+mj-lt"/>
              </a:rPr>
              <a:t> </a:t>
            </a:r>
            <a:r>
              <a:rPr lang="de-CH" sz="1600" dirty="0" err="1">
                <a:latin typeface="+mj-lt"/>
              </a:rPr>
              <a:t>about</a:t>
            </a:r>
            <a:r>
              <a:rPr lang="de-CH" sz="1600" dirty="0">
                <a:latin typeface="+mj-lt"/>
              </a:rPr>
              <a:t> </a:t>
            </a:r>
            <a:r>
              <a:rPr lang="de-CH" sz="1600" dirty="0" err="1">
                <a:latin typeface="+mj-lt"/>
              </a:rPr>
              <a:t>the</a:t>
            </a:r>
            <a:r>
              <a:rPr lang="de-CH" sz="1600" dirty="0">
                <a:latin typeface="+mj-lt"/>
              </a:rPr>
              <a:t> </a:t>
            </a:r>
            <a:r>
              <a:rPr lang="de-CH" sz="1600" dirty="0" err="1">
                <a:latin typeface="+mj-lt"/>
              </a:rPr>
              <a:t>demo</a:t>
            </a:r>
            <a:r>
              <a:rPr lang="de-CH" sz="1600" dirty="0">
                <a:latin typeface="+mj-lt"/>
              </a:rPr>
              <a:t> </a:t>
            </a:r>
            <a:r>
              <a:rPr lang="de-CH" sz="1600" dirty="0" err="1">
                <a:latin typeface="+mj-lt"/>
              </a:rPr>
              <a:t>plots</a:t>
            </a:r>
            <a:endParaRPr lang="de-CH" sz="1600" dirty="0">
              <a:latin typeface="+mj-lt"/>
            </a:endParaRPr>
          </a:p>
          <a:p>
            <a:pPr marL="285750" indent="-285750">
              <a:buFont typeface="Arial" panose="020B0604020202020204" pitchFamily="34" charset="0"/>
              <a:buChar char="•"/>
            </a:pPr>
            <a:r>
              <a:rPr lang="de-CH" sz="1600" dirty="0">
                <a:latin typeface="+mj-lt"/>
              </a:rPr>
              <a:t>Videos </a:t>
            </a:r>
            <a:r>
              <a:rPr lang="de-CH" sz="1600" dirty="0" err="1">
                <a:latin typeface="+mj-lt"/>
              </a:rPr>
              <a:t>about</a:t>
            </a:r>
            <a:r>
              <a:rPr lang="de-CH" sz="1600" dirty="0">
                <a:latin typeface="+mj-lt"/>
              </a:rPr>
              <a:t> </a:t>
            </a:r>
            <a:r>
              <a:rPr lang="de-CH" sz="1600" dirty="0" err="1">
                <a:latin typeface="+mj-lt"/>
              </a:rPr>
              <a:t>the</a:t>
            </a:r>
            <a:r>
              <a:rPr lang="de-CH" sz="1600" dirty="0">
                <a:latin typeface="+mj-lt"/>
              </a:rPr>
              <a:t> </a:t>
            </a:r>
            <a:r>
              <a:rPr lang="de-CH" sz="1600" dirty="0" err="1">
                <a:latin typeface="+mj-lt"/>
              </a:rPr>
              <a:t>demo</a:t>
            </a:r>
            <a:r>
              <a:rPr lang="de-CH" sz="1600" dirty="0">
                <a:latin typeface="+mj-lt"/>
              </a:rPr>
              <a:t> </a:t>
            </a:r>
            <a:r>
              <a:rPr lang="de-CH" sz="1600" dirty="0" err="1">
                <a:latin typeface="+mj-lt"/>
              </a:rPr>
              <a:t>plots</a:t>
            </a:r>
            <a:endParaRPr lang="de-CH" sz="1600" dirty="0">
              <a:latin typeface="+mj-lt"/>
            </a:endParaRPr>
          </a:p>
          <a:p>
            <a:pPr marL="285750" indent="-285750">
              <a:buFont typeface="Arial" panose="020B0604020202020204" pitchFamily="34" charset="0"/>
              <a:buChar char="•"/>
            </a:pPr>
            <a:r>
              <a:rPr lang="de-CH" sz="1600" dirty="0">
                <a:latin typeface="+mj-lt"/>
              </a:rPr>
              <a:t>Flyers</a:t>
            </a:r>
          </a:p>
          <a:p>
            <a:pPr marL="285750" indent="-285750">
              <a:buFont typeface="Arial" panose="020B0604020202020204" pitchFamily="34" charset="0"/>
              <a:buChar char="•"/>
            </a:pPr>
            <a:r>
              <a:rPr lang="de-CH" sz="1600" dirty="0">
                <a:latin typeface="+mj-lt"/>
              </a:rPr>
              <a:t>Manuals</a:t>
            </a:r>
          </a:p>
          <a:p>
            <a:pPr marL="285750" indent="-285750">
              <a:buFont typeface="Arial" panose="020B0604020202020204" pitchFamily="34" charset="0"/>
              <a:buChar char="•"/>
            </a:pPr>
            <a:r>
              <a:rPr lang="de-CH" sz="1600" dirty="0">
                <a:latin typeface="+mj-lt"/>
              </a:rPr>
              <a:t>Radio </a:t>
            </a:r>
            <a:r>
              <a:rPr lang="de-CH" sz="1600" dirty="0" err="1">
                <a:latin typeface="+mj-lt"/>
              </a:rPr>
              <a:t>programmes</a:t>
            </a:r>
            <a:endParaRPr lang="de-CH" sz="1600" dirty="0">
              <a:latin typeface="+mj-lt"/>
            </a:endParaRPr>
          </a:p>
          <a:p>
            <a:pPr marL="285750" indent="-285750">
              <a:buFont typeface="Arial" panose="020B0604020202020204" pitchFamily="34" charset="0"/>
              <a:buChar char="•"/>
            </a:pPr>
            <a:r>
              <a:rPr lang="de-CH" sz="1600" dirty="0" err="1">
                <a:latin typeface="+mj-lt"/>
              </a:rPr>
              <a:t>Policy</a:t>
            </a:r>
            <a:r>
              <a:rPr lang="de-CH" sz="1600" dirty="0">
                <a:latin typeface="+mj-lt"/>
              </a:rPr>
              <a:t> </a:t>
            </a:r>
            <a:r>
              <a:rPr lang="de-CH" sz="1600" dirty="0" err="1">
                <a:latin typeface="+mj-lt"/>
              </a:rPr>
              <a:t>briefs</a:t>
            </a:r>
            <a:endParaRPr lang="de-CH" sz="1600" dirty="0">
              <a:latin typeface="+mj-lt"/>
            </a:endParaRPr>
          </a:p>
          <a:p>
            <a:pPr marL="285750" indent="-285750">
              <a:buFont typeface="Arial" panose="020B0604020202020204" pitchFamily="34" charset="0"/>
              <a:buChar char="•"/>
            </a:pPr>
            <a:r>
              <a:rPr lang="de-CH" sz="1600" dirty="0">
                <a:latin typeface="+mj-lt"/>
              </a:rPr>
              <a:t>Press </a:t>
            </a:r>
            <a:r>
              <a:rPr lang="de-CH" sz="1600" dirty="0" err="1">
                <a:latin typeface="+mj-lt"/>
              </a:rPr>
              <a:t>releases</a:t>
            </a:r>
            <a:r>
              <a:rPr lang="de-CH" sz="1600" dirty="0">
                <a:latin typeface="+mj-lt"/>
              </a:rPr>
              <a:t>, </a:t>
            </a:r>
          </a:p>
          <a:p>
            <a:pPr marL="285750" indent="-285750">
              <a:buFont typeface="Arial" panose="020B0604020202020204" pitchFamily="34" charset="0"/>
              <a:buChar char="•"/>
            </a:pPr>
            <a:r>
              <a:rPr lang="de-CH" sz="1600" dirty="0"/>
              <a:t>Scientific </a:t>
            </a:r>
            <a:r>
              <a:rPr lang="de-CH" sz="1600" dirty="0" err="1"/>
              <a:t>papers</a:t>
            </a:r>
            <a:r>
              <a:rPr lang="de-CH" sz="1600" dirty="0"/>
              <a:t> (</a:t>
            </a:r>
            <a:r>
              <a:rPr lang="de-CH" sz="1600" dirty="0" err="1"/>
              <a:t>if</a:t>
            </a:r>
            <a:r>
              <a:rPr lang="de-CH" sz="1600" dirty="0"/>
              <a:t> </a:t>
            </a:r>
            <a:r>
              <a:rPr lang="de-CH" sz="1600" dirty="0" err="1"/>
              <a:t>research</a:t>
            </a:r>
            <a:r>
              <a:rPr lang="de-CH" sz="1600" dirty="0"/>
              <a:t> design </a:t>
            </a:r>
            <a:r>
              <a:rPr lang="de-CH" sz="1600" dirty="0" err="1"/>
              <a:t>is</a:t>
            </a:r>
            <a:r>
              <a:rPr lang="de-CH" sz="1600" dirty="0"/>
              <a:t> </a:t>
            </a:r>
            <a:r>
              <a:rPr lang="de-CH" sz="1600" dirty="0" err="1"/>
              <a:t>applied</a:t>
            </a:r>
            <a:r>
              <a:rPr lang="de-CH" sz="1600" dirty="0"/>
              <a:t> – </a:t>
            </a:r>
            <a:r>
              <a:rPr lang="de-CH" sz="1600" dirty="0" err="1"/>
              <a:t>refer</a:t>
            </a:r>
            <a:r>
              <a:rPr lang="de-CH" sz="1600" dirty="0"/>
              <a:t> to Chapter 7) etc.</a:t>
            </a:r>
          </a:p>
        </p:txBody>
      </p:sp>
      <p:sp>
        <p:nvSpPr>
          <p:cNvPr id="8" name="Inhaltsplatzhalter 2"/>
          <p:cNvSpPr txBox="1">
            <a:spLocks/>
          </p:cNvSpPr>
          <p:nvPr/>
        </p:nvSpPr>
        <p:spPr>
          <a:xfrm>
            <a:off x="611955" y="638969"/>
            <a:ext cx="7380082" cy="221599"/>
          </a:xfrm>
          <a:prstGeom prst="rect">
            <a:avLst/>
          </a:prstGeom>
          <a:noFill/>
        </p:spPr>
        <p:txBody>
          <a:bodyPr vert="horz" wrap="square" lIns="0" tIns="0" rIns="0" bIns="0" rtlCol="0" anchor="t">
            <a:spAutoFit/>
          </a:bodyPr>
          <a:lstStyle>
            <a:defPPr>
              <a:defRPr lang="de-DE"/>
            </a:defPPr>
            <a:lvl1pPr>
              <a:lnSpc>
                <a:spcPct val="90000"/>
              </a:lnSpc>
              <a:spcBef>
                <a:spcPct val="0"/>
              </a:spcBef>
              <a:buClr>
                <a:srgbClr val="006C8E"/>
              </a:buClr>
              <a:defRPr sz="1600" b="1"/>
            </a:lvl1pPr>
            <a:lvl2pPr marL="270000" indent="-171450" defTabSz="685800">
              <a:lnSpc>
                <a:spcPct val="100000"/>
              </a:lnSpc>
              <a:spcBef>
                <a:spcPts val="400"/>
              </a:spcBef>
              <a:buClr>
                <a:srgbClr val="006C8E"/>
              </a:buClr>
              <a:buFont typeface="Arial" panose="020B0604020202020204" pitchFamily="34" charset="0"/>
              <a:buChar char="•"/>
              <a:defRPr sz="2000" spc="20" baseline="0"/>
            </a:lvl2pPr>
            <a:lvl3pPr marL="540000" indent="-171450" defTabSz="685800">
              <a:lnSpc>
                <a:spcPct val="100000"/>
              </a:lnSpc>
              <a:spcBef>
                <a:spcPts val="400"/>
              </a:spcBef>
              <a:buClr>
                <a:srgbClr val="006C8E"/>
              </a:buClr>
              <a:buFont typeface="Symbol" panose="05050102010706020507" pitchFamily="18" charset="2"/>
              <a:buChar char="-"/>
              <a:defRPr sz="2000" spc="20" baseline="0"/>
            </a:lvl3pPr>
            <a:lvl4pPr marL="540000" indent="-171450" defTabSz="685800">
              <a:lnSpc>
                <a:spcPct val="100000"/>
              </a:lnSpc>
              <a:spcBef>
                <a:spcPts val="400"/>
              </a:spcBef>
              <a:buClr>
                <a:srgbClr val="006C8E"/>
              </a:buClr>
              <a:buFont typeface="Arial" panose="020B0604020202020204" pitchFamily="34" charset="0"/>
              <a:buChar char="•"/>
            </a:lvl4pPr>
            <a:lvl5pPr marL="0" indent="0" defTabSz="685800">
              <a:lnSpc>
                <a:spcPct val="100000"/>
              </a:lnSpc>
              <a:spcBef>
                <a:spcPts val="800"/>
              </a:spcBef>
              <a:buClr>
                <a:srgbClr val="006C8E"/>
              </a:buClr>
              <a:buFont typeface="Arial" panose="020B0604020202020204" pitchFamily="34" charset="0"/>
              <a:buNone/>
              <a:defRPr sz="1600" spc="20" baseline="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de-CH" dirty="0"/>
              <a:t>Awareness </a:t>
            </a:r>
            <a:r>
              <a:rPr lang="de-CH" dirty="0" err="1"/>
              <a:t>creation</a:t>
            </a:r>
            <a:r>
              <a:rPr lang="de-CH" dirty="0"/>
              <a:t> / </a:t>
            </a:r>
            <a:r>
              <a:rPr lang="de-CH" dirty="0" err="1"/>
              <a:t>strengthening</a:t>
            </a:r>
            <a:r>
              <a:rPr lang="de-CH" dirty="0"/>
              <a:t> and </a:t>
            </a:r>
            <a:r>
              <a:rPr lang="de-CH" dirty="0" err="1"/>
              <a:t>advocacy</a:t>
            </a:r>
            <a:r>
              <a:rPr lang="de-CH" dirty="0"/>
              <a:t> </a:t>
            </a:r>
            <a:r>
              <a:rPr lang="de-CH" dirty="0" err="1"/>
              <a:t>through</a:t>
            </a:r>
            <a:r>
              <a:rPr lang="de-CH" dirty="0"/>
              <a:t> </a:t>
            </a:r>
            <a:r>
              <a:rPr lang="de-CH" dirty="0" err="1"/>
              <a:t>the</a:t>
            </a:r>
            <a:r>
              <a:rPr lang="de-CH" dirty="0"/>
              <a:t> </a:t>
            </a:r>
            <a:r>
              <a:rPr lang="de-CH" dirty="0" err="1"/>
              <a:t>demos</a:t>
            </a:r>
            <a:endParaRPr lang="de-CH" dirty="0"/>
          </a:p>
        </p:txBody>
      </p:sp>
      <p:sp>
        <p:nvSpPr>
          <p:cNvPr id="7" name="Datumsplatzhalter 4">
            <a:extLst>
              <a:ext uri="{FF2B5EF4-FFF2-40B4-BE49-F238E27FC236}">
                <a16:creationId xmlns:a16="http://schemas.microsoft.com/office/drawing/2014/main" id="{5E1A433B-76C5-4355-B9AE-51AA581EA79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7493451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fld id="{B295DEAF-E952-4796-AAEE-4201E40CA590}" type="slidenum">
              <a:rPr lang="en-GB" noProof="0" smtClean="0"/>
              <a:pPr/>
              <a:t>149</a:t>
            </a:fld>
            <a:endParaRPr lang="en-GB" noProof="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Titel 1">
            <a:extLst>
              <a:ext uri="{FF2B5EF4-FFF2-40B4-BE49-F238E27FC236}">
                <a16:creationId xmlns:a16="http://schemas.microsoft.com/office/drawing/2014/main" id="{6D0DBA26-BF62-4E26-BE41-C7C3478A1645}"/>
              </a:ext>
            </a:extLst>
          </p:cNvPr>
          <p:cNvSpPr txBox="1">
            <a:spLocks/>
          </p:cNvSpPr>
          <p:nvPr/>
        </p:nvSpPr>
        <p:spPr>
          <a:xfrm>
            <a:off x="476935" y="226899"/>
            <a:ext cx="8190128" cy="486113"/>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800" dirty="0"/>
              <a:t>Awareness and </a:t>
            </a:r>
            <a:r>
              <a:rPr lang="de-CH" sz="1800" dirty="0" err="1"/>
              <a:t>advocacy</a:t>
            </a:r>
            <a:r>
              <a:rPr lang="de-CH" sz="1800" dirty="0"/>
              <a:t> from </a:t>
            </a:r>
            <a:r>
              <a:rPr lang="de-CH" sz="1800" dirty="0" err="1"/>
              <a:t>demonstrations</a:t>
            </a:r>
            <a:r>
              <a:rPr lang="de-CH" sz="1800" dirty="0"/>
              <a:t> – </a:t>
            </a:r>
            <a:r>
              <a:rPr lang="de-CH" sz="1800" dirty="0" err="1"/>
              <a:t>pathways</a:t>
            </a:r>
            <a:r>
              <a:rPr lang="de-CH" sz="1800" dirty="0"/>
              <a:t> </a:t>
            </a:r>
            <a:r>
              <a:rPr lang="de-CH" sz="1800" dirty="0" err="1"/>
              <a:t>for</a:t>
            </a:r>
            <a:r>
              <a:rPr lang="de-CH" sz="1800" dirty="0"/>
              <a:t> </a:t>
            </a:r>
            <a:r>
              <a:rPr lang="de-CH" sz="1800" dirty="0" err="1"/>
              <a:t>target</a:t>
            </a:r>
            <a:r>
              <a:rPr lang="de-CH" sz="1800" dirty="0"/>
              <a:t> beneficiaries and </a:t>
            </a:r>
            <a:r>
              <a:rPr lang="de-CH" sz="1800" dirty="0" err="1"/>
              <a:t>other</a:t>
            </a:r>
            <a:r>
              <a:rPr lang="de-CH" sz="1800" dirty="0"/>
              <a:t> </a:t>
            </a:r>
            <a:r>
              <a:rPr lang="de-CH" sz="1800" dirty="0" err="1"/>
              <a:t>key</a:t>
            </a:r>
            <a:r>
              <a:rPr lang="de-CH" sz="1800" dirty="0"/>
              <a:t> </a:t>
            </a:r>
            <a:r>
              <a:rPr lang="de-CH" sz="1800" dirty="0" err="1"/>
              <a:t>stakeholders</a:t>
            </a:r>
            <a:endParaRPr lang="en-US" sz="1800" dirty="0"/>
          </a:p>
        </p:txBody>
      </p:sp>
      <p:graphicFrame>
        <p:nvGraphicFramePr>
          <p:cNvPr id="6" name="Diagramm 5"/>
          <p:cNvGraphicFramePr/>
          <p:nvPr>
            <p:extLst>
              <p:ext uri="{D42A27DB-BD31-4B8C-83A1-F6EECF244321}">
                <p14:modId xmlns:p14="http://schemas.microsoft.com/office/powerpoint/2010/main" val="2264754623"/>
              </p:ext>
            </p:extLst>
          </p:nvPr>
        </p:nvGraphicFramePr>
        <p:xfrm>
          <a:off x="409443" y="676325"/>
          <a:ext cx="7762597" cy="5182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62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251" y="368966"/>
            <a:ext cx="8512749" cy="449665"/>
          </a:xfrm>
        </p:spPr>
        <p:txBody>
          <a:bodyPr/>
          <a:lstStyle/>
          <a:p>
            <a:br>
              <a:rPr lang="de-CH" sz="2000" dirty="0"/>
            </a:br>
            <a:br>
              <a:rPr lang="de-CH" dirty="0">
                <a:latin typeface="Gill Sans MT" panose="020B0502020104020203" pitchFamily="34" charset="0"/>
              </a:rPr>
            </a:br>
            <a:endParaRPr lang="en-GB" dirty="0"/>
          </a:p>
        </p:txBody>
      </p:sp>
      <p:sp>
        <p:nvSpPr>
          <p:cNvPr id="3" name="Inhaltsplatzhalter 2"/>
          <p:cNvSpPr>
            <a:spLocks noGrp="1"/>
          </p:cNvSpPr>
          <p:nvPr>
            <p:ph idx="1"/>
          </p:nvPr>
        </p:nvSpPr>
        <p:spPr>
          <a:xfrm>
            <a:off x="602033" y="4758277"/>
            <a:ext cx="8028451" cy="1250965"/>
          </a:xfrm>
          <a:solidFill>
            <a:schemeClr val="accent6">
              <a:lumMod val="20000"/>
              <a:lumOff val="80000"/>
            </a:schemeClr>
          </a:solidFill>
          <a:ln>
            <a:noFill/>
          </a:ln>
        </p:spPr>
        <p:txBody>
          <a:bodyPr lIns="72000" tIns="72000" rIns="72000" bIns="72000"/>
          <a:lstStyle/>
          <a:p>
            <a:pPr>
              <a:spcBef>
                <a:spcPts val="1800"/>
              </a:spcBef>
            </a:pPr>
            <a:r>
              <a:rPr lang="de-CH" sz="1600" b="1" dirty="0"/>
              <a:t>What </a:t>
            </a:r>
            <a:r>
              <a:rPr lang="de-CH" sz="1600" b="1" dirty="0" err="1"/>
              <a:t>are</a:t>
            </a:r>
            <a:r>
              <a:rPr lang="de-CH" sz="1600" b="1" dirty="0"/>
              <a:t> </a:t>
            </a:r>
            <a:r>
              <a:rPr lang="de-CH" sz="1600" b="1" dirty="0" err="1"/>
              <a:t>the</a:t>
            </a:r>
            <a:r>
              <a:rPr lang="de-CH" sz="1600" b="1" dirty="0"/>
              <a:t> </a:t>
            </a:r>
            <a:r>
              <a:rPr lang="de-CH" sz="1600" b="1" dirty="0" err="1"/>
              <a:t>main</a:t>
            </a:r>
            <a:r>
              <a:rPr lang="de-CH" sz="1600" b="1" dirty="0"/>
              <a:t> </a:t>
            </a:r>
            <a:r>
              <a:rPr lang="de-CH" sz="1600" b="1" dirty="0" err="1"/>
              <a:t>problems</a:t>
            </a:r>
            <a:r>
              <a:rPr lang="de-CH" sz="1600" b="1" dirty="0"/>
              <a:t> to </a:t>
            </a:r>
            <a:r>
              <a:rPr lang="de-CH" sz="1600" b="1" dirty="0" err="1"/>
              <a:t>be</a:t>
            </a:r>
            <a:r>
              <a:rPr lang="de-CH" sz="1600" b="1" dirty="0"/>
              <a:t> </a:t>
            </a:r>
            <a:r>
              <a:rPr lang="de-CH" sz="1600" b="1" dirty="0" err="1"/>
              <a:t>addressed</a:t>
            </a:r>
            <a:r>
              <a:rPr lang="de-CH" sz="1600" b="1" dirty="0"/>
              <a:t> </a:t>
            </a:r>
            <a:r>
              <a:rPr lang="de-CH" sz="1600" b="1" dirty="0" err="1"/>
              <a:t>by</a:t>
            </a:r>
            <a:r>
              <a:rPr lang="de-CH" sz="1600" b="1" dirty="0"/>
              <a:t> </a:t>
            </a:r>
            <a:r>
              <a:rPr lang="de-CH" sz="1600" b="1" dirty="0" err="1"/>
              <a:t>the</a:t>
            </a:r>
            <a:r>
              <a:rPr lang="de-CH" sz="1600" b="1" dirty="0"/>
              <a:t> organic </a:t>
            </a:r>
            <a:r>
              <a:rPr lang="de-CH" sz="1600" b="1" dirty="0" err="1"/>
              <a:t>demonstration</a:t>
            </a:r>
            <a:r>
              <a:rPr lang="de-CH" sz="1600" b="1" dirty="0"/>
              <a:t>?</a:t>
            </a:r>
          </a:p>
          <a:p>
            <a:pPr marL="285750" indent="-285750">
              <a:buFont typeface="Arial" panose="020B0604020202020204" pitchFamily="34" charset="0"/>
              <a:buChar char="•"/>
            </a:pPr>
            <a:r>
              <a:rPr lang="de-CH" sz="1600" dirty="0"/>
              <a:t>What </a:t>
            </a:r>
            <a:r>
              <a:rPr lang="de-CH" sz="1600" dirty="0" err="1"/>
              <a:t>are</a:t>
            </a:r>
            <a:r>
              <a:rPr lang="de-CH" sz="1600" dirty="0"/>
              <a:t> </a:t>
            </a:r>
            <a:r>
              <a:rPr lang="de-CH" sz="1600" dirty="0" err="1"/>
              <a:t>the</a:t>
            </a:r>
            <a:r>
              <a:rPr lang="de-CH" sz="1600" dirty="0"/>
              <a:t> </a:t>
            </a:r>
            <a:r>
              <a:rPr lang="de-CH" sz="1600" dirty="0" err="1"/>
              <a:t>current</a:t>
            </a:r>
            <a:r>
              <a:rPr lang="de-CH" sz="1600" dirty="0"/>
              <a:t> </a:t>
            </a:r>
            <a:r>
              <a:rPr lang="de-CH" sz="1600" dirty="0" err="1"/>
              <a:t>problems</a:t>
            </a:r>
            <a:r>
              <a:rPr lang="de-CH" sz="1600" dirty="0"/>
              <a:t> which </a:t>
            </a:r>
            <a:r>
              <a:rPr lang="de-CH" sz="1600" dirty="0" err="1"/>
              <a:t>farmers</a:t>
            </a:r>
            <a:r>
              <a:rPr lang="de-CH" sz="1600" dirty="0"/>
              <a:t> </a:t>
            </a:r>
            <a:r>
              <a:rPr lang="de-CH" sz="1600" dirty="0" err="1"/>
              <a:t>face</a:t>
            </a:r>
            <a:r>
              <a:rPr lang="de-CH" sz="1600" dirty="0"/>
              <a:t> in </a:t>
            </a:r>
            <a:r>
              <a:rPr lang="de-CH" sz="1600" dirty="0" err="1"/>
              <a:t>the</a:t>
            </a:r>
            <a:r>
              <a:rPr lang="de-CH" sz="1600" dirty="0"/>
              <a:t> </a:t>
            </a:r>
            <a:r>
              <a:rPr lang="de-CH" sz="1600" dirty="0" err="1"/>
              <a:t>area</a:t>
            </a:r>
            <a:r>
              <a:rPr lang="de-CH" sz="1600" dirty="0"/>
              <a:t>?</a:t>
            </a:r>
          </a:p>
          <a:p>
            <a:pPr marL="285750" indent="-285750">
              <a:buFont typeface="Arial" panose="020B0604020202020204" pitchFamily="34" charset="0"/>
              <a:buChar char="•"/>
            </a:pPr>
            <a:r>
              <a:rPr lang="de-CH" sz="1600" dirty="0"/>
              <a:t>What do </a:t>
            </a:r>
            <a:r>
              <a:rPr lang="de-CH" sz="1600" dirty="0" err="1"/>
              <a:t>other</a:t>
            </a:r>
            <a:r>
              <a:rPr lang="de-CH" sz="1600" dirty="0"/>
              <a:t> </a:t>
            </a:r>
            <a:r>
              <a:rPr lang="de-CH" sz="1600" dirty="0" err="1"/>
              <a:t>stakeholders</a:t>
            </a:r>
            <a:r>
              <a:rPr lang="de-CH" sz="1600" dirty="0"/>
              <a:t> (</a:t>
            </a:r>
            <a:r>
              <a:rPr lang="de-CH" sz="1600" dirty="0" err="1"/>
              <a:t>consumers</a:t>
            </a:r>
            <a:r>
              <a:rPr lang="de-CH" sz="1600" dirty="0"/>
              <a:t>/</a:t>
            </a:r>
            <a:r>
              <a:rPr lang="de-CH" sz="1600" dirty="0" err="1"/>
              <a:t>researchers</a:t>
            </a:r>
            <a:r>
              <a:rPr lang="de-CH" sz="1600" dirty="0"/>
              <a:t>) </a:t>
            </a:r>
            <a:r>
              <a:rPr lang="de-CH" sz="1600" dirty="0" err="1"/>
              <a:t>report</a:t>
            </a:r>
            <a:r>
              <a:rPr lang="de-CH" sz="1600" dirty="0"/>
              <a:t> </a:t>
            </a:r>
            <a:r>
              <a:rPr lang="de-CH" sz="1600" dirty="0" err="1"/>
              <a:t>as</a:t>
            </a:r>
            <a:r>
              <a:rPr lang="de-CH" sz="1600" dirty="0"/>
              <a:t> </a:t>
            </a:r>
            <a:r>
              <a:rPr lang="de-CH" sz="1600" dirty="0" err="1"/>
              <a:t>current</a:t>
            </a:r>
            <a:r>
              <a:rPr lang="de-CH" sz="1600" dirty="0"/>
              <a:t> </a:t>
            </a:r>
            <a:r>
              <a:rPr lang="de-CH" sz="1600" dirty="0" err="1"/>
              <a:t>problems</a:t>
            </a:r>
            <a:r>
              <a:rPr lang="de-CH" sz="1600" dirty="0"/>
              <a:t> </a:t>
            </a:r>
            <a:r>
              <a:rPr lang="de-CH" sz="1600" dirty="0" err="1"/>
              <a:t>or</a:t>
            </a:r>
            <a:r>
              <a:rPr lang="de-CH" sz="1600" dirty="0"/>
              <a:t> </a:t>
            </a:r>
            <a:r>
              <a:rPr lang="de-CH" sz="1600" dirty="0" err="1"/>
              <a:t>bottlenecks</a:t>
            </a:r>
            <a:r>
              <a:rPr lang="de-CH" sz="1600" dirty="0"/>
              <a:t> related to </a:t>
            </a:r>
            <a:r>
              <a:rPr lang="de-CH" sz="1600" dirty="0" err="1"/>
              <a:t>sustainable</a:t>
            </a:r>
            <a:r>
              <a:rPr lang="de-CH" sz="1600" dirty="0"/>
              <a:t> </a:t>
            </a:r>
            <a:r>
              <a:rPr lang="de-CH" sz="1600" dirty="0" err="1"/>
              <a:t>agriculture</a:t>
            </a:r>
            <a:r>
              <a:rPr lang="de-CH" sz="1600" dirty="0"/>
              <a:t>, </a:t>
            </a:r>
            <a:r>
              <a:rPr lang="de-CH" sz="1600" dirty="0" err="1"/>
              <a:t>food</a:t>
            </a:r>
            <a:r>
              <a:rPr lang="de-CH" sz="1600" dirty="0"/>
              <a:t> </a:t>
            </a:r>
            <a:r>
              <a:rPr lang="de-CH" sz="1600" dirty="0" err="1"/>
              <a:t>and</a:t>
            </a:r>
            <a:r>
              <a:rPr lang="de-CH" sz="1600" dirty="0"/>
              <a:t> </a:t>
            </a:r>
            <a:r>
              <a:rPr lang="de-CH" sz="1600" dirty="0" err="1"/>
              <a:t>nutrition</a:t>
            </a:r>
            <a:r>
              <a:rPr lang="de-CH" sz="1600" dirty="0"/>
              <a:t> </a:t>
            </a:r>
            <a:r>
              <a:rPr lang="de-CH" sz="1600" dirty="0" err="1"/>
              <a:t>security</a:t>
            </a:r>
            <a:r>
              <a:rPr lang="de-CH" sz="1600" dirty="0"/>
              <a:t>?</a:t>
            </a:r>
          </a:p>
        </p:txBody>
      </p:sp>
      <p:sp>
        <p:nvSpPr>
          <p:cNvPr id="5" name="Textfeld 4"/>
          <p:cNvSpPr txBox="1"/>
          <p:nvPr/>
        </p:nvSpPr>
        <p:spPr>
          <a:xfrm>
            <a:off x="631251" y="492075"/>
            <a:ext cx="8170796" cy="369332"/>
          </a:xfrm>
          <a:prstGeom prst="rect">
            <a:avLst/>
          </a:prstGeom>
          <a:noFill/>
        </p:spPr>
        <p:txBody>
          <a:bodyPr wrap="square" rtlCol="0">
            <a:spAutoFit/>
          </a:bodyPr>
          <a:lstStyle/>
          <a:p>
            <a:r>
              <a:rPr lang="de-CH" b="1" dirty="0"/>
              <a:t>2.2:  Problem </a:t>
            </a:r>
            <a:r>
              <a:rPr lang="de-CH" b="1" dirty="0" err="1"/>
              <a:t>statement</a:t>
            </a:r>
            <a:endParaRPr lang="en-GB" b="1" dirty="0"/>
          </a:p>
        </p:txBody>
      </p:sp>
      <p:sp>
        <p:nvSpPr>
          <p:cNvPr id="6" name="Textfeld 5">
            <a:extLst>
              <a:ext uri="{FF2B5EF4-FFF2-40B4-BE49-F238E27FC236}">
                <a16:creationId xmlns:a16="http://schemas.microsoft.com/office/drawing/2014/main" id="{9FE14CE7-5361-4285-903B-50DCFCF1F021}"/>
              </a:ext>
            </a:extLst>
          </p:cNvPr>
          <p:cNvSpPr txBox="1"/>
          <p:nvPr/>
        </p:nvSpPr>
        <p:spPr>
          <a:xfrm>
            <a:off x="589794" y="1220199"/>
            <a:ext cx="8040690" cy="2308324"/>
          </a:xfrm>
          <a:prstGeom prst="rect">
            <a:avLst/>
          </a:prstGeom>
          <a:noFill/>
        </p:spPr>
        <p:txBody>
          <a:bodyPr wrap="square" rtlCol="0">
            <a:spAutoFit/>
          </a:bodyPr>
          <a:lstStyle/>
          <a:p>
            <a:pPr algn="just"/>
            <a:r>
              <a:rPr lang="en-US" sz="1600" dirty="0"/>
              <a:t>Identify and define the problem that the demonstration is trying to solve. Narrow down on key specific aspects and avoid spending resources (money, </a:t>
            </a:r>
            <a:r>
              <a:rPr lang="en-US" sz="1600" dirty="0" err="1"/>
              <a:t>labour</a:t>
            </a:r>
            <a:r>
              <a:rPr lang="en-US" sz="1600" dirty="0"/>
              <a:t>, etc.) on unnecessary activities.</a:t>
            </a:r>
          </a:p>
          <a:p>
            <a:pPr algn="just"/>
            <a:r>
              <a:rPr lang="de-CH" sz="1600" dirty="0"/>
              <a:t>An </a:t>
            </a:r>
            <a:r>
              <a:rPr lang="de-CH" sz="1600" dirty="0" err="1"/>
              <a:t>assessment</a:t>
            </a:r>
            <a:r>
              <a:rPr lang="de-CH" sz="1600" dirty="0"/>
              <a:t> of </a:t>
            </a:r>
            <a:r>
              <a:rPr lang="de-CH" sz="1600" dirty="0" err="1"/>
              <a:t>the</a:t>
            </a:r>
            <a:r>
              <a:rPr lang="de-CH" sz="1600" dirty="0"/>
              <a:t> </a:t>
            </a:r>
            <a:r>
              <a:rPr lang="de-CH" sz="1600" dirty="0" err="1"/>
              <a:t>needs</a:t>
            </a:r>
            <a:r>
              <a:rPr lang="de-CH" sz="1600" dirty="0"/>
              <a:t> of </a:t>
            </a:r>
            <a:r>
              <a:rPr lang="de-CH" sz="1600" dirty="0" err="1"/>
              <a:t>the</a:t>
            </a:r>
            <a:r>
              <a:rPr lang="de-CH" sz="1600" dirty="0"/>
              <a:t> </a:t>
            </a:r>
            <a:r>
              <a:rPr lang="de-CH" sz="1600" dirty="0" err="1"/>
              <a:t>target</a:t>
            </a:r>
            <a:r>
              <a:rPr lang="de-CH" sz="1600" dirty="0"/>
              <a:t> </a:t>
            </a:r>
            <a:r>
              <a:rPr lang="de-CH" sz="1600" dirty="0" err="1"/>
              <a:t>group</a:t>
            </a:r>
            <a:r>
              <a:rPr lang="de-CH" sz="1600" dirty="0"/>
              <a:t> </a:t>
            </a:r>
            <a:r>
              <a:rPr lang="de-CH" sz="1600" dirty="0" err="1"/>
              <a:t>should</a:t>
            </a:r>
            <a:r>
              <a:rPr lang="de-CH" sz="1600" dirty="0"/>
              <a:t> </a:t>
            </a:r>
            <a:r>
              <a:rPr lang="de-CH" sz="1600" dirty="0" err="1"/>
              <a:t>be</a:t>
            </a:r>
            <a:r>
              <a:rPr lang="de-CH" sz="1600" dirty="0"/>
              <a:t> </a:t>
            </a:r>
            <a:r>
              <a:rPr lang="de-CH" sz="1600" dirty="0" err="1"/>
              <a:t>carried</a:t>
            </a:r>
            <a:r>
              <a:rPr lang="de-CH" sz="1600" dirty="0"/>
              <a:t> out to </a:t>
            </a:r>
            <a:r>
              <a:rPr lang="de-CH" sz="1600" dirty="0" err="1"/>
              <a:t>help</a:t>
            </a:r>
            <a:r>
              <a:rPr lang="de-CH" sz="1600" dirty="0"/>
              <a:t> </a:t>
            </a:r>
            <a:r>
              <a:rPr lang="de-CH" sz="1600" dirty="0" err="1"/>
              <a:t>define</a:t>
            </a:r>
            <a:r>
              <a:rPr lang="de-CH" sz="1600" dirty="0"/>
              <a:t> </a:t>
            </a:r>
            <a:r>
              <a:rPr lang="de-CH" sz="1600" dirty="0" err="1"/>
              <a:t>the</a:t>
            </a:r>
            <a:r>
              <a:rPr lang="de-CH" sz="1600" dirty="0"/>
              <a:t> </a:t>
            </a:r>
            <a:r>
              <a:rPr lang="de-CH" sz="1600" dirty="0" err="1"/>
              <a:t>problem</a:t>
            </a:r>
            <a:r>
              <a:rPr lang="de-CH" sz="1600" dirty="0"/>
              <a:t> and identify possible opportunities </a:t>
            </a:r>
            <a:r>
              <a:rPr lang="de-CH" sz="1600" dirty="0" err="1"/>
              <a:t>or</a:t>
            </a:r>
            <a:r>
              <a:rPr lang="de-CH" sz="1600" dirty="0"/>
              <a:t> </a:t>
            </a:r>
            <a:r>
              <a:rPr lang="de-CH" sz="1600" dirty="0" err="1"/>
              <a:t>solutions</a:t>
            </a:r>
            <a:r>
              <a:rPr lang="de-CH" sz="1600" dirty="0"/>
              <a:t> to </a:t>
            </a:r>
            <a:r>
              <a:rPr lang="de-CH" sz="1600" dirty="0" err="1"/>
              <a:t>this</a:t>
            </a:r>
            <a:r>
              <a:rPr lang="de-CH" sz="1600" dirty="0"/>
              <a:t> </a:t>
            </a:r>
            <a:r>
              <a:rPr lang="de-CH" sz="1600" dirty="0" err="1"/>
              <a:t>problem</a:t>
            </a:r>
            <a:r>
              <a:rPr lang="de-CH" sz="1600" dirty="0"/>
              <a:t>.  </a:t>
            </a:r>
            <a:endParaRPr lang="en-US" sz="1600" dirty="0"/>
          </a:p>
          <a:p>
            <a:pPr algn="just"/>
            <a:endParaRPr lang="en-US" sz="1600" i="1" dirty="0"/>
          </a:p>
          <a:p>
            <a:pPr algn="just"/>
            <a:r>
              <a:rPr lang="en-US" sz="1600" b="1" dirty="0">
                <a:latin typeface="Gill Sans MT" panose="020B0502020104020203" pitchFamily="34" charset="0"/>
              </a:rPr>
              <a:t>Possible problems that </a:t>
            </a:r>
            <a:r>
              <a:rPr lang="de-CH" sz="1600" b="1" dirty="0" err="1">
                <a:latin typeface="Gill Sans MT" panose="020B0502020104020203" pitchFamily="34" charset="0"/>
              </a:rPr>
              <a:t>may</a:t>
            </a:r>
            <a:r>
              <a:rPr lang="de-CH" sz="1600" b="1" dirty="0">
                <a:latin typeface="Gill Sans MT" panose="020B0502020104020203" pitchFamily="34" charset="0"/>
              </a:rPr>
              <a:t> </a:t>
            </a:r>
            <a:r>
              <a:rPr lang="de-CH" sz="1600" b="1" dirty="0" err="1">
                <a:latin typeface="Gill Sans MT" panose="020B0502020104020203" pitchFamily="34" charset="0"/>
              </a:rPr>
              <a:t>be</a:t>
            </a:r>
            <a:r>
              <a:rPr lang="de-CH" sz="1600" b="1" dirty="0">
                <a:latin typeface="Gill Sans MT" panose="020B0502020104020203" pitchFamily="34" charset="0"/>
              </a:rPr>
              <a:t> </a:t>
            </a:r>
            <a:r>
              <a:rPr lang="de-CH" sz="1600" b="1" dirty="0" err="1">
                <a:latin typeface="Gill Sans MT" panose="020B0502020104020203" pitchFamily="34" charset="0"/>
              </a:rPr>
              <a:t>addressed</a:t>
            </a:r>
            <a:r>
              <a:rPr lang="de-CH" sz="1600" b="1" dirty="0">
                <a:latin typeface="Gill Sans MT" panose="020B0502020104020203" pitchFamily="34" charset="0"/>
              </a:rPr>
              <a:t>:</a:t>
            </a:r>
          </a:p>
          <a:p>
            <a:pPr algn="just"/>
            <a:r>
              <a:rPr lang="de-CH" sz="1600" dirty="0">
                <a:latin typeface="Gill Sans MT" panose="020B0502020104020203" pitchFamily="34" charset="0"/>
              </a:rPr>
              <a:t>Low productivity of certain crops or livestock, </a:t>
            </a:r>
            <a:r>
              <a:rPr lang="de-CH" sz="1600" dirty="0" err="1">
                <a:latin typeface="Gill Sans MT" panose="020B0502020104020203" pitchFamily="34" charset="0"/>
              </a:rPr>
              <a:t>land</a:t>
            </a:r>
            <a:r>
              <a:rPr lang="de-CH" sz="1600" dirty="0">
                <a:latin typeface="Gill Sans MT" panose="020B0502020104020203" pitchFamily="34" charset="0"/>
              </a:rPr>
              <a:t> </a:t>
            </a:r>
            <a:r>
              <a:rPr lang="de-CH" sz="1600" dirty="0" err="1">
                <a:latin typeface="Gill Sans MT" panose="020B0502020104020203" pitchFamily="34" charset="0"/>
              </a:rPr>
              <a:t>degradation</a:t>
            </a:r>
            <a:r>
              <a:rPr lang="de-CH" sz="1600" dirty="0">
                <a:latin typeface="Gill Sans MT" panose="020B0502020104020203" pitchFamily="34" charset="0"/>
              </a:rPr>
              <a:t>/</a:t>
            </a:r>
            <a:r>
              <a:rPr lang="de-CH" sz="1600" dirty="0" err="1">
                <a:latin typeface="Gill Sans MT" panose="020B0502020104020203" pitchFamily="34" charset="0"/>
              </a:rPr>
              <a:t>poor</a:t>
            </a:r>
            <a:r>
              <a:rPr lang="de-CH" sz="1600" dirty="0">
                <a:latin typeface="Gill Sans MT" panose="020B0502020104020203" pitchFamily="34" charset="0"/>
              </a:rPr>
              <a:t> soil fertility, lack of appropriate technologies, low knowledge on organic techniques, poor market access, unavailability of empirical </a:t>
            </a:r>
            <a:r>
              <a:rPr lang="de-CH" sz="1600" dirty="0" err="1">
                <a:latin typeface="Gill Sans MT" panose="020B0502020104020203" pitchFamily="34" charset="0"/>
              </a:rPr>
              <a:t>data</a:t>
            </a:r>
            <a:r>
              <a:rPr lang="de-CH" sz="1600" dirty="0">
                <a:latin typeface="Gill Sans MT" panose="020B0502020104020203" pitchFamily="34" charset="0"/>
              </a:rPr>
              <a:t> </a:t>
            </a:r>
            <a:r>
              <a:rPr lang="de-CH" sz="1600" dirty="0" err="1">
                <a:latin typeface="Gill Sans MT" panose="020B0502020104020203" pitchFamily="34" charset="0"/>
              </a:rPr>
              <a:t>for</a:t>
            </a:r>
            <a:r>
              <a:rPr lang="de-CH" sz="1600" dirty="0">
                <a:latin typeface="Gill Sans MT" panose="020B0502020104020203" pitchFamily="34" charset="0"/>
              </a:rPr>
              <a:t> decision </a:t>
            </a:r>
            <a:r>
              <a:rPr lang="de-CH" sz="1600" dirty="0" err="1">
                <a:latin typeface="Gill Sans MT" panose="020B0502020104020203" pitchFamily="34" charset="0"/>
              </a:rPr>
              <a:t>making</a:t>
            </a:r>
            <a:r>
              <a:rPr lang="de-CH" sz="1600" dirty="0">
                <a:latin typeface="Gill Sans MT" panose="020B0502020104020203" pitchFamily="34" charset="0"/>
              </a:rPr>
              <a:t> and/</a:t>
            </a:r>
            <a:r>
              <a:rPr lang="de-CH" sz="1600" dirty="0" err="1">
                <a:latin typeface="Gill Sans MT" panose="020B0502020104020203" pitchFamily="34" charset="0"/>
              </a:rPr>
              <a:t>or</a:t>
            </a:r>
            <a:r>
              <a:rPr lang="de-CH" sz="1600" dirty="0">
                <a:latin typeface="Gill Sans MT" panose="020B0502020104020203" pitchFamily="34" charset="0"/>
              </a:rPr>
              <a:t> </a:t>
            </a:r>
            <a:r>
              <a:rPr lang="de-CH" sz="1600" dirty="0" err="1">
                <a:latin typeface="Gill Sans MT" panose="020B0502020104020203" pitchFamily="34" charset="0"/>
              </a:rPr>
              <a:t>advocacy</a:t>
            </a:r>
            <a:r>
              <a:rPr lang="de-CH" sz="1600" dirty="0">
                <a:latin typeface="Gill Sans MT" panose="020B0502020104020203" pitchFamily="34" charset="0"/>
              </a:rPr>
              <a:t> and </a:t>
            </a:r>
            <a:r>
              <a:rPr lang="de-CH" sz="1600" dirty="0" err="1">
                <a:latin typeface="Gill Sans MT" panose="020B0502020104020203" pitchFamily="34" charset="0"/>
              </a:rPr>
              <a:t>policy</a:t>
            </a:r>
            <a:r>
              <a:rPr lang="de-CH" sz="1600" dirty="0">
                <a:latin typeface="Gill Sans MT" panose="020B0502020104020203" pitchFamily="34" charset="0"/>
              </a:rPr>
              <a:t> </a:t>
            </a:r>
            <a:r>
              <a:rPr lang="de-CH" sz="1600" dirty="0" err="1">
                <a:latin typeface="Gill Sans MT" panose="020B0502020104020203" pitchFamily="34" charset="0"/>
              </a:rPr>
              <a:t>development</a:t>
            </a:r>
            <a:r>
              <a:rPr lang="de-CH" sz="1600" dirty="0">
                <a:latin typeface="Gill Sans MT" panose="020B0502020104020203" pitchFamily="34" charset="0"/>
              </a:rPr>
              <a:t>.</a:t>
            </a:r>
            <a:endParaRPr lang="x-none" sz="1600" dirty="0">
              <a:latin typeface="Gill Sans MT" panose="020B0502020104020203" pitchFamily="34" charset="0"/>
            </a:endParaRPr>
          </a:p>
        </p:txBody>
      </p:sp>
      <p:sp>
        <p:nvSpPr>
          <p:cNvPr id="10" name="Textfeld 9">
            <a:extLst>
              <a:ext uri="{FF2B5EF4-FFF2-40B4-BE49-F238E27FC236}">
                <a16:creationId xmlns:a16="http://schemas.microsoft.com/office/drawing/2014/main" id="{66B7D25E-F071-4DE3-AE9A-273FD0CBD444}"/>
              </a:ext>
            </a:extLst>
          </p:cNvPr>
          <p:cNvSpPr txBox="1"/>
          <p:nvPr/>
        </p:nvSpPr>
        <p:spPr>
          <a:xfrm>
            <a:off x="631251" y="4381712"/>
            <a:ext cx="4572000" cy="246221"/>
          </a:xfrm>
          <a:prstGeom prst="rect">
            <a:avLst/>
          </a:prstGeom>
          <a:noFill/>
        </p:spPr>
        <p:txBody>
          <a:bodyPr wrap="square" lIns="0" tIns="0" rIns="0" bIns="0">
            <a:spAutoFit/>
          </a:bodyPr>
          <a:lstStyle/>
          <a:p>
            <a:r>
              <a:rPr lang="de-CH" sz="1600" b="1" dirty="0"/>
              <a:t>Guiding </a:t>
            </a:r>
            <a:r>
              <a:rPr lang="de-CH" sz="1600" b="1" dirty="0" err="1"/>
              <a:t>questions</a:t>
            </a:r>
            <a:r>
              <a:rPr lang="de-CH" sz="1600" b="1" dirty="0"/>
              <a:t> to </a:t>
            </a:r>
            <a:r>
              <a:rPr lang="de-CH" sz="1600" b="1" dirty="0" err="1"/>
              <a:t>defining</a:t>
            </a:r>
            <a:r>
              <a:rPr lang="de-CH" sz="1600" b="1" dirty="0"/>
              <a:t> </a:t>
            </a:r>
            <a:r>
              <a:rPr lang="de-CH" sz="1600" b="1" dirty="0" err="1"/>
              <a:t>the</a:t>
            </a:r>
            <a:r>
              <a:rPr lang="de-CH" sz="1600" b="1" dirty="0"/>
              <a:t> </a:t>
            </a:r>
            <a:r>
              <a:rPr lang="de-CH" sz="1600" b="1" dirty="0" err="1"/>
              <a:t>problem</a:t>
            </a:r>
            <a:endParaRPr lang="de-CH" sz="1600" b="1" dirty="0"/>
          </a:p>
        </p:txBody>
      </p:sp>
      <p:sp>
        <p:nvSpPr>
          <p:cNvPr id="8" name="Datumsplatzhalter 4">
            <a:extLst>
              <a:ext uri="{FF2B5EF4-FFF2-40B4-BE49-F238E27FC236}">
                <a16:creationId xmlns:a16="http://schemas.microsoft.com/office/drawing/2014/main" id="{3F6A0FB5-38F3-44BC-BF15-E45A87564495}"/>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9" name="Foliennummernplatzhalter 4">
            <a:extLst>
              <a:ext uri="{FF2B5EF4-FFF2-40B4-BE49-F238E27FC236}">
                <a16:creationId xmlns:a16="http://schemas.microsoft.com/office/drawing/2014/main" id="{553D7D1F-BF91-4F25-A7D0-233B04F1EB21}"/>
              </a:ext>
            </a:extLst>
          </p:cNvPr>
          <p:cNvSpPr>
            <a:spLocks noGrp="1"/>
          </p:cNvSpPr>
          <p:nvPr>
            <p:ph type="sldNum" sz="quarter" idx="4"/>
          </p:nvPr>
        </p:nvSpPr>
        <p:spPr>
          <a:xfrm>
            <a:off x="7747800" y="6309032"/>
            <a:ext cx="792000" cy="270668"/>
          </a:xfrm>
        </p:spPr>
        <p:txBody>
          <a:bodyPr/>
          <a:lstStyle/>
          <a:p>
            <a:fld id="{B295DEAF-E952-4796-AAEE-4201E40CA590}" type="slidenum">
              <a:rPr lang="en-GB" noProof="0" smtClean="0"/>
              <a:pPr/>
              <a:t>15</a:t>
            </a:fld>
            <a:endParaRPr lang="en-GB" noProof="0" dirty="0"/>
          </a:p>
        </p:txBody>
      </p:sp>
    </p:spTree>
    <p:extLst>
      <p:ext uri="{BB962C8B-B14F-4D97-AF65-F5344CB8AC3E}">
        <p14:creationId xmlns:p14="http://schemas.microsoft.com/office/powerpoint/2010/main" val="1812771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638968"/>
            <a:ext cx="7830124" cy="401257"/>
          </a:xfrm>
        </p:spPr>
        <p:txBody>
          <a:bodyPr vert="horz" lIns="0" tIns="0" rIns="0" bIns="0" rtlCol="0" anchor="t">
            <a:noAutofit/>
          </a:bodyPr>
          <a:lstStyle/>
          <a:p>
            <a:r>
              <a:rPr lang="de-CH" sz="1800" dirty="0">
                <a:solidFill>
                  <a:srgbClr val="262626"/>
                </a:solidFill>
                <a:latin typeface="+mn-lt"/>
              </a:rPr>
              <a:t>Hosting / </a:t>
            </a:r>
            <a:r>
              <a:rPr lang="de-CH" sz="1800" dirty="0" err="1">
                <a:solidFill>
                  <a:srgbClr val="262626"/>
                </a:solidFill>
                <a:latin typeface="+mn-lt"/>
              </a:rPr>
              <a:t>holding</a:t>
            </a:r>
            <a:r>
              <a:rPr lang="de-CH" sz="1800" dirty="0">
                <a:solidFill>
                  <a:srgbClr val="262626"/>
                </a:solidFill>
                <a:latin typeface="+mn-lt"/>
              </a:rPr>
              <a:t> </a:t>
            </a:r>
            <a:r>
              <a:rPr lang="de-CH" sz="1800" dirty="0" err="1">
                <a:solidFill>
                  <a:srgbClr val="262626"/>
                </a:solidFill>
                <a:latin typeface="+mn-lt"/>
              </a:rPr>
              <a:t>beneficiary</a:t>
            </a:r>
            <a:r>
              <a:rPr lang="de-CH" sz="1800" dirty="0">
                <a:solidFill>
                  <a:srgbClr val="262626"/>
                </a:solidFill>
                <a:latin typeface="+mn-lt"/>
              </a:rPr>
              <a:t> </a:t>
            </a:r>
            <a:r>
              <a:rPr lang="de-CH" sz="1800" dirty="0" err="1">
                <a:solidFill>
                  <a:srgbClr val="262626"/>
                </a:solidFill>
                <a:latin typeface="+mn-lt"/>
              </a:rPr>
              <a:t>training</a:t>
            </a:r>
            <a:r>
              <a:rPr lang="de-CH" sz="1800" dirty="0">
                <a:solidFill>
                  <a:srgbClr val="262626"/>
                </a:solidFill>
                <a:latin typeface="+mn-lt"/>
              </a:rPr>
              <a:t>, </a:t>
            </a:r>
            <a:r>
              <a:rPr lang="de-CH" sz="1800" dirty="0" err="1">
                <a:solidFill>
                  <a:srgbClr val="262626"/>
                </a:solidFill>
                <a:latin typeface="+mn-lt"/>
              </a:rPr>
              <a:t>field</a:t>
            </a:r>
            <a:r>
              <a:rPr lang="de-CH" sz="1800" dirty="0">
                <a:solidFill>
                  <a:srgbClr val="262626"/>
                </a:solidFill>
                <a:latin typeface="+mn-lt"/>
              </a:rPr>
              <a:t> </a:t>
            </a:r>
            <a:r>
              <a:rPr lang="de-CH" sz="1800" dirty="0" err="1">
                <a:solidFill>
                  <a:srgbClr val="262626"/>
                </a:solidFill>
                <a:latin typeface="+mn-lt"/>
              </a:rPr>
              <a:t>days</a:t>
            </a:r>
            <a:r>
              <a:rPr lang="de-CH" sz="1800" dirty="0">
                <a:solidFill>
                  <a:srgbClr val="262626"/>
                </a:solidFill>
                <a:latin typeface="+mn-lt"/>
              </a:rPr>
              <a:t>/</a:t>
            </a:r>
            <a:r>
              <a:rPr lang="de-CH" sz="1800" dirty="0" err="1">
                <a:solidFill>
                  <a:srgbClr val="262626"/>
                </a:solidFill>
                <a:latin typeface="+mn-lt"/>
              </a:rPr>
              <a:t>tours</a:t>
            </a:r>
            <a:r>
              <a:rPr lang="de-CH" sz="1800" dirty="0">
                <a:solidFill>
                  <a:srgbClr val="262626"/>
                </a:solidFill>
                <a:latin typeface="+mn-lt"/>
              </a:rPr>
              <a:t> and </a:t>
            </a:r>
            <a:r>
              <a:rPr lang="de-CH" sz="1800" dirty="0" err="1">
                <a:solidFill>
                  <a:srgbClr val="262626"/>
                </a:solidFill>
                <a:latin typeface="+mn-lt"/>
              </a:rPr>
              <a:t>other</a:t>
            </a:r>
            <a:r>
              <a:rPr lang="de-CH" sz="1800" dirty="0">
                <a:solidFill>
                  <a:srgbClr val="262626"/>
                </a:solidFill>
                <a:latin typeface="+mn-lt"/>
              </a:rPr>
              <a:t> </a:t>
            </a:r>
            <a:r>
              <a:rPr lang="de-CH" sz="1800" dirty="0" err="1">
                <a:solidFill>
                  <a:srgbClr val="262626"/>
                </a:solidFill>
                <a:latin typeface="+mn-lt"/>
              </a:rPr>
              <a:t>sessions</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150</a:t>
            </a:fld>
            <a:endParaRPr lang="en-GB" noProof="0" dirty="0"/>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9703" y="1071731"/>
            <a:ext cx="7448116" cy="4695225"/>
          </a:xfrm>
          <a:prstGeom prst="rect">
            <a:avLst/>
          </a:prstGeom>
        </p:spPr>
      </p:pic>
      <p:sp>
        <p:nvSpPr>
          <p:cNvPr id="7" name="Textfeld 6"/>
          <p:cNvSpPr txBox="1"/>
          <p:nvPr/>
        </p:nvSpPr>
        <p:spPr>
          <a:xfrm>
            <a:off x="2231973" y="5798462"/>
            <a:ext cx="5995845" cy="276999"/>
          </a:xfrm>
          <a:prstGeom prst="rect">
            <a:avLst/>
          </a:prstGeom>
          <a:noFill/>
        </p:spPr>
        <p:txBody>
          <a:bodyPr wrap="square" rtlCol="0">
            <a:spAutoFit/>
          </a:bodyPr>
          <a:lstStyle/>
          <a:p>
            <a:pPr algn="r"/>
            <a:r>
              <a:rPr lang="de-CH" sz="1200" dirty="0"/>
              <a:t>Picture: Monika Schneider, </a:t>
            </a:r>
            <a:r>
              <a:rPr lang="de-CH" sz="1200" dirty="0" err="1"/>
              <a:t>FiBL</a:t>
            </a:r>
            <a:r>
              <a:rPr lang="de-CH" sz="1200" dirty="0"/>
              <a:t> – </a:t>
            </a:r>
            <a:r>
              <a:rPr lang="de-CH" sz="1200" dirty="0" err="1"/>
              <a:t>Bolivia</a:t>
            </a:r>
            <a:r>
              <a:rPr lang="de-CH" sz="1200" dirty="0"/>
              <a:t> </a:t>
            </a:r>
            <a:r>
              <a:rPr lang="de-CH" sz="1200" dirty="0" err="1"/>
              <a:t>Longterm</a:t>
            </a:r>
            <a:r>
              <a:rPr lang="de-CH" sz="1200" dirty="0"/>
              <a:t> </a:t>
            </a:r>
            <a:r>
              <a:rPr lang="de-CH" sz="1200" dirty="0" err="1"/>
              <a:t>Farming</a:t>
            </a:r>
            <a:r>
              <a:rPr lang="de-CH" sz="1200" dirty="0"/>
              <a:t> Systems Experiment (SysCom</a:t>
            </a:r>
            <a:endParaRPr lang="en-US" sz="1200" dirty="0"/>
          </a:p>
        </p:txBody>
      </p:sp>
      <p:sp>
        <p:nvSpPr>
          <p:cNvPr id="9" name="Datumsplatzhalter 4">
            <a:extLst>
              <a:ext uri="{FF2B5EF4-FFF2-40B4-BE49-F238E27FC236}">
                <a16:creationId xmlns:a16="http://schemas.microsoft.com/office/drawing/2014/main" id="{2BB3D96F-9A85-433F-A721-1D0B7A997BC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0454332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410526"/>
            <a:ext cx="7908549" cy="30749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p>
            <a:r>
              <a:rPr lang="de-CH" sz="1800" dirty="0">
                <a:solidFill>
                  <a:srgbClr val="262626"/>
                </a:solidFill>
                <a:latin typeface="+mn-lt"/>
              </a:rPr>
              <a:t>Stakeholder </a:t>
            </a:r>
            <a:r>
              <a:rPr lang="de-CH" sz="1800" dirty="0" err="1">
                <a:solidFill>
                  <a:srgbClr val="262626"/>
                </a:solidFill>
                <a:latin typeface="+mn-lt"/>
              </a:rPr>
              <a:t>assessments</a:t>
            </a:r>
            <a:r>
              <a:rPr lang="de-CH" sz="1800" dirty="0">
                <a:solidFill>
                  <a:srgbClr val="262626"/>
                </a:solidFill>
                <a:latin typeface="+mn-lt"/>
              </a:rPr>
              <a:t> of </a:t>
            </a:r>
            <a:r>
              <a:rPr lang="de-CH" sz="1800" dirty="0" err="1">
                <a:solidFill>
                  <a:srgbClr val="262626"/>
                </a:solidFill>
                <a:latin typeface="+mn-lt"/>
              </a:rPr>
              <a:t>the</a:t>
            </a:r>
            <a:r>
              <a:rPr lang="de-CH" sz="1800" dirty="0">
                <a:solidFill>
                  <a:srgbClr val="262626"/>
                </a:solidFill>
                <a:latin typeface="+mn-lt"/>
              </a:rPr>
              <a:t> </a:t>
            </a:r>
            <a:r>
              <a:rPr lang="de-CH" sz="1800" dirty="0" err="1">
                <a:solidFill>
                  <a:srgbClr val="262626"/>
                </a:solidFill>
                <a:latin typeface="+mn-lt"/>
              </a:rPr>
              <a:t>demonstration</a:t>
            </a:r>
            <a:r>
              <a:rPr lang="de-CH" sz="1800" dirty="0">
                <a:solidFill>
                  <a:srgbClr val="262626"/>
                </a:solidFill>
                <a:latin typeface="+mn-lt"/>
              </a:rPr>
              <a:t> </a:t>
            </a:r>
            <a:r>
              <a:rPr lang="de-CH" sz="1800" dirty="0" err="1">
                <a:solidFill>
                  <a:srgbClr val="262626"/>
                </a:solidFill>
                <a:latin typeface="+mn-lt"/>
              </a:rPr>
              <a:t>performance</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151</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749" y="860405"/>
            <a:ext cx="6918501" cy="4600067"/>
          </a:xfrm>
          <a:prstGeom prst="rect">
            <a:avLst/>
          </a:prstGeom>
        </p:spPr>
      </p:pic>
      <p:sp>
        <p:nvSpPr>
          <p:cNvPr id="6" name="Textfeld 5"/>
          <p:cNvSpPr txBox="1"/>
          <p:nvPr/>
        </p:nvSpPr>
        <p:spPr>
          <a:xfrm>
            <a:off x="4886926" y="5508281"/>
            <a:ext cx="3144324" cy="276999"/>
          </a:xfrm>
          <a:prstGeom prst="rect">
            <a:avLst/>
          </a:prstGeom>
          <a:noFill/>
        </p:spPr>
        <p:txBody>
          <a:bodyPr wrap="square" rtlCol="0">
            <a:spAutoFit/>
          </a:bodyPr>
          <a:lstStyle/>
          <a:p>
            <a:pPr algn="r"/>
            <a:r>
              <a:rPr lang="de-CH" sz="1200" dirty="0"/>
              <a:t>Picture: Lohse </a:t>
            </a:r>
            <a:r>
              <a:rPr lang="de-CH" sz="1200" dirty="0" err="1"/>
              <a:t>Evento</a:t>
            </a:r>
            <a:r>
              <a:rPr lang="de-CH" sz="1200" dirty="0"/>
              <a:t>, </a:t>
            </a:r>
            <a:r>
              <a:rPr lang="de-CH" sz="1200" dirty="0" err="1"/>
              <a:t>Bolivia</a:t>
            </a:r>
            <a:r>
              <a:rPr lang="de-CH" sz="1200" dirty="0"/>
              <a:t> SysCom, Sara Ana</a:t>
            </a:r>
            <a:endParaRPr lang="en-US" sz="1200" dirty="0"/>
          </a:p>
        </p:txBody>
      </p:sp>
      <p:sp>
        <p:nvSpPr>
          <p:cNvPr id="7" name="Datumsplatzhalter 4">
            <a:extLst>
              <a:ext uri="{FF2B5EF4-FFF2-40B4-BE49-F238E27FC236}">
                <a16:creationId xmlns:a16="http://schemas.microsoft.com/office/drawing/2014/main" id="{3A8E11DE-9795-493D-8484-A928CEEA2D5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5500678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251" y="595206"/>
            <a:ext cx="7908549" cy="629700"/>
          </a:xfrm>
        </p:spPr>
        <p:txBody>
          <a:bodyPr/>
          <a:lstStyle/>
          <a:p>
            <a:r>
              <a:rPr lang="de-CH" dirty="0"/>
              <a:t>Further </a:t>
            </a:r>
            <a:r>
              <a:rPr lang="de-CH" dirty="0" err="1"/>
              <a:t>reading</a:t>
            </a:r>
            <a:endParaRPr lang="en-US" dirty="0"/>
          </a:p>
        </p:txBody>
      </p:sp>
      <p:sp>
        <p:nvSpPr>
          <p:cNvPr id="3" name="Inhaltsplatzhalter 2"/>
          <p:cNvSpPr>
            <a:spLocks noGrp="1"/>
          </p:cNvSpPr>
          <p:nvPr>
            <p:ph idx="1"/>
          </p:nvPr>
        </p:nvSpPr>
        <p:spPr/>
        <p:txBody>
          <a:bodyPr/>
          <a:lstStyle/>
          <a:p>
            <a:pPr marL="285750" indent="-285750">
              <a:buFont typeface="Arial" panose="020B0604020202020204" pitchFamily="34" charset="0"/>
              <a:buChar char="•"/>
            </a:pPr>
            <a:r>
              <a:rPr lang="en-GB" altLang="en-US" sz="1600" dirty="0">
                <a:cs typeface="Segoe UI" panose="020B0502040204020203" pitchFamily="34" charset="0"/>
              </a:rPr>
              <a:t>African Organic Agriculture Training Manual (</a:t>
            </a:r>
            <a:r>
              <a:rPr lang="en-GB" altLang="en-US" sz="1600" dirty="0">
                <a:cs typeface="Segoe UI" panose="020B0502040204020203" pitchFamily="34" charset="0"/>
                <a:hlinkClick r:id="rId2"/>
              </a:rPr>
              <a:t>www.organic-africa.net</a:t>
            </a:r>
            <a:r>
              <a:rPr lang="en-GB" altLang="en-US" sz="1600" dirty="0">
                <a:cs typeface="Segoe UI" panose="020B0502040204020203" pitchFamily="34" charset="0"/>
              </a:rPr>
              <a:t>) </a:t>
            </a:r>
          </a:p>
          <a:p>
            <a:pPr marL="285750" indent="-285750">
              <a:buFont typeface="Arial" panose="020B0604020202020204" pitchFamily="34" charset="0"/>
              <a:buChar char="•"/>
            </a:pPr>
            <a:r>
              <a:rPr lang="en-US" sz="1600" dirty="0">
                <a:hlinkClick r:id="rId3"/>
              </a:rPr>
              <a:t>Animal-friendly pig husbandry. An advisory tool for Swaziland (fibl.org)</a:t>
            </a:r>
            <a:endParaRPr lang="en-US" sz="1600" dirty="0"/>
          </a:p>
          <a:p>
            <a:pPr marL="285750" indent="-285750">
              <a:buFont typeface="Arial" panose="020B0604020202020204" pitchFamily="34" charset="0"/>
              <a:buChar char="•"/>
            </a:pPr>
            <a:r>
              <a:rPr lang="en-US" sz="1600" dirty="0" err="1"/>
              <a:t>Bjerke</a:t>
            </a:r>
            <a:r>
              <a:rPr lang="en-US" sz="1600" dirty="0"/>
              <a:t>, M.B. and </a:t>
            </a:r>
            <a:r>
              <a:rPr lang="en-US" sz="1600" dirty="0" err="1"/>
              <a:t>Renger</a:t>
            </a:r>
            <a:r>
              <a:rPr lang="en-US" sz="1600" dirty="0"/>
              <a:t>, R. (2017). Being smart about writing SMART objectives, Evaluation and Program Planning, Volume 61, Pages 125-127, ISSN 0149-7189, https://doi.org/10.1016/j.evalprogplan.2016.12.009.</a:t>
            </a:r>
          </a:p>
          <a:p>
            <a:pPr marL="285750" indent="-285750">
              <a:buFont typeface="Arial" panose="020B0604020202020204" pitchFamily="34" charset="0"/>
              <a:buChar char="•"/>
            </a:pPr>
            <a:r>
              <a:rPr lang="en-GB" altLang="en-US" sz="1600" dirty="0">
                <a:cs typeface="Segoe UI" panose="020B0502040204020203" pitchFamily="34" charset="0"/>
              </a:rPr>
              <a:t>https://www.agromisa.org/product-category/series-agrodok/animal-production/</a:t>
            </a:r>
          </a:p>
          <a:p>
            <a:pPr marL="285750" indent="-285750">
              <a:buFont typeface="Arial" panose="020B0604020202020204" pitchFamily="34" charset="0"/>
              <a:buChar char="•"/>
            </a:pPr>
            <a:r>
              <a:rPr lang="en-GB" altLang="en-US" sz="1600" dirty="0">
                <a:cs typeface="Times New Roman" panose="02020603050405020304" pitchFamily="18" charset="0"/>
              </a:rPr>
              <a:t>Icons for infographics:  https://thenounproject.com/</a:t>
            </a:r>
            <a:r>
              <a:rPr lang="en-GB" altLang="en-US" sz="1600" dirty="0">
                <a:cs typeface="Segoe UI" panose="020B0502040204020203" pitchFamily="34" charset="0"/>
              </a:rPr>
              <a:t> </a:t>
            </a:r>
          </a:p>
          <a:p>
            <a:pPr marL="285750" indent="-285750">
              <a:buFont typeface="Arial" panose="020B0604020202020204" pitchFamily="34" charset="0"/>
              <a:buChar char="•"/>
            </a:pPr>
            <a:r>
              <a:rPr lang="en-US" sz="1600" dirty="0"/>
              <a:t>John L. </a:t>
            </a:r>
            <a:r>
              <a:rPr lang="en-US" sz="1600" dirty="0" err="1"/>
              <a:t>Havlin</a:t>
            </a:r>
            <a:r>
              <a:rPr lang="en-US" sz="1600" dirty="0"/>
              <a:t>, James P. </a:t>
            </a:r>
            <a:r>
              <a:rPr lang="en-US" sz="1600" dirty="0" err="1"/>
              <a:t>Shroyer</a:t>
            </a:r>
            <a:r>
              <a:rPr lang="en-US" sz="1600" dirty="0"/>
              <a:t> and Daniel L. Devlin,</a:t>
            </a:r>
            <a:r>
              <a:rPr lang="de-CH" sz="1600" dirty="0"/>
              <a:t> 1990. </a:t>
            </a:r>
            <a:r>
              <a:rPr lang="en-US" sz="1600" dirty="0">
                <a:hlinkClick r:id="rId4"/>
              </a:rPr>
              <a:t>Establishing on-farm Demonstration and Research Plots (ksu.edu)</a:t>
            </a:r>
            <a:endParaRPr lang="en-US" sz="1600" dirty="0"/>
          </a:p>
          <a:p>
            <a:pPr marL="285750" indent="-285750">
              <a:buFont typeface="Arial" panose="020B0604020202020204" pitchFamily="34" charset="0"/>
              <a:buChar char="•"/>
            </a:pPr>
            <a:r>
              <a:rPr lang="en-US" sz="1600" dirty="0">
                <a:hlinkClick r:id="rId5"/>
              </a:rPr>
              <a:t>On-farm composting methods (fao.org)</a:t>
            </a:r>
            <a:endParaRPr lang="en-US" sz="1600" dirty="0"/>
          </a:p>
          <a:p>
            <a:pPr marL="285750" indent="-285750">
              <a:buFont typeface="Arial" panose="020B0604020202020204" pitchFamily="34" charset="0"/>
              <a:buChar char="•"/>
            </a:pPr>
            <a:r>
              <a:rPr lang="en-US" sz="1600" dirty="0">
                <a:hlinkClick r:id="rId6"/>
              </a:rPr>
              <a:t>Organic Livestock Farming Benefits; Principles; Challenges | </a:t>
            </a:r>
            <a:r>
              <a:rPr lang="en-US" sz="1600" dirty="0" err="1">
                <a:hlinkClick r:id="rId6"/>
              </a:rPr>
              <a:t>Agri</a:t>
            </a:r>
            <a:r>
              <a:rPr lang="en-US" sz="1600" dirty="0">
                <a:hlinkClick r:id="rId6"/>
              </a:rPr>
              <a:t> Farming</a:t>
            </a:r>
            <a:endParaRPr lang="en-US" sz="1600" dirty="0"/>
          </a:p>
          <a:p>
            <a:pPr marL="285750" indent="-285750">
              <a:buFont typeface="Arial" panose="020B0604020202020204" pitchFamily="34" charset="0"/>
              <a:buChar char="•"/>
            </a:pPr>
            <a:r>
              <a:rPr lang="de-CH" sz="1600" dirty="0"/>
              <a:t>SysCom </a:t>
            </a:r>
            <a:r>
              <a:rPr lang="de-CH" sz="1600" dirty="0" err="1"/>
              <a:t>website</a:t>
            </a:r>
            <a:r>
              <a:rPr lang="de-CH" sz="1600" dirty="0"/>
              <a:t>: </a:t>
            </a:r>
            <a:r>
              <a:rPr lang="de-CH" sz="1600" dirty="0">
                <a:hlinkClick r:id="rId7"/>
              </a:rPr>
              <a:t>https://systems-comparison.fibl.org/</a:t>
            </a:r>
            <a:r>
              <a:rPr lang="de-CH" sz="1600" dirty="0"/>
              <a:t> </a:t>
            </a:r>
            <a:endParaRPr lang="en-US" sz="1600" dirty="0"/>
          </a:p>
          <a:p>
            <a:endParaRPr lang="en-US" sz="1600" dirty="0">
              <a:latin typeface="+mj-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152</a:t>
            </a:fld>
            <a:endParaRPr lang="en-GB" noProof="0" dirty="0"/>
          </a:p>
        </p:txBody>
      </p:sp>
      <p:sp>
        <p:nvSpPr>
          <p:cNvPr id="6" name="Datumsplatzhalter 4">
            <a:extLst>
              <a:ext uri="{FF2B5EF4-FFF2-40B4-BE49-F238E27FC236}">
                <a16:creationId xmlns:a16="http://schemas.microsoft.com/office/drawing/2014/main" id="{784AFB82-663E-439F-9BB3-2EF6495855E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8"/>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8"/>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8"/>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8"/>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4257297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45920F0-EDC2-48B5-84A3-179E1EAF0BAD}"/>
              </a:ext>
            </a:extLst>
          </p:cNvPr>
          <p:cNvSpPr>
            <a:spLocks noGrp="1"/>
          </p:cNvSpPr>
          <p:nvPr>
            <p:ph type="sldNum" sz="quarter" idx="4"/>
          </p:nvPr>
        </p:nvSpPr>
        <p:spPr/>
        <p:txBody>
          <a:bodyPr/>
          <a:lstStyle/>
          <a:p>
            <a:fld id="{B295DEAF-E952-4796-AAEE-4201E40CA590}" type="slidenum">
              <a:rPr lang="en-GB" noProof="0" smtClean="0"/>
              <a:pPr/>
              <a:t>153</a:t>
            </a:fld>
            <a:endParaRPr lang="en-GB" noProof="0" dirty="0"/>
          </a:p>
        </p:txBody>
      </p:sp>
      <p:grpSp>
        <p:nvGrpSpPr>
          <p:cNvPr id="2" name="Gruppieren 1"/>
          <p:cNvGrpSpPr/>
          <p:nvPr/>
        </p:nvGrpSpPr>
        <p:grpSpPr>
          <a:xfrm>
            <a:off x="521955" y="725651"/>
            <a:ext cx="8150928" cy="5389323"/>
            <a:chOff x="291115" y="559705"/>
            <a:chExt cx="8150928" cy="5618771"/>
          </a:xfrm>
        </p:grpSpPr>
        <p:pic>
          <p:nvPicPr>
            <p:cNvPr id="8" name="Picture 10">
              <a:extLst>
                <a:ext uri="{FF2B5EF4-FFF2-40B4-BE49-F238E27FC236}">
                  <a16:creationId xmlns:a16="http://schemas.microsoft.com/office/drawing/2014/main" id="{9A75C547-ABA5-4343-A56D-629DFBF331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091" y="5239757"/>
              <a:ext cx="845735" cy="845735"/>
            </a:xfrm>
            <a:prstGeom prst="rect">
              <a:avLst/>
            </a:prstGeom>
          </p:spPr>
        </p:pic>
        <p:pic>
          <p:nvPicPr>
            <p:cNvPr id="9" name="Picture 11">
              <a:extLst>
                <a:ext uri="{FF2B5EF4-FFF2-40B4-BE49-F238E27FC236}">
                  <a16:creationId xmlns:a16="http://schemas.microsoft.com/office/drawing/2014/main" id="{0656EC5F-4FB7-4FC9-B5E0-C5D7ECACD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6976" y="4249746"/>
              <a:ext cx="993964" cy="993964"/>
            </a:xfrm>
            <a:prstGeom prst="rect">
              <a:avLst/>
            </a:prstGeom>
          </p:spPr>
        </p:pic>
        <p:pic>
          <p:nvPicPr>
            <p:cNvPr id="10" name="Picture 12">
              <a:extLst>
                <a:ext uri="{FF2B5EF4-FFF2-40B4-BE49-F238E27FC236}">
                  <a16:creationId xmlns:a16="http://schemas.microsoft.com/office/drawing/2014/main" id="{DAFF9FF1-7DC9-4E48-8016-4AC41D08CF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2002" y="3259735"/>
              <a:ext cx="819836" cy="819836"/>
            </a:xfrm>
            <a:prstGeom prst="rect">
              <a:avLst/>
            </a:prstGeom>
          </p:spPr>
        </p:pic>
        <p:pic>
          <p:nvPicPr>
            <p:cNvPr id="11" name="Picture 13">
              <a:extLst>
                <a:ext uri="{FF2B5EF4-FFF2-40B4-BE49-F238E27FC236}">
                  <a16:creationId xmlns:a16="http://schemas.microsoft.com/office/drawing/2014/main" id="{D88EF175-57CF-4BA7-800C-280343366E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842003" y="2359725"/>
              <a:ext cx="760247" cy="760247"/>
            </a:xfrm>
            <a:prstGeom prst="rect">
              <a:avLst/>
            </a:prstGeom>
          </p:spPr>
        </p:pic>
        <p:pic>
          <p:nvPicPr>
            <p:cNvPr id="12" name="Picture 14">
              <a:extLst>
                <a:ext uri="{FF2B5EF4-FFF2-40B4-BE49-F238E27FC236}">
                  <a16:creationId xmlns:a16="http://schemas.microsoft.com/office/drawing/2014/main" id="{54ABD779-F436-4022-A78A-E3AD9DB590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2001" y="4339747"/>
              <a:ext cx="779334" cy="779334"/>
            </a:xfrm>
            <a:prstGeom prst="rect">
              <a:avLst/>
            </a:prstGeom>
          </p:spPr>
        </p:pic>
        <p:pic>
          <p:nvPicPr>
            <p:cNvPr id="13" name="Picture 15">
              <a:extLst>
                <a:ext uri="{FF2B5EF4-FFF2-40B4-BE49-F238E27FC236}">
                  <a16:creationId xmlns:a16="http://schemas.microsoft.com/office/drawing/2014/main" id="{569F2F6D-9D95-414F-BA1A-C1BA30A4E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839" y="1549716"/>
              <a:ext cx="779023" cy="779023"/>
            </a:xfrm>
            <a:prstGeom prst="rect">
              <a:avLst/>
            </a:prstGeom>
          </p:spPr>
        </p:pic>
        <p:pic>
          <p:nvPicPr>
            <p:cNvPr id="14" name="Picture 16">
              <a:extLst>
                <a:ext uri="{FF2B5EF4-FFF2-40B4-BE49-F238E27FC236}">
                  <a16:creationId xmlns:a16="http://schemas.microsoft.com/office/drawing/2014/main" id="{FD6C9DEC-EF6D-4B11-BB80-5C91E258A7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2077" y="2493828"/>
              <a:ext cx="794546" cy="794546"/>
            </a:xfrm>
            <a:prstGeom prst="rect">
              <a:avLst/>
            </a:prstGeom>
          </p:spPr>
        </p:pic>
        <p:pic>
          <p:nvPicPr>
            <p:cNvPr id="15" name="Picture 17">
              <a:extLst>
                <a:ext uri="{FF2B5EF4-FFF2-40B4-BE49-F238E27FC236}">
                  <a16:creationId xmlns:a16="http://schemas.microsoft.com/office/drawing/2014/main" id="{E9123CAD-4E73-41A2-AB78-4A5B08A726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954" y="559705"/>
              <a:ext cx="782947" cy="782947"/>
            </a:xfrm>
            <a:prstGeom prst="rect">
              <a:avLst/>
            </a:prstGeom>
          </p:spPr>
        </p:pic>
        <p:pic>
          <p:nvPicPr>
            <p:cNvPr id="16" name="Picture 18">
              <a:extLst>
                <a:ext uri="{FF2B5EF4-FFF2-40B4-BE49-F238E27FC236}">
                  <a16:creationId xmlns:a16="http://schemas.microsoft.com/office/drawing/2014/main" id="{6569217D-D013-42B5-88B6-2A641D737E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9142" y="559705"/>
              <a:ext cx="869633" cy="869633"/>
            </a:xfrm>
            <a:prstGeom prst="rect">
              <a:avLst/>
            </a:prstGeom>
          </p:spPr>
        </p:pic>
        <p:pic>
          <p:nvPicPr>
            <p:cNvPr id="17" name="Picture 19">
              <a:extLst>
                <a:ext uri="{FF2B5EF4-FFF2-40B4-BE49-F238E27FC236}">
                  <a16:creationId xmlns:a16="http://schemas.microsoft.com/office/drawing/2014/main" id="{520A831A-7699-489B-ABB3-F3F1E5B361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0067" y="3498752"/>
              <a:ext cx="738567" cy="738567"/>
            </a:xfrm>
            <a:prstGeom prst="rect">
              <a:avLst/>
            </a:prstGeom>
          </p:spPr>
        </p:pic>
        <p:pic>
          <p:nvPicPr>
            <p:cNvPr id="18" name="Picture 21">
              <a:extLst>
                <a:ext uri="{FF2B5EF4-FFF2-40B4-BE49-F238E27FC236}">
                  <a16:creationId xmlns:a16="http://schemas.microsoft.com/office/drawing/2014/main" id="{419960DB-E229-45A2-869F-90505C375FE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82906" y="1549716"/>
              <a:ext cx="742105" cy="742105"/>
            </a:xfrm>
            <a:prstGeom prst="rect">
              <a:avLst/>
            </a:prstGeom>
          </p:spPr>
        </p:pic>
        <p:pic>
          <p:nvPicPr>
            <p:cNvPr id="19" name="Picture 22">
              <a:extLst>
                <a:ext uri="{FF2B5EF4-FFF2-40B4-BE49-F238E27FC236}">
                  <a16:creationId xmlns:a16="http://schemas.microsoft.com/office/drawing/2014/main" id="{F1A547AA-245D-4E30-9A75-38821153794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1115" y="4308761"/>
              <a:ext cx="916471" cy="916471"/>
            </a:xfrm>
            <a:prstGeom prst="rect">
              <a:avLst/>
            </a:prstGeom>
          </p:spPr>
        </p:pic>
        <p:pic>
          <p:nvPicPr>
            <p:cNvPr id="20" name="Picture 23">
              <a:extLst>
                <a:ext uri="{FF2B5EF4-FFF2-40B4-BE49-F238E27FC236}">
                  <a16:creationId xmlns:a16="http://schemas.microsoft.com/office/drawing/2014/main" id="{B0F99F61-9E8F-4920-8F43-E2035E3224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82906" y="2359725"/>
              <a:ext cx="742105" cy="742105"/>
            </a:xfrm>
            <a:prstGeom prst="rect">
              <a:avLst/>
            </a:prstGeom>
          </p:spPr>
        </p:pic>
        <p:pic>
          <p:nvPicPr>
            <p:cNvPr id="23" name="Picture 27">
              <a:extLst>
                <a:ext uri="{FF2B5EF4-FFF2-40B4-BE49-F238E27FC236}">
                  <a16:creationId xmlns:a16="http://schemas.microsoft.com/office/drawing/2014/main" id="{4A4603EC-0305-433D-98B6-9B1668462EA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0743" y="5118770"/>
              <a:ext cx="857215" cy="857215"/>
            </a:xfrm>
            <a:prstGeom prst="rect">
              <a:avLst/>
            </a:prstGeom>
          </p:spPr>
        </p:pic>
        <p:pic>
          <p:nvPicPr>
            <p:cNvPr id="24" name="Picture 28">
              <a:extLst>
                <a:ext uri="{FF2B5EF4-FFF2-40B4-BE49-F238E27FC236}">
                  <a16:creationId xmlns:a16="http://schemas.microsoft.com/office/drawing/2014/main" id="{B6E93B7C-2D2D-4F4E-8E96-F9588F05EBA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42003" y="559705"/>
              <a:ext cx="747614" cy="747614"/>
            </a:xfrm>
            <a:prstGeom prst="rect">
              <a:avLst/>
            </a:prstGeom>
          </p:spPr>
        </p:pic>
        <p:pic>
          <p:nvPicPr>
            <p:cNvPr id="25" name="Picture 29">
              <a:extLst>
                <a:ext uri="{FF2B5EF4-FFF2-40B4-BE49-F238E27FC236}">
                  <a16:creationId xmlns:a16="http://schemas.microsoft.com/office/drawing/2014/main" id="{8000AF9A-9A5F-4BA9-B6F4-488BB5AA9BD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529309" y="3169734"/>
              <a:ext cx="849298" cy="849298"/>
            </a:xfrm>
            <a:prstGeom prst="rect">
              <a:avLst/>
            </a:prstGeom>
          </p:spPr>
        </p:pic>
        <p:pic>
          <p:nvPicPr>
            <p:cNvPr id="26" name="Picture 30">
              <a:extLst>
                <a:ext uri="{FF2B5EF4-FFF2-40B4-BE49-F238E27FC236}">
                  <a16:creationId xmlns:a16="http://schemas.microsoft.com/office/drawing/2014/main" id="{CEC876EC-C9ED-446B-8D52-67A61AC5378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842003" y="1459715"/>
              <a:ext cx="761672" cy="761672"/>
            </a:xfrm>
            <a:prstGeom prst="rect">
              <a:avLst/>
            </a:prstGeom>
          </p:spPr>
        </p:pic>
        <p:sp>
          <p:nvSpPr>
            <p:cNvPr id="36" name="Textfeld 35">
              <a:extLst>
                <a:ext uri="{FF2B5EF4-FFF2-40B4-BE49-F238E27FC236}">
                  <a16:creationId xmlns:a16="http://schemas.microsoft.com/office/drawing/2014/main" id="{72D4AEB3-C485-40E4-9634-20D5329B5054}"/>
                </a:ext>
              </a:extLst>
            </p:cNvPr>
            <p:cNvSpPr txBox="1"/>
            <p:nvPr/>
          </p:nvSpPr>
          <p:spPr>
            <a:xfrm>
              <a:off x="5652012" y="4429748"/>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https://thenounproject.com/term/cow-butcher/1925714/</a:t>
              </a:r>
            </a:p>
          </p:txBody>
        </p:sp>
        <p:sp>
          <p:nvSpPr>
            <p:cNvPr id="37" name="Textfeld 36">
              <a:extLst>
                <a:ext uri="{FF2B5EF4-FFF2-40B4-BE49-F238E27FC236}">
                  <a16:creationId xmlns:a16="http://schemas.microsoft.com/office/drawing/2014/main" id="{82052611-2423-4BFF-9A87-EBC41FB8B8F3}"/>
                </a:ext>
              </a:extLst>
            </p:cNvPr>
            <p:cNvSpPr txBox="1"/>
            <p:nvPr/>
          </p:nvSpPr>
          <p:spPr>
            <a:xfrm>
              <a:off x="5652012" y="3529738"/>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https://thenounproject.com/term/fruit-industry-worker/1925717/</a:t>
              </a:r>
            </a:p>
          </p:txBody>
        </p:sp>
        <p:sp>
          <p:nvSpPr>
            <p:cNvPr id="38" name="Textfeld 37">
              <a:extLst>
                <a:ext uri="{FF2B5EF4-FFF2-40B4-BE49-F238E27FC236}">
                  <a16:creationId xmlns:a16="http://schemas.microsoft.com/office/drawing/2014/main" id="{D99F6854-06F0-4184-B951-9D8754928ECB}"/>
                </a:ext>
              </a:extLst>
            </p:cNvPr>
            <p:cNvSpPr txBox="1"/>
            <p:nvPr/>
          </p:nvSpPr>
          <p:spPr>
            <a:xfrm>
              <a:off x="5652012" y="2539727"/>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https://thenounproject.com/term/oil-palm/1925730/</a:t>
              </a:r>
            </a:p>
          </p:txBody>
        </p:sp>
        <p:sp>
          <p:nvSpPr>
            <p:cNvPr id="39" name="Textfeld 38">
              <a:extLst>
                <a:ext uri="{FF2B5EF4-FFF2-40B4-BE49-F238E27FC236}">
                  <a16:creationId xmlns:a16="http://schemas.microsoft.com/office/drawing/2014/main" id="{8A7F0BDC-33A5-4734-B1C6-746CCFD76C73}"/>
                </a:ext>
              </a:extLst>
            </p:cNvPr>
            <p:cNvSpPr txBox="1"/>
            <p:nvPr/>
          </p:nvSpPr>
          <p:spPr>
            <a:xfrm>
              <a:off x="5742013" y="649706"/>
              <a:ext cx="2700030" cy="646331"/>
            </a:xfrm>
            <a:prstGeom prst="rect">
              <a:avLst/>
            </a:prstGeom>
            <a:noFill/>
          </p:spPr>
          <p:txBody>
            <a:bodyPr wrap="square">
              <a:spAutoFit/>
            </a:bodyPr>
            <a:lstStyle/>
            <a:p>
              <a:r>
                <a:rPr lang="de-CH" sz="1200" dirty="0"/>
                <a:t>Vectors Point, PK</a:t>
              </a:r>
            </a:p>
            <a:p>
              <a:r>
                <a:rPr lang="x-none" sz="1200" dirty="0"/>
                <a:t>https://thenounproject.com/search/?q=shrub&amp;i=3243562</a:t>
              </a:r>
            </a:p>
          </p:txBody>
        </p:sp>
        <p:sp>
          <p:nvSpPr>
            <p:cNvPr id="40" name="Textfeld 39">
              <a:extLst>
                <a:ext uri="{FF2B5EF4-FFF2-40B4-BE49-F238E27FC236}">
                  <a16:creationId xmlns:a16="http://schemas.microsoft.com/office/drawing/2014/main" id="{6BF2BD18-96AE-408F-A82A-F734C59D88D7}"/>
                </a:ext>
              </a:extLst>
            </p:cNvPr>
            <p:cNvSpPr txBox="1"/>
            <p:nvPr/>
          </p:nvSpPr>
          <p:spPr>
            <a:xfrm>
              <a:off x="1241963" y="559705"/>
              <a:ext cx="1350015" cy="769441"/>
            </a:xfrm>
            <a:prstGeom prst="rect">
              <a:avLst/>
            </a:prstGeom>
            <a:noFill/>
          </p:spPr>
          <p:txBody>
            <a:bodyPr wrap="square">
              <a:spAutoFit/>
            </a:bodyPr>
            <a:lstStyle/>
            <a:p>
              <a:r>
                <a:rPr lang="de-CH" sz="1100" dirty="0"/>
                <a:t>Surya </a:t>
              </a:r>
              <a:r>
                <a:rPr lang="de-CH" sz="1100" dirty="0" err="1"/>
                <a:t>Cannavale</a:t>
              </a:r>
              <a:r>
                <a:rPr lang="de-CH" sz="1100" dirty="0"/>
                <a:t>, ID </a:t>
              </a:r>
              <a:r>
                <a:rPr lang="x-none" sz="1100" dirty="0"/>
                <a:t>https://thenounproject.com/search/?q=landscape&amp;i=3450993</a:t>
              </a:r>
            </a:p>
          </p:txBody>
        </p:sp>
        <p:sp>
          <p:nvSpPr>
            <p:cNvPr id="43" name="Textfeld 42">
              <a:extLst>
                <a:ext uri="{FF2B5EF4-FFF2-40B4-BE49-F238E27FC236}">
                  <a16:creationId xmlns:a16="http://schemas.microsoft.com/office/drawing/2014/main" id="{A5A4D1E6-8B6C-46DF-B24F-E28B8BA740E0}"/>
                </a:ext>
              </a:extLst>
            </p:cNvPr>
            <p:cNvSpPr txBox="1"/>
            <p:nvPr/>
          </p:nvSpPr>
          <p:spPr>
            <a:xfrm>
              <a:off x="1061961" y="5239757"/>
              <a:ext cx="1350015" cy="938719"/>
            </a:xfrm>
            <a:prstGeom prst="rect">
              <a:avLst/>
            </a:prstGeom>
            <a:noFill/>
          </p:spPr>
          <p:txBody>
            <a:bodyPr wrap="square">
              <a:spAutoFit/>
            </a:bodyPr>
            <a:lstStyle/>
            <a:p>
              <a:r>
                <a:rPr lang="de-CH" sz="1100" dirty="0"/>
                <a:t>Creative Mania, IN </a:t>
              </a:r>
            </a:p>
            <a:p>
              <a:r>
                <a:rPr lang="x-none" sz="1100" dirty="0"/>
                <a:t>https://thenounproject.com/search/?creator=2251916&amp;q=cow&amp;i=1147034</a:t>
              </a:r>
            </a:p>
          </p:txBody>
        </p:sp>
        <p:sp>
          <p:nvSpPr>
            <p:cNvPr id="46" name="Textfeld 45">
              <a:extLst>
                <a:ext uri="{FF2B5EF4-FFF2-40B4-BE49-F238E27FC236}">
                  <a16:creationId xmlns:a16="http://schemas.microsoft.com/office/drawing/2014/main" id="{6E05137D-6972-41FE-997F-A2D8F55466A9}"/>
                </a:ext>
              </a:extLst>
            </p:cNvPr>
            <p:cNvSpPr txBox="1"/>
            <p:nvPr/>
          </p:nvSpPr>
          <p:spPr>
            <a:xfrm>
              <a:off x="1061961" y="4429748"/>
              <a:ext cx="1350015" cy="769441"/>
            </a:xfrm>
            <a:prstGeom prst="rect">
              <a:avLst/>
            </a:prstGeom>
            <a:noFill/>
          </p:spPr>
          <p:txBody>
            <a:bodyPr wrap="square">
              <a:spAutoFit/>
            </a:bodyPr>
            <a:lstStyle/>
            <a:p>
              <a:r>
                <a:rPr lang="de-CH" sz="1100" dirty="0"/>
                <a:t>Denis </a:t>
              </a:r>
              <a:r>
                <a:rPr lang="de-CH" sz="1100" dirty="0" err="1"/>
                <a:t>Devyatov</a:t>
              </a:r>
              <a:r>
                <a:rPr lang="de-CH" sz="1100" dirty="0"/>
                <a:t>, RU </a:t>
              </a:r>
            </a:p>
            <a:p>
              <a:r>
                <a:rPr lang="x-none" sz="1100" dirty="0"/>
                <a:t>https://thenounproject.com/search/?q=fertilizer&amp;i=1590167</a:t>
              </a:r>
            </a:p>
          </p:txBody>
        </p:sp>
        <p:sp>
          <p:nvSpPr>
            <p:cNvPr id="47" name="Textfeld 46">
              <a:extLst>
                <a:ext uri="{FF2B5EF4-FFF2-40B4-BE49-F238E27FC236}">
                  <a16:creationId xmlns:a16="http://schemas.microsoft.com/office/drawing/2014/main" id="{0AFDC5BB-7218-49ED-A5A7-9E6EB9EF194A}"/>
                </a:ext>
              </a:extLst>
            </p:cNvPr>
            <p:cNvSpPr txBox="1"/>
            <p:nvPr/>
          </p:nvSpPr>
          <p:spPr>
            <a:xfrm>
              <a:off x="1061961" y="3529738"/>
              <a:ext cx="1350015" cy="769441"/>
            </a:xfrm>
            <a:prstGeom prst="rect">
              <a:avLst/>
            </a:prstGeom>
            <a:noFill/>
          </p:spPr>
          <p:txBody>
            <a:bodyPr wrap="square">
              <a:spAutoFit/>
            </a:bodyPr>
            <a:lstStyle/>
            <a:p>
              <a:r>
                <a:rPr lang="de-CH" sz="1100" dirty="0"/>
                <a:t>Juraj </a:t>
              </a:r>
              <a:r>
                <a:rPr lang="de-CH" sz="1100" dirty="0" err="1"/>
                <a:t>Sedlák</a:t>
              </a:r>
              <a:r>
                <a:rPr lang="de-CH" sz="1100" dirty="0"/>
                <a:t>, SK </a:t>
              </a:r>
              <a:r>
                <a:rPr lang="x-none" sz="1100" dirty="0"/>
                <a:t>https://thenounproject.com/term/insecticide/919109/</a:t>
              </a:r>
            </a:p>
          </p:txBody>
        </p:sp>
        <p:sp>
          <p:nvSpPr>
            <p:cNvPr id="48" name="Textfeld 47">
              <a:extLst>
                <a:ext uri="{FF2B5EF4-FFF2-40B4-BE49-F238E27FC236}">
                  <a16:creationId xmlns:a16="http://schemas.microsoft.com/office/drawing/2014/main" id="{9804E3B7-067A-46CB-85F3-AF9D1FF02F09}"/>
                </a:ext>
              </a:extLst>
            </p:cNvPr>
            <p:cNvSpPr txBox="1"/>
            <p:nvPr/>
          </p:nvSpPr>
          <p:spPr>
            <a:xfrm>
              <a:off x="1241963" y="1549716"/>
              <a:ext cx="1350015" cy="769441"/>
            </a:xfrm>
            <a:prstGeom prst="rect">
              <a:avLst/>
            </a:prstGeom>
            <a:noFill/>
          </p:spPr>
          <p:txBody>
            <a:bodyPr wrap="square">
              <a:spAutoFit/>
            </a:bodyPr>
            <a:lstStyle/>
            <a:p>
              <a:r>
                <a:rPr lang="de-CH" sz="1100" dirty="0"/>
                <a:t>Ben Davis, RO </a:t>
              </a:r>
              <a:r>
                <a:rPr lang="x-none" sz="1100" dirty="0"/>
                <a:t>https://thenounproject.com/search/?q=soil&amp;i=1025570</a:t>
              </a:r>
            </a:p>
          </p:txBody>
        </p:sp>
        <p:sp>
          <p:nvSpPr>
            <p:cNvPr id="49" name="Textfeld 48">
              <a:extLst>
                <a:ext uri="{FF2B5EF4-FFF2-40B4-BE49-F238E27FC236}">
                  <a16:creationId xmlns:a16="http://schemas.microsoft.com/office/drawing/2014/main" id="{6EBBBBA0-BD10-4881-A101-14C5708DA675}"/>
                </a:ext>
              </a:extLst>
            </p:cNvPr>
            <p:cNvSpPr txBox="1"/>
            <p:nvPr/>
          </p:nvSpPr>
          <p:spPr>
            <a:xfrm>
              <a:off x="3311986" y="3169734"/>
              <a:ext cx="1350015" cy="938719"/>
            </a:xfrm>
            <a:prstGeom prst="rect">
              <a:avLst/>
            </a:prstGeom>
            <a:noFill/>
          </p:spPr>
          <p:txBody>
            <a:bodyPr wrap="square">
              <a:spAutoFit/>
            </a:bodyPr>
            <a:lstStyle/>
            <a:p>
              <a:r>
                <a:rPr lang="de-CH" sz="1100" dirty="0"/>
                <a:t>Made, AU </a:t>
              </a:r>
              <a:r>
                <a:rPr lang="x-none" sz="1100" dirty="0"/>
                <a:t>https://thenounproject.com/elki/collection/agriculture/?i=1187387</a:t>
              </a:r>
            </a:p>
          </p:txBody>
        </p:sp>
        <p:sp>
          <p:nvSpPr>
            <p:cNvPr id="50" name="Textfeld 49">
              <a:extLst>
                <a:ext uri="{FF2B5EF4-FFF2-40B4-BE49-F238E27FC236}">
                  <a16:creationId xmlns:a16="http://schemas.microsoft.com/office/drawing/2014/main" id="{A8EDBBFE-D707-4317-B317-AE0B8BA1A9EC}"/>
                </a:ext>
              </a:extLst>
            </p:cNvPr>
            <p:cNvSpPr txBox="1"/>
            <p:nvPr/>
          </p:nvSpPr>
          <p:spPr>
            <a:xfrm>
              <a:off x="3311986" y="2269724"/>
              <a:ext cx="1620018" cy="769441"/>
            </a:xfrm>
            <a:prstGeom prst="rect">
              <a:avLst/>
            </a:prstGeom>
            <a:noFill/>
          </p:spPr>
          <p:txBody>
            <a:bodyPr wrap="square">
              <a:spAutoFit/>
            </a:bodyPr>
            <a:lstStyle/>
            <a:p>
              <a:r>
                <a:rPr lang="en-US" sz="1100" dirty="0"/>
                <a:t>Phạm Thanh </a:t>
              </a:r>
              <a:r>
                <a:rPr lang="en-US" sz="1100" dirty="0" err="1"/>
                <a:t>Lộc</a:t>
              </a:r>
              <a:r>
                <a:rPr lang="en-US" sz="1100" dirty="0"/>
                <a:t>, VN </a:t>
              </a:r>
              <a:r>
                <a:rPr lang="x-none" sz="1100" dirty="0"/>
                <a:t>https://thenounproject.com/search/?q=shed&amp;i=2540262</a:t>
              </a:r>
            </a:p>
          </p:txBody>
        </p:sp>
        <p:sp>
          <p:nvSpPr>
            <p:cNvPr id="51" name="Textfeld 50">
              <a:extLst>
                <a:ext uri="{FF2B5EF4-FFF2-40B4-BE49-F238E27FC236}">
                  <a16:creationId xmlns:a16="http://schemas.microsoft.com/office/drawing/2014/main" id="{67083013-DB2D-4783-B9BB-E23D80FB0CBD}"/>
                </a:ext>
              </a:extLst>
            </p:cNvPr>
            <p:cNvSpPr txBox="1"/>
            <p:nvPr/>
          </p:nvSpPr>
          <p:spPr>
            <a:xfrm>
              <a:off x="5652012" y="1549716"/>
              <a:ext cx="2700030" cy="830997"/>
            </a:xfrm>
            <a:prstGeom prst="rect">
              <a:avLst/>
            </a:prstGeom>
            <a:noFill/>
          </p:spPr>
          <p:txBody>
            <a:bodyPr wrap="square">
              <a:spAutoFit/>
            </a:bodyPr>
            <a:lstStyle/>
            <a:p>
              <a:r>
                <a:rPr lang="de-CH" sz="1200" dirty="0" err="1"/>
                <a:t>ArmOkay</a:t>
              </a:r>
              <a:r>
                <a:rPr lang="de-CH" sz="1200" dirty="0"/>
                <a:t>, TH</a:t>
              </a:r>
            </a:p>
            <a:p>
              <a:r>
                <a:rPr lang="x-none" sz="1200" dirty="0"/>
                <a:t>https://thenounproject.com/search/?creator=4175734&amp;q=management&amp;i=3121147</a:t>
              </a:r>
            </a:p>
          </p:txBody>
        </p:sp>
        <p:sp>
          <p:nvSpPr>
            <p:cNvPr id="52" name="Textfeld 51">
              <a:extLst>
                <a:ext uri="{FF2B5EF4-FFF2-40B4-BE49-F238E27FC236}">
                  <a16:creationId xmlns:a16="http://schemas.microsoft.com/office/drawing/2014/main" id="{ED5E96F8-8348-48FD-9687-85F141628A85}"/>
                </a:ext>
              </a:extLst>
            </p:cNvPr>
            <p:cNvSpPr txBox="1"/>
            <p:nvPr/>
          </p:nvSpPr>
          <p:spPr>
            <a:xfrm>
              <a:off x="3401987" y="4249746"/>
              <a:ext cx="1350015" cy="769441"/>
            </a:xfrm>
            <a:prstGeom prst="rect">
              <a:avLst/>
            </a:prstGeom>
            <a:noFill/>
          </p:spPr>
          <p:txBody>
            <a:bodyPr wrap="square">
              <a:spAutoFit/>
            </a:bodyPr>
            <a:lstStyle/>
            <a:p>
              <a:r>
                <a:rPr lang="de-CH" sz="1100" dirty="0"/>
                <a:t>Creative Stall, PK </a:t>
              </a:r>
              <a:r>
                <a:rPr lang="x-none" sz="1100" dirty="0"/>
                <a:t>https://thenounproject.com/search/?q=timeframe&amp;i=981415</a:t>
              </a:r>
            </a:p>
          </p:txBody>
        </p:sp>
        <p:sp>
          <p:nvSpPr>
            <p:cNvPr id="53" name="Textfeld 52">
              <a:extLst>
                <a:ext uri="{FF2B5EF4-FFF2-40B4-BE49-F238E27FC236}">
                  <a16:creationId xmlns:a16="http://schemas.microsoft.com/office/drawing/2014/main" id="{BE81E8AF-52D4-484A-81AF-4680FBDCE80D}"/>
                </a:ext>
              </a:extLst>
            </p:cNvPr>
            <p:cNvSpPr txBox="1"/>
            <p:nvPr/>
          </p:nvSpPr>
          <p:spPr>
            <a:xfrm>
              <a:off x="3401987" y="5239757"/>
              <a:ext cx="1350015" cy="769441"/>
            </a:xfrm>
            <a:prstGeom prst="rect">
              <a:avLst/>
            </a:prstGeom>
            <a:noFill/>
          </p:spPr>
          <p:txBody>
            <a:bodyPr wrap="square">
              <a:spAutoFit/>
            </a:bodyPr>
            <a:lstStyle/>
            <a:p>
              <a:r>
                <a:rPr lang="de-CH" sz="1100" dirty="0"/>
                <a:t>Vectors Market</a:t>
              </a:r>
            </a:p>
            <a:p>
              <a:r>
                <a:rPr lang="x-none" sz="1100" dirty="0"/>
                <a:t>https://thenounproject.com/search/?q=budget&amp;i=1326902</a:t>
              </a:r>
            </a:p>
          </p:txBody>
        </p:sp>
        <p:sp>
          <p:nvSpPr>
            <p:cNvPr id="54" name="Textfeld 53">
              <a:extLst>
                <a:ext uri="{FF2B5EF4-FFF2-40B4-BE49-F238E27FC236}">
                  <a16:creationId xmlns:a16="http://schemas.microsoft.com/office/drawing/2014/main" id="{27ABAEFA-196D-46E9-BD3C-361038EE0E62}"/>
                </a:ext>
              </a:extLst>
            </p:cNvPr>
            <p:cNvSpPr txBox="1"/>
            <p:nvPr/>
          </p:nvSpPr>
          <p:spPr>
            <a:xfrm>
              <a:off x="3221985" y="649706"/>
              <a:ext cx="1620018" cy="769441"/>
            </a:xfrm>
            <a:prstGeom prst="rect">
              <a:avLst/>
            </a:prstGeom>
            <a:noFill/>
          </p:spPr>
          <p:txBody>
            <a:bodyPr wrap="square">
              <a:spAutoFit/>
            </a:bodyPr>
            <a:lstStyle/>
            <a:p>
              <a:r>
                <a:rPr lang="en-US" sz="1100" dirty="0"/>
                <a:t>Jeevan Kumar </a:t>
              </a:r>
              <a:r>
                <a:rPr lang="x-none" sz="1100" dirty="0"/>
                <a:t>https://thenounproject.com/search/?q=selection&amp;i=1221689</a:t>
              </a:r>
            </a:p>
          </p:txBody>
        </p:sp>
        <p:sp>
          <p:nvSpPr>
            <p:cNvPr id="55" name="Textfeld 54">
              <a:extLst>
                <a:ext uri="{FF2B5EF4-FFF2-40B4-BE49-F238E27FC236}">
                  <a16:creationId xmlns:a16="http://schemas.microsoft.com/office/drawing/2014/main" id="{659C1725-57A0-4218-8BFE-59A8B1AE6EB7}"/>
                </a:ext>
              </a:extLst>
            </p:cNvPr>
            <p:cNvSpPr txBox="1"/>
            <p:nvPr/>
          </p:nvSpPr>
          <p:spPr>
            <a:xfrm>
              <a:off x="3221985" y="1459715"/>
              <a:ext cx="1620018" cy="769441"/>
            </a:xfrm>
            <a:prstGeom prst="rect">
              <a:avLst/>
            </a:prstGeom>
            <a:noFill/>
          </p:spPr>
          <p:txBody>
            <a:bodyPr wrap="square">
              <a:spAutoFit/>
            </a:bodyPr>
            <a:lstStyle/>
            <a:p>
              <a:r>
                <a:rPr lang="en-US" sz="1100" dirty="0"/>
                <a:t>Juraj </a:t>
              </a:r>
              <a:r>
                <a:rPr lang="en-US" sz="1100" dirty="0" err="1"/>
                <a:t>Sedlák</a:t>
              </a:r>
              <a:r>
                <a:rPr lang="en-US" sz="1100" dirty="0"/>
                <a:t>, SK  </a:t>
              </a:r>
              <a:r>
                <a:rPr lang="x-none" sz="1100" dirty="0"/>
                <a:t>https://thenounproject.com/search/?creator=336152&amp;q=earth&amp;i=908091</a:t>
              </a:r>
            </a:p>
          </p:txBody>
        </p:sp>
        <p:sp>
          <p:nvSpPr>
            <p:cNvPr id="56" name="Textfeld 55">
              <a:extLst>
                <a:ext uri="{FF2B5EF4-FFF2-40B4-BE49-F238E27FC236}">
                  <a16:creationId xmlns:a16="http://schemas.microsoft.com/office/drawing/2014/main" id="{25EA2A32-1740-4777-A639-114203CF9A80}"/>
                </a:ext>
              </a:extLst>
            </p:cNvPr>
            <p:cNvSpPr txBox="1"/>
            <p:nvPr/>
          </p:nvSpPr>
          <p:spPr>
            <a:xfrm>
              <a:off x="1151962" y="2449726"/>
              <a:ext cx="1350015" cy="938719"/>
            </a:xfrm>
            <a:prstGeom prst="rect">
              <a:avLst/>
            </a:prstGeom>
            <a:noFill/>
          </p:spPr>
          <p:txBody>
            <a:bodyPr wrap="square">
              <a:spAutoFit/>
            </a:bodyPr>
            <a:lstStyle/>
            <a:p>
              <a:r>
                <a:rPr lang="de-CH" sz="1100" dirty="0"/>
                <a:t>nareerat </a:t>
              </a:r>
              <a:r>
                <a:rPr lang="de-CH" sz="1100" dirty="0" err="1"/>
                <a:t>jaikaew</a:t>
              </a:r>
              <a:r>
                <a:rPr lang="de-CH" sz="1100" dirty="0"/>
                <a:t>, TH </a:t>
              </a:r>
              <a:r>
                <a:rPr lang="x-none" sz="1100" dirty="0"/>
                <a:t>https://thenounproject.com/search/?q=soil&amp;i=3522755</a:t>
              </a:r>
            </a:p>
          </p:txBody>
        </p:sp>
      </p:grpSp>
      <p:sp>
        <p:nvSpPr>
          <p:cNvPr id="5" name="Textfeld 4"/>
          <p:cNvSpPr txBox="1"/>
          <p:nvPr/>
        </p:nvSpPr>
        <p:spPr>
          <a:xfrm>
            <a:off x="347790" y="183203"/>
            <a:ext cx="6210069" cy="400110"/>
          </a:xfrm>
          <a:prstGeom prst="rect">
            <a:avLst/>
          </a:prstGeom>
          <a:noFill/>
        </p:spPr>
        <p:txBody>
          <a:bodyPr wrap="square" rtlCol="0">
            <a:spAutoFit/>
          </a:bodyPr>
          <a:lstStyle/>
          <a:p>
            <a:r>
              <a:rPr lang="de-CH" sz="2000" dirty="0" err="1"/>
              <a:t>Sources</a:t>
            </a:r>
            <a:r>
              <a:rPr lang="de-CH" sz="2000" dirty="0"/>
              <a:t> of </a:t>
            </a:r>
            <a:r>
              <a:rPr lang="de-CH" sz="2000" dirty="0" err="1"/>
              <a:t>icons</a:t>
            </a:r>
            <a:r>
              <a:rPr lang="de-CH" sz="2000" dirty="0"/>
              <a:t> used in </a:t>
            </a:r>
            <a:r>
              <a:rPr lang="de-CH" sz="2000" dirty="0" err="1"/>
              <a:t>this</a:t>
            </a:r>
            <a:r>
              <a:rPr lang="de-CH" sz="2000" dirty="0"/>
              <a:t> document</a:t>
            </a:r>
            <a:endParaRPr lang="en-US" sz="2000" dirty="0"/>
          </a:p>
        </p:txBody>
      </p:sp>
      <p:sp>
        <p:nvSpPr>
          <p:cNvPr id="41" name="Datumsplatzhalter 4">
            <a:extLst>
              <a:ext uri="{FF2B5EF4-FFF2-40B4-BE49-F238E27FC236}">
                <a16:creationId xmlns:a16="http://schemas.microsoft.com/office/drawing/2014/main" id="{FDF2A7F8-6F81-4804-AD09-99300B7A71C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19"/>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19"/>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19"/>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19"/>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9480387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45920F0-EDC2-48B5-84A3-179E1EAF0BAD}"/>
              </a:ext>
            </a:extLst>
          </p:cNvPr>
          <p:cNvSpPr>
            <a:spLocks noGrp="1"/>
          </p:cNvSpPr>
          <p:nvPr>
            <p:ph type="sldNum" sz="quarter" idx="4"/>
          </p:nvPr>
        </p:nvSpPr>
        <p:spPr/>
        <p:txBody>
          <a:bodyPr/>
          <a:lstStyle/>
          <a:p>
            <a:fld id="{B295DEAF-E952-4796-AAEE-4201E40CA590}" type="slidenum">
              <a:rPr lang="en-GB" noProof="0" smtClean="0"/>
              <a:pPr/>
              <a:t>154</a:t>
            </a:fld>
            <a:endParaRPr lang="en-GB" noProof="0" dirty="0"/>
          </a:p>
        </p:txBody>
      </p:sp>
      <p:grpSp>
        <p:nvGrpSpPr>
          <p:cNvPr id="2" name="Gruppieren 1"/>
          <p:cNvGrpSpPr/>
          <p:nvPr/>
        </p:nvGrpSpPr>
        <p:grpSpPr>
          <a:xfrm>
            <a:off x="431954" y="576591"/>
            <a:ext cx="8640096" cy="5549387"/>
            <a:chOff x="251952" y="368966"/>
            <a:chExt cx="8640096" cy="5549387"/>
          </a:xfrm>
        </p:grpSpPr>
        <p:pic>
          <p:nvPicPr>
            <p:cNvPr id="10" name="Picture 12">
              <a:extLst>
                <a:ext uri="{FF2B5EF4-FFF2-40B4-BE49-F238E27FC236}">
                  <a16:creationId xmlns:a16="http://schemas.microsoft.com/office/drawing/2014/main" id="{DAFF9FF1-7DC9-4E48-8016-4AC41D08CF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2008" y="4059007"/>
              <a:ext cx="819836" cy="819836"/>
            </a:xfrm>
            <a:prstGeom prst="rect">
              <a:avLst/>
            </a:prstGeom>
          </p:spPr>
        </p:pic>
        <p:pic>
          <p:nvPicPr>
            <p:cNvPr id="11" name="Picture 13">
              <a:extLst>
                <a:ext uri="{FF2B5EF4-FFF2-40B4-BE49-F238E27FC236}">
                  <a16:creationId xmlns:a16="http://schemas.microsoft.com/office/drawing/2014/main" id="{D88EF175-57CF-4BA7-800C-280343366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82009" y="3158997"/>
              <a:ext cx="760247" cy="760247"/>
            </a:xfrm>
            <a:prstGeom prst="rect">
              <a:avLst/>
            </a:prstGeom>
          </p:spPr>
        </p:pic>
        <p:pic>
          <p:nvPicPr>
            <p:cNvPr id="12" name="Picture 14">
              <a:extLst>
                <a:ext uri="{FF2B5EF4-FFF2-40B4-BE49-F238E27FC236}">
                  <a16:creationId xmlns:a16="http://schemas.microsoft.com/office/drawing/2014/main" id="{54ABD779-F436-4022-A78A-E3AD9DB59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2007" y="5139019"/>
              <a:ext cx="779334" cy="779334"/>
            </a:xfrm>
            <a:prstGeom prst="rect">
              <a:avLst/>
            </a:prstGeom>
          </p:spPr>
        </p:pic>
        <p:pic>
          <p:nvPicPr>
            <p:cNvPr id="16" name="Picture 18">
              <a:extLst>
                <a:ext uri="{FF2B5EF4-FFF2-40B4-BE49-F238E27FC236}">
                  <a16:creationId xmlns:a16="http://schemas.microsoft.com/office/drawing/2014/main" id="{6569217D-D013-42B5-88B6-2A641D737E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2009" y="2078985"/>
              <a:ext cx="869633" cy="869633"/>
            </a:xfrm>
            <a:prstGeom prst="rect">
              <a:avLst/>
            </a:prstGeom>
          </p:spPr>
        </p:pic>
        <p:pic>
          <p:nvPicPr>
            <p:cNvPr id="17" name="Picture 19">
              <a:extLst>
                <a:ext uri="{FF2B5EF4-FFF2-40B4-BE49-F238E27FC236}">
                  <a16:creationId xmlns:a16="http://schemas.microsoft.com/office/drawing/2014/main" id="{520A831A-7699-489B-ABB3-F3F1E5B361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2009" y="368966"/>
              <a:ext cx="738567" cy="738567"/>
            </a:xfrm>
            <a:prstGeom prst="rect">
              <a:avLst/>
            </a:prstGeom>
          </p:spPr>
        </p:pic>
        <p:pic>
          <p:nvPicPr>
            <p:cNvPr id="19" name="Picture 22">
              <a:extLst>
                <a:ext uri="{FF2B5EF4-FFF2-40B4-BE49-F238E27FC236}">
                  <a16:creationId xmlns:a16="http://schemas.microsoft.com/office/drawing/2014/main" id="{F1A547AA-245D-4E30-9A75-3882115379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3057" y="1178975"/>
              <a:ext cx="916471" cy="916471"/>
            </a:xfrm>
            <a:prstGeom prst="rect">
              <a:avLst/>
            </a:prstGeom>
          </p:spPr>
        </p:pic>
        <p:sp>
          <p:nvSpPr>
            <p:cNvPr id="36" name="Textfeld 35">
              <a:extLst>
                <a:ext uri="{FF2B5EF4-FFF2-40B4-BE49-F238E27FC236}">
                  <a16:creationId xmlns:a16="http://schemas.microsoft.com/office/drawing/2014/main" id="{72D4AEB3-C485-40E4-9634-20D5329B5054}"/>
                </a:ext>
              </a:extLst>
            </p:cNvPr>
            <p:cNvSpPr txBox="1"/>
            <p:nvPr/>
          </p:nvSpPr>
          <p:spPr>
            <a:xfrm>
              <a:off x="6192018" y="5229020"/>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https://thenounproject.com/term/cow-butcher/1925714/</a:t>
              </a:r>
            </a:p>
          </p:txBody>
        </p:sp>
        <p:sp>
          <p:nvSpPr>
            <p:cNvPr id="37" name="Textfeld 36">
              <a:extLst>
                <a:ext uri="{FF2B5EF4-FFF2-40B4-BE49-F238E27FC236}">
                  <a16:creationId xmlns:a16="http://schemas.microsoft.com/office/drawing/2014/main" id="{82052611-2423-4BFF-9A87-EBC41FB8B8F3}"/>
                </a:ext>
              </a:extLst>
            </p:cNvPr>
            <p:cNvSpPr txBox="1"/>
            <p:nvPr/>
          </p:nvSpPr>
          <p:spPr>
            <a:xfrm>
              <a:off x="6192018" y="4329010"/>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https://thenounproject.com/term/fruit-industry-worker/1925717/</a:t>
              </a:r>
            </a:p>
          </p:txBody>
        </p:sp>
        <p:sp>
          <p:nvSpPr>
            <p:cNvPr id="38" name="Textfeld 37">
              <a:extLst>
                <a:ext uri="{FF2B5EF4-FFF2-40B4-BE49-F238E27FC236}">
                  <a16:creationId xmlns:a16="http://schemas.microsoft.com/office/drawing/2014/main" id="{D99F6854-06F0-4184-B951-9D8754928ECB}"/>
                </a:ext>
              </a:extLst>
            </p:cNvPr>
            <p:cNvSpPr txBox="1"/>
            <p:nvPr/>
          </p:nvSpPr>
          <p:spPr>
            <a:xfrm>
              <a:off x="6192018" y="3338999"/>
              <a:ext cx="2700030" cy="646331"/>
            </a:xfrm>
            <a:prstGeom prst="rect">
              <a:avLst/>
            </a:prstGeom>
            <a:noFill/>
          </p:spPr>
          <p:txBody>
            <a:bodyPr wrap="square">
              <a:spAutoFit/>
            </a:bodyPr>
            <a:lstStyle/>
            <a:p>
              <a:r>
                <a:rPr lang="de-CH" sz="1200" dirty="0"/>
                <a:t>Gan </a:t>
              </a:r>
              <a:r>
                <a:rPr lang="de-CH" sz="1200" dirty="0" err="1"/>
                <a:t>Khoon</a:t>
              </a:r>
              <a:r>
                <a:rPr lang="de-CH" sz="1200" dirty="0"/>
                <a:t> Lay</a:t>
              </a:r>
            </a:p>
            <a:p>
              <a:r>
                <a:rPr lang="x-none" sz="1200" dirty="0"/>
                <a:t>https://thenounproject.com/term/oil-palm/1925730/</a:t>
              </a:r>
            </a:p>
          </p:txBody>
        </p:sp>
        <p:sp>
          <p:nvSpPr>
            <p:cNvPr id="40" name="Textfeld 39">
              <a:extLst>
                <a:ext uri="{FF2B5EF4-FFF2-40B4-BE49-F238E27FC236}">
                  <a16:creationId xmlns:a16="http://schemas.microsoft.com/office/drawing/2014/main" id="{6BF2BD18-96AE-408F-A82A-F734C59D88D7}"/>
                </a:ext>
              </a:extLst>
            </p:cNvPr>
            <p:cNvSpPr txBox="1"/>
            <p:nvPr/>
          </p:nvSpPr>
          <p:spPr>
            <a:xfrm>
              <a:off x="1061961" y="1268976"/>
              <a:ext cx="1350015" cy="769441"/>
            </a:xfrm>
            <a:prstGeom prst="rect">
              <a:avLst/>
            </a:prstGeom>
            <a:noFill/>
          </p:spPr>
          <p:txBody>
            <a:bodyPr wrap="square">
              <a:spAutoFit/>
            </a:bodyPr>
            <a:lstStyle/>
            <a:p>
              <a:r>
                <a:rPr lang="de-CH" sz="1100" dirty="0"/>
                <a:t>Max Hancock, US</a:t>
              </a:r>
            </a:p>
            <a:p>
              <a:r>
                <a:rPr lang="x-none" sz="1100" dirty="0"/>
                <a:t>https://thenounproject.com/search/?q=money&amp;i=1886177</a:t>
              </a:r>
            </a:p>
          </p:txBody>
        </p:sp>
        <p:sp>
          <p:nvSpPr>
            <p:cNvPr id="43" name="Textfeld 42">
              <a:extLst>
                <a:ext uri="{FF2B5EF4-FFF2-40B4-BE49-F238E27FC236}">
                  <a16:creationId xmlns:a16="http://schemas.microsoft.com/office/drawing/2014/main" id="{A5A4D1E6-8B6C-46DF-B24F-E28B8BA740E0}"/>
                </a:ext>
              </a:extLst>
            </p:cNvPr>
            <p:cNvSpPr txBox="1"/>
            <p:nvPr/>
          </p:nvSpPr>
          <p:spPr>
            <a:xfrm>
              <a:off x="1061961" y="5049018"/>
              <a:ext cx="1350015" cy="769441"/>
            </a:xfrm>
            <a:prstGeom prst="rect">
              <a:avLst/>
            </a:prstGeom>
            <a:noFill/>
          </p:spPr>
          <p:txBody>
            <a:bodyPr wrap="square">
              <a:spAutoFit/>
            </a:bodyPr>
            <a:lstStyle/>
            <a:p>
              <a:r>
                <a:rPr lang="de-CH" sz="1100" dirty="0" err="1"/>
                <a:t>Symbolon</a:t>
              </a:r>
              <a:r>
                <a:rPr lang="de-CH" sz="1100" dirty="0"/>
                <a:t>, IT</a:t>
              </a:r>
            </a:p>
            <a:p>
              <a:r>
                <a:rPr lang="x-none" sz="1100" dirty="0"/>
                <a:t>https://thenounproject.com/search/?q=sowing&amp;i=1046355</a:t>
              </a:r>
            </a:p>
          </p:txBody>
        </p:sp>
        <p:sp>
          <p:nvSpPr>
            <p:cNvPr id="46" name="Textfeld 45">
              <a:extLst>
                <a:ext uri="{FF2B5EF4-FFF2-40B4-BE49-F238E27FC236}">
                  <a16:creationId xmlns:a16="http://schemas.microsoft.com/office/drawing/2014/main" id="{6E05137D-6972-41FE-997F-A2D8F55466A9}"/>
                </a:ext>
              </a:extLst>
            </p:cNvPr>
            <p:cNvSpPr txBox="1"/>
            <p:nvPr/>
          </p:nvSpPr>
          <p:spPr>
            <a:xfrm>
              <a:off x="6063903" y="1299962"/>
              <a:ext cx="1350015" cy="769441"/>
            </a:xfrm>
            <a:prstGeom prst="rect">
              <a:avLst/>
            </a:prstGeom>
            <a:noFill/>
          </p:spPr>
          <p:txBody>
            <a:bodyPr wrap="square">
              <a:spAutoFit/>
            </a:bodyPr>
            <a:lstStyle/>
            <a:p>
              <a:r>
                <a:rPr lang="de-CH" sz="1100" dirty="0"/>
                <a:t>Denis </a:t>
              </a:r>
              <a:r>
                <a:rPr lang="de-CH" sz="1100" dirty="0" err="1"/>
                <a:t>Devyatov</a:t>
              </a:r>
              <a:r>
                <a:rPr lang="de-CH" sz="1100" dirty="0"/>
                <a:t>, RU </a:t>
              </a:r>
            </a:p>
            <a:p>
              <a:r>
                <a:rPr lang="x-none" sz="1100" dirty="0"/>
                <a:t>https://thenounproject.com/search/?q=fertilizer&amp;i=1590167</a:t>
              </a:r>
            </a:p>
          </p:txBody>
        </p:sp>
        <p:sp>
          <p:nvSpPr>
            <p:cNvPr id="47" name="Textfeld 46">
              <a:extLst>
                <a:ext uri="{FF2B5EF4-FFF2-40B4-BE49-F238E27FC236}">
                  <a16:creationId xmlns:a16="http://schemas.microsoft.com/office/drawing/2014/main" id="{0AFDC5BB-7218-49ED-A5A7-9E6EB9EF194A}"/>
                </a:ext>
              </a:extLst>
            </p:cNvPr>
            <p:cNvSpPr txBox="1"/>
            <p:nvPr/>
          </p:nvSpPr>
          <p:spPr>
            <a:xfrm>
              <a:off x="6063903" y="399952"/>
              <a:ext cx="1350015" cy="769441"/>
            </a:xfrm>
            <a:prstGeom prst="rect">
              <a:avLst/>
            </a:prstGeom>
            <a:noFill/>
          </p:spPr>
          <p:txBody>
            <a:bodyPr wrap="square">
              <a:spAutoFit/>
            </a:bodyPr>
            <a:lstStyle/>
            <a:p>
              <a:r>
                <a:rPr lang="de-CH" sz="1100" dirty="0"/>
                <a:t>Juraj </a:t>
              </a:r>
              <a:r>
                <a:rPr lang="de-CH" sz="1100" dirty="0" err="1"/>
                <a:t>Sedlák</a:t>
              </a:r>
              <a:r>
                <a:rPr lang="de-CH" sz="1100" dirty="0"/>
                <a:t>, SK </a:t>
              </a:r>
              <a:r>
                <a:rPr lang="x-none" sz="1100" dirty="0"/>
                <a:t>https://thenounproject.com/term/insecticide/919109/</a:t>
              </a:r>
            </a:p>
          </p:txBody>
        </p:sp>
        <p:sp>
          <p:nvSpPr>
            <p:cNvPr id="48" name="Textfeld 47">
              <a:extLst>
                <a:ext uri="{FF2B5EF4-FFF2-40B4-BE49-F238E27FC236}">
                  <a16:creationId xmlns:a16="http://schemas.microsoft.com/office/drawing/2014/main" id="{9804E3B7-067A-46CB-85F3-AF9D1FF02F09}"/>
                </a:ext>
              </a:extLst>
            </p:cNvPr>
            <p:cNvSpPr txBox="1"/>
            <p:nvPr/>
          </p:nvSpPr>
          <p:spPr>
            <a:xfrm>
              <a:off x="1061961" y="368966"/>
              <a:ext cx="1350015" cy="769441"/>
            </a:xfrm>
            <a:prstGeom prst="rect">
              <a:avLst/>
            </a:prstGeom>
            <a:noFill/>
          </p:spPr>
          <p:txBody>
            <a:bodyPr wrap="square">
              <a:spAutoFit/>
            </a:bodyPr>
            <a:lstStyle/>
            <a:p>
              <a:r>
                <a:rPr lang="de-CH" sz="1100" dirty="0"/>
                <a:t>Ben Davis, RO </a:t>
              </a:r>
              <a:r>
                <a:rPr lang="x-none" sz="1100" dirty="0"/>
                <a:t>https://thenounproject.com/search/?q=seeds&amp;i=1848204</a:t>
              </a:r>
            </a:p>
          </p:txBody>
        </p:sp>
        <p:sp>
          <p:nvSpPr>
            <p:cNvPr id="49" name="Textfeld 48">
              <a:extLst>
                <a:ext uri="{FF2B5EF4-FFF2-40B4-BE49-F238E27FC236}">
                  <a16:creationId xmlns:a16="http://schemas.microsoft.com/office/drawing/2014/main" id="{6EBBBBA0-BD10-4881-A101-14C5708DA675}"/>
                </a:ext>
              </a:extLst>
            </p:cNvPr>
            <p:cNvSpPr txBox="1"/>
            <p:nvPr/>
          </p:nvSpPr>
          <p:spPr>
            <a:xfrm>
              <a:off x="1061961" y="4059007"/>
              <a:ext cx="1350015" cy="769441"/>
            </a:xfrm>
            <a:prstGeom prst="rect">
              <a:avLst/>
            </a:prstGeom>
            <a:noFill/>
          </p:spPr>
          <p:txBody>
            <a:bodyPr wrap="square">
              <a:spAutoFit/>
            </a:bodyPr>
            <a:lstStyle/>
            <a:p>
              <a:r>
                <a:rPr lang="de-CH" sz="1100" dirty="0" err="1"/>
                <a:t>Yu</a:t>
              </a:r>
              <a:r>
                <a:rPr lang="de-CH" sz="1100" dirty="0"/>
                <a:t> </a:t>
              </a:r>
              <a:r>
                <a:rPr lang="de-CH" sz="1100" dirty="0" err="1"/>
                <a:t>luck</a:t>
              </a:r>
              <a:r>
                <a:rPr lang="de-CH" sz="1100" dirty="0"/>
                <a:t>, KR</a:t>
              </a:r>
            </a:p>
            <a:p>
              <a:r>
                <a:rPr lang="x-none" sz="1100" dirty="0"/>
                <a:t>https://thenounproject.com/search/?q=pesticide&amp;i=415297</a:t>
              </a:r>
            </a:p>
          </p:txBody>
        </p:sp>
        <p:sp>
          <p:nvSpPr>
            <p:cNvPr id="52" name="Textfeld 51">
              <a:extLst>
                <a:ext uri="{FF2B5EF4-FFF2-40B4-BE49-F238E27FC236}">
                  <a16:creationId xmlns:a16="http://schemas.microsoft.com/office/drawing/2014/main" id="{ED5E96F8-8348-48FD-9687-85F141628A85}"/>
                </a:ext>
              </a:extLst>
            </p:cNvPr>
            <p:cNvSpPr txBox="1"/>
            <p:nvPr/>
          </p:nvSpPr>
          <p:spPr>
            <a:xfrm>
              <a:off x="3324452" y="1225211"/>
              <a:ext cx="1350015" cy="769441"/>
            </a:xfrm>
            <a:prstGeom prst="rect">
              <a:avLst/>
            </a:prstGeom>
            <a:noFill/>
          </p:spPr>
          <p:txBody>
            <a:bodyPr wrap="square">
              <a:spAutoFit/>
            </a:bodyPr>
            <a:lstStyle/>
            <a:p>
              <a:r>
                <a:rPr lang="de-CH" sz="1100" dirty="0" err="1"/>
                <a:t>faisalovers</a:t>
              </a:r>
              <a:r>
                <a:rPr lang="de-CH" sz="1100" dirty="0"/>
                <a:t>, ID </a:t>
              </a:r>
              <a:r>
                <a:rPr lang="x-none" sz="1100" dirty="0"/>
                <a:t>https://thenounproject.com/search/?q=weeding&amp;i=1217816</a:t>
              </a:r>
            </a:p>
          </p:txBody>
        </p:sp>
        <p:sp>
          <p:nvSpPr>
            <p:cNvPr id="53" name="Textfeld 52">
              <a:extLst>
                <a:ext uri="{FF2B5EF4-FFF2-40B4-BE49-F238E27FC236}">
                  <a16:creationId xmlns:a16="http://schemas.microsoft.com/office/drawing/2014/main" id="{BE81E8AF-52D4-484A-81AF-4680FBDCE80D}"/>
                </a:ext>
              </a:extLst>
            </p:cNvPr>
            <p:cNvSpPr txBox="1"/>
            <p:nvPr/>
          </p:nvSpPr>
          <p:spPr>
            <a:xfrm>
              <a:off x="3324452" y="2395224"/>
              <a:ext cx="1350015" cy="769441"/>
            </a:xfrm>
            <a:prstGeom prst="rect">
              <a:avLst/>
            </a:prstGeom>
            <a:noFill/>
          </p:spPr>
          <p:txBody>
            <a:bodyPr wrap="square">
              <a:spAutoFit/>
            </a:bodyPr>
            <a:lstStyle/>
            <a:p>
              <a:r>
                <a:rPr lang="de-CH" sz="1100" dirty="0"/>
                <a:t>Becris</a:t>
              </a:r>
            </a:p>
            <a:p>
              <a:r>
                <a:rPr lang="x-none" sz="1100" dirty="0"/>
                <a:t>https://thenounproject.com/search/?q=harvest&amp;i=1176638</a:t>
              </a:r>
            </a:p>
          </p:txBody>
        </p:sp>
        <p:sp>
          <p:nvSpPr>
            <p:cNvPr id="54" name="Textfeld 53">
              <a:extLst>
                <a:ext uri="{FF2B5EF4-FFF2-40B4-BE49-F238E27FC236}">
                  <a16:creationId xmlns:a16="http://schemas.microsoft.com/office/drawing/2014/main" id="{27ABAEFA-196D-46E9-BD3C-361038EE0E62}"/>
                </a:ext>
              </a:extLst>
            </p:cNvPr>
            <p:cNvSpPr txBox="1"/>
            <p:nvPr/>
          </p:nvSpPr>
          <p:spPr>
            <a:xfrm>
              <a:off x="6084852" y="2168986"/>
              <a:ext cx="1620018" cy="769441"/>
            </a:xfrm>
            <a:prstGeom prst="rect">
              <a:avLst/>
            </a:prstGeom>
            <a:noFill/>
          </p:spPr>
          <p:txBody>
            <a:bodyPr wrap="square">
              <a:spAutoFit/>
            </a:bodyPr>
            <a:lstStyle/>
            <a:p>
              <a:r>
                <a:rPr lang="en-US" sz="1100" dirty="0"/>
                <a:t>Jeevan Kumar </a:t>
              </a:r>
              <a:r>
                <a:rPr lang="x-none" sz="1100" dirty="0"/>
                <a:t>https://thenounproject.com/search/?q=selection&amp;i=1221689</a:t>
              </a:r>
            </a:p>
          </p:txBody>
        </p:sp>
        <p:sp>
          <p:nvSpPr>
            <p:cNvPr id="55" name="Textfeld 54">
              <a:extLst>
                <a:ext uri="{FF2B5EF4-FFF2-40B4-BE49-F238E27FC236}">
                  <a16:creationId xmlns:a16="http://schemas.microsoft.com/office/drawing/2014/main" id="{659C1725-57A0-4218-8BFE-59A8B1AE6EB7}"/>
                </a:ext>
              </a:extLst>
            </p:cNvPr>
            <p:cNvSpPr txBox="1"/>
            <p:nvPr/>
          </p:nvSpPr>
          <p:spPr>
            <a:xfrm>
              <a:off x="3324452" y="415202"/>
              <a:ext cx="1620018" cy="769441"/>
            </a:xfrm>
            <a:prstGeom prst="rect">
              <a:avLst/>
            </a:prstGeom>
            <a:noFill/>
          </p:spPr>
          <p:txBody>
            <a:bodyPr wrap="square">
              <a:spAutoFit/>
            </a:bodyPr>
            <a:lstStyle/>
            <a:p>
              <a:r>
                <a:rPr lang="en-US" sz="1100" dirty="0" err="1"/>
                <a:t>Handicon</a:t>
              </a:r>
              <a:r>
                <a:rPr lang="en-US" sz="1100" dirty="0"/>
                <a:t>, ID</a:t>
              </a:r>
            </a:p>
            <a:p>
              <a:r>
                <a:rPr lang="x-none" sz="1100" dirty="0"/>
                <a:t>https://thenounproject.com/search/?q=time&amp;i=3109445</a:t>
              </a:r>
            </a:p>
          </p:txBody>
        </p:sp>
        <p:sp>
          <p:nvSpPr>
            <p:cNvPr id="56" name="Textfeld 55">
              <a:extLst>
                <a:ext uri="{FF2B5EF4-FFF2-40B4-BE49-F238E27FC236}">
                  <a16:creationId xmlns:a16="http://schemas.microsoft.com/office/drawing/2014/main" id="{25EA2A32-1740-4777-A639-114203CF9A80}"/>
                </a:ext>
              </a:extLst>
            </p:cNvPr>
            <p:cNvSpPr txBox="1"/>
            <p:nvPr/>
          </p:nvSpPr>
          <p:spPr>
            <a:xfrm>
              <a:off x="1151962" y="2258987"/>
              <a:ext cx="1350015" cy="769441"/>
            </a:xfrm>
            <a:prstGeom prst="rect">
              <a:avLst/>
            </a:prstGeom>
            <a:noFill/>
          </p:spPr>
          <p:txBody>
            <a:bodyPr wrap="square">
              <a:spAutoFit/>
            </a:bodyPr>
            <a:lstStyle/>
            <a:p>
              <a:r>
                <a:rPr lang="de-CH" sz="1100" dirty="0" err="1"/>
                <a:t>coer</a:t>
              </a:r>
              <a:r>
                <a:rPr lang="de-CH" sz="1100" dirty="0"/>
                <a:t>, RU </a:t>
              </a:r>
              <a:r>
                <a:rPr lang="x-none" sz="1100" dirty="0"/>
                <a:t>https://thenounproject.com/search/?q=soil&amp;i=1132958</a:t>
              </a:r>
            </a:p>
          </p:txBody>
        </p:sp>
        <p:pic>
          <p:nvPicPr>
            <p:cNvPr id="41" name="Picture 6">
              <a:extLst>
                <a:ext uri="{FF2B5EF4-FFF2-40B4-BE49-F238E27FC236}">
                  <a16:creationId xmlns:a16="http://schemas.microsoft.com/office/drawing/2014/main" id="{7B06F251-CB30-4F9F-A6DB-481EBE6F10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954" y="638969"/>
              <a:ext cx="450005" cy="450005"/>
            </a:xfrm>
            <a:prstGeom prst="rect">
              <a:avLst/>
            </a:prstGeom>
          </p:spPr>
        </p:pic>
        <p:pic>
          <p:nvPicPr>
            <p:cNvPr id="42" name="Picture 9">
              <a:extLst>
                <a:ext uri="{FF2B5EF4-FFF2-40B4-BE49-F238E27FC236}">
                  <a16:creationId xmlns:a16="http://schemas.microsoft.com/office/drawing/2014/main" id="{5CC9FB76-5CA9-4241-A161-F1B58140A1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954" y="1448978"/>
              <a:ext cx="512506" cy="512506"/>
            </a:xfrm>
            <a:prstGeom prst="rect">
              <a:avLst/>
            </a:prstGeom>
          </p:spPr>
        </p:pic>
        <p:pic>
          <p:nvPicPr>
            <p:cNvPr id="44" name="Picture 41">
              <a:extLst>
                <a:ext uri="{FF2B5EF4-FFF2-40B4-BE49-F238E27FC236}">
                  <a16:creationId xmlns:a16="http://schemas.microsoft.com/office/drawing/2014/main" id="{254F76EF-C987-4922-9B72-332A2BE874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94445" y="595204"/>
              <a:ext cx="639834" cy="639834"/>
            </a:xfrm>
            <a:prstGeom prst="rect">
              <a:avLst/>
            </a:prstGeom>
          </p:spPr>
        </p:pic>
        <p:pic>
          <p:nvPicPr>
            <p:cNvPr id="45" name="Picture 5">
              <a:extLst>
                <a:ext uri="{FF2B5EF4-FFF2-40B4-BE49-F238E27FC236}">
                  <a16:creationId xmlns:a16="http://schemas.microsoft.com/office/drawing/2014/main" id="{348C147D-2255-4B42-94D5-F56F204ACE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1953" y="2438989"/>
              <a:ext cx="573708" cy="573708"/>
            </a:xfrm>
            <a:prstGeom prst="rect">
              <a:avLst/>
            </a:prstGeom>
          </p:spPr>
        </p:pic>
        <p:pic>
          <p:nvPicPr>
            <p:cNvPr id="57" name="Picture 10">
              <a:extLst>
                <a:ext uri="{FF2B5EF4-FFF2-40B4-BE49-F238E27FC236}">
                  <a16:creationId xmlns:a16="http://schemas.microsoft.com/office/drawing/2014/main" id="{C15102C3-6FE2-45C4-93E7-7C78B44CA20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1954" y="5229020"/>
              <a:ext cx="603477" cy="603477"/>
            </a:xfrm>
            <a:prstGeom prst="rect">
              <a:avLst/>
            </a:prstGeom>
          </p:spPr>
        </p:pic>
        <p:pic>
          <p:nvPicPr>
            <p:cNvPr id="58" name="Picture 11">
              <a:extLst>
                <a:ext uri="{FF2B5EF4-FFF2-40B4-BE49-F238E27FC236}">
                  <a16:creationId xmlns:a16="http://schemas.microsoft.com/office/drawing/2014/main" id="{4D0F0C9E-08B7-431D-8AC1-59498E8F6CA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1955" y="3338999"/>
              <a:ext cx="572790" cy="572790"/>
            </a:xfrm>
            <a:prstGeom prst="rect">
              <a:avLst/>
            </a:prstGeom>
          </p:spPr>
        </p:pic>
        <p:pic>
          <p:nvPicPr>
            <p:cNvPr id="60" name="Picture 12">
              <a:extLst>
                <a:ext uri="{FF2B5EF4-FFF2-40B4-BE49-F238E27FC236}">
                  <a16:creationId xmlns:a16="http://schemas.microsoft.com/office/drawing/2014/main" id="{C5E49FF0-798B-4BC1-99FC-2FEA9BC74E9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74447" y="3295234"/>
              <a:ext cx="505628" cy="505628"/>
            </a:xfrm>
            <a:prstGeom prst="rect">
              <a:avLst/>
            </a:prstGeom>
          </p:spPr>
        </p:pic>
        <p:pic>
          <p:nvPicPr>
            <p:cNvPr id="61" name="Picture 13">
              <a:extLst>
                <a:ext uri="{FF2B5EF4-FFF2-40B4-BE49-F238E27FC236}">
                  <a16:creationId xmlns:a16="http://schemas.microsoft.com/office/drawing/2014/main" id="{095AB31E-2808-4C65-9422-A7CFC1CF529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1952" y="4149008"/>
              <a:ext cx="639834" cy="639834"/>
            </a:xfrm>
            <a:prstGeom prst="rect">
              <a:avLst/>
            </a:prstGeom>
          </p:spPr>
        </p:pic>
        <p:pic>
          <p:nvPicPr>
            <p:cNvPr id="62" name="Picture 15">
              <a:extLst>
                <a:ext uri="{FF2B5EF4-FFF2-40B4-BE49-F238E27FC236}">
                  <a16:creationId xmlns:a16="http://schemas.microsoft.com/office/drawing/2014/main" id="{21989D56-B0C0-4645-993F-081A9CACC95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94445" y="1315212"/>
              <a:ext cx="616313" cy="616313"/>
            </a:xfrm>
            <a:prstGeom prst="rect">
              <a:avLst/>
            </a:prstGeom>
          </p:spPr>
        </p:pic>
        <p:pic>
          <p:nvPicPr>
            <p:cNvPr id="63" name="Picture 16">
              <a:extLst>
                <a:ext uri="{FF2B5EF4-FFF2-40B4-BE49-F238E27FC236}">
                  <a16:creationId xmlns:a16="http://schemas.microsoft.com/office/drawing/2014/main" id="{6E15BC9E-EADA-43B1-938F-05CA6652A0E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84446" y="2485225"/>
              <a:ext cx="566580" cy="566580"/>
            </a:xfrm>
            <a:prstGeom prst="rect">
              <a:avLst/>
            </a:prstGeom>
          </p:spPr>
        </p:pic>
        <p:sp>
          <p:nvSpPr>
            <p:cNvPr id="73" name="Textfeld 72">
              <a:extLst>
                <a:ext uri="{FF2B5EF4-FFF2-40B4-BE49-F238E27FC236}">
                  <a16:creationId xmlns:a16="http://schemas.microsoft.com/office/drawing/2014/main" id="{530EC543-1377-4F50-A0AF-1BD313E8083F}"/>
                </a:ext>
              </a:extLst>
            </p:cNvPr>
            <p:cNvSpPr txBox="1"/>
            <p:nvPr/>
          </p:nvSpPr>
          <p:spPr>
            <a:xfrm>
              <a:off x="3324452" y="3205233"/>
              <a:ext cx="1350015" cy="938719"/>
            </a:xfrm>
            <a:prstGeom prst="rect">
              <a:avLst/>
            </a:prstGeom>
            <a:noFill/>
          </p:spPr>
          <p:txBody>
            <a:bodyPr wrap="square">
              <a:spAutoFit/>
            </a:bodyPr>
            <a:lstStyle/>
            <a:p>
              <a:r>
                <a:rPr lang="de-CH" sz="1100" dirty="0" err="1"/>
                <a:t>Llisole</a:t>
              </a:r>
              <a:endParaRPr lang="de-CH" sz="1100" dirty="0"/>
            </a:p>
            <a:p>
              <a:r>
                <a:rPr lang="x-none" sz="1100" dirty="0"/>
                <a:t>https://thenounproject.com/search/?creator=2095749&amp;q=insect&amp;i=3184772</a:t>
              </a:r>
            </a:p>
          </p:txBody>
        </p:sp>
        <p:sp>
          <p:nvSpPr>
            <p:cNvPr id="74" name="Textfeld 73">
              <a:extLst>
                <a:ext uri="{FF2B5EF4-FFF2-40B4-BE49-F238E27FC236}">
                  <a16:creationId xmlns:a16="http://schemas.microsoft.com/office/drawing/2014/main" id="{5B4BAFE7-84DA-4647-AEBE-44EBE64AB3A1}"/>
                </a:ext>
              </a:extLst>
            </p:cNvPr>
            <p:cNvSpPr txBox="1"/>
            <p:nvPr/>
          </p:nvSpPr>
          <p:spPr>
            <a:xfrm>
              <a:off x="1061961" y="3248998"/>
              <a:ext cx="1620018" cy="830997"/>
            </a:xfrm>
            <a:prstGeom prst="rect">
              <a:avLst/>
            </a:prstGeom>
            <a:noFill/>
          </p:spPr>
          <p:txBody>
            <a:bodyPr wrap="square">
              <a:spAutoFit/>
            </a:bodyPr>
            <a:lstStyle/>
            <a:p>
              <a:r>
                <a:rPr lang="de-CH" sz="1200" dirty="0"/>
                <a:t>Vectors Point, PK</a:t>
              </a:r>
            </a:p>
            <a:p>
              <a:r>
                <a:rPr lang="x-none" sz="1200" dirty="0"/>
                <a:t>https://thenounproject.com/search/?q=fertilizer&amp;i=3216467</a:t>
              </a:r>
            </a:p>
          </p:txBody>
        </p:sp>
      </p:grpSp>
      <p:sp>
        <p:nvSpPr>
          <p:cNvPr id="39" name="Textfeld 38"/>
          <p:cNvSpPr txBox="1"/>
          <p:nvPr/>
        </p:nvSpPr>
        <p:spPr>
          <a:xfrm>
            <a:off x="425993" y="98281"/>
            <a:ext cx="6210069" cy="400110"/>
          </a:xfrm>
          <a:prstGeom prst="rect">
            <a:avLst/>
          </a:prstGeom>
          <a:noFill/>
        </p:spPr>
        <p:txBody>
          <a:bodyPr wrap="square" rtlCol="0">
            <a:spAutoFit/>
          </a:bodyPr>
          <a:lstStyle/>
          <a:p>
            <a:r>
              <a:rPr lang="de-CH" sz="2000" dirty="0" err="1"/>
              <a:t>Sources</a:t>
            </a:r>
            <a:r>
              <a:rPr lang="de-CH" sz="2000" dirty="0"/>
              <a:t> of </a:t>
            </a:r>
            <a:r>
              <a:rPr lang="de-CH" sz="2000" dirty="0" err="1"/>
              <a:t>icons</a:t>
            </a:r>
            <a:r>
              <a:rPr lang="de-CH" sz="2000" dirty="0"/>
              <a:t> used in </a:t>
            </a:r>
            <a:r>
              <a:rPr lang="de-CH" sz="2000" dirty="0" err="1"/>
              <a:t>this</a:t>
            </a:r>
            <a:r>
              <a:rPr lang="de-CH" sz="2000" dirty="0"/>
              <a:t> document, </a:t>
            </a:r>
            <a:r>
              <a:rPr lang="de-CH" sz="2000" dirty="0" err="1"/>
              <a:t>continued</a:t>
            </a:r>
            <a:endParaRPr lang="en-US" sz="2000" dirty="0"/>
          </a:p>
        </p:txBody>
      </p:sp>
      <p:sp>
        <p:nvSpPr>
          <p:cNvPr id="50" name="Datumsplatzhalter 4">
            <a:extLst>
              <a:ext uri="{FF2B5EF4-FFF2-40B4-BE49-F238E27FC236}">
                <a16:creationId xmlns:a16="http://schemas.microsoft.com/office/drawing/2014/main" id="{C25288CA-8CE4-4C4B-82AE-A0C3474DB7A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18"/>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18"/>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18"/>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18"/>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6476619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smtClean="0"/>
              <a:pPr/>
              <a:t>155</a:t>
            </a:fld>
            <a:endParaRPr lang="en-GB" dirty="0"/>
          </a:p>
        </p:txBody>
      </p:sp>
      <p:sp>
        <p:nvSpPr>
          <p:cNvPr id="12" name="Textfeld 11"/>
          <p:cNvSpPr txBox="1"/>
          <p:nvPr/>
        </p:nvSpPr>
        <p:spPr>
          <a:xfrm>
            <a:off x="431953" y="882311"/>
            <a:ext cx="8355996" cy="1077218"/>
          </a:xfrm>
          <a:prstGeom prst="rect">
            <a:avLst/>
          </a:prstGeom>
          <a:solidFill>
            <a:schemeClr val="bg1"/>
          </a:solidFill>
        </p:spPr>
        <p:txBody>
          <a:bodyPr wrap="square" rtlCol="0">
            <a:spAutoFit/>
          </a:bodyPr>
          <a:lstStyle/>
          <a:p>
            <a:r>
              <a:rPr lang="de-CH" sz="1600" dirty="0" err="1"/>
              <a:t>If</a:t>
            </a:r>
            <a:r>
              <a:rPr lang="de-CH" sz="1600" dirty="0"/>
              <a:t> </a:t>
            </a:r>
            <a:r>
              <a:rPr lang="de-CH" sz="1600" dirty="0" err="1"/>
              <a:t>the</a:t>
            </a:r>
            <a:r>
              <a:rPr lang="de-CH" sz="1600" dirty="0"/>
              <a:t> available </a:t>
            </a:r>
            <a:r>
              <a:rPr lang="de-CH" sz="1600" dirty="0" err="1"/>
              <a:t>or</a:t>
            </a:r>
            <a:r>
              <a:rPr lang="de-CH" sz="1600" dirty="0"/>
              <a:t> </a:t>
            </a:r>
            <a:r>
              <a:rPr lang="de-CH" sz="1600" dirty="0" err="1"/>
              <a:t>selected</a:t>
            </a:r>
            <a:r>
              <a:rPr lang="de-CH" sz="1600" dirty="0"/>
              <a:t> </a:t>
            </a:r>
            <a:r>
              <a:rPr lang="de-CH" sz="1600" dirty="0" err="1"/>
              <a:t>site</a:t>
            </a:r>
            <a:r>
              <a:rPr lang="de-CH" sz="1600" dirty="0"/>
              <a:t> </a:t>
            </a:r>
            <a:r>
              <a:rPr lang="de-CH" sz="1600" dirty="0" err="1"/>
              <a:t>is</a:t>
            </a:r>
            <a:r>
              <a:rPr lang="de-CH" sz="1600" dirty="0"/>
              <a:t> </a:t>
            </a:r>
            <a:r>
              <a:rPr lang="de-CH" sz="1600" dirty="0" err="1"/>
              <a:t>slopy</a:t>
            </a:r>
            <a:r>
              <a:rPr lang="de-CH" sz="1600" dirty="0"/>
              <a:t>, </a:t>
            </a:r>
            <a:r>
              <a:rPr lang="de-CH" sz="1600" dirty="0" err="1"/>
              <a:t>the</a:t>
            </a:r>
            <a:r>
              <a:rPr lang="de-CH" sz="1600" dirty="0"/>
              <a:t> </a:t>
            </a:r>
            <a:r>
              <a:rPr lang="de-CH" sz="1600" dirty="0" err="1"/>
              <a:t>team</a:t>
            </a:r>
            <a:r>
              <a:rPr lang="de-CH" sz="1600" dirty="0"/>
              <a:t> </a:t>
            </a:r>
            <a:r>
              <a:rPr lang="de-CH" sz="1600" dirty="0" err="1"/>
              <a:t>needs</a:t>
            </a:r>
            <a:r>
              <a:rPr lang="de-CH" sz="1600" dirty="0"/>
              <a:t> to check </a:t>
            </a:r>
            <a:r>
              <a:rPr lang="de-CH" sz="1600" dirty="0" err="1"/>
              <a:t>if</a:t>
            </a:r>
            <a:r>
              <a:rPr lang="de-CH" sz="1600" dirty="0"/>
              <a:t> </a:t>
            </a:r>
            <a:r>
              <a:rPr lang="de-CH" sz="1600" dirty="0">
                <a:latin typeface="Gill Sans MT" panose="020B0502020104020203" pitchFamily="34" charset="0"/>
              </a:rPr>
              <a:t>in-</a:t>
            </a:r>
            <a:r>
              <a:rPr lang="de-CH" sz="1600" dirty="0" err="1">
                <a:latin typeface="Gill Sans MT" panose="020B0502020104020203" pitchFamily="34" charset="0"/>
              </a:rPr>
              <a:t>field</a:t>
            </a:r>
            <a:r>
              <a:rPr lang="de-CH" sz="1600" dirty="0">
                <a:latin typeface="Gill Sans MT" panose="020B0502020104020203" pitchFamily="34" charset="0"/>
              </a:rPr>
              <a:t> water harvesting/</a:t>
            </a:r>
            <a:r>
              <a:rPr lang="de-CH" sz="1600" dirty="0" err="1">
                <a:latin typeface="Gill Sans MT" panose="020B0502020104020203" pitchFamily="34" charset="0"/>
              </a:rPr>
              <a:t>erosion</a:t>
            </a:r>
            <a:r>
              <a:rPr lang="de-CH" sz="1600" dirty="0">
                <a:latin typeface="Gill Sans MT" panose="020B0502020104020203" pitchFamily="34" charset="0"/>
              </a:rPr>
              <a:t> </a:t>
            </a:r>
            <a:r>
              <a:rPr lang="de-CH" sz="1600" dirty="0" err="1">
                <a:latin typeface="Gill Sans MT" panose="020B0502020104020203" pitchFamily="34" charset="0"/>
              </a:rPr>
              <a:t>control</a:t>
            </a:r>
            <a:r>
              <a:rPr lang="de-CH" sz="1600" dirty="0">
                <a:latin typeface="Gill Sans MT" panose="020B0502020104020203" pitchFamily="34" charset="0"/>
              </a:rPr>
              <a:t> structures (contours, </a:t>
            </a:r>
            <a:r>
              <a:rPr lang="de-CH" sz="1600" dirty="0" err="1">
                <a:latin typeface="Gill Sans MT" panose="020B0502020104020203" pitchFamily="34" charset="0"/>
              </a:rPr>
              <a:t>terraces</a:t>
            </a:r>
            <a:r>
              <a:rPr lang="de-CH" sz="1600" dirty="0">
                <a:latin typeface="Gill Sans MT" panose="020B0502020104020203" pitchFamily="34" charset="0"/>
              </a:rPr>
              <a:t>, </a:t>
            </a:r>
            <a:r>
              <a:rPr lang="de-CH" sz="1600" dirty="0" err="1">
                <a:latin typeface="Gill Sans MT" panose="020B0502020104020203" pitchFamily="34" charset="0"/>
              </a:rPr>
              <a:t>ridges</a:t>
            </a:r>
            <a:r>
              <a:rPr lang="de-CH" sz="1600" dirty="0">
                <a:latin typeface="Gill Sans MT" panose="020B0502020104020203" pitchFamily="34" charset="0"/>
              </a:rPr>
              <a:t>, etc.) </a:t>
            </a:r>
            <a:r>
              <a:rPr lang="de-CH" sz="1600" dirty="0" err="1">
                <a:latin typeface="Gill Sans MT" panose="020B0502020104020203" pitchFamily="34" charset="0"/>
              </a:rPr>
              <a:t>are</a:t>
            </a:r>
            <a:r>
              <a:rPr lang="de-CH" sz="1600" dirty="0">
                <a:latin typeface="Gill Sans MT" panose="020B0502020104020203" pitchFamily="34" charset="0"/>
              </a:rPr>
              <a:t> in </a:t>
            </a:r>
            <a:r>
              <a:rPr lang="de-CH" sz="1600" dirty="0" err="1">
                <a:latin typeface="Gill Sans MT" panose="020B0502020104020203" pitchFamily="34" charset="0"/>
              </a:rPr>
              <a:t>place</a:t>
            </a:r>
            <a:r>
              <a:rPr lang="de-CH" sz="1600" dirty="0">
                <a:latin typeface="Gill Sans MT" panose="020B0502020104020203" pitchFamily="34" charset="0"/>
              </a:rPr>
              <a:t>.  </a:t>
            </a:r>
            <a:r>
              <a:rPr lang="de-CH" sz="1600" dirty="0" err="1">
                <a:latin typeface="Gill Sans MT" panose="020B0502020104020203" pitchFamily="34" charset="0"/>
              </a:rPr>
              <a:t>If</a:t>
            </a:r>
            <a:r>
              <a:rPr lang="de-CH" sz="1600" dirty="0">
                <a:latin typeface="Gill Sans MT" panose="020B0502020104020203" pitchFamily="34" charset="0"/>
              </a:rPr>
              <a:t> not, they </a:t>
            </a:r>
            <a:r>
              <a:rPr lang="de-CH" sz="1600" dirty="0" err="1">
                <a:latin typeface="Gill Sans MT" panose="020B0502020104020203" pitchFamily="34" charset="0"/>
              </a:rPr>
              <a:t>need</a:t>
            </a:r>
            <a:r>
              <a:rPr lang="de-CH" sz="1600" dirty="0">
                <a:latin typeface="Gill Sans MT" panose="020B0502020104020203" pitchFamily="34" charset="0"/>
              </a:rPr>
              <a:t> to </a:t>
            </a:r>
            <a:r>
              <a:rPr lang="de-CH" sz="1600" dirty="0" err="1">
                <a:latin typeface="Gill Sans MT" panose="020B0502020104020203" pitchFamily="34" charset="0"/>
              </a:rPr>
              <a:t>think</a:t>
            </a:r>
            <a:r>
              <a:rPr lang="de-CH" sz="1600" dirty="0">
                <a:latin typeface="Gill Sans MT" panose="020B0502020104020203" pitchFamily="34" charset="0"/>
              </a:rPr>
              <a:t> of </a:t>
            </a:r>
            <a:r>
              <a:rPr lang="de-CH" sz="1600" dirty="0" err="1"/>
              <a:t>how</a:t>
            </a:r>
            <a:r>
              <a:rPr lang="de-CH" sz="1600" dirty="0"/>
              <a:t> to </a:t>
            </a:r>
            <a:r>
              <a:rPr lang="de-CH" sz="1600" dirty="0" err="1"/>
              <a:t>protect</a:t>
            </a:r>
            <a:r>
              <a:rPr lang="de-CH" sz="1600" dirty="0"/>
              <a:t> and </a:t>
            </a:r>
            <a:r>
              <a:rPr lang="de-CH" sz="1600" dirty="0" err="1"/>
              <a:t>stabilize</a:t>
            </a:r>
            <a:r>
              <a:rPr lang="de-CH" sz="1600" dirty="0"/>
              <a:t> </a:t>
            </a:r>
            <a:r>
              <a:rPr lang="de-CH" sz="1600" dirty="0" err="1"/>
              <a:t>the</a:t>
            </a:r>
            <a:r>
              <a:rPr lang="de-CH" sz="1600" dirty="0"/>
              <a:t> soil </a:t>
            </a:r>
            <a:r>
              <a:rPr lang="de-CH" sz="1600" dirty="0" err="1"/>
              <a:t>appropriately</a:t>
            </a:r>
            <a:r>
              <a:rPr lang="de-CH" sz="1600" dirty="0"/>
              <a:t> when they </a:t>
            </a:r>
            <a:r>
              <a:rPr lang="de-CH" sz="1600" dirty="0" err="1"/>
              <a:t>implement</a:t>
            </a:r>
            <a:r>
              <a:rPr lang="de-CH" sz="1600" dirty="0"/>
              <a:t> </a:t>
            </a:r>
            <a:r>
              <a:rPr lang="de-CH" sz="1600" dirty="0" err="1"/>
              <a:t>the</a:t>
            </a:r>
            <a:r>
              <a:rPr lang="de-CH" sz="1600" dirty="0"/>
              <a:t> </a:t>
            </a:r>
            <a:r>
              <a:rPr lang="de-CH" sz="1600" dirty="0" err="1"/>
              <a:t>demonstration</a:t>
            </a:r>
            <a:r>
              <a:rPr lang="de-CH" sz="1600" dirty="0"/>
              <a:t>.  Examples of soil conservation </a:t>
            </a:r>
            <a:r>
              <a:rPr lang="de-CH" sz="1600" dirty="0" err="1"/>
              <a:t>measures</a:t>
            </a:r>
            <a:r>
              <a:rPr lang="de-CH" sz="1600" dirty="0"/>
              <a:t> / </a:t>
            </a:r>
            <a:r>
              <a:rPr lang="de-CH" sz="1600" dirty="0" err="1"/>
              <a:t>stabilizing</a:t>
            </a:r>
            <a:r>
              <a:rPr lang="de-CH" sz="1600" dirty="0"/>
              <a:t> structures </a:t>
            </a:r>
            <a:r>
              <a:rPr lang="de-CH" sz="1600" dirty="0" err="1"/>
              <a:t>are</a:t>
            </a:r>
            <a:r>
              <a:rPr lang="de-CH" sz="1600" dirty="0"/>
              <a:t> </a:t>
            </a:r>
            <a:r>
              <a:rPr lang="de-CH" sz="1600" dirty="0" err="1"/>
              <a:t>shown</a:t>
            </a:r>
            <a:r>
              <a:rPr lang="de-CH" sz="1600" dirty="0"/>
              <a:t> </a:t>
            </a:r>
            <a:r>
              <a:rPr lang="de-CH" sz="1600" dirty="0" err="1"/>
              <a:t>below</a:t>
            </a:r>
            <a:r>
              <a:rPr lang="de-CH" sz="1600" dirty="0"/>
              <a:t>.</a:t>
            </a:r>
            <a:endParaRPr lang="en-US" sz="1600" dirty="0"/>
          </a:p>
        </p:txBody>
      </p:sp>
      <p:grpSp>
        <p:nvGrpSpPr>
          <p:cNvPr id="3" name="Gruppieren 2"/>
          <p:cNvGrpSpPr/>
          <p:nvPr/>
        </p:nvGrpSpPr>
        <p:grpSpPr>
          <a:xfrm>
            <a:off x="791958" y="2168985"/>
            <a:ext cx="7267367" cy="3669815"/>
            <a:chOff x="317014" y="291469"/>
            <a:chExt cx="8339631" cy="4816218"/>
          </a:xfrm>
        </p:grpSpPr>
        <p:pic>
          <p:nvPicPr>
            <p:cNvPr id="14" name="Grafik 13">
              <a:extLst>
                <a:ext uri="{FF2B5EF4-FFF2-40B4-BE49-F238E27FC236}">
                  <a16:creationId xmlns:a16="http://schemas.microsoft.com/office/drawing/2014/main" id="{2691E1F7-47B2-4FE8-8BD9-B95D4CCCE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195" y="368966"/>
              <a:ext cx="6702998" cy="4738721"/>
            </a:xfrm>
            <a:prstGeom prst="rect">
              <a:avLst/>
            </a:prstGeom>
          </p:spPr>
        </p:pic>
        <p:sp>
          <p:nvSpPr>
            <p:cNvPr id="15" name="Rechteck 14">
              <a:extLst>
                <a:ext uri="{FF2B5EF4-FFF2-40B4-BE49-F238E27FC236}">
                  <a16:creationId xmlns:a16="http://schemas.microsoft.com/office/drawing/2014/main" id="{8D73A5D2-9CEC-4B55-A695-AEC0DCB4A6D9}"/>
                </a:ext>
              </a:extLst>
            </p:cNvPr>
            <p:cNvSpPr/>
            <p:nvPr/>
          </p:nvSpPr>
          <p:spPr>
            <a:xfrm>
              <a:off x="457378" y="786373"/>
              <a:ext cx="2932205" cy="504056"/>
            </a:xfrm>
            <a:prstGeom prst="rect">
              <a:avLst/>
            </a:prstGeom>
            <a:solidFill>
              <a:srgbClr val="FFFFFF">
                <a:alpha val="80000"/>
              </a:srgbClr>
            </a:solidFill>
            <a:ln w="28575">
              <a:noFill/>
              <a:miter lim="800000"/>
              <a:headEnd/>
              <a:tailEnd/>
            </a:ln>
            <a:effectLst>
              <a:softEdge rad="63500"/>
            </a:effectLst>
          </p:spPr>
          <p:txBody>
            <a:bodyPr vert="horz" wrap="square" lIns="72000" tIns="72000" rIns="72000" bIns="72000" numCol="1" anchor="ctr" anchorCtr="0" compatLnSpc="1">
              <a:prstTxWarp prst="textNoShape">
                <a:avLst/>
              </a:prstTxWarp>
            </a:bodyPr>
            <a:lstStyle/>
            <a:p>
              <a:pPr indent="-361950" defTabSz="623888">
                <a:spcBef>
                  <a:spcPct val="10000"/>
                </a:spcBef>
                <a:spcAft>
                  <a:spcPct val="10000"/>
                </a:spcAft>
                <a:buClr>
                  <a:schemeClr val="tx1"/>
                </a:buClr>
                <a:buSzPct val="100000"/>
                <a:buFont typeface="Arial Black"/>
                <a:buNone/>
              </a:pPr>
              <a:r>
                <a:rPr lang="en-GB" sz="1600" b="0" dirty="0">
                  <a:latin typeface="+mn-lt"/>
                  <a:ea typeface="ＭＳ Ｐゴシック" charset="-128"/>
                  <a:cs typeface="ＭＳ Ｐゴシック" charset="-128"/>
                </a:rPr>
                <a:t>Establish terraces along contours</a:t>
              </a:r>
              <a:endParaRPr lang="de-CH" sz="1600" b="0" dirty="0">
                <a:latin typeface="+mn-lt"/>
                <a:ea typeface="ＭＳ Ｐゴシック" charset="-128"/>
                <a:cs typeface="ＭＳ Ｐゴシック" charset="-128"/>
              </a:endParaRPr>
            </a:p>
          </p:txBody>
        </p:sp>
        <p:sp>
          <p:nvSpPr>
            <p:cNvPr id="16" name="Rechteck 15">
              <a:extLst>
                <a:ext uri="{FF2B5EF4-FFF2-40B4-BE49-F238E27FC236}">
                  <a16:creationId xmlns:a16="http://schemas.microsoft.com/office/drawing/2014/main" id="{15953E13-2755-46A8-9590-D4226C979506}"/>
                </a:ext>
              </a:extLst>
            </p:cNvPr>
            <p:cNvSpPr/>
            <p:nvPr/>
          </p:nvSpPr>
          <p:spPr>
            <a:xfrm>
              <a:off x="6920217" y="1242048"/>
              <a:ext cx="1736428" cy="504056"/>
            </a:xfrm>
            <a:prstGeom prst="rect">
              <a:avLst/>
            </a:prstGeom>
            <a:solidFill>
              <a:srgbClr val="FFFFFF">
                <a:alpha val="80000"/>
              </a:srgbClr>
            </a:solidFill>
            <a:ln w="28575">
              <a:noFill/>
              <a:miter lim="800000"/>
              <a:headEnd/>
              <a:tailEnd/>
            </a:ln>
            <a:effectLst>
              <a:softEdge rad="63500"/>
            </a:effectLst>
          </p:spPr>
          <p:txBody>
            <a:bodyPr vert="horz" wrap="square" lIns="72000" tIns="72000" rIns="72000" bIns="72000" numCol="1" anchor="ctr" anchorCtr="0" compatLnSpc="1">
              <a:prstTxWarp prst="textNoShape">
                <a:avLst/>
              </a:prstTxWarp>
            </a:bodyPr>
            <a:lstStyle/>
            <a:p>
              <a:pPr indent="-361950" defTabSz="623888">
                <a:spcBef>
                  <a:spcPct val="10000"/>
                </a:spcBef>
                <a:spcAft>
                  <a:spcPct val="10000"/>
                </a:spcAft>
                <a:buClr>
                  <a:schemeClr val="tx1"/>
                </a:buClr>
                <a:buSzPct val="100000"/>
                <a:buFont typeface="Arial Black"/>
                <a:buNone/>
              </a:pPr>
              <a:r>
                <a:rPr lang="en-GB" sz="1600" b="0" dirty="0">
                  <a:latin typeface="+mn-lt"/>
                  <a:ea typeface="ＭＳ Ｐゴシック" charset="-128"/>
                  <a:cs typeface="ＭＳ Ｐゴシック" charset="-128"/>
                </a:rPr>
                <a:t>Avoid overgrazing</a:t>
              </a:r>
              <a:endParaRPr lang="de-CH" sz="1600" b="0" dirty="0">
                <a:latin typeface="+mn-lt"/>
                <a:ea typeface="ＭＳ Ｐゴシック" charset="-128"/>
                <a:cs typeface="ＭＳ Ｐゴシック" charset="-128"/>
              </a:endParaRPr>
            </a:p>
          </p:txBody>
        </p:sp>
        <p:sp>
          <p:nvSpPr>
            <p:cNvPr id="17" name="Rechteck 16">
              <a:extLst>
                <a:ext uri="{FF2B5EF4-FFF2-40B4-BE49-F238E27FC236}">
                  <a16:creationId xmlns:a16="http://schemas.microsoft.com/office/drawing/2014/main" id="{64C8B6DC-1D1A-4238-837B-5FABD1A03D93}"/>
                </a:ext>
              </a:extLst>
            </p:cNvPr>
            <p:cNvSpPr/>
            <p:nvPr/>
          </p:nvSpPr>
          <p:spPr>
            <a:xfrm>
              <a:off x="4969298" y="4421835"/>
              <a:ext cx="3655504" cy="504056"/>
            </a:xfrm>
            <a:prstGeom prst="rect">
              <a:avLst/>
            </a:prstGeom>
            <a:solidFill>
              <a:srgbClr val="FFFFFF">
                <a:alpha val="80000"/>
              </a:srgbClr>
            </a:solidFill>
            <a:ln w="28575">
              <a:noFill/>
              <a:miter lim="800000"/>
              <a:headEnd/>
              <a:tailEnd/>
            </a:ln>
            <a:effectLst>
              <a:softEdge rad="63500"/>
            </a:effectLst>
          </p:spPr>
          <p:txBody>
            <a:bodyPr vert="horz" wrap="square" lIns="72000" tIns="72000" rIns="72000" bIns="72000" numCol="1" anchor="ctr" anchorCtr="0" compatLnSpc="1">
              <a:prstTxWarp prst="textNoShape">
                <a:avLst/>
              </a:prstTxWarp>
            </a:bodyPr>
            <a:lstStyle/>
            <a:p>
              <a:pPr indent="-361950" defTabSz="623888">
                <a:spcBef>
                  <a:spcPct val="10000"/>
                </a:spcBef>
                <a:spcAft>
                  <a:spcPct val="10000"/>
                </a:spcAft>
                <a:buClr>
                  <a:schemeClr val="tx1"/>
                </a:buClr>
                <a:buSzPct val="100000"/>
                <a:buFont typeface="Arial Black"/>
                <a:buNone/>
              </a:pPr>
              <a:r>
                <a:rPr lang="en-GB" sz="1600" b="0" dirty="0">
                  <a:latin typeface="+mn-lt"/>
                  <a:ea typeface="ＭＳ Ｐゴシック" charset="-128"/>
                  <a:cs typeface="ＭＳ Ｐゴシック" charset="-128"/>
                </a:rPr>
                <a:t>Promote natural and planted soil covers</a:t>
              </a:r>
              <a:endParaRPr lang="de-CH" sz="1600" b="0" dirty="0">
                <a:latin typeface="+mn-lt"/>
                <a:ea typeface="ＭＳ Ｐゴシック" charset="-128"/>
                <a:cs typeface="ＭＳ Ｐゴシック" charset="-128"/>
              </a:endParaRPr>
            </a:p>
          </p:txBody>
        </p:sp>
        <p:sp>
          <p:nvSpPr>
            <p:cNvPr id="18" name="Rechteck 17">
              <a:extLst>
                <a:ext uri="{FF2B5EF4-FFF2-40B4-BE49-F238E27FC236}">
                  <a16:creationId xmlns:a16="http://schemas.microsoft.com/office/drawing/2014/main" id="{1D4B7900-79BD-4FF4-BCA6-2C6BEB66DCB3}"/>
                </a:ext>
              </a:extLst>
            </p:cNvPr>
            <p:cNvSpPr/>
            <p:nvPr/>
          </p:nvSpPr>
          <p:spPr>
            <a:xfrm>
              <a:off x="317014" y="4421835"/>
              <a:ext cx="2373265" cy="504056"/>
            </a:xfrm>
            <a:prstGeom prst="rect">
              <a:avLst/>
            </a:prstGeom>
            <a:solidFill>
              <a:srgbClr val="FFFFFF">
                <a:alpha val="80000"/>
              </a:srgbClr>
            </a:solidFill>
            <a:ln w="28575">
              <a:noFill/>
              <a:miter lim="800000"/>
              <a:headEnd/>
              <a:tailEnd/>
            </a:ln>
            <a:effectLst>
              <a:softEdge rad="63500"/>
            </a:effectLst>
          </p:spPr>
          <p:txBody>
            <a:bodyPr vert="horz" wrap="square" lIns="72000" tIns="72000" rIns="72000" bIns="72000" numCol="1" anchor="ctr" anchorCtr="0" compatLnSpc="1">
              <a:prstTxWarp prst="textNoShape">
                <a:avLst/>
              </a:prstTxWarp>
            </a:bodyPr>
            <a:lstStyle/>
            <a:p>
              <a:pPr indent="-361950" defTabSz="623888">
                <a:spcBef>
                  <a:spcPct val="10000"/>
                </a:spcBef>
                <a:spcAft>
                  <a:spcPct val="10000"/>
                </a:spcAft>
                <a:buClr>
                  <a:schemeClr val="tx1"/>
                </a:buClr>
                <a:buSzPct val="100000"/>
                <a:buFont typeface="Arial Black"/>
                <a:buNone/>
              </a:pPr>
              <a:r>
                <a:rPr lang="en-GB" sz="1600" b="0" dirty="0">
                  <a:latin typeface="+mn-lt"/>
                  <a:ea typeface="ＭＳ Ｐゴシック" charset="-128"/>
                  <a:cs typeface="ＭＳ Ｐゴシック" charset="-128"/>
                </a:rPr>
                <a:t>Minimise soil disturbance</a:t>
              </a:r>
              <a:endParaRPr lang="de-CH" sz="1600" b="0" dirty="0">
                <a:latin typeface="+mn-lt"/>
                <a:ea typeface="ＭＳ Ｐゴシック" charset="-128"/>
                <a:cs typeface="ＭＳ Ｐゴシック" charset="-128"/>
              </a:endParaRPr>
            </a:p>
          </p:txBody>
        </p:sp>
        <p:sp>
          <p:nvSpPr>
            <p:cNvPr id="19" name="Rechteck 18">
              <a:extLst>
                <a:ext uri="{FF2B5EF4-FFF2-40B4-BE49-F238E27FC236}">
                  <a16:creationId xmlns:a16="http://schemas.microsoft.com/office/drawing/2014/main" id="{AFC9E8B3-4011-4B4F-BB6B-ADADEFAA19BF}"/>
                </a:ext>
              </a:extLst>
            </p:cNvPr>
            <p:cNvSpPr/>
            <p:nvPr/>
          </p:nvSpPr>
          <p:spPr>
            <a:xfrm>
              <a:off x="3389583" y="291469"/>
              <a:ext cx="2519400" cy="504056"/>
            </a:xfrm>
            <a:prstGeom prst="rect">
              <a:avLst/>
            </a:prstGeom>
            <a:solidFill>
              <a:srgbClr val="FFFFFF">
                <a:alpha val="80000"/>
              </a:srgbClr>
            </a:solidFill>
            <a:ln w="28575">
              <a:noFill/>
              <a:miter lim="800000"/>
              <a:headEnd/>
              <a:tailEnd/>
            </a:ln>
            <a:effectLst>
              <a:softEdge rad="63500"/>
            </a:effectLst>
          </p:spPr>
          <p:txBody>
            <a:bodyPr vert="horz" wrap="square" lIns="72000" tIns="72000" rIns="72000" bIns="72000" numCol="1" anchor="ctr" anchorCtr="0" compatLnSpc="1">
              <a:prstTxWarp prst="textNoShape">
                <a:avLst/>
              </a:prstTxWarp>
            </a:bodyPr>
            <a:lstStyle/>
            <a:p>
              <a:pPr indent="-361950" defTabSz="623888">
                <a:spcBef>
                  <a:spcPct val="10000"/>
                </a:spcBef>
                <a:spcAft>
                  <a:spcPct val="10000"/>
                </a:spcAft>
                <a:buClr>
                  <a:schemeClr val="tx1"/>
                </a:buClr>
                <a:buSzPct val="100000"/>
                <a:buFont typeface="Arial Black"/>
                <a:buNone/>
              </a:pPr>
              <a:r>
                <a:rPr lang="en-GB" sz="1600" b="0" dirty="0">
                  <a:latin typeface="+mn-lt"/>
                  <a:ea typeface="ＭＳ Ｐゴシック" charset="-128"/>
                  <a:cs typeface="ＭＳ Ｐゴシック" charset="-128"/>
                </a:rPr>
                <a:t>Plant tree and shrub buffers</a:t>
              </a:r>
              <a:endParaRPr lang="de-CH" sz="1600" b="0" dirty="0">
                <a:latin typeface="+mn-lt"/>
                <a:ea typeface="ＭＳ Ｐゴシック" charset="-128"/>
                <a:cs typeface="ＭＳ Ｐゴシック" charset="-128"/>
              </a:endParaRPr>
            </a:p>
          </p:txBody>
        </p:sp>
      </p:grpSp>
      <p:sp>
        <p:nvSpPr>
          <p:cNvPr id="13" name="Datumsplatzhalter 4">
            <a:extLst>
              <a:ext uri="{FF2B5EF4-FFF2-40B4-BE49-F238E27FC236}">
                <a16:creationId xmlns:a16="http://schemas.microsoft.com/office/drawing/2014/main" id="{EB9F01CD-2883-4CE3-A18A-A7326E51874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431953" y="278965"/>
            <a:ext cx="8550095" cy="369332"/>
          </a:xfrm>
          <a:prstGeom prst="rect">
            <a:avLst/>
          </a:prstGeom>
          <a:noFill/>
        </p:spPr>
        <p:txBody>
          <a:bodyPr wrap="square" rtlCol="0">
            <a:spAutoFit/>
          </a:bodyPr>
          <a:lstStyle/>
          <a:p>
            <a:r>
              <a:rPr lang="de-CH" b="1" dirty="0"/>
              <a:t>ANNEX1:  Examples of structures to </a:t>
            </a:r>
            <a:r>
              <a:rPr lang="de-CH" b="1" dirty="0" err="1"/>
              <a:t>help</a:t>
            </a:r>
            <a:r>
              <a:rPr lang="de-CH" b="1" dirty="0"/>
              <a:t> </a:t>
            </a:r>
            <a:r>
              <a:rPr lang="de-CH" b="1" dirty="0" err="1"/>
              <a:t>stabilize</a:t>
            </a:r>
            <a:r>
              <a:rPr lang="de-CH" b="1" dirty="0"/>
              <a:t> soils on </a:t>
            </a:r>
            <a:r>
              <a:rPr lang="de-CH" b="1" dirty="0" err="1"/>
              <a:t>sloppy</a:t>
            </a:r>
            <a:r>
              <a:rPr lang="de-CH" b="1" dirty="0"/>
              <a:t> </a:t>
            </a:r>
            <a:r>
              <a:rPr lang="de-CH" b="1" dirty="0" err="1"/>
              <a:t>land</a:t>
            </a:r>
            <a:endParaRPr lang="en-US" b="1" dirty="0"/>
          </a:p>
        </p:txBody>
      </p:sp>
    </p:spTree>
    <p:extLst>
      <p:ext uri="{BB962C8B-B14F-4D97-AF65-F5344CB8AC3E}">
        <p14:creationId xmlns:p14="http://schemas.microsoft.com/office/powerpoint/2010/main" val="15595422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90" y="4553859"/>
            <a:ext cx="6840624" cy="296043"/>
          </a:xfrm>
        </p:spPr>
        <p:txBody>
          <a:bodyPr/>
          <a:lstStyle/>
          <a:p>
            <a:r>
              <a:rPr lang="de-CH" sz="1400" b="0" dirty="0"/>
              <a:t>The A- Frame </a:t>
            </a:r>
            <a:r>
              <a:rPr lang="de-CH" sz="1400" b="0" dirty="0" err="1"/>
              <a:t>can</a:t>
            </a:r>
            <a:r>
              <a:rPr lang="de-CH" sz="1400" b="0" dirty="0"/>
              <a:t> </a:t>
            </a:r>
            <a:r>
              <a:rPr lang="de-CH" sz="1400" b="0" dirty="0" err="1"/>
              <a:t>help</a:t>
            </a:r>
            <a:r>
              <a:rPr lang="de-CH" sz="1400" b="0" dirty="0"/>
              <a:t> in </a:t>
            </a:r>
            <a:r>
              <a:rPr lang="de-CH" sz="1400" b="0" dirty="0" err="1"/>
              <a:t>marking</a:t>
            </a:r>
            <a:r>
              <a:rPr lang="de-CH" sz="1400" b="0" dirty="0"/>
              <a:t> </a:t>
            </a:r>
            <a:r>
              <a:rPr lang="de-CH" sz="1400" b="0" dirty="0" err="1"/>
              <a:t>the</a:t>
            </a:r>
            <a:r>
              <a:rPr lang="de-CH" sz="1400" b="0" dirty="0"/>
              <a:t> </a:t>
            </a:r>
            <a:r>
              <a:rPr lang="de-CH" sz="1400" b="0" dirty="0" err="1"/>
              <a:t>land</a:t>
            </a:r>
            <a:r>
              <a:rPr lang="de-CH" sz="1400" b="0" dirty="0"/>
              <a:t> to prepare contours </a:t>
            </a:r>
            <a:r>
              <a:rPr lang="de-CH" sz="1400" b="0" dirty="0" err="1"/>
              <a:t>for</a:t>
            </a:r>
            <a:r>
              <a:rPr lang="de-CH" sz="1400" b="0" dirty="0"/>
              <a:t> soil conservation</a:t>
            </a:r>
            <a:endParaRPr lang="en-US" sz="1400" b="0" i="1"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156</a:t>
            </a:fld>
            <a:endParaRPr lang="en-GB" noProof="0" dirty="0"/>
          </a:p>
        </p:txBody>
      </p:sp>
      <p:sp>
        <p:nvSpPr>
          <p:cNvPr id="11" name="Rechteck 10"/>
          <p:cNvSpPr/>
          <p:nvPr/>
        </p:nvSpPr>
        <p:spPr>
          <a:xfrm>
            <a:off x="549936" y="5359108"/>
            <a:ext cx="8252111" cy="738664"/>
          </a:xfrm>
          <a:prstGeom prst="rect">
            <a:avLst/>
          </a:prstGeom>
        </p:spPr>
        <p:txBody>
          <a:bodyPr wrap="square">
            <a:spAutoFit/>
          </a:bodyPr>
          <a:lstStyle/>
          <a:p>
            <a:r>
              <a:rPr lang="de-CH" sz="1400" dirty="0"/>
              <a:t>For </a:t>
            </a:r>
            <a:r>
              <a:rPr lang="de-CH" sz="1400" dirty="0" err="1"/>
              <a:t>more</a:t>
            </a:r>
            <a:r>
              <a:rPr lang="de-CH" sz="1400" dirty="0"/>
              <a:t> </a:t>
            </a:r>
            <a:r>
              <a:rPr lang="de-CH" sz="1400" dirty="0" err="1"/>
              <a:t>details</a:t>
            </a:r>
            <a:r>
              <a:rPr lang="de-CH" sz="1400" dirty="0"/>
              <a:t> on </a:t>
            </a:r>
            <a:r>
              <a:rPr lang="de-CH" sz="1400" dirty="0" err="1"/>
              <a:t>the</a:t>
            </a:r>
            <a:r>
              <a:rPr lang="de-CH" sz="1400" dirty="0"/>
              <a:t> A-frame, r</a:t>
            </a:r>
            <a:r>
              <a:rPr lang="en-US" sz="1400" dirty="0" err="1"/>
              <a:t>efer</a:t>
            </a:r>
            <a:r>
              <a:rPr lang="en-US" sz="1400" dirty="0"/>
              <a:t> to Page 28 of the Module of the African Organic Agriculture Training Manual – Soil Fertility Management: </a:t>
            </a:r>
            <a:r>
              <a:rPr lang="en-US" sz="1400" dirty="0">
                <a:hlinkClick r:id="rId2"/>
              </a:rPr>
              <a:t>https://www.organic-africa.net/fileadmin/organic-africa/documents/training-manual/chapter-02/Africa_Manual_M02.pdf</a:t>
            </a:r>
            <a:r>
              <a:rPr lang="en-US" sz="1400" dirty="0"/>
              <a:t> </a:t>
            </a:r>
          </a:p>
        </p:txBody>
      </p:sp>
      <p:pic>
        <p:nvPicPr>
          <p:cNvPr id="7" name="Grafik 6">
            <a:extLst>
              <a:ext uri="{FF2B5EF4-FFF2-40B4-BE49-F238E27FC236}">
                <a16:creationId xmlns:a16="http://schemas.microsoft.com/office/drawing/2014/main" id="{3B4C53AB-691C-4145-AD8C-516610A47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936" y="1818076"/>
            <a:ext cx="2684303" cy="1771640"/>
          </a:xfrm>
          <a:prstGeom prst="rect">
            <a:avLst/>
          </a:prstGeom>
        </p:spPr>
      </p:pic>
      <p:pic>
        <p:nvPicPr>
          <p:cNvPr id="9" name="Grafik 8">
            <a:extLst>
              <a:ext uri="{FF2B5EF4-FFF2-40B4-BE49-F238E27FC236}">
                <a16:creationId xmlns:a16="http://schemas.microsoft.com/office/drawing/2014/main" id="{66FA69A1-CCBD-494E-9B8A-8127B09FE3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4795" y="1254773"/>
            <a:ext cx="3879005" cy="3299086"/>
          </a:xfrm>
          <a:prstGeom prst="rect">
            <a:avLst/>
          </a:prstGeom>
        </p:spPr>
      </p:pic>
      <p:sp>
        <p:nvSpPr>
          <p:cNvPr id="8" name="Titel 1">
            <a:extLst>
              <a:ext uri="{FF2B5EF4-FFF2-40B4-BE49-F238E27FC236}">
                <a16:creationId xmlns:a16="http://schemas.microsoft.com/office/drawing/2014/main" id="{5530DED7-3251-43E2-8E78-4FE911CB5072}"/>
              </a:ext>
            </a:extLst>
          </p:cNvPr>
          <p:cNvSpPr txBox="1">
            <a:spLocks/>
          </p:cNvSpPr>
          <p:nvPr/>
        </p:nvSpPr>
        <p:spPr>
          <a:xfrm>
            <a:off x="549936" y="506182"/>
            <a:ext cx="7908549" cy="276999"/>
          </a:xfrm>
          <a:prstGeom prst="rect">
            <a:avLst/>
          </a:prstGeom>
          <a:noFill/>
        </p:spPr>
        <p:txBody>
          <a:bodyPr vert="horz" wrap="square" lIns="0" tIns="0" rIns="0" bIns="0" rtlCol="0" anchor="t">
            <a:spAutoFit/>
          </a:bodyPr>
          <a:lstStyle>
            <a:defPPr>
              <a:defRPr lang="de-DE"/>
            </a:defPPr>
            <a:lvl1pPr>
              <a:lnSpc>
                <a:spcPct val="90000"/>
              </a:lnSpc>
              <a:spcBef>
                <a:spcPct val="0"/>
              </a:spcBef>
              <a:defRPr sz="2000" b="1"/>
            </a:lvl1pPr>
          </a:lstStyle>
          <a:p>
            <a:r>
              <a:rPr lang="de-CH" dirty="0"/>
              <a:t>Tools </a:t>
            </a:r>
            <a:r>
              <a:rPr lang="de-CH" dirty="0" err="1"/>
              <a:t>for</a:t>
            </a:r>
            <a:r>
              <a:rPr lang="de-CH" dirty="0"/>
              <a:t> </a:t>
            </a:r>
            <a:r>
              <a:rPr lang="de-CH" dirty="0" err="1"/>
              <a:t>marking</a:t>
            </a:r>
            <a:r>
              <a:rPr lang="de-CH" dirty="0"/>
              <a:t> contours in </a:t>
            </a:r>
            <a:r>
              <a:rPr lang="de-CH" dirty="0" err="1"/>
              <a:t>the</a:t>
            </a:r>
            <a:r>
              <a:rPr lang="de-CH" dirty="0"/>
              <a:t> </a:t>
            </a:r>
            <a:r>
              <a:rPr lang="de-CH" dirty="0" err="1"/>
              <a:t>field</a:t>
            </a:r>
            <a:endParaRPr lang="en-US" dirty="0"/>
          </a:p>
        </p:txBody>
      </p:sp>
      <p:sp>
        <p:nvSpPr>
          <p:cNvPr id="10" name="Datumsplatzhalter 4">
            <a:extLst>
              <a:ext uri="{FF2B5EF4-FFF2-40B4-BE49-F238E27FC236}">
                <a16:creationId xmlns:a16="http://schemas.microsoft.com/office/drawing/2014/main" id="{B688B6A8-BD71-42E0-B71C-37ABF8DF024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5"/>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5"/>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5"/>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5"/>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5" name="Titel 1">
            <a:extLst>
              <a:ext uri="{FF2B5EF4-FFF2-40B4-BE49-F238E27FC236}">
                <a16:creationId xmlns:a16="http://schemas.microsoft.com/office/drawing/2014/main" id="{E1463625-97E3-4637-B65B-03460586DEF9}"/>
              </a:ext>
            </a:extLst>
          </p:cNvPr>
          <p:cNvSpPr txBox="1">
            <a:spLocks/>
          </p:cNvSpPr>
          <p:nvPr/>
        </p:nvSpPr>
        <p:spPr>
          <a:xfrm>
            <a:off x="3013204" y="1155407"/>
            <a:ext cx="1597278"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800" dirty="0"/>
              <a:t>The A-Frame</a:t>
            </a:r>
            <a:endParaRPr lang="en-US" sz="1800" i="1" dirty="0"/>
          </a:p>
        </p:txBody>
      </p:sp>
    </p:spTree>
    <p:extLst>
      <p:ext uri="{BB962C8B-B14F-4D97-AF65-F5344CB8AC3E}">
        <p14:creationId xmlns:p14="http://schemas.microsoft.com/office/powerpoint/2010/main" val="1623459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207" y="1423500"/>
            <a:ext cx="7740123" cy="596798"/>
          </a:xfrm>
        </p:spPr>
        <p:txBody>
          <a:bodyPr/>
          <a:lstStyle/>
          <a:p>
            <a:r>
              <a:rPr lang="de-CH" sz="1600" b="0" dirty="0"/>
              <a:t>Before </a:t>
            </a:r>
            <a:r>
              <a:rPr lang="de-CH" sz="1600" b="0" dirty="0" err="1"/>
              <a:t>sampling</a:t>
            </a:r>
            <a:r>
              <a:rPr lang="de-CH" sz="1600" b="0" dirty="0"/>
              <a:t> </a:t>
            </a:r>
            <a:r>
              <a:rPr lang="de-CH" sz="1600" b="0" dirty="0" err="1"/>
              <a:t>the</a:t>
            </a:r>
            <a:r>
              <a:rPr lang="de-CH" sz="1600" b="0" dirty="0"/>
              <a:t> soil </a:t>
            </a:r>
            <a:r>
              <a:rPr lang="de-CH" sz="1600" b="0" dirty="0" err="1"/>
              <a:t>for</a:t>
            </a:r>
            <a:r>
              <a:rPr lang="de-CH" sz="1600" b="0" dirty="0"/>
              <a:t> </a:t>
            </a:r>
            <a:r>
              <a:rPr lang="de-CH" sz="1600" b="0" dirty="0" err="1"/>
              <a:t>analysing</a:t>
            </a:r>
            <a:r>
              <a:rPr lang="de-CH" sz="1600" b="0" dirty="0"/>
              <a:t> nutrients, pH, organic matter </a:t>
            </a:r>
            <a:r>
              <a:rPr lang="de-CH" sz="1600" b="0" dirty="0" err="1"/>
              <a:t>content</a:t>
            </a:r>
            <a:r>
              <a:rPr lang="de-CH" sz="1600" b="0" dirty="0"/>
              <a:t>, etc., you </a:t>
            </a:r>
            <a:r>
              <a:rPr lang="de-CH" sz="1600" b="0" dirty="0" err="1"/>
              <a:t>need</a:t>
            </a:r>
            <a:r>
              <a:rPr lang="de-CH" sz="1600" b="0" dirty="0"/>
              <a:t> to decide if this information is required </a:t>
            </a:r>
            <a:r>
              <a:rPr lang="de-CH" sz="1600" b="0" dirty="0" err="1"/>
              <a:t>for</a:t>
            </a:r>
            <a:r>
              <a:rPr lang="de-CH" sz="1600" b="0" dirty="0"/>
              <a:t> your </a:t>
            </a:r>
            <a:r>
              <a:rPr lang="de-CH" sz="1600" b="0" dirty="0" err="1"/>
              <a:t>demonstration</a:t>
            </a:r>
            <a:r>
              <a:rPr lang="de-CH" sz="1600" b="0" dirty="0"/>
              <a:t>.</a:t>
            </a:r>
            <a:endParaRPr lang="en-US" sz="16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157</a:t>
            </a:fld>
            <a:endParaRPr lang="en-GB" noProof="0" dirty="0"/>
          </a:p>
        </p:txBody>
      </p:sp>
      <p:sp>
        <p:nvSpPr>
          <p:cNvPr id="8" name="Textfeld 7"/>
          <p:cNvSpPr txBox="1"/>
          <p:nvPr/>
        </p:nvSpPr>
        <p:spPr>
          <a:xfrm>
            <a:off x="625207" y="2135468"/>
            <a:ext cx="7908549" cy="2939266"/>
          </a:xfrm>
          <a:prstGeom prst="rect">
            <a:avLst/>
          </a:prstGeom>
          <a:solidFill>
            <a:schemeClr val="accent6">
              <a:lumMod val="20000"/>
              <a:lumOff val="80000"/>
            </a:schemeClr>
          </a:solidFill>
        </p:spPr>
        <p:txBody>
          <a:bodyPr wrap="square" rtlCol="0">
            <a:spAutoFit/>
          </a:bodyPr>
          <a:lstStyle/>
          <a:p>
            <a:pPr>
              <a:spcAft>
                <a:spcPts val="600"/>
              </a:spcAft>
            </a:pPr>
            <a:r>
              <a:rPr lang="de-CH" sz="1600" b="1" dirty="0" err="1"/>
              <a:t>Steps</a:t>
            </a:r>
            <a:r>
              <a:rPr lang="de-CH" sz="1600" b="1" dirty="0"/>
              <a:t> in </a:t>
            </a:r>
            <a:r>
              <a:rPr lang="de-CH" sz="1600" b="1" dirty="0" err="1"/>
              <a:t>sampling</a:t>
            </a:r>
            <a:r>
              <a:rPr lang="de-CH" sz="1600" b="1" dirty="0"/>
              <a:t> </a:t>
            </a:r>
            <a:r>
              <a:rPr lang="de-CH" sz="1600" b="1" dirty="0" err="1"/>
              <a:t>the</a:t>
            </a:r>
            <a:r>
              <a:rPr lang="de-CH" sz="1600" b="1" dirty="0"/>
              <a:t> soil:</a:t>
            </a:r>
          </a:p>
          <a:p>
            <a:pPr marL="342900" indent="-342900">
              <a:spcAft>
                <a:spcPts val="600"/>
              </a:spcAft>
              <a:buAutoNum type="arabicPeriod"/>
            </a:pPr>
            <a:r>
              <a:rPr lang="de-CH" sz="1600" dirty="0" err="1"/>
              <a:t>Make</a:t>
            </a:r>
            <a:r>
              <a:rPr lang="de-CH" sz="1600" dirty="0"/>
              <a:t> two </a:t>
            </a:r>
            <a:r>
              <a:rPr lang="de-CH" sz="1600" dirty="0" err="1"/>
              <a:t>perpendicalar</a:t>
            </a:r>
            <a:r>
              <a:rPr lang="de-CH" sz="1600" dirty="0"/>
              <a:t> </a:t>
            </a:r>
            <a:r>
              <a:rPr lang="de-CH" sz="1600" dirty="0" err="1"/>
              <a:t>lines</a:t>
            </a:r>
            <a:r>
              <a:rPr lang="de-CH" sz="1600" dirty="0"/>
              <a:t> </a:t>
            </a:r>
            <a:r>
              <a:rPr lang="de-CH" sz="1600" dirty="0" err="1"/>
              <a:t>across</a:t>
            </a:r>
            <a:r>
              <a:rPr lang="de-CH" sz="1600" dirty="0"/>
              <a:t> the </a:t>
            </a:r>
            <a:r>
              <a:rPr lang="de-CH" sz="1600" dirty="0" err="1"/>
              <a:t>field</a:t>
            </a:r>
            <a:r>
              <a:rPr lang="de-CH" sz="1600" dirty="0"/>
              <a:t> </a:t>
            </a:r>
            <a:r>
              <a:rPr lang="de-CH" sz="1600" dirty="0" err="1"/>
              <a:t>using</a:t>
            </a:r>
            <a:r>
              <a:rPr lang="de-CH" sz="1600" dirty="0"/>
              <a:t> a </a:t>
            </a:r>
            <a:r>
              <a:rPr lang="de-CH" sz="1600" dirty="0" err="1"/>
              <a:t>rope</a:t>
            </a:r>
            <a:r>
              <a:rPr lang="de-CH" sz="1600" dirty="0"/>
              <a:t> and </a:t>
            </a:r>
            <a:r>
              <a:rPr lang="de-CH" sz="1600" dirty="0" err="1"/>
              <a:t>pegs</a:t>
            </a:r>
            <a:r>
              <a:rPr lang="de-CH" sz="1600" dirty="0"/>
              <a:t>.</a:t>
            </a:r>
          </a:p>
          <a:p>
            <a:pPr marL="342900" indent="-342900">
              <a:spcAft>
                <a:spcPts val="600"/>
              </a:spcAft>
              <a:buAutoNum type="arabicPeriod"/>
            </a:pPr>
            <a:r>
              <a:rPr lang="de-CH" sz="1600" dirty="0"/>
              <a:t>Sample the soil from each of the points </a:t>
            </a:r>
            <a:r>
              <a:rPr lang="de-CH" sz="1600" dirty="0" err="1"/>
              <a:t>marked</a:t>
            </a:r>
            <a:r>
              <a:rPr lang="de-CH" sz="1600" dirty="0"/>
              <a:t> with </a:t>
            </a:r>
            <a:r>
              <a:rPr lang="de-CH" sz="1600" dirty="0" err="1"/>
              <a:t>blue</a:t>
            </a:r>
            <a:r>
              <a:rPr lang="de-CH" sz="1600" dirty="0"/>
              <a:t> </a:t>
            </a:r>
            <a:r>
              <a:rPr lang="de-CH" sz="1600" dirty="0" err="1"/>
              <a:t>dots</a:t>
            </a:r>
            <a:r>
              <a:rPr lang="de-CH" sz="1600" dirty="0"/>
              <a:t> on the </a:t>
            </a:r>
            <a:r>
              <a:rPr lang="de-CH" sz="1600" dirty="0" err="1"/>
              <a:t>perpendicular</a:t>
            </a:r>
            <a:r>
              <a:rPr lang="de-CH" sz="1600" dirty="0"/>
              <a:t> </a:t>
            </a:r>
            <a:r>
              <a:rPr lang="de-CH" sz="1600" dirty="0" err="1"/>
              <a:t>line</a:t>
            </a:r>
            <a:r>
              <a:rPr lang="de-CH" sz="1600" dirty="0"/>
              <a:t> </a:t>
            </a:r>
            <a:r>
              <a:rPr lang="de-CH" sz="1600" dirty="0" err="1"/>
              <a:t>using</a:t>
            </a:r>
            <a:r>
              <a:rPr lang="de-CH" sz="1600" dirty="0"/>
              <a:t> an </a:t>
            </a:r>
            <a:r>
              <a:rPr lang="de-CH" sz="1600" dirty="0" err="1"/>
              <a:t>auger</a:t>
            </a:r>
            <a:r>
              <a:rPr lang="de-CH" sz="1600" dirty="0"/>
              <a:t> </a:t>
            </a:r>
            <a:r>
              <a:rPr lang="de-CH" sz="1600" dirty="0" err="1"/>
              <a:t>or</a:t>
            </a:r>
            <a:r>
              <a:rPr lang="de-CH" sz="1600" dirty="0"/>
              <a:t> </a:t>
            </a:r>
            <a:r>
              <a:rPr lang="de-CH" sz="1600" dirty="0" err="1"/>
              <a:t>cutlass</a:t>
            </a:r>
            <a:r>
              <a:rPr lang="de-CH" sz="1600" dirty="0"/>
              <a:t>. The sampling should be done at different </a:t>
            </a:r>
            <a:r>
              <a:rPr lang="de-CH" sz="1600" dirty="0" err="1"/>
              <a:t>depths</a:t>
            </a:r>
            <a:r>
              <a:rPr lang="de-CH" sz="1600" dirty="0"/>
              <a:t>, </a:t>
            </a:r>
            <a:br>
              <a:rPr lang="de-CH" sz="1600" dirty="0"/>
            </a:br>
            <a:r>
              <a:rPr lang="de-CH" sz="1600" dirty="0"/>
              <a:t>e.g. 0-20 cm, 20-40 cm, etc., </a:t>
            </a:r>
            <a:r>
              <a:rPr lang="de-CH" sz="1600" dirty="0" err="1"/>
              <a:t>depending</a:t>
            </a:r>
            <a:r>
              <a:rPr lang="de-CH" sz="1600" dirty="0"/>
              <a:t> on </a:t>
            </a:r>
            <a:r>
              <a:rPr lang="de-CH" sz="1600" dirty="0" err="1"/>
              <a:t>the</a:t>
            </a:r>
            <a:r>
              <a:rPr lang="de-CH" sz="1600" dirty="0"/>
              <a:t> </a:t>
            </a:r>
            <a:r>
              <a:rPr lang="de-CH" sz="1600" dirty="0" err="1"/>
              <a:t>objectives</a:t>
            </a:r>
            <a:r>
              <a:rPr lang="de-CH" sz="1600" dirty="0"/>
              <a:t> of </a:t>
            </a:r>
            <a:r>
              <a:rPr lang="de-CH" sz="1600" dirty="0" err="1"/>
              <a:t>the</a:t>
            </a:r>
            <a:r>
              <a:rPr lang="de-CH" sz="1600" dirty="0"/>
              <a:t> </a:t>
            </a:r>
            <a:r>
              <a:rPr lang="de-CH" sz="1600" dirty="0" err="1"/>
              <a:t>sampling</a:t>
            </a:r>
            <a:r>
              <a:rPr lang="de-CH" sz="1600" dirty="0"/>
              <a:t>.</a:t>
            </a:r>
          </a:p>
          <a:p>
            <a:pPr marL="342900" indent="-342900">
              <a:spcAft>
                <a:spcPts val="600"/>
              </a:spcAft>
              <a:buAutoNum type="arabicPeriod"/>
            </a:pPr>
            <a:r>
              <a:rPr lang="de-CH" sz="1600" dirty="0"/>
              <a:t>Mix </a:t>
            </a:r>
            <a:r>
              <a:rPr lang="de-CH" sz="1600" dirty="0" err="1"/>
              <a:t>the</a:t>
            </a:r>
            <a:r>
              <a:rPr lang="de-CH" sz="1600" dirty="0"/>
              <a:t> </a:t>
            </a:r>
            <a:r>
              <a:rPr lang="de-CH" sz="1600" dirty="0" err="1"/>
              <a:t>samples</a:t>
            </a:r>
            <a:r>
              <a:rPr lang="de-CH" sz="1600" dirty="0"/>
              <a:t> and follow </a:t>
            </a:r>
            <a:r>
              <a:rPr lang="de-CH" sz="1600" dirty="0" err="1"/>
              <a:t>the</a:t>
            </a:r>
            <a:r>
              <a:rPr lang="de-CH" sz="1600" dirty="0"/>
              <a:t> </a:t>
            </a:r>
            <a:r>
              <a:rPr lang="de-CH" sz="1600" dirty="0" err="1"/>
              <a:t>recommended</a:t>
            </a:r>
            <a:r>
              <a:rPr lang="de-CH" sz="1600" dirty="0"/>
              <a:t> procedures </a:t>
            </a:r>
            <a:r>
              <a:rPr lang="de-CH" sz="1600" dirty="0" err="1"/>
              <a:t>for</a:t>
            </a:r>
            <a:r>
              <a:rPr lang="de-CH" sz="1600" dirty="0"/>
              <a:t> </a:t>
            </a:r>
            <a:r>
              <a:rPr lang="de-CH" sz="1600" dirty="0" err="1"/>
              <a:t>the</a:t>
            </a:r>
            <a:r>
              <a:rPr lang="de-CH" sz="1600" dirty="0"/>
              <a:t> expected type of </a:t>
            </a:r>
            <a:r>
              <a:rPr lang="de-CH" sz="1600" dirty="0" err="1"/>
              <a:t>analysis</a:t>
            </a:r>
            <a:r>
              <a:rPr lang="de-CH" sz="1600" dirty="0"/>
              <a:t>.</a:t>
            </a:r>
          </a:p>
          <a:p>
            <a:pPr marL="342900" indent="-342900">
              <a:spcAft>
                <a:spcPts val="600"/>
              </a:spcAft>
              <a:buAutoNum type="arabicPeriod"/>
            </a:pPr>
            <a:r>
              <a:rPr lang="de-CH" sz="1600" dirty="0"/>
              <a:t>Send the sample to a nearby laboratory </a:t>
            </a:r>
            <a:r>
              <a:rPr lang="de-CH" sz="1600" dirty="0" err="1"/>
              <a:t>for</a:t>
            </a:r>
            <a:r>
              <a:rPr lang="de-CH" sz="1600" dirty="0"/>
              <a:t> analysis to be done. </a:t>
            </a:r>
          </a:p>
          <a:p>
            <a:pPr marL="342900" indent="-342900">
              <a:buAutoNum type="arabicPeriod"/>
            </a:pPr>
            <a:endParaRPr lang="de-CH" sz="1600" dirty="0"/>
          </a:p>
          <a:p>
            <a:r>
              <a:rPr lang="de-CH" sz="1600" b="1" dirty="0"/>
              <a:t>Note:  </a:t>
            </a:r>
            <a:r>
              <a:rPr lang="de-CH" sz="1600" dirty="0"/>
              <a:t>The </a:t>
            </a:r>
            <a:r>
              <a:rPr lang="de-CH" sz="1600" dirty="0" err="1"/>
              <a:t>costs</a:t>
            </a:r>
            <a:r>
              <a:rPr lang="de-CH" sz="1600" dirty="0"/>
              <a:t> </a:t>
            </a:r>
            <a:r>
              <a:rPr lang="de-CH" sz="1600" dirty="0" err="1"/>
              <a:t>for</a:t>
            </a:r>
            <a:r>
              <a:rPr lang="de-CH" sz="1600" dirty="0"/>
              <a:t> </a:t>
            </a:r>
            <a:r>
              <a:rPr lang="de-CH" sz="1600" dirty="0" err="1"/>
              <a:t>the</a:t>
            </a:r>
            <a:r>
              <a:rPr lang="de-CH" sz="1600" dirty="0"/>
              <a:t> lab analyses </a:t>
            </a:r>
            <a:r>
              <a:rPr lang="de-CH" sz="1600" dirty="0" err="1"/>
              <a:t>should</a:t>
            </a:r>
            <a:r>
              <a:rPr lang="de-CH" sz="1600" dirty="0"/>
              <a:t> </a:t>
            </a:r>
            <a:r>
              <a:rPr lang="de-CH" sz="1600" dirty="0" err="1"/>
              <a:t>be</a:t>
            </a:r>
            <a:r>
              <a:rPr lang="de-CH" sz="1600" dirty="0"/>
              <a:t> considered in the initial budget.</a:t>
            </a:r>
          </a:p>
        </p:txBody>
      </p:sp>
      <p:sp>
        <p:nvSpPr>
          <p:cNvPr id="20" name="Titel 12"/>
          <p:cNvSpPr txBox="1">
            <a:spLocks/>
          </p:cNvSpPr>
          <p:nvPr/>
        </p:nvSpPr>
        <p:spPr>
          <a:xfrm>
            <a:off x="610928" y="509001"/>
            <a:ext cx="7908549" cy="276999"/>
          </a:xfrm>
          <a:prstGeom prst="rect">
            <a:avLst/>
          </a:prstGeom>
          <a:noFill/>
        </p:spPr>
        <p:txBody>
          <a:bodyPr vert="horz" wrap="square" lIns="0" tIns="0" rIns="0" bIns="0" rtlCol="0" anchor="t">
            <a:spAutoFit/>
          </a:bodyPr>
          <a:lstStyle>
            <a:defPPr>
              <a:defRPr lang="de-DE"/>
            </a:defPPr>
            <a:lvl1pPr>
              <a:lnSpc>
                <a:spcPct val="90000"/>
              </a:lnSpc>
              <a:spcBef>
                <a:spcPct val="0"/>
              </a:spcBef>
              <a:defRPr sz="2000" b="1"/>
            </a:lvl1pPr>
          </a:lstStyle>
          <a:p>
            <a:r>
              <a:rPr lang="de-CH" dirty="0"/>
              <a:t>ANNEX 2:  Procedures </a:t>
            </a:r>
            <a:r>
              <a:rPr lang="de-CH" dirty="0" err="1"/>
              <a:t>for</a:t>
            </a:r>
            <a:r>
              <a:rPr lang="de-CH" dirty="0"/>
              <a:t> soil </a:t>
            </a:r>
            <a:r>
              <a:rPr lang="de-CH" dirty="0" err="1"/>
              <a:t>sampling</a:t>
            </a:r>
            <a:r>
              <a:rPr lang="de-CH" dirty="0"/>
              <a:t>, </a:t>
            </a:r>
            <a:r>
              <a:rPr lang="de-CH" dirty="0" err="1"/>
              <a:t>if</a:t>
            </a:r>
            <a:r>
              <a:rPr lang="de-CH" dirty="0"/>
              <a:t> soil </a:t>
            </a:r>
            <a:r>
              <a:rPr lang="de-CH" dirty="0" err="1"/>
              <a:t>analysis</a:t>
            </a:r>
            <a:r>
              <a:rPr lang="de-CH" dirty="0"/>
              <a:t> </a:t>
            </a:r>
            <a:r>
              <a:rPr lang="de-CH" dirty="0" err="1"/>
              <a:t>is</a:t>
            </a:r>
            <a:r>
              <a:rPr lang="de-CH" dirty="0"/>
              <a:t> required</a:t>
            </a:r>
            <a:endParaRPr lang="en-US" dirty="0"/>
          </a:p>
        </p:txBody>
      </p:sp>
      <p:sp>
        <p:nvSpPr>
          <p:cNvPr id="7" name="Datumsplatzhalter 4">
            <a:extLst>
              <a:ext uri="{FF2B5EF4-FFF2-40B4-BE49-F238E27FC236}">
                <a16:creationId xmlns:a16="http://schemas.microsoft.com/office/drawing/2014/main" id="{131FABF5-1516-4D79-9EE3-2C001C07EA4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8000776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158</a:t>
            </a:fld>
            <a:endParaRPr lang="en-GB" noProof="0" dirty="0"/>
          </a:p>
        </p:txBody>
      </p:sp>
      <p:pic>
        <p:nvPicPr>
          <p:cNvPr id="6" name="Content Placeholder 15"/>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11044" y="998973"/>
            <a:ext cx="4422016" cy="3316513"/>
          </a:xfrm>
          <a:prstGeom prst="rect">
            <a:avLst/>
          </a:prstGeom>
          <a:solidFill>
            <a:schemeClr val="accent1">
              <a:lumMod val="20000"/>
              <a:lumOff val="80000"/>
            </a:schemeClr>
          </a:solidFill>
        </p:spPr>
      </p:pic>
      <p:sp>
        <p:nvSpPr>
          <p:cNvPr id="7" name="Textfeld 6"/>
          <p:cNvSpPr txBox="1"/>
          <p:nvPr/>
        </p:nvSpPr>
        <p:spPr>
          <a:xfrm>
            <a:off x="4111044" y="4436480"/>
            <a:ext cx="4428755" cy="276999"/>
          </a:xfrm>
          <a:prstGeom prst="rect">
            <a:avLst/>
          </a:prstGeom>
          <a:noFill/>
        </p:spPr>
        <p:txBody>
          <a:bodyPr wrap="square" rtlCol="0">
            <a:spAutoFit/>
          </a:bodyPr>
          <a:lstStyle/>
          <a:p>
            <a:pPr algn="r"/>
            <a:r>
              <a:rPr lang="de-CH" sz="1200" dirty="0"/>
              <a:t>Source of </a:t>
            </a:r>
            <a:r>
              <a:rPr lang="de-CH" sz="1200" dirty="0" err="1"/>
              <a:t>picture</a:t>
            </a:r>
            <a:r>
              <a:rPr lang="de-CH" sz="1200" dirty="0"/>
              <a:t>: Edward Karanja, </a:t>
            </a:r>
            <a:r>
              <a:rPr lang="de-CH" sz="1200" dirty="0" err="1"/>
              <a:t>SysCom</a:t>
            </a:r>
            <a:r>
              <a:rPr lang="de-CH" sz="1200" dirty="0"/>
              <a:t> </a:t>
            </a:r>
            <a:r>
              <a:rPr lang="de-CH" sz="1200" dirty="0" err="1"/>
              <a:t>project</a:t>
            </a:r>
            <a:r>
              <a:rPr lang="de-CH" sz="1200" dirty="0"/>
              <a:t>, Kenya</a:t>
            </a:r>
            <a:endParaRPr lang="en-US" sz="1200" dirty="0"/>
          </a:p>
        </p:txBody>
      </p:sp>
      <p:sp>
        <p:nvSpPr>
          <p:cNvPr id="31" name="Rectangle 3"/>
          <p:cNvSpPr/>
          <p:nvPr/>
        </p:nvSpPr>
        <p:spPr>
          <a:xfrm>
            <a:off x="501635" y="5461490"/>
            <a:ext cx="7776061" cy="523220"/>
          </a:xfrm>
          <a:prstGeom prst="rect">
            <a:avLst/>
          </a:prstGeom>
        </p:spPr>
        <p:txBody>
          <a:bodyPr wrap="square">
            <a:spAutoFit/>
          </a:bodyPr>
          <a:lstStyle/>
          <a:p>
            <a:r>
              <a:rPr lang="de-DE" sz="1400" dirty="0" err="1"/>
              <a:t>For</a:t>
            </a:r>
            <a:r>
              <a:rPr lang="de-DE" sz="1400" dirty="0"/>
              <a:t> more information, see </a:t>
            </a:r>
            <a:r>
              <a:rPr lang="de-DE" sz="1400" dirty="0">
                <a:hlinkClick r:id="rId3"/>
              </a:rPr>
              <a:t>https://www.organic-africa.net/fileadmin/organic-africa/documents/training-manual/chapter-02/Africa_Manual_M02.pdf</a:t>
            </a:r>
            <a:endParaRPr lang="en-GB" sz="1400" dirty="0"/>
          </a:p>
        </p:txBody>
      </p:sp>
      <p:sp>
        <p:nvSpPr>
          <p:cNvPr id="8" name="Textfeld 7"/>
          <p:cNvSpPr txBox="1"/>
          <p:nvPr/>
        </p:nvSpPr>
        <p:spPr>
          <a:xfrm>
            <a:off x="610940" y="334593"/>
            <a:ext cx="6192229" cy="369332"/>
          </a:xfrm>
          <a:prstGeom prst="rect">
            <a:avLst/>
          </a:prstGeom>
          <a:noFill/>
        </p:spPr>
        <p:txBody>
          <a:bodyPr vert="horz" wrap="square" lIns="0" tIns="0" rIns="0" bIns="0" rtlCol="0" anchor="t">
            <a:spAutoFit/>
          </a:bodyPr>
          <a:lstStyle>
            <a:defPPr>
              <a:defRPr lang="de-DE"/>
            </a:defPPr>
            <a:lvl1pPr>
              <a:lnSpc>
                <a:spcPct val="90000"/>
              </a:lnSpc>
              <a:spcBef>
                <a:spcPct val="0"/>
              </a:spcBef>
              <a:defRPr sz="2000" b="1"/>
            </a:lvl1pPr>
          </a:lstStyle>
          <a:p>
            <a:r>
              <a:rPr lang="de-CH" dirty="0" err="1"/>
              <a:t>Marking</a:t>
            </a:r>
            <a:r>
              <a:rPr lang="de-CH" dirty="0"/>
              <a:t> </a:t>
            </a:r>
            <a:r>
              <a:rPr lang="de-CH" dirty="0" err="1"/>
              <a:t>points</a:t>
            </a:r>
            <a:r>
              <a:rPr lang="de-CH" dirty="0"/>
              <a:t> </a:t>
            </a:r>
            <a:r>
              <a:rPr lang="de-CH" dirty="0" err="1"/>
              <a:t>for</a:t>
            </a:r>
            <a:r>
              <a:rPr lang="de-CH" dirty="0"/>
              <a:t> soil </a:t>
            </a:r>
            <a:r>
              <a:rPr lang="de-CH" dirty="0" err="1"/>
              <a:t>smapling</a:t>
            </a:r>
            <a:r>
              <a:rPr lang="de-CH" dirty="0"/>
              <a:t> </a:t>
            </a:r>
            <a:endParaRPr lang="en-US" dirty="0"/>
          </a:p>
        </p:txBody>
      </p:sp>
      <p:grpSp>
        <p:nvGrpSpPr>
          <p:cNvPr id="10" name="Gruppieren 9">
            <a:extLst>
              <a:ext uri="{FF2B5EF4-FFF2-40B4-BE49-F238E27FC236}">
                <a16:creationId xmlns:a16="http://schemas.microsoft.com/office/drawing/2014/main" id="{7457C1DC-CC8F-446A-BC27-9E9331FD16DE}"/>
              </a:ext>
            </a:extLst>
          </p:cNvPr>
          <p:cNvGrpSpPr/>
          <p:nvPr/>
        </p:nvGrpSpPr>
        <p:grpSpPr>
          <a:xfrm>
            <a:off x="501635" y="1026744"/>
            <a:ext cx="3620361" cy="4380181"/>
            <a:chOff x="501635" y="1026744"/>
            <a:chExt cx="3620361" cy="4380181"/>
          </a:xfrm>
        </p:grpSpPr>
        <p:grpSp>
          <p:nvGrpSpPr>
            <p:cNvPr id="5" name="Gruppieren 4"/>
            <p:cNvGrpSpPr/>
            <p:nvPr/>
          </p:nvGrpSpPr>
          <p:grpSpPr>
            <a:xfrm>
              <a:off x="610940" y="1033146"/>
              <a:ext cx="3060034" cy="2913364"/>
              <a:chOff x="5202008" y="3027054"/>
              <a:chExt cx="3060034" cy="2913364"/>
            </a:xfrm>
          </p:grpSpPr>
          <p:grpSp>
            <p:nvGrpSpPr>
              <p:cNvPr id="24" name="Group 23"/>
              <p:cNvGrpSpPr/>
              <p:nvPr/>
            </p:nvGrpSpPr>
            <p:grpSpPr>
              <a:xfrm>
                <a:off x="5202008" y="3027054"/>
                <a:ext cx="3014170" cy="2892244"/>
                <a:chOff x="4773874" y="1703633"/>
                <a:chExt cx="3421996" cy="3015975"/>
              </a:xfrm>
            </p:grpSpPr>
            <p:sp>
              <p:nvSpPr>
                <p:cNvPr id="9" name="Rectangle 8"/>
                <p:cNvSpPr/>
                <p:nvPr/>
              </p:nvSpPr>
              <p:spPr>
                <a:xfrm>
                  <a:off x="4865797" y="1761100"/>
                  <a:ext cx="3330073" cy="2958508"/>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V="1">
                  <a:off x="4813726" y="1718981"/>
                  <a:ext cx="3330074" cy="2943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813726" y="1767145"/>
                  <a:ext cx="3330074" cy="29309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813726" y="1731177"/>
                  <a:ext cx="208279" cy="16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74623" y="3106657"/>
                  <a:ext cx="208279" cy="16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73874" y="4543452"/>
                  <a:ext cx="208279" cy="16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975373" y="1703633"/>
                  <a:ext cx="208279" cy="167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a:off x="8078585" y="5779496"/>
                <a:ext cx="183457" cy="160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hteck 20"/>
            <p:cNvSpPr/>
            <p:nvPr/>
          </p:nvSpPr>
          <p:spPr>
            <a:xfrm>
              <a:off x="501635" y="4021930"/>
              <a:ext cx="3620361" cy="1384995"/>
            </a:xfrm>
            <a:prstGeom prst="rect">
              <a:avLst/>
            </a:prstGeom>
          </p:spPr>
          <p:txBody>
            <a:bodyPr wrap="square">
              <a:spAutoFit/>
            </a:bodyPr>
            <a:lstStyle/>
            <a:p>
              <a:r>
                <a:rPr lang="de-CH" sz="1400" dirty="0" err="1"/>
                <a:t>Simplified</a:t>
              </a:r>
              <a:r>
                <a:rPr lang="de-CH" sz="1400" dirty="0"/>
                <a:t> </a:t>
              </a:r>
              <a:r>
                <a:rPr lang="de-CH" sz="1400" dirty="0" err="1"/>
                <a:t>procedure</a:t>
              </a:r>
              <a:r>
                <a:rPr lang="de-CH" sz="1400" dirty="0"/>
                <a:t> </a:t>
              </a:r>
              <a:r>
                <a:rPr lang="de-CH" sz="1400" dirty="0" err="1"/>
                <a:t>for</a:t>
              </a:r>
              <a:r>
                <a:rPr lang="de-CH" sz="1400" dirty="0"/>
                <a:t> </a:t>
              </a:r>
              <a:r>
                <a:rPr lang="de-CH" sz="1400" dirty="0" err="1"/>
                <a:t>sampling</a:t>
              </a:r>
              <a:r>
                <a:rPr lang="de-CH" sz="1400" dirty="0"/>
                <a:t> soil from </a:t>
              </a:r>
              <a:br>
                <a:rPr lang="de-CH" sz="1400" dirty="0"/>
              </a:br>
              <a:r>
                <a:rPr lang="de-CH" sz="1400" dirty="0"/>
                <a:t>a </a:t>
              </a:r>
              <a:r>
                <a:rPr lang="de-CH" sz="1400" dirty="0" err="1"/>
                <a:t>field</a:t>
              </a:r>
              <a:r>
                <a:rPr lang="de-CH" sz="1400" dirty="0"/>
                <a:t> (      = definite </a:t>
              </a:r>
              <a:r>
                <a:rPr lang="de-CH" sz="1400" dirty="0" err="1"/>
                <a:t>sampling</a:t>
              </a:r>
              <a:r>
                <a:rPr lang="de-CH" sz="1400" dirty="0"/>
                <a:t> </a:t>
              </a:r>
              <a:r>
                <a:rPr lang="de-CH" sz="1400" dirty="0" err="1"/>
                <a:t>point</a:t>
              </a:r>
              <a:r>
                <a:rPr lang="de-CH" sz="1400" dirty="0"/>
                <a:t>              </a:t>
              </a:r>
            </a:p>
            <a:p>
              <a:r>
                <a:rPr lang="de-CH" sz="1400" dirty="0"/>
                <a:t>     = </a:t>
              </a:r>
              <a:r>
                <a:rPr lang="de-CH" sz="1400" dirty="0" err="1"/>
                <a:t>points</a:t>
              </a:r>
              <a:r>
                <a:rPr lang="de-CH" sz="1400" dirty="0"/>
                <a:t> to </a:t>
              </a:r>
              <a:r>
                <a:rPr lang="de-CH" sz="1400" dirty="0" err="1"/>
                <a:t>be</a:t>
              </a:r>
              <a:r>
                <a:rPr lang="de-CH" sz="1400" dirty="0"/>
                <a:t> considered </a:t>
              </a:r>
              <a:r>
                <a:rPr lang="de-CH" sz="1400" dirty="0" err="1"/>
                <a:t>for</a:t>
              </a:r>
              <a:r>
                <a:rPr lang="de-CH" sz="1400" dirty="0"/>
                <a:t> </a:t>
              </a:r>
              <a:r>
                <a:rPr lang="de-CH" sz="1400" dirty="0" err="1"/>
                <a:t>further</a:t>
              </a:r>
              <a:r>
                <a:rPr lang="de-CH" sz="1400" dirty="0"/>
                <a:t> </a:t>
              </a:r>
              <a:r>
                <a:rPr lang="de-CH" sz="1400" dirty="0" err="1"/>
                <a:t>sampling</a:t>
              </a:r>
              <a:r>
                <a:rPr lang="de-CH" sz="1400" dirty="0"/>
                <a:t> </a:t>
              </a:r>
              <a:r>
                <a:rPr lang="de-CH" sz="1400" dirty="0" err="1"/>
                <a:t>if</a:t>
              </a:r>
              <a:r>
                <a:rPr lang="de-CH" sz="1400" dirty="0"/>
                <a:t> </a:t>
              </a:r>
              <a:r>
                <a:rPr lang="de-CH" sz="1400" dirty="0" err="1"/>
                <a:t>the</a:t>
              </a:r>
              <a:r>
                <a:rPr lang="de-CH" sz="1400" dirty="0"/>
                <a:t> </a:t>
              </a:r>
              <a:r>
                <a:rPr lang="de-CH" sz="1400" dirty="0" err="1"/>
                <a:t>field</a:t>
              </a:r>
              <a:r>
                <a:rPr lang="de-CH" sz="1400" dirty="0"/>
                <a:t> </a:t>
              </a:r>
              <a:r>
                <a:rPr lang="de-CH" sz="1400" dirty="0" err="1"/>
                <a:t>is</a:t>
              </a:r>
              <a:r>
                <a:rPr lang="de-CH" sz="1400" dirty="0"/>
                <a:t> larger </a:t>
              </a:r>
              <a:r>
                <a:rPr lang="de-CH" sz="1400" dirty="0" err="1"/>
                <a:t>than</a:t>
              </a:r>
              <a:r>
                <a:rPr lang="de-CH" sz="1400" dirty="0"/>
                <a:t> </a:t>
              </a:r>
              <a:r>
                <a:rPr lang="de-CH" sz="1400" dirty="0" err="1"/>
                <a:t>one</a:t>
              </a:r>
              <a:r>
                <a:rPr lang="de-CH" sz="1400" dirty="0"/>
                <a:t> </a:t>
              </a:r>
              <a:r>
                <a:rPr lang="de-CH" sz="1400" dirty="0" err="1"/>
                <a:t>acre</a:t>
              </a:r>
              <a:r>
                <a:rPr lang="de-CH" sz="1400" dirty="0"/>
                <a:t> (0.41 ha) </a:t>
              </a:r>
              <a:r>
                <a:rPr lang="de-CH" sz="1400" dirty="0" err="1"/>
                <a:t>or</a:t>
              </a:r>
              <a:r>
                <a:rPr lang="de-CH" sz="1400" dirty="0"/>
                <a:t> </a:t>
              </a:r>
              <a:r>
                <a:rPr lang="de-CH" sz="1400" dirty="0" err="1"/>
                <a:t>if</a:t>
              </a:r>
              <a:r>
                <a:rPr lang="de-CH" sz="1400" dirty="0"/>
                <a:t> </a:t>
              </a:r>
              <a:r>
                <a:rPr lang="de-CH" sz="1400" dirty="0" err="1"/>
                <a:t>the</a:t>
              </a:r>
              <a:r>
                <a:rPr lang="de-CH" sz="1400" dirty="0"/>
                <a:t> </a:t>
              </a:r>
              <a:r>
                <a:rPr lang="de-CH" sz="1400" dirty="0" err="1"/>
                <a:t>plot</a:t>
              </a:r>
              <a:r>
                <a:rPr lang="de-CH" sz="1400" dirty="0"/>
                <a:t> / </a:t>
              </a:r>
              <a:r>
                <a:rPr lang="de-CH" sz="1400" dirty="0" err="1"/>
                <a:t>field</a:t>
              </a:r>
              <a:r>
                <a:rPr lang="de-CH" sz="1400" dirty="0"/>
                <a:t> </a:t>
              </a:r>
              <a:r>
                <a:rPr lang="de-CH" sz="1400" dirty="0" err="1"/>
                <a:t>is</a:t>
              </a:r>
              <a:r>
                <a:rPr lang="de-CH" sz="1400" dirty="0"/>
                <a:t> </a:t>
              </a:r>
              <a:r>
                <a:rPr lang="de-CH" sz="1400" dirty="0" err="1"/>
                <a:t>very</a:t>
              </a:r>
              <a:r>
                <a:rPr lang="de-CH" sz="1400" dirty="0"/>
                <a:t> </a:t>
              </a:r>
              <a:r>
                <a:rPr lang="de-CH" sz="1400" dirty="0" err="1"/>
                <a:t>heterogenous</a:t>
              </a:r>
              <a:r>
                <a:rPr lang="de-CH" sz="1400" dirty="0"/>
                <a:t>)</a:t>
              </a:r>
              <a:endParaRPr lang="en-US" sz="1400" dirty="0"/>
            </a:p>
          </p:txBody>
        </p:sp>
        <p:sp>
          <p:nvSpPr>
            <p:cNvPr id="22" name="Oval 15"/>
            <p:cNvSpPr/>
            <p:nvPr/>
          </p:nvSpPr>
          <p:spPr>
            <a:xfrm>
              <a:off x="1164023" y="4312853"/>
              <a:ext cx="167941" cy="160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5"/>
            <p:cNvSpPr/>
            <p:nvPr/>
          </p:nvSpPr>
          <p:spPr>
            <a:xfrm>
              <a:off x="624017" y="4537168"/>
              <a:ext cx="167941" cy="1609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Oval 15">
              <a:extLst>
                <a:ext uri="{FF2B5EF4-FFF2-40B4-BE49-F238E27FC236}">
                  <a16:creationId xmlns:a16="http://schemas.microsoft.com/office/drawing/2014/main" id="{D2B3DB86-C744-4691-A931-427485A401BD}"/>
                </a:ext>
              </a:extLst>
            </p:cNvPr>
            <p:cNvSpPr/>
            <p:nvPr/>
          </p:nvSpPr>
          <p:spPr>
            <a:xfrm>
              <a:off x="2020915" y="3815628"/>
              <a:ext cx="167941" cy="1609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Oval 15">
              <a:extLst>
                <a:ext uri="{FF2B5EF4-FFF2-40B4-BE49-F238E27FC236}">
                  <a16:creationId xmlns:a16="http://schemas.microsoft.com/office/drawing/2014/main" id="{585CA099-05F4-43DD-A2DF-B3FCE80955E0}"/>
                </a:ext>
              </a:extLst>
            </p:cNvPr>
            <p:cNvSpPr/>
            <p:nvPr/>
          </p:nvSpPr>
          <p:spPr>
            <a:xfrm>
              <a:off x="3541139" y="2409367"/>
              <a:ext cx="167941" cy="1609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3" name="Oval 15">
              <a:extLst>
                <a:ext uri="{FF2B5EF4-FFF2-40B4-BE49-F238E27FC236}">
                  <a16:creationId xmlns:a16="http://schemas.microsoft.com/office/drawing/2014/main" id="{FA59E73C-AFA0-41F3-9482-1170BF44AC0B}"/>
                </a:ext>
              </a:extLst>
            </p:cNvPr>
            <p:cNvSpPr/>
            <p:nvPr/>
          </p:nvSpPr>
          <p:spPr>
            <a:xfrm>
              <a:off x="2045503" y="1026744"/>
              <a:ext cx="167941" cy="1609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Oval 15">
              <a:extLst>
                <a:ext uri="{FF2B5EF4-FFF2-40B4-BE49-F238E27FC236}">
                  <a16:creationId xmlns:a16="http://schemas.microsoft.com/office/drawing/2014/main" id="{E60035B5-E15C-477D-8BF4-8B47AE23E18E}"/>
                </a:ext>
              </a:extLst>
            </p:cNvPr>
            <p:cNvSpPr/>
            <p:nvPr/>
          </p:nvSpPr>
          <p:spPr>
            <a:xfrm>
              <a:off x="600177" y="2378610"/>
              <a:ext cx="167941" cy="1609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7" name="Datumsplatzhalter 4">
            <a:extLst>
              <a:ext uri="{FF2B5EF4-FFF2-40B4-BE49-F238E27FC236}">
                <a16:creationId xmlns:a16="http://schemas.microsoft.com/office/drawing/2014/main" id="{DAF9D101-986E-48DD-8AB3-DB850CE1A4F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1688433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159</a:t>
            </a:fld>
            <a:endParaRPr lang="de-DE" dirty="0">
              <a:solidFill>
                <a:srgbClr val="000000"/>
              </a:solidFill>
            </a:endParaRPr>
          </a:p>
        </p:txBody>
      </p:sp>
      <p:sp>
        <p:nvSpPr>
          <p:cNvPr id="11" name="Título 1"/>
          <p:cNvSpPr txBox="1">
            <a:spLocks/>
          </p:cNvSpPr>
          <p:nvPr/>
        </p:nvSpPr>
        <p:spPr>
          <a:xfrm>
            <a:off x="549446" y="865754"/>
            <a:ext cx="7927844" cy="719342"/>
          </a:xfrm>
          <a:prstGeom prst="rect">
            <a:avLst/>
          </a:prstGeom>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DE" sz="1600" b="0" dirty="0"/>
              <a:t>Spade examination of the soil to determine some qualitative characteristics of the </a:t>
            </a:r>
            <a:r>
              <a:rPr lang="de-DE" sz="1600" b="0" dirty="0" err="1"/>
              <a:t>demo</a:t>
            </a:r>
            <a:r>
              <a:rPr lang="de-DE" sz="1600" b="0" dirty="0"/>
              <a:t> </a:t>
            </a:r>
            <a:r>
              <a:rPr lang="de-DE" sz="1600" b="0" dirty="0" err="1"/>
              <a:t>plots</a:t>
            </a:r>
            <a:r>
              <a:rPr lang="en-US" sz="1600" b="0" dirty="0"/>
              <a:t>’</a:t>
            </a:r>
            <a:r>
              <a:rPr lang="de-DE" sz="1600" b="0" dirty="0"/>
              <a:t> </a:t>
            </a:r>
            <a:r>
              <a:rPr lang="de-DE" sz="1600" b="0" dirty="0" err="1"/>
              <a:t>soils</a:t>
            </a:r>
            <a:r>
              <a:rPr lang="de-DE" sz="1600" b="0" dirty="0"/>
              <a:t>.  After </a:t>
            </a:r>
            <a:r>
              <a:rPr lang="de-DE" sz="1600" b="0" dirty="0" err="1"/>
              <a:t>collecting</a:t>
            </a:r>
            <a:r>
              <a:rPr lang="de-DE" sz="1600" b="0" dirty="0"/>
              <a:t> </a:t>
            </a:r>
            <a:r>
              <a:rPr lang="de-DE" sz="1600" b="0" dirty="0" err="1"/>
              <a:t>the</a:t>
            </a:r>
            <a:r>
              <a:rPr lang="de-DE" sz="1600" b="0" dirty="0"/>
              <a:t> </a:t>
            </a:r>
            <a:r>
              <a:rPr lang="de-DE" sz="1600" b="0" dirty="0" err="1"/>
              <a:t>soil</a:t>
            </a:r>
            <a:r>
              <a:rPr lang="de-DE" sz="1600" b="0" dirty="0"/>
              <a:t> </a:t>
            </a:r>
            <a:r>
              <a:rPr lang="de-DE" sz="1600" b="0" dirty="0" err="1"/>
              <a:t>samples</a:t>
            </a:r>
            <a:r>
              <a:rPr lang="de-DE" sz="1600" b="0" dirty="0"/>
              <a:t>, carry out an </a:t>
            </a:r>
            <a:r>
              <a:rPr lang="de-DE" sz="1600" b="0" dirty="0" err="1"/>
              <a:t>examination</a:t>
            </a:r>
            <a:r>
              <a:rPr lang="de-CH" sz="1600" b="0" dirty="0"/>
              <a:t> </a:t>
            </a:r>
            <a:r>
              <a:rPr lang="de-CH" sz="1600" b="0" dirty="0" err="1"/>
              <a:t>of</a:t>
            </a:r>
            <a:r>
              <a:rPr lang="de-CH" sz="1600" b="0" dirty="0"/>
              <a:t> </a:t>
            </a:r>
            <a:r>
              <a:rPr lang="de-CH" sz="1600" b="0" dirty="0" err="1"/>
              <a:t>the</a:t>
            </a:r>
            <a:r>
              <a:rPr lang="de-CH" sz="1600" b="0" dirty="0"/>
              <a:t> </a:t>
            </a:r>
            <a:r>
              <a:rPr lang="de-CH" sz="1600" b="0" dirty="0" err="1"/>
              <a:t>soil</a:t>
            </a:r>
            <a:r>
              <a:rPr lang="de-CH" sz="1600" b="0" dirty="0"/>
              <a:t> </a:t>
            </a:r>
            <a:r>
              <a:rPr lang="de-CH" sz="1600" b="0" dirty="0" err="1"/>
              <a:t>as</a:t>
            </a:r>
            <a:r>
              <a:rPr lang="de-CH" sz="1600" b="0" dirty="0"/>
              <a:t> </a:t>
            </a:r>
            <a:r>
              <a:rPr lang="de-CH" sz="1600" b="0" dirty="0" err="1"/>
              <a:t>shown</a:t>
            </a:r>
            <a:r>
              <a:rPr lang="de-CH" sz="1600" b="0" dirty="0"/>
              <a:t> </a:t>
            </a:r>
            <a:r>
              <a:rPr lang="de-CH" sz="1600" b="0" dirty="0" err="1"/>
              <a:t>below</a:t>
            </a:r>
            <a:r>
              <a:rPr lang="de-CH" sz="1600" b="0" dirty="0"/>
              <a:t>.</a:t>
            </a:r>
            <a:endParaRPr lang="en-GB" sz="1400" b="0" i="1" dirty="0"/>
          </a:p>
        </p:txBody>
      </p:sp>
      <p:sp>
        <p:nvSpPr>
          <p:cNvPr id="8" name="Rectangle 3"/>
          <p:cNvSpPr/>
          <p:nvPr/>
        </p:nvSpPr>
        <p:spPr>
          <a:xfrm>
            <a:off x="530227" y="5655152"/>
            <a:ext cx="7982295" cy="461665"/>
          </a:xfrm>
          <a:prstGeom prst="rect">
            <a:avLst/>
          </a:prstGeom>
        </p:spPr>
        <p:txBody>
          <a:bodyPr wrap="square">
            <a:spAutoFit/>
          </a:bodyPr>
          <a:lstStyle/>
          <a:p>
            <a:r>
              <a:rPr lang="de-DE" sz="1200" dirty="0" err="1"/>
              <a:t>For</a:t>
            </a:r>
            <a:r>
              <a:rPr lang="de-DE" sz="1200" dirty="0"/>
              <a:t> more information, </a:t>
            </a:r>
            <a:r>
              <a:rPr lang="de-DE" sz="1200" dirty="0" err="1"/>
              <a:t>see</a:t>
            </a:r>
            <a:br>
              <a:rPr lang="de-DE" sz="1200" dirty="0"/>
            </a:br>
            <a:r>
              <a:rPr lang="de-DE" sz="1200" dirty="0">
                <a:hlinkClick r:id="rId3"/>
              </a:rPr>
              <a:t>https://www.organic-africa.net/fileadmin/organic-africa/documents/training-manual/chapter-02/Africa_Manual_M02.pdf</a:t>
            </a:r>
            <a:endParaRPr lang="en-GB" sz="1200" dirty="0"/>
          </a:p>
        </p:txBody>
      </p:sp>
      <p:pic>
        <p:nvPicPr>
          <p:cNvPr id="7" name="Grafik 6">
            <a:extLst>
              <a:ext uri="{FF2B5EF4-FFF2-40B4-BE49-F238E27FC236}">
                <a16:creationId xmlns:a16="http://schemas.microsoft.com/office/drawing/2014/main" id="{A335684B-DB78-4D5E-9701-D7F07831B1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24"/>
          <a:stretch/>
        </p:blipFill>
        <p:spPr>
          <a:xfrm>
            <a:off x="5868144" y="3298323"/>
            <a:ext cx="2360681" cy="1872630"/>
          </a:xfrm>
          <a:prstGeom prst="rect">
            <a:avLst/>
          </a:prstGeom>
        </p:spPr>
      </p:pic>
      <p:pic>
        <p:nvPicPr>
          <p:cNvPr id="9" name="Grafik 8">
            <a:extLst>
              <a:ext uri="{FF2B5EF4-FFF2-40B4-BE49-F238E27FC236}">
                <a16:creationId xmlns:a16="http://schemas.microsoft.com/office/drawing/2014/main" id="{63579996-EE91-4C81-957F-73F2920A1C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5576" y="3196403"/>
            <a:ext cx="2139541" cy="1697208"/>
          </a:xfrm>
          <a:prstGeom prst="rect">
            <a:avLst/>
          </a:prstGeom>
        </p:spPr>
      </p:pic>
      <p:pic>
        <p:nvPicPr>
          <p:cNvPr id="10" name="Grafik 9">
            <a:extLst>
              <a:ext uri="{FF2B5EF4-FFF2-40B4-BE49-F238E27FC236}">
                <a16:creationId xmlns:a16="http://schemas.microsoft.com/office/drawing/2014/main" id="{8C03D71C-7724-41D4-8872-9079105E80F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72200" y="1358976"/>
            <a:ext cx="1536929" cy="1616045"/>
          </a:xfrm>
          <a:prstGeom prst="rect">
            <a:avLst/>
          </a:prstGeom>
        </p:spPr>
      </p:pic>
      <p:pic>
        <p:nvPicPr>
          <p:cNvPr id="12" name="Grafik 11">
            <a:extLst>
              <a:ext uri="{FF2B5EF4-FFF2-40B4-BE49-F238E27FC236}">
                <a16:creationId xmlns:a16="http://schemas.microsoft.com/office/drawing/2014/main" id="{D963B511-D17F-40B2-AD27-6CE4DD1B9F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41477" y="1320145"/>
            <a:ext cx="1783972" cy="1678412"/>
          </a:xfrm>
          <a:prstGeom prst="rect">
            <a:avLst/>
          </a:prstGeom>
        </p:spPr>
      </p:pic>
      <p:pic>
        <p:nvPicPr>
          <p:cNvPr id="13" name="Grafik 12">
            <a:extLst>
              <a:ext uri="{FF2B5EF4-FFF2-40B4-BE49-F238E27FC236}">
                <a16:creationId xmlns:a16="http://schemas.microsoft.com/office/drawing/2014/main" id="{53ABD542-475D-4863-9A33-8D078D27F1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5576" y="1577172"/>
            <a:ext cx="1947217" cy="1403401"/>
          </a:xfrm>
          <a:prstGeom prst="rect">
            <a:avLst/>
          </a:prstGeom>
        </p:spPr>
      </p:pic>
      <p:sp>
        <p:nvSpPr>
          <p:cNvPr id="14" name="Textfeld 13">
            <a:extLst>
              <a:ext uri="{FF2B5EF4-FFF2-40B4-BE49-F238E27FC236}">
                <a16:creationId xmlns:a16="http://schemas.microsoft.com/office/drawing/2014/main" id="{23D2D134-5D2B-4D29-82B3-2DD6FD53D3BB}"/>
              </a:ext>
            </a:extLst>
          </p:cNvPr>
          <p:cNvSpPr txBox="1"/>
          <p:nvPr/>
        </p:nvSpPr>
        <p:spPr>
          <a:xfrm>
            <a:off x="611560" y="2833191"/>
            <a:ext cx="2671686" cy="307777"/>
          </a:xfrm>
          <a:prstGeom prst="rect">
            <a:avLst/>
          </a:prstGeom>
          <a:noFill/>
        </p:spPr>
        <p:txBody>
          <a:bodyPr wrap="square" rtlCol="0">
            <a:spAutoFit/>
          </a:bodyPr>
          <a:lstStyle>
            <a:defPPr>
              <a:defRPr lang="de-CH"/>
            </a:defPPr>
            <a:lvl1pPr marL="180000" indent="-180000">
              <a:defRPr sz="1400" b="0"/>
            </a:lvl1pPr>
          </a:lstStyle>
          <a:p>
            <a:r>
              <a:rPr lang="en-US" dirty="0"/>
              <a:t>1.	How is the soil’s moisture?</a:t>
            </a:r>
          </a:p>
        </p:txBody>
      </p:sp>
      <p:sp>
        <p:nvSpPr>
          <p:cNvPr id="15" name="Textfeld 14">
            <a:extLst>
              <a:ext uri="{FF2B5EF4-FFF2-40B4-BE49-F238E27FC236}">
                <a16:creationId xmlns:a16="http://schemas.microsoft.com/office/drawing/2014/main" id="{903A443E-935B-4A8F-AC5C-201D0D13C416}"/>
              </a:ext>
            </a:extLst>
          </p:cNvPr>
          <p:cNvSpPr txBox="1"/>
          <p:nvPr/>
        </p:nvSpPr>
        <p:spPr>
          <a:xfrm>
            <a:off x="3394126" y="2852936"/>
            <a:ext cx="2427757" cy="307777"/>
          </a:xfrm>
          <a:prstGeom prst="rect">
            <a:avLst/>
          </a:prstGeom>
          <a:noFill/>
        </p:spPr>
        <p:txBody>
          <a:bodyPr wrap="square" rtlCol="0">
            <a:spAutoFit/>
          </a:bodyPr>
          <a:lstStyle>
            <a:defPPr>
              <a:defRPr lang="de-CH"/>
            </a:defPPr>
            <a:lvl1pPr marL="180000" indent="-180000">
              <a:defRPr sz="1400" b="0"/>
            </a:lvl1pPr>
          </a:lstStyle>
          <a:p>
            <a:r>
              <a:rPr lang="en-US" dirty="0"/>
              <a:t>2.	How does the soil smell?</a:t>
            </a:r>
          </a:p>
        </p:txBody>
      </p:sp>
      <p:sp>
        <p:nvSpPr>
          <p:cNvPr id="16" name="Textfeld 15">
            <a:extLst>
              <a:ext uri="{FF2B5EF4-FFF2-40B4-BE49-F238E27FC236}">
                <a16:creationId xmlns:a16="http://schemas.microsoft.com/office/drawing/2014/main" id="{49F5F0F8-76BC-48A5-96D7-357A5C478AB7}"/>
              </a:ext>
            </a:extLst>
          </p:cNvPr>
          <p:cNvSpPr txBox="1"/>
          <p:nvPr/>
        </p:nvSpPr>
        <p:spPr>
          <a:xfrm>
            <a:off x="5868144" y="2878484"/>
            <a:ext cx="2671656" cy="523220"/>
          </a:xfrm>
          <a:prstGeom prst="rect">
            <a:avLst/>
          </a:prstGeom>
          <a:noFill/>
        </p:spPr>
        <p:txBody>
          <a:bodyPr wrap="square" rtlCol="0">
            <a:spAutoFit/>
          </a:bodyPr>
          <a:lstStyle>
            <a:defPPr>
              <a:defRPr lang="de-CH"/>
            </a:defPPr>
            <a:lvl1pPr marL="180000" indent="-180000">
              <a:defRPr sz="1400" b="0"/>
            </a:lvl1pPr>
          </a:lstStyle>
          <a:p>
            <a:r>
              <a:rPr lang="en-US" dirty="0"/>
              <a:t>3.	Does it have rust-</a:t>
            </a:r>
            <a:r>
              <a:rPr lang="en-US" dirty="0" err="1"/>
              <a:t>coloured</a:t>
            </a:r>
            <a:r>
              <a:rPr lang="en-US" dirty="0"/>
              <a:t> and blue-grey stains on the cut?</a:t>
            </a:r>
          </a:p>
        </p:txBody>
      </p:sp>
      <p:sp>
        <p:nvSpPr>
          <p:cNvPr id="17" name="Textfeld 16">
            <a:extLst>
              <a:ext uri="{FF2B5EF4-FFF2-40B4-BE49-F238E27FC236}">
                <a16:creationId xmlns:a16="http://schemas.microsoft.com/office/drawing/2014/main" id="{CA704A03-1C92-4895-9E6E-93F2AC79B301}"/>
              </a:ext>
            </a:extLst>
          </p:cNvPr>
          <p:cNvSpPr txBox="1"/>
          <p:nvPr/>
        </p:nvSpPr>
        <p:spPr>
          <a:xfrm>
            <a:off x="6003897" y="4924430"/>
            <a:ext cx="2519511" cy="523220"/>
          </a:xfrm>
          <a:prstGeom prst="rect">
            <a:avLst/>
          </a:prstGeom>
          <a:noFill/>
        </p:spPr>
        <p:txBody>
          <a:bodyPr wrap="square" rtlCol="0">
            <a:spAutoFit/>
          </a:bodyPr>
          <a:lstStyle>
            <a:defPPr>
              <a:defRPr lang="de-CH"/>
            </a:defPPr>
            <a:lvl1pPr marL="180000" indent="-180000">
              <a:defRPr sz="1400" b="0"/>
            </a:lvl1pPr>
          </a:lstStyle>
          <a:p>
            <a:r>
              <a:rPr lang="en-US" dirty="0"/>
              <a:t>6.	Are there any signs of biological activity?</a:t>
            </a:r>
          </a:p>
        </p:txBody>
      </p:sp>
      <p:sp>
        <p:nvSpPr>
          <p:cNvPr id="18" name="Textfeld 17">
            <a:extLst>
              <a:ext uri="{FF2B5EF4-FFF2-40B4-BE49-F238E27FC236}">
                <a16:creationId xmlns:a16="http://schemas.microsoft.com/office/drawing/2014/main" id="{FFEF7D1D-5D8D-4CD3-A5AB-E0DE63AE56DF}"/>
              </a:ext>
            </a:extLst>
          </p:cNvPr>
          <p:cNvSpPr txBox="1"/>
          <p:nvPr/>
        </p:nvSpPr>
        <p:spPr>
          <a:xfrm>
            <a:off x="3452533" y="4924430"/>
            <a:ext cx="2519511" cy="523220"/>
          </a:xfrm>
          <a:prstGeom prst="rect">
            <a:avLst/>
          </a:prstGeom>
          <a:noFill/>
        </p:spPr>
        <p:txBody>
          <a:bodyPr wrap="square" rtlCol="0">
            <a:spAutoFit/>
          </a:bodyPr>
          <a:lstStyle>
            <a:defPPr>
              <a:defRPr lang="de-CH"/>
            </a:defPPr>
            <a:lvl1pPr marL="180000" indent="-180000">
              <a:defRPr sz="1400" b="0"/>
            </a:lvl1pPr>
          </a:lstStyle>
          <a:p>
            <a:r>
              <a:rPr lang="en-US" dirty="0"/>
              <a:t>5.	Do the roots show any signs of disturbance?</a:t>
            </a:r>
          </a:p>
        </p:txBody>
      </p:sp>
      <p:sp>
        <p:nvSpPr>
          <p:cNvPr id="19" name="Textfeld 18">
            <a:extLst>
              <a:ext uri="{FF2B5EF4-FFF2-40B4-BE49-F238E27FC236}">
                <a16:creationId xmlns:a16="http://schemas.microsoft.com/office/drawing/2014/main" id="{8A285CDA-8D50-4686-961C-6ABCE3DC4A82}"/>
              </a:ext>
            </a:extLst>
          </p:cNvPr>
          <p:cNvSpPr txBox="1"/>
          <p:nvPr/>
        </p:nvSpPr>
        <p:spPr>
          <a:xfrm>
            <a:off x="501127" y="4893611"/>
            <a:ext cx="2880320" cy="738664"/>
          </a:xfrm>
          <a:prstGeom prst="rect">
            <a:avLst/>
          </a:prstGeom>
          <a:noFill/>
        </p:spPr>
        <p:txBody>
          <a:bodyPr wrap="square" rtlCol="0">
            <a:spAutoFit/>
          </a:bodyPr>
          <a:lstStyle>
            <a:defPPr>
              <a:defRPr lang="de-CH"/>
            </a:defPPr>
            <a:lvl1pPr marL="180000" indent="-180000">
              <a:defRPr sz="1400" b="0"/>
            </a:lvl1pPr>
          </a:lstStyle>
          <a:p>
            <a:r>
              <a:rPr lang="en-US" dirty="0"/>
              <a:t>4.	When breaking the clod, does it fall into small, crumbly bits or into bigger, egged parts?</a:t>
            </a:r>
          </a:p>
        </p:txBody>
      </p:sp>
      <p:pic>
        <p:nvPicPr>
          <p:cNvPr id="20" name="Grafik 19">
            <a:extLst>
              <a:ext uri="{FF2B5EF4-FFF2-40B4-BE49-F238E27FC236}">
                <a16:creationId xmlns:a16="http://schemas.microsoft.com/office/drawing/2014/main" id="{951F625F-6AA0-41B1-84E1-9C02766D66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38772" y="3451839"/>
            <a:ext cx="1772048" cy="1405691"/>
          </a:xfrm>
          <a:prstGeom prst="rect">
            <a:avLst/>
          </a:prstGeom>
        </p:spPr>
      </p:pic>
      <p:sp>
        <p:nvSpPr>
          <p:cNvPr id="4" name="Rechteck 3">
            <a:extLst>
              <a:ext uri="{FF2B5EF4-FFF2-40B4-BE49-F238E27FC236}">
                <a16:creationId xmlns:a16="http://schemas.microsoft.com/office/drawing/2014/main" id="{DBFF1181-1CC5-4737-A90F-6711A3D61FF7}"/>
              </a:ext>
            </a:extLst>
          </p:cNvPr>
          <p:cNvSpPr/>
          <p:nvPr/>
        </p:nvSpPr>
        <p:spPr>
          <a:xfrm>
            <a:off x="549446" y="391851"/>
            <a:ext cx="4490525" cy="461665"/>
          </a:xfrm>
          <a:prstGeom prst="rect">
            <a:avLst/>
          </a:prstGeom>
          <a:noFill/>
        </p:spPr>
        <p:txBody>
          <a:bodyPr vert="horz" wrap="square" lIns="0" tIns="0" rIns="0" bIns="0" rtlCol="0" anchor="t">
            <a:spAutoFit/>
          </a:bodyPr>
          <a:lstStyle/>
          <a:p>
            <a:pPr>
              <a:lnSpc>
                <a:spcPct val="90000"/>
              </a:lnSpc>
              <a:spcBef>
                <a:spcPct val="0"/>
              </a:spcBef>
            </a:pPr>
            <a:r>
              <a:rPr lang="de-CH" sz="2000" b="1" dirty="0" err="1"/>
              <a:t>Spade</a:t>
            </a:r>
            <a:r>
              <a:rPr lang="de-CH" sz="2000" b="1" dirty="0"/>
              <a:t> </a:t>
            </a:r>
            <a:r>
              <a:rPr lang="de-CH" sz="2000" b="1" dirty="0" err="1"/>
              <a:t>examination</a:t>
            </a:r>
            <a:r>
              <a:rPr lang="de-CH" sz="2000" b="1" dirty="0"/>
              <a:t> </a:t>
            </a:r>
            <a:r>
              <a:rPr lang="de-CH" sz="2000" b="1" dirty="0" err="1"/>
              <a:t>of</a:t>
            </a:r>
            <a:r>
              <a:rPr lang="de-CH" sz="2000" b="1" dirty="0"/>
              <a:t> </a:t>
            </a:r>
            <a:r>
              <a:rPr lang="de-CH" sz="2000" b="1" dirty="0" err="1"/>
              <a:t>the</a:t>
            </a:r>
            <a:r>
              <a:rPr lang="de-CH" sz="2000" b="1" dirty="0"/>
              <a:t> </a:t>
            </a:r>
            <a:r>
              <a:rPr lang="de-CH" sz="2000" b="1" dirty="0" err="1"/>
              <a:t>soil</a:t>
            </a:r>
            <a:r>
              <a:rPr lang="de-CH" sz="2000" b="1" dirty="0"/>
              <a:t> </a:t>
            </a:r>
          </a:p>
        </p:txBody>
      </p:sp>
      <p:sp>
        <p:nvSpPr>
          <p:cNvPr id="21" name="Datumsplatzhalter 4">
            <a:extLst>
              <a:ext uri="{FF2B5EF4-FFF2-40B4-BE49-F238E27FC236}">
                <a16:creationId xmlns:a16="http://schemas.microsoft.com/office/drawing/2014/main" id="{1036FC7B-35DF-444E-9999-B0DED08B70CA}"/>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10"/>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10"/>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10"/>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10"/>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78841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C317C2-D76C-4BD4-8E72-8D08AAFA00E7}"/>
              </a:ext>
            </a:extLst>
          </p:cNvPr>
          <p:cNvSpPr>
            <a:spLocks noGrp="1"/>
          </p:cNvSpPr>
          <p:nvPr>
            <p:ph idx="1"/>
          </p:nvPr>
        </p:nvSpPr>
        <p:spPr>
          <a:xfrm>
            <a:off x="591106" y="1300620"/>
            <a:ext cx="7921625" cy="3208392"/>
          </a:xfrm>
        </p:spPr>
        <p:txBody>
          <a:bodyPr/>
          <a:lstStyle/>
          <a:p>
            <a:endParaRPr lang="en-US" sz="1100" dirty="0"/>
          </a:p>
          <a:p>
            <a:pPr algn="ctr"/>
            <a:r>
              <a:rPr lang="en-US" sz="1600" dirty="0">
                <a:latin typeface="Comic Sans MS" panose="030F0702030302020204" pitchFamily="66" charset="0"/>
              </a:rPr>
              <a:t>The main problem in our area is the low productivity of maize crop due to low rainfall and low soil fertility.</a:t>
            </a:r>
          </a:p>
          <a:p>
            <a:pPr algn="ctr">
              <a:spcBef>
                <a:spcPts val="600"/>
              </a:spcBef>
            </a:pPr>
            <a:endParaRPr lang="en-US" sz="1050" dirty="0">
              <a:latin typeface="Comic Sans MS" panose="030F0702030302020204" pitchFamily="66" charset="0"/>
            </a:endParaRPr>
          </a:p>
          <a:p>
            <a:pPr algn="ctr"/>
            <a:r>
              <a:rPr lang="en-US" sz="1600" dirty="0">
                <a:latin typeface="Comic Sans MS" panose="030F0702030302020204" pitchFamily="66" charset="0"/>
              </a:rPr>
              <a:t>General findings from research studies showed severe agricultural land degradation leading to low productivity despite increasing use of agrochemical inputs.</a:t>
            </a:r>
          </a:p>
          <a:p>
            <a:pPr algn="ctr">
              <a:spcBef>
                <a:spcPts val="600"/>
              </a:spcBef>
            </a:pPr>
            <a:endParaRPr lang="en-US" sz="800" dirty="0">
              <a:latin typeface="Comic Sans MS" panose="030F0702030302020204" pitchFamily="66" charset="0"/>
            </a:endParaRPr>
          </a:p>
          <a:p>
            <a:pPr algn="ctr"/>
            <a:r>
              <a:rPr lang="en-US" sz="1600" dirty="0">
                <a:latin typeface="Comic Sans MS" panose="030F0702030302020204" pitchFamily="66" charset="0"/>
              </a:rPr>
              <a:t>The negative impacts of climate change and weather variability</a:t>
            </a:r>
            <a:br>
              <a:rPr lang="en-US" sz="1600" dirty="0">
                <a:latin typeface="Comic Sans MS" panose="030F0702030302020204" pitchFamily="66" charset="0"/>
              </a:rPr>
            </a:br>
            <a:r>
              <a:rPr lang="en-US" sz="1600" dirty="0">
                <a:latin typeface="Comic Sans MS" panose="030F0702030302020204" pitchFamily="66" charset="0"/>
              </a:rPr>
              <a:t>(e.g. flooding, drought, pest and disease incidences, etc.) are affecting food and nutrition security in our area. </a:t>
            </a:r>
          </a:p>
          <a:p>
            <a:pPr algn="ctr"/>
            <a:endParaRPr lang="en-US" sz="1800" i="1" dirty="0"/>
          </a:p>
          <a:p>
            <a:pPr algn="ctr"/>
            <a:endParaRPr lang="en-US" sz="1800" i="1" dirty="0"/>
          </a:p>
          <a:p>
            <a:pPr algn="ctr"/>
            <a:endParaRPr lang="en-US" sz="1800" i="1" dirty="0"/>
          </a:p>
          <a:p>
            <a:pPr algn="ctr"/>
            <a:endParaRPr lang="x-none" sz="1800" i="1" dirty="0"/>
          </a:p>
        </p:txBody>
      </p:sp>
      <p:sp>
        <p:nvSpPr>
          <p:cNvPr id="5" name="Foliennummernplatzhalter 4">
            <a:extLst>
              <a:ext uri="{FF2B5EF4-FFF2-40B4-BE49-F238E27FC236}">
                <a16:creationId xmlns:a16="http://schemas.microsoft.com/office/drawing/2014/main" id="{4C8DEFE0-F7DF-4349-80AB-9E6CE87B7D35}"/>
              </a:ext>
            </a:extLst>
          </p:cNvPr>
          <p:cNvSpPr>
            <a:spLocks noGrp="1"/>
          </p:cNvSpPr>
          <p:nvPr>
            <p:ph type="sldNum" sz="quarter" idx="4"/>
          </p:nvPr>
        </p:nvSpPr>
        <p:spPr/>
        <p:txBody>
          <a:bodyPr/>
          <a:lstStyle/>
          <a:p>
            <a:fld id="{B295DEAF-E952-4796-AAEE-4201E40CA590}" type="slidenum">
              <a:rPr lang="en-GB" noProof="0" smtClean="0"/>
              <a:pPr/>
              <a:t>16</a:t>
            </a:fld>
            <a:endParaRPr lang="en-GB" noProof="0" dirty="0"/>
          </a:p>
        </p:txBody>
      </p:sp>
      <p:sp>
        <p:nvSpPr>
          <p:cNvPr id="6" name="Datumsplatzhalter 4">
            <a:extLst>
              <a:ext uri="{FF2B5EF4-FFF2-40B4-BE49-F238E27FC236}">
                <a16:creationId xmlns:a16="http://schemas.microsoft.com/office/drawing/2014/main" id="{2169269A-4BEA-4929-87C9-21AE52EB404F}"/>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2" name="Textfeld 1"/>
          <p:cNvSpPr txBox="1"/>
          <p:nvPr/>
        </p:nvSpPr>
        <p:spPr>
          <a:xfrm>
            <a:off x="521955" y="588638"/>
            <a:ext cx="7129625" cy="369332"/>
          </a:xfrm>
          <a:prstGeom prst="rect">
            <a:avLst/>
          </a:prstGeom>
          <a:noFill/>
        </p:spPr>
        <p:txBody>
          <a:bodyPr wrap="square" rtlCol="0">
            <a:spAutoFit/>
          </a:bodyPr>
          <a:lstStyle/>
          <a:p>
            <a:r>
              <a:rPr lang="de-CH" b="1" dirty="0"/>
              <a:t>Examples of </a:t>
            </a:r>
            <a:r>
              <a:rPr lang="de-CH" b="1" dirty="0" err="1"/>
              <a:t>problem</a:t>
            </a:r>
            <a:r>
              <a:rPr lang="de-CH" b="1" dirty="0"/>
              <a:t> </a:t>
            </a:r>
            <a:r>
              <a:rPr lang="de-CH" b="1" dirty="0" err="1"/>
              <a:t>statements</a:t>
            </a:r>
            <a:endParaRPr lang="en-US" b="1" dirty="0"/>
          </a:p>
        </p:txBody>
      </p:sp>
      <p:sp>
        <p:nvSpPr>
          <p:cNvPr id="7" name="Textfeld 6"/>
          <p:cNvSpPr txBox="1"/>
          <p:nvPr/>
        </p:nvSpPr>
        <p:spPr>
          <a:xfrm>
            <a:off x="591106" y="5043052"/>
            <a:ext cx="8003870" cy="923330"/>
          </a:xfrm>
          <a:prstGeom prst="rect">
            <a:avLst/>
          </a:prstGeom>
          <a:solidFill>
            <a:srgbClr val="D0F7F8"/>
          </a:solidFill>
        </p:spPr>
        <p:txBody>
          <a:bodyPr wrap="square" rtlCol="0">
            <a:spAutoFit/>
          </a:bodyPr>
          <a:lstStyle/>
          <a:p>
            <a:r>
              <a:rPr lang="de-CH" dirty="0"/>
              <a:t>Problem </a:t>
            </a:r>
            <a:r>
              <a:rPr lang="de-CH" dirty="0" err="1"/>
              <a:t>statement</a:t>
            </a:r>
            <a:r>
              <a:rPr lang="de-CH" dirty="0"/>
              <a:t> </a:t>
            </a:r>
            <a:r>
              <a:rPr lang="de-CH" dirty="0" err="1"/>
              <a:t>for</a:t>
            </a:r>
            <a:r>
              <a:rPr lang="de-CH" dirty="0"/>
              <a:t> </a:t>
            </a:r>
            <a:r>
              <a:rPr lang="de-CH" dirty="0" err="1"/>
              <a:t>the</a:t>
            </a:r>
            <a:r>
              <a:rPr lang="de-CH" dirty="0"/>
              <a:t> NRC </a:t>
            </a:r>
            <a:r>
              <a:rPr lang="de-CH" dirty="0" err="1"/>
              <a:t>demonstration</a:t>
            </a:r>
            <a:r>
              <a:rPr lang="de-CH" dirty="0"/>
              <a:t>:  </a:t>
            </a:r>
            <a:r>
              <a:rPr lang="en-US" dirty="0"/>
              <a:t>Low productivity of maize crop due to low soil fertility, and limited knowledge on organic farming by students, extension, and farmers.</a:t>
            </a:r>
          </a:p>
        </p:txBody>
      </p:sp>
      <p:sp>
        <p:nvSpPr>
          <p:cNvPr id="4" name="Rechteck 3">
            <a:extLst>
              <a:ext uri="{FF2B5EF4-FFF2-40B4-BE49-F238E27FC236}">
                <a16:creationId xmlns:a16="http://schemas.microsoft.com/office/drawing/2014/main" id="{2786C589-8623-4833-95FC-0AAD583E99DB}"/>
              </a:ext>
            </a:extLst>
          </p:cNvPr>
          <p:cNvSpPr/>
          <p:nvPr/>
        </p:nvSpPr>
        <p:spPr>
          <a:xfrm>
            <a:off x="637638" y="4406700"/>
            <a:ext cx="4138633" cy="369332"/>
          </a:xfrm>
          <a:prstGeom prst="rect">
            <a:avLst/>
          </a:prstGeom>
        </p:spPr>
        <p:txBody>
          <a:bodyPr wrap="none">
            <a:spAutoFit/>
          </a:bodyPr>
          <a:lstStyle/>
          <a:p>
            <a:r>
              <a:rPr lang="en-US" dirty="0"/>
              <a:t>Write down your problem statement, e.g.:</a:t>
            </a:r>
          </a:p>
        </p:txBody>
      </p:sp>
    </p:spTree>
    <p:extLst>
      <p:ext uri="{BB962C8B-B14F-4D97-AF65-F5344CB8AC3E}">
        <p14:creationId xmlns:p14="http://schemas.microsoft.com/office/powerpoint/2010/main" val="15152436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19" y="977643"/>
            <a:ext cx="7908549" cy="629700"/>
          </a:xfrm>
        </p:spPr>
        <p:txBody>
          <a:bodyPr/>
          <a:lstStyle/>
          <a:p>
            <a:r>
              <a:rPr lang="de-CH" sz="1800" b="0" dirty="0" err="1"/>
              <a:t>Knowing</a:t>
            </a:r>
            <a:r>
              <a:rPr lang="de-CH" sz="1800" b="0" dirty="0"/>
              <a:t> </a:t>
            </a:r>
            <a:r>
              <a:rPr lang="de-CH" sz="1800" b="0" dirty="0" err="1"/>
              <a:t>the</a:t>
            </a:r>
            <a:r>
              <a:rPr lang="de-CH" sz="1800" b="0" dirty="0"/>
              <a:t> </a:t>
            </a:r>
            <a:r>
              <a:rPr lang="de-CH" sz="1800" b="0" dirty="0" err="1"/>
              <a:t>profile</a:t>
            </a:r>
            <a:r>
              <a:rPr lang="de-CH" sz="1800" b="0" dirty="0"/>
              <a:t> of </a:t>
            </a:r>
            <a:r>
              <a:rPr lang="de-CH" sz="1800" b="0" dirty="0" err="1"/>
              <a:t>the</a:t>
            </a:r>
            <a:r>
              <a:rPr lang="de-CH" sz="1800" b="0" dirty="0"/>
              <a:t> soil in </a:t>
            </a:r>
            <a:r>
              <a:rPr lang="de-CH" sz="1800" b="0" dirty="0" err="1"/>
              <a:t>the</a:t>
            </a:r>
            <a:r>
              <a:rPr lang="de-CH" sz="1800" b="0" dirty="0"/>
              <a:t> </a:t>
            </a:r>
            <a:r>
              <a:rPr lang="de-CH" sz="1800" b="0" dirty="0" err="1"/>
              <a:t>demonstration</a:t>
            </a:r>
            <a:r>
              <a:rPr lang="de-CH" sz="1800" b="0" dirty="0"/>
              <a:t> </a:t>
            </a:r>
            <a:r>
              <a:rPr lang="de-CH" sz="1800" b="0" dirty="0" err="1"/>
              <a:t>farm</a:t>
            </a:r>
            <a:r>
              <a:rPr lang="de-CH" sz="1800" b="0" dirty="0"/>
              <a:t>/</a:t>
            </a:r>
            <a:r>
              <a:rPr lang="de-CH" sz="1800" b="0" dirty="0" err="1"/>
              <a:t>plot</a:t>
            </a:r>
            <a:r>
              <a:rPr lang="de-CH" sz="1800" b="0" dirty="0"/>
              <a:t> </a:t>
            </a:r>
            <a:r>
              <a:rPr lang="de-CH" sz="1800" b="0" dirty="0" err="1"/>
              <a:t>can</a:t>
            </a:r>
            <a:r>
              <a:rPr lang="de-CH" sz="1800" b="0" dirty="0"/>
              <a:t> also </a:t>
            </a:r>
            <a:r>
              <a:rPr lang="de-CH" sz="1800" b="0" dirty="0" err="1"/>
              <a:t>be</a:t>
            </a:r>
            <a:r>
              <a:rPr lang="de-CH" sz="1800" b="0" dirty="0"/>
              <a:t> important in </a:t>
            </a:r>
            <a:r>
              <a:rPr lang="de-CH" sz="1800" b="0" dirty="0" err="1"/>
              <a:t>knowing</a:t>
            </a:r>
            <a:r>
              <a:rPr lang="de-CH" sz="1800" b="0" dirty="0"/>
              <a:t> </a:t>
            </a:r>
            <a:r>
              <a:rPr lang="de-CH" sz="1800" b="0" dirty="0" err="1"/>
              <a:t>the</a:t>
            </a:r>
            <a:r>
              <a:rPr lang="de-CH" sz="1800" b="0" dirty="0"/>
              <a:t> soil type and </a:t>
            </a:r>
            <a:r>
              <a:rPr lang="de-CH" sz="1800" b="0" dirty="0" err="1"/>
              <a:t>for</a:t>
            </a:r>
            <a:r>
              <a:rPr lang="de-CH" sz="1800" b="0" dirty="0"/>
              <a:t> decision </a:t>
            </a:r>
            <a:r>
              <a:rPr lang="de-CH" sz="1800" b="0" dirty="0" err="1"/>
              <a:t>making</a:t>
            </a:r>
            <a:endParaRPr lang="en-US" sz="18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160</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9" y="1757590"/>
            <a:ext cx="3053209" cy="4070946"/>
          </a:xfrm>
          <a:prstGeom prst="rect">
            <a:avLst/>
          </a:prstGeom>
        </p:spPr>
      </p:pic>
      <p:sp>
        <p:nvSpPr>
          <p:cNvPr id="7" name="Textfeld 6"/>
          <p:cNvSpPr txBox="1"/>
          <p:nvPr/>
        </p:nvSpPr>
        <p:spPr>
          <a:xfrm>
            <a:off x="1714696" y="5840283"/>
            <a:ext cx="2160024" cy="276999"/>
          </a:xfrm>
          <a:prstGeom prst="rect">
            <a:avLst/>
          </a:prstGeom>
          <a:noFill/>
        </p:spPr>
        <p:txBody>
          <a:bodyPr wrap="square" rtlCol="0">
            <a:spAutoFit/>
          </a:bodyPr>
          <a:lstStyle/>
          <a:p>
            <a:r>
              <a:rPr lang="de-CH" sz="1200" dirty="0"/>
              <a:t>Picture: Monika Schneider, </a:t>
            </a:r>
            <a:r>
              <a:rPr lang="de-CH" sz="1200" dirty="0" err="1"/>
              <a:t>FiBL</a:t>
            </a:r>
            <a:endParaRPr lang="en-US" sz="1200" dirty="0"/>
          </a:p>
        </p:txBody>
      </p:sp>
      <p:sp>
        <p:nvSpPr>
          <p:cNvPr id="6" name="Textfeld 5"/>
          <p:cNvSpPr txBox="1"/>
          <p:nvPr/>
        </p:nvSpPr>
        <p:spPr>
          <a:xfrm>
            <a:off x="3949749" y="2265165"/>
            <a:ext cx="4590051" cy="2554545"/>
          </a:xfrm>
          <a:prstGeom prst="rect">
            <a:avLst/>
          </a:prstGeom>
          <a:noFill/>
        </p:spPr>
        <p:txBody>
          <a:bodyPr wrap="square" rtlCol="0">
            <a:spAutoFit/>
          </a:bodyPr>
          <a:lstStyle/>
          <a:p>
            <a:r>
              <a:rPr lang="de-CH" sz="1600" dirty="0" err="1"/>
              <a:t>Depending</a:t>
            </a:r>
            <a:r>
              <a:rPr lang="de-CH" sz="1600" dirty="0"/>
              <a:t> on </a:t>
            </a:r>
            <a:r>
              <a:rPr lang="de-CH" sz="1600" dirty="0" err="1"/>
              <a:t>the</a:t>
            </a:r>
            <a:r>
              <a:rPr lang="de-CH" sz="1600" dirty="0"/>
              <a:t> type of crop, </a:t>
            </a:r>
            <a:r>
              <a:rPr lang="de-CH" sz="1600" dirty="0" err="1"/>
              <a:t>the</a:t>
            </a:r>
            <a:r>
              <a:rPr lang="de-CH" sz="1600" dirty="0"/>
              <a:t> soil </a:t>
            </a:r>
            <a:r>
              <a:rPr lang="de-CH" sz="1600" dirty="0" err="1"/>
              <a:t>depth</a:t>
            </a:r>
            <a:r>
              <a:rPr lang="de-CH" sz="1600" dirty="0"/>
              <a:t> to </a:t>
            </a:r>
            <a:r>
              <a:rPr lang="de-CH" sz="1600" dirty="0" err="1"/>
              <a:t>be</a:t>
            </a:r>
            <a:r>
              <a:rPr lang="de-CH" sz="1600" dirty="0"/>
              <a:t> </a:t>
            </a:r>
            <a:r>
              <a:rPr lang="de-CH" sz="1600" dirty="0" err="1"/>
              <a:t>considered</a:t>
            </a:r>
            <a:r>
              <a:rPr lang="de-CH" sz="1600" dirty="0"/>
              <a:t> </a:t>
            </a:r>
            <a:r>
              <a:rPr lang="de-CH" sz="1600" dirty="0" err="1"/>
              <a:t>varies</a:t>
            </a:r>
            <a:r>
              <a:rPr lang="de-CH" sz="1600" dirty="0"/>
              <a:t>, e.g. </a:t>
            </a:r>
            <a:r>
              <a:rPr lang="de-CH" sz="1600" dirty="0" err="1"/>
              <a:t>suitable</a:t>
            </a:r>
            <a:r>
              <a:rPr lang="de-CH" sz="1600" dirty="0"/>
              <a:t> soil </a:t>
            </a:r>
            <a:r>
              <a:rPr lang="de-CH" sz="1600" dirty="0" err="1"/>
              <a:t>depths</a:t>
            </a:r>
            <a:r>
              <a:rPr lang="de-CH" sz="1600" dirty="0"/>
              <a:t> </a:t>
            </a:r>
            <a:r>
              <a:rPr lang="de-CH" sz="1600" dirty="0" err="1"/>
              <a:t>for</a:t>
            </a:r>
            <a:r>
              <a:rPr lang="de-CH" sz="1600" dirty="0"/>
              <a:t>:</a:t>
            </a:r>
          </a:p>
          <a:p>
            <a:endParaRPr lang="de-CH" sz="1600" dirty="0"/>
          </a:p>
          <a:p>
            <a:pPr marL="342900" indent="-342900">
              <a:buAutoNum type="alphaLcParenR"/>
            </a:pPr>
            <a:r>
              <a:rPr lang="de-CH" sz="1600" dirty="0"/>
              <a:t>Vegetables = 40 </a:t>
            </a:r>
            <a:r>
              <a:rPr lang="de-CH" sz="1600" dirty="0" err="1"/>
              <a:t>to</a:t>
            </a:r>
            <a:r>
              <a:rPr lang="de-CH" sz="1600" dirty="0"/>
              <a:t> 100 cm</a:t>
            </a:r>
          </a:p>
          <a:p>
            <a:pPr marL="342900" indent="-342900">
              <a:buAutoNum type="alphaLcParenR"/>
            </a:pPr>
            <a:r>
              <a:rPr lang="de-CH" sz="1600" dirty="0" err="1"/>
              <a:t>Maize</a:t>
            </a:r>
            <a:r>
              <a:rPr lang="de-CH" sz="1600" dirty="0"/>
              <a:t> = 100 to 150 cm</a:t>
            </a:r>
          </a:p>
          <a:p>
            <a:pPr marL="342900" indent="-342900">
              <a:buAutoNum type="alphaLcParenR"/>
            </a:pPr>
            <a:r>
              <a:rPr lang="de-CH" sz="1600" dirty="0"/>
              <a:t>Trees like </a:t>
            </a:r>
            <a:r>
              <a:rPr lang="de-CH" sz="1600" dirty="0" err="1"/>
              <a:t>cocoa</a:t>
            </a:r>
            <a:r>
              <a:rPr lang="de-CH" sz="1600" dirty="0"/>
              <a:t> = 122 cm and </a:t>
            </a:r>
            <a:r>
              <a:rPr lang="de-CH" sz="1600" dirty="0" err="1"/>
              <a:t>more</a:t>
            </a:r>
            <a:endParaRPr lang="de-CH" sz="1600" dirty="0"/>
          </a:p>
          <a:p>
            <a:pPr marL="342900" indent="-342900">
              <a:buAutoNum type="alphaLcParenR"/>
            </a:pPr>
            <a:endParaRPr lang="de-CH" sz="1600" dirty="0"/>
          </a:p>
          <a:p>
            <a:r>
              <a:rPr lang="de-CH" sz="1600" dirty="0"/>
              <a:t>For a </a:t>
            </a:r>
            <a:r>
              <a:rPr lang="de-CH" sz="1600" dirty="0" err="1"/>
              <a:t>demonstration</a:t>
            </a:r>
            <a:r>
              <a:rPr lang="de-CH" sz="1600" dirty="0"/>
              <a:t> that </a:t>
            </a:r>
            <a:r>
              <a:rPr lang="de-CH" sz="1600" dirty="0" err="1"/>
              <a:t>is</a:t>
            </a:r>
            <a:r>
              <a:rPr lang="de-CH" sz="1600" dirty="0"/>
              <a:t> also </a:t>
            </a:r>
            <a:r>
              <a:rPr lang="de-CH" sz="1600" dirty="0" err="1"/>
              <a:t>focusing</a:t>
            </a:r>
            <a:r>
              <a:rPr lang="de-CH" sz="1600" dirty="0"/>
              <a:t> on soil fertility </a:t>
            </a:r>
            <a:r>
              <a:rPr lang="de-CH" sz="1600" dirty="0" err="1"/>
              <a:t>or</a:t>
            </a:r>
            <a:r>
              <a:rPr lang="de-CH" sz="1600" dirty="0"/>
              <a:t> soil </a:t>
            </a:r>
            <a:r>
              <a:rPr lang="de-CH" sz="1600" dirty="0" err="1"/>
              <a:t>health</a:t>
            </a:r>
            <a:r>
              <a:rPr lang="de-CH" sz="1600" dirty="0"/>
              <a:t>, </a:t>
            </a:r>
            <a:r>
              <a:rPr lang="de-CH" sz="1600" dirty="0" err="1"/>
              <a:t>the</a:t>
            </a:r>
            <a:r>
              <a:rPr lang="de-CH" sz="1600" dirty="0"/>
              <a:t> soil </a:t>
            </a:r>
            <a:r>
              <a:rPr lang="de-CH" sz="1600" dirty="0" err="1"/>
              <a:t>profile</a:t>
            </a:r>
            <a:r>
              <a:rPr lang="de-CH" sz="1600" dirty="0"/>
              <a:t> </a:t>
            </a:r>
            <a:r>
              <a:rPr lang="de-CH" sz="1600" dirty="0" err="1"/>
              <a:t>can</a:t>
            </a:r>
            <a:r>
              <a:rPr lang="de-CH" sz="1600" dirty="0"/>
              <a:t> also provide </a:t>
            </a:r>
            <a:r>
              <a:rPr lang="de-CH" sz="1600" dirty="0" err="1"/>
              <a:t>information</a:t>
            </a:r>
            <a:r>
              <a:rPr lang="de-CH" sz="1600" dirty="0"/>
              <a:t> on soil </a:t>
            </a:r>
            <a:r>
              <a:rPr lang="de-CH" sz="1600" dirty="0" err="1"/>
              <a:t>texture</a:t>
            </a:r>
            <a:r>
              <a:rPr lang="de-CH" sz="1600" dirty="0"/>
              <a:t> and </a:t>
            </a:r>
            <a:r>
              <a:rPr lang="de-CH" sz="1600" dirty="0" err="1"/>
              <a:t>its</a:t>
            </a:r>
            <a:r>
              <a:rPr lang="de-CH" sz="1600" dirty="0"/>
              <a:t> </a:t>
            </a:r>
            <a:r>
              <a:rPr lang="de-CH" sz="1600" dirty="0" err="1"/>
              <a:t>classification</a:t>
            </a:r>
            <a:r>
              <a:rPr lang="de-CH" sz="1600" dirty="0"/>
              <a:t>.</a:t>
            </a:r>
          </a:p>
        </p:txBody>
      </p:sp>
      <p:sp>
        <p:nvSpPr>
          <p:cNvPr id="8" name="Rechteck 7">
            <a:extLst>
              <a:ext uri="{FF2B5EF4-FFF2-40B4-BE49-F238E27FC236}">
                <a16:creationId xmlns:a16="http://schemas.microsoft.com/office/drawing/2014/main" id="{2DC75001-CB57-494B-BD66-6F80A8305C1F}"/>
              </a:ext>
            </a:extLst>
          </p:cNvPr>
          <p:cNvSpPr/>
          <p:nvPr/>
        </p:nvSpPr>
        <p:spPr>
          <a:xfrm>
            <a:off x="549446" y="391851"/>
            <a:ext cx="4490525" cy="461665"/>
          </a:xfrm>
          <a:prstGeom prst="rect">
            <a:avLst/>
          </a:prstGeom>
          <a:noFill/>
        </p:spPr>
        <p:txBody>
          <a:bodyPr wrap="square" rtlCol="0">
            <a:spAutoFit/>
          </a:bodyPr>
          <a:lstStyle/>
          <a:p>
            <a:r>
              <a:rPr lang="de-CH" sz="2400" b="1" dirty="0" err="1"/>
              <a:t>Soil</a:t>
            </a:r>
            <a:r>
              <a:rPr lang="de-CH" sz="2400" b="1" dirty="0"/>
              <a:t> </a:t>
            </a:r>
            <a:r>
              <a:rPr lang="de-CH" sz="2400" b="1" dirty="0" err="1"/>
              <a:t>profile</a:t>
            </a:r>
            <a:endParaRPr lang="de-CH" sz="2400" b="1" dirty="0"/>
          </a:p>
        </p:txBody>
      </p:sp>
      <p:sp>
        <p:nvSpPr>
          <p:cNvPr id="9" name="Datumsplatzhalter 4">
            <a:extLst>
              <a:ext uri="{FF2B5EF4-FFF2-40B4-BE49-F238E27FC236}">
                <a16:creationId xmlns:a16="http://schemas.microsoft.com/office/drawing/2014/main" id="{7E5FD913-E1AA-4C58-A093-5C5F4FDBC31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7284477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161</a:t>
            </a:fld>
            <a:endParaRPr lang="en-GB" noProof="0" dirty="0"/>
          </a:p>
        </p:txBody>
      </p:sp>
      <p:sp>
        <p:nvSpPr>
          <p:cNvPr id="6" name="Inhaltsplatzhalter 2"/>
          <p:cNvSpPr txBox="1">
            <a:spLocks/>
          </p:cNvSpPr>
          <p:nvPr/>
        </p:nvSpPr>
        <p:spPr>
          <a:xfrm>
            <a:off x="641134" y="908972"/>
            <a:ext cx="3266422" cy="2773407"/>
          </a:xfrm>
          <a:prstGeom prst="rect">
            <a:avLst/>
          </a:prstGeom>
          <a:solidFill>
            <a:schemeClr val="accent6">
              <a:lumMod val="20000"/>
              <a:lumOff val="8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de-CH" sz="1600" b="1" dirty="0" err="1"/>
              <a:t>Weather</a:t>
            </a:r>
            <a:r>
              <a:rPr lang="de-CH" sz="1600" b="1" dirty="0"/>
              <a:t> </a:t>
            </a:r>
            <a:r>
              <a:rPr lang="de-CH" sz="1600" b="1" dirty="0" err="1"/>
              <a:t>station</a:t>
            </a:r>
            <a:r>
              <a:rPr lang="de-CH" sz="1600" dirty="0"/>
              <a:t>: </a:t>
            </a:r>
          </a:p>
          <a:p>
            <a:pPr marL="285750" lvl="1" indent="-285750"/>
            <a:r>
              <a:rPr lang="de-CH" sz="1600" dirty="0"/>
              <a:t>Are weather data necessary </a:t>
            </a:r>
            <a:r>
              <a:rPr lang="de-CH" sz="1600" dirty="0" err="1"/>
              <a:t>for</a:t>
            </a:r>
            <a:r>
              <a:rPr lang="de-CH" sz="1600" dirty="0"/>
              <a:t> </a:t>
            </a:r>
            <a:r>
              <a:rPr lang="de-CH" sz="1600" dirty="0" err="1"/>
              <a:t>the</a:t>
            </a:r>
            <a:r>
              <a:rPr lang="de-CH" sz="1600" dirty="0"/>
              <a:t> </a:t>
            </a:r>
            <a:r>
              <a:rPr lang="de-CH" sz="1600" dirty="0" err="1"/>
              <a:t>demonstration’s</a:t>
            </a:r>
            <a:r>
              <a:rPr lang="de-CH" sz="1600" dirty="0"/>
              <a:t> objectives? </a:t>
            </a:r>
          </a:p>
          <a:p>
            <a:pPr marL="285750" lvl="1" indent="-285750"/>
            <a:r>
              <a:rPr lang="de-CH" sz="1600" dirty="0" err="1"/>
              <a:t>If</a:t>
            </a:r>
            <a:r>
              <a:rPr lang="de-CH" sz="1600" dirty="0"/>
              <a:t> yes, </a:t>
            </a:r>
            <a:r>
              <a:rPr lang="de-CH" sz="1600" dirty="0" err="1"/>
              <a:t>can</a:t>
            </a:r>
            <a:r>
              <a:rPr lang="de-CH" sz="1600" dirty="0"/>
              <a:t> they </a:t>
            </a:r>
            <a:r>
              <a:rPr lang="de-CH" sz="1600" dirty="0" err="1"/>
              <a:t>be</a:t>
            </a:r>
            <a:r>
              <a:rPr lang="de-CH" sz="1600" dirty="0"/>
              <a:t> </a:t>
            </a:r>
            <a:r>
              <a:rPr lang="de-CH" sz="1600" dirty="0" err="1"/>
              <a:t>obtained</a:t>
            </a:r>
            <a:r>
              <a:rPr lang="de-CH" sz="1600" dirty="0"/>
              <a:t> </a:t>
            </a:r>
            <a:r>
              <a:rPr lang="de-CH" sz="1600" dirty="0" err="1"/>
              <a:t>easily</a:t>
            </a:r>
            <a:r>
              <a:rPr lang="de-CH" sz="1600" dirty="0"/>
              <a:t>, e.g. from the local or national meteorological offices? </a:t>
            </a:r>
          </a:p>
          <a:p>
            <a:pPr marL="285750" lvl="1" indent="-285750"/>
            <a:r>
              <a:rPr lang="de-CH" sz="1600" dirty="0" err="1"/>
              <a:t>If</a:t>
            </a:r>
            <a:r>
              <a:rPr lang="de-CH" sz="1600" dirty="0"/>
              <a:t> weather data are not available </a:t>
            </a:r>
            <a:r>
              <a:rPr lang="de-CH" sz="1600" dirty="0" err="1"/>
              <a:t>for</a:t>
            </a:r>
            <a:r>
              <a:rPr lang="de-CH" sz="1600" dirty="0"/>
              <a:t> the area, are they important enough to warrant setting up a </a:t>
            </a:r>
            <a:r>
              <a:rPr lang="de-CH" sz="1600" dirty="0" err="1"/>
              <a:t>micro-weather</a:t>
            </a:r>
            <a:r>
              <a:rPr lang="de-CH" sz="1600" dirty="0"/>
              <a:t> </a:t>
            </a:r>
            <a:r>
              <a:rPr lang="de-CH" sz="1600" dirty="0" err="1"/>
              <a:t>station</a:t>
            </a:r>
            <a:r>
              <a:rPr lang="de-CH" sz="1600" dirty="0"/>
              <a:t>?</a:t>
            </a:r>
          </a:p>
          <a:p>
            <a:pPr marL="0" lvl="1" indent="0">
              <a:buNone/>
            </a:pPr>
            <a:endParaRPr lang="de-CH" sz="1600" dirty="0"/>
          </a:p>
          <a:p>
            <a:pPr marL="0" lvl="1" indent="0">
              <a:buNone/>
            </a:pPr>
            <a:endParaRPr lang="de-CH" sz="1600" dirty="0"/>
          </a:p>
          <a:p>
            <a:pPr marL="0" lvl="1" indent="0">
              <a:buNone/>
            </a:pPr>
            <a:endParaRPr lang="de-CH" sz="1600" dirty="0"/>
          </a:p>
          <a:p>
            <a:pPr marL="0" lvl="1" indent="0">
              <a:buNone/>
            </a:pPr>
            <a:endParaRPr lang="de-CH" sz="1600" dirty="0"/>
          </a:p>
          <a:p>
            <a:pPr marL="0" lvl="1" indent="0">
              <a:buNone/>
            </a:pPr>
            <a:endParaRPr lang="de-CH" sz="1600" dirty="0"/>
          </a:p>
          <a:p>
            <a:pPr marL="0" lvl="1" indent="0">
              <a:buNone/>
            </a:pPr>
            <a:endParaRPr lang="de-CH" sz="1600" dirty="0"/>
          </a:p>
          <a:p>
            <a:pPr marL="0" lvl="1" indent="0">
              <a:buNone/>
            </a:pPr>
            <a:endParaRPr lang="de-CH" sz="1600" dirty="0"/>
          </a:p>
        </p:txBody>
      </p:sp>
      <p:sp>
        <p:nvSpPr>
          <p:cNvPr id="8" name="Rectangle 7"/>
          <p:cNvSpPr/>
          <p:nvPr/>
        </p:nvSpPr>
        <p:spPr>
          <a:xfrm>
            <a:off x="637360" y="345464"/>
            <a:ext cx="7902439" cy="276999"/>
          </a:xfrm>
          <a:prstGeom prst="rect">
            <a:avLst/>
          </a:prstGeom>
          <a:noFill/>
        </p:spPr>
        <p:txBody>
          <a:bodyPr wrap="square" lIns="0" tIns="0" rIns="0" bIns="0">
            <a:spAutoFit/>
          </a:bodyPr>
          <a:lstStyle/>
          <a:p>
            <a:r>
              <a:rPr lang="en-US" b="1" dirty="0"/>
              <a:t>ANNEX 3:  Additional considerations for site – weather station</a:t>
            </a:r>
            <a:endParaRPr lang="en-GB" b="1"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3363" y="863923"/>
            <a:ext cx="4526437" cy="3591432"/>
          </a:xfrm>
          <a:prstGeom prst="rect">
            <a:avLst/>
          </a:prstGeom>
        </p:spPr>
      </p:pic>
      <p:sp>
        <p:nvSpPr>
          <p:cNvPr id="10" name="TextBox 9"/>
          <p:cNvSpPr txBox="1"/>
          <p:nvPr/>
        </p:nvSpPr>
        <p:spPr>
          <a:xfrm>
            <a:off x="6012016" y="4479398"/>
            <a:ext cx="2713820" cy="276999"/>
          </a:xfrm>
          <a:prstGeom prst="rect">
            <a:avLst/>
          </a:prstGeom>
          <a:solidFill>
            <a:schemeClr val="bg1"/>
          </a:solidFill>
        </p:spPr>
        <p:txBody>
          <a:bodyPr wrap="none" rtlCol="0">
            <a:spAutoFit/>
          </a:bodyPr>
          <a:lstStyle/>
          <a:p>
            <a:r>
              <a:rPr lang="en-GB" sz="1200" dirty="0"/>
              <a:t>Picture: Edward Karanja, </a:t>
            </a:r>
            <a:r>
              <a:rPr lang="en-GB" sz="1200" dirty="0" err="1"/>
              <a:t>SysCom</a:t>
            </a:r>
            <a:r>
              <a:rPr lang="en-GB" sz="1200" dirty="0"/>
              <a:t> Kenya</a:t>
            </a:r>
            <a:endParaRPr lang="en-US" sz="1200" dirty="0"/>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61" y="3708395"/>
            <a:ext cx="3270195" cy="2218595"/>
          </a:xfrm>
          <a:prstGeom prst="rect">
            <a:avLst/>
          </a:prstGeom>
        </p:spPr>
      </p:pic>
      <p:sp>
        <p:nvSpPr>
          <p:cNvPr id="11" name="TextBox 9"/>
          <p:cNvSpPr txBox="1"/>
          <p:nvPr/>
        </p:nvSpPr>
        <p:spPr>
          <a:xfrm>
            <a:off x="1337298" y="5918894"/>
            <a:ext cx="2711576" cy="276999"/>
          </a:xfrm>
          <a:prstGeom prst="rect">
            <a:avLst/>
          </a:prstGeom>
          <a:solidFill>
            <a:schemeClr val="bg1"/>
          </a:solidFill>
        </p:spPr>
        <p:txBody>
          <a:bodyPr wrap="none" rtlCol="0">
            <a:spAutoFit/>
          </a:bodyPr>
          <a:lstStyle/>
          <a:p>
            <a:r>
              <a:rPr lang="en-GB" sz="1200" dirty="0"/>
              <a:t>Picture: Laura Armengot, </a:t>
            </a:r>
            <a:r>
              <a:rPr lang="en-GB" sz="1200" dirty="0" err="1"/>
              <a:t>SysCom</a:t>
            </a:r>
            <a:r>
              <a:rPr lang="en-GB" sz="1200" dirty="0"/>
              <a:t> Bolivia</a:t>
            </a:r>
            <a:endParaRPr lang="en-US" sz="1200" dirty="0"/>
          </a:p>
        </p:txBody>
      </p:sp>
      <p:sp>
        <p:nvSpPr>
          <p:cNvPr id="12" name="Datumsplatzhalter 4">
            <a:extLst>
              <a:ext uri="{FF2B5EF4-FFF2-40B4-BE49-F238E27FC236}">
                <a16:creationId xmlns:a16="http://schemas.microsoft.com/office/drawing/2014/main" id="{FDC9202F-C8CC-475B-9935-7E4F22B2E12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1442530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162</a:t>
            </a:fld>
            <a:endParaRPr lang="en-GB" noProof="0" dirty="0"/>
          </a:p>
        </p:txBody>
      </p:sp>
      <p:sp>
        <p:nvSpPr>
          <p:cNvPr id="8" name="Rectangle 7"/>
          <p:cNvSpPr/>
          <p:nvPr/>
        </p:nvSpPr>
        <p:spPr>
          <a:xfrm>
            <a:off x="667260" y="740091"/>
            <a:ext cx="5489907" cy="246221"/>
          </a:xfrm>
          <a:prstGeom prst="rect">
            <a:avLst/>
          </a:prstGeom>
          <a:noFill/>
        </p:spPr>
        <p:txBody>
          <a:bodyPr wrap="square" lIns="0" tIns="0" rIns="0" bIns="0">
            <a:spAutoFit/>
          </a:bodyPr>
          <a:lstStyle/>
          <a:p>
            <a:r>
              <a:rPr lang="de-CH" sz="1600" b="1" dirty="0"/>
              <a:t>More </a:t>
            </a:r>
            <a:r>
              <a:rPr lang="de-CH" sz="1600" b="1" dirty="0" err="1"/>
              <a:t>about</a:t>
            </a:r>
            <a:r>
              <a:rPr lang="de-CH" sz="1600" b="1" dirty="0"/>
              <a:t> a </a:t>
            </a:r>
            <a:r>
              <a:rPr lang="de-CH" sz="1600" b="1" dirty="0" err="1"/>
              <a:t>weather</a:t>
            </a:r>
            <a:r>
              <a:rPr lang="de-CH" sz="1600" b="1" dirty="0"/>
              <a:t> </a:t>
            </a:r>
            <a:r>
              <a:rPr lang="de-CH" sz="1600" b="1" dirty="0" err="1"/>
              <a:t>station</a:t>
            </a:r>
            <a:endParaRPr lang="en-GB" sz="1600" b="1" dirty="0"/>
          </a:p>
        </p:txBody>
      </p:sp>
      <p:sp>
        <p:nvSpPr>
          <p:cNvPr id="3" name="Rectangle 2"/>
          <p:cNvSpPr/>
          <p:nvPr/>
        </p:nvSpPr>
        <p:spPr>
          <a:xfrm>
            <a:off x="637505" y="1196880"/>
            <a:ext cx="7902295" cy="3831818"/>
          </a:xfrm>
          <a:prstGeom prst="rect">
            <a:avLst/>
          </a:prstGeom>
          <a:solidFill>
            <a:schemeClr val="accent6">
              <a:lumMod val="20000"/>
              <a:lumOff val="80000"/>
            </a:schemeClr>
          </a:solidFill>
        </p:spPr>
        <p:txBody>
          <a:bodyPr wrap="square">
            <a:spAutoFit/>
          </a:bodyPr>
          <a:lstStyle/>
          <a:p>
            <a:pPr marL="0" lvl="1" indent="0">
              <a:spcAft>
                <a:spcPts val="600"/>
              </a:spcAft>
              <a:buNone/>
            </a:pPr>
            <a:r>
              <a:rPr lang="de-CH" sz="1600" b="1" dirty="0"/>
              <a:t>Things to consider when </a:t>
            </a:r>
            <a:r>
              <a:rPr lang="de-CH" sz="1600" b="1" dirty="0" err="1"/>
              <a:t>installing</a:t>
            </a:r>
            <a:r>
              <a:rPr lang="de-CH" sz="1600" b="1" dirty="0"/>
              <a:t> a mini </a:t>
            </a:r>
            <a:r>
              <a:rPr lang="de-CH" sz="1600" b="1" dirty="0" err="1"/>
              <a:t>weather</a:t>
            </a:r>
            <a:r>
              <a:rPr lang="de-CH" sz="1600" b="1" dirty="0"/>
              <a:t> </a:t>
            </a:r>
            <a:r>
              <a:rPr lang="de-CH" sz="1600" b="1" dirty="0" err="1"/>
              <a:t>station</a:t>
            </a:r>
            <a:r>
              <a:rPr lang="de-CH" sz="1600" b="1" dirty="0"/>
              <a:t> (</a:t>
            </a:r>
            <a:r>
              <a:rPr lang="de-CH" sz="1600" b="1" dirty="0" err="1"/>
              <a:t>if</a:t>
            </a:r>
            <a:r>
              <a:rPr lang="de-CH" sz="1600" b="1" dirty="0"/>
              <a:t> </a:t>
            </a:r>
            <a:r>
              <a:rPr lang="de-CH" sz="1600" b="1" dirty="0" err="1"/>
              <a:t>one</a:t>
            </a:r>
            <a:r>
              <a:rPr lang="de-CH" sz="1600" b="1" dirty="0"/>
              <a:t> </a:t>
            </a:r>
            <a:r>
              <a:rPr lang="de-CH" sz="1600" b="1" dirty="0" err="1"/>
              <a:t>is</a:t>
            </a:r>
            <a:r>
              <a:rPr lang="de-CH" sz="1600" b="1" dirty="0"/>
              <a:t> required)</a:t>
            </a:r>
          </a:p>
          <a:p>
            <a:pPr marL="342900" lvl="1" indent="-342900">
              <a:spcAft>
                <a:spcPts val="600"/>
              </a:spcAft>
              <a:buAutoNum type="arabicPeriod"/>
            </a:pPr>
            <a:r>
              <a:rPr lang="en-US" sz="1600" dirty="0"/>
              <a:t>Maintain a good distance between the weather station and any tall objects:</a:t>
            </a:r>
          </a:p>
          <a:p>
            <a:pPr marL="612900" lvl="2" indent="-342900">
              <a:spcAft>
                <a:spcPts val="600"/>
              </a:spcAft>
              <a:buFont typeface="Arial" panose="020B0604020202020204" pitchFamily="34" charset="0"/>
              <a:buChar char="•"/>
            </a:pPr>
            <a:r>
              <a:rPr lang="en-US" sz="1600" dirty="0"/>
              <a:t>Never install a weather station under a tree or overhang, as this can lead to incorrect rainfall data.</a:t>
            </a:r>
          </a:p>
          <a:p>
            <a:pPr marL="612900" lvl="2" indent="-342900">
              <a:spcAft>
                <a:spcPts val="600"/>
              </a:spcAft>
              <a:buFont typeface="Arial" panose="020B0604020202020204" pitchFamily="34" charset="0"/>
              <a:buChar char="•"/>
            </a:pPr>
            <a:r>
              <a:rPr lang="en-US" sz="1600" dirty="0"/>
              <a:t>Do not place the weather station at the alley or between two buildings as this can affect the anemometer resulting in wrong wind data.</a:t>
            </a:r>
          </a:p>
          <a:p>
            <a:pPr marL="342900" lvl="1" indent="-342900">
              <a:spcAft>
                <a:spcPts val="600"/>
              </a:spcAft>
              <a:buFont typeface="+mj-lt"/>
              <a:buAutoNum type="arabicPeriod"/>
            </a:pPr>
            <a:r>
              <a:rPr lang="en-US" sz="1600" dirty="0"/>
              <a:t>The rain gauge should be placed at least 5 ft (about 1.50 m) high from any horizontal obstruction so that the rain is not blocked by the object. </a:t>
            </a:r>
          </a:p>
          <a:p>
            <a:pPr marL="342900" lvl="1" indent="-342900">
              <a:spcAft>
                <a:spcPts val="600"/>
              </a:spcAft>
              <a:buFont typeface="+mj-lt"/>
              <a:buAutoNum type="arabicPeriod"/>
            </a:pPr>
            <a:r>
              <a:rPr lang="en-US" sz="1600" dirty="0"/>
              <a:t>To keep away birds from pooping or nesting in the rain gauge, plastic spikes can be mounted on the gauge. </a:t>
            </a:r>
          </a:p>
          <a:p>
            <a:pPr marL="342900" lvl="1" indent="-342900">
              <a:spcAft>
                <a:spcPts val="600"/>
              </a:spcAft>
              <a:buFont typeface="+mj-lt"/>
              <a:buAutoNum type="arabicPeriod"/>
            </a:pPr>
            <a:r>
              <a:rPr lang="en-US" sz="1600" dirty="0"/>
              <a:t>The World Meteorological </a:t>
            </a:r>
            <a:r>
              <a:rPr lang="en-US" sz="1600" dirty="0" err="1"/>
              <a:t>Organisation</a:t>
            </a:r>
            <a:r>
              <a:rPr lang="en-US" sz="1600" dirty="0"/>
              <a:t> (WMO) agreed standard for the height of the Stevenson screen is between 1.25 m (4 ft 1 in) and 2 m (6 ft 7 in) above the ground. </a:t>
            </a:r>
          </a:p>
          <a:p>
            <a:pPr marL="342900" lvl="1" indent="-342900">
              <a:spcAft>
                <a:spcPts val="600"/>
              </a:spcAft>
              <a:buFont typeface="+mj-lt"/>
              <a:buAutoNum type="arabicPeriod"/>
            </a:pPr>
            <a:r>
              <a:rPr lang="en-US" sz="1600" dirty="0"/>
              <a:t>The Stevenson screen is always painted white, to reflect direct solar radiation.</a:t>
            </a:r>
          </a:p>
        </p:txBody>
      </p:sp>
      <p:sp>
        <p:nvSpPr>
          <p:cNvPr id="7" name="Datumsplatzhalter 4">
            <a:extLst>
              <a:ext uri="{FF2B5EF4-FFF2-40B4-BE49-F238E27FC236}">
                <a16:creationId xmlns:a16="http://schemas.microsoft.com/office/drawing/2014/main" id="{2206DA95-331C-4C5E-872A-F6290368911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3740533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251" y="368966"/>
            <a:ext cx="7908549" cy="553998"/>
          </a:xfrm>
          <a:noFill/>
        </p:spPr>
        <p:txBody>
          <a:bodyPr vert="horz" wrap="square" lIns="0" tIns="0" rIns="0" bIns="0" rtlCol="0" anchor="t">
            <a:spAutoFit/>
          </a:bodyPr>
          <a:lstStyle/>
          <a:p>
            <a:pPr defTabSz="914400"/>
            <a:r>
              <a:rPr lang="de-CH" sz="2000" dirty="0">
                <a:latin typeface="+mn-lt"/>
                <a:ea typeface="+mn-ea"/>
                <a:cs typeface="+mn-cs"/>
              </a:rPr>
              <a:t>ANNEX 4: </a:t>
            </a:r>
            <a:r>
              <a:rPr lang="de-CH" sz="2000" dirty="0" err="1">
                <a:latin typeface="+mn-lt"/>
                <a:ea typeface="+mn-ea"/>
                <a:cs typeface="+mn-cs"/>
              </a:rPr>
              <a:t>Conducting</a:t>
            </a:r>
            <a:r>
              <a:rPr lang="de-CH" sz="2000" dirty="0">
                <a:latin typeface="+mn-lt"/>
                <a:ea typeface="+mn-ea"/>
                <a:cs typeface="+mn-cs"/>
              </a:rPr>
              <a:t> a seed </a:t>
            </a:r>
            <a:r>
              <a:rPr lang="de-CH" sz="2000" dirty="0" err="1">
                <a:latin typeface="+mn-lt"/>
                <a:ea typeface="+mn-ea"/>
                <a:cs typeface="+mn-cs"/>
              </a:rPr>
              <a:t>germination</a:t>
            </a:r>
            <a:r>
              <a:rPr lang="de-CH" sz="2000" dirty="0">
                <a:latin typeface="+mn-lt"/>
                <a:ea typeface="+mn-ea"/>
                <a:cs typeface="+mn-cs"/>
              </a:rPr>
              <a:t> </a:t>
            </a:r>
            <a:r>
              <a:rPr lang="de-CH" sz="2000" dirty="0" err="1">
                <a:latin typeface="+mn-lt"/>
                <a:ea typeface="+mn-ea"/>
                <a:cs typeface="+mn-cs"/>
              </a:rPr>
              <a:t>test</a:t>
            </a:r>
            <a:r>
              <a:rPr lang="de-CH" sz="2000" dirty="0">
                <a:latin typeface="+mn-lt"/>
                <a:ea typeface="+mn-ea"/>
                <a:cs typeface="+mn-cs"/>
              </a:rPr>
              <a:t> to determine seed </a:t>
            </a:r>
            <a:r>
              <a:rPr lang="de-CH" sz="2000" dirty="0" err="1">
                <a:latin typeface="+mn-lt"/>
                <a:ea typeface="+mn-ea"/>
                <a:cs typeface="+mn-cs"/>
              </a:rPr>
              <a:t>quality</a:t>
            </a:r>
            <a:r>
              <a:rPr lang="de-CH" sz="2000" dirty="0">
                <a:latin typeface="+mn-lt"/>
                <a:ea typeface="+mn-ea"/>
                <a:cs typeface="+mn-cs"/>
              </a:rPr>
              <a:t> and </a:t>
            </a:r>
            <a:r>
              <a:rPr lang="de-CH" sz="2000" dirty="0" err="1">
                <a:latin typeface="+mn-lt"/>
                <a:ea typeface="+mn-ea"/>
                <a:cs typeface="+mn-cs"/>
              </a:rPr>
              <a:t>its</a:t>
            </a:r>
            <a:r>
              <a:rPr lang="de-CH" sz="2000" dirty="0">
                <a:latin typeface="+mn-lt"/>
                <a:ea typeface="+mn-ea"/>
                <a:cs typeface="+mn-cs"/>
              </a:rPr>
              <a:t> </a:t>
            </a:r>
            <a:r>
              <a:rPr lang="de-CH" sz="2000" dirty="0" err="1">
                <a:latin typeface="+mn-lt"/>
                <a:ea typeface="+mn-ea"/>
                <a:cs typeface="+mn-cs"/>
              </a:rPr>
              <a:t>implications</a:t>
            </a:r>
            <a:r>
              <a:rPr lang="de-CH" sz="2000" dirty="0">
                <a:latin typeface="+mn-lt"/>
                <a:ea typeface="+mn-ea"/>
                <a:cs typeface="+mn-cs"/>
              </a:rPr>
              <a:t> on </a:t>
            </a:r>
            <a:r>
              <a:rPr lang="de-CH" sz="2000" dirty="0" err="1">
                <a:latin typeface="+mn-lt"/>
                <a:ea typeface="+mn-ea"/>
                <a:cs typeface="+mn-cs"/>
              </a:rPr>
              <a:t>seeding</a:t>
            </a:r>
            <a:r>
              <a:rPr lang="de-CH" sz="2000" dirty="0">
                <a:latin typeface="+mn-lt"/>
                <a:ea typeface="+mn-ea"/>
                <a:cs typeface="+mn-cs"/>
              </a:rPr>
              <a:t> rate</a:t>
            </a:r>
            <a:endParaRPr lang="en-US" sz="2000" dirty="0">
              <a:latin typeface="+mn-lt"/>
              <a:ea typeface="+mn-ea"/>
              <a:cs typeface="+mn-cs"/>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163</a:t>
            </a:fld>
            <a:endParaRPr lang="en-GB" noProof="0" dirty="0"/>
          </a:p>
        </p:txBody>
      </p:sp>
      <p:pic>
        <p:nvPicPr>
          <p:cNvPr id="8" name="Grafik 7">
            <a:extLst>
              <a:ext uri="{FF2B5EF4-FFF2-40B4-BE49-F238E27FC236}">
                <a16:creationId xmlns:a16="http://schemas.microsoft.com/office/drawing/2014/main" id="{FC769EB4-8C45-466F-ACFD-7D3B1E73B0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4183" y="2545188"/>
            <a:ext cx="3476948" cy="3476948"/>
          </a:xfrm>
          <a:prstGeom prst="rect">
            <a:avLst/>
          </a:prstGeom>
        </p:spPr>
      </p:pic>
      <p:pic>
        <p:nvPicPr>
          <p:cNvPr id="9" name="Grafik 8">
            <a:extLst>
              <a:ext uri="{FF2B5EF4-FFF2-40B4-BE49-F238E27FC236}">
                <a16:creationId xmlns:a16="http://schemas.microsoft.com/office/drawing/2014/main" id="{EBA54C94-5C2B-4FFD-BAF5-6D177A5DCA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672" y="3523107"/>
            <a:ext cx="3586578" cy="2425922"/>
          </a:xfrm>
          <a:prstGeom prst="rect">
            <a:avLst/>
          </a:prstGeom>
        </p:spPr>
      </p:pic>
      <p:pic>
        <p:nvPicPr>
          <p:cNvPr id="10" name="Grafik 9">
            <a:extLst>
              <a:ext uri="{FF2B5EF4-FFF2-40B4-BE49-F238E27FC236}">
                <a16:creationId xmlns:a16="http://schemas.microsoft.com/office/drawing/2014/main" id="{2383DE74-BADB-4836-B1B5-3248A46D2B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5391" y="1053368"/>
            <a:ext cx="3476437" cy="2212643"/>
          </a:xfrm>
          <a:prstGeom prst="rect">
            <a:avLst/>
          </a:prstGeom>
          <a:noFill/>
        </p:spPr>
      </p:pic>
      <p:pic>
        <p:nvPicPr>
          <p:cNvPr id="11" name="Grafik 10">
            <a:extLst>
              <a:ext uri="{FF2B5EF4-FFF2-40B4-BE49-F238E27FC236}">
                <a16:creationId xmlns:a16="http://schemas.microsoft.com/office/drawing/2014/main" id="{E9658898-F25E-4D7D-AAC5-A718B2936B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3541" y="1053368"/>
            <a:ext cx="2736297" cy="1706943"/>
          </a:xfrm>
          <a:prstGeom prst="rect">
            <a:avLst/>
          </a:prstGeom>
        </p:spPr>
      </p:pic>
      <p:sp>
        <p:nvSpPr>
          <p:cNvPr id="13" name="Ellipse 12">
            <a:extLst>
              <a:ext uri="{FF2B5EF4-FFF2-40B4-BE49-F238E27FC236}">
                <a16:creationId xmlns:a16="http://schemas.microsoft.com/office/drawing/2014/main" id="{B20449F5-1F61-4422-8A15-4817F596A72D}"/>
              </a:ext>
            </a:extLst>
          </p:cNvPr>
          <p:cNvSpPr/>
          <p:nvPr/>
        </p:nvSpPr>
        <p:spPr bwMode="auto">
          <a:xfrm>
            <a:off x="390384" y="1203122"/>
            <a:ext cx="307005" cy="307005"/>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1</a:t>
            </a:r>
          </a:p>
        </p:txBody>
      </p:sp>
      <p:sp>
        <p:nvSpPr>
          <p:cNvPr id="14" name="Ellipse 13">
            <a:extLst>
              <a:ext uri="{FF2B5EF4-FFF2-40B4-BE49-F238E27FC236}">
                <a16:creationId xmlns:a16="http://schemas.microsoft.com/office/drawing/2014/main" id="{59E59AAA-E156-4BED-8A8A-C760AD4DA882}"/>
              </a:ext>
            </a:extLst>
          </p:cNvPr>
          <p:cNvSpPr/>
          <p:nvPr/>
        </p:nvSpPr>
        <p:spPr bwMode="auto">
          <a:xfrm>
            <a:off x="4431150" y="1131114"/>
            <a:ext cx="307005" cy="307005"/>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2</a:t>
            </a:r>
          </a:p>
        </p:txBody>
      </p:sp>
      <p:sp>
        <p:nvSpPr>
          <p:cNvPr id="15" name="Ellipse 14">
            <a:extLst>
              <a:ext uri="{FF2B5EF4-FFF2-40B4-BE49-F238E27FC236}">
                <a16:creationId xmlns:a16="http://schemas.microsoft.com/office/drawing/2014/main" id="{DEBFCB14-3702-4A68-A9C8-0000DA4E7704}"/>
              </a:ext>
            </a:extLst>
          </p:cNvPr>
          <p:cNvSpPr/>
          <p:nvPr/>
        </p:nvSpPr>
        <p:spPr bwMode="auto">
          <a:xfrm>
            <a:off x="333154" y="3752002"/>
            <a:ext cx="307005" cy="307005"/>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3</a:t>
            </a:r>
          </a:p>
        </p:txBody>
      </p:sp>
      <p:sp>
        <p:nvSpPr>
          <p:cNvPr id="16" name="Ellipse 15">
            <a:extLst>
              <a:ext uri="{FF2B5EF4-FFF2-40B4-BE49-F238E27FC236}">
                <a16:creationId xmlns:a16="http://schemas.microsoft.com/office/drawing/2014/main" id="{FC975901-200C-4BEB-B701-F284A145FC33}"/>
              </a:ext>
            </a:extLst>
          </p:cNvPr>
          <p:cNvSpPr/>
          <p:nvPr/>
        </p:nvSpPr>
        <p:spPr bwMode="auto">
          <a:xfrm>
            <a:off x="4459313" y="3752002"/>
            <a:ext cx="307005" cy="307005"/>
          </a:xfrm>
          <a:prstGeom prst="ellips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1" i="0" u="none" strike="noStrike" cap="none" normalizeH="0" baseline="0" dirty="0">
                <a:ln>
                  <a:noFill/>
                </a:ln>
                <a:solidFill>
                  <a:schemeClr val="tx1"/>
                </a:solidFill>
                <a:effectLst/>
                <a:latin typeface="Arial" charset="0"/>
              </a:rPr>
              <a:t>4</a:t>
            </a:r>
          </a:p>
        </p:txBody>
      </p:sp>
      <p:sp>
        <p:nvSpPr>
          <p:cNvPr id="17" name="Title 1">
            <a:extLst>
              <a:ext uri="{FF2B5EF4-FFF2-40B4-BE49-F238E27FC236}">
                <a16:creationId xmlns:a16="http://schemas.microsoft.com/office/drawing/2014/main" id="{58526A13-BCBC-4721-891D-C060545D8F76}"/>
              </a:ext>
            </a:extLst>
          </p:cNvPr>
          <p:cNvSpPr txBox="1">
            <a:spLocks/>
          </p:cNvSpPr>
          <p:nvPr/>
        </p:nvSpPr>
        <p:spPr>
          <a:xfrm>
            <a:off x="543970" y="2670920"/>
            <a:ext cx="3954640" cy="663974"/>
          </a:xfrm>
          <a:prstGeom prst="rect">
            <a:avLst/>
          </a:prstGeom>
          <a:solidFill>
            <a:schemeClr val="bg1"/>
          </a:solidFill>
          <a:ln>
            <a:noFill/>
          </a:ln>
        </p:spPr>
        <p:txBody>
          <a:bodyPr lIns="0" tIns="0" r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US" dirty="0">
                <a:latin typeface="+mn-lt"/>
              </a:rPr>
              <a:t>Wash the hands. Mix the seeds thoroughly. </a:t>
            </a:r>
            <a:r>
              <a:rPr lang="en-GB" dirty="0">
                <a:latin typeface="+mn-lt"/>
              </a:rPr>
              <a:t>Count 100 seeds randomly for the germination test. Divide the seeds into batches of 25 seeds for each of the 4 sections of the bed.</a:t>
            </a:r>
            <a:endParaRPr lang="de-CH" dirty="0">
              <a:latin typeface="+mn-lt"/>
            </a:endParaRPr>
          </a:p>
        </p:txBody>
      </p:sp>
      <p:sp>
        <p:nvSpPr>
          <p:cNvPr id="18" name="Title 1">
            <a:extLst>
              <a:ext uri="{FF2B5EF4-FFF2-40B4-BE49-F238E27FC236}">
                <a16:creationId xmlns:a16="http://schemas.microsoft.com/office/drawing/2014/main" id="{E162F04D-56BB-45B7-8A35-79D0E152C498}"/>
              </a:ext>
            </a:extLst>
          </p:cNvPr>
          <p:cNvSpPr txBox="1">
            <a:spLocks/>
          </p:cNvSpPr>
          <p:nvPr/>
        </p:nvSpPr>
        <p:spPr>
          <a:xfrm>
            <a:off x="537850" y="5249655"/>
            <a:ext cx="3874609" cy="881615"/>
          </a:xfrm>
          <a:prstGeom prst="rect">
            <a:avLst/>
          </a:prstGeom>
          <a:solidFill>
            <a:schemeClr val="bg1"/>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latin typeface="+mn-lt"/>
              </a:rPr>
              <a:t>Place the seeds on top of the moist soil. Cover the seeds with a moist gunny sisal bag. Peg the covering material.</a:t>
            </a:r>
            <a:r>
              <a:rPr lang="de-CH" dirty="0">
                <a:latin typeface="+mn-lt"/>
              </a:rPr>
              <a:t> </a:t>
            </a:r>
            <a:r>
              <a:rPr lang="en-GB" dirty="0">
                <a:latin typeface="+mn-lt"/>
              </a:rPr>
              <a:t>Keep the bed moist by sprinkling water. Routinely check on the germinating seeds. </a:t>
            </a:r>
            <a:endParaRPr lang="de-CH" dirty="0">
              <a:latin typeface="+mn-lt"/>
            </a:endParaRPr>
          </a:p>
        </p:txBody>
      </p:sp>
      <p:sp>
        <p:nvSpPr>
          <p:cNvPr id="19" name="Title 1">
            <a:extLst>
              <a:ext uri="{FF2B5EF4-FFF2-40B4-BE49-F238E27FC236}">
                <a16:creationId xmlns:a16="http://schemas.microsoft.com/office/drawing/2014/main" id="{5944795E-CCBA-4D10-8CFB-A6A3E50F1991}"/>
              </a:ext>
            </a:extLst>
          </p:cNvPr>
          <p:cNvSpPr txBox="1">
            <a:spLocks/>
          </p:cNvSpPr>
          <p:nvPr/>
        </p:nvSpPr>
        <p:spPr>
          <a:xfrm>
            <a:off x="4507350" y="5223875"/>
            <a:ext cx="4032450" cy="951610"/>
          </a:xfrm>
          <a:prstGeom prst="rect">
            <a:avLst/>
          </a:prstGeom>
          <a:solidFill>
            <a:schemeClr val="bg1"/>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latin typeface="+mn-lt"/>
              </a:rPr>
              <a:t>At the end of the germination period, count and record the number of germinated seeds with a healthy radical and shoot in each of the sections of the bed.</a:t>
            </a:r>
            <a:endParaRPr lang="en-US" dirty="0">
              <a:latin typeface="+mn-lt"/>
            </a:endParaRPr>
          </a:p>
        </p:txBody>
      </p:sp>
      <p:sp>
        <p:nvSpPr>
          <p:cNvPr id="20" name="Title 1">
            <a:extLst>
              <a:ext uri="{FF2B5EF4-FFF2-40B4-BE49-F238E27FC236}">
                <a16:creationId xmlns:a16="http://schemas.microsoft.com/office/drawing/2014/main" id="{3E93C3E1-F641-47E1-8A6C-8C847D896BCA}"/>
              </a:ext>
            </a:extLst>
          </p:cNvPr>
          <p:cNvSpPr txBox="1">
            <a:spLocks/>
          </p:cNvSpPr>
          <p:nvPr/>
        </p:nvSpPr>
        <p:spPr>
          <a:xfrm>
            <a:off x="4814183" y="2663130"/>
            <a:ext cx="3722276" cy="679555"/>
          </a:xfrm>
          <a:prstGeom prst="rect">
            <a:avLst/>
          </a:prstGeom>
          <a:solidFill>
            <a:schemeClr val="bg1"/>
          </a:solidFill>
          <a:ln>
            <a:noFill/>
          </a:ln>
        </p:spPr>
        <p:txBody>
          <a:bodyPr lIns="0" tIns="0"/>
          <a:lstStyle>
            <a:defPPr>
              <a:defRPr lang="de-CH"/>
            </a:defPPr>
            <a:lvl1pPr marL="0" indent="0">
              <a:spcBef>
                <a:spcPts val="600"/>
              </a:spcBef>
              <a:defRPr sz="1400" b="0">
                <a:latin typeface="Arial" pitchFamily="34" charset="0"/>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defTabSz="914400" eaLnBrk="0" fontAlgn="base" hangingPunct="0">
              <a:spcBef>
                <a:spcPct val="0"/>
              </a:spcBef>
              <a:spcAft>
                <a:spcPct val="0"/>
              </a:spcAft>
              <a:defRPr>
                <a:latin typeface="Arial" pitchFamily="34" charset="0"/>
                <a:cs typeface="Arial" pitchFamily="34" charset="0"/>
              </a:defRPr>
            </a:lvl6pPr>
            <a:lvl7pPr marL="2971800" indent="-228600" defTabSz="914400" eaLnBrk="0" fontAlgn="base" hangingPunct="0">
              <a:spcBef>
                <a:spcPct val="0"/>
              </a:spcBef>
              <a:spcAft>
                <a:spcPct val="0"/>
              </a:spcAft>
              <a:defRPr>
                <a:latin typeface="Arial" pitchFamily="34" charset="0"/>
                <a:cs typeface="Arial" pitchFamily="34" charset="0"/>
              </a:defRPr>
            </a:lvl7pPr>
            <a:lvl8pPr marL="3429000" indent="-228600" defTabSz="914400" eaLnBrk="0" fontAlgn="base" hangingPunct="0">
              <a:spcBef>
                <a:spcPct val="0"/>
              </a:spcBef>
              <a:spcAft>
                <a:spcPct val="0"/>
              </a:spcAft>
              <a:defRPr>
                <a:latin typeface="Arial" pitchFamily="34" charset="0"/>
                <a:cs typeface="Arial" pitchFamily="34" charset="0"/>
              </a:defRPr>
            </a:lvl8pPr>
            <a:lvl9pPr marL="3886200" indent="-228600" defTabSz="914400" eaLnBrk="0" fontAlgn="base" hangingPunct="0">
              <a:spcBef>
                <a:spcPct val="0"/>
              </a:spcBef>
              <a:spcAft>
                <a:spcPct val="0"/>
              </a:spcAft>
              <a:defRPr>
                <a:latin typeface="Arial" pitchFamily="34" charset="0"/>
                <a:cs typeface="Arial" pitchFamily="34" charset="0"/>
              </a:defRPr>
            </a:lvl9pPr>
          </a:lstStyle>
          <a:p>
            <a:r>
              <a:rPr lang="en-GB" dirty="0">
                <a:latin typeface="+mn-lt"/>
              </a:rPr>
              <a:t>Make a raised fine seedbed in a secure place where birds, poultry or other livestock cannot access. Divide the bed into four sections.</a:t>
            </a:r>
            <a:endParaRPr lang="en-US" dirty="0">
              <a:latin typeface="+mn-lt"/>
            </a:endParaRPr>
          </a:p>
        </p:txBody>
      </p:sp>
      <p:sp>
        <p:nvSpPr>
          <p:cNvPr id="21" name="Datumsplatzhalter 4">
            <a:extLst>
              <a:ext uri="{FF2B5EF4-FFF2-40B4-BE49-F238E27FC236}">
                <a16:creationId xmlns:a16="http://schemas.microsoft.com/office/drawing/2014/main" id="{0097B893-376F-4C7B-92B2-8CF9758B248A}"/>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7339304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FC5D762-0CD2-44D3-825B-76F52D51EED7}"/>
              </a:ext>
            </a:extLst>
          </p:cNvPr>
          <p:cNvSpPr>
            <a:spLocks noGrp="1"/>
          </p:cNvSpPr>
          <p:nvPr>
            <p:ph type="sldNum" sz="quarter" idx="4"/>
          </p:nvPr>
        </p:nvSpPr>
        <p:spPr/>
        <p:txBody>
          <a:bodyPr/>
          <a:lstStyle/>
          <a:p>
            <a:fld id="{B295DEAF-E952-4796-AAEE-4201E40CA590}" type="slidenum">
              <a:rPr lang="en-GB" noProof="0" smtClean="0"/>
              <a:pPr/>
              <a:t>164</a:t>
            </a:fld>
            <a:endParaRPr lang="en-GB" noProof="0" dirty="0"/>
          </a:p>
        </p:txBody>
      </p:sp>
      <p:sp>
        <p:nvSpPr>
          <p:cNvPr id="6" name="Titel 1">
            <a:extLst>
              <a:ext uri="{FF2B5EF4-FFF2-40B4-BE49-F238E27FC236}">
                <a16:creationId xmlns:a16="http://schemas.microsoft.com/office/drawing/2014/main" id="{7FA59BE5-F118-465E-97A0-A253BEA4F805}"/>
              </a:ext>
            </a:extLst>
          </p:cNvPr>
          <p:cNvSpPr>
            <a:spLocks noGrp="1"/>
          </p:cNvSpPr>
          <p:nvPr>
            <p:ph type="title"/>
          </p:nvPr>
        </p:nvSpPr>
        <p:spPr>
          <a:xfrm>
            <a:off x="449965" y="911323"/>
            <a:ext cx="8251825" cy="221599"/>
          </a:xfrm>
          <a:noFill/>
        </p:spPr>
        <p:txBody>
          <a:bodyPr vert="horz" wrap="square" lIns="0" tIns="0" rIns="0" bIns="0" rtlCol="0" anchor="t">
            <a:spAutoFit/>
          </a:bodyPr>
          <a:lstStyle/>
          <a:p>
            <a:pPr defTabSz="914400"/>
            <a:r>
              <a:rPr lang="de-CH" sz="1600" dirty="0">
                <a:latin typeface="+mn-lt"/>
                <a:ea typeface="+mn-ea"/>
                <a:cs typeface="+mn-cs"/>
              </a:rPr>
              <a:t>Adaptation </a:t>
            </a:r>
            <a:r>
              <a:rPr lang="de-CH" sz="1600" dirty="0" err="1">
                <a:latin typeface="+mn-lt"/>
                <a:ea typeface="+mn-ea"/>
                <a:cs typeface="+mn-cs"/>
              </a:rPr>
              <a:t>of</a:t>
            </a:r>
            <a:r>
              <a:rPr lang="de-CH" sz="1600" dirty="0">
                <a:latin typeface="+mn-lt"/>
                <a:ea typeface="+mn-ea"/>
                <a:cs typeface="+mn-cs"/>
              </a:rPr>
              <a:t> </a:t>
            </a:r>
            <a:r>
              <a:rPr lang="de-CH" sz="1600" dirty="0" err="1">
                <a:latin typeface="+mn-lt"/>
                <a:ea typeface="+mn-ea"/>
                <a:cs typeface="+mn-cs"/>
              </a:rPr>
              <a:t>sowing</a:t>
            </a:r>
            <a:r>
              <a:rPr lang="de-CH" sz="1600" dirty="0">
                <a:latin typeface="+mn-lt"/>
                <a:ea typeface="+mn-ea"/>
                <a:cs typeface="+mn-cs"/>
              </a:rPr>
              <a:t> </a:t>
            </a:r>
            <a:r>
              <a:rPr lang="de-CH" sz="1600" dirty="0" err="1">
                <a:latin typeface="+mn-lt"/>
                <a:ea typeface="+mn-ea"/>
                <a:cs typeface="+mn-cs"/>
              </a:rPr>
              <a:t>density</a:t>
            </a:r>
            <a:r>
              <a:rPr lang="de-CH" sz="1600" dirty="0">
                <a:latin typeface="+mn-lt"/>
                <a:ea typeface="+mn-ea"/>
                <a:cs typeface="+mn-cs"/>
              </a:rPr>
              <a:t> </a:t>
            </a:r>
            <a:r>
              <a:rPr lang="de-CH" sz="1600" dirty="0" err="1">
                <a:latin typeface="+mn-lt"/>
                <a:ea typeface="+mn-ea"/>
                <a:cs typeface="+mn-cs"/>
              </a:rPr>
              <a:t>based</a:t>
            </a:r>
            <a:r>
              <a:rPr lang="de-CH" sz="1600" dirty="0">
                <a:latin typeface="+mn-lt"/>
                <a:ea typeface="+mn-ea"/>
                <a:cs typeface="+mn-cs"/>
              </a:rPr>
              <a:t> on </a:t>
            </a:r>
            <a:r>
              <a:rPr lang="de-CH" sz="1600" dirty="0" err="1">
                <a:latin typeface="+mn-lt"/>
                <a:ea typeface="+mn-ea"/>
                <a:cs typeface="+mn-cs"/>
              </a:rPr>
              <a:t>the</a:t>
            </a:r>
            <a:r>
              <a:rPr lang="de-CH" sz="1600" dirty="0">
                <a:latin typeface="+mn-lt"/>
                <a:ea typeface="+mn-ea"/>
                <a:cs typeface="+mn-cs"/>
              </a:rPr>
              <a:t> seed </a:t>
            </a:r>
            <a:r>
              <a:rPr lang="de-CH" sz="1600" dirty="0" err="1">
                <a:latin typeface="+mn-lt"/>
                <a:ea typeface="+mn-ea"/>
                <a:cs typeface="+mn-cs"/>
              </a:rPr>
              <a:t>germination</a:t>
            </a:r>
            <a:r>
              <a:rPr lang="de-CH" sz="1600" dirty="0">
                <a:latin typeface="+mn-lt"/>
                <a:ea typeface="+mn-ea"/>
                <a:cs typeface="+mn-cs"/>
              </a:rPr>
              <a:t> </a:t>
            </a:r>
            <a:r>
              <a:rPr lang="de-CH" sz="1600" dirty="0" err="1">
                <a:latin typeface="+mn-lt"/>
                <a:ea typeface="+mn-ea"/>
                <a:cs typeface="+mn-cs"/>
              </a:rPr>
              <a:t>test</a:t>
            </a:r>
            <a:endParaRPr lang="de-CH" sz="1600" dirty="0">
              <a:latin typeface="+mn-lt"/>
              <a:ea typeface="+mn-ea"/>
              <a:cs typeface="+mn-cs"/>
            </a:endParaRPr>
          </a:p>
        </p:txBody>
      </p:sp>
      <p:sp>
        <p:nvSpPr>
          <p:cNvPr id="7" name="Title 1">
            <a:extLst>
              <a:ext uri="{FF2B5EF4-FFF2-40B4-BE49-F238E27FC236}">
                <a16:creationId xmlns:a16="http://schemas.microsoft.com/office/drawing/2014/main" id="{AF16F2A1-ACF2-4BDB-92EF-0B0B80B7A40C}"/>
              </a:ext>
            </a:extLst>
          </p:cNvPr>
          <p:cNvSpPr txBox="1">
            <a:spLocks/>
          </p:cNvSpPr>
          <p:nvPr/>
        </p:nvSpPr>
        <p:spPr bwMode="auto">
          <a:xfrm>
            <a:off x="1907704" y="3127822"/>
            <a:ext cx="5806812" cy="388635"/>
          </a:xfrm>
          <a:prstGeom prst="rect">
            <a:avLst/>
          </a:prstGeom>
          <a:noFill/>
          <a:ln w="9525">
            <a:noFill/>
            <a:miter lim="800000"/>
            <a:headEnd/>
            <a:tailEnd/>
          </a:ln>
        </p:spPr>
        <p:txBody>
          <a:bodyPr vert="horz" wrap="square" lIns="0" tIns="0" rIns="92075" bIns="46038" numCol="1" anchor="ctr" anchorCtr="0" compatLnSpc="1">
            <a:prstTxWarp prst="textNoShape">
              <a:avLst/>
            </a:prstTxWarp>
            <a:normAutofit fontScale="97500" lnSpcReduction="10000"/>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de-CH" sz="2400" b="0" kern="0" dirty="0">
                <a:latin typeface="Gill Sans MT" panose="020B0502020104020203" pitchFamily="34" charset="0"/>
              </a:rPr>
              <a:t>Adaptation of </a:t>
            </a:r>
            <a:r>
              <a:rPr lang="de-CH" sz="2400" b="0" kern="0" dirty="0" err="1">
                <a:latin typeface="Gill Sans MT" panose="020B0502020104020203" pitchFamily="34" charset="0"/>
              </a:rPr>
              <a:t>seed</a:t>
            </a:r>
            <a:r>
              <a:rPr lang="de-CH" sz="2400" b="0" kern="0" dirty="0">
                <a:latin typeface="Gill Sans MT" panose="020B0502020104020203" pitchFamily="34" charset="0"/>
              </a:rPr>
              <a:t> </a:t>
            </a:r>
            <a:r>
              <a:rPr lang="de-CH" sz="2400" b="0" kern="0" dirty="0" err="1">
                <a:latin typeface="Gill Sans MT" panose="020B0502020104020203" pitchFamily="34" charset="0"/>
              </a:rPr>
              <a:t>quantity</a:t>
            </a:r>
            <a:r>
              <a:rPr lang="de-CH" sz="2400" b="0" kern="0" dirty="0">
                <a:latin typeface="Gill Sans MT" panose="020B0502020104020203" pitchFamily="34" charset="0"/>
              </a:rPr>
              <a:t> </a:t>
            </a:r>
            <a:r>
              <a:rPr lang="de-CH" sz="2400" b="0" kern="0" dirty="0" err="1">
                <a:latin typeface="Gill Sans MT" panose="020B0502020104020203" pitchFamily="34" charset="0"/>
              </a:rPr>
              <a:t>for</a:t>
            </a:r>
            <a:r>
              <a:rPr lang="de-CH" sz="2400" b="0" kern="0" dirty="0">
                <a:latin typeface="Gill Sans MT" panose="020B0502020104020203" pitchFamily="34" charset="0"/>
              </a:rPr>
              <a:t> sowing</a:t>
            </a:r>
            <a:endParaRPr lang="en-US" sz="2400" b="0" kern="0" dirty="0">
              <a:latin typeface="Gill Sans MT" panose="020B0502020104020203" pitchFamily="34" charset="0"/>
            </a:endParaRPr>
          </a:p>
        </p:txBody>
      </p:sp>
      <p:graphicFrame>
        <p:nvGraphicFramePr>
          <p:cNvPr id="8" name="Content Placeholder 3">
            <a:extLst>
              <a:ext uri="{FF2B5EF4-FFF2-40B4-BE49-F238E27FC236}">
                <a16:creationId xmlns:a16="http://schemas.microsoft.com/office/drawing/2014/main" id="{EFA31714-7606-4716-B2C9-C23F73A79F61}"/>
              </a:ext>
            </a:extLst>
          </p:cNvPr>
          <p:cNvGraphicFramePr>
            <a:graphicFrameLocks noGrp="1"/>
          </p:cNvGraphicFramePr>
          <p:nvPr>
            <p:ph idx="1"/>
          </p:nvPr>
        </p:nvGraphicFramePr>
        <p:xfrm>
          <a:off x="611956" y="2708992"/>
          <a:ext cx="7927844" cy="2647054"/>
        </p:xfrm>
        <a:graphic>
          <a:graphicData uri="http://schemas.openxmlformats.org/drawingml/2006/table">
            <a:tbl>
              <a:tblPr firstRow="1" bandRow="1">
                <a:tableStyleId>{5C22544A-7EE6-4342-B048-85BDC9FD1C3A}</a:tableStyleId>
              </a:tblPr>
              <a:tblGrid>
                <a:gridCol w="1980022">
                  <a:extLst>
                    <a:ext uri="{9D8B030D-6E8A-4147-A177-3AD203B41FA5}">
                      <a16:colId xmlns:a16="http://schemas.microsoft.com/office/drawing/2014/main" val="20002"/>
                    </a:ext>
                  </a:extLst>
                </a:gridCol>
                <a:gridCol w="5947822">
                  <a:extLst>
                    <a:ext uri="{9D8B030D-6E8A-4147-A177-3AD203B41FA5}">
                      <a16:colId xmlns:a16="http://schemas.microsoft.com/office/drawing/2014/main" val="20003"/>
                    </a:ext>
                  </a:extLst>
                </a:gridCol>
              </a:tblGrid>
              <a:tr h="360040">
                <a:tc>
                  <a:txBody>
                    <a:bodyPr/>
                    <a:lstStyle/>
                    <a:p>
                      <a:r>
                        <a:rPr lang="de-CH" sz="1600" dirty="0">
                          <a:solidFill>
                            <a:schemeClr val="tx1"/>
                          </a:solidFill>
                          <a:latin typeface="+mn-lt"/>
                        </a:rPr>
                        <a:t>Germination rate</a:t>
                      </a:r>
                      <a:endParaRPr lang="en-US" sz="1600" dirty="0">
                        <a:solidFill>
                          <a:schemeClr val="tx1"/>
                        </a:solidFill>
                        <a:latin typeface="+mn-lt"/>
                      </a:endParaRPr>
                    </a:p>
                  </a:txBody>
                  <a:tcPr>
                    <a:solidFill>
                      <a:schemeClr val="accent6">
                        <a:lumMod val="40000"/>
                        <a:lumOff val="60000"/>
                      </a:schemeClr>
                    </a:solidFill>
                  </a:tcPr>
                </a:tc>
                <a:tc>
                  <a:txBody>
                    <a:bodyPr/>
                    <a:lstStyle/>
                    <a:p>
                      <a:r>
                        <a:rPr lang="de-CH" sz="1600" dirty="0">
                          <a:solidFill>
                            <a:schemeClr val="tx1"/>
                          </a:solidFill>
                          <a:latin typeface="+mn-lt"/>
                        </a:rPr>
                        <a:t>Adjustments to seeding rate</a:t>
                      </a:r>
                      <a:endParaRPr lang="en-US" sz="1600" dirty="0">
                        <a:solidFill>
                          <a:schemeClr val="tx1"/>
                        </a:solidFill>
                        <a:latin typeface="+mn-lt"/>
                      </a:endParaRPr>
                    </a:p>
                  </a:txBody>
                  <a:tcPr>
                    <a:solidFill>
                      <a:schemeClr val="accent6">
                        <a:lumMod val="40000"/>
                        <a:lumOff val="60000"/>
                      </a:schemeClr>
                    </a:solidFill>
                  </a:tcPr>
                </a:tc>
                <a:extLst>
                  <a:ext uri="{0D108BD9-81ED-4DB2-BD59-A6C34878D82A}">
                    <a16:rowId xmlns:a16="http://schemas.microsoft.com/office/drawing/2014/main" val="10000"/>
                  </a:ext>
                </a:extLst>
              </a:tr>
              <a:tr h="384399">
                <a:tc>
                  <a:txBody>
                    <a:bodyPr/>
                    <a:lstStyle/>
                    <a:p>
                      <a:pPr algn="ctr"/>
                      <a:r>
                        <a:rPr lang="de-CH" sz="1600" dirty="0">
                          <a:latin typeface="+mn-lt"/>
                        </a:rPr>
                        <a:t>0-50 %</a:t>
                      </a:r>
                      <a:endParaRPr lang="en-US" sz="1600" dirty="0">
                        <a:latin typeface="+mn-lt"/>
                      </a:endParaRPr>
                    </a:p>
                  </a:txBody>
                  <a:tcPr marL="72000" marR="72000" anchor="ctr">
                    <a:solidFill>
                      <a:schemeClr val="accent6">
                        <a:lumMod val="40000"/>
                        <a:lumOff val="60000"/>
                      </a:schemeClr>
                    </a:solidFill>
                  </a:tcPr>
                </a:tc>
                <a:tc>
                  <a:txBody>
                    <a:bodyPr/>
                    <a:lstStyle/>
                    <a:p>
                      <a:pPr algn="l" fontAlgn="b"/>
                      <a:r>
                        <a:rPr lang="de-CH" sz="1600" b="1" i="0" u="none" strike="noStrike" dirty="0">
                          <a:solidFill>
                            <a:srgbClr val="000000"/>
                          </a:solidFill>
                          <a:effectLst/>
                          <a:latin typeface="+mn-lt"/>
                        </a:rPr>
                        <a:t>Discard</a:t>
                      </a:r>
                      <a:r>
                        <a:rPr lang="de-CH" sz="1600" b="1" i="0" u="none" strike="noStrike" baseline="0" dirty="0">
                          <a:solidFill>
                            <a:srgbClr val="000000"/>
                          </a:solidFill>
                          <a:effectLst/>
                          <a:latin typeface="+mn-lt"/>
                        </a:rPr>
                        <a:t> the seed batch </a:t>
                      </a:r>
                      <a:r>
                        <a:rPr lang="de-CH" sz="1600" b="0" i="0" u="none" strike="noStrike" baseline="0" dirty="0">
                          <a:solidFill>
                            <a:srgbClr val="000000"/>
                          </a:solidFill>
                          <a:effectLst/>
                          <a:latin typeface="+mn-lt"/>
                        </a:rPr>
                        <a:t>and obtain good quality seeds</a:t>
                      </a:r>
                      <a:endParaRPr lang="en-US" sz="1600" b="0" i="0" u="none" strike="noStrike" dirty="0">
                        <a:solidFill>
                          <a:srgbClr val="000000"/>
                        </a:solidFill>
                        <a:effectLst/>
                        <a:latin typeface="+mn-lt"/>
                      </a:endParaRPr>
                    </a:p>
                  </a:txBody>
                  <a:tcPr marL="72000" marR="72000" marT="6350" marB="0" anchor="ctr">
                    <a:solidFill>
                      <a:schemeClr val="accent6">
                        <a:lumMod val="40000"/>
                        <a:lumOff val="60000"/>
                      </a:schemeClr>
                    </a:solidFill>
                  </a:tcPr>
                </a:tc>
                <a:extLst>
                  <a:ext uri="{0D108BD9-81ED-4DB2-BD59-A6C34878D82A}">
                    <a16:rowId xmlns:a16="http://schemas.microsoft.com/office/drawing/2014/main" val="10001"/>
                  </a:ext>
                </a:extLst>
              </a:tr>
              <a:tr h="384399">
                <a:tc>
                  <a:txBody>
                    <a:bodyPr/>
                    <a:lstStyle/>
                    <a:p>
                      <a:pPr algn="ctr"/>
                      <a:r>
                        <a:rPr lang="de-CH" sz="1600" dirty="0">
                          <a:latin typeface="+mn-lt"/>
                        </a:rPr>
                        <a:t>51-60 %</a:t>
                      </a:r>
                      <a:endParaRPr lang="en-US" sz="1600" dirty="0">
                        <a:latin typeface="+mn-lt"/>
                      </a:endParaRPr>
                    </a:p>
                  </a:txBody>
                  <a:tcPr marL="72000" marR="72000" anchor="ctr">
                    <a:solidFill>
                      <a:schemeClr val="accent6">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CH" sz="1600" b="0" i="0" u="none" strike="noStrike" dirty="0">
                          <a:solidFill>
                            <a:srgbClr val="000000"/>
                          </a:solidFill>
                          <a:effectLst/>
                          <a:latin typeface="+mn-lt"/>
                        </a:rPr>
                        <a:t>Discard</a:t>
                      </a:r>
                      <a:r>
                        <a:rPr lang="de-CH" sz="1600" b="0" i="0" u="none" strike="noStrike" baseline="0" dirty="0">
                          <a:solidFill>
                            <a:srgbClr val="000000"/>
                          </a:solidFill>
                          <a:effectLst/>
                          <a:latin typeface="+mn-lt"/>
                        </a:rPr>
                        <a:t> the seed batch and obtain good quality seeds </a:t>
                      </a:r>
                      <a:r>
                        <a:rPr lang="de-CH" sz="1600" b="0" i="1" u="none" strike="noStrike" baseline="0" dirty="0" err="1">
                          <a:solidFill>
                            <a:srgbClr val="000000"/>
                          </a:solidFill>
                          <a:effectLst/>
                          <a:latin typeface="+mn-lt"/>
                        </a:rPr>
                        <a:t>or</a:t>
                      </a:r>
                      <a:r>
                        <a:rPr lang="de-CH" sz="1600" b="0" i="0" u="none" strike="noStrike" baseline="0" dirty="0">
                          <a:solidFill>
                            <a:srgbClr val="000000"/>
                          </a:solidFill>
                          <a:effectLst/>
                          <a:latin typeface="+mn-lt"/>
                        </a:rPr>
                        <a:t>  </a:t>
                      </a:r>
                      <a:r>
                        <a:rPr lang="de-CH" sz="1600" b="1" i="0" u="none" strike="noStrike" baseline="0" dirty="0">
                          <a:solidFill>
                            <a:srgbClr val="000000"/>
                          </a:solidFill>
                          <a:effectLst/>
                          <a:latin typeface="+mn-lt"/>
                        </a:rPr>
                        <a:t>plant </a:t>
                      </a:r>
                      <a:br>
                        <a:rPr lang="de-CH" sz="1600" b="1" i="0" u="none" strike="noStrike" baseline="0" dirty="0">
                          <a:solidFill>
                            <a:srgbClr val="000000"/>
                          </a:solidFill>
                          <a:effectLst/>
                          <a:latin typeface="+mn-lt"/>
                        </a:rPr>
                      </a:br>
                      <a:r>
                        <a:rPr lang="de-CH" sz="1600" b="1" i="0" u="none" strike="noStrike" baseline="0" dirty="0">
                          <a:solidFill>
                            <a:srgbClr val="000000"/>
                          </a:solidFill>
                          <a:effectLst/>
                          <a:latin typeface="+mn-lt"/>
                        </a:rPr>
                        <a:t>3 seeds per hole/planting station </a:t>
                      </a:r>
                      <a:r>
                        <a:rPr lang="de-CH" sz="1600" b="0" i="0" u="none" strike="noStrike" baseline="0" dirty="0">
                          <a:solidFill>
                            <a:srgbClr val="000000"/>
                          </a:solidFill>
                          <a:effectLst/>
                          <a:latin typeface="+mn-lt"/>
                        </a:rPr>
                        <a:t>(tripple the amount of seed)</a:t>
                      </a:r>
                      <a:endParaRPr lang="en-US" sz="1600" b="0" i="0" u="none" strike="noStrike" dirty="0">
                        <a:solidFill>
                          <a:srgbClr val="000000"/>
                        </a:solidFill>
                        <a:effectLst/>
                        <a:latin typeface="+mn-lt"/>
                      </a:endParaRPr>
                    </a:p>
                  </a:txBody>
                  <a:tcPr marL="72000" marR="72000" marT="6350" marB="0" anchor="ctr">
                    <a:solidFill>
                      <a:schemeClr val="accent6">
                        <a:lumMod val="40000"/>
                        <a:lumOff val="60000"/>
                      </a:schemeClr>
                    </a:solidFill>
                  </a:tcPr>
                </a:tc>
                <a:extLst>
                  <a:ext uri="{0D108BD9-81ED-4DB2-BD59-A6C34878D82A}">
                    <a16:rowId xmlns:a16="http://schemas.microsoft.com/office/drawing/2014/main" val="10006"/>
                  </a:ext>
                </a:extLst>
              </a:tr>
              <a:tr h="512093">
                <a:tc>
                  <a:txBody>
                    <a:bodyPr/>
                    <a:lstStyle/>
                    <a:p>
                      <a:pPr algn="ctr"/>
                      <a:r>
                        <a:rPr lang="de-CH" sz="1600" dirty="0">
                          <a:latin typeface="+mn-lt"/>
                        </a:rPr>
                        <a:t>61-70 %</a:t>
                      </a:r>
                      <a:endParaRPr lang="en-US" sz="1600" dirty="0">
                        <a:latin typeface="+mn-lt"/>
                      </a:endParaRPr>
                    </a:p>
                  </a:txBody>
                  <a:tcPr marL="72000" marR="72000" anchor="ctr">
                    <a:solidFill>
                      <a:schemeClr val="accent6">
                        <a:lumMod val="40000"/>
                        <a:lumOff val="60000"/>
                      </a:schemeClr>
                    </a:solidFill>
                  </a:tcPr>
                </a:tc>
                <a:tc>
                  <a:txBody>
                    <a:bodyPr/>
                    <a:lstStyle/>
                    <a:p>
                      <a:pPr algn="l" fontAlgn="b"/>
                      <a:r>
                        <a:rPr lang="de-CH" sz="1600" b="0" i="0" u="none" strike="noStrike" dirty="0">
                          <a:solidFill>
                            <a:srgbClr val="000000"/>
                          </a:solidFill>
                          <a:effectLst/>
                          <a:latin typeface="+mn-lt"/>
                        </a:rPr>
                        <a:t>Discard</a:t>
                      </a:r>
                      <a:r>
                        <a:rPr lang="de-CH" sz="1600" b="0" i="0" u="none" strike="noStrike" baseline="0" dirty="0">
                          <a:solidFill>
                            <a:srgbClr val="000000"/>
                          </a:solidFill>
                          <a:effectLst/>
                          <a:latin typeface="+mn-lt"/>
                        </a:rPr>
                        <a:t> the seed batch and obtain good quality seeds </a:t>
                      </a:r>
                      <a:r>
                        <a:rPr lang="de-CH" sz="1600" b="0" i="1" u="none" strike="noStrike" baseline="0" dirty="0" err="1">
                          <a:solidFill>
                            <a:srgbClr val="000000"/>
                          </a:solidFill>
                          <a:effectLst/>
                          <a:latin typeface="+mn-lt"/>
                        </a:rPr>
                        <a:t>or</a:t>
                      </a:r>
                      <a:r>
                        <a:rPr lang="de-CH" sz="1600" b="0" i="0" u="none" strike="noStrike" baseline="0" dirty="0">
                          <a:solidFill>
                            <a:srgbClr val="000000"/>
                          </a:solidFill>
                          <a:effectLst/>
                          <a:latin typeface="+mn-lt"/>
                        </a:rPr>
                        <a:t> </a:t>
                      </a:r>
                      <a:r>
                        <a:rPr lang="de-CH" sz="1600" b="1" i="0" u="none" strike="noStrike" baseline="0" dirty="0">
                          <a:solidFill>
                            <a:srgbClr val="000000"/>
                          </a:solidFill>
                          <a:effectLst/>
                          <a:latin typeface="+mn-lt"/>
                        </a:rPr>
                        <a:t>plant </a:t>
                      </a:r>
                      <a:br>
                        <a:rPr lang="de-CH" sz="1600" b="1" i="0" u="none" strike="noStrike" baseline="0" dirty="0">
                          <a:solidFill>
                            <a:srgbClr val="000000"/>
                          </a:solidFill>
                          <a:effectLst/>
                          <a:latin typeface="+mn-lt"/>
                        </a:rPr>
                      </a:br>
                      <a:r>
                        <a:rPr lang="de-CH" sz="1600" b="1" i="0" u="none" strike="noStrike" baseline="0" dirty="0">
                          <a:solidFill>
                            <a:srgbClr val="000000"/>
                          </a:solidFill>
                          <a:effectLst/>
                          <a:latin typeface="+mn-lt"/>
                        </a:rPr>
                        <a:t>2 seeds per hole/planting station </a:t>
                      </a:r>
                      <a:r>
                        <a:rPr lang="de-CH" sz="1600" b="0" i="0" u="none" strike="noStrike" baseline="0" dirty="0">
                          <a:solidFill>
                            <a:srgbClr val="000000"/>
                          </a:solidFill>
                          <a:effectLst/>
                          <a:latin typeface="+mn-lt"/>
                        </a:rPr>
                        <a:t>(double the amount of seed)</a:t>
                      </a:r>
                      <a:endParaRPr lang="en-US" sz="1600" b="0" i="0" u="none" strike="noStrike" dirty="0">
                        <a:solidFill>
                          <a:srgbClr val="000000"/>
                        </a:solidFill>
                        <a:effectLst/>
                        <a:latin typeface="+mn-lt"/>
                      </a:endParaRPr>
                    </a:p>
                  </a:txBody>
                  <a:tcPr marL="72000" marR="72000" marT="6350" marB="0" anchor="ctr">
                    <a:solidFill>
                      <a:schemeClr val="accent6">
                        <a:lumMod val="40000"/>
                        <a:lumOff val="60000"/>
                      </a:schemeClr>
                    </a:solidFill>
                  </a:tcPr>
                </a:tc>
                <a:extLst>
                  <a:ext uri="{0D108BD9-81ED-4DB2-BD59-A6C34878D82A}">
                    <a16:rowId xmlns:a16="http://schemas.microsoft.com/office/drawing/2014/main" val="10008"/>
                  </a:ext>
                </a:extLst>
              </a:tr>
              <a:tr h="384399">
                <a:tc>
                  <a:txBody>
                    <a:bodyPr/>
                    <a:lstStyle/>
                    <a:p>
                      <a:pPr algn="ctr"/>
                      <a:r>
                        <a:rPr lang="de-CH" sz="1600" dirty="0">
                          <a:latin typeface="+mn-lt"/>
                        </a:rPr>
                        <a:t>71-90 %</a:t>
                      </a:r>
                      <a:endParaRPr lang="en-US" sz="1600" dirty="0">
                        <a:latin typeface="+mn-lt"/>
                      </a:endParaRPr>
                    </a:p>
                  </a:txBody>
                  <a:tcPr marL="72000" marR="72000" anchor="ctr">
                    <a:solidFill>
                      <a:schemeClr val="accent6">
                        <a:lumMod val="40000"/>
                        <a:lumOff val="60000"/>
                      </a:schemeClr>
                    </a:solidFill>
                  </a:tcPr>
                </a:tc>
                <a:tc>
                  <a:txBody>
                    <a:bodyPr/>
                    <a:lstStyle/>
                    <a:p>
                      <a:pPr algn="l" fontAlgn="b"/>
                      <a:r>
                        <a:rPr lang="de-CH" sz="1600" b="1" i="0" u="none" strike="noStrike" dirty="0">
                          <a:solidFill>
                            <a:srgbClr val="000000"/>
                          </a:solidFill>
                          <a:effectLst/>
                          <a:latin typeface="+mn-lt"/>
                        </a:rPr>
                        <a:t>Increase amount of </a:t>
                      </a:r>
                      <a:r>
                        <a:rPr lang="de-CH" sz="1600" b="1" i="0" u="none" strike="noStrike" dirty="0" err="1">
                          <a:solidFill>
                            <a:srgbClr val="000000"/>
                          </a:solidFill>
                          <a:effectLst/>
                          <a:latin typeface="+mn-lt"/>
                        </a:rPr>
                        <a:t>seed</a:t>
                      </a:r>
                      <a:r>
                        <a:rPr lang="de-CH" sz="1600" b="1" i="0" u="none" strike="noStrike" dirty="0">
                          <a:solidFill>
                            <a:srgbClr val="000000"/>
                          </a:solidFill>
                          <a:effectLst/>
                          <a:latin typeface="+mn-lt"/>
                        </a:rPr>
                        <a:t> </a:t>
                      </a:r>
                      <a:r>
                        <a:rPr lang="de-CH" sz="1600" b="1" i="0" u="none" strike="noStrike" dirty="0" err="1">
                          <a:solidFill>
                            <a:srgbClr val="000000"/>
                          </a:solidFill>
                          <a:effectLst/>
                          <a:latin typeface="+mn-lt"/>
                        </a:rPr>
                        <a:t>by</a:t>
                      </a:r>
                      <a:r>
                        <a:rPr lang="de-CH" sz="1600" b="1" i="0" u="none" strike="noStrike" dirty="0">
                          <a:solidFill>
                            <a:srgbClr val="000000"/>
                          </a:solidFill>
                          <a:effectLst/>
                          <a:latin typeface="+mn-lt"/>
                        </a:rPr>
                        <a:t> </a:t>
                      </a:r>
                      <a:r>
                        <a:rPr lang="de-CH" sz="1600" b="1" i="0" u="none" strike="noStrike" baseline="0" dirty="0">
                          <a:solidFill>
                            <a:srgbClr val="000000"/>
                          </a:solidFill>
                          <a:effectLst/>
                          <a:latin typeface="+mn-lt"/>
                        </a:rPr>
                        <a:t>20 % </a:t>
                      </a:r>
                      <a:r>
                        <a:rPr lang="de-CH" sz="1600" b="0" i="0" u="none" strike="noStrike" baseline="0" dirty="0">
                          <a:solidFill>
                            <a:srgbClr val="000000"/>
                          </a:solidFill>
                          <a:effectLst/>
                          <a:latin typeface="+mn-lt"/>
                        </a:rPr>
                        <a:t>(e.g. </a:t>
                      </a:r>
                      <a:r>
                        <a:rPr lang="de-CH" sz="1600" b="0" i="0" u="none" strike="noStrike" baseline="0" dirty="0" err="1">
                          <a:solidFill>
                            <a:srgbClr val="000000"/>
                          </a:solidFill>
                          <a:effectLst/>
                          <a:latin typeface="+mn-lt"/>
                        </a:rPr>
                        <a:t>use</a:t>
                      </a:r>
                      <a:r>
                        <a:rPr lang="de-CH" sz="1600" b="0" i="0" u="none" strike="noStrike" baseline="0" dirty="0">
                          <a:solidFill>
                            <a:srgbClr val="000000"/>
                          </a:solidFill>
                          <a:effectLst/>
                          <a:latin typeface="+mn-lt"/>
                        </a:rPr>
                        <a:t> 6 kg instead of 5 kg)</a:t>
                      </a:r>
                      <a:endParaRPr lang="en-US" sz="1600" b="0" i="0" u="none" strike="noStrike" dirty="0">
                        <a:solidFill>
                          <a:srgbClr val="000000"/>
                        </a:solidFill>
                        <a:effectLst/>
                        <a:latin typeface="+mn-lt"/>
                      </a:endParaRPr>
                    </a:p>
                  </a:txBody>
                  <a:tcPr marL="72000" marR="72000" marT="6350" marB="0" anchor="ctr">
                    <a:solidFill>
                      <a:schemeClr val="accent6">
                        <a:lumMod val="40000"/>
                        <a:lumOff val="60000"/>
                      </a:schemeClr>
                    </a:solidFill>
                  </a:tcPr>
                </a:tc>
                <a:extLst>
                  <a:ext uri="{0D108BD9-81ED-4DB2-BD59-A6C34878D82A}">
                    <a16:rowId xmlns:a16="http://schemas.microsoft.com/office/drawing/2014/main" val="10009"/>
                  </a:ext>
                </a:extLst>
              </a:tr>
              <a:tr h="512093">
                <a:tc>
                  <a:txBody>
                    <a:bodyPr/>
                    <a:lstStyle/>
                    <a:p>
                      <a:pPr algn="ctr"/>
                      <a:r>
                        <a:rPr lang="de-CH" sz="1600" dirty="0">
                          <a:latin typeface="+mn-lt"/>
                        </a:rPr>
                        <a:t>91-100 %</a:t>
                      </a:r>
                      <a:endParaRPr lang="en-US" sz="1600" dirty="0">
                        <a:latin typeface="+mn-lt"/>
                      </a:endParaRPr>
                    </a:p>
                  </a:txBody>
                  <a:tcPr marL="72000" marR="72000" anchor="ctr">
                    <a:solidFill>
                      <a:schemeClr val="accent6">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CH" sz="1600" b="1" i="0" u="none" strike="noStrike" dirty="0">
                          <a:solidFill>
                            <a:srgbClr val="000000"/>
                          </a:solidFill>
                          <a:effectLst/>
                          <a:latin typeface="+mn-lt"/>
                        </a:rPr>
                        <a:t>Use </a:t>
                      </a:r>
                      <a:r>
                        <a:rPr lang="de-CH" sz="1600" b="1" i="0" u="none" strike="noStrike" dirty="0" err="1">
                          <a:solidFill>
                            <a:srgbClr val="000000"/>
                          </a:solidFill>
                          <a:effectLst/>
                          <a:latin typeface="+mn-lt"/>
                        </a:rPr>
                        <a:t>the</a:t>
                      </a:r>
                      <a:r>
                        <a:rPr lang="de-CH" sz="1600" b="1" i="0" u="none" strike="noStrike" dirty="0">
                          <a:solidFill>
                            <a:srgbClr val="000000"/>
                          </a:solidFill>
                          <a:effectLst/>
                          <a:latin typeface="+mn-lt"/>
                        </a:rPr>
                        <a:t> normal seed </a:t>
                      </a:r>
                      <a:r>
                        <a:rPr lang="de-CH" sz="1600" b="1" i="0" u="none" strike="noStrike" dirty="0" err="1">
                          <a:solidFill>
                            <a:srgbClr val="000000"/>
                          </a:solidFill>
                          <a:effectLst/>
                          <a:latin typeface="+mn-lt"/>
                        </a:rPr>
                        <a:t>quantity</a:t>
                      </a:r>
                      <a:r>
                        <a:rPr lang="de-CH" sz="1600" b="1" i="0" u="none" strike="noStrike" dirty="0">
                          <a:solidFill>
                            <a:srgbClr val="000000"/>
                          </a:solidFill>
                          <a:effectLst/>
                          <a:latin typeface="+mn-lt"/>
                        </a:rPr>
                        <a:t> </a:t>
                      </a:r>
                      <a:r>
                        <a:rPr lang="de-CH" sz="1600" b="0" i="0" u="none" strike="noStrike" dirty="0" err="1">
                          <a:solidFill>
                            <a:srgbClr val="000000"/>
                          </a:solidFill>
                          <a:effectLst/>
                          <a:latin typeface="+mn-lt"/>
                        </a:rPr>
                        <a:t>for</a:t>
                      </a:r>
                      <a:r>
                        <a:rPr lang="de-CH" sz="1600" b="0" i="0" u="none" strike="noStrike" dirty="0">
                          <a:solidFill>
                            <a:srgbClr val="000000"/>
                          </a:solidFill>
                          <a:effectLst/>
                          <a:latin typeface="+mn-lt"/>
                        </a:rPr>
                        <a:t> sowing</a:t>
                      </a:r>
                      <a:endParaRPr lang="en-US" sz="1600" b="0" i="0" u="none" strike="noStrike" dirty="0">
                        <a:solidFill>
                          <a:srgbClr val="000000"/>
                        </a:solidFill>
                        <a:effectLst/>
                        <a:latin typeface="+mn-lt"/>
                      </a:endParaRPr>
                    </a:p>
                  </a:txBody>
                  <a:tcPr marL="72000" marR="72000" marT="6350" marB="0" anchor="ctr">
                    <a:solidFill>
                      <a:schemeClr val="accent6">
                        <a:lumMod val="40000"/>
                        <a:lumOff val="60000"/>
                      </a:schemeClr>
                    </a:solidFill>
                  </a:tcPr>
                </a:tc>
                <a:extLst>
                  <a:ext uri="{0D108BD9-81ED-4DB2-BD59-A6C34878D82A}">
                    <a16:rowId xmlns:a16="http://schemas.microsoft.com/office/drawing/2014/main" val="10010"/>
                  </a:ext>
                </a:extLst>
              </a:tr>
            </a:tbl>
          </a:graphicData>
        </a:graphic>
      </p:graphicFrame>
      <p:sp>
        <p:nvSpPr>
          <p:cNvPr id="9" name="Rechteck 8">
            <a:extLst>
              <a:ext uri="{FF2B5EF4-FFF2-40B4-BE49-F238E27FC236}">
                <a16:creationId xmlns:a16="http://schemas.microsoft.com/office/drawing/2014/main" id="{269B8F51-336D-4DFA-BD11-713AFBF601BE}"/>
              </a:ext>
            </a:extLst>
          </p:cNvPr>
          <p:cNvSpPr/>
          <p:nvPr/>
        </p:nvSpPr>
        <p:spPr>
          <a:xfrm>
            <a:off x="1123064" y="1453136"/>
            <a:ext cx="6624736" cy="1077218"/>
          </a:xfrm>
          <a:prstGeom prst="rect">
            <a:avLst/>
          </a:prstGeom>
          <a:solidFill>
            <a:schemeClr val="accent6">
              <a:lumMod val="20000"/>
              <a:lumOff val="80000"/>
            </a:schemeClr>
          </a:solidFill>
        </p:spPr>
        <p:txBody>
          <a:bodyPr wrap="square">
            <a:spAutoFit/>
          </a:bodyPr>
          <a:lstStyle/>
          <a:p>
            <a:pPr algn="ctr"/>
            <a:r>
              <a:rPr lang="de-CH" sz="1600" b="0" dirty="0" err="1">
                <a:latin typeface="+mn-lt"/>
              </a:rPr>
              <a:t>How</a:t>
            </a:r>
            <a:r>
              <a:rPr lang="de-CH" sz="1600" b="0" dirty="0">
                <a:latin typeface="+mn-lt"/>
              </a:rPr>
              <a:t> </a:t>
            </a:r>
            <a:r>
              <a:rPr lang="de-CH" sz="1600" b="0" dirty="0" err="1">
                <a:latin typeface="+mn-lt"/>
              </a:rPr>
              <a:t>to</a:t>
            </a:r>
            <a:r>
              <a:rPr lang="de-CH" sz="1600" b="0" dirty="0">
                <a:latin typeface="+mn-lt"/>
              </a:rPr>
              <a:t> </a:t>
            </a:r>
            <a:r>
              <a:rPr lang="de-CH" sz="1600" b="0" dirty="0" err="1">
                <a:latin typeface="+mn-lt"/>
              </a:rPr>
              <a:t>calculate</a:t>
            </a:r>
            <a:r>
              <a:rPr lang="de-CH" sz="1600" b="0" dirty="0">
                <a:latin typeface="+mn-lt"/>
              </a:rPr>
              <a:t> </a:t>
            </a:r>
            <a:r>
              <a:rPr lang="de-CH" sz="1600" b="0" dirty="0" err="1">
                <a:latin typeface="+mn-lt"/>
              </a:rPr>
              <a:t>the</a:t>
            </a:r>
            <a:r>
              <a:rPr lang="de-CH" sz="1600" b="0" dirty="0">
                <a:latin typeface="+mn-lt"/>
              </a:rPr>
              <a:t> </a:t>
            </a:r>
            <a:r>
              <a:rPr lang="de-CH" sz="1600" b="0" dirty="0" err="1">
                <a:latin typeface="+mn-lt"/>
              </a:rPr>
              <a:t>germination</a:t>
            </a:r>
            <a:r>
              <a:rPr lang="de-CH" sz="1600" b="0" dirty="0">
                <a:latin typeface="+mn-lt"/>
              </a:rPr>
              <a:t> rate:</a:t>
            </a:r>
          </a:p>
          <a:p>
            <a:pPr algn="ctr"/>
            <a:r>
              <a:rPr lang="de-CH" sz="1600" b="0" dirty="0">
                <a:latin typeface="+mn-lt"/>
              </a:rPr>
              <a:t> (B / A) x 100 </a:t>
            </a:r>
          </a:p>
          <a:p>
            <a:r>
              <a:rPr lang="de-CH" sz="1600" b="0" dirty="0">
                <a:latin typeface="+mn-lt"/>
              </a:rPr>
              <a:t>	B = </a:t>
            </a:r>
            <a:r>
              <a:rPr lang="de-CH" sz="1600" b="0" dirty="0" err="1">
                <a:latin typeface="+mn-lt"/>
              </a:rPr>
              <a:t>number</a:t>
            </a:r>
            <a:r>
              <a:rPr lang="de-CH" sz="1600" b="0" dirty="0">
                <a:latin typeface="+mn-lt"/>
              </a:rPr>
              <a:t> </a:t>
            </a:r>
            <a:r>
              <a:rPr lang="de-CH" sz="1600" b="0" dirty="0" err="1">
                <a:latin typeface="+mn-lt"/>
              </a:rPr>
              <a:t>of</a:t>
            </a:r>
            <a:r>
              <a:rPr lang="de-CH" sz="1600" b="0" dirty="0">
                <a:latin typeface="+mn-lt"/>
              </a:rPr>
              <a:t> </a:t>
            </a:r>
            <a:r>
              <a:rPr lang="de-CH" sz="1600" b="0" dirty="0" err="1">
                <a:latin typeface="+mn-lt"/>
              </a:rPr>
              <a:t>successfully</a:t>
            </a:r>
            <a:r>
              <a:rPr lang="de-CH" sz="1600" b="0" dirty="0">
                <a:latin typeface="+mn-lt"/>
              </a:rPr>
              <a:t> </a:t>
            </a:r>
            <a:r>
              <a:rPr lang="de-CH" sz="1600" b="0" dirty="0" err="1">
                <a:latin typeface="+mn-lt"/>
              </a:rPr>
              <a:t>germinated</a:t>
            </a:r>
            <a:r>
              <a:rPr lang="de-CH" sz="1600" b="0" dirty="0">
                <a:latin typeface="+mn-lt"/>
              </a:rPr>
              <a:t> </a:t>
            </a:r>
            <a:r>
              <a:rPr lang="de-CH" sz="1600" b="0" dirty="0" err="1">
                <a:latin typeface="+mn-lt"/>
              </a:rPr>
              <a:t>seeds</a:t>
            </a:r>
            <a:r>
              <a:rPr lang="de-CH" sz="1600" b="0" dirty="0">
                <a:latin typeface="+mn-lt"/>
              </a:rPr>
              <a:t> (after 7 </a:t>
            </a:r>
            <a:r>
              <a:rPr lang="de-CH" sz="1600" b="0" dirty="0" err="1">
                <a:latin typeface="+mn-lt"/>
              </a:rPr>
              <a:t>days</a:t>
            </a:r>
            <a:r>
              <a:rPr lang="de-CH" sz="1600" b="0" dirty="0">
                <a:latin typeface="+mn-lt"/>
              </a:rPr>
              <a:t>)</a:t>
            </a:r>
          </a:p>
          <a:p>
            <a:r>
              <a:rPr lang="de-CH" sz="1600" b="0" dirty="0">
                <a:latin typeface="+mn-lt"/>
              </a:rPr>
              <a:t>	A = number of </a:t>
            </a:r>
            <a:r>
              <a:rPr lang="de-CH" sz="1600" b="0" dirty="0" err="1">
                <a:latin typeface="+mn-lt"/>
              </a:rPr>
              <a:t>seeds</a:t>
            </a:r>
            <a:r>
              <a:rPr lang="de-CH" sz="1600" b="0" dirty="0">
                <a:latin typeface="+mn-lt"/>
              </a:rPr>
              <a:t> </a:t>
            </a:r>
            <a:r>
              <a:rPr lang="de-CH" sz="1600" b="0" dirty="0" err="1">
                <a:latin typeface="+mn-lt"/>
              </a:rPr>
              <a:t>sown</a:t>
            </a:r>
            <a:r>
              <a:rPr lang="de-CH" sz="1600" b="0" dirty="0">
                <a:latin typeface="+mn-lt"/>
              </a:rPr>
              <a:t> </a:t>
            </a:r>
            <a:r>
              <a:rPr lang="de-CH" sz="1600" b="0" dirty="0" err="1">
                <a:latin typeface="+mn-lt"/>
              </a:rPr>
              <a:t>for</a:t>
            </a:r>
            <a:r>
              <a:rPr lang="de-CH" sz="1600" b="0" dirty="0">
                <a:latin typeface="+mn-lt"/>
              </a:rPr>
              <a:t> </a:t>
            </a:r>
            <a:r>
              <a:rPr lang="de-CH" sz="1600" b="0" dirty="0" err="1">
                <a:latin typeface="+mn-lt"/>
              </a:rPr>
              <a:t>the</a:t>
            </a:r>
            <a:r>
              <a:rPr lang="de-CH" sz="1600" b="0" dirty="0">
                <a:latin typeface="+mn-lt"/>
              </a:rPr>
              <a:t> </a:t>
            </a:r>
            <a:r>
              <a:rPr lang="de-CH" sz="1600" b="0" dirty="0" err="1">
                <a:latin typeface="+mn-lt"/>
              </a:rPr>
              <a:t>test</a:t>
            </a:r>
            <a:endParaRPr lang="de-CH" sz="1600" b="0" dirty="0">
              <a:latin typeface="+mn-lt"/>
            </a:endParaRPr>
          </a:p>
        </p:txBody>
      </p:sp>
      <p:sp>
        <p:nvSpPr>
          <p:cNvPr id="10" name="Datumsplatzhalter 4">
            <a:extLst>
              <a:ext uri="{FF2B5EF4-FFF2-40B4-BE49-F238E27FC236}">
                <a16:creationId xmlns:a16="http://schemas.microsoft.com/office/drawing/2014/main" id="{53E08B7B-FC09-4BBA-8497-5A0FCC8A0C6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1" name="Rectangle 10">
            <a:extLst>
              <a:ext uri="{FF2B5EF4-FFF2-40B4-BE49-F238E27FC236}">
                <a16:creationId xmlns:a16="http://schemas.microsoft.com/office/drawing/2014/main" id="{CACDBB7D-86EB-4FEF-B2FB-A62DBAE83A33}"/>
              </a:ext>
            </a:extLst>
          </p:cNvPr>
          <p:cNvSpPr/>
          <p:nvPr/>
        </p:nvSpPr>
        <p:spPr>
          <a:xfrm>
            <a:off x="611956" y="5545619"/>
            <a:ext cx="7927844" cy="584775"/>
          </a:xfrm>
          <a:prstGeom prst="rect">
            <a:avLst/>
          </a:prstGeom>
          <a:solidFill>
            <a:srgbClr val="FFF2CC"/>
          </a:solidFill>
          <a:ln>
            <a:noFill/>
          </a:ln>
        </p:spPr>
        <p:txBody>
          <a:bodyPr wrap="square">
            <a:spAutoFit/>
          </a:bodyPr>
          <a:lstStyle/>
          <a:p>
            <a:r>
              <a:rPr lang="en-GB" sz="1600" b="1" dirty="0"/>
              <a:t>Note: </a:t>
            </a:r>
            <a:r>
              <a:rPr lang="en-GB" sz="1600" dirty="0"/>
              <a:t>Additional seedlings can be raised in a separate seedbed to supply excess seedlings for filling germination gaps.</a:t>
            </a:r>
          </a:p>
        </p:txBody>
      </p:sp>
    </p:spTree>
    <p:extLst>
      <p:ext uri="{BB962C8B-B14F-4D97-AF65-F5344CB8AC3E}">
        <p14:creationId xmlns:p14="http://schemas.microsoft.com/office/powerpoint/2010/main" val="26517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165</a:t>
            </a:fld>
            <a:endParaRPr lang="en-GB" noProof="0" dirty="0"/>
          </a:p>
        </p:txBody>
      </p:sp>
      <p:sp>
        <p:nvSpPr>
          <p:cNvPr id="8" name="Rectangle 7"/>
          <p:cNvSpPr/>
          <p:nvPr/>
        </p:nvSpPr>
        <p:spPr>
          <a:xfrm>
            <a:off x="611956" y="1358977"/>
            <a:ext cx="8113923" cy="1431161"/>
          </a:xfrm>
          <a:prstGeom prst="rect">
            <a:avLst/>
          </a:prstGeom>
          <a:solidFill>
            <a:schemeClr val="accent6">
              <a:lumMod val="20000"/>
              <a:lumOff val="80000"/>
            </a:schemeClr>
          </a:solidFill>
          <a:ln>
            <a:noFill/>
          </a:ln>
        </p:spPr>
        <p:txBody>
          <a:bodyPr wrap="square">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How </a:t>
            </a:r>
            <a:r>
              <a:rPr lang="de-CH" sz="1600" dirty="0" err="1"/>
              <a:t>many</a:t>
            </a:r>
            <a:r>
              <a:rPr lang="de-CH" sz="1600" dirty="0"/>
              <a:t> </a:t>
            </a:r>
            <a:r>
              <a:rPr lang="de-CH" sz="1600" dirty="0" err="1"/>
              <a:t>treatments</a:t>
            </a:r>
            <a:r>
              <a:rPr lang="de-CH" sz="1600" dirty="0"/>
              <a:t> and </a:t>
            </a:r>
            <a:r>
              <a:rPr lang="de-CH" sz="1600" dirty="0" err="1"/>
              <a:t>comparisons</a:t>
            </a:r>
            <a:r>
              <a:rPr lang="de-CH" sz="1600" dirty="0"/>
              <a:t> do you plan to include in the demonstration?</a:t>
            </a:r>
          </a:p>
          <a:p>
            <a:pPr marL="285750" lvl="1" indent="-285750" defTabSz="685800">
              <a:lnSpc>
                <a:spcPct val="90000"/>
              </a:lnSpc>
              <a:spcAft>
                <a:spcPts val="600"/>
              </a:spcAft>
              <a:buClr>
                <a:srgbClr val="006C8E"/>
              </a:buClr>
              <a:buFont typeface="Arial" panose="020B0604020202020204" pitchFamily="34" charset="0"/>
              <a:buChar char="•"/>
            </a:pPr>
            <a:r>
              <a:rPr lang="de-CH" sz="1600" dirty="0"/>
              <a:t>Can </a:t>
            </a:r>
            <a:r>
              <a:rPr lang="de-CH" sz="1600" dirty="0" err="1"/>
              <a:t>the</a:t>
            </a:r>
            <a:r>
              <a:rPr lang="de-CH" sz="1600" dirty="0"/>
              <a:t> size of the available farm or piece </a:t>
            </a:r>
            <a:r>
              <a:rPr lang="de-CH" sz="1600" dirty="0" err="1"/>
              <a:t>of</a:t>
            </a:r>
            <a:r>
              <a:rPr lang="de-CH" sz="1600" dirty="0"/>
              <a:t> </a:t>
            </a:r>
            <a:r>
              <a:rPr lang="de-CH" sz="1600" dirty="0" err="1"/>
              <a:t>land</a:t>
            </a:r>
            <a:r>
              <a:rPr lang="de-CH" sz="1600" dirty="0"/>
              <a:t> </a:t>
            </a:r>
            <a:r>
              <a:rPr lang="de-CH" sz="1600" dirty="0" err="1"/>
              <a:t>accommodate</a:t>
            </a:r>
            <a:r>
              <a:rPr lang="de-CH" sz="1600" dirty="0"/>
              <a:t> the planned comparisons? </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Is</a:t>
            </a:r>
            <a:r>
              <a:rPr lang="de-CH" sz="1600" dirty="0"/>
              <a:t> </a:t>
            </a:r>
            <a:r>
              <a:rPr lang="de-CH" sz="1600" dirty="0" err="1"/>
              <a:t>blocking</a:t>
            </a:r>
            <a:r>
              <a:rPr lang="de-CH" sz="1600" dirty="0"/>
              <a:t> </a:t>
            </a:r>
            <a:r>
              <a:rPr lang="de-CH" sz="1600" dirty="0" err="1"/>
              <a:t>necessary</a:t>
            </a:r>
            <a:r>
              <a:rPr lang="de-CH" sz="1600" dirty="0"/>
              <a:t>, e.g. </a:t>
            </a:r>
            <a:r>
              <a:rPr lang="de-CH" sz="1600" dirty="0" err="1"/>
              <a:t>if</a:t>
            </a:r>
            <a:r>
              <a:rPr lang="de-CH" sz="1600" dirty="0"/>
              <a:t> </a:t>
            </a:r>
            <a:r>
              <a:rPr lang="de-CH" sz="1600" dirty="0" err="1"/>
              <a:t>the</a:t>
            </a:r>
            <a:r>
              <a:rPr lang="de-CH" sz="1600" dirty="0"/>
              <a:t> </a:t>
            </a:r>
            <a:r>
              <a:rPr lang="de-CH" sz="1600" dirty="0" err="1"/>
              <a:t>piece</a:t>
            </a:r>
            <a:r>
              <a:rPr lang="de-CH" sz="1600" dirty="0"/>
              <a:t> of </a:t>
            </a:r>
            <a:r>
              <a:rPr lang="de-CH" sz="1600" dirty="0" err="1"/>
              <a:t>land</a:t>
            </a:r>
            <a:r>
              <a:rPr lang="de-CH" sz="1600" dirty="0"/>
              <a:t> </a:t>
            </a:r>
            <a:r>
              <a:rPr lang="de-CH" sz="1600" dirty="0" err="1"/>
              <a:t>is</a:t>
            </a:r>
            <a:r>
              <a:rPr lang="de-CH" sz="1600" dirty="0"/>
              <a:t> not uniform, </a:t>
            </a:r>
            <a:r>
              <a:rPr lang="de-CH" sz="1600" dirty="0" err="1"/>
              <a:t>or</a:t>
            </a:r>
            <a:r>
              <a:rPr lang="de-CH" sz="1600" dirty="0"/>
              <a:t> when you have to </a:t>
            </a:r>
            <a:r>
              <a:rPr lang="de-CH" sz="1600" dirty="0" err="1"/>
              <a:t>use</a:t>
            </a:r>
            <a:r>
              <a:rPr lang="de-CH" sz="1600" dirty="0"/>
              <a:t> </a:t>
            </a:r>
            <a:r>
              <a:rPr lang="de-CH" sz="1600" dirty="0" err="1"/>
              <a:t>two</a:t>
            </a:r>
            <a:r>
              <a:rPr lang="de-CH" sz="1600" dirty="0"/>
              <a:t> </a:t>
            </a:r>
            <a:br>
              <a:rPr lang="de-CH" sz="1600" dirty="0"/>
            </a:br>
            <a:r>
              <a:rPr lang="de-CH" sz="1600" dirty="0" err="1"/>
              <a:t>or</a:t>
            </a:r>
            <a:r>
              <a:rPr lang="de-CH" sz="1600" dirty="0"/>
              <a:t> </a:t>
            </a:r>
            <a:r>
              <a:rPr lang="de-CH" sz="1600" dirty="0" err="1"/>
              <a:t>more</a:t>
            </a:r>
            <a:r>
              <a:rPr lang="de-CH" sz="1600" dirty="0"/>
              <a:t> individual </a:t>
            </a:r>
            <a:r>
              <a:rPr lang="de-CH" sz="1600" dirty="0" err="1"/>
              <a:t>pieces</a:t>
            </a:r>
            <a:r>
              <a:rPr lang="de-CH" sz="1600" dirty="0"/>
              <a:t> of </a:t>
            </a:r>
            <a:r>
              <a:rPr lang="de-CH" sz="1600" dirty="0" err="1"/>
              <a:t>land</a:t>
            </a:r>
            <a:r>
              <a:rPr lang="de-CH" sz="1600" dirty="0"/>
              <a:t> to accommodate </a:t>
            </a:r>
            <a:r>
              <a:rPr lang="de-CH" sz="1600" dirty="0" err="1"/>
              <a:t>the</a:t>
            </a:r>
            <a:r>
              <a:rPr lang="de-CH" sz="1600" dirty="0"/>
              <a:t> full design </a:t>
            </a:r>
            <a:r>
              <a:rPr lang="de-CH" sz="1600" dirty="0" err="1"/>
              <a:t>or</a:t>
            </a:r>
            <a:r>
              <a:rPr lang="de-CH" sz="1600" dirty="0"/>
              <a:t> comparisons?</a:t>
            </a:r>
          </a:p>
          <a:p>
            <a:pPr marL="285750" lvl="1" indent="-285750" defTabSz="685800">
              <a:lnSpc>
                <a:spcPct val="90000"/>
              </a:lnSpc>
              <a:spcAft>
                <a:spcPts val="600"/>
              </a:spcAft>
              <a:buClr>
                <a:srgbClr val="006C8E"/>
              </a:buClr>
              <a:buFont typeface="Arial" panose="020B0604020202020204" pitchFamily="34" charset="0"/>
              <a:buChar char="•"/>
            </a:pPr>
            <a:r>
              <a:rPr lang="de-CH" sz="1600" dirty="0"/>
              <a:t>Is there a buffer zone or barrier between </a:t>
            </a:r>
            <a:r>
              <a:rPr lang="de-CH" sz="1600" dirty="0" err="1"/>
              <a:t>the</a:t>
            </a:r>
            <a:r>
              <a:rPr lang="de-CH" sz="1600" dirty="0"/>
              <a:t> </a:t>
            </a:r>
            <a:r>
              <a:rPr lang="de-CH" sz="1600" dirty="0" err="1"/>
              <a:t>plots</a:t>
            </a:r>
            <a:r>
              <a:rPr lang="de-CH" sz="1600" dirty="0"/>
              <a:t> and </a:t>
            </a:r>
            <a:r>
              <a:rPr lang="de-CH" sz="1600" dirty="0" err="1"/>
              <a:t>the</a:t>
            </a:r>
            <a:r>
              <a:rPr lang="de-CH" sz="1600" dirty="0"/>
              <a:t> </a:t>
            </a:r>
            <a:r>
              <a:rPr lang="de-CH" sz="1600" dirty="0" err="1"/>
              <a:t>surroundings</a:t>
            </a:r>
            <a:r>
              <a:rPr lang="de-CH" sz="1600" dirty="0"/>
              <a:t>? </a:t>
            </a:r>
          </a:p>
        </p:txBody>
      </p:sp>
      <p:sp>
        <p:nvSpPr>
          <p:cNvPr id="10" name="Rectangle 9"/>
          <p:cNvSpPr/>
          <p:nvPr/>
        </p:nvSpPr>
        <p:spPr>
          <a:xfrm>
            <a:off x="589502" y="2947244"/>
            <a:ext cx="8090417" cy="1132618"/>
          </a:xfrm>
          <a:prstGeom prst="rect">
            <a:avLst/>
          </a:prstGeom>
          <a:solidFill>
            <a:schemeClr val="accent6">
              <a:lumMod val="20000"/>
              <a:lumOff val="80000"/>
            </a:schemeClr>
          </a:solidFill>
          <a:ln>
            <a:noFill/>
          </a:ln>
        </p:spPr>
        <p:txBody>
          <a:bodyPr wrap="square">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Do you </a:t>
            </a:r>
            <a:r>
              <a:rPr lang="de-CH" sz="1600" dirty="0" err="1"/>
              <a:t>need</a:t>
            </a:r>
            <a:r>
              <a:rPr lang="de-CH" sz="1600" dirty="0"/>
              <a:t> </a:t>
            </a:r>
            <a:r>
              <a:rPr lang="de-CH" sz="1600" dirty="0" err="1"/>
              <a:t>control</a:t>
            </a:r>
            <a:r>
              <a:rPr lang="de-CH" sz="1600" dirty="0"/>
              <a:t> </a:t>
            </a:r>
            <a:r>
              <a:rPr lang="de-CH" sz="1600" dirty="0" err="1"/>
              <a:t>plots</a:t>
            </a:r>
            <a:r>
              <a:rPr lang="de-CH" sz="160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dirty="0"/>
              <a:t>Are your gross </a:t>
            </a:r>
            <a:r>
              <a:rPr lang="de-CH" sz="1600" dirty="0" err="1"/>
              <a:t>plots</a:t>
            </a:r>
            <a:r>
              <a:rPr lang="de-CH" sz="1600" dirty="0"/>
              <a:t> large </a:t>
            </a:r>
            <a:r>
              <a:rPr lang="de-CH" sz="1600" dirty="0" err="1"/>
              <a:t>enough</a:t>
            </a:r>
            <a:r>
              <a:rPr lang="de-CH" sz="1600" dirty="0"/>
              <a:t> </a:t>
            </a:r>
            <a:r>
              <a:rPr lang="de-CH" sz="1600" dirty="0" err="1"/>
              <a:t>for</a:t>
            </a:r>
            <a:r>
              <a:rPr lang="de-CH" sz="1600" dirty="0"/>
              <a:t> </a:t>
            </a:r>
            <a:r>
              <a:rPr lang="de-CH" sz="1600" dirty="0" err="1"/>
              <a:t>subdividing</a:t>
            </a:r>
            <a:r>
              <a:rPr lang="de-CH" sz="1600" dirty="0"/>
              <a:t> </a:t>
            </a:r>
            <a:r>
              <a:rPr lang="de-CH" sz="1600" dirty="0" err="1"/>
              <a:t>them</a:t>
            </a:r>
            <a:r>
              <a:rPr lang="de-CH" sz="1600" dirty="0"/>
              <a:t> into </a:t>
            </a:r>
            <a:r>
              <a:rPr lang="de-CH" sz="1600" dirty="0" err="1"/>
              <a:t>reasonable</a:t>
            </a:r>
            <a:r>
              <a:rPr lang="de-CH" sz="1600" dirty="0"/>
              <a:t> </a:t>
            </a:r>
            <a:r>
              <a:rPr lang="de-CH" sz="1600" dirty="0" err="1"/>
              <a:t>net</a:t>
            </a:r>
            <a:r>
              <a:rPr lang="de-CH" sz="1600" dirty="0"/>
              <a:t> </a:t>
            </a:r>
            <a:r>
              <a:rPr lang="de-CH" sz="1600" dirty="0" err="1"/>
              <a:t>plots</a:t>
            </a:r>
            <a:r>
              <a:rPr lang="de-CH" sz="1600" dirty="0"/>
              <a:t> </a:t>
            </a:r>
            <a:r>
              <a:rPr lang="de-CH" sz="1600" dirty="0" err="1"/>
              <a:t>for</a:t>
            </a:r>
            <a:r>
              <a:rPr lang="de-CH" sz="1600" dirty="0"/>
              <a:t> </a:t>
            </a:r>
            <a:r>
              <a:rPr lang="de-CH" sz="1600" dirty="0" err="1"/>
              <a:t>sampling</a:t>
            </a:r>
            <a:r>
              <a:rPr lang="de-CH" sz="1600" dirty="0"/>
              <a:t> and </a:t>
            </a:r>
            <a:r>
              <a:rPr lang="de-CH" sz="1600" dirty="0" err="1"/>
              <a:t>data</a:t>
            </a:r>
            <a:r>
              <a:rPr lang="de-CH" sz="1600" dirty="0"/>
              <a:t> </a:t>
            </a:r>
            <a:r>
              <a:rPr lang="de-CH" sz="1600" dirty="0" err="1"/>
              <a:t>collection</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Is</a:t>
            </a:r>
            <a:r>
              <a:rPr lang="de-CH" sz="1600" dirty="0"/>
              <a:t> </a:t>
            </a:r>
            <a:r>
              <a:rPr lang="de-CH" sz="1600" dirty="0" err="1"/>
              <a:t>randomisation</a:t>
            </a:r>
            <a:r>
              <a:rPr lang="de-CH" sz="1600" dirty="0"/>
              <a:t> </a:t>
            </a:r>
            <a:r>
              <a:rPr lang="de-CH" sz="1600" dirty="0" err="1"/>
              <a:t>and</a:t>
            </a:r>
            <a:r>
              <a:rPr lang="de-CH" sz="1600" dirty="0"/>
              <a:t> </a:t>
            </a:r>
            <a:r>
              <a:rPr lang="de-CH" sz="1600" dirty="0" err="1"/>
              <a:t>repetition</a:t>
            </a:r>
            <a:r>
              <a:rPr lang="de-CH" sz="1600" dirty="0"/>
              <a:t>/</a:t>
            </a:r>
            <a:r>
              <a:rPr lang="de-CH" sz="1600" dirty="0" err="1"/>
              <a:t>replication</a:t>
            </a:r>
            <a:r>
              <a:rPr lang="de-CH" sz="1600" dirty="0"/>
              <a:t> of </a:t>
            </a:r>
            <a:r>
              <a:rPr lang="de-CH" sz="1600" dirty="0" err="1"/>
              <a:t>the</a:t>
            </a:r>
            <a:r>
              <a:rPr lang="de-CH" sz="1600" dirty="0"/>
              <a:t> </a:t>
            </a:r>
            <a:r>
              <a:rPr lang="de-CH" sz="1600" dirty="0" err="1"/>
              <a:t>plots</a:t>
            </a:r>
            <a:r>
              <a:rPr lang="de-CH" sz="1600" dirty="0"/>
              <a:t> </a:t>
            </a:r>
            <a:r>
              <a:rPr lang="de-CH" sz="1600" dirty="0" err="1"/>
              <a:t>necessary</a:t>
            </a:r>
            <a:r>
              <a:rPr lang="de-CH" sz="1600" dirty="0"/>
              <a:t> (</a:t>
            </a:r>
            <a:r>
              <a:rPr lang="de-CH" sz="1600" dirty="0" err="1"/>
              <a:t>see</a:t>
            </a:r>
            <a:r>
              <a:rPr lang="de-CH" sz="1600" dirty="0"/>
              <a:t> </a:t>
            </a:r>
            <a:r>
              <a:rPr lang="de-CH" sz="1600" dirty="0" err="1"/>
              <a:t>note</a:t>
            </a:r>
            <a:r>
              <a:rPr lang="de-CH" sz="1600" dirty="0"/>
              <a:t>)?</a:t>
            </a:r>
          </a:p>
        </p:txBody>
      </p:sp>
      <p:sp>
        <p:nvSpPr>
          <p:cNvPr id="11" name="Rectangle 10"/>
          <p:cNvSpPr/>
          <p:nvPr/>
        </p:nvSpPr>
        <p:spPr>
          <a:xfrm>
            <a:off x="611956" y="4248234"/>
            <a:ext cx="8113923" cy="1323439"/>
          </a:xfrm>
          <a:prstGeom prst="rect">
            <a:avLst/>
          </a:prstGeom>
          <a:solidFill>
            <a:srgbClr val="FFF2CC"/>
          </a:solidFill>
          <a:ln>
            <a:noFill/>
          </a:ln>
        </p:spPr>
        <p:txBody>
          <a:bodyPr wrap="square">
            <a:spAutoFit/>
          </a:bodyPr>
          <a:lstStyle/>
          <a:p>
            <a:r>
              <a:rPr lang="en-GB" sz="1600" b="1" dirty="0"/>
              <a:t>Note: </a:t>
            </a:r>
            <a:r>
              <a:rPr lang="en-GB" sz="1600" dirty="0"/>
              <a:t>Replication and randomisation is used to increase precision in identifying treatment differences. It allows a statistical analysis of field variation and whether differences in treatments are real or due to random chance. Replication can either be done through repeating plots in different locations or several repetitions of each plot in one location depending on the land available to conduct the experiment/trial. </a:t>
            </a:r>
          </a:p>
        </p:txBody>
      </p:sp>
      <p:sp>
        <p:nvSpPr>
          <p:cNvPr id="13" name="Datumsplatzhalter 4">
            <a:extLst>
              <a:ext uri="{FF2B5EF4-FFF2-40B4-BE49-F238E27FC236}">
                <a16:creationId xmlns:a16="http://schemas.microsoft.com/office/drawing/2014/main" id="{158AAA32-2FFA-43C1-A1A3-53F6AD01EAC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494289" y="638969"/>
            <a:ext cx="8045511" cy="369332"/>
          </a:xfrm>
          <a:prstGeom prst="rect">
            <a:avLst/>
          </a:prstGeom>
          <a:noFill/>
        </p:spPr>
        <p:txBody>
          <a:bodyPr wrap="square" rtlCol="0">
            <a:spAutoFit/>
          </a:bodyPr>
          <a:lstStyle/>
          <a:p>
            <a:r>
              <a:rPr lang="de-CH" b="1" dirty="0"/>
              <a:t>ANNEX 5: Further considerations </a:t>
            </a:r>
            <a:r>
              <a:rPr lang="de-CH" b="1" dirty="0" err="1"/>
              <a:t>for</a:t>
            </a:r>
            <a:r>
              <a:rPr lang="de-CH" b="1" dirty="0"/>
              <a:t> </a:t>
            </a:r>
            <a:r>
              <a:rPr lang="de-CH" b="1" dirty="0" err="1"/>
              <a:t>scientific</a:t>
            </a:r>
            <a:r>
              <a:rPr lang="de-CH" b="1" dirty="0"/>
              <a:t> </a:t>
            </a:r>
            <a:r>
              <a:rPr lang="de-CH" b="1" dirty="0" err="1"/>
              <a:t>demonstrations</a:t>
            </a:r>
            <a:r>
              <a:rPr lang="de-CH" b="1" dirty="0"/>
              <a:t> / </a:t>
            </a:r>
            <a:r>
              <a:rPr lang="de-CH" b="1" dirty="0" err="1"/>
              <a:t>trials</a:t>
            </a:r>
            <a:endParaRPr lang="en-US" b="1" dirty="0"/>
          </a:p>
        </p:txBody>
      </p:sp>
    </p:spTree>
    <p:extLst>
      <p:ext uri="{BB962C8B-B14F-4D97-AF65-F5344CB8AC3E}">
        <p14:creationId xmlns:p14="http://schemas.microsoft.com/office/powerpoint/2010/main" val="23679026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01" y="774124"/>
            <a:ext cx="7908549" cy="249299"/>
          </a:xfrm>
          <a:noFill/>
        </p:spPr>
        <p:txBody>
          <a:bodyPr vert="horz" wrap="square" lIns="0" tIns="0" rIns="0" bIns="0" rtlCol="0" anchor="t">
            <a:spAutoFit/>
          </a:bodyPr>
          <a:lstStyle/>
          <a:p>
            <a:pPr defTabSz="914400"/>
            <a:r>
              <a:rPr lang="de-CH" sz="1800" dirty="0">
                <a:latin typeface="+mn-lt"/>
                <a:ea typeface="+mn-ea"/>
                <a:cs typeface="+mn-cs"/>
              </a:rPr>
              <a:t>Blocking and replications - </a:t>
            </a:r>
            <a:r>
              <a:rPr lang="de-CH" sz="1800" dirty="0" err="1">
                <a:latin typeface="+mn-lt"/>
                <a:ea typeface="+mn-ea"/>
                <a:cs typeface="+mn-cs"/>
              </a:rPr>
              <a:t>example</a:t>
            </a:r>
            <a:endParaRPr lang="en-US" sz="1800" dirty="0">
              <a:latin typeface="+mn-lt"/>
              <a:ea typeface="+mn-ea"/>
              <a:cs typeface="+mn-cs"/>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166</a:t>
            </a:fld>
            <a:endParaRPr lang="en-GB" noProof="0" dirty="0"/>
          </a:p>
        </p:txBody>
      </p:sp>
      <p:graphicFrame>
        <p:nvGraphicFramePr>
          <p:cNvPr id="3" name="Tabelle 7">
            <a:extLst>
              <a:ext uri="{FF2B5EF4-FFF2-40B4-BE49-F238E27FC236}">
                <a16:creationId xmlns:a16="http://schemas.microsoft.com/office/drawing/2014/main" id="{5A3A39DA-A44D-4E6D-A017-E462F377D0FD}"/>
              </a:ext>
            </a:extLst>
          </p:cNvPr>
          <p:cNvGraphicFramePr>
            <a:graphicFrameLocks noGrp="1"/>
          </p:cNvGraphicFramePr>
          <p:nvPr/>
        </p:nvGraphicFramePr>
        <p:xfrm>
          <a:off x="617725" y="1628980"/>
          <a:ext cx="1794252" cy="3600040"/>
        </p:xfrm>
        <a:graphic>
          <a:graphicData uri="http://schemas.openxmlformats.org/drawingml/2006/table">
            <a:tbl>
              <a:tblPr firstRow="1" bandRow="1">
                <a:tableStyleId>{21E4AEA4-8DFA-4A89-87EB-49C32662AFE0}</a:tableStyleId>
              </a:tblPr>
              <a:tblGrid>
                <a:gridCol w="598084">
                  <a:extLst>
                    <a:ext uri="{9D8B030D-6E8A-4147-A177-3AD203B41FA5}">
                      <a16:colId xmlns:a16="http://schemas.microsoft.com/office/drawing/2014/main" val="2302085953"/>
                    </a:ext>
                  </a:extLst>
                </a:gridCol>
                <a:gridCol w="598084">
                  <a:extLst>
                    <a:ext uri="{9D8B030D-6E8A-4147-A177-3AD203B41FA5}">
                      <a16:colId xmlns:a16="http://schemas.microsoft.com/office/drawing/2014/main" val="2679738941"/>
                    </a:ext>
                  </a:extLst>
                </a:gridCol>
                <a:gridCol w="598084">
                  <a:extLst>
                    <a:ext uri="{9D8B030D-6E8A-4147-A177-3AD203B41FA5}">
                      <a16:colId xmlns:a16="http://schemas.microsoft.com/office/drawing/2014/main" val="400894501"/>
                    </a:ext>
                  </a:extLst>
                </a:gridCol>
              </a:tblGrid>
              <a:tr h="529294">
                <a:tc gridSpan="3">
                  <a:txBody>
                    <a:bodyPr/>
                    <a:lstStyle/>
                    <a:p>
                      <a:pPr algn="ctr"/>
                      <a:r>
                        <a:rPr lang="en-US" sz="2800" dirty="0"/>
                        <a:t>Block 1</a:t>
                      </a:r>
                      <a:endParaRPr lang="x-none" sz="2800" dirty="0"/>
                    </a:p>
                  </a:txBody>
                  <a:tcPr anchor="ct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2209296345"/>
                  </a:ext>
                </a:extLst>
              </a:tr>
              <a:tr h="3070746">
                <a:tc>
                  <a:txBody>
                    <a:bodyPr/>
                    <a:lstStyle/>
                    <a:p>
                      <a:pPr algn="ctr"/>
                      <a:r>
                        <a:rPr lang="en-US" sz="2000" dirty="0"/>
                        <a:t>Treatment A</a:t>
                      </a:r>
                      <a:endParaRPr lang="x-none" sz="2000" dirty="0"/>
                    </a:p>
                  </a:txBody>
                  <a:tcPr vert="vert270" anchor="ctr"/>
                </a:tc>
                <a:tc>
                  <a:txBody>
                    <a:bodyPr/>
                    <a:lstStyle/>
                    <a:p>
                      <a:pPr algn="ctr"/>
                      <a:r>
                        <a:rPr lang="en-US" sz="2000" dirty="0"/>
                        <a:t>Treatment B</a:t>
                      </a:r>
                      <a:endParaRPr lang="x-none" sz="2000" dirty="0"/>
                    </a:p>
                  </a:txBody>
                  <a:tcPr vert="vert270" anchor="ctr"/>
                </a:tc>
                <a:tc>
                  <a:txBody>
                    <a:bodyPr/>
                    <a:lstStyle/>
                    <a:p>
                      <a:pPr algn="ctr"/>
                      <a:r>
                        <a:rPr lang="en-US" sz="2000" dirty="0"/>
                        <a:t>Treatment C</a:t>
                      </a:r>
                      <a:endParaRPr lang="x-none" sz="2000" dirty="0"/>
                    </a:p>
                  </a:txBody>
                  <a:tcPr vert="vert270" anchor="ctr"/>
                </a:tc>
                <a:extLst>
                  <a:ext uri="{0D108BD9-81ED-4DB2-BD59-A6C34878D82A}">
                    <a16:rowId xmlns:a16="http://schemas.microsoft.com/office/drawing/2014/main" val="1478749441"/>
                  </a:ext>
                </a:extLst>
              </a:tr>
            </a:tbl>
          </a:graphicData>
        </a:graphic>
      </p:graphicFrame>
      <p:graphicFrame>
        <p:nvGraphicFramePr>
          <p:cNvPr id="8" name="Tabelle 7">
            <a:extLst>
              <a:ext uri="{FF2B5EF4-FFF2-40B4-BE49-F238E27FC236}">
                <a16:creationId xmlns:a16="http://schemas.microsoft.com/office/drawing/2014/main" id="{A128E0EB-06C7-44A0-AF86-CFB81A9823C7}"/>
              </a:ext>
            </a:extLst>
          </p:cNvPr>
          <p:cNvGraphicFramePr>
            <a:graphicFrameLocks noGrp="1"/>
          </p:cNvGraphicFramePr>
          <p:nvPr/>
        </p:nvGraphicFramePr>
        <p:xfrm>
          <a:off x="2681979" y="1628980"/>
          <a:ext cx="1794252" cy="3600040"/>
        </p:xfrm>
        <a:graphic>
          <a:graphicData uri="http://schemas.openxmlformats.org/drawingml/2006/table">
            <a:tbl>
              <a:tblPr firstRow="1" bandRow="1">
                <a:tableStyleId>{21E4AEA4-8DFA-4A89-87EB-49C32662AFE0}</a:tableStyleId>
              </a:tblPr>
              <a:tblGrid>
                <a:gridCol w="598084">
                  <a:extLst>
                    <a:ext uri="{9D8B030D-6E8A-4147-A177-3AD203B41FA5}">
                      <a16:colId xmlns:a16="http://schemas.microsoft.com/office/drawing/2014/main" val="2302085953"/>
                    </a:ext>
                  </a:extLst>
                </a:gridCol>
                <a:gridCol w="598084">
                  <a:extLst>
                    <a:ext uri="{9D8B030D-6E8A-4147-A177-3AD203B41FA5}">
                      <a16:colId xmlns:a16="http://schemas.microsoft.com/office/drawing/2014/main" val="2679738941"/>
                    </a:ext>
                  </a:extLst>
                </a:gridCol>
                <a:gridCol w="598084">
                  <a:extLst>
                    <a:ext uri="{9D8B030D-6E8A-4147-A177-3AD203B41FA5}">
                      <a16:colId xmlns:a16="http://schemas.microsoft.com/office/drawing/2014/main" val="400894501"/>
                    </a:ext>
                  </a:extLst>
                </a:gridCol>
              </a:tblGrid>
              <a:tr h="529294">
                <a:tc gridSpan="3">
                  <a:txBody>
                    <a:bodyPr/>
                    <a:lstStyle/>
                    <a:p>
                      <a:pPr algn="ctr"/>
                      <a:r>
                        <a:rPr lang="en-US" sz="2800" dirty="0"/>
                        <a:t>Block 2</a:t>
                      </a:r>
                      <a:endParaRPr lang="x-none" sz="2800" dirty="0"/>
                    </a:p>
                  </a:txBody>
                  <a:tcPr anchor="ct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2209296345"/>
                  </a:ext>
                </a:extLst>
              </a:tr>
              <a:tr h="3070746">
                <a:tc>
                  <a:txBody>
                    <a:bodyPr/>
                    <a:lstStyle/>
                    <a:p>
                      <a:pPr algn="ctr"/>
                      <a:r>
                        <a:rPr lang="en-US" sz="2000" dirty="0"/>
                        <a:t>Treatment B</a:t>
                      </a:r>
                      <a:endParaRPr lang="x-none" sz="2000" dirty="0"/>
                    </a:p>
                  </a:txBody>
                  <a:tcPr vert="vert270" anchor="ctr"/>
                </a:tc>
                <a:tc>
                  <a:txBody>
                    <a:bodyPr/>
                    <a:lstStyle/>
                    <a:p>
                      <a:pPr algn="ctr"/>
                      <a:r>
                        <a:rPr lang="en-US" sz="2000" dirty="0"/>
                        <a:t>Treatment C</a:t>
                      </a:r>
                      <a:endParaRPr lang="x-none" sz="2000" dirty="0"/>
                    </a:p>
                  </a:txBody>
                  <a:tcPr vert="vert270" anchor="ctr"/>
                </a:tc>
                <a:tc>
                  <a:txBody>
                    <a:bodyPr/>
                    <a:lstStyle/>
                    <a:p>
                      <a:pPr algn="ctr"/>
                      <a:r>
                        <a:rPr lang="en-US" sz="2000" dirty="0"/>
                        <a:t>Treatment A</a:t>
                      </a:r>
                      <a:endParaRPr lang="x-none" sz="2000" dirty="0"/>
                    </a:p>
                  </a:txBody>
                  <a:tcPr vert="vert270" anchor="ctr"/>
                </a:tc>
                <a:extLst>
                  <a:ext uri="{0D108BD9-81ED-4DB2-BD59-A6C34878D82A}">
                    <a16:rowId xmlns:a16="http://schemas.microsoft.com/office/drawing/2014/main" val="1478749441"/>
                  </a:ext>
                </a:extLst>
              </a:tr>
            </a:tbl>
          </a:graphicData>
        </a:graphic>
      </p:graphicFrame>
      <p:graphicFrame>
        <p:nvGraphicFramePr>
          <p:cNvPr id="9" name="Tabelle 8">
            <a:extLst>
              <a:ext uri="{FF2B5EF4-FFF2-40B4-BE49-F238E27FC236}">
                <a16:creationId xmlns:a16="http://schemas.microsoft.com/office/drawing/2014/main" id="{FF2D6943-4E0B-48D9-A43C-1604E2A34958}"/>
              </a:ext>
            </a:extLst>
          </p:cNvPr>
          <p:cNvGraphicFramePr>
            <a:graphicFrameLocks noGrp="1"/>
          </p:cNvGraphicFramePr>
          <p:nvPr/>
        </p:nvGraphicFramePr>
        <p:xfrm>
          <a:off x="4752036" y="1628980"/>
          <a:ext cx="1794252" cy="3600040"/>
        </p:xfrm>
        <a:graphic>
          <a:graphicData uri="http://schemas.openxmlformats.org/drawingml/2006/table">
            <a:tbl>
              <a:tblPr firstRow="1" bandRow="1">
                <a:tableStyleId>{21E4AEA4-8DFA-4A89-87EB-49C32662AFE0}</a:tableStyleId>
              </a:tblPr>
              <a:tblGrid>
                <a:gridCol w="598084">
                  <a:extLst>
                    <a:ext uri="{9D8B030D-6E8A-4147-A177-3AD203B41FA5}">
                      <a16:colId xmlns:a16="http://schemas.microsoft.com/office/drawing/2014/main" val="2302085953"/>
                    </a:ext>
                  </a:extLst>
                </a:gridCol>
                <a:gridCol w="598084">
                  <a:extLst>
                    <a:ext uri="{9D8B030D-6E8A-4147-A177-3AD203B41FA5}">
                      <a16:colId xmlns:a16="http://schemas.microsoft.com/office/drawing/2014/main" val="2679738941"/>
                    </a:ext>
                  </a:extLst>
                </a:gridCol>
                <a:gridCol w="598084">
                  <a:extLst>
                    <a:ext uri="{9D8B030D-6E8A-4147-A177-3AD203B41FA5}">
                      <a16:colId xmlns:a16="http://schemas.microsoft.com/office/drawing/2014/main" val="400894501"/>
                    </a:ext>
                  </a:extLst>
                </a:gridCol>
              </a:tblGrid>
              <a:tr h="529294">
                <a:tc gridSpan="3">
                  <a:txBody>
                    <a:bodyPr/>
                    <a:lstStyle/>
                    <a:p>
                      <a:pPr algn="ctr"/>
                      <a:r>
                        <a:rPr lang="en-US" sz="2800" dirty="0"/>
                        <a:t>Block 3</a:t>
                      </a:r>
                      <a:endParaRPr lang="x-none" sz="2800" dirty="0"/>
                    </a:p>
                  </a:txBody>
                  <a:tcPr anchor="ct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2209296345"/>
                  </a:ext>
                </a:extLst>
              </a:tr>
              <a:tr h="3070746">
                <a:tc>
                  <a:txBody>
                    <a:bodyPr/>
                    <a:lstStyle/>
                    <a:p>
                      <a:pPr algn="ctr"/>
                      <a:r>
                        <a:rPr lang="en-US" sz="2000" dirty="0"/>
                        <a:t>Treatment C</a:t>
                      </a:r>
                      <a:endParaRPr lang="x-none" sz="2000" dirty="0"/>
                    </a:p>
                  </a:txBody>
                  <a:tcPr vert="vert270" anchor="ctr"/>
                </a:tc>
                <a:tc>
                  <a:txBody>
                    <a:bodyPr/>
                    <a:lstStyle/>
                    <a:p>
                      <a:pPr algn="ctr"/>
                      <a:r>
                        <a:rPr lang="en-US" sz="2000" dirty="0"/>
                        <a:t>Treatment A</a:t>
                      </a:r>
                      <a:endParaRPr lang="x-none" sz="2000" dirty="0"/>
                    </a:p>
                  </a:txBody>
                  <a:tcPr vert="vert270" anchor="ctr"/>
                </a:tc>
                <a:tc>
                  <a:txBody>
                    <a:bodyPr/>
                    <a:lstStyle/>
                    <a:p>
                      <a:pPr algn="ctr"/>
                      <a:r>
                        <a:rPr lang="en-US" sz="2000" dirty="0"/>
                        <a:t>Treatment B</a:t>
                      </a:r>
                      <a:endParaRPr lang="x-none" sz="2000" dirty="0"/>
                    </a:p>
                  </a:txBody>
                  <a:tcPr vert="vert270" anchor="ctr"/>
                </a:tc>
                <a:extLst>
                  <a:ext uri="{0D108BD9-81ED-4DB2-BD59-A6C34878D82A}">
                    <a16:rowId xmlns:a16="http://schemas.microsoft.com/office/drawing/2014/main" val="1478749441"/>
                  </a:ext>
                </a:extLst>
              </a:tr>
            </a:tbl>
          </a:graphicData>
        </a:graphic>
      </p:graphicFrame>
      <p:graphicFrame>
        <p:nvGraphicFramePr>
          <p:cNvPr id="10" name="Tabelle 9">
            <a:extLst>
              <a:ext uri="{FF2B5EF4-FFF2-40B4-BE49-F238E27FC236}">
                <a16:creationId xmlns:a16="http://schemas.microsoft.com/office/drawing/2014/main" id="{FF2D6943-4E0B-48D9-A43C-1604E2A34958}"/>
              </a:ext>
            </a:extLst>
          </p:cNvPr>
          <p:cNvGraphicFramePr>
            <a:graphicFrameLocks noGrp="1"/>
          </p:cNvGraphicFramePr>
          <p:nvPr/>
        </p:nvGraphicFramePr>
        <p:xfrm>
          <a:off x="6822093" y="1628980"/>
          <a:ext cx="1794252" cy="3600040"/>
        </p:xfrm>
        <a:graphic>
          <a:graphicData uri="http://schemas.openxmlformats.org/drawingml/2006/table">
            <a:tbl>
              <a:tblPr firstRow="1" bandRow="1">
                <a:tableStyleId>{21E4AEA4-8DFA-4A89-87EB-49C32662AFE0}</a:tableStyleId>
              </a:tblPr>
              <a:tblGrid>
                <a:gridCol w="598084">
                  <a:extLst>
                    <a:ext uri="{9D8B030D-6E8A-4147-A177-3AD203B41FA5}">
                      <a16:colId xmlns:a16="http://schemas.microsoft.com/office/drawing/2014/main" val="2302085953"/>
                    </a:ext>
                  </a:extLst>
                </a:gridCol>
                <a:gridCol w="598084">
                  <a:extLst>
                    <a:ext uri="{9D8B030D-6E8A-4147-A177-3AD203B41FA5}">
                      <a16:colId xmlns:a16="http://schemas.microsoft.com/office/drawing/2014/main" val="2679738941"/>
                    </a:ext>
                  </a:extLst>
                </a:gridCol>
                <a:gridCol w="598084">
                  <a:extLst>
                    <a:ext uri="{9D8B030D-6E8A-4147-A177-3AD203B41FA5}">
                      <a16:colId xmlns:a16="http://schemas.microsoft.com/office/drawing/2014/main" val="400894501"/>
                    </a:ext>
                  </a:extLst>
                </a:gridCol>
              </a:tblGrid>
              <a:tr h="529294">
                <a:tc gridSpan="3">
                  <a:txBody>
                    <a:bodyPr/>
                    <a:lstStyle/>
                    <a:p>
                      <a:pPr algn="ctr"/>
                      <a:r>
                        <a:rPr lang="en-US" sz="2800" dirty="0"/>
                        <a:t>Block 4</a:t>
                      </a:r>
                      <a:endParaRPr lang="x-none" sz="2800" dirty="0"/>
                    </a:p>
                  </a:txBody>
                  <a:tcPr anchor="ct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2209296345"/>
                  </a:ext>
                </a:extLst>
              </a:tr>
              <a:tr h="3070746">
                <a:tc>
                  <a:txBody>
                    <a:bodyPr/>
                    <a:lstStyle/>
                    <a:p>
                      <a:pPr algn="ctr"/>
                      <a:r>
                        <a:rPr lang="en-US" sz="2000" dirty="0"/>
                        <a:t>Treatment B</a:t>
                      </a:r>
                      <a:endParaRPr lang="x-none" sz="2000" dirty="0"/>
                    </a:p>
                  </a:txBody>
                  <a:tcPr vert="vert270" anchor="ctr"/>
                </a:tc>
                <a:tc>
                  <a:txBody>
                    <a:bodyPr/>
                    <a:lstStyle/>
                    <a:p>
                      <a:pPr algn="ctr"/>
                      <a:r>
                        <a:rPr lang="en-US" sz="2000" dirty="0"/>
                        <a:t>Treatment A</a:t>
                      </a:r>
                      <a:endParaRPr lang="x-none" sz="2000" dirty="0"/>
                    </a:p>
                  </a:txBody>
                  <a:tcPr vert="vert270" anchor="ctr"/>
                </a:tc>
                <a:tc>
                  <a:txBody>
                    <a:bodyPr/>
                    <a:lstStyle/>
                    <a:p>
                      <a:pPr algn="ctr"/>
                      <a:r>
                        <a:rPr lang="en-US" sz="2000" dirty="0"/>
                        <a:t>Treatment C</a:t>
                      </a:r>
                      <a:endParaRPr lang="x-none" sz="2000" dirty="0"/>
                    </a:p>
                  </a:txBody>
                  <a:tcPr vert="vert270" anchor="ctr"/>
                </a:tc>
                <a:extLst>
                  <a:ext uri="{0D108BD9-81ED-4DB2-BD59-A6C34878D82A}">
                    <a16:rowId xmlns:a16="http://schemas.microsoft.com/office/drawing/2014/main" val="1478749441"/>
                  </a:ext>
                </a:extLst>
              </a:tr>
            </a:tbl>
          </a:graphicData>
        </a:graphic>
      </p:graphicFrame>
      <p:sp>
        <p:nvSpPr>
          <p:cNvPr id="11" name="Datumsplatzhalter 4">
            <a:extLst>
              <a:ext uri="{FF2B5EF4-FFF2-40B4-BE49-F238E27FC236}">
                <a16:creationId xmlns:a16="http://schemas.microsoft.com/office/drawing/2014/main" id="{664695D4-09D4-4828-857B-F11B1D46AA1C}"/>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8443579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167</a:t>
            </a:fld>
            <a:endParaRPr lang="en-GB" noProof="0" dirty="0"/>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0954" y="1421371"/>
            <a:ext cx="8098846" cy="3420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64603" y="638969"/>
            <a:ext cx="8460094" cy="498598"/>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de-CH" sz="1800" dirty="0" err="1"/>
              <a:t>Example</a:t>
            </a:r>
            <a:r>
              <a:rPr lang="de-CH" sz="1800" dirty="0"/>
              <a:t> </a:t>
            </a:r>
            <a:r>
              <a:rPr lang="de-CH" sz="1800" dirty="0" err="1"/>
              <a:t>of</a:t>
            </a:r>
            <a:r>
              <a:rPr lang="de-CH" sz="1800" dirty="0"/>
              <a:t> </a:t>
            </a:r>
            <a:r>
              <a:rPr lang="de-CH" sz="1800" dirty="0" err="1"/>
              <a:t>the</a:t>
            </a:r>
            <a:r>
              <a:rPr lang="de-CH" sz="1800" dirty="0"/>
              <a:t> </a:t>
            </a:r>
            <a:r>
              <a:rPr lang="de-CH" sz="1800" dirty="0" err="1"/>
              <a:t>layout</a:t>
            </a:r>
            <a:r>
              <a:rPr lang="de-CH" sz="1800" dirty="0"/>
              <a:t> </a:t>
            </a:r>
            <a:r>
              <a:rPr lang="de-CH" sz="1800" dirty="0" err="1"/>
              <a:t>of</a:t>
            </a:r>
            <a:r>
              <a:rPr lang="de-CH" sz="1800" dirty="0"/>
              <a:t> a </a:t>
            </a:r>
            <a:r>
              <a:rPr lang="de-CH" sz="1800" dirty="0" err="1"/>
              <a:t>field</a:t>
            </a:r>
            <a:r>
              <a:rPr lang="de-CH" sz="1800" dirty="0"/>
              <a:t> </a:t>
            </a:r>
            <a:r>
              <a:rPr lang="de-CH" sz="1800" dirty="0" err="1"/>
              <a:t>experiment</a:t>
            </a:r>
            <a:r>
              <a:rPr lang="de-CH" sz="1800" dirty="0"/>
              <a:t> on </a:t>
            </a:r>
            <a:r>
              <a:rPr lang="de-CH" sz="1800" dirty="0" err="1"/>
              <a:t>organic</a:t>
            </a:r>
            <a:r>
              <a:rPr lang="de-CH" sz="1800" dirty="0"/>
              <a:t> </a:t>
            </a:r>
            <a:r>
              <a:rPr lang="de-CH" sz="1800" dirty="0" err="1"/>
              <a:t>agriculture</a:t>
            </a:r>
            <a:r>
              <a:rPr lang="de-CH" sz="1800" dirty="0"/>
              <a:t>:</a:t>
            </a:r>
          </a:p>
          <a:p>
            <a:r>
              <a:rPr lang="de-CH" sz="1800" dirty="0"/>
              <a:t>DOC Trial in </a:t>
            </a:r>
            <a:r>
              <a:rPr lang="de-CH" sz="1800" dirty="0" err="1"/>
              <a:t>Switzerland</a:t>
            </a:r>
            <a:r>
              <a:rPr lang="de-CH" sz="1800" dirty="0"/>
              <a:t> (</a:t>
            </a:r>
            <a:r>
              <a:rPr lang="de-CH" sz="1800" dirty="0" err="1"/>
              <a:t>established</a:t>
            </a:r>
            <a:r>
              <a:rPr lang="de-CH" sz="1800" dirty="0"/>
              <a:t> in 1978)</a:t>
            </a:r>
            <a:endParaRPr lang="en-US" sz="1800" dirty="0"/>
          </a:p>
        </p:txBody>
      </p:sp>
      <p:sp>
        <p:nvSpPr>
          <p:cNvPr id="2" name="Rechteck 1">
            <a:extLst>
              <a:ext uri="{FF2B5EF4-FFF2-40B4-BE49-F238E27FC236}">
                <a16:creationId xmlns:a16="http://schemas.microsoft.com/office/drawing/2014/main" id="{9582165A-7311-4176-818A-5D8B62ECA286}"/>
              </a:ext>
            </a:extLst>
          </p:cNvPr>
          <p:cNvSpPr/>
          <p:nvPr/>
        </p:nvSpPr>
        <p:spPr>
          <a:xfrm>
            <a:off x="413677" y="4959017"/>
            <a:ext cx="8047920" cy="338554"/>
          </a:xfrm>
          <a:prstGeom prst="rect">
            <a:avLst/>
          </a:prstGeom>
        </p:spPr>
        <p:txBody>
          <a:bodyPr wrap="square">
            <a:spAutoFit/>
          </a:bodyPr>
          <a:lstStyle/>
          <a:p>
            <a:r>
              <a:rPr lang="de-CH" sz="1600" dirty="0"/>
              <a:t>The </a:t>
            </a:r>
            <a:r>
              <a:rPr lang="de-CH" sz="1600" dirty="0" err="1"/>
              <a:t>trial</a:t>
            </a:r>
            <a:r>
              <a:rPr lang="de-CH" sz="1600" dirty="0"/>
              <a:t> </a:t>
            </a:r>
            <a:r>
              <a:rPr lang="de-CH" sz="1600" dirty="0" err="1"/>
              <a:t>involves</a:t>
            </a:r>
            <a:r>
              <a:rPr lang="de-CH" sz="1600" dirty="0"/>
              <a:t> </a:t>
            </a:r>
            <a:r>
              <a:rPr lang="de-CH" sz="1600" dirty="0" err="1"/>
              <a:t>organic</a:t>
            </a:r>
            <a:r>
              <a:rPr lang="de-CH" sz="1600" dirty="0"/>
              <a:t>, </a:t>
            </a:r>
            <a:r>
              <a:rPr lang="de-CH" sz="1600" dirty="0" err="1"/>
              <a:t>biodynamic</a:t>
            </a:r>
            <a:r>
              <a:rPr lang="de-CH" sz="1600" dirty="0"/>
              <a:t> and </a:t>
            </a:r>
            <a:r>
              <a:rPr lang="de-CH" sz="1600" dirty="0" err="1"/>
              <a:t>conventional</a:t>
            </a:r>
            <a:r>
              <a:rPr lang="de-CH" sz="1600" dirty="0"/>
              <a:t> </a:t>
            </a:r>
            <a:r>
              <a:rPr lang="de-CH" sz="1600" dirty="0" err="1"/>
              <a:t>farming</a:t>
            </a:r>
            <a:r>
              <a:rPr lang="de-CH" sz="1600" dirty="0"/>
              <a:t> </a:t>
            </a:r>
            <a:r>
              <a:rPr lang="de-CH" sz="1600" dirty="0" err="1"/>
              <a:t>treatments</a:t>
            </a:r>
            <a:r>
              <a:rPr lang="de-CH" sz="1600" dirty="0"/>
              <a:t>.</a:t>
            </a:r>
          </a:p>
        </p:txBody>
      </p:sp>
      <p:sp>
        <p:nvSpPr>
          <p:cNvPr id="7" name="Datumsplatzhalter 4">
            <a:extLst>
              <a:ext uri="{FF2B5EF4-FFF2-40B4-BE49-F238E27FC236}">
                <a16:creationId xmlns:a16="http://schemas.microsoft.com/office/drawing/2014/main" id="{36F3E42F-3F73-4C9C-B0E0-871EE6D8E31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509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168</a:t>
            </a:fld>
            <a:endParaRPr lang="en-GB" noProof="0" dirty="0"/>
          </a:p>
        </p:txBody>
      </p:sp>
      <p:pic>
        <p:nvPicPr>
          <p:cNvPr id="5" name="Content Placeholder 15"/>
          <p:cNvPicPr>
            <a:picLocks noChangeAspect="1"/>
          </p:cNvPicPr>
          <p:nvPr/>
        </p:nvPicPr>
        <p:blipFill rotWithShape="1">
          <a:blip r:embed="rId2" cstate="screen">
            <a:extLst>
              <a:ext uri="{28A0092B-C50C-407E-A947-70E740481C1C}">
                <a14:useLocalDpi xmlns:a14="http://schemas.microsoft.com/office/drawing/2010/main"/>
              </a:ext>
            </a:extLst>
          </a:blip>
          <a:srcRect t="-384"/>
          <a:stretch/>
        </p:blipFill>
        <p:spPr>
          <a:xfrm>
            <a:off x="574977" y="1023382"/>
            <a:ext cx="5183897" cy="3139719"/>
          </a:xfrm>
          <a:prstGeom prst="rect">
            <a:avLst/>
          </a:prstGeom>
        </p:spPr>
      </p:pic>
      <p:pic>
        <p:nvPicPr>
          <p:cNvPr id="8"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77" y="4227316"/>
            <a:ext cx="7964823" cy="1630911"/>
          </a:xfrm>
          <a:prstGeom prst="rect">
            <a:avLst/>
          </a:prstGeom>
        </p:spPr>
      </p:pic>
      <p:sp>
        <p:nvSpPr>
          <p:cNvPr id="9" name="Textfeld 8"/>
          <p:cNvSpPr txBox="1"/>
          <p:nvPr/>
        </p:nvSpPr>
        <p:spPr>
          <a:xfrm>
            <a:off x="521955" y="312836"/>
            <a:ext cx="8460094" cy="249299"/>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de-CH" sz="1800" dirty="0" err="1"/>
              <a:t>Example</a:t>
            </a:r>
            <a:r>
              <a:rPr lang="de-CH" sz="1800" dirty="0"/>
              <a:t> </a:t>
            </a:r>
            <a:r>
              <a:rPr lang="de-CH" sz="1800" dirty="0" err="1"/>
              <a:t>of</a:t>
            </a:r>
            <a:r>
              <a:rPr lang="de-CH" sz="1800" dirty="0"/>
              <a:t> </a:t>
            </a:r>
            <a:r>
              <a:rPr lang="de-CH" sz="1800" dirty="0" err="1"/>
              <a:t>the</a:t>
            </a:r>
            <a:r>
              <a:rPr lang="de-CH" sz="1800" dirty="0"/>
              <a:t> </a:t>
            </a:r>
            <a:r>
              <a:rPr lang="de-CH" sz="1800" dirty="0" err="1"/>
              <a:t>layout</a:t>
            </a:r>
            <a:r>
              <a:rPr lang="de-CH" sz="1800" dirty="0"/>
              <a:t> </a:t>
            </a:r>
            <a:r>
              <a:rPr lang="de-CH" sz="1800" dirty="0" err="1"/>
              <a:t>of</a:t>
            </a:r>
            <a:r>
              <a:rPr lang="de-CH" sz="1800" dirty="0"/>
              <a:t> a </a:t>
            </a:r>
            <a:r>
              <a:rPr lang="de-CH" sz="1800" dirty="0" err="1"/>
              <a:t>field</a:t>
            </a:r>
            <a:r>
              <a:rPr lang="de-CH" sz="1800" dirty="0"/>
              <a:t> </a:t>
            </a:r>
            <a:r>
              <a:rPr lang="de-CH" sz="1800" dirty="0" err="1"/>
              <a:t>experiment</a:t>
            </a:r>
            <a:r>
              <a:rPr lang="de-CH" sz="1800" dirty="0"/>
              <a:t> on organic </a:t>
            </a:r>
            <a:r>
              <a:rPr lang="de-CH" sz="1800" dirty="0" err="1"/>
              <a:t>agriculture</a:t>
            </a:r>
            <a:r>
              <a:rPr lang="de-CH" sz="1800" dirty="0"/>
              <a:t> in </a:t>
            </a:r>
            <a:r>
              <a:rPr lang="de-CH" sz="1800" dirty="0" err="1"/>
              <a:t>Kenya</a:t>
            </a:r>
            <a:endParaRPr lang="en-US" sz="1800" dirty="0"/>
          </a:p>
        </p:txBody>
      </p:sp>
      <p:sp>
        <p:nvSpPr>
          <p:cNvPr id="2" name="Rechteck 1">
            <a:extLst>
              <a:ext uri="{FF2B5EF4-FFF2-40B4-BE49-F238E27FC236}">
                <a16:creationId xmlns:a16="http://schemas.microsoft.com/office/drawing/2014/main" id="{5A08E8FE-0F92-40C7-BE27-EF7A284535CB}"/>
              </a:ext>
            </a:extLst>
          </p:cNvPr>
          <p:cNvSpPr/>
          <p:nvPr/>
        </p:nvSpPr>
        <p:spPr>
          <a:xfrm>
            <a:off x="5882271" y="3332104"/>
            <a:ext cx="2647008" cy="830997"/>
          </a:xfrm>
          <a:prstGeom prst="rect">
            <a:avLst/>
          </a:prstGeom>
        </p:spPr>
        <p:txBody>
          <a:bodyPr wrap="square">
            <a:spAutoFit/>
          </a:bodyPr>
          <a:lstStyle/>
          <a:p>
            <a:r>
              <a:rPr lang="de-CH" sz="1600" dirty="0"/>
              <a:t>The </a:t>
            </a:r>
            <a:r>
              <a:rPr lang="de-CH" sz="1600" dirty="0" err="1"/>
              <a:t>trial</a:t>
            </a:r>
            <a:r>
              <a:rPr lang="de-CH" sz="1600" dirty="0"/>
              <a:t> </a:t>
            </a:r>
            <a:r>
              <a:rPr lang="de-CH" sz="1600" dirty="0" err="1"/>
              <a:t>involves</a:t>
            </a:r>
            <a:r>
              <a:rPr lang="de-CH" sz="1600" dirty="0"/>
              <a:t> </a:t>
            </a:r>
            <a:r>
              <a:rPr lang="de-CH" sz="1600" dirty="0" err="1"/>
              <a:t>low</a:t>
            </a:r>
            <a:r>
              <a:rPr lang="de-CH" sz="1600" dirty="0"/>
              <a:t> and high </a:t>
            </a:r>
            <a:r>
              <a:rPr lang="de-CH" sz="1600" dirty="0" err="1"/>
              <a:t>input</a:t>
            </a:r>
            <a:r>
              <a:rPr lang="de-CH" sz="1600" dirty="0"/>
              <a:t> </a:t>
            </a:r>
            <a:r>
              <a:rPr lang="de-CH" sz="1600" dirty="0" err="1"/>
              <a:t>organic</a:t>
            </a:r>
            <a:r>
              <a:rPr lang="de-CH" sz="1600" dirty="0"/>
              <a:t> and </a:t>
            </a:r>
            <a:r>
              <a:rPr lang="de-CH" sz="1600" dirty="0" err="1"/>
              <a:t>conventional</a:t>
            </a:r>
            <a:r>
              <a:rPr lang="de-CH" sz="1600" dirty="0"/>
              <a:t> </a:t>
            </a:r>
            <a:r>
              <a:rPr lang="de-CH" sz="1600" dirty="0" err="1"/>
              <a:t>farming</a:t>
            </a:r>
            <a:r>
              <a:rPr lang="de-CH" sz="1600" dirty="0"/>
              <a:t> </a:t>
            </a:r>
            <a:r>
              <a:rPr lang="de-CH" sz="1600" dirty="0" err="1"/>
              <a:t>systems</a:t>
            </a:r>
            <a:r>
              <a:rPr lang="de-CH" sz="1600" dirty="0"/>
              <a:t>.</a:t>
            </a:r>
          </a:p>
        </p:txBody>
      </p:sp>
      <p:sp>
        <p:nvSpPr>
          <p:cNvPr id="10" name="Datumsplatzhalter 4">
            <a:extLst>
              <a:ext uri="{FF2B5EF4-FFF2-40B4-BE49-F238E27FC236}">
                <a16:creationId xmlns:a16="http://schemas.microsoft.com/office/drawing/2014/main" id="{78A17607-2789-4C94-9618-44E12FD389D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3237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169</a:t>
            </a:fld>
            <a:endParaRPr lang="en-GB" noProof="0" dirty="0"/>
          </a:p>
        </p:txBody>
      </p:sp>
      <p:pic>
        <p:nvPicPr>
          <p:cNvPr id="6" name="Grafik 5" descr="Ein Bild, das Karte enthält.&#10;&#10;Automatisch generierte Beschreibung">
            <a:extLst>
              <a:ext uri="{FF2B5EF4-FFF2-40B4-BE49-F238E27FC236}">
                <a16:creationId xmlns:a16="http://schemas.microsoft.com/office/drawing/2014/main" id="{C69F8D9B-3DA2-4613-809D-1C8004B96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500" y="1160591"/>
            <a:ext cx="3857500" cy="4536817"/>
          </a:xfrm>
          <a:prstGeom prst="rect">
            <a:avLst/>
          </a:prstGeom>
        </p:spPr>
      </p:pic>
      <p:pic>
        <p:nvPicPr>
          <p:cNvPr id="7" name="Grafik 6" descr="Ein Bild, das Baum, draußen, Pflanze enthält.&#10;&#10;Automatisch generierte Beschreibung">
            <a:extLst>
              <a:ext uri="{FF2B5EF4-FFF2-40B4-BE49-F238E27FC236}">
                <a16:creationId xmlns:a16="http://schemas.microsoft.com/office/drawing/2014/main" id="{4580D84B-CA81-4B35-8542-E4120B3C55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160591"/>
            <a:ext cx="3967800" cy="4536817"/>
          </a:xfrm>
          <a:prstGeom prst="rect">
            <a:avLst/>
          </a:prstGeom>
          <a:ln w="19050">
            <a:solidFill>
              <a:schemeClr val="bg1"/>
            </a:solidFill>
          </a:ln>
        </p:spPr>
      </p:pic>
      <p:sp>
        <p:nvSpPr>
          <p:cNvPr id="8" name="Textfeld 7"/>
          <p:cNvSpPr txBox="1"/>
          <p:nvPr/>
        </p:nvSpPr>
        <p:spPr>
          <a:xfrm>
            <a:off x="624499" y="463302"/>
            <a:ext cx="8073890" cy="498598"/>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de-CH" sz="1800" dirty="0"/>
              <a:t>Layout of </a:t>
            </a:r>
            <a:r>
              <a:rPr lang="de-CH" sz="1800" dirty="0" err="1"/>
              <a:t>the</a:t>
            </a:r>
            <a:r>
              <a:rPr lang="de-CH" sz="1800" dirty="0"/>
              <a:t> SysCom </a:t>
            </a:r>
            <a:r>
              <a:rPr lang="de-CH" sz="1800" dirty="0" err="1"/>
              <a:t>Bolivia</a:t>
            </a:r>
            <a:r>
              <a:rPr lang="de-CH" sz="1800" dirty="0"/>
              <a:t> </a:t>
            </a:r>
            <a:r>
              <a:rPr lang="de-CH" sz="1800" dirty="0" err="1"/>
              <a:t>Agroforesty</a:t>
            </a:r>
            <a:r>
              <a:rPr lang="de-CH" sz="1800" dirty="0"/>
              <a:t> </a:t>
            </a:r>
            <a:r>
              <a:rPr lang="de-CH" sz="1800" dirty="0" err="1"/>
              <a:t>Cocoa</a:t>
            </a:r>
            <a:r>
              <a:rPr lang="de-CH" sz="1800" dirty="0"/>
              <a:t> Long </a:t>
            </a:r>
            <a:r>
              <a:rPr lang="de-CH" sz="1800" dirty="0" err="1"/>
              <a:t>term</a:t>
            </a:r>
            <a:r>
              <a:rPr lang="de-CH" sz="1800" dirty="0"/>
              <a:t> Trial </a:t>
            </a:r>
            <a:r>
              <a:rPr lang="de-CH" sz="1800" dirty="0" err="1"/>
              <a:t>under</a:t>
            </a:r>
            <a:r>
              <a:rPr lang="de-CH" sz="1800" dirty="0"/>
              <a:t> </a:t>
            </a:r>
            <a:r>
              <a:rPr lang="de-CH" sz="1800" dirty="0" err="1"/>
              <a:t>organic</a:t>
            </a:r>
            <a:r>
              <a:rPr lang="de-CH" sz="1800" dirty="0"/>
              <a:t> and </a:t>
            </a:r>
            <a:r>
              <a:rPr lang="de-CH" sz="1800" dirty="0" err="1"/>
              <a:t>conventional</a:t>
            </a:r>
            <a:r>
              <a:rPr lang="de-CH" sz="1800" dirty="0"/>
              <a:t> </a:t>
            </a:r>
            <a:r>
              <a:rPr lang="de-CH" sz="1800" dirty="0" err="1"/>
              <a:t>management</a:t>
            </a:r>
            <a:endParaRPr lang="en-US" sz="1800" dirty="0"/>
          </a:p>
        </p:txBody>
      </p:sp>
      <p:sp>
        <p:nvSpPr>
          <p:cNvPr id="9" name="Textfeld 8"/>
          <p:cNvSpPr txBox="1"/>
          <p:nvPr/>
        </p:nvSpPr>
        <p:spPr>
          <a:xfrm>
            <a:off x="6645457" y="5697408"/>
            <a:ext cx="2052932" cy="307777"/>
          </a:xfrm>
          <a:prstGeom prst="rect">
            <a:avLst/>
          </a:prstGeom>
          <a:noFill/>
        </p:spPr>
        <p:txBody>
          <a:bodyPr wrap="square" rtlCol="0">
            <a:spAutoFit/>
          </a:bodyPr>
          <a:lstStyle/>
          <a:p>
            <a:r>
              <a:rPr lang="de-CH" sz="1400" dirty="0"/>
              <a:t>Pictures: SysCom </a:t>
            </a:r>
            <a:r>
              <a:rPr lang="de-CH" sz="1400" dirty="0" err="1"/>
              <a:t>Bolivia</a:t>
            </a:r>
            <a:endParaRPr lang="en-US" sz="1400" dirty="0"/>
          </a:p>
        </p:txBody>
      </p:sp>
      <p:sp>
        <p:nvSpPr>
          <p:cNvPr id="10" name="Datumsplatzhalter 4">
            <a:extLst>
              <a:ext uri="{FF2B5EF4-FFF2-40B4-BE49-F238E27FC236}">
                <a16:creationId xmlns:a16="http://schemas.microsoft.com/office/drawing/2014/main" id="{7D7EC084-3216-40E7-AA77-23450336BFF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68469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61743" y="1288873"/>
            <a:ext cx="4050045" cy="2320129"/>
          </a:xfrm>
          <a:prstGeom prst="rect">
            <a:avLst/>
          </a:prstGeom>
        </p:spPr>
      </p:pic>
      <p:pic>
        <p:nvPicPr>
          <p:cNvPr id="7" name="Picture 4" descr="C:\Users\irene.kadzere\Pictures\GHANA NOV 2013\Alfoeldi_ProEcoAfrica_Ghana_Nov2013 (339).jpg"/>
          <p:cNvPicPr/>
          <p:nvPr/>
        </p:nvPicPr>
        <p:blipFill rotWithShape="1">
          <a:blip r:embed="rId3" cstate="screen">
            <a:extLst>
              <a:ext uri="{28A0092B-C50C-407E-A947-70E740481C1C}">
                <a14:useLocalDpi xmlns:a14="http://schemas.microsoft.com/office/drawing/2010/main"/>
              </a:ext>
            </a:extLst>
          </a:blip>
          <a:srcRect/>
          <a:stretch/>
        </p:blipFill>
        <p:spPr bwMode="auto">
          <a:xfrm>
            <a:off x="4361743" y="3770154"/>
            <a:ext cx="4066626" cy="2320129"/>
          </a:xfrm>
          <a:prstGeom prst="rect">
            <a:avLst/>
          </a:prstGeom>
          <a:noFill/>
          <a:ln>
            <a:noFill/>
          </a:ln>
        </p:spPr>
      </p:pic>
      <p:sp>
        <p:nvSpPr>
          <p:cNvPr id="8" name="TextBox 5"/>
          <p:cNvSpPr txBox="1"/>
          <p:nvPr/>
        </p:nvSpPr>
        <p:spPr>
          <a:xfrm>
            <a:off x="635293" y="1745505"/>
            <a:ext cx="3590236" cy="1477328"/>
          </a:xfrm>
          <a:prstGeom prst="rect">
            <a:avLst/>
          </a:prstGeom>
          <a:solidFill>
            <a:schemeClr val="bg1"/>
          </a:solidFill>
        </p:spPr>
        <p:txBody>
          <a:bodyPr wrap="square" rtlCol="0">
            <a:spAutoFit/>
          </a:bodyPr>
          <a:lstStyle/>
          <a:p>
            <a:r>
              <a:rPr lang="de-CH" b="0" dirty="0" err="1"/>
              <a:t>Is</a:t>
            </a:r>
            <a:r>
              <a:rPr lang="de-CH" b="0" dirty="0"/>
              <a:t> </a:t>
            </a:r>
            <a:r>
              <a:rPr lang="de-CH" b="0" dirty="0" err="1"/>
              <a:t>the</a:t>
            </a:r>
            <a:r>
              <a:rPr lang="de-CH" b="0" dirty="0"/>
              <a:t> </a:t>
            </a:r>
            <a:r>
              <a:rPr lang="de-CH" b="0" dirty="0" err="1"/>
              <a:t>problem</a:t>
            </a:r>
            <a:r>
              <a:rPr lang="de-CH" b="0" dirty="0"/>
              <a:t> to </a:t>
            </a:r>
            <a:r>
              <a:rPr lang="de-CH" b="0" dirty="0" err="1"/>
              <a:t>be</a:t>
            </a:r>
            <a:r>
              <a:rPr lang="de-CH" b="0" dirty="0"/>
              <a:t> </a:t>
            </a:r>
            <a:r>
              <a:rPr lang="de-CH" b="0" dirty="0" err="1"/>
              <a:t>solved</a:t>
            </a:r>
            <a:r>
              <a:rPr lang="de-CH" b="0" dirty="0"/>
              <a:t> related to </a:t>
            </a:r>
            <a:r>
              <a:rPr lang="de-CH" b="0" dirty="0" err="1"/>
              <a:t>low</a:t>
            </a:r>
            <a:r>
              <a:rPr lang="de-CH" b="0" dirty="0"/>
              <a:t> soil fertility, </a:t>
            </a:r>
            <a:r>
              <a:rPr lang="de-CH" b="0" dirty="0" err="1"/>
              <a:t>degraded</a:t>
            </a:r>
            <a:r>
              <a:rPr lang="de-CH" b="0" dirty="0"/>
              <a:t> soils, climatic </a:t>
            </a:r>
            <a:r>
              <a:rPr lang="de-CH" b="0" dirty="0" err="1"/>
              <a:t>factors</a:t>
            </a:r>
            <a:r>
              <a:rPr lang="de-CH" dirty="0"/>
              <a:t> such </a:t>
            </a:r>
            <a:r>
              <a:rPr lang="de-CH" dirty="0" err="1"/>
              <a:t>as</a:t>
            </a:r>
            <a:r>
              <a:rPr lang="de-CH" dirty="0"/>
              <a:t> </a:t>
            </a:r>
            <a:r>
              <a:rPr lang="de-CH" dirty="0" err="1"/>
              <a:t>reccurrent</a:t>
            </a:r>
            <a:r>
              <a:rPr lang="de-CH" dirty="0"/>
              <a:t> </a:t>
            </a:r>
            <a:r>
              <a:rPr lang="de-CH" b="0" dirty="0"/>
              <a:t>dry spells </a:t>
            </a:r>
            <a:r>
              <a:rPr lang="de-CH" b="0" dirty="0" err="1"/>
              <a:t>or</a:t>
            </a:r>
            <a:r>
              <a:rPr lang="de-CH" b="0" dirty="0"/>
              <a:t> </a:t>
            </a:r>
            <a:r>
              <a:rPr lang="de-CH" b="0" dirty="0" err="1"/>
              <a:t>droughts</a:t>
            </a:r>
            <a:r>
              <a:rPr lang="de-CH" b="0" dirty="0"/>
              <a:t>, lack of </a:t>
            </a:r>
            <a:r>
              <a:rPr lang="de-CH" b="0" dirty="0" err="1"/>
              <a:t>knowledge</a:t>
            </a:r>
            <a:r>
              <a:rPr lang="de-CH" b="0" dirty="0"/>
              <a:t>, etc.?</a:t>
            </a:r>
            <a:endParaRPr lang="en-US" b="0" dirty="0"/>
          </a:p>
        </p:txBody>
      </p:sp>
      <p:sp>
        <p:nvSpPr>
          <p:cNvPr id="9" name="TextBox 5"/>
          <p:cNvSpPr txBox="1"/>
          <p:nvPr/>
        </p:nvSpPr>
        <p:spPr>
          <a:xfrm>
            <a:off x="635293" y="4419011"/>
            <a:ext cx="3502228" cy="923330"/>
          </a:xfrm>
          <a:prstGeom prst="rect">
            <a:avLst/>
          </a:prstGeom>
          <a:solidFill>
            <a:schemeClr val="bg1"/>
          </a:solidFill>
        </p:spPr>
        <p:txBody>
          <a:bodyPr wrap="square" rtlCol="0">
            <a:spAutoFit/>
          </a:bodyPr>
          <a:lstStyle>
            <a:defPPr>
              <a:defRPr lang="de-DE"/>
            </a:defPPr>
            <a:lvl1pPr>
              <a:defRPr b="0"/>
            </a:lvl1pPr>
          </a:lstStyle>
          <a:p>
            <a:r>
              <a:rPr lang="de-CH" dirty="0"/>
              <a:t>Are </a:t>
            </a:r>
            <a:r>
              <a:rPr lang="de-CH" dirty="0" err="1"/>
              <a:t>the</a:t>
            </a:r>
            <a:r>
              <a:rPr lang="de-CH" dirty="0"/>
              <a:t> </a:t>
            </a:r>
            <a:r>
              <a:rPr lang="de-CH" dirty="0" err="1"/>
              <a:t>problems</a:t>
            </a:r>
            <a:r>
              <a:rPr lang="de-CH" dirty="0"/>
              <a:t> of a </a:t>
            </a:r>
            <a:r>
              <a:rPr lang="de-CH" dirty="0" err="1"/>
              <a:t>biological</a:t>
            </a:r>
            <a:r>
              <a:rPr lang="de-CH" dirty="0"/>
              <a:t> </a:t>
            </a:r>
            <a:r>
              <a:rPr lang="de-CH" dirty="0" err="1"/>
              <a:t>nature</a:t>
            </a:r>
            <a:r>
              <a:rPr lang="de-CH" dirty="0"/>
              <a:t> (e.g. pest </a:t>
            </a:r>
            <a:r>
              <a:rPr lang="de-CH" dirty="0" err="1"/>
              <a:t>infestations</a:t>
            </a:r>
            <a:r>
              <a:rPr lang="de-CH" dirty="0"/>
              <a:t> </a:t>
            </a:r>
            <a:r>
              <a:rPr lang="de-CH" dirty="0" err="1"/>
              <a:t>leading</a:t>
            </a:r>
            <a:r>
              <a:rPr lang="de-CH" dirty="0"/>
              <a:t> to </a:t>
            </a:r>
            <a:r>
              <a:rPr lang="de-CH" dirty="0" err="1"/>
              <a:t>yield</a:t>
            </a:r>
            <a:r>
              <a:rPr lang="de-CH" dirty="0"/>
              <a:t> </a:t>
            </a:r>
            <a:r>
              <a:rPr lang="de-CH" dirty="0" err="1"/>
              <a:t>reduction</a:t>
            </a:r>
            <a:r>
              <a:rPr lang="de-CH" dirty="0"/>
              <a:t>)?</a:t>
            </a:r>
            <a:endParaRPr lang="en-US" dirty="0"/>
          </a:p>
        </p:txBody>
      </p:sp>
      <p:sp>
        <p:nvSpPr>
          <p:cNvPr id="10" name="Textfeld 9"/>
          <p:cNvSpPr txBox="1"/>
          <p:nvPr/>
        </p:nvSpPr>
        <p:spPr>
          <a:xfrm>
            <a:off x="635293" y="591730"/>
            <a:ext cx="7926243" cy="747897"/>
          </a:xfrm>
          <a:prstGeom prst="rect">
            <a:avLst/>
          </a:prstGeom>
          <a:noFill/>
        </p:spPr>
        <p:txBody>
          <a:bodyPr vert="horz" wrap="square" lIns="0" tIns="0" rIns="0" bIns="0" rtlCol="0" anchor="t">
            <a:spAutoFit/>
          </a:bodyPr>
          <a:lstStyle>
            <a:defPPr>
              <a:defRPr lang="de-DE"/>
            </a:defPPr>
            <a:lvl1pPr>
              <a:lnSpc>
                <a:spcPct val="90000"/>
              </a:lnSpc>
              <a:spcBef>
                <a:spcPct val="0"/>
              </a:spcBef>
              <a:defRPr sz="2000" b="1"/>
            </a:lvl1pPr>
          </a:lstStyle>
          <a:p>
            <a:r>
              <a:rPr lang="de-CH" sz="1800" b="0" dirty="0"/>
              <a:t>In </a:t>
            </a:r>
            <a:r>
              <a:rPr lang="de-CH" sz="1800" b="0" dirty="0" err="1"/>
              <a:t>defining</a:t>
            </a:r>
            <a:r>
              <a:rPr lang="de-CH" sz="1800" b="0" dirty="0"/>
              <a:t> </a:t>
            </a:r>
            <a:r>
              <a:rPr lang="de-CH" sz="1800" b="0" dirty="0" err="1"/>
              <a:t>the</a:t>
            </a:r>
            <a:r>
              <a:rPr lang="de-CH" sz="1800" b="0" dirty="0"/>
              <a:t> </a:t>
            </a:r>
            <a:r>
              <a:rPr lang="de-CH" sz="1800" b="0" dirty="0" err="1"/>
              <a:t>problem</a:t>
            </a:r>
            <a:r>
              <a:rPr lang="de-CH" sz="1800" b="0" dirty="0"/>
              <a:t>, </a:t>
            </a:r>
            <a:r>
              <a:rPr lang="de-CH" sz="1800" b="0" dirty="0" err="1"/>
              <a:t>be</a:t>
            </a:r>
            <a:r>
              <a:rPr lang="de-CH" sz="1800" b="0" dirty="0"/>
              <a:t> </a:t>
            </a:r>
            <a:r>
              <a:rPr lang="de-CH" sz="1800" b="0" dirty="0" err="1"/>
              <a:t>sure</a:t>
            </a:r>
            <a:r>
              <a:rPr lang="de-CH" sz="1800" b="0" dirty="0"/>
              <a:t> to </a:t>
            </a:r>
            <a:r>
              <a:rPr lang="de-CH" sz="1800" b="0" dirty="0" err="1"/>
              <a:t>characterise</a:t>
            </a:r>
            <a:r>
              <a:rPr lang="de-CH" sz="1800" b="0" dirty="0"/>
              <a:t> all </a:t>
            </a:r>
            <a:r>
              <a:rPr lang="de-CH" sz="1800" b="0" dirty="0" err="1"/>
              <a:t>the</a:t>
            </a:r>
            <a:r>
              <a:rPr lang="de-CH" sz="1800" b="0" dirty="0"/>
              <a:t> challenges </a:t>
            </a:r>
            <a:r>
              <a:rPr lang="de-CH" sz="1800" b="0" dirty="0" err="1"/>
              <a:t>adequately</a:t>
            </a:r>
            <a:r>
              <a:rPr lang="de-CH" sz="1800" b="0" dirty="0"/>
              <a:t>. </a:t>
            </a:r>
            <a:br>
              <a:rPr lang="de-CH" sz="1800" b="0" dirty="0"/>
            </a:br>
            <a:r>
              <a:rPr lang="de-CH" sz="1800" b="0" dirty="0"/>
              <a:t>Visual examples </a:t>
            </a:r>
            <a:r>
              <a:rPr lang="de-CH" sz="1800" b="0" dirty="0" err="1"/>
              <a:t>of</a:t>
            </a:r>
            <a:r>
              <a:rPr lang="de-CH" sz="1800" b="0" dirty="0"/>
              <a:t> </a:t>
            </a:r>
            <a:r>
              <a:rPr lang="de-CH" sz="1800" b="0" dirty="0" err="1"/>
              <a:t>the</a:t>
            </a:r>
            <a:r>
              <a:rPr lang="de-CH" sz="1800" b="0" dirty="0"/>
              <a:t> </a:t>
            </a:r>
            <a:r>
              <a:rPr lang="de-CH" sz="1800" b="0" dirty="0" err="1"/>
              <a:t>problem</a:t>
            </a:r>
            <a:r>
              <a:rPr lang="de-CH" sz="1800" b="0" dirty="0"/>
              <a:t> </a:t>
            </a:r>
            <a:r>
              <a:rPr lang="de-CH" sz="1800" b="0" dirty="0" err="1"/>
              <a:t>can</a:t>
            </a:r>
            <a:r>
              <a:rPr lang="de-CH" sz="1800" b="0" dirty="0"/>
              <a:t> </a:t>
            </a:r>
            <a:r>
              <a:rPr lang="de-CH" sz="1800" b="0" dirty="0" err="1"/>
              <a:t>help</a:t>
            </a:r>
            <a:r>
              <a:rPr lang="de-CH" sz="1800" b="0" dirty="0"/>
              <a:t> </a:t>
            </a:r>
            <a:r>
              <a:rPr lang="de-CH" sz="1800" b="0" dirty="0" err="1"/>
              <a:t>to</a:t>
            </a:r>
            <a:r>
              <a:rPr lang="de-CH" sz="1800" b="0" dirty="0"/>
              <a:t> </a:t>
            </a:r>
            <a:r>
              <a:rPr lang="de-CH" sz="1800" b="0" dirty="0" err="1"/>
              <a:t>contextualise</a:t>
            </a:r>
            <a:r>
              <a:rPr lang="de-CH" sz="1800" b="0" dirty="0"/>
              <a:t> it.</a:t>
            </a:r>
            <a:endParaRPr lang="en-US" sz="1800" b="0" dirty="0"/>
          </a:p>
          <a:p>
            <a:endParaRPr lang="en-US" sz="1800" b="0" dirty="0"/>
          </a:p>
        </p:txBody>
      </p:sp>
      <p:sp>
        <p:nvSpPr>
          <p:cNvPr id="2" name="Textfeld 1"/>
          <p:cNvSpPr txBox="1"/>
          <p:nvPr/>
        </p:nvSpPr>
        <p:spPr>
          <a:xfrm>
            <a:off x="6462021" y="5859027"/>
            <a:ext cx="2024641" cy="279754"/>
          </a:xfrm>
          <a:prstGeom prst="rect">
            <a:avLst/>
          </a:prstGeom>
          <a:solidFill>
            <a:schemeClr val="bg1"/>
          </a:solidFill>
        </p:spPr>
        <p:txBody>
          <a:bodyPr wrap="square" rtlCol="0">
            <a:spAutoFit/>
          </a:bodyPr>
          <a:lstStyle/>
          <a:p>
            <a:r>
              <a:rPr lang="de-CH" sz="1200" dirty="0"/>
              <a:t>Picture: Gian Nicolay (</a:t>
            </a:r>
            <a:r>
              <a:rPr lang="de-CH" sz="1200" dirty="0" err="1"/>
              <a:t>FiBL</a:t>
            </a:r>
            <a:r>
              <a:rPr lang="de-CH" sz="1200" dirty="0"/>
              <a:t>)</a:t>
            </a:r>
            <a:endParaRPr lang="en-US" sz="1200" dirty="0"/>
          </a:p>
        </p:txBody>
      </p:sp>
      <p:sp>
        <p:nvSpPr>
          <p:cNvPr id="12" name="Textfeld 11"/>
          <p:cNvSpPr txBox="1"/>
          <p:nvPr/>
        </p:nvSpPr>
        <p:spPr>
          <a:xfrm>
            <a:off x="6416638" y="3332003"/>
            <a:ext cx="2070024" cy="276999"/>
          </a:xfrm>
          <a:prstGeom prst="rect">
            <a:avLst/>
          </a:prstGeom>
          <a:solidFill>
            <a:schemeClr val="bg1"/>
          </a:solidFill>
        </p:spPr>
        <p:txBody>
          <a:bodyPr wrap="square" rtlCol="0">
            <a:spAutoFit/>
          </a:bodyPr>
          <a:lstStyle/>
          <a:p>
            <a:r>
              <a:rPr lang="de-CH" sz="1200" dirty="0"/>
              <a:t>Picture: Irene Kadzere (</a:t>
            </a:r>
            <a:r>
              <a:rPr lang="de-CH" sz="1200" dirty="0" err="1"/>
              <a:t>FiBL</a:t>
            </a:r>
            <a:r>
              <a:rPr lang="de-CH" sz="1200" dirty="0"/>
              <a:t>)</a:t>
            </a:r>
            <a:endParaRPr lang="en-US" sz="1200" dirty="0"/>
          </a:p>
        </p:txBody>
      </p:sp>
      <p:sp>
        <p:nvSpPr>
          <p:cNvPr id="13" name="TextBox 5">
            <a:extLst>
              <a:ext uri="{FF2B5EF4-FFF2-40B4-BE49-F238E27FC236}">
                <a16:creationId xmlns:a16="http://schemas.microsoft.com/office/drawing/2014/main" id="{4DFB1808-388D-45C9-B078-DABBFFB7F48D}"/>
              </a:ext>
            </a:extLst>
          </p:cNvPr>
          <p:cNvSpPr txBox="1"/>
          <p:nvPr/>
        </p:nvSpPr>
        <p:spPr>
          <a:xfrm>
            <a:off x="594474" y="1075053"/>
            <a:ext cx="3617522" cy="369332"/>
          </a:xfrm>
          <a:prstGeom prst="rect">
            <a:avLst/>
          </a:prstGeom>
          <a:solidFill>
            <a:schemeClr val="bg1"/>
          </a:solidFill>
        </p:spPr>
        <p:txBody>
          <a:bodyPr wrap="square" rtlCol="0">
            <a:spAutoFit/>
          </a:bodyPr>
          <a:lstStyle/>
          <a:p>
            <a:endParaRPr lang="en-US" i="1" dirty="0"/>
          </a:p>
        </p:txBody>
      </p:sp>
      <p:sp>
        <p:nvSpPr>
          <p:cNvPr id="14" name="Datumsplatzhalter 4">
            <a:extLst>
              <a:ext uri="{FF2B5EF4-FFF2-40B4-BE49-F238E27FC236}">
                <a16:creationId xmlns:a16="http://schemas.microsoft.com/office/drawing/2014/main" id="{CBEC6243-5906-4EAB-B0DA-5319CBEF07B8}"/>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16" name="Foliennummernplatzhalter 4">
            <a:extLst>
              <a:ext uri="{FF2B5EF4-FFF2-40B4-BE49-F238E27FC236}">
                <a16:creationId xmlns:a16="http://schemas.microsoft.com/office/drawing/2014/main" id="{D4AB15DA-1D74-4C6E-B687-356089456C84}"/>
              </a:ext>
            </a:extLst>
          </p:cNvPr>
          <p:cNvSpPr txBox="1">
            <a:spLocks/>
          </p:cNvSpPr>
          <p:nvPr/>
        </p:nvSpPr>
        <p:spPr>
          <a:xfrm>
            <a:off x="7747800" y="6309032"/>
            <a:ext cx="792000" cy="270668"/>
          </a:xfrm>
          <a:prstGeom prst="rect">
            <a:avLst/>
          </a:prstGeom>
        </p:spPr>
        <p:txBody>
          <a:bodyPr vert="horz" lIns="0" tIns="45720" rIns="0" bIns="45720" rtlCol="0" anchor="b"/>
          <a:lstStyle>
            <a:defPPr>
              <a:defRPr lang="de-DE"/>
            </a:defPPr>
            <a:lvl1pPr algn="r">
              <a:defRPr sz="1200" spc="20"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95DEAF-E952-4796-AAEE-4201E40CA590}" type="slidenum">
              <a:rPr lang="en-GB" smtClean="0"/>
              <a:pPr/>
              <a:t>17</a:t>
            </a:fld>
            <a:endParaRPr lang="en-GB" dirty="0"/>
          </a:p>
        </p:txBody>
      </p:sp>
    </p:spTree>
    <p:extLst>
      <p:ext uri="{BB962C8B-B14F-4D97-AF65-F5344CB8AC3E}">
        <p14:creationId xmlns:p14="http://schemas.microsoft.com/office/powerpoint/2010/main" val="3157240447"/>
      </p:ext>
    </p:extLst>
  </p:cSld>
  <p:clrMapOvr>
    <a:masterClrMapping/>
  </p:clrMapOvr>
  <p:transition spd="slow"/>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170</a:t>
            </a:fld>
            <a:endParaRPr lang="en-GB" noProof="0" dirty="0"/>
          </a:p>
        </p:txBody>
      </p:sp>
      <p:pic>
        <p:nvPicPr>
          <p:cNvPr id="5" name="Grafik 4" descr="Ein Bild, das Gras, Himmel, draußen, Feld enthält.&#10;&#10;Automatisch generierte Beschreibung">
            <a:extLst>
              <a:ext uri="{FF2B5EF4-FFF2-40B4-BE49-F238E27FC236}">
                <a16:creationId xmlns:a16="http://schemas.microsoft.com/office/drawing/2014/main" id="{4C917A2C-23F8-43A6-82B8-00536F484E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8468" y="892597"/>
            <a:ext cx="7981332" cy="4485509"/>
          </a:xfrm>
          <a:prstGeom prst="rect">
            <a:avLst/>
          </a:prstGeom>
        </p:spPr>
      </p:pic>
      <p:sp>
        <p:nvSpPr>
          <p:cNvPr id="6" name="Textfeld 5"/>
          <p:cNvSpPr txBox="1"/>
          <p:nvPr/>
        </p:nvSpPr>
        <p:spPr>
          <a:xfrm>
            <a:off x="558468" y="578665"/>
            <a:ext cx="7200080" cy="249299"/>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de-CH" sz="1800" dirty="0"/>
              <a:t>Layout of </a:t>
            </a:r>
            <a:r>
              <a:rPr lang="de-CH" sz="1800" dirty="0" err="1"/>
              <a:t>the</a:t>
            </a:r>
            <a:r>
              <a:rPr lang="de-CH" sz="1800" dirty="0"/>
              <a:t> SysCom India Cotton-</a:t>
            </a:r>
            <a:r>
              <a:rPr lang="de-CH" sz="1800" dirty="0" err="1"/>
              <a:t>Cereal</a:t>
            </a:r>
            <a:r>
              <a:rPr lang="de-CH" sz="1800" dirty="0"/>
              <a:t> Long </a:t>
            </a:r>
            <a:r>
              <a:rPr lang="de-CH" sz="1800" dirty="0" err="1"/>
              <a:t>term</a:t>
            </a:r>
            <a:r>
              <a:rPr lang="de-CH" sz="1800" dirty="0"/>
              <a:t> Trial</a:t>
            </a:r>
            <a:endParaRPr lang="en-US" sz="1800" dirty="0"/>
          </a:p>
        </p:txBody>
      </p:sp>
      <p:sp>
        <p:nvSpPr>
          <p:cNvPr id="7" name="Rechteck 6"/>
          <p:cNvSpPr/>
          <p:nvPr/>
        </p:nvSpPr>
        <p:spPr>
          <a:xfrm>
            <a:off x="496226" y="5679389"/>
            <a:ext cx="8017739" cy="338554"/>
          </a:xfrm>
          <a:prstGeom prst="rect">
            <a:avLst/>
          </a:prstGeom>
        </p:spPr>
        <p:txBody>
          <a:bodyPr wrap="square">
            <a:spAutoFit/>
          </a:bodyPr>
          <a:lstStyle/>
          <a:p>
            <a:r>
              <a:rPr lang="de-CH" sz="1600" dirty="0"/>
              <a:t>Cotton-</a:t>
            </a:r>
            <a:r>
              <a:rPr lang="de-CH" sz="1600" dirty="0" err="1"/>
              <a:t>cereal</a:t>
            </a:r>
            <a:r>
              <a:rPr lang="de-CH" sz="1600" dirty="0"/>
              <a:t> </a:t>
            </a:r>
            <a:r>
              <a:rPr lang="de-CH" sz="1600" dirty="0" err="1"/>
              <a:t>based</a:t>
            </a:r>
            <a:r>
              <a:rPr lang="de-CH" sz="1600" dirty="0"/>
              <a:t> </a:t>
            </a:r>
            <a:r>
              <a:rPr lang="de-CH" sz="1600" dirty="0" err="1"/>
              <a:t>systems</a:t>
            </a:r>
            <a:r>
              <a:rPr lang="de-CH" sz="1600" dirty="0"/>
              <a:t> under organic, </a:t>
            </a:r>
            <a:r>
              <a:rPr lang="de-CH" sz="1600" dirty="0" err="1"/>
              <a:t>biodynamic</a:t>
            </a:r>
            <a:r>
              <a:rPr lang="de-CH" sz="1600" dirty="0"/>
              <a:t> </a:t>
            </a:r>
            <a:r>
              <a:rPr lang="de-CH" sz="1600" dirty="0" err="1"/>
              <a:t>and</a:t>
            </a:r>
            <a:r>
              <a:rPr lang="de-CH" sz="1600" dirty="0"/>
              <a:t> conventional </a:t>
            </a:r>
            <a:r>
              <a:rPr lang="de-CH" sz="1600" dirty="0" err="1"/>
              <a:t>farming</a:t>
            </a:r>
            <a:r>
              <a:rPr lang="de-CH" sz="1600" dirty="0"/>
              <a:t> </a:t>
            </a:r>
            <a:r>
              <a:rPr lang="de-CH" sz="1600" dirty="0" err="1"/>
              <a:t>systems</a:t>
            </a:r>
            <a:r>
              <a:rPr lang="de-CH" sz="1600" dirty="0"/>
              <a:t> </a:t>
            </a:r>
            <a:endParaRPr lang="en-US" sz="1600" dirty="0"/>
          </a:p>
        </p:txBody>
      </p:sp>
      <p:sp>
        <p:nvSpPr>
          <p:cNvPr id="2" name="Textfeld 1"/>
          <p:cNvSpPr txBox="1"/>
          <p:nvPr/>
        </p:nvSpPr>
        <p:spPr>
          <a:xfrm>
            <a:off x="6642022" y="5378106"/>
            <a:ext cx="1897777" cy="276999"/>
          </a:xfrm>
          <a:prstGeom prst="rect">
            <a:avLst/>
          </a:prstGeom>
          <a:noFill/>
        </p:spPr>
        <p:txBody>
          <a:bodyPr wrap="square" rtlCol="0">
            <a:spAutoFit/>
          </a:bodyPr>
          <a:lstStyle/>
          <a:p>
            <a:r>
              <a:rPr lang="de-CH" sz="1200" dirty="0"/>
              <a:t>Picture: SysCom </a:t>
            </a:r>
            <a:r>
              <a:rPr lang="de-CH" sz="1200" dirty="0" err="1"/>
              <a:t>India</a:t>
            </a:r>
            <a:r>
              <a:rPr lang="de-CH" sz="1200" dirty="0"/>
              <a:t> Team</a:t>
            </a:r>
            <a:endParaRPr lang="en-US" sz="1200" dirty="0"/>
          </a:p>
        </p:txBody>
      </p:sp>
      <p:sp>
        <p:nvSpPr>
          <p:cNvPr id="8" name="Datumsplatzhalter 4">
            <a:extLst>
              <a:ext uri="{FF2B5EF4-FFF2-40B4-BE49-F238E27FC236}">
                <a16:creationId xmlns:a16="http://schemas.microsoft.com/office/drawing/2014/main" id="{060C2CB5-5091-4163-ABB4-BDDD4416C7C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671509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31292-C78D-4C23-AE2E-CB0BFD1A74E1}"/>
              </a:ext>
            </a:extLst>
          </p:cNvPr>
          <p:cNvSpPr>
            <a:spLocks noGrp="1"/>
          </p:cNvSpPr>
          <p:nvPr>
            <p:ph type="title"/>
          </p:nvPr>
        </p:nvSpPr>
        <p:spPr>
          <a:xfrm>
            <a:off x="666905" y="458969"/>
            <a:ext cx="7908549" cy="629700"/>
          </a:xfrm>
        </p:spPr>
        <p:txBody>
          <a:bodyPr/>
          <a:lstStyle/>
          <a:p>
            <a:r>
              <a:rPr lang="de-CH" sz="1800" dirty="0"/>
              <a:t>A </a:t>
            </a:r>
            <a:r>
              <a:rPr lang="de-CH" sz="1800" dirty="0" err="1"/>
              <a:t>permaculture</a:t>
            </a:r>
            <a:r>
              <a:rPr lang="de-CH" sz="1800" dirty="0"/>
              <a:t> </a:t>
            </a:r>
            <a:r>
              <a:rPr lang="de-CH" sz="1800" dirty="0" err="1"/>
              <a:t>farm</a:t>
            </a:r>
            <a:r>
              <a:rPr lang="de-CH" sz="1800" dirty="0"/>
              <a:t> in Malawi</a:t>
            </a:r>
            <a:endParaRPr lang="de-CH" sz="1800" dirty="0">
              <a:solidFill>
                <a:srgbClr val="FF0000"/>
              </a:solidFill>
            </a:endParaRPr>
          </a:p>
        </p:txBody>
      </p:sp>
      <p:sp>
        <p:nvSpPr>
          <p:cNvPr id="3" name="Foliennummernplatzhalter 2">
            <a:extLst>
              <a:ext uri="{FF2B5EF4-FFF2-40B4-BE49-F238E27FC236}">
                <a16:creationId xmlns:a16="http://schemas.microsoft.com/office/drawing/2014/main" id="{6C0503F8-051A-471E-9115-1EE83968917D}"/>
              </a:ext>
            </a:extLst>
          </p:cNvPr>
          <p:cNvSpPr>
            <a:spLocks noGrp="1"/>
          </p:cNvSpPr>
          <p:nvPr>
            <p:ph type="sldNum" sz="quarter" idx="4"/>
          </p:nvPr>
        </p:nvSpPr>
        <p:spPr/>
        <p:txBody>
          <a:bodyPr/>
          <a:lstStyle/>
          <a:p>
            <a:fld id="{B295DEAF-E952-4796-AAEE-4201E40CA590}" type="slidenum">
              <a:rPr lang="en-GB" noProof="0" smtClean="0"/>
              <a:pPr/>
              <a:t>171</a:t>
            </a:fld>
            <a:endParaRPr lang="en-GB" noProof="0" dirty="0"/>
          </a:p>
        </p:txBody>
      </p:sp>
      <p:sp>
        <p:nvSpPr>
          <p:cNvPr id="4" name="Datumsplatzhalter 3">
            <a:extLst>
              <a:ext uri="{FF2B5EF4-FFF2-40B4-BE49-F238E27FC236}">
                <a16:creationId xmlns:a16="http://schemas.microsoft.com/office/drawing/2014/main" id="{BD6FA578-5196-4820-B252-1FCD5ED8BD6C}"/>
              </a:ext>
            </a:extLst>
          </p:cNvPr>
          <p:cNvSpPr>
            <a:spLocks noGrp="1"/>
          </p:cNvSpPr>
          <p:nvPr>
            <p:ph type="dt" sz="half" idx="2"/>
          </p:nvPr>
        </p:nvSpPr>
        <p:spPr/>
        <p:txBody>
          <a:bodyPr/>
          <a:lstStyle/>
          <a:p>
            <a:r>
              <a:rPr lang="de-CH"/>
              <a:t>Organic Demonstration User Guide, 2020</a:t>
            </a:r>
            <a:endParaRPr lang="en-GB" dirty="0"/>
          </a:p>
        </p:txBody>
      </p:sp>
      <p:sp>
        <p:nvSpPr>
          <p:cNvPr id="6" name="Textfeld 5">
            <a:extLst>
              <a:ext uri="{FF2B5EF4-FFF2-40B4-BE49-F238E27FC236}">
                <a16:creationId xmlns:a16="http://schemas.microsoft.com/office/drawing/2014/main" id="{30358C60-7AAB-4BA2-857A-019DC2C67BCE}"/>
              </a:ext>
            </a:extLst>
          </p:cNvPr>
          <p:cNvSpPr txBox="1"/>
          <p:nvPr/>
        </p:nvSpPr>
        <p:spPr>
          <a:xfrm>
            <a:off x="6012016" y="5850482"/>
            <a:ext cx="1854786" cy="276999"/>
          </a:xfrm>
          <a:prstGeom prst="rect">
            <a:avLst/>
          </a:prstGeom>
          <a:noFill/>
        </p:spPr>
        <p:txBody>
          <a:bodyPr wrap="square" rtlCol="0">
            <a:spAutoFit/>
          </a:bodyPr>
          <a:lstStyle/>
          <a:p>
            <a:r>
              <a:rPr lang="de-CH" sz="1200" dirty="0" err="1"/>
              <a:t>Photo</a:t>
            </a:r>
            <a:r>
              <a:rPr lang="de-CH" sz="1200" dirty="0"/>
              <a:t> – Mike Chingamba</a:t>
            </a:r>
            <a:endParaRPr lang="en-US" sz="1200" dirty="0"/>
          </a:p>
        </p:txBody>
      </p:sp>
      <p:pic>
        <p:nvPicPr>
          <p:cNvPr id="7" name="Grafik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1962" y="955370"/>
            <a:ext cx="6504407" cy="4878306"/>
          </a:xfrm>
          <a:prstGeom prst="rect">
            <a:avLst/>
          </a:prstGeom>
        </p:spPr>
      </p:pic>
    </p:spTree>
    <p:extLst>
      <p:ext uri="{BB962C8B-B14F-4D97-AF65-F5344CB8AC3E}">
        <p14:creationId xmlns:p14="http://schemas.microsoft.com/office/powerpoint/2010/main" val="28355842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1956" y="1538978"/>
            <a:ext cx="7927843" cy="4410049"/>
          </a:xfrm>
        </p:spPr>
        <p:txBody>
          <a:bodyPr/>
          <a:lstStyle/>
          <a:p>
            <a:r>
              <a:rPr lang="de-CH" sz="1600" dirty="0" err="1"/>
              <a:t>If</a:t>
            </a:r>
            <a:r>
              <a:rPr lang="de-CH" sz="1600" dirty="0"/>
              <a:t> </a:t>
            </a:r>
            <a:r>
              <a:rPr lang="de-CH" sz="1600" dirty="0" err="1"/>
              <a:t>the</a:t>
            </a:r>
            <a:r>
              <a:rPr lang="de-CH" sz="1600" dirty="0"/>
              <a:t> </a:t>
            </a:r>
            <a:r>
              <a:rPr lang="de-CH" sz="1600" dirty="0" err="1"/>
              <a:t>demonstration</a:t>
            </a:r>
            <a:r>
              <a:rPr lang="de-CH" sz="1600" dirty="0"/>
              <a:t> </a:t>
            </a:r>
            <a:r>
              <a:rPr lang="de-CH" sz="1600" dirty="0" err="1"/>
              <a:t>is</a:t>
            </a:r>
            <a:r>
              <a:rPr lang="de-CH" sz="1600" dirty="0"/>
              <a:t> to </a:t>
            </a:r>
            <a:r>
              <a:rPr lang="de-CH" sz="1600" dirty="0" err="1"/>
              <a:t>be</a:t>
            </a:r>
            <a:r>
              <a:rPr lang="de-CH" sz="1600" dirty="0"/>
              <a:t> used </a:t>
            </a:r>
            <a:r>
              <a:rPr lang="de-CH" sz="1600" dirty="0" err="1"/>
              <a:t>for</a:t>
            </a:r>
            <a:r>
              <a:rPr lang="de-CH" sz="1600" dirty="0"/>
              <a:t> </a:t>
            </a:r>
            <a:r>
              <a:rPr lang="de-CH" sz="1600" dirty="0" err="1"/>
              <a:t>scientific</a:t>
            </a:r>
            <a:r>
              <a:rPr lang="de-CH" sz="1600" dirty="0"/>
              <a:t> </a:t>
            </a:r>
            <a:r>
              <a:rPr lang="de-CH" sz="1600" dirty="0" err="1"/>
              <a:t>investigation</a:t>
            </a:r>
            <a:r>
              <a:rPr lang="de-CH" sz="1600" dirty="0"/>
              <a:t>,  </a:t>
            </a:r>
            <a:r>
              <a:rPr lang="de-CH" sz="1600" dirty="0" err="1"/>
              <a:t>the</a:t>
            </a:r>
            <a:r>
              <a:rPr lang="de-CH" sz="1600" dirty="0"/>
              <a:t> following </a:t>
            </a:r>
            <a:r>
              <a:rPr lang="de-CH" sz="1600" dirty="0" err="1"/>
              <a:t>key</a:t>
            </a:r>
            <a:r>
              <a:rPr lang="de-CH" sz="1600" dirty="0"/>
              <a:t> </a:t>
            </a:r>
            <a:r>
              <a:rPr lang="de-CH" sz="1600" dirty="0" err="1"/>
              <a:t>aspects</a:t>
            </a:r>
            <a:r>
              <a:rPr lang="de-CH" sz="1600" dirty="0"/>
              <a:t> </a:t>
            </a:r>
            <a:r>
              <a:rPr lang="de-CH" sz="1600" dirty="0" err="1"/>
              <a:t>need</a:t>
            </a:r>
            <a:r>
              <a:rPr lang="de-CH" sz="1600" dirty="0"/>
              <a:t> to </a:t>
            </a:r>
            <a:r>
              <a:rPr lang="de-CH" sz="1600" dirty="0" err="1"/>
              <a:t>be</a:t>
            </a:r>
            <a:r>
              <a:rPr lang="de-CH" sz="1600" dirty="0"/>
              <a:t> </a:t>
            </a:r>
            <a:r>
              <a:rPr lang="de-CH" sz="1600" dirty="0" err="1"/>
              <a:t>taken</a:t>
            </a:r>
            <a:r>
              <a:rPr lang="de-CH" sz="1600" dirty="0"/>
              <a:t> into consideration:</a:t>
            </a:r>
          </a:p>
          <a:p>
            <a:pPr marL="360000" indent="-360000">
              <a:buAutoNum type="alphaLcParenR"/>
            </a:pPr>
            <a:r>
              <a:rPr lang="en-US" sz="1600" dirty="0"/>
              <a:t>Collection of weather data</a:t>
            </a:r>
          </a:p>
          <a:p>
            <a:pPr marL="360000" indent="-360000">
              <a:buAutoNum type="alphaLcParenR"/>
            </a:pPr>
            <a:r>
              <a:rPr lang="en-US" sz="1600" dirty="0"/>
              <a:t>Sample collection - soil, crops, soil fertilization products, pest and disease control products, </a:t>
            </a:r>
            <a:r>
              <a:rPr lang="en-US" sz="1600" dirty="0" err="1"/>
              <a:t>labour</a:t>
            </a:r>
            <a:r>
              <a:rPr lang="en-US" sz="1600" dirty="0"/>
              <a:t> use, quantities applied, </a:t>
            </a:r>
            <a:r>
              <a:rPr lang="en-US" sz="1600" dirty="0" err="1"/>
              <a:t>etc</a:t>
            </a:r>
            <a:r>
              <a:rPr lang="en-US" sz="1600" dirty="0"/>
              <a:t>).</a:t>
            </a:r>
          </a:p>
          <a:p>
            <a:pPr marL="360000" indent="-360000">
              <a:buAutoNum type="alphaLcParenR"/>
            </a:pPr>
            <a:r>
              <a:rPr lang="en-US" sz="1600" dirty="0"/>
              <a:t>Statistical analysis </a:t>
            </a:r>
          </a:p>
          <a:p>
            <a:pPr marL="720000" lvl="1" indent="-360000"/>
            <a:r>
              <a:rPr lang="en-US" sz="1600" dirty="0"/>
              <a:t>Use appropriate Statistical Analysis and Packages.</a:t>
            </a:r>
          </a:p>
          <a:p>
            <a:pPr marL="720000" lvl="1" indent="-360000"/>
            <a:r>
              <a:rPr lang="en-US" sz="1600" dirty="0"/>
              <a:t>Need the necessary staff expertise in data handling, processing, analysis and interpretation of the analysis outcomes</a:t>
            </a:r>
          </a:p>
          <a:p>
            <a:pPr marL="720000" lvl="2" indent="-360000"/>
            <a:r>
              <a:rPr lang="de-CH" sz="1600" dirty="0" err="1"/>
              <a:t>Be</a:t>
            </a:r>
            <a:r>
              <a:rPr lang="de-CH" sz="1600" dirty="0"/>
              <a:t> </a:t>
            </a:r>
            <a:r>
              <a:rPr lang="de-CH" sz="1600" dirty="0" err="1"/>
              <a:t>ready</a:t>
            </a:r>
            <a:r>
              <a:rPr lang="de-CH" sz="1600" dirty="0"/>
              <a:t> to </a:t>
            </a:r>
            <a:r>
              <a:rPr lang="de-CH" sz="1600" dirty="0" err="1"/>
              <a:t>conduct</a:t>
            </a:r>
            <a:r>
              <a:rPr lang="de-CH" sz="1600" dirty="0"/>
              <a:t> </a:t>
            </a:r>
            <a:r>
              <a:rPr lang="de-CH" sz="1600" dirty="0" err="1"/>
              <a:t>thorough</a:t>
            </a:r>
            <a:r>
              <a:rPr lang="de-CH" sz="1600" dirty="0"/>
              <a:t> </a:t>
            </a:r>
            <a:r>
              <a:rPr lang="de-CH" sz="1600" dirty="0" err="1"/>
              <a:t>verification</a:t>
            </a:r>
            <a:r>
              <a:rPr lang="de-CH" sz="1600" dirty="0"/>
              <a:t> and </a:t>
            </a:r>
            <a:r>
              <a:rPr lang="de-CH" sz="1600" dirty="0" err="1"/>
              <a:t>checks</a:t>
            </a:r>
            <a:r>
              <a:rPr lang="de-CH" sz="1600" dirty="0"/>
              <a:t> </a:t>
            </a:r>
            <a:r>
              <a:rPr lang="de-CH" sz="1600" dirty="0" err="1"/>
              <a:t>for</a:t>
            </a:r>
            <a:r>
              <a:rPr lang="de-CH" sz="1600" dirty="0"/>
              <a:t> </a:t>
            </a:r>
            <a:r>
              <a:rPr lang="de-CH" sz="1600" dirty="0" err="1"/>
              <a:t>possible</a:t>
            </a:r>
            <a:r>
              <a:rPr lang="de-CH" sz="1600" dirty="0"/>
              <a:t> </a:t>
            </a:r>
            <a:r>
              <a:rPr lang="de-CH" sz="1600" dirty="0" err="1"/>
              <a:t>errors</a:t>
            </a:r>
            <a:r>
              <a:rPr lang="de-CH" sz="1600" dirty="0"/>
              <a:t> – some measurements might require to </a:t>
            </a:r>
            <a:r>
              <a:rPr lang="de-CH" sz="1600" dirty="0" err="1"/>
              <a:t>be</a:t>
            </a:r>
            <a:r>
              <a:rPr lang="de-CH" sz="1600" dirty="0"/>
              <a:t> </a:t>
            </a:r>
            <a:r>
              <a:rPr lang="de-CH" sz="1600" dirty="0" err="1"/>
              <a:t>repeated</a:t>
            </a:r>
            <a:r>
              <a:rPr lang="de-CH" sz="1600" dirty="0"/>
              <a:t> </a:t>
            </a:r>
            <a:r>
              <a:rPr lang="de-CH" sz="1600" dirty="0" err="1"/>
              <a:t>if</a:t>
            </a:r>
            <a:r>
              <a:rPr lang="de-CH" sz="1600" dirty="0"/>
              <a:t> in </a:t>
            </a:r>
            <a:r>
              <a:rPr lang="de-CH" sz="1600" dirty="0" err="1"/>
              <a:t>doubt</a:t>
            </a:r>
            <a:r>
              <a:rPr lang="de-CH" sz="1600" dirty="0"/>
              <a:t>.</a:t>
            </a:r>
            <a:endParaRPr lang="en-US" sz="1600" dirty="0"/>
          </a:p>
          <a:p>
            <a:pPr marL="360000" indent="-360000">
              <a:buAutoNum type="alphaLcParenR"/>
            </a:pPr>
            <a:r>
              <a:rPr lang="en-US" sz="1600" dirty="0"/>
              <a:t>Packaging of information/knowledge/data/evidence in formats that are suitable for different users</a:t>
            </a:r>
          </a:p>
          <a:p>
            <a:pPr marL="360000" indent="-360000">
              <a:buAutoNum type="alphaLcParenR"/>
            </a:pPr>
            <a:r>
              <a:rPr lang="en-US" sz="1600" dirty="0"/>
              <a:t>Publications: What scientific publications are envisaged from the demo plots? </a:t>
            </a:r>
          </a:p>
          <a:p>
            <a:endParaRPr lang="en-GB" sz="16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172</a:t>
            </a:fld>
            <a:endParaRPr lang="en-GB" noProof="0" dirty="0"/>
          </a:p>
        </p:txBody>
      </p:sp>
      <p:sp>
        <p:nvSpPr>
          <p:cNvPr id="2" name="Textfeld 1"/>
          <p:cNvSpPr txBox="1"/>
          <p:nvPr/>
        </p:nvSpPr>
        <p:spPr>
          <a:xfrm>
            <a:off x="521955" y="666478"/>
            <a:ext cx="7837843" cy="369332"/>
          </a:xfrm>
          <a:prstGeom prst="rect">
            <a:avLst/>
          </a:prstGeom>
          <a:noFill/>
        </p:spPr>
        <p:txBody>
          <a:bodyPr wrap="square" rtlCol="0">
            <a:spAutoFit/>
          </a:bodyPr>
          <a:lstStyle/>
          <a:p>
            <a:r>
              <a:rPr lang="de-CH" b="1" dirty="0"/>
              <a:t>Additional considerations </a:t>
            </a:r>
            <a:r>
              <a:rPr lang="de-CH" b="1" dirty="0" err="1"/>
              <a:t>for</a:t>
            </a:r>
            <a:r>
              <a:rPr lang="de-CH" b="1" dirty="0"/>
              <a:t> </a:t>
            </a:r>
            <a:r>
              <a:rPr lang="de-CH" b="1" dirty="0" err="1"/>
              <a:t>scientific</a:t>
            </a:r>
            <a:r>
              <a:rPr lang="de-CH" b="1" dirty="0"/>
              <a:t> </a:t>
            </a:r>
            <a:r>
              <a:rPr lang="de-CH" b="1" dirty="0" err="1"/>
              <a:t>demo</a:t>
            </a:r>
            <a:r>
              <a:rPr lang="de-CH" b="1" dirty="0"/>
              <a:t> </a:t>
            </a:r>
            <a:r>
              <a:rPr lang="de-CH" b="1" dirty="0" err="1"/>
              <a:t>plots</a:t>
            </a:r>
            <a:endParaRPr lang="en-GB" b="1" dirty="0"/>
          </a:p>
        </p:txBody>
      </p:sp>
      <p:sp>
        <p:nvSpPr>
          <p:cNvPr id="6" name="Datumsplatzhalter 4">
            <a:extLst>
              <a:ext uri="{FF2B5EF4-FFF2-40B4-BE49-F238E27FC236}">
                <a16:creationId xmlns:a16="http://schemas.microsoft.com/office/drawing/2014/main" id="{DDA62405-EBBE-4D14-8BD0-55DA48F632D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8444179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55" y="458967"/>
            <a:ext cx="7908549" cy="414158"/>
          </a:xfrm>
        </p:spPr>
        <p:txBody>
          <a:bodyPr vert="horz" lIns="0" tIns="0" rIns="0" bIns="0" rtlCol="0" anchor="t">
            <a:noAutofit/>
          </a:bodyPr>
          <a:lstStyle/>
          <a:p>
            <a:r>
              <a:rPr lang="en-GB" sz="1800" dirty="0">
                <a:solidFill>
                  <a:srgbClr val="262626"/>
                </a:solidFill>
                <a:latin typeface="+mn-lt"/>
              </a:rPr>
              <a:t>Example of a demonstration plot identification and history data</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173</a:t>
            </a:fld>
            <a:endParaRPr lang="en-GB" noProof="0" dirty="0"/>
          </a:p>
        </p:txBody>
      </p:sp>
      <p:sp>
        <p:nvSpPr>
          <p:cNvPr id="7" name="Datumsplatzhalter 4">
            <a:extLst>
              <a:ext uri="{FF2B5EF4-FFF2-40B4-BE49-F238E27FC236}">
                <a16:creationId xmlns:a16="http://schemas.microsoft.com/office/drawing/2014/main" id="{C65AB8B3-216F-4FC1-BEA2-2594D030944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21955" y="5483863"/>
            <a:ext cx="8190092" cy="261610"/>
          </a:xfrm>
          <a:prstGeom prst="rect">
            <a:avLst/>
          </a:prstGeom>
          <a:noFill/>
        </p:spPr>
        <p:txBody>
          <a:bodyPr wrap="square" rtlCol="0">
            <a:spAutoFit/>
          </a:bodyPr>
          <a:lstStyle/>
          <a:p>
            <a:r>
              <a:rPr lang="de-CH" sz="1100" dirty="0" err="1"/>
              <a:t>Adapted</a:t>
            </a:r>
            <a:r>
              <a:rPr lang="de-CH" sz="1100" dirty="0"/>
              <a:t> from: </a:t>
            </a:r>
            <a:r>
              <a:rPr lang="en-US" sz="1100" dirty="0"/>
              <a:t>John L. </a:t>
            </a:r>
            <a:r>
              <a:rPr lang="en-US" sz="1100" dirty="0" err="1"/>
              <a:t>Havlin</a:t>
            </a:r>
            <a:r>
              <a:rPr lang="en-US" sz="1100" dirty="0"/>
              <a:t>, James P. </a:t>
            </a:r>
            <a:r>
              <a:rPr lang="en-US" sz="1100" dirty="0" err="1"/>
              <a:t>Shroyer</a:t>
            </a:r>
            <a:r>
              <a:rPr lang="en-US" sz="1100" dirty="0"/>
              <a:t> and Daniel L. Devlin,</a:t>
            </a:r>
            <a:r>
              <a:rPr lang="de-CH" sz="1100" dirty="0"/>
              <a:t> </a:t>
            </a:r>
            <a:r>
              <a:rPr lang="en-US" sz="1100" dirty="0">
                <a:hlinkClick r:id="rId3"/>
              </a:rPr>
              <a:t>Establishing on-farm Demonstration and Research Plots (ksu.edu)</a:t>
            </a:r>
            <a:endParaRPr lang="en-US" sz="1100" dirty="0"/>
          </a:p>
        </p:txBody>
      </p:sp>
      <p:sp>
        <p:nvSpPr>
          <p:cNvPr id="4" name="Textfeld 3"/>
          <p:cNvSpPr txBox="1"/>
          <p:nvPr/>
        </p:nvSpPr>
        <p:spPr>
          <a:xfrm>
            <a:off x="521955" y="903820"/>
            <a:ext cx="6840076" cy="4278094"/>
          </a:xfrm>
          <a:prstGeom prst="rect">
            <a:avLst/>
          </a:prstGeom>
          <a:noFill/>
        </p:spPr>
        <p:txBody>
          <a:bodyPr wrap="square" rtlCol="0">
            <a:spAutoFit/>
          </a:bodyPr>
          <a:lstStyle/>
          <a:p>
            <a:r>
              <a:rPr lang="de-CH" sz="1600" dirty="0" err="1"/>
              <a:t>Record</a:t>
            </a:r>
            <a:r>
              <a:rPr lang="de-CH" sz="1600" dirty="0"/>
              <a:t> </a:t>
            </a:r>
            <a:r>
              <a:rPr lang="de-CH" sz="1600" dirty="0" err="1"/>
              <a:t>the</a:t>
            </a:r>
            <a:r>
              <a:rPr lang="de-CH" sz="1600" dirty="0"/>
              <a:t> following </a:t>
            </a:r>
            <a:r>
              <a:rPr lang="de-CH" sz="1600" dirty="0" err="1"/>
              <a:t>information</a:t>
            </a:r>
            <a:r>
              <a:rPr lang="de-CH" sz="1600" dirty="0"/>
              <a:t> </a:t>
            </a:r>
            <a:r>
              <a:rPr lang="de-CH" sz="1600" dirty="0" err="1"/>
              <a:t>about</a:t>
            </a:r>
            <a:r>
              <a:rPr lang="de-CH" sz="1600" dirty="0"/>
              <a:t> </a:t>
            </a:r>
            <a:r>
              <a:rPr lang="de-CH" sz="1600" dirty="0" err="1"/>
              <a:t>the</a:t>
            </a:r>
            <a:r>
              <a:rPr lang="de-CH" sz="1600" dirty="0"/>
              <a:t> </a:t>
            </a:r>
            <a:r>
              <a:rPr lang="de-CH" sz="1600" dirty="0" err="1"/>
              <a:t>demonstration</a:t>
            </a:r>
            <a:r>
              <a:rPr lang="de-CH" sz="1600" dirty="0"/>
              <a:t> </a:t>
            </a:r>
            <a:r>
              <a:rPr lang="de-CH" sz="1600" dirty="0" err="1"/>
              <a:t>plots</a:t>
            </a:r>
            <a:r>
              <a:rPr lang="de-CH" sz="1600" dirty="0"/>
              <a:t>:</a:t>
            </a:r>
            <a:endParaRPr lang="de-CH" sz="1400" dirty="0"/>
          </a:p>
          <a:p>
            <a:pPr marL="285750" indent="-285750">
              <a:buFont typeface="Arial" panose="020B0604020202020204" pitchFamily="34" charset="0"/>
              <a:buChar char="•"/>
            </a:pPr>
            <a:r>
              <a:rPr lang="de-CH" sz="1400" dirty="0"/>
              <a:t>Name of </a:t>
            </a:r>
            <a:r>
              <a:rPr lang="de-CH" sz="1400" dirty="0" err="1"/>
              <a:t>plot</a:t>
            </a:r>
            <a:endParaRPr lang="de-CH" sz="1400" dirty="0"/>
          </a:p>
          <a:p>
            <a:pPr marL="285750" indent="-285750">
              <a:buFont typeface="Arial" panose="020B0604020202020204" pitchFamily="34" charset="0"/>
              <a:buChar char="•"/>
            </a:pPr>
            <a:r>
              <a:rPr lang="de-CH" sz="1400" dirty="0"/>
              <a:t>Date of </a:t>
            </a:r>
            <a:r>
              <a:rPr lang="de-CH" sz="1400" dirty="0" err="1"/>
              <a:t>of</a:t>
            </a:r>
            <a:r>
              <a:rPr lang="de-CH" sz="1400" dirty="0"/>
              <a:t> </a:t>
            </a:r>
            <a:r>
              <a:rPr lang="de-CH" sz="1400" dirty="0" err="1"/>
              <a:t>recording</a:t>
            </a:r>
            <a:r>
              <a:rPr lang="de-CH" sz="1400" dirty="0"/>
              <a:t> </a:t>
            </a:r>
            <a:r>
              <a:rPr lang="de-CH" sz="1400" dirty="0" err="1"/>
              <a:t>the</a:t>
            </a:r>
            <a:r>
              <a:rPr lang="de-CH" sz="1400" dirty="0"/>
              <a:t> </a:t>
            </a:r>
            <a:r>
              <a:rPr lang="de-CH" sz="1400" dirty="0" err="1"/>
              <a:t>information</a:t>
            </a:r>
            <a:endParaRPr lang="de-CH" sz="1400" dirty="0"/>
          </a:p>
          <a:p>
            <a:pPr marL="285750" indent="-285750">
              <a:buFont typeface="Arial" panose="020B0604020202020204" pitchFamily="34" charset="0"/>
              <a:buChar char="•"/>
            </a:pPr>
            <a:r>
              <a:rPr lang="de-CH" sz="1400" dirty="0"/>
              <a:t>Name of </a:t>
            </a:r>
            <a:r>
              <a:rPr lang="de-CH" sz="1400" dirty="0" err="1"/>
              <a:t>person</a:t>
            </a:r>
            <a:r>
              <a:rPr lang="de-CH" sz="1400" dirty="0"/>
              <a:t> </a:t>
            </a:r>
            <a:r>
              <a:rPr lang="de-CH" sz="1400" dirty="0" err="1"/>
              <a:t>recording</a:t>
            </a:r>
            <a:r>
              <a:rPr lang="de-CH" sz="1400" dirty="0"/>
              <a:t> </a:t>
            </a:r>
            <a:r>
              <a:rPr lang="de-CH" sz="1400" dirty="0" err="1"/>
              <a:t>the</a:t>
            </a:r>
            <a:r>
              <a:rPr lang="de-CH" sz="1400" dirty="0"/>
              <a:t> </a:t>
            </a:r>
            <a:r>
              <a:rPr lang="de-CH" sz="1400" dirty="0" err="1"/>
              <a:t>information</a:t>
            </a:r>
            <a:endParaRPr lang="de-CH" sz="1400" dirty="0"/>
          </a:p>
          <a:p>
            <a:pPr marL="285750" indent="-285750">
              <a:buFont typeface="Arial" panose="020B0604020202020204" pitchFamily="34" charset="0"/>
              <a:buChar char="•"/>
            </a:pPr>
            <a:r>
              <a:rPr lang="de-CH" sz="1400" dirty="0" err="1"/>
              <a:t>Specific</a:t>
            </a:r>
            <a:r>
              <a:rPr lang="de-CH" sz="1400" dirty="0"/>
              <a:t> </a:t>
            </a:r>
            <a:r>
              <a:rPr lang="de-CH" sz="1400" dirty="0" err="1"/>
              <a:t>location</a:t>
            </a:r>
            <a:r>
              <a:rPr lang="de-CH" sz="1400" dirty="0"/>
              <a:t> of </a:t>
            </a:r>
            <a:r>
              <a:rPr lang="de-CH" sz="1400" dirty="0" err="1"/>
              <a:t>plot</a:t>
            </a:r>
            <a:r>
              <a:rPr lang="de-CH" sz="1400" dirty="0"/>
              <a:t> </a:t>
            </a:r>
            <a:r>
              <a:rPr lang="de-CH" sz="1400" dirty="0" err="1"/>
              <a:t>or</a:t>
            </a:r>
            <a:r>
              <a:rPr lang="de-CH" sz="1400" dirty="0"/>
              <a:t> </a:t>
            </a:r>
            <a:r>
              <a:rPr lang="de-CH" sz="1400" dirty="0" err="1"/>
              <a:t>field</a:t>
            </a:r>
            <a:r>
              <a:rPr lang="de-CH" sz="1400" dirty="0"/>
              <a:t> number</a:t>
            </a:r>
          </a:p>
          <a:p>
            <a:pPr marL="285750" indent="-285750">
              <a:buFont typeface="Arial" panose="020B0604020202020204" pitchFamily="34" charset="0"/>
              <a:buChar char="•"/>
            </a:pPr>
            <a:r>
              <a:rPr lang="de-CH" sz="1400" dirty="0"/>
              <a:t>Location </a:t>
            </a:r>
            <a:r>
              <a:rPr lang="de-CH" sz="1400" dirty="0" err="1"/>
              <a:t>address</a:t>
            </a:r>
            <a:endParaRPr lang="de-CH" sz="1400" dirty="0"/>
          </a:p>
          <a:p>
            <a:pPr marL="285750" indent="-285750">
              <a:buFont typeface="Arial" panose="020B0604020202020204" pitchFamily="34" charset="0"/>
              <a:buChar char="•"/>
            </a:pPr>
            <a:r>
              <a:rPr lang="de-CH" sz="1400" dirty="0"/>
              <a:t>Title of </a:t>
            </a:r>
            <a:r>
              <a:rPr lang="de-CH" sz="1400" dirty="0" err="1"/>
              <a:t>the</a:t>
            </a:r>
            <a:r>
              <a:rPr lang="de-CH" sz="1400" dirty="0"/>
              <a:t> Demonstration</a:t>
            </a:r>
          </a:p>
          <a:p>
            <a:pPr marL="285750" indent="-285750">
              <a:buFont typeface="Arial" panose="020B0604020202020204" pitchFamily="34" charset="0"/>
              <a:buChar char="•"/>
            </a:pPr>
            <a:r>
              <a:rPr lang="de-CH" sz="1400" dirty="0"/>
              <a:t>Objectives of </a:t>
            </a:r>
            <a:r>
              <a:rPr lang="de-CH" sz="1400" dirty="0" err="1"/>
              <a:t>the</a:t>
            </a:r>
            <a:r>
              <a:rPr lang="de-CH" sz="1400" dirty="0"/>
              <a:t> </a:t>
            </a:r>
            <a:r>
              <a:rPr lang="de-CH" sz="1400" dirty="0" err="1"/>
              <a:t>demonstration</a:t>
            </a:r>
            <a:endParaRPr lang="de-CH" sz="1400" dirty="0"/>
          </a:p>
          <a:p>
            <a:pPr marL="285750" indent="-285750">
              <a:buFont typeface="Arial" panose="020B0604020202020204" pitchFamily="34" charset="0"/>
              <a:buChar char="•"/>
            </a:pPr>
            <a:r>
              <a:rPr lang="de-CH" sz="1400" dirty="0"/>
              <a:t>Land </a:t>
            </a:r>
            <a:r>
              <a:rPr lang="de-CH" sz="1400" dirty="0" err="1"/>
              <a:t>history</a:t>
            </a:r>
            <a:endParaRPr lang="de-CH" sz="1400" dirty="0"/>
          </a:p>
          <a:p>
            <a:pPr marL="742950" lvl="1" indent="-285750">
              <a:buFont typeface="Arial" panose="020B0604020202020204" pitchFamily="34" charset="0"/>
              <a:buChar char="•"/>
            </a:pPr>
            <a:r>
              <a:rPr lang="de-CH" sz="1400" dirty="0" err="1"/>
              <a:t>Previous</a:t>
            </a:r>
            <a:r>
              <a:rPr lang="de-CH" sz="1400" dirty="0"/>
              <a:t> </a:t>
            </a:r>
            <a:r>
              <a:rPr lang="de-CH" sz="1400" dirty="0" err="1"/>
              <a:t>crops</a:t>
            </a:r>
            <a:r>
              <a:rPr lang="de-CH" sz="1400" dirty="0"/>
              <a:t> – </a:t>
            </a:r>
            <a:r>
              <a:rPr lang="de-CH" sz="1400" dirty="0" err="1"/>
              <a:t>list</a:t>
            </a:r>
            <a:r>
              <a:rPr lang="de-CH" sz="1400" dirty="0"/>
              <a:t> all </a:t>
            </a:r>
            <a:r>
              <a:rPr lang="de-CH" sz="1400" dirty="0" err="1"/>
              <a:t>crops</a:t>
            </a:r>
            <a:r>
              <a:rPr lang="de-CH" sz="1400" dirty="0"/>
              <a:t> in </a:t>
            </a:r>
            <a:r>
              <a:rPr lang="de-CH" sz="1400" dirty="0" err="1"/>
              <a:t>the</a:t>
            </a:r>
            <a:r>
              <a:rPr lang="de-CH" sz="1400" dirty="0"/>
              <a:t> last 5 years</a:t>
            </a:r>
          </a:p>
          <a:p>
            <a:pPr marL="742950" lvl="1" indent="-285750">
              <a:buFont typeface="Arial" panose="020B0604020202020204" pitchFamily="34" charset="0"/>
              <a:buChar char="•"/>
            </a:pPr>
            <a:r>
              <a:rPr lang="de-CH" sz="1400" dirty="0" err="1"/>
              <a:t>Fertilization</a:t>
            </a:r>
            <a:r>
              <a:rPr lang="de-CH" sz="1400" dirty="0"/>
              <a:t> </a:t>
            </a:r>
            <a:r>
              <a:rPr lang="de-CH" sz="1400" dirty="0" err="1"/>
              <a:t>history</a:t>
            </a:r>
            <a:r>
              <a:rPr lang="de-CH" sz="1400" dirty="0"/>
              <a:t> </a:t>
            </a:r>
            <a:r>
              <a:rPr lang="de-CH" sz="1400" dirty="0" err="1"/>
              <a:t>for</a:t>
            </a:r>
            <a:r>
              <a:rPr lang="de-CH" sz="1400" dirty="0"/>
              <a:t> </a:t>
            </a:r>
            <a:r>
              <a:rPr lang="de-CH" sz="1400" dirty="0" err="1"/>
              <a:t>the</a:t>
            </a:r>
            <a:r>
              <a:rPr lang="de-CH" sz="1400" dirty="0"/>
              <a:t> </a:t>
            </a:r>
            <a:r>
              <a:rPr lang="de-CH" sz="1400" dirty="0" err="1"/>
              <a:t>crops</a:t>
            </a:r>
            <a:r>
              <a:rPr lang="de-CH" sz="1400" dirty="0"/>
              <a:t> above – in last 5 years</a:t>
            </a:r>
          </a:p>
          <a:p>
            <a:pPr marL="1200150" lvl="2" indent="-285750">
              <a:buFont typeface="Arial" panose="020B0604020202020204" pitchFamily="34" charset="0"/>
              <a:buChar char="•"/>
            </a:pPr>
            <a:r>
              <a:rPr lang="de-CH" sz="1400" dirty="0"/>
              <a:t>Include </a:t>
            </a:r>
            <a:r>
              <a:rPr lang="de-CH" sz="1400" dirty="0" err="1"/>
              <a:t>the</a:t>
            </a:r>
            <a:r>
              <a:rPr lang="de-CH" sz="1400" dirty="0"/>
              <a:t> </a:t>
            </a:r>
            <a:r>
              <a:rPr lang="de-CH" sz="1400" dirty="0" err="1"/>
              <a:t>names</a:t>
            </a:r>
            <a:r>
              <a:rPr lang="de-CH" sz="1400" dirty="0"/>
              <a:t> of </a:t>
            </a:r>
            <a:r>
              <a:rPr lang="de-CH" sz="1400" dirty="0" err="1"/>
              <a:t>fertilizers</a:t>
            </a:r>
            <a:r>
              <a:rPr lang="de-CH" sz="1400" dirty="0"/>
              <a:t>, </a:t>
            </a:r>
            <a:r>
              <a:rPr lang="de-CH" sz="1400" dirty="0" err="1"/>
              <a:t>typese.g</a:t>
            </a:r>
            <a:r>
              <a:rPr lang="de-CH" sz="1400" dirty="0"/>
              <a:t>. basal, </a:t>
            </a:r>
            <a:r>
              <a:rPr lang="de-CH" sz="1400" dirty="0" err="1"/>
              <a:t>foliar</a:t>
            </a:r>
            <a:r>
              <a:rPr lang="de-CH" sz="1400" dirty="0"/>
              <a:t> </a:t>
            </a:r>
            <a:r>
              <a:rPr lang="de-CH" sz="1400" dirty="0" err="1"/>
              <a:t>application</a:t>
            </a:r>
            <a:r>
              <a:rPr lang="de-CH" sz="1400" dirty="0"/>
              <a:t>, etc.), </a:t>
            </a:r>
            <a:r>
              <a:rPr lang="de-CH" sz="1400" dirty="0" err="1"/>
              <a:t>sources</a:t>
            </a:r>
            <a:r>
              <a:rPr lang="de-CH" sz="1400" dirty="0"/>
              <a:t>, </a:t>
            </a:r>
            <a:r>
              <a:rPr lang="de-CH" sz="1400" dirty="0" err="1"/>
              <a:t>rates</a:t>
            </a:r>
            <a:r>
              <a:rPr lang="de-CH" sz="1400" dirty="0"/>
              <a:t> </a:t>
            </a:r>
            <a:r>
              <a:rPr lang="de-CH" sz="1400" dirty="0" err="1"/>
              <a:t>applied</a:t>
            </a:r>
            <a:r>
              <a:rPr lang="de-CH" sz="1400" dirty="0"/>
              <a:t>, </a:t>
            </a:r>
          </a:p>
          <a:p>
            <a:pPr marL="285750" indent="-285750">
              <a:buFont typeface="Arial" panose="020B0604020202020204" pitchFamily="34" charset="0"/>
              <a:buChar char="•"/>
            </a:pPr>
            <a:r>
              <a:rPr lang="de-CH" sz="1400" dirty="0"/>
              <a:t>Site characteristics</a:t>
            </a:r>
          </a:p>
          <a:p>
            <a:pPr marL="742950" lvl="1" indent="-285750">
              <a:buFont typeface="Arial" panose="020B0604020202020204" pitchFamily="34" charset="0"/>
              <a:buChar char="•"/>
            </a:pPr>
            <a:r>
              <a:rPr lang="de-CH" sz="1400" dirty="0"/>
              <a:t>Soil physical </a:t>
            </a:r>
            <a:r>
              <a:rPr lang="de-CH" sz="1400" dirty="0" err="1"/>
              <a:t>properties</a:t>
            </a:r>
            <a:r>
              <a:rPr lang="de-CH" sz="1400" dirty="0"/>
              <a:t> - type and </a:t>
            </a:r>
            <a:r>
              <a:rPr lang="de-CH" sz="1400" dirty="0" err="1"/>
              <a:t>texture</a:t>
            </a:r>
            <a:r>
              <a:rPr lang="de-CH" sz="1400" dirty="0"/>
              <a:t>, </a:t>
            </a:r>
            <a:r>
              <a:rPr lang="de-CH" sz="1400" dirty="0" err="1"/>
              <a:t>depth</a:t>
            </a:r>
            <a:r>
              <a:rPr lang="de-CH" sz="1400" dirty="0"/>
              <a:t>,</a:t>
            </a:r>
          </a:p>
          <a:p>
            <a:pPr marL="742950" lvl="1" indent="-285750">
              <a:buFont typeface="Arial" panose="020B0604020202020204" pitchFamily="34" charset="0"/>
              <a:buChar char="•"/>
            </a:pPr>
            <a:r>
              <a:rPr lang="de-CH" sz="1400" dirty="0"/>
              <a:t>Chemical characteristics (at </a:t>
            </a:r>
            <a:r>
              <a:rPr lang="de-CH" sz="1400" dirty="0" err="1"/>
              <a:t>known</a:t>
            </a:r>
            <a:r>
              <a:rPr lang="de-CH" sz="1400" dirty="0"/>
              <a:t> </a:t>
            </a:r>
            <a:r>
              <a:rPr lang="de-CH" sz="1400" dirty="0" err="1"/>
              <a:t>depths</a:t>
            </a:r>
            <a:r>
              <a:rPr lang="de-CH" sz="1400" dirty="0"/>
              <a:t>) – pH, Organic matter </a:t>
            </a:r>
            <a:r>
              <a:rPr lang="de-CH" sz="1400" dirty="0" err="1"/>
              <a:t>content</a:t>
            </a:r>
            <a:r>
              <a:rPr lang="de-CH" sz="1400" dirty="0"/>
              <a:t>, Nitrogen, </a:t>
            </a:r>
            <a:r>
              <a:rPr lang="de-CH" sz="1400" dirty="0" err="1"/>
              <a:t>Phosphorus</a:t>
            </a:r>
            <a:r>
              <a:rPr lang="de-CH" sz="1400" dirty="0"/>
              <a:t>, </a:t>
            </a:r>
            <a:r>
              <a:rPr lang="de-CH" sz="1400" dirty="0" err="1"/>
              <a:t>Potassium</a:t>
            </a:r>
            <a:r>
              <a:rPr lang="de-CH" sz="1400" dirty="0"/>
              <a:t>, </a:t>
            </a:r>
            <a:r>
              <a:rPr lang="de-CH" sz="1400" dirty="0" err="1"/>
              <a:t>Micronutrients</a:t>
            </a:r>
            <a:r>
              <a:rPr lang="de-CH" sz="1400" dirty="0"/>
              <a:t> (</a:t>
            </a:r>
            <a:r>
              <a:rPr lang="de-CH" sz="1400" dirty="0" err="1"/>
              <a:t>selected</a:t>
            </a:r>
            <a:r>
              <a:rPr lang="de-CH" sz="1400" dirty="0"/>
              <a:t> </a:t>
            </a:r>
            <a:r>
              <a:rPr lang="de-CH" sz="1400" dirty="0" err="1"/>
              <a:t>depending</a:t>
            </a:r>
            <a:r>
              <a:rPr lang="de-CH" sz="1400" dirty="0"/>
              <a:t> on type of </a:t>
            </a:r>
            <a:r>
              <a:rPr lang="de-CH" sz="1400" dirty="0" err="1"/>
              <a:t>crops</a:t>
            </a:r>
            <a:r>
              <a:rPr lang="de-CH" sz="1400" dirty="0"/>
              <a:t> to </a:t>
            </a:r>
            <a:r>
              <a:rPr lang="de-CH" sz="1400" dirty="0" err="1"/>
              <a:t>be</a:t>
            </a:r>
            <a:r>
              <a:rPr lang="de-CH" sz="1400" dirty="0"/>
              <a:t> </a:t>
            </a:r>
            <a:r>
              <a:rPr lang="de-CH" sz="1400" dirty="0" err="1"/>
              <a:t>grown</a:t>
            </a:r>
            <a:r>
              <a:rPr lang="de-CH" sz="1400" dirty="0"/>
              <a:t>)</a:t>
            </a:r>
          </a:p>
          <a:p>
            <a:pPr marL="285750" indent="-285750">
              <a:buFont typeface="Arial" panose="020B0604020202020204" pitchFamily="34" charset="0"/>
              <a:buChar char="•"/>
            </a:pPr>
            <a:r>
              <a:rPr lang="de-CH" sz="1600" dirty="0"/>
              <a:t>Team responsible </a:t>
            </a:r>
            <a:r>
              <a:rPr lang="de-CH" sz="1600" dirty="0" err="1"/>
              <a:t>for</a:t>
            </a:r>
            <a:r>
              <a:rPr lang="de-CH" sz="1600" dirty="0"/>
              <a:t> </a:t>
            </a:r>
            <a:r>
              <a:rPr lang="de-CH" sz="1600" dirty="0" err="1"/>
              <a:t>the</a:t>
            </a:r>
            <a:r>
              <a:rPr lang="de-CH" sz="1600" dirty="0"/>
              <a:t> </a:t>
            </a:r>
            <a:r>
              <a:rPr lang="de-CH" sz="1600" dirty="0" err="1"/>
              <a:t>demonstrations</a:t>
            </a:r>
            <a:endParaRPr lang="en-US" sz="1600" dirty="0"/>
          </a:p>
        </p:txBody>
      </p:sp>
    </p:spTree>
    <p:extLst>
      <p:ext uri="{BB962C8B-B14F-4D97-AF65-F5344CB8AC3E}">
        <p14:creationId xmlns:p14="http://schemas.microsoft.com/office/powerpoint/2010/main" val="42433214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55" y="424995"/>
            <a:ext cx="7908549" cy="360000"/>
          </a:xfrm>
        </p:spPr>
        <p:txBody>
          <a:bodyPr vert="horz" lIns="0" tIns="0" rIns="0" bIns="0" rtlCol="0" anchor="t">
            <a:noAutofit/>
          </a:bodyPr>
          <a:lstStyle/>
          <a:p>
            <a:r>
              <a:rPr lang="en-GB" sz="1800" dirty="0">
                <a:solidFill>
                  <a:srgbClr val="262626"/>
                </a:solidFill>
                <a:latin typeface="+mn-lt"/>
              </a:rPr>
              <a:t>Example of data to be collected on a demonstration plot worksheet</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174</a:t>
            </a:fld>
            <a:endParaRPr lang="en-GB" noProof="0" dirty="0"/>
          </a:p>
        </p:txBody>
      </p:sp>
      <p:sp>
        <p:nvSpPr>
          <p:cNvPr id="7" name="Datumsplatzhalter 4">
            <a:extLst>
              <a:ext uri="{FF2B5EF4-FFF2-40B4-BE49-F238E27FC236}">
                <a16:creationId xmlns:a16="http://schemas.microsoft.com/office/drawing/2014/main" id="{DDAC7FC0-3FB8-4477-B616-713B74EDD610}"/>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9" name="Textfeld 8"/>
          <p:cNvSpPr txBox="1"/>
          <p:nvPr/>
        </p:nvSpPr>
        <p:spPr>
          <a:xfrm>
            <a:off x="521955" y="5526487"/>
            <a:ext cx="8190092" cy="261610"/>
          </a:xfrm>
          <a:prstGeom prst="rect">
            <a:avLst/>
          </a:prstGeom>
          <a:noFill/>
        </p:spPr>
        <p:txBody>
          <a:bodyPr wrap="square" rtlCol="0">
            <a:spAutoFit/>
          </a:bodyPr>
          <a:lstStyle/>
          <a:p>
            <a:r>
              <a:rPr lang="de-CH" sz="1100" dirty="0" err="1"/>
              <a:t>Adapted</a:t>
            </a:r>
            <a:r>
              <a:rPr lang="de-CH" sz="1100" dirty="0"/>
              <a:t> from: </a:t>
            </a:r>
            <a:r>
              <a:rPr lang="en-US" sz="1100" dirty="0"/>
              <a:t>John L. </a:t>
            </a:r>
            <a:r>
              <a:rPr lang="en-US" sz="1100" dirty="0" err="1"/>
              <a:t>Havlin</a:t>
            </a:r>
            <a:r>
              <a:rPr lang="en-US" sz="1100" dirty="0"/>
              <a:t>, James P. </a:t>
            </a:r>
            <a:r>
              <a:rPr lang="en-US" sz="1100" dirty="0" err="1"/>
              <a:t>Shroyer</a:t>
            </a:r>
            <a:r>
              <a:rPr lang="en-US" sz="1100" dirty="0"/>
              <a:t> and Daniel L. Devlin,</a:t>
            </a:r>
            <a:r>
              <a:rPr lang="de-CH" sz="1100" dirty="0"/>
              <a:t> </a:t>
            </a:r>
            <a:r>
              <a:rPr lang="en-US" sz="1100" dirty="0">
                <a:hlinkClick r:id="rId3"/>
              </a:rPr>
              <a:t>Establishing on-farm Demonstration and Research Plots (ksu.edu)</a:t>
            </a:r>
            <a:endParaRPr lang="en-US" sz="1100" dirty="0"/>
          </a:p>
        </p:txBody>
      </p:sp>
      <p:sp>
        <p:nvSpPr>
          <p:cNvPr id="3" name="Textfeld 2"/>
          <p:cNvSpPr txBox="1"/>
          <p:nvPr/>
        </p:nvSpPr>
        <p:spPr>
          <a:xfrm>
            <a:off x="521955" y="908972"/>
            <a:ext cx="7917785" cy="4524315"/>
          </a:xfrm>
          <a:prstGeom prst="rect">
            <a:avLst/>
          </a:prstGeom>
          <a:noFill/>
        </p:spPr>
        <p:txBody>
          <a:bodyPr wrap="square" rtlCol="0">
            <a:spAutoFit/>
          </a:bodyPr>
          <a:lstStyle/>
          <a:p>
            <a:pPr marL="285750" indent="-285750">
              <a:buFont typeface="Arial" panose="020B0604020202020204" pitchFamily="34" charset="0"/>
              <a:buChar char="•"/>
            </a:pPr>
            <a:r>
              <a:rPr lang="de-CH" sz="1600" dirty="0"/>
              <a:t>Climatic conditions (</a:t>
            </a:r>
            <a:r>
              <a:rPr lang="de-CH" sz="1600" dirty="0" err="1"/>
              <a:t>rainfall</a:t>
            </a:r>
            <a:r>
              <a:rPr lang="de-CH" sz="1600" dirty="0"/>
              <a:t>, </a:t>
            </a:r>
            <a:r>
              <a:rPr lang="de-CH" sz="1600" dirty="0" err="1"/>
              <a:t>temperature</a:t>
            </a:r>
            <a:r>
              <a:rPr lang="de-CH" sz="1600" dirty="0"/>
              <a:t>, </a:t>
            </a:r>
            <a:r>
              <a:rPr lang="de-CH" sz="1600" dirty="0" err="1"/>
              <a:t>irrigation</a:t>
            </a:r>
            <a:r>
              <a:rPr lang="de-CH" sz="1600" dirty="0"/>
              <a:t> water </a:t>
            </a:r>
            <a:r>
              <a:rPr lang="de-CH" sz="1600" dirty="0" err="1"/>
              <a:t>applied</a:t>
            </a:r>
            <a:r>
              <a:rPr lang="de-CH" sz="1600" dirty="0"/>
              <a:t> </a:t>
            </a:r>
            <a:r>
              <a:rPr lang="de-CH" sz="1600" dirty="0" err="1"/>
              <a:t>if</a:t>
            </a:r>
            <a:r>
              <a:rPr lang="de-CH" sz="1600" dirty="0"/>
              <a:t> applicable, </a:t>
            </a:r>
            <a:r>
              <a:rPr lang="de-CH" sz="1600" dirty="0" err="1"/>
              <a:t>growing</a:t>
            </a:r>
            <a:r>
              <a:rPr lang="de-CH" sz="1600" dirty="0"/>
              <a:t> </a:t>
            </a:r>
            <a:r>
              <a:rPr lang="de-CH" sz="1600" dirty="0" err="1"/>
              <a:t>degree</a:t>
            </a:r>
            <a:r>
              <a:rPr lang="de-CH" sz="1600" dirty="0"/>
              <a:t> </a:t>
            </a:r>
            <a:r>
              <a:rPr lang="de-CH" sz="1600" dirty="0" err="1"/>
              <a:t>days</a:t>
            </a:r>
            <a:r>
              <a:rPr lang="de-CH" sz="1600" dirty="0"/>
              <a:t> (</a:t>
            </a:r>
            <a:r>
              <a:rPr lang="de-CH" sz="1600" dirty="0" err="1"/>
              <a:t>for</a:t>
            </a:r>
            <a:r>
              <a:rPr lang="de-CH" sz="1600" dirty="0"/>
              <a:t> </a:t>
            </a:r>
            <a:r>
              <a:rPr lang="de-CH" sz="1600" dirty="0" err="1"/>
              <a:t>estimation</a:t>
            </a:r>
            <a:r>
              <a:rPr lang="de-CH" sz="1600" dirty="0"/>
              <a:t> of </a:t>
            </a:r>
            <a:r>
              <a:rPr lang="de-CH" sz="1600" dirty="0" err="1"/>
              <a:t>heat</a:t>
            </a:r>
            <a:r>
              <a:rPr lang="de-CH" sz="1600" dirty="0"/>
              <a:t> </a:t>
            </a:r>
            <a:r>
              <a:rPr lang="de-CH" sz="1600" dirty="0" err="1"/>
              <a:t>accummulation</a:t>
            </a:r>
            <a:r>
              <a:rPr lang="de-CH" sz="1600" dirty="0"/>
              <a:t>), </a:t>
            </a:r>
            <a:r>
              <a:rPr lang="de-CH" sz="1600" dirty="0" err="1"/>
              <a:t>chilling</a:t>
            </a:r>
            <a:r>
              <a:rPr lang="de-CH" sz="1600" dirty="0"/>
              <a:t> </a:t>
            </a:r>
            <a:r>
              <a:rPr lang="de-CH" sz="1600" dirty="0" err="1"/>
              <a:t>hours</a:t>
            </a:r>
            <a:r>
              <a:rPr lang="de-CH" sz="1600" dirty="0"/>
              <a:t> (</a:t>
            </a:r>
            <a:r>
              <a:rPr lang="de-CH" sz="1600" dirty="0" err="1"/>
              <a:t>for</a:t>
            </a:r>
            <a:r>
              <a:rPr lang="de-CH" sz="1600" dirty="0"/>
              <a:t> </a:t>
            </a:r>
            <a:r>
              <a:rPr lang="de-CH" sz="1600" dirty="0" err="1"/>
              <a:t>crops</a:t>
            </a:r>
            <a:r>
              <a:rPr lang="de-CH" sz="1600" dirty="0"/>
              <a:t> such </a:t>
            </a:r>
            <a:r>
              <a:rPr lang="de-CH" sz="1600" dirty="0" err="1"/>
              <a:t>as</a:t>
            </a:r>
            <a:r>
              <a:rPr lang="de-CH" sz="1600" dirty="0"/>
              <a:t> </a:t>
            </a:r>
            <a:r>
              <a:rPr lang="de-CH" sz="1600" dirty="0" err="1"/>
              <a:t>apples</a:t>
            </a:r>
            <a:r>
              <a:rPr lang="de-CH" sz="1600" dirty="0"/>
              <a:t> and </a:t>
            </a:r>
            <a:r>
              <a:rPr lang="de-CH" sz="1600" dirty="0" err="1"/>
              <a:t>peaches</a:t>
            </a:r>
            <a:r>
              <a:rPr lang="de-CH" sz="1600" dirty="0"/>
              <a:t>), </a:t>
            </a:r>
            <a:r>
              <a:rPr lang="de-CH" sz="1600" dirty="0" err="1"/>
              <a:t>et.c</a:t>
            </a:r>
            <a:endParaRPr lang="de-CH" sz="1600" dirty="0"/>
          </a:p>
          <a:p>
            <a:pPr marL="285750" indent="-285750">
              <a:buFont typeface="Arial" panose="020B0604020202020204" pitchFamily="34" charset="0"/>
              <a:buChar char="•"/>
            </a:pPr>
            <a:r>
              <a:rPr lang="de-CH" sz="1600" dirty="0"/>
              <a:t>Planting and </a:t>
            </a:r>
            <a:r>
              <a:rPr lang="de-CH" sz="1600" dirty="0" err="1"/>
              <a:t>cultural</a:t>
            </a:r>
            <a:r>
              <a:rPr lang="de-CH" sz="1600" dirty="0"/>
              <a:t> </a:t>
            </a:r>
            <a:r>
              <a:rPr lang="de-CH" sz="1600" dirty="0" err="1"/>
              <a:t>practices</a:t>
            </a:r>
            <a:endParaRPr lang="de-CH" sz="1600" dirty="0"/>
          </a:p>
          <a:p>
            <a:pPr marL="742950" lvl="1" indent="-285750">
              <a:buFont typeface="Arial" panose="020B0604020202020204" pitchFamily="34" charset="0"/>
              <a:buChar char="•"/>
            </a:pPr>
            <a:r>
              <a:rPr lang="de-CH" sz="1600" dirty="0" err="1"/>
              <a:t>Residue</a:t>
            </a:r>
            <a:r>
              <a:rPr lang="de-CH" sz="1600" dirty="0"/>
              <a:t> </a:t>
            </a:r>
            <a:r>
              <a:rPr lang="de-CH" sz="1600" dirty="0" err="1"/>
              <a:t>cover</a:t>
            </a:r>
            <a:r>
              <a:rPr lang="de-CH" sz="1600" dirty="0"/>
              <a:t> at planting</a:t>
            </a:r>
          </a:p>
          <a:p>
            <a:pPr marL="742950" lvl="1" indent="-285750">
              <a:buFont typeface="Arial" panose="020B0604020202020204" pitchFamily="34" charset="0"/>
              <a:buChar char="•"/>
            </a:pPr>
            <a:r>
              <a:rPr lang="de-CH" sz="1600" dirty="0" err="1"/>
              <a:t>Preplanting</a:t>
            </a:r>
            <a:r>
              <a:rPr lang="de-CH" sz="1600" dirty="0"/>
              <a:t> </a:t>
            </a:r>
            <a:r>
              <a:rPr lang="de-CH" sz="1600" dirty="0" err="1"/>
              <a:t>tillage</a:t>
            </a:r>
            <a:endParaRPr lang="de-CH" sz="1600" dirty="0"/>
          </a:p>
          <a:p>
            <a:pPr marL="742950" lvl="1" indent="-285750">
              <a:buFont typeface="Arial" panose="020B0604020202020204" pitchFamily="34" charset="0"/>
              <a:buChar char="•"/>
            </a:pPr>
            <a:r>
              <a:rPr lang="de-CH" sz="1600" dirty="0"/>
              <a:t>Soil conditions at planting time</a:t>
            </a:r>
          </a:p>
          <a:p>
            <a:pPr marL="742950" lvl="1" indent="-285750">
              <a:buFont typeface="Arial" panose="020B0604020202020204" pitchFamily="34" charset="0"/>
              <a:buChar char="•"/>
            </a:pPr>
            <a:r>
              <a:rPr lang="de-CH" sz="1600" dirty="0" err="1"/>
              <a:t>Variety</a:t>
            </a:r>
            <a:r>
              <a:rPr lang="de-CH" sz="1600" dirty="0"/>
              <a:t> </a:t>
            </a:r>
            <a:r>
              <a:rPr lang="de-CH" sz="1600" dirty="0" err="1"/>
              <a:t>planted</a:t>
            </a:r>
            <a:endParaRPr lang="de-CH" sz="1600" dirty="0"/>
          </a:p>
          <a:p>
            <a:pPr marL="742950" lvl="1" indent="-285750">
              <a:buFont typeface="Arial" panose="020B0604020202020204" pitchFamily="34" charset="0"/>
              <a:buChar char="•"/>
            </a:pPr>
            <a:r>
              <a:rPr lang="de-CH" sz="1600" dirty="0"/>
              <a:t>Planting </a:t>
            </a:r>
            <a:r>
              <a:rPr lang="de-CH" sz="1600" dirty="0" err="1"/>
              <a:t>date</a:t>
            </a:r>
            <a:r>
              <a:rPr lang="de-CH" sz="1600" dirty="0"/>
              <a:t>, </a:t>
            </a:r>
            <a:r>
              <a:rPr lang="de-CH" sz="1600" dirty="0" err="1"/>
              <a:t>depth</a:t>
            </a:r>
            <a:r>
              <a:rPr lang="de-CH" sz="1600" dirty="0"/>
              <a:t>, rate, </a:t>
            </a:r>
            <a:r>
              <a:rPr lang="de-CH" sz="1600" dirty="0" err="1"/>
              <a:t>population</a:t>
            </a:r>
            <a:r>
              <a:rPr lang="de-CH" sz="1600" dirty="0"/>
              <a:t> (</a:t>
            </a:r>
            <a:r>
              <a:rPr lang="de-CH" sz="1600" dirty="0" err="1"/>
              <a:t>or</a:t>
            </a:r>
            <a:r>
              <a:rPr lang="de-CH" sz="1600" dirty="0"/>
              <a:t> </a:t>
            </a:r>
            <a:r>
              <a:rPr lang="de-CH" sz="1600" dirty="0" err="1"/>
              <a:t>specainf</a:t>
            </a:r>
            <a:r>
              <a:rPr lang="de-CH" sz="1600" dirty="0"/>
              <a:t> in-</a:t>
            </a:r>
            <a:r>
              <a:rPr lang="de-CH" sz="1600" dirty="0" err="1"/>
              <a:t>row</a:t>
            </a:r>
            <a:r>
              <a:rPr lang="de-CH" sz="1600" dirty="0"/>
              <a:t> and between </a:t>
            </a:r>
            <a:r>
              <a:rPr lang="de-CH" sz="1600" dirty="0" err="1"/>
              <a:t>rows</a:t>
            </a:r>
            <a:r>
              <a:rPr lang="de-CH" sz="1600" dirty="0"/>
              <a:t>) – </a:t>
            </a:r>
            <a:r>
              <a:rPr lang="de-CH" sz="1600" dirty="0" err="1"/>
              <a:t>depending</a:t>
            </a:r>
            <a:r>
              <a:rPr lang="de-CH" sz="1600" dirty="0"/>
              <a:t> on </a:t>
            </a:r>
            <a:r>
              <a:rPr lang="de-CH" sz="1600" dirty="0" err="1"/>
              <a:t>the</a:t>
            </a:r>
            <a:r>
              <a:rPr lang="de-CH" sz="1600" dirty="0"/>
              <a:t> crop</a:t>
            </a:r>
          </a:p>
          <a:p>
            <a:pPr marL="742950" lvl="1" indent="-285750">
              <a:buFont typeface="Arial" panose="020B0604020202020204" pitchFamily="34" charset="0"/>
              <a:buChar char="•"/>
            </a:pPr>
            <a:r>
              <a:rPr lang="de-CH" sz="1600" dirty="0"/>
              <a:t>Planting </a:t>
            </a:r>
            <a:r>
              <a:rPr lang="de-CH" sz="1600" dirty="0" err="1"/>
              <a:t>equipment</a:t>
            </a:r>
            <a:r>
              <a:rPr lang="de-CH" sz="1600" dirty="0"/>
              <a:t> used (and </a:t>
            </a:r>
            <a:r>
              <a:rPr lang="de-CH" sz="1600" dirty="0" err="1"/>
              <a:t>brands</a:t>
            </a:r>
            <a:r>
              <a:rPr lang="de-CH" sz="1600" dirty="0"/>
              <a:t> </a:t>
            </a:r>
            <a:r>
              <a:rPr lang="de-CH" sz="1600" dirty="0" err="1"/>
              <a:t>if</a:t>
            </a:r>
            <a:r>
              <a:rPr lang="de-CH" sz="1600" dirty="0"/>
              <a:t> available)</a:t>
            </a:r>
          </a:p>
          <a:p>
            <a:pPr marL="742950" lvl="1" indent="-285750">
              <a:buFont typeface="Arial" panose="020B0604020202020204" pitchFamily="34" charset="0"/>
              <a:buChar char="•"/>
            </a:pPr>
            <a:r>
              <a:rPr lang="de-CH" sz="1600" dirty="0"/>
              <a:t>Compost, </a:t>
            </a:r>
            <a:r>
              <a:rPr lang="de-CH" sz="1600" dirty="0" err="1"/>
              <a:t>manure</a:t>
            </a:r>
            <a:r>
              <a:rPr lang="de-CH" sz="1600" dirty="0"/>
              <a:t> and </a:t>
            </a:r>
            <a:r>
              <a:rPr lang="de-CH" sz="1600" dirty="0" err="1"/>
              <a:t>fertilizers</a:t>
            </a:r>
            <a:r>
              <a:rPr lang="de-CH" sz="1600" dirty="0"/>
              <a:t> </a:t>
            </a:r>
            <a:r>
              <a:rPr lang="de-CH" sz="1600" dirty="0" err="1"/>
              <a:t>application</a:t>
            </a:r>
            <a:r>
              <a:rPr lang="de-CH" sz="1600" dirty="0"/>
              <a:t> – types (</a:t>
            </a:r>
            <a:r>
              <a:rPr lang="de-CH" sz="1600" dirty="0" err="1"/>
              <a:t>specific</a:t>
            </a:r>
            <a:r>
              <a:rPr lang="de-CH" sz="1600" dirty="0"/>
              <a:t> </a:t>
            </a:r>
            <a:r>
              <a:rPr lang="de-CH" sz="1600" dirty="0" err="1"/>
              <a:t>names</a:t>
            </a:r>
            <a:r>
              <a:rPr lang="de-CH" sz="1600" dirty="0"/>
              <a:t>), </a:t>
            </a:r>
            <a:r>
              <a:rPr lang="de-CH" sz="1600" dirty="0" err="1"/>
              <a:t>rates</a:t>
            </a:r>
            <a:r>
              <a:rPr lang="de-CH" sz="1600" dirty="0"/>
              <a:t>, </a:t>
            </a:r>
            <a:r>
              <a:rPr lang="de-CH" sz="1600" dirty="0" err="1"/>
              <a:t>sources</a:t>
            </a:r>
            <a:r>
              <a:rPr lang="de-CH" sz="1600" dirty="0"/>
              <a:t>, </a:t>
            </a:r>
            <a:r>
              <a:rPr lang="de-CH" sz="1600" dirty="0" err="1"/>
              <a:t>quality</a:t>
            </a:r>
            <a:r>
              <a:rPr lang="de-CH" sz="1600" dirty="0"/>
              <a:t> (e.g. based on lab </a:t>
            </a:r>
            <a:r>
              <a:rPr lang="de-CH" sz="1600" dirty="0" err="1"/>
              <a:t>tests</a:t>
            </a:r>
            <a:r>
              <a:rPr lang="de-CH" sz="1600" dirty="0"/>
              <a:t> </a:t>
            </a:r>
            <a:r>
              <a:rPr lang="de-CH" sz="1600" dirty="0" err="1"/>
              <a:t>for</a:t>
            </a:r>
            <a:r>
              <a:rPr lang="de-CH" sz="1600" dirty="0"/>
              <a:t> </a:t>
            </a:r>
            <a:r>
              <a:rPr lang="de-CH" sz="1600" dirty="0" err="1"/>
              <a:t>manures</a:t>
            </a:r>
            <a:r>
              <a:rPr lang="de-CH" sz="1600" dirty="0"/>
              <a:t> </a:t>
            </a:r>
            <a:r>
              <a:rPr lang="de-CH" sz="1600" dirty="0" err="1"/>
              <a:t>or</a:t>
            </a:r>
            <a:r>
              <a:rPr lang="de-CH" sz="1600" dirty="0"/>
              <a:t> </a:t>
            </a:r>
            <a:r>
              <a:rPr lang="de-CH" sz="1600" dirty="0" err="1"/>
              <a:t>composts</a:t>
            </a:r>
            <a:r>
              <a:rPr lang="de-CH" sz="1600" dirty="0"/>
              <a:t>), </a:t>
            </a:r>
            <a:r>
              <a:rPr lang="de-CH" sz="1600" dirty="0" err="1"/>
              <a:t>date</a:t>
            </a:r>
            <a:r>
              <a:rPr lang="de-CH" sz="1600" dirty="0"/>
              <a:t> of </a:t>
            </a:r>
            <a:r>
              <a:rPr lang="de-CH" sz="1600" dirty="0" err="1"/>
              <a:t>application</a:t>
            </a:r>
            <a:endParaRPr lang="de-CH" sz="1600" dirty="0"/>
          </a:p>
          <a:p>
            <a:pPr marL="742950" lvl="1" indent="-285750">
              <a:buFont typeface="Arial" panose="020B0604020202020204" pitchFamily="34" charset="0"/>
              <a:buChar char="•"/>
            </a:pPr>
            <a:r>
              <a:rPr lang="de-CH" sz="1600" dirty="0" err="1"/>
              <a:t>Weeding</a:t>
            </a:r>
            <a:r>
              <a:rPr lang="de-CH" sz="1600" dirty="0"/>
              <a:t> / </a:t>
            </a:r>
            <a:r>
              <a:rPr lang="de-CH" sz="1600" dirty="0" err="1"/>
              <a:t>weed</a:t>
            </a:r>
            <a:r>
              <a:rPr lang="de-CH" sz="1600" dirty="0"/>
              <a:t> </a:t>
            </a:r>
            <a:r>
              <a:rPr lang="de-CH" sz="1600" dirty="0" err="1"/>
              <a:t>control</a:t>
            </a:r>
            <a:r>
              <a:rPr lang="de-CH" sz="1600" dirty="0"/>
              <a:t> </a:t>
            </a:r>
            <a:r>
              <a:rPr lang="de-CH" sz="1600" dirty="0" err="1"/>
              <a:t>methods</a:t>
            </a:r>
            <a:r>
              <a:rPr lang="de-CH" sz="1600" dirty="0"/>
              <a:t> and </a:t>
            </a:r>
            <a:r>
              <a:rPr lang="de-CH" sz="1600" dirty="0" err="1"/>
              <a:t>dates</a:t>
            </a:r>
            <a:r>
              <a:rPr lang="de-CH" sz="1600" dirty="0"/>
              <a:t>. </a:t>
            </a:r>
            <a:r>
              <a:rPr lang="de-CH" sz="1600" dirty="0" err="1"/>
              <a:t>If</a:t>
            </a:r>
            <a:r>
              <a:rPr lang="de-CH" sz="1600" dirty="0"/>
              <a:t> </a:t>
            </a:r>
            <a:r>
              <a:rPr lang="de-CH" sz="1600" dirty="0" err="1"/>
              <a:t>herbcidies</a:t>
            </a:r>
            <a:r>
              <a:rPr lang="de-CH" sz="1600" dirty="0"/>
              <a:t> </a:t>
            </a:r>
            <a:r>
              <a:rPr lang="de-CH" sz="1600" dirty="0" err="1"/>
              <a:t>are</a:t>
            </a:r>
            <a:r>
              <a:rPr lang="de-CH" sz="1600" dirty="0"/>
              <a:t> used in conventional </a:t>
            </a:r>
            <a:r>
              <a:rPr lang="de-CH" sz="1600" dirty="0" err="1"/>
              <a:t>plots</a:t>
            </a:r>
            <a:r>
              <a:rPr lang="de-CH" sz="1600" dirty="0"/>
              <a:t> </a:t>
            </a:r>
            <a:r>
              <a:rPr lang="de-CH" sz="1600" dirty="0" err="1"/>
              <a:t>then</a:t>
            </a:r>
            <a:r>
              <a:rPr lang="de-CH" sz="1600" dirty="0"/>
              <a:t> </a:t>
            </a:r>
            <a:r>
              <a:rPr lang="de-CH" sz="1600" dirty="0" err="1"/>
              <a:t>record</a:t>
            </a:r>
            <a:r>
              <a:rPr lang="de-CH" sz="1600" dirty="0"/>
              <a:t> </a:t>
            </a:r>
            <a:r>
              <a:rPr lang="de-CH" sz="1600" dirty="0" err="1"/>
              <a:t>the</a:t>
            </a:r>
            <a:r>
              <a:rPr lang="de-CH" sz="1600" dirty="0"/>
              <a:t> </a:t>
            </a:r>
            <a:r>
              <a:rPr lang="de-CH" sz="1600" dirty="0" err="1"/>
              <a:t>name</a:t>
            </a:r>
            <a:r>
              <a:rPr lang="de-CH" sz="1600" dirty="0"/>
              <a:t>, </a:t>
            </a:r>
            <a:r>
              <a:rPr lang="de-CH" sz="1600" dirty="0" err="1"/>
              <a:t>formulation</a:t>
            </a:r>
            <a:r>
              <a:rPr lang="de-CH" sz="1600" dirty="0"/>
              <a:t>, </a:t>
            </a:r>
            <a:r>
              <a:rPr lang="de-CH" sz="1600" dirty="0" err="1"/>
              <a:t>rates</a:t>
            </a:r>
            <a:r>
              <a:rPr lang="de-CH" sz="1600" dirty="0"/>
              <a:t> and </a:t>
            </a:r>
            <a:r>
              <a:rPr lang="de-CH" sz="1600" dirty="0" err="1"/>
              <a:t>methods</a:t>
            </a:r>
            <a:r>
              <a:rPr lang="de-CH" sz="1600" dirty="0"/>
              <a:t> of </a:t>
            </a:r>
            <a:r>
              <a:rPr lang="de-CH" sz="1600" dirty="0" err="1"/>
              <a:t>herbicide</a:t>
            </a:r>
            <a:r>
              <a:rPr lang="de-CH" sz="1600" dirty="0"/>
              <a:t> </a:t>
            </a:r>
            <a:r>
              <a:rPr lang="de-CH" sz="1600" dirty="0" err="1"/>
              <a:t>application</a:t>
            </a:r>
            <a:r>
              <a:rPr lang="de-CH" sz="1600" dirty="0"/>
              <a:t>,</a:t>
            </a:r>
          </a:p>
          <a:p>
            <a:pPr marL="742950" lvl="1" indent="-285750">
              <a:buFont typeface="Arial" panose="020B0604020202020204" pitchFamily="34" charset="0"/>
              <a:buChar char="•"/>
            </a:pPr>
            <a:r>
              <a:rPr lang="de-CH" sz="1600" dirty="0"/>
              <a:t>Pest and </a:t>
            </a:r>
            <a:r>
              <a:rPr lang="de-CH" sz="1600" dirty="0" err="1"/>
              <a:t>disease</a:t>
            </a:r>
            <a:r>
              <a:rPr lang="de-CH" sz="1600" dirty="0"/>
              <a:t> </a:t>
            </a:r>
            <a:r>
              <a:rPr lang="de-CH" sz="1600" dirty="0" err="1"/>
              <a:t>management</a:t>
            </a:r>
            <a:r>
              <a:rPr lang="de-CH" sz="1600" dirty="0"/>
              <a:t> – what </a:t>
            </a:r>
            <a:r>
              <a:rPr lang="de-CH" sz="1600" dirty="0" err="1"/>
              <a:t>disease</a:t>
            </a:r>
            <a:r>
              <a:rPr lang="de-CH" sz="1600" dirty="0"/>
              <a:t> and which crop, what </a:t>
            </a:r>
            <a:r>
              <a:rPr lang="de-CH" sz="1600" dirty="0" err="1"/>
              <a:t>methods</a:t>
            </a:r>
            <a:r>
              <a:rPr lang="de-CH" sz="1600" dirty="0"/>
              <a:t> and / </a:t>
            </a:r>
            <a:r>
              <a:rPr lang="de-CH" sz="1600" dirty="0" err="1"/>
              <a:t>or</a:t>
            </a:r>
            <a:r>
              <a:rPr lang="de-CH" sz="1600" dirty="0"/>
              <a:t> what </a:t>
            </a:r>
            <a:r>
              <a:rPr lang="de-CH" sz="1600" dirty="0" err="1"/>
              <a:t>substances</a:t>
            </a:r>
            <a:r>
              <a:rPr lang="de-CH" sz="1600" dirty="0"/>
              <a:t>, when (</a:t>
            </a:r>
            <a:r>
              <a:rPr lang="de-CH" sz="1600" dirty="0" err="1"/>
              <a:t>dates</a:t>
            </a:r>
            <a:r>
              <a:rPr lang="de-CH" sz="1600" dirty="0"/>
              <a:t> and crop </a:t>
            </a:r>
            <a:r>
              <a:rPr lang="de-CH" sz="1600" dirty="0" err="1"/>
              <a:t>stage</a:t>
            </a:r>
            <a:r>
              <a:rPr lang="de-CH" sz="1600" dirty="0"/>
              <a:t>), </a:t>
            </a:r>
            <a:r>
              <a:rPr lang="de-CH" sz="1600" dirty="0" err="1"/>
              <a:t>how</a:t>
            </a:r>
            <a:r>
              <a:rPr lang="de-CH" sz="1600" dirty="0"/>
              <a:t> </a:t>
            </a:r>
            <a:r>
              <a:rPr lang="de-CH" sz="1600" dirty="0" err="1"/>
              <a:t>much</a:t>
            </a:r>
            <a:r>
              <a:rPr lang="de-CH" sz="1600" dirty="0"/>
              <a:t>, etc.</a:t>
            </a:r>
          </a:p>
          <a:p>
            <a:pPr marL="742950" lvl="1" indent="-285750">
              <a:buFont typeface="Arial" panose="020B0604020202020204" pitchFamily="34" charset="0"/>
              <a:buChar char="•"/>
            </a:pPr>
            <a:r>
              <a:rPr lang="de-CH" sz="1600" dirty="0"/>
              <a:t>Other </a:t>
            </a:r>
            <a:r>
              <a:rPr lang="de-CH" sz="1600" dirty="0" err="1"/>
              <a:t>management</a:t>
            </a:r>
            <a:r>
              <a:rPr lang="de-CH" sz="1600" dirty="0"/>
              <a:t> </a:t>
            </a:r>
            <a:r>
              <a:rPr lang="de-CH" sz="1600" dirty="0" err="1"/>
              <a:t>practices</a:t>
            </a:r>
            <a:endParaRPr lang="en-US" sz="1600" dirty="0"/>
          </a:p>
        </p:txBody>
      </p:sp>
    </p:spTree>
    <p:extLst>
      <p:ext uri="{BB962C8B-B14F-4D97-AF65-F5344CB8AC3E}">
        <p14:creationId xmlns:p14="http://schemas.microsoft.com/office/powerpoint/2010/main" val="12698247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521954" y="1088974"/>
            <a:ext cx="8017845" cy="4153444"/>
          </a:xfrm>
          <a:prstGeom prst="rect">
            <a:avLst/>
          </a:prstGeom>
          <a:solidFill>
            <a:srgbClr val="FFFFFF">
              <a:shade val="85000"/>
            </a:srgbClr>
          </a:solidFill>
          <a:ln w="12700" cap="sq">
            <a:solidFill>
              <a:schemeClr val="bg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4"/>
          </p:nvPr>
        </p:nvSpPr>
        <p:spPr/>
        <p:txBody>
          <a:bodyPr/>
          <a:lstStyle/>
          <a:p>
            <a:fld id="{B295DEAF-E952-4796-AAEE-4201E40CA590}" type="slidenum">
              <a:rPr lang="en-GB" noProof="0" smtClean="0"/>
              <a:pPr/>
              <a:t>175</a:t>
            </a:fld>
            <a:endParaRPr lang="en-GB" noProof="0" dirty="0"/>
          </a:p>
        </p:txBody>
      </p:sp>
      <p:sp>
        <p:nvSpPr>
          <p:cNvPr id="8" name="Title 1">
            <a:extLst>
              <a:ext uri="{FF2B5EF4-FFF2-40B4-BE49-F238E27FC236}">
                <a16:creationId xmlns:a16="http://schemas.microsoft.com/office/drawing/2014/main" id="{C8C0B40A-7E3F-49CA-AB66-505268518CDA}"/>
              </a:ext>
            </a:extLst>
          </p:cNvPr>
          <p:cNvSpPr>
            <a:spLocks noGrp="1"/>
          </p:cNvSpPr>
          <p:nvPr>
            <p:ph type="title"/>
          </p:nvPr>
        </p:nvSpPr>
        <p:spPr>
          <a:xfrm>
            <a:off x="521955" y="424995"/>
            <a:ext cx="7908549" cy="360000"/>
          </a:xfrm>
        </p:spPr>
        <p:txBody>
          <a:bodyPr vert="horz" lIns="0" tIns="0" rIns="0" bIns="0" rtlCol="0" anchor="t">
            <a:noAutofit/>
          </a:bodyPr>
          <a:lstStyle/>
          <a:p>
            <a:r>
              <a:rPr lang="en-GB" sz="1800" dirty="0">
                <a:solidFill>
                  <a:srgbClr val="262626"/>
                </a:solidFill>
                <a:latin typeface="+mn-lt"/>
              </a:rPr>
              <a:t>Example of a demonstration plot worksheet</a:t>
            </a:r>
          </a:p>
        </p:txBody>
      </p:sp>
      <p:sp>
        <p:nvSpPr>
          <p:cNvPr id="7" name="Datumsplatzhalter 4">
            <a:extLst>
              <a:ext uri="{FF2B5EF4-FFF2-40B4-BE49-F238E27FC236}">
                <a16:creationId xmlns:a16="http://schemas.microsoft.com/office/drawing/2014/main" id="{F8910759-3265-45A3-9858-DF2BDCA2FA8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0" name="Textfeld 9"/>
          <p:cNvSpPr txBox="1"/>
          <p:nvPr/>
        </p:nvSpPr>
        <p:spPr>
          <a:xfrm>
            <a:off x="518942" y="5319021"/>
            <a:ext cx="8190092" cy="523220"/>
          </a:xfrm>
          <a:prstGeom prst="rect">
            <a:avLst/>
          </a:prstGeom>
          <a:noFill/>
        </p:spPr>
        <p:txBody>
          <a:bodyPr wrap="square" rtlCol="0">
            <a:spAutoFit/>
          </a:bodyPr>
          <a:lstStyle/>
          <a:p>
            <a:r>
              <a:rPr lang="de-CH" sz="1400" dirty="0"/>
              <a:t>Source: </a:t>
            </a:r>
            <a:r>
              <a:rPr lang="en-US" sz="1400" dirty="0"/>
              <a:t>John L. </a:t>
            </a:r>
            <a:r>
              <a:rPr lang="en-US" sz="1400" dirty="0" err="1"/>
              <a:t>Havlin</a:t>
            </a:r>
            <a:r>
              <a:rPr lang="en-US" sz="1400" dirty="0"/>
              <a:t>, James P. </a:t>
            </a:r>
            <a:r>
              <a:rPr lang="en-US" sz="1400" dirty="0" err="1"/>
              <a:t>Shroyer</a:t>
            </a:r>
            <a:r>
              <a:rPr lang="en-US" sz="1400" dirty="0"/>
              <a:t> and Daniel L. Devlin,</a:t>
            </a:r>
            <a:r>
              <a:rPr lang="de-CH" sz="1400" dirty="0"/>
              <a:t> </a:t>
            </a:r>
            <a:r>
              <a:rPr lang="en-US" sz="1400" dirty="0">
                <a:hlinkClick r:id="rId4"/>
              </a:rPr>
              <a:t>Establishing on-farm Demonstration and Research Plots (ksu.edu)</a:t>
            </a:r>
            <a:endParaRPr lang="en-US" sz="1400" dirty="0"/>
          </a:p>
        </p:txBody>
      </p:sp>
    </p:spTree>
    <p:extLst>
      <p:ext uri="{BB962C8B-B14F-4D97-AF65-F5344CB8AC3E}">
        <p14:creationId xmlns:p14="http://schemas.microsoft.com/office/powerpoint/2010/main" val="18211722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712" y="790111"/>
            <a:ext cx="7908549" cy="485545"/>
          </a:xfrm>
        </p:spPr>
        <p:txBody>
          <a:bodyPr/>
          <a:lstStyle/>
          <a:p>
            <a:r>
              <a:rPr lang="de-CH" sz="1600" dirty="0"/>
              <a:t>Types of </a:t>
            </a:r>
            <a:r>
              <a:rPr lang="de-CH" sz="1600" dirty="0" err="1"/>
              <a:t>labour</a:t>
            </a:r>
            <a:r>
              <a:rPr lang="de-CH" sz="1600" dirty="0"/>
              <a:t> </a:t>
            </a:r>
            <a:r>
              <a:rPr lang="de-CH" sz="1600" dirty="0" err="1"/>
              <a:t>input</a:t>
            </a:r>
            <a:r>
              <a:rPr lang="de-CH" sz="1600" dirty="0"/>
              <a:t> </a:t>
            </a:r>
            <a:r>
              <a:rPr lang="de-CH" sz="1600" dirty="0" err="1"/>
              <a:t>data</a:t>
            </a:r>
            <a:r>
              <a:rPr lang="de-CH" sz="1600" dirty="0"/>
              <a:t> that </a:t>
            </a:r>
            <a:r>
              <a:rPr lang="de-CH" sz="1600" dirty="0" err="1"/>
              <a:t>can</a:t>
            </a:r>
            <a:r>
              <a:rPr lang="de-CH" sz="1600" dirty="0"/>
              <a:t> </a:t>
            </a:r>
            <a:r>
              <a:rPr lang="de-CH" sz="1600" dirty="0" err="1"/>
              <a:t>be</a:t>
            </a:r>
            <a:r>
              <a:rPr lang="de-CH" sz="1600" dirty="0"/>
              <a:t> collected</a:t>
            </a:r>
            <a:endParaRPr lang="en-US" sz="1600" dirty="0"/>
          </a:p>
        </p:txBody>
      </p:sp>
      <p:sp>
        <p:nvSpPr>
          <p:cNvPr id="3" name="Inhaltsplatzhalter 2"/>
          <p:cNvSpPr>
            <a:spLocks noGrp="1"/>
          </p:cNvSpPr>
          <p:nvPr>
            <p:ph idx="1"/>
          </p:nvPr>
        </p:nvSpPr>
        <p:spPr>
          <a:xfrm>
            <a:off x="652015" y="1358977"/>
            <a:ext cx="7921625" cy="4522229"/>
          </a:xfrm>
        </p:spPr>
        <p:txBody>
          <a:bodyPr/>
          <a:lstStyle/>
          <a:p>
            <a:pPr lvl="0"/>
            <a:r>
              <a:rPr lang="en-US" sz="1600" dirty="0" err="1"/>
              <a:t>Labour</a:t>
            </a:r>
            <a:r>
              <a:rPr lang="en-US" sz="1600" dirty="0"/>
              <a:t> data and timing (including number of people involved in the operation):  record the number of hours taken, period and length of time taken to do the following activities: </a:t>
            </a:r>
          </a:p>
          <a:p>
            <a:pPr marL="285750" lvl="0" indent="-285750">
              <a:buFont typeface="Arial" panose="020B0604020202020204" pitchFamily="34" charset="0"/>
              <a:buChar char="•"/>
            </a:pPr>
            <a:r>
              <a:rPr lang="en-US" sz="1600" dirty="0"/>
              <a:t>Collecting and weighing of composting raw materials (manure, shrubs, grass, etc.)</a:t>
            </a:r>
          </a:p>
          <a:p>
            <a:pPr marL="285750" lvl="0" indent="-285750">
              <a:buFont typeface="Arial" panose="020B0604020202020204" pitchFamily="34" charset="0"/>
              <a:buChar char="•"/>
            </a:pPr>
            <a:r>
              <a:rPr lang="en-US" sz="1600" dirty="0"/>
              <a:t>Forming compost heap(s)</a:t>
            </a:r>
          </a:p>
          <a:p>
            <a:pPr marL="285750" lvl="0" indent="-285750">
              <a:buFont typeface="Arial" panose="020B0604020202020204" pitchFamily="34" charset="0"/>
              <a:buChar char="•"/>
            </a:pPr>
            <a:r>
              <a:rPr lang="en-US" sz="1600" dirty="0"/>
              <a:t>Turning of compost (1</a:t>
            </a:r>
            <a:r>
              <a:rPr lang="en-US" sz="1600" baseline="30000" dirty="0"/>
              <a:t>st</a:t>
            </a:r>
            <a:r>
              <a:rPr lang="en-US" sz="1600" dirty="0"/>
              <a:t>, 2</a:t>
            </a:r>
            <a:r>
              <a:rPr lang="en-US" sz="1600" baseline="30000" dirty="0"/>
              <a:t>nd</a:t>
            </a:r>
            <a:r>
              <a:rPr lang="en-US" sz="1600" dirty="0"/>
              <a:t>, 3</a:t>
            </a:r>
            <a:r>
              <a:rPr lang="en-US" sz="1600" baseline="30000" dirty="0"/>
              <a:t>rd</a:t>
            </a:r>
            <a:r>
              <a:rPr lang="en-US" sz="1600" dirty="0"/>
              <a:t>, etc.) </a:t>
            </a:r>
          </a:p>
          <a:p>
            <a:pPr marL="285750" lvl="0" indent="-285750">
              <a:buFont typeface="Arial" panose="020B0604020202020204" pitchFamily="34" charset="0"/>
              <a:buChar char="•"/>
            </a:pPr>
            <a:r>
              <a:rPr lang="en-US" sz="1600" dirty="0"/>
              <a:t>Preparing land and planting crops</a:t>
            </a:r>
          </a:p>
          <a:p>
            <a:pPr marL="285750" lvl="0" indent="-285750">
              <a:buFont typeface="Arial" panose="020B0604020202020204" pitchFamily="34" charset="0"/>
              <a:buChar char="•"/>
            </a:pPr>
            <a:r>
              <a:rPr lang="en-US" sz="1600" dirty="0"/>
              <a:t>Applying soil fertility improving and plant nutrition inputs such as Rock phosphate, compost, farmyard manure, </a:t>
            </a:r>
            <a:r>
              <a:rPr lang="en-US" sz="1600" dirty="0" err="1"/>
              <a:t>Tithonia</a:t>
            </a:r>
            <a:r>
              <a:rPr lang="en-US" sz="1600" dirty="0"/>
              <a:t> tea, etc.)</a:t>
            </a:r>
          </a:p>
          <a:p>
            <a:pPr marL="285750" lvl="0" indent="-285750">
              <a:buFont typeface="Arial" panose="020B0604020202020204" pitchFamily="34" charset="0"/>
              <a:buChar char="•"/>
            </a:pPr>
            <a:r>
              <a:rPr lang="en-US" sz="1600" dirty="0"/>
              <a:t>Preparing liquid manure, e.g. </a:t>
            </a:r>
            <a:r>
              <a:rPr lang="en-US" sz="1600" dirty="0" err="1"/>
              <a:t>Tithonia</a:t>
            </a:r>
            <a:r>
              <a:rPr lang="en-US" sz="1600" dirty="0"/>
              <a:t> leaf extract</a:t>
            </a:r>
          </a:p>
          <a:p>
            <a:pPr marL="285750" lvl="0" indent="-285750">
              <a:buFont typeface="Arial" panose="020B0604020202020204" pitchFamily="34" charset="0"/>
              <a:buChar char="•"/>
            </a:pPr>
            <a:r>
              <a:rPr lang="en-US" sz="1600" dirty="0"/>
              <a:t>Gap filling in case of poor germination/emergence (1</a:t>
            </a:r>
            <a:r>
              <a:rPr lang="en-US" sz="1600" baseline="30000" dirty="0"/>
              <a:t>st</a:t>
            </a:r>
            <a:r>
              <a:rPr lang="en-US" sz="1600" dirty="0"/>
              <a:t> and 2</a:t>
            </a:r>
            <a:r>
              <a:rPr lang="en-US" sz="1600" baseline="30000" dirty="0"/>
              <a:t>nd</a:t>
            </a:r>
            <a:r>
              <a:rPr lang="en-US" sz="1600" dirty="0"/>
              <a:t> )</a:t>
            </a:r>
          </a:p>
          <a:p>
            <a:pPr marL="285750" lvl="0" indent="-285750">
              <a:buFont typeface="Arial" panose="020B0604020202020204" pitchFamily="34" charset="0"/>
              <a:buChar char="•"/>
            </a:pPr>
            <a:r>
              <a:rPr lang="en-US" sz="1600" dirty="0"/>
              <a:t>Weeding or any other weed control methods</a:t>
            </a:r>
          </a:p>
          <a:p>
            <a:pPr marL="285750" lvl="0" indent="-285750">
              <a:buFont typeface="Arial" panose="020B0604020202020204" pitchFamily="34" charset="0"/>
              <a:buChar char="•"/>
            </a:pPr>
            <a:r>
              <a:rPr lang="en-US" sz="1600" dirty="0"/>
              <a:t>Training (e.g. staking plants) and pruning plants where this is necessary</a:t>
            </a:r>
          </a:p>
          <a:p>
            <a:pPr marL="285750" lvl="0" indent="-285750">
              <a:buFont typeface="Arial" panose="020B0604020202020204" pitchFamily="34" charset="0"/>
              <a:buChar char="•"/>
            </a:pPr>
            <a:r>
              <a:rPr lang="en-US" sz="1600" dirty="0"/>
              <a:t>Scouting for and controlling pests and diseases</a:t>
            </a:r>
          </a:p>
          <a:p>
            <a:pPr marL="285750" lvl="0" indent="-285750">
              <a:buFont typeface="Arial" panose="020B0604020202020204" pitchFamily="34" charset="0"/>
              <a:buChar char="•"/>
            </a:pPr>
            <a:r>
              <a:rPr lang="en-US" sz="1600" dirty="0"/>
              <a:t>Carrying out supplementary irrigation</a:t>
            </a:r>
          </a:p>
          <a:p>
            <a:pPr marL="285750" lvl="0" indent="-285750">
              <a:buFont typeface="Arial" panose="020B0604020202020204" pitchFamily="34" charset="0"/>
              <a:buChar char="•"/>
            </a:pPr>
            <a:r>
              <a:rPr lang="de-CH" sz="1600" dirty="0"/>
              <a:t>Other </a:t>
            </a:r>
            <a:r>
              <a:rPr lang="de-CH" sz="1600" dirty="0" err="1"/>
              <a:t>operations</a:t>
            </a:r>
            <a:r>
              <a:rPr lang="de-CH" sz="1600" dirty="0"/>
              <a:t> </a:t>
            </a:r>
            <a:r>
              <a:rPr lang="de-CH" sz="1600" dirty="0" err="1"/>
              <a:t>as</a:t>
            </a:r>
            <a:r>
              <a:rPr lang="de-CH" sz="1600" dirty="0"/>
              <a:t> </a:t>
            </a:r>
            <a:r>
              <a:rPr lang="de-CH" sz="1600" dirty="0" err="1"/>
              <a:t>deemed</a:t>
            </a:r>
            <a:r>
              <a:rPr lang="de-CH" sz="1600" dirty="0"/>
              <a:t> relevant</a:t>
            </a:r>
            <a:endParaRPr lang="en-US" sz="16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176</a:t>
            </a:fld>
            <a:endParaRPr lang="en-GB" noProof="0" dirty="0"/>
          </a:p>
        </p:txBody>
      </p:sp>
    </p:spTree>
    <p:extLst>
      <p:ext uri="{BB962C8B-B14F-4D97-AF65-F5344CB8AC3E}">
        <p14:creationId xmlns:p14="http://schemas.microsoft.com/office/powerpoint/2010/main" val="26060992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638969"/>
            <a:ext cx="7908549" cy="395543"/>
          </a:xfrm>
        </p:spPr>
        <p:txBody>
          <a:bodyPr/>
          <a:lstStyle/>
          <a:p>
            <a:r>
              <a:rPr lang="de-CH" sz="1800" dirty="0"/>
              <a:t>Types of </a:t>
            </a:r>
            <a:r>
              <a:rPr lang="de-CH" sz="1800" dirty="0" err="1"/>
              <a:t>labour</a:t>
            </a:r>
            <a:r>
              <a:rPr lang="de-CH" sz="1800" dirty="0"/>
              <a:t> </a:t>
            </a:r>
            <a:r>
              <a:rPr lang="de-CH" sz="1800" dirty="0" err="1"/>
              <a:t>input</a:t>
            </a:r>
            <a:r>
              <a:rPr lang="de-CH" sz="1800" dirty="0"/>
              <a:t> </a:t>
            </a:r>
            <a:r>
              <a:rPr lang="de-CH" sz="1800" dirty="0" err="1"/>
              <a:t>data</a:t>
            </a:r>
            <a:r>
              <a:rPr lang="de-CH" sz="1800" dirty="0"/>
              <a:t> to </a:t>
            </a:r>
            <a:r>
              <a:rPr lang="de-CH" sz="1800" dirty="0" err="1"/>
              <a:t>be</a:t>
            </a:r>
            <a:r>
              <a:rPr lang="de-CH" sz="1800" dirty="0"/>
              <a:t> collected - </a:t>
            </a:r>
            <a:r>
              <a:rPr lang="de-CH" sz="1800" dirty="0" err="1"/>
              <a:t>continued</a:t>
            </a:r>
            <a:endParaRPr lang="en-US" sz="1800" dirty="0"/>
          </a:p>
        </p:txBody>
      </p:sp>
      <p:sp>
        <p:nvSpPr>
          <p:cNvPr id="3" name="Inhaltsplatzhalter 2"/>
          <p:cNvSpPr>
            <a:spLocks noGrp="1"/>
          </p:cNvSpPr>
          <p:nvPr>
            <p:ph idx="1"/>
          </p:nvPr>
        </p:nvSpPr>
        <p:spPr>
          <a:xfrm>
            <a:off x="633215" y="1178975"/>
            <a:ext cx="7921625" cy="1620018"/>
          </a:xfrm>
        </p:spPr>
        <p:txBody>
          <a:bodyPr/>
          <a:lstStyle/>
          <a:p>
            <a:pPr marL="285750" lvl="0" indent="-285750">
              <a:buFont typeface="Arial" panose="020B0604020202020204" pitchFamily="34" charset="0"/>
              <a:buChar char="•"/>
            </a:pPr>
            <a:r>
              <a:rPr lang="en-US" sz="1600" dirty="0"/>
              <a:t>Harvesting of crops, fodder, honey, milking, picking eggs, slaughtering animals, etc.</a:t>
            </a:r>
          </a:p>
          <a:p>
            <a:pPr marL="285750" lvl="0" indent="-285750">
              <a:buFont typeface="Arial" panose="020B0604020202020204" pitchFamily="34" charset="0"/>
              <a:buChar char="•"/>
            </a:pPr>
            <a:r>
              <a:rPr lang="en-US" sz="1600" dirty="0"/>
              <a:t>Grading</a:t>
            </a:r>
          </a:p>
          <a:p>
            <a:pPr marL="285750" lvl="0" indent="-285750">
              <a:buFont typeface="Arial" panose="020B0604020202020204" pitchFamily="34" charset="0"/>
              <a:buChar char="•"/>
            </a:pPr>
            <a:r>
              <a:rPr lang="en-US" sz="1600" dirty="0"/>
              <a:t>Postharvest handling, e.g. threshing of maize, drying, etc.</a:t>
            </a:r>
          </a:p>
          <a:p>
            <a:pPr marL="285750" lvl="0" indent="-285750">
              <a:buFont typeface="Arial" panose="020B0604020202020204" pitchFamily="34" charset="0"/>
              <a:buChar char="•"/>
            </a:pPr>
            <a:r>
              <a:rPr lang="en-US" sz="1600" dirty="0"/>
              <a:t>Constructing and maintenance of field terraces/contours, drying/processing structures, animal housing, etc.</a:t>
            </a:r>
          </a:p>
          <a:p>
            <a:r>
              <a:rPr lang="en-US" sz="1600" dirty="0"/>
              <a:t> </a:t>
            </a:r>
          </a:p>
          <a:p>
            <a:r>
              <a:rPr lang="en-US" sz="1600" dirty="0"/>
              <a:t> </a:t>
            </a:r>
          </a:p>
          <a:p>
            <a:endParaRPr lang="en-US" sz="16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177</a:t>
            </a:fld>
            <a:endParaRPr lang="en-GB" noProof="0" dirty="0"/>
          </a:p>
        </p:txBody>
      </p:sp>
      <p:sp>
        <p:nvSpPr>
          <p:cNvPr id="6" name="Rechteck 5"/>
          <p:cNvSpPr/>
          <p:nvPr/>
        </p:nvSpPr>
        <p:spPr>
          <a:xfrm>
            <a:off x="701957" y="3910712"/>
            <a:ext cx="7852883" cy="1557349"/>
          </a:xfrm>
          <a:prstGeom prst="rect">
            <a:avLst/>
          </a:prstGeom>
        </p:spPr>
        <p:txBody>
          <a:bodyPr wrap="square">
            <a:spAutoFit/>
          </a:bodyPr>
          <a:lstStyle/>
          <a:p>
            <a:pPr lvl="0"/>
            <a:r>
              <a:rPr lang="en-US" sz="1600" dirty="0"/>
              <a:t>Amount, and timing (period when activity was implemented) of input application and other management practices in the demonstration.</a:t>
            </a:r>
          </a:p>
          <a:p>
            <a:pPr marL="285750" indent="-285750" defTabSz="685800">
              <a:lnSpc>
                <a:spcPct val="90000"/>
              </a:lnSpc>
              <a:spcBef>
                <a:spcPts val="750"/>
              </a:spcBef>
              <a:buClr>
                <a:srgbClr val="006C8E"/>
              </a:buClr>
              <a:buFont typeface="Arial" panose="020B0604020202020204" pitchFamily="34" charset="0"/>
              <a:buChar char="•"/>
            </a:pPr>
            <a:r>
              <a:rPr lang="en-US" sz="1600" dirty="0"/>
              <a:t>Manure, compost, DAP, liquid fertilizers, and other soil fertility/plant nutrition inputs </a:t>
            </a:r>
          </a:p>
          <a:p>
            <a:pPr marL="285750" indent="-285750" defTabSz="685800">
              <a:lnSpc>
                <a:spcPct val="90000"/>
              </a:lnSpc>
              <a:spcBef>
                <a:spcPts val="750"/>
              </a:spcBef>
              <a:buClr>
                <a:srgbClr val="006C8E"/>
              </a:buClr>
              <a:buFont typeface="Arial" panose="020B0604020202020204" pitchFamily="34" charset="0"/>
              <a:buChar char="•"/>
            </a:pPr>
            <a:r>
              <a:rPr lang="en-US" sz="1600" dirty="0"/>
              <a:t>Irrigation</a:t>
            </a:r>
          </a:p>
          <a:p>
            <a:pPr marL="285750" indent="-285750" defTabSz="685800">
              <a:lnSpc>
                <a:spcPct val="90000"/>
              </a:lnSpc>
              <a:spcBef>
                <a:spcPts val="750"/>
              </a:spcBef>
              <a:buClr>
                <a:srgbClr val="006C8E"/>
              </a:buClr>
              <a:buFont typeface="Arial" panose="020B0604020202020204" pitchFamily="34" charset="0"/>
              <a:buChar char="•"/>
            </a:pPr>
            <a:r>
              <a:rPr lang="en-US" sz="1600" dirty="0"/>
              <a:t>Plant protection inputs</a:t>
            </a:r>
          </a:p>
        </p:txBody>
      </p:sp>
      <p:sp>
        <p:nvSpPr>
          <p:cNvPr id="7" name="Titel 1"/>
          <p:cNvSpPr txBox="1">
            <a:spLocks/>
          </p:cNvSpPr>
          <p:nvPr/>
        </p:nvSpPr>
        <p:spPr>
          <a:xfrm>
            <a:off x="701957" y="3519001"/>
            <a:ext cx="7908549" cy="485545"/>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800" dirty="0"/>
              <a:t>Further </a:t>
            </a:r>
            <a:r>
              <a:rPr lang="de-CH" sz="1800" dirty="0" err="1"/>
              <a:t>data</a:t>
            </a:r>
            <a:r>
              <a:rPr lang="de-CH" sz="1800" dirty="0"/>
              <a:t> to </a:t>
            </a:r>
            <a:r>
              <a:rPr lang="de-CH" sz="1800" dirty="0" err="1"/>
              <a:t>be</a:t>
            </a:r>
            <a:r>
              <a:rPr lang="de-CH" sz="1800" dirty="0"/>
              <a:t> collected</a:t>
            </a:r>
            <a:endParaRPr lang="en-US" sz="1800" dirty="0"/>
          </a:p>
        </p:txBody>
      </p:sp>
    </p:spTree>
    <p:extLst>
      <p:ext uri="{BB962C8B-B14F-4D97-AF65-F5344CB8AC3E}">
        <p14:creationId xmlns:p14="http://schemas.microsoft.com/office/powerpoint/2010/main" val="7705122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0388" y="611891"/>
            <a:ext cx="7908549" cy="414158"/>
          </a:xfrm>
        </p:spPr>
        <p:txBody>
          <a:bodyPr/>
          <a:lstStyle/>
          <a:p>
            <a:r>
              <a:rPr lang="en-US" sz="1800" dirty="0"/>
              <a:t>What calculations can be done - some examples</a:t>
            </a:r>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178</a:t>
            </a:fld>
            <a:endParaRPr lang="en-GB" noProof="0" dirty="0"/>
          </a:p>
        </p:txBody>
      </p:sp>
      <p:sp>
        <p:nvSpPr>
          <p:cNvPr id="9" name="Rectangle 4"/>
          <p:cNvSpPr>
            <a:spLocks noChangeArrowheads="1"/>
          </p:cNvSpPr>
          <p:nvPr/>
        </p:nvSpPr>
        <p:spPr bwMode="auto">
          <a:xfrm>
            <a:off x="630388" y="1268976"/>
            <a:ext cx="7830087"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0" fontAlgn="base" latinLnBrk="0" hangingPunct="0">
              <a:lnSpc>
                <a:spcPct val="100000"/>
              </a:lnSpc>
              <a:spcBef>
                <a:spcPct val="0"/>
              </a:spcBef>
              <a:spcAft>
                <a:spcPct val="0"/>
              </a:spcAft>
              <a:buClrTx/>
              <a:buSzTx/>
              <a:buAutoNum type="arabicPeriod"/>
              <a:tabLst/>
            </a:pPr>
            <a:r>
              <a:rPr kumimoji="0" lang="en-US" altLang="en-US" sz="1600" b="1" i="0"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Calculating Leaf Area Index</a:t>
            </a:r>
          </a:p>
          <a:p>
            <a:pPr marR="0" lvl="0" algn="l" defTabSz="914400" rtl="0" eaLnBrk="0" fontAlgn="base" latinLnBrk="0" hangingPunct="0">
              <a:lnSpc>
                <a:spcPct val="100000"/>
              </a:lnSpc>
              <a:spcBef>
                <a:spcPct val="0"/>
              </a:spcBef>
              <a:spcAft>
                <a:spcPct val="0"/>
              </a:spcAft>
              <a:buClrTx/>
              <a:buSzTx/>
              <a:tabLst/>
            </a:pPr>
            <a:endParaRPr lang="de-CH" altLang="en-US" sz="1400" b="1" dirty="0">
              <a:latin typeface="Gill Sans MT" panose="020B0502020104020203"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kumimoji="0" lang="de-CH" altLang="en-US" sz="1400" b="1" i="0" u="none" strike="noStrike" cap="none" normalizeH="0" baseline="0" dirty="0">
                <a:ln>
                  <a:noFill/>
                </a:ln>
                <a:solidFill>
                  <a:schemeClr val="tx1"/>
                </a:solidFill>
                <a:effectLst/>
                <a:latin typeface="Gill Sans MT" panose="020B0502020104020203" pitchFamily="34" charset="0"/>
                <a:cs typeface="Times New Roman" panose="02020603050405020304" pitchFamily="18" charset="0"/>
              </a:rPr>
              <a:t>Required </a:t>
            </a:r>
            <a:r>
              <a:rPr kumimoji="0" lang="de-CH" altLang="en-US" sz="1400" b="1" i="0" u="none" strike="noStrike" cap="none" normalizeH="0" baseline="0" dirty="0" err="1">
                <a:ln>
                  <a:noFill/>
                </a:ln>
                <a:solidFill>
                  <a:schemeClr val="tx1"/>
                </a:solidFill>
                <a:effectLst/>
                <a:latin typeface="Gill Sans MT" panose="020B0502020104020203" pitchFamily="34" charset="0"/>
                <a:cs typeface="Times New Roman" panose="02020603050405020304" pitchFamily="18" charset="0"/>
              </a:rPr>
              <a:t>information</a:t>
            </a:r>
            <a:r>
              <a:rPr kumimoji="0" lang="de-CH" altLang="en-US" sz="1400" b="1" i="0" u="none" strike="noStrike" cap="none" normalizeH="0" baseline="0" dirty="0">
                <a:ln>
                  <a:noFill/>
                </a:ln>
                <a:solidFill>
                  <a:schemeClr val="tx1"/>
                </a:solidFill>
                <a:effectLst/>
                <a:latin typeface="Gill Sans MT" panose="020B0502020104020203"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Number of leaves per plant sampled.</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Leaves width (LW)</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Leaves length (LL)</a:t>
            </a:r>
            <a:endParaRPr kumimoji="0" lang="en-US" altLang="en-US" sz="800" b="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Ground cover area (GCA)</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To calculate Leaf Area (LA), get the average leaf length and leaf width and multiply with a correlation factor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Therefore LA = Av LA × Av LW × correlation factor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To calculate Ground Cover Area (GCA), use πr</a:t>
            </a:r>
            <a:r>
              <a:rPr kumimoji="0" lang="en-US" altLang="en-US" sz="1600" b="0" i="1" u="none" strike="noStrike" cap="none" normalizeH="0" baseline="30000" dirty="0">
                <a:ln>
                  <a:noFill/>
                </a:ln>
                <a:solidFill>
                  <a:schemeClr val="tx1"/>
                </a:solidFill>
                <a:effectLst/>
                <a:latin typeface="Gill Sans MT" panose="020B0502020104020203" pitchFamily="34" charset="0"/>
                <a:ea typeface="Times New Roman" panose="02020603050405020304" pitchFamily="18" charset="0"/>
              </a:rPr>
              <a:t>2</a:t>
            </a:r>
            <a:r>
              <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to calculate the area covered by the plant.  The radius is measured between the rows to avoid errors between crops on the same row.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Therefore LAI=LA/ πr</a:t>
            </a:r>
            <a:r>
              <a:rPr kumimoji="0" lang="en-US" altLang="en-US" sz="1600" b="0" i="1" u="none" strike="noStrike" cap="none" normalizeH="0" baseline="30000" dirty="0">
                <a:ln>
                  <a:noFill/>
                </a:ln>
                <a:solidFill>
                  <a:schemeClr val="tx1"/>
                </a:solidFill>
                <a:effectLst/>
                <a:latin typeface="Gill Sans MT" panose="020B0502020104020203" pitchFamily="34" charset="0"/>
                <a:ea typeface="Times New Roman" panose="02020603050405020304" pitchFamily="18" charset="0"/>
              </a:rPr>
              <a:t>2</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492054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2056" y="545924"/>
            <a:ext cx="7908549" cy="414158"/>
          </a:xfrm>
        </p:spPr>
        <p:txBody>
          <a:bodyPr/>
          <a:lstStyle/>
          <a:p>
            <a:r>
              <a:rPr lang="en-US" sz="1800" dirty="0"/>
              <a:t>Some examples of calculations - continued</a:t>
            </a:r>
            <a:br>
              <a:rPr lang="en-US" sz="1800" dirty="0"/>
            </a:br>
            <a:endParaRPr lang="en-US" sz="18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179</a:t>
            </a:fld>
            <a:endParaRPr lang="en-GB" noProof="0" dirty="0"/>
          </a:p>
        </p:txBody>
      </p:sp>
      <p:sp>
        <p:nvSpPr>
          <p:cNvPr id="3" name="Rectangle 4"/>
          <p:cNvSpPr>
            <a:spLocks noChangeArrowheads="1"/>
          </p:cNvSpPr>
          <p:nvPr/>
        </p:nvSpPr>
        <p:spPr bwMode="auto">
          <a:xfrm>
            <a:off x="583393" y="989290"/>
            <a:ext cx="7855176" cy="380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a:ln>
                  <a:noFill/>
                </a:ln>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2.  Determination of % moisture content in harvested samples and grains</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1"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For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grains</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such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as</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maize</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groundnuts</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beans</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soya</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the</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harvested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grain</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should</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be</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dried</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to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the</a:t>
            </a:r>
            <a:r>
              <a:rPr kumimoji="0" lang="de-CH"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 appropriate moisture </a:t>
            </a:r>
            <a:r>
              <a:rPr kumimoji="0" lang="de-CH" altLang="en-US" sz="1600" b="0" u="none" strike="noStrike" cap="none" normalizeH="0" baseline="0" dirty="0" err="1">
                <a:ln>
                  <a:noFill/>
                </a:ln>
                <a:solidFill>
                  <a:schemeClr val="tx1"/>
                </a:solidFill>
                <a:effectLst/>
                <a:latin typeface="Gill Sans MT" panose="020B0502020104020203" pitchFamily="34" charset="0"/>
                <a:ea typeface="Times New Roman" panose="02020603050405020304" pitchFamily="18" charset="0"/>
              </a:rPr>
              <a:t>content</a:t>
            </a:r>
            <a:r>
              <a:rPr lang="de-CH" altLang="en-US" sz="1600" dirty="0">
                <a:latin typeface="Gill Sans MT" panose="020B0502020104020203" pitchFamily="34" charset="0"/>
                <a:ea typeface="Times New Roman" panose="02020603050405020304" pitchFamily="18" charset="0"/>
              </a:rPr>
              <a:t>, e.g. 13% </a:t>
            </a:r>
            <a:r>
              <a:rPr lang="de-CH" altLang="en-US" sz="1600" dirty="0" err="1">
                <a:latin typeface="Gill Sans MT" panose="020B0502020104020203" pitchFamily="34" charset="0"/>
                <a:ea typeface="Times New Roman" panose="02020603050405020304" pitchFamily="18" charset="0"/>
              </a:rPr>
              <a:t>for</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maize</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using</a:t>
            </a:r>
            <a:r>
              <a:rPr lang="de-CH" altLang="en-US" sz="1600" dirty="0">
                <a:latin typeface="Gill Sans MT" panose="020B0502020104020203" pitchFamily="34" charset="0"/>
                <a:ea typeface="Times New Roman" panose="02020603050405020304" pitchFamily="18" charset="0"/>
              </a:rPr>
              <a:t> a </a:t>
            </a:r>
            <a:r>
              <a:rPr lang="de-CH" altLang="en-US" sz="1600" dirty="0" err="1">
                <a:latin typeface="Gill Sans MT" panose="020B0502020104020203" pitchFamily="34" charset="0"/>
                <a:ea typeface="Times New Roman" panose="02020603050405020304" pitchFamily="18" charset="0"/>
              </a:rPr>
              <a:t>grain</a:t>
            </a:r>
            <a:r>
              <a:rPr lang="de-CH" altLang="en-US" sz="1600" dirty="0">
                <a:latin typeface="Gill Sans MT" panose="020B0502020104020203" pitchFamily="34" charset="0"/>
                <a:ea typeface="Times New Roman" panose="02020603050405020304" pitchFamily="18" charset="0"/>
              </a:rPr>
              <a:t> moisture </a:t>
            </a:r>
            <a:r>
              <a:rPr lang="de-CH" altLang="en-US" sz="1600" dirty="0" err="1">
                <a:latin typeface="Gill Sans MT" panose="020B0502020104020203" pitchFamily="34" charset="0"/>
                <a:ea typeface="Times New Roman" panose="02020603050405020304" pitchFamily="18" charset="0"/>
              </a:rPr>
              <a:t>meter</a:t>
            </a:r>
            <a:r>
              <a:rPr lang="de-CH" altLang="en-US" sz="1600" dirty="0">
                <a:latin typeface="Gill Sans MT" panose="020B0502020104020203" pitchFamily="34" charset="0"/>
                <a:ea typeface="Times New Roman" panose="02020603050405020304" pitchFamily="18" charset="0"/>
              </a:rPr>
              <a:t>.  The </a:t>
            </a:r>
            <a:r>
              <a:rPr lang="de-CH" altLang="en-US" sz="1600" dirty="0" err="1">
                <a:latin typeface="Gill Sans MT" panose="020B0502020104020203" pitchFamily="34" charset="0"/>
                <a:ea typeface="Times New Roman" panose="02020603050405020304" pitchFamily="18" charset="0"/>
              </a:rPr>
              <a:t>meter</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provides</a:t>
            </a:r>
            <a:r>
              <a:rPr lang="de-CH" altLang="en-US" sz="1600" dirty="0">
                <a:latin typeface="Gill Sans MT" panose="020B0502020104020203" pitchFamily="34" charset="0"/>
                <a:ea typeface="Times New Roman" panose="02020603050405020304" pitchFamily="18" charset="0"/>
              </a:rPr>
              <a:t> a </a:t>
            </a:r>
            <a:r>
              <a:rPr lang="de-CH" altLang="en-US" sz="1600" dirty="0" err="1">
                <a:latin typeface="Gill Sans MT" panose="020B0502020104020203" pitchFamily="34" charset="0"/>
                <a:ea typeface="Times New Roman" panose="02020603050405020304" pitchFamily="18" charset="0"/>
              </a:rPr>
              <a:t>direct</a:t>
            </a:r>
            <a:r>
              <a:rPr lang="de-CH" altLang="en-US" sz="1600" dirty="0">
                <a:latin typeface="Gill Sans MT" panose="020B0502020104020203" pitchFamily="34" charset="0"/>
                <a:ea typeface="Times New Roman" panose="02020603050405020304" pitchFamily="18" charset="0"/>
              </a:rPr>
              <a:t> moisture </a:t>
            </a:r>
            <a:r>
              <a:rPr lang="de-CH" altLang="en-US" sz="1600" dirty="0" err="1">
                <a:latin typeface="Gill Sans MT" panose="020B0502020104020203" pitchFamily="34" charset="0"/>
                <a:ea typeface="Times New Roman" panose="02020603050405020304" pitchFamily="18" charset="0"/>
              </a:rPr>
              <a:t>content</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reading</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for</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the</a:t>
            </a:r>
            <a:r>
              <a:rPr lang="de-CH" altLang="en-US" sz="1600" dirty="0">
                <a:latin typeface="Gill Sans MT" panose="020B0502020104020203" pitchFamily="34" charset="0"/>
                <a:ea typeface="Times New Roman" panose="02020603050405020304" pitchFamily="18" charset="0"/>
              </a:rPr>
              <a:t> </a:t>
            </a:r>
            <a:r>
              <a:rPr lang="de-CH" altLang="en-US" sz="1600" dirty="0" err="1">
                <a:latin typeface="Gill Sans MT" panose="020B0502020104020203" pitchFamily="34" charset="0"/>
                <a:ea typeface="Times New Roman" panose="02020603050405020304" pitchFamily="18" charset="0"/>
              </a:rPr>
              <a:t>grain</a:t>
            </a:r>
            <a:r>
              <a:rPr lang="de-CH" altLang="en-US" sz="1600" dirty="0">
                <a:latin typeface="Gill Sans MT" panose="020B0502020104020203"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Plant samples such as maize stalks or cabbage leaves should be first cut into pieces and placed into well-labelled brown paper envelopes before oven drying at 70°C until a constant weight is recorded.  Normally, the constant weight is attained after 3 days of drying for maize, and after 7 days for cabbage.  The % moisture content (% MC) of the sample</a:t>
            </a:r>
            <a:r>
              <a:rPr kumimoji="0" lang="en-US" altLang="en-US" sz="1600" b="0" u="none" strike="noStrike" cap="none" normalizeH="0" dirty="0">
                <a:ln>
                  <a:noFill/>
                </a:ln>
                <a:solidFill>
                  <a:schemeClr val="tx1"/>
                </a:solidFill>
                <a:effectLst/>
                <a:latin typeface="Gill Sans MT" panose="020B0502020104020203" pitchFamily="34" charset="0"/>
                <a:ea typeface="Times New Roman" panose="02020603050405020304" pitchFamily="18" charset="0"/>
              </a:rPr>
              <a:t> </a:t>
            </a:r>
            <a:r>
              <a:rPr kumimoji="0" lang="en-US"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will be calculated </a:t>
            </a:r>
            <a:r>
              <a:rPr lang="en-US" altLang="en-US" sz="1600" dirty="0">
                <a:latin typeface="Gill Sans MT" panose="020B0502020104020203" pitchFamily="34" charset="0"/>
                <a:ea typeface="Times New Roman" panose="02020603050405020304" pitchFamily="18" charset="0"/>
              </a:rPr>
              <a:t>as follows</a:t>
            </a:r>
            <a:r>
              <a:rPr kumimoji="0" lang="en-US" altLang="en-US" sz="1600" b="0" u="none" strike="noStrike" cap="none" normalizeH="0" baseline="0" dirty="0">
                <a:ln>
                  <a:noFill/>
                </a:ln>
                <a:solidFill>
                  <a:schemeClr val="tx1"/>
                </a:solidFill>
                <a:effectLst/>
                <a:latin typeface="Gill Sans MT" panose="020B0502020104020203"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Gill Sans MT" panose="020B0502020104020203" pitchFamily="34" charset="0"/>
              <a:ea typeface="Times New Roman" panose="02020603050405020304" pitchFamily="18" charset="0"/>
            </a:endParaRPr>
          </a:p>
          <a:p>
            <a:pPr eaLnBrk="0" fontAlgn="base" hangingPunct="0">
              <a:spcBef>
                <a:spcPts val="1800"/>
              </a:spcBef>
              <a:spcAft>
                <a:spcPct val="0"/>
              </a:spcAft>
            </a:pPr>
            <a:r>
              <a:rPr lang="en-US" altLang="en-US" sz="1600" dirty="0">
                <a:solidFill>
                  <a:srgbClr val="92D050"/>
                </a:solidFill>
                <a:latin typeface="Gill Sans MT" panose="020B0502020104020203" pitchFamily="34" charset="0"/>
                <a:ea typeface="Times New Roman" panose="02020603050405020304" pitchFamily="18" charset="0"/>
              </a:rPr>
              <a:t> 	</a:t>
            </a:r>
            <a:endParaRPr kumimoji="0" lang="en-US" altLang="en-US" b="0" u="none" strike="noStrike" cap="none" normalizeH="0" baseline="0" dirty="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3851992" y="4095662"/>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chemeClr val="tx1"/>
                </a:solidFill>
                <a:effectLst/>
                <a:latin typeface="Arial" panose="020B0604020202020204" pitchFamily="34" charset="0"/>
              </a:rPr>
            </a:b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Textfeld 5"/>
          <p:cNvSpPr txBox="1"/>
          <p:nvPr/>
        </p:nvSpPr>
        <p:spPr>
          <a:xfrm>
            <a:off x="581934" y="5350608"/>
            <a:ext cx="7948671" cy="584775"/>
          </a:xfrm>
          <a:prstGeom prst="rect">
            <a:avLst/>
          </a:prstGeom>
          <a:noFill/>
        </p:spPr>
        <p:txBody>
          <a:bodyPr wrap="square" rtlCol="0">
            <a:spAutoFit/>
          </a:bodyPr>
          <a:lstStyle/>
          <a:p>
            <a:r>
              <a:rPr lang="de-CH" sz="1600" dirty="0"/>
              <a:t>For </a:t>
            </a:r>
            <a:r>
              <a:rPr lang="de-CH" sz="1600" dirty="0" err="1"/>
              <a:t>further</a:t>
            </a:r>
            <a:r>
              <a:rPr lang="de-CH" sz="1600" dirty="0"/>
              <a:t> </a:t>
            </a:r>
            <a:r>
              <a:rPr lang="de-CH" sz="1600" dirty="0" err="1"/>
              <a:t>calculations</a:t>
            </a:r>
            <a:r>
              <a:rPr lang="de-CH" sz="1600" dirty="0"/>
              <a:t> on </a:t>
            </a:r>
            <a:r>
              <a:rPr lang="de-CH" sz="1600" dirty="0" err="1"/>
              <a:t>crops</a:t>
            </a:r>
            <a:r>
              <a:rPr lang="de-CH" sz="1600" dirty="0"/>
              <a:t>/</a:t>
            </a:r>
            <a:r>
              <a:rPr lang="de-CH" sz="1600" dirty="0" err="1"/>
              <a:t>plants</a:t>
            </a:r>
            <a:r>
              <a:rPr lang="de-CH" sz="1600" dirty="0"/>
              <a:t>, </a:t>
            </a:r>
            <a:r>
              <a:rPr lang="de-CH" sz="1600" dirty="0" err="1"/>
              <a:t>consult</a:t>
            </a:r>
            <a:r>
              <a:rPr lang="de-CH" sz="1600" dirty="0"/>
              <a:t> an expert </a:t>
            </a:r>
            <a:r>
              <a:rPr lang="de-CH" sz="1600" dirty="0" err="1"/>
              <a:t>agronomist</a:t>
            </a:r>
            <a:r>
              <a:rPr lang="de-CH" sz="1600" dirty="0"/>
              <a:t> </a:t>
            </a:r>
            <a:r>
              <a:rPr lang="de-CH" sz="1600" dirty="0" err="1"/>
              <a:t>or</a:t>
            </a:r>
            <a:r>
              <a:rPr lang="de-CH" sz="1600" dirty="0"/>
              <a:t> </a:t>
            </a:r>
            <a:r>
              <a:rPr lang="de-CH" sz="1600" dirty="0" err="1"/>
              <a:t>hoticulturist</a:t>
            </a:r>
            <a:r>
              <a:rPr lang="de-CH" sz="1600" dirty="0"/>
              <a:t>.  </a:t>
            </a:r>
            <a:r>
              <a:rPr lang="de-CH" sz="1600" dirty="0" err="1"/>
              <a:t>Calculations</a:t>
            </a:r>
            <a:r>
              <a:rPr lang="de-CH" sz="1600" dirty="0"/>
              <a:t> involving </a:t>
            </a:r>
            <a:r>
              <a:rPr lang="de-CH" sz="1600" dirty="0" err="1"/>
              <a:t>animals</a:t>
            </a:r>
            <a:r>
              <a:rPr lang="de-CH" sz="1600" dirty="0"/>
              <a:t> and </a:t>
            </a:r>
            <a:r>
              <a:rPr lang="de-CH" sz="1600" dirty="0" err="1"/>
              <a:t>animal</a:t>
            </a:r>
            <a:r>
              <a:rPr lang="de-CH" sz="1600" dirty="0"/>
              <a:t> </a:t>
            </a:r>
            <a:r>
              <a:rPr lang="de-CH" sz="1600" dirty="0" err="1"/>
              <a:t>products</a:t>
            </a:r>
            <a:r>
              <a:rPr lang="de-CH" sz="1600" dirty="0"/>
              <a:t> </a:t>
            </a:r>
            <a:r>
              <a:rPr lang="de-CH" sz="1600" dirty="0" err="1"/>
              <a:t>should</a:t>
            </a:r>
            <a:r>
              <a:rPr lang="de-CH" sz="1600" dirty="0"/>
              <a:t> </a:t>
            </a:r>
            <a:r>
              <a:rPr lang="de-CH" sz="1600" dirty="0" err="1"/>
              <a:t>be</a:t>
            </a:r>
            <a:r>
              <a:rPr lang="de-CH" sz="1600" dirty="0"/>
              <a:t> </a:t>
            </a:r>
            <a:r>
              <a:rPr lang="de-CH" sz="1600" dirty="0" err="1"/>
              <a:t>inform</a:t>
            </a:r>
            <a:r>
              <a:rPr lang="de-CH" sz="1600" dirty="0"/>
              <a:t> </a:t>
            </a:r>
            <a:r>
              <a:rPr lang="de-CH" sz="1600" dirty="0" err="1"/>
              <a:t>by</a:t>
            </a:r>
            <a:r>
              <a:rPr lang="de-CH" sz="1600" dirty="0"/>
              <a:t> an </a:t>
            </a:r>
            <a:r>
              <a:rPr lang="de-CH" sz="1600" dirty="0" err="1"/>
              <a:t>animal</a:t>
            </a:r>
            <a:r>
              <a:rPr lang="de-CH" sz="1600" dirty="0"/>
              <a:t> expert.</a:t>
            </a:r>
            <a:endParaRPr lang="en-US" sz="1600" dirty="0"/>
          </a:p>
        </p:txBody>
      </p:sp>
      <p:grpSp>
        <p:nvGrpSpPr>
          <p:cNvPr id="10" name="Gruppieren 9"/>
          <p:cNvGrpSpPr/>
          <p:nvPr/>
        </p:nvGrpSpPr>
        <p:grpSpPr>
          <a:xfrm>
            <a:off x="622056" y="4368225"/>
            <a:ext cx="5828232" cy="954107"/>
            <a:chOff x="782591" y="3947923"/>
            <a:chExt cx="5828232" cy="954107"/>
          </a:xfrm>
        </p:grpSpPr>
        <p:grpSp>
          <p:nvGrpSpPr>
            <p:cNvPr id="18" name="Gruppieren 17"/>
            <p:cNvGrpSpPr/>
            <p:nvPr/>
          </p:nvGrpSpPr>
          <p:grpSpPr>
            <a:xfrm>
              <a:off x="4864053" y="4174092"/>
              <a:ext cx="135901" cy="150915"/>
              <a:chOff x="4282567" y="4472515"/>
              <a:chExt cx="114300" cy="190500"/>
            </a:xfrm>
          </p:grpSpPr>
          <p:cxnSp>
            <p:nvCxnSpPr>
              <p:cNvPr id="19" name="Straight Arrow Connector 2"/>
              <p:cNvCxnSpPr>
                <a:cxnSpLocks noChangeShapeType="1"/>
              </p:cNvCxnSpPr>
              <p:nvPr/>
            </p:nvCxnSpPr>
            <p:spPr bwMode="auto">
              <a:xfrm>
                <a:off x="4282567" y="4472515"/>
                <a:ext cx="104775" cy="1905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flipV="1">
                <a:off x="4282567" y="4472515"/>
                <a:ext cx="114300" cy="1905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7" name="Textfeld 6"/>
            <p:cNvSpPr txBox="1"/>
            <p:nvPr/>
          </p:nvSpPr>
          <p:spPr>
            <a:xfrm>
              <a:off x="782591" y="4095662"/>
              <a:ext cx="1408817" cy="307777"/>
            </a:xfrm>
            <a:prstGeom prst="rect">
              <a:avLst/>
            </a:prstGeom>
            <a:noFill/>
          </p:spPr>
          <p:txBody>
            <a:bodyPr wrap="square" rtlCol="0">
              <a:spAutoFit/>
            </a:bodyPr>
            <a:lstStyle/>
            <a:p>
              <a:r>
                <a:rPr lang="en-US" altLang="en-US" sz="1400" i="1" dirty="0">
                  <a:latin typeface="Gill Sans MT" panose="020B0502020104020203" pitchFamily="34" charset="0"/>
                  <a:ea typeface="Times New Roman" panose="02020603050405020304" pitchFamily="18" charset="0"/>
                </a:rPr>
                <a:t>% MC      =</a:t>
              </a:r>
              <a:endParaRPr lang="en-US" sz="1400" dirty="0"/>
            </a:p>
          </p:txBody>
        </p:sp>
        <p:sp>
          <p:nvSpPr>
            <p:cNvPr id="15" name="Textfeld 14"/>
            <p:cNvSpPr txBox="1"/>
            <p:nvPr/>
          </p:nvSpPr>
          <p:spPr>
            <a:xfrm>
              <a:off x="5202006" y="4080272"/>
              <a:ext cx="1408817" cy="307777"/>
            </a:xfrm>
            <a:prstGeom prst="rect">
              <a:avLst/>
            </a:prstGeom>
            <a:noFill/>
          </p:spPr>
          <p:txBody>
            <a:bodyPr wrap="square" rtlCol="0">
              <a:spAutoFit/>
            </a:bodyPr>
            <a:lstStyle/>
            <a:p>
              <a:r>
                <a:rPr lang="en-US" altLang="en-US" sz="1400" i="1" dirty="0">
                  <a:latin typeface="Gill Sans MT" panose="020B0502020104020203" pitchFamily="34" charset="0"/>
                  <a:ea typeface="Times New Roman" panose="02020603050405020304" pitchFamily="18" charset="0"/>
                </a:rPr>
                <a:t>100</a:t>
              </a:r>
              <a:endParaRPr lang="en-US" sz="1400" dirty="0"/>
            </a:p>
          </p:txBody>
        </p:sp>
        <p:grpSp>
          <p:nvGrpSpPr>
            <p:cNvPr id="9" name="Gruppieren 8"/>
            <p:cNvGrpSpPr/>
            <p:nvPr/>
          </p:nvGrpSpPr>
          <p:grpSpPr>
            <a:xfrm>
              <a:off x="2191408" y="3947923"/>
              <a:ext cx="2470593" cy="954107"/>
              <a:chOff x="3687589" y="4680437"/>
              <a:chExt cx="3028835" cy="954107"/>
            </a:xfrm>
          </p:grpSpPr>
          <p:sp>
            <p:nvSpPr>
              <p:cNvPr id="16" name="Textfeld 15"/>
              <p:cNvSpPr txBox="1"/>
              <p:nvPr/>
            </p:nvSpPr>
            <p:spPr>
              <a:xfrm>
                <a:off x="3687589" y="4680437"/>
                <a:ext cx="3028835" cy="954107"/>
              </a:xfrm>
              <a:prstGeom prst="rect">
                <a:avLst/>
              </a:prstGeom>
              <a:noFill/>
            </p:spPr>
            <p:txBody>
              <a:bodyPr wrap="square" rtlCol="0">
                <a:spAutoFit/>
              </a:bodyPr>
              <a:lstStyle/>
              <a:p>
                <a:r>
                  <a:rPr lang="en-US" altLang="en-US" sz="1400" i="1" dirty="0">
                    <a:latin typeface="Gill Sans MT" panose="020B0502020104020203" pitchFamily="34" charset="0"/>
                    <a:ea typeface="Times New Roman" panose="02020603050405020304" pitchFamily="18" charset="0"/>
                  </a:rPr>
                  <a:t> Average Dry Weight of a sample</a:t>
                </a:r>
              </a:p>
              <a:p>
                <a:endParaRPr lang="en-US" altLang="en-US" sz="1400" i="1" dirty="0">
                  <a:latin typeface="Gill Sans MT" panose="020B0502020104020203" pitchFamily="34" charset="0"/>
                  <a:ea typeface="Times New Roman" panose="02020603050405020304" pitchFamily="18" charset="0"/>
                </a:endParaRPr>
              </a:p>
              <a:p>
                <a:r>
                  <a:rPr lang="en-US" altLang="en-US" sz="1400" i="1" dirty="0">
                    <a:latin typeface="Gill Sans MT" panose="020B0502020104020203" pitchFamily="34" charset="0"/>
                    <a:ea typeface="Times New Roman" panose="02020603050405020304" pitchFamily="18" charset="0"/>
                  </a:rPr>
                  <a:t>Fresh Weight of a sample</a:t>
                </a:r>
                <a:endParaRPr lang="en-US" altLang="en-US" sz="1400" dirty="0">
                  <a:latin typeface="Arial" panose="020B0604020202020204" pitchFamily="34" charset="0"/>
                </a:endParaRPr>
              </a:p>
              <a:p>
                <a:endParaRPr lang="en-US" sz="1400" dirty="0"/>
              </a:p>
            </p:txBody>
          </p:sp>
          <p:cxnSp>
            <p:nvCxnSpPr>
              <p:cNvPr id="21" name="Straight Arrow Connector 1"/>
              <p:cNvCxnSpPr>
                <a:cxnSpLocks noChangeShapeType="1"/>
              </p:cNvCxnSpPr>
              <p:nvPr/>
            </p:nvCxnSpPr>
            <p:spPr bwMode="auto">
              <a:xfrm>
                <a:off x="3851992" y="5050510"/>
                <a:ext cx="208646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1768429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61F6F-391A-43A6-BEA5-EEDA7768A196}"/>
              </a:ext>
            </a:extLst>
          </p:cNvPr>
          <p:cNvSpPr>
            <a:spLocks noGrp="1"/>
          </p:cNvSpPr>
          <p:nvPr>
            <p:ph type="body" sz="quarter" idx="11"/>
          </p:nvPr>
        </p:nvSpPr>
        <p:spPr>
          <a:xfrm>
            <a:off x="428595" y="1268976"/>
            <a:ext cx="8355404" cy="4691255"/>
          </a:xfrm>
          <a:solidFill>
            <a:srgbClr val="D0F7F8"/>
          </a:solidFill>
        </p:spPr>
        <p:txBody>
          <a:bodyPr/>
          <a:lstStyle/>
          <a:p>
            <a:pPr marL="342900" indent="-342900" fontAlgn="auto">
              <a:spcAft>
                <a:spcPts val="0"/>
              </a:spcAft>
              <a:buFont typeface="Wingdings" pitchFamily="2" charset="2"/>
              <a:buChar char="§"/>
              <a:defRPr/>
            </a:pPr>
            <a:r>
              <a:rPr lang="en-US" sz="2000" dirty="0">
                <a:latin typeface="+mj-lt"/>
              </a:rPr>
              <a:t>In  2018/19 season, NRC in partnership with GIZ-Malawi and </a:t>
            </a:r>
            <a:r>
              <a:rPr lang="en-US" sz="2000" dirty="0" err="1">
                <a:latin typeface="+mj-lt"/>
              </a:rPr>
              <a:t>FiBL</a:t>
            </a:r>
            <a:r>
              <a:rPr lang="en-US" sz="2000" dirty="0">
                <a:latin typeface="+mj-lt"/>
              </a:rPr>
              <a:t> established the demonstration trial to integrate field crops, vegetables and livestock production under organic management.</a:t>
            </a:r>
          </a:p>
          <a:p>
            <a:pPr marL="342900" indent="-342900" fontAlgn="auto">
              <a:spcAft>
                <a:spcPts val="0"/>
              </a:spcAft>
              <a:buFont typeface="Wingdings" pitchFamily="2" charset="2"/>
              <a:buChar char="§"/>
              <a:defRPr/>
            </a:pPr>
            <a:endParaRPr lang="en-US" sz="1800" dirty="0">
              <a:latin typeface="+mj-lt"/>
            </a:endParaRPr>
          </a:p>
          <a:p>
            <a:pPr marL="342900" indent="-342900" fontAlgn="auto">
              <a:spcAft>
                <a:spcPts val="0"/>
              </a:spcAft>
              <a:buFont typeface="Wingdings" pitchFamily="2" charset="2"/>
              <a:buChar char="§"/>
              <a:defRPr/>
            </a:pPr>
            <a:r>
              <a:rPr lang="en-US" sz="2000" dirty="0">
                <a:latin typeface="+mj-lt"/>
              </a:rPr>
              <a:t>The main aim was to enable students and farmers to appreciate OA management and the role of OA in preserving the genetic resources which have the  potential  to  pest and disease control.</a:t>
            </a:r>
          </a:p>
          <a:p>
            <a:pPr marL="342900" indent="-342900" fontAlgn="auto">
              <a:spcAft>
                <a:spcPts val="0"/>
              </a:spcAft>
              <a:buFont typeface="Wingdings" pitchFamily="2" charset="2"/>
              <a:buChar char="§"/>
              <a:defRPr/>
            </a:pPr>
            <a:endParaRPr lang="en-US" sz="1800" dirty="0">
              <a:latin typeface="+mj-lt"/>
            </a:endParaRPr>
          </a:p>
          <a:p>
            <a:pPr marL="342900" indent="-342900" fontAlgn="auto">
              <a:spcAft>
                <a:spcPts val="0"/>
              </a:spcAft>
              <a:buFont typeface="Wingdings" pitchFamily="2" charset="2"/>
              <a:buChar char="§"/>
              <a:defRPr/>
            </a:pPr>
            <a:r>
              <a:rPr lang="en-US" sz="2000" dirty="0">
                <a:latin typeface="+mj-lt"/>
              </a:rPr>
              <a:t>The demo-plot is also meant to act as a research trial for several interventions in OA.</a:t>
            </a:r>
          </a:p>
          <a:p>
            <a:pPr marL="342900" indent="-342900" fontAlgn="auto">
              <a:spcAft>
                <a:spcPts val="0"/>
              </a:spcAft>
              <a:buFont typeface="Wingdings" pitchFamily="2" charset="2"/>
              <a:buChar char="§"/>
              <a:defRPr/>
            </a:pPr>
            <a:endParaRPr lang="en-US" sz="1800" dirty="0">
              <a:latin typeface="+mj-lt"/>
            </a:endParaRPr>
          </a:p>
          <a:p>
            <a:pPr marL="342900" indent="-342900" fontAlgn="auto">
              <a:spcAft>
                <a:spcPts val="0"/>
              </a:spcAft>
              <a:buFont typeface="Wingdings" pitchFamily="2" charset="2"/>
              <a:buChar char="§"/>
              <a:defRPr/>
            </a:pPr>
            <a:r>
              <a:rPr lang="en-US" sz="2000" dirty="0">
                <a:latin typeface="+mj-lt"/>
              </a:rPr>
              <a:t>The Coordination Team was set up to manage the OA demo plots and the members are as follows: Mike Ching’amba, Andrew Thadzi, </a:t>
            </a:r>
            <a:r>
              <a:rPr lang="en-US" sz="2000" dirty="0" err="1">
                <a:latin typeface="+mj-lt"/>
              </a:rPr>
              <a:t>Shaibu</a:t>
            </a:r>
            <a:r>
              <a:rPr lang="en-US" sz="2000" dirty="0">
                <a:latin typeface="+mj-lt"/>
              </a:rPr>
              <a:t> </a:t>
            </a:r>
            <a:r>
              <a:rPr lang="en-US" sz="2000" dirty="0" err="1">
                <a:latin typeface="+mj-lt"/>
              </a:rPr>
              <a:t>Kananji</a:t>
            </a:r>
            <a:r>
              <a:rPr lang="en-US" sz="2000" dirty="0">
                <a:latin typeface="+mj-lt"/>
              </a:rPr>
              <a:t>, Aida </a:t>
            </a:r>
            <a:r>
              <a:rPr lang="en-US" sz="2000" dirty="0" err="1">
                <a:latin typeface="+mj-lt"/>
              </a:rPr>
              <a:t>Kamoto</a:t>
            </a:r>
            <a:r>
              <a:rPr lang="en-US" sz="2000" dirty="0">
                <a:latin typeface="+mj-lt"/>
              </a:rPr>
              <a:t>, Marion </a:t>
            </a:r>
            <a:r>
              <a:rPr lang="en-US" sz="2000" dirty="0" err="1">
                <a:latin typeface="+mj-lt"/>
              </a:rPr>
              <a:t>Sanuka</a:t>
            </a:r>
            <a:r>
              <a:rPr lang="en-US" sz="2000" dirty="0">
                <a:latin typeface="+mj-lt"/>
              </a:rPr>
              <a:t>, Davis Sibale, Timothy Pasani and Flackson Likupe.</a:t>
            </a:r>
          </a:p>
          <a:p>
            <a:pPr fontAlgn="auto">
              <a:spcAft>
                <a:spcPts val="0"/>
              </a:spcAft>
              <a:defRPr/>
            </a:pPr>
            <a:endParaRPr lang="en-US" sz="2000" dirty="0">
              <a:latin typeface="+mj-lt"/>
            </a:endParaRPr>
          </a:p>
        </p:txBody>
      </p:sp>
      <p:sp>
        <p:nvSpPr>
          <p:cNvPr id="3" name="Title 2">
            <a:extLst>
              <a:ext uri="{FF2B5EF4-FFF2-40B4-BE49-F238E27FC236}">
                <a16:creationId xmlns:a16="http://schemas.microsoft.com/office/drawing/2014/main" id="{E7D1F6C0-9E3D-4267-8584-F595B25B3B87}"/>
              </a:ext>
            </a:extLst>
          </p:cNvPr>
          <p:cNvSpPr>
            <a:spLocks noGrp="1"/>
          </p:cNvSpPr>
          <p:nvPr>
            <p:ph type="title"/>
          </p:nvPr>
        </p:nvSpPr>
        <p:spPr>
          <a:xfrm>
            <a:off x="428595" y="433373"/>
            <a:ext cx="8373451" cy="565600"/>
          </a:xfrm>
        </p:spPr>
        <p:txBody>
          <a:bodyPr/>
          <a:lstStyle/>
          <a:p>
            <a:r>
              <a:rPr lang="en-US" dirty="0">
                <a:solidFill>
                  <a:schemeClr val="tx1"/>
                </a:solidFill>
                <a:latin typeface="+mj-lt"/>
              </a:rPr>
              <a:t>Background to NRC demonstration plot</a:t>
            </a:r>
          </a:p>
        </p:txBody>
      </p:sp>
      <p:sp>
        <p:nvSpPr>
          <p:cNvPr id="4" name="Date Placeholder 3">
            <a:extLst>
              <a:ext uri="{FF2B5EF4-FFF2-40B4-BE49-F238E27FC236}">
                <a16:creationId xmlns:a16="http://schemas.microsoft.com/office/drawing/2014/main" id="{B74044BA-DF3D-4864-8316-94BA66DE30A5}"/>
              </a:ext>
            </a:extLst>
          </p:cNvPr>
          <p:cNvSpPr>
            <a:spLocks noGrp="1"/>
          </p:cNvSpPr>
          <p:nvPr>
            <p:ph type="dt" sz="half" idx="2"/>
          </p:nvPr>
        </p:nvSpPr>
        <p:spPr/>
        <p:txBody>
          <a:bodyPr/>
          <a:lstStyle/>
          <a:p>
            <a:r>
              <a:rPr lang="de-CH"/>
              <a:t>Organic Demonstration User Guide, 2020</a:t>
            </a:r>
            <a:endParaRPr lang="en-GB" dirty="0"/>
          </a:p>
        </p:txBody>
      </p:sp>
    </p:spTree>
    <p:extLst>
      <p:ext uri="{BB962C8B-B14F-4D97-AF65-F5344CB8AC3E}">
        <p14:creationId xmlns:p14="http://schemas.microsoft.com/office/powerpoint/2010/main" val="3824346097"/>
      </p:ext>
    </p:extLst>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712" y="368966"/>
            <a:ext cx="7908549" cy="324157"/>
          </a:xfrm>
        </p:spPr>
        <p:txBody>
          <a:bodyPr/>
          <a:lstStyle/>
          <a:p>
            <a:r>
              <a:rPr lang="en-US" sz="1800" dirty="0">
                <a:latin typeface="Gill Sans MT" panose="020B0502020104020203" pitchFamily="34" charset="0"/>
                <a:ea typeface="Calibri" panose="020F0502020204030204" pitchFamily="34" charset="0"/>
                <a:cs typeface="Times New Roman" panose="02020603050405020304" pitchFamily="18" charset="0"/>
              </a:rPr>
              <a:t>Handling and managing collected data</a:t>
            </a:r>
            <a:endParaRPr lang="en-US" sz="1800" dirty="0"/>
          </a:p>
        </p:txBody>
      </p:sp>
      <p:sp>
        <p:nvSpPr>
          <p:cNvPr id="3" name="Inhaltsplatzhalter 2"/>
          <p:cNvSpPr>
            <a:spLocks noGrp="1"/>
          </p:cNvSpPr>
          <p:nvPr>
            <p:ph idx="1"/>
          </p:nvPr>
        </p:nvSpPr>
        <p:spPr>
          <a:xfrm>
            <a:off x="624712" y="908972"/>
            <a:ext cx="7915088" cy="5220058"/>
          </a:xfrm>
        </p:spPr>
        <p:txBody>
          <a:bodyPr/>
          <a:lstStyle/>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All data should be recorded properly and checked/verified for accuracy before being stored or </a:t>
            </a:r>
            <a:r>
              <a:rPr lang="en-US" sz="1400" dirty="0" err="1">
                <a:latin typeface="Gill Sans MT" panose="020B0502020104020203" pitchFamily="34" charset="0"/>
                <a:ea typeface="Calibri" panose="020F0502020204030204" pitchFamily="34" charset="0"/>
                <a:cs typeface="Times New Roman" panose="02020603050405020304" pitchFamily="18" charset="0"/>
              </a:rPr>
              <a:t>analysed</a:t>
            </a:r>
            <a:r>
              <a:rPr lang="en-US" sz="1400" dirty="0">
                <a:latin typeface="Gill Sans MT" panose="020B0502020104020203" pitchFamily="34" charset="0"/>
                <a:ea typeface="Calibri" panose="020F0502020204030204" pitchFamily="34" charset="0"/>
                <a:cs typeface="Times New Roman" panose="02020603050405020304" pitchFamily="18" charset="0"/>
              </a:rPr>
              <a:t>. </a:t>
            </a: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Clearly record the title of the data collection exercise, date of collection, site, treatments, and the name of the person recording/ collecting the data.</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Upon checking and verifying all data entries in the field notebook, submit the data for subsequent entry onto a computer database in Excel or other suitable formats (electronic/soft copies).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600"/>
              </a:spcBef>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Soft copy data files should be verified after entry using the hard copy data files in addition to clarifications from parties involved in data collection and comments written on field research notebooks.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Hard copy data files should be marked as ‘captured’ and then signed after entry into a computer.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Hard copy data files should be kept in a safe place for future reference.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Soft copy data in the form of pictures and videos should be uploaded into the data base (from camera and other sources) and saved in well-labelled folders that clearly indicate the activities or happenings recorded and where they were recorded from, i.e., site, treatment, time/date, person recording, etc.</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A copy of the soft copy database containing all the data files should be made and stored in an external database as a third back-up file of the data.</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1000"/>
              </a:spcAft>
              <a:buFont typeface="Symbol" panose="05050102010706020507" pitchFamily="18" charset="2"/>
              <a:buChar char=""/>
            </a:pPr>
            <a:r>
              <a:rPr lang="en-US" sz="1400" dirty="0">
                <a:latin typeface="Gill Sans MT" panose="020B0502020104020203" pitchFamily="34" charset="0"/>
                <a:ea typeface="Calibri" panose="020F0502020204030204" pitchFamily="34" charset="0"/>
                <a:cs typeface="Times New Roman" panose="02020603050405020304" pitchFamily="18" charset="0"/>
              </a:rPr>
              <a:t>A copy of the verified data files should be availed for data analysis and processing.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1000"/>
              </a:spcAft>
              <a:buFont typeface="Symbol" panose="05050102010706020507" pitchFamily="18" charset="2"/>
              <a:buChar char=""/>
            </a:pPr>
            <a:r>
              <a:rPr lang="en-US" sz="1400" b="1" dirty="0">
                <a:latin typeface="Gill Sans MT" panose="020B0502020104020203" pitchFamily="34" charset="0"/>
                <a:ea typeface="Times New Roman" panose="02020603050405020304" pitchFamily="18" charset="0"/>
              </a:rPr>
              <a:t>Note:</a:t>
            </a:r>
            <a:r>
              <a:rPr lang="en-US" sz="1400" dirty="0">
                <a:latin typeface="Gill Sans MT" panose="020B0502020104020203" pitchFamily="34" charset="0"/>
                <a:ea typeface="Times New Roman" panose="02020603050405020304" pitchFamily="18" charset="0"/>
              </a:rPr>
              <a:t> Any key field observations not captured in the data collection sheet shall be recorded in a different note book and should clearly indicate the date, plot/field/animal, etc. Where possible, photos or other recordings should be made to support the written observations.</a:t>
            </a:r>
            <a:endParaRPr lang="en-US" sz="1400" dirty="0">
              <a:latin typeface="Times New Roman" panose="02020603050405020304" pitchFamily="18" charset="0"/>
              <a:ea typeface="Times New Roman" panose="02020603050405020304" pitchFamily="18" charset="0"/>
            </a:endParaRPr>
          </a:p>
          <a:p>
            <a:endParaRPr lang="en-US" sz="24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180</a:t>
            </a:fld>
            <a:endParaRPr lang="en-GB" noProof="0" dirty="0"/>
          </a:p>
        </p:txBody>
      </p:sp>
    </p:spTree>
    <p:extLst>
      <p:ext uri="{BB962C8B-B14F-4D97-AF65-F5344CB8AC3E}">
        <p14:creationId xmlns:p14="http://schemas.microsoft.com/office/powerpoint/2010/main" val="9239523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582201" y="1088974"/>
            <a:ext cx="7957599" cy="4878875"/>
          </a:xfrm>
          <a:solidFill>
            <a:schemeClr val="accent6">
              <a:lumMod val="20000"/>
              <a:lumOff val="80000"/>
            </a:schemeClr>
          </a:solidFill>
        </p:spPr>
        <p:txBody>
          <a:bodyPr lIns="72000" tIns="72000" rIns="72000" bIns="72000"/>
          <a:lstStyle/>
          <a:p>
            <a:pPr>
              <a:spcBef>
                <a:spcPts val="0"/>
              </a:spcBef>
              <a:spcAft>
                <a:spcPts val="600"/>
              </a:spcAft>
            </a:pPr>
            <a:r>
              <a:rPr lang="de-CH" sz="1600" b="1" dirty="0" err="1">
                <a:solidFill>
                  <a:prstClr val="black"/>
                </a:solidFill>
                <a:latin typeface="Gill Sans MT"/>
              </a:rPr>
              <a:t>If</a:t>
            </a:r>
            <a:r>
              <a:rPr lang="de-CH" sz="1600" b="1" dirty="0">
                <a:solidFill>
                  <a:prstClr val="black"/>
                </a:solidFill>
                <a:latin typeface="Gill Sans MT"/>
              </a:rPr>
              <a:t> </a:t>
            </a:r>
            <a:r>
              <a:rPr lang="de-CH" sz="1600" b="1" dirty="0" err="1">
                <a:solidFill>
                  <a:prstClr val="black"/>
                </a:solidFill>
                <a:latin typeface="Gill Sans MT"/>
              </a:rPr>
              <a:t>raising</a:t>
            </a:r>
            <a:r>
              <a:rPr lang="de-CH" sz="1600" b="1" dirty="0">
                <a:solidFill>
                  <a:prstClr val="black"/>
                </a:solidFill>
                <a:latin typeface="Gill Sans MT"/>
              </a:rPr>
              <a:t> a </a:t>
            </a:r>
            <a:r>
              <a:rPr lang="de-CH" sz="1600" b="1" dirty="0" err="1">
                <a:solidFill>
                  <a:prstClr val="black"/>
                </a:solidFill>
                <a:latin typeface="Gill Sans MT"/>
              </a:rPr>
              <a:t>nursery</a:t>
            </a:r>
            <a:r>
              <a:rPr lang="de-CH" sz="1600" b="1" dirty="0">
                <a:solidFill>
                  <a:prstClr val="black"/>
                </a:solidFill>
                <a:latin typeface="Gill Sans MT"/>
              </a:rPr>
              <a:t> </a:t>
            </a:r>
            <a:r>
              <a:rPr lang="de-CH" sz="1600" b="1" dirty="0" err="1">
                <a:solidFill>
                  <a:prstClr val="black"/>
                </a:solidFill>
                <a:latin typeface="Gill Sans MT"/>
              </a:rPr>
              <a:t>is</a:t>
            </a:r>
            <a:r>
              <a:rPr lang="de-CH" sz="1600" b="1" dirty="0">
                <a:solidFill>
                  <a:prstClr val="black"/>
                </a:solidFill>
                <a:latin typeface="Gill Sans MT"/>
              </a:rPr>
              <a:t> </a:t>
            </a:r>
            <a:r>
              <a:rPr lang="de-CH" sz="1600" b="1" dirty="0" err="1">
                <a:solidFill>
                  <a:prstClr val="black"/>
                </a:solidFill>
                <a:latin typeface="Gill Sans MT"/>
              </a:rPr>
              <a:t>necessary</a:t>
            </a:r>
            <a:r>
              <a:rPr lang="de-CH" sz="1600" b="1" dirty="0">
                <a:solidFill>
                  <a:prstClr val="black"/>
                </a:solidFill>
                <a:latin typeface="Gill Sans MT"/>
              </a:rPr>
              <a:t> </a:t>
            </a:r>
            <a:r>
              <a:rPr lang="de-CH" sz="1600" b="1" dirty="0" err="1">
                <a:solidFill>
                  <a:prstClr val="black"/>
                </a:solidFill>
                <a:latin typeface="Gill Sans MT"/>
              </a:rPr>
              <a:t>as</a:t>
            </a:r>
            <a:r>
              <a:rPr lang="de-CH" sz="1600" b="1" dirty="0">
                <a:solidFill>
                  <a:prstClr val="black"/>
                </a:solidFill>
                <a:latin typeface="Gill Sans MT"/>
              </a:rPr>
              <a:t> </a:t>
            </a:r>
            <a:r>
              <a:rPr lang="de-CH" sz="1600" b="1" dirty="0" err="1">
                <a:solidFill>
                  <a:prstClr val="black"/>
                </a:solidFill>
                <a:latin typeface="Gill Sans MT"/>
              </a:rPr>
              <a:t>part</a:t>
            </a:r>
            <a:r>
              <a:rPr lang="de-CH" sz="1600" b="1" dirty="0">
                <a:solidFill>
                  <a:prstClr val="black"/>
                </a:solidFill>
                <a:latin typeface="Gill Sans MT"/>
              </a:rPr>
              <a:t> of </a:t>
            </a:r>
            <a:r>
              <a:rPr lang="de-CH" sz="1600" b="1" dirty="0" err="1">
                <a:solidFill>
                  <a:prstClr val="black"/>
                </a:solidFill>
                <a:latin typeface="Gill Sans MT"/>
              </a:rPr>
              <a:t>the</a:t>
            </a:r>
            <a:r>
              <a:rPr lang="de-CH" sz="1600" b="1" dirty="0">
                <a:solidFill>
                  <a:prstClr val="black"/>
                </a:solidFill>
                <a:latin typeface="Gill Sans MT"/>
              </a:rPr>
              <a:t> </a:t>
            </a:r>
            <a:r>
              <a:rPr lang="de-CH" sz="1600" b="1" dirty="0" err="1">
                <a:solidFill>
                  <a:prstClr val="black"/>
                </a:solidFill>
                <a:latin typeface="Gill Sans MT"/>
              </a:rPr>
              <a:t>demonstration</a:t>
            </a:r>
            <a:r>
              <a:rPr lang="de-CH" sz="1600" b="1" dirty="0">
                <a:solidFill>
                  <a:prstClr val="black"/>
                </a:solidFill>
                <a:latin typeface="Gill Sans MT"/>
              </a:rPr>
              <a:t>, ask </a:t>
            </a:r>
            <a:r>
              <a:rPr lang="de-CH" sz="1600" b="1" dirty="0" err="1">
                <a:solidFill>
                  <a:prstClr val="black"/>
                </a:solidFill>
                <a:latin typeface="Gill Sans MT"/>
              </a:rPr>
              <a:t>further</a:t>
            </a:r>
            <a:r>
              <a:rPr lang="de-CH" sz="1600" b="1" dirty="0">
                <a:solidFill>
                  <a:prstClr val="black"/>
                </a:solidFill>
                <a:latin typeface="Gill Sans MT"/>
              </a:rPr>
              <a:t> </a:t>
            </a:r>
            <a:r>
              <a:rPr lang="de-CH" sz="1600" b="1" dirty="0" err="1">
                <a:solidFill>
                  <a:prstClr val="black"/>
                </a:solidFill>
                <a:latin typeface="Gill Sans MT"/>
              </a:rPr>
              <a:t>questions</a:t>
            </a:r>
            <a:r>
              <a:rPr lang="de-CH" sz="1600" b="1" dirty="0">
                <a:solidFill>
                  <a:prstClr val="black"/>
                </a:solidFill>
                <a:latin typeface="Gill Sans MT"/>
              </a:rPr>
              <a:t> </a:t>
            </a:r>
            <a:r>
              <a:rPr lang="de-CH" sz="1600" b="1" dirty="0" err="1">
                <a:solidFill>
                  <a:prstClr val="black"/>
                </a:solidFill>
                <a:latin typeface="Gill Sans MT"/>
              </a:rPr>
              <a:t>as</a:t>
            </a:r>
            <a:r>
              <a:rPr lang="de-CH" sz="1600" b="1" dirty="0">
                <a:solidFill>
                  <a:prstClr val="black"/>
                </a:solidFill>
                <a:latin typeface="Gill Sans MT"/>
              </a:rPr>
              <a:t> </a:t>
            </a:r>
            <a:r>
              <a:rPr lang="de-CH" sz="1600" b="1" dirty="0" err="1">
                <a:solidFill>
                  <a:prstClr val="black"/>
                </a:solidFill>
                <a:latin typeface="Gill Sans MT"/>
              </a:rPr>
              <a:t>follows</a:t>
            </a:r>
            <a:r>
              <a:rPr lang="de-CH" sz="1600" b="1" dirty="0">
                <a:solidFill>
                  <a:prstClr val="black"/>
                </a:solidFill>
                <a:latin typeface="Gill Sans MT"/>
              </a:rPr>
              <a:t>:</a:t>
            </a:r>
          </a:p>
          <a:p>
            <a:pPr marL="285750" indent="-285750">
              <a:spcBef>
                <a:spcPts val="0"/>
              </a:spcBef>
              <a:spcAft>
                <a:spcPts val="600"/>
              </a:spcAft>
              <a:buFont typeface="Arial" panose="020B0604020202020204" pitchFamily="34" charset="0"/>
              <a:buChar char="•"/>
            </a:pPr>
            <a:r>
              <a:rPr lang="de-CH" sz="1600" dirty="0">
                <a:solidFill>
                  <a:prstClr val="black"/>
                </a:solidFill>
                <a:latin typeface="Gill Sans MT"/>
                <a:ea typeface="+mj-ea"/>
                <a:cs typeface="+mj-cs"/>
              </a:rPr>
              <a:t>I</a:t>
            </a:r>
            <a:r>
              <a:rPr lang="en-US" sz="1600" dirty="0">
                <a:solidFill>
                  <a:prstClr val="black"/>
                </a:solidFill>
                <a:latin typeface="Gill Sans MT"/>
                <a:ea typeface="+mj-ea"/>
                <a:cs typeface="+mj-cs"/>
              </a:rPr>
              <a:t>s the demonstration site suitable for raising the nursery? Is there enough water, do you need soil for potting mix, and if so, is the soil and other raw materials for the potting mix available?</a:t>
            </a:r>
          </a:p>
          <a:p>
            <a:pPr marL="285750" indent="-285750">
              <a:spcBef>
                <a:spcPts val="0"/>
              </a:spcBef>
              <a:spcAft>
                <a:spcPts val="600"/>
              </a:spcAft>
              <a:buFont typeface="Arial" panose="020B0604020202020204" pitchFamily="34" charset="0"/>
              <a:buChar char="•"/>
            </a:pPr>
            <a:r>
              <a:rPr lang="en-US" sz="1600" dirty="0">
                <a:solidFill>
                  <a:prstClr val="black"/>
                </a:solidFill>
                <a:latin typeface="Gill Sans MT"/>
                <a:ea typeface="+mj-ea"/>
                <a:cs typeface="+mj-cs"/>
              </a:rPr>
              <a:t>Is shade required for the nursery? If yes, will you use natural shade (e.g. from trees, a grass thatch), or do you need to buy shade cloth or plastic?</a:t>
            </a:r>
          </a:p>
          <a:p>
            <a:pPr marL="285750" indent="-285750">
              <a:spcBef>
                <a:spcPts val="0"/>
              </a:spcBef>
              <a:spcAft>
                <a:spcPts val="600"/>
              </a:spcAft>
              <a:buFont typeface="Arial" panose="020B0604020202020204" pitchFamily="34" charset="0"/>
              <a:buChar char="•"/>
            </a:pPr>
            <a:r>
              <a:rPr lang="en-US" sz="1600" dirty="0">
                <a:solidFill>
                  <a:prstClr val="black"/>
                </a:solidFill>
                <a:latin typeface="Gill Sans MT"/>
                <a:ea typeface="+mj-ea"/>
                <a:cs typeface="+mj-cs"/>
              </a:rPr>
              <a:t>Do you know how to pretreat the different types of seeds for which seedlings need to be raised? For example, are you aware of the need to scarify seeds that have a hard seed coat, or to stratify seeds that require a cold treatment before sowing?</a:t>
            </a:r>
          </a:p>
          <a:p>
            <a:pPr marL="285750" indent="-285750">
              <a:spcBef>
                <a:spcPts val="0"/>
              </a:spcBef>
              <a:spcAft>
                <a:spcPts val="600"/>
              </a:spcAft>
              <a:buFont typeface="Arial" panose="020B0604020202020204" pitchFamily="34" charset="0"/>
              <a:buChar char="•"/>
            </a:pPr>
            <a:r>
              <a:rPr lang="en-US" sz="1600" dirty="0">
                <a:solidFill>
                  <a:prstClr val="black"/>
                </a:solidFill>
                <a:latin typeface="Gill Sans MT"/>
                <a:ea typeface="+mj-ea"/>
                <a:cs typeface="+mj-cs"/>
              </a:rPr>
              <a:t>Do you need to construct raised benches for the nursery?</a:t>
            </a:r>
          </a:p>
          <a:p>
            <a:pPr marL="285750" indent="-285750">
              <a:spcBef>
                <a:spcPts val="0"/>
              </a:spcBef>
              <a:spcAft>
                <a:spcPts val="600"/>
              </a:spcAft>
              <a:buFont typeface="Arial" panose="020B0604020202020204" pitchFamily="34" charset="0"/>
              <a:buChar char="•"/>
            </a:pPr>
            <a:r>
              <a:rPr lang="en-US" sz="1600" dirty="0">
                <a:solidFill>
                  <a:prstClr val="black"/>
                </a:solidFill>
                <a:latin typeface="Gill Sans MT"/>
                <a:ea typeface="+mj-ea"/>
                <a:cs typeface="+mj-cs"/>
              </a:rPr>
              <a:t>Is the </a:t>
            </a:r>
            <a:r>
              <a:rPr lang="en-US" sz="1600" dirty="0" err="1">
                <a:solidFill>
                  <a:prstClr val="black"/>
                </a:solidFill>
                <a:latin typeface="Gill Sans MT"/>
                <a:ea typeface="+mj-ea"/>
                <a:cs typeface="+mj-cs"/>
              </a:rPr>
              <a:t>labour</a:t>
            </a:r>
            <a:r>
              <a:rPr lang="en-US" sz="1600" dirty="0">
                <a:solidFill>
                  <a:prstClr val="black"/>
                </a:solidFill>
                <a:latin typeface="Gill Sans MT"/>
                <a:ea typeface="+mj-ea"/>
                <a:cs typeface="+mj-cs"/>
              </a:rPr>
              <a:t> available to establish and care for the nursery? </a:t>
            </a:r>
          </a:p>
          <a:p>
            <a:pPr marL="285750" indent="-285750">
              <a:spcBef>
                <a:spcPts val="0"/>
              </a:spcBef>
              <a:spcAft>
                <a:spcPts val="600"/>
              </a:spcAft>
              <a:buFont typeface="Arial" panose="020B0604020202020204" pitchFamily="34" charset="0"/>
              <a:buChar char="•"/>
            </a:pPr>
            <a:r>
              <a:rPr lang="en-US" sz="1600" dirty="0">
                <a:solidFill>
                  <a:prstClr val="black"/>
                </a:solidFill>
                <a:latin typeface="Gill Sans MT"/>
                <a:ea typeface="+mj-ea"/>
                <a:cs typeface="+mj-cs"/>
              </a:rPr>
              <a:t>Are the necessary nursery tools and good quality seed/propagules available?</a:t>
            </a:r>
          </a:p>
          <a:p>
            <a:pPr marL="285750" indent="-285750">
              <a:spcBef>
                <a:spcPts val="0"/>
              </a:spcBef>
              <a:spcAft>
                <a:spcPts val="600"/>
              </a:spcAft>
              <a:buFont typeface="Arial" panose="020B0604020202020204" pitchFamily="34" charset="0"/>
              <a:buChar char="•"/>
            </a:pPr>
            <a:r>
              <a:rPr lang="de-CH" sz="1600" dirty="0" err="1">
                <a:solidFill>
                  <a:prstClr val="black"/>
                </a:solidFill>
                <a:latin typeface="Gill Sans MT"/>
                <a:ea typeface="+mj-ea"/>
                <a:cs typeface="+mj-cs"/>
              </a:rPr>
              <a:t>How</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much</a:t>
            </a:r>
            <a:r>
              <a:rPr lang="de-CH" sz="1600" dirty="0">
                <a:solidFill>
                  <a:prstClr val="black"/>
                </a:solidFill>
                <a:latin typeface="Gill Sans MT"/>
                <a:ea typeface="+mj-ea"/>
                <a:cs typeface="+mj-cs"/>
              </a:rPr>
              <a:t> time </a:t>
            </a:r>
            <a:r>
              <a:rPr lang="de-CH" sz="1600" dirty="0" err="1">
                <a:solidFill>
                  <a:prstClr val="black"/>
                </a:solidFill>
                <a:latin typeface="Gill Sans MT"/>
                <a:ea typeface="+mj-ea"/>
                <a:cs typeface="+mj-cs"/>
              </a:rPr>
              <a:t>is</a:t>
            </a:r>
            <a:r>
              <a:rPr lang="de-CH" sz="1600" dirty="0">
                <a:solidFill>
                  <a:prstClr val="black"/>
                </a:solidFill>
                <a:latin typeface="Gill Sans MT"/>
                <a:ea typeface="+mj-ea"/>
                <a:cs typeface="+mj-cs"/>
              </a:rPr>
              <a:t> required to </a:t>
            </a:r>
            <a:r>
              <a:rPr lang="de-CH" sz="1600" dirty="0" err="1">
                <a:solidFill>
                  <a:prstClr val="black"/>
                </a:solidFill>
                <a:latin typeface="Gill Sans MT"/>
                <a:ea typeface="+mj-ea"/>
                <a:cs typeface="+mj-cs"/>
              </a:rPr>
              <a:t>raise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seedlings</a:t>
            </a:r>
            <a:r>
              <a:rPr lang="de-CH" sz="1600" dirty="0">
                <a:solidFill>
                  <a:prstClr val="black"/>
                </a:solidFill>
                <a:latin typeface="Gill Sans MT"/>
                <a:ea typeface="+mj-ea"/>
                <a:cs typeface="+mj-cs"/>
              </a:rPr>
              <a:t> to </a:t>
            </a:r>
            <a:r>
              <a:rPr lang="de-CH" sz="1600" dirty="0" err="1">
                <a:solidFill>
                  <a:prstClr val="black"/>
                </a:solidFill>
                <a:latin typeface="Gill Sans MT"/>
                <a:ea typeface="+mj-ea"/>
                <a:cs typeface="+mj-cs"/>
              </a:rPr>
              <a:t>reach</a:t>
            </a:r>
            <a:r>
              <a:rPr lang="de-CH" sz="1600" dirty="0">
                <a:solidFill>
                  <a:prstClr val="black"/>
                </a:solidFill>
                <a:latin typeface="Gill Sans MT"/>
                <a:ea typeface="+mj-ea"/>
                <a:cs typeface="+mj-cs"/>
              </a:rPr>
              <a:t> a </a:t>
            </a:r>
            <a:r>
              <a:rPr lang="de-CH" sz="1600" dirty="0" err="1">
                <a:solidFill>
                  <a:prstClr val="black"/>
                </a:solidFill>
                <a:latin typeface="Gill Sans MT"/>
                <a:ea typeface="+mj-ea"/>
                <a:cs typeface="+mj-cs"/>
              </a:rPr>
              <a:t>stage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where</a:t>
            </a:r>
            <a:r>
              <a:rPr lang="de-CH" sz="1600" dirty="0">
                <a:solidFill>
                  <a:prstClr val="black"/>
                </a:solidFill>
                <a:latin typeface="Gill Sans MT"/>
                <a:ea typeface="+mj-ea"/>
                <a:cs typeface="+mj-cs"/>
              </a:rPr>
              <a:t> they </a:t>
            </a:r>
            <a:r>
              <a:rPr lang="de-CH" sz="1600" dirty="0" err="1">
                <a:solidFill>
                  <a:prstClr val="black"/>
                </a:solidFill>
                <a:latin typeface="Gill Sans MT"/>
                <a:ea typeface="+mj-ea"/>
                <a:cs typeface="+mj-cs"/>
              </a:rPr>
              <a:t>can</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be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transplanted</a:t>
            </a:r>
            <a:r>
              <a:rPr lang="de-CH" sz="1600" dirty="0">
                <a:solidFill>
                  <a:prstClr val="black"/>
                </a:solidFill>
                <a:latin typeface="Gill Sans MT"/>
                <a:ea typeface="+mj-ea"/>
                <a:cs typeface="+mj-cs"/>
              </a:rPr>
              <a:t> into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demo</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plots</a:t>
            </a:r>
            <a:r>
              <a:rPr lang="de-CH" sz="1600" dirty="0">
                <a:solidFill>
                  <a:prstClr val="black"/>
                </a:solidFill>
                <a:latin typeface="Gill Sans MT"/>
                <a:ea typeface="+mj-ea"/>
                <a:cs typeface="+mj-cs"/>
              </a:rPr>
              <a:t>? </a:t>
            </a:r>
          </a:p>
          <a:p>
            <a:pPr marL="285750" indent="-285750">
              <a:spcBef>
                <a:spcPts val="0"/>
              </a:spcBef>
              <a:spcAft>
                <a:spcPts val="600"/>
              </a:spcAft>
              <a:buFont typeface="Arial" panose="020B0604020202020204" pitchFamily="34" charset="0"/>
              <a:buChar char="•"/>
            </a:pPr>
            <a:r>
              <a:rPr lang="de-CH" sz="1600" dirty="0" err="1">
                <a:solidFill>
                  <a:prstClr val="black"/>
                </a:solidFill>
                <a:latin typeface="Gill Sans MT"/>
                <a:ea typeface="+mj-ea"/>
                <a:cs typeface="+mj-cs"/>
              </a:rPr>
              <a:t>Is</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grafting</a:t>
            </a:r>
            <a:r>
              <a:rPr lang="de-CH" sz="1600" dirty="0">
                <a:solidFill>
                  <a:prstClr val="black"/>
                </a:solidFill>
                <a:latin typeface="Gill Sans MT"/>
                <a:ea typeface="+mj-ea"/>
                <a:cs typeface="+mj-cs"/>
              </a:rPr>
              <a:t> and/</a:t>
            </a:r>
            <a:r>
              <a:rPr lang="de-CH" sz="1600" dirty="0" err="1">
                <a:solidFill>
                  <a:prstClr val="black"/>
                </a:solidFill>
                <a:latin typeface="Gill Sans MT"/>
                <a:ea typeface="+mj-ea"/>
                <a:cs typeface="+mj-cs"/>
              </a:rPr>
              <a:t>or</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budding</a:t>
            </a:r>
            <a:r>
              <a:rPr lang="de-CH" sz="1600" dirty="0">
                <a:solidFill>
                  <a:prstClr val="black"/>
                </a:solidFill>
                <a:latin typeface="Gill Sans MT"/>
                <a:ea typeface="+mj-ea"/>
                <a:cs typeface="+mj-cs"/>
              </a:rPr>
              <a:t> required before </a:t>
            </a:r>
            <a:r>
              <a:rPr lang="de-CH" sz="1600" dirty="0" err="1">
                <a:solidFill>
                  <a:prstClr val="black"/>
                </a:solidFill>
                <a:latin typeface="Gill Sans MT"/>
                <a:ea typeface="+mj-ea"/>
                <a:cs typeface="+mj-cs"/>
              </a:rPr>
              <a:t>transplanting</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If</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budding</a:t>
            </a:r>
            <a:r>
              <a:rPr lang="de-CH" sz="1600" dirty="0">
                <a:solidFill>
                  <a:prstClr val="black"/>
                </a:solidFill>
                <a:latin typeface="Gill Sans MT"/>
                <a:ea typeface="+mj-ea"/>
                <a:cs typeface="+mj-cs"/>
              </a:rPr>
              <a:t>/</a:t>
            </a:r>
            <a:r>
              <a:rPr lang="de-CH" sz="1600" dirty="0" err="1">
                <a:solidFill>
                  <a:prstClr val="black"/>
                </a:solidFill>
                <a:latin typeface="Gill Sans MT"/>
                <a:ea typeface="+mj-ea"/>
                <a:cs typeface="+mj-cs"/>
              </a:rPr>
              <a:t>grafting</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are</a:t>
            </a:r>
            <a:r>
              <a:rPr lang="de-CH" sz="1600" dirty="0">
                <a:solidFill>
                  <a:prstClr val="black"/>
                </a:solidFill>
                <a:latin typeface="Gill Sans MT"/>
                <a:ea typeface="+mj-ea"/>
                <a:cs typeface="+mj-cs"/>
              </a:rPr>
              <a:t> required, </a:t>
            </a:r>
            <a:r>
              <a:rPr lang="de-CH" sz="1600" dirty="0" err="1">
                <a:solidFill>
                  <a:prstClr val="black"/>
                </a:solidFill>
                <a:latin typeface="Gill Sans MT"/>
                <a:ea typeface="+mj-ea"/>
                <a:cs typeface="+mj-cs"/>
              </a:rPr>
              <a:t>are</a:t>
            </a:r>
            <a:r>
              <a:rPr lang="de-CH" sz="1600" dirty="0">
                <a:solidFill>
                  <a:prstClr val="black"/>
                </a:solidFill>
                <a:latin typeface="Gill Sans MT"/>
                <a:ea typeface="+mj-ea"/>
                <a:cs typeface="+mj-cs"/>
              </a:rPr>
              <a:t> there good </a:t>
            </a:r>
            <a:r>
              <a:rPr lang="de-CH" sz="1600" dirty="0" err="1">
                <a:solidFill>
                  <a:prstClr val="black"/>
                </a:solidFill>
                <a:latin typeface="Gill Sans MT"/>
                <a:ea typeface="+mj-ea"/>
                <a:cs typeface="+mj-cs"/>
              </a:rPr>
              <a:t>quality</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sources</a:t>
            </a:r>
            <a:r>
              <a:rPr lang="de-CH" sz="1600" dirty="0">
                <a:solidFill>
                  <a:prstClr val="black"/>
                </a:solidFill>
                <a:latin typeface="Gill Sans MT"/>
                <a:ea typeface="+mj-ea"/>
                <a:cs typeface="+mj-cs"/>
              </a:rPr>
              <a:t> of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scions</a:t>
            </a:r>
            <a:r>
              <a:rPr lang="de-CH" sz="1600" dirty="0">
                <a:solidFill>
                  <a:prstClr val="black"/>
                </a:solidFill>
                <a:latin typeface="Gill Sans MT"/>
                <a:ea typeface="+mj-ea"/>
                <a:cs typeface="+mj-cs"/>
              </a:rPr>
              <a:t> (i.e.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mature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branches</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where</a:t>
            </a:r>
            <a:r>
              <a:rPr lang="de-CH" sz="1600" dirty="0">
                <a:solidFill>
                  <a:prstClr val="black"/>
                </a:solidFill>
                <a:latin typeface="Gill Sans MT"/>
                <a:ea typeface="+mj-ea"/>
                <a:cs typeface="+mj-cs"/>
              </a:rPr>
              <a:t> grafts and </a:t>
            </a:r>
            <a:r>
              <a:rPr lang="de-CH" sz="1600" dirty="0" err="1">
                <a:solidFill>
                  <a:prstClr val="black"/>
                </a:solidFill>
                <a:latin typeface="Gill Sans MT"/>
                <a:ea typeface="+mj-ea"/>
                <a:cs typeface="+mj-cs"/>
              </a:rPr>
              <a:t>buds</a:t>
            </a:r>
            <a:r>
              <a:rPr lang="de-CH" sz="1600" dirty="0">
                <a:solidFill>
                  <a:prstClr val="black"/>
                </a:solidFill>
                <a:latin typeface="Gill Sans MT"/>
                <a:ea typeface="+mj-ea"/>
                <a:cs typeface="+mj-cs"/>
              </a:rPr>
              <a:t> of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desired</a:t>
            </a:r>
            <a:r>
              <a:rPr lang="de-CH" sz="1600" dirty="0">
                <a:solidFill>
                  <a:prstClr val="black"/>
                </a:solidFill>
                <a:latin typeface="Gill Sans MT"/>
                <a:ea typeface="+mj-ea"/>
                <a:cs typeface="+mj-cs"/>
              </a:rPr>
              <a:t> trees </a:t>
            </a:r>
            <a:r>
              <a:rPr lang="de-CH" sz="1600" dirty="0" err="1">
                <a:solidFill>
                  <a:prstClr val="black"/>
                </a:solidFill>
                <a:latin typeface="Gill Sans MT"/>
                <a:ea typeface="+mj-ea"/>
                <a:cs typeface="+mj-cs"/>
              </a:rPr>
              <a:t>can</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be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obtained</a:t>
            </a:r>
            <a:r>
              <a:rPr lang="de-CH" sz="1600" dirty="0">
                <a:solidFill>
                  <a:prstClr val="black"/>
                </a:solidFill>
                <a:latin typeface="Gill Sans MT"/>
                <a:ea typeface="+mj-ea"/>
                <a:cs typeface="+mj-cs"/>
              </a:rPr>
              <a:t>), and </a:t>
            </a:r>
            <a:r>
              <a:rPr lang="de-CH" sz="1600" dirty="0" err="1">
                <a:solidFill>
                  <a:prstClr val="black"/>
                </a:solidFill>
                <a:latin typeface="Gill Sans MT"/>
                <a:ea typeface="+mj-ea"/>
                <a:cs typeface="+mj-cs"/>
              </a:rPr>
              <a:t>are</a:t>
            </a:r>
            <a:r>
              <a:rPr lang="de-CH" sz="1600" dirty="0">
                <a:solidFill>
                  <a:prstClr val="black"/>
                </a:solidFill>
                <a:latin typeface="Gill Sans MT"/>
                <a:ea typeface="+mj-ea"/>
                <a:cs typeface="+mj-cs"/>
              </a:rPr>
              <a:t> </a:t>
            </a:r>
            <a:r>
              <a:rPr lang="de-CH" sz="1600" dirty="0" err="1">
                <a:solidFill>
                  <a:prstClr val="black"/>
                </a:solidFill>
                <a:latin typeface="Gill Sans MT"/>
                <a:ea typeface="+mj-ea"/>
                <a:cs typeface="+mj-cs"/>
              </a:rPr>
              <a:t>the</a:t>
            </a:r>
            <a:r>
              <a:rPr lang="de-CH" sz="1600" dirty="0">
                <a:solidFill>
                  <a:prstClr val="black"/>
                </a:solidFill>
                <a:latin typeface="Gill Sans MT"/>
                <a:ea typeface="+mj-ea"/>
                <a:cs typeface="+mj-cs"/>
              </a:rPr>
              <a:t> relevant </a:t>
            </a:r>
            <a:r>
              <a:rPr lang="de-CH" sz="1600" dirty="0" err="1">
                <a:solidFill>
                  <a:prstClr val="black"/>
                </a:solidFill>
                <a:latin typeface="Gill Sans MT"/>
                <a:ea typeface="+mj-ea"/>
                <a:cs typeface="+mj-cs"/>
              </a:rPr>
              <a:t>tools</a:t>
            </a:r>
            <a:r>
              <a:rPr lang="de-CH" sz="1600" dirty="0">
                <a:solidFill>
                  <a:prstClr val="black"/>
                </a:solidFill>
                <a:latin typeface="Gill Sans MT"/>
                <a:ea typeface="+mj-ea"/>
                <a:cs typeface="+mj-cs"/>
              </a:rPr>
              <a:t> and </a:t>
            </a:r>
            <a:r>
              <a:rPr lang="de-CH" sz="1600" dirty="0" err="1">
                <a:solidFill>
                  <a:prstClr val="black"/>
                </a:solidFill>
                <a:latin typeface="Gill Sans MT"/>
                <a:ea typeface="+mj-ea"/>
                <a:cs typeface="+mj-cs"/>
              </a:rPr>
              <a:t>materials</a:t>
            </a:r>
            <a:r>
              <a:rPr lang="de-CH" sz="1600" dirty="0">
                <a:solidFill>
                  <a:prstClr val="black"/>
                </a:solidFill>
                <a:latin typeface="Gill Sans MT"/>
                <a:ea typeface="+mj-ea"/>
                <a:cs typeface="+mj-cs"/>
              </a:rPr>
              <a:t> available?</a:t>
            </a:r>
            <a:endParaRPr lang="en-US" dirty="0"/>
          </a:p>
        </p:txBody>
      </p:sp>
      <p:sp>
        <p:nvSpPr>
          <p:cNvPr id="5" name="Foliennummernplatzhalter 4">
            <a:extLst>
              <a:ext uri="{FF2B5EF4-FFF2-40B4-BE49-F238E27FC236}">
                <a16:creationId xmlns:a16="http://schemas.microsoft.com/office/drawing/2014/main" id="{150EBD4E-C118-4D86-94AE-FDCE06EE2C83}"/>
              </a:ext>
            </a:extLst>
          </p:cNvPr>
          <p:cNvSpPr txBox="1">
            <a:spLocks/>
          </p:cNvSpPr>
          <p:nvPr/>
        </p:nvSpPr>
        <p:spPr>
          <a:xfrm>
            <a:off x="7747800" y="6219700"/>
            <a:ext cx="792000" cy="360000"/>
          </a:xfrm>
          <a:prstGeom prst="rect">
            <a:avLst/>
          </a:prstGeom>
        </p:spPr>
        <p:txBody>
          <a:bodyPr vert="horz" lIns="0" tIns="45720" rIns="0" bIns="45720" rtlCol="0" anchor="b"/>
          <a:lstStyle>
            <a:defPPr>
              <a:defRPr lang="de-DE"/>
            </a:defPPr>
            <a:lvl1pPr algn="r">
              <a:defRPr sz="1200" spc="20"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95DEAF-E952-4796-AAEE-4201E40CA590}" type="slidenum">
              <a:rPr lang="en-GB" smtClean="0"/>
              <a:pPr/>
              <a:t>181</a:t>
            </a:fld>
            <a:endParaRPr lang="en-GB" dirty="0"/>
          </a:p>
        </p:txBody>
      </p:sp>
      <p:sp>
        <p:nvSpPr>
          <p:cNvPr id="6" name="Datumsplatzhalter 4">
            <a:extLst>
              <a:ext uri="{FF2B5EF4-FFF2-40B4-BE49-F238E27FC236}">
                <a16:creationId xmlns:a16="http://schemas.microsoft.com/office/drawing/2014/main" id="{00CE55E4-5546-4AC9-A73B-2B7E3BD14B2A}"/>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82201" y="364385"/>
            <a:ext cx="8039844" cy="369332"/>
          </a:xfrm>
          <a:prstGeom prst="rect">
            <a:avLst/>
          </a:prstGeom>
          <a:noFill/>
        </p:spPr>
        <p:txBody>
          <a:bodyPr wrap="square" rtlCol="0">
            <a:spAutoFit/>
          </a:bodyPr>
          <a:lstStyle/>
          <a:p>
            <a:r>
              <a:rPr lang="de-CH" b="1" dirty="0"/>
              <a:t>ANNEX 6:  </a:t>
            </a:r>
            <a:r>
              <a:rPr lang="de-CH" dirty="0"/>
              <a:t>Further </a:t>
            </a:r>
            <a:r>
              <a:rPr lang="de-CH" dirty="0" err="1"/>
              <a:t>guiding</a:t>
            </a:r>
            <a:r>
              <a:rPr lang="de-CH" dirty="0"/>
              <a:t> </a:t>
            </a:r>
            <a:r>
              <a:rPr lang="de-CH" dirty="0" err="1"/>
              <a:t>questions</a:t>
            </a:r>
            <a:r>
              <a:rPr lang="de-CH" dirty="0"/>
              <a:t> and considerations </a:t>
            </a:r>
            <a:r>
              <a:rPr lang="de-CH" dirty="0" err="1"/>
              <a:t>if</a:t>
            </a:r>
            <a:r>
              <a:rPr lang="de-CH" dirty="0"/>
              <a:t> a </a:t>
            </a:r>
            <a:r>
              <a:rPr lang="de-CH" dirty="0" err="1"/>
              <a:t>nursery</a:t>
            </a:r>
            <a:r>
              <a:rPr lang="de-CH" dirty="0"/>
              <a:t> </a:t>
            </a:r>
            <a:r>
              <a:rPr lang="de-CH" dirty="0" err="1"/>
              <a:t>is</a:t>
            </a:r>
            <a:r>
              <a:rPr lang="de-CH" dirty="0"/>
              <a:t> required </a:t>
            </a:r>
            <a:r>
              <a:rPr lang="de-CH" b="1" dirty="0"/>
              <a:t> </a:t>
            </a:r>
            <a:endParaRPr lang="en-US" b="1" dirty="0"/>
          </a:p>
        </p:txBody>
      </p:sp>
    </p:spTree>
    <p:extLst>
      <p:ext uri="{BB962C8B-B14F-4D97-AF65-F5344CB8AC3E}">
        <p14:creationId xmlns:p14="http://schemas.microsoft.com/office/powerpoint/2010/main" val="565411211"/>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182</a:t>
            </a:fld>
            <a:endParaRPr lang="en-GB" noProof="0" dirty="0"/>
          </a:p>
        </p:txBody>
      </p:sp>
      <p:sp>
        <p:nvSpPr>
          <p:cNvPr id="7" name="Rectangle 7"/>
          <p:cNvSpPr/>
          <p:nvPr/>
        </p:nvSpPr>
        <p:spPr>
          <a:xfrm>
            <a:off x="611306" y="463513"/>
            <a:ext cx="7928493" cy="249299"/>
          </a:xfrm>
          <a:prstGeom prst="rect">
            <a:avLst/>
          </a:prstGeom>
          <a:noFill/>
        </p:spPr>
        <p:txBody>
          <a:bodyPr vert="horz" wrap="square" lIns="0" tIns="0" rIns="0" bIns="0" rtlCol="0" anchor="t">
            <a:spAutoFit/>
          </a:bodyPr>
          <a:lstStyle/>
          <a:p>
            <a:pPr>
              <a:lnSpc>
                <a:spcPct val="90000"/>
              </a:lnSpc>
              <a:spcBef>
                <a:spcPct val="0"/>
              </a:spcBef>
            </a:pPr>
            <a:r>
              <a:rPr lang="en-GB" b="1" dirty="0"/>
              <a:t>Considerations in raising and managing a good nursery</a:t>
            </a:r>
          </a:p>
        </p:txBody>
      </p:sp>
      <p:sp>
        <p:nvSpPr>
          <p:cNvPr id="8" name="TextBox 7"/>
          <p:cNvSpPr txBox="1"/>
          <p:nvPr/>
        </p:nvSpPr>
        <p:spPr>
          <a:xfrm>
            <a:off x="3734377" y="866961"/>
            <a:ext cx="5031048" cy="5139869"/>
          </a:xfrm>
          <a:prstGeom prst="rect">
            <a:avLst/>
          </a:prstGeom>
          <a:noFill/>
        </p:spPr>
        <p:txBody>
          <a:bodyPr wrap="square" rtlCol="0">
            <a:spAutoFit/>
          </a:bodyPr>
          <a:lstStyle/>
          <a:p>
            <a:pPr marL="180000" indent="-180000">
              <a:spcAft>
                <a:spcPts val="600"/>
              </a:spcAft>
              <a:buFont typeface="+mj-lt"/>
              <a:buAutoNum type="arabicPeriod"/>
            </a:pPr>
            <a:r>
              <a:rPr lang="en-GB" sz="1600" dirty="0"/>
              <a:t>The nursery site should be:</a:t>
            </a:r>
          </a:p>
          <a:p>
            <a:pPr marL="540000" lvl="1" indent="-180000">
              <a:spcAft>
                <a:spcPts val="600"/>
              </a:spcAft>
              <a:buFont typeface="Arial" panose="020B0604020202020204" pitchFamily="34" charset="0"/>
              <a:buChar char="•"/>
            </a:pPr>
            <a:r>
              <a:rPr lang="en-GB" sz="1600" dirty="0"/>
              <a:t>sited at a place that is close to a continuous source of water (good quality water),</a:t>
            </a:r>
          </a:p>
          <a:p>
            <a:pPr marL="540000" lvl="1" indent="-180000">
              <a:spcAft>
                <a:spcPts val="600"/>
              </a:spcAft>
              <a:buFont typeface="Arial" panose="020B0604020202020204" pitchFamily="34" charset="0"/>
              <a:buChar char="•"/>
            </a:pPr>
            <a:r>
              <a:rPr lang="en-US" sz="1600" dirty="0"/>
              <a:t>accessible all year round for various operations,</a:t>
            </a:r>
          </a:p>
          <a:p>
            <a:pPr marL="540000" lvl="1" indent="-180000">
              <a:spcAft>
                <a:spcPts val="600"/>
              </a:spcAft>
              <a:buFont typeface="Arial" panose="020B0604020202020204" pitchFamily="34" charset="0"/>
              <a:buChar char="•"/>
            </a:pPr>
            <a:r>
              <a:rPr lang="en-US" sz="1600" dirty="0"/>
              <a:t>protected from strong winds and from livestock and other animal pests, </a:t>
            </a:r>
          </a:p>
          <a:p>
            <a:pPr marL="540000" lvl="1" indent="-180000">
              <a:spcAft>
                <a:spcPts val="600"/>
              </a:spcAft>
              <a:buFont typeface="Arial" panose="020B0604020202020204" pitchFamily="34" charset="0"/>
              <a:buChar char="•"/>
            </a:pPr>
            <a:r>
              <a:rPr lang="en-US" sz="1600" dirty="0"/>
              <a:t>receive good sunlight, and</a:t>
            </a:r>
          </a:p>
          <a:p>
            <a:pPr marL="540000" lvl="1" indent="-180000">
              <a:spcAft>
                <a:spcPts val="600"/>
              </a:spcAft>
              <a:buFont typeface="Arial" panose="020B0604020202020204" pitchFamily="34" charset="0"/>
              <a:buChar char="•"/>
            </a:pPr>
            <a:r>
              <a:rPr lang="en-US" sz="1600" dirty="0"/>
              <a:t>on a gentle slope to allow good drainage.</a:t>
            </a:r>
          </a:p>
          <a:p>
            <a:pPr marL="180000" indent="-180000">
              <a:spcAft>
                <a:spcPts val="600"/>
              </a:spcAft>
              <a:buFont typeface="+mj-lt"/>
              <a:buAutoNum type="arabicPeriod"/>
            </a:pPr>
            <a:r>
              <a:rPr lang="en-US" sz="1600" dirty="0"/>
              <a:t>Good soils (</a:t>
            </a:r>
            <a:r>
              <a:rPr lang="en-GB" sz="1600" dirty="0"/>
              <a:t>well sterilised with hot water or solarisation) </a:t>
            </a:r>
            <a:r>
              <a:rPr lang="en-US" sz="1600" dirty="0"/>
              <a:t>and other good quality planting materials</a:t>
            </a:r>
            <a:r>
              <a:rPr lang="en-GB" sz="1600" dirty="0"/>
              <a:t> should be used. Seek expert guidance for most common methods for treating seeds, e.g. with hot water for the control of seed-borne diseases.</a:t>
            </a:r>
          </a:p>
          <a:p>
            <a:pPr marL="180000" indent="-180000">
              <a:spcAft>
                <a:spcPts val="600"/>
              </a:spcAft>
              <a:buFont typeface="+mj-lt"/>
              <a:buAutoNum type="arabicPeriod"/>
            </a:pPr>
            <a:r>
              <a:rPr lang="en-GB" sz="1600" dirty="0"/>
              <a:t>There should be enough space among the seedlings, depending on whether they will be raised in pots or in beds. </a:t>
            </a:r>
          </a:p>
          <a:p>
            <a:pPr marL="180000" indent="-180000">
              <a:spcAft>
                <a:spcPts val="600"/>
              </a:spcAft>
              <a:buFont typeface="+mj-lt"/>
              <a:buAutoNum type="arabicPeriod"/>
            </a:pPr>
            <a:r>
              <a:rPr lang="en-GB" sz="1600" dirty="0"/>
              <a:t>Construct a shade to protect the seedlings from extreme weather elements using appropriate materials.</a:t>
            </a:r>
          </a:p>
        </p:txBody>
      </p:sp>
      <p:pic>
        <p:nvPicPr>
          <p:cNvPr id="6" name="Content Placeholder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132" y="3282310"/>
            <a:ext cx="3081236" cy="2310927"/>
          </a:xfrm>
          <a:prstGeom prst="rect">
            <a:avLst/>
          </a:prstGeom>
        </p:spPr>
      </p:pic>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307" y="866961"/>
            <a:ext cx="3060683" cy="2310927"/>
          </a:xfrm>
          <a:prstGeom prst="rect">
            <a:avLst/>
          </a:prstGeom>
        </p:spPr>
      </p:pic>
      <p:sp>
        <p:nvSpPr>
          <p:cNvPr id="12" name="Textfeld 11"/>
          <p:cNvSpPr txBox="1"/>
          <p:nvPr/>
        </p:nvSpPr>
        <p:spPr>
          <a:xfrm>
            <a:off x="1691968" y="5633749"/>
            <a:ext cx="2169032" cy="276999"/>
          </a:xfrm>
          <a:prstGeom prst="rect">
            <a:avLst/>
          </a:prstGeom>
          <a:noFill/>
        </p:spPr>
        <p:txBody>
          <a:bodyPr wrap="square" rtlCol="0">
            <a:spAutoFit/>
          </a:bodyPr>
          <a:lstStyle/>
          <a:p>
            <a:r>
              <a:rPr lang="de-CH" sz="1200" dirty="0"/>
              <a:t>Pictures: Laura Armengot, </a:t>
            </a:r>
            <a:r>
              <a:rPr lang="de-CH" sz="1200" dirty="0" err="1"/>
              <a:t>FiBL</a:t>
            </a:r>
            <a:endParaRPr lang="en-US" sz="1200" dirty="0"/>
          </a:p>
        </p:txBody>
      </p:sp>
      <p:sp>
        <p:nvSpPr>
          <p:cNvPr id="9" name="Datumsplatzhalter 4">
            <a:extLst>
              <a:ext uri="{FF2B5EF4-FFF2-40B4-BE49-F238E27FC236}">
                <a16:creationId xmlns:a16="http://schemas.microsoft.com/office/drawing/2014/main" id="{D15D929E-96BF-45EA-BABB-8544C40BAC6E}"/>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4549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C8DEFE0-F7DF-4349-80AB-9E6CE87B7D35}"/>
              </a:ext>
            </a:extLst>
          </p:cNvPr>
          <p:cNvSpPr>
            <a:spLocks noGrp="1"/>
          </p:cNvSpPr>
          <p:nvPr>
            <p:ph type="sldNum" sz="quarter" idx="4"/>
          </p:nvPr>
        </p:nvSpPr>
        <p:spPr/>
        <p:txBody>
          <a:bodyPr/>
          <a:lstStyle/>
          <a:p>
            <a:fld id="{B295DEAF-E952-4796-AAEE-4201E40CA590}" type="slidenum">
              <a:rPr lang="en-GB" noProof="0" smtClean="0"/>
              <a:pPr/>
              <a:t>19</a:t>
            </a:fld>
            <a:endParaRPr lang="en-GB" noProof="0" dirty="0"/>
          </a:p>
        </p:txBody>
      </p:sp>
      <p:sp>
        <p:nvSpPr>
          <p:cNvPr id="6" name="Datumsplatzhalter 4">
            <a:extLst>
              <a:ext uri="{FF2B5EF4-FFF2-40B4-BE49-F238E27FC236}">
                <a16:creationId xmlns:a16="http://schemas.microsoft.com/office/drawing/2014/main" id="{2169269A-4BEA-4929-87C9-21AE52EB404F}"/>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2" name="Textfeld 1"/>
          <p:cNvSpPr txBox="1"/>
          <p:nvPr/>
        </p:nvSpPr>
        <p:spPr>
          <a:xfrm>
            <a:off x="521955" y="588638"/>
            <a:ext cx="7129625" cy="461665"/>
          </a:xfrm>
          <a:prstGeom prst="rect">
            <a:avLst/>
          </a:prstGeom>
          <a:noFill/>
        </p:spPr>
        <p:txBody>
          <a:bodyPr wrap="square" rtlCol="0">
            <a:spAutoFit/>
          </a:bodyPr>
          <a:lstStyle/>
          <a:p>
            <a:endParaRPr lang="en-US" sz="2400" b="1" dirty="0"/>
          </a:p>
        </p:txBody>
      </p:sp>
      <p:sp>
        <p:nvSpPr>
          <p:cNvPr id="7" name="Textfeld 6"/>
          <p:cNvSpPr txBox="1"/>
          <p:nvPr/>
        </p:nvSpPr>
        <p:spPr>
          <a:xfrm>
            <a:off x="521955" y="3068996"/>
            <a:ext cx="8003870" cy="1569660"/>
          </a:xfrm>
          <a:prstGeom prst="rect">
            <a:avLst/>
          </a:prstGeom>
          <a:solidFill>
            <a:srgbClr val="D0F7F8"/>
          </a:solidFill>
        </p:spPr>
        <p:txBody>
          <a:bodyPr wrap="square" rtlCol="0">
            <a:spAutoFit/>
          </a:bodyPr>
          <a:lstStyle/>
          <a:p>
            <a:r>
              <a:rPr lang="de-CH" sz="2400" dirty="0"/>
              <a:t>Problem </a:t>
            </a:r>
            <a:r>
              <a:rPr lang="de-CH" sz="2400" dirty="0" err="1"/>
              <a:t>statement</a:t>
            </a:r>
            <a:r>
              <a:rPr lang="de-CH" sz="2400" dirty="0"/>
              <a:t> </a:t>
            </a:r>
            <a:r>
              <a:rPr lang="de-CH" sz="2400" dirty="0" err="1"/>
              <a:t>for</a:t>
            </a:r>
            <a:r>
              <a:rPr lang="de-CH" sz="2400" dirty="0"/>
              <a:t> </a:t>
            </a:r>
            <a:r>
              <a:rPr lang="de-CH" sz="2400" dirty="0" err="1"/>
              <a:t>the</a:t>
            </a:r>
            <a:r>
              <a:rPr lang="de-CH" sz="2400" dirty="0"/>
              <a:t> NRC </a:t>
            </a:r>
            <a:r>
              <a:rPr lang="de-CH" sz="2400" dirty="0" err="1"/>
              <a:t>demonstration</a:t>
            </a:r>
            <a:r>
              <a:rPr lang="de-CH" sz="2400" dirty="0"/>
              <a:t>:  </a:t>
            </a:r>
            <a:r>
              <a:rPr lang="en-US" sz="2400" dirty="0"/>
              <a:t>Low productivity of maize crop due to low soil fertility, and limited knowledge on organic farming by students, extension, and farmers.</a:t>
            </a:r>
          </a:p>
        </p:txBody>
      </p:sp>
      <p:sp>
        <p:nvSpPr>
          <p:cNvPr id="9" name="Textfeld 8"/>
          <p:cNvSpPr txBox="1"/>
          <p:nvPr/>
        </p:nvSpPr>
        <p:spPr>
          <a:xfrm>
            <a:off x="535930" y="1053897"/>
            <a:ext cx="8003870" cy="461665"/>
          </a:xfrm>
          <a:prstGeom prst="rect">
            <a:avLst/>
          </a:prstGeom>
          <a:solidFill>
            <a:srgbClr val="D0F7F8"/>
          </a:solidFill>
        </p:spPr>
        <p:txBody>
          <a:bodyPr wrap="square" rtlCol="0">
            <a:spAutoFit/>
          </a:bodyPr>
          <a:lstStyle/>
          <a:p>
            <a:r>
              <a:rPr lang="de-CH" sz="2400" b="1" dirty="0"/>
              <a:t>Problem </a:t>
            </a:r>
            <a:r>
              <a:rPr lang="de-CH" sz="2400" b="1" dirty="0" err="1"/>
              <a:t>statement</a:t>
            </a:r>
            <a:r>
              <a:rPr lang="de-CH" sz="2400" b="1" dirty="0"/>
              <a:t> </a:t>
            </a:r>
            <a:r>
              <a:rPr lang="de-CH" sz="2400" b="1" dirty="0" err="1"/>
              <a:t>for</a:t>
            </a:r>
            <a:r>
              <a:rPr lang="de-CH" sz="2400" b="1" dirty="0"/>
              <a:t> </a:t>
            </a:r>
            <a:r>
              <a:rPr lang="de-CH" sz="2400" b="1" dirty="0" err="1"/>
              <a:t>the</a:t>
            </a:r>
            <a:r>
              <a:rPr lang="de-CH" sz="2400" b="1" dirty="0"/>
              <a:t> NRC </a:t>
            </a:r>
            <a:r>
              <a:rPr lang="de-CH" sz="2400" b="1" dirty="0" err="1"/>
              <a:t>demonstration</a:t>
            </a:r>
            <a:endParaRPr lang="en-US" sz="2400" b="1" dirty="0"/>
          </a:p>
        </p:txBody>
      </p:sp>
    </p:spTree>
    <p:extLst>
      <p:ext uri="{BB962C8B-B14F-4D97-AF65-F5344CB8AC3E}">
        <p14:creationId xmlns:p14="http://schemas.microsoft.com/office/powerpoint/2010/main" val="55451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5F61A-DFE3-4A2A-9110-101FDA1467B3}"/>
              </a:ext>
            </a:extLst>
          </p:cNvPr>
          <p:cNvSpPr>
            <a:spLocks noGrp="1"/>
          </p:cNvSpPr>
          <p:nvPr>
            <p:ph type="title"/>
          </p:nvPr>
        </p:nvSpPr>
        <p:spPr/>
        <p:txBody>
          <a:bodyPr/>
          <a:lstStyle/>
          <a:p>
            <a:r>
              <a:rPr lang="de-CH" dirty="0"/>
              <a:t>Imprint</a:t>
            </a:r>
          </a:p>
        </p:txBody>
      </p:sp>
      <p:sp>
        <p:nvSpPr>
          <p:cNvPr id="4" name="Datumsplatzhalter 3">
            <a:extLst>
              <a:ext uri="{FF2B5EF4-FFF2-40B4-BE49-F238E27FC236}">
                <a16:creationId xmlns:a16="http://schemas.microsoft.com/office/drawing/2014/main" id="{E384D2E9-41E8-4C7A-B789-A92B09599342}"/>
              </a:ext>
            </a:extLst>
          </p:cNvPr>
          <p:cNvSpPr>
            <a:spLocks noGrp="1"/>
          </p:cNvSpPr>
          <p:nvPr>
            <p:ph type="dt" sz="half" idx="10"/>
          </p:nvPr>
        </p:nvSpPr>
        <p:spPr/>
        <p:txBody>
          <a:bodyPr/>
          <a:lstStyle/>
          <a:p>
            <a:r>
              <a:rPr lang="en-US"/>
              <a:t>Organic Agriculture Demonstration User Guide, 2020</a:t>
            </a:r>
            <a:endParaRPr lang="en-US" dirty="0"/>
          </a:p>
        </p:txBody>
      </p:sp>
      <p:sp>
        <p:nvSpPr>
          <p:cNvPr id="5" name="Foliennummernplatzhalter 4">
            <a:extLst>
              <a:ext uri="{FF2B5EF4-FFF2-40B4-BE49-F238E27FC236}">
                <a16:creationId xmlns:a16="http://schemas.microsoft.com/office/drawing/2014/main" id="{1780DE0D-EFA5-4E49-9E4D-247B598E5939}"/>
              </a:ext>
            </a:extLst>
          </p:cNvPr>
          <p:cNvSpPr>
            <a:spLocks noGrp="1"/>
          </p:cNvSpPr>
          <p:nvPr>
            <p:ph type="sldNum" sz="quarter" idx="12"/>
          </p:nvPr>
        </p:nvSpPr>
        <p:spPr/>
        <p:txBody>
          <a:bodyPr/>
          <a:lstStyle/>
          <a:p>
            <a:fld id="{F06865E2-7F81-4DD3-9905-80981FB4A23A}" type="slidenum">
              <a:rPr lang="en-US" smtClean="0"/>
              <a:t>2</a:t>
            </a:fld>
            <a:endParaRPr lang="en-US"/>
          </a:p>
        </p:txBody>
      </p:sp>
      <p:sp>
        <p:nvSpPr>
          <p:cNvPr id="6" name="Rechteck 5">
            <a:extLst>
              <a:ext uri="{FF2B5EF4-FFF2-40B4-BE49-F238E27FC236}">
                <a16:creationId xmlns:a16="http://schemas.microsoft.com/office/drawing/2014/main" id="{DC6BC39C-11BC-4CA7-9AFB-47EF8451ED53}"/>
              </a:ext>
            </a:extLst>
          </p:cNvPr>
          <p:cNvSpPr/>
          <p:nvPr/>
        </p:nvSpPr>
        <p:spPr>
          <a:xfrm>
            <a:off x="623532" y="998973"/>
            <a:ext cx="7916268" cy="5109091"/>
          </a:xfrm>
          <a:prstGeom prst="rect">
            <a:avLst/>
          </a:prstGeom>
        </p:spPr>
        <p:txBody>
          <a:bodyPr wrap="square" lIns="0" tIns="0" rIns="0" bIns="0">
            <a:spAutoFit/>
          </a:bodyPr>
          <a:lstStyle/>
          <a:p>
            <a:r>
              <a:rPr lang="de-CH" sz="1100" b="1" dirty="0" err="1"/>
              <a:t>Published</a:t>
            </a:r>
            <a:r>
              <a:rPr lang="de-CH" sz="1100" b="1" dirty="0"/>
              <a:t> </a:t>
            </a:r>
            <a:r>
              <a:rPr lang="de-CH" sz="1100" b="1" dirty="0" err="1"/>
              <a:t>by</a:t>
            </a:r>
            <a:r>
              <a:rPr lang="de-CH" sz="1100" b="1" dirty="0"/>
              <a:t>:</a:t>
            </a:r>
          </a:p>
          <a:p>
            <a:r>
              <a:rPr lang="en-GB" sz="1100" dirty="0"/>
              <a:t>Research Institute of Organic Agriculture </a:t>
            </a:r>
            <a:r>
              <a:rPr lang="en-GB" sz="1100" dirty="0" err="1"/>
              <a:t>FiBL</a:t>
            </a:r>
            <a:endParaRPr lang="en-GB" sz="1100" dirty="0"/>
          </a:p>
          <a:p>
            <a:r>
              <a:rPr lang="de-CH" sz="1100" dirty="0"/>
              <a:t>Ackerstrasse 113 / Postfach 219, CH-5070 Frick, </a:t>
            </a:r>
            <a:r>
              <a:rPr lang="de-CH" sz="1100" dirty="0" err="1"/>
              <a:t>Switzerland</a:t>
            </a:r>
            <a:endParaRPr lang="en-GB" sz="1100" dirty="0"/>
          </a:p>
          <a:p>
            <a:r>
              <a:rPr lang="en-GB" sz="1100" dirty="0"/>
              <a:t>info.suisse@fibl.org, www.fibl.org</a:t>
            </a:r>
            <a:endParaRPr lang="en-GB" sz="1100" spc="20" dirty="0"/>
          </a:p>
          <a:p>
            <a:endParaRPr lang="de-CH" sz="1100" dirty="0"/>
          </a:p>
          <a:p>
            <a:r>
              <a:rPr lang="de-CH" sz="1100" dirty="0"/>
              <a:t>Deutsche Gesellschaft für Internationale Zusammenarbeit (GIZ) GmbH</a:t>
            </a:r>
          </a:p>
          <a:p>
            <a:r>
              <a:rPr lang="de-CH" sz="1100" dirty="0"/>
              <a:t>Friedrich-Ebert-Allee 32 + 36, D-53113 Bonn, Germany</a:t>
            </a:r>
          </a:p>
          <a:p>
            <a:r>
              <a:rPr lang="de-CH" sz="1100" dirty="0"/>
              <a:t>info@giz.de, www.giz.de</a:t>
            </a:r>
          </a:p>
          <a:p>
            <a:endParaRPr lang="de-CH" sz="1100" dirty="0"/>
          </a:p>
          <a:p>
            <a:r>
              <a:rPr lang="de-CH" sz="1100" b="1" dirty="0" err="1"/>
              <a:t>Authors</a:t>
            </a:r>
            <a:r>
              <a:rPr lang="de-CH" sz="1100" b="1" dirty="0"/>
              <a:t>: </a:t>
            </a:r>
            <a:r>
              <a:rPr lang="de-CH" sz="1100" dirty="0"/>
              <a:t>Irene Kadzere, Noah Adamtey, David Bautze, Mirjam Holinger,  Veronika Maurer, Felix Heckendorn, Toralf Richter, Brian Ssebunya, Gilles Weidmann, Gian Nicolay, Andreas Fliessbach (all FiBL), Stefanie Zeiss, Wendy Escobar Zavala (GIZ),  Andrew Thadzi, Shaibu Kananji, and Mike Ching'amba (LUANAR – </a:t>
            </a:r>
            <a:r>
              <a:rPr lang="de-DE" sz="1100" dirty="0"/>
              <a:t>NRC, Malawi</a:t>
            </a:r>
            <a:r>
              <a:rPr lang="de-CH" sz="1100" dirty="0"/>
              <a:t>)</a:t>
            </a:r>
          </a:p>
          <a:p>
            <a:endParaRPr lang="de-CH" sz="1100" dirty="0"/>
          </a:p>
          <a:p>
            <a:r>
              <a:rPr lang="en-US" sz="1100" dirty="0"/>
              <a:t>Elaborated in collaboration with the Natural Resources College of the Lilongwe University of Agriculture and Natural Resources (LUANAR-NRC) in Malawi</a:t>
            </a:r>
            <a:endParaRPr lang="de-CH" sz="1100" dirty="0"/>
          </a:p>
          <a:p>
            <a:endParaRPr lang="de-CH" sz="1100" dirty="0"/>
          </a:p>
          <a:p>
            <a:r>
              <a:rPr lang="de-CH" sz="1100" dirty="0"/>
              <a:t>DOI 10.5281/zenodo.10598332</a:t>
            </a:r>
          </a:p>
          <a:p>
            <a:endParaRPr lang="en-US" sz="1100" dirty="0"/>
          </a:p>
          <a:p>
            <a:r>
              <a:rPr lang="en-US" sz="1100" dirty="0"/>
              <a:t>This work is licensed under a Creative Commons Attribution-Non Commercial-</a:t>
            </a:r>
            <a:r>
              <a:rPr lang="en-US" sz="1100" dirty="0" err="1"/>
              <a:t>ShareAlike</a:t>
            </a:r>
            <a:r>
              <a:rPr lang="en-US" sz="1100" dirty="0"/>
              <a:t> 4.0 International</a:t>
            </a:r>
            <a:endParaRPr lang="de-CH" sz="1100" dirty="0"/>
          </a:p>
          <a:p>
            <a:endParaRPr lang="de-CH" sz="1100" dirty="0"/>
          </a:p>
          <a:p>
            <a:r>
              <a:rPr lang="de-CH" sz="1100" dirty="0"/>
              <a:t>2020, Version 1</a:t>
            </a:r>
          </a:p>
          <a:p>
            <a:endParaRPr lang="de-CH" sz="1200" dirty="0">
              <a:solidFill>
                <a:srgbClr val="FF0000"/>
              </a:solidFill>
            </a:endParaRPr>
          </a:p>
          <a:p>
            <a:r>
              <a:rPr lang="en-US" sz="1100" b="1" dirty="0"/>
              <a:t>Disclaimer: </a:t>
            </a:r>
            <a:r>
              <a:rPr lang="en-US" sz="1100" dirty="0"/>
              <a:t>All the information contained in this manual has been compiled by the authors to the best of their knowledge. Reasonable efforts have been made by the Research Institute of Organic Agriculture </a:t>
            </a:r>
            <a:r>
              <a:rPr lang="en-US" sz="1100" dirty="0" err="1"/>
              <a:t>FiBL</a:t>
            </a:r>
            <a:r>
              <a:rPr lang="en-US" sz="1100" dirty="0"/>
              <a:t> and their partners to publish reliable data and information. The authors, the editors and the publishers cannot assume responsibility for the validity of the materials. Neither the authors, nor the publishers, nor anyone else associated with this publication, shall be liable for any loss, damage or liability directly or indirectly caused or alleged to be caused by the training manual and its tools. The manual’s findings, conclusions and recommendations are those of the authors, and do not necessarily reflect positions or policies of the funding </a:t>
            </a:r>
            <a:r>
              <a:rPr lang="en-US" sz="1100" dirty="0" err="1"/>
              <a:t>organisation</a:t>
            </a:r>
            <a:r>
              <a:rPr lang="en-US" sz="1100" dirty="0"/>
              <a:t>.</a:t>
            </a:r>
            <a:endParaRPr lang="de-CH" sz="1100" dirty="0"/>
          </a:p>
          <a:p>
            <a:endParaRPr lang="de-CH" sz="1100" dirty="0" err="1"/>
          </a:p>
        </p:txBody>
      </p:sp>
    </p:spTree>
    <p:extLst>
      <p:ext uri="{BB962C8B-B14F-4D97-AF65-F5344CB8AC3E}">
        <p14:creationId xmlns:p14="http://schemas.microsoft.com/office/powerpoint/2010/main" val="347502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smtClean="0"/>
              <a:pPr/>
              <a:t>20</a:t>
            </a:fld>
            <a:endParaRPr lang="en-GB" dirty="0"/>
          </a:p>
        </p:txBody>
      </p:sp>
      <p:sp>
        <p:nvSpPr>
          <p:cNvPr id="5" name="Titel 1"/>
          <p:cNvSpPr txBox="1">
            <a:spLocks/>
          </p:cNvSpPr>
          <p:nvPr/>
        </p:nvSpPr>
        <p:spPr>
          <a:xfrm>
            <a:off x="431954" y="790526"/>
            <a:ext cx="8320201" cy="650202"/>
          </a:xfrm>
          <a:prstGeom prst="rect">
            <a:avLst/>
          </a:prstGeom>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600" dirty="0"/>
              <a:t>Participatory process </a:t>
            </a:r>
            <a:r>
              <a:rPr lang="de-CH" sz="1600" b="0" dirty="0"/>
              <a:t>- in defining </a:t>
            </a:r>
            <a:r>
              <a:rPr lang="de-CH" sz="1600" b="0" dirty="0" err="1"/>
              <a:t>the</a:t>
            </a:r>
            <a:r>
              <a:rPr lang="de-CH" sz="1600" b="0" dirty="0"/>
              <a:t> </a:t>
            </a:r>
            <a:r>
              <a:rPr lang="de-CH" sz="1600" b="0" dirty="0" err="1"/>
              <a:t>problem</a:t>
            </a:r>
            <a:r>
              <a:rPr lang="de-CH" sz="1600" b="0" dirty="0"/>
              <a:t>, involve key stakeholders and potential </a:t>
            </a:r>
            <a:r>
              <a:rPr lang="de-CH" sz="1600" b="0" dirty="0" err="1"/>
              <a:t>target</a:t>
            </a:r>
            <a:r>
              <a:rPr lang="de-CH" sz="1600" b="0" dirty="0"/>
              <a:t> </a:t>
            </a:r>
            <a:r>
              <a:rPr lang="de-CH" sz="1600" b="0" dirty="0" err="1"/>
              <a:t>groups</a:t>
            </a:r>
            <a:r>
              <a:rPr lang="de-CH" sz="1600" b="0" dirty="0"/>
              <a:t> </a:t>
            </a:r>
            <a:r>
              <a:rPr lang="de-CH" sz="1600" b="0" dirty="0" err="1"/>
              <a:t>for</a:t>
            </a:r>
            <a:r>
              <a:rPr lang="de-CH" sz="1600" b="0" dirty="0"/>
              <a:t> mutual </a:t>
            </a:r>
            <a:r>
              <a:rPr lang="de-CH" sz="1600" b="0" dirty="0" err="1"/>
              <a:t>clarity</a:t>
            </a:r>
            <a:r>
              <a:rPr lang="de-CH" sz="1600" b="0" dirty="0"/>
              <a:t> so </a:t>
            </a:r>
            <a:r>
              <a:rPr lang="de-CH" sz="1600" b="0" dirty="0" err="1"/>
              <a:t>as</a:t>
            </a:r>
            <a:r>
              <a:rPr lang="de-CH" sz="1600" b="0" dirty="0"/>
              <a:t> to </a:t>
            </a:r>
            <a:r>
              <a:rPr lang="de-CH" sz="1600" b="0" dirty="0" err="1"/>
              <a:t>tailor</a:t>
            </a:r>
            <a:r>
              <a:rPr lang="de-CH" sz="1600" b="0" dirty="0"/>
              <a:t> </a:t>
            </a:r>
            <a:r>
              <a:rPr lang="de-CH" sz="1600" b="0" dirty="0" err="1"/>
              <a:t>the</a:t>
            </a:r>
            <a:r>
              <a:rPr lang="de-CH" sz="1600" b="0" dirty="0"/>
              <a:t> </a:t>
            </a:r>
            <a:r>
              <a:rPr lang="de-CH" sz="1600" b="0" dirty="0" err="1"/>
              <a:t>demonstration</a:t>
            </a:r>
            <a:r>
              <a:rPr lang="de-CH" sz="1600" b="0" dirty="0"/>
              <a:t> design </a:t>
            </a:r>
            <a:r>
              <a:rPr lang="de-CH" sz="1600" b="0" dirty="0" err="1"/>
              <a:t>components</a:t>
            </a:r>
            <a:r>
              <a:rPr lang="de-CH" sz="1600" b="0" dirty="0"/>
              <a:t> to </a:t>
            </a:r>
            <a:r>
              <a:rPr lang="de-CH" sz="1600" b="0" dirty="0" err="1"/>
              <a:t>their</a:t>
            </a:r>
            <a:r>
              <a:rPr lang="de-CH" sz="1600" b="0" dirty="0"/>
              <a:t> </a:t>
            </a:r>
            <a:r>
              <a:rPr lang="de-CH" sz="1600" b="0" dirty="0" err="1"/>
              <a:t>key</a:t>
            </a:r>
            <a:r>
              <a:rPr lang="de-CH" sz="1600" b="0" dirty="0"/>
              <a:t> </a:t>
            </a:r>
            <a:r>
              <a:rPr lang="de-CH" sz="1600" b="0" dirty="0" err="1"/>
              <a:t>needs</a:t>
            </a:r>
            <a:r>
              <a:rPr lang="de-CH" sz="1600" b="0" dirty="0"/>
              <a:t>.</a:t>
            </a:r>
            <a:endParaRPr lang="en-US" sz="1600" b="0" dirty="0"/>
          </a:p>
        </p:txBody>
      </p:sp>
      <p:pic>
        <p:nvPicPr>
          <p:cNvPr id="6"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7758" y="1340984"/>
            <a:ext cx="4563537" cy="3274353"/>
          </a:xfrm>
          <a:prstGeom prst="rect">
            <a:avLst/>
          </a:prstGeom>
        </p:spPr>
      </p:pic>
      <p:pic>
        <p:nvPicPr>
          <p:cNvPr id="7" name="Content Placeholder 10"/>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5291344" y="1353313"/>
            <a:ext cx="3267531" cy="3274353"/>
          </a:xfrm>
          <a:prstGeom prst="rect">
            <a:avLst/>
          </a:prstGeom>
        </p:spPr>
      </p:pic>
      <p:sp>
        <p:nvSpPr>
          <p:cNvPr id="2" name="Textfeld 1"/>
          <p:cNvSpPr txBox="1"/>
          <p:nvPr/>
        </p:nvSpPr>
        <p:spPr>
          <a:xfrm>
            <a:off x="1357298" y="4658550"/>
            <a:ext cx="3774273" cy="276999"/>
          </a:xfrm>
          <a:prstGeom prst="rect">
            <a:avLst/>
          </a:prstGeom>
          <a:noFill/>
        </p:spPr>
        <p:txBody>
          <a:bodyPr wrap="square" rtlCol="0">
            <a:spAutoFit/>
          </a:bodyPr>
          <a:lstStyle/>
          <a:p>
            <a:pPr algn="r"/>
            <a:r>
              <a:rPr lang="de-CH" sz="1200" dirty="0"/>
              <a:t>Picture: Malawi, </a:t>
            </a:r>
            <a:r>
              <a:rPr lang="de-CH" sz="1200" dirty="0" err="1"/>
              <a:t>by</a:t>
            </a:r>
            <a:r>
              <a:rPr lang="de-CH" sz="1200" dirty="0"/>
              <a:t> Mareike Brandt</a:t>
            </a:r>
            <a:endParaRPr lang="en-US" sz="1200" dirty="0"/>
          </a:p>
        </p:txBody>
      </p:sp>
      <p:sp>
        <p:nvSpPr>
          <p:cNvPr id="8" name="Textfeld 7"/>
          <p:cNvSpPr txBox="1"/>
          <p:nvPr/>
        </p:nvSpPr>
        <p:spPr>
          <a:xfrm>
            <a:off x="4842369" y="4633643"/>
            <a:ext cx="3774273" cy="276999"/>
          </a:xfrm>
          <a:prstGeom prst="rect">
            <a:avLst/>
          </a:prstGeom>
          <a:noFill/>
        </p:spPr>
        <p:txBody>
          <a:bodyPr wrap="square" rtlCol="0">
            <a:spAutoFit/>
          </a:bodyPr>
          <a:lstStyle/>
          <a:p>
            <a:pPr algn="r"/>
            <a:r>
              <a:rPr lang="de-CH" sz="1200" dirty="0"/>
              <a:t>Picture: </a:t>
            </a:r>
            <a:r>
              <a:rPr lang="de-CH" sz="1200" dirty="0" err="1"/>
              <a:t>Kenya</a:t>
            </a:r>
            <a:r>
              <a:rPr lang="de-CH" sz="1200" dirty="0"/>
              <a:t>, </a:t>
            </a:r>
            <a:r>
              <a:rPr lang="de-CH" sz="1200" dirty="0" err="1"/>
              <a:t>by</a:t>
            </a:r>
            <a:r>
              <a:rPr lang="de-CH" sz="1200" dirty="0"/>
              <a:t> Noah Adamtey</a:t>
            </a:r>
            <a:endParaRPr lang="en-US" sz="1200" dirty="0"/>
          </a:p>
        </p:txBody>
      </p:sp>
      <p:sp>
        <p:nvSpPr>
          <p:cNvPr id="10" name="Datumsplatzhalter 4">
            <a:extLst>
              <a:ext uri="{FF2B5EF4-FFF2-40B4-BE49-F238E27FC236}">
                <a16:creationId xmlns:a16="http://schemas.microsoft.com/office/drawing/2014/main" id="{9F6870B6-495F-4959-8B1A-DBA96D91A7D0}"/>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9" name="Textfeld 8"/>
          <p:cNvSpPr txBox="1"/>
          <p:nvPr/>
        </p:nvSpPr>
        <p:spPr>
          <a:xfrm>
            <a:off x="582948" y="5026562"/>
            <a:ext cx="8033694" cy="1077218"/>
          </a:xfrm>
          <a:prstGeom prst="rect">
            <a:avLst/>
          </a:prstGeom>
          <a:solidFill>
            <a:srgbClr val="D0F7F8"/>
          </a:solidFill>
        </p:spPr>
        <p:txBody>
          <a:bodyPr wrap="square" rtlCol="0">
            <a:spAutoFit/>
          </a:bodyPr>
          <a:lstStyle/>
          <a:p>
            <a:r>
              <a:rPr lang="de-CH" sz="1600" dirty="0"/>
              <a:t>Above (</a:t>
            </a:r>
            <a:r>
              <a:rPr lang="de-CH" sz="1600" dirty="0" err="1"/>
              <a:t>left</a:t>
            </a:r>
            <a:r>
              <a:rPr lang="de-CH" sz="1600" dirty="0"/>
              <a:t>), </a:t>
            </a:r>
            <a:r>
              <a:rPr lang="de-CH" sz="1600" dirty="0" err="1"/>
              <a:t>visits</a:t>
            </a:r>
            <a:r>
              <a:rPr lang="de-CH" sz="1600" dirty="0"/>
              <a:t> were </a:t>
            </a:r>
            <a:r>
              <a:rPr lang="de-CH" sz="1600" dirty="0" err="1"/>
              <a:t>made</a:t>
            </a:r>
            <a:r>
              <a:rPr lang="de-CH" sz="1600" dirty="0"/>
              <a:t> </a:t>
            </a:r>
            <a:r>
              <a:rPr lang="de-CH" sz="1600" dirty="0" err="1"/>
              <a:t>by</a:t>
            </a:r>
            <a:r>
              <a:rPr lang="de-CH" sz="1600" dirty="0"/>
              <a:t> NRC, </a:t>
            </a:r>
            <a:r>
              <a:rPr lang="de-CH" sz="1600" dirty="0" err="1"/>
              <a:t>FiBL</a:t>
            </a:r>
            <a:r>
              <a:rPr lang="de-CH" sz="1600" dirty="0"/>
              <a:t>, Naturland and GIZ to some smallholder </a:t>
            </a:r>
            <a:r>
              <a:rPr lang="de-CH" sz="1600" dirty="0" err="1"/>
              <a:t>farmers</a:t>
            </a:r>
            <a:r>
              <a:rPr lang="de-CH" sz="1600" dirty="0"/>
              <a:t> to discuss some of </a:t>
            </a:r>
            <a:r>
              <a:rPr lang="de-CH" sz="1600" dirty="0" err="1"/>
              <a:t>key</a:t>
            </a:r>
            <a:r>
              <a:rPr lang="de-CH" sz="1600" dirty="0"/>
              <a:t> challenges in crop </a:t>
            </a:r>
            <a:r>
              <a:rPr lang="de-CH" sz="1600" dirty="0" err="1"/>
              <a:t>cereal-legume</a:t>
            </a:r>
            <a:r>
              <a:rPr lang="de-CH" sz="1600" dirty="0"/>
              <a:t> production in 2018 in Malawi </a:t>
            </a:r>
            <a:r>
              <a:rPr lang="de-CH" sz="1600" dirty="0" err="1"/>
              <a:t>as</a:t>
            </a:r>
            <a:r>
              <a:rPr lang="de-CH" sz="1600" dirty="0"/>
              <a:t> </a:t>
            </a:r>
            <a:r>
              <a:rPr lang="de-CH" sz="1600" dirty="0" err="1"/>
              <a:t>part</a:t>
            </a:r>
            <a:r>
              <a:rPr lang="de-CH" sz="1600" dirty="0"/>
              <a:t> of </a:t>
            </a:r>
            <a:r>
              <a:rPr lang="de-CH" sz="1600" dirty="0" err="1"/>
              <a:t>the</a:t>
            </a:r>
            <a:r>
              <a:rPr lang="de-CH" sz="1600" dirty="0"/>
              <a:t> process to </a:t>
            </a:r>
            <a:r>
              <a:rPr lang="de-CH" sz="1600" dirty="0" err="1"/>
              <a:t>define</a:t>
            </a:r>
            <a:r>
              <a:rPr lang="de-CH" sz="1600" dirty="0"/>
              <a:t> and design </a:t>
            </a:r>
            <a:r>
              <a:rPr lang="de-CH" sz="1600" dirty="0" err="1"/>
              <a:t>the</a:t>
            </a:r>
            <a:r>
              <a:rPr lang="de-CH" sz="1600" dirty="0"/>
              <a:t> </a:t>
            </a:r>
            <a:r>
              <a:rPr lang="de-CH" sz="1600" dirty="0" err="1"/>
              <a:t>demonstration</a:t>
            </a:r>
            <a:r>
              <a:rPr lang="de-CH" sz="1600" dirty="0"/>
              <a:t> </a:t>
            </a:r>
            <a:r>
              <a:rPr lang="de-CH" sz="1600" dirty="0" err="1"/>
              <a:t>objectives</a:t>
            </a:r>
            <a:r>
              <a:rPr lang="de-CH" sz="1600" dirty="0"/>
              <a:t> and </a:t>
            </a:r>
            <a:r>
              <a:rPr lang="de-CH" sz="1600" dirty="0" err="1"/>
              <a:t>components</a:t>
            </a:r>
            <a:r>
              <a:rPr lang="de-CH" sz="1600" dirty="0"/>
              <a:t>.</a:t>
            </a:r>
          </a:p>
          <a:p>
            <a:r>
              <a:rPr lang="de-CH" sz="1600" dirty="0"/>
              <a:t>Above (</a:t>
            </a:r>
            <a:r>
              <a:rPr lang="de-CH" sz="1600" dirty="0" err="1"/>
              <a:t>right</a:t>
            </a:r>
            <a:r>
              <a:rPr lang="de-CH" sz="1600" dirty="0"/>
              <a:t>), a similar </a:t>
            </a:r>
            <a:r>
              <a:rPr lang="de-CH" sz="1600" dirty="0" err="1"/>
              <a:t>approach</a:t>
            </a:r>
            <a:r>
              <a:rPr lang="de-CH" sz="1600" dirty="0"/>
              <a:t> implemented in Kenya </a:t>
            </a:r>
            <a:r>
              <a:rPr lang="de-CH" sz="1600" dirty="0" err="1"/>
              <a:t>for</a:t>
            </a:r>
            <a:r>
              <a:rPr lang="de-CH" sz="1600" dirty="0"/>
              <a:t> </a:t>
            </a:r>
            <a:r>
              <a:rPr lang="de-CH" sz="1600" dirty="0" err="1"/>
              <a:t>the</a:t>
            </a:r>
            <a:r>
              <a:rPr lang="de-CH" sz="1600" dirty="0"/>
              <a:t> SysCom </a:t>
            </a:r>
            <a:r>
              <a:rPr lang="de-CH" sz="1600" dirty="0" err="1"/>
              <a:t>Longterm</a:t>
            </a:r>
            <a:r>
              <a:rPr lang="de-CH" sz="1600" dirty="0"/>
              <a:t> Trial.</a:t>
            </a:r>
            <a:endParaRPr lang="en-US" sz="1600" dirty="0"/>
          </a:p>
        </p:txBody>
      </p:sp>
      <p:sp>
        <p:nvSpPr>
          <p:cNvPr id="11" name="Titel 1"/>
          <p:cNvSpPr txBox="1">
            <a:spLocks/>
          </p:cNvSpPr>
          <p:nvPr/>
        </p:nvSpPr>
        <p:spPr>
          <a:xfrm>
            <a:off x="521955" y="379300"/>
            <a:ext cx="8094687" cy="321893"/>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2000" dirty="0"/>
              <a:t>Defining </a:t>
            </a:r>
            <a:r>
              <a:rPr lang="de-CH" sz="2000" dirty="0" err="1"/>
              <a:t>the</a:t>
            </a:r>
            <a:r>
              <a:rPr lang="de-CH" sz="2000" dirty="0"/>
              <a:t> </a:t>
            </a:r>
            <a:r>
              <a:rPr lang="de-CH" sz="2000" dirty="0" err="1"/>
              <a:t>problem</a:t>
            </a:r>
            <a:r>
              <a:rPr lang="de-CH" sz="2000" dirty="0"/>
              <a:t> with </a:t>
            </a:r>
            <a:r>
              <a:rPr lang="de-CH" sz="2000" b="0" dirty="0" err="1"/>
              <a:t>key</a:t>
            </a:r>
            <a:r>
              <a:rPr lang="de-CH" sz="2000" b="0" dirty="0"/>
              <a:t> </a:t>
            </a:r>
            <a:r>
              <a:rPr lang="de-CH" sz="2000" b="0" dirty="0" err="1"/>
              <a:t>stakeholders</a:t>
            </a:r>
            <a:r>
              <a:rPr lang="de-CH" sz="2000" b="0" dirty="0"/>
              <a:t> / potential </a:t>
            </a:r>
            <a:r>
              <a:rPr lang="de-CH" sz="2000" b="0" dirty="0" err="1"/>
              <a:t>target</a:t>
            </a:r>
            <a:r>
              <a:rPr lang="de-CH" sz="2000" b="0" dirty="0"/>
              <a:t> </a:t>
            </a:r>
            <a:r>
              <a:rPr lang="de-CH" sz="2000" b="0" dirty="0" err="1"/>
              <a:t>groups</a:t>
            </a:r>
            <a:endParaRPr lang="en-US" sz="2000" b="0" dirty="0"/>
          </a:p>
        </p:txBody>
      </p:sp>
    </p:spTree>
    <p:extLst>
      <p:ext uri="{BB962C8B-B14F-4D97-AF65-F5344CB8AC3E}">
        <p14:creationId xmlns:p14="http://schemas.microsoft.com/office/powerpoint/2010/main" val="4148151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251" y="368966"/>
            <a:ext cx="8512749" cy="449665"/>
          </a:xfrm>
        </p:spPr>
        <p:txBody>
          <a:bodyPr/>
          <a:lstStyle/>
          <a:p>
            <a:br>
              <a:rPr lang="de-CH" sz="2000" dirty="0"/>
            </a:br>
            <a:br>
              <a:rPr lang="de-CH" dirty="0">
                <a:latin typeface="Gill Sans MT" panose="020B0502020104020203" pitchFamily="34" charset="0"/>
              </a:rPr>
            </a:br>
            <a:endParaRPr lang="en-GB" dirty="0"/>
          </a:p>
        </p:txBody>
      </p:sp>
      <p:sp>
        <p:nvSpPr>
          <p:cNvPr id="6" name="Textfeld 5"/>
          <p:cNvSpPr txBox="1"/>
          <p:nvPr/>
        </p:nvSpPr>
        <p:spPr>
          <a:xfrm flipH="1">
            <a:off x="547219" y="560368"/>
            <a:ext cx="7154515" cy="369332"/>
          </a:xfrm>
          <a:prstGeom prst="rect">
            <a:avLst/>
          </a:prstGeom>
          <a:noFill/>
        </p:spPr>
        <p:txBody>
          <a:bodyPr wrap="square" rtlCol="0">
            <a:spAutoFit/>
          </a:bodyPr>
          <a:lstStyle/>
          <a:p>
            <a:r>
              <a:rPr lang="de-CH" b="1" dirty="0"/>
              <a:t>2.3:  Goal and </a:t>
            </a:r>
            <a:r>
              <a:rPr lang="de-CH" b="1" dirty="0" err="1"/>
              <a:t>specific</a:t>
            </a:r>
            <a:r>
              <a:rPr lang="de-CH" b="1" dirty="0"/>
              <a:t> </a:t>
            </a:r>
            <a:r>
              <a:rPr lang="de-CH" b="1" dirty="0" err="1"/>
              <a:t>objectives</a:t>
            </a:r>
            <a:r>
              <a:rPr lang="de-CH" b="1" dirty="0"/>
              <a:t> of </a:t>
            </a:r>
            <a:r>
              <a:rPr lang="de-CH" b="1" dirty="0" err="1"/>
              <a:t>the</a:t>
            </a:r>
            <a:r>
              <a:rPr lang="de-CH" b="1" dirty="0"/>
              <a:t> </a:t>
            </a:r>
            <a:r>
              <a:rPr lang="de-CH" b="1" dirty="0" err="1"/>
              <a:t>demonstration</a:t>
            </a:r>
            <a:endParaRPr lang="en-GB" b="1" strike="sngStrike" dirty="0"/>
          </a:p>
        </p:txBody>
      </p:sp>
      <p:sp>
        <p:nvSpPr>
          <p:cNvPr id="7" name="Inhaltsplatzhalter 2">
            <a:extLst>
              <a:ext uri="{FF2B5EF4-FFF2-40B4-BE49-F238E27FC236}">
                <a16:creationId xmlns:a16="http://schemas.microsoft.com/office/drawing/2014/main" id="{95287204-6C31-4D64-B843-A6C079FA7D77}"/>
              </a:ext>
            </a:extLst>
          </p:cNvPr>
          <p:cNvSpPr txBox="1">
            <a:spLocks/>
          </p:cNvSpPr>
          <p:nvPr/>
        </p:nvSpPr>
        <p:spPr>
          <a:xfrm>
            <a:off x="590112" y="1284997"/>
            <a:ext cx="7797503" cy="2229748"/>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de-CH" sz="1600" dirty="0"/>
              <a:t>After </a:t>
            </a:r>
            <a:r>
              <a:rPr lang="de-CH" sz="1600" dirty="0" err="1"/>
              <a:t>having</a:t>
            </a:r>
            <a:r>
              <a:rPr lang="de-CH" sz="1600" dirty="0"/>
              <a:t> identified and </a:t>
            </a:r>
            <a:r>
              <a:rPr lang="de-CH" sz="1600" dirty="0" err="1"/>
              <a:t>characterised</a:t>
            </a:r>
            <a:r>
              <a:rPr lang="de-CH" sz="1600" dirty="0"/>
              <a:t> the main problems related to agriculture in the area, </a:t>
            </a:r>
            <a:r>
              <a:rPr lang="de-CH" sz="1600" dirty="0" err="1"/>
              <a:t>reflect</a:t>
            </a:r>
            <a:r>
              <a:rPr lang="de-CH" sz="1600" dirty="0"/>
              <a:t> on what the most effective approach to addressing the problem is.</a:t>
            </a:r>
          </a:p>
          <a:p>
            <a:pPr algn="just"/>
            <a:r>
              <a:rPr lang="de-CH" sz="1600" dirty="0"/>
              <a:t>Is an organic demonstration</a:t>
            </a:r>
            <a:r>
              <a:rPr lang="de-CH" sz="1600" dirty="0">
                <a:solidFill>
                  <a:srgbClr val="FF00FF"/>
                </a:solidFill>
              </a:rPr>
              <a:t> </a:t>
            </a:r>
            <a:r>
              <a:rPr lang="de-CH" sz="1600" dirty="0"/>
              <a:t>the most appropriate way of resolving </a:t>
            </a:r>
            <a:r>
              <a:rPr lang="de-CH" sz="1600" dirty="0" err="1"/>
              <a:t>the</a:t>
            </a:r>
            <a:r>
              <a:rPr lang="de-CH" sz="1600" dirty="0"/>
              <a:t> </a:t>
            </a:r>
            <a:r>
              <a:rPr lang="de-CH" sz="1600" dirty="0" err="1"/>
              <a:t>problem</a:t>
            </a:r>
            <a:r>
              <a:rPr lang="de-CH" sz="1600" dirty="0"/>
              <a:t>, or are </a:t>
            </a:r>
            <a:r>
              <a:rPr lang="de-CH" sz="1600" dirty="0" err="1"/>
              <a:t>other</a:t>
            </a:r>
            <a:r>
              <a:rPr lang="de-CH" sz="1600" dirty="0"/>
              <a:t> </a:t>
            </a:r>
            <a:r>
              <a:rPr lang="de-CH" sz="1600" dirty="0" err="1"/>
              <a:t>approaches</a:t>
            </a:r>
            <a:r>
              <a:rPr lang="de-CH" sz="1600" dirty="0"/>
              <a:t>/</a:t>
            </a:r>
            <a:r>
              <a:rPr lang="de-CH" sz="1600" dirty="0" err="1"/>
              <a:t>activities</a:t>
            </a:r>
            <a:r>
              <a:rPr lang="de-CH" sz="1600" dirty="0"/>
              <a:t> </a:t>
            </a:r>
            <a:r>
              <a:rPr lang="de-CH" sz="1600" dirty="0" err="1"/>
              <a:t>necessary</a:t>
            </a:r>
            <a:r>
              <a:rPr lang="de-CH" sz="1600" dirty="0"/>
              <a:t>, </a:t>
            </a:r>
            <a:r>
              <a:rPr lang="de-CH" sz="1600" dirty="0" err="1"/>
              <a:t>separately</a:t>
            </a:r>
            <a:r>
              <a:rPr lang="de-CH" sz="1600" dirty="0"/>
              <a:t> </a:t>
            </a:r>
            <a:r>
              <a:rPr lang="de-CH" sz="1600" dirty="0" err="1"/>
              <a:t>or</a:t>
            </a:r>
            <a:r>
              <a:rPr lang="de-CH" sz="1600" dirty="0"/>
              <a:t> in </a:t>
            </a:r>
            <a:r>
              <a:rPr lang="de-CH" sz="1600" dirty="0" err="1"/>
              <a:t>addition</a:t>
            </a:r>
            <a:r>
              <a:rPr lang="de-CH" sz="1600" dirty="0"/>
              <a:t> to </a:t>
            </a:r>
            <a:r>
              <a:rPr lang="de-CH" sz="1600" dirty="0" err="1"/>
              <a:t>the</a:t>
            </a:r>
            <a:r>
              <a:rPr lang="de-CH" sz="1600" dirty="0"/>
              <a:t> </a:t>
            </a:r>
            <a:r>
              <a:rPr lang="de-CH" sz="1600" dirty="0" err="1"/>
              <a:t>demonstration</a:t>
            </a:r>
            <a:r>
              <a:rPr lang="de-CH" sz="1600" dirty="0"/>
              <a:t>?</a:t>
            </a:r>
          </a:p>
          <a:p>
            <a:pPr algn="just"/>
            <a:r>
              <a:rPr lang="de-CH" sz="1600" dirty="0" err="1"/>
              <a:t>If</a:t>
            </a:r>
            <a:r>
              <a:rPr lang="de-CH" sz="1600" dirty="0"/>
              <a:t> a demonstration </a:t>
            </a:r>
            <a:r>
              <a:rPr lang="de-CH" sz="1600" dirty="0" err="1"/>
              <a:t>is</a:t>
            </a:r>
            <a:r>
              <a:rPr lang="de-CH" sz="1600" dirty="0"/>
              <a:t> an </a:t>
            </a:r>
            <a:r>
              <a:rPr lang="de-CH" sz="1600" dirty="0" err="1"/>
              <a:t>option</a:t>
            </a:r>
            <a:r>
              <a:rPr lang="de-CH" sz="1600" dirty="0"/>
              <a:t> to resolving the problem, then you need to define the goal with </a:t>
            </a:r>
            <a:r>
              <a:rPr lang="de-CH" sz="1600" dirty="0" err="1"/>
              <a:t>the</a:t>
            </a:r>
            <a:r>
              <a:rPr lang="de-CH" sz="1600" dirty="0"/>
              <a:t> </a:t>
            </a:r>
            <a:r>
              <a:rPr lang="de-CH" sz="1600" dirty="0" err="1"/>
              <a:t>demonstration</a:t>
            </a:r>
            <a:r>
              <a:rPr lang="de-CH" sz="1600" dirty="0"/>
              <a:t> in mind. Think of </a:t>
            </a:r>
            <a:r>
              <a:rPr lang="de-CH" sz="1600" dirty="0" err="1"/>
              <a:t>the</a:t>
            </a:r>
            <a:r>
              <a:rPr lang="de-CH" sz="1600" dirty="0"/>
              <a:t> end </a:t>
            </a:r>
            <a:r>
              <a:rPr lang="de-CH" sz="1600" dirty="0" err="1"/>
              <a:t>outcome</a:t>
            </a:r>
            <a:r>
              <a:rPr lang="de-CH" sz="1600" dirty="0"/>
              <a:t> that you expect to </a:t>
            </a:r>
            <a:r>
              <a:rPr lang="de-CH" sz="1600" dirty="0" err="1"/>
              <a:t>see</a:t>
            </a:r>
            <a:r>
              <a:rPr lang="de-CH" sz="1600" dirty="0"/>
              <a:t> </a:t>
            </a:r>
            <a:r>
              <a:rPr lang="de-CH" sz="1600" dirty="0" err="1"/>
              <a:t>as</a:t>
            </a:r>
            <a:r>
              <a:rPr lang="de-CH" sz="1600" dirty="0"/>
              <a:t> a </a:t>
            </a:r>
            <a:r>
              <a:rPr lang="de-CH" sz="1600" dirty="0" err="1"/>
              <a:t>result</a:t>
            </a:r>
            <a:r>
              <a:rPr lang="de-CH" sz="1600" dirty="0"/>
              <a:t> of </a:t>
            </a:r>
            <a:r>
              <a:rPr lang="de-CH" sz="1600" dirty="0" err="1"/>
              <a:t>implementing</a:t>
            </a:r>
            <a:r>
              <a:rPr lang="de-CH" sz="1600" dirty="0"/>
              <a:t> </a:t>
            </a:r>
            <a:r>
              <a:rPr lang="de-CH" sz="1600" dirty="0" err="1"/>
              <a:t>the</a:t>
            </a:r>
            <a:r>
              <a:rPr lang="de-CH" sz="1600" dirty="0"/>
              <a:t> </a:t>
            </a:r>
            <a:r>
              <a:rPr lang="de-CH" sz="1600" dirty="0" err="1"/>
              <a:t>demonstration</a:t>
            </a:r>
            <a:r>
              <a:rPr lang="de-CH" sz="1600" dirty="0"/>
              <a:t>. At </a:t>
            </a:r>
            <a:r>
              <a:rPr lang="de-CH" sz="1600" dirty="0" err="1"/>
              <a:t>this</a:t>
            </a:r>
            <a:r>
              <a:rPr lang="de-CH" sz="1600" dirty="0"/>
              <a:t> </a:t>
            </a:r>
            <a:r>
              <a:rPr lang="de-CH" sz="1600" dirty="0" err="1"/>
              <a:t>point</a:t>
            </a:r>
            <a:r>
              <a:rPr lang="de-CH" sz="1600" dirty="0"/>
              <a:t>, </a:t>
            </a:r>
            <a:r>
              <a:rPr lang="de-CH" sz="1600" dirty="0" err="1"/>
              <a:t>it</a:t>
            </a:r>
            <a:r>
              <a:rPr lang="de-CH" sz="1600" dirty="0"/>
              <a:t> </a:t>
            </a:r>
            <a:r>
              <a:rPr lang="de-CH" sz="1600" dirty="0" err="1"/>
              <a:t>is</a:t>
            </a:r>
            <a:r>
              <a:rPr lang="de-CH" sz="1600" dirty="0"/>
              <a:t> also important to </a:t>
            </a:r>
            <a:r>
              <a:rPr lang="de-CH" sz="1600" dirty="0" err="1"/>
              <a:t>think</a:t>
            </a:r>
            <a:r>
              <a:rPr lang="de-CH" sz="1600" dirty="0"/>
              <a:t> </a:t>
            </a:r>
            <a:r>
              <a:rPr lang="de-CH" sz="1600" dirty="0" err="1"/>
              <a:t>about</a:t>
            </a:r>
            <a:r>
              <a:rPr lang="de-CH" sz="1600" dirty="0"/>
              <a:t> (</a:t>
            </a:r>
            <a:r>
              <a:rPr lang="de-CH" sz="1600" dirty="0" err="1"/>
              <a:t>or</a:t>
            </a:r>
            <a:r>
              <a:rPr lang="de-CH" sz="1600" dirty="0"/>
              <a:t> d</a:t>
            </a:r>
            <a:r>
              <a:rPr lang="en-US" sz="1600" dirty="0" err="1"/>
              <a:t>efine</a:t>
            </a:r>
            <a:r>
              <a:rPr lang="en-US" sz="1600" dirty="0"/>
              <a:t>) the system elements that you want to change and those that you want to keep constant.</a:t>
            </a:r>
            <a:endParaRPr lang="de-CH" sz="1600" dirty="0">
              <a:solidFill>
                <a:srgbClr val="E545E9"/>
              </a:solidFill>
              <a:highlight>
                <a:srgbClr val="FFFF00"/>
              </a:highlight>
            </a:endParaRPr>
          </a:p>
        </p:txBody>
      </p:sp>
      <p:sp>
        <p:nvSpPr>
          <p:cNvPr id="8" name="Inhaltsplatzhalter 2">
            <a:extLst>
              <a:ext uri="{FF2B5EF4-FFF2-40B4-BE49-F238E27FC236}">
                <a16:creationId xmlns:a16="http://schemas.microsoft.com/office/drawing/2014/main" id="{7148C21C-04CC-49B3-9FB8-9E7F154C1456}"/>
              </a:ext>
            </a:extLst>
          </p:cNvPr>
          <p:cNvSpPr txBox="1">
            <a:spLocks/>
          </p:cNvSpPr>
          <p:nvPr/>
        </p:nvSpPr>
        <p:spPr>
          <a:xfrm>
            <a:off x="585242" y="4554553"/>
            <a:ext cx="8067506" cy="1223775"/>
          </a:xfrm>
          <a:prstGeom prst="rect">
            <a:avLst/>
          </a:prstGeom>
          <a:solidFill>
            <a:schemeClr val="accent6">
              <a:lumMod val="20000"/>
              <a:lumOff val="8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de-CH" sz="1600" b="1" dirty="0"/>
              <a:t>What is </a:t>
            </a:r>
            <a:r>
              <a:rPr lang="de-CH" sz="1600" b="1" dirty="0" err="1"/>
              <a:t>the</a:t>
            </a:r>
            <a:r>
              <a:rPr lang="de-CH" sz="1600" b="1" dirty="0"/>
              <a:t> </a:t>
            </a:r>
            <a:r>
              <a:rPr lang="de-CH" sz="1600" b="1" dirty="0" err="1"/>
              <a:t>goal</a:t>
            </a:r>
            <a:r>
              <a:rPr lang="de-CH" sz="1600" b="1" dirty="0"/>
              <a:t> of </a:t>
            </a:r>
            <a:r>
              <a:rPr lang="de-CH" sz="1600" b="1" dirty="0" err="1"/>
              <a:t>implementing</a:t>
            </a:r>
            <a:r>
              <a:rPr lang="de-CH" sz="1600" b="1" dirty="0"/>
              <a:t> </a:t>
            </a:r>
            <a:r>
              <a:rPr lang="de-CH" sz="1600" b="1" dirty="0" err="1"/>
              <a:t>the</a:t>
            </a:r>
            <a:r>
              <a:rPr lang="de-CH" sz="1600" b="1" dirty="0"/>
              <a:t> </a:t>
            </a:r>
            <a:r>
              <a:rPr lang="de-CH" sz="1600" b="1" dirty="0" err="1"/>
              <a:t>demonstration</a:t>
            </a:r>
            <a:r>
              <a:rPr lang="de-CH" sz="1600" b="1" dirty="0"/>
              <a:t>?</a:t>
            </a:r>
          </a:p>
          <a:p>
            <a:pPr marL="285750" indent="-285750">
              <a:buFont typeface="Arial" panose="020B0604020202020204" pitchFamily="34" charset="0"/>
              <a:buChar char="•"/>
            </a:pPr>
            <a:r>
              <a:rPr lang="en-US" sz="1600" dirty="0"/>
              <a:t>What should have happened or changed at the end of demonstration implementation?</a:t>
            </a:r>
          </a:p>
          <a:p>
            <a:pPr marL="285750" indent="-285750">
              <a:buFont typeface="Arial" panose="020B0604020202020204" pitchFamily="34" charset="0"/>
              <a:buChar char="•"/>
            </a:pPr>
            <a:r>
              <a:rPr lang="en-US" sz="1600" dirty="0"/>
              <a:t>Can the demonstration solve (or contribute to solve) one or several of the problems that are stated in the problem statement? If yes, reflect as a team how to state this as a goal.</a:t>
            </a:r>
            <a:endParaRPr lang="de-CH" sz="1600" dirty="0"/>
          </a:p>
        </p:txBody>
      </p:sp>
      <p:sp>
        <p:nvSpPr>
          <p:cNvPr id="9" name="Textfeld 8">
            <a:extLst>
              <a:ext uri="{FF2B5EF4-FFF2-40B4-BE49-F238E27FC236}">
                <a16:creationId xmlns:a16="http://schemas.microsoft.com/office/drawing/2014/main" id="{1271D502-FDE1-4283-954A-8072540B240F}"/>
              </a:ext>
            </a:extLst>
          </p:cNvPr>
          <p:cNvSpPr txBox="1"/>
          <p:nvPr/>
        </p:nvSpPr>
        <p:spPr>
          <a:xfrm>
            <a:off x="563329" y="4156518"/>
            <a:ext cx="4572000"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to </a:t>
            </a:r>
            <a:r>
              <a:rPr lang="de-CH" dirty="0" err="1"/>
              <a:t>defining</a:t>
            </a:r>
            <a:r>
              <a:rPr lang="de-CH" dirty="0"/>
              <a:t> a </a:t>
            </a:r>
            <a:r>
              <a:rPr lang="de-CH" dirty="0" err="1"/>
              <a:t>goal</a:t>
            </a:r>
            <a:endParaRPr lang="de-CH" dirty="0"/>
          </a:p>
        </p:txBody>
      </p:sp>
      <p:sp>
        <p:nvSpPr>
          <p:cNvPr id="3" name="Textfeld 2"/>
          <p:cNvSpPr txBox="1"/>
          <p:nvPr/>
        </p:nvSpPr>
        <p:spPr>
          <a:xfrm>
            <a:off x="508152" y="3625814"/>
            <a:ext cx="8144596" cy="369332"/>
          </a:xfrm>
          <a:prstGeom prst="rect">
            <a:avLst/>
          </a:prstGeom>
          <a:noFill/>
        </p:spPr>
        <p:txBody>
          <a:bodyPr wrap="square" rtlCol="0">
            <a:spAutoFit/>
          </a:bodyPr>
          <a:lstStyle/>
          <a:p>
            <a:r>
              <a:rPr lang="de-CH" dirty="0">
                <a:latin typeface="Comic Sans MS" panose="030F0702030302020204" pitchFamily="66" charset="0"/>
              </a:rPr>
              <a:t>«A </a:t>
            </a:r>
            <a:r>
              <a:rPr lang="de-CH" dirty="0" err="1">
                <a:latin typeface="Comic Sans MS" panose="030F0702030302020204" pitchFamily="66" charset="0"/>
              </a:rPr>
              <a:t>goal</a:t>
            </a:r>
            <a:r>
              <a:rPr lang="de-CH" dirty="0">
                <a:latin typeface="Comic Sans MS" panose="030F0702030302020204" pitchFamily="66" charset="0"/>
              </a:rPr>
              <a:t> </a:t>
            </a:r>
            <a:r>
              <a:rPr lang="de-CH" dirty="0" err="1">
                <a:latin typeface="Comic Sans MS" panose="030F0702030302020204" pitchFamily="66" charset="0"/>
              </a:rPr>
              <a:t>is</a:t>
            </a:r>
            <a:r>
              <a:rPr lang="de-CH" dirty="0">
                <a:latin typeface="Comic Sans MS" panose="030F0702030302020204" pitchFamily="66" charset="0"/>
              </a:rPr>
              <a:t> </a:t>
            </a:r>
            <a:r>
              <a:rPr lang="de-CH" dirty="0" err="1">
                <a:latin typeface="Comic Sans MS" panose="030F0702030302020204" pitchFamily="66" charset="0"/>
              </a:rPr>
              <a:t>the</a:t>
            </a:r>
            <a:r>
              <a:rPr lang="de-CH" dirty="0">
                <a:latin typeface="Comic Sans MS" panose="030F0702030302020204" pitchFamily="66" charset="0"/>
              </a:rPr>
              <a:t> </a:t>
            </a:r>
            <a:r>
              <a:rPr lang="de-CH" dirty="0" err="1">
                <a:latin typeface="Comic Sans MS" panose="030F0702030302020204" pitchFamily="66" charset="0"/>
              </a:rPr>
              <a:t>desired</a:t>
            </a:r>
            <a:r>
              <a:rPr lang="de-CH" dirty="0">
                <a:latin typeface="Comic Sans MS" panose="030F0702030302020204" pitchFamily="66" charset="0"/>
              </a:rPr>
              <a:t> </a:t>
            </a:r>
            <a:r>
              <a:rPr lang="de-CH" dirty="0" err="1">
                <a:latin typeface="Comic Sans MS" panose="030F0702030302020204" pitchFamily="66" charset="0"/>
              </a:rPr>
              <a:t>result</a:t>
            </a:r>
            <a:r>
              <a:rPr lang="de-CH" dirty="0">
                <a:latin typeface="Comic Sans MS" panose="030F0702030302020204" pitchFamily="66" charset="0"/>
              </a:rPr>
              <a:t> </a:t>
            </a:r>
            <a:r>
              <a:rPr lang="de-CH" dirty="0" err="1">
                <a:latin typeface="Comic Sans MS" panose="030F0702030302020204" pitchFamily="66" charset="0"/>
              </a:rPr>
              <a:t>or</a:t>
            </a:r>
            <a:r>
              <a:rPr lang="de-CH" dirty="0">
                <a:latin typeface="Comic Sans MS" panose="030F0702030302020204" pitchFamily="66" charset="0"/>
              </a:rPr>
              <a:t> </a:t>
            </a:r>
            <a:r>
              <a:rPr lang="de-CH" dirty="0" err="1">
                <a:latin typeface="Comic Sans MS" panose="030F0702030302020204" pitchFamily="66" charset="0"/>
              </a:rPr>
              <a:t>achievement</a:t>
            </a:r>
            <a:r>
              <a:rPr lang="de-CH" dirty="0">
                <a:latin typeface="Comic Sans MS" panose="030F0702030302020204" pitchFamily="66" charset="0"/>
              </a:rPr>
              <a:t> of an </a:t>
            </a:r>
            <a:r>
              <a:rPr lang="de-CH" dirty="0" err="1">
                <a:latin typeface="Comic Sans MS" panose="030F0702030302020204" pitchFamily="66" charset="0"/>
              </a:rPr>
              <a:t>action</a:t>
            </a:r>
            <a:r>
              <a:rPr lang="de-CH" dirty="0">
                <a:latin typeface="Comic Sans MS" panose="030F0702030302020204" pitchFamily="66" charset="0"/>
              </a:rPr>
              <a:t> and </a:t>
            </a:r>
            <a:r>
              <a:rPr lang="de-CH" dirty="0" err="1">
                <a:latin typeface="Comic Sans MS" panose="030F0702030302020204" pitchFamily="66" charset="0"/>
              </a:rPr>
              <a:t>efforts</a:t>
            </a:r>
            <a:r>
              <a:rPr lang="de-CH" dirty="0">
                <a:latin typeface="Comic Sans MS" panose="030F0702030302020204" pitchFamily="66" charset="0"/>
              </a:rPr>
              <a:t>.»  </a:t>
            </a:r>
            <a:endParaRPr lang="en-GB" dirty="0">
              <a:latin typeface="Comic Sans MS" panose="030F0702030302020204" pitchFamily="66" charset="0"/>
            </a:endParaRPr>
          </a:p>
        </p:txBody>
      </p:sp>
      <p:sp>
        <p:nvSpPr>
          <p:cNvPr id="10" name="Datumsplatzhalter 4">
            <a:extLst>
              <a:ext uri="{FF2B5EF4-FFF2-40B4-BE49-F238E27FC236}">
                <a16:creationId xmlns:a16="http://schemas.microsoft.com/office/drawing/2014/main" id="{A8833BD8-2E4C-477B-841A-71C9E8D4BF69}"/>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11" name="Foliennummernplatzhalter 3">
            <a:extLst>
              <a:ext uri="{FF2B5EF4-FFF2-40B4-BE49-F238E27FC236}">
                <a16:creationId xmlns:a16="http://schemas.microsoft.com/office/drawing/2014/main" id="{21D912C5-0FBE-4BDC-911B-4DFB476E7D32}"/>
              </a:ext>
            </a:extLst>
          </p:cNvPr>
          <p:cNvSpPr>
            <a:spLocks noGrp="1"/>
          </p:cNvSpPr>
          <p:nvPr>
            <p:ph type="sldNum" sz="quarter" idx="4"/>
          </p:nvPr>
        </p:nvSpPr>
        <p:spPr>
          <a:xfrm>
            <a:off x="7747800" y="6219700"/>
            <a:ext cx="792000" cy="360000"/>
          </a:xfrm>
        </p:spPr>
        <p:txBody>
          <a:bodyPr/>
          <a:lstStyle/>
          <a:p>
            <a:fld id="{B295DEAF-E952-4796-AAEE-4201E40CA590}" type="slidenum">
              <a:rPr lang="en-GB" smtClean="0"/>
              <a:pPr/>
              <a:t>21</a:t>
            </a:fld>
            <a:endParaRPr lang="en-GB" dirty="0"/>
          </a:p>
        </p:txBody>
      </p:sp>
    </p:spTree>
    <p:extLst>
      <p:ext uri="{BB962C8B-B14F-4D97-AF65-F5344CB8AC3E}">
        <p14:creationId xmlns:p14="http://schemas.microsoft.com/office/powerpoint/2010/main" val="3897741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C317C2-D76C-4BD4-8E72-8D08AAFA00E7}"/>
              </a:ext>
            </a:extLst>
          </p:cNvPr>
          <p:cNvSpPr>
            <a:spLocks noGrp="1"/>
          </p:cNvSpPr>
          <p:nvPr>
            <p:ph idx="1"/>
          </p:nvPr>
        </p:nvSpPr>
        <p:spPr>
          <a:xfrm>
            <a:off x="554819" y="998973"/>
            <a:ext cx="7921625" cy="2070024"/>
          </a:xfrm>
        </p:spPr>
        <p:txBody>
          <a:bodyPr/>
          <a:lstStyle/>
          <a:p>
            <a:r>
              <a:rPr lang="en-US" sz="1800" dirty="0"/>
              <a:t>Write down the goal(s), e.g.:</a:t>
            </a:r>
          </a:p>
          <a:p>
            <a:endParaRPr lang="en-US" sz="1600" dirty="0"/>
          </a:p>
          <a:p>
            <a:pPr algn="ctr"/>
            <a:r>
              <a:rPr lang="en-US" sz="1800" dirty="0">
                <a:latin typeface="Comic Sans MS" panose="030F0702030302020204" pitchFamily="66" charset="0"/>
              </a:rPr>
              <a:t>To improve soil fertility and maize productivity using locally adapted farming practices under organic management.</a:t>
            </a:r>
          </a:p>
          <a:p>
            <a:pPr algn="ctr">
              <a:spcBef>
                <a:spcPts val="600"/>
              </a:spcBef>
            </a:pPr>
            <a:endParaRPr lang="en-US" sz="1000" dirty="0">
              <a:latin typeface="Comic Sans MS" panose="030F0702030302020204" pitchFamily="66" charset="0"/>
            </a:endParaRPr>
          </a:p>
          <a:p>
            <a:pPr algn="ctr"/>
            <a:r>
              <a:rPr lang="en-US" sz="1800" dirty="0">
                <a:latin typeface="Comic Sans MS" panose="030F0702030302020204" pitchFamily="66" charset="0"/>
              </a:rPr>
              <a:t>To provide the surrounding communities with a platform where they can learn about and observe organic farming in practice locally.</a:t>
            </a:r>
          </a:p>
          <a:p>
            <a:pPr algn="ctr"/>
            <a:endParaRPr lang="en-US" sz="1600" i="1" dirty="0"/>
          </a:p>
          <a:p>
            <a:pPr algn="ctr"/>
            <a:endParaRPr lang="en-US" sz="1600" i="1" dirty="0"/>
          </a:p>
          <a:p>
            <a:pPr algn="ctr"/>
            <a:endParaRPr lang="x-none" sz="1600" i="1" dirty="0"/>
          </a:p>
        </p:txBody>
      </p:sp>
      <p:sp>
        <p:nvSpPr>
          <p:cNvPr id="5" name="Foliennummernplatzhalter 4">
            <a:extLst>
              <a:ext uri="{FF2B5EF4-FFF2-40B4-BE49-F238E27FC236}">
                <a16:creationId xmlns:a16="http://schemas.microsoft.com/office/drawing/2014/main" id="{4C8DEFE0-F7DF-4349-80AB-9E6CE87B7D35}"/>
              </a:ext>
            </a:extLst>
          </p:cNvPr>
          <p:cNvSpPr>
            <a:spLocks noGrp="1"/>
          </p:cNvSpPr>
          <p:nvPr>
            <p:ph type="sldNum" sz="quarter" idx="4"/>
          </p:nvPr>
        </p:nvSpPr>
        <p:spPr/>
        <p:txBody>
          <a:bodyPr/>
          <a:lstStyle/>
          <a:p>
            <a:fld id="{B295DEAF-E952-4796-AAEE-4201E40CA590}" type="slidenum">
              <a:rPr lang="en-GB" noProof="0" smtClean="0"/>
              <a:pPr/>
              <a:t>22</a:t>
            </a:fld>
            <a:endParaRPr lang="en-GB" noProof="0" dirty="0"/>
          </a:p>
        </p:txBody>
      </p:sp>
      <p:sp>
        <p:nvSpPr>
          <p:cNvPr id="6" name="Textfeld 5">
            <a:extLst>
              <a:ext uri="{FF2B5EF4-FFF2-40B4-BE49-F238E27FC236}">
                <a16:creationId xmlns:a16="http://schemas.microsoft.com/office/drawing/2014/main" id="{66AE9CE6-7093-47BF-8E97-9BF82C0CB5A7}"/>
              </a:ext>
            </a:extLst>
          </p:cNvPr>
          <p:cNvSpPr txBox="1"/>
          <p:nvPr/>
        </p:nvSpPr>
        <p:spPr>
          <a:xfrm>
            <a:off x="583376" y="3068997"/>
            <a:ext cx="8003870" cy="1868955"/>
          </a:xfrm>
          <a:prstGeom prst="rect">
            <a:avLst/>
          </a:prstGeom>
          <a:solidFill>
            <a:srgbClr val="FFF2CC"/>
          </a:solidFill>
          <a:ln>
            <a:noFill/>
          </a:ln>
        </p:spPr>
        <p:txBody>
          <a:bodyPr wrap="square" lIns="72000" tIns="72000" rIns="72000" bIns="72000" rtlCol="0">
            <a:spAutoFit/>
          </a:bodyPr>
          <a:lstStyle/>
          <a:p>
            <a:r>
              <a:rPr lang="en-US" sz="1600" b="1" dirty="0"/>
              <a:t>Note</a:t>
            </a:r>
            <a:r>
              <a:rPr lang="en-US" sz="1600" dirty="0"/>
              <a:t>: In the process of goal definition, if you </a:t>
            </a:r>
            <a:r>
              <a:rPr lang="en-US" sz="1600" dirty="0" err="1"/>
              <a:t>realise</a:t>
            </a:r>
            <a:r>
              <a:rPr lang="en-US" sz="1600" dirty="0"/>
              <a:t> that an organic demonstration</a:t>
            </a:r>
            <a:r>
              <a:rPr lang="en-US" sz="1600" dirty="0">
                <a:solidFill>
                  <a:srgbClr val="E545E9"/>
                </a:solidFill>
              </a:rPr>
              <a:t> </a:t>
            </a:r>
            <a:r>
              <a:rPr lang="en-US" sz="1600" dirty="0"/>
              <a:t>will not help to achieve your goal and help to solve the defined problem, then think about alternative approaches that can help you to achieve the goal in the most effective and efficient manner. For example, the problems of lack of market access for organic products can often not be solved by establishing demonstration in the field, but you can work with farmers and set up some participatory market linkage initiatives or contact local organic </a:t>
            </a:r>
            <a:r>
              <a:rPr lang="en-US" sz="1600" dirty="0" err="1"/>
              <a:t>organisations</a:t>
            </a:r>
            <a:r>
              <a:rPr lang="en-US" sz="1600" dirty="0"/>
              <a:t> to request for technical or other forms of support.</a:t>
            </a:r>
            <a:endParaRPr lang="x-none" sz="1600" dirty="0"/>
          </a:p>
        </p:txBody>
      </p:sp>
      <p:sp>
        <p:nvSpPr>
          <p:cNvPr id="7" name="Datumsplatzhalter 4">
            <a:extLst>
              <a:ext uri="{FF2B5EF4-FFF2-40B4-BE49-F238E27FC236}">
                <a16:creationId xmlns:a16="http://schemas.microsoft.com/office/drawing/2014/main" id="{EFF7946F-689B-4F8C-ADAD-68092EA5BEB4}"/>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8" name="Textfeld 7"/>
          <p:cNvSpPr txBox="1"/>
          <p:nvPr/>
        </p:nvSpPr>
        <p:spPr>
          <a:xfrm>
            <a:off x="431954" y="410836"/>
            <a:ext cx="7129625" cy="369332"/>
          </a:xfrm>
          <a:prstGeom prst="rect">
            <a:avLst/>
          </a:prstGeom>
          <a:noFill/>
        </p:spPr>
        <p:txBody>
          <a:bodyPr wrap="square" rtlCol="0">
            <a:spAutoFit/>
          </a:bodyPr>
          <a:lstStyle/>
          <a:p>
            <a:r>
              <a:rPr lang="de-CH" b="1" dirty="0"/>
              <a:t>Examples of </a:t>
            </a:r>
            <a:r>
              <a:rPr lang="de-CH" b="1" dirty="0" err="1"/>
              <a:t>goal</a:t>
            </a:r>
            <a:r>
              <a:rPr lang="de-CH" b="1" dirty="0"/>
              <a:t> </a:t>
            </a:r>
            <a:r>
              <a:rPr lang="de-CH" b="1" dirty="0" err="1"/>
              <a:t>statements</a:t>
            </a:r>
            <a:endParaRPr lang="en-US" b="1" dirty="0"/>
          </a:p>
        </p:txBody>
      </p:sp>
      <p:sp>
        <p:nvSpPr>
          <p:cNvPr id="9" name="Textfeld 8"/>
          <p:cNvSpPr txBox="1"/>
          <p:nvPr/>
        </p:nvSpPr>
        <p:spPr>
          <a:xfrm>
            <a:off x="583376" y="5010818"/>
            <a:ext cx="8003870" cy="1200329"/>
          </a:xfrm>
          <a:prstGeom prst="rect">
            <a:avLst/>
          </a:prstGeom>
          <a:solidFill>
            <a:srgbClr val="D0F7F8"/>
          </a:solidFill>
        </p:spPr>
        <p:txBody>
          <a:bodyPr wrap="square" rtlCol="0">
            <a:spAutoFit/>
          </a:bodyPr>
          <a:lstStyle/>
          <a:p>
            <a:pPr algn="just"/>
            <a:r>
              <a:rPr lang="de-CH" dirty="0"/>
              <a:t>Goal </a:t>
            </a:r>
            <a:r>
              <a:rPr lang="de-CH" dirty="0" err="1"/>
              <a:t>statement</a:t>
            </a:r>
            <a:r>
              <a:rPr lang="de-CH" dirty="0"/>
              <a:t> </a:t>
            </a:r>
            <a:r>
              <a:rPr lang="de-CH" dirty="0" err="1"/>
              <a:t>for</a:t>
            </a:r>
            <a:r>
              <a:rPr lang="de-CH" dirty="0"/>
              <a:t> </a:t>
            </a:r>
            <a:r>
              <a:rPr lang="de-CH" dirty="0" err="1"/>
              <a:t>the</a:t>
            </a:r>
            <a:r>
              <a:rPr lang="de-CH" dirty="0"/>
              <a:t> NRC </a:t>
            </a:r>
            <a:r>
              <a:rPr lang="de-CH" dirty="0" err="1"/>
              <a:t>demonstration</a:t>
            </a:r>
            <a:r>
              <a:rPr lang="de-CH" dirty="0"/>
              <a:t>:  </a:t>
            </a:r>
            <a:r>
              <a:rPr lang="en-US" dirty="0"/>
              <a:t>Based on the problem statement, the goal of the NRC demo plots is to contribute to the improved food and nutrition security and resilient livelihoods in Malawi through soil fertility, maize productivity  improvement, and diversification.</a:t>
            </a:r>
          </a:p>
        </p:txBody>
      </p:sp>
    </p:spTree>
    <p:extLst>
      <p:ext uri="{BB962C8B-B14F-4D97-AF65-F5344CB8AC3E}">
        <p14:creationId xmlns:p14="http://schemas.microsoft.com/office/powerpoint/2010/main" val="1929694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5D4C6-4EBD-4A66-A6D5-B94B5E487899}"/>
              </a:ext>
            </a:extLst>
          </p:cNvPr>
          <p:cNvSpPr>
            <a:spLocks noGrp="1"/>
          </p:cNvSpPr>
          <p:nvPr>
            <p:ph type="title"/>
          </p:nvPr>
        </p:nvSpPr>
        <p:spPr>
          <a:xfrm>
            <a:off x="617725" y="404813"/>
            <a:ext cx="7908549" cy="324157"/>
          </a:xfrm>
        </p:spPr>
        <p:txBody>
          <a:bodyPr/>
          <a:lstStyle/>
          <a:p>
            <a:r>
              <a:rPr lang="de-CH" sz="1800" dirty="0" err="1"/>
              <a:t>Specific</a:t>
            </a:r>
            <a:r>
              <a:rPr lang="de-CH" sz="1800" dirty="0"/>
              <a:t> </a:t>
            </a:r>
            <a:r>
              <a:rPr lang="de-CH" sz="1800" dirty="0" err="1"/>
              <a:t>objectives</a:t>
            </a:r>
            <a:endParaRPr lang="x-none" sz="1800" i="1" strike="sngStrike" dirty="0"/>
          </a:p>
        </p:txBody>
      </p:sp>
      <p:sp>
        <p:nvSpPr>
          <p:cNvPr id="5" name="Foliennummernplatzhalter 4">
            <a:extLst>
              <a:ext uri="{FF2B5EF4-FFF2-40B4-BE49-F238E27FC236}">
                <a16:creationId xmlns:a16="http://schemas.microsoft.com/office/drawing/2014/main" id="{4C8DEFE0-F7DF-4349-80AB-9E6CE87B7D35}"/>
              </a:ext>
            </a:extLst>
          </p:cNvPr>
          <p:cNvSpPr>
            <a:spLocks noGrp="1"/>
          </p:cNvSpPr>
          <p:nvPr>
            <p:ph type="sldNum" sz="quarter" idx="4"/>
          </p:nvPr>
        </p:nvSpPr>
        <p:spPr/>
        <p:txBody>
          <a:bodyPr/>
          <a:lstStyle/>
          <a:p>
            <a:fld id="{B295DEAF-E952-4796-AAEE-4201E40CA590}" type="slidenum">
              <a:rPr lang="en-GB" noProof="0" smtClean="0"/>
              <a:pPr/>
              <a:t>23</a:t>
            </a:fld>
            <a:endParaRPr lang="en-GB" noProof="0" dirty="0"/>
          </a:p>
        </p:txBody>
      </p:sp>
      <p:sp>
        <p:nvSpPr>
          <p:cNvPr id="7" name="Inhaltsplatzhalter 2">
            <a:extLst>
              <a:ext uri="{FF2B5EF4-FFF2-40B4-BE49-F238E27FC236}">
                <a16:creationId xmlns:a16="http://schemas.microsoft.com/office/drawing/2014/main" id="{95287204-6C31-4D64-B843-A6C079FA7D77}"/>
              </a:ext>
            </a:extLst>
          </p:cNvPr>
          <p:cNvSpPr txBox="1">
            <a:spLocks/>
          </p:cNvSpPr>
          <p:nvPr/>
        </p:nvSpPr>
        <p:spPr>
          <a:xfrm>
            <a:off x="631251" y="899921"/>
            <a:ext cx="7797503" cy="630007"/>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t>After </a:t>
            </a:r>
            <a:r>
              <a:rPr lang="de-CH" sz="1600" dirty="0" err="1"/>
              <a:t>having</a:t>
            </a:r>
            <a:r>
              <a:rPr lang="de-CH" sz="1600" dirty="0"/>
              <a:t> </a:t>
            </a:r>
            <a:r>
              <a:rPr lang="de-CH" sz="1600" dirty="0" err="1"/>
              <a:t>defined</a:t>
            </a:r>
            <a:r>
              <a:rPr lang="de-CH" sz="1600" dirty="0"/>
              <a:t> the goal, you need to define key </a:t>
            </a:r>
            <a:r>
              <a:rPr lang="de-CH" sz="1600" dirty="0" err="1"/>
              <a:t>specific</a:t>
            </a:r>
            <a:r>
              <a:rPr lang="de-CH" sz="1600" dirty="0"/>
              <a:t> </a:t>
            </a:r>
            <a:r>
              <a:rPr lang="de-CH" sz="1600" dirty="0" err="1"/>
              <a:t>objectives</a:t>
            </a:r>
            <a:r>
              <a:rPr lang="de-CH" sz="1600" dirty="0"/>
              <a:t> which can help you to achieve the goal. </a:t>
            </a:r>
            <a:r>
              <a:rPr lang="en-US" sz="1600" dirty="0"/>
              <a:t>What do you want to know or do?</a:t>
            </a:r>
            <a:endParaRPr lang="de-CH" sz="1600" dirty="0"/>
          </a:p>
        </p:txBody>
      </p:sp>
      <p:sp>
        <p:nvSpPr>
          <p:cNvPr id="8" name="Inhaltsplatzhalter 2">
            <a:extLst>
              <a:ext uri="{FF2B5EF4-FFF2-40B4-BE49-F238E27FC236}">
                <a16:creationId xmlns:a16="http://schemas.microsoft.com/office/drawing/2014/main" id="{95287204-6C31-4D64-B843-A6C079FA7D77}"/>
              </a:ext>
            </a:extLst>
          </p:cNvPr>
          <p:cNvSpPr txBox="1">
            <a:spLocks/>
          </p:cNvSpPr>
          <p:nvPr/>
        </p:nvSpPr>
        <p:spPr>
          <a:xfrm>
            <a:off x="573580" y="1603196"/>
            <a:ext cx="7797503" cy="584775"/>
          </a:xfrm>
          <a:prstGeom prst="rect">
            <a:avLst/>
          </a:prstGeom>
          <a:noFill/>
        </p:spPr>
        <p:txBody>
          <a:bodyPr wrap="square" rtlCol="0">
            <a:spAutoFit/>
          </a:bodyPr>
          <a:lstStyle>
            <a:defPPr>
              <a:defRPr lang="de-DE"/>
            </a:defPPr>
            <a:lvl1pPr>
              <a:defRPr>
                <a:latin typeface="Comic Sans MS" panose="030F0702030302020204" pitchFamily="66" charset="0"/>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t>«A </a:t>
            </a:r>
            <a:r>
              <a:rPr lang="de-CH" sz="1600" dirty="0" err="1"/>
              <a:t>specific</a:t>
            </a:r>
            <a:r>
              <a:rPr lang="de-CH" sz="1600" dirty="0"/>
              <a:t> </a:t>
            </a:r>
            <a:r>
              <a:rPr lang="de-CH" sz="1600" dirty="0" err="1"/>
              <a:t>objective</a:t>
            </a:r>
            <a:r>
              <a:rPr lang="de-CH" sz="1600" dirty="0"/>
              <a:t> </a:t>
            </a:r>
            <a:r>
              <a:rPr lang="de-CH" sz="1600" dirty="0" err="1"/>
              <a:t>is</a:t>
            </a:r>
            <a:r>
              <a:rPr lang="de-CH" sz="1600" dirty="0"/>
              <a:t> a breakdown of </a:t>
            </a:r>
            <a:r>
              <a:rPr lang="de-CH" sz="1600" dirty="0" err="1"/>
              <a:t>the</a:t>
            </a:r>
            <a:r>
              <a:rPr lang="de-CH" sz="1600" dirty="0"/>
              <a:t> </a:t>
            </a:r>
            <a:r>
              <a:rPr lang="de-CH" sz="1600" dirty="0" err="1"/>
              <a:t>goal</a:t>
            </a:r>
            <a:r>
              <a:rPr lang="de-CH" sz="1600" dirty="0"/>
              <a:t> into </a:t>
            </a:r>
            <a:r>
              <a:rPr lang="de-CH" sz="1600" dirty="0" err="1"/>
              <a:t>smaller</a:t>
            </a:r>
            <a:r>
              <a:rPr lang="de-CH" sz="1600" dirty="0"/>
              <a:t> smart </a:t>
            </a:r>
            <a:r>
              <a:rPr lang="de-CH" sz="1600" dirty="0" err="1"/>
              <a:t>objectives</a:t>
            </a:r>
            <a:r>
              <a:rPr lang="de-CH" sz="1600" dirty="0"/>
              <a:t> which you </a:t>
            </a:r>
            <a:r>
              <a:rPr lang="de-CH" sz="1600" dirty="0" err="1"/>
              <a:t>want</a:t>
            </a:r>
            <a:r>
              <a:rPr lang="de-CH" sz="1600" dirty="0"/>
              <a:t> to </a:t>
            </a:r>
            <a:r>
              <a:rPr lang="de-CH" sz="1600" dirty="0" err="1"/>
              <a:t>achieve</a:t>
            </a:r>
            <a:r>
              <a:rPr lang="de-CH" sz="1600" dirty="0"/>
              <a:t> with </a:t>
            </a:r>
            <a:r>
              <a:rPr lang="de-CH" sz="1600" dirty="0" err="1"/>
              <a:t>the</a:t>
            </a:r>
            <a:r>
              <a:rPr lang="de-CH" sz="1600" dirty="0"/>
              <a:t> </a:t>
            </a:r>
            <a:r>
              <a:rPr lang="de-CH" sz="1600" dirty="0" err="1"/>
              <a:t>demonstration</a:t>
            </a:r>
            <a:r>
              <a:rPr lang="de-CH" sz="1600" dirty="0"/>
              <a:t>.»</a:t>
            </a:r>
            <a:r>
              <a:rPr lang="en-US" sz="1600" dirty="0"/>
              <a:t> </a:t>
            </a:r>
            <a:endParaRPr lang="de-CH" sz="1600" dirty="0"/>
          </a:p>
        </p:txBody>
      </p:sp>
      <p:sp>
        <p:nvSpPr>
          <p:cNvPr id="3" name="Rectangle 2"/>
          <p:cNvSpPr/>
          <p:nvPr/>
        </p:nvSpPr>
        <p:spPr>
          <a:xfrm>
            <a:off x="631251" y="3526826"/>
            <a:ext cx="7908549" cy="884070"/>
          </a:xfrm>
          <a:prstGeom prst="rect">
            <a:avLst/>
          </a:prstGeom>
          <a:solidFill>
            <a:srgbClr val="FFF2CC"/>
          </a:solidFill>
          <a:ln>
            <a:noFill/>
          </a:ln>
        </p:spPr>
        <p:txBody>
          <a:bodyPr wrap="square" lIns="72000" tIns="72000" rIns="72000" bIns="72000">
            <a:spAutoFit/>
          </a:bodyPr>
          <a:lstStyle/>
          <a:p>
            <a:r>
              <a:rPr lang="de-CH" sz="1600" b="1" dirty="0"/>
              <a:t>Note: </a:t>
            </a:r>
            <a:r>
              <a:rPr lang="de-CH" sz="1600" dirty="0" err="1"/>
              <a:t>You</a:t>
            </a:r>
            <a:r>
              <a:rPr lang="de-CH" sz="1600" dirty="0"/>
              <a:t> </a:t>
            </a:r>
            <a:r>
              <a:rPr lang="de-CH" sz="1600" dirty="0" err="1"/>
              <a:t>can</a:t>
            </a:r>
            <a:r>
              <a:rPr lang="de-CH" sz="1600" dirty="0"/>
              <a:t> </a:t>
            </a:r>
            <a:r>
              <a:rPr lang="de-CH" sz="1600" dirty="0" err="1"/>
              <a:t>use</a:t>
            </a:r>
            <a:r>
              <a:rPr lang="de-CH" sz="1600" dirty="0"/>
              <a:t> </a:t>
            </a:r>
            <a:r>
              <a:rPr lang="de-CH" sz="1600" dirty="0" err="1"/>
              <a:t>the</a:t>
            </a:r>
            <a:r>
              <a:rPr lang="de-CH" sz="1600" dirty="0"/>
              <a:t> S.M.A.R.T. </a:t>
            </a:r>
            <a:r>
              <a:rPr lang="de-CH" sz="1600" dirty="0" err="1"/>
              <a:t>concept</a:t>
            </a:r>
            <a:r>
              <a:rPr lang="de-CH" sz="1600" dirty="0"/>
              <a:t> (S = </a:t>
            </a:r>
            <a:r>
              <a:rPr lang="de-CH" sz="1600" dirty="0" err="1"/>
              <a:t>Specific</a:t>
            </a:r>
            <a:r>
              <a:rPr lang="de-CH" sz="1600" dirty="0"/>
              <a:t>, M = </a:t>
            </a:r>
            <a:r>
              <a:rPr lang="de-CH" sz="1600" dirty="0" err="1"/>
              <a:t>Measurable</a:t>
            </a:r>
            <a:r>
              <a:rPr lang="de-CH" sz="1600" dirty="0"/>
              <a:t>, </a:t>
            </a:r>
            <a:br>
              <a:rPr lang="de-CH" sz="1600" dirty="0"/>
            </a:br>
            <a:r>
              <a:rPr lang="de-CH" sz="1600" dirty="0"/>
              <a:t>A = </a:t>
            </a:r>
            <a:r>
              <a:rPr lang="de-CH" sz="1600" dirty="0" err="1"/>
              <a:t>Achievable</a:t>
            </a:r>
            <a:r>
              <a:rPr lang="de-CH" sz="1600" dirty="0"/>
              <a:t>/</a:t>
            </a:r>
            <a:r>
              <a:rPr lang="de-CH" sz="1600" dirty="0" err="1"/>
              <a:t>Attainable</a:t>
            </a:r>
            <a:r>
              <a:rPr lang="de-CH" sz="1600" dirty="0"/>
              <a:t>, R = Relevant/</a:t>
            </a:r>
            <a:r>
              <a:rPr lang="de-CH" sz="1600" dirty="0" err="1"/>
              <a:t>Realistic</a:t>
            </a:r>
            <a:r>
              <a:rPr lang="de-CH" sz="1600" dirty="0"/>
              <a:t>, T = Time-</a:t>
            </a:r>
            <a:r>
              <a:rPr lang="de-CH" sz="1600" dirty="0" err="1"/>
              <a:t>oriented</a:t>
            </a:r>
            <a:r>
              <a:rPr lang="de-CH" sz="1600" dirty="0"/>
              <a:t>)</a:t>
            </a:r>
          </a:p>
          <a:p>
            <a:r>
              <a:rPr lang="de-CH" sz="1600" dirty="0" err="1"/>
              <a:t>For</a:t>
            </a:r>
            <a:r>
              <a:rPr lang="de-CH" sz="1600" dirty="0"/>
              <a:t> </a:t>
            </a:r>
            <a:r>
              <a:rPr lang="de-CH" sz="1600" dirty="0" err="1"/>
              <a:t>more</a:t>
            </a:r>
            <a:r>
              <a:rPr lang="de-CH" sz="1600" dirty="0"/>
              <a:t> </a:t>
            </a:r>
            <a:r>
              <a:rPr lang="de-CH" sz="1600" dirty="0" err="1"/>
              <a:t>information</a:t>
            </a:r>
            <a:r>
              <a:rPr lang="de-CH" sz="1600" dirty="0"/>
              <a:t> </a:t>
            </a:r>
            <a:r>
              <a:rPr lang="de-CH" sz="1600" dirty="0" err="1"/>
              <a:t>refer</a:t>
            </a:r>
            <a:r>
              <a:rPr lang="de-CH" sz="1600" dirty="0"/>
              <a:t> to: </a:t>
            </a:r>
            <a:r>
              <a:rPr lang="en-US" sz="1600" dirty="0"/>
              <a:t>https://doi.org/10.1016/j.evalprogplan.2016.12.009.</a:t>
            </a:r>
            <a:endParaRPr lang="de-CH" sz="1600" dirty="0"/>
          </a:p>
        </p:txBody>
      </p:sp>
      <p:sp>
        <p:nvSpPr>
          <p:cNvPr id="6" name="Rectangle 5"/>
          <p:cNvSpPr/>
          <p:nvPr/>
        </p:nvSpPr>
        <p:spPr>
          <a:xfrm>
            <a:off x="589266" y="4752070"/>
            <a:ext cx="7922075" cy="1323439"/>
          </a:xfrm>
          <a:prstGeom prst="rect">
            <a:avLst/>
          </a:prstGeom>
          <a:solidFill>
            <a:schemeClr val="accent4">
              <a:lumMod val="20000"/>
              <a:lumOff val="80000"/>
            </a:schemeClr>
          </a:solidFill>
          <a:ln>
            <a:noFill/>
          </a:ln>
        </p:spPr>
        <p:txBody>
          <a:bodyPr wrap="square">
            <a:spAutoFit/>
          </a:bodyPr>
          <a:lstStyle/>
          <a:p>
            <a:r>
              <a:rPr lang="en-US" sz="1600" dirty="0"/>
              <a:t>The </a:t>
            </a:r>
            <a:r>
              <a:rPr lang="en-US" sz="1600" b="1" dirty="0"/>
              <a:t>specific objectives </a:t>
            </a:r>
            <a:r>
              <a:rPr lang="en-US" sz="1600" dirty="0"/>
              <a:t>could be developed from one or more of the following areas (and others): knowledge co-creation, innovation adoption, problem solving, product quality,  building/strengthening capacity, raising/creating/building awareness, strengthening networking, generation of sound data/evidence, etc. The specific objectives will lead to the specific outputs.</a:t>
            </a:r>
          </a:p>
        </p:txBody>
      </p:sp>
      <p:sp>
        <p:nvSpPr>
          <p:cNvPr id="9" name="Rechteck 8">
            <a:extLst>
              <a:ext uri="{FF2B5EF4-FFF2-40B4-BE49-F238E27FC236}">
                <a16:creationId xmlns:a16="http://schemas.microsoft.com/office/drawing/2014/main" id="{19D83D13-5F1D-439F-925D-BE902A7A0EC0}"/>
              </a:ext>
            </a:extLst>
          </p:cNvPr>
          <p:cNvSpPr/>
          <p:nvPr/>
        </p:nvSpPr>
        <p:spPr>
          <a:xfrm>
            <a:off x="653907" y="2372277"/>
            <a:ext cx="7939082" cy="897156"/>
          </a:xfrm>
          <a:prstGeom prst="rect">
            <a:avLst/>
          </a:prstGeom>
        </p:spPr>
        <p:txBody>
          <a:bodyPr vert="horz" lIns="0" tIns="0" rIns="0" bIns="0" rtlCol="0">
            <a:noAutofit/>
          </a:bodyPr>
          <a:lstStyle/>
          <a:p>
            <a:pPr defTabSz="685800">
              <a:lnSpc>
                <a:spcPct val="90000"/>
              </a:lnSpc>
              <a:spcBef>
                <a:spcPts val="750"/>
              </a:spcBef>
              <a:buClr>
                <a:srgbClr val="006C8E"/>
              </a:buClr>
            </a:pPr>
            <a:r>
              <a:rPr lang="de-CH" sz="1600" dirty="0"/>
              <a:t>The </a:t>
            </a:r>
            <a:r>
              <a:rPr lang="de-CH" sz="1600" dirty="0" err="1"/>
              <a:t>objective</a:t>
            </a:r>
            <a:r>
              <a:rPr lang="de-CH" sz="1600" dirty="0"/>
              <a:t>(s) must </a:t>
            </a:r>
            <a:r>
              <a:rPr lang="de-CH" sz="1600" dirty="0" err="1"/>
              <a:t>be</a:t>
            </a:r>
            <a:r>
              <a:rPr lang="de-CH" sz="1600" dirty="0"/>
              <a:t> </a:t>
            </a:r>
            <a:r>
              <a:rPr lang="de-CH" sz="1600" dirty="0" err="1"/>
              <a:t>specific</a:t>
            </a:r>
            <a:r>
              <a:rPr lang="de-CH" sz="1600" dirty="0"/>
              <a:t> and not </a:t>
            </a:r>
            <a:r>
              <a:rPr lang="de-CH" sz="1600" dirty="0" err="1"/>
              <a:t>general</a:t>
            </a:r>
            <a:r>
              <a:rPr lang="de-CH" sz="1600" dirty="0"/>
              <a:t>, and </a:t>
            </a:r>
            <a:r>
              <a:rPr lang="de-CH" sz="1600" dirty="0" err="1"/>
              <a:t>you</a:t>
            </a:r>
            <a:r>
              <a:rPr lang="de-CH" sz="1600" dirty="0"/>
              <a:t> </a:t>
            </a:r>
            <a:r>
              <a:rPr lang="de-CH" sz="1600" dirty="0" err="1"/>
              <a:t>should</a:t>
            </a:r>
            <a:r>
              <a:rPr lang="de-CH" sz="1600" dirty="0"/>
              <a:t> </a:t>
            </a:r>
            <a:r>
              <a:rPr lang="de-CH" sz="1600" dirty="0" err="1"/>
              <a:t>be</a:t>
            </a:r>
            <a:r>
              <a:rPr lang="de-CH" sz="1600" dirty="0"/>
              <a:t> </a:t>
            </a:r>
            <a:r>
              <a:rPr lang="de-CH" sz="1600" dirty="0" err="1"/>
              <a:t>able</a:t>
            </a:r>
            <a:r>
              <a:rPr lang="de-CH" sz="1600" dirty="0"/>
              <a:t> </a:t>
            </a:r>
            <a:r>
              <a:rPr lang="de-CH" sz="1600" dirty="0" err="1"/>
              <a:t>to</a:t>
            </a:r>
            <a:r>
              <a:rPr lang="de-CH" sz="1600" dirty="0"/>
              <a:t> </a:t>
            </a:r>
            <a:r>
              <a:rPr lang="de-CH" sz="1600" dirty="0" err="1"/>
              <a:t>measure</a:t>
            </a:r>
            <a:r>
              <a:rPr lang="de-CH" sz="1600" dirty="0"/>
              <a:t> (and </a:t>
            </a:r>
            <a:r>
              <a:rPr lang="de-CH" sz="1600" dirty="0" err="1"/>
              <a:t>quantify</a:t>
            </a:r>
            <a:r>
              <a:rPr lang="de-CH" sz="1600" dirty="0"/>
              <a:t>) </a:t>
            </a:r>
            <a:r>
              <a:rPr lang="de-CH" sz="1600" dirty="0" err="1"/>
              <a:t>the</a:t>
            </a:r>
            <a:r>
              <a:rPr lang="de-CH" sz="1600" dirty="0"/>
              <a:t> </a:t>
            </a:r>
            <a:r>
              <a:rPr lang="de-CH" sz="1600" dirty="0" err="1"/>
              <a:t>achievements</a:t>
            </a:r>
            <a:r>
              <a:rPr lang="de-CH" sz="1600" dirty="0"/>
              <a:t>.  </a:t>
            </a:r>
            <a:r>
              <a:rPr lang="de-CH" sz="1600" dirty="0" err="1"/>
              <a:t>Within</a:t>
            </a:r>
            <a:r>
              <a:rPr lang="de-CH" sz="1600" dirty="0"/>
              <a:t> </a:t>
            </a:r>
            <a:r>
              <a:rPr lang="de-CH" sz="1600" dirty="0" err="1"/>
              <a:t>the</a:t>
            </a:r>
            <a:r>
              <a:rPr lang="de-CH" sz="1600" dirty="0"/>
              <a:t> </a:t>
            </a:r>
            <a:r>
              <a:rPr lang="de-CH" sz="1600" dirty="0" err="1"/>
              <a:t>timeframe</a:t>
            </a:r>
            <a:r>
              <a:rPr lang="de-CH" sz="1600" dirty="0"/>
              <a:t> </a:t>
            </a:r>
            <a:r>
              <a:rPr lang="de-CH" sz="1600" dirty="0" err="1"/>
              <a:t>given</a:t>
            </a:r>
            <a:r>
              <a:rPr lang="de-CH" sz="1600" dirty="0"/>
              <a:t>, </a:t>
            </a:r>
            <a:r>
              <a:rPr lang="de-CH" sz="1600" dirty="0" err="1"/>
              <a:t>you</a:t>
            </a:r>
            <a:r>
              <a:rPr lang="de-CH" sz="1600" dirty="0"/>
              <a:t> </a:t>
            </a:r>
            <a:r>
              <a:rPr lang="de-CH" sz="1600" dirty="0" err="1"/>
              <a:t>should</a:t>
            </a:r>
            <a:r>
              <a:rPr lang="de-CH" sz="1600" dirty="0"/>
              <a:t> </a:t>
            </a:r>
            <a:r>
              <a:rPr lang="de-CH" sz="1600" dirty="0" err="1"/>
              <a:t>be</a:t>
            </a:r>
            <a:r>
              <a:rPr lang="de-CH" sz="1600" dirty="0"/>
              <a:t> </a:t>
            </a:r>
            <a:r>
              <a:rPr lang="de-CH" sz="1600" dirty="0" err="1"/>
              <a:t>able</a:t>
            </a:r>
            <a:r>
              <a:rPr lang="de-CH" sz="1600" dirty="0"/>
              <a:t> </a:t>
            </a:r>
            <a:r>
              <a:rPr lang="de-CH" sz="1600" dirty="0" err="1"/>
              <a:t>to</a:t>
            </a:r>
            <a:r>
              <a:rPr lang="de-CH" sz="1600" dirty="0"/>
              <a:t> </a:t>
            </a:r>
            <a:r>
              <a:rPr lang="de-CH" sz="1600" dirty="0" err="1"/>
              <a:t>attain</a:t>
            </a:r>
            <a:r>
              <a:rPr lang="de-CH" sz="1600" dirty="0"/>
              <a:t> </a:t>
            </a:r>
            <a:r>
              <a:rPr lang="de-CH" sz="1600" dirty="0" err="1"/>
              <a:t>the</a:t>
            </a:r>
            <a:r>
              <a:rPr lang="de-CH" sz="1600" dirty="0"/>
              <a:t> </a:t>
            </a:r>
            <a:r>
              <a:rPr lang="de-CH" sz="1600" dirty="0" err="1"/>
              <a:t>expected</a:t>
            </a:r>
            <a:r>
              <a:rPr lang="de-CH" sz="1600" dirty="0"/>
              <a:t> </a:t>
            </a:r>
            <a:r>
              <a:rPr lang="de-CH" sz="1600" dirty="0" err="1"/>
              <a:t>results</a:t>
            </a:r>
            <a:r>
              <a:rPr lang="de-CH" sz="1600" dirty="0"/>
              <a:t> in </a:t>
            </a:r>
            <a:r>
              <a:rPr lang="de-CH" sz="1600" dirty="0" err="1"/>
              <a:t>order</a:t>
            </a:r>
            <a:r>
              <a:rPr lang="de-CH" sz="1600" dirty="0"/>
              <a:t> </a:t>
            </a:r>
            <a:r>
              <a:rPr lang="de-CH" sz="1600" dirty="0" err="1"/>
              <a:t>to</a:t>
            </a:r>
            <a:r>
              <a:rPr lang="de-CH" sz="1600" dirty="0"/>
              <a:t> </a:t>
            </a:r>
            <a:r>
              <a:rPr lang="de-CH" sz="1600" dirty="0" err="1"/>
              <a:t>assess</a:t>
            </a:r>
            <a:r>
              <a:rPr lang="de-CH" sz="1600" dirty="0"/>
              <a:t> </a:t>
            </a:r>
            <a:r>
              <a:rPr lang="de-CH" sz="1600" dirty="0" err="1"/>
              <a:t>the</a:t>
            </a:r>
            <a:r>
              <a:rPr lang="de-CH" sz="1600" dirty="0"/>
              <a:t> </a:t>
            </a:r>
            <a:r>
              <a:rPr lang="de-CH" sz="1600" dirty="0" err="1"/>
              <a:t>effects</a:t>
            </a:r>
            <a:r>
              <a:rPr lang="de-CH" sz="1600" dirty="0"/>
              <a:t>/</a:t>
            </a:r>
            <a:r>
              <a:rPr lang="de-CH" sz="1600" dirty="0" err="1"/>
              <a:t>impact</a:t>
            </a:r>
            <a:r>
              <a:rPr lang="de-CH" sz="1600" dirty="0"/>
              <a:t> </a:t>
            </a:r>
            <a:r>
              <a:rPr lang="de-CH" sz="1600" dirty="0" err="1"/>
              <a:t>of</a:t>
            </a:r>
            <a:r>
              <a:rPr lang="de-CH" sz="1600" dirty="0"/>
              <a:t> </a:t>
            </a:r>
            <a:r>
              <a:rPr lang="de-CH" sz="1600" dirty="0" err="1"/>
              <a:t>your</a:t>
            </a:r>
            <a:r>
              <a:rPr lang="de-CH" sz="1600" dirty="0"/>
              <a:t> </a:t>
            </a:r>
            <a:r>
              <a:rPr lang="de-CH" sz="1600" dirty="0" err="1"/>
              <a:t>intervention</a:t>
            </a:r>
            <a:r>
              <a:rPr lang="de-CH" sz="1600" dirty="0"/>
              <a:t> (in </a:t>
            </a:r>
            <a:r>
              <a:rPr lang="de-CH" sz="1600" dirty="0" err="1"/>
              <a:t>this</a:t>
            </a:r>
            <a:r>
              <a:rPr lang="de-CH" sz="1600" dirty="0"/>
              <a:t> </a:t>
            </a:r>
            <a:r>
              <a:rPr lang="de-CH" sz="1600" dirty="0" err="1"/>
              <a:t>case</a:t>
            </a:r>
            <a:r>
              <a:rPr lang="de-CH" sz="1600" dirty="0"/>
              <a:t> </a:t>
            </a:r>
            <a:r>
              <a:rPr lang="de-CH" sz="1600" dirty="0" err="1"/>
              <a:t>the</a:t>
            </a:r>
            <a:r>
              <a:rPr lang="de-CH" sz="1600" dirty="0"/>
              <a:t> </a:t>
            </a:r>
            <a:r>
              <a:rPr lang="de-CH" sz="1600" dirty="0" err="1"/>
              <a:t>demonstration</a:t>
            </a:r>
            <a:r>
              <a:rPr lang="de-CH" sz="1600" dirty="0"/>
              <a:t>). </a:t>
            </a:r>
          </a:p>
        </p:txBody>
      </p:sp>
      <p:sp>
        <p:nvSpPr>
          <p:cNvPr id="10" name="Datumsplatzhalter 4">
            <a:extLst>
              <a:ext uri="{FF2B5EF4-FFF2-40B4-BE49-F238E27FC236}">
                <a16:creationId xmlns:a16="http://schemas.microsoft.com/office/drawing/2014/main" id="{D75C41CF-8C80-4CD0-AE7F-BB0D7F993005}"/>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165493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4C8DEFE0-F7DF-4349-80AB-9E6CE87B7D35}"/>
              </a:ext>
            </a:extLst>
          </p:cNvPr>
          <p:cNvSpPr>
            <a:spLocks noGrp="1"/>
          </p:cNvSpPr>
          <p:nvPr>
            <p:ph type="sldNum" sz="quarter" idx="4"/>
          </p:nvPr>
        </p:nvSpPr>
        <p:spPr/>
        <p:txBody>
          <a:bodyPr/>
          <a:lstStyle/>
          <a:p>
            <a:fld id="{B295DEAF-E952-4796-AAEE-4201E40CA590}" type="slidenum">
              <a:rPr lang="en-GB" noProof="0" smtClean="0"/>
              <a:pPr/>
              <a:t>24</a:t>
            </a:fld>
            <a:endParaRPr lang="en-GB" noProof="0" dirty="0"/>
          </a:p>
        </p:txBody>
      </p:sp>
      <p:sp>
        <p:nvSpPr>
          <p:cNvPr id="6" name="Textfeld 8">
            <a:extLst>
              <a:ext uri="{FF2B5EF4-FFF2-40B4-BE49-F238E27FC236}">
                <a16:creationId xmlns:a16="http://schemas.microsoft.com/office/drawing/2014/main" id="{1271D502-FDE1-4283-954A-8072540B240F}"/>
              </a:ext>
            </a:extLst>
          </p:cNvPr>
          <p:cNvSpPr txBox="1"/>
          <p:nvPr/>
        </p:nvSpPr>
        <p:spPr>
          <a:xfrm>
            <a:off x="512197" y="515859"/>
            <a:ext cx="5079257"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to </a:t>
            </a:r>
            <a:r>
              <a:rPr lang="de-CH" dirty="0" err="1"/>
              <a:t>defining</a:t>
            </a:r>
            <a:r>
              <a:rPr lang="de-CH" dirty="0"/>
              <a:t> </a:t>
            </a:r>
            <a:r>
              <a:rPr lang="de-CH" dirty="0" err="1"/>
              <a:t>the</a:t>
            </a:r>
            <a:r>
              <a:rPr lang="de-CH" dirty="0"/>
              <a:t> </a:t>
            </a:r>
            <a:r>
              <a:rPr lang="de-CH" dirty="0" err="1"/>
              <a:t>specific</a:t>
            </a:r>
            <a:r>
              <a:rPr lang="de-CH" dirty="0"/>
              <a:t> </a:t>
            </a:r>
            <a:r>
              <a:rPr lang="de-CH" dirty="0" err="1"/>
              <a:t>objectives</a:t>
            </a:r>
            <a:endParaRPr lang="de-CH" dirty="0"/>
          </a:p>
        </p:txBody>
      </p:sp>
      <p:sp>
        <p:nvSpPr>
          <p:cNvPr id="7" name="Inhaltsplatzhalter 2">
            <a:extLst>
              <a:ext uri="{FF2B5EF4-FFF2-40B4-BE49-F238E27FC236}">
                <a16:creationId xmlns:a16="http://schemas.microsoft.com/office/drawing/2014/main" id="{7148C21C-04CC-49B3-9FB8-9E7F154C1456}"/>
              </a:ext>
            </a:extLst>
          </p:cNvPr>
          <p:cNvSpPr txBox="1">
            <a:spLocks/>
          </p:cNvSpPr>
          <p:nvPr/>
        </p:nvSpPr>
        <p:spPr>
          <a:xfrm>
            <a:off x="512197" y="1179644"/>
            <a:ext cx="8042627" cy="1799351"/>
          </a:xfrm>
          <a:prstGeom prst="rect">
            <a:avLst/>
          </a:prstGeom>
          <a:solidFill>
            <a:schemeClr val="accent6">
              <a:lumMod val="20000"/>
              <a:lumOff val="8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de-CH" sz="1600" b="1" dirty="0"/>
              <a:t>What </a:t>
            </a:r>
            <a:r>
              <a:rPr lang="de-CH" sz="1600" b="1" dirty="0" err="1"/>
              <a:t>are</a:t>
            </a:r>
            <a:r>
              <a:rPr lang="de-CH" sz="1600" b="1" dirty="0"/>
              <a:t> </a:t>
            </a:r>
            <a:r>
              <a:rPr lang="de-CH" sz="1600" b="1" dirty="0" err="1"/>
              <a:t>the</a:t>
            </a:r>
            <a:r>
              <a:rPr lang="de-CH" sz="1600" b="1" dirty="0"/>
              <a:t> </a:t>
            </a:r>
            <a:r>
              <a:rPr lang="de-CH" sz="1600" b="1" dirty="0" err="1"/>
              <a:t>specific</a:t>
            </a:r>
            <a:r>
              <a:rPr lang="de-CH" sz="1600" b="1" dirty="0"/>
              <a:t> </a:t>
            </a:r>
            <a:r>
              <a:rPr lang="de-CH" sz="1600" b="1" dirty="0" err="1"/>
              <a:t>objectives</a:t>
            </a:r>
            <a:r>
              <a:rPr lang="de-CH" sz="1600" b="1" dirty="0"/>
              <a:t> of </a:t>
            </a:r>
            <a:r>
              <a:rPr lang="de-CH" sz="1600" b="1" dirty="0" err="1"/>
              <a:t>the</a:t>
            </a:r>
            <a:r>
              <a:rPr lang="de-CH" sz="1600" b="1" dirty="0"/>
              <a:t> organic </a:t>
            </a:r>
            <a:r>
              <a:rPr lang="de-CH" sz="1600" b="1" dirty="0" err="1"/>
              <a:t>demonstration</a:t>
            </a:r>
            <a:r>
              <a:rPr lang="de-CH" sz="1600" b="1" dirty="0"/>
              <a:t>?</a:t>
            </a:r>
          </a:p>
          <a:p>
            <a:pPr marL="285750" indent="-285750">
              <a:buFont typeface="Arial" panose="020B0604020202020204" pitchFamily="34" charset="0"/>
              <a:buChar char="•"/>
            </a:pPr>
            <a:r>
              <a:rPr lang="en-GB" sz="1600" dirty="0"/>
              <a:t>Do you want to showcase the performance of organic-based single techniques such as pest control, or a whole farming system (involving both plants and animals)? </a:t>
            </a:r>
          </a:p>
          <a:p>
            <a:pPr marL="285750" indent="-285750">
              <a:buFont typeface="Arial" panose="020B0604020202020204" pitchFamily="34" charset="0"/>
              <a:buChar char="•"/>
            </a:pPr>
            <a:r>
              <a:rPr lang="en-GB" sz="1600" dirty="0"/>
              <a:t>Do you also want to perform practical training or field days using the demonstration, and for who?</a:t>
            </a:r>
          </a:p>
          <a:p>
            <a:pPr marL="285750" indent="-285750">
              <a:buFont typeface="Arial" panose="020B0604020202020204" pitchFamily="34" charset="0"/>
              <a:buChar char="•"/>
            </a:pPr>
            <a:r>
              <a:rPr lang="en-GB" sz="1600" dirty="0"/>
              <a:t>Do you want to collect data on the demonstration (farm or plots)?</a:t>
            </a:r>
          </a:p>
        </p:txBody>
      </p:sp>
      <p:sp>
        <p:nvSpPr>
          <p:cNvPr id="8" name="Inhaltsplatzhalter 2">
            <a:extLst>
              <a:ext uri="{FF2B5EF4-FFF2-40B4-BE49-F238E27FC236}">
                <a16:creationId xmlns:a16="http://schemas.microsoft.com/office/drawing/2014/main" id="{1BC317C2-D76C-4BD4-8E72-8D08AAFA00E7}"/>
              </a:ext>
            </a:extLst>
          </p:cNvPr>
          <p:cNvSpPr>
            <a:spLocks noGrp="1"/>
          </p:cNvSpPr>
          <p:nvPr>
            <p:ph idx="1"/>
          </p:nvPr>
        </p:nvSpPr>
        <p:spPr>
          <a:xfrm>
            <a:off x="541958" y="3429000"/>
            <a:ext cx="8027603" cy="2518162"/>
          </a:xfrm>
          <a:solidFill>
            <a:srgbClr val="D0F7F8"/>
          </a:solidFill>
        </p:spPr>
        <p:txBody>
          <a:bodyPr lIns="72000" tIns="72000" rIns="72000" bIns="72000"/>
          <a:lstStyle/>
          <a:p>
            <a:r>
              <a:rPr lang="en-US" sz="1600" b="1" dirty="0"/>
              <a:t>Examples of objectives from the NRC demonstration are:</a:t>
            </a:r>
          </a:p>
          <a:p>
            <a:pPr algn="ctr"/>
            <a:r>
              <a:rPr lang="en-US" sz="1600" dirty="0"/>
              <a:t>To assess and showcase the effects of different organic management practices on soil fertility (ability to retain and supply soil nutrients for good plant growth in the short and long-term).</a:t>
            </a:r>
          </a:p>
          <a:p>
            <a:pPr algn="ctr">
              <a:spcBef>
                <a:spcPts val="1200"/>
              </a:spcBef>
            </a:pPr>
            <a:r>
              <a:rPr lang="en-US" sz="1600" dirty="0"/>
              <a:t>To increase maize yield (by at least 25 % from the current level) within the next 3 years </a:t>
            </a:r>
            <a:br>
              <a:rPr lang="en-US" sz="1600" dirty="0"/>
            </a:br>
            <a:r>
              <a:rPr lang="en-US" sz="1600" dirty="0"/>
              <a:t>(or seasons).</a:t>
            </a:r>
          </a:p>
          <a:p>
            <a:pPr algn="ctr">
              <a:spcBef>
                <a:spcPts val="1200"/>
              </a:spcBef>
            </a:pPr>
            <a:r>
              <a:rPr lang="en-US" sz="1600" dirty="0"/>
              <a:t>To train students and local farmers on different organic management practices in soil fertility for maize production.</a:t>
            </a:r>
          </a:p>
          <a:p>
            <a:pPr algn="ctr">
              <a:spcBef>
                <a:spcPts val="1200"/>
              </a:spcBef>
            </a:pPr>
            <a:r>
              <a:rPr lang="de-CH" sz="1600" dirty="0"/>
              <a:t>To </a:t>
            </a:r>
            <a:r>
              <a:rPr lang="de-CH" sz="1600" dirty="0" err="1"/>
              <a:t>increase</a:t>
            </a:r>
            <a:r>
              <a:rPr lang="de-CH" sz="1600" dirty="0"/>
              <a:t> </a:t>
            </a:r>
            <a:r>
              <a:rPr lang="de-CH" sz="1600" dirty="0" err="1"/>
              <a:t>awareness</a:t>
            </a:r>
            <a:r>
              <a:rPr lang="de-CH" sz="1600" dirty="0"/>
              <a:t> on </a:t>
            </a:r>
            <a:r>
              <a:rPr lang="de-CH" sz="1600" dirty="0" err="1"/>
              <a:t>the</a:t>
            </a:r>
            <a:r>
              <a:rPr lang="de-CH" sz="1600" dirty="0"/>
              <a:t> </a:t>
            </a:r>
            <a:r>
              <a:rPr lang="de-CH" sz="1600" dirty="0" err="1"/>
              <a:t>benefits</a:t>
            </a:r>
            <a:r>
              <a:rPr lang="de-CH" sz="1600" dirty="0"/>
              <a:t> of organic </a:t>
            </a:r>
            <a:r>
              <a:rPr lang="de-CH" sz="1600" dirty="0" err="1"/>
              <a:t>agriculture</a:t>
            </a:r>
            <a:r>
              <a:rPr lang="de-CH" sz="1600" dirty="0"/>
              <a:t> </a:t>
            </a:r>
            <a:r>
              <a:rPr lang="de-CH" sz="1600" dirty="0" err="1"/>
              <a:t>among</a:t>
            </a:r>
            <a:r>
              <a:rPr lang="de-CH" sz="1600" dirty="0"/>
              <a:t> </a:t>
            </a:r>
            <a:r>
              <a:rPr lang="de-CH" sz="1600" dirty="0" err="1"/>
              <a:t>stakeholders</a:t>
            </a:r>
            <a:r>
              <a:rPr lang="de-CH" sz="1600" dirty="0"/>
              <a:t>.</a:t>
            </a:r>
            <a:endParaRPr lang="x-none" sz="1400" dirty="0"/>
          </a:p>
        </p:txBody>
      </p:sp>
      <p:sp>
        <p:nvSpPr>
          <p:cNvPr id="10" name="Datumsplatzhalter 4">
            <a:extLst>
              <a:ext uri="{FF2B5EF4-FFF2-40B4-BE49-F238E27FC236}">
                <a16:creationId xmlns:a16="http://schemas.microsoft.com/office/drawing/2014/main" id="{4B6EE4CC-E0B2-4C81-82B6-3FEEAC2E3D67}"/>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3555295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295DEAF-E952-4796-AAEE-4201E40CA590}" type="slidenum">
              <a:rPr lang="en-GB" noProof="0" smtClean="0"/>
              <a:pPr/>
              <a:t>25</a:t>
            </a:fld>
            <a:endParaRPr lang="en-GB" noProof="0" dirty="0"/>
          </a:p>
        </p:txBody>
      </p:sp>
      <p:sp>
        <p:nvSpPr>
          <p:cNvPr id="2" name="Textfeld 1"/>
          <p:cNvSpPr txBox="1"/>
          <p:nvPr/>
        </p:nvSpPr>
        <p:spPr>
          <a:xfrm>
            <a:off x="611956" y="475676"/>
            <a:ext cx="7290081" cy="369332"/>
          </a:xfrm>
          <a:prstGeom prst="rect">
            <a:avLst/>
          </a:prstGeom>
          <a:noFill/>
        </p:spPr>
        <p:txBody>
          <a:bodyPr wrap="square" rtlCol="0">
            <a:spAutoFit/>
          </a:bodyPr>
          <a:lstStyle/>
          <a:p>
            <a:r>
              <a:rPr lang="en-US" b="1" dirty="0"/>
              <a:t>2.4:  Target groups</a:t>
            </a:r>
            <a:endParaRPr lang="en-GB" b="1" dirty="0"/>
          </a:p>
        </p:txBody>
      </p:sp>
      <p:sp>
        <p:nvSpPr>
          <p:cNvPr id="6" name="Rectangle 5"/>
          <p:cNvSpPr/>
          <p:nvPr/>
        </p:nvSpPr>
        <p:spPr>
          <a:xfrm>
            <a:off x="594768" y="921760"/>
            <a:ext cx="7927844" cy="1815882"/>
          </a:xfrm>
          <a:prstGeom prst="rect">
            <a:avLst/>
          </a:prstGeom>
        </p:spPr>
        <p:txBody>
          <a:bodyPr wrap="square">
            <a:spAutoFit/>
          </a:bodyPr>
          <a:lstStyle/>
          <a:p>
            <a:pPr algn="just"/>
            <a:r>
              <a:rPr lang="en-GB" sz="1600" dirty="0"/>
              <a:t>A target groups is a specific group of people you want to reach, in this case with your organic demo plots activities and outputs or outcomes and mostly related to farmers or producers. Depending on what the demonstration aims to achieve, it is beneficial to invite different actors to learn from the plots and/or contribute to the impact of the demos. Generally, you need to decide between direct and indirect target groups (see examples on next slide).  </a:t>
            </a:r>
          </a:p>
          <a:p>
            <a:pPr algn="just"/>
            <a:endParaRPr lang="en-GB" sz="1600" dirty="0"/>
          </a:p>
          <a:p>
            <a:endParaRPr lang="en-GB" sz="1600" dirty="0"/>
          </a:p>
        </p:txBody>
      </p:sp>
      <p:sp>
        <p:nvSpPr>
          <p:cNvPr id="9" name="Textfeld 8">
            <a:extLst>
              <a:ext uri="{FF2B5EF4-FFF2-40B4-BE49-F238E27FC236}">
                <a16:creationId xmlns:a16="http://schemas.microsoft.com/office/drawing/2014/main" id="{1271D502-FDE1-4283-954A-8072540B240F}"/>
              </a:ext>
            </a:extLst>
          </p:cNvPr>
          <p:cNvSpPr txBox="1"/>
          <p:nvPr/>
        </p:nvSpPr>
        <p:spPr>
          <a:xfrm>
            <a:off x="608078" y="2406687"/>
            <a:ext cx="4860053"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to </a:t>
            </a:r>
            <a:r>
              <a:rPr lang="de-CH" dirty="0" err="1"/>
              <a:t>defining</a:t>
            </a:r>
            <a:r>
              <a:rPr lang="de-CH" dirty="0"/>
              <a:t> </a:t>
            </a:r>
            <a:r>
              <a:rPr lang="de-CH" dirty="0" err="1"/>
              <a:t>the</a:t>
            </a:r>
            <a:r>
              <a:rPr lang="de-CH" dirty="0"/>
              <a:t> </a:t>
            </a:r>
            <a:r>
              <a:rPr lang="de-CH" dirty="0" err="1"/>
              <a:t>target</a:t>
            </a:r>
            <a:r>
              <a:rPr lang="de-CH" dirty="0"/>
              <a:t> </a:t>
            </a:r>
            <a:r>
              <a:rPr lang="de-CH" dirty="0" err="1"/>
              <a:t>groups</a:t>
            </a:r>
            <a:r>
              <a:rPr lang="de-CH" dirty="0"/>
              <a:t>?</a:t>
            </a:r>
          </a:p>
        </p:txBody>
      </p:sp>
      <p:sp>
        <p:nvSpPr>
          <p:cNvPr id="10" name="Inhaltsplatzhalter 2">
            <a:extLst>
              <a:ext uri="{FF2B5EF4-FFF2-40B4-BE49-F238E27FC236}">
                <a16:creationId xmlns:a16="http://schemas.microsoft.com/office/drawing/2014/main" id="{7148C21C-04CC-49B3-9FB8-9E7F154C1456}"/>
              </a:ext>
            </a:extLst>
          </p:cNvPr>
          <p:cNvSpPr txBox="1">
            <a:spLocks/>
          </p:cNvSpPr>
          <p:nvPr/>
        </p:nvSpPr>
        <p:spPr>
          <a:xfrm>
            <a:off x="616451" y="2737642"/>
            <a:ext cx="7956908" cy="1802823"/>
          </a:xfrm>
          <a:prstGeom prst="rect">
            <a:avLst/>
          </a:prstGeom>
          <a:solidFill>
            <a:schemeClr val="accent6">
              <a:lumMod val="20000"/>
              <a:lumOff val="8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de-CH" sz="1600" b="1" dirty="0"/>
              <a:t>Who </a:t>
            </a:r>
            <a:r>
              <a:rPr lang="de-CH" sz="1600" b="1" dirty="0" err="1"/>
              <a:t>are</a:t>
            </a:r>
            <a:r>
              <a:rPr lang="de-CH" sz="1600" b="1" dirty="0"/>
              <a:t> </a:t>
            </a:r>
            <a:r>
              <a:rPr lang="de-CH" sz="1600" b="1" dirty="0" err="1"/>
              <a:t>the</a:t>
            </a:r>
            <a:r>
              <a:rPr lang="de-CH" sz="1600" b="1" dirty="0"/>
              <a:t> </a:t>
            </a:r>
            <a:r>
              <a:rPr lang="de-CH" sz="1600" b="1" dirty="0" err="1"/>
              <a:t>target</a:t>
            </a:r>
            <a:r>
              <a:rPr lang="de-CH" sz="1600" b="1" dirty="0"/>
              <a:t> </a:t>
            </a:r>
            <a:r>
              <a:rPr lang="de-CH" sz="1600" b="1" dirty="0" err="1"/>
              <a:t>groups</a:t>
            </a:r>
            <a:r>
              <a:rPr lang="de-CH" sz="1600" b="1" dirty="0"/>
              <a:t> of </a:t>
            </a:r>
            <a:r>
              <a:rPr lang="de-CH" sz="1600" b="1" dirty="0" err="1"/>
              <a:t>the</a:t>
            </a:r>
            <a:r>
              <a:rPr lang="de-CH" sz="1600" b="1" dirty="0"/>
              <a:t> organic </a:t>
            </a:r>
            <a:r>
              <a:rPr lang="de-CH" sz="1600" b="1" dirty="0" err="1"/>
              <a:t>demonstration</a:t>
            </a:r>
            <a:r>
              <a:rPr lang="de-CH" sz="1600" b="1" dirty="0"/>
              <a:t>?</a:t>
            </a:r>
            <a:endParaRPr lang="de-CH" sz="1600" b="1" dirty="0">
              <a:solidFill>
                <a:srgbClr val="FF00FF"/>
              </a:solidFill>
            </a:endParaRPr>
          </a:p>
          <a:p>
            <a:pPr marL="285750" indent="-285750">
              <a:buFont typeface="Arial" panose="020B0604020202020204" pitchFamily="34" charset="0"/>
              <a:buChar char="•"/>
            </a:pPr>
            <a:r>
              <a:rPr lang="en-GB" sz="1600" dirty="0"/>
              <a:t>Which stakeholders could directly benefit through training at the demonstration site or from visits to the demonstration site?</a:t>
            </a:r>
          </a:p>
          <a:p>
            <a:pPr marL="285750" indent="-285750">
              <a:buFont typeface="Arial" panose="020B0604020202020204" pitchFamily="34" charset="0"/>
              <a:buChar char="•"/>
            </a:pPr>
            <a:r>
              <a:rPr lang="en-GB" sz="1600" dirty="0"/>
              <a:t>Are women and /or youth especially targeted?</a:t>
            </a:r>
          </a:p>
          <a:p>
            <a:pPr marL="285750" indent="-285750">
              <a:buFont typeface="Arial" panose="020B0604020202020204" pitchFamily="34" charset="0"/>
              <a:buChar char="•"/>
            </a:pPr>
            <a:r>
              <a:rPr lang="en-GB" sz="1600" dirty="0"/>
              <a:t>Which stakeholders can act as multipliers for knowledge from the demonstration? </a:t>
            </a:r>
            <a:br>
              <a:rPr lang="en-GB" sz="1600" dirty="0"/>
            </a:br>
            <a:r>
              <a:rPr lang="en-GB" sz="1600" dirty="0"/>
              <a:t>Who can help to amplify the outcomes of the demonstration to reach even more people?</a:t>
            </a:r>
          </a:p>
        </p:txBody>
      </p:sp>
      <p:sp>
        <p:nvSpPr>
          <p:cNvPr id="11" name="TextBox 10"/>
          <p:cNvSpPr txBox="1"/>
          <p:nvPr/>
        </p:nvSpPr>
        <p:spPr>
          <a:xfrm>
            <a:off x="608078" y="4626651"/>
            <a:ext cx="7985972" cy="1376513"/>
          </a:xfrm>
          <a:prstGeom prst="rect">
            <a:avLst/>
          </a:prstGeom>
          <a:solidFill>
            <a:srgbClr val="FFF2CC"/>
          </a:solidFill>
          <a:ln>
            <a:noFill/>
          </a:ln>
        </p:spPr>
        <p:txBody>
          <a:bodyPr wrap="square" lIns="72000" tIns="72000" rIns="72000" bIns="72000" rtlCol="0">
            <a:spAutoFit/>
          </a:bodyPr>
          <a:lstStyle/>
          <a:p>
            <a:r>
              <a:rPr lang="en-GB" sz="1600" b="1" dirty="0"/>
              <a:t>Note:  </a:t>
            </a:r>
            <a:r>
              <a:rPr lang="en-GB" sz="1600" dirty="0"/>
              <a:t>You might have realised that the definition of target groups might also affect your goal or specific objectives. In that case, you have to go back and adapt your goal or specific objectives with the target groups in mind.  Additionally, you may also need to define the roles of the target groups, e.g. participate in on-station demonstration activities, organize and host field days for on-farm demonstrations, etc.</a:t>
            </a:r>
          </a:p>
        </p:txBody>
      </p:sp>
      <p:sp>
        <p:nvSpPr>
          <p:cNvPr id="12" name="Datumsplatzhalter 4">
            <a:extLst>
              <a:ext uri="{FF2B5EF4-FFF2-40B4-BE49-F238E27FC236}">
                <a16:creationId xmlns:a16="http://schemas.microsoft.com/office/drawing/2014/main" id="{8A4EB637-2F8D-4F75-BD2B-17F139135AC2}"/>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159113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295DEAF-E952-4796-AAEE-4201E40CA590}" type="slidenum">
              <a:rPr lang="en-GB" noProof="0" smtClean="0"/>
              <a:pPr/>
              <a:t>26</a:t>
            </a:fld>
            <a:endParaRPr lang="en-GB" noProof="0" dirty="0"/>
          </a:p>
        </p:txBody>
      </p:sp>
      <p:sp>
        <p:nvSpPr>
          <p:cNvPr id="8" name="Content Placeholder 2"/>
          <p:cNvSpPr txBox="1">
            <a:spLocks/>
          </p:cNvSpPr>
          <p:nvPr/>
        </p:nvSpPr>
        <p:spPr>
          <a:xfrm>
            <a:off x="440012" y="442099"/>
            <a:ext cx="8266117" cy="5416928"/>
          </a:xfrm>
          <a:prstGeom prst="rect">
            <a:avLst/>
          </a:prstGeom>
          <a:no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r>
              <a:rPr lang="en-US" sz="1800" b="1" dirty="0"/>
              <a:t>Examples of direct target groups</a:t>
            </a:r>
            <a:r>
              <a:rPr lang="en-US" sz="1800" dirty="0"/>
              <a:t>:</a:t>
            </a:r>
          </a:p>
          <a:p>
            <a:pPr marL="555750" lvl="1" indent="-285750"/>
            <a:r>
              <a:rPr lang="en-US" sz="1600" b="1" dirty="0"/>
              <a:t>Smallholder farmers: </a:t>
            </a:r>
            <a:r>
              <a:rPr lang="en-US" sz="1600" dirty="0"/>
              <a:t>They can incorporate the know-how in their daily work on their own farms, and can share their experiences with fellow farmers and family members.</a:t>
            </a:r>
          </a:p>
          <a:p>
            <a:pPr marL="555750" lvl="1" indent="-285750"/>
            <a:r>
              <a:rPr lang="de-CH" sz="1600" b="1" dirty="0"/>
              <a:t>Women / female </a:t>
            </a:r>
            <a:r>
              <a:rPr lang="de-CH" sz="1600" b="1" dirty="0" err="1"/>
              <a:t>farmers</a:t>
            </a:r>
            <a:r>
              <a:rPr lang="de-CH" sz="1600" b="1" dirty="0"/>
              <a:t>: </a:t>
            </a:r>
            <a:r>
              <a:rPr lang="de-CH" sz="1600" dirty="0" err="1"/>
              <a:t>farming</a:t>
            </a:r>
            <a:r>
              <a:rPr lang="de-CH" sz="1600" dirty="0"/>
              <a:t> </a:t>
            </a:r>
            <a:r>
              <a:rPr lang="de-CH" sz="1600" dirty="0" err="1"/>
              <a:t>women</a:t>
            </a:r>
            <a:r>
              <a:rPr lang="de-CH" sz="1600" dirty="0"/>
              <a:t> </a:t>
            </a:r>
            <a:r>
              <a:rPr lang="de-CH" sz="1600" dirty="0" err="1"/>
              <a:t>can</a:t>
            </a:r>
            <a:r>
              <a:rPr lang="de-CH" sz="1600" dirty="0"/>
              <a:t> </a:t>
            </a:r>
            <a:r>
              <a:rPr lang="de-CH" sz="1600" dirty="0" err="1"/>
              <a:t>be</a:t>
            </a:r>
            <a:r>
              <a:rPr lang="de-CH" sz="1600" dirty="0"/>
              <a:t> a </a:t>
            </a:r>
            <a:r>
              <a:rPr lang="de-CH" sz="1600" dirty="0" err="1"/>
              <a:t>special</a:t>
            </a:r>
            <a:r>
              <a:rPr lang="de-CH" sz="1600" dirty="0"/>
              <a:t> </a:t>
            </a:r>
            <a:r>
              <a:rPr lang="de-CH" sz="1600" dirty="0" err="1"/>
              <a:t>target</a:t>
            </a:r>
            <a:r>
              <a:rPr lang="de-CH" sz="1600" dirty="0"/>
              <a:t> </a:t>
            </a:r>
            <a:r>
              <a:rPr lang="de-CH" sz="1600" dirty="0" err="1"/>
              <a:t>group</a:t>
            </a:r>
            <a:r>
              <a:rPr lang="de-CH" sz="1600" dirty="0"/>
              <a:t> of an organic </a:t>
            </a:r>
            <a:r>
              <a:rPr lang="de-CH" sz="1600" dirty="0" err="1"/>
              <a:t>demonstration</a:t>
            </a:r>
            <a:r>
              <a:rPr lang="de-CH" sz="1600" dirty="0"/>
              <a:t>. Gender and </a:t>
            </a:r>
            <a:r>
              <a:rPr lang="de-CH" sz="1600" dirty="0" err="1"/>
              <a:t>age</a:t>
            </a:r>
            <a:r>
              <a:rPr lang="de-CH" sz="1600" dirty="0"/>
              <a:t> </a:t>
            </a:r>
            <a:r>
              <a:rPr lang="de-CH" sz="1600" dirty="0" err="1"/>
              <a:t>are</a:t>
            </a:r>
            <a:r>
              <a:rPr lang="de-CH" sz="1600" dirty="0"/>
              <a:t> some of </a:t>
            </a:r>
            <a:r>
              <a:rPr lang="de-CH" sz="1600" dirty="0" err="1"/>
              <a:t>the</a:t>
            </a:r>
            <a:r>
              <a:rPr lang="de-CH" sz="1600" dirty="0"/>
              <a:t> </a:t>
            </a:r>
            <a:r>
              <a:rPr lang="de-CH" sz="1600" dirty="0" err="1"/>
              <a:t>factors</a:t>
            </a:r>
            <a:r>
              <a:rPr lang="de-CH" sz="1600" dirty="0"/>
              <a:t> that </a:t>
            </a:r>
            <a:r>
              <a:rPr lang="de-CH" sz="1600" dirty="0" err="1"/>
              <a:t>can</a:t>
            </a:r>
            <a:r>
              <a:rPr lang="de-CH" sz="1600" dirty="0"/>
              <a:t> </a:t>
            </a:r>
            <a:r>
              <a:rPr lang="de-CH" sz="1600" dirty="0" err="1"/>
              <a:t>be</a:t>
            </a:r>
            <a:r>
              <a:rPr lang="de-CH" sz="1600" dirty="0"/>
              <a:t> considered </a:t>
            </a:r>
            <a:r>
              <a:rPr lang="de-CH" sz="1600" dirty="0" err="1"/>
              <a:t>for</a:t>
            </a:r>
            <a:r>
              <a:rPr lang="de-CH" sz="1600" dirty="0"/>
              <a:t> </a:t>
            </a:r>
            <a:r>
              <a:rPr lang="de-CH" sz="1600" dirty="0" err="1"/>
              <a:t>targetting</a:t>
            </a:r>
            <a:r>
              <a:rPr lang="de-CH" sz="1600" dirty="0"/>
              <a:t>.</a:t>
            </a:r>
            <a:endParaRPr lang="en-US" sz="1600" dirty="0"/>
          </a:p>
          <a:p>
            <a:pPr marL="555750" lvl="1" indent="-285750"/>
            <a:r>
              <a:rPr lang="en-US" sz="1600" b="1" dirty="0"/>
              <a:t>Students/Researchers/Extension Agents/Trainers: </a:t>
            </a:r>
            <a:r>
              <a:rPr lang="en-US" sz="1600" dirty="0"/>
              <a:t>They gain practical know-how, but can also bring in other innovations or help to carry out monitoring and evaluation. They can also help to share the outcomes of the demonstration widely, beyond the direct targets.</a:t>
            </a:r>
          </a:p>
          <a:p>
            <a:pPr marL="555750" lvl="1" indent="-285750"/>
            <a:r>
              <a:rPr lang="en-US" sz="1600" b="1" dirty="0"/>
              <a:t>Consumers/Retailers/Traders </a:t>
            </a:r>
            <a:r>
              <a:rPr lang="en-GB" sz="1600" b="1" dirty="0"/>
              <a:t>from the agri-food chain</a:t>
            </a:r>
            <a:r>
              <a:rPr lang="en-US" sz="1600" b="1" dirty="0"/>
              <a:t>: </a:t>
            </a:r>
            <a:r>
              <a:rPr lang="en-US" sz="1600" dirty="0"/>
              <a:t>They can gain awareness about farming related problems and possible solutions and </a:t>
            </a:r>
            <a:r>
              <a:rPr lang="en-GB" sz="1600" dirty="0"/>
              <a:t>their presence can strengthen the links between producers and markets.</a:t>
            </a:r>
            <a:endParaRPr lang="en-US" sz="1600" dirty="0"/>
          </a:p>
          <a:p>
            <a:pPr marL="555750" lvl="1" indent="-285750"/>
            <a:r>
              <a:rPr lang="en-US" sz="1600" b="1" dirty="0"/>
              <a:t>Leader/policy makers: </a:t>
            </a:r>
            <a:r>
              <a:rPr lang="en-US" sz="1600" dirty="0"/>
              <a:t>They are confronted with practical problems and policy barriers for farmers as well as potential incentives to improve policy and regulation. Observing alternative practices within their local context can help to convince them of the need to support such alternative agricultural practices.</a:t>
            </a:r>
          </a:p>
          <a:p>
            <a:pPr marL="555750" lvl="1" indent="-285750"/>
            <a:r>
              <a:rPr lang="en-GB" sz="1600" b="1" dirty="0"/>
              <a:t>Agricultural press/media</a:t>
            </a:r>
            <a:r>
              <a:rPr lang="en-US" sz="1600" b="1" dirty="0"/>
              <a:t>: </a:t>
            </a:r>
            <a:r>
              <a:rPr lang="en-US" sz="1600" dirty="0"/>
              <a:t>They </a:t>
            </a:r>
            <a:r>
              <a:rPr lang="en-GB" sz="1600" dirty="0"/>
              <a:t>can communicate the know-how to a wider audience. </a:t>
            </a:r>
          </a:p>
          <a:p>
            <a:pPr lvl="1" indent="0">
              <a:buNone/>
            </a:pPr>
            <a:endParaRPr lang="en-US" sz="1600" dirty="0"/>
          </a:p>
        </p:txBody>
      </p:sp>
      <p:sp>
        <p:nvSpPr>
          <p:cNvPr id="6" name="Datumsplatzhalter 4">
            <a:extLst>
              <a:ext uri="{FF2B5EF4-FFF2-40B4-BE49-F238E27FC236}">
                <a16:creationId xmlns:a16="http://schemas.microsoft.com/office/drawing/2014/main" id="{0CA99ADD-7C37-4577-88C7-C9D7E23AFD4F}"/>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2" name="Textfeld 1"/>
          <p:cNvSpPr txBox="1"/>
          <p:nvPr/>
        </p:nvSpPr>
        <p:spPr>
          <a:xfrm>
            <a:off x="701957" y="5674361"/>
            <a:ext cx="8100090" cy="369332"/>
          </a:xfrm>
          <a:prstGeom prst="rect">
            <a:avLst/>
          </a:prstGeom>
          <a:solidFill>
            <a:srgbClr val="D0F7F8"/>
          </a:solidFill>
        </p:spPr>
        <p:txBody>
          <a:bodyPr wrap="square" rtlCol="0">
            <a:spAutoFit/>
          </a:bodyPr>
          <a:lstStyle/>
          <a:p>
            <a:r>
              <a:rPr lang="de-CH" dirty="0" err="1"/>
              <a:t>Students</a:t>
            </a:r>
            <a:r>
              <a:rPr lang="de-CH" dirty="0"/>
              <a:t>, </a:t>
            </a:r>
            <a:r>
              <a:rPr lang="de-CH" dirty="0" err="1"/>
              <a:t>academics</a:t>
            </a:r>
            <a:r>
              <a:rPr lang="de-CH" dirty="0"/>
              <a:t>, </a:t>
            </a:r>
            <a:r>
              <a:rPr lang="de-CH" dirty="0" err="1"/>
              <a:t>farmers</a:t>
            </a:r>
            <a:r>
              <a:rPr lang="de-CH" dirty="0"/>
              <a:t>, </a:t>
            </a:r>
            <a:r>
              <a:rPr lang="de-CH" dirty="0" err="1"/>
              <a:t>extension</a:t>
            </a:r>
            <a:r>
              <a:rPr lang="de-CH" dirty="0"/>
              <a:t> staff, </a:t>
            </a:r>
            <a:r>
              <a:rPr lang="de-CH" dirty="0" err="1"/>
              <a:t>policy</a:t>
            </a:r>
            <a:r>
              <a:rPr lang="de-CH" dirty="0"/>
              <a:t> </a:t>
            </a:r>
            <a:r>
              <a:rPr lang="de-CH" dirty="0" err="1"/>
              <a:t>makers</a:t>
            </a:r>
            <a:r>
              <a:rPr lang="de-CH" dirty="0"/>
              <a:t>, </a:t>
            </a:r>
            <a:r>
              <a:rPr lang="de-CH" dirty="0" err="1"/>
              <a:t>development</a:t>
            </a:r>
            <a:r>
              <a:rPr lang="de-CH" dirty="0"/>
              <a:t> </a:t>
            </a:r>
            <a:r>
              <a:rPr lang="de-CH" dirty="0" err="1"/>
              <a:t>actors</a:t>
            </a:r>
            <a:r>
              <a:rPr lang="de-CH" dirty="0"/>
              <a:t>, etc. </a:t>
            </a:r>
            <a:endParaRPr lang="en-US" dirty="0"/>
          </a:p>
        </p:txBody>
      </p:sp>
    </p:spTree>
    <p:extLst>
      <p:ext uri="{BB962C8B-B14F-4D97-AF65-F5344CB8AC3E}">
        <p14:creationId xmlns:p14="http://schemas.microsoft.com/office/powerpoint/2010/main" val="349564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295DEAF-E952-4796-AAEE-4201E40CA590}" type="slidenum">
              <a:rPr lang="en-GB" noProof="0" smtClean="0"/>
              <a:pPr/>
              <a:t>27</a:t>
            </a:fld>
            <a:endParaRPr lang="en-GB" noProof="0" dirty="0"/>
          </a:p>
        </p:txBody>
      </p:sp>
      <p:sp>
        <p:nvSpPr>
          <p:cNvPr id="6" name="Datumsplatzhalter 4">
            <a:extLst>
              <a:ext uri="{FF2B5EF4-FFF2-40B4-BE49-F238E27FC236}">
                <a16:creationId xmlns:a16="http://schemas.microsoft.com/office/drawing/2014/main" id="{0CA99ADD-7C37-4577-88C7-C9D7E23AFD4F}"/>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2" name="Textfeld 1"/>
          <p:cNvSpPr txBox="1"/>
          <p:nvPr/>
        </p:nvSpPr>
        <p:spPr>
          <a:xfrm>
            <a:off x="881959" y="1268976"/>
            <a:ext cx="7657841" cy="3416320"/>
          </a:xfrm>
          <a:prstGeom prst="rect">
            <a:avLst/>
          </a:prstGeom>
          <a:solidFill>
            <a:srgbClr val="D0F7F8"/>
          </a:solidFill>
        </p:spPr>
        <p:txBody>
          <a:bodyPr wrap="square" rtlCol="0">
            <a:spAutoFit/>
          </a:bodyPr>
          <a:lstStyle/>
          <a:p>
            <a:r>
              <a:rPr lang="de-CH" sz="2400" b="1" dirty="0">
                <a:solidFill>
                  <a:srgbClr val="2D73A3"/>
                </a:solidFill>
              </a:rPr>
              <a:t>NRC Demonstration </a:t>
            </a:r>
            <a:r>
              <a:rPr lang="de-CH" sz="2400" b="1" dirty="0" err="1">
                <a:solidFill>
                  <a:srgbClr val="2D73A3"/>
                </a:solidFill>
              </a:rPr>
              <a:t>target</a:t>
            </a:r>
            <a:r>
              <a:rPr lang="de-CH" sz="2400" b="1" dirty="0">
                <a:solidFill>
                  <a:srgbClr val="2D73A3"/>
                </a:solidFill>
              </a:rPr>
              <a:t> </a:t>
            </a:r>
            <a:r>
              <a:rPr lang="de-CH" sz="2400" b="1" dirty="0" err="1">
                <a:solidFill>
                  <a:srgbClr val="2D73A3"/>
                </a:solidFill>
              </a:rPr>
              <a:t>groups</a:t>
            </a:r>
            <a:endParaRPr lang="de-CH" sz="2400" dirty="0">
              <a:solidFill>
                <a:srgbClr val="2D73A3"/>
              </a:solidFill>
            </a:endParaRPr>
          </a:p>
          <a:p>
            <a:endParaRPr lang="de-CH" sz="2400" dirty="0"/>
          </a:p>
          <a:p>
            <a:pPr marL="342900" indent="-342900">
              <a:buFont typeface="Arial" panose="020B0604020202020204" pitchFamily="34" charset="0"/>
              <a:buChar char="•"/>
            </a:pPr>
            <a:r>
              <a:rPr lang="de-CH" sz="2400" dirty="0" err="1"/>
              <a:t>Students</a:t>
            </a:r>
            <a:endParaRPr lang="de-CH" sz="2400" dirty="0"/>
          </a:p>
          <a:p>
            <a:pPr marL="342900" indent="-342900">
              <a:buFont typeface="Arial" panose="020B0604020202020204" pitchFamily="34" charset="0"/>
              <a:buChar char="•"/>
            </a:pPr>
            <a:r>
              <a:rPr lang="de-CH" sz="2400" dirty="0" err="1"/>
              <a:t>Academics</a:t>
            </a:r>
            <a:endParaRPr lang="de-CH" sz="2400" dirty="0"/>
          </a:p>
          <a:p>
            <a:pPr marL="342900" indent="-342900">
              <a:buFont typeface="Arial" panose="020B0604020202020204" pitchFamily="34" charset="0"/>
              <a:buChar char="•"/>
            </a:pPr>
            <a:r>
              <a:rPr lang="de-CH" sz="2400" dirty="0"/>
              <a:t>Farmers</a:t>
            </a:r>
          </a:p>
          <a:p>
            <a:pPr marL="342900" indent="-342900">
              <a:buFont typeface="Arial" panose="020B0604020202020204" pitchFamily="34" charset="0"/>
              <a:buChar char="•"/>
            </a:pPr>
            <a:r>
              <a:rPr lang="de-CH" sz="2400" dirty="0"/>
              <a:t>Extension staff</a:t>
            </a:r>
          </a:p>
          <a:p>
            <a:pPr marL="342900" indent="-342900">
              <a:buFont typeface="Arial" panose="020B0604020202020204" pitchFamily="34" charset="0"/>
              <a:buChar char="•"/>
            </a:pPr>
            <a:r>
              <a:rPr lang="de-CH" sz="2400" dirty="0" err="1"/>
              <a:t>Policy</a:t>
            </a:r>
            <a:r>
              <a:rPr lang="de-CH" sz="2400" dirty="0"/>
              <a:t> </a:t>
            </a:r>
            <a:r>
              <a:rPr lang="de-CH" sz="2400" dirty="0" err="1"/>
              <a:t>makers</a:t>
            </a:r>
            <a:endParaRPr lang="de-CH" sz="2400" dirty="0"/>
          </a:p>
          <a:p>
            <a:pPr marL="342900" indent="-342900">
              <a:buFont typeface="Arial" panose="020B0604020202020204" pitchFamily="34" charset="0"/>
              <a:buChar char="•"/>
            </a:pPr>
            <a:r>
              <a:rPr lang="de-CH" sz="2400" dirty="0"/>
              <a:t>Development </a:t>
            </a:r>
            <a:r>
              <a:rPr lang="de-CH" sz="2400" dirty="0" err="1"/>
              <a:t>actors</a:t>
            </a:r>
            <a:endParaRPr lang="de-CH" sz="2400" dirty="0"/>
          </a:p>
          <a:p>
            <a:pPr marL="342900" indent="-342900">
              <a:buFont typeface="Arial" panose="020B0604020202020204" pitchFamily="34" charset="0"/>
              <a:buChar char="•"/>
            </a:pPr>
            <a:r>
              <a:rPr lang="de-CH" sz="2400" dirty="0"/>
              <a:t>etc. </a:t>
            </a:r>
            <a:endParaRPr lang="en-US" sz="2400" dirty="0"/>
          </a:p>
        </p:txBody>
      </p:sp>
    </p:spTree>
    <p:extLst>
      <p:ext uri="{BB962C8B-B14F-4D97-AF65-F5344CB8AC3E}">
        <p14:creationId xmlns:p14="http://schemas.microsoft.com/office/powerpoint/2010/main" val="874972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01957" y="1221269"/>
            <a:ext cx="7684206" cy="1724050"/>
          </a:xfrm>
        </p:spPr>
        <p:txBody>
          <a:bodyPr/>
          <a:lstStyle/>
          <a:p>
            <a:pPr algn="just"/>
            <a:r>
              <a:rPr lang="en-US" sz="1600" b="1" dirty="0"/>
              <a:t>Expected outcomes:</a:t>
            </a:r>
          </a:p>
          <a:p>
            <a:pPr algn="just"/>
            <a:r>
              <a:rPr lang="en-US" sz="1600" dirty="0"/>
              <a:t>These are the direct quantitative and / or qualitative results or changes attainable from or due to the implementation of the demonstration. These could relate, for example to quantitative measures such as an increase in yields, production or soil chemical and physical properties; </a:t>
            </a:r>
            <a:r>
              <a:rPr lang="en-US" sz="1600" dirty="0" err="1"/>
              <a:t>behavioural</a:t>
            </a:r>
            <a:r>
              <a:rPr lang="en-US" sz="1600" dirty="0"/>
              <a:t> changes in order to address the targeted problem; or certain levels of capacity and skills achieved by the target groups, etc. Along the way, some unintended outcomes may arise. These can be negative, positive, or both.</a:t>
            </a:r>
            <a:endParaRPr lang="en-US" sz="12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28</a:t>
            </a:fld>
            <a:endParaRPr lang="en-GB" noProof="0" dirty="0"/>
          </a:p>
        </p:txBody>
      </p:sp>
      <p:sp>
        <p:nvSpPr>
          <p:cNvPr id="2" name="Textfeld 1"/>
          <p:cNvSpPr txBox="1"/>
          <p:nvPr/>
        </p:nvSpPr>
        <p:spPr>
          <a:xfrm>
            <a:off x="611956" y="463596"/>
            <a:ext cx="7470083" cy="369332"/>
          </a:xfrm>
          <a:prstGeom prst="rect">
            <a:avLst/>
          </a:prstGeom>
          <a:noFill/>
        </p:spPr>
        <p:txBody>
          <a:bodyPr wrap="square" rtlCol="0">
            <a:spAutoFit/>
          </a:bodyPr>
          <a:lstStyle/>
          <a:p>
            <a:r>
              <a:rPr lang="de-CH" b="1" dirty="0"/>
              <a:t>2.5:  Expected </a:t>
            </a:r>
            <a:r>
              <a:rPr lang="de-CH" b="1" dirty="0" err="1"/>
              <a:t>outcomes</a:t>
            </a:r>
            <a:r>
              <a:rPr lang="de-CH" b="1" dirty="0"/>
              <a:t> and </a:t>
            </a:r>
            <a:r>
              <a:rPr lang="de-CH" b="1" dirty="0" err="1"/>
              <a:t>outputs</a:t>
            </a:r>
            <a:r>
              <a:rPr lang="de-CH" b="1" dirty="0"/>
              <a:t> of </a:t>
            </a:r>
            <a:r>
              <a:rPr lang="de-CH" b="1" dirty="0" err="1"/>
              <a:t>the</a:t>
            </a:r>
            <a:r>
              <a:rPr lang="de-CH" b="1" dirty="0"/>
              <a:t> </a:t>
            </a:r>
            <a:r>
              <a:rPr lang="de-CH" b="1" dirty="0" err="1"/>
              <a:t>demonstration</a:t>
            </a:r>
            <a:endParaRPr lang="en-GB" b="1" dirty="0"/>
          </a:p>
        </p:txBody>
      </p:sp>
      <p:sp>
        <p:nvSpPr>
          <p:cNvPr id="6" name="Rectangle 5"/>
          <p:cNvSpPr/>
          <p:nvPr/>
        </p:nvSpPr>
        <p:spPr>
          <a:xfrm>
            <a:off x="701957" y="3516181"/>
            <a:ext cx="7837843" cy="2669174"/>
          </a:xfrm>
          <a:prstGeom prst="rect">
            <a:avLst/>
          </a:prstGeom>
          <a:solidFill>
            <a:schemeClr val="accent6">
              <a:lumMod val="20000"/>
              <a:lumOff val="80000"/>
            </a:schemeClr>
          </a:solidFill>
          <a:ln>
            <a:noFill/>
          </a:ln>
        </p:spPr>
        <p:txBody>
          <a:bodyPr wrap="square" lIns="72000" tIns="72000" rIns="72000" bIns="72000">
            <a:spAutoFit/>
          </a:bodyPr>
          <a:lstStyle/>
          <a:p>
            <a:pPr marL="285750" indent="-285750" defTabSz="685800">
              <a:lnSpc>
                <a:spcPct val="90000"/>
              </a:lnSpc>
              <a:spcBef>
                <a:spcPts val="750"/>
              </a:spcBef>
              <a:buClr>
                <a:srgbClr val="006C8E"/>
              </a:buClr>
              <a:buFont typeface="Arial" panose="020B0604020202020204" pitchFamily="34" charset="0"/>
              <a:buChar char="•"/>
            </a:pPr>
            <a:r>
              <a:rPr lang="de-CH" sz="1600" dirty="0"/>
              <a:t>At </a:t>
            </a:r>
            <a:r>
              <a:rPr lang="de-CH" sz="1600" dirty="0" err="1"/>
              <a:t>the</a:t>
            </a:r>
            <a:r>
              <a:rPr lang="de-CH" sz="1600" dirty="0"/>
              <a:t> end of </a:t>
            </a:r>
            <a:r>
              <a:rPr lang="de-CH" sz="1600" dirty="0" err="1"/>
              <a:t>the</a:t>
            </a:r>
            <a:r>
              <a:rPr lang="de-CH" sz="1600" dirty="0"/>
              <a:t> </a:t>
            </a:r>
            <a:r>
              <a:rPr lang="de-CH" sz="1600" dirty="0" err="1"/>
              <a:t>demonstration</a:t>
            </a:r>
            <a:r>
              <a:rPr lang="de-CH" sz="1600" dirty="0"/>
              <a:t>, what do you expect to </a:t>
            </a:r>
            <a:r>
              <a:rPr lang="de-CH" sz="1600" dirty="0" err="1"/>
              <a:t>see</a:t>
            </a:r>
            <a:r>
              <a:rPr lang="de-CH" sz="1600" dirty="0"/>
              <a:t> </a:t>
            </a:r>
            <a:r>
              <a:rPr lang="de-CH" sz="1600" dirty="0" err="1"/>
              <a:t>as</a:t>
            </a:r>
            <a:r>
              <a:rPr lang="de-CH" sz="1600" dirty="0"/>
              <a:t> a </a:t>
            </a:r>
            <a:r>
              <a:rPr lang="de-CH" sz="1600" dirty="0" err="1"/>
              <a:t>result</a:t>
            </a:r>
            <a:r>
              <a:rPr lang="de-CH" sz="1600" dirty="0"/>
              <a:t> of </a:t>
            </a:r>
            <a:r>
              <a:rPr lang="de-CH" sz="1600" dirty="0" err="1"/>
              <a:t>implementing</a:t>
            </a:r>
            <a:r>
              <a:rPr lang="de-CH" sz="1600" dirty="0"/>
              <a:t> </a:t>
            </a:r>
            <a:r>
              <a:rPr lang="de-CH" sz="1600" dirty="0" err="1"/>
              <a:t>the</a:t>
            </a:r>
            <a:r>
              <a:rPr lang="de-CH" sz="1600" dirty="0"/>
              <a:t> </a:t>
            </a:r>
            <a:r>
              <a:rPr lang="de-CH" sz="1600" dirty="0" err="1"/>
              <a:t>demonstration</a:t>
            </a:r>
            <a:r>
              <a:rPr lang="de-CH" sz="1600" dirty="0"/>
              <a:t>?</a:t>
            </a:r>
          </a:p>
          <a:p>
            <a:pPr marL="285750" indent="-285750" defTabSz="685800">
              <a:lnSpc>
                <a:spcPct val="90000"/>
              </a:lnSpc>
              <a:spcBef>
                <a:spcPts val="750"/>
              </a:spcBef>
              <a:buClr>
                <a:srgbClr val="006C8E"/>
              </a:buClr>
              <a:buFont typeface="Arial" panose="020B0604020202020204" pitchFamily="34" charset="0"/>
              <a:buChar char="•"/>
            </a:pPr>
            <a:r>
              <a:rPr lang="de-CH" sz="1600" dirty="0"/>
              <a:t>Do you expect to </a:t>
            </a:r>
            <a:r>
              <a:rPr lang="de-CH" sz="1600" dirty="0" err="1"/>
              <a:t>observe</a:t>
            </a:r>
            <a:r>
              <a:rPr lang="de-CH" sz="1600" dirty="0"/>
              <a:t> quantitative changes, </a:t>
            </a:r>
            <a:r>
              <a:rPr lang="de-CH" sz="1600" dirty="0" err="1"/>
              <a:t>or</a:t>
            </a:r>
            <a:r>
              <a:rPr lang="de-CH" sz="1600" dirty="0"/>
              <a:t> qualitative changes, </a:t>
            </a:r>
            <a:r>
              <a:rPr lang="de-CH" sz="1600" dirty="0" err="1"/>
              <a:t>or</a:t>
            </a:r>
            <a:r>
              <a:rPr lang="de-CH" sz="1600" dirty="0"/>
              <a:t> </a:t>
            </a:r>
            <a:r>
              <a:rPr lang="de-CH" sz="1600" dirty="0" err="1"/>
              <a:t>both</a:t>
            </a:r>
            <a:r>
              <a:rPr lang="de-CH" sz="1600" dirty="0"/>
              <a:t>?</a:t>
            </a:r>
          </a:p>
          <a:p>
            <a:pPr marL="285750" indent="-285750" defTabSz="685800">
              <a:lnSpc>
                <a:spcPct val="90000"/>
              </a:lnSpc>
              <a:spcBef>
                <a:spcPts val="750"/>
              </a:spcBef>
              <a:buClr>
                <a:srgbClr val="006C8E"/>
              </a:buClr>
              <a:buFont typeface="Arial" panose="020B0604020202020204" pitchFamily="34" charset="0"/>
              <a:buChar char="•"/>
            </a:pPr>
            <a:r>
              <a:rPr lang="de-CH" sz="1600" dirty="0"/>
              <a:t>Do you know </a:t>
            </a:r>
            <a:r>
              <a:rPr lang="de-CH" sz="1600" dirty="0" err="1"/>
              <a:t>how</a:t>
            </a:r>
            <a:r>
              <a:rPr lang="de-CH" sz="1600" dirty="0"/>
              <a:t> to </a:t>
            </a:r>
            <a:r>
              <a:rPr lang="de-CH" sz="1600" dirty="0" err="1"/>
              <a:t>measure</a:t>
            </a:r>
            <a:r>
              <a:rPr lang="de-CH" sz="1600" dirty="0"/>
              <a:t> and </a:t>
            </a:r>
            <a:r>
              <a:rPr lang="de-CH" sz="1600" dirty="0" err="1"/>
              <a:t>verify</a:t>
            </a:r>
            <a:r>
              <a:rPr lang="de-CH" sz="1600" dirty="0"/>
              <a:t> that </a:t>
            </a:r>
            <a:r>
              <a:rPr lang="de-CH" sz="1600" dirty="0" err="1"/>
              <a:t>the</a:t>
            </a:r>
            <a:r>
              <a:rPr lang="de-CH" sz="1600" dirty="0"/>
              <a:t> intended </a:t>
            </a:r>
            <a:r>
              <a:rPr lang="de-CH" sz="1600" dirty="0" err="1"/>
              <a:t>results</a:t>
            </a:r>
            <a:r>
              <a:rPr lang="de-CH" sz="1600" dirty="0"/>
              <a:t> have been </a:t>
            </a:r>
            <a:r>
              <a:rPr lang="de-CH" sz="1600" dirty="0" err="1"/>
              <a:t>achieved</a:t>
            </a:r>
            <a:r>
              <a:rPr lang="de-CH" sz="1600" dirty="0"/>
              <a:t>? What </a:t>
            </a:r>
            <a:r>
              <a:rPr lang="de-CH" sz="1600" dirty="0" err="1"/>
              <a:t>particular</a:t>
            </a:r>
            <a:r>
              <a:rPr lang="de-CH" sz="1600" dirty="0"/>
              <a:t> indicators </a:t>
            </a:r>
            <a:r>
              <a:rPr lang="de-CH" sz="1600" dirty="0" err="1"/>
              <a:t>can</a:t>
            </a:r>
            <a:r>
              <a:rPr lang="de-CH" sz="1600" dirty="0"/>
              <a:t> </a:t>
            </a:r>
            <a:r>
              <a:rPr lang="de-CH" sz="1600" dirty="0" err="1"/>
              <a:t>help</a:t>
            </a:r>
            <a:r>
              <a:rPr lang="de-CH" sz="1600" dirty="0"/>
              <a:t> you to determine that </a:t>
            </a:r>
            <a:r>
              <a:rPr lang="de-CH" sz="1600" dirty="0" err="1"/>
              <a:t>the</a:t>
            </a:r>
            <a:r>
              <a:rPr lang="de-CH" sz="1600" dirty="0"/>
              <a:t> expected </a:t>
            </a:r>
            <a:r>
              <a:rPr lang="de-CH" sz="1600" dirty="0" err="1"/>
              <a:t>outcomes</a:t>
            </a:r>
            <a:r>
              <a:rPr lang="de-CH" sz="1600" dirty="0"/>
              <a:t> have been </a:t>
            </a:r>
            <a:r>
              <a:rPr lang="de-CH" sz="1600" dirty="0" err="1"/>
              <a:t>achieved</a:t>
            </a:r>
            <a:r>
              <a:rPr lang="de-CH" sz="1600" dirty="0"/>
              <a:t>?</a:t>
            </a:r>
          </a:p>
          <a:p>
            <a:pPr marL="285750" indent="-285750" defTabSz="685800">
              <a:lnSpc>
                <a:spcPct val="90000"/>
              </a:lnSpc>
              <a:spcBef>
                <a:spcPts val="750"/>
              </a:spcBef>
              <a:buClr>
                <a:srgbClr val="006C8E"/>
              </a:buClr>
              <a:buFont typeface="Arial" panose="020B0604020202020204" pitchFamily="34" charset="0"/>
              <a:buChar char="•"/>
            </a:pPr>
            <a:r>
              <a:rPr lang="de-CH" sz="1600" dirty="0"/>
              <a:t>Are you </a:t>
            </a:r>
            <a:r>
              <a:rPr lang="de-CH" sz="1600" dirty="0" err="1"/>
              <a:t>aware</a:t>
            </a:r>
            <a:r>
              <a:rPr lang="de-CH" sz="1600" dirty="0"/>
              <a:t> that </a:t>
            </a:r>
            <a:r>
              <a:rPr lang="de-CH" sz="1600" dirty="0" err="1"/>
              <a:t>it</a:t>
            </a:r>
            <a:r>
              <a:rPr lang="de-CH" sz="1600" dirty="0"/>
              <a:t> </a:t>
            </a:r>
            <a:r>
              <a:rPr lang="de-CH" sz="1600" dirty="0" err="1"/>
              <a:t>is</a:t>
            </a:r>
            <a:r>
              <a:rPr lang="de-CH" sz="1600" dirty="0"/>
              <a:t> </a:t>
            </a:r>
            <a:r>
              <a:rPr lang="de-CH" sz="1600" dirty="0" err="1"/>
              <a:t>possible</a:t>
            </a:r>
            <a:r>
              <a:rPr lang="de-CH" sz="1600" dirty="0"/>
              <a:t> to </a:t>
            </a:r>
            <a:r>
              <a:rPr lang="de-CH" sz="1600" dirty="0" err="1"/>
              <a:t>generate</a:t>
            </a:r>
            <a:r>
              <a:rPr lang="de-CH" sz="1600" dirty="0"/>
              <a:t> some </a:t>
            </a:r>
            <a:r>
              <a:rPr lang="de-CH" sz="1600" dirty="0" err="1"/>
              <a:t>unintended</a:t>
            </a:r>
            <a:r>
              <a:rPr lang="de-CH" sz="1600" dirty="0"/>
              <a:t> positive and negative changes </a:t>
            </a:r>
            <a:r>
              <a:rPr lang="de-CH" sz="1600" dirty="0" err="1"/>
              <a:t>as</a:t>
            </a:r>
            <a:r>
              <a:rPr lang="de-CH" sz="1600" dirty="0"/>
              <a:t> a </a:t>
            </a:r>
            <a:r>
              <a:rPr lang="de-CH" sz="1600" dirty="0" err="1"/>
              <a:t>result</a:t>
            </a:r>
            <a:r>
              <a:rPr lang="de-CH" sz="1600" dirty="0"/>
              <a:t> of </a:t>
            </a:r>
            <a:r>
              <a:rPr lang="de-CH" sz="1600" dirty="0" err="1"/>
              <a:t>the</a:t>
            </a:r>
            <a:r>
              <a:rPr lang="de-CH" sz="1600" dirty="0"/>
              <a:t> </a:t>
            </a:r>
            <a:r>
              <a:rPr lang="de-CH" sz="1600" dirty="0" err="1"/>
              <a:t>demonstration</a:t>
            </a:r>
            <a:r>
              <a:rPr lang="de-CH" sz="1600" dirty="0"/>
              <a:t>(s)? This </a:t>
            </a:r>
            <a:r>
              <a:rPr lang="de-CH" sz="1600" dirty="0" err="1"/>
              <a:t>is</a:t>
            </a:r>
            <a:r>
              <a:rPr lang="de-CH" sz="1600" dirty="0"/>
              <a:t> important to </a:t>
            </a:r>
            <a:r>
              <a:rPr lang="de-CH" sz="1600" dirty="0" err="1"/>
              <a:t>keep</a:t>
            </a:r>
            <a:r>
              <a:rPr lang="de-CH" sz="1600" dirty="0"/>
              <a:t> in </a:t>
            </a:r>
            <a:r>
              <a:rPr lang="de-CH" sz="1600" dirty="0" err="1"/>
              <a:t>mind</a:t>
            </a:r>
            <a:r>
              <a:rPr lang="de-CH" sz="1600" dirty="0"/>
              <a:t> when you design </a:t>
            </a:r>
            <a:r>
              <a:rPr lang="de-CH" sz="1600" dirty="0" err="1"/>
              <a:t>the</a:t>
            </a:r>
            <a:r>
              <a:rPr lang="de-CH" sz="1600" dirty="0"/>
              <a:t> </a:t>
            </a:r>
            <a:r>
              <a:rPr lang="de-CH" sz="1600" dirty="0" err="1"/>
              <a:t>demonstration</a:t>
            </a:r>
            <a:r>
              <a:rPr lang="de-CH" sz="1600" dirty="0"/>
              <a:t>(s) so that </a:t>
            </a:r>
            <a:r>
              <a:rPr lang="de-CH" sz="1600" dirty="0" err="1"/>
              <a:t>the</a:t>
            </a:r>
            <a:r>
              <a:rPr lang="de-CH" sz="1600" dirty="0"/>
              <a:t> </a:t>
            </a:r>
            <a:r>
              <a:rPr lang="de-CH" sz="1600" dirty="0" err="1"/>
              <a:t>unintended</a:t>
            </a:r>
            <a:r>
              <a:rPr lang="de-CH" sz="1600" dirty="0"/>
              <a:t> negatives </a:t>
            </a:r>
            <a:r>
              <a:rPr lang="de-CH" sz="1600" dirty="0" err="1"/>
              <a:t>or</a:t>
            </a:r>
            <a:r>
              <a:rPr lang="de-CH" sz="1600" dirty="0"/>
              <a:t> </a:t>
            </a:r>
            <a:r>
              <a:rPr lang="de-CH" sz="1600" dirty="0" err="1"/>
              <a:t>tradeoffs</a:t>
            </a:r>
            <a:r>
              <a:rPr lang="de-CH" sz="1600" dirty="0"/>
              <a:t> </a:t>
            </a:r>
            <a:r>
              <a:rPr lang="de-CH" sz="1600" dirty="0" err="1"/>
              <a:t>are</a:t>
            </a:r>
            <a:r>
              <a:rPr lang="de-CH" sz="1600" dirty="0"/>
              <a:t> </a:t>
            </a:r>
            <a:r>
              <a:rPr lang="de-CH" sz="1600" dirty="0" err="1"/>
              <a:t>avoided</a:t>
            </a:r>
            <a:r>
              <a:rPr lang="de-CH" sz="1600" dirty="0"/>
              <a:t>, </a:t>
            </a:r>
            <a:r>
              <a:rPr lang="de-CH" sz="1600" dirty="0" err="1"/>
              <a:t>or</a:t>
            </a:r>
            <a:r>
              <a:rPr lang="de-CH" sz="1600" dirty="0"/>
              <a:t> at least </a:t>
            </a:r>
            <a:r>
              <a:rPr lang="de-CH" sz="1600" dirty="0" err="1"/>
              <a:t>minimized</a:t>
            </a:r>
            <a:r>
              <a:rPr lang="de-CH" sz="1600" dirty="0"/>
              <a:t>.</a:t>
            </a:r>
            <a:endParaRPr lang="en-US" sz="1600" dirty="0"/>
          </a:p>
        </p:txBody>
      </p:sp>
      <p:sp>
        <p:nvSpPr>
          <p:cNvPr id="7" name="Textfeld 8">
            <a:extLst>
              <a:ext uri="{FF2B5EF4-FFF2-40B4-BE49-F238E27FC236}">
                <a16:creationId xmlns:a16="http://schemas.microsoft.com/office/drawing/2014/main" id="{1271D502-FDE1-4283-954A-8072540B240F}"/>
              </a:ext>
            </a:extLst>
          </p:cNvPr>
          <p:cNvSpPr txBox="1"/>
          <p:nvPr/>
        </p:nvSpPr>
        <p:spPr>
          <a:xfrm>
            <a:off x="703456" y="3068996"/>
            <a:ext cx="6840076"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to </a:t>
            </a:r>
            <a:r>
              <a:rPr lang="de-CH" dirty="0" err="1"/>
              <a:t>defining</a:t>
            </a:r>
            <a:r>
              <a:rPr lang="de-CH" dirty="0"/>
              <a:t> </a:t>
            </a:r>
            <a:r>
              <a:rPr lang="de-CH" dirty="0" err="1"/>
              <a:t>the</a:t>
            </a:r>
            <a:r>
              <a:rPr lang="de-CH" dirty="0"/>
              <a:t> expected </a:t>
            </a:r>
            <a:r>
              <a:rPr lang="de-CH" dirty="0" err="1"/>
              <a:t>outcomes</a:t>
            </a:r>
            <a:r>
              <a:rPr lang="de-CH" dirty="0"/>
              <a:t>?</a:t>
            </a:r>
          </a:p>
        </p:txBody>
      </p:sp>
      <p:sp>
        <p:nvSpPr>
          <p:cNvPr id="8" name="Datumsplatzhalter 4">
            <a:extLst>
              <a:ext uri="{FF2B5EF4-FFF2-40B4-BE49-F238E27FC236}">
                <a16:creationId xmlns:a16="http://schemas.microsoft.com/office/drawing/2014/main" id="{95324931-E2BF-416F-90D2-A4F89A71C29C}"/>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444928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01956" y="728970"/>
            <a:ext cx="7684206" cy="1345713"/>
          </a:xfrm>
        </p:spPr>
        <p:txBody>
          <a:bodyPr/>
          <a:lstStyle/>
          <a:p>
            <a:pPr algn="just"/>
            <a:r>
              <a:rPr lang="en-US" sz="1600" dirty="0"/>
              <a:t>Expected outputs of the demonstration are the envisaged measureable achievements at the end of the implementation. They are directly derived from the specific objectives. It is important to decide on how accurate the </a:t>
            </a:r>
            <a:r>
              <a:rPr lang="de-CH" sz="1600" dirty="0"/>
              <a:t>measurements will </a:t>
            </a:r>
            <a:r>
              <a:rPr lang="de-CH" sz="1600" dirty="0" err="1"/>
              <a:t>be</a:t>
            </a:r>
            <a:r>
              <a:rPr lang="de-CH" sz="1600" dirty="0"/>
              <a:t> </a:t>
            </a:r>
            <a:r>
              <a:rPr lang="de-CH" sz="1600" dirty="0" err="1"/>
              <a:t>done</a:t>
            </a:r>
            <a:r>
              <a:rPr lang="de-CH" sz="1600" dirty="0"/>
              <a:t> – </a:t>
            </a:r>
            <a:r>
              <a:rPr lang="de-CH" sz="1600" dirty="0" err="1"/>
              <a:t>are</a:t>
            </a:r>
            <a:r>
              <a:rPr lang="de-CH" sz="1600" dirty="0"/>
              <a:t> qualitative measurements </a:t>
            </a:r>
            <a:r>
              <a:rPr lang="de-CH" sz="1600" dirty="0" err="1"/>
              <a:t>adequate</a:t>
            </a:r>
            <a:r>
              <a:rPr lang="de-CH" sz="1600" dirty="0"/>
              <a:t> </a:t>
            </a:r>
            <a:r>
              <a:rPr lang="de-CH" sz="1600" dirty="0" err="1"/>
              <a:t>or</a:t>
            </a:r>
            <a:r>
              <a:rPr lang="de-CH" sz="1600" dirty="0"/>
              <a:t> </a:t>
            </a:r>
            <a:r>
              <a:rPr lang="de-CH" sz="1600" dirty="0" err="1"/>
              <a:t>are</a:t>
            </a:r>
            <a:r>
              <a:rPr lang="de-CH" sz="1600" dirty="0"/>
              <a:t> quantitative measurements </a:t>
            </a:r>
            <a:r>
              <a:rPr lang="de-CH" sz="1600" dirty="0" err="1"/>
              <a:t>necessary</a:t>
            </a:r>
            <a:r>
              <a:rPr lang="de-CH" sz="1600" dirty="0"/>
              <a:t>, </a:t>
            </a:r>
            <a:r>
              <a:rPr lang="de-CH" sz="1600" dirty="0" err="1"/>
              <a:t>or</a:t>
            </a:r>
            <a:r>
              <a:rPr lang="de-CH" sz="1600" dirty="0"/>
              <a:t> </a:t>
            </a:r>
            <a:r>
              <a:rPr lang="de-CH" sz="1600" dirty="0" err="1"/>
              <a:t>both</a:t>
            </a:r>
            <a:r>
              <a:rPr lang="de-CH" sz="1600" dirty="0"/>
              <a:t>? When </a:t>
            </a:r>
            <a:r>
              <a:rPr lang="de-CH" sz="1600" dirty="0" err="1"/>
              <a:t>defining</a:t>
            </a:r>
            <a:r>
              <a:rPr lang="de-CH" sz="1600" dirty="0"/>
              <a:t> </a:t>
            </a:r>
            <a:r>
              <a:rPr lang="de-CH" sz="1600" dirty="0" err="1"/>
              <a:t>the</a:t>
            </a:r>
            <a:r>
              <a:rPr lang="de-CH" sz="1600" dirty="0"/>
              <a:t> </a:t>
            </a:r>
            <a:r>
              <a:rPr lang="de-CH" sz="1600" dirty="0" err="1"/>
              <a:t>expected</a:t>
            </a:r>
            <a:r>
              <a:rPr lang="de-CH" sz="1600" dirty="0"/>
              <a:t> </a:t>
            </a:r>
            <a:r>
              <a:rPr lang="de-CH" sz="1600" dirty="0" err="1"/>
              <a:t>outputs</a:t>
            </a:r>
            <a:r>
              <a:rPr lang="de-CH" sz="1600" dirty="0"/>
              <a:t>, </a:t>
            </a:r>
            <a:r>
              <a:rPr lang="de-CH" sz="1600" dirty="0" err="1"/>
              <a:t>keep</a:t>
            </a:r>
            <a:r>
              <a:rPr lang="de-CH" sz="1600" dirty="0"/>
              <a:t> in </a:t>
            </a:r>
            <a:r>
              <a:rPr lang="de-CH" sz="1600" dirty="0" err="1"/>
              <a:t>mind</a:t>
            </a:r>
            <a:r>
              <a:rPr lang="de-CH" sz="1600" dirty="0"/>
              <a:t> </a:t>
            </a:r>
            <a:r>
              <a:rPr lang="de-CH" sz="1600" dirty="0" err="1"/>
              <a:t>the</a:t>
            </a:r>
            <a:r>
              <a:rPr lang="de-CH" sz="1600" dirty="0"/>
              <a:t> </a:t>
            </a:r>
            <a:r>
              <a:rPr lang="de-CH" sz="1600" dirty="0" err="1"/>
              <a:t>target</a:t>
            </a:r>
            <a:r>
              <a:rPr lang="de-CH" sz="1600" dirty="0"/>
              <a:t> </a:t>
            </a:r>
            <a:r>
              <a:rPr lang="de-CH" sz="1600" dirty="0" err="1"/>
              <a:t>groups</a:t>
            </a:r>
            <a:r>
              <a:rPr lang="de-CH" sz="1600" dirty="0"/>
              <a:t>.</a:t>
            </a:r>
            <a:endParaRPr lang="en-US" sz="1200" dirty="0"/>
          </a:p>
          <a:p>
            <a:pPr marL="727200" lvl="1" indent="-457200"/>
            <a:endParaRPr lang="en-US" sz="12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29</a:t>
            </a:fld>
            <a:endParaRPr lang="en-GB" noProof="0" dirty="0"/>
          </a:p>
        </p:txBody>
      </p:sp>
      <p:sp>
        <p:nvSpPr>
          <p:cNvPr id="6" name="Rectangle 5"/>
          <p:cNvSpPr/>
          <p:nvPr/>
        </p:nvSpPr>
        <p:spPr>
          <a:xfrm>
            <a:off x="701957" y="2793663"/>
            <a:ext cx="7837843" cy="2796388"/>
          </a:xfrm>
          <a:prstGeom prst="rect">
            <a:avLst/>
          </a:prstGeom>
          <a:solidFill>
            <a:schemeClr val="accent6">
              <a:lumMod val="20000"/>
              <a:lumOff val="80000"/>
            </a:schemeClr>
          </a:solidFill>
          <a:ln>
            <a:noFill/>
          </a:ln>
        </p:spPr>
        <p:txBody>
          <a:bodyPr wrap="square" lIns="72000" tIns="72000" rIns="72000" bIns="72000">
            <a:spAutoFit/>
          </a:bodyPr>
          <a:lstStyle/>
          <a:p>
            <a:pPr marL="270000" indent="-457200"/>
            <a:r>
              <a:rPr lang="en-US" sz="1600" b="1" dirty="0"/>
              <a:t>What are the expected outputs of the demonstration?</a:t>
            </a:r>
          </a:p>
          <a:p>
            <a:pPr marL="285750" indent="-285750" defTabSz="685800">
              <a:lnSpc>
                <a:spcPct val="90000"/>
              </a:lnSpc>
              <a:spcBef>
                <a:spcPts val="750"/>
              </a:spcBef>
              <a:buClr>
                <a:srgbClr val="006C8E"/>
              </a:buClr>
              <a:buFont typeface="Arial" panose="020B0604020202020204" pitchFamily="34" charset="0"/>
              <a:buChar char="•"/>
            </a:pPr>
            <a:r>
              <a:rPr lang="en-US" sz="1600" dirty="0"/>
              <a:t>If you want to perform trainings at the demos, to whom and how many people do you intend to train? </a:t>
            </a:r>
          </a:p>
          <a:p>
            <a:pPr marL="285750" indent="-285750" defTabSz="685800">
              <a:lnSpc>
                <a:spcPct val="90000"/>
              </a:lnSpc>
              <a:spcBef>
                <a:spcPts val="750"/>
              </a:spcBef>
              <a:buClr>
                <a:srgbClr val="006C8E"/>
              </a:buClr>
              <a:buFont typeface="Arial" panose="020B0604020202020204" pitchFamily="34" charset="0"/>
              <a:buChar char="•"/>
            </a:pPr>
            <a:r>
              <a:rPr lang="en-US" sz="1600" dirty="0"/>
              <a:t>Will field days and/or guided tours be held and if so, how many of such events and during which stages?</a:t>
            </a:r>
          </a:p>
          <a:p>
            <a:pPr marL="285750" indent="-285750" defTabSz="685800">
              <a:lnSpc>
                <a:spcPct val="90000"/>
              </a:lnSpc>
              <a:spcBef>
                <a:spcPts val="750"/>
              </a:spcBef>
              <a:buClr>
                <a:srgbClr val="006C8E"/>
              </a:buClr>
              <a:buFont typeface="Arial" panose="020B0604020202020204" pitchFamily="34" charset="0"/>
              <a:buChar char="•"/>
            </a:pPr>
            <a:r>
              <a:rPr lang="en-US" sz="1600" dirty="0"/>
              <a:t>Are physical data envisaged to be generated from the demo plots and if so, what kind of data need to be captured, from how many seasons, etc.?</a:t>
            </a:r>
          </a:p>
          <a:p>
            <a:pPr marL="285750" indent="-285750" defTabSz="685800">
              <a:lnSpc>
                <a:spcPct val="90000"/>
              </a:lnSpc>
              <a:spcBef>
                <a:spcPts val="750"/>
              </a:spcBef>
              <a:buClr>
                <a:srgbClr val="006C8E"/>
              </a:buClr>
              <a:buFont typeface="Arial" panose="020B0604020202020204" pitchFamily="34" charset="0"/>
              <a:buChar char="•"/>
            </a:pPr>
            <a:r>
              <a:rPr lang="en-US" sz="1600" dirty="0"/>
              <a:t>Is/are website(s), newsletter(s), manual(s), photos, scientific publication(s), technical briefs/flyers/guides, policy briefs, press release, database, etc. foreseen as possible outputs from the demo plots and if so, how many of such?</a:t>
            </a:r>
          </a:p>
        </p:txBody>
      </p:sp>
      <p:sp>
        <p:nvSpPr>
          <p:cNvPr id="7" name="Textfeld 8">
            <a:extLst>
              <a:ext uri="{FF2B5EF4-FFF2-40B4-BE49-F238E27FC236}">
                <a16:creationId xmlns:a16="http://schemas.microsoft.com/office/drawing/2014/main" id="{1271D502-FDE1-4283-954A-8072540B240F}"/>
              </a:ext>
            </a:extLst>
          </p:cNvPr>
          <p:cNvSpPr txBox="1"/>
          <p:nvPr/>
        </p:nvSpPr>
        <p:spPr>
          <a:xfrm>
            <a:off x="687345" y="2434687"/>
            <a:ext cx="6840076"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to </a:t>
            </a:r>
            <a:r>
              <a:rPr lang="de-CH" dirty="0" err="1"/>
              <a:t>defining</a:t>
            </a:r>
            <a:r>
              <a:rPr lang="de-CH" dirty="0"/>
              <a:t> </a:t>
            </a:r>
            <a:r>
              <a:rPr lang="de-CH" dirty="0" err="1"/>
              <a:t>the</a:t>
            </a:r>
            <a:r>
              <a:rPr lang="de-CH" dirty="0"/>
              <a:t> </a:t>
            </a:r>
            <a:r>
              <a:rPr lang="de-CH" dirty="0" err="1"/>
              <a:t>expected</a:t>
            </a:r>
            <a:r>
              <a:rPr lang="de-CH" dirty="0"/>
              <a:t> </a:t>
            </a:r>
            <a:r>
              <a:rPr lang="de-CH" dirty="0" err="1"/>
              <a:t>outputs</a:t>
            </a:r>
            <a:r>
              <a:rPr lang="de-CH" dirty="0"/>
              <a:t>?</a:t>
            </a:r>
          </a:p>
        </p:txBody>
      </p:sp>
      <p:sp>
        <p:nvSpPr>
          <p:cNvPr id="8" name="Datumsplatzhalter 4">
            <a:extLst>
              <a:ext uri="{FF2B5EF4-FFF2-40B4-BE49-F238E27FC236}">
                <a16:creationId xmlns:a16="http://schemas.microsoft.com/office/drawing/2014/main" id="{95324931-E2BF-416F-90D2-A4F89A71C29C}"/>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2411544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38" y="455728"/>
            <a:ext cx="8100090" cy="346055"/>
          </a:xfrm>
        </p:spPr>
        <p:txBody>
          <a:bodyPr>
            <a:normAutofit/>
          </a:bodyPr>
          <a:lstStyle/>
          <a:p>
            <a:r>
              <a:rPr lang="de-CH" b="1" dirty="0">
                <a:latin typeface="Gill Sans MT" panose="020B0502020104020203" pitchFamily="34" charset="0"/>
              </a:rPr>
              <a:t>Table of </a:t>
            </a:r>
            <a:r>
              <a:rPr lang="de-CH" b="1" dirty="0" err="1">
                <a:latin typeface="Gill Sans MT" panose="020B0502020104020203" pitchFamily="34" charset="0"/>
              </a:rPr>
              <a:t>contents</a:t>
            </a:r>
            <a:endParaRPr lang="en-US" sz="900" b="1" dirty="0">
              <a:solidFill>
                <a:srgbClr val="FF0000"/>
              </a:solidFill>
              <a:latin typeface="Gill Sans MT" panose="020B0502020104020203" pitchFamily="34" charset="0"/>
            </a:endParaRPr>
          </a:p>
        </p:txBody>
      </p:sp>
      <p:sp>
        <p:nvSpPr>
          <p:cNvPr id="3" name="Content Placeholder 2"/>
          <p:cNvSpPr>
            <a:spLocks noGrp="1"/>
          </p:cNvSpPr>
          <p:nvPr>
            <p:ph idx="1"/>
          </p:nvPr>
        </p:nvSpPr>
        <p:spPr>
          <a:xfrm>
            <a:off x="557738" y="1643002"/>
            <a:ext cx="7896204" cy="4310363"/>
          </a:xfrm>
        </p:spPr>
        <p:txBody>
          <a:bodyPr/>
          <a:lstStyle/>
          <a:p>
            <a:pPr marL="801687" lvl="3" indent="0">
              <a:buNone/>
            </a:pPr>
            <a:endParaRPr lang="de-CH" dirty="0">
              <a:latin typeface="Gill Sans MT" panose="020B0502020104020203" pitchFamily="34" charset="0"/>
            </a:endParaRPr>
          </a:p>
          <a:p>
            <a:pPr marL="98550" lvl="1" indent="0">
              <a:buNone/>
            </a:pPr>
            <a:endParaRPr lang="de-CH" dirty="0">
              <a:latin typeface="Gill Sans MT" panose="020B0502020104020203" pitchFamily="34" charset="0"/>
            </a:endParaRPr>
          </a:p>
          <a:p>
            <a:pPr marL="98550" lvl="1" indent="0">
              <a:buNone/>
            </a:pPr>
            <a:r>
              <a:rPr lang="de-CH" dirty="0">
                <a:latin typeface="Gill Sans MT" panose="020B0502020104020203" pitchFamily="34" charset="0"/>
              </a:rPr>
              <a:t>    </a:t>
            </a:r>
          </a:p>
        </p:txBody>
      </p:sp>
      <p:sp>
        <p:nvSpPr>
          <p:cNvPr id="5" name="Datumsplatzhalter 4">
            <a:extLst>
              <a:ext uri="{FF2B5EF4-FFF2-40B4-BE49-F238E27FC236}">
                <a16:creationId xmlns:a16="http://schemas.microsoft.com/office/drawing/2014/main" id="{E2D47A3D-7F7B-4EED-B8B5-075D1EA5C22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4" name="Rechteck 3">
            <a:extLst>
              <a:ext uri="{FF2B5EF4-FFF2-40B4-BE49-F238E27FC236}">
                <a16:creationId xmlns:a16="http://schemas.microsoft.com/office/drawing/2014/main" id="{3EE4E8BF-1DF5-469E-8611-390AAA18CFEB}"/>
              </a:ext>
            </a:extLst>
          </p:cNvPr>
          <p:cNvSpPr/>
          <p:nvPr/>
        </p:nvSpPr>
        <p:spPr>
          <a:xfrm>
            <a:off x="557738" y="998973"/>
            <a:ext cx="7896204" cy="5047536"/>
          </a:xfrm>
          <a:prstGeom prst="rect">
            <a:avLst/>
          </a:prstGeom>
        </p:spPr>
        <p:txBody>
          <a:bodyPr wrap="square">
            <a:spAutoFit/>
          </a:bodyPr>
          <a:lstStyle/>
          <a:p>
            <a:pPr>
              <a:tabLst>
                <a:tab pos="6480000" algn="l"/>
              </a:tabLst>
            </a:pPr>
            <a:r>
              <a:rPr lang="de-CH" sz="1400" dirty="0"/>
              <a:t>Imprint	Page 2</a:t>
            </a:r>
          </a:p>
          <a:p>
            <a:pPr>
              <a:tabLst>
                <a:tab pos="6480000" algn="l"/>
              </a:tabLst>
            </a:pPr>
            <a:r>
              <a:rPr lang="de-CH" sz="1400" dirty="0" err="1"/>
              <a:t>Preface</a:t>
            </a:r>
            <a:r>
              <a:rPr lang="de-CH" sz="1400" dirty="0"/>
              <a:t>	Page 5</a:t>
            </a:r>
          </a:p>
          <a:p>
            <a:pPr>
              <a:tabLst>
                <a:tab pos="6480000" algn="l"/>
              </a:tabLst>
            </a:pPr>
            <a:r>
              <a:rPr lang="de-CH" sz="1400" dirty="0" err="1"/>
              <a:t>Acronyms</a:t>
            </a:r>
            <a:r>
              <a:rPr lang="de-CH" sz="1400" dirty="0"/>
              <a:t>	Page 6</a:t>
            </a:r>
          </a:p>
          <a:p>
            <a:pPr>
              <a:tabLst>
                <a:tab pos="6480000" algn="l"/>
              </a:tabLst>
            </a:pPr>
            <a:r>
              <a:rPr lang="en-US" sz="1400" dirty="0"/>
              <a:t>Explanation on sets of guiding questions used in this </a:t>
            </a:r>
            <a:r>
              <a:rPr lang="de-CH" sz="1400" dirty="0" err="1"/>
              <a:t>User's</a:t>
            </a:r>
            <a:r>
              <a:rPr lang="en-US" sz="1400" dirty="0"/>
              <a:t> Guide	</a:t>
            </a:r>
            <a:r>
              <a:rPr lang="de-CH" sz="1400" dirty="0"/>
              <a:t>Page 7</a:t>
            </a:r>
          </a:p>
          <a:p>
            <a:pPr>
              <a:tabLst>
                <a:tab pos="6480000" algn="l"/>
              </a:tabLst>
            </a:pPr>
            <a:r>
              <a:rPr lang="de-CH" sz="1400" dirty="0"/>
              <a:t>Chapter 1: Introduction, </a:t>
            </a:r>
            <a:r>
              <a:rPr lang="de-CH" sz="1400" dirty="0" err="1"/>
              <a:t>definitions</a:t>
            </a:r>
            <a:r>
              <a:rPr lang="de-CH" sz="1400" dirty="0"/>
              <a:t> and rationale 	Page 8</a:t>
            </a:r>
          </a:p>
          <a:p>
            <a:pPr>
              <a:tabLst>
                <a:tab pos="6480000" algn="l"/>
              </a:tabLst>
            </a:pPr>
            <a:r>
              <a:rPr lang="de-CH" sz="1400" dirty="0"/>
              <a:t>             1.1:  Introduction and </a:t>
            </a:r>
            <a:r>
              <a:rPr lang="de-CH" sz="1400" dirty="0" err="1"/>
              <a:t>definitions</a:t>
            </a:r>
            <a:r>
              <a:rPr lang="de-CH" sz="1400" dirty="0"/>
              <a:t>	Page 8</a:t>
            </a:r>
          </a:p>
          <a:p>
            <a:pPr>
              <a:tabLst>
                <a:tab pos="6480000" algn="l"/>
              </a:tabLst>
            </a:pPr>
            <a:r>
              <a:rPr lang="en-US" sz="1400" dirty="0"/>
              <a:t>             1.2:  Rationale and importance of demonstrations in organic agriculture	</a:t>
            </a:r>
            <a:r>
              <a:rPr lang="de-CH" sz="1400" dirty="0"/>
              <a:t>Page 10</a:t>
            </a:r>
          </a:p>
          <a:p>
            <a:pPr>
              <a:tabLst>
                <a:tab pos="6480000" algn="l"/>
              </a:tabLst>
            </a:pPr>
            <a:r>
              <a:rPr lang="de-CH" sz="1400" dirty="0"/>
              <a:t>             1.3:  Key considerations before starting </a:t>
            </a:r>
            <a:r>
              <a:rPr lang="de-CH" sz="1400" dirty="0" err="1"/>
              <a:t>demonstrations</a:t>
            </a:r>
            <a:r>
              <a:rPr lang="de-CH" sz="1400" dirty="0"/>
              <a:t>	Page 11</a:t>
            </a:r>
            <a:endParaRPr lang="en-US" sz="1400" dirty="0"/>
          </a:p>
          <a:p>
            <a:pPr>
              <a:tabLst>
                <a:tab pos="6480000" algn="l"/>
              </a:tabLst>
            </a:pPr>
            <a:r>
              <a:rPr lang="de-CH" sz="1400" dirty="0"/>
              <a:t>Chapter 2: </a:t>
            </a:r>
            <a:r>
              <a:rPr lang="en-US" sz="1400" dirty="0"/>
              <a:t>Types of demonstrations and objectives 	</a:t>
            </a:r>
            <a:r>
              <a:rPr lang="de-CH" sz="1400" dirty="0"/>
              <a:t>Page 12</a:t>
            </a:r>
          </a:p>
          <a:p>
            <a:pPr>
              <a:tabLst>
                <a:tab pos="6480000" algn="l"/>
              </a:tabLst>
            </a:pPr>
            <a:r>
              <a:rPr lang="de-CH" sz="1400" dirty="0"/>
              <a:t>             2.1:  Demonstration types	Page 13</a:t>
            </a:r>
          </a:p>
          <a:p>
            <a:pPr>
              <a:tabLst>
                <a:tab pos="6480000" algn="l"/>
              </a:tabLst>
            </a:pPr>
            <a:r>
              <a:rPr lang="de-CH" sz="1400" dirty="0"/>
              <a:t>             2. 2: Problem </a:t>
            </a:r>
            <a:r>
              <a:rPr lang="de-CH" sz="1400" dirty="0" err="1"/>
              <a:t>definition</a:t>
            </a:r>
            <a:r>
              <a:rPr lang="de-CH" sz="1400" dirty="0"/>
              <a:t>	Page 15</a:t>
            </a:r>
          </a:p>
          <a:p>
            <a:pPr>
              <a:tabLst>
                <a:tab pos="6480000" algn="l"/>
              </a:tabLst>
            </a:pPr>
            <a:r>
              <a:rPr lang="de-CH" sz="1400" dirty="0"/>
              <a:t>             2.3: Goal and </a:t>
            </a:r>
            <a:r>
              <a:rPr lang="de-CH" sz="1400" dirty="0" err="1"/>
              <a:t>specific</a:t>
            </a:r>
            <a:r>
              <a:rPr lang="de-CH" sz="1400" dirty="0"/>
              <a:t> </a:t>
            </a:r>
            <a:r>
              <a:rPr lang="de-CH" sz="1400" dirty="0" err="1"/>
              <a:t>objectives</a:t>
            </a:r>
            <a:r>
              <a:rPr lang="de-CH" sz="1400" dirty="0"/>
              <a:t> </a:t>
            </a:r>
            <a:r>
              <a:rPr lang="de-CH" sz="1400" dirty="0" err="1"/>
              <a:t>definition</a:t>
            </a:r>
            <a:r>
              <a:rPr lang="de-CH" sz="1400" dirty="0"/>
              <a:t>	Page 21</a:t>
            </a:r>
          </a:p>
          <a:p>
            <a:pPr>
              <a:tabLst>
                <a:tab pos="6480000" algn="l"/>
              </a:tabLst>
            </a:pPr>
            <a:r>
              <a:rPr lang="de-CH" sz="1400" dirty="0"/>
              <a:t>             2.4: Expected </a:t>
            </a:r>
            <a:r>
              <a:rPr lang="de-CH" sz="1400" dirty="0" err="1"/>
              <a:t>outputs</a:t>
            </a:r>
            <a:r>
              <a:rPr lang="de-CH" sz="1400" dirty="0"/>
              <a:t>	Page 25</a:t>
            </a:r>
          </a:p>
          <a:p>
            <a:pPr>
              <a:tabLst>
                <a:tab pos="6480000" algn="l"/>
              </a:tabLst>
            </a:pPr>
            <a:r>
              <a:rPr lang="de-CH" sz="1400" dirty="0"/>
              <a:t>             2.5: Target </a:t>
            </a:r>
            <a:r>
              <a:rPr lang="de-CH" sz="1400" dirty="0" err="1"/>
              <a:t>groups</a:t>
            </a:r>
            <a:r>
              <a:rPr lang="de-CH" sz="1400" dirty="0"/>
              <a:t>	Page 28</a:t>
            </a:r>
          </a:p>
          <a:p>
            <a:pPr>
              <a:tabLst>
                <a:tab pos="6480000" algn="l"/>
              </a:tabLst>
            </a:pPr>
            <a:r>
              <a:rPr lang="de-CH" sz="1400" dirty="0"/>
              <a:t>             2.6: </a:t>
            </a:r>
            <a:r>
              <a:rPr lang="de-CH" sz="1400" dirty="0" err="1"/>
              <a:t>Schematic</a:t>
            </a:r>
            <a:r>
              <a:rPr lang="de-CH" sz="1400" dirty="0"/>
              <a:t> example - </a:t>
            </a:r>
            <a:r>
              <a:rPr lang="de-CH" sz="1400" dirty="0" err="1"/>
              <a:t>problem</a:t>
            </a:r>
            <a:r>
              <a:rPr lang="de-CH" sz="1400" dirty="0"/>
              <a:t>, </a:t>
            </a:r>
            <a:r>
              <a:rPr lang="de-CH" sz="1400" dirty="0" err="1"/>
              <a:t>goal</a:t>
            </a:r>
            <a:r>
              <a:rPr lang="de-CH" sz="1400" dirty="0"/>
              <a:t>, </a:t>
            </a:r>
            <a:r>
              <a:rPr lang="de-CH" sz="1400" dirty="0" err="1"/>
              <a:t>specific</a:t>
            </a:r>
            <a:r>
              <a:rPr lang="de-CH" sz="1400" dirty="0"/>
              <a:t> </a:t>
            </a:r>
            <a:r>
              <a:rPr lang="de-CH" sz="1400" dirty="0" err="1"/>
              <a:t>objectives</a:t>
            </a:r>
            <a:r>
              <a:rPr lang="de-CH" sz="1400" dirty="0"/>
              <a:t>, </a:t>
            </a:r>
            <a:r>
              <a:rPr lang="de-CH" sz="1400" dirty="0" err="1"/>
              <a:t>outputs</a:t>
            </a:r>
            <a:r>
              <a:rPr lang="de-CH" sz="1400" dirty="0"/>
              <a:t>, </a:t>
            </a:r>
            <a:r>
              <a:rPr lang="de-CH" sz="1400" dirty="0" err="1"/>
              <a:t>target</a:t>
            </a:r>
            <a:r>
              <a:rPr lang="de-CH" sz="1400" dirty="0"/>
              <a:t> </a:t>
            </a:r>
            <a:r>
              <a:rPr lang="de-CH" sz="1400" dirty="0" err="1"/>
              <a:t>groups</a:t>
            </a:r>
            <a:r>
              <a:rPr lang="de-CH" sz="1400" dirty="0"/>
              <a:t> Page 32</a:t>
            </a:r>
          </a:p>
          <a:p>
            <a:pPr>
              <a:tabLst>
                <a:tab pos="6480000" algn="l"/>
              </a:tabLst>
            </a:pPr>
            <a:r>
              <a:rPr lang="de-CH" sz="1400" dirty="0"/>
              <a:t>Chapter 3: Demonstration </a:t>
            </a:r>
            <a:r>
              <a:rPr lang="de-CH" sz="1400" dirty="0" err="1"/>
              <a:t>components</a:t>
            </a:r>
            <a:r>
              <a:rPr lang="de-CH" sz="1400" dirty="0"/>
              <a:t> - </a:t>
            </a:r>
            <a:r>
              <a:rPr lang="de-CH" sz="1400" dirty="0" err="1"/>
              <a:t>pre</a:t>
            </a:r>
            <a:r>
              <a:rPr lang="de-CH" sz="1400" dirty="0"/>
              <a:t>-establishment planning and </a:t>
            </a:r>
            <a:r>
              <a:rPr lang="de-CH" sz="1400" dirty="0" err="1"/>
              <a:t>preparations</a:t>
            </a:r>
            <a:r>
              <a:rPr lang="de-CH" sz="1400" dirty="0"/>
              <a:t> 	Page 33</a:t>
            </a:r>
          </a:p>
          <a:p>
            <a:pPr>
              <a:tabLst>
                <a:tab pos="6480000" algn="l"/>
              </a:tabLst>
            </a:pPr>
            <a:r>
              <a:rPr lang="de-CH" sz="1400" dirty="0"/>
              <a:t>             3.1:  Key </a:t>
            </a:r>
            <a:r>
              <a:rPr lang="de-CH" sz="1400" dirty="0" err="1"/>
              <a:t>components</a:t>
            </a:r>
            <a:r>
              <a:rPr lang="de-CH" sz="1400" dirty="0"/>
              <a:t> of a </a:t>
            </a:r>
            <a:r>
              <a:rPr lang="de-CH" sz="1400" dirty="0" err="1"/>
              <a:t>demonstration</a:t>
            </a:r>
            <a:r>
              <a:rPr lang="de-CH" sz="1400" dirty="0"/>
              <a:t>	Page 34</a:t>
            </a:r>
          </a:p>
          <a:p>
            <a:pPr>
              <a:tabLst>
                <a:tab pos="6480000" algn="l"/>
              </a:tabLst>
            </a:pPr>
            <a:r>
              <a:rPr lang="de-CH" sz="1400" dirty="0"/>
              <a:t>             3.2:  </a:t>
            </a:r>
            <a:r>
              <a:rPr lang="de-CH" sz="1400" dirty="0" err="1"/>
              <a:t>Timeframe</a:t>
            </a:r>
            <a:r>
              <a:rPr lang="de-CH" sz="1400" dirty="0"/>
              <a:t>, </a:t>
            </a:r>
            <a:r>
              <a:rPr lang="de-CH" sz="1400" dirty="0" err="1"/>
              <a:t>budget</a:t>
            </a:r>
            <a:r>
              <a:rPr lang="de-CH" sz="1400" dirty="0"/>
              <a:t> considerations, and </a:t>
            </a:r>
            <a:r>
              <a:rPr lang="de-CH" sz="1400" dirty="0" err="1"/>
              <a:t>labour</a:t>
            </a:r>
            <a:r>
              <a:rPr lang="de-CH" sz="1400" dirty="0"/>
              <a:t> </a:t>
            </a:r>
            <a:r>
              <a:rPr lang="de-CH" sz="1400" dirty="0" err="1"/>
              <a:t>resources</a:t>
            </a:r>
            <a:r>
              <a:rPr lang="de-CH" sz="1400" dirty="0"/>
              <a:t>	Page 39</a:t>
            </a:r>
          </a:p>
          <a:p>
            <a:pPr>
              <a:tabLst>
                <a:tab pos="6480000" algn="l"/>
              </a:tabLst>
            </a:pPr>
            <a:r>
              <a:rPr lang="de-CH" sz="1400" dirty="0"/>
              <a:t>             3.3:  Site selection	Page 42</a:t>
            </a:r>
          </a:p>
          <a:p>
            <a:pPr>
              <a:tabLst>
                <a:tab pos="6480000" algn="l"/>
              </a:tabLst>
            </a:pPr>
            <a:r>
              <a:rPr lang="de-CH" sz="1400" dirty="0"/>
              <a:t>             3.4:  Demonstration design and </a:t>
            </a:r>
            <a:r>
              <a:rPr lang="de-CH" sz="1400" dirty="0" err="1"/>
              <a:t>choosing</a:t>
            </a:r>
            <a:r>
              <a:rPr lang="de-CH" sz="1400" dirty="0"/>
              <a:t> planting </a:t>
            </a:r>
            <a:r>
              <a:rPr lang="de-CH" sz="1400" dirty="0" err="1"/>
              <a:t>patterns</a:t>
            </a:r>
            <a:r>
              <a:rPr lang="de-CH" sz="1400" dirty="0"/>
              <a:t> 	Page 44</a:t>
            </a:r>
          </a:p>
          <a:p>
            <a:pPr>
              <a:tabLst>
                <a:tab pos="6480000" algn="l"/>
              </a:tabLst>
            </a:pPr>
            <a:r>
              <a:rPr lang="en-US" sz="1400" dirty="0"/>
              <a:t>             3.5:  Inputs, tools and facilities for crop demo plots	</a:t>
            </a:r>
            <a:r>
              <a:rPr lang="de-CH" sz="1400" dirty="0"/>
              <a:t>Page 49</a:t>
            </a:r>
          </a:p>
          <a:p>
            <a:pPr>
              <a:tabLst>
                <a:tab pos="6480000" algn="l"/>
              </a:tabLst>
            </a:pPr>
            <a:r>
              <a:rPr lang="de-CH" sz="1400" dirty="0"/>
              <a:t>             3.6:  Land preparation and </a:t>
            </a:r>
            <a:r>
              <a:rPr lang="de-CH" sz="1400" dirty="0" err="1"/>
              <a:t>application</a:t>
            </a:r>
            <a:r>
              <a:rPr lang="de-CH" sz="1400" dirty="0"/>
              <a:t> of </a:t>
            </a:r>
            <a:r>
              <a:rPr lang="de-CH" sz="1400" dirty="0" err="1"/>
              <a:t>manure</a:t>
            </a:r>
            <a:r>
              <a:rPr lang="de-CH" sz="1400" dirty="0"/>
              <a:t>/compost	Page 58</a:t>
            </a:r>
          </a:p>
          <a:p>
            <a:pPr>
              <a:tabLst>
                <a:tab pos="6480000" algn="l"/>
              </a:tabLst>
            </a:pPr>
            <a:r>
              <a:rPr lang="de-CH" sz="1400" dirty="0"/>
              <a:t>             3.7:  Demonstration </a:t>
            </a:r>
            <a:r>
              <a:rPr lang="de-CH" sz="1400" dirty="0" err="1"/>
              <a:t>reference</a:t>
            </a:r>
            <a:r>
              <a:rPr lang="de-CH" sz="1400" dirty="0"/>
              <a:t> document / </a:t>
            </a:r>
            <a:r>
              <a:rPr lang="de-CH" sz="1400" dirty="0" err="1"/>
              <a:t>handbook</a:t>
            </a:r>
            <a:r>
              <a:rPr lang="de-CH" sz="1400" dirty="0"/>
              <a:t> 	Page 62</a:t>
            </a:r>
          </a:p>
        </p:txBody>
      </p:sp>
    </p:spTree>
    <p:extLst>
      <p:ext uri="{BB962C8B-B14F-4D97-AF65-F5344CB8AC3E}">
        <p14:creationId xmlns:p14="http://schemas.microsoft.com/office/powerpoint/2010/main" val="2045198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7685" y="940423"/>
            <a:ext cx="7966123" cy="328553"/>
          </a:xfrm>
        </p:spPr>
        <p:txBody>
          <a:bodyPr/>
          <a:lstStyle/>
          <a:p>
            <a:r>
              <a:rPr lang="en-US" sz="1600" dirty="0"/>
              <a:t>Write down your expected outputs, e.g.:</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30</a:t>
            </a:fld>
            <a:endParaRPr lang="en-GB" noProof="0" dirty="0"/>
          </a:p>
        </p:txBody>
      </p:sp>
      <p:sp>
        <p:nvSpPr>
          <p:cNvPr id="7" name="Textfeld 8">
            <a:extLst>
              <a:ext uri="{FF2B5EF4-FFF2-40B4-BE49-F238E27FC236}">
                <a16:creationId xmlns:a16="http://schemas.microsoft.com/office/drawing/2014/main" id="{1271D502-FDE1-4283-954A-8072540B240F}"/>
              </a:ext>
            </a:extLst>
          </p:cNvPr>
          <p:cNvSpPr txBox="1"/>
          <p:nvPr/>
        </p:nvSpPr>
        <p:spPr>
          <a:xfrm>
            <a:off x="387685" y="1268976"/>
            <a:ext cx="7743653" cy="2336024"/>
          </a:xfrm>
          <a:prstGeom prst="rect">
            <a:avLst/>
          </a:prstGeom>
          <a:noFill/>
        </p:spPr>
        <p:txBody>
          <a:bodyPr wrap="square">
            <a:spAutoFit/>
          </a:bodyPr>
          <a:lstStyle/>
          <a:p>
            <a:pPr algn="ctr" defTabSz="685800">
              <a:lnSpc>
                <a:spcPct val="90000"/>
              </a:lnSpc>
              <a:spcBef>
                <a:spcPts val="750"/>
              </a:spcBef>
              <a:buClr>
                <a:srgbClr val="006C8E"/>
              </a:buClr>
            </a:pPr>
            <a:r>
              <a:rPr lang="de-CH" sz="1600" dirty="0">
                <a:latin typeface="Comic Sans MS" panose="030F0702030302020204" pitchFamily="66" charset="0"/>
              </a:rPr>
              <a:t>The </a:t>
            </a:r>
            <a:r>
              <a:rPr lang="de-CH" sz="1600" dirty="0" err="1">
                <a:latin typeface="Comic Sans MS" panose="030F0702030302020204" pitchFamily="66" charset="0"/>
              </a:rPr>
              <a:t>demonstration</a:t>
            </a:r>
            <a:r>
              <a:rPr lang="de-CH" sz="1600" dirty="0">
                <a:latin typeface="Comic Sans MS" panose="030F0702030302020204" pitchFamily="66" charset="0"/>
              </a:rPr>
              <a:t> </a:t>
            </a:r>
            <a:r>
              <a:rPr lang="de-CH" sz="1600" dirty="0" err="1">
                <a:latin typeface="Comic Sans MS" panose="030F0702030302020204" pitchFamily="66" charset="0"/>
              </a:rPr>
              <a:t>reaches</a:t>
            </a:r>
            <a:r>
              <a:rPr lang="de-CH" sz="1600" dirty="0">
                <a:latin typeface="Comic Sans MS" panose="030F0702030302020204" pitchFamily="66" charset="0"/>
              </a:rPr>
              <a:t> 500 </a:t>
            </a:r>
            <a:r>
              <a:rPr lang="de-CH" sz="1600" dirty="0" err="1">
                <a:latin typeface="Comic Sans MS" panose="030F0702030302020204" pitchFamily="66" charset="0"/>
              </a:rPr>
              <a:t>stakeholders</a:t>
            </a:r>
            <a:r>
              <a:rPr lang="de-CH" sz="1600" dirty="0">
                <a:latin typeface="Comic Sans MS" panose="030F0702030302020204" pitchFamily="66" charset="0"/>
              </a:rPr>
              <a:t> related to </a:t>
            </a:r>
            <a:r>
              <a:rPr lang="de-CH" sz="1600" dirty="0" err="1">
                <a:latin typeface="Comic Sans MS" panose="030F0702030302020204" pitchFamily="66" charset="0"/>
              </a:rPr>
              <a:t>maize</a:t>
            </a:r>
            <a:r>
              <a:rPr lang="de-CH" sz="1600" dirty="0">
                <a:latin typeface="Comic Sans MS" panose="030F0702030302020204" pitchFamily="66" charset="0"/>
              </a:rPr>
              <a:t> production directly </a:t>
            </a:r>
            <a:r>
              <a:rPr lang="de-CH" sz="1600" dirty="0" err="1">
                <a:latin typeface="Comic Sans MS" panose="030F0702030302020204" pitchFamily="66" charset="0"/>
              </a:rPr>
              <a:t>through</a:t>
            </a:r>
            <a:r>
              <a:rPr lang="de-CH" sz="1600" dirty="0">
                <a:latin typeface="Comic Sans MS" panose="030F0702030302020204" pitchFamily="66" charset="0"/>
              </a:rPr>
              <a:t> </a:t>
            </a:r>
            <a:r>
              <a:rPr lang="de-CH" sz="1600" dirty="0" err="1">
                <a:latin typeface="Comic Sans MS" panose="030F0702030302020204" pitchFamily="66" charset="0"/>
              </a:rPr>
              <a:t>trainings</a:t>
            </a:r>
            <a:r>
              <a:rPr lang="de-CH" sz="1600" dirty="0">
                <a:latin typeface="Comic Sans MS" panose="030F0702030302020204" pitchFamily="66" charset="0"/>
              </a:rPr>
              <a:t> and </a:t>
            </a:r>
            <a:r>
              <a:rPr lang="de-CH" sz="1600" dirty="0" err="1">
                <a:latin typeface="Comic Sans MS" panose="030F0702030302020204" pitchFamily="66" charset="0"/>
              </a:rPr>
              <a:t>field</a:t>
            </a:r>
            <a:r>
              <a:rPr lang="de-CH" sz="1600" dirty="0">
                <a:latin typeface="Comic Sans MS" panose="030F0702030302020204" pitchFamily="66" charset="0"/>
              </a:rPr>
              <a:t> </a:t>
            </a:r>
            <a:r>
              <a:rPr lang="de-CH" sz="1600" dirty="0" err="1">
                <a:latin typeface="Comic Sans MS" panose="030F0702030302020204" pitchFamily="66" charset="0"/>
              </a:rPr>
              <a:t>visits</a:t>
            </a:r>
            <a:r>
              <a:rPr lang="de-CH" sz="1600" dirty="0">
                <a:latin typeface="Comic Sans MS" panose="030F0702030302020204" pitchFamily="66" charset="0"/>
              </a:rPr>
              <a:t>.</a:t>
            </a:r>
          </a:p>
          <a:p>
            <a:pPr algn="ctr" defTabSz="685800">
              <a:lnSpc>
                <a:spcPct val="90000"/>
              </a:lnSpc>
              <a:spcBef>
                <a:spcPts val="1800"/>
              </a:spcBef>
              <a:buClr>
                <a:srgbClr val="006C8E"/>
              </a:buClr>
            </a:pPr>
            <a:r>
              <a:rPr lang="de-CH" sz="1600" dirty="0">
                <a:latin typeface="Comic Sans MS" panose="030F0702030302020204" pitchFamily="66" charset="0"/>
              </a:rPr>
              <a:t>Additional 1,000 </a:t>
            </a:r>
            <a:r>
              <a:rPr lang="de-CH" sz="1600" dirty="0" err="1">
                <a:latin typeface="Comic Sans MS" panose="030F0702030302020204" pitchFamily="66" charset="0"/>
              </a:rPr>
              <a:t>stakeholders</a:t>
            </a:r>
            <a:r>
              <a:rPr lang="de-CH" sz="1600" dirty="0">
                <a:latin typeface="Comic Sans MS" panose="030F0702030302020204" pitchFamily="66" charset="0"/>
              </a:rPr>
              <a:t> will </a:t>
            </a:r>
            <a:r>
              <a:rPr lang="de-CH" sz="1600" dirty="0" err="1">
                <a:latin typeface="Comic Sans MS" panose="030F0702030302020204" pitchFamily="66" charset="0"/>
              </a:rPr>
              <a:t>be</a:t>
            </a:r>
            <a:r>
              <a:rPr lang="de-CH" sz="1600" dirty="0">
                <a:latin typeface="Comic Sans MS" panose="030F0702030302020204" pitchFamily="66" charset="0"/>
              </a:rPr>
              <a:t> </a:t>
            </a:r>
            <a:r>
              <a:rPr lang="de-CH" sz="1600" dirty="0" err="1">
                <a:latin typeface="Comic Sans MS" panose="030F0702030302020204" pitchFamily="66" charset="0"/>
              </a:rPr>
              <a:t>reached</a:t>
            </a:r>
            <a:r>
              <a:rPr lang="de-CH" sz="1600" dirty="0">
                <a:latin typeface="Comic Sans MS" panose="030F0702030302020204" pitchFamily="66" charset="0"/>
              </a:rPr>
              <a:t> </a:t>
            </a:r>
            <a:r>
              <a:rPr lang="de-CH" sz="1600" dirty="0" err="1">
                <a:latin typeface="Comic Sans MS" panose="030F0702030302020204" pitchFamily="66" charset="0"/>
              </a:rPr>
              <a:t>indirectly</a:t>
            </a:r>
            <a:r>
              <a:rPr lang="de-CH" sz="1600" dirty="0">
                <a:latin typeface="Comic Sans MS" panose="030F0702030302020204" pitchFamily="66" charset="0"/>
              </a:rPr>
              <a:t> </a:t>
            </a:r>
            <a:r>
              <a:rPr lang="de-CH" sz="1600" dirty="0" err="1">
                <a:latin typeface="Comic Sans MS" panose="030F0702030302020204" pitchFamily="66" charset="0"/>
              </a:rPr>
              <a:t>through</a:t>
            </a:r>
            <a:r>
              <a:rPr lang="de-CH" sz="1600" dirty="0">
                <a:latin typeface="Comic Sans MS" panose="030F0702030302020204" pitchFamily="66" charset="0"/>
              </a:rPr>
              <a:t> </a:t>
            </a:r>
            <a:br>
              <a:rPr lang="de-CH" sz="1600" dirty="0">
                <a:latin typeface="Comic Sans MS" panose="030F0702030302020204" pitchFamily="66" charset="0"/>
              </a:rPr>
            </a:br>
            <a:r>
              <a:rPr lang="de-CH" sz="1600" dirty="0">
                <a:latin typeface="Comic Sans MS" panose="030F0702030302020204" pitchFamily="66" charset="0"/>
              </a:rPr>
              <a:t>30 regional </a:t>
            </a:r>
            <a:r>
              <a:rPr lang="de-CH" sz="1600" dirty="0" err="1">
                <a:latin typeface="Comic Sans MS" panose="030F0702030302020204" pitchFamily="66" charset="0"/>
              </a:rPr>
              <a:t>extension</a:t>
            </a:r>
            <a:r>
              <a:rPr lang="de-CH" sz="1600" dirty="0">
                <a:latin typeface="Comic Sans MS" panose="030F0702030302020204" pitchFamily="66" charset="0"/>
              </a:rPr>
              <a:t> agents to </a:t>
            </a:r>
            <a:r>
              <a:rPr lang="de-CH" sz="1600" dirty="0" err="1">
                <a:latin typeface="Comic Sans MS" panose="030F0702030302020204" pitchFamily="66" charset="0"/>
              </a:rPr>
              <a:t>be</a:t>
            </a:r>
            <a:r>
              <a:rPr lang="de-CH" sz="1600" dirty="0">
                <a:latin typeface="Comic Sans MS" panose="030F0702030302020204" pitchFamily="66" charset="0"/>
              </a:rPr>
              <a:t> </a:t>
            </a:r>
            <a:r>
              <a:rPr lang="de-CH" sz="1600" dirty="0" err="1">
                <a:latin typeface="Comic Sans MS" panose="030F0702030302020204" pitchFamily="66" charset="0"/>
              </a:rPr>
              <a:t>trained</a:t>
            </a:r>
            <a:r>
              <a:rPr lang="de-CH" sz="1600" dirty="0">
                <a:latin typeface="Comic Sans MS" panose="030F0702030302020204" pitchFamily="66" charset="0"/>
              </a:rPr>
              <a:t> from </a:t>
            </a:r>
            <a:r>
              <a:rPr lang="de-CH" sz="1600" dirty="0" err="1">
                <a:latin typeface="Comic Sans MS" panose="030F0702030302020204" pitchFamily="66" charset="0"/>
              </a:rPr>
              <a:t>the</a:t>
            </a:r>
            <a:r>
              <a:rPr lang="de-CH" sz="1600" dirty="0">
                <a:latin typeface="Comic Sans MS" panose="030F0702030302020204" pitchFamily="66" charset="0"/>
              </a:rPr>
              <a:t> </a:t>
            </a:r>
            <a:r>
              <a:rPr lang="de-CH" sz="1600" dirty="0" err="1">
                <a:latin typeface="Comic Sans MS" panose="030F0702030302020204" pitchFamily="66" charset="0"/>
              </a:rPr>
              <a:t>demonstration</a:t>
            </a:r>
            <a:r>
              <a:rPr lang="de-CH" sz="1600" dirty="0">
                <a:latin typeface="Comic Sans MS" panose="030F0702030302020204" pitchFamily="66" charset="0"/>
              </a:rPr>
              <a:t>.</a:t>
            </a:r>
          </a:p>
          <a:p>
            <a:pPr algn="ctr" defTabSz="685800">
              <a:lnSpc>
                <a:spcPct val="90000"/>
              </a:lnSpc>
              <a:spcBef>
                <a:spcPts val="1800"/>
              </a:spcBef>
              <a:buClr>
                <a:srgbClr val="006C8E"/>
              </a:buClr>
            </a:pPr>
            <a:r>
              <a:rPr lang="de-CH" sz="1600" dirty="0">
                <a:latin typeface="Comic Sans MS" panose="030F0702030302020204" pitchFamily="66" charset="0"/>
              </a:rPr>
              <a:t>A </a:t>
            </a:r>
            <a:r>
              <a:rPr lang="de-CH" sz="1600" dirty="0" err="1">
                <a:latin typeface="Comic Sans MS" panose="030F0702030302020204" pitchFamily="66" charset="0"/>
              </a:rPr>
              <a:t>technical</a:t>
            </a:r>
            <a:r>
              <a:rPr lang="de-CH" sz="1600" dirty="0">
                <a:latin typeface="Comic Sans MS" panose="030F0702030302020204" pitchFamily="66" charset="0"/>
              </a:rPr>
              <a:t> </a:t>
            </a:r>
            <a:r>
              <a:rPr lang="de-CH" sz="1600" dirty="0" err="1">
                <a:latin typeface="Comic Sans MS" panose="030F0702030302020204" pitchFamily="66" charset="0"/>
              </a:rPr>
              <a:t>brief</a:t>
            </a:r>
            <a:r>
              <a:rPr lang="de-CH" sz="1600" dirty="0">
                <a:latin typeface="Comic Sans MS" panose="030F0702030302020204" pitchFamily="66" charset="0"/>
              </a:rPr>
              <a:t> and a </a:t>
            </a:r>
            <a:r>
              <a:rPr lang="de-CH" sz="1600" dirty="0" err="1">
                <a:latin typeface="Comic Sans MS" panose="030F0702030302020204" pitchFamily="66" charset="0"/>
              </a:rPr>
              <a:t>policy</a:t>
            </a:r>
            <a:r>
              <a:rPr lang="de-CH" sz="1600" dirty="0">
                <a:latin typeface="Comic Sans MS" panose="030F0702030302020204" pitchFamily="66" charset="0"/>
              </a:rPr>
              <a:t> </a:t>
            </a:r>
            <a:r>
              <a:rPr lang="de-CH" sz="1600" dirty="0" err="1">
                <a:latin typeface="Comic Sans MS" panose="030F0702030302020204" pitchFamily="66" charset="0"/>
              </a:rPr>
              <a:t>brief</a:t>
            </a:r>
            <a:r>
              <a:rPr lang="de-CH" sz="1600" dirty="0">
                <a:latin typeface="Comic Sans MS" panose="030F0702030302020204" pitchFamily="66" charset="0"/>
              </a:rPr>
              <a:t> </a:t>
            </a:r>
            <a:r>
              <a:rPr lang="de-CH" sz="1600" dirty="0" err="1">
                <a:latin typeface="Comic Sans MS" panose="030F0702030302020204" pitchFamily="66" charset="0"/>
              </a:rPr>
              <a:t>are</a:t>
            </a:r>
            <a:r>
              <a:rPr lang="de-CH" sz="1600" dirty="0">
                <a:latin typeface="Comic Sans MS" panose="030F0702030302020204" pitchFamily="66" charset="0"/>
              </a:rPr>
              <a:t> </a:t>
            </a:r>
            <a:r>
              <a:rPr lang="de-CH" sz="1600" dirty="0" err="1">
                <a:latin typeface="Comic Sans MS" panose="030F0702030302020204" pitchFamily="66" charset="0"/>
              </a:rPr>
              <a:t>produced</a:t>
            </a:r>
            <a:r>
              <a:rPr lang="de-CH" sz="1600" dirty="0">
                <a:latin typeface="Comic Sans MS" panose="030F0702030302020204" pitchFamily="66" charset="0"/>
              </a:rPr>
              <a:t> and shared </a:t>
            </a:r>
            <a:r>
              <a:rPr lang="de-CH" sz="1600" dirty="0" err="1">
                <a:latin typeface="Comic Sans MS" panose="030F0702030302020204" pitchFamily="66" charset="0"/>
              </a:rPr>
              <a:t>widely</a:t>
            </a:r>
            <a:r>
              <a:rPr lang="de-CH" sz="1600" dirty="0">
                <a:latin typeface="Comic Sans MS" panose="030F0702030302020204" pitchFamily="66" charset="0"/>
              </a:rPr>
              <a:t>.</a:t>
            </a:r>
          </a:p>
          <a:p>
            <a:pPr algn="ctr" defTabSz="685800">
              <a:lnSpc>
                <a:spcPct val="90000"/>
              </a:lnSpc>
              <a:spcBef>
                <a:spcPts val="1800"/>
              </a:spcBef>
              <a:buClr>
                <a:srgbClr val="006C8E"/>
              </a:buClr>
            </a:pPr>
            <a:r>
              <a:rPr lang="de-CH" sz="1600" dirty="0">
                <a:latin typeface="Comic Sans MS" panose="030F0702030302020204" pitchFamily="66" charset="0"/>
              </a:rPr>
              <a:t>A total </a:t>
            </a:r>
            <a:r>
              <a:rPr lang="de-CH" sz="1600" dirty="0" err="1">
                <a:latin typeface="Comic Sans MS" panose="030F0702030302020204" pitchFamily="66" charset="0"/>
              </a:rPr>
              <a:t>media</a:t>
            </a:r>
            <a:r>
              <a:rPr lang="de-CH" sz="1600" dirty="0">
                <a:latin typeface="Comic Sans MS" panose="030F0702030302020204" pitchFamily="66" charset="0"/>
              </a:rPr>
              <a:t> </a:t>
            </a:r>
            <a:r>
              <a:rPr lang="de-CH" sz="1600" dirty="0" err="1">
                <a:latin typeface="Comic Sans MS" panose="030F0702030302020204" pitchFamily="66" charset="0"/>
              </a:rPr>
              <a:t>coverage</a:t>
            </a:r>
            <a:r>
              <a:rPr lang="de-CH" sz="1600" dirty="0">
                <a:latin typeface="Comic Sans MS" panose="030F0702030302020204" pitchFamily="66" charset="0"/>
              </a:rPr>
              <a:t> of 5 </a:t>
            </a:r>
            <a:r>
              <a:rPr lang="de-CH" sz="1600" dirty="0" err="1">
                <a:latin typeface="Comic Sans MS" panose="030F0702030302020204" pitchFamily="66" charset="0"/>
              </a:rPr>
              <a:t>radio</a:t>
            </a:r>
            <a:r>
              <a:rPr lang="de-CH" sz="1600" dirty="0">
                <a:latin typeface="Comic Sans MS" panose="030F0702030302020204" pitchFamily="66" charset="0"/>
              </a:rPr>
              <a:t> </a:t>
            </a:r>
            <a:r>
              <a:rPr lang="de-CH" sz="1600" dirty="0" err="1">
                <a:latin typeface="Comic Sans MS" panose="030F0702030302020204" pitchFamily="66" charset="0"/>
              </a:rPr>
              <a:t>programmes</a:t>
            </a:r>
            <a:r>
              <a:rPr lang="de-CH" sz="1600" dirty="0">
                <a:latin typeface="Comic Sans MS" panose="030F0702030302020204" pitchFamily="66" charset="0"/>
              </a:rPr>
              <a:t> and 5 </a:t>
            </a:r>
            <a:r>
              <a:rPr lang="de-CH" sz="1600" dirty="0" err="1">
                <a:latin typeface="Comic Sans MS" panose="030F0702030302020204" pitchFamily="66" charset="0"/>
              </a:rPr>
              <a:t>newspaper</a:t>
            </a:r>
            <a:r>
              <a:rPr lang="de-CH" sz="1600" dirty="0">
                <a:latin typeface="Comic Sans MS" panose="030F0702030302020204" pitchFamily="66" charset="0"/>
              </a:rPr>
              <a:t> </a:t>
            </a:r>
            <a:r>
              <a:rPr lang="de-CH" sz="1600" dirty="0" err="1">
                <a:latin typeface="Comic Sans MS" panose="030F0702030302020204" pitchFamily="66" charset="0"/>
              </a:rPr>
              <a:t>articles</a:t>
            </a:r>
            <a:r>
              <a:rPr lang="de-CH" sz="1600" dirty="0">
                <a:latin typeface="Comic Sans MS" panose="030F0702030302020204" pitchFamily="66" charset="0"/>
              </a:rPr>
              <a:t> will </a:t>
            </a:r>
            <a:r>
              <a:rPr lang="de-CH" sz="1600" dirty="0" err="1">
                <a:latin typeface="Comic Sans MS" panose="030F0702030302020204" pitchFamily="66" charset="0"/>
              </a:rPr>
              <a:t>be</a:t>
            </a:r>
            <a:r>
              <a:rPr lang="de-CH" sz="1600" dirty="0">
                <a:latin typeface="Comic Sans MS" panose="030F0702030302020204" pitchFamily="66" charset="0"/>
              </a:rPr>
              <a:t> </a:t>
            </a:r>
            <a:r>
              <a:rPr lang="de-CH" sz="1600" dirty="0" err="1">
                <a:latin typeface="Comic Sans MS" panose="030F0702030302020204" pitchFamily="66" charset="0"/>
              </a:rPr>
              <a:t>disseminated</a:t>
            </a:r>
            <a:r>
              <a:rPr lang="de-CH" sz="1600" dirty="0">
                <a:latin typeface="Comic Sans MS" panose="030F0702030302020204" pitchFamily="66" charset="0"/>
              </a:rPr>
              <a:t>.</a:t>
            </a:r>
          </a:p>
        </p:txBody>
      </p:sp>
      <p:sp>
        <p:nvSpPr>
          <p:cNvPr id="6" name="Datumsplatzhalter 4">
            <a:extLst>
              <a:ext uri="{FF2B5EF4-FFF2-40B4-BE49-F238E27FC236}">
                <a16:creationId xmlns:a16="http://schemas.microsoft.com/office/drawing/2014/main" id="{3AE15641-2403-48F9-B320-69C08C8E1E9A}"/>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8" name="Titel 1">
            <a:extLst>
              <a:ext uri="{FF2B5EF4-FFF2-40B4-BE49-F238E27FC236}">
                <a16:creationId xmlns:a16="http://schemas.microsoft.com/office/drawing/2014/main" id="{C4E82F88-3B98-4158-9F73-A486405FB078}"/>
              </a:ext>
            </a:extLst>
          </p:cNvPr>
          <p:cNvSpPr>
            <a:spLocks noGrp="1"/>
          </p:cNvSpPr>
          <p:nvPr>
            <p:ph type="title"/>
          </p:nvPr>
        </p:nvSpPr>
        <p:spPr>
          <a:xfrm>
            <a:off x="639837" y="4104007"/>
            <a:ext cx="7908549" cy="450005"/>
          </a:xfrm>
        </p:spPr>
        <p:txBody>
          <a:bodyPr/>
          <a:lstStyle/>
          <a:p>
            <a:r>
              <a:rPr lang="de-CH" sz="1800" dirty="0" err="1"/>
              <a:t>Overview</a:t>
            </a:r>
            <a:r>
              <a:rPr lang="de-CH" sz="1800" dirty="0"/>
              <a:t> on </a:t>
            </a:r>
            <a:r>
              <a:rPr lang="de-CH" sz="1800" dirty="0" err="1"/>
              <a:t>activities</a:t>
            </a:r>
            <a:endParaRPr lang="de-CH" sz="1800" dirty="0"/>
          </a:p>
        </p:txBody>
      </p:sp>
      <p:sp>
        <p:nvSpPr>
          <p:cNvPr id="9" name="Inhaltsplatzhalter 2">
            <a:extLst>
              <a:ext uri="{FF2B5EF4-FFF2-40B4-BE49-F238E27FC236}">
                <a16:creationId xmlns:a16="http://schemas.microsoft.com/office/drawing/2014/main" id="{948C57F9-2D52-4BB3-9633-5616937F95E0}"/>
              </a:ext>
            </a:extLst>
          </p:cNvPr>
          <p:cNvSpPr txBox="1">
            <a:spLocks/>
          </p:cNvSpPr>
          <p:nvPr/>
        </p:nvSpPr>
        <p:spPr>
          <a:xfrm>
            <a:off x="558700" y="4509012"/>
            <a:ext cx="7927844" cy="1350015"/>
          </a:xfrm>
          <a:prstGeom prst="rect">
            <a:avLst/>
          </a:prstGeom>
          <a:noFill/>
        </p:spPr>
        <p:txBody>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t>After </a:t>
            </a:r>
            <a:r>
              <a:rPr lang="de-CH" sz="1600" dirty="0" err="1"/>
              <a:t>defining</a:t>
            </a:r>
            <a:r>
              <a:rPr lang="de-CH" sz="1600" dirty="0"/>
              <a:t> </a:t>
            </a:r>
            <a:r>
              <a:rPr lang="de-CH" sz="1600" dirty="0" err="1"/>
              <a:t>the</a:t>
            </a:r>
            <a:r>
              <a:rPr lang="de-CH" sz="1600" dirty="0"/>
              <a:t> </a:t>
            </a:r>
            <a:r>
              <a:rPr lang="de-CH" sz="1600" dirty="0" err="1"/>
              <a:t>problem</a:t>
            </a:r>
            <a:r>
              <a:rPr lang="de-CH" sz="1600" dirty="0"/>
              <a:t>, </a:t>
            </a:r>
            <a:r>
              <a:rPr lang="de-CH" sz="1600" dirty="0" err="1"/>
              <a:t>goal</a:t>
            </a:r>
            <a:r>
              <a:rPr lang="de-CH" sz="1600" dirty="0"/>
              <a:t>, </a:t>
            </a:r>
            <a:r>
              <a:rPr lang="de-CH" sz="1600" dirty="0" err="1"/>
              <a:t>specific</a:t>
            </a:r>
            <a:r>
              <a:rPr lang="de-CH" sz="1600" dirty="0"/>
              <a:t> </a:t>
            </a:r>
            <a:r>
              <a:rPr lang="de-CH" sz="1600" dirty="0" err="1"/>
              <a:t>objectives</a:t>
            </a:r>
            <a:r>
              <a:rPr lang="de-CH" sz="1600" dirty="0"/>
              <a:t>,  expected </a:t>
            </a:r>
            <a:r>
              <a:rPr lang="de-CH" sz="1600" dirty="0" err="1"/>
              <a:t>outputs</a:t>
            </a:r>
            <a:r>
              <a:rPr lang="de-CH" sz="1600" dirty="0"/>
              <a:t> and </a:t>
            </a:r>
            <a:r>
              <a:rPr lang="de-CH" sz="1600" dirty="0" err="1"/>
              <a:t>target</a:t>
            </a:r>
            <a:r>
              <a:rPr lang="de-CH" sz="1600" dirty="0"/>
              <a:t> </a:t>
            </a:r>
            <a:r>
              <a:rPr lang="de-CH" sz="1600" dirty="0" err="1"/>
              <a:t>groups</a:t>
            </a:r>
            <a:r>
              <a:rPr lang="de-CH" sz="1600" dirty="0"/>
              <a:t>, </a:t>
            </a:r>
            <a:r>
              <a:rPr lang="de-CH" sz="1600" dirty="0" err="1"/>
              <a:t>it</a:t>
            </a:r>
            <a:r>
              <a:rPr lang="de-CH" sz="1600" dirty="0"/>
              <a:t> </a:t>
            </a:r>
            <a:r>
              <a:rPr lang="de-CH" sz="1600" dirty="0" err="1"/>
              <a:t>is</a:t>
            </a:r>
            <a:r>
              <a:rPr lang="de-CH" sz="1600" dirty="0"/>
              <a:t> a good </a:t>
            </a:r>
            <a:r>
              <a:rPr lang="de-CH" sz="1600" dirty="0" err="1"/>
              <a:t>idea</a:t>
            </a:r>
            <a:r>
              <a:rPr lang="de-CH" sz="1600" dirty="0"/>
              <a:t> to also </a:t>
            </a:r>
            <a:r>
              <a:rPr lang="de-CH" sz="1600" dirty="0" err="1"/>
              <a:t>think</a:t>
            </a:r>
            <a:r>
              <a:rPr lang="de-CH" sz="1600" dirty="0"/>
              <a:t> </a:t>
            </a:r>
            <a:r>
              <a:rPr lang="de-CH" sz="1600" dirty="0" err="1"/>
              <a:t>about</a:t>
            </a:r>
            <a:r>
              <a:rPr lang="de-CH" sz="1600" dirty="0"/>
              <a:t> </a:t>
            </a:r>
            <a:r>
              <a:rPr lang="de-CH" sz="1600" dirty="0" err="1"/>
              <a:t>the</a:t>
            </a:r>
            <a:r>
              <a:rPr lang="de-CH" sz="1600" dirty="0"/>
              <a:t> potential </a:t>
            </a:r>
            <a:r>
              <a:rPr lang="de-CH" sz="1600" dirty="0" err="1"/>
              <a:t>broad</a:t>
            </a:r>
            <a:r>
              <a:rPr lang="de-CH" sz="1600" dirty="0"/>
              <a:t> </a:t>
            </a:r>
            <a:r>
              <a:rPr lang="de-CH" sz="1600" dirty="0" err="1"/>
              <a:t>activities</a:t>
            </a:r>
            <a:r>
              <a:rPr lang="de-CH" sz="1600" dirty="0"/>
              <a:t> which could </a:t>
            </a:r>
            <a:r>
              <a:rPr lang="de-CH" sz="1600" dirty="0" err="1"/>
              <a:t>be</a:t>
            </a:r>
            <a:r>
              <a:rPr lang="de-CH" sz="1600" dirty="0"/>
              <a:t> implemented.  At </a:t>
            </a:r>
            <a:r>
              <a:rPr lang="de-CH" sz="1600" dirty="0" err="1"/>
              <a:t>this</a:t>
            </a:r>
            <a:r>
              <a:rPr lang="de-CH" sz="1600" dirty="0"/>
              <a:t> </a:t>
            </a:r>
            <a:r>
              <a:rPr lang="de-CH" sz="1600" dirty="0" err="1"/>
              <a:t>stage</a:t>
            </a:r>
            <a:r>
              <a:rPr lang="de-CH" sz="1600" dirty="0"/>
              <a:t>, </a:t>
            </a:r>
            <a:r>
              <a:rPr lang="de-CH" sz="1600" dirty="0" err="1"/>
              <a:t>these</a:t>
            </a:r>
            <a:r>
              <a:rPr lang="de-CH" sz="1600" dirty="0"/>
              <a:t> </a:t>
            </a:r>
            <a:r>
              <a:rPr lang="de-CH" sz="1600" dirty="0" err="1"/>
              <a:t>activities</a:t>
            </a:r>
            <a:r>
              <a:rPr lang="de-CH" sz="1600" dirty="0"/>
              <a:t> will </a:t>
            </a:r>
            <a:r>
              <a:rPr lang="de-CH" sz="1600" dirty="0" err="1"/>
              <a:t>be</a:t>
            </a:r>
            <a:r>
              <a:rPr lang="de-CH" sz="1600" dirty="0"/>
              <a:t> </a:t>
            </a:r>
            <a:r>
              <a:rPr lang="de-CH" sz="1600" dirty="0" err="1"/>
              <a:t>preliminary</a:t>
            </a:r>
            <a:r>
              <a:rPr lang="de-CH" sz="1600" dirty="0"/>
              <a:t> and </a:t>
            </a:r>
            <a:r>
              <a:rPr lang="de-CH" sz="1600" dirty="0" err="1"/>
              <a:t>can</a:t>
            </a:r>
            <a:r>
              <a:rPr lang="de-CH" sz="1600" dirty="0"/>
              <a:t> </a:t>
            </a:r>
            <a:r>
              <a:rPr lang="de-CH" sz="1600" dirty="0" err="1"/>
              <a:t>be</a:t>
            </a:r>
            <a:r>
              <a:rPr lang="de-CH" sz="1600" dirty="0"/>
              <a:t>  </a:t>
            </a:r>
            <a:r>
              <a:rPr lang="de-CH" sz="1600" dirty="0" err="1"/>
              <a:t>refined</a:t>
            </a:r>
            <a:r>
              <a:rPr lang="de-CH" sz="1600" dirty="0"/>
              <a:t> after Chapter 3. </a:t>
            </a:r>
            <a:r>
              <a:rPr lang="de-CH" sz="1600" dirty="0" err="1"/>
              <a:t>During</a:t>
            </a:r>
            <a:r>
              <a:rPr lang="de-CH" sz="1600" dirty="0"/>
              <a:t> </a:t>
            </a:r>
            <a:r>
              <a:rPr lang="de-CH" sz="1600" dirty="0" err="1"/>
              <a:t>the</a:t>
            </a:r>
            <a:r>
              <a:rPr lang="de-CH" sz="1600" dirty="0"/>
              <a:t> </a:t>
            </a:r>
            <a:r>
              <a:rPr lang="de-CH" sz="1600" dirty="0" err="1"/>
              <a:t>implementation</a:t>
            </a:r>
            <a:r>
              <a:rPr lang="de-CH" sz="1600" dirty="0"/>
              <a:t> </a:t>
            </a:r>
            <a:r>
              <a:rPr lang="de-CH" sz="1600" dirty="0" err="1"/>
              <a:t>phase</a:t>
            </a:r>
            <a:r>
              <a:rPr lang="de-CH" sz="1600" dirty="0"/>
              <a:t>, </a:t>
            </a:r>
            <a:r>
              <a:rPr lang="de-CH" sz="1600" dirty="0" err="1"/>
              <a:t>the</a:t>
            </a:r>
            <a:r>
              <a:rPr lang="de-CH" sz="1600" dirty="0"/>
              <a:t> </a:t>
            </a:r>
            <a:r>
              <a:rPr lang="de-CH" sz="1600" dirty="0" err="1"/>
              <a:t>activities</a:t>
            </a:r>
            <a:r>
              <a:rPr lang="de-CH" sz="1600" dirty="0"/>
              <a:t> </a:t>
            </a:r>
            <a:r>
              <a:rPr lang="de-CH" sz="1600" dirty="0" err="1"/>
              <a:t>can</a:t>
            </a:r>
            <a:r>
              <a:rPr lang="de-CH" sz="1600" dirty="0"/>
              <a:t> also </a:t>
            </a:r>
            <a:r>
              <a:rPr lang="de-CH" sz="1600" dirty="0" err="1"/>
              <a:t>be</a:t>
            </a:r>
            <a:r>
              <a:rPr lang="de-CH" sz="1600" dirty="0"/>
              <a:t> </a:t>
            </a:r>
            <a:r>
              <a:rPr lang="de-CH" sz="1600" dirty="0" err="1"/>
              <a:t>refined</a:t>
            </a:r>
            <a:r>
              <a:rPr lang="de-CH" sz="1600" dirty="0"/>
              <a:t> </a:t>
            </a:r>
            <a:r>
              <a:rPr lang="de-CH" sz="1600" dirty="0" err="1"/>
              <a:t>annually</a:t>
            </a:r>
            <a:r>
              <a:rPr lang="de-CH" sz="1600" dirty="0"/>
              <a:t> based on lessons </a:t>
            </a:r>
            <a:r>
              <a:rPr lang="de-CH" sz="1600" dirty="0" err="1"/>
              <a:t>learned</a:t>
            </a:r>
            <a:r>
              <a:rPr lang="de-CH" sz="1600" dirty="0"/>
              <a:t> from </a:t>
            </a:r>
            <a:r>
              <a:rPr lang="de-CH" sz="1600" dirty="0" err="1"/>
              <a:t>the</a:t>
            </a:r>
            <a:r>
              <a:rPr lang="de-CH" sz="1600" dirty="0"/>
              <a:t> </a:t>
            </a:r>
            <a:r>
              <a:rPr lang="de-CH" sz="1600" dirty="0" err="1"/>
              <a:t>previous</a:t>
            </a:r>
            <a:r>
              <a:rPr lang="de-CH" sz="1600" dirty="0"/>
              <a:t> </a:t>
            </a:r>
            <a:r>
              <a:rPr lang="de-CH" sz="1600" dirty="0" err="1"/>
              <a:t>seasons</a:t>
            </a:r>
            <a:r>
              <a:rPr lang="de-CH" sz="1600" dirty="0"/>
              <a:t> </a:t>
            </a:r>
            <a:r>
              <a:rPr lang="de-CH" sz="1600" dirty="0" err="1"/>
              <a:t>or</a:t>
            </a:r>
            <a:r>
              <a:rPr lang="de-CH" sz="1600" dirty="0"/>
              <a:t> years.</a:t>
            </a:r>
            <a:endParaRPr lang="de-CH" sz="1400" dirty="0"/>
          </a:p>
        </p:txBody>
      </p:sp>
    </p:spTree>
    <p:extLst>
      <p:ext uri="{BB962C8B-B14F-4D97-AF65-F5344CB8AC3E}">
        <p14:creationId xmlns:p14="http://schemas.microsoft.com/office/powerpoint/2010/main" val="1266014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31</a:t>
            </a:fld>
            <a:endParaRPr lang="en-GB" noProof="0" dirty="0"/>
          </a:p>
        </p:txBody>
      </p:sp>
      <p:sp>
        <p:nvSpPr>
          <p:cNvPr id="8" name="Datumsplatzhalter 4">
            <a:extLst>
              <a:ext uri="{FF2B5EF4-FFF2-40B4-BE49-F238E27FC236}">
                <a16:creationId xmlns:a16="http://schemas.microsoft.com/office/drawing/2014/main" id="{95324931-E2BF-416F-90D2-A4F89A71C29C}"/>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2" name="Textfeld 1"/>
          <p:cNvSpPr txBox="1"/>
          <p:nvPr/>
        </p:nvSpPr>
        <p:spPr>
          <a:xfrm>
            <a:off x="799713" y="410526"/>
            <a:ext cx="7740087" cy="400110"/>
          </a:xfrm>
          <a:prstGeom prst="rect">
            <a:avLst/>
          </a:prstGeom>
          <a:solidFill>
            <a:srgbClr val="D0F7F8"/>
          </a:solidFill>
        </p:spPr>
        <p:txBody>
          <a:bodyPr wrap="square" rtlCol="0">
            <a:spAutoFit/>
          </a:bodyPr>
          <a:lstStyle/>
          <a:p>
            <a:r>
              <a:rPr lang="de-CH" sz="2000" b="1" dirty="0">
                <a:solidFill>
                  <a:srgbClr val="2D73A3"/>
                </a:solidFill>
              </a:rPr>
              <a:t>Expected Outcomes and Outputs from NRC </a:t>
            </a:r>
            <a:r>
              <a:rPr lang="de-CH" sz="2000" b="1" dirty="0" err="1">
                <a:solidFill>
                  <a:srgbClr val="2D73A3"/>
                </a:solidFill>
              </a:rPr>
              <a:t>demonstration</a:t>
            </a:r>
            <a:endParaRPr lang="en-US" sz="2000" b="1" dirty="0">
              <a:solidFill>
                <a:srgbClr val="2D73A3"/>
              </a:solidFill>
            </a:endParaRPr>
          </a:p>
        </p:txBody>
      </p:sp>
      <p:sp>
        <p:nvSpPr>
          <p:cNvPr id="9" name="Textfeld 8"/>
          <p:cNvSpPr txBox="1"/>
          <p:nvPr/>
        </p:nvSpPr>
        <p:spPr>
          <a:xfrm>
            <a:off x="791958" y="1133337"/>
            <a:ext cx="7747842" cy="2031325"/>
          </a:xfrm>
          <a:prstGeom prst="rect">
            <a:avLst/>
          </a:prstGeom>
          <a:solidFill>
            <a:srgbClr val="D0F7F8"/>
          </a:solidFill>
        </p:spPr>
        <p:txBody>
          <a:bodyPr wrap="square" rtlCol="0">
            <a:spAutoFit/>
          </a:bodyPr>
          <a:lstStyle/>
          <a:p>
            <a:r>
              <a:rPr lang="de-CH" b="1" dirty="0"/>
              <a:t>Expected Outcomes</a:t>
            </a:r>
          </a:p>
          <a:p>
            <a:pPr marL="285750" indent="-285750">
              <a:buFont typeface="Arial" panose="020B0604020202020204" pitchFamily="34" charset="0"/>
              <a:buChar char="•"/>
            </a:pPr>
            <a:r>
              <a:rPr lang="en-US" dirty="0"/>
              <a:t>Improved livelihood for small scale farmers and other stakeholders through increased crop yields under organic management practices </a:t>
            </a:r>
          </a:p>
          <a:p>
            <a:pPr marL="285750" indent="-285750">
              <a:buFont typeface="Arial" panose="020B0604020202020204" pitchFamily="34" charset="0"/>
              <a:buChar char="•"/>
            </a:pPr>
            <a:r>
              <a:rPr lang="en-US" dirty="0"/>
              <a:t>Increased staff interest on organic agriculture practices</a:t>
            </a:r>
          </a:p>
          <a:p>
            <a:pPr marL="285750" indent="-285750">
              <a:buFont typeface="Arial" panose="020B0604020202020204" pitchFamily="34" charset="0"/>
              <a:buChar char="•"/>
            </a:pPr>
            <a:r>
              <a:rPr lang="en-US" dirty="0"/>
              <a:t>Enhanced teaching and learning on organic agriculture through curriculum mainstreaming </a:t>
            </a:r>
          </a:p>
          <a:p>
            <a:pPr marL="285750" indent="-285750">
              <a:buFont typeface="Arial" panose="020B0604020202020204" pitchFamily="34" charset="0"/>
              <a:buChar char="•"/>
            </a:pPr>
            <a:r>
              <a:rPr lang="en-US" dirty="0"/>
              <a:t>Increased collaboration and support from other stake holders</a:t>
            </a:r>
            <a:endParaRPr lang="de-CH" dirty="0"/>
          </a:p>
        </p:txBody>
      </p:sp>
      <p:sp>
        <p:nvSpPr>
          <p:cNvPr id="10" name="Textfeld 9"/>
          <p:cNvSpPr txBox="1"/>
          <p:nvPr/>
        </p:nvSpPr>
        <p:spPr>
          <a:xfrm>
            <a:off x="799713" y="3501057"/>
            <a:ext cx="7764387" cy="2308324"/>
          </a:xfrm>
          <a:prstGeom prst="rect">
            <a:avLst/>
          </a:prstGeom>
          <a:solidFill>
            <a:srgbClr val="D0F7F8"/>
          </a:solidFill>
        </p:spPr>
        <p:txBody>
          <a:bodyPr wrap="square" rtlCol="0">
            <a:spAutoFit/>
          </a:bodyPr>
          <a:lstStyle/>
          <a:p>
            <a:r>
              <a:rPr lang="de-CH" b="1" dirty="0"/>
              <a:t>Expected Outputs</a:t>
            </a:r>
          </a:p>
          <a:p>
            <a:pPr marL="285750" indent="-285750">
              <a:buFont typeface="Arial" panose="020B0604020202020204" pitchFamily="34" charset="0"/>
              <a:buChar char="•"/>
            </a:pPr>
            <a:r>
              <a:rPr lang="en-US" dirty="0"/>
              <a:t>200 students and 100 local farmers trained on organic management practices for increased soil fertility</a:t>
            </a:r>
          </a:p>
          <a:p>
            <a:pPr marL="285750" indent="-285750">
              <a:buFont typeface="Arial" panose="020B0604020202020204" pitchFamily="34" charset="0"/>
              <a:buChar char="•"/>
            </a:pPr>
            <a:r>
              <a:rPr lang="en-US" dirty="0"/>
              <a:t>Many farmers exposed to organic agriculture are now practicing the system</a:t>
            </a:r>
          </a:p>
          <a:p>
            <a:pPr marL="285750" indent="-285750">
              <a:buFont typeface="Arial" panose="020B0604020202020204" pitchFamily="34" charset="0"/>
              <a:buChar char="•"/>
            </a:pPr>
            <a:r>
              <a:rPr lang="en-US" dirty="0"/>
              <a:t>Increased awareness on the organic agriculture through field days, newsletter articles and publications  </a:t>
            </a:r>
          </a:p>
          <a:p>
            <a:pPr marL="285750" indent="-285750">
              <a:buFont typeface="Arial" panose="020B0604020202020204" pitchFamily="34" charset="0"/>
              <a:buChar char="•"/>
            </a:pPr>
            <a:r>
              <a:rPr lang="en-US" dirty="0"/>
              <a:t>Maize yields increased by at least 25% from the current small scale production levels within the next 5 seasons</a:t>
            </a:r>
            <a:endParaRPr lang="de-CH" dirty="0"/>
          </a:p>
        </p:txBody>
      </p:sp>
    </p:spTree>
    <p:extLst>
      <p:ext uri="{BB962C8B-B14F-4D97-AF65-F5344CB8AC3E}">
        <p14:creationId xmlns:p14="http://schemas.microsoft.com/office/powerpoint/2010/main" val="1061982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1095" y="419074"/>
            <a:ext cx="8341809" cy="249299"/>
          </a:xfrm>
          <a:noFill/>
        </p:spPr>
        <p:txBody>
          <a:bodyPr vert="horz" wrap="square" lIns="0" tIns="0" rIns="0" bIns="0" rtlCol="0" anchor="t">
            <a:spAutoFit/>
          </a:bodyPr>
          <a:lstStyle/>
          <a:p>
            <a:pPr defTabSz="914400"/>
            <a:r>
              <a:rPr lang="en-GB" sz="1800" dirty="0">
                <a:latin typeface="+mn-lt"/>
                <a:ea typeface="+mn-ea"/>
                <a:cs typeface="+mn-cs"/>
              </a:rPr>
              <a:t>2.6:  Schematic example with defined problem, goal, objectives and outputs </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32</a:t>
            </a:fld>
            <a:endParaRPr lang="en-GB" noProof="0" dirty="0"/>
          </a:p>
        </p:txBody>
      </p:sp>
      <p:grpSp>
        <p:nvGrpSpPr>
          <p:cNvPr id="2" name="Gruppieren 1"/>
          <p:cNvGrpSpPr/>
          <p:nvPr/>
        </p:nvGrpSpPr>
        <p:grpSpPr>
          <a:xfrm>
            <a:off x="581097" y="1227804"/>
            <a:ext cx="8341809" cy="4530472"/>
            <a:chOff x="126723" y="1056339"/>
            <a:chExt cx="8827005" cy="4744693"/>
          </a:xfrm>
        </p:grpSpPr>
        <p:sp>
          <p:nvSpPr>
            <p:cNvPr id="7" name="Down Arrow 6"/>
            <p:cNvSpPr/>
            <p:nvPr/>
          </p:nvSpPr>
          <p:spPr>
            <a:xfrm>
              <a:off x="3906866" y="1687176"/>
              <a:ext cx="1234529" cy="353681"/>
            </a:xfrm>
            <a:prstGeom prst="downArrow">
              <a:avLst/>
            </a:prstGeom>
            <a:gradFill>
              <a:gsLst>
                <a:gs pos="0">
                  <a:schemeClr val="accent5">
                    <a:lumMod val="20000"/>
                    <a:lumOff val="80000"/>
                  </a:schemeClr>
                </a:gs>
                <a:gs pos="100000">
                  <a:schemeClr val="accent6">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TextBox 7"/>
            <p:cNvSpPr txBox="1"/>
            <p:nvPr/>
          </p:nvSpPr>
          <p:spPr>
            <a:xfrm>
              <a:off x="1053421" y="1056339"/>
              <a:ext cx="6973607" cy="532029"/>
            </a:xfrm>
            <a:prstGeom prst="rect">
              <a:avLst/>
            </a:prstGeom>
            <a:solidFill>
              <a:schemeClr val="accent5">
                <a:lumMod val="20000"/>
                <a:lumOff val="80000"/>
              </a:schemeClr>
            </a:solidFill>
            <a:ln>
              <a:noFill/>
            </a:ln>
          </p:spPr>
          <p:txBody>
            <a:bodyPr wrap="square" rtlCol="0">
              <a:spAutoFit/>
            </a:bodyPr>
            <a:lstStyle/>
            <a:p>
              <a:pPr algn="ctr"/>
              <a:r>
                <a:rPr lang="en-GB" sz="1400" b="1" dirty="0"/>
                <a:t>Problem: </a:t>
              </a:r>
              <a:r>
                <a:rPr lang="en-US" sz="1400" dirty="0">
                  <a:latin typeface="Comic Sans MS" panose="030F0702030302020204" pitchFamily="66" charset="0"/>
                </a:rPr>
                <a:t>«The main problem in our area is the low productivity of maize crop due to low rainfall and low soil fertility. »</a:t>
              </a:r>
              <a:endParaRPr lang="en-GB" sz="1400" b="1" dirty="0">
                <a:latin typeface="Comic Sans MS" panose="030F0702030302020204" pitchFamily="66" charset="0"/>
              </a:endParaRPr>
            </a:p>
          </p:txBody>
        </p:sp>
        <p:sp>
          <p:nvSpPr>
            <p:cNvPr id="9" name="TextBox 8"/>
            <p:cNvSpPr txBox="1"/>
            <p:nvPr/>
          </p:nvSpPr>
          <p:spPr>
            <a:xfrm>
              <a:off x="1043234" y="2103602"/>
              <a:ext cx="6973607" cy="532029"/>
            </a:xfrm>
            <a:prstGeom prst="rect">
              <a:avLst/>
            </a:prstGeom>
            <a:solidFill>
              <a:schemeClr val="accent6">
                <a:lumMod val="60000"/>
                <a:lumOff val="40000"/>
              </a:schemeClr>
            </a:solidFill>
            <a:ln>
              <a:noFill/>
            </a:ln>
          </p:spPr>
          <p:txBody>
            <a:bodyPr wrap="square" rtlCol="0">
              <a:spAutoFit/>
            </a:bodyPr>
            <a:lstStyle/>
            <a:p>
              <a:pPr algn="ctr"/>
              <a:r>
                <a:rPr lang="en-GB" sz="1400" b="1" dirty="0"/>
                <a:t>Goal: </a:t>
              </a:r>
              <a:r>
                <a:rPr lang="en-US" sz="1400" dirty="0">
                  <a:latin typeface="Comic Sans MS" panose="030F0702030302020204" pitchFamily="66" charset="0"/>
                </a:rPr>
                <a:t>«To improve soil fertility and maize productivity using locally adapted farming practices under organic management. »</a:t>
              </a:r>
              <a:endParaRPr lang="en-GB" sz="1400" b="1" dirty="0">
                <a:latin typeface="Comic Sans MS" panose="030F0702030302020204" pitchFamily="66" charset="0"/>
              </a:endParaRPr>
            </a:p>
          </p:txBody>
        </p:sp>
        <p:sp>
          <p:nvSpPr>
            <p:cNvPr id="10" name="Down Arrow 9"/>
            <p:cNvSpPr/>
            <p:nvPr/>
          </p:nvSpPr>
          <p:spPr>
            <a:xfrm rot="2298935">
              <a:off x="2035383" y="2734723"/>
              <a:ext cx="689800" cy="502338"/>
            </a:xfrm>
            <a:prstGeom prst="downArrow">
              <a:avLst/>
            </a:prstGeom>
            <a:gradFill>
              <a:gsLst>
                <a:gs pos="0">
                  <a:schemeClr val="accent6"/>
                </a:gs>
                <a:gs pos="100000">
                  <a:schemeClr val="accent6">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Down Arrow 10"/>
            <p:cNvSpPr/>
            <p:nvPr/>
          </p:nvSpPr>
          <p:spPr>
            <a:xfrm>
              <a:off x="4041644" y="2734438"/>
              <a:ext cx="976786" cy="483102"/>
            </a:xfrm>
            <a:prstGeom prst="downArrow">
              <a:avLst/>
            </a:prstGeom>
            <a:gradFill>
              <a:gsLst>
                <a:gs pos="0">
                  <a:schemeClr val="accent6"/>
                </a:gs>
                <a:gs pos="100000">
                  <a:schemeClr val="accent6">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2" name="Down Arrow 11"/>
            <p:cNvSpPr/>
            <p:nvPr/>
          </p:nvSpPr>
          <p:spPr>
            <a:xfrm rot="19420329">
              <a:off x="6520035" y="2733226"/>
              <a:ext cx="682486" cy="526868"/>
            </a:xfrm>
            <a:prstGeom prst="downArrow">
              <a:avLst/>
            </a:prstGeom>
            <a:gradFill>
              <a:gsLst>
                <a:gs pos="0">
                  <a:schemeClr val="accent6"/>
                </a:gs>
                <a:gs pos="100000">
                  <a:schemeClr val="accent6">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3" name="TextBox 12"/>
            <p:cNvSpPr txBox="1"/>
            <p:nvPr/>
          </p:nvSpPr>
          <p:spPr>
            <a:xfrm>
              <a:off x="307517" y="3250620"/>
              <a:ext cx="2994643" cy="1024138"/>
            </a:xfrm>
            <a:prstGeom prst="rect">
              <a:avLst/>
            </a:prstGeom>
            <a:solidFill>
              <a:schemeClr val="accent6">
                <a:lumMod val="20000"/>
                <a:lumOff val="80000"/>
              </a:schemeClr>
            </a:solidFill>
            <a:ln>
              <a:noFill/>
            </a:ln>
          </p:spPr>
          <p:txBody>
            <a:bodyPr wrap="square" tIns="72000" bIns="72000" rtlCol="0">
              <a:spAutoFit/>
            </a:bodyPr>
            <a:lstStyle/>
            <a:p>
              <a:pPr algn="ctr"/>
              <a:r>
                <a:rPr lang="en-GB" sz="1400" b="1" dirty="0"/>
                <a:t>Objective 1: </a:t>
              </a:r>
              <a:r>
                <a:rPr lang="en-US" sz="1400" dirty="0">
                  <a:latin typeface="Comic Sans MS" panose="030F0702030302020204" pitchFamily="66" charset="0"/>
                </a:rPr>
                <a:t>«To increase maize yield by at least 25 % from the current level within the next 3 years (or seasons). »</a:t>
              </a:r>
              <a:endParaRPr lang="en-GB" sz="1400" b="1" dirty="0">
                <a:latin typeface="Comic Sans MS" panose="030F0702030302020204" pitchFamily="66" charset="0"/>
              </a:endParaRPr>
            </a:p>
          </p:txBody>
        </p:sp>
        <p:sp>
          <p:nvSpPr>
            <p:cNvPr id="14" name="TextBox 13"/>
            <p:cNvSpPr txBox="1"/>
            <p:nvPr/>
          </p:nvSpPr>
          <p:spPr>
            <a:xfrm>
              <a:off x="3426859" y="3242128"/>
              <a:ext cx="3183141" cy="1024138"/>
            </a:xfrm>
            <a:prstGeom prst="rect">
              <a:avLst/>
            </a:prstGeom>
            <a:solidFill>
              <a:schemeClr val="accent6">
                <a:lumMod val="20000"/>
                <a:lumOff val="80000"/>
              </a:schemeClr>
            </a:solidFill>
            <a:ln>
              <a:noFill/>
            </a:ln>
          </p:spPr>
          <p:txBody>
            <a:bodyPr wrap="square" lIns="72000" tIns="72000" rIns="72000" bIns="72000" rtlCol="0">
              <a:spAutoFit/>
            </a:bodyPr>
            <a:lstStyle/>
            <a:p>
              <a:pPr algn="ctr"/>
              <a:r>
                <a:rPr lang="en-GB" sz="1400" b="1" dirty="0"/>
                <a:t>Objective 2: </a:t>
              </a:r>
              <a:r>
                <a:rPr lang="en-US" sz="1400" dirty="0">
                  <a:latin typeface="Comic Sans MS" panose="030F0702030302020204" pitchFamily="66" charset="0"/>
                </a:rPr>
                <a:t>« To train local farmers on different organic management practice in soil fertility for maize production. »</a:t>
              </a:r>
              <a:endParaRPr lang="en-GB" sz="1400" b="1" dirty="0">
                <a:latin typeface="Comic Sans MS" panose="030F0702030302020204" pitchFamily="66" charset="0"/>
              </a:endParaRPr>
            </a:p>
          </p:txBody>
        </p:sp>
        <p:sp>
          <p:nvSpPr>
            <p:cNvPr id="15" name="TextBox 14"/>
            <p:cNvSpPr txBox="1"/>
            <p:nvPr/>
          </p:nvSpPr>
          <p:spPr>
            <a:xfrm>
              <a:off x="6700840" y="3232612"/>
              <a:ext cx="2133275" cy="1024138"/>
            </a:xfrm>
            <a:prstGeom prst="rect">
              <a:avLst/>
            </a:prstGeom>
            <a:solidFill>
              <a:schemeClr val="accent6">
                <a:lumMod val="20000"/>
                <a:lumOff val="80000"/>
              </a:schemeClr>
            </a:solidFill>
            <a:ln>
              <a:noFill/>
            </a:ln>
          </p:spPr>
          <p:txBody>
            <a:bodyPr wrap="square" lIns="72000" tIns="72000" rIns="72000" bIns="72000" rtlCol="0">
              <a:spAutoFit/>
            </a:bodyPr>
            <a:lstStyle/>
            <a:p>
              <a:pPr algn="ctr">
                <a:spcAft>
                  <a:spcPts val="600"/>
                </a:spcAft>
              </a:pPr>
              <a:endParaRPr lang="en-GB" sz="1400" b="1" dirty="0"/>
            </a:p>
            <a:p>
              <a:pPr algn="ctr">
                <a:spcAft>
                  <a:spcPts val="600"/>
                </a:spcAft>
              </a:pPr>
              <a:r>
                <a:rPr lang="en-GB" b="1" dirty="0"/>
                <a:t>…</a:t>
              </a:r>
            </a:p>
            <a:p>
              <a:pPr algn="ctr">
                <a:spcAft>
                  <a:spcPts val="600"/>
                </a:spcAft>
              </a:pPr>
              <a:endParaRPr lang="en-GB" sz="1400" b="1" dirty="0"/>
            </a:p>
          </p:txBody>
        </p:sp>
        <p:sp>
          <p:nvSpPr>
            <p:cNvPr id="16" name="TextBox 15"/>
            <p:cNvSpPr txBox="1"/>
            <p:nvPr/>
          </p:nvSpPr>
          <p:spPr>
            <a:xfrm>
              <a:off x="144666" y="4690030"/>
              <a:ext cx="2401223" cy="1111002"/>
            </a:xfrm>
            <a:prstGeom prst="rect">
              <a:avLst/>
            </a:prstGeom>
            <a:solidFill>
              <a:schemeClr val="tx2">
                <a:lumMod val="20000"/>
                <a:lumOff val="80000"/>
              </a:schemeClr>
            </a:solidFill>
            <a:ln>
              <a:noFill/>
            </a:ln>
          </p:spPr>
          <p:txBody>
            <a:bodyPr wrap="square" rtlCol="0">
              <a:spAutoFit/>
            </a:bodyPr>
            <a:lstStyle/>
            <a:p>
              <a:pPr algn="ctr"/>
              <a:r>
                <a:rPr lang="en-GB" sz="1300" b="1" dirty="0"/>
                <a:t>Output 1: </a:t>
              </a:r>
              <a:r>
                <a:rPr lang="en-US" sz="1300" dirty="0">
                  <a:latin typeface="Comic Sans MS" panose="030F0702030302020204" pitchFamily="66" charset="0"/>
                </a:rPr>
                <a:t>« </a:t>
              </a:r>
              <a:r>
                <a:rPr lang="en-GB" sz="1300" dirty="0">
                  <a:latin typeface="Comic Sans MS" panose="030F0702030302020204" pitchFamily="66" charset="0"/>
                </a:rPr>
                <a:t>500 direct stakeholders trained on or aware of organic m</a:t>
              </a:r>
              <a:r>
                <a:rPr lang="de-CH" sz="1300" dirty="0" err="1">
                  <a:latin typeface="Comic Sans MS" panose="030F0702030302020204" pitchFamily="66" charset="0"/>
                </a:rPr>
                <a:t>aize</a:t>
              </a:r>
              <a:r>
                <a:rPr lang="de-CH" sz="1300" dirty="0">
                  <a:latin typeface="Comic Sans MS" panose="030F0702030302020204" pitchFamily="66" charset="0"/>
                </a:rPr>
                <a:t> production.</a:t>
              </a:r>
              <a:r>
                <a:rPr lang="en-US" sz="1300" dirty="0">
                  <a:latin typeface="Comic Sans MS" panose="030F0702030302020204" pitchFamily="66" charset="0"/>
                </a:rPr>
                <a:t> »</a:t>
              </a:r>
            </a:p>
            <a:p>
              <a:pPr algn="ctr"/>
              <a:endParaRPr lang="en-GB" sz="1300" i="1" dirty="0"/>
            </a:p>
          </p:txBody>
        </p:sp>
        <p:sp>
          <p:nvSpPr>
            <p:cNvPr id="18" name="TextBox 17"/>
            <p:cNvSpPr txBox="1"/>
            <p:nvPr/>
          </p:nvSpPr>
          <p:spPr>
            <a:xfrm>
              <a:off x="5208184" y="4681537"/>
              <a:ext cx="2372094" cy="1111002"/>
            </a:xfrm>
            <a:prstGeom prst="rect">
              <a:avLst/>
            </a:prstGeom>
            <a:solidFill>
              <a:schemeClr val="tx2">
                <a:lumMod val="20000"/>
                <a:lumOff val="80000"/>
              </a:schemeClr>
            </a:solidFill>
            <a:ln>
              <a:noFill/>
            </a:ln>
          </p:spPr>
          <p:txBody>
            <a:bodyPr wrap="square" rtlCol="0">
              <a:spAutoFit/>
            </a:bodyPr>
            <a:lstStyle/>
            <a:p>
              <a:pPr algn="ctr"/>
              <a:r>
                <a:rPr lang="en-GB" sz="1300" b="1" dirty="0"/>
                <a:t>Output 3: </a:t>
              </a:r>
              <a:r>
                <a:rPr lang="en-US" sz="1300" dirty="0">
                  <a:latin typeface="Comic Sans MS" panose="030F0702030302020204" pitchFamily="66" charset="0"/>
                </a:rPr>
                <a:t>« </a:t>
              </a:r>
              <a:r>
                <a:rPr lang="de-CH" sz="1300" dirty="0">
                  <a:latin typeface="Comic Sans MS" panose="030F0702030302020204" pitchFamily="66" charset="0"/>
                </a:rPr>
                <a:t>A total </a:t>
              </a:r>
              <a:r>
                <a:rPr lang="de-CH" sz="1300" dirty="0" err="1">
                  <a:latin typeface="Comic Sans MS" panose="030F0702030302020204" pitchFamily="66" charset="0"/>
                </a:rPr>
                <a:t>media</a:t>
              </a:r>
              <a:r>
                <a:rPr lang="de-CH" sz="1300" dirty="0">
                  <a:latin typeface="Comic Sans MS" panose="030F0702030302020204" pitchFamily="66" charset="0"/>
                </a:rPr>
                <a:t> </a:t>
              </a:r>
              <a:r>
                <a:rPr lang="de-CH" sz="1300" dirty="0" err="1">
                  <a:latin typeface="Comic Sans MS" panose="030F0702030302020204" pitchFamily="66" charset="0"/>
                </a:rPr>
                <a:t>coverage</a:t>
              </a:r>
              <a:r>
                <a:rPr lang="de-CH" sz="1300" dirty="0">
                  <a:latin typeface="Comic Sans MS" panose="030F0702030302020204" pitchFamily="66" charset="0"/>
                </a:rPr>
                <a:t> of 5 </a:t>
              </a:r>
              <a:r>
                <a:rPr lang="de-CH" sz="1300" dirty="0" err="1">
                  <a:latin typeface="Comic Sans MS" panose="030F0702030302020204" pitchFamily="66" charset="0"/>
                </a:rPr>
                <a:t>radio</a:t>
              </a:r>
              <a:r>
                <a:rPr lang="de-CH" sz="1300" dirty="0">
                  <a:latin typeface="Comic Sans MS" panose="030F0702030302020204" pitchFamily="66" charset="0"/>
                </a:rPr>
                <a:t> </a:t>
              </a:r>
              <a:r>
                <a:rPr lang="de-CH" sz="1300" dirty="0" err="1">
                  <a:latin typeface="Comic Sans MS" panose="030F0702030302020204" pitchFamily="66" charset="0"/>
                </a:rPr>
                <a:t>programmes</a:t>
              </a:r>
              <a:r>
                <a:rPr lang="de-CH" sz="1300" dirty="0">
                  <a:latin typeface="Comic Sans MS" panose="030F0702030302020204" pitchFamily="66" charset="0"/>
                </a:rPr>
                <a:t> and 5 </a:t>
              </a:r>
              <a:r>
                <a:rPr lang="de-CH" sz="1300" dirty="0" err="1">
                  <a:latin typeface="Comic Sans MS" panose="030F0702030302020204" pitchFamily="66" charset="0"/>
                </a:rPr>
                <a:t>newspaper</a:t>
              </a:r>
              <a:r>
                <a:rPr lang="de-CH" sz="1300" dirty="0">
                  <a:latin typeface="Comic Sans MS" panose="030F0702030302020204" pitchFamily="66" charset="0"/>
                </a:rPr>
                <a:t> </a:t>
              </a:r>
              <a:r>
                <a:rPr lang="de-CH" sz="1300" dirty="0" err="1">
                  <a:latin typeface="Comic Sans MS" panose="030F0702030302020204" pitchFamily="66" charset="0"/>
                </a:rPr>
                <a:t>articles</a:t>
              </a:r>
              <a:r>
                <a:rPr lang="de-CH" sz="1300" dirty="0">
                  <a:latin typeface="Comic Sans MS" panose="030F0702030302020204" pitchFamily="66" charset="0"/>
                </a:rPr>
                <a:t> </a:t>
              </a:r>
              <a:r>
                <a:rPr lang="de-CH" sz="1300" dirty="0" err="1">
                  <a:latin typeface="Comic Sans MS" panose="030F0702030302020204" pitchFamily="66" charset="0"/>
                </a:rPr>
                <a:t>disseminated</a:t>
              </a:r>
              <a:r>
                <a:rPr lang="de-CH" sz="1300" dirty="0">
                  <a:latin typeface="Comic Sans MS" panose="030F0702030302020204" pitchFamily="66" charset="0"/>
                </a:rPr>
                <a:t>. </a:t>
              </a:r>
              <a:r>
                <a:rPr lang="en-US" sz="1300" dirty="0">
                  <a:latin typeface="Comic Sans MS" panose="030F0702030302020204" pitchFamily="66" charset="0"/>
                </a:rPr>
                <a:t>»</a:t>
              </a:r>
              <a:endParaRPr lang="de-CH" sz="1300" dirty="0">
                <a:latin typeface="Comic Sans MS" panose="030F0702030302020204" pitchFamily="66" charset="0"/>
              </a:endParaRPr>
            </a:p>
          </p:txBody>
        </p:sp>
        <p:sp>
          <p:nvSpPr>
            <p:cNvPr id="20" name="TextBox 19"/>
            <p:cNvSpPr txBox="1"/>
            <p:nvPr/>
          </p:nvSpPr>
          <p:spPr>
            <a:xfrm>
              <a:off x="2683165" y="4690030"/>
              <a:ext cx="2396130" cy="1111002"/>
            </a:xfrm>
            <a:prstGeom prst="rect">
              <a:avLst/>
            </a:prstGeom>
            <a:solidFill>
              <a:schemeClr val="tx2">
                <a:lumMod val="20000"/>
                <a:lumOff val="80000"/>
              </a:schemeClr>
            </a:solidFill>
            <a:ln>
              <a:noFill/>
            </a:ln>
          </p:spPr>
          <p:txBody>
            <a:bodyPr wrap="square" rtlCol="0">
              <a:spAutoFit/>
            </a:bodyPr>
            <a:lstStyle/>
            <a:p>
              <a:pPr algn="ctr"/>
              <a:r>
                <a:rPr lang="en-GB" sz="1300" b="1" dirty="0"/>
                <a:t>Output 2: </a:t>
              </a:r>
              <a:r>
                <a:rPr lang="en-US" sz="1300" dirty="0">
                  <a:latin typeface="Comic Sans MS" panose="030F0702030302020204" pitchFamily="66" charset="0"/>
                </a:rPr>
                <a:t>« </a:t>
              </a:r>
              <a:r>
                <a:rPr lang="de-CH" sz="1300" dirty="0">
                  <a:latin typeface="Comic Sans MS" panose="030F0702030302020204" pitchFamily="66" charset="0"/>
                </a:rPr>
                <a:t>1000 </a:t>
              </a:r>
              <a:r>
                <a:rPr lang="de-CH" sz="1300" dirty="0" err="1">
                  <a:latin typeface="Comic Sans MS" panose="030F0702030302020204" pitchFamily="66" charset="0"/>
                </a:rPr>
                <a:t>indirect</a:t>
              </a:r>
              <a:r>
                <a:rPr lang="de-CH" sz="1300" dirty="0">
                  <a:latin typeface="Comic Sans MS" panose="030F0702030302020204" pitchFamily="66" charset="0"/>
                </a:rPr>
                <a:t> </a:t>
              </a:r>
              <a:r>
                <a:rPr lang="de-CH" sz="1300" dirty="0" err="1">
                  <a:latin typeface="Comic Sans MS" panose="030F0702030302020204" pitchFamily="66" charset="0"/>
                </a:rPr>
                <a:t>beneficiries</a:t>
              </a:r>
              <a:r>
                <a:rPr lang="de-CH" sz="1300" dirty="0">
                  <a:latin typeface="Comic Sans MS" panose="030F0702030302020204" pitchFamily="66" charset="0"/>
                </a:rPr>
                <a:t> </a:t>
              </a:r>
              <a:r>
                <a:rPr lang="de-CH" sz="1300" dirty="0" err="1">
                  <a:latin typeface="Comic Sans MS" panose="030F0702030302020204" pitchFamily="66" charset="0"/>
                </a:rPr>
                <a:t>reached</a:t>
              </a:r>
              <a:r>
                <a:rPr lang="de-CH" sz="1300" dirty="0">
                  <a:latin typeface="Comic Sans MS" panose="030F0702030302020204" pitchFamily="66" charset="0"/>
                </a:rPr>
                <a:t> </a:t>
              </a:r>
              <a:r>
                <a:rPr lang="de-CH" sz="1300" dirty="0" err="1">
                  <a:latin typeface="Comic Sans MS" panose="030F0702030302020204" pitchFamily="66" charset="0"/>
                </a:rPr>
                <a:t>through</a:t>
              </a:r>
              <a:r>
                <a:rPr lang="de-CH" sz="1300" dirty="0">
                  <a:latin typeface="Comic Sans MS" panose="030F0702030302020204" pitchFamily="66" charset="0"/>
                </a:rPr>
                <a:t> 30 regional </a:t>
              </a:r>
              <a:r>
                <a:rPr lang="de-CH" sz="1300" dirty="0" err="1">
                  <a:latin typeface="Comic Sans MS" panose="030F0702030302020204" pitchFamily="66" charset="0"/>
                </a:rPr>
                <a:t>extension</a:t>
              </a:r>
              <a:r>
                <a:rPr lang="de-CH" sz="1300" dirty="0">
                  <a:latin typeface="Comic Sans MS" panose="030F0702030302020204" pitchFamily="66" charset="0"/>
                </a:rPr>
                <a:t> agents </a:t>
              </a:r>
              <a:r>
                <a:rPr lang="de-CH" sz="1300" dirty="0" err="1">
                  <a:latin typeface="Comic Sans MS" panose="030F0702030302020204" pitchFamily="66" charset="0"/>
                </a:rPr>
                <a:t>trained</a:t>
              </a:r>
              <a:r>
                <a:rPr lang="de-CH" sz="1300" dirty="0">
                  <a:latin typeface="Comic Sans MS" panose="030F0702030302020204" pitchFamily="66" charset="0"/>
                </a:rPr>
                <a:t> on </a:t>
              </a:r>
              <a:r>
                <a:rPr lang="de-CH" sz="1300" dirty="0" err="1">
                  <a:latin typeface="Comic Sans MS" panose="030F0702030302020204" pitchFamily="66" charset="0"/>
                </a:rPr>
                <a:t>the</a:t>
              </a:r>
              <a:r>
                <a:rPr lang="de-CH" sz="1300" dirty="0">
                  <a:latin typeface="Comic Sans MS" panose="030F0702030302020204" pitchFamily="66" charset="0"/>
                </a:rPr>
                <a:t> </a:t>
              </a:r>
              <a:r>
                <a:rPr lang="de-CH" sz="1300" dirty="0" err="1">
                  <a:latin typeface="Comic Sans MS" panose="030F0702030302020204" pitchFamily="66" charset="0"/>
                </a:rPr>
                <a:t>demo</a:t>
              </a:r>
              <a:r>
                <a:rPr lang="de-CH" sz="1300" dirty="0">
                  <a:latin typeface="Comic Sans MS" panose="030F0702030302020204" pitchFamily="66" charset="0"/>
                </a:rPr>
                <a:t> </a:t>
              </a:r>
              <a:r>
                <a:rPr lang="de-CH" sz="1300" dirty="0" err="1">
                  <a:latin typeface="Comic Sans MS" panose="030F0702030302020204" pitchFamily="66" charset="0"/>
                </a:rPr>
                <a:t>plots</a:t>
              </a:r>
              <a:r>
                <a:rPr lang="de-CH" sz="1300" dirty="0">
                  <a:latin typeface="Comic Sans MS" panose="030F0702030302020204" pitchFamily="66" charset="0"/>
                </a:rPr>
                <a:t>.</a:t>
              </a:r>
              <a:r>
                <a:rPr lang="en-GB" sz="1300" dirty="0">
                  <a:latin typeface="Comic Sans MS" panose="030F0702030302020204" pitchFamily="66" charset="0"/>
                </a:rPr>
                <a:t> </a:t>
              </a:r>
              <a:r>
                <a:rPr lang="en-US" sz="1300" dirty="0">
                  <a:latin typeface="Comic Sans MS" panose="030F0702030302020204" pitchFamily="66" charset="0"/>
                </a:rPr>
                <a:t>»</a:t>
              </a:r>
              <a:endParaRPr lang="de-CH" sz="1300" dirty="0">
                <a:latin typeface="Comic Sans MS" panose="030F0702030302020204" pitchFamily="66" charset="0"/>
              </a:endParaRPr>
            </a:p>
          </p:txBody>
        </p:sp>
        <p:sp>
          <p:nvSpPr>
            <p:cNvPr id="21" name="TextBox 20"/>
            <p:cNvSpPr txBox="1"/>
            <p:nvPr/>
          </p:nvSpPr>
          <p:spPr>
            <a:xfrm>
              <a:off x="7711377" y="4779015"/>
              <a:ext cx="1242351" cy="1017114"/>
            </a:xfrm>
            <a:prstGeom prst="rect">
              <a:avLst/>
            </a:prstGeom>
            <a:solidFill>
              <a:schemeClr val="tx2">
                <a:lumMod val="20000"/>
                <a:lumOff val="80000"/>
              </a:schemeClr>
            </a:solidFill>
            <a:ln>
              <a:noFill/>
            </a:ln>
          </p:spPr>
          <p:txBody>
            <a:bodyPr wrap="square" rtlCol="0">
              <a:spAutoFit/>
            </a:bodyPr>
            <a:lstStyle/>
            <a:p>
              <a:pPr algn="ctr"/>
              <a:endParaRPr lang="en-GB" sz="1300" b="1" dirty="0"/>
            </a:p>
            <a:p>
              <a:pPr algn="ctr"/>
              <a:r>
                <a:rPr lang="en-GB" sz="1300" b="1" i="1" dirty="0"/>
                <a:t>…</a:t>
              </a:r>
            </a:p>
            <a:p>
              <a:pPr algn="ctr"/>
              <a:endParaRPr lang="en-GB" sz="1300" i="1" dirty="0"/>
            </a:p>
            <a:p>
              <a:pPr algn="ctr"/>
              <a:endParaRPr lang="en-GB" sz="500" i="1" dirty="0"/>
            </a:p>
            <a:p>
              <a:pPr algn="ctr"/>
              <a:endParaRPr lang="en-GB" sz="1300" i="1" dirty="0"/>
            </a:p>
          </p:txBody>
        </p:sp>
        <p:sp>
          <p:nvSpPr>
            <p:cNvPr id="25" name="Trapezoid 24"/>
            <p:cNvSpPr/>
            <p:nvPr/>
          </p:nvSpPr>
          <p:spPr>
            <a:xfrm>
              <a:off x="126723" y="4329011"/>
              <a:ext cx="8827005" cy="312094"/>
            </a:xfrm>
            <a:prstGeom prst="trapezoid">
              <a:avLst>
                <a:gd name="adj" fmla="val 170440"/>
              </a:avLst>
            </a:prstGeom>
            <a:gradFill>
              <a:gsLst>
                <a:gs pos="0">
                  <a:schemeClr val="accent6">
                    <a:lumMod val="20000"/>
                    <a:lumOff val="80000"/>
                  </a:schemeClr>
                </a:gs>
                <a:gs pos="100000">
                  <a:schemeClr val="accent4">
                    <a:lumMod val="20000"/>
                    <a:lumOff val="8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19" name="Datumsplatzhalter 4">
            <a:extLst>
              <a:ext uri="{FF2B5EF4-FFF2-40B4-BE49-F238E27FC236}">
                <a16:creationId xmlns:a16="http://schemas.microsoft.com/office/drawing/2014/main" id="{A00881DB-E5B2-49A8-8FCE-69F89C8BCE61}"/>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3" name="Textfeld 2"/>
          <p:cNvSpPr txBox="1"/>
          <p:nvPr/>
        </p:nvSpPr>
        <p:spPr>
          <a:xfrm>
            <a:off x="581097" y="791244"/>
            <a:ext cx="8341809" cy="338554"/>
          </a:xfrm>
          <a:prstGeom prst="rect">
            <a:avLst/>
          </a:prstGeom>
          <a:noFill/>
        </p:spPr>
        <p:txBody>
          <a:bodyPr wrap="square" rtlCol="0">
            <a:spAutoFit/>
          </a:bodyPr>
          <a:lstStyle/>
          <a:p>
            <a:r>
              <a:rPr lang="de-CH" sz="1600" dirty="0"/>
              <a:t>At </a:t>
            </a:r>
            <a:r>
              <a:rPr lang="de-CH" sz="1600" dirty="0" err="1"/>
              <a:t>the</a:t>
            </a:r>
            <a:r>
              <a:rPr lang="de-CH" sz="1600" dirty="0"/>
              <a:t> end of Chapter 2,  </a:t>
            </a:r>
            <a:r>
              <a:rPr lang="de-CH" sz="1600" dirty="0" err="1"/>
              <a:t>the</a:t>
            </a:r>
            <a:r>
              <a:rPr lang="de-CH" sz="1600" dirty="0"/>
              <a:t> </a:t>
            </a:r>
            <a:r>
              <a:rPr lang="de-CH" sz="1600" dirty="0" err="1"/>
              <a:t>team</a:t>
            </a:r>
            <a:r>
              <a:rPr lang="de-CH" sz="1600" dirty="0"/>
              <a:t> </a:t>
            </a:r>
            <a:r>
              <a:rPr lang="de-CH" sz="1600" dirty="0" err="1"/>
              <a:t>can</a:t>
            </a:r>
            <a:r>
              <a:rPr lang="de-CH" sz="1600" dirty="0"/>
              <a:t> prepare a </a:t>
            </a:r>
            <a:r>
              <a:rPr lang="de-CH" sz="1600" dirty="0" err="1"/>
              <a:t>summarised</a:t>
            </a:r>
            <a:r>
              <a:rPr lang="de-CH" sz="1600" dirty="0"/>
              <a:t> </a:t>
            </a:r>
            <a:r>
              <a:rPr lang="de-CH" sz="1600" dirty="0" err="1"/>
              <a:t>schematic</a:t>
            </a:r>
            <a:r>
              <a:rPr lang="de-CH" sz="1600" dirty="0"/>
              <a:t> like </a:t>
            </a:r>
            <a:r>
              <a:rPr lang="de-CH" sz="1600" dirty="0" err="1"/>
              <a:t>the</a:t>
            </a:r>
            <a:r>
              <a:rPr lang="de-CH" sz="1600" dirty="0"/>
              <a:t> </a:t>
            </a:r>
            <a:r>
              <a:rPr lang="de-CH" sz="1600" dirty="0" err="1"/>
              <a:t>one</a:t>
            </a:r>
            <a:r>
              <a:rPr lang="de-CH" sz="1600" dirty="0"/>
              <a:t> </a:t>
            </a:r>
            <a:r>
              <a:rPr lang="de-CH" sz="1600" dirty="0" err="1"/>
              <a:t>below</a:t>
            </a:r>
            <a:r>
              <a:rPr lang="de-CH" sz="1600" dirty="0"/>
              <a:t>:</a:t>
            </a:r>
            <a:endParaRPr lang="en-US" sz="1600" dirty="0"/>
          </a:p>
        </p:txBody>
      </p:sp>
      <p:sp>
        <p:nvSpPr>
          <p:cNvPr id="4" name="Textfeld 3"/>
          <p:cNvSpPr txBox="1"/>
          <p:nvPr/>
        </p:nvSpPr>
        <p:spPr>
          <a:xfrm>
            <a:off x="581095" y="5804992"/>
            <a:ext cx="2269234" cy="246221"/>
          </a:xfrm>
          <a:prstGeom prst="rect">
            <a:avLst/>
          </a:prstGeom>
          <a:solidFill>
            <a:schemeClr val="bg2"/>
          </a:solidFill>
        </p:spPr>
        <p:txBody>
          <a:bodyPr wrap="square" rtlCol="0">
            <a:spAutoFit/>
          </a:bodyPr>
          <a:lstStyle/>
          <a:p>
            <a:r>
              <a:rPr lang="de-CH" sz="1000" dirty="0" err="1">
                <a:latin typeface="Comic Sans MS" panose="030F0702030302020204" pitchFamily="66" charset="0"/>
              </a:rPr>
              <a:t>Broad</a:t>
            </a:r>
            <a:r>
              <a:rPr lang="de-CH" sz="1000" dirty="0">
                <a:latin typeface="Comic Sans MS" panose="030F0702030302020204" pitchFamily="66" charset="0"/>
              </a:rPr>
              <a:t> </a:t>
            </a:r>
            <a:r>
              <a:rPr lang="de-CH" sz="1000" dirty="0" err="1">
                <a:latin typeface="Comic Sans MS" panose="030F0702030302020204" pitchFamily="66" charset="0"/>
              </a:rPr>
              <a:t>activities</a:t>
            </a:r>
            <a:endParaRPr lang="en-US" sz="1000" dirty="0">
              <a:latin typeface="Comic Sans MS" panose="030F0702030302020204" pitchFamily="66" charset="0"/>
            </a:endParaRPr>
          </a:p>
        </p:txBody>
      </p:sp>
      <p:sp>
        <p:nvSpPr>
          <p:cNvPr id="22" name="Textfeld 21"/>
          <p:cNvSpPr txBox="1"/>
          <p:nvPr/>
        </p:nvSpPr>
        <p:spPr>
          <a:xfrm>
            <a:off x="2997018" y="5806246"/>
            <a:ext cx="2269234" cy="246221"/>
          </a:xfrm>
          <a:prstGeom prst="rect">
            <a:avLst/>
          </a:prstGeom>
          <a:solidFill>
            <a:schemeClr val="bg2"/>
          </a:solidFill>
        </p:spPr>
        <p:txBody>
          <a:bodyPr wrap="square" rtlCol="0">
            <a:spAutoFit/>
          </a:bodyPr>
          <a:lstStyle/>
          <a:p>
            <a:r>
              <a:rPr lang="de-CH" sz="1000" dirty="0" err="1">
                <a:latin typeface="Comic Sans MS" panose="030F0702030302020204" pitchFamily="66" charset="0"/>
              </a:rPr>
              <a:t>Broad</a:t>
            </a:r>
            <a:r>
              <a:rPr lang="de-CH" sz="1000" dirty="0">
                <a:latin typeface="Comic Sans MS" panose="030F0702030302020204" pitchFamily="66" charset="0"/>
              </a:rPr>
              <a:t> </a:t>
            </a:r>
            <a:r>
              <a:rPr lang="de-CH" sz="1000" dirty="0" err="1">
                <a:latin typeface="Comic Sans MS" panose="030F0702030302020204" pitchFamily="66" charset="0"/>
              </a:rPr>
              <a:t>activities</a:t>
            </a:r>
            <a:endParaRPr lang="en-US" sz="1000" dirty="0">
              <a:latin typeface="Comic Sans MS" panose="030F0702030302020204" pitchFamily="66" charset="0"/>
            </a:endParaRPr>
          </a:p>
        </p:txBody>
      </p:sp>
      <p:sp>
        <p:nvSpPr>
          <p:cNvPr id="23" name="Textfeld 22"/>
          <p:cNvSpPr txBox="1"/>
          <p:nvPr/>
        </p:nvSpPr>
        <p:spPr>
          <a:xfrm>
            <a:off x="5383243" y="5804992"/>
            <a:ext cx="2241707" cy="246221"/>
          </a:xfrm>
          <a:prstGeom prst="rect">
            <a:avLst/>
          </a:prstGeom>
          <a:solidFill>
            <a:schemeClr val="bg2"/>
          </a:solidFill>
        </p:spPr>
        <p:txBody>
          <a:bodyPr wrap="square" rtlCol="0">
            <a:spAutoFit/>
          </a:bodyPr>
          <a:lstStyle/>
          <a:p>
            <a:r>
              <a:rPr lang="de-CH" sz="1000" dirty="0" err="1">
                <a:latin typeface="Comic Sans MS" panose="030F0702030302020204" pitchFamily="66" charset="0"/>
              </a:rPr>
              <a:t>Broad</a:t>
            </a:r>
            <a:r>
              <a:rPr lang="de-CH" sz="1000" dirty="0">
                <a:latin typeface="Comic Sans MS" panose="030F0702030302020204" pitchFamily="66" charset="0"/>
              </a:rPr>
              <a:t> </a:t>
            </a:r>
            <a:r>
              <a:rPr lang="de-CH" sz="1000" dirty="0" err="1">
                <a:latin typeface="Comic Sans MS" panose="030F0702030302020204" pitchFamily="66" charset="0"/>
              </a:rPr>
              <a:t>activities</a:t>
            </a:r>
            <a:endParaRPr lang="en-US" sz="1000" dirty="0">
              <a:latin typeface="Comic Sans MS" panose="030F0702030302020204" pitchFamily="66" charset="0"/>
            </a:endParaRPr>
          </a:p>
        </p:txBody>
      </p:sp>
      <p:sp>
        <p:nvSpPr>
          <p:cNvPr id="24" name="Textfeld 23"/>
          <p:cNvSpPr txBox="1"/>
          <p:nvPr/>
        </p:nvSpPr>
        <p:spPr>
          <a:xfrm>
            <a:off x="7747800" y="5804992"/>
            <a:ext cx="1175104" cy="246221"/>
          </a:xfrm>
          <a:prstGeom prst="rect">
            <a:avLst/>
          </a:prstGeom>
          <a:solidFill>
            <a:schemeClr val="bg2"/>
          </a:solidFill>
        </p:spPr>
        <p:txBody>
          <a:bodyPr wrap="square" rtlCol="0">
            <a:spAutoFit/>
          </a:bodyPr>
          <a:lstStyle/>
          <a:p>
            <a:r>
              <a:rPr lang="de-CH" sz="1000" dirty="0" err="1">
                <a:latin typeface="Comic Sans MS" panose="030F0702030302020204" pitchFamily="66" charset="0"/>
              </a:rPr>
              <a:t>Broad</a:t>
            </a:r>
            <a:r>
              <a:rPr lang="de-CH" sz="1000" dirty="0">
                <a:latin typeface="Comic Sans MS" panose="030F0702030302020204" pitchFamily="66" charset="0"/>
              </a:rPr>
              <a:t> </a:t>
            </a:r>
            <a:r>
              <a:rPr lang="de-CH" sz="1000" dirty="0" err="1">
                <a:latin typeface="Comic Sans MS" panose="030F0702030302020204" pitchFamily="66" charset="0"/>
              </a:rPr>
              <a:t>Activities</a:t>
            </a:r>
            <a:endParaRPr lang="en-US" sz="1000" dirty="0">
              <a:latin typeface="Comic Sans MS" panose="030F0702030302020204" pitchFamily="66" charset="0"/>
            </a:endParaRPr>
          </a:p>
        </p:txBody>
      </p:sp>
    </p:spTree>
    <p:extLst>
      <p:ext uri="{BB962C8B-B14F-4D97-AF65-F5344CB8AC3E}">
        <p14:creationId xmlns:p14="http://schemas.microsoft.com/office/powerpoint/2010/main" val="287377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21955" y="1448977"/>
            <a:ext cx="7927844" cy="4590051"/>
          </a:xfrm>
          <a:noFill/>
        </p:spPr>
        <p:txBody>
          <a:bodyPr/>
          <a:lstStyle/>
          <a:p>
            <a:r>
              <a:rPr lang="de-CH" sz="1600" dirty="0"/>
              <a:t>In </a:t>
            </a:r>
            <a:r>
              <a:rPr lang="de-CH" sz="1600" dirty="0" err="1"/>
              <a:t>this</a:t>
            </a:r>
            <a:r>
              <a:rPr lang="de-CH" sz="1600" dirty="0"/>
              <a:t> </a:t>
            </a:r>
            <a:r>
              <a:rPr lang="de-CH" sz="1600" dirty="0" err="1"/>
              <a:t>chapter</a:t>
            </a:r>
            <a:r>
              <a:rPr lang="de-CH" sz="1600" dirty="0"/>
              <a:t>, </a:t>
            </a:r>
            <a:r>
              <a:rPr lang="de-CH" sz="1600" dirty="0" err="1"/>
              <a:t>the</a:t>
            </a:r>
            <a:r>
              <a:rPr lang="de-CH" sz="1600" dirty="0"/>
              <a:t> </a:t>
            </a:r>
            <a:r>
              <a:rPr lang="de-CH" sz="1600" dirty="0" err="1"/>
              <a:t>features</a:t>
            </a:r>
            <a:r>
              <a:rPr lang="de-CH" sz="1600" dirty="0"/>
              <a:t> of a </a:t>
            </a:r>
            <a:r>
              <a:rPr lang="de-CH" sz="1600" dirty="0" err="1"/>
              <a:t>demonstration</a:t>
            </a:r>
            <a:r>
              <a:rPr lang="de-CH" sz="1600" dirty="0"/>
              <a:t> </a:t>
            </a:r>
            <a:r>
              <a:rPr lang="de-CH" sz="1600" dirty="0" err="1"/>
              <a:t>are</a:t>
            </a:r>
            <a:r>
              <a:rPr lang="de-CH" sz="1600" dirty="0"/>
              <a:t> </a:t>
            </a:r>
            <a:r>
              <a:rPr lang="de-CH" sz="1600" dirty="0" err="1"/>
              <a:t>discussed</a:t>
            </a:r>
            <a:r>
              <a:rPr lang="de-CH" sz="1600" dirty="0"/>
              <a:t>, together with planning and </a:t>
            </a:r>
            <a:br>
              <a:rPr lang="de-CH" sz="1600" dirty="0"/>
            </a:br>
            <a:r>
              <a:rPr lang="de-CH" sz="1600" dirty="0" err="1"/>
              <a:t>pre</a:t>
            </a:r>
            <a:r>
              <a:rPr lang="de-CH" sz="1600" dirty="0"/>
              <a:t>-establishment </a:t>
            </a:r>
            <a:r>
              <a:rPr lang="de-CH" sz="1600" dirty="0" err="1"/>
              <a:t>preparatory</a:t>
            </a:r>
            <a:r>
              <a:rPr lang="de-CH" sz="1600" dirty="0"/>
              <a:t> requirements.</a:t>
            </a:r>
          </a:p>
          <a:p>
            <a:r>
              <a:rPr lang="de-CH" sz="1600" dirty="0"/>
              <a:t>After </a:t>
            </a:r>
            <a:r>
              <a:rPr lang="de-CH" sz="1600" dirty="0" err="1"/>
              <a:t>defining</a:t>
            </a:r>
            <a:r>
              <a:rPr lang="de-CH" sz="1600" dirty="0"/>
              <a:t> </a:t>
            </a:r>
            <a:r>
              <a:rPr lang="de-CH" sz="1600" dirty="0" err="1"/>
              <a:t>the</a:t>
            </a:r>
            <a:r>
              <a:rPr lang="de-CH" sz="1600" dirty="0"/>
              <a:t> </a:t>
            </a:r>
            <a:r>
              <a:rPr lang="de-CH" sz="1600" dirty="0" err="1"/>
              <a:t>problem</a:t>
            </a:r>
            <a:r>
              <a:rPr lang="de-CH" sz="1600" dirty="0"/>
              <a:t>, </a:t>
            </a:r>
            <a:r>
              <a:rPr lang="de-CH" sz="1600" dirty="0" err="1"/>
              <a:t>goal</a:t>
            </a:r>
            <a:r>
              <a:rPr lang="de-CH" sz="1600" dirty="0"/>
              <a:t>, </a:t>
            </a:r>
            <a:r>
              <a:rPr lang="de-CH" sz="1600" dirty="0" err="1"/>
              <a:t>specific</a:t>
            </a:r>
            <a:r>
              <a:rPr lang="de-CH" sz="1600" dirty="0"/>
              <a:t> </a:t>
            </a:r>
            <a:r>
              <a:rPr lang="de-CH" sz="1600" dirty="0" err="1"/>
              <a:t>objectives</a:t>
            </a:r>
            <a:r>
              <a:rPr lang="de-CH" sz="1600" dirty="0"/>
              <a:t>, </a:t>
            </a:r>
            <a:r>
              <a:rPr lang="de-CH" sz="1600" dirty="0" err="1"/>
              <a:t>outputs</a:t>
            </a:r>
            <a:r>
              <a:rPr lang="de-CH" sz="1600" dirty="0"/>
              <a:t> and </a:t>
            </a:r>
            <a:r>
              <a:rPr lang="de-CH" sz="1600" dirty="0" err="1"/>
              <a:t>target</a:t>
            </a:r>
            <a:r>
              <a:rPr lang="de-CH" sz="1600" dirty="0"/>
              <a:t> </a:t>
            </a:r>
            <a:r>
              <a:rPr lang="de-CH" sz="1600" dirty="0" err="1"/>
              <a:t>groups</a:t>
            </a:r>
            <a:r>
              <a:rPr lang="de-CH" sz="1600" dirty="0"/>
              <a:t>, </a:t>
            </a:r>
            <a:r>
              <a:rPr lang="de-CH" sz="1600" dirty="0" err="1"/>
              <a:t>it</a:t>
            </a:r>
            <a:r>
              <a:rPr lang="de-CH" sz="1600" dirty="0"/>
              <a:t> </a:t>
            </a:r>
            <a:r>
              <a:rPr lang="de-CH" sz="1600" dirty="0" err="1"/>
              <a:t>is</a:t>
            </a:r>
            <a:r>
              <a:rPr lang="de-CH" sz="1600" dirty="0"/>
              <a:t> </a:t>
            </a:r>
            <a:r>
              <a:rPr lang="de-CH" sz="1600" dirty="0" err="1"/>
              <a:t>now</a:t>
            </a:r>
            <a:r>
              <a:rPr lang="de-CH" sz="1600" dirty="0"/>
              <a:t> time to </a:t>
            </a:r>
            <a:r>
              <a:rPr lang="de-CH" sz="1600" dirty="0" err="1"/>
              <a:t>make</a:t>
            </a:r>
            <a:r>
              <a:rPr lang="de-CH" sz="1600" dirty="0"/>
              <a:t> some </a:t>
            </a:r>
            <a:r>
              <a:rPr lang="de-CH" sz="1600" dirty="0" err="1"/>
              <a:t>preparations</a:t>
            </a:r>
            <a:r>
              <a:rPr lang="de-CH" sz="1600" dirty="0"/>
              <a:t> </a:t>
            </a:r>
            <a:r>
              <a:rPr lang="de-CH" sz="1600" dirty="0" err="1"/>
              <a:t>towards</a:t>
            </a:r>
            <a:r>
              <a:rPr lang="de-CH" sz="1600" dirty="0"/>
              <a:t> </a:t>
            </a:r>
            <a:r>
              <a:rPr lang="de-CH" sz="1600" dirty="0" err="1"/>
              <a:t>establishing</a:t>
            </a:r>
            <a:r>
              <a:rPr lang="de-CH" sz="1600" dirty="0"/>
              <a:t> </a:t>
            </a:r>
            <a:r>
              <a:rPr lang="de-CH" sz="1600" dirty="0" err="1"/>
              <a:t>the</a:t>
            </a:r>
            <a:r>
              <a:rPr lang="de-CH" sz="1600" dirty="0"/>
              <a:t> </a:t>
            </a:r>
            <a:r>
              <a:rPr lang="de-CH" sz="1600" dirty="0" err="1"/>
              <a:t>demonstration</a:t>
            </a:r>
            <a:r>
              <a:rPr lang="de-CH" sz="1600" dirty="0"/>
              <a:t>. Among </a:t>
            </a:r>
            <a:r>
              <a:rPr lang="de-CH" sz="1600" dirty="0" err="1"/>
              <a:t>other</a:t>
            </a:r>
            <a:r>
              <a:rPr lang="de-CH" sz="1600" dirty="0"/>
              <a:t> considerations, you have to think </a:t>
            </a:r>
            <a:r>
              <a:rPr lang="de-CH" sz="1600" dirty="0" err="1"/>
              <a:t>about</a:t>
            </a:r>
            <a:r>
              <a:rPr lang="de-CH" sz="1600" dirty="0"/>
              <a:t> </a:t>
            </a:r>
            <a:r>
              <a:rPr lang="de-CH" sz="1600" dirty="0" err="1"/>
              <a:t>the</a:t>
            </a:r>
            <a:r>
              <a:rPr lang="de-CH" sz="1600" dirty="0"/>
              <a:t> major components of </a:t>
            </a:r>
            <a:r>
              <a:rPr lang="de-CH" sz="1600" dirty="0" err="1"/>
              <a:t>the</a:t>
            </a:r>
            <a:r>
              <a:rPr lang="de-CH" sz="1600" dirty="0"/>
              <a:t> </a:t>
            </a:r>
            <a:r>
              <a:rPr lang="de-CH" sz="1600" dirty="0" err="1"/>
              <a:t>demonstration</a:t>
            </a:r>
            <a:r>
              <a:rPr lang="de-CH" sz="1600" dirty="0"/>
              <a:t>, a suitable location </a:t>
            </a:r>
            <a:r>
              <a:rPr lang="de-CH" sz="1600" dirty="0" err="1"/>
              <a:t>for</a:t>
            </a:r>
            <a:r>
              <a:rPr lang="de-CH" sz="1600" dirty="0"/>
              <a:t> </a:t>
            </a:r>
            <a:r>
              <a:rPr lang="de-CH" sz="1600" dirty="0" err="1"/>
              <a:t>the</a:t>
            </a:r>
            <a:r>
              <a:rPr lang="de-CH" sz="1600" dirty="0"/>
              <a:t> </a:t>
            </a:r>
            <a:r>
              <a:rPr lang="de-CH" sz="1600" dirty="0" err="1"/>
              <a:t>demonstration</a:t>
            </a:r>
            <a:r>
              <a:rPr lang="de-CH" sz="1600" dirty="0"/>
              <a:t> </a:t>
            </a:r>
            <a:r>
              <a:rPr lang="de-CH" sz="1600" dirty="0" err="1"/>
              <a:t>farm</a:t>
            </a:r>
            <a:r>
              <a:rPr lang="de-CH" sz="1600" dirty="0"/>
              <a:t>/</a:t>
            </a:r>
            <a:r>
              <a:rPr lang="de-CH" sz="1600" dirty="0" err="1"/>
              <a:t>plots</a:t>
            </a:r>
            <a:r>
              <a:rPr lang="de-CH" sz="1600" dirty="0"/>
              <a:t>, and your available resources. </a:t>
            </a:r>
          </a:p>
          <a:p>
            <a:r>
              <a:rPr lang="de-CH" sz="1600" dirty="0"/>
              <a:t>The more time you invest into </a:t>
            </a:r>
            <a:r>
              <a:rPr lang="de-CH" sz="1600" dirty="0" err="1"/>
              <a:t>this</a:t>
            </a:r>
            <a:r>
              <a:rPr lang="de-CH" sz="1600" dirty="0"/>
              <a:t> </a:t>
            </a:r>
            <a:r>
              <a:rPr lang="de-CH" sz="1600" dirty="0" err="1"/>
              <a:t>phase</a:t>
            </a:r>
            <a:r>
              <a:rPr lang="de-CH" sz="1600" dirty="0"/>
              <a:t>, the better and more predictable will be your outputs and outcomes from </a:t>
            </a:r>
            <a:r>
              <a:rPr lang="de-CH" sz="1600" dirty="0" err="1"/>
              <a:t>the</a:t>
            </a:r>
            <a:r>
              <a:rPr lang="de-CH" sz="1600" dirty="0"/>
              <a:t> </a:t>
            </a:r>
            <a:r>
              <a:rPr lang="de-CH" sz="1600" dirty="0" err="1"/>
              <a:t>demonstration</a:t>
            </a:r>
            <a:r>
              <a:rPr lang="de-CH" sz="1600" dirty="0"/>
              <a:t>.  The following </a:t>
            </a:r>
            <a:r>
              <a:rPr lang="de-CH" sz="1600" dirty="0" err="1"/>
              <a:t>points</a:t>
            </a:r>
            <a:r>
              <a:rPr lang="de-CH" sz="1600" dirty="0"/>
              <a:t> </a:t>
            </a:r>
            <a:r>
              <a:rPr lang="de-CH" sz="1600" dirty="0" err="1"/>
              <a:t>should</a:t>
            </a:r>
            <a:r>
              <a:rPr lang="de-CH" sz="1600" dirty="0"/>
              <a:t> </a:t>
            </a:r>
            <a:r>
              <a:rPr lang="de-CH" sz="1600" dirty="0" err="1"/>
              <a:t>be</a:t>
            </a:r>
            <a:r>
              <a:rPr lang="de-CH" sz="1600" dirty="0"/>
              <a:t> </a:t>
            </a:r>
            <a:r>
              <a:rPr lang="de-CH" sz="1600" dirty="0" err="1"/>
              <a:t>discussed</a:t>
            </a:r>
            <a:r>
              <a:rPr lang="de-CH" sz="1600" dirty="0"/>
              <a:t> </a:t>
            </a:r>
            <a:r>
              <a:rPr lang="de-CH" sz="1600" dirty="0" err="1"/>
              <a:t>during</a:t>
            </a:r>
            <a:r>
              <a:rPr lang="de-CH" sz="1600" dirty="0"/>
              <a:t> </a:t>
            </a:r>
            <a:r>
              <a:rPr lang="de-CH" sz="1600" dirty="0" err="1"/>
              <a:t>the</a:t>
            </a:r>
            <a:r>
              <a:rPr lang="de-CH" sz="1600" dirty="0"/>
              <a:t> planning </a:t>
            </a:r>
            <a:r>
              <a:rPr lang="de-CH" sz="1600" dirty="0" err="1"/>
              <a:t>phase</a:t>
            </a:r>
            <a:r>
              <a:rPr lang="de-CH" sz="1600" dirty="0"/>
              <a:t>:</a:t>
            </a:r>
          </a:p>
          <a:p>
            <a:pPr marL="400050" indent="-400050">
              <a:buFont typeface="+mj-lt"/>
              <a:buAutoNum type="romanLcPeriod"/>
            </a:pPr>
            <a:r>
              <a:rPr lang="de-CH" sz="1600" dirty="0"/>
              <a:t>Key </a:t>
            </a:r>
            <a:r>
              <a:rPr lang="de-CH" sz="1600" dirty="0" err="1"/>
              <a:t>components</a:t>
            </a:r>
            <a:r>
              <a:rPr lang="de-CH" sz="1600" dirty="0"/>
              <a:t> of </a:t>
            </a:r>
            <a:r>
              <a:rPr lang="de-CH" sz="1600" dirty="0" err="1"/>
              <a:t>the</a:t>
            </a:r>
            <a:r>
              <a:rPr lang="de-CH" sz="1600" dirty="0"/>
              <a:t> </a:t>
            </a:r>
            <a:r>
              <a:rPr lang="de-CH" sz="1600" dirty="0" err="1"/>
              <a:t>demonstration</a:t>
            </a:r>
            <a:r>
              <a:rPr lang="de-CH" sz="1600" dirty="0"/>
              <a:t> and design </a:t>
            </a:r>
            <a:r>
              <a:rPr lang="de-CH" sz="1600" dirty="0" err="1"/>
              <a:t>features</a:t>
            </a:r>
            <a:endParaRPr lang="de-CH" sz="1600" dirty="0"/>
          </a:p>
          <a:p>
            <a:pPr marL="400050" indent="-400050">
              <a:buFont typeface="+mj-lt"/>
              <a:buAutoNum type="romanLcPeriod"/>
            </a:pPr>
            <a:r>
              <a:rPr lang="de-CH" sz="1600" dirty="0" err="1"/>
              <a:t>Timeframe</a:t>
            </a:r>
            <a:r>
              <a:rPr lang="de-CH" sz="1600" dirty="0"/>
              <a:t> and </a:t>
            </a:r>
            <a:r>
              <a:rPr lang="de-CH" sz="1600" dirty="0" err="1"/>
              <a:t>budget</a:t>
            </a:r>
            <a:r>
              <a:rPr lang="de-CH" sz="1600" dirty="0"/>
              <a:t> </a:t>
            </a:r>
          </a:p>
          <a:p>
            <a:pPr marL="400050" indent="-400050">
              <a:buFont typeface="+mj-lt"/>
              <a:buAutoNum type="romanLcPeriod"/>
            </a:pPr>
            <a:r>
              <a:rPr lang="de-CH" sz="1600" dirty="0"/>
              <a:t>Staff and </a:t>
            </a:r>
            <a:r>
              <a:rPr lang="de-CH" sz="1600" dirty="0" err="1"/>
              <a:t>labour</a:t>
            </a:r>
            <a:r>
              <a:rPr lang="de-CH" sz="1600" dirty="0"/>
              <a:t> </a:t>
            </a:r>
            <a:r>
              <a:rPr lang="de-CH" sz="1600" dirty="0" err="1"/>
              <a:t>resources</a:t>
            </a:r>
            <a:r>
              <a:rPr lang="de-CH" sz="1600" dirty="0"/>
              <a:t> </a:t>
            </a:r>
          </a:p>
          <a:p>
            <a:pPr marL="400050" indent="-400050">
              <a:buFont typeface="+mj-lt"/>
              <a:buAutoNum type="romanLcPeriod"/>
            </a:pPr>
            <a:r>
              <a:rPr lang="de-CH" sz="1600" dirty="0"/>
              <a:t>Site selection and characteristics</a:t>
            </a:r>
          </a:p>
          <a:p>
            <a:pPr marL="400050" indent="-400050">
              <a:buFont typeface="+mj-lt"/>
              <a:buAutoNum type="romanLcPeriod"/>
            </a:pPr>
            <a:r>
              <a:rPr lang="de-CH" sz="1600" dirty="0"/>
              <a:t>Tools, </a:t>
            </a:r>
            <a:r>
              <a:rPr lang="de-CH" sz="1600" dirty="0" err="1"/>
              <a:t>inputs</a:t>
            </a:r>
            <a:r>
              <a:rPr lang="de-CH" sz="1600" dirty="0"/>
              <a:t>, material and </a:t>
            </a:r>
            <a:r>
              <a:rPr lang="de-CH" sz="1600" dirty="0" err="1"/>
              <a:t>facilities</a:t>
            </a:r>
            <a:endParaRPr lang="en-US" sz="1600" dirty="0"/>
          </a:p>
          <a:p>
            <a:pPr marL="400050" indent="-400050">
              <a:buFont typeface="+mj-lt"/>
              <a:buAutoNum type="romanLcPeriod"/>
            </a:pPr>
            <a:r>
              <a:rPr lang="en-US" sz="1600" dirty="0"/>
              <a:t>Requirements for land preparation and application of pre-planting inputs for soil fertility </a:t>
            </a:r>
          </a:p>
          <a:p>
            <a:pPr marL="400050" indent="-400050">
              <a:buFont typeface="+mj-lt"/>
              <a:buAutoNum type="romanLcPeriod"/>
            </a:pPr>
            <a:r>
              <a:rPr lang="en-US" sz="1600" dirty="0"/>
              <a:t>Demonstration reference document/ handbook development </a:t>
            </a:r>
            <a:endParaRPr lang="de-CH" sz="1600" dirty="0"/>
          </a:p>
          <a:p>
            <a:endParaRPr lang="de-CH" sz="1600" dirty="0"/>
          </a:p>
          <a:p>
            <a:pPr marL="727200" lvl="1" indent="-457200">
              <a:buFont typeface="+mj-lt"/>
              <a:buAutoNum type="alphaLcParenR"/>
            </a:pPr>
            <a:endParaRPr lang="de-CH" sz="14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33</a:t>
            </a:fld>
            <a:endParaRPr lang="en-GB" noProof="0" dirty="0"/>
          </a:p>
        </p:txBody>
      </p:sp>
      <p:sp>
        <p:nvSpPr>
          <p:cNvPr id="7" name="Textfeld 6"/>
          <p:cNvSpPr txBox="1"/>
          <p:nvPr/>
        </p:nvSpPr>
        <p:spPr>
          <a:xfrm>
            <a:off x="521955" y="548968"/>
            <a:ext cx="8436583" cy="664797"/>
          </a:xfrm>
          <a:prstGeom prst="rect">
            <a:avLst/>
          </a:prstGeom>
          <a:noFill/>
        </p:spPr>
        <p:txBody>
          <a:bodyPr vert="horz" wrap="square" lIns="0" tIns="0" rIns="0" bIns="0" rtlCol="0" anchor="t">
            <a:spAutoFit/>
          </a:bodyPr>
          <a:lstStyle>
            <a:defPPr>
              <a:defRPr lang="de-DE"/>
            </a:defPPr>
            <a:lvl1pPr>
              <a:lnSpc>
                <a:spcPct val="90000"/>
              </a:lnSpc>
              <a:spcBef>
                <a:spcPct val="0"/>
              </a:spcBef>
              <a:defRPr sz="2000" b="1"/>
            </a:lvl1pPr>
          </a:lstStyle>
          <a:p>
            <a:r>
              <a:rPr lang="de-CH" sz="2400" dirty="0"/>
              <a:t>Chapter 3: </a:t>
            </a:r>
            <a:r>
              <a:rPr lang="en-US" sz="2400" dirty="0"/>
              <a:t>Demonstration components, </a:t>
            </a:r>
            <a:br>
              <a:rPr lang="en-US" sz="2400" dirty="0"/>
            </a:br>
            <a:r>
              <a:rPr lang="en-US" sz="2400" dirty="0"/>
              <a:t>and pre-establishment planning and preparations </a:t>
            </a:r>
            <a:endParaRPr lang="en-GB" sz="2400" dirty="0"/>
          </a:p>
        </p:txBody>
      </p:sp>
      <p:sp>
        <p:nvSpPr>
          <p:cNvPr id="6" name="Datumsplatzhalter 4">
            <a:extLst>
              <a:ext uri="{FF2B5EF4-FFF2-40B4-BE49-F238E27FC236}">
                <a16:creationId xmlns:a16="http://schemas.microsoft.com/office/drawing/2014/main" id="{BFD17FCE-6FB6-4205-8BAC-4792B15D7440}"/>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Tree>
    <p:extLst>
      <p:ext uri="{BB962C8B-B14F-4D97-AF65-F5344CB8AC3E}">
        <p14:creationId xmlns:p14="http://schemas.microsoft.com/office/powerpoint/2010/main" val="1778475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7747800" y="6219035"/>
            <a:ext cx="792000" cy="360000"/>
          </a:xfrm>
        </p:spPr>
        <p:txBody>
          <a:bodyPr/>
          <a:lstStyle/>
          <a:p>
            <a:fld id="{B295DEAF-E952-4796-AAEE-4201E40CA590}" type="slidenum">
              <a:rPr lang="en-GB" noProof="0" smtClean="0"/>
              <a:pPr/>
              <a:t>34</a:t>
            </a:fld>
            <a:endParaRPr lang="en-GB" noProof="0" dirty="0"/>
          </a:p>
        </p:txBody>
      </p:sp>
      <p:grpSp>
        <p:nvGrpSpPr>
          <p:cNvPr id="21" name="Gruppieren 20"/>
          <p:cNvGrpSpPr/>
          <p:nvPr/>
        </p:nvGrpSpPr>
        <p:grpSpPr>
          <a:xfrm>
            <a:off x="701957" y="1358976"/>
            <a:ext cx="7837843" cy="4590052"/>
            <a:chOff x="415001" y="989798"/>
            <a:chExt cx="8142494" cy="5285160"/>
          </a:xfrm>
        </p:grpSpPr>
        <p:sp>
          <p:nvSpPr>
            <p:cNvPr id="7" name="Rectangle 6"/>
            <p:cNvSpPr/>
            <p:nvPr/>
          </p:nvSpPr>
          <p:spPr>
            <a:xfrm>
              <a:off x="5931458" y="5218062"/>
              <a:ext cx="2566464" cy="673332"/>
            </a:xfrm>
            <a:prstGeom prst="rect">
              <a:avLst/>
            </a:prstGeom>
          </p:spPr>
          <p:txBody>
            <a:bodyPr wrap="square">
              <a:spAutoFit/>
            </a:bodyPr>
            <a:lstStyle/>
            <a:p>
              <a:pPr algn="ctr"/>
              <a:r>
                <a:rPr lang="de-CH" sz="1600" dirty="0"/>
                <a:t>Demonstration </a:t>
              </a:r>
              <a:r>
                <a:rPr lang="de-CH" sz="1600" dirty="0" err="1"/>
                <a:t>components</a:t>
              </a:r>
              <a:r>
                <a:rPr lang="de-CH" sz="1600" dirty="0"/>
                <a:t> and design</a:t>
              </a:r>
            </a:p>
          </p:txBody>
        </p:sp>
        <p:grpSp>
          <p:nvGrpSpPr>
            <p:cNvPr id="10" name="Group 9"/>
            <p:cNvGrpSpPr/>
            <p:nvPr/>
          </p:nvGrpSpPr>
          <p:grpSpPr>
            <a:xfrm>
              <a:off x="3224204" y="2713969"/>
              <a:ext cx="2506663" cy="1660257"/>
              <a:chOff x="3131984" y="2708992"/>
              <a:chExt cx="2506663" cy="1660257"/>
            </a:xfrm>
          </p:grpSpPr>
          <p:pic>
            <p:nvPicPr>
              <p:cNvPr id="8" name="Content Placeholder 12"/>
              <p:cNvPicPr>
                <a:picLocks noChangeAspect="1"/>
              </p:cNvPicPr>
              <p:nvPr/>
            </p:nvPicPr>
            <p:blipFill>
              <a:blip r:embed="rId2" cstate="screen">
                <a:lum bright="70000" contrast="-70000"/>
                <a:extLst>
                  <a:ext uri="{BEBA8EAE-BF5A-486C-A8C5-ECC9F3942E4B}">
                    <a14:imgProps xmlns:a14="http://schemas.microsoft.com/office/drawing/2010/main">
                      <a14:imgLayer r:embed="rId3">
                        <a14:imgEffect>
                          <a14:saturation sat="97000"/>
                        </a14:imgEffect>
                      </a14:imgLayer>
                    </a14:imgProps>
                  </a:ext>
                  <a:ext uri="{28A0092B-C50C-407E-A947-70E740481C1C}">
                    <a14:useLocalDpi xmlns:a14="http://schemas.microsoft.com/office/drawing/2010/main"/>
                  </a:ext>
                </a:extLst>
              </a:blip>
              <a:stretch>
                <a:fillRect/>
              </a:stretch>
            </p:blipFill>
            <p:spPr>
              <a:xfrm>
                <a:off x="3131984" y="2708992"/>
                <a:ext cx="2506663" cy="1660257"/>
              </a:xfrm>
              <a:prstGeom prst="rect">
                <a:avLst/>
              </a:prstGeom>
              <a:ln>
                <a:solidFill>
                  <a:schemeClr val="tx1"/>
                </a:solidFill>
              </a:ln>
            </p:spPr>
          </p:pic>
          <p:sp>
            <p:nvSpPr>
              <p:cNvPr id="9" name="TextBox 8"/>
              <p:cNvSpPr txBox="1"/>
              <p:nvPr/>
            </p:nvSpPr>
            <p:spPr>
              <a:xfrm>
                <a:off x="3376146" y="3062067"/>
                <a:ext cx="2018339" cy="954107"/>
              </a:xfrm>
              <a:prstGeom prst="rect">
                <a:avLst/>
              </a:prstGeom>
              <a:noFill/>
            </p:spPr>
            <p:txBody>
              <a:bodyPr wrap="square" rtlCol="0">
                <a:spAutoFit/>
              </a:bodyPr>
              <a:lstStyle/>
              <a:p>
                <a:pPr algn="ctr"/>
                <a:r>
                  <a:rPr lang="en-GB" sz="2800" b="1" dirty="0">
                    <a:ln w="22225">
                      <a:solidFill>
                        <a:schemeClr val="accent2"/>
                      </a:solidFill>
                      <a:prstDash val="solid"/>
                    </a:ln>
                    <a:solidFill>
                      <a:schemeClr val="accent2">
                        <a:lumMod val="40000"/>
                        <a:lumOff val="60000"/>
                      </a:schemeClr>
                    </a:solidFill>
                  </a:rPr>
                  <a:t>Organic demo plot</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9545" y="1022829"/>
              <a:ext cx="720009" cy="720009"/>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5498" y="989798"/>
              <a:ext cx="826303" cy="82630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3009" y="1800009"/>
              <a:ext cx="720007" cy="720007"/>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03240" y="1816873"/>
              <a:ext cx="720007" cy="720007"/>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60888" y="1796740"/>
              <a:ext cx="752591" cy="752591"/>
            </a:xfrm>
            <a:prstGeom prst="rect">
              <a:avLst/>
            </a:prstGeom>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999" y="1014966"/>
              <a:ext cx="666254" cy="666254"/>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3698" y="1875371"/>
              <a:ext cx="683166" cy="683166"/>
            </a:xfrm>
            <a:prstGeom prst="rect">
              <a:avLst/>
            </a:prstGeom>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06663" y="1024523"/>
              <a:ext cx="642540" cy="642540"/>
            </a:xfrm>
            <a:prstGeom prst="rect">
              <a:avLst/>
            </a:prstGeom>
          </p:spPr>
        </p:pic>
        <p:pic>
          <p:nvPicPr>
            <p:cNvPr id="19" name="Picture 1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32769" y="1809873"/>
              <a:ext cx="796398" cy="796398"/>
            </a:xfrm>
            <a:prstGeom prst="rect">
              <a:avLst/>
            </a:prstGeom>
          </p:spPr>
        </p:pic>
        <p:pic>
          <p:nvPicPr>
            <p:cNvPr id="20" name="Picture 1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7942" y="3534578"/>
              <a:ext cx="733156" cy="733156"/>
            </a:xfrm>
            <a:prstGeom prst="rect">
              <a:avLst/>
            </a:prstGeom>
          </p:spPr>
        </p:pic>
        <p:pic>
          <p:nvPicPr>
            <p:cNvPr id="22" name="Picture 2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67633" y="3539626"/>
              <a:ext cx="742105" cy="742105"/>
            </a:xfrm>
            <a:prstGeom prst="rect">
              <a:avLst/>
            </a:prstGeom>
          </p:spPr>
        </p:pic>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298" y="4346696"/>
              <a:ext cx="916471" cy="916471"/>
            </a:xfrm>
            <a:prstGeom prst="rect">
              <a:avLst/>
            </a:prstGeom>
          </p:spPr>
        </p:pic>
        <p:pic>
          <p:nvPicPr>
            <p:cNvPr id="24" name="Picture 2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04040" y="4423498"/>
              <a:ext cx="742105" cy="742105"/>
            </a:xfrm>
            <a:prstGeom prst="rect">
              <a:avLst/>
            </a:prstGeom>
          </p:spPr>
        </p:pic>
        <p:sp>
          <p:nvSpPr>
            <p:cNvPr id="25" name="Rectangle 24"/>
            <p:cNvSpPr/>
            <p:nvPr/>
          </p:nvSpPr>
          <p:spPr>
            <a:xfrm>
              <a:off x="415001" y="2639854"/>
              <a:ext cx="2048019" cy="584775"/>
            </a:xfrm>
            <a:prstGeom prst="rect">
              <a:avLst/>
            </a:prstGeom>
          </p:spPr>
          <p:txBody>
            <a:bodyPr wrap="square">
              <a:spAutoFit/>
            </a:bodyPr>
            <a:lstStyle/>
            <a:p>
              <a:pPr algn="ctr"/>
              <a:r>
                <a:rPr lang="de-CH" sz="1600" dirty="0"/>
                <a:t>Site </a:t>
              </a:r>
              <a:r>
                <a:rPr lang="de-CH" sz="1600" dirty="0" err="1"/>
                <a:t>selection</a:t>
              </a:r>
              <a:endParaRPr lang="de-CH" sz="1600" dirty="0"/>
            </a:p>
            <a:p>
              <a:pPr algn="ctr"/>
              <a:r>
                <a:rPr lang="de-CH" sz="1600" dirty="0"/>
                <a:t>Site </a:t>
              </a:r>
              <a:r>
                <a:rPr lang="de-CH" sz="1600" dirty="0" err="1"/>
                <a:t>characterisitics</a:t>
              </a:r>
              <a:endParaRPr lang="de-CH" sz="1600" dirty="0"/>
            </a:p>
          </p:txBody>
        </p:sp>
        <p:sp>
          <p:nvSpPr>
            <p:cNvPr id="26" name="Rectangle 25"/>
            <p:cNvSpPr/>
            <p:nvPr/>
          </p:nvSpPr>
          <p:spPr>
            <a:xfrm>
              <a:off x="415002" y="5212696"/>
              <a:ext cx="2210006" cy="584775"/>
            </a:xfrm>
            <a:prstGeom prst="rect">
              <a:avLst/>
            </a:prstGeom>
          </p:spPr>
          <p:txBody>
            <a:bodyPr wrap="square">
              <a:spAutoFit/>
            </a:bodyPr>
            <a:lstStyle/>
            <a:p>
              <a:pPr algn="ctr"/>
              <a:r>
                <a:rPr lang="de-CH" sz="1600" dirty="0"/>
                <a:t>Tools </a:t>
              </a:r>
              <a:r>
                <a:rPr lang="de-CH" sz="1600" dirty="0" err="1"/>
                <a:t>and</a:t>
              </a:r>
              <a:r>
                <a:rPr lang="de-CH" sz="1600" dirty="0"/>
                <a:t> </a:t>
              </a:r>
              <a:r>
                <a:rPr lang="de-CH" sz="1600" dirty="0" err="1"/>
                <a:t>inputs</a:t>
              </a:r>
              <a:endParaRPr lang="de-CH" sz="1600" dirty="0"/>
            </a:p>
            <a:p>
              <a:pPr algn="ctr"/>
              <a:r>
                <a:rPr lang="de-CH" sz="1600" dirty="0"/>
                <a:t>Material </a:t>
              </a:r>
              <a:r>
                <a:rPr lang="de-CH" sz="1600" dirty="0" err="1"/>
                <a:t>and</a:t>
              </a:r>
              <a:r>
                <a:rPr lang="de-CH" sz="1600" dirty="0"/>
                <a:t> </a:t>
              </a:r>
              <a:r>
                <a:rPr lang="de-CH" sz="1600" dirty="0" err="1"/>
                <a:t>facilities</a:t>
              </a:r>
              <a:endParaRPr lang="de-CH" sz="1600" dirty="0"/>
            </a:p>
          </p:txBody>
        </p:sp>
        <p:sp>
          <p:nvSpPr>
            <p:cNvPr id="27" name="Rectangle 26"/>
            <p:cNvSpPr/>
            <p:nvPr/>
          </p:nvSpPr>
          <p:spPr>
            <a:xfrm>
              <a:off x="6227567" y="2658256"/>
              <a:ext cx="2329928" cy="584775"/>
            </a:xfrm>
            <a:prstGeom prst="rect">
              <a:avLst/>
            </a:prstGeom>
          </p:spPr>
          <p:txBody>
            <a:bodyPr wrap="square">
              <a:spAutoFit/>
            </a:bodyPr>
            <a:lstStyle/>
            <a:p>
              <a:pPr algn="ctr"/>
              <a:r>
                <a:rPr lang="de-CH" sz="1600" dirty="0" err="1"/>
                <a:t>Timeframe</a:t>
              </a:r>
              <a:r>
                <a:rPr lang="de-CH" sz="1600" dirty="0"/>
                <a:t> </a:t>
              </a:r>
              <a:r>
                <a:rPr lang="de-CH" sz="1600" dirty="0" err="1"/>
                <a:t>and</a:t>
              </a:r>
              <a:r>
                <a:rPr lang="de-CH" sz="1600" dirty="0"/>
                <a:t> </a:t>
              </a:r>
              <a:r>
                <a:rPr lang="de-CH" sz="1600" dirty="0" err="1"/>
                <a:t>budget</a:t>
              </a:r>
              <a:endParaRPr lang="de-CH" sz="1600" dirty="0"/>
            </a:p>
            <a:p>
              <a:pPr algn="ctr"/>
              <a:r>
                <a:rPr lang="de-CH" sz="1600" dirty="0"/>
                <a:t>Human </a:t>
              </a:r>
              <a:r>
                <a:rPr lang="de-CH" sz="1600" dirty="0" err="1"/>
                <a:t>resources</a:t>
              </a:r>
              <a:endParaRPr lang="de-CH" sz="1600" dirty="0"/>
            </a:p>
          </p:txBody>
        </p:sp>
        <p:pic>
          <p:nvPicPr>
            <p:cNvPr id="28" name="Picture 2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51222" y="3420494"/>
              <a:ext cx="857215" cy="857215"/>
            </a:xfrm>
            <a:prstGeom prst="rect">
              <a:avLst/>
            </a:prstGeom>
          </p:spPr>
        </p:pic>
        <p:pic>
          <p:nvPicPr>
            <p:cNvPr id="29" name="Picture 2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95403" y="3494513"/>
              <a:ext cx="747614" cy="747614"/>
            </a:xfrm>
            <a:prstGeom prst="rect">
              <a:avLst/>
            </a:prstGeom>
          </p:spPr>
        </p:pic>
        <p:pic>
          <p:nvPicPr>
            <p:cNvPr id="30" name="Picture 2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34335" y="4343578"/>
              <a:ext cx="779057" cy="779057"/>
            </a:xfrm>
            <a:prstGeom prst="rect">
              <a:avLst/>
            </a:prstGeom>
          </p:spPr>
        </p:pic>
        <p:pic>
          <p:nvPicPr>
            <p:cNvPr id="31" name="Picture 3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22301" y="4326714"/>
              <a:ext cx="761672" cy="761672"/>
            </a:xfrm>
            <a:prstGeom prst="rect">
              <a:avLst/>
            </a:prstGeom>
          </p:spPr>
        </p:pic>
        <p:sp>
          <p:nvSpPr>
            <p:cNvPr id="32" name="Bent Arrow 31"/>
            <p:cNvSpPr/>
            <p:nvPr/>
          </p:nvSpPr>
          <p:spPr>
            <a:xfrm rot="5400000">
              <a:off x="2954454" y="1713672"/>
              <a:ext cx="833631" cy="779056"/>
            </a:xfrm>
            <a:prstGeom prst="bentArrow">
              <a:avLst>
                <a:gd name="adj1" fmla="val 16306"/>
                <a:gd name="adj2" fmla="val 25000"/>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Bent Arrow 32"/>
            <p:cNvSpPr/>
            <p:nvPr/>
          </p:nvSpPr>
          <p:spPr>
            <a:xfrm rot="5400000" flipH="1">
              <a:off x="2963517" y="4569001"/>
              <a:ext cx="815504" cy="779057"/>
            </a:xfrm>
            <a:prstGeom prst="bentArrow">
              <a:avLst>
                <a:gd name="adj1" fmla="val 16306"/>
                <a:gd name="adj2" fmla="val 25000"/>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Bent Arrow 33"/>
            <p:cNvSpPr/>
            <p:nvPr/>
          </p:nvSpPr>
          <p:spPr>
            <a:xfrm rot="16200000" flipH="1">
              <a:off x="5051319" y="1722736"/>
              <a:ext cx="815504" cy="779057"/>
            </a:xfrm>
            <a:prstGeom prst="bentArrow">
              <a:avLst>
                <a:gd name="adj1" fmla="val 16306"/>
                <a:gd name="adj2" fmla="val 25000"/>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Bent Arrow 34"/>
            <p:cNvSpPr/>
            <p:nvPr/>
          </p:nvSpPr>
          <p:spPr>
            <a:xfrm rot="16200000">
              <a:off x="5042255" y="4559938"/>
              <a:ext cx="833631" cy="779056"/>
            </a:xfrm>
            <a:prstGeom prst="bentArrow">
              <a:avLst>
                <a:gd name="adj1" fmla="val 16306"/>
                <a:gd name="adj2" fmla="val 25000"/>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p:cNvSpPr txBox="1"/>
            <p:nvPr/>
          </p:nvSpPr>
          <p:spPr>
            <a:xfrm>
              <a:off x="4124684" y="1559944"/>
              <a:ext cx="720008" cy="1107996"/>
            </a:xfrm>
            <a:prstGeom prst="rect">
              <a:avLst/>
            </a:prstGeom>
            <a:noFill/>
          </p:spPr>
          <p:txBody>
            <a:bodyPr wrap="square" rtlCol="0">
              <a:spAutoFit/>
            </a:bodyPr>
            <a:lstStyle/>
            <a:p>
              <a:pPr algn="ctr"/>
              <a:r>
                <a:rPr lang="en-GB" sz="6600" b="1" dirty="0"/>
                <a:t>?</a:t>
              </a:r>
            </a:p>
          </p:txBody>
        </p:sp>
        <p:sp>
          <p:nvSpPr>
            <p:cNvPr id="37" name="TextBox 36"/>
            <p:cNvSpPr txBox="1"/>
            <p:nvPr/>
          </p:nvSpPr>
          <p:spPr>
            <a:xfrm>
              <a:off x="4117531" y="4395468"/>
              <a:ext cx="720008" cy="1107996"/>
            </a:xfrm>
            <a:prstGeom prst="rect">
              <a:avLst/>
            </a:prstGeom>
            <a:noFill/>
          </p:spPr>
          <p:txBody>
            <a:bodyPr wrap="square" rtlCol="0">
              <a:spAutoFit/>
            </a:bodyPr>
            <a:lstStyle/>
            <a:p>
              <a:pPr algn="ctr"/>
              <a:r>
                <a:rPr lang="en-GB" sz="6600" b="1" dirty="0"/>
                <a:t>?</a:t>
              </a:r>
            </a:p>
          </p:txBody>
        </p:sp>
        <p:sp>
          <p:nvSpPr>
            <p:cNvPr id="2" name="Textfeld 1"/>
            <p:cNvSpPr txBox="1"/>
            <p:nvPr/>
          </p:nvSpPr>
          <p:spPr>
            <a:xfrm>
              <a:off x="4742553" y="5915405"/>
              <a:ext cx="3814942" cy="359553"/>
            </a:xfrm>
            <a:prstGeom prst="rect">
              <a:avLst/>
            </a:prstGeom>
            <a:solidFill>
              <a:schemeClr val="bg1"/>
            </a:solidFill>
          </p:spPr>
          <p:txBody>
            <a:bodyPr wrap="square" rtlCol="0">
              <a:spAutoFit/>
            </a:bodyPr>
            <a:lstStyle/>
            <a:p>
              <a:r>
                <a:rPr lang="de-CH" sz="1400" dirty="0"/>
                <a:t>For </a:t>
              </a:r>
              <a:r>
                <a:rPr lang="de-CH" sz="1400" dirty="0" err="1"/>
                <a:t>sources</a:t>
              </a:r>
              <a:r>
                <a:rPr lang="de-CH" sz="1400" dirty="0"/>
                <a:t> of </a:t>
              </a:r>
              <a:r>
                <a:rPr lang="de-CH" sz="1400" dirty="0" err="1"/>
                <a:t>icons</a:t>
              </a:r>
              <a:r>
                <a:rPr lang="de-CH" sz="1400" dirty="0"/>
                <a:t>, please </a:t>
              </a:r>
              <a:r>
                <a:rPr lang="de-CH" sz="1400" dirty="0" err="1"/>
                <a:t>see</a:t>
              </a:r>
              <a:r>
                <a:rPr lang="de-CH" sz="1400" dirty="0"/>
                <a:t> slides 153 -154</a:t>
              </a:r>
              <a:endParaRPr lang="en-US" sz="1400" dirty="0"/>
            </a:p>
          </p:txBody>
        </p:sp>
      </p:grpSp>
      <p:sp>
        <p:nvSpPr>
          <p:cNvPr id="38" name="Datumsplatzhalter 4">
            <a:extLst>
              <a:ext uri="{FF2B5EF4-FFF2-40B4-BE49-F238E27FC236}">
                <a16:creationId xmlns:a16="http://schemas.microsoft.com/office/drawing/2014/main" id="{1CF28996-1D50-4326-8CD7-A75E54DA1815}"/>
              </a:ext>
            </a:extLst>
          </p:cNvPr>
          <p:cNvSpPr>
            <a:spLocks noGrp="1"/>
          </p:cNvSpPr>
          <p:nvPr>
            <p:ph type="dt" sz="half" idx="2"/>
          </p:nvPr>
        </p:nvSpPr>
        <p:spPr>
          <a:xfrm>
            <a:off x="4752002" y="6309032"/>
            <a:ext cx="2995798" cy="270668"/>
          </a:xfrm>
          <a:prstGeom prst="rect">
            <a:avLst/>
          </a:prstGeom>
        </p:spPr>
        <p:txBody>
          <a:bodyPr vert="horz" lIns="91440" tIns="45720" rIns="91440" bIns="45720" rtlCol="0" anchor="b"/>
          <a:lstStyle>
            <a:lvl1pPr algn="r">
              <a:defRPr sz="1200" spc="20" baseline="0">
                <a:solidFill>
                  <a:schemeClr val="tx1"/>
                </a:solidFill>
              </a:defRPr>
            </a:lvl1pPr>
          </a:lstStyle>
          <a:p>
            <a:r>
              <a:rPr lang="de-CH" dirty="0"/>
              <a:t>Organic Demonstration User Guide, 2020</a:t>
            </a:r>
            <a:endParaRPr lang="en-GB" dirty="0"/>
          </a:p>
        </p:txBody>
      </p:sp>
      <p:sp>
        <p:nvSpPr>
          <p:cNvPr id="4" name="Rechteck 3"/>
          <p:cNvSpPr/>
          <p:nvPr/>
        </p:nvSpPr>
        <p:spPr>
          <a:xfrm>
            <a:off x="500497" y="305712"/>
            <a:ext cx="8481551" cy="646331"/>
          </a:xfrm>
          <a:prstGeom prst="rect">
            <a:avLst/>
          </a:prstGeom>
        </p:spPr>
        <p:txBody>
          <a:bodyPr wrap="square">
            <a:spAutoFit/>
          </a:bodyPr>
          <a:lstStyle/>
          <a:p>
            <a:r>
              <a:rPr lang="de-CH" b="1" dirty="0"/>
              <a:t>3.1:  Key </a:t>
            </a:r>
            <a:r>
              <a:rPr lang="de-CH" b="1" dirty="0" err="1"/>
              <a:t>components</a:t>
            </a:r>
            <a:r>
              <a:rPr lang="de-CH" b="1" dirty="0"/>
              <a:t> of a </a:t>
            </a:r>
            <a:r>
              <a:rPr lang="de-CH" b="1" dirty="0" err="1"/>
              <a:t>demonstration</a:t>
            </a:r>
            <a:r>
              <a:rPr lang="de-CH" b="1" dirty="0"/>
              <a:t> -</a:t>
            </a:r>
            <a:r>
              <a:rPr lang="en-GB" b="1" dirty="0"/>
              <a:t> issues to consider in preparing for the demonstration</a:t>
            </a:r>
            <a:endParaRPr lang="en-US" b="1" dirty="0"/>
          </a:p>
        </p:txBody>
      </p:sp>
    </p:spTree>
    <p:extLst>
      <p:ext uri="{BB962C8B-B14F-4D97-AF65-F5344CB8AC3E}">
        <p14:creationId xmlns:p14="http://schemas.microsoft.com/office/powerpoint/2010/main" val="289144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35</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grpSp>
        <p:nvGrpSpPr>
          <p:cNvPr id="5" name="Gruppieren 4"/>
          <p:cNvGrpSpPr/>
          <p:nvPr/>
        </p:nvGrpSpPr>
        <p:grpSpPr>
          <a:xfrm>
            <a:off x="1871971" y="1515268"/>
            <a:ext cx="6805147" cy="3433644"/>
            <a:chOff x="-3256" y="367360"/>
            <a:chExt cx="5233218" cy="3433769"/>
          </a:xfrm>
          <a:solidFill>
            <a:schemeClr val="accent2">
              <a:lumMod val="40000"/>
              <a:lumOff val="60000"/>
            </a:schemeClr>
          </a:solidFill>
        </p:grpSpPr>
        <p:cxnSp>
          <p:nvCxnSpPr>
            <p:cNvPr id="6" name="Gerader Verbinder 5"/>
            <p:cNvCxnSpPr>
              <a:cxnSpLocks/>
              <a:stCxn id="11" idx="2"/>
              <a:endCxn id="40" idx="0"/>
            </p:cNvCxnSpPr>
            <p:nvPr/>
          </p:nvCxnSpPr>
          <p:spPr>
            <a:xfrm flipH="1">
              <a:off x="1761638" y="859821"/>
              <a:ext cx="1" cy="2941308"/>
            </a:xfrm>
            <a:prstGeom prst="line">
              <a:avLst/>
            </a:prstGeom>
            <a:grpFill/>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a:cxnSpLocks/>
              <a:endCxn id="12" idx="1"/>
            </p:cNvCxnSpPr>
            <p:nvPr/>
          </p:nvCxnSpPr>
          <p:spPr>
            <a:xfrm flipV="1">
              <a:off x="1761638" y="1063112"/>
              <a:ext cx="1002564" cy="4876"/>
            </a:xfrm>
            <a:prstGeom prst="line">
              <a:avLst/>
            </a:prstGeom>
            <a:grpFill/>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a:cxnSpLocks/>
            </p:cNvCxnSpPr>
            <p:nvPr/>
          </p:nvCxnSpPr>
          <p:spPr>
            <a:xfrm flipH="1">
              <a:off x="3997079" y="1739167"/>
              <a:ext cx="2" cy="248672"/>
            </a:xfrm>
            <a:prstGeom prst="line">
              <a:avLst/>
            </a:prstGeom>
            <a:grpFill/>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a:stCxn id="66" idx="3"/>
              <a:endCxn id="16" idx="2"/>
            </p:cNvCxnSpPr>
            <p:nvPr/>
          </p:nvCxnSpPr>
          <p:spPr>
            <a:xfrm flipV="1">
              <a:off x="3475818" y="3069659"/>
              <a:ext cx="504463" cy="416524"/>
            </a:xfrm>
            <a:prstGeom prst="line">
              <a:avLst/>
            </a:prstGeom>
            <a:grpFill/>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3256" y="367360"/>
              <a:ext cx="3529789" cy="492461"/>
            </a:xfrm>
            <a:prstGeom prst="rect">
              <a:avLst/>
            </a:prstGeom>
            <a:grpFill/>
          </p:spPr>
          <p:txBody>
            <a:bodyPr wrap="square">
              <a:spAutoFit/>
            </a:bodyPr>
            <a:lstStyle/>
            <a:p>
              <a:pPr>
                <a:spcAft>
                  <a:spcPts val="0"/>
                </a:spcAft>
              </a:pPr>
              <a:r>
                <a:rPr lang="de-CH"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Does </a:t>
              </a:r>
              <a:r>
                <a:rPr lang="de-CH"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the</a:t>
              </a:r>
              <a:r>
                <a:rPr lang="de-CH"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de-CH"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demo</a:t>
              </a:r>
              <a:r>
                <a:rPr lang="de-CH"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involve </a:t>
              </a:r>
              <a:r>
                <a:rPr lang="de-CH"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crops</a:t>
              </a:r>
              <a:r>
                <a:rPr lang="de-CH"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only, livestock only, </a:t>
              </a:r>
              <a:r>
                <a:rPr lang="de-CH"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or</a:t>
              </a:r>
              <a:r>
                <a:rPr lang="de-CH"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de-CH"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both</a:t>
              </a: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Does it also involve comparisons to existing practices / models?</a:t>
              </a:r>
              <a:endParaRPr lang="en-US" sz="1300" dirty="0">
                <a:effectLst/>
                <a:latin typeface="Times New Roman" panose="02020603050405020304" pitchFamily="18" charset="0"/>
                <a:ea typeface="Times New Roman" panose="02020603050405020304" pitchFamily="18" charset="0"/>
              </a:endParaRPr>
            </a:p>
          </p:txBody>
        </p:sp>
        <p:sp>
          <p:nvSpPr>
            <p:cNvPr id="12" name="Rechteck 11"/>
            <p:cNvSpPr/>
            <p:nvPr/>
          </p:nvSpPr>
          <p:spPr>
            <a:xfrm>
              <a:off x="2764202" y="916913"/>
              <a:ext cx="2465760" cy="292399"/>
            </a:xfrm>
            <a:prstGeom prst="rect">
              <a:avLst/>
            </a:prstGeom>
            <a:grpFill/>
          </p:spPr>
          <p:txBody>
            <a:bodyPr wrap="square">
              <a:spAutoFit/>
            </a:bodyPr>
            <a:lstStyle/>
            <a:p>
              <a:pPr>
                <a:spcAft>
                  <a:spcPts val="0"/>
                </a:spcAft>
              </a:pP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Only crops </a:t>
              </a:r>
              <a:endParaRPr lang="en-US" sz="1300" dirty="0">
                <a:effectLst/>
                <a:latin typeface="Times New Roman" panose="02020603050405020304" pitchFamily="18" charset="0"/>
                <a:ea typeface="Times New Roman" panose="02020603050405020304" pitchFamily="18" charset="0"/>
              </a:endParaRPr>
            </a:p>
          </p:txBody>
        </p:sp>
        <p:sp>
          <p:nvSpPr>
            <p:cNvPr id="16" name="Rechteck 15"/>
            <p:cNvSpPr/>
            <p:nvPr/>
          </p:nvSpPr>
          <p:spPr>
            <a:xfrm>
              <a:off x="2764201" y="1977012"/>
              <a:ext cx="2432160" cy="1092647"/>
            </a:xfrm>
            <a:prstGeom prst="rect">
              <a:avLst/>
            </a:prstGeom>
            <a:grpFill/>
          </p:spPr>
          <p:txBody>
            <a:bodyPr wrap="square">
              <a:spAutoFit/>
            </a:bodyPr>
            <a:lstStyle/>
            <a:p>
              <a:r>
                <a:rPr lang="de-CH" sz="1300" dirty="0"/>
                <a:t>Will all </a:t>
              </a:r>
              <a:r>
                <a:rPr lang="de-CH" sz="1300" dirty="0" err="1"/>
                <a:t>crops</a:t>
              </a:r>
              <a:r>
                <a:rPr lang="de-CH" sz="1300" dirty="0"/>
                <a:t> </a:t>
              </a:r>
              <a:r>
                <a:rPr lang="de-CH" sz="1300" dirty="0" err="1"/>
                <a:t>be</a:t>
              </a:r>
              <a:r>
                <a:rPr lang="de-CH" sz="1300" dirty="0"/>
                <a:t> rain-</a:t>
              </a:r>
              <a:r>
                <a:rPr lang="de-CH" sz="1300" dirty="0" err="1"/>
                <a:t>fed</a:t>
              </a:r>
              <a:r>
                <a:rPr lang="de-CH" sz="1300" dirty="0"/>
                <a:t>, </a:t>
              </a:r>
              <a:r>
                <a:rPr lang="de-CH" sz="1300" dirty="0" err="1"/>
                <a:t>or</a:t>
              </a:r>
              <a:r>
                <a:rPr lang="de-CH" sz="1300" dirty="0"/>
                <a:t> do they </a:t>
              </a:r>
              <a:r>
                <a:rPr lang="de-CH" sz="1300" dirty="0" err="1"/>
                <a:t>need</a:t>
              </a:r>
              <a:r>
                <a:rPr lang="de-CH" sz="1300" dirty="0"/>
                <a:t> </a:t>
              </a:r>
              <a:r>
                <a:rPr lang="de-CH" sz="1300" dirty="0" err="1"/>
                <a:t>irrigation</a:t>
              </a:r>
              <a:r>
                <a:rPr lang="de-CH" sz="1300" dirty="0"/>
                <a:t>? </a:t>
              </a:r>
              <a:r>
                <a:rPr lang="de-CH" sz="1300" dirty="0" err="1"/>
                <a:t>If</a:t>
              </a:r>
              <a:r>
                <a:rPr lang="de-CH" sz="1300" dirty="0"/>
                <a:t> </a:t>
              </a:r>
              <a:r>
                <a:rPr lang="de-CH" sz="1300" dirty="0" err="1"/>
                <a:t>irrigation</a:t>
              </a:r>
              <a:r>
                <a:rPr lang="de-CH" sz="1300" dirty="0"/>
                <a:t> </a:t>
              </a:r>
              <a:r>
                <a:rPr lang="de-CH" sz="1300" dirty="0" err="1"/>
                <a:t>is</a:t>
              </a:r>
              <a:r>
                <a:rPr lang="de-CH" sz="1300" dirty="0"/>
                <a:t> required, </a:t>
              </a:r>
              <a:r>
                <a:rPr lang="de-CH" sz="1300" dirty="0" err="1"/>
                <a:t>are</a:t>
              </a:r>
              <a:r>
                <a:rPr lang="de-CH" sz="1300" dirty="0"/>
                <a:t> there </a:t>
              </a:r>
              <a:r>
                <a:rPr lang="de-CH" sz="1300" dirty="0" err="1"/>
                <a:t>sources</a:t>
              </a:r>
              <a:r>
                <a:rPr lang="de-CH" sz="1300" dirty="0"/>
                <a:t> of good </a:t>
              </a:r>
              <a:r>
                <a:rPr lang="de-CH" sz="1300" dirty="0" err="1"/>
                <a:t>quality</a:t>
              </a:r>
              <a:r>
                <a:rPr lang="de-CH" sz="1300" dirty="0"/>
                <a:t> of water, what type of </a:t>
              </a:r>
              <a:r>
                <a:rPr lang="de-CH" sz="1300" dirty="0" err="1"/>
                <a:t>irrigation</a:t>
              </a:r>
              <a:r>
                <a:rPr lang="de-CH" sz="1300" dirty="0"/>
                <a:t>, </a:t>
              </a:r>
              <a:r>
                <a:rPr lang="de-CH" sz="1300" dirty="0" err="1"/>
                <a:t>are</a:t>
              </a:r>
              <a:r>
                <a:rPr lang="de-CH" sz="1300" dirty="0"/>
                <a:t> </a:t>
              </a:r>
              <a:r>
                <a:rPr lang="de-CH" sz="1300" dirty="0" err="1"/>
                <a:t>the</a:t>
              </a:r>
              <a:r>
                <a:rPr lang="de-CH" sz="1300" dirty="0"/>
                <a:t> </a:t>
              </a:r>
              <a:r>
                <a:rPr lang="de-CH" sz="1300" dirty="0" err="1"/>
                <a:t>necessary</a:t>
              </a:r>
              <a:r>
                <a:rPr lang="de-CH" sz="1300" dirty="0"/>
                <a:t> </a:t>
              </a:r>
              <a:r>
                <a:rPr lang="de-CH" sz="1300" dirty="0" err="1"/>
                <a:t>irrigation</a:t>
              </a:r>
              <a:r>
                <a:rPr lang="de-CH" sz="1300" dirty="0"/>
                <a:t> </a:t>
              </a:r>
              <a:r>
                <a:rPr lang="de-CH" sz="1300" dirty="0" err="1"/>
                <a:t>facilities</a:t>
              </a:r>
              <a:r>
                <a:rPr lang="de-CH" sz="1300" dirty="0"/>
                <a:t>, </a:t>
              </a:r>
              <a:r>
                <a:rPr lang="de-CH" sz="1300" dirty="0" err="1"/>
                <a:t>budget</a:t>
              </a:r>
              <a:r>
                <a:rPr lang="de-CH" sz="1300" dirty="0"/>
                <a:t> and </a:t>
              </a:r>
              <a:r>
                <a:rPr lang="de-CH" sz="1300" dirty="0" err="1"/>
                <a:t>expertise</a:t>
              </a:r>
              <a:r>
                <a:rPr lang="de-CH" sz="1300" dirty="0"/>
                <a:t> available?</a:t>
              </a:r>
            </a:p>
          </p:txBody>
        </p:sp>
      </p:grpSp>
      <p:sp>
        <p:nvSpPr>
          <p:cNvPr id="23" name="Rechteck 22"/>
          <p:cNvSpPr/>
          <p:nvPr/>
        </p:nvSpPr>
        <p:spPr>
          <a:xfrm>
            <a:off x="341953" y="2069190"/>
            <a:ext cx="2531410" cy="292388"/>
          </a:xfrm>
          <a:prstGeom prst="rect">
            <a:avLst/>
          </a:prstGeom>
          <a:solidFill>
            <a:schemeClr val="accent2">
              <a:lumMod val="40000"/>
              <a:lumOff val="60000"/>
            </a:schemeClr>
          </a:solidFill>
        </p:spPr>
        <p:txBody>
          <a:bodyPr wrap="square">
            <a:spAutoFit/>
          </a:bodyPr>
          <a:lstStyle/>
          <a:p>
            <a:pPr>
              <a:spcAft>
                <a:spcPts val="0"/>
              </a:spcAft>
            </a:pPr>
            <a:r>
              <a:rPr lang="en-US" sz="130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Include </a:t>
            </a: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livestock</a:t>
            </a:r>
            <a:endParaRPr lang="en-US" sz="1300" dirty="0">
              <a:effectLst/>
              <a:latin typeface="Times New Roman" panose="02020603050405020304" pitchFamily="18" charset="0"/>
              <a:ea typeface="Times New Roman" panose="02020603050405020304" pitchFamily="18" charset="0"/>
            </a:endParaRPr>
          </a:p>
        </p:txBody>
      </p:sp>
      <p:cxnSp>
        <p:nvCxnSpPr>
          <p:cNvPr id="24" name="Gerader Verbinder 23"/>
          <p:cNvCxnSpPr>
            <a:cxnSpLocks/>
            <a:stCxn id="23" idx="3"/>
          </p:cNvCxnSpPr>
          <p:nvPr/>
        </p:nvCxnSpPr>
        <p:spPr>
          <a:xfrm>
            <a:off x="2873363" y="2215384"/>
            <a:ext cx="1258635" cy="48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5470703" y="2546089"/>
            <a:ext cx="3206415" cy="292388"/>
          </a:xfrm>
          <a:prstGeom prst="rect">
            <a:avLst/>
          </a:prstGeom>
          <a:solidFill>
            <a:schemeClr val="accent2">
              <a:lumMod val="40000"/>
              <a:lumOff val="60000"/>
            </a:schemeClr>
          </a:solidFill>
        </p:spPr>
        <p:txBody>
          <a:bodyPr wrap="square">
            <a:spAutoFit/>
          </a:bodyPr>
          <a:lstStyle/>
          <a:p>
            <a:pPr>
              <a:spcAft>
                <a:spcPts val="0"/>
              </a:spcAft>
            </a:pP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Are they annuals, </a:t>
            </a:r>
            <a:r>
              <a:rPr lang="en-US" sz="1300"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perrenials</a:t>
            </a: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or both?</a:t>
            </a:r>
            <a:endParaRPr lang="en-US" sz="1300" dirty="0">
              <a:effectLst/>
              <a:latin typeface="Times New Roman" panose="02020603050405020304" pitchFamily="18" charset="0"/>
              <a:ea typeface="Times New Roman" panose="02020603050405020304" pitchFamily="18" charset="0"/>
            </a:endParaRPr>
          </a:p>
        </p:txBody>
      </p:sp>
      <p:cxnSp>
        <p:nvCxnSpPr>
          <p:cNvPr id="28" name="Gerader Verbinder 27"/>
          <p:cNvCxnSpPr>
            <a:cxnSpLocks/>
            <a:stCxn id="12" idx="2"/>
            <a:endCxn id="27" idx="0"/>
          </p:cNvCxnSpPr>
          <p:nvPr/>
        </p:nvCxnSpPr>
        <p:spPr>
          <a:xfrm flipH="1">
            <a:off x="7073911" y="2357189"/>
            <a:ext cx="1" cy="188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0" name="Inhaltsplatzhalter 2"/>
          <p:cNvSpPr txBox="1">
            <a:spLocks noGrp="1"/>
          </p:cNvSpPr>
          <p:nvPr>
            <p:ph sz="half" idx="2"/>
          </p:nvPr>
        </p:nvSpPr>
        <p:spPr>
          <a:xfrm>
            <a:off x="1241962" y="4948912"/>
            <a:ext cx="5850065" cy="991734"/>
          </a:xfrm>
          <a:prstGeom prst="rect">
            <a:avLst/>
          </a:prstGeom>
          <a:solidFill>
            <a:schemeClr val="accent4">
              <a:lumMod val="60000"/>
              <a:lumOff val="4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de-CH" sz="1300" dirty="0" err="1"/>
              <a:t>If</a:t>
            </a:r>
            <a:r>
              <a:rPr lang="de-CH" sz="1300" dirty="0"/>
              <a:t> </a:t>
            </a:r>
            <a:r>
              <a:rPr lang="de-CH" sz="1300" dirty="0" err="1"/>
              <a:t>marketing</a:t>
            </a:r>
            <a:r>
              <a:rPr lang="de-CH" sz="1300" dirty="0"/>
              <a:t> </a:t>
            </a:r>
            <a:r>
              <a:rPr lang="de-CH" sz="1300" dirty="0" err="1"/>
              <a:t>is</a:t>
            </a:r>
            <a:r>
              <a:rPr lang="de-CH" sz="1300" dirty="0"/>
              <a:t> an </a:t>
            </a:r>
            <a:r>
              <a:rPr lang="de-CH" sz="1300" dirty="0" err="1"/>
              <a:t>objective</a:t>
            </a:r>
            <a:r>
              <a:rPr lang="de-CH" sz="1300" dirty="0"/>
              <a:t>, </a:t>
            </a:r>
            <a:r>
              <a:rPr lang="de-CH" sz="1300" dirty="0" err="1"/>
              <a:t>are</a:t>
            </a:r>
            <a:r>
              <a:rPr lang="de-CH" sz="1300" dirty="0"/>
              <a:t> </a:t>
            </a:r>
            <a:r>
              <a:rPr lang="de-CH" sz="1300" dirty="0" err="1"/>
              <a:t>the</a:t>
            </a:r>
            <a:r>
              <a:rPr lang="de-CH" sz="1300" dirty="0"/>
              <a:t> </a:t>
            </a:r>
            <a:r>
              <a:rPr lang="de-CH" sz="1300" dirty="0" err="1"/>
              <a:t>markets</a:t>
            </a:r>
            <a:r>
              <a:rPr lang="de-CH" sz="1300" dirty="0"/>
              <a:t> </a:t>
            </a:r>
            <a:r>
              <a:rPr lang="de-CH" sz="1300" dirty="0" err="1"/>
              <a:t>already</a:t>
            </a:r>
            <a:r>
              <a:rPr lang="de-CH" sz="1300" dirty="0"/>
              <a:t> </a:t>
            </a:r>
            <a:r>
              <a:rPr lang="de-CH" sz="1300" dirty="0" err="1"/>
              <a:t>known</a:t>
            </a:r>
            <a:r>
              <a:rPr lang="de-CH" sz="1300" dirty="0"/>
              <a:t> and </a:t>
            </a:r>
            <a:r>
              <a:rPr lang="de-CH" sz="1300" dirty="0" err="1"/>
              <a:t>are</a:t>
            </a:r>
            <a:r>
              <a:rPr lang="de-CH" sz="1300" dirty="0"/>
              <a:t> relevant/ appropriate </a:t>
            </a:r>
            <a:r>
              <a:rPr lang="de-CH" sz="1300" dirty="0" err="1"/>
              <a:t>infrastructure</a:t>
            </a:r>
            <a:r>
              <a:rPr lang="de-CH" sz="1300" dirty="0"/>
              <a:t> including </a:t>
            </a:r>
            <a:r>
              <a:rPr lang="de-CH" sz="1300" dirty="0" err="1"/>
              <a:t>transport</a:t>
            </a:r>
            <a:r>
              <a:rPr lang="de-CH" sz="1300" dirty="0"/>
              <a:t> available? What </a:t>
            </a:r>
            <a:r>
              <a:rPr lang="de-CH" sz="1300" dirty="0" err="1"/>
              <a:t>are</a:t>
            </a:r>
            <a:r>
              <a:rPr lang="de-CH" sz="1300" dirty="0"/>
              <a:t> </a:t>
            </a:r>
            <a:r>
              <a:rPr lang="de-CH" sz="1300" dirty="0" err="1"/>
              <a:t>the</a:t>
            </a:r>
            <a:r>
              <a:rPr lang="de-CH" sz="1300" dirty="0"/>
              <a:t> </a:t>
            </a:r>
            <a:r>
              <a:rPr lang="de-CH" sz="1300" dirty="0" err="1"/>
              <a:t>quality</a:t>
            </a:r>
            <a:r>
              <a:rPr lang="de-CH" sz="1300" dirty="0"/>
              <a:t> </a:t>
            </a:r>
            <a:r>
              <a:rPr lang="de-CH" sz="1300" dirty="0" err="1"/>
              <a:t>expectations</a:t>
            </a:r>
            <a:r>
              <a:rPr lang="de-CH" sz="1300" dirty="0"/>
              <a:t> of </a:t>
            </a:r>
            <a:r>
              <a:rPr lang="de-CH" sz="1300" dirty="0" err="1"/>
              <a:t>the</a:t>
            </a:r>
            <a:r>
              <a:rPr lang="de-CH" sz="1300" dirty="0"/>
              <a:t> </a:t>
            </a:r>
            <a:r>
              <a:rPr lang="de-CH" sz="1300" dirty="0" err="1"/>
              <a:t>target</a:t>
            </a:r>
            <a:r>
              <a:rPr lang="de-CH" sz="1300" dirty="0"/>
              <a:t> </a:t>
            </a:r>
            <a:r>
              <a:rPr lang="de-CH" sz="1300" dirty="0" err="1"/>
              <a:t>market</a:t>
            </a:r>
            <a:r>
              <a:rPr lang="de-CH" sz="1300" dirty="0"/>
              <a:t>, and </a:t>
            </a:r>
            <a:r>
              <a:rPr lang="de-CH" sz="1300" dirty="0" err="1"/>
              <a:t>can</a:t>
            </a:r>
            <a:r>
              <a:rPr lang="de-CH" sz="1300" dirty="0"/>
              <a:t> </a:t>
            </a:r>
            <a:r>
              <a:rPr lang="de-CH" sz="1300" dirty="0" err="1"/>
              <a:t>the</a:t>
            </a:r>
            <a:r>
              <a:rPr lang="de-CH" sz="1300" dirty="0"/>
              <a:t> </a:t>
            </a:r>
            <a:r>
              <a:rPr lang="de-CH" sz="1300" dirty="0" err="1"/>
              <a:t>demonstration</a:t>
            </a:r>
            <a:r>
              <a:rPr lang="de-CH" sz="1300" dirty="0"/>
              <a:t> </a:t>
            </a:r>
            <a:r>
              <a:rPr lang="de-CH" sz="1300" dirty="0" err="1"/>
              <a:t>farm</a:t>
            </a:r>
            <a:r>
              <a:rPr lang="de-CH" sz="1300" dirty="0"/>
              <a:t>/</a:t>
            </a:r>
            <a:r>
              <a:rPr lang="de-CH" sz="1300" dirty="0" err="1"/>
              <a:t>unit</a:t>
            </a:r>
            <a:r>
              <a:rPr lang="de-CH" sz="1300" dirty="0"/>
              <a:t> </a:t>
            </a:r>
            <a:r>
              <a:rPr lang="de-CH" sz="1300" dirty="0" err="1"/>
              <a:t>setting</a:t>
            </a:r>
            <a:r>
              <a:rPr lang="de-CH" sz="1300" dirty="0"/>
              <a:t> </a:t>
            </a:r>
            <a:r>
              <a:rPr lang="de-CH" sz="1300" dirty="0" err="1"/>
              <a:t>feasibly</a:t>
            </a:r>
            <a:r>
              <a:rPr lang="de-CH" sz="1300" dirty="0"/>
              <a:t> </a:t>
            </a:r>
            <a:r>
              <a:rPr lang="de-CH" sz="1300" dirty="0" err="1"/>
              <a:t>achieve</a:t>
            </a:r>
            <a:r>
              <a:rPr lang="de-CH" sz="1300" dirty="0"/>
              <a:t> </a:t>
            </a:r>
            <a:r>
              <a:rPr lang="de-CH" sz="1300" dirty="0" err="1"/>
              <a:t>these</a:t>
            </a:r>
            <a:r>
              <a:rPr lang="de-CH" sz="1300" dirty="0"/>
              <a:t> </a:t>
            </a:r>
            <a:r>
              <a:rPr lang="de-CH" sz="1300" dirty="0" err="1"/>
              <a:t>market</a:t>
            </a:r>
            <a:r>
              <a:rPr lang="de-CH" sz="1300" dirty="0"/>
              <a:t> </a:t>
            </a:r>
            <a:r>
              <a:rPr lang="de-CH" sz="1300" dirty="0" err="1"/>
              <a:t>expectations</a:t>
            </a:r>
            <a:r>
              <a:rPr lang="de-CH" sz="1300" dirty="0"/>
              <a:t>? </a:t>
            </a:r>
            <a:r>
              <a:rPr lang="de-CH" sz="1300" dirty="0" err="1"/>
              <a:t>Is</a:t>
            </a:r>
            <a:r>
              <a:rPr lang="de-CH" sz="1300" dirty="0"/>
              <a:t> there </a:t>
            </a:r>
            <a:r>
              <a:rPr lang="de-CH" sz="1300" dirty="0" err="1"/>
              <a:t>expertise</a:t>
            </a:r>
            <a:r>
              <a:rPr lang="de-CH" sz="1300" dirty="0"/>
              <a:t> </a:t>
            </a:r>
            <a:r>
              <a:rPr lang="de-CH" sz="1300" dirty="0" err="1"/>
              <a:t>within</a:t>
            </a:r>
            <a:r>
              <a:rPr lang="de-CH" sz="1300" dirty="0"/>
              <a:t> </a:t>
            </a:r>
            <a:r>
              <a:rPr lang="de-CH" sz="1300" dirty="0" err="1"/>
              <a:t>the</a:t>
            </a:r>
            <a:r>
              <a:rPr lang="de-CH" sz="1300" dirty="0"/>
              <a:t> </a:t>
            </a:r>
            <a:r>
              <a:rPr lang="de-CH" sz="1300" dirty="0" err="1"/>
              <a:t>team</a:t>
            </a:r>
            <a:r>
              <a:rPr lang="de-CH" sz="1300" dirty="0"/>
              <a:t> to </a:t>
            </a:r>
            <a:r>
              <a:rPr lang="de-CH" sz="1300" dirty="0" err="1"/>
              <a:t>support</a:t>
            </a:r>
            <a:r>
              <a:rPr lang="de-CH" sz="1300" dirty="0"/>
              <a:t> </a:t>
            </a:r>
            <a:r>
              <a:rPr lang="de-CH" sz="1300" dirty="0" err="1"/>
              <a:t>market</a:t>
            </a:r>
            <a:r>
              <a:rPr lang="de-CH" sz="1300" dirty="0"/>
              <a:t> </a:t>
            </a:r>
            <a:r>
              <a:rPr lang="de-CH" sz="1300" dirty="0" err="1"/>
              <a:t>linkages</a:t>
            </a:r>
            <a:r>
              <a:rPr lang="de-CH" sz="1300" dirty="0"/>
              <a:t> / </a:t>
            </a:r>
            <a:r>
              <a:rPr lang="de-CH" sz="1300" dirty="0" err="1"/>
              <a:t>market</a:t>
            </a:r>
            <a:r>
              <a:rPr lang="de-CH" sz="1300" dirty="0"/>
              <a:t> </a:t>
            </a:r>
            <a:r>
              <a:rPr lang="de-CH" sz="1300" dirty="0" err="1"/>
              <a:t>development</a:t>
            </a:r>
            <a:r>
              <a:rPr lang="de-CH" sz="1300" dirty="0"/>
              <a:t>?</a:t>
            </a:r>
          </a:p>
        </p:txBody>
      </p:sp>
      <p:sp>
        <p:nvSpPr>
          <p:cNvPr id="51" name="Rechteck 50"/>
          <p:cNvSpPr/>
          <p:nvPr/>
        </p:nvSpPr>
        <p:spPr>
          <a:xfrm>
            <a:off x="341953" y="2624226"/>
            <a:ext cx="2531410" cy="692497"/>
          </a:xfrm>
          <a:prstGeom prst="rect">
            <a:avLst/>
          </a:prstGeom>
          <a:solidFill>
            <a:schemeClr val="accent2">
              <a:lumMod val="40000"/>
              <a:lumOff val="60000"/>
            </a:schemeClr>
          </a:solidFill>
        </p:spPr>
        <p:txBody>
          <a:bodyPr wrap="square">
            <a:spAutoFit/>
          </a:bodyPr>
          <a:lstStyle/>
          <a:p>
            <a:r>
              <a:rPr lang="de-CH" sz="1300" dirty="0"/>
              <a:t>Which </a:t>
            </a:r>
            <a:r>
              <a:rPr lang="de-CH" sz="1300" dirty="0" err="1"/>
              <a:t>animals</a:t>
            </a:r>
            <a:r>
              <a:rPr lang="de-CH" sz="1300" dirty="0"/>
              <a:t> </a:t>
            </a:r>
            <a:r>
              <a:rPr lang="de-CH" sz="1300" dirty="0" err="1"/>
              <a:t>are</a:t>
            </a:r>
            <a:r>
              <a:rPr lang="de-CH" sz="1300" dirty="0"/>
              <a:t> to </a:t>
            </a:r>
            <a:r>
              <a:rPr lang="de-CH" sz="1300" dirty="0" err="1"/>
              <a:t>be</a:t>
            </a:r>
            <a:r>
              <a:rPr lang="de-CH" sz="1300" dirty="0"/>
              <a:t> included? </a:t>
            </a:r>
            <a:r>
              <a:rPr lang="de-CH" sz="1300" dirty="0" err="1"/>
              <a:t>Poultry</a:t>
            </a:r>
            <a:r>
              <a:rPr lang="de-CH" sz="1300" dirty="0"/>
              <a:t>, non-</a:t>
            </a:r>
            <a:r>
              <a:rPr lang="de-CH" sz="1300" dirty="0" err="1"/>
              <a:t>ruminants</a:t>
            </a:r>
            <a:r>
              <a:rPr lang="de-CH" sz="1300" dirty="0"/>
              <a:t>, </a:t>
            </a:r>
            <a:r>
              <a:rPr lang="de-CH" sz="1300" dirty="0" err="1"/>
              <a:t>small</a:t>
            </a:r>
            <a:r>
              <a:rPr lang="de-CH" sz="1300" dirty="0"/>
              <a:t> </a:t>
            </a:r>
            <a:r>
              <a:rPr lang="de-CH" sz="1300" dirty="0" err="1"/>
              <a:t>ruminants</a:t>
            </a:r>
            <a:r>
              <a:rPr lang="de-CH" sz="1300" dirty="0"/>
              <a:t>, large </a:t>
            </a:r>
            <a:r>
              <a:rPr lang="de-CH" sz="1300" dirty="0" err="1"/>
              <a:t>ruminants</a:t>
            </a:r>
            <a:r>
              <a:rPr lang="de-CH" sz="1300" dirty="0"/>
              <a:t>? All?</a:t>
            </a:r>
          </a:p>
        </p:txBody>
      </p:sp>
      <p:cxnSp>
        <p:nvCxnSpPr>
          <p:cNvPr id="55" name="Gerader Verbinder 54"/>
          <p:cNvCxnSpPr>
            <a:cxnSpLocks/>
          </p:cNvCxnSpPr>
          <p:nvPr/>
        </p:nvCxnSpPr>
        <p:spPr>
          <a:xfrm>
            <a:off x="1545785" y="2361578"/>
            <a:ext cx="0" cy="26264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a:cxnSpLocks/>
            <a:stCxn id="66" idx="1"/>
            <a:endCxn id="67" idx="2"/>
          </p:cNvCxnSpPr>
          <p:nvPr/>
        </p:nvCxnSpPr>
        <p:spPr>
          <a:xfrm flipH="1" flipV="1">
            <a:off x="1607658" y="4243060"/>
            <a:ext cx="558367" cy="39091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6" name="Rechteck 65"/>
          <p:cNvSpPr/>
          <p:nvPr/>
        </p:nvSpPr>
        <p:spPr>
          <a:xfrm>
            <a:off x="2166025" y="4487784"/>
            <a:ext cx="4230048" cy="292388"/>
          </a:xfrm>
          <a:prstGeom prst="rect">
            <a:avLst/>
          </a:prstGeom>
          <a:solidFill>
            <a:schemeClr val="accent4">
              <a:lumMod val="60000"/>
              <a:lumOff val="40000"/>
            </a:schemeClr>
          </a:solidFill>
        </p:spPr>
        <p:txBody>
          <a:bodyPr wrap="square">
            <a:spAutoFit/>
          </a:bodyPr>
          <a:lstStyle/>
          <a:p>
            <a:r>
              <a:rPr lang="de-CH" sz="1300" dirty="0"/>
              <a:t>Do you intend to </a:t>
            </a:r>
            <a:r>
              <a:rPr lang="de-CH" sz="1300" dirty="0" err="1"/>
              <a:t>sell</a:t>
            </a:r>
            <a:r>
              <a:rPr lang="de-CH" sz="1300" dirty="0"/>
              <a:t> </a:t>
            </a:r>
            <a:r>
              <a:rPr lang="de-CH" sz="1300" dirty="0" err="1"/>
              <a:t>crops</a:t>
            </a:r>
            <a:r>
              <a:rPr lang="de-CH" sz="1300" dirty="0"/>
              <a:t> / </a:t>
            </a:r>
            <a:r>
              <a:rPr lang="de-CH" sz="1300" dirty="0" err="1"/>
              <a:t>animals</a:t>
            </a:r>
            <a:r>
              <a:rPr lang="de-CH" sz="1300" dirty="0"/>
              <a:t> and/</a:t>
            </a:r>
            <a:r>
              <a:rPr lang="de-CH" sz="1300" dirty="0" err="1"/>
              <a:t>or</a:t>
            </a:r>
            <a:r>
              <a:rPr lang="de-CH" sz="1300" dirty="0"/>
              <a:t> </a:t>
            </a:r>
            <a:r>
              <a:rPr lang="de-CH" sz="1300" dirty="0" err="1"/>
              <a:t>their</a:t>
            </a:r>
            <a:r>
              <a:rPr lang="de-CH" sz="1300" dirty="0"/>
              <a:t> </a:t>
            </a:r>
            <a:r>
              <a:rPr lang="de-CH" sz="1300" dirty="0" err="1"/>
              <a:t>products</a:t>
            </a:r>
            <a:r>
              <a:rPr lang="de-CH" sz="1300" dirty="0"/>
              <a:t>? </a:t>
            </a:r>
          </a:p>
        </p:txBody>
      </p:sp>
      <p:sp>
        <p:nvSpPr>
          <p:cNvPr id="67" name="Rechteck 66"/>
          <p:cNvSpPr/>
          <p:nvPr/>
        </p:nvSpPr>
        <p:spPr>
          <a:xfrm>
            <a:off x="341953" y="3550563"/>
            <a:ext cx="2531410" cy="692497"/>
          </a:xfrm>
          <a:prstGeom prst="rect">
            <a:avLst/>
          </a:prstGeom>
          <a:solidFill>
            <a:schemeClr val="accent2">
              <a:lumMod val="40000"/>
              <a:lumOff val="60000"/>
            </a:schemeClr>
          </a:solidFill>
        </p:spPr>
        <p:txBody>
          <a:bodyPr wrap="square">
            <a:spAutoFit/>
          </a:bodyPr>
          <a:lstStyle/>
          <a:p>
            <a:pPr>
              <a:spcAft>
                <a:spcPts val="0"/>
              </a:spcAft>
            </a:pPr>
            <a:r>
              <a:rPr lang="en-US" sz="1300" dirty="0">
                <a:solidFill>
                  <a:srgbClr val="000000"/>
                </a:solidFill>
                <a:latin typeface="Gill Sans MT" panose="020B0502020104020203" pitchFamily="34" charset="0"/>
                <a:ea typeface="Times New Roman" panose="02020603050405020304" pitchFamily="18" charset="0"/>
                <a:cs typeface="Times New Roman" panose="02020603050405020304" pitchFamily="18" charset="0"/>
              </a:rPr>
              <a:t>Does the space available allow for organic management practices to be implemented</a:t>
            </a:r>
            <a:r>
              <a:rPr lang="en-US" sz="13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a:t>
            </a:r>
            <a:endParaRPr lang="en-US" sz="1300" dirty="0">
              <a:effectLst/>
              <a:latin typeface="Times New Roman" panose="02020603050405020304" pitchFamily="18" charset="0"/>
              <a:ea typeface="Times New Roman" panose="02020603050405020304" pitchFamily="18" charset="0"/>
            </a:endParaRPr>
          </a:p>
        </p:txBody>
      </p:sp>
      <p:cxnSp>
        <p:nvCxnSpPr>
          <p:cNvPr id="92" name="Gerader Verbinder 91"/>
          <p:cNvCxnSpPr>
            <a:cxnSpLocks/>
          </p:cNvCxnSpPr>
          <p:nvPr/>
        </p:nvCxnSpPr>
        <p:spPr>
          <a:xfrm>
            <a:off x="1536018" y="3328516"/>
            <a:ext cx="0" cy="30779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5" name="Inhaltsplatzhalter 2"/>
          <p:cNvSpPr txBox="1">
            <a:spLocks/>
          </p:cNvSpPr>
          <p:nvPr/>
        </p:nvSpPr>
        <p:spPr>
          <a:xfrm>
            <a:off x="263334" y="710016"/>
            <a:ext cx="8413784" cy="726305"/>
          </a:xfrm>
          <a:prstGeom prst="rect">
            <a:avLst/>
          </a:prstGeom>
        </p:spPr>
        <p:txBody>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t>Before </a:t>
            </a:r>
            <a:r>
              <a:rPr lang="de-CH" sz="1600" dirty="0" err="1"/>
              <a:t>selecting</a:t>
            </a:r>
            <a:r>
              <a:rPr lang="de-CH" sz="1600" dirty="0"/>
              <a:t> a </a:t>
            </a:r>
            <a:r>
              <a:rPr lang="de-CH" sz="1600" dirty="0" err="1"/>
              <a:t>site</a:t>
            </a:r>
            <a:r>
              <a:rPr lang="de-CH" sz="1600" dirty="0"/>
              <a:t>/</a:t>
            </a:r>
            <a:r>
              <a:rPr lang="de-CH" sz="1600" dirty="0" err="1"/>
              <a:t>location</a:t>
            </a:r>
            <a:r>
              <a:rPr lang="de-CH" sz="1600" dirty="0"/>
              <a:t> </a:t>
            </a:r>
            <a:r>
              <a:rPr lang="de-CH" sz="1600" dirty="0" err="1"/>
              <a:t>for</a:t>
            </a:r>
            <a:r>
              <a:rPr lang="de-CH" sz="1600" dirty="0"/>
              <a:t> </a:t>
            </a:r>
            <a:r>
              <a:rPr lang="de-CH" sz="1600" dirty="0" err="1"/>
              <a:t>establishing</a:t>
            </a:r>
            <a:r>
              <a:rPr lang="de-CH" sz="1600" dirty="0"/>
              <a:t> </a:t>
            </a:r>
            <a:r>
              <a:rPr lang="de-CH" sz="1600" dirty="0" err="1"/>
              <a:t>the</a:t>
            </a:r>
            <a:r>
              <a:rPr lang="de-CH" sz="1600" dirty="0"/>
              <a:t> </a:t>
            </a:r>
            <a:r>
              <a:rPr lang="de-CH" sz="1600" dirty="0" err="1"/>
              <a:t>demonstration</a:t>
            </a:r>
            <a:r>
              <a:rPr lang="de-CH" sz="1600" dirty="0"/>
              <a:t> </a:t>
            </a:r>
            <a:r>
              <a:rPr lang="de-CH" sz="1600" dirty="0" err="1"/>
              <a:t>farm</a:t>
            </a:r>
            <a:r>
              <a:rPr lang="de-CH" sz="1600" dirty="0"/>
              <a:t> </a:t>
            </a:r>
            <a:r>
              <a:rPr lang="de-CH" sz="1600" dirty="0" err="1"/>
              <a:t>or</a:t>
            </a:r>
            <a:r>
              <a:rPr lang="de-CH" sz="1600" dirty="0"/>
              <a:t> </a:t>
            </a:r>
            <a:r>
              <a:rPr lang="de-CH" sz="1600" dirty="0" err="1"/>
              <a:t>unit</a:t>
            </a:r>
            <a:r>
              <a:rPr lang="de-CH" sz="1600" dirty="0"/>
              <a:t>, </a:t>
            </a:r>
            <a:r>
              <a:rPr lang="de-CH" sz="1600" dirty="0" err="1"/>
              <a:t>it</a:t>
            </a:r>
            <a:r>
              <a:rPr lang="de-CH" sz="1600" dirty="0"/>
              <a:t> must </a:t>
            </a:r>
            <a:r>
              <a:rPr lang="de-CH" sz="1600" dirty="0" err="1"/>
              <a:t>be</a:t>
            </a:r>
            <a:r>
              <a:rPr lang="de-CH" sz="1600" dirty="0"/>
              <a:t> </a:t>
            </a:r>
            <a:r>
              <a:rPr lang="de-CH" sz="1600" dirty="0" err="1"/>
              <a:t>clear</a:t>
            </a:r>
            <a:r>
              <a:rPr lang="de-CH" sz="1600" dirty="0"/>
              <a:t> what </a:t>
            </a:r>
            <a:r>
              <a:rPr lang="de-CH" sz="1600" dirty="0" err="1"/>
              <a:t>components</a:t>
            </a:r>
            <a:r>
              <a:rPr lang="de-CH" sz="1600" dirty="0"/>
              <a:t> </a:t>
            </a:r>
            <a:r>
              <a:rPr lang="de-CH" sz="1600" dirty="0" err="1"/>
              <a:t>need</a:t>
            </a:r>
            <a:r>
              <a:rPr lang="de-CH" sz="1600" dirty="0"/>
              <a:t> to </a:t>
            </a:r>
            <a:r>
              <a:rPr lang="de-CH" sz="1600" dirty="0" err="1"/>
              <a:t>be</a:t>
            </a:r>
            <a:r>
              <a:rPr lang="de-CH" sz="1600" dirty="0"/>
              <a:t> </a:t>
            </a:r>
            <a:r>
              <a:rPr lang="de-CH" sz="1600" dirty="0" err="1"/>
              <a:t>showcased</a:t>
            </a:r>
            <a:r>
              <a:rPr lang="de-CH" sz="1600" dirty="0"/>
              <a:t>. The </a:t>
            </a:r>
            <a:r>
              <a:rPr lang="de-CH" sz="1600" dirty="0" err="1"/>
              <a:t>size</a:t>
            </a:r>
            <a:r>
              <a:rPr lang="de-CH" sz="1600" dirty="0"/>
              <a:t> and complexity </a:t>
            </a:r>
            <a:r>
              <a:rPr lang="de-CH" sz="1600" dirty="0" err="1"/>
              <a:t>of</a:t>
            </a:r>
            <a:r>
              <a:rPr lang="de-CH" sz="1600" dirty="0"/>
              <a:t> </a:t>
            </a:r>
            <a:r>
              <a:rPr lang="de-CH" sz="1600" dirty="0" err="1"/>
              <a:t>demonstration</a:t>
            </a:r>
            <a:r>
              <a:rPr lang="de-CH" sz="1600" dirty="0"/>
              <a:t> </a:t>
            </a:r>
            <a:r>
              <a:rPr lang="de-CH" sz="1600" dirty="0" err="1"/>
              <a:t>depend</a:t>
            </a:r>
            <a:r>
              <a:rPr lang="de-CH" sz="1600" dirty="0"/>
              <a:t> on </a:t>
            </a:r>
            <a:r>
              <a:rPr lang="de-CH" sz="1600" dirty="0" err="1"/>
              <a:t>the</a:t>
            </a:r>
            <a:r>
              <a:rPr lang="de-CH" sz="1600" dirty="0"/>
              <a:t> </a:t>
            </a:r>
            <a:r>
              <a:rPr lang="de-CH" sz="1600" dirty="0" err="1"/>
              <a:t>objectives</a:t>
            </a:r>
            <a:r>
              <a:rPr lang="de-CH" sz="1600" dirty="0"/>
              <a:t> and available </a:t>
            </a:r>
            <a:r>
              <a:rPr lang="de-CH" sz="1600" dirty="0" err="1"/>
              <a:t>resources</a:t>
            </a:r>
            <a:r>
              <a:rPr lang="de-CH" sz="1600" dirty="0"/>
              <a:t> and </a:t>
            </a:r>
            <a:r>
              <a:rPr lang="de-CH" sz="1600" dirty="0" err="1"/>
              <a:t>costs</a:t>
            </a:r>
            <a:r>
              <a:rPr lang="de-CH" sz="1600" dirty="0"/>
              <a:t> (</a:t>
            </a:r>
            <a:r>
              <a:rPr lang="de-CH" sz="1600" dirty="0" err="1"/>
              <a:t>land</a:t>
            </a:r>
            <a:r>
              <a:rPr lang="de-CH" sz="1600" dirty="0"/>
              <a:t>, </a:t>
            </a:r>
            <a:r>
              <a:rPr lang="de-CH" sz="1600" dirty="0" err="1"/>
              <a:t>labour</a:t>
            </a:r>
            <a:r>
              <a:rPr lang="de-CH" sz="1600" dirty="0"/>
              <a:t>, </a:t>
            </a:r>
            <a:r>
              <a:rPr lang="de-CH" sz="1600" dirty="0" err="1"/>
              <a:t>inputs</a:t>
            </a:r>
            <a:r>
              <a:rPr lang="de-CH" sz="1600" dirty="0"/>
              <a:t>, </a:t>
            </a:r>
            <a:r>
              <a:rPr lang="de-CH" sz="1600" dirty="0" err="1"/>
              <a:t>etc</a:t>
            </a:r>
            <a:r>
              <a:rPr lang="de-CH" sz="1600" dirty="0"/>
              <a:t>) among </a:t>
            </a:r>
            <a:r>
              <a:rPr lang="de-CH" sz="1600" dirty="0" err="1"/>
              <a:t>other</a:t>
            </a:r>
            <a:r>
              <a:rPr lang="de-CH" sz="1600" dirty="0"/>
              <a:t> considerations.</a:t>
            </a:r>
          </a:p>
        </p:txBody>
      </p:sp>
      <p:sp>
        <p:nvSpPr>
          <p:cNvPr id="96" name="Textfeld 95"/>
          <p:cNvSpPr txBox="1"/>
          <p:nvPr/>
        </p:nvSpPr>
        <p:spPr>
          <a:xfrm>
            <a:off x="341953" y="324857"/>
            <a:ext cx="7197349" cy="246221"/>
          </a:xfrm>
          <a:prstGeom prst="rect">
            <a:avLst/>
          </a:prstGeom>
          <a:noFill/>
        </p:spPr>
        <p:txBody>
          <a:bodyPr wrap="square" lIns="0" tIns="0" rIns="0" bIns="0">
            <a:spAutoFit/>
          </a:bodyPr>
          <a:lstStyle>
            <a:defPPr>
              <a:defRPr lang="de-DE"/>
            </a:defPPr>
            <a:lvl1pPr>
              <a:defRPr sz="1600" b="1"/>
            </a:lvl1pPr>
          </a:lstStyle>
          <a:p>
            <a:r>
              <a:rPr lang="de-CH" dirty="0" err="1"/>
              <a:t>Guiding</a:t>
            </a:r>
            <a:r>
              <a:rPr lang="de-CH" dirty="0"/>
              <a:t> </a:t>
            </a:r>
            <a:r>
              <a:rPr lang="de-CH" dirty="0" err="1"/>
              <a:t>questions</a:t>
            </a:r>
            <a:r>
              <a:rPr lang="de-CH" dirty="0"/>
              <a:t> on </a:t>
            </a:r>
            <a:r>
              <a:rPr lang="de-CH" dirty="0" err="1"/>
              <a:t>the</a:t>
            </a:r>
            <a:r>
              <a:rPr lang="de-CH" dirty="0"/>
              <a:t> potential </a:t>
            </a:r>
            <a:r>
              <a:rPr lang="de-CH" dirty="0" err="1"/>
              <a:t>components</a:t>
            </a:r>
            <a:r>
              <a:rPr lang="de-CH" dirty="0"/>
              <a:t> of a </a:t>
            </a:r>
            <a:r>
              <a:rPr lang="de-CH" dirty="0" err="1"/>
              <a:t>demonstration</a:t>
            </a:r>
            <a:endParaRPr lang="en-US" dirty="0"/>
          </a:p>
        </p:txBody>
      </p:sp>
      <p:sp>
        <p:nvSpPr>
          <p:cNvPr id="181" name="Rechteck 180"/>
          <p:cNvSpPr/>
          <p:nvPr/>
        </p:nvSpPr>
        <p:spPr>
          <a:xfrm>
            <a:off x="3594058" y="2755304"/>
            <a:ext cx="1157943" cy="738664"/>
          </a:xfrm>
          <a:prstGeom prst="rect">
            <a:avLst/>
          </a:prstGeom>
          <a:solidFill>
            <a:schemeClr val="accent4"/>
          </a:solidFill>
        </p:spPr>
        <p:txBody>
          <a:bodyPr wrap="square">
            <a:spAutoFit/>
          </a:bodyPr>
          <a:lstStyle/>
          <a:p>
            <a:pPr algn="ctr">
              <a:spcAft>
                <a:spcPts val="0"/>
              </a:spcAft>
            </a:pPr>
            <a:r>
              <a:rPr lang="de-CH" sz="1400" b="1"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Both</a:t>
            </a:r>
            <a:r>
              <a:rPr lang="de-CH" sz="14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de-CH" sz="1400" b="1" kern="1200" dirty="0" err="1">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crops</a:t>
            </a:r>
            <a:r>
              <a:rPr lang="de-CH" sz="14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and livestock</a:t>
            </a:r>
            <a:endParaRPr lang="en-US" sz="1400" b="1" dirty="0">
              <a:effectLst/>
              <a:latin typeface="Times New Roman" panose="02020603050405020304" pitchFamily="18" charset="0"/>
              <a:ea typeface="Times New Roman" panose="02020603050405020304" pitchFamily="18" charset="0"/>
            </a:endParaRPr>
          </a:p>
        </p:txBody>
      </p:sp>
      <p:cxnSp>
        <p:nvCxnSpPr>
          <p:cNvPr id="182" name="Gerader Verbinder 181"/>
          <p:cNvCxnSpPr>
            <a:cxnSpLocks/>
            <a:endCxn id="181" idx="1"/>
          </p:cNvCxnSpPr>
          <p:nvPr/>
        </p:nvCxnSpPr>
        <p:spPr>
          <a:xfrm>
            <a:off x="2851851" y="2767303"/>
            <a:ext cx="742207" cy="35733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Gerader Verbinder 182"/>
          <p:cNvCxnSpPr>
            <a:cxnSpLocks/>
          </p:cNvCxnSpPr>
          <p:nvPr/>
        </p:nvCxnSpPr>
        <p:spPr>
          <a:xfrm flipV="1">
            <a:off x="2873363" y="3135688"/>
            <a:ext cx="718702" cy="65331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Gerader Verbinder 185"/>
          <p:cNvCxnSpPr>
            <a:cxnSpLocks/>
          </p:cNvCxnSpPr>
          <p:nvPr/>
        </p:nvCxnSpPr>
        <p:spPr>
          <a:xfrm>
            <a:off x="4752001" y="3135688"/>
            <a:ext cx="730011" cy="72949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Gerader Verbinder 186"/>
          <p:cNvCxnSpPr>
            <a:cxnSpLocks/>
            <a:stCxn id="181" idx="3"/>
          </p:cNvCxnSpPr>
          <p:nvPr/>
        </p:nvCxnSpPr>
        <p:spPr>
          <a:xfrm flipV="1">
            <a:off x="4752001" y="2710885"/>
            <a:ext cx="704969" cy="41375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53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36</a:t>
            </a:fld>
            <a:endParaRPr lang="en-GB" noProof="0"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68" y="1178975"/>
            <a:ext cx="7962032" cy="4500050"/>
          </a:xfrm>
          <a:prstGeom prst="rect">
            <a:avLst/>
          </a:prstGeom>
        </p:spPr>
      </p:pic>
      <p:sp>
        <p:nvSpPr>
          <p:cNvPr id="7" name="Textfeld 6"/>
          <p:cNvSpPr txBox="1"/>
          <p:nvPr/>
        </p:nvSpPr>
        <p:spPr>
          <a:xfrm>
            <a:off x="594520" y="397642"/>
            <a:ext cx="7958806" cy="646331"/>
          </a:xfrm>
          <a:prstGeom prst="rect">
            <a:avLst/>
          </a:prstGeom>
          <a:solidFill>
            <a:srgbClr val="D0F7F8"/>
          </a:solidFill>
        </p:spPr>
        <p:txBody>
          <a:bodyPr wrap="square" rtlCol="0">
            <a:spAutoFit/>
          </a:bodyPr>
          <a:lstStyle/>
          <a:p>
            <a:r>
              <a:rPr lang="de-CH" b="1" dirty="0"/>
              <a:t>Example of </a:t>
            </a:r>
            <a:r>
              <a:rPr lang="de-CH" b="1" dirty="0" err="1"/>
              <a:t>key</a:t>
            </a:r>
            <a:r>
              <a:rPr lang="de-CH" b="1" dirty="0"/>
              <a:t> </a:t>
            </a:r>
            <a:r>
              <a:rPr lang="de-CH" b="1" dirty="0" err="1"/>
              <a:t>components</a:t>
            </a:r>
            <a:r>
              <a:rPr lang="de-CH" b="1" dirty="0"/>
              <a:t> in a </a:t>
            </a:r>
            <a:r>
              <a:rPr lang="de-CH" b="1" dirty="0" err="1"/>
              <a:t>demonstration</a:t>
            </a:r>
            <a:r>
              <a:rPr lang="de-CH" b="1" dirty="0"/>
              <a:t> at NRC Malawi: </a:t>
            </a:r>
          </a:p>
          <a:p>
            <a:r>
              <a:rPr lang="de-CH" dirty="0" err="1"/>
              <a:t>sorghum</a:t>
            </a:r>
            <a:r>
              <a:rPr lang="de-CH" dirty="0"/>
              <a:t> and </a:t>
            </a:r>
            <a:r>
              <a:rPr lang="de-CH" dirty="0" err="1"/>
              <a:t>groundnuts</a:t>
            </a:r>
            <a:r>
              <a:rPr lang="de-CH" dirty="0"/>
              <a:t> in an </a:t>
            </a:r>
            <a:r>
              <a:rPr lang="de-CH" dirty="0" err="1"/>
              <a:t>organically</a:t>
            </a:r>
            <a:r>
              <a:rPr lang="de-CH" dirty="0"/>
              <a:t> </a:t>
            </a:r>
            <a:r>
              <a:rPr lang="de-CH" dirty="0" err="1"/>
              <a:t>managed</a:t>
            </a:r>
            <a:r>
              <a:rPr lang="de-CH" dirty="0"/>
              <a:t> </a:t>
            </a:r>
            <a:r>
              <a:rPr lang="de-CH" dirty="0" err="1"/>
              <a:t>cereal</a:t>
            </a:r>
            <a:r>
              <a:rPr lang="de-CH" dirty="0"/>
              <a:t> - </a:t>
            </a:r>
            <a:r>
              <a:rPr lang="de-CH" dirty="0" err="1"/>
              <a:t>legume</a:t>
            </a:r>
            <a:r>
              <a:rPr lang="de-CH" dirty="0"/>
              <a:t> </a:t>
            </a:r>
            <a:r>
              <a:rPr lang="de-CH" dirty="0" err="1"/>
              <a:t>rotation</a:t>
            </a:r>
            <a:endParaRPr lang="en-US" dirty="0"/>
          </a:p>
        </p:txBody>
      </p:sp>
      <p:sp>
        <p:nvSpPr>
          <p:cNvPr id="9" name="Rechteck 8"/>
          <p:cNvSpPr/>
          <p:nvPr/>
        </p:nvSpPr>
        <p:spPr>
          <a:xfrm>
            <a:off x="1871970" y="5731252"/>
            <a:ext cx="6681356" cy="307777"/>
          </a:xfrm>
          <a:prstGeom prst="rect">
            <a:avLst/>
          </a:prstGeom>
        </p:spPr>
        <p:txBody>
          <a:bodyPr wrap="square">
            <a:spAutoFit/>
          </a:bodyPr>
          <a:lstStyle/>
          <a:p>
            <a:pPr algn="r"/>
            <a:r>
              <a:rPr lang="de-CH" sz="1400" dirty="0" err="1"/>
              <a:t>Photo</a:t>
            </a:r>
            <a:r>
              <a:rPr lang="de-CH" sz="1400" dirty="0"/>
              <a:t>: Andrew Thadzi, NRC Malawi</a:t>
            </a:r>
            <a:endParaRPr lang="en-US" sz="1400" dirty="0"/>
          </a:p>
        </p:txBody>
      </p:sp>
    </p:spTree>
    <p:extLst>
      <p:ext uri="{BB962C8B-B14F-4D97-AF65-F5344CB8AC3E}">
        <p14:creationId xmlns:p14="http://schemas.microsoft.com/office/powerpoint/2010/main" val="402618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37</a:t>
            </a:fld>
            <a:endParaRPr lang="de-DE" dirty="0">
              <a:solidFill>
                <a:srgbClr val="000000"/>
              </a:solidFill>
            </a:endParaRP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203" y="1628983"/>
            <a:ext cx="7920087" cy="4050042"/>
          </a:xfrm>
          <a:prstGeom prst="rect">
            <a:avLst/>
          </a:prstGeom>
        </p:spPr>
      </p:pic>
      <p:sp>
        <p:nvSpPr>
          <p:cNvPr id="6" name="Textfeld 5"/>
          <p:cNvSpPr txBox="1"/>
          <p:nvPr/>
        </p:nvSpPr>
        <p:spPr>
          <a:xfrm>
            <a:off x="611954" y="492646"/>
            <a:ext cx="7920088" cy="923330"/>
          </a:xfrm>
          <a:prstGeom prst="rect">
            <a:avLst/>
          </a:prstGeom>
          <a:noFill/>
        </p:spPr>
        <p:txBody>
          <a:bodyPr wrap="square" rtlCol="0">
            <a:spAutoFit/>
          </a:bodyPr>
          <a:lstStyle/>
          <a:p>
            <a:r>
              <a:rPr lang="de-CH" b="1" dirty="0"/>
              <a:t>Example of </a:t>
            </a:r>
            <a:r>
              <a:rPr lang="de-CH" b="1" dirty="0" err="1"/>
              <a:t>key</a:t>
            </a:r>
            <a:r>
              <a:rPr lang="de-CH" b="1" dirty="0"/>
              <a:t> </a:t>
            </a:r>
            <a:r>
              <a:rPr lang="de-CH" b="1" dirty="0" err="1"/>
              <a:t>components</a:t>
            </a:r>
            <a:r>
              <a:rPr lang="de-CH" b="1" dirty="0"/>
              <a:t> in a </a:t>
            </a:r>
            <a:r>
              <a:rPr lang="de-CH" b="1" dirty="0" err="1"/>
              <a:t>demonstration</a:t>
            </a:r>
            <a:r>
              <a:rPr lang="de-CH" b="1" dirty="0"/>
              <a:t>:</a:t>
            </a:r>
          </a:p>
          <a:p>
            <a:r>
              <a:rPr lang="de-CH" dirty="0"/>
              <a:t>Young </a:t>
            </a:r>
            <a:r>
              <a:rPr lang="de-CH" dirty="0" err="1"/>
              <a:t>cocoa</a:t>
            </a:r>
            <a:r>
              <a:rPr lang="de-CH" dirty="0"/>
              <a:t> </a:t>
            </a:r>
            <a:r>
              <a:rPr lang="de-CH" dirty="0" err="1"/>
              <a:t>plantation</a:t>
            </a:r>
            <a:r>
              <a:rPr lang="de-CH" dirty="0"/>
              <a:t> </a:t>
            </a:r>
            <a:r>
              <a:rPr lang="de-CH" dirty="0" err="1"/>
              <a:t>showing</a:t>
            </a:r>
            <a:r>
              <a:rPr lang="de-CH" dirty="0"/>
              <a:t> </a:t>
            </a:r>
            <a:r>
              <a:rPr lang="de-CH" dirty="0" err="1"/>
              <a:t>young</a:t>
            </a:r>
            <a:r>
              <a:rPr lang="de-CH" dirty="0"/>
              <a:t> </a:t>
            </a:r>
            <a:r>
              <a:rPr lang="de-CH" dirty="0" err="1"/>
              <a:t>cocoa</a:t>
            </a:r>
            <a:r>
              <a:rPr lang="de-CH" dirty="0"/>
              <a:t> </a:t>
            </a:r>
            <a:r>
              <a:rPr lang="de-CH" dirty="0" err="1"/>
              <a:t>trees</a:t>
            </a:r>
            <a:r>
              <a:rPr lang="de-CH" dirty="0"/>
              <a:t> </a:t>
            </a:r>
            <a:r>
              <a:rPr lang="de-CH" dirty="0" err="1"/>
              <a:t>intercropped</a:t>
            </a:r>
            <a:r>
              <a:rPr lang="de-CH" dirty="0"/>
              <a:t> with </a:t>
            </a:r>
            <a:r>
              <a:rPr lang="de-CH" dirty="0" err="1"/>
              <a:t>bananas</a:t>
            </a:r>
            <a:r>
              <a:rPr lang="de-CH" dirty="0"/>
              <a:t>/ </a:t>
            </a:r>
            <a:r>
              <a:rPr lang="de-CH" dirty="0" err="1"/>
              <a:t>plantains</a:t>
            </a:r>
            <a:r>
              <a:rPr lang="de-CH" dirty="0"/>
              <a:t> in </a:t>
            </a:r>
            <a:r>
              <a:rPr lang="de-CH" dirty="0" err="1"/>
              <a:t>Bolivia’s</a:t>
            </a:r>
            <a:r>
              <a:rPr lang="de-CH" dirty="0"/>
              <a:t> SysCom </a:t>
            </a:r>
            <a:r>
              <a:rPr lang="de-CH" dirty="0" err="1"/>
              <a:t>Longterm</a:t>
            </a:r>
            <a:r>
              <a:rPr lang="de-CH" dirty="0"/>
              <a:t> Experiment </a:t>
            </a:r>
            <a:endParaRPr lang="en-US" dirty="0"/>
          </a:p>
        </p:txBody>
      </p:sp>
      <p:sp>
        <p:nvSpPr>
          <p:cNvPr id="7" name="Datumsplatzhalter 4">
            <a:extLst>
              <a:ext uri="{FF2B5EF4-FFF2-40B4-BE49-F238E27FC236}">
                <a16:creationId xmlns:a16="http://schemas.microsoft.com/office/drawing/2014/main" id="{585A8288-ABB3-4351-8FB4-0CEED6BAFEE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Rechteck 7">
            <a:extLst>
              <a:ext uri="{FF2B5EF4-FFF2-40B4-BE49-F238E27FC236}">
                <a16:creationId xmlns:a16="http://schemas.microsoft.com/office/drawing/2014/main" id="{A95E790B-CF4F-4B90-9EFC-73976AE8DD88}"/>
              </a:ext>
            </a:extLst>
          </p:cNvPr>
          <p:cNvSpPr/>
          <p:nvPr/>
        </p:nvSpPr>
        <p:spPr>
          <a:xfrm>
            <a:off x="1889129" y="5723820"/>
            <a:ext cx="6681356" cy="307777"/>
          </a:xfrm>
          <a:prstGeom prst="rect">
            <a:avLst/>
          </a:prstGeom>
        </p:spPr>
        <p:txBody>
          <a:bodyPr wrap="square">
            <a:spAutoFit/>
          </a:bodyPr>
          <a:lstStyle/>
          <a:p>
            <a:pPr algn="r"/>
            <a:r>
              <a:rPr lang="de-CH" sz="1400" dirty="0" err="1"/>
              <a:t>Photo</a:t>
            </a:r>
            <a:r>
              <a:rPr lang="de-CH" sz="1400" dirty="0"/>
              <a:t>: </a:t>
            </a:r>
            <a:r>
              <a:rPr lang="de-CH" sz="1400" dirty="0" err="1"/>
              <a:t>FiBL</a:t>
            </a:r>
            <a:endParaRPr lang="en-US" sz="1400" dirty="0"/>
          </a:p>
        </p:txBody>
      </p:sp>
    </p:spTree>
    <p:extLst>
      <p:ext uri="{BB962C8B-B14F-4D97-AF65-F5344CB8AC3E}">
        <p14:creationId xmlns:p14="http://schemas.microsoft.com/office/powerpoint/2010/main" val="1803105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38</a:t>
            </a:fld>
            <a:endParaRPr lang="en-GB" noProof="0"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68" y="1178975"/>
            <a:ext cx="7962032" cy="4500050"/>
          </a:xfrm>
          <a:prstGeom prst="rect">
            <a:avLst/>
          </a:prstGeom>
        </p:spPr>
      </p:pic>
      <p:sp>
        <p:nvSpPr>
          <p:cNvPr id="7" name="Textfeld 6"/>
          <p:cNvSpPr txBox="1"/>
          <p:nvPr/>
        </p:nvSpPr>
        <p:spPr>
          <a:xfrm>
            <a:off x="594520" y="480417"/>
            <a:ext cx="7958806" cy="646331"/>
          </a:xfrm>
          <a:prstGeom prst="rect">
            <a:avLst/>
          </a:prstGeom>
          <a:solidFill>
            <a:srgbClr val="D0F7F8"/>
          </a:solidFill>
        </p:spPr>
        <p:txBody>
          <a:bodyPr wrap="square" rtlCol="0">
            <a:spAutoFit/>
          </a:bodyPr>
          <a:lstStyle/>
          <a:p>
            <a:r>
              <a:rPr lang="de-CH" b="1" dirty="0">
                <a:solidFill>
                  <a:srgbClr val="2D73A3"/>
                </a:solidFill>
              </a:rPr>
              <a:t>Example of </a:t>
            </a:r>
            <a:r>
              <a:rPr lang="de-CH" b="1" dirty="0" err="1">
                <a:solidFill>
                  <a:srgbClr val="2D73A3"/>
                </a:solidFill>
              </a:rPr>
              <a:t>key</a:t>
            </a:r>
            <a:r>
              <a:rPr lang="de-CH" b="1" dirty="0">
                <a:solidFill>
                  <a:srgbClr val="2D73A3"/>
                </a:solidFill>
              </a:rPr>
              <a:t> </a:t>
            </a:r>
            <a:r>
              <a:rPr lang="de-CH" b="1" dirty="0" err="1">
                <a:solidFill>
                  <a:srgbClr val="2D73A3"/>
                </a:solidFill>
              </a:rPr>
              <a:t>components</a:t>
            </a:r>
            <a:r>
              <a:rPr lang="de-CH" b="1" dirty="0">
                <a:solidFill>
                  <a:srgbClr val="2D73A3"/>
                </a:solidFill>
              </a:rPr>
              <a:t> in a </a:t>
            </a:r>
            <a:r>
              <a:rPr lang="de-CH" b="1" dirty="0" err="1">
                <a:solidFill>
                  <a:srgbClr val="2D73A3"/>
                </a:solidFill>
              </a:rPr>
              <a:t>demonstration</a:t>
            </a:r>
            <a:r>
              <a:rPr lang="de-CH" b="1" dirty="0">
                <a:solidFill>
                  <a:srgbClr val="2D73A3"/>
                </a:solidFill>
              </a:rPr>
              <a:t> at NRC Malawi: </a:t>
            </a:r>
          </a:p>
          <a:p>
            <a:r>
              <a:rPr lang="de-CH" dirty="0" err="1"/>
              <a:t>sorghum</a:t>
            </a:r>
            <a:r>
              <a:rPr lang="de-CH" dirty="0"/>
              <a:t> and </a:t>
            </a:r>
            <a:r>
              <a:rPr lang="de-CH" dirty="0" err="1"/>
              <a:t>groundnuts</a:t>
            </a:r>
            <a:r>
              <a:rPr lang="de-CH" dirty="0"/>
              <a:t> in an </a:t>
            </a:r>
            <a:r>
              <a:rPr lang="de-CH" dirty="0" err="1"/>
              <a:t>organically</a:t>
            </a:r>
            <a:r>
              <a:rPr lang="de-CH" dirty="0"/>
              <a:t> </a:t>
            </a:r>
            <a:r>
              <a:rPr lang="de-CH" dirty="0" err="1"/>
              <a:t>managed</a:t>
            </a:r>
            <a:r>
              <a:rPr lang="de-CH" dirty="0"/>
              <a:t> </a:t>
            </a:r>
            <a:r>
              <a:rPr lang="de-CH" dirty="0" err="1"/>
              <a:t>cereal</a:t>
            </a:r>
            <a:r>
              <a:rPr lang="de-CH" dirty="0"/>
              <a:t> - </a:t>
            </a:r>
            <a:r>
              <a:rPr lang="de-CH" dirty="0" err="1"/>
              <a:t>legume</a:t>
            </a:r>
            <a:r>
              <a:rPr lang="de-CH" dirty="0"/>
              <a:t> </a:t>
            </a:r>
            <a:r>
              <a:rPr lang="de-CH" dirty="0" err="1"/>
              <a:t>rotation</a:t>
            </a:r>
            <a:endParaRPr lang="en-US" dirty="0"/>
          </a:p>
        </p:txBody>
      </p:sp>
      <p:sp>
        <p:nvSpPr>
          <p:cNvPr id="9" name="Rechteck 8"/>
          <p:cNvSpPr/>
          <p:nvPr/>
        </p:nvSpPr>
        <p:spPr>
          <a:xfrm>
            <a:off x="1871970" y="5731252"/>
            <a:ext cx="6681356" cy="307777"/>
          </a:xfrm>
          <a:prstGeom prst="rect">
            <a:avLst/>
          </a:prstGeom>
        </p:spPr>
        <p:txBody>
          <a:bodyPr wrap="square">
            <a:spAutoFit/>
          </a:bodyPr>
          <a:lstStyle/>
          <a:p>
            <a:pPr algn="r"/>
            <a:r>
              <a:rPr lang="de-CH" sz="1400" dirty="0" err="1"/>
              <a:t>Photo</a:t>
            </a:r>
            <a:r>
              <a:rPr lang="de-CH" sz="1400" dirty="0"/>
              <a:t>: Andrew Thadzi, NRC Malawi</a:t>
            </a:r>
            <a:endParaRPr lang="en-US" sz="1400" dirty="0"/>
          </a:p>
        </p:txBody>
      </p:sp>
    </p:spTree>
    <p:extLst>
      <p:ext uri="{BB962C8B-B14F-4D97-AF65-F5344CB8AC3E}">
        <p14:creationId xmlns:p14="http://schemas.microsoft.com/office/powerpoint/2010/main" val="2291168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sz="half" idx="2"/>
            <p:extLst>
              <p:ext uri="{D42A27DB-BD31-4B8C-83A1-F6EECF244321}">
                <p14:modId xmlns:p14="http://schemas.microsoft.com/office/powerpoint/2010/main" val="1679087705"/>
              </p:ext>
            </p:extLst>
          </p:nvPr>
        </p:nvGraphicFramePr>
        <p:xfrm>
          <a:off x="0" y="1348605"/>
          <a:ext cx="9144000" cy="5033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39</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6" name="Inhaltsplatzhalter 2"/>
          <p:cNvSpPr txBox="1">
            <a:spLocks/>
          </p:cNvSpPr>
          <p:nvPr/>
        </p:nvSpPr>
        <p:spPr>
          <a:xfrm>
            <a:off x="453653" y="771427"/>
            <a:ext cx="8236694" cy="44030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dirty="0"/>
              <a:t>The time and </a:t>
            </a:r>
            <a:r>
              <a:rPr lang="de-CH" sz="1600" dirty="0" err="1"/>
              <a:t>financial</a:t>
            </a:r>
            <a:r>
              <a:rPr lang="de-CH" sz="1600" dirty="0"/>
              <a:t> </a:t>
            </a:r>
            <a:r>
              <a:rPr lang="de-CH" sz="1600" dirty="0" err="1"/>
              <a:t>resources</a:t>
            </a:r>
            <a:r>
              <a:rPr lang="de-CH" sz="1600" dirty="0"/>
              <a:t> available to </a:t>
            </a:r>
            <a:r>
              <a:rPr lang="de-CH" sz="1600" dirty="0" err="1"/>
              <a:t>organise</a:t>
            </a:r>
            <a:r>
              <a:rPr lang="de-CH" sz="1600" dirty="0"/>
              <a:t> and manage a </a:t>
            </a:r>
            <a:r>
              <a:rPr lang="de-CH" sz="1600" dirty="0" err="1"/>
              <a:t>demonstration</a:t>
            </a:r>
            <a:r>
              <a:rPr lang="de-CH" sz="1600" dirty="0">
                <a:solidFill>
                  <a:srgbClr val="FF00FF"/>
                </a:solidFill>
              </a:rPr>
              <a:t> </a:t>
            </a:r>
            <a:r>
              <a:rPr lang="de-CH" sz="1600" dirty="0" err="1"/>
              <a:t>are</a:t>
            </a:r>
            <a:r>
              <a:rPr lang="de-CH" sz="1600" dirty="0"/>
              <a:t> important to consider </a:t>
            </a:r>
            <a:r>
              <a:rPr lang="de-CH" sz="1600" dirty="0" err="1"/>
              <a:t>because</a:t>
            </a:r>
            <a:r>
              <a:rPr lang="de-CH" sz="1600" dirty="0"/>
              <a:t> they </a:t>
            </a:r>
            <a:r>
              <a:rPr lang="de-CH" sz="1600" dirty="0" err="1"/>
              <a:t>limit</a:t>
            </a:r>
            <a:r>
              <a:rPr lang="de-CH" sz="1600" dirty="0"/>
              <a:t> your </a:t>
            </a:r>
            <a:r>
              <a:rPr lang="de-CH" sz="1600" dirty="0" err="1"/>
              <a:t>ability</a:t>
            </a:r>
            <a:r>
              <a:rPr lang="de-CH" sz="1600" dirty="0"/>
              <a:t> to </a:t>
            </a:r>
            <a:r>
              <a:rPr lang="de-CH" sz="1600" dirty="0" err="1"/>
              <a:t>execute</a:t>
            </a:r>
            <a:r>
              <a:rPr lang="de-CH" sz="1600" dirty="0"/>
              <a:t> </a:t>
            </a:r>
            <a:r>
              <a:rPr lang="de-CH" sz="1600" dirty="0" err="1"/>
              <a:t>activities</a:t>
            </a:r>
            <a:r>
              <a:rPr lang="de-CH" sz="1600" dirty="0"/>
              <a:t> and </a:t>
            </a:r>
            <a:r>
              <a:rPr lang="de-CH" sz="1600" dirty="0" err="1"/>
              <a:t>achieve</a:t>
            </a:r>
            <a:r>
              <a:rPr lang="de-CH" sz="1600" dirty="0"/>
              <a:t> </a:t>
            </a:r>
            <a:r>
              <a:rPr lang="de-CH" sz="1600" dirty="0" err="1"/>
              <a:t>the</a:t>
            </a:r>
            <a:r>
              <a:rPr lang="de-CH" sz="1600" dirty="0"/>
              <a:t> </a:t>
            </a:r>
            <a:r>
              <a:rPr lang="de-CH" sz="1600" dirty="0" err="1"/>
              <a:t>desired</a:t>
            </a:r>
            <a:r>
              <a:rPr lang="de-CH" sz="1600" dirty="0"/>
              <a:t> </a:t>
            </a:r>
            <a:r>
              <a:rPr lang="de-CH" sz="1600" dirty="0" err="1"/>
              <a:t>outputs</a:t>
            </a:r>
            <a:r>
              <a:rPr lang="de-CH" sz="1600" dirty="0"/>
              <a:t>. </a:t>
            </a:r>
          </a:p>
          <a:p>
            <a:pPr marL="727200" lvl="1" indent="-457200">
              <a:buFont typeface="+mj-lt"/>
              <a:buAutoNum type="alphaLcParenR"/>
            </a:pPr>
            <a:endParaRPr lang="de-CH" sz="1400" dirty="0"/>
          </a:p>
        </p:txBody>
      </p:sp>
      <p:sp>
        <p:nvSpPr>
          <p:cNvPr id="8" name="Textfeld 7"/>
          <p:cNvSpPr txBox="1"/>
          <p:nvPr/>
        </p:nvSpPr>
        <p:spPr>
          <a:xfrm>
            <a:off x="308682" y="265220"/>
            <a:ext cx="8381665" cy="369332"/>
          </a:xfrm>
          <a:prstGeom prst="rect">
            <a:avLst/>
          </a:prstGeom>
          <a:noFill/>
        </p:spPr>
        <p:txBody>
          <a:bodyPr wrap="square" rtlCol="0">
            <a:spAutoFit/>
          </a:bodyPr>
          <a:lstStyle/>
          <a:p>
            <a:r>
              <a:rPr lang="de-CH" b="1" dirty="0"/>
              <a:t>3.2:  </a:t>
            </a:r>
            <a:r>
              <a:rPr lang="de-CH" b="1" dirty="0" err="1"/>
              <a:t>Timeframe</a:t>
            </a:r>
            <a:r>
              <a:rPr lang="de-CH" b="1" dirty="0"/>
              <a:t>, </a:t>
            </a:r>
            <a:r>
              <a:rPr lang="de-CH" b="1" dirty="0" err="1"/>
              <a:t>budget</a:t>
            </a:r>
            <a:r>
              <a:rPr lang="de-CH" b="1" dirty="0"/>
              <a:t>, and </a:t>
            </a:r>
            <a:r>
              <a:rPr lang="de-CH" b="1" dirty="0" err="1"/>
              <a:t>labour</a:t>
            </a:r>
            <a:r>
              <a:rPr lang="de-CH" b="1" dirty="0"/>
              <a:t> </a:t>
            </a:r>
            <a:r>
              <a:rPr lang="de-CH" b="1" dirty="0" err="1"/>
              <a:t>resources</a:t>
            </a:r>
            <a:r>
              <a:rPr lang="de-CH" b="1" dirty="0"/>
              <a:t> considerations</a:t>
            </a:r>
            <a:endParaRPr lang="en-GB" b="1" dirty="0"/>
          </a:p>
        </p:txBody>
      </p:sp>
    </p:spTree>
    <p:extLst>
      <p:ext uri="{BB962C8B-B14F-4D97-AF65-F5344CB8AC3E}">
        <p14:creationId xmlns:p14="http://schemas.microsoft.com/office/powerpoint/2010/main" val="157821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738" y="1643002"/>
            <a:ext cx="7896204" cy="4486028"/>
          </a:xfrm>
        </p:spPr>
        <p:txBody>
          <a:bodyPr/>
          <a:lstStyle/>
          <a:p>
            <a:pPr marL="801687" lvl="3" indent="0">
              <a:buNone/>
            </a:pPr>
            <a:endParaRPr lang="de-CH" dirty="0">
              <a:latin typeface="Gill Sans MT" panose="020B0502020104020203" pitchFamily="34" charset="0"/>
            </a:endParaRPr>
          </a:p>
          <a:p>
            <a:pPr marL="98550" lvl="1" indent="0">
              <a:buNone/>
            </a:pPr>
            <a:endParaRPr lang="de-CH" dirty="0">
              <a:latin typeface="Gill Sans MT" panose="020B0502020104020203" pitchFamily="34" charset="0"/>
            </a:endParaRPr>
          </a:p>
          <a:p>
            <a:pPr marL="98550" lvl="1" indent="0">
              <a:buNone/>
            </a:pPr>
            <a:r>
              <a:rPr lang="de-CH" dirty="0">
                <a:latin typeface="Gill Sans MT" panose="020B0502020104020203" pitchFamily="34" charset="0"/>
              </a:rPr>
              <a:t>    </a:t>
            </a:r>
          </a:p>
        </p:txBody>
      </p:sp>
      <p:sp>
        <p:nvSpPr>
          <p:cNvPr id="5" name="Datumsplatzhalter 4">
            <a:extLst>
              <a:ext uri="{FF2B5EF4-FFF2-40B4-BE49-F238E27FC236}">
                <a16:creationId xmlns:a16="http://schemas.microsoft.com/office/drawing/2014/main" id="{E2D47A3D-7F7B-4EED-B8B5-075D1EA5C22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4" name="Rechteck 3">
            <a:extLst>
              <a:ext uri="{FF2B5EF4-FFF2-40B4-BE49-F238E27FC236}">
                <a16:creationId xmlns:a16="http://schemas.microsoft.com/office/drawing/2014/main" id="{3EE4E8BF-1DF5-469E-8611-390AAA18CFEB}"/>
              </a:ext>
            </a:extLst>
          </p:cNvPr>
          <p:cNvSpPr/>
          <p:nvPr/>
        </p:nvSpPr>
        <p:spPr>
          <a:xfrm>
            <a:off x="521955" y="417492"/>
            <a:ext cx="7896204" cy="5693866"/>
          </a:xfrm>
          <a:prstGeom prst="rect">
            <a:avLst/>
          </a:prstGeom>
        </p:spPr>
        <p:txBody>
          <a:bodyPr wrap="square">
            <a:spAutoFit/>
          </a:bodyPr>
          <a:lstStyle/>
          <a:p>
            <a:pPr>
              <a:tabLst>
                <a:tab pos="6480000" algn="l"/>
              </a:tabLst>
            </a:pPr>
            <a:r>
              <a:rPr lang="de-CH" sz="1400" dirty="0"/>
              <a:t>Chapter 4: Establishment and </a:t>
            </a:r>
            <a:r>
              <a:rPr lang="de-CH" sz="1400" dirty="0" err="1"/>
              <a:t>management</a:t>
            </a:r>
            <a:r>
              <a:rPr lang="de-CH" sz="1400" dirty="0"/>
              <a:t> – </a:t>
            </a:r>
            <a:r>
              <a:rPr lang="de-CH" sz="1400" dirty="0" err="1"/>
              <a:t>demonstrations</a:t>
            </a:r>
            <a:r>
              <a:rPr lang="de-CH" sz="1400" dirty="0"/>
              <a:t> involving </a:t>
            </a:r>
            <a:r>
              <a:rPr lang="de-CH" sz="1400" dirty="0" err="1"/>
              <a:t>crops</a:t>
            </a:r>
            <a:r>
              <a:rPr lang="de-CH" sz="1400" dirty="0"/>
              <a:t> only	Page 64</a:t>
            </a:r>
          </a:p>
          <a:p>
            <a:pPr lvl="1" algn="just"/>
            <a:r>
              <a:rPr lang="de-CH" sz="1400" dirty="0">
                <a:latin typeface="Gill Sans MT" panose="020B0502020104020203" pitchFamily="34" charset="0"/>
              </a:rPr>
              <a:t> 4.1  Planting / Sowing					  </a:t>
            </a:r>
            <a:r>
              <a:rPr lang="de-CH" sz="1400" dirty="0"/>
              <a:t>Page 66</a:t>
            </a:r>
          </a:p>
          <a:p>
            <a:pPr lvl="1" algn="just"/>
            <a:r>
              <a:rPr lang="de-CH" sz="1400" dirty="0">
                <a:latin typeface="Gill Sans MT" panose="020B0502020104020203" pitchFamily="34" charset="0"/>
              </a:rPr>
              <a:t> 4.2:  </a:t>
            </a:r>
            <a:r>
              <a:rPr lang="de-CH" sz="1400" dirty="0" err="1">
                <a:latin typeface="Gill Sans MT" panose="020B0502020104020203" pitchFamily="34" charset="0"/>
              </a:rPr>
              <a:t>Weeding</a:t>
            </a:r>
            <a:r>
              <a:rPr lang="de-CH" sz="1400" dirty="0">
                <a:latin typeface="Gill Sans MT" panose="020B0502020104020203" pitchFamily="34" charset="0"/>
              </a:rPr>
              <a:t>, </a:t>
            </a:r>
            <a:r>
              <a:rPr lang="de-CH" sz="1400" dirty="0" err="1">
                <a:latin typeface="Gill Sans MT" panose="020B0502020104020203" pitchFamily="34" charset="0"/>
              </a:rPr>
              <a:t>training</a:t>
            </a:r>
            <a:r>
              <a:rPr lang="de-CH" sz="1400" dirty="0">
                <a:latin typeface="Gill Sans MT" panose="020B0502020104020203" pitchFamily="34" charset="0"/>
              </a:rPr>
              <a:t> and pruning 				  </a:t>
            </a:r>
            <a:r>
              <a:rPr lang="de-CH" sz="1400" dirty="0"/>
              <a:t>Page 72</a:t>
            </a:r>
            <a:endParaRPr lang="de-CH" sz="1400" dirty="0">
              <a:latin typeface="Gill Sans MT" panose="020B0502020104020203" pitchFamily="34" charset="0"/>
            </a:endParaRPr>
          </a:p>
          <a:p>
            <a:pPr lvl="1" algn="just"/>
            <a:r>
              <a:rPr lang="de-CH" sz="1400" dirty="0">
                <a:latin typeface="Gill Sans MT" panose="020B0502020104020203" pitchFamily="34" charset="0"/>
              </a:rPr>
              <a:t> 4.3:  Plant </a:t>
            </a:r>
            <a:r>
              <a:rPr lang="de-CH" sz="1400" dirty="0" err="1">
                <a:latin typeface="Gill Sans MT" panose="020B0502020104020203" pitchFamily="34" charset="0"/>
              </a:rPr>
              <a:t>nutrition</a:t>
            </a:r>
            <a:r>
              <a:rPr lang="de-CH" sz="1400" dirty="0">
                <a:latin typeface="Gill Sans MT" panose="020B0502020104020203" pitchFamily="34" charset="0"/>
              </a:rPr>
              <a:t> 					  </a:t>
            </a:r>
            <a:r>
              <a:rPr lang="de-CH" sz="1400" dirty="0"/>
              <a:t>Page 75</a:t>
            </a:r>
            <a:endParaRPr lang="de-CH" sz="1400" dirty="0">
              <a:latin typeface="Gill Sans MT" panose="020B0502020104020203" pitchFamily="34" charset="0"/>
            </a:endParaRPr>
          </a:p>
          <a:p>
            <a:pPr lvl="1" algn="just"/>
            <a:r>
              <a:rPr lang="de-CH" sz="1400" dirty="0">
                <a:latin typeface="Gill Sans MT" panose="020B0502020104020203" pitchFamily="34" charset="0"/>
              </a:rPr>
              <a:t> 4.4:  Plant </a:t>
            </a:r>
            <a:r>
              <a:rPr lang="de-CH" sz="1400" dirty="0" err="1">
                <a:latin typeface="Gill Sans MT" panose="020B0502020104020203" pitchFamily="34" charset="0"/>
              </a:rPr>
              <a:t>protection</a:t>
            </a:r>
            <a:r>
              <a:rPr lang="de-CH" sz="1400" dirty="0">
                <a:latin typeface="Gill Sans MT" panose="020B0502020104020203" pitchFamily="34" charset="0"/>
              </a:rPr>
              <a:t> 					  </a:t>
            </a:r>
            <a:r>
              <a:rPr lang="de-CH" sz="1400" dirty="0"/>
              <a:t>Page 82</a:t>
            </a:r>
            <a:endParaRPr lang="de-CH" sz="1400" dirty="0">
              <a:latin typeface="Gill Sans MT" panose="020B0502020104020203" pitchFamily="34" charset="0"/>
            </a:endParaRPr>
          </a:p>
          <a:p>
            <a:pPr lvl="1" algn="just"/>
            <a:r>
              <a:rPr lang="de-CH" sz="1400" dirty="0">
                <a:latin typeface="Gill Sans MT" panose="020B0502020104020203" pitchFamily="34" charset="0"/>
              </a:rPr>
              <a:t> 4.5:  </a:t>
            </a:r>
            <a:r>
              <a:rPr lang="de-CH" sz="1400" dirty="0" err="1">
                <a:latin typeface="Gill Sans MT" panose="020B0502020104020203" pitchFamily="34" charset="0"/>
              </a:rPr>
              <a:t>Labelling</a:t>
            </a:r>
            <a:r>
              <a:rPr lang="de-CH" sz="1400" dirty="0">
                <a:latin typeface="Gill Sans MT" panose="020B0502020104020203" pitchFamily="34" charset="0"/>
              </a:rPr>
              <a:t> of </a:t>
            </a:r>
            <a:r>
              <a:rPr lang="de-CH" sz="1400" dirty="0" err="1">
                <a:latin typeface="Gill Sans MT" panose="020B0502020104020203" pitchFamily="34" charset="0"/>
              </a:rPr>
              <a:t>the</a:t>
            </a:r>
            <a:r>
              <a:rPr lang="de-CH" sz="1400" dirty="0">
                <a:latin typeface="Gill Sans MT" panose="020B0502020104020203" pitchFamily="34" charset="0"/>
              </a:rPr>
              <a:t> </a:t>
            </a:r>
            <a:r>
              <a:rPr lang="de-CH" sz="1400" dirty="0" err="1">
                <a:latin typeface="Gill Sans MT" panose="020B0502020104020203" pitchFamily="34" charset="0"/>
              </a:rPr>
              <a:t>demonstrations</a:t>
            </a:r>
            <a:r>
              <a:rPr lang="de-CH" sz="1400" dirty="0">
                <a:latin typeface="Gill Sans MT" panose="020B0502020104020203" pitchFamily="34" charset="0"/>
              </a:rPr>
              <a:t>				  Page 95</a:t>
            </a:r>
          </a:p>
          <a:p>
            <a:r>
              <a:rPr lang="de-CH" sz="1400" dirty="0">
                <a:latin typeface="Gill Sans MT" panose="020B0502020104020203" pitchFamily="34" charset="0"/>
              </a:rPr>
              <a:t> </a:t>
            </a:r>
            <a:r>
              <a:rPr lang="de-CH" sz="1400" dirty="0"/>
              <a:t>Chapter 5: </a:t>
            </a:r>
            <a:r>
              <a:rPr lang="en-US" sz="1400" dirty="0"/>
              <a:t>Livestock husbandry in organic demos				  </a:t>
            </a:r>
            <a:r>
              <a:rPr lang="de-CH" sz="1400" dirty="0"/>
              <a:t>Page 98</a:t>
            </a:r>
          </a:p>
          <a:p>
            <a:pPr>
              <a:tabLst>
                <a:tab pos="6480000" algn="l"/>
              </a:tabLst>
            </a:pPr>
            <a:r>
              <a:rPr lang="de-CH" sz="1400" dirty="0"/>
              <a:t>          5.1:  </a:t>
            </a:r>
            <a:r>
              <a:rPr lang="en-US" sz="1400" dirty="0"/>
              <a:t>Introduction and basic requirements for livestock</a:t>
            </a:r>
            <a:r>
              <a:rPr lang="de-CH" sz="1400" dirty="0">
                <a:latin typeface="Gill Sans MT" panose="020B0502020104020203" pitchFamily="34" charset="0"/>
              </a:rPr>
              <a:t>	 </a:t>
            </a:r>
            <a:r>
              <a:rPr lang="de-CH" sz="1400" dirty="0"/>
              <a:t>Page 99</a:t>
            </a:r>
          </a:p>
          <a:p>
            <a:pPr>
              <a:tabLst>
                <a:tab pos="6480000" algn="l"/>
              </a:tabLst>
            </a:pPr>
            <a:r>
              <a:rPr lang="de-CH" sz="1400" dirty="0"/>
              <a:t>          5.2:  </a:t>
            </a:r>
            <a:r>
              <a:rPr lang="en-US" sz="1400" dirty="0"/>
              <a:t>Organic pigs - housing, feeding and health</a:t>
            </a:r>
            <a:r>
              <a:rPr lang="de-CH" sz="1400" dirty="0">
                <a:latin typeface="Gill Sans MT" panose="020B0502020104020203" pitchFamily="34" charset="0"/>
              </a:rPr>
              <a:t>	 </a:t>
            </a:r>
            <a:r>
              <a:rPr lang="de-CH" sz="1400" dirty="0"/>
              <a:t>Page 102</a:t>
            </a:r>
          </a:p>
          <a:p>
            <a:pPr>
              <a:tabLst>
                <a:tab pos="6480000" algn="l"/>
              </a:tabLst>
            </a:pPr>
            <a:r>
              <a:rPr lang="de-CH" sz="1400" dirty="0"/>
              <a:t>          5.3:  </a:t>
            </a:r>
            <a:r>
              <a:rPr lang="en-US" sz="1400" dirty="0"/>
              <a:t>Organic poultry feeding, housing, breeding and health</a:t>
            </a:r>
            <a:r>
              <a:rPr lang="de-CH" sz="1400" dirty="0">
                <a:latin typeface="Gill Sans MT" panose="020B0502020104020203" pitchFamily="34" charset="0"/>
              </a:rPr>
              <a:t>	 </a:t>
            </a:r>
            <a:r>
              <a:rPr lang="de-CH" sz="1400" dirty="0"/>
              <a:t>Page 105</a:t>
            </a:r>
          </a:p>
          <a:p>
            <a:pPr>
              <a:tabLst>
                <a:tab pos="6480000" algn="l"/>
              </a:tabLst>
            </a:pPr>
            <a:r>
              <a:rPr lang="de-CH" sz="1400" dirty="0"/>
              <a:t>          5.4:  </a:t>
            </a:r>
            <a:r>
              <a:rPr lang="en-US" sz="1400" dirty="0"/>
              <a:t>Small ruminants feeding and </a:t>
            </a:r>
            <a:r>
              <a:rPr lang="en-US" sz="1400" dirty="0" err="1"/>
              <a:t>behaviour</a:t>
            </a:r>
            <a:r>
              <a:rPr lang="de-CH" sz="1400" dirty="0">
                <a:latin typeface="Gill Sans MT" panose="020B0502020104020203" pitchFamily="34" charset="0"/>
              </a:rPr>
              <a:t>	 </a:t>
            </a:r>
            <a:r>
              <a:rPr lang="de-CH" sz="1400" dirty="0"/>
              <a:t>Page 108</a:t>
            </a:r>
          </a:p>
          <a:p>
            <a:pPr>
              <a:tabLst>
                <a:tab pos="6480000" algn="l"/>
              </a:tabLst>
            </a:pPr>
            <a:r>
              <a:rPr lang="de-CH" sz="1400" dirty="0"/>
              <a:t>          5.5:  </a:t>
            </a:r>
            <a:r>
              <a:rPr lang="en-US" sz="1400" dirty="0"/>
              <a:t>Small ruminants: breeding and health management</a:t>
            </a:r>
            <a:r>
              <a:rPr lang="de-CH" sz="1400" dirty="0"/>
              <a:t>	 Page 109</a:t>
            </a:r>
          </a:p>
          <a:p>
            <a:pPr>
              <a:tabLst>
                <a:tab pos="6480000" algn="l"/>
              </a:tabLst>
            </a:pPr>
            <a:r>
              <a:rPr lang="de-CH" sz="1400" dirty="0"/>
              <a:t>Chapter 6: Harvesting	 Page 114</a:t>
            </a:r>
          </a:p>
          <a:p>
            <a:pPr>
              <a:tabLst>
                <a:tab pos="6480000" algn="l"/>
              </a:tabLst>
            </a:pPr>
            <a:r>
              <a:rPr lang="de-CH" sz="1400" dirty="0"/>
              <a:t>Chapter 7: Postharvest </a:t>
            </a:r>
            <a:r>
              <a:rPr lang="de-CH" sz="1400" dirty="0" err="1"/>
              <a:t>management</a:t>
            </a:r>
            <a:r>
              <a:rPr lang="de-CH" sz="1400" dirty="0"/>
              <a:t>	 Page 116</a:t>
            </a:r>
          </a:p>
          <a:p>
            <a:pPr>
              <a:tabLst>
                <a:tab pos="6480000" algn="l"/>
              </a:tabLst>
            </a:pPr>
            <a:r>
              <a:rPr lang="de-CH" sz="1400" dirty="0"/>
              <a:t>Chapter 8: Data </a:t>
            </a:r>
            <a:r>
              <a:rPr lang="de-CH" sz="1400" dirty="0" err="1"/>
              <a:t>collection</a:t>
            </a:r>
            <a:r>
              <a:rPr lang="de-CH" sz="1400" dirty="0"/>
              <a:t> and </a:t>
            </a:r>
            <a:r>
              <a:rPr lang="de-CH" sz="1400" dirty="0" err="1"/>
              <a:t>management</a:t>
            </a:r>
            <a:r>
              <a:rPr lang="de-CH" sz="1400" dirty="0"/>
              <a:t>	 Page 131</a:t>
            </a:r>
          </a:p>
          <a:p>
            <a:pPr>
              <a:tabLst>
                <a:tab pos="6480000" algn="l"/>
              </a:tabLst>
            </a:pPr>
            <a:r>
              <a:rPr lang="de-CH" sz="1400" dirty="0"/>
              <a:t>Chapter 9: Dissemination and </a:t>
            </a:r>
            <a:r>
              <a:rPr lang="de-CH" sz="1400" dirty="0" err="1"/>
              <a:t>learning</a:t>
            </a:r>
            <a:r>
              <a:rPr lang="de-CH" sz="1400" dirty="0"/>
              <a:t>	 Page 143</a:t>
            </a:r>
          </a:p>
          <a:p>
            <a:pPr>
              <a:tabLst>
                <a:tab pos="6480000" algn="l"/>
              </a:tabLst>
            </a:pPr>
            <a:r>
              <a:rPr lang="de-CH" sz="1400" dirty="0"/>
              <a:t>           9.1: </a:t>
            </a:r>
            <a:r>
              <a:rPr lang="en-US" sz="1400" dirty="0"/>
              <a:t>Regular reflections and learnings by the demonstration team	 </a:t>
            </a:r>
            <a:r>
              <a:rPr lang="de-CH" sz="1400" dirty="0"/>
              <a:t>Page 144</a:t>
            </a:r>
          </a:p>
          <a:p>
            <a:pPr>
              <a:tabLst>
                <a:tab pos="6480000" algn="l"/>
              </a:tabLst>
            </a:pPr>
            <a:r>
              <a:rPr lang="de-CH" sz="1400" dirty="0"/>
              <a:t>           9.2: </a:t>
            </a:r>
            <a:r>
              <a:rPr lang="en-US" sz="1400" dirty="0"/>
              <a:t>Technological dissemination from the demonstrations	 </a:t>
            </a:r>
            <a:r>
              <a:rPr lang="de-CH" sz="1400" dirty="0"/>
              <a:t>Page 147</a:t>
            </a:r>
          </a:p>
          <a:p>
            <a:pPr>
              <a:tabLst>
                <a:tab pos="6480000" algn="l"/>
              </a:tabLst>
            </a:pPr>
            <a:r>
              <a:rPr lang="de-CH" sz="1400" dirty="0"/>
              <a:t>Further </a:t>
            </a:r>
            <a:r>
              <a:rPr lang="de-CH" sz="1400" dirty="0" err="1"/>
              <a:t>reading</a:t>
            </a:r>
            <a:r>
              <a:rPr lang="de-CH" sz="1400" dirty="0"/>
              <a:t> and </a:t>
            </a:r>
            <a:r>
              <a:rPr lang="de-CH" sz="1400" dirty="0" err="1"/>
              <a:t>sources</a:t>
            </a:r>
            <a:r>
              <a:rPr lang="de-CH" sz="1400" dirty="0"/>
              <a:t> of </a:t>
            </a:r>
            <a:r>
              <a:rPr lang="de-CH" sz="1400" dirty="0" err="1"/>
              <a:t>icons</a:t>
            </a:r>
            <a:r>
              <a:rPr lang="de-CH" sz="1400" dirty="0"/>
              <a:t>	 Page 152</a:t>
            </a:r>
          </a:p>
          <a:p>
            <a:pPr>
              <a:tabLst>
                <a:tab pos="6480000" algn="l"/>
              </a:tabLst>
            </a:pPr>
            <a:r>
              <a:rPr lang="de-CH" sz="1400" dirty="0"/>
              <a:t>Annex 1: Examples of structures that </a:t>
            </a:r>
            <a:r>
              <a:rPr lang="de-CH" sz="1400" dirty="0" err="1"/>
              <a:t>can</a:t>
            </a:r>
            <a:r>
              <a:rPr lang="de-CH" sz="1400" dirty="0"/>
              <a:t> </a:t>
            </a:r>
            <a:r>
              <a:rPr lang="de-CH" sz="1400" dirty="0" err="1"/>
              <a:t>help</a:t>
            </a:r>
            <a:r>
              <a:rPr lang="de-CH" sz="1400" dirty="0"/>
              <a:t> to </a:t>
            </a:r>
            <a:r>
              <a:rPr lang="de-CH" sz="1400" dirty="0" err="1"/>
              <a:t>stabilise</a:t>
            </a:r>
            <a:r>
              <a:rPr lang="de-CH" sz="1400" dirty="0"/>
              <a:t> soils on </a:t>
            </a:r>
            <a:r>
              <a:rPr lang="de-CH" sz="1400" dirty="0" err="1"/>
              <a:t>sloppy</a:t>
            </a:r>
            <a:r>
              <a:rPr lang="de-CH" sz="1400" dirty="0"/>
              <a:t> </a:t>
            </a:r>
            <a:r>
              <a:rPr lang="de-CH" sz="1400" dirty="0" err="1"/>
              <a:t>land</a:t>
            </a:r>
            <a:r>
              <a:rPr lang="de-CH" sz="1400" dirty="0"/>
              <a:t>	 Page 155</a:t>
            </a:r>
          </a:p>
          <a:p>
            <a:pPr>
              <a:tabLst>
                <a:tab pos="6480000" algn="l"/>
              </a:tabLst>
            </a:pPr>
            <a:r>
              <a:rPr lang="de-CH" sz="1400" dirty="0"/>
              <a:t>Annex 2: Additional considerations </a:t>
            </a:r>
            <a:r>
              <a:rPr lang="de-CH" sz="1400" dirty="0" err="1"/>
              <a:t>for</a:t>
            </a:r>
            <a:r>
              <a:rPr lang="de-CH" sz="1400" dirty="0"/>
              <a:t> </a:t>
            </a:r>
            <a:r>
              <a:rPr lang="de-CH" sz="1400" dirty="0" err="1"/>
              <a:t>site</a:t>
            </a:r>
            <a:r>
              <a:rPr lang="de-CH" sz="1400" dirty="0"/>
              <a:t> – </a:t>
            </a:r>
            <a:r>
              <a:rPr lang="de-CH" sz="1400" dirty="0" err="1"/>
              <a:t>weather</a:t>
            </a:r>
            <a:r>
              <a:rPr lang="de-CH" sz="1400" dirty="0"/>
              <a:t> </a:t>
            </a:r>
            <a:r>
              <a:rPr lang="de-CH" sz="1400" dirty="0" err="1"/>
              <a:t>station</a:t>
            </a:r>
            <a:r>
              <a:rPr lang="de-CH" sz="1400" dirty="0"/>
              <a:t>	 Page 161</a:t>
            </a:r>
          </a:p>
          <a:p>
            <a:pPr>
              <a:tabLst>
                <a:tab pos="6480000" algn="l"/>
              </a:tabLst>
            </a:pPr>
            <a:r>
              <a:rPr lang="de-CH" sz="1400" dirty="0"/>
              <a:t>Annex 3: Procedures </a:t>
            </a:r>
            <a:r>
              <a:rPr lang="de-CH" sz="1400" dirty="0" err="1"/>
              <a:t>for</a:t>
            </a:r>
            <a:r>
              <a:rPr lang="de-CH" sz="1400" dirty="0"/>
              <a:t> soil </a:t>
            </a:r>
            <a:r>
              <a:rPr lang="de-CH" sz="1400" dirty="0" err="1"/>
              <a:t>sampling</a:t>
            </a:r>
            <a:r>
              <a:rPr lang="de-CH" sz="1400" dirty="0"/>
              <a:t>, </a:t>
            </a:r>
            <a:r>
              <a:rPr lang="de-CH" sz="1400" dirty="0" err="1"/>
              <a:t>if</a:t>
            </a:r>
            <a:r>
              <a:rPr lang="de-CH" sz="1400" dirty="0"/>
              <a:t> required	 Page 157</a:t>
            </a:r>
          </a:p>
          <a:p>
            <a:pPr>
              <a:tabLst>
                <a:tab pos="6480000" algn="l"/>
              </a:tabLst>
            </a:pPr>
            <a:r>
              <a:rPr lang="de-CH" sz="1400" dirty="0"/>
              <a:t>Annex 4: Germination </a:t>
            </a:r>
            <a:r>
              <a:rPr lang="de-CH" sz="1400" dirty="0" err="1"/>
              <a:t>tests</a:t>
            </a:r>
            <a:r>
              <a:rPr lang="de-CH" sz="1400" dirty="0"/>
              <a:t> and </a:t>
            </a:r>
            <a:r>
              <a:rPr lang="de-CH" sz="1400" dirty="0" err="1"/>
              <a:t>correction</a:t>
            </a:r>
            <a:r>
              <a:rPr lang="de-CH" sz="1400" dirty="0"/>
              <a:t> </a:t>
            </a:r>
            <a:r>
              <a:rPr lang="de-CH" sz="1400" dirty="0" err="1"/>
              <a:t>for</a:t>
            </a:r>
            <a:r>
              <a:rPr lang="de-CH" sz="1400" dirty="0"/>
              <a:t> </a:t>
            </a:r>
            <a:r>
              <a:rPr lang="de-CH" sz="1400" dirty="0" err="1"/>
              <a:t>seeding</a:t>
            </a:r>
            <a:r>
              <a:rPr lang="de-CH" sz="1400" dirty="0"/>
              <a:t> </a:t>
            </a:r>
            <a:r>
              <a:rPr lang="de-CH" sz="1400" dirty="0" err="1"/>
              <a:t>rates</a:t>
            </a:r>
            <a:r>
              <a:rPr lang="de-CH" sz="1400" dirty="0"/>
              <a:t>	 Page 163</a:t>
            </a:r>
          </a:p>
          <a:p>
            <a:pPr>
              <a:tabLst>
                <a:tab pos="6480000" algn="l"/>
              </a:tabLst>
            </a:pPr>
            <a:r>
              <a:rPr lang="de-CH" sz="1400" dirty="0"/>
              <a:t>Annex: 5: Additional considerations </a:t>
            </a:r>
            <a:r>
              <a:rPr lang="de-CH" sz="1400" dirty="0" err="1"/>
              <a:t>for</a:t>
            </a:r>
            <a:r>
              <a:rPr lang="de-CH" sz="1400" dirty="0"/>
              <a:t> </a:t>
            </a:r>
            <a:r>
              <a:rPr lang="de-CH" sz="1400" dirty="0" err="1"/>
              <a:t>scientific</a:t>
            </a:r>
            <a:r>
              <a:rPr lang="de-CH" sz="1400" dirty="0"/>
              <a:t> </a:t>
            </a:r>
            <a:r>
              <a:rPr lang="de-CH" sz="1400" dirty="0" err="1"/>
              <a:t>demonstrations</a:t>
            </a:r>
            <a:r>
              <a:rPr lang="de-CH" sz="1400" dirty="0"/>
              <a:t> / </a:t>
            </a:r>
            <a:r>
              <a:rPr lang="de-CH" sz="1400" dirty="0" err="1"/>
              <a:t>trials</a:t>
            </a:r>
            <a:r>
              <a:rPr lang="de-CH" sz="1400" dirty="0"/>
              <a:t>	 Page 165</a:t>
            </a:r>
          </a:p>
          <a:p>
            <a:pPr>
              <a:tabLst>
                <a:tab pos="6480000" algn="l"/>
              </a:tabLst>
            </a:pPr>
            <a:r>
              <a:rPr lang="de-CH" sz="1400" dirty="0"/>
              <a:t>Annex 6: </a:t>
            </a:r>
            <a:r>
              <a:rPr lang="de-CH" sz="1400" dirty="0" err="1"/>
              <a:t>Nursery</a:t>
            </a:r>
            <a:r>
              <a:rPr lang="de-CH" sz="1400" dirty="0"/>
              <a:t> </a:t>
            </a:r>
            <a:r>
              <a:rPr lang="de-CH" sz="1400" dirty="0" err="1"/>
              <a:t>establishment</a:t>
            </a:r>
            <a:r>
              <a:rPr lang="de-CH" sz="1400" dirty="0"/>
              <a:t> to </a:t>
            </a:r>
            <a:r>
              <a:rPr lang="de-CH" sz="1400" dirty="0" err="1"/>
              <a:t>raise</a:t>
            </a:r>
            <a:r>
              <a:rPr lang="de-CH" sz="1400" dirty="0"/>
              <a:t> </a:t>
            </a:r>
            <a:r>
              <a:rPr lang="de-CH" sz="1400" dirty="0" err="1"/>
              <a:t>seedlings</a:t>
            </a:r>
            <a:r>
              <a:rPr lang="de-CH" sz="1400" dirty="0"/>
              <a:t>	 Page 181</a:t>
            </a:r>
          </a:p>
        </p:txBody>
      </p:sp>
    </p:spTree>
    <p:extLst>
      <p:ext uri="{BB962C8B-B14F-4D97-AF65-F5344CB8AC3E}">
        <p14:creationId xmlns:p14="http://schemas.microsoft.com/office/powerpoint/2010/main" val="2082107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5930" y="998972"/>
            <a:ext cx="7929625" cy="4950055"/>
          </a:xfrm>
        </p:spPr>
        <p:txBody>
          <a:bodyPr/>
          <a:lstStyle/>
          <a:p>
            <a:pPr algn="just"/>
            <a:r>
              <a:rPr lang="de-CH" sz="1600" b="1" dirty="0"/>
              <a:t>Competence of staff and </a:t>
            </a:r>
            <a:r>
              <a:rPr lang="de-CH" sz="1600" b="1" dirty="0" err="1"/>
              <a:t>skills</a:t>
            </a:r>
            <a:endParaRPr lang="de-CH" sz="1600" b="1" dirty="0"/>
          </a:p>
          <a:p>
            <a:pPr algn="just"/>
            <a:r>
              <a:rPr lang="de-CH" sz="1600" dirty="0"/>
              <a:t>Setting up and managing organic </a:t>
            </a:r>
            <a:r>
              <a:rPr lang="de-CH" sz="1600" dirty="0" err="1"/>
              <a:t>demonstrations</a:t>
            </a:r>
            <a:r>
              <a:rPr lang="de-CH" sz="1600" dirty="0">
                <a:solidFill>
                  <a:srgbClr val="FF00FF"/>
                </a:solidFill>
              </a:rPr>
              <a:t> </a:t>
            </a:r>
            <a:r>
              <a:rPr lang="de-CH" sz="1600" dirty="0" err="1"/>
              <a:t>requires</a:t>
            </a:r>
            <a:r>
              <a:rPr lang="de-CH" sz="1600" dirty="0"/>
              <a:t> certain competence and expertise related to the topic on organic and also on key technical topics. Check </a:t>
            </a:r>
            <a:r>
              <a:rPr lang="de-CH" sz="1600" dirty="0" err="1"/>
              <a:t>if</a:t>
            </a:r>
            <a:r>
              <a:rPr lang="de-CH" sz="1600" dirty="0"/>
              <a:t> such </a:t>
            </a:r>
            <a:r>
              <a:rPr lang="de-CH" sz="1600" dirty="0" err="1"/>
              <a:t>skills</a:t>
            </a:r>
            <a:r>
              <a:rPr lang="de-CH" sz="1600" dirty="0"/>
              <a:t> </a:t>
            </a:r>
            <a:r>
              <a:rPr lang="de-CH" sz="1600" dirty="0" err="1"/>
              <a:t>are</a:t>
            </a:r>
            <a:r>
              <a:rPr lang="de-CH" sz="1600" dirty="0"/>
              <a:t> available among </a:t>
            </a:r>
            <a:r>
              <a:rPr lang="de-CH" sz="1600" dirty="0" err="1"/>
              <a:t>the</a:t>
            </a:r>
            <a:r>
              <a:rPr lang="de-CH" sz="1600" dirty="0"/>
              <a:t> </a:t>
            </a:r>
            <a:r>
              <a:rPr lang="de-CH" sz="1600" dirty="0" err="1"/>
              <a:t>existing</a:t>
            </a:r>
            <a:r>
              <a:rPr lang="de-CH" sz="1600" dirty="0"/>
              <a:t> staff. </a:t>
            </a:r>
            <a:r>
              <a:rPr lang="de-CH" sz="1600" dirty="0" err="1"/>
              <a:t>If</a:t>
            </a:r>
            <a:r>
              <a:rPr lang="de-CH" sz="1600" dirty="0"/>
              <a:t> not currently available, </a:t>
            </a:r>
            <a:r>
              <a:rPr lang="de-CH" sz="1600" dirty="0" err="1"/>
              <a:t>then</a:t>
            </a:r>
            <a:r>
              <a:rPr lang="de-CH" sz="1600" dirty="0"/>
              <a:t> decide whether to send some of </a:t>
            </a:r>
            <a:r>
              <a:rPr lang="de-CH" sz="1600" dirty="0" err="1"/>
              <a:t>the</a:t>
            </a:r>
            <a:r>
              <a:rPr lang="de-CH" sz="1600" dirty="0"/>
              <a:t> staff </a:t>
            </a:r>
            <a:r>
              <a:rPr lang="de-CH" sz="1600" dirty="0" err="1"/>
              <a:t>for</a:t>
            </a:r>
            <a:r>
              <a:rPr lang="de-CH" sz="1600" dirty="0"/>
              <a:t> </a:t>
            </a:r>
            <a:r>
              <a:rPr lang="de-CH" sz="1600" dirty="0" err="1"/>
              <a:t>training</a:t>
            </a:r>
            <a:r>
              <a:rPr lang="de-CH" sz="1600" dirty="0"/>
              <a:t> </a:t>
            </a:r>
            <a:r>
              <a:rPr lang="de-CH" sz="1600" dirty="0" err="1"/>
              <a:t>or</a:t>
            </a:r>
            <a:r>
              <a:rPr lang="de-CH" sz="1600" dirty="0"/>
              <a:t> whether to </a:t>
            </a:r>
            <a:r>
              <a:rPr lang="de-CH" sz="1600" dirty="0" err="1"/>
              <a:t>hire</a:t>
            </a:r>
            <a:r>
              <a:rPr lang="de-CH" sz="1600" dirty="0"/>
              <a:t> additional staff with </a:t>
            </a:r>
            <a:r>
              <a:rPr lang="de-CH" sz="1600" dirty="0" err="1"/>
              <a:t>the</a:t>
            </a:r>
            <a:r>
              <a:rPr lang="de-CH" sz="1600" dirty="0"/>
              <a:t> </a:t>
            </a:r>
            <a:r>
              <a:rPr lang="de-CH" sz="1600" dirty="0" err="1"/>
              <a:t>necessary</a:t>
            </a:r>
            <a:r>
              <a:rPr lang="de-CH" sz="1600" dirty="0"/>
              <a:t> </a:t>
            </a:r>
            <a:r>
              <a:rPr lang="de-CH" sz="1600" dirty="0" err="1"/>
              <a:t>skills</a:t>
            </a:r>
            <a:r>
              <a:rPr lang="de-CH" sz="1600" dirty="0"/>
              <a:t> and </a:t>
            </a:r>
            <a:r>
              <a:rPr lang="de-CH" sz="1600" dirty="0" err="1"/>
              <a:t>knowledge</a:t>
            </a:r>
            <a:r>
              <a:rPr lang="de-CH" sz="1600" dirty="0"/>
              <a:t>.</a:t>
            </a:r>
          </a:p>
          <a:p>
            <a:pPr algn="just"/>
            <a:r>
              <a:rPr lang="de-CH" sz="1600" dirty="0"/>
              <a:t>Note that </a:t>
            </a:r>
            <a:r>
              <a:rPr lang="de-CH" sz="1600" dirty="0" err="1"/>
              <a:t>the</a:t>
            </a:r>
            <a:r>
              <a:rPr lang="de-CH" sz="1600" dirty="0"/>
              <a:t> staff </a:t>
            </a:r>
            <a:r>
              <a:rPr lang="de-CH" sz="1600" dirty="0" err="1"/>
              <a:t>training</a:t>
            </a:r>
            <a:r>
              <a:rPr lang="de-CH" sz="1600" dirty="0"/>
              <a:t> route </a:t>
            </a:r>
            <a:r>
              <a:rPr lang="de-CH" sz="1600" dirty="0" err="1"/>
              <a:t>can</a:t>
            </a:r>
            <a:r>
              <a:rPr lang="de-CH" sz="1600" dirty="0"/>
              <a:t> </a:t>
            </a:r>
            <a:r>
              <a:rPr lang="de-CH" sz="1600" dirty="0" err="1"/>
              <a:t>be</a:t>
            </a:r>
            <a:r>
              <a:rPr lang="de-CH" sz="1600" dirty="0"/>
              <a:t> </a:t>
            </a:r>
            <a:r>
              <a:rPr lang="de-CH" sz="1600" dirty="0" err="1"/>
              <a:t>lengthy</a:t>
            </a:r>
            <a:r>
              <a:rPr lang="de-CH" sz="1600" dirty="0"/>
              <a:t>, </a:t>
            </a:r>
            <a:r>
              <a:rPr lang="de-CH" sz="1600" dirty="0" err="1"/>
              <a:t>depending</a:t>
            </a:r>
            <a:r>
              <a:rPr lang="de-CH" sz="1600" dirty="0"/>
              <a:t> on </a:t>
            </a:r>
            <a:r>
              <a:rPr lang="de-CH" sz="1600" dirty="0" err="1"/>
              <a:t>the</a:t>
            </a:r>
            <a:r>
              <a:rPr lang="de-CH" sz="1600" dirty="0"/>
              <a:t> current </a:t>
            </a:r>
            <a:r>
              <a:rPr lang="de-CH" sz="1600" dirty="0" err="1"/>
              <a:t>level</a:t>
            </a:r>
            <a:r>
              <a:rPr lang="de-CH" sz="1600" dirty="0"/>
              <a:t> of </a:t>
            </a:r>
            <a:r>
              <a:rPr lang="de-CH" sz="1600" dirty="0" err="1"/>
              <a:t>knowledge</a:t>
            </a:r>
            <a:r>
              <a:rPr lang="de-CH" sz="1600" dirty="0"/>
              <a:t> and </a:t>
            </a:r>
            <a:r>
              <a:rPr lang="de-CH" sz="1600" dirty="0" err="1"/>
              <a:t>skills</a:t>
            </a:r>
            <a:r>
              <a:rPr lang="de-CH" sz="1600" dirty="0"/>
              <a:t>, </a:t>
            </a:r>
            <a:r>
              <a:rPr lang="de-CH" sz="1600" dirty="0" err="1"/>
              <a:t>hence</a:t>
            </a:r>
            <a:r>
              <a:rPr lang="de-CH" sz="1600" dirty="0"/>
              <a:t> </a:t>
            </a:r>
            <a:r>
              <a:rPr lang="de-CH" sz="1600" dirty="0" err="1"/>
              <a:t>collaborating</a:t>
            </a:r>
            <a:r>
              <a:rPr lang="de-CH" sz="1600" dirty="0"/>
              <a:t> with expert </a:t>
            </a:r>
            <a:r>
              <a:rPr lang="de-CH" sz="1600" dirty="0" err="1"/>
              <a:t>partners</a:t>
            </a:r>
            <a:r>
              <a:rPr lang="de-CH" sz="1600" dirty="0"/>
              <a:t> </a:t>
            </a:r>
            <a:r>
              <a:rPr lang="de-CH" sz="1600" dirty="0" err="1"/>
              <a:t>who</a:t>
            </a:r>
            <a:r>
              <a:rPr lang="de-CH" sz="1600" dirty="0"/>
              <a:t> </a:t>
            </a:r>
            <a:r>
              <a:rPr lang="de-CH" sz="1600" dirty="0" err="1"/>
              <a:t>can</a:t>
            </a:r>
            <a:r>
              <a:rPr lang="de-CH" sz="1600" dirty="0"/>
              <a:t> </a:t>
            </a:r>
            <a:r>
              <a:rPr lang="de-CH" sz="1600" dirty="0" err="1"/>
              <a:t>work</a:t>
            </a:r>
            <a:r>
              <a:rPr lang="de-CH" sz="1600" dirty="0"/>
              <a:t> with </a:t>
            </a:r>
            <a:r>
              <a:rPr lang="de-CH" sz="1600" dirty="0" err="1"/>
              <a:t>the</a:t>
            </a:r>
            <a:r>
              <a:rPr lang="de-CH" sz="1600" dirty="0"/>
              <a:t> </a:t>
            </a:r>
            <a:r>
              <a:rPr lang="de-CH" sz="1600" dirty="0" err="1"/>
              <a:t>demo</a:t>
            </a:r>
            <a:r>
              <a:rPr lang="de-CH" sz="1600" dirty="0"/>
              <a:t> </a:t>
            </a:r>
            <a:r>
              <a:rPr lang="de-CH" sz="1600" dirty="0" err="1"/>
              <a:t>plots</a:t>
            </a:r>
            <a:r>
              <a:rPr lang="de-CH" sz="1600" dirty="0"/>
              <a:t> </a:t>
            </a:r>
            <a:r>
              <a:rPr lang="de-CH" sz="1600" dirty="0" err="1"/>
              <a:t>team</a:t>
            </a:r>
            <a:r>
              <a:rPr lang="de-CH" sz="1600" dirty="0"/>
              <a:t> could also </a:t>
            </a:r>
            <a:r>
              <a:rPr lang="de-CH" sz="1600" dirty="0" err="1"/>
              <a:t>be</a:t>
            </a:r>
            <a:r>
              <a:rPr lang="de-CH" sz="1600" dirty="0"/>
              <a:t> an </a:t>
            </a:r>
            <a:r>
              <a:rPr lang="de-CH" sz="1600" dirty="0" err="1"/>
              <a:t>option</a:t>
            </a:r>
            <a:r>
              <a:rPr lang="de-CH" sz="1600" dirty="0"/>
              <a:t> to consider. Such experts </a:t>
            </a:r>
            <a:r>
              <a:rPr lang="de-CH" sz="1600" dirty="0" err="1"/>
              <a:t>can</a:t>
            </a:r>
            <a:r>
              <a:rPr lang="de-CH" sz="1600" dirty="0"/>
              <a:t> </a:t>
            </a:r>
            <a:r>
              <a:rPr lang="de-CH" sz="1600" dirty="0" err="1"/>
              <a:t>train</a:t>
            </a:r>
            <a:r>
              <a:rPr lang="de-CH" sz="1600" dirty="0"/>
              <a:t> </a:t>
            </a:r>
            <a:r>
              <a:rPr lang="de-CH" sz="1600" dirty="0" err="1"/>
              <a:t>the</a:t>
            </a:r>
            <a:r>
              <a:rPr lang="de-CH" sz="1600" dirty="0"/>
              <a:t> existing </a:t>
            </a:r>
            <a:r>
              <a:rPr lang="de-CH" sz="1600" dirty="0" err="1"/>
              <a:t>demonstration</a:t>
            </a:r>
            <a:r>
              <a:rPr lang="de-CH" sz="1600" dirty="0"/>
              <a:t> </a:t>
            </a:r>
            <a:r>
              <a:rPr lang="de-CH" sz="1600" dirty="0" err="1"/>
              <a:t>farm</a:t>
            </a:r>
            <a:r>
              <a:rPr lang="de-CH" sz="1600" dirty="0"/>
              <a:t>/</a:t>
            </a:r>
            <a:r>
              <a:rPr lang="de-CH" sz="1600" dirty="0" err="1"/>
              <a:t>unit</a:t>
            </a:r>
            <a:r>
              <a:rPr lang="de-CH" sz="1600" dirty="0"/>
              <a:t> staff in a </a:t>
            </a:r>
            <a:r>
              <a:rPr lang="de-CH" sz="1600" dirty="0" err="1"/>
              <a:t>step-by-step</a:t>
            </a:r>
            <a:r>
              <a:rPr lang="de-CH" sz="1600" dirty="0"/>
              <a:t> manner </a:t>
            </a:r>
            <a:r>
              <a:rPr lang="de-CH" sz="1600" dirty="0" err="1"/>
              <a:t>through</a:t>
            </a:r>
            <a:r>
              <a:rPr lang="de-CH" sz="1600" dirty="0"/>
              <a:t> </a:t>
            </a:r>
            <a:r>
              <a:rPr lang="de-CH" sz="1600" dirty="0" err="1"/>
              <a:t>practice</a:t>
            </a:r>
            <a:r>
              <a:rPr lang="de-CH" sz="1600" dirty="0"/>
              <a:t> </a:t>
            </a:r>
            <a:r>
              <a:rPr lang="de-CH" sz="1600" dirty="0" err="1"/>
              <a:t>for</a:t>
            </a:r>
            <a:r>
              <a:rPr lang="de-CH" sz="1600" dirty="0"/>
              <a:t> several </a:t>
            </a:r>
            <a:r>
              <a:rPr lang="de-CH" sz="1600" dirty="0" err="1"/>
              <a:t>seasons</a:t>
            </a:r>
            <a:r>
              <a:rPr lang="de-CH" sz="1600" dirty="0"/>
              <a:t> </a:t>
            </a:r>
            <a:r>
              <a:rPr lang="de-CH" sz="1600" dirty="0" err="1"/>
              <a:t>until</a:t>
            </a:r>
            <a:r>
              <a:rPr lang="de-CH" sz="1600" dirty="0"/>
              <a:t> </a:t>
            </a:r>
            <a:r>
              <a:rPr lang="de-CH" sz="1600" dirty="0" err="1"/>
              <a:t>the</a:t>
            </a:r>
            <a:r>
              <a:rPr lang="de-CH" sz="1600" dirty="0"/>
              <a:t> </a:t>
            </a:r>
            <a:r>
              <a:rPr lang="de-CH" sz="1600" dirty="0" err="1"/>
              <a:t>team</a:t>
            </a:r>
            <a:r>
              <a:rPr lang="de-CH" sz="1600" dirty="0"/>
              <a:t> </a:t>
            </a:r>
            <a:r>
              <a:rPr lang="de-CH" sz="1600" dirty="0" err="1"/>
              <a:t>can</a:t>
            </a:r>
            <a:r>
              <a:rPr lang="de-CH" sz="1600" dirty="0"/>
              <a:t> </a:t>
            </a:r>
            <a:r>
              <a:rPr lang="de-CH" sz="1600" dirty="0" err="1"/>
              <a:t>run</a:t>
            </a:r>
            <a:r>
              <a:rPr lang="de-CH" sz="1600" dirty="0"/>
              <a:t> </a:t>
            </a:r>
            <a:r>
              <a:rPr lang="de-CH" sz="1600" dirty="0" err="1"/>
              <a:t>the</a:t>
            </a:r>
            <a:r>
              <a:rPr lang="de-CH" sz="1600" dirty="0"/>
              <a:t> </a:t>
            </a:r>
            <a:r>
              <a:rPr lang="de-CH" sz="1600" dirty="0" err="1"/>
              <a:t>demonstration</a:t>
            </a:r>
            <a:r>
              <a:rPr lang="de-CH" sz="1600" dirty="0"/>
              <a:t> on </a:t>
            </a:r>
            <a:r>
              <a:rPr lang="de-CH" sz="1600" dirty="0" err="1"/>
              <a:t>their</a:t>
            </a:r>
            <a:r>
              <a:rPr lang="de-CH" sz="1600" dirty="0"/>
              <a:t> </a:t>
            </a:r>
            <a:r>
              <a:rPr lang="de-CH" sz="1600" dirty="0" err="1"/>
              <a:t>own</a:t>
            </a:r>
            <a:r>
              <a:rPr lang="de-CH" sz="1600" dirty="0"/>
              <a:t>.</a:t>
            </a:r>
          </a:p>
          <a:p>
            <a:pPr algn="just"/>
            <a:endParaRPr lang="de-CH" sz="1600" dirty="0"/>
          </a:p>
          <a:p>
            <a:pPr algn="just"/>
            <a:r>
              <a:rPr lang="de-CH" sz="1600" b="1" dirty="0"/>
              <a:t>Support staff / </a:t>
            </a:r>
            <a:r>
              <a:rPr lang="de-CH" sz="1600" b="1" dirty="0" err="1"/>
              <a:t>field</a:t>
            </a:r>
            <a:r>
              <a:rPr lang="de-CH" sz="1600" b="1" dirty="0"/>
              <a:t> </a:t>
            </a:r>
            <a:r>
              <a:rPr lang="de-CH" sz="1600" b="1" dirty="0" err="1"/>
              <a:t>workers</a:t>
            </a:r>
            <a:endParaRPr lang="de-CH" sz="1600" b="1" dirty="0"/>
          </a:p>
          <a:p>
            <a:pPr algn="just"/>
            <a:r>
              <a:rPr lang="de-CH" sz="1600" dirty="0" err="1"/>
              <a:t>Timely</a:t>
            </a:r>
            <a:r>
              <a:rPr lang="de-CH" sz="1600" dirty="0"/>
              <a:t> availability of adequate semi-</a:t>
            </a:r>
            <a:r>
              <a:rPr lang="de-CH" sz="1600" dirty="0" err="1"/>
              <a:t>skilled</a:t>
            </a:r>
            <a:r>
              <a:rPr lang="de-CH" sz="1600" dirty="0"/>
              <a:t> </a:t>
            </a:r>
            <a:r>
              <a:rPr lang="de-CH" sz="1600" dirty="0" err="1"/>
              <a:t>labour</a:t>
            </a:r>
            <a:r>
              <a:rPr lang="de-CH" sz="1600" dirty="0"/>
              <a:t> </a:t>
            </a:r>
            <a:r>
              <a:rPr lang="de-CH" sz="1600" dirty="0" err="1"/>
              <a:t>is</a:t>
            </a:r>
            <a:r>
              <a:rPr lang="de-CH" sz="1600" dirty="0"/>
              <a:t> also important to undertake </a:t>
            </a:r>
            <a:r>
              <a:rPr lang="de-CH" sz="1600" dirty="0" err="1"/>
              <a:t>various</a:t>
            </a:r>
            <a:r>
              <a:rPr lang="de-CH" sz="1600" dirty="0"/>
              <a:t> </a:t>
            </a:r>
            <a:r>
              <a:rPr lang="de-CH" sz="1600" dirty="0" err="1"/>
              <a:t>tasks</a:t>
            </a:r>
            <a:r>
              <a:rPr lang="de-CH" sz="1600" dirty="0"/>
              <a:t> such </a:t>
            </a:r>
            <a:r>
              <a:rPr lang="de-CH" sz="1600" dirty="0" err="1"/>
              <a:t>as</a:t>
            </a:r>
            <a:r>
              <a:rPr lang="de-CH" sz="1600" dirty="0"/>
              <a:t> </a:t>
            </a:r>
            <a:r>
              <a:rPr lang="de-CH" sz="1600" dirty="0" err="1"/>
              <a:t>land</a:t>
            </a:r>
            <a:r>
              <a:rPr lang="de-CH" sz="1600" dirty="0"/>
              <a:t> </a:t>
            </a:r>
            <a:r>
              <a:rPr lang="de-CH" sz="1600" dirty="0" err="1"/>
              <a:t>clearing</a:t>
            </a:r>
            <a:r>
              <a:rPr lang="de-CH" sz="1600" dirty="0"/>
              <a:t>, </a:t>
            </a:r>
            <a:r>
              <a:rPr lang="de-CH" sz="1600" dirty="0" err="1"/>
              <a:t>land</a:t>
            </a:r>
            <a:r>
              <a:rPr lang="de-CH" sz="1600" dirty="0"/>
              <a:t> preparation, </a:t>
            </a:r>
            <a:r>
              <a:rPr lang="de-CH" sz="1600" dirty="0" err="1"/>
              <a:t>planting</a:t>
            </a:r>
            <a:r>
              <a:rPr lang="de-CH" sz="1600" dirty="0"/>
              <a:t>, </a:t>
            </a:r>
            <a:r>
              <a:rPr lang="de-CH" sz="1600" dirty="0" err="1"/>
              <a:t>weeding</a:t>
            </a:r>
            <a:r>
              <a:rPr lang="de-CH" sz="1600" dirty="0"/>
              <a:t>, crop </a:t>
            </a:r>
            <a:r>
              <a:rPr lang="de-CH" sz="1600" dirty="0" err="1"/>
              <a:t>protection</a:t>
            </a:r>
            <a:r>
              <a:rPr lang="de-CH" sz="1600" dirty="0"/>
              <a:t>, harvesting, etc. </a:t>
            </a:r>
            <a:r>
              <a:rPr lang="de-CH" sz="1600" dirty="0" err="1"/>
              <a:t>Ensure</a:t>
            </a:r>
            <a:r>
              <a:rPr lang="de-CH" sz="1600" dirty="0"/>
              <a:t> that </a:t>
            </a:r>
            <a:r>
              <a:rPr lang="de-CH" sz="1600" dirty="0" err="1"/>
              <a:t>the</a:t>
            </a:r>
            <a:r>
              <a:rPr lang="de-CH" sz="1600" dirty="0"/>
              <a:t> </a:t>
            </a:r>
            <a:r>
              <a:rPr lang="de-CH" sz="1600" dirty="0" err="1"/>
              <a:t>workers</a:t>
            </a:r>
            <a:r>
              <a:rPr lang="de-CH" sz="1600" dirty="0"/>
              <a:t> </a:t>
            </a:r>
            <a:r>
              <a:rPr lang="de-CH" sz="1600" dirty="0" err="1"/>
              <a:t>are</a:t>
            </a:r>
            <a:r>
              <a:rPr lang="de-CH" sz="1600" dirty="0"/>
              <a:t> </a:t>
            </a:r>
            <a:r>
              <a:rPr lang="de-CH" sz="1600" dirty="0" err="1"/>
              <a:t>well</a:t>
            </a:r>
            <a:r>
              <a:rPr lang="de-CH" sz="1600" dirty="0"/>
              <a:t> trained on </a:t>
            </a:r>
            <a:r>
              <a:rPr lang="de-CH" sz="1600" dirty="0" err="1"/>
              <a:t>the</a:t>
            </a:r>
            <a:r>
              <a:rPr lang="de-CH" sz="1600" dirty="0"/>
              <a:t> procedures </a:t>
            </a:r>
            <a:r>
              <a:rPr lang="de-CH" sz="1600" dirty="0" err="1"/>
              <a:t>for</a:t>
            </a:r>
            <a:r>
              <a:rPr lang="de-CH" sz="1600" dirty="0"/>
              <a:t> </a:t>
            </a:r>
            <a:r>
              <a:rPr lang="de-CH" sz="1600" dirty="0" err="1"/>
              <a:t>the</a:t>
            </a:r>
            <a:r>
              <a:rPr lang="de-CH" sz="1600" dirty="0"/>
              <a:t> </a:t>
            </a:r>
            <a:r>
              <a:rPr lang="de-CH" sz="1600" dirty="0" err="1"/>
              <a:t>demonstration</a:t>
            </a:r>
            <a:r>
              <a:rPr lang="de-CH" sz="1600" dirty="0"/>
              <a:t> and </a:t>
            </a:r>
            <a:r>
              <a:rPr lang="de-CH" sz="1600" dirty="0" err="1"/>
              <a:t>can</a:t>
            </a:r>
            <a:r>
              <a:rPr lang="de-CH" sz="1600" dirty="0"/>
              <a:t> </a:t>
            </a:r>
            <a:r>
              <a:rPr lang="de-CH" sz="1600" dirty="0" err="1"/>
              <a:t>implement</a:t>
            </a:r>
            <a:r>
              <a:rPr lang="de-CH" sz="1600" dirty="0"/>
              <a:t> </a:t>
            </a:r>
            <a:r>
              <a:rPr lang="de-CH" sz="1600" dirty="0" err="1"/>
              <a:t>activities</a:t>
            </a:r>
            <a:r>
              <a:rPr lang="de-CH" sz="1600" dirty="0"/>
              <a:t> and follow </a:t>
            </a:r>
            <a:r>
              <a:rPr lang="de-CH" sz="1600" dirty="0" err="1"/>
              <a:t>the</a:t>
            </a:r>
            <a:r>
              <a:rPr lang="de-CH" sz="1600" dirty="0"/>
              <a:t> </a:t>
            </a:r>
            <a:r>
              <a:rPr lang="de-CH" sz="1600" dirty="0" err="1"/>
              <a:t>instructions</a:t>
            </a:r>
            <a:r>
              <a:rPr lang="de-CH" sz="1600" dirty="0"/>
              <a:t> </a:t>
            </a:r>
            <a:r>
              <a:rPr lang="de-CH" sz="1600" dirty="0" err="1"/>
              <a:t>well</a:t>
            </a:r>
            <a:r>
              <a:rPr lang="de-CH" sz="1600" dirty="0"/>
              <a:t>. They will require good </a:t>
            </a:r>
            <a:r>
              <a:rPr lang="de-CH" sz="1600" dirty="0" err="1"/>
              <a:t>supervision</a:t>
            </a:r>
            <a:r>
              <a:rPr lang="de-CH" sz="1600" dirty="0"/>
              <a:t> on a </a:t>
            </a:r>
            <a:r>
              <a:rPr lang="de-CH" sz="1600" dirty="0" err="1"/>
              <a:t>regular</a:t>
            </a:r>
            <a:r>
              <a:rPr lang="de-CH" sz="1600" dirty="0"/>
              <a:t> </a:t>
            </a:r>
            <a:r>
              <a:rPr lang="de-CH" sz="1600" dirty="0" err="1"/>
              <a:t>basis</a:t>
            </a:r>
            <a:r>
              <a:rPr lang="de-CH" sz="1600" dirty="0"/>
              <a:t>. Good </a:t>
            </a:r>
            <a:r>
              <a:rPr lang="de-CH" sz="1600" dirty="0" err="1"/>
              <a:t>communication</a:t>
            </a:r>
            <a:r>
              <a:rPr lang="de-CH" sz="1600" dirty="0"/>
              <a:t> </a:t>
            </a:r>
            <a:r>
              <a:rPr lang="de-CH" sz="1600" dirty="0" err="1"/>
              <a:t>skills</a:t>
            </a:r>
            <a:r>
              <a:rPr lang="de-CH" sz="1600" dirty="0"/>
              <a:t> and interpersonal </a:t>
            </a:r>
            <a:r>
              <a:rPr lang="de-CH" sz="1600" dirty="0" err="1"/>
              <a:t>skills</a:t>
            </a:r>
            <a:r>
              <a:rPr lang="de-CH" sz="1600" dirty="0"/>
              <a:t> </a:t>
            </a:r>
            <a:r>
              <a:rPr lang="de-CH" sz="1600" dirty="0" err="1"/>
              <a:t>are</a:t>
            </a:r>
            <a:r>
              <a:rPr lang="de-CH" sz="1600" dirty="0"/>
              <a:t> </a:t>
            </a:r>
            <a:r>
              <a:rPr lang="de-CH" sz="1600" dirty="0" err="1"/>
              <a:t>therefore</a:t>
            </a:r>
            <a:r>
              <a:rPr lang="de-CH" sz="1600" dirty="0"/>
              <a:t> of </a:t>
            </a:r>
            <a:r>
              <a:rPr lang="de-CH" sz="1600" dirty="0" err="1"/>
              <a:t>utmost</a:t>
            </a:r>
            <a:r>
              <a:rPr lang="de-CH" sz="1600" dirty="0"/>
              <a:t> </a:t>
            </a:r>
            <a:r>
              <a:rPr lang="de-CH" sz="1600" dirty="0" err="1"/>
              <a:t>importance</a:t>
            </a:r>
            <a:r>
              <a:rPr lang="de-CH" sz="1600" dirty="0"/>
              <a:t> among </a:t>
            </a:r>
            <a:r>
              <a:rPr lang="de-CH" sz="1600" dirty="0" err="1"/>
              <a:t>the</a:t>
            </a:r>
            <a:r>
              <a:rPr lang="de-CH" sz="1600" dirty="0"/>
              <a:t> </a:t>
            </a:r>
            <a:r>
              <a:rPr lang="de-CH" sz="1600" dirty="0" err="1"/>
              <a:t>team</a:t>
            </a:r>
            <a:r>
              <a:rPr lang="de-CH" sz="1600" dirty="0"/>
              <a:t> in </a:t>
            </a:r>
            <a:r>
              <a:rPr lang="de-CH" sz="1600" dirty="0" err="1"/>
              <a:t>order</a:t>
            </a:r>
            <a:r>
              <a:rPr lang="de-CH" sz="1600" dirty="0"/>
              <a:t> to </a:t>
            </a:r>
            <a:r>
              <a:rPr lang="de-CH" sz="1600" dirty="0" err="1"/>
              <a:t>convey</a:t>
            </a:r>
            <a:r>
              <a:rPr lang="de-CH" sz="1600" dirty="0"/>
              <a:t> </a:t>
            </a:r>
            <a:r>
              <a:rPr lang="de-CH" sz="1600" dirty="0" err="1"/>
              <a:t>instructions</a:t>
            </a:r>
            <a:r>
              <a:rPr lang="de-CH" sz="1600" dirty="0"/>
              <a:t> to and </a:t>
            </a:r>
            <a:r>
              <a:rPr lang="de-CH" sz="1600" dirty="0" err="1"/>
              <a:t>obtain</a:t>
            </a:r>
            <a:r>
              <a:rPr lang="de-CH" sz="1600" dirty="0"/>
              <a:t> </a:t>
            </a:r>
            <a:r>
              <a:rPr lang="de-CH" sz="1600" dirty="0" err="1"/>
              <a:t>feedback</a:t>
            </a:r>
            <a:r>
              <a:rPr lang="de-CH" sz="1600" dirty="0"/>
              <a:t> from </a:t>
            </a:r>
            <a:r>
              <a:rPr lang="de-CH" sz="1600" dirty="0" err="1"/>
              <a:t>the</a:t>
            </a:r>
            <a:r>
              <a:rPr lang="de-CH" sz="1600" dirty="0"/>
              <a:t> </a:t>
            </a:r>
            <a:r>
              <a:rPr lang="de-CH" sz="1600" dirty="0" err="1"/>
              <a:t>field</a:t>
            </a:r>
            <a:r>
              <a:rPr lang="de-CH" sz="1600" dirty="0"/>
              <a:t> </a:t>
            </a:r>
            <a:r>
              <a:rPr lang="de-CH" sz="1600" dirty="0" err="1"/>
              <a:t>workers</a:t>
            </a:r>
            <a:r>
              <a:rPr lang="de-CH" sz="1600" dirty="0"/>
              <a:t>.</a:t>
            </a:r>
            <a:endParaRPr lang="en-US" sz="1600" dirty="0"/>
          </a:p>
          <a:p>
            <a:pPr algn="just"/>
            <a:r>
              <a:rPr lang="de-CH" sz="1600" dirty="0"/>
              <a:t> </a:t>
            </a:r>
          </a:p>
          <a:p>
            <a:pPr marL="727200" lvl="1" indent="-457200">
              <a:buFont typeface="+mj-lt"/>
              <a:buAutoNum type="alphaLcParenR"/>
            </a:pPr>
            <a:endParaRPr lang="de-CH" sz="14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40</a:t>
            </a:fld>
            <a:endParaRPr lang="en-GB" noProof="0" dirty="0"/>
          </a:p>
        </p:txBody>
      </p:sp>
      <p:sp>
        <p:nvSpPr>
          <p:cNvPr id="7" name="Textfeld 6"/>
          <p:cNvSpPr txBox="1"/>
          <p:nvPr/>
        </p:nvSpPr>
        <p:spPr>
          <a:xfrm>
            <a:off x="545466" y="368966"/>
            <a:ext cx="8010089" cy="369332"/>
          </a:xfrm>
          <a:prstGeom prst="rect">
            <a:avLst/>
          </a:prstGeom>
          <a:noFill/>
        </p:spPr>
        <p:txBody>
          <a:bodyPr wrap="square" rtlCol="0">
            <a:spAutoFit/>
          </a:bodyPr>
          <a:lstStyle/>
          <a:p>
            <a:r>
              <a:rPr lang="de-CH" b="1" dirty="0"/>
              <a:t>Staff and </a:t>
            </a:r>
            <a:r>
              <a:rPr lang="de-CH" b="1" dirty="0" err="1"/>
              <a:t>labour</a:t>
            </a:r>
            <a:r>
              <a:rPr lang="de-CH" b="1" dirty="0"/>
              <a:t> </a:t>
            </a:r>
            <a:r>
              <a:rPr lang="de-CH" b="1" dirty="0" err="1"/>
              <a:t>resources</a:t>
            </a:r>
            <a:r>
              <a:rPr lang="de-CH" b="1" dirty="0"/>
              <a:t> requirements</a:t>
            </a:r>
            <a:endParaRPr lang="en-GB" b="1" dirty="0"/>
          </a:p>
        </p:txBody>
      </p:sp>
      <p:sp>
        <p:nvSpPr>
          <p:cNvPr id="8" name="Datumsplatzhalter 4">
            <a:extLst>
              <a:ext uri="{FF2B5EF4-FFF2-40B4-BE49-F238E27FC236}">
                <a16:creationId xmlns:a16="http://schemas.microsoft.com/office/drawing/2014/main" id="{2B0B373D-E63C-4255-9D00-1B883CFBFDB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744390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68D77118-2A97-4AE3-8DF0-88F089CCA087}"/>
              </a:ext>
            </a:extLst>
          </p:cNvPr>
          <p:cNvSpPr>
            <a:spLocks noGrp="1"/>
          </p:cNvSpPr>
          <p:nvPr>
            <p:ph type="sldNum" sz="quarter" idx="4"/>
          </p:nvPr>
        </p:nvSpPr>
        <p:spPr/>
        <p:txBody>
          <a:bodyPr/>
          <a:lstStyle/>
          <a:p>
            <a:fld id="{B295DEAF-E952-4796-AAEE-4201E40CA590}" type="slidenum">
              <a:rPr lang="en-GB" noProof="0" smtClean="0"/>
              <a:pPr/>
              <a:t>41</a:t>
            </a:fld>
            <a:endParaRPr lang="en-GB" noProof="0" dirty="0"/>
          </a:p>
        </p:txBody>
      </p:sp>
      <p:sp>
        <p:nvSpPr>
          <p:cNvPr id="4" name="Datumsplatzhalter 3">
            <a:extLst>
              <a:ext uri="{FF2B5EF4-FFF2-40B4-BE49-F238E27FC236}">
                <a16:creationId xmlns:a16="http://schemas.microsoft.com/office/drawing/2014/main" id="{4595F8D3-ABEC-4028-AA2B-902E6B20EDC3}"/>
              </a:ext>
            </a:extLst>
          </p:cNvPr>
          <p:cNvSpPr>
            <a:spLocks noGrp="1"/>
          </p:cNvSpPr>
          <p:nvPr>
            <p:ph type="dt" sz="half" idx="2"/>
          </p:nvPr>
        </p:nvSpPr>
        <p:spPr/>
        <p:txBody>
          <a:bodyPr/>
          <a:lstStyle/>
          <a:p>
            <a:r>
              <a:rPr lang="de-CH"/>
              <a:t>Organic Demonstration User Guide, 2020</a:t>
            </a:r>
            <a:endParaRPr lang="en-GB" dirty="0"/>
          </a:p>
        </p:txBody>
      </p:sp>
      <p:sp>
        <p:nvSpPr>
          <p:cNvPr id="7" name="Rectangle 1"/>
          <p:cNvSpPr/>
          <p:nvPr/>
        </p:nvSpPr>
        <p:spPr>
          <a:xfrm>
            <a:off x="555284" y="1448978"/>
            <a:ext cx="7929625" cy="3392449"/>
          </a:xfrm>
          <a:prstGeom prst="rect">
            <a:avLst/>
          </a:prstGeom>
          <a:solidFill>
            <a:schemeClr val="accent6">
              <a:lumMod val="20000"/>
              <a:lumOff val="80000"/>
            </a:schemeClr>
          </a:solidFill>
          <a:ln>
            <a:noFill/>
          </a:ln>
        </p:spPr>
        <p:txBody>
          <a:bodyPr wrap="square" lIns="72000" tIns="72000" rIns="72000" bIns="72000">
            <a:spAutoFit/>
          </a:bodyPr>
          <a:lstStyle/>
          <a:p>
            <a:r>
              <a:rPr lang="de-CH" sz="1600" b="1" dirty="0"/>
              <a:t>Are staff with competence available to set up and manage </a:t>
            </a:r>
            <a:r>
              <a:rPr lang="de-CH" sz="1600" b="1" dirty="0" err="1"/>
              <a:t>the</a:t>
            </a:r>
            <a:r>
              <a:rPr lang="de-CH" sz="1600" b="1" dirty="0"/>
              <a:t> </a:t>
            </a:r>
            <a:r>
              <a:rPr lang="de-CH" sz="1600" b="1" dirty="0" err="1"/>
              <a:t>demonstration</a:t>
            </a:r>
            <a:r>
              <a:rPr lang="de-CH" sz="1600" b="1" dirty="0"/>
              <a:t>?</a:t>
            </a:r>
            <a:r>
              <a:rPr lang="en-US" sz="1600" b="1" dirty="0"/>
              <a:t> </a:t>
            </a:r>
          </a:p>
          <a:p>
            <a:pPr marL="285750" indent="-285750">
              <a:spcBef>
                <a:spcPts val="600"/>
              </a:spcBef>
              <a:buFont typeface="Arial" panose="020B0604020202020204" pitchFamily="34" charset="0"/>
              <a:buChar char="•"/>
            </a:pPr>
            <a:r>
              <a:rPr lang="en-US" sz="1600" dirty="0"/>
              <a:t>What is the level of complexity expected for the demonstration?</a:t>
            </a:r>
          </a:p>
          <a:p>
            <a:pPr marL="285750" indent="-285750">
              <a:spcBef>
                <a:spcPts val="600"/>
              </a:spcBef>
              <a:buFont typeface="Arial" panose="020B0604020202020204" pitchFamily="34" charset="0"/>
              <a:buChar char="•"/>
            </a:pPr>
            <a:r>
              <a:rPr lang="en-US" sz="1600" dirty="0"/>
              <a:t>What competence is necessary to set up and manage such a demonstration?</a:t>
            </a:r>
          </a:p>
          <a:p>
            <a:pPr marL="285750" indent="-285750">
              <a:spcBef>
                <a:spcPts val="600"/>
              </a:spcBef>
              <a:buFont typeface="Arial" panose="020B0604020202020204" pitchFamily="34" charset="0"/>
              <a:buChar char="•"/>
            </a:pPr>
            <a:r>
              <a:rPr lang="en-US" sz="1600" dirty="0"/>
              <a:t>Do you need additional competence to execute activities like designing the demonstration, training, data collection/analysis, conducting field days, preparing technical leaflets, etc.?</a:t>
            </a:r>
          </a:p>
          <a:p>
            <a:pPr marL="285750" indent="-285750">
              <a:spcBef>
                <a:spcPts val="600"/>
              </a:spcBef>
              <a:buFont typeface="Arial" panose="020B0604020202020204" pitchFamily="34" charset="0"/>
              <a:buChar char="•"/>
            </a:pPr>
            <a:r>
              <a:rPr lang="en-US" sz="1600" dirty="0"/>
              <a:t>Is there a competent person or team which has the needed skills and knowledge?</a:t>
            </a:r>
          </a:p>
          <a:p>
            <a:pPr marL="285750" indent="-285750">
              <a:spcBef>
                <a:spcPts val="600"/>
              </a:spcBef>
              <a:buFont typeface="Arial" panose="020B0604020202020204" pitchFamily="34" charset="0"/>
              <a:buChar char="•"/>
            </a:pPr>
            <a:r>
              <a:rPr lang="en-US" sz="1600" dirty="0"/>
              <a:t>Is staff training necessary to acquire the skills and knowledge? </a:t>
            </a:r>
          </a:p>
          <a:p>
            <a:pPr marL="285750" indent="-285750">
              <a:spcBef>
                <a:spcPts val="600"/>
              </a:spcBef>
              <a:buFont typeface="Arial" panose="020B0604020202020204" pitchFamily="34" charset="0"/>
              <a:buChar char="•"/>
            </a:pPr>
            <a:r>
              <a:rPr lang="en-US" sz="1600" dirty="0"/>
              <a:t>If yes, what kind of training, who can provides such training and how much does it cost? Also, what lead time is required to ensure that the competence is available at the onset of the demonstration?</a:t>
            </a:r>
          </a:p>
          <a:p>
            <a:pPr marL="285750" indent="-285750">
              <a:spcBef>
                <a:spcPts val="600"/>
              </a:spcBef>
              <a:buFont typeface="Arial" panose="020B0604020202020204" pitchFamily="34" charset="0"/>
              <a:buChar char="•"/>
            </a:pPr>
            <a:r>
              <a:rPr lang="de-CH" sz="1600" dirty="0"/>
              <a:t>Do you have a </a:t>
            </a:r>
            <a:r>
              <a:rPr lang="de-CH" sz="1600" dirty="0" err="1"/>
              <a:t>backstopping</a:t>
            </a:r>
            <a:r>
              <a:rPr lang="de-CH" sz="1600" dirty="0"/>
              <a:t> plan </a:t>
            </a:r>
            <a:r>
              <a:rPr lang="de-CH" sz="1600" dirty="0" err="1"/>
              <a:t>if</a:t>
            </a:r>
            <a:r>
              <a:rPr lang="de-CH" sz="1600" dirty="0"/>
              <a:t> additional </a:t>
            </a:r>
            <a:r>
              <a:rPr lang="de-CH" sz="1600" dirty="0" err="1"/>
              <a:t>expertise</a:t>
            </a:r>
            <a:r>
              <a:rPr lang="de-CH" sz="1600" dirty="0"/>
              <a:t> </a:t>
            </a:r>
            <a:r>
              <a:rPr lang="de-CH" sz="1600" dirty="0" err="1"/>
              <a:t>are</a:t>
            </a:r>
            <a:r>
              <a:rPr lang="de-CH" sz="1600" dirty="0"/>
              <a:t> required </a:t>
            </a:r>
            <a:r>
              <a:rPr lang="de-CH" sz="1600" dirty="0" err="1"/>
              <a:t>during</a:t>
            </a:r>
            <a:r>
              <a:rPr lang="de-CH" sz="1600" dirty="0"/>
              <a:t> </a:t>
            </a:r>
            <a:r>
              <a:rPr lang="de-CH" sz="1600" dirty="0" err="1"/>
              <a:t>the</a:t>
            </a:r>
            <a:r>
              <a:rPr lang="de-CH" sz="1600" dirty="0"/>
              <a:t> process?</a:t>
            </a:r>
            <a:endParaRPr lang="en-US" sz="1600" dirty="0"/>
          </a:p>
        </p:txBody>
      </p:sp>
      <p:sp>
        <p:nvSpPr>
          <p:cNvPr id="8" name="Rectangle 5"/>
          <p:cNvSpPr/>
          <p:nvPr/>
        </p:nvSpPr>
        <p:spPr>
          <a:xfrm>
            <a:off x="556467" y="998973"/>
            <a:ext cx="3294447" cy="246221"/>
          </a:xfrm>
          <a:prstGeom prst="rect">
            <a:avLst/>
          </a:prstGeom>
          <a:noFill/>
        </p:spPr>
        <p:txBody>
          <a:bodyPr wrap="square" lIns="0" tIns="0" rIns="0" bIns="0">
            <a:spAutoFit/>
          </a:bodyPr>
          <a:lstStyle/>
          <a:p>
            <a:r>
              <a:rPr lang="de-CH" sz="1600" b="1" dirty="0" err="1"/>
              <a:t>Guiding</a:t>
            </a:r>
            <a:r>
              <a:rPr lang="de-CH" sz="1600" b="1" dirty="0"/>
              <a:t> </a:t>
            </a:r>
            <a:r>
              <a:rPr lang="de-CH" sz="1600" b="1" dirty="0" err="1"/>
              <a:t>questions</a:t>
            </a:r>
            <a:r>
              <a:rPr lang="de-CH" sz="1600" b="1" dirty="0"/>
              <a:t> on </a:t>
            </a:r>
            <a:r>
              <a:rPr lang="de-CH" sz="1600" b="1" dirty="0" err="1"/>
              <a:t>staffing</a:t>
            </a:r>
            <a:r>
              <a:rPr lang="de-CH" sz="1600" b="1" dirty="0"/>
              <a:t> </a:t>
            </a:r>
            <a:endParaRPr lang="en-GB" sz="1600" b="1" dirty="0"/>
          </a:p>
        </p:txBody>
      </p:sp>
    </p:spTree>
    <p:extLst>
      <p:ext uri="{BB962C8B-B14F-4D97-AF65-F5344CB8AC3E}">
        <p14:creationId xmlns:p14="http://schemas.microsoft.com/office/powerpoint/2010/main" val="1660889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73928" y="818971"/>
            <a:ext cx="7935151" cy="1890021"/>
          </a:xfrm>
          <a:noFill/>
          <a:ln>
            <a:noFill/>
          </a:ln>
        </p:spPr>
        <p:txBody>
          <a:bodyPr lIns="72000" tIns="72000" rIns="72000" bIns="72000"/>
          <a:lstStyle/>
          <a:p>
            <a:pPr marL="0" lvl="1" indent="0">
              <a:buNone/>
            </a:pPr>
            <a:r>
              <a:rPr lang="de-CH" sz="1600" dirty="0"/>
              <a:t>Site selection </a:t>
            </a:r>
            <a:r>
              <a:rPr lang="de-CH" sz="1600" dirty="0" err="1"/>
              <a:t>can</a:t>
            </a:r>
            <a:r>
              <a:rPr lang="de-CH" sz="1600" dirty="0"/>
              <a:t> happen in two </a:t>
            </a:r>
            <a:r>
              <a:rPr lang="de-CH" sz="1600" dirty="0" err="1"/>
              <a:t>scenarios</a:t>
            </a:r>
            <a:r>
              <a:rPr lang="de-CH" sz="1600" dirty="0"/>
              <a:t>. The </a:t>
            </a:r>
            <a:r>
              <a:rPr lang="de-CH" sz="1600" dirty="0" err="1"/>
              <a:t>first</a:t>
            </a:r>
            <a:r>
              <a:rPr lang="de-CH" sz="1600" dirty="0"/>
              <a:t> </a:t>
            </a:r>
            <a:r>
              <a:rPr lang="de-CH" sz="1600" dirty="0" err="1"/>
              <a:t>scenario</a:t>
            </a:r>
            <a:r>
              <a:rPr lang="de-CH" sz="1600" dirty="0"/>
              <a:t> </a:t>
            </a:r>
            <a:r>
              <a:rPr lang="de-CH" sz="1600" dirty="0" err="1"/>
              <a:t>is</a:t>
            </a:r>
            <a:r>
              <a:rPr lang="de-CH" sz="1600" dirty="0"/>
              <a:t> </a:t>
            </a:r>
            <a:r>
              <a:rPr lang="de-CH" sz="1600" dirty="0" err="1"/>
              <a:t>where</a:t>
            </a:r>
            <a:r>
              <a:rPr lang="de-CH" sz="1600" dirty="0"/>
              <a:t> </a:t>
            </a:r>
            <a:r>
              <a:rPr lang="de-CH" sz="1600" dirty="0" err="1"/>
              <a:t>the</a:t>
            </a:r>
            <a:r>
              <a:rPr lang="de-CH" sz="1600" dirty="0"/>
              <a:t> </a:t>
            </a:r>
            <a:r>
              <a:rPr lang="de-CH" sz="1600" dirty="0" err="1"/>
              <a:t>site</a:t>
            </a:r>
            <a:r>
              <a:rPr lang="de-CH" sz="1600" dirty="0"/>
              <a:t> </a:t>
            </a:r>
            <a:r>
              <a:rPr lang="de-CH" sz="1600" dirty="0" err="1"/>
              <a:t>is</a:t>
            </a:r>
            <a:r>
              <a:rPr lang="de-CH" sz="1600" dirty="0"/>
              <a:t> </a:t>
            </a:r>
            <a:r>
              <a:rPr lang="de-CH" sz="1600" dirty="0" err="1"/>
              <a:t>fixed</a:t>
            </a:r>
            <a:r>
              <a:rPr lang="de-CH" sz="1600" dirty="0"/>
              <a:t>, and </a:t>
            </a:r>
            <a:r>
              <a:rPr lang="de-CH" sz="1600" dirty="0" err="1"/>
              <a:t>the</a:t>
            </a:r>
            <a:r>
              <a:rPr lang="de-CH" sz="1600" dirty="0"/>
              <a:t> </a:t>
            </a:r>
            <a:r>
              <a:rPr lang="de-CH" sz="1600" dirty="0" err="1"/>
              <a:t>components</a:t>
            </a:r>
            <a:r>
              <a:rPr lang="de-CH" sz="1600" dirty="0"/>
              <a:t> to </a:t>
            </a:r>
            <a:r>
              <a:rPr lang="de-CH" sz="1600" dirty="0" err="1"/>
              <a:t>be</a:t>
            </a:r>
            <a:r>
              <a:rPr lang="de-CH" sz="1600" dirty="0"/>
              <a:t> </a:t>
            </a:r>
            <a:r>
              <a:rPr lang="de-CH" sz="1600" dirty="0" err="1"/>
              <a:t>selected</a:t>
            </a:r>
            <a:r>
              <a:rPr lang="de-CH" sz="1600" dirty="0"/>
              <a:t> </a:t>
            </a:r>
            <a:r>
              <a:rPr lang="de-CH" sz="1600" dirty="0" err="1"/>
              <a:t>for</a:t>
            </a:r>
            <a:r>
              <a:rPr lang="de-CH" sz="1600" dirty="0"/>
              <a:t> </a:t>
            </a:r>
            <a:r>
              <a:rPr lang="de-CH" sz="1600" dirty="0" err="1"/>
              <a:t>the</a:t>
            </a:r>
            <a:r>
              <a:rPr lang="de-CH" sz="1600" dirty="0"/>
              <a:t> </a:t>
            </a:r>
            <a:r>
              <a:rPr lang="de-CH" sz="1600" dirty="0" err="1"/>
              <a:t>demonstration</a:t>
            </a:r>
            <a:r>
              <a:rPr lang="de-CH" sz="1600" dirty="0"/>
              <a:t> must </a:t>
            </a:r>
            <a:r>
              <a:rPr lang="de-CH" sz="1600" dirty="0" err="1"/>
              <a:t>suit</a:t>
            </a:r>
            <a:r>
              <a:rPr lang="de-CH" sz="1600" dirty="0"/>
              <a:t> </a:t>
            </a:r>
            <a:r>
              <a:rPr lang="de-CH" sz="1600" dirty="0" err="1"/>
              <a:t>the</a:t>
            </a:r>
            <a:r>
              <a:rPr lang="de-CH" sz="1600" dirty="0"/>
              <a:t> </a:t>
            </a:r>
            <a:r>
              <a:rPr lang="de-CH" sz="1600" dirty="0" err="1"/>
              <a:t>site</a:t>
            </a:r>
            <a:r>
              <a:rPr lang="de-CH" sz="1600" dirty="0"/>
              <a:t>, </a:t>
            </a:r>
            <a:r>
              <a:rPr lang="de-CH" sz="1600" dirty="0" err="1"/>
              <a:t>or</a:t>
            </a:r>
            <a:r>
              <a:rPr lang="de-CH" sz="1600" dirty="0"/>
              <a:t> </a:t>
            </a:r>
            <a:r>
              <a:rPr lang="de-CH" sz="1600" dirty="0" err="1"/>
              <a:t>where</a:t>
            </a:r>
            <a:r>
              <a:rPr lang="de-CH" sz="1600" dirty="0"/>
              <a:t> there </a:t>
            </a:r>
            <a:r>
              <a:rPr lang="de-CH" sz="1600" dirty="0" err="1"/>
              <a:t>is</a:t>
            </a:r>
            <a:r>
              <a:rPr lang="de-CH" sz="1600" dirty="0"/>
              <a:t> </a:t>
            </a:r>
            <a:r>
              <a:rPr lang="de-CH" sz="1600" dirty="0" err="1"/>
              <a:t>flexibility</a:t>
            </a:r>
            <a:r>
              <a:rPr lang="de-CH" sz="1600" dirty="0"/>
              <a:t> in </a:t>
            </a:r>
            <a:r>
              <a:rPr lang="de-CH" sz="1600" dirty="0" err="1"/>
              <a:t>selecting</a:t>
            </a:r>
            <a:r>
              <a:rPr lang="de-CH" sz="1600" dirty="0"/>
              <a:t> a </a:t>
            </a:r>
            <a:r>
              <a:rPr lang="de-CH" sz="1600" dirty="0" err="1"/>
              <a:t>suitable</a:t>
            </a:r>
            <a:r>
              <a:rPr lang="de-CH" sz="1600" dirty="0"/>
              <a:t> </a:t>
            </a:r>
            <a:r>
              <a:rPr lang="de-CH" sz="1600" dirty="0" err="1"/>
              <a:t>site</a:t>
            </a:r>
            <a:r>
              <a:rPr lang="de-CH" sz="1600" dirty="0"/>
              <a:t> </a:t>
            </a:r>
            <a:r>
              <a:rPr lang="de-CH" sz="1600" dirty="0" err="1"/>
              <a:t>for</a:t>
            </a:r>
            <a:r>
              <a:rPr lang="de-CH" sz="1600" dirty="0"/>
              <a:t> </a:t>
            </a:r>
            <a:r>
              <a:rPr lang="de-CH" sz="1600" dirty="0" err="1"/>
              <a:t>the</a:t>
            </a:r>
            <a:r>
              <a:rPr lang="de-CH" sz="1600" dirty="0"/>
              <a:t> intended </a:t>
            </a:r>
            <a:r>
              <a:rPr lang="de-CH" sz="1600" dirty="0" err="1"/>
              <a:t>demonstration</a:t>
            </a:r>
            <a:r>
              <a:rPr lang="de-CH" sz="1600" dirty="0"/>
              <a:t> </a:t>
            </a:r>
            <a:r>
              <a:rPr lang="de-CH" sz="1600" dirty="0" err="1"/>
              <a:t>components</a:t>
            </a:r>
            <a:r>
              <a:rPr lang="de-CH" sz="1600" dirty="0"/>
              <a:t>.  The </a:t>
            </a:r>
            <a:r>
              <a:rPr lang="de-CH" sz="1600" dirty="0" err="1"/>
              <a:t>demonstrations</a:t>
            </a:r>
            <a:r>
              <a:rPr lang="de-CH" sz="1600" dirty="0"/>
              <a:t> </a:t>
            </a:r>
            <a:r>
              <a:rPr lang="de-CH" sz="1600" dirty="0" err="1"/>
              <a:t>can</a:t>
            </a:r>
            <a:r>
              <a:rPr lang="de-CH" sz="1600" dirty="0"/>
              <a:t> </a:t>
            </a:r>
            <a:r>
              <a:rPr lang="de-CH" sz="1600" dirty="0" err="1"/>
              <a:t>be</a:t>
            </a:r>
            <a:r>
              <a:rPr lang="de-CH" sz="1600" dirty="0"/>
              <a:t> </a:t>
            </a:r>
            <a:r>
              <a:rPr lang="de-CH" sz="1600" dirty="0" err="1"/>
              <a:t>estiablished</a:t>
            </a:r>
            <a:r>
              <a:rPr lang="de-CH" sz="1600" dirty="0"/>
              <a:t> on-station, on-farm(s), </a:t>
            </a:r>
            <a:r>
              <a:rPr lang="de-CH" sz="1600" dirty="0" err="1"/>
              <a:t>or</a:t>
            </a:r>
            <a:r>
              <a:rPr lang="de-CH" sz="1600" dirty="0"/>
              <a:t> </a:t>
            </a:r>
            <a:r>
              <a:rPr lang="de-CH" sz="1600" dirty="0" err="1"/>
              <a:t>both</a:t>
            </a:r>
            <a:r>
              <a:rPr lang="de-CH" sz="1600" dirty="0"/>
              <a:t>.  What </a:t>
            </a:r>
            <a:r>
              <a:rPr lang="de-CH" sz="1600" dirty="0" err="1"/>
              <a:t>ever</a:t>
            </a:r>
            <a:r>
              <a:rPr lang="de-CH" sz="1600" dirty="0"/>
              <a:t> </a:t>
            </a:r>
            <a:r>
              <a:rPr lang="de-CH" sz="1600" dirty="0" err="1"/>
              <a:t>the</a:t>
            </a:r>
            <a:r>
              <a:rPr lang="de-CH" sz="1600" dirty="0"/>
              <a:t> </a:t>
            </a:r>
            <a:r>
              <a:rPr lang="de-CH" sz="1600" dirty="0" err="1"/>
              <a:t>case</a:t>
            </a:r>
            <a:r>
              <a:rPr lang="de-CH" sz="1600" dirty="0"/>
              <a:t> </a:t>
            </a:r>
            <a:r>
              <a:rPr lang="de-CH" sz="1600" dirty="0" err="1"/>
              <a:t>is</a:t>
            </a:r>
            <a:r>
              <a:rPr lang="de-CH" sz="1600" dirty="0"/>
              <a:t>, </a:t>
            </a:r>
            <a:r>
              <a:rPr lang="de-CH" sz="1600" dirty="0" err="1"/>
              <a:t>the</a:t>
            </a:r>
            <a:r>
              <a:rPr lang="de-CH" sz="1600" dirty="0"/>
              <a:t> </a:t>
            </a:r>
            <a:r>
              <a:rPr lang="de-CH" sz="1600" dirty="0" err="1"/>
              <a:t>site</a:t>
            </a:r>
            <a:r>
              <a:rPr lang="de-CH" sz="1600" dirty="0"/>
              <a:t> must </a:t>
            </a:r>
            <a:r>
              <a:rPr lang="de-CH" sz="1600" dirty="0" err="1"/>
              <a:t>be</a:t>
            </a:r>
            <a:r>
              <a:rPr lang="de-CH" sz="1600" dirty="0"/>
              <a:t> easily accessible to </a:t>
            </a:r>
            <a:r>
              <a:rPr lang="de-CH" sz="1600" dirty="0" err="1"/>
              <a:t>the</a:t>
            </a:r>
            <a:r>
              <a:rPr lang="de-CH" sz="1600" dirty="0"/>
              <a:t> </a:t>
            </a:r>
            <a:r>
              <a:rPr lang="de-CH" sz="1600" dirty="0" err="1"/>
              <a:t>target</a:t>
            </a:r>
            <a:r>
              <a:rPr lang="de-CH" sz="1600" dirty="0"/>
              <a:t> </a:t>
            </a:r>
            <a:r>
              <a:rPr lang="de-CH" sz="1600" dirty="0" err="1"/>
              <a:t>groups</a:t>
            </a:r>
            <a:r>
              <a:rPr lang="de-CH" sz="1600" dirty="0"/>
              <a:t>, e.g. </a:t>
            </a:r>
            <a:r>
              <a:rPr lang="de-CH" sz="1600" spc="0" dirty="0" err="1"/>
              <a:t>road</a:t>
            </a:r>
            <a:r>
              <a:rPr lang="de-CH" sz="1600" spc="0" dirty="0"/>
              <a:t> </a:t>
            </a:r>
            <a:r>
              <a:rPr lang="de-CH" sz="1600" spc="0" dirty="0" err="1"/>
              <a:t>network</a:t>
            </a:r>
            <a:r>
              <a:rPr lang="de-CH" sz="1600" spc="0" dirty="0"/>
              <a:t>, </a:t>
            </a:r>
            <a:r>
              <a:rPr lang="de-CH" sz="1600" spc="0" dirty="0" err="1"/>
              <a:t>proximity</a:t>
            </a:r>
            <a:r>
              <a:rPr lang="de-CH" sz="1600" spc="0" dirty="0"/>
              <a:t> to </a:t>
            </a:r>
            <a:r>
              <a:rPr lang="de-CH" sz="1600" spc="0" dirty="0" err="1"/>
              <a:t>target</a:t>
            </a:r>
            <a:r>
              <a:rPr lang="de-CH" sz="1600" spc="0" dirty="0"/>
              <a:t> </a:t>
            </a:r>
            <a:r>
              <a:rPr lang="de-CH" sz="1600" spc="0" dirty="0" err="1"/>
              <a:t>markets</a:t>
            </a:r>
            <a:r>
              <a:rPr lang="de-CH" sz="1600" spc="0" dirty="0"/>
              <a:t>, etc. All </a:t>
            </a:r>
            <a:r>
              <a:rPr lang="de-CH" sz="1600" spc="0" dirty="0" err="1"/>
              <a:t>demonstrations</a:t>
            </a:r>
            <a:r>
              <a:rPr lang="de-CH" sz="1600" spc="0" dirty="0"/>
              <a:t> will require water in </a:t>
            </a:r>
            <a:r>
              <a:rPr lang="de-CH" sz="1600" spc="0" dirty="0" err="1"/>
              <a:t>one</a:t>
            </a:r>
            <a:r>
              <a:rPr lang="de-CH" sz="1600" spc="0" dirty="0"/>
              <a:t> </a:t>
            </a:r>
            <a:r>
              <a:rPr lang="de-CH" sz="1600" spc="0" dirty="0" err="1"/>
              <a:t>way</a:t>
            </a:r>
            <a:r>
              <a:rPr lang="de-CH" sz="1600" spc="0" dirty="0"/>
              <a:t> </a:t>
            </a:r>
            <a:r>
              <a:rPr lang="de-CH" sz="1600" spc="0" dirty="0" err="1"/>
              <a:t>or</a:t>
            </a:r>
            <a:r>
              <a:rPr lang="de-CH" sz="1600" spc="0" dirty="0"/>
              <a:t> another, hence </a:t>
            </a:r>
            <a:r>
              <a:rPr lang="de-CH" sz="1600" spc="0" dirty="0" err="1"/>
              <a:t>proximity</a:t>
            </a:r>
            <a:r>
              <a:rPr lang="de-CH" sz="1600" spc="0" dirty="0"/>
              <a:t> to a good water </a:t>
            </a:r>
            <a:r>
              <a:rPr lang="de-CH" sz="1600" spc="0" dirty="0" err="1"/>
              <a:t>source</a:t>
            </a:r>
            <a:r>
              <a:rPr lang="de-CH" sz="1600" spc="0" dirty="0"/>
              <a:t> </a:t>
            </a:r>
            <a:r>
              <a:rPr lang="de-CH" sz="1600" spc="0" dirty="0" err="1"/>
              <a:t>is</a:t>
            </a:r>
            <a:r>
              <a:rPr lang="de-CH" sz="1600" spc="0" dirty="0"/>
              <a:t> important. </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42</a:t>
            </a:fld>
            <a:endParaRPr lang="en-GB" noProof="0" dirty="0"/>
          </a:p>
        </p:txBody>
      </p:sp>
      <p:sp>
        <p:nvSpPr>
          <p:cNvPr id="2" name="Textfeld 1"/>
          <p:cNvSpPr txBox="1"/>
          <p:nvPr/>
        </p:nvSpPr>
        <p:spPr>
          <a:xfrm>
            <a:off x="518525" y="338971"/>
            <a:ext cx="8107397" cy="369332"/>
          </a:xfrm>
          <a:prstGeom prst="rect">
            <a:avLst/>
          </a:prstGeom>
          <a:noFill/>
        </p:spPr>
        <p:txBody>
          <a:bodyPr wrap="square" rtlCol="0">
            <a:spAutoFit/>
          </a:bodyPr>
          <a:lstStyle/>
          <a:p>
            <a:r>
              <a:rPr lang="de-CH" b="1" dirty="0"/>
              <a:t>3.3:  Site selection and </a:t>
            </a:r>
            <a:r>
              <a:rPr lang="de-CH" b="1" dirty="0" err="1"/>
              <a:t>site</a:t>
            </a:r>
            <a:r>
              <a:rPr lang="de-CH" b="1" dirty="0"/>
              <a:t> characteristics</a:t>
            </a:r>
            <a:endParaRPr lang="en-GB" b="1" dirty="0"/>
          </a:p>
        </p:txBody>
      </p:sp>
      <p:sp>
        <p:nvSpPr>
          <p:cNvPr id="9" name="Inhaltsplatzhalter 2"/>
          <p:cNvSpPr txBox="1">
            <a:spLocks/>
          </p:cNvSpPr>
          <p:nvPr/>
        </p:nvSpPr>
        <p:spPr>
          <a:xfrm>
            <a:off x="573928" y="3170274"/>
            <a:ext cx="7965872" cy="2958756"/>
          </a:xfrm>
          <a:prstGeom prst="rect">
            <a:avLst/>
          </a:prstGeom>
          <a:solidFill>
            <a:schemeClr val="accent6">
              <a:lumMod val="20000"/>
              <a:lumOff val="80000"/>
            </a:schemeClr>
          </a:solidFill>
          <a:ln>
            <a:noFill/>
          </a:ln>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2" indent="-285750">
              <a:buFont typeface="Arial" panose="020B0604020202020204" pitchFamily="34" charset="0"/>
              <a:buChar char="•"/>
            </a:pPr>
            <a:r>
              <a:rPr lang="de-CH" sz="1600" dirty="0"/>
              <a:t>Does </a:t>
            </a:r>
            <a:r>
              <a:rPr lang="de-CH" sz="1600" dirty="0" err="1"/>
              <a:t>the</a:t>
            </a:r>
            <a:r>
              <a:rPr lang="de-CH" sz="1600" dirty="0"/>
              <a:t> </a:t>
            </a:r>
            <a:r>
              <a:rPr lang="de-CH" sz="1600" dirty="0" err="1"/>
              <a:t>land</a:t>
            </a:r>
            <a:r>
              <a:rPr lang="de-CH" sz="1600" dirty="0"/>
              <a:t> </a:t>
            </a:r>
            <a:r>
              <a:rPr lang="de-CH" sz="1600" dirty="0" err="1"/>
              <a:t>compy</a:t>
            </a:r>
            <a:r>
              <a:rPr lang="de-CH" sz="1600" dirty="0"/>
              <a:t> with organic requirements? Consider, e.g. potential contamination.</a:t>
            </a:r>
          </a:p>
          <a:p>
            <a:pPr marL="285750" lvl="2" indent="-285750">
              <a:buFont typeface="Arial" panose="020B0604020202020204" pitchFamily="34" charset="0"/>
              <a:buChar char="•"/>
            </a:pPr>
            <a:r>
              <a:rPr lang="en-US" sz="1600" dirty="0"/>
              <a:t>What is the terrain of land where the demonstration will be established? Are permanent conservation structures (e.g. terraces and contours) required on the target land before preparation and demarcation? If land is </a:t>
            </a:r>
            <a:r>
              <a:rPr lang="en-US" sz="1600" dirty="0" err="1"/>
              <a:t>slopy</a:t>
            </a:r>
            <a:r>
              <a:rPr lang="en-US" sz="1600" dirty="0"/>
              <a:t>, see ANNEX 1 for conservation methods.</a:t>
            </a:r>
          </a:p>
          <a:p>
            <a:pPr marL="285750" lvl="2" indent="-285750">
              <a:buFont typeface="Arial" panose="020B0604020202020204" pitchFamily="34" charset="0"/>
              <a:buChar char="•"/>
            </a:pPr>
            <a:r>
              <a:rPr lang="de-CH" sz="1600" dirty="0"/>
              <a:t>What </a:t>
            </a:r>
            <a:r>
              <a:rPr lang="de-CH" sz="1600" dirty="0" err="1"/>
              <a:t>are</a:t>
            </a:r>
            <a:r>
              <a:rPr lang="de-CH" sz="1600" dirty="0"/>
              <a:t> </a:t>
            </a:r>
            <a:r>
              <a:rPr lang="de-CH" sz="1600" dirty="0" err="1"/>
              <a:t>the</a:t>
            </a:r>
            <a:r>
              <a:rPr lang="de-CH" sz="1600" dirty="0"/>
              <a:t> </a:t>
            </a:r>
            <a:r>
              <a:rPr lang="de-CH" sz="1600" dirty="0" err="1"/>
              <a:t>key</a:t>
            </a:r>
            <a:r>
              <a:rPr lang="de-CH" sz="1600" dirty="0"/>
              <a:t> </a:t>
            </a:r>
            <a:r>
              <a:rPr lang="de-CH" sz="1600" dirty="0" err="1"/>
              <a:t>geographical</a:t>
            </a:r>
            <a:r>
              <a:rPr lang="de-CH" sz="1600" dirty="0"/>
              <a:t> </a:t>
            </a:r>
            <a:r>
              <a:rPr lang="de-CH" sz="1600" dirty="0" err="1"/>
              <a:t>parameters</a:t>
            </a:r>
            <a:r>
              <a:rPr lang="de-CH" sz="1600" dirty="0"/>
              <a:t> of </a:t>
            </a:r>
            <a:r>
              <a:rPr lang="de-CH" sz="1600" dirty="0" err="1"/>
              <a:t>the</a:t>
            </a:r>
            <a:r>
              <a:rPr lang="de-CH" sz="1600" dirty="0"/>
              <a:t> </a:t>
            </a:r>
            <a:r>
              <a:rPr lang="de-CH" sz="1600" dirty="0" err="1"/>
              <a:t>site</a:t>
            </a:r>
            <a:r>
              <a:rPr lang="de-CH" sz="1600" dirty="0"/>
              <a:t> (</a:t>
            </a:r>
            <a:r>
              <a:rPr lang="de-CH" sz="1600" dirty="0" err="1"/>
              <a:t>altitude</a:t>
            </a:r>
            <a:r>
              <a:rPr lang="de-CH" sz="1600" dirty="0"/>
              <a:t>, </a:t>
            </a:r>
            <a:r>
              <a:rPr lang="de-CH" sz="1600" dirty="0" err="1"/>
              <a:t>latitude</a:t>
            </a:r>
            <a:r>
              <a:rPr lang="de-CH" sz="1600" dirty="0"/>
              <a:t>, </a:t>
            </a:r>
            <a:r>
              <a:rPr lang="de-CH" sz="1600" dirty="0" err="1"/>
              <a:t>longitude</a:t>
            </a:r>
            <a:r>
              <a:rPr lang="de-CH" sz="1600" dirty="0"/>
              <a:t>, climatic/</a:t>
            </a:r>
            <a:r>
              <a:rPr lang="de-CH" sz="1600" dirty="0" err="1"/>
              <a:t>weather</a:t>
            </a:r>
            <a:r>
              <a:rPr lang="de-CH" sz="1600" dirty="0"/>
              <a:t> (</a:t>
            </a:r>
            <a:r>
              <a:rPr lang="de-CH" sz="1600" dirty="0" err="1"/>
              <a:t>see</a:t>
            </a:r>
            <a:r>
              <a:rPr lang="de-CH" sz="1600" dirty="0"/>
              <a:t> ANNEX 2).</a:t>
            </a:r>
          </a:p>
          <a:p>
            <a:pPr marL="285750" lvl="2" indent="-285750">
              <a:buFont typeface="Arial" panose="020B0604020202020204" pitchFamily="34" charset="0"/>
              <a:buChar char="•"/>
            </a:pPr>
            <a:r>
              <a:rPr lang="de-CH" sz="1600" dirty="0"/>
              <a:t>What </a:t>
            </a:r>
            <a:r>
              <a:rPr lang="de-CH" sz="1600" dirty="0" err="1"/>
              <a:t>is</a:t>
            </a:r>
            <a:r>
              <a:rPr lang="de-CH" sz="1600" dirty="0"/>
              <a:t> </a:t>
            </a:r>
            <a:r>
              <a:rPr lang="de-CH" sz="1600" dirty="0" err="1"/>
              <a:t>the</a:t>
            </a:r>
            <a:r>
              <a:rPr lang="de-CH" sz="1600" dirty="0"/>
              <a:t> </a:t>
            </a:r>
            <a:r>
              <a:rPr lang="de-CH" sz="1600" dirty="0" err="1"/>
              <a:t>landuse</a:t>
            </a:r>
            <a:r>
              <a:rPr lang="de-CH" sz="1600" dirty="0"/>
              <a:t> </a:t>
            </a:r>
            <a:r>
              <a:rPr lang="de-CH" sz="1600" dirty="0" err="1"/>
              <a:t>history</a:t>
            </a:r>
            <a:r>
              <a:rPr lang="de-CH" sz="1600" dirty="0"/>
              <a:t> of </a:t>
            </a:r>
            <a:r>
              <a:rPr lang="de-CH" sz="1600" dirty="0" err="1"/>
              <a:t>the</a:t>
            </a:r>
            <a:r>
              <a:rPr lang="de-CH" sz="1600" dirty="0"/>
              <a:t> </a:t>
            </a:r>
            <a:r>
              <a:rPr lang="de-CH" sz="1600" dirty="0" err="1"/>
              <a:t>selected</a:t>
            </a:r>
            <a:r>
              <a:rPr lang="de-CH" sz="1600" dirty="0"/>
              <a:t> </a:t>
            </a:r>
            <a:r>
              <a:rPr lang="de-CH" sz="1600" dirty="0" err="1"/>
              <a:t>site</a:t>
            </a:r>
            <a:r>
              <a:rPr lang="de-CH" sz="1600" dirty="0"/>
              <a:t>? </a:t>
            </a:r>
            <a:r>
              <a:rPr lang="en-US" sz="1600" dirty="0"/>
              <a:t>Is land clearing necessary, and if so, is the </a:t>
            </a:r>
            <a:r>
              <a:rPr lang="en-US" sz="1600" dirty="0" err="1"/>
              <a:t>labour</a:t>
            </a:r>
            <a:r>
              <a:rPr lang="en-US" sz="1600" dirty="0"/>
              <a:t> and appropriate tools available?</a:t>
            </a:r>
          </a:p>
          <a:p>
            <a:pPr marL="285750" lvl="2" indent="-285750">
              <a:buFont typeface="Arial" panose="020B0604020202020204" pitchFamily="34" charset="0"/>
              <a:buChar char="•"/>
            </a:pPr>
            <a:r>
              <a:rPr lang="de-CH" sz="1600" dirty="0" err="1"/>
              <a:t>Is</a:t>
            </a:r>
            <a:r>
              <a:rPr lang="de-CH" sz="1600" dirty="0"/>
              <a:t> </a:t>
            </a:r>
            <a:r>
              <a:rPr lang="de-CH" sz="1600" dirty="0" err="1"/>
              <a:t>the</a:t>
            </a:r>
            <a:r>
              <a:rPr lang="de-CH" sz="1600" dirty="0"/>
              <a:t> </a:t>
            </a:r>
            <a:r>
              <a:rPr lang="de-CH" sz="1600" dirty="0" err="1"/>
              <a:t>land</a:t>
            </a:r>
            <a:r>
              <a:rPr lang="de-CH" sz="1600" dirty="0"/>
              <a:t> uniform </a:t>
            </a:r>
            <a:r>
              <a:rPr lang="de-CH" sz="1600" dirty="0" err="1"/>
              <a:t>enough</a:t>
            </a:r>
            <a:r>
              <a:rPr lang="de-CH" sz="1600" dirty="0"/>
              <a:t> to </a:t>
            </a:r>
            <a:r>
              <a:rPr lang="de-CH" sz="1600" dirty="0" err="1"/>
              <a:t>generate</a:t>
            </a:r>
            <a:r>
              <a:rPr lang="de-CH" sz="1600" dirty="0"/>
              <a:t> </a:t>
            </a:r>
            <a:r>
              <a:rPr lang="de-CH" sz="1600" dirty="0" err="1"/>
              <a:t>objective</a:t>
            </a:r>
            <a:r>
              <a:rPr lang="de-CH" sz="1600" dirty="0"/>
              <a:t> (</a:t>
            </a:r>
            <a:r>
              <a:rPr lang="de-CH" sz="1600" dirty="0" err="1"/>
              <a:t>unbiased</a:t>
            </a:r>
            <a:r>
              <a:rPr lang="de-CH" sz="1600" dirty="0"/>
              <a:t>) </a:t>
            </a:r>
            <a:r>
              <a:rPr lang="de-CH" sz="1600" dirty="0" err="1"/>
              <a:t>results</a:t>
            </a:r>
            <a:r>
              <a:rPr lang="de-CH" sz="1600" dirty="0"/>
              <a:t> </a:t>
            </a:r>
            <a:r>
              <a:rPr lang="de-CH" sz="1600" dirty="0" err="1"/>
              <a:t>or</a:t>
            </a:r>
            <a:r>
              <a:rPr lang="de-CH" sz="1600" dirty="0"/>
              <a:t> </a:t>
            </a:r>
            <a:r>
              <a:rPr lang="de-CH" sz="1600" dirty="0" err="1"/>
              <a:t>outcomes</a:t>
            </a:r>
            <a:r>
              <a:rPr lang="de-CH" sz="1600" dirty="0"/>
              <a:t>? </a:t>
            </a:r>
            <a:br>
              <a:rPr lang="de-CH" sz="1600" dirty="0"/>
            </a:br>
            <a:r>
              <a:rPr lang="de-CH" sz="1600" dirty="0" err="1"/>
              <a:t>If</a:t>
            </a:r>
            <a:r>
              <a:rPr lang="de-CH" sz="1600" dirty="0"/>
              <a:t> </a:t>
            </a:r>
            <a:r>
              <a:rPr lang="de-CH" sz="1600" dirty="0" err="1"/>
              <a:t>unknown</a:t>
            </a:r>
            <a:r>
              <a:rPr lang="de-CH" sz="1600" dirty="0"/>
              <a:t>, </a:t>
            </a:r>
            <a:r>
              <a:rPr lang="de-CH" sz="1600" dirty="0" err="1"/>
              <a:t>is</a:t>
            </a:r>
            <a:r>
              <a:rPr lang="de-CH" sz="1600" dirty="0"/>
              <a:t> a soil </a:t>
            </a:r>
            <a:r>
              <a:rPr lang="de-CH" sz="1600" dirty="0" err="1"/>
              <a:t>analysis</a:t>
            </a:r>
            <a:r>
              <a:rPr lang="de-CH" sz="1600" dirty="0"/>
              <a:t> </a:t>
            </a:r>
            <a:r>
              <a:rPr lang="de-CH" sz="1600" dirty="0" err="1"/>
              <a:t>or</a:t>
            </a:r>
            <a:r>
              <a:rPr lang="de-CH" sz="1600" dirty="0"/>
              <a:t> a </a:t>
            </a:r>
            <a:r>
              <a:rPr lang="de-CH" sz="1600" dirty="0" err="1"/>
              <a:t>test</a:t>
            </a:r>
            <a:r>
              <a:rPr lang="de-CH" sz="1600" dirty="0"/>
              <a:t> crop (</a:t>
            </a:r>
            <a:r>
              <a:rPr lang="de-CH" sz="1600" dirty="0" err="1"/>
              <a:t>planted</a:t>
            </a:r>
            <a:r>
              <a:rPr lang="de-CH" sz="1600" dirty="0"/>
              <a:t> to check </a:t>
            </a:r>
            <a:r>
              <a:rPr lang="de-CH" sz="1600" dirty="0" err="1"/>
              <a:t>uniformity</a:t>
            </a:r>
            <a:r>
              <a:rPr lang="de-CH" sz="1600" dirty="0"/>
              <a:t>) </a:t>
            </a:r>
            <a:r>
              <a:rPr lang="de-CH" sz="1600" dirty="0" err="1"/>
              <a:t>necessary</a:t>
            </a:r>
            <a:r>
              <a:rPr lang="de-CH" sz="1600" dirty="0"/>
              <a:t> before </a:t>
            </a:r>
            <a:r>
              <a:rPr lang="de-CH" sz="1600" dirty="0" err="1"/>
              <a:t>setting</a:t>
            </a:r>
            <a:r>
              <a:rPr lang="de-CH" sz="1600" dirty="0"/>
              <a:t> </a:t>
            </a:r>
            <a:r>
              <a:rPr lang="de-CH" sz="1600" dirty="0" err="1"/>
              <a:t>up</a:t>
            </a:r>
            <a:r>
              <a:rPr lang="de-CH" sz="1600" dirty="0"/>
              <a:t> </a:t>
            </a:r>
            <a:r>
              <a:rPr lang="de-CH" sz="1600" dirty="0" err="1"/>
              <a:t>the</a:t>
            </a:r>
            <a:r>
              <a:rPr lang="de-CH" sz="1600" dirty="0"/>
              <a:t> </a:t>
            </a:r>
            <a:r>
              <a:rPr lang="de-CH" sz="1600" dirty="0" err="1"/>
              <a:t>demo</a:t>
            </a:r>
            <a:r>
              <a:rPr lang="de-CH" sz="1600" dirty="0"/>
              <a:t> </a:t>
            </a:r>
            <a:r>
              <a:rPr lang="de-CH" sz="1600" dirty="0" err="1"/>
              <a:t>plots</a:t>
            </a:r>
            <a:r>
              <a:rPr lang="de-CH" sz="1600" dirty="0"/>
              <a:t>? </a:t>
            </a:r>
            <a:r>
              <a:rPr lang="de-CH" sz="1600" dirty="0" err="1"/>
              <a:t>If</a:t>
            </a:r>
            <a:r>
              <a:rPr lang="de-CH" sz="1600" dirty="0"/>
              <a:t> </a:t>
            </a:r>
            <a:r>
              <a:rPr lang="de-CH" sz="1600" dirty="0" err="1"/>
              <a:t>needed</a:t>
            </a:r>
            <a:r>
              <a:rPr lang="de-CH" sz="1600" dirty="0"/>
              <a:t>, </a:t>
            </a:r>
            <a:r>
              <a:rPr lang="en-US" sz="1600" dirty="0"/>
              <a:t>see ANNEX 3 for soil sampling procedure.</a:t>
            </a:r>
            <a:endParaRPr lang="de-CH" sz="1600" dirty="0"/>
          </a:p>
        </p:txBody>
      </p:sp>
      <p:sp>
        <p:nvSpPr>
          <p:cNvPr id="8" name="Datumsplatzhalter 4">
            <a:extLst>
              <a:ext uri="{FF2B5EF4-FFF2-40B4-BE49-F238E27FC236}">
                <a16:creationId xmlns:a16="http://schemas.microsoft.com/office/drawing/2014/main" id="{E33FD128-F3EC-43E7-A63A-1704BAC8295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4" name="Textfeld 3"/>
          <p:cNvSpPr txBox="1"/>
          <p:nvPr/>
        </p:nvSpPr>
        <p:spPr>
          <a:xfrm>
            <a:off x="518525" y="2807011"/>
            <a:ext cx="7387389" cy="584775"/>
          </a:xfrm>
          <a:prstGeom prst="rect">
            <a:avLst/>
          </a:prstGeom>
          <a:noFill/>
        </p:spPr>
        <p:txBody>
          <a:bodyPr wrap="square" rtlCol="0">
            <a:spAutoFit/>
          </a:bodyPr>
          <a:lstStyle/>
          <a:p>
            <a:r>
              <a:rPr lang="de-CH" sz="1600" b="1" dirty="0" err="1"/>
              <a:t>Guiding</a:t>
            </a:r>
            <a:r>
              <a:rPr lang="de-CH" sz="1600" b="1" dirty="0"/>
              <a:t> </a:t>
            </a:r>
            <a:r>
              <a:rPr lang="de-CH" sz="1600" b="1" dirty="0" err="1"/>
              <a:t>questions</a:t>
            </a:r>
            <a:r>
              <a:rPr lang="de-CH" sz="1600" b="1" dirty="0"/>
              <a:t> </a:t>
            </a:r>
            <a:r>
              <a:rPr lang="de-CH" sz="1600" b="1" dirty="0" err="1"/>
              <a:t>for</a:t>
            </a:r>
            <a:r>
              <a:rPr lang="de-CH" sz="1600" b="1" dirty="0"/>
              <a:t> </a:t>
            </a:r>
            <a:r>
              <a:rPr lang="de-CH" sz="1600" b="1" dirty="0" err="1"/>
              <a:t>further</a:t>
            </a:r>
            <a:r>
              <a:rPr lang="de-CH" sz="1600" b="1" dirty="0"/>
              <a:t> consideration on </a:t>
            </a:r>
            <a:r>
              <a:rPr lang="de-CH" sz="1600" b="1" dirty="0" err="1"/>
              <a:t>site</a:t>
            </a:r>
            <a:r>
              <a:rPr lang="de-CH" sz="1600" b="1" dirty="0"/>
              <a:t> selection</a:t>
            </a:r>
          </a:p>
          <a:p>
            <a:endParaRPr lang="en-US" sz="1600" dirty="0"/>
          </a:p>
        </p:txBody>
      </p:sp>
    </p:spTree>
    <p:extLst>
      <p:ext uri="{BB962C8B-B14F-4D97-AF65-F5344CB8AC3E}">
        <p14:creationId xmlns:p14="http://schemas.microsoft.com/office/powerpoint/2010/main" val="693736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6">
            <a:extLst>
              <a:ext uri="{FF2B5EF4-FFF2-40B4-BE49-F238E27FC236}">
                <a16:creationId xmlns:a16="http://schemas.microsoft.com/office/drawing/2014/main" id="{EFCC20AC-2D9C-47B9-B787-0CEDB11622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5"/>
          <a:stretch/>
        </p:blipFill>
        <p:spPr>
          <a:xfrm>
            <a:off x="611956" y="1113621"/>
            <a:ext cx="7846494" cy="4140046"/>
          </a:xfrm>
          <a:prstGeom prst="rect">
            <a:avLst/>
          </a:prstGeom>
        </p:spPr>
      </p:pic>
      <p:sp>
        <p:nvSpPr>
          <p:cNvPr id="5" name="Titel 2">
            <a:extLst>
              <a:ext uri="{FF2B5EF4-FFF2-40B4-BE49-F238E27FC236}">
                <a16:creationId xmlns:a16="http://schemas.microsoft.com/office/drawing/2014/main" id="{D70FF999-C81F-4A8D-A126-13675862AB6C}"/>
              </a:ext>
            </a:extLst>
          </p:cNvPr>
          <p:cNvSpPr>
            <a:spLocks noGrp="1"/>
          </p:cNvSpPr>
          <p:nvPr>
            <p:ph type="title"/>
          </p:nvPr>
        </p:nvSpPr>
        <p:spPr>
          <a:xfrm>
            <a:off x="611956" y="5422015"/>
            <a:ext cx="8190092" cy="540006"/>
          </a:xfrm>
          <a:solidFill>
            <a:srgbClr val="D0F7F8"/>
          </a:solidFill>
        </p:spPr>
        <p:txBody>
          <a:bodyPr lIns="72000" tIns="72000" bIns="72000">
            <a:normAutofit fontScale="90000"/>
          </a:bodyPr>
          <a:lstStyle/>
          <a:p>
            <a:r>
              <a:rPr lang="de-DE" sz="1600" b="0" dirty="0">
                <a:solidFill>
                  <a:schemeClr val="tx1"/>
                </a:solidFill>
                <a:latin typeface="+mj-lt"/>
              </a:rPr>
              <a:t>In </a:t>
            </a:r>
            <a:r>
              <a:rPr lang="de-DE" sz="1600" b="0" dirty="0" err="1">
                <a:solidFill>
                  <a:schemeClr val="tx1"/>
                </a:solidFill>
                <a:latin typeface="+mj-lt"/>
              </a:rPr>
              <a:t>the</a:t>
            </a:r>
            <a:r>
              <a:rPr lang="de-DE" sz="1600" b="0" dirty="0">
                <a:solidFill>
                  <a:schemeClr val="tx1"/>
                </a:solidFill>
                <a:latin typeface="+mj-lt"/>
              </a:rPr>
              <a:t> </a:t>
            </a:r>
            <a:r>
              <a:rPr lang="de-DE" sz="1600" b="0" dirty="0" err="1">
                <a:solidFill>
                  <a:schemeClr val="tx1"/>
                </a:solidFill>
                <a:latin typeface="+mj-lt"/>
              </a:rPr>
              <a:t>picture</a:t>
            </a:r>
            <a:r>
              <a:rPr lang="de-DE" sz="1600" b="0" dirty="0">
                <a:solidFill>
                  <a:schemeClr val="tx1"/>
                </a:solidFill>
                <a:latin typeface="+mj-lt"/>
              </a:rPr>
              <a:t> </a:t>
            </a:r>
            <a:r>
              <a:rPr lang="de-DE" sz="1600" b="0" dirty="0" err="1">
                <a:solidFill>
                  <a:schemeClr val="tx1"/>
                </a:solidFill>
                <a:latin typeface="+mj-lt"/>
              </a:rPr>
              <a:t>above</a:t>
            </a:r>
            <a:r>
              <a:rPr lang="de-DE" sz="1600" b="0" dirty="0">
                <a:solidFill>
                  <a:schemeClr val="tx1"/>
                </a:solidFill>
                <a:latin typeface="+mj-lt"/>
              </a:rPr>
              <a:t>, a </a:t>
            </a:r>
            <a:r>
              <a:rPr lang="de-DE" sz="1600" b="0" dirty="0" err="1">
                <a:solidFill>
                  <a:schemeClr val="tx1"/>
                </a:solidFill>
                <a:latin typeface="+mj-lt"/>
              </a:rPr>
              <a:t>team</a:t>
            </a:r>
            <a:r>
              <a:rPr lang="de-DE" sz="1600" b="0" dirty="0">
                <a:solidFill>
                  <a:schemeClr val="tx1"/>
                </a:solidFill>
                <a:latin typeface="+mj-lt"/>
              </a:rPr>
              <a:t> </a:t>
            </a:r>
            <a:r>
              <a:rPr lang="de-DE" sz="1600" b="0" dirty="0" err="1">
                <a:solidFill>
                  <a:schemeClr val="tx1"/>
                </a:solidFill>
                <a:latin typeface="+mj-lt"/>
              </a:rPr>
              <a:t>is</a:t>
            </a:r>
            <a:r>
              <a:rPr lang="de-DE" sz="1600" b="0" dirty="0">
                <a:solidFill>
                  <a:schemeClr val="tx1"/>
                </a:solidFill>
                <a:latin typeface="+mj-lt"/>
              </a:rPr>
              <a:t> </a:t>
            </a:r>
            <a:r>
              <a:rPr lang="de-DE" sz="1600" b="0" dirty="0" err="1">
                <a:solidFill>
                  <a:schemeClr val="tx1"/>
                </a:solidFill>
                <a:latin typeface="+mj-lt"/>
              </a:rPr>
              <a:t>inspecting</a:t>
            </a:r>
            <a:r>
              <a:rPr lang="de-DE" sz="1600" b="0" dirty="0">
                <a:solidFill>
                  <a:schemeClr val="tx1"/>
                </a:solidFill>
                <a:latin typeface="+mj-lt"/>
              </a:rPr>
              <a:t> a </a:t>
            </a:r>
            <a:r>
              <a:rPr lang="de-DE" sz="1600" b="0" dirty="0" err="1">
                <a:solidFill>
                  <a:schemeClr val="tx1"/>
                </a:solidFill>
                <a:latin typeface="+mj-lt"/>
              </a:rPr>
              <a:t>prospective</a:t>
            </a:r>
            <a:r>
              <a:rPr lang="de-DE" sz="1600" b="0" dirty="0">
                <a:solidFill>
                  <a:schemeClr val="tx1"/>
                </a:solidFill>
                <a:latin typeface="+mj-lt"/>
              </a:rPr>
              <a:t> </a:t>
            </a:r>
            <a:r>
              <a:rPr lang="de-DE" sz="1600" b="0" dirty="0" err="1">
                <a:solidFill>
                  <a:schemeClr val="tx1"/>
                </a:solidFill>
                <a:latin typeface="+mj-lt"/>
              </a:rPr>
              <a:t>demo</a:t>
            </a:r>
            <a:r>
              <a:rPr lang="de-DE" sz="1600" b="0" dirty="0">
                <a:solidFill>
                  <a:schemeClr val="tx1"/>
                </a:solidFill>
                <a:latin typeface="+mj-lt"/>
              </a:rPr>
              <a:t> </a:t>
            </a:r>
            <a:r>
              <a:rPr lang="de-DE" sz="1600" b="0" dirty="0" err="1">
                <a:solidFill>
                  <a:schemeClr val="tx1"/>
                </a:solidFill>
                <a:latin typeface="+mj-lt"/>
              </a:rPr>
              <a:t>plot</a:t>
            </a:r>
            <a:r>
              <a:rPr lang="de-DE" sz="1600" b="0" dirty="0">
                <a:solidFill>
                  <a:schemeClr val="tx1"/>
                </a:solidFill>
                <a:latin typeface="+mj-lt"/>
              </a:rPr>
              <a:t> </a:t>
            </a:r>
            <a:r>
              <a:rPr lang="de-DE" sz="1600" b="0" dirty="0" err="1">
                <a:solidFill>
                  <a:schemeClr val="tx1"/>
                </a:solidFill>
                <a:latin typeface="+mj-lt"/>
              </a:rPr>
              <a:t>site</a:t>
            </a:r>
            <a:r>
              <a:rPr lang="de-DE" sz="1600" b="0" dirty="0">
                <a:solidFill>
                  <a:schemeClr val="tx1"/>
                </a:solidFill>
                <a:latin typeface="+mj-lt"/>
              </a:rPr>
              <a:t> at </a:t>
            </a:r>
            <a:r>
              <a:rPr lang="de-DE" sz="1600" b="0" dirty="0" err="1">
                <a:solidFill>
                  <a:schemeClr val="tx1"/>
                </a:solidFill>
                <a:latin typeface="+mj-lt"/>
              </a:rPr>
              <a:t>the</a:t>
            </a:r>
            <a:r>
              <a:rPr lang="de-DE" sz="1600" b="0" dirty="0">
                <a:solidFill>
                  <a:schemeClr val="tx1"/>
                </a:solidFill>
                <a:latin typeface="+mj-lt"/>
              </a:rPr>
              <a:t> Natural Resources College (NRC), Lilongwe, Malawi in 2018</a:t>
            </a:r>
          </a:p>
        </p:txBody>
      </p:sp>
      <p:sp>
        <p:nvSpPr>
          <p:cNvPr id="6" name="Foliennummernplatzhalter 4">
            <a:extLst>
              <a:ext uri="{FF2B5EF4-FFF2-40B4-BE49-F238E27FC236}">
                <a16:creationId xmlns:a16="http://schemas.microsoft.com/office/drawing/2014/main" id="{CE79BF7C-6974-4714-AD7E-30C6B7FE6152}"/>
              </a:ext>
            </a:extLst>
          </p:cNvPr>
          <p:cNvSpPr txBox="1">
            <a:spLocks/>
          </p:cNvSpPr>
          <p:nvPr/>
        </p:nvSpPr>
        <p:spPr>
          <a:xfrm>
            <a:off x="7747800" y="6219700"/>
            <a:ext cx="792000" cy="360000"/>
          </a:xfrm>
          <a:prstGeom prst="rect">
            <a:avLst/>
          </a:prstGeom>
        </p:spPr>
        <p:txBody>
          <a:bodyPr vert="horz" lIns="0" tIns="45720" rIns="0" bIns="45720" rtlCol="0" anchor="b"/>
          <a:lstStyle>
            <a:defPPr>
              <a:defRPr lang="de-DE"/>
            </a:defPPr>
            <a:lvl1pPr algn="r">
              <a:defRPr sz="1200" spc="20"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95DEAF-E952-4796-AAEE-4201E40CA590}" type="slidenum">
              <a:rPr lang="en-GB" smtClean="0"/>
              <a:pPr/>
              <a:t>43</a:t>
            </a:fld>
            <a:endParaRPr lang="en-GB" dirty="0"/>
          </a:p>
        </p:txBody>
      </p:sp>
      <p:sp>
        <p:nvSpPr>
          <p:cNvPr id="7" name="Datumsplatzhalter 4">
            <a:extLst>
              <a:ext uri="{FF2B5EF4-FFF2-40B4-BE49-F238E27FC236}">
                <a16:creationId xmlns:a16="http://schemas.microsoft.com/office/drawing/2014/main" id="{F1483BDC-7753-447C-B135-5CDE7AC8005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521955" y="740941"/>
            <a:ext cx="7846494" cy="338554"/>
          </a:xfrm>
          <a:prstGeom prst="rect">
            <a:avLst/>
          </a:prstGeom>
          <a:noFill/>
        </p:spPr>
        <p:txBody>
          <a:bodyPr wrap="square" rtlCol="0">
            <a:spAutoFit/>
          </a:bodyPr>
          <a:lstStyle/>
          <a:p>
            <a:r>
              <a:rPr lang="de-CH" sz="1600" dirty="0"/>
              <a:t>Physical </a:t>
            </a:r>
            <a:r>
              <a:rPr lang="de-CH" sz="1600" dirty="0" err="1"/>
              <a:t>visits</a:t>
            </a:r>
            <a:r>
              <a:rPr lang="de-CH" sz="1600" dirty="0"/>
              <a:t> to a </a:t>
            </a:r>
            <a:r>
              <a:rPr lang="en-US" sz="1600" dirty="0"/>
              <a:t>prospective</a:t>
            </a:r>
            <a:r>
              <a:rPr lang="de-CH" sz="1600" dirty="0"/>
              <a:t> </a:t>
            </a:r>
            <a:r>
              <a:rPr lang="de-CH" sz="1600" dirty="0" err="1"/>
              <a:t>site</a:t>
            </a:r>
            <a:r>
              <a:rPr lang="de-CH" sz="1600" dirty="0"/>
              <a:t> </a:t>
            </a:r>
            <a:r>
              <a:rPr lang="de-CH" sz="1600" dirty="0" err="1"/>
              <a:t>is</a:t>
            </a:r>
            <a:r>
              <a:rPr lang="de-CH" sz="1600" dirty="0"/>
              <a:t> an important </a:t>
            </a:r>
            <a:r>
              <a:rPr lang="de-CH" sz="1600" dirty="0" err="1"/>
              <a:t>part</a:t>
            </a:r>
            <a:r>
              <a:rPr lang="de-CH" sz="1600" dirty="0"/>
              <a:t> of </a:t>
            </a:r>
            <a:r>
              <a:rPr lang="de-CH" sz="1600" dirty="0" err="1"/>
              <a:t>the</a:t>
            </a:r>
            <a:r>
              <a:rPr lang="de-CH" sz="1600" dirty="0"/>
              <a:t> decision </a:t>
            </a:r>
            <a:r>
              <a:rPr lang="de-CH" sz="1600" dirty="0" err="1"/>
              <a:t>making</a:t>
            </a:r>
            <a:r>
              <a:rPr lang="de-CH" sz="1600" dirty="0"/>
              <a:t> process.</a:t>
            </a:r>
            <a:endParaRPr lang="en-US" sz="1600" dirty="0"/>
          </a:p>
        </p:txBody>
      </p:sp>
    </p:spTree>
    <p:extLst>
      <p:ext uri="{BB962C8B-B14F-4D97-AF65-F5344CB8AC3E}">
        <p14:creationId xmlns:p14="http://schemas.microsoft.com/office/powerpoint/2010/main" val="331446431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57032" y="920771"/>
            <a:ext cx="7897860" cy="2118777"/>
          </a:xfrm>
        </p:spPr>
        <p:txBody>
          <a:bodyPr/>
          <a:lstStyle/>
          <a:p>
            <a:pPr algn="just"/>
            <a:r>
              <a:rPr lang="de-CH" sz="1600" dirty="0"/>
              <a:t>Another </a:t>
            </a:r>
            <a:r>
              <a:rPr lang="de-CH" sz="1600" dirty="0" err="1"/>
              <a:t>key</a:t>
            </a:r>
            <a:r>
              <a:rPr lang="de-CH" sz="1600" dirty="0"/>
              <a:t> </a:t>
            </a:r>
            <a:r>
              <a:rPr lang="de-CH" sz="1600" dirty="0" err="1"/>
              <a:t>part</a:t>
            </a:r>
            <a:r>
              <a:rPr lang="de-CH" sz="1600" dirty="0"/>
              <a:t> of </a:t>
            </a:r>
            <a:r>
              <a:rPr lang="de-CH" sz="1600" dirty="0" err="1"/>
              <a:t>the</a:t>
            </a:r>
            <a:r>
              <a:rPr lang="de-CH" sz="1600" dirty="0"/>
              <a:t> planning and </a:t>
            </a:r>
            <a:r>
              <a:rPr lang="de-CH" sz="1600" dirty="0" err="1"/>
              <a:t>pre</a:t>
            </a:r>
            <a:r>
              <a:rPr lang="de-CH" sz="1600" dirty="0"/>
              <a:t>-establishment </a:t>
            </a:r>
            <a:r>
              <a:rPr lang="de-CH" sz="1600" dirty="0" err="1"/>
              <a:t>phase</a:t>
            </a:r>
            <a:r>
              <a:rPr lang="de-CH" sz="1600" dirty="0"/>
              <a:t> </a:t>
            </a:r>
            <a:r>
              <a:rPr lang="de-CH" sz="1600" dirty="0" err="1"/>
              <a:t>is</a:t>
            </a:r>
            <a:r>
              <a:rPr lang="de-CH" sz="1600" dirty="0"/>
              <a:t> </a:t>
            </a:r>
            <a:r>
              <a:rPr lang="de-CH" sz="1600" dirty="0" err="1"/>
              <a:t>the</a:t>
            </a:r>
            <a:r>
              <a:rPr lang="de-CH" sz="1600" dirty="0"/>
              <a:t> design of </a:t>
            </a:r>
            <a:r>
              <a:rPr lang="de-CH" sz="1600" dirty="0" err="1"/>
              <a:t>the</a:t>
            </a:r>
            <a:r>
              <a:rPr lang="de-CH" sz="1600" dirty="0"/>
              <a:t> </a:t>
            </a:r>
            <a:r>
              <a:rPr lang="de-CH" sz="1600" dirty="0" err="1"/>
              <a:t>actual</a:t>
            </a:r>
            <a:r>
              <a:rPr lang="de-CH" sz="1600" dirty="0"/>
              <a:t> </a:t>
            </a:r>
            <a:r>
              <a:rPr lang="de-CH" sz="1600" dirty="0" err="1"/>
              <a:t>demonstration</a:t>
            </a:r>
            <a:r>
              <a:rPr lang="de-CH" sz="1600" dirty="0"/>
              <a:t>. </a:t>
            </a:r>
            <a:r>
              <a:rPr lang="de-CH" sz="1600" dirty="0" err="1"/>
              <a:t>Depending</a:t>
            </a:r>
            <a:r>
              <a:rPr lang="de-CH" sz="1600" dirty="0"/>
              <a:t> on </a:t>
            </a:r>
            <a:r>
              <a:rPr lang="de-CH" sz="1600" dirty="0" err="1"/>
              <a:t>the</a:t>
            </a:r>
            <a:r>
              <a:rPr lang="de-CH" sz="1600" dirty="0"/>
              <a:t> </a:t>
            </a:r>
            <a:r>
              <a:rPr lang="de-CH" sz="1600" dirty="0" err="1">
                <a:latin typeface="Gill Sans MT" panose="020B0502020104020203" pitchFamily="34" charset="0"/>
              </a:rPr>
              <a:t>goal</a:t>
            </a:r>
            <a:r>
              <a:rPr lang="de-CH" sz="1600" dirty="0">
                <a:latin typeface="Gill Sans MT" panose="020B0502020104020203" pitchFamily="34" charset="0"/>
              </a:rPr>
              <a:t>, </a:t>
            </a:r>
            <a:r>
              <a:rPr lang="de-CH" sz="1600" dirty="0" err="1">
                <a:latin typeface="Gill Sans MT" panose="020B0502020104020203" pitchFamily="34" charset="0"/>
              </a:rPr>
              <a:t>specific</a:t>
            </a:r>
            <a:r>
              <a:rPr lang="de-CH" sz="1600" dirty="0">
                <a:latin typeface="Gill Sans MT" panose="020B0502020104020203" pitchFamily="34" charset="0"/>
              </a:rPr>
              <a:t> </a:t>
            </a:r>
            <a:r>
              <a:rPr lang="de-CH" sz="1600" dirty="0" err="1">
                <a:latin typeface="Gill Sans MT" panose="020B0502020104020203" pitchFamily="34" charset="0"/>
              </a:rPr>
              <a:t>objectives</a:t>
            </a:r>
            <a:r>
              <a:rPr lang="de-CH" sz="1600" dirty="0">
                <a:latin typeface="Gill Sans MT" panose="020B0502020104020203" pitchFamily="34" charset="0"/>
              </a:rPr>
              <a:t> and </a:t>
            </a:r>
            <a:r>
              <a:rPr lang="de-CH" sz="1600" dirty="0" err="1"/>
              <a:t>key</a:t>
            </a:r>
            <a:r>
              <a:rPr lang="de-CH" sz="1600" dirty="0"/>
              <a:t> </a:t>
            </a:r>
            <a:r>
              <a:rPr lang="de-CH" sz="1600" dirty="0" err="1"/>
              <a:t>components</a:t>
            </a:r>
            <a:r>
              <a:rPr lang="de-CH" sz="1600" dirty="0"/>
              <a:t> </a:t>
            </a:r>
            <a:r>
              <a:rPr lang="de-CH" sz="1600" dirty="0" err="1"/>
              <a:t>selected</a:t>
            </a:r>
            <a:r>
              <a:rPr lang="de-CH" sz="1600" dirty="0"/>
              <a:t> </a:t>
            </a:r>
            <a:r>
              <a:rPr lang="de-CH" sz="1600" dirty="0" err="1"/>
              <a:t>for</a:t>
            </a:r>
            <a:r>
              <a:rPr lang="de-CH" sz="1600" dirty="0"/>
              <a:t> </a:t>
            </a:r>
            <a:r>
              <a:rPr lang="de-CH" sz="1600" dirty="0" err="1"/>
              <a:t>the</a:t>
            </a:r>
            <a:r>
              <a:rPr lang="de-CH" sz="1600" dirty="0"/>
              <a:t> </a:t>
            </a:r>
            <a:r>
              <a:rPr lang="de-CH" sz="1600" dirty="0" err="1"/>
              <a:t>demonstration</a:t>
            </a:r>
            <a:r>
              <a:rPr lang="de-CH" sz="1600" dirty="0"/>
              <a:t>, you </a:t>
            </a:r>
            <a:r>
              <a:rPr lang="de-CH" sz="1600" dirty="0" err="1"/>
              <a:t>need</a:t>
            </a:r>
            <a:r>
              <a:rPr lang="de-CH" sz="1600" dirty="0"/>
              <a:t> to </a:t>
            </a:r>
            <a:r>
              <a:rPr lang="de-CH" sz="1600" dirty="0" err="1"/>
              <a:t>think</a:t>
            </a:r>
            <a:r>
              <a:rPr lang="de-CH" sz="1600" dirty="0"/>
              <a:t> of </a:t>
            </a:r>
            <a:r>
              <a:rPr lang="de-CH" sz="1600" dirty="0" err="1"/>
              <a:t>how</a:t>
            </a:r>
            <a:r>
              <a:rPr lang="de-CH" sz="1600" dirty="0"/>
              <a:t> </a:t>
            </a:r>
            <a:r>
              <a:rPr lang="de-CH" sz="1600" dirty="0" err="1"/>
              <a:t>the</a:t>
            </a:r>
            <a:r>
              <a:rPr lang="de-CH" sz="1600" dirty="0"/>
              <a:t> </a:t>
            </a:r>
            <a:r>
              <a:rPr lang="de-CH" sz="1600" dirty="0" err="1"/>
              <a:t>various</a:t>
            </a:r>
            <a:r>
              <a:rPr lang="de-CH" sz="1600" dirty="0"/>
              <a:t> </a:t>
            </a:r>
            <a:r>
              <a:rPr lang="de-CH" sz="1600" dirty="0" err="1"/>
              <a:t>components</a:t>
            </a:r>
            <a:r>
              <a:rPr lang="de-CH" sz="1600" dirty="0"/>
              <a:t> will </a:t>
            </a:r>
            <a:r>
              <a:rPr lang="de-CH" sz="1600" dirty="0" err="1"/>
              <a:t>be</a:t>
            </a:r>
            <a:r>
              <a:rPr lang="de-CH" sz="1600" dirty="0"/>
              <a:t> </a:t>
            </a:r>
            <a:r>
              <a:rPr lang="de-CH" sz="1600" dirty="0" err="1"/>
              <a:t>laid</a:t>
            </a:r>
            <a:r>
              <a:rPr lang="de-CH" sz="1600" dirty="0"/>
              <a:t> out in </a:t>
            </a:r>
            <a:r>
              <a:rPr lang="de-CH" sz="1600" dirty="0" err="1"/>
              <a:t>the</a:t>
            </a:r>
            <a:r>
              <a:rPr lang="de-CH" sz="1600" dirty="0"/>
              <a:t> </a:t>
            </a:r>
            <a:r>
              <a:rPr lang="de-CH" sz="1600" dirty="0" err="1"/>
              <a:t>field</a:t>
            </a:r>
            <a:r>
              <a:rPr lang="de-CH" sz="1600" dirty="0"/>
              <a:t>. Some </a:t>
            </a:r>
            <a:r>
              <a:rPr lang="de-CH" sz="1600" dirty="0" err="1"/>
              <a:t>specific</a:t>
            </a:r>
            <a:r>
              <a:rPr lang="de-CH" sz="1600" dirty="0"/>
              <a:t> </a:t>
            </a:r>
            <a:r>
              <a:rPr lang="de-CH" sz="1600" dirty="0" err="1"/>
              <a:t>factors</a:t>
            </a:r>
            <a:r>
              <a:rPr lang="de-CH" sz="1600" dirty="0"/>
              <a:t> to consider include:</a:t>
            </a:r>
          </a:p>
          <a:p>
            <a:pPr marL="252000" indent="-252000">
              <a:buAutoNum type="alphaLcParenR"/>
            </a:pPr>
            <a:r>
              <a:rPr lang="de-CH" sz="1600" dirty="0"/>
              <a:t>The </a:t>
            </a:r>
            <a:r>
              <a:rPr lang="de-CH" sz="1600" dirty="0" err="1"/>
              <a:t>farming</a:t>
            </a:r>
            <a:r>
              <a:rPr lang="de-CH" sz="1600" dirty="0"/>
              <a:t> </a:t>
            </a:r>
            <a:r>
              <a:rPr lang="de-CH" sz="1600" dirty="0" err="1"/>
              <a:t>system</a:t>
            </a:r>
            <a:r>
              <a:rPr lang="de-CH" sz="1600" dirty="0"/>
              <a:t>/</a:t>
            </a:r>
            <a:r>
              <a:rPr lang="de-CH" sz="1600" dirty="0" err="1"/>
              <a:t>cropping</a:t>
            </a:r>
            <a:r>
              <a:rPr lang="de-CH" sz="1600" dirty="0"/>
              <a:t> </a:t>
            </a:r>
            <a:r>
              <a:rPr lang="de-CH" sz="1600" dirty="0" err="1"/>
              <a:t>system</a:t>
            </a:r>
            <a:r>
              <a:rPr lang="de-CH" sz="1600" dirty="0"/>
              <a:t>/</a:t>
            </a:r>
            <a:r>
              <a:rPr lang="de-CH" sz="1600" dirty="0" err="1"/>
              <a:t>management</a:t>
            </a:r>
            <a:r>
              <a:rPr lang="de-CH" sz="1600" dirty="0"/>
              <a:t> </a:t>
            </a:r>
            <a:r>
              <a:rPr lang="de-CH" sz="1600" dirty="0" err="1"/>
              <a:t>practice</a:t>
            </a:r>
            <a:r>
              <a:rPr lang="de-CH" sz="1600" dirty="0"/>
              <a:t> which will </a:t>
            </a:r>
            <a:r>
              <a:rPr lang="de-CH" sz="1600" dirty="0" err="1"/>
              <a:t>be</a:t>
            </a:r>
            <a:r>
              <a:rPr lang="de-CH" sz="1600" dirty="0"/>
              <a:t> </a:t>
            </a:r>
            <a:r>
              <a:rPr lang="de-CH" sz="1600" dirty="0" err="1"/>
              <a:t>demonstrated</a:t>
            </a:r>
            <a:r>
              <a:rPr lang="de-CH" sz="1600" dirty="0"/>
              <a:t> and </a:t>
            </a:r>
          </a:p>
          <a:p>
            <a:pPr marL="252000" indent="-252000">
              <a:buAutoNum type="alphaLcParenR"/>
            </a:pPr>
            <a:r>
              <a:rPr lang="de-CH" sz="1600" dirty="0" err="1"/>
              <a:t>Allocation</a:t>
            </a:r>
            <a:r>
              <a:rPr lang="de-CH" sz="1600" dirty="0"/>
              <a:t> of </a:t>
            </a:r>
            <a:r>
              <a:rPr lang="de-CH" sz="1600" dirty="0" err="1"/>
              <a:t>the</a:t>
            </a:r>
            <a:r>
              <a:rPr lang="de-CH" sz="1600" dirty="0"/>
              <a:t> </a:t>
            </a:r>
            <a:r>
              <a:rPr lang="de-CH" sz="1600" dirty="0" err="1"/>
              <a:t>components</a:t>
            </a:r>
            <a:r>
              <a:rPr lang="de-CH" sz="1600" dirty="0"/>
              <a:t> to </a:t>
            </a:r>
            <a:r>
              <a:rPr lang="de-CH" sz="1600" dirty="0" err="1"/>
              <a:t>the</a:t>
            </a:r>
            <a:r>
              <a:rPr lang="de-CH" sz="1600" dirty="0"/>
              <a:t> </a:t>
            </a:r>
            <a:r>
              <a:rPr lang="de-CH" sz="1600" dirty="0" err="1"/>
              <a:t>plots</a:t>
            </a:r>
            <a:r>
              <a:rPr lang="de-CH" sz="1600" dirty="0"/>
              <a:t>/</a:t>
            </a:r>
            <a:r>
              <a:rPr lang="de-CH" sz="1600" dirty="0" err="1"/>
              <a:t>fields</a:t>
            </a:r>
            <a:r>
              <a:rPr lang="de-CH" sz="1600" dirty="0"/>
              <a:t>/ </a:t>
            </a:r>
            <a:r>
              <a:rPr lang="de-CH" sz="1600" dirty="0" err="1"/>
              <a:t>farm</a:t>
            </a:r>
            <a:r>
              <a:rPr lang="de-CH" sz="1600" dirty="0"/>
              <a:t> </a:t>
            </a:r>
            <a:r>
              <a:rPr lang="de-CH" sz="1600" dirty="0" err="1"/>
              <a:t>sections</a:t>
            </a:r>
            <a:r>
              <a:rPr lang="de-CH" sz="1600" dirty="0"/>
              <a:t> - </a:t>
            </a:r>
            <a:r>
              <a:rPr lang="de-CH" sz="1600" dirty="0" err="1"/>
              <a:t>the</a:t>
            </a:r>
            <a:r>
              <a:rPr lang="de-CH" sz="1600" dirty="0"/>
              <a:t> </a:t>
            </a:r>
            <a:r>
              <a:rPr lang="de-CH" sz="1600" dirty="0" err="1"/>
              <a:t>layout</a:t>
            </a:r>
            <a:r>
              <a:rPr lang="de-CH" sz="1600" dirty="0"/>
              <a:t> of </a:t>
            </a:r>
            <a:r>
              <a:rPr lang="de-CH" sz="1600" dirty="0" err="1"/>
              <a:t>specific</a:t>
            </a:r>
            <a:r>
              <a:rPr lang="de-CH" sz="1600" dirty="0"/>
              <a:t> </a:t>
            </a:r>
            <a:r>
              <a:rPr lang="de-CH" sz="1600" dirty="0" err="1"/>
              <a:t>features</a:t>
            </a:r>
            <a:r>
              <a:rPr lang="de-CH" sz="1600" dirty="0"/>
              <a:t>, e.g. </a:t>
            </a:r>
            <a:r>
              <a:rPr lang="de-CH" sz="1600" dirty="0" err="1"/>
              <a:t>cropping</a:t>
            </a:r>
            <a:r>
              <a:rPr lang="de-CH" sz="1600" dirty="0"/>
              <a:t> </a:t>
            </a:r>
            <a:r>
              <a:rPr lang="de-CH" sz="1600" dirty="0" err="1"/>
              <a:t>patterns</a:t>
            </a:r>
            <a:r>
              <a:rPr lang="de-CH" sz="1600" dirty="0"/>
              <a:t> and </a:t>
            </a:r>
            <a:r>
              <a:rPr lang="de-CH" sz="1600" dirty="0" err="1"/>
              <a:t>rotations</a:t>
            </a:r>
            <a:r>
              <a:rPr lang="de-CH" sz="1600" dirty="0"/>
              <a:t>/</a:t>
            </a:r>
            <a:r>
              <a:rPr lang="de-CH" sz="1600" dirty="0" err="1"/>
              <a:t>mixtures</a:t>
            </a:r>
            <a:r>
              <a:rPr lang="de-CH" sz="1600" dirty="0"/>
              <a:t>, etc.</a:t>
            </a:r>
            <a:r>
              <a:rPr lang="en-US" sz="1600" dirty="0"/>
              <a:t> - how the physical plot(s) looks like and how it has to be established on the ground.</a:t>
            </a:r>
            <a:endParaRPr lang="en-GB" sz="16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44</a:t>
            </a:fld>
            <a:endParaRPr lang="en-GB" noProof="0" dirty="0"/>
          </a:p>
        </p:txBody>
      </p:sp>
      <p:sp>
        <p:nvSpPr>
          <p:cNvPr id="2" name="Textfeld 1"/>
          <p:cNvSpPr txBox="1"/>
          <p:nvPr/>
        </p:nvSpPr>
        <p:spPr>
          <a:xfrm>
            <a:off x="507367" y="427305"/>
            <a:ext cx="8204679" cy="369332"/>
          </a:xfrm>
          <a:prstGeom prst="rect">
            <a:avLst/>
          </a:prstGeom>
          <a:noFill/>
        </p:spPr>
        <p:txBody>
          <a:bodyPr wrap="square" rtlCol="0">
            <a:spAutoFit/>
          </a:bodyPr>
          <a:lstStyle/>
          <a:p>
            <a:r>
              <a:rPr lang="de-CH" b="1" dirty="0"/>
              <a:t>3.4:  Demonstration </a:t>
            </a:r>
            <a:r>
              <a:rPr lang="de-CH" b="1" dirty="0" err="1"/>
              <a:t>farm</a:t>
            </a:r>
            <a:r>
              <a:rPr lang="de-CH" b="1" dirty="0"/>
              <a:t>/</a:t>
            </a:r>
            <a:r>
              <a:rPr lang="de-CH" b="1" dirty="0" err="1"/>
              <a:t>plots</a:t>
            </a:r>
            <a:r>
              <a:rPr lang="de-CH" b="1" dirty="0"/>
              <a:t> design and </a:t>
            </a:r>
            <a:r>
              <a:rPr lang="de-CH" b="1" dirty="0" err="1"/>
              <a:t>choosing</a:t>
            </a:r>
            <a:r>
              <a:rPr lang="de-CH" b="1" dirty="0"/>
              <a:t> </a:t>
            </a:r>
            <a:r>
              <a:rPr lang="de-CH" b="1" dirty="0" err="1"/>
              <a:t>cropping</a:t>
            </a:r>
            <a:r>
              <a:rPr lang="de-CH" b="1" dirty="0"/>
              <a:t> </a:t>
            </a:r>
            <a:r>
              <a:rPr lang="de-CH" b="1" dirty="0" err="1"/>
              <a:t>patterns</a:t>
            </a:r>
            <a:r>
              <a:rPr lang="de-CH" b="1" dirty="0"/>
              <a:t> </a:t>
            </a:r>
            <a:endParaRPr lang="en-GB" b="1" dirty="0"/>
          </a:p>
        </p:txBody>
      </p:sp>
      <p:sp>
        <p:nvSpPr>
          <p:cNvPr id="7" name="Rectangle 6"/>
          <p:cNvSpPr/>
          <p:nvPr/>
        </p:nvSpPr>
        <p:spPr>
          <a:xfrm>
            <a:off x="507366" y="3334508"/>
            <a:ext cx="8032433" cy="2823062"/>
          </a:xfrm>
          <a:prstGeom prst="rect">
            <a:avLst/>
          </a:prstGeom>
          <a:solidFill>
            <a:schemeClr val="accent6">
              <a:lumMod val="20000"/>
              <a:lumOff val="80000"/>
            </a:schemeClr>
          </a:solidFill>
          <a:ln>
            <a:noFill/>
          </a:ln>
        </p:spPr>
        <p:txBody>
          <a:bodyPr wrap="square" lIns="72000" tIns="72000" rIns="72000" bIns="72000">
            <a:spAutoFit/>
          </a:bodyPr>
          <a:lstStyle/>
          <a:p>
            <a:pPr marL="285750" indent="-285750" defTabSz="685800">
              <a:lnSpc>
                <a:spcPct val="90000"/>
              </a:lnSpc>
              <a:spcAft>
                <a:spcPts val="600"/>
              </a:spcAft>
              <a:buClr>
                <a:srgbClr val="006C8E"/>
              </a:buClr>
              <a:buFont typeface="Arial" panose="020B0604020202020204" pitchFamily="34" charset="0"/>
              <a:buChar char="•"/>
            </a:pPr>
            <a:r>
              <a:rPr lang="en-GB" sz="1600" dirty="0"/>
              <a:t>What kind of crop/plant/animal will be used on which part of the demonstration? </a:t>
            </a:r>
            <a:br>
              <a:rPr lang="en-GB" sz="1600" dirty="0"/>
            </a:br>
            <a:r>
              <a:rPr lang="en-GB" sz="1600" dirty="0"/>
              <a:t>In case of crops and plants, which variety do you want to use? </a:t>
            </a:r>
          </a:p>
          <a:p>
            <a:pPr marL="285750" indent="-285750" defTabSz="685800">
              <a:lnSpc>
                <a:spcPct val="90000"/>
              </a:lnSpc>
              <a:spcAft>
                <a:spcPts val="600"/>
              </a:spcAft>
              <a:buClr>
                <a:srgbClr val="006C8E"/>
              </a:buClr>
              <a:buFont typeface="Arial" panose="020B0604020202020204" pitchFamily="34" charset="0"/>
              <a:buChar char="•"/>
            </a:pPr>
            <a:r>
              <a:rPr lang="en-GB" sz="1600" dirty="0"/>
              <a:t>What is their spacing and requirements on nutrition and water? </a:t>
            </a:r>
          </a:p>
          <a:p>
            <a:pPr marL="285750" indent="-285750" defTabSz="685800">
              <a:lnSpc>
                <a:spcPct val="90000"/>
              </a:lnSpc>
              <a:spcAft>
                <a:spcPts val="600"/>
              </a:spcAft>
              <a:buClr>
                <a:srgbClr val="006C8E"/>
              </a:buClr>
              <a:buFont typeface="Arial" panose="020B0604020202020204" pitchFamily="34" charset="0"/>
              <a:buChar char="•"/>
            </a:pPr>
            <a:r>
              <a:rPr lang="en-GB" sz="1600" dirty="0"/>
              <a:t>What are proceeding/following crops? How does the whole crop rotation look like? </a:t>
            </a:r>
          </a:p>
          <a:p>
            <a:pPr marL="285750" indent="-285750" defTabSz="685800">
              <a:lnSpc>
                <a:spcPct val="90000"/>
              </a:lnSpc>
              <a:spcAft>
                <a:spcPts val="600"/>
              </a:spcAft>
              <a:buClr>
                <a:srgbClr val="006C8E"/>
              </a:buClr>
              <a:buFont typeface="Arial" panose="020B0604020202020204" pitchFamily="34" charset="0"/>
              <a:buChar char="•"/>
            </a:pPr>
            <a:r>
              <a:rPr lang="en-GB" sz="1600" dirty="0"/>
              <a:t>What kind of weed and pest and disease management is required?</a:t>
            </a:r>
          </a:p>
          <a:p>
            <a:pPr marL="285750" indent="-285750" defTabSz="685800">
              <a:lnSpc>
                <a:spcPct val="90000"/>
              </a:lnSpc>
              <a:spcAft>
                <a:spcPts val="600"/>
              </a:spcAft>
              <a:buClr>
                <a:srgbClr val="006C8E"/>
              </a:buClr>
              <a:buFont typeface="Arial" panose="020B0604020202020204" pitchFamily="34" charset="0"/>
              <a:buChar char="•"/>
            </a:pPr>
            <a:r>
              <a:rPr lang="en-GB" sz="1600" dirty="0"/>
              <a:t>In the case of crops, do you have access to good quality seed? Do you know how to determine the quality of the seeds? see ANNEX 4 for germination tests.</a:t>
            </a:r>
          </a:p>
          <a:p>
            <a:pPr marL="285750" indent="-285750" defTabSz="685800">
              <a:lnSpc>
                <a:spcPct val="90000"/>
              </a:lnSpc>
              <a:spcAft>
                <a:spcPts val="600"/>
              </a:spcAft>
              <a:buClr>
                <a:srgbClr val="006C8E"/>
              </a:buClr>
              <a:buFont typeface="Arial" panose="020B0604020202020204" pitchFamily="34" charset="0"/>
              <a:buChar char="•"/>
            </a:pPr>
            <a:r>
              <a:rPr lang="en-US" sz="1600" dirty="0"/>
              <a:t>Is it possible to include comparisons in order to observe the demo effect?</a:t>
            </a:r>
          </a:p>
          <a:p>
            <a:pPr marL="285750" indent="-285750" defTabSz="685800">
              <a:lnSpc>
                <a:spcPct val="90000"/>
              </a:lnSpc>
              <a:spcAft>
                <a:spcPts val="600"/>
              </a:spcAft>
              <a:buClr>
                <a:srgbClr val="006C8E"/>
              </a:buClr>
              <a:buFont typeface="Arial" panose="020B0604020202020204" pitchFamily="34" charset="0"/>
              <a:buChar char="•"/>
            </a:pPr>
            <a:r>
              <a:rPr lang="de-CH" sz="1600" dirty="0" err="1"/>
              <a:t>For</a:t>
            </a:r>
            <a:r>
              <a:rPr lang="de-CH" sz="1600" dirty="0"/>
              <a:t> </a:t>
            </a:r>
            <a:r>
              <a:rPr lang="de-CH" sz="1600" dirty="0" err="1"/>
              <a:t>scientific</a:t>
            </a:r>
            <a:r>
              <a:rPr lang="de-CH" sz="1600" dirty="0"/>
              <a:t> </a:t>
            </a:r>
            <a:r>
              <a:rPr lang="de-CH" sz="1600" dirty="0" err="1"/>
              <a:t>data</a:t>
            </a:r>
            <a:r>
              <a:rPr lang="de-CH" sz="1600" dirty="0"/>
              <a:t> </a:t>
            </a:r>
            <a:r>
              <a:rPr lang="de-CH" sz="1600" dirty="0" err="1"/>
              <a:t>collection</a:t>
            </a:r>
            <a:r>
              <a:rPr lang="de-CH" sz="1600" dirty="0"/>
              <a:t> </a:t>
            </a:r>
            <a:r>
              <a:rPr lang="de-CH" sz="1600" dirty="0" err="1"/>
              <a:t>one</a:t>
            </a:r>
            <a:r>
              <a:rPr lang="de-CH" sz="1600" dirty="0"/>
              <a:t> </a:t>
            </a:r>
            <a:r>
              <a:rPr lang="de-CH" sz="1600" dirty="0" err="1"/>
              <a:t>needs</a:t>
            </a:r>
            <a:r>
              <a:rPr lang="de-CH" sz="1600" dirty="0"/>
              <a:t> to also consider </a:t>
            </a:r>
            <a:r>
              <a:rPr lang="de-CH" sz="1600" dirty="0" err="1"/>
              <a:t>other</a:t>
            </a:r>
            <a:r>
              <a:rPr lang="de-CH" sz="1600" dirty="0"/>
              <a:t> </a:t>
            </a:r>
            <a:r>
              <a:rPr lang="de-CH" sz="1600" dirty="0" err="1"/>
              <a:t>questions</a:t>
            </a:r>
            <a:r>
              <a:rPr lang="de-CH" sz="1600" dirty="0"/>
              <a:t> in </a:t>
            </a:r>
            <a:r>
              <a:rPr lang="de-CH" sz="1600" dirty="0" err="1"/>
              <a:t>the</a:t>
            </a:r>
            <a:r>
              <a:rPr lang="de-CH" sz="1600" dirty="0"/>
              <a:t> design – </a:t>
            </a:r>
            <a:br>
              <a:rPr lang="de-CH" sz="1600" dirty="0"/>
            </a:br>
            <a:r>
              <a:rPr lang="de-CH" sz="1600" dirty="0" err="1"/>
              <a:t>see</a:t>
            </a:r>
            <a:r>
              <a:rPr lang="de-CH" sz="1600" dirty="0"/>
              <a:t> ANNEX 5 </a:t>
            </a:r>
            <a:r>
              <a:rPr lang="de-CH" sz="1600" b="1" dirty="0" err="1"/>
              <a:t>for</a:t>
            </a:r>
            <a:r>
              <a:rPr lang="de-CH" sz="1600" b="1" dirty="0"/>
              <a:t> </a:t>
            </a:r>
            <a:r>
              <a:rPr lang="de-CH" sz="1600" b="1" dirty="0" err="1"/>
              <a:t>further</a:t>
            </a:r>
            <a:r>
              <a:rPr lang="de-CH" sz="1600" b="1" dirty="0"/>
              <a:t> </a:t>
            </a:r>
            <a:r>
              <a:rPr lang="de-CH" sz="1600" b="1" dirty="0" err="1"/>
              <a:t>details</a:t>
            </a:r>
            <a:r>
              <a:rPr lang="de-CH" sz="1600" b="1" dirty="0"/>
              <a:t> regarding </a:t>
            </a:r>
            <a:r>
              <a:rPr lang="de-CH" sz="1600" b="1" dirty="0" err="1"/>
              <a:t>scientific</a:t>
            </a:r>
            <a:r>
              <a:rPr lang="de-CH" sz="1600" b="1" dirty="0"/>
              <a:t> </a:t>
            </a:r>
            <a:r>
              <a:rPr lang="de-CH" sz="1600" b="1" dirty="0" err="1"/>
              <a:t>demonstrations</a:t>
            </a:r>
            <a:r>
              <a:rPr lang="de-CH" sz="1600" b="1" dirty="0"/>
              <a:t>.</a:t>
            </a:r>
            <a:endParaRPr lang="en-GB" sz="1600" dirty="0"/>
          </a:p>
        </p:txBody>
      </p:sp>
      <p:sp>
        <p:nvSpPr>
          <p:cNvPr id="8" name="Rectangle 7"/>
          <p:cNvSpPr/>
          <p:nvPr/>
        </p:nvSpPr>
        <p:spPr>
          <a:xfrm>
            <a:off x="555737" y="3018012"/>
            <a:ext cx="1962397" cy="221599"/>
          </a:xfrm>
          <a:prstGeom prst="rect">
            <a:avLst/>
          </a:prstGeom>
          <a:noFill/>
        </p:spPr>
        <p:txBody>
          <a:bodyPr vert="horz" wrap="square" lIns="0" tIns="0" rIns="0" bIns="0" rtlCol="0" anchor="t">
            <a:spAutoFit/>
          </a:bodyPr>
          <a:lstStyle/>
          <a:p>
            <a:pPr>
              <a:lnSpc>
                <a:spcPct val="90000"/>
              </a:lnSpc>
              <a:spcBef>
                <a:spcPct val="0"/>
              </a:spcBef>
            </a:pPr>
            <a:r>
              <a:rPr lang="de-CH" sz="1600" b="1" dirty="0" err="1"/>
              <a:t>Guiding</a:t>
            </a:r>
            <a:r>
              <a:rPr lang="de-CH" sz="1600" b="1" dirty="0"/>
              <a:t> </a:t>
            </a:r>
            <a:r>
              <a:rPr lang="de-CH" sz="1600" b="1" dirty="0" err="1"/>
              <a:t>questions</a:t>
            </a:r>
            <a:r>
              <a:rPr lang="de-CH" sz="1600" b="1" dirty="0"/>
              <a:t> </a:t>
            </a:r>
            <a:endParaRPr lang="en-GB" sz="1600" b="1" dirty="0"/>
          </a:p>
        </p:txBody>
      </p:sp>
      <p:sp>
        <p:nvSpPr>
          <p:cNvPr id="9" name="Datumsplatzhalter 4">
            <a:extLst>
              <a:ext uri="{FF2B5EF4-FFF2-40B4-BE49-F238E27FC236}">
                <a16:creationId xmlns:a16="http://schemas.microsoft.com/office/drawing/2014/main" id="{4AE3470E-D36F-4070-BCB3-B65B54CF8A32}"/>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08713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45</a:t>
            </a:fld>
            <a:endParaRPr lang="en-GB" noProof="0" dirty="0"/>
          </a:p>
        </p:txBody>
      </p:sp>
      <p:pic>
        <p:nvPicPr>
          <p:cNvPr id="9" name="Picture 2">
            <a:extLst>
              <a:ext uri="{FF2B5EF4-FFF2-40B4-BE49-F238E27FC236}">
                <a16:creationId xmlns:a16="http://schemas.microsoft.com/office/drawing/2014/main" id="{25E7400A-1744-48EA-8423-94B57A0F63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955" y="2080510"/>
            <a:ext cx="7722035" cy="3935011"/>
          </a:xfrm>
          <a:prstGeom prst="rect">
            <a:avLst/>
          </a:prstGeom>
        </p:spPr>
      </p:pic>
      <p:sp>
        <p:nvSpPr>
          <p:cNvPr id="10" name="Textfeld 9"/>
          <p:cNvSpPr txBox="1"/>
          <p:nvPr/>
        </p:nvSpPr>
        <p:spPr>
          <a:xfrm>
            <a:off x="4752001" y="5707744"/>
            <a:ext cx="4258287" cy="307777"/>
          </a:xfrm>
          <a:prstGeom prst="rect">
            <a:avLst/>
          </a:prstGeom>
          <a:solidFill>
            <a:srgbClr val="FFFFFF">
              <a:alpha val="80000"/>
            </a:srgbClr>
          </a:solidFill>
          <a:ln w="9525">
            <a:solidFill>
              <a:schemeClr val="bg1"/>
            </a:solidFill>
          </a:ln>
          <a:effectLst>
            <a:softEdge rad="63500"/>
          </a:effectLst>
        </p:spPr>
        <p:txBody>
          <a:bodyPr wrap="square" rtlCol="0">
            <a:spAutoFit/>
          </a:bodyPr>
          <a:lstStyle/>
          <a:p>
            <a:endParaRPr lang="en-US" sz="1400" dirty="0"/>
          </a:p>
        </p:txBody>
      </p:sp>
      <p:sp>
        <p:nvSpPr>
          <p:cNvPr id="11" name="TextBox 6"/>
          <p:cNvSpPr txBox="1"/>
          <p:nvPr/>
        </p:nvSpPr>
        <p:spPr>
          <a:xfrm>
            <a:off x="701957" y="425871"/>
            <a:ext cx="7650085" cy="1412694"/>
          </a:xfrm>
          <a:prstGeom prst="rect">
            <a:avLst/>
          </a:prstGeom>
          <a:solidFill>
            <a:srgbClr val="D0F7F8"/>
          </a:solid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en-GB" sz="1800" dirty="0"/>
              <a:t>Example of a demo plot design used at NRC:</a:t>
            </a:r>
          </a:p>
          <a:p>
            <a:endParaRPr lang="en-GB" sz="1800" b="0" dirty="0"/>
          </a:p>
          <a:p>
            <a:r>
              <a:rPr lang="en-GB" sz="1800" b="0" dirty="0"/>
              <a:t>S</a:t>
            </a:r>
            <a:r>
              <a:rPr lang="en-GB" sz="1600" b="0" dirty="0"/>
              <a:t>howcasing organic production in a cereal - legume cropping systems (5 year rotations) </a:t>
            </a:r>
            <a:r>
              <a:rPr lang="en-US" sz="1600" b="0" dirty="0"/>
              <a:t>at the NRC of Lilongwe University of Agriculture and Natural Resources, Malawi. </a:t>
            </a:r>
            <a:r>
              <a:rPr lang="en-GB" sz="1600" b="0" dirty="0"/>
              <a:t> This design was a result of the processes explained in this User’s Guide. </a:t>
            </a:r>
            <a:r>
              <a:rPr lang="en-US" sz="1600" b="0" dirty="0"/>
              <a:t>The tree buffer zone helps to prevent contamination between conventional and organic plots.</a:t>
            </a:r>
          </a:p>
        </p:txBody>
      </p:sp>
    </p:spTree>
    <p:extLst>
      <p:ext uri="{BB962C8B-B14F-4D97-AF65-F5344CB8AC3E}">
        <p14:creationId xmlns:p14="http://schemas.microsoft.com/office/powerpoint/2010/main" val="3249601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5783" y="2258987"/>
            <a:ext cx="7908549" cy="305543"/>
          </a:xfrm>
        </p:spPr>
        <p:txBody>
          <a:bodyPr/>
          <a:lstStyle/>
          <a:p>
            <a:r>
              <a:rPr lang="de-CH" sz="1800" dirty="0"/>
              <a:t>Replication in </a:t>
            </a:r>
            <a:r>
              <a:rPr lang="de-CH" sz="1800" dirty="0" err="1"/>
              <a:t>demonstration</a:t>
            </a:r>
            <a:r>
              <a:rPr lang="de-CH" sz="1800" dirty="0"/>
              <a:t> design - </a:t>
            </a:r>
            <a:r>
              <a:rPr lang="de-CH" sz="1800" dirty="0" err="1"/>
              <a:t>repetition</a:t>
            </a:r>
            <a:endParaRPr lang="en-US" sz="1800" dirty="0"/>
          </a:p>
        </p:txBody>
      </p:sp>
      <p:sp>
        <p:nvSpPr>
          <p:cNvPr id="3" name="Inhaltsplatzhalter 2"/>
          <p:cNvSpPr>
            <a:spLocks noGrp="1"/>
          </p:cNvSpPr>
          <p:nvPr>
            <p:ph idx="1"/>
          </p:nvPr>
        </p:nvSpPr>
        <p:spPr>
          <a:xfrm>
            <a:off x="615783" y="2790851"/>
            <a:ext cx="7921625" cy="2160024"/>
          </a:xfrm>
        </p:spPr>
        <p:txBody>
          <a:bodyPr/>
          <a:lstStyle/>
          <a:p>
            <a:pPr algn="just">
              <a:spcAft>
                <a:spcPts val="0"/>
              </a:spcAft>
            </a:pPr>
            <a:r>
              <a:rPr lang="en-GB" sz="1600" dirty="0">
                <a:latin typeface="+mj-lt"/>
                <a:ea typeface="Calibri" panose="020F0502020204030204" pitchFamily="34" charset="0"/>
                <a:cs typeface="Times New Roman" panose="02020603050405020304" pitchFamily="18" charset="0"/>
              </a:rPr>
              <a:t>In order to collect meaningful measurements of differences between organic and other practices or treatments, replication is necessary.  Instead of establishing only one plot or field, for the practice or treatment in questions, replication involves repeating the same ‘treatment’  several times so as to increase the precision in identifying differences that are caused by the practice or ‘treatment’ being demonstrated. Treatments within each replication must be allocated in a random manner (randomized). Replication allows for a sound analysis of the data or observations generated from the demonstration(s). This analysis will help determine whether detected or observed differences in treatments are real or are due to random chance and helps observers or beneficiaries to have increased confidence in the outcomes of the demonstration(s) or trial(s).</a:t>
            </a:r>
          </a:p>
          <a:p>
            <a:pPr algn="just">
              <a:spcAft>
                <a:spcPts val="0"/>
              </a:spcAft>
            </a:pPr>
            <a:endParaRPr lang="en-GB" sz="1600" dirty="0">
              <a:latin typeface="+mj-lt"/>
              <a:ea typeface="Calibri" panose="020F0502020204030204" pitchFamily="34" charset="0"/>
              <a:cs typeface="Times New Roman" panose="02020603050405020304" pitchFamily="18" charset="0"/>
            </a:endParaRPr>
          </a:p>
          <a:p>
            <a:pPr algn="just">
              <a:spcAft>
                <a:spcPts val="0"/>
              </a:spcAft>
            </a:pPr>
            <a:r>
              <a:rPr lang="en-GB" sz="1600" dirty="0">
                <a:latin typeface="+mj-lt"/>
                <a:ea typeface="Calibri" panose="020F0502020204030204" pitchFamily="34" charset="0"/>
                <a:cs typeface="Times New Roman" panose="02020603050405020304" pitchFamily="18" charset="0"/>
              </a:rPr>
              <a:t> </a:t>
            </a:r>
            <a:endParaRPr lang="en-US" sz="1600" dirty="0">
              <a:latin typeface="+mj-lt"/>
            </a:endParaRPr>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46</a:t>
            </a:fld>
            <a:endParaRPr lang="en-GB" noProof="0" dirty="0"/>
          </a:p>
        </p:txBody>
      </p:sp>
      <p:sp>
        <p:nvSpPr>
          <p:cNvPr id="6" name="Textfeld 5"/>
          <p:cNvSpPr txBox="1"/>
          <p:nvPr/>
        </p:nvSpPr>
        <p:spPr>
          <a:xfrm>
            <a:off x="631251" y="810897"/>
            <a:ext cx="7893081" cy="830997"/>
          </a:xfrm>
          <a:prstGeom prst="rect">
            <a:avLst/>
          </a:prstGeom>
          <a:solidFill>
            <a:srgbClr val="FFF2CC"/>
          </a:solidFill>
          <a:ln>
            <a:noFill/>
          </a:ln>
        </p:spPr>
        <p:txBody>
          <a:bodyPr wrap="square">
            <a:spAutoFit/>
          </a:bodyPr>
          <a:lstStyle>
            <a:defPPr>
              <a:defRPr lang="de-DE"/>
            </a:defPPr>
            <a:lvl1pPr>
              <a:defRPr sz="1600" b="1"/>
            </a:lvl1pPr>
          </a:lstStyle>
          <a:p>
            <a:r>
              <a:rPr lang="de-CH" dirty="0"/>
              <a:t>Note: </a:t>
            </a:r>
            <a:r>
              <a:rPr lang="de-CH" b="0" dirty="0" err="1"/>
              <a:t>Ensure</a:t>
            </a:r>
            <a:r>
              <a:rPr lang="de-CH" b="0" dirty="0"/>
              <a:t> that </a:t>
            </a:r>
            <a:r>
              <a:rPr lang="de-CH" b="0" dirty="0" err="1"/>
              <a:t>the</a:t>
            </a:r>
            <a:r>
              <a:rPr lang="de-CH" b="0" dirty="0"/>
              <a:t> comparisons </a:t>
            </a:r>
            <a:r>
              <a:rPr lang="de-CH" b="0" dirty="0" err="1"/>
              <a:t>are</a:t>
            </a:r>
            <a:r>
              <a:rPr lang="de-CH" b="0" dirty="0"/>
              <a:t> fair </a:t>
            </a:r>
            <a:r>
              <a:rPr lang="de-CH" b="0" dirty="0" err="1"/>
              <a:t>by</a:t>
            </a:r>
            <a:r>
              <a:rPr lang="de-CH" b="0" dirty="0"/>
              <a:t> </a:t>
            </a:r>
            <a:r>
              <a:rPr lang="de-CH" b="0" dirty="0" err="1"/>
              <a:t>fairly</a:t>
            </a:r>
            <a:r>
              <a:rPr lang="de-CH" b="0" dirty="0"/>
              <a:t> </a:t>
            </a:r>
            <a:r>
              <a:rPr lang="de-CH" b="0" dirty="0" err="1"/>
              <a:t>allocating</a:t>
            </a:r>
            <a:r>
              <a:rPr lang="de-CH" b="0" dirty="0"/>
              <a:t> </a:t>
            </a:r>
            <a:r>
              <a:rPr lang="de-CH" b="0" dirty="0" err="1"/>
              <a:t>the</a:t>
            </a:r>
            <a:r>
              <a:rPr lang="de-CH" b="0" dirty="0"/>
              <a:t> </a:t>
            </a:r>
            <a:r>
              <a:rPr lang="de-CH" b="0" dirty="0" err="1"/>
              <a:t>treatments</a:t>
            </a:r>
            <a:r>
              <a:rPr lang="de-CH" b="0" dirty="0"/>
              <a:t> to </a:t>
            </a:r>
            <a:r>
              <a:rPr lang="de-CH" b="0" dirty="0" err="1"/>
              <a:t>the</a:t>
            </a:r>
            <a:r>
              <a:rPr lang="de-CH" b="0" dirty="0"/>
              <a:t> available </a:t>
            </a:r>
            <a:r>
              <a:rPr lang="de-CH" b="0" dirty="0" err="1"/>
              <a:t>land</a:t>
            </a:r>
            <a:r>
              <a:rPr lang="de-CH" b="0" dirty="0"/>
              <a:t> and </a:t>
            </a:r>
            <a:r>
              <a:rPr lang="de-CH" b="0" dirty="0" err="1"/>
              <a:t>its</a:t>
            </a:r>
            <a:r>
              <a:rPr lang="de-CH" b="0" dirty="0"/>
              <a:t> </a:t>
            </a:r>
            <a:r>
              <a:rPr lang="de-CH" b="0" dirty="0" err="1"/>
              <a:t>variability</a:t>
            </a:r>
            <a:r>
              <a:rPr lang="de-CH" b="0" dirty="0"/>
              <a:t> (e.g. </a:t>
            </a:r>
            <a:r>
              <a:rPr lang="de-CH" b="0" dirty="0" err="1"/>
              <a:t>slope</a:t>
            </a:r>
            <a:r>
              <a:rPr lang="de-CH" b="0" dirty="0"/>
              <a:t>, fertility </a:t>
            </a:r>
            <a:r>
              <a:rPr lang="de-CH" b="0" dirty="0" err="1"/>
              <a:t>gradient</a:t>
            </a:r>
            <a:r>
              <a:rPr lang="de-CH" b="0" dirty="0"/>
              <a:t>, </a:t>
            </a:r>
            <a:r>
              <a:rPr lang="de-CH" b="0" dirty="0" err="1"/>
              <a:t>hydrological</a:t>
            </a:r>
            <a:r>
              <a:rPr lang="de-CH" b="0" dirty="0"/>
              <a:t> characteristics, etc.). Good </a:t>
            </a:r>
            <a:r>
              <a:rPr lang="de-CH" b="0" dirty="0" err="1"/>
              <a:t>knowledge</a:t>
            </a:r>
            <a:r>
              <a:rPr lang="de-CH" b="0" dirty="0"/>
              <a:t> of </a:t>
            </a:r>
            <a:r>
              <a:rPr lang="de-CH" b="0" dirty="0" err="1"/>
              <a:t>the</a:t>
            </a:r>
            <a:r>
              <a:rPr lang="de-CH" b="0" dirty="0"/>
              <a:t> </a:t>
            </a:r>
            <a:r>
              <a:rPr lang="de-CH" b="0" dirty="0" err="1"/>
              <a:t>history</a:t>
            </a:r>
            <a:r>
              <a:rPr lang="de-CH" b="0" dirty="0"/>
              <a:t> of </a:t>
            </a:r>
            <a:r>
              <a:rPr lang="de-CH" b="0" dirty="0" err="1"/>
              <a:t>the</a:t>
            </a:r>
            <a:r>
              <a:rPr lang="de-CH" b="0" dirty="0"/>
              <a:t> </a:t>
            </a:r>
            <a:r>
              <a:rPr lang="de-CH" b="0" dirty="0" err="1"/>
              <a:t>land</a:t>
            </a:r>
            <a:r>
              <a:rPr lang="de-CH" b="0" dirty="0"/>
              <a:t> </a:t>
            </a:r>
            <a:r>
              <a:rPr lang="de-CH" b="0" dirty="0" err="1"/>
              <a:t>is</a:t>
            </a:r>
            <a:r>
              <a:rPr lang="de-CH" b="0" dirty="0"/>
              <a:t> required to </a:t>
            </a:r>
            <a:r>
              <a:rPr lang="de-CH" b="0" dirty="0" err="1"/>
              <a:t>avoid</a:t>
            </a:r>
            <a:r>
              <a:rPr lang="de-CH" b="0" dirty="0"/>
              <a:t> </a:t>
            </a:r>
            <a:r>
              <a:rPr lang="de-CH" b="0" dirty="0" err="1"/>
              <a:t>biased</a:t>
            </a:r>
            <a:r>
              <a:rPr lang="de-CH" b="0" dirty="0"/>
              <a:t> </a:t>
            </a:r>
            <a:r>
              <a:rPr lang="de-CH" b="0" dirty="0" err="1"/>
              <a:t>allocation</a:t>
            </a:r>
            <a:r>
              <a:rPr lang="de-CH" b="0" dirty="0"/>
              <a:t> of </a:t>
            </a:r>
            <a:r>
              <a:rPr lang="de-CH" b="0" dirty="0" err="1"/>
              <a:t>the</a:t>
            </a:r>
            <a:r>
              <a:rPr lang="de-CH" b="0" dirty="0"/>
              <a:t> </a:t>
            </a:r>
            <a:r>
              <a:rPr lang="de-CH" b="0" dirty="0" err="1"/>
              <a:t>treatments</a:t>
            </a:r>
            <a:r>
              <a:rPr lang="de-CH" b="0" dirty="0"/>
              <a:t>.</a:t>
            </a:r>
            <a:endParaRPr lang="en-US" b="0" dirty="0"/>
          </a:p>
        </p:txBody>
      </p:sp>
      <p:sp>
        <p:nvSpPr>
          <p:cNvPr id="7" name="Rechteck 6"/>
          <p:cNvSpPr/>
          <p:nvPr/>
        </p:nvSpPr>
        <p:spPr>
          <a:xfrm>
            <a:off x="521955" y="5177196"/>
            <a:ext cx="8015453" cy="584775"/>
          </a:xfrm>
          <a:prstGeom prst="rect">
            <a:avLst/>
          </a:prstGeom>
          <a:solidFill>
            <a:schemeClr val="accent4">
              <a:lumMod val="20000"/>
              <a:lumOff val="80000"/>
            </a:schemeClr>
          </a:solidFill>
        </p:spPr>
        <p:txBody>
          <a:bodyPr wrap="square">
            <a:spAutoFit/>
          </a:bodyPr>
          <a:lstStyle/>
          <a:p>
            <a:r>
              <a:rPr lang="en-GB" sz="1600" b="1" dirty="0"/>
              <a:t>Note:  </a:t>
            </a:r>
            <a:r>
              <a:rPr lang="en-GB" sz="1600" dirty="0"/>
              <a:t>When choosing crops to mix or rotate in the demonstration, give consideration to the compatibility information on the next two slides.</a:t>
            </a:r>
            <a:endParaRPr lang="en-US" sz="1600" dirty="0"/>
          </a:p>
        </p:txBody>
      </p:sp>
    </p:spTree>
    <p:extLst>
      <p:ext uri="{BB962C8B-B14F-4D97-AF65-F5344CB8AC3E}">
        <p14:creationId xmlns:p14="http://schemas.microsoft.com/office/powerpoint/2010/main" val="3064099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47</a:t>
            </a:fld>
            <a:endParaRPr lang="en-GB" noProof="0" dirty="0"/>
          </a:p>
        </p:txBody>
      </p:sp>
      <p:graphicFrame>
        <p:nvGraphicFramePr>
          <p:cNvPr id="7" name="Table 7"/>
          <p:cNvGraphicFramePr>
            <a:graphicFrameLocks noGrp="1"/>
          </p:cNvGraphicFramePr>
          <p:nvPr/>
        </p:nvGraphicFramePr>
        <p:xfrm>
          <a:off x="567821" y="1569102"/>
          <a:ext cx="7914220" cy="4526280"/>
        </p:xfrm>
        <a:graphic>
          <a:graphicData uri="http://schemas.openxmlformats.org/drawingml/2006/table">
            <a:tbl>
              <a:tblPr firstRow="1" bandRow="1"/>
              <a:tblGrid>
                <a:gridCol w="2294160">
                  <a:extLst>
                    <a:ext uri="{9D8B030D-6E8A-4147-A177-3AD203B41FA5}">
                      <a16:colId xmlns:a16="http://schemas.microsoft.com/office/drawing/2014/main" val="20000"/>
                    </a:ext>
                  </a:extLst>
                </a:gridCol>
                <a:gridCol w="5620060">
                  <a:extLst>
                    <a:ext uri="{9D8B030D-6E8A-4147-A177-3AD203B41FA5}">
                      <a16:colId xmlns:a16="http://schemas.microsoft.com/office/drawing/2014/main" val="20001"/>
                    </a:ext>
                  </a:extLst>
                </a:gridCol>
              </a:tblGrid>
              <a:tr h="0">
                <a:tc gridSpan="2">
                  <a:txBody>
                    <a:bodyPr/>
                    <a:lstStyle/>
                    <a:p>
                      <a:r>
                        <a:rPr lang="en-GB" sz="1500" b="1" kern="1200" dirty="0">
                          <a:solidFill>
                            <a:srgbClr val="000000"/>
                          </a:solidFill>
                          <a:latin typeface="+mn-lt"/>
                          <a:ea typeface="+mn-ea"/>
                          <a:cs typeface="+mn-cs"/>
                        </a:rPr>
                        <a:t>Most used crop families and their common names</a:t>
                      </a:r>
                      <a:endParaRPr lang="en-US" sz="1500" b="1" kern="1200" dirty="0">
                        <a:solidFill>
                          <a:srgbClr val="000000"/>
                        </a:solidFill>
                        <a:latin typeface="+mn-lt"/>
                        <a:ea typeface="+mn-ea"/>
                        <a:cs typeface="+mn-cs"/>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hMerge="1">
                  <a:txBody>
                    <a:bodyPr/>
                    <a:lstStyle/>
                    <a:p>
                      <a:endParaRPr lang="en-US" sz="1600" dirty="0">
                        <a:solidFill>
                          <a:schemeClr val="tx1"/>
                        </a:solidFill>
                        <a:latin typeface="+mj-lt"/>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1914919"/>
                  </a:ext>
                </a:extLst>
              </a:tr>
              <a:tr h="166766">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en-GB" sz="1500" dirty="0">
                          <a:solidFill>
                            <a:schemeClr val="tx1"/>
                          </a:solidFill>
                          <a:latin typeface="+mj-lt"/>
                        </a:rPr>
                        <a:t>Family</a:t>
                      </a:r>
                      <a:endParaRPr lang="en-US" sz="1500" dirty="0">
                        <a:solidFill>
                          <a:schemeClr val="tx1"/>
                        </a:solidFill>
                        <a:latin typeface="+mj-lt"/>
                      </a:endParaRPr>
                    </a:p>
                  </a:txBody>
                  <a:tcP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en-GB" sz="1500" dirty="0">
                          <a:solidFill>
                            <a:schemeClr val="tx1"/>
                          </a:solidFill>
                          <a:latin typeface="+mj-lt"/>
                        </a:rPr>
                        <a:t>Common</a:t>
                      </a:r>
                      <a:r>
                        <a:rPr lang="en-GB" sz="1500" baseline="0" dirty="0">
                          <a:solidFill>
                            <a:schemeClr val="tx1"/>
                          </a:solidFill>
                          <a:latin typeface="+mj-lt"/>
                        </a:rPr>
                        <a:t> names</a:t>
                      </a:r>
                      <a:endParaRPr lang="en-US" sz="1500" dirty="0">
                        <a:solidFill>
                          <a:schemeClr val="tx1"/>
                        </a:solidFill>
                        <a:latin typeface="+mj-lt"/>
                      </a:endParaRPr>
                    </a:p>
                  </a:txBody>
                  <a:tcP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Allium</a:t>
                      </a:r>
                      <a:endParaRPr lang="en-US" sz="1500" dirty="0">
                        <a:solidFill>
                          <a:schemeClr val="tx1"/>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Chive, garlic, leek, onion, shallot</a:t>
                      </a:r>
                      <a:endParaRPr lang="en-US" sz="1500" dirty="0">
                        <a:solidFill>
                          <a:schemeClr val="tx1"/>
                        </a:solidFill>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54257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Cucurbit (Gourd family)</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Bitter gourd, bottle gourd, chayote, cucumber,</a:t>
                      </a:r>
                      <a:r>
                        <a:rPr lang="en-GB" sz="1500" baseline="0" dirty="0">
                          <a:solidFill>
                            <a:schemeClr val="tx1"/>
                          </a:solidFill>
                          <a:latin typeface="+mj-lt"/>
                        </a:rPr>
                        <a:t> ivy gourd, luffa gourd, melons, pumpkins, snake gourd, squash, wax gourd</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4257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Crucifer (Brassica)</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Broccoli, Brussels sprout, cabbage, Chinese</a:t>
                      </a:r>
                      <a:r>
                        <a:rPr lang="en-GB" sz="1500" baseline="0" dirty="0">
                          <a:solidFill>
                            <a:schemeClr val="tx1"/>
                          </a:solidFill>
                          <a:latin typeface="+mj-lt"/>
                        </a:rPr>
                        <a:t> cabbage, cauliflower, collard, kale, mustard, radish, turnip, watercress</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54257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Legume</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Common beans, broad beans, clover, cowpea, Lima beans, lintel, </a:t>
                      </a:r>
                      <a:r>
                        <a:rPr lang="en-GB" sz="1500" dirty="0" err="1">
                          <a:solidFill>
                            <a:schemeClr val="tx1"/>
                          </a:solidFill>
                          <a:latin typeface="+mj-lt"/>
                        </a:rPr>
                        <a:t>mungbean</a:t>
                      </a:r>
                      <a:r>
                        <a:rPr lang="en-GB" sz="1500" dirty="0">
                          <a:solidFill>
                            <a:schemeClr val="tx1"/>
                          </a:solidFill>
                          <a:latin typeface="+mj-lt"/>
                        </a:rPr>
                        <a:t>, peanut, pigeon pea, soybean, etc.</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Aster</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Lettuce, artichoke</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Solanaceous (Nightshades)</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Potato, tomato, pepper, egg plants</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6"/>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Grains and cereals</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Corn, rice,</a:t>
                      </a:r>
                      <a:r>
                        <a:rPr lang="en-GB" sz="1500" baseline="0" dirty="0">
                          <a:solidFill>
                            <a:schemeClr val="tx1"/>
                          </a:solidFill>
                          <a:latin typeface="+mj-lt"/>
                        </a:rPr>
                        <a:t> sorghum, wheat, oats, barley, millet</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schemeClr val="tx1"/>
                          </a:solidFill>
                          <a:latin typeface="+mj-lt"/>
                        </a:rPr>
                        <a:t>Carrot family</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Carrot, celery, dill, parsnip,</a:t>
                      </a:r>
                      <a:r>
                        <a:rPr lang="en-GB" sz="1500" baseline="0" dirty="0">
                          <a:solidFill>
                            <a:schemeClr val="tx1"/>
                          </a:solidFill>
                          <a:latin typeface="+mj-lt"/>
                        </a:rPr>
                        <a:t> parsley</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8"/>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Root crops</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schemeClr val="tx1"/>
                          </a:solidFill>
                          <a:latin typeface="+mj-lt"/>
                        </a:rPr>
                        <a:t>Cassava, sweet potato, taro, yam, water chestnut</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314123">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Mallow family</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j-lt"/>
                        </a:rPr>
                        <a:t>Cotton, okra</a:t>
                      </a:r>
                      <a:endParaRPr lang="en-US" sz="15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0"/>
                  </a:ext>
                </a:extLst>
              </a:tr>
            </a:tbl>
          </a:graphicData>
        </a:graphic>
      </p:graphicFrame>
      <p:sp>
        <p:nvSpPr>
          <p:cNvPr id="10" name="TextBox 4"/>
          <p:cNvSpPr txBox="1"/>
          <p:nvPr/>
        </p:nvSpPr>
        <p:spPr>
          <a:xfrm>
            <a:off x="625580" y="544447"/>
            <a:ext cx="7892839" cy="221599"/>
          </a:xfrm>
          <a:prstGeom prst="rect">
            <a:avLst/>
          </a:prstGeom>
          <a:noFill/>
        </p:spPr>
        <p:txBody>
          <a:bodyPr vert="horz" wrap="square" lIns="0" tIns="0" rIns="0" bIns="0" rtlCol="0" anchor="t">
            <a:spAutoFit/>
          </a:bodyPr>
          <a:lstStyle>
            <a:defPPr>
              <a:defRPr lang="de-DE"/>
            </a:defPPr>
            <a:lvl1pPr>
              <a:lnSpc>
                <a:spcPct val="90000"/>
              </a:lnSpc>
              <a:spcBef>
                <a:spcPct val="0"/>
              </a:spcBef>
              <a:defRPr sz="1600" b="1"/>
            </a:lvl1pPr>
          </a:lstStyle>
          <a:p>
            <a:r>
              <a:rPr lang="en-GB" dirty="0"/>
              <a:t>Guiding questions on choosing crops, planting patterns and rotations to use</a:t>
            </a:r>
            <a:endParaRPr lang="en-US" dirty="0"/>
          </a:p>
        </p:txBody>
      </p:sp>
      <p:sp>
        <p:nvSpPr>
          <p:cNvPr id="9" name="TextBox 5"/>
          <p:cNvSpPr txBox="1"/>
          <p:nvPr/>
        </p:nvSpPr>
        <p:spPr>
          <a:xfrm>
            <a:off x="521955" y="860009"/>
            <a:ext cx="7892839" cy="584775"/>
          </a:xfrm>
          <a:prstGeom prst="rect">
            <a:avLst/>
          </a:prstGeom>
          <a:noFill/>
        </p:spPr>
        <p:txBody>
          <a:bodyPr wrap="square" rtlCol="0">
            <a:spAutoFit/>
          </a:bodyPr>
          <a:lstStyle/>
          <a:p>
            <a:r>
              <a:rPr lang="en-GB" sz="1600" dirty="0">
                <a:solidFill>
                  <a:srgbClr val="000000"/>
                </a:solidFill>
                <a:latin typeface="+mj-lt"/>
              </a:rPr>
              <a:t>What crops should you plant in various seasons? That depends on many factors and knowing the family where your crop belongs is important.</a:t>
            </a:r>
          </a:p>
        </p:txBody>
      </p:sp>
      <p:sp>
        <p:nvSpPr>
          <p:cNvPr id="2" name="Rectangle 1"/>
          <p:cNvSpPr/>
          <p:nvPr/>
        </p:nvSpPr>
        <p:spPr>
          <a:xfrm>
            <a:off x="2411976" y="6063708"/>
            <a:ext cx="1989006" cy="276999"/>
          </a:xfrm>
          <a:prstGeom prst="rect">
            <a:avLst/>
          </a:prstGeom>
        </p:spPr>
        <p:txBody>
          <a:bodyPr wrap="none">
            <a:spAutoFit/>
          </a:bodyPr>
          <a:lstStyle/>
          <a:p>
            <a:r>
              <a:rPr lang="en-US" sz="1200" dirty="0"/>
              <a:t>Source: </a:t>
            </a:r>
            <a:r>
              <a:rPr lang="en-US" sz="1200" dirty="0" err="1"/>
              <a:t>Kuepper</a:t>
            </a:r>
            <a:r>
              <a:rPr lang="en-US" sz="1200" dirty="0"/>
              <a:t> et al. (2001)</a:t>
            </a:r>
          </a:p>
        </p:txBody>
      </p:sp>
      <p:sp>
        <p:nvSpPr>
          <p:cNvPr id="8" name="Datumsplatzhalter 4">
            <a:extLst>
              <a:ext uri="{FF2B5EF4-FFF2-40B4-BE49-F238E27FC236}">
                <a16:creationId xmlns:a16="http://schemas.microsoft.com/office/drawing/2014/main" id="{518E2C1D-BBF8-40F5-8292-BB252ECCCA6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637286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48</a:t>
            </a:fld>
            <a:endParaRPr lang="en-GB" noProof="0" dirty="0"/>
          </a:p>
        </p:txBody>
      </p:sp>
      <p:sp>
        <p:nvSpPr>
          <p:cNvPr id="6" name="TextBox 4"/>
          <p:cNvSpPr txBox="1"/>
          <p:nvPr/>
        </p:nvSpPr>
        <p:spPr>
          <a:xfrm>
            <a:off x="623475" y="1231495"/>
            <a:ext cx="7869034" cy="884070"/>
          </a:xfrm>
          <a:prstGeom prst="rect">
            <a:avLst/>
          </a:prstGeom>
          <a:solidFill>
            <a:schemeClr val="accent6">
              <a:lumMod val="20000"/>
              <a:lumOff val="80000"/>
            </a:schemeClr>
          </a:solidFill>
          <a:ln>
            <a:noFill/>
          </a:ln>
        </p:spPr>
        <p:txBody>
          <a:bodyPr wrap="square" lIns="72000" tIns="72000" rIns="72000" bIns="72000">
            <a:spAutoFit/>
          </a:bodyPr>
          <a:lstStyle>
            <a:defPPr>
              <a:defRPr lang="de-DE"/>
            </a:defPPr>
            <a:lvl2pPr marL="368550" lvl="1" indent="-285750" algn="ctr">
              <a:defRPr sz="1600">
                <a:latin typeface="Gill Sans MT" panose="020B0502020104020203" pitchFamily="34" charset="0"/>
              </a:defRPr>
            </a:lvl2pPr>
          </a:lstStyle>
          <a:p>
            <a:pPr marL="285750" indent="-285750">
              <a:buFont typeface="Arial" panose="020B0604020202020204" pitchFamily="34" charset="0"/>
              <a:buChar char="•"/>
            </a:pPr>
            <a:r>
              <a:rPr lang="en-GB" sz="1600" dirty="0"/>
              <a:t>Which crops grow well together and what does not? Are the target demo plots crops compatible? </a:t>
            </a:r>
            <a:br>
              <a:rPr lang="en-GB" sz="1600" dirty="0"/>
            </a:br>
            <a:r>
              <a:rPr lang="en-GB" sz="1600" dirty="0"/>
              <a:t>Does growing certain crops simultaneously or in sequence enhance or antagonise them? </a:t>
            </a:r>
            <a:endParaRPr lang="en-US" sz="1600" dirty="0"/>
          </a:p>
        </p:txBody>
      </p:sp>
      <p:graphicFrame>
        <p:nvGraphicFramePr>
          <p:cNvPr id="8" name="Table 7"/>
          <p:cNvGraphicFramePr>
            <a:graphicFrameLocks noGrp="1"/>
          </p:cNvGraphicFramePr>
          <p:nvPr>
            <p:extLst>
              <p:ext uri="{D42A27DB-BD31-4B8C-83A1-F6EECF244321}">
                <p14:modId xmlns:p14="http://schemas.microsoft.com/office/powerpoint/2010/main" val="1005535738"/>
              </p:ext>
            </p:extLst>
          </p:nvPr>
        </p:nvGraphicFramePr>
        <p:xfrm>
          <a:off x="619827" y="2168986"/>
          <a:ext cx="7893335" cy="3794760"/>
        </p:xfrm>
        <a:graphic>
          <a:graphicData uri="http://schemas.openxmlformats.org/drawingml/2006/table">
            <a:tbl>
              <a:tblPr firstRow="1" bandRow="1"/>
              <a:tblGrid>
                <a:gridCol w="2305518">
                  <a:extLst>
                    <a:ext uri="{9D8B030D-6E8A-4147-A177-3AD203B41FA5}">
                      <a16:colId xmlns:a16="http://schemas.microsoft.com/office/drawing/2014/main" val="20000"/>
                    </a:ext>
                  </a:extLst>
                </a:gridCol>
                <a:gridCol w="3150035">
                  <a:extLst>
                    <a:ext uri="{9D8B030D-6E8A-4147-A177-3AD203B41FA5}">
                      <a16:colId xmlns:a16="http://schemas.microsoft.com/office/drawing/2014/main" val="20001"/>
                    </a:ext>
                  </a:extLst>
                </a:gridCol>
                <a:gridCol w="2437782">
                  <a:extLst>
                    <a:ext uri="{9D8B030D-6E8A-4147-A177-3AD203B41FA5}">
                      <a16:colId xmlns:a16="http://schemas.microsoft.com/office/drawing/2014/main" val="20002"/>
                    </a:ext>
                  </a:extLst>
                </a:gridCol>
              </a:tblGrid>
              <a:tr h="38959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en-GB" sz="1500" dirty="0">
                          <a:solidFill>
                            <a:schemeClr val="tx1"/>
                          </a:solidFill>
                          <a:latin typeface="+mn-lt"/>
                        </a:rPr>
                        <a:t>Family</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en-GB" sz="1500" dirty="0">
                          <a:solidFill>
                            <a:schemeClr val="tx1"/>
                          </a:solidFill>
                          <a:latin typeface="+mn-lt"/>
                        </a:rPr>
                        <a:t>Good companions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r>
                        <a:rPr lang="en-GB" sz="1500" dirty="0">
                          <a:solidFill>
                            <a:schemeClr val="tx1"/>
                          </a:solidFill>
                          <a:latin typeface="+mn-lt"/>
                        </a:rPr>
                        <a:t>Bad companions (antagonists)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24218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err="1">
                          <a:solidFill>
                            <a:schemeClr val="tx1"/>
                          </a:solidFill>
                          <a:latin typeface="+mn-lt"/>
                        </a:rPr>
                        <a:t>Asparagaus</a:t>
                      </a:r>
                      <a:r>
                        <a:rPr lang="en-GB" sz="1500" dirty="0">
                          <a:solidFill>
                            <a:schemeClr val="tx1"/>
                          </a:solidFill>
                          <a:latin typeface="+mn-lt"/>
                        </a:rPr>
                        <a:t> (</a:t>
                      </a:r>
                      <a:r>
                        <a:rPr lang="en-US" sz="1500" b="0" i="1" kern="1200" dirty="0" err="1">
                          <a:solidFill>
                            <a:schemeClr val="tx1"/>
                          </a:solidFill>
                          <a:effectLst/>
                          <a:latin typeface="+mn-lt"/>
                          <a:ea typeface="+mn-ea"/>
                          <a:cs typeface="+mn-cs"/>
                        </a:rPr>
                        <a:t>Asparagaceae</a:t>
                      </a:r>
                      <a:r>
                        <a:rPr lang="en-GB" sz="1500" dirty="0">
                          <a:solidFill>
                            <a:schemeClr val="tx1"/>
                          </a:solidFill>
                          <a:latin typeface="+mn-lt"/>
                        </a:rPr>
                        <a:t>)</a:t>
                      </a:r>
                      <a:endParaRPr lang="en-US" sz="1500" dirty="0">
                        <a:solidFill>
                          <a:schemeClr val="tx1"/>
                        </a:solidFill>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Tomato, parsley, basil</a:t>
                      </a:r>
                      <a:endParaRPr lang="en-US" sz="1500" dirty="0">
                        <a:solidFill>
                          <a:schemeClr val="tx1"/>
                        </a:solidFill>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500" dirty="0">
                        <a:solidFill>
                          <a:schemeClr val="tx1"/>
                        </a:solidFill>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150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Legume</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Most vegetables</a:t>
                      </a:r>
                      <a:r>
                        <a:rPr lang="en-GB" sz="1500" baseline="0" dirty="0">
                          <a:solidFill>
                            <a:schemeClr val="tx1"/>
                          </a:solidFill>
                          <a:latin typeface="+mn-lt"/>
                        </a:rPr>
                        <a:t> and herbs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Onion, garlic, gladiolus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Beets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Cabbage and onion families, lettuce</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Pole beans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160655">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Carrot (</a:t>
                      </a:r>
                      <a:r>
                        <a:rPr lang="en-US" sz="1500" i="1" dirty="0" err="1">
                          <a:solidFill>
                            <a:schemeClr val="tx1"/>
                          </a:solidFill>
                          <a:latin typeface="+mn-lt"/>
                        </a:rPr>
                        <a:t>Apiaceae</a:t>
                      </a:r>
                      <a:r>
                        <a:rPr lang="en-US" sz="1500" dirty="0">
                          <a:solidFill>
                            <a:schemeClr val="tx1"/>
                          </a:solidFill>
                          <a:latin typeface="+mn-lt"/>
                        </a:rPr>
                        <a:t> or </a:t>
                      </a:r>
                      <a:r>
                        <a:rPr lang="en-US" sz="1500" i="1" dirty="0" err="1">
                          <a:solidFill>
                            <a:schemeClr val="tx1"/>
                          </a:solidFill>
                          <a:latin typeface="+mn-lt"/>
                        </a:rPr>
                        <a:t>Umbelliferae</a:t>
                      </a:r>
                      <a:r>
                        <a:rPr lang="en-US" sz="1500" dirty="0">
                          <a:solidFill>
                            <a:schemeClr val="tx1"/>
                          </a:solidFill>
                          <a:latin typeface="+mn-lt"/>
                        </a:rPr>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Peas, lettuce, rosemary, onion family, tomato, leeks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Dill</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200155">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Corn (</a:t>
                      </a:r>
                      <a:r>
                        <a:rPr lang="en-US" sz="1500" b="0" i="1" kern="1200" dirty="0" err="1">
                          <a:solidFill>
                            <a:schemeClr val="tx1"/>
                          </a:solidFill>
                          <a:effectLst/>
                          <a:latin typeface="+mn-lt"/>
                          <a:ea typeface="+mn-ea"/>
                          <a:cs typeface="+mn-cs"/>
                        </a:rPr>
                        <a:t>Poaceae</a:t>
                      </a:r>
                      <a:r>
                        <a:rPr lang="en-US" sz="1500" b="0" i="0" kern="1200" dirty="0">
                          <a:solidFill>
                            <a:schemeClr val="tx1"/>
                          </a:solidFill>
                          <a:effectLst/>
                          <a:latin typeface="+mn-lt"/>
                          <a:ea typeface="+mn-ea"/>
                          <a:cs typeface="+mn-cs"/>
                        </a:rPr>
                        <a:t> - Grass</a:t>
                      </a:r>
                      <a:r>
                        <a:rPr lang="en-GB" sz="1500" dirty="0">
                          <a:solidFill>
                            <a:schemeClr val="tx1"/>
                          </a:solidFill>
                          <a:latin typeface="+mn-lt"/>
                        </a:rPr>
                        <a:t>)</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Potatoes,</a:t>
                      </a:r>
                      <a:r>
                        <a:rPr lang="en-GB" sz="1500" baseline="0" dirty="0">
                          <a:solidFill>
                            <a:schemeClr val="tx1"/>
                          </a:solidFill>
                          <a:latin typeface="+mn-lt"/>
                        </a:rPr>
                        <a:t> beans, peas, cucumber, Pumpkin, squash</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Tomato</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Cucumber (</a:t>
                      </a:r>
                      <a:r>
                        <a:rPr lang="en-GB" sz="1500" i="1" dirty="0">
                          <a:solidFill>
                            <a:schemeClr val="tx1"/>
                          </a:solidFill>
                          <a:latin typeface="+mn-lt"/>
                        </a:rPr>
                        <a:t>Cucurbitaceae</a:t>
                      </a:r>
                      <a:r>
                        <a:rPr lang="en-GB" sz="1500" dirty="0">
                          <a:solidFill>
                            <a:schemeClr val="tx1"/>
                          </a:solidFill>
                          <a:latin typeface="+mn-lt"/>
                        </a:rPr>
                        <a:t>)</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Beans, corn, peas, sunflower, radish</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Potatoes and aromatic herbs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145801">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Lettuce (</a:t>
                      </a:r>
                      <a:r>
                        <a:rPr lang="en-US" sz="1500" b="0" i="1" kern="1200" dirty="0" err="1">
                          <a:solidFill>
                            <a:schemeClr val="tx1"/>
                          </a:solidFill>
                          <a:effectLst/>
                          <a:latin typeface="+mn-lt"/>
                          <a:ea typeface="+mn-ea"/>
                          <a:cs typeface="+mn-cs"/>
                        </a:rPr>
                        <a:t>Asteraceae</a:t>
                      </a:r>
                      <a:r>
                        <a:rPr lang="en-GB" sz="1500" dirty="0">
                          <a:solidFill>
                            <a:schemeClr val="tx1"/>
                          </a:solidFill>
                          <a:latin typeface="+mn-lt"/>
                        </a:rPr>
                        <a:t>)</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Carrots, radish, strawberry, cucumber, onions</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320040">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Sunflower (</a:t>
                      </a:r>
                      <a:r>
                        <a:rPr lang="en-US" sz="1500" b="0" i="1" kern="1200" dirty="0" err="1">
                          <a:solidFill>
                            <a:schemeClr val="tx1"/>
                          </a:solidFill>
                          <a:effectLst/>
                          <a:latin typeface="+mn-lt"/>
                          <a:ea typeface="+mn-ea"/>
                          <a:cs typeface="+mn-cs"/>
                        </a:rPr>
                        <a:t>Asteraceae</a:t>
                      </a:r>
                      <a:r>
                        <a:rPr lang="en-GB" sz="1500" dirty="0">
                          <a:solidFill>
                            <a:schemeClr val="tx1"/>
                          </a:solidFill>
                          <a:latin typeface="+mn-lt"/>
                        </a:rPr>
                        <a:t>)</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Cucumber</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GB" sz="1500" dirty="0">
                          <a:solidFill>
                            <a:schemeClr val="tx1"/>
                          </a:solidFill>
                          <a:latin typeface="+mn-lt"/>
                        </a:rPr>
                        <a:t>Potato</a:t>
                      </a:r>
                      <a:endParaRPr lang="en-US" sz="1500" dirty="0">
                        <a:solidFill>
                          <a:schemeClr val="tx1"/>
                        </a:solidFill>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8"/>
                  </a:ext>
                </a:extLst>
              </a:tr>
            </a:tbl>
          </a:graphicData>
        </a:graphic>
      </p:graphicFrame>
      <p:sp>
        <p:nvSpPr>
          <p:cNvPr id="7" name="Rectangle 7"/>
          <p:cNvSpPr/>
          <p:nvPr/>
        </p:nvSpPr>
        <p:spPr>
          <a:xfrm>
            <a:off x="623689" y="903758"/>
            <a:ext cx="1920719" cy="369332"/>
          </a:xfrm>
          <a:prstGeom prst="rect">
            <a:avLst/>
          </a:prstGeom>
          <a:noFill/>
        </p:spPr>
        <p:txBody>
          <a:bodyPr vert="horz" wrap="square" lIns="0" tIns="0" rIns="0" bIns="0" rtlCol="0" anchor="t">
            <a:spAutoFit/>
          </a:bodyPr>
          <a:lstStyle/>
          <a:p>
            <a:pPr>
              <a:lnSpc>
                <a:spcPct val="90000"/>
              </a:lnSpc>
              <a:spcBef>
                <a:spcPct val="0"/>
              </a:spcBef>
            </a:pPr>
            <a:r>
              <a:rPr lang="de-CH" sz="1600" b="1" dirty="0" err="1"/>
              <a:t>Guiding</a:t>
            </a:r>
            <a:r>
              <a:rPr lang="de-CH" sz="1600" b="1" dirty="0"/>
              <a:t> </a:t>
            </a:r>
            <a:r>
              <a:rPr lang="de-CH" sz="1600" b="1" dirty="0" err="1"/>
              <a:t>questions</a:t>
            </a:r>
            <a:r>
              <a:rPr lang="de-CH" sz="1600" b="1" dirty="0"/>
              <a:t> </a:t>
            </a:r>
            <a:endParaRPr lang="en-GB" sz="1600" b="1" dirty="0"/>
          </a:p>
        </p:txBody>
      </p:sp>
      <p:sp>
        <p:nvSpPr>
          <p:cNvPr id="2" name="Rectangle 1"/>
          <p:cNvSpPr/>
          <p:nvPr/>
        </p:nvSpPr>
        <p:spPr>
          <a:xfrm>
            <a:off x="6503503" y="5953224"/>
            <a:ext cx="1989006" cy="276999"/>
          </a:xfrm>
          <a:prstGeom prst="rect">
            <a:avLst/>
          </a:prstGeom>
        </p:spPr>
        <p:txBody>
          <a:bodyPr wrap="none">
            <a:spAutoFit/>
          </a:bodyPr>
          <a:lstStyle/>
          <a:p>
            <a:r>
              <a:rPr lang="en-US" sz="1200" dirty="0"/>
              <a:t>Source: </a:t>
            </a:r>
            <a:r>
              <a:rPr lang="en-US" sz="1200" dirty="0" err="1"/>
              <a:t>Kuepper</a:t>
            </a:r>
            <a:r>
              <a:rPr lang="en-US" sz="1200" dirty="0"/>
              <a:t> et al. (2001)</a:t>
            </a:r>
          </a:p>
        </p:txBody>
      </p:sp>
      <p:sp>
        <p:nvSpPr>
          <p:cNvPr id="9" name="Datumsplatzhalter 4">
            <a:extLst>
              <a:ext uri="{FF2B5EF4-FFF2-40B4-BE49-F238E27FC236}">
                <a16:creationId xmlns:a16="http://schemas.microsoft.com/office/drawing/2014/main" id="{A3FD6D11-6845-4398-9CE5-9D118C26B1F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5" name="Textfeld 4"/>
          <p:cNvSpPr txBox="1"/>
          <p:nvPr/>
        </p:nvSpPr>
        <p:spPr>
          <a:xfrm>
            <a:off x="550837" y="399285"/>
            <a:ext cx="7919973" cy="369332"/>
          </a:xfrm>
          <a:prstGeom prst="rect">
            <a:avLst/>
          </a:prstGeom>
          <a:noFill/>
        </p:spPr>
        <p:txBody>
          <a:bodyPr wrap="square" rtlCol="0">
            <a:spAutoFit/>
          </a:bodyPr>
          <a:lstStyle/>
          <a:p>
            <a:r>
              <a:rPr lang="de-CH" dirty="0"/>
              <a:t>Can some </a:t>
            </a:r>
            <a:r>
              <a:rPr lang="de-CH" dirty="0" err="1"/>
              <a:t>crops</a:t>
            </a:r>
            <a:r>
              <a:rPr lang="de-CH" dirty="0"/>
              <a:t> </a:t>
            </a:r>
            <a:r>
              <a:rPr lang="de-CH" dirty="0" err="1"/>
              <a:t>be</a:t>
            </a:r>
            <a:r>
              <a:rPr lang="de-CH" dirty="0"/>
              <a:t> </a:t>
            </a:r>
            <a:r>
              <a:rPr lang="de-CH" dirty="0" err="1"/>
              <a:t>grown</a:t>
            </a:r>
            <a:r>
              <a:rPr lang="de-CH" dirty="0"/>
              <a:t> together, what </a:t>
            </a:r>
            <a:r>
              <a:rPr lang="de-CH" dirty="0" err="1"/>
              <a:t>are</a:t>
            </a:r>
            <a:r>
              <a:rPr lang="de-CH" dirty="0"/>
              <a:t> </a:t>
            </a:r>
            <a:r>
              <a:rPr lang="de-CH" dirty="0" err="1"/>
              <a:t>the</a:t>
            </a:r>
            <a:r>
              <a:rPr lang="de-CH" dirty="0"/>
              <a:t> </a:t>
            </a:r>
            <a:r>
              <a:rPr lang="de-CH" dirty="0" err="1"/>
              <a:t>benefits</a:t>
            </a:r>
            <a:r>
              <a:rPr lang="de-CH" dirty="0"/>
              <a:t> and </a:t>
            </a:r>
            <a:r>
              <a:rPr lang="de-CH" dirty="0" err="1"/>
              <a:t>risks</a:t>
            </a:r>
            <a:r>
              <a:rPr lang="de-CH" dirty="0"/>
              <a:t>?</a:t>
            </a:r>
            <a:endParaRPr lang="en-US" dirty="0"/>
          </a:p>
        </p:txBody>
      </p:sp>
    </p:spTree>
    <p:extLst>
      <p:ext uri="{BB962C8B-B14F-4D97-AF65-F5344CB8AC3E}">
        <p14:creationId xmlns:p14="http://schemas.microsoft.com/office/powerpoint/2010/main" val="3625959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9882" y="2078985"/>
            <a:ext cx="7927844" cy="3960044"/>
          </a:xfrm>
          <a:solidFill>
            <a:schemeClr val="accent6">
              <a:lumMod val="20000"/>
              <a:lumOff val="80000"/>
            </a:schemeClr>
          </a:solidFill>
          <a:ln>
            <a:noFill/>
          </a:ln>
        </p:spPr>
        <p:txBody>
          <a:bodyPr lIns="72000" tIns="72000" rIns="72000" bIns="72000"/>
          <a:lstStyle/>
          <a:p>
            <a:pPr>
              <a:spcBef>
                <a:spcPts val="0"/>
              </a:spcBef>
              <a:spcAft>
                <a:spcPts val="600"/>
              </a:spcAft>
            </a:pPr>
            <a:r>
              <a:rPr lang="de-CH" sz="1600" b="1" dirty="0"/>
              <a:t>Which inputs, tools/equipment and facilities are necessary </a:t>
            </a:r>
            <a:r>
              <a:rPr lang="de-CH" sz="1600" b="1" dirty="0" err="1"/>
              <a:t>for</a:t>
            </a:r>
            <a:r>
              <a:rPr lang="de-CH" sz="1600" b="1" dirty="0"/>
              <a:t> the demo plot?</a:t>
            </a:r>
          </a:p>
          <a:p>
            <a:pPr marL="285750" indent="-285750">
              <a:spcBef>
                <a:spcPts val="0"/>
              </a:spcBef>
              <a:spcAft>
                <a:spcPts val="600"/>
              </a:spcAft>
              <a:buFont typeface="Arial" panose="020B0604020202020204" pitchFamily="34" charset="0"/>
              <a:buChar char="•"/>
            </a:pPr>
            <a:r>
              <a:rPr lang="de-CH" sz="1600" dirty="0"/>
              <a:t>What </a:t>
            </a:r>
            <a:r>
              <a:rPr lang="de-CH" sz="1600" dirty="0" err="1"/>
              <a:t>kind</a:t>
            </a:r>
            <a:r>
              <a:rPr lang="de-CH" sz="1600" dirty="0"/>
              <a:t> of organic </a:t>
            </a:r>
            <a:r>
              <a:rPr lang="de-CH" sz="1600" dirty="0" err="1"/>
              <a:t>inputs</a:t>
            </a:r>
            <a:r>
              <a:rPr lang="de-CH" sz="1600" dirty="0"/>
              <a:t> and/</a:t>
            </a:r>
            <a:r>
              <a:rPr lang="de-CH" sz="1600" dirty="0" err="1"/>
              <a:t>or</a:t>
            </a:r>
            <a:r>
              <a:rPr lang="de-CH" sz="1600" dirty="0"/>
              <a:t> </a:t>
            </a:r>
            <a:r>
              <a:rPr lang="de-CH" sz="1600" dirty="0" err="1"/>
              <a:t>raw</a:t>
            </a:r>
            <a:r>
              <a:rPr lang="de-CH" sz="1600" dirty="0"/>
              <a:t> </a:t>
            </a:r>
            <a:r>
              <a:rPr lang="de-CH" sz="1600" dirty="0" err="1"/>
              <a:t>materials</a:t>
            </a:r>
            <a:r>
              <a:rPr lang="de-CH" sz="1600" dirty="0"/>
              <a:t> do you </a:t>
            </a:r>
            <a:r>
              <a:rPr lang="de-CH" sz="1600" dirty="0" err="1"/>
              <a:t>need</a:t>
            </a:r>
            <a:r>
              <a:rPr lang="de-CH" sz="1600" dirty="0"/>
              <a:t>? </a:t>
            </a:r>
            <a:r>
              <a:rPr lang="de-CH" sz="1600" dirty="0" err="1"/>
              <a:t>Fertiliser</a:t>
            </a:r>
            <a:r>
              <a:rPr lang="de-CH" sz="1600" dirty="0"/>
              <a:t> (</a:t>
            </a:r>
            <a:r>
              <a:rPr lang="de-CH" sz="1600" dirty="0" err="1"/>
              <a:t>both</a:t>
            </a:r>
            <a:r>
              <a:rPr lang="de-CH" sz="1600" dirty="0"/>
              <a:t> organic and conventional </a:t>
            </a:r>
            <a:r>
              <a:rPr lang="de-CH" sz="1600" dirty="0" err="1"/>
              <a:t>depending</a:t>
            </a:r>
            <a:r>
              <a:rPr lang="de-CH" sz="1600" dirty="0"/>
              <a:t> on </a:t>
            </a:r>
            <a:r>
              <a:rPr lang="de-CH" sz="1600" dirty="0" err="1"/>
              <a:t>the</a:t>
            </a:r>
            <a:r>
              <a:rPr lang="de-CH" sz="1600" dirty="0"/>
              <a:t> </a:t>
            </a:r>
            <a:r>
              <a:rPr lang="de-CH" sz="1600" dirty="0" err="1"/>
              <a:t>demonstration</a:t>
            </a:r>
            <a:r>
              <a:rPr lang="de-CH" sz="1600" dirty="0"/>
              <a:t> comparisons), </a:t>
            </a:r>
            <a:r>
              <a:rPr lang="de-CH" sz="1600" dirty="0" err="1"/>
              <a:t>seeds</a:t>
            </a:r>
            <a:r>
              <a:rPr lang="de-CH" sz="1600" dirty="0"/>
              <a:t>, plant </a:t>
            </a:r>
            <a:r>
              <a:rPr lang="de-CH" sz="1600" dirty="0" err="1"/>
              <a:t>protection</a:t>
            </a:r>
            <a:r>
              <a:rPr lang="de-CH" sz="1600" dirty="0"/>
              <a:t> </a:t>
            </a:r>
            <a:r>
              <a:rPr lang="de-CH" sz="1600" dirty="0" err="1"/>
              <a:t>inputs</a:t>
            </a:r>
            <a:r>
              <a:rPr lang="de-CH" sz="1600" dirty="0"/>
              <a:t>, etc.?</a:t>
            </a:r>
          </a:p>
          <a:p>
            <a:pPr marL="285750" indent="-285750">
              <a:spcBef>
                <a:spcPts val="0"/>
              </a:spcBef>
              <a:spcAft>
                <a:spcPts val="600"/>
              </a:spcAft>
              <a:buFont typeface="Arial" panose="020B0604020202020204" pitchFamily="34" charset="0"/>
              <a:buChar char="•"/>
            </a:pPr>
            <a:r>
              <a:rPr lang="de-CH" sz="1600" dirty="0" err="1"/>
              <a:t>What</a:t>
            </a:r>
            <a:r>
              <a:rPr lang="de-CH" sz="1600" dirty="0"/>
              <a:t> </a:t>
            </a:r>
            <a:r>
              <a:rPr lang="de-CH" sz="1600" dirty="0" err="1"/>
              <a:t>kind</a:t>
            </a:r>
            <a:r>
              <a:rPr lang="de-CH" sz="1600" dirty="0"/>
              <a:t> </a:t>
            </a:r>
            <a:r>
              <a:rPr lang="de-CH" sz="1600" dirty="0" err="1"/>
              <a:t>of</a:t>
            </a:r>
            <a:r>
              <a:rPr lang="de-CH" sz="1600" dirty="0"/>
              <a:t> </a:t>
            </a:r>
            <a:r>
              <a:rPr lang="de-CH" sz="1600" dirty="0" err="1"/>
              <a:t>tools</a:t>
            </a:r>
            <a:r>
              <a:rPr lang="de-CH" sz="1600" dirty="0"/>
              <a:t> do </a:t>
            </a:r>
            <a:r>
              <a:rPr lang="de-CH" sz="1600" dirty="0" err="1"/>
              <a:t>you</a:t>
            </a:r>
            <a:r>
              <a:rPr lang="de-CH" sz="1600" dirty="0"/>
              <a:t> </a:t>
            </a:r>
            <a:r>
              <a:rPr lang="de-CH" sz="1600" dirty="0" err="1"/>
              <a:t>need</a:t>
            </a:r>
            <a:r>
              <a:rPr lang="de-CH" sz="1600" dirty="0"/>
              <a:t>?</a:t>
            </a:r>
          </a:p>
          <a:p>
            <a:pPr marL="285750" indent="-285750">
              <a:spcBef>
                <a:spcPts val="0"/>
              </a:spcBef>
              <a:spcAft>
                <a:spcPts val="600"/>
              </a:spcAft>
              <a:buFont typeface="Arial" panose="020B0604020202020204" pitchFamily="34" charset="0"/>
              <a:buChar char="•"/>
            </a:pPr>
            <a:r>
              <a:rPr lang="de-CH" sz="1600" dirty="0" err="1"/>
              <a:t>How</a:t>
            </a:r>
            <a:r>
              <a:rPr lang="de-CH" sz="1600" dirty="0"/>
              <a:t> </a:t>
            </a:r>
            <a:r>
              <a:rPr lang="de-CH" sz="1600" dirty="0" err="1"/>
              <a:t>much</a:t>
            </a:r>
            <a:r>
              <a:rPr lang="de-CH" sz="1600" dirty="0"/>
              <a:t> of </a:t>
            </a:r>
            <a:r>
              <a:rPr lang="de-CH" sz="1600" dirty="0" err="1"/>
              <a:t>these</a:t>
            </a:r>
            <a:r>
              <a:rPr lang="de-CH" sz="1600" dirty="0"/>
              <a:t> </a:t>
            </a:r>
            <a:r>
              <a:rPr lang="de-CH" sz="1600" dirty="0" err="1"/>
              <a:t>inputs</a:t>
            </a:r>
            <a:r>
              <a:rPr lang="de-CH" sz="1600" dirty="0"/>
              <a:t>/</a:t>
            </a:r>
            <a:r>
              <a:rPr lang="de-CH" sz="1600" dirty="0" err="1"/>
              <a:t>tools</a:t>
            </a:r>
            <a:r>
              <a:rPr lang="de-CH" sz="1600" dirty="0"/>
              <a:t> do you </a:t>
            </a:r>
            <a:r>
              <a:rPr lang="de-CH" sz="1600" dirty="0" err="1"/>
              <a:t>already</a:t>
            </a:r>
            <a:r>
              <a:rPr lang="de-CH" sz="1600" dirty="0"/>
              <a:t> have? If you currently do not have them, </a:t>
            </a:r>
            <a:br>
              <a:rPr lang="de-CH" sz="1600" dirty="0"/>
            </a:br>
            <a:r>
              <a:rPr lang="de-CH" sz="1600" dirty="0" err="1"/>
              <a:t>is</a:t>
            </a:r>
            <a:r>
              <a:rPr lang="de-CH" sz="1600" dirty="0"/>
              <a:t> there a supplier nearby to purchase them or you have to </a:t>
            </a:r>
            <a:r>
              <a:rPr lang="de-CH" sz="1600" dirty="0" err="1"/>
              <a:t>purchase</a:t>
            </a:r>
            <a:r>
              <a:rPr lang="de-CH" sz="1600" dirty="0"/>
              <a:t> </a:t>
            </a:r>
            <a:r>
              <a:rPr lang="de-CH" sz="1600" dirty="0" err="1"/>
              <a:t>them</a:t>
            </a:r>
            <a:r>
              <a:rPr lang="de-CH" sz="1600" dirty="0"/>
              <a:t> from </a:t>
            </a:r>
            <a:r>
              <a:rPr lang="de-CH" sz="1600" dirty="0" err="1"/>
              <a:t>distant</a:t>
            </a:r>
            <a:r>
              <a:rPr lang="de-CH" sz="1600" dirty="0"/>
              <a:t> </a:t>
            </a:r>
            <a:r>
              <a:rPr lang="de-CH" sz="1600" dirty="0" err="1"/>
              <a:t>places</a:t>
            </a:r>
            <a:r>
              <a:rPr lang="de-CH" sz="1600" dirty="0"/>
              <a:t>/</a:t>
            </a:r>
            <a:r>
              <a:rPr lang="de-CH" sz="1600" dirty="0" err="1"/>
              <a:t>markets</a:t>
            </a:r>
            <a:r>
              <a:rPr lang="de-CH" sz="1600" dirty="0"/>
              <a:t>? If they are to be purchased from </a:t>
            </a:r>
            <a:r>
              <a:rPr lang="de-CH" sz="1600" dirty="0" err="1"/>
              <a:t>distant</a:t>
            </a:r>
            <a:r>
              <a:rPr lang="de-CH" sz="1600" dirty="0"/>
              <a:t> </a:t>
            </a:r>
            <a:r>
              <a:rPr lang="de-CH" sz="1600" dirty="0" err="1"/>
              <a:t>markets</a:t>
            </a:r>
            <a:r>
              <a:rPr lang="de-CH" sz="1600" dirty="0"/>
              <a:t>, do you have the necessary transport (own or hired) to bring the materials to the demonstration site?</a:t>
            </a:r>
          </a:p>
          <a:p>
            <a:pPr>
              <a:spcBef>
                <a:spcPts val="0"/>
              </a:spcBef>
              <a:spcAft>
                <a:spcPts val="600"/>
              </a:spcAft>
            </a:pPr>
            <a:r>
              <a:rPr lang="de-CH" sz="1600" b="1" dirty="0"/>
              <a:t>What other facilities do you need </a:t>
            </a:r>
            <a:r>
              <a:rPr lang="de-CH" sz="1600" b="1" dirty="0" err="1"/>
              <a:t>for</a:t>
            </a:r>
            <a:r>
              <a:rPr lang="de-CH" sz="1600" b="1" dirty="0"/>
              <a:t> the demo plot?</a:t>
            </a:r>
          </a:p>
          <a:p>
            <a:pPr marL="285750" lvl="1" indent="-285750">
              <a:lnSpc>
                <a:spcPct val="90000"/>
              </a:lnSpc>
              <a:spcBef>
                <a:spcPts val="0"/>
              </a:spcBef>
              <a:spcAft>
                <a:spcPts val="600"/>
              </a:spcAft>
            </a:pPr>
            <a:r>
              <a:rPr lang="en-GB" sz="1600" spc="0" dirty="0"/>
              <a:t>Is there an existing workshop/shed or does one need to be established for keeping/storing tools, materials and equipment?</a:t>
            </a:r>
          </a:p>
          <a:p>
            <a:pPr marL="285750" lvl="1" indent="-285750">
              <a:lnSpc>
                <a:spcPct val="90000"/>
              </a:lnSpc>
              <a:spcBef>
                <a:spcPts val="0"/>
              </a:spcBef>
              <a:spcAft>
                <a:spcPts val="600"/>
              </a:spcAft>
            </a:pPr>
            <a:r>
              <a:rPr lang="en-GB" sz="1600" spc="0" dirty="0"/>
              <a:t>Do you need to raise a nursery for seedling production?</a:t>
            </a:r>
            <a:endParaRPr lang="en-GB" sz="1600" spc="0" dirty="0">
              <a:solidFill>
                <a:srgbClr val="FF0000"/>
              </a:solidFill>
            </a:endParaRPr>
          </a:p>
          <a:p>
            <a:pPr marL="285750" lvl="1" indent="-285750">
              <a:lnSpc>
                <a:spcPct val="90000"/>
              </a:lnSpc>
              <a:spcBef>
                <a:spcPts val="0"/>
              </a:spcBef>
              <a:spcAft>
                <a:spcPts val="600"/>
              </a:spcAft>
            </a:pPr>
            <a:r>
              <a:rPr lang="en-GB" sz="1600" spc="0" dirty="0"/>
              <a:t>Are storage and processing facilities for the produce available, or do they need to be constructed?</a:t>
            </a: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49</a:t>
            </a:fld>
            <a:endParaRPr lang="en-GB" noProof="0" dirty="0"/>
          </a:p>
        </p:txBody>
      </p:sp>
      <p:sp>
        <p:nvSpPr>
          <p:cNvPr id="7" name="Textfeld 6"/>
          <p:cNvSpPr txBox="1"/>
          <p:nvPr/>
        </p:nvSpPr>
        <p:spPr>
          <a:xfrm>
            <a:off x="576510" y="368966"/>
            <a:ext cx="8344329" cy="369332"/>
          </a:xfrm>
          <a:prstGeom prst="rect">
            <a:avLst/>
          </a:prstGeom>
          <a:noFill/>
        </p:spPr>
        <p:txBody>
          <a:bodyPr wrap="square" rtlCol="0">
            <a:spAutoFit/>
          </a:bodyPr>
          <a:lstStyle/>
          <a:p>
            <a:r>
              <a:rPr lang="de-CH" b="1" dirty="0"/>
              <a:t>3.5:  Inputs, </a:t>
            </a:r>
            <a:r>
              <a:rPr lang="de-CH" b="1" dirty="0" err="1"/>
              <a:t>tools</a:t>
            </a:r>
            <a:r>
              <a:rPr lang="de-CH" b="1" dirty="0"/>
              <a:t> and </a:t>
            </a:r>
            <a:r>
              <a:rPr lang="de-CH" b="1" dirty="0" err="1"/>
              <a:t>facilities</a:t>
            </a:r>
            <a:r>
              <a:rPr lang="de-CH" b="1" dirty="0"/>
              <a:t> </a:t>
            </a:r>
            <a:r>
              <a:rPr lang="de-CH" b="1" dirty="0" err="1"/>
              <a:t>for</a:t>
            </a:r>
            <a:r>
              <a:rPr lang="de-CH" b="1" dirty="0"/>
              <a:t> crop </a:t>
            </a:r>
            <a:r>
              <a:rPr lang="de-CH" b="1" dirty="0" err="1"/>
              <a:t>demo</a:t>
            </a:r>
            <a:r>
              <a:rPr lang="de-CH" b="1" dirty="0"/>
              <a:t> </a:t>
            </a:r>
            <a:r>
              <a:rPr lang="de-CH" b="1" dirty="0" err="1"/>
              <a:t>plots</a:t>
            </a:r>
            <a:endParaRPr lang="en-GB" b="1" dirty="0"/>
          </a:p>
        </p:txBody>
      </p:sp>
      <p:sp>
        <p:nvSpPr>
          <p:cNvPr id="8" name="Rectangle 7"/>
          <p:cNvSpPr/>
          <p:nvPr/>
        </p:nvSpPr>
        <p:spPr>
          <a:xfrm>
            <a:off x="629882" y="1711585"/>
            <a:ext cx="5580062" cy="246221"/>
          </a:xfrm>
          <a:prstGeom prst="rect">
            <a:avLst/>
          </a:prstGeom>
          <a:noFill/>
        </p:spPr>
        <p:txBody>
          <a:bodyPr wrap="square" lIns="0" tIns="0" rIns="0" bIns="0">
            <a:spAutoFit/>
          </a:bodyPr>
          <a:lstStyle/>
          <a:p>
            <a:r>
              <a:rPr lang="de-CH" sz="1600" b="1" dirty="0" err="1"/>
              <a:t>Guiding</a:t>
            </a:r>
            <a:r>
              <a:rPr lang="de-CH" sz="1600" b="1" dirty="0"/>
              <a:t> </a:t>
            </a:r>
            <a:r>
              <a:rPr lang="de-CH" sz="1600" b="1" dirty="0" err="1"/>
              <a:t>questions</a:t>
            </a:r>
            <a:r>
              <a:rPr lang="de-CH" sz="1600" b="1" dirty="0"/>
              <a:t> </a:t>
            </a:r>
            <a:endParaRPr lang="en-GB" sz="1600" b="1" dirty="0"/>
          </a:p>
        </p:txBody>
      </p:sp>
      <p:sp>
        <p:nvSpPr>
          <p:cNvPr id="9" name="Datumsplatzhalter 4">
            <a:extLst>
              <a:ext uri="{FF2B5EF4-FFF2-40B4-BE49-F238E27FC236}">
                <a16:creationId xmlns:a16="http://schemas.microsoft.com/office/drawing/2014/main" id="{E8A3A5EE-D9B4-4F41-928D-1B5E347C18C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2" name="Textfeld 1"/>
          <p:cNvSpPr txBox="1"/>
          <p:nvPr/>
        </p:nvSpPr>
        <p:spPr>
          <a:xfrm>
            <a:off x="575432" y="717712"/>
            <a:ext cx="8262166" cy="830997"/>
          </a:xfrm>
          <a:prstGeom prst="rect">
            <a:avLst/>
          </a:prstGeom>
          <a:noFill/>
        </p:spPr>
        <p:txBody>
          <a:bodyPr wrap="square" rtlCol="0">
            <a:spAutoFit/>
          </a:bodyPr>
          <a:lstStyle/>
          <a:p>
            <a:r>
              <a:rPr lang="de-CH" sz="1600" dirty="0" err="1"/>
              <a:t>Demonstrations</a:t>
            </a:r>
            <a:r>
              <a:rPr lang="de-CH" sz="1600" dirty="0"/>
              <a:t> </a:t>
            </a:r>
            <a:r>
              <a:rPr lang="de-CH" sz="1600" dirty="0" err="1"/>
              <a:t>involve</a:t>
            </a:r>
            <a:r>
              <a:rPr lang="de-CH" sz="1600" dirty="0"/>
              <a:t> different </a:t>
            </a:r>
            <a:r>
              <a:rPr lang="de-CH" sz="1600" dirty="0" err="1"/>
              <a:t>tyes</a:t>
            </a:r>
            <a:r>
              <a:rPr lang="de-CH" sz="1600" dirty="0"/>
              <a:t> of </a:t>
            </a:r>
            <a:r>
              <a:rPr lang="de-CH" sz="1600" dirty="0" err="1"/>
              <a:t>inputs</a:t>
            </a:r>
            <a:r>
              <a:rPr lang="de-CH" sz="1600" dirty="0"/>
              <a:t>, </a:t>
            </a:r>
            <a:r>
              <a:rPr lang="de-CH" sz="1600" dirty="0" err="1"/>
              <a:t>tools</a:t>
            </a:r>
            <a:r>
              <a:rPr lang="de-CH" sz="1600" dirty="0"/>
              <a:t> and </a:t>
            </a:r>
            <a:r>
              <a:rPr lang="de-CH" sz="1600" dirty="0" err="1"/>
              <a:t>facilities</a:t>
            </a:r>
            <a:r>
              <a:rPr lang="de-CH" sz="1600" dirty="0"/>
              <a:t>. Some of </a:t>
            </a:r>
            <a:r>
              <a:rPr lang="de-CH" sz="1600" dirty="0" err="1"/>
              <a:t>these</a:t>
            </a:r>
            <a:r>
              <a:rPr lang="de-CH" sz="1600" dirty="0"/>
              <a:t> </a:t>
            </a:r>
            <a:r>
              <a:rPr lang="de-CH" sz="1600" dirty="0" err="1"/>
              <a:t>may</a:t>
            </a:r>
            <a:r>
              <a:rPr lang="de-CH" sz="1600" dirty="0"/>
              <a:t> </a:t>
            </a:r>
            <a:r>
              <a:rPr lang="de-CH" sz="1600" dirty="0" err="1"/>
              <a:t>already</a:t>
            </a:r>
            <a:r>
              <a:rPr lang="de-CH" sz="1600" dirty="0"/>
              <a:t> </a:t>
            </a:r>
            <a:r>
              <a:rPr lang="de-CH" sz="1600" dirty="0" err="1"/>
              <a:t>be</a:t>
            </a:r>
            <a:r>
              <a:rPr lang="de-CH" sz="1600" dirty="0"/>
              <a:t> available, but in </a:t>
            </a:r>
            <a:r>
              <a:rPr lang="de-CH" sz="1600" dirty="0" err="1"/>
              <a:t>many</a:t>
            </a:r>
            <a:r>
              <a:rPr lang="de-CH" sz="1600" dirty="0"/>
              <a:t> </a:t>
            </a:r>
            <a:r>
              <a:rPr lang="de-CH" sz="1600" dirty="0" err="1"/>
              <a:t>cases</a:t>
            </a:r>
            <a:r>
              <a:rPr lang="de-CH" sz="1600" dirty="0"/>
              <a:t> </a:t>
            </a:r>
            <a:r>
              <a:rPr lang="de-CH" sz="1600" dirty="0" err="1"/>
              <a:t>new</a:t>
            </a:r>
            <a:r>
              <a:rPr lang="de-CH" sz="1600" dirty="0"/>
              <a:t> types </a:t>
            </a:r>
            <a:r>
              <a:rPr lang="de-CH" sz="1600" dirty="0" err="1"/>
              <a:t>may</a:t>
            </a:r>
            <a:r>
              <a:rPr lang="de-CH" sz="1600" dirty="0"/>
              <a:t> </a:t>
            </a:r>
            <a:r>
              <a:rPr lang="de-CH" sz="1600" dirty="0" err="1"/>
              <a:t>need</a:t>
            </a:r>
            <a:r>
              <a:rPr lang="de-CH" sz="1600" dirty="0"/>
              <a:t> to </a:t>
            </a:r>
            <a:r>
              <a:rPr lang="de-CH" sz="1600" dirty="0" err="1"/>
              <a:t>be</a:t>
            </a:r>
            <a:r>
              <a:rPr lang="de-CH" sz="1600" dirty="0"/>
              <a:t> </a:t>
            </a:r>
            <a:r>
              <a:rPr lang="de-CH" sz="1600" dirty="0" err="1"/>
              <a:t>procured</a:t>
            </a:r>
            <a:r>
              <a:rPr lang="de-CH" sz="1600" dirty="0"/>
              <a:t>. The </a:t>
            </a:r>
            <a:r>
              <a:rPr lang="de-CH" sz="1600" dirty="0" err="1"/>
              <a:t>questions</a:t>
            </a:r>
            <a:r>
              <a:rPr lang="de-CH" sz="1600" dirty="0"/>
              <a:t> </a:t>
            </a:r>
            <a:r>
              <a:rPr lang="de-CH" sz="1600" dirty="0" err="1"/>
              <a:t>below</a:t>
            </a:r>
            <a:r>
              <a:rPr lang="de-CH" sz="1600" dirty="0"/>
              <a:t> </a:t>
            </a:r>
            <a:r>
              <a:rPr lang="de-CH" sz="1600" dirty="0" err="1"/>
              <a:t>can</a:t>
            </a:r>
            <a:r>
              <a:rPr lang="de-CH" sz="1600" dirty="0"/>
              <a:t> </a:t>
            </a:r>
            <a:r>
              <a:rPr lang="de-CH" sz="1600" dirty="0" err="1"/>
              <a:t>help</a:t>
            </a:r>
            <a:r>
              <a:rPr lang="de-CH" sz="1600" dirty="0"/>
              <a:t> </a:t>
            </a:r>
            <a:r>
              <a:rPr lang="de-CH" sz="1600" dirty="0" err="1"/>
              <a:t>the</a:t>
            </a:r>
            <a:r>
              <a:rPr lang="de-CH" sz="1600" dirty="0"/>
              <a:t> </a:t>
            </a:r>
            <a:r>
              <a:rPr lang="de-CH" sz="1600" dirty="0" err="1"/>
              <a:t>team</a:t>
            </a:r>
            <a:r>
              <a:rPr lang="de-CH" sz="1600" dirty="0"/>
              <a:t> to </a:t>
            </a:r>
            <a:r>
              <a:rPr lang="de-CH" sz="1600" dirty="0" err="1"/>
              <a:t>develop</a:t>
            </a:r>
            <a:r>
              <a:rPr lang="de-CH" sz="1600" dirty="0"/>
              <a:t> a </a:t>
            </a:r>
            <a:r>
              <a:rPr lang="de-CH" sz="1600" dirty="0" err="1"/>
              <a:t>list</a:t>
            </a:r>
            <a:r>
              <a:rPr lang="de-CH" sz="1600" dirty="0"/>
              <a:t> of what </a:t>
            </a:r>
            <a:r>
              <a:rPr lang="de-CH" sz="1600" dirty="0" err="1"/>
              <a:t>the</a:t>
            </a:r>
            <a:r>
              <a:rPr lang="de-CH" sz="1600" dirty="0"/>
              <a:t> </a:t>
            </a:r>
            <a:r>
              <a:rPr lang="de-CH" sz="1600" dirty="0" err="1"/>
              <a:t>demonstrations</a:t>
            </a:r>
            <a:r>
              <a:rPr lang="de-CH" sz="1600" dirty="0"/>
              <a:t> will require.</a:t>
            </a:r>
            <a:endParaRPr lang="en-US" sz="1600" dirty="0"/>
          </a:p>
        </p:txBody>
      </p:sp>
    </p:spTree>
    <p:extLst>
      <p:ext uri="{BB962C8B-B14F-4D97-AF65-F5344CB8AC3E}">
        <p14:creationId xmlns:p14="http://schemas.microsoft.com/office/powerpoint/2010/main" val="186595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58" y="448183"/>
            <a:ext cx="8100090" cy="630007"/>
          </a:xfrm>
        </p:spPr>
        <p:txBody>
          <a:bodyPr>
            <a:normAutofit/>
          </a:bodyPr>
          <a:lstStyle/>
          <a:p>
            <a:r>
              <a:rPr lang="de-CH" b="1" dirty="0" err="1">
                <a:latin typeface="Gill Sans MT" panose="020B0502020104020203" pitchFamily="34" charset="0"/>
              </a:rPr>
              <a:t>Preface</a:t>
            </a:r>
            <a:endParaRPr lang="en-US" sz="900" b="1" dirty="0">
              <a:solidFill>
                <a:srgbClr val="FF0000"/>
              </a:solidFill>
              <a:latin typeface="Gill Sans MT" panose="020B0502020104020203" pitchFamily="34" charset="0"/>
            </a:endParaRPr>
          </a:p>
        </p:txBody>
      </p:sp>
      <p:sp>
        <p:nvSpPr>
          <p:cNvPr id="3" name="Content Placeholder 2"/>
          <p:cNvSpPr>
            <a:spLocks noGrp="1"/>
          </p:cNvSpPr>
          <p:nvPr>
            <p:ph idx="1"/>
          </p:nvPr>
        </p:nvSpPr>
        <p:spPr>
          <a:xfrm>
            <a:off x="557738" y="1643002"/>
            <a:ext cx="7896204" cy="4310363"/>
          </a:xfrm>
        </p:spPr>
        <p:txBody>
          <a:bodyPr/>
          <a:lstStyle/>
          <a:p>
            <a:pPr marL="801687" lvl="3" indent="0">
              <a:buNone/>
            </a:pPr>
            <a:endParaRPr lang="de-CH" dirty="0">
              <a:latin typeface="Gill Sans MT" panose="020B0502020104020203" pitchFamily="34" charset="0"/>
            </a:endParaRPr>
          </a:p>
          <a:p>
            <a:pPr marL="98550" lvl="1" indent="0">
              <a:buNone/>
            </a:pPr>
            <a:endParaRPr lang="de-CH" dirty="0">
              <a:latin typeface="Gill Sans MT" panose="020B0502020104020203" pitchFamily="34" charset="0"/>
            </a:endParaRPr>
          </a:p>
        </p:txBody>
      </p:sp>
      <p:sp>
        <p:nvSpPr>
          <p:cNvPr id="4" name="Textfeld 3"/>
          <p:cNvSpPr txBox="1"/>
          <p:nvPr/>
        </p:nvSpPr>
        <p:spPr>
          <a:xfrm>
            <a:off x="690058" y="904635"/>
            <a:ext cx="7818146" cy="5093702"/>
          </a:xfrm>
          <a:prstGeom prst="rect">
            <a:avLst/>
          </a:prstGeom>
          <a:noFill/>
        </p:spPr>
        <p:txBody>
          <a:bodyPr wrap="square" rtlCol="0">
            <a:spAutoFit/>
          </a:bodyPr>
          <a:lstStyle/>
          <a:p>
            <a:pPr algn="just"/>
            <a:r>
              <a:rPr lang="de-CH" sz="1300" dirty="0"/>
              <a:t>This User’s Guide on Organic Demonstration (‘Demos’) was developed by the Research Institute of Organic </a:t>
            </a:r>
            <a:r>
              <a:rPr lang="de-CH" sz="1300" dirty="0" err="1"/>
              <a:t>Agriculture</a:t>
            </a:r>
            <a:r>
              <a:rPr lang="de-CH" sz="1300" dirty="0"/>
              <a:t> </a:t>
            </a:r>
            <a:r>
              <a:rPr lang="de-CH" sz="1300" dirty="0" err="1"/>
              <a:t>FiBL</a:t>
            </a:r>
            <a:r>
              <a:rPr lang="de-CH" sz="1300" dirty="0"/>
              <a:t> together with NRC and GIZ to assist the Organic Agriculture Working Group (OA WG) of </a:t>
            </a:r>
            <a:r>
              <a:rPr lang="de-CH" sz="1300" dirty="0" err="1"/>
              <a:t>GIZ’s</a:t>
            </a:r>
            <a:r>
              <a:rPr lang="de-CH" sz="1300" dirty="0"/>
              <a:t> Green Innovation Centres (GIC) Programme with establishing and </a:t>
            </a:r>
            <a:r>
              <a:rPr lang="de-CH" sz="1300" dirty="0" err="1"/>
              <a:t>managing</a:t>
            </a:r>
            <a:r>
              <a:rPr lang="de-CH" sz="1300" dirty="0"/>
              <a:t> </a:t>
            </a:r>
            <a:r>
              <a:rPr lang="de-CH" sz="1300" dirty="0" err="1"/>
              <a:t>unbiased</a:t>
            </a:r>
            <a:r>
              <a:rPr lang="de-CH" sz="1300" dirty="0"/>
              <a:t> demonstration plots on organic </a:t>
            </a:r>
            <a:r>
              <a:rPr lang="de-CH" sz="1300" dirty="0" err="1"/>
              <a:t>agriculture</a:t>
            </a:r>
            <a:r>
              <a:rPr lang="de-CH" sz="1300" dirty="0"/>
              <a:t>. The User’s Guide, developed </a:t>
            </a:r>
            <a:r>
              <a:rPr lang="de-CH" sz="1300" dirty="0" err="1"/>
              <a:t>within</a:t>
            </a:r>
            <a:r>
              <a:rPr lang="de-CH" sz="1300" dirty="0"/>
              <a:t> </a:t>
            </a:r>
            <a:r>
              <a:rPr lang="de-CH" sz="1300" dirty="0" err="1"/>
              <a:t>the</a:t>
            </a:r>
            <a:r>
              <a:rPr lang="de-CH" sz="1300" dirty="0"/>
              <a:t> framework of </a:t>
            </a:r>
            <a:r>
              <a:rPr lang="de-CH" sz="1300" dirty="0" err="1"/>
              <a:t>the</a:t>
            </a:r>
            <a:r>
              <a:rPr lang="de-CH" sz="1300" dirty="0"/>
              <a:t> German </a:t>
            </a:r>
            <a:r>
              <a:rPr lang="de-CH" sz="1300" dirty="0" err="1"/>
              <a:t>BMZ’s</a:t>
            </a:r>
            <a:r>
              <a:rPr lang="de-CH" sz="1300" dirty="0"/>
              <a:t> ‘One World No Hunger </a:t>
            </a:r>
            <a:r>
              <a:rPr lang="de-CH" sz="1300" dirty="0" err="1"/>
              <a:t>programme</a:t>
            </a:r>
            <a:r>
              <a:rPr lang="de-CH" sz="1300" dirty="0"/>
              <a:t>’, is not meant </a:t>
            </a:r>
            <a:r>
              <a:rPr lang="de-CH" sz="1300" dirty="0" err="1"/>
              <a:t>for</a:t>
            </a:r>
            <a:r>
              <a:rPr lang="de-CH" sz="1300" dirty="0"/>
              <a:t> highly scientific experimental plots or settings, but could be adapted </a:t>
            </a:r>
            <a:r>
              <a:rPr lang="de-CH" sz="1300" dirty="0" err="1"/>
              <a:t>for</a:t>
            </a:r>
            <a:r>
              <a:rPr lang="de-CH" sz="1300" dirty="0"/>
              <a:t> such as may be found </a:t>
            </a:r>
            <a:r>
              <a:rPr lang="de-CH" sz="1300" dirty="0" err="1"/>
              <a:t>necessary</a:t>
            </a:r>
            <a:r>
              <a:rPr lang="de-CH" sz="1300" dirty="0"/>
              <a:t>.</a:t>
            </a:r>
          </a:p>
          <a:p>
            <a:pPr algn="just"/>
            <a:r>
              <a:rPr lang="de-CH" sz="1300" dirty="0"/>
              <a:t>The </a:t>
            </a:r>
            <a:r>
              <a:rPr lang="de-CH" sz="1300" dirty="0" err="1"/>
              <a:t>guide</a:t>
            </a:r>
            <a:r>
              <a:rPr lang="de-CH" sz="1300" dirty="0"/>
              <a:t> </a:t>
            </a:r>
            <a:r>
              <a:rPr lang="de-CH" sz="1300" dirty="0" err="1"/>
              <a:t>is</a:t>
            </a:r>
            <a:r>
              <a:rPr lang="de-CH" sz="1300" dirty="0"/>
              <a:t> </a:t>
            </a:r>
            <a:r>
              <a:rPr lang="de-CH" sz="1300" dirty="0" err="1"/>
              <a:t>generic</a:t>
            </a:r>
            <a:r>
              <a:rPr lang="de-CH" sz="1300" dirty="0"/>
              <a:t> and </a:t>
            </a:r>
            <a:r>
              <a:rPr lang="de-CH" sz="1300" dirty="0" err="1"/>
              <a:t>practically</a:t>
            </a:r>
            <a:r>
              <a:rPr lang="de-CH" sz="1300" dirty="0"/>
              <a:t> applicable to </a:t>
            </a:r>
            <a:r>
              <a:rPr lang="de-CH" sz="1300" dirty="0" err="1"/>
              <a:t>various</a:t>
            </a:r>
            <a:r>
              <a:rPr lang="de-CH" sz="1300" dirty="0"/>
              <a:t> countries and </a:t>
            </a:r>
            <a:r>
              <a:rPr lang="de-CH" sz="1300" dirty="0" err="1"/>
              <a:t>contexts</a:t>
            </a:r>
            <a:r>
              <a:rPr lang="de-CH" sz="1300" dirty="0"/>
              <a:t>. </a:t>
            </a:r>
            <a:r>
              <a:rPr lang="de-CH" sz="1300" dirty="0" err="1"/>
              <a:t>It</a:t>
            </a:r>
            <a:r>
              <a:rPr lang="de-CH" sz="1300" dirty="0"/>
              <a:t> </a:t>
            </a:r>
            <a:r>
              <a:rPr lang="de-CH" sz="1300" dirty="0" err="1"/>
              <a:t>highlights</a:t>
            </a:r>
            <a:r>
              <a:rPr lang="de-CH" sz="1300" dirty="0"/>
              <a:t>, in a </a:t>
            </a:r>
            <a:r>
              <a:rPr lang="de-CH" sz="1300" dirty="0" err="1"/>
              <a:t>step</a:t>
            </a:r>
            <a:r>
              <a:rPr lang="de-CH" sz="1300" dirty="0"/>
              <a:t> </a:t>
            </a:r>
            <a:r>
              <a:rPr lang="de-CH" sz="1300" dirty="0" err="1"/>
              <a:t>by</a:t>
            </a:r>
            <a:r>
              <a:rPr lang="de-CH" sz="1300" dirty="0"/>
              <a:t> </a:t>
            </a:r>
            <a:r>
              <a:rPr lang="de-CH" sz="1300" dirty="0" err="1"/>
              <a:t>step</a:t>
            </a:r>
            <a:r>
              <a:rPr lang="de-CH" sz="1300" dirty="0"/>
              <a:t> manner, </a:t>
            </a:r>
            <a:r>
              <a:rPr lang="de-CH" sz="1300" dirty="0" err="1"/>
              <a:t>the</a:t>
            </a:r>
            <a:r>
              <a:rPr lang="de-CH" sz="1300" dirty="0"/>
              <a:t> process of </a:t>
            </a:r>
            <a:r>
              <a:rPr lang="de-CH" sz="1300" dirty="0" err="1"/>
              <a:t>defining</a:t>
            </a:r>
            <a:r>
              <a:rPr lang="de-CH" sz="1300" dirty="0"/>
              <a:t> </a:t>
            </a:r>
            <a:r>
              <a:rPr lang="de-CH" sz="1300" dirty="0" err="1"/>
              <a:t>the</a:t>
            </a:r>
            <a:r>
              <a:rPr lang="de-CH" sz="1300" dirty="0"/>
              <a:t> </a:t>
            </a:r>
            <a:r>
              <a:rPr lang="de-CH" sz="1300" dirty="0" err="1"/>
              <a:t>purpose</a:t>
            </a:r>
            <a:r>
              <a:rPr lang="de-CH" sz="1300" dirty="0"/>
              <a:t> of </a:t>
            </a:r>
            <a:r>
              <a:rPr lang="de-CH" sz="1300" dirty="0" err="1"/>
              <a:t>the</a:t>
            </a:r>
            <a:r>
              <a:rPr lang="de-CH" sz="1300" dirty="0"/>
              <a:t> </a:t>
            </a:r>
            <a:r>
              <a:rPr lang="de-CH" sz="1300" dirty="0" err="1"/>
              <a:t>demo</a:t>
            </a:r>
            <a:r>
              <a:rPr lang="de-CH" sz="1300" dirty="0"/>
              <a:t> </a:t>
            </a:r>
            <a:r>
              <a:rPr lang="de-CH" sz="1300" dirty="0" err="1"/>
              <a:t>plots</a:t>
            </a:r>
            <a:r>
              <a:rPr lang="de-CH" sz="1300" dirty="0"/>
              <a:t> </a:t>
            </a:r>
            <a:r>
              <a:rPr lang="de-CH" sz="1300" dirty="0" err="1"/>
              <a:t>and</a:t>
            </a:r>
            <a:r>
              <a:rPr lang="de-CH" sz="1300" dirty="0"/>
              <a:t> what they </a:t>
            </a:r>
            <a:r>
              <a:rPr lang="de-CH" sz="1300" dirty="0" err="1"/>
              <a:t>aim</a:t>
            </a:r>
            <a:r>
              <a:rPr lang="de-CH" sz="1300" dirty="0"/>
              <a:t> to </a:t>
            </a:r>
            <a:r>
              <a:rPr lang="de-CH" sz="1300" dirty="0" err="1"/>
              <a:t>resolve</a:t>
            </a:r>
            <a:r>
              <a:rPr lang="de-CH" sz="1300" dirty="0"/>
              <a:t> </a:t>
            </a:r>
            <a:r>
              <a:rPr lang="de-CH" sz="1300" dirty="0" err="1"/>
              <a:t>and</a:t>
            </a:r>
            <a:r>
              <a:rPr lang="de-CH" sz="1300" dirty="0"/>
              <a:t> </a:t>
            </a:r>
            <a:r>
              <a:rPr lang="de-CH" sz="1300" dirty="0" err="1"/>
              <a:t>achieve</a:t>
            </a:r>
            <a:r>
              <a:rPr lang="de-CH" sz="1300" dirty="0"/>
              <a:t>, </a:t>
            </a:r>
            <a:r>
              <a:rPr lang="de-CH" sz="1300" dirty="0" err="1"/>
              <a:t>and</a:t>
            </a:r>
            <a:r>
              <a:rPr lang="de-CH" sz="1300" dirty="0"/>
              <a:t> </a:t>
            </a:r>
            <a:r>
              <a:rPr lang="de-CH" sz="1300" dirty="0" err="1"/>
              <a:t>how</a:t>
            </a:r>
            <a:r>
              <a:rPr lang="de-CH" sz="1300" dirty="0"/>
              <a:t> to manage </a:t>
            </a:r>
            <a:r>
              <a:rPr lang="de-CH" sz="1300" dirty="0" err="1"/>
              <a:t>them</a:t>
            </a:r>
            <a:r>
              <a:rPr lang="de-CH" sz="1300" dirty="0"/>
              <a:t>. Examples from </a:t>
            </a:r>
            <a:r>
              <a:rPr lang="de-CH" sz="1300" dirty="0" err="1"/>
              <a:t>the</a:t>
            </a:r>
            <a:r>
              <a:rPr lang="de-CH" sz="1300" dirty="0"/>
              <a:t> </a:t>
            </a:r>
            <a:r>
              <a:rPr lang="de-CH" sz="1300" dirty="0" err="1"/>
              <a:t>experiences</a:t>
            </a:r>
            <a:r>
              <a:rPr lang="de-CH" sz="1300" dirty="0"/>
              <a:t> of </a:t>
            </a:r>
            <a:r>
              <a:rPr lang="de-CH" sz="1300" dirty="0" err="1"/>
              <a:t>FiBL</a:t>
            </a:r>
            <a:r>
              <a:rPr lang="de-CH" sz="1300" dirty="0"/>
              <a:t> and </a:t>
            </a:r>
            <a:r>
              <a:rPr lang="de-CH" sz="1300" dirty="0" err="1"/>
              <a:t>its</a:t>
            </a:r>
            <a:r>
              <a:rPr lang="de-CH" sz="1300" dirty="0"/>
              <a:t> </a:t>
            </a:r>
            <a:r>
              <a:rPr lang="de-CH" sz="1300" dirty="0" err="1"/>
              <a:t>collaborative</a:t>
            </a:r>
            <a:r>
              <a:rPr lang="de-CH" sz="1300" dirty="0"/>
              <a:t> </a:t>
            </a:r>
            <a:r>
              <a:rPr lang="de-CH" sz="1300" dirty="0" err="1"/>
              <a:t>partners</a:t>
            </a:r>
            <a:r>
              <a:rPr lang="de-CH" sz="1300" dirty="0"/>
              <a:t> in some countries such </a:t>
            </a:r>
            <a:r>
              <a:rPr lang="de-CH" sz="1300" dirty="0" err="1"/>
              <a:t>as</a:t>
            </a:r>
            <a:r>
              <a:rPr lang="de-CH" sz="1300" dirty="0"/>
              <a:t> </a:t>
            </a:r>
            <a:r>
              <a:rPr lang="de-CH" sz="1300" dirty="0" err="1"/>
              <a:t>Bolivia</a:t>
            </a:r>
            <a:r>
              <a:rPr lang="de-CH" sz="1300" dirty="0"/>
              <a:t>, India, and </a:t>
            </a:r>
            <a:r>
              <a:rPr lang="de-CH" sz="1300" dirty="0" err="1"/>
              <a:t>Kenya</a:t>
            </a:r>
            <a:r>
              <a:rPr lang="de-CH" sz="1300" dirty="0"/>
              <a:t>, </a:t>
            </a:r>
            <a:r>
              <a:rPr lang="de-CH" sz="1300" dirty="0" err="1"/>
              <a:t>are</a:t>
            </a:r>
            <a:r>
              <a:rPr lang="de-CH" sz="1300" dirty="0"/>
              <a:t> used. Pictures and/</a:t>
            </a:r>
            <a:r>
              <a:rPr lang="de-CH" sz="1300" dirty="0" err="1"/>
              <a:t>or</a:t>
            </a:r>
            <a:r>
              <a:rPr lang="de-CH" sz="1300" dirty="0"/>
              <a:t> </a:t>
            </a:r>
            <a:r>
              <a:rPr lang="de-CH" sz="1300" dirty="0" err="1"/>
              <a:t>diagrams</a:t>
            </a:r>
            <a:r>
              <a:rPr lang="de-CH" sz="1300" dirty="0"/>
              <a:t> </a:t>
            </a:r>
            <a:r>
              <a:rPr lang="de-CH" sz="1300" dirty="0" err="1"/>
              <a:t>are</a:t>
            </a:r>
            <a:r>
              <a:rPr lang="de-CH" sz="1300" dirty="0"/>
              <a:t> </a:t>
            </a:r>
            <a:r>
              <a:rPr lang="de-CH" sz="1300" dirty="0" err="1"/>
              <a:t>provided</a:t>
            </a:r>
            <a:r>
              <a:rPr lang="de-CH" sz="1300" dirty="0"/>
              <a:t> </a:t>
            </a:r>
            <a:r>
              <a:rPr lang="de-CH" sz="1300" dirty="0" err="1"/>
              <a:t>where</a:t>
            </a:r>
            <a:r>
              <a:rPr lang="de-CH" sz="1300" dirty="0"/>
              <a:t> </a:t>
            </a:r>
            <a:r>
              <a:rPr lang="de-CH" sz="1300" dirty="0" err="1"/>
              <a:t>necessary</a:t>
            </a:r>
            <a:r>
              <a:rPr lang="de-CH" sz="1300" dirty="0"/>
              <a:t> to </a:t>
            </a:r>
            <a:r>
              <a:rPr lang="de-CH" sz="1300" dirty="0" err="1"/>
              <a:t>enable</a:t>
            </a:r>
            <a:r>
              <a:rPr lang="de-CH" sz="1300" dirty="0"/>
              <a:t> </a:t>
            </a:r>
            <a:r>
              <a:rPr lang="de-CH" sz="1300" dirty="0" err="1"/>
              <a:t>the</a:t>
            </a:r>
            <a:r>
              <a:rPr lang="de-CH" sz="1300" dirty="0"/>
              <a:t> </a:t>
            </a:r>
            <a:r>
              <a:rPr lang="de-CH" sz="1300" dirty="0" err="1"/>
              <a:t>users</a:t>
            </a:r>
            <a:r>
              <a:rPr lang="de-CH" sz="1300" dirty="0"/>
              <a:t> </a:t>
            </a:r>
            <a:r>
              <a:rPr lang="de-CH" sz="1300" dirty="0" err="1"/>
              <a:t>to</a:t>
            </a:r>
            <a:r>
              <a:rPr lang="de-CH" sz="1300" dirty="0"/>
              <a:t> </a:t>
            </a:r>
            <a:r>
              <a:rPr lang="de-CH" sz="1300" dirty="0" err="1"/>
              <a:t>visualise</a:t>
            </a:r>
            <a:r>
              <a:rPr lang="de-CH" sz="1300" dirty="0"/>
              <a:t> </a:t>
            </a:r>
            <a:r>
              <a:rPr lang="de-CH" sz="1300" dirty="0" err="1"/>
              <a:t>the</a:t>
            </a:r>
            <a:r>
              <a:rPr lang="de-CH" sz="1300" dirty="0"/>
              <a:t> </a:t>
            </a:r>
            <a:r>
              <a:rPr lang="de-CH" sz="1300" dirty="0" err="1"/>
              <a:t>content</a:t>
            </a:r>
            <a:r>
              <a:rPr lang="de-CH" sz="1300" dirty="0"/>
              <a:t> and </a:t>
            </a:r>
            <a:r>
              <a:rPr lang="de-CH" sz="1300" dirty="0" err="1"/>
              <a:t>context</a:t>
            </a:r>
            <a:r>
              <a:rPr lang="de-CH" sz="1300" dirty="0"/>
              <a:t>. Some </a:t>
            </a:r>
            <a:r>
              <a:rPr lang="de-CH" sz="1300" dirty="0" err="1"/>
              <a:t>experiences</a:t>
            </a:r>
            <a:r>
              <a:rPr lang="de-CH" sz="1300" dirty="0"/>
              <a:t> </a:t>
            </a:r>
            <a:r>
              <a:rPr lang="de-CH" sz="1300" dirty="0" err="1"/>
              <a:t>were</a:t>
            </a:r>
            <a:r>
              <a:rPr lang="de-CH" sz="1300" dirty="0"/>
              <a:t> </a:t>
            </a:r>
            <a:r>
              <a:rPr lang="de-CH" sz="1300" dirty="0" err="1"/>
              <a:t>drawn</a:t>
            </a:r>
            <a:r>
              <a:rPr lang="de-CH" sz="1300" dirty="0"/>
              <a:t> from </a:t>
            </a:r>
            <a:r>
              <a:rPr lang="de-CH" sz="1300" dirty="0" err="1"/>
              <a:t>the</a:t>
            </a:r>
            <a:r>
              <a:rPr lang="de-CH" sz="1300" dirty="0"/>
              <a:t> Malawi process of </a:t>
            </a:r>
            <a:r>
              <a:rPr lang="de-CH" sz="1300" dirty="0" err="1"/>
              <a:t>establishing</a:t>
            </a:r>
            <a:r>
              <a:rPr lang="de-CH" sz="1300" dirty="0"/>
              <a:t> and </a:t>
            </a:r>
            <a:r>
              <a:rPr lang="de-CH" sz="1300" dirty="0" err="1"/>
              <a:t>managing</a:t>
            </a:r>
            <a:r>
              <a:rPr lang="de-CH" sz="1300" dirty="0"/>
              <a:t> </a:t>
            </a:r>
            <a:r>
              <a:rPr lang="de-CH" sz="1300" dirty="0" err="1"/>
              <a:t>demo</a:t>
            </a:r>
            <a:r>
              <a:rPr lang="de-CH" sz="1300" dirty="0"/>
              <a:t> </a:t>
            </a:r>
            <a:r>
              <a:rPr lang="de-CH" sz="1300" dirty="0" err="1"/>
              <a:t>plots</a:t>
            </a:r>
            <a:r>
              <a:rPr lang="de-CH" sz="1300" dirty="0"/>
              <a:t> on organic crop production at </a:t>
            </a:r>
            <a:r>
              <a:rPr lang="de-CH" sz="1300" dirty="0" err="1"/>
              <a:t>the</a:t>
            </a:r>
            <a:r>
              <a:rPr lang="de-CH" sz="1300" dirty="0"/>
              <a:t> Natural Resources College (NRC) </a:t>
            </a:r>
            <a:r>
              <a:rPr lang="de-CH" sz="1300" dirty="0" err="1"/>
              <a:t>through</a:t>
            </a:r>
            <a:r>
              <a:rPr lang="de-CH" sz="1300" dirty="0"/>
              <a:t> </a:t>
            </a:r>
            <a:r>
              <a:rPr lang="de-CH" sz="1300" dirty="0" err="1"/>
              <a:t>the</a:t>
            </a:r>
            <a:r>
              <a:rPr lang="de-CH" sz="1300" dirty="0"/>
              <a:t> GIC </a:t>
            </a:r>
            <a:r>
              <a:rPr lang="de-CH" sz="1300" dirty="0" err="1"/>
              <a:t>programme</a:t>
            </a:r>
            <a:r>
              <a:rPr lang="de-CH" sz="1300" dirty="0"/>
              <a:t>.</a:t>
            </a:r>
          </a:p>
          <a:p>
            <a:pPr algn="just"/>
            <a:r>
              <a:rPr lang="de-CH" sz="1300" dirty="0"/>
              <a:t>The User’s Guide has been prepared using a combination of statements and questions which are meant to stimulate </a:t>
            </a:r>
            <a:r>
              <a:rPr lang="de-CH" sz="1300" dirty="0" err="1"/>
              <a:t>the</a:t>
            </a:r>
            <a:r>
              <a:rPr lang="de-CH" sz="1300" dirty="0"/>
              <a:t> </a:t>
            </a:r>
            <a:r>
              <a:rPr lang="de-CH" sz="1300" dirty="0" err="1"/>
              <a:t>users</a:t>
            </a:r>
            <a:r>
              <a:rPr lang="de-CH" sz="1300" dirty="0"/>
              <a:t> to think through their plans and actions, and ensure that key considerations are made at all critical stages and steps of </a:t>
            </a:r>
            <a:r>
              <a:rPr lang="de-CH" sz="1300" dirty="0" err="1"/>
              <a:t>the</a:t>
            </a:r>
            <a:r>
              <a:rPr lang="de-CH" sz="1300" dirty="0"/>
              <a:t> </a:t>
            </a:r>
            <a:r>
              <a:rPr lang="de-CH" sz="1300" dirty="0" err="1"/>
              <a:t>demonstrations</a:t>
            </a:r>
            <a:r>
              <a:rPr lang="de-CH" sz="1300" dirty="0"/>
              <a:t>. By posing the questions rather than providing descriptive content only, </a:t>
            </a:r>
            <a:r>
              <a:rPr lang="de-CH" sz="1300" dirty="0" err="1"/>
              <a:t>the</a:t>
            </a:r>
            <a:r>
              <a:rPr lang="de-CH" sz="1300" dirty="0"/>
              <a:t> </a:t>
            </a:r>
            <a:r>
              <a:rPr lang="de-CH" sz="1300" dirty="0" err="1"/>
              <a:t>User’s</a:t>
            </a:r>
            <a:r>
              <a:rPr lang="de-CH" sz="1300" dirty="0"/>
              <a:t> Guide </a:t>
            </a:r>
            <a:r>
              <a:rPr lang="de-CH" sz="1300" dirty="0" err="1"/>
              <a:t>becomes</a:t>
            </a:r>
            <a:r>
              <a:rPr lang="de-CH" sz="1300" dirty="0"/>
              <a:t> </a:t>
            </a:r>
            <a:r>
              <a:rPr lang="de-CH" sz="1300" dirty="0" err="1"/>
              <a:t>more</a:t>
            </a:r>
            <a:r>
              <a:rPr lang="de-CH" sz="1300" dirty="0"/>
              <a:t> applicable </a:t>
            </a:r>
            <a:r>
              <a:rPr lang="de-CH" sz="1300" dirty="0" err="1"/>
              <a:t>for</a:t>
            </a:r>
            <a:r>
              <a:rPr lang="de-CH" sz="1300" dirty="0"/>
              <a:t> different </a:t>
            </a:r>
            <a:r>
              <a:rPr lang="de-CH" sz="1300" dirty="0" err="1"/>
              <a:t>farming</a:t>
            </a:r>
            <a:r>
              <a:rPr lang="de-CH" sz="1300" dirty="0"/>
              <a:t> </a:t>
            </a:r>
            <a:r>
              <a:rPr lang="de-CH" sz="1300" dirty="0" err="1"/>
              <a:t>contexts</a:t>
            </a:r>
            <a:r>
              <a:rPr lang="de-CH" sz="1300" dirty="0"/>
              <a:t>. In a number of sections, </a:t>
            </a:r>
            <a:r>
              <a:rPr lang="de-CH" sz="1300" dirty="0" err="1"/>
              <a:t>users</a:t>
            </a:r>
            <a:r>
              <a:rPr lang="de-CH" sz="1300" dirty="0"/>
              <a:t> </a:t>
            </a:r>
            <a:r>
              <a:rPr lang="de-CH" sz="1300" dirty="0" err="1"/>
              <a:t>are</a:t>
            </a:r>
            <a:r>
              <a:rPr lang="de-CH" sz="1300" dirty="0"/>
              <a:t> </a:t>
            </a:r>
            <a:r>
              <a:rPr lang="de-CH" sz="1300" dirty="0" err="1"/>
              <a:t>referred</a:t>
            </a:r>
            <a:r>
              <a:rPr lang="de-CH" sz="1300" dirty="0"/>
              <a:t> to existing materials and literature where they can find more detailed explanations about a certain topic or theme. The PowerPoint </a:t>
            </a:r>
            <a:r>
              <a:rPr lang="de-CH" sz="1300" dirty="0" err="1"/>
              <a:t>format</a:t>
            </a:r>
            <a:r>
              <a:rPr lang="de-CH" sz="1300" dirty="0"/>
              <a:t> used </a:t>
            </a:r>
            <a:r>
              <a:rPr lang="de-CH" sz="1300" dirty="0" err="1"/>
              <a:t>for</a:t>
            </a:r>
            <a:r>
              <a:rPr lang="de-CH" sz="1300" dirty="0"/>
              <a:t> </a:t>
            </a:r>
            <a:r>
              <a:rPr lang="de-CH" sz="1300" dirty="0" err="1"/>
              <a:t>the</a:t>
            </a:r>
            <a:r>
              <a:rPr lang="de-CH" sz="1300" dirty="0"/>
              <a:t> </a:t>
            </a:r>
            <a:r>
              <a:rPr lang="de-CH" sz="1300" dirty="0" err="1"/>
              <a:t>guide</a:t>
            </a:r>
            <a:r>
              <a:rPr lang="de-CH" sz="1300" dirty="0"/>
              <a:t> </a:t>
            </a:r>
            <a:r>
              <a:rPr lang="de-CH" sz="1300" dirty="0" err="1"/>
              <a:t>enables</a:t>
            </a:r>
            <a:r>
              <a:rPr lang="de-CH" sz="1300" dirty="0"/>
              <a:t> </a:t>
            </a:r>
            <a:r>
              <a:rPr lang="de-CH" sz="1300" dirty="0" err="1"/>
              <a:t>new</a:t>
            </a:r>
            <a:r>
              <a:rPr lang="de-CH" sz="1300" dirty="0"/>
              <a:t> </a:t>
            </a:r>
            <a:r>
              <a:rPr lang="de-CH" sz="1300" dirty="0" err="1"/>
              <a:t>content</a:t>
            </a:r>
            <a:r>
              <a:rPr lang="de-CH" sz="1300" dirty="0"/>
              <a:t> to </a:t>
            </a:r>
            <a:r>
              <a:rPr lang="de-CH" sz="1300" dirty="0" err="1"/>
              <a:t>be</a:t>
            </a:r>
            <a:r>
              <a:rPr lang="de-CH" sz="1300" dirty="0"/>
              <a:t> added easily </a:t>
            </a:r>
            <a:r>
              <a:rPr lang="de-CH" sz="1300" dirty="0" err="1"/>
              <a:t>as</a:t>
            </a:r>
            <a:r>
              <a:rPr lang="de-CH" sz="1300" dirty="0"/>
              <a:t> required. The </a:t>
            </a:r>
            <a:r>
              <a:rPr lang="de-CH" sz="1300" dirty="0" err="1"/>
              <a:t>users</a:t>
            </a:r>
            <a:r>
              <a:rPr lang="de-CH" sz="1300" dirty="0"/>
              <a:t> </a:t>
            </a:r>
            <a:r>
              <a:rPr lang="de-CH" sz="1300" dirty="0" err="1"/>
              <a:t>are</a:t>
            </a:r>
            <a:r>
              <a:rPr lang="de-CH" sz="1300" dirty="0"/>
              <a:t> </a:t>
            </a:r>
            <a:r>
              <a:rPr lang="de-CH" sz="1300" dirty="0" err="1"/>
              <a:t>encouraged</a:t>
            </a:r>
            <a:r>
              <a:rPr lang="de-CH" sz="1300" dirty="0"/>
              <a:t> to </a:t>
            </a:r>
            <a:r>
              <a:rPr lang="de-CH" sz="1300" dirty="0" err="1"/>
              <a:t>contribute</a:t>
            </a:r>
            <a:r>
              <a:rPr lang="de-CH" sz="1300" dirty="0"/>
              <a:t> </a:t>
            </a:r>
            <a:r>
              <a:rPr lang="de-CH" sz="1300" dirty="0" err="1"/>
              <a:t>their</a:t>
            </a:r>
            <a:r>
              <a:rPr lang="de-CH" sz="1300" dirty="0"/>
              <a:t> own </a:t>
            </a:r>
            <a:r>
              <a:rPr lang="de-CH" sz="1300" dirty="0" err="1"/>
              <a:t>experiences</a:t>
            </a:r>
            <a:r>
              <a:rPr lang="de-CH" sz="1300" dirty="0"/>
              <a:t> and </a:t>
            </a:r>
            <a:r>
              <a:rPr lang="de-CH" sz="1300" dirty="0" err="1"/>
              <a:t>successes</a:t>
            </a:r>
            <a:r>
              <a:rPr lang="de-CH" sz="1300" dirty="0"/>
              <a:t> </a:t>
            </a:r>
            <a:r>
              <a:rPr lang="de-CH" sz="1300" dirty="0" err="1"/>
              <a:t>as</a:t>
            </a:r>
            <a:r>
              <a:rPr lang="de-CH" sz="1300" dirty="0"/>
              <a:t> </a:t>
            </a:r>
            <a:r>
              <a:rPr lang="de-CH" sz="1300" dirty="0" err="1"/>
              <a:t>well</a:t>
            </a:r>
            <a:r>
              <a:rPr lang="de-CH" sz="1300" dirty="0"/>
              <a:t> </a:t>
            </a:r>
            <a:r>
              <a:rPr lang="de-CH" sz="1300" dirty="0" err="1"/>
              <a:t>as</a:t>
            </a:r>
            <a:r>
              <a:rPr lang="de-CH" sz="1300" dirty="0"/>
              <a:t> lessons to </a:t>
            </a:r>
            <a:r>
              <a:rPr lang="de-CH" sz="1300" dirty="0" err="1"/>
              <a:t>enrich</a:t>
            </a:r>
            <a:r>
              <a:rPr lang="de-CH" sz="1300" dirty="0"/>
              <a:t> </a:t>
            </a:r>
            <a:r>
              <a:rPr lang="de-CH" sz="1300" dirty="0" err="1"/>
              <a:t>the</a:t>
            </a:r>
            <a:r>
              <a:rPr lang="de-CH" sz="1300" dirty="0"/>
              <a:t> </a:t>
            </a:r>
            <a:r>
              <a:rPr lang="de-CH" sz="1300" dirty="0" err="1"/>
              <a:t>guide</a:t>
            </a:r>
            <a:r>
              <a:rPr lang="de-CH" sz="1300" dirty="0"/>
              <a:t>. Before </a:t>
            </a:r>
            <a:r>
              <a:rPr lang="de-CH" sz="1300" dirty="0" err="1"/>
              <a:t>focusing</a:t>
            </a:r>
            <a:r>
              <a:rPr lang="de-CH" sz="1300" dirty="0"/>
              <a:t> on </a:t>
            </a:r>
            <a:r>
              <a:rPr lang="de-CH" sz="1300" dirty="0" err="1"/>
              <a:t>certain</a:t>
            </a:r>
            <a:r>
              <a:rPr lang="de-CH" sz="1300" dirty="0"/>
              <a:t> </a:t>
            </a:r>
            <a:r>
              <a:rPr lang="de-CH" sz="1300" dirty="0" err="1"/>
              <a:t>sections</a:t>
            </a:r>
            <a:r>
              <a:rPr lang="de-CH" sz="1300" dirty="0"/>
              <a:t> of </a:t>
            </a:r>
            <a:r>
              <a:rPr lang="de-CH" sz="1300" dirty="0" err="1"/>
              <a:t>the</a:t>
            </a:r>
            <a:r>
              <a:rPr lang="de-CH" sz="1300" dirty="0"/>
              <a:t> </a:t>
            </a:r>
            <a:r>
              <a:rPr lang="de-CH" sz="1300" dirty="0" err="1"/>
              <a:t>guide</a:t>
            </a:r>
            <a:r>
              <a:rPr lang="de-CH" sz="1300" dirty="0"/>
              <a:t>, </a:t>
            </a:r>
            <a:r>
              <a:rPr lang="de-CH" sz="1300" dirty="0" err="1"/>
              <a:t>the</a:t>
            </a:r>
            <a:r>
              <a:rPr lang="de-CH" sz="1300" dirty="0"/>
              <a:t> </a:t>
            </a:r>
            <a:r>
              <a:rPr lang="de-CH" sz="1300" dirty="0" err="1"/>
              <a:t>authors</a:t>
            </a:r>
            <a:r>
              <a:rPr lang="de-CH" sz="1300" dirty="0"/>
              <a:t> </a:t>
            </a:r>
            <a:r>
              <a:rPr lang="de-CH" sz="1300" dirty="0" err="1"/>
              <a:t>encourage</a:t>
            </a:r>
            <a:r>
              <a:rPr lang="de-CH" sz="1300" dirty="0"/>
              <a:t> potential </a:t>
            </a:r>
            <a:r>
              <a:rPr lang="de-CH" sz="1300" dirty="0" err="1"/>
              <a:t>users</a:t>
            </a:r>
            <a:r>
              <a:rPr lang="de-CH" sz="1300" dirty="0"/>
              <a:t> to </a:t>
            </a:r>
            <a:r>
              <a:rPr lang="de-CH" sz="1300" dirty="0" err="1"/>
              <a:t>read</a:t>
            </a:r>
            <a:r>
              <a:rPr lang="de-CH" sz="1300" dirty="0"/>
              <a:t> </a:t>
            </a:r>
            <a:r>
              <a:rPr lang="de-CH" sz="1300" dirty="0" err="1"/>
              <a:t>through</a:t>
            </a:r>
            <a:r>
              <a:rPr lang="de-CH" sz="1300" dirty="0"/>
              <a:t> </a:t>
            </a:r>
            <a:r>
              <a:rPr lang="de-CH" sz="1300" dirty="0" err="1"/>
              <a:t>the</a:t>
            </a:r>
            <a:r>
              <a:rPr lang="de-CH" sz="1300" dirty="0"/>
              <a:t> </a:t>
            </a:r>
            <a:r>
              <a:rPr lang="de-CH" sz="1300" dirty="0" err="1"/>
              <a:t>whole</a:t>
            </a:r>
            <a:r>
              <a:rPr lang="de-CH" sz="1300" dirty="0"/>
              <a:t> </a:t>
            </a:r>
            <a:r>
              <a:rPr lang="de-CH" sz="1300" dirty="0" err="1"/>
              <a:t>guide</a:t>
            </a:r>
            <a:r>
              <a:rPr lang="de-CH" sz="1300" dirty="0"/>
              <a:t> </a:t>
            </a:r>
            <a:r>
              <a:rPr lang="de-CH" sz="1300" dirty="0" err="1"/>
              <a:t>first</a:t>
            </a:r>
            <a:r>
              <a:rPr lang="de-CH" sz="1300" dirty="0"/>
              <a:t> in </a:t>
            </a:r>
            <a:r>
              <a:rPr lang="de-CH" sz="1300" dirty="0" err="1"/>
              <a:t>order</a:t>
            </a:r>
            <a:r>
              <a:rPr lang="de-CH" sz="1300" dirty="0"/>
              <a:t> to </a:t>
            </a:r>
            <a:r>
              <a:rPr lang="de-CH" sz="1300" dirty="0" err="1"/>
              <a:t>obtain</a:t>
            </a:r>
            <a:r>
              <a:rPr lang="de-CH" sz="1300" dirty="0"/>
              <a:t> a good overview of </a:t>
            </a:r>
            <a:r>
              <a:rPr lang="de-CH" sz="1300" dirty="0" err="1"/>
              <a:t>the</a:t>
            </a:r>
            <a:r>
              <a:rPr lang="de-CH" sz="1300" dirty="0"/>
              <a:t> </a:t>
            </a:r>
            <a:r>
              <a:rPr lang="de-CH" sz="1300" dirty="0" err="1"/>
              <a:t>content</a:t>
            </a:r>
            <a:r>
              <a:rPr lang="de-CH" sz="1300" dirty="0"/>
              <a:t> and potential </a:t>
            </a:r>
            <a:r>
              <a:rPr lang="de-CH" sz="1300" dirty="0" err="1"/>
              <a:t>pitfalls</a:t>
            </a:r>
            <a:r>
              <a:rPr lang="de-CH" sz="1300" dirty="0"/>
              <a:t>. </a:t>
            </a:r>
          </a:p>
          <a:p>
            <a:pPr algn="just"/>
            <a:r>
              <a:rPr lang="en-US" sz="1300" dirty="0"/>
              <a:t>Demonstrations have a number of possible purposes. These can be </a:t>
            </a:r>
            <a:r>
              <a:rPr lang="en-US" sz="1300" dirty="0" err="1"/>
              <a:t>categorised</a:t>
            </a:r>
            <a:r>
              <a:rPr lang="en-US" sz="1300" dirty="0"/>
              <a:t> into three broad types: to illustrate a phenomenon, concept, law, theory or process; to motivate; and to stimulate or arouse the curiosity of surrounding communities such as farmers, students, extension staff, private businesses, policy makers, and others.</a:t>
            </a:r>
          </a:p>
        </p:txBody>
      </p:sp>
      <p:sp>
        <p:nvSpPr>
          <p:cNvPr id="5" name="Datumsplatzhalter 4">
            <a:extLst>
              <a:ext uri="{FF2B5EF4-FFF2-40B4-BE49-F238E27FC236}">
                <a16:creationId xmlns:a16="http://schemas.microsoft.com/office/drawing/2014/main" id="{E2D47A3D-7F7B-4EED-B8B5-075D1EA5C22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822458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50</a:t>
            </a:fld>
            <a:endParaRPr lang="en-GB" noProof="0" dirty="0"/>
          </a:p>
        </p:txBody>
      </p:sp>
      <p:sp>
        <p:nvSpPr>
          <p:cNvPr id="7" name="Textfeld 6"/>
          <p:cNvSpPr txBox="1"/>
          <p:nvPr/>
        </p:nvSpPr>
        <p:spPr>
          <a:xfrm>
            <a:off x="431954" y="262895"/>
            <a:ext cx="8332284" cy="369332"/>
          </a:xfrm>
          <a:prstGeom prst="rect">
            <a:avLst/>
          </a:prstGeom>
          <a:noFill/>
        </p:spPr>
        <p:txBody>
          <a:bodyPr wrap="square" rtlCol="0">
            <a:spAutoFit/>
          </a:bodyPr>
          <a:lstStyle/>
          <a:p>
            <a:r>
              <a:rPr lang="de-CH" b="1" dirty="0" err="1">
                <a:latin typeface="Gill Sans MT" panose="020B0502020104020203" pitchFamily="34" charset="0"/>
              </a:rPr>
              <a:t>Varieties</a:t>
            </a:r>
            <a:r>
              <a:rPr lang="de-CH" b="1" dirty="0">
                <a:latin typeface="Gill Sans MT" panose="020B0502020104020203" pitchFamily="34" charset="0"/>
              </a:rPr>
              <a:t>, </a:t>
            </a:r>
            <a:r>
              <a:rPr lang="de-CH" b="1" dirty="0" err="1">
                <a:latin typeface="Gill Sans MT" panose="020B0502020104020203" pitchFamily="34" charset="0"/>
              </a:rPr>
              <a:t>seed</a:t>
            </a:r>
            <a:r>
              <a:rPr lang="de-CH" b="1" dirty="0">
                <a:latin typeface="Gill Sans MT" panose="020B0502020104020203" pitchFamily="34" charset="0"/>
              </a:rPr>
              <a:t> </a:t>
            </a:r>
            <a:r>
              <a:rPr lang="de-CH" b="1" dirty="0" err="1">
                <a:latin typeface="Gill Sans MT" panose="020B0502020104020203" pitchFamily="34" charset="0"/>
              </a:rPr>
              <a:t>pre</a:t>
            </a:r>
            <a:r>
              <a:rPr lang="de-CH" b="1" dirty="0">
                <a:latin typeface="Gill Sans MT" panose="020B0502020104020203" pitchFamily="34" charset="0"/>
              </a:rPr>
              <a:t>-treatments and </a:t>
            </a:r>
            <a:r>
              <a:rPr lang="de-CH" b="1" dirty="0" err="1">
                <a:latin typeface="Gill Sans MT" panose="020B0502020104020203" pitchFamily="34" charset="0"/>
              </a:rPr>
              <a:t>seedling</a:t>
            </a:r>
            <a:r>
              <a:rPr lang="de-CH" b="1" dirty="0">
                <a:latin typeface="Gill Sans MT" panose="020B0502020104020203" pitchFamily="34" charset="0"/>
              </a:rPr>
              <a:t> production requirements</a:t>
            </a:r>
            <a:endParaRPr lang="de-CH" sz="1200" b="1" dirty="0">
              <a:solidFill>
                <a:srgbClr val="FF0000"/>
              </a:solidFill>
              <a:latin typeface="Gill Sans MT" panose="020B0502020104020203" pitchFamily="34" charset="0"/>
            </a:endParaRPr>
          </a:p>
        </p:txBody>
      </p:sp>
      <p:sp>
        <p:nvSpPr>
          <p:cNvPr id="2" name="Rectangle 1"/>
          <p:cNvSpPr/>
          <p:nvPr/>
        </p:nvSpPr>
        <p:spPr>
          <a:xfrm>
            <a:off x="564586" y="3364990"/>
            <a:ext cx="7927844" cy="2669174"/>
          </a:xfrm>
          <a:prstGeom prst="rect">
            <a:avLst/>
          </a:prstGeom>
          <a:solidFill>
            <a:schemeClr val="accent6">
              <a:lumMod val="20000"/>
              <a:lumOff val="80000"/>
            </a:schemeClr>
          </a:solidFill>
          <a:ln>
            <a:noFill/>
          </a:ln>
        </p:spPr>
        <p:txBody>
          <a:bodyPr wrap="square" lIns="72000" tIns="72000" rIns="72000" bIns="7200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Which crop </a:t>
            </a:r>
            <a:r>
              <a:rPr lang="de-CH" sz="1600" dirty="0" err="1"/>
              <a:t>varieties</a:t>
            </a:r>
            <a:r>
              <a:rPr lang="de-CH" sz="1600" dirty="0"/>
              <a:t> must you </a:t>
            </a:r>
            <a:r>
              <a:rPr lang="de-CH" sz="1600" dirty="0" err="1"/>
              <a:t>purchase</a:t>
            </a:r>
            <a:r>
              <a:rPr lang="de-CH" sz="1600" dirty="0"/>
              <a:t>? Take into </a:t>
            </a:r>
            <a:r>
              <a:rPr lang="de-CH" sz="1600" dirty="0" err="1"/>
              <a:t>consideration</a:t>
            </a:r>
            <a:r>
              <a:rPr lang="de-CH" sz="1600" dirty="0"/>
              <a:t> </a:t>
            </a:r>
            <a:r>
              <a:rPr lang="de-CH" sz="1600" dirty="0" err="1"/>
              <a:t>the</a:t>
            </a:r>
            <a:r>
              <a:rPr lang="de-CH" sz="1600" dirty="0"/>
              <a:t> pest </a:t>
            </a:r>
            <a:r>
              <a:rPr lang="de-CH" sz="1600" dirty="0" err="1"/>
              <a:t>and</a:t>
            </a:r>
            <a:r>
              <a:rPr lang="de-CH" sz="1600" dirty="0"/>
              <a:t> </a:t>
            </a:r>
            <a:r>
              <a:rPr lang="de-CH" sz="1600" dirty="0" err="1"/>
              <a:t>disease</a:t>
            </a:r>
            <a:r>
              <a:rPr lang="de-CH" sz="1600" dirty="0"/>
              <a:t> </a:t>
            </a:r>
            <a:r>
              <a:rPr lang="de-CH" sz="1600" dirty="0" err="1"/>
              <a:t>tolerance</a:t>
            </a:r>
            <a:r>
              <a:rPr lang="de-CH" sz="1600" dirty="0"/>
              <a:t> </a:t>
            </a:r>
            <a:r>
              <a:rPr lang="de-CH" sz="1600" dirty="0" err="1"/>
              <a:t>and</a:t>
            </a:r>
            <a:r>
              <a:rPr lang="de-CH" sz="1600" dirty="0"/>
              <a:t> </a:t>
            </a:r>
            <a:r>
              <a:rPr lang="de-CH" sz="1600" dirty="0" err="1"/>
              <a:t>adaptation</a:t>
            </a:r>
            <a:r>
              <a:rPr lang="de-CH" sz="1600" dirty="0"/>
              <a:t> to </a:t>
            </a:r>
            <a:r>
              <a:rPr lang="de-CH" sz="1600" dirty="0" err="1"/>
              <a:t>the</a:t>
            </a:r>
            <a:r>
              <a:rPr lang="de-CH" sz="1600" dirty="0"/>
              <a:t> </a:t>
            </a:r>
            <a:r>
              <a:rPr lang="de-CH" sz="1600" dirty="0" err="1"/>
              <a:t>target</a:t>
            </a:r>
            <a:r>
              <a:rPr lang="de-CH" sz="1600" dirty="0"/>
              <a:t> </a:t>
            </a:r>
            <a:r>
              <a:rPr lang="de-CH" sz="1600" dirty="0" err="1"/>
              <a:t>demo</a:t>
            </a:r>
            <a:r>
              <a:rPr lang="de-CH" sz="1600" dirty="0"/>
              <a:t> </a:t>
            </a:r>
            <a:r>
              <a:rPr lang="de-CH" sz="1600" dirty="0" err="1"/>
              <a:t>plot</a:t>
            </a:r>
            <a:r>
              <a:rPr lang="de-CH" sz="1600" dirty="0"/>
              <a:t> </a:t>
            </a:r>
            <a:r>
              <a:rPr lang="de-CH" sz="1600" dirty="0" err="1"/>
              <a:t>site</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What </a:t>
            </a:r>
            <a:r>
              <a:rPr lang="de-CH" sz="1600" dirty="0" err="1"/>
              <a:t>quantities</a:t>
            </a:r>
            <a:r>
              <a:rPr lang="de-CH" sz="1600" dirty="0"/>
              <a:t> of </a:t>
            </a:r>
            <a:r>
              <a:rPr lang="de-CH" sz="1600" dirty="0" err="1"/>
              <a:t>each</a:t>
            </a:r>
            <a:r>
              <a:rPr lang="de-CH" sz="1600" dirty="0"/>
              <a:t> </a:t>
            </a:r>
            <a:r>
              <a:rPr lang="de-CH" sz="1600" dirty="0" err="1"/>
              <a:t>variety</a:t>
            </a:r>
            <a:r>
              <a:rPr lang="de-CH" sz="1600" dirty="0"/>
              <a:t> </a:t>
            </a:r>
            <a:r>
              <a:rPr lang="de-CH" sz="1600" dirty="0" err="1"/>
              <a:t>are</a:t>
            </a:r>
            <a:r>
              <a:rPr lang="de-CH" sz="1600" dirty="0"/>
              <a:t> </a:t>
            </a:r>
            <a:r>
              <a:rPr lang="de-CH" sz="1600" dirty="0" err="1"/>
              <a:t>required</a:t>
            </a:r>
            <a:r>
              <a:rPr lang="de-CH" sz="1600" dirty="0"/>
              <a:t>? Consider </a:t>
            </a:r>
            <a:r>
              <a:rPr lang="de-CH" sz="1600" dirty="0" err="1"/>
              <a:t>the</a:t>
            </a:r>
            <a:r>
              <a:rPr lang="de-CH" sz="1600" dirty="0"/>
              <a:t> </a:t>
            </a:r>
            <a:r>
              <a:rPr lang="de-CH" sz="1600" dirty="0" err="1"/>
              <a:t>seeding</a:t>
            </a:r>
            <a:r>
              <a:rPr lang="de-CH" sz="1600" dirty="0"/>
              <a:t> rate </a:t>
            </a:r>
            <a:r>
              <a:rPr lang="de-CH" sz="1600" dirty="0" err="1"/>
              <a:t>for</a:t>
            </a:r>
            <a:r>
              <a:rPr lang="de-CH" sz="1600" dirty="0"/>
              <a:t> </a:t>
            </a:r>
            <a:r>
              <a:rPr lang="de-CH" sz="1600" dirty="0" err="1"/>
              <a:t>each</a:t>
            </a:r>
            <a:r>
              <a:rPr lang="de-CH" sz="1600" dirty="0"/>
              <a:t> type and </a:t>
            </a:r>
            <a:r>
              <a:rPr lang="de-CH" sz="1600" dirty="0" err="1"/>
              <a:t>the</a:t>
            </a:r>
            <a:r>
              <a:rPr lang="de-CH" sz="1600" dirty="0"/>
              <a:t> total </a:t>
            </a:r>
            <a:r>
              <a:rPr lang="de-CH" sz="1600" dirty="0" err="1"/>
              <a:t>area</a:t>
            </a:r>
            <a:r>
              <a:rPr lang="de-CH" sz="1600" dirty="0"/>
              <a:t> to </a:t>
            </a:r>
            <a:r>
              <a:rPr lang="de-CH" sz="1600" dirty="0" err="1"/>
              <a:t>be</a:t>
            </a:r>
            <a:r>
              <a:rPr lang="de-CH" sz="1600" dirty="0"/>
              <a:t> </a:t>
            </a:r>
            <a:r>
              <a:rPr lang="de-CH" sz="1600" dirty="0" err="1"/>
              <a:t>covered</a:t>
            </a:r>
            <a:r>
              <a:rPr lang="de-CH" sz="1600" dirty="0"/>
              <a:t> </a:t>
            </a:r>
            <a:r>
              <a:rPr lang="de-CH" sz="1600" dirty="0" err="1"/>
              <a:t>by</a:t>
            </a:r>
            <a:r>
              <a:rPr lang="de-CH" sz="1600" dirty="0"/>
              <a:t> </a:t>
            </a:r>
            <a:r>
              <a:rPr lang="de-CH" sz="1600" dirty="0" err="1"/>
              <a:t>each</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It</a:t>
            </a:r>
            <a:r>
              <a:rPr lang="de-CH" sz="1600" dirty="0"/>
              <a:t> </a:t>
            </a:r>
            <a:r>
              <a:rPr lang="de-CH" sz="1600" dirty="0" err="1"/>
              <a:t>is</a:t>
            </a:r>
            <a:r>
              <a:rPr lang="de-CH" sz="1600" dirty="0"/>
              <a:t> </a:t>
            </a:r>
            <a:r>
              <a:rPr lang="de-CH" sz="1600" dirty="0" err="1"/>
              <a:t>advisable</a:t>
            </a:r>
            <a:r>
              <a:rPr lang="de-CH" sz="1600" dirty="0"/>
              <a:t> to </a:t>
            </a:r>
            <a:r>
              <a:rPr lang="de-CH" sz="1600" dirty="0" err="1"/>
              <a:t>conduct</a:t>
            </a:r>
            <a:r>
              <a:rPr lang="de-CH" sz="1600" dirty="0"/>
              <a:t> a </a:t>
            </a:r>
            <a:r>
              <a:rPr lang="de-CH" sz="1600" dirty="0" err="1"/>
              <a:t>seed</a:t>
            </a:r>
            <a:r>
              <a:rPr lang="de-CH" sz="1600" dirty="0"/>
              <a:t> </a:t>
            </a:r>
            <a:r>
              <a:rPr lang="de-CH" sz="1600" dirty="0" err="1"/>
              <a:t>germination</a:t>
            </a:r>
            <a:r>
              <a:rPr lang="de-CH" sz="1600" dirty="0"/>
              <a:t> </a:t>
            </a:r>
            <a:r>
              <a:rPr lang="de-CH" sz="1600" dirty="0" err="1"/>
              <a:t>test</a:t>
            </a:r>
            <a:r>
              <a:rPr lang="de-CH" sz="1600" dirty="0"/>
              <a:t> and </a:t>
            </a:r>
            <a:r>
              <a:rPr lang="de-CH" sz="1600" dirty="0" err="1"/>
              <a:t>then</a:t>
            </a:r>
            <a:r>
              <a:rPr lang="de-CH" sz="1600" dirty="0"/>
              <a:t> </a:t>
            </a:r>
            <a:r>
              <a:rPr lang="de-CH" sz="1600" dirty="0" err="1"/>
              <a:t>use</a:t>
            </a:r>
            <a:r>
              <a:rPr lang="de-CH" sz="1600" dirty="0"/>
              <a:t> </a:t>
            </a:r>
            <a:r>
              <a:rPr lang="de-CH" sz="1600" dirty="0" err="1"/>
              <a:t>the</a:t>
            </a:r>
            <a:r>
              <a:rPr lang="de-CH" sz="1600" dirty="0"/>
              <a:t> </a:t>
            </a:r>
            <a:r>
              <a:rPr lang="de-CH" sz="1600" dirty="0" err="1"/>
              <a:t>germination</a:t>
            </a:r>
            <a:r>
              <a:rPr lang="de-CH" sz="1600" dirty="0"/>
              <a:t> </a:t>
            </a:r>
            <a:r>
              <a:rPr lang="de-CH" sz="1600" dirty="0" err="1"/>
              <a:t>test</a:t>
            </a:r>
            <a:r>
              <a:rPr lang="de-CH" sz="1600" dirty="0"/>
              <a:t> </a:t>
            </a:r>
            <a:r>
              <a:rPr lang="de-CH" sz="1600" dirty="0" err="1"/>
              <a:t>results</a:t>
            </a:r>
            <a:r>
              <a:rPr lang="de-CH" sz="1600" dirty="0"/>
              <a:t> to </a:t>
            </a:r>
            <a:r>
              <a:rPr lang="de-CH" sz="1600" dirty="0" err="1"/>
              <a:t>adjust</a:t>
            </a:r>
            <a:r>
              <a:rPr lang="de-CH" sz="1600" dirty="0"/>
              <a:t> </a:t>
            </a:r>
            <a:r>
              <a:rPr lang="de-CH" sz="1600" dirty="0" err="1"/>
              <a:t>the</a:t>
            </a:r>
            <a:r>
              <a:rPr lang="de-CH" sz="1600" dirty="0"/>
              <a:t> </a:t>
            </a:r>
            <a:r>
              <a:rPr lang="de-CH" sz="1600" dirty="0" err="1"/>
              <a:t>seeding</a:t>
            </a:r>
            <a:r>
              <a:rPr lang="de-CH" sz="1600" dirty="0"/>
              <a:t> rate at sowing </a:t>
            </a:r>
            <a:r>
              <a:rPr lang="de-CH" sz="1600" dirty="0" err="1"/>
              <a:t>or</a:t>
            </a:r>
            <a:r>
              <a:rPr lang="de-CH" sz="1600" dirty="0"/>
              <a:t> planting. See ANNEX 4.</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 </a:t>
            </a:r>
            <a:r>
              <a:rPr lang="de-CH" sz="1600" dirty="0" err="1"/>
              <a:t>the</a:t>
            </a:r>
            <a:r>
              <a:rPr lang="de-CH" sz="1600" dirty="0"/>
              <a:t> </a:t>
            </a:r>
            <a:r>
              <a:rPr lang="de-CH" sz="1600" dirty="0" err="1"/>
              <a:t>crops</a:t>
            </a:r>
            <a:r>
              <a:rPr lang="de-CH" sz="1600" dirty="0"/>
              <a:t> require transplanting, </a:t>
            </a:r>
            <a:r>
              <a:rPr lang="de-CH" sz="1600" dirty="0" err="1"/>
              <a:t>or</a:t>
            </a:r>
            <a:r>
              <a:rPr lang="de-CH" sz="1600" dirty="0"/>
              <a:t> </a:t>
            </a:r>
            <a:r>
              <a:rPr lang="de-CH" sz="1600" dirty="0" err="1"/>
              <a:t>is</a:t>
            </a:r>
            <a:r>
              <a:rPr lang="de-CH" sz="1600" dirty="0"/>
              <a:t> </a:t>
            </a:r>
            <a:r>
              <a:rPr lang="de-CH" sz="1600" dirty="0" err="1"/>
              <a:t>direct</a:t>
            </a:r>
            <a:r>
              <a:rPr lang="de-CH" sz="1600" dirty="0"/>
              <a:t> </a:t>
            </a:r>
            <a:r>
              <a:rPr lang="de-CH" sz="1600" dirty="0" err="1"/>
              <a:t>seeding</a:t>
            </a:r>
            <a:r>
              <a:rPr lang="de-CH" sz="1600" dirty="0"/>
              <a:t> </a:t>
            </a:r>
            <a:r>
              <a:rPr lang="de-CH" sz="1600" dirty="0" err="1"/>
              <a:t>feasible</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If</a:t>
            </a:r>
            <a:r>
              <a:rPr lang="de-CH" sz="1600" dirty="0"/>
              <a:t> transplanting </a:t>
            </a:r>
            <a:r>
              <a:rPr lang="de-CH" sz="1600" dirty="0" err="1"/>
              <a:t>is</a:t>
            </a:r>
            <a:r>
              <a:rPr lang="de-CH" sz="1600" dirty="0"/>
              <a:t> required, will you </a:t>
            </a:r>
            <a:r>
              <a:rPr lang="de-CH" sz="1600" dirty="0" err="1"/>
              <a:t>purchase</a:t>
            </a:r>
            <a:r>
              <a:rPr lang="de-CH" sz="1600" dirty="0"/>
              <a:t> </a:t>
            </a:r>
            <a:r>
              <a:rPr lang="de-CH" sz="1600" dirty="0" err="1"/>
              <a:t>seedlings</a:t>
            </a:r>
            <a:r>
              <a:rPr lang="de-CH" sz="1600" dirty="0"/>
              <a:t> </a:t>
            </a:r>
            <a:r>
              <a:rPr lang="de-CH" sz="1600" dirty="0" err="1"/>
              <a:t>ready</a:t>
            </a:r>
            <a:r>
              <a:rPr lang="de-CH" sz="1600" dirty="0"/>
              <a:t> </a:t>
            </a:r>
            <a:r>
              <a:rPr lang="de-CH" sz="1600" dirty="0" err="1"/>
              <a:t>for</a:t>
            </a:r>
            <a:r>
              <a:rPr lang="de-CH" sz="1600" dirty="0"/>
              <a:t> transplanting, </a:t>
            </a:r>
            <a:r>
              <a:rPr lang="de-CH" sz="1600" dirty="0" err="1"/>
              <a:t>or</a:t>
            </a:r>
            <a:r>
              <a:rPr lang="de-CH" sz="1600" dirty="0"/>
              <a:t> will you </a:t>
            </a:r>
            <a:r>
              <a:rPr lang="de-CH" sz="1600" dirty="0" err="1"/>
              <a:t>raise</a:t>
            </a:r>
            <a:r>
              <a:rPr lang="de-CH" sz="1600" dirty="0"/>
              <a:t> </a:t>
            </a:r>
            <a:r>
              <a:rPr lang="de-CH" sz="1600" dirty="0" err="1"/>
              <a:t>the</a:t>
            </a:r>
            <a:r>
              <a:rPr lang="de-CH" sz="1600" dirty="0"/>
              <a:t> </a:t>
            </a:r>
            <a:r>
              <a:rPr lang="de-CH" sz="1600" dirty="0" err="1"/>
              <a:t>seedlings</a:t>
            </a:r>
            <a:r>
              <a:rPr lang="de-CH" sz="1600" dirty="0"/>
              <a:t> </a:t>
            </a:r>
            <a:r>
              <a:rPr lang="de-CH" sz="1600" dirty="0" err="1"/>
              <a:t>yourself</a:t>
            </a:r>
            <a:r>
              <a:rPr lang="de-CH" sz="1600" dirty="0"/>
              <a:t>? </a:t>
            </a:r>
            <a:r>
              <a:rPr lang="de-CH" sz="1600" dirty="0" err="1"/>
              <a:t>If</a:t>
            </a:r>
            <a:r>
              <a:rPr lang="de-CH" sz="1600" dirty="0"/>
              <a:t> you intend to </a:t>
            </a:r>
            <a:r>
              <a:rPr lang="de-CH" sz="1600" dirty="0" err="1"/>
              <a:t>raise</a:t>
            </a:r>
            <a:r>
              <a:rPr lang="de-CH" sz="1600" dirty="0"/>
              <a:t> </a:t>
            </a:r>
            <a:r>
              <a:rPr lang="de-CH" sz="1600" dirty="0" err="1"/>
              <a:t>the</a:t>
            </a:r>
            <a:r>
              <a:rPr lang="de-CH" sz="1600" dirty="0"/>
              <a:t> </a:t>
            </a:r>
            <a:r>
              <a:rPr lang="de-CH" sz="1600" dirty="0" err="1"/>
              <a:t>seedling</a:t>
            </a:r>
            <a:r>
              <a:rPr lang="de-CH" sz="1600" dirty="0"/>
              <a:t>, </a:t>
            </a:r>
            <a:r>
              <a:rPr lang="de-CH" sz="1600" dirty="0" err="1"/>
              <a:t>refer</a:t>
            </a:r>
            <a:r>
              <a:rPr lang="de-CH" sz="1600" dirty="0"/>
              <a:t> to ANNEX 6 </a:t>
            </a:r>
            <a:r>
              <a:rPr lang="de-CH" sz="1600" dirty="0" err="1"/>
              <a:t>for</a:t>
            </a:r>
            <a:r>
              <a:rPr lang="de-CH" sz="1600" dirty="0"/>
              <a:t> </a:t>
            </a:r>
            <a:r>
              <a:rPr lang="de-CH" sz="1600" dirty="0" err="1"/>
              <a:t>further</a:t>
            </a:r>
            <a:r>
              <a:rPr lang="de-CH" sz="1600" dirty="0"/>
              <a:t> </a:t>
            </a:r>
            <a:r>
              <a:rPr lang="de-CH" sz="1600" dirty="0" err="1"/>
              <a:t>details</a:t>
            </a:r>
            <a:r>
              <a:rPr lang="de-CH" sz="1600" dirty="0"/>
              <a:t> regarding </a:t>
            </a:r>
            <a:r>
              <a:rPr lang="de-CH" sz="1600" dirty="0" err="1"/>
              <a:t>nursery</a:t>
            </a:r>
            <a:r>
              <a:rPr lang="de-CH" sz="1600" dirty="0"/>
              <a:t>.</a:t>
            </a:r>
          </a:p>
        </p:txBody>
      </p:sp>
      <p:sp>
        <p:nvSpPr>
          <p:cNvPr id="8" name="Rectangle 7"/>
          <p:cNvSpPr/>
          <p:nvPr/>
        </p:nvSpPr>
        <p:spPr>
          <a:xfrm>
            <a:off x="564586" y="3077984"/>
            <a:ext cx="1962397" cy="221599"/>
          </a:xfrm>
          <a:prstGeom prst="rect">
            <a:avLst/>
          </a:prstGeom>
          <a:noFill/>
        </p:spPr>
        <p:txBody>
          <a:bodyPr vert="horz" wrap="square" lIns="0" tIns="0" rIns="0" bIns="0" rtlCol="0" anchor="t">
            <a:spAutoFit/>
          </a:bodyPr>
          <a:lstStyle/>
          <a:p>
            <a:pPr>
              <a:lnSpc>
                <a:spcPct val="90000"/>
              </a:lnSpc>
              <a:spcBef>
                <a:spcPct val="0"/>
              </a:spcBef>
            </a:pPr>
            <a:r>
              <a:rPr lang="de-CH" sz="1600" b="1" dirty="0" err="1"/>
              <a:t>Guiding</a:t>
            </a:r>
            <a:r>
              <a:rPr lang="de-CH" sz="1600" b="1" dirty="0"/>
              <a:t> </a:t>
            </a:r>
            <a:r>
              <a:rPr lang="de-CH" sz="1600" b="1" dirty="0" err="1"/>
              <a:t>questions</a:t>
            </a:r>
            <a:r>
              <a:rPr lang="de-CH" sz="1600" b="1" dirty="0"/>
              <a:t> </a:t>
            </a:r>
            <a:endParaRPr lang="en-GB" sz="1600" b="1" dirty="0"/>
          </a:p>
        </p:txBody>
      </p:sp>
      <p:sp>
        <p:nvSpPr>
          <p:cNvPr id="9" name="Datumsplatzhalter 4">
            <a:extLst>
              <a:ext uri="{FF2B5EF4-FFF2-40B4-BE49-F238E27FC236}">
                <a16:creationId xmlns:a16="http://schemas.microsoft.com/office/drawing/2014/main" id="{86649BBE-0B6E-46CB-854A-B91A8429271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431954" y="632227"/>
            <a:ext cx="7830087" cy="2308324"/>
          </a:xfrm>
          <a:prstGeom prst="rect">
            <a:avLst/>
          </a:prstGeom>
          <a:noFill/>
        </p:spPr>
        <p:txBody>
          <a:bodyPr wrap="square" rtlCol="0">
            <a:spAutoFit/>
          </a:bodyPr>
          <a:lstStyle/>
          <a:p>
            <a:pPr algn="just"/>
            <a:r>
              <a:rPr lang="de-CH" sz="1600" dirty="0"/>
              <a:t>Guided </a:t>
            </a:r>
            <a:r>
              <a:rPr lang="de-CH" sz="1600" dirty="0" err="1"/>
              <a:t>by</a:t>
            </a:r>
            <a:r>
              <a:rPr lang="de-CH" sz="1600" dirty="0"/>
              <a:t> </a:t>
            </a:r>
            <a:r>
              <a:rPr lang="de-CH" sz="1600" dirty="0" err="1"/>
              <a:t>the</a:t>
            </a:r>
            <a:r>
              <a:rPr lang="de-CH" sz="1600" dirty="0"/>
              <a:t> </a:t>
            </a:r>
            <a:r>
              <a:rPr lang="de-CH" sz="1600" dirty="0" err="1"/>
              <a:t>components</a:t>
            </a:r>
            <a:r>
              <a:rPr lang="de-CH" sz="1600" dirty="0"/>
              <a:t> </a:t>
            </a:r>
            <a:r>
              <a:rPr lang="de-CH" sz="1600" dirty="0" err="1"/>
              <a:t>selected</a:t>
            </a:r>
            <a:r>
              <a:rPr lang="de-CH" sz="1600" dirty="0"/>
              <a:t> </a:t>
            </a:r>
            <a:r>
              <a:rPr lang="de-CH" sz="1600" dirty="0" err="1"/>
              <a:t>for</a:t>
            </a:r>
            <a:r>
              <a:rPr lang="de-CH" sz="1600" dirty="0"/>
              <a:t> </a:t>
            </a:r>
            <a:r>
              <a:rPr lang="de-CH" sz="1600" dirty="0" err="1"/>
              <a:t>the</a:t>
            </a:r>
            <a:r>
              <a:rPr lang="de-CH" sz="1600" dirty="0"/>
              <a:t> </a:t>
            </a:r>
            <a:r>
              <a:rPr lang="de-CH" sz="1600" dirty="0" err="1"/>
              <a:t>demonstration</a:t>
            </a:r>
            <a:r>
              <a:rPr lang="de-CH" sz="1600" dirty="0"/>
              <a:t>, and </a:t>
            </a:r>
            <a:r>
              <a:rPr lang="de-CH" sz="1600" dirty="0" err="1"/>
              <a:t>the</a:t>
            </a:r>
            <a:r>
              <a:rPr lang="de-CH" sz="1600" dirty="0"/>
              <a:t> design proposed including </a:t>
            </a:r>
            <a:r>
              <a:rPr lang="de-CH" sz="1600" dirty="0" err="1"/>
              <a:t>the</a:t>
            </a:r>
            <a:r>
              <a:rPr lang="de-CH" sz="1600" dirty="0"/>
              <a:t> planting </a:t>
            </a:r>
            <a:r>
              <a:rPr lang="de-CH" sz="1600" dirty="0" err="1"/>
              <a:t>patterns</a:t>
            </a:r>
            <a:r>
              <a:rPr lang="de-CH" sz="1600" dirty="0"/>
              <a:t>, </a:t>
            </a:r>
            <a:r>
              <a:rPr lang="de-CH" sz="1600" dirty="0" err="1"/>
              <a:t>it</a:t>
            </a:r>
            <a:r>
              <a:rPr lang="de-CH" sz="1600" dirty="0"/>
              <a:t> </a:t>
            </a:r>
            <a:r>
              <a:rPr lang="de-CH" sz="1600" dirty="0" err="1"/>
              <a:t>is</a:t>
            </a:r>
            <a:r>
              <a:rPr lang="de-CH" sz="1600" dirty="0"/>
              <a:t> important to </a:t>
            </a:r>
            <a:r>
              <a:rPr lang="de-CH" sz="1600" dirty="0" err="1"/>
              <a:t>think</a:t>
            </a:r>
            <a:r>
              <a:rPr lang="de-CH" sz="1600" dirty="0"/>
              <a:t> ahead </a:t>
            </a:r>
            <a:r>
              <a:rPr lang="de-CH" sz="1600" dirty="0" err="1"/>
              <a:t>about</a:t>
            </a:r>
            <a:r>
              <a:rPr lang="de-CH" sz="1600" dirty="0"/>
              <a:t> </a:t>
            </a:r>
            <a:r>
              <a:rPr lang="de-CH" sz="1600" dirty="0" err="1"/>
              <a:t>the</a:t>
            </a:r>
            <a:r>
              <a:rPr lang="de-CH" sz="1600" dirty="0"/>
              <a:t> planting </a:t>
            </a:r>
            <a:r>
              <a:rPr lang="de-CH" sz="1600" dirty="0" err="1"/>
              <a:t>materials</a:t>
            </a:r>
            <a:r>
              <a:rPr lang="de-CH" sz="1600" dirty="0"/>
              <a:t> which will </a:t>
            </a:r>
            <a:r>
              <a:rPr lang="de-CH" sz="1600" dirty="0" err="1"/>
              <a:t>be</a:t>
            </a:r>
            <a:r>
              <a:rPr lang="de-CH" sz="1600" dirty="0"/>
              <a:t> </a:t>
            </a:r>
            <a:r>
              <a:rPr lang="de-CH" sz="1600" dirty="0" err="1"/>
              <a:t>needed</a:t>
            </a:r>
            <a:r>
              <a:rPr lang="de-CH" sz="1600" dirty="0"/>
              <a:t>. Adequate </a:t>
            </a:r>
            <a:r>
              <a:rPr lang="de-CH" sz="1600" dirty="0" err="1"/>
              <a:t>quantities</a:t>
            </a:r>
            <a:r>
              <a:rPr lang="de-CH" sz="1600" dirty="0"/>
              <a:t> of </a:t>
            </a:r>
            <a:r>
              <a:rPr lang="de-CH" sz="1600" dirty="0" err="1"/>
              <a:t>the</a:t>
            </a:r>
            <a:r>
              <a:rPr lang="de-CH" sz="1600" dirty="0"/>
              <a:t> planting </a:t>
            </a:r>
            <a:r>
              <a:rPr lang="de-CH" sz="1600" dirty="0" err="1"/>
              <a:t>materials</a:t>
            </a:r>
            <a:r>
              <a:rPr lang="de-CH" sz="1600" dirty="0"/>
              <a:t> will </a:t>
            </a:r>
            <a:r>
              <a:rPr lang="de-CH" sz="1600" dirty="0" err="1"/>
              <a:t>need</a:t>
            </a:r>
            <a:r>
              <a:rPr lang="de-CH" sz="1600" dirty="0"/>
              <a:t> to </a:t>
            </a:r>
            <a:r>
              <a:rPr lang="de-CH" sz="1600" dirty="0" err="1"/>
              <a:t>be</a:t>
            </a:r>
            <a:r>
              <a:rPr lang="de-CH" sz="1600" dirty="0"/>
              <a:t> </a:t>
            </a:r>
            <a:r>
              <a:rPr lang="de-CH" sz="1600" dirty="0" err="1"/>
              <a:t>procured</a:t>
            </a:r>
            <a:r>
              <a:rPr lang="de-CH" sz="1600" dirty="0"/>
              <a:t>, </a:t>
            </a:r>
            <a:r>
              <a:rPr lang="de-CH" sz="1600" dirty="0" err="1"/>
              <a:t>taking</a:t>
            </a:r>
            <a:r>
              <a:rPr lang="de-CH" sz="1600" dirty="0"/>
              <a:t> into </a:t>
            </a:r>
            <a:r>
              <a:rPr lang="de-CH" sz="1600" dirty="0" err="1"/>
              <a:t>consideration</a:t>
            </a:r>
            <a:r>
              <a:rPr lang="de-CH" sz="1600" dirty="0"/>
              <a:t> potential </a:t>
            </a:r>
            <a:r>
              <a:rPr lang="de-CH" sz="1600" dirty="0" err="1"/>
              <a:t>seed</a:t>
            </a:r>
            <a:r>
              <a:rPr lang="de-CH" sz="1600" dirty="0"/>
              <a:t>/</a:t>
            </a:r>
            <a:r>
              <a:rPr lang="de-CH" sz="1600" dirty="0" err="1"/>
              <a:t>seedling</a:t>
            </a:r>
            <a:r>
              <a:rPr lang="de-CH" sz="1600" dirty="0"/>
              <a:t> </a:t>
            </a:r>
            <a:r>
              <a:rPr lang="de-CH" sz="1600" dirty="0" err="1"/>
              <a:t>losses</a:t>
            </a:r>
            <a:r>
              <a:rPr lang="de-CH" sz="1600" dirty="0"/>
              <a:t> </a:t>
            </a:r>
            <a:r>
              <a:rPr lang="de-CH" sz="1600" dirty="0" err="1"/>
              <a:t>during</a:t>
            </a:r>
            <a:r>
              <a:rPr lang="de-CH" sz="1600" dirty="0"/>
              <a:t> </a:t>
            </a:r>
            <a:r>
              <a:rPr lang="de-CH" sz="1600" dirty="0" err="1"/>
              <a:t>sowing</a:t>
            </a:r>
            <a:r>
              <a:rPr lang="de-CH" sz="1600" dirty="0"/>
              <a:t> / planting, </a:t>
            </a:r>
            <a:r>
              <a:rPr lang="de-CH" sz="1600" dirty="0" err="1"/>
              <a:t>or</a:t>
            </a:r>
            <a:r>
              <a:rPr lang="de-CH" sz="1600" dirty="0"/>
              <a:t> </a:t>
            </a:r>
            <a:r>
              <a:rPr lang="de-CH" sz="1600" dirty="0" err="1"/>
              <a:t>germination</a:t>
            </a:r>
            <a:r>
              <a:rPr lang="de-CH" sz="1600" dirty="0"/>
              <a:t> and transplanting. Some </a:t>
            </a:r>
            <a:r>
              <a:rPr lang="de-CH" sz="1600" dirty="0" err="1"/>
              <a:t>crops</a:t>
            </a:r>
            <a:r>
              <a:rPr lang="de-CH" sz="1600" dirty="0"/>
              <a:t> </a:t>
            </a:r>
            <a:r>
              <a:rPr lang="de-CH" sz="1600" dirty="0" err="1"/>
              <a:t>can</a:t>
            </a:r>
            <a:r>
              <a:rPr lang="de-CH" sz="1600" dirty="0"/>
              <a:t> </a:t>
            </a:r>
            <a:r>
              <a:rPr lang="de-CH" sz="1600" dirty="0" err="1"/>
              <a:t>be</a:t>
            </a:r>
            <a:r>
              <a:rPr lang="de-CH" sz="1600" dirty="0"/>
              <a:t> </a:t>
            </a:r>
            <a:r>
              <a:rPr lang="de-CH" sz="1600" dirty="0" err="1"/>
              <a:t>direct</a:t>
            </a:r>
            <a:r>
              <a:rPr lang="de-CH" sz="1600" dirty="0"/>
              <a:t> </a:t>
            </a:r>
            <a:r>
              <a:rPr lang="de-CH" sz="1600" dirty="0" err="1"/>
              <a:t>seeded</a:t>
            </a:r>
            <a:r>
              <a:rPr lang="de-CH" sz="1600" dirty="0"/>
              <a:t>, e.g. </a:t>
            </a:r>
            <a:r>
              <a:rPr lang="de-CH" sz="1600" dirty="0" err="1"/>
              <a:t>maize</a:t>
            </a:r>
            <a:r>
              <a:rPr lang="de-CH" sz="1600" dirty="0"/>
              <a:t> and </a:t>
            </a:r>
            <a:r>
              <a:rPr lang="de-CH" sz="1600" dirty="0" err="1"/>
              <a:t>groundnuts</a:t>
            </a:r>
            <a:r>
              <a:rPr lang="de-CH" sz="1600" dirty="0"/>
              <a:t>, but others require transplanting, e.g. </a:t>
            </a:r>
            <a:r>
              <a:rPr lang="de-CH" sz="1600" dirty="0" err="1"/>
              <a:t>sweetpotatoes</a:t>
            </a:r>
            <a:r>
              <a:rPr lang="de-CH" sz="1600" dirty="0"/>
              <a:t> and some vegetables. These characteristics have an </a:t>
            </a:r>
            <a:r>
              <a:rPr lang="de-CH" sz="1600" dirty="0" err="1"/>
              <a:t>influence</a:t>
            </a:r>
            <a:r>
              <a:rPr lang="de-CH" sz="1600" dirty="0"/>
              <a:t> on </a:t>
            </a:r>
            <a:r>
              <a:rPr lang="de-CH" sz="1600" dirty="0" err="1"/>
              <a:t>the</a:t>
            </a:r>
            <a:r>
              <a:rPr lang="de-CH" sz="1600" dirty="0"/>
              <a:t> </a:t>
            </a:r>
            <a:r>
              <a:rPr lang="de-CH" sz="1600" dirty="0" err="1"/>
              <a:t>length</a:t>
            </a:r>
            <a:r>
              <a:rPr lang="de-CH" sz="1600" dirty="0"/>
              <a:t> of </a:t>
            </a:r>
            <a:r>
              <a:rPr lang="de-CH" sz="1600" dirty="0" err="1"/>
              <a:t>the</a:t>
            </a:r>
            <a:r>
              <a:rPr lang="de-CH" sz="1600" dirty="0"/>
              <a:t> </a:t>
            </a:r>
            <a:r>
              <a:rPr lang="de-CH" sz="1600" dirty="0" err="1"/>
              <a:t>preparatory</a:t>
            </a:r>
            <a:r>
              <a:rPr lang="de-CH" sz="1600" dirty="0"/>
              <a:t> period before </a:t>
            </a:r>
            <a:r>
              <a:rPr lang="de-CH" sz="1600" dirty="0" err="1"/>
              <a:t>field</a:t>
            </a:r>
            <a:r>
              <a:rPr lang="de-CH" sz="1600" dirty="0"/>
              <a:t> </a:t>
            </a:r>
            <a:r>
              <a:rPr lang="de-CH" sz="1600" dirty="0" err="1"/>
              <a:t>establishment</a:t>
            </a:r>
            <a:r>
              <a:rPr lang="de-CH" sz="1600" dirty="0"/>
              <a:t>. For example </a:t>
            </a:r>
            <a:r>
              <a:rPr lang="de-CH" sz="1600" dirty="0" err="1"/>
              <a:t>if</a:t>
            </a:r>
            <a:r>
              <a:rPr lang="de-CH" sz="1600" dirty="0"/>
              <a:t> </a:t>
            </a:r>
            <a:r>
              <a:rPr lang="de-CH" sz="1600" dirty="0" err="1"/>
              <a:t>seedlings</a:t>
            </a:r>
            <a:r>
              <a:rPr lang="de-CH" sz="1600" dirty="0"/>
              <a:t> </a:t>
            </a:r>
            <a:r>
              <a:rPr lang="de-CH" sz="1600" dirty="0" err="1"/>
              <a:t>should</a:t>
            </a:r>
            <a:r>
              <a:rPr lang="de-CH" sz="1600" dirty="0"/>
              <a:t> </a:t>
            </a:r>
            <a:r>
              <a:rPr lang="de-CH" sz="1600" dirty="0" err="1"/>
              <a:t>be</a:t>
            </a:r>
            <a:r>
              <a:rPr lang="de-CH" sz="1600" dirty="0"/>
              <a:t> </a:t>
            </a:r>
            <a:r>
              <a:rPr lang="de-CH" sz="1600" dirty="0" err="1"/>
              <a:t>raised</a:t>
            </a:r>
            <a:r>
              <a:rPr lang="de-CH" sz="1600" dirty="0"/>
              <a:t> </a:t>
            </a:r>
            <a:r>
              <a:rPr lang="de-CH" sz="1600" dirty="0" err="1"/>
              <a:t>for</a:t>
            </a:r>
            <a:r>
              <a:rPr lang="de-CH" sz="1600" dirty="0"/>
              <a:t> </a:t>
            </a:r>
            <a:r>
              <a:rPr lang="de-CH" sz="1600" dirty="0" err="1"/>
              <a:t>the</a:t>
            </a:r>
            <a:r>
              <a:rPr lang="de-CH" sz="1600" dirty="0"/>
              <a:t> </a:t>
            </a:r>
            <a:r>
              <a:rPr lang="de-CH" sz="1600" dirty="0" err="1"/>
              <a:t>demonstration</a:t>
            </a:r>
            <a:r>
              <a:rPr lang="de-CH" sz="1600" dirty="0"/>
              <a:t>, </a:t>
            </a:r>
            <a:r>
              <a:rPr lang="de-CH" sz="1600" dirty="0" err="1"/>
              <a:t>it</a:t>
            </a:r>
            <a:r>
              <a:rPr lang="de-CH" sz="1600" dirty="0"/>
              <a:t> </a:t>
            </a:r>
            <a:r>
              <a:rPr lang="de-CH" sz="1600" dirty="0" err="1"/>
              <a:t>can</a:t>
            </a:r>
            <a:r>
              <a:rPr lang="de-CH" sz="1600" dirty="0"/>
              <a:t> </a:t>
            </a:r>
            <a:r>
              <a:rPr lang="de-CH" sz="1600" dirty="0" err="1"/>
              <a:t>take</a:t>
            </a:r>
            <a:r>
              <a:rPr lang="de-CH" sz="1600" dirty="0"/>
              <a:t> weeks </a:t>
            </a:r>
            <a:r>
              <a:rPr lang="de-CH" sz="1600" dirty="0" err="1"/>
              <a:t>or</a:t>
            </a:r>
            <a:r>
              <a:rPr lang="de-CH" sz="1600" dirty="0"/>
              <a:t> several </a:t>
            </a:r>
            <a:r>
              <a:rPr lang="de-CH" sz="1600" dirty="0" err="1"/>
              <a:t>months</a:t>
            </a:r>
            <a:r>
              <a:rPr lang="de-CH" sz="1600" dirty="0"/>
              <a:t> to </a:t>
            </a:r>
            <a:r>
              <a:rPr lang="de-CH" sz="1600" dirty="0" err="1"/>
              <a:t>raise</a:t>
            </a:r>
            <a:r>
              <a:rPr lang="de-CH" sz="1600" dirty="0"/>
              <a:t> </a:t>
            </a:r>
            <a:r>
              <a:rPr lang="de-CH" sz="1600" dirty="0" err="1"/>
              <a:t>these</a:t>
            </a:r>
            <a:r>
              <a:rPr lang="de-CH" sz="1600" dirty="0"/>
              <a:t> </a:t>
            </a:r>
            <a:r>
              <a:rPr lang="de-CH" sz="1600" dirty="0" err="1"/>
              <a:t>seedlings</a:t>
            </a:r>
            <a:r>
              <a:rPr lang="de-CH" sz="1600" dirty="0"/>
              <a:t> before </a:t>
            </a:r>
            <a:r>
              <a:rPr lang="de-CH" sz="1600" dirty="0" err="1"/>
              <a:t>field</a:t>
            </a:r>
            <a:r>
              <a:rPr lang="de-CH" sz="1600" dirty="0"/>
              <a:t> planting </a:t>
            </a:r>
            <a:r>
              <a:rPr lang="de-CH" sz="1600" dirty="0" err="1"/>
              <a:t>can</a:t>
            </a:r>
            <a:r>
              <a:rPr lang="de-CH" sz="1600" dirty="0"/>
              <a:t> </a:t>
            </a:r>
            <a:r>
              <a:rPr lang="de-CH" sz="1600" dirty="0" err="1"/>
              <a:t>take</a:t>
            </a:r>
            <a:r>
              <a:rPr lang="de-CH" sz="1600" dirty="0"/>
              <a:t> </a:t>
            </a:r>
            <a:r>
              <a:rPr lang="de-CH" sz="1600" dirty="0" err="1"/>
              <a:t>place</a:t>
            </a:r>
            <a:r>
              <a:rPr lang="de-CH" sz="1600" dirty="0"/>
              <a:t>.  </a:t>
            </a:r>
            <a:endParaRPr lang="en-US" sz="1600" dirty="0"/>
          </a:p>
        </p:txBody>
      </p:sp>
    </p:spTree>
    <p:extLst>
      <p:ext uri="{BB962C8B-B14F-4D97-AF65-F5344CB8AC3E}">
        <p14:creationId xmlns:p14="http://schemas.microsoft.com/office/powerpoint/2010/main" val="2810381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295DEAF-E952-4796-AAEE-4201E40CA590}" type="slidenum">
              <a:rPr lang="en-GB" noProof="0" smtClean="0"/>
              <a:pPr/>
              <a:t>51</a:t>
            </a:fld>
            <a:endParaRPr lang="en-GB" noProof="0" dirty="0"/>
          </a:p>
        </p:txBody>
      </p:sp>
      <p:sp>
        <p:nvSpPr>
          <p:cNvPr id="7" name="Content Placeholder 6"/>
          <p:cNvSpPr>
            <a:spLocks noGrp="1"/>
          </p:cNvSpPr>
          <p:nvPr>
            <p:ph idx="1"/>
          </p:nvPr>
        </p:nvSpPr>
        <p:spPr>
          <a:xfrm>
            <a:off x="622988" y="757131"/>
            <a:ext cx="8064708" cy="249299"/>
          </a:xfrm>
          <a:prstGeom prst="rect">
            <a:avLst/>
          </a:prstGeom>
          <a:noFill/>
        </p:spPr>
        <p:txBody>
          <a:bodyPr vert="horz" wrap="square" lIns="0" tIns="0" rIns="0" bIns="0" rtlCol="0" anchor="t">
            <a:spAutoFit/>
          </a:bodyPr>
          <a:lstStyle/>
          <a:p>
            <a:pPr defTabSz="914400">
              <a:spcBef>
                <a:spcPct val="0"/>
              </a:spcBef>
            </a:pPr>
            <a:r>
              <a:rPr lang="de-CH" sz="1800" b="1" dirty="0"/>
              <a:t>Organic </a:t>
            </a:r>
            <a:r>
              <a:rPr lang="de-CH" sz="1800" b="1" dirty="0" err="1"/>
              <a:t>inputs</a:t>
            </a:r>
            <a:r>
              <a:rPr lang="de-CH" sz="1800" b="1" dirty="0"/>
              <a:t> </a:t>
            </a:r>
            <a:r>
              <a:rPr lang="de-CH" sz="1800" b="1" dirty="0" err="1"/>
              <a:t>for</a:t>
            </a:r>
            <a:r>
              <a:rPr lang="de-CH" sz="1800" b="1" dirty="0"/>
              <a:t> soil fertility </a:t>
            </a:r>
            <a:r>
              <a:rPr lang="de-CH" sz="1800" b="1" dirty="0" err="1"/>
              <a:t>management</a:t>
            </a:r>
            <a:r>
              <a:rPr lang="de-CH" sz="1800" b="1" dirty="0"/>
              <a:t> and plant </a:t>
            </a:r>
            <a:r>
              <a:rPr lang="de-CH" sz="1800" b="1" dirty="0" err="1"/>
              <a:t>nutrition</a:t>
            </a:r>
            <a:endParaRPr lang="en-GB" sz="1800" b="1" dirty="0"/>
          </a:p>
        </p:txBody>
      </p:sp>
      <p:sp>
        <p:nvSpPr>
          <p:cNvPr id="8" name="TextBox 7"/>
          <p:cNvSpPr txBox="1"/>
          <p:nvPr/>
        </p:nvSpPr>
        <p:spPr>
          <a:xfrm>
            <a:off x="591202" y="1216607"/>
            <a:ext cx="7899544" cy="2172903"/>
          </a:xfrm>
          <a:prstGeom prst="rect">
            <a:avLst/>
          </a:prstGeom>
          <a:solidFill>
            <a:schemeClr val="accent6">
              <a:lumMod val="20000"/>
              <a:lumOff val="80000"/>
            </a:schemeClr>
          </a:solidFill>
          <a:ln>
            <a:noFill/>
          </a:ln>
        </p:spPr>
        <p:txBody>
          <a:bodyPr wrap="square">
            <a:spAutoFit/>
          </a:bodyPr>
          <a:lstStyle>
            <a:defPPr>
              <a:defRPr lang="de-DE"/>
            </a:defPPr>
            <a:lvl2pPr marL="285750" lvl="1" indent="-285750" defTabSz="685800">
              <a:lnSpc>
                <a:spcPct val="90000"/>
              </a:lnSpc>
              <a:spcAft>
                <a:spcPts val="600"/>
              </a:spcAft>
              <a:buClr>
                <a:srgbClr val="006C8E"/>
              </a:buClr>
              <a:buFont typeface="Arial" panose="020B0604020202020204" pitchFamily="34" charset="0"/>
              <a:buChar char="•"/>
              <a:defRPr sz="1600"/>
            </a:lvl2pPr>
          </a:lstStyle>
          <a:p>
            <a:pPr lvl="1"/>
            <a:r>
              <a:rPr lang="en-GB" dirty="0"/>
              <a:t>What type of organic inputs are available within your location? </a:t>
            </a:r>
          </a:p>
          <a:p>
            <a:pPr lvl="1"/>
            <a:r>
              <a:rPr lang="en-GB" dirty="0"/>
              <a:t>Are the available inputs adequate? Do they contain the primary nutrients to meet crop nutrient requirement? </a:t>
            </a:r>
          </a:p>
          <a:p>
            <a:pPr lvl="1"/>
            <a:r>
              <a:rPr lang="en-GB" dirty="0"/>
              <a:t>Is there the need to apply the inputs separately or in combinations? </a:t>
            </a:r>
          </a:p>
          <a:p>
            <a:pPr lvl="1"/>
            <a:r>
              <a:rPr lang="en-GB" dirty="0"/>
              <a:t>Can the inputs be applied directly or need to be processed first, e.g. through composting?</a:t>
            </a:r>
          </a:p>
          <a:p>
            <a:pPr lvl="1"/>
            <a:r>
              <a:rPr lang="en-GB" dirty="0"/>
              <a:t>Do you know potentially how much nutrients are contained in the raw materials used for compost?  This information is important for the team to have an idea on potential nutrient deficiencies which may need to be corrected by augmenting from other sources.</a:t>
            </a:r>
            <a:endParaRPr lang="en-US" dirty="0"/>
          </a:p>
        </p:txBody>
      </p:sp>
      <p:pic>
        <p:nvPicPr>
          <p:cNvPr id="11" name="Grafik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3027" y="3526680"/>
            <a:ext cx="3867503" cy="2322876"/>
          </a:xfrm>
          <a:prstGeom prst="rect">
            <a:avLst/>
          </a:prstGeom>
        </p:spPr>
      </p:pic>
      <p:sp>
        <p:nvSpPr>
          <p:cNvPr id="10" name="Textfeld 9"/>
          <p:cNvSpPr txBox="1"/>
          <p:nvPr/>
        </p:nvSpPr>
        <p:spPr>
          <a:xfrm>
            <a:off x="1660942" y="5427471"/>
            <a:ext cx="2880032" cy="461665"/>
          </a:xfrm>
          <a:prstGeom prst="rect">
            <a:avLst/>
          </a:prstGeom>
          <a:solidFill>
            <a:schemeClr val="bg1"/>
          </a:solidFill>
        </p:spPr>
        <p:txBody>
          <a:bodyPr wrap="square" rtlCol="0">
            <a:spAutoFit/>
          </a:bodyPr>
          <a:lstStyle/>
          <a:p>
            <a:r>
              <a:rPr lang="de-CH" sz="1200" dirty="0"/>
              <a:t>Picture: Pile of </a:t>
            </a:r>
            <a:r>
              <a:rPr lang="de-CH" sz="1200" dirty="0" err="1"/>
              <a:t>cattle</a:t>
            </a:r>
            <a:r>
              <a:rPr lang="de-CH" sz="1200" dirty="0"/>
              <a:t> </a:t>
            </a:r>
            <a:r>
              <a:rPr lang="de-CH" sz="1200" dirty="0" err="1"/>
              <a:t>manure</a:t>
            </a:r>
            <a:r>
              <a:rPr lang="de-CH" sz="1200" dirty="0"/>
              <a:t> </a:t>
            </a:r>
            <a:r>
              <a:rPr lang="de-CH" sz="1200" dirty="0" err="1"/>
              <a:t>covered</a:t>
            </a:r>
            <a:r>
              <a:rPr lang="de-CH" sz="1200" dirty="0"/>
              <a:t> </a:t>
            </a:r>
            <a:r>
              <a:rPr lang="de-CH" sz="1200" dirty="0" err="1"/>
              <a:t>by</a:t>
            </a:r>
            <a:r>
              <a:rPr lang="de-CH" sz="1200" dirty="0"/>
              <a:t> a </a:t>
            </a:r>
            <a:r>
              <a:rPr lang="de-CH" sz="1200" dirty="0" err="1"/>
              <a:t>plastic</a:t>
            </a:r>
            <a:r>
              <a:rPr lang="de-CH" sz="1200" dirty="0"/>
              <a:t> in Kenya – </a:t>
            </a:r>
            <a:r>
              <a:rPr lang="de-CH" sz="1200" dirty="0" err="1"/>
              <a:t>photo</a:t>
            </a:r>
            <a:r>
              <a:rPr lang="de-CH" sz="1200" dirty="0"/>
              <a:t> </a:t>
            </a:r>
            <a:r>
              <a:rPr lang="de-CH" sz="1200" dirty="0" err="1"/>
              <a:t>by</a:t>
            </a:r>
            <a:r>
              <a:rPr lang="de-CH" sz="1200" dirty="0"/>
              <a:t> Irene Kadzere</a:t>
            </a:r>
            <a:endParaRPr lang="en-US" sz="1200" dirty="0"/>
          </a:p>
        </p:txBody>
      </p:sp>
      <p:sp>
        <p:nvSpPr>
          <p:cNvPr id="12" name="Datumsplatzhalter 4">
            <a:extLst>
              <a:ext uri="{FF2B5EF4-FFF2-40B4-BE49-F238E27FC236}">
                <a16:creationId xmlns:a16="http://schemas.microsoft.com/office/drawing/2014/main" id="{059B644F-0EC3-4023-A505-51233D158C6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310224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5DEAF-E952-4796-AAEE-4201E40CA590}" type="slidenum">
              <a:rPr kumimoji="0" lang="en-GB" sz="1200" b="0" i="0" u="none" strike="noStrike" kern="1200" cap="none" spc="2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2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546666" y="548968"/>
            <a:ext cx="8050668" cy="498598"/>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en-GB" sz="1800"/>
              <a:t>Examples </a:t>
            </a:r>
            <a:r>
              <a:rPr lang="en-GB" sz="1800" dirty="0"/>
              <a:t>of organic inputs that can be used directly as mulch or as raw materials in compost making</a:t>
            </a:r>
          </a:p>
        </p:txBody>
      </p:sp>
      <p:graphicFrame>
        <p:nvGraphicFramePr>
          <p:cNvPr id="19" name="Table 18"/>
          <p:cNvGraphicFramePr>
            <a:graphicFrameLocks noGrp="1"/>
          </p:cNvGraphicFramePr>
          <p:nvPr/>
        </p:nvGraphicFramePr>
        <p:xfrm>
          <a:off x="575162" y="1149172"/>
          <a:ext cx="7993675" cy="4055146"/>
        </p:xfrm>
        <a:graphic>
          <a:graphicData uri="http://schemas.openxmlformats.org/drawingml/2006/table">
            <a:tbl>
              <a:tblPr firstRow="1" bandRow="1">
                <a:tableStyleId>{5C22544A-7EE6-4342-B048-85BDC9FD1C3A}</a:tableStyleId>
              </a:tblPr>
              <a:tblGrid>
                <a:gridCol w="1984681">
                  <a:extLst>
                    <a:ext uri="{9D8B030D-6E8A-4147-A177-3AD203B41FA5}">
                      <a16:colId xmlns:a16="http://schemas.microsoft.com/office/drawing/2014/main" val="1266739098"/>
                    </a:ext>
                  </a:extLst>
                </a:gridCol>
                <a:gridCol w="955520">
                  <a:extLst>
                    <a:ext uri="{9D8B030D-6E8A-4147-A177-3AD203B41FA5}">
                      <a16:colId xmlns:a16="http://schemas.microsoft.com/office/drawing/2014/main" val="4194122141"/>
                    </a:ext>
                  </a:extLst>
                </a:gridCol>
                <a:gridCol w="1010695">
                  <a:extLst>
                    <a:ext uri="{9D8B030D-6E8A-4147-A177-3AD203B41FA5}">
                      <a16:colId xmlns:a16="http://schemas.microsoft.com/office/drawing/2014/main" val="1956723287"/>
                    </a:ext>
                  </a:extLst>
                </a:gridCol>
                <a:gridCol w="826932">
                  <a:extLst>
                    <a:ext uri="{9D8B030D-6E8A-4147-A177-3AD203B41FA5}">
                      <a16:colId xmlns:a16="http://schemas.microsoft.com/office/drawing/2014/main" val="655136799"/>
                    </a:ext>
                  </a:extLst>
                </a:gridCol>
                <a:gridCol w="826932">
                  <a:extLst>
                    <a:ext uri="{9D8B030D-6E8A-4147-A177-3AD203B41FA5}">
                      <a16:colId xmlns:a16="http://schemas.microsoft.com/office/drawing/2014/main" val="856440705"/>
                    </a:ext>
                  </a:extLst>
                </a:gridCol>
                <a:gridCol w="826932">
                  <a:extLst>
                    <a:ext uri="{9D8B030D-6E8A-4147-A177-3AD203B41FA5}">
                      <a16:colId xmlns:a16="http://schemas.microsoft.com/office/drawing/2014/main" val="2090097816"/>
                    </a:ext>
                  </a:extLst>
                </a:gridCol>
                <a:gridCol w="789096">
                  <a:extLst>
                    <a:ext uri="{9D8B030D-6E8A-4147-A177-3AD203B41FA5}">
                      <a16:colId xmlns:a16="http://schemas.microsoft.com/office/drawing/2014/main" val="756226648"/>
                    </a:ext>
                  </a:extLst>
                </a:gridCol>
                <a:gridCol w="772887">
                  <a:extLst>
                    <a:ext uri="{9D8B030D-6E8A-4147-A177-3AD203B41FA5}">
                      <a16:colId xmlns:a16="http://schemas.microsoft.com/office/drawing/2014/main" val="3145258003"/>
                    </a:ext>
                  </a:extLst>
                </a:gridCol>
              </a:tblGrid>
              <a:tr h="478627">
                <a:tc gridSpan="8">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mn-lt"/>
                          <a:ea typeface="+mn-ea"/>
                          <a:cs typeface="+mn-cs"/>
                        </a:rPr>
                        <a:t>Nutrient content (dry weight) of some composting materials (%)</a:t>
                      </a:r>
                    </a:p>
                  </a:txBody>
                  <a:tcPr anchor="ct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tc hMerge="1">
                  <a:txBody>
                    <a:bodyPr/>
                    <a:lstStyle/>
                    <a:p>
                      <a:endParaRPr lang="en-GB" sz="1600" dirty="0"/>
                    </a:p>
                  </a:txBody>
                  <a:tcPr/>
                </a:tc>
                <a:extLst>
                  <a:ext uri="{0D108BD9-81ED-4DB2-BD59-A6C34878D82A}">
                    <a16:rowId xmlns:a16="http://schemas.microsoft.com/office/drawing/2014/main" val="17269612"/>
                  </a:ext>
                </a:extLst>
              </a:tr>
              <a:tr h="478627">
                <a:tc>
                  <a:txBody>
                    <a:bodyPr/>
                    <a:lstStyle/>
                    <a:p>
                      <a:endParaRPr lang="en-GB" sz="1600" b="1" dirty="0"/>
                    </a:p>
                  </a:txBody>
                  <a:tcPr anchor="ctr"/>
                </a:tc>
                <a:tc>
                  <a:txBody>
                    <a:bodyPr/>
                    <a:lstStyle/>
                    <a:p>
                      <a:r>
                        <a:rPr lang="en-GB" sz="1600" b="1" dirty="0"/>
                        <a:t>N</a:t>
                      </a:r>
                    </a:p>
                  </a:txBody>
                  <a:tcPr anchor="ctr"/>
                </a:tc>
                <a:tc>
                  <a:txBody>
                    <a:bodyPr/>
                    <a:lstStyle/>
                    <a:p>
                      <a:r>
                        <a:rPr lang="en-GB" sz="1600" b="1" dirty="0"/>
                        <a:t>P</a:t>
                      </a:r>
                    </a:p>
                  </a:txBody>
                  <a:tcPr anchor="ctr"/>
                </a:tc>
                <a:tc>
                  <a:txBody>
                    <a:bodyPr/>
                    <a:lstStyle/>
                    <a:p>
                      <a:r>
                        <a:rPr lang="en-GB" sz="1600" b="1" dirty="0"/>
                        <a:t>K</a:t>
                      </a:r>
                    </a:p>
                  </a:txBody>
                  <a:tcPr anchor="ctr"/>
                </a:tc>
                <a:tc>
                  <a:txBody>
                    <a:bodyPr/>
                    <a:lstStyle/>
                    <a:p>
                      <a:r>
                        <a:rPr lang="en-GB" sz="1600" b="1" dirty="0"/>
                        <a:t>B</a:t>
                      </a:r>
                    </a:p>
                  </a:txBody>
                  <a:tcPr anchor="ctr"/>
                </a:tc>
                <a:tc>
                  <a:txBody>
                    <a:bodyPr/>
                    <a:lstStyle/>
                    <a:p>
                      <a:r>
                        <a:rPr lang="en-GB" sz="1600" b="1" dirty="0"/>
                        <a:t>Zn</a:t>
                      </a:r>
                    </a:p>
                  </a:txBody>
                  <a:tcPr anchor="ctr"/>
                </a:tc>
                <a:tc>
                  <a:txBody>
                    <a:bodyPr/>
                    <a:lstStyle/>
                    <a:p>
                      <a:r>
                        <a:rPr lang="en-GB" sz="1600" b="1" dirty="0"/>
                        <a:t>Cu</a:t>
                      </a:r>
                    </a:p>
                  </a:txBody>
                  <a:tcPr anchor="ctr"/>
                </a:tc>
                <a:tc>
                  <a:txBody>
                    <a:bodyPr/>
                    <a:lstStyle/>
                    <a:p>
                      <a:r>
                        <a:rPr lang="en-GB" sz="1600" b="1" dirty="0"/>
                        <a:t>C/N</a:t>
                      </a:r>
                    </a:p>
                  </a:txBody>
                  <a:tcPr anchor="ctr"/>
                </a:tc>
                <a:extLst>
                  <a:ext uri="{0D108BD9-81ED-4DB2-BD59-A6C34878D82A}">
                    <a16:rowId xmlns:a16="http://schemas.microsoft.com/office/drawing/2014/main" val="10709223"/>
                  </a:ext>
                </a:extLst>
              </a:tr>
              <a:tr h="478627">
                <a:tc>
                  <a:txBody>
                    <a:bodyPr/>
                    <a:lstStyle/>
                    <a:p>
                      <a:r>
                        <a:rPr lang="en-GB" sz="1600" dirty="0"/>
                        <a:t>Cattle manure</a:t>
                      </a:r>
                    </a:p>
                  </a:txBody>
                  <a:tcPr anchor="ctr"/>
                </a:tc>
                <a:tc>
                  <a:txBody>
                    <a:bodyPr/>
                    <a:lstStyle/>
                    <a:p>
                      <a:r>
                        <a:rPr lang="en-GB" sz="1600" dirty="0"/>
                        <a:t>1.5-2.5</a:t>
                      </a:r>
                    </a:p>
                  </a:txBody>
                  <a:tcPr anchor="ctr"/>
                </a:tc>
                <a:tc>
                  <a:txBody>
                    <a:bodyPr/>
                    <a:lstStyle/>
                    <a:p>
                      <a:r>
                        <a:rPr lang="en-GB" sz="1600" dirty="0"/>
                        <a:t>0.3-0.5</a:t>
                      </a:r>
                    </a:p>
                  </a:txBody>
                  <a:tcPr anchor="ctr"/>
                </a:tc>
                <a:tc>
                  <a:txBody>
                    <a:bodyPr/>
                    <a:lstStyle/>
                    <a:p>
                      <a:r>
                        <a:rPr lang="en-GB" sz="1600" dirty="0"/>
                        <a:t>1.9-2.2</a:t>
                      </a:r>
                    </a:p>
                  </a:txBody>
                  <a:tcPr anchor="ctr"/>
                </a:tc>
                <a:tc>
                  <a:txBody>
                    <a:bodyPr/>
                    <a:lstStyle/>
                    <a:p>
                      <a:r>
                        <a:rPr lang="en-GB" sz="1600" dirty="0"/>
                        <a:t>6.5</a:t>
                      </a:r>
                    </a:p>
                  </a:txBody>
                  <a:tcPr anchor="ctr"/>
                </a:tc>
                <a:tc>
                  <a:txBody>
                    <a:bodyPr/>
                    <a:lstStyle/>
                    <a:p>
                      <a:r>
                        <a:rPr lang="en-GB" sz="1600" dirty="0"/>
                        <a:t>23.6</a:t>
                      </a:r>
                    </a:p>
                  </a:txBody>
                  <a:tcPr anchor="ctr"/>
                </a:tc>
                <a:tc>
                  <a:txBody>
                    <a:bodyPr/>
                    <a:lstStyle/>
                    <a:p>
                      <a:r>
                        <a:rPr lang="en-GB" sz="1600" dirty="0"/>
                        <a:t>4.5</a:t>
                      </a:r>
                    </a:p>
                  </a:txBody>
                  <a:tcPr anchor="ctr"/>
                </a:tc>
                <a:tc>
                  <a:txBody>
                    <a:bodyPr/>
                    <a:lstStyle/>
                    <a:p>
                      <a:r>
                        <a:rPr lang="en-GB" sz="1600" dirty="0"/>
                        <a:t>15</a:t>
                      </a:r>
                    </a:p>
                  </a:txBody>
                  <a:tcPr anchor="ctr"/>
                </a:tc>
                <a:extLst>
                  <a:ext uri="{0D108BD9-81ED-4DB2-BD59-A6C34878D82A}">
                    <a16:rowId xmlns:a16="http://schemas.microsoft.com/office/drawing/2014/main" val="3419017803"/>
                  </a:ext>
                </a:extLst>
              </a:tr>
              <a:tr h="478627">
                <a:tc>
                  <a:txBody>
                    <a:bodyPr/>
                    <a:lstStyle/>
                    <a:p>
                      <a:r>
                        <a:rPr lang="en-GB" sz="1600" dirty="0"/>
                        <a:t>Maize </a:t>
                      </a:r>
                      <a:r>
                        <a:rPr lang="en-GB" sz="1600" dirty="0" err="1"/>
                        <a:t>stover</a:t>
                      </a:r>
                      <a:endParaRPr lang="en-GB" sz="1600" dirty="0"/>
                    </a:p>
                  </a:txBody>
                  <a:tcPr anchor="ctr"/>
                </a:tc>
                <a:tc>
                  <a:txBody>
                    <a:bodyPr/>
                    <a:lstStyle/>
                    <a:p>
                      <a:r>
                        <a:rPr lang="en-GB" sz="1600" dirty="0"/>
                        <a:t>0.7-0.8</a:t>
                      </a:r>
                    </a:p>
                  </a:txBody>
                  <a:tcPr anchor="ctr"/>
                </a:tc>
                <a:tc>
                  <a:txBody>
                    <a:bodyPr/>
                    <a:lstStyle/>
                    <a:p>
                      <a:r>
                        <a:rPr lang="en-GB" sz="1600" dirty="0"/>
                        <a:t>0.9-1.3</a:t>
                      </a:r>
                    </a:p>
                  </a:txBody>
                  <a:tcPr anchor="ctr"/>
                </a:tc>
                <a:tc>
                  <a:txBody>
                    <a:bodyPr/>
                    <a:lstStyle/>
                    <a:p>
                      <a:r>
                        <a:rPr lang="en-GB" sz="1600" dirty="0"/>
                        <a:t>1-1.3</a:t>
                      </a:r>
                    </a:p>
                  </a:txBody>
                  <a:tcPr anchor="ctr"/>
                </a:tc>
                <a:tc>
                  <a:txBody>
                    <a:bodyPr/>
                    <a:lstStyle/>
                    <a:p>
                      <a:endParaRPr lang="en-GB" sz="1600" dirty="0"/>
                    </a:p>
                  </a:txBody>
                  <a:tcPr anchor="ctr"/>
                </a:tc>
                <a:tc>
                  <a:txBody>
                    <a:bodyPr/>
                    <a:lstStyle/>
                    <a:p>
                      <a:endParaRPr lang="en-GB" sz="1600" dirty="0"/>
                    </a:p>
                  </a:txBody>
                  <a:tcPr anchor="ctr"/>
                </a:tc>
                <a:tc>
                  <a:txBody>
                    <a:bodyPr/>
                    <a:lstStyle/>
                    <a:p>
                      <a:endParaRPr lang="en-GB" sz="1600"/>
                    </a:p>
                  </a:txBody>
                  <a:tcPr anchor="ctr"/>
                </a:tc>
                <a:tc>
                  <a:txBody>
                    <a:bodyPr/>
                    <a:lstStyle/>
                    <a:p>
                      <a:r>
                        <a:rPr lang="en-GB" sz="1600" dirty="0"/>
                        <a:t>60</a:t>
                      </a:r>
                    </a:p>
                  </a:txBody>
                  <a:tcPr anchor="ctr"/>
                </a:tc>
                <a:extLst>
                  <a:ext uri="{0D108BD9-81ED-4DB2-BD59-A6C34878D82A}">
                    <a16:rowId xmlns:a16="http://schemas.microsoft.com/office/drawing/2014/main" val="4193957083"/>
                  </a:ext>
                </a:extLst>
              </a:tr>
              <a:tr h="383557">
                <a:tc>
                  <a:txBody>
                    <a:bodyPr/>
                    <a:lstStyle/>
                    <a:p>
                      <a:r>
                        <a:rPr lang="en-GB" sz="1600" dirty="0"/>
                        <a:t>Ash</a:t>
                      </a:r>
                    </a:p>
                  </a:txBody>
                  <a:tcPr anchor="ctr"/>
                </a:tc>
                <a:tc>
                  <a:txBody>
                    <a:bodyPr/>
                    <a:lstStyle/>
                    <a:p>
                      <a:r>
                        <a:rPr lang="en-GB" sz="1600" dirty="0"/>
                        <a:t>0.4-0.5</a:t>
                      </a:r>
                    </a:p>
                  </a:txBody>
                  <a:tcPr anchor="ctr"/>
                </a:tc>
                <a:tc>
                  <a:txBody>
                    <a:bodyPr/>
                    <a:lstStyle/>
                    <a:p>
                      <a:r>
                        <a:rPr lang="en-GB" sz="1600" dirty="0"/>
                        <a:t>1.2-1.3</a:t>
                      </a:r>
                    </a:p>
                  </a:txBody>
                  <a:tcPr anchor="ctr"/>
                </a:tc>
                <a:tc>
                  <a:txBody>
                    <a:bodyPr/>
                    <a:lstStyle/>
                    <a:p>
                      <a:r>
                        <a:rPr lang="en-GB" sz="1600" dirty="0"/>
                        <a:t>8.8-9.0</a:t>
                      </a:r>
                    </a:p>
                  </a:txBody>
                  <a:tcPr anchor="ctr"/>
                </a:tc>
                <a:tc>
                  <a:txBody>
                    <a:bodyPr/>
                    <a:lstStyle/>
                    <a:p>
                      <a:endParaRPr lang="en-GB" sz="1600" dirty="0"/>
                    </a:p>
                  </a:txBody>
                  <a:tcPr anchor="ctr"/>
                </a:tc>
                <a:tc>
                  <a:txBody>
                    <a:bodyPr/>
                    <a:lstStyle/>
                    <a:p>
                      <a:endParaRPr lang="en-GB" sz="1600" dirty="0"/>
                    </a:p>
                  </a:txBody>
                  <a:tcPr anchor="ctr"/>
                </a:tc>
                <a:tc>
                  <a:txBody>
                    <a:bodyPr/>
                    <a:lstStyle/>
                    <a:p>
                      <a:endParaRPr lang="en-GB" sz="1600"/>
                    </a:p>
                  </a:txBody>
                  <a:tcPr anchor="ctr"/>
                </a:tc>
                <a:tc>
                  <a:txBody>
                    <a:bodyPr/>
                    <a:lstStyle/>
                    <a:p>
                      <a:endParaRPr lang="en-GB" sz="1600"/>
                    </a:p>
                  </a:txBody>
                  <a:tcPr anchor="ctr"/>
                </a:tc>
                <a:extLst>
                  <a:ext uri="{0D108BD9-81ED-4DB2-BD59-A6C34878D82A}">
                    <a16:rowId xmlns:a16="http://schemas.microsoft.com/office/drawing/2014/main" val="2275223097"/>
                  </a:ext>
                </a:extLst>
              </a:tr>
              <a:tr h="478627">
                <a:tc>
                  <a:txBody>
                    <a:bodyPr/>
                    <a:lstStyle/>
                    <a:p>
                      <a:r>
                        <a:rPr lang="en-GB" sz="1600" i="1" dirty="0" err="1"/>
                        <a:t>Mucuna</a:t>
                      </a:r>
                      <a:r>
                        <a:rPr lang="en-GB" sz="1600" i="1" dirty="0"/>
                        <a:t> </a:t>
                      </a:r>
                      <a:r>
                        <a:rPr lang="en-GB" sz="1600" i="1" dirty="0" err="1"/>
                        <a:t>pruriens</a:t>
                      </a:r>
                      <a:endParaRPr lang="en-GB" sz="1600" i="1" dirty="0"/>
                    </a:p>
                  </a:txBody>
                  <a:tcPr anchor="ctr"/>
                </a:tc>
                <a:tc>
                  <a:txBody>
                    <a:bodyPr/>
                    <a:lstStyle/>
                    <a:p>
                      <a:r>
                        <a:rPr lang="en-GB" sz="1600" dirty="0"/>
                        <a:t>2-2.3</a:t>
                      </a:r>
                    </a:p>
                  </a:txBody>
                  <a:tcPr anchor="ctr"/>
                </a:tc>
                <a:tc>
                  <a:txBody>
                    <a:bodyPr/>
                    <a:lstStyle/>
                    <a:p>
                      <a:r>
                        <a:rPr lang="en-GB" sz="1600" dirty="0"/>
                        <a:t>2.6-3.6</a:t>
                      </a:r>
                    </a:p>
                  </a:txBody>
                  <a:tcPr anchor="ctr"/>
                </a:tc>
                <a:tc>
                  <a:txBody>
                    <a:bodyPr/>
                    <a:lstStyle/>
                    <a:p>
                      <a:r>
                        <a:rPr lang="en-GB" sz="1600" dirty="0"/>
                        <a:t>1.3-1.5</a:t>
                      </a:r>
                    </a:p>
                  </a:txBody>
                  <a:tcPr anchor="ctr"/>
                </a:tc>
                <a:tc>
                  <a:txBody>
                    <a:bodyPr/>
                    <a:lstStyle/>
                    <a:p>
                      <a:r>
                        <a:rPr lang="en-GB" sz="1600" dirty="0"/>
                        <a:t>1.8</a:t>
                      </a:r>
                    </a:p>
                  </a:txBody>
                  <a:tcPr anchor="ctr"/>
                </a:tc>
                <a:tc>
                  <a:txBody>
                    <a:bodyPr/>
                    <a:lstStyle/>
                    <a:p>
                      <a:r>
                        <a:rPr lang="en-GB" sz="1600" dirty="0"/>
                        <a:t>2.9</a:t>
                      </a:r>
                    </a:p>
                  </a:txBody>
                  <a:tcPr anchor="ctr"/>
                </a:tc>
                <a:tc>
                  <a:txBody>
                    <a:bodyPr/>
                    <a:lstStyle/>
                    <a:p>
                      <a:endParaRPr lang="en-GB" sz="1600" dirty="0"/>
                    </a:p>
                  </a:txBody>
                  <a:tcPr anchor="ctr"/>
                </a:tc>
                <a:tc>
                  <a:txBody>
                    <a:bodyPr/>
                    <a:lstStyle/>
                    <a:p>
                      <a:r>
                        <a:rPr lang="en-GB" sz="1600" dirty="0"/>
                        <a:t>13</a:t>
                      </a:r>
                    </a:p>
                  </a:txBody>
                  <a:tcPr anchor="ctr"/>
                </a:tc>
                <a:extLst>
                  <a:ext uri="{0D108BD9-81ED-4DB2-BD59-A6C34878D82A}">
                    <a16:rowId xmlns:a16="http://schemas.microsoft.com/office/drawing/2014/main" val="23900410"/>
                  </a:ext>
                </a:extLst>
              </a:tr>
              <a:tr h="383557">
                <a:tc>
                  <a:txBody>
                    <a:bodyPr/>
                    <a:lstStyle/>
                    <a:p>
                      <a:r>
                        <a:rPr lang="en-GB" sz="1600" i="1" dirty="0" err="1"/>
                        <a:t>Tithonia</a:t>
                      </a:r>
                      <a:r>
                        <a:rPr lang="en-GB" sz="1600" i="1" dirty="0"/>
                        <a:t> </a:t>
                      </a:r>
                      <a:r>
                        <a:rPr lang="en-GB" sz="1600" i="1" dirty="0" err="1"/>
                        <a:t>diversifolia</a:t>
                      </a:r>
                      <a:endParaRPr lang="en-GB" sz="1600" i="1" dirty="0"/>
                    </a:p>
                  </a:txBody>
                  <a:tcPr anchor="ctr"/>
                </a:tc>
                <a:tc>
                  <a:txBody>
                    <a:bodyPr/>
                    <a:lstStyle/>
                    <a:p>
                      <a:r>
                        <a:rPr lang="en-GB" sz="1600" dirty="0"/>
                        <a:t>2.6-3.3</a:t>
                      </a:r>
                    </a:p>
                  </a:txBody>
                  <a:tcPr anchor="ctr"/>
                </a:tc>
                <a:tc>
                  <a:txBody>
                    <a:bodyPr/>
                    <a:lstStyle/>
                    <a:p>
                      <a:r>
                        <a:rPr lang="en-GB" sz="1600" dirty="0"/>
                        <a:t>3.6-4.9</a:t>
                      </a:r>
                    </a:p>
                  </a:txBody>
                  <a:tcPr anchor="ctr"/>
                </a:tc>
                <a:tc>
                  <a:txBody>
                    <a:bodyPr/>
                    <a:lstStyle/>
                    <a:p>
                      <a:r>
                        <a:rPr lang="en-GB" sz="1600" dirty="0"/>
                        <a:t>3.5-3.7</a:t>
                      </a:r>
                    </a:p>
                  </a:txBody>
                  <a:tcPr anchor="ctr"/>
                </a:tc>
                <a:tc>
                  <a:txBody>
                    <a:bodyPr/>
                    <a:lstStyle/>
                    <a:p>
                      <a:r>
                        <a:rPr lang="en-GB" sz="1600" dirty="0"/>
                        <a:t>5.9</a:t>
                      </a:r>
                    </a:p>
                  </a:txBody>
                  <a:tcPr anchor="ctr"/>
                </a:tc>
                <a:tc>
                  <a:txBody>
                    <a:bodyPr/>
                    <a:lstStyle/>
                    <a:p>
                      <a:r>
                        <a:rPr lang="en-GB" sz="1600" dirty="0"/>
                        <a:t>7.3</a:t>
                      </a:r>
                    </a:p>
                  </a:txBody>
                  <a:tcPr anchor="ctr"/>
                </a:tc>
                <a:tc>
                  <a:txBody>
                    <a:bodyPr/>
                    <a:lstStyle/>
                    <a:p>
                      <a:endParaRPr lang="en-GB" sz="1600" dirty="0"/>
                    </a:p>
                  </a:txBody>
                  <a:tcPr anchor="ctr"/>
                </a:tc>
                <a:tc>
                  <a:txBody>
                    <a:bodyPr/>
                    <a:lstStyle/>
                    <a:p>
                      <a:endParaRPr lang="en-GB" sz="1600"/>
                    </a:p>
                  </a:txBody>
                  <a:tcPr anchor="ctr"/>
                </a:tc>
                <a:extLst>
                  <a:ext uri="{0D108BD9-81ED-4DB2-BD59-A6C34878D82A}">
                    <a16:rowId xmlns:a16="http://schemas.microsoft.com/office/drawing/2014/main" val="4020791805"/>
                  </a:ext>
                </a:extLst>
              </a:tr>
              <a:tr h="511340">
                <a:tc>
                  <a:txBody>
                    <a:bodyPr/>
                    <a:lstStyle/>
                    <a:p>
                      <a:r>
                        <a:rPr lang="en-GB" sz="1600" i="1" dirty="0"/>
                        <a:t>Lantana </a:t>
                      </a:r>
                      <a:r>
                        <a:rPr lang="en-GB" sz="1600" i="1" dirty="0" err="1"/>
                        <a:t>camara</a:t>
                      </a:r>
                      <a:endParaRPr lang="en-GB" sz="1600" i="1" dirty="0"/>
                    </a:p>
                  </a:txBody>
                  <a:tcPr anchor="ctr"/>
                </a:tc>
                <a:tc>
                  <a:txBody>
                    <a:bodyPr/>
                    <a:lstStyle/>
                    <a:p>
                      <a:r>
                        <a:rPr lang="en-GB" sz="1600" dirty="0"/>
                        <a:t>1.6-2.0</a:t>
                      </a:r>
                    </a:p>
                  </a:txBody>
                  <a:tcPr anchor="ctr"/>
                </a:tc>
                <a:tc>
                  <a:txBody>
                    <a:bodyPr/>
                    <a:lstStyle/>
                    <a:p>
                      <a:r>
                        <a:rPr lang="en-GB" sz="1600" dirty="0"/>
                        <a:t>2.1-3.1</a:t>
                      </a:r>
                    </a:p>
                  </a:txBody>
                  <a:tcPr anchor="ctr"/>
                </a:tc>
                <a:tc>
                  <a:txBody>
                    <a:bodyPr/>
                    <a:lstStyle/>
                    <a:p>
                      <a:r>
                        <a:rPr lang="en-GB" sz="1600" dirty="0"/>
                        <a:t>1.8-2.0</a:t>
                      </a:r>
                    </a:p>
                  </a:txBody>
                  <a:tcPr anchor="ctr"/>
                </a:tc>
                <a:tc>
                  <a:txBody>
                    <a:bodyPr/>
                    <a:lstStyle/>
                    <a:p>
                      <a:r>
                        <a:rPr lang="en-GB" sz="1600" dirty="0"/>
                        <a:t>2.3</a:t>
                      </a:r>
                    </a:p>
                  </a:txBody>
                  <a:tcPr anchor="ctr"/>
                </a:tc>
                <a:tc>
                  <a:txBody>
                    <a:bodyPr/>
                    <a:lstStyle/>
                    <a:p>
                      <a:r>
                        <a:rPr lang="en-GB" sz="1600" dirty="0"/>
                        <a:t>4.1</a:t>
                      </a:r>
                    </a:p>
                  </a:txBody>
                  <a:tcPr anchor="ctr"/>
                </a:tc>
                <a:tc>
                  <a:txBody>
                    <a:bodyPr/>
                    <a:lstStyle/>
                    <a:p>
                      <a:r>
                        <a:rPr lang="en-GB" sz="1600" dirty="0"/>
                        <a:t>4.0</a:t>
                      </a:r>
                    </a:p>
                  </a:txBody>
                  <a:tcPr anchor="ctr"/>
                </a:tc>
                <a:tc>
                  <a:txBody>
                    <a:bodyPr/>
                    <a:lstStyle/>
                    <a:p>
                      <a:endParaRPr lang="en-GB" sz="1600" dirty="0"/>
                    </a:p>
                  </a:txBody>
                  <a:tcPr anchor="ctr"/>
                </a:tc>
                <a:extLst>
                  <a:ext uri="{0D108BD9-81ED-4DB2-BD59-A6C34878D82A}">
                    <a16:rowId xmlns:a16="http://schemas.microsoft.com/office/drawing/2014/main" val="3934290245"/>
                  </a:ext>
                </a:extLst>
              </a:tr>
              <a:tr h="383557">
                <a:tc>
                  <a:txBody>
                    <a:bodyPr/>
                    <a:lstStyle/>
                    <a:p>
                      <a:r>
                        <a:rPr lang="en-GB" sz="1600" i="1" dirty="0" err="1"/>
                        <a:t>Leucaena</a:t>
                      </a:r>
                      <a:r>
                        <a:rPr lang="en-GB" sz="1600" i="1" dirty="0"/>
                        <a:t> </a:t>
                      </a:r>
                      <a:r>
                        <a:rPr lang="en-GB" sz="1600" i="1" dirty="0" err="1"/>
                        <a:t>trichandra</a:t>
                      </a:r>
                      <a:endParaRPr lang="en-GB" sz="1600" i="1" dirty="0"/>
                    </a:p>
                  </a:txBody>
                  <a:tcPr anchor="ctr"/>
                </a:tc>
                <a:tc>
                  <a:txBody>
                    <a:bodyPr/>
                    <a:lstStyle/>
                    <a:p>
                      <a:r>
                        <a:rPr lang="en-GB" sz="1600" dirty="0"/>
                        <a:t>4.15</a:t>
                      </a:r>
                    </a:p>
                  </a:txBody>
                  <a:tcPr anchor="ctr"/>
                </a:tc>
                <a:tc>
                  <a:txBody>
                    <a:bodyPr/>
                    <a:lstStyle/>
                    <a:p>
                      <a:r>
                        <a:rPr lang="en-GB" sz="1600" dirty="0"/>
                        <a:t>0.23</a:t>
                      </a:r>
                    </a:p>
                  </a:txBody>
                  <a:tcPr anchor="ctr"/>
                </a:tc>
                <a:tc>
                  <a:txBody>
                    <a:bodyPr/>
                    <a:lstStyle/>
                    <a:p>
                      <a:r>
                        <a:rPr lang="en-GB" sz="1600" dirty="0"/>
                        <a:t>1.7</a:t>
                      </a:r>
                    </a:p>
                  </a:txBody>
                  <a:tcPr anchor="ctr"/>
                </a:tc>
                <a:tc>
                  <a:txBody>
                    <a:bodyPr/>
                    <a:lstStyle/>
                    <a:p>
                      <a:endParaRPr lang="en-GB" sz="1600" dirty="0"/>
                    </a:p>
                  </a:txBody>
                  <a:tcPr anchor="ctr"/>
                </a:tc>
                <a:tc>
                  <a:txBody>
                    <a:bodyPr/>
                    <a:lstStyle/>
                    <a:p>
                      <a:endParaRPr lang="en-GB" sz="1600" dirty="0"/>
                    </a:p>
                  </a:txBody>
                  <a:tcPr anchor="ctr"/>
                </a:tc>
                <a:tc>
                  <a:txBody>
                    <a:bodyPr/>
                    <a:lstStyle/>
                    <a:p>
                      <a:endParaRPr lang="en-GB" sz="1600" dirty="0"/>
                    </a:p>
                  </a:txBody>
                  <a:tcPr anchor="ctr"/>
                </a:tc>
                <a:tc>
                  <a:txBody>
                    <a:bodyPr/>
                    <a:lstStyle/>
                    <a:p>
                      <a:endParaRPr lang="en-GB" sz="1600" dirty="0"/>
                    </a:p>
                  </a:txBody>
                  <a:tcPr anchor="ctr"/>
                </a:tc>
                <a:extLst>
                  <a:ext uri="{0D108BD9-81ED-4DB2-BD59-A6C34878D82A}">
                    <a16:rowId xmlns:a16="http://schemas.microsoft.com/office/drawing/2014/main" val="1200805109"/>
                  </a:ext>
                </a:extLst>
              </a:tr>
            </a:tbl>
          </a:graphicData>
        </a:graphic>
      </p:graphicFrame>
      <p:sp>
        <p:nvSpPr>
          <p:cNvPr id="3" name="TextBox 2"/>
          <p:cNvSpPr txBox="1"/>
          <p:nvPr/>
        </p:nvSpPr>
        <p:spPr>
          <a:xfrm>
            <a:off x="5292008" y="5243802"/>
            <a:ext cx="3283206" cy="276999"/>
          </a:xfrm>
          <a:prstGeom prst="rect">
            <a:avLst/>
          </a:prstGeom>
          <a:noFill/>
        </p:spPr>
        <p:txBody>
          <a:bodyPr wrap="none" rtlCol="0">
            <a:spAutoFit/>
          </a:bodyPr>
          <a:lstStyle/>
          <a:p>
            <a:r>
              <a:rPr lang="en-GB" sz="1200" dirty="0"/>
              <a:t>Source: Noah Adamtey (forthcoming publication)</a:t>
            </a:r>
            <a:endParaRPr lang="en-US" sz="1200" dirty="0">
              <a:highlight>
                <a:srgbClr val="FFFF00"/>
              </a:highlight>
            </a:endParaRPr>
          </a:p>
        </p:txBody>
      </p:sp>
      <p:sp>
        <p:nvSpPr>
          <p:cNvPr id="7" name="Datumsplatzhalter 4">
            <a:extLst>
              <a:ext uri="{FF2B5EF4-FFF2-40B4-BE49-F238E27FC236}">
                <a16:creationId xmlns:a16="http://schemas.microsoft.com/office/drawing/2014/main" id="{4F58B300-502C-4A7D-9AC1-561B88A517E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592418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en-GB" noProof="0" smtClean="0"/>
              <a:pPr/>
              <a:t>53</a:t>
            </a:fld>
            <a:endParaRPr lang="en-GB" noProof="0" dirty="0"/>
          </a:p>
        </p:txBody>
      </p:sp>
      <p:sp>
        <p:nvSpPr>
          <p:cNvPr id="7" name="Textfeld 6"/>
          <p:cNvSpPr txBox="1"/>
          <p:nvPr/>
        </p:nvSpPr>
        <p:spPr>
          <a:xfrm>
            <a:off x="627813" y="458967"/>
            <a:ext cx="8100091" cy="249299"/>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400" b="1" spc="0" baseline="0"/>
            </a:lvl1pPr>
          </a:lstStyle>
          <a:p>
            <a:r>
              <a:rPr lang="de-CH" sz="1800" dirty="0"/>
              <a:t>Compost </a:t>
            </a:r>
            <a:r>
              <a:rPr lang="de-CH" sz="1800" dirty="0" err="1"/>
              <a:t>making</a:t>
            </a:r>
            <a:r>
              <a:rPr lang="de-CH" sz="1800" dirty="0"/>
              <a:t> </a:t>
            </a:r>
            <a:r>
              <a:rPr lang="de-CH" sz="1800" dirty="0" err="1"/>
              <a:t>and</a:t>
            </a:r>
            <a:r>
              <a:rPr lang="de-CH" sz="1800" dirty="0"/>
              <a:t> requirements</a:t>
            </a:r>
          </a:p>
        </p:txBody>
      </p:sp>
      <p:sp>
        <p:nvSpPr>
          <p:cNvPr id="2" name="Rectangle 1"/>
          <p:cNvSpPr/>
          <p:nvPr/>
        </p:nvSpPr>
        <p:spPr>
          <a:xfrm>
            <a:off x="618908" y="2644456"/>
            <a:ext cx="7906184" cy="2967717"/>
          </a:xfrm>
          <a:prstGeom prst="rect">
            <a:avLst/>
          </a:prstGeom>
          <a:solidFill>
            <a:schemeClr val="accent6">
              <a:lumMod val="20000"/>
              <a:lumOff val="80000"/>
            </a:schemeClr>
          </a:solidFill>
          <a:ln>
            <a:noFill/>
          </a:ln>
        </p:spPr>
        <p:txBody>
          <a:bodyPr wrap="square" lIns="72000" tIns="72000" rIns="72000" bIns="72000">
            <a:spAutoFit/>
          </a:bodyPr>
          <a:lstStyle/>
          <a:p>
            <a:pPr marL="285750" lvl="1" indent="-285750" algn="just" defTabSz="685800">
              <a:lnSpc>
                <a:spcPct val="90000"/>
              </a:lnSpc>
              <a:spcBef>
                <a:spcPts val="600"/>
              </a:spcBef>
              <a:buClr>
                <a:srgbClr val="006C8E"/>
              </a:buClr>
              <a:buFont typeface="Arial" panose="020B0604020202020204" pitchFamily="34" charset="0"/>
              <a:buChar char="•"/>
            </a:pPr>
            <a:r>
              <a:rPr lang="en-US" sz="1600" dirty="0"/>
              <a:t>Do you have enough practical skills and experience in compost making? If not, can you associate with someone who has this experience?</a:t>
            </a:r>
            <a:endParaRPr lang="de-CH" sz="1600" dirty="0"/>
          </a:p>
          <a:p>
            <a:pPr marL="285750" lvl="1" indent="-285750" algn="just" defTabSz="685800">
              <a:lnSpc>
                <a:spcPct val="90000"/>
              </a:lnSpc>
              <a:spcBef>
                <a:spcPts val="600"/>
              </a:spcBef>
              <a:buClr>
                <a:srgbClr val="006C8E"/>
              </a:buClr>
              <a:buFont typeface="Arial" panose="020B0604020202020204" pitchFamily="34" charset="0"/>
              <a:buChar char="•"/>
            </a:pPr>
            <a:r>
              <a:rPr lang="de-CH" sz="1600" dirty="0"/>
              <a:t>According to </a:t>
            </a:r>
            <a:r>
              <a:rPr lang="de-CH" sz="1600" dirty="0" err="1"/>
              <a:t>the</a:t>
            </a:r>
            <a:r>
              <a:rPr lang="de-CH" sz="1600" dirty="0"/>
              <a:t> </a:t>
            </a:r>
            <a:r>
              <a:rPr lang="de-CH" sz="1600" dirty="0" err="1"/>
              <a:t>demonstration</a:t>
            </a:r>
            <a:r>
              <a:rPr lang="de-CH" sz="1600" dirty="0"/>
              <a:t> design, </a:t>
            </a:r>
            <a:r>
              <a:rPr lang="de-CH" sz="1600" dirty="0" err="1"/>
              <a:t>how</a:t>
            </a:r>
            <a:r>
              <a:rPr lang="de-CH" sz="1600" dirty="0"/>
              <a:t> </a:t>
            </a:r>
            <a:r>
              <a:rPr lang="de-CH" sz="1600" dirty="0" err="1"/>
              <a:t>much</a:t>
            </a:r>
            <a:r>
              <a:rPr lang="de-CH" sz="1600" dirty="0"/>
              <a:t> compost </a:t>
            </a:r>
            <a:r>
              <a:rPr lang="de-CH" sz="1600" dirty="0" err="1"/>
              <a:t>is</a:t>
            </a:r>
            <a:r>
              <a:rPr lang="de-CH" sz="1600" dirty="0"/>
              <a:t> required to provide </a:t>
            </a:r>
            <a:r>
              <a:rPr lang="de-CH" sz="1600" dirty="0" err="1"/>
              <a:t>the</a:t>
            </a:r>
            <a:r>
              <a:rPr lang="de-CH" sz="1600" dirty="0"/>
              <a:t> </a:t>
            </a:r>
            <a:r>
              <a:rPr lang="de-CH" sz="1600" dirty="0" err="1"/>
              <a:t>necessary</a:t>
            </a:r>
            <a:r>
              <a:rPr lang="de-CH" sz="1600" dirty="0"/>
              <a:t> nutrients to </a:t>
            </a:r>
            <a:r>
              <a:rPr lang="de-CH" sz="1600" dirty="0" err="1"/>
              <a:t>the</a:t>
            </a:r>
            <a:r>
              <a:rPr lang="de-CH" sz="1600" dirty="0"/>
              <a:t> </a:t>
            </a:r>
            <a:r>
              <a:rPr lang="de-CH" sz="1600" dirty="0" err="1"/>
              <a:t>crops</a:t>
            </a:r>
            <a:r>
              <a:rPr lang="de-CH" sz="1600" dirty="0"/>
              <a:t>? </a:t>
            </a:r>
          </a:p>
          <a:p>
            <a:pPr marL="285750" lvl="1" indent="-285750" algn="just" defTabSz="685800">
              <a:lnSpc>
                <a:spcPct val="90000"/>
              </a:lnSpc>
              <a:spcBef>
                <a:spcPts val="600"/>
              </a:spcBef>
              <a:buClr>
                <a:srgbClr val="006C8E"/>
              </a:buClr>
              <a:buFont typeface="Arial" panose="020B0604020202020204" pitchFamily="34" charset="0"/>
              <a:buChar char="•"/>
            </a:pPr>
            <a:r>
              <a:rPr lang="de-CH" sz="1600" dirty="0"/>
              <a:t>Are there </a:t>
            </a:r>
            <a:r>
              <a:rPr lang="de-CH" sz="1600" dirty="0" err="1"/>
              <a:t>enough</a:t>
            </a:r>
            <a:r>
              <a:rPr lang="de-CH" sz="1600" dirty="0"/>
              <a:t> </a:t>
            </a:r>
            <a:r>
              <a:rPr lang="de-CH" sz="1600" dirty="0" err="1"/>
              <a:t>raw</a:t>
            </a:r>
            <a:r>
              <a:rPr lang="de-CH" sz="1600" dirty="0"/>
              <a:t> </a:t>
            </a:r>
            <a:r>
              <a:rPr lang="de-CH" sz="1600" dirty="0" err="1"/>
              <a:t>materials</a:t>
            </a:r>
            <a:r>
              <a:rPr lang="de-CH" sz="1600" dirty="0"/>
              <a:t> and </a:t>
            </a:r>
            <a:r>
              <a:rPr lang="de-CH" sz="1600" dirty="0" err="1"/>
              <a:t>suitable</a:t>
            </a:r>
            <a:r>
              <a:rPr lang="de-CH" sz="1600" dirty="0"/>
              <a:t> </a:t>
            </a:r>
            <a:r>
              <a:rPr lang="de-CH" sz="1600" dirty="0" err="1"/>
              <a:t>space</a:t>
            </a:r>
            <a:r>
              <a:rPr lang="de-CH" sz="1600" dirty="0"/>
              <a:t> </a:t>
            </a:r>
            <a:r>
              <a:rPr lang="de-CH" sz="1600" dirty="0" err="1"/>
              <a:t>for</a:t>
            </a:r>
            <a:r>
              <a:rPr lang="de-CH" sz="1600" dirty="0"/>
              <a:t> composting and </a:t>
            </a:r>
            <a:r>
              <a:rPr lang="de-CH" sz="1600" dirty="0" err="1"/>
              <a:t>how</a:t>
            </a:r>
            <a:r>
              <a:rPr lang="de-CH" sz="1600" dirty="0"/>
              <a:t> </a:t>
            </a:r>
            <a:r>
              <a:rPr lang="de-CH" sz="1600" dirty="0" err="1"/>
              <a:t>far</a:t>
            </a:r>
            <a:r>
              <a:rPr lang="de-CH" sz="1600" dirty="0"/>
              <a:t> in </a:t>
            </a:r>
            <a:r>
              <a:rPr lang="de-CH" sz="1600" dirty="0" err="1"/>
              <a:t>advance</a:t>
            </a:r>
            <a:r>
              <a:rPr lang="de-CH" sz="1600" dirty="0"/>
              <a:t> must you </a:t>
            </a:r>
            <a:r>
              <a:rPr lang="de-CH" sz="1600" dirty="0" err="1"/>
              <a:t>start</a:t>
            </a:r>
            <a:r>
              <a:rPr lang="de-CH" sz="1600" dirty="0"/>
              <a:t> </a:t>
            </a:r>
            <a:r>
              <a:rPr lang="de-CH" sz="1600" dirty="0" err="1"/>
              <a:t>preparing</a:t>
            </a:r>
            <a:r>
              <a:rPr lang="de-CH" sz="1600" dirty="0"/>
              <a:t> compost before planting</a:t>
            </a:r>
          </a:p>
          <a:p>
            <a:pPr marL="285750" lvl="1" indent="-285750" algn="just" defTabSz="685800">
              <a:lnSpc>
                <a:spcPct val="90000"/>
              </a:lnSpc>
              <a:spcBef>
                <a:spcPts val="600"/>
              </a:spcBef>
              <a:buClr>
                <a:srgbClr val="006C8E"/>
              </a:buClr>
              <a:buFont typeface="Arial" panose="020B0604020202020204" pitchFamily="34" charset="0"/>
              <a:buChar char="•"/>
            </a:pPr>
            <a:r>
              <a:rPr lang="de-CH" sz="1600" dirty="0" err="1"/>
              <a:t>Is</a:t>
            </a:r>
            <a:r>
              <a:rPr lang="de-CH" sz="1600" dirty="0"/>
              <a:t> there a </a:t>
            </a:r>
            <a:r>
              <a:rPr lang="de-CH" sz="1600" dirty="0" err="1"/>
              <a:t>reliable</a:t>
            </a:r>
            <a:r>
              <a:rPr lang="de-CH" sz="1600" dirty="0"/>
              <a:t> water </a:t>
            </a:r>
            <a:r>
              <a:rPr lang="de-CH" sz="1600" dirty="0" err="1"/>
              <a:t>source</a:t>
            </a:r>
            <a:r>
              <a:rPr lang="de-CH" sz="1600" dirty="0"/>
              <a:t> available </a:t>
            </a:r>
            <a:r>
              <a:rPr lang="de-CH" sz="1600" dirty="0" err="1"/>
              <a:t>near</a:t>
            </a:r>
            <a:r>
              <a:rPr lang="de-CH" sz="1600" dirty="0"/>
              <a:t> </a:t>
            </a:r>
            <a:r>
              <a:rPr lang="de-CH" sz="1600" dirty="0" err="1"/>
              <a:t>the</a:t>
            </a:r>
            <a:r>
              <a:rPr lang="de-CH" sz="1600" dirty="0"/>
              <a:t> compost </a:t>
            </a:r>
            <a:r>
              <a:rPr lang="de-CH" sz="1600" dirty="0" err="1"/>
              <a:t>site</a:t>
            </a:r>
            <a:r>
              <a:rPr lang="de-CH" sz="1600" dirty="0"/>
              <a:t>? </a:t>
            </a:r>
          </a:p>
          <a:p>
            <a:pPr marL="285750" lvl="1" indent="-285750" algn="just" defTabSz="685800">
              <a:lnSpc>
                <a:spcPct val="90000"/>
              </a:lnSpc>
              <a:spcBef>
                <a:spcPts val="600"/>
              </a:spcBef>
              <a:buClr>
                <a:srgbClr val="006C8E"/>
              </a:buClr>
              <a:buFont typeface="Arial" panose="020B0604020202020204" pitchFamily="34" charset="0"/>
              <a:buChar char="•"/>
            </a:pPr>
            <a:r>
              <a:rPr lang="de-CH" sz="1600" dirty="0" err="1"/>
              <a:t>Is</a:t>
            </a:r>
            <a:r>
              <a:rPr lang="de-CH" sz="1600" dirty="0"/>
              <a:t> there </a:t>
            </a:r>
            <a:r>
              <a:rPr lang="de-CH" sz="1600" dirty="0" err="1"/>
              <a:t>enough</a:t>
            </a:r>
            <a:r>
              <a:rPr lang="de-CH" sz="1600" dirty="0"/>
              <a:t> </a:t>
            </a:r>
            <a:r>
              <a:rPr lang="de-CH" sz="1600" dirty="0" err="1"/>
              <a:t>labour</a:t>
            </a:r>
            <a:r>
              <a:rPr lang="de-CH" sz="1600" dirty="0"/>
              <a:t> </a:t>
            </a:r>
            <a:r>
              <a:rPr lang="de-CH" sz="1600" dirty="0" err="1"/>
              <a:t>for</a:t>
            </a:r>
            <a:r>
              <a:rPr lang="de-CH" sz="1600" dirty="0"/>
              <a:t> </a:t>
            </a:r>
            <a:r>
              <a:rPr lang="de-CH" sz="1600" dirty="0" err="1"/>
              <a:t>the</a:t>
            </a:r>
            <a:r>
              <a:rPr lang="de-CH" sz="1600" dirty="0"/>
              <a:t> compost </a:t>
            </a:r>
            <a:r>
              <a:rPr lang="de-CH" sz="1600" dirty="0" err="1"/>
              <a:t>making</a:t>
            </a:r>
            <a:r>
              <a:rPr lang="de-CH" sz="1600" dirty="0"/>
              <a:t> </a:t>
            </a:r>
            <a:r>
              <a:rPr lang="de-CH" sz="1600" dirty="0" err="1"/>
              <a:t>activities</a:t>
            </a:r>
            <a:r>
              <a:rPr lang="de-CH" sz="1600" dirty="0"/>
              <a:t>?</a:t>
            </a:r>
          </a:p>
          <a:p>
            <a:pPr marL="285750" lvl="1" indent="-285750" algn="just" defTabSz="685800">
              <a:lnSpc>
                <a:spcPct val="90000"/>
              </a:lnSpc>
              <a:spcBef>
                <a:spcPts val="600"/>
              </a:spcBef>
              <a:buClr>
                <a:srgbClr val="006C8E"/>
              </a:buClr>
              <a:buFont typeface="Arial" panose="020B0604020202020204" pitchFamily="34" charset="0"/>
              <a:buChar char="•"/>
            </a:pPr>
            <a:r>
              <a:rPr lang="de-CH" sz="1600" dirty="0"/>
              <a:t>Do you plan to </a:t>
            </a:r>
            <a:r>
              <a:rPr lang="de-CH" sz="1600" dirty="0" err="1"/>
              <a:t>test</a:t>
            </a:r>
            <a:r>
              <a:rPr lang="de-CH" sz="1600" dirty="0"/>
              <a:t> </a:t>
            </a:r>
            <a:r>
              <a:rPr lang="de-CH" sz="1600" dirty="0" err="1"/>
              <a:t>the</a:t>
            </a:r>
            <a:r>
              <a:rPr lang="de-CH" sz="1600" dirty="0"/>
              <a:t> compost </a:t>
            </a:r>
            <a:r>
              <a:rPr lang="de-CH" sz="1600" dirty="0" err="1"/>
              <a:t>for</a:t>
            </a:r>
            <a:r>
              <a:rPr lang="de-CH" sz="1600" dirty="0"/>
              <a:t> </a:t>
            </a:r>
            <a:r>
              <a:rPr lang="de-CH" sz="1600" dirty="0" err="1"/>
              <a:t>quality</a:t>
            </a:r>
            <a:r>
              <a:rPr lang="de-CH" sz="1600" dirty="0"/>
              <a:t> </a:t>
            </a:r>
            <a:r>
              <a:rPr lang="de-CH" sz="1600" dirty="0" err="1"/>
              <a:t>paramaters</a:t>
            </a:r>
            <a:r>
              <a:rPr lang="de-CH" sz="1600" dirty="0"/>
              <a:t> such </a:t>
            </a:r>
            <a:r>
              <a:rPr lang="de-CH" sz="1600" dirty="0" err="1"/>
              <a:t>as</a:t>
            </a:r>
            <a:r>
              <a:rPr lang="de-CH" sz="1600" dirty="0"/>
              <a:t> nutrient </a:t>
            </a:r>
            <a:r>
              <a:rPr lang="de-CH" sz="1600" dirty="0" err="1"/>
              <a:t>contents</a:t>
            </a:r>
            <a:r>
              <a:rPr lang="de-CH" sz="1600" dirty="0"/>
              <a:t>, </a:t>
            </a:r>
            <a:r>
              <a:rPr lang="de-CH" sz="1600" dirty="0" err="1"/>
              <a:t>chemical</a:t>
            </a:r>
            <a:r>
              <a:rPr lang="de-CH" sz="1600" dirty="0"/>
              <a:t> contamination, etc.? </a:t>
            </a:r>
            <a:r>
              <a:rPr lang="de-CH" sz="1600" dirty="0" err="1"/>
              <a:t>If</a:t>
            </a:r>
            <a:r>
              <a:rPr lang="de-CH" sz="1600" dirty="0"/>
              <a:t> so, do you have </a:t>
            </a:r>
            <a:r>
              <a:rPr lang="de-CH" sz="1600" dirty="0" err="1"/>
              <a:t>the</a:t>
            </a:r>
            <a:r>
              <a:rPr lang="de-CH" sz="1600" dirty="0"/>
              <a:t> appropriate </a:t>
            </a:r>
            <a:r>
              <a:rPr lang="de-CH" sz="1600" dirty="0" err="1"/>
              <a:t>laboratory</a:t>
            </a:r>
            <a:r>
              <a:rPr lang="de-CH" sz="1600" dirty="0"/>
              <a:t> </a:t>
            </a:r>
            <a:r>
              <a:rPr lang="de-CH" sz="1600" dirty="0" err="1"/>
              <a:t>facilities</a:t>
            </a:r>
            <a:r>
              <a:rPr lang="de-CH" sz="1600" dirty="0"/>
              <a:t> </a:t>
            </a:r>
            <a:r>
              <a:rPr lang="de-CH" sz="1600" dirty="0" err="1"/>
              <a:t>for</a:t>
            </a:r>
            <a:r>
              <a:rPr lang="de-CH" sz="1600" dirty="0"/>
              <a:t> such analyses?</a:t>
            </a:r>
          </a:p>
        </p:txBody>
      </p:sp>
      <p:sp>
        <p:nvSpPr>
          <p:cNvPr id="8" name="Rectangle 7"/>
          <p:cNvSpPr/>
          <p:nvPr/>
        </p:nvSpPr>
        <p:spPr>
          <a:xfrm>
            <a:off x="627813" y="2256671"/>
            <a:ext cx="4478390" cy="221599"/>
          </a:xfrm>
          <a:prstGeom prst="rect">
            <a:avLst/>
          </a:prstGeom>
          <a:noFill/>
        </p:spPr>
        <p:txBody>
          <a:bodyPr vert="horz" wrap="square" lIns="0" tIns="0" rIns="0" bIns="0" rtlCol="0" anchor="t">
            <a:spAutoFit/>
          </a:bodyPr>
          <a:lstStyle/>
          <a:p>
            <a:pPr>
              <a:lnSpc>
                <a:spcPct val="90000"/>
              </a:lnSpc>
              <a:spcBef>
                <a:spcPct val="0"/>
              </a:spcBef>
            </a:pPr>
            <a:r>
              <a:rPr lang="de-CH" sz="1600" b="1" dirty="0"/>
              <a:t>Guiding </a:t>
            </a:r>
            <a:r>
              <a:rPr lang="de-CH" sz="1600" b="1" dirty="0" err="1"/>
              <a:t>questions</a:t>
            </a:r>
            <a:r>
              <a:rPr lang="de-CH" sz="1600" b="1" dirty="0"/>
              <a:t> </a:t>
            </a:r>
            <a:r>
              <a:rPr lang="de-CH" sz="1600" b="1" dirty="0" err="1"/>
              <a:t>for</a:t>
            </a:r>
            <a:r>
              <a:rPr lang="de-CH" sz="1600" b="1" dirty="0"/>
              <a:t> compost </a:t>
            </a:r>
            <a:r>
              <a:rPr lang="de-CH" sz="1600" b="1" dirty="0" err="1"/>
              <a:t>making</a:t>
            </a:r>
            <a:endParaRPr lang="en-GB" sz="1600" b="1" dirty="0"/>
          </a:p>
        </p:txBody>
      </p:sp>
      <p:sp>
        <p:nvSpPr>
          <p:cNvPr id="9" name="Datumsplatzhalter 4">
            <a:extLst>
              <a:ext uri="{FF2B5EF4-FFF2-40B4-BE49-F238E27FC236}">
                <a16:creationId xmlns:a16="http://schemas.microsoft.com/office/drawing/2014/main" id="{80B59E37-F912-4D2E-8364-CD61E27B8C0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627813" y="1005265"/>
            <a:ext cx="8010089" cy="1077218"/>
          </a:xfrm>
          <a:prstGeom prst="rect">
            <a:avLst/>
          </a:prstGeom>
          <a:noFill/>
        </p:spPr>
        <p:txBody>
          <a:bodyPr wrap="square" rtlCol="0">
            <a:spAutoFit/>
          </a:bodyPr>
          <a:lstStyle/>
          <a:p>
            <a:pPr algn="just"/>
            <a:r>
              <a:rPr lang="de-CH" sz="1600" dirty="0"/>
              <a:t>Good </a:t>
            </a:r>
            <a:r>
              <a:rPr lang="de-CH" sz="1600" dirty="0" err="1"/>
              <a:t>quality</a:t>
            </a:r>
            <a:r>
              <a:rPr lang="de-CH" sz="1600" dirty="0"/>
              <a:t> compost </a:t>
            </a:r>
            <a:r>
              <a:rPr lang="de-CH" sz="1600" dirty="0" err="1"/>
              <a:t>is</a:t>
            </a:r>
            <a:r>
              <a:rPr lang="de-CH" sz="1600" dirty="0"/>
              <a:t> a fundamental </a:t>
            </a:r>
            <a:r>
              <a:rPr lang="de-CH" sz="1600" dirty="0" err="1"/>
              <a:t>part</a:t>
            </a:r>
            <a:r>
              <a:rPr lang="de-CH" sz="1600" dirty="0"/>
              <a:t> of organic </a:t>
            </a:r>
            <a:r>
              <a:rPr lang="de-CH" sz="1600" dirty="0" err="1"/>
              <a:t>agriculture</a:t>
            </a:r>
            <a:r>
              <a:rPr lang="de-CH" sz="1600" dirty="0"/>
              <a:t> in </a:t>
            </a:r>
            <a:r>
              <a:rPr lang="de-CH" sz="1600" dirty="0" err="1"/>
              <a:t>many</a:t>
            </a:r>
            <a:r>
              <a:rPr lang="de-CH" sz="1600" dirty="0"/>
              <a:t> </a:t>
            </a:r>
            <a:r>
              <a:rPr lang="de-CH" sz="1600" dirty="0" err="1"/>
              <a:t>respects</a:t>
            </a:r>
            <a:r>
              <a:rPr lang="de-CH" sz="1600" dirty="0"/>
              <a:t>. Compost </a:t>
            </a:r>
            <a:r>
              <a:rPr lang="de-CH" sz="1600" dirty="0" err="1"/>
              <a:t>provides</a:t>
            </a:r>
            <a:r>
              <a:rPr lang="de-CH" sz="1600" dirty="0"/>
              <a:t> nutrients to </a:t>
            </a:r>
            <a:r>
              <a:rPr lang="de-CH" sz="1600" dirty="0" err="1"/>
              <a:t>the</a:t>
            </a:r>
            <a:r>
              <a:rPr lang="de-CH" sz="1600" dirty="0"/>
              <a:t> </a:t>
            </a:r>
            <a:r>
              <a:rPr lang="de-CH" sz="1600" dirty="0" err="1"/>
              <a:t>crops</a:t>
            </a:r>
            <a:r>
              <a:rPr lang="de-CH" sz="1600" dirty="0"/>
              <a:t>, </a:t>
            </a:r>
            <a:r>
              <a:rPr lang="de-CH" sz="1600" dirty="0" err="1"/>
              <a:t>improves</a:t>
            </a:r>
            <a:r>
              <a:rPr lang="de-CH" sz="1600" dirty="0"/>
              <a:t> soil </a:t>
            </a:r>
            <a:r>
              <a:rPr lang="de-CH" sz="1600" dirty="0" err="1"/>
              <a:t>chemical</a:t>
            </a:r>
            <a:r>
              <a:rPr lang="de-CH" sz="1600" dirty="0"/>
              <a:t> and physical characteristics, and also </a:t>
            </a:r>
            <a:r>
              <a:rPr lang="de-CH" sz="1600" dirty="0" err="1"/>
              <a:t>promotes</a:t>
            </a:r>
            <a:r>
              <a:rPr lang="de-CH" sz="1600" dirty="0"/>
              <a:t> soil </a:t>
            </a:r>
            <a:r>
              <a:rPr lang="de-CH" sz="1600" dirty="0" err="1"/>
              <a:t>biodiversity</a:t>
            </a:r>
            <a:r>
              <a:rPr lang="de-CH" sz="1600" dirty="0"/>
              <a:t>. Making compost </a:t>
            </a:r>
            <a:r>
              <a:rPr lang="de-CH" sz="1600" dirty="0" err="1"/>
              <a:t>is</a:t>
            </a:r>
            <a:r>
              <a:rPr lang="de-CH" sz="1600" dirty="0"/>
              <a:t> quite a </a:t>
            </a:r>
            <a:r>
              <a:rPr lang="de-CH" sz="1600" dirty="0" err="1"/>
              <a:t>lengthy</a:t>
            </a:r>
            <a:r>
              <a:rPr lang="de-CH" sz="1600" dirty="0"/>
              <a:t> and </a:t>
            </a:r>
            <a:r>
              <a:rPr lang="de-CH" sz="1600" dirty="0" err="1"/>
              <a:t>involving</a:t>
            </a:r>
            <a:r>
              <a:rPr lang="de-CH" sz="1600" dirty="0"/>
              <a:t> process, and </a:t>
            </a:r>
            <a:r>
              <a:rPr lang="de-CH" sz="1600" dirty="0" err="1"/>
              <a:t>timing</a:t>
            </a:r>
            <a:r>
              <a:rPr lang="de-CH" sz="1600" dirty="0"/>
              <a:t> </a:t>
            </a:r>
            <a:r>
              <a:rPr lang="de-CH" sz="1600" dirty="0" err="1"/>
              <a:t>is</a:t>
            </a:r>
            <a:r>
              <a:rPr lang="de-CH" sz="1600" dirty="0"/>
              <a:t> of </a:t>
            </a:r>
            <a:r>
              <a:rPr lang="de-CH" sz="1600" dirty="0" err="1"/>
              <a:t>utmost</a:t>
            </a:r>
            <a:r>
              <a:rPr lang="de-CH" sz="1600" dirty="0"/>
              <a:t> </a:t>
            </a:r>
            <a:r>
              <a:rPr lang="de-CH" sz="1600" dirty="0" err="1"/>
              <a:t>importance</a:t>
            </a:r>
            <a:r>
              <a:rPr lang="de-CH" sz="1600" dirty="0"/>
              <a:t> in </a:t>
            </a:r>
            <a:r>
              <a:rPr lang="de-CH" sz="1600" dirty="0" err="1"/>
              <a:t>order</a:t>
            </a:r>
            <a:r>
              <a:rPr lang="de-CH" sz="1600" dirty="0"/>
              <a:t> to have </a:t>
            </a:r>
            <a:r>
              <a:rPr lang="de-CH" sz="1600" dirty="0" err="1"/>
              <a:t>it</a:t>
            </a:r>
            <a:r>
              <a:rPr lang="de-CH" sz="1600" dirty="0"/>
              <a:t> </a:t>
            </a:r>
            <a:r>
              <a:rPr lang="de-CH" sz="1600" dirty="0" err="1"/>
              <a:t>ready</a:t>
            </a:r>
            <a:r>
              <a:rPr lang="de-CH" sz="1600" dirty="0"/>
              <a:t> at </a:t>
            </a:r>
            <a:r>
              <a:rPr lang="de-CH" sz="1600" dirty="0" err="1"/>
              <a:t>the</a:t>
            </a:r>
            <a:r>
              <a:rPr lang="de-CH" sz="1600" dirty="0"/>
              <a:t> time when </a:t>
            </a:r>
            <a:r>
              <a:rPr lang="de-CH" sz="1600" dirty="0" err="1"/>
              <a:t>it</a:t>
            </a:r>
            <a:r>
              <a:rPr lang="de-CH" sz="1600" dirty="0"/>
              <a:t> </a:t>
            </a:r>
            <a:r>
              <a:rPr lang="de-CH" sz="1600" dirty="0" err="1"/>
              <a:t>is</a:t>
            </a:r>
            <a:r>
              <a:rPr lang="de-CH" sz="1600" dirty="0"/>
              <a:t> required.  </a:t>
            </a:r>
            <a:endParaRPr lang="en-US" sz="1600" dirty="0"/>
          </a:p>
        </p:txBody>
      </p:sp>
    </p:spTree>
    <p:extLst>
      <p:ext uri="{BB962C8B-B14F-4D97-AF65-F5344CB8AC3E}">
        <p14:creationId xmlns:p14="http://schemas.microsoft.com/office/powerpoint/2010/main" val="259831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54</a:t>
            </a:fld>
            <a:endParaRPr lang="en-GB" noProof="0" dirty="0"/>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706358" y="1143320"/>
            <a:ext cx="2893228" cy="2578141"/>
          </a:xfrm>
          <a:prstGeom prst="rect">
            <a:avLst/>
          </a:prstGeom>
        </p:spPr>
      </p:pic>
      <p:pic>
        <p:nvPicPr>
          <p:cNvPr id="9" name="Content Placeholder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781" y="1011810"/>
            <a:ext cx="5121842" cy="2893227"/>
          </a:xfrm>
          <a:prstGeom prst="rect">
            <a:avLst/>
          </a:prstGeom>
        </p:spPr>
      </p:pic>
      <p:sp>
        <p:nvSpPr>
          <p:cNvPr id="10" name="TextBox 9"/>
          <p:cNvSpPr txBox="1"/>
          <p:nvPr/>
        </p:nvSpPr>
        <p:spPr>
          <a:xfrm>
            <a:off x="584750" y="368966"/>
            <a:ext cx="8117894" cy="535531"/>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en-GB" sz="1800" dirty="0"/>
              <a:t>Methods of making composting: </a:t>
            </a:r>
            <a:br>
              <a:rPr lang="en-GB" sz="1800" dirty="0"/>
            </a:br>
            <a:r>
              <a:rPr lang="en-GB" sz="1800" dirty="0"/>
              <a:t>a) t</a:t>
            </a:r>
            <a:r>
              <a:rPr lang="de-CH" sz="1800" dirty="0"/>
              <a:t>he </a:t>
            </a:r>
            <a:r>
              <a:rPr lang="de-CH" sz="1800" dirty="0" err="1"/>
              <a:t>heap</a:t>
            </a:r>
            <a:r>
              <a:rPr lang="de-CH" sz="1800" dirty="0"/>
              <a:t> composting </a:t>
            </a:r>
            <a:r>
              <a:rPr lang="de-CH" sz="1800" dirty="0" err="1"/>
              <a:t>method</a:t>
            </a:r>
            <a:r>
              <a:rPr lang="de-CH" sz="1800" dirty="0"/>
              <a:t> under shade (in a </a:t>
            </a:r>
            <a:r>
              <a:rPr lang="de-CH" sz="1800" dirty="0" err="1"/>
              <a:t>shed</a:t>
            </a:r>
            <a:r>
              <a:rPr lang="de-CH" sz="1800" dirty="0"/>
              <a:t> </a:t>
            </a:r>
            <a:r>
              <a:rPr lang="de-CH" sz="1800" dirty="0" err="1"/>
              <a:t>or</a:t>
            </a:r>
            <a:r>
              <a:rPr lang="de-CH" sz="1800" dirty="0"/>
              <a:t> under a tree) </a:t>
            </a:r>
            <a:endParaRPr lang="en-US" sz="1800" dirty="0"/>
          </a:p>
        </p:txBody>
      </p:sp>
      <p:sp>
        <p:nvSpPr>
          <p:cNvPr id="11" name="Textfeld 10"/>
          <p:cNvSpPr txBox="1"/>
          <p:nvPr/>
        </p:nvSpPr>
        <p:spPr>
          <a:xfrm>
            <a:off x="544557" y="5772141"/>
            <a:ext cx="3217434" cy="447559"/>
          </a:xfrm>
          <a:prstGeom prst="rect">
            <a:avLst/>
          </a:prstGeom>
          <a:noFill/>
        </p:spPr>
        <p:txBody>
          <a:bodyPr wrap="square" rtlCol="0">
            <a:spAutoFit/>
          </a:bodyPr>
          <a:lstStyle/>
          <a:p>
            <a:endParaRPr lang="en-US" dirty="0"/>
          </a:p>
        </p:txBody>
      </p:sp>
      <p:sp>
        <p:nvSpPr>
          <p:cNvPr id="13" name="Textfeld 12"/>
          <p:cNvSpPr txBox="1"/>
          <p:nvPr/>
        </p:nvSpPr>
        <p:spPr>
          <a:xfrm>
            <a:off x="5719826" y="3833089"/>
            <a:ext cx="2790033" cy="307777"/>
          </a:xfrm>
          <a:prstGeom prst="rect">
            <a:avLst/>
          </a:prstGeom>
          <a:noFill/>
        </p:spPr>
        <p:txBody>
          <a:bodyPr wrap="square" rtlCol="0">
            <a:spAutoFit/>
          </a:bodyPr>
          <a:lstStyle/>
          <a:p>
            <a:pPr algn="r"/>
            <a:r>
              <a:rPr lang="de-CH" sz="1400" dirty="0"/>
              <a:t>Pictures: SysCom Trial, </a:t>
            </a:r>
            <a:r>
              <a:rPr lang="de-CH" sz="1400" dirty="0" err="1"/>
              <a:t>Kenya</a:t>
            </a:r>
            <a:endParaRPr lang="en-US" sz="1400" dirty="0"/>
          </a:p>
        </p:txBody>
      </p:sp>
      <p:sp>
        <p:nvSpPr>
          <p:cNvPr id="5" name="Textfeld 4"/>
          <p:cNvSpPr txBox="1"/>
          <p:nvPr/>
        </p:nvSpPr>
        <p:spPr>
          <a:xfrm>
            <a:off x="534840" y="4152494"/>
            <a:ext cx="7975019" cy="1323439"/>
          </a:xfrm>
          <a:prstGeom prst="rect">
            <a:avLst/>
          </a:prstGeom>
          <a:solidFill>
            <a:srgbClr val="FFF2CC"/>
          </a:solidFill>
          <a:ln>
            <a:noFill/>
          </a:ln>
        </p:spPr>
        <p:txBody>
          <a:bodyPr wrap="square">
            <a:spAutoFit/>
          </a:bodyPr>
          <a:lstStyle>
            <a:defPPr>
              <a:defRPr lang="de-DE"/>
            </a:defPPr>
            <a:lvl1pPr>
              <a:defRPr sz="1600" b="1"/>
            </a:lvl1pPr>
          </a:lstStyle>
          <a:p>
            <a:r>
              <a:rPr lang="de-CH" dirty="0"/>
              <a:t>Note: </a:t>
            </a:r>
            <a:r>
              <a:rPr lang="de-CH" b="0" dirty="0"/>
              <a:t>The stick </a:t>
            </a:r>
            <a:r>
              <a:rPr lang="de-CH" b="0" dirty="0" err="1"/>
              <a:t>inserted</a:t>
            </a:r>
            <a:r>
              <a:rPr lang="de-CH" b="0" dirty="0"/>
              <a:t> in </a:t>
            </a:r>
            <a:r>
              <a:rPr lang="de-CH" b="0" dirty="0" err="1"/>
              <a:t>the</a:t>
            </a:r>
            <a:r>
              <a:rPr lang="de-CH" b="0" dirty="0"/>
              <a:t> compost </a:t>
            </a:r>
            <a:r>
              <a:rPr lang="de-CH" b="0" dirty="0" err="1"/>
              <a:t>heap</a:t>
            </a:r>
            <a:r>
              <a:rPr lang="de-CH" b="0" dirty="0"/>
              <a:t> helps to monitor </a:t>
            </a:r>
            <a:r>
              <a:rPr lang="de-CH" b="0" dirty="0" err="1"/>
              <a:t>the</a:t>
            </a:r>
            <a:r>
              <a:rPr lang="de-CH" b="0" dirty="0"/>
              <a:t> </a:t>
            </a:r>
            <a:r>
              <a:rPr lang="de-CH" b="0" dirty="0" err="1"/>
              <a:t>performance</a:t>
            </a:r>
            <a:r>
              <a:rPr lang="de-CH" b="0" dirty="0"/>
              <a:t> of </a:t>
            </a:r>
            <a:r>
              <a:rPr lang="de-CH" b="0" dirty="0" err="1"/>
              <a:t>the</a:t>
            </a:r>
            <a:r>
              <a:rPr lang="de-CH" b="0" dirty="0"/>
              <a:t> compost.  </a:t>
            </a:r>
            <a:r>
              <a:rPr lang="de-CH" b="0" dirty="0" err="1"/>
              <a:t>When</a:t>
            </a:r>
            <a:r>
              <a:rPr lang="de-CH" b="0" dirty="0"/>
              <a:t> </a:t>
            </a:r>
            <a:r>
              <a:rPr lang="de-CH" b="0" dirty="0" err="1"/>
              <a:t>the</a:t>
            </a:r>
            <a:r>
              <a:rPr lang="de-CH" b="0" dirty="0"/>
              <a:t> stick </a:t>
            </a:r>
            <a:r>
              <a:rPr lang="de-CH" b="0" dirty="0" err="1"/>
              <a:t>is</a:t>
            </a:r>
            <a:r>
              <a:rPr lang="de-CH" b="0" dirty="0"/>
              <a:t> </a:t>
            </a:r>
            <a:r>
              <a:rPr lang="de-CH" b="0" dirty="0" err="1"/>
              <a:t>removed</a:t>
            </a:r>
            <a:r>
              <a:rPr lang="de-CH" b="0" dirty="0"/>
              <a:t> and </a:t>
            </a:r>
            <a:r>
              <a:rPr lang="de-CH" b="0" dirty="0" err="1"/>
              <a:t>feels</a:t>
            </a:r>
            <a:r>
              <a:rPr lang="de-CH" b="0" dirty="0"/>
              <a:t>  </a:t>
            </a:r>
            <a:r>
              <a:rPr lang="de-CH" b="0" dirty="0" err="1"/>
              <a:t>cold</a:t>
            </a:r>
            <a:r>
              <a:rPr lang="de-CH" b="0" dirty="0"/>
              <a:t>, </a:t>
            </a:r>
            <a:r>
              <a:rPr lang="de-CH" b="0" dirty="0" err="1"/>
              <a:t>it</a:t>
            </a:r>
            <a:r>
              <a:rPr lang="de-CH" b="0" dirty="0"/>
              <a:t> </a:t>
            </a:r>
            <a:r>
              <a:rPr lang="de-CH" b="0" dirty="0" err="1"/>
              <a:t>means</a:t>
            </a:r>
            <a:r>
              <a:rPr lang="de-CH" b="0" dirty="0"/>
              <a:t> that </a:t>
            </a:r>
            <a:r>
              <a:rPr lang="de-CH" b="0" dirty="0" err="1"/>
              <a:t>the</a:t>
            </a:r>
            <a:r>
              <a:rPr lang="de-CH" b="0" dirty="0"/>
              <a:t> </a:t>
            </a:r>
            <a:r>
              <a:rPr lang="de-CH" b="0" dirty="0" err="1"/>
              <a:t>decomposition</a:t>
            </a:r>
            <a:r>
              <a:rPr lang="de-CH" b="0" dirty="0"/>
              <a:t> process </a:t>
            </a:r>
            <a:r>
              <a:rPr lang="de-CH" b="0" dirty="0" err="1"/>
              <a:t>is</a:t>
            </a:r>
            <a:r>
              <a:rPr lang="de-CH" b="0" dirty="0"/>
              <a:t> not going </a:t>
            </a:r>
            <a:r>
              <a:rPr lang="de-CH" b="0" dirty="0" err="1"/>
              <a:t>well</a:t>
            </a:r>
            <a:r>
              <a:rPr lang="de-CH" b="0" dirty="0"/>
              <a:t> due to </a:t>
            </a:r>
            <a:r>
              <a:rPr lang="de-CH" b="0" dirty="0" err="1"/>
              <a:t>exessive</a:t>
            </a:r>
            <a:r>
              <a:rPr lang="de-CH" b="0" dirty="0"/>
              <a:t> </a:t>
            </a:r>
            <a:r>
              <a:rPr lang="de-CH" b="0" dirty="0" err="1"/>
              <a:t>moisture</a:t>
            </a:r>
            <a:r>
              <a:rPr lang="de-CH" b="0" dirty="0"/>
              <a:t>,,extreme </a:t>
            </a:r>
            <a:r>
              <a:rPr lang="de-CH" b="0" dirty="0" err="1"/>
              <a:t>dryness</a:t>
            </a:r>
            <a:r>
              <a:rPr lang="de-CH" b="0" dirty="0"/>
              <a:t> </a:t>
            </a:r>
            <a:r>
              <a:rPr lang="de-CH" b="0" dirty="0" err="1"/>
              <a:t>or</a:t>
            </a:r>
            <a:r>
              <a:rPr lang="de-CH" b="0" dirty="0"/>
              <a:t> lack of </a:t>
            </a:r>
            <a:r>
              <a:rPr lang="de-CH" b="0" dirty="0" err="1"/>
              <a:t>green</a:t>
            </a:r>
            <a:r>
              <a:rPr lang="de-CH" b="0" dirty="0"/>
              <a:t> </a:t>
            </a:r>
            <a:r>
              <a:rPr lang="de-CH" b="0" dirty="0" err="1"/>
              <a:t>materials</a:t>
            </a:r>
            <a:r>
              <a:rPr lang="de-CH" b="0" dirty="0"/>
              <a:t>. When </a:t>
            </a:r>
            <a:r>
              <a:rPr lang="de-CH" b="0" dirty="0" err="1"/>
              <a:t>the</a:t>
            </a:r>
            <a:r>
              <a:rPr lang="de-CH" b="0" dirty="0"/>
              <a:t> stick </a:t>
            </a:r>
            <a:r>
              <a:rPr lang="de-CH" b="0" dirty="0" err="1"/>
              <a:t>feels</a:t>
            </a:r>
            <a:r>
              <a:rPr lang="de-CH" b="0" dirty="0"/>
              <a:t> </a:t>
            </a:r>
            <a:r>
              <a:rPr lang="de-CH" b="0" dirty="0" err="1"/>
              <a:t>very</a:t>
            </a:r>
            <a:r>
              <a:rPr lang="de-CH" b="0" dirty="0"/>
              <a:t> </a:t>
            </a:r>
            <a:r>
              <a:rPr lang="de-CH" b="0" dirty="0" err="1"/>
              <a:t>hot</a:t>
            </a:r>
            <a:r>
              <a:rPr lang="de-CH" b="0" dirty="0"/>
              <a:t>, </a:t>
            </a:r>
            <a:r>
              <a:rPr lang="de-CH" b="0" dirty="0" err="1"/>
              <a:t>it</a:t>
            </a:r>
            <a:r>
              <a:rPr lang="de-CH" b="0" dirty="0"/>
              <a:t> </a:t>
            </a:r>
            <a:r>
              <a:rPr lang="de-CH" b="0" dirty="0" err="1"/>
              <a:t>means</a:t>
            </a:r>
            <a:r>
              <a:rPr lang="de-CH" b="0" dirty="0"/>
              <a:t> that compost </a:t>
            </a:r>
            <a:r>
              <a:rPr lang="de-CH" b="0" dirty="0" err="1"/>
              <a:t>needs</a:t>
            </a:r>
            <a:r>
              <a:rPr lang="de-CH" b="0" dirty="0"/>
              <a:t> to </a:t>
            </a:r>
            <a:r>
              <a:rPr lang="de-CH" b="0" dirty="0" err="1"/>
              <a:t>be</a:t>
            </a:r>
            <a:r>
              <a:rPr lang="de-CH" b="0" dirty="0"/>
              <a:t> </a:t>
            </a:r>
            <a:r>
              <a:rPr lang="de-CH" b="0" dirty="0" err="1"/>
              <a:t>turned</a:t>
            </a:r>
            <a:r>
              <a:rPr lang="de-CH" b="0" dirty="0"/>
              <a:t>. </a:t>
            </a:r>
            <a:r>
              <a:rPr lang="de-CH" b="0" dirty="0" err="1"/>
              <a:t>If</a:t>
            </a:r>
            <a:r>
              <a:rPr lang="de-CH" b="0" dirty="0"/>
              <a:t> </a:t>
            </a:r>
            <a:r>
              <a:rPr lang="de-CH" b="0" dirty="0" err="1"/>
              <a:t>the</a:t>
            </a:r>
            <a:r>
              <a:rPr lang="de-CH" b="0" dirty="0"/>
              <a:t> stick </a:t>
            </a:r>
            <a:r>
              <a:rPr lang="de-CH" b="0" dirty="0" err="1"/>
              <a:t>feels</a:t>
            </a:r>
            <a:r>
              <a:rPr lang="de-CH" b="0" dirty="0"/>
              <a:t> warm, </a:t>
            </a:r>
            <a:r>
              <a:rPr lang="de-CH" b="0" dirty="0" err="1"/>
              <a:t>then</a:t>
            </a:r>
            <a:r>
              <a:rPr lang="de-CH" b="0" dirty="0"/>
              <a:t> </a:t>
            </a:r>
            <a:r>
              <a:rPr lang="de-CH" b="0" dirty="0" err="1"/>
              <a:t>the</a:t>
            </a:r>
            <a:r>
              <a:rPr lang="de-CH" b="0" dirty="0"/>
              <a:t> process </a:t>
            </a:r>
            <a:r>
              <a:rPr lang="de-CH" b="0" dirty="0" err="1"/>
              <a:t>is</a:t>
            </a:r>
            <a:r>
              <a:rPr lang="de-CH" b="0" dirty="0"/>
              <a:t> </a:t>
            </a:r>
            <a:r>
              <a:rPr lang="de-CH" b="0" dirty="0" err="1"/>
              <a:t>progressing</a:t>
            </a:r>
            <a:r>
              <a:rPr lang="de-CH" b="0" dirty="0"/>
              <a:t> </a:t>
            </a:r>
            <a:r>
              <a:rPr lang="de-CH" b="0" dirty="0" err="1"/>
              <a:t>well</a:t>
            </a:r>
            <a:r>
              <a:rPr lang="de-CH" b="0" dirty="0"/>
              <a:t>.</a:t>
            </a:r>
            <a:endParaRPr lang="en-US" b="0" dirty="0"/>
          </a:p>
        </p:txBody>
      </p:sp>
      <p:sp>
        <p:nvSpPr>
          <p:cNvPr id="6" name="Textfeld 5"/>
          <p:cNvSpPr txBox="1"/>
          <p:nvPr/>
        </p:nvSpPr>
        <p:spPr>
          <a:xfrm>
            <a:off x="563486" y="5547242"/>
            <a:ext cx="7975019" cy="615553"/>
          </a:xfrm>
          <a:prstGeom prst="rect">
            <a:avLst/>
          </a:prstGeom>
          <a:noFill/>
        </p:spPr>
        <p:txBody>
          <a:bodyPr wrap="square" rtlCol="0">
            <a:spAutoFit/>
          </a:bodyPr>
          <a:lstStyle/>
          <a:p>
            <a:r>
              <a:rPr lang="en-GB" sz="1200" u="sng" dirty="0">
                <a:hlinkClick r:id="rId4"/>
              </a:rPr>
              <a:t>Refer to the video on : https://www.youtube.com/watch?v=au5mTPC68UM</a:t>
            </a:r>
            <a:endParaRPr lang="en-US" sz="1200" dirty="0"/>
          </a:p>
          <a:p>
            <a:r>
              <a:rPr lang="de-CH" sz="1100" dirty="0" err="1"/>
              <a:t>Refer</a:t>
            </a:r>
            <a:r>
              <a:rPr lang="de-CH" sz="1100" dirty="0"/>
              <a:t> also to Module 2 of </a:t>
            </a:r>
            <a:r>
              <a:rPr lang="de-CH" sz="1100" dirty="0" err="1"/>
              <a:t>the</a:t>
            </a:r>
            <a:r>
              <a:rPr lang="de-CH" sz="1100" dirty="0"/>
              <a:t> African Training Manual (https://www.organic-africa.net/training-manual/english-training-materials/module-2-soil-fertility-management.html) and </a:t>
            </a:r>
            <a:r>
              <a:rPr lang="de-CH" sz="1100" dirty="0" err="1"/>
              <a:t>the</a:t>
            </a:r>
            <a:r>
              <a:rPr lang="de-CH" sz="1100" dirty="0"/>
              <a:t> Poster on ‘Making Good Quality Compost’</a:t>
            </a:r>
            <a:endParaRPr lang="en-US" sz="1100" dirty="0"/>
          </a:p>
        </p:txBody>
      </p:sp>
      <p:sp>
        <p:nvSpPr>
          <p:cNvPr id="16" name="Datumsplatzhalter 4">
            <a:extLst>
              <a:ext uri="{FF2B5EF4-FFF2-40B4-BE49-F238E27FC236}">
                <a16:creationId xmlns:a16="http://schemas.microsoft.com/office/drawing/2014/main" id="{04E73328-59BB-499E-856F-87D6AE66DBC1}"/>
              </a:ext>
            </a:extLst>
          </p:cNvPr>
          <p:cNvSpPr txBox="1">
            <a:spLocks/>
          </p:cNvSpPr>
          <p:nvPr/>
        </p:nvSpPr>
        <p:spPr>
          <a:xfrm>
            <a:off x="4752002" y="6308367"/>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5"/>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5"/>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5"/>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5"/>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872197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15" y="428835"/>
            <a:ext cx="7908549" cy="314850"/>
          </a:xfrm>
        </p:spPr>
        <p:txBody>
          <a:bodyPr vert="horz" lIns="0" tIns="0" rIns="0" bIns="0" rtlCol="0" anchor="t">
            <a:noAutofit/>
          </a:bodyPr>
          <a:lstStyle/>
          <a:p>
            <a:r>
              <a:rPr lang="de-CH" sz="1800" dirty="0">
                <a:solidFill>
                  <a:srgbClr val="262626"/>
                </a:solidFill>
                <a:latin typeface="+mn-lt"/>
              </a:rPr>
              <a:t>b) </a:t>
            </a:r>
            <a:r>
              <a:rPr lang="de-CH" sz="1800" dirty="0" err="1">
                <a:solidFill>
                  <a:srgbClr val="262626"/>
                </a:solidFill>
                <a:latin typeface="+mn-lt"/>
              </a:rPr>
              <a:t>Windrow</a:t>
            </a:r>
            <a:r>
              <a:rPr lang="de-CH" sz="1800" dirty="0">
                <a:solidFill>
                  <a:srgbClr val="262626"/>
                </a:solidFill>
                <a:latin typeface="+mn-lt"/>
              </a:rPr>
              <a:t> </a:t>
            </a:r>
            <a:r>
              <a:rPr lang="de-CH" sz="1800" dirty="0" err="1">
                <a:solidFill>
                  <a:srgbClr val="262626"/>
                </a:solidFill>
                <a:latin typeface="+mn-lt"/>
              </a:rPr>
              <a:t>composting</a:t>
            </a:r>
            <a:r>
              <a:rPr lang="de-CH" sz="1800" dirty="0">
                <a:solidFill>
                  <a:srgbClr val="262626"/>
                </a:solidFill>
                <a:latin typeface="+mn-lt"/>
              </a:rPr>
              <a:t> </a:t>
            </a:r>
            <a:r>
              <a:rPr lang="de-CH" sz="1800" dirty="0" err="1">
                <a:solidFill>
                  <a:srgbClr val="262626"/>
                </a:solidFill>
                <a:latin typeface="+mn-lt"/>
              </a:rPr>
              <a:t>method</a:t>
            </a:r>
            <a:endParaRPr lang="en-US" sz="1800" dirty="0">
              <a:solidFill>
                <a:srgbClr val="262626"/>
              </a:solidFill>
              <a:latin typeface="+mn-lt"/>
            </a:endParaRPr>
          </a:p>
        </p:txBody>
      </p:sp>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55</a:t>
            </a:fld>
            <a:endParaRPr lang="de-DE"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115" y="864511"/>
            <a:ext cx="7974478" cy="2744491"/>
          </a:xfrm>
          <a:prstGeom prst="rect">
            <a:avLst/>
          </a:prstGeom>
        </p:spPr>
      </p:pic>
      <p:sp>
        <p:nvSpPr>
          <p:cNvPr id="7" name="TextBox 6"/>
          <p:cNvSpPr txBox="1"/>
          <p:nvPr/>
        </p:nvSpPr>
        <p:spPr>
          <a:xfrm>
            <a:off x="3401987" y="3690440"/>
            <a:ext cx="5242462" cy="261610"/>
          </a:xfrm>
          <a:prstGeom prst="rect">
            <a:avLst/>
          </a:prstGeom>
          <a:noFill/>
        </p:spPr>
        <p:txBody>
          <a:bodyPr wrap="square" rtlCol="0">
            <a:spAutoFit/>
          </a:bodyPr>
          <a:lstStyle/>
          <a:p>
            <a:pPr algn="r"/>
            <a:r>
              <a:rPr lang="de-CH" sz="1100" b="0" dirty="0"/>
              <a:t>Picture: Irene Kadzere, </a:t>
            </a:r>
            <a:r>
              <a:rPr lang="de-CH" sz="1100" b="0" dirty="0" err="1"/>
              <a:t>FiBL</a:t>
            </a:r>
            <a:r>
              <a:rPr lang="de-CH" sz="1100" b="0" dirty="0"/>
              <a:t> – captured at </a:t>
            </a:r>
            <a:r>
              <a:rPr lang="de-CH" sz="1100" b="0" dirty="0" err="1"/>
              <a:t>Kasisi</a:t>
            </a:r>
            <a:r>
              <a:rPr lang="de-CH" sz="1100" b="0" dirty="0"/>
              <a:t> </a:t>
            </a:r>
            <a:r>
              <a:rPr lang="de-CH" sz="1100" b="0" dirty="0" err="1"/>
              <a:t>Agricultural</a:t>
            </a:r>
            <a:r>
              <a:rPr lang="de-CH" sz="1100" b="0" dirty="0"/>
              <a:t> Training Center in </a:t>
            </a:r>
            <a:r>
              <a:rPr lang="de-CH" sz="1100" b="0" dirty="0" err="1"/>
              <a:t>Zambia</a:t>
            </a:r>
            <a:endParaRPr lang="en-US" sz="1100" b="0" dirty="0"/>
          </a:p>
        </p:txBody>
      </p:sp>
      <p:sp>
        <p:nvSpPr>
          <p:cNvPr id="8" name="Datumsplatzhalter 4">
            <a:extLst>
              <a:ext uri="{FF2B5EF4-FFF2-40B4-BE49-F238E27FC236}">
                <a16:creationId xmlns:a16="http://schemas.microsoft.com/office/drawing/2014/main" id="{2F02E41F-D614-4682-8FDB-4E8172B81E5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9" name="Inhaltsplatzhalter 2">
            <a:extLst>
              <a:ext uri="{FF2B5EF4-FFF2-40B4-BE49-F238E27FC236}">
                <a16:creationId xmlns:a16="http://schemas.microsoft.com/office/drawing/2014/main" id="{9F40BF99-1359-48A8-8725-A8A512FB0B3B}"/>
              </a:ext>
            </a:extLst>
          </p:cNvPr>
          <p:cNvSpPr txBox="1">
            <a:spLocks/>
          </p:cNvSpPr>
          <p:nvPr/>
        </p:nvSpPr>
        <p:spPr>
          <a:xfrm>
            <a:off x="537232" y="4041382"/>
            <a:ext cx="8000313" cy="1926189"/>
          </a:xfrm>
          <a:prstGeom prst="rect">
            <a:avLst/>
          </a:prstGeom>
          <a:noFill/>
        </p:spPr>
        <p:txBody>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600" b="1" dirty="0"/>
              <a:t>Considerations </a:t>
            </a:r>
            <a:r>
              <a:rPr lang="de-CH" sz="1600" b="1" dirty="0" err="1"/>
              <a:t>for</a:t>
            </a:r>
            <a:r>
              <a:rPr lang="de-CH" sz="1600" b="1" dirty="0"/>
              <a:t> </a:t>
            </a:r>
            <a:r>
              <a:rPr lang="de-CH" sz="1600" b="1" dirty="0" err="1"/>
              <a:t>windrow</a:t>
            </a:r>
            <a:r>
              <a:rPr lang="de-CH" sz="1600" b="1" dirty="0"/>
              <a:t> composting</a:t>
            </a:r>
          </a:p>
          <a:p>
            <a:pPr marL="285750" indent="-285750">
              <a:buFont typeface="Arial" panose="020B0604020202020204" pitchFamily="34" charset="0"/>
              <a:buChar char="•"/>
            </a:pPr>
            <a:r>
              <a:rPr lang="de-CH" sz="1600" dirty="0"/>
              <a:t>The </a:t>
            </a:r>
            <a:r>
              <a:rPr lang="de-CH" sz="1600" dirty="0" err="1"/>
              <a:t>piles</a:t>
            </a:r>
            <a:r>
              <a:rPr lang="de-CH" sz="1600" dirty="0"/>
              <a:t> </a:t>
            </a:r>
            <a:r>
              <a:rPr lang="de-CH" sz="1600" dirty="0" err="1"/>
              <a:t>can</a:t>
            </a:r>
            <a:r>
              <a:rPr lang="de-CH" sz="1600" dirty="0"/>
              <a:t> </a:t>
            </a:r>
            <a:r>
              <a:rPr lang="de-CH" sz="1600" dirty="0" err="1"/>
              <a:t>range</a:t>
            </a:r>
            <a:r>
              <a:rPr lang="de-CH" sz="1600" dirty="0"/>
              <a:t> from 90 cm (</a:t>
            </a:r>
            <a:r>
              <a:rPr lang="de-CH" sz="1600" dirty="0" err="1"/>
              <a:t>dense</a:t>
            </a:r>
            <a:r>
              <a:rPr lang="de-CH" sz="1600" dirty="0"/>
              <a:t> </a:t>
            </a:r>
            <a:r>
              <a:rPr lang="de-CH" sz="1600" dirty="0" err="1"/>
              <a:t>raw</a:t>
            </a:r>
            <a:r>
              <a:rPr lang="de-CH" sz="1600" dirty="0"/>
              <a:t> </a:t>
            </a:r>
            <a:r>
              <a:rPr lang="de-CH" sz="1600" dirty="0" err="1"/>
              <a:t>materials</a:t>
            </a:r>
            <a:r>
              <a:rPr lang="de-CH" sz="1600" dirty="0"/>
              <a:t> such </a:t>
            </a:r>
            <a:r>
              <a:rPr lang="de-CH" sz="1600" dirty="0" err="1"/>
              <a:t>as</a:t>
            </a:r>
            <a:r>
              <a:rPr lang="de-CH" sz="1600" dirty="0"/>
              <a:t> </a:t>
            </a:r>
            <a:r>
              <a:rPr lang="de-CH" sz="1600" dirty="0" err="1"/>
              <a:t>manures</a:t>
            </a:r>
            <a:r>
              <a:rPr lang="de-CH" sz="1600" dirty="0"/>
              <a:t>) to 360 cm </a:t>
            </a:r>
            <a:r>
              <a:rPr lang="de-CH" sz="1600" dirty="0" err="1"/>
              <a:t>height</a:t>
            </a:r>
            <a:r>
              <a:rPr lang="de-CH" sz="1600" dirty="0"/>
              <a:t> (light </a:t>
            </a:r>
            <a:r>
              <a:rPr lang="de-CH" sz="1600" dirty="0" err="1"/>
              <a:t>raw</a:t>
            </a:r>
            <a:r>
              <a:rPr lang="de-CH" sz="1600" dirty="0"/>
              <a:t> </a:t>
            </a:r>
            <a:r>
              <a:rPr lang="de-CH" sz="1600" dirty="0" err="1"/>
              <a:t>materials</a:t>
            </a:r>
            <a:r>
              <a:rPr lang="de-CH" sz="1600" dirty="0"/>
              <a:t> such </a:t>
            </a:r>
            <a:r>
              <a:rPr lang="de-CH" sz="1600" dirty="0" err="1"/>
              <a:t>as</a:t>
            </a:r>
            <a:r>
              <a:rPr lang="de-CH" sz="1600" dirty="0"/>
              <a:t> leaves). The </a:t>
            </a:r>
            <a:r>
              <a:rPr lang="de-CH" sz="1600" dirty="0" err="1"/>
              <a:t>piles</a:t>
            </a:r>
            <a:r>
              <a:rPr lang="de-CH" sz="1600" dirty="0"/>
              <a:t> </a:t>
            </a:r>
            <a:r>
              <a:rPr lang="de-CH" sz="1600" dirty="0" err="1"/>
              <a:t>can</a:t>
            </a:r>
            <a:r>
              <a:rPr lang="de-CH" sz="1600" dirty="0"/>
              <a:t> </a:t>
            </a:r>
            <a:r>
              <a:rPr lang="de-CH" sz="1600" dirty="0" err="1"/>
              <a:t>vary</a:t>
            </a:r>
            <a:r>
              <a:rPr lang="de-CH" sz="1600" dirty="0"/>
              <a:t> from 3 to 6m </a:t>
            </a:r>
            <a:r>
              <a:rPr lang="de-CH" sz="1600" dirty="0" err="1"/>
              <a:t>width</a:t>
            </a:r>
            <a:r>
              <a:rPr lang="de-CH" sz="1600" dirty="0"/>
              <a:t>.  Pile </a:t>
            </a:r>
            <a:r>
              <a:rPr lang="de-CH" sz="1600" dirty="0" err="1"/>
              <a:t>dimensions</a:t>
            </a:r>
            <a:r>
              <a:rPr lang="de-CH" sz="1600" dirty="0"/>
              <a:t> </a:t>
            </a:r>
            <a:r>
              <a:rPr lang="de-CH" sz="1600" dirty="0" err="1"/>
              <a:t>are</a:t>
            </a:r>
            <a:r>
              <a:rPr lang="de-CH" sz="1600" dirty="0"/>
              <a:t> </a:t>
            </a:r>
            <a:r>
              <a:rPr lang="de-CH" sz="1600" dirty="0" err="1"/>
              <a:t>determined</a:t>
            </a:r>
            <a:r>
              <a:rPr lang="de-CH" sz="1600" dirty="0"/>
              <a:t> to a large </a:t>
            </a:r>
            <a:r>
              <a:rPr lang="de-CH" sz="1600" dirty="0" err="1"/>
              <a:t>extent</a:t>
            </a:r>
            <a:r>
              <a:rPr lang="de-CH" sz="1600" dirty="0"/>
              <a:t> </a:t>
            </a:r>
            <a:r>
              <a:rPr lang="de-CH" sz="1600" dirty="0" err="1"/>
              <a:t>by</a:t>
            </a:r>
            <a:r>
              <a:rPr lang="de-CH" sz="1600" dirty="0"/>
              <a:t> </a:t>
            </a:r>
            <a:r>
              <a:rPr lang="de-CH" sz="1600" dirty="0" err="1"/>
              <a:t>the</a:t>
            </a:r>
            <a:r>
              <a:rPr lang="de-CH" sz="1600" dirty="0"/>
              <a:t> </a:t>
            </a:r>
            <a:r>
              <a:rPr lang="de-CH" sz="1600" dirty="0" err="1"/>
              <a:t>equipment</a:t>
            </a:r>
            <a:r>
              <a:rPr lang="de-CH" sz="1600" dirty="0"/>
              <a:t>/</a:t>
            </a:r>
            <a:r>
              <a:rPr lang="de-CH" sz="1600" dirty="0" err="1"/>
              <a:t>machinery</a:t>
            </a:r>
            <a:r>
              <a:rPr lang="de-CH" sz="1600" dirty="0"/>
              <a:t> available </a:t>
            </a:r>
            <a:r>
              <a:rPr lang="de-CH" sz="1600" dirty="0" err="1"/>
              <a:t>for</a:t>
            </a:r>
            <a:r>
              <a:rPr lang="de-CH" sz="1600" dirty="0"/>
              <a:t> </a:t>
            </a:r>
            <a:r>
              <a:rPr lang="de-CH" sz="1600" dirty="0" err="1"/>
              <a:t>turning</a:t>
            </a:r>
            <a:r>
              <a:rPr lang="de-CH" sz="1600" dirty="0"/>
              <a:t>. Examples of </a:t>
            </a:r>
            <a:r>
              <a:rPr lang="de-CH" sz="1600" dirty="0" err="1"/>
              <a:t>the</a:t>
            </a:r>
            <a:r>
              <a:rPr lang="de-CH" sz="1600" dirty="0"/>
              <a:t> </a:t>
            </a:r>
            <a:r>
              <a:rPr lang="de-CH" sz="1600" dirty="0" err="1"/>
              <a:t>machinery</a:t>
            </a:r>
            <a:r>
              <a:rPr lang="de-CH" sz="1600" dirty="0"/>
              <a:t> include </a:t>
            </a:r>
            <a:r>
              <a:rPr lang="en-US" sz="1600" dirty="0"/>
              <a:t>front-end loader or a bucket loader on a tractor.</a:t>
            </a:r>
            <a:endParaRPr lang="de-CH" sz="1600" dirty="0"/>
          </a:p>
          <a:p>
            <a:pPr marL="285750" indent="-285750">
              <a:buFont typeface="Arial" panose="020B0604020202020204" pitchFamily="34" charset="0"/>
              <a:buChar char="•"/>
            </a:pPr>
            <a:r>
              <a:rPr lang="de-CH" sz="1600" dirty="0"/>
              <a:t>The </a:t>
            </a:r>
            <a:r>
              <a:rPr lang="de-CH" sz="1600" dirty="0" err="1"/>
              <a:t>piles</a:t>
            </a:r>
            <a:r>
              <a:rPr lang="de-CH" sz="1600" dirty="0"/>
              <a:t> of </a:t>
            </a:r>
            <a:r>
              <a:rPr lang="de-CH" sz="1600" dirty="0" err="1"/>
              <a:t>raw</a:t>
            </a:r>
            <a:r>
              <a:rPr lang="de-CH" sz="1600" dirty="0"/>
              <a:t> </a:t>
            </a:r>
            <a:r>
              <a:rPr lang="de-CH" sz="1600" dirty="0" err="1"/>
              <a:t>materials</a:t>
            </a:r>
            <a:r>
              <a:rPr lang="de-CH" sz="1600" dirty="0"/>
              <a:t> </a:t>
            </a:r>
            <a:r>
              <a:rPr lang="de-CH" sz="1600" dirty="0" err="1"/>
              <a:t>need</a:t>
            </a:r>
            <a:r>
              <a:rPr lang="de-CH" sz="1600" dirty="0"/>
              <a:t> to </a:t>
            </a:r>
            <a:r>
              <a:rPr lang="de-CH" sz="1600" dirty="0" err="1"/>
              <a:t>be</a:t>
            </a:r>
            <a:r>
              <a:rPr lang="de-CH" sz="1600" dirty="0"/>
              <a:t> </a:t>
            </a:r>
            <a:r>
              <a:rPr lang="de-CH" sz="1600" dirty="0" err="1"/>
              <a:t>turned</a:t>
            </a:r>
            <a:r>
              <a:rPr lang="de-CH" sz="1600" dirty="0"/>
              <a:t> </a:t>
            </a:r>
            <a:r>
              <a:rPr lang="de-CH" sz="1600" dirty="0" err="1"/>
              <a:t>regularly</a:t>
            </a:r>
            <a:r>
              <a:rPr lang="de-CH" sz="1600" dirty="0"/>
              <a:t> to mix </a:t>
            </a:r>
            <a:r>
              <a:rPr lang="de-CH" sz="1600" dirty="0" err="1"/>
              <a:t>the</a:t>
            </a:r>
            <a:r>
              <a:rPr lang="de-CH" sz="1600" dirty="0"/>
              <a:t> </a:t>
            </a:r>
            <a:r>
              <a:rPr lang="de-CH" sz="1600" dirty="0" err="1"/>
              <a:t>materials</a:t>
            </a:r>
            <a:r>
              <a:rPr lang="de-CH" sz="1600" dirty="0"/>
              <a:t> and </a:t>
            </a:r>
            <a:r>
              <a:rPr lang="de-CH" sz="1600" dirty="0" err="1"/>
              <a:t>enhance</a:t>
            </a:r>
            <a:r>
              <a:rPr lang="de-CH" sz="1600" dirty="0"/>
              <a:t> </a:t>
            </a:r>
            <a:r>
              <a:rPr lang="de-CH" sz="1600" dirty="0" err="1"/>
              <a:t>aeration</a:t>
            </a:r>
            <a:r>
              <a:rPr lang="de-CH" sz="1600" dirty="0"/>
              <a:t> </a:t>
            </a:r>
            <a:r>
              <a:rPr lang="de-CH" sz="1600" dirty="0" err="1"/>
              <a:t>for</a:t>
            </a:r>
            <a:r>
              <a:rPr lang="de-CH" sz="1600" dirty="0"/>
              <a:t> good </a:t>
            </a:r>
            <a:r>
              <a:rPr lang="de-CH" sz="1600" dirty="0" err="1"/>
              <a:t>decomposition</a:t>
            </a:r>
            <a:r>
              <a:rPr lang="de-CH" sz="1600" dirty="0"/>
              <a:t>.</a:t>
            </a:r>
          </a:p>
          <a:p>
            <a:pPr marL="285750" indent="-285750">
              <a:buFont typeface="Arial" panose="020B0604020202020204" pitchFamily="34" charset="0"/>
              <a:buChar char="•"/>
            </a:pPr>
            <a:endParaRPr lang="de-CH" sz="1600" dirty="0"/>
          </a:p>
          <a:p>
            <a:endParaRPr lang="de-CH" sz="1600" dirty="0"/>
          </a:p>
          <a:p>
            <a:pPr marL="727200" lvl="1" indent="-457200">
              <a:buFont typeface="+mj-lt"/>
              <a:buAutoNum type="alphaLcParenR"/>
            </a:pPr>
            <a:endParaRPr lang="de-CH" sz="1400" dirty="0"/>
          </a:p>
        </p:txBody>
      </p:sp>
    </p:spTree>
    <p:extLst>
      <p:ext uri="{BB962C8B-B14F-4D97-AF65-F5344CB8AC3E}">
        <p14:creationId xmlns:p14="http://schemas.microsoft.com/office/powerpoint/2010/main" val="2752569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758" y="458967"/>
            <a:ext cx="7975554" cy="270003"/>
          </a:xfrm>
        </p:spPr>
        <p:txBody>
          <a:bodyPr vert="horz" lIns="0" tIns="0" rIns="0" bIns="0" rtlCol="0" anchor="t">
            <a:noAutofit/>
          </a:bodyPr>
          <a:lstStyle/>
          <a:p>
            <a:r>
              <a:rPr lang="de-CH" sz="1800" dirty="0">
                <a:solidFill>
                  <a:srgbClr val="262626"/>
                </a:solidFill>
                <a:latin typeface="+mn-lt"/>
              </a:rPr>
              <a:t>c) Box composting </a:t>
            </a:r>
            <a:r>
              <a:rPr lang="de-CH" sz="1800" dirty="0" err="1">
                <a:solidFill>
                  <a:srgbClr val="262626"/>
                </a:solidFill>
                <a:latin typeface="+mn-lt"/>
              </a:rPr>
              <a:t>method</a:t>
            </a:r>
            <a:r>
              <a:rPr lang="de-CH" sz="1800" dirty="0">
                <a:solidFill>
                  <a:srgbClr val="262626"/>
                </a:solidFill>
                <a:latin typeface="+mn-lt"/>
              </a:rPr>
              <a:t> - example</a:t>
            </a:r>
            <a:endParaRPr lang="en-US" sz="1800" dirty="0">
              <a:solidFill>
                <a:srgbClr val="262626"/>
              </a:solidFill>
              <a:latin typeface="+mn-lt"/>
            </a:endParaRPr>
          </a:p>
        </p:txBody>
      </p:sp>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56</a:t>
            </a:fld>
            <a:endParaRPr lang="de-DE" dirty="0"/>
          </a:p>
        </p:txBody>
      </p:sp>
      <p:pic>
        <p:nvPicPr>
          <p:cNvPr id="8" name="Picture 4" descr="pic 6000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38"/>
          <a:stretch/>
        </p:blipFill>
        <p:spPr bwMode="auto">
          <a:xfrm>
            <a:off x="1109410" y="964324"/>
            <a:ext cx="6925180" cy="453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1691968" y="5562513"/>
            <a:ext cx="6640408" cy="276999"/>
          </a:xfrm>
          <a:prstGeom prst="rect">
            <a:avLst/>
          </a:prstGeom>
        </p:spPr>
        <p:txBody>
          <a:bodyPr wrap="none">
            <a:spAutoFit/>
          </a:bodyPr>
          <a:lstStyle/>
          <a:p>
            <a:r>
              <a:rPr lang="de-CH" sz="1200" dirty="0"/>
              <a:t>Picture: Noah Adamtey, </a:t>
            </a:r>
            <a:r>
              <a:rPr lang="de-CH" sz="1200" dirty="0" err="1"/>
              <a:t>FiBL</a:t>
            </a:r>
            <a:r>
              <a:rPr lang="de-CH" sz="1200" dirty="0"/>
              <a:t> – </a:t>
            </a:r>
            <a:r>
              <a:rPr lang="de-CH" sz="1200" dirty="0" err="1"/>
              <a:t>captured</a:t>
            </a:r>
            <a:r>
              <a:rPr lang="de-CH" sz="1200" dirty="0"/>
              <a:t> at </a:t>
            </a:r>
            <a:r>
              <a:rPr lang="de-CH" sz="1200" dirty="0" err="1"/>
              <a:t>the</a:t>
            </a:r>
            <a:r>
              <a:rPr lang="de-CH" sz="1200" dirty="0"/>
              <a:t> University of Ghana, </a:t>
            </a:r>
            <a:r>
              <a:rPr lang="de-CH" sz="1200" dirty="0" err="1"/>
              <a:t>Agriculture</a:t>
            </a:r>
            <a:r>
              <a:rPr lang="de-CH" sz="1200" dirty="0"/>
              <a:t> Research Station, Kade</a:t>
            </a:r>
            <a:endParaRPr lang="en-US" sz="1200" dirty="0"/>
          </a:p>
        </p:txBody>
      </p:sp>
      <p:sp>
        <p:nvSpPr>
          <p:cNvPr id="6" name="Datumsplatzhalter 4">
            <a:extLst>
              <a:ext uri="{FF2B5EF4-FFF2-40B4-BE49-F238E27FC236}">
                <a16:creationId xmlns:a16="http://schemas.microsoft.com/office/drawing/2014/main" id="{4BD6A040-B866-432D-B8E2-5A46C23BABEA}"/>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743070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444" y="890344"/>
            <a:ext cx="7975554" cy="958241"/>
          </a:xfrm>
        </p:spPr>
        <p:txBody>
          <a:bodyPr vert="horz" lIns="0" tIns="0" rIns="0" bIns="0" rtlCol="0" anchor="t">
            <a:noAutofit/>
          </a:bodyPr>
          <a:lstStyle/>
          <a:p>
            <a:pPr algn="just"/>
            <a:r>
              <a:rPr lang="de-CH" sz="1600" b="0" dirty="0">
                <a:solidFill>
                  <a:srgbClr val="262626"/>
                </a:solidFill>
                <a:latin typeface="+mn-lt"/>
              </a:rPr>
              <a:t>The </a:t>
            </a:r>
            <a:r>
              <a:rPr lang="de-CH" sz="1600" b="0" dirty="0" err="1">
                <a:solidFill>
                  <a:srgbClr val="262626"/>
                </a:solidFill>
                <a:latin typeface="+mn-lt"/>
              </a:rPr>
              <a:t>quality</a:t>
            </a:r>
            <a:r>
              <a:rPr lang="de-CH" sz="1600" b="0" dirty="0">
                <a:solidFill>
                  <a:srgbClr val="262626"/>
                </a:solidFill>
                <a:latin typeface="+mn-lt"/>
              </a:rPr>
              <a:t> of </a:t>
            </a:r>
            <a:r>
              <a:rPr lang="de-CH" sz="1600" b="0" dirty="0" err="1">
                <a:solidFill>
                  <a:srgbClr val="262626"/>
                </a:solidFill>
                <a:latin typeface="+mn-lt"/>
              </a:rPr>
              <a:t>the</a:t>
            </a:r>
            <a:r>
              <a:rPr lang="de-CH" sz="1600" b="0" dirty="0">
                <a:solidFill>
                  <a:srgbClr val="262626"/>
                </a:solidFill>
                <a:latin typeface="+mn-lt"/>
              </a:rPr>
              <a:t> compost </a:t>
            </a:r>
            <a:r>
              <a:rPr lang="de-CH" sz="1600" b="0" dirty="0" err="1">
                <a:solidFill>
                  <a:srgbClr val="262626"/>
                </a:solidFill>
                <a:latin typeface="+mn-lt"/>
              </a:rPr>
              <a:t>is</a:t>
            </a:r>
            <a:r>
              <a:rPr lang="de-CH" sz="1600" b="0" dirty="0">
                <a:solidFill>
                  <a:srgbClr val="262626"/>
                </a:solidFill>
                <a:latin typeface="+mn-lt"/>
              </a:rPr>
              <a:t> an important </a:t>
            </a:r>
            <a:r>
              <a:rPr lang="de-CH" sz="1600" b="0" dirty="0" err="1">
                <a:solidFill>
                  <a:srgbClr val="262626"/>
                </a:solidFill>
                <a:latin typeface="+mn-lt"/>
              </a:rPr>
              <a:t>aspect</a:t>
            </a:r>
            <a:r>
              <a:rPr lang="de-CH" sz="1600" b="0" dirty="0">
                <a:solidFill>
                  <a:srgbClr val="262626"/>
                </a:solidFill>
                <a:latin typeface="+mn-lt"/>
              </a:rPr>
              <a:t>. </a:t>
            </a:r>
            <a:r>
              <a:rPr lang="de-CH" sz="1600" b="0" dirty="0" err="1">
                <a:solidFill>
                  <a:srgbClr val="262626"/>
                </a:solidFill>
                <a:latin typeface="+mn-lt"/>
              </a:rPr>
              <a:t>While</a:t>
            </a:r>
            <a:r>
              <a:rPr lang="de-CH" sz="1600" b="0" dirty="0">
                <a:solidFill>
                  <a:srgbClr val="262626"/>
                </a:solidFill>
                <a:latin typeface="+mn-lt"/>
              </a:rPr>
              <a:t> </a:t>
            </a:r>
            <a:r>
              <a:rPr lang="de-CH" sz="1600" b="0" dirty="0" err="1">
                <a:solidFill>
                  <a:srgbClr val="262626"/>
                </a:solidFill>
                <a:latin typeface="+mn-lt"/>
              </a:rPr>
              <a:t>the</a:t>
            </a:r>
            <a:r>
              <a:rPr lang="de-CH" sz="1600" b="0" dirty="0">
                <a:solidFill>
                  <a:srgbClr val="262626"/>
                </a:solidFill>
                <a:latin typeface="+mn-lt"/>
              </a:rPr>
              <a:t> </a:t>
            </a:r>
            <a:r>
              <a:rPr lang="de-CH" sz="1600" b="0" dirty="0" err="1">
                <a:solidFill>
                  <a:srgbClr val="262626"/>
                </a:solidFill>
                <a:latin typeface="+mn-lt"/>
              </a:rPr>
              <a:t>chemical</a:t>
            </a:r>
            <a:r>
              <a:rPr lang="de-CH" sz="1600" b="0" dirty="0">
                <a:solidFill>
                  <a:srgbClr val="262626"/>
                </a:solidFill>
                <a:latin typeface="+mn-lt"/>
              </a:rPr>
              <a:t> </a:t>
            </a:r>
            <a:r>
              <a:rPr lang="de-CH" sz="1600" b="0" dirty="0" err="1">
                <a:solidFill>
                  <a:srgbClr val="262626"/>
                </a:solidFill>
                <a:latin typeface="+mn-lt"/>
              </a:rPr>
              <a:t>quality</a:t>
            </a:r>
            <a:r>
              <a:rPr lang="de-CH" sz="1600" b="0" dirty="0">
                <a:solidFill>
                  <a:srgbClr val="262626"/>
                </a:solidFill>
                <a:latin typeface="+mn-lt"/>
              </a:rPr>
              <a:t> characteristics </a:t>
            </a:r>
            <a:r>
              <a:rPr lang="de-CH" sz="1600" b="0" dirty="0" err="1">
                <a:solidFill>
                  <a:srgbClr val="262626"/>
                </a:solidFill>
                <a:latin typeface="+mn-lt"/>
              </a:rPr>
              <a:t>can</a:t>
            </a:r>
            <a:r>
              <a:rPr lang="de-CH" sz="1600" b="0" dirty="0">
                <a:solidFill>
                  <a:srgbClr val="262626"/>
                </a:solidFill>
                <a:latin typeface="+mn-lt"/>
              </a:rPr>
              <a:t> only </a:t>
            </a:r>
            <a:r>
              <a:rPr lang="de-CH" sz="1600" b="0" dirty="0" err="1">
                <a:solidFill>
                  <a:srgbClr val="262626"/>
                </a:solidFill>
                <a:latin typeface="+mn-lt"/>
              </a:rPr>
              <a:t>be</a:t>
            </a:r>
            <a:r>
              <a:rPr lang="de-CH" sz="1600" b="0" dirty="0">
                <a:solidFill>
                  <a:srgbClr val="262626"/>
                </a:solidFill>
                <a:latin typeface="+mn-lt"/>
              </a:rPr>
              <a:t> </a:t>
            </a:r>
            <a:r>
              <a:rPr lang="de-CH" sz="1600" b="0" dirty="0" err="1">
                <a:solidFill>
                  <a:srgbClr val="262626"/>
                </a:solidFill>
                <a:latin typeface="+mn-lt"/>
              </a:rPr>
              <a:t>determined</a:t>
            </a:r>
            <a:r>
              <a:rPr lang="de-CH" sz="1600" b="0" dirty="0">
                <a:solidFill>
                  <a:srgbClr val="262626"/>
                </a:solidFill>
                <a:latin typeface="+mn-lt"/>
              </a:rPr>
              <a:t> in a </a:t>
            </a:r>
            <a:r>
              <a:rPr lang="de-CH" sz="1600" b="0" dirty="0" err="1">
                <a:solidFill>
                  <a:srgbClr val="262626"/>
                </a:solidFill>
                <a:latin typeface="+mn-lt"/>
              </a:rPr>
              <a:t>laboratory</a:t>
            </a:r>
            <a:r>
              <a:rPr lang="de-CH" sz="1600" b="0" dirty="0">
                <a:solidFill>
                  <a:srgbClr val="262626"/>
                </a:solidFill>
                <a:latin typeface="+mn-lt"/>
              </a:rPr>
              <a:t>, some </a:t>
            </a:r>
            <a:r>
              <a:rPr lang="de-CH" sz="1600" b="0" dirty="0" err="1">
                <a:solidFill>
                  <a:srgbClr val="262626"/>
                </a:solidFill>
                <a:latin typeface="+mn-lt"/>
              </a:rPr>
              <a:t>other</a:t>
            </a:r>
            <a:r>
              <a:rPr lang="de-CH" sz="1600" b="0" dirty="0">
                <a:solidFill>
                  <a:srgbClr val="262626"/>
                </a:solidFill>
                <a:latin typeface="+mn-lt"/>
              </a:rPr>
              <a:t> characteristics </a:t>
            </a:r>
            <a:r>
              <a:rPr lang="de-CH" sz="1600" b="0" dirty="0" err="1">
                <a:solidFill>
                  <a:srgbClr val="262626"/>
                </a:solidFill>
                <a:latin typeface="+mn-lt"/>
              </a:rPr>
              <a:t>can</a:t>
            </a:r>
            <a:r>
              <a:rPr lang="de-CH" sz="1600" b="0" dirty="0">
                <a:solidFill>
                  <a:srgbClr val="262626"/>
                </a:solidFill>
                <a:latin typeface="+mn-lt"/>
              </a:rPr>
              <a:t> </a:t>
            </a:r>
            <a:r>
              <a:rPr lang="de-CH" sz="1600" b="0" dirty="0" err="1">
                <a:solidFill>
                  <a:srgbClr val="262626"/>
                </a:solidFill>
                <a:latin typeface="+mn-lt"/>
              </a:rPr>
              <a:t>be</a:t>
            </a:r>
            <a:r>
              <a:rPr lang="de-CH" sz="1600" b="0" dirty="0">
                <a:solidFill>
                  <a:srgbClr val="262626"/>
                </a:solidFill>
                <a:latin typeface="+mn-lt"/>
              </a:rPr>
              <a:t> </a:t>
            </a:r>
            <a:r>
              <a:rPr lang="de-CH" sz="1600" b="0" dirty="0" err="1">
                <a:solidFill>
                  <a:srgbClr val="262626"/>
                </a:solidFill>
                <a:latin typeface="+mn-lt"/>
              </a:rPr>
              <a:t>determined</a:t>
            </a:r>
            <a:r>
              <a:rPr lang="de-CH" sz="1600" b="0" dirty="0">
                <a:solidFill>
                  <a:srgbClr val="262626"/>
                </a:solidFill>
                <a:latin typeface="+mn-lt"/>
              </a:rPr>
              <a:t> in a qualitative manner. For example, </a:t>
            </a:r>
            <a:r>
              <a:rPr lang="de-CH" sz="1600" b="0" dirty="0" err="1">
                <a:solidFill>
                  <a:srgbClr val="262626"/>
                </a:solidFill>
                <a:latin typeface="+mn-lt"/>
              </a:rPr>
              <a:t>the</a:t>
            </a:r>
            <a:r>
              <a:rPr lang="de-CH" sz="1600" b="0" dirty="0">
                <a:solidFill>
                  <a:srgbClr val="262626"/>
                </a:solidFill>
                <a:latin typeface="+mn-lt"/>
              </a:rPr>
              <a:t> moisture </a:t>
            </a:r>
            <a:r>
              <a:rPr lang="de-CH" sz="1600" b="0" dirty="0" err="1">
                <a:solidFill>
                  <a:srgbClr val="262626"/>
                </a:solidFill>
                <a:latin typeface="+mn-lt"/>
              </a:rPr>
              <a:t>content</a:t>
            </a:r>
            <a:r>
              <a:rPr lang="de-CH" sz="1600" b="0" dirty="0">
                <a:solidFill>
                  <a:srgbClr val="262626"/>
                </a:solidFill>
                <a:latin typeface="+mn-lt"/>
              </a:rPr>
              <a:t> </a:t>
            </a:r>
            <a:r>
              <a:rPr lang="de-CH" sz="1600" b="0" dirty="0" err="1">
                <a:solidFill>
                  <a:srgbClr val="262626"/>
                </a:solidFill>
                <a:latin typeface="+mn-lt"/>
              </a:rPr>
              <a:t>can</a:t>
            </a:r>
            <a:r>
              <a:rPr lang="de-CH" sz="1600" b="0" dirty="0">
                <a:solidFill>
                  <a:srgbClr val="262626"/>
                </a:solidFill>
                <a:latin typeface="+mn-lt"/>
              </a:rPr>
              <a:t> </a:t>
            </a:r>
            <a:r>
              <a:rPr lang="de-CH" sz="1600" b="0" dirty="0" err="1">
                <a:solidFill>
                  <a:srgbClr val="262626"/>
                </a:solidFill>
                <a:latin typeface="+mn-lt"/>
              </a:rPr>
              <a:t>be</a:t>
            </a:r>
            <a:r>
              <a:rPr lang="de-CH" sz="1600" b="0" dirty="0">
                <a:solidFill>
                  <a:srgbClr val="262626"/>
                </a:solidFill>
                <a:latin typeface="+mn-lt"/>
              </a:rPr>
              <a:t> assessed </a:t>
            </a:r>
            <a:r>
              <a:rPr lang="de-CH" sz="1600" b="0" dirty="0" err="1">
                <a:solidFill>
                  <a:srgbClr val="262626"/>
                </a:solidFill>
                <a:latin typeface="+mn-lt"/>
              </a:rPr>
              <a:t>through</a:t>
            </a:r>
            <a:r>
              <a:rPr lang="de-CH" sz="1600" b="0" dirty="0">
                <a:solidFill>
                  <a:srgbClr val="262626"/>
                </a:solidFill>
                <a:latin typeface="+mn-lt"/>
              </a:rPr>
              <a:t> a </a:t>
            </a:r>
            <a:r>
              <a:rPr lang="de-CH" sz="1600" b="0" dirty="0" err="1">
                <a:solidFill>
                  <a:srgbClr val="262626"/>
                </a:solidFill>
                <a:latin typeface="+mn-lt"/>
              </a:rPr>
              <a:t>hand</a:t>
            </a:r>
            <a:r>
              <a:rPr lang="de-CH" sz="1600" b="0" dirty="0">
                <a:solidFill>
                  <a:srgbClr val="262626"/>
                </a:solidFill>
                <a:latin typeface="+mn-lt"/>
              </a:rPr>
              <a:t> </a:t>
            </a:r>
            <a:r>
              <a:rPr lang="de-CH" sz="1600" b="0" dirty="0" err="1">
                <a:solidFill>
                  <a:srgbClr val="262626"/>
                </a:solidFill>
                <a:latin typeface="+mn-lt"/>
              </a:rPr>
              <a:t>feel</a:t>
            </a:r>
            <a:r>
              <a:rPr lang="de-CH" sz="1600" b="0" dirty="0">
                <a:solidFill>
                  <a:srgbClr val="262626"/>
                </a:solidFill>
                <a:latin typeface="+mn-lt"/>
              </a:rPr>
              <a:t> </a:t>
            </a:r>
            <a:r>
              <a:rPr lang="de-CH" sz="1600" b="0" dirty="0" err="1">
                <a:solidFill>
                  <a:srgbClr val="262626"/>
                </a:solidFill>
                <a:latin typeface="+mn-lt"/>
              </a:rPr>
              <a:t>method</a:t>
            </a:r>
            <a:r>
              <a:rPr lang="de-CH" sz="1600" b="0" dirty="0">
                <a:solidFill>
                  <a:srgbClr val="262626"/>
                </a:solidFill>
                <a:latin typeface="+mn-lt"/>
              </a:rPr>
              <a:t>. </a:t>
            </a:r>
            <a:endParaRPr lang="en-US" sz="1600" b="0" dirty="0">
              <a:solidFill>
                <a:srgbClr val="262626"/>
              </a:solidFill>
              <a:latin typeface="+mn-lt"/>
            </a:endParaRPr>
          </a:p>
        </p:txBody>
      </p:sp>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57</a:t>
            </a:fld>
            <a:endParaRPr lang="de-DE" dirty="0"/>
          </a:p>
        </p:txBody>
      </p:sp>
      <p:pic>
        <p:nvPicPr>
          <p:cNvPr id="10"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444" y="1998726"/>
            <a:ext cx="3083043" cy="2535887"/>
          </a:xfrm>
          <a:prstGeom prst="rect">
            <a:avLst/>
          </a:prstGeom>
          <a:noFill/>
          <a:ln w="9525">
            <a:noFill/>
            <a:miter lim="800000"/>
            <a:headEnd/>
            <a:tailEnd/>
          </a:ln>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6165" y="1970173"/>
            <a:ext cx="4742132" cy="2564440"/>
          </a:xfrm>
          <a:prstGeom prst="rect">
            <a:avLst/>
          </a:prstGeom>
        </p:spPr>
      </p:pic>
      <p:sp>
        <p:nvSpPr>
          <p:cNvPr id="6" name="TextBox 5"/>
          <p:cNvSpPr txBox="1"/>
          <p:nvPr/>
        </p:nvSpPr>
        <p:spPr>
          <a:xfrm>
            <a:off x="4932004" y="4566383"/>
            <a:ext cx="3907861" cy="276999"/>
          </a:xfrm>
          <a:prstGeom prst="rect">
            <a:avLst/>
          </a:prstGeom>
          <a:solidFill>
            <a:schemeClr val="bg1"/>
          </a:solidFill>
        </p:spPr>
        <p:txBody>
          <a:bodyPr wrap="square" rtlCol="0">
            <a:spAutoFit/>
          </a:bodyPr>
          <a:lstStyle/>
          <a:p>
            <a:r>
              <a:rPr lang="de-CH" sz="1200" b="0" dirty="0"/>
              <a:t>Pictures: At </a:t>
            </a:r>
            <a:r>
              <a:rPr lang="de-CH" sz="1200" b="0" dirty="0" err="1"/>
              <a:t>Kasisi</a:t>
            </a:r>
            <a:r>
              <a:rPr lang="de-CH" sz="1200" b="0" dirty="0"/>
              <a:t> </a:t>
            </a:r>
            <a:r>
              <a:rPr lang="de-CH" sz="1200" b="0" dirty="0" err="1"/>
              <a:t>Agricultural</a:t>
            </a:r>
            <a:r>
              <a:rPr lang="de-CH" sz="1200" b="0" dirty="0"/>
              <a:t> Training </a:t>
            </a:r>
            <a:r>
              <a:rPr lang="de-CH" sz="1200" b="0" dirty="0" err="1"/>
              <a:t>Centre</a:t>
            </a:r>
            <a:r>
              <a:rPr lang="de-CH" sz="1200" b="0" dirty="0"/>
              <a:t> in </a:t>
            </a:r>
            <a:r>
              <a:rPr lang="de-CH" sz="1200" dirty="0" err="1"/>
              <a:t>Zambia</a:t>
            </a:r>
            <a:r>
              <a:rPr lang="de-CH" sz="1200" dirty="0"/>
              <a:t> </a:t>
            </a:r>
          </a:p>
        </p:txBody>
      </p:sp>
      <p:sp>
        <p:nvSpPr>
          <p:cNvPr id="3" name="Textfeld 2">
            <a:extLst>
              <a:ext uri="{FF2B5EF4-FFF2-40B4-BE49-F238E27FC236}">
                <a16:creationId xmlns:a16="http://schemas.microsoft.com/office/drawing/2014/main" id="{12232003-9F8A-4F0C-A1A5-3584FD9AD688}"/>
              </a:ext>
            </a:extLst>
          </p:cNvPr>
          <p:cNvSpPr txBox="1"/>
          <p:nvPr/>
        </p:nvSpPr>
        <p:spPr>
          <a:xfrm>
            <a:off x="588947" y="4964970"/>
            <a:ext cx="7950853" cy="830997"/>
          </a:xfrm>
          <a:prstGeom prst="rect">
            <a:avLst/>
          </a:prstGeom>
          <a:noFill/>
        </p:spPr>
        <p:txBody>
          <a:bodyPr wrap="square" rtlCol="0">
            <a:spAutoFit/>
          </a:bodyPr>
          <a:lstStyle/>
          <a:p>
            <a:r>
              <a:rPr lang="en-US" sz="1600" dirty="0"/>
              <a:t>To check the moisture of the material, a sample is collected and pressed in the hand. If it falls apart, it is too dry. If it smears, it is too wet. If the material keeps its form without dripping, it has the ideal moisture.</a:t>
            </a:r>
            <a:endParaRPr lang="de-CH" sz="1600" dirty="0"/>
          </a:p>
        </p:txBody>
      </p:sp>
      <p:sp>
        <p:nvSpPr>
          <p:cNvPr id="8" name="Datumsplatzhalter 4">
            <a:extLst>
              <a:ext uri="{FF2B5EF4-FFF2-40B4-BE49-F238E27FC236}">
                <a16:creationId xmlns:a16="http://schemas.microsoft.com/office/drawing/2014/main" id="{BD5D826C-DECE-421C-8BD8-8BA9094879A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984050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smtClean="0"/>
              <a:pPr/>
              <a:t>58</a:t>
            </a:fld>
            <a:endParaRPr lang="en-GB" dirty="0"/>
          </a:p>
        </p:txBody>
      </p:sp>
      <p:sp>
        <p:nvSpPr>
          <p:cNvPr id="2" name="TextBox 1"/>
          <p:cNvSpPr txBox="1"/>
          <p:nvPr/>
        </p:nvSpPr>
        <p:spPr>
          <a:xfrm>
            <a:off x="625779" y="756640"/>
            <a:ext cx="8099041" cy="331000"/>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en-GB" sz="1800" dirty="0"/>
              <a:t>3.6:  Land preparation and application of pre-planting inputs for soil fertility</a:t>
            </a:r>
          </a:p>
          <a:p>
            <a:endParaRPr lang="en-GB" sz="1800" dirty="0"/>
          </a:p>
          <a:p>
            <a:r>
              <a:rPr lang="en-GB" sz="1600" b="0" dirty="0"/>
              <a:t>Several questions can help the team to develop and execute a good land preparation operation for the demonstration plot / field / farm. </a:t>
            </a:r>
            <a:endParaRPr lang="en-US" sz="1600" b="0" dirty="0"/>
          </a:p>
        </p:txBody>
      </p:sp>
      <p:sp>
        <p:nvSpPr>
          <p:cNvPr id="6" name="Textfeld 5"/>
          <p:cNvSpPr txBox="1"/>
          <p:nvPr/>
        </p:nvSpPr>
        <p:spPr>
          <a:xfrm>
            <a:off x="625779" y="2528990"/>
            <a:ext cx="7926796" cy="3343205"/>
          </a:xfrm>
          <a:prstGeom prst="rect">
            <a:avLst/>
          </a:prstGeom>
          <a:solidFill>
            <a:schemeClr val="accent6">
              <a:lumMod val="20000"/>
              <a:lumOff val="80000"/>
            </a:schemeClr>
          </a:solidFill>
        </p:spPr>
        <p:txBody>
          <a:bodyPr wrap="square" lIns="72000" tIns="72000" rIns="72000" bIns="72000" rtlCol="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When must you plant? Does </a:t>
            </a:r>
            <a:r>
              <a:rPr lang="de-CH" sz="1600" dirty="0" err="1"/>
              <a:t>the</a:t>
            </a:r>
            <a:r>
              <a:rPr lang="de-CH" sz="1600" dirty="0"/>
              <a:t> </a:t>
            </a:r>
            <a:r>
              <a:rPr lang="de-CH" sz="1600" dirty="0" err="1"/>
              <a:t>land</a:t>
            </a:r>
            <a:r>
              <a:rPr lang="de-CH" sz="1600" dirty="0"/>
              <a:t> </a:t>
            </a:r>
            <a:r>
              <a:rPr lang="de-CH" sz="1600" dirty="0" err="1"/>
              <a:t>need</a:t>
            </a:r>
            <a:r>
              <a:rPr lang="de-CH" sz="1600" dirty="0"/>
              <a:t> to </a:t>
            </a:r>
            <a:r>
              <a:rPr lang="de-CH" sz="1600" dirty="0" err="1"/>
              <a:t>be</a:t>
            </a:r>
            <a:r>
              <a:rPr lang="de-CH" sz="1600" dirty="0"/>
              <a:t> </a:t>
            </a:r>
            <a:r>
              <a:rPr lang="de-CH" sz="1600" dirty="0" err="1"/>
              <a:t>cleared</a:t>
            </a:r>
            <a:r>
              <a:rPr lang="de-CH" sz="1600" dirty="0"/>
              <a:t> of </a:t>
            </a:r>
            <a:r>
              <a:rPr lang="de-CH" sz="1600" dirty="0" err="1"/>
              <a:t>bushes</a:t>
            </a:r>
            <a:r>
              <a:rPr lang="de-CH" sz="1600" dirty="0"/>
              <a:t>, trees, etc. before </a:t>
            </a:r>
            <a:r>
              <a:rPr lang="de-CH" sz="1600" dirty="0" err="1"/>
              <a:t>tillage</a:t>
            </a:r>
            <a:r>
              <a:rPr lang="de-CH" sz="1600" dirty="0"/>
              <a:t> and planting?</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Is</a:t>
            </a:r>
            <a:r>
              <a:rPr lang="de-CH" sz="1600" dirty="0"/>
              <a:t> </a:t>
            </a:r>
            <a:r>
              <a:rPr lang="de-CH" sz="1600" dirty="0" err="1"/>
              <a:t>the</a:t>
            </a:r>
            <a:r>
              <a:rPr lang="de-CH" sz="1600" dirty="0"/>
              <a:t> </a:t>
            </a:r>
            <a:r>
              <a:rPr lang="de-CH" sz="1600" dirty="0" err="1"/>
              <a:t>site</a:t>
            </a:r>
            <a:r>
              <a:rPr lang="de-CH" sz="1600" dirty="0"/>
              <a:t> </a:t>
            </a:r>
            <a:r>
              <a:rPr lang="de-CH" sz="1600" dirty="0" err="1"/>
              <a:t>well</a:t>
            </a:r>
            <a:r>
              <a:rPr lang="de-CH" sz="1600" dirty="0"/>
              <a:t> </a:t>
            </a:r>
            <a:r>
              <a:rPr lang="de-CH" sz="1600" dirty="0" err="1"/>
              <a:t>protected</a:t>
            </a:r>
            <a:r>
              <a:rPr lang="de-CH" sz="1600" dirty="0"/>
              <a:t> from wild </a:t>
            </a:r>
            <a:r>
              <a:rPr lang="de-CH" sz="1600" dirty="0" err="1"/>
              <a:t>animals</a:t>
            </a:r>
            <a:r>
              <a:rPr lang="de-CH" sz="1600" dirty="0"/>
              <a:t>, livestock (</a:t>
            </a:r>
            <a:r>
              <a:rPr lang="de-CH" sz="1600" dirty="0" err="1"/>
              <a:t>if</a:t>
            </a:r>
            <a:r>
              <a:rPr lang="de-CH" sz="1600" dirty="0"/>
              <a:t> crop </a:t>
            </a:r>
            <a:r>
              <a:rPr lang="de-CH" sz="1600" dirty="0" err="1"/>
              <a:t>demonstration</a:t>
            </a:r>
            <a:r>
              <a:rPr lang="de-CH" sz="1600" dirty="0"/>
              <a:t>), </a:t>
            </a:r>
            <a:r>
              <a:rPr lang="de-CH" sz="1600" dirty="0" err="1"/>
              <a:t>thieves</a:t>
            </a:r>
            <a:r>
              <a:rPr lang="de-CH" sz="1600" dirty="0"/>
              <a:t>, etc.?</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Is</a:t>
            </a:r>
            <a:r>
              <a:rPr lang="de-CH" sz="1600" dirty="0"/>
              <a:t> </a:t>
            </a:r>
            <a:r>
              <a:rPr lang="de-CH" sz="1600" dirty="0" err="1"/>
              <a:t>ploughing</a:t>
            </a:r>
            <a:r>
              <a:rPr lang="de-CH" sz="1600" dirty="0"/>
              <a:t> (</a:t>
            </a:r>
            <a:r>
              <a:rPr lang="de-CH" sz="1600" dirty="0" err="1"/>
              <a:t>animal</a:t>
            </a:r>
            <a:r>
              <a:rPr lang="de-CH" sz="1600" dirty="0"/>
              <a:t> </a:t>
            </a:r>
            <a:r>
              <a:rPr lang="de-CH" sz="1600" dirty="0" err="1"/>
              <a:t>or</a:t>
            </a:r>
            <a:r>
              <a:rPr lang="de-CH" sz="1600" dirty="0"/>
              <a:t> </a:t>
            </a:r>
            <a:r>
              <a:rPr lang="de-CH" sz="1600" dirty="0" err="1"/>
              <a:t>tractor</a:t>
            </a:r>
            <a:r>
              <a:rPr lang="de-CH" sz="1600" dirty="0"/>
              <a:t> </a:t>
            </a:r>
            <a:r>
              <a:rPr lang="de-CH" sz="1600" dirty="0" err="1"/>
              <a:t>powered</a:t>
            </a:r>
            <a:r>
              <a:rPr lang="de-CH" sz="1600" dirty="0"/>
              <a:t>)/</a:t>
            </a:r>
            <a:r>
              <a:rPr lang="de-CH" sz="1600" dirty="0" err="1"/>
              <a:t>digging</a:t>
            </a:r>
            <a:r>
              <a:rPr lang="de-CH" sz="1600" dirty="0"/>
              <a:t>/</a:t>
            </a:r>
            <a:r>
              <a:rPr lang="de-CH" sz="1600" dirty="0" err="1"/>
              <a:t>ripping</a:t>
            </a:r>
            <a:r>
              <a:rPr lang="de-CH" sz="1600" dirty="0"/>
              <a:t> </a:t>
            </a:r>
            <a:r>
              <a:rPr lang="de-CH" sz="1600" dirty="0" err="1"/>
              <a:t>necessary</a:t>
            </a:r>
            <a:r>
              <a:rPr lang="de-CH" sz="1600" dirty="0"/>
              <a:t> (decide of which </a:t>
            </a:r>
            <a:r>
              <a:rPr lang="de-CH" sz="1600" dirty="0" err="1"/>
              <a:t>method</a:t>
            </a:r>
            <a:r>
              <a:rPr lang="de-CH" sz="1600" dirty="0"/>
              <a:t> of </a:t>
            </a:r>
            <a:r>
              <a:rPr lang="de-CH" sz="1600" dirty="0" err="1"/>
              <a:t>land</a:t>
            </a:r>
            <a:r>
              <a:rPr lang="de-CH" sz="1600" dirty="0"/>
              <a:t> preparation </a:t>
            </a:r>
            <a:r>
              <a:rPr lang="de-CH" sz="1600" dirty="0" err="1"/>
              <a:t>suits</a:t>
            </a:r>
            <a:r>
              <a:rPr lang="de-CH" sz="1600" dirty="0"/>
              <a:t> your </a:t>
            </a:r>
            <a:r>
              <a:rPr lang="de-CH" sz="1600" dirty="0" err="1"/>
              <a:t>needs</a:t>
            </a:r>
            <a:r>
              <a:rPr lang="de-CH" sz="1600" dirty="0"/>
              <a:t> </a:t>
            </a:r>
            <a:r>
              <a:rPr lang="de-CH" sz="1600" dirty="0" err="1"/>
              <a:t>best</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 you have </a:t>
            </a:r>
            <a:r>
              <a:rPr lang="de-CH" sz="1600" dirty="0" err="1"/>
              <a:t>the</a:t>
            </a:r>
            <a:r>
              <a:rPr lang="de-CH" sz="1600" dirty="0"/>
              <a:t> </a:t>
            </a:r>
            <a:r>
              <a:rPr lang="de-CH" sz="1600" dirty="0" err="1"/>
              <a:t>necessary</a:t>
            </a:r>
            <a:r>
              <a:rPr lang="de-CH" sz="1600" dirty="0"/>
              <a:t> </a:t>
            </a:r>
            <a:r>
              <a:rPr lang="de-CH" sz="1600" dirty="0" err="1"/>
              <a:t>equipment</a:t>
            </a:r>
            <a:r>
              <a:rPr lang="de-CH" sz="1600" dirty="0"/>
              <a:t> and </a:t>
            </a:r>
            <a:r>
              <a:rPr lang="de-CH" sz="1600" dirty="0" err="1"/>
              <a:t>labour</a:t>
            </a:r>
            <a:r>
              <a:rPr lang="de-CH" sz="1600" dirty="0"/>
              <a:t> </a:t>
            </a:r>
            <a:r>
              <a:rPr lang="de-CH" sz="1600" dirty="0" err="1"/>
              <a:t>for</a:t>
            </a:r>
            <a:r>
              <a:rPr lang="de-CH" sz="1600" dirty="0"/>
              <a:t> </a:t>
            </a:r>
            <a:r>
              <a:rPr lang="de-CH" sz="1600" dirty="0" err="1"/>
              <a:t>land</a:t>
            </a:r>
            <a:r>
              <a:rPr lang="de-CH" sz="1600" dirty="0"/>
              <a:t> preparation?</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How</a:t>
            </a:r>
            <a:r>
              <a:rPr lang="de-CH" sz="1600" dirty="0"/>
              <a:t> do you plan to </a:t>
            </a:r>
            <a:r>
              <a:rPr lang="de-CH" sz="1600" dirty="0" err="1"/>
              <a:t>delineate</a:t>
            </a:r>
            <a:r>
              <a:rPr lang="de-CH" sz="1600" dirty="0"/>
              <a:t> and </a:t>
            </a:r>
            <a:r>
              <a:rPr lang="de-CH" sz="1600" dirty="0" err="1"/>
              <a:t>demarcate</a:t>
            </a:r>
            <a:r>
              <a:rPr lang="de-CH" sz="1600" dirty="0"/>
              <a:t> </a:t>
            </a:r>
            <a:r>
              <a:rPr lang="de-CH" sz="1600" dirty="0" err="1"/>
              <a:t>the</a:t>
            </a:r>
            <a:r>
              <a:rPr lang="de-CH" sz="1600" dirty="0"/>
              <a:t> </a:t>
            </a:r>
            <a:r>
              <a:rPr lang="de-CH" sz="1600" dirty="0" err="1"/>
              <a:t>plots</a:t>
            </a:r>
            <a:r>
              <a:rPr lang="de-CH" sz="1600" dirty="0"/>
              <a:t> </a:t>
            </a:r>
            <a:r>
              <a:rPr lang="de-CH" sz="1600" dirty="0" err="1"/>
              <a:t>for</a:t>
            </a:r>
            <a:r>
              <a:rPr lang="de-CH" sz="1600" dirty="0"/>
              <a:t> </a:t>
            </a:r>
            <a:r>
              <a:rPr lang="de-CH" sz="1600" dirty="0" err="1"/>
              <a:t>the</a:t>
            </a:r>
            <a:r>
              <a:rPr lang="de-CH" sz="1600" dirty="0"/>
              <a:t> </a:t>
            </a:r>
            <a:r>
              <a:rPr lang="de-CH" sz="1600" dirty="0" err="1"/>
              <a:t>various</a:t>
            </a:r>
            <a:r>
              <a:rPr lang="de-CH" sz="1600" dirty="0"/>
              <a:t> ‘</a:t>
            </a:r>
            <a:r>
              <a:rPr lang="de-CH" sz="1600" dirty="0" err="1"/>
              <a:t>treatments</a:t>
            </a:r>
            <a:r>
              <a:rPr lang="de-CH" sz="1600" dirty="0"/>
              <a:t>’ </a:t>
            </a:r>
            <a:r>
              <a:rPr lang="de-CH" sz="1600" dirty="0" err="1"/>
              <a:t>involved</a:t>
            </a:r>
            <a:r>
              <a:rPr lang="de-CH" sz="1600" dirty="0"/>
              <a:t> in your </a:t>
            </a:r>
            <a:r>
              <a:rPr lang="de-CH" sz="1600" dirty="0" err="1"/>
              <a:t>demonstration</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Have you </a:t>
            </a:r>
            <a:r>
              <a:rPr lang="de-CH" sz="1600" dirty="0" err="1"/>
              <a:t>planned</a:t>
            </a:r>
            <a:r>
              <a:rPr lang="de-CH" sz="1600" dirty="0"/>
              <a:t> </a:t>
            </a:r>
            <a:r>
              <a:rPr lang="de-CH" sz="1600" dirty="0" err="1"/>
              <a:t>enough</a:t>
            </a:r>
            <a:r>
              <a:rPr lang="de-CH" sz="1600" dirty="0"/>
              <a:t> time between </a:t>
            </a:r>
            <a:r>
              <a:rPr lang="de-CH" sz="1600" dirty="0" err="1"/>
              <a:t>land</a:t>
            </a:r>
            <a:r>
              <a:rPr lang="de-CH" sz="1600" dirty="0"/>
              <a:t> </a:t>
            </a:r>
            <a:r>
              <a:rPr lang="de-CH" sz="1600" dirty="0" err="1"/>
              <a:t>clearing</a:t>
            </a:r>
            <a:r>
              <a:rPr lang="de-CH" sz="1600" dirty="0"/>
              <a:t> and </a:t>
            </a:r>
            <a:r>
              <a:rPr lang="de-CH" sz="1600" dirty="0" err="1"/>
              <a:t>planting</a:t>
            </a:r>
            <a:r>
              <a:rPr lang="de-CH" sz="1600" dirty="0"/>
              <a:t> to </a:t>
            </a:r>
            <a:r>
              <a:rPr lang="de-CH" sz="1600" dirty="0" err="1"/>
              <a:t>ensure</a:t>
            </a:r>
            <a:r>
              <a:rPr lang="de-CH" sz="1600" dirty="0"/>
              <a:t> a good?</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 you have </a:t>
            </a:r>
            <a:r>
              <a:rPr lang="de-CH" sz="1600" dirty="0" err="1"/>
              <a:t>the</a:t>
            </a:r>
            <a:r>
              <a:rPr lang="de-CH" sz="1600" dirty="0"/>
              <a:t> water source and </a:t>
            </a:r>
            <a:r>
              <a:rPr lang="de-CH" sz="1600" dirty="0" err="1"/>
              <a:t>connections</a:t>
            </a:r>
            <a:r>
              <a:rPr lang="de-CH" sz="1600" dirty="0"/>
              <a:t> </a:t>
            </a:r>
            <a:r>
              <a:rPr lang="de-CH" sz="1600" dirty="0" err="1"/>
              <a:t>ready</a:t>
            </a:r>
            <a:r>
              <a:rPr lang="de-CH" sz="1600" dirty="0"/>
              <a:t>, </a:t>
            </a:r>
            <a:r>
              <a:rPr lang="de-CH" sz="1600" dirty="0" err="1"/>
              <a:t>if</a:t>
            </a:r>
            <a:r>
              <a:rPr lang="de-CH" sz="1600" dirty="0"/>
              <a:t> </a:t>
            </a:r>
            <a:r>
              <a:rPr lang="de-CH" sz="1600" dirty="0" err="1"/>
              <a:t>irrigated</a:t>
            </a:r>
            <a:r>
              <a:rPr lang="de-CH" sz="1600" dirty="0"/>
              <a:t> production </a:t>
            </a:r>
            <a:r>
              <a:rPr lang="de-CH" sz="1600" dirty="0" err="1"/>
              <a:t>or</a:t>
            </a:r>
            <a:r>
              <a:rPr lang="de-CH" sz="1600" dirty="0"/>
              <a:t> </a:t>
            </a:r>
            <a:r>
              <a:rPr lang="de-CH" sz="1600" dirty="0" err="1"/>
              <a:t>supplimentary</a:t>
            </a:r>
            <a:r>
              <a:rPr lang="de-CH" sz="1600" dirty="0"/>
              <a:t> </a:t>
            </a:r>
            <a:r>
              <a:rPr lang="de-CH" sz="1600" dirty="0" err="1"/>
              <a:t>irrigation</a:t>
            </a:r>
            <a:r>
              <a:rPr lang="de-CH" sz="1600" dirty="0"/>
              <a:t> </a:t>
            </a:r>
            <a:r>
              <a:rPr lang="de-CH" sz="1600" dirty="0" err="1"/>
              <a:t>is</a:t>
            </a:r>
            <a:r>
              <a:rPr lang="de-CH" sz="1600" dirty="0"/>
              <a:t> </a:t>
            </a:r>
            <a:r>
              <a:rPr lang="de-CH" sz="1600" dirty="0" err="1"/>
              <a:t>envisaged</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What and </a:t>
            </a:r>
            <a:r>
              <a:rPr lang="de-CH" sz="1600" dirty="0" err="1"/>
              <a:t>how</a:t>
            </a:r>
            <a:r>
              <a:rPr lang="de-CH" sz="1600" dirty="0"/>
              <a:t> </a:t>
            </a:r>
            <a:r>
              <a:rPr lang="de-CH" sz="1600" dirty="0" err="1"/>
              <a:t>much</a:t>
            </a:r>
            <a:r>
              <a:rPr lang="de-CH" sz="1600" dirty="0"/>
              <a:t> soil nutrients </a:t>
            </a:r>
            <a:r>
              <a:rPr lang="de-CH" sz="1600" dirty="0" err="1"/>
              <a:t>are</a:t>
            </a:r>
            <a:r>
              <a:rPr lang="de-CH" sz="1600" dirty="0"/>
              <a:t> required at </a:t>
            </a:r>
            <a:r>
              <a:rPr lang="de-CH" sz="1600" dirty="0" err="1"/>
              <a:t>the</a:t>
            </a:r>
            <a:r>
              <a:rPr lang="de-CH" sz="1600" dirty="0"/>
              <a:t> </a:t>
            </a:r>
            <a:r>
              <a:rPr lang="de-CH" sz="1600" dirty="0" err="1"/>
              <a:t>pre</a:t>
            </a:r>
            <a:r>
              <a:rPr lang="de-CH" sz="1600" dirty="0"/>
              <a:t>-planting </a:t>
            </a:r>
            <a:r>
              <a:rPr lang="de-CH" sz="1600" dirty="0" err="1"/>
              <a:t>or</a:t>
            </a:r>
            <a:r>
              <a:rPr lang="de-CH" sz="1600" dirty="0"/>
              <a:t> planting </a:t>
            </a:r>
            <a:r>
              <a:rPr lang="de-CH" sz="1600" dirty="0" err="1"/>
              <a:t>stages</a:t>
            </a:r>
            <a:r>
              <a:rPr lang="de-CH" sz="1600" dirty="0"/>
              <a:t>? </a:t>
            </a:r>
          </a:p>
        </p:txBody>
      </p:sp>
      <p:sp>
        <p:nvSpPr>
          <p:cNvPr id="9" name="Datumsplatzhalter 4">
            <a:extLst>
              <a:ext uri="{FF2B5EF4-FFF2-40B4-BE49-F238E27FC236}">
                <a16:creationId xmlns:a16="http://schemas.microsoft.com/office/drawing/2014/main" id="{1A8945B0-C568-4AE0-B9DB-43414ED9BC10}"/>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21955" y="2085868"/>
            <a:ext cx="2788983" cy="369332"/>
          </a:xfrm>
          <a:prstGeom prst="rect">
            <a:avLst/>
          </a:prstGeom>
          <a:noFill/>
        </p:spPr>
        <p:txBody>
          <a:bodyPr wrap="square" rtlCol="0">
            <a:spAutoFit/>
          </a:bodyPr>
          <a:lstStyle/>
          <a:p>
            <a:r>
              <a:rPr lang="de-CH" b="1" dirty="0" err="1"/>
              <a:t>Guiding</a:t>
            </a:r>
            <a:r>
              <a:rPr lang="de-CH" b="1" dirty="0"/>
              <a:t> </a:t>
            </a:r>
            <a:r>
              <a:rPr lang="de-CH" b="1" dirty="0" err="1"/>
              <a:t>questions</a:t>
            </a:r>
            <a:endParaRPr lang="en-US" b="1" dirty="0"/>
          </a:p>
        </p:txBody>
      </p:sp>
    </p:spTree>
    <p:extLst>
      <p:ext uri="{BB962C8B-B14F-4D97-AF65-F5344CB8AC3E}">
        <p14:creationId xmlns:p14="http://schemas.microsoft.com/office/powerpoint/2010/main" val="2483160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548967"/>
            <a:ext cx="7908549" cy="485545"/>
          </a:xfrm>
        </p:spPr>
        <p:txBody>
          <a:bodyPr/>
          <a:lstStyle/>
          <a:p>
            <a:r>
              <a:rPr lang="de-CH" sz="1800" dirty="0"/>
              <a:t>Soil fertility and </a:t>
            </a:r>
            <a:r>
              <a:rPr lang="de-CH" sz="1800" dirty="0" err="1"/>
              <a:t>health</a:t>
            </a:r>
            <a:r>
              <a:rPr lang="de-CH" sz="1800" dirty="0"/>
              <a:t> </a:t>
            </a:r>
            <a:r>
              <a:rPr lang="de-CH" sz="1800" dirty="0" err="1"/>
              <a:t>are</a:t>
            </a:r>
            <a:r>
              <a:rPr lang="de-CH" sz="1800" dirty="0"/>
              <a:t> important considerations</a:t>
            </a:r>
            <a:endParaRPr lang="en-US" sz="1800" dirty="0"/>
          </a:p>
        </p:txBody>
      </p:sp>
      <p:sp>
        <p:nvSpPr>
          <p:cNvPr id="3" name="Inhaltsplatzhalter 2"/>
          <p:cNvSpPr>
            <a:spLocks noGrp="1"/>
          </p:cNvSpPr>
          <p:nvPr>
            <p:ph idx="1"/>
          </p:nvPr>
        </p:nvSpPr>
        <p:spPr>
          <a:xfrm>
            <a:off x="668659" y="1178975"/>
            <a:ext cx="7921625" cy="810009"/>
          </a:xfrm>
        </p:spPr>
        <p:txBody>
          <a:bodyPr/>
          <a:lstStyle/>
          <a:p>
            <a:r>
              <a:rPr lang="en-GB" sz="1600" dirty="0"/>
              <a:t>It is important to remember that soil fertility and general soil health is central for crop / plant growth and development, and ultimately yields. </a:t>
            </a:r>
            <a:r>
              <a:rPr lang="en-US" sz="1600" dirty="0"/>
              <a:t>Land preparation time is a good time for soil sampling to achieve a assess the baseline status of the soil before the demonstration begins.  </a:t>
            </a:r>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59</a:t>
            </a:fld>
            <a:endParaRPr lang="en-GB" noProof="0" dirty="0"/>
          </a:p>
        </p:txBody>
      </p:sp>
      <p:sp>
        <p:nvSpPr>
          <p:cNvPr id="6" name="Inhaltsplatzhalter 2"/>
          <p:cNvSpPr txBox="1">
            <a:spLocks/>
          </p:cNvSpPr>
          <p:nvPr/>
        </p:nvSpPr>
        <p:spPr>
          <a:xfrm>
            <a:off x="701957" y="2708992"/>
            <a:ext cx="7921625" cy="3330037"/>
          </a:xfrm>
          <a:prstGeom prst="rect">
            <a:avLst/>
          </a:prstGeom>
          <a:solidFill>
            <a:schemeClr val="accent6">
              <a:lumMod val="20000"/>
              <a:lumOff val="80000"/>
            </a:schemeClr>
          </a:solidFill>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What kind of soil sample do you need? Think ahead and try to imagine what kind of a soil sample you need - consider sampling depth, number of soils cores to combine, number of analyses you can pay for or run yourself if you have direct access to a laboratory.</a:t>
            </a:r>
          </a:p>
          <a:p>
            <a:pPr marL="285750" indent="-285750">
              <a:buFont typeface="Arial" panose="020B0604020202020204" pitchFamily="34" charset="0"/>
              <a:buChar char="•"/>
            </a:pPr>
            <a:r>
              <a:rPr lang="en-US" sz="1600" dirty="0"/>
              <a:t>How much soil can go to an archive after drying, or can be kept moist at 2-4°C, or frozen at -20°C or even -80°C for molecular analyses depending your aims?</a:t>
            </a:r>
          </a:p>
          <a:p>
            <a:pPr marL="285750" indent="-285750">
              <a:buFont typeface="Arial" panose="020B0604020202020204" pitchFamily="34" charset="0"/>
              <a:buChar char="•"/>
            </a:pPr>
            <a:r>
              <a:rPr lang="en-US" sz="1600" dirty="0"/>
              <a:t>Do you need any field measures for soil, e.g. bulk density, soil profile, a spade test, or setting up decomposition in litterbags in the field?</a:t>
            </a:r>
          </a:p>
          <a:p>
            <a:pPr marL="285750" indent="-285750">
              <a:buFont typeface="Arial" panose="020B0604020202020204" pitchFamily="34" charset="0"/>
              <a:buChar char="•"/>
            </a:pPr>
            <a:r>
              <a:rPr lang="en-US" sz="1600" dirty="0"/>
              <a:t>If you want soil quality to be checked later to assess the impacts of organic farming, remember that the quality should be measured it the same way as done at the baseline time.</a:t>
            </a:r>
          </a:p>
          <a:p>
            <a:endParaRPr lang="de-CH" sz="1600" dirty="0">
              <a:solidFill>
                <a:srgbClr val="FF0000"/>
              </a:solidFill>
            </a:endParaRPr>
          </a:p>
          <a:p>
            <a:r>
              <a:rPr lang="de-CH" sz="1600" dirty="0" err="1"/>
              <a:t>Refer</a:t>
            </a:r>
            <a:r>
              <a:rPr lang="de-CH" sz="1600" dirty="0"/>
              <a:t> to </a:t>
            </a:r>
            <a:r>
              <a:rPr lang="de-CH" sz="1600" b="1" dirty="0"/>
              <a:t>ANNEX 2</a:t>
            </a:r>
            <a:r>
              <a:rPr lang="de-CH" sz="1600" dirty="0"/>
              <a:t> </a:t>
            </a:r>
            <a:r>
              <a:rPr lang="de-CH" sz="1600" dirty="0" err="1"/>
              <a:t>for</a:t>
            </a:r>
            <a:r>
              <a:rPr lang="de-CH" sz="1600" dirty="0"/>
              <a:t> </a:t>
            </a:r>
            <a:r>
              <a:rPr lang="de-CH" sz="1600" dirty="0" err="1"/>
              <a:t>further</a:t>
            </a:r>
            <a:r>
              <a:rPr lang="de-CH" sz="1600" dirty="0"/>
              <a:t> </a:t>
            </a:r>
            <a:r>
              <a:rPr lang="de-CH" sz="1600" dirty="0" err="1"/>
              <a:t>details</a:t>
            </a:r>
            <a:r>
              <a:rPr lang="de-CH" sz="1600" dirty="0"/>
              <a:t> </a:t>
            </a:r>
            <a:r>
              <a:rPr lang="de-CH" sz="1600" dirty="0" err="1"/>
              <a:t>about</a:t>
            </a:r>
            <a:r>
              <a:rPr lang="de-CH" sz="1600" dirty="0"/>
              <a:t> soil </a:t>
            </a:r>
            <a:r>
              <a:rPr lang="de-CH" sz="1600" dirty="0" err="1"/>
              <a:t>sampling</a:t>
            </a:r>
            <a:endParaRPr lang="en-US" sz="1600" dirty="0"/>
          </a:p>
        </p:txBody>
      </p:sp>
      <p:sp>
        <p:nvSpPr>
          <p:cNvPr id="7" name="Textfeld 6"/>
          <p:cNvSpPr txBox="1"/>
          <p:nvPr/>
        </p:nvSpPr>
        <p:spPr>
          <a:xfrm>
            <a:off x="617725" y="2236898"/>
            <a:ext cx="4134277" cy="338554"/>
          </a:xfrm>
          <a:prstGeom prst="rect">
            <a:avLst/>
          </a:prstGeom>
          <a:noFill/>
        </p:spPr>
        <p:txBody>
          <a:bodyPr wrap="square" rtlCol="0">
            <a:spAutoFit/>
          </a:bodyPr>
          <a:lstStyle/>
          <a:p>
            <a:r>
              <a:rPr lang="de-CH" sz="1600" b="1" dirty="0" err="1"/>
              <a:t>Guiding</a:t>
            </a:r>
            <a:r>
              <a:rPr lang="de-CH" sz="1600" b="1" dirty="0"/>
              <a:t> </a:t>
            </a:r>
            <a:r>
              <a:rPr lang="de-CH" sz="1600" b="1" dirty="0" err="1"/>
              <a:t>questions</a:t>
            </a:r>
            <a:r>
              <a:rPr lang="de-CH" sz="1600" b="1" dirty="0"/>
              <a:t> </a:t>
            </a:r>
            <a:r>
              <a:rPr lang="de-CH" sz="1600" b="1" dirty="0" err="1"/>
              <a:t>about</a:t>
            </a:r>
            <a:r>
              <a:rPr lang="de-CH" sz="1600" b="1" dirty="0"/>
              <a:t> soil </a:t>
            </a:r>
            <a:r>
              <a:rPr lang="de-CH" sz="1600" b="1" dirty="0" err="1"/>
              <a:t>sampling</a:t>
            </a:r>
            <a:endParaRPr lang="en-US" sz="1600" b="1" dirty="0"/>
          </a:p>
        </p:txBody>
      </p:sp>
    </p:spTree>
    <p:extLst>
      <p:ext uri="{BB962C8B-B14F-4D97-AF65-F5344CB8AC3E}">
        <p14:creationId xmlns:p14="http://schemas.microsoft.com/office/powerpoint/2010/main" val="3162666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19" y="410526"/>
            <a:ext cx="7908549" cy="276999"/>
          </a:xfrm>
          <a:noFill/>
        </p:spPr>
        <p:txBody>
          <a:bodyPr vert="horz" wrap="square" lIns="0" tIns="0" rIns="0" bIns="0" rtlCol="0" anchor="t">
            <a:spAutoFit/>
          </a:bodyPr>
          <a:lstStyle/>
          <a:p>
            <a:pPr defTabSz="914400"/>
            <a:r>
              <a:rPr lang="en-GB" sz="2000" dirty="0">
                <a:latin typeface="+mn-lt"/>
                <a:ea typeface="+mn-ea"/>
                <a:cs typeface="+mn-cs"/>
              </a:rPr>
              <a:t>Acronyms / Terminology</a:t>
            </a:r>
            <a:endParaRPr lang="en-US" sz="2000" dirty="0">
              <a:solidFill>
                <a:srgbClr val="FF0000"/>
              </a:solidFill>
              <a:latin typeface="+mn-lt"/>
              <a:ea typeface="+mn-ea"/>
              <a:cs typeface="+mn-cs"/>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092229091"/>
              </p:ext>
            </p:extLst>
          </p:nvPr>
        </p:nvGraphicFramePr>
        <p:xfrm>
          <a:off x="560032" y="912448"/>
          <a:ext cx="7979768" cy="4764964"/>
        </p:xfrm>
        <a:graphic>
          <a:graphicData uri="http://schemas.openxmlformats.org/drawingml/2006/table">
            <a:tbl>
              <a:tblPr firstRow="1" bandRow="1">
                <a:tableStyleId>{21E4AEA4-8DFA-4A89-87EB-49C32662AFE0}</a:tableStyleId>
              </a:tblPr>
              <a:tblGrid>
                <a:gridCol w="1401939">
                  <a:extLst>
                    <a:ext uri="{9D8B030D-6E8A-4147-A177-3AD203B41FA5}">
                      <a16:colId xmlns:a16="http://schemas.microsoft.com/office/drawing/2014/main" val="399594798"/>
                    </a:ext>
                  </a:extLst>
                </a:gridCol>
                <a:gridCol w="6577829">
                  <a:extLst>
                    <a:ext uri="{9D8B030D-6E8A-4147-A177-3AD203B41FA5}">
                      <a16:colId xmlns:a16="http://schemas.microsoft.com/office/drawing/2014/main" val="2483813196"/>
                    </a:ext>
                  </a:extLst>
                </a:gridCol>
              </a:tblGrid>
              <a:tr h="356528">
                <a:tc gridSpan="2">
                  <a:txBody>
                    <a:bodyPr/>
                    <a:lstStyle/>
                    <a:p>
                      <a:r>
                        <a:rPr lang="en-US" sz="1200" dirty="0"/>
                        <a:t>Used acronyms and terms</a:t>
                      </a:r>
                    </a:p>
                  </a:txBody>
                  <a:tcPr/>
                </a:tc>
                <a:tc hMerge="1">
                  <a:txBody>
                    <a:bodyPr/>
                    <a:lstStyle/>
                    <a:p>
                      <a:endParaRPr lang="en-US" sz="1200" dirty="0"/>
                    </a:p>
                  </a:txBody>
                  <a:tcPr/>
                </a:tc>
                <a:extLst>
                  <a:ext uri="{0D108BD9-81ED-4DB2-BD59-A6C34878D82A}">
                    <a16:rowId xmlns:a16="http://schemas.microsoft.com/office/drawing/2014/main" val="2001972877"/>
                  </a:ext>
                </a:extLst>
              </a:tr>
              <a:tr h="370840">
                <a:tc>
                  <a:txBody>
                    <a:bodyPr/>
                    <a:lstStyle/>
                    <a:p>
                      <a:r>
                        <a:rPr lang="de-CH" sz="1200" dirty="0"/>
                        <a:t>Demonstration</a:t>
                      </a:r>
                      <a:endParaRPr lang="en-US" sz="1200" dirty="0"/>
                    </a:p>
                  </a:txBody>
                  <a:tcPr/>
                </a:tc>
                <a:tc>
                  <a:txBody>
                    <a:bodyPr/>
                    <a:lstStyle/>
                    <a:p>
                      <a:pPr algn="just"/>
                      <a:r>
                        <a:rPr lang="en-US" sz="1200" dirty="0">
                          <a:solidFill>
                            <a:schemeClr val="tx1"/>
                          </a:solidFill>
                        </a:rPr>
                        <a:t>A demarcated plot,</a:t>
                      </a:r>
                      <a:r>
                        <a:rPr lang="en-US" sz="1200" baseline="0" dirty="0">
                          <a:solidFill>
                            <a:schemeClr val="tx1"/>
                          </a:solidFill>
                        </a:rPr>
                        <a:t> field, or farm </a:t>
                      </a:r>
                      <a:r>
                        <a:rPr lang="en-US" sz="1200" dirty="0">
                          <a:solidFill>
                            <a:schemeClr val="tx1"/>
                          </a:solidFill>
                        </a:rPr>
                        <a:t>that can be used to test or experiment various agricultural practices and used to train, teach,</a:t>
                      </a:r>
                      <a:r>
                        <a:rPr lang="en-US" sz="1200" baseline="0" dirty="0">
                          <a:solidFill>
                            <a:schemeClr val="tx1"/>
                          </a:solidFill>
                        </a:rPr>
                        <a:t> showcase </a:t>
                      </a:r>
                      <a:r>
                        <a:rPr lang="en-US" sz="1200" dirty="0">
                          <a:solidFill>
                            <a:schemeClr val="tx1"/>
                          </a:solidFill>
                        </a:rPr>
                        <a:t>or create awareness on these practices or on new technologies, crops, livestock,</a:t>
                      </a:r>
                      <a:r>
                        <a:rPr lang="en-US" sz="1200" baseline="0" dirty="0">
                          <a:solidFill>
                            <a:schemeClr val="tx1"/>
                          </a:solidFill>
                        </a:rPr>
                        <a:t> or methods</a:t>
                      </a:r>
                      <a:r>
                        <a:rPr lang="en-US" sz="1200" dirty="0">
                          <a:solidFill>
                            <a:schemeClr val="tx1"/>
                          </a:solidFill>
                        </a:rPr>
                        <a:t>. The plot, field or farm should be located in a strategic site for ease of access to the target group.</a:t>
                      </a:r>
                    </a:p>
                  </a:txBody>
                  <a:tcPr/>
                </a:tc>
                <a:extLst>
                  <a:ext uri="{0D108BD9-81ED-4DB2-BD59-A6C34878D82A}">
                    <a16:rowId xmlns:a16="http://schemas.microsoft.com/office/drawing/2014/main" val="987471300"/>
                  </a:ext>
                </a:extLst>
              </a:tr>
              <a:tr h="338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err="1"/>
                        <a:t>FiBL</a:t>
                      </a: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Research Institute of Organic </a:t>
                      </a:r>
                      <a:r>
                        <a:rPr lang="de-CH" sz="1200" dirty="0" err="1"/>
                        <a:t>Agriculture</a:t>
                      </a:r>
                      <a:r>
                        <a:rPr lang="de-CH" sz="1200" dirty="0"/>
                        <a:t> </a:t>
                      </a:r>
                      <a:endParaRPr lang="en-US" sz="1200" dirty="0"/>
                    </a:p>
                  </a:txBody>
                  <a:tcPr/>
                </a:tc>
                <a:extLst>
                  <a:ext uri="{0D108BD9-81ED-4DB2-BD59-A6C34878D82A}">
                    <a16:rowId xmlns:a16="http://schemas.microsoft.com/office/drawing/2014/main" val="1571235531"/>
                  </a:ext>
                </a:extLst>
              </a:tr>
              <a:tr h="338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GIC</a:t>
                      </a: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Green Innovation </a:t>
                      </a:r>
                      <a:r>
                        <a:rPr lang="en-US" sz="1200" dirty="0" err="1"/>
                        <a:t>Centres</a:t>
                      </a:r>
                      <a:r>
                        <a:rPr lang="en-US" sz="1200" dirty="0"/>
                        <a:t> </a:t>
                      </a:r>
                      <a:r>
                        <a:rPr lang="en-US" sz="1200" dirty="0" err="1"/>
                        <a:t>Programme</a:t>
                      </a:r>
                      <a:r>
                        <a:rPr lang="en-US" sz="1200" dirty="0"/>
                        <a:t> of the GIZ </a:t>
                      </a:r>
                    </a:p>
                  </a:txBody>
                  <a:tcPr/>
                </a:tc>
                <a:extLst>
                  <a:ext uri="{0D108BD9-81ED-4DB2-BD59-A6C34878D82A}">
                    <a16:rowId xmlns:a16="http://schemas.microsoft.com/office/drawing/2014/main" val="3422055793"/>
                  </a:ext>
                </a:extLst>
              </a:tr>
              <a:tr h="338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GIZ</a:t>
                      </a: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0" i="0" kern="1200" dirty="0">
                          <a:solidFill>
                            <a:schemeClr val="dk1"/>
                          </a:solidFill>
                          <a:effectLst/>
                          <a:latin typeface="+mn-lt"/>
                          <a:ea typeface="+mn-ea"/>
                          <a:cs typeface="+mn-cs"/>
                        </a:rPr>
                        <a:t>Deutsche Gesellschaft für Internationale Zusammenarbeit (GIZ) GmbH. The German Corporation </a:t>
                      </a:r>
                      <a:r>
                        <a:rPr lang="de-DE" sz="1200" b="0" i="0" kern="1200" dirty="0" err="1">
                          <a:solidFill>
                            <a:schemeClr val="dk1"/>
                          </a:solidFill>
                          <a:effectLst/>
                          <a:latin typeface="+mn-lt"/>
                          <a:ea typeface="+mn-ea"/>
                          <a:cs typeface="+mn-cs"/>
                        </a:rPr>
                        <a:t>for</a:t>
                      </a:r>
                      <a:r>
                        <a:rPr lang="de-DE" sz="1200" b="0" i="0" kern="1200" dirty="0">
                          <a:solidFill>
                            <a:schemeClr val="dk1"/>
                          </a:solidFill>
                          <a:effectLst/>
                          <a:latin typeface="+mn-lt"/>
                          <a:ea typeface="+mn-ea"/>
                          <a:cs typeface="+mn-cs"/>
                        </a:rPr>
                        <a:t> International </a:t>
                      </a:r>
                      <a:r>
                        <a:rPr lang="de-DE" sz="1200" b="0" i="0" kern="1200" dirty="0" err="1">
                          <a:solidFill>
                            <a:schemeClr val="dk1"/>
                          </a:solidFill>
                          <a:effectLst/>
                          <a:latin typeface="+mn-lt"/>
                          <a:ea typeface="+mn-ea"/>
                          <a:cs typeface="+mn-cs"/>
                        </a:rPr>
                        <a:t>Cooperation</a:t>
                      </a:r>
                      <a:r>
                        <a:rPr lang="de-DE" sz="1200" b="0" i="0" kern="1200" dirty="0">
                          <a:solidFill>
                            <a:schemeClr val="dk1"/>
                          </a:solidFill>
                          <a:effectLst/>
                          <a:latin typeface="+mn-lt"/>
                          <a:ea typeface="+mn-ea"/>
                          <a:cs typeface="+mn-cs"/>
                        </a:rPr>
                        <a:t> GmbH. </a:t>
                      </a:r>
                      <a:r>
                        <a:rPr lang="de-CH" sz="1200" dirty="0">
                          <a:hlinkClick r:id="rId2"/>
                        </a:rPr>
                        <a:t>www.giz.de</a:t>
                      </a:r>
                      <a:r>
                        <a:rPr lang="en-US" sz="1200" dirty="0">
                          <a:highlight>
                            <a:srgbClr val="FFFF00"/>
                          </a:highlight>
                        </a:rPr>
                        <a:t> </a:t>
                      </a:r>
                      <a:endParaRPr lang="de-CH" sz="1200" dirty="0"/>
                    </a:p>
                  </a:txBody>
                  <a:tcPr/>
                </a:tc>
                <a:extLst>
                  <a:ext uri="{0D108BD9-81ED-4DB2-BD59-A6C34878D82A}">
                    <a16:rowId xmlns:a16="http://schemas.microsoft.com/office/drawing/2014/main" val="80861207"/>
                  </a:ext>
                </a:extLst>
              </a:tr>
              <a:tr h="338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IFOAM </a:t>
                      </a:r>
                      <a:r>
                        <a:rPr lang="en-US" sz="1200" b="0" i="0" kern="1200" dirty="0">
                          <a:solidFill>
                            <a:schemeClr val="dk1"/>
                          </a:solidFill>
                          <a:effectLst/>
                          <a:latin typeface="+mn-lt"/>
                          <a:ea typeface="+mn-ea"/>
                          <a:cs typeface="+mn-cs"/>
                        </a:rPr>
                        <a:t>- Organics International </a:t>
                      </a: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dk1"/>
                          </a:solidFill>
                          <a:effectLst/>
                          <a:latin typeface="+mn-lt"/>
                          <a:ea typeface="+mn-ea"/>
                          <a:cs typeface="+mn-cs"/>
                        </a:rPr>
                        <a:t>The worldwide umbrella </a:t>
                      </a:r>
                      <a:r>
                        <a:rPr lang="en-US" sz="1200" b="0" i="0" kern="1200" baseline="0" dirty="0" err="1">
                          <a:solidFill>
                            <a:schemeClr val="dk1"/>
                          </a:solidFill>
                          <a:effectLst/>
                          <a:latin typeface="+mn-lt"/>
                          <a:ea typeface="+mn-ea"/>
                          <a:cs typeface="+mn-cs"/>
                        </a:rPr>
                        <a:t>organisation</a:t>
                      </a:r>
                      <a:r>
                        <a:rPr lang="en-US" sz="1200" b="0" i="0" kern="1200" baseline="0" dirty="0">
                          <a:solidFill>
                            <a:schemeClr val="dk1"/>
                          </a:solidFill>
                          <a:effectLst/>
                          <a:latin typeface="+mn-lt"/>
                          <a:ea typeface="+mn-ea"/>
                          <a:cs typeface="+mn-cs"/>
                        </a:rPr>
                        <a:t> for the organic agriculture movement. It is a </a:t>
                      </a:r>
                      <a:r>
                        <a:rPr lang="en-US" sz="1200" b="0" i="0" kern="1200" dirty="0">
                          <a:solidFill>
                            <a:schemeClr val="dk1"/>
                          </a:solidFill>
                          <a:effectLst/>
                          <a:latin typeface="+mn-lt"/>
                          <a:ea typeface="+mn-ea"/>
                          <a:cs typeface="+mn-cs"/>
                        </a:rPr>
                        <a:t>membership-based </a:t>
                      </a:r>
                      <a:r>
                        <a:rPr lang="en-US" sz="1200" b="0" i="0" kern="1200" dirty="0" err="1">
                          <a:solidFill>
                            <a:schemeClr val="dk1"/>
                          </a:solidFill>
                          <a:effectLst/>
                          <a:latin typeface="+mn-lt"/>
                          <a:ea typeface="+mn-ea"/>
                          <a:cs typeface="+mn-cs"/>
                        </a:rPr>
                        <a:t>organisation</a:t>
                      </a:r>
                      <a:r>
                        <a:rPr lang="en-US" sz="1200" b="0" i="0" kern="1200" dirty="0">
                          <a:solidFill>
                            <a:schemeClr val="dk1"/>
                          </a:solidFill>
                          <a:effectLst/>
                          <a:latin typeface="+mn-lt"/>
                          <a:ea typeface="+mn-ea"/>
                          <a:cs typeface="+mn-cs"/>
                        </a:rPr>
                        <a:t> working to bring true sustainability to agriculture across the globe. </a:t>
                      </a:r>
                      <a:r>
                        <a:rPr lang="en-US" sz="1200" b="0" i="0" kern="1200" dirty="0">
                          <a:solidFill>
                            <a:schemeClr val="dk1"/>
                          </a:solidFill>
                          <a:effectLst/>
                          <a:latin typeface="+mn-lt"/>
                          <a:ea typeface="+mn-ea"/>
                          <a:cs typeface="+mn-cs"/>
                          <a:hlinkClick r:id="rId3"/>
                        </a:rPr>
                        <a:t>www.ifoam.bio</a:t>
                      </a:r>
                      <a:r>
                        <a:rPr lang="en-US" sz="1200" b="0" i="0" kern="1200" dirty="0">
                          <a:solidFill>
                            <a:schemeClr val="dk1"/>
                          </a:solidFill>
                          <a:effectLst/>
                          <a:latin typeface="+mn-lt"/>
                          <a:ea typeface="+mn-ea"/>
                          <a:cs typeface="+mn-cs"/>
                        </a:rPr>
                        <a:t> </a:t>
                      </a:r>
                      <a:endParaRPr lang="en-US" sz="1200" dirty="0">
                        <a:highlight>
                          <a:srgbClr val="FFFF00"/>
                        </a:highlight>
                      </a:endParaRPr>
                    </a:p>
                  </a:txBody>
                  <a:tcPr/>
                </a:tc>
                <a:extLst>
                  <a:ext uri="{0D108BD9-81ED-4DB2-BD59-A6C34878D82A}">
                    <a16:rowId xmlns:a16="http://schemas.microsoft.com/office/drawing/2014/main" val="2636261903"/>
                  </a:ext>
                </a:extLst>
              </a:tr>
              <a:tr h="338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OA</a:t>
                      </a: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Organic agriculture </a:t>
                      </a:r>
                      <a:r>
                        <a:rPr lang="en-US" sz="1200" dirty="0">
                          <a:hlinkClick r:id="rId4"/>
                        </a:rPr>
                        <a:t>https://www.ifoam.bio/why-organic/organic-landmarks/definition-organic</a:t>
                      </a:r>
                      <a:r>
                        <a:rPr lang="en-US" sz="1200" dirty="0"/>
                        <a:t> </a:t>
                      </a:r>
                      <a:endParaRPr lang="en-US" sz="1200" dirty="0">
                        <a:highlight>
                          <a:srgbClr val="FFFF00"/>
                        </a:highlight>
                      </a:endParaRPr>
                    </a:p>
                  </a:txBody>
                  <a:tcPr/>
                </a:tc>
                <a:extLst>
                  <a:ext uri="{0D108BD9-81ED-4DB2-BD59-A6C34878D82A}">
                    <a16:rowId xmlns:a16="http://schemas.microsoft.com/office/drawing/2014/main" val="248532658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err="1"/>
                        <a:t>Organic</a:t>
                      </a:r>
                      <a:r>
                        <a:rPr lang="de-CH" sz="1200" dirty="0"/>
                        <a:t> </a:t>
                      </a:r>
                      <a:r>
                        <a:rPr lang="de-CH" sz="1200" dirty="0" err="1"/>
                        <a:t>inputs</a:t>
                      </a:r>
                      <a:endParaRPr 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dirty="0"/>
                        <a:t>Inputs that </a:t>
                      </a:r>
                      <a:r>
                        <a:rPr lang="de-CH" sz="1200" dirty="0" err="1"/>
                        <a:t>are</a:t>
                      </a:r>
                      <a:r>
                        <a:rPr lang="de-CH" sz="1200" dirty="0"/>
                        <a:t> </a:t>
                      </a:r>
                      <a:r>
                        <a:rPr lang="de-CH" sz="1200" dirty="0" err="1"/>
                        <a:t>permitted</a:t>
                      </a:r>
                      <a:r>
                        <a:rPr lang="de-CH" sz="1200" dirty="0"/>
                        <a:t> </a:t>
                      </a:r>
                      <a:r>
                        <a:rPr lang="de-CH" sz="1200" dirty="0" err="1"/>
                        <a:t>for</a:t>
                      </a:r>
                      <a:r>
                        <a:rPr lang="de-CH" sz="1200" dirty="0"/>
                        <a:t> </a:t>
                      </a:r>
                      <a:r>
                        <a:rPr lang="de-CH" sz="1200" dirty="0" err="1"/>
                        <a:t>use</a:t>
                      </a:r>
                      <a:r>
                        <a:rPr lang="de-CH" sz="1200" dirty="0"/>
                        <a:t> in organic </a:t>
                      </a:r>
                      <a:r>
                        <a:rPr lang="de-CH" sz="1200" dirty="0" err="1"/>
                        <a:t>management</a:t>
                      </a:r>
                      <a:r>
                        <a:rPr lang="de-CH" sz="1200" baseline="0" dirty="0"/>
                        <a:t> and </a:t>
                      </a:r>
                      <a:r>
                        <a:rPr lang="de-CH" sz="1200" baseline="0" dirty="0" err="1"/>
                        <a:t>practices</a:t>
                      </a:r>
                      <a:endParaRPr lang="en-US" sz="1200" dirty="0"/>
                    </a:p>
                  </a:txBody>
                  <a:tcPr/>
                </a:tc>
                <a:extLst>
                  <a:ext uri="{0D108BD9-81ED-4DB2-BD59-A6C34878D82A}">
                    <a16:rowId xmlns:a16="http://schemas.microsoft.com/office/drawing/2014/main" val="2589597502"/>
                  </a:ext>
                </a:extLst>
              </a:tr>
              <a:tr h="370840">
                <a:tc>
                  <a:txBody>
                    <a:bodyPr/>
                    <a:lstStyle/>
                    <a:p>
                      <a:r>
                        <a:rPr lang="de-CH" sz="1200" dirty="0"/>
                        <a:t>OA WG</a:t>
                      </a:r>
                      <a:endParaRPr lang="en-US" sz="1200" dirty="0"/>
                    </a:p>
                  </a:txBody>
                  <a:tcPr/>
                </a:tc>
                <a:tc>
                  <a:txBody>
                    <a:bodyPr/>
                    <a:lstStyle/>
                    <a:p>
                      <a:r>
                        <a:rPr lang="en-US" sz="1200" dirty="0"/>
                        <a:t>Organic Agriculture Working Group (OA WG) of GIZ’s Green Innovation </a:t>
                      </a:r>
                      <a:r>
                        <a:rPr lang="en-US" sz="1200" dirty="0" err="1"/>
                        <a:t>Centres</a:t>
                      </a:r>
                      <a:r>
                        <a:rPr lang="en-US" sz="1200" dirty="0"/>
                        <a:t> (GIC) </a:t>
                      </a:r>
                      <a:r>
                        <a:rPr lang="en-US" sz="1200" dirty="0" err="1"/>
                        <a:t>Programme</a:t>
                      </a:r>
                      <a:r>
                        <a:rPr lang="en-US" sz="1200" dirty="0"/>
                        <a:t> within the  framework of the German BMZ’s ‘One World No Hunger’ </a:t>
                      </a:r>
                      <a:r>
                        <a:rPr lang="en-US" sz="1200" dirty="0" err="1"/>
                        <a:t>programme</a:t>
                      </a:r>
                      <a:r>
                        <a:rPr lang="en-US" sz="1200" dirty="0"/>
                        <a:t> </a:t>
                      </a:r>
                    </a:p>
                  </a:txBody>
                  <a:tcPr/>
                </a:tc>
                <a:extLst>
                  <a:ext uri="{0D108BD9-81ED-4DB2-BD59-A6C34878D82A}">
                    <a16:rowId xmlns:a16="http://schemas.microsoft.com/office/drawing/2014/main" val="1421544875"/>
                  </a:ext>
                </a:extLst>
              </a:tr>
              <a:tr h="370840">
                <a:tc>
                  <a:txBody>
                    <a:bodyPr/>
                    <a:lstStyle/>
                    <a:p>
                      <a:r>
                        <a:rPr lang="de-CH" sz="1200" dirty="0"/>
                        <a:t>NRC</a:t>
                      </a:r>
                      <a:endParaRPr lang="en-US" sz="1200" dirty="0"/>
                    </a:p>
                  </a:txBody>
                  <a:tcPr/>
                </a:tc>
                <a:tc>
                  <a:txBody>
                    <a:bodyPr/>
                    <a:lstStyle/>
                    <a:p>
                      <a:r>
                        <a:rPr lang="en-US" sz="1200" dirty="0"/>
                        <a:t>Natural Resources College which is a constituent college of the Lilongwe University of Agriculture and Natural Resources (LUANAR) in Malawi</a:t>
                      </a:r>
                    </a:p>
                  </a:txBody>
                  <a:tcPr/>
                </a:tc>
                <a:extLst>
                  <a:ext uri="{0D108BD9-81ED-4DB2-BD59-A6C34878D82A}">
                    <a16:rowId xmlns:a16="http://schemas.microsoft.com/office/drawing/2014/main" val="337625368"/>
                  </a:ext>
                </a:extLst>
              </a:tr>
              <a:tr h="370840">
                <a:tc>
                  <a:txBody>
                    <a:bodyPr/>
                    <a:lstStyle/>
                    <a:p>
                      <a:r>
                        <a:rPr lang="de-CH" dirty="0"/>
                        <a:t>SysCom</a:t>
                      </a:r>
                      <a:endParaRPr lang="en-US" dirty="0"/>
                    </a:p>
                  </a:txBody>
                  <a:tcPr/>
                </a:tc>
                <a:tc>
                  <a:txBody>
                    <a:bodyPr/>
                    <a:lstStyle/>
                    <a:p>
                      <a:r>
                        <a:rPr lang="de-CH" dirty="0"/>
                        <a:t>Long-term </a:t>
                      </a:r>
                      <a:r>
                        <a:rPr lang="de-CH" dirty="0" err="1"/>
                        <a:t>Farming</a:t>
                      </a:r>
                      <a:r>
                        <a:rPr lang="de-CH" dirty="0"/>
                        <a:t> Systems</a:t>
                      </a:r>
                      <a:r>
                        <a:rPr lang="de-CH" baseline="0" dirty="0"/>
                        <a:t> </a:t>
                      </a:r>
                      <a:r>
                        <a:rPr lang="de-CH" baseline="0" dirty="0" err="1"/>
                        <a:t>Comparison</a:t>
                      </a:r>
                      <a:r>
                        <a:rPr lang="de-CH" baseline="0" dirty="0"/>
                        <a:t> Trials in </a:t>
                      </a:r>
                      <a:r>
                        <a:rPr lang="de-CH" baseline="0" dirty="0" err="1"/>
                        <a:t>the</a:t>
                      </a:r>
                      <a:r>
                        <a:rPr lang="de-CH" baseline="0" dirty="0"/>
                        <a:t> </a:t>
                      </a:r>
                      <a:r>
                        <a:rPr lang="de-CH" baseline="0" dirty="0" err="1"/>
                        <a:t>Tropics</a:t>
                      </a:r>
                      <a:endParaRPr lang="en-US" dirty="0"/>
                    </a:p>
                  </a:txBody>
                  <a:tcPr/>
                </a:tc>
                <a:extLst>
                  <a:ext uri="{0D108BD9-81ED-4DB2-BD59-A6C34878D82A}">
                    <a16:rowId xmlns:a16="http://schemas.microsoft.com/office/drawing/2014/main" val="1941405277"/>
                  </a:ext>
                </a:extLst>
              </a:tr>
            </a:tbl>
          </a:graphicData>
        </a:graphic>
      </p:graphicFrame>
      <p:sp>
        <p:nvSpPr>
          <p:cNvPr id="5" name="Slide Number Placeholder 4"/>
          <p:cNvSpPr>
            <a:spLocks noGrp="1"/>
          </p:cNvSpPr>
          <p:nvPr>
            <p:ph type="sldNum" sz="quarter" idx="12"/>
          </p:nvPr>
        </p:nvSpPr>
        <p:spPr/>
        <p:txBody>
          <a:bodyPr/>
          <a:lstStyle/>
          <a:p>
            <a:fld id="{F06865E2-7F81-4DD3-9905-80981FB4A23A}" type="slidenum">
              <a:rPr lang="en-US" smtClean="0"/>
              <a:t>6</a:t>
            </a:fld>
            <a:endParaRPr lang="en-US"/>
          </a:p>
        </p:txBody>
      </p:sp>
      <p:sp>
        <p:nvSpPr>
          <p:cNvPr id="7" name="Datumsplatzhalter 4">
            <a:extLst>
              <a:ext uri="{FF2B5EF4-FFF2-40B4-BE49-F238E27FC236}">
                <a16:creationId xmlns:a16="http://schemas.microsoft.com/office/drawing/2014/main" id="{62B36A4F-2A1C-4981-B8AE-D15B6634FE6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5"/>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5"/>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5"/>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5"/>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695983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smtClean="0"/>
              <a:pPr/>
              <a:t>60</a:t>
            </a:fld>
            <a:endParaRPr lang="en-GB" dirty="0"/>
          </a:p>
        </p:txBody>
      </p:sp>
      <p:pic>
        <p:nvPicPr>
          <p:cNvPr id="5" name="Content Placeholder 14"/>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475863" y="3306834"/>
            <a:ext cx="4966179" cy="2928965"/>
          </a:xfrm>
          <a:prstGeom prst="rect">
            <a:avLst/>
          </a:prstGeom>
        </p:spPr>
      </p:pic>
      <p:pic>
        <p:nvPicPr>
          <p:cNvPr id="7" name="Content Placeholder 16"/>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452236" y="690396"/>
            <a:ext cx="5119438" cy="2828605"/>
          </a:xfrm>
          <a:prstGeom prst="rect">
            <a:avLst/>
          </a:prstGeom>
        </p:spPr>
      </p:pic>
      <p:sp>
        <p:nvSpPr>
          <p:cNvPr id="8" name="TextBox 5">
            <a:extLst>
              <a:ext uri="{FF2B5EF4-FFF2-40B4-BE49-F238E27FC236}">
                <a16:creationId xmlns:a16="http://schemas.microsoft.com/office/drawing/2014/main" id="{A68963C1-E1F2-4882-945C-5FDF2588107A}"/>
              </a:ext>
            </a:extLst>
          </p:cNvPr>
          <p:cNvSpPr txBox="1"/>
          <p:nvPr/>
        </p:nvSpPr>
        <p:spPr>
          <a:xfrm>
            <a:off x="452236" y="5679025"/>
            <a:ext cx="2862858" cy="276999"/>
          </a:xfrm>
          <a:prstGeom prst="rect">
            <a:avLst/>
          </a:prstGeom>
          <a:solidFill>
            <a:schemeClr val="bg1"/>
          </a:solidFill>
        </p:spPr>
        <p:txBody>
          <a:bodyPr wrap="square" rtlCol="0">
            <a:spAutoFit/>
          </a:bodyPr>
          <a:lstStyle/>
          <a:p>
            <a:r>
              <a:rPr lang="de-CH" sz="1200" dirty="0"/>
              <a:t>Pictures: Edward Karanja, SysCom Kenya</a:t>
            </a:r>
          </a:p>
        </p:txBody>
      </p:sp>
      <p:sp>
        <p:nvSpPr>
          <p:cNvPr id="9" name="Datumsplatzhalter 4">
            <a:extLst>
              <a:ext uri="{FF2B5EF4-FFF2-40B4-BE49-F238E27FC236}">
                <a16:creationId xmlns:a16="http://schemas.microsoft.com/office/drawing/2014/main" id="{1A8945B0-C568-4AE0-B9DB-43414ED9BC10}"/>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754902" y="1898983"/>
            <a:ext cx="2520027" cy="1200329"/>
          </a:xfrm>
          <a:prstGeom prst="rect">
            <a:avLst/>
          </a:prstGeom>
          <a:noFill/>
        </p:spPr>
        <p:txBody>
          <a:bodyPr wrap="square" rtlCol="0">
            <a:spAutoFit/>
          </a:bodyPr>
          <a:lstStyle/>
          <a:p>
            <a:r>
              <a:rPr lang="de-CH" dirty="0" err="1"/>
              <a:t>Depending</a:t>
            </a:r>
            <a:r>
              <a:rPr lang="de-CH" dirty="0"/>
              <a:t> on </a:t>
            </a:r>
            <a:r>
              <a:rPr lang="de-CH" dirty="0" err="1"/>
              <a:t>the</a:t>
            </a:r>
            <a:r>
              <a:rPr lang="de-CH" dirty="0"/>
              <a:t> </a:t>
            </a:r>
            <a:r>
              <a:rPr lang="de-CH" dirty="0" err="1"/>
              <a:t>site</a:t>
            </a:r>
            <a:r>
              <a:rPr lang="de-CH" dirty="0"/>
              <a:t> and </a:t>
            </a:r>
            <a:r>
              <a:rPr lang="de-CH" dirty="0" err="1"/>
              <a:t>objectives</a:t>
            </a:r>
            <a:r>
              <a:rPr lang="de-CH" dirty="0"/>
              <a:t>, </a:t>
            </a:r>
            <a:r>
              <a:rPr lang="de-CH" dirty="0" err="1"/>
              <a:t>land</a:t>
            </a:r>
            <a:r>
              <a:rPr lang="de-CH" dirty="0"/>
              <a:t> preparation </a:t>
            </a:r>
            <a:r>
              <a:rPr lang="de-CH" dirty="0" err="1"/>
              <a:t>can</a:t>
            </a:r>
            <a:r>
              <a:rPr lang="de-CH" dirty="0"/>
              <a:t> </a:t>
            </a:r>
            <a:r>
              <a:rPr lang="de-CH" dirty="0" err="1"/>
              <a:t>be</a:t>
            </a:r>
            <a:r>
              <a:rPr lang="de-CH" dirty="0"/>
              <a:t> </a:t>
            </a:r>
            <a:r>
              <a:rPr lang="de-CH" dirty="0" err="1"/>
              <a:t>done</a:t>
            </a:r>
            <a:r>
              <a:rPr lang="de-CH" dirty="0"/>
              <a:t> </a:t>
            </a:r>
            <a:r>
              <a:rPr lang="de-CH" dirty="0" err="1"/>
              <a:t>by</a:t>
            </a:r>
            <a:r>
              <a:rPr lang="de-CH" dirty="0"/>
              <a:t> </a:t>
            </a:r>
            <a:r>
              <a:rPr lang="de-CH" dirty="0" err="1"/>
              <a:t>hand</a:t>
            </a:r>
            <a:endParaRPr lang="en-US" dirty="0"/>
          </a:p>
        </p:txBody>
      </p:sp>
    </p:spTree>
    <p:extLst>
      <p:ext uri="{BB962C8B-B14F-4D97-AF65-F5344CB8AC3E}">
        <p14:creationId xmlns:p14="http://schemas.microsoft.com/office/powerpoint/2010/main" val="20900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F98D-F620-40CE-916C-F9CD171831AA}"/>
              </a:ext>
            </a:extLst>
          </p:cNvPr>
          <p:cNvSpPr>
            <a:spLocks noGrp="1"/>
          </p:cNvSpPr>
          <p:nvPr>
            <p:ph type="title"/>
          </p:nvPr>
        </p:nvSpPr>
        <p:spPr>
          <a:solidFill>
            <a:srgbClr val="D0F7F8"/>
          </a:solidFill>
        </p:spPr>
        <p:txBody>
          <a:bodyPr/>
          <a:lstStyle/>
          <a:p>
            <a:r>
              <a:rPr lang="en-US" dirty="0"/>
              <a:t>Plots ready for planting at NRC</a:t>
            </a:r>
          </a:p>
        </p:txBody>
      </p:sp>
      <p:pic>
        <p:nvPicPr>
          <p:cNvPr id="5" name="Picture 4">
            <a:extLst>
              <a:ext uri="{FF2B5EF4-FFF2-40B4-BE49-F238E27FC236}">
                <a16:creationId xmlns:a16="http://schemas.microsoft.com/office/drawing/2014/main" id="{934B028C-B380-42C5-9296-9BB63A6F5B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1961" y="1040226"/>
            <a:ext cx="6712524" cy="5034394"/>
          </a:xfrm>
          <a:prstGeom prst="rect">
            <a:avLst/>
          </a:prstGeom>
        </p:spPr>
      </p:pic>
    </p:spTree>
    <p:extLst>
      <p:ext uri="{BB962C8B-B14F-4D97-AF65-F5344CB8AC3E}">
        <p14:creationId xmlns:p14="http://schemas.microsoft.com/office/powerpoint/2010/main" val="2062831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4649" y="458967"/>
            <a:ext cx="7908549" cy="360004"/>
          </a:xfrm>
        </p:spPr>
        <p:txBody>
          <a:bodyPr/>
          <a:lstStyle/>
          <a:p>
            <a:r>
              <a:rPr lang="de-CH" sz="1800" dirty="0"/>
              <a:t>3.7:  Demonstration </a:t>
            </a:r>
            <a:r>
              <a:rPr lang="de-CH" sz="1800" dirty="0" err="1"/>
              <a:t>reference</a:t>
            </a:r>
            <a:r>
              <a:rPr lang="de-CH" sz="1800" dirty="0"/>
              <a:t> document / </a:t>
            </a:r>
            <a:r>
              <a:rPr lang="de-CH" sz="1800" dirty="0" err="1"/>
              <a:t>handbook</a:t>
            </a:r>
            <a:r>
              <a:rPr lang="de-CH" sz="1800" dirty="0"/>
              <a:t> </a:t>
            </a:r>
            <a:r>
              <a:rPr lang="de-CH" sz="1800" dirty="0" err="1"/>
              <a:t>development</a:t>
            </a:r>
            <a:endParaRPr lang="en-US" sz="1800" dirty="0"/>
          </a:p>
        </p:txBody>
      </p:sp>
      <p:sp>
        <p:nvSpPr>
          <p:cNvPr id="3" name="Inhaltsplatzhalter 2"/>
          <p:cNvSpPr>
            <a:spLocks noGrp="1"/>
          </p:cNvSpPr>
          <p:nvPr>
            <p:ph idx="1"/>
          </p:nvPr>
        </p:nvSpPr>
        <p:spPr>
          <a:xfrm>
            <a:off x="608543" y="998973"/>
            <a:ext cx="7920515" cy="5040056"/>
          </a:xfrm>
        </p:spPr>
        <p:txBody>
          <a:bodyPr/>
          <a:lstStyle/>
          <a:p>
            <a:pPr algn="just"/>
            <a:r>
              <a:rPr lang="de-CH" sz="1600" dirty="0"/>
              <a:t>At </a:t>
            </a:r>
            <a:r>
              <a:rPr lang="de-CH" sz="1600" dirty="0" err="1"/>
              <a:t>the</a:t>
            </a:r>
            <a:r>
              <a:rPr lang="de-CH" sz="1600" dirty="0"/>
              <a:t> end of Chapter 3, </a:t>
            </a:r>
            <a:r>
              <a:rPr lang="de-CH" sz="1600" dirty="0" err="1"/>
              <a:t>the</a:t>
            </a:r>
            <a:r>
              <a:rPr lang="de-CH" sz="1600" dirty="0"/>
              <a:t> </a:t>
            </a:r>
            <a:r>
              <a:rPr lang="de-CH" sz="1600" dirty="0" err="1"/>
              <a:t>team</a:t>
            </a:r>
            <a:r>
              <a:rPr lang="de-CH" sz="1600" dirty="0"/>
              <a:t> will </a:t>
            </a:r>
            <a:r>
              <a:rPr lang="de-CH" sz="1600" dirty="0" err="1"/>
              <a:t>be</a:t>
            </a:r>
            <a:r>
              <a:rPr lang="de-CH" sz="1600" dirty="0"/>
              <a:t> in a </a:t>
            </a:r>
            <a:r>
              <a:rPr lang="de-CH" sz="1600" dirty="0" err="1"/>
              <a:t>position</a:t>
            </a:r>
            <a:r>
              <a:rPr lang="de-CH" sz="1600" dirty="0"/>
              <a:t> to </a:t>
            </a:r>
            <a:r>
              <a:rPr lang="de-CH" sz="1600" dirty="0" err="1"/>
              <a:t>develop</a:t>
            </a:r>
            <a:r>
              <a:rPr lang="de-CH" sz="1600" dirty="0"/>
              <a:t> a </a:t>
            </a:r>
            <a:r>
              <a:rPr lang="de-CH" sz="1600" dirty="0" err="1"/>
              <a:t>concept</a:t>
            </a:r>
            <a:r>
              <a:rPr lang="de-CH" sz="1600" dirty="0"/>
              <a:t> </a:t>
            </a:r>
            <a:r>
              <a:rPr lang="de-CH" sz="1600" dirty="0" err="1"/>
              <a:t>note</a:t>
            </a:r>
            <a:r>
              <a:rPr lang="de-CH" sz="1600" dirty="0"/>
              <a:t>. The </a:t>
            </a:r>
            <a:r>
              <a:rPr lang="de-CH" sz="1600" dirty="0" err="1"/>
              <a:t>concept</a:t>
            </a:r>
            <a:r>
              <a:rPr lang="de-CH" sz="1600" dirty="0"/>
              <a:t> </a:t>
            </a:r>
            <a:r>
              <a:rPr lang="de-CH" sz="1600" dirty="0" err="1"/>
              <a:t>note</a:t>
            </a:r>
            <a:r>
              <a:rPr lang="de-CH" sz="1600" dirty="0"/>
              <a:t> will </a:t>
            </a:r>
            <a:r>
              <a:rPr lang="de-CH" sz="1600" dirty="0" err="1"/>
              <a:t>outline</a:t>
            </a:r>
            <a:r>
              <a:rPr lang="de-CH" sz="1600" dirty="0"/>
              <a:t> </a:t>
            </a:r>
            <a:r>
              <a:rPr lang="de-CH" sz="1600" dirty="0" err="1"/>
              <a:t>the</a:t>
            </a:r>
            <a:r>
              <a:rPr lang="de-CH" sz="1600" dirty="0"/>
              <a:t> </a:t>
            </a:r>
            <a:r>
              <a:rPr lang="de-CH" sz="1600" dirty="0" err="1"/>
              <a:t>the</a:t>
            </a:r>
            <a:r>
              <a:rPr lang="de-CH" sz="1600" dirty="0"/>
              <a:t> </a:t>
            </a:r>
            <a:r>
              <a:rPr lang="de-CH" sz="1600" dirty="0" err="1"/>
              <a:t>key</a:t>
            </a:r>
            <a:r>
              <a:rPr lang="de-CH" sz="1600" dirty="0"/>
              <a:t> issues that have been </a:t>
            </a:r>
            <a:r>
              <a:rPr lang="de-CH" sz="1600" dirty="0" err="1"/>
              <a:t>addressed</a:t>
            </a:r>
            <a:r>
              <a:rPr lang="de-CH" sz="1600" dirty="0"/>
              <a:t> in </a:t>
            </a:r>
            <a:r>
              <a:rPr lang="de-CH" sz="1600" dirty="0" err="1"/>
              <a:t>Chapters</a:t>
            </a:r>
            <a:r>
              <a:rPr lang="de-CH" sz="1600" dirty="0"/>
              <a:t> 1, 2 and 3. At </a:t>
            </a:r>
            <a:r>
              <a:rPr lang="de-CH" sz="1600" dirty="0" err="1"/>
              <a:t>this</a:t>
            </a:r>
            <a:r>
              <a:rPr lang="de-CH" sz="1600" dirty="0"/>
              <a:t> </a:t>
            </a:r>
            <a:r>
              <a:rPr lang="de-CH" sz="1600" dirty="0" err="1"/>
              <a:t>stage</a:t>
            </a:r>
            <a:r>
              <a:rPr lang="de-CH" sz="1600" dirty="0"/>
              <a:t>, an </a:t>
            </a:r>
            <a:r>
              <a:rPr lang="de-CH" sz="1600" dirty="0" err="1"/>
              <a:t>estimated</a:t>
            </a:r>
            <a:r>
              <a:rPr lang="de-CH" sz="1600" dirty="0"/>
              <a:t> </a:t>
            </a:r>
            <a:r>
              <a:rPr lang="de-CH" sz="1600" dirty="0" err="1"/>
              <a:t>budget</a:t>
            </a:r>
            <a:r>
              <a:rPr lang="de-CH" sz="1600" dirty="0"/>
              <a:t> </a:t>
            </a:r>
            <a:r>
              <a:rPr lang="de-CH" sz="1600" dirty="0" err="1"/>
              <a:t>should</a:t>
            </a:r>
            <a:r>
              <a:rPr lang="de-CH" sz="1600" dirty="0"/>
              <a:t> </a:t>
            </a:r>
            <a:r>
              <a:rPr lang="de-CH" sz="1600" dirty="0" err="1"/>
              <a:t>be</a:t>
            </a:r>
            <a:r>
              <a:rPr lang="de-CH" sz="1600" dirty="0"/>
              <a:t> </a:t>
            </a:r>
            <a:r>
              <a:rPr lang="de-CH" sz="1600" dirty="0" err="1"/>
              <a:t>prepared</a:t>
            </a:r>
            <a:r>
              <a:rPr lang="de-CH" sz="1600" dirty="0"/>
              <a:t>, and incorporated into </a:t>
            </a:r>
            <a:r>
              <a:rPr lang="de-CH" sz="1600" dirty="0" err="1"/>
              <a:t>the</a:t>
            </a:r>
            <a:r>
              <a:rPr lang="de-CH" sz="1600" dirty="0"/>
              <a:t> </a:t>
            </a:r>
            <a:r>
              <a:rPr lang="de-CH" sz="1600" dirty="0" err="1"/>
              <a:t>concept</a:t>
            </a:r>
            <a:r>
              <a:rPr lang="de-CH" sz="1600" dirty="0"/>
              <a:t>. </a:t>
            </a:r>
          </a:p>
          <a:p>
            <a:pPr algn="just"/>
            <a:endParaRPr lang="de-CH" sz="1600" dirty="0"/>
          </a:p>
          <a:p>
            <a:pPr algn="just"/>
            <a:r>
              <a:rPr lang="de-CH" sz="1600" b="1" dirty="0" err="1"/>
              <a:t>Activity</a:t>
            </a:r>
            <a:r>
              <a:rPr lang="de-CH" sz="1600" b="1" dirty="0"/>
              <a:t> and </a:t>
            </a:r>
            <a:r>
              <a:rPr lang="de-CH" sz="1600" b="1" dirty="0" err="1"/>
              <a:t>cropping</a:t>
            </a:r>
            <a:r>
              <a:rPr lang="de-CH" sz="1600" b="1" dirty="0"/>
              <a:t> / livestock </a:t>
            </a:r>
            <a:r>
              <a:rPr lang="de-CH" sz="1600" b="1" dirty="0" err="1"/>
              <a:t>management</a:t>
            </a:r>
            <a:r>
              <a:rPr lang="de-CH" sz="1600" b="1" dirty="0"/>
              <a:t> </a:t>
            </a:r>
            <a:r>
              <a:rPr lang="de-CH" sz="1600" b="1" dirty="0" err="1"/>
              <a:t>calendar</a:t>
            </a:r>
            <a:r>
              <a:rPr lang="de-CH" sz="1600" b="1" dirty="0"/>
              <a:t> </a:t>
            </a:r>
            <a:r>
              <a:rPr lang="de-CH" sz="1600" b="1" dirty="0" err="1"/>
              <a:t>as</a:t>
            </a:r>
            <a:r>
              <a:rPr lang="de-CH" sz="1600" b="1" dirty="0"/>
              <a:t> an important </a:t>
            </a:r>
            <a:r>
              <a:rPr lang="de-CH" sz="1600" b="1" dirty="0" err="1"/>
              <a:t>part</a:t>
            </a:r>
            <a:endParaRPr lang="de-CH" sz="1600" b="1" dirty="0"/>
          </a:p>
          <a:p>
            <a:pPr algn="just"/>
            <a:r>
              <a:rPr lang="de-CH" sz="1600" dirty="0" err="1"/>
              <a:t>One</a:t>
            </a:r>
            <a:r>
              <a:rPr lang="de-CH" sz="1600" dirty="0"/>
              <a:t> of </a:t>
            </a:r>
            <a:r>
              <a:rPr lang="de-CH" sz="1600" dirty="0" err="1"/>
              <a:t>the</a:t>
            </a:r>
            <a:r>
              <a:rPr lang="de-CH" sz="1600" dirty="0"/>
              <a:t> important </a:t>
            </a:r>
            <a:r>
              <a:rPr lang="de-CH" sz="1600" dirty="0" err="1"/>
              <a:t>sections</a:t>
            </a:r>
            <a:r>
              <a:rPr lang="de-CH" sz="1600" dirty="0"/>
              <a:t> to </a:t>
            </a:r>
            <a:r>
              <a:rPr lang="de-CH" sz="1600" dirty="0" err="1"/>
              <a:t>this</a:t>
            </a:r>
            <a:r>
              <a:rPr lang="de-CH" sz="1600" dirty="0"/>
              <a:t> </a:t>
            </a:r>
            <a:r>
              <a:rPr lang="de-CH" sz="1600" dirty="0" err="1"/>
              <a:t>reference</a:t>
            </a:r>
            <a:r>
              <a:rPr lang="de-CH" sz="1600" dirty="0"/>
              <a:t> document </a:t>
            </a:r>
            <a:r>
              <a:rPr lang="de-CH" sz="1600" dirty="0" err="1"/>
              <a:t>is</a:t>
            </a:r>
            <a:r>
              <a:rPr lang="de-CH" sz="1600" dirty="0"/>
              <a:t> an operational </a:t>
            </a:r>
            <a:r>
              <a:rPr lang="de-CH" sz="1600" dirty="0" err="1"/>
              <a:t>calendar</a:t>
            </a:r>
            <a:r>
              <a:rPr lang="de-CH" sz="1600" dirty="0"/>
              <a:t> of </a:t>
            </a:r>
            <a:r>
              <a:rPr lang="de-CH" sz="1600" dirty="0" err="1"/>
              <a:t>activities</a:t>
            </a:r>
            <a:r>
              <a:rPr lang="de-CH" sz="1600" dirty="0"/>
              <a:t> </a:t>
            </a:r>
            <a:r>
              <a:rPr lang="de-CH" sz="1600" dirty="0" err="1"/>
              <a:t>for</a:t>
            </a:r>
            <a:r>
              <a:rPr lang="de-CH" sz="1600" dirty="0"/>
              <a:t> effective </a:t>
            </a:r>
            <a:r>
              <a:rPr lang="de-CH" sz="1600" dirty="0" err="1"/>
              <a:t>management</a:t>
            </a:r>
            <a:r>
              <a:rPr lang="de-CH" sz="1600" dirty="0"/>
              <a:t>. This </a:t>
            </a:r>
            <a:r>
              <a:rPr lang="de-CH" sz="1600" dirty="0" err="1"/>
              <a:t>calendar</a:t>
            </a:r>
            <a:r>
              <a:rPr lang="de-CH" sz="1600" dirty="0"/>
              <a:t> </a:t>
            </a:r>
            <a:r>
              <a:rPr lang="de-CH" sz="1600" dirty="0" err="1"/>
              <a:t>lays</a:t>
            </a:r>
            <a:r>
              <a:rPr lang="de-CH" sz="1600" dirty="0"/>
              <a:t> out </a:t>
            </a:r>
            <a:r>
              <a:rPr lang="de-CH" sz="1600" dirty="0" err="1"/>
              <a:t>the</a:t>
            </a:r>
            <a:r>
              <a:rPr lang="de-CH" sz="1600" dirty="0"/>
              <a:t> </a:t>
            </a:r>
            <a:r>
              <a:rPr lang="de-CH" sz="1600" dirty="0" err="1"/>
              <a:t>major</a:t>
            </a:r>
            <a:r>
              <a:rPr lang="de-CH" sz="1600" dirty="0"/>
              <a:t> </a:t>
            </a:r>
            <a:r>
              <a:rPr lang="de-CH" sz="1600" dirty="0" err="1"/>
              <a:t>steps</a:t>
            </a:r>
            <a:r>
              <a:rPr lang="de-CH" sz="1600" dirty="0"/>
              <a:t> of </a:t>
            </a:r>
            <a:r>
              <a:rPr lang="de-CH" sz="1600" dirty="0" err="1"/>
              <a:t>the</a:t>
            </a:r>
            <a:r>
              <a:rPr lang="de-CH" sz="1600" dirty="0"/>
              <a:t> </a:t>
            </a:r>
            <a:r>
              <a:rPr lang="de-CH" sz="1600" dirty="0" err="1"/>
              <a:t>demonstration</a:t>
            </a:r>
            <a:r>
              <a:rPr lang="de-CH" sz="1600" dirty="0"/>
              <a:t>, </a:t>
            </a:r>
            <a:r>
              <a:rPr lang="de-CH" sz="1600" dirty="0" err="1"/>
              <a:t>the</a:t>
            </a:r>
            <a:r>
              <a:rPr lang="de-CH" sz="1600" dirty="0"/>
              <a:t> </a:t>
            </a:r>
            <a:r>
              <a:rPr lang="de-CH" sz="1600" dirty="0" err="1"/>
              <a:t>stages</a:t>
            </a:r>
            <a:r>
              <a:rPr lang="de-CH" sz="1600" dirty="0"/>
              <a:t> and </a:t>
            </a:r>
            <a:r>
              <a:rPr lang="de-CH" sz="1600" dirty="0" err="1"/>
              <a:t>key</a:t>
            </a:r>
            <a:r>
              <a:rPr lang="de-CH" sz="1600" dirty="0"/>
              <a:t> </a:t>
            </a:r>
            <a:r>
              <a:rPr lang="de-CH" sz="1600" dirty="0" err="1"/>
              <a:t>activities</a:t>
            </a:r>
            <a:r>
              <a:rPr lang="de-CH" sz="1600" dirty="0"/>
              <a:t> which </a:t>
            </a:r>
            <a:r>
              <a:rPr lang="de-CH" sz="1600" dirty="0" err="1"/>
              <a:t>need</a:t>
            </a:r>
            <a:r>
              <a:rPr lang="de-CH" sz="1600" dirty="0"/>
              <a:t> to </a:t>
            </a:r>
            <a:r>
              <a:rPr lang="de-CH" sz="1600" dirty="0" err="1"/>
              <a:t>be</a:t>
            </a:r>
            <a:r>
              <a:rPr lang="de-CH" sz="1600" dirty="0"/>
              <a:t> undertaken, and </a:t>
            </a:r>
            <a:r>
              <a:rPr lang="de-CH" sz="1600" dirty="0" err="1"/>
              <a:t>the</a:t>
            </a:r>
            <a:r>
              <a:rPr lang="de-CH" sz="1600" dirty="0"/>
              <a:t> </a:t>
            </a:r>
            <a:r>
              <a:rPr lang="de-CH" sz="1600" dirty="0" err="1"/>
              <a:t>timing</a:t>
            </a:r>
            <a:r>
              <a:rPr lang="de-CH" sz="1600" dirty="0"/>
              <a:t> of such </a:t>
            </a:r>
            <a:r>
              <a:rPr lang="de-CH" sz="1600" dirty="0" err="1"/>
              <a:t>activities</a:t>
            </a:r>
            <a:r>
              <a:rPr lang="de-CH" sz="1600" dirty="0"/>
              <a:t>. Expert </a:t>
            </a:r>
            <a:r>
              <a:rPr lang="de-CH" sz="1600" dirty="0" err="1"/>
              <a:t>advice</a:t>
            </a:r>
            <a:r>
              <a:rPr lang="de-CH" sz="1600" dirty="0"/>
              <a:t> might </a:t>
            </a:r>
            <a:r>
              <a:rPr lang="de-CH" sz="1600" dirty="0" err="1"/>
              <a:t>be</a:t>
            </a:r>
            <a:r>
              <a:rPr lang="de-CH" sz="1600" dirty="0"/>
              <a:t> required </a:t>
            </a:r>
            <a:r>
              <a:rPr lang="de-CH" sz="1600" dirty="0" err="1"/>
              <a:t>for</a:t>
            </a:r>
            <a:r>
              <a:rPr lang="de-CH" sz="1600" dirty="0"/>
              <a:t> </a:t>
            </a:r>
            <a:r>
              <a:rPr lang="de-CH" sz="1600" dirty="0" err="1"/>
              <a:t>developing</a:t>
            </a:r>
            <a:r>
              <a:rPr lang="de-CH" sz="1600" dirty="0"/>
              <a:t> </a:t>
            </a:r>
            <a:r>
              <a:rPr lang="de-CH" sz="1600" dirty="0" err="1"/>
              <a:t>the</a:t>
            </a:r>
            <a:r>
              <a:rPr lang="de-CH" sz="1600" dirty="0"/>
              <a:t> </a:t>
            </a:r>
            <a:r>
              <a:rPr lang="de-CH" sz="1600" dirty="0" err="1"/>
              <a:t>various</a:t>
            </a:r>
            <a:r>
              <a:rPr lang="de-CH" sz="1600" dirty="0"/>
              <a:t> </a:t>
            </a:r>
            <a:r>
              <a:rPr lang="de-CH" sz="1600" dirty="0" err="1"/>
              <a:t>components</a:t>
            </a:r>
            <a:r>
              <a:rPr lang="de-CH" sz="1600" dirty="0"/>
              <a:t> of </a:t>
            </a:r>
            <a:r>
              <a:rPr lang="de-CH" sz="1600" dirty="0" err="1"/>
              <a:t>the</a:t>
            </a:r>
            <a:r>
              <a:rPr lang="de-CH" sz="1600" dirty="0"/>
              <a:t> </a:t>
            </a:r>
            <a:r>
              <a:rPr lang="de-CH" sz="1600" dirty="0" err="1"/>
              <a:t>calendar</a:t>
            </a:r>
            <a:r>
              <a:rPr lang="de-CH" sz="1600" dirty="0"/>
              <a:t>. </a:t>
            </a:r>
            <a:r>
              <a:rPr lang="de-CH" sz="1600" dirty="0" err="1"/>
              <a:t>If</a:t>
            </a:r>
            <a:r>
              <a:rPr lang="de-CH" sz="1600" dirty="0"/>
              <a:t> </a:t>
            </a:r>
            <a:r>
              <a:rPr lang="de-CH" sz="1600" dirty="0" err="1"/>
              <a:t>well</a:t>
            </a:r>
            <a:r>
              <a:rPr lang="de-CH" sz="1600" dirty="0"/>
              <a:t> </a:t>
            </a:r>
            <a:r>
              <a:rPr lang="de-CH" sz="1600" dirty="0" err="1"/>
              <a:t>prepared</a:t>
            </a:r>
            <a:r>
              <a:rPr lang="de-CH" sz="1600" dirty="0"/>
              <a:t>, </a:t>
            </a:r>
            <a:r>
              <a:rPr lang="de-CH" sz="1600" dirty="0" err="1"/>
              <a:t>the</a:t>
            </a:r>
            <a:r>
              <a:rPr lang="de-CH" sz="1600" dirty="0"/>
              <a:t> </a:t>
            </a:r>
            <a:r>
              <a:rPr lang="de-CH" sz="1600" dirty="0" err="1"/>
              <a:t>calendar</a:t>
            </a:r>
            <a:r>
              <a:rPr lang="de-CH" sz="1600" dirty="0"/>
              <a:t> </a:t>
            </a:r>
            <a:r>
              <a:rPr lang="de-CH" sz="1600" dirty="0" err="1"/>
              <a:t>can</a:t>
            </a:r>
            <a:r>
              <a:rPr lang="de-CH" sz="1600" dirty="0"/>
              <a:t> </a:t>
            </a:r>
            <a:r>
              <a:rPr lang="de-CH" sz="1600" dirty="0" err="1"/>
              <a:t>be</a:t>
            </a:r>
            <a:r>
              <a:rPr lang="de-CH" sz="1600" dirty="0"/>
              <a:t> a </a:t>
            </a:r>
            <a:r>
              <a:rPr lang="de-CH" sz="1600" dirty="0" err="1"/>
              <a:t>very</a:t>
            </a:r>
            <a:r>
              <a:rPr lang="de-CH" sz="1600" dirty="0"/>
              <a:t> </a:t>
            </a:r>
            <a:r>
              <a:rPr lang="de-CH" sz="1600" dirty="0" err="1"/>
              <a:t>useful</a:t>
            </a:r>
            <a:r>
              <a:rPr lang="de-CH" sz="1600" dirty="0"/>
              <a:t> </a:t>
            </a:r>
            <a:r>
              <a:rPr lang="de-CH" sz="1600" dirty="0" err="1"/>
              <a:t>tool</a:t>
            </a:r>
            <a:r>
              <a:rPr lang="de-CH" sz="1600" dirty="0"/>
              <a:t> to </a:t>
            </a:r>
            <a:r>
              <a:rPr lang="de-CH" sz="1600" dirty="0" err="1"/>
              <a:t>the</a:t>
            </a:r>
            <a:r>
              <a:rPr lang="de-CH" sz="1600" dirty="0"/>
              <a:t> </a:t>
            </a:r>
            <a:r>
              <a:rPr lang="de-CH" sz="1600" dirty="0" err="1"/>
              <a:t>demonstration</a:t>
            </a:r>
            <a:r>
              <a:rPr lang="de-CH" sz="1600" dirty="0"/>
              <a:t> </a:t>
            </a:r>
            <a:r>
              <a:rPr lang="de-CH" sz="1600" dirty="0" err="1"/>
              <a:t>team</a:t>
            </a:r>
            <a:r>
              <a:rPr lang="de-CH" sz="1600" dirty="0"/>
              <a:t> in planning </a:t>
            </a:r>
            <a:r>
              <a:rPr lang="de-CH" sz="1600" dirty="0" err="1"/>
              <a:t>their</a:t>
            </a:r>
            <a:r>
              <a:rPr lang="de-CH" sz="1600" dirty="0"/>
              <a:t> </a:t>
            </a:r>
            <a:r>
              <a:rPr lang="de-CH" sz="1600" dirty="0" err="1"/>
              <a:t>work</a:t>
            </a:r>
            <a:r>
              <a:rPr lang="de-CH" sz="1600" dirty="0"/>
              <a:t> </a:t>
            </a:r>
            <a:r>
              <a:rPr lang="de-CH" sz="1600" dirty="0" err="1"/>
              <a:t>throughout</a:t>
            </a:r>
            <a:r>
              <a:rPr lang="de-CH" sz="1600" dirty="0"/>
              <a:t> </a:t>
            </a:r>
            <a:r>
              <a:rPr lang="de-CH" sz="1600" dirty="0" err="1"/>
              <a:t>the</a:t>
            </a:r>
            <a:r>
              <a:rPr lang="de-CH" sz="1600" dirty="0"/>
              <a:t> </a:t>
            </a:r>
            <a:r>
              <a:rPr lang="de-CH" sz="1600" dirty="0" err="1"/>
              <a:t>cycles</a:t>
            </a:r>
            <a:r>
              <a:rPr lang="de-CH" sz="1600" dirty="0"/>
              <a:t> of </a:t>
            </a:r>
            <a:r>
              <a:rPr lang="de-CH" sz="1600" dirty="0" err="1"/>
              <a:t>the</a:t>
            </a:r>
            <a:r>
              <a:rPr lang="de-CH" sz="1600" dirty="0"/>
              <a:t> </a:t>
            </a:r>
            <a:r>
              <a:rPr lang="de-CH" sz="1600" dirty="0" err="1"/>
              <a:t>demonstrations</a:t>
            </a:r>
            <a:r>
              <a:rPr lang="de-CH" sz="1600" dirty="0"/>
              <a:t>. Labour </a:t>
            </a:r>
            <a:r>
              <a:rPr lang="de-CH" sz="1600" dirty="0" err="1"/>
              <a:t>demand</a:t>
            </a:r>
            <a:r>
              <a:rPr lang="de-CH" sz="1600" dirty="0"/>
              <a:t> </a:t>
            </a:r>
            <a:r>
              <a:rPr lang="de-CH" sz="1600" dirty="0" err="1"/>
              <a:t>peaks</a:t>
            </a:r>
            <a:r>
              <a:rPr lang="de-CH" sz="1600" dirty="0"/>
              <a:t> </a:t>
            </a:r>
            <a:r>
              <a:rPr lang="de-CH" sz="1600" dirty="0" err="1"/>
              <a:t>can</a:t>
            </a:r>
            <a:r>
              <a:rPr lang="de-CH" sz="1600" dirty="0"/>
              <a:t> </a:t>
            </a:r>
            <a:r>
              <a:rPr lang="de-CH" sz="1600" dirty="0" err="1"/>
              <a:t>be</a:t>
            </a:r>
            <a:r>
              <a:rPr lang="de-CH" sz="1600" dirty="0"/>
              <a:t> </a:t>
            </a:r>
            <a:r>
              <a:rPr lang="de-CH" sz="1600" dirty="0" err="1"/>
              <a:t>identified</a:t>
            </a:r>
            <a:r>
              <a:rPr lang="de-CH" sz="1600" dirty="0"/>
              <a:t> and appropriate </a:t>
            </a:r>
            <a:r>
              <a:rPr lang="de-CH" sz="1600" dirty="0" err="1"/>
              <a:t>measures</a:t>
            </a:r>
            <a:r>
              <a:rPr lang="de-CH" sz="1600" dirty="0"/>
              <a:t> </a:t>
            </a:r>
            <a:r>
              <a:rPr lang="de-CH" sz="1600" dirty="0" err="1"/>
              <a:t>put</a:t>
            </a:r>
            <a:r>
              <a:rPr lang="de-CH" sz="1600" dirty="0"/>
              <a:t> in </a:t>
            </a:r>
            <a:r>
              <a:rPr lang="de-CH" sz="1600" dirty="0" err="1"/>
              <a:t>place</a:t>
            </a:r>
            <a:r>
              <a:rPr lang="de-CH" sz="1600" dirty="0"/>
              <a:t> to </a:t>
            </a:r>
            <a:r>
              <a:rPr lang="de-CH" sz="1600" dirty="0" err="1"/>
              <a:t>ensure</a:t>
            </a:r>
            <a:r>
              <a:rPr lang="de-CH" sz="1600" dirty="0"/>
              <a:t> that adequate </a:t>
            </a:r>
            <a:r>
              <a:rPr lang="de-CH" sz="1600" dirty="0" err="1"/>
              <a:t>labour</a:t>
            </a:r>
            <a:r>
              <a:rPr lang="de-CH" sz="1600" dirty="0"/>
              <a:t> </a:t>
            </a:r>
            <a:r>
              <a:rPr lang="de-CH" sz="1600" dirty="0" err="1"/>
              <a:t>is</a:t>
            </a:r>
            <a:r>
              <a:rPr lang="de-CH" sz="1600" dirty="0"/>
              <a:t> available at </a:t>
            </a:r>
            <a:r>
              <a:rPr lang="de-CH" sz="1600" dirty="0" err="1"/>
              <a:t>the</a:t>
            </a:r>
            <a:r>
              <a:rPr lang="de-CH" sz="1600" dirty="0"/>
              <a:t> </a:t>
            </a:r>
            <a:r>
              <a:rPr lang="de-CH" sz="1600" dirty="0" err="1"/>
              <a:t>critical</a:t>
            </a:r>
            <a:r>
              <a:rPr lang="de-CH" sz="1600" dirty="0"/>
              <a:t> </a:t>
            </a:r>
            <a:r>
              <a:rPr lang="de-CH" sz="1600" dirty="0" err="1"/>
              <a:t>moments</a:t>
            </a:r>
            <a:r>
              <a:rPr lang="de-CH" sz="1600" dirty="0"/>
              <a:t>. </a:t>
            </a:r>
            <a:r>
              <a:rPr lang="de-CH" sz="1600" dirty="0">
                <a:latin typeface="Gill Sans MT" panose="020B0502020104020203" pitchFamily="34" charset="0"/>
              </a:rPr>
              <a:t>of </a:t>
            </a:r>
            <a:r>
              <a:rPr lang="de-CH" sz="1600" dirty="0" err="1">
                <a:latin typeface="Gill Sans MT" panose="020B0502020104020203" pitchFamily="34" charset="0"/>
              </a:rPr>
              <a:t>the</a:t>
            </a:r>
            <a:r>
              <a:rPr lang="de-CH" sz="1600" dirty="0">
                <a:latin typeface="Gill Sans MT" panose="020B0502020104020203" pitchFamily="34" charset="0"/>
              </a:rPr>
              <a:t> </a:t>
            </a:r>
            <a:r>
              <a:rPr lang="de-CH" sz="1600" dirty="0" err="1">
                <a:latin typeface="Gill Sans MT" panose="020B0502020104020203" pitchFamily="34" charset="0"/>
              </a:rPr>
              <a:t>key</a:t>
            </a:r>
            <a:r>
              <a:rPr lang="de-CH" sz="1600" dirty="0">
                <a:latin typeface="Gill Sans MT" panose="020B0502020104020203" pitchFamily="34" charset="0"/>
              </a:rPr>
              <a:t> </a:t>
            </a:r>
            <a:r>
              <a:rPr lang="de-CH" sz="1600" dirty="0" err="1">
                <a:latin typeface="Gill Sans MT" panose="020B0502020104020203" pitchFamily="34" charset="0"/>
              </a:rPr>
              <a:t>stages</a:t>
            </a:r>
            <a:r>
              <a:rPr lang="de-CH" sz="1600" dirty="0">
                <a:latin typeface="Gill Sans MT" panose="020B0502020104020203" pitchFamily="34" charset="0"/>
              </a:rPr>
              <a:t> when </a:t>
            </a:r>
            <a:r>
              <a:rPr lang="de-CH" sz="1600" dirty="0" err="1">
                <a:latin typeface="Gill Sans MT" panose="020B0502020104020203" pitchFamily="34" charset="0"/>
              </a:rPr>
              <a:t>certian</a:t>
            </a:r>
            <a:r>
              <a:rPr lang="de-CH" sz="1600" dirty="0">
                <a:latin typeface="Gill Sans MT" panose="020B0502020104020203" pitchFamily="34" charset="0"/>
              </a:rPr>
              <a:t> </a:t>
            </a:r>
            <a:r>
              <a:rPr lang="de-CH" sz="1600" dirty="0" err="1">
                <a:latin typeface="Gill Sans MT" panose="020B0502020104020203" pitchFamily="34" charset="0"/>
              </a:rPr>
              <a:t>management</a:t>
            </a:r>
            <a:r>
              <a:rPr lang="de-CH" sz="1600" dirty="0">
                <a:latin typeface="Gill Sans MT" panose="020B0502020104020203" pitchFamily="34" charset="0"/>
              </a:rPr>
              <a:t> </a:t>
            </a:r>
            <a:r>
              <a:rPr lang="de-CH" sz="1600" dirty="0" err="1">
                <a:latin typeface="Gill Sans MT" panose="020B0502020104020203" pitchFamily="34" charset="0"/>
              </a:rPr>
              <a:t>practices</a:t>
            </a:r>
            <a:r>
              <a:rPr lang="de-CH" sz="1600" dirty="0">
                <a:latin typeface="Gill Sans MT" panose="020B0502020104020203" pitchFamily="34" charset="0"/>
              </a:rPr>
              <a:t> </a:t>
            </a:r>
            <a:r>
              <a:rPr lang="de-CH" sz="1600" dirty="0" err="1">
                <a:latin typeface="Gill Sans MT" panose="020B0502020104020203" pitchFamily="34" charset="0"/>
              </a:rPr>
              <a:t>are</a:t>
            </a:r>
            <a:r>
              <a:rPr lang="de-CH" sz="1600" dirty="0">
                <a:latin typeface="Gill Sans MT" panose="020B0502020104020203" pitchFamily="34" charset="0"/>
              </a:rPr>
              <a:t> to </a:t>
            </a:r>
            <a:r>
              <a:rPr lang="de-CH" sz="1600" dirty="0" err="1">
                <a:latin typeface="Gill Sans MT" panose="020B0502020104020203" pitchFamily="34" charset="0"/>
              </a:rPr>
              <a:t>be</a:t>
            </a:r>
            <a:r>
              <a:rPr lang="de-CH" sz="1600" dirty="0">
                <a:latin typeface="Gill Sans MT" panose="020B0502020104020203" pitchFamily="34" charset="0"/>
              </a:rPr>
              <a:t> implemented.</a:t>
            </a:r>
            <a:r>
              <a:rPr lang="de-CH" sz="1600" dirty="0"/>
              <a:t> </a:t>
            </a:r>
            <a:r>
              <a:rPr lang="de-CH" sz="1600" dirty="0" err="1"/>
              <a:t>Allow</a:t>
            </a:r>
            <a:r>
              <a:rPr lang="de-CH" sz="1600" dirty="0"/>
              <a:t> </a:t>
            </a:r>
            <a:r>
              <a:rPr lang="de-CH" sz="1600" dirty="0" err="1"/>
              <a:t>enough</a:t>
            </a:r>
            <a:r>
              <a:rPr lang="de-CH" sz="1600" dirty="0"/>
              <a:t> </a:t>
            </a:r>
            <a:r>
              <a:rPr lang="de-CH" sz="1600" dirty="0" err="1"/>
              <a:t>lead</a:t>
            </a:r>
            <a:r>
              <a:rPr lang="de-CH" sz="1600" dirty="0"/>
              <a:t> time </a:t>
            </a:r>
            <a:r>
              <a:rPr lang="de-CH" sz="1600" dirty="0" err="1"/>
              <a:t>for</a:t>
            </a:r>
            <a:r>
              <a:rPr lang="de-CH" sz="1600" dirty="0"/>
              <a:t> </a:t>
            </a:r>
            <a:r>
              <a:rPr lang="de-CH" sz="1600" dirty="0" err="1"/>
              <a:t>key</a:t>
            </a:r>
            <a:r>
              <a:rPr lang="de-CH" sz="1600" dirty="0"/>
              <a:t> </a:t>
            </a:r>
            <a:r>
              <a:rPr lang="de-CH" sz="1600" dirty="0" err="1"/>
              <a:t>activities</a:t>
            </a:r>
            <a:r>
              <a:rPr lang="de-CH" sz="1600" dirty="0"/>
              <a:t> on </a:t>
            </a:r>
            <a:r>
              <a:rPr lang="de-CH" sz="1600" dirty="0" err="1"/>
              <a:t>the</a:t>
            </a:r>
            <a:r>
              <a:rPr lang="de-CH" sz="1600" dirty="0"/>
              <a:t> </a:t>
            </a:r>
            <a:r>
              <a:rPr lang="de-CH" sz="1600" dirty="0" err="1"/>
              <a:t>calendar</a:t>
            </a:r>
            <a:r>
              <a:rPr lang="de-CH" sz="1600" dirty="0"/>
              <a:t>. </a:t>
            </a:r>
            <a:r>
              <a:rPr lang="de-CH" sz="1600" dirty="0" err="1"/>
              <a:t>It</a:t>
            </a:r>
            <a:r>
              <a:rPr lang="de-CH" sz="1600" dirty="0"/>
              <a:t> </a:t>
            </a:r>
            <a:r>
              <a:rPr lang="de-CH" sz="1600" dirty="0" err="1"/>
              <a:t>is</a:t>
            </a:r>
            <a:r>
              <a:rPr lang="de-CH" sz="1600" dirty="0"/>
              <a:t> </a:t>
            </a:r>
            <a:r>
              <a:rPr lang="de-CH" sz="1600" dirty="0" err="1"/>
              <a:t>common</a:t>
            </a:r>
            <a:r>
              <a:rPr lang="de-CH" sz="1600" dirty="0"/>
              <a:t> that </a:t>
            </a:r>
            <a:r>
              <a:rPr lang="de-CH" sz="1600" dirty="0" err="1"/>
              <a:t>startup</a:t>
            </a:r>
            <a:r>
              <a:rPr lang="de-CH" sz="1600" dirty="0"/>
              <a:t> </a:t>
            </a:r>
            <a:r>
              <a:rPr lang="de-CH" sz="1600" dirty="0" err="1"/>
              <a:t>activities</a:t>
            </a:r>
            <a:r>
              <a:rPr lang="de-CH" sz="1600" dirty="0"/>
              <a:t> </a:t>
            </a:r>
            <a:r>
              <a:rPr lang="de-CH" sz="1600" dirty="0" err="1"/>
              <a:t>can</a:t>
            </a:r>
            <a:r>
              <a:rPr lang="de-CH" sz="1600" dirty="0"/>
              <a:t> </a:t>
            </a:r>
            <a:r>
              <a:rPr lang="de-CH" sz="1600" dirty="0" err="1"/>
              <a:t>take</a:t>
            </a:r>
            <a:r>
              <a:rPr lang="de-CH" sz="1600" dirty="0"/>
              <a:t> </a:t>
            </a:r>
            <a:r>
              <a:rPr lang="de-CH" sz="1600" dirty="0" err="1"/>
              <a:t>more</a:t>
            </a:r>
            <a:r>
              <a:rPr lang="de-CH" sz="1600" dirty="0"/>
              <a:t> time </a:t>
            </a:r>
            <a:r>
              <a:rPr lang="de-CH" sz="1600" dirty="0" err="1"/>
              <a:t>than</a:t>
            </a:r>
            <a:r>
              <a:rPr lang="de-CH" sz="1600" dirty="0"/>
              <a:t> </a:t>
            </a:r>
            <a:r>
              <a:rPr lang="de-CH" sz="1600" dirty="0" err="1"/>
              <a:t>planned</a:t>
            </a:r>
            <a:r>
              <a:rPr lang="de-CH" sz="1600" dirty="0"/>
              <a:t>, hence </a:t>
            </a:r>
            <a:r>
              <a:rPr lang="de-CH" sz="1600" dirty="0" err="1"/>
              <a:t>allow</a:t>
            </a:r>
            <a:r>
              <a:rPr lang="de-CH" sz="1600" dirty="0"/>
              <a:t> </a:t>
            </a:r>
            <a:r>
              <a:rPr lang="de-CH" sz="1600" dirty="0" err="1"/>
              <a:t>for</a:t>
            </a:r>
            <a:r>
              <a:rPr lang="de-CH" sz="1600" dirty="0"/>
              <a:t> </a:t>
            </a:r>
            <a:r>
              <a:rPr lang="de-CH" sz="1600" dirty="0" err="1"/>
              <a:t>contingency</a:t>
            </a:r>
            <a:r>
              <a:rPr lang="de-CH" sz="1600" dirty="0"/>
              <a:t>.</a:t>
            </a:r>
          </a:p>
          <a:p>
            <a:pPr algn="just"/>
            <a:endParaRPr lang="de-CH" sz="1600" b="1" dirty="0"/>
          </a:p>
          <a:p>
            <a:pPr algn="just"/>
            <a:r>
              <a:rPr lang="de-CH" sz="1600" b="1" dirty="0" err="1"/>
              <a:t>Presenting</a:t>
            </a:r>
            <a:r>
              <a:rPr lang="de-CH" sz="1600" b="1" dirty="0"/>
              <a:t> </a:t>
            </a:r>
            <a:r>
              <a:rPr lang="de-CH" sz="1600" b="1" dirty="0" err="1"/>
              <a:t>the</a:t>
            </a:r>
            <a:r>
              <a:rPr lang="de-CH" sz="1600" b="1" dirty="0"/>
              <a:t> </a:t>
            </a:r>
            <a:r>
              <a:rPr lang="de-CH" sz="1600" b="1" dirty="0" err="1"/>
              <a:t>Concept</a:t>
            </a:r>
            <a:r>
              <a:rPr lang="de-CH" sz="1600" b="1" dirty="0"/>
              <a:t> to relevant </a:t>
            </a:r>
            <a:r>
              <a:rPr lang="de-CH" sz="1600" b="1" dirty="0" err="1"/>
              <a:t>stakeholders</a:t>
            </a:r>
            <a:endParaRPr lang="de-CH" sz="1600" b="1" dirty="0"/>
          </a:p>
          <a:p>
            <a:pPr algn="just"/>
            <a:r>
              <a:rPr lang="de-CH" sz="1600" dirty="0" err="1"/>
              <a:t>Depending</a:t>
            </a:r>
            <a:r>
              <a:rPr lang="de-CH" sz="1600" dirty="0"/>
              <a:t> on </a:t>
            </a:r>
            <a:r>
              <a:rPr lang="de-CH" sz="1600" dirty="0" err="1"/>
              <a:t>the</a:t>
            </a:r>
            <a:r>
              <a:rPr lang="de-CH" sz="1600" dirty="0"/>
              <a:t> </a:t>
            </a:r>
            <a:r>
              <a:rPr lang="de-CH" sz="1600" dirty="0" err="1"/>
              <a:t>set</a:t>
            </a:r>
            <a:r>
              <a:rPr lang="de-CH" sz="1600" dirty="0"/>
              <a:t> </a:t>
            </a:r>
            <a:r>
              <a:rPr lang="de-CH" sz="1600" dirty="0" err="1"/>
              <a:t>up</a:t>
            </a:r>
            <a:r>
              <a:rPr lang="de-CH" sz="1600" dirty="0"/>
              <a:t>, </a:t>
            </a:r>
            <a:r>
              <a:rPr lang="de-CH" sz="1600" dirty="0" err="1"/>
              <a:t>the</a:t>
            </a:r>
            <a:r>
              <a:rPr lang="de-CH" sz="1600" dirty="0"/>
              <a:t> </a:t>
            </a:r>
            <a:r>
              <a:rPr lang="de-CH" sz="1600" dirty="0" err="1"/>
              <a:t>team</a:t>
            </a:r>
            <a:r>
              <a:rPr lang="de-CH" sz="1600" dirty="0"/>
              <a:t> </a:t>
            </a:r>
            <a:r>
              <a:rPr lang="de-CH" sz="1600" dirty="0" err="1"/>
              <a:t>then</a:t>
            </a:r>
            <a:r>
              <a:rPr lang="de-CH" sz="1600" dirty="0"/>
              <a:t> </a:t>
            </a:r>
            <a:r>
              <a:rPr lang="de-CH" sz="1600" dirty="0" err="1"/>
              <a:t>presents</a:t>
            </a:r>
            <a:r>
              <a:rPr lang="de-CH" sz="1600" dirty="0"/>
              <a:t> </a:t>
            </a:r>
            <a:r>
              <a:rPr lang="de-CH" sz="1600" dirty="0" err="1"/>
              <a:t>the</a:t>
            </a:r>
            <a:r>
              <a:rPr lang="de-CH" sz="1600" dirty="0"/>
              <a:t> full </a:t>
            </a:r>
            <a:r>
              <a:rPr lang="de-CH" sz="1600" dirty="0" err="1"/>
              <a:t>concept</a:t>
            </a:r>
            <a:r>
              <a:rPr lang="de-CH" sz="1600" dirty="0"/>
              <a:t> to </a:t>
            </a:r>
            <a:r>
              <a:rPr lang="de-CH" sz="1600" dirty="0" err="1"/>
              <a:t>the</a:t>
            </a:r>
            <a:r>
              <a:rPr lang="de-CH" sz="1600" dirty="0"/>
              <a:t> relevant </a:t>
            </a:r>
            <a:r>
              <a:rPr lang="de-CH" sz="1600" dirty="0" err="1"/>
              <a:t>people</a:t>
            </a:r>
            <a:r>
              <a:rPr lang="de-CH" sz="1600" dirty="0"/>
              <a:t> </a:t>
            </a:r>
            <a:r>
              <a:rPr lang="de-CH" sz="1600" dirty="0" err="1"/>
              <a:t>or</a:t>
            </a:r>
            <a:r>
              <a:rPr lang="de-CH" sz="1600" dirty="0"/>
              <a:t> </a:t>
            </a:r>
            <a:r>
              <a:rPr lang="de-CH" sz="1600" dirty="0" err="1"/>
              <a:t>authorities</a:t>
            </a:r>
            <a:r>
              <a:rPr lang="de-CH" sz="1600" dirty="0"/>
              <a:t> to </a:t>
            </a:r>
            <a:r>
              <a:rPr lang="de-CH" sz="1600" dirty="0" err="1"/>
              <a:t>ensure</a:t>
            </a:r>
            <a:r>
              <a:rPr lang="de-CH" sz="1600" dirty="0"/>
              <a:t> </a:t>
            </a:r>
            <a:r>
              <a:rPr lang="de-CH" sz="1600" dirty="0" err="1"/>
              <a:t>insitutional</a:t>
            </a:r>
            <a:r>
              <a:rPr lang="de-CH" sz="1600" dirty="0"/>
              <a:t> </a:t>
            </a:r>
            <a:r>
              <a:rPr lang="de-CH" sz="1600" dirty="0" err="1"/>
              <a:t>support</a:t>
            </a:r>
            <a:r>
              <a:rPr lang="de-CH" sz="1600" dirty="0"/>
              <a:t> and </a:t>
            </a:r>
            <a:r>
              <a:rPr lang="de-CH" sz="1600" dirty="0" err="1"/>
              <a:t>timely</a:t>
            </a:r>
            <a:r>
              <a:rPr lang="de-CH" sz="1600" dirty="0"/>
              <a:t> availability of </a:t>
            </a:r>
            <a:r>
              <a:rPr lang="de-CH" sz="1600" dirty="0" err="1"/>
              <a:t>the</a:t>
            </a:r>
            <a:r>
              <a:rPr lang="de-CH" sz="1600" dirty="0"/>
              <a:t> </a:t>
            </a:r>
            <a:r>
              <a:rPr lang="de-CH" sz="1600" dirty="0" err="1"/>
              <a:t>resources</a:t>
            </a:r>
            <a:r>
              <a:rPr lang="de-CH" sz="1600" dirty="0"/>
              <a:t> and </a:t>
            </a:r>
            <a:r>
              <a:rPr lang="de-CH" sz="1600" dirty="0" err="1"/>
              <a:t>inputs</a:t>
            </a:r>
            <a:r>
              <a:rPr lang="de-CH" sz="1600" dirty="0"/>
              <a:t>.</a:t>
            </a:r>
          </a:p>
          <a:p>
            <a:pPr algn="just"/>
            <a:r>
              <a:rPr lang="de-CH" sz="1600" dirty="0">
                <a:latin typeface="Gill Sans MT" panose="020B0502020104020203" pitchFamily="34" charset="0"/>
              </a:rPr>
              <a:t> </a:t>
            </a:r>
            <a:endParaRPr lang="de-CH" sz="9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62</a:t>
            </a:fld>
            <a:endParaRPr lang="en-GB" noProof="0" dirty="0"/>
          </a:p>
        </p:txBody>
      </p:sp>
    </p:spTree>
    <p:extLst>
      <p:ext uri="{BB962C8B-B14F-4D97-AF65-F5344CB8AC3E}">
        <p14:creationId xmlns:p14="http://schemas.microsoft.com/office/powerpoint/2010/main" val="2613404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99066" y="188963"/>
            <a:ext cx="7920515" cy="3510039"/>
          </a:xfrm>
        </p:spPr>
        <p:txBody>
          <a:bodyPr/>
          <a:lstStyle/>
          <a:p>
            <a:pPr algn="just"/>
            <a:endParaRPr lang="de-CH" sz="1600" dirty="0"/>
          </a:p>
          <a:p>
            <a:pPr algn="just"/>
            <a:r>
              <a:rPr lang="de-CH" sz="1600" b="1" dirty="0"/>
              <a:t>The Reference Document </a:t>
            </a:r>
            <a:r>
              <a:rPr lang="de-CH" sz="1600" b="1" dirty="0" err="1"/>
              <a:t>should</a:t>
            </a:r>
            <a:r>
              <a:rPr lang="de-CH" sz="1600" b="1" dirty="0"/>
              <a:t> </a:t>
            </a:r>
            <a:r>
              <a:rPr lang="de-CH" sz="1600" b="1" dirty="0" err="1"/>
              <a:t>be</a:t>
            </a:r>
            <a:r>
              <a:rPr lang="de-CH" sz="1600" b="1" dirty="0"/>
              <a:t> a </a:t>
            </a:r>
            <a:r>
              <a:rPr lang="de-CH" sz="1600" b="1" dirty="0" err="1"/>
              <a:t>living</a:t>
            </a:r>
            <a:r>
              <a:rPr lang="de-CH" sz="1600" b="1" dirty="0"/>
              <a:t> </a:t>
            </a:r>
            <a:r>
              <a:rPr lang="de-CH" sz="1600" b="1" dirty="0" err="1"/>
              <a:t>tool</a:t>
            </a:r>
            <a:r>
              <a:rPr lang="de-CH" sz="1600" b="1" dirty="0"/>
              <a:t> </a:t>
            </a:r>
            <a:r>
              <a:rPr lang="de-CH" sz="1600" b="1" dirty="0" err="1"/>
              <a:t>for</a:t>
            </a:r>
            <a:r>
              <a:rPr lang="de-CH" sz="1600" b="1" dirty="0"/>
              <a:t> </a:t>
            </a:r>
            <a:r>
              <a:rPr lang="de-CH" sz="1600" b="1" dirty="0" err="1"/>
              <a:t>managing</a:t>
            </a:r>
            <a:r>
              <a:rPr lang="de-CH" sz="1600" b="1" dirty="0"/>
              <a:t> </a:t>
            </a:r>
            <a:r>
              <a:rPr lang="de-CH" sz="1600" b="1" dirty="0" err="1"/>
              <a:t>the</a:t>
            </a:r>
            <a:r>
              <a:rPr lang="de-CH" sz="1600" b="1" dirty="0"/>
              <a:t> </a:t>
            </a:r>
            <a:r>
              <a:rPr lang="de-CH" sz="1600" b="1" dirty="0" err="1"/>
              <a:t>demonstration</a:t>
            </a:r>
            <a:endParaRPr lang="de-CH" sz="1600" b="1" dirty="0"/>
          </a:p>
          <a:p>
            <a:pPr algn="just"/>
            <a:r>
              <a:rPr lang="de-CH" sz="1600" dirty="0"/>
              <a:t>The different </a:t>
            </a:r>
            <a:r>
              <a:rPr lang="de-CH" sz="1600" dirty="0" err="1"/>
              <a:t>sections</a:t>
            </a:r>
            <a:r>
              <a:rPr lang="de-CH" sz="1600" dirty="0"/>
              <a:t> of </a:t>
            </a:r>
            <a:r>
              <a:rPr lang="de-CH" sz="1600" dirty="0" err="1"/>
              <a:t>the</a:t>
            </a:r>
            <a:r>
              <a:rPr lang="de-CH" sz="1600" dirty="0"/>
              <a:t> </a:t>
            </a:r>
            <a:r>
              <a:rPr lang="de-CH" sz="1600" dirty="0" err="1"/>
              <a:t>concept</a:t>
            </a:r>
            <a:r>
              <a:rPr lang="de-CH" sz="1600" dirty="0"/>
              <a:t> </a:t>
            </a:r>
            <a:r>
              <a:rPr lang="de-CH" sz="1600" dirty="0" err="1"/>
              <a:t>can</a:t>
            </a:r>
            <a:r>
              <a:rPr lang="de-CH" sz="1600" dirty="0"/>
              <a:t> </a:t>
            </a:r>
            <a:r>
              <a:rPr lang="de-CH" sz="1600" dirty="0" err="1"/>
              <a:t>be</a:t>
            </a:r>
            <a:r>
              <a:rPr lang="de-CH" sz="1600" dirty="0"/>
              <a:t> </a:t>
            </a:r>
            <a:r>
              <a:rPr lang="de-CH" sz="1600" dirty="0" err="1"/>
              <a:t>updated</a:t>
            </a:r>
            <a:r>
              <a:rPr lang="de-CH" sz="1600" dirty="0"/>
              <a:t>, </a:t>
            </a:r>
            <a:r>
              <a:rPr lang="de-CH" sz="1600" dirty="0" err="1"/>
              <a:t>elaborated</a:t>
            </a:r>
            <a:r>
              <a:rPr lang="de-CH" sz="1600" dirty="0"/>
              <a:t> and / </a:t>
            </a:r>
            <a:r>
              <a:rPr lang="de-CH" sz="1600" dirty="0" err="1"/>
              <a:t>or</a:t>
            </a:r>
            <a:r>
              <a:rPr lang="de-CH" sz="1600" dirty="0"/>
              <a:t> </a:t>
            </a:r>
            <a:r>
              <a:rPr lang="de-CH" sz="1600" dirty="0" err="1"/>
              <a:t>modified</a:t>
            </a:r>
            <a:r>
              <a:rPr lang="de-CH" sz="1600" dirty="0"/>
              <a:t> </a:t>
            </a:r>
            <a:r>
              <a:rPr lang="de-CH" sz="1600" dirty="0" err="1"/>
              <a:t>during</a:t>
            </a:r>
            <a:r>
              <a:rPr lang="de-CH" sz="1600" dirty="0"/>
              <a:t> </a:t>
            </a:r>
            <a:r>
              <a:rPr lang="de-CH" sz="1600" dirty="0" err="1"/>
              <a:t>the</a:t>
            </a:r>
            <a:r>
              <a:rPr lang="de-CH" sz="1600" dirty="0"/>
              <a:t> </a:t>
            </a:r>
            <a:r>
              <a:rPr lang="de-CH" sz="1600" dirty="0" err="1"/>
              <a:t>demonstration</a:t>
            </a:r>
            <a:r>
              <a:rPr lang="de-CH" sz="1600" dirty="0"/>
              <a:t> </a:t>
            </a:r>
            <a:r>
              <a:rPr lang="de-CH" sz="1600" dirty="0" err="1"/>
              <a:t>implementation</a:t>
            </a:r>
            <a:r>
              <a:rPr lang="de-CH" sz="1600" dirty="0"/>
              <a:t>.  This </a:t>
            </a:r>
            <a:r>
              <a:rPr lang="de-CH" sz="1600" dirty="0" err="1"/>
              <a:t>allows</a:t>
            </a:r>
            <a:r>
              <a:rPr lang="de-CH" sz="1600" dirty="0"/>
              <a:t> </a:t>
            </a:r>
            <a:r>
              <a:rPr lang="de-CH" sz="1600" dirty="0" err="1"/>
              <a:t>the</a:t>
            </a:r>
            <a:r>
              <a:rPr lang="de-CH" sz="1600" dirty="0"/>
              <a:t> </a:t>
            </a:r>
            <a:r>
              <a:rPr lang="de-CH" sz="1600" dirty="0" err="1"/>
              <a:t>team</a:t>
            </a:r>
            <a:r>
              <a:rPr lang="de-CH" sz="1600" dirty="0"/>
              <a:t> to </a:t>
            </a:r>
            <a:r>
              <a:rPr lang="de-CH" sz="1600" dirty="0" err="1"/>
              <a:t>sharpen</a:t>
            </a:r>
            <a:r>
              <a:rPr lang="de-CH" sz="1600" dirty="0"/>
              <a:t> </a:t>
            </a:r>
            <a:r>
              <a:rPr lang="de-CH" sz="1600" dirty="0" err="1"/>
              <a:t>the</a:t>
            </a:r>
            <a:r>
              <a:rPr lang="de-CH" sz="1600" dirty="0"/>
              <a:t> </a:t>
            </a:r>
            <a:r>
              <a:rPr lang="de-CH" sz="1600" dirty="0" err="1"/>
              <a:t>concept</a:t>
            </a:r>
            <a:r>
              <a:rPr lang="de-CH" sz="1600" dirty="0"/>
              <a:t>, </a:t>
            </a:r>
            <a:r>
              <a:rPr lang="de-CH" sz="1600" dirty="0" err="1"/>
              <a:t>based</a:t>
            </a:r>
            <a:r>
              <a:rPr lang="de-CH" sz="1600" dirty="0"/>
              <a:t> on </a:t>
            </a:r>
            <a:r>
              <a:rPr lang="de-CH" sz="1600" dirty="0" err="1"/>
              <a:t>their</a:t>
            </a:r>
            <a:r>
              <a:rPr lang="de-CH" sz="1600" dirty="0"/>
              <a:t> </a:t>
            </a:r>
            <a:r>
              <a:rPr lang="de-CH" sz="1600" dirty="0" err="1"/>
              <a:t>own</a:t>
            </a:r>
            <a:r>
              <a:rPr lang="de-CH" sz="1600" dirty="0"/>
              <a:t> experiences lessons </a:t>
            </a:r>
            <a:r>
              <a:rPr lang="de-CH" sz="1600" dirty="0" err="1"/>
              <a:t>learned</a:t>
            </a:r>
            <a:r>
              <a:rPr lang="de-CH" sz="1600" dirty="0"/>
              <a:t> from </a:t>
            </a:r>
            <a:r>
              <a:rPr lang="de-CH" sz="1600" dirty="0" err="1"/>
              <a:t>the</a:t>
            </a:r>
            <a:r>
              <a:rPr lang="de-CH" sz="1600" dirty="0"/>
              <a:t> process of </a:t>
            </a:r>
            <a:r>
              <a:rPr lang="de-CH" sz="1600" dirty="0" err="1"/>
              <a:t>implementing</a:t>
            </a:r>
            <a:r>
              <a:rPr lang="de-CH" sz="1600" dirty="0"/>
              <a:t>. The </a:t>
            </a:r>
            <a:r>
              <a:rPr lang="de-CH" sz="1600" dirty="0" err="1"/>
              <a:t>reasons</a:t>
            </a:r>
            <a:r>
              <a:rPr lang="de-CH" sz="1600" dirty="0"/>
              <a:t> </a:t>
            </a:r>
            <a:r>
              <a:rPr lang="de-CH" sz="1600" dirty="0" err="1"/>
              <a:t>for</a:t>
            </a:r>
            <a:r>
              <a:rPr lang="de-CH" sz="1600" dirty="0"/>
              <a:t> </a:t>
            </a:r>
            <a:r>
              <a:rPr lang="de-CH" sz="1600" dirty="0" err="1"/>
              <a:t>any</a:t>
            </a:r>
            <a:r>
              <a:rPr lang="de-CH" sz="1600" dirty="0"/>
              <a:t> changes in existing procedures </a:t>
            </a:r>
            <a:r>
              <a:rPr lang="de-CH" sz="1600" dirty="0" err="1"/>
              <a:t>should</a:t>
            </a:r>
            <a:r>
              <a:rPr lang="de-CH" sz="1600" dirty="0"/>
              <a:t> </a:t>
            </a:r>
            <a:r>
              <a:rPr lang="de-CH" sz="1600" dirty="0" err="1"/>
              <a:t>be</a:t>
            </a:r>
            <a:r>
              <a:rPr lang="de-CH" sz="1600" dirty="0"/>
              <a:t> </a:t>
            </a:r>
            <a:r>
              <a:rPr lang="de-CH" sz="1600" dirty="0" err="1"/>
              <a:t>explained</a:t>
            </a:r>
            <a:r>
              <a:rPr lang="de-CH" sz="1600" dirty="0"/>
              <a:t>. Changes that </a:t>
            </a:r>
            <a:r>
              <a:rPr lang="de-CH" sz="1600" dirty="0" err="1"/>
              <a:t>are</a:t>
            </a:r>
            <a:r>
              <a:rPr lang="de-CH" sz="1600" dirty="0"/>
              <a:t> </a:t>
            </a:r>
            <a:r>
              <a:rPr lang="de-CH" sz="1600" dirty="0" err="1"/>
              <a:t>made</a:t>
            </a:r>
            <a:r>
              <a:rPr lang="de-CH" sz="1600" dirty="0"/>
              <a:t> to </a:t>
            </a:r>
            <a:r>
              <a:rPr lang="de-CH" sz="1600" dirty="0" err="1"/>
              <a:t>the</a:t>
            </a:r>
            <a:r>
              <a:rPr lang="de-CH" sz="1600" dirty="0"/>
              <a:t> </a:t>
            </a:r>
            <a:r>
              <a:rPr lang="de-CH" sz="1600" dirty="0" err="1"/>
              <a:t>structual</a:t>
            </a:r>
            <a:r>
              <a:rPr lang="de-CH" sz="1600" dirty="0"/>
              <a:t> and operational design of </a:t>
            </a:r>
            <a:r>
              <a:rPr lang="de-CH" sz="1600" dirty="0" err="1"/>
              <a:t>the</a:t>
            </a:r>
            <a:r>
              <a:rPr lang="de-CH" sz="1600" dirty="0"/>
              <a:t> </a:t>
            </a:r>
            <a:r>
              <a:rPr lang="de-CH" sz="1600" dirty="0" err="1"/>
              <a:t>demonstration</a:t>
            </a:r>
            <a:r>
              <a:rPr lang="de-CH" sz="1600" dirty="0"/>
              <a:t> </a:t>
            </a:r>
            <a:r>
              <a:rPr lang="de-CH" sz="1600" dirty="0" err="1"/>
              <a:t>can</a:t>
            </a:r>
            <a:r>
              <a:rPr lang="de-CH" sz="1600" dirty="0"/>
              <a:t> </a:t>
            </a:r>
            <a:r>
              <a:rPr lang="de-CH" sz="1600" dirty="0" err="1"/>
              <a:t>affect</a:t>
            </a:r>
            <a:r>
              <a:rPr lang="de-CH" sz="1600" dirty="0"/>
              <a:t> </a:t>
            </a:r>
            <a:r>
              <a:rPr lang="de-CH" sz="1600" dirty="0" err="1"/>
              <a:t>the</a:t>
            </a:r>
            <a:r>
              <a:rPr lang="de-CH" sz="1600" dirty="0"/>
              <a:t> </a:t>
            </a:r>
            <a:r>
              <a:rPr lang="de-CH" sz="1600" dirty="0" err="1"/>
              <a:t>data</a:t>
            </a:r>
            <a:r>
              <a:rPr lang="de-CH" sz="1600" dirty="0"/>
              <a:t> </a:t>
            </a:r>
            <a:r>
              <a:rPr lang="de-CH" sz="1600" dirty="0" err="1"/>
              <a:t>collection</a:t>
            </a:r>
            <a:r>
              <a:rPr lang="de-CH" sz="1600" dirty="0"/>
              <a:t> (</a:t>
            </a:r>
            <a:r>
              <a:rPr lang="de-CH" sz="1600" dirty="0" err="1"/>
              <a:t>procedure</a:t>
            </a:r>
            <a:r>
              <a:rPr lang="de-CH" sz="1600" dirty="0"/>
              <a:t> and/</a:t>
            </a:r>
            <a:r>
              <a:rPr lang="de-CH" sz="1600" dirty="0" err="1"/>
              <a:t>or</a:t>
            </a:r>
            <a:r>
              <a:rPr lang="de-CH" sz="1600" dirty="0"/>
              <a:t> </a:t>
            </a:r>
            <a:r>
              <a:rPr lang="de-CH" sz="1600" dirty="0" err="1"/>
              <a:t>data</a:t>
            </a:r>
            <a:r>
              <a:rPr lang="de-CH" sz="1600" dirty="0"/>
              <a:t> </a:t>
            </a:r>
            <a:r>
              <a:rPr lang="de-CH" sz="1600" dirty="0" err="1"/>
              <a:t>collection</a:t>
            </a:r>
            <a:r>
              <a:rPr lang="de-CH" sz="1600" dirty="0"/>
              <a:t> </a:t>
            </a:r>
            <a:r>
              <a:rPr lang="de-CH" sz="1600" dirty="0" err="1"/>
              <a:t>sheets</a:t>
            </a:r>
            <a:r>
              <a:rPr lang="de-CH" sz="1600" dirty="0"/>
              <a:t>), </a:t>
            </a:r>
            <a:r>
              <a:rPr lang="de-CH" sz="1600" dirty="0" err="1"/>
              <a:t>hence</a:t>
            </a:r>
            <a:r>
              <a:rPr lang="de-CH" sz="1600" dirty="0"/>
              <a:t> all </a:t>
            </a:r>
            <a:r>
              <a:rPr lang="de-CH" sz="1600" dirty="0" err="1"/>
              <a:t>affected</a:t>
            </a:r>
            <a:r>
              <a:rPr lang="de-CH" sz="1600" dirty="0"/>
              <a:t> </a:t>
            </a:r>
            <a:r>
              <a:rPr lang="de-CH" sz="1600" dirty="0" err="1"/>
              <a:t>documents</a:t>
            </a:r>
            <a:r>
              <a:rPr lang="de-CH" sz="1600" dirty="0"/>
              <a:t> </a:t>
            </a:r>
            <a:r>
              <a:rPr lang="de-CH" sz="1600" dirty="0" err="1"/>
              <a:t>should</a:t>
            </a:r>
            <a:r>
              <a:rPr lang="de-CH" sz="1600" dirty="0"/>
              <a:t> also </a:t>
            </a:r>
            <a:r>
              <a:rPr lang="de-CH" sz="1600" dirty="0" err="1"/>
              <a:t>be</a:t>
            </a:r>
            <a:r>
              <a:rPr lang="de-CH" sz="1600" dirty="0"/>
              <a:t> </a:t>
            </a:r>
            <a:r>
              <a:rPr lang="de-CH" sz="1600" dirty="0" err="1"/>
              <a:t>appended</a:t>
            </a:r>
            <a:r>
              <a:rPr lang="de-CH" sz="1600" dirty="0"/>
              <a:t>. All </a:t>
            </a:r>
            <a:r>
              <a:rPr lang="de-CH" sz="1600" dirty="0" err="1"/>
              <a:t>members</a:t>
            </a:r>
            <a:r>
              <a:rPr lang="de-CH" sz="1600" dirty="0"/>
              <a:t> of </a:t>
            </a:r>
            <a:r>
              <a:rPr lang="de-CH" sz="1600" dirty="0" err="1"/>
              <a:t>the</a:t>
            </a:r>
            <a:r>
              <a:rPr lang="de-CH" sz="1600" dirty="0"/>
              <a:t> </a:t>
            </a:r>
            <a:r>
              <a:rPr lang="de-CH" sz="1600" dirty="0" err="1"/>
              <a:t>team</a:t>
            </a:r>
            <a:r>
              <a:rPr lang="de-CH" sz="1600" dirty="0"/>
              <a:t> must </a:t>
            </a:r>
            <a:r>
              <a:rPr lang="de-CH" sz="1600" dirty="0" err="1"/>
              <a:t>be</a:t>
            </a:r>
            <a:r>
              <a:rPr lang="de-CH" sz="1600" dirty="0"/>
              <a:t> </a:t>
            </a:r>
            <a:r>
              <a:rPr lang="de-CH" sz="1600" dirty="0" err="1"/>
              <a:t>aware</a:t>
            </a:r>
            <a:r>
              <a:rPr lang="de-CH" sz="1600" dirty="0"/>
              <a:t> of </a:t>
            </a:r>
            <a:r>
              <a:rPr lang="de-CH" sz="1600" dirty="0" err="1"/>
              <a:t>the</a:t>
            </a:r>
            <a:r>
              <a:rPr lang="de-CH" sz="1600" dirty="0"/>
              <a:t> </a:t>
            </a:r>
            <a:r>
              <a:rPr lang="de-CH" sz="1600" dirty="0" err="1"/>
              <a:t>key</a:t>
            </a:r>
            <a:r>
              <a:rPr lang="de-CH" sz="1600" dirty="0"/>
              <a:t> </a:t>
            </a:r>
            <a:r>
              <a:rPr lang="de-CH" sz="1600" dirty="0" err="1"/>
              <a:t>modifications</a:t>
            </a:r>
            <a:r>
              <a:rPr lang="de-CH" sz="1600" dirty="0"/>
              <a:t> that </a:t>
            </a:r>
            <a:r>
              <a:rPr lang="de-CH" sz="1600" dirty="0" err="1"/>
              <a:t>are</a:t>
            </a:r>
            <a:r>
              <a:rPr lang="de-CH" sz="1600" dirty="0"/>
              <a:t> </a:t>
            </a:r>
            <a:r>
              <a:rPr lang="de-CH" sz="1600" dirty="0" err="1"/>
              <a:t>made</a:t>
            </a:r>
            <a:r>
              <a:rPr lang="de-CH" sz="1600" dirty="0"/>
              <a:t> to Demonstration Reference Document. The </a:t>
            </a:r>
            <a:r>
              <a:rPr lang="de-CH" sz="1600" dirty="0" err="1"/>
              <a:t>chnages</a:t>
            </a:r>
            <a:r>
              <a:rPr lang="de-CH" sz="1600" dirty="0"/>
              <a:t> must </a:t>
            </a:r>
            <a:r>
              <a:rPr lang="de-CH" sz="1600" dirty="0" err="1"/>
              <a:t>be</a:t>
            </a:r>
            <a:r>
              <a:rPr lang="de-CH" sz="1600" dirty="0"/>
              <a:t> </a:t>
            </a:r>
            <a:r>
              <a:rPr lang="de-CH" sz="1600" dirty="0" err="1"/>
              <a:t>clearing</a:t>
            </a:r>
            <a:r>
              <a:rPr lang="de-CH" sz="1600" dirty="0"/>
              <a:t> </a:t>
            </a:r>
            <a:r>
              <a:rPr lang="de-CH" sz="1600" dirty="0" err="1"/>
              <a:t>documented</a:t>
            </a:r>
            <a:r>
              <a:rPr lang="de-CH" sz="1600" dirty="0"/>
              <a:t>, together with </a:t>
            </a:r>
            <a:r>
              <a:rPr lang="de-CH" sz="1600" dirty="0" err="1"/>
              <a:t>key</a:t>
            </a:r>
            <a:r>
              <a:rPr lang="de-CH" sz="1600" dirty="0"/>
              <a:t> </a:t>
            </a:r>
            <a:r>
              <a:rPr lang="de-CH" sz="1600" dirty="0" err="1"/>
              <a:t>dates</a:t>
            </a:r>
            <a:r>
              <a:rPr lang="de-CH" sz="1600" dirty="0"/>
              <a:t> when changes were </a:t>
            </a:r>
            <a:r>
              <a:rPr lang="de-CH" sz="1600" dirty="0" err="1"/>
              <a:t>made</a:t>
            </a:r>
            <a:r>
              <a:rPr lang="de-CH" sz="1600" dirty="0"/>
              <a:t>. </a:t>
            </a:r>
            <a:r>
              <a:rPr lang="de-CH" sz="1600" dirty="0" err="1"/>
              <a:t>If</a:t>
            </a:r>
            <a:r>
              <a:rPr lang="de-CH" sz="1600" dirty="0"/>
              <a:t> </a:t>
            </a:r>
            <a:r>
              <a:rPr lang="de-CH" sz="1600" dirty="0" err="1"/>
              <a:t>the</a:t>
            </a:r>
            <a:r>
              <a:rPr lang="de-CH" sz="1600" dirty="0"/>
              <a:t> changes </a:t>
            </a:r>
            <a:r>
              <a:rPr lang="de-CH" sz="1600" dirty="0" err="1"/>
              <a:t>are</a:t>
            </a:r>
            <a:r>
              <a:rPr lang="de-CH" sz="1600" dirty="0"/>
              <a:t> </a:t>
            </a:r>
            <a:r>
              <a:rPr lang="de-CH" sz="1600" dirty="0" err="1"/>
              <a:t>major</a:t>
            </a:r>
            <a:r>
              <a:rPr lang="de-CH" sz="1600" dirty="0"/>
              <a:t>, </a:t>
            </a:r>
            <a:r>
              <a:rPr lang="de-CH" sz="1600" dirty="0" err="1"/>
              <a:t>then</a:t>
            </a:r>
            <a:r>
              <a:rPr lang="de-CH" sz="1600" dirty="0"/>
              <a:t> </a:t>
            </a:r>
            <a:r>
              <a:rPr lang="de-CH" sz="1600" dirty="0" err="1"/>
              <a:t>it</a:t>
            </a:r>
            <a:r>
              <a:rPr lang="de-CH" sz="1600" dirty="0"/>
              <a:t> </a:t>
            </a:r>
            <a:r>
              <a:rPr lang="de-CH" sz="1600" dirty="0" err="1"/>
              <a:t>is</a:t>
            </a:r>
            <a:r>
              <a:rPr lang="de-CH" sz="1600" dirty="0"/>
              <a:t> </a:t>
            </a:r>
            <a:r>
              <a:rPr lang="de-CH" sz="1600" dirty="0" err="1"/>
              <a:t>advisable</a:t>
            </a:r>
            <a:r>
              <a:rPr lang="de-CH" sz="1600" dirty="0"/>
              <a:t> to prepare an Annex that </a:t>
            </a:r>
            <a:r>
              <a:rPr lang="de-CH" sz="1600" dirty="0" err="1"/>
              <a:t>can</a:t>
            </a:r>
            <a:r>
              <a:rPr lang="de-CH" sz="1600" dirty="0"/>
              <a:t> </a:t>
            </a:r>
            <a:r>
              <a:rPr lang="de-CH" sz="1600" dirty="0" err="1"/>
              <a:t>be</a:t>
            </a:r>
            <a:r>
              <a:rPr lang="de-CH" sz="1600" dirty="0"/>
              <a:t> </a:t>
            </a:r>
            <a:r>
              <a:rPr lang="de-CH" sz="1600" dirty="0" err="1"/>
              <a:t>appended</a:t>
            </a:r>
            <a:r>
              <a:rPr lang="de-CH" sz="1600" dirty="0"/>
              <a:t> to </a:t>
            </a:r>
            <a:r>
              <a:rPr lang="de-CH" sz="1600" dirty="0" err="1"/>
              <a:t>the</a:t>
            </a:r>
            <a:r>
              <a:rPr lang="de-CH" sz="1600" dirty="0"/>
              <a:t> document.  A </a:t>
            </a:r>
            <a:r>
              <a:rPr lang="de-CH" sz="1600" dirty="0" err="1"/>
              <a:t>revised</a:t>
            </a:r>
            <a:r>
              <a:rPr lang="de-CH" sz="1600" dirty="0"/>
              <a:t> </a:t>
            </a:r>
            <a:r>
              <a:rPr lang="de-CH" sz="1600" dirty="0" err="1"/>
              <a:t>version</a:t>
            </a:r>
            <a:r>
              <a:rPr lang="de-CH" sz="1600" dirty="0"/>
              <a:t> </a:t>
            </a:r>
            <a:r>
              <a:rPr lang="de-CH" sz="1600" dirty="0" err="1"/>
              <a:t>should</a:t>
            </a:r>
            <a:r>
              <a:rPr lang="de-CH" sz="1600" dirty="0"/>
              <a:t> </a:t>
            </a:r>
            <a:r>
              <a:rPr lang="de-CH" sz="1600" dirty="0" err="1"/>
              <a:t>be</a:t>
            </a:r>
            <a:r>
              <a:rPr lang="de-CH" sz="1600" dirty="0"/>
              <a:t> shared with all relevant </a:t>
            </a:r>
            <a:r>
              <a:rPr lang="de-CH" sz="1600" dirty="0" err="1"/>
              <a:t>stakeholders</a:t>
            </a:r>
            <a:r>
              <a:rPr lang="de-CH" sz="1600" dirty="0"/>
              <a:t>. </a:t>
            </a:r>
          </a:p>
          <a:p>
            <a:pPr algn="just"/>
            <a:r>
              <a:rPr lang="de-CH" sz="1600" b="1" dirty="0"/>
              <a:t>Note:  </a:t>
            </a:r>
            <a:r>
              <a:rPr lang="de-CH" sz="1600" dirty="0" err="1"/>
              <a:t>Ensure</a:t>
            </a:r>
            <a:r>
              <a:rPr lang="de-CH" sz="1600" dirty="0"/>
              <a:t> proper and </a:t>
            </a:r>
            <a:r>
              <a:rPr lang="de-CH" sz="1600" dirty="0" err="1"/>
              <a:t>systematic</a:t>
            </a:r>
            <a:r>
              <a:rPr lang="de-CH" sz="1600" dirty="0"/>
              <a:t> </a:t>
            </a:r>
            <a:r>
              <a:rPr lang="de-CH" sz="1600" dirty="0" err="1"/>
              <a:t>documentation</a:t>
            </a:r>
            <a:r>
              <a:rPr lang="de-CH" sz="1600" dirty="0"/>
              <a:t> of all </a:t>
            </a:r>
            <a:r>
              <a:rPr lang="de-CH" sz="1600" dirty="0" err="1"/>
              <a:t>key</a:t>
            </a:r>
            <a:r>
              <a:rPr lang="de-CH" sz="1600" dirty="0"/>
              <a:t> processes and procedures of </a:t>
            </a:r>
            <a:r>
              <a:rPr lang="de-CH" sz="1600" dirty="0" err="1"/>
              <a:t>the</a:t>
            </a:r>
            <a:r>
              <a:rPr lang="de-CH" sz="1600" dirty="0"/>
              <a:t> </a:t>
            </a:r>
            <a:r>
              <a:rPr lang="de-CH" sz="1600" dirty="0" err="1"/>
              <a:t>demonstration</a:t>
            </a:r>
            <a:r>
              <a:rPr lang="de-CH" sz="1600" dirty="0"/>
              <a:t> </a:t>
            </a:r>
            <a:r>
              <a:rPr lang="de-CH" sz="1600" dirty="0" err="1"/>
              <a:t>setup</a:t>
            </a:r>
            <a:r>
              <a:rPr lang="de-CH" sz="1600" dirty="0"/>
              <a:t> and that all </a:t>
            </a:r>
            <a:r>
              <a:rPr lang="de-CH" sz="1600" dirty="0" err="1"/>
              <a:t>members</a:t>
            </a:r>
            <a:r>
              <a:rPr lang="de-CH" sz="1600" dirty="0"/>
              <a:t> </a:t>
            </a:r>
            <a:r>
              <a:rPr lang="de-CH" sz="1600" dirty="0" err="1"/>
              <a:t>are</a:t>
            </a:r>
            <a:r>
              <a:rPr lang="de-CH" sz="1600" dirty="0"/>
              <a:t> </a:t>
            </a:r>
            <a:r>
              <a:rPr lang="de-CH" sz="1600" dirty="0" err="1"/>
              <a:t>fully</a:t>
            </a:r>
            <a:r>
              <a:rPr lang="de-CH" sz="1600" dirty="0"/>
              <a:t> </a:t>
            </a:r>
            <a:r>
              <a:rPr lang="de-CH" sz="1600" dirty="0" err="1"/>
              <a:t>aware</a:t>
            </a:r>
            <a:r>
              <a:rPr lang="de-CH" sz="1600" dirty="0"/>
              <a:t> of </a:t>
            </a:r>
            <a:r>
              <a:rPr lang="de-CH" sz="1600" dirty="0" err="1"/>
              <a:t>these</a:t>
            </a:r>
            <a:r>
              <a:rPr lang="de-CH" sz="1600" dirty="0"/>
              <a:t>.</a:t>
            </a:r>
          </a:p>
          <a:p>
            <a:pPr algn="just"/>
            <a:endParaRPr lang="en-US" sz="16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63</a:t>
            </a:fld>
            <a:endParaRPr lang="en-GB" noProof="0" dirty="0"/>
          </a:p>
        </p:txBody>
      </p:sp>
      <p:sp>
        <p:nvSpPr>
          <p:cNvPr id="6" name="Rectangle 1"/>
          <p:cNvSpPr/>
          <p:nvPr/>
        </p:nvSpPr>
        <p:spPr>
          <a:xfrm>
            <a:off x="585503" y="4204633"/>
            <a:ext cx="7927843" cy="1354217"/>
          </a:xfrm>
          <a:prstGeom prst="rect">
            <a:avLst/>
          </a:prstGeom>
          <a:solidFill>
            <a:schemeClr val="accent6">
              <a:lumMod val="20000"/>
              <a:lumOff val="80000"/>
            </a:schemeClr>
          </a:solidFill>
          <a:ln>
            <a:noFill/>
          </a:ln>
        </p:spPr>
        <p:txBody>
          <a:bodyPr wrap="square">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Do I have a </a:t>
            </a:r>
            <a:r>
              <a:rPr lang="de-CH" sz="1600" dirty="0" err="1"/>
              <a:t>calendar</a:t>
            </a:r>
            <a:r>
              <a:rPr lang="de-CH" sz="1600" dirty="0"/>
              <a:t> of </a:t>
            </a:r>
            <a:r>
              <a:rPr lang="de-CH" sz="1600" dirty="0" err="1"/>
              <a:t>the</a:t>
            </a:r>
            <a:r>
              <a:rPr lang="de-CH" sz="1600" dirty="0"/>
              <a:t> </a:t>
            </a:r>
            <a:r>
              <a:rPr lang="de-CH" sz="1600" dirty="0" err="1"/>
              <a:t>key</a:t>
            </a:r>
            <a:r>
              <a:rPr lang="de-CH" sz="1600" dirty="0"/>
              <a:t> </a:t>
            </a:r>
            <a:r>
              <a:rPr lang="de-CH" sz="1600" dirty="0" err="1"/>
              <a:t>activities</a:t>
            </a:r>
            <a:r>
              <a:rPr lang="de-CH" sz="1600" dirty="0"/>
              <a:t> expected </a:t>
            </a:r>
            <a:r>
              <a:rPr lang="de-CH" sz="1600" dirty="0" err="1"/>
              <a:t>for</a:t>
            </a:r>
            <a:r>
              <a:rPr lang="de-CH" sz="1600" dirty="0"/>
              <a:t> </a:t>
            </a:r>
            <a:r>
              <a:rPr lang="de-CH" sz="1600" dirty="0" err="1"/>
              <a:t>each</a:t>
            </a:r>
            <a:r>
              <a:rPr lang="de-CH" sz="1600" dirty="0"/>
              <a:t> type of crop, and </a:t>
            </a:r>
            <a:r>
              <a:rPr lang="de-CH" sz="1600" dirty="0" err="1"/>
              <a:t>or</a:t>
            </a:r>
            <a:r>
              <a:rPr lang="de-CH" sz="1600" dirty="0"/>
              <a:t> livestock?</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Does </a:t>
            </a:r>
            <a:r>
              <a:rPr lang="de-CH" sz="1600" dirty="0" err="1"/>
              <a:t>the</a:t>
            </a:r>
            <a:r>
              <a:rPr lang="de-CH" sz="1600" dirty="0"/>
              <a:t> </a:t>
            </a:r>
            <a:r>
              <a:rPr lang="de-CH" sz="1600" dirty="0" err="1"/>
              <a:t>calendar</a:t>
            </a:r>
            <a:r>
              <a:rPr lang="de-CH" sz="1600" dirty="0"/>
              <a:t> </a:t>
            </a:r>
            <a:r>
              <a:rPr lang="de-CH" sz="1600" dirty="0" err="1"/>
              <a:t>clearly</a:t>
            </a:r>
            <a:r>
              <a:rPr lang="de-CH" sz="1600" dirty="0"/>
              <a:t> </a:t>
            </a:r>
            <a:r>
              <a:rPr lang="de-CH" sz="1600" dirty="0" err="1"/>
              <a:t>show</a:t>
            </a:r>
            <a:r>
              <a:rPr lang="de-CH" sz="1600" dirty="0"/>
              <a:t>, in </a:t>
            </a:r>
            <a:r>
              <a:rPr lang="de-CH" sz="1600" dirty="0" err="1"/>
              <a:t>sequence</a:t>
            </a:r>
            <a:r>
              <a:rPr lang="de-CH" sz="1600" dirty="0"/>
              <a:t> (</a:t>
            </a:r>
            <a:r>
              <a:rPr lang="de-CH" sz="1600" dirty="0" err="1"/>
              <a:t>critical</a:t>
            </a:r>
            <a:r>
              <a:rPr lang="de-CH" sz="1600" dirty="0"/>
              <a:t> </a:t>
            </a:r>
            <a:r>
              <a:rPr lang="de-CH" sz="1600" dirty="0" err="1"/>
              <a:t>path</a:t>
            </a:r>
            <a:r>
              <a:rPr lang="de-CH" sz="1600" dirty="0"/>
              <a:t>), when </a:t>
            </a:r>
            <a:r>
              <a:rPr lang="de-CH" sz="1600" dirty="0" err="1"/>
              <a:t>critical</a:t>
            </a:r>
            <a:r>
              <a:rPr lang="de-CH" sz="1600" dirty="0"/>
              <a:t> </a:t>
            </a:r>
            <a:r>
              <a:rPr lang="de-CH" sz="1600" dirty="0" err="1"/>
              <a:t>management</a:t>
            </a:r>
            <a:r>
              <a:rPr lang="de-CH" sz="1600" dirty="0"/>
              <a:t> </a:t>
            </a:r>
            <a:r>
              <a:rPr lang="de-CH" sz="1600" dirty="0" err="1"/>
              <a:t>activites</a:t>
            </a:r>
            <a:r>
              <a:rPr lang="de-CH" sz="1600" dirty="0"/>
              <a:t> </a:t>
            </a:r>
            <a:r>
              <a:rPr lang="de-CH" sz="1600" dirty="0" err="1"/>
              <a:t>are</a:t>
            </a:r>
            <a:r>
              <a:rPr lang="de-CH" sz="1600" dirty="0"/>
              <a:t> to </a:t>
            </a:r>
            <a:r>
              <a:rPr lang="de-CH" sz="1600" dirty="0" err="1"/>
              <a:t>be</a:t>
            </a:r>
            <a:r>
              <a:rPr lang="de-CH" sz="1600" dirty="0"/>
              <a:t> </a:t>
            </a:r>
            <a:r>
              <a:rPr lang="de-CH" sz="1600" dirty="0" err="1"/>
              <a:t>undertaken</a:t>
            </a:r>
            <a:r>
              <a:rPr lang="de-CH" sz="1600" dirty="0"/>
              <a:t> (including </a:t>
            </a:r>
            <a:r>
              <a:rPr lang="de-CH" sz="1600" dirty="0" err="1"/>
              <a:t>how</a:t>
            </a:r>
            <a:r>
              <a:rPr lang="de-CH" sz="1600" dirty="0"/>
              <a:t> </a:t>
            </a:r>
            <a:r>
              <a:rPr lang="de-CH" sz="1600" dirty="0" err="1"/>
              <a:t>long</a:t>
            </a:r>
            <a:r>
              <a:rPr lang="de-CH" sz="1600" dirty="0"/>
              <a:t> they last)?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Does everyone in </a:t>
            </a:r>
            <a:r>
              <a:rPr lang="de-CH" sz="1600" dirty="0" err="1"/>
              <a:t>the</a:t>
            </a:r>
            <a:r>
              <a:rPr lang="de-CH" sz="1600" dirty="0"/>
              <a:t> </a:t>
            </a:r>
            <a:r>
              <a:rPr lang="de-CH" sz="1600" dirty="0" err="1"/>
              <a:t>demonstration</a:t>
            </a:r>
            <a:r>
              <a:rPr lang="de-CH" sz="1600" dirty="0"/>
              <a:t> </a:t>
            </a:r>
            <a:r>
              <a:rPr lang="de-CH" sz="1600" dirty="0" err="1"/>
              <a:t>team</a:t>
            </a:r>
            <a:r>
              <a:rPr lang="de-CH" sz="1600" dirty="0"/>
              <a:t> understand </a:t>
            </a:r>
            <a:r>
              <a:rPr lang="de-CH" sz="1600" dirty="0" err="1"/>
              <a:t>the</a:t>
            </a:r>
            <a:r>
              <a:rPr lang="de-CH" sz="1600" dirty="0"/>
              <a:t> </a:t>
            </a:r>
            <a:r>
              <a:rPr lang="de-CH" sz="1600" dirty="0" err="1"/>
              <a:t>calendar</a:t>
            </a:r>
            <a:r>
              <a:rPr lang="de-CH" sz="1600" dirty="0"/>
              <a:t> and what </a:t>
            </a:r>
            <a:r>
              <a:rPr lang="de-CH" sz="1600" dirty="0" err="1"/>
              <a:t>roles</a:t>
            </a:r>
            <a:r>
              <a:rPr lang="de-CH" sz="1600" dirty="0"/>
              <a:t> they must </a:t>
            </a:r>
            <a:r>
              <a:rPr lang="de-CH" sz="1600" dirty="0" err="1"/>
              <a:t>play</a:t>
            </a:r>
            <a:r>
              <a:rPr lang="de-CH" sz="1600" dirty="0"/>
              <a:t> at </a:t>
            </a:r>
            <a:r>
              <a:rPr lang="de-CH" sz="1600" dirty="0" err="1"/>
              <a:t>each</a:t>
            </a:r>
            <a:r>
              <a:rPr lang="de-CH" sz="1600" dirty="0"/>
              <a:t> </a:t>
            </a:r>
            <a:r>
              <a:rPr lang="de-CH" sz="1600" dirty="0" err="1"/>
              <a:t>stage</a:t>
            </a:r>
            <a:r>
              <a:rPr lang="de-CH" sz="1600" dirty="0"/>
              <a:t>?</a:t>
            </a:r>
          </a:p>
        </p:txBody>
      </p:sp>
      <p:sp>
        <p:nvSpPr>
          <p:cNvPr id="7" name="Textfeld 6"/>
          <p:cNvSpPr txBox="1"/>
          <p:nvPr/>
        </p:nvSpPr>
        <p:spPr>
          <a:xfrm>
            <a:off x="495501" y="3772075"/>
            <a:ext cx="4507358" cy="338554"/>
          </a:xfrm>
          <a:prstGeom prst="rect">
            <a:avLst/>
          </a:prstGeom>
          <a:noFill/>
        </p:spPr>
        <p:txBody>
          <a:bodyPr wrap="square" rtlCol="0">
            <a:spAutoFit/>
          </a:bodyPr>
          <a:lstStyle/>
          <a:p>
            <a:r>
              <a:rPr lang="de-CH" sz="1600" b="1" dirty="0" err="1"/>
              <a:t>Guiding</a:t>
            </a:r>
            <a:r>
              <a:rPr lang="de-CH" sz="1600" b="1" dirty="0"/>
              <a:t> </a:t>
            </a:r>
            <a:r>
              <a:rPr lang="de-CH" sz="1600" b="1" dirty="0" err="1"/>
              <a:t>questions</a:t>
            </a:r>
            <a:endParaRPr lang="en-US" sz="1600" b="1" dirty="0"/>
          </a:p>
        </p:txBody>
      </p:sp>
    </p:spTree>
    <p:extLst>
      <p:ext uri="{BB962C8B-B14F-4D97-AF65-F5344CB8AC3E}">
        <p14:creationId xmlns:p14="http://schemas.microsoft.com/office/powerpoint/2010/main" val="2491118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3219" y="1623342"/>
            <a:ext cx="7897561" cy="4261800"/>
          </a:xfrm>
        </p:spPr>
        <p:txBody>
          <a:bodyPr/>
          <a:lstStyle/>
          <a:p>
            <a:pPr algn="just"/>
            <a:r>
              <a:rPr lang="de-CH" sz="1600" dirty="0" err="1">
                <a:latin typeface="Gill Sans MT" panose="020B0502020104020203" pitchFamily="34" charset="0"/>
              </a:rPr>
              <a:t>Once</a:t>
            </a:r>
            <a:r>
              <a:rPr lang="de-CH" sz="1600" dirty="0">
                <a:latin typeface="Gill Sans MT" panose="020B0502020104020203" pitchFamily="34" charset="0"/>
              </a:rPr>
              <a:t> </a:t>
            </a:r>
            <a:r>
              <a:rPr lang="de-CH" sz="1600" dirty="0" err="1">
                <a:latin typeface="Gill Sans MT" panose="020B0502020104020203" pitchFamily="34" charset="0"/>
              </a:rPr>
              <a:t>the</a:t>
            </a:r>
            <a:r>
              <a:rPr lang="de-CH" sz="1600" dirty="0">
                <a:latin typeface="Gill Sans MT" panose="020B0502020104020203" pitchFamily="34" charset="0"/>
              </a:rPr>
              <a:t> preparation </a:t>
            </a:r>
            <a:r>
              <a:rPr lang="de-CH" sz="1600" dirty="0" err="1">
                <a:latin typeface="Gill Sans MT" panose="020B0502020104020203" pitchFamily="34" charset="0"/>
              </a:rPr>
              <a:t>phase</a:t>
            </a:r>
            <a:r>
              <a:rPr lang="de-CH" sz="1600" dirty="0">
                <a:latin typeface="Gill Sans MT" panose="020B0502020104020203" pitchFamily="34" charset="0"/>
              </a:rPr>
              <a:t> </a:t>
            </a:r>
            <a:r>
              <a:rPr lang="de-CH" sz="1600" dirty="0" err="1">
                <a:latin typeface="Gill Sans MT" panose="020B0502020104020203" pitchFamily="34" charset="0"/>
              </a:rPr>
              <a:t>is</a:t>
            </a:r>
            <a:r>
              <a:rPr lang="de-CH" sz="1600" dirty="0">
                <a:latin typeface="Gill Sans MT" panose="020B0502020104020203" pitchFamily="34" charset="0"/>
              </a:rPr>
              <a:t> </a:t>
            </a:r>
            <a:r>
              <a:rPr lang="de-CH" sz="1600" dirty="0" err="1">
                <a:latin typeface="Gill Sans MT" panose="020B0502020104020203" pitchFamily="34" charset="0"/>
              </a:rPr>
              <a:t>completed</a:t>
            </a:r>
            <a:r>
              <a:rPr lang="de-CH" sz="1600" dirty="0">
                <a:latin typeface="Gill Sans MT" panose="020B0502020104020203" pitchFamily="34" charset="0"/>
              </a:rPr>
              <a:t>, </a:t>
            </a:r>
            <a:r>
              <a:rPr lang="de-CH" sz="1600" dirty="0" err="1">
                <a:latin typeface="Gill Sans MT" panose="020B0502020104020203" pitchFamily="34" charset="0"/>
              </a:rPr>
              <a:t>the</a:t>
            </a:r>
            <a:r>
              <a:rPr lang="de-CH" sz="1600" dirty="0">
                <a:latin typeface="Gill Sans MT" panose="020B0502020104020203" pitchFamily="34" charset="0"/>
              </a:rPr>
              <a:t> </a:t>
            </a:r>
            <a:r>
              <a:rPr lang="de-CH" sz="1600" dirty="0" err="1">
                <a:latin typeface="Gill Sans MT" panose="020B0502020104020203" pitchFamily="34" charset="0"/>
              </a:rPr>
              <a:t>next</a:t>
            </a:r>
            <a:r>
              <a:rPr lang="de-CH" sz="1600" dirty="0">
                <a:latin typeface="Gill Sans MT" panose="020B0502020104020203" pitchFamily="34" charset="0"/>
              </a:rPr>
              <a:t> </a:t>
            </a:r>
            <a:r>
              <a:rPr lang="de-CH" sz="1600" dirty="0" err="1">
                <a:latin typeface="Gill Sans MT" panose="020B0502020104020203" pitchFamily="34" charset="0"/>
              </a:rPr>
              <a:t>steps</a:t>
            </a:r>
            <a:r>
              <a:rPr lang="de-CH" sz="1600" dirty="0">
                <a:latin typeface="Gill Sans MT" panose="020B0502020104020203" pitchFamily="34" charset="0"/>
              </a:rPr>
              <a:t> </a:t>
            </a:r>
            <a:r>
              <a:rPr lang="de-CH" sz="1600" dirty="0" err="1">
                <a:latin typeface="Gill Sans MT" panose="020B0502020104020203" pitchFamily="34" charset="0"/>
              </a:rPr>
              <a:t>involve</a:t>
            </a:r>
            <a:r>
              <a:rPr lang="de-CH" sz="1600" dirty="0">
                <a:latin typeface="Gill Sans MT" panose="020B0502020104020203" pitchFamily="34" charset="0"/>
              </a:rPr>
              <a:t> </a:t>
            </a:r>
            <a:r>
              <a:rPr lang="de-CH" sz="1600" dirty="0" err="1">
                <a:latin typeface="Gill Sans MT" panose="020B0502020104020203" pitchFamily="34" charset="0"/>
              </a:rPr>
              <a:t>field</a:t>
            </a:r>
            <a:r>
              <a:rPr lang="de-CH" sz="1600" dirty="0">
                <a:latin typeface="Gill Sans MT" panose="020B0502020104020203" pitchFamily="34" charset="0"/>
              </a:rPr>
              <a:t> </a:t>
            </a:r>
            <a:r>
              <a:rPr lang="de-CH" sz="1600" dirty="0" err="1">
                <a:latin typeface="Gill Sans MT" panose="020B0502020104020203" pitchFamily="34" charset="0"/>
              </a:rPr>
              <a:t>establishment</a:t>
            </a:r>
            <a:r>
              <a:rPr lang="de-CH" sz="1600" dirty="0">
                <a:latin typeface="Gill Sans MT" panose="020B0502020104020203" pitchFamily="34" charset="0"/>
              </a:rPr>
              <a:t> </a:t>
            </a:r>
            <a:r>
              <a:rPr lang="de-CH" sz="1600" dirty="0" err="1">
                <a:latin typeface="Gill Sans MT" panose="020B0502020104020203" pitchFamily="34" charset="0"/>
              </a:rPr>
              <a:t>and</a:t>
            </a:r>
            <a:r>
              <a:rPr lang="de-CH" sz="1600" dirty="0">
                <a:latin typeface="Gill Sans MT" panose="020B0502020104020203" pitchFamily="34" charset="0"/>
              </a:rPr>
              <a:t> </a:t>
            </a:r>
            <a:r>
              <a:rPr lang="de-CH" sz="1600" dirty="0" err="1">
                <a:latin typeface="Gill Sans MT" panose="020B0502020104020203" pitchFamily="34" charset="0"/>
              </a:rPr>
              <a:t>the</a:t>
            </a:r>
            <a:r>
              <a:rPr lang="de-CH" sz="1600" dirty="0">
                <a:latin typeface="Gill Sans MT" panose="020B0502020104020203" pitchFamily="34" charset="0"/>
              </a:rPr>
              <a:t> subsequent </a:t>
            </a:r>
            <a:r>
              <a:rPr lang="de-CH" sz="1600" dirty="0" err="1">
                <a:latin typeface="Gill Sans MT" panose="020B0502020104020203" pitchFamily="34" charset="0"/>
              </a:rPr>
              <a:t>day</a:t>
            </a:r>
            <a:r>
              <a:rPr lang="de-CH" sz="1600" dirty="0">
                <a:latin typeface="Gill Sans MT" panose="020B0502020104020203" pitchFamily="34" charset="0"/>
              </a:rPr>
              <a:t> to </a:t>
            </a:r>
            <a:r>
              <a:rPr lang="de-CH" sz="1600" dirty="0" err="1">
                <a:latin typeface="Gill Sans MT" panose="020B0502020104020203" pitchFamily="34" charset="0"/>
              </a:rPr>
              <a:t>day</a:t>
            </a:r>
            <a:r>
              <a:rPr lang="de-CH" sz="1600" dirty="0">
                <a:latin typeface="Gill Sans MT" panose="020B0502020104020203" pitchFamily="34" charset="0"/>
              </a:rPr>
              <a:t> </a:t>
            </a:r>
            <a:r>
              <a:rPr lang="de-CH" sz="1600" dirty="0" err="1">
                <a:latin typeface="Gill Sans MT" panose="020B0502020104020203" pitchFamily="34" charset="0"/>
              </a:rPr>
              <a:t>management</a:t>
            </a:r>
            <a:r>
              <a:rPr lang="de-CH" sz="1600" dirty="0">
                <a:latin typeface="Gill Sans MT" panose="020B0502020104020203" pitchFamily="34" charset="0"/>
              </a:rPr>
              <a:t> of </a:t>
            </a:r>
            <a:r>
              <a:rPr lang="de-CH" sz="1600" dirty="0" err="1">
                <a:latin typeface="Gill Sans MT" panose="020B0502020104020203" pitchFamily="34" charset="0"/>
              </a:rPr>
              <a:t>the</a:t>
            </a:r>
            <a:r>
              <a:rPr lang="de-CH" sz="1600" dirty="0">
                <a:latin typeface="Gill Sans MT" panose="020B0502020104020203" pitchFamily="34" charset="0"/>
              </a:rPr>
              <a:t> </a:t>
            </a:r>
            <a:r>
              <a:rPr lang="de-CH" sz="1600" dirty="0" err="1">
                <a:latin typeface="Gill Sans MT" panose="020B0502020104020203" pitchFamily="34" charset="0"/>
              </a:rPr>
              <a:t>demonstration</a:t>
            </a:r>
            <a:r>
              <a:rPr lang="de-CH" sz="1600" dirty="0">
                <a:latin typeface="Gill Sans MT" panose="020B0502020104020203" pitchFamily="34" charset="0"/>
              </a:rPr>
              <a:t> </a:t>
            </a:r>
            <a:r>
              <a:rPr lang="de-CH" sz="1600" dirty="0" err="1">
                <a:latin typeface="Gill Sans MT" panose="020B0502020104020203" pitchFamily="34" charset="0"/>
              </a:rPr>
              <a:t>farm</a:t>
            </a:r>
            <a:r>
              <a:rPr lang="de-CH" sz="1600" dirty="0">
                <a:latin typeface="Gill Sans MT" panose="020B0502020104020203" pitchFamily="34" charset="0"/>
              </a:rPr>
              <a:t> </a:t>
            </a:r>
            <a:r>
              <a:rPr lang="de-CH" sz="1600" dirty="0" err="1">
                <a:latin typeface="Gill Sans MT" panose="020B0502020104020203" pitchFamily="34" charset="0"/>
              </a:rPr>
              <a:t>or</a:t>
            </a:r>
            <a:r>
              <a:rPr lang="de-CH" sz="1600" dirty="0">
                <a:latin typeface="Gill Sans MT" panose="020B0502020104020203" pitchFamily="34" charset="0"/>
              </a:rPr>
              <a:t> </a:t>
            </a:r>
            <a:r>
              <a:rPr lang="de-CH" sz="1600" dirty="0" err="1">
                <a:latin typeface="Gill Sans MT" panose="020B0502020104020203" pitchFamily="34" charset="0"/>
              </a:rPr>
              <a:t>plots</a:t>
            </a:r>
            <a:r>
              <a:rPr lang="de-CH" sz="1600" dirty="0">
                <a:latin typeface="Gill Sans MT" panose="020B0502020104020203" pitchFamily="34" charset="0"/>
              </a:rPr>
              <a:t>. </a:t>
            </a:r>
            <a:r>
              <a:rPr lang="en-US" sz="1600" dirty="0">
                <a:latin typeface="Gill Sans MT" panose="020B0502020104020203" pitchFamily="34" charset="0"/>
              </a:rPr>
              <a:t>The length of establishment and field management phases can vary depending on the objectives of the demonstration.</a:t>
            </a:r>
          </a:p>
          <a:p>
            <a:pPr algn="just"/>
            <a:endParaRPr lang="de-CH" sz="1600" dirty="0">
              <a:latin typeface="Gill Sans MT" panose="020B0502020104020203" pitchFamily="34" charset="0"/>
            </a:endParaRPr>
          </a:p>
          <a:p>
            <a:pPr algn="just"/>
            <a:endParaRPr lang="de-CH" sz="1600" dirty="0">
              <a:latin typeface="Gill Sans MT" panose="020B0502020104020203" pitchFamily="34" charset="0"/>
            </a:endParaRPr>
          </a:p>
          <a:p>
            <a:pPr algn="just"/>
            <a:r>
              <a:rPr lang="de-CH" sz="1600" dirty="0">
                <a:latin typeface="Gill Sans MT" panose="020B0502020104020203" pitchFamily="34" charset="0"/>
              </a:rPr>
              <a:t>This </a:t>
            </a:r>
            <a:r>
              <a:rPr lang="de-CH" sz="1600" dirty="0" err="1">
                <a:latin typeface="Gill Sans MT" panose="020B0502020104020203" pitchFamily="34" charset="0"/>
              </a:rPr>
              <a:t>chapter</a:t>
            </a:r>
            <a:r>
              <a:rPr lang="de-CH" sz="1600" dirty="0">
                <a:latin typeface="Gill Sans MT" panose="020B0502020104020203" pitchFamily="34" charset="0"/>
              </a:rPr>
              <a:t> </a:t>
            </a:r>
            <a:r>
              <a:rPr lang="de-CH" sz="1600" dirty="0" err="1">
                <a:latin typeface="Gill Sans MT" panose="020B0502020104020203" pitchFamily="34" charset="0"/>
              </a:rPr>
              <a:t>provides</a:t>
            </a:r>
            <a:r>
              <a:rPr lang="de-CH" sz="1600" dirty="0">
                <a:latin typeface="Gill Sans MT" panose="020B0502020104020203" pitchFamily="34" charset="0"/>
              </a:rPr>
              <a:t> some </a:t>
            </a:r>
            <a:r>
              <a:rPr lang="de-CH" sz="1600" dirty="0" err="1">
                <a:latin typeface="Gill Sans MT" panose="020B0502020104020203" pitchFamily="34" charset="0"/>
              </a:rPr>
              <a:t>guidance</a:t>
            </a:r>
            <a:r>
              <a:rPr lang="de-CH" sz="1600" dirty="0">
                <a:latin typeface="Gill Sans MT" panose="020B0502020104020203" pitchFamily="34" charset="0"/>
              </a:rPr>
              <a:t> on:</a:t>
            </a:r>
          </a:p>
          <a:p>
            <a:pPr marL="400050" indent="-400050" algn="just">
              <a:buFont typeface="+mj-lt"/>
              <a:buAutoNum type="romanLcPeriod"/>
            </a:pPr>
            <a:r>
              <a:rPr lang="de-CH" sz="1600" dirty="0" err="1">
                <a:latin typeface="Gill Sans MT" panose="020B0502020104020203" pitchFamily="34" charset="0"/>
              </a:rPr>
              <a:t>Planting</a:t>
            </a:r>
            <a:r>
              <a:rPr lang="de-CH" sz="1600" dirty="0">
                <a:latin typeface="Gill Sans MT" panose="020B0502020104020203" pitchFamily="34" charset="0"/>
              </a:rPr>
              <a:t> / </a:t>
            </a:r>
            <a:r>
              <a:rPr lang="de-CH" sz="1600" dirty="0" err="1">
                <a:latin typeface="Gill Sans MT" panose="020B0502020104020203" pitchFamily="34" charset="0"/>
              </a:rPr>
              <a:t>Sowing</a:t>
            </a:r>
            <a:endParaRPr lang="de-CH" sz="1600" dirty="0">
              <a:latin typeface="Gill Sans MT" panose="020B0502020104020203" pitchFamily="34" charset="0"/>
            </a:endParaRPr>
          </a:p>
          <a:p>
            <a:pPr marL="400050" indent="-400050" algn="just">
              <a:buFont typeface="+mj-lt"/>
              <a:buAutoNum type="romanLcPeriod"/>
            </a:pPr>
            <a:r>
              <a:rPr lang="de-CH" sz="1600" dirty="0" err="1">
                <a:latin typeface="Gill Sans MT" panose="020B0502020104020203" pitchFamily="34" charset="0"/>
              </a:rPr>
              <a:t>Weeding</a:t>
            </a:r>
            <a:endParaRPr lang="de-CH" sz="1600" dirty="0">
              <a:latin typeface="Gill Sans MT" panose="020B0502020104020203" pitchFamily="34" charset="0"/>
            </a:endParaRPr>
          </a:p>
          <a:p>
            <a:pPr marL="400050" indent="-400050" algn="just">
              <a:buFont typeface="+mj-lt"/>
              <a:buAutoNum type="romanLcPeriod"/>
            </a:pPr>
            <a:r>
              <a:rPr lang="de-CH" sz="1600" dirty="0">
                <a:latin typeface="Gill Sans MT" panose="020B0502020104020203" pitchFamily="34" charset="0"/>
              </a:rPr>
              <a:t>Plant </a:t>
            </a:r>
            <a:r>
              <a:rPr lang="de-CH" sz="1600" dirty="0" err="1">
                <a:latin typeface="Gill Sans MT" panose="020B0502020104020203" pitchFamily="34" charset="0"/>
              </a:rPr>
              <a:t>nutrition</a:t>
            </a:r>
            <a:endParaRPr lang="de-CH" sz="1600" dirty="0">
              <a:latin typeface="Gill Sans MT" panose="020B0502020104020203" pitchFamily="34" charset="0"/>
            </a:endParaRPr>
          </a:p>
          <a:p>
            <a:pPr marL="400050" indent="-400050" algn="just">
              <a:buFont typeface="+mj-lt"/>
              <a:buAutoNum type="romanLcPeriod"/>
            </a:pPr>
            <a:r>
              <a:rPr lang="de-CH" sz="1600" dirty="0">
                <a:latin typeface="Gill Sans MT" panose="020B0502020104020203" pitchFamily="34" charset="0"/>
              </a:rPr>
              <a:t>Plant </a:t>
            </a:r>
            <a:r>
              <a:rPr lang="de-CH" sz="1600" dirty="0" err="1">
                <a:latin typeface="Gill Sans MT" panose="020B0502020104020203" pitchFamily="34" charset="0"/>
              </a:rPr>
              <a:t>protection</a:t>
            </a:r>
            <a:endParaRPr lang="de-CH" sz="1600" dirty="0">
              <a:latin typeface="Gill Sans MT" panose="020B0502020104020203" pitchFamily="34" charset="0"/>
            </a:endParaRPr>
          </a:p>
          <a:p>
            <a:pPr marL="400050" indent="-400050" algn="just">
              <a:buFont typeface="+mj-lt"/>
              <a:buAutoNum type="romanLcPeriod"/>
            </a:pPr>
            <a:r>
              <a:rPr lang="de-CH" sz="1600" dirty="0">
                <a:latin typeface="Gill Sans MT" panose="020B0502020104020203" pitchFamily="34" charset="0"/>
              </a:rPr>
              <a:t>Training and pruning</a:t>
            </a:r>
          </a:p>
          <a:p>
            <a:pPr marL="400050" indent="-400050" algn="just">
              <a:buFont typeface="+mj-lt"/>
              <a:buAutoNum type="romanLcPeriod"/>
            </a:pPr>
            <a:r>
              <a:rPr lang="de-CH" sz="1600" dirty="0" err="1">
                <a:latin typeface="Gill Sans MT" panose="020B0502020104020203" pitchFamily="34" charset="0"/>
              </a:rPr>
              <a:t>Labelling</a:t>
            </a:r>
            <a:endParaRPr lang="de-CH" sz="1600" dirty="0">
              <a:latin typeface="Gill Sans MT" panose="020B0502020104020203" pitchFamily="34" charset="0"/>
            </a:endParaRPr>
          </a:p>
          <a:p>
            <a:pPr marL="400050" indent="-400050" algn="just">
              <a:buFont typeface="+mj-lt"/>
              <a:buAutoNum type="romanLcPeriod"/>
            </a:pPr>
            <a:r>
              <a:rPr lang="de-CH" sz="1600" dirty="0">
                <a:latin typeface="Gill Sans MT" panose="020B0502020104020203" pitchFamily="34" charset="0"/>
              </a:rPr>
              <a:t>Data </a:t>
            </a:r>
            <a:r>
              <a:rPr lang="de-CH" sz="1600" dirty="0" err="1">
                <a:latin typeface="Gill Sans MT" panose="020B0502020104020203" pitchFamily="34" charset="0"/>
              </a:rPr>
              <a:t>collection</a:t>
            </a:r>
            <a:r>
              <a:rPr lang="de-CH" sz="1600" dirty="0">
                <a:latin typeface="Gill Sans MT" panose="020B0502020104020203" pitchFamily="34" charset="0"/>
              </a:rPr>
              <a:t> and </a:t>
            </a:r>
            <a:r>
              <a:rPr lang="de-CH" sz="1600" dirty="0" err="1">
                <a:latin typeface="Gill Sans MT" panose="020B0502020104020203" pitchFamily="34" charset="0"/>
              </a:rPr>
              <a:t>documentation</a:t>
            </a:r>
            <a:endParaRPr lang="de-CH" sz="1600" dirty="0">
              <a:latin typeface="Gill Sans MT" panose="020B0502020104020203" pitchFamily="34" charset="0"/>
            </a:endParaRPr>
          </a:p>
          <a:p>
            <a:pPr marL="342900" indent="-342900" algn="just">
              <a:buAutoNum type="romanLcPeriod"/>
            </a:pPr>
            <a:endParaRPr lang="en-US" sz="1600" dirty="0">
              <a:latin typeface="Gill Sans MT" panose="020B0502020104020203" pitchFamily="34" charset="0"/>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64</a:t>
            </a:fld>
            <a:endParaRPr lang="en-GB" noProof="0" dirty="0"/>
          </a:p>
        </p:txBody>
      </p:sp>
      <p:sp>
        <p:nvSpPr>
          <p:cNvPr id="7" name="Textfeld 6"/>
          <p:cNvSpPr txBox="1"/>
          <p:nvPr/>
        </p:nvSpPr>
        <p:spPr>
          <a:xfrm>
            <a:off x="640935" y="746600"/>
            <a:ext cx="8100091" cy="664797"/>
          </a:xfrm>
          <a:prstGeom prst="rect">
            <a:avLst/>
          </a:prstGeom>
          <a:noFill/>
        </p:spPr>
        <p:txBody>
          <a:bodyPr vert="horz" wrap="square" lIns="0" tIns="0" rIns="0" bIns="0" rtlCol="0" anchor="t">
            <a:spAutoFit/>
          </a:bodyPr>
          <a:lstStyle>
            <a:defPPr>
              <a:defRPr lang="de-DE"/>
            </a:defPPr>
            <a:lvl1pPr>
              <a:lnSpc>
                <a:spcPct val="90000"/>
              </a:lnSpc>
              <a:spcBef>
                <a:spcPct val="0"/>
              </a:spcBef>
              <a:buNone/>
              <a:defRPr sz="2000" b="1" spc="0" baseline="0"/>
            </a:lvl1pPr>
          </a:lstStyle>
          <a:p>
            <a:r>
              <a:rPr lang="en-US" sz="2400" dirty="0"/>
              <a:t>Chapter 4:  Field establishment and management practices for crop demonstrations</a:t>
            </a:r>
            <a:endParaRPr lang="de-CH" sz="2400" dirty="0"/>
          </a:p>
        </p:txBody>
      </p:sp>
      <p:sp>
        <p:nvSpPr>
          <p:cNvPr id="8" name="Datumsplatzhalter 4">
            <a:extLst>
              <a:ext uri="{FF2B5EF4-FFF2-40B4-BE49-F238E27FC236}">
                <a16:creationId xmlns:a16="http://schemas.microsoft.com/office/drawing/2014/main" id="{04946A7A-33AB-4BFB-B96C-78E68099A47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25845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19" y="410526"/>
            <a:ext cx="8304184" cy="494446"/>
          </a:xfrm>
        </p:spPr>
        <p:txBody>
          <a:bodyPr vert="horz" lIns="0" tIns="0" rIns="0" bIns="0" rtlCol="0" anchor="t">
            <a:noAutofit/>
          </a:bodyPr>
          <a:lstStyle/>
          <a:p>
            <a:r>
              <a:rPr lang="en-GB" sz="1800" dirty="0">
                <a:solidFill>
                  <a:srgbClr val="262626"/>
                </a:solidFill>
                <a:latin typeface="+mn-lt"/>
              </a:rPr>
              <a:t>Overview on considerations for field establishment and management</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65</a:t>
            </a:fld>
            <a:endParaRPr lang="en-GB" noProof="0" dirty="0"/>
          </a:p>
        </p:txBody>
      </p:sp>
      <p:grpSp>
        <p:nvGrpSpPr>
          <p:cNvPr id="3" name="Gruppieren 2"/>
          <p:cNvGrpSpPr/>
          <p:nvPr/>
        </p:nvGrpSpPr>
        <p:grpSpPr>
          <a:xfrm>
            <a:off x="24055" y="1088974"/>
            <a:ext cx="8892048" cy="4508517"/>
            <a:chOff x="161951" y="1538979"/>
            <a:chExt cx="8892048" cy="4508517"/>
          </a:xfrm>
        </p:grpSpPr>
        <p:sp>
          <p:nvSpPr>
            <p:cNvPr id="46" name="Rectangle 45"/>
            <p:cNvSpPr/>
            <p:nvPr/>
          </p:nvSpPr>
          <p:spPr>
            <a:xfrm>
              <a:off x="3213597" y="3541093"/>
              <a:ext cx="1207536"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4500863" y="3541093"/>
              <a:ext cx="1397744"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5978337" y="3540999"/>
              <a:ext cx="1215495"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7272030" y="3540999"/>
              <a:ext cx="1170013"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1926331" y="3541093"/>
              <a:ext cx="1207536"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39065" y="3541093"/>
              <a:ext cx="1207536" cy="2506403"/>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entagon 25"/>
            <p:cNvSpPr/>
            <p:nvPr/>
          </p:nvSpPr>
          <p:spPr>
            <a:xfrm>
              <a:off x="161951" y="3540999"/>
              <a:ext cx="8892048" cy="990011"/>
            </a:xfrm>
            <a:prstGeom prst="homePlate">
              <a:avLst/>
            </a:prstGeom>
            <a:solidFill>
              <a:srgbClr val="FFF2CC">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915" y="3750319"/>
              <a:ext cx="573708" cy="573708"/>
            </a:xfrm>
            <a:prstGeom prst="rect">
              <a:avLst/>
            </a:prstGeom>
          </p:spPr>
        </p:pic>
        <p:grpSp>
          <p:nvGrpSpPr>
            <p:cNvPr id="28" name="Group 27"/>
            <p:cNvGrpSpPr/>
            <p:nvPr/>
          </p:nvGrpSpPr>
          <p:grpSpPr>
            <a:xfrm>
              <a:off x="1024945" y="1675653"/>
              <a:ext cx="1350015" cy="1293573"/>
              <a:chOff x="2051972" y="1178975"/>
              <a:chExt cx="1350015" cy="1293573"/>
            </a:xfrm>
          </p:grpSpPr>
          <p:sp>
            <p:nvSpPr>
              <p:cNvPr id="27" name="Rectangle 26"/>
              <p:cNvSpPr/>
              <p:nvPr/>
            </p:nvSpPr>
            <p:spPr>
              <a:xfrm>
                <a:off x="2051972" y="1178975"/>
                <a:ext cx="1350015" cy="1293573"/>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378" y="2022543"/>
                <a:ext cx="450005" cy="45000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6378" y="1307559"/>
                <a:ext cx="465733" cy="465733"/>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71980" y="1294776"/>
                <a:ext cx="514832" cy="51483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1980" y="1836482"/>
                <a:ext cx="512506" cy="512506"/>
              </a:xfrm>
              <a:prstGeom prst="rect">
                <a:avLst/>
              </a:prstGeom>
            </p:spPr>
          </p:pic>
        </p:gr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49553" y="3735435"/>
              <a:ext cx="603477" cy="603477"/>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32231" y="3750778"/>
              <a:ext cx="572790" cy="572790"/>
            </a:xfrm>
            <a:prstGeom prst="rect">
              <a:avLst/>
            </a:prstGeom>
          </p:spPr>
        </p:pic>
        <p:grpSp>
          <p:nvGrpSpPr>
            <p:cNvPr id="15" name="Group 14"/>
            <p:cNvGrpSpPr/>
            <p:nvPr/>
          </p:nvGrpSpPr>
          <p:grpSpPr>
            <a:xfrm>
              <a:off x="4734908" y="3717256"/>
              <a:ext cx="955552" cy="639834"/>
              <a:chOff x="4984432" y="3521208"/>
              <a:chExt cx="955552" cy="639834"/>
            </a:xfrm>
          </p:grpSpPr>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34356" y="3521208"/>
                <a:ext cx="505628" cy="505628"/>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4432" y="3521208"/>
                <a:ext cx="639834" cy="639834"/>
              </a:xfrm>
              <a:prstGeom prst="rect">
                <a:avLst/>
              </a:prstGeom>
            </p:spPr>
          </p:pic>
        </p:grpSp>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84518" y="3729017"/>
              <a:ext cx="616313" cy="616313"/>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67797" y="3753883"/>
              <a:ext cx="566580" cy="566580"/>
            </a:xfrm>
            <a:prstGeom prst="rect">
              <a:avLst/>
            </a:prstGeom>
          </p:spPr>
        </p:pic>
        <p:sp>
          <p:nvSpPr>
            <p:cNvPr id="19" name="Striped Right Arrow 18"/>
            <p:cNvSpPr/>
            <p:nvPr/>
          </p:nvSpPr>
          <p:spPr>
            <a:xfrm>
              <a:off x="312215"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riped Right Arrow 19"/>
            <p:cNvSpPr/>
            <p:nvPr/>
          </p:nvSpPr>
          <p:spPr>
            <a:xfrm>
              <a:off x="1637057"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riped Right Arrow 20"/>
            <p:cNvSpPr/>
            <p:nvPr/>
          </p:nvSpPr>
          <p:spPr>
            <a:xfrm>
              <a:off x="2919076"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riped Right Arrow 21"/>
            <p:cNvSpPr/>
            <p:nvPr/>
          </p:nvSpPr>
          <p:spPr>
            <a:xfrm>
              <a:off x="4188051"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riped Right Arrow 22"/>
            <p:cNvSpPr/>
            <p:nvPr/>
          </p:nvSpPr>
          <p:spPr>
            <a:xfrm>
              <a:off x="5654093"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triped Right Arrow 23"/>
            <p:cNvSpPr/>
            <p:nvPr/>
          </p:nvSpPr>
          <p:spPr>
            <a:xfrm>
              <a:off x="6933711"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triped Right Arrow 24"/>
            <p:cNvSpPr/>
            <p:nvPr/>
          </p:nvSpPr>
          <p:spPr>
            <a:xfrm>
              <a:off x="8209130" y="3774335"/>
              <a:ext cx="556266" cy="525676"/>
            </a:xfrm>
            <a:prstGeom prst="stripedRightArrow">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Bent Arrow 28"/>
            <p:cNvSpPr/>
            <p:nvPr/>
          </p:nvSpPr>
          <p:spPr>
            <a:xfrm rot="5400000">
              <a:off x="2499880" y="2263275"/>
              <a:ext cx="1190175" cy="1203564"/>
            </a:xfrm>
            <a:prstGeom prst="bentArrow">
              <a:avLst>
                <a:gd name="adj1" fmla="val 13041"/>
                <a:gd name="adj2" fmla="val 25000"/>
                <a:gd name="adj3" fmla="val 22186"/>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4" name="Group 33"/>
            <p:cNvGrpSpPr/>
            <p:nvPr/>
          </p:nvGrpSpPr>
          <p:grpSpPr>
            <a:xfrm>
              <a:off x="5078794" y="1836804"/>
              <a:ext cx="2411448" cy="988034"/>
              <a:chOff x="4590579" y="1121080"/>
              <a:chExt cx="2411448" cy="988034"/>
            </a:xfrm>
          </p:grpSpPr>
          <p:sp>
            <p:nvSpPr>
              <p:cNvPr id="33" name="Rectangle 32"/>
              <p:cNvSpPr/>
              <p:nvPr/>
            </p:nvSpPr>
            <p:spPr>
              <a:xfrm>
                <a:off x="4590579" y="1121080"/>
                <a:ext cx="2411448" cy="988034"/>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36717" y="1210601"/>
                <a:ext cx="819836" cy="819836"/>
              </a:xfrm>
              <a:prstGeom prst="rect">
                <a:avLst/>
              </a:prstGeom>
            </p:spPr>
          </p:pic>
          <p:pic>
            <p:nvPicPr>
              <p:cNvPr id="31" name="Picture 3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734908" y="1270190"/>
                <a:ext cx="760247" cy="760247"/>
              </a:xfrm>
              <a:prstGeom prst="rect">
                <a:avLst/>
              </a:prstGeom>
            </p:spPr>
          </p:pic>
          <p:pic>
            <p:nvPicPr>
              <p:cNvPr id="32" name="Pictur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20591" y="1270190"/>
                <a:ext cx="779334" cy="779334"/>
              </a:xfrm>
              <a:prstGeom prst="rect">
                <a:avLst/>
              </a:prstGeom>
            </p:spPr>
          </p:pic>
        </p:grpSp>
        <p:sp>
          <p:nvSpPr>
            <p:cNvPr id="35" name="Bent Arrow 34"/>
            <p:cNvSpPr/>
            <p:nvPr/>
          </p:nvSpPr>
          <p:spPr>
            <a:xfrm rot="5400000" flipV="1">
              <a:off x="3851312" y="2316356"/>
              <a:ext cx="1190175" cy="1082854"/>
            </a:xfrm>
            <a:prstGeom prst="bentArrow">
              <a:avLst>
                <a:gd name="adj1" fmla="val 13041"/>
                <a:gd name="adj2" fmla="val 25000"/>
                <a:gd name="adj3" fmla="val 22186"/>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p:cNvSpPr txBox="1"/>
            <p:nvPr/>
          </p:nvSpPr>
          <p:spPr>
            <a:xfrm>
              <a:off x="639065" y="4557363"/>
              <a:ext cx="1227408" cy="523220"/>
            </a:xfrm>
            <a:prstGeom prst="rect">
              <a:avLst/>
            </a:prstGeom>
            <a:noFill/>
          </p:spPr>
          <p:txBody>
            <a:bodyPr wrap="square" rtlCol="0">
              <a:spAutoFit/>
            </a:bodyPr>
            <a:lstStyle/>
            <a:p>
              <a:pPr algn="ctr"/>
              <a:r>
                <a:rPr lang="en-GB" sz="1400" b="1" dirty="0"/>
                <a:t>Soil cultivation</a:t>
              </a:r>
            </a:p>
          </p:txBody>
        </p:sp>
        <p:sp>
          <p:nvSpPr>
            <p:cNvPr id="37" name="TextBox 36"/>
            <p:cNvSpPr txBox="1"/>
            <p:nvPr/>
          </p:nvSpPr>
          <p:spPr>
            <a:xfrm>
              <a:off x="1879481" y="4546925"/>
              <a:ext cx="1227408" cy="307777"/>
            </a:xfrm>
            <a:prstGeom prst="rect">
              <a:avLst/>
            </a:prstGeom>
            <a:noFill/>
          </p:spPr>
          <p:txBody>
            <a:bodyPr wrap="square" rtlCol="0">
              <a:spAutoFit/>
            </a:bodyPr>
            <a:lstStyle/>
            <a:p>
              <a:pPr algn="ctr"/>
              <a:r>
                <a:rPr lang="en-GB" sz="1400" b="1" dirty="0"/>
                <a:t>Seeding</a:t>
              </a:r>
              <a:endParaRPr lang="en-GB" b="1" dirty="0"/>
            </a:p>
          </p:txBody>
        </p:sp>
        <p:sp>
          <p:nvSpPr>
            <p:cNvPr id="38" name="TextBox 37"/>
            <p:cNvSpPr txBox="1"/>
            <p:nvPr/>
          </p:nvSpPr>
          <p:spPr>
            <a:xfrm>
              <a:off x="3068618" y="4557363"/>
              <a:ext cx="1436014" cy="523220"/>
            </a:xfrm>
            <a:prstGeom prst="rect">
              <a:avLst/>
            </a:prstGeom>
            <a:noFill/>
          </p:spPr>
          <p:txBody>
            <a:bodyPr wrap="square" rtlCol="0">
              <a:spAutoFit/>
            </a:bodyPr>
            <a:lstStyle/>
            <a:p>
              <a:pPr algn="ctr"/>
              <a:r>
                <a:rPr lang="en-GB" sz="1400" b="1" dirty="0"/>
                <a:t>Nutrient management</a:t>
              </a:r>
            </a:p>
          </p:txBody>
        </p:sp>
        <p:sp>
          <p:nvSpPr>
            <p:cNvPr id="39" name="TextBox 38"/>
            <p:cNvSpPr txBox="1"/>
            <p:nvPr/>
          </p:nvSpPr>
          <p:spPr>
            <a:xfrm>
              <a:off x="4399163" y="4552650"/>
              <a:ext cx="1612699" cy="523220"/>
            </a:xfrm>
            <a:prstGeom prst="rect">
              <a:avLst/>
            </a:prstGeom>
            <a:noFill/>
          </p:spPr>
          <p:txBody>
            <a:bodyPr wrap="square" rtlCol="0">
              <a:spAutoFit/>
            </a:bodyPr>
            <a:lstStyle/>
            <a:p>
              <a:pPr algn="ctr"/>
              <a:r>
                <a:rPr lang="en-GB" sz="1400" b="1" dirty="0"/>
                <a:t>Pest &amp; </a:t>
              </a:r>
            </a:p>
            <a:p>
              <a:pPr algn="ctr"/>
              <a:r>
                <a:rPr lang="en-GB" sz="1400" b="1" dirty="0"/>
                <a:t>Disease control</a:t>
              </a:r>
            </a:p>
          </p:txBody>
        </p:sp>
        <p:sp>
          <p:nvSpPr>
            <p:cNvPr id="40" name="TextBox 39"/>
            <p:cNvSpPr txBox="1"/>
            <p:nvPr/>
          </p:nvSpPr>
          <p:spPr>
            <a:xfrm>
              <a:off x="5914357" y="4557363"/>
              <a:ext cx="1359037" cy="523220"/>
            </a:xfrm>
            <a:prstGeom prst="rect">
              <a:avLst/>
            </a:prstGeom>
            <a:noFill/>
          </p:spPr>
          <p:txBody>
            <a:bodyPr wrap="square" rtlCol="0">
              <a:spAutoFit/>
            </a:bodyPr>
            <a:lstStyle/>
            <a:p>
              <a:pPr algn="ctr"/>
              <a:r>
                <a:rPr lang="en-GB" sz="1400" b="1" dirty="0"/>
                <a:t>Weed </a:t>
              </a:r>
            </a:p>
            <a:p>
              <a:pPr algn="ctr"/>
              <a:r>
                <a:rPr lang="en-GB" sz="1400" b="1" dirty="0"/>
                <a:t>management</a:t>
              </a:r>
            </a:p>
          </p:txBody>
        </p:sp>
        <p:sp>
          <p:nvSpPr>
            <p:cNvPr id="41" name="TextBox 40"/>
            <p:cNvSpPr txBox="1"/>
            <p:nvPr/>
          </p:nvSpPr>
          <p:spPr>
            <a:xfrm>
              <a:off x="7193832" y="4546925"/>
              <a:ext cx="1359037" cy="307777"/>
            </a:xfrm>
            <a:prstGeom prst="rect">
              <a:avLst/>
            </a:prstGeom>
            <a:noFill/>
          </p:spPr>
          <p:txBody>
            <a:bodyPr wrap="square" rtlCol="0">
              <a:spAutoFit/>
            </a:bodyPr>
            <a:lstStyle/>
            <a:p>
              <a:pPr algn="ctr"/>
              <a:r>
                <a:rPr lang="en-GB" sz="1400" b="1" dirty="0"/>
                <a:t>Harvest</a:t>
              </a:r>
              <a:endParaRPr lang="en-GB" b="1" dirty="0"/>
            </a:p>
          </p:txBody>
        </p:sp>
        <p:pic>
          <p:nvPicPr>
            <p:cNvPr id="42" name="Picture 4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178792" y="1552380"/>
              <a:ext cx="639834" cy="639834"/>
            </a:xfrm>
            <a:prstGeom prst="rect">
              <a:avLst/>
            </a:prstGeom>
          </p:spPr>
        </p:pic>
        <p:pic>
          <p:nvPicPr>
            <p:cNvPr id="43" name="Picture 4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753234" y="1538979"/>
              <a:ext cx="645929" cy="645929"/>
            </a:xfrm>
            <a:prstGeom prst="rect">
              <a:avLst/>
            </a:prstGeom>
          </p:spPr>
        </p:pic>
      </p:grpSp>
      <p:sp>
        <p:nvSpPr>
          <p:cNvPr id="50" name="Datumsplatzhalter 4">
            <a:extLst>
              <a:ext uri="{FF2B5EF4-FFF2-40B4-BE49-F238E27FC236}">
                <a16:creationId xmlns:a16="http://schemas.microsoft.com/office/drawing/2014/main" id="{11974F34-5788-4243-9DA5-AF1803EEAE7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18"/>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18"/>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18"/>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18"/>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51" name="Textfeld 50"/>
          <p:cNvSpPr txBox="1"/>
          <p:nvPr/>
        </p:nvSpPr>
        <p:spPr>
          <a:xfrm>
            <a:off x="4867594" y="5636764"/>
            <a:ext cx="3672206" cy="312264"/>
          </a:xfrm>
          <a:prstGeom prst="rect">
            <a:avLst/>
          </a:prstGeom>
          <a:solidFill>
            <a:schemeClr val="bg1"/>
          </a:solidFill>
        </p:spPr>
        <p:txBody>
          <a:bodyPr wrap="square" rtlCol="0">
            <a:spAutoFit/>
          </a:bodyPr>
          <a:lstStyle/>
          <a:p>
            <a:r>
              <a:rPr lang="de-CH" sz="1400" dirty="0"/>
              <a:t>For </a:t>
            </a:r>
            <a:r>
              <a:rPr lang="de-CH" sz="1400" dirty="0" err="1"/>
              <a:t>sources</a:t>
            </a:r>
            <a:r>
              <a:rPr lang="de-CH" sz="1400" dirty="0"/>
              <a:t> of </a:t>
            </a:r>
            <a:r>
              <a:rPr lang="de-CH" sz="1400" dirty="0" err="1"/>
              <a:t>icons</a:t>
            </a:r>
            <a:r>
              <a:rPr lang="de-CH" sz="1400" dirty="0"/>
              <a:t>, please </a:t>
            </a:r>
            <a:r>
              <a:rPr lang="de-CH" sz="1400" dirty="0" err="1"/>
              <a:t>see</a:t>
            </a:r>
            <a:r>
              <a:rPr lang="de-CH" sz="1400" dirty="0"/>
              <a:t> slides 153 -154</a:t>
            </a:r>
            <a:endParaRPr lang="en-US" sz="1400" dirty="0"/>
          </a:p>
        </p:txBody>
      </p:sp>
    </p:spTree>
    <p:extLst>
      <p:ext uri="{BB962C8B-B14F-4D97-AF65-F5344CB8AC3E}">
        <p14:creationId xmlns:p14="http://schemas.microsoft.com/office/powerpoint/2010/main" val="3695335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9715" y="481433"/>
            <a:ext cx="7375475" cy="403641"/>
          </a:xfrm>
        </p:spPr>
        <p:txBody>
          <a:bodyPr vert="horz" lIns="0" tIns="0" rIns="0" bIns="0" rtlCol="0" anchor="t">
            <a:noAutofit/>
          </a:bodyPr>
          <a:lstStyle/>
          <a:p>
            <a:r>
              <a:rPr lang="de-CH" sz="2000" dirty="0">
                <a:solidFill>
                  <a:srgbClr val="262626"/>
                </a:solidFill>
                <a:latin typeface="+mn-lt"/>
              </a:rPr>
              <a:t>4.1:  Planting / Sowing</a:t>
            </a:r>
            <a:endParaRPr lang="en-US" sz="20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66</a:t>
            </a:fld>
            <a:endParaRPr lang="en-GB" noProof="0" dirty="0"/>
          </a:p>
        </p:txBody>
      </p:sp>
      <p:pic>
        <p:nvPicPr>
          <p:cNvPr id="6" name="Content Placeholder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1997" y="661638"/>
            <a:ext cx="4192288" cy="2427143"/>
          </a:xfrm>
          <a:prstGeom prst="rect">
            <a:avLst/>
          </a:prstGeom>
        </p:spPr>
      </p:pic>
      <p:sp>
        <p:nvSpPr>
          <p:cNvPr id="8" name="Textfeld 7"/>
          <p:cNvSpPr txBox="1"/>
          <p:nvPr/>
        </p:nvSpPr>
        <p:spPr>
          <a:xfrm>
            <a:off x="4089490" y="3212169"/>
            <a:ext cx="4450310" cy="1498872"/>
          </a:xfrm>
          <a:prstGeom prst="rect">
            <a:avLst/>
          </a:prstGeom>
          <a:noFill/>
          <a:ln w="6350">
            <a:noFill/>
          </a:ln>
        </p:spPr>
        <p:txBody>
          <a:bodyPr wrap="square" rtlCol="0">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Use appropriate </a:t>
            </a:r>
            <a:r>
              <a:rPr lang="de-CH" sz="1600" dirty="0" err="1"/>
              <a:t>tools</a:t>
            </a:r>
            <a:r>
              <a:rPr lang="de-CH" sz="1600" dirty="0"/>
              <a:t> </a:t>
            </a:r>
            <a:r>
              <a:rPr lang="de-CH" sz="1600" dirty="0" err="1"/>
              <a:t>for</a:t>
            </a:r>
            <a:r>
              <a:rPr lang="de-CH" sz="1600" dirty="0"/>
              <a:t> </a:t>
            </a:r>
            <a:r>
              <a:rPr lang="de-CH" sz="1600" dirty="0" err="1"/>
              <a:t>the</a:t>
            </a:r>
            <a:r>
              <a:rPr lang="de-CH" sz="1600" dirty="0"/>
              <a:t> appropriate crop at </a:t>
            </a:r>
            <a:r>
              <a:rPr lang="de-CH" sz="1600" dirty="0" err="1"/>
              <a:t>the</a:t>
            </a:r>
            <a:r>
              <a:rPr lang="de-CH" sz="1600" dirty="0"/>
              <a:t> appropriate time.</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Ensure</a:t>
            </a:r>
            <a:r>
              <a:rPr lang="de-CH" sz="1600" dirty="0"/>
              <a:t> that there </a:t>
            </a:r>
            <a:r>
              <a:rPr lang="de-CH" sz="1600" dirty="0" err="1"/>
              <a:t>is</a:t>
            </a:r>
            <a:r>
              <a:rPr lang="de-CH" sz="1600" dirty="0"/>
              <a:t> </a:t>
            </a:r>
            <a:r>
              <a:rPr lang="de-CH" sz="1600" dirty="0" err="1"/>
              <a:t>enough</a:t>
            </a:r>
            <a:r>
              <a:rPr lang="de-CH" sz="1600" dirty="0"/>
              <a:t> </a:t>
            </a:r>
            <a:r>
              <a:rPr lang="de-CH" sz="1600" dirty="0" err="1"/>
              <a:t>labour</a:t>
            </a:r>
            <a:r>
              <a:rPr lang="de-CH" sz="1600" dirty="0"/>
              <a:t> when </a:t>
            </a:r>
            <a:r>
              <a:rPr lang="de-CH" sz="1600" dirty="0" err="1"/>
              <a:t>needed</a:t>
            </a:r>
            <a:r>
              <a:rPr lang="de-CH" sz="1600" dirty="0"/>
              <a:t>. Labour </a:t>
            </a:r>
            <a:r>
              <a:rPr lang="de-CH" sz="1600" dirty="0" err="1"/>
              <a:t>shortages</a:t>
            </a:r>
            <a:r>
              <a:rPr lang="de-CH" sz="1600" dirty="0"/>
              <a:t> </a:t>
            </a:r>
            <a:r>
              <a:rPr lang="de-CH" sz="1600" dirty="0" err="1"/>
              <a:t>can</a:t>
            </a:r>
            <a:r>
              <a:rPr lang="de-CH" sz="1600" dirty="0"/>
              <a:t> </a:t>
            </a:r>
            <a:r>
              <a:rPr lang="de-CH" sz="1600" dirty="0" err="1"/>
              <a:t>lead</a:t>
            </a:r>
            <a:r>
              <a:rPr lang="de-CH" sz="1600" dirty="0"/>
              <a:t> to </a:t>
            </a:r>
            <a:r>
              <a:rPr lang="de-CH" sz="1600" dirty="0" err="1"/>
              <a:t>late</a:t>
            </a:r>
            <a:r>
              <a:rPr lang="de-CH" sz="1600" dirty="0"/>
              <a:t> </a:t>
            </a:r>
            <a:r>
              <a:rPr lang="de-CH" sz="1600" dirty="0" err="1"/>
              <a:t>planting</a:t>
            </a:r>
            <a:r>
              <a:rPr lang="de-CH" sz="1600" dirty="0"/>
              <a:t> and </a:t>
            </a:r>
            <a:r>
              <a:rPr lang="de-CH" sz="1600" dirty="0" err="1"/>
              <a:t>poor</a:t>
            </a:r>
            <a:r>
              <a:rPr lang="de-CH" sz="1600" dirty="0"/>
              <a:t> </a:t>
            </a:r>
            <a:r>
              <a:rPr lang="de-CH" sz="1600" dirty="0" err="1"/>
              <a:t>performance</a:t>
            </a:r>
            <a:r>
              <a:rPr lang="de-CH" sz="1600" dirty="0"/>
              <a:t> of </a:t>
            </a:r>
            <a:r>
              <a:rPr lang="de-CH" sz="1600" dirty="0" err="1"/>
              <a:t>the</a:t>
            </a:r>
            <a:r>
              <a:rPr lang="de-CH" sz="1600" dirty="0"/>
              <a:t> </a:t>
            </a:r>
            <a:r>
              <a:rPr lang="de-CH" sz="1600" dirty="0" err="1"/>
              <a:t>demo</a:t>
            </a:r>
            <a:r>
              <a:rPr lang="de-CH" sz="1600" dirty="0"/>
              <a:t> </a:t>
            </a:r>
            <a:r>
              <a:rPr lang="de-CH" sz="1600" dirty="0" err="1"/>
              <a:t>plots</a:t>
            </a:r>
            <a:r>
              <a:rPr lang="de-CH" sz="1600" dirty="0"/>
              <a:t>.</a:t>
            </a:r>
          </a:p>
        </p:txBody>
      </p:sp>
      <p:pic>
        <p:nvPicPr>
          <p:cNvPr id="9" name="Content Placeholder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9715" y="1094646"/>
            <a:ext cx="3202278" cy="2286326"/>
          </a:xfrm>
          <a:prstGeom prst="rect">
            <a:avLst/>
          </a:prstGeom>
        </p:spPr>
      </p:pic>
      <p:pic>
        <p:nvPicPr>
          <p:cNvPr id="11" name="Content Placeholder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219" y="3517248"/>
            <a:ext cx="3213774" cy="2286327"/>
          </a:xfrm>
          <a:prstGeom prst="rect">
            <a:avLst/>
          </a:prstGeom>
        </p:spPr>
      </p:pic>
      <p:sp>
        <p:nvSpPr>
          <p:cNvPr id="10" name="Datumsplatzhalter 4">
            <a:extLst>
              <a:ext uri="{FF2B5EF4-FFF2-40B4-BE49-F238E27FC236}">
                <a16:creationId xmlns:a16="http://schemas.microsoft.com/office/drawing/2014/main" id="{682F7A87-97FD-4A5D-8A60-AB5D3C774EB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5"/>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5"/>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5"/>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5"/>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2" name="TextBox 5">
            <a:extLst>
              <a:ext uri="{FF2B5EF4-FFF2-40B4-BE49-F238E27FC236}">
                <a16:creationId xmlns:a16="http://schemas.microsoft.com/office/drawing/2014/main" id="{A68963C1-E1F2-4882-945C-5FDF2588107A}"/>
              </a:ext>
            </a:extLst>
          </p:cNvPr>
          <p:cNvSpPr txBox="1"/>
          <p:nvPr/>
        </p:nvSpPr>
        <p:spPr>
          <a:xfrm>
            <a:off x="953519" y="5812861"/>
            <a:ext cx="2898474" cy="276999"/>
          </a:xfrm>
          <a:prstGeom prst="rect">
            <a:avLst/>
          </a:prstGeom>
          <a:solidFill>
            <a:schemeClr val="bg1"/>
          </a:solidFill>
        </p:spPr>
        <p:txBody>
          <a:bodyPr wrap="square" rtlCol="0">
            <a:spAutoFit/>
          </a:bodyPr>
          <a:lstStyle/>
          <a:p>
            <a:pPr algn="r"/>
            <a:r>
              <a:rPr lang="de-CH" sz="1200" dirty="0"/>
              <a:t>Pictures: Edward Karanja, SysCom Kenya</a:t>
            </a:r>
          </a:p>
        </p:txBody>
      </p:sp>
      <p:sp>
        <p:nvSpPr>
          <p:cNvPr id="3" name="Rechteck 2"/>
          <p:cNvSpPr/>
          <p:nvPr/>
        </p:nvSpPr>
        <p:spPr>
          <a:xfrm>
            <a:off x="4089490" y="4834132"/>
            <a:ext cx="4450310" cy="978729"/>
          </a:xfrm>
          <a:prstGeom prst="rect">
            <a:avLst/>
          </a:prstGeom>
          <a:solidFill>
            <a:schemeClr val="accent6">
              <a:lumMod val="20000"/>
              <a:lumOff val="80000"/>
            </a:schemeClr>
          </a:solidFill>
        </p:spPr>
        <p:txBody>
          <a:bodyPr wrap="square">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Which crop must you plant </a:t>
            </a:r>
            <a:r>
              <a:rPr lang="de-CH" sz="1600" dirty="0" err="1"/>
              <a:t>first</a:t>
            </a:r>
            <a:r>
              <a:rPr lang="de-CH" sz="1600" dirty="0"/>
              <a:t>? </a:t>
            </a:r>
            <a:r>
              <a:rPr lang="de-CH" sz="1600" dirty="0" err="1"/>
              <a:t>How</a:t>
            </a:r>
            <a:r>
              <a:rPr lang="de-CH" sz="1600" dirty="0"/>
              <a:t> do you check </a:t>
            </a:r>
            <a:r>
              <a:rPr lang="de-CH" sz="1600" dirty="0" err="1"/>
              <a:t>for</a:t>
            </a:r>
            <a:r>
              <a:rPr lang="de-CH" sz="1600" dirty="0"/>
              <a:t> </a:t>
            </a:r>
            <a:r>
              <a:rPr lang="de-CH" sz="1600" dirty="0" err="1"/>
              <a:t>germination</a:t>
            </a:r>
            <a:r>
              <a:rPr lang="de-CH" sz="1600" dirty="0"/>
              <a:t> and/</a:t>
            </a:r>
            <a:r>
              <a:rPr lang="de-CH" sz="1600" dirty="0" err="1"/>
              <a:t>or</a:t>
            </a:r>
            <a:r>
              <a:rPr lang="de-CH" sz="1600" dirty="0"/>
              <a:t> </a:t>
            </a:r>
            <a:r>
              <a:rPr lang="de-CH" sz="1600" dirty="0" err="1"/>
              <a:t>emergence</a:t>
            </a:r>
            <a:r>
              <a:rPr lang="de-CH" sz="1600" dirty="0"/>
              <a:t> in </a:t>
            </a:r>
            <a:r>
              <a:rPr lang="de-CH" sz="1600" dirty="0" err="1"/>
              <a:t>the</a:t>
            </a:r>
            <a:r>
              <a:rPr lang="de-CH" sz="1600" dirty="0"/>
              <a:t> </a:t>
            </a:r>
            <a:r>
              <a:rPr lang="de-CH" sz="1600" dirty="0" err="1"/>
              <a:t>field</a:t>
            </a:r>
            <a:r>
              <a:rPr lang="de-CH" sz="1600" dirty="0"/>
              <a:t> (</a:t>
            </a:r>
            <a:r>
              <a:rPr lang="de-CH" sz="1600" dirty="0" err="1"/>
              <a:t>the</a:t>
            </a:r>
            <a:r>
              <a:rPr lang="de-CH" sz="1600" dirty="0"/>
              <a:t> </a:t>
            </a:r>
            <a:r>
              <a:rPr lang="de-CH" sz="1600" dirty="0" err="1"/>
              <a:t>outcomes</a:t>
            </a:r>
            <a:r>
              <a:rPr lang="de-CH" sz="1600" dirty="0"/>
              <a:t> </a:t>
            </a:r>
            <a:r>
              <a:rPr lang="de-CH" sz="1600" dirty="0" err="1"/>
              <a:t>here</a:t>
            </a:r>
            <a:r>
              <a:rPr lang="de-CH" sz="1600" dirty="0"/>
              <a:t> </a:t>
            </a:r>
            <a:r>
              <a:rPr lang="de-CH" sz="1600" dirty="0" err="1"/>
              <a:t>can</a:t>
            </a:r>
            <a:r>
              <a:rPr lang="de-CH" sz="1600" dirty="0"/>
              <a:t> </a:t>
            </a:r>
            <a:r>
              <a:rPr lang="de-CH" sz="1600" dirty="0" err="1"/>
              <a:t>help</a:t>
            </a:r>
            <a:r>
              <a:rPr lang="de-CH" sz="1600" dirty="0"/>
              <a:t> to determine </a:t>
            </a:r>
            <a:r>
              <a:rPr lang="de-CH" sz="1600" dirty="0" err="1"/>
              <a:t>if</a:t>
            </a:r>
            <a:r>
              <a:rPr lang="de-CH" sz="1600" dirty="0"/>
              <a:t> </a:t>
            </a:r>
            <a:r>
              <a:rPr lang="de-CH" sz="1600" dirty="0" err="1"/>
              <a:t>gap-filling</a:t>
            </a:r>
            <a:r>
              <a:rPr lang="de-CH" sz="1600" dirty="0"/>
              <a:t> </a:t>
            </a:r>
            <a:r>
              <a:rPr lang="de-CH" sz="1600" dirty="0" err="1"/>
              <a:t>or</a:t>
            </a:r>
            <a:r>
              <a:rPr lang="de-CH" sz="1600" dirty="0"/>
              <a:t> </a:t>
            </a:r>
            <a:r>
              <a:rPr lang="de-CH" sz="1600" dirty="0" err="1"/>
              <a:t>rather</a:t>
            </a:r>
            <a:r>
              <a:rPr lang="de-CH" sz="1600" dirty="0"/>
              <a:t> </a:t>
            </a:r>
            <a:r>
              <a:rPr lang="de-CH" sz="1600" dirty="0" err="1"/>
              <a:t>replanting</a:t>
            </a:r>
            <a:r>
              <a:rPr lang="de-CH" sz="1600" dirty="0"/>
              <a:t> in </a:t>
            </a:r>
            <a:r>
              <a:rPr lang="de-CH" sz="1600" dirty="0" err="1"/>
              <a:t>necessary</a:t>
            </a:r>
            <a:r>
              <a:rPr lang="de-CH" sz="1600" dirty="0"/>
              <a:t>)?</a:t>
            </a:r>
          </a:p>
        </p:txBody>
      </p:sp>
    </p:spTree>
    <p:extLst>
      <p:ext uri="{BB962C8B-B14F-4D97-AF65-F5344CB8AC3E}">
        <p14:creationId xmlns:p14="http://schemas.microsoft.com/office/powerpoint/2010/main" val="8100737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920" y="926096"/>
            <a:ext cx="7927880" cy="907189"/>
          </a:xfrm>
        </p:spPr>
        <p:txBody>
          <a:bodyPr/>
          <a:lstStyle/>
          <a:p>
            <a:r>
              <a:rPr lang="de-CH" sz="1600" b="0" dirty="0" err="1"/>
              <a:t>Applying</a:t>
            </a:r>
            <a:r>
              <a:rPr lang="de-CH" sz="1600" b="0" dirty="0"/>
              <a:t> </a:t>
            </a:r>
            <a:r>
              <a:rPr lang="de-CH" sz="1600" b="0" dirty="0" err="1"/>
              <a:t>the</a:t>
            </a:r>
            <a:r>
              <a:rPr lang="de-CH" sz="1600" b="0" dirty="0"/>
              <a:t> </a:t>
            </a:r>
            <a:r>
              <a:rPr lang="de-CH" sz="1600" b="0" dirty="0" err="1"/>
              <a:t>right</a:t>
            </a:r>
            <a:r>
              <a:rPr lang="de-CH" sz="1600" b="0" dirty="0"/>
              <a:t> </a:t>
            </a:r>
            <a:r>
              <a:rPr lang="de-CH" sz="1600" b="0" dirty="0" err="1"/>
              <a:t>amounts</a:t>
            </a:r>
            <a:r>
              <a:rPr lang="de-CH" sz="1600" b="0" dirty="0"/>
              <a:t> of compost to </a:t>
            </a:r>
            <a:r>
              <a:rPr lang="de-CH" sz="1600" b="0" dirty="0" err="1"/>
              <a:t>crops</a:t>
            </a:r>
            <a:r>
              <a:rPr lang="de-CH" sz="1600" b="0" dirty="0"/>
              <a:t> </a:t>
            </a:r>
            <a:r>
              <a:rPr lang="de-CH" sz="1600" b="0" dirty="0" err="1"/>
              <a:t>is</a:t>
            </a:r>
            <a:r>
              <a:rPr lang="de-CH" sz="1600" b="0" dirty="0"/>
              <a:t> important to </a:t>
            </a:r>
            <a:r>
              <a:rPr lang="de-CH" sz="1600" b="0" dirty="0" err="1"/>
              <a:t>ensure</a:t>
            </a:r>
            <a:r>
              <a:rPr lang="de-CH" sz="1600" b="0" dirty="0"/>
              <a:t> good </a:t>
            </a:r>
            <a:r>
              <a:rPr lang="de-CH" sz="1600" b="0" dirty="0" err="1"/>
              <a:t>outcomes</a:t>
            </a:r>
            <a:r>
              <a:rPr lang="de-CH" sz="1600" b="0" dirty="0"/>
              <a:t> from </a:t>
            </a:r>
            <a:r>
              <a:rPr lang="de-CH" sz="1600" b="0" dirty="0" err="1"/>
              <a:t>the</a:t>
            </a:r>
            <a:r>
              <a:rPr lang="de-CH" sz="1600" b="0" dirty="0"/>
              <a:t> organic </a:t>
            </a:r>
            <a:r>
              <a:rPr lang="de-CH" sz="1600" b="0" dirty="0" err="1"/>
              <a:t>demonstration</a:t>
            </a:r>
            <a:r>
              <a:rPr lang="de-CH" sz="1600" b="0" dirty="0"/>
              <a:t>. </a:t>
            </a:r>
            <a:r>
              <a:rPr lang="de-CH" sz="1600" b="0" dirty="0" err="1"/>
              <a:t>If</a:t>
            </a:r>
            <a:r>
              <a:rPr lang="de-CH" sz="1600" b="0" dirty="0"/>
              <a:t> you have </a:t>
            </a:r>
            <a:r>
              <a:rPr lang="de-CH" sz="1600" b="0" dirty="0" err="1"/>
              <a:t>comparison</a:t>
            </a:r>
            <a:r>
              <a:rPr lang="de-CH" sz="1600" b="0" dirty="0"/>
              <a:t> </a:t>
            </a:r>
            <a:r>
              <a:rPr lang="de-CH" sz="1600" b="0" dirty="0" err="1"/>
              <a:t>plots</a:t>
            </a:r>
            <a:r>
              <a:rPr lang="de-CH" sz="1600" b="0" dirty="0"/>
              <a:t> (organic </a:t>
            </a:r>
            <a:r>
              <a:rPr lang="de-CH" sz="1600" b="0" dirty="0" err="1"/>
              <a:t>vs</a:t>
            </a:r>
            <a:r>
              <a:rPr lang="de-CH" sz="1600" b="0" dirty="0"/>
              <a:t> conventional </a:t>
            </a:r>
            <a:r>
              <a:rPr lang="de-CH" sz="1600" b="0" dirty="0" err="1"/>
              <a:t>or</a:t>
            </a:r>
            <a:r>
              <a:rPr lang="de-CH" sz="1600" b="0" dirty="0"/>
              <a:t> </a:t>
            </a:r>
            <a:r>
              <a:rPr lang="de-CH" sz="1600" b="0" dirty="0" err="1"/>
              <a:t>farmer’s</a:t>
            </a:r>
            <a:r>
              <a:rPr lang="de-CH" sz="1600" b="0" dirty="0"/>
              <a:t> </a:t>
            </a:r>
            <a:r>
              <a:rPr lang="de-CH" sz="1600" b="0" dirty="0" err="1"/>
              <a:t>practice</a:t>
            </a:r>
            <a:r>
              <a:rPr lang="de-CH" sz="1600" b="0" dirty="0"/>
              <a:t>), </a:t>
            </a:r>
            <a:r>
              <a:rPr lang="de-CH" sz="1600" b="0" dirty="0" err="1"/>
              <a:t>ensure</a:t>
            </a:r>
            <a:r>
              <a:rPr lang="de-CH" sz="1600" b="0" dirty="0"/>
              <a:t> that </a:t>
            </a:r>
            <a:r>
              <a:rPr lang="de-CH" sz="1600" b="0" dirty="0" err="1"/>
              <a:t>the</a:t>
            </a:r>
            <a:r>
              <a:rPr lang="de-CH" sz="1600" b="0" dirty="0"/>
              <a:t> </a:t>
            </a:r>
            <a:r>
              <a:rPr lang="de-CH" sz="1600" b="0" dirty="0" err="1"/>
              <a:t>amounts</a:t>
            </a:r>
            <a:r>
              <a:rPr lang="de-CH" sz="1600" b="0" dirty="0"/>
              <a:t> of nutrients </a:t>
            </a:r>
            <a:r>
              <a:rPr lang="de-CH" sz="1600" b="0" dirty="0" err="1"/>
              <a:t>applied</a:t>
            </a:r>
            <a:r>
              <a:rPr lang="de-CH" sz="1600" b="0" dirty="0"/>
              <a:t> to </a:t>
            </a:r>
            <a:r>
              <a:rPr lang="de-CH" sz="1600" b="0" dirty="0" err="1"/>
              <a:t>both</a:t>
            </a:r>
            <a:r>
              <a:rPr lang="de-CH" sz="1600" b="0" dirty="0"/>
              <a:t> </a:t>
            </a:r>
            <a:r>
              <a:rPr lang="de-CH" sz="1600" b="0" dirty="0" err="1"/>
              <a:t>are</a:t>
            </a:r>
            <a:r>
              <a:rPr lang="de-CH" sz="1600" b="0" dirty="0"/>
              <a:t> similar to meet crop </a:t>
            </a:r>
            <a:r>
              <a:rPr lang="de-CH" sz="1600" b="0" dirty="0" err="1"/>
              <a:t>needs</a:t>
            </a:r>
            <a:r>
              <a:rPr lang="de-CH" sz="1600" b="0" dirty="0"/>
              <a:t> and avoid </a:t>
            </a:r>
            <a:r>
              <a:rPr lang="de-CH" sz="1600" b="0" dirty="0" err="1"/>
              <a:t>bias</a:t>
            </a:r>
            <a:r>
              <a:rPr lang="de-CH" sz="1600" b="0" dirty="0"/>
              <a:t> from unfair nutrient </a:t>
            </a:r>
            <a:r>
              <a:rPr lang="de-CH" sz="1600" b="0" dirty="0" err="1"/>
              <a:t>dosages</a:t>
            </a:r>
            <a:r>
              <a:rPr lang="de-CH" sz="1600" b="0" dirty="0"/>
              <a:t>.</a:t>
            </a:r>
            <a:endParaRPr lang="en-US" sz="1600" b="0" dirty="0"/>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67</a:t>
            </a:fld>
            <a:endParaRPr lang="en-GB" noProof="0" dirty="0"/>
          </a:p>
        </p:txBody>
      </p:sp>
      <p:pic>
        <p:nvPicPr>
          <p:cNvPr id="5" name="Content Placeholder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920" y="2110284"/>
            <a:ext cx="2596870" cy="3388739"/>
          </a:xfrm>
          <a:prstGeom prst="rect">
            <a:avLst/>
          </a:prstGeom>
        </p:spPr>
      </p:pic>
      <p:sp>
        <p:nvSpPr>
          <p:cNvPr id="7" name="Textfeld 6"/>
          <p:cNvSpPr txBox="1"/>
          <p:nvPr/>
        </p:nvSpPr>
        <p:spPr>
          <a:xfrm>
            <a:off x="3304673" y="1881121"/>
            <a:ext cx="5297989" cy="4191917"/>
          </a:xfrm>
          <a:prstGeom prst="rect">
            <a:avLst/>
          </a:prstGeom>
          <a:solidFill>
            <a:srgbClr val="FFF2CC"/>
          </a:solidFill>
        </p:spPr>
        <p:txBody>
          <a:bodyPr wrap="square" rtlCol="0">
            <a:spAutoFit/>
          </a:bodyPr>
          <a:lstStyle/>
          <a:p>
            <a:r>
              <a:rPr lang="de-CH" sz="1600" b="1" dirty="0"/>
              <a:t>Note: </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Different crops require different quantities of compost/manure/or other organic inpus to supply enough nutrients such as nitrogen, phosphorus and </a:t>
            </a:r>
            <a:r>
              <a:rPr lang="de-CH" sz="1600" dirty="0" err="1"/>
              <a:t>potassium</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Before</a:t>
            </a:r>
            <a:r>
              <a:rPr lang="de-CH" sz="1600" dirty="0"/>
              <a:t> applying such </a:t>
            </a:r>
            <a:r>
              <a:rPr lang="de-CH" sz="1600" dirty="0" err="1"/>
              <a:t>inputs</a:t>
            </a:r>
            <a:r>
              <a:rPr lang="de-CH" sz="1600" dirty="0"/>
              <a:t>, ensure that a lab analysis of the compost has been made to determine its nutrient </a:t>
            </a:r>
            <a:r>
              <a:rPr lang="de-CH" sz="1600" dirty="0" err="1"/>
              <a:t>contents</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Use the nutrient concentrations to calculate compost/ </a:t>
            </a:r>
            <a:r>
              <a:rPr lang="de-CH" sz="1600" dirty="0" err="1"/>
              <a:t>manure</a:t>
            </a:r>
            <a:r>
              <a:rPr lang="de-CH" sz="1600" dirty="0"/>
              <a:t>/</a:t>
            </a:r>
            <a:r>
              <a:rPr lang="de-CH" sz="1600" dirty="0" err="1"/>
              <a:t>inputs</a:t>
            </a:r>
            <a:r>
              <a:rPr lang="de-CH" sz="1600" dirty="0"/>
              <a:t> application rates depending on the requirements </a:t>
            </a:r>
            <a:r>
              <a:rPr lang="de-CH" sz="1600" dirty="0" err="1"/>
              <a:t>for</a:t>
            </a:r>
            <a:r>
              <a:rPr lang="de-CH" sz="1600" dirty="0"/>
              <a:t> each crop. </a:t>
            </a:r>
          </a:p>
          <a:p>
            <a:pPr marL="285750" lvl="1" indent="-285750" defTabSz="685800">
              <a:lnSpc>
                <a:spcPct val="90000"/>
              </a:lnSpc>
              <a:spcAft>
                <a:spcPts val="600"/>
              </a:spcAft>
              <a:buClr>
                <a:srgbClr val="006C8E"/>
              </a:buClr>
              <a:buFont typeface="Arial" panose="020B0604020202020204" pitchFamily="34" charset="0"/>
              <a:buChar char="•"/>
            </a:pPr>
            <a:r>
              <a:rPr lang="de-CH" sz="1600" dirty="0" err="1"/>
              <a:t>Weigh</a:t>
            </a:r>
            <a:r>
              <a:rPr lang="de-CH" sz="1600" dirty="0"/>
              <a:t> </a:t>
            </a:r>
            <a:r>
              <a:rPr lang="de-CH" sz="1600" dirty="0" err="1"/>
              <a:t>the</a:t>
            </a:r>
            <a:r>
              <a:rPr lang="de-CH" sz="1600" dirty="0"/>
              <a:t>  compost with a </a:t>
            </a:r>
            <a:r>
              <a:rPr lang="de-CH" sz="1600" dirty="0" err="1"/>
              <a:t>field</a:t>
            </a:r>
            <a:r>
              <a:rPr lang="de-CH" sz="1600" dirty="0"/>
              <a:t> </a:t>
            </a:r>
            <a:r>
              <a:rPr lang="de-CH" sz="1600" dirty="0" err="1"/>
              <a:t>scale</a:t>
            </a:r>
            <a:r>
              <a:rPr lang="de-CH" sz="1600" dirty="0"/>
              <a:t> to </a:t>
            </a:r>
            <a:r>
              <a:rPr lang="de-CH" sz="1600" dirty="0" err="1"/>
              <a:t>ensure</a:t>
            </a:r>
            <a:r>
              <a:rPr lang="de-CH" sz="1600" dirty="0"/>
              <a:t> that </a:t>
            </a:r>
            <a:r>
              <a:rPr lang="de-CH" sz="1600" dirty="0" err="1"/>
              <a:t>the</a:t>
            </a:r>
            <a:r>
              <a:rPr lang="de-CH" sz="1600" dirty="0"/>
              <a:t> </a:t>
            </a:r>
            <a:r>
              <a:rPr lang="de-CH" sz="1600" dirty="0" err="1"/>
              <a:t>correct</a:t>
            </a:r>
            <a:r>
              <a:rPr lang="de-CH" sz="1600" dirty="0"/>
              <a:t> </a:t>
            </a:r>
            <a:r>
              <a:rPr lang="de-CH" sz="1600" dirty="0" err="1"/>
              <a:t>rates</a:t>
            </a:r>
            <a:r>
              <a:rPr lang="de-CH" sz="1600" dirty="0"/>
              <a:t> </a:t>
            </a:r>
            <a:r>
              <a:rPr lang="de-CH" sz="1600" dirty="0" err="1"/>
              <a:t>are</a:t>
            </a:r>
            <a:r>
              <a:rPr lang="de-CH" sz="1600" dirty="0"/>
              <a:t> </a:t>
            </a:r>
            <a:r>
              <a:rPr lang="de-CH" sz="1600" dirty="0" err="1"/>
              <a:t>applied</a:t>
            </a:r>
            <a:r>
              <a:rPr lang="de-CH" sz="1600" dirty="0"/>
              <a:t> to </a:t>
            </a:r>
            <a:r>
              <a:rPr lang="de-CH" sz="1600" dirty="0" err="1"/>
              <a:t>the</a:t>
            </a:r>
            <a:r>
              <a:rPr lang="de-CH" sz="1600" dirty="0"/>
              <a:t> </a:t>
            </a:r>
            <a:r>
              <a:rPr lang="de-CH" sz="1600" dirty="0" err="1"/>
              <a:t>demonstration</a:t>
            </a:r>
            <a:r>
              <a:rPr lang="de-CH" sz="1600" dirty="0"/>
              <a:t> </a:t>
            </a:r>
            <a:r>
              <a:rPr lang="de-CH" sz="1600" dirty="0" err="1"/>
              <a:t>plots</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Since </a:t>
            </a:r>
            <a:r>
              <a:rPr lang="de-CH" sz="1600" dirty="0" err="1"/>
              <a:t>the</a:t>
            </a:r>
            <a:r>
              <a:rPr lang="de-CH" sz="1600" dirty="0"/>
              <a:t> </a:t>
            </a:r>
            <a:r>
              <a:rPr lang="de-CH" sz="1600" dirty="0" err="1"/>
              <a:t>quality</a:t>
            </a:r>
            <a:r>
              <a:rPr lang="de-CH" sz="1600" dirty="0"/>
              <a:t> of compost </a:t>
            </a:r>
            <a:r>
              <a:rPr lang="de-CH" sz="1600" dirty="0" err="1"/>
              <a:t>varies</a:t>
            </a:r>
            <a:r>
              <a:rPr lang="de-CH" sz="1600" dirty="0"/>
              <a:t> </a:t>
            </a:r>
            <a:r>
              <a:rPr lang="de-CH" sz="1600" dirty="0" err="1"/>
              <a:t>depending</a:t>
            </a:r>
            <a:r>
              <a:rPr lang="de-CH" sz="1600" dirty="0"/>
              <a:t> on </a:t>
            </a:r>
            <a:r>
              <a:rPr lang="de-CH" sz="1600" dirty="0" err="1"/>
              <a:t>raw</a:t>
            </a:r>
            <a:r>
              <a:rPr lang="de-CH" sz="1600" dirty="0"/>
              <a:t> </a:t>
            </a:r>
            <a:r>
              <a:rPr lang="de-CH" sz="1600" dirty="0" err="1"/>
              <a:t>materials</a:t>
            </a:r>
            <a:r>
              <a:rPr lang="de-CH" sz="1600" dirty="0"/>
              <a:t> used and </a:t>
            </a:r>
            <a:r>
              <a:rPr lang="de-CH" sz="1600" dirty="0" err="1"/>
              <a:t>other</a:t>
            </a:r>
            <a:r>
              <a:rPr lang="de-CH" sz="1600" dirty="0"/>
              <a:t> </a:t>
            </a:r>
            <a:r>
              <a:rPr lang="de-CH" sz="1600" dirty="0" err="1"/>
              <a:t>factors</a:t>
            </a:r>
            <a:r>
              <a:rPr lang="de-CH" sz="1600" dirty="0"/>
              <a:t>, </a:t>
            </a:r>
            <a:r>
              <a:rPr lang="de-CH" sz="1600" dirty="0" err="1"/>
              <a:t>ensure</a:t>
            </a:r>
            <a:r>
              <a:rPr lang="de-CH" sz="1600" dirty="0"/>
              <a:t> that </a:t>
            </a:r>
            <a:r>
              <a:rPr lang="de-CH" sz="1600" dirty="0" err="1"/>
              <a:t>supplementary</a:t>
            </a:r>
            <a:r>
              <a:rPr lang="de-CH" sz="1600" dirty="0"/>
              <a:t> </a:t>
            </a:r>
            <a:r>
              <a:rPr lang="de-CH" sz="1600" dirty="0" err="1"/>
              <a:t>sources</a:t>
            </a:r>
            <a:r>
              <a:rPr lang="de-CH" sz="1600" dirty="0"/>
              <a:t> of nutrients (like rock </a:t>
            </a:r>
            <a:r>
              <a:rPr lang="de-CH" sz="1600" dirty="0" err="1"/>
              <a:t>phophate</a:t>
            </a:r>
            <a:r>
              <a:rPr lang="de-CH" sz="1600" dirty="0"/>
              <a:t> </a:t>
            </a:r>
            <a:r>
              <a:rPr lang="de-CH" sz="1600" dirty="0" err="1"/>
              <a:t>for</a:t>
            </a:r>
            <a:r>
              <a:rPr lang="de-CH" sz="1600" dirty="0"/>
              <a:t> </a:t>
            </a:r>
            <a:r>
              <a:rPr lang="de-CH" sz="1600" dirty="0" err="1"/>
              <a:t>phosphorus</a:t>
            </a:r>
            <a:r>
              <a:rPr lang="de-CH" sz="1600" dirty="0"/>
              <a:t>) </a:t>
            </a:r>
            <a:r>
              <a:rPr lang="de-CH" sz="1600" dirty="0" err="1"/>
              <a:t>are</a:t>
            </a:r>
            <a:r>
              <a:rPr lang="de-CH" sz="1600" dirty="0"/>
              <a:t> available to </a:t>
            </a:r>
            <a:r>
              <a:rPr lang="de-CH" sz="1600" dirty="0" err="1"/>
              <a:t>augment</a:t>
            </a:r>
            <a:r>
              <a:rPr lang="de-CH" sz="1600" dirty="0"/>
              <a:t> </a:t>
            </a:r>
            <a:r>
              <a:rPr lang="de-CH" sz="1600" dirty="0" err="1"/>
              <a:t>the</a:t>
            </a:r>
            <a:r>
              <a:rPr lang="de-CH" sz="1600" dirty="0"/>
              <a:t> nutrients </a:t>
            </a:r>
            <a:r>
              <a:rPr lang="de-CH" sz="1600" dirty="0" err="1"/>
              <a:t>supplied</a:t>
            </a:r>
            <a:r>
              <a:rPr lang="de-CH" sz="1600" dirty="0"/>
              <a:t> </a:t>
            </a:r>
            <a:r>
              <a:rPr lang="de-CH" sz="1600" dirty="0" err="1"/>
              <a:t>by</a:t>
            </a:r>
            <a:r>
              <a:rPr lang="de-CH" sz="1600" dirty="0"/>
              <a:t> </a:t>
            </a:r>
            <a:r>
              <a:rPr lang="de-CH" sz="1600" dirty="0" err="1"/>
              <a:t>the</a:t>
            </a:r>
            <a:r>
              <a:rPr lang="de-CH" sz="1600" dirty="0"/>
              <a:t> compost.</a:t>
            </a:r>
            <a:endParaRPr lang="en-US" sz="1600" dirty="0"/>
          </a:p>
        </p:txBody>
      </p:sp>
      <p:sp>
        <p:nvSpPr>
          <p:cNvPr id="6" name="TextBox 5"/>
          <p:cNvSpPr txBox="1"/>
          <p:nvPr/>
        </p:nvSpPr>
        <p:spPr>
          <a:xfrm>
            <a:off x="611920" y="396831"/>
            <a:ext cx="7990742" cy="425540"/>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en-GB" sz="1800" dirty="0" err="1"/>
              <a:t>Applicaton</a:t>
            </a:r>
            <a:r>
              <a:rPr lang="en-GB" sz="1800" dirty="0"/>
              <a:t> of organic inputs for soil fertility and plant nutrition at planting</a:t>
            </a:r>
            <a:endParaRPr lang="en-US" sz="1800" dirty="0"/>
          </a:p>
        </p:txBody>
      </p:sp>
      <p:sp>
        <p:nvSpPr>
          <p:cNvPr id="9" name="Datumsplatzhalter 4">
            <a:extLst>
              <a:ext uri="{FF2B5EF4-FFF2-40B4-BE49-F238E27FC236}">
                <a16:creationId xmlns:a16="http://schemas.microsoft.com/office/drawing/2014/main" id="{09D9D0F9-0E97-4FB6-BD11-385C94AD41C4}"/>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0" name="TextBox 5">
            <a:extLst>
              <a:ext uri="{FF2B5EF4-FFF2-40B4-BE49-F238E27FC236}">
                <a16:creationId xmlns:a16="http://schemas.microsoft.com/office/drawing/2014/main" id="{A68963C1-E1F2-4882-945C-5FDF2588107A}"/>
              </a:ext>
            </a:extLst>
          </p:cNvPr>
          <p:cNvSpPr txBox="1"/>
          <p:nvPr/>
        </p:nvSpPr>
        <p:spPr>
          <a:xfrm>
            <a:off x="505509" y="5499023"/>
            <a:ext cx="2654453" cy="276999"/>
          </a:xfrm>
          <a:prstGeom prst="rect">
            <a:avLst/>
          </a:prstGeom>
          <a:solidFill>
            <a:schemeClr val="bg1"/>
          </a:solidFill>
        </p:spPr>
        <p:txBody>
          <a:bodyPr wrap="square" rtlCol="0">
            <a:spAutoFit/>
          </a:bodyPr>
          <a:lstStyle/>
          <a:p>
            <a:pPr algn="r"/>
            <a:r>
              <a:rPr lang="de-CH" sz="1200" dirty="0"/>
              <a:t>Picture: Edward Karanja, SysCom Kenya</a:t>
            </a:r>
          </a:p>
        </p:txBody>
      </p:sp>
    </p:spTree>
    <p:extLst>
      <p:ext uri="{BB962C8B-B14F-4D97-AF65-F5344CB8AC3E}">
        <p14:creationId xmlns:p14="http://schemas.microsoft.com/office/powerpoint/2010/main" val="3402999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68</a:t>
            </a:fld>
            <a:endParaRPr lang="en-GB" noProof="0" dirty="0"/>
          </a:p>
        </p:txBody>
      </p:sp>
      <p:pic>
        <p:nvPicPr>
          <p:cNvPr id="9" name="Content Placeholder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33358" y="1237034"/>
            <a:ext cx="4316816" cy="3870043"/>
          </a:xfrm>
          <a:prstGeom prst="rect">
            <a:avLst/>
          </a:prstGeom>
        </p:spPr>
      </p:pic>
      <p:sp>
        <p:nvSpPr>
          <p:cNvPr id="6" name="TextBox 5"/>
          <p:cNvSpPr txBox="1"/>
          <p:nvPr/>
        </p:nvSpPr>
        <p:spPr>
          <a:xfrm>
            <a:off x="556745" y="554639"/>
            <a:ext cx="5005265" cy="313932"/>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en-GB" sz="1800" dirty="0"/>
              <a:t>Organic input application at planting</a:t>
            </a:r>
            <a:endParaRPr lang="en-US" sz="1800" dirty="0"/>
          </a:p>
        </p:txBody>
      </p:sp>
      <p:sp>
        <p:nvSpPr>
          <p:cNvPr id="8" name="Rectangle 7"/>
          <p:cNvSpPr/>
          <p:nvPr/>
        </p:nvSpPr>
        <p:spPr>
          <a:xfrm>
            <a:off x="4587891" y="1002230"/>
            <a:ext cx="4090173" cy="4339650"/>
          </a:xfrm>
          <a:prstGeom prst="rect">
            <a:avLst/>
          </a:prstGeom>
          <a:solidFill>
            <a:srgbClr val="FFF2CC"/>
          </a:solidFill>
        </p:spPr>
        <p:txBody>
          <a:bodyPr wrap="square">
            <a:spAutoFit/>
          </a:bodyPr>
          <a:lstStyle/>
          <a:p>
            <a:r>
              <a:rPr lang="en-US" sz="1600" b="1" dirty="0"/>
              <a:t>Note: </a:t>
            </a:r>
          </a:p>
          <a:p>
            <a:r>
              <a:rPr lang="en-US" sz="1600" dirty="0"/>
              <a:t>Composts, manure, and other soil nutrient sources vary in their quality, e.g. the amounts of nutrients contained and other characteristics can differ.  The nutrient status of the soil also determines how much additional nutrients, and types, will be required.</a:t>
            </a:r>
          </a:p>
          <a:p>
            <a:endParaRPr lang="en-US" sz="1600" b="1" dirty="0"/>
          </a:p>
          <a:p>
            <a:r>
              <a:rPr lang="en-US" sz="1600" dirty="0"/>
              <a:t>Applying the correct amounts of compost/manure or other organic inputs for soil fertility management requires expert advice, e.g. from the extensions agents / researchers in the Ministry of Agriculture, university, research /academic institutes or NGOs to train the field workers. Alternatively, you can determine the amount to apply from published materials in your locality or country.</a:t>
            </a:r>
          </a:p>
        </p:txBody>
      </p:sp>
      <p:sp>
        <p:nvSpPr>
          <p:cNvPr id="10" name="Datumsplatzhalter 4">
            <a:extLst>
              <a:ext uri="{FF2B5EF4-FFF2-40B4-BE49-F238E27FC236}">
                <a16:creationId xmlns:a16="http://schemas.microsoft.com/office/drawing/2014/main" id="{A14ABC3A-A034-40C8-A902-52D4154668E0}"/>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1" name="TextBox 5">
            <a:extLst>
              <a:ext uri="{FF2B5EF4-FFF2-40B4-BE49-F238E27FC236}">
                <a16:creationId xmlns:a16="http://schemas.microsoft.com/office/drawing/2014/main" id="{A68963C1-E1F2-4882-945C-5FDF2588107A}"/>
              </a:ext>
            </a:extLst>
          </p:cNvPr>
          <p:cNvSpPr txBox="1"/>
          <p:nvPr/>
        </p:nvSpPr>
        <p:spPr>
          <a:xfrm>
            <a:off x="400146" y="5341880"/>
            <a:ext cx="2665241" cy="276999"/>
          </a:xfrm>
          <a:prstGeom prst="rect">
            <a:avLst/>
          </a:prstGeom>
          <a:solidFill>
            <a:schemeClr val="bg1"/>
          </a:solidFill>
        </p:spPr>
        <p:txBody>
          <a:bodyPr wrap="square" rtlCol="0">
            <a:spAutoFit/>
          </a:bodyPr>
          <a:lstStyle/>
          <a:p>
            <a:pPr algn="r"/>
            <a:r>
              <a:rPr lang="de-CH" sz="1200" dirty="0"/>
              <a:t>Picture: Edward Karanja, SysCom Kenya</a:t>
            </a:r>
          </a:p>
        </p:txBody>
      </p:sp>
    </p:spTree>
    <p:extLst>
      <p:ext uri="{BB962C8B-B14F-4D97-AF65-F5344CB8AC3E}">
        <p14:creationId xmlns:p14="http://schemas.microsoft.com/office/powerpoint/2010/main" val="1265060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A0A7-294D-4036-8A72-3FF055E1C92F}"/>
              </a:ext>
            </a:extLst>
          </p:cNvPr>
          <p:cNvSpPr>
            <a:spLocks noGrp="1"/>
          </p:cNvSpPr>
          <p:nvPr>
            <p:ph type="title"/>
          </p:nvPr>
        </p:nvSpPr>
        <p:spPr>
          <a:xfrm>
            <a:off x="611919" y="496360"/>
            <a:ext cx="7908549" cy="408445"/>
          </a:xfrm>
          <a:solidFill>
            <a:srgbClr val="D0F7F8"/>
          </a:solidFill>
        </p:spPr>
        <p:txBody>
          <a:bodyPr/>
          <a:lstStyle/>
          <a:p>
            <a:r>
              <a:rPr lang="en-US" dirty="0">
                <a:solidFill>
                  <a:srgbClr val="2D73A3"/>
                </a:solidFill>
              </a:rPr>
              <a:t>How much compost did NRC apply?</a:t>
            </a:r>
          </a:p>
        </p:txBody>
      </p:sp>
      <p:graphicFrame>
        <p:nvGraphicFramePr>
          <p:cNvPr id="4" name="Inhaltsplatzhalter 3"/>
          <p:cNvGraphicFramePr>
            <a:graphicFrameLocks noGrp="1"/>
          </p:cNvGraphicFramePr>
          <p:nvPr>
            <p:ph idx="1"/>
          </p:nvPr>
        </p:nvGraphicFramePr>
        <p:xfrm>
          <a:off x="612775" y="2528990"/>
          <a:ext cx="7907693" cy="2664972"/>
        </p:xfrm>
        <a:graphic>
          <a:graphicData uri="http://schemas.openxmlformats.org/drawingml/2006/table">
            <a:tbl>
              <a:tblPr firstRow="1" bandRow="1">
                <a:tableStyleId>{21E4AEA4-8DFA-4A89-87EB-49C32662AFE0}</a:tableStyleId>
              </a:tblPr>
              <a:tblGrid>
                <a:gridCol w="2069205">
                  <a:extLst>
                    <a:ext uri="{9D8B030D-6E8A-4147-A177-3AD203B41FA5}">
                      <a16:colId xmlns:a16="http://schemas.microsoft.com/office/drawing/2014/main" val="458794036"/>
                    </a:ext>
                  </a:extLst>
                </a:gridCol>
                <a:gridCol w="5838488">
                  <a:extLst>
                    <a:ext uri="{9D8B030D-6E8A-4147-A177-3AD203B41FA5}">
                      <a16:colId xmlns:a16="http://schemas.microsoft.com/office/drawing/2014/main" val="1151023015"/>
                    </a:ext>
                  </a:extLst>
                </a:gridCol>
              </a:tblGrid>
              <a:tr h="630007">
                <a:tc>
                  <a:txBody>
                    <a:bodyPr/>
                    <a:lstStyle/>
                    <a:p>
                      <a:r>
                        <a:rPr lang="de-CH" sz="2000" dirty="0">
                          <a:solidFill>
                            <a:schemeClr val="tx1"/>
                          </a:solidFill>
                        </a:rPr>
                        <a:t>Crop</a:t>
                      </a:r>
                      <a:endParaRPr lang="en-US" sz="2000" dirty="0">
                        <a:solidFill>
                          <a:schemeClr val="tx1"/>
                        </a:solidFill>
                      </a:endParaRPr>
                    </a:p>
                  </a:txBody>
                  <a:tcPr/>
                </a:tc>
                <a:tc>
                  <a:txBody>
                    <a:bodyPr/>
                    <a:lstStyle/>
                    <a:p>
                      <a:r>
                        <a:rPr lang="de-CH" sz="2000" dirty="0">
                          <a:solidFill>
                            <a:schemeClr val="tx1"/>
                          </a:solidFill>
                        </a:rPr>
                        <a:t>Compost </a:t>
                      </a:r>
                      <a:r>
                        <a:rPr lang="de-CH" sz="2000" dirty="0" err="1">
                          <a:solidFill>
                            <a:schemeClr val="tx1"/>
                          </a:solidFill>
                        </a:rPr>
                        <a:t>applied</a:t>
                      </a:r>
                      <a:r>
                        <a:rPr lang="de-CH" sz="2000" dirty="0">
                          <a:solidFill>
                            <a:schemeClr val="tx1"/>
                          </a:solidFill>
                        </a:rPr>
                        <a:t> per </a:t>
                      </a:r>
                      <a:r>
                        <a:rPr lang="de-CH" sz="2000" dirty="0" err="1">
                          <a:solidFill>
                            <a:schemeClr val="tx1"/>
                          </a:solidFill>
                        </a:rPr>
                        <a:t>plot</a:t>
                      </a:r>
                      <a:r>
                        <a:rPr lang="de-CH" sz="2000" dirty="0">
                          <a:solidFill>
                            <a:schemeClr val="tx1"/>
                          </a:solidFill>
                        </a:rPr>
                        <a:t> at planting (kg)</a:t>
                      </a:r>
                      <a:endParaRPr lang="en-US" sz="2000" dirty="0">
                        <a:solidFill>
                          <a:schemeClr val="tx1"/>
                        </a:solidFill>
                      </a:endParaRPr>
                    </a:p>
                  </a:txBody>
                  <a:tcPr/>
                </a:tc>
                <a:extLst>
                  <a:ext uri="{0D108BD9-81ED-4DB2-BD59-A6C34878D82A}">
                    <a16:rowId xmlns:a16="http://schemas.microsoft.com/office/drawing/2014/main" val="1910221855"/>
                  </a:ext>
                </a:extLst>
              </a:tr>
              <a:tr h="450005">
                <a:tc>
                  <a:txBody>
                    <a:bodyPr/>
                    <a:lstStyle/>
                    <a:p>
                      <a:r>
                        <a:rPr lang="de-CH" sz="2000" dirty="0" err="1"/>
                        <a:t>Maize</a:t>
                      </a:r>
                      <a:endParaRPr lang="en-US" sz="2000" dirty="0"/>
                    </a:p>
                  </a:txBody>
                  <a:tcPr/>
                </a:tc>
                <a:tc>
                  <a:txBody>
                    <a:bodyPr/>
                    <a:lstStyle/>
                    <a:p>
                      <a:pPr algn="ctr"/>
                      <a:r>
                        <a:rPr lang="en-US" sz="2000" dirty="0"/>
                        <a:t>79</a:t>
                      </a:r>
                    </a:p>
                  </a:txBody>
                  <a:tcPr/>
                </a:tc>
                <a:extLst>
                  <a:ext uri="{0D108BD9-81ED-4DB2-BD59-A6C34878D82A}">
                    <a16:rowId xmlns:a16="http://schemas.microsoft.com/office/drawing/2014/main" val="3773681263"/>
                  </a:ext>
                </a:extLst>
              </a:tr>
              <a:tr h="370840">
                <a:tc>
                  <a:txBody>
                    <a:bodyPr/>
                    <a:lstStyle/>
                    <a:p>
                      <a:r>
                        <a:rPr lang="de-CH" sz="2000" dirty="0"/>
                        <a:t>Sorghum</a:t>
                      </a:r>
                      <a:endParaRPr lang="en-US" sz="2000" dirty="0"/>
                    </a:p>
                  </a:txBody>
                  <a:tcPr/>
                </a:tc>
                <a:tc>
                  <a:txBody>
                    <a:bodyPr/>
                    <a:lstStyle/>
                    <a:p>
                      <a:pPr algn="ctr"/>
                      <a:r>
                        <a:rPr lang="de-CH" sz="2000" dirty="0"/>
                        <a:t>60</a:t>
                      </a:r>
                      <a:endParaRPr lang="en-US" sz="2000" dirty="0"/>
                    </a:p>
                  </a:txBody>
                  <a:tcPr/>
                </a:tc>
                <a:extLst>
                  <a:ext uri="{0D108BD9-81ED-4DB2-BD59-A6C34878D82A}">
                    <a16:rowId xmlns:a16="http://schemas.microsoft.com/office/drawing/2014/main" val="708396929"/>
                  </a:ext>
                </a:extLst>
              </a:tr>
              <a:tr h="370840">
                <a:tc>
                  <a:txBody>
                    <a:bodyPr/>
                    <a:lstStyle/>
                    <a:p>
                      <a:r>
                        <a:rPr lang="de-CH" sz="2000" dirty="0" err="1"/>
                        <a:t>Soybeans</a:t>
                      </a:r>
                      <a:endParaRPr lang="en-US" sz="2000" dirty="0"/>
                    </a:p>
                  </a:txBody>
                  <a:tcPr/>
                </a:tc>
                <a:tc>
                  <a:txBody>
                    <a:bodyPr/>
                    <a:lstStyle/>
                    <a:p>
                      <a:pPr algn="ctr"/>
                      <a:r>
                        <a:rPr lang="de-CH" sz="2000" dirty="0"/>
                        <a:t>37</a:t>
                      </a:r>
                      <a:endParaRPr lang="en-US" sz="2000" dirty="0"/>
                    </a:p>
                  </a:txBody>
                  <a:tcPr/>
                </a:tc>
                <a:extLst>
                  <a:ext uri="{0D108BD9-81ED-4DB2-BD59-A6C34878D82A}">
                    <a16:rowId xmlns:a16="http://schemas.microsoft.com/office/drawing/2014/main" val="2577248992"/>
                  </a:ext>
                </a:extLst>
              </a:tr>
              <a:tr h="370840">
                <a:tc>
                  <a:txBody>
                    <a:bodyPr/>
                    <a:lstStyle/>
                    <a:p>
                      <a:r>
                        <a:rPr lang="de-CH" sz="2000" dirty="0" err="1"/>
                        <a:t>Groundnts</a:t>
                      </a:r>
                      <a:endParaRPr lang="en-US" sz="20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a:t>33</a:t>
                      </a:r>
                    </a:p>
                  </a:txBody>
                  <a:tcPr/>
                </a:tc>
                <a:extLst>
                  <a:ext uri="{0D108BD9-81ED-4DB2-BD59-A6C34878D82A}">
                    <a16:rowId xmlns:a16="http://schemas.microsoft.com/office/drawing/2014/main" val="1339945121"/>
                  </a:ext>
                </a:extLst>
              </a:tr>
              <a:tr h="370840">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784967035"/>
                  </a:ext>
                </a:extLst>
              </a:tr>
            </a:tbl>
          </a:graphicData>
        </a:graphic>
      </p:graphicFrame>
      <p:sp>
        <p:nvSpPr>
          <p:cNvPr id="6" name="Textfeld 5"/>
          <p:cNvSpPr txBox="1"/>
          <p:nvPr/>
        </p:nvSpPr>
        <p:spPr>
          <a:xfrm>
            <a:off x="611484" y="1268976"/>
            <a:ext cx="7908549" cy="707886"/>
          </a:xfrm>
          <a:prstGeom prst="rect">
            <a:avLst/>
          </a:prstGeom>
          <a:noFill/>
        </p:spPr>
        <p:txBody>
          <a:bodyPr wrap="square" rtlCol="0">
            <a:spAutoFit/>
          </a:bodyPr>
          <a:lstStyle/>
          <a:p>
            <a:r>
              <a:rPr lang="de-CH" sz="2000" dirty="0" err="1"/>
              <a:t>Calculations</a:t>
            </a:r>
            <a:r>
              <a:rPr lang="de-CH" sz="2000" dirty="0"/>
              <a:t> based on </a:t>
            </a:r>
            <a:r>
              <a:rPr lang="de-CH" sz="2000" dirty="0" err="1"/>
              <a:t>plot</a:t>
            </a:r>
            <a:r>
              <a:rPr lang="de-CH" sz="2000" dirty="0"/>
              <a:t> </a:t>
            </a:r>
            <a:r>
              <a:rPr lang="de-CH" sz="2000" dirty="0" err="1"/>
              <a:t>size</a:t>
            </a:r>
            <a:r>
              <a:rPr lang="de-CH" sz="2000" dirty="0"/>
              <a:t> (8m x 14m </a:t>
            </a:r>
            <a:r>
              <a:rPr lang="de-CH" sz="2000" dirty="0" err="1"/>
              <a:t>each</a:t>
            </a:r>
            <a:r>
              <a:rPr lang="de-CH" sz="2000" dirty="0"/>
              <a:t>), crop type and initial soil nutrients (lab </a:t>
            </a:r>
            <a:r>
              <a:rPr lang="de-CH" sz="2000" dirty="0" err="1"/>
              <a:t>test</a:t>
            </a:r>
            <a:r>
              <a:rPr lang="de-CH" sz="2000" dirty="0"/>
              <a:t>)</a:t>
            </a:r>
            <a:endParaRPr lang="en-US" sz="2000" dirty="0"/>
          </a:p>
        </p:txBody>
      </p:sp>
    </p:spTree>
    <p:extLst>
      <p:ext uri="{BB962C8B-B14F-4D97-AF65-F5344CB8AC3E}">
        <p14:creationId xmlns:p14="http://schemas.microsoft.com/office/powerpoint/2010/main" val="52064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7</a:t>
            </a:fld>
            <a:endParaRPr lang="en-GB" noProof="0" dirty="0"/>
          </a:p>
        </p:txBody>
      </p:sp>
      <p:sp>
        <p:nvSpPr>
          <p:cNvPr id="6" name="Textfeld 5"/>
          <p:cNvSpPr txBox="1"/>
          <p:nvPr/>
        </p:nvSpPr>
        <p:spPr>
          <a:xfrm>
            <a:off x="590686" y="1178975"/>
            <a:ext cx="7927844" cy="1877437"/>
          </a:xfrm>
          <a:prstGeom prst="rect">
            <a:avLst/>
          </a:prstGeom>
          <a:solidFill>
            <a:schemeClr val="accent6">
              <a:lumMod val="20000"/>
              <a:lumOff val="80000"/>
            </a:schemeClr>
          </a:solidFill>
        </p:spPr>
        <p:txBody>
          <a:bodyPr wrap="square" rtlCol="0">
            <a:spAutoFit/>
          </a:bodyPr>
          <a:lstStyle/>
          <a:p>
            <a:r>
              <a:rPr lang="de-CH" b="1" dirty="0"/>
              <a:t>Sets of </a:t>
            </a:r>
            <a:r>
              <a:rPr lang="de-CH" b="1" dirty="0" err="1"/>
              <a:t>guiding</a:t>
            </a:r>
            <a:r>
              <a:rPr lang="de-CH" b="1" dirty="0"/>
              <a:t> </a:t>
            </a:r>
            <a:r>
              <a:rPr lang="de-CH" b="1" dirty="0" err="1"/>
              <a:t>questions</a:t>
            </a:r>
            <a:r>
              <a:rPr lang="de-CH" b="1" dirty="0"/>
              <a:t> used in </a:t>
            </a:r>
            <a:r>
              <a:rPr lang="de-CH" b="1" dirty="0" err="1"/>
              <a:t>the</a:t>
            </a:r>
            <a:r>
              <a:rPr lang="de-CH" b="1" dirty="0"/>
              <a:t> </a:t>
            </a:r>
            <a:r>
              <a:rPr lang="de-CH" b="1" dirty="0" err="1"/>
              <a:t>User’s</a:t>
            </a:r>
            <a:r>
              <a:rPr lang="de-CH" b="1" dirty="0"/>
              <a:t> Guide</a:t>
            </a:r>
          </a:p>
          <a:p>
            <a:endParaRPr lang="de-CH" b="1" dirty="0"/>
          </a:p>
          <a:p>
            <a:pPr algn="just"/>
            <a:r>
              <a:rPr lang="de-CH" sz="1600" dirty="0"/>
              <a:t>For </a:t>
            </a:r>
            <a:r>
              <a:rPr lang="de-CH" sz="1600" dirty="0" err="1"/>
              <a:t>contextual</a:t>
            </a:r>
            <a:r>
              <a:rPr lang="de-CH" sz="1600" dirty="0"/>
              <a:t> </a:t>
            </a:r>
            <a:r>
              <a:rPr lang="de-CH" sz="1600" dirty="0" err="1"/>
              <a:t>setting</a:t>
            </a:r>
            <a:r>
              <a:rPr lang="de-CH" sz="1600" dirty="0"/>
              <a:t>, a </a:t>
            </a:r>
            <a:r>
              <a:rPr lang="de-CH" sz="1600" dirty="0" err="1"/>
              <a:t>set</a:t>
            </a:r>
            <a:r>
              <a:rPr lang="de-CH" sz="1600" dirty="0"/>
              <a:t> of </a:t>
            </a:r>
            <a:r>
              <a:rPr lang="de-CH" sz="1600" dirty="0" err="1"/>
              <a:t>guiding</a:t>
            </a:r>
            <a:r>
              <a:rPr lang="de-CH" sz="1600" dirty="0"/>
              <a:t> </a:t>
            </a:r>
            <a:r>
              <a:rPr lang="de-CH" sz="1600" dirty="0" err="1"/>
              <a:t>questions</a:t>
            </a:r>
            <a:r>
              <a:rPr lang="de-CH" sz="1600" dirty="0"/>
              <a:t> have been included under </a:t>
            </a:r>
            <a:r>
              <a:rPr lang="de-CH" sz="1600" dirty="0" err="1"/>
              <a:t>each</a:t>
            </a:r>
            <a:r>
              <a:rPr lang="de-CH" sz="1600" dirty="0"/>
              <a:t> </a:t>
            </a:r>
            <a:r>
              <a:rPr lang="de-CH" sz="1600" dirty="0" err="1"/>
              <a:t>main</a:t>
            </a:r>
            <a:r>
              <a:rPr lang="de-CH" sz="1600" dirty="0"/>
              <a:t> </a:t>
            </a:r>
            <a:r>
              <a:rPr lang="de-CH" sz="1600" dirty="0" err="1"/>
              <a:t>topic</a:t>
            </a:r>
            <a:r>
              <a:rPr lang="de-CH" sz="1600" dirty="0"/>
              <a:t>. This </a:t>
            </a:r>
            <a:r>
              <a:rPr lang="de-CH" sz="1600" dirty="0" err="1"/>
              <a:t>allows</a:t>
            </a:r>
            <a:r>
              <a:rPr lang="de-CH" sz="1600" dirty="0"/>
              <a:t> </a:t>
            </a:r>
            <a:r>
              <a:rPr lang="de-CH" sz="1600" dirty="0" err="1"/>
              <a:t>the</a:t>
            </a:r>
            <a:r>
              <a:rPr lang="de-CH" sz="1600" dirty="0"/>
              <a:t> </a:t>
            </a:r>
            <a:r>
              <a:rPr lang="de-CH" sz="1600" dirty="0" err="1"/>
              <a:t>demonstration</a:t>
            </a:r>
            <a:r>
              <a:rPr lang="de-CH" sz="1600" dirty="0"/>
              <a:t> </a:t>
            </a:r>
            <a:r>
              <a:rPr lang="de-CH" sz="1600" dirty="0" err="1"/>
              <a:t>team</a:t>
            </a:r>
            <a:r>
              <a:rPr lang="de-CH" sz="1600" dirty="0"/>
              <a:t> to </a:t>
            </a:r>
            <a:r>
              <a:rPr lang="de-CH" sz="1600" dirty="0" err="1"/>
              <a:t>brainstorm</a:t>
            </a:r>
            <a:r>
              <a:rPr lang="de-CH" sz="1600" dirty="0"/>
              <a:t> and </a:t>
            </a:r>
            <a:r>
              <a:rPr lang="de-CH" sz="1600" dirty="0" err="1"/>
              <a:t>reflect</a:t>
            </a:r>
            <a:r>
              <a:rPr lang="de-CH" sz="1600" dirty="0"/>
              <a:t> on </a:t>
            </a:r>
            <a:r>
              <a:rPr lang="de-CH" sz="1600" dirty="0" err="1"/>
              <a:t>the</a:t>
            </a:r>
            <a:r>
              <a:rPr lang="de-CH" sz="1600" dirty="0"/>
              <a:t> </a:t>
            </a:r>
            <a:r>
              <a:rPr lang="de-CH" sz="1600" dirty="0" err="1"/>
              <a:t>key</a:t>
            </a:r>
            <a:r>
              <a:rPr lang="de-CH" sz="1600" dirty="0"/>
              <a:t> </a:t>
            </a:r>
            <a:r>
              <a:rPr lang="de-CH" sz="1600" dirty="0" err="1"/>
              <a:t>points</a:t>
            </a:r>
            <a:r>
              <a:rPr lang="de-CH" sz="1600" dirty="0"/>
              <a:t> that </a:t>
            </a:r>
            <a:r>
              <a:rPr lang="de-CH" sz="1600" dirty="0" err="1"/>
              <a:t>need</a:t>
            </a:r>
            <a:r>
              <a:rPr lang="de-CH" sz="1600" dirty="0"/>
              <a:t> to </a:t>
            </a:r>
            <a:r>
              <a:rPr lang="de-CH" sz="1600" dirty="0" err="1"/>
              <a:t>be</a:t>
            </a:r>
            <a:r>
              <a:rPr lang="de-CH" sz="1600" dirty="0"/>
              <a:t> </a:t>
            </a:r>
            <a:r>
              <a:rPr lang="de-CH" sz="1600" dirty="0" err="1"/>
              <a:t>taken</a:t>
            </a:r>
            <a:r>
              <a:rPr lang="de-CH" sz="1600" dirty="0"/>
              <a:t> </a:t>
            </a:r>
            <a:r>
              <a:rPr lang="de-CH" sz="1600" dirty="0" err="1"/>
              <a:t>into</a:t>
            </a:r>
            <a:r>
              <a:rPr lang="de-CH" sz="1600" dirty="0"/>
              <a:t> </a:t>
            </a:r>
            <a:r>
              <a:rPr lang="de-CH" sz="1600" dirty="0" err="1"/>
              <a:t>consideration</a:t>
            </a:r>
            <a:r>
              <a:rPr lang="de-CH" sz="1600" dirty="0"/>
              <a:t> at </a:t>
            </a:r>
            <a:r>
              <a:rPr lang="de-CH" sz="1600" dirty="0" err="1"/>
              <a:t>each</a:t>
            </a:r>
            <a:r>
              <a:rPr lang="de-CH" sz="1600" dirty="0"/>
              <a:t> </a:t>
            </a:r>
            <a:r>
              <a:rPr lang="de-CH" sz="1600" dirty="0" err="1"/>
              <a:t>stage</a:t>
            </a:r>
            <a:r>
              <a:rPr lang="de-CH" sz="1600" dirty="0"/>
              <a:t>, and </a:t>
            </a:r>
            <a:r>
              <a:rPr lang="de-CH" sz="1600" dirty="0" err="1"/>
              <a:t>may</a:t>
            </a:r>
            <a:r>
              <a:rPr lang="de-CH" sz="1600" dirty="0"/>
              <a:t> </a:t>
            </a:r>
            <a:r>
              <a:rPr lang="de-CH" sz="1600" dirty="0" err="1"/>
              <a:t>influence</a:t>
            </a:r>
            <a:r>
              <a:rPr lang="de-CH" sz="1600" dirty="0"/>
              <a:t> </a:t>
            </a:r>
            <a:r>
              <a:rPr lang="de-CH" sz="1600" dirty="0" err="1"/>
              <a:t>their</a:t>
            </a:r>
            <a:r>
              <a:rPr lang="de-CH" sz="1600" dirty="0"/>
              <a:t> decisions. Note that </a:t>
            </a:r>
            <a:r>
              <a:rPr lang="de-CH" sz="1600" dirty="0" err="1"/>
              <a:t>the</a:t>
            </a:r>
            <a:r>
              <a:rPr lang="de-CH" sz="1600" dirty="0"/>
              <a:t> </a:t>
            </a:r>
            <a:r>
              <a:rPr lang="de-CH" sz="1600" dirty="0" err="1"/>
              <a:t>sets</a:t>
            </a:r>
            <a:r>
              <a:rPr lang="de-CH" sz="1600" dirty="0"/>
              <a:t> of </a:t>
            </a:r>
            <a:r>
              <a:rPr lang="de-CH" sz="1600" dirty="0" err="1"/>
              <a:t>questions</a:t>
            </a:r>
            <a:r>
              <a:rPr lang="de-CH" sz="1600" dirty="0"/>
              <a:t> </a:t>
            </a:r>
            <a:r>
              <a:rPr lang="de-CH" sz="1600" dirty="0" err="1"/>
              <a:t>are</a:t>
            </a:r>
            <a:r>
              <a:rPr lang="de-CH" sz="1600" dirty="0"/>
              <a:t> not exhaustive. The </a:t>
            </a:r>
            <a:r>
              <a:rPr lang="de-CH" sz="1600" dirty="0" err="1"/>
              <a:t>team</a:t>
            </a:r>
            <a:r>
              <a:rPr lang="de-CH" sz="1600" dirty="0"/>
              <a:t> </a:t>
            </a:r>
            <a:r>
              <a:rPr lang="de-CH" sz="1600" dirty="0" err="1"/>
              <a:t>can</a:t>
            </a:r>
            <a:r>
              <a:rPr lang="de-CH" sz="1600" dirty="0"/>
              <a:t> </a:t>
            </a:r>
            <a:r>
              <a:rPr lang="de-CH" sz="1600" dirty="0" err="1"/>
              <a:t>feel</a:t>
            </a:r>
            <a:r>
              <a:rPr lang="de-CH" sz="1600" dirty="0"/>
              <a:t> </a:t>
            </a:r>
            <a:r>
              <a:rPr lang="de-CH" sz="1600" dirty="0" err="1"/>
              <a:t>free</a:t>
            </a:r>
            <a:r>
              <a:rPr lang="de-CH" sz="1600" dirty="0"/>
              <a:t> to </a:t>
            </a:r>
            <a:r>
              <a:rPr lang="de-CH" sz="1600" dirty="0" err="1"/>
              <a:t>add</a:t>
            </a:r>
            <a:r>
              <a:rPr lang="de-CH" sz="1600" dirty="0"/>
              <a:t> </a:t>
            </a:r>
            <a:r>
              <a:rPr lang="de-CH" sz="1600" dirty="0" err="1"/>
              <a:t>more</a:t>
            </a:r>
            <a:r>
              <a:rPr lang="de-CH" sz="1600" dirty="0"/>
              <a:t> </a:t>
            </a:r>
            <a:r>
              <a:rPr lang="de-CH" sz="1600" dirty="0" err="1"/>
              <a:t>questions</a:t>
            </a:r>
            <a:r>
              <a:rPr lang="de-CH" sz="1600" dirty="0"/>
              <a:t>, </a:t>
            </a:r>
            <a:r>
              <a:rPr lang="de-CH" sz="1600" dirty="0" err="1"/>
              <a:t>or</a:t>
            </a:r>
            <a:r>
              <a:rPr lang="de-CH" sz="1600" dirty="0"/>
              <a:t> </a:t>
            </a:r>
            <a:r>
              <a:rPr lang="de-CH" sz="1600" dirty="0" err="1"/>
              <a:t>disregard</a:t>
            </a:r>
            <a:r>
              <a:rPr lang="de-CH" sz="1600" dirty="0"/>
              <a:t> some of </a:t>
            </a:r>
            <a:r>
              <a:rPr lang="de-CH" sz="1600" dirty="0" err="1"/>
              <a:t>the</a:t>
            </a:r>
            <a:r>
              <a:rPr lang="de-CH" sz="1600" dirty="0"/>
              <a:t> </a:t>
            </a:r>
            <a:r>
              <a:rPr lang="de-CH" sz="1600" dirty="0" err="1"/>
              <a:t>questions</a:t>
            </a:r>
            <a:r>
              <a:rPr lang="de-CH" sz="1600" dirty="0"/>
              <a:t> that might not </a:t>
            </a:r>
            <a:r>
              <a:rPr lang="de-CH" sz="1600" dirty="0" err="1"/>
              <a:t>be</a:t>
            </a:r>
            <a:r>
              <a:rPr lang="de-CH" sz="1600" dirty="0"/>
              <a:t> applicable to </a:t>
            </a:r>
            <a:r>
              <a:rPr lang="de-CH" sz="1600" dirty="0" err="1"/>
              <a:t>their</a:t>
            </a:r>
            <a:r>
              <a:rPr lang="de-CH" sz="1600" dirty="0"/>
              <a:t> context.</a:t>
            </a:r>
            <a:endParaRPr lang="en-US" sz="1600" dirty="0"/>
          </a:p>
        </p:txBody>
      </p:sp>
      <p:sp>
        <p:nvSpPr>
          <p:cNvPr id="7" name="Textfeld 6"/>
          <p:cNvSpPr txBox="1"/>
          <p:nvPr/>
        </p:nvSpPr>
        <p:spPr>
          <a:xfrm>
            <a:off x="567098" y="3924237"/>
            <a:ext cx="7975019" cy="584775"/>
          </a:xfrm>
          <a:prstGeom prst="rect">
            <a:avLst/>
          </a:prstGeom>
          <a:solidFill>
            <a:srgbClr val="FFF2CC"/>
          </a:solidFill>
          <a:ln>
            <a:noFill/>
          </a:ln>
        </p:spPr>
        <p:txBody>
          <a:bodyPr wrap="square">
            <a:spAutoFit/>
          </a:bodyPr>
          <a:lstStyle>
            <a:defPPr>
              <a:defRPr lang="de-DE"/>
            </a:defPPr>
            <a:lvl1pPr>
              <a:defRPr sz="1600" b="1"/>
            </a:lvl1pPr>
          </a:lstStyle>
          <a:p>
            <a:r>
              <a:rPr lang="de-CH" dirty="0"/>
              <a:t>Notes: </a:t>
            </a:r>
            <a:r>
              <a:rPr lang="de-CH" b="0" dirty="0"/>
              <a:t>on some </a:t>
            </a:r>
            <a:r>
              <a:rPr lang="de-CH" b="0" dirty="0" err="1"/>
              <a:t>sections</a:t>
            </a:r>
            <a:r>
              <a:rPr lang="de-CH" b="0" dirty="0"/>
              <a:t>, additional </a:t>
            </a:r>
            <a:r>
              <a:rPr lang="de-CH" b="0" dirty="0" err="1"/>
              <a:t>information</a:t>
            </a:r>
            <a:r>
              <a:rPr lang="de-CH" b="0" dirty="0"/>
              <a:t> </a:t>
            </a:r>
            <a:r>
              <a:rPr lang="de-CH" b="0" dirty="0" err="1"/>
              <a:t>is</a:t>
            </a:r>
            <a:r>
              <a:rPr lang="de-CH" b="0" dirty="0"/>
              <a:t> </a:t>
            </a:r>
            <a:r>
              <a:rPr lang="de-CH" b="0" dirty="0" err="1"/>
              <a:t>provided</a:t>
            </a:r>
            <a:r>
              <a:rPr lang="de-CH" b="0" dirty="0"/>
              <a:t> to </a:t>
            </a:r>
            <a:r>
              <a:rPr lang="de-CH" b="0" dirty="0" err="1"/>
              <a:t>help</a:t>
            </a:r>
            <a:r>
              <a:rPr lang="de-CH" b="0" dirty="0"/>
              <a:t> </a:t>
            </a:r>
            <a:r>
              <a:rPr lang="de-CH" b="0" dirty="0" err="1"/>
              <a:t>explain</a:t>
            </a:r>
            <a:r>
              <a:rPr lang="de-CH" b="0" dirty="0"/>
              <a:t> some of </a:t>
            </a:r>
            <a:r>
              <a:rPr lang="de-CH" b="0" dirty="0" err="1"/>
              <a:t>the</a:t>
            </a:r>
            <a:r>
              <a:rPr lang="de-CH" b="0" dirty="0"/>
              <a:t> </a:t>
            </a:r>
            <a:r>
              <a:rPr lang="de-CH" b="0" dirty="0" err="1"/>
              <a:t>content</a:t>
            </a:r>
            <a:r>
              <a:rPr lang="de-CH" b="0" dirty="0"/>
              <a:t> on </a:t>
            </a:r>
            <a:r>
              <a:rPr lang="de-CH" b="0" dirty="0" err="1"/>
              <a:t>the</a:t>
            </a:r>
            <a:r>
              <a:rPr lang="de-CH" b="0" dirty="0"/>
              <a:t> slides. </a:t>
            </a:r>
            <a:endParaRPr lang="en-US" b="0" dirty="0"/>
          </a:p>
        </p:txBody>
      </p:sp>
      <p:sp>
        <p:nvSpPr>
          <p:cNvPr id="8" name="Textfeld 7"/>
          <p:cNvSpPr txBox="1"/>
          <p:nvPr/>
        </p:nvSpPr>
        <p:spPr>
          <a:xfrm>
            <a:off x="601488" y="4869016"/>
            <a:ext cx="8003870" cy="1077218"/>
          </a:xfrm>
          <a:prstGeom prst="rect">
            <a:avLst/>
          </a:prstGeom>
          <a:solidFill>
            <a:srgbClr val="D0F7F8"/>
          </a:solidFill>
        </p:spPr>
        <p:txBody>
          <a:bodyPr wrap="square" rtlCol="0">
            <a:spAutoFit/>
          </a:bodyPr>
          <a:lstStyle/>
          <a:p>
            <a:r>
              <a:rPr lang="de-CH" sz="1600" dirty="0" err="1"/>
              <a:t>For</a:t>
            </a:r>
            <a:r>
              <a:rPr lang="de-CH" sz="1600" dirty="0"/>
              <a:t> a </a:t>
            </a:r>
            <a:r>
              <a:rPr lang="de-CH" sz="1600" dirty="0" err="1"/>
              <a:t>contextual</a:t>
            </a:r>
            <a:r>
              <a:rPr lang="de-CH" sz="1600" dirty="0"/>
              <a:t> </a:t>
            </a:r>
            <a:r>
              <a:rPr lang="de-CH" sz="1600" dirty="0" err="1"/>
              <a:t>setting</a:t>
            </a:r>
            <a:r>
              <a:rPr lang="de-CH" sz="1600" dirty="0"/>
              <a:t> to </a:t>
            </a:r>
            <a:r>
              <a:rPr lang="de-CH" sz="1600" dirty="0" err="1"/>
              <a:t>the</a:t>
            </a:r>
            <a:r>
              <a:rPr lang="de-CH" sz="1600" dirty="0"/>
              <a:t> GIZ/GIC Organic </a:t>
            </a:r>
            <a:r>
              <a:rPr lang="de-CH" sz="1600" dirty="0" err="1"/>
              <a:t>Agriculture</a:t>
            </a:r>
            <a:r>
              <a:rPr lang="de-CH" sz="1600" dirty="0"/>
              <a:t> Working Group, </a:t>
            </a:r>
            <a:r>
              <a:rPr lang="en-US" sz="1600" dirty="0"/>
              <a:t>the organic agriculture demonstration at Natural Resources College (NRC) of the Lilongwe University of Agriculture and Natural Resources (Malawi) </a:t>
            </a:r>
            <a:r>
              <a:rPr lang="de-CH" sz="1600" dirty="0"/>
              <a:t>(LUANAR-NRC) will </a:t>
            </a:r>
            <a:r>
              <a:rPr lang="de-CH" sz="1600" dirty="0" err="1"/>
              <a:t>be</a:t>
            </a:r>
            <a:r>
              <a:rPr lang="de-CH" sz="1600" dirty="0"/>
              <a:t> used </a:t>
            </a:r>
            <a:r>
              <a:rPr lang="de-CH" sz="1600" dirty="0" err="1"/>
              <a:t>as</a:t>
            </a:r>
            <a:r>
              <a:rPr lang="de-CH" sz="1600" dirty="0"/>
              <a:t> </a:t>
            </a:r>
            <a:r>
              <a:rPr lang="de-CH" sz="1600" dirty="0" err="1"/>
              <a:t>the</a:t>
            </a:r>
            <a:r>
              <a:rPr lang="de-CH" sz="1600" dirty="0"/>
              <a:t> </a:t>
            </a:r>
            <a:r>
              <a:rPr lang="de-CH" sz="1600" dirty="0" err="1"/>
              <a:t>key</a:t>
            </a:r>
            <a:r>
              <a:rPr lang="de-CH" sz="1600" dirty="0"/>
              <a:t> example in </a:t>
            </a:r>
            <a:r>
              <a:rPr lang="de-CH" sz="1600" dirty="0" err="1"/>
              <a:t>this</a:t>
            </a:r>
            <a:r>
              <a:rPr lang="de-CH" sz="1600" dirty="0"/>
              <a:t> </a:t>
            </a:r>
            <a:r>
              <a:rPr lang="de-CH" sz="1600" dirty="0" err="1"/>
              <a:t>User’s</a:t>
            </a:r>
            <a:r>
              <a:rPr lang="de-CH" sz="1600" dirty="0"/>
              <a:t> Guide, together with examples from </a:t>
            </a:r>
            <a:r>
              <a:rPr lang="de-CH" sz="1600" dirty="0" err="1"/>
              <a:t>FiBL’s</a:t>
            </a:r>
            <a:r>
              <a:rPr lang="de-CH" sz="1600" dirty="0"/>
              <a:t> </a:t>
            </a:r>
            <a:r>
              <a:rPr lang="de-CH" sz="1600" dirty="0" err="1"/>
              <a:t>programmes</a:t>
            </a:r>
            <a:r>
              <a:rPr lang="de-CH" sz="1600" dirty="0"/>
              <a:t> and others </a:t>
            </a:r>
            <a:r>
              <a:rPr lang="de-CH" sz="1600" dirty="0" err="1"/>
              <a:t>sources</a:t>
            </a:r>
            <a:r>
              <a:rPr lang="de-CH" sz="1600" dirty="0"/>
              <a:t>.</a:t>
            </a:r>
            <a:endParaRPr lang="en-US" sz="1600" dirty="0"/>
          </a:p>
        </p:txBody>
      </p:sp>
    </p:spTree>
    <p:extLst>
      <p:ext uri="{BB962C8B-B14F-4D97-AF65-F5344CB8AC3E}">
        <p14:creationId xmlns:p14="http://schemas.microsoft.com/office/powerpoint/2010/main" val="4004749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A0A7-294D-4036-8A72-3FF055E1C92F}"/>
              </a:ext>
            </a:extLst>
          </p:cNvPr>
          <p:cNvSpPr>
            <a:spLocks noGrp="1"/>
          </p:cNvSpPr>
          <p:nvPr>
            <p:ph type="title"/>
          </p:nvPr>
        </p:nvSpPr>
        <p:spPr>
          <a:xfrm>
            <a:off x="611919" y="410526"/>
            <a:ext cx="7908549" cy="408445"/>
          </a:xfrm>
          <a:solidFill>
            <a:srgbClr val="D0F7F8"/>
          </a:solidFill>
        </p:spPr>
        <p:txBody>
          <a:bodyPr/>
          <a:lstStyle/>
          <a:p>
            <a:r>
              <a:rPr lang="en-US" dirty="0"/>
              <a:t>Planting at NRC </a:t>
            </a:r>
          </a:p>
        </p:txBody>
      </p:sp>
      <p:pic>
        <p:nvPicPr>
          <p:cNvPr id="5" name="Content Placeholder 4">
            <a:extLst>
              <a:ext uri="{FF2B5EF4-FFF2-40B4-BE49-F238E27FC236}">
                <a16:creationId xmlns:a16="http://schemas.microsoft.com/office/drawing/2014/main" id="{FAB2B7EF-DA79-43BB-980C-BC43846D2FD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1959" y="908972"/>
            <a:ext cx="6846130" cy="5134598"/>
          </a:xfrm>
        </p:spPr>
      </p:pic>
    </p:spTree>
    <p:extLst>
      <p:ext uri="{BB962C8B-B14F-4D97-AF65-F5344CB8AC3E}">
        <p14:creationId xmlns:p14="http://schemas.microsoft.com/office/powerpoint/2010/main" val="767015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5B21-5987-4D33-BEB5-18D9ABB6E5F5}"/>
              </a:ext>
            </a:extLst>
          </p:cNvPr>
          <p:cNvSpPr>
            <a:spLocks noGrp="1"/>
          </p:cNvSpPr>
          <p:nvPr>
            <p:ph type="title"/>
          </p:nvPr>
        </p:nvSpPr>
        <p:spPr>
          <a:xfrm>
            <a:off x="611919" y="410526"/>
            <a:ext cx="7908549" cy="498446"/>
          </a:xfrm>
          <a:solidFill>
            <a:srgbClr val="D0F7F8"/>
          </a:solidFill>
        </p:spPr>
        <p:txBody>
          <a:bodyPr/>
          <a:lstStyle/>
          <a:p>
            <a:r>
              <a:rPr lang="en-US" dirty="0"/>
              <a:t>Planted plots at NRC </a:t>
            </a:r>
          </a:p>
        </p:txBody>
      </p:sp>
      <p:pic>
        <p:nvPicPr>
          <p:cNvPr id="5" name="Picture 4">
            <a:extLst>
              <a:ext uri="{FF2B5EF4-FFF2-40B4-BE49-F238E27FC236}">
                <a16:creationId xmlns:a16="http://schemas.microsoft.com/office/drawing/2014/main" id="{03E739A1-C249-4C42-AB1B-2E41664BA5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1155" y="1040226"/>
            <a:ext cx="6750075" cy="5062557"/>
          </a:xfrm>
          <a:prstGeom prst="rect">
            <a:avLst/>
          </a:prstGeom>
        </p:spPr>
      </p:pic>
    </p:spTree>
    <p:extLst>
      <p:ext uri="{BB962C8B-B14F-4D97-AF65-F5344CB8AC3E}">
        <p14:creationId xmlns:p14="http://schemas.microsoft.com/office/powerpoint/2010/main" val="2026147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2233" y="417992"/>
            <a:ext cx="7279841" cy="362928"/>
          </a:xfrm>
        </p:spPr>
        <p:txBody>
          <a:bodyPr vert="horz" lIns="0" tIns="0" rIns="0" bIns="0" rtlCol="0" anchor="t">
            <a:noAutofit/>
          </a:bodyPr>
          <a:lstStyle/>
          <a:p>
            <a:r>
              <a:rPr lang="de-CH" sz="1800" dirty="0">
                <a:solidFill>
                  <a:srgbClr val="262626"/>
                </a:solidFill>
                <a:latin typeface="+mn-lt"/>
              </a:rPr>
              <a:t>4.2:  </a:t>
            </a:r>
            <a:r>
              <a:rPr lang="de-CH" sz="1800" dirty="0" err="1">
                <a:solidFill>
                  <a:srgbClr val="262626"/>
                </a:solidFill>
                <a:latin typeface="+mn-lt"/>
              </a:rPr>
              <a:t>Weeding</a:t>
            </a:r>
            <a:r>
              <a:rPr lang="de-CH" sz="1800" dirty="0">
                <a:solidFill>
                  <a:srgbClr val="262626"/>
                </a:solidFill>
                <a:latin typeface="+mn-lt"/>
              </a:rPr>
              <a:t>, plant </a:t>
            </a:r>
            <a:r>
              <a:rPr lang="de-CH" sz="1800" dirty="0" err="1">
                <a:solidFill>
                  <a:srgbClr val="262626"/>
                </a:solidFill>
                <a:latin typeface="+mn-lt"/>
              </a:rPr>
              <a:t>training</a:t>
            </a:r>
            <a:r>
              <a:rPr lang="de-CH" sz="1800" dirty="0">
                <a:solidFill>
                  <a:srgbClr val="262626"/>
                </a:solidFill>
                <a:latin typeface="+mn-lt"/>
              </a:rPr>
              <a:t> and pruning</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72</a:t>
            </a:fld>
            <a:endParaRPr lang="en-GB" noProof="0" dirty="0"/>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38118" y="3044188"/>
            <a:ext cx="3713645" cy="3124548"/>
          </a:xfrm>
          <a:prstGeom prst="rect">
            <a:avLst/>
          </a:prstGeom>
        </p:spPr>
      </p:pic>
      <p:sp>
        <p:nvSpPr>
          <p:cNvPr id="6" name="Textfeld 5"/>
          <p:cNvSpPr txBox="1"/>
          <p:nvPr/>
        </p:nvSpPr>
        <p:spPr>
          <a:xfrm>
            <a:off x="6192018" y="5942701"/>
            <a:ext cx="2160024" cy="276999"/>
          </a:xfrm>
          <a:prstGeom prst="rect">
            <a:avLst/>
          </a:prstGeom>
          <a:solidFill>
            <a:schemeClr val="bg1"/>
          </a:solidFill>
        </p:spPr>
        <p:txBody>
          <a:bodyPr wrap="square" rtlCol="0">
            <a:spAutoFit/>
          </a:bodyPr>
          <a:lstStyle/>
          <a:p>
            <a:pPr algn="r"/>
            <a:r>
              <a:rPr lang="de-CH" sz="1200" dirty="0"/>
              <a:t>Picture: Monika Schneider, </a:t>
            </a:r>
            <a:r>
              <a:rPr lang="de-CH" sz="1200" dirty="0" err="1"/>
              <a:t>FiBL</a:t>
            </a:r>
            <a:endParaRPr lang="en-US" sz="1200" dirty="0"/>
          </a:p>
        </p:txBody>
      </p:sp>
      <p:sp>
        <p:nvSpPr>
          <p:cNvPr id="7" name="Titel 1">
            <a:extLst>
              <a:ext uri="{FF2B5EF4-FFF2-40B4-BE49-F238E27FC236}">
                <a16:creationId xmlns:a16="http://schemas.microsoft.com/office/drawing/2014/main" id="{05C195B6-CAAF-4AE9-9C3C-6906B157B59A}"/>
              </a:ext>
            </a:extLst>
          </p:cNvPr>
          <p:cNvSpPr txBox="1">
            <a:spLocks/>
          </p:cNvSpPr>
          <p:nvPr/>
        </p:nvSpPr>
        <p:spPr>
          <a:xfrm>
            <a:off x="622233" y="3248998"/>
            <a:ext cx="3679764" cy="1080012"/>
          </a:xfrm>
          <a:prstGeom prst="rect">
            <a:avLst/>
          </a:prstGeom>
          <a:noFill/>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sz="1600" b="0" dirty="0"/>
              <a:t>Example on </a:t>
            </a:r>
            <a:r>
              <a:rPr lang="de-CH" sz="1600" b="0" dirty="0" err="1"/>
              <a:t>smoothering</a:t>
            </a:r>
            <a:r>
              <a:rPr lang="de-CH" sz="1600" b="0" dirty="0"/>
              <a:t> </a:t>
            </a:r>
            <a:r>
              <a:rPr lang="de-CH" sz="1600" b="0" dirty="0" err="1"/>
              <a:t>weeds</a:t>
            </a:r>
            <a:r>
              <a:rPr lang="de-CH" sz="1600" b="0" dirty="0"/>
              <a:t> with a </a:t>
            </a:r>
            <a:r>
              <a:rPr lang="de-CH" sz="1600" b="0" dirty="0" err="1"/>
              <a:t>suitable</a:t>
            </a:r>
            <a:r>
              <a:rPr lang="de-CH" sz="1600" b="0" dirty="0"/>
              <a:t> </a:t>
            </a:r>
            <a:r>
              <a:rPr lang="de-CH" sz="1600" b="0" dirty="0" err="1"/>
              <a:t>legume</a:t>
            </a:r>
            <a:r>
              <a:rPr lang="de-CH" sz="1600" b="0" dirty="0"/>
              <a:t> </a:t>
            </a:r>
            <a:r>
              <a:rPr lang="de-CH" sz="1600" b="0" dirty="0" err="1"/>
              <a:t>cover</a:t>
            </a:r>
            <a:r>
              <a:rPr lang="de-CH" sz="1600" b="0" dirty="0"/>
              <a:t> crop in </a:t>
            </a:r>
            <a:r>
              <a:rPr lang="de-CH" sz="1600" b="0" dirty="0" err="1"/>
              <a:t>agroforestry</a:t>
            </a:r>
            <a:r>
              <a:rPr lang="de-CH" sz="1600" b="0" dirty="0"/>
              <a:t> </a:t>
            </a:r>
            <a:r>
              <a:rPr lang="de-CH" sz="1600" b="0" dirty="0" err="1"/>
              <a:t>cocoa</a:t>
            </a:r>
            <a:r>
              <a:rPr lang="de-CH" sz="1600" b="0" dirty="0"/>
              <a:t>.  The </a:t>
            </a:r>
            <a:r>
              <a:rPr lang="de-CH" sz="1600" b="0" dirty="0" err="1"/>
              <a:t>legumes</a:t>
            </a:r>
            <a:r>
              <a:rPr lang="de-CH" sz="1600" b="0" dirty="0"/>
              <a:t> </a:t>
            </a:r>
            <a:r>
              <a:rPr lang="de-CH" sz="1600" b="0" dirty="0" err="1"/>
              <a:t>help</a:t>
            </a:r>
            <a:r>
              <a:rPr lang="de-CH" sz="1600" b="0" dirty="0"/>
              <a:t> to fix </a:t>
            </a:r>
            <a:r>
              <a:rPr lang="de-CH" sz="1600" b="0" dirty="0" err="1"/>
              <a:t>nitrogen</a:t>
            </a:r>
            <a:r>
              <a:rPr lang="de-CH" sz="1600" b="0" dirty="0"/>
              <a:t>, in </a:t>
            </a:r>
            <a:r>
              <a:rPr lang="de-CH" sz="1600" b="0" dirty="0" err="1"/>
              <a:t>addition</a:t>
            </a:r>
            <a:r>
              <a:rPr lang="de-CH" sz="1600" b="0" dirty="0"/>
              <a:t> to </a:t>
            </a:r>
            <a:r>
              <a:rPr lang="de-CH" sz="1600" b="0" dirty="0" err="1"/>
              <a:t>controlling</a:t>
            </a:r>
            <a:r>
              <a:rPr lang="de-CH" sz="1600" b="0" dirty="0"/>
              <a:t> </a:t>
            </a:r>
            <a:r>
              <a:rPr lang="de-CH" sz="1600" b="0" dirty="0" err="1"/>
              <a:t>the</a:t>
            </a:r>
            <a:r>
              <a:rPr lang="de-CH" sz="1600" b="0" dirty="0"/>
              <a:t> </a:t>
            </a:r>
            <a:r>
              <a:rPr lang="de-CH" sz="1600" b="0" dirty="0" err="1"/>
              <a:t>weeds</a:t>
            </a:r>
            <a:r>
              <a:rPr lang="de-CH" sz="1600" b="0" dirty="0"/>
              <a:t>. The heavy </a:t>
            </a:r>
            <a:r>
              <a:rPr lang="de-CH" sz="1600" b="0" dirty="0" err="1"/>
              <a:t>leaf</a:t>
            </a:r>
            <a:r>
              <a:rPr lang="de-CH" sz="1600" b="0" dirty="0"/>
              <a:t> </a:t>
            </a:r>
            <a:r>
              <a:rPr lang="de-CH" sz="1600" b="0" dirty="0" err="1"/>
              <a:t>litter</a:t>
            </a:r>
            <a:r>
              <a:rPr lang="de-CH" sz="1600" b="0" dirty="0"/>
              <a:t> from </a:t>
            </a:r>
            <a:r>
              <a:rPr lang="de-CH" sz="1600" b="0" dirty="0" err="1"/>
              <a:t>the</a:t>
            </a:r>
            <a:r>
              <a:rPr lang="de-CH" sz="1600" b="0" dirty="0"/>
              <a:t> trees also helps to </a:t>
            </a:r>
            <a:r>
              <a:rPr lang="de-CH" sz="1600" b="0" dirty="0" err="1"/>
              <a:t>suppress</a:t>
            </a:r>
            <a:r>
              <a:rPr lang="de-CH" sz="1600" b="0" dirty="0"/>
              <a:t> </a:t>
            </a:r>
            <a:r>
              <a:rPr lang="de-CH" sz="1600" b="0" dirty="0" err="1"/>
              <a:t>weeds</a:t>
            </a:r>
            <a:r>
              <a:rPr lang="de-CH" sz="1600" b="0" dirty="0"/>
              <a:t> </a:t>
            </a:r>
            <a:r>
              <a:rPr lang="de-CH" sz="1600" b="0" dirty="0" err="1"/>
              <a:t>while</a:t>
            </a:r>
            <a:r>
              <a:rPr lang="de-CH" sz="1600" b="0" dirty="0"/>
              <a:t> </a:t>
            </a:r>
            <a:r>
              <a:rPr lang="de-CH" sz="1600" b="0" dirty="0" err="1"/>
              <a:t>recycling</a:t>
            </a:r>
            <a:r>
              <a:rPr lang="de-CH" sz="1600" b="0" dirty="0"/>
              <a:t> nutrients.</a:t>
            </a:r>
            <a:endParaRPr lang="en-US" sz="1600" b="0" dirty="0"/>
          </a:p>
        </p:txBody>
      </p:sp>
      <p:sp>
        <p:nvSpPr>
          <p:cNvPr id="8" name="Datumsplatzhalter 4">
            <a:extLst>
              <a:ext uri="{FF2B5EF4-FFF2-40B4-BE49-F238E27FC236}">
                <a16:creationId xmlns:a16="http://schemas.microsoft.com/office/drawing/2014/main" id="{5DC9D28A-F270-42A6-8797-0C9CF82B3BD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521955" y="735864"/>
            <a:ext cx="7729809" cy="2308324"/>
          </a:xfrm>
          <a:prstGeom prst="rect">
            <a:avLst/>
          </a:prstGeom>
          <a:noFill/>
        </p:spPr>
        <p:txBody>
          <a:bodyPr wrap="square" rtlCol="0">
            <a:spAutoFit/>
          </a:bodyPr>
          <a:lstStyle/>
          <a:p>
            <a:pPr algn="just"/>
            <a:r>
              <a:rPr lang="de-CH" sz="1600" dirty="0" err="1"/>
              <a:t>Timely</a:t>
            </a:r>
            <a:r>
              <a:rPr lang="de-CH" sz="1600" dirty="0"/>
              <a:t> </a:t>
            </a:r>
            <a:r>
              <a:rPr lang="de-CH" sz="1600" dirty="0" err="1"/>
              <a:t>weeding</a:t>
            </a:r>
            <a:r>
              <a:rPr lang="de-CH" sz="1600" dirty="0"/>
              <a:t> </a:t>
            </a:r>
            <a:r>
              <a:rPr lang="de-CH" sz="1600" dirty="0" err="1"/>
              <a:t>is</a:t>
            </a:r>
            <a:r>
              <a:rPr lang="de-CH" sz="1600" dirty="0"/>
              <a:t> important to </a:t>
            </a:r>
            <a:r>
              <a:rPr lang="de-CH" sz="1600" dirty="0" err="1"/>
              <a:t>avoid</a:t>
            </a:r>
            <a:r>
              <a:rPr lang="de-CH" sz="1600" dirty="0"/>
              <a:t> </a:t>
            </a:r>
            <a:r>
              <a:rPr lang="de-CH" sz="1600" dirty="0" err="1"/>
              <a:t>competition</a:t>
            </a:r>
            <a:r>
              <a:rPr lang="de-CH" sz="1600" dirty="0"/>
              <a:t> between </a:t>
            </a:r>
            <a:r>
              <a:rPr lang="de-CH" sz="1600" dirty="0" err="1"/>
              <a:t>the</a:t>
            </a:r>
            <a:r>
              <a:rPr lang="de-CH" sz="1600" dirty="0"/>
              <a:t> </a:t>
            </a:r>
            <a:r>
              <a:rPr lang="de-CH" sz="1600" dirty="0" err="1"/>
              <a:t>crops</a:t>
            </a:r>
            <a:r>
              <a:rPr lang="de-CH" sz="1600" dirty="0"/>
              <a:t> and </a:t>
            </a:r>
            <a:r>
              <a:rPr lang="de-CH" sz="1600" dirty="0" err="1"/>
              <a:t>weeds</a:t>
            </a:r>
            <a:r>
              <a:rPr lang="de-CH" sz="1600" dirty="0"/>
              <a:t> </a:t>
            </a:r>
            <a:r>
              <a:rPr lang="de-CH" sz="1600" dirty="0" err="1"/>
              <a:t>for</a:t>
            </a:r>
            <a:r>
              <a:rPr lang="de-CH" sz="1600" dirty="0"/>
              <a:t> production </a:t>
            </a:r>
            <a:r>
              <a:rPr lang="de-CH" sz="1600" dirty="0" err="1"/>
              <a:t>resources</a:t>
            </a:r>
            <a:r>
              <a:rPr lang="de-CH" sz="1600" dirty="0"/>
              <a:t> such </a:t>
            </a:r>
            <a:r>
              <a:rPr lang="de-CH" sz="1600" dirty="0" err="1"/>
              <a:t>as</a:t>
            </a:r>
            <a:r>
              <a:rPr lang="de-CH" sz="1600" dirty="0"/>
              <a:t> light, water and nutrients. In organic </a:t>
            </a:r>
            <a:r>
              <a:rPr lang="de-CH" sz="1600" dirty="0" err="1"/>
              <a:t>agriculture</a:t>
            </a:r>
            <a:r>
              <a:rPr lang="de-CH" sz="1600" dirty="0"/>
              <a:t>, </a:t>
            </a:r>
            <a:r>
              <a:rPr lang="de-CH" sz="1600" dirty="0" err="1"/>
              <a:t>the</a:t>
            </a:r>
            <a:r>
              <a:rPr lang="de-CH" sz="1600" dirty="0"/>
              <a:t> </a:t>
            </a:r>
            <a:r>
              <a:rPr lang="de-CH" sz="1600" dirty="0" err="1"/>
              <a:t>use</a:t>
            </a:r>
            <a:r>
              <a:rPr lang="de-CH" sz="1600" dirty="0"/>
              <a:t> of </a:t>
            </a:r>
            <a:r>
              <a:rPr lang="de-CH" sz="1600" dirty="0" err="1"/>
              <a:t>herbicides</a:t>
            </a:r>
            <a:r>
              <a:rPr lang="de-CH" sz="1600" dirty="0"/>
              <a:t> </a:t>
            </a:r>
            <a:r>
              <a:rPr lang="de-CH" sz="1600" dirty="0" err="1"/>
              <a:t>is</a:t>
            </a:r>
            <a:r>
              <a:rPr lang="de-CH" sz="1600" dirty="0"/>
              <a:t> </a:t>
            </a:r>
            <a:r>
              <a:rPr lang="de-CH" sz="1600" dirty="0" err="1"/>
              <a:t>prohibited</a:t>
            </a:r>
            <a:r>
              <a:rPr lang="de-CH" sz="1600" dirty="0"/>
              <a:t> and </a:t>
            </a:r>
            <a:r>
              <a:rPr lang="de-CH" sz="1600" dirty="0" err="1"/>
              <a:t>weeds</a:t>
            </a:r>
            <a:r>
              <a:rPr lang="de-CH" sz="1600" dirty="0"/>
              <a:t> must </a:t>
            </a:r>
            <a:r>
              <a:rPr lang="de-CH" sz="1600" dirty="0" err="1"/>
              <a:t>be</a:t>
            </a:r>
            <a:r>
              <a:rPr lang="de-CH" sz="1600" dirty="0"/>
              <a:t> controlled </a:t>
            </a:r>
            <a:r>
              <a:rPr lang="de-CH" sz="1600" dirty="0" err="1"/>
              <a:t>through</a:t>
            </a:r>
            <a:r>
              <a:rPr lang="de-CH" sz="1600" dirty="0"/>
              <a:t> </a:t>
            </a:r>
            <a:r>
              <a:rPr lang="de-CH" sz="1600" dirty="0" err="1"/>
              <a:t>other</a:t>
            </a:r>
            <a:r>
              <a:rPr lang="de-CH" sz="1600" dirty="0"/>
              <a:t> </a:t>
            </a:r>
            <a:r>
              <a:rPr lang="de-CH" sz="1600" dirty="0" err="1"/>
              <a:t>strategies</a:t>
            </a:r>
            <a:r>
              <a:rPr lang="de-CH" sz="1600" dirty="0"/>
              <a:t>. Some of </a:t>
            </a:r>
            <a:r>
              <a:rPr lang="de-CH" sz="1600" dirty="0" err="1"/>
              <a:t>the</a:t>
            </a:r>
            <a:r>
              <a:rPr lang="de-CH" sz="1600" dirty="0"/>
              <a:t> </a:t>
            </a:r>
            <a:r>
              <a:rPr lang="de-CH" sz="1600" dirty="0" err="1"/>
              <a:t>common</a:t>
            </a:r>
            <a:r>
              <a:rPr lang="de-CH" sz="1600" dirty="0"/>
              <a:t> </a:t>
            </a:r>
            <a:r>
              <a:rPr lang="de-CH" sz="1600" dirty="0" err="1"/>
              <a:t>strategies</a:t>
            </a:r>
            <a:r>
              <a:rPr lang="de-CH" sz="1600" dirty="0"/>
              <a:t>, </a:t>
            </a:r>
            <a:r>
              <a:rPr lang="de-CH" sz="1600" dirty="0" err="1"/>
              <a:t>depending</a:t>
            </a:r>
            <a:r>
              <a:rPr lang="de-CH" sz="1600" dirty="0"/>
              <a:t> on </a:t>
            </a:r>
            <a:r>
              <a:rPr lang="de-CH" sz="1600" dirty="0" err="1"/>
              <a:t>the</a:t>
            </a:r>
            <a:r>
              <a:rPr lang="de-CH" sz="1600" dirty="0"/>
              <a:t> </a:t>
            </a:r>
            <a:r>
              <a:rPr lang="de-CH" sz="1600" dirty="0" err="1"/>
              <a:t>site</a:t>
            </a:r>
            <a:r>
              <a:rPr lang="de-CH" sz="1600" dirty="0"/>
              <a:t> and </a:t>
            </a:r>
            <a:r>
              <a:rPr lang="de-CH" sz="1600" dirty="0" err="1"/>
              <a:t>cropping</a:t>
            </a:r>
            <a:r>
              <a:rPr lang="de-CH" sz="1600" dirty="0"/>
              <a:t> </a:t>
            </a:r>
            <a:r>
              <a:rPr lang="de-CH" sz="1600" dirty="0" err="1"/>
              <a:t>systems</a:t>
            </a:r>
            <a:r>
              <a:rPr lang="de-CH" sz="1600" dirty="0"/>
              <a:t> include: i) </a:t>
            </a:r>
            <a:r>
              <a:rPr lang="de-CH" sz="1600" dirty="0" err="1"/>
              <a:t>hand</a:t>
            </a:r>
            <a:r>
              <a:rPr lang="de-CH" sz="1600" dirty="0"/>
              <a:t> </a:t>
            </a:r>
            <a:r>
              <a:rPr lang="de-CH" sz="1600" dirty="0" err="1"/>
              <a:t>weeding</a:t>
            </a:r>
            <a:r>
              <a:rPr lang="de-CH" sz="1600" dirty="0"/>
              <a:t>, ii) </a:t>
            </a:r>
            <a:r>
              <a:rPr lang="de-CH" sz="1600" dirty="0" err="1"/>
              <a:t>mechanical</a:t>
            </a:r>
            <a:r>
              <a:rPr lang="de-CH" sz="1600" dirty="0"/>
              <a:t> </a:t>
            </a:r>
            <a:r>
              <a:rPr lang="de-CH" sz="1600" dirty="0" err="1"/>
              <a:t>weeding</a:t>
            </a:r>
            <a:r>
              <a:rPr lang="de-CH" sz="1600" dirty="0"/>
              <a:t> with </a:t>
            </a:r>
            <a:r>
              <a:rPr lang="de-CH" sz="1600" dirty="0" err="1"/>
              <a:t>handheld</a:t>
            </a:r>
            <a:r>
              <a:rPr lang="de-CH" sz="1600" dirty="0"/>
              <a:t>, </a:t>
            </a:r>
            <a:r>
              <a:rPr lang="de-CH" sz="1600" dirty="0" err="1"/>
              <a:t>or</a:t>
            </a:r>
            <a:r>
              <a:rPr lang="de-CH" sz="1600" dirty="0"/>
              <a:t> </a:t>
            </a:r>
            <a:r>
              <a:rPr lang="de-CH" sz="1600" dirty="0" err="1"/>
              <a:t>animal</a:t>
            </a:r>
            <a:r>
              <a:rPr lang="de-CH" sz="1600" dirty="0"/>
              <a:t>/</a:t>
            </a:r>
            <a:r>
              <a:rPr lang="de-CH" sz="1600" dirty="0" err="1"/>
              <a:t>machine</a:t>
            </a:r>
            <a:r>
              <a:rPr lang="de-CH" sz="1600" dirty="0"/>
              <a:t> </a:t>
            </a:r>
            <a:r>
              <a:rPr lang="de-CH" sz="1600" dirty="0" err="1"/>
              <a:t>drawn</a:t>
            </a:r>
            <a:r>
              <a:rPr lang="de-CH" sz="1600" dirty="0"/>
              <a:t> </a:t>
            </a:r>
            <a:r>
              <a:rPr lang="de-CH" sz="1600" dirty="0" err="1"/>
              <a:t>implements</a:t>
            </a:r>
            <a:r>
              <a:rPr lang="de-CH" sz="1600" dirty="0"/>
              <a:t>, iii) </a:t>
            </a:r>
            <a:r>
              <a:rPr lang="de-CH" sz="1600" dirty="0" err="1"/>
              <a:t>smothering</a:t>
            </a:r>
            <a:r>
              <a:rPr lang="de-CH" sz="1600" dirty="0"/>
              <a:t> </a:t>
            </a:r>
            <a:r>
              <a:rPr lang="de-CH" sz="1600" dirty="0" err="1"/>
              <a:t>weeds</a:t>
            </a:r>
            <a:r>
              <a:rPr lang="de-CH" sz="1600" dirty="0"/>
              <a:t> </a:t>
            </a:r>
            <a:r>
              <a:rPr lang="de-CH" sz="1600" dirty="0" err="1"/>
              <a:t>using</a:t>
            </a:r>
            <a:r>
              <a:rPr lang="de-CH" sz="1600" dirty="0"/>
              <a:t> </a:t>
            </a:r>
            <a:r>
              <a:rPr lang="de-CH" sz="1600" dirty="0" err="1"/>
              <a:t>mulches</a:t>
            </a:r>
            <a:r>
              <a:rPr lang="de-CH" sz="1600" dirty="0"/>
              <a:t> and </a:t>
            </a:r>
            <a:r>
              <a:rPr lang="de-CH" sz="1600" dirty="0" err="1"/>
              <a:t>cover</a:t>
            </a:r>
            <a:r>
              <a:rPr lang="de-CH" sz="1600" dirty="0"/>
              <a:t> </a:t>
            </a:r>
            <a:r>
              <a:rPr lang="de-CH" sz="1600" dirty="0" err="1"/>
              <a:t>crops</a:t>
            </a:r>
            <a:r>
              <a:rPr lang="de-CH" sz="1600" dirty="0"/>
              <a:t>, iv) </a:t>
            </a:r>
            <a:r>
              <a:rPr lang="de-CH" sz="1600" dirty="0" err="1"/>
              <a:t>hand</a:t>
            </a:r>
            <a:r>
              <a:rPr lang="de-CH" sz="1600" dirty="0"/>
              <a:t> </a:t>
            </a:r>
            <a:r>
              <a:rPr lang="de-CH" sz="1600" dirty="0" err="1"/>
              <a:t>pulling</a:t>
            </a:r>
            <a:r>
              <a:rPr lang="de-CH" sz="1600" dirty="0"/>
              <a:t>,  v) </a:t>
            </a:r>
            <a:r>
              <a:rPr lang="de-CH" sz="1600" dirty="0" err="1"/>
              <a:t>flaming</a:t>
            </a:r>
            <a:r>
              <a:rPr lang="de-CH" sz="1600" dirty="0"/>
              <a:t>, vi) grazing </a:t>
            </a:r>
            <a:r>
              <a:rPr lang="de-CH" sz="1600" dirty="0" err="1"/>
              <a:t>by</a:t>
            </a:r>
            <a:r>
              <a:rPr lang="de-CH" sz="1600" dirty="0"/>
              <a:t> </a:t>
            </a:r>
            <a:r>
              <a:rPr lang="de-CH" sz="1600" dirty="0" err="1"/>
              <a:t>animals</a:t>
            </a:r>
            <a:r>
              <a:rPr lang="de-CH" sz="1600" dirty="0"/>
              <a:t> (but </a:t>
            </a:r>
            <a:r>
              <a:rPr lang="de-CH" sz="1600" dirty="0" err="1"/>
              <a:t>for</a:t>
            </a:r>
            <a:r>
              <a:rPr lang="de-CH" sz="1600" dirty="0"/>
              <a:t> some </a:t>
            </a:r>
            <a:r>
              <a:rPr lang="de-CH" sz="1600" dirty="0" err="1"/>
              <a:t>crops</a:t>
            </a:r>
            <a:r>
              <a:rPr lang="de-CH" sz="1600" dirty="0"/>
              <a:t> such </a:t>
            </a:r>
            <a:r>
              <a:rPr lang="de-CH" sz="1600" dirty="0" err="1"/>
              <a:t>as</a:t>
            </a:r>
            <a:r>
              <a:rPr lang="de-CH" sz="1600" dirty="0"/>
              <a:t> </a:t>
            </a:r>
            <a:r>
              <a:rPr lang="de-CH" sz="1600" dirty="0" err="1"/>
              <a:t>moringa</a:t>
            </a:r>
            <a:r>
              <a:rPr lang="de-CH" sz="1600" dirty="0"/>
              <a:t>, </a:t>
            </a:r>
            <a:r>
              <a:rPr lang="de-CH" sz="1600" dirty="0" err="1"/>
              <a:t>animals</a:t>
            </a:r>
            <a:r>
              <a:rPr lang="de-CH" sz="1600" dirty="0"/>
              <a:t> </a:t>
            </a:r>
            <a:r>
              <a:rPr lang="de-CH" sz="1600" dirty="0" err="1"/>
              <a:t>may</a:t>
            </a:r>
            <a:r>
              <a:rPr lang="de-CH" sz="1600" dirty="0"/>
              <a:t> not </a:t>
            </a:r>
            <a:r>
              <a:rPr lang="de-CH" sz="1600" dirty="0" err="1"/>
              <a:t>be</a:t>
            </a:r>
            <a:r>
              <a:rPr lang="de-CH" sz="1600" dirty="0"/>
              <a:t> </a:t>
            </a:r>
            <a:r>
              <a:rPr lang="de-CH" sz="1600" dirty="0" err="1"/>
              <a:t>allowed</a:t>
            </a:r>
            <a:r>
              <a:rPr lang="de-CH" sz="1600" dirty="0"/>
              <a:t> in </a:t>
            </a:r>
            <a:r>
              <a:rPr lang="de-CH" sz="1600" dirty="0" err="1"/>
              <a:t>the</a:t>
            </a:r>
            <a:r>
              <a:rPr lang="de-CH" sz="1600" dirty="0"/>
              <a:t> </a:t>
            </a:r>
            <a:r>
              <a:rPr lang="de-CH" sz="1600" dirty="0" err="1"/>
              <a:t>plantations</a:t>
            </a:r>
            <a:r>
              <a:rPr lang="de-CH" sz="1600" dirty="0"/>
              <a:t> due to potential </a:t>
            </a:r>
            <a:r>
              <a:rPr lang="de-CH" sz="1600" dirty="0" err="1"/>
              <a:t>hygiene</a:t>
            </a:r>
            <a:r>
              <a:rPr lang="de-CH" sz="1600" dirty="0"/>
              <a:t>/contamination </a:t>
            </a:r>
            <a:r>
              <a:rPr lang="de-CH" sz="1600" dirty="0" err="1"/>
              <a:t>problems</a:t>
            </a:r>
            <a:r>
              <a:rPr lang="de-CH" sz="1600" dirty="0"/>
              <a:t>).  </a:t>
            </a:r>
            <a:r>
              <a:rPr lang="de-CH" sz="1600" dirty="0" err="1"/>
              <a:t>Preventing</a:t>
            </a:r>
            <a:r>
              <a:rPr lang="de-CH" sz="1600" dirty="0"/>
              <a:t> </a:t>
            </a:r>
            <a:r>
              <a:rPr lang="de-CH" sz="1600" dirty="0" err="1"/>
              <a:t>weed</a:t>
            </a:r>
            <a:r>
              <a:rPr lang="de-CH" sz="1600" dirty="0"/>
              <a:t> </a:t>
            </a:r>
            <a:r>
              <a:rPr lang="de-CH" sz="1600" dirty="0" err="1"/>
              <a:t>seed</a:t>
            </a:r>
            <a:r>
              <a:rPr lang="de-CH" sz="1600" dirty="0"/>
              <a:t> </a:t>
            </a:r>
            <a:r>
              <a:rPr lang="de-CH" sz="1600" dirty="0" err="1"/>
              <a:t>accumulation</a:t>
            </a:r>
            <a:r>
              <a:rPr lang="de-CH" sz="1600" dirty="0"/>
              <a:t> and </a:t>
            </a:r>
            <a:r>
              <a:rPr lang="de-CH" sz="1600" dirty="0" err="1"/>
              <a:t>dispersal</a:t>
            </a:r>
            <a:r>
              <a:rPr lang="de-CH" sz="1600" dirty="0"/>
              <a:t> </a:t>
            </a:r>
            <a:r>
              <a:rPr lang="de-CH" sz="1600" dirty="0" err="1"/>
              <a:t>are</a:t>
            </a:r>
            <a:r>
              <a:rPr lang="de-CH" sz="1600" dirty="0"/>
              <a:t> also important </a:t>
            </a:r>
            <a:r>
              <a:rPr lang="de-CH" sz="1600" dirty="0" err="1"/>
              <a:t>measures</a:t>
            </a:r>
            <a:r>
              <a:rPr lang="de-CH" sz="1600" dirty="0"/>
              <a:t> to manage </a:t>
            </a:r>
            <a:r>
              <a:rPr lang="de-CH" sz="1600" dirty="0" err="1"/>
              <a:t>weeds</a:t>
            </a:r>
            <a:r>
              <a:rPr lang="de-CH" sz="1600" dirty="0"/>
              <a:t> in organic.</a:t>
            </a:r>
            <a:endParaRPr lang="en-US" sz="1600" dirty="0"/>
          </a:p>
        </p:txBody>
      </p:sp>
      <p:sp>
        <p:nvSpPr>
          <p:cNvPr id="9" name="Rechteck 8"/>
          <p:cNvSpPr/>
          <p:nvPr/>
        </p:nvSpPr>
        <p:spPr>
          <a:xfrm>
            <a:off x="609700" y="4801434"/>
            <a:ext cx="3690041" cy="1077218"/>
          </a:xfrm>
          <a:prstGeom prst="rect">
            <a:avLst/>
          </a:prstGeom>
          <a:solidFill>
            <a:schemeClr val="accent6">
              <a:lumMod val="20000"/>
              <a:lumOff val="80000"/>
            </a:schemeClr>
          </a:solidFill>
        </p:spPr>
        <p:txBody>
          <a:bodyPr wrap="square">
            <a:spAutoFit/>
          </a:bodyPr>
          <a:lstStyle/>
          <a:p>
            <a:r>
              <a:rPr lang="de-CH" sz="1600" dirty="0"/>
              <a:t>For </a:t>
            </a:r>
            <a:r>
              <a:rPr lang="de-CH" sz="1600" dirty="0" err="1"/>
              <a:t>each</a:t>
            </a:r>
            <a:r>
              <a:rPr lang="de-CH" sz="1600" dirty="0"/>
              <a:t> crop, do you know </a:t>
            </a:r>
            <a:r>
              <a:rPr lang="de-CH" sz="1600" dirty="0" err="1"/>
              <a:t>the</a:t>
            </a:r>
            <a:r>
              <a:rPr lang="de-CH" sz="1600" dirty="0"/>
              <a:t> </a:t>
            </a:r>
            <a:r>
              <a:rPr lang="de-CH" sz="1600" dirty="0" err="1"/>
              <a:t>most</a:t>
            </a:r>
            <a:r>
              <a:rPr lang="de-CH" sz="1600" dirty="0"/>
              <a:t> effective time </a:t>
            </a:r>
            <a:r>
              <a:rPr lang="de-CH" sz="1600" dirty="0" err="1"/>
              <a:t>for</a:t>
            </a:r>
            <a:r>
              <a:rPr lang="de-CH" sz="1600" dirty="0"/>
              <a:t> </a:t>
            </a:r>
            <a:r>
              <a:rPr lang="de-CH" sz="1600" dirty="0" err="1"/>
              <a:t>weeding</a:t>
            </a:r>
            <a:r>
              <a:rPr lang="de-CH" sz="1600" dirty="0"/>
              <a:t>? At which </a:t>
            </a:r>
            <a:r>
              <a:rPr lang="de-CH" sz="1600" dirty="0" err="1"/>
              <a:t>stages</a:t>
            </a:r>
            <a:r>
              <a:rPr lang="de-CH" sz="1600" dirty="0"/>
              <a:t> </a:t>
            </a:r>
            <a:r>
              <a:rPr lang="de-CH" sz="1600" dirty="0" err="1"/>
              <a:t>is</a:t>
            </a:r>
            <a:r>
              <a:rPr lang="de-CH" sz="1600" dirty="0"/>
              <a:t> </a:t>
            </a:r>
            <a:r>
              <a:rPr lang="de-CH" sz="1600" dirty="0" err="1"/>
              <a:t>the</a:t>
            </a:r>
            <a:r>
              <a:rPr lang="de-CH" sz="1600" dirty="0"/>
              <a:t> crop </a:t>
            </a:r>
            <a:r>
              <a:rPr lang="de-CH" sz="1600" dirty="0" err="1"/>
              <a:t>most</a:t>
            </a:r>
            <a:r>
              <a:rPr lang="de-CH" sz="1600" dirty="0"/>
              <a:t> sensitive to </a:t>
            </a:r>
            <a:r>
              <a:rPr lang="de-CH" sz="1600" dirty="0" err="1"/>
              <a:t>competition</a:t>
            </a:r>
            <a:r>
              <a:rPr lang="de-CH" sz="1600" dirty="0"/>
              <a:t> from </a:t>
            </a:r>
            <a:r>
              <a:rPr lang="de-CH" sz="1600" dirty="0" err="1"/>
              <a:t>weeds</a:t>
            </a:r>
            <a:r>
              <a:rPr lang="de-CH" sz="1600" dirty="0"/>
              <a:t>?</a:t>
            </a:r>
            <a:endParaRPr lang="en-US" sz="1600" dirty="0"/>
          </a:p>
        </p:txBody>
      </p:sp>
    </p:spTree>
    <p:extLst>
      <p:ext uri="{BB962C8B-B14F-4D97-AF65-F5344CB8AC3E}">
        <p14:creationId xmlns:p14="http://schemas.microsoft.com/office/powerpoint/2010/main" val="2032599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73</a:t>
            </a:fld>
            <a:endParaRPr lang="en-GB" noProof="0" dirty="0"/>
          </a:p>
        </p:txBody>
      </p:sp>
      <p:sp>
        <p:nvSpPr>
          <p:cNvPr id="6" name="Rechteck 5"/>
          <p:cNvSpPr/>
          <p:nvPr/>
        </p:nvSpPr>
        <p:spPr>
          <a:xfrm>
            <a:off x="598817" y="4892714"/>
            <a:ext cx="7908549" cy="830997"/>
          </a:xfrm>
          <a:prstGeom prst="rect">
            <a:avLst/>
          </a:prstGeom>
          <a:solidFill>
            <a:schemeClr val="accent6">
              <a:lumMod val="20000"/>
              <a:lumOff val="80000"/>
            </a:schemeClr>
          </a:solidFill>
        </p:spPr>
        <p:txBody>
          <a:bodyPr wrap="square">
            <a:spAutoFit/>
          </a:bodyPr>
          <a:lstStyle/>
          <a:p>
            <a:pPr algn="just"/>
            <a:r>
              <a:rPr lang="de-CH" sz="1600" dirty="0"/>
              <a:t>Does </a:t>
            </a:r>
            <a:r>
              <a:rPr lang="de-CH" sz="1600" dirty="0" err="1"/>
              <a:t>the</a:t>
            </a:r>
            <a:r>
              <a:rPr lang="de-CH" sz="1600" dirty="0"/>
              <a:t> </a:t>
            </a:r>
            <a:r>
              <a:rPr lang="de-CH" sz="1600" dirty="0" err="1"/>
              <a:t>particular</a:t>
            </a:r>
            <a:r>
              <a:rPr lang="de-CH" sz="1600" dirty="0"/>
              <a:t> crop require </a:t>
            </a:r>
            <a:r>
              <a:rPr lang="de-CH" sz="1600" dirty="0" err="1"/>
              <a:t>special</a:t>
            </a:r>
            <a:r>
              <a:rPr lang="de-CH" sz="1600" dirty="0"/>
              <a:t> </a:t>
            </a:r>
            <a:r>
              <a:rPr lang="de-CH" sz="1600" dirty="0" err="1"/>
              <a:t>management</a:t>
            </a:r>
            <a:r>
              <a:rPr lang="de-CH" sz="1600" dirty="0"/>
              <a:t> </a:t>
            </a:r>
            <a:r>
              <a:rPr lang="de-CH" sz="1600" dirty="0" err="1"/>
              <a:t>practices</a:t>
            </a:r>
            <a:r>
              <a:rPr lang="de-CH" sz="1600" dirty="0"/>
              <a:t> such </a:t>
            </a:r>
            <a:r>
              <a:rPr lang="de-CH" sz="1600" dirty="0" err="1"/>
              <a:t>as</a:t>
            </a:r>
            <a:r>
              <a:rPr lang="de-CH" sz="1600" dirty="0"/>
              <a:t> </a:t>
            </a:r>
            <a:r>
              <a:rPr lang="de-CH" sz="1600" dirty="0" err="1"/>
              <a:t>training</a:t>
            </a:r>
            <a:r>
              <a:rPr lang="de-CH" sz="1600" dirty="0"/>
              <a:t>, What </a:t>
            </a:r>
            <a:r>
              <a:rPr lang="de-CH" sz="1600" dirty="0" err="1"/>
              <a:t>agronomic</a:t>
            </a:r>
            <a:r>
              <a:rPr lang="de-CH" sz="1600" dirty="0"/>
              <a:t> </a:t>
            </a:r>
            <a:r>
              <a:rPr lang="de-CH" sz="1600" dirty="0" err="1"/>
              <a:t>practices</a:t>
            </a:r>
            <a:r>
              <a:rPr lang="de-CH" sz="1600" dirty="0"/>
              <a:t> </a:t>
            </a:r>
            <a:r>
              <a:rPr lang="de-CH" sz="1600" dirty="0" err="1"/>
              <a:t>are</a:t>
            </a:r>
            <a:r>
              <a:rPr lang="de-CH" sz="1600" dirty="0"/>
              <a:t> required </a:t>
            </a:r>
            <a:r>
              <a:rPr lang="de-CH" sz="1600" dirty="0" err="1"/>
              <a:t>for</a:t>
            </a:r>
            <a:r>
              <a:rPr lang="de-CH" sz="1600" dirty="0"/>
              <a:t> </a:t>
            </a:r>
            <a:r>
              <a:rPr lang="de-CH" sz="1600" dirty="0" err="1"/>
              <a:t>the</a:t>
            </a:r>
            <a:r>
              <a:rPr lang="de-CH" sz="1600" dirty="0"/>
              <a:t> different </a:t>
            </a:r>
            <a:r>
              <a:rPr lang="de-CH" sz="1600" dirty="0" err="1"/>
              <a:t>crops</a:t>
            </a:r>
            <a:r>
              <a:rPr lang="de-CH" sz="1600" dirty="0"/>
              <a:t> (consider </a:t>
            </a:r>
            <a:r>
              <a:rPr lang="de-CH" sz="1600" dirty="0" err="1"/>
              <a:t>thinning</a:t>
            </a:r>
            <a:r>
              <a:rPr lang="de-CH" sz="1600" dirty="0"/>
              <a:t>, </a:t>
            </a:r>
            <a:r>
              <a:rPr lang="de-CH" sz="1600" dirty="0" err="1"/>
              <a:t>roguing</a:t>
            </a:r>
            <a:r>
              <a:rPr lang="de-CH" sz="1600" dirty="0"/>
              <a:t>, </a:t>
            </a:r>
            <a:r>
              <a:rPr lang="de-CH" sz="1600" dirty="0" err="1"/>
              <a:t>topping</a:t>
            </a:r>
            <a:r>
              <a:rPr lang="de-CH" sz="1600" dirty="0"/>
              <a:t>, shade </a:t>
            </a:r>
            <a:r>
              <a:rPr lang="de-CH" sz="1600" dirty="0" err="1"/>
              <a:t>provision</a:t>
            </a:r>
            <a:r>
              <a:rPr lang="de-CH" sz="1600" dirty="0"/>
              <a:t>, </a:t>
            </a:r>
            <a:r>
              <a:rPr lang="de-CH" sz="1600" dirty="0" err="1"/>
              <a:t>training</a:t>
            </a:r>
            <a:r>
              <a:rPr lang="de-CH" sz="1600" dirty="0"/>
              <a:t> such </a:t>
            </a:r>
            <a:r>
              <a:rPr lang="de-CH" sz="1600" dirty="0" err="1"/>
              <a:t>as</a:t>
            </a:r>
            <a:r>
              <a:rPr lang="de-CH" sz="1600" dirty="0"/>
              <a:t> </a:t>
            </a:r>
            <a:r>
              <a:rPr lang="de-CH" sz="1600" dirty="0" err="1"/>
              <a:t>trellising</a:t>
            </a:r>
            <a:r>
              <a:rPr lang="de-CH" sz="1600" dirty="0"/>
              <a:t> </a:t>
            </a:r>
            <a:r>
              <a:rPr lang="de-CH" sz="1600" dirty="0" err="1"/>
              <a:t>for</a:t>
            </a:r>
            <a:r>
              <a:rPr lang="de-CH" sz="1600" dirty="0"/>
              <a:t> </a:t>
            </a:r>
            <a:r>
              <a:rPr lang="de-CH" sz="1600" dirty="0" err="1"/>
              <a:t>tomatoes</a:t>
            </a:r>
            <a:r>
              <a:rPr lang="de-CH" sz="1600" dirty="0"/>
              <a:t>, </a:t>
            </a:r>
            <a:r>
              <a:rPr lang="de-CH" sz="1600" dirty="0" err="1"/>
              <a:t>mounting</a:t>
            </a:r>
            <a:r>
              <a:rPr lang="de-CH" sz="1600" dirty="0"/>
              <a:t> in </a:t>
            </a:r>
            <a:r>
              <a:rPr lang="de-CH" sz="1600" dirty="0" err="1"/>
              <a:t>tubers</a:t>
            </a:r>
            <a:r>
              <a:rPr lang="de-CH" sz="1600" dirty="0"/>
              <a:t>, etc.)</a:t>
            </a:r>
            <a:endParaRPr lang="en-US" sz="1600" dirty="0"/>
          </a:p>
        </p:txBody>
      </p:sp>
      <p:sp>
        <p:nvSpPr>
          <p:cNvPr id="7" name="Textfeld 6"/>
          <p:cNvSpPr txBox="1"/>
          <p:nvPr/>
        </p:nvSpPr>
        <p:spPr>
          <a:xfrm>
            <a:off x="604198" y="728970"/>
            <a:ext cx="7922075" cy="3539430"/>
          </a:xfrm>
          <a:prstGeom prst="rect">
            <a:avLst/>
          </a:prstGeom>
          <a:noFill/>
        </p:spPr>
        <p:txBody>
          <a:bodyPr wrap="square" rtlCol="0">
            <a:spAutoFit/>
          </a:bodyPr>
          <a:lstStyle/>
          <a:p>
            <a:pPr algn="just"/>
            <a:r>
              <a:rPr lang="de-CH" sz="1600" dirty="0"/>
              <a:t>For </a:t>
            </a:r>
            <a:r>
              <a:rPr lang="de-CH" sz="1600" dirty="0" err="1"/>
              <a:t>the</a:t>
            </a:r>
            <a:r>
              <a:rPr lang="de-CH" sz="1600" dirty="0"/>
              <a:t> </a:t>
            </a:r>
            <a:r>
              <a:rPr lang="de-CH" sz="1600" dirty="0" err="1"/>
              <a:t>selected</a:t>
            </a:r>
            <a:r>
              <a:rPr lang="de-CH" sz="1600" dirty="0"/>
              <a:t> </a:t>
            </a:r>
            <a:r>
              <a:rPr lang="de-CH" sz="1600" dirty="0" err="1"/>
              <a:t>demonstration</a:t>
            </a:r>
            <a:r>
              <a:rPr lang="de-CH" sz="1600" dirty="0"/>
              <a:t> </a:t>
            </a:r>
            <a:r>
              <a:rPr lang="de-CH" sz="1600" dirty="0" err="1"/>
              <a:t>crops</a:t>
            </a:r>
            <a:r>
              <a:rPr lang="de-CH" sz="1600" dirty="0"/>
              <a:t>, </a:t>
            </a:r>
            <a:r>
              <a:rPr lang="de-CH" sz="1600" dirty="0" err="1"/>
              <a:t>ensure</a:t>
            </a:r>
            <a:r>
              <a:rPr lang="de-CH" sz="1600" dirty="0"/>
              <a:t> that you know </a:t>
            </a:r>
            <a:r>
              <a:rPr lang="de-CH" sz="1600" dirty="0" err="1"/>
              <a:t>the</a:t>
            </a:r>
            <a:r>
              <a:rPr lang="de-CH" sz="1600" dirty="0"/>
              <a:t> </a:t>
            </a:r>
            <a:r>
              <a:rPr lang="de-CH" sz="1600" dirty="0" err="1"/>
              <a:t>special</a:t>
            </a:r>
            <a:r>
              <a:rPr lang="de-CH" sz="1600" dirty="0"/>
              <a:t> </a:t>
            </a:r>
            <a:r>
              <a:rPr lang="de-CH" sz="1600" dirty="0" err="1"/>
              <a:t>management</a:t>
            </a:r>
            <a:r>
              <a:rPr lang="de-CH" sz="1600" dirty="0"/>
              <a:t> requirements </a:t>
            </a:r>
            <a:r>
              <a:rPr lang="de-CH" sz="1600" dirty="0" err="1"/>
              <a:t>associated</a:t>
            </a:r>
            <a:r>
              <a:rPr lang="de-CH" sz="1600" dirty="0"/>
              <a:t> with </a:t>
            </a:r>
            <a:r>
              <a:rPr lang="de-CH" sz="1600" dirty="0" err="1"/>
              <a:t>each</a:t>
            </a:r>
            <a:r>
              <a:rPr lang="de-CH" sz="1600" dirty="0"/>
              <a:t> </a:t>
            </a:r>
            <a:r>
              <a:rPr lang="de-CH" sz="1600" dirty="0" err="1"/>
              <a:t>one</a:t>
            </a:r>
            <a:r>
              <a:rPr lang="de-CH" sz="1600" dirty="0"/>
              <a:t>. Crop husbandry </a:t>
            </a:r>
            <a:r>
              <a:rPr lang="de-CH" sz="1600" dirty="0" err="1"/>
              <a:t>practices</a:t>
            </a:r>
            <a:r>
              <a:rPr lang="de-CH" sz="1600" dirty="0"/>
              <a:t> such </a:t>
            </a:r>
            <a:r>
              <a:rPr lang="de-CH" sz="1600" dirty="0" err="1"/>
              <a:t>as</a:t>
            </a:r>
            <a:r>
              <a:rPr lang="de-CH" sz="1600" dirty="0"/>
              <a:t> </a:t>
            </a:r>
            <a:r>
              <a:rPr lang="de-CH" sz="1600" dirty="0" err="1"/>
              <a:t>roguing</a:t>
            </a:r>
            <a:r>
              <a:rPr lang="de-CH" sz="1600" dirty="0"/>
              <a:t> of </a:t>
            </a:r>
            <a:r>
              <a:rPr lang="de-CH" sz="1600" dirty="0" err="1"/>
              <a:t>weak</a:t>
            </a:r>
            <a:r>
              <a:rPr lang="de-CH" sz="1600" dirty="0"/>
              <a:t> and/</a:t>
            </a:r>
            <a:r>
              <a:rPr lang="de-CH" sz="1600" dirty="0" err="1"/>
              <a:t>or</a:t>
            </a:r>
            <a:r>
              <a:rPr lang="de-CH" sz="1600" dirty="0"/>
              <a:t> </a:t>
            </a:r>
            <a:r>
              <a:rPr lang="de-CH" sz="1600" dirty="0" err="1"/>
              <a:t>disease</a:t>
            </a:r>
            <a:r>
              <a:rPr lang="de-CH" sz="1600" dirty="0"/>
              <a:t>/</a:t>
            </a:r>
            <a:r>
              <a:rPr lang="de-CH" sz="1600" dirty="0" err="1"/>
              <a:t>insect</a:t>
            </a:r>
            <a:r>
              <a:rPr lang="de-CH" sz="1600" dirty="0"/>
              <a:t> </a:t>
            </a:r>
            <a:r>
              <a:rPr lang="de-CH" sz="1600" dirty="0" err="1"/>
              <a:t>infested</a:t>
            </a:r>
            <a:r>
              <a:rPr lang="de-CH" sz="1600" dirty="0"/>
              <a:t> </a:t>
            </a:r>
            <a:r>
              <a:rPr lang="de-CH" sz="1600" dirty="0" err="1"/>
              <a:t>plants</a:t>
            </a:r>
            <a:r>
              <a:rPr lang="de-CH" sz="1600" dirty="0"/>
              <a:t>, </a:t>
            </a:r>
            <a:r>
              <a:rPr lang="de-CH" sz="1600" dirty="0" err="1"/>
              <a:t>thinning</a:t>
            </a:r>
            <a:r>
              <a:rPr lang="de-CH" sz="1600" dirty="0"/>
              <a:t> to reduce plant </a:t>
            </a:r>
            <a:r>
              <a:rPr lang="de-CH" sz="1600" dirty="0" err="1"/>
              <a:t>populations</a:t>
            </a:r>
            <a:r>
              <a:rPr lang="de-CH" sz="1600" dirty="0"/>
              <a:t> and </a:t>
            </a:r>
            <a:r>
              <a:rPr lang="de-CH" sz="1600" dirty="0" err="1"/>
              <a:t>increase</a:t>
            </a:r>
            <a:r>
              <a:rPr lang="de-CH" sz="1600" dirty="0"/>
              <a:t> spacing among individual </a:t>
            </a:r>
            <a:r>
              <a:rPr lang="de-CH" sz="1600" dirty="0" err="1"/>
              <a:t>plants</a:t>
            </a:r>
            <a:r>
              <a:rPr lang="de-CH" sz="1600" dirty="0"/>
              <a:t> in a </a:t>
            </a:r>
            <a:r>
              <a:rPr lang="de-CH" sz="1600" dirty="0" err="1"/>
              <a:t>plot</a:t>
            </a:r>
            <a:r>
              <a:rPr lang="de-CH" sz="1600" dirty="0"/>
              <a:t> </a:t>
            </a:r>
            <a:r>
              <a:rPr lang="de-CH" sz="1600" dirty="0" err="1"/>
              <a:t>are</a:t>
            </a:r>
            <a:r>
              <a:rPr lang="de-CH" sz="1600" dirty="0"/>
              <a:t> important </a:t>
            </a:r>
            <a:r>
              <a:rPr lang="de-CH" sz="1600" dirty="0" err="1"/>
              <a:t>for</a:t>
            </a:r>
            <a:r>
              <a:rPr lang="de-CH" sz="1600" dirty="0"/>
              <a:t> plant </a:t>
            </a:r>
            <a:r>
              <a:rPr lang="de-CH" sz="1600" dirty="0" err="1"/>
              <a:t>growth</a:t>
            </a:r>
            <a:r>
              <a:rPr lang="de-CH" sz="1600" dirty="0"/>
              <a:t> and </a:t>
            </a:r>
            <a:r>
              <a:rPr lang="de-CH" sz="1600" dirty="0" err="1"/>
              <a:t>development</a:t>
            </a:r>
            <a:r>
              <a:rPr lang="de-CH" sz="1600" dirty="0"/>
              <a:t>. Some </a:t>
            </a:r>
            <a:r>
              <a:rPr lang="de-CH" sz="1600" dirty="0" err="1"/>
              <a:t>crops</a:t>
            </a:r>
            <a:r>
              <a:rPr lang="de-CH" sz="1600" dirty="0"/>
              <a:t> require </a:t>
            </a:r>
            <a:r>
              <a:rPr lang="de-CH" sz="1600" dirty="0" err="1"/>
              <a:t>topping</a:t>
            </a:r>
            <a:r>
              <a:rPr lang="de-CH" sz="1600" dirty="0"/>
              <a:t> to </a:t>
            </a:r>
            <a:r>
              <a:rPr lang="de-CH" sz="1600" dirty="0" err="1"/>
              <a:t>stimulate</a:t>
            </a:r>
            <a:r>
              <a:rPr lang="de-CH" sz="1600" dirty="0"/>
              <a:t> </a:t>
            </a:r>
            <a:r>
              <a:rPr lang="de-CH" sz="1600" dirty="0" err="1"/>
              <a:t>branching</a:t>
            </a:r>
            <a:r>
              <a:rPr lang="de-CH" sz="1600" dirty="0"/>
              <a:t> </a:t>
            </a:r>
            <a:r>
              <a:rPr lang="de-CH" sz="1600" dirty="0" err="1"/>
              <a:t>while</a:t>
            </a:r>
            <a:r>
              <a:rPr lang="de-CH" sz="1600" dirty="0"/>
              <a:t> others require some shade to </a:t>
            </a:r>
            <a:r>
              <a:rPr lang="de-CH" sz="1600" dirty="0" err="1"/>
              <a:t>grow</a:t>
            </a:r>
            <a:r>
              <a:rPr lang="de-CH" sz="1600" dirty="0"/>
              <a:t> and </a:t>
            </a:r>
            <a:r>
              <a:rPr lang="de-CH" sz="1600" dirty="0" err="1"/>
              <a:t>produce</a:t>
            </a:r>
            <a:r>
              <a:rPr lang="de-CH" sz="1600" dirty="0"/>
              <a:t> </a:t>
            </a:r>
            <a:r>
              <a:rPr lang="de-CH" sz="1600" dirty="0" err="1"/>
              <a:t>well</a:t>
            </a:r>
            <a:r>
              <a:rPr lang="de-CH" sz="1600" dirty="0"/>
              <a:t>, e.g. </a:t>
            </a:r>
            <a:r>
              <a:rPr lang="de-CH" sz="1600" dirty="0" err="1"/>
              <a:t>cocoa</a:t>
            </a:r>
            <a:r>
              <a:rPr lang="de-CH" sz="1600" dirty="0"/>
              <a:t>. </a:t>
            </a:r>
            <a:r>
              <a:rPr lang="de-CH" sz="1600" dirty="0" err="1"/>
              <a:t>Potatoes</a:t>
            </a:r>
            <a:r>
              <a:rPr lang="de-CH" sz="1600" dirty="0"/>
              <a:t> require </a:t>
            </a:r>
            <a:r>
              <a:rPr lang="de-CH" sz="1600" dirty="0" err="1"/>
              <a:t>mounting</a:t>
            </a:r>
            <a:r>
              <a:rPr lang="de-CH" sz="1600" dirty="0"/>
              <a:t> to promote </a:t>
            </a:r>
            <a:r>
              <a:rPr lang="de-CH" sz="1600" dirty="0" err="1"/>
              <a:t>tuber</a:t>
            </a:r>
            <a:r>
              <a:rPr lang="de-CH" sz="1600" dirty="0"/>
              <a:t> </a:t>
            </a:r>
            <a:r>
              <a:rPr lang="de-CH" sz="1600" dirty="0" err="1"/>
              <a:t>formation</a:t>
            </a:r>
            <a:r>
              <a:rPr lang="de-CH" sz="1600" dirty="0"/>
              <a:t> and </a:t>
            </a:r>
            <a:r>
              <a:rPr lang="de-CH" sz="1600" dirty="0" err="1"/>
              <a:t>growth</a:t>
            </a:r>
            <a:r>
              <a:rPr lang="de-CH" sz="1600" dirty="0"/>
              <a:t>. </a:t>
            </a:r>
          </a:p>
          <a:p>
            <a:pPr algn="just"/>
            <a:endParaRPr lang="de-CH" sz="1600" dirty="0"/>
          </a:p>
          <a:p>
            <a:pPr algn="just"/>
            <a:r>
              <a:rPr lang="de-CH" sz="1600" dirty="0" err="1"/>
              <a:t>If</a:t>
            </a:r>
            <a:r>
              <a:rPr lang="de-CH" sz="1600" dirty="0"/>
              <a:t> your </a:t>
            </a:r>
            <a:r>
              <a:rPr lang="de-CH" sz="1600" dirty="0" err="1"/>
              <a:t>demonstration</a:t>
            </a:r>
            <a:r>
              <a:rPr lang="de-CH" sz="1600" dirty="0"/>
              <a:t> </a:t>
            </a:r>
            <a:r>
              <a:rPr lang="de-CH" sz="1600" dirty="0" err="1"/>
              <a:t>involves</a:t>
            </a:r>
            <a:r>
              <a:rPr lang="de-CH" sz="1600" dirty="0"/>
              <a:t> </a:t>
            </a:r>
            <a:r>
              <a:rPr lang="de-CH" sz="1600" dirty="0" err="1"/>
              <a:t>crops</a:t>
            </a:r>
            <a:r>
              <a:rPr lang="de-CH" sz="1600" dirty="0"/>
              <a:t> such </a:t>
            </a:r>
            <a:r>
              <a:rPr lang="de-CH" sz="1600" dirty="0" err="1"/>
              <a:t>tomatoes</a:t>
            </a:r>
            <a:r>
              <a:rPr lang="de-CH" sz="1600" dirty="0"/>
              <a:t>, and tree </a:t>
            </a:r>
            <a:r>
              <a:rPr lang="de-CH" sz="1600" dirty="0" err="1"/>
              <a:t>crops</a:t>
            </a:r>
            <a:r>
              <a:rPr lang="de-CH" sz="1600" dirty="0"/>
              <a:t> like </a:t>
            </a:r>
            <a:r>
              <a:rPr lang="de-CH" sz="1600" dirty="0" err="1"/>
              <a:t>grapes</a:t>
            </a:r>
            <a:r>
              <a:rPr lang="de-CH" sz="1600" dirty="0"/>
              <a:t>, </a:t>
            </a:r>
            <a:r>
              <a:rPr lang="de-CH" sz="1600" dirty="0" err="1"/>
              <a:t>mango</a:t>
            </a:r>
            <a:r>
              <a:rPr lang="de-CH" sz="1600" dirty="0"/>
              <a:t>, </a:t>
            </a:r>
            <a:r>
              <a:rPr lang="de-CH" sz="1600" dirty="0" err="1"/>
              <a:t>cocoa</a:t>
            </a:r>
            <a:r>
              <a:rPr lang="de-CH" sz="1600" dirty="0"/>
              <a:t>, </a:t>
            </a:r>
            <a:r>
              <a:rPr lang="de-CH" sz="1600" dirty="0" err="1"/>
              <a:t>apples</a:t>
            </a:r>
            <a:r>
              <a:rPr lang="de-CH" sz="1600" dirty="0"/>
              <a:t>, and others, there </a:t>
            </a:r>
            <a:r>
              <a:rPr lang="de-CH" sz="1600" dirty="0" err="1"/>
              <a:t>are</a:t>
            </a:r>
            <a:r>
              <a:rPr lang="de-CH" sz="1600" dirty="0"/>
              <a:t> </a:t>
            </a:r>
            <a:r>
              <a:rPr lang="de-CH" sz="1600" dirty="0" err="1"/>
              <a:t>certain</a:t>
            </a:r>
            <a:r>
              <a:rPr lang="de-CH" sz="1600" dirty="0"/>
              <a:t> plant </a:t>
            </a:r>
            <a:r>
              <a:rPr lang="de-CH" sz="1600" dirty="0" err="1"/>
              <a:t>training</a:t>
            </a:r>
            <a:r>
              <a:rPr lang="de-CH" sz="1600" dirty="0"/>
              <a:t> </a:t>
            </a:r>
            <a:r>
              <a:rPr lang="de-CH" sz="1600" dirty="0" err="1"/>
              <a:t>activities</a:t>
            </a:r>
            <a:r>
              <a:rPr lang="de-CH" sz="1600" dirty="0"/>
              <a:t> such </a:t>
            </a:r>
            <a:r>
              <a:rPr lang="de-CH" sz="1600" dirty="0" err="1"/>
              <a:t>as</a:t>
            </a:r>
            <a:r>
              <a:rPr lang="de-CH" sz="1600" dirty="0"/>
              <a:t> </a:t>
            </a:r>
            <a:r>
              <a:rPr lang="de-CH" sz="1600" dirty="0" err="1"/>
              <a:t>trellising</a:t>
            </a:r>
            <a:r>
              <a:rPr lang="de-CH" sz="1600" dirty="0"/>
              <a:t> (</a:t>
            </a:r>
            <a:r>
              <a:rPr lang="de-CH" sz="1600" dirty="0" err="1"/>
              <a:t>tomatoes</a:t>
            </a:r>
            <a:r>
              <a:rPr lang="de-CH" sz="1600" dirty="0"/>
              <a:t> and </a:t>
            </a:r>
            <a:r>
              <a:rPr lang="de-CH" sz="1600" dirty="0" err="1"/>
              <a:t>grapes</a:t>
            </a:r>
            <a:r>
              <a:rPr lang="de-CH" sz="1600" dirty="0"/>
              <a:t>), pruning off </a:t>
            </a:r>
            <a:r>
              <a:rPr lang="de-CH" sz="1600" dirty="0" err="1"/>
              <a:t>dead</a:t>
            </a:r>
            <a:r>
              <a:rPr lang="de-CH" sz="1600" dirty="0"/>
              <a:t> </a:t>
            </a:r>
            <a:r>
              <a:rPr lang="de-CH" sz="1600" dirty="0" err="1"/>
              <a:t>parts</a:t>
            </a:r>
            <a:r>
              <a:rPr lang="de-CH" sz="1600" dirty="0"/>
              <a:t> </a:t>
            </a:r>
            <a:r>
              <a:rPr lang="de-CH" sz="1600" dirty="0" err="1"/>
              <a:t>or</a:t>
            </a:r>
            <a:r>
              <a:rPr lang="de-CH" sz="1600" dirty="0"/>
              <a:t> </a:t>
            </a:r>
            <a:r>
              <a:rPr lang="de-CH" sz="1600" dirty="0" err="1"/>
              <a:t>old</a:t>
            </a:r>
            <a:r>
              <a:rPr lang="de-CH" sz="1600" dirty="0"/>
              <a:t> </a:t>
            </a:r>
            <a:r>
              <a:rPr lang="de-CH" sz="1600" dirty="0" err="1"/>
              <a:t>wood</a:t>
            </a:r>
            <a:r>
              <a:rPr lang="de-CH" sz="1600" dirty="0"/>
              <a:t> to </a:t>
            </a:r>
            <a:r>
              <a:rPr lang="de-CH" sz="1600" dirty="0" err="1"/>
              <a:t>stimulate</a:t>
            </a:r>
            <a:r>
              <a:rPr lang="de-CH" sz="1600" dirty="0"/>
              <a:t> </a:t>
            </a:r>
            <a:r>
              <a:rPr lang="de-CH" sz="1600" dirty="0" err="1"/>
              <a:t>new</a:t>
            </a:r>
            <a:r>
              <a:rPr lang="de-CH" sz="1600" dirty="0"/>
              <a:t> </a:t>
            </a:r>
            <a:r>
              <a:rPr lang="de-CH" sz="1600" dirty="0" err="1"/>
              <a:t>growth</a:t>
            </a:r>
            <a:r>
              <a:rPr lang="de-CH" sz="1600" dirty="0"/>
              <a:t>.  A good </a:t>
            </a:r>
            <a:r>
              <a:rPr lang="de-CH" sz="1600" dirty="0" err="1"/>
              <a:t>balance</a:t>
            </a:r>
            <a:r>
              <a:rPr lang="de-CH" sz="1600" dirty="0"/>
              <a:t> between </a:t>
            </a:r>
            <a:r>
              <a:rPr lang="de-CH" sz="1600" dirty="0" err="1"/>
              <a:t>stimulating</a:t>
            </a:r>
            <a:r>
              <a:rPr lang="de-CH" sz="1600" dirty="0"/>
              <a:t> </a:t>
            </a:r>
            <a:r>
              <a:rPr lang="de-CH" sz="1600" dirty="0" err="1"/>
              <a:t>new</a:t>
            </a:r>
            <a:r>
              <a:rPr lang="de-CH" sz="1600" dirty="0"/>
              <a:t> </a:t>
            </a:r>
            <a:r>
              <a:rPr lang="de-CH" sz="1600" dirty="0" err="1"/>
              <a:t>growth</a:t>
            </a:r>
            <a:r>
              <a:rPr lang="de-CH" sz="1600" dirty="0"/>
              <a:t> in trees and </a:t>
            </a:r>
            <a:r>
              <a:rPr lang="de-CH" sz="1600" dirty="0" err="1"/>
              <a:t>leaving</a:t>
            </a:r>
            <a:r>
              <a:rPr lang="de-CH" sz="1600" dirty="0"/>
              <a:t> </a:t>
            </a:r>
            <a:r>
              <a:rPr lang="de-CH" sz="1600" dirty="0" err="1"/>
              <a:t>enough</a:t>
            </a:r>
            <a:r>
              <a:rPr lang="de-CH" sz="1600" dirty="0"/>
              <a:t> bearing </a:t>
            </a:r>
            <a:r>
              <a:rPr lang="de-CH" sz="1600" dirty="0" err="1"/>
              <a:t>branches</a:t>
            </a:r>
            <a:r>
              <a:rPr lang="de-CH" sz="1600" dirty="0"/>
              <a:t> </a:t>
            </a:r>
            <a:r>
              <a:rPr lang="de-CH" sz="1600" dirty="0" err="1"/>
              <a:t>for</a:t>
            </a:r>
            <a:r>
              <a:rPr lang="de-CH" sz="1600" dirty="0"/>
              <a:t> </a:t>
            </a:r>
            <a:r>
              <a:rPr lang="de-CH" sz="1600" dirty="0" err="1"/>
              <a:t>the</a:t>
            </a:r>
            <a:r>
              <a:rPr lang="de-CH" sz="1600" dirty="0"/>
              <a:t> current </a:t>
            </a:r>
            <a:r>
              <a:rPr lang="de-CH" sz="1600" dirty="0" err="1"/>
              <a:t>season</a:t>
            </a:r>
            <a:r>
              <a:rPr lang="de-CH" sz="1600" dirty="0"/>
              <a:t> </a:t>
            </a:r>
            <a:r>
              <a:rPr lang="de-CH" sz="1600" dirty="0" err="1"/>
              <a:t>is</a:t>
            </a:r>
            <a:r>
              <a:rPr lang="de-CH" sz="1600" dirty="0"/>
              <a:t> important. You will </a:t>
            </a:r>
            <a:r>
              <a:rPr lang="de-CH" sz="1600" dirty="0" err="1"/>
              <a:t>need</a:t>
            </a:r>
            <a:r>
              <a:rPr lang="de-CH" sz="1600" dirty="0"/>
              <a:t> to </a:t>
            </a:r>
            <a:r>
              <a:rPr lang="de-CH" sz="1600" dirty="0" err="1"/>
              <a:t>refer</a:t>
            </a:r>
            <a:r>
              <a:rPr lang="de-CH" sz="1600" dirty="0"/>
              <a:t> to </a:t>
            </a:r>
            <a:r>
              <a:rPr lang="de-CH" sz="1600" dirty="0" err="1"/>
              <a:t>the</a:t>
            </a:r>
            <a:r>
              <a:rPr lang="de-CH" sz="1600" dirty="0"/>
              <a:t> </a:t>
            </a:r>
            <a:r>
              <a:rPr lang="de-CH" sz="1600" dirty="0" err="1"/>
              <a:t>recommended</a:t>
            </a:r>
            <a:r>
              <a:rPr lang="de-CH" sz="1600" dirty="0"/>
              <a:t> </a:t>
            </a:r>
            <a:r>
              <a:rPr lang="de-CH" sz="1600" dirty="0" err="1"/>
              <a:t>specific</a:t>
            </a:r>
            <a:r>
              <a:rPr lang="de-CH" sz="1600" dirty="0"/>
              <a:t> </a:t>
            </a:r>
            <a:r>
              <a:rPr lang="de-CH" sz="1600" dirty="0" err="1"/>
              <a:t>training</a:t>
            </a:r>
            <a:r>
              <a:rPr lang="de-CH" sz="1600" dirty="0"/>
              <a:t> and pruning procedures </a:t>
            </a:r>
            <a:r>
              <a:rPr lang="de-CH" sz="1600" dirty="0" err="1"/>
              <a:t>for</a:t>
            </a:r>
            <a:r>
              <a:rPr lang="de-CH" sz="1600" dirty="0"/>
              <a:t> </a:t>
            </a:r>
            <a:r>
              <a:rPr lang="de-CH" sz="1600" dirty="0" err="1"/>
              <a:t>the</a:t>
            </a:r>
            <a:r>
              <a:rPr lang="de-CH" sz="1600" dirty="0"/>
              <a:t> </a:t>
            </a:r>
            <a:r>
              <a:rPr lang="de-CH" sz="1600" dirty="0" err="1"/>
              <a:t>respective</a:t>
            </a:r>
            <a:r>
              <a:rPr lang="de-CH" sz="1600" dirty="0"/>
              <a:t> </a:t>
            </a:r>
            <a:r>
              <a:rPr lang="de-CH" sz="1600" dirty="0" err="1"/>
              <a:t>crops</a:t>
            </a:r>
            <a:r>
              <a:rPr lang="de-CH" sz="1600" dirty="0"/>
              <a:t> in </a:t>
            </a:r>
            <a:r>
              <a:rPr lang="de-CH" sz="1600" dirty="0" err="1"/>
              <a:t>order</a:t>
            </a:r>
            <a:r>
              <a:rPr lang="de-CH" sz="1600" dirty="0"/>
              <a:t> to </a:t>
            </a:r>
            <a:r>
              <a:rPr lang="de-CH" sz="1600" dirty="0" err="1"/>
              <a:t>avoid</a:t>
            </a:r>
            <a:r>
              <a:rPr lang="de-CH" sz="1600" dirty="0"/>
              <a:t> potential </a:t>
            </a:r>
            <a:r>
              <a:rPr lang="de-CH" sz="1600" dirty="0" err="1"/>
              <a:t>yield</a:t>
            </a:r>
            <a:r>
              <a:rPr lang="de-CH" sz="1600" dirty="0"/>
              <a:t> </a:t>
            </a:r>
            <a:r>
              <a:rPr lang="de-CH" sz="1600" dirty="0" err="1"/>
              <a:t>reductions</a:t>
            </a:r>
            <a:r>
              <a:rPr lang="de-CH" sz="1600" dirty="0"/>
              <a:t> due to </a:t>
            </a:r>
            <a:r>
              <a:rPr lang="de-CH" sz="1600" dirty="0" err="1"/>
              <a:t>excessing</a:t>
            </a:r>
            <a:r>
              <a:rPr lang="de-CH" sz="1600" dirty="0"/>
              <a:t> pruning. </a:t>
            </a:r>
            <a:endParaRPr lang="en-US" sz="1600" dirty="0"/>
          </a:p>
        </p:txBody>
      </p:sp>
      <p:sp>
        <p:nvSpPr>
          <p:cNvPr id="8" name="Textfeld 7"/>
          <p:cNvSpPr txBox="1"/>
          <p:nvPr/>
        </p:nvSpPr>
        <p:spPr>
          <a:xfrm>
            <a:off x="598817" y="4484399"/>
            <a:ext cx="4404280" cy="338554"/>
          </a:xfrm>
          <a:prstGeom prst="rect">
            <a:avLst/>
          </a:prstGeom>
          <a:noFill/>
        </p:spPr>
        <p:txBody>
          <a:bodyPr wrap="square" rtlCol="0">
            <a:spAutoFit/>
          </a:bodyPr>
          <a:lstStyle/>
          <a:p>
            <a:r>
              <a:rPr lang="de-CH" sz="1600" b="1" dirty="0" err="1"/>
              <a:t>Guiding</a:t>
            </a:r>
            <a:r>
              <a:rPr lang="de-CH" sz="1600" b="1" dirty="0"/>
              <a:t> </a:t>
            </a:r>
            <a:r>
              <a:rPr lang="de-CH" sz="1600" b="1" dirty="0" err="1"/>
              <a:t>questions</a:t>
            </a:r>
            <a:endParaRPr lang="en-US" sz="1600" b="1" dirty="0"/>
          </a:p>
        </p:txBody>
      </p:sp>
    </p:spTree>
    <p:extLst>
      <p:ext uri="{BB962C8B-B14F-4D97-AF65-F5344CB8AC3E}">
        <p14:creationId xmlns:p14="http://schemas.microsoft.com/office/powerpoint/2010/main" val="4187838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1955" y="508720"/>
            <a:ext cx="8010090" cy="3938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defTabSz="685800">
              <a:lnSpc>
                <a:spcPct val="90000"/>
              </a:lnSpc>
              <a:spcBef>
                <a:spcPct val="0"/>
              </a:spcBef>
              <a:buNone/>
              <a:defRPr sz="2000" b="1" spc="0" baseline="0">
                <a:solidFill>
                  <a:srgbClr val="262626"/>
                </a:solidFill>
                <a:ea typeface="+mj-ea"/>
                <a:cs typeface="+mj-cs"/>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de-CH" sz="1800" dirty="0"/>
              <a:t>Example on pruning of trees: example of </a:t>
            </a:r>
            <a:r>
              <a:rPr lang="de-CH" sz="1800" dirty="0" err="1"/>
              <a:t>successional</a:t>
            </a:r>
            <a:r>
              <a:rPr lang="de-CH" sz="1800" dirty="0"/>
              <a:t> agroforesty </a:t>
            </a:r>
            <a:r>
              <a:rPr lang="de-CH" sz="1800" dirty="0" err="1"/>
              <a:t>systems</a:t>
            </a:r>
            <a:r>
              <a:rPr lang="de-CH" sz="1800" dirty="0"/>
              <a:t> </a:t>
            </a:r>
          </a:p>
        </p:txBody>
      </p:sp>
      <p:pic>
        <p:nvPicPr>
          <p:cNvPr id="3" name="Inhaltsplatzhalter 2"/>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77260" y="1837250"/>
            <a:ext cx="3994740" cy="3291210"/>
          </a:xfr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2002" y="1809908"/>
            <a:ext cx="3787798" cy="3318552"/>
          </a:xfrm>
          <a:prstGeom prst="rect">
            <a:avLst/>
          </a:prstGeom>
        </p:spPr>
      </p:pic>
      <p:sp>
        <p:nvSpPr>
          <p:cNvPr id="7" name="Rectangle 2"/>
          <p:cNvSpPr txBox="1">
            <a:spLocks noChangeArrowheads="1"/>
          </p:cNvSpPr>
          <p:nvPr/>
        </p:nvSpPr>
        <p:spPr bwMode="auto">
          <a:xfrm>
            <a:off x="4752002" y="5147994"/>
            <a:ext cx="2070023" cy="33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pPr marL="457200" indent="-457200"/>
            <a:r>
              <a:rPr lang="de-CH" sz="1600" b="0" dirty="0">
                <a:solidFill>
                  <a:schemeClr val="tx1"/>
                </a:solidFill>
              </a:rPr>
              <a:t>After weeding/pruning</a:t>
            </a:r>
          </a:p>
        </p:txBody>
      </p:sp>
      <p:sp>
        <p:nvSpPr>
          <p:cNvPr id="4" name="Rechteck 3"/>
          <p:cNvSpPr/>
          <p:nvPr/>
        </p:nvSpPr>
        <p:spPr>
          <a:xfrm>
            <a:off x="575645" y="5155802"/>
            <a:ext cx="3994740" cy="338554"/>
          </a:xfrm>
          <a:prstGeom prst="rect">
            <a:avLst/>
          </a:prstGeom>
        </p:spPr>
        <p:txBody>
          <a:bodyPr wrap="square">
            <a:spAutoFit/>
          </a:bodyPr>
          <a:lstStyle/>
          <a:p>
            <a:r>
              <a:rPr lang="de-CH" sz="1600" dirty="0" err="1"/>
              <a:t>Before</a:t>
            </a:r>
            <a:r>
              <a:rPr lang="de-CH" sz="1600" dirty="0"/>
              <a:t> </a:t>
            </a:r>
            <a:r>
              <a:rPr lang="de-CH" sz="1600" dirty="0" err="1"/>
              <a:t>weeding</a:t>
            </a:r>
            <a:r>
              <a:rPr lang="de-CH" sz="1600" dirty="0"/>
              <a:t>/</a:t>
            </a:r>
            <a:r>
              <a:rPr lang="de-CH" sz="1600" dirty="0" err="1"/>
              <a:t>pruning</a:t>
            </a:r>
            <a:endParaRPr lang="de-CH" sz="1600" dirty="0"/>
          </a:p>
        </p:txBody>
      </p:sp>
      <p:sp>
        <p:nvSpPr>
          <p:cNvPr id="6" name="Textfeld 5"/>
          <p:cNvSpPr txBox="1"/>
          <p:nvPr/>
        </p:nvSpPr>
        <p:spPr>
          <a:xfrm>
            <a:off x="5462922" y="5497563"/>
            <a:ext cx="3130999" cy="276999"/>
          </a:xfrm>
          <a:prstGeom prst="rect">
            <a:avLst/>
          </a:prstGeom>
          <a:noFill/>
        </p:spPr>
        <p:txBody>
          <a:bodyPr wrap="square" rtlCol="0">
            <a:spAutoFit/>
          </a:bodyPr>
          <a:lstStyle/>
          <a:p>
            <a:pPr algn="r"/>
            <a:r>
              <a:rPr lang="de-CH" sz="1200" dirty="0"/>
              <a:t>Pictures: SysCom </a:t>
            </a:r>
            <a:r>
              <a:rPr lang="de-CH" sz="1200" dirty="0" err="1"/>
              <a:t>project</a:t>
            </a:r>
            <a:r>
              <a:rPr lang="de-CH" sz="1200" dirty="0"/>
              <a:t>, </a:t>
            </a:r>
            <a:r>
              <a:rPr lang="de-CH" sz="1200" dirty="0" err="1"/>
              <a:t>Bolivia</a:t>
            </a:r>
            <a:endParaRPr lang="en-US" sz="1200" dirty="0"/>
          </a:p>
        </p:txBody>
      </p:sp>
      <p:sp>
        <p:nvSpPr>
          <p:cNvPr id="9" name="Rectangle 2">
            <a:extLst>
              <a:ext uri="{FF2B5EF4-FFF2-40B4-BE49-F238E27FC236}">
                <a16:creationId xmlns:a16="http://schemas.microsoft.com/office/drawing/2014/main" id="{2057A001-4730-45ED-850E-95B0A327E647}"/>
              </a:ext>
            </a:extLst>
          </p:cNvPr>
          <p:cNvSpPr txBox="1">
            <a:spLocks noChangeArrowheads="1"/>
          </p:cNvSpPr>
          <p:nvPr/>
        </p:nvSpPr>
        <p:spPr bwMode="auto">
          <a:xfrm>
            <a:off x="575645" y="955809"/>
            <a:ext cx="7650086"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2800" b="1">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2"/>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200" b="1">
                <a:solidFill>
                  <a:schemeClr val="bg2"/>
                </a:solidFill>
                <a:latin typeface="Arial" charset="0"/>
              </a:defRPr>
            </a:lvl6pPr>
            <a:lvl7pPr marL="914400" algn="l" rtl="0" eaLnBrk="0" fontAlgn="base" hangingPunct="0">
              <a:spcBef>
                <a:spcPct val="0"/>
              </a:spcBef>
              <a:spcAft>
                <a:spcPct val="0"/>
              </a:spcAft>
              <a:defRPr sz="3200" b="1">
                <a:solidFill>
                  <a:schemeClr val="bg2"/>
                </a:solidFill>
                <a:latin typeface="Arial" charset="0"/>
              </a:defRPr>
            </a:lvl7pPr>
            <a:lvl8pPr marL="1371600" algn="l" rtl="0" eaLnBrk="0" fontAlgn="base" hangingPunct="0">
              <a:spcBef>
                <a:spcPct val="0"/>
              </a:spcBef>
              <a:spcAft>
                <a:spcPct val="0"/>
              </a:spcAft>
              <a:defRPr sz="3200" b="1">
                <a:solidFill>
                  <a:schemeClr val="bg2"/>
                </a:solidFill>
                <a:latin typeface="Arial" charset="0"/>
              </a:defRPr>
            </a:lvl8pPr>
            <a:lvl9pPr marL="1828800" algn="l" rtl="0" eaLnBrk="0" fontAlgn="base" hangingPunct="0">
              <a:spcBef>
                <a:spcPct val="0"/>
              </a:spcBef>
              <a:spcAft>
                <a:spcPct val="0"/>
              </a:spcAft>
              <a:defRPr sz="3200" b="1">
                <a:solidFill>
                  <a:schemeClr val="bg2"/>
                </a:solidFill>
                <a:latin typeface="Arial" charset="0"/>
              </a:defRPr>
            </a:lvl9pPr>
          </a:lstStyle>
          <a:p>
            <a:r>
              <a:rPr lang="de-CH" sz="1600" b="0" dirty="0" err="1">
                <a:solidFill>
                  <a:schemeClr val="tx1"/>
                </a:solidFill>
              </a:rPr>
              <a:t>If</a:t>
            </a:r>
            <a:r>
              <a:rPr lang="de-CH" sz="1600" b="0" dirty="0">
                <a:solidFill>
                  <a:schemeClr val="tx1"/>
                </a:solidFill>
              </a:rPr>
              <a:t> you have trees in </a:t>
            </a:r>
            <a:r>
              <a:rPr lang="de-CH" sz="1600" b="0" dirty="0" err="1">
                <a:solidFill>
                  <a:schemeClr val="tx1"/>
                </a:solidFill>
              </a:rPr>
              <a:t>the</a:t>
            </a:r>
            <a:r>
              <a:rPr lang="de-CH" sz="1600" b="0" dirty="0">
                <a:solidFill>
                  <a:schemeClr val="tx1"/>
                </a:solidFill>
              </a:rPr>
              <a:t> </a:t>
            </a:r>
            <a:r>
              <a:rPr lang="de-CH" sz="1600" b="0" dirty="0" err="1">
                <a:solidFill>
                  <a:schemeClr val="tx1"/>
                </a:solidFill>
              </a:rPr>
              <a:t>demonstration</a:t>
            </a:r>
            <a:r>
              <a:rPr lang="de-CH" sz="1600" b="0" dirty="0">
                <a:solidFill>
                  <a:schemeClr val="tx1"/>
                </a:solidFill>
              </a:rPr>
              <a:t>, they will require pruning and/</a:t>
            </a:r>
            <a:r>
              <a:rPr lang="de-CH" sz="1600" b="0" dirty="0" err="1">
                <a:solidFill>
                  <a:schemeClr val="tx1"/>
                </a:solidFill>
              </a:rPr>
              <a:t>or</a:t>
            </a:r>
            <a:r>
              <a:rPr lang="de-CH" sz="1600" b="0" dirty="0">
                <a:solidFill>
                  <a:schemeClr val="tx1"/>
                </a:solidFill>
              </a:rPr>
              <a:t> </a:t>
            </a:r>
            <a:r>
              <a:rPr lang="de-CH" sz="1600" b="0" dirty="0" err="1">
                <a:solidFill>
                  <a:schemeClr val="tx1"/>
                </a:solidFill>
              </a:rPr>
              <a:t>training</a:t>
            </a:r>
            <a:r>
              <a:rPr lang="de-CH" sz="1600" b="0" dirty="0">
                <a:solidFill>
                  <a:schemeClr val="tx1"/>
                </a:solidFill>
              </a:rPr>
              <a:t>, </a:t>
            </a:r>
            <a:r>
              <a:rPr lang="de-CH" sz="1600" b="0" dirty="0" err="1">
                <a:solidFill>
                  <a:schemeClr val="tx1"/>
                </a:solidFill>
              </a:rPr>
              <a:t>see</a:t>
            </a:r>
            <a:r>
              <a:rPr lang="de-CH" sz="1600" b="0" dirty="0">
                <a:solidFill>
                  <a:schemeClr val="tx1"/>
                </a:solidFill>
              </a:rPr>
              <a:t> </a:t>
            </a:r>
            <a:r>
              <a:rPr lang="de-CH" sz="1600" b="0" dirty="0" err="1">
                <a:solidFill>
                  <a:schemeClr val="tx1"/>
                </a:solidFill>
              </a:rPr>
              <a:t>the</a:t>
            </a:r>
            <a:r>
              <a:rPr lang="de-CH" sz="1600" b="0" dirty="0">
                <a:solidFill>
                  <a:schemeClr val="tx1"/>
                </a:solidFill>
              </a:rPr>
              <a:t> following example of </a:t>
            </a:r>
            <a:r>
              <a:rPr lang="de-CH" sz="1600" b="0" dirty="0" err="1">
                <a:solidFill>
                  <a:schemeClr val="tx1"/>
                </a:solidFill>
              </a:rPr>
              <a:t>successional</a:t>
            </a:r>
            <a:r>
              <a:rPr lang="de-CH" sz="1600" b="0" dirty="0">
                <a:solidFill>
                  <a:schemeClr val="tx1"/>
                </a:solidFill>
              </a:rPr>
              <a:t> agroforesty </a:t>
            </a:r>
            <a:r>
              <a:rPr lang="de-CH" sz="1600" b="0" dirty="0" err="1">
                <a:solidFill>
                  <a:schemeClr val="tx1"/>
                </a:solidFill>
              </a:rPr>
              <a:t>systems</a:t>
            </a:r>
            <a:r>
              <a:rPr lang="de-CH" sz="1600" b="0" dirty="0">
                <a:solidFill>
                  <a:schemeClr val="tx1"/>
                </a:solidFill>
              </a:rPr>
              <a:t> </a:t>
            </a:r>
          </a:p>
        </p:txBody>
      </p:sp>
      <p:sp>
        <p:nvSpPr>
          <p:cNvPr id="10" name="Foliennummernplatzhalter 4">
            <a:extLst>
              <a:ext uri="{FF2B5EF4-FFF2-40B4-BE49-F238E27FC236}">
                <a16:creationId xmlns:a16="http://schemas.microsoft.com/office/drawing/2014/main" id="{6F23CDCA-CA79-49BE-A975-32C147A1CA42}"/>
              </a:ext>
            </a:extLst>
          </p:cNvPr>
          <p:cNvSpPr>
            <a:spLocks noGrp="1"/>
          </p:cNvSpPr>
          <p:nvPr>
            <p:ph type="sldNum" sz="quarter" idx="4"/>
          </p:nvPr>
        </p:nvSpPr>
        <p:spPr>
          <a:xfrm>
            <a:off x="7747800" y="6219700"/>
            <a:ext cx="792000" cy="360000"/>
          </a:xfrm>
        </p:spPr>
        <p:txBody>
          <a:bodyPr/>
          <a:lstStyle/>
          <a:p>
            <a:fld id="{B295DEAF-E952-4796-AAEE-4201E40CA590}" type="slidenum">
              <a:rPr lang="en-GB" noProof="0" smtClean="0"/>
              <a:pPr/>
              <a:t>74</a:t>
            </a:fld>
            <a:endParaRPr lang="en-GB" noProof="0" dirty="0"/>
          </a:p>
        </p:txBody>
      </p:sp>
      <p:sp>
        <p:nvSpPr>
          <p:cNvPr id="11" name="Datumsplatzhalter 4">
            <a:extLst>
              <a:ext uri="{FF2B5EF4-FFF2-40B4-BE49-F238E27FC236}">
                <a16:creationId xmlns:a16="http://schemas.microsoft.com/office/drawing/2014/main" id="{B1044CD7-1B41-4CB6-88A0-F988996C6115}"/>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463392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725" y="404813"/>
            <a:ext cx="7908549" cy="263758"/>
          </a:xfrm>
        </p:spPr>
        <p:txBody>
          <a:bodyPr vert="horz" lIns="0" tIns="0" rIns="0" bIns="0" rtlCol="0" anchor="t">
            <a:noAutofit/>
          </a:bodyPr>
          <a:lstStyle/>
          <a:p>
            <a:r>
              <a:rPr lang="de-CH" sz="1800" dirty="0">
                <a:solidFill>
                  <a:srgbClr val="262626"/>
                </a:solidFill>
                <a:latin typeface="+mn-lt"/>
              </a:rPr>
              <a:t>4.3:  Plant </a:t>
            </a:r>
            <a:r>
              <a:rPr lang="de-CH" sz="1800" dirty="0" err="1">
                <a:solidFill>
                  <a:srgbClr val="262626"/>
                </a:solidFill>
                <a:latin typeface="+mn-lt"/>
              </a:rPr>
              <a:t>nutrition</a:t>
            </a:r>
            <a:r>
              <a:rPr lang="de-CH" sz="1800" dirty="0">
                <a:solidFill>
                  <a:srgbClr val="262626"/>
                </a:solidFill>
                <a:latin typeface="+mn-lt"/>
              </a:rPr>
              <a:t> </a:t>
            </a:r>
            <a:r>
              <a:rPr lang="de-CH" sz="1800" dirty="0" err="1">
                <a:solidFill>
                  <a:srgbClr val="262626"/>
                </a:solidFill>
                <a:latin typeface="+mn-lt"/>
              </a:rPr>
              <a:t>during</a:t>
            </a:r>
            <a:r>
              <a:rPr lang="de-CH" sz="1800" dirty="0">
                <a:solidFill>
                  <a:srgbClr val="262626"/>
                </a:solidFill>
                <a:latin typeface="+mn-lt"/>
              </a:rPr>
              <a:t> </a:t>
            </a:r>
            <a:r>
              <a:rPr lang="de-CH" sz="1800" dirty="0" err="1">
                <a:solidFill>
                  <a:srgbClr val="262626"/>
                </a:solidFill>
                <a:latin typeface="+mn-lt"/>
              </a:rPr>
              <a:t>growth</a:t>
            </a:r>
            <a:endParaRPr lang="en-US" sz="1800" dirty="0">
              <a:solidFill>
                <a:srgbClr val="262626"/>
              </a:solidFill>
              <a:latin typeface="+mn-lt"/>
            </a:endParaRPr>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97478" y="3577104"/>
            <a:ext cx="1802803" cy="1864721"/>
          </a:xfrm>
        </p:spPr>
      </p:pic>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75</a:t>
            </a:fld>
            <a:endParaRPr lang="de-DE" dirty="0"/>
          </a:p>
        </p:txBody>
      </p:sp>
      <p:sp>
        <p:nvSpPr>
          <p:cNvPr id="7" name="TextBox 6"/>
          <p:cNvSpPr txBox="1"/>
          <p:nvPr/>
        </p:nvSpPr>
        <p:spPr>
          <a:xfrm>
            <a:off x="518944" y="5441825"/>
            <a:ext cx="2160024" cy="646331"/>
          </a:xfrm>
          <a:prstGeom prst="rect">
            <a:avLst/>
          </a:prstGeom>
          <a:noFill/>
        </p:spPr>
        <p:txBody>
          <a:bodyPr wrap="square" rtlCol="0">
            <a:spAutoFit/>
          </a:bodyPr>
          <a:lstStyle/>
          <a:p>
            <a:r>
              <a:rPr lang="de-CH" sz="1200" b="0" dirty="0"/>
              <a:t>Pictures: Irene Kadzere, </a:t>
            </a:r>
            <a:r>
              <a:rPr lang="de-CH" sz="1200" b="0" dirty="0" err="1"/>
              <a:t>FiBL</a:t>
            </a:r>
            <a:r>
              <a:rPr lang="de-CH" sz="1200" b="0" dirty="0"/>
              <a:t>, </a:t>
            </a:r>
            <a:br>
              <a:rPr lang="de-CH" sz="1200" b="0" dirty="0"/>
            </a:br>
            <a:r>
              <a:rPr lang="de-CH" sz="1200" b="0" dirty="0"/>
              <a:t>at </a:t>
            </a:r>
            <a:r>
              <a:rPr lang="de-CH" sz="1200" b="0" dirty="0" err="1"/>
              <a:t>Zambia</a:t>
            </a:r>
            <a:r>
              <a:rPr lang="de-CH" sz="1200" b="0" dirty="0"/>
              <a:t> </a:t>
            </a:r>
            <a:r>
              <a:rPr lang="de-CH" sz="1200" b="0" dirty="0" err="1"/>
              <a:t>Kasisi</a:t>
            </a:r>
            <a:r>
              <a:rPr lang="de-CH" sz="1200" b="0" dirty="0"/>
              <a:t> </a:t>
            </a:r>
            <a:r>
              <a:rPr lang="de-CH" sz="1200" b="0" dirty="0" err="1"/>
              <a:t>Agricultural</a:t>
            </a:r>
            <a:r>
              <a:rPr lang="de-CH" sz="1200" b="0" dirty="0"/>
              <a:t> Training Center</a:t>
            </a:r>
            <a:endParaRPr lang="en-US" sz="1200" b="0" dirty="0"/>
          </a:p>
        </p:txBody>
      </p:sp>
      <p:pic>
        <p:nvPicPr>
          <p:cNvPr id="8"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97478" y="1787038"/>
            <a:ext cx="1790054" cy="1726558"/>
          </a:xfrm>
          <a:prstGeom prst="rect">
            <a:avLst/>
          </a:prstGeom>
          <a:noFill/>
          <a:ln w="9525">
            <a:noFill/>
            <a:miter lim="800000"/>
            <a:headEnd/>
            <a:tailEnd/>
          </a:ln>
        </p:spPr>
      </p:pic>
      <p:sp>
        <p:nvSpPr>
          <p:cNvPr id="6" name="Rectangle 5"/>
          <p:cNvSpPr/>
          <p:nvPr/>
        </p:nvSpPr>
        <p:spPr>
          <a:xfrm>
            <a:off x="2602935" y="1744447"/>
            <a:ext cx="6022121" cy="4387996"/>
          </a:xfrm>
          <a:prstGeom prst="rect">
            <a:avLst/>
          </a:prstGeom>
          <a:noFill/>
        </p:spPr>
        <p:txBody>
          <a:bodyPr wrap="square">
            <a:spAutoFit/>
          </a:bodyPr>
          <a:lstStyle/>
          <a:p>
            <a:pPr marL="180000" marR="41275" indent="-180000">
              <a:lnSpc>
                <a:spcPct val="113000"/>
              </a:lnSpc>
              <a:spcAft>
                <a:spcPts val="0"/>
              </a:spcAft>
            </a:pPr>
            <a:r>
              <a:rPr lang="en-GB" sz="1300" b="1" dirty="0"/>
              <a:t>Steps in preparing </a:t>
            </a:r>
            <a:r>
              <a:rPr lang="en-GB" sz="1300" b="1" dirty="0" err="1"/>
              <a:t>Tithonia</a:t>
            </a:r>
            <a:r>
              <a:rPr lang="en-GB" sz="1300" b="1" dirty="0"/>
              <a:t> leaf tea:</a:t>
            </a:r>
            <a:endParaRPr lang="en-US" sz="1300" b="1" dirty="0"/>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The quantity of leaves to use for tea preparation depends on the amount of nitrogen to be supplied as a top up.</a:t>
            </a: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 For  example, to use Tithonian tea as a top dressing fertilizer for maize cultivation and supply about 12 to 25 kg nitrogen per hectare, you can use 2,780 to about 5,670 kg of fresh tender Tithonian leaves per hectare.</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Divide the </a:t>
            </a:r>
            <a:r>
              <a:rPr lang="en-GB" sz="1300" spc="-40" dirty="0" err="1">
                <a:ea typeface="Calibri" panose="020F0502020204030204" pitchFamily="34" charset="0"/>
                <a:cs typeface="Times New Roman" panose="02020603050405020304" pitchFamily="18" charset="0"/>
              </a:rPr>
              <a:t>Tithonia</a:t>
            </a:r>
            <a:r>
              <a:rPr lang="en-GB" sz="1300" spc="-40" dirty="0">
                <a:ea typeface="Calibri" panose="020F0502020204030204" pitchFamily="34" charset="0"/>
                <a:cs typeface="Times New Roman" panose="02020603050405020304" pitchFamily="18" charset="0"/>
              </a:rPr>
              <a:t> leave amounts per hectare by the area of the plots and this will give you the amount to use per plot. </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Chop the Tithonian leaves into small pieces and soak them in plastic drums at a ratio of 1:5 leaf to water.</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Keep the drum containing the mixture under a shade and also cover the top open-end to avoid ammonia volatilisation.</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Stir once every 3 days for 10 to 14 days to allow for mineralisation.  The water turns dark brownish green - an indication that most of the nutrients have dissolved into the water.</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On day 14, sieve the dark brownish green mixture and spread the sieved residues between the maize rows.</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Dilute the liquid water at the ratio of 1:2 (leaf tea to water) to reduce the tea concentration.</a:t>
            </a:r>
            <a:endParaRPr lang="en-US" sz="1300" dirty="0">
              <a:ea typeface="Calibri" panose="020F0502020204030204" pitchFamily="34" charset="0"/>
              <a:cs typeface="Times New Roman" panose="02020603050405020304" pitchFamily="18" charset="0"/>
            </a:endParaRPr>
          </a:p>
          <a:p>
            <a:pPr marL="180000" marR="41275" lvl="0" indent="-180000">
              <a:lnSpc>
                <a:spcPct val="113000"/>
              </a:lnSpc>
              <a:spcAft>
                <a:spcPts val="0"/>
              </a:spcAft>
              <a:buFont typeface="+mj-lt"/>
              <a:buAutoNum type="arabicPeriod"/>
            </a:pPr>
            <a:r>
              <a:rPr lang="en-GB" sz="1300" spc="-40" dirty="0">
                <a:ea typeface="Calibri" panose="020F0502020204030204" pitchFamily="34" charset="0"/>
                <a:cs typeface="Times New Roman" panose="02020603050405020304" pitchFamily="18" charset="0"/>
              </a:rPr>
              <a:t>Apply the plant tea equally to all the plants in the plot.</a:t>
            </a:r>
            <a:endParaRPr lang="en-US" sz="1300" dirty="0">
              <a:effectLst/>
              <a:ea typeface="Calibri" panose="020F0502020204030204" pitchFamily="34" charset="0"/>
              <a:cs typeface="Times New Roman" panose="02020603050405020304" pitchFamily="18" charset="0"/>
            </a:endParaRPr>
          </a:p>
        </p:txBody>
      </p:sp>
      <p:sp>
        <p:nvSpPr>
          <p:cNvPr id="11" name="Datumsplatzhalter 4">
            <a:extLst>
              <a:ext uri="{FF2B5EF4-FFF2-40B4-BE49-F238E27FC236}">
                <a16:creationId xmlns:a16="http://schemas.microsoft.com/office/drawing/2014/main" id="{DA72BC1B-C9B3-43D6-BB02-E1C612268DA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3" name="Textfeld 2"/>
          <p:cNvSpPr txBox="1"/>
          <p:nvPr/>
        </p:nvSpPr>
        <p:spPr>
          <a:xfrm>
            <a:off x="617725" y="705060"/>
            <a:ext cx="8295973" cy="830997"/>
          </a:xfrm>
          <a:prstGeom prst="rect">
            <a:avLst/>
          </a:prstGeom>
          <a:noFill/>
        </p:spPr>
        <p:txBody>
          <a:bodyPr wrap="square" rtlCol="0">
            <a:spAutoFit/>
          </a:bodyPr>
          <a:lstStyle/>
          <a:p>
            <a:r>
              <a:rPr lang="de-CH" sz="1600" dirty="0"/>
              <a:t>Compost, </a:t>
            </a:r>
            <a:r>
              <a:rPr lang="de-CH" sz="1600" dirty="0" err="1"/>
              <a:t>manures</a:t>
            </a:r>
            <a:r>
              <a:rPr lang="de-CH" sz="1600" dirty="0"/>
              <a:t> and </a:t>
            </a:r>
            <a:r>
              <a:rPr lang="de-CH" sz="1600" dirty="0" err="1"/>
              <a:t>other</a:t>
            </a:r>
            <a:r>
              <a:rPr lang="de-CH" sz="1600" dirty="0"/>
              <a:t> organic </a:t>
            </a:r>
            <a:r>
              <a:rPr lang="de-CH" sz="1600" dirty="0" err="1"/>
              <a:t>sources</a:t>
            </a:r>
            <a:r>
              <a:rPr lang="de-CH" sz="1600" dirty="0"/>
              <a:t> of nutrients </a:t>
            </a:r>
            <a:r>
              <a:rPr lang="de-CH" sz="1600" dirty="0" err="1"/>
              <a:t>can</a:t>
            </a:r>
            <a:r>
              <a:rPr lang="de-CH" sz="1600" dirty="0"/>
              <a:t> </a:t>
            </a:r>
            <a:r>
              <a:rPr lang="de-CH" sz="1600" dirty="0" err="1"/>
              <a:t>be</a:t>
            </a:r>
            <a:r>
              <a:rPr lang="de-CH" sz="1600" dirty="0"/>
              <a:t> </a:t>
            </a:r>
            <a:r>
              <a:rPr lang="de-CH" sz="1600" dirty="0" err="1"/>
              <a:t>applied</a:t>
            </a:r>
            <a:r>
              <a:rPr lang="de-CH" sz="1600" dirty="0"/>
              <a:t> at planting. </a:t>
            </a:r>
            <a:r>
              <a:rPr lang="de-CH" sz="1600" dirty="0" err="1"/>
              <a:t>During</a:t>
            </a:r>
            <a:r>
              <a:rPr lang="de-CH" sz="1600" dirty="0"/>
              <a:t> </a:t>
            </a:r>
            <a:r>
              <a:rPr lang="de-CH" sz="1600" dirty="0" err="1"/>
              <a:t>growth</a:t>
            </a:r>
            <a:r>
              <a:rPr lang="de-CH" sz="1600" dirty="0"/>
              <a:t>, crop </a:t>
            </a:r>
            <a:r>
              <a:rPr lang="de-CH" sz="1600" dirty="0" err="1"/>
              <a:t>nutrition</a:t>
            </a:r>
            <a:r>
              <a:rPr lang="de-CH" sz="1600" dirty="0"/>
              <a:t> </a:t>
            </a:r>
            <a:r>
              <a:rPr lang="de-CH" sz="1600" dirty="0" err="1"/>
              <a:t>can</a:t>
            </a:r>
            <a:r>
              <a:rPr lang="de-CH" sz="1600" dirty="0"/>
              <a:t> </a:t>
            </a:r>
            <a:r>
              <a:rPr lang="de-CH" sz="1600" dirty="0" err="1"/>
              <a:t>be</a:t>
            </a:r>
            <a:r>
              <a:rPr lang="de-CH" sz="1600" dirty="0"/>
              <a:t> </a:t>
            </a:r>
            <a:r>
              <a:rPr lang="de-CH" sz="1600" dirty="0" err="1"/>
              <a:t>augmented</a:t>
            </a:r>
            <a:r>
              <a:rPr lang="de-CH" sz="1600" dirty="0"/>
              <a:t> </a:t>
            </a:r>
            <a:r>
              <a:rPr lang="de-CH" sz="1600" dirty="0" err="1"/>
              <a:t>through</a:t>
            </a:r>
            <a:r>
              <a:rPr lang="de-CH" sz="1600" dirty="0"/>
              <a:t> </a:t>
            </a:r>
            <a:r>
              <a:rPr lang="de-CH" sz="1600" dirty="0" err="1"/>
              <a:t>application</a:t>
            </a:r>
            <a:r>
              <a:rPr lang="de-CH" sz="1600" dirty="0"/>
              <a:t> of </a:t>
            </a:r>
            <a:r>
              <a:rPr lang="de-CH" sz="1600" dirty="0" err="1"/>
              <a:t>leaf</a:t>
            </a:r>
            <a:r>
              <a:rPr lang="de-CH" sz="1600" dirty="0"/>
              <a:t> / </a:t>
            </a:r>
            <a:r>
              <a:rPr lang="de-CH" sz="1600" dirty="0" err="1"/>
              <a:t>manure</a:t>
            </a:r>
            <a:r>
              <a:rPr lang="de-CH" sz="1600" dirty="0"/>
              <a:t> </a:t>
            </a:r>
            <a:r>
              <a:rPr lang="de-CH" sz="1600" dirty="0" err="1"/>
              <a:t>tea</a:t>
            </a:r>
            <a:r>
              <a:rPr lang="de-CH" sz="1600" dirty="0"/>
              <a:t> </a:t>
            </a:r>
            <a:r>
              <a:rPr lang="de-CH" sz="1600" dirty="0" err="1"/>
              <a:t>extracts</a:t>
            </a:r>
            <a:r>
              <a:rPr lang="de-CH" sz="1600" dirty="0"/>
              <a:t>, tree </a:t>
            </a:r>
            <a:r>
              <a:rPr lang="de-CH" sz="1600" dirty="0" err="1"/>
              <a:t>prunings</a:t>
            </a:r>
            <a:r>
              <a:rPr lang="de-CH" sz="1600" dirty="0"/>
              <a:t> and </a:t>
            </a:r>
            <a:r>
              <a:rPr lang="de-CH" sz="1600" dirty="0" err="1"/>
              <a:t>other</a:t>
            </a:r>
            <a:r>
              <a:rPr lang="de-CH" sz="1600" dirty="0"/>
              <a:t> </a:t>
            </a:r>
            <a:r>
              <a:rPr lang="de-CH" sz="1600" dirty="0" err="1"/>
              <a:t>sources</a:t>
            </a:r>
            <a:r>
              <a:rPr lang="de-CH" sz="1600" dirty="0"/>
              <a:t>.  Some </a:t>
            </a:r>
            <a:r>
              <a:rPr lang="de-CH" sz="1600" dirty="0" err="1"/>
              <a:t>guidance</a:t>
            </a:r>
            <a:r>
              <a:rPr lang="de-CH" sz="1600" dirty="0"/>
              <a:t> </a:t>
            </a:r>
            <a:r>
              <a:rPr lang="de-CH" sz="1600" dirty="0" err="1"/>
              <a:t>notes</a:t>
            </a:r>
            <a:r>
              <a:rPr lang="de-CH" sz="1600" dirty="0"/>
              <a:t> </a:t>
            </a:r>
            <a:r>
              <a:rPr lang="de-CH" sz="1600" dirty="0" err="1"/>
              <a:t>are</a:t>
            </a:r>
            <a:r>
              <a:rPr lang="de-CH" sz="1600" dirty="0"/>
              <a:t> </a:t>
            </a:r>
            <a:r>
              <a:rPr lang="de-CH" sz="1600" dirty="0" err="1"/>
              <a:t>provided</a:t>
            </a:r>
            <a:r>
              <a:rPr lang="de-CH" sz="1600" dirty="0"/>
              <a:t> in </a:t>
            </a:r>
            <a:r>
              <a:rPr lang="de-CH" sz="1600" dirty="0" err="1"/>
              <a:t>the</a:t>
            </a:r>
            <a:r>
              <a:rPr lang="de-CH" sz="1600" dirty="0"/>
              <a:t> </a:t>
            </a:r>
            <a:r>
              <a:rPr lang="de-CH" sz="1600" dirty="0" err="1"/>
              <a:t>next</a:t>
            </a:r>
            <a:r>
              <a:rPr lang="de-CH" sz="1600" dirty="0"/>
              <a:t> </a:t>
            </a:r>
            <a:r>
              <a:rPr lang="de-CH" sz="1600" dirty="0" err="1"/>
              <a:t>sections</a:t>
            </a:r>
            <a:r>
              <a:rPr lang="de-CH" sz="1600" dirty="0"/>
              <a:t>.</a:t>
            </a:r>
            <a:endParaRPr lang="en-US" sz="1600" dirty="0"/>
          </a:p>
        </p:txBody>
      </p:sp>
    </p:spTree>
    <p:extLst>
      <p:ext uri="{BB962C8B-B14F-4D97-AF65-F5344CB8AC3E}">
        <p14:creationId xmlns:p14="http://schemas.microsoft.com/office/powerpoint/2010/main" val="2972702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76</a:t>
            </a:fld>
            <a:endParaRPr lang="de-DE" dirty="0"/>
          </a:p>
        </p:txBody>
      </p:sp>
      <p:pic>
        <p:nvPicPr>
          <p:cNvPr id="10" name="Content Placeholder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956" y="893332"/>
            <a:ext cx="4467872" cy="2778046"/>
          </a:xfrm>
          <a:prstGeom prst="rect">
            <a:avLst/>
          </a:prstGeom>
          <a:solidFill>
            <a:schemeClr val="accent1">
              <a:lumMod val="20000"/>
              <a:lumOff val="80000"/>
            </a:schemeClr>
          </a:solidFill>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4205" y="893332"/>
            <a:ext cx="1579230" cy="2805672"/>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3704" y="4186756"/>
            <a:ext cx="3354809" cy="1734244"/>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02007" y="896261"/>
            <a:ext cx="1800019" cy="2802743"/>
          </a:xfrm>
          <a:prstGeom prst="rect">
            <a:avLst/>
          </a:prstGeom>
        </p:spPr>
      </p:pic>
      <p:sp>
        <p:nvSpPr>
          <p:cNvPr id="6" name="Textfeld 5"/>
          <p:cNvSpPr txBox="1"/>
          <p:nvPr/>
        </p:nvSpPr>
        <p:spPr>
          <a:xfrm>
            <a:off x="611956" y="3774605"/>
            <a:ext cx="4531626" cy="338554"/>
          </a:xfrm>
          <a:prstGeom prst="rect">
            <a:avLst/>
          </a:prstGeom>
          <a:noFill/>
        </p:spPr>
        <p:txBody>
          <a:bodyPr wrap="square" rtlCol="0">
            <a:spAutoFit/>
          </a:bodyPr>
          <a:lstStyle/>
          <a:p>
            <a:r>
              <a:rPr lang="de-CH" sz="1600" dirty="0" err="1"/>
              <a:t>Chopping</a:t>
            </a:r>
            <a:r>
              <a:rPr lang="de-CH" sz="1600" dirty="0"/>
              <a:t> </a:t>
            </a:r>
            <a:r>
              <a:rPr lang="de-CH" sz="1600" dirty="0" err="1"/>
              <a:t>the</a:t>
            </a:r>
            <a:r>
              <a:rPr lang="de-CH" sz="1600" dirty="0"/>
              <a:t> </a:t>
            </a:r>
            <a:r>
              <a:rPr lang="de-CH" sz="1600" dirty="0" err="1"/>
              <a:t>fresh</a:t>
            </a:r>
            <a:r>
              <a:rPr lang="de-CH" sz="1600" dirty="0"/>
              <a:t> </a:t>
            </a:r>
            <a:r>
              <a:rPr lang="de-CH" sz="1600" dirty="0" err="1"/>
              <a:t>Tithonia</a:t>
            </a:r>
            <a:r>
              <a:rPr lang="de-CH" sz="1600" dirty="0"/>
              <a:t> plants after </a:t>
            </a:r>
            <a:r>
              <a:rPr lang="de-CH" sz="1600" dirty="0" err="1"/>
              <a:t>collection</a:t>
            </a:r>
            <a:endParaRPr lang="en-US" sz="1600" dirty="0"/>
          </a:p>
        </p:txBody>
      </p:sp>
      <p:sp>
        <p:nvSpPr>
          <p:cNvPr id="8" name="Textfeld 7"/>
          <p:cNvSpPr txBox="1"/>
          <p:nvPr/>
        </p:nvSpPr>
        <p:spPr>
          <a:xfrm>
            <a:off x="611956" y="397968"/>
            <a:ext cx="4219011" cy="313932"/>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en-GB" sz="1600" dirty="0"/>
              <a:t>Preparation of Tithonian tea</a:t>
            </a:r>
            <a:endParaRPr lang="en-US" sz="1600" dirty="0"/>
          </a:p>
        </p:txBody>
      </p:sp>
      <p:sp>
        <p:nvSpPr>
          <p:cNvPr id="14" name="Textfeld 13"/>
          <p:cNvSpPr txBox="1"/>
          <p:nvPr/>
        </p:nvSpPr>
        <p:spPr>
          <a:xfrm>
            <a:off x="5181925" y="3758870"/>
            <a:ext cx="3272077" cy="338554"/>
          </a:xfrm>
          <a:prstGeom prst="rect">
            <a:avLst/>
          </a:prstGeom>
          <a:noFill/>
        </p:spPr>
        <p:txBody>
          <a:bodyPr wrap="square" rtlCol="0">
            <a:spAutoFit/>
          </a:bodyPr>
          <a:lstStyle/>
          <a:p>
            <a:r>
              <a:rPr lang="de-CH" sz="1600" dirty="0" err="1"/>
              <a:t>Mixture</a:t>
            </a:r>
            <a:r>
              <a:rPr lang="de-CH" sz="1600" dirty="0"/>
              <a:t>, </a:t>
            </a:r>
            <a:r>
              <a:rPr lang="de-CH" sz="1600" dirty="0" err="1"/>
              <a:t>and</a:t>
            </a:r>
            <a:r>
              <a:rPr lang="de-CH" sz="1600" dirty="0"/>
              <a:t> </a:t>
            </a:r>
            <a:r>
              <a:rPr lang="de-CH" sz="1600" dirty="0" err="1"/>
              <a:t>sieving</a:t>
            </a:r>
            <a:r>
              <a:rPr lang="de-CH" sz="1600" dirty="0"/>
              <a:t> </a:t>
            </a:r>
            <a:r>
              <a:rPr lang="de-CH" sz="1600" dirty="0" err="1"/>
              <a:t>the</a:t>
            </a:r>
            <a:r>
              <a:rPr lang="de-CH" sz="1600" dirty="0"/>
              <a:t> </a:t>
            </a:r>
            <a:r>
              <a:rPr lang="de-CH" sz="1600" dirty="0" err="1"/>
              <a:t>mixture</a:t>
            </a:r>
            <a:endParaRPr lang="en-US" sz="1600" dirty="0"/>
          </a:p>
        </p:txBody>
      </p:sp>
      <p:sp>
        <p:nvSpPr>
          <p:cNvPr id="15" name="Textfeld 14"/>
          <p:cNvSpPr txBox="1"/>
          <p:nvPr/>
        </p:nvSpPr>
        <p:spPr>
          <a:xfrm>
            <a:off x="3311986" y="5621830"/>
            <a:ext cx="2032777" cy="338554"/>
          </a:xfrm>
          <a:prstGeom prst="rect">
            <a:avLst/>
          </a:prstGeom>
          <a:noFill/>
        </p:spPr>
        <p:txBody>
          <a:bodyPr wrap="square" rtlCol="0">
            <a:spAutoFit/>
          </a:bodyPr>
          <a:lstStyle/>
          <a:p>
            <a:r>
              <a:rPr lang="de-CH" sz="1600" dirty="0" err="1"/>
              <a:t>Residues</a:t>
            </a:r>
            <a:r>
              <a:rPr lang="de-CH" sz="1600" dirty="0"/>
              <a:t> after </a:t>
            </a:r>
            <a:r>
              <a:rPr lang="de-CH" sz="1600" dirty="0" err="1"/>
              <a:t>seiving</a:t>
            </a:r>
            <a:endParaRPr lang="en-US" sz="1600" dirty="0"/>
          </a:p>
        </p:txBody>
      </p:sp>
      <p:sp>
        <p:nvSpPr>
          <p:cNvPr id="9" name="Textfeld 8"/>
          <p:cNvSpPr txBox="1"/>
          <p:nvPr/>
        </p:nvSpPr>
        <p:spPr>
          <a:xfrm>
            <a:off x="341953" y="5498719"/>
            <a:ext cx="1800020" cy="461665"/>
          </a:xfrm>
          <a:prstGeom prst="rect">
            <a:avLst/>
          </a:prstGeom>
          <a:noFill/>
        </p:spPr>
        <p:txBody>
          <a:bodyPr wrap="square" rtlCol="0">
            <a:spAutoFit/>
          </a:bodyPr>
          <a:lstStyle/>
          <a:p>
            <a:pPr algn="r"/>
            <a:r>
              <a:rPr lang="de-CH" sz="1200" dirty="0"/>
              <a:t>Pictures: Edward Karanja, ICIPE, Kenya</a:t>
            </a:r>
            <a:endParaRPr lang="en-US" sz="1200" dirty="0"/>
          </a:p>
        </p:txBody>
      </p:sp>
      <p:sp>
        <p:nvSpPr>
          <p:cNvPr id="16" name="Datumsplatzhalter 4">
            <a:extLst>
              <a:ext uri="{FF2B5EF4-FFF2-40B4-BE49-F238E27FC236}">
                <a16:creationId xmlns:a16="http://schemas.microsoft.com/office/drawing/2014/main" id="{3EEB4FAE-4BFE-4CE6-AB0D-23DD11E8213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01032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77</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D3A7574E-4097-419F-AFBD-B241866DD50B}"/>
              </a:ext>
            </a:extLst>
          </p:cNvPr>
          <p:cNvSpPr txBox="1">
            <a:spLocks/>
          </p:cNvSpPr>
          <p:nvPr/>
        </p:nvSpPr>
        <p:spPr>
          <a:xfrm>
            <a:off x="611919" y="638969"/>
            <a:ext cx="7908549" cy="629700"/>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sz="2000">
                <a:solidFill>
                  <a:srgbClr val="2D73A3"/>
                </a:solidFill>
              </a:rPr>
              <a:t>NRC Malawi  - Tithonia plant collection for mulch application in maize before crop tasseling</a:t>
            </a:r>
            <a:endParaRPr lang="en-US" sz="2000" dirty="0">
              <a:solidFill>
                <a:srgbClr val="2D73A3"/>
              </a:solidFill>
            </a:endParaRPr>
          </a:p>
        </p:txBody>
      </p:sp>
      <p:pic>
        <p:nvPicPr>
          <p:cNvPr id="6" name="Picture 7">
            <a:extLst>
              <a:ext uri="{FF2B5EF4-FFF2-40B4-BE49-F238E27FC236}">
                <a16:creationId xmlns:a16="http://schemas.microsoft.com/office/drawing/2014/main" id="{1FDF13FE-B7D5-4558-9029-646859AD5C99}"/>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918" y="1358977"/>
            <a:ext cx="7908549" cy="4500050"/>
          </a:xfrm>
          <a:prstGeom prst="rect">
            <a:avLst/>
          </a:prstGeom>
          <a:noFill/>
        </p:spPr>
      </p:pic>
      <p:sp>
        <p:nvSpPr>
          <p:cNvPr id="8" name="Textfeld 7"/>
          <p:cNvSpPr txBox="1"/>
          <p:nvPr/>
        </p:nvSpPr>
        <p:spPr>
          <a:xfrm>
            <a:off x="5730436" y="5922743"/>
            <a:ext cx="2790031" cy="276999"/>
          </a:xfrm>
          <a:prstGeom prst="rect">
            <a:avLst/>
          </a:prstGeom>
          <a:noFill/>
        </p:spPr>
        <p:txBody>
          <a:bodyPr wrap="square" rtlCol="0">
            <a:spAutoFit/>
          </a:bodyPr>
          <a:lstStyle/>
          <a:p>
            <a:pPr algn="r"/>
            <a:r>
              <a:rPr lang="de-CH" sz="1200" dirty="0"/>
              <a:t>Picture: NRC, Malawi</a:t>
            </a:r>
            <a:endParaRPr lang="en-US" sz="1200" dirty="0"/>
          </a:p>
        </p:txBody>
      </p:sp>
    </p:spTree>
    <p:extLst>
      <p:ext uri="{BB962C8B-B14F-4D97-AF65-F5344CB8AC3E}">
        <p14:creationId xmlns:p14="http://schemas.microsoft.com/office/powerpoint/2010/main" val="2739408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78</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D3A7574E-4097-419F-AFBD-B241866DD50B}"/>
              </a:ext>
            </a:extLst>
          </p:cNvPr>
          <p:cNvSpPr txBox="1">
            <a:spLocks/>
          </p:cNvSpPr>
          <p:nvPr/>
        </p:nvSpPr>
        <p:spPr>
          <a:xfrm>
            <a:off x="701938" y="410526"/>
            <a:ext cx="7908549" cy="408445"/>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dirty="0" err="1">
                <a:solidFill>
                  <a:srgbClr val="2D73A3"/>
                </a:solidFill>
              </a:rPr>
              <a:t>Tithonia</a:t>
            </a:r>
            <a:r>
              <a:rPr lang="en-US" dirty="0">
                <a:solidFill>
                  <a:srgbClr val="2D73A3"/>
                </a:solidFill>
              </a:rPr>
              <a:t> tea preparation at NRC</a:t>
            </a:r>
          </a:p>
        </p:txBody>
      </p:sp>
      <p:pic>
        <p:nvPicPr>
          <p:cNvPr id="6" name="Content Placeholder 4">
            <a:extLst>
              <a:ext uri="{FF2B5EF4-FFF2-40B4-BE49-F238E27FC236}">
                <a16:creationId xmlns:a16="http://schemas.microsoft.com/office/drawing/2014/main" id="{E9D8B6D9-198F-4D42-9823-FCC71C101564}"/>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971959" y="2164735"/>
            <a:ext cx="6893761" cy="3874294"/>
          </a:xfrm>
          <a:prstGeom prst="rect">
            <a:avLst/>
          </a:prstGeom>
        </p:spPr>
      </p:pic>
      <p:sp>
        <p:nvSpPr>
          <p:cNvPr id="7" name="Rechteck 6"/>
          <p:cNvSpPr/>
          <p:nvPr/>
        </p:nvSpPr>
        <p:spPr>
          <a:xfrm>
            <a:off x="716113" y="1564418"/>
            <a:ext cx="7908549" cy="410882"/>
          </a:xfrm>
          <a:prstGeom prst="rect">
            <a:avLst/>
          </a:prstGeom>
          <a:noFill/>
        </p:spPr>
        <p:txBody>
          <a:bodyPr wrap="square">
            <a:spAutoFit/>
          </a:bodyPr>
          <a:lstStyle/>
          <a:p>
            <a:pPr marL="257175" indent="-257175" algn="just">
              <a:lnSpc>
                <a:spcPct val="115000"/>
              </a:lnSpc>
              <a:spcBef>
                <a:spcPts val="0"/>
              </a:spcBef>
              <a:buFont typeface="Wingdings" panose="05000000000000000000" pitchFamily="2" charset="2"/>
              <a:buChar char=""/>
            </a:pPr>
            <a:r>
              <a:rPr lang="en-GB" dirty="0">
                <a:latin typeface="+mj-lt"/>
                <a:ea typeface="Times New Roman" panose="02020603050405020304" pitchFamily="18" charset="0"/>
                <a:cs typeface="Times New Roman" panose="02020603050405020304" pitchFamily="18" charset="0"/>
              </a:rPr>
              <a:t>Soaking chopped </a:t>
            </a:r>
            <a:r>
              <a:rPr lang="en-GB" dirty="0" err="1">
                <a:latin typeface="+mj-lt"/>
                <a:ea typeface="Times New Roman" panose="02020603050405020304" pitchFamily="18" charset="0"/>
                <a:cs typeface="Times New Roman" panose="02020603050405020304" pitchFamily="18" charset="0"/>
              </a:rPr>
              <a:t>Tithonia</a:t>
            </a:r>
            <a:r>
              <a:rPr lang="en-GB" dirty="0">
                <a:latin typeface="+mj-lt"/>
                <a:ea typeface="Times New Roman" panose="02020603050405020304" pitchFamily="18" charset="0"/>
                <a:cs typeface="Times New Roman" panose="02020603050405020304" pitchFamily="18" charset="0"/>
              </a:rPr>
              <a:t> in plastic drums at 1:5 (leaf to water). </a:t>
            </a:r>
          </a:p>
        </p:txBody>
      </p:sp>
      <p:sp>
        <p:nvSpPr>
          <p:cNvPr id="9" name="Rechteck 8"/>
          <p:cNvSpPr/>
          <p:nvPr/>
        </p:nvSpPr>
        <p:spPr>
          <a:xfrm>
            <a:off x="701937" y="1003570"/>
            <a:ext cx="7922725" cy="410882"/>
          </a:xfrm>
          <a:prstGeom prst="rect">
            <a:avLst/>
          </a:prstGeom>
          <a:noFill/>
        </p:spPr>
        <p:txBody>
          <a:bodyPr wrap="square">
            <a:spAutoFit/>
          </a:bodyPr>
          <a:lstStyle/>
          <a:p>
            <a:pPr marL="257175" indent="-257175" algn="just">
              <a:lnSpc>
                <a:spcPct val="115000"/>
              </a:lnSpc>
              <a:spcBef>
                <a:spcPts val="0"/>
              </a:spcBef>
              <a:buFont typeface="Wingdings" panose="05000000000000000000" pitchFamily="2" charset="2"/>
              <a:buChar char=""/>
            </a:pPr>
            <a:r>
              <a:rPr lang="en-GB" dirty="0">
                <a:latin typeface="Times New Roman" panose="02020603050405020304" pitchFamily="18" charset="0"/>
                <a:ea typeface="Times New Roman" panose="02020603050405020304" pitchFamily="18" charset="0"/>
                <a:cs typeface="Times New Roman" panose="02020603050405020304" pitchFamily="18" charset="0"/>
              </a:rPr>
              <a:t>125 Kgs of </a:t>
            </a:r>
            <a:r>
              <a:rPr lang="en-GB" i="1" dirty="0" err="1">
                <a:latin typeface="Times New Roman" panose="02020603050405020304" pitchFamily="18" charset="0"/>
                <a:ea typeface="Times New Roman" panose="02020603050405020304" pitchFamily="18" charset="0"/>
                <a:cs typeface="Times New Roman" panose="02020603050405020304" pitchFamily="18" charset="0"/>
              </a:rPr>
              <a:t>Tithonia</a:t>
            </a:r>
            <a:r>
              <a:rPr lang="en-GB" i="1" dirty="0">
                <a:latin typeface="Times New Roman" panose="02020603050405020304" pitchFamily="18" charset="0"/>
                <a:ea typeface="Times New Roman" panose="02020603050405020304" pitchFamily="18" charset="0"/>
                <a:cs typeface="Times New Roman" panose="02020603050405020304" pitchFamily="18" charset="0"/>
              </a:rPr>
              <a:t> </a:t>
            </a:r>
            <a:r>
              <a:rPr lang="en-GB" i="1" dirty="0" err="1">
                <a:latin typeface="Times New Roman" panose="02020603050405020304" pitchFamily="18" charset="0"/>
                <a:ea typeface="Times New Roman" panose="02020603050405020304" pitchFamily="18" charset="0"/>
                <a:cs typeface="Times New Roman" panose="02020603050405020304" pitchFamily="18" charset="0"/>
              </a:rPr>
              <a:t>diversifolia</a:t>
            </a:r>
            <a:r>
              <a:rPr lang="en-GB" dirty="0">
                <a:latin typeface="Times New Roman" panose="02020603050405020304" pitchFamily="18" charset="0"/>
                <a:ea typeface="Times New Roman" panose="02020603050405020304" pitchFamily="18" charset="0"/>
                <a:cs typeface="Times New Roman" panose="02020603050405020304" pitchFamily="18" charset="0"/>
              </a:rPr>
              <a:t> fresh leaves collected and chopped for plant tea.</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feld 9"/>
          <p:cNvSpPr txBox="1"/>
          <p:nvPr/>
        </p:nvSpPr>
        <p:spPr>
          <a:xfrm>
            <a:off x="5190431" y="6035531"/>
            <a:ext cx="2790031" cy="276999"/>
          </a:xfrm>
          <a:prstGeom prst="rect">
            <a:avLst/>
          </a:prstGeom>
          <a:noFill/>
        </p:spPr>
        <p:txBody>
          <a:bodyPr wrap="square" rtlCol="0">
            <a:spAutoFit/>
          </a:bodyPr>
          <a:lstStyle/>
          <a:p>
            <a:pPr algn="r"/>
            <a:r>
              <a:rPr lang="de-CH" sz="1200" dirty="0"/>
              <a:t>Picture: NRC, Malawi</a:t>
            </a:r>
            <a:endParaRPr lang="en-US" sz="1200" dirty="0"/>
          </a:p>
        </p:txBody>
      </p:sp>
    </p:spTree>
    <p:extLst>
      <p:ext uri="{BB962C8B-B14F-4D97-AF65-F5344CB8AC3E}">
        <p14:creationId xmlns:p14="http://schemas.microsoft.com/office/powerpoint/2010/main" val="34781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79</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EB2BAF28-45CD-4DBA-B903-FC73CDDBD831}"/>
              </a:ext>
            </a:extLst>
          </p:cNvPr>
          <p:cNvSpPr txBox="1">
            <a:spLocks/>
          </p:cNvSpPr>
          <p:nvPr/>
        </p:nvSpPr>
        <p:spPr>
          <a:xfrm>
            <a:off x="620080" y="514302"/>
            <a:ext cx="7908549" cy="629700"/>
          </a:xfrm>
          <a:prstGeom prst="rect">
            <a:avLst/>
          </a:prstGeom>
          <a:solidFill>
            <a:srgbClr val="D0F7F8"/>
          </a:solidFill>
        </p:spPr>
        <p:txBody>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en-US" dirty="0" err="1">
                <a:solidFill>
                  <a:srgbClr val="2D73A3"/>
                </a:solidFill>
              </a:rPr>
              <a:t>Tithonia</a:t>
            </a:r>
            <a:r>
              <a:rPr lang="en-US" dirty="0">
                <a:solidFill>
                  <a:srgbClr val="2D73A3"/>
                </a:solidFill>
              </a:rPr>
              <a:t> tea preparation procedure used by NRC for maize in organic  plots</a:t>
            </a:r>
          </a:p>
        </p:txBody>
      </p:sp>
      <p:sp>
        <p:nvSpPr>
          <p:cNvPr id="6" name="Content Placeholder 2">
            <a:extLst>
              <a:ext uri="{FF2B5EF4-FFF2-40B4-BE49-F238E27FC236}">
                <a16:creationId xmlns:a16="http://schemas.microsoft.com/office/drawing/2014/main" id="{52A2FCD6-8096-4B20-868C-AE985A1D0964}"/>
              </a:ext>
            </a:extLst>
          </p:cNvPr>
          <p:cNvSpPr>
            <a:spLocks noGrp="1"/>
          </p:cNvSpPr>
          <p:nvPr>
            <p:ph idx="4294967295"/>
          </p:nvPr>
        </p:nvSpPr>
        <p:spPr>
          <a:xfrm>
            <a:off x="620161" y="1741776"/>
            <a:ext cx="7896204" cy="3681021"/>
          </a:xfrm>
          <a:prstGeom prst="rect">
            <a:avLst/>
          </a:prstGeom>
          <a:noFill/>
        </p:spPr>
        <p:txBody>
          <a:bodyPr>
            <a:normAutofit/>
          </a:bodyPr>
          <a:lstStyle/>
          <a:p>
            <a:pPr marL="257175" indent="-257175" algn="just">
              <a:lnSpc>
                <a:spcPct val="115000"/>
              </a:lnSpc>
              <a:spcBef>
                <a:spcPts val="0"/>
              </a:spcBef>
              <a:buFont typeface="Wingdings" panose="05000000000000000000" pitchFamily="2" charset="2"/>
              <a:buChar char=""/>
            </a:pPr>
            <a:r>
              <a:rPr lang="en-GB" sz="1800" dirty="0">
                <a:ea typeface="Times New Roman" panose="02020603050405020304" pitchFamily="18" charset="0"/>
                <a:cs typeface="Times New Roman" panose="02020603050405020304" pitchFamily="18" charset="0"/>
              </a:rPr>
              <a:t>Drums were closed tight (avoid ammonia volatilization), placed under shade.</a:t>
            </a:r>
          </a:p>
          <a:p>
            <a:pPr marL="257175" indent="-257175" algn="just">
              <a:lnSpc>
                <a:spcPct val="115000"/>
              </a:lnSpc>
              <a:spcBef>
                <a:spcPts val="0"/>
              </a:spcBef>
              <a:buFont typeface="Wingdings" panose="05000000000000000000" pitchFamily="2" charset="2"/>
              <a:buChar char=""/>
            </a:pPr>
            <a:endParaRPr lang="en-US" sz="1800" dirty="0">
              <a:ea typeface="Times New Roman" panose="02020603050405020304" pitchFamily="18" charset="0"/>
              <a:cs typeface="Times New Roman" panose="02020603050405020304" pitchFamily="18" charset="0"/>
            </a:endParaRPr>
          </a:p>
          <a:p>
            <a:pPr marL="257175" indent="-257175" algn="just">
              <a:lnSpc>
                <a:spcPct val="115000"/>
              </a:lnSpc>
              <a:spcBef>
                <a:spcPts val="0"/>
              </a:spcBef>
              <a:buFont typeface="Wingdings" panose="05000000000000000000" pitchFamily="2" charset="2"/>
              <a:buChar char=""/>
            </a:pPr>
            <a:r>
              <a:rPr lang="en-GB" sz="1800" dirty="0">
                <a:ea typeface="Times New Roman" panose="02020603050405020304" pitchFamily="18" charset="0"/>
                <a:cs typeface="Times New Roman" panose="02020603050405020304" pitchFamily="18" charset="0"/>
              </a:rPr>
              <a:t>Mixture stirred once every 3 days to allow for mineralization for 10 to 14 days.</a:t>
            </a:r>
          </a:p>
          <a:p>
            <a:pPr marL="257175" indent="-257175" algn="just">
              <a:lnSpc>
                <a:spcPct val="115000"/>
              </a:lnSpc>
              <a:spcBef>
                <a:spcPts val="0"/>
              </a:spcBef>
              <a:buFont typeface="Wingdings" panose="05000000000000000000" pitchFamily="2" charset="2"/>
              <a:buChar char=""/>
            </a:pPr>
            <a:endParaRPr lang="en-US" sz="1800" dirty="0">
              <a:ea typeface="Times New Roman" panose="02020603050405020304" pitchFamily="18" charset="0"/>
              <a:cs typeface="Times New Roman" panose="02020603050405020304" pitchFamily="18" charset="0"/>
            </a:endParaRPr>
          </a:p>
          <a:p>
            <a:pPr marL="257175" indent="-257175" algn="just">
              <a:lnSpc>
                <a:spcPct val="115000"/>
              </a:lnSpc>
              <a:spcBef>
                <a:spcPts val="0"/>
              </a:spcBef>
              <a:buFont typeface="Wingdings" panose="05000000000000000000" pitchFamily="2" charset="2"/>
              <a:buChar char=""/>
            </a:pPr>
            <a:r>
              <a:rPr lang="en-GB" sz="1800" dirty="0">
                <a:ea typeface="Times New Roman" panose="02020603050405020304" pitchFamily="18" charset="0"/>
                <a:cs typeface="Times New Roman" panose="02020603050405020304" pitchFamily="18" charset="0"/>
              </a:rPr>
              <a:t>At day 14, the dark brownish green mixture was sieved to remove the trash.</a:t>
            </a:r>
          </a:p>
          <a:p>
            <a:pPr marL="257175" indent="-257175" algn="just">
              <a:lnSpc>
                <a:spcPct val="115000"/>
              </a:lnSpc>
              <a:spcBef>
                <a:spcPts val="0"/>
              </a:spcBef>
              <a:buFont typeface="Wingdings" panose="05000000000000000000" pitchFamily="2" charset="2"/>
              <a:buChar char=""/>
            </a:pPr>
            <a:endParaRPr lang="en-GB" sz="1800" dirty="0">
              <a:ea typeface="Times New Roman" panose="02020603050405020304" pitchFamily="18" charset="0"/>
              <a:cs typeface="Times New Roman" panose="02020603050405020304" pitchFamily="18" charset="0"/>
            </a:endParaRPr>
          </a:p>
          <a:p>
            <a:pPr marL="257175" indent="-257175" algn="just">
              <a:lnSpc>
                <a:spcPct val="115000"/>
              </a:lnSpc>
              <a:spcBef>
                <a:spcPts val="0"/>
              </a:spcBef>
              <a:buFont typeface="Wingdings" panose="05000000000000000000" pitchFamily="2" charset="2"/>
              <a:buChar char=""/>
            </a:pPr>
            <a:r>
              <a:rPr lang="en-GB" sz="1800" dirty="0">
                <a:ea typeface="Times New Roman" panose="02020603050405020304" pitchFamily="18" charset="0"/>
                <a:cs typeface="Times New Roman" panose="02020603050405020304" pitchFamily="18" charset="0"/>
              </a:rPr>
              <a:t>Trash was applied by spreading in between the maize rows in the field.</a:t>
            </a:r>
          </a:p>
          <a:p>
            <a:pPr marL="257175" indent="-257175" algn="just">
              <a:lnSpc>
                <a:spcPct val="115000"/>
              </a:lnSpc>
              <a:spcBef>
                <a:spcPts val="0"/>
              </a:spcBef>
              <a:buFont typeface="Wingdings" panose="05000000000000000000" pitchFamily="2" charset="2"/>
              <a:buChar char=""/>
            </a:pPr>
            <a:endParaRPr lang="en-US" sz="1800" dirty="0">
              <a:ea typeface="Times New Roman" panose="02020603050405020304" pitchFamily="18" charset="0"/>
              <a:cs typeface="Times New Roman" panose="02020603050405020304" pitchFamily="18" charset="0"/>
            </a:endParaRPr>
          </a:p>
          <a:p>
            <a:pPr marL="257175" indent="-257175" algn="just">
              <a:lnSpc>
                <a:spcPct val="115000"/>
              </a:lnSpc>
              <a:spcBef>
                <a:spcPts val="0"/>
              </a:spcBef>
              <a:spcAft>
                <a:spcPts val="750"/>
              </a:spcAft>
              <a:buFont typeface="Wingdings" panose="05000000000000000000" pitchFamily="2" charset="2"/>
              <a:buChar char=""/>
            </a:pPr>
            <a:r>
              <a:rPr lang="en-GB" sz="1800" dirty="0">
                <a:ea typeface="Times New Roman" panose="02020603050405020304" pitchFamily="18" charset="0"/>
                <a:cs typeface="Times New Roman" panose="02020603050405020304" pitchFamily="18" charset="0"/>
              </a:rPr>
              <a:t>The generated liquid was then diluted with water at the ratio of 1:2 (mixture to water) to reduce the tea concentration.</a:t>
            </a:r>
          </a:p>
          <a:p>
            <a:pPr marL="257175" indent="-257175" algn="just">
              <a:lnSpc>
                <a:spcPct val="115000"/>
              </a:lnSpc>
              <a:spcBef>
                <a:spcPts val="0"/>
              </a:spcBef>
              <a:spcAft>
                <a:spcPts val="750"/>
              </a:spcAft>
              <a:buFont typeface="Wingdings" panose="05000000000000000000" pitchFamily="2" charset="2"/>
              <a:buChar char=""/>
            </a:pPr>
            <a:endParaRPr lang="en-US" sz="1800" dirty="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2239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8175" y="536931"/>
            <a:ext cx="7908549" cy="448547"/>
          </a:xfrm>
        </p:spPr>
        <p:txBody>
          <a:bodyPr/>
          <a:lstStyle/>
          <a:p>
            <a:r>
              <a:rPr lang="de-CH" dirty="0"/>
              <a:t>Chapter 1: Background, </a:t>
            </a:r>
            <a:r>
              <a:rPr lang="de-CH" dirty="0" err="1"/>
              <a:t>definitions</a:t>
            </a:r>
            <a:r>
              <a:rPr lang="de-CH" dirty="0"/>
              <a:t> and rationale</a:t>
            </a:r>
            <a:endParaRPr lang="en-US" dirty="0"/>
          </a:p>
        </p:txBody>
      </p:sp>
      <p:sp>
        <p:nvSpPr>
          <p:cNvPr id="3" name="Inhaltsplatzhalter 2"/>
          <p:cNvSpPr>
            <a:spLocks noGrp="1"/>
          </p:cNvSpPr>
          <p:nvPr>
            <p:ph idx="1"/>
          </p:nvPr>
        </p:nvSpPr>
        <p:spPr>
          <a:xfrm>
            <a:off x="618175" y="1268975"/>
            <a:ext cx="7921625" cy="4680053"/>
          </a:xfrm>
        </p:spPr>
        <p:txBody>
          <a:bodyPr/>
          <a:lstStyle/>
          <a:p>
            <a:r>
              <a:rPr lang="de-CH" sz="1600" b="1" dirty="0"/>
              <a:t>1.1:  Introduction and </a:t>
            </a:r>
            <a:r>
              <a:rPr lang="de-CH" sz="1600" b="1" dirty="0" err="1"/>
              <a:t>definitions</a:t>
            </a:r>
            <a:endParaRPr lang="de-CH" sz="1600" b="1" dirty="0"/>
          </a:p>
          <a:p>
            <a:pPr algn="just"/>
            <a:r>
              <a:rPr lang="de-CH" sz="1600" dirty="0"/>
              <a:t>In </a:t>
            </a:r>
            <a:r>
              <a:rPr lang="de-CH" sz="1600" dirty="0" err="1"/>
              <a:t>the</a:t>
            </a:r>
            <a:r>
              <a:rPr lang="de-CH" sz="1600" dirty="0"/>
              <a:t> </a:t>
            </a:r>
            <a:r>
              <a:rPr lang="de-CH" sz="1600" dirty="0" err="1"/>
              <a:t>search</a:t>
            </a:r>
            <a:r>
              <a:rPr lang="de-CH" sz="1600" dirty="0"/>
              <a:t> </a:t>
            </a:r>
            <a:r>
              <a:rPr lang="de-CH" sz="1600" dirty="0" err="1"/>
              <a:t>for</a:t>
            </a:r>
            <a:r>
              <a:rPr lang="de-CH" sz="1600" dirty="0"/>
              <a:t> possible </a:t>
            </a:r>
            <a:r>
              <a:rPr lang="de-CH" sz="1600" dirty="0" err="1"/>
              <a:t>solutions</a:t>
            </a:r>
            <a:r>
              <a:rPr lang="de-CH" sz="1600" dirty="0"/>
              <a:t> to </a:t>
            </a:r>
            <a:r>
              <a:rPr lang="de-CH" sz="1600" dirty="0" err="1"/>
              <a:t>sustainable</a:t>
            </a:r>
            <a:r>
              <a:rPr lang="de-CH" sz="1600" dirty="0"/>
              <a:t> </a:t>
            </a:r>
            <a:r>
              <a:rPr lang="de-CH" sz="1600" dirty="0" err="1"/>
              <a:t>agriculture</a:t>
            </a:r>
            <a:r>
              <a:rPr lang="de-CH" sz="1600" dirty="0"/>
              <a:t> and resilient </a:t>
            </a:r>
            <a:r>
              <a:rPr lang="de-CH" sz="1600" dirty="0" err="1"/>
              <a:t>food</a:t>
            </a:r>
            <a:r>
              <a:rPr lang="de-CH" sz="1600" dirty="0"/>
              <a:t> </a:t>
            </a:r>
            <a:r>
              <a:rPr lang="de-CH" sz="1600" dirty="0" err="1"/>
              <a:t>systems</a:t>
            </a:r>
            <a:r>
              <a:rPr lang="de-CH" sz="1600" dirty="0"/>
              <a:t>, organic </a:t>
            </a:r>
            <a:r>
              <a:rPr lang="de-CH" sz="1600" dirty="0" err="1"/>
              <a:t>agriculture</a:t>
            </a:r>
            <a:r>
              <a:rPr lang="de-CH" sz="1600" dirty="0"/>
              <a:t> </a:t>
            </a:r>
            <a:r>
              <a:rPr lang="de-CH" sz="1600" dirty="0" err="1"/>
              <a:t>is</a:t>
            </a:r>
            <a:r>
              <a:rPr lang="de-CH" sz="1600" dirty="0"/>
              <a:t> </a:t>
            </a:r>
            <a:r>
              <a:rPr lang="de-CH" sz="1600" dirty="0" err="1"/>
              <a:t>one</a:t>
            </a:r>
            <a:r>
              <a:rPr lang="de-CH" sz="1600" dirty="0"/>
              <a:t> of </a:t>
            </a:r>
            <a:r>
              <a:rPr lang="de-CH" sz="1600" dirty="0" err="1"/>
              <a:t>the</a:t>
            </a:r>
            <a:r>
              <a:rPr lang="de-CH" sz="1600" dirty="0"/>
              <a:t> promising </a:t>
            </a:r>
            <a:r>
              <a:rPr lang="de-CH" sz="1600" dirty="0" err="1"/>
              <a:t>options</a:t>
            </a:r>
            <a:r>
              <a:rPr lang="de-CH" sz="1600" dirty="0"/>
              <a:t> </a:t>
            </a:r>
            <a:r>
              <a:rPr lang="de-CH" sz="1600" dirty="0" err="1"/>
              <a:t>owing</a:t>
            </a:r>
            <a:r>
              <a:rPr lang="de-CH" sz="1600" dirty="0"/>
              <a:t> to </a:t>
            </a:r>
            <a:r>
              <a:rPr lang="de-CH" sz="1600" dirty="0" err="1"/>
              <a:t>the</a:t>
            </a:r>
            <a:r>
              <a:rPr lang="de-CH" sz="1600" dirty="0"/>
              <a:t> important </a:t>
            </a:r>
            <a:r>
              <a:rPr lang="de-CH" sz="1600" dirty="0" err="1"/>
              <a:t>roles</a:t>
            </a:r>
            <a:r>
              <a:rPr lang="de-CH" sz="1600" dirty="0"/>
              <a:t> that </a:t>
            </a:r>
            <a:r>
              <a:rPr lang="de-CH" sz="1600" dirty="0" err="1"/>
              <a:t>it</a:t>
            </a:r>
            <a:r>
              <a:rPr lang="de-CH" sz="1600" dirty="0"/>
              <a:t> </a:t>
            </a:r>
            <a:r>
              <a:rPr lang="de-CH" sz="1600" dirty="0" err="1"/>
              <a:t>plays</a:t>
            </a:r>
            <a:r>
              <a:rPr lang="de-CH" sz="1600" dirty="0"/>
              <a:t>. The </a:t>
            </a:r>
            <a:r>
              <a:rPr lang="en-US" sz="1600" dirty="0"/>
              <a:t>Green Innovation </a:t>
            </a:r>
            <a:r>
              <a:rPr lang="en-US" sz="1600" dirty="0" err="1"/>
              <a:t>Centres</a:t>
            </a:r>
            <a:r>
              <a:rPr lang="en-US" sz="1600" dirty="0"/>
              <a:t> </a:t>
            </a:r>
            <a:r>
              <a:rPr lang="en-US" sz="1600" dirty="0" err="1"/>
              <a:t>Programme</a:t>
            </a:r>
            <a:r>
              <a:rPr lang="en-US" sz="1600" dirty="0"/>
              <a:t> of the GIZ in Africa and Asia is supporting several countries to implement organic agriculture as one of the initiatives contributing towards ending hunger, achieving food security and improving human nutrition. Demonstrations at local level addressing producers are key tools to promote organic agriculture.</a:t>
            </a:r>
          </a:p>
          <a:p>
            <a:pPr algn="just"/>
            <a:endParaRPr lang="en-US" sz="1400" dirty="0"/>
          </a:p>
          <a:p>
            <a:r>
              <a:rPr lang="de-CH" sz="1600" b="1" dirty="0"/>
              <a:t>What </a:t>
            </a:r>
            <a:r>
              <a:rPr lang="de-CH" sz="1600" b="1" dirty="0" err="1"/>
              <a:t>is</a:t>
            </a:r>
            <a:r>
              <a:rPr lang="de-CH" sz="1600" b="1" dirty="0"/>
              <a:t> organic </a:t>
            </a:r>
            <a:r>
              <a:rPr lang="de-CH" sz="1600" b="1" dirty="0" err="1"/>
              <a:t>agriculture</a:t>
            </a:r>
            <a:r>
              <a:rPr lang="de-CH" sz="1600" b="1" dirty="0"/>
              <a:t>?</a:t>
            </a:r>
          </a:p>
          <a:p>
            <a:pPr algn="just"/>
            <a:r>
              <a:rPr lang="en-US" sz="1600" dirty="0"/>
              <a:t>According to IFOAM-Organic Internationals (2008), organic agriculture (OA) is a production system that sustains the health of soils, ecosystems, and people. It relies on ecological processes, biodiversity and cycles adapted to local conditions, rather than the use of inputs with adverse effects. Organic Agriculture combines tradition, innovation, and science to benefit the shared environment and promote fair relationships and good quality of life for all involved. </a:t>
            </a:r>
          </a:p>
          <a:p>
            <a:pPr marL="285750" indent="-285750" algn="just">
              <a:buFont typeface="Arial" panose="020B0604020202020204" pitchFamily="34" charset="0"/>
              <a:buChar char="•"/>
            </a:pPr>
            <a:r>
              <a:rPr lang="en-US" sz="1600" dirty="0"/>
              <a:t>Organic agriculture is premised around four principles:</a:t>
            </a:r>
          </a:p>
          <a:p>
            <a:pPr marL="612900" lvl="1" indent="-342900" algn="just">
              <a:buAutoNum type="arabicPeriod"/>
            </a:pPr>
            <a:r>
              <a:rPr lang="en-US" sz="1400" dirty="0"/>
              <a:t>Health (soil, plant, animal, human and planet),</a:t>
            </a:r>
          </a:p>
          <a:p>
            <a:pPr marL="612900" lvl="1" indent="-342900" algn="just">
              <a:buAutoNum type="arabicPeriod"/>
            </a:pPr>
            <a:r>
              <a:rPr lang="en-US" sz="1400" dirty="0"/>
              <a:t>Ecology (ecological systems and cycles)</a:t>
            </a:r>
          </a:p>
          <a:p>
            <a:endParaRPr lang="en-US" sz="1600" dirty="0"/>
          </a:p>
          <a:p>
            <a:pPr algn="just"/>
            <a:endParaRPr lang="en-US" sz="1600" dirty="0"/>
          </a:p>
          <a:p>
            <a:pPr algn="just"/>
            <a:endParaRPr lang="de-CH" sz="1600" dirty="0"/>
          </a:p>
          <a:p>
            <a:pPr algn="just"/>
            <a:endParaRPr lang="en-US" sz="18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8</a:t>
            </a:fld>
            <a:endParaRPr lang="en-GB" noProof="0" dirty="0"/>
          </a:p>
        </p:txBody>
      </p:sp>
    </p:spTree>
    <p:extLst>
      <p:ext uri="{BB962C8B-B14F-4D97-AF65-F5344CB8AC3E}">
        <p14:creationId xmlns:p14="http://schemas.microsoft.com/office/powerpoint/2010/main" val="690418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80</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sp>
        <p:nvSpPr>
          <p:cNvPr id="5" name="Title 1">
            <a:extLst>
              <a:ext uri="{FF2B5EF4-FFF2-40B4-BE49-F238E27FC236}">
                <a16:creationId xmlns:a16="http://schemas.microsoft.com/office/drawing/2014/main" id="{D3A7574E-4097-419F-AFBD-B241866DD50B}"/>
              </a:ext>
            </a:extLst>
          </p:cNvPr>
          <p:cNvSpPr txBox="1">
            <a:spLocks/>
          </p:cNvSpPr>
          <p:nvPr/>
        </p:nvSpPr>
        <p:spPr>
          <a:xfrm>
            <a:off x="701955" y="466609"/>
            <a:ext cx="7908549" cy="629700"/>
          </a:xfrm>
          <a:prstGeom prst="rect">
            <a:avLst/>
          </a:prstGeom>
          <a:solidFill>
            <a:srgbClr val="D0F7F8"/>
          </a:solidFill>
        </p:spPr>
        <p:txBody>
          <a:bodyPr/>
          <a:lstStyle>
            <a:defPPr>
              <a:defRPr lang="de-DE"/>
            </a:defPPr>
            <a:lvl1pPr defTabSz="685800">
              <a:lnSpc>
                <a:spcPct val="90000"/>
              </a:lnSpc>
              <a:spcBef>
                <a:spcPct val="0"/>
              </a:spcBef>
              <a:buNone/>
              <a:defRPr sz="2400" b="1" spc="0" baseline="0">
                <a:solidFill>
                  <a:srgbClr val="2D73A3"/>
                </a:solidFill>
                <a:latin typeface="+mj-lt"/>
                <a:ea typeface="+mj-ea"/>
                <a:cs typeface="+mj-cs"/>
              </a:defRPr>
            </a:lvl1pPr>
          </a:lstStyle>
          <a:p>
            <a:r>
              <a:rPr lang="en-US" dirty="0" err="1"/>
              <a:t>Tithonia</a:t>
            </a:r>
            <a:r>
              <a:rPr lang="en-US" dirty="0"/>
              <a:t> tea application at NRC</a:t>
            </a:r>
          </a:p>
        </p:txBody>
      </p:sp>
      <p:pic>
        <p:nvPicPr>
          <p:cNvPr id="6" name="Content Placeholder 10">
            <a:extLst>
              <a:ext uri="{FF2B5EF4-FFF2-40B4-BE49-F238E27FC236}">
                <a16:creationId xmlns:a16="http://schemas.microsoft.com/office/drawing/2014/main" id="{02F3BDDB-302B-49A3-A2B2-7A43CB60DFD6}"/>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1433973" y="2031424"/>
            <a:ext cx="6575593" cy="3695483"/>
          </a:xfrm>
          <a:prstGeom prst="rect">
            <a:avLst/>
          </a:prstGeom>
        </p:spPr>
      </p:pic>
      <p:sp>
        <p:nvSpPr>
          <p:cNvPr id="7" name="Rechteck 6"/>
          <p:cNvSpPr/>
          <p:nvPr/>
        </p:nvSpPr>
        <p:spPr>
          <a:xfrm>
            <a:off x="671722" y="1362950"/>
            <a:ext cx="8100093" cy="369332"/>
          </a:xfrm>
          <a:prstGeom prst="rect">
            <a:avLst/>
          </a:prstGeom>
          <a:noFill/>
        </p:spPr>
        <p:txBody>
          <a:bodyPr wrap="square">
            <a:spAutoFit/>
          </a:bodyPr>
          <a:lstStyle/>
          <a:p>
            <a:r>
              <a:rPr lang="en-GB" dirty="0">
                <a:latin typeface="+mj-lt"/>
                <a:ea typeface="Times New Roman" panose="02020603050405020304" pitchFamily="18" charset="0"/>
                <a:cs typeface="Times New Roman" panose="02020603050405020304" pitchFamily="18" charset="0"/>
              </a:rPr>
              <a:t>Diluted liquid was applied to each plant station at the rate of 0.5 litre per station</a:t>
            </a:r>
            <a:endParaRPr lang="en-US" dirty="0">
              <a:latin typeface="+mj-lt"/>
            </a:endParaRPr>
          </a:p>
        </p:txBody>
      </p:sp>
      <p:sp>
        <p:nvSpPr>
          <p:cNvPr id="9" name="Textfeld 8"/>
          <p:cNvSpPr txBox="1"/>
          <p:nvPr/>
        </p:nvSpPr>
        <p:spPr>
          <a:xfrm>
            <a:off x="5264003" y="5759536"/>
            <a:ext cx="2790031" cy="276999"/>
          </a:xfrm>
          <a:prstGeom prst="rect">
            <a:avLst/>
          </a:prstGeom>
          <a:noFill/>
        </p:spPr>
        <p:txBody>
          <a:bodyPr wrap="square" rtlCol="0">
            <a:spAutoFit/>
          </a:bodyPr>
          <a:lstStyle/>
          <a:p>
            <a:pPr algn="r"/>
            <a:r>
              <a:rPr lang="de-CH" sz="1200" dirty="0"/>
              <a:t>Picture: NRC, Malawi</a:t>
            </a:r>
            <a:endParaRPr lang="en-US" sz="1200" dirty="0"/>
          </a:p>
        </p:txBody>
      </p:sp>
    </p:spTree>
    <p:extLst>
      <p:ext uri="{BB962C8B-B14F-4D97-AF65-F5344CB8AC3E}">
        <p14:creationId xmlns:p14="http://schemas.microsoft.com/office/powerpoint/2010/main" val="170156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1241963" y="1073525"/>
            <a:ext cx="6061661" cy="3217894"/>
          </a:xfrm>
        </p:spPr>
      </p:pic>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81</a:t>
            </a:fld>
            <a:endParaRPr lang="de-DE" dirty="0">
              <a:solidFill>
                <a:srgbClr val="000000"/>
              </a:solidFill>
            </a:endParaRPr>
          </a:p>
        </p:txBody>
      </p:sp>
      <p:sp>
        <p:nvSpPr>
          <p:cNvPr id="5" name="Textfeld 4"/>
          <p:cNvSpPr txBox="1"/>
          <p:nvPr/>
        </p:nvSpPr>
        <p:spPr>
          <a:xfrm>
            <a:off x="7364084" y="3706268"/>
            <a:ext cx="1355805" cy="646331"/>
          </a:xfrm>
          <a:prstGeom prst="rect">
            <a:avLst/>
          </a:prstGeom>
          <a:noFill/>
        </p:spPr>
        <p:txBody>
          <a:bodyPr wrap="square" rtlCol="0">
            <a:spAutoFit/>
          </a:bodyPr>
          <a:lstStyle/>
          <a:p>
            <a:r>
              <a:rPr lang="de-CH" sz="1200" dirty="0"/>
              <a:t>Picture: </a:t>
            </a:r>
          </a:p>
          <a:p>
            <a:r>
              <a:rPr lang="de-CH" sz="1200" dirty="0"/>
              <a:t>Monika Schneider, </a:t>
            </a:r>
            <a:r>
              <a:rPr lang="de-CH" sz="1200" dirty="0" err="1"/>
              <a:t>FiBL</a:t>
            </a:r>
            <a:endParaRPr lang="en-US" sz="1200" dirty="0"/>
          </a:p>
        </p:txBody>
      </p:sp>
      <p:sp>
        <p:nvSpPr>
          <p:cNvPr id="2" name="Textfeld 1"/>
          <p:cNvSpPr txBox="1"/>
          <p:nvPr/>
        </p:nvSpPr>
        <p:spPr>
          <a:xfrm>
            <a:off x="603353" y="462658"/>
            <a:ext cx="7200080" cy="446314"/>
          </a:xfrm>
          <a:prstGeom prst="rect">
            <a:avLst/>
          </a:prstGeom>
        </p:spPr>
        <p:txBody>
          <a:bodyPr vert="horz" lIns="0" tIns="0" rIns="0" bIns="0" rtlCol="0" anchor="t">
            <a:noAutofit/>
          </a:bodyPr>
          <a:lstStyle>
            <a:defPPr>
              <a:defRPr lang="de-DE"/>
            </a:defPPr>
            <a:lvl1pPr defTabSz="685800">
              <a:lnSpc>
                <a:spcPct val="90000"/>
              </a:lnSpc>
              <a:spcBef>
                <a:spcPct val="0"/>
              </a:spcBef>
              <a:buNone/>
              <a:defRPr sz="2000" b="1" spc="0" baseline="0">
                <a:solidFill>
                  <a:srgbClr val="262626"/>
                </a:solidFill>
                <a:ea typeface="+mj-ea"/>
                <a:cs typeface="+mj-cs"/>
              </a:defRPr>
            </a:lvl1pPr>
          </a:lstStyle>
          <a:p>
            <a:r>
              <a:rPr lang="de-CH" sz="1600" dirty="0" err="1"/>
              <a:t>Adding</a:t>
            </a:r>
            <a:r>
              <a:rPr lang="de-CH" sz="1600" dirty="0"/>
              <a:t> compost to </a:t>
            </a:r>
            <a:r>
              <a:rPr lang="de-CH" sz="1600" dirty="0" err="1"/>
              <a:t>tree</a:t>
            </a:r>
            <a:r>
              <a:rPr lang="de-CH" sz="1600" dirty="0"/>
              <a:t> </a:t>
            </a:r>
            <a:r>
              <a:rPr lang="de-CH" sz="1600" dirty="0" err="1"/>
              <a:t>crops</a:t>
            </a:r>
            <a:endParaRPr lang="de-CH" sz="1600" dirty="0"/>
          </a:p>
          <a:p>
            <a:r>
              <a:rPr lang="de-CH" sz="1600" b="0" dirty="0"/>
              <a:t>See also </a:t>
            </a:r>
            <a:r>
              <a:rPr lang="de-CH" sz="1600" b="0" dirty="0" err="1"/>
              <a:t>the</a:t>
            </a:r>
            <a:r>
              <a:rPr lang="de-CH" sz="1600" b="0" dirty="0"/>
              <a:t> </a:t>
            </a:r>
            <a:r>
              <a:rPr lang="de-CH" sz="1600" b="0" dirty="0" err="1"/>
              <a:t>dense</a:t>
            </a:r>
            <a:r>
              <a:rPr lang="de-CH" sz="1600" b="0" dirty="0"/>
              <a:t> </a:t>
            </a:r>
            <a:r>
              <a:rPr lang="de-CH" sz="1600" b="0" dirty="0" err="1"/>
              <a:t>legume</a:t>
            </a:r>
            <a:r>
              <a:rPr lang="de-CH" sz="1600" b="0" dirty="0"/>
              <a:t> </a:t>
            </a:r>
            <a:r>
              <a:rPr lang="de-CH" sz="1600" b="0" dirty="0" err="1"/>
              <a:t>cover</a:t>
            </a:r>
            <a:r>
              <a:rPr lang="de-CH" sz="1600" b="0" dirty="0"/>
              <a:t> crop that helps to provide </a:t>
            </a:r>
            <a:r>
              <a:rPr lang="de-CH" sz="1600" b="0" dirty="0" err="1"/>
              <a:t>nitrogen</a:t>
            </a:r>
            <a:endParaRPr lang="en-US" sz="1600" b="0" dirty="0"/>
          </a:p>
          <a:p>
            <a:endParaRPr lang="en-US" sz="1600" dirty="0"/>
          </a:p>
        </p:txBody>
      </p:sp>
      <p:sp>
        <p:nvSpPr>
          <p:cNvPr id="7" name="Datumsplatzhalter 4">
            <a:extLst>
              <a:ext uri="{FF2B5EF4-FFF2-40B4-BE49-F238E27FC236}">
                <a16:creationId xmlns:a16="http://schemas.microsoft.com/office/drawing/2014/main" id="{1B0B554D-CB8E-4244-8771-BC0325A92418}"/>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Rechteck 7"/>
          <p:cNvSpPr/>
          <p:nvPr/>
        </p:nvSpPr>
        <p:spPr>
          <a:xfrm>
            <a:off x="424110" y="4869016"/>
            <a:ext cx="8295779" cy="911019"/>
          </a:xfrm>
          <a:prstGeom prst="rect">
            <a:avLst/>
          </a:prstGeom>
          <a:solidFill>
            <a:schemeClr val="accent6">
              <a:lumMod val="20000"/>
              <a:lumOff val="80000"/>
            </a:schemeClr>
          </a:solidFill>
        </p:spPr>
        <p:txBody>
          <a:bodyPr wrap="square">
            <a:spAutoFit/>
          </a:bodyPr>
          <a:lstStyle/>
          <a:p>
            <a:pPr marL="285750" lvl="1" indent="-285750" defTabSz="685800">
              <a:lnSpc>
                <a:spcPct val="90000"/>
              </a:lnSpc>
              <a:spcAft>
                <a:spcPts val="600"/>
              </a:spcAft>
              <a:buClr>
                <a:srgbClr val="006C8E"/>
              </a:buClr>
              <a:buFont typeface="Arial" panose="020B0604020202020204" pitchFamily="34" charset="0"/>
              <a:buChar char="•"/>
            </a:pPr>
            <a:r>
              <a:rPr lang="de-CH" sz="1600" dirty="0"/>
              <a:t>When do you </a:t>
            </a:r>
            <a:r>
              <a:rPr lang="de-CH" sz="1600" dirty="0" err="1"/>
              <a:t>need</a:t>
            </a:r>
            <a:r>
              <a:rPr lang="de-CH" sz="1600" dirty="0"/>
              <a:t> to </a:t>
            </a:r>
            <a:r>
              <a:rPr lang="de-CH" sz="1600" dirty="0" err="1"/>
              <a:t>apply</a:t>
            </a:r>
            <a:r>
              <a:rPr lang="de-CH" sz="1600" dirty="0"/>
              <a:t> top </a:t>
            </a:r>
            <a:r>
              <a:rPr lang="de-CH" sz="1600" dirty="0" err="1"/>
              <a:t>dressing</a:t>
            </a:r>
            <a:r>
              <a:rPr lang="de-CH" sz="1600" dirty="0"/>
              <a:t> nutrients to </a:t>
            </a:r>
            <a:r>
              <a:rPr lang="de-CH" sz="1600" dirty="0" err="1"/>
              <a:t>the</a:t>
            </a:r>
            <a:r>
              <a:rPr lang="de-CH" sz="1600" dirty="0"/>
              <a:t> </a:t>
            </a:r>
            <a:r>
              <a:rPr lang="de-CH" sz="1600" dirty="0" err="1"/>
              <a:t>crops</a:t>
            </a:r>
            <a:r>
              <a:rPr lang="de-CH" sz="1600" dirty="0"/>
              <a:t>? </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 you know </a:t>
            </a:r>
            <a:r>
              <a:rPr lang="de-CH" sz="1600" dirty="0" err="1"/>
              <a:t>the</a:t>
            </a:r>
            <a:r>
              <a:rPr lang="de-CH" sz="1600" dirty="0"/>
              <a:t> local </a:t>
            </a:r>
            <a:r>
              <a:rPr lang="de-CH" sz="1600" dirty="0" err="1"/>
              <a:t>sources</a:t>
            </a:r>
            <a:r>
              <a:rPr lang="de-CH" sz="1600" dirty="0"/>
              <a:t> of </a:t>
            </a:r>
            <a:r>
              <a:rPr lang="de-CH" sz="1600" dirty="0" err="1"/>
              <a:t>materials</a:t>
            </a:r>
            <a:r>
              <a:rPr lang="de-CH" sz="1600" dirty="0"/>
              <a:t> that </a:t>
            </a:r>
            <a:r>
              <a:rPr lang="de-CH" sz="1600" dirty="0" err="1"/>
              <a:t>can</a:t>
            </a:r>
            <a:r>
              <a:rPr lang="de-CH" sz="1600" dirty="0"/>
              <a:t> </a:t>
            </a:r>
            <a:r>
              <a:rPr lang="de-CH" sz="1600" dirty="0" err="1"/>
              <a:t>be</a:t>
            </a:r>
            <a:r>
              <a:rPr lang="de-CH" sz="1600" dirty="0"/>
              <a:t> used to </a:t>
            </a:r>
            <a:r>
              <a:rPr lang="de-CH" sz="1600" dirty="0" err="1"/>
              <a:t>augment</a:t>
            </a:r>
            <a:r>
              <a:rPr lang="de-CH" sz="1600" dirty="0"/>
              <a:t> nutrients to </a:t>
            </a:r>
            <a:r>
              <a:rPr lang="de-CH" sz="1600" dirty="0" err="1"/>
              <a:t>plants</a:t>
            </a:r>
            <a:r>
              <a:rPr lang="de-CH" sz="1600" dirty="0"/>
              <a:t>?</a:t>
            </a:r>
          </a:p>
          <a:p>
            <a:pPr marL="285750" lvl="1" indent="-285750" defTabSz="685800">
              <a:lnSpc>
                <a:spcPct val="90000"/>
              </a:lnSpc>
              <a:spcAft>
                <a:spcPts val="600"/>
              </a:spcAft>
              <a:buClr>
                <a:srgbClr val="006C8E"/>
              </a:buClr>
              <a:buFont typeface="Arial" panose="020B0604020202020204" pitchFamily="34" charset="0"/>
              <a:buChar char="•"/>
            </a:pPr>
            <a:r>
              <a:rPr lang="de-CH" sz="1600" dirty="0"/>
              <a:t>Do you know </a:t>
            </a:r>
            <a:r>
              <a:rPr lang="de-CH" sz="1600" dirty="0" err="1"/>
              <a:t>how</a:t>
            </a:r>
            <a:r>
              <a:rPr lang="de-CH" sz="1600" dirty="0"/>
              <a:t> to prepare, </a:t>
            </a:r>
            <a:r>
              <a:rPr lang="de-CH" sz="1600" dirty="0" err="1"/>
              <a:t>how</a:t>
            </a:r>
            <a:r>
              <a:rPr lang="de-CH" sz="1600" dirty="0"/>
              <a:t> to </a:t>
            </a:r>
            <a:r>
              <a:rPr lang="de-CH" sz="1600" dirty="0" err="1"/>
              <a:t>apply</a:t>
            </a:r>
            <a:r>
              <a:rPr lang="de-CH" sz="1600" dirty="0"/>
              <a:t>, and </a:t>
            </a:r>
            <a:r>
              <a:rPr lang="de-CH" sz="1600" dirty="0" err="1"/>
              <a:t>how</a:t>
            </a:r>
            <a:r>
              <a:rPr lang="de-CH" sz="1600" dirty="0"/>
              <a:t> </a:t>
            </a:r>
            <a:r>
              <a:rPr lang="de-CH" sz="1600" dirty="0" err="1"/>
              <a:t>much</a:t>
            </a:r>
            <a:r>
              <a:rPr lang="de-CH" sz="1600" dirty="0"/>
              <a:t> to </a:t>
            </a:r>
            <a:r>
              <a:rPr lang="de-CH" sz="1600" dirty="0" err="1"/>
              <a:t>apply</a:t>
            </a:r>
            <a:r>
              <a:rPr lang="de-CH" sz="1600" dirty="0"/>
              <a:t>?</a:t>
            </a:r>
          </a:p>
        </p:txBody>
      </p:sp>
      <p:sp>
        <p:nvSpPr>
          <p:cNvPr id="9" name="Textfeld 8"/>
          <p:cNvSpPr txBox="1"/>
          <p:nvPr/>
        </p:nvSpPr>
        <p:spPr>
          <a:xfrm>
            <a:off x="445783" y="4419011"/>
            <a:ext cx="2708633" cy="338554"/>
          </a:xfrm>
          <a:prstGeom prst="rect">
            <a:avLst/>
          </a:prstGeom>
          <a:noFill/>
        </p:spPr>
        <p:txBody>
          <a:bodyPr wrap="square" rtlCol="0">
            <a:spAutoFit/>
          </a:bodyPr>
          <a:lstStyle/>
          <a:p>
            <a:r>
              <a:rPr lang="de-CH" sz="1600" b="1" dirty="0" err="1"/>
              <a:t>Guiding</a:t>
            </a:r>
            <a:r>
              <a:rPr lang="de-CH" sz="1600" b="1" dirty="0"/>
              <a:t> </a:t>
            </a:r>
            <a:r>
              <a:rPr lang="de-CH" sz="1600" b="1" dirty="0" err="1"/>
              <a:t>questions</a:t>
            </a:r>
            <a:endParaRPr lang="en-US" sz="1600" b="1" dirty="0"/>
          </a:p>
        </p:txBody>
      </p:sp>
    </p:spTree>
    <p:extLst>
      <p:ext uri="{BB962C8B-B14F-4D97-AF65-F5344CB8AC3E}">
        <p14:creationId xmlns:p14="http://schemas.microsoft.com/office/powerpoint/2010/main" val="918039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276" y="1076399"/>
            <a:ext cx="3245240" cy="735013"/>
          </a:xfrm>
        </p:spPr>
        <p:txBody>
          <a:bodyPr vert="horz" lIns="0" tIns="0" rIns="0" bIns="0" rtlCol="0" anchor="t">
            <a:noAutofit/>
          </a:bodyPr>
          <a:lstStyle/>
          <a:p>
            <a:r>
              <a:rPr lang="de-CH" sz="1600" b="0" dirty="0">
                <a:solidFill>
                  <a:srgbClr val="262626"/>
                </a:solidFill>
                <a:latin typeface="+mn-lt"/>
              </a:rPr>
              <a:t>Pest and </a:t>
            </a:r>
            <a:r>
              <a:rPr lang="de-CH" sz="1600" b="0" dirty="0" err="1">
                <a:solidFill>
                  <a:srgbClr val="262626"/>
                </a:solidFill>
                <a:latin typeface="+mn-lt"/>
              </a:rPr>
              <a:t>disease</a:t>
            </a:r>
            <a:r>
              <a:rPr lang="de-CH" sz="1600" b="0" dirty="0">
                <a:solidFill>
                  <a:srgbClr val="262626"/>
                </a:solidFill>
                <a:latin typeface="+mn-lt"/>
              </a:rPr>
              <a:t> </a:t>
            </a:r>
            <a:r>
              <a:rPr lang="de-CH" sz="1600" b="0" dirty="0" err="1">
                <a:solidFill>
                  <a:srgbClr val="262626"/>
                </a:solidFill>
                <a:latin typeface="+mn-lt"/>
              </a:rPr>
              <a:t>management</a:t>
            </a:r>
            <a:r>
              <a:rPr lang="de-CH" sz="1600" b="0" dirty="0">
                <a:solidFill>
                  <a:srgbClr val="262626"/>
                </a:solidFill>
                <a:latin typeface="+mn-lt"/>
              </a:rPr>
              <a:t> and </a:t>
            </a:r>
            <a:r>
              <a:rPr lang="de-CH" sz="1600" b="0" dirty="0" err="1">
                <a:solidFill>
                  <a:srgbClr val="262626"/>
                </a:solidFill>
                <a:latin typeface="+mn-lt"/>
              </a:rPr>
              <a:t>control</a:t>
            </a:r>
            <a:r>
              <a:rPr lang="de-CH" sz="1600" b="0" dirty="0">
                <a:solidFill>
                  <a:srgbClr val="262626"/>
                </a:solidFill>
                <a:latin typeface="+mn-lt"/>
              </a:rPr>
              <a:t> in organic </a:t>
            </a:r>
            <a:r>
              <a:rPr lang="de-CH" sz="1600" b="0" dirty="0" err="1">
                <a:solidFill>
                  <a:srgbClr val="262626"/>
                </a:solidFill>
                <a:latin typeface="+mn-lt"/>
              </a:rPr>
              <a:t>agriculture</a:t>
            </a:r>
            <a:r>
              <a:rPr lang="de-CH" sz="1600" b="0" dirty="0">
                <a:solidFill>
                  <a:srgbClr val="262626"/>
                </a:solidFill>
                <a:latin typeface="+mn-lt"/>
              </a:rPr>
              <a:t> </a:t>
            </a:r>
            <a:r>
              <a:rPr lang="de-CH" sz="1600" b="0" dirty="0" err="1">
                <a:solidFill>
                  <a:srgbClr val="262626"/>
                </a:solidFill>
                <a:latin typeface="+mn-lt"/>
              </a:rPr>
              <a:t>assumes</a:t>
            </a:r>
            <a:r>
              <a:rPr lang="de-CH" sz="1600" b="0" dirty="0">
                <a:solidFill>
                  <a:srgbClr val="262626"/>
                </a:solidFill>
                <a:latin typeface="+mn-lt"/>
              </a:rPr>
              <a:t> a </a:t>
            </a:r>
            <a:r>
              <a:rPr lang="de-CH" sz="1600" b="0" dirty="0" err="1">
                <a:solidFill>
                  <a:srgbClr val="262626"/>
                </a:solidFill>
                <a:latin typeface="+mn-lt"/>
              </a:rPr>
              <a:t>three-step</a:t>
            </a:r>
            <a:r>
              <a:rPr lang="de-CH" sz="1600" b="0" dirty="0">
                <a:solidFill>
                  <a:srgbClr val="262626"/>
                </a:solidFill>
                <a:latin typeface="+mn-lt"/>
              </a:rPr>
              <a:t> </a:t>
            </a:r>
            <a:r>
              <a:rPr lang="de-CH" sz="1600" b="0" dirty="0" err="1">
                <a:solidFill>
                  <a:srgbClr val="262626"/>
                </a:solidFill>
                <a:latin typeface="+mn-lt"/>
              </a:rPr>
              <a:t>approach</a:t>
            </a:r>
            <a:r>
              <a:rPr lang="de-CH" sz="1600" b="0" dirty="0">
                <a:solidFill>
                  <a:srgbClr val="262626"/>
                </a:solidFill>
                <a:latin typeface="+mn-lt"/>
              </a:rPr>
              <a:t> </a:t>
            </a:r>
            <a:r>
              <a:rPr lang="de-CH" sz="1600" b="0" dirty="0" err="1">
                <a:solidFill>
                  <a:srgbClr val="262626"/>
                </a:solidFill>
                <a:latin typeface="+mn-lt"/>
              </a:rPr>
              <a:t>as</a:t>
            </a:r>
            <a:r>
              <a:rPr lang="de-CH" sz="1600" b="0" dirty="0">
                <a:solidFill>
                  <a:srgbClr val="262626"/>
                </a:solidFill>
                <a:latin typeface="+mn-lt"/>
              </a:rPr>
              <a:t> </a:t>
            </a:r>
            <a:r>
              <a:rPr lang="de-CH" sz="1600" b="0" dirty="0" err="1">
                <a:solidFill>
                  <a:srgbClr val="262626"/>
                </a:solidFill>
                <a:latin typeface="+mn-lt"/>
              </a:rPr>
              <a:t>depicted</a:t>
            </a:r>
            <a:r>
              <a:rPr lang="de-CH" sz="1600" b="0" dirty="0">
                <a:solidFill>
                  <a:srgbClr val="262626"/>
                </a:solidFill>
                <a:latin typeface="+mn-lt"/>
              </a:rPr>
              <a:t> on </a:t>
            </a:r>
            <a:r>
              <a:rPr lang="de-CH" sz="1600" b="0" dirty="0" err="1">
                <a:solidFill>
                  <a:srgbClr val="262626"/>
                </a:solidFill>
                <a:latin typeface="+mn-lt"/>
              </a:rPr>
              <a:t>the</a:t>
            </a:r>
            <a:r>
              <a:rPr lang="de-CH" sz="1600" b="0" dirty="0">
                <a:solidFill>
                  <a:srgbClr val="262626"/>
                </a:solidFill>
                <a:latin typeface="+mn-lt"/>
              </a:rPr>
              <a:t> </a:t>
            </a:r>
            <a:r>
              <a:rPr lang="de-CH" sz="1600" b="0" dirty="0" err="1">
                <a:solidFill>
                  <a:srgbClr val="262626"/>
                </a:solidFill>
                <a:latin typeface="+mn-lt"/>
              </a:rPr>
              <a:t>illustration</a:t>
            </a:r>
            <a:r>
              <a:rPr lang="de-CH" sz="1600" b="0" dirty="0">
                <a:solidFill>
                  <a:srgbClr val="262626"/>
                </a:solidFill>
                <a:latin typeface="+mn-lt"/>
              </a:rPr>
              <a:t>, </a:t>
            </a:r>
            <a:r>
              <a:rPr lang="de-CH" sz="1600" b="0" dirty="0" err="1">
                <a:solidFill>
                  <a:srgbClr val="262626"/>
                </a:solidFill>
                <a:latin typeface="+mn-lt"/>
              </a:rPr>
              <a:t>below</a:t>
            </a:r>
            <a:r>
              <a:rPr lang="de-CH" sz="1600" b="0" dirty="0">
                <a:solidFill>
                  <a:srgbClr val="262626"/>
                </a:solidFill>
                <a:latin typeface="+mn-lt"/>
              </a:rPr>
              <a:t>. There </a:t>
            </a:r>
            <a:r>
              <a:rPr lang="de-CH" sz="1600" b="0" dirty="0" err="1">
                <a:solidFill>
                  <a:srgbClr val="262626"/>
                </a:solidFill>
                <a:latin typeface="+mn-lt"/>
              </a:rPr>
              <a:t>is</a:t>
            </a:r>
            <a:r>
              <a:rPr lang="de-CH" sz="1600" b="0" dirty="0">
                <a:solidFill>
                  <a:srgbClr val="262626"/>
                </a:solidFill>
                <a:latin typeface="+mn-lt"/>
              </a:rPr>
              <a:t> </a:t>
            </a:r>
            <a:r>
              <a:rPr lang="de-CH" sz="1600" b="0" dirty="0" err="1">
                <a:solidFill>
                  <a:srgbClr val="262626"/>
                </a:solidFill>
                <a:latin typeface="+mn-lt"/>
              </a:rPr>
              <a:t>great</a:t>
            </a:r>
            <a:r>
              <a:rPr lang="de-CH" sz="1600" b="0" dirty="0">
                <a:solidFill>
                  <a:srgbClr val="262626"/>
                </a:solidFill>
                <a:latin typeface="+mn-lt"/>
              </a:rPr>
              <a:t> </a:t>
            </a:r>
            <a:r>
              <a:rPr lang="de-CH" sz="1600" b="0" dirty="0" err="1">
                <a:solidFill>
                  <a:srgbClr val="262626"/>
                </a:solidFill>
                <a:latin typeface="+mn-lt"/>
              </a:rPr>
              <a:t>emphasis</a:t>
            </a:r>
            <a:r>
              <a:rPr lang="de-CH" sz="1600" b="0" dirty="0">
                <a:solidFill>
                  <a:srgbClr val="262626"/>
                </a:solidFill>
                <a:latin typeface="+mn-lt"/>
              </a:rPr>
              <a:t> on </a:t>
            </a:r>
            <a:r>
              <a:rPr lang="de-CH" sz="1600" b="0" dirty="0" err="1">
                <a:solidFill>
                  <a:srgbClr val="262626"/>
                </a:solidFill>
                <a:latin typeface="+mn-lt"/>
              </a:rPr>
              <a:t>preventive</a:t>
            </a:r>
            <a:r>
              <a:rPr lang="de-CH" sz="1600" b="0" dirty="0">
                <a:solidFill>
                  <a:srgbClr val="262626"/>
                </a:solidFill>
                <a:latin typeface="+mn-lt"/>
              </a:rPr>
              <a:t> </a:t>
            </a:r>
            <a:r>
              <a:rPr lang="de-CH" sz="1600" b="0" dirty="0" err="1">
                <a:solidFill>
                  <a:srgbClr val="262626"/>
                </a:solidFill>
                <a:latin typeface="+mn-lt"/>
              </a:rPr>
              <a:t>measures</a:t>
            </a:r>
            <a:r>
              <a:rPr lang="de-CH" sz="1600" b="0" dirty="0">
                <a:solidFill>
                  <a:srgbClr val="262626"/>
                </a:solidFill>
                <a:latin typeface="+mn-lt"/>
              </a:rPr>
              <a:t>, i.e. </a:t>
            </a:r>
            <a:r>
              <a:rPr lang="de-CH" sz="1600" b="0" dirty="0" err="1">
                <a:solidFill>
                  <a:srgbClr val="262626"/>
                </a:solidFill>
                <a:latin typeface="+mn-lt"/>
              </a:rPr>
              <a:t>Steps</a:t>
            </a:r>
            <a:r>
              <a:rPr lang="de-CH" sz="1600" b="0" dirty="0">
                <a:solidFill>
                  <a:srgbClr val="262626"/>
                </a:solidFill>
                <a:latin typeface="+mn-lt"/>
              </a:rPr>
              <a:t> 1 and 2, in </a:t>
            </a:r>
            <a:r>
              <a:rPr lang="de-CH" sz="1600" b="0" dirty="0" err="1">
                <a:solidFill>
                  <a:srgbClr val="262626"/>
                </a:solidFill>
                <a:latin typeface="+mn-lt"/>
              </a:rPr>
              <a:t>order</a:t>
            </a:r>
            <a:r>
              <a:rPr lang="de-CH" sz="1600" b="0" dirty="0">
                <a:solidFill>
                  <a:srgbClr val="262626"/>
                </a:solidFill>
                <a:latin typeface="+mn-lt"/>
              </a:rPr>
              <a:t> build a </a:t>
            </a:r>
            <a:r>
              <a:rPr lang="de-CH" sz="1600" b="0" dirty="0" err="1">
                <a:solidFill>
                  <a:srgbClr val="262626"/>
                </a:solidFill>
                <a:latin typeface="+mn-lt"/>
              </a:rPr>
              <a:t>resilient</a:t>
            </a:r>
            <a:r>
              <a:rPr lang="de-CH" sz="1600" b="0" dirty="0">
                <a:solidFill>
                  <a:srgbClr val="262626"/>
                </a:solidFill>
                <a:latin typeface="+mn-lt"/>
              </a:rPr>
              <a:t> </a:t>
            </a:r>
            <a:r>
              <a:rPr lang="de-CH" sz="1600" b="0" dirty="0" err="1">
                <a:solidFill>
                  <a:srgbClr val="262626"/>
                </a:solidFill>
                <a:latin typeface="+mn-lt"/>
              </a:rPr>
              <a:t>system</a:t>
            </a:r>
            <a:r>
              <a:rPr lang="de-CH" sz="1600" b="0" dirty="0">
                <a:solidFill>
                  <a:srgbClr val="262626"/>
                </a:solidFill>
                <a:latin typeface="+mn-lt"/>
              </a:rPr>
              <a:t> and </a:t>
            </a:r>
            <a:r>
              <a:rPr lang="de-CH" sz="1600" b="0" dirty="0" err="1">
                <a:solidFill>
                  <a:srgbClr val="262626"/>
                </a:solidFill>
                <a:latin typeface="+mn-lt"/>
              </a:rPr>
              <a:t>help</a:t>
            </a:r>
            <a:r>
              <a:rPr lang="de-CH" sz="1600" b="0" dirty="0">
                <a:solidFill>
                  <a:srgbClr val="262626"/>
                </a:solidFill>
                <a:latin typeface="+mn-lt"/>
              </a:rPr>
              <a:t> reduce </a:t>
            </a:r>
            <a:r>
              <a:rPr lang="de-CH" sz="1600" b="0" dirty="0" err="1">
                <a:solidFill>
                  <a:srgbClr val="262626"/>
                </a:solidFill>
                <a:latin typeface="+mn-lt"/>
              </a:rPr>
              <a:t>the</a:t>
            </a:r>
            <a:r>
              <a:rPr lang="de-CH" sz="1600" b="0" dirty="0">
                <a:solidFill>
                  <a:srgbClr val="262626"/>
                </a:solidFill>
                <a:latin typeface="+mn-lt"/>
              </a:rPr>
              <a:t> </a:t>
            </a:r>
            <a:r>
              <a:rPr lang="de-CH" sz="1600" b="0" dirty="0" err="1">
                <a:solidFill>
                  <a:srgbClr val="262626"/>
                </a:solidFill>
                <a:latin typeface="+mn-lt"/>
              </a:rPr>
              <a:t>need</a:t>
            </a:r>
            <a:r>
              <a:rPr lang="de-CH" sz="1600" b="0" dirty="0">
                <a:solidFill>
                  <a:srgbClr val="262626"/>
                </a:solidFill>
                <a:latin typeface="+mn-lt"/>
              </a:rPr>
              <a:t> </a:t>
            </a:r>
            <a:r>
              <a:rPr lang="de-CH" sz="1600" b="0" dirty="0" err="1">
                <a:solidFill>
                  <a:srgbClr val="262626"/>
                </a:solidFill>
                <a:latin typeface="+mn-lt"/>
              </a:rPr>
              <a:t>for</a:t>
            </a:r>
            <a:r>
              <a:rPr lang="de-CH" sz="1600" b="0" dirty="0">
                <a:solidFill>
                  <a:srgbClr val="262626"/>
                </a:solidFill>
                <a:latin typeface="+mn-lt"/>
              </a:rPr>
              <a:t> </a:t>
            </a:r>
            <a:r>
              <a:rPr lang="de-CH" sz="1600" b="0" dirty="0" err="1">
                <a:solidFill>
                  <a:srgbClr val="262626"/>
                </a:solidFill>
                <a:latin typeface="+mn-lt"/>
              </a:rPr>
              <a:t>direct</a:t>
            </a:r>
            <a:r>
              <a:rPr lang="de-CH" sz="1600" b="0" dirty="0">
                <a:solidFill>
                  <a:srgbClr val="262626"/>
                </a:solidFill>
                <a:latin typeface="+mn-lt"/>
              </a:rPr>
              <a:t> </a:t>
            </a:r>
            <a:r>
              <a:rPr lang="de-CH" sz="1600" b="0" dirty="0" err="1">
                <a:solidFill>
                  <a:srgbClr val="262626"/>
                </a:solidFill>
                <a:latin typeface="+mn-lt"/>
              </a:rPr>
              <a:t>control</a:t>
            </a:r>
            <a:r>
              <a:rPr lang="de-CH" sz="1600" b="0" dirty="0">
                <a:solidFill>
                  <a:srgbClr val="262626"/>
                </a:solidFill>
                <a:latin typeface="+mn-lt"/>
              </a:rPr>
              <a:t> </a:t>
            </a:r>
            <a:r>
              <a:rPr lang="de-CH" sz="1600" b="0" dirty="0" err="1">
                <a:solidFill>
                  <a:srgbClr val="262626"/>
                </a:solidFill>
                <a:latin typeface="+mn-lt"/>
              </a:rPr>
              <a:t>measures</a:t>
            </a:r>
            <a:r>
              <a:rPr lang="de-CH" sz="1600" b="0" dirty="0">
                <a:solidFill>
                  <a:srgbClr val="262626"/>
                </a:solidFill>
                <a:latin typeface="+mn-lt"/>
              </a:rPr>
              <a:t>.</a:t>
            </a:r>
            <a:endParaRPr lang="en-US" sz="1600" b="0" dirty="0">
              <a:solidFill>
                <a:srgbClr val="262626"/>
              </a:solidFill>
              <a:latin typeface="+mn-lt"/>
            </a:endParaRPr>
          </a:p>
        </p:txBody>
      </p:sp>
      <p:sp>
        <p:nvSpPr>
          <p:cNvPr id="3" name="Content Placeholder 2"/>
          <p:cNvSpPr>
            <a:spLocks noGrp="1"/>
          </p:cNvSpPr>
          <p:nvPr>
            <p:ph idx="1"/>
          </p:nvPr>
        </p:nvSpPr>
        <p:spPr>
          <a:xfrm>
            <a:off x="603755" y="4006935"/>
            <a:ext cx="8026687" cy="2047100"/>
          </a:xfrm>
          <a:solidFill>
            <a:schemeClr val="accent6">
              <a:lumMod val="20000"/>
              <a:lumOff val="80000"/>
            </a:schemeClr>
          </a:solidFill>
        </p:spPr>
        <p:txBody>
          <a:bodyPr lIns="72000" tIns="72000" rIns="72000" bIns="72000"/>
          <a:lstStyle/>
          <a:p>
            <a:pPr marL="180000" lvl="1" indent="-180000">
              <a:lnSpc>
                <a:spcPct val="90000"/>
              </a:lnSpc>
              <a:spcBef>
                <a:spcPts val="600"/>
              </a:spcBef>
            </a:pPr>
            <a:r>
              <a:rPr lang="de-CH" sz="1400" dirty="0"/>
              <a:t>What </a:t>
            </a:r>
            <a:r>
              <a:rPr lang="de-CH" sz="1400" dirty="0" err="1"/>
              <a:t>are</a:t>
            </a:r>
            <a:r>
              <a:rPr lang="de-CH" sz="1400" dirty="0"/>
              <a:t> </a:t>
            </a:r>
            <a:r>
              <a:rPr lang="de-CH" sz="1400" dirty="0" err="1"/>
              <a:t>the</a:t>
            </a:r>
            <a:r>
              <a:rPr lang="de-CH" sz="1400" dirty="0"/>
              <a:t> </a:t>
            </a:r>
            <a:r>
              <a:rPr lang="de-CH" sz="1400" dirty="0" err="1"/>
              <a:t>major</a:t>
            </a:r>
            <a:r>
              <a:rPr lang="de-CH" sz="1400" dirty="0"/>
              <a:t> </a:t>
            </a:r>
            <a:r>
              <a:rPr lang="de-CH" sz="1400" dirty="0" err="1"/>
              <a:t>pests</a:t>
            </a:r>
            <a:r>
              <a:rPr lang="de-CH" sz="1400" dirty="0"/>
              <a:t> and </a:t>
            </a:r>
            <a:r>
              <a:rPr lang="de-CH" sz="1400" dirty="0" err="1"/>
              <a:t>diseases</a:t>
            </a:r>
            <a:r>
              <a:rPr lang="de-CH" sz="1400" dirty="0"/>
              <a:t> </a:t>
            </a:r>
            <a:r>
              <a:rPr lang="de-CH" sz="1400" dirty="0" err="1"/>
              <a:t>for</a:t>
            </a:r>
            <a:r>
              <a:rPr lang="de-CH" sz="1400" dirty="0"/>
              <a:t> </a:t>
            </a:r>
            <a:r>
              <a:rPr lang="de-CH" sz="1400" dirty="0" err="1"/>
              <a:t>the</a:t>
            </a:r>
            <a:r>
              <a:rPr lang="de-CH" sz="1400" dirty="0"/>
              <a:t> </a:t>
            </a:r>
            <a:r>
              <a:rPr lang="de-CH" sz="1400" dirty="0" err="1"/>
              <a:t>target</a:t>
            </a:r>
            <a:r>
              <a:rPr lang="de-CH" sz="1400" dirty="0"/>
              <a:t> </a:t>
            </a:r>
            <a:r>
              <a:rPr lang="de-CH" sz="1400" dirty="0" err="1"/>
              <a:t>crops</a:t>
            </a:r>
            <a:r>
              <a:rPr lang="de-CH" sz="1400" dirty="0"/>
              <a:t> (varieties)? Are there tolerant / </a:t>
            </a:r>
            <a:r>
              <a:rPr lang="de-CH" sz="1400" dirty="0" err="1"/>
              <a:t>resistant</a:t>
            </a:r>
            <a:r>
              <a:rPr lang="de-CH" sz="1400" dirty="0"/>
              <a:t> varieties available </a:t>
            </a:r>
            <a:r>
              <a:rPr lang="de-CH" sz="1400" dirty="0" err="1"/>
              <a:t>for</a:t>
            </a:r>
            <a:r>
              <a:rPr lang="de-CH" sz="1400" dirty="0"/>
              <a:t> your </a:t>
            </a:r>
            <a:r>
              <a:rPr lang="de-CH" sz="1400" dirty="0" err="1"/>
              <a:t>use</a:t>
            </a:r>
            <a:r>
              <a:rPr lang="de-CH" sz="1400" dirty="0"/>
              <a:t>?</a:t>
            </a:r>
          </a:p>
          <a:p>
            <a:pPr marL="180000" lvl="1" indent="-180000">
              <a:lnSpc>
                <a:spcPct val="90000"/>
              </a:lnSpc>
              <a:spcBef>
                <a:spcPts val="600"/>
              </a:spcBef>
            </a:pPr>
            <a:r>
              <a:rPr lang="de-CH" sz="1400" dirty="0"/>
              <a:t>Are </a:t>
            </a:r>
            <a:r>
              <a:rPr lang="de-CH" sz="1400" dirty="0" err="1"/>
              <a:t>these</a:t>
            </a:r>
            <a:r>
              <a:rPr lang="de-CH" sz="1400" dirty="0"/>
              <a:t> </a:t>
            </a:r>
            <a:r>
              <a:rPr lang="de-CH" sz="1400" dirty="0" err="1"/>
              <a:t>key</a:t>
            </a:r>
            <a:r>
              <a:rPr lang="de-CH" sz="1400" dirty="0"/>
              <a:t> </a:t>
            </a:r>
            <a:r>
              <a:rPr lang="de-CH" sz="1400" dirty="0" err="1"/>
              <a:t>pests</a:t>
            </a:r>
            <a:r>
              <a:rPr lang="de-CH" sz="1400" dirty="0"/>
              <a:t> and </a:t>
            </a:r>
            <a:r>
              <a:rPr lang="de-CH" sz="1400" dirty="0" err="1"/>
              <a:t>diseases</a:t>
            </a:r>
            <a:r>
              <a:rPr lang="de-CH" sz="1400" dirty="0"/>
              <a:t> </a:t>
            </a:r>
            <a:r>
              <a:rPr lang="de-CH" sz="1400" dirty="0" err="1"/>
              <a:t>known</a:t>
            </a:r>
            <a:r>
              <a:rPr lang="de-CH" sz="1400" dirty="0"/>
              <a:t> in </a:t>
            </a:r>
            <a:r>
              <a:rPr lang="de-CH" sz="1400" dirty="0" err="1"/>
              <a:t>the</a:t>
            </a:r>
            <a:r>
              <a:rPr lang="de-CH" sz="1400" dirty="0"/>
              <a:t> </a:t>
            </a:r>
            <a:r>
              <a:rPr lang="de-CH" sz="1400" dirty="0" err="1"/>
              <a:t>area</a:t>
            </a:r>
            <a:r>
              <a:rPr lang="de-CH" sz="1400" dirty="0"/>
              <a:t> and could </a:t>
            </a:r>
            <a:r>
              <a:rPr lang="de-CH" sz="1400" dirty="0" err="1"/>
              <a:t>potentially</a:t>
            </a:r>
            <a:r>
              <a:rPr lang="de-CH" sz="1400" dirty="0"/>
              <a:t> </a:t>
            </a:r>
            <a:r>
              <a:rPr lang="de-CH" sz="1400" dirty="0" err="1"/>
              <a:t>affect</a:t>
            </a:r>
            <a:r>
              <a:rPr lang="de-CH" sz="1400" dirty="0"/>
              <a:t> </a:t>
            </a:r>
            <a:r>
              <a:rPr lang="de-CH" sz="1400" dirty="0" err="1"/>
              <a:t>the</a:t>
            </a:r>
            <a:r>
              <a:rPr lang="de-CH" sz="1400" dirty="0"/>
              <a:t> </a:t>
            </a:r>
            <a:r>
              <a:rPr lang="de-CH" sz="1400" dirty="0" err="1"/>
              <a:t>crops</a:t>
            </a:r>
            <a:r>
              <a:rPr lang="de-CH" sz="1400" dirty="0"/>
              <a:t> and/</a:t>
            </a:r>
            <a:r>
              <a:rPr lang="de-CH" sz="1400" dirty="0" err="1"/>
              <a:t>or</a:t>
            </a:r>
            <a:r>
              <a:rPr lang="de-CH" sz="1400" dirty="0"/>
              <a:t> livestock that will </a:t>
            </a:r>
            <a:r>
              <a:rPr lang="de-CH" sz="1400" dirty="0" err="1"/>
              <a:t>be</a:t>
            </a:r>
            <a:r>
              <a:rPr lang="de-CH" sz="1400" dirty="0"/>
              <a:t> </a:t>
            </a:r>
            <a:r>
              <a:rPr lang="de-CH" sz="1400" dirty="0" err="1"/>
              <a:t>produced</a:t>
            </a:r>
            <a:r>
              <a:rPr lang="de-CH" sz="1400" dirty="0"/>
              <a:t> in </a:t>
            </a:r>
            <a:r>
              <a:rPr lang="de-CH" sz="1400" dirty="0" err="1"/>
              <a:t>the</a:t>
            </a:r>
            <a:r>
              <a:rPr lang="de-CH" sz="1400" dirty="0"/>
              <a:t> </a:t>
            </a:r>
            <a:r>
              <a:rPr lang="de-CH" sz="1400" dirty="0" err="1"/>
              <a:t>demonstrations</a:t>
            </a:r>
            <a:r>
              <a:rPr lang="de-CH" sz="1400" dirty="0"/>
              <a:t>?</a:t>
            </a:r>
          </a:p>
          <a:p>
            <a:pPr marL="180000" lvl="1" indent="-180000">
              <a:lnSpc>
                <a:spcPct val="90000"/>
              </a:lnSpc>
              <a:spcBef>
                <a:spcPts val="600"/>
              </a:spcBef>
            </a:pPr>
            <a:r>
              <a:rPr lang="de-CH" sz="1400" dirty="0"/>
              <a:t>Do you know </a:t>
            </a:r>
            <a:r>
              <a:rPr lang="de-CH" sz="1400" dirty="0" err="1"/>
              <a:t>other</a:t>
            </a:r>
            <a:r>
              <a:rPr lang="de-CH" sz="1400" dirty="0"/>
              <a:t> pest and </a:t>
            </a:r>
            <a:r>
              <a:rPr lang="de-CH" sz="1400" dirty="0" err="1"/>
              <a:t>disease</a:t>
            </a:r>
            <a:r>
              <a:rPr lang="de-CH" sz="1400" dirty="0"/>
              <a:t> </a:t>
            </a:r>
            <a:r>
              <a:rPr lang="de-CH" sz="1400" dirty="0" err="1"/>
              <a:t>preventive</a:t>
            </a:r>
            <a:r>
              <a:rPr lang="de-CH" sz="1400" dirty="0"/>
              <a:t> </a:t>
            </a:r>
            <a:r>
              <a:rPr lang="de-CH" sz="1400" dirty="0" err="1"/>
              <a:t>methods</a:t>
            </a:r>
            <a:r>
              <a:rPr lang="de-CH" sz="1400" dirty="0"/>
              <a:t> apart from </a:t>
            </a:r>
            <a:r>
              <a:rPr lang="de-CH" sz="1400" dirty="0" err="1"/>
              <a:t>suitable</a:t>
            </a:r>
            <a:r>
              <a:rPr lang="de-CH" sz="1400" dirty="0"/>
              <a:t> </a:t>
            </a:r>
            <a:r>
              <a:rPr lang="de-CH" sz="1400" dirty="0" err="1"/>
              <a:t>varieties</a:t>
            </a:r>
            <a:r>
              <a:rPr lang="de-CH" sz="1400" dirty="0"/>
              <a:t>?</a:t>
            </a:r>
          </a:p>
          <a:p>
            <a:pPr marL="180000" lvl="1" indent="-180000">
              <a:lnSpc>
                <a:spcPct val="90000"/>
              </a:lnSpc>
              <a:spcBef>
                <a:spcPts val="600"/>
              </a:spcBef>
            </a:pPr>
            <a:r>
              <a:rPr lang="de-CH" sz="1400" dirty="0"/>
              <a:t>Do you know </a:t>
            </a:r>
            <a:r>
              <a:rPr lang="de-CH" sz="1400" dirty="0" err="1"/>
              <a:t>how</a:t>
            </a:r>
            <a:r>
              <a:rPr lang="de-CH" sz="1400" dirty="0"/>
              <a:t> to carry out pest/</a:t>
            </a:r>
            <a:r>
              <a:rPr lang="de-CH" sz="1400" dirty="0" err="1"/>
              <a:t>disease</a:t>
            </a:r>
            <a:r>
              <a:rPr lang="de-CH" sz="1400" dirty="0"/>
              <a:t> </a:t>
            </a:r>
            <a:r>
              <a:rPr lang="de-CH" sz="1400" dirty="0" err="1"/>
              <a:t>scouting</a:t>
            </a:r>
            <a:r>
              <a:rPr lang="de-CH" sz="1400" dirty="0"/>
              <a:t> and determine </a:t>
            </a:r>
            <a:r>
              <a:rPr lang="de-CH" sz="1400" dirty="0" err="1"/>
              <a:t>if</a:t>
            </a:r>
            <a:r>
              <a:rPr lang="de-CH" sz="1400" dirty="0"/>
              <a:t> </a:t>
            </a:r>
            <a:r>
              <a:rPr lang="de-CH" sz="1400" dirty="0" err="1"/>
              <a:t>the</a:t>
            </a:r>
            <a:r>
              <a:rPr lang="de-CH" sz="1400" dirty="0"/>
              <a:t> </a:t>
            </a:r>
            <a:r>
              <a:rPr lang="de-CH" sz="1400" dirty="0" err="1"/>
              <a:t>populations</a:t>
            </a:r>
            <a:r>
              <a:rPr lang="de-CH" sz="1400" dirty="0"/>
              <a:t> </a:t>
            </a:r>
            <a:r>
              <a:rPr lang="de-CH" sz="1400" dirty="0" err="1"/>
              <a:t>are</a:t>
            </a:r>
            <a:r>
              <a:rPr lang="de-CH" sz="1400" dirty="0"/>
              <a:t> high </a:t>
            </a:r>
            <a:r>
              <a:rPr lang="de-CH" sz="1400" dirty="0" err="1"/>
              <a:t>enough</a:t>
            </a:r>
            <a:r>
              <a:rPr lang="de-CH" sz="1400" dirty="0"/>
              <a:t> to </a:t>
            </a:r>
            <a:r>
              <a:rPr lang="de-CH" sz="1400" dirty="0" err="1"/>
              <a:t>warrant</a:t>
            </a:r>
            <a:r>
              <a:rPr lang="de-CH" sz="1400" dirty="0"/>
              <a:t> </a:t>
            </a:r>
            <a:r>
              <a:rPr lang="de-CH" sz="1400" dirty="0" err="1"/>
              <a:t>spraying</a:t>
            </a:r>
            <a:r>
              <a:rPr lang="de-CH" sz="1400" dirty="0"/>
              <a:t>?</a:t>
            </a:r>
          </a:p>
          <a:p>
            <a:pPr marL="180000" lvl="1" indent="-180000">
              <a:lnSpc>
                <a:spcPct val="90000"/>
              </a:lnSpc>
              <a:spcBef>
                <a:spcPts val="600"/>
              </a:spcBef>
            </a:pPr>
            <a:r>
              <a:rPr lang="de-CH" sz="1400" dirty="0"/>
              <a:t>Do you have </a:t>
            </a:r>
            <a:r>
              <a:rPr lang="de-CH" sz="1400" dirty="0" err="1"/>
              <a:t>sources</a:t>
            </a:r>
            <a:r>
              <a:rPr lang="de-CH" sz="1400" dirty="0"/>
              <a:t> of information to </a:t>
            </a:r>
            <a:r>
              <a:rPr lang="de-CH" sz="1400" dirty="0" err="1"/>
              <a:t>develop</a:t>
            </a:r>
            <a:r>
              <a:rPr lang="de-CH" sz="1400" dirty="0"/>
              <a:t> </a:t>
            </a:r>
            <a:r>
              <a:rPr lang="de-CH" sz="1400" dirty="0" err="1"/>
              <a:t>control</a:t>
            </a:r>
            <a:r>
              <a:rPr lang="de-CH" sz="1400" dirty="0"/>
              <a:t> </a:t>
            </a:r>
            <a:r>
              <a:rPr lang="de-CH" sz="1400" dirty="0" err="1"/>
              <a:t>strategies</a:t>
            </a:r>
            <a:r>
              <a:rPr lang="de-CH" sz="1400" dirty="0"/>
              <a:t> </a:t>
            </a:r>
            <a:r>
              <a:rPr lang="de-CH" sz="1400" dirty="0" err="1"/>
              <a:t>for</a:t>
            </a:r>
            <a:r>
              <a:rPr lang="de-CH" sz="1400" dirty="0"/>
              <a:t> </a:t>
            </a:r>
            <a:r>
              <a:rPr lang="de-CH" sz="1400" dirty="0" err="1"/>
              <a:t>the</a:t>
            </a:r>
            <a:r>
              <a:rPr lang="de-CH" sz="1400" dirty="0"/>
              <a:t> </a:t>
            </a:r>
            <a:r>
              <a:rPr lang="de-CH" sz="1400" dirty="0" err="1"/>
              <a:t>diseases</a:t>
            </a:r>
            <a:r>
              <a:rPr lang="de-CH" sz="1400" dirty="0"/>
              <a:t> and/</a:t>
            </a:r>
            <a:r>
              <a:rPr lang="de-CH" sz="1400" dirty="0" err="1"/>
              <a:t>or</a:t>
            </a:r>
            <a:r>
              <a:rPr lang="de-CH" sz="1400" dirty="0"/>
              <a:t> </a:t>
            </a:r>
            <a:r>
              <a:rPr lang="de-CH" sz="1400" dirty="0" err="1"/>
              <a:t>pests</a:t>
            </a:r>
            <a:r>
              <a:rPr lang="de-CH" sz="1400" dirty="0"/>
              <a:t>?</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82</a:t>
            </a:fld>
            <a:endParaRPr lang="en-GB" noProof="0" dirty="0"/>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5101" y="978372"/>
            <a:ext cx="4735342" cy="2903675"/>
          </a:xfrm>
          <a:prstGeom prst="rect">
            <a:avLst/>
          </a:prstGeom>
        </p:spPr>
      </p:pic>
      <p:sp>
        <p:nvSpPr>
          <p:cNvPr id="7" name="Datumsplatzhalter 4">
            <a:extLst>
              <a:ext uri="{FF2B5EF4-FFF2-40B4-BE49-F238E27FC236}">
                <a16:creationId xmlns:a16="http://schemas.microsoft.com/office/drawing/2014/main" id="{6FB9245F-AD86-413D-B07C-971CDF204869}"/>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8" name="Textfeld 7"/>
          <p:cNvSpPr txBox="1"/>
          <p:nvPr/>
        </p:nvSpPr>
        <p:spPr>
          <a:xfrm>
            <a:off x="521955" y="314877"/>
            <a:ext cx="7020078" cy="369332"/>
          </a:xfrm>
          <a:prstGeom prst="rect">
            <a:avLst/>
          </a:prstGeom>
          <a:noFill/>
        </p:spPr>
        <p:txBody>
          <a:bodyPr wrap="square" rtlCol="0">
            <a:spAutoFit/>
          </a:bodyPr>
          <a:lstStyle/>
          <a:p>
            <a:r>
              <a:rPr lang="de-CH" b="1" dirty="0"/>
              <a:t>4.4:  Plant </a:t>
            </a:r>
            <a:r>
              <a:rPr lang="de-CH" b="1" dirty="0" err="1"/>
              <a:t>protection</a:t>
            </a:r>
            <a:r>
              <a:rPr lang="de-CH" b="1" dirty="0"/>
              <a:t> – pest and </a:t>
            </a:r>
            <a:r>
              <a:rPr lang="de-CH" b="1" dirty="0" err="1"/>
              <a:t>disease</a:t>
            </a:r>
            <a:r>
              <a:rPr lang="de-CH" b="1" dirty="0"/>
              <a:t> </a:t>
            </a:r>
            <a:r>
              <a:rPr lang="de-CH" b="1" dirty="0" err="1"/>
              <a:t>management</a:t>
            </a:r>
            <a:endParaRPr lang="en-US" b="1" dirty="0"/>
          </a:p>
        </p:txBody>
      </p:sp>
      <p:sp>
        <p:nvSpPr>
          <p:cNvPr id="4" name="Textfeld 3"/>
          <p:cNvSpPr txBox="1"/>
          <p:nvPr/>
        </p:nvSpPr>
        <p:spPr>
          <a:xfrm>
            <a:off x="521955" y="3543494"/>
            <a:ext cx="3272530" cy="338554"/>
          </a:xfrm>
          <a:prstGeom prst="rect">
            <a:avLst/>
          </a:prstGeom>
          <a:noFill/>
        </p:spPr>
        <p:txBody>
          <a:bodyPr wrap="square" rtlCol="0">
            <a:spAutoFit/>
          </a:bodyPr>
          <a:lstStyle/>
          <a:p>
            <a:r>
              <a:rPr lang="de-CH" sz="1600" b="1" dirty="0" err="1"/>
              <a:t>Guiding</a:t>
            </a:r>
            <a:r>
              <a:rPr lang="de-CH" sz="1600" b="1" dirty="0"/>
              <a:t> </a:t>
            </a:r>
            <a:r>
              <a:rPr lang="de-CH" sz="1600" b="1" dirty="0" err="1"/>
              <a:t>questions</a:t>
            </a:r>
            <a:endParaRPr lang="en-US" sz="1600" b="1" dirty="0"/>
          </a:p>
        </p:txBody>
      </p:sp>
    </p:spTree>
    <p:extLst>
      <p:ext uri="{BB962C8B-B14F-4D97-AF65-F5344CB8AC3E}">
        <p14:creationId xmlns:p14="http://schemas.microsoft.com/office/powerpoint/2010/main" val="73822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099" y="930105"/>
            <a:ext cx="7921625" cy="5130057"/>
          </a:xfrm>
        </p:spPr>
        <p:txBody>
          <a:bodyPr/>
          <a:lstStyle/>
          <a:p>
            <a:pPr>
              <a:lnSpc>
                <a:spcPct val="100000"/>
              </a:lnSpc>
              <a:spcBef>
                <a:spcPts val="0"/>
              </a:spcBef>
            </a:pPr>
            <a:r>
              <a:rPr lang="en-GB" sz="1600" b="1" dirty="0"/>
              <a:t>Apply good crop management and field hygiene practices such as:</a:t>
            </a:r>
          </a:p>
          <a:p>
            <a:pPr marL="288000" indent="-288000">
              <a:lnSpc>
                <a:spcPct val="100000"/>
              </a:lnSpc>
              <a:spcBef>
                <a:spcPts val="0"/>
              </a:spcBef>
              <a:buAutoNum type="arabicPeriod"/>
            </a:pPr>
            <a:r>
              <a:rPr lang="en-GB" sz="1600" dirty="0"/>
              <a:t>Use of resistant varieties</a:t>
            </a:r>
          </a:p>
          <a:p>
            <a:pPr marL="288000" indent="-288000">
              <a:lnSpc>
                <a:spcPct val="100000"/>
              </a:lnSpc>
              <a:spcBef>
                <a:spcPts val="0"/>
              </a:spcBef>
              <a:buAutoNum type="arabicPeriod"/>
            </a:pPr>
            <a:r>
              <a:rPr lang="en-GB" sz="1600" dirty="0"/>
              <a:t>Nutrition: Apply the right and adequate amount of nutrition</a:t>
            </a:r>
          </a:p>
          <a:p>
            <a:pPr marL="288000" indent="-288000">
              <a:lnSpc>
                <a:spcPct val="100000"/>
              </a:lnSpc>
              <a:spcBef>
                <a:spcPts val="0"/>
              </a:spcBef>
              <a:buAutoNum type="arabicPeriod"/>
            </a:pPr>
            <a:r>
              <a:rPr lang="en-GB" sz="1600" dirty="0"/>
              <a:t>Removal from field highly of heavily infested plants</a:t>
            </a:r>
          </a:p>
          <a:p>
            <a:pPr marL="288000" indent="-288000">
              <a:lnSpc>
                <a:spcPct val="100000"/>
              </a:lnSpc>
              <a:spcBef>
                <a:spcPts val="0"/>
              </a:spcBef>
              <a:buAutoNum type="arabicPeriod"/>
            </a:pPr>
            <a:r>
              <a:rPr lang="en-GB" sz="1600" dirty="0"/>
              <a:t>Crop rotation to ensure that crops of the same family do not follow each other in subsequent seasons.</a:t>
            </a:r>
          </a:p>
          <a:p>
            <a:pPr marL="288000" indent="-288000">
              <a:lnSpc>
                <a:spcPct val="100000"/>
              </a:lnSpc>
              <a:spcBef>
                <a:spcPts val="0"/>
              </a:spcBef>
              <a:buAutoNum type="arabicPeriod"/>
            </a:pPr>
            <a:r>
              <a:rPr lang="en-GB" sz="1600" dirty="0"/>
              <a:t>Plant crops on a spot that provides adequate conditions (sun/shade; soil type; water supply, etc.).</a:t>
            </a:r>
          </a:p>
          <a:p>
            <a:pPr marL="457200" indent="-457200">
              <a:lnSpc>
                <a:spcPct val="100000"/>
              </a:lnSpc>
              <a:spcBef>
                <a:spcPts val="0"/>
              </a:spcBef>
              <a:buAutoNum type="arabicPeriod"/>
            </a:pPr>
            <a:endParaRPr lang="en-GB" sz="1600" dirty="0"/>
          </a:p>
          <a:p>
            <a:pPr>
              <a:lnSpc>
                <a:spcPct val="100000"/>
              </a:lnSpc>
              <a:spcBef>
                <a:spcPts val="0"/>
              </a:spcBef>
            </a:pPr>
            <a:r>
              <a:rPr lang="en-GB" sz="1600" b="1" dirty="0"/>
              <a:t>Habitat management</a:t>
            </a:r>
          </a:p>
          <a:p>
            <a:pPr marL="288000" indent="-288000">
              <a:lnSpc>
                <a:spcPct val="100000"/>
              </a:lnSpc>
              <a:spcBef>
                <a:spcPts val="0"/>
              </a:spcBef>
              <a:buFont typeface="Arial" panose="020B0604020202020204" pitchFamily="34" charset="0"/>
              <a:buAutoNum type="arabicPeriod"/>
            </a:pPr>
            <a:r>
              <a:rPr lang="en-GB" sz="1600" dirty="0"/>
              <a:t>Timely and effectively weed management</a:t>
            </a:r>
          </a:p>
          <a:p>
            <a:pPr marL="288000" indent="-288000">
              <a:lnSpc>
                <a:spcPct val="100000"/>
              </a:lnSpc>
              <a:spcBef>
                <a:spcPts val="0"/>
              </a:spcBef>
              <a:buFont typeface="Arial" panose="020B0604020202020204" pitchFamily="34" charset="0"/>
              <a:buAutoNum type="arabicPeriod"/>
            </a:pPr>
            <a:r>
              <a:rPr lang="en-GB" sz="1600" dirty="0"/>
              <a:t>Companion cropping-use plants that can deter the insects. Care must be taking not to intercrop with companion plants that are host (e.g. chilli is not a good companion of French bean).</a:t>
            </a:r>
          </a:p>
          <a:p>
            <a:pPr marL="457200" indent="-457200">
              <a:lnSpc>
                <a:spcPct val="100000"/>
              </a:lnSpc>
              <a:spcBef>
                <a:spcPts val="0"/>
              </a:spcBef>
              <a:buAutoNum type="arabicPeriod"/>
            </a:pPr>
            <a:endParaRPr lang="en-GB" sz="1600" dirty="0"/>
          </a:p>
          <a:p>
            <a:pPr>
              <a:lnSpc>
                <a:spcPct val="100000"/>
              </a:lnSpc>
              <a:spcBef>
                <a:spcPts val="0"/>
              </a:spcBef>
            </a:pPr>
            <a:r>
              <a:rPr lang="en-GB" sz="1600" b="1" dirty="0"/>
              <a:t>Direct control</a:t>
            </a:r>
          </a:p>
          <a:p>
            <a:pPr marL="288000" indent="-288000">
              <a:lnSpc>
                <a:spcPct val="100000"/>
              </a:lnSpc>
              <a:spcBef>
                <a:spcPts val="0"/>
              </a:spcBef>
              <a:buFont typeface="Arial" panose="020B0604020202020204" pitchFamily="34" charset="0"/>
              <a:buAutoNum type="arabicPeriod"/>
            </a:pPr>
            <a:r>
              <a:rPr lang="en-GB" sz="1600" dirty="0"/>
              <a:t>Biological control where organisms like fungi are used to kill insects.</a:t>
            </a:r>
          </a:p>
          <a:p>
            <a:pPr marL="288000" indent="-288000">
              <a:lnSpc>
                <a:spcPct val="100000"/>
              </a:lnSpc>
              <a:spcBef>
                <a:spcPts val="0"/>
              </a:spcBef>
              <a:buFont typeface="Arial" panose="020B0604020202020204" pitchFamily="34" charset="0"/>
              <a:buAutoNum type="arabicPeriod"/>
            </a:pPr>
            <a:r>
              <a:rPr lang="en-GB" sz="1600" dirty="0"/>
              <a:t>Predation/parasitism where natural enemies are used to feed on the insects.</a:t>
            </a:r>
          </a:p>
          <a:p>
            <a:pPr marL="288000" indent="-288000">
              <a:lnSpc>
                <a:spcPct val="100000"/>
              </a:lnSpc>
              <a:spcBef>
                <a:spcPts val="0"/>
              </a:spcBef>
              <a:buFont typeface="Arial" panose="020B0604020202020204" pitchFamily="34" charset="0"/>
              <a:buAutoNum type="arabicPeriod"/>
            </a:pPr>
            <a:r>
              <a:rPr lang="en-GB" sz="1600" dirty="0"/>
              <a:t>Botanicals – use of plant extracts to kill the pests</a:t>
            </a:r>
          </a:p>
          <a:p>
            <a:pPr marL="288000" indent="-288000">
              <a:lnSpc>
                <a:spcPct val="100000"/>
              </a:lnSpc>
              <a:spcBef>
                <a:spcPts val="0"/>
              </a:spcBef>
              <a:buFont typeface="Arial" panose="020B0604020202020204" pitchFamily="34" charset="0"/>
              <a:buAutoNum type="arabicPeriod"/>
            </a:pPr>
            <a:r>
              <a:rPr lang="en-GB" sz="1600" dirty="0"/>
              <a:t>Traps which attract insects by an attractive colour, food smell or a pheromone - attracted insects either stick to the trap (glue) or drown in the liquid.</a:t>
            </a:r>
          </a:p>
        </p:txBody>
      </p:sp>
      <p:sp>
        <p:nvSpPr>
          <p:cNvPr id="5" name="Slide Number Placeholder 4"/>
          <p:cNvSpPr>
            <a:spLocks noGrp="1"/>
          </p:cNvSpPr>
          <p:nvPr>
            <p:ph type="sldNum" sz="quarter" idx="4"/>
          </p:nvPr>
        </p:nvSpPr>
        <p:spPr/>
        <p:txBody>
          <a:bodyPr/>
          <a:lstStyle/>
          <a:p>
            <a:fld id="{B295DEAF-E952-4796-AAEE-4201E40CA590}" type="slidenum">
              <a:rPr lang="en-GB" noProof="0" smtClean="0"/>
              <a:pPr/>
              <a:t>83</a:t>
            </a:fld>
            <a:endParaRPr lang="en-GB" noProof="0" dirty="0"/>
          </a:p>
        </p:txBody>
      </p:sp>
      <p:sp>
        <p:nvSpPr>
          <p:cNvPr id="6" name="Textfeld 6"/>
          <p:cNvSpPr txBox="1">
            <a:spLocks noGrp="1"/>
          </p:cNvSpPr>
          <p:nvPr>
            <p:ph type="title"/>
          </p:nvPr>
        </p:nvSpPr>
        <p:spPr>
          <a:xfrm>
            <a:off x="618175" y="548968"/>
            <a:ext cx="7908549" cy="249299"/>
          </a:xfrm>
          <a:prstGeom prst="rect">
            <a:avLst/>
          </a:prstGeom>
        </p:spPr>
        <p:txBody>
          <a:bodyPr vert="horz" lIns="0" tIns="0" rIns="0" bIns="0" rtlCol="0" anchor="t">
            <a:noAutofit/>
          </a:bodyPr>
          <a:lstStyle/>
          <a:p>
            <a:r>
              <a:rPr lang="de-CH" sz="1800" dirty="0">
                <a:solidFill>
                  <a:srgbClr val="262626"/>
                </a:solidFill>
                <a:latin typeface="+mn-lt"/>
              </a:rPr>
              <a:t>Steps of pests management</a:t>
            </a:r>
          </a:p>
        </p:txBody>
      </p:sp>
      <p:sp>
        <p:nvSpPr>
          <p:cNvPr id="7" name="Datumsplatzhalter 4">
            <a:extLst>
              <a:ext uri="{FF2B5EF4-FFF2-40B4-BE49-F238E27FC236}">
                <a16:creationId xmlns:a16="http://schemas.microsoft.com/office/drawing/2014/main" id="{2562FE4A-5B5F-4A80-B408-0953393E3F6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485806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188" y="784850"/>
            <a:ext cx="7908549" cy="304124"/>
          </a:xfrm>
        </p:spPr>
        <p:txBody>
          <a:bodyPr vert="horz" lIns="0" tIns="0" rIns="0" bIns="0" rtlCol="0" anchor="t">
            <a:noAutofit/>
          </a:bodyPr>
          <a:lstStyle/>
          <a:p>
            <a:r>
              <a:rPr lang="de-DE" sz="1600" dirty="0">
                <a:solidFill>
                  <a:srgbClr val="262626"/>
                </a:solidFill>
                <a:latin typeface="+mn-lt"/>
              </a:rPr>
              <a:t>Reading </a:t>
            </a:r>
            <a:r>
              <a:rPr lang="de-DE" sz="1600" dirty="0" err="1">
                <a:solidFill>
                  <a:srgbClr val="262626"/>
                </a:solidFill>
                <a:latin typeface="+mn-lt"/>
              </a:rPr>
              <a:t>of</a:t>
            </a:r>
            <a:r>
              <a:rPr lang="de-DE" sz="1600" dirty="0">
                <a:solidFill>
                  <a:srgbClr val="262626"/>
                </a:solidFill>
                <a:latin typeface="+mn-lt"/>
              </a:rPr>
              <a:t> </a:t>
            </a:r>
            <a:r>
              <a:rPr lang="de-DE" sz="1600" dirty="0" err="1">
                <a:solidFill>
                  <a:srgbClr val="262626"/>
                </a:solidFill>
                <a:latin typeface="+mn-lt"/>
              </a:rPr>
              <a:t>the</a:t>
            </a:r>
            <a:r>
              <a:rPr lang="de-DE" sz="1600" dirty="0">
                <a:solidFill>
                  <a:srgbClr val="262626"/>
                </a:solidFill>
                <a:latin typeface="+mn-lt"/>
              </a:rPr>
              <a:t> </a:t>
            </a:r>
            <a:r>
              <a:rPr lang="de-DE" sz="1600" dirty="0" err="1">
                <a:solidFill>
                  <a:srgbClr val="262626"/>
                </a:solidFill>
                <a:latin typeface="+mn-lt"/>
              </a:rPr>
              <a:t>input</a:t>
            </a:r>
            <a:r>
              <a:rPr lang="de-DE" sz="1600" dirty="0">
                <a:solidFill>
                  <a:srgbClr val="262626"/>
                </a:solidFill>
                <a:latin typeface="+mn-lt"/>
              </a:rPr>
              <a:t> </a:t>
            </a:r>
            <a:r>
              <a:rPr lang="de-DE" sz="1600" dirty="0" err="1">
                <a:solidFill>
                  <a:srgbClr val="262626"/>
                </a:solidFill>
                <a:latin typeface="+mn-lt"/>
              </a:rPr>
              <a:t>label</a:t>
            </a:r>
            <a:endParaRPr lang="de-CH" sz="1600" dirty="0">
              <a:solidFill>
                <a:srgbClr val="262626"/>
              </a:solidFill>
              <a:latin typeface="+mn-lt"/>
            </a:endParaRPr>
          </a:p>
        </p:txBody>
      </p:sp>
      <p:sp>
        <p:nvSpPr>
          <p:cNvPr id="3" name="Inhaltsplatzhalter 2"/>
          <p:cNvSpPr>
            <a:spLocks noGrp="1"/>
          </p:cNvSpPr>
          <p:nvPr>
            <p:ph idx="1"/>
          </p:nvPr>
        </p:nvSpPr>
        <p:spPr>
          <a:xfrm>
            <a:off x="624264" y="1271626"/>
            <a:ext cx="7921625" cy="1340995"/>
          </a:xfrm>
        </p:spPr>
        <p:txBody>
          <a:bodyPr/>
          <a:lstStyle/>
          <a:p>
            <a:r>
              <a:rPr lang="de-DE" sz="1600" dirty="0"/>
              <a:t>Not </a:t>
            </a:r>
            <a:r>
              <a:rPr lang="de-DE" sz="1600" dirty="0" err="1"/>
              <a:t>every</a:t>
            </a:r>
            <a:r>
              <a:rPr lang="de-DE" sz="1600" dirty="0"/>
              <a:t> </a:t>
            </a:r>
            <a:r>
              <a:rPr lang="de-DE" sz="1600" dirty="0" err="1"/>
              <a:t>pesticide</a:t>
            </a:r>
            <a:r>
              <a:rPr lang="de-DE" sz="1600" dirty="0"/>
              <a:t> </a:t>
            </a:r>
            <a:r>
              <a:rPr lang="de-DE" sz="1600" dirty="0" err="1"/>
              <a:t>is</a:t>
            </a:r>
            <a:r>
              <a:rPr lang="de-DE" sz="1600" dirty="0"/>
              <a:t> </a:t>
            </a:r>
            <a:r>
              <a:rPr lang="de-DE" sz="1600" dirty="0" err="1"/>
              <a:t>effective</a:t>
            </a:r>
            <a:r>
              <a:rPr lang="de-DE" sz="1600" dirty="0"/>
              <a:t> </a:t>
            </a:r>
            <a:r>
              <a:rPr lang="de-DE" sz="1600" dirty="0" err="1"/>
              <a:t>against</a:t>
            </a:r>
            <a:r>
              <a:rPr lang="de-DE" sz="1600" dirty="0"/>
              <a:t> </a:t>
            </a:r>
            <a:r>
              <a:rPr lang="de-DE" sz="1600" dirty="0" err="1"/>
              <a:t>the</a:t>
            </a:r>
            <a:r>
              <a:rPr lang="de-DE" sz="1600" dirty="0"/>
              <a:t> same </a:t>
            </a:r>
            <a:r>
              <a:rPr lang="de-DE" sz="1600" dirty="0" err="1"/>
              <a:t>kind</a:t>
            </a:r>
            <a:r>
              <a:rPr lang="de-DE" sz="1600" dirty="0"/>
              <a:t> </a:t>
            </a:r>
            <a:r>
              <a:rPr lang="de-DE" sz="1600" dirty="0" err="1"/>
              <a:t>of</a:t>
            </a:r>
            <a:r>
              <a:rPr lang="de-DE" sz="1600" dirty="0"/>
              <a:t> </a:t>
            </a:r>
            <a:r>
              <a:rPr lang="de-DE" sz="1600" dirty="0" err="1"/>
              <a:t>pests</a:t>
            </a:r>
            <a:r>
              <a:rPr lang="de-DE" sz="1600" dirty="0"/>
              <a:t>. Biological </a:t>
            </a:r>
            <a:r>
              <a:rPr lang="de-DE" sz="1600" dirty="0" err="1"/>
              <a:t>control</a:t>
            </a:r>
            <a:r>
              <a:rPr lang="de-DE" sz="1600" dirty="0"/>
              <a:t> </a:t>
            </a:r>
            <a:r>
              <a:rPr lang="de-DE" sz="1600" dirty="0" err="1"/>
              <a:t>products</a:t>
            </a:r>
            <a:r>
              <a:rPr lang="de-DE" sz="1600" dirty="0"/>
              <a:t> </a:t>
            </a:r>
            <a:r>
              <a:rPr lang="de-DE" sz="1600" dirty="0" err="1"/>
              <a:t>often</a:t>
            </a:r>
            <a:r>
              <a:rPr lang="de-DE" sz="1600" dirty="0"/>
              <a:t> </a:t>
            </a:r>
            <a:r>
              <a:rPr lang="de-DE" sz="1600" dirty="0" err="1"/>
              <a:t>act</a:t>
            </a:r>
            <a:r>
              <a:rPr lang="de-DE" sz="1600" dirty="0"/>
              <a:t> </a:t>
            </a:r>
            <a:r>
              <a:rPr lang="de-DE" sz="1600" dirty="0" err="1"/>
              <a:t>only</a:t>
            </a:r>
            <a:r>
              <a:rPr lang="de-DE" sz="1600" dirty="0"/>
              <a:t> </a:t>
            </a:r>
            <a:r>
              <a:rPr lang="de-DE" sz="1600" dirty="0" err="1"/>
              <a:t>under</a:t>
            </a:r>
            <a:r>
              <a:rPr lang="de-DE" sz="1600" dirty="0"/>
              <a:t> </a:t>
            </a:r>
            <a:r>
              <a:rPr lang="de-DE" sz="1600" dirty="0" err="1"/>
              <a:t>very</a:t>
            </a:r>
            <a:r>
              <a:rPr lang="de-DE" sz="1600" dirty="0"/>
              <a:t> </a:t>
            </a:r>
            <a:r>
              <a:rPr lang="de-DE" sz="1600" dirty="0" err="1"/>
              <a:t>specific</a:t>
            </a:r>
            <a:r>
              <a:rPr lang="de-DE" sz="1600" dirty="0"/>
              <a:t> </a:t>
            </a:r>
            <a:r>
              <a:rPr lang="de-DE" sz="1600" dirty="0" err="1"/>
              <a:t>conditions</a:t>
            </a:r>
            <a:r>
              <a:rPr lang="de-DE" sz="1600" dirty="0"/>
              <a:t>, </a:t>
            </a:r>
            <a:r>
              <a:rPr lang="de-DE" sz="1600" dirty="0" err="1"/>
              <a:t>or</a:t>
            </a:r>
            <a:r>
              <a:rPr lang="de-DE" sz="1600" dirty="0"/>
              <a:t> </a:t>
            </a:r>
            <a:r>
              <a:rPr lang="de-DE" sz="1600" dirty="0" err="1"/>
              <a:t>against</a:t>
            </a:r>
            <a:r>
              <a:rPr lang="de-DE" sz="1600" dirty="0"/>
              <a:t> </a:t>
            </a:r>
            <a:r>
              <a:rPr lang="de-DE" sz="1600" dirty="0" err="1"/>
              <a:t>certain</a:t>
            </a:r>
            <a:r>
              <a:rPr lang="de-DE" sz="1600" dirty="0"/>
              <a:t> </a:t>
            </a:r>
            <a:r>
              <a:rPr lang="de-DE" sz="1600" dirty="0" err="1"/>
              <a:t>life</a:t>
            </a:r>
            <a:r>
              <a:rPr lang="de-DE" sz="1600" dirty="0"/>
              <a:t> </a:t>
            </a:r>
            <a:r>
              <a:rPr lang="de-DE" sz="1600" dirty="0" err="1"/>
              <a:t>stages</a:t>
            </a:r>
            <a:r>
              <a:rPr lang="de-DE" sz="1600" dirty="0"/>
              <a:t> </a:t>
            </a:r>
            <a:r>
              <a:rPr lang="de-DE" sz="1600" dirty="0" err="1"/>
              <a:t>of</a:t>
            </a:r>
            <a:r>
              <a:rPr lang="de-DE" sz="1600" dirty="0"/>
              <a:t> </a:t>
            </a:r>
            <a:r>
              <a:rPr lang="de-DE" sz="1600" dirty="0" err="1"/>
              <a:t>the</a:t>
            </a:r>
            <a:r>
              <a:rPr lang="de-DE" sz="1600" dirty="0"/>
              <a:t> </a:t>
            </a:r>
            <a:r>
              <a:rPr lang="de-DE" sz="1600" dirty="0" err="1"/>
              <a:t>pests</a:t>
            </a:r>
            <a:r>
              <a:rPr lang="de-DE" sz="1600" dirty="0"/>
              <a:t>. </a:t>
            </a:r>
            <a:r>
              <a:rPr lang="de-DE" sz="1600" dirty="0" err="1"/>
              <a:t>It</a:t>
            </a:r>
            <a:r>
              <a:rPr lang="de-DE" sz="1600" dirty="0"/>
              <a:t> </a:t>
            </a:r>
            <a:r>
              <a:rPr lang="de-DE" sz="1600" dirty="0" err="1"/>
              <a:t>is</a:t>
            </a:r>
            <a:r>
              <a:rPr lang="de-DE" sz="1600" dirty="0"/>
              <a:t> essential </a:t>
            </a:r>
            <a:r>
              <a:rPr lang="de-DE" sz="1600" dirty="0" err="1"/>
              <a:t>to</a:t>
            </a:r>
            <a:r>
              <a:rPr lang="de-DE" sz="1600" dirty="0"/>
              <a:t> </a:t>
            </a:r>
            <a:r>
              <a:rPr lang="de-DE" sz="1600" dirty="0" err="1"/>
              <a:t>read</a:t>
            </a:r>
            <a:r>
              <a:rPr lang="de-DE" sz="1600" dirty="0"/>
              <a:t> </a:t>
            </a:r>
            <a:r>
              <a:rPr lang="de-DE" sz="1600" dirty="0" err="1"/>
              <a:t>the</a:t>
            </a:r>
            <a:r>
              <a:rPr lang="de-DE" sz="1600" dirty="0"/>
              <a:t> </a:t>
            </a:r>
            <a:r>
              <a:rPr lang="de-DE" sz="1600" dirty="0" err="1"/>
              <a:t>label</a:t>
            </a:r>
            <a:r>
              <a:rPr lang="de-DE" sz="1600" dirty="0"/>
              <a:t> </a:t>
            </a:r>
            <a:r>
              <a:rPr lang="de-DE" sz="1600" dirty="0" err="1"/>
              <a:t>carefully</a:t>
            </a:r>
            <a:r>
              <a:rPr lang="de-DE" sz="1600" dirty="0"/>
              <a:t> </a:t>
            </a:r>
            <a:r>
              <a:rPr lang="de-DE" sz="1600" dirty="0" err="1"/>
              <a:t>before</a:t>
            </a:r>
            <a:r>
              <a:rPr lang="de-DE" sz="1600" dirty="0"/>
              <a:t> </a:t>
            </a:r>
            <a:r>
              <a:rPr lang="de-DE" sz="1600" dirty="0" err="1"/>
              <a:t>applying</a:t>
            </a:r>
            <a:r>
              <a:rPr lang="de-DE" sz="1600" dirty="0"/>
              <a:t> </a:t>
            </a:r>
            <a:r>
              <a:rPr lang="de-DE" sz="1600" dirty="0" err="1"/>
              <a:t>any</a:t>
            </a:r>
            <a:r>
              <a:rPr lang="de-DE" sz="1600" dirty="0"/>
              <a:t> </a:t>
            </a:r>
            <a:r>
              <a:rPr lang="de-DE" sz="1600" dirty="0" err="1"/>
              <a:t>products</a:t>
            </a:r>
            <a:r>
              <a:rPr lang="de-DE" sz="1600" dirty="0"/>
              <a:t>. </a:t>
            </a:r>
            <a:r>
              <a:rPr lang="en-US" sz="1600" dirty="0"/>
              <a:t>Screening of the available botanicals and </a:t>
            </a:r>
            <a:r>
              <a:rPr lang="en-US" sz="1600" dirty="0" err="1"/>
              <a:t>biocontrols</a:t>
            </a:r>
            <a:r>
              <a:rPr lang="en-US" sz="1600" dirty="0"/>
              <a:t> for their effectiveness within your context is recommended. Alternatively you can seek for expert support.</a:t>
            </a:r>
          </a:p>
          <a:p>
            <a:endParaRPr lang="en-US" sz="1600" dirty="0"/>
          </a:p>
          <a:p>
            <a:endParaRPr lang="de-DE" sz="1600" dirty="0"/>
          </a:p>
          <a:p>
            <a:endParaRPr lang="de-DE"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84</a:t>
            </a:fld>
            <a:endParaRPr lang="en-GB" noProof="0" dirty="0"/>
          </a:p>
        </p:txBody>
      </p:sp>
      <p:sp>
        <p:nvSpPr>
          <p:cNvPr id="6" name="Textfeld 5"/>
          <p:cNvSpPr txBox="1"/>
          <p:nvPr/>
        </p:nvSpPr>
        <p:spPr>
          <a:xfrm>
            <a:off x="591892" y="2612621"/>
            <a:ext cx="7927844" cy="830997"/>
          </a:xfrm>
          <a:prstGeom prst="rect">
            <a:avLst/>
          </a:prstGeom>
          <a:solidFill>
            <a:srgbClr val="FFF2CC"/>
          </a:solidFill>
        </p:spPr>
        <p:txBody>
          <a:bodyPr wrap="square" rtlCol="0">
            <a:spAutoFit/>
          </a:bodyPr>
          <a:lstStyle/>
          <a:p>
            <a:r>
              <a:rPr lang="de-CH" sz="1600" b="1" dirty="0"/>
              <a:t>Note: </a:t>
            </a:r>
            <a:r>
              <a:rPr lang="de-CH" sz="1600" dirty="0"/>
              <a:t>For </a:t>
            </a:r>
            <a:r>
              <a:rPr lang="de-CH" sz="1600" dirty="0" err="1"/>
              <a:t>various</a:t>
            </a:r>
            <a:r>
              <a:rPr lang="de-CH" sz="1600" dirty="0"/>
              <a:t> </a:t>
            </a:r>
            <a:r>
              <a:rPr lang="de-CH" sz="1600" dirty="0" err="1"/>
              <a:t>reasons</a:t>
            </a:r>
            <a:r>
              <a:rPr lang="de-CH" sz="1600" dirty="0"/>
              <a:t>, some </a:t>
            </a:r>
            <a:r>
              <a:rPr lang="de-CH" sz="1600" dirty="0" err="1"/>
              <a:t>products</a:t>
            </a:r>
            <a:r>
              <a:rPr lang="de-CH" sz="1600" dirty="0"/>
              <a:t> </a:t>
            </a:r>
            <a:r>
              <a:rPr lang="de-CH" sz="1600" dirty="0" err="1"/>
              <a:t>may</a:t>
            </a:r>
            <a:r>
              <a:rPr lang="de-CH" sz="1600" dirty="0"/>
              <a:t> not </a:t>
            </a:r>
            <a:r>
              <a:rPr lang="de-CH" sz="1600" dirty="0" err="1"/>
              <a:t>be</a:t>
            </a:r>
            <a:r>
              <a:rPr lang="de-CH" sz="1600" dirty="0"/>
              <a:t> </a:t>
            </a:r>
            <a:r>
              <a:rPr lang="de-CH" sz="1600" dirty="0" err="1"/>
              <a:t>as</a:t>
            </a:r>
            <a:r>
              <a:rPr lang="de-CH" sz="1600" dirty="0"/>
              <a:t> effective </a:t>
            </a:r>
            <a:r>
              <a:rPr lang="de-CH" sz="1600" dirty="0" err="1"/>
              <a:t>as</a:t>
            </a:r>
            <a:r>
              <a:rPr lang="de-CH" sz="1600" dirty="0"/>
              <a:t> they </a:t>
            </a:r>
            <a:r>
              <a:rPr lang="de-CH" sz="1600" dirty="0" err="1"/>
              <a:t>are</a:t>
            </a:r>
            <a:r>
              <a:rPr lang="de-CH" sz="1600" dirty="0"/>
              <a:t> expected to </a:t>
            </a:r>
            <a:r>
              <a:rPr lang="de-CH" sz="1600" dirty="0" err="1"/>
              <a:t>be</a:t>
            </a:r>
            <a:r>
              <a:rPr lang="de-CH" sz="1600" dirty="0"/>
              <a:t>. </a:t>
            </a:r>
            <a:r>
              <a:rPr lang="de-CH" sz="1600" dirty="0" err="1"/>
              <a:t>It</a:t>
            </a:r>
            <a:r>
              <a:rPr lang="de-CH" sz="1600" dirty="0"/>
              <a:t> </a:t>
            </a:r>
            <a:r>
              <a:rPr lang="de-CH" sz="1600" dirty="0" err="1"/>
              <a:t>might</a:t>
            </a:r>
            <a:r>
              <a:rPr lang="de-CH" sz="1600" dirty="0"/>
              <a:t> </a:t>
            </a:r>
            <a:r>
              <a:rPr lang="de-CH" sz="1600" dirty="0" err="1"/>
              <a:t>be</a:t>
            </a:r>
            <a:r>
              <a:rPr lang="de-CH" sz="1600" dirty="0"/>
              <a:t> </a:t>
            </a:r>
            <a:r>
              <a:rPr lang="de-CH" sz="1600" dirty="0" err="1"/>
              <a:t>necessary</a:t>
            </a:r>
            <a:r>
              <a:rPr lang="de-CH" sz="1600" dirty="0"/>
              <a:t> to </a:t>
            </a:r>
            <a:r>
              <a:rPr lang="de-CH" sz="1600" dirty="0" err="1"/>
              <a:t>make</a:t>
            </a:r>
            <a:r>
              <a:rPr lang="de-CH" sz="1600" dirty="0"/>
              <a:t> some </a:t>
            </a:r>
            <a:r>
              <a:rPr lang="de-CH" sz="1600" dirty="0" err="1"/>
              <a:t>observations</a:t>
            </a:r>
            <a:r>
              <a:rPr lang="de-CH" sz="1600" dirty="0"/>
              <a:t> </a:t>
            </a:r>
            <a:r>
              <a:rPr lang="de-CH" sz="1600" dirty="0" err="1"/>
              <a:t>within</a:t>
            </a:r>
            <a:r>
              <a:rPr lang="de-CH" sz="1600" dirty="0"/>
              <a:t> your </a:t>
            </a:r>
            <a:r>
              <a:rPr lang="de-CH" sz="1600" dirty="0" err="1"/>
              <a:t>own</a:t>
            </a:r>
            <a:r>
              <a:rPr lang="de-CH" sz="1600" dirty="0"/>
              <a:t> </a:t>
            </a:r>
            <a:r>
              <a:rPr lang="de-CH" sz="1600" dirty="0" err="1"/>
              <a:t>context</a:t>
            </a:r>
            <a:r>
              <a:rPr lang="de-CH" sz="1600" dirty="0"/>
              <a:t> </a:t>
            </a:r>
            <a:r>
              <a:rPr lang="de-CH" sz="1600" dirty="0" err="1"/>
              <a:t>about</a:t>
            </a:r>
            <a:r>
              <a:rPr lang="de-CH" sz="1600" dirty="0"/>
              <a:t> </a:t>
            </a:r>
            <a:r>
              <a:rPr lang="de-CH" sz="1600" dirty="0" err="1"/>
              <a:t>the</a:t>
            </a:r>
            <a:r>
              <a:rPr lang="de-CH" sz="1600" dirty="0"/>
              <a:t> </a:t>
            </a:r>
            <a:r>
              <a:rPr lang="de-CH" sz="1600" dirty="0" err="1"/>
              <a:t>effectiveness</a:t>
            </a:r>
            <a:r>
              <a:rPr lang="de-CH" sz="1600" dirty="0"/>
              <a:t> of </a:t>
            </a:r>
            <a:r>
              <a:rPr lang="de-CH" sz="1600" dirty="0" err="1"/>
              <a:t>the</a:t>
            </a:r>
            <a:r>
              <a:rPr lang="de-CH" sz="1600" dirty="0"/>
              <a:t> available plant </a:t>
            </a:r>
            <a:r>
              <a:rPr lang="de-CH" sz="1600" dirty="0" err="1"/>
              <a:t>protection</a:t>
            </a:r>
            <a:r>
              <a:rPr lang="de-CH" sz="1600" dirty="0"/>
              <a:t> </a:t>
            </a:r>
            <a:r>
              <a:rPr lang="de-CH" sz="1600" dirty="0" err="1"/>
              <a:t>products</a:t>
            </a:r>
            <a:r>
              <a:rPr lang="de-CH" sz="1600" dirty="0"/>
              <a:t>.? </a:t>
            </a:r>
            <a:endParaRPr lang="en-US" sz="1600" dirty="0"/>
          </a:p>
        </p:txBody>
      </p:sp>
      <p:sp>
        <p:nvSpPr>
          <p:cNvPr id="7" name="Datumsplatzhalter 4">
            <a:extLst>
              <a:ext uri="{FF2B5EF4-FFF2-40B4-BE49-F238E27FC236}">
                <a16:creationId xmlns:a16="http://schemas.microsoft.com/office/drawing/2014/main" id="{362646FA-6AEE-4FFE-9253-0D78BB41A82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2247480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295DEAF-E952-4796-AAEE-4201E40CA590}" type="slidenum">
              <a:rPr lang="en-GB" noProof="0" smtClean="0"/>
              <a:pPr/>
              <a:t>85</a:t>
            </a:fld>
            <a:endParaRPr lang="en-GB" noProof="0" dirty="0"/>
          </a:p>
        </p:txBody>
      </p:sp>
      <p:sp>
        <p:nvSpPr>
          <p:cNvPr id="26" name="Textfeld 25"/>
          <p:cNvSpPr txBox="1"/>
          <p:nvPr/>
        </p:nvSpPr>
        <p:spPr>
          <a:xfrm>
            <a:off x="594665" y="691036"/>
            <a:ext cx="7307372" cy="577940"/>
          </a:xfrm>
          <a:prstGeom prst="rect">
            <a:avLst/>
          </a:prstGeom>
        </p:spPr>
        <p:txBody>
          <a:bodyPr vert="horz" lIns="0" tIns="0" rIns="0" bIns="0" rtlCol="0" anchor="t">
            <a:noAutofit/>
          </a:bodyPr>
          <a:lstStyle>
            <a:lvl1pPr defTabSz="685800">
              <a:lnSpc>
                <a:spcPct val="90000"/>
              </a:lnSpc>
              <a:spcBef>
                <a:spcPct val="0"/>
              </a:spcBef>
              <a:buNone/>
              <a:defRPr sz="2000" b="1" spc="0" baseline="0">
                <a:solidFill>
                  <a:srgbClr val="262626"/>
                </a:solidFill>
                <a:ea typeface="+mj-ea"/>
                <a:cs typeface="+mj-cs"/>
              </a:defRPr>
            </a:lvl1pPr>
          </a:lstStyle>
          <a:p>
            <a:r>
              <a:rPr lang="de-CH" sz="1800" dirty="0"/>
              <a:t>Examples of </a:t>
            </a:r>
            <a:r>
              <a:rPr lang="de-CH" sz="1800" dirty="0" err="1"/>
              <a:t>botanicals</a:t>
            </a:r>
            <a:r>
              <a:rPr lang="de-CH" sz="1800" dirty="0"/>
              <a:t> and </a:t>
            </a:r>
            <a:r>
              <a:rPr lang="de-CH" sz="1800" dirty="0" err="1"/>
              <a:t>biopesticides</a:t>
            </a:r>
            <a:r>
              <a:rPr lang="de-CH" sz="1800" dirty="0"/>
              <a:t> available in Africa (</a:t>
            </a:r>
            <a:r>
              <a:rPr lang="de-CH" sz="1800" dirty="0" err="1"/>
              <a:t>note</a:t>
            </a:r>
            <a:r>
              <a:rPr lang="de-CH" sz="1800" dirty="0"/>
              <a:t> that </a:t>
            </a:r>
            <a:r>
              <a:rPr lang="de-CH" sz="1800" dirty="0" err="1"/>
              <a:t>these</a:t>
            </a:r>
            <a:r>
              <a:rPr lang="de-CH" sz="1800" dirty="0"/>
              <a:t> </a:t>
            </a:r>
            <a:r>
              <a:rPr lang="de-CH" sz="1800" dirty="0" err="1"/>
              <a:t>may</a:t>
            </a:r>
            <a:r>
              <a:rPr lang="de-CH" sz="1800" dirty="0"/>
              <a:t> </a:t>
            </a:r>
            <a:r>
              <a:rPr lang="de-CH" sz="1800" dirty="0" err="1"/>
              <a:t>change</a:t>
            </a:r>
            <a:r>
              <a:rPr lang="de-CH" sz="1800" dirty="0"/>
              <a:t> with time)</a:t>
            </a:r>
            <a:endParaRPr lang="en-US" sz="1800" dirty="0"/>
          </a:p>
        </p:txBody>
      </p:sp>
      <p:sp>
        <p:nvSpPr>
          <p:cNvPr id="22" name="TextBox 24"/>
          <p:cNvSpPr txBox="1"/>
          <p:nvPr/>
        </p:nvSpPr>
        <p:spPr>
          <a:xfrm>
            <a:off x="588443" y="5203470"/>
            <a:ext cx="8037185" cy="830997"/>
          </a:xfrm>
          <a:prstGeom prst="rect">
            <a:avLst/>
          </a:prstGeom>
          <a:solidFill>
            <a:schemeClr val="accent4">
              <a:lumMod val="20000"/>
              <a:lumOff val="80000"/>
            </a:schemeClr>
          </a:solidFill>
        </p:spPr>
        <p:txBody>
          <a:bodyPr wrap="square" rtlCol="0">
            <a:spAutoFit/>
          </a:bodyPr>
          <a:lstStyle/>
          <a:p>
            <a:r>
              <a:rPr lang="en-GB" sz="1600" b="1" dirty="0"/>
              <a:t>Note:  </a:t>
            </a:r>
            <a:r>
              <a:rPr lang="en-GB" sz="1600" dirty="0"/>
              <a:t>These pictures are provided as examples only. </a:t>
            </a:r>
            <a:r>
              <a:rPr lang="en-GB" sz="1600" dirty="0" err="1"/>
              <a:t>FiBL</a:t>
            </a:r>
            <a:r>
              <a:rPr lang="en-GB" sz="1600" dirty="0"/>
              <a:t> does not recommend the use of any specific commercial product, and accepts no liability for any damage caused by the use of commercial products.</a:t>
            </a:r>
            <a:endParaRPr lang="en-US" sz="1600" dirty="0"/>
          </a:p>
        </p:txBody>
      </p:sp>
      <p:sp>
        <p:nvSpPr>
          <p:cNvPr id="18" name="Datumsplatzhalter 4">
            <a:extLst>
              <a:ext uri="{FF2B5EF4-FFF2-40B4-BE49-F238E27FC236}">
                <a16:creationId xmlns:a16="http://schemas.microsoft.com/office/drawing/2014/main" id="{B499AB5C-D3AC-4334-8C86-C942980EC18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grpSp>
        <p:nvGrpSpPr>
          <p:cNvPr id="2" name="Gruppieren 1"/>
          <p:cNvGrpSpPr/>
          <p:nvPr/>
        </p:nvGrpSpPr>
        <p:grpSpPr>
          <a:xfrm>
            <a:off x="588443" y="1538979"/>
            <a:ext cx="7945983" cy="3480122"/>
            <a:chOff x="564062" y="1816436"/>
            <a:chExt cx="7945983" cy="3480122"/>
          </a:xfrm>
        </p:grpSpPr>
        <p:sp>
          <p:nvSpPr>
            <p:cNvPr id="17" name="Rectangle 13"/>
            <p:cNvSpPr/>
            <p:nvPr/>
          </p:nvSpPr>
          <p:spPr>
            <a:xfrm>
              <a:off x="564062" y="1816436"/>
              <a:ext cx="1337226" cy="369332"/>
            </a:xfrm>
            <a:prstGeom prst="rect">
              <a:avLst/>
            </a:prstGeom>
          </p:spPr>
          <p:txBody>
            <a:bodyPr wrap="none">
              <a:spAutoFit/>
            </a:bodyPr>
            <a:lstStyle/>
            <a:p>
              <a:r>
                <a:rPr lang="en-GB" b="1" dirty="0">
                  <a:solidFill>
                    <a:prstClr val="black"/>
                  </a:solidFill>
                </a:rPr>
                <a:t>Botanicals</a:t>
              </a:r>
              <a:r>
                <a:rPr lang="en-GB" sz="1200" b="1" dirty="0">
                  <a:solidFill>
                    <a:prstClr val="black"/>
                  </a:solidFill>
                </a:rPr>
                <a:t> </a:t>
              </a:r>
              <a:endParaRPr lang="en-US" sz="1200" b="1" dirty="0">
                <a:solidFill>
                  <a:prstClr val="black"/>
                </a:solidFill>
              </a:endParaRPr>
            </a:p>
          </p:txBody>
        </p:sp>
        <p:sp>
          <p:nvSpPr>
            <p:cNvPr id="19" name="Rectangle 13"/>
            <p:cNvSpPr/>
            <p:nvPr/>
          </p:nvSpPr>
          <p:spPr>
            <a:xfrm>
              <a:off x="4748225" y="1867164"/>
              <a:ext cx="2380460" cy="369332"/>
            </a:xfrm>
            <a:prstGeom prst="rect">
              <a:avLst/>
            </a:prstGeom>
          </p:spPr>
          <p:txBody>
            <a:bodyPr wrap="none">
              <a:spAutoFit/>
            </a:bodyPr>
            <a:lstStyle/>
            <a:p>
              <a:r>
                <a:rPr lang="en-GB" b="1" dirty="0">
                  <a:solidFill>
                    <a:prstClr val="black"/>
                  </a:solidFill>
                </a:rPr>
                <a:t>Biocontrol products</a:t>
              </a:r>
              <a:r>
                <a:rPr lang="en-GB" sz="1200" b="1" dirty="0">
                  <a:solidFill>
                    <a:prstClr val="black"/>
                  </a:solidFill>
                </a:rPr>
                <a:t> </a:t>
              </a:r>
              <a:endParaRPr lang="en-US" sz="1200" b="1" dirty="0">
                <a:solidFill>
                  <a:prstClr val="black"/>
                </a:solidFill>
              </a:endParaRPr>
            </a:p>
          </p:txBody>
        </p:sp>
        <p:pic>
          <p:nvPicPr>
            <p:cNvPr id="12" name="Grafik 11">
              <a:extLst>
                <a:ext uri="{FF2B5EF4-FFF2-40B4-BE49-F238E27FC236}">
                  <a16:creationId xmlns:a16="http://schemas.microsoft.com/office/drawing/2014/main" id="{6D769C4F-BE77-4F45-9C3A-53709CC9A0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8225" y="2467491"/>
              <a:ext cx="3761820" cy="2819242"/>
            </a:xfrm>
            <a:prstGeom prst="rect">
              <a:avLst/>
            </a:prstGeom>
          </p:spPr>
        </p:pic>
        <p:pic>
          <p:nvPicPr>
            <p:cNvPr id="15" name="Grafik 14">
              <a:extLst>
                <a:ext uri="{FF2B5EF4-FFF2-40B4-BE49-F238E27FC236}">
                  <a16:creationId xmlns:a16="http://schemas.microsoft.com/office/drawing/2014/main" id="{F298456E-0C92-441E-BCFC-3F108DC99A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062" y="2477316"/>
              <a:ext cx="3761819" cy="2819242"/>
            </a:xfrm>
            <a:prstGeom prst="rect">
              <a:avLst/>
            </a:prstGeom>
          </p:spPr>
        </p:pic>
      </p:grpSp>
    </p:spTree>
    <p:extLst>
      <p:ext uri="{BB962C8B-B14F-4D97-AF65-F5344CB8AC3E}">
        <p14:creationId xmlns:p14="http://schemas.microsoft.com/office/powerpoint/2010/main" val="13480559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28395" y="1406404"/>
            <a:ext cx="3899824" cy="3732616"/>
          </a:xfrm>
        </p:spPr>
      </p:pic>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86</a:t>
            </a:fld>
            <a:endParaRPr lang="de-DE" dirty="0"/>
          </a:p>
        </p:txBody>
      </p:sp>
      <p:sp>
        <p:nvSpPr>
          <p:cNvPr id="3" name="TextBox 2"/>
          <p:cNvSpPr txBox="1"/>
          <p:nvPr/>
        </p:nvSpPr>
        <p:spPr>
          <a:xfrm>
            <a:off x="5251261" y="5506319"/>
            <a:ext cx="3240360" cy="276999"/>
          </a:xfrm>
          <a:prstGeom prst="rect">
            <a:avLst/>
          </a:prstGeom>
          <a:noFill/>
        </p:spPr>
        <p:txBody>
          <a:bodyPr wrap="square" rtlCol="0">
            <a:spAutoFit/>
          </a:bodyPr>
          <a:lstStyle/>
          <a:p>
            <a:pPr algn="r"/>
            <a:r>
              <a:rPr lang="de-CH" sz="1200" b="0" dirty="0"/>
              <a:t>Pictures: Irene Kadzere</a:t>
            </a:r>
            <a:endParaRPr lang="en-US" sz="1200" b="0" dirty="0"/>
          </a:p>
        </p:txBody>
      </p:sp>
      <p:pic>
        <p:nvPicPr>
          <p:cNvPr id="12"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5783" y="1393142"/>
            <a:ext cx="3875838" cy="3745878"/>
          </a:xfrm>
          <a:prstGeom prst="rect">
            <a:avLst/>
          </a:prstGeom>
        </p:spPr>
      </p:pic>
      <p:sp>
        <p:nvSpPr>
          <p:cNvPr id="13" name="TextBox 2"/>
          <p:cNvSpPr txBox="1"/>
          <p:nvPr/>
        </p:nvSpPr>
        <p:spPr>
          <a:xfrm>
            <a:off x="6191813" y="3086179"/>
            <a:ext cx="1054759" cy="369332"/>
          </a:xfrm>
          <a:prstGeom prst="rect">
            <a:avLst/>
          </a:prstGeom>
          <a:solidFill>
            <a:schemeClr val="bg1"/>
          </a:solidFill>
        </p:spPr>
        <p:txBody>
          <a:bodyPr wrap="square" rtlCol="0">
            <a:spAutoFit/>
          </a:bodyPr>
          <a:lstStyle>
            <a:defPPr>
              <a:defRPr lang="de-DE"/>
            </a:defPPr>
            <a:lvl1pPr>
              <a:defRPr sz="1600"/>
            </a:lvl1pPr>
          </a:lstStyle>
          <a:p>
            <a:r>
              <a:rPr lang="de-CH"/>
              <a:t>Comfrey</a:t>
            </a:r>
            <a:endParaRPr lang="en-US" dirty="0"/>
          </a:p>
        </p:txBody>
      </p:sp>
      <p:sp>
        <p:nvSpPr>
          <p:cNvPr id="14" name="TextBox 6"/>
          <p:cNvSpPr txBox="1"/>
          <p:nvPr/>
        </p:nvSpPr>
        <p:spPr>
          <a:xfrm>
            <a:off x="7798824" y="2454478"/>
            <a:ext cx="1064779" cy="338554"/>
          </a:xfrm>
          <a:prstGeom prst="rect">
            <a:avLst/>
          </a:prstGeom>
          <a:solidFill>
            <a:schemeClr val="bg1"/>
          </a:solidFill>
        </p:spPr>
        <p:txBody>
          <a:bodyPr wrap="square" rtlCol="0">
            <a:spAutoFit/>
          </a:bodyPr>
          <a:lstStyle/>
          <a:p>
            <a:r>
              <a:rPr lang="de-CH" sz="1600" dirty="0"/>
              <a:t>Marigold</a:t>
            </a:r>
            <a:endParaRPr lang="en-US" sz="1600" dirty="0"/>
          </a:p>
        </p:txBody>
      </p:sp>
      <p:sp>
        <p:nvSpPr>
          <p:cNvPr id="2" name="Title 1"/>
          <p:cNvSpPr>
            <a:spLocks noGrp="1"/>
          </p:cNvSpPr>
          <p:nvPr>
            <p:ph type="title"/>
          </p:nvPr>
        </p:nvSpPr>
        <p:spPr>
          <a:xfrm>
            <a:off x="628395" y="5284720"/>
            <a:ext cx="7863226" cy="221599"/>
          </a:xfrm>
          <a:solidFill>
            <a:schemeClr val="bg1"/>
          </a:solidFill>
        </p:spPr>
        <p:txBody>
          <a:bodyPr wrap="square" rtlCol="0">
            <a:spAutoFit/>
          </a:bodyPr>
          <a:lstStyle/>
          <a:p>
            <a:pPr defTabSz="914400"/>
            <a:r>
              <a:rPr lang="de-CH" sz="1600" b="0" i="1" dirty="0">
                <a:latin typeface="+mn-lt"/>
                <a:ea typeface="+mn-ea"/>
                <a:cs typeface="+mn-cs"/>
              </a:rPr>
              <a:t>Tagetes minuta </a:t>
            </a:r>
            <a:r>
              <a:rPr lang="de-CH" sz="1600" b="0" dirty="0">
                <a:latin typeface="+mn-lt"/>
                <a:ea typeface="+mn-ea"/>
                <a:cs typeface="+mn-cs"/>
              </a:rPr>
              <a:t>plants mixed with salad and broccoli to help repel </a:t>
            </a:r>
            <a:r>
              <a:rPr lang="de-CH" sz="1600" b="0" dirty="0" err="1">
                <a:latin typeface="+mn-lt"/>
                <a:ea typeface="+mn-ea"/>
                <a:cs typeface="+mn-cs"/>
              </a:rPr>
              <a:t>insect</a:t>
            </a:r>
            <a:r>
              <a:rPr lang="de-CH" sz="1600" b="0" dirty="0">
                <a:latin typeface="+mn-lt"/>
                <a:ea typeface="+mn-ea"/>
                <a:cs typeface="+mn-cs"/>
              </a:rPr>
              <a:t> pests.</a:t>
            </a:r>
            <a:endParaRPr lang="en-US" sz="1600" b="0" dirty="0">
              <a:latin typeface="+mn-lt"/>
              <a:ea typeface="+mn-ea"/>
              <a:cs typeface="+mn-cs"/>
            </a:endParaRPr>
          </a:p>
        </p:txBody>
      </p:sp>
      <p:sp>
        <p:nvSpPr>
          <p:cNvPr id="15" name="Textfeld 14">
            <a:extLst>
              <a:ext uri="{FF2B5EF4-FFF2-40B4-BE49-F238E27FC236}">
                <a16:creationId xmlns:a16="http://schemas.microsoft.com/office/drawing/2014/main" id="{504216BD-7307-4ABC-B59D-FB672AD5FDBC}"/>
              </a:ext>
            </a:extLst>
          </p:cNvPr>
          <p:cNvSpPr txBox="1"/>
          <p:nvPr/>
        </p:nvSpPr>
        <p:spPr>
          <a:xfrm>
            <a:off x="677987" y="764002"/>
            <a:ext cx="7831425" cy="535531"/>
          </a:xfrm>
          <a:prstGeom prst="rect">
            <a:avLst/>
          </a:prstGeom>
        </p:spPr>
        <p:txBody>
          <a:bodyPr vert="horz" lIns="0" tIns="0" rIns="0" bIns="0" rtlCol="0" anchor="t">
            <a:noAutofit/>
          </a:bodyPr>
          <a:lstStyle>
            <a:defPPr>
              <a:defRPr lang="de-DE"/>
            </a:defPPr>
            <a:lvl1pPr defTabSz="685800">
              <a:lnSpc>
                <a:spcPct val="90000"/>
              </a:lnSpc>
              <a:spcBef>
                <a:spcPct val="0"/>
              </a:spcBef>
              <a:buNone/>
              <a:defRPr b="1" spc="0" baseline="0">
                <a:solidFill>
                  <a:srgbClr val="262626"/>
                </a:solidFill>
                <a:ea typeface="+mj-ea"/>
                <a:cs typeface="+mj-cs"/>
              </a:defRPr>
            </a:lvl1pPr>
          </a:lstStyle>
          <a:p>
            <a:r>
              <a:rPr lang="de-CH" dirty="0"/>
              <a:t>Examples of some plants that </a:t>
            </a:r>
            <a:r>
              <a:rPr lang="de-CH" dirty="0" err="1"/>
              <a:t>help</a:t>
            </a:r>
            <a:r>
              <a:rPr lang="de-CH" dirty="0"/>
              <a:t> to </a:t>
            </a:r>
            <a:r>
              <a:rPr lang="de-CH" dirty="0" err="1"/>
              <a:t>repel</a:t>
            </a:r>
            <a:r>
              <a:rPr lang="de-CH" dirty="0"/>
              <a:t> pests</a:t>
            </a:r>
            <a:endParaRPr lang="en-US" dirty="0"/>
          </a:p>
        </p:txBody>
      </p:sp>
      <p:sp>
        <p:nvSpPr>
          <p:cNvPr id="10" name="Datumsplatzhalter 4">
            <a:extLst>
              <a:ext uri="{FF2B5EF4-FFF2-40B4-BE49-F238E27FC236}">
                <a16:creationId xmlns:a16="http://schemas.microsoft.com/office/drawing/2014/main" id="{C264D90A-A6BD-464F-AE11-A48A57A3052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791769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202" y="635296"/>
            <a:ext cx="7908549" cy="431957"/>
          </a:xfrm>
          <a:noFill/>
        </p:spPr>
        <p:txBody>
          <a:bodyPr/>
          <a:lstStyle/>
          <a:p>
            <a:r>
              <a:rPr lang="de-CH" sz="1600" b="0" dirty="0"/>
              <a:t>Find out </a:t>
            </a:r>
            <a:r>
              <a:rPr lang="de-CH" sz="1600" b="0" dirty="0" err="1"/>
              <a:t>if</a:t>
            </a:r>
            <a:r>
              <a:rPr lang="de-CH" sz="1600" b="0" dirty="0"/>
              <a:t> </a:t>
            </a:r>
            <a:r>
              <a:rPr lang="de-CH" sz="1600" b="0" dirty="0" err="1"/>
              <a:t>any</a:t>
            </a:r>
            <a:r>
              <a:rPr lang="de-CH" sz="1600" b="0" dirty="0"/>
              <a:t> of </a:t>
            </a:r>
            <a:r>
              <a:rPr lang="de-CH" sz="1600" b="0" dirty="0" err="1"/>
              <a:t>the</a:t>
            </a:r>
            <a:r>
              <a:rPr lang="de-CH" sz="1600" b="0" dirty="0"/>
              <a:t> </a:t>
            </a:r>
            <a:r>
              <a:rPr lang="de-CH" sz="1600" b="0" dirty="0" err="1"/>
              <a:t>key</a:t>
            </a:r>
            <a:r>
              <a:rPr lang="de-CH" sz="1600" b="0" dirty="0"/>
              <a:t> </a:t>
            </a:r>
            <a:r>
              <a:rPr lang="de-CH" sz="1600" b="0" dirty="0" err="1"/>
              <a:t>plants</a:t>
            </a:r>
            <a:r>
              <a:rPr lang="de-CH" sz="1600" b="0" dirty="0"/>
              <a:t> used </a:t>
            </a:r>
            <a:r>
              <a:rPr lang="de-CH" sz="1600" b="0" dirty="0" err="1"/>
              <a:t>for</a:t>
            </a:r>
            <a:r>
              <a:rPr lang="de-CH" sz="1600" b="0" dirty="0"/>
              <a:t> </a:t>
            </a:r>
            <a:r>
              <a:rPr lang="de-CH" sz="1600" b="0" dirty="0" err="1"/>
              <a:t>biopesticides</a:t>
            </a:r>
            <a:r>
              <a:rPr lang="de-CH" sz="1600" b="0" dirty="0"/>
              <a:t> </a:t>
            </a:r>
            <a:r>
              <a:rPr lang="de-CH" sz="1600" b="0" dirty="0" err="1"/>
              <a:t>are</a:t>
            </a:r>
            <a:r>
              <a:rPr lang="de-CH" sz="1600" b="0" dirty="0"/>
              <a:t> available locally, and </a:t>
            </a:r>
            <a:r>
              <a:rPr lang="de-CH" sz="1600" b="0" dirty="0" err="1"/>
              <a:t>if</a:t>
            </a:r>
            <a:r>
              <a:rPr lang="de-CH" sz="1600" b="0" dirty="0"/>
              <a:t> not </a:t>
            </a:r>
            <a:r>
              <a:rPr lang="de-CH" sz="1600" b="0" dirty="0" err="1"/>
              <a:t>can</a:t>
            </a:r>
            <a:r>
              <a:rPr lang="de-CH" sz="1600" b="0" dirty="0"/>
              <a:t> you plant / </a:t>
            </a:r>
            <a:r>
              <a:rPr lang="de-CH" sz="1600" b="0" dirty="0" err="1"/>
              <a:t>produce</a:t>
            </a:r>
            <a:r>
              <a:rPr lang="de-CH" sz="1600" b="0" dirty="0"/>
              <a:t> </a:t>
            </a:r>
            <a:r>
              <a:rPr lang="de-CH" sz="1600" b="0" dirty="0" err="1"/>
              <a:t>them</a:t>
            </a:r>
            <a:r>
              <a:rPr lang="de-CH" sz="1600" b="0" dirty="0"/>
              <a:t>? Before </a:t>
            </a:r>
            <a:r>
              <a:rPr lang="de-CH" sz="1600" b="0" dirty="0" err="1"/>
              <a:t>using</a:t>
            </a:r>
            <a:r>
              <a:rPr lang="de-CH" sz="1600" b="0" dirty="0"/>
              <a:t> </a:t>
            </a:r>
            <a:r>
              <a:rPr lang="de-CH" sz="1600" b="0" dirty="0" err="1"/>
              <a:t>these</a:t>
            </a:r>
            <a:r>
              <a:rPr lang="de-CH" sz="1600" b="0" dirty="0"/>
              <a:t>, </a:t>
            </a:r>
            <a:r>
              <a:rPr lang="de-CH" sz="1600" b="0" dirty="0" err="1"/>
              <a:t>it</a:t>
            </a:r>
            <a:r>
              <a:rPr lang="de-CH" sz="1600" b="0" dirty="0"/>
              <a:t> </a:t>
            </a:r>
            <a:r>
              <a:rPr lang="de-CH" sz="1600" b="0" dirty="0" err="1"/>
              <a:t>is</a:t>
            </a:r>
            <a:r>
              <a:rPr lang="de-CH" sz="1600" b="0" dirty="0"/>
              <a:t> </a:t>
            </a:r>
            <a:r>
              <a:rPr lang="de-CH" sz="1600" b="0" dirty="0" err="1"/>
              <a:t>advisable</a:t>
            </a:r>
            <a:r>
              <a:rPr lang="de-CH" sz="1600" b="0" dirty="0"/>
              <a:t> to </a:t>
            </a:r>
            <a:r>
              <a:rPr lang="de-CH" sz="1600" b="0" dirty="0" err="1"/>
              <a:t>seek</a:t>
            </a:r>
            <a:r>
              <a:rPr lang="de-CH" sz="1600" b="0" dirty="0"/>
              <a:t> </a:t>
            </a:r>
            <a:r>
              <a:rPr lang="de-CH" sz="1600" b="0" dirty="0" err="1"/>
              <a:t>for</a:t>
            </a:r>
            <a:r>
              <a:rPr lang="de-CH" sz="1600" b="0" dirty="0"/>
              <a:t> </a:t>
            </a:r>
            <a:r>
              <a:rPr lang="de-CH" sz="1600" b="0" dirty="0" err="1"/>
              <a:t>advice</a:t>
            </a:r>
            <a:r>
              <a:rPr lang="de-CH" sz="1600" b="0" dirty="0"/>
              <a:t> from organic experts in your </a:t>
            </a:r>
            <a:r>
              <a:rPr lang="de-CH" sz="1600" b="0" dirty="0" err="1"/>
              <a:t>country</a:t>
            </a:r>
            <a:r>
              <a:rPr lang="de-CH" sz="1600" b="0" dirty="0"/>
              <a:t> / </a:t>
            </a:r>
            <a:r>
              <a:rPr lang="de-CH" sz="1600" b="0" dirty="0" err="1"/>
              <a:t>area</a:t>
            </a:r>
            <a:r>
              <a:rPr lang="de-CH" sz="1600" b="0" dirty="0"/>
              <a:t>, e.g. </a:t>
            </a:r>
            <a:r>
              <a:rPr lang="de-CH" sz="1600" b="0" dirty="0" err="1"/>
              <a:t>certification</a:t>
            </a:r>
            <a:r>
              <a:rPr lang="de-CH" sz="1600" b="0" dirty="0"/>
              <a:t> </a:t>
            </a:r>
            <a:r>
              <a:rPr lang="de-CH" sz="1600" b="0" dirty="0" err="1"/>
              <a:t>bodies</a:t>
            </a:r>
            <a:r>
              <a:rPr lang="de-CH" sz="1600" b="0" dirty="0"/>
              <a:t> </a:t>
            </a:r>
            <a:r>
              <a:rPr lang="de-CH" sz="1600" b="0" dirty="0" err="1"/>
              <a:t>if</a:t>
            </a:r>
            <a:r>
              <a:rPr lang="de-CH" sz="1600" b="0" dirty="0"/>
              <a:t> relevant, to </a:t>
            </a:r>
            <a:r>
              <a:rPr lang="de-CH" sz="1600" b="0" dirty="0" err="1"/>
              <a:t>ensure</a:t>
            </a:r>
            <a:r>
              <a:rPr lang="de-CH" sz="1600" b="0" dirty="0"/>
              <a:t> that they </a:t>
            </a:r>
            <a:r>
              <a:rPr lang="de-CH" sz="1600" b="0" dirty="0" err="1"/>
              <a:t>are</a:t>
            </a:r>
            <a:r>
              <a:rPr lang="de-CH" sz="1600" b="0" dirty="0"/>
              <a:t> </a:t>
            </a:r>
            <a:r>
              <a:rPr lang="de-CH" sz="1600" b="0" dirty="0" err="1"/>
              <a:t>permissible</a:t>
            </a:r>
            <a:r>
              <a:rPr lang="de-CH" sz="1600" b="0" dirty="0"/>
              <a:t> in your context.</a:t>
            </a:r>
            <a:endParaRPr lang="en-US" sz="1600" b="0" dirty="0"/>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10202" y="1631863"/>
            <a:ext cx="3798935" cy="4327343"/>
          </a:xfrm>
        </p:spPr>
      </p:pic>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87</a:t>
            </a:fld>
            <a:endParaRPr lang="de-DE" dirty="0"/>
          </a:p>
        </p:txBody>
      </p:sp>
      <p:sp>
        <p:nvSpPr>
          <p:cNvPr id="6" name="Textfeld 5"/>
          <p:cNvSpPr txBox="1"/>
          <p:nvPr/>
        </p:nvSpPr>
        <p:spPr>
          <a:xfrm>
            <a:off x="586996" y="5644118"/>
            <a:ext cx="1464975" cy="338554"/>
          </a:xfrm>
          <a:prstGeom prst="rect">
            <a:avLst/>
          </a:prstGeom>
          <a:solidFill>
            <a:schemeClr val="bg1"/>
          </a:solidFill>
        </p:spPr>
        <p:txBody>
          <a:bodyPr wrap="square" rtlCol="0">
            <a:spAutoFit/>
          </a:bodyPr>
          <a:lstStyle>
            <a:defPPr>
              <a:defRPr lang="de-DE"/>
            </a:defPPr>
            <a:lvl1pPr>
              <a:defRPr sz="1600"/>
            </a:lvl1pPr>
          </a:lstStyle>
          <a:p>
            <a:r>
              <a:rPr lang="de-CH" dirty="0" err="1"/>
              <a:t>Neem</a:t>
            </a:r>
            <a:r>
              <a:rPr lang="de-CH" dirty="0"/>
              <a:t> tree</a:t>
            </a:r>
            <a:endParaRPr lang="en-US" dirty="0"/>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3941214"/>
            <a:ext cx="3916856" cy="198579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075" y="1631863"/>
            <a:ext cx="3811840" cy="1886097"/>
          </a:xfrm>
          <a:prstGeom prst="rect">
            <a:avLst/>
          </a:prstGeom>
        </p:spPr>
      </p:pic>
      <p:sp>
        <p:nvSpPr>
          <p:cNvPr id="9" name="Textfeld 8"/>
          <p:cNvSpPr txBox="1"/>
          <p:nvPr/>
        </p:nvSpPr>
        <p:spPr>
          <a:xfrm>
            <a:off x="4520443" y="3247045"/>
            <a:ext cx="1575107" cy="338554"/>
          </a:xfrm>
          <a:prstGeom prst="rect">
            <a:avLst/>
          </a:prstGeom>
          <a:solidFill>
            <a:schemeClr val="bg1"/>
          </a:solidFill>
        </p:spPr>
        <p:txBody>
          <a:bodyPr wrap="square" rtlCol="0">
            <a:spAutoFit/>
          </a:bodyPr>
          <a:lstStyle>
            <a:defPPr>
              <a:defRPr lang="de-DE"/>
            </a:defPPr>
            <a:lvl1pPr>
              <a:defRPr sz="1600"/>
            </a:lvl1pPr>
          </a:lstStyle>
          <a:p>
            <a:r>
              <a:rPr lang="de-CH" dirty="0" err="1"/>
              <a:t>Snake</a:t>
            </a:r>
            <a:r>
              <a:rPr lang="de-CH" dirty="0"/>
              <a:t> </a:t>
            </a:r>
            <a:r>
              <a:rPr lang="de-CH" dirty="0" err="1"/>
              <a:t>bean</a:t>
            </a:r>
            <a:r>
              <a:rPr lang="de-CH" dirty="0"/>
              <a:t> </a:t>
            </a:r>
            <a:r>
              <a:rPr lang="de-CH" dirty="0" err="1"/>
              <a:t>tree</a:t>
            </a:r>
            <a:endParaRPr lang="en-US" dirty="0"/>
          </a:p>
        </p:txBody>
      </p:sp>
      <p:sp>
        <p:nvSpPr>
          <p:cNvPr id="10" name="Textfeld 9"/>
          <p:cNvSpPr txBox="1"/>
          <p:nvPr/>
        </p:nvSpPr>
        <p:spPr>
          <a:xfrm>
            <a:off x="4520443" y="5700475"/>
            <a:ext cx="1022658" cy="338554"/>
          </a:xfrm>
          <a:prstGeom prst="rect">
            <a:avLst/>
          </a:prstGeom>
          <a:solidFill>
            <a:schemeClr val="bg1"/>
          </a:solidFill>
        </p:spPr>
        <p:txBody>
          <a:bodyPr wrap="square" rtlCol="0">
            <a:spAutoFit/>
          </a:bodyPr>
          <a:lstStyle/>
          <a:p>
            <a:r>
              <a:rPr lang="de-CH" sz="1600" dirty="0" err="1"/>
              <a:t>Marigold</a:t>
            </a:r>
            <a:endParaRPr lang="en-US" sz="1600" dirty="0"/>
          </a:p>
        </p:txBody>
      </p:sp>
      <p:sp>
        <p:nvSpPr>
          <p:cNvPr id="11" name="Datumsplatzhalter 4">
            <a:extLst>
              <a:ext uri="{FF2B5EF4-FFF2-40B4-BE49-F238E27FC236}">
                <a16:creationId xmlns:a16="http://schemas.microsoft.com/office/drawing/2014/main" id="{89706A7A-F997-4E99-82A7-8182F53A056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5"/>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5"/>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5"/>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5"/>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
        <p:nvSpPr>
          <p:cNvPr id="13" name="TextBox 5">
            <a:extLst>
              <a:ext uri="{FF2B5EF4-FFF2-40B4-BE49-F238E27FC236}">
                <a16:creationId xmlns:a16="http://schemas.microsoft.com/office/drawing/2014/main" id="{A68963C1-E1F2-4882-945C-5FDF2588107A}"/>
              </a:ext>
            </a:extLst>
          </p:cNvPr>
          <p:cNvSpPr txBox="1"/>
          <p:nvPr/>
        </p:nvSpPr>
        <p:spPr>
          <a:xfrm>
            <a:off x="2281464" y="5985249"/>
            <a:ext cx="2024469" cy="276999"/>
          </a:xfrm>
          <a:prstGeom prst="rect">
            <a:avLst/>
          </a:prstGeom>
          <a:solidFill>
            <a:schemeClr val="bg1"/>
          </a:solidFill>
        </p:spPr>
        <p:txBody>
          <a:bodyPr wrap="square" rtlCol="0">
            <a:spAutoFit/>
          </a:bodyPr>
          <a:lstStyle/>
          <a:p>
            <a:pPr algn="r"/>
            <a:r>
              <a:rPr lang="de-CH" sz="1200" dirty="0"/>
              <a:t>Pictures: Irene Kadzere, </a:t>
            </a:r>
            <a:r>
              <a:rPr lang="de-CH" sz="1200" dirty="0" err="1"/>
              <a:t>FiBL</a:t>
            </a:r>
            <a:endParaRPr lang="de-CH" sz="1200" dirty="0"/>
          </a:p>
        </p:txBody>
      </p:sp>
    </p:spTree>
    <p:extLst>
      <p:ext uri="{BB962C8B-B14F-4D97-AF65-F5344CB8AC3E}">
        <p14:creationId xmlns:p14="http://schemas.microsoft.com/office/powerpoint/2010/main" val="281049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01" y="539029"/>
            <a:ext cx="7984110" cy="308707"/>
          </a:xfrm>
        </p:spPr>
        <p:txBody>
          <a:bodyPr vert="horz" lIns="0" tIns="0" rIns="0" bIns="0" rtlCol="0" anchor="t">
            <a:noAutofit/>
          </a:bodyPr>
          <a:lstStyle/>
          <a:p>
            <a:r>
              <a:rPr lang="de-CH" sz="1800" dirty="0" err="1">
                <a:solidFill>
                  <a:srgbClr val="262626"/>
                </a:solidFill>
                <a:latin typeface="+mn-lt"/>
              </a:rPr>
              <a:t>Promoting</a:t>
            </a:r>
            <a:r>
              <a:rPr lang="de-CH" sz="1800" dirty="0">
                <a:solidFill>
                  <a:srgbClr val="262626"/>
                </a:solidFill>
                <a:latin typeface="+mn-lt"/>
              </a:rPr>
              <a:t> </a:t>
            </a:r>
            <a:r>
              <a:rPr lang="de-CH" sz="1800" dirty="0" err="1">
                <a:solidFill>
                  <a:srgbClr val="262626"/>
                </a:solidFill>
                <a:latin typeface="+mn-lt"/>
              </a:rPr>
              <a:t>diversification</a:t>
            </a:r>
            <a:r>
              <a:rPr lang="de-CH" sz="1800" dirty="0">
                <a:solidFill>
                  <a:srgbClr val="262626"/>
                </a:solidFill>
                <a:latin typeface="+mn-lt"/>
              </a:rPr>
              <a:t> and </a:t>
            </a:r>
            <a:r>
              <a:rPr lang="de-CH" sz="1800" dirty="0" err="1">
                <a:solidFill>
                  <a:srgbClr val="262626"/>
                </a:solidFill>
                <a:latin typeface="+mn-lt"/>
              </a:rPr>
              <a:t>biodiversity</a:t>
            </a:r>
            <a:endParaRPr lang="en-US" sz="1800" dirty="0">
              <a:solidFill>
                <a:srgbClr val="262626"/>
              </a:solidFill>
              <a:latin typeface="+mn-lt"/>
            </a:endParaRPr>
          </a:p>
        </p:txBody>
      </p:sp>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88</a:t>
            </a:fld>
            <a:endParaRPr lang="de-DE" dirty="0"/>
          </a:p>
        </p:txBody>
      </p:sp>
      <p:pic>
        <p:nvPicPr>
          <p:cNvPr id="5" name="Picture 2" descr="C:\Users\irene.kadzere\Pictures\2014-11-03 IPHONE PICS 3 NOV 2014\IPHONE PICS 3 NOV 2014 409.JPG"/>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41300" y="1318837"/>
            <a:ext cx="3084301" cy="382027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837602" y="1318837"/>
            <a:ext cx="4687808" cy="3116894"/>
          </a:xfrm>
          <a:prstGeom prst="rect">
            <a:avLst/>
          </a:prstGeom>
          <a:noFill/>
          <a:ln w="9525">
            <a:noFill/>
            <a:miter lim="800000"/>
            <a:headEnd/>
            <a:tailEnd/>
          </a:ln>
        </p:spPr>
      </p:pic>
      <p:sp>
        <p:nvSpPr>
          <p:cNvPr id="7" name="TextBox 6"/>
          <p:cNvSpPr txBox="1"/>
          <p:nvPr/>
        </p:nvSpPr>
        <p:spPr>
          <a:xfrm>
            <a:off x="5195503" y="4496376"/>
            <a:ext cx="3391736" cy="276999"/>
          </a:xfrm>
          <a:prstGeom prst="rect">
            <a:avLst/>
          </a:prstGeom>
          <a:noFill/>
        </p:spPr>
        <p:txBody>
          <a:bodyPr wrap="square" rtlCol="0">
            <a:spAutoFit/>
          </a:bodyPr>
          <a:lstStyle/>
          <a:p>
            <a:pPr algn="r"/>
            <a:r>
              <a:rPr lang="de-CH" sz="1200" b="0" dirty="0"/>
              <a:t>Pictures: Irene Kadzere, </a:t>
            </a:r>
            <a:r>
              <a:rPr lang="de-CH" sz="1200" b="0" dirty="0" err="1"/>
              <a:t>FiBL</a:t>
            </a:r>
            <a:endParaRPr lang="en-US" sz="1200" b="0" dirty="0"/>
          </a:p>
        </p:txBody>
      </p:sp>
      <p:sp>
        <p:nvSpPr>
          <p:cNvPr id="3" name="TextBox 2"/>
          <p:cNvSpPr txBox="1"/>
          <p:nvPr/>
        </p:nvSpPr>
        <p:spPr>
          <a:xfrm>
            <a:off x="500480" y="874006"/>
            <a:ext cx="8352533" cy="338554"/>
          </a:xfrm>
          <a:prstGeom prst="rect">
            <a:avLst/>
          </a:prstGeom>
          <a:noFill/>
        </p:spPr>
        <p:txBody>
          <a:bodyPr wrap="square" rtlCol="0">
            <a:spAutoFit/>
          </a:bodyPr>
          <a:lstStyle/>
          <a:p>
            <a:r>
              <a:rPr lang="de-CH" sz="1600" b="0" dirty="0"/>
              <a:t>Example: </a:t>
            </a:r>
            <a:r>
              <a:rPr lang="de-CH" sz="1600" b="0" dirty="0" err="1"/>
              <a:t>farmers</a:t>
            </a:r>
            <a:r>
              <a:rPr lang="de-CH" sz="1600" b="0" dirty="0"/>
              <a:t> in Kenya and Zambia mix vegetables </a:t>
            </a:r>
            <a:r>
              <a:rPr lang="de-CH" sz="1600" b="0" dirty="0" err="1"/>
              <a:t>for</a:t>
            </a:r>
            <a:r>
              <a:rPr lang="de-CH" sz="1600" b="0" dirty="0"/>
              <a:t> crop </a:t>
            </a:r>
            <a:r>
              <a:rPr lang="de-CH" sz="1600" b="0" dirty="0" err="1"/>
              <a:t>protection</a:t>
            </a:r>
            <a:r>
              <a:rPr lang="de-CH" sz="1600" b="0" dirty="0"/>
              <a:t> </a:t>
            </a:r>
            <a:r>
              <a:rPr lang="de-CH" sz="1600" b="0" dirty="0" err="1"/>
              <a:t>purposes</a:t>
            </a:r>
            <a:r>
              <a:rPr lang="de-CH" sz="1600" b="0" dirty="0"/>
              <a:t>.</a:t>
            </a:r>
            <a:endParaRPr lang="en-US" sz="1600" b="0" dirty="0"/>
          </a:p>
        </p:txBody>
      </p:sp>
      <p:sp>
        <p:nvSpPr>
          <p:cNvPr id="8" name="Rechteck 7">
            <a:extLst>
              <a:ext uri="{FF2B5EF4-FFF2-40B4-BE49-F238E27FC236}">
                <a16:creationId xmlns:a16="http://schemas.microsoft.com/office/drawing/2014/main" id="{A4B353D0-1C39-4C42-8FC4-E8B835AF3852}"/>
              </a:ext>
            </a:extLst>
          </p:cNvPr>
          <p:cNvSpPr/>
          <p:nvPr/>
        </p:nvSpPr>
        <p:spPr>
          <a:xfrm>
            <a:off x="431954" y="5199754"/>
            <a:ext cx="8016440" cy="584775"/>
          </a:xfrm>
          <a:prstGeom prst="rect">
            <a:avLst/>
          </a:prstGeom>
        </p:spPr>
        <p:txBody>
          <a:bodyPr wrap="square">
            <a:spAutoFit/>
          </a:bodyPr>
          <a:lstStyle/>
          <a:p>
            <a:r>
              <a:rPr lang="de-CH" sz="1600" dirty="0" err="1"/>
              <a:t>Refer</a:t>
            </a:r>
            <a:r>
              <a:rPr lang="de-CH" sz="1600" dirty="0"/>
              <a:t> </a:t>
            </a:r>
            <a:r>
              <a:rPr lang="de-CH" sz="1600" dirty="0" err="1"/>
              <a:t>to</a:t>
            </a:r>
            <a:r>
              <a:rPr lang="de-CH" sz="1600" dirty="0"/>
              <a:t> </a:t>
            </a:r>
            <a:r>
              <a:rPr lang="de-CH" sz="1600" dirty="0" err="1"/>
              <a:t>the</a:t>
            </a:r>
            <a:r>
              <a:rPr lang="de-CH" sz="1600" dirty="0"/>
              <a:t> </a:t>
            </a:r>
            <a:r>
              <a:rPr lang="de-CH" sz="1600" dirty="0" err="1"/>
              <a:t>crop</a:t>
            </a:r>
            <a:r>
              <a:rPr lang="de-CH" sz="1600" dirty="0"/>
              <a:t> </a:t>
            </a:r>
            <a:r>
              <a:rPr lang="de-CH" sz="1600" dirty="0" err="1"/>
              <a:t>rotation</a:t>
            </a:r>
            <a:r>
              <a:rPr lang="de-CH" sz="1600" dirty="0"/>
              <a:t> and </a:t>
            </a:r>
            <a:r>
              <a:rPr lang="de-CH" sz="1600" dirty="0" err="1"/>
              <a:t>compatibility</a:t>
            </a:r>
            <a:r>
              <a:rPr lang="de-CH" sz="1600" dirty="0"/>
              <a:t> </a:t>
            </a:r>
            <a:r>
              <a:rPr lang="de-CH" sz="1600" dirty="0" err="1"/>
              <a:t>tables</a:t>
            </a:r>
            <a:r>
              <a:rPr lang="de-CH" sz="1600" dirty="0"/>
              <a:t> </a:t>
            </a:r>
            <a:r>
              <a:rPr lang="de-CH" sz="1600" dirty="0" err="1"/>
              <a:t>to</a:t>
            </a:r>
            <a:r>
              <a:rPr lang="de-CH" sz="1600" dirty="0"/>
              <a:t> </a:t>
            </a:r>
            <a:r>
              <a:rPr lang="de-CH" sz="1600" dirty="0" err="1"/>
              <a:t>ensure</a:t>
            </a:r>
            <a:r>
              <a:rPr lang="de-CH" sz="1600" dirty="0"/>
              <a:t> </a:t>
            </a:r>
            <a:r>
              <a:rPr lang="de-CH" sz="1600" dirty="0" err="1"/>
              <a:t>complementarity</a:t>
            </a:r>
            <a:r>
              <a:rPr lang="de-CH" sz="1600" dirty="0"/>
              <a:t> </a:t>
            </a:r>
            <a:r>
              <a:rPr lang="de-CH" sz="1600" dirty="0" err="1"/>
              <a:t>between</a:t>
            </a:r>
            <a:r>
              <a:rPr lang="de-CH" sz="1600" dirty="0"/>
              <a:t> </a:t>
            </a:r>
            <a:r>
              <a:rPr lang="de-CH" sz="1600" dirty="0" err="1"/>
              <a:t>or</a:t>
            </a:r>
            <a:r>
              <a:rPr lang="de-CH" sz="1600" dirty="0"/>
              <a:t> </a:t>
            </a:r>
            <a:r>
              <a:rPr lang="de-CH" sz="1600" dirty="0" err="1"/>
              <a:t>among</a:t>
            </a:r>
            <a:r>
              <a:rPr lang="de-CH" sz="1600" dirty="0"/>
              <a:t> </a:t>
            </a:r>
            <a:r>
              <a:rPr lang="de-CH" sz="1600" dirty="0" err="1"/>
              <a:t>the</a:t>
            </a:r>
            <a:r>
              <a:rPr lang="de-CH" sz="1600" dirty="0"/>
              <a:t> </a:t>
            </a:r>
            <a:r>
              <a:rPr lang="de-CH" sz="1600" dirty="0" err="1"/>
              <a:t>crops</a:t>
            </a:r>
            <a:r>
              <a:rPr lang="de-CH" sz="1600" dirty="0"/>
              <a:t>.</a:t>
            </a:r>
          </a:p>
        </p:txBody>
      </p:sp>
      <p:sp>
        <p:nvSpPr>
          <p:cNvPr id="9" name="Datumsplatzhalter 4">
            <a:extLst>
              <a:ext uri="{FF2B5EF4-FFF2-40B4-BE49-F238E27FC236}">
                <a16:creationId xmlns:a16="http://schemas.microsoft.com/office/drawing/2014/main" id="{4CA37979-58FD-403B-8449-58BE309DCCF6}"/>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4"/>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4"/>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4"/>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4"/>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605249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836" y="548972"/>
            <a:ext cx="7908549" cy="360000"/>
          </a:xfrm>
        </p:spPr>
        <p:txBody>
          <a:bodyPr vert="horz" lIns="0" tIns="0" rIns="0" bIns="0" rtlCol="0" anchor="t">
            <a:noAutofit/>
          </a:bodyPr>
          <a:lstStyle/>
          <a:p>
            <a:r>
              <a:rPr lang="de-CH" sz="1800" dirty="0" err="1">
                <a:solidFill>
                  <a:srgbClr val="262626"/>
                </a:solidFill>
                <a:latin typeface="+mn-lt"/>
              </a:rPr>
              <a:t>Inspecting</a:t>
            </a:r>
            <a:r>
              <a:rPr lang="de-CH" sz="1800" dirty="0">
                <a:solidFill>
                  <a:srgbClr val="262626"/>
                </a:solidFill>
                <a:latin typeface="+mn-lt"/>
              </a:rPr>
              <a:t> </a:t>
            </a:r>
            <a:r>
              <a:rPr lang="de-CH" sz="1800" dirty="0" err="1">
                <a:solidFill>
                  <a:srgbClr val="262626"/>
                </a:solidFill>
                <a:latin typeface="+mn-lt"/>
              </a:rPr>
              <a:t>crops</a:t>
            </a:r>
            <a:r>
              <a:rPr lang="de-CH" sz="1800" dirty="0">
                <a:solidFill>
                  <a:srgbClr val="262626"/>
                </a:solidFill>
                <a:latin typeface="+mn-lt"/>
              </a:rPr>
              <a:t> </a:t>
            </a:r>
            <a:r>
              <a:rPr lang="de-CH" sz="1800" dirty="0" err="1">
                <a:solidFill>
                  <a:srgbClr val="262626"/>
                </a:solidFill>
                <a:latin typeface="+mn-lt"/>
              </a:rPr>
              <a:t>for</a:t>
            </a:r>
            <a:r>
              <a:rPr lang="de-CH" sz="1800" dirty="0">
                <a:solidFill>
                  <a:srgbClr val="262626"/>
                </a:solidFill>
                <a:latin typeface="+mn-lt"/>
              </a:rPr>
              <a:t> pest/</a:t>
            </a:r>
            <a:r>
              <a:rPr lang="de-CH" sz="1800" dirty="0" err="1">
                <a:solidFill>
                  <a:srgbClr val="262626"/>
                </a:solidFill>
                <a:latin typeface="+mn-lt"/>
              </a:rPr>
              <a:t>disease</a:t>
            </a:r>
            <a:r>
              <a:rPr lang="de-CH" sz="1800" dirty="0">
                <a:solidFill>
                  <a:srgbClr val="262626"/>
                </a:solidFill>
                <a:latin typeface="+mn-lt"/>
              </a:rPr>
              <a:t> </a:t>
            </a:r>
            <a:r>
              <a:rPr lang="de-CH" sz="1800" dirty="0" err="1">
                <a:solidFill>
                  <a:srgbClr val="262626"/>
                </a:solidFill>
                <a:latin typeface="+mn-lt"/>
              </a:rPr>
              <a:t>attack</a:t>
            </a:r>
            <a:r>
              <a:rPr lang="de-CH" sz="1800" dirty="0">
                <a:solidFill>
                  <a:srgbClr val="262626"/>
                </a:solidFill>
                <a:latin typeface="+mn-lt"/>
              </a:rPr>
              <a:t> at different </a:t>
            </a:r>
            <a:r>
              <a:rPr lang="de-CH" sz="1800" dirty="0" err="1">
                <a:solidFill>
                  <a:srgbClr val="262626"/>
                </a:solidFill>
                <a:latin typeface="+mn-lt"/>
              </a:rPr>
              <a:t>stages</a:t>
            </a:r>
            <a:endParaRPr lang="en-US" sz="1800" dirty="0">
              <a:solidFill>
                <a:srgbClr val="262626"/>
              </a:solidFill>
              <a:latin typeface="+mn-lt"/>
            </a:endParaRPr>
          </a:p>
        </p:txBody>
      </p:sp>
      <p:sp>
        <p:nvSpPr>
          <p:cNvPr id="4" name="Foliennummernplatzhalter 3"/>
          <p:cNvSpPr>
            <a:spLocks noGrp="1"/>
          </p:cNvSpPr>
          <p:nvPr>
            <p:ph type="sldNum" sz="quarter" idx="4"/>
          </p:nvPr>
        </p:nvSpPr>
        <p:spPr/>
        <p:txBody>
          <a:bodyPr/>
          <a:lstStyle/>
          <a:p>
            <a:fld id="{B295DEAF-E952-4796-AAEE-4201E40CA590}" type="slidenum">
              <a:rPr lang="en-GB" noProof="0" smtClean="0"/>
              <a:pPr/>
              <a:t>89</a:t>
            </a:fld>
            <a:endParaRPr lang="en-GB" noProof="0" dirty="0"/>
          </a:p>
        </p:txBody>
      </p:sp>
      <p:pic>
        <p:nvPicPr>
          <p:cNvPr id="5" name="Content Placeholder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333904" y="404562"/>
            <a:ext cx="2256234" cy="3420038"/>
          </a:xfrm>
          <a:prstGeom prst="rect">
            <a:avLst/>
          </a:prstGeom>
        </p:spPr>
      </p:pic>
      <p:pic>
        <p:nvPicPr>
          <p:cNvPr id="6" name="Content Placeholder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1961" y="3372703"/>
            <a:ext cx="3424159" cy="2389996"/>
          </a:xfrm>
          <a:prstGeom prst="rect">
            <a:avLst/>
          </a:prstGeom>
        </p:spPr>
      </p:pic>
      <p:pic>
        <p:nvPicPr>
          <p:cNvPr id="7" name="Content Placeholder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082" y="986465"/>
            <a:ext cx="3420038" cy="2256233"/>
          </a:xfrm>
          <a:prstGeom prst="rect">
            <a:avLst/>
          </a:prstGeom>
        </p:spPr>
      </p:pic>
      <p:pic>
        <p:nvPicPr>
          <p:cNvPr id="8" name="Content Placeholder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2003" y="3411650"/>
            <a:ext cx="3420038" cy="2351049"/>
          </a:xfrm>
          <a:prstGeom prst="rect">
            <a:avLst/>
          </a:prstGeom>
        </p:spPr>
      </p:pic>
      <p:sp>
        <p:nvSpPr>
          <p:cNvPr id="9" name="TextBox 6">
            <a:extLst>
              <a:ext uri="{FF2B5EF4-FFF2-40B4-BE49-F238E27FC236}">
                <a16:creationId xmlns:a16="http://schemas.microsoft.com/office/drawing/2014/main" id="{815B1FF5-99A9-462B-879F-BB4302EE7A77}"/>
              </a:ext>
            </a:extLst>
          </p:cNvPr>
          <p:cNvSpPr txBox="1"/>
          <p:nvPr/>
        </p:nvSpPr>
        <p:spPr>
          <a:xfrm>
            <a:off x="4816502" y="5852031"/>
            <a:ext cx="3391736" cy="276999"/>
          </a:xfrm>
          <a:prstGeom prst="rect">
            <a:avLst/>
          </a:prstGeom>
          <a:noFill/>
        </p:spPr>
        <p:txBody>
          <a:bodyPr wrap="square" rtlCol="0">
            <a:spAutoFit/>
          </a:bodyPr>
          <a:lstStyle/>
          <a:p>
            <a:pPr algn="r"/>
            <a:r>
              <a:rPr lang="de-CH" sz="1200" b="0" dirty="0"/>
              <a:t>Pictures:  </a:t>
            </a:r>
            <a:r>
              <a:rPr lang="de-CH" sz="1200" b="0" dirty="0" err="1"/>
              <a:t>FiBL</a:t>
            </a:r>
            <a:r>
              <a:rPr lang="de-CH" sz="1200" b="0" dirty="0"/>
              <a:t> and ICIPE</a:t>
            </a:r>
            <a:endParaRPr lang="en-US" sz="1200" b="0" dirty="0"/>
          </a:p>
        </p:txBody>
      </p:sp>
      <p:sp>
        <p:nvSpPr>
          <p:cNvPr id="10" name="Datumsplatzhalter 4">
            <a:extLst>
              <a:ext uri="{FF2B5EF4-FFF2-40B4-BE49-F238E27FC236}">
                <a16:creationId xmlns:a16="http://schemas.microsoft.com/office/drawing/2014/main" id="{72C132E3-4B05-4185-8FF6-6BFDBB1510BB}"/>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78026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37587" y="3248998"/>
            <a:ext cx="7896227" cy="1890022"/>
          </a:xfrm>
        </p:spPr>
        <p:txBody>
          <a:bodyPr/>
          <a:lstStyle/>
          <a:p>
            <a:pPr algn="just"/>
            <a:r>
              <a:rPr lang="de-CH" sz="1600" b="1" dirty="0"/>
              <a:t>What </a:t>
            </a:r>
            <a:r>
              <a:rPr lang="de-CH" sz="1600" b="1" dirty="0" err="1"/>
              <a:t>is</a:t>
            </a:r>
            <a:r>
              <a:rPr lang="de-CH" sz="1600" b="1" dirty="0"/>
              <a:t> an </a:t>
            </a:r>
            <a:r>
              <a:rPr lang="de-CH" sz="1600" b="1" dirty="0" err="1"/>
              <a:t>agricultural</a:t>
            </a:r>
            <a:r>
              <a:rPr lang="de-CH" sz="1600" b="1" dirty="0"/>
              <a:t> </a:t>
            </a:r>
            <a:r>
              <a:rPr lang="de-CH" sz="1600" b="1" dirty="0" err="1"/>
              <a:t>demonstration</a:t>
            </a:r>
            <a:r>
              <a:rPr lang="de-CH" sz="1600" b="1" dirty="0"/>
              <a:t>?</a:t>
            </a:r>
          </a:p>
          <a:p>
            <a:pPr algn="just"/>
            <a:r>
              <a:rPr lang="en-US" sz="1600" dirty="0"/>
              <a:t>An agricultural demonstration plot, field, or farm refers to a ‘site’ / place that can be used to test or experiment various agricultural practices and used to train, teach, showcase or create awareness on these practices or on new technologies, crops, livestock, or methods.  The plot, field or farm should be located in a strategic and easily accessible site. Demonstrations on organic can involve comparisons to existing agricultural methods or practices (e.g. conventional farming) by the beneficiaries to elucidate the added benefits of converting to organic, or practicing organic agriculture. </a:t>
            </a:r>
          </a:p>
          <a:p>
            <a:pPr algn="just"/>
            <a:r>
              <a:rPr lang="en-US" sz="1600" b="1" i="1" dirty="0"/>
              <a:t>Organic agriculture requires a systems perspective. Any organic demonstration (plot, field, or farm) and field trial  needs a proper baseline and a control in order to benchmark and track the performance of organic in a sound manner. </a:t>
            </a:r>
          </a:p>
          <a:p>
            <a:endParaRPr lang="en-US" sz="1800" dirty="0"/>
          </a:p>
          <a:p>
            <a:pPr algn="just"/>
            <a:endParaRPr lang="en-US" sz="1800" dirty="0"/>
          </a:p>
          <a:p>
            <a:pPr algn="just"/>
            <a:endParaRPr lang="de-CH" sz="1800" dirty="0"/>
          </a:p>
          <a:p>
            <a:pPr algn="just"/>
            <a:endParaRPr lang="en-US" sz="2000" dirty="0"/>
          </a:p>
        </p:txBody>
      </p:sp>
      <p:sp>
        <p:nvSpPr>
          <p:cNvPr id="4" name="Datumsplatzhalter 3"/>
          <p:cNvSpPr>
            <a:spLocks noGrp="1"/>
          </p:cNvSpPr>
          <p:nvPr>
            <p:ph type="dt" sz="half" idx="2"/>
          </p:nvPr>
        </p:nvSpPr>
        <p:spPr/>
        <p:txBody>
          <a:bodyPr/>
          <a:lstStyle/>
          <a:p>
            <a:r>
              <a:rPr lang="de-CH"/>
              <a:t>Organic Demonstration User Guide, 2020</a:t>
            </a:r>
            <a:endParaRPr lang="en-GB"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9</a:t>
            </a:fld>
            <a:endParaRPr lang="en-GB" noProof="0" dirty="0"/>
          </a:p>
        </p:txBody>
      </p:sp>
      <p:sp>
        <p:nvSpPr>
          <p:cNvPr id="7" name="Rechteck 6"/>
          <p:cNvSpPr/>
          <p:nvPr/>
        </p:nvSpPr>
        <p:spPr>
          <a:xfrm>
            <a:off x="624275" y="818971"/>
            <a:ext cx="7909539" cy="2062103"/>
          </a:xfrm>
          <a:prstGeom prst="rect">
            <a:avLst/>
          </a:prstGeom>
        </p:spPr>
        <p:txBody>
          <a:bodyPr wrap="square">
            <a:spAutoFit/>
          </a:bodyPr>
          <a:lstStyle/>
          <a:p>
            <a:pPr marL="612900" lvl="1" indent="-342900" algn="just">
              <a:buFont typeface="+mj-lt"/>
              <a:buAutoNum type="arabicPeriod" startAt="3"/>
            </a:pPr>
            <a:r>
              <a:rPr lang="en-US" sz="1600" dirty="0"/>
              <a:t>Fairness (relationships that ensure fairness regarding common environment and life opportunities)</a:t>
            </a:r>
            <a:endParaRPr lang="en-US" dirty="0"/>
          </a:p>
          <a:p>
            <a:pPr marL="270000" lvl="1" algn="just"/>
            <a:endParaRPr lang="en-US" sz="1600" dirty="0"/>
          </a:p>
          <a:p>
            <a:pPr marL="612900" lvl="1" indent="-342900" algn="just">
              <a:buAutoNum type="arabicPeriod" startAt="4"/>
            </a:pPr>
            <a:r>
              <a:rPr lang="en-US" sz="1600" dirty="0"/>
              <a:t>Care (protecting the health and well-being of current and future generations and the environment). </a:t>
            </a:r>
          </a:p>
          <a:p>
            <a:pPr marL="270000" lvl="1" algn="just"/>
            <a:endParaRPr lang="en-US" sz="1600" dirty="0"/>
          </a:p>
          <a:p>
            <a:pPr marL="270000" lvl="1" algn="just"/>
            <a:r>
              <a:rPr lang="en-US" sz="1600" dirty="0"/>
              <a:t>The four principles express the contribution that organic agriculture can make to the world, and a vision to improve all agriculture in a global context.</a:t>
            </a:r>
            <a:endParaRPr lang="en-US" dirty="0"/>
          </a:p>
        </p:txBody>
      </p:sp>
    </p:spTree>
    <p:extLst>
      <p:ext uri="{BB962C8B-B14F-4D97-AF65-F5344CB8AC3E}">
        <p14:creationId xmlns:p14="http://schemas.microsoft.com/office/powerpoint/2010/main" val="916183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318624"/>
          </a:xfrm>
        </p:spPr>
        <p:txBody>
          <a:bodyPr vert="horz" lIns="0" tIns="0" rIns="0" bIns="0" rtlCol="0" anchor="t">
            <a:noAutofit/>
          </a:bodyPr>
          <a:lstStyle/>
          <a:p>
            <a:r>
              <a:rPr lang="de-CH" sz="2000" dirty="0" err="1">
                <a:solidFill>
                  <a:srgbClr val="262626"/>
                </a:solidFill>
                <a:latin typeface="+mn-lt"/>
              </a:rPr>
              <a:t>Strategies</a:t>
            </a:r>
            <a:r>
              <a:rPr lang="de-CH" sz="2000" dirty="0">
                <a:solidFill>
                  <a:srgbClr val="262626"/>
                </a:solidFill>
                <a:latin typeface="+mn-lt"/>
              </a:rPr>
              <a:t> in </a:t>
            </a:r>
            <a:r>
              <a:rPr lang="de-CH" sz="2000" dirty="0" err="1">
                <a:solidFill>
                  <a:srgbClr val="262626"/>
                </a:solidFill>
                <a:latin typeface="+mn-lt"/>
              </a:rPr>
              <a:t>managing</a:t>
            </a:r>
            <a:r>
              <a:rPr lang="de-CH" sz="2000" dirty="0">
                <a:solidFill>
                  <a:srgbClr val="262626"/>
                </a:solidFill>
                <a:latin typeface="+mn-lt"/>
              </a:rPr>
              <a:t> </a:t>
            </a:r>
            <a:r>
              <a:rPr lang="de-CH" sz="2000" dirty="0" err="1">
                <a:solidFill>
                  <a:srgbClr val="262626"/>
                </a:solidFill>
                <a:latin typeface="+mn-lt"/>
              </a:rPr>
              <a:t>virus</a:t>
            </a:r>
            <a:r>
              <a:rPr lang="de-CH" sz="2000" dirty="0">
                <a:solidFill>
                  <a:srgbClr val="262626"/>
                </a:solidFill>
                <a:latin typeface="+mn-lt"/>
              </a:rPr>
              <a:t> </a:t>
            </a:r>
            <a:r>
              <a:rPr lang="de-CH" sz="2000" dirty="0" err="1">
                <a:solidFill>
                  <a:srgbClr val="262626"/>
                </a:solidFill>
                <a:latin typeface="+mn-lt"/>
              </a:rPr>
              <a:t>infections</a:t>
            </a:r>
            <a:r>
              <a:rPr lang="de-CH" sz="2000" dirty="0">
                <a:solidFill>
                  <a:srgbClr val="262626"/>
                </a:solidFill>
                <a:latin typeface="+mn-lt"/>
              </a:rPr>
              <a:t> in plants</a:t>
            </a:r>
            <a:endParaRPr lang="en-US" sz="20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90</a:t>
            </a:fld>
            <a:endParaRPr lang="en-GB" noProof="0" dirty="0"/>
          </a:p>
        </p:txBody>
      </p:sp>
      <p:sp>
        <p:nvSpPr>
          <p:cNvPr id="3" name="Rectangle 2"/>
          <p:cNvSpPr/>
          <p:nvPr/>
        </p:nvSpPr>
        <p:spPr>
          <a:xfrm>
            <a:off x="567281" y="5574291"/>
            <a:ext cx="8004259" cy="338554"/>
          </a:xfrm>
          <a:prstGeom prst="rect">
            <a:avLst/>
          </a:prstGeom>
        </p:spPr>
        <p:txBody>
          <a:bodyPr wrap="square">
            <a:spAutoFit/>
          </a:bodyPr>
          <a:lstStyle/>
          <a:p>
            <a:r>
              <a:rPr lang="en-US" sz="1600" dirty="0"/>
              <a:t>After rogueing the diseased plants, they need to be buried or burnt to prevent disease spread.</a:t>
            </a:r>
          </a:p>
        </p:txBody>
      </p:sp>
      <p:grpSp>
        <p:nvGrpSpPr>
          <p:cNvPr id="8" name="Gruppieren 7">
            <a:extLst>
              <a:ext uri="{FF2B5EF4-FFF2-40B4-BE49-F238E27FC236}">
                <a16:creationId xmlns:a16="http://schemas.microsoft.com/office/drawing/2014/main" id="{AF0E72CD-6DD7-43CE-8494-4EA68192CC31}"/>
              </a:ext>
            </a:extLst>
          </p:cNvPr>
          <p:cNvGrpSpPr/>
          <p:nvPr/>
        </p:nvGrpSpPr>
        <p:grpSpPr>
          <a:xfrm>
            <a:off x="2209131" y="1319794"/>
            <a:ext cx="5027165" cy="4646372"/>
            <a:chOff x="2161807" y="1223753"/>
            <a:chExt cx="5027165" cy="4646372"/>
          </a:xfrm>
        </p:grpSpPr>
        <p:pic>
          <p:nvPicPr>
            <p:cNvPr id="9" name="Picture 1">
              <a:extLst>
                <a:ext uri="{FF2B5EF4-FFF2-40B4-BE49-F238E27FC236}">
                  <a16:creationId xmlns:a16="http://schemas.microsoft.com/office/drawing/2014/main" id="{F35852BD-B1E5-4378-91D7-7B9E73D46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1807" y="1323212"/>
              <a:ext cx="3922361" cy="4546913"/>
            </a:xfrm>
            <a:prstGeom prst="rect">
              <a:avLst/>
            </a:prstGeom>
          </p:spPr>
        </p:pic>
        <p:sp>
          <p:nvSpPr>
            <p:cNvPr id="10" name="Rechteck 9">
              <a:extLst>
                <a:ext uri="{FF2B5EF4-FFF2-40B4-BE49-F238E27FC236}">
                  <a16:creationId xmlns:a16="http://schemas.microsoft.com/office/drawing/2014/main" id="{6B31E6E8-6437-40AD-9894-E195D759FD4D}"/>
                </a:ext>
              </a:extLst>
            </p:cNvPr>
            <p:cNvSpPr/>
            <p:nvPr/>
          </p:nvSpPr>
          <p:spPr bwMode="auto">
            <a:xfrm>
              <a:off x="5980245" y="2271961"/>
              <a:ext cx="1208727" cy="786088"/>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1" name="Rechteck 10">
              <a:extLst>
                <a:ext uri="{FF2B5EF4-FFF2-40B4-BE49-F238E27FC236}">
                  <a16:creationId xmlns:a16="http://schemas.microsoft.com/office/drawing/2014/main" id="{7A84A02C-0209-4937-84A8-A70EB7619A4B}"/>
                </a:ext>
              </a:extLst>
            </p:cNvPr>
            <p:cNvSpPr/>
            <p:nvPr/>
          </p:nvSpPr>
          <p:spPr bwMode="auto">
            <a:xfrm>
              <a:off x="3479072" y="1223753"/>
              <a:ext cx="1208727" cy="115187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12" name="Bogen 11">
              <a:extLst>
                <a:ext uri="{FF2B5EF4-FFF2-40B4-BE49-F238E27FC236}">
                  <a16:creationId xmlns:a16="http://schemas.microsoft.com/office/drawing/2014/main" id="{9E9C2517-B334-4EDD-A546-ED41643A4BB7}"/>
                </a:ext>
              </a:extLst>
            </p:cNvPr>
            <p:cNvSpPr/>
            <p:nvPr/>
          </p:nvSpPr>
          <p:spPr bwMode="auto">
            <a:xfrm>
              <a:off x="3479072" y="2844323"/>
              <a:ext cx="1393621" cy="459883"/>
            </a:xfrm>
            <a:prstGeom prst="arc">
              <a:avLst>
                <a:gd name="adj1" fmla="val 11542354"/>
                <a:gd name="adj2" fmla="val 20988858"/>
              </a:avLst>
            </a:prstGeom>
            <a:no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pic>
          <p:nvPicPr>
            <p:cNvPr id="13" name="Picture 1">
              <a:extLst>
                <a:ext uri="{FF2B5EF4-FFF2-40B4-BE49-F238E27FC236}">
                  <a16:creationId xmlns:a16="http://schemas.microsoft.com/office/drawing/2014/main" id="{5C88754C-DDFA-496C-9081-565F95CA60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697" y="2392313"/>
              <a:ext cx="1008112" cy="936104"/>
            </a:xfrm>
            <a:prstGeom prst="rect">
              <a:avLst/>
            </a:prstGeom>
          </p:spPr>
        </p:pic>
        <p:sp>
          <p:nvSpPr>
            <p:cNvPr id="14" name="Ellipse 13">
              <a:extLst>
                <a:ext uri="{FF2B5EF4-FFF2-40B4-BE49-F238E27FC236}">
                  <a16:creationId xmlns:a16="http://schemas.microsoft.com/office/drawing/2014/main" id="{EC216177-B6C8-41AB-8C85-1B427822E9C4}"/>
                </a:ext>
              </a:extLst>
            </p:cNvPr>
            <p:cNvSpPr/>
            <p:nvPr/>
          </p:nvSpPr>
          <p:spPr bwMode="auto">
            <a:xfrm>
              <a:off x="4034183" y="2848299"/>
              <a:ext cx="65684" cy="62829"/>
            </a:xfrm>
            <a:prstGeom prst="ellips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grpSp>
      <p:sp>
        <p:nvSpPr>
          <p:cNvPr id="15" name="Textfeld 14">
            <a:extLst>
              <a:ext uri="{FF2B5EF4-FFF2-40B4-BE49-F238E27FC236}">
                <a16:creationId xmlns:a16="http://schemas.microsoft.com/office/drawing/2014/main" id="{ED0EF0E3-B18A-495E-B958-02441D667031}"/>
              </a:ext>
            </a:extLst>
          </p:cNvPr>
          <p:cNvSpPr txBox="1"/>
          <p:nvPr/>
        </p:nvSpPr>
        <p:spPr>
          <a:xfrm>
            <a:off x="488274" y="1124744"/>
            <a:ext cx="1291716" cy="338554"/>
          </a:xfrm>
          <a:prstGeom prst="rect">
            <a:avLst/>
          </a:prstGeom>
          <a:noFill/>
        </p:spPr>
        <p:txBody>
          <a:bodyPr wrap="square" rtlCol="0">
            <a:spAutoFit/>
          </a:bodyPr>
          <a:lstStyle/>
          <a:p>
            <a:pPr marL="180000" indent="-180000"/>
            <a:r>
              <a:rPr lang="en-US" sz="1600" dirty="0"/>
              <a:t>Infection</a:t>
            </a:r>
          </a:p>
        </p:txBody>
      </p:sp>
      <p:sp>
        <p:nvSpPr>
          <p:cNvPr id="16" name="Textfeld 15">
            <a:extLst>
              <a:ext uri="{FF2B5EF4-FFF2-40B4-BE49-F238E27FC236}">
                <a16:creationId xmlns:a16="http://schemas.microsoft.com/office/drawing/2014/main" id="{83B82EA9-02E8-4070-AC92-A813B69545B2}"/>
              </a:ext>
            </a:extLst>
          </p:cNvPr>
          <p:cNvSpPr txBox="1"/>
          <p:nvPr/>
        </p:nvSpPr>
        <p:spPr>
          <a:xfrm>
            <a:off x="6318999" y="1136337"/>
            <a:ext cx="2429465" cy="4278094"/>
          </a:xfrm>
          <a:prstGeom prst="rect">
            <a:avLst/>
          </a:prstGeom>
          <a:noFill/>
        </p:spPr>
        <p:txBody>
          <a:bodyPr wrap="square" rtlCol="0">
            <a:spAutoFit/>
          </a:bodyPr>
          <a:lstStyle/>
          <a:p>
            <a:pPr marL="180000" indent="-180000"/>
            <a:r>
              <a:rPr lang="en-US" sz="1600" b="1" dirty="0"/>
              <a:t>Prevention</a:t>
            </a:r>
          </a:p>
          <a:p>
            <a:pPr marL="180000" indent="-180000">
              <a:buFont typeface="Arial" panose="020B0604020202020204" pitchFamily="34" charset="0"/>
              <a:buChar char="•"/>
            </a:pPr>
            <a:r>
              <a:rPr lang="en-GB" sz="1600" b="0" dirty="0"/>
              <a:t>Virus-free seed tubers</a:t>
            </a:r>
          </a:p>
          <a:p>
            <a:pPr marL="180000" indent="-180000">
              <a:buFont typeface="Arial" panose="020B0604020202020204" pitchFamily="34" charset="0"/>
              <a:buChar char="•"/>
            </a:pPr>
            <a:r>
              <a:rPr lang="en-US" sz="1600" b="0" dirty="0"/>
              <a:t>Resistant varieties</a:t>
            </a:r>
          </a:p>
          <a:p>
            <a:pPr marL="180000" indent="-180000">
              <a:buFont typeface="Arial" panose="020B0604020202020204" pitchFamily="34" charset="0"/>
              <a:buChar char="•"/>
            </a:pPr>
            <a:r>
              <a:rPr lang="en-US" sz="1600" b="0" dirty="0"/>
              <a:t>No overlapping of potato crops</a:t>
            </a:r>
          </a:p>
          <a:p>
            <a:pPr marL="180000" indent="-180000">
              <a:buFont typeface="Arial" panose="020B0604020202020204" pitchFamily="34" charset="0"/>
              <a:buChar char="•"/>
            </a:pPr>
            <a:r>
              <a:rPr lang="en-US" sz="1600" b="0" dirty="0"/>
              <a:t>Controlling nightshades and volunteer potatoes on own and </a:t>
            </a:r>
            <a:r>
              <a:rPr lang="en-US" sz="1600" b="0" dirty="0" err="1"/>
              <a:t>neighbouring</a:t>
            </a:r>
            <a:r>
              <a:rPr lang="en-US" sz="1600" b="0" dirty="0"/>
              <a:t> fields</a:t>
            </a:r>
          </a:p>
          <a:p>
            <a:pPr marL="180000" indent="-180000"/>
            <a:endParaRPr lang="de-CH" sz="1600" b="0" dirty="0"/>
          </a:p>
          <a:p>
            <a:pPr marL="180000" indent="-180000"/>
            <a:r>
              <a:rPr lang="en-US" sz="1600" b="1" dirty="0"/>
              <a:t>Control</a:t>
            </a:r>
          </a:p>
          <a:p>
            <a:pPr marL="180000" indent="-180000">
              <a:buFont typeface="Arial" panose="020B0604020202020204" pitchFamily="34" charset="0"/>
              <a:buChar char="•"/>
            </a:pPr>
            <a:r>
              <a:rPr lang="en-US" sz="1600" b="0" dirty="0"/>
              <a:t>Early rogueing of diseased plants</a:t>
            </a:r>
          </a:p>
          <a:p>
            <a:pPr marL="180000" indent="-180000">
              <a:buFont typeface="Arial" panose="020B0604020202020204" pitchFamily="34" charset="0"/>
              <a:buChar char="•"/>
            </a:pPr>
            <a:r>
              <a:rPr lang="en-US" sz="1600" b="0" dirty="0"/>
              <a:t>Control of sucking insects</a:t>
            </a:r>
          </a:p>
          <a:p>
            <a:pPr marL="180000" indent="-180000"/>
            <a:endParaRPr lang="en-US" sz="1600" b="0" dirty="0"/>
          </a:p>
          <a:p>
            <a:pPr marL="180000" indent="-180000"/>
            <a:endParaRPr lang="en-US" sz="1600" dirty="0"/>
          </a:p>
        </p:txBody>
      </p:sp>
      <p:sp>
        <p:nvSpPr>
          <p:cNvPr id="17" name="Textfeld 16">
            <a:extLst>
              <a:ext uri="{FF2B5EF4-FFF2-40B4-BE49-F238E27FC236}">
                <a16:creationId xmlns:a16="http://schemas.microsoft.com/office/drawing/2014/main" id="{286EFDA6-CBE6-47B5-9F07-D4F48D6B59E7}"/>
              </a:ext>
            </a:extLst>
          </p:cNvPr>
          <p:cNvSpPr txBox="1"/>
          <p:nvPr/>
        </p:nvSpPr>
        <p:spPr>
          <a:xfrm>
            <a:off x="392242" y="4924115"/>
            <a:ext cx="2260386" cy="307777"/>
          </a:xfrm>
          <a:prstGeom prst="rect">
            <a:avLst/>
          </a:prstGeom>
          <a:solidFill>
            <a:srgbClr val="CCECFF"/>
          </a:solidFill>
          <a:effectLst>
            <a:softEdge rad="31750"/>
          </a:effectLst>
        </p:spPr>
        <p:txBody>
          <a:bodyPr wrap="square" rtlCol="0">
            <a:spAutoFit/>
          </a:bodyPr>
          <a:lstStyle>
            <a:defPPr>
              <a:defRPr lang="de-CH"/>
            </a:defPPr>
            <a:lvl1pPr>
              <a:defRPr sz="1400" b="0"/>
            </a:lvl1pPr>
          </a:lstStyle>
          <a:p>
            <a:r>
              <a:rPr lang="en-US" dirty="0"/>
              <a:t>Infected planting material</a:t>
            </a:r>
          </a:p>
        </p:txBody>
      </p:sp>
      <p:sp>
        <p:nvSpPr>
          <p:cNvPr id="18" name="Textfeld 17">
            <a:extLst>
              <a:ext uri="{FF2B5EF4-FFF2-40B4-BE49-F238E27FC236}">
                <a16:creationId xmlns:a16="http://schemas.microsoft.com/office/drawing/2014/main" id="{AAC5A779-163D-478D-9206-736D5B368167}"/>
              </a:ext>
            </a:extLst>
          </p:cNvPr>
          <p:cNvSpPr txBox="1"/>
          <p:nvPr/>
        </p:nvSpPr>
        <p:spPr>
          <a:xfrm>
            <a:off x="465733" y="1588944"/>
            <a:ext cx="1703873" cy="523220"/>
          </a:xfrm>
          <a:prstGeom prst="rect">
            <a:avLst/>
          </a:prstGeom>
          <a:solidFill>
            <a:srgbClr val="CCECFF"/>
          </a:solidFill>
          <a:effectLst>
            <a:softEdge rad="31750"/>
          </a:effectLst>
        </p:spPr>
        <p:txBody>
          <a:bodyPr wrap="square" rtlCol="0">
            <a:spAutoFit/>
          </a:bodyPr>
          <a:lstStyle/>
          <a:p>
            <a:r>
              <a:rPr lang="en-US" sz="1400" b="0" dirty="0"/>
              <a:t>Sucking insects carrying viruses</a:t>
            </a:r>
          </a:p>
        </p:txBody>
      </p:sp>
      <p:sp>
        <p:nvSpPr>
          <p:cNvPr id="19" name="Bogen 18">
            <a:extLst>
              <a:ext uri="{FF2B5EF4-FFF2-40B4-BE49-F238E27FC236}">
                <a16:creationId xmlns:a16="http://schemas.microsoft.com/office/drawing/2014/main" id="{638F9F93-AE34-4752-9B65-70836F7E4C19}"/>
              </a:ext>
            </a:extLst>
          </p:cNvPr>
          <p:cNvSpPr/>
          <p:nvPr/>
        </p:nvSpPr>
        <p:spPr bwMode="auto">
          <a:xfrm rot="1163127">
            <a:off x="671713" y="3066035"/>
            <a:ext cx="1733202" cy="799555"/>
          </a:xfrm>
          <a:prstGeom prst="arc">
            <a:avLst>
              <a:gd name="adj1" fmla="val 13480024"/>
              <a:gd name="adj2" fmla="val 19956255"/>
            </a:avLst>
          </a:prstGeom>
          <a:no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pic>
        <p:nvPicPr>
          <p:cNvPr id="20" name="Picture 1">
            <a:extLst>
              <a:ext uri="{FF2B5EF4-FFF2-40B4-BE49-F238E27FC236}">
                <a16:creationId xmlns:a16="http://schemas.microsoft.com/office/drawing/2014/main" id="{A62D4E81-794E-43CB-813E-961396172C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149" y="4193661"/>
            <a:ext cx="885001" cy="692320"/>
          </a:xfrm>
          <a:prstGeom prst="rect">
            <a:avLst/>
          </a:prstGeom>
        </p:spPr>
      </p:pic>
      <p:sp>
        <p:nvSpPr>
          <p:cNvPr id="21" name="Textfeld 20">
            <a:extLst>
              <a:ext uri="{FF2B5EF4-FFF2-40B4-BE49-F238E27FC236}">
                <a16:creationId xmlns:a16="http://schemas.microsoft.com/office/drawing/2014/main" id="{ACC35EBA-065D-42D5-8708-AE2BDB873508}"/>
              </a:ext>
            </a:extLst>
          </p:cNvPr>
          <p:cNvSpPr txBox="1"/>
          <p:nvPr/>
        </p:nvSpPr>
        <p:spPr>
          <a:xfrm>
            <a:off x="2406125" y="2193571"/>
            <a:ext cx="1302324" cy="399916"/>
          </a:xfrm>
          <a:prstGeom prst="rect">
            <a:avLst/>
          </a:prstGeom>
          <a:solidFill>
            <a:srgbClr val="FF7C80"/>
          </a:solidFill>
          <a:ln w="9525">
            <a:noFill/>
            <a:miter lim="800000"/>
            <a:headEnd/>
            <a:tailEnd/>
          </a:ln>
          <a:effectLst>
            <a:softEdge rad="31750"/>
          </a:effectLst>
        </p:spPr>
        <p:txBody>
          <a:bodyPr vert="horz" wrap="square" lIns="108000" tIns="108000" rIns="108000" bIns="108000" numCol="1" anchor="t" anchorCtr="0" compatLnSpc="1">
            <a:prstTxWarp prst="textNoShape">
              <a:avLst/>
            </a:prstTxWarp>
          </a:bodyPr>
          <a:lstStyle>
            <a:defPPr>
              <a:defRPr lang="de-CH"/>
            </a:defPPr>
            <a:lvl1pPr defTabSz="623888">
              <a:spcBef>
                <a:spcPct val="10000"/>
              </a:spcBef>
              <a:spcAft>
                <a:spcPct val="10000"/>
              </a:spcAft>
              <a:buClr>
                <a:schemeClr val="tx1"/>
              </a:buClr>
              <a:buSzPct val="100000"/>
              <a:buFont typeface="Arial Black"/>
              <a:buNone/>
              <a:defRPr sz="1600">
                <a:latin typeface="+mn-lt"/>
                <a:ea typeface="ＭＳ Ｐゴシック" charset="-128"/>
                <a:cs typeface="ＭＳ Ｐゴシック" charset="-128"/>
              </a:defRPr>
            </a:lvl1pPr>
          </a:lstStyle>
          <a:p>
            <a:r>
              <a:rPr lang="en-US" sz="1400" b="0" dirty="0"/>
              <a:t>Infected plant</a:t>
            </a:r>
          </a:p>
        </p:txBody>
      </p:sp>
      <p:sp>
        <p:nvSpPr>
          <p:cNvPr id="22" name="Textfeld 21">
            <a:extLst>
              <a:ext uri="{FF2B5EF4-FFF2-40B4-BE49-F238E27FC236}">
                <a16:creationId xmlns:a16="http://schemas.microsoft.com/office/drawing/2014/main" id="{F43EACE9-B6BB-4FBC-AA33-89DDAEAEBBBB}"/>
              </a:ext>
            </a:extLst>
          </p:cNvPr>
          <p:cNvSpPr txBox="1"/>
          <p:nvPr/>
        </p:nvSpPr>
        <p:spPr>
          <a:xfrm>
            <a:off x="4572220" y="2193570"/>
            <a:ext cx="1302324" cy="399916"/>
          </a:xfrm>
          <a:prstGeom prst="rect">
            <a:avLst/>
          </a:prstGeom>
          <a:solidFill>
            <a:srgbClr val="92D050"/>
          </a:solidFill>
          <a:ln w="9525">
            <a:noFill/>
            <a:miter lim="800000"/>
            <a:headEnd/>
            <a:tailEnd/>
          </a:ln>
          <a:effectLst>
            <a:softEdge rad="31750"/>
          </a:effectLst>
        </p:spPr>
        <p:txBody>
          <a:bodyPr vert="horz" wrap="square" lIns="108000" tIns="108000" rIns="108000" bIns="108000" numCol="1" anchor="t" anchorCtr="0" compatLnSpc="1">
            <a:prstTxWarp prst="textNoShape">
              <a:avLst/>
            </a:prstTxWarp>
          </a:bodyPr>
          <a:lstStyle>
            <a:defPPr>
              <a:defRPr lang="de-CH"/>
            </a:defPPr>
            <a:lvl1pPr defTabSz="623888">
              <a:spcBef>
                <a:spcPct val="10000"/>
              </a:spcBef>
              <a:spcAft>
                <a:spcPct val="10000"/>
              </a:spcAft>
              <a:buClr>
                <a:schemeClr val="tx1"/>
              </a:buClr>
              <a:buSzPct val="100000"/>
              <a:buFont typeface="Arial Black"/>
              <a:buNone/>
              <a:defRPr sz="1400" b="0">
                <a:latin typeface="+mn-lt"/>
                <a:ea typeface="ＭＳ Ｐゴシック" charset="-128"/>
                <a:cs typeface="ＭＳ Ｐゴシック" charset="-128"/>
              </a:defRPr>
            </a:lvl1pPr>
          </a:lstStyle>
          <a:p>
            <a:r>
              <a:rPr lang="en-US" dirty="0"/>
              <a:t>Healthy plant</a:t>
            </a:r>
          </a:p>
        </p:txBody>
      </p:sp>
      <p:sp>
        <p:nvSpPr>
          <p:cNvPr id="23" name="Textfeld 22">
            <a:extLst>
              <a:ext uri="{FF2B5EF4-FFF2-40B4-BE49-F238E27FC236}">
                <a16:creationId xmlns:a16="http://schemas.microsoft.com/office/drawing/2014/main" id="{B67BD3F6-8D56-45A2-86FF-658940B4031B}"/>
              </a:ext>
            </a:extLst>
          </p:cNvPr>
          <p:cNvSpPr txBox="1"/>
          <p:nvPr/>
        </p:nvSpPr>
        <p:spPr>
          <a:xfrm>
            <a:off x="3330942" y="2667977"/>
            <a:ext cx="593113" cy="307777"/>
          </a:xfrm>
          <a:prstGeom prst="rect">
            <a:avLst/>
          </a:prstGeom>
          <a:noFill/>
        </p:spPr>
        <p:txBody>
          <a:bodyPr wrap="square" rtlCol="0">
            <a:spAutoFit/>
          </a:bodyPr>
          <a:lstStyle>
            <a:defPPr>
              <a:defRPr lang="de-CH"/>
            </a:defPPr>
            <a:lvl1pPr>
              <a:defRPr sz="1400" b="0"/>
            </a:lvl1pPr>
          </a:lstStyle>
          <a:p>
            <a:r>
              <a:rPr lang="en-US" dirty="0">
                <a:solidFill>
                  <a:srgbClr val="FF0000"/>
                </a:solidFill>
              </a:rPr>
              <a:t>Virus</a:t>
            </a:r>
          </a:p>
        </p:txBody>
      </p:sp>
      <p:sp>
        <p:nvSpPr>
          <p:cNvPr id="24" name="Textfeld 23">
            <a:extLst>
              <a:ext uri="{FF2B5EF4-FFF2-40B4-BE49-F238E27FC236}">
                <a16:creationId xmlns:a16="http://schemas.microsoft.com/office/drawing/2014/main" id="{FA4FB98D-E16E-4CBB-BBEC-17BA78F1C839}"/>
              </a:ext>
            </a:extLst>
          </p:cNvPr>
          <p:cNvSpPr txBox="1"/>
          <p:nvPr/>
        </p:nvSpPr>
        <p:spPr>
          <a:xfrm>
            <a:off x="1537617" y="4240998"/>
            <a:ext cx="593113" cy="307777"/>
          </a:xfrm>
          <a:prstGeom prst="rect">
            <a:avLst/>
          </a:prstGeom>
          <a:noFill/>
        </p:spPr>
        <p:txBody>
          <a:bodyPr wrap="square" rtlCol="0">
            <a:spAutoFit/>
          </a:bodyPr>
          <a:lstStyle>
            <a:defPPr>
              <a:defRPr lang="de-CH"/>
            </a:defPPr>
            <a:lvl1pPr>
              <a:defRPr sz="1400" b="0"/>
            </a:lvl1pPr>
          </a:lstStyle>
          <a:p>
            <a:r>
              <a:rPr lang="en-US" dirty="0">
                <a:solidFill>
                  <a:srgbClr val="FF0000"/>
                </a:solidFill>
              </a:rPr>
              <a:t>Virus</a:t>
            </a:r>
          </a:p>
        </p:txBody>
      </p:sp>
      <p:sp>
        <p:nvSpPr>
          <p:cNvPr id="25" name="Bogen 24">
            <a:extLst>
              <a:ext uri="{FF2B5EF4-FFF2-40B4-BE49-F238E27FC236}">
                <a16:creationId xmlns:a16="http://schemas.microsoft.com/office/drawing/2014/main" id="{715E70E7-34DA-4AAC-8967-AF35CA576575}"/>
              </a:ext>
            </a:extLst>
          </p:cNvPr>
          <p:cNvSpPr/>
          <p:nvPr/>
        </p:nvSpPr>
        <p:spPr bwMode="auto">
          <a:xfrm rot="186305">
            <a:off x="606433" y="4639617"/>
            <a:ext cx="2238582" cy="463203"/>
          </a:xfrm>
          <a:prstGeom prst="arc">
            <a:avLst>
              <a:gd name="adj1" fmla="val 13514977"/>
              <a:gd name="adj2" fmla="val 21057532"/>
            </a:avLst>
          </a:prstGeom>
          <a:no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905E1835-2C22-439F-8905-CA33103952C5}"/>
              </a:ext>
            </a:extLst>
          </p:cNvPr>
          <p:cNvSpPr txBox="1"/>
          <p:nvPr/>
        </p:nvSpPr>
        <p:spPr>
          <a:xfrm>
            <a:off x="1383271" y="3213621"/>
            <a:ext cx="593113" cy="307777"/>
          </a:xfrm>
          <a:prstGeom prst="rect">
            <a:avLst/>
          </a:prstGeom>
          <a:noFill/>
        </p:spPr>
        <p:txBody>
          <a:bodyPr wrap="square" rtlCol="0">
            <a:spAutoFit/>
          </a:bodyPr>
          <a:lstStyle>
            <a:defPPr>
              <a:defRPr lang="de-CH"/>
            </a:defPPr>
            <a:lvl1pPr>
              <a:defRPr sz="1400" b="0"/>
            </a:lvl1pPr>
          </a:lstStyle>
          <a:p>
            <a:r>
              <a:rPr lang="en-US" dirty="0">
                <a:solidFill>
                  <a:srgbClr val="FF0000"/>
                </a:solidFill>
              </a:rPr>
              <a:t>Virus</a:t>
            </a:r>
          </a:p>
        </p:txBody>
      </p:sp>
      <p:sp>
        <p:nvSpPr>
          <p:cNvPr id="27" name="Textfeld 26">
            <a:extLst>
              <a:ext uri="{FF2B5EF4-FFF2-40B4-BE49-F238E27FC236}">
                <a16:creationId xmlns:a16="http://schemas.microsoft.com/office/drawing/2014/main" id="{0D97A167-3C4B-47CB-B641-1BEDE2FB52DA}"/>
              </a:ext>
            </a:extLst>
          </p:cNvPr>
          <p:cNvSpPr txBox="1"/>
          <p:nvPr/>
        </p:nvSpPr>
        <p:spPr>
          <a:xfrm>
            <a:off x="663987" y="2420730"/>
            <a:ext cx="833148" cy="307777"/>
          </a:xfrm>
          <a:prstGeom prst="rect">
            <a:avLst/>
          </a:prstGeom>
          <a:noFill/>
        </p:spPr>
        <p:txBody>
          <a:bodyPr wrap="square" rtlCol="0">
            <a:spAutoFit/>
          </a:bodyPr>
          <a:lstStyle>
            <a:defPPr>
              <a:defRPr lang="de-CH"/>
            </a:defPPr>
            <a:lvl1pPr>
              <a:defRPr sz="1400" b="0"/>
            </a:lvl1pPr>
          </a:lstStyle>
          <a:p>
            <a:r>
              <a:rPr lang="en-US" dirty="0"/>
              <a:t>Aphids</a:t>
            </a:r>
          </a:p>
        </p:txBody>
      </p:sp>
      <p:pic>
        <p:nvPicPr>
          <p:cNvPr id="28" name="Picture 1">
            <a:extLst>
              <a:ext uri="{FF2B5EF4-FFF2-40B4-BE49-F238E27FC236}">
                <a16:creationId xmlns:a16="http://schemas.microsoft.com/office/drawing/2014/main" id="{CC0F7C6C-FE58-4A26-8DAF-CE25D7A41D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7824" y="2593486"/>
            <a:ext cx="1008112" cy="1008112"/>
          </a:xfrm>
          <a:prstGeom prst="rect">
            <a:avLst/>
          </a:prstGeom>
        </p:spPr>
      </p:pic>
      <p:sp>
        <p:nvSpPr>
          <p:cNvPr id="29" name="Ellipse 28">
            <a:extLst>
              <a:ext uri="{FF2B5EF4-FFF2-40B4-BE49-F238E27FC236}">
                <a16:creationId xmlns:a16="http://schemas.microsoft.com/office/drawing/2014/main" id="{50B4A210-A571-448C-96E1-9321F4D59E7E}"/>
              </a:ext>
            </a:extLst>
          </p:cNvPr>
          <p:cNvSpPr/>
          <p:nvPr/>
        </p:nvSpPr>
        <p:spPr bwMode="auto">
          <a:xfrm>
            <a:off x="969966" y="3166848"/>
            <a:ext cx="65684" cy="62829"/>
          </a:xfrm>
          <a:prstGeom prst="ellips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30" name="Ellipse 29">
            <a:extLst>
              <a:ext uri="{FF2B5EF4-FFF2-40B4-BE49-F238E27FC236}">
                <a16:creationId xmlns:a16="http://schemas.microsoft.com/office/drawing/2014/main" id="{0181DDE9-4755-424B-A2C5-BBF171A07987}"/>
              </a:ext>
            </a:extLst>
          </p:cNvPr>
          <p:cNvSpPr/>
          <p:nvPr/>
        </p:nvSpPr>
        <p:spPr bwMode="auto">
          <a:xfrm>
            <a:off x="1101290" y="4648283"/>
            <a:ext cx="65684" cy="62829"/>
          </a:xfrm>
          <a:prstGeom prst="ellipse">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1" i="0" u="none" strike="noStrike" cap="none" normalizeH="0" baseline="0">
              <a:ln>
                <a:noFill/>
              </a:ln>
              <a:solidFill>
                <a:schemeClr val="tx1"/>
              </a:solidFill>
              <a:effectLst/>
              <a:latin typeface="Arial" charset="0"/>
            </a:endParaRPr>
          </a:p>
        </p:txBody>
      </p:sp>
      <p:sp>
        <p:nvSpPr>
          <p:cNvPr id="31" name="Datumsplatzhalter 4">
            <a:extLst>
              <a:ext uri="{FF2B5EF4-FFF2-40B4-BE49-F238E27FC236}">
                <a16:creationId xmlns:a16="http://schemas.microsoft.com/office/drawing/2014/main" id="{8D2D17F9-D3DF-4DCB-95DB-990E1C8BF06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04547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578850"/>
            <a:ext cx="7908549" cy="221599"/>
          </a:xfrm>
        </p:spPr>
        <p:txBody>
          <a:bodyPr vert="horz" lIns="0" tIns="0" rIns="0" bIns="0" rtlCol="0" anchor="t">
            <a:noAutofit/>
          </a:bodyPr>
          <a:lstStyle/>
          <a:p>
            <a:r>
              <a:rPr lang="de-CH" sz="1800" dirty="0">
                <a:solidFill>
                  <a:srgbClr val="262626"/>
                </a:solidFill>
                <a:latin typeface="+mn-lt"/>
              </a:rPr>
              <a:t>Example on </a:t>
            </a:r>
            <a:r>
              <a:rPr lang="de-CH" sz="1800" dirty="0" err="1">
                <a:solidFill>
                  <a:srgbClr val="262626"/>
                </a:solidFill>
                <a:latin typeface="+mn-lt"/>
              </a:rPr>
              <a:t>how</a:t>
            </a:r>
            <a:r>
              <a:rPr lang="de-CH" sz="1800" dirty="0">
                <a:solidFill>
                  <a:srgbClr val="262626"/>
                </a:solidFill>
                <a:latin typeface="+mn-lt"/>
              </a:rPr>
              <a:t> to </a:t>
            </a:r>
            <a:r>
              <a:rPr lang="de-CH" sz="1800" dirty="0" err="1">
                <a:solidFill>
                  <a:srgbClr val="262626"/>
                </a:solidFill>
                <a:latin typeface="+mn-lt"/>
              </a:rPr>
              <a:t>scout</a:t>
            </a:r>
            <a:r>
              <a:rPr lang="de-CH" sz="1800" dirty="0">
                <a:solidFill>
                  <a:srgbClr val="262626"/>
                </a:solidFill>
                <a:latin typeface="+mn-lt"/>
              </a:rPr>
              <a:t> </a:t>
            </a:r>
            <a:r>
              <a:rPr lang="de-CH" sz="1800" dirty="0" err="1">
                <a:solidFill>
                  <a:srgbClr val="262626"/>
                </a:solidFill>
                <a:latin typeface="+mn-lt"/>
              </a:rPr>
              <a:t>for</a:t>
            </a:r>
            <a:r>
              <a:rPr lang="de-CH" sz="1800" dirty="0">
                <a:solidFill>
                  <a:srgbClr val="262626"/>
                </a:solidFill>
                <a:latin typeface="+mn-lt"/>
              </a:rPr>
              <a:t> pests and </a:t>
            </a:r>
            <a:r>
              <a:rPr lang="de-CH" sz="1800" dirty="0" err="1">
                <a:solidFill>
                  <a:srgbClr val="262626"/>
                </a:solidFill>
                <a:latin typeface="+mn-lt"/>
              </a:rPr>
              <a:t>diseases</a:t>
            </a:r>
            <a:r>
              <a:rPr lang="de-CH" sz="1800" dirty="0">
                <a:solidFill>
                  <a:srgbClr val="262626"/>
                </a:solidFill>
                <a:latin typeface="+mn-lt"/>
              </a:rPr>
              <a:t> in large </a:t>
            </a:r>
            <a:r>
              <a:rPr lang="de-CH" sz="1800" dirty="0" err="1">
                <a:solidFill>
                  <a:srgbClr val="262626"/>
                </a:solidFill>
                <a:latin typeface="+mn-lt"/>
              </a:rPr>
              <a:t>fields</a:t>
            </a:r>
            <a:endParaRPr lang="en-US" sz="1800"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91</a:t>
            </a:fld>
            <a:endParaRPr lang="en-GB" noProof="0" dirty="0"/>
          </a:p>
        </p:txBody>
      </p:sp>
      <p:sp>
        <p:nvSpPr>
          <p:cNvPr id="3" name="TextBox 2"/>
          <p:cNvSpPr txBox="1"/>
          <p:nvPr/>
        </p:nvSpPr>
        <p:spPr>
          <a:xfrm>
            <a:off x="1247708" y="5693067"/>
            <a:ext cx="6649256" cy="338554"/>
          </a:xfrm>
          <a:prstGeom prst="rect">
            <a:avLst/>
          </a:prstGeom>
          <a:noFill/>
        </p:spPr>
        <p:txBody>
          <a:bodyPr wrap="none" rtlCol="0">
            <a:spAutoFit/>
          </a:bodyPr>
          <a:lstStyle/>
          <a:p>
            <a:r>
              <a:rPr lang="en-GB" sz="1600" dirty="0"/>
              <a:t>A lower threshold of less than 30 % is necessary for organic crop production.</a:t>
            </a:r>
            <a:endParaRPr lang="en-US" sz="1600" dirty="0"/>
          </a:p>
        </p:txBody>
      </p:sp>
      <p:pic>
        <p:nvPicPr>
          <p:cNvPr id="7" name="Picture 2" descr="\\Fileserver\Kommunikation\GemeinsameDaten\Temp-Datentransfer\AFRICA_SCANNS_Bearbeitet\M_04_PestAndDisease\M_4_PestAndDesease_farb_T\M_4_PestAndDesease_8.jpg">
            <a:extLst>
              <a:ext uri="{FF2B5EF4-FFF2-40B4-BE49-F238E27FC236}">
                <a16:creationId xmlns:a16="http://schemas.microsoft.com/office/drawing/2014/main" id="{AF9FA62C-E596-45A1-ACA8-B679A2786D3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832" t="-303" b="-5471"/>
          <a:stretch/>
        </p:blipFill>
        <p:spPr bwMode="auto">
          <a:xfrm>
            <a:off x="718435" y="993895"/>
            <a:ext cx="7409260" cy="468513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2">
            <a:extLst>
              <a:ext uri="{FF2B5EF4-FFF2-40B4-BE49-F238E27FC236}">
                <a16:creationId xmlns:a16="http://schemas.microsoft.com/office/drawing/2014/main" id="{A4C34E0E-97A9-4723-8BD7-E96C33E7E796}"/>
              </a:ext>
            </a:extLst>
          </p:cNvPr>
          <p:cNvCxnSpPr>
            <a:cxnSpLocks/>
          </p:cNvCxnSpPr>
          <p:nvPr/>
        </p:nvCxnSpPr>
        <p:spPr bwMode="auto">
          <a:xfrm flipH="1" flipV="1">
            <a:off x="2882627" y="2802525"/>
            <a:ext cx="1988289" cy="2360855"/>
          </a:xfrm>
          <a:prstGeom prst="straightConnector1">
            <a:avLst/>
          </a:prstGeom>
          <a:ln w="28575">
            <a:solidFill>
              <a:srgbClr val="F6A800"/>
            </a:solidFill>
            <a:headEnd type="none" w="sm" len="sm"/>
            <a:tailEnd type="arrow"/>
          </a:ln>
        </p:spPr>
        <p:style>
          <a:lnRef idx="2">
            <a:schemeClr val="accent2"/>
          </a:lnRef>
          <a:fillRef idx="0">
            <a:schemeClr val="accent2"/>
          </a:fillRef>
          <a:effectRef idx="1">
            <a:schemeClr val="accent2"/>
          </a:effectRef>
          <a:fontRef idx="minor">
            <a:schemeClr val="tx1"/>
          </a:fontRef>
        </p:style>
      </p:cxnSp>
      <p:cxnSp>
        <p:nvCxnSpPr>
          <p:cNvPr id="9" name="Gerade Verbindung mit Pfeil 13">
            <a:extLst>
              <a:ext uri="{FF2B5EF4-FFF2-40B4-BE49-F238E27FC236}">
                <a16:creationId xmlns:a16="http://schemas.microsoft.com/office/drawing/2014/main" id="{CF0CCF61-8AF1-4EEE-BA07-6502A06DD2F5}"/>
              </a:ext>
            </a:extLst>
          </p:cNvPr>
          <p:cNvCxnSpPr>
            <a:cxnSpLocks/>
          </p:cNvCxnSpPr>
          <p:nvPr/>
        </p:nvCxnSpPr>
        <p:spPr bwMode="auto">
          <a:xfrm>
            <a:off x="2951982" y="2760853"/>
            <a:ext cx="3858493" cy="89755"/>
          </a:xfrm>
          <a:prstGeom prst="straightConnector1">
            <a:avLst/>
          </a:prstGeom>
          <a:ln w="28575">
            <a:solidFill>
              <a:srgbClr val="F6A800"/>
            </a:solidFill>
            <a:headEnd type="none" w="sm" len="sm"/>
            <a:tailEnd type="arrow"/>
          </a:ln>
        </p:spPr>
        <p:style>
          <a:lnRef idx="2">
            <a:schemeClr val="accent2"/>
          </a:lnRef>
          <a:fillRef idx="0">
            <a:schemeClr val="accent2"/>
          </a:fillRef>
          <a:effectRef idx="1">
            <a:schemeClr val="accent2"/>
          </a:effectRef>
          <a:fontRef idx="minor">
            <a:schemeClr val="tx1"/>
          </a:fontRef>
        </p:style>
      </p:cxnSp>
      <p:cxnSp>
        <p:nvCxnSpPr>
          <p:cNvPr id="10" name="Gerade Verbindung mit Pfeil 16">
            <a:extLst>
              <a:ext uri="{FF2B5EF4-FFF2-40B4-BE49-F238E27FC236}">
                <a16:creationId xmlns:a16="http://schemas.microsoft.com/office/drawing/2014/main" id="{C9E64D31-33AF-4EA9-B2CC-3E76281D37C8}"/>
              </a:ext>
            </a:extLst>
          </p:cNvPr>
          <p:cNvCxnSpPr>
            <a:cxnSpLocks/>
          </p:cNvCxnSpPr>
          <p:nvPr/>
        </p:nvCxnSpPr>
        <p:spPr bwMode="auto">
          <a:xfrm flipH="1" flipV="1">
            <a:off x="5525460" y="1272524"/>
            <a:ext cx="1354370" cy="1530001"/>
          </a:xfrm>
          <a:prstGeom prst="straightConnector1">
            <a:avLst/>
          </a:prstGeom>
          <a:ln w="28575">
            <a:solidFill>
              <a:srgbClr val="F6A800"/>
            </a:solidFill>
            <a:headEnd type="none" w="sm" len="sm"/>
            <a:tailEnd type="arrow"/>
          </a:ln>
        </p:spPr>
        <p:style>
          <a:lnRef idx="2">
            <a:schemeClr val="accent2"/>
          </a:lnRef>
          <a:fillRef idx="0">
            <a:schemeClr val="accent2"/>
          </a:fillRef>
          <a:effectRef idx="1">
            <a:schemeClr val="accent2"/>
          </a:effectRef>
          <a:fontRef idx="minor">
            <a:schemeClr val="tx1"/>
          </a:fontRef>
        </p:style>
      </p:cxnSp>
      <p:sp>
        <p:nvSpPr>
          <p:cNvPr id="11" name="Datumsplatzhalter 4">
            <a:extLst>
              <a:ext uri="{FF2B5EF4-FFF2-40B4-BE49-F238E27FC236}">
                <a16:creationId xmlns:a16="http://schemas.microsoft.com/office/drawing/2014/main" id="{D3D0325D-3F47-4983-8C4B-19DF1A6A2AB1}"/>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9889516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6E5B84A-357A-439C-804A-A990B669C824}" type="slidenum">
              <a:rPr lang="de-DE" smtClean="0">
                <a:solidFill>
                  <a:srgbClr val="000000"/>
                </a:solidFill>
              </a:rPr>
              <a:pPr>
                <a:defRPr/>
              </a:pPr>
              <a:t>92</a:t>
            </a:fld>
            <a:endParaRPr lang="de-DE" dirty="0">
              <a:solidFill>
                <a:srgbClr val="000000"/>
              </a:solidFill>
            </a:endParaRPr>
          </a:p>
        </p:txBody>
      </p:sp>
      <p:sp>
        <p:nvSpPr>
          <p:cNvPr id="4" name="Datumsplatzhalter 3"/>
          <p:cNvSpPr>
            <a:spLocks noGrp="1"/>
          </p:cNvSpPr>
          <p:nvPr>
            <p:ph type="dt" sz="half" idx="11"/>
          </p:nvPr>
        </p:nvSpPr>
        <p:spPr/>
        <p:txBody>
          <a:bodyPr/>
          <a:lstStyle/>
          <a:p>
            <a:r>
              <a:rPr lang="de-CH"/>
              <a:t>Organic Demonstration User Guide, 2020</a:t>
            </a:r>
            <a:endParaRPr lang="en-GB" dirty="0"/>
          </a:p>
        </p:txBody>
      </p:sp>
      <p:grpSp>
        <p:nvGrpSpPr>
          <p:cNvPr id="8" name="Gruppieren 7"/>
          <p:cNvGrpSpPr/>
          <p:nvPr/>
        </p:nvGrpSpPr>
        <p:grpSpPr>
          <a:xfrm>
            <a:off x="791959" y="714931"/>
            <a:ext cx="7110079" cy="5097325"/>
            <a:chOff x="-84520" y="-143934"/>
            <a:chExt cx="5098377" cy="7051896"/>
          </a:xfrm>
        </p:grpSpPr>
        <p:cxnSp>
          <p:nvCxnSpPr>
            <p:cNvPr id="9" name="Gerader Verbinder 8"/>
            <p:cNvCxnSpPr>
              <a:cxnSpLocks/>
            </p:cNvCxnSpPr>
            <p:nvPr/>
          </p:nvCxnSpPr>
          <p:spPr>
            <a:xfrm flipH="1">
              <a:off x="1461375" y="250821"/>
              <a:ext cx="7049" cy="665031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a:cxnSpLocks/>
            </p:cNvCxnSpPr>
            <p:nvPr/>
          </p:nvCxnSpPr>
          <p:spPr>
            <a:xfrm>
              <a:off x="1461054" y="531639"/>
              <a:ext cx="1605167"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a:cxnSpLocks/>
            </p:cNvCxnSpPr>
            <p:nvPr/>
          </p:nvCxnSpPr>
          <p:spPr>
            <a:xfrm>
              <a:off x="1473279" y="2031697"/>
              <a:ext cx="1597797"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a:cxnSpLocks/>
            </p:cNvCxnSpPr>
            <p:nvPr/>
          </p:nvCxnSpPr>
          <p:spPr>
            <a:xfrm>
              <a:off x="1473279" y="4025775"/>
              <a:ext cx="159294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a:cxnSpLocks/>
            </p:cNvCxnSpPr>
            <p:nvPr/>
          </p:nvCxnSpPr>
          <p:spPr>
            <a:xfrm>
              <a:off x="1461054" y="5727548"/>
              <a:ext cx="1533606"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84520" y="-143934"/>
              <a:ext cx="3819304" cy="404504"/>
            </a:xfrm>
            <a:prstGeom prst="rect">
              <a:avLst/>
            </a:prstGeom>
            <a:solidFill>
              <a:schemeClr val="accent5">
                <a:lumMod val="40000"/>
                <a:lumOff val="60000"/>
              </a:schemeClr>
            </a:solidFill>
          </p:spPr>
          <p:txBody>
            <a:bodyPr wrap="square">
              <a:spAutoFit/>
            </a:bodyPr>
            <a:lstStyle/>
            <a:p>
              <a:pPr>
                <a:spcAft>
                  <a:spcPts val="0"/>
                </a:spcAft>
              </a:pPr>
              <a:r>
                <a:rPr lang="en-GB"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Step 1: </a:t>
              </a:r>
              <a:r>
                <a:rPr lang="en-GB"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Is the </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substance formally registered for use in agriculture in the intended country?</a:t>
              </a:r>
            </a:p>
            <a:p>
              <a:pPr>
                <a:spcAft>
                  <a:spcPts val="0"/>
                </a:spcAft>
              </a:pPr>
              <a:endParaRPr lang="en-US" sz="200" dirty="0">
                <a:effectLst/>
                <a:latin typeface="Times New Roman" panose="02020603050405020304" pitchFamily="18" charset="0"/>
                <a:ea typeface="Times New Roman" panose="02020603050405020304" pitchFamily="18" charset="0"/>
              </a:endParaRPr>
            </a:p>
          </p:txBody>
        </p:sp>
        <p:sp>
          <p:nvSpPr>
            <p:cNvPr id="15" name="Rechteck 14"/>
            <p:cNvSpPr/>
            <p:nvPr/>
          </p:nvSpPr>
          <p:spPr>
            <a:xfrm>
              <a:off x="2926010" y="366364"/>
              <a:ext cx="1597797" cy="830297"/>
            </a:xfrm>
            <a:prstGeom prst="rect">
              <a:avLst/>
            </a:prstGeom>
            <a:solidFill>
              <a:srgbClr val="FF9999"/>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NO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Input cannot be used, need to submit a request to owner of the standard or label for inclusion.</a:t>
              </a:r>
              <a:endParaRPr lang="en-US" sz="1200" dirty="0">
                <a:effectLst/>
                <a:latin typeface="Times New Roman" panose="02020603050405020304" pitchFamily="18" charset="0"/>
                <a:ea typeface="Times New Roman" panose="02020603050405020304" pitchFamily="18" charset="0"/>
              </a:endParaRPr>
            </a:p>
          </p:txBody>
        </p:sp>
        <p:sp>
          <p:nvSpPr>
            <p:cNvPr id="16" name="Rechteck 15"/>
            <p:cNvSpPr/>
            <p:nvPr/>
          </p:nvSpPr>
          <p:spPr>
            <a:xfrm>
              <a:off x="897015" y="673642"/>
              <a:ext cx="1128076" cy="361924"/>
            </a:xfrm>
            <a:prstGeom prst="rect">
              <a:avLst/>
            </a:prstGeom>
            <a:solidFill>
              <a:schemeClr val="accent6">
                <a:lumMod val="40000"/>
                <a:lumOff val="60000"/>
              </a:schemeClr>
            </a:solidFill>
          </p:spPr>
          <p:txBody>
            <a:bodyPr wrap="square">
              <a:spAutoFit/>
            </a:bodyPr>
            <a:lstStyle/>
            <a:p>
              <a:pPr>
                <a:spcAft>
                  <a:spcPts val="0"/>
                </a:spcAft>
              </a:pPr>
              <a:r>
                <a:rPr lang="en-US" sz="1100" b="1" kern="120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YES </a:t>
              </a:r>
              <a:r>
                <a:rPr lang="en-US" sz="1100" b="1" kern="120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en-US" sz="1100" b="1" kern="120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Go to Step 2</a:t>
              </a:r>
              <a:endParaRPr lang="en-US" sz="1200">
                <a:effectLst/>
                <a:latin typeface="Times New Roman" panose="02020603050405020304" pitchFamily="18" charset="0"/>
                <a:ea typeface="Times New Roman" panose="02020603050405020304" pitchFamily="18" charset="0"/>
              </a:endParaRPr>
            </a:p>
          </p:txBody>
        </p:sp>
        <p:sp>
          <p:nvSpPr>
            <p:cNvPr id="17" name="Rechteck 16"/>
            <p:cNvSpPr/>
            <p:nvPr/>
          </p:nvSpPr>
          <p:spPr>
            <a:xfrm>
              <a:off x="450338" y="1195446"/>
              <a:ext cx="2205893" cy="638690"/>
            </a:xfrm>
            <a:prstGeom prst="rect">
              <a:avLst/>
            </a:prstGeom>
            <a:solidFill>
              <a:schemeClr val="accent5">
                <a:lumMod val="40000"/>
                <a:lumOff val="60000"/>
              </a:schemeClr>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Step 2: </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Is the substance and/or product compliant to national organic regulations? </a:t>
              </a:r>
            </a:p>
            <a:p>
              <a:pPr>
                <a:spcAft>
                  <a:spcPts val="0"/>
                </a:spcAft>
              </a:pPr>
              <a:endParaRPr lang="en-US" sz="200" dirty="0">
                <a:effectLst/>
                <a:latin typeface="Times New Roman" panose="02020603050405020304" pitchFamily="18" charset="0"/>
                <a:ea typeface="Times New Roman" panose="02020603050405020304" pitchFamily="18" charset="0"/>
              </a:endParaRPr>
            </a:p>
          </p:txBody>
        </p:sp>
        <p:sp>
          <p:nvSpPr>
            <p:cNvPr id="18" name="Rechteck 17"/>
            <p:cNvSpPr/>
            <p:nvPr/>
          </p:nvSpPr>
          <p:spPr>
            <a:xfrm>
              <a:off x="192545" y="2228807"/>
              <a:ext cx="2651760" cy="954012"/>
            </a:xfrm>
            <a:prstGeom prst="rect">
              <a:avLst/>
            </a:prstGeom>
            <a:solidFill>
              <a:schemeClr val="accent6">
                <a:lumMod val="40000"/>
                <a:lumOff val="60000"/>
              </a:schemeClr>
            </a:solidFill>
          </p:spPr>
          <p:txBody>
            <a:bodyPr wrap="square" tIns="90000" bIns="90000">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YES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Input can be used in national context, but if subject to approval then check with a competent national authority. </a:t>
              </a:r>
              <a:b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b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Go to Step 3</a:t>
              </a:r>
              <a:endParaRPr lang="en-US" sz="1200" dirty="0">
                <a:effectLst/>
                <a:latin typeface="Times New Roman" panose="02020603050405020304" pitchFamily="18" charset="0"/>
                <a:ea typeface="Times New Roman" panose="02020603050405020304" pitchFamily="18" charset="0"/>
              </a:endParaRPr>
            </a:p>
          </p:txBody>
        </p:sp>
        <p:sp>
          <p:nvSpPr>
            <p:cNvPr id="19" name="Rechteck 18"/>
            <p:cNvSpPr/>
            <p:nvPr/>
          </p:nvSpPr>
          <p:spPr>
            <a:xfrm>
              <a:off x="2935299" y="1844474"/>
              <a:ext cx="1389445" cy="404504"/>
            </a:xfrm>
            <a:prstGeom prst="rect">
              <a:avLst/>
            </a:prstGeom>
            <a:solidFill>
              <a:srgbClr val="FF9999"/>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NO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Input cannot be used</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a:t>
              </a:r>
            </a:p>
            <a:p>
              <a:pPr>
                <a:spcAft>
                  <a:spcPts val="0"/>
                </a:spcAft>
              </a:pPr>
              <a:endParaRPr lang="en-US" sz="200" dirty="0">
                <a:effectLst/>
                <a:latin typeface="Times New Roman" panose="02020603050405020304" pitchFamily="18" charset="0"/>
                <a:ea typeface="Times New Roman" panose="02020603050405020304" pitchFamily="18" charset="0"/>
              </a:endParaRPr>
            </a:p>
          </p:txBody>
        </p:sp>
        <p:sp>
          <p:nvSpPr>
            <p:cNvPr id="20" name="Rechteck 19"/>
            <p:cNvSpPr/>
            <p:nvPr/>
          </p:nvSpPr>
          <p:spPr>
            <a:xfrm>
              <a:off x="-57644" y="3390807"/>
              <a:ext cx="4447065" cy="361924"/>
            </a:xfrm>
            <a:prstGeom prst="rect">
              <a:avLst/>
            </a:prstGeom>
            <a:solidFill>
              <a:schemeClr val="accent5">
                <a:lumMod val="40000"/>
                <a:lumOff val="60000"/>
              </a:schemeClr>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Step 3: </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For organic exports, is the substance and/or product permitted for the target export countries? </a:t>
              </a:r>
              <a:endParaRPr lang="en-US" sz="1200" dirty="0">
                <a:effectLst/>
                <a:latin typeface="Times New Roman" panose="02020603050405020304" pitchFamily="18" charset="0"/>
                <a:ea typeface="Times New Roman" panose="02020603050405020304" pitchFamily="18" charset="0"/>
              </a:endParaRPr>
            </a:p>
          </p:txBody>
        </p:sp>
        <p:sp>
          <p:nvSpPr>
            <p:cNvPr id="21" name="Rechteck 20"/>
            <p:cNvSpPr/>
            <p:nvPr/>
          </p:nvSpPr>
          <p:spPr>
            <a:xfrm>
              <a:off x="676807" y="4188045"/>
              <a:ext cx="1592943" cy="719826"/>
            </a:xfrm>
            <a:prstGeom prst="rect">
              <a:avLst/>
            </a:prstGeom>
            <a:solidFill>
              <a:schemeClr val="accent6">
                <a:lumMod val="40000"/>
                <a:lumOff val="60000"/>
              </a:schemeClr>
            </a:solidFill>
          </p:spPr>
          <p:txBody>
            <a:bodyPr wrap="square" tIns="90000" bIns="90000">
              <a:spAutoFit/>
            </a:bodyPr>
            <a:lstStyle/>
            <a:p>
              <a:pPr>
                <a:spcAft>
                  <a:spcPts val="0"/>
                </a:spcAft>
              </a:pPr>
              <a:r>
                <a:rPr lang="en-GB"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YES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en-GB"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Input can be used for export products. </a:t>
              </a:r>
              <a:r>
                <a:rPr lang="en-GB"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Go to Step 4</a:t>
              </a:r>
              <a:endParaRPr lang="en-US" sz="1200" dirty="0">
                <a:effectLst/>
                <a:latin typeface="Times New Roman" panose="02020603050405020304" pitchFamily="18" charset="0"/>
                <a:ea typeface="Times New Roman" panose="02020603050405020304" pitchFamily="18" charset="0"/>
              </a:endParaRPr>
            </a:p>
          </p:txBody>
        </p:sp>
        <p:sp>
          <p:nvSpPr>
            <p:cNvPr id="22" name="Rechteck 21"/>
            <p:cNvSpPr/>
            <p:nvPr/>
          </p:nvSpPr>
          <p:spPr>
            <a:xfrm>
              <a:off x="2935299" y="3900257"/>
              <a:ext cx="1461631" cy="830297"/>
            </a:xfrm>
            <a:prstGeom prst="rect">
              <a:avLst/>
            </a:prstGeom>
            <a:solidFill>
              <a:srgbClr val="FF9999"/>
            </a:solidFill>
          </p:spPr>
          <p:txBody>
            <a:bodyPr wrap="square">
              <a:spAutoFit/>
            </a:bodyPr>
            <a:lstStyle/>
            <a:p>
              <a:pPr>
                <a:spcAft>
                  <a:spcPts val="0"/>
                </a:spcAft>
              </a:pPr>
              <a:r>
                <a:rPr lang="en-GB"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NO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a:t>
              </a:r>
              <a:r>
                <a:rPr lang="en-GB"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Input cannot be used for organic products earmarked for export</a:t>
              </a:r>
            </a:p>
          </p:txBody>
        </p:sp>
        <p:sp>
          <p:nvSpPr>
            <p:cNvPr id="23" name="Rechteck 22"/>
            <p:cNvSpPr/>
            <p:nvPr/>
          </p:nvSpPr>
          <p:spPr>
            <a:xfrm>
              <a:off x="38086" y="5090512"/>
              <a:ext cx="4975771" cy="361924"/>
            </a:xfrm>
            <a:prstGeom prst="rect">
              <a:avLst/>
            </a:prstGeom>
            <a:solidFill>
              <a:schemeClr val="accent5">
                <a:lumMod val="40000"/>
                <a:lumOff val="60000"/>
              </a:schemeClr>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Step 4: </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Is the substance and/or product permitted for branding with private label/standard in target export countries?</a:t>
              </a:r>
              <a:endParaRPr lang="en-US" sz="1200" dirty="0">
                <a:effectLst/>
                <a:latin typeface="Times New Roman" panose="02020603050405020304" pitchFamily="18" charset="0"/>
                <a:ea typeface="Times New Roman" panose="02020603050405020304" pitchFamily="18" charset="0"/>
              </a:endParaRPr>
            </a:p>
          </p:txBody>
        </p:sp>
        <p:sp>
          <p:nvSpPr>
            <p:cNvPr id="24" name="Rechteck 23"/>
            <p:cNvSpPr/>
            <p:nvPr/>
          </p:nvSpPr>
          <p:spPr>
            <a:xfrm>
              <a:off x="157473" y="6188136"/>
              <a:ext cx="2574480" cy="719826"/>
            </a:xfrm>
            <a:prstGeom prst="rect">
              <a:avLst/>
            </a:prstGeom>
            <a:solidFill>
              <a:schemeClr val="accent6">
                <a:lumMod val="40000"/>
                <a:lumOff val="60000"/>
              </a:schemeClr>
            </a:solidFill>
          </p:spPr>
          <p:txBody>
            <a:bodyPr wrap="square" tIns="90000" bIns="90000">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YES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Input can be used on agricultural products branded with a private label.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(All key needs have been satisfied)</a:t>
              </a:r>
              <a:endParaRPr lang="en-US" sz="1200" dirty="0">
                <a:effectLst/>
                <a:latin typeface="Times New Roman" panose="02020603050405020304" pitchFamily="18" charset="0"/>
                <a:ea typeface="Times New Roman" panose="02020603050405020304" pitchFamily="18" charset="0"/>
              </a:endParaRPr>
            </a:p>
          </p:txBody>
        </p:sp>
        <p:sp>
          <p:nvSpPr>
            <p:cNvPr id="25" name="Rechteck 24"/>
            <p:cNvSpPr/>
            <p:nvPr/>
          </p:nvSpPr>
          <p:spPr>
            <a:xfrm>
              <a:off x="2942689" y="5619267"/>
              <a:ext cx="1962207" cy="596111"/>
            </a:xfrm>
            <a:prstGeom prst="rect">
              <a:avLst/>
            </a:prstGeom>
            <a:solidFill>
              <a:srgbClr val="FF9999"/>
            </a:solidFill>
          </p:spPr>
          <p:txBody>
            <a:bodyPr wrap="square">
              <a:spAutoFit/>
            </a:bodyPr>
            <a:lstStyle/>
            <a:p>
              <a:pPr>
                <a:spcAft>
                  <a:spcPts val="0"/>
                </a:spcAft>
              </a:pP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NO </a:t>
              </a:r>
              <a:r>
                <a:rPr lang="en-US" sz="1100" b="1"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sym typeface="Wingdings 3" panose="05040102010807070707" pitchFamily="18" charset="2"/>
                </a:rPr>
                <a:t></a:t>
              </a:r>
              <a:r>
                <a:rPr lang="en-US" sz="1100" kern="1200" dirty="0">
                  <a:solidFill>
                    <a:srgbClr val="000000"/>
                  </a:solidFill>
                  <a:effectLst/>
                  <a:latin typeface="Gill Sans MT" panose="020B0502020104020203" pitchFamily="34" charset="0"/>
                  <a:ea typeface="Times New Roman" panose="02020603050405020304" pitchFamily="18" charset="0"/>
                  <a:cs typeface="Times New Roman" panose="02020603050405020304" pitchFamily="18" charset="0"/>
                </a:rPr>
                <a:t> Input cannot be used on agricultural products branded with a private label</a:t>
              </a:r>
              <a:endParaRPr lang="en-US" sz="1200" dirty="0">
                <a:effectLst/>
                <a:latin typeface="Times New Roman" panose="02020603050405020304" pitchFamily="18" charset="0"/>
                <a:ea typeface="Times New Roman" panose="02020603050405020304" pitchFamily="18" charset="0"/>
              </a:endParaRPr>
            </a:p>
          </p:txBody>
        </p:sp>
      </p:grpSp>
      <p:sp>
        <p:nvSpPr>
          <p:cNvPr id="27" name="Textfeld 26"/>
          <p:cNvSpPr txBox="1"/>
          <p:nvPr/>
        </p:nvSpPr>
        <p:spPr>
          <a:xfrm>
            <a:off x="701957" y="236281"/>
            <a:ext cx="8100090" cy="369332"/>
          </a:xfrm>
          <a:prstGeom prst="rect">
            <a:avLst/>
          </a:prstGeom>
          <a:noFill/>
        </p:spPr>
        <p:txBody>
          <a:bodyPr wrap="square" rtlCol="0">
            <a:spAutoFit/>
          </a:bodyPr>
          <a:lstStyle/>
          <a:p>
            <a:r>
              <a:rPr lang="de-CH" b="1" dirty="0"/>
              <a:t>Decision </a:t>
            </a:r>
            <a:r>
              <a:rPr lang="de-CH" b="1" dirty="0" err="1"/>
              <a:t>making</a:t>
            </a:r>
            <a:r>
              <a:rPr lang="de-CH" b="1" dirty="0"/>
              <a:t> process regarding </a:t>
            </a:r>
            <a:r>
              <a:rPr lang="de-CH" b="1" dirty="0" err="1"/>
              <a:t>compliance</a:t>
            </a:r>
            <a:r>
              <a:rPr lang="de-CH" b="1" dirty="0"/>
              <a:t> of </a:t>
            </a:r>
            <a:r>
              <a:rPr lang="de-CH" b="1" dirty="0" err="1"/>
              <a:t>inputs</a:t>
            </a:r>
            <a:r>
              <a:rPr lang="de-CH" b="1" dirty="0"/>
              <a:t> </a:t>
            </a:r>
            <a:r>
              <a:rPr lang="de-CH" b="1" dirty="0" err="1"/>
              <a:t>for</a:t>
            </a:r>
            <a:r>
              <a:rPr lang="de-CH" b="1" dirty="0"/>
              <a:t> </a:t>
            </a:r>
            <a:r>
              <a:rPr lang="de-CH" b="1" dirty="0" err="1"/>
              <a:t>use</a:t>
            </a:r>
            <a:r>
              <a:rPr lang="de-CH" b="1" dirty="0"/>
              <a:t> in organic</a:t>
            </a:r>
            <a:endParaRPr lang="en-US" b="1" dirty="0"/>
          </a:p>
        </p:txBody>
      </p:sp>
      <p:sp>
        <p:nvSpPr>
          <p:cNvPr id="28" name="Textfeld 27"/>
          <p:cNvSpPr txBox="1"/>
          <p:nvPr/>
        </p:nvSpPr>
        <p:spPr>
          <a:xfrm>
            <a:off x="4901789" y="5605434"/>
            <a:ext cx="3749492" cy="430887"/>
          </a:xfrm>
          <a:prstGeom prst="rect">
            <a:avLst/>
          </a:prstGeom>
          <a:noFill/>
        </p:spPr>
        <p:txBody>
          <a:bodyPr wrap="square" rtlCol="0">
            <a:spAutoFit/>
          </a:bodyPr>
          <a:lstStyle/>
          <a:p>
            <a:r>
              <a:rPr lang="de-CH" sz="1100" dirty="0"/>
              <a:t>Source: van den Berg et. al. 2020, </a:t>
            </a:r>
            <a:r>
              <a:rPr lang="en-US" sz="1100" dirty="0"/>
              <a:t>Assessing Compliance of Inputs in Organic Agriculture: A User’s Guide</a:t>
            </a:r>
          </a:p>
        </p:txBody>
      </p:sp>
    </p:spTree>
    <p:extLst>
      <p:ext uri="{BB962C8B-B14F-4D97-AF65-F5344CB8AC3E}">
        <p14:creationId xmlns:p14="http://schemas.microsoft.com/office/powerpoint/2010/main" val="3099489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93</a:t>
            </a:fld>
            <a:endParaRPr lang="en-GB" noProof="0" dirty="0"/>
          </a:p>
        </p:txBody>
      </p:sp>
      <p:sp>
        <p:nvSpPr>
          <p:cNvPr id="7" name="Rectangle 7"/>
          <p:cNvSpPr/>
          <p:nvPr/>
        </p:nvSpPr>
        <p:spPr>
          <a:xfrm>
            <a:off x="670443" y="1179896"/>
            <a:ext cx="7385291" cy="221599"/>
          </a:xfrm>
          <a:prstGeom prst="rect">
            <a:avLst/>
          </a:prstGeom>
          <a:noFill/>
        </p:spPr>
        <p:txBody>
          <a:bodyPr vert="horz" wrap="square" lIns="0" tIns="0" rIns="0" bIns="0" rtlCol="0" anchor="t">
            <a:spAutoFit/>
          </a:bodyPr>
          <a:lstStyle/>
          <a:p>
            <a:pPr>
              <a:lnSpc>
                <a:spcPct val="90000"/>
              </a:lnSpc>
              <a:spcBef>
                <a:spcPct val="0"/>
              </a:spcBef>
            </a:pPr>
            <a:r>
              <a:rPr lang="de-CH" sz="1600" b="1" dirty="0" err="1"/>
              <a:t>Guiding</a:t>
            </a:r>
            <a:r>
              <a:rPr lang="de-CH" sz="1600" b="1" dirty="0"/>
              <a:t> </a:t>
            </a:r>
            <a:r>
              <a:rPr lang="de-CH" sz="1600" b="1" dirty="0" err="1"/>
              <a:t>questions</a:t>
            </a:r>
            <a:r>
              <a:rPr lang="de-CH" sz="1600" b="1" dirty="0"/>
              <a:t> related to </a:t>
            </a:r>
            <a:r>
              <a:rPr lang="de-CH" sz="1600" b="1" dirty="0" err="1"/>
              <a:t>the</a:t>
            </a:r>
            <a:r>
              <a:rPr lang="de-CH" sz="1600" b="1" dirty="0"/>
              <a:t> </a:t>
            </a:r>
            <a:r>
              <a:rPr lang="de-CH" sz="1600" b="1" dirty="0" err="1"/>
              <a:t>prevention</a:t>
            </a:r>
            <a:r>
              <a:rPr lang="de-CH" sz="1600" b="1" dirty="0"/>
              <a:t> </a:t>
            </a:r>
            <a:r>
              <a:rPr lang="de-CH" sz="1600" b="1" dirty="0" err="1"/>
              <a:t>or</a:t>
            </a:r>
            <a:r>
              <a:rPr lang="de-CH" sz="1600" b="1" dirty="0"/>
              <a:t> </a:t>
            </a:r>
            <a:r>
              <a:rPr lang="de-CH" sz="1600" b="1" dirty="0" err="1"/>
              <a:t>reduction</a:t>
            </a:r>
            <a:r>
              <a:rPr lang="de-CH" sz="1600" b="1" dirty="0"/>
              <a:t> of </a:t>
            </a:r>
            <a:r>
              <a:rPr lang="de-CH" sz="1600" b="1" dirty="0" err="1"/>
              <a:t>contamination</a:t>
            </a:r>
            <a:r>
              <a:rPr lang="de-CH" sz="1600" b="1" dirty="0"/>
              <a:t> </a:t>
            </a:r>
            <a:endParaRPr lang="en-GB" sz="1600" b="1" dirty="0"/>
          </a:p>
        </p:txBody>
      </p:sp>
      <p:sp>
        <p:nvSpPr>
          <p:cNvPr id="10" name="TextBox 9"/>
          <p:cNvSpPr txBox="1"/>
          <p:nvPr/>
        </p:nvSpPr>
        <p:spPr>
          <a:xfrm>
            <a:off x="623495" y="4043145"/>
            <a:ext cx="7908549" cy="1815882"/>
          </a:xfrm>
          <a:prstGeom prst="rect">
            <a:avLst/>
          </a:prstGeom>
          <a:solidFill>
            <a:srgbClr val="FFF2CC"/>
          </a:solidFill>
        </p:spPr>
        <p:txBody>
          <a:bodyPr wrap="square" rtlCol="0">
            <a:spAutoFit/>
          </a:bodyPr>
          <a:lstStyle/>
          <a:p>
            <a:r>
              <a:rPr lang="en-GB" sz="1600" b="1" dirty="0"/>
              <a:t>Note when using trees as barrier plants:</a:t>
            </a:r>
          </a:p>
          <a:p>
            <a:pPr marL="285750" lvl="1" indent="-285750" defTabSz="685800">
              <a:lnSpc>
                <a:spcPct val="90000"/>
              </a:lnSpc>
              <a:spcAft>
                <a:spcPts val="600"/>
              </a:spcAft>
              <a:buClr>
                <a:srgbClr val="006C8E"/>
              </a:buClr>
              <a:buFont typeface="Arial" panose="020B0604020202020204" pitchFamily="34" charset="0"/>
              <a:buChar char="•"/>
            </a:pPr>
            <a:r>
              <a:rPr lang="en-GB" sz="1600" spc="20" dirty="0"/>
              <a:t>The distance between the conventional and organic field should not be less than 20 meters in width.</a:t>
            </a:r>
          </a:p>
          <a:p>
            <a:pPr marL="285750" lvl="1" indent="-285750" defTabSz="685800">
              <a:lnSpc>
                <a:spcPct val="90000"/>
              </a:lnSpc>
              <a:spcAft>
                <a:spcPts val="600"/>
              </a:spcAft>
              <a:buClr>
                <a:srgbClr val="006C8E"/>
              </a:buClr>
              <a:buFont typeface="Arial" panose="020B0604020202020204" pitchFamily="34" charset="0"/>
              <a:buChar char="•"/>
            </a:pPr>
            <a:r>
              <a:rPr lang="en-GB" sz="1600" spc="20" dirty="0"/>
              <a:t>The trees should be thick enough to prevent pesticides drifts from reaching the organic plots.</a:t>
            </a:r>
          </a:p>
          <a:p>
            <a:pPr marL="285750" lvl="1" indent="-285750" defTabSz="685800">
              <a:lnSpc>
                <a:spcPct val="90000"/>
              </a:lnSpc>
              <a:spcAft>
                <a:spcPts val="600"/>
              </a:spcAft>
              <a:buClr>
                <a:srgbClr val="006C8E"/>
              </a:buClr>
              <a:buFont typeface="Arial" panose="020B0604020202020204" pitchFamily="34" charset="0"/>
              <a:buChar char="•"/>
            </a:pPr>
            <a:r>
              <a:rPr lang="en-GB" sz="1600" spc="20" dirty="0"/>
              <a:t>Organic plots at the lower end of the field can be contaminated through run-off water from the conventional plots.</a:t>
            </a:r>
          </a:p>
        </p:txBody>
      </p:sp>
      <p:sp>
        <p:nvSpPr>
          <p:cNvPr id="8" name="Content Placeholder 2">
            <a:extLst>
              <a:ext uri="{FF2B5EF4-FFF2-40B4-BE49-F238E27FC236}">
                <a16:creationId xmlns:a16="http://schemas.microsoft.com/office/drawing/2014/main" id="{5061C498-20D1-45DD-AB0D-0F65A000A3CB}"/>
              </a:ext>
            </a:extLst>
          </p:cNvPr>
          <p:cNvSpPr txBox="1">
            <a:spLocks/>
          </p:cNvSpPr>
          <p:nvPr/>
        </p:nvSpPr>
        <p:spPr>
          <a:xfrm>
            <a:off x="614156" y="1629901"/>
            <a:ext cx="7874169" cy="2160024"/>
          </a:xfrm>
          <a:prstGeom prst="rect">
            <a:avLst/>
          </a:prstGeom>
          <a:solidFill>
            <a:schemeClr val="accent6">
              <a:lumMod val="20000"/>
              <a:lumOff val="80000"/>
            </a:schemeClr>
          </a:solidFill>
        </p:spPr>
        <p:txBody>
          <a:bodyPr lIns="72000" tIns="72000" rIns="72000" bIns="72000"/>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nSpc>
                <a:spcPct val="90000"/>
              </a:lnSpc>
              <a:spcBef>
                <a:spcPts val="0"/>
              </a:spcBef>
              <a:spcAft>
                <a:spcPts val="600"/>
              </a:spcAft>
              <a:buNone/>
            </a:pPr>
            <a:r>
              <a:rPr lang="de-CH" sz="1600" b="1" dirty="0"/>
              <a:t>Managing </a:t>
            </a:r>
            <a:r>
              <a:rPr lang="de-CH" sz="1600" b="1" dirty="0" err="1"/>
              <a:t>treatment</a:t>
            </a:r>
            <a:r>
              <a:rPr lang="de-CH" sz="1600" b="1" dirty="0"/>
              <a:t> </a:t>
            </a:r>
            <a:r>
              <a:rPr lang="de-CH" sz="1600" b="1" dirty="0" err="1"/>
              <a:t>cross-contamination</a:t>
            </a:r>
            <a:r>
              <a:rPr lang="de-CH" sz="1600" b="1" dirty="0"/>
              <a:t> in </a:t>
            </a:r>
            <a:r>
              <a:rPr lang="de-CH" sz="1600" b="1" dirty="0" err="1"/>
              <a:t>above</a:t>
            </a:r>
            <a:r>
              <a:rPr lang="de-CH" sz="1600" b="1" dirty="0"/>
              <a:t> and </a:t>
            </a:r>
            <a:r>
              <a:rPr lang="de-CH" sz="1600" b="1" dirty="0" err="1"/>
              <a:t>below</a:t>
            </a:r>
            <a:r>
              <a:rPr lang="de-CH" sz="1600" b="1" dirty="0"/>
              <a:t> </a:t>
            </a:r>
            <a:r>
              <a:rPr lang="de-CH" sz="1600" b="1" dirty="0" err="1"/>
              <a:t>ground</a:t>
            </a:r>
            <a:r>
              <a:rPr lang="de-CH" sz="1600" b="1" dirty="0"/>
              <a:t> </a:t>
            </a:r>
            <a:r>
              <a:rPr lang="de-CH" sz="1600" b="1" dirty="0" err="1"/>
              <a:t>levels</a:t>
            </a:r>
            <a:r>
              <a:rPr lang="de-CH" sz="1600" b="1" dirty="0"/>
              <a:t> </a:t>
            </a:r>
          </a:p>
          <a:p>
            <a:pPr marL="285750" lvl="1" indent="-285750">
              <a:lnSpc>
                <a:spcPct val="90000"/>
              </a:lnSpc>
              <a:spcBef>
                <a:spcPts val="0"/>
              </a:spcBef>
              <a:spcAft>
                <a:spcPts val="600"/>
              </a:spcAft>
            </a:pPr>
            <a:r>
              <a:rPr lang="en-US" sz="1600" dirty="0"/>
              <a:t>Do you know that treatments, e.g. pesticide and </a:t>
            </a:r>
            <a:r>
              <a:rPr lang="en-US" sz="1600" dirty="0" err="1"/>
              <a:t>fertiliser</a:t>
            </a:r>
            <a:r>
              <a:rPr lang="en-US" sz="1600" dirty="0"/>
              <a:t> application from conventional plots can contaminate adjacent or nearby organic plots/fields if there is insufficient barrier separating the two?</a:t>
            </a:r>
          </a:p>
          <a:p>
            <a:pPr marL="285750" lvl="1" indent="-285750">
              <a:lnSpc>
                <a:spcPct val="90000"/>
              </a:lnSpc>
              <a:spcBef>
                <a:spcPts val="0"/>
              </a:spcBef>
              <a:spcAft>
                <a:spcPts val="600"/>
              </a:spcAft>
            </a:pPr>
            <a:r>
              <a:rPr lang="en-US" sz="1600" dirty="0"/>
              <a:t>Are you aware of the need to install some barriers to prevent or reduce such contamination?</a:t>
            </a:r>
          </a:p>
          <a:p>
            <a:pPr marL="285750" lvl="1" indent="-285750">
              <a:lnSpc>
                <a:spcPct val="90000"/>
              </a:lnSpc>
              <a:spcBef>
                <a:spcPts val="0"/>
              </a:spcBef>
              <a:spcAft>
                <a:spcPts val="600"/>
              </a:spcAft>
            </a:pPr>
            <a:r>
              <a:rPr lang="en-US" sz="1600" dirty="0"/>
              <a:t>Do you know how to check for the effectiveness of such barriers in preventing the contamination?</a:t>
            </a:r>
          </a:p>
        </p:txBody>
      </p:sp>
      <p:sp>
        <p:nvSpPr>
          <p:cNvPr id="9" name="Datumsplatzhalter 4">
            <a:extLst>
              <a:ext uri="{FF2B5EF4-FFF2-40B4-BE49-F238E27FC236}">
                <a16:creationId xmlns:a16="http://schemas.microsoft.com/office/drawing/2014/main" id="{4C0F2B74-C53C-4588-BB80-2A3AF5CCF81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8890121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94</a:t>
            </a:fld>
            <a:endParaRPr lang="en-GB" noProof="0" dirty="0"/>
          </a:p>
        </p:txBody>
      </p:sp>
      <p:sp>
        <p:nvSpPr>
          <p:cNvPr id="7" name="Rectangle 7"/>
          <p:cNvSpPr/>
          <p:nvPr/>
        </p:nvSpPr>
        <p:spPr>
          <a:xfrm>
            <a:off x="623495" y="675870"/>
            <a:ext cx="7864830" cy="664797"/>
          </a:xfrm>
          <a:prstGeom prst="rect">
            <a:avLst/>
          </a:prstGeom>
          <a:noFill/>
        </p:spPr>
        <p:txBody>
          <a:bodyPr vert="horz" wrap="square" lIns="0" tIns="0" rIns="0" bIns="0" rtlCol="0" anchor="t">
            <a:spAutoFit/>
          </a:bodyPr>
          <a:lstStyle/>
          <a:p>
            <a:pPr>
              <a:lnSpc>
                <a:spcPct val="90000"/>
              </a:lnSpc>
              <a:spcBef>
                <a:spcPct val="0"/>
              </a:spcBef>
            </a:pPr>
            <a:r>
              <a:rPr lang="de-CH" sz="2400" b="1" dirty="0" err="1">
                <a:solidFill>
                  <a:srgbClr val="2D73A3"/>
                </a:solidFill>
              </a:rPr>
              <a:t>Prevention</a:t>
            </a:r>
            <a:r>
              <a:rPr lang="de-CH" sz="2400" b="1" dirty="0">
                <a:solidFill>
                  <a:srgbClr val="2D73A3"/>
                </a:solidFill>
              </a:rPr>
              <a:t> </a:t>
            </a:r>
            <a:r>
              <a:rPr lang="de-CH" sz="2400" b="1" dirty="0" err="1">
                <a:solidFill>
                  <a:srgbClr val="2D73A3"/>
                </a:solidFill>
              </a:rPr>
              <a:t>or</a:t>
            </a:r>
            <a:r>
              <a:rPr lang="de-CH" sz="2400" b="1" dirty="0">
                <a:solidFill>
                  <a:srgbClr val="2D73A3"/>
                </a:solidFill>
              </a:rPr>
              <a:t> </a:t>
            </a:r>
            <a:r>
              <a:rPr lang="de-CH" sz="2400" b="1" dirty="0" err="1">
                <a:solidFill>
                  <a:srgbClr val="2D73A3"/>
                </a:solidFill>
              </a:rPr>
              <a:t>reduction</a:t>
            </a:r>
            <a:r>
              <a:rPr lang="de-CH" sz="2400" b="1" dirty="0">
                <a:solidFill>
                  <a:srgbClr val="2D73A3"/>
                </a:solidFill>
              </a:rPr>
              <a:t> of contamination </a:t>
            </a:r>
            <a:r>
              <a:rPr lang="de-CH" sz="2400" b="1" dirty="0" err="1">
                <a:solidFill>
                  <a:srgbClr val="2D73A3"/>
                </a:solidFill>
              </a:rPr>
              <a:t>below</a:t>
            </a:r>
            <a:r>
              <a:rPr lang="de-CH" sz="2400" b="1" dirty="0">
                <a:solidFill>
                  <a:srgbClr val="2D73A3"/>
                </a:solidFill>
              </a:rPr>
              <a:t> and above </a:t>
            </a:r>
            <a:r>
              <a:rPr lang="de-CH" sz="2400" b="1" dirty="0" err="1">
                <a:solidFill>
                  <a:srgbClr val="2D73A3"/>
                </a:solidFill>
              </a:rPr>
              <a:t>ground</a:t>
            </a:r>
            <a:endParaRPr lang="en-GB" sz="2400" b="1" dirty="0">
              <a:solidFill>
                <a:srgbClr val="2D73A3"/>
              </a:solidFill>
            </a:endParaRPr>
          </a:p>
        </p:txBody>
      </p:sp>
      <p:sp>
        <p:nvSpPr>
          <p:cNvPr id="8" name="Content Placeholder 2">
            <a:extLst>
              <a:ext uri="{FF2B5EF4-FFF2-40B4-BE49-F238E27FC236}">
                <a16:creationId xmlns:a16="http://schemas.microsoft.com/office/drawing/2014/main" id="{5061C498-20D1-45DD-AB0D-0F65A000A3CB}"/>
              </a:ext>
            </a:extLst>
          </p:cNvPr>
          <p:cNvSpPr txBox="1">
            <a:spLocks/>
          </p:cNvSpPr>
          <p:nvPr/>
        </p:nvSpPr>
        <p:spPr>
          <a:xfrm>
            <a:off x="614156" y="1629901"/>
            <a:ext cx="7874169" cy="3149114"/>
          </a:xfrm>
          <a:prstGeom prst="rect">
            <a:avLst/>
          </a:prstGeom>
          <a:noFill/>
        </p:spPr>
        <p:txBody>
          <a:bodyPr lIns="72000" tIns="72000" rIns="72000" bIns="72000"/>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lvl="1" indent="-285750">
              <a:lnSpc>
                <a:spcPct val="90000"/>
              </a:lnSpc>
              <a:spcBef>
                <a:spcPts val="0"/>
              </a:spcBef>
              <a:spcAft>
                <a:spcPts val="600"/>
              </a:spcAft>
            </a:pPr>
            <a:r>
              <a:rPr lang="en-US" dirty="0"/>
              <a:t>Treatments, e.g. pesticide and </a:t>
            </a:r>
            <a:r>
              <a:rPr lang="en-US" dirty="0" err="1"/>
              <a:t>fertiliser</a:t>
            </a:r>
            <a:r>
              <a:rPr lang="en-US" dirty="0"/>
              <a:t> application from conventional plots can contaminate adjacent or nearby organic plots/fields </a:t>
            </a:r>
          </a:p>
          <a:p>
            <a:pPr marL="285750" lvl="1" indent="-285750">
              <a:lnSpc>
                <a:spcPct val="90000"/>
              </a:lnSpc>
              <a:spcBef>
                <a:spcPts val="0"/>
              </a:spcBef>
              <a:spcAft>
                <a:spcPts val="600"/>
              </a:spcAft>
            </a:pPr>
            <a:endParaRPr lang="en-US" dirty="0"/>
          </a:p>
          <a:p>
            <a:pPr marL="285750" lvl="1" indent="-285750">
              <a:lnSpc>
                <a:spcPct val="90000"/>
              </a:lnSpc>
              <a:spcBef>
                <a:spcPts val="0"/>
              </a:spcBef>
              <a:spcAft>
                <a:spcPts val="600"/>
              </a:spcAft>
            </a:pPr>
            <a:r>
              <a:rPr lang="en-US" dirty="0"/>
              <a:t>Need for sufficient separation barriers?</a:t>
            </a:r>
          </a:p>
          <a:p>
            <a:pPr marL="555750" lvl="2" indent="-285750">
              <a:lnSpc>
                <a:spcPct val="90000"/>
              </a:lnSpc>
              <a:spcBef>
                <a:spcPts val="0"/>
              </a:spcBef>
              <a:spcAft>
                <a:spcPts val="600"/>
              </a:spcAft>
            </a:pPr>
            <a:r>
              <a:rPr lang="de-CH" dirty="0" err="1"/>
              <a:t>Distance</a:t>
            </a:r>
            <a:r>
              <a:rPr lang="de-CH" dirty="0"/>
              <a:t> (at least 150m from a conventional crop – but </a:t>
            </a:r>
            <a:r>
              <a:rPr lang="de-CH" dirty="0" err="1"/>
              <a:t>feasibility</a:t>
            </a:r>
            <a:r>
              <a:rPr lang="de-CH" dirty="0"/>
              <a:t> in smallholder </a:t>
            </a:r>
            <a:r>
              <a:rPr lang="de-CH" dirty="0" err="1"/>
              <a:t>landholdings</a:t>
            </a:r>
            <a:r>
              <a:rPr lang="de-CH" dirty="0"/>
              <a:t> </a:t>
            </a:r>
            <a:r>
              <a:rPr lang="de-CH" dirty="0" err="1"/>
              <a:t>is</a:t>
            </a:r>
            <a:r>
              <a:rPr lang="de-CH" dirty="0"/>
              <a:t> </a:t>
            </a:r>
            <a:r>
              <a:rPr lang="de-CH" dirty="0" err="1"/>
              <a:t>questionable</a:t>
            </a:r>
            <a:r>
              <a:rPr lang="de-CH" dirty="0"/>
              <a:t>)</a:t>
            </a:r>
          </a:p>
          <a:p>
            <a:pPr marL="555750" lvl="2" indent="-285750">
              <a:lnSpc>
                <a:spcPct val="90000"/>
              </a:lnSpc>
              <a:spcBef>
                <a:spcPts val="0"/>
              </a:spcBef>
              <a:spcAft>
                <a:spcPts val="600"/>
              </a:spcAft>
            </a:pPr>
            <a:r>
              <a:rPr lang="de-CH" dirty="0"/>
              <a:t>Structures such </a:t>
            </a:r>
            <a:r>
              <a:rPr lang="de-CH" dirty="0" err="1"/>
              <a:t>as</a:t>
            </a:r>
            <a:r>
              <a:rPr lang="de-CH" dirty="0"/>
              <a:t> </a:t>
            </a:r>
            <a:r>
              <a:rPr lang="de-CH" dirty="0" err="1"/>
              <a:t>hedges</a:t>
            </a:r>
            <a:r>
              <a:rPr lang="de-CH" dirty="0"/>
              <a:t> / trees</a:t>
            </a:r>
          </a:p>
          <a:p>
            <a:pPr marL="555750" lvl="2" indent="-285750">
              <a:lnSpc>
                <a:spcPct val="90000"/>
              </a:lnSpc>
              <a:spcBef>
                <a:spcPts val="0"/>
              </a:spcBef>
              <a:spcAft>
                <a:spcPts val="600"/>
              </a:spcAft>
            </a:pPr>
            <a:r>
              <a:rPr lang="de-CH" dirty="0"/>
              <a:t>Covers – </a:t>
            </a:r>
            <a:r>
              <a:rPr lang="de-CH" dirty="0" err="1"/>
              <a:t>depending</a:t>
            </a:r>
            <a:r>
              <a:rPr lang="de-CH" dirty="0"/>
              <a:t> on </a:t>
            </a:r>
            <a:r>
              <a:rPr lang="de-CH" dirty="0" err="1"/>
              <a:t>crops</a:t>
            </a:r>
            <a:endParaRPr lang="de-CH" dirty="0"/>
          </a:p>
          <a:p>
            <a:pPr marL="555750" lvl="2" indent="-285750">
              <a:lnSpc>
                <a:spcPct val="90000"/>
              </a:lnSpc>
              <a:spcBef>
                <a:spcPts val="0"/>
              </a:spcBef>
              <a:spcAft>
                <a:spcPts val="600"/>
              </a:spcAft>
            </a:pPr>
            <a:endParaRPr lang="en-US" dirty="0"/>
          </a:p>
        </p:txBody>
      </p:sp>
      <p:sp>
        <p:nvSpPr>
          <p:cNvPr id="9" name="Datumsplatzhalter 4">
            <a:extLst>
              <a:ext uri="{FF2B5EF4-FFF2-40B4-BE49-F238E27FC236}">
                <a16:creationId xmlns:a16="http://schemas.microsoft.com/office/drawing/2014/main" id="{4C0F2B74-C53C-4588-BB80-2A3AF5CCF81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985690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807130A-017D-4A97-80D7-1690E5258BC9}" type="slidenum">
              <a:rPr lang="de-DE" smtClean="0">
                <a:solidFill>
                  <a:srgbClr val="000000"/>
                </a:solidFill>
              </a:rPr>
              <a:pPr>
                <a:defRPr/>
              </a:pPr>
              <a:t>95</a:t>
            </a:fld>
            <a:endParaRPr lang="de-DE" dirty="0">
              <a:solidFill>
                <a:srgbClr val="000000"/>
              </a:solidFill>
            </a:endParaRPr>
          </a:p>
        </p:txBody>
      </p:sp>
      <p:sp>
        <p:nvSpPr>
          <p:cNvPr id="10" name="TextBox 9"/>
          <p:cNvSpPr txBox="1"/>
          <p:nvPr/>
        </p:nvSpPr>
        <p:spPr>
          <a:xfrm>
            <a:off x="611956" y="566777"/>
            <a:ext cx="8100090" cy="295382"/>
          </a:xfrm>
          <a:prstGeom prst="rect">
            <a:avLst/>
          </a:prstGeom>
        </p:spPr>
        <p:txBody>
          <a:bodyPr vert="horz" lIns="0" tIns="0" rIns="0" bIns="0" rtlCol="0" anchor="t">
            <a:noAutofit/>
          </a:bodyPr>
          <a:lstStyle>
            <a:lvl1pPr defTabSz="685800">
              <a:lnSpc>
                <a:spcPct val="90000"/>
              </a:lnSpc>
              <a:spcBef>
                <a:spcPct val="0"/>
              </a:spcBef>
              <a:buNone/>
              <a:defRPr sz="2000" b="1" spc="0" baseline="0">
                <a:solidFill>
                  <a:srgbClr val="262626"/>
                </a:solidFill>
                <a:ea typeface="+mj-ea"/>
                <a:cs typeface="+mj-cs"/>
              </a:defRPr>
            </a:lvl1pPr>
          </a:lstStyle>
          <a:p>
            <a:r>
              <a:rPr lang="de-CH" sz="1800" dirty="0"/>
              <a:t>4.5:  </a:t>
            </a:r>
            <a:r>
              <a:rPr lang="de-CH" sz="1800" dirty="0" err="1"/>
              <a:t>Labelling</a:t>
            </a:r>
            <a:r>
              <a:rPr lang="de-CH" sz="1800" dirty="0"/>
              <a:t> of </a:t>
            </a:r>
            <a:r>
              <a:rPr lang="de-CH" sz="1800" dirty="0" err="1"/>
              <a:t>the</a:t>
            </a:r>
            <a:r>
              <a:rPr lang="de-CH" sz="1800" dirty="0"/>
              <a:t> </a:t>
            </a:r>
            <a:r>
              <a:rPr lang="de-CH" sz="1800" dirty="0" err="1"/>
              <a:t>demonstrations</a:t>
            </a:r>
            <a:endParaRPr lang="en-GB" sz="1800" dirty="0"/>
          </a:p>
        </p:txBody>
      </p:sp>
      <p:grpSp>
        <p:nvGrpSpPr>
          <p:cNvPr id="32" name="Group 31"/>
          <p:cNvGrpSpPr/>
          <p:nvPr/>
        </p:nvGrpSpPr>
        <p:grpSpPr>
          <a:xfrm>
            <a:off x="511619" y="2702810"/>
            <a:ext cx="8121943" cy="663789"/>
            <a:chOff x="-191653" y="3231550"/>
            <a:chExt cx="8121943" cy="663789"/>
          </a:xfrm>
        </p:grpSpPr>
        <p:sp>
          <p:nvSpPr>
            <p:cNvPr id="26" name="Rectangle 25"/>
            <p:cNvSpPr/>
            <p:nvPr/>
          </p:nvSpPr>
          <p:spPr>
            <a:xfrm>
              <a:off x="1220746" y="3231550"/>
              <a:ext cx="6266376" cy="307777"/>
            </a:xfrm>
            <a:prstGeom prst="rect">
              <a:avLst/>
            </a:prstGeom>
          </p:spPr>
          <p:txBody>
            <a:bodyPr wrap="square">
              <a:spAutoFit/>
            </a:bodyPr>
            <a:lstStyle/>
            <a:p>
              <a:r>
                <a:rPr lang="en-US" sz="1400" dirty="0">
                  <a:solidFill>
                    <a:srgbClr val="0070C0"/>
                  </a:solidFill>
                </a:rPr>
                <a:t>Conv-Low and Org-Low, 45 kg N/ha, 60kg P</a:t>
              </a:r>
              <a:r>
                <a:rPr lang="en-US" sz="1400" baseline="-25000" dirty="0">
                  <a:solidFill>
                    <a:srgbClr val="0070C0"/>
                  </a:solidFill>
                </a:rPr>
                <a:t>2</a:t>
              </a:r>
              <a:r>
                <a:rPr lang="en-US" sz="1400" dirty="0">
                  <a:solidFill>
                    <a:srgbClr val="0070C0"/>
                  </a:solidFill>
                </a:rPr>
                <a:t>O</a:t>
              </a:r>
              <a:r>
                <a:rPr lang="en-US" sz="1400" baseline="-25000" dirty="0">
                  <a:solidFill>
                    <a:srgbClr val="0070C0"/>
                  </a:solidFill>
                </a:rPr>
                <a:t>5</a:t>
              </a:r>
              <a:r>
                <a:rPr lang="en-US" sz="1400" dirty="0">
                  <a:solidFill>
                    <a:srgbClr val="0070C0"/>
                  </a:solidFill>
                </a:rPr>
                <a:t>/ha , Rain fed </a:t>
              </a:r>
            </a:p>
          </p:txBody>
        </p:sp>
        <p:sp>
          <p:nvSpPr>
            <p:cNvPr id="40" name="Rectangle 39"/>
            <p:cNvSpPr/>
            <p:nvPr/>
          </p:nvSpPr>
          <p:spPr>
            <a:xfrm>
              <a:off x="1220746" y="3587562"/>
              <a:ext cx="6709544" cy="307777"/>
            </a:xfrm>
            <a:prstGeom prst="rect">
              <a:avLst/>
            </a:prstGeom>
          </p:spPr>
          <p:txBody>
            <a:bodyPr wrap="square">
              <a:spAutoFit/>
            </a:bodyPr>
            <a:lstStyle/>
            <a:p>
              <a:r>
                <a:rPr lang="en-US" sz="1400" dirty="0">
                  <a:solidFill>
                    <a:srgbClr val="0070C0"/>
                  </a:solidFill>
                </a:rPr>
                <a:t>Conv-High and Org-High, 45 kg N/ha, 60kg P</a:t>
              </a:r>
              <a:r>
                <a:rPr lang="en-US" sz="1400" baseline="-25000" dirty="0">
                  <a:solidFill>
                    <a:srgbClr val="0070C0"/>
                  </a:solidFill>
                </a:rPr>
                <a:t>2</a:t>
              </a:r>
              <a:r>
                <a:rPr lang="en-US" sz="1400" dirty="0">
                  <a:solidFill>
                    <a:srgbClr val="0070C0"/>
                  </a:solidFill>
                </a:rPr>
                <a:t>O</a:t>
              </a:r>
              <a:r>
                <a:rPr lang="en-US" sz="1400" baseline="-25000" dirty="0">
                  <a:solidFill>
                    <a:srgbClr val="0070C0"/>
                  </a:solidFill>
                </a:rPr>
                <a:t>5</a:t>
              </a:r>
              <a:r>
                <a:rPr lang="en-US" sz="1400" dirty="0">
                  <a:solidFill>
                    <a:srgbClr val="0070C0"/>
                  </a:solidFill>
                </a:rPr>
                <a:t>/ha, Supt. irrigation</a:t>
              </a:r>
            </a:p>
          </p:txBody>
        </p:sp>
        <p:sp>
          <p:nvSpPr>
            <p:cNvPr id="30" name="TextBox 29"/>
            <p:cNvSpPr txBox="1"/>
            <p:nvPr/>
          </p:nvSpPr>
          <p:spPr>
            <a:xfrm>
              <a:off x="-191653" y="3415607"/>
              <a:ext cx="1530563" cy="307777"/>
            </a:xfrm>
            <a:prstGeom prst="rect">
              <a:avLst/>
            </a:prstGeom>
            <a:noFill/>
          </p:spPr>
          <p:txBody>
            <a:bodyPr wrap="square" rtlCol="0">
              <a:spAutoFit/>
            </a:bodyPr>
            <a:lstStyle/>
            <a:p>
              <a:r>
                <a:rPr lang="en-GB" sz="1400" dirty="0"/>
                <a:t>Treatments:</a:t>
              </a:r>
              <a:endParaRPr lang="en-US" sz="1400" dirty="0"/>
            </a:p>
          </p:txBody>
        </p:sp>
      </p:grpSp>
      <p:sp>
        <p:nvSpPr>
          <p:cNvPr id="2" name="TextBox 1"/>
          <p:cNvSpPr txBox="1"/>
          <p:nvPr/>
        </p:nvSpPr>
        <p:spPr>
          <a:xfrm>
            <a:off x="5652012" y="5500833"/>
            <a:ext cx="2626274" cy="276999"/>
          </a:xfrm>
          <a:prstGeom prst="rect">
            <a:avLst/>
          </a:prstGeom>
          <a:noFill/>
        </p:spPr>
        <p:txBody>
          <a:bodyPr wrap="square" rtlCol="0">
            <a:spAutoFit/>
          </a:bodyPr>
          <a:lstStyle/>
          <a:p>
            <a:pPr algn="r"/>
            <a:r>
              <a:rPr lang="de-CH" sz="1200" dirty="0"/>
              <a:t>Picture</a:t>
            </a:r>
            <a:r>
              <a:rPr lang="de-CH" sz="1200" b="0" dirty="0"/>
              <a:t>: Noah Adamtey, FiBL</a:t>
            </a:r>
            <a:endParaRPr lang="en-US" sz="1200" b="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5844" y="3491402"/>
            <a:ext cx="3706286" cy="1966980"/>
          </a:xfrm>
          <a:prstGeom prst="rect">
            <a:avLst/>
          </a:prstGeom>
        </p:spPr>
      </p:pic>
      <p:sp>
        <p:nvSpPr>
          <p:cNvPr id="3" name="TextBox 2"/>
          <p:cNvSpPr txBox="1"/>
          <p:nvPr/>
        </p:nvSpPr>
        <p:spPr>
          <a:xfrm>
            <a:off x="1737935" y="4719718"/>
            <a:ext cx="2652906" cy="738664"/>
          </a:xfrm>
          <a:prstGeom prst="rect">
            <a:avLst/>
          </a:prstGeom>
          <a:noFill/>
        </p:spPr>
        <p:txBody>
          <a:bodyPr wrap="none" rtlCol="0">
            <a:spAutoFit/>
          </a:bodyPr>
          <a:lstStyle/>
          <a:p>
            <a:r>
              <a:rPr lang="en-GB" sz="1400" dirty="0"/>
              <a:t>Crop type: e.g. Green pea</a:t>
            </a:r>
          </a:p>
          <a:p>
            <a:r>
              <a:rPr lang="en-GB" sz="1400" dirty="0"/>
              <a:t>Crop variety: e.g. </a:t>
            </a:r>
            <a:r>
              <a:rPr lang="en-GB" sz="1400" dirty="0" err="1"/>
              <a:t>Kelplus</a:t>
            </a:r>
            <a:r>
              <a:rPr lang="en-GB" sz="1400" dirty="0"/>
              <a:t> </a:t>
            </a:r>
            <a:r>
              <a:rPr lang="en-GB" sz="1400" dirty="0" err="1"/>
              <a:t>Vuna</a:t>
            </a:r>
            <a:r>
              <a:rPr lang="en-GB" sz="1400" dirty="0"/>
              <a:t> </a:t>
            </a:r>
          </a:p>
          <a:p>
            <a:r>
              <a:rPr lang="en-GB" sz="1400" dirty="0"/>
              <a:t>Date of planting: e.g. 19 Nov 2020</a:t>
            </a:r>
            <a:endParaRPr lang="en-US" sz="1400" dirty="0"/>
          </a:p>
        </p:txBody>
      </p:sp>
      <p:sp>
        <p:nvSpPr>
          <p:cNvPr id="11" name="TextBox 9">
            <a:extLst>
              <a:ext uri="{FF2B5EF4-FFF2-40B4-BE49-F238E27FC236}">
                <a16:creationId xmlns:a16="http://schemas.microsoft.com/office/drawing/2014/main" id="{1E235E68-CE63-41FE-8D30-16D38DF34BFE}"/>
              </a:ext>
            </a:extLst>
          </p:cNvPr>
          <p:cNvSpPr txBox="1"/>
          <p:nvPr/>
        </p:nvSpPr>
        <p:spPr>
          <a:xfrm>
            <a:off x="476955" y="997372"/>
            <a:ext cx="7875088" cy="954107"/>
          </a:xfrm>
          <a:prstGeom prst="rect">
            <a:avLst/>
          </a:prstGeom>
          <a:noFill/>
        </p:spPr>
        <p:txBody>
          <a:bodyPr wrap="square" rtlCol="0">
            <a:spAutoFit/>
          </a:bodyPr>
          <a:lstStyle/>
          <a:p>
            <a:r>
              <a:rPr lang="de-CH" sz="1400" dirty="0"/>
              <a:t>A good </a:t>
            </a:r>
            <a:r>
              <a:rPr lang="de-CH" sz="1400" dirty="0" err="1"/>
              <a:t>demonstration</a:t>
            </a:r>
            <a:r>
              <a:rPr lang="de-CH" sz="1400" dirty="0"/>
              <a:t> </a:t>
            </a:r>
            <a:r>
              <a:rPr lang="de-CH" sz="1400" dirty="0" err="1"/>
              <a:t>clearly</a:t>
            </a:r>
            <a:r>
              <a:rPr lang="de-CH" sz="1400" dirty="0"/>
              <a:t> </a:t>
            </a:r>
            <a:r>
              <a:rPr lang="de-CH" sz="1400" dirty="0" err="1"/>
              <a:t>shows</a:t>
            </a:r>
            <a:r>
              <a:rPr lang="de-CH" sz="1400" dirty="0"/>
              <a:t> </a:t>
            </a:r>
            <a:r>
              <a:rPr lang="de-CH" sz="1400" dirty="0" err="1"/>
              <a:t>key</a:t>
            </a:r>
            <a:r>
              <a:rPr lang="de-CH" sz="1400" dirty="0"/>
              <a:t> </a:t>
            </a:r>
            <a:r>
              <a:rPr lang="de-CH" sz="1400" dirty="0" err="1"/>
              <a:t>information</a:t>
            </a:r>
            <a:r>
              <a:rPr lang="de-CH" sz="1400" dirty="0"/>
              <a:t> </a:t>
            </a:r>
            <a:r>
              <a:rPr lang="de-CH" sz="1400" dirty="0" err="1"/>
              <a:t>about</a:t>
            </a:r>
            <a:r>
              <a:rPr lang="de-CH" sz="1400" dirty="0"/>
              <a:t> </a:t>
            </a:r>
            <a:r>
              <a:rPr lang="de-CH" sz="1400" dirty="0" err="1"/>
              <a:t>the</a:t>
            </a:r>
            <a:r>
              <a:rPr lang="de-CH" sz="1400" dirty="0"/>
              <a:t> </a:t>
            </a:r>
            <a:r>
              <a:rPr lang="de-CH" sz="1400" dirty="0" err="1"/>
              <a:t>demonstration</a:t>
            </a:r>
            <a:r>
              <a:rPr lang="de-CH" sz="1400" dirty="0"/>
              <a:t> </a:t>
            </a:r>
            <a:r>
              <a:rPr lang="de-CH" sz="1400" dirty="0" err="1"/>
              <a:t>itself</a:t>
            </a:r>
            <a:r>
              <a:rPr lang="de-CH" sz="1400" dirty="0"/>
              <a:t>.  </a:t>
            </a:r>
            <a:r>
              <a:rPr lang="de-CH" sz="1400" dirty="0" err="1"/>
              <a:t>Anyone</a:t>
            </a:r>
            <a:r>
              <a:rPr lang="de-CH" sz="1400" dirty="0"/>
              <a:t> </a:t>
            </a:r>
            <a:r>
              <a:rPr lang="de-CH" sz="1400" dirty="0" err="1"/>
              <a:t>who</a:t>
            </a:r>
            <a:r>
              <a:rPr lang="de-CH" sz="1400" dirty="0"/>
              <a:t> </a:t>
            </a:r>
            <a:r>
              <a:rPr lang="de-CH" sz="1400" dirty="0" err="1"/>
              <a:t>visits</a:t>
            </a:r>
            <a:r>
              <a:rPr lang="de-CH" sz="1400" dirty="0"/>
              <a:t> </a:t>
            </a:r>
            <a:r>
              <a:rPr lang="de-CH" sz="1400" dirty="0" err="1"/>
              <a:t>the</a:t>
            </a:r>
            <a:r>
              <a:rPr lang="de-CH" sz="1400" dirty="0"/>
              <a:t> </a:t>
            </a:r>
            <a:r>
              <a:rPr lang="de-CH" sz="1400" dirty="0" err="1"/>
              <a:t>demonstration</a:t>
            </a:r>
            <a:r>
              <a:rPr lang="de-CH" sz="1400" dirty="0"/>
              <a:t> </a:t>
            </a:r>
            <a:r>
              <a:rPr lang="de-CH" sz="1400" dirty="0" err="1"/>
              <a:t>should</a:t>
            </a:r>
            <a:r>
              <a:rPr lang="de-CH" sz="1400" dirty="0"/>
              <a:t> </a:t>
            </a:r>
            <a:r>
              <a:rPr lang="de-CH" sz="1400" dirty="0" err="1"/>
              <a:t>be</a:t>
            </a:r>
            <a:r>
              <a:rPr lang="de-CH" sz="1400" dirty="0"/>
              <a:t> able to </a:t>
            </a:r>
            <a:r>
              <a:rPr lang="de-CH" sz="1400" dirty="0" err="1"/>
              <a:t>tell</a:t>
            </a:r>
            <a:r>
              <a:rPr lang="de-CH" sz="1400" dirty="0"/>
              <a:t> </a:t>
            </a:r>
            <a:r>
              <a:rPr lang="de-CH" sz="1400" dirty="0" err="1"/>
              <a:t>the</a:t>
            </a:r>
            <a:r>
              <a:rPr lang="de-CH" sz="1400" dirty="0"/>
              <a:t> </a:t>
            </a:r>
            <a:r>
              <a:rPr lang="de-CH" sz="1400" dirty="0" err="1"/>
              <a:t>key</a:t>
            </a:r>
            <a:r>
              <a:rPr lang="de-CH" sz="1400" dirty="0"/>
              <a:t> </a:t>
            </a:r>
            <a:r>
              <a:rPr lang="de-CH" sz="1400" dirty="0" err="1"/>
              <a:t>features</a:t>
            </a:r>
            <a:r>
              <a:rPr lang="de-CH" sz="1400" dirty="0"/>
              <a:t> of </a:t>
            </a:r>
            <a:r>
              <a:rPr lang="de-CH" sz="1400" dirty="0" err="1"/>
              <a:t>the</a:t>
            </a:r>
            <a:r>
              <a:rPr lang="de-CH" sz="1400" dirty="0"/>
              <a:t> </a:t>
            </a:r>
            <a:r>
              <a:rPr lang="de-CH" sz="1400" dirty="0" err="1"/>
              <a:t>demonstration</a:t>
            </a:r>
            <a:r>
              <a:rPr lang="de-CH" sz="1400" dirty="0"/>
              <a:t>, including </a:t>
            </a:r>
            <a:r>
              <a:rPr lang="de-CH" sz="1400" dirty="0" err="1"/>
              <a:t>its</a:t>
            </a:r>
            <a:r>
              <a:rPr lang="de-CH" sz="1400" dirty="0"/>
              <a:t> </a:t>
            </a:r>
            <a:r>
              <a:rPr lang="de-CH" sz="1400" dirty="0" err="1"/>
              <a:t>objectives</a:t>
            </a:r>
            <a:r>
              <a:rPr lang="de-CH" sz="1400" dirty="0"/>
              <a:t> just </a:t>
            </a:r>
            <a:r>
              <a:rPr lang="de-CH" sz="1400" dirty="0" err="1"/>
              <a:t>by</a:t>
            </a:r>
            <a:r>
              <a:rPr lang="de-CH" sz="1400" dirty="0"/>
              <a:t> </a:t>
            </a:r>
            <a:r>
              <a:rPr lang="de-CH" sz="1400" dirty="0" err="1"/>
              <a:t>reading</a:t>
            </a:r>
            <a:r>
              <a:rPr lang="de-CH" sz="1400" dirty="0"/>
              <a:t> </a:t>
            </a:r>
            <a:r>
              <a:rPr lang="de-CH" sz="1400" dirty="0" err="1"/>
              <a:t>the</a:t>
            </a:r>
            <a:r>
              <a:rPr lang="de-CH" sz="1400" dirty="0"/>
              <a:t> </a:t>
            </a:r>
            <a:r>
              <a:rPr lang="de-CH" sz="1400" dirty="0" err="1"/>
              <a:t>lables</a:t>
            </a:r>
            <a:r>
              <a:rPr lang="de-CH" sz="1400" dirty="0"/>
              <a:t>. A large </a:t>
            </a:r>
            <a:r>
              <a:rPr lang="de-CH" sz="1400" dirty="0" err="1"/>
              <a:t>board</a:t>
            </a:r>
            <a:r>
              <a:rPr lang="de-CH" sz="1400" dirty="0"/>
              <a:t> </a:t>
            </a:r>
            <a:r>
              <a:rPr lang="de-CH" sz="1400" dirty="0" err="1"/>
              <a:t>listing</a:t>
            </a:r>
            <a:r>
              <a:rPr lang="de-CH" sz="1400" dirty="0"/>
              <a:t> </a:t>
            </a:r>
            <a:r>
              <a:rPr lang="de-CH" sz="1400" dirty="0" err="1"/>
              <a:t>the</a:t>
            </a:r>
            <a:r>
              <a:rPr lang="de-CH" sz="1400" dirty="0"/>
              <a:t> </a:t>
            </a:r>
            <a:r>
              <a:rPr lang="de-CH" sz="1400" dirty="0" err="1"/>
              <a:t>key</a:t>
            </a:r>
            <a:r>
              <a:rPr lang="de-CH" sz="1400" dirty="0"/>
              <a:t> </a:t>
            </a:r>
            <a:r>
              <a:rPr lang="de-CH" sz="1400" dirty="0" err="1"/>
              <a:t>components</a:t>
            </a:r>
            <a:r>
              <a:rPr lang="de-CH" sz="1400" dirty="0"/>
              <a:t> and </a:t>
            </a:r>
            <a:r>
              <a:rPr lang="de-CH" sz="1400" dirty="0" err="1"/>
              <a:t>information</a:t>
            </a:r>
            <a:r>
              <a:rPr lang="de-CH" sz="1400" dirty="0"/>
              <a:t> </a:t>
            </a:r>
            <a:r>
              <a:rPr lang="de-CH" sz="1400" dirty="0" err="1"/>
              <a:t>about</a:t>
            </a:r>
            <a:r>
              <a:rPr lang="de-CH" sz="1400" dirty="0"/>
              <a:t> </a:t>
            </a:r>
            <a:r>
              <a:rPr lang="de-CH" sz="1400" dirty="0" err="1"/>
              <a:t>the</a:t>
            </a:r>
            <a:r>
              <a:rPr lang="de-CH" sz="1400" dirty="0"/>
              <a:t> </a:t>
            </a:r>
            <a:r>
              <a:rPr lang="de-CH" sz="1400" dirty="0" err="1"/>
              <a:t>demonstration</a:t>
            </a:r>
            <a:r>
              <a:rPr lang="de-CH" sz="1400" dirty="0"/>
              <a:t> </a:t>
            </a:r>
            <a:r>
              <a:rPr lang="de-CH" sz="1400" dirty="0" err="1"/>
              <a:t>can</a:t>
            </a:r>
            <a:r>
              <a:rPr lang="de-CH" sz="1400" dirty="0"/>
              <a:t> also </a:t>
            </a:r>
            <a:r>
              <a:rPr lang="de-CH" sz="1400" dirty="0" err="1"/>
              <a:t>be</a:t>
            </a:r>
            <a:r>
              <a:rPr lang="de-CH" sz="1400" dirty="0"/>
              <a:t> </a:t>
            </a:r>
            <a:r>
              <a:rPr lang="de-CH" sz="1400" dirty="0" err="1"/>
              <a:t>instered</a:t>
            </a:r>
            <a:r>
              <a:rPr lang="de-CH" sz="1400" dirty="0"/>
              <a:t> at </a:t>
            </a:r>
            <a:r>
              <a:rPr lang="de-CH" sz="1400" dirty="0" err="1"/>
              <a:t>the</a:t>
            </a:r>
            <a:r>
              <a:rPr lang="de-CH" sz="1400" dirty="0"/>
              <a:t> </a:t>
            </a:r>
            <a:r>
              <a:rPr lang="de-CH" sz="1400" dirty="0" err="1"/>
              <a:t>strategic</a:t>
            </a:r>
            <a:r>
              <a:rPr lang="de-CH" sz="1400" dirty="0"/>
              <a:t> </a:t>
            </a:r>
            <a:r>
              <a:rPr lang="de-CH" sz="1400" dirty="0" err="1"/>
              <a:t>point</a:t>
            </a:r>
            <a:r>
              <a:rPr lang="de-CH" sz="1400" dirty="0"/>
              <a:t> of </a:t>
            </a:r>
            <a:r>
              <a:rPr lang="de-CH" sz="1400" dirty="0" err="1"/>
              <a:t>the</a:t>
            </a:r>
            <a:r>
              <a:rPr lang="de-CH" sz="1400" dirty="0"/>
              <a:t> </a:t>
            </a:r>
            <a:r>
              <a:rPr lang="de-CH" sz="1400" dirty="0" err="1"/>
              <a:t>demonstration</a:t>
            </a:r>
            <a:r>
              <a:rPr lang="de-CH" sz="1400" dirty="0"/>
              <a:t>, e.g. </a:t>
            </a:r>
            <a:r>
              <a:rPr lang="de-CH" sz="1400" dirty="0" err="1"/>
              <a:t>entrance</a:t>
            </a:r>
            <a:r>
              <a:rPr lang="de-CH" sz="1400" dirty="0"/>
              <a:t>, </a:t>
            </a:r>
            <a:endParaRPr lang="en-GB" sz="1400" dirty="0"/>
          </a:p>
        </p:txBody>
      </p:sp>
      <p:sp>
        <p:nvSpPr>
          <p:cNvPr id="6" name="Rechteck 5">
            <a:extLst>
              <a:ext uri="{FF2B5EF4-FFF2-40B4-BE49-F238E27FC236}">
                <a16:creationId xmlns:a16="http://schemas.microsoft.com/office/drawing/2014/main" id="{C2AF9F2C-D01A-480B-B010-409681883B42}"/>
              </a:ext>
            </a:extLst>
          </p:cNvPr>
          <p:cNvSpPr/>
          <p:nvPr/>
        </p:nvSpPr>
        <p:spPr>
          <a:xfrm>
            <a:off x="476955" y="2107162"/>
            <a:ext cx="7875088" cy="523220"/>
          </a:xfrm>
          <a:prstGeom prst="rect">
            <a:avLst/>
          </a:prstGeom>
        </p:spPr>
        <p:txBody>
          <a:bodyPr wrap="square">
            <a:spAutoFit/>
          </a:bodyPr>
          <a:lstStyle/>
          <a:p>
            <a:r>
              <a:rPr lang="de-CH" sz="1400" b="1" dirty="0" err="1"/>
              <a:t>Example</a:t>
            </a:r>
            <a:r>
              <a:rPr lang="de-CH" sz="1400" b="1" dirty="0"/>
              <a:t> </a:t>
            </a:r>
            <a:r>
              <a:rPr lang="de-CH" sz="1400" b="1" dirty="0" err="1"/>
              <a:t>from</a:t>
            </a:r>
            <a:r>
              <a:rPr lang="de-CH" sz="1400" b="1" dirty="0"/>
              <a:t> </a:t>
            </a:r>
            <a:r>
              <a:rPr lang="de-CH" sz="1400" b="1" dirty="0" err="1"/>
              <a:t>the</a:t>
            </a:r>
            <a:r>
              <a:rPr lang="de-CH" sz="1400" b="1" dirty="0"/>
              <a:t> Long-term Farming System </a:t>
            </a:r>
            <a:r>
              <a:rPr lang="de-CH" sz="1400" b="1" dirty="0" err="1"/>
              <a:t>Comparison</a:t>
            </a:r>
            <a:r>
              <a:rPr lang="de-CH" sz="1400" b="1" dirty="0"/>
              <a:t> Experiment (</a:t>
            </a:r>
            <a:r>
              <a:rPr lang="de-CH" sz="1400" b="1" dirty="0" err="1"/>
              <a:t>SysCom</a:t>
            </a:r>
            <a:r>
              <a:rPr lang="de-CH" sz="1400" b="1" dirty="0"/>
              <a:t>) in </a:t>
            </a:r>
            <a:r>
              <a:rPr lang="de-CH" sz="1400" b="1" dirty="0" err="1"/>
              <a:t>Kenya</a:t>
            </a:r>
            <a:r>
              <a:rPr lang="de-CH" sz="1400" b="1" dirty="0"/>
              <a:t>, on-station and on-farm</a:t>
            </a:r>
          </a:p>
        </p:txBody>
      </p:sp>
      <p:sp>
        <p:nvSpPr>
          <p:cNvPr id="13" name="Datumsplatzhalter 4">
            <a:extLst>
              <a:ext uri="{FF2B5EF4-FFF2-40B4-BE49-F238E27FC236}">
                <a16:creationId xmlns:a16="http://schemas.microsoft.com/office/drawing/2014/main" id="{56D56194-66DA-48F6-BFDA-91306E6944D3}"/>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25168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en-GB" noProof="0" smtClean="0"/>
              <a:pPr/>
              <a:t>96</a:t>
            </a:fld>
            <a:endParaRPr lang="en-GB" noProof="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964" y="1330858"/>
            <a:ext cx="5781342" cy="4336006"/>
          </a:xfrm>
          <a:prstGeom prst="rect">
            <a:avLst/>
          </a:prstGeom>
        </p:spPr>
      </p:pic>
      <p:sp>
        <p:nvSpPr>
          <p:cNvPr id="6" name="Textfeld 5"/>
          <p:cNvSpPr txBox="1"/>
          <p:nvPr/>
        </p:nvSpPr>
        <p:spPr>
          <a:xfrm>
            <a:off x="4243580" y="5666864"/>
            <a:ext cx="2970033" cy="276999"/>
          </a:xfrm>
          <a:prstGeom prst="rect">
            <a:avLst/>
          </a:prstGeom>
          <a:noFill/>
        </p:spPr>
        <p:txBody>
          <a:bodyPr wrap="square" rtlCol="0">
            <a:spAutoFit/>
          </a:bodyPr>
          <a:lstStyle/>
          <a:p>
            <a:pPr algn="r"/>
            <a:r>
              <a:rPr lang="de-CH" sz="1200" dirty="0"/>
              <a:t>Picture: Monika Schneider, SysCom </a:t>
            </a:r>
            <a:r>
              <a:rPr lang="de-CH" sz="1200" dirty="0" err="1"/>
              <a:t>Bolivia</a:t>
            </a:r>
            <a:endParaRPr lang="en-US" sz="1200" dirty="0"/>
          </a:p>
        </p:txBody>
      </p:sp>
      <p:sp>
        <p:nvSpPr>
          <p:cNvPr id="7" name="Titel 1">
            <a:extLst>
              <a:ext uri="{FF2B5EF4-FFF2-40B4-BE49-F238E27FC236}">
                <a16:creationId xmlns:a16="http://schemas.microsoft.com/office/drawing/2014/main" id="{5B4A657C-48E4-4D7C-B874-BD1E88F060C5}"/>
              </a:ext>
            </a:extLst>
          </p:cNvPr>
          <p:cNvSpPr txBox="1">
            <a:spLocks/>
          </p:cNvSpPr>
          <p:nvPr/>
        </p:nvSpPr>
        <p:spPr>
          <a:xfrm>
            <a:off x="431954" y="874371"/>
            <a:ext cx="7908549" cy="221599"/>
          </a:xfrm>
          <a:prstGeom prst="rect">
            <a:avLst/>
          </a:prstGeom>
          <a:noFill/>
        </p:spPr>
        <p:txBody>
          <a:bodyPr vert="horz" wrap="square" lIns="0" tIns="0" rIns="0" bIns="0" rtlCol="0" anchor="t">
            <a:sp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pPr defTabSz="914400"/>
            <a:r>
              <a:rPr lang="de-CH" sz="1600" b="0" dirty="0" err="1">
                <a:latin typeface="+mn-lt"/>
                <a:ea typeface="+mn-ea"/>
                <a:cs typeface="+mn-cs"/>
              </a:rPr>
              <a:t>Knowing</a:t>
            </a:r>
            <a:r>
              <a:rPr lang="de-CH" sz="1600" b="0" dirty="0">
                <a:latin typeface="+mn-lt"/>
                <a:ea typeface="+mn-ea"/>
                <a:cs typeface="+mn-cs"/>
              </a:rPr>
              <a:t> </a:t>
            </a:r>
            <a:r>
              <a:rPr lang="de-CH" sz="1600" b="0" dirty="0" err="1">
                <a:latin typeface="+mn-lt"/>
                <a:ea typeface="+mn-ea"/>
                <a:cs typeface="+mn-cs"/>
              </a:rPr>
              <a:t>the</a:t>
            </a:r>
            <a:r>
              <a:rPr lang="de-CH" sz="1600" b="0" dirty="0">
                <a:latin typeface="+mn-lt"/>
                <a:ea typeface="+mn-ea"/>
                <a:cs typeface="+mn-cs"/>
              </a:rPr>
              <a:t> </a:t>
            </a:r>
            <a:r>
              <a:rPr lang="de-CH" sz="1600" b="0" dirty="0" err="1">
                <a:latin typeface="+mn-lt"/>
                <a:ea typeface="+mn-ea"/>
                <a:cs typeface="+mn-cs"/>
              </a:rPr>
              <a:t>layout</a:t>
            </a:r>
            <a:r>
              <a:rPr lang="de-CH" sz="1600" b="0" dirty="0">
                <a:latin typeface="+mn-lt"/>
                <a:ea typeface="+mn-ea"/>
                <a:cs typeface="+mn-cs"/>
              </a:rPr>
              <a:t> of </a:t>
            </a:r>
            <a:r>
              <a:rPr lang="de-CH" sz="1600" b="0" dirty="0" err="1">
                <a:latin typeface="+mn-lt"/>
                <a:ea typeface="+mn-ea"/>
                <a:cs typeface="+mn-cs"/>
              </a:rPr>
              <a:t>the</a:t>
            </a:r>
            <a:r>
              <a:rPr lang="de-CH" sz="1600" b="0" dirty="0">
                <a:latin typeface="+mn-lt"/>
                <a:ea typeface="+mn-ea"/>
                <a:cs typeface="+mn-cs"/>
              </a:rPr>
              <a:t> </a:t>
            </a:r>
            <a:r>
              <a:rPr lang="de-CH" sz="1600" b="0" dirty="0" err="1">
                <a:latin typeface="+mn-lt"/>
                <a:ea typeface="+mn-ea"/>
                <a:cs typeface="+mn-cs"/>
              </a:rPr>
              <a:t>demonstration</a:t>
            </a:r>
            <a:r>
              <a:rPr lang="de-CH" sz="1600" b="0" dirty="0">
                <a:latin typeface="+mn-lt"/>
                <a:ea typeface="+mn-ea"/>
                <a:cs typeface="+mn-cs"/>
              </a:rPr>
              <a:t> </a:t>
            </a:r>
            <a:r>
              <a:rPr lang="de-CH" sz="1600" b="0" dirty="0" err="1">
                <a:latin typeface="+mn-lt"/>
                <a:ea typeface="+mn-ea"/>
                <a:cs typeface="+mn-cs"/>
              </a:rPr>
              <a:t>is</a:t>
            </a:r>
            <a:r>
              <a:rPr lang="de-CH" sz="1600" b="0" dirty="0">
                <a:latin typeface="+mn-lt"/>
                <a:ea typeface="+mn-ea"/>
                <a:cs typeface="+mn-cs"/>
              </a:rPr>
              <a:t> important </a:t>
            </a:r>
            <a:r>
              <a:rPr lang="de-CH" sz="1600" b="0" dirty="0" err="1">
                <a:latin typeface="+mn-lt"/>
                <a:ea typeface="+mn-ea"/>
                <a:cs typeface="+mn-cs"/>
              </a:rPr>
              <a:t>for</a:t>
            </a:r>
            <a:r>
              <a:rPr lang="de-CH" sz="1600" b="0" dirty="0">
                <a:latin typeface="+mn-lt"/>
                <a:ea typeface="+mn-ea"/>
                <a:cs typeface="+mn-cs"/>
              </a:rPr>
              <a:t> </a:t>
            </a:r>
            <a:r>
              <a:rPr lang="de-CH" sz="1600" b="0" dirty="0" err="1">
                <a:latin typeface="+mn-lt"/>
                <a:ea typeface="+mn-ea"/>
                <a:cs typeface="+mn-cs"/>
              </a:rPr>
              <a:t>each</a:t>
            </a:r>
            <a:r>
              <a:rPr lang="de-CH" sz="1600" b="0" dirty="0">
                <a:latin typeface="+mn-lt"/>
                <a:ea typeface="+mn-ea"/>
                <a:cs typeface="+mn-cs"/>
              </a:rPr>
              <a:t> </a:t>
            </a:r>
            <a:r>
              <a:rPr lang="de-CH" sz="1600" b="0" dirty="0" err="1">
                <a:latin typeface="+mn-lt"/>
                <a:ea typeface="+mn-ea"/>
                <a:cs typeface="+mn-cs"/>
              </a:rPr>
              <a:t>member</a:t>
            </a:r>
            <a:r>
              <a:rPr lang="de-CH" sz="1600" b="0" dirty="0">
                <a:latin typeface="+mn-lt"/>
                <a:ea typeface="+mn-ea"/>
                <a:cs typeface="+mn-cs"/>
              </a:rPr>
              <a:t> of </a:t>
            </a:r>
            <a:r>
              <a:rPr lang="de-CH" sz="1600" b="0" dirty="0" err="1">
                <a:latin typeface="+mn-lt"/>
                <a:ea typeface="+mn-ea"/>
                <a:cs typeface="+mn-cs"/>
              </a:rPr>
              <a:t>the</a:t>
            </a:r>
            <a:r>
              <a:rPr lang="de-CH" sz="1600" b="0" dirty="0">
                <a:latin typeface="+mn-lt"/>
                <a:ea typeface="+mn-ea"/>
                <a:cs typeface="+mn-cs"/>
              </a:rPr>
              <a:t> </a:t>
            </a:r>
            <a:r>
              <a:rPr lang="de-CH" sz="1600" b="0" dirty="0" err="1">
                <a:latin typeface="+mn-lt"/>
                <a:ea typeface="+mn-ea"/>
                <a:cs typeface="+mn-cs"/>
              </a:rPr>
              <a:t>team</a:t>
            </a:r>
            <a:r>
              <a:rPr lang="de-CH" sz="1600" b="0" dirty="0">
                <a:latin typeface="+mn-lt"/>
                <a:ea typeface="+mn-ea"/>
                <a:cs typeface="+mn-cs"/>
              </a:rPr>
              <a:t>.</a:t>
            </a:r>
            <a:endParaRPr lang="en-US" sz="1600" b="0" dirty="0">
              <a:latin typeface="+mn-lt"/>
              <a:ea typeface="+mn-ea"/>
              <a:cs typeface="+mn-cs"/>
            </a:endParaRPr>
          </a:p>
        </p:txBody>
      </p:sp>
      <p:sp>
        <p:nvSpPr>
          <p:cNvPr id="8" name="Datumsplatzhalter 4">
            <a:extLst>
              <a:ext uri="{FF2B5EF4-FFF2-40B4-BE49-F238E27FC236}">
                <a16:creationId xmlns:a16="http://schemas.microsoft.com/office/drawing/2014/main" id="{C50D5FF9-A1D5-48A7-B478-E656C6DE293F}"/>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3"/>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3"/>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3"/>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3"/>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15923380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39" y="495189"/>
            <a:ext cx="8398109" cy="319802"/>
          </a:xfrm>
        </p:spPr>
        <p:txBody>
          <a:bodyPr vert="horz" lIns="0" tIns="0" rIns="0" bIns="0" rtlCol="0" anchor="t">
            <a:noAutofit/>
          </a:bodyPr>
          <a:lstStyle/>
          <a:p>
            <a:r>
              <a:rPr lang="de-CH" sz="1800" dirty="0">
                <a:solidFill>
                  <a:srgbClr val="262626"/>
                </a:solidFill>
                <a:latin typeface="+mn-lt"/>
              </a:rPr>
              <a:t>Examples of </a:t>
            </a:r>
            <a:r>
              <a:rPr lang="de-CH" sz="1800" dirty="0" err="1">
                <a:solidFill>
                  <a:srgbClr val="262626"/>
                </a:solidFill>
                <a:latin typeface="+mn-lt"/>
              </a:rPr>
              <a:t>demonstration</a:t>
            </a:r>
            <a:r>
              <a:rPr lang="de-CH" sz="1800" dirty="0">
                <a:solidFill>
                  <a:srgbClr val="262626"/>
                </a:solidFill>
                <a:latin typeface="+mn-lt"/>
              </a:rPr>
              <a:t> </a:t>
            </a:r>
            <a:r>
              <a:rPr lang="de-CH" sz="1800" dirty="0" err="1">
                <a:solidFill>
                  <a:srgbClr val="262626"/>
                </a:solidFill>
                <a:latin typeface="+mn-lt"/>
              </a:rPr>
              <a:t>plots</a:t>
            </a:r>
            <a:r>
              <a:rPr lang="de-CH" sz="1800" dirty="0">
                <a:solidFill>
                  <a:srgbClr val="262626"/>
                </a:solidFill>
                <a:latin typeface="+mn-lt"/>
              </a:rPr>
              <a:t>/</a:t>
            </a:r>
            <a:r>
              <a:rPr lang="de-CH" sz="1800" dirty="0" err="1">
                <a:solidFill>
                  <a:srgbClr val="262626"/>
                </a:solidFill>
                <a:latin typeface="+mn-lt"/>
              </a:rPr>
              <a:t>trials</a:t>
            </a:r>
            <a:r>
              <a:rPr lang="de-CH" sz="1800" dirty="0">
                <a:solidFill>
                  <a:srgbClr val="262626"/>
                </a:solidFill>
                <a:latin typeface="+mn-lt"/>
              </a:rPr>
              <a:t> </a:t>
            </a:r>
            <a:r>
              <a:rPr lang="de-CH" sz="1800" dirty="0" err="1">
                <a:solidFill>
                  <a:srgbClr val="262626"/>
                </a:solidFill>
                <a:latin typeface="+mn-lt"/>
              </a:rPr>
              <a:t>labels</a:t>
            </a:r>
            <a:r>
              <a:rPr lang="de-CH" sz="1800" dirty="0">
                <a:solidFill>
                  <a:srgbClr val="262626"/>
                </a:solidFill>
                <a:latin typeface="+mn-lt"/>
              </a:rPr>
              <a:t> - SysCom Kenya</a:t>
            </a:r>
            <a:endParaRPr lang="en-US" sz="1800" dirty="0">
              <a:solidFill>
                <a:srgbClr val="262626"/>
              </a:solidFill>
              <a:latin typeface="+mn-lt"/>
            </a:endParaRPr>
          </a:p>
        </p:txBody>
      </p:sp>
      <p:sp>
        <p:nvSpPr>
          <p:cNvPr id="4" name="Slide Number Placeholder 3"/>
          <p:cNvSpPr>
            <a:spLocks noGrp="1"/>
          </p:cNvSpPr>
          <p:nvPr>
            <p:ph type="sldNum" sz="quarter" idx="4294967295"/>
          </p:nvPr>
        </p:nvSpPr>
        <p:spPr/>
        <p:txBody>
          <a:bodyPr/>
          <a:lstStyle/>
          <a:p>
            <a:pPr>
              <a:defRPr/>
            </a:pPr>
            <a:fld id="{E807130A-017D-4A97-80D7-1690E5258BC9}" type="slidenum">
              <a:rPr lang="de-DE" smtClean="0"/>
              <a:pPr>
                <a:defRPr/>
              </a:pPr>
              <a:t>97</a:t>
            </a:fld>
            <a:endParaRPr lang="de-DE" dirty="0"/>
          </a:p>
        </p:txBody>
      </p:sp>
      <p:pic>
        <p:nvPicPr>
          <p:cNvPr id="5" name="Content Placeholder 4" descr="C:\Users\irene.kadzere\Desktop\WORKING DOCUMENTS\Kenya EcoProject Launch photos\112___11\IMG_3491.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41733" y="1074049"/>
            <a:ext cx="3889931" cy="2082623"/>
          </a:xfrm>
          <a:prstGeom prst="rect">
            <a:avLst/>
          </a:prstGeom>
          <a:noFill/>
          <a:ln>
            <a:noFill/>
          </a:ln>
        </p:spPr>
      </p:pic>
      <p:pic>
        <p:nvPicPr>
          <p:cNvPr id="6" name="Picture 5" descr="C:\Users\irene.kadzere\Desktop\WORKING DOCUMENTS\Kenya EcoProject Launch photos\112___11\IMG_3492.JPG"/>
          <p:cNvPicPr/>
          <p:nvPr/>
        </p:nvPicPr>
        <p:blipFill rotWithShape="1">
          <a:blip r:embed="rId3" cstate="screen">
            <a:extLst>
              <a:ext uri="{28A0092B-C50C-407E-A947-70E740481C1C}">
                <a14:useLocalDpi xmlns:a14="http://schemas.microsoft.com/office/drawing/2010/main"/>
              </a:ext>
            </a:extLst>
          </a:blip>
          <a:srcRect/>
          <a:stretch/>
        </p:blipFill>
        <p:spPr bwMode="auto">
          <a:xfrm>
            <a:off x="4676775" y="1028889"/>
            <a:ext cx="3601234" cy="2127783"/>
          </a:xfrm>
          <a:prstGeom prst="rect">
            <a:avLst/>
          </a:prstGeom>
          <a:noFill/>
          <a:ln>
            <a:noFill/>
          </a:ln>
        </p:spPr>
      </p:pic>
      <p:sp>
        <p:nvSpPr>
          <p:cNvPr id="7" name="TextBox 6"/>
          <p:cNvSpPr txBox="1"/>
          <p:nvPr/>
        </p:nvSpPr>
        <p:spPr>
          <a:xfrm>
            <a:off x="4431664" y="5582028"/>
            <a:ext cx="3888432" cy="276999"/>
          </a:xfrm>
          <a:prstGeom prst="rect">
            <a:avLst/>
          </a:prstGeom>
          <a:solidFill>
            <a:schemeClr val="bg1"/>
          </a:solidFill>
        </p:spPr>
        <p:txBody>
          <a:bodyPr wrap="square" rtlCol="0">
            <a:spAutoFit/>
          </a:bodyPr>
          <a:lstStyle/>
          <a:p>
            <a:pPr algn="r"/>
            <a:r>
              <a:rPr lang="de-CH" sz="1200" b="0" dirty="0"/>
              <a:t>Pictures: Noah Adamtey and David Bautze, FiBL</a:t>
            </a:r>
            <a:endParaRPr lang="en-US" sz="1200" b="0" dirty="0"/>
          </a:p>
        </p:txBody>
      </p:sp>
      <p:pic>
        <p:nvPicPr>
          <p:cNvPr id="8" name="Content Placeholder 12"/>
          <p:cNvPicPr>
            <a:picLocks noChangeAspect="1"/>
          </p:cNvPicPr>
          <p:nvPr/>
        </p:nvPicPr>
        <p:blipFill rotWithShape="1">
          <a:blip r:embed="rId4" cstate="screen">
            <a:extLst>
              <a:ext uri="{28A0092B-C50C-407E-A947-70E740481C1C}">
                <a14:useLocalDpi xmlns:a14="http://schemas.microsoft.com/office/drawing/2010/main"/>
              </a:ext>
            </a:extLst>
          </a:blip>
          <a:srcRect r="-6"/>
          <a:stretch/>
        </p:blipFill>
        <p:spPr>
          <a:xfrm>
            <a:off x="4678026" y="3433277"/>
            <a:ext cx="3601234" cy="2063421"/>
          </a:xfrm>
          <a:prstGeom prst="rect">
            <a:avLst/>
          </a:prstGeom>
        </p:spPr>
      </p:pic>
      <p:pic>
        <p:nvPicPr>
          <p:cNvPr id="9" name="Content Placeholder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3474" y="3414074"/>
            <a:ext cx="3908190" cy="2082624"/>
          </a:xfrm>
          <a:prstGeom prst="rect">
            <a:avLst/>
          </a:prstGeom>
        </p:spPr>
      </p:pic>
      <p:sp>
        <p:nvSpPr>
          <p:cNvPr id="10" name="Datumsplatzhalter 4">
            <a:extLst>
              <a:ext uri="{FF2B5EF4-FFF2-40B4-BE49-F238E27FC236}">
                <a16:creationId xmlns:a16="http://schemas.microsoft.com/office/drawing/2014/main" id="{B4BA800B-22EE-42D8-AD87-F4BCD24197FC}"/>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0859506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251" y="394131"/>
            <a:ext cx="7908549" cy="450870"/>
          </a:xfrm>
        </p:spPr>
        <p:txBody>
          <a:bodyPr vert="horz" lIns="0" tIns="0" rIns="0" bIns="0" rtlCol="0" anchor="t">
            <a:noAutofit/>
          </a:bodyPr>
          <a:lstStyle/>
          <a:p>
            <a:r>
              <a:rPr lang="de-CH" dirty="0">
                <a:solidFill>
                  <a:srgbClr val="262626"/>
                </a:solidFill>
                <a:latin typeface="+mn-lt"/>
              </a:rPr>
              <a:t>Chapter 5: Livestock husbandry in organic </a:t>
            </a:r>
            <a:r>
              <a:rPr lang="de-CH" dirty="0" err="1">
                <a:solidFill>
                  <a:srgbClr val="262626"/>
                </a:solidFill>
                <a:latin typeface="+mn-lt"/>
              </a:rPr>
              <a:t>demos</a:t>
            </a:r>
            <a:br>
              <a:rPr lang="en-GB" dirty="0">
                <a:solidFill>
                  <a:srgbClr val="262626"/>
                </a:solidFill>
                <a:latin typeface="+mn-lt"/>
              </a:rPr>
            </a:br>
            <a:endParaRPr lang="en-US" dirty="0">
              <a:solidFill>
                <a:srgbClr val="262626"/>
              </a:solidFill>
              <a:latin typeface="+mn-lt"/>
            </a:endParaRPr>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98</a:t>
            </a:fld>
            <a:endParaRPr lang="en-GB" noProof="0" dirty="0"/>
          </a:p>
        </p:txBody>
      </p:sp>
      <p:pic>
        <p:nvPicPr>
          <p:cNvPr id="12" name="Grafik 11">
            <a:extLst>
              <a:ext uri="{FF2B5EF4-FFF2-40B4-BE49-F238E27FC236}">
                <a16:creationId xmlns:a16="http://schemas.microsoft.com/office/drawing/2014/main" id="{B1C1A385-6449-4BB3-BB5E-EC43560F68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3164" y="998973"/>
            <a:ext cx="3738977" cy="2389390"/>
          </a:xfrm>
          <a:prstGeom prst="rect">
            <a:avLst/>
          </a:prstGeom>
        </p:spPr>
      </p:pic>
      <p:pic>
        <p:nvPicPr>
          <p:cNvPr id="14" name="Grafik 13">
            <a:extLst>
              <a:ext uri="{FF2B5EF4-FFF2-40B4-BE49-F238E27FC236}">
                <a16:creationId xmlns:a16="http://schemas.microsoft.com/office/drawing/2014/main" id="{06973E8F-0DF7-4816-B6EF-EA73E008ED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957" y="3537450"/>
            <a:ext cx="3738977" cy="2389390"/>
          </a:xfrm>
          <a:prstGeom prst="rect">
            <a:avLst/>
          </a:prstGeom>
        </p:spPr>
      </p:pic>
      <p:pic>
        <p:nvPicPr>
          <p:cNvPr id="16" name="Grafik 15">
            <a:extLst>
              <a:ext uri="{FF2B5EF4-FFF2-40B4-BE49-F238E27FC236}">
                <a16:creationId xmlns:a16="http://schemas.microsoft.com/office/drawing/2014/main" id="{65469622-C6EA-4545-AEC0-4164068341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9073" y="3542335"/>
            <a:ext cx="3748634" cy="2389390"/>
          </a:xfrm>
          <a:prstGeom prst="rect">
            <a:avLst/>
          </a:prstGeom>
        </p:spPr>
      </p:pic>
      <p:pic>
        <p:nvPicPr>
          <p:cNvPr id="18" name="Grafik 17">
            <a:extLst>
              <a:ext uri="{FF2B5EF4-FFF2-40B4-BE49-F238E27FC236}">
                <a16:creationId xmlns:a16="http://schemas.microsoft.com/office/drawing/2014/main" id="{335EFEB2-C87F-4943-B08D-834831E5FE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957" y="998973"/>
            <a:ext cx="3738977" cy="2389390"/>
          </a:xfrm>
          <a:prstGeom prst="rect">
            <a:avLst/>
          </a:prstGeom>
        </p:spPr>
      </p:pic>
      <p:sp>
        <p:nvSpPr>
          <p:cNvPr id="9" name="Datumsplatzhalter 4">
            <a:extLst>
              <a:ext uri="{FF2B5EF4-FFF2-40B4-BE49-F238E27FC236}">
                <a16:creationId xmlns:a16="http://schemas.microsoft.com/office/drawing/2014/main" id="{DBACF5CF-A1A6-4E72-8793-2A9A89A73467}"/>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6"/>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6"/>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6"/>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6"/>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2308961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44814" y="1228283"/>
            <a:ext cx="7894986" cy="2115177"/>
          </a:xfrm>
        </p:spPr>
        <p:txBody>
          <a:bodyPr/>
          <a:lstStyle/>
          <a:p>
            <a:pPr algn="just"/>
            <a:r>
              <a:rPr lang="en-GB" sz="1600" dirty="0"/>
              <a:t>Organic livestock are reared and managed differently from the conventional ones. In organic </a:t>
            </a:r>
            <a:r>
              <a:rPr lang="en-US" sz="1600" dirty="0"/>
              <a:t>livestock management, farmers aim to use natural breeding methods and strive to </a:t>
            </a:r>
            <a:r>
              <a:rPr lang="en-US" sz="1600" dirty="0" err="1"/>
              <a:t>minimise</a:t>
            </a:r>
            <a:r>
              <a:rPr lang="en-US" sz="1600" dirty="0"/>
              <a:t> stress to the animals. Farmers also strive to maintain animal health and welfare while avoiding the use of chemical allopathic veterinary drugs, especially antibiotics. Animals to be used for organic production should be adapted to the natural production conditions, in particular the locally available feed resources and quality. Hence, high yielding animals may not always be suitable to organic, locally based, management. Selecting breeds that are adapted to the production environment will help to assure success and reduce costs while safeguarding the health and welfare of the animals. </a:t>
            </a:r>
            <a:endParaRPr lang="de-CH" sz="1600" dirty="0"/>
          </a:p>
          <a:p>
            <a:endParaRPr lang="en-GB" sz="1600" dirty="0"/>
          </a:p>
        </p:txBody>
      </p:sp>
      <p:sp>
        <p:nvSpPr>
          <p:cNvPr id="5" name="Foliennummernplatzhalter 4"/>
          <p:cNvSpPr>
            <a:spLocks noGrp="1"/>
          </p:cNvSpPr>
          <p:nvPr>
            <p:ph type="sldNum" sz="quarter" idx="4"/>
          </p:nvPr>
        </p:nvSpPr>
        <p:spPr/>
        <p:txBody>
          <a:bodyPr/>
          <a:lstStyle/>
          <a:p>
            <a:fld id="{B295DEAF-E952-4796-AAEE-4201E40CA590}" type="slidenum">
              <a:rPr lang="en-GB" noProof="0" smtClean="0"/>
              <a:pPr/>
              <a:t>99</a:t>
            </a:fld>
            <a:endParaRPr lang="en-GB" noProof="0" dirty="0"/>
          </a:p>
        </p:txBody>
      </p:sp>
      <p:sp>
        <p:nvSpPr>
          <p:cNvPr id="8" name="Inhaltsplatzhalter 2"/>
          <p:cNvSpPr txBox="1">
            <a:spLocks/>
          </p:cNvSpPr>
          <p:nvPr/>
        </p:nvSpPr>
        <p:spPr>
          <a:xfrm>
            <a:off x="653092" y="3763015"/>
            <a:ext cx="7886708" cy="2115176"/>
          </a:xfrm>
          <a:prstGeom prst="rect">
            <a:avLst/>
          </a:prstGeom>
          <a:noFill/>
          <a:ln>
            <a:noFill/>
          </a:ln>
        </p:spPr>
        <p:txBody>
          <a:bodyPr wrap="square" lIns="72000" tIns="72000" rIns="72000" bIns="72000">
            <a:spAutoFit/>
          </a:bodyPr>
          <a:lstStyle>
            <a:defPPr>
              <a:defRPr lang="de-DE"/>
            </a:defPPr>
            <a:lvl1pPr algn="ctr">
              <a:defRPr>
                <a:latin typeface="Gill Sans MT" panose="020B0502020104020203" pitchFamily="34" charset="0"/>
              </a:defRPr>
            </a:lvl1pPr>
            <a:lvl2pPr marL="0" lvl="1" algn="ctr">
              <a:defRPr>
                <a:latin typeface="Gill Sans MT" panose="020B0502020104020203" pitchFamily="34" charset="0"/>
              </a:defRPr>
            </a:lvl2pPr>
          </a:lstStyle>
          <a:p>
            <a:pPr marL="285750" indent="-285750" algn="l">
              <a:buFont typeface="Arial" panose="020B0604020202020204" pitchFamily="34" charset="0"/>
              <a:buChar char="•"/>
            </a:pPr>
            <a:r>
              <a:rPr lang="en-US" sz="1600" dirty="0"/>
              <a:t>Managing the animals in a way that conserves biodiversity and natural resources.</a:t>
            </a:r>
          </a:p>
          <a:p>
            <a:pPr marL="285750" indent="-285750" algn="l">
              <a:buFont typeface="Arial" panose="020B0604020202020204" pitchFamily="34" charset="0"/>
              <a:buChar char="•"/>
            </a:pPr>
            <a:r>
              <a:rPr lang="de-CH" sz="1600" dirty="0" err="1"/>
              <a:t>Raising</a:t>
            </a:r>
            <a:r>
              <a:rPr lang="de-CH" sz="1600" dirty="0"/>
              <a:t> </a:t>
            </a:r>
            <a:r>
              <a:rPr lang="de-CH" sz="1600" dirty="0" err="1"/>
              <a:t>the</a:t>
            </a:r>
            <a:r>
              <a:rPr lang="de-CH" sz="1600" dirty="0"/>
              <a:t> </a:t>
            </a:r>
            <a:r>
              <a:rPr lang="de-CH" sz="1600" dirty="0" err="1"/>
              <a:t>animals</a:t>
            </a:r>
            <a:r>
              <a:rPr lang="de-CH" sz="1600" dirty="0"/>
              <a:t> on organic </a:t>
            </a:r>
            <a:r>
              <a:rPr lang="de-CH" sz="1600" dirty="0" err="1"/>
              <a:t>certified</a:t>
            </a:r>
            <a:r>
              <a:rPr lang="de-CH" sz="1600" dirty="0"/>
              <a:t> </a:t>
            </a:r>
            <a:r>
              <a:rPr lang="de-CH" sz="1600" dirty="0" err="1"/>
              <a:t>land</a:t>
            </a:r>
            <a:r>
              <a:rPr lang="de-CH" sz="1600" dirty="0"/>
              <a:t>.</a:t>
            </a:r>
          </a:p>
          <a:p>
            <a:pPr marL="285750" indent="-285750" algn="l">
              <a:buFont typeface="Arial" panose="020B0604020202020204" pitchFamily="34" charset="0"/>
              <a:buChar char="•"/>
            </a:pPr>
            <a:r>
              <a:rPr lang="en-US" sz="1600" dirty="0"/>
              <a:t>Using only organic certified feed.</a:t>
            </a:r>
          </a:p>
          <a:p>
            <a:pPr marL="285750" indent="-285750" algn="l">
              <a:buFont typeface="Arial" panose="020B0604020202020204" pitchFamily="34" charset="0"/>
              <a:buChar char="•"/>
            </a:pPr>
            <a:r>
              <a:rPr lang="en-US" sz="1600" dirty="0"/>
              <a:t>Minimize nutrient imports into the systems.</a:t>
            </a:r>
            <a:endParaRPr lang="de-CH" sz="1600" dirty="0"/>
          </a:p>
          <a:p>
            <a:pPr marL="285750" indent="-285750" algn="l">
              <a:buFont typeface="Arial" panose="020B0604020202020204" pitchFamily="34" charset="0"/>
              <a:buChar char="•"/>
            </a:pPr>
            <a:r>
              <a:rPr lang="de-CH" sz="1600" dirty="0"/>
              <a:t>Having </a:t>
            </a:r>
            <a:r>
              <a:rPr lang="de-CH" sz="1600" dirty="0" err="1"/>
              <a:t>year-round</a:t>
            </a:r>
            <a:r>
              <a:rPr lang="de-CH" sz="1600" dirty="0"/>
              <a:t> </a:t>
            </a:r>
            <a:r>
              <a:rPr lang="de-CH" sz="1600" dirty="0" err="1"/>
              <a:t>outdoor</a:t>
            </a:r>
            <a:r>
              <a:rPr lang="de-CH" sz="1600" dirty="0"/>
              <a:t> </a:t>
            </a:r>
            <a:r>
              <a:rPr lang="de-CH" sz="1600" dirty="0" err="1"/>
              <a:t>access</a:t>
            </a:r>
            <a:r>
              <a:rPr lang="de-CH" sz="1600" dirty="0"/>
              <a:t> </a:t>
            </a:r>
            <a:r>
              <a:rPr lang="de-CH" sz="1600" dirty="0" err="1"/>
              <a:t>for</a:t>
            </a:r>
            <a:r>
              <a:rPr lang="de-CH" sz="1600" dirty="0"/>
              <a:t> </a:t>
            </a:r>
            <a:r>
              <a:rPr lang="de-CH" sz="1600" dirty="0" err="1"/>
              <a:t>the</a:t>
            </a:r>
            <a:r>
              <a:rPr lang="de-CH" sz="1600" dirty="0"/>
              <a:t> </a:t>
            </a:r>
            <a:r>
              <a:rPr lang="de-CH" sz="1600" dirty="0" err="1"/>
              <a:t>animals</a:t>
            </a:r>
            <a:r>
              <a:rPr lang="de-CH" sz="1600" dirty="0"/>
              <a:t>.</a:t>
            </a:r>
          </a:p>
          <a:p>
            <a:pPr marL="285750" indent="-285750" algn="l">
              <a:buFont typeface="Arial" panose="020B0604020202020204" pitchFamily="34" charset="0"/>
              <a:buChar char="•"/>
            </a:pPr>
            <a:r>
              <a:rPr lang="de-CH" sz="1600" dirty="0"/>
              <a:t>Special care </a:t>
            </a:r>
            <a:r>
              <a:rPr lang="de-CH" sz="1600" dirty="0" err="1"/>
              <a:t>for</a:t>
            </a:r>
            <a:r>
              <a:rPr lang="de-CH" sz="1600" dirty="0"/>
              <a:t> </a:t>
            </a:r>
            <a:r>
              <a:rPr lang="de-CH" sz="1600" dirty="0" err="1"/>
              <a:t>animal</a:t>
            </a:r>
            <a:r>
              <a:rPr lang="de-CH" sz="1600" dirty="0"/>
              <a:t> welfare</a:t>
            </a:r>
            <a:endParaRPr lang="en-US" sz="1600" dirty="0"/>
          </a:p>
          <a:p>
            <a:pPr marL="285750" indent="-285750" algn="l">
              <a:buFont typeface="Arial" panose="020B0604020202020204" pitchFamily="34" charset="0"/>
              <a:buChar char="•"/>
            </a:pPr>
            <a:r>
              <a:rPr lang="en-US" sz="1600" dirty="0"/>
              <a:t>No use of growth hormones.</a:t>
            </a:r>
          </a:p>
          <a:p>
            <a:pPr marL="285750" indent="-285750" algn="l">
              <a:buFont typeface="Arial" panose="020B0604020202020204" pitchFamily="34" charset="0"/>
              <a:buChar char="•"/>
            </a:pPr>
            <a:r>
              <a:rPr lang="en-US" sz="1600" dirty="0"/>
              <a:t>Minimize the use of antibiotics.</a:t>
            </a:r>
          </a:p>
        </p:txBody>
      </p:sp>
      <p:sp>
        <p:nvSpPr>
          <p:cNvPr id="9" name="Textfeld 8"/>
          <p:cNvSpPr txBox="1"/>
          <p:nvPr/>
        </p:nvSpPr>
        <p:spPr>
          <a:xfrm>
            <a:off x="674137" y="3443933"/>
            <a:ext cx="5588838" cy="221599"/>
          </a:xfrm>
          <a:prstGeom prst="rect">
            <a:avLst/>
          </a:prstGeom>
          <a:noFill/>
        </p:spPr>
        <p:txBody>
          <a:bodyPr vert="horz" wrap="square" lIns="0" tIns="0" rIns="0" bIns="0" rtlCol="0" anchor="t">
            <a:spAutoFit/>
          </a:bodyPr>
          <a:lstStyle>
            <a:defPPr>
              <a:defRPr lang="de-DE"/>
            </a:defPPr>
            <a:lvl1pPr>
              <a:lnSpc>
                <a:spcPct val="90000"/>
              </a:lnSpc>
              <a:spcBef>
                <a:spcPct val="0"/>
              </a:spcBef>
              <a:defRPr sz="1600" b="1"/>
            </a:lvl1pPr>
          </a:lstStyle>
          <a:p>
            <a:r>
              <a:rPr lang="en-GB" dirty="0"/>
              <a:t>Key basic requirements for organic livestock production</a:t>
            </a:r>
            <a:endParaRPr lang="en-US" dirty="0"/>
          </a:p>
        </p:txBody>
      </p:sp>
      <p:sp>
        <p:nvSpPr>
          <p:cNvPr id="2" name="Textfeld 1"/>
          <p:cNvSpPr txBox="1"/>
          <p:nvPr/>
        </p:nvSpPr>
        <p:spPr>
          <a:xfrm>
            <a:off x="608514" y="717497"/>
            <a:ext cx="7563525" cy="281476"/>
          </a:xfrm>
          <a:prstGeom prst="rect">
            <a:avLst/>
          </a:prstGeom>
        </p:spPr>
        <p:txBody>
          <a:bodyPr vert="horz" lIns="0" tIns="0" rIns="0" bIns="0" rtlCol="0" anchor="t">
            <a:noAutofit/>
          </a:bodyPr>
          <a:lstStyle>
            <a:lvl1pPr defTabSz="685800">
              <a:lnSpc>
                <a:spcPct val="90000"/>
              </a:lnSpc>
              <a:spcBef>
                <a:spcPct val="0"/>
              </a:spcBef>
              <a:buNone/>
              <a:defRPr sz="2000" b="1" spc="0" baseline="0">
                <a:solidFill>
                  <a:srgbClr val="262626"/>
                </a:solidFill>
                <a:ea typeface="+mj-ea"/>
                <a:cs typeface="+mj-cs"/>
              </a:defRPr>
            </a:lvl1pPr>
          </a:lstStyle>
          <a:p>
            <a:r>
              <a:rPr lang="de-CH" sz="1800" dirty="0"/>
              <a:t>5.1:  Introduction and </a:t>
            </a:r>
            <a:r>
              <a:rPr lang="de-CH" sz="1800" dirty="0" err="1"/>
              <a:t>basic</a:t>
            </a:r>
            <a:r>
              <a:rPr lang="de-CH" sz="1800" dirty="0"/>
              <a:t> requirements </a:t>
            </a:r>
            <a:r>
              <a:rPr lang="de-CH" sz="1800" dirty="0" err="1"/>
              <a:t>for</a:t>
            </a:r>
            <a:r>
              <a:rPr lang="de-CH" sz="1800" dirty="0"/>
              <a:t> livestock</a:t>
            </a:r>
            <a:endParaRPr lang="en-US" sz="1800" dirty="0"/>
          </a:p>
        </p:txBody>
      </p:sp>
      <p:sp>
        <p:nvSpPr>
          <p:cNvPr id="10" name="Datumsplatzhalter 4">
            <a:extLst>
              <a:ext uri="{FF2B5EF4-FFF2-40B4-BE49-F238E27FC236}">
                <a16:creationId xmlns:a16="http://schemas.microsoft.com/office/drawing/2014/main" id="{1879EF7E-9116-473C-A710-142F4E0DA8DD}"/>
              </a:ext>
            </a:extLst>
          </p:cNvPr>
          <p:cNvSpPr txBox="1">
            <a:spLocks/>
          </p:cNvSpPr>
          <p:nvPr/>
        </p:nvSpPr>
        <p:spPr>
          <a:xfrm>
            <a:off x="4752002" y="6309032"/>
            <a:ext cx="2995798" cy="270668"/>
          </a:xfrm>
          <a:prstGeom prst="rect">
            <a:avLst/>
          </a:prstGeom>
          <a:ln>
            <a:noFill/>
          </a:ln>
        </p:spPr>
        <p:txBody>
          <a:bodyPr vert="horz" lIns="91440" tIns="45720" rIns="91440" bIns="45720" rtlCol="0" anchor="b">
            <a:noAutofit/>
          </a:bodyPr>
          <a:lstStyle>
            <a:lvl1pPr marL="361950" marR="0" indent="-361950" algn="r" defTabSz="623888" rtl="0" eaLnBrk="0" fontAlgn="base" latinLnBrk="0" hangingPunct="0">
              <a:lnSpc>
                <a:spcPct val="100000"/>
              </a:lnSpc>
              <a:spcBef>
                <a:spcPct val="10000"/>
              </a:spcBef>
              <a:spcAft>
                <a:spcPct val="10000"/>
              </a:spcAft>
              <a:buClr>
                <a:schemeClr val="tx1"/>
              </a:buClr>
              <a:buSzPct val="100000"/>
              <a:buFontTx/>
              <a:buNone/>
              <a:tabLst/>
              <a:defRPr sz="1200" b="0" kern="1200" spc="2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SzPct val="100000"/>
              <a:buFontTx/>
              <a:buBlip>
                <a:blip r:embed="rId2"/>
              </a:buBlip>
              <a:defRPr sz="24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SzPct val="100000"/>
              <a:buFontTx/>
              <a:buBlip>
                <a:blip r:embed="rId2"/>
              </a:buBlip>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SzPct val="100000"/>
              <a:buFontTx/>
              <a:buBlip>
                <a:blip r:embed="rId2"/>
              </a:buBlip>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SzPct val="100000"/>
              <a:buFontTx/>
              <a:buBlip>
                <a:blip r:embed="rId2"/>
              </a:buBlip>
              <a:defRPr sz="18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de-CH" dirty="0" err="1"/>
              <a:t>Organic</a:t>
            </a:r>
            <a:r>
              <a:rPr lang="de-CH" dirty="0"/>
              <a:t> Demonstration User Guide, 2020</a:t>
            </a:r>
            <a:endParaRPr lang="en-GB" dirty="0"/>
          </a:p>
        </p:txBody>
      </p:sp>
    </p:spTree>
    <p:extLst>
      <p:ext uri="{BB962C8B-B14F-4D97-AF65-F5344CB8AC3E}">
        <p14:creationId xmlns:p14="http://schemas.microsoft.com/office/powerpoint/2010/main" val="3309238945"/>
      </p:ext>
    </p:extLst>
  </p:cSld>
  <p:clrMapOvr>
    <a:masterClrMapping/>
  </p:clrMapOvr>
</p:sld>
</file>

<file path=ppt/theme/theme1.xml><?xml version="1.0" encoding="utf-8"?>
<a:theme xmlns:a="http://schemas.openxmlformats.org/drawingml/2006/main" name="Office Theme">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63DE514089C4AB8058DEAE60E784A" ma:contentTypeVersion="0" ma:contentTypeDescription="Create a new document." ma:contentTypeScope="" ma:versionID="6d213951d4a81e7e2f5d62ebe675a67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AF33AC-999B-4D0B-9C21-C7EE7EFE31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B1F0389-DCC4-4552-AF62-62FC06389D97}">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05CF6B6-F600-4DF9-A534-F9E4E16E99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25161</Words>
  <Application>Microsoft Office PowerPoint</Application>
  <PresentationFormat>Bildschirmpräsentation (4:3)</PresentationFormat>
  <Paragraphs>1903</Paragraphs>
  <Slides>182</Slides>
  <Notes>2</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182</vt:i4>
      </vt:variant>
    </vt:vector>
  </HeadingPairs>
  <TitlesOfParts>
    <vt:vector size="194" baseType="lpstr">
      <vt:lpstr>ＭＳ Ｐゴシック</vt:lpstr>
      <vt:lpstr>Arial</vt:lpstr>
      <vt:lpstr>Arial Black</vt:lpstr>
      <vt:lpstr>Calibri</vt:lpstr>
      <vt:lpstr>Comic Sans MS</vt:lpstr>
      <vt:lpstr>Gill Sans MT</vt:lpstr>
      <vt:lpstr>Segoe UI</vt:lpstr>
      <vt:lpstr>Symbol</vt:lpstr>
      <vt:lpstr>Times New Roman</vt:lpstr>
      <vt:lpstr>Trebuchet MS</vt:lpstr>
      <vt:lpstr>Wingdings</vt:lpstr>
      <vt:lpstr>Office Theme</vt:lpstr>
      <vt:lpstr>PowerPoint-Präsentation</vt:lpstr>
      <vt:lpstr>Imprint</vt:lpstr>
      <vt:lpstr>Table of contents</vt:lpstr>
      <vt:lpstr>PowerPoint-Präsentation</vt:lpstr>
      <vt:lpstr>Preface</vt:lpstr>
      <vt:lpstr>Acronyms / Terminology</vt:lpstr>
      <vt:lpstr>PowerPoint-Präsentation</vt:lpstr>
      <vt:lpstr>Chapter 1: Background, definitions and rationale</vt:lpstr>
      <vt:lpstr>PowerPoint-Präsentation</vt:lpstr>
      <vt:lpstr>PowerPoint-Präsentation</vt:lpstr>
      <vt:lpstr>PowerPoint-Präsentation</vt:lpstr>
      <vt:lpstr>Chapter 2:  Types of demonstrations, objectives and target groups</vt:lpstr>
      <vt:lpstr>PowerPoint-Präsentation</vt:lpstr>
      <vt:lpstr>PowerPoint-Präsentation</vt:lpstr>
      <vt:lpstr>  </vt:lpstr>
      <vt:lpstr>PowerPoint-Präsentation</vt:lpstr>
      <vt:lpstr>PowerPoint-Präsentation</vt:lpstr>
      <vt:lpstr>Background to NRC demonstration plot</vt:lpstr>
      <vt:lpstr>PowerPoint-Präsentation</vt:lpstr>
      <vt:lpstr>PowerPoint-Präsentation</vt:lpstr>
      <vt:lpstr>  </vt:lpstr>
      <vt:lpstr>PowerPoint-Präsentation</vt:lpstr>
      <vt:lpstr>Specific objectives</vt:lpstr>
      <vt:lpstr>PowerPoint-Präsentation</vt:lpstr>
      <vt:lpstr>PowerPoint-Präsentation</vt:lpstr>
      <vt:lpstr>PowerPoint-Präsentation</vt:lpstr>
      <vt:lpstr>PowerPoint-Präsentation</vt:lpstr>
      <vt:lpstr>PowerPoint-Präsentation</vt:lpstr>
      <vt:lpstr>PowerPoint-Präsentation</vt:lpstr>
      <vt:lpstr>Overview on activities</vt:lpstr>
      <vt:lpstr>PowerPoint-Präsentation</vt:lpstr>
      <vt:lpstr>2.6:  Schematic example with defined problem, goal, objectives and outputs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 the picture above, a team is inspecting a prospective demo plot site at the Natural Resources College (NRC), Lilongwe, Malawi in 2018</vt:lpstr>
      <vt:lpstr>PowerPoint-Präsentation</vt:lpstr>
      <vt:lpstr>PowerPoint-Präsentation</vt:lpstr>
      <vt:lpstr>Replication in demonstration design - repetition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 Windrow composting method</vt:lpstr>
      <vt:lpstr>c) Box composting method - example</vt:lpstr>
      <vt:lpstr>The quality of the compost is an important aspect. While the chemical quality characteristics can only be determined in a laboratory, some other characteristics can be determined in a qualitative manner. For example, the moisture content can be assessed through a hand feel method. </vt:lpstr>
      <vt:lpstr>PowerPoint-Präsentation</vt:lpstr>
      <vt:lpstr>Soil fertility and health are important considerations</vt:lpstr>
      <vt:lpstr>PowerPoint-Präsentation</vt:lpstr>
      <vt:lpstr>Plots ready for planting at NRC</vt:lpstr>
      <vt:lpstr>3.7:  Demonstration reference document / handbook development</vt:lpstr>
      <vt:lpstr>PowerPoint-Präsentation</vt:lpstr>
      <vt:lpstr>PowerPoint-Präsentation</vt:lpstr>
      <vt:lpstr>Overview on considerations for field establishment and management</vt:lpstr>
      <vt:lpstr>4.1:  Planting / Sowing</vt:lpstr>
      <vt:lpstr>Applying the right amounts of compost to crops is important to ensure good outcomes from the organic demonstration. If you have comparison plots (organic vs conventional or farmer’s practice), ensure that the amounts of nutrients applied to both are similar to meet crop needs and avoid bias from unfair nutrient dosages.</vt:lpstr>
      <vt:lpstr>PowerPoint-Präsentation</vt:lpstr>
      <vt:lpstr>How much compost did NRC apply?</vt:lpstr>
      <vt:lpstr>Planting at NRC </vt:lpstr>
      <vt:lpstr>Planted plots at NRC </vt:lpstr>
      <vt:lpstr>4.2:  Weeding, plant training and pruning</vt:lpstr>
      <vt:lpstr>PowerPoint-Präsentation</vt:lpstr>
      <vt:lpstr>PowerPoint-Präsentation</vt:lpstr>
      <vt:lpstr>4.3:  Plant nutrition during growth</vt:lpstr>
      <vt:lpstr>PowerPoint-Präsentation</vt:lpstr>
      <vt:lpstr>PowerPoint-Präsentation</vt:lpstr>
      <vt:lpstr>PowerPoint-Präsentation</vt:lpstr>
      <vt:lpstr>PowerPoint-Präsentation</vt:lpstr>
      <vt:lpstr>PowerPoint-Präsentation</vt:lpstr>
      <vt:lpstr>PowerPoint-Präsentation</vt:lpstr>
      <vt:lpstr>Pest and disease management and control in organic agriculture assumes a three-step approach as depicted on the illustration, below. There is great emphasis on preventive measures, i.e. Steps 1 and 2, in order build a resilient system and help reduce the need for direct control measures.</vt:lpstr>
      <vt:lpstr>Steps of pests management</vt:lpstr>
      <vt:lpstr>Reading of the input label</vt:lpstr>
      <vt:lpstr>PowerPoint-Präsentation</vt:lpstr>
      <vt:lpstr>Tagetes minuta plants mixed with salad and broccoli to help repel insect pests.</vt:lpstr>
      <vt:lpstr>Find out if any of the key plants used for biopesticides are available locally, and if not can you plant / produce them? Before using these, it is advisable to seek for advice from organic experts in your country / area, e.g. certification bodies if relevant, to ensure that they are permissible in your context.</vt:lpstr>
      <vt:lpstr>Promoting diversification and biodiversity</vt:lpstr>
      <vt:lpstr>Inspecting crops for pest/disease attack at different stages</vt:lpstr>
      <vt:lpstr>Strategies in managing virus infections in plants</vt:lpstr>
      <vt:lpstr>Example on how to scout for pests and diseases in large fields</vt:lpstr>
      <vt:lpstr>PowerPoint-Präsentation</vt:lpstr>
      <vt:lpstr>PowerPoint-Präsentation</vt:lpstr>
      <vt:lpstr>PowerPoint-Präsentation</vt:lpstr>
      <vt:lpstr>PowerPoint-Präsentation</vt:lpstr>
      <vt:lpstr>PowerPoint-Präsentation</vt:lpstr>
      <vt:lpstr>Examples of demonstration plots/trials labels - SysCom Kenya</vt:lpstr>
      <vt:lpstr>Chapter 5: Livestock husbandry in organic demos </vt:lpstr>
      <vt:lpstr>PowerPoint-Präsentation</vt:lpstr>
      <vt:lpstr>PowerPoint-Präsentation</vt:lpstr>
      <vt:lpstr>PowerPoint-Präsentation</vt:lpstr>
      <vt:lpstr>5.2: Organic pigs - housing, feeding and health</vt:lpstr>
      <vt:lpstr>Example of an indoor pen for weaner pigs with an outdoor area </vt:lpstr>
      <vt:lpstr>Organic pigs: breeding and health management</vt:lpstr>
      <vt:lpstr>5.3: Organic poultry feeding, housing, breeding and health</vt:lpstr>
      <vt:lpstr>Example of semi-intensive house for laying hens</vt:lpstr>
      <vt:lpstr>Organic poultry breeding and health management</vt:lpstr>
      <vt:lpstr>5.4:  Small ruminants feeding and behaviour</vt:lpstr>
      <vt:lpstr>5.5:  Small ruminants: breeding and health management</vt:lpstr>
      <vt:lpstr>PowerPoint-Präsentation</vt:lpstr>
      <vt:lpstr>PowerPoint-Präsentation</vt:lpstr>
      <vt:lpstr>PowerPoint-Präsentation</vt:lpstr>
      <vt:lpstr>PowerPoint-Präsentation</vt:lpstr>
      <vt:lpstr>Chapter 6: Agroforestry integration in arable systems</vt:lpstr>
      <vt:lpstr>PowerPoint-Präsentation</vt:lpstr>
      <vt:lpstr>Do you know when to harvest different components of the demo plots? The example in this picture shows bean harvesting before the maize crop is mature in a maize/bean intercrop below. </vt:lpstr>
      <vt:lpstr>PowerPoint-Präsentation</vt:lpstr>
      <vt:lpstr>Development stages for crops </vt:lpstr>
      <vt:lpstr>How do you determine when to harvest? What maturity indices are associated with the various crops? </vt:lpstr>
      <vt:lpstr>PowerPoint-Präsentation</vt:lpstr>
      <vt:lpstr>PowerPoint-Präsentation</vt:lpstr>
      <vt:lpstr>PowerPoint-Präsentation</vt:lpstr>
      <vt:lpstr>PowerPoint-Präsentation</vt:lpstr>
      <vt:lpstr>Fermenting cocoa beans, Bolivia</vt:lpstr>
      <vt:lpstr>Drying cocoa beans after fermentation in Bolivia</vt:lpstr>
      <vt:lpstr>Drying crops after harvest</vt:lpstr>
      <vt:lpstr>Shelling of maize</vt:lpstr>
      <vt:lpstr>PowerPoint-Präsentation</vt:lpstr>
      <vt:lpstr>Sorting and grading – size, shape, color,</vt:lpstr>
      <vt:lpstr>PowerPoint-Präsentation</vt:lpstr>
      <vt:lpstr>Chapter 8:  Data collection and management - overview</vt:lpstr>
      <vt:lpstr>PowerPoint-Präsentation</vt:lpstr>
      <vt:lpstr>Guiding questions and tips</vt:lpstr>
      <vt:lpstr>Examples of types of data to be recorded</vt:lpstr>
      <vt:lpstr>Taking records in cocoa plantations</vt:lpstr>
      <vt:lpstr>PowerPoint-Präsentation</vt:lpstr>
      <vt:lpstr>Taking good records requires good labelling of the harvested products.</vt:lpstr>
      <vt:lpstr>Examples of tools and their uses in sample and data collection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Team visits to demo site – example from the SysCom Kenya and India </vt:lpstr>
      <vt:lpstr>PowerPoint-Präsentation</vt:lpstr>
      <vt:lpstr>PowerPoint-Präsentation</vt:lpstr>
      <vt:lpstr>PowerPoint-Präsentation</vt:lpstr>
      <vt:lpstr>Hosting / holding beneficiary training, field days/tours and other sessions</vt:lpstr>
      <vt:lpstr>Stakeholder assessments of the demonstration performance</vt:lpstr>
      <vt:lpstr>Further reading</vt:lpstr>
      <vt:lpstr>PowerPoint-Präsentation</vt:lpstr>
      <vt:lpstr>PowerPoint-Präsentation</vt:lpstr>
      <vt:lpstr>PowerPoint-Präsentation</vt:lpstr>
      <vt:lpstr>The A- Frame can help in marking the land to prepare contours for soil conservation</vt:lpstr>
      <vt:lpstr>Before sampling the soil for analysing nutrients, pH, organic matter content, etc., you need to decide if this information is required for your demonstration.</vt:lpstr>
      <vt:lpstr>PowerPoint-Präsentation</vt:lpstr>
      <vt:lpstr>PowerPoint-Präsentation</vt:lpstr>
      <vt:lpstr>Knowing the profile of the soil in the demonstration farm/plot can also be important in knowing the soil type and for decision making</vt:lpstr>
      <vt:lpstr>PowerPoint-Präsentation</vt:lpstr>
      <vt:lpstr>PowerPoint-Präsentation</vt:lpstr>
      <vt:lpstr>ANNEX 4: Conducting a seed germination test to determine seed quality and its implications on seeding rate</vt:lpstr>
      <vt:lpstr>Adaptation of sowing density based on the seed germination test</vt:lpstr>
      <vt:lpstr>PowerPoint-Präsentation</vt:lpstr>
      <vt:lpstr>Blocking and replications - example</vt:lpstr>
      <vt:lpstr>PowerPoint-Präsentation</vt:lpstr>
      <vt:lpstr>PowerPoint-Präsentation</vt:lpstr>
      <vt:lpstr>PowerPoint-Präsentation</vt:lpstr>
      <vt:lpstr>PowerPoint-Präsentation</vt:lpstr>
      <vt:lpstr>A permaculture farm in Malawi</vt:lpstr>
      <vt:lpstr>PowerPoint-Präsentation</vt:lpstr>
      <vt:lpstr>Example of a demonstration plot identification and history data</vt:lpstr>
      <vt:lpstr>Example of data to be collected on a demonstration plot worksheet</vt:lpstr>
      <vt:lpstr>Example of a demonstration plot worksheet</vt:lpstr>
      <vt:lpstr>Types of labour input data that can be collected</vt:lpstr>
      <vt:lpstr>Types of labour input data to be collected - continued</vt:lpstr>
      <vt:lpstr>What calculations can be done - some examples</vt:lpstr>
      <vt:lpstr>Some examples of calculations - continued </vt:lpstr>
      <vt:lpstr>Handling and managing collected data</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Bissig Simone</dc:creator>
  <cp:lastModifiedBy>Snigula Jasmin</cp:lastModifiedBy>
  <cp:revision>1953</cp:revision>
  <cp:lastPrinted>2024-01-31T09:45:33Z</cp:lastPrinted>
  <dcterms:created xsi:type="dcterms:W3CDTF">2017-07-05T11:54:42Z</dcterms:created>
  <dcterms:modified xsi:type="dcterms:W3CDTF">2024-02-05T09:14:00Z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0x01010000063DE514089C4AB8058DEAE60E784A</vt:lpwstr>
  </property>
</Properties>
</file>