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2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67" r:id="rId2"/>
    <p:sldId id="272" r:id="rId3"/>
    <p:sldId id="471" r:id="rId4"/>
    <p:sldId id="472" r:id="rId5"/>
    <p:sldId id="513" r:id="rId6"/>
    <p:sldId id="535" r:id="rId7"/>
    <p:sldId id="536" r:id="rId8"/>
    <p:sldId id="510" r:id="rId9"/>
    <p:sldId id="511" r:id="rId10"/>
    <p:sldId id="537" r:id="rId11"/>
    <p:sldId id="512" r:id="rId12"/>
    <p:sldId id="538" r:id="rId13"/>
    <p:sldId id="539" r:id="rId14"/>
    <p:sldId id="474" r:id="rId15"/>
    <p:sldId id="475" r:id="rId16"/>
    <p:sldId id="476" r:id="rId17"/>
    <p:sldId id="509" r:id="rId18"/>
    <p:sldId id="499" r:id="rId19"/>
    <p:sldId id="514" r:id="rId20"/>
    <p:sldId id="515" r:id="rId21"/>
    <p:sldId id="516" r:id="rId22"/>
    <p:sldId id="517" r:id="rId23"/>
    <p:sldId id="503" r:id="rId24"/>
    <p:sldId id="480" r:id="rId25"/>
    <p:sldId id="473" r:id="rId26"/>
    <p:sldId id="482" r:id="rId27"/>
    <p:sldId id="483" r:id="rId28"/>
    <p:sldId id="484" r:id="rId29"/>
    <p:sldId id="486" r:id="rId30"/>
    <p:sldId id="485" r:id="rId31"/>
    <p:sldId id="487" r:id="rId32"/>
    <p:sldId id="488" r:id="rId33"/>
    <p:sldId id="489" r:id="rId34"/>
    <p:sldId id="543" r:id="rId35"/>
    <p:sldId id="544" r:id="rId36"/>
    <p:sldId id="518" r:id="rId37"/>
    <p:sldId id="490" r:id="rId38"/>
    <p:sldId id="491" r:id="rId39"/>
    <p:sldId id="521" r:id="rId40"/>
    <p:sldId id="545" r:id="rId41"/>
    <p:sldId id="546" r:id="rId42"/>
    <p:sldId id="542" r:id="rId43"/>
    <p:sldId id="525" r:id="rId44"/>
    <p:sldId id="526" r:id="rId45"/>
    <p:sldId id="527" r:id="rId46"/>
    <p:sldId id="528" r:id="rId47"/>
    <p:sldId id="504" r:id="rId48"/>
    <p:sldId id="529" r:id="rId49"/>
    <p:sldId id="505" r:id="rId50"/>
    <p:sldId id="530" r:id="rId51"/>
    <p:sldId id="507" r:id="rId52"/>
    <p:sldId id="508" r:id="rId53"/>
    <p:sldId id="533" r:id="rId54"/>
    <p:sldId id="541" r:id="rId55"/>
    <p:sldId id="540" r:id="rId56"/>
    <p:sldId id="492" r:id="rId57"/>
    <p:sldId id="534" r:id="rId58"/>
    <p:sldId id="493" r:id="rId59"/>
  </p:sldIdLst>
  <p:sldSz cx="9144000" cy="6858000" type="screen4x3"/>
  <p:notesSz cx="7099300" cy="1023461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>
          <p15:clr>
            <a:srgbClr val="A4A3A4"/>
          </p15:clr>
        </p15:guide>
        <p15:guide id="2" orient="horz" pos="924">
          <p15:clr>
            <a:srgbClr val="A4A3A4"/>
          </p15:clr>
        </p15:guide>
        <p15:guide id="3" orient="horz" pos="708">
          <p15:clr>
            <a:srgbClr val="A4A3A4"/>
          </p15:clr>
        </p15:guide>
        <p15:guide id="4" orient="horz" pos="440">
          <p15:clr>
            <a:srgbClr val="A4A3A4"/>
          </p15:clr>
        </p15:guide>
        <p15:guide id="5" orient="horz" pos="1186">
          <p15:clr>
            <a:srgbClr val="A4A3A4"/>
          </p15:clr>
        </p15:guide>
        <p15:guide id="6" orient="horz" pos="2360">
          <p15:clr>
            <a:srgbClr val="A4A3A4"/>
          </p15:clr>
        </p15:guide>
        <p15:guide id="7" orient="horz" pos="4006">
          <p15:clr>
            <a:srgbClr val="A4A3A4"/>
          </p15:clr>
        </p15:guide>
        <p15:guide id="8" orient="horz" pos="3712">
          <p15:clr>
            <a:srgbClr val="A4A3A4"/>
          </p15:clr>
        </p15:guide>
        <p15:guide id="9" pos="5478">
          <p15:clr>
            <a:srgbClr val="A4A3A4"/>
          </p15:clr>
        </p15:guide>
        <p15:guide id="10" pos="1536">
          <p15:clr>
            <a:srgbClr val="A4A3A4"/>
          </p15:clr>
        </p15:guide>
        <p15:guide id="11" pos="2960">
          <p15:clr>
            <a:srgbClr val="A4A3A4"/>
          </p15:clr>
        </p15:guide>
        <p15:guide id="12" pos="2848">
          <p15:clr>
            <a:srgbClr val="A4A3A4"/>
          </p15:clr>
        </p15:guide>
        <p15:guide id="13" pos="336">
          <p15:clr>
            <a:srgbClr val="A4A3A4"/>
          </p15:clr>
        </p15:guide>
        <p15:guide id="14" pos="1648">
          <p15:clr>
            <a:srgbClr val="A4A3A4"/>
          </p15:clr>
        </p15:guide>
        <p15:guide id="15" pos="3744">
          <p15:clr>
            <a:srgbClr val="A4A3A4"/>
          </p15:clr>
        </p15:guide>
        <p15:guide id="16" pos="38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chtenhahn Martin" initials="M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11F"/>
    <a:srgbClr val="E2EAE8"/>
    <a:srgbClr val="AAC5C0"/>
    <a:srgbClr val="E0711E"/>
    <a:srgbClr val="1D8731"/>
    <a:srgbClr val="29C146"/>
    <a:srgbClr val="99CCFF"/>
    <a:srgbClr val="6D86B9"/>
    <a:srgbClr val="E6E6E6"/>
    <a:srgbClr val="86A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89850" autoAdjust="0"/>
  </p:normalViewPr>
  <p:slideViewPr>
    <p:cSldViewPr showGuides="1">
      <p:cViewPr varScale="1">
        <p:scale>
          <a:sx n="86" d="100"/>
          <a:sy n="86" d="100"/>
        </p:scale>
        <p:origin x="1286" y="72"/>
      </p:cViewPr>
      <p:guideLst>
        <p:guide orient="horz" pos="3888"/>
        <p:guide orient="horz" pos="924"/>
        <p:guide orient="horz" pos="708"/>
        <p:guide orient="horz" pos="440"/>
        <p:guide orient="horz" pos="1186"/>
        <p:guide orient="horz" pos="2360"/>
        <p:guide orient="horz" pos="4006"/>
        <p:guide orient="horz" pos="3712"/>
        <p:guide pos="5478"/>
        <p:guide pos="1536"/>
        <p:guide pos="2960"/>
        <p:guide pos="2848"/>
        <p:guide pos="336"/>
        <p:guide pos="1648"/>
        <p:guide pos="3744"/>
        <p:guide pos="3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93671" cy="4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t" anchorCtr="0" compatLnSpc="1">
            <a:prstTxWarp prst="textNoShape">
              <a:avLst/>
            </a:prstTxWarp>
          </a:bodyPr>
          <a:lstStyle>
            <a:lvl1pPr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DE"/>
              <a:t>FiBL</a:t>
            </a:r>
            <a:endParaRPr lang="de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8988" y="2"/>
            <a:ext cx="3093670" cy="4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t" anchorCtr="0" compatLnSpc="1">
            <a:prstTxWarp prst="textNoShape">
              <a:avLst/>
            </a:prstTxWarp>
          </a:bodyPr>
          <a:lstStyle>
            <a:lvl1pPr algn="r"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fld id="{6E1D1DFD-66A3-43C0-960F-85B276673C29}" type="datetime1">
              <a:rPr lang="de-DE" smtClean="0"/>
              <a:pPr>
                <a:defRPr/>
              </a:pPr>
              <a:t>29.01.2024</a:t>
            </a:fld>
            <a:endParaRPr lang="de-CH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9281"/>
            <a:ext cx="3093671" cy="48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b" anchorCtr="0" compatLnSpc="1">
            <a:prstTxWarp prst="textNoShape">
              <a:avLst/>
            </a:prstTxWarp>
          </a:bodyPr>
          <a:lstStyle>
            <a:lvl1pPr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CH"/>
              <a:t>www.fibl.org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8988" y="9729281"/>
            <a:ext cx="3093670" cy="48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b" anchorCtr="0" compatLnSpc="1">
            <a:prstTxWarp prst="textNoShape">
              <a:avLst/>
            </a:prstTxWarp>
          </a:bodyPr>
          <a:lstStyle>
            <a:lvl1pPr algn="r"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fld id="{C9AAA821-03F2-4105-9D3D-E6CC72E671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0023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93671" cy="4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t" anchorCtr="0" compatLnSpc="1">
            <a:prstTxWarp prst="textNoShape">
              <a:avLst/>
            </a:prstTxWarp>
          </a:bodyPr>
          <a:lstStyle>
            <a:lvl1pPr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DE"/>
              <a:t>FiBL</a:t>
            </a:r>
            <a:endParaRPr lang="de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988" y="2"/>
            <a:ext cx="3093670" cy="4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t" anchorCtr="0" compatLnSpc="1">
            <a:prstTxWarp prst="textNoShape">
              <a:avLst/>
            </a:prstTxWarp>
          </a:bodyPr>
          <a:lstStyle>
            <a:lvl1pPr algn="r"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fld id="{30A2E6DE-5C23-4B8D-80AA-F70A250176EA}" type="datetime1">
              <a:rPr lang="de-DE" smtClean="0"/>
              <a:pPr>
                <a:defRPr/>
              </a:pPr>
              <a:t>29.01.2024</a:t>
            </a:fld>
            <a:endParaRPr lang="de-CH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75" y="800100"/>
            <a:ext cx="5099050" cy="38242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862" y="4866282"/>
            <a:ext cx="5210479" cy="462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9281"/>
            <a:ext cx="3093671" cy="48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b" anchorCtr="0" compatLnSpc="1">
            <a:prstTxWarp prst="textNoShape">
              <a:avLst/>
            </a:prstTxWarp>
          </a:bodyPr>
          <a:lstStyle>
            <a:lvl1pPr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CH"/>
              <a:t>www.fibl.org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988" y="9729281"/>
            <a:ext cx="3093670" cy="48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8577" rIns="97156" bIns="48577" numCol="1" anchor="b" anchorCtr="0" compatLnSpc="1">
            <a:prstTxWarp prst="textNoShape">
              <a:avLst/>
            </a:prstTxWarp>
          </a:bodyPr>
          <a:lstStyle>
            <a:lvl1pPr algn="r" defTabSz="965297">
              <a:defRPr sz="1300" b="0">
                <a:latin typeface="Times New Roman" charset="0"/>
              </a:defRPr>
            </a:lvl1pPr>
          </a:lstStyle>
          <a:p>
            <a:pPr>
              <a:defRPr/>
            </a:pPr>
            <a:fld id="{FF552329-D149-46D8-A6E1-DEE19B321DB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430678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28600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485900"/>
            <a:ext cx="8251825" cy="44069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69114"/>
            <a:ext cx="3993637" cy="468615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702688" y="1469114"/>
            <a:ext cx="3993637" cy="2260037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4702688" y="3912163"/>
            <a:ext cx="3993637" cy="2260037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539750" y="1466850"/>
            <a:ext cx="8156575" cy="4705350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330201"/>
            <a:ext cx="8251825" cy="498475"/>
          </a:xfrm>
        </p:spPr>
        <p:txBody>
          <a:bodyPr lIns="0" tIns="0"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7633" y="1466850"/>
            <a:ext cx="8150226" cy="4692650"/>
          </a:xfrm>
        </p:spPr>
        <p:txBody>
          <a:bodyPr/>
          <a:lstStyle>
            <a:lvl1pPr>
              <a:buSzPct val="100000"/>
              <a:buFontTx/>
              <a:buNone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9143999" cy="6172201"/>
          </a:xfrm>
          <a:ln>
            <a:noFill/>
          </a:ln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9143999" cy="6857999"/>
          </a:xfrm>
          <a:ln>
            <a:noFill/>
          </a:ln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8601"/>
            <a:ext cx="8251825" cy="698500"/>
          </a:xfrm>
        </p:spPr>
        <p:txBody>
          <a:bodyPr lIns="0" tIns="0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539750" y="1123950"/>
            <a:ext cx="8159750" cy="5041901"/>
          </a:xfrm>
        </p:spPr>
        <p:txBody>
          <a:bodyPr/>
          <a:lstStyle>
            <a:lvl1pPr>
              <a:buSzPct val="100000"/>
              <a:buFontTx/>
              <a:buNone/>
              <a:defRPr/>
            </a:lvl1pPr>
          </a:lstStyle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66850"/>
            <a:ext cx="2628000" cy="47053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15213" y="1466850"/>
            <a:ext cx="2628000" cy="47053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1"/>
          </p:nvPr>
        </p:nvSpPr>
        <p:spPr>
          <a:xfrm>
            <a:off x="6117167" y="1466850"/>
            <a:ext cx="2578100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6117167" y="1469114"/>
            <a:ext cx="2579158" cy="4703086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50" y="1473200"/>
            <a:ext cx="5403850" cy="4698999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6" y="228600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75317"/>
            <a:ext cx="2628000" cy="4696883"/>
          </a:xfrm>
        </p:spPr>
        <p:txBody>
          <a:bodyPr tIns="0"/>
          <a:lstStyle>
            <a:lvl1pPr>
              <a:buSzPct val="100000"/>
              <a:buFontTx/>
              <a:buNone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23680" y="1469114"/>
            <a:ext cx="2628000" cy="2277386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endParaRPr lang="de-CH" dirty="0"/>
          </a:p>
          <a:p>
            <a:pPr lvl="0"/>
            <a:endParaRPr lang="de-CH" dirty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6117167" y="1469114"/>
            <a:ext cx="2578100" cy="4703086"/>
          </a:xfrm>
        </p:spPr>
        <p:txBody>
          <a:bodyPr tIns="0"/>
          <a:lstStyle>
            <a:lvl1pPr>
              <a:buSzPct val="100000"/>
              <a:buFontTx/>
              <a:buNone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Text oder Bild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3323680" y="3918098"/>
            <a:ext cx="2628000" cy="225410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66850"/>
            <a:ext cx="2624649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02000" y="1466850"/>
            <a:ext cx="5379525" cy="47053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51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6117167" y="1466850"/>
            <a:ext cx="2587625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50" y="1471246"/>
            <a:ext cx="5403850" cy="2275253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0" y="3922348"/>
            <a:ext cx="5403850" cy="223715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40848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40848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40848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4708525" y="1484313"/>
            <a:ext cx="3987800" cy="4408487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Bild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11666"/>
            <a:ext cx="8229600" cy="727075"/>
          </a:xfrm>
        </p:spPr>
        <p:txBody>
          <a:bodyPr lIns="0" tIns="0"/>
          <a:lstStyle>
            <a:lvl1pPr>
              <a:defRPr/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3400" y="1475317"/>
            <a:ext cx="3987800" cy="677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400" y="2209801"/>
            <a:ext cx="3987800" cy="36830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400"/>
            </a:lvl1pPr>
            <a:lvl2pPr>
              <a:buSzPct val="100000"/>
              <a:buFont typeface="Arial Black"/>
              <a:buChar char="›"/>
              <a:defRPr sz="2000"/>
            </a:lvl2pPr>
            <a:lvl3pPr>
              <a:buSzPct val="100000"/>
              <a:buFont typeface="Arial Black"/>
              <a:buChar char="›"/>
              <a:defRPr sz="1800"/>
            </a:lvl3pPr>
            <a:lvl4pPr>
              <a:buSzPct val="100000"/>
              <a:buFont typeface="Arial Black"/>
              <a:buChar char="›"/>
              <a:defRPr sz="1600"/>
            </a:lvl4pPr>
            <a:lvl5pPr>
              <a:buSzPct val="100000"/>
              <a:buFont typeface="Arial Black"/>
              <a:buChar char="›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99000" y="1475317"/>
            <a:ext cx="3997325" cy="677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99000" y="2220912"/>
            <a:ext cx="3997325" cy="3671888"/>
          </a:xfrm>
        </p:spPr>
        <p:txBody>
          <a:bodyPr tIns="0"/>
          <a:lstStyle>
            <a:lvl1pPr>
              <a:buFont typeface="Arial Black"/>
              <a:buChar char="›"/>
              <a:defRPr sz="2400"/>
            </a:lvl1pPr>
            <a:lvl2pPr>
              <a:buFont typeface="Arial Black"/>
              <a:buChar char="›"/>
              <a:defRPr sz="2000"/>
            </a:lvl2pPr>
            <a:lvl3pPr>
              <a:buFont typeface="Arial Black"/>
              <a:buChar char="›"/>
              <a:defRPr sz="1800"/>
            </a:lvl3pPr>
            <a:lvl4pPr>
              <a:buFont typeface="Arial Black"/>
              <a:buChar char="›"/>
              <a:defRPr sz="1600"/>
            </a:lvl4pPr>
            <a:lvl5pPr>
              <a:buFont typeface="Arial Black"/>
              <a:buChar char="›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33400" y="304800"/>
            <a:ext cx="8166100" cy="55880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800"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8156574" cy="2260037"/>
          </a:xfrm>
        </p:spPr>
        <p:txBody>
          <a:bodyPr vert="horz" lIns="0"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81449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69114"/>
            <a:ext cx="3993637" cy="2277386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>
          <a:xfrm>
            <a:off x="539751" y="3924350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/>
          </p:nvPr>
        </p:nvSpPr>
        <p:spPr>
          <a:xfrm>
            <a:off x="4702688" y="3924350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69114"/>
            <a:ext cx="3993637" cy="2277386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77581"/>
            <a:ext cx="1898649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699000" y="1477581"/>
            <a:ext cx="3997325" cy="4686152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2628900" y="1477581"/>
            <a:ext cx="1890000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539751" y="3924863"/>
            <a:ext cx="1898649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2628900" y="3924863"/>
            <a:ext cx="1890000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412750"/>
            <a:ext cx="82518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</a:t>
            </a:r>
            <a:br>
              <a:rPr lang="de-CH" dirty="0"/>
            </a:br>
            <a:r>
              <a:rPr lang="de-CH" dirty="0"/>
              <a:t>bearbeiten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66850"/>
            <a:ext cx="816292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673600" y="6184821"/>
            <a:ext cx="439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000" b="0" dirty="0">
                <a:ea typeface="Arial" charset="0"/>
                <a:cs typeface="Arial" charset="0"/>
              </a:rPr>
              <a:t>Crop Management: Cabbage			   </a:t>
            </a:r>
            <a:fld id="{52E4C7FF-91B9-42F4-AF10-83FFA9CB4D84}" type="slidenum">
              <a:rPr lang="en-US" sz="1000" b="0">
                <a:ea typeface="Arial" charset="0"/>
                <a:cs typeface="Arial" charset="0"/>
              </a:rPr>
              <a:pPr algn="just">
                <a:spcBef>
                  <a:spcPct val="50000"/>
                </a:spcBef>
                <a:defRPr/>
              </a:pPr>
              <a:t>‹Nr.›</a:t>
            </a:fld>
            <a:r>
              <a:rPr lang="en-US" sz="1000" b="0" dirty="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784225" y="6188075"/>
            <a:ext cx="2873375" cy="246063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A23D25"/>
                </a:solidFill>
                <a:ea typeface="Arial" charset="0"/>
                <a:cs typeface="Arial" charset="0"/>
              </a:rPr>
              <a:t>African Organic Agriculture Training Manual</a:t>
            </a:r>
            <a:endParaRPr lang="de-DE" sz="1000" dirty="0">
              <a:solidFill>
                <a:srgbClr val="A23D25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Bild 6" descr="Motiv_7_RZ_farbig.jpg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1" y="6118225"/>
            <a:ext cx="477418" cy="48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33" r:id="rId11"/>
    <p:sldLayoutId id="2147484817" r:id="rId12"/>
    <p:sldLayoutId id="2147484818" r:id="rId13"/>
    <p:sldLayoutId id="2147484819" r:id="rId14"/>
    <p:sldLayoutId id="2147484820" r:id="rId15"/>
    <p:sldLayoutId id="2147484821" r:id="rId16"/>
    <p:sldLayoutId id="2147484822" r:id="rId17"/>
    <p:sldLayoutId id="2147484823" r:id="rId18"/>
    <p:sldLayoutId id="2147484824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9pPr>
    </p:titleStyle>
    <p:bodyStyle>
      <a:lvl1pPr marL="361950" indent="-36195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22263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981075" indent="-28575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238250" indent="-244475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14874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19446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6pPr>
      <a:lvl7pPr marL="24018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7pPr>
      <a:lvl8pPr marL="28590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8pPr>
      <a:lvl9pPr marL="33162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939F10A2-73D5-4381-B2DC-93992F7EF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4" y="528710"/>
            <a:ext cx="9034280" cy="54205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Poor </a:t>
            </a:r>
            <a:r>
              <a:rPr lang="de-CH" dirty="0" err="1"/>
              <a:t>cabbage</a:t>
            </a:r>
            <a:r>
              <a:rPr lang="de-CH" dirty="0"/>
              <a:t> </a:t>
            </a:r>
            <a:r>
              <a:rPr lang="de-CH" dirty="0" err="1"/>
              <a:t>production</a:t>
            </a:r>
            <a:r>
              <a:rPr lang="de-CH" dirty="0"/>
              <a:t> </a:t>
            </a:r>
            <a:r>
              <a:rPr lang="de-CH" dirty="0" err="1"/>
              <a:t>practices</a:t>
            </a:r>
            <a:endParaRPr lang="de-CH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4277" y="4239805"/>
            <a:ext cx="1542435" cy="42639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Inappropriate transportation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65120" y="1695217"/>
            <a:ext cx="4174361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Rotting plant residues in proximity of fields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3261" y="1176835"/>
            <a:ext cx="4035334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Contact of animal manure with vegetables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08104" y="840713"/>
            <a:ext cx="2196937" cy="61983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Harvesting at mid-day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37792" y="5142257"/>
            <a:ext cx="2725208" cy="4879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Monocropping of cabbages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18488" y="4709375"/>
            <a:ext cx="1933858" cy="4879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Poor crop hygiene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8660" y="5107008"/>
            <a:ext cx="2896272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Soil exposed to sun and wind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30378" y="5540482"/>
            <a:ext cx="2832612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No water source in proximity</a:t>
            </a:r>
          </a:p>
        </p:txBody>
      </p:sp>
    </p:spTree>
    <p:extLst>
      <p:ext uri="{BB962C8B-B14F-4D97-AF65-F5344CB8AC3E}">
        <p14:creationId xmlns:p14="http://schemas.microsoft.com/office/powerpoint/2010/main" val="378065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00055-83D0-4B43-ADD8-C00CF170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materials for compost production 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7362AC-4122-4993-BF9E-62AFB5E99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036" y="1124744"/>
            <a:ext cx="6097252" cy="468052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847FBCB-AD74-4489-9D6A-59FAC661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53" y="4941168"/>
            <a:ext cx="1512168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Crop</a:t>
            </a:r>
            <a:r>
              <a:rPr lang="de-CH" dirty="0"/>
              <a:t> </a:t>
            </a:r>
            <a:r>
              <a:rPr lang="de-CH" dirty="0" err="1"/>
              <a:t>residues</a:t>
            </a:r>
            <a:endParaRPr lang="en-US" altLang="de-DE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2B8D768-F7AB-453B-A000-34A722BFA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5" y="4570394"/>
            <a:ext cx="2423182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Leaves</a:t>
            </a:r>
            <a:r>
              <a:rPr lang="de-CH" dirty="0"/>
              <a:t> and gras</a:t>
            </a:r>
            <a:endParaRPr lang="en-US" altLang="de-DE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157D51C-3933-45DC-8D67-3D562479B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3665076"/>
            <a:ext cx="864095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/>
              <a:t>Ashes</a:t>
            </a:r>
            <a:endParaRPr lang="en-US" altLang="de-DE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F814076-B747-414A-A853-4F59EB206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144" y="2684427"/>
            <a:ext cx="1711600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/>
              <a:t>Animal </a:t>
            </a:r>
            <a:r>
              <a:rPr lang="de-CH" dirty="0" err="1"/>
              <a:t>manure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20932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63C2C9F-7380-466D-91E7-6316DB6A93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710386"/>
            <a:ext cx="9144000" cy="5817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5E4495-D947-4722-9D0D-258F9F84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Enhancing</a:t>
            </a:r>
            <a:r>
              <a:rPr lang="de-CH" dirty="0"/>
              <a:t> </a:t>
            </a:r>
            <a:r>
              <a:rPr lang="de-CH" dirty="0" err="1"/>
              <a:t>nutrient</a:t>
            </a:r>
            <a:r>
              <a:rPr lang="de-CH" dirty="0"/>
              <a:t> </a:t>
            </a:r>
            <a:r>
              <a:rPr lang="de-CH" dirty="0" err="1"/>
              <a:t>availability</a:t>
            </a:r>
            <a:endParaRPr lang="de-CH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81FC53E-95E5-4C4F-8A42-89AE2BC55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4149080"/>
            <a:ext cx="2423182" cy="79208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Nutrient</a:t>
            </a:r>
            <a:r>
              <a:rPr lang="de-CH" dirty="0"/>
              <a:t> </a:t>
            </a:r>
            <a:r>
              <a:rPr lang="de-CH" dirty="0" err="1"/>
              <a:t>mobilisation</a:t>
            </a:r>
            <a:r>
              <a:rPr lang="de-CH" dirty="0"/>
              <a:t> </a:t>
            </a:r>
            <a:r>
              <a:rPr lang="de-CH" dirty="0" err="1"/>
              <a:t>through</a:t>
            </a:r>
            <a:r>
              <a:rPr lang="de-CH" dirty="0"/>
              <a:t> </a:t>
            </a:r>
            <a:r>
              <a:rPr lang="de-CH" dirty="0" err="1"/>
              <a:t>hoeing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893668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D1EE5-5BCF-46AB-9249-1623BA1D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330201"/>
            <a:ext cx="8093273" cy="498475"/>
          </a:xfrm>
        </p:spPr>
        <p:txBody>
          <a:bodyPr/>
          <a:lstStyle/>
          <a:p>
            <a:r>
              <a:rPr lang="en-US" dirty="0"/>
              <a:t>N, P, K contents of selected organic sources </a:t>
            </a:r>
            <a:endParaRPr lang="de-CH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36B3710-0B80-4DC1-B622-354790109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967663"/>
              </p:ext>
            </p:extLst>
          </p:nvPr>
        </p:nvGraphicFramePr>
        <p:xfrm>
          <a:off x="423771" y="1159674"/>
          <a:ext cx="8198871" cy="461539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081364">
                  <a:extLst>
                    <a:ext uri="{9D8B030D-6E8A-4147-A177-3AD203B41FA5}">
                      <a16:colId xmlns:a16="http://schemas.microsoft.com/office/drawing/2014/main" val="231086367"/>
                    </a:ext>
                  </a:extLst>
                </a:gridCol>
                <a:gridCol w="1570921">
                  <a:extLst>
                    <a:ext uri="{9D8B030D-6E8A-4147-A177-3AD203B41FA5}">
                      <a16:colId xmlns:a16="http://schemas.microsoft.com/office/drawing/2014/main" val="317992738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588919206"/>
                    </a:ext>
                  </a:extLst>
                </a:gridCol>
                <a:gridCol w="1602370">
                  <a:extLst>
                    <a:ext uri="{9D8B030D-6E8A-4147-A177-3AD203B41FA5}">
                      <a16:colId xmlns:a16="http://schemas.microsoft.com/office/drawing/2014/main" val="4075064178"/>
                    </a:ext>
                  </a:extLst>
                </a:gridCol>
              </a:tblGrid>
              <a:tr h="730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Sources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Nitrogen (%)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Phosphorus (%)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Potash (%)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5453353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Saw-dust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657829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Rice husks &amp; hulks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 – 0.5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 – 0.3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 – 0.5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8397050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Farmyard manure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 – 0.5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36174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Compost manure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 – 0.6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2.3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6718170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Molasses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–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5.32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6087223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Bone meal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 – 4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 – 20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–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252234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Poultry manure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1.7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863111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Cotton cake (with rind)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4.0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1.9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1.6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7799278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Neem cake 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5.2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1.1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1.5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6166229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Sesame cake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6.2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626865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Cotton cake (without rind)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6.4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2.9</a:t>
                      </a:r>
                      <a:endParaRPr lang="de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2.2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435495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37DE935-EF6A-4420-9BE3-46734FC09938}"/>
              </a:ext>
            </a:extLst>
          </p:cNvPr>
          <p:cNvSpPr/>
          <p:nvPr/>
        </p:nvSpPr>
        <p:spPr>
          <a:xfrm>
            <a:off x="4139951" y="5775067"/>
            <a:ext cx="44826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latin typeface="+mn-lt"/>
                <a:cs typeface="Times New Roman" panose="02020603050405020304" pitchFamily="18" charset="0"/>
              </a:rPr>
              <a:t>Source: https://newagriindia.com/nutrient-content-in-manures-and-fertilizers/</a:t>
            </a:r>
            <a:endParaRPr lang="de-CH" sz="1000" b="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7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5B972-AA50-4A73-A31C-A7E16DB0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482253"/>
            <a:ext cx="8251825" cy="498475"/>
          </a:xfrm>
        </p:spPr>
        <p:txBody>
          <a:bodyPr/>
          <a:lstStyle/>
          <a:p>
            <a:r>
              <a:rPr lang="en-US" dirty="0"/>
              <a:t>Availability of phosphorus in relation to soil pH and organic matter content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B0460C3-C385-4A5D-B91C-E1E2D61B9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09355"/>
              </p:ext>
            </p:extLst>
          </p:nvPr>
        </p:nvGraphicFramePr>
        <p:xfrm>
          <a:off x="1835696" y="1484784"/>
          <a:ext cx="6757900" cy="28083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38613">
                  <a:extLst>
                    <a:ext uri="{9D8B030D-6E8A-4147-A177-3AD203B41FA5}">
                      <a16:colId xmlns:a16="http://schemas.microsoft.com/office/drawing/2014/main" val="3960234077"/>
                    </a:ext>
                  </a:extLst>
                </a:gridCol>
                <a:gridCol w="1277225">
                  <a:extLst>
                    <a:ext uri="{9D8B030D-6E8A-4147-A177-3AD203B41FA5}">
                      <a16:colId xmlns:a16="http://schemas.microsoft.com/office/drawing/2014/main" val="3946665626"/>
                    </a:ext>
                  </a:extLst>
                </a:gridCol>
                <a:gridCol w="1782418">
                  <a:extLst>
                    <a:ext uri="{9D8B030D-6E8A-4147-A177-3AD203B41FA5}">
                      <a16:colId xmlns:a16="http://schemas.microsoft.com/office/drawing/2014/main" val="501556211"/>
                    </a:ext>
                  </a:extLst>
                </a:gridCol>
                <a:gridCol w="1529822">
                  <a:extLst>
                    <a:ext uri="{9D8B030D-6E8A-4147-A177-3AD203B41FA5}">
                      <a16:colId xmlns:a16="http://schemas.microsoft.com/office/drawing/2014/main" val="36282083"/>
                    </a:ext>
                  </a:extLst>
                </a:gridCol>
                <a:gridCol w="1529822">
                  <a:extLst>
                    <a:ext uri="{9D8B030D-6E8A-4147-A177-3AD203B41FA5}">
                      <a16:colId xmlns:a16="http://schemas.microsoft.com/office/drawing/2014/main" val="1230741922"/>
                    </a:ext>
                  </a:extLst>
                </a:gridCol>
              </a:tblGrid>
              <a:tr h="468052">
                <a:tc gridSpan="2">
                  <a:txBody>
                    <a:bodyPr/>
                    <a:lstStyle/>
                    <a:p>
                      <a:endParaRPr lang="de-CH" sz="2000" dirty="0"/>
                    </a:p>
                  </a:txBody>
                  <a:tcPr marL="115410" marR="115410" marT="57705" marB="57705">
                    <a:solidFill>
                      <a:srgbClr val="E2EA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2000" dirty="0"/>
                    </a:p>
                  </a:txBody>
                  <a:tcPr marL="115410" marR="115410" marT="57705" marB="57705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CH" sz="2000" dirty="0">
                          <a:solidFill>
                            <a:schemeClr val="tx1"/>
                          </a:solidFill>
                        </a:rPr>
                        <a:t>Organic matter</a:t>
                      </a:r>
                    </a:p>
                  </a:txBody>
                  <a:tcPr marL="115410" marR="115410" marT="57705" marB="57705"/>
                </a:tc>
                <a:tc hMerge="1"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945533"/>
                  </a:ext>
                </a:extLst>
              </a:tr>
              <a:tr h="468052">
                <a:tc rowSpan="5">
                  <a:txBody>
                    <a:bodyPr/>
                    <a:lstStyle/>
                    <a:p>
                      <a:pPr algn="ctr"/>
                      <a:r>
                        <a:rPr lang="de-CH" sz="2000" b="1" dirty="0"/>
                        <a:t>pH</a:t>
                      </a:r>
                    </a:p>
                  </a:txBody>
                  <a:tcPr marL="115410" marR="115410" marT="57705" marB="57705" anchor="ctr"/>
                </a:tc>
                <a:tc>
                  <a:txBody>
                    <a:bodyPr/>
                    <a:lstStyle/>
                    <a:p>
                      <a:endParaRPr lang="de-CH" sz="2000" dirty="0"/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b="1" dirty="0"/>
                        <a:t>&lt;2 %</a:t>
                      </a:r>
                    </a:p>
                  </a:txBody>
                  <a:tcPr marL="115410" marR="115410" marT="57705" marB="57705">
                    <a:solidFill>
                      <a:srgbClr val="AAC5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b="1" dirty="0"/>
                        <a:t>2</a:t>
                      </a:r>
                      <a:r>
                        <a:rPr lang="en-US" sz="2000" b="1" dirty="0">
                          <a:effectLst/>
                        </a:rPr>
                        <a:t> – </a:t>
                      </a:r>
                      <a:r>
                        <a:rPr lang="de-CH" sz="2000" b="1" dirty="0"/>
                        <a:t>5 %</a:t>
                      </a:r>
                    </a:p>
                  </a:txBody>
                  <a:tcPr marL="115410" marR="115410" marT="57705" marB="57705">
                    <a:solidFill>
                      <a:srgbClr val="AAC5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b="1" dirty="0"/>
                        <a:t>&gt;5 %</a:t>
                      </a:r>
                    </a:p>
                  </a:txBody>
                  <a:tcPr marL="115410" marR="115410" marT="57705" marB="57705">
                    <a:solidFill>
                      <a:srgbClr val="AAC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008060"/>
                  </a:ext>
                </a:extLst>
              </a:tr>
              <a:tr h="468052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&lt;4.5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 err="1">
                          <a:solidFill>
                            <a:srgbClr val="FF0000"/>
                          </a:solidFill>
                        </a:rPr>
                        <a:t>very</a:t>
                      </a:r>
                      <a:r>
                        <a:rPr lang="de-CH" sz="2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CH" sz="2000" dirty="0" err="1">
                          <a:solidFill>
                            <a:srgbClr val="FF0000"/>
                          </a:solidFill>
                        </a:rPr>
                        <a:t>low</a:t>
                      </a:r>
                      <a:endParaRPr lang="de-CH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 err="1">
                          <a:solidFill>
                            <a:srgbClr val="E0711E"/>
                          </a:solidFill>
                        </a:rPr>
                        <a:t>low</a:t>
                      </a:r>
                      <a:endParaRPr lang="de-CH" sz="2000" dirty="0">
                        <a:solidFill>
                          <a:srgbClr val="E0711E"/>
                        </a:solidFill>
                      </a:endParaRP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/>
                        <a:t>moderate</a:t>
                      </a:r>
                    </a:p>
                  </a:txBody>
                  <a:tcPr marL="115410" marR="115410" marT="57705" marB="57705"/>
                </a:tc>
                <a:extLst>
                  <a:ext uri="{0D108BD9-81ED-4DB2-BD59-A6C34878D82A}">
                    <a16:rowId xmlns:a16="http://schemas.microsoft.com/office/drawing/2014/main" val="273970022"/>
                  </a:ext>
                </a:extLst>
              </a:tr>
              <a:tr h="468052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4.5</a:t>
                      </a:r>
                      <a:r>
                        <a:rPr lang="en-US" sz="2000" b="1" dirty="0">
                          <a:effectLst/>
                        </a:rPr>
                        <a:t> – </a:t>
                      </a:r>
                      <a:r>
                        <a:rPr lang="de-CH" sz="2000" b="1" dirty="0"/>
                        <a:t>6.0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 err="1">
                          <a:solidFill>
                            <a:srgbClr val="E0711E"/>
                          </a:solidFill>
                        </a:rPr>
                        <a:t>low</a:t>
                      </a:r>
                      <a:endParaRPr lang="de-CH" sz="2000" dirty="0">
                        <a:solidFill>
                          <a:srgbClr val="FFC000"/>
                        </a:solidFill>
                      </a:endParaRP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/>
                        <a:t>moderate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>
                          <a:solidFill>
                            <a:srgbClr val="29C146"/>
                          </a:solidFill>
                        </a:rPr>
                        <a:t>high</a:t>
                      </a:r>
                    </a:p>
                  </a:txBody>
                  <a:tcPr marL="115410" marR="115410" marT="57705" marB="57705"/>
                </a:tc>
                <a:extLst>
                  <a:ext uri="{0D108BD9-81ED-4DB2-BD59-A6C34878D82A}">
                    <a16:rowId xmlns:a16="http://schemas.microsoft.com/office/drawing/2014/main" val="4283581779"/>
                  </a:ext>
                </a:extLst>
              </a:tr>
              <a:tr h="468052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6.0</a:t>
                      </a:r>
                      <a:r>
                        <a:rPr lang="en-US" sz="2000" b="1" dirty="0">
                          <a:effectLst/>
                        </a:rPr>
                        <a:t> – </a:t>
                      </a:r>
                      <a:r>
                        <a:rPr lang="de-CH" sz="2000" b="1" dirty="0"/>
                        <a:t>7.5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/>
                        <a:t>moderate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>
                          <a:solidFill>
                            <a:srgbClr val="29C146"/>
                          </a:solidFill>
                        </a:rPr>
                        <a:t>high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b="0" dirty="0" err="1">
                          <a:solidFill>
                            <a:srgbClr val="1D8731"/>
                          </a:solidFill>
                        </a:rPr>
                        <a:t>very</a:t>
                      </a:r>
                      <a:r>
                        <a:rPr lang="de-CH" sz="2000" b="0" dirty="0">
                          <a:solidFill>
                            <a:srgbClr val="1D8731"/>
                          </a:solidFill>
                        </a:rPr>
                        <a:t> high</a:t>
                      </a:r>
                    </a:p>
                  </a:txBody>
                  <a:tcPr marL="115410" marR="115410" marT="57705" marB="57705"/>
                </a:tc>
                <a:extLst>
                  <a:ext uri="{0D108BD9-81ED-4DB2-BD59-A6C34878D82A}">
                    <a16:rowId xmlns:a16="http://schemas.microsoft.com/office/drawing/2014/main" val="1142321793"/>
                  </a:ext>
                </a:extLst>
              </a:tr>
              <a:tr h="468052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&gt;7.5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 err="1">
                          <a:solidFill>
                            <a:srgbClr val="E0711E"/>
                          </a:solidFill>
                        </a:rPr>
                        <a:t>low</a:t>
                      </a:r>
                      <a:endParaRPr lang="de-CH" sz="2000" dirty="0">
                        <a:solidFill>
                          <a:srgbClr val="FFC000"/>
                        </a:solidFill>
                      </a:endParaRP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/>
                        <a:t>moderate</a:t>
                      </a:r>
                    </a:p>
                  </a:txBody>
                  <a:tcPr marL="115410" marR="115410" marT="57705" marB="57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dirty="0">
                          <a:solidFill>
                            <a:srgbClr val="29C146"/>
                          </a:solidFill>
                        </a:rPr>
                        <a:t>high</a:t>
                      </a:r>
                    </a:p>
                  </a:txBody>
                  <a:tcPr marL="115410" marR="115410" marT="57705" marB="57705"/>
                </a:tc>
                <a:extLst>
                  <a:ext uri="{0D108BD9-81ED-4DB2-BD59-A6C34878D82A}">
                    <a16:rowId xmlns:a16="http://schemas.microsoft.com/office/drawing/2014/main" val="168769244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8EED4F8-6A20-4F36-805A-A14462EE5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1520" y="3140968"/>
            <a:ext cx="217752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3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Cabbage in rotation with other vegetables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9CA8BB-E648-4175-B9AA-276C071263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18" y="692696"/>
            <a:ext cx="7882817" cy="39604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0D7DC8-3416-46A6-9405-BC0FB7C6A148}"/>
              </a:ext>
            </a:extLst>
          </p:cNvPr>
          <p:cNvSpPr txBox="1"/>
          <p:nvPr/>
        </p:nvSpPr>
        <p:spPr>
          <a:xfrm>
            <a:off x="742323" y="5029879"/>
            <a:ext cx="1872208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200" dirty="0"/>
              <a:t>Green </a:t>
            </a:r>
            <a:r>
              <a:rPr lang="de-CH" sz="1200" dirty="0" err="1"/>
              <a:t>manure</a:t>
            </a:r>
            <a:r>
              <a:rPr lang="de-CH" sz="1200" dirty="0"/>
              <a:t> </a:t>
            </a:r>
            <a:r>
              <a:rPr lang="de-CH" sz="1200" dirty="0" err="1"/>
              <a:t>or</a:t>
            </a:r>
            <a:r>
              <a:rPr lang="de-CH" sz="1200" dirty="0"/>
              <a:t> </a:t>
            </a:r>
            <a:r>
              <a:rPr lang="de-CH" sz="1200" dirty="0" err="1"/>
              <a:t>legume</a:t>
            </a:r>
            <a:r>
              <a:rPr lang="de-CH" sz="1200" dirty="0"/>
              <a:t> </a:t>
            </a:r>
            <a:r>
              <a:rPr lang="de-CH" sz="1200" dirty="0" err="1"/>
              <a:t>crop</a:t>
            </a:r>
            <a:endParaRPr lang="de-CH" sz="1200" dirty="0"/>
          </a:p>
          <a:p>
            <a:r>
              <a:rPr lang="de-CH" sz="1200" b="0" dirty="0"/>
              <a:t>e.g. </a:t>
            </a:r>
            <a:r>
              <a:rPr lang="de-CH" sz="1200" b="0" dirty="0" err="1"/>
              <a:t>velvet</a:t>
            </a:r>
            <a:r>
              <a:rPr lang="de-CH" sz="1200" b="0" dirty="0"/>
              <a:t> </a:t>
            </a:r>
            <a:r>
              <a:rPr lang="de-CH" sz="1200" b="0" dirty="0" err="1"/>
              <a:t>bean</a:t>
            </a:r>
            <a:r>
              <a:rPr lang="de-CH" sz="1200" b="0" dirty="0"/>
              <a:t>, </a:t>
            </a:r>
            <a:r>
              <a:rPr lang="de-CH" sz="1200" b="0" dirty="0" err="1"/>
              <a:t>sunhemp</a:t>
            </a:r>
            <a:r>
              <a:rPr lang="de-CH" sz="1200" b="0" dirty="0"/>
              <a:t>, </a:t>
            </a:r>
            <a:r>
              <a:rPr lang="de-CH" sz="1200" b="0" dirty="0" err="1"/>
              <a:t>bean</a:t>
            </a:r>
            <a:r>
              <a:rPr lang="de-CH" sz="1200" b="0" dirty="0"/>
              <a:t> </a:t>
            </a:r>
            <a:r>
              <a:rPr lang="de-CH" sz="1200" b="0" dirty="0" err="1"/>
              <a:t>or</a:t>
            </a:r>
            <a:r>
              <a:rPr lang="de-CH" sz="1200" b="0" dirty="0"/>
              <a:t> </a:t>
            </a:r>
            <a:r>
              <a:rPr lang="de-CH" sz="1200" b="0" dirty="0" err="1"/>
              <a:t>pea</a:t>
            </a:r>
            <a:endParaRPr lang="de-CH" sz="1200" b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96157E-5C6B-4DC4-B6A7-DDB63D8C2570}"/>
              </a:ext>
            </a:extLst>
          </p:cNvPr>
          <p:cNvSpPr txBox="1"/>
          <p:nvPr/>
        </p:nvSpPr>
        <p:spPr>
          <a:xfrm>
            <a:off x="2758546" y="5029878"/>
            <a:ext cx="1872208" cy="7150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200" dirty="0"/>
              <a:t>Heavy </a:t>
            </a:r>
            <a:r>
              <a:rPr lang="de-CH" sz="1200" dirty="0" err="1"/>
              <a:t>feeder</a:t>
            </a:r>
            <a:endParaRPr lang="de-CH" sz="1200" dirty="0"/>
          </a:p>
          <a:p>
            <a:r>
              <a:rPr lang="de-CH" sz="1200" b="0" dirty="0"/>
              <a:t>e.g. </a:t>
            </a:r>
            <a:r>
              <a:rPr lang="de-CH" sz="1200" b="0" dirty="0" err="1"/>
              <a:t>cabbage</a:t>
            </a:r>
            <a:r>
              <a:rPr lang="de-CH" sz="1200" b="0" dirty="0"/>
              <a:t>, </a:t>
            </a:r>
            <a:r>
              <a:rPr lang="de-CH" sz="1200" b="0" dirty="0" err="1"/>
              <a:t>broccoli</a:t>
            </a:r>
            <a:r>
              <a:rPr lang="de-CH" sz="1200" b="0" dirty="0"/>
              <a:t>, </a:t>
            </a:r>
            <a:r>
              <a:rPr lang="de-CH" sz="1200" b="0" dirty="0" err="1"/>
              <a:t>kale</a:t>
            </a:r>
            <a:r>
              <a:rPr lang="de-CH" sz="1200" b="0" dirty="0"/>
              <a:t>, </a:t>
            </a:r>
            <a:r>
              <a:rPr lang="de-CH" sz="1200" b="0" dirty="0" err="1"/>
              <a:t>spinach</a:t>
            </a:r>
            <a:endParaRPr lang="de-CH" sz="1200" b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33F280-6BD2-4BD7-8230-38F014458D9C}"/>
              </a:ext>
            </a:extLst>
          </p:cNvPr>
          <p:cNvSpPr txBox="1"/>
          <p:nvPr/>
        </p:nvSpPr>
        <p:spPr>
          <a:xfrm>
            <a:off x="4788024" y="5029878"/>
            <a:ext cx="1872208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200" dirty="0"/>
              <a:t>Medium </a:t>
            </a:r>
            <a:r>
              <a:rPr lang="de-CH" sz="1200" dirty="0" err="1"/>
              <a:t>or</a:t>
            </a:r>
            <a:r>
              <a:rPr lang="de-CH" sz="1200" dirty="0"/>
              <a:t> light </a:t>
            </a:r>
            <a:r>
              <a:rPr lang="de-CH" sz="1200" dirty="0" err="1"/>
              <a:t>feeder</a:t>
            </a:r>
            <a:r>
              <a:rPr lang="de-CH" sz="1200" dirty="0"/>
              <a:t> </a:t>
            </a:r>
            <a:r>
              <a:rPr lang="de-CH" sz="1200" b="0" dirty="0"/>
              <a:t>e.g. </a:t>
            </a:r>
            <a:r>
              <a:rPr lang="de-CH" sz="1200" b="0" dirty="0" err="1"/>
              <a:t>tomato</a:t>
            </a:r>
            <a:r>
              <a:rPr lang="de-CH" sz="1200" b="0" dirty="0"/>
              <a:t>, </a:t>
            </a:r>
            <a:r>
              <a:rPr lang="de-CH" sz="1200" b="0" dirty="0" err="1"/>
              <a:t>pepper</a:t>
            </a:r>
            <a:r>
              <a:rPr lang="de-CH" sz="1200" b="0" dirty="0"/>
              <a:t>, </a:t>
            </a:r>
            <a:r>
              <a:rPr lang="de-CH" sz="1200" b="0" dirty="0" err="1"/>
              <a:t>potato</a:t>
            </a:r>
            <a:r>
              <a:rPr lang="de-CH" sz="1200" b="0" dirty="0"/>
              <a:t>, </a:t>
            </a:r>
            <a:r>
              <a:rPr lang="de-CH" sz="1200" b="0" dirty="0" err="1"/>
              <a:t>carrot</a:t>
            </a:r>
            <a:r>
              <a:rPr lang="de-CH" sz="1200" b="0" dirty="0"/>
              <a:t>, </a:t>
            </a:r>
            <a:r>
              <a:rPr lang="de-CH" sz="1200" b="0" dirty="0" err="1"/>
              <a:t>onion</a:t>
            </a:r>
            <a:endParaRPr lang="de-CH" sz="1200" b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1BBE03-2013-4E2E-9E31-3FA00F2DB3A3}"/>
              </a:ext>
            </a:extLst>
          </p:cNvPr>
          <p:cNvSpPr txBox="1"/>
          <p:nvPr/>
        </p:nvSpPr>
        <p:spPr>
          <a:xfrm>
            <a:off x="6804248" y="5029878"/>
            <a:ext cx="1872208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200" dirty="0"/>
              <a:t>Green </a:t>
            </a:r>
            <a:r>
              <a:rPr lang="de-CH" sz="1200" dirty="0" err="1"/>
              <a:t>manure</a:t>
            </a:r>
            <a:r>
              <a:rPr lang="de-CH" sz="1200" dirty="0"/>
              <a:t> </a:t>
            </a:r>
            <a:r>
              <a:rPr lang="de-CH" sz="1200" dirty="0" err="1"/>
              <a:t>or</a:t>
            </a:r>
            <a:r>
              <a:rPr lang="de-CH" sz="1200" dirty="0"/>
              <a:t> </a:t>
            </a:r>
            <a:r>
              <a:rPr lang="de-CH" sz="1200" dirty="0" err="1"/>
              <a:t>legume</a:t>
            </a:r>
            <a:r>
              <a:rPr lang="de-CH" sz="1200" dirty="0"/>
              <a:t> </a:t>
            </a:r>
            <a:r>
              <a:rPr lang="de-CH" sz="1200" dirty="0" err="1"/>
              <a:t>crop</a:t>
            </a:r>
            <a:endParaRPr lang="de-CH" sz="1200" dirty="0"/>
          </a:p>
          <a:p>
            <a:r>
              <a:rPr lang="de-CH" sz="1200" b="0" dirty="0"/>
              <a:t>e.g. </a:t>
            </a:r>
            <a:r>
              <a:rPr lang="de-CH" sz="1200" b="0" dirty="0" err="1"/>
              <a:t>velvet</a:t>
            </a:r>
            <a:r>
              <a:rPr lang="de-CH" sz="1200" b="0" dirty="0"/>
              <a:t> </a:t>
            </a:r>
            <a:r>
              <a:rPr lang="de-CH" sz="1200" b="0" dirty="0" err="1"/>
              <a:t>bean</a:t>
            </a:r>
            <a:r>
              <a:rPr lang="de-CH" sz="1200" b="0" dirty="0"/>
              <a:t>, </a:t>
            </a:r>
            <a:r>
              <a:rPr lang="de-CH" sz="1200" b="0" dirty="0" err="1"/>
              <a:t>sunhemp</a:t>
            </a:r>
            <a:r>
              <a:rPr lang="de-CH" sz="1200" b="0" dirty="0"/>
              <a:t>, </a:t>
            </a:r>
            <a:r>
              <a:rPr lang="de-CH" sz="1200" b="0" dirty="0" err="1"/>
              <a:t>bean</a:t>
            </a:r>
            <a:r>
              <a:rPr lang="de-CH" sz="1200" b="0" dirty="0"/>
              <a:t> </a:t>
            </a:r>
            <a:r>
              <a:rPr lang="de-CH" sz="1200" b="0" dirty="0" err="1"/>
              <a:t>or</a:t>
            </a:r>
            <a:r>
              <a:rPr lang="de-CH" sz="1200" b="0" dirty="0"/>
              <a:t> </a:t>
            </a:r>
            <a:r>
              <a:rPr lang="de-CH" sz="1200" b="0" dirty="0" err="1"/>
              <a:t>pea</a:t>
            </a:r>
            <a:endParaRPr lang="de-CH" sz="1200" b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D47F132-973E-46A5-8447-7799F7D0B824}"/>
              </a:ext>
            </a:extLst>
          </p:cNvPr>
          <p:cNvSpPr/>
          <p:nvPr/>
        </p:nvSpPr>
        <p:spPr bwMode="auto">
          <a:xfrm>
            <a:off x="619604" y="4900807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AEC6748-8D08-4017-B991-289473ED8E72}"/>
              </a:ext>
            </a:extLst>
          </p:cNvPr>
          <p:cNvSpPr/>
          <p:nvPr/>
        </p:nvSpPr>
        <p:spPr bwMode="auto">
          <a:xfrm>
            <a:off x="2641038" y="4900807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4822D8B-BF86-494B-955E-53F2311ADC5F}"/>
              </a:ext>
            </a:extLst>
          </p:cNvPr>
          <p:cNvSpPr/>
          <p:nvPr/>
        </p:nvSpPr>
        <p:spPr bwMode="auto">
          <a:xfrm>
            <a:off x="4662472" y="4900807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D88358-9EEE-4992-8052-13F753C2302B}"/>
              </a:ext>
            </a:extLst>
          </p:cNvPr>
          <p:cNvSpPr/>
          <p:nvPr/>
        </p:nvSpPr>
        <p:spPr bwMode="auto">
          <a:xfrm>
            <a:off x="6686739" y="4900807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8105B0-2E7B-4EEE-B9E0-1B405B37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467" y="4389068"/>
            <a:ext cx="1220594" cy="871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67F90BB-4C01-4AF9-8B86-7E87C71634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360" y="4389068"/>
            <a:ext cx="1220594" cy="87164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643D70D-DCBD-4B13-A9FF-C813DA8430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013" y="4389068"/>
            <a:ext cx="753891" cy="87164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209AAE7-465E-4A04-BC53-717B40754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73" y="4389068"/>
            <a:ext cx="1220594" cy="8716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BD1AC6D-4146-410E-9F20-02CF1E5F83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440" y="4389068"/>
            <a:ext cx="753891" cy="871643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FD0E9CFF-4EBF-4111-B3BD-81CD9BF604BD}"/>
              </a:ext>
            </a:extLst>
          </p:cNvPr>
          <p:cNvSpPr/>
          <p:nvPr/>
        </p:nvSpPr>
        <p:spPr>
          <a:xfrm>
            <a:off x="1012459" y="4139277"/>
            <a:ext cx="7073933" cy="396428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200" b="0" dirty="0">
                <a:latin typeface="+mn-lt"/>
                <a:ea typeface="ＭＳ Ｐゴシック" charset="-128"/>
              </a:rPr>
              <a:t>After </a:t>
            </a:r>
            <a:r>
              <a:rPr lang="de-CH" sz="1200" b="0" dirty="0" err="1">
                <a:latin typeface="+mn-lt"/>
                <a:ea typeface="ＭＳ Ｐゴシック" charset="-128"/>
              </a:rPr>
              <a:t>every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growing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season</a:t>
            </a:r>
            <a:r>
              <a:rPr lang="de-CH" sz="1200" b="0" dirty="0">
                <a:latin typeface="+mn-lt"/>
                <a:ea typeface="ＭＳ Ｐゴシック" charset="-128"/>
              </a:rPr>
              <a:t>, on a </a:t>
            </a:r>
            <a:r>
              <a:rPr lang="de-CH" sz="1200" b="0" dirty="0" err="1">
                <a:latin typeface="+mn-lt"/>
                <a:ea typeface="ＭＳ Ｐゴシック" charset="-128"/>
              </a:rPr>
              <a:t>given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plot</a:t>
            </a:r>
            <a:r>
              <a:rPr lang="de-CH" sz="1200" b="0" dirty="0">
                <a:latin typeface="+mn-lt"/>
                <a:ea typeface="ＭＳ Ｐゴシック" charset="-128"/>
              </a:rPr>
              <a:t>, a </a:t>
            </a:r>
            <a:r>
              <a:rPr lang="de-CH" sz="1200" b="0" dirty="0" err="1">
                <a:latin typeface="+mn-lt"/>
                <a:ea typeface="ＭＳ Ｐゴシック" charset="-128"/>
              </a:rPr>
              <a:t>new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crop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is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grown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according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to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the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crop</a:t>
            </a:r>
            <a:r>
              <a:rPr lang="de-CH" sz="1200" b="0" dirty="0">
                <a:latin typeface="+mn-lt"/>
                <a:ea typeface="ＭＳ Ｐゴシック" charset="-128"/>
              </a:rPr>
              <a:t> </a:t>
            </a:r>
            <a:r>
              <a:rPr lang="de-CH" sz="1200" b="0" dirty="0" err="1">
                <a:latin typeface="+mn-lt"/>
                <a:ea typeface="ＭＳ Ｐゴシック" charset="-128"/>
              </a:rPr>
              <a:t>rotation</a:t>
            </a:r>
            <a:r>
              <a:rPr lang="de-CH" sz="1200" b="0" dirty="0">
                <a:latin typeface="+mn-lt"/>
                <a:ea typeface="ＭＳ Ｐゴシック" charset="-128"/>
              </a:rPr>
              <a:t> plan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3A4024-6BB7-4B7C-83CB-E4657D9B4DE0}"/>
              </a:ext>
            </a:extLst>
          </p:cNvPr>
          <p:cNvSpPr/>
          <p:nvPr/>
        </p:nvSpPr>
        <p:spPr bwMode="auto">
          <a:xfrm>
            <a:off x="2510275" y="3815547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A9773D3-7749-48A3-B525-C7C3E5612A5B}"/>
              </a:ext>
            </a:extLst>
          </p:cNvPr>
          <p:cNvSpPr/>
          <p:nvPr/>
        </p:nvSpPr>
        <p:spPr bwMode="auto">
          <a:xfrm>
            <a:off x="3534548" y="3803599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61A6B66-294B-4210-B5DF-B05C78FC846C}"/>
              </a:ext>
            </a:extLst>
          </p:cNvPr>
          <p:cNvSpPr/>
          <p:nvPr/>
        </p:nvSpPr>
        <p:spPr bwMode="auto">
          <a:xfrm>
            <a:off x="4726893" y="3783533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9AE0AD3-D9CC-48A1-BACE-8C1D7FFB5F31}"/>
              </a:ext>
            </a:extLst>
          </p:cNvPr>
          <p:cNvSpPr/>
          <p:nvPr/>
        </p:nvSpPr>
        <p:spPr bwMode="auto">
          <a:xfrm>
            <a:off x="5788475" y="3780469"/>
            <a:ext cx="261525" cy="26152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4" name="Bogen 23">
            <a:extLst>
              <a:ext uri="{FF2B5EF4-FFF2-40B4-BE49-F238E27FC236}">
                <a16:creationId xmlns:a16="http://schemas.microsoft.com/office/drawing/2014/main" id="{7A185FBE-1D6F-4DEC-BBFC-E08328E2488F}"/>
              </a:ext>
            </a:extLst>
          </p:cNvPr>
          <p:cNvSpPr/>
          <p:nvPr/>
        </p:nvSpPr>
        <p:spPr bwMode="auto">
          <a:xfrm>
            <a:off x="2834238" y="3695715"/>
            <a:ext cx="661326" cy="372760"/>
          </a:xfrm>
          <a:prstGeom prst="arc">
            <a:avLst>
              <a:gd name="adj1" fmla="val 11377432"/>
              <a:gd name="adj2" fmla="val 21413632"/>
            </a:avLst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900D083A-C906-4203-99BA-581D9624A21D}"/>
              </a:ext>
            </a:extLst>
          </p:cNvPr>
          <p:cNvSpPr/>
          <p:nvPr/>
        </p:nvSpPr>
        <p:spPr bwMode="auto">
          <a:xfrm>
            <a:off x="3934804" y="3695715"/>
            <a:ext cx="661326" cy="372760"/>
          </a:xfrm>
          <a:prstGeom prst="arc">
            <a:avLst>
              <a:gd name="adj1" fmla="val 11377432"/>
              <a:gd name="adj2" fmla="val 21413632"/>
            </a:avLst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Bogen 25">
            <a:extLst>
              <a:ext uri="{FF2B5EF4-FFF2-40B4-BE49-F238E27FC236}">
                <a16:creationId xmlns:a16="http://schemas.microsoft.com/office/drawing/2014/main" id="{FC1A0F99-FC5C-428E-B0CD-91F514A6991E}"/>
              </a:ext>
            </a:extLst>
          </p:cNvPr>
          <p:cNvSpPr/>
          <p:nvPr/>
        </p:nvSpPr>
        <p:spPr bwMode="auto">
          <a:xfrm>
            <a:off x="5070962" y="3695715"/>
            <a:ext cx="661326" cy="372760"/>
          </a:xfrm>
          <a:prstGeom prst="arc">
            <a:avLst>
              <a:gd name="adj1" fmla="val 11377432"/>
              <a:gd name="adj2" fmla="val 21413632"/>
            </a:avLst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66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4-year </a:t>
            </a:r>
            <a:r>
              <a:rPr lang="de-CH" dirty="0" err="1"/>
              <a:t>rotation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cabbage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E208A-9522-4080-AC41-9F3961D9D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268760"/>
            <a:ext cx="8586721" cy="4464496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7CA5182E-2B56-42C9-9459-7B6143C5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073" y="4559738"/>
            <a:ext cx="1007641" cy="43204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Tomato</a:t>
            </a:r>
            <a:endParaRPr lang="de-DE" altLang="de-DE" dirty="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A7800A9-2B4C-446A-86B7-026BC4B9B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1721314"/>
            <a:ext cx="871017" cy="43204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Beans</a:t>
            </a:r>
            <a:endParaRPr lang="de-DE" altLang="de-DE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F10520BC-7B83-46EB-81F7-18A6B956A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362" y="1721314"/>
            <a:ext cx="1224136" cy="50212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Cabbages</a:t>
            </a:r>
            <a:endParaRPr lang="de-DE" altLang="de-DE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F327706-F1A9-4881-8907-4BAB4E49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48" y="2239571"/>
            <a:ext cx="1440395" cy="502128"/>
          </a:xfrm>
          <a:prstGeom prst="rect">
            <a:avLst/>
          </a:prstGeom>
          <a:solidFill>
            <a:srgbClr val="92D050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Heavy feeder</a:t>
            </a:r>
            <a:endParaRPr lang="de-DE" altLang="de-DE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F3F63A6-59FA-4676-AEFF-F9A1CE28C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3316140"/>
            <a:ext cx="1584176" cy="502128"/>
          </a:xfrm>
          <a:prstGeom prst="rect">
            <a:avLst/>
          </a:prstGeom>
          <a:solidFill>
            <a:srgbClr val="92D050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Medium feeder</a:t>
            </a:r>
            <a:endParaRPr lang="de-DE" altLang="de-DE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684F37C9-A76A-4E9B-B1EE-63910979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115" y="2373903"/>
            <a:ext cx="1440395" cy="502128"/>
          </a:xfrm>
          <a:prstGeom prst="rect">
            <a:avLst/>
          </a:prstGeom>
          <a:solidFill>
            <a:srgbClr val="92D050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Legume crop</a:t>
            </a:r>
            <a:endParaRPr lang="de-DE" altLang="de-DE" dirty="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558B2465-AB3D-489C-AABD-F91EF1C2E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934" y="4337689"/>
            <a:ext cx="1571266" cy="502128"/>
          </a:xfrm>
          <a:prstGeom prst="rect">
            <a:avLst/>
          </a:prstGeom>
          <a:solidFill>
            <a:srgbClr val="92D050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Green manure</a:t>
            </a:r>
            <a:endParaRPr lang="de-DE" altLang="de-DE" dirty="0"/>
          </a:p>
        </p:txBody>
      </p:sp>
      <p:sp>
        <p:nvSpPr>
          <p:cNvPr id="18" name="Bogen 17">
            <a:extLst>
              <a:ext uri="{FF2B5EF4-FFF2-40B4-BE49-F238E27FC236}">
                <a16:creationId xmlns:a16="http://schemas.microsoft.com/office/drawing/2014/main" id="{BB985D78-B35F-42A5-B531-2B9129795387}"/>
              </a:ext>
            </a:extLst>
          </p:cNvPr>
          <p:cNvSpPr/>
          <p:nvPr/>
        </p:nvSpPr>
        <p:spPr bwMode="auto">
          <a:xfrm>
            <a:off x="3608150" y="2692622"/>
            <a:ext cx="1949227" cy="864096"/>
          </a:xfrm>
          <a:prstGeom prst="arc">
            <a:avLst>
              <a:gd name="adj1" fmla="val 13041338"/>
              <a:gd name="adj2" fmla="val 12434975"/>
            </a:avLst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59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3DFB013-7077-4AC3-8DBE-4F25F14CD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31" y="1416406"/>
            <a:ext cx="8436937" cy="27363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Examples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intercrops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cabbage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86AF4DA-B87E-40EB-BF71-3FBD69629C50}"/>
              </a:ext>
            </a:extLst>
          </p:cNvPr>
          <p:cNvSpPr/>
          <p:nvPr/>
        </p:nvSpPr>
        <p:spPr>
          <a:xfrm>
            <a:off x="179512" y="3446487"/>
            <a:ext cx="2213992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Cabbage</a:t>
            </a:r>
            <a:r>
              <a:rPr lang="de-CH" sz="1600" b="0" dirty="0">
                <a:latin typeface="+mn-lt"/>
                <a:ea typeface="ＭＳ Ｐゴシック" charset="-128"/>
              </a:rPr>
              <a:t> - </a:t>
            </a:r>
            <a:r>
              <a:rPr lang="de-CH" sz="1600" b="0" dirty="0" err="1">
                <a:latin typeface="+mn-lt"/>
                <a:ea typeface="ＭＳ Ｐゴシック" charset="-128"/>
              </a:rPr>
              <a:t>coriander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D55DCDF-6E0F-499C-87C3-0225BE622751}"/>
              </a:ext>
            </a:extLst>
          </p:cNvPr>
          <p:cNvSpPr/>
          <p:nvPr/>
        </p:nvSpPr>
        <p:spPr>
          <a:xfrm>
            <a:off x="2195736" y="3921744"/>
            <a:ext cx="2213992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Cabbage</a:t>
            </a:r>
            <a:r>
              <a:rPr lang="de-CH" sz="1600" b="0" dirty="0">
                <a:latin typeface="+mn-lt"/>
                <a:ea typeface="ＭＳ Ｐゴシック" charset="-128"/>
              </a:rPr>
              <a:t> - </a:t>
            </a:r>
            <a:r>
              <a:rPr lang="de-CH" sz="1600" b="0" dirty="0" err="1">
                <a:latin typeface="+mn-lt"/>
                <a:ea typeface="ＭＳ Ｐゴシック" charset="-128"/>
              </a:rPr>
              <a:t>tomato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CDB5281-B277-4D3A-AEDC-C7B03E406DE3}"/>
              </a:ext>
            </a:extLst>
          </p:cNvPr>
          <p:cNvSpPr/>
          <p:nvPr/>
        </p:nvSpPr>
        <p:spPr>
          <a:xfrm>
            <a:off x="4211960" y="4322604"/>
            <a:ext cx="2213992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Cabbage</a:t>
            </a:r>
            <a:r>
              <a:rPr lang="de-CH" sz="1600" b="0" dirty="0">
                <a:latin typeface="+mn-lt"/>
                <a:ea typeface="ＭＳ Ｐゴシック" charset="-128"/>
              </a:rPr>
              <a:t> - </a:t>
            </a:r>
            <a:r>
              <a:rPr lang="de-CH" sz="1600" b="0" dirty="0" err="1">
                <a:latin typeface="+mn-lt"/>
                <a:ea typeface="ＭＳ Ｐゴシック" charset="-128"/>
              </a:rPr>
              <a:t>field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beans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412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68262-042E-44DE-98D3-682C6667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482253"/>
            <a:ext cx="8389441" cy="498475"/>
          </a:xfrm>
        </p:spPr>
        <p:txBody>
          <a:bodyPr/>
          <a:lstStyle/>
          <a:p>
            <a:r>
              <a:rPr lang="de-CH" sz="2600" dirty="0"/>
              <a:t>Seed </a:t>
            </a:r>
            <a:r>
              <a:rPr lang="de-CH" sz="2600" dirty="0" err="1"/>
              <a:t>quantities</a:t>
            </a:r>
            <a:r>
              <a:rPr lang="de-CH" sz="2600" dirty="0"/>
              <a:t>, </a:t>
            </a:r>
            <a:r>
              <a:rPr lang="de-CH" sz="2600" dirty="0" err="1"/>
              <a:t>germination</a:t>
            </a:r>
            <a:r>
              <a:rPr lang="de-CH" sz="2600" dirty="0"/>
              <a:t> and </a:t>
            </a:r>
            <a:r>
              <a:rPr lang="de-CH" sz="2600" dirty="0" err="1"/>
              <a:t>planting</a:t>
            </a:r>
            <a:r>
              <a:rPr lang="de-CH" sz="2600" dirty="0"/>
              <a:t> </a:t>
            </a:r>
            <a:r>
              <a:rPr lang="de-CH" sz="2600" dirty="0" err="1"/>
              <a:t>distances</a:t>
            </a:r>
            <a:endParaRPr lang="de-CH" sz="2600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AD107EE-4978-41E7-8E4D-7BCCB6551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884495"/>
              </p:ext>
            </p:extLst>
          </p:nvPr>
        </p:nvGraphicFramePr>
        <p:xfrm>
          <a:off x="377278" y="1124744"/>
          <a:ext cx="8443193" cy="48245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66590">
                  <a:extLst>
                    <a:ext uri="{9D8B030D-6E8A-4147-A177-3AD203B41FA5}">
                      <a16:colId xmlns:a16="http://schemas.microsoft.com/office/drawing/2014/main" val="1374192435"/>
                    </a:ext>
                  </a:extLst>
                </a:gridCol>
                <a:gridCol w="1105141">
                  <a:extLst>
                    <a:ext uri="{9D8B030D-6E8A-4147-A177-3AD203B41FA5}">
                      <a16:colId xmlns:a16="http://schemas.microsoft.com/office/drawing/2014/main" val="1816988132"/>
                    </a:ext>
                  </a:extLst>
                </a:gridCol>
                <a:gridCol w="1154194">
                  <a:extLst>
                    <a:ext uri="{9D8B030D-6E8A-4147-A177-3AD203B41FA5}">
                      <a16:colId xmlns:a16="http://schemas.microsoft.com/office/drawing/2014/main" val="85235777"/>
                    </a:ext>
                  </a:extLst>
                </a:gridCol>
                <a:gridCol w="1283956">
                  <a:extLst>
                    <a:ext uri="{9D8B030D-6E8A-4147-A177-3AD203B41FA5}">
                      <a16:colId xmlns:a16="http://schemas.microsoft.com/office/drawing/2014/main" val="1566191491"/>
                    </a:ext>
                  </a:extLst>
                </a:gridCol>
                <a:gridCol w="1209177">
                  <a:extLst>
                    <a:ext uri="{9D8B030D-6E8A-4147-A177-3AD203B41FA5}">
                      <a16:colId xmlns:a16="http://schemas.microsoft.com/office/drawing/2014/main" val="4212550570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3438756180"/>
                    </a:ext>
                  </a:extLst>
                </a:gridCol>
              </a:tblGrid>
              <a:tr h="638265">
                <a:tc>
                  <a:txBody>
                    <a:bodyPr/>
                    <a:lstStyle/>
                    <a:p>
                      <a:endParaRPr lang="de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Chinese cabbage</a:t>
                      </a:r>
                      <a:endParaRPr lang="de-CH" sz="1400" b="1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Kale</a:t>
                      </a:r>
                      <a:endParaRPr lang="de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White/red cabbage</a:t>
                      </a:r>
                      <a:endParaRPr lang="de-CH" sz="1400" b="1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Broccoli</a:t>
                      </a:r>
                      <a:endParaRPr lang="de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Cauliflower</a:t>
                      </a:r>
                      <a:endParaRPr lang="de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7814636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r>
                        <a:rPr lang="de-CH" sz="1400" b="1" dirty="0"/>
                        <a:t>Thousand </a:t>
                      </a:r>
                      <a:r>
                        <a:rPr lang="de-CH" sz="1400" b="1" dirty="0" err="1"/>
                        <a:t>kernel</a:t>
                      </a:r>
                      <a:r>
                        <a:rPr lang="de-CH" sz="1400" b="1" dirty="0"/>
                        <a:t> </a:t>
                      </a:r>
                      <a:r>
                        <a:rPr lang="de-CH" sz="1400" b="1" dirty="0" err="1"/>
                        <a:t>weight</a:t>
                      </a:r>
                      <a:r>
                        <a:rPr lang="de-CH" sz="1400" b="1" dirty="0"/>
                        <a:t> (TKW)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 to 4 g</a:t>
                      </a:r>
                      <a:endParaRPr lang="de-CH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 g</a:t>
                      </a:r>
                      <a:endParaRPr lang="de-CH" sz="1400" b="0" dirty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 to 4 g</a:t>
                      </a:r>
                      <a:endParaRPr lang="de-CH" sz="1400" b="0" dirty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2.5 to 3 g</a:t>
                      </a:r>
                      <a:endParaRPr lang="de-CH" sz="1400" b="0" dirty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2.5 to 4g</a:t>
                      </a:r>
                      <a:endParaRPr lang="de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4248396"/>
                  </a:ext>
                </a:extLst>
              </a:tr>
              <a:tr h="901081">
                <a:tc>
                  <a:txBody>
                    <a:bodyPr/>
                    <a:lstStyle/>
                    <a:p>
                      <a:r>
                        <a:rPr lang="en-GB" sz="1400" b="1" dirty="0"/>
                        <a:t>Seed requirement </a:t>
                      </a:r>
                      <a:br>
                        <a:rPr lang="en-GB" sz="1400" b="1" dirty="0"/>
                      </a:br>
                      <a:r>
                        <a:rPr lang="en-GB" sz="1400" b="1" dirty="0"/>
                        <a:t>for transplanting</a:t>
                      </a:r>
                      <a:endParaRPr lang="de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 to 4 g/a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g = 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180 plants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g = 100 to 150 plants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g = 100 to 150 plants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1g = 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150 plants</a:t>
                      </a:r>
                      <a:endParaRPr lang="de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5789070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r>
                        <a:rPr lang="en-GB" sz="1400" b="1" dirty="0"/>
                        <a:t>Seed requirement </a:t>
                      </a:r>
                      <a:br>
                        <a:rPr lang="en-GB" sz="1400" b="1" dirty="0"/>
                      </a:br>
                      <a:r>
                        <a:rPr lang="en-GB" sz="1400" b="1" dirty="0"/>
                        <a:t>for direct sowing</a:t>
                      </a:r>
                      <a:endParaRPr lang="de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 to 7 g/a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15 g/a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 to 6 g/a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5595362"/>
                  </a:ext>
                </a:extLst>
              </a:tr>
              <a:tr h="456798">
                <a:tc>
                  <a:txBody>
                    <a:bodyPr/>
                    <a:lstStyle/>
                    <a:p>
                      <a:r>
                        <a:rPr lang="en-GB" sz="1400" b="1" dirty="0"/>
                        <a:t>Sowing depth</a:t>
                      </a:r>
                      <a:endParaRPr lang="de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 cm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cm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to 2 cm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cm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cm</a:t>
                      </a:r>
                      <a:endParaRPr lang="de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4999452"/>
                  </a:ext>
                </a:extLst>
              </a:tr>
              <a:tr h="456798">
                <a:tc>
                  <a:txBody>
                    <a:bodyPr/>
                    <a:lstStyle/>
                    <a:p>
                      <a:r>
                        <a:rPr lang="en-GB" sz="1400" b="1" dirty="0"/>
                        <a:t>Germination temperature</a:t>
                      </a:r>
                      <a:endParaRPr lang="de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18 to 22 °C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15 to 20 °C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18 to 20 °C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15 to 20 °C 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15 to 20 °C </a:t>
                      </a:r>
                      <a:endParaRPr lang="de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4748313"/>
                  </a:ext>
                </a:extLst>
              </a:tr>
              <a:tr h="456798">
                <a:tc>
                  <a:txBody>
                    <a:bodyPr/>
                    <a:lstStyle/>
                    <a:p>
                      <a:r>
                        <a:rPr lang="de-CH" sz="1400" b="1" dirty="0"/>
                        <a:t>Germination </a:t>
                      </a:r>
                      <a:r>
                        <a:rPr lang="de-CH" sz="1400" b="1" dirty="0" err="1"/>
                        <a:t>duration</a:t>
                      </a:r>
                      <a:endParaRPr lang="de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 to 6 days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 to 10 days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 to 10 days</a:t>
                      </a:r>
                      <a:endParaRPr lang="de-CH" sz="1400" b="0" dirty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 to 10 days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 to 10 days</a:t>
                      </a:r>
                      <a:endParaRPr lang="de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17220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r>
                        <a:rPr lang="en-GB" sz="1400" b="1" dirty="0"/>
                        <a:t>Planting distance </a:t>
                      </a:r>
                      <a:br>
                        <a:rPr lang="en-GB" sz="1400" b="1" dirty="0"/>
                      </a:br>
                      <a:r>
                        <a:rPr lang="en-GB" sz="1400" b="1" dirty="0"/>
                        <a:t>(between rows / in the row)</a:t>
                      </a:r>
                      <a:endParaRPr lang="de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35 cm / 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30 cm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40 cm /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40 to 70 cm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40 to 60 cm / 50 to 60 cm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 cm / 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40 to 50 cm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 cm /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50 to 60 cm</a:t>
                      </a:r>
                      <a:endParaRPr lang="de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28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488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4A0D183-C374-4C28-AB3E-2A2F2D838F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5245" y="1559215"/>
            <a:ext cx="2245973" cy="20858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4386E0-B049-489A-BCB2-DB75C5D7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85" y="1196752"/>
            <a:ext cx="3083178" cy="20858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1DC83E-FED7-4FEB-B344-18F777936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0" y="3451989"/>
            <a:ext cx="3122942" cy="21993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39D4CC-AD54-47C9-84C8-99FF9C1EE7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1398" y="3284984"/>
            <a:ext cx="3347864" cy="25108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C10C1F2-E467-4342-A533-CBD0D96B64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105" y="3677038"/>
            <a:ext cx="2738639" cy="198831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6026DD5A-4740-431C-9C0E-CCD307F8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46" y="135335"/>
            <a:ext cx="8251825" cy="641122"/>
          </a:xfrm>
        </p:spPr>
        <p:txBody>
          <a:bodyPr/>
          <a:lstStyle/>
          <a:p>
            <a:r>
              <a:rPr lang="en-GB" dirty="0"/>
              <a:t>Seed hot water treatment for disease control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6A24D5-4136-4C27-96F4-50A41D9D9CAE}"/>
              </a:ext>
            </a:extLst>
          </p:cNvPr>
          <p:cNvSpPr txBox="1">
            <a:spLocks/>
          </p:cNvSpPr>
          <p:nvPr/>
        </p:nvSpPr>
        <p:spPr>
          <a:xfrm>
            <a:off x="460979" y="3068960"/>
            <a:ext cx="3967005" cy="488946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Heat some water in a good sized pot to 50 °C.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242F0E-D688-407D-AF92-56773A0DC066}"/>
              </a:ext>
            </a:extLst>
          </p:cNvPr>
          <p:cNvSpPr txBox="1">
            <a:spLocks/>
          </p:cNvSpPr>
          <p:nvPr/>
        </p:nvSpPr>
        <p:spPr>
          <a:xfrm>
            <a:off x="4572954" y="3068960"/>
            <a:ext cx="4391534" cy="528739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 r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dirty="0"/>
              <a:t>Wrap the seeds in a clean piece of cloth and immerse them into the water at the recommended temperature.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E02CA8-9807-42B5-B89E-FB1096EF614B}"/>
              </a:ext>
            </a:extLst>
          </p:cNvPr>
          <p:cNvSpPr txBox="1">
            <a:spLocks/>
          </p:cNvSpPr>
          <p:nvPr/>
        </p:nvSpPr>
        <p:spPr>
          <a:xfrm>
            <a:off x="466659" y="5339530"/>
            <a:ext cx="3814012" cy="623651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Maintain the temperature and leave the seeds in the water for 25 minutes. Then cool the seeds in cold water for 5 minutes.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9841E1D-7A0A-4E11-8AD5-706AB67D3C01}"/>
              </a:ext>
            </a:extLst>
          </p:cNvPr>
          <p:cNvSpPr txBox="1">
            <a:spLocks/>
          </p:cNvSpPr>
          <p:nvPr/>
        </p:nvSpPr>
        <p:spPr>
          <a:xfrm>
            <a:off x="4451020" y="5362558"/>
            <a:ext cx="2598852" cy="648071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dirty="0"/>
              <a:t>Spread the seeds on a clean and dry piece of cloth or paper, and allow to dry before storage.</a:t>
            </a:r>
            <a:endParaRPr lang="de-CH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BC40875-479B-4C71-BB11-3F8051A4427C}"/>
              </a:ext>
            </a:extLst>
          </p:cNvPr>
          <p:cNvSpPr/>
          <p:nvPr/>
        </p:nvSpPr>
        <p:spPr bwMode="auto">
          <a:xfrm>
            <a:off x="366936" y="1456184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B1216A5-285D-4C52-ADF3-051CE5F78CFC}"/>
              </a:ext>
            </a:extLst>
          </p:cNvPr>
          <p:cNvSpPr/>
          <p:nvPr/>
        </p:nvSpPr>
        <p:spPr bwMode="auto">
          <a:xfrm>
            <a:off x="4399384" y="1456184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D162C3F-EBA0-4F1C-B04D-EBF56ADB19CD}"/>
              </a:ext>
            </a:extLst>
          </p:cNvPr>
          <p:cNvSpPr/>
          <p:nvPr/>
        </p:nvSpPr>
        <p:spPr bwMode="auto">
          <a:xfrm>
            <a:off x="350345" y="3729880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592A8ED-2F81-47FE-A6F3-880E9A0D8BD9}"/>
              </a:ext>
            </a:extLst>
          </p:cNvPr>
          <p:cNvSpPr/>
          <p:nvPr/>
        </p:nvSpPr>
        <p:spPr bwMode="auto">
          <a:xfrm>
            <a:off x="3870325" y="3729880"/>
            <a:ext cx="410346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36000" rIns="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46036D3-0F42-4030-9304-8E17A8A0D846}"/>
              </a:ext>
            </a:extLst>
          </p:cNvPr>
          <p:cNvSpPr txBox="1">
            <a:spLocks/>
          </p:cNvSpPr>
          <p:nvPr/>
        </p:nvSpPr>
        <p:spPr>
          <a:xfrm>
            <a:off x="328156" y="765739"/>
            <a:ext cx="8364582" cy="575029"/>
          </a:xfrm>
          <a:prstGeom prst="rect">
            <a:avLst/>
          </a:prstGeom>
          <a:solidFill>
            <a:srgbClr val="FBD96C">
              <a:alpha val="79999"/>
            </a:srgbClr>
          </a:solidFill>
          <a:ln>
            <a:noFill/>
          </a:ln>
          <a:extLst/>
        </p:spPr>
        <p:txBody>
          <a:bodyPr/>
          <a:lstStyle>
            <a:defPPr>
              <a:defRPr lang="de-CH"/>
            </a:defPPr>
            <a:lvl1pPr marL="358775" indent="-358775">
              <a:spcBef>
                <a:spcPts val="600"/>
              </a:spcBef>
              <a:defRPr sz="16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marL="0" indent="0"/>
            <a:r>
              <a:rPr lang="en-US" dirty="0"/>
              <a:t>This treatment is useful to control seed-borne diseases like Alternaria leaf spot, bacterial leaf spot, black leg and black rot.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0F3B0E6-E900-4090-B308-4F83368F31F5}"/>
              </a:ext>
            </a:extLst>
          </p:cNvPr>
          <p:cNvSpPr txBox="1"/>
          <p:nvPr/>
        </p:nvSpPr>
        <p:spPr>
          <a:xfrm>
            <a:off x="1301615" y="4839977"/>
            <a:ext cx="1060814" cy="27699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200" b="0" i="1" dirty="0"/>
              <a:t>Warm </a:t>
            </a:r>
            <a:r>
              <a:rPr lang="de-CH" sz="1200" b="0" i="1" dirty="0" err="1"/>
              <a:t>water</a:t>
            </a:r>
            <a:endParaRPr lang="de-CH" sz="1200" b="0" i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E3BEA35-BA8E-4714-9AEA-63CE298E9916}"/>
              </a:ext>
            </a:extLst>
          </p:cNvPr>
          <p:cNvSpPr txBox="1"/>
          <p:nvPr/>
        </p:nvSpPr>
        <p:spPr>
          <a:xfrm>
            <a:off x="2662198" y="4939982"/>
            <a:ext cx="1060814" cy="27699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200" b="0" i="1" dirty="0" err="1"/>
              <a:t>Cold</a:t>
            </a:r>
            <a:r>
              <a:rPr lang="de-CH" sz="1200" b="0" i="1" dirty="0"/>
              <a:t> </a:t>
            </a:r>
            <a:r>
              <a:rPr lang="de-CH" sz="1200" b="0" i="1" dirty="0" err="1"/>
              <a:t>water</a:t>
            </a:r>
            <a:endParaRPr lang="de-CH" sz="1200" b="0" i="1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233255D-C177-4EB1-BC7B-037027E85CA2}"/>
              </a:ext>
            </a:extLst>
          </p:cNvPr>
          <p:cNvSpPr/>
          <p:nvPr/>
        </p:nvSpPr>
        <p:spPr bwMode="auto">
          <a:xfrm>
            <a:off x="6218791" y="3713085"/>
            <a:ext cx="440061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36000" rIns="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4b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FF46A19-0633-40FA-8FE2-79341DCE189A}"/>
              </a:ext>
            </a:extLst>
          </p:cNvPr>
          <p:cNvSpPr txBox="1">
            <a:spLocks/>
          </p:cNvSpPr>
          <p:nvPr/>
        </p:nvSpPr>
        <p:spPr>
          <a:xfrm>
            <a:off x="7232126" y="5585610"/>
            <a:ext cx="1791202" cy="223506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dirty="0"/>
              <a:t>Or sow immediately.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780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61C80-8EAD-4C3F-83C2-8E524DAA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Seedling</a:t>
            </a:r>
            <a:r>
              <a:rPr lang="de-CH" dirty="0"/>
              <a:t> </a:t>
            </a:r>
            <a:r>
              <a:rPr lang="de-CH" dirty="0" err="1"/>
              <a:t>production</a:t>
            </a:r>
            <a:r>
              <a:rPr lang="de-CH" dirty="0"/>
              <a:t> in </a:t>
            </a:r>
            <a:r>
              <a:rPr lang="de-CH" dirty="0" err="1"/>
              <a:t>nursery</a:t>
            </a:r>
            <a:r>
              <a:rPr lang="de-CH" dirty="0"/>
              <a:t> </a:t>
            </a:r>
            <a:r>
              <a:rPr lang="de-CH" dirty="0" err="1"/>
              <a:t>beds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DDC975-E96E-44AC-905B-FE6CF83540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53" y="1328588"/>
            <a:ext cx="6912768" cy="488701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A5D0B67-0DC0-4BB3-8ABB-731D1D46A8F4}"/>
              </a:ext>
            </a:extLst>
          </p:cNvPr>
          <p:cNvSpPr/>
          <p:nvPr/>
        </p:nvSpPr>
        <p:spPr bwMode="auto">
          <a:xfrm>
            <a:off x="971600" y="1201514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D92DB4C-FF7C-4F11-9956-FF797EDCC2B8}"/>
              </a:ext>
            </a:extLst>
          </p:cNvPr>
          <p:cNvSpPr/>
          <p:nvPr/>
        </p:nvSpPr>
        <p:spPr bwMode="auto">
          <a:xfrm>
            <a:off x="4932040" y="1134268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75C7A83-024A-48EF-A64A-530D279E2B5C}"/>
              </a:ext>
            </a:extLst>
          </p:cNvPr>
          <p:cNvSpPr/>
          <p:nvPr/>
        </p:nvSpPr>
        <p:spPr bwMode="auto">
          <a:xfrm>
            <a:off x="971600" y="3383458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5DE4834-E742-463B-8BA6-E27B20C67B7C}"/>
              </a:ext>
            </a:extLst>
          </p:cNvPr>
          <p:cNvSpPr/>
          <p:nvPr/>
        </p:nvSpPr>
        <p:spPr>
          <a:xfrm>
            <a:off x="2843808" y="2592146"/>
            <a:ext cx="2213992" cy="65199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Sowing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into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br>
              <a:rPr lang="de-CH" sz="1600" b="0" dirty="0">
                <a:latin typeface="+mn-lt"/>
                <a:ea typeface="ＭＳ Ｐゴシック" charset="-128"/>
              </a:rPr>
            </a:br>
            <a:r>
              <a:rPr lang="de-CH" sz="1600" b="0" dirty="0" err="1">
                <a:latin typeface="+mn-lt"/>
                <a:ea typeface="ＭＳ Ｐゴシック" charset="-128"/>
              </a:rPr>
              <a:t>shaded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nursery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beds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FE229F0-894E-47B3-9B24-50D39F5A378F}"/>
              </a:ext>
            </a:extLst>
          </p:cNvPr>
          <p:cNvSpPr/>
          <p:nvPr/>
        </p:nvSpPr>
        <p:spPr>
          <a:xfrm>
            <a:off x="6156176" y="2660067"/>
            <a:ext cx="2213992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Hardening</a:t>
            </a:r>
            <a:r>
              <a:rPr lang="de-CH" sz="1600" b="0" dirty="0">
                <a:latin typeface="+mn-lt"/>
                <a:ea typeface="ＭＳ Ｐゴシック" charset="-128"/>
              </a:rPr>
              <a:t>-off </a:t>
            </a:r>
            <a:br>
              <a:rPr lang="de-CH" sz="1600" b="0" dirty="0">
                <a:latin typeface="+mn-lt"/>
                <a:ea typeface="ＭＳ Ｐゴシック" charset="-128"/>
              </a:rPr>
            </a:br>
            <a:r>
              <a:rPr lang="de-CH" sz="1600" b="0" dirty="0" err="1">
                <a:latin typeface="+mn-lt"/>
                <a:ea typeface="ＭＳ Ｐゴシック" charset="-128"/>
              </a:rPr>
              <a:t>before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transplanting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FEB583-485A-495A-AA11-C75985BE456D}"/>
              </a:ext>
            </a:extLst>
          </p:cNvPr>
          <p:cNvSpPr/>
          <p:nvPr/>
        </p:nvSpPr>
        <p:spPr>
          <a:xfrm>
            <a:off x="1763688" y="4955865"/>
            <a:ext cx="1565920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Transplanting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867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98DD292-9278-4003-AD6B-E6B0996AF7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3" y="963897"/>
            <a:ext cx="8456764" cy="50740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Improved</a:t>
            </a:r>
            <a:r>
              <a:rPr lang="de-CH" dirty="0"/>
              <a:t> </a:t>
            </a:r>
            <a:r>
              <a:rPr lang="de-CH" dirty="0" err="1"/>
              <a:t>cabbage</a:t>
            </a:r>
            <a:r>
              <a:rPr lang="de-CH" dirty="0"/>
              <a:t> </a:t>
            </a:r>
            <a:r>
              <a:rPr lang="de-CH" dirty="0" err="1"/>
              <a:t>production</a:t>
            </a:r>
            <a:r>
              <a:rPr lang="de-CH" dirty="0"/>
              <a:t> </a:t>
            </a:r>
            <a:r>
              <a:rPr lang="de-CH" dirty="0" err="1"/>
              <a:t>practices</a:t>
            </a:r>
            <a:endParaRPr lang="de-CH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090" y="3233330"/>
            <a:ext cx="3078706" cy="43022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Protection of the soil with mulch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39443" y="5269923"/>
            <a:ext cx="1561362" cy="51888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Good transportation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96173" y="2149051"/>
            <a:ext cx="2564059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Planned rotation of crops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7449" y="3912702"/>
            <a:ext cx="2564058" cy="98968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Hedges to protect vegetables from wind </a:t>
            </a:r>
            <a:br>
              <a:rPr lang="en-US" dirty="0"/>
            </a:br>
            <a:r>
              <a:rPr lang="en-US" dirty="0"/>
              <a:t>and provide some shade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65031" y="943297"/>
            <a:ext cx="3240360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Harvesting early in the morning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9225" y="1319823"/>
            <a:ext cx="2420506" cy="71912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Boundary between animals and vegetables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20343" y="4034021"/>
            <a:ext cx="2235944" cy="4833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Proper crop hygiene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98941" y="1384583"/>
            <a:ext cx="2564059" cy="48998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Water source in proximity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729315" y="951409"/>
            <a:ext cx="1861326" cy="71912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Proper recycling of crop residues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5999A01-0E68-4F30-9E55-FDC5CAD450CA}"/>
              </a:ext>
            </a:extLst>
          </p:cNvPr>
          <p:cNvSpPr txBox="1">
            <a:spLocks/>
          </p:cNvSpPr>
          <p:nvPr/>
        </p:nvSpPr>
        <p:spPr>
          <a:xfrm>
            <a:off x="6901674" y="2115237"/>
            <a:ext cx="1861326" cy="913526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Intercropping of cabbages with other vegetables</a:t>
            </a:r>
          </a:p>
        </p:txBody>
      </p:sp>
    </p:spTree>
    <p:extLst>
      <p:ext uri="{BB962C8B-B14F-4D97-AF65-F5344CB8AC3E}">
        <p14:creationId xmlns:p14="http://schemas.microsoft.com/office/powerpoint/2010/main" val="333486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87E3F-D77C-4B21-A3EC-0B3CF01F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Seedling</a:t>
            </a:r>
            <a:r>
              <a:rPr lang="de-CH" dirty="0"/>
              <a:t> </a:t>
            </a:r>
            <a:r>
              <a:rPr lang="de-CH" dirty="0" err="1"/>
              <a:t>production</a:t>
            </a:r>
            <a:r>
              <a:rPr lang="de-CH" dirty="0"/>
              <a:t> in </a:t>
            </a:r>
            <a:r>
              <a:rPr lang="de-CH" dirty="0" err="1"/>
              <a:t>trays</a:t>
            </a:r>
            <a:endParaRPr lang="de-CH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AFF2F65-75CD-4996-A052-F17EFE625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848969"/>
            <a:ext cx="7056784" cy="498883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5F20B3F-0F1F-4D03-8EC0-D71AF9479478}"/>
              </a:ext>
            </a:extLst>
          </p:cNvPr>
          <p:cNvSpPr/>
          <p:nvPr/>
        </p:nvSpPr>
        <p:spPr bwMode="auto">
          <a:xfrm>
            <a:off x="971600" y="1201514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A476EE1-917C-400F-814D-493DF9F5FEE2}"/>
              </a:ext>
            </a:extLst>
          </p:cNvPr>
          <p:cNvSpPr/>
          <p:nvPr/>
        </p:nvSpPr>
        <p:spPr bwMode="auto">
          <a:xfrm>
            <a:off x="4932040" y="1134268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30E9FFF-BC52-4537-B980-1680910D2D8F}"/>
              </a:ext>
            </a:extLst>
          </p:cNvPr>
          <p:cNvSpPr/>
          <p:nvPr/>
        </p:nvSpPr>
        <p:spPr bwMode="auto">
          <a:xfrm>
            <a:off x="979488" y="4746848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4C7A0E5-07F4-458E-B868-2B0F53812BD5}"/>
              </a:ext>
            </a:extLst>
          </p:cNvPr>
          <p:cNvSpPr/>
          <p:nvPr/>
        </p:nvSpPr>
        <p:spPr>
          <a:xfrm>
            <a:off x="740155" y="2650624"/>
            <a:ext cx="1815621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Sowing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into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trays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72487B-AB09-4EAB-B63E-F19B30DC2DE6}"/>
              </a:ext>
            </a:extLst>
          </p:cNvPr>
          <p:cNvSpPr/>
          <p:nvPr/>
        </p:nvSpPr>
        <p:spPr>
          <a:xfrm>
            <a:off x="6203666" y="2759142"/>
            <a:ext cx="2054558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Hardening</a:t>
            </a:r>
            <a:r>
              <a:rPr lang="de-CH" sz="1600" b="0" dirty="0">
                <a:latin typeface="+mn-lt"/>
                <a:ea typeface="ＭＳ Ｐゴシック" charset="-128"/>
              </a:rPr>
              <a:t>-off </a:t>
            </a:r>
            <a:br>
              <a:rPr lang="de-CH" sz="1600" b="0" dirty="0">
                <a:latin typeface="+mn-lt"/>
                <a:ea typeface="ＭＳ Ｐゴシック" charset="-128"/>
              </a:rPr>
            </a:br>
            <a:r>
              <a:rPr lang="de-CH" sz="1600" b="0" dirty="0" err="1">
                <a:latin typeface="+mn-lt"/>
                <a:ea typeface="ＭＳ Ｐゴシック" charset="-128"/>
              </a:rPr>
              <a:t>before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transplanting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D37236-8649-442D-951E-B6E86A2CFF5D}"/>
              </a:ext>
            </a:extLst>
          </p:cNvPr>
          <p:cNvSpPr/>
          <p:nvPr/>
        </p:nvSpPr>
        <p:spPr>
          <a:xfrm>
            <a:off x="1647965" y="5056650"/>
            <a:ext cx="1512168" cy="58407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Transplanting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9498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4D29A00-EC5F-494E-A361-92C64D9ED5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939896"/>
            <a:ext cx="8928992" cy="499100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EFAED585-AED9-434A-8BF3-C2F3C6F6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36" y="232494"/>
            <a:ext cx="8251825" cy="652697"/>
          </a:xfrm>
        </p:spPr>
        <p:txBody>
          <a:bodyPr/>
          <a:lstStyle/>
          <a:p>
            <a:r>
              <a:rPr lang="en-GB" dirty="0"/>
              <a:t>Examples of containers for seedling production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475F3-420F-4B20-B524-2EFE2D352A90}"/>
              </a:ext>
            </a:extLst>
          </p:cNvPr>
          <p:cNvSpPr txBox="1">
            <a:spLocks/>
          </p:cNvSpPr>
          <p:nvPr/>
        </p:nvSpPr>
        <p:spPr>
          <a:xfrm>
            <a:off x="246315" y="3043041"/>
            <a:ext cx="2791975" cy="304162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Empty plastic/hard paper bottles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B44C6B-8CC2-4047-AB16-EF2CB2CF48CA}"/>
              </a:ext>
            </a:extLst>
          </p:cNvPr>
          <p:cNvSpPr txBox="1">
            <a:spLocks/>
          </p:cNvSpPr>
          <p:nvPr/>
        </p:nvSpPr>
        <p:spPr>
          <a:xfrm>
            <a:off x="871484" y="5307147"/>
            <a:ext cx="2166806" cy="304162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Old dish with holes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58F1-EAAD-4617-80E8-42D0246C55AA}"/>
              </a:ext>
            </a:extLst>
          </p:cNvPr>
          <p:cNvSpPr txBox="1">
            <a:spLocks/>
          </p:cNvSpPr>
          <p:nvPr/>
        </p:nvSpPr>
        <p:spPr>
          <a:xfrm>
            <a:off x="5868144" y="5451549"/>
            <a:ext cx="2238814" cy="304162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Tray for small seedlings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293A60-B457-4FE3-9C5B-E48A3F6E12DF}"/>
              </a:ext>
            </a:extLst>
          </p:cNvPr>
          <p:cNvSpPr txBox="1">
            <a:spLocks/>
          </p:cNvSpPr>
          <p:nvPr/>
        </p:nvSpPr>
        <p:spPr>
          <a:xfrm>
            <a:off x="6987551" y="4469709"/>
            <a:ext cx="1668049" cy="504056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Tray for medium size seedlings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C360172-F0CB-4F3E-AE31-2BCC235B8F9F}"/>
              </a:ext>
            </a:extLst>
          </p:cNvPr>
          <p:cNvSpPr txBox="1">
            <a:spLocks/>
          </p:cNvSpPr>
          <p:nvPr/>
        </p:nvSpPr>
        <p:spPr>
          <a:xfrm>
            <a:off x="5840685" y="2866205"/>
            <a:ext cx="1959650" cy="304162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Tray for large seedlings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E123C60-7DC1-477F-B9D5-82B137A2C9BA}"/>
              </a:ext>
            </a:extLst>
          </p:cNvPr>
          <p:cNvSpPr txBox="1">
            <a:spLocks/>
          </p:cNvSpPr>
          <p:nvPr/>
        </p:nvSpPr>
        <p:spPr>
          <a:xfrm>
            <a:off x="3275856" y="3933056"/>
            <a:ext cx="1981484" cy="304162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Wooden box with holes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5088950-BBCC-4B1E-9CEB-898F22831B18}"/>
              </a:ext>
            </a:extLst>
          </p:cNvPr>
          <p:cNvSpPr txBox="1">
            <a:spLocks/>
          </p:cNvSpPr>
          <p:nvPr/>
        </p:nvSpPr>
        <p:spPr>
          <a:xfrm>
            <a:off x="3142578" y="1079907"/>
            <a:ext cx="1568742" cy="558190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Empty buckets cut to the right size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9E1E1DA-49C5-4CC9-AC86-837A3F39AB27}"/>
              </a:ext>
            </a:extLst>
          </p:cNvPr>
          <p:cNvSpPr txBox="1">
            <a:spLocks/>
          </p:cNvSpPr>
          <p:nvPr/>
        </p:nvSpPr>
        <p:spPr>
          <a:xfrm>
            <a:off x="492922" y="879953"/>
            <a:ext cx="1422582" cy="472665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/>
          <a:lstStyle>
            <a:defPPr>
              <a:defRPr lang="de-CH"/>
            </a:defPPr>
            <a:lvl1pPr marL="0" indent="0">
              <a:spcBef>
                <a:spcPts val="600"/>
              </a:spcBef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Empty tins cut</a:t>
            </a:r>
            <a:br>
              <a:rPr lang="en-US" dirty="0"/>
            </a:br>
            <a:r>
              <a:rPr lang="en-US" dirty="0"/>
              <a:t>to the right size</a:t>
            </a:r>
          </a:p>
        </p:txBody>
      </p:sp>
    </p:spTree>
    <p:extLst>
      <p:ext uri="{BB962C8B-B14F-4D97-AF65-F5344CB8AC3E}">
        <p14:creationId xmlns:p14="http://schemas.microsoft.com/office/powerpoint/2010/main" val="355459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52295-E681-4955-B423-7328539B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Field </a:t>
            </a:r>
            <a:r>
              <a:rPr lang="de-CH" dirty="0" err="1"/>
              <a:t>establishment</a:t>
            </a:r>
            <a:endParaRPr lang="de-CH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69C179F-F741-4FE2-B3C3-6034696B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223729"/>
              </p:ext>
            </p:extLst>
          </p:nvPr>
        </p:nvGraphicFramePr>
        <p:xfrm>
          <a:off x="359223" y="4541847"/>
          <a:ext cx="8137522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13401">
                  <a:extLst>
                    <a:ext uri="{9D8B030D-6E8A-4147-A177-3AD203B41FA5}">
                      <a16:colId xmlns:a16="http://schemas.microsoft.com/office/drawing/2014/main" val="1374192435"/>
                    </a:ext>
                  </a:extLst>
                </a:gridCol>
                <a:gridCol w="1779705">
                  <a:extLst>
                    <a:ext uri="{9D8B030D-6E8A-4147-A177-3AD203B41FA5}">
                      <a16:colId xmlns:a16="http://schemas.microsoft.com/office/drawing/2014/main" val="181698813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8523577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566191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Chinese cabbage</a:t>
                      </a:r>
                      <a:endParaRPr lang="de-CH" sz="1400" b="1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Kale</a:t>
                      </a:r>
                      <a:endParaRPr lang="de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White/red cabbage</a:t>
                      </a:r>
                      <a:endParaRPr lang="de-CH" sz="1400" b="1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81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Distance between the rows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30 cm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40 to 70 cm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 to 60 cm</a:t>
                      </a:r>
                      <a:endParaRPr lang="de-CH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12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Distance within the rows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35 cm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40 cm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40 to 60 cm</a:t>
                      </a:r>
                      <a:endParaRPr lang="de-CH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440180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CA6E583A-3108-41C7-9ADF-C65B016A9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63" y="1197253"/>
            <a:ext cx="7608273" cy="3004840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58E3CC5-1AD5-4B4F-9744-3A368B640D6A}"/>
              </a:ext>
            </a:extLst>
          </p:cNvPr>
          <p:cNvCxnSpPr>
            <a:cxnSpLocks/>
          </p:cNvCxnSpPr>
          <p:nvPr/>
        </p:nvCxnSpPr>
        <p:spPr bwMode="auto">
          <a:xfrm flipH="1">
            <a:off x="4788024" y="1848699"/>
            <a:ext cx="3168352" cy="22322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5D99F2D-100F-44BB-8C9D-28F65EFC55D5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1960" y="1708800"/>
            <a:ext cx="3240360" cy="215612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4E8F66A-3BB1-4CBD-AEAD-46C8F98E5BD3}"/>
              </a:ext>
            </a:extLst>
          </p:cNvPr>
          <p:cNvSpPr txBox="1"/>
          <p:nvPr/>
        </p:nvSpPr>
        <p:spPr>
          <a:xfrm>
            <a:off x="3484497" y="3978621"/>
            <a:ext cx="1285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dirty="0" err="1"/>
              <a:t>Between</a:t>
            </a:r>
            <a:r>
              <a:rPr lang="de-CH" sz="1200" b="0" dirty="0"/>
              <a:t> </a:t>
            </a:r>
            <a:r>
              <a:rPr lang="de-CH" sz="1200" b="0" dirty="0" err="1"/>
              <a:t>rows</a:t>
            </a:r>
            <a:endParaRPr lang="de-CH" sz="1200" b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C2F1219-85D8-4CA0-8FD5-E907361E93BE}"/>
              </a:ext>
            </a:extLst>
          </p:cNvPr>
          <p:cNvSpPr txBox="1"/>
          <p:nvPr/>
        </p:nvSpPr>
        <p:spPr>
          <a:xfrm>
            <a:off x="6300192" y="3614687"/>
            <a:ext cx="1795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dirty="0" err="1"/>
              <a:t>Within</a:t>
            </a:r>
            <a:r>
              <a:rPr lang="de-CH" sz="1200" b="0" dirty="0"/>
              <a:t> </a:t>
            </a:r>
            <a:r>
              <a:rPr lang="de-CH" sz="1200" b="0" dirty="0" err="1"/>
              <a:t>rows</a:t>
            </a:r>
            <a:endParaRPr lang="de-CH" sz="1200" b="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EA4252C-D606-488D-9945-38A685FADDE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27985" y="3345482"/>
            <a:ext cx="1674186" cy="4496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0BE30A7-79F5-44AB-B18B-0A060C30EC7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52021" y="3111932"/>
            <a:ext cx="1548171" cy="420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679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7ACF5-B235-4287-B083-0677D1AE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7" y="611315"/>
            <a:ext cx="7582297" cy="498475"/>
          </a:xfrm>
        </p:spPr>
        <p:txBody>
          <a:bodyPr/>
          <a:lstStyle/>
          <a:p>
            <a:r>
              <a:rPr lang="de-CH" dirty="0" err="1"/>
              <a:t>Mechanical</a:t>
            </a:r>
            <a:r>
              <a:rPr lang="de-CH" dirty="0"/>
              <a:t> </a:t>
            </a:r>
            <a:r>
              <a:rPr lang="de-CH" dirty="0" err="1"/>
              <a:t>weed</a:t>
            </a:r>
            <a:r>
              <a:rPr lang="de-CH" dirty="0"/>
              <a:t> </a:t>
            </a:r>
            <a:r>
              <a:rPr lang="de-CH" dirty="0" err="1"/>
              <a:t>management</a:t>
            </a:r>
            <a:r>
              <a:rPr lang="de-CH" dirty="0"/>
              <a:t> </a:t>
            </a:r>
            <a:r>
              <a:rPr lang="de-CH" dirty="0" err="1"/>
              <a:t>strategy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5E05164-DF2A-4D09-A241-05286EB7E59F}"/>
              </a:ext>
            </a:extLst>
          </p:cNvPr>
          <p:cNvSpPr/>
          <p:nvPr/>
        </p:nvSpPr>
        <p:spPr>
          <a:xfrm>
            <a:off x="1247775" y="3739395"/>
            <a:ext cx="71287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</a:pPr>
            <a:r>
              <a:rPr lang="de-DE" sz="1200" b="0" dirty="0">
                <a:solidFill>
                  <a:srgbClr val="000000"/>
                </a:solidFill>
                <a:latin typeface="+mn-lt"/>
              </a:rPr>
              <a:t>1 	</a:t>
            </a:r>
            <a:r>
              <a:rPr lang="de-DE" sz="1200" b="0" dirty="0" err="1">
                <a:solidFill>
                  <a:srgbClr val="000000"/>
                </a:solidFill>
                <a:latin typeface="+mn-lt"/>
              </a:rPr>
              <a:t>False</a:t>
            </a:r>
            <a:r>
              <a:rPr lang="de-DE" sz="12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200" b="0" dirty="0" err="1">
                <a:solidFill>
                  <a:srgbClr val="000000"/>
                </a:solidFill>
                <a:latin typeface="+mn-lt"/>
              </a:rPr>
              <a:t>seedbed</a:t>
            </a:r>
            <a:endParaRPr lang="de-DE" sz="1200" b="0" dirty="0">
              <a:solidFill>
                <a:srgbClr val="000000"/>
              </a:solidFill>
              <a:latin typeface="+mn-lt"/>
            </a:endParaRPr>
          </a:p>
          <a:p>
            <a:pPr marL="180000" indent="-180000">
              <a:spcAft>
                <a:spcPts val="600"/>
              </a:spcAft>
            </a:pPr>
            <a:r>
              <a:rPr lang="en-US" sz="1200" b="0" dirty="0">
                <a:solidFill>
                  <a:srgbClr val="000000"/>
                </a:solidFill>
                <a:latin typeface="+mn-lt"/>
              </a:rPr>
              <a:t>2 	Seedlings in pots: tine cultivator with protective disks or brush cultivator; </a:t>
            </a:r>
            <a:r>
              <a:rPr lang="en-US" sz="1200" b="0" dirty="0" err="1">
                <a:solidFill>
                  <a:srgbClr val="000000"/>
                </a:solidFill>
                <a:latin typeface="+mn-lt"/>
              </a:rPr>
              <a:t>speedies</a:t>
            </a:r>
            <a:r>
              <a:rPr lang="en-US" sz="1200" b="0" dirty="0">
                <a:solidFill>
                  <a:srgbClr val="000000"/>
                </a:solidFill>
                <a:latin typeface="+mn-lt"/>
              </a:rPr>
              <a:t> planted deeply: chain harrower or finger </a:t>
            </a:r>
            <a:r>
              <a:rPr lang="en-US" sz="1200" b="0" dirty="0" err="1">
                <a:solidFill>
                  <a:srgbClr val="000000"/>
                </a:solidFill>
                <a:latin typeface="+mn-lt"/>
              </a:rPr>
              <a:t>weeder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marL="180000" indent="-180000">
              <a:spcAft>
                <a:spcPts val="600"/>
              </a:spcAft>
            </a:pPr>
            <a:r>
              <a:rPr lang="en-US" sz="1200" b="0" dirty="0">
                <a:solidFill>
                  <a:srgbClr val="000000"/>
                </a:solidFill>
                <a:latin typeface="+mn-lt"/>
              </a:rPr>
              <a:t>3 	Rotary hoe or tine cultivator with ridging bodies; alternate ridging and de-ridging</a:t>
            </a:r>
            <a:endParaRPr lang="de-CH" sz="12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3B2FEE-8F2B-4F20-9C40-F8D9AAC0E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535887"/>
            <a:ext cx="8001002" cy="20882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7B0F4E-C90A-448D-9D8B-3F13F1DE3064}"/>
              </a:ext>
            </a:extLst>
          </p:cNvPr>
          <p:cNvSpPr txBox="1"/>
          <p:nvPr/>
        </p:nvSpPr>
        <p:spPr>
          <a:xfrm>
            <a:off x="342809" y="2505670"/>
            <a:ext cx="1182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/>
              <a:t>Normal </a:t>
            </a:r>
            <a:r>
              <a:rPr lang="de-CH" sz="1100" dirty="0" err="1"/>
              <a:t>weed</a:t>
            </a:r>
            <a:r>
              <a:rPr lang="de-CH" sz="1100" dirty="0"/>
              <a:t> </a:t>
            </a:r>
            <a:r>
              <a:rPr lang="de-CH" sz="1100" dirty="0" err="1"/>
              <a:t>pressure</a:t>
            </a:r>
            <a:endParaRPr lang="de-CH" sz="11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443318-BF2B-4D93-B4B6-4D842F403335}"/>
              </a:ext>
            </a:extLst>
          </p:cNvPr>
          <p:cNvSpPr txBox="1"/>
          <p:nvPr/>
        </p:nvSpPr>
        <p:spPr>
          <a:xfrm>
            <a:off x="312345" y="3035427"/>
            <a:ext cx="1182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>
              <a:defRPr sz="1100"/>
            </a:lvl1pPr>
          </a:lstStyle>
          <a:p>
            <a:r>
              <a:rPr lang="de-CH" dirty="0"/>
              <a:t>High </a:t>
            </a:r>
            <a:r>
              <a:rPr lang="de-CH" dirty="0" err="1"/>
              <a:t>weed</a:t>
            </a:r>
            <a:r>
              <a:rPr lang="de-CH" dirty="0"/>
              <a:t> </a:t>
            </a:r>
            <a:r>
              <a:rPr lang="de-CH" dirty="0" err="1"/>
              <a:t>pressure</a:t>
            </a:r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E24433-5974-492F-855E-EDADFAE5530A}"/>
              </a:ext>
            </a:extLst>
          </p:cNvPr>
          <p:cNvSpPr txBox="1"/>
          <p:nvPr/>
        </p:nvSpPr>
        <p:spPr>
          <a:xfrm>
            <a:off x="2612244" y="201985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b="0" dirty="0" err="1"/>
              <a:t>Planting</a:t>
            </a:r>
            <a:endParaRPr lang="de-CH" sz="1000" b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9EB9EDA-77AB-470A-8EC1-02D087337F84}"/>
              </a:ext>
            </a:extLst>
          </p:cNvPr>
          <p:cNvSpPr txBox="1"/>
          <p:nvPr/>
        </p:nvSpPr>
        <p:spPr>
          <a:xfrm>
            <a:off x="8199679" y="141277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b="0" dirty="0"/>
              <a:t>Harvest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A73D80-0039-4388-AC07-685467A77789}"/>
              </a:ext>
            </a:extLst>
          </p:cNvPr>
          <p:cNvSpPr txBox="1"/>
          <p:nvPr/>
        </p:nvSpPr>
        <p:spPr>
          <a:xfrm>
            <a:off x="5755196" y="2675822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Cover </a:t>
            </a:r>
            <a:r>
              <a:rPr lang="de-CH" sz="1000" dirty="0" err="1"/>
              <a:t>crop</a:t>
            </a:r>
            <a:endParaRPr lang="de-CH" sz="1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609E41D-724E-444F-98EB-2FBF9987FDF6}"/>
              </a:ext>
            </a:extLst>
          </p:cNvPr>
          <p:cNvSpPr txBox="1"/>
          <p:nvPr/>
        </p:nvSpPr>
        <p:spPr>
          <a:xfrm>
            <a:off x="5781462" y="3149970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Cover </a:t>
            </a:r>
            <a:r>
              <a:rPr lang="de-CH" sz="1000" dirty="0" err="1"/>
              <a:t>crop</a:t>
            </a:r>
            <a:endParaRPr lang="de-CH" sz="10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5341C4A-BA7A-4274-ABE6-DE981DB842C5}"/>
              </a:ext>
            </a:extLst>
          </p:cNvPr>
          <p:cNvSpPr txBox="1"/>
          <p:nvPr/>
        </p:nvSpPr>
        <p:spPr>
          <a:xfrm>
            <a:off x="1098851" y="1956462"/>
            <a:ext cx="792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b="0" dirty="0" err="1"/>
              <a:t>Weeks</a:t>
            </a:r>
            <a:endParaRPr lang="de-CH" sz="1000" b="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50DCF27-6C8D-4999-A51A-3743412A05A4}"/>
              </a:ext>
            </a:extLst>
          </p:cNvPr>
          <p:cNvGrpSpPr/>
          <p:nvPr/>
        </p:nvGrpSpPr>
        <p:grpSpPr>
          <a:xfrm>
            <a:off x="1331640" y="4941168"/>
            <a:ext cx="2122383" cy="970056"/>
            <a:chOff x="1331640" y="4941168"/>
            <a:chExt cx="2122383" cy="97005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D22BD88-083D-4037-9953-68D238B7A01E}"/>
                </a:ext>
              </a:extLst>
            </p:cNvPr>
            <p:cNvSpPr/>
            <p:nvPr/>
          </p:nvSpPr>
          <p:spPr bwMode="auto">
            <a:xfrm>
              <a:off x="1331640" y="4941168"/>
              <a:ext cx="360040" cy="288032"/>
            </a:xfrm>
            <a:prstGeom prst="rect">
              <a:avLst/>
            </a:prstGeom>
            <a:solidFill>
              <a:srgbClr val="95C11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2B28874-9012-4DF2-833F-44C206EE0F37}"/>
                </a:ext>
              </a:extLst>
            </p:cNvPr>
            <p:cNvSpPr txBox="1"/>
            <p:nvPr/>
          </p:nvSpPr>
          <p:spPr>
            <a:xfrm>
              <a:off x="1763688" y="4952201"/>
              <a:ext cx="16903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CH"/>
              </a:defPPr>
              <a:lvl1pPr marL="180000" indent="-180000">
                <a:spcAft>
                  <a:spcPts val="600"/>
                </a:spcAft>
                <a:defRPr sz="1200" b="0">
                  <a:solidFill>
                    <a:srgbClr val="000000"/>
                  </a:solidFill>
                  <a:latin typeface="+mn-lt"/>
                </a:defRPr>
              </a:lvl1pPr>
            </a:lstStyle>
            <a:p>
              <a:r>
                <a:rPr lang="de-CH" dirty="0"/>
                <a:t>Weed sensitive </a:t>
              </a:r>
              <a:r>
                <a:rPr lang="de-CH" dirty="0" err="1"/>
                <a:t>period</a:t>
              </a:r>
              <a:endParaRPr lang="de-CH" dirty="0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679B7D8-0768-4D7B-B2DE-92BA3BA51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5280424"/>
              <a:ext cx="360040" cy="6308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4806208-49AD-4481-A302-876E6206092B}"/>
                </a:ext>
              </a:extLst>
            </p:cNvPr>
            <p:cNvSpPr txBox="1"/>
            <p:nvPr/>
          </p:nvSpPr>
          <p:spPr>
            <a:xfrm>
              <a:off x="1731129" y="5280424"/>
              <a:ext cx="157405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CH"/>
              </a:defPPr>
              <a:lvl1pPr marL="180000" indent="-180000">
                <a:spcAft>
                  <a:spcPts val="600"/>
                </a:spcAft>
                <a:defRPr sz="1200" b="0">
                  <a:solidFill>
                    <a:srgbClr val="000000"/>
                  </a:solidFill>
                  <a:latin typeface="+mn-lt"/>
                </a:defRPr>
              </a:lvl1pPr>
            </a:lstStyle>
            <a:p>
              <a:r>
                <a:rPr lang="de-CH" dirty="0"/>
                <a:t>Tine </a:t>
              </a:r>
              <a:r>
                <a:rPr lang="de-CH" dirty="0" err="1"/>
                <a:t>weeding</a:t>
              </a:r>
              <a:endParaRPr lang="de-CH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934B389-FDF9-41B2-A22E-88502E23BC52}"/>
                </a:ext>
              </a:extLst>
            </p:cNvPr>
            <p:cNvSpPr txBox="1"/>
            <p:nvPr/>
          </p:nvSpPr>
          <p:spPr>
            <a:xfrm>
              <a:off x="1735219" y="5595824"/>
              <a:ext cx="10221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CH"/>
              </a:defPPr>
              <a:lvl1pPr marL="180000" indent="-180000">
                <a:spcAft>
                  <a:spcPts val="600"/>
                </a:spcAft>
                <a:defRPr sz="1200" b="0">
                  <a:solidFill>
                    <a:srgbClr val="000000"/>
                  </a:solidFill>
                  <a:latin typeface="+mn-lt"/>
                </a:defRPr>
              </a:lvl1pPr>
            </a:lstStyle>
            <a:p>
              <a:r>
                <a:rPr lang="de-CH" dirty="0" err="1"/>
                <a:t>Harrowing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211080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Irrigation        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cabbage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D0FE01-B3CE-4A95-B496-F1B3308CF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800" y="385545"/>
            <a:ext cx="3207632" cy="18753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3AD8EAA-C5D2-4421-A26E-45DCBB9BA1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524140"/>
            <a:ext cx="3469173" cy="2028310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6696923-D065-49A2-BC2E-9E9511DE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501918"/>
              </p:ext>
            </p:extLst>
          </p:nvPr>
        </p:nvGraphicFramePr>
        <p:xfrm>
          <a:off x="275881" y="2260940"/>
          <a:ext cx="8453418" cy="3845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1863">
                  <a:extLst>
                    <a:ext uri="{9D8B030D-6E8A-4147-A177-3AD203B41FA5}">
                      <a16:colId xmlns:a16="http://schemas.microsoft.com/office/drawing/2014/main" val="1165264896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036972006"/>
                    </a:ext>
                  </a:extLst>
                </a:gridCol>
                <a:gridCol w="3427099">
                  <a:extLst>
                    <a:ext uri="{9D8B030D-6E8A-4147-A177-3AD203B41FA5}">
                      <a16:colId xmlns:a16="http://schemas.microsoft.com/office/drawing/2014/main" val="1011775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chemeClr val="tx1"/>
                          </a:solidFill>
                        </a:rPr>
                        <a:t>Drip </a:t>
                      </a:r>
                      <a:r>
                        <a:rPr lang="de-CH" sz="1200" dirty="0" err="1">
                          <a:solidFill>
                            <a:schemeClr val="tx1"/>
                          </a:solidFill>
                        </a:rPr>
                        <a:t>irrigation</a:t>
                      </a:r>
                      <a:endParaRPr lang="de-CH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chemeClr val="tx1"/>
                          </a:solidFill>
                        </a:rPr>
                        <a:t>Sprinkler </a:t>
                      </a:r>
                      <a:r>
                        <a:rPr lang="de-CH" sz="1200" dirty="0" err="1">
                          <a:solidFill>
                            <a:schemeClr val="tx1"/>
                          </a:solidFill>
                        </a:rPr>
                        <a:t>irrigation</a:t>
                      </a:r>
                      <a:endParaRPr lang="de-CH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183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200" b="1" dirty="0" err="1"/>
                        <a:t>Advan</a:t>
                      </a:r>
                      <a:r>
                        <a:rPr lang="de-CH" sz="1200" b="1" dirty="0"/>
                        <a:t>-tages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Very high irrigation efficiency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Lower investments than for mini-sprinklers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Low </a:t>
                      </a:r>
                      <a:r>
                        <a:rPr lang="en-US" sz="1200" kern="1200" dirty="0" err="1">
                          <a:effectLst/>
                        </a:rPr>
                        <a:t>labour</a:t>
                      </a:r>
                      <a:r>
                        <a:rPr lang="en-US" sz="1200" kern="1200" dirty="0">
                          <a:effectLst/>
                        </a:rPr>
                        <a:t> requirement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Minimal water losses through evaporation or percolation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Irrigation possible at any hour during the 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Low fungal disease pressure because of dry canopy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Suitable for light soils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Suitable for sloping or uneven fields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Can be used to reduce ET by reducing leaf temperature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6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200" b="1" dirty="0" err="1"/>
                        <a:t>Disadvan</a:t>
                      </a:r>
                      <a:r>
                        <a:rPr lang="de-CH" sz="1200" b="1" dirty="0"/>
                        <a:t>-tages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 err="1">
                          <a:effectLst/>
                        </a:rPr>
                        <a:t>Clogging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of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emitters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by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algae</a:t>
                      </a:r>
                      <a:r>
                        <a:rPr lang="de-CH" sz="1200" kern="1200" dirty="0">
                          <a:effectLst/>
                        </a:rPr>
                        <a:t>, </a:t>
                      </a:r>
                      <a:r>
                        <a:rPr lang="de-CH" sz="1200" kern="1200" dirty="0" err="1">
                          <a:effectLst/>
                        </a:rPr>
                        <a:t>bacterial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slime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or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sediments</a:t>
                      </a:r>
                      <a:r>
                        <a:rPr lang="de-CH" sz="1200" kern="1200" dirty="0">
                          <a:effectLst/>
                        </a:rPr>
                        <a:t> possible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>
                          <a:effectLst/>
                        </a:rPr>
                        <a:t>Root </a:t>
                      </a:r>
                      <a:r>
                        <a:rPr lang="de-CH" sz="1200" kern="1200" dirty="0" err="1">
                          <a:effectLst/>
                        </a:rPr>
                        <a:t>zone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restricted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to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the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wetted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area</a:t>
                      </a:r>
                      <a:endParaRPr lang="de-CH" sz="1200" kern="1200" dirty="0">
                        <a:effectLst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>
                          <a:effectLst/>
                        </a:rPr>
                        <a:t>Sub-optimal </a:t>
                      </a:r>
                      <a:r>
                        <a:rPr lang="de-CH" sz="1200" kern="1200" dirty="0" err="1">
                          <a:effectLst/>
                        </a:rPr>
                        <a:t>wetting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pattern</a:t>
                      </a:r>
                      <a:r>
                        <a:rPr lang="de-CH" sz="1200" kern="1200" dirty="0">
                          <a:effectLst/>
                        </a:rPr>
                        <a:t> in light </a:t>
                      </a:r>
                      <a:r>
                        <a:rPr lang="de-CH" sz="1200" kern="1200" dirty="0" err="1">
                          <a:effectLst/>
                        </a:rPr>
                        <a:t>soils</a:t>
                      </a:r>
                      <a:endParaRPr lang="de-CH" sz="1200" kern="1200" dirty="0">
                        <a:effectLst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>
                          <a:effectLst/>
                        </a:rPr>
                        <a:t>Needs an </a:t>
                      </a:r>
                      <a:r>
                        <a:rPr lang="de-CH" sz="1200" kern="1200" dirty="0" err="1">
                          <a:effectLst/>
                        </a:rPr>
                        <a:t>efficient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filtering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system</a:t>
                      </a:r>
                      <a:r>
                        <a:rPr lang="de-CH" sz="1200" kern="1200" dirty="0">
                          <a:effectLst/>
                        </a:rPr>
                        <a:t>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>
                          <a:effectLst/>
                        </a:rPr>
                        <a:t>Salt </a:t>
                      </a:r>
                      <a:r>
                        <a:rPr lang="de-CH" sz="1200" kern="1200" dirty="0" err="1">
                          <a:effectLst/>
                        </a:rPr>
                        <a:t>accumulation</a:t>
                      </a:r>
                      <a:r>
                        <a:rPr lang="de-CH" sz="1200" kern="1200" dirty="0">
                          <a:effectLst/>
                        </a:rPr>
                        <a:t> in </a:t>
                      </a:r>
                      <a:r>
                        <a:rPr lang="de-CH" sz="1200" kern="1200" dirty="0" err="1">
                          <a:effectLst/>
                        </a:rPr>
                        <a:t>the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border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zone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between</a:t>
                      </a:r>
                      <a:r>
                        <a:rPr lang="de-CH" sz="1200" kern="1200" dirty="0">
                          <a:effectLst/>
                        </a:rPr>
                        <a:t> dry and </a:t>
                      </a:r>
                      <a:r>
                        <a:rPr lang="de-CH" sz="1200" kern="1200" dirty="0" err="1">
                          <a:effectLst/>
                        </a:rPr>
                        <a:t>wet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soil</a:t>
                      </a:r>
                      <a:endParaRPr lang="de-CH" sz="1200" kern="1200" dirty="0">
                        <a:effectLst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>
                          <a:effectLst/>
                        </a:rPr>
                        <a:t>Drip </a:t>
                      </a:r>
                      <a:r>
                        <a:rPr lang="de-CH" sz="1200" kern="1200" dirty="0" err="1">
                          <a:effectLst/>
                        </a:rPr>
                        <a:t>lines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hinder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mechanical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weeding</a:t>
                      </a:r>
                      <a:r>
                        <a:rPr lang="de-CH" sz="1200" kern="1200" dirty="0">
                          <a:effectLst/>
                        </a:rPr>
                        <a:t>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200" kern="1200" dirty="0" err="1">
                          <a:effectLst/>
                        </a:rPr>
                        <a:t>Subsurface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drip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systems</a:t>
                      </a:r>
                      <a:r>
                        <a:rPr lang="de-CH" sz="1200" kern="1200" dirty="0">
                          <a:effectLst/>
                        </a:rPr>
                        <a:t>: </a:t>
                      </a:r>
                      <a:r>
                        <a:rPr lang="de-CH" sz="1200" kern="1200" dirty="0" err="1">
                          <a:effectLst/>
                        </a:rPr>
                        <a:t>maintenance</a:t>
                      </a:r>
                      <a:r>
                        <a:rPr lang="de-CH" sz="1200" kern="1200" dirty="0">
                          <a:effectLst/>
                        </a:rPr>
                        <a:t> </a:t>
                      </a:r>
                      <a:r>
                        <a:rPr lang="de-CH" sz="1200" kern="1200" dirty="0" err="1">
                          <a:effectLst/>
                        </a:rPr>
                        <a:t>difficult</a:t>
                      </a:r>
                      <a:r>
                        <a:rPr lang="de-CH" sz="1200" kern="1200" dirty="0">
                          <a:effectLst/>
                        </a:rPr>
                        <a:t> and </a:t>
                      </a:r>
                      <a:r>
                        <a:rPr lang="de-CH" sz="1200" kern="1200" dirty="0" err="1">
                          <a:effectLst/>
                        </a:rPr>
                        <a:t>costly</a:t>
                      </a:r>
                      <a:endParaRPr lang="de-CH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CH" sz="1200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Big droplets can damage the soil structure</a:t>
                      </a:r>
                      <a:br>
                        <a:rPr lang="en-US" sz="1200" dirty="0"/>
                      </a:br>
                      <a:r>
                        <a:rPr lang="en-US" sz="1200" kern="1200" dirty="0">
                          <a:effectLst/>
                        </a:rPr>
                        <a:t>(especially from rain-guns).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Requires high capacity pumps and pressure-walled piping.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Risk of increased disease pressure in over-canopy irrigation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Uneven water distribution pattern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Water loss through drift, evaporation and irrigation of unproductive areas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Use of clean water only to avoid soiling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effectLst/>
                        </a:rPr>
                        <a:t>High energy requirement</a:t>
                      </a:r>
                      <a:endParaRPr lang="de-CH" sz="1200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048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52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Cabbage head cracking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95C0090-A04C-4A7E-B0D6-87286BB9123F}"/>
              </a:ext>
            </a:extLst>
          </p:cNvPr>
          <p:cNvSpPr/>
          <p:nvPr/>
        </p:nvSpPr>
        <p:spPr>
          <a:xfrm>
            <a:off x="1979712" y="5019534"/>
            <a:ext cx="4896544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Cracked cabbage head due to irregular or too much water supply, or heavy rains during late growth 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pic>
        <p:nvPicPr>
          <p:cNvPr id="4" name="Grafik 3" descr="E:\PHOTOS\PMCA NOV 2019 KENYA\20191106_161407.jpg">
            <a:extLst>
              <a:ext uri="{FF2B5EF4-FFF2-40B4-BE49-F238E27FC236}">
                <a16:creationId xmlns:a16="http://schemas.microsoft.com/office/drawing/2014/main" id="{D9B472DE-367C-4BF6-A604-373F840E8B0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1256612"/>
            <a:ext cx="4752528" cy="3680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8399DBA-4BB1-4051-806D-A5D5D802E821}"/>
              </a:ext>
            </a:extLst>
          </p:cNvPr>
          <p:cNvSpPr txBox="1"/>
          <p:nvPr/>
        </p:nvSpPr>
        <p:spPr>
          <a:xfrm>
            <a:off x="4835743" y="5600528"/>
            <a:ext cx="203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Irene Kadzere, FiBL</a:t>
            </a:r>
          </a:p>
        </p:txBody>
      </p:sp>
    </p:spTree>
    <p:extLst>
      <p:ext uri="{BB962C8B-B14F-4D97-AF65-F5344CB8AC3E}">
        <p14:creationId xmlns:p14="http://schemas.microsoft.com/office/powerpoint/2010/main" val="351394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5011A1-7A9A-410B-91A1-C7548AEC3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572" y="2850456"/>
            <a:ext cx="1765338" cy="133085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BD79471-FF8D-4D86-9F35-A5B66D909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079" y="4433150"/>
            <a:ext cx="1773349" cy="1450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61" y="380925"/>
            <a:ext cx="8597329" cy="498475"/>
          </a:xfrm>
        </p:spPr>
        <p:txBody>
          <a:bodyPr/>
          <a:lstStyle/>
          <a:p>
            <a:r>
              <a:rPr lang="de-CH" dirty="0"/>
              <a:t>3-step </a:t>
            </a:r>
            <a:r>
              <a:rPr lang="de-CH" dirty="0" err="1"/>
              <a:t>approach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pest and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management</a:t>
            </a:r>
            <a:endParaRPr lang="de-CH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97A6DD-9E57-4255-90BF-3E2E8C52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4433150"/>
            <a:ext cx="6081811" cy="1443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288925" indent="-288925" algn="r">
              <a:spcAft>
                <a:spcPts val="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dirty="0"/>
              <a:t>Crop management</a:t>
            </a:r>
          </a:p>
          <a:p>
            <a:pPr marL="288925" indent="-288925" algn="r">
              <a:spcAft>
                <a:spcPct val="5000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b="0" dirty="0"/>
              <a:t>Providing good growing conditions for strong plants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E57B30-D001-4773-AF23-572A2F283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857873"/>
            <a:ext cx="5544616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anchor="b">
            <a:spAutoFit/>
          </a:bodyPr>
          <a:lstStyle/>
          <a:p>
            <a:pPr algn="r">
              <a:defRPr/>
            </a:pPr>
            <a:endParaRPr lang="en-US" sz="2000" dirty="0"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en-US" sz="2000" dirty="0">
                <a:ea typeface="ＭＳ Ｐゴシック"/>
                <a:cs typeface="ＭＳ Ｐゴシック"/>
              </a:rPr>
              <a:t>Habitat management</a:t>
            </a:r>
          </a:p>
          <a:p>
            <a:pPr algn="r">
              <a:defRPr/>
            </a:pPr>
            <a:r>
              <a:rPr lang="en-US" sz="2000" b="0" dirty="0">
                <a:ea typeface="ＭＳ Ｐゴシック"/>
                <a:cs typeface="ＭＳ Ｐゴシック"/>
              </a:rPr>
              <a:t>Enhancing natural enemies, distraction of enemies and good aeration of the crop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62C8D8E-BD0D-46B0-81DC-E631DE19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7" y="1197913"/>
            <a:ext cx="511256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/>
          <a:p>
            <a:pPr algn="r">
              <a:defRPr/>
            </a:pPr>
            <a:endParaRPr lang="en-US" sz="2000" dirty="0"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en-US" sz="2000" dirty="0">
                <a:ea typeface="ＭＳ Ｐゴシック"/>
                <a:cs typeface="ＭＳ Ｐゴシック"/>
              </a:rPr>
              <a:t>Direct control</a:t>
            </a:r>
          </a:p>
          <a:p>
            <a:pPr algn="r">
              <a:defRPr/>
            </a:pPr>
            <a:r>
              <a:rPr lang="en-US" sz="2000" b="0" dirty="0">
                <a:ea typeface="ＭＳ Ｐゴシック"/>
              </a:rPr>
              <a:t>Applying physical control measures </a:t>
            </a:r>
            <a:br>
              <a:rPr lang="en-US" sz="2000" b="0" dirty="0">
                <a:ea typeface="ＭＳ Ｐゴシック"/>
              </a:rPr>
            </a:br>
            <a:r>
              <a:rPr lang="en-US" sz="2000" b="0" dirty="0">
                <a:ea typeface="ＭＳ Ｐゴシック"/>
              </a:rPr>
              <a:t>and natural pesticides</a:t>
            </a:r>
            <a:endParaRPr lang="en-US" sz="2000" b="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C679D31-B0B0-4EA4-815E-EB121B9B6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01" y="4307086"/>
            <a:ext cx="1113259" cy="4448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88925" indent="-288925" algn="r" eaLnBrk="0" hangingPunct="0">
              <a:spcAft>
                <a:spcPct val="50000"/>
              </a:spcAft>
              <a:buClr>
                <a:srgbClr val="008C7F"/>
              </a:buClr>
              <a:buSzPct val="80000"/>
              <a:buFont typeface="Wingdings" pitchFamily="2" charset="2"/>
              <a:buNone/>
              <a:tabLst>
                <a:tab pos="288925" algn="l"/>
              </a:tabLst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step</a:t>
            </a:r>
            <a:endParaRPr lang="en-US" sz="2000" b="0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5763916-5D21-4E99-B48A-7435BC39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548" y="2606560"/>
            <a:ext cx="1160220" cy="4448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88925" indent="-288925" algn="r">
              <a:spcAft>
                <a:spcPct val="5000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dirty="0">
                <a:ea typeface="ＭＳ Ｐゴシック"/>
                <a:cs typeface="ＭＳ Ｐゴシック"/>
              </a:rPr>
              <a:t>2</a:t>
            </a:r>
            <a:r>
              <a:rPr lang="en-US" sz="2000" baseline="30000" dirty="0">
                <a:ea typeface="ＭＳ Ｐゴシック"/>
                <a:cs typeface="ＭＳ Ｐゴシック"/>
              </a:rPr>
              <a:t>nd</a:t>
            </a:r>
            <a:r>
              <a:rPr lang="en-US" sz="2000" dirty="0">
                <a:ea typeface="ＭＳ Ｐゴシック"/>
                <a:cs typeface="ＭＳ Ｐゴシック"/>
              </a:rPr>
              <a:t> step</a:t>
            </a:r>
            <a:endParaRPr lang="en-US" sz="2000" b="0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33B2A5D-731C-40B5-B2A8-C976F84F9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154" y="975581"/>
            <a:ext cx="1113259" cy="4448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88925" indent="-288925" algn="r">
              <a:spcAft>
                <a:spcPct val="5000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dirty="0">
                <a:ea typeface="ＭＳ Ｐゴシック"/>
                <a:cs typeface="ＭＳ Ｐゴシック"/>
              </a:rPr>
              <a:t>3</a:t>
            </a:r>
            <a:r>
              <a:rPr lang="en-US" sz="2000" baseline="30000" dirty="0">
                <a:ea typeface="ＭＳ Ｐゴシック"/>
                <a:cs typeface="ＭＳ Ｐゴシック"/>
              </a:rPr>
              <a:t>rd</a:t>
            </a:r>
            <a:r>
              <a:rPr lang="en-US" sz="2000" dirty="0">
                <a:ea typeface="ＭＳ Ｐゴシック"/>
                <a:cs typeface="ＭＳ Ｐゴシック"/>
              </a:rPr>
              <a:t> step</a:t>
            </a:r>
            <a:endParaRPr lang="en-US" sz="2000" b="0" dirty="0"/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6C2B99C6-6E2A-402E-9515-8D132B6446BE}"/>
              </a:ext>
            </a:extLst>
          </p:cNvPr>
          <p:cNvSpPr/>
          <p:nvPr/>
        </p:nvSpPr>
        <p:spPr bwMode="auto">
          <a:xfrm rot="882075" flipH="1">
            <a:off x="503547" y="2840545"/>
            <a:ext cx="1080120" cy="1520607"/>
          </a:xfrm>
          <a:prstGeom prst="arc">
            <a:avLst>
              <a:gd name="adj1" fmla="val 16149897"/>
              <a:gd name="adj2" fmla="val 3896805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Bogen 13">
            <a:extLst>
              <a:ext uri="{FF2B5EF4-FFF2-40B4-BE49-F238E27FC236}">
                <a16:creationId xmlns:a16="http://schemas.microsoft.com/office/drawing/2014/main" id="{C923DC55-285E-427A-B375-EEE4CF869F9E}"/>
              </a:ext>
            </a:extLst>
          </p:cNvPr>
          <p:cNvSpPr/>
          <p:nvPr/>
        </p:nvSpPr>
        <p:spPr bwMode="auto">
          <a:xfrm rot="882075" flipH="1">
            <a:off x="878270" y="1240948"/>
            <a:ext cx="1080120" cy="1520607"/>
          </a:xfrm>
          <a:prstGeom prst="arc">
            <a:avLst>
              <a:gd name="adj1" fmla="val 16149897"/>
              <a:gd name="adj2" fmla="val 3896805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5DC0F5A-E7D5-4EAA-B98B-187711D61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51079" y="1223350"/>
            <a:ext cx="1882188" cy="13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Damping</a:t>
            </a:r>
            <a:r>
              <a:rPr lang="de-CH" dirty="0"/>
              <a:t>-off </a:t>
            </a:r>
            <a:r>
              <a:rPr lang="de-CH" dirty="0" err="1"/>
              <a:t>diseases</a:t>
            </a:r>
            <a:endParaRPr lang="de-CH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E777F74A-9610-4F60-B0FF-3794003FD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295282"/>
              </p:ext>
            </p:extLst>
          </p:nvPr>
        </p:nvGraphicFramePr>
        <p:xfrm>
          <a:off x="3325878" y="1196752"/>
          <a:ext cx="5372567" cy="4956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Wilted plants which turn purple and die.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dirty="0"/>
                        <a:t>Emerging </a:t>
                      </a:r>
                      <a:r>
                        <a:rPr lang="de-CH" sz="1400" dirty="0" err="1"/>
                        <a:t>seedlings</a:t>
                      </a:r>
                      <a:r>
                        <a:rPr lang="de-CH" sz="1400" dirty="0"/>
                        <a:t> </a:t>
                      </a:r>
                      <a:r>
                        <a:rPr lang="de-CH" sz="1400" dirty="0" err="1"/>
                        <a:t>collapse</a:t>
                      </a:r>
                      <a:r>
                        <a:rPr lang="de-CH" sz="1400" dirty="0"/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Plants often without lateral roots.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92181823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Caused by several different fungi and fungus-like organisms.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/>
                        <a:t>Often </a:t>
                      </a:r>
                      <a:r>
                        <a:rPr lang="en-US" sz="1400" dirty="0" err="1"/>
                        <a:t>favoured</a:t>
                      </a:r>
                      <a:r>
                        <a:rPr lang="en-US" sz="1400" dirty="0"/>
                        <a:t> by cool, wet conditions that slow germination and seedling growth.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Soil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sterilisation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through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solarising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or other heat treatments.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Use of healthy seed and seedlings.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Use high-quality compost only.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Clean growing containers carefully.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Ensure optimum growing conditions (optimum temperature, even humidity, sufficient ventilation).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Rogueing off and destroying infected cabbages and volunteer crops or host weeds.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2B10E24-B464-4C0B-A1BC-B38FBE783296}"/>
              </a:ext>
            </a:extLst>
          </p:cNvPr>
          <p:cNvSpPr/>
          <p:nvPr/>
        </p:nvSpPr>
        <p:spPr bwMode="auto">
          <a:xfrm>
            <a:off x="567585" y="1442080"/>
            <a:ext cx="2564255" cy="234696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A5DFD9-8017-406F-B92E-DE0EE1B80733}"/>
              </a:ext>
            </a:extLst>
          </p:cNvPr>
          <p:cNvSpPr/>
          <p:nvPr/>
        </p:nvSpPr>
        <p:spPr>
          <a:xfrm>
            <a:off x="395536" y="8159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Pythium, </a:t>
            </a:r>
            <a:r>
              <a:rPr lang="en-US" sz="1400" b="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Rhizoctonia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4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Alternaria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species)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F257BF-2D6D-4D2C-988B-9FB5C0EDAB0E}"/>
              </a:ext>
            </a:extLst>
          </p:cNvPr>
          <p:cNvSpPr txBox="1"/>
          <p:nvPr/>
        </p:nvSpPr>
        <p:spPr>
          <a:xfrm>
            <a:off x="567583" y="3796765"/>
            <a:ext cx="2661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Mary Ann Hansen, Virginia Polytechnic Institute and State University, Bugwood.org 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FB999D-A526-4B96-AC8A-DDE175A0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4" y="1447016"/>
            <a:ext cx="2564255" cy="234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5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Clubroot</a:t>
            </a:r>
            <a:endParaRPr lang="de-CH" dirty="0"/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AFEDE989-F9E4-4A17-95CC-89683AD52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110269"/>
              </p:ext>
            </p:extLst>
          </p:nvPr>
        </p:nvGraphicFramePr>
        <p:xfrm>
          <a:off x="3683710" y="818100"/>
          <a:ext cx="4949115" cy="5127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2346">
                  <a:extLst>
                    <a:ext uri="{9D8B030D-6E8A-4147-A177-3AD203B41FA5}">
                      <a16:colId xmlns:a16="http://schemas.microsoft.com/office/drawing/2014/main" val="1896981645"/>
                    </a:ext>
                  </a:extLst>
                </a:gridCol>
                <a:gridCol w="3556769">
                  <a:extLst>
                    <a:ext uri="{9D8B030D-6E8A-4147-A177-3AD203B41FA5}">
                      <a16:colId xmlns:a16="http://schemas.microsoft.com/office/drawing/2014/main" val="350944166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Stunting and wilting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Infected plants turn purplish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roots form swellings which produce a foul smell when rotting. 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945063274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disease is aggravated by acidic soils and poor drainage.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spores can last for up to two decades in the soil. 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273098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Use of well drained sites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Liming of acidic soils to increase pH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Soil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solarisation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Planned crop rotation with recommended cultivation breaks between brassicas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372508670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Good irrigation management avoiding waterlogging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187856691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Removal and destruction of affected plants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164284869"/>
                  </a:ext>
                </a:extLst>
              </a:tr>
            </a:tbl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A84BF41D-8A15-4BE1-9AC7-CB3D6495FF48}"/>
              </a:ext>
            </a:extLst>
          </p:cNvPr>
          <p:cNvSpPr/>
          <p:nvPr/>
        </p:nvSpPr>
        <p:spPr>
          <a:xfrm>
            <a:off x="395536" y="828676"/>
            <a:ext cx="3040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Plasmodiophora</a:t>
            </a:r>
            <a:r>
              <a:rPr lang="de-CH" sz="1400" b="0" i="1" dirty="0"/>
              <a:t> </a:t>
            </a:r>
            <a:r>
              <a:rPr lang="de-CH" sz="1400" b="0" i="1" dirty="0" err="1"/>
              <a:t>brassicae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AEF5A4A-4431-47AC-B321-E77C3CAACA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54" y="3848899"/>
            <a:ext cx="2966552" cy="18703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2E1A25C-2517-43F6-B548-B86F136AA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40" y="1272323"/>
            <a:ext cx="2960167" cy="18553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EB6B0E-FDB9-4FF6-82E9-6AB56267420D}"/>
              </a:ext>
            </a:extLst>
          </p:cNvPr>
          <p:cNvSpPr txBox="1"/>
          <p:nvPr/>
        </p:nvSpPr>
        <p:spPr>
          <a:xfrm>
            <a:off x="1632715" y="3381709"/>
            <a:ext cx="1814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Astrid Oldenburg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711702-2550-4C09-94DC-E7A175099708}"/>
              </a:ext>
            </a:extLst>
          </p:cNvPr>
          <p:cNvSpPr txBox="1"/>
          <p:nvPr/>
        </p:nvSpPr>
        <p:spPr>
          <a:xfrm>
            <a:off x="1508858" y="5725462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de-CH" dirty="0" err="1"/>
              <a:t>Rasbak</a:t>
            </a:r>
            <a:r>
              <a:rPr lang="de-CH" dirty="0"/>
              <a:t>, Wikipedia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BCBB5E-9AD4-4565-B7F5-FD7FD15D3EB8}"/>
              </a:ext>
            </a:extLst>
          </p:cNvPr>
          <p:cNvSpPr txBox="1"/>
          <p:nvPr/>
        </p:nvSpPr>
        <p:spPr>
          <a:xfrm>
            <a:off x="469753" y="3141568"/>
            <a:ext cx="2966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dirty="0"/>
              <a:t>Early </a:t>
            </a:r>
            <a:r>
              <a:rPr lang="de-CH" sz="1200" b="0" dirty="0" err="1"/>
              <a:t>symptoms</a:t>
            </a:r>
            <a:r>
              <a:rPr lang="de-CH" sz="1200" b="0" dirty="0"/>
              <a:t> on </a:t>
            </a:r>
            <a:r>
              <a:rPr lang="de-CH" sz="1200" b="0" dirty="0" err="1"/>
              <a:t>roots</a:t>
            </a:r>
            <a:r>
              <a:rPr lang="de-CH" sz="12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866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Fusarium</a:t>
            </a:r>
            <a:r>
              <a:rPr lang="de-CH" dirty="0"/>
              <a:t> </a:t>
            </a:r>
            <a:r>
              <a:rPr lang="de-CH" dirty="0" err="1"/>
              <a:t>wilt</a:t>
            </a:r>
            <a:endParaRPr lang="de-CH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276269F-6139-4792-B540-9E3F2CEC3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53193"/>
              </p:ext>
            </p:extLst>
          </p:nvPr>
        </p:nvGraphicFramePr>
        <p:xfrm>
          <a:off x="3325878" y="1317373"/>
          <a:ext cx="5372567" cy="48338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Yellowing of the lower leaves, often on one side of the plant only.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Discoloured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vascular tissue.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b="0" dirty="0"/>
                        <a:t>Infested leaves turn brown and drop off.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More common during summer periods.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/>
                        <a:t>Once present, the fungus survives indefinitely in the soil.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Avoid introducing the pathogen to clean fields.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Use of resistant varieties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Planned crop rotations with recommended cultivation breaks between brassicas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Plant cabbage in periods with low temperatures when conditions are less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favourable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the pathogen.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Soil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solarisation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Practicing good crop hygiene.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3CF8B431-652A-4EEB-B278-E923EBDCBF9E}"/>
              </a:ext>
            </a:extLst>
          </p:cNvPr>
          <p:cNvSpPr/>
          <p:nvPr/>
        </p:nvSpPr>
        <p:spPr>
          <a:xfrm>
            <a:off x="395536" y="816967"/>
            <a:ext cx="53725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Fusarium</a:t>
            </a:r>
            <a:r>
              <a:rPr lang="de-CH" sz="1400" b="0" i="1" dirty="0"/>
              <a:t> </a:t>
            </a:r>
            <a:r>
              <a:rPr lang="de-CH" sz="1400" b="0" i="1" dirty="0" err="1"/>
              <a:t>oxysporum</a:t>
            </a:r>
            <a:r>
              <a:rPr lang="de-CH" sz="1400" b="0" i="1" dirty="0"/>
              <a:t> </a:t>
            </a:r>
            <a:r>
              <a:rPr lang="de-CH" sz="1400" b="0" dirty="0" err="1"/>
              <a:t>f.sp</a:t>
            </a:r>
            <a:r>
              <a:rPr lang="de-CH" sz="1400" b="0" dirty="0"/>
              <a:t>. </a:t>
            </a:r>
            <a:r>
              <a:rPr lang="de-CH" sz="1400" b="0" i="1" dirty="0" err="1"/>
              <a:t>conglutinans</a:t>
            </a:r>
            <a:r>
              <a:rPr lang="de-CH" sz="1400" b="0" i="1" dirty="0"/>
              <a:t> (</a:t>
            </a:r>
            <a:r>
              <a:rPr lang="de-CH" sz="1400" b="0" i="1" dirty="0" err="1"/>
              <a:t>cabbage</a:t>
            </a:r>
            <a:r>
              <a:rPr lang="de-CH" sz="1400" b="0" i="1" dirty="0"/>
              <a:t> </a:t>
            </a:r>
            <a:r>
              <a:rPr lang="de-CH" sz="1400" b="0" i="1" dirty="0" err="1"/>
              <a:t>fusarium</a:t>
            </a:r>
            <a:r>
              <a:rPr lang="de-CH" sz="1400" b="0" i="1" dirty="0"/>
              <a:t> </a:t>
            </a:r>
            <a:r>
              <a:rPr lang="de-CH" sz="1400" b="0" i="1" dirty="0" err="1"/>
              <a:t>wilt</a:t>
            </a:r>
            <a:r>
              <a:rPr lang="de-CH" sz="1400" b="0" i="1" dirty="0"/>
              <a:t>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33AF615-0B7F-4D5F-8E28-5AA725FECF0A}"/>
              </a:ext>
            </a:extLst>
          </p:cNvPr>
          <p:cNvSpPr txBox="1"/>
          <p:nvPr/>
        </p:nvSpPr>
        <p:spPr>
          <a:xfrm>
            <a:off x="567584" y="3751303"/>
            <a:ext cx="2661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William C. Nesmith, University of Kentucky Research and Education Center, Bugwood.org 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08E1FD-D0F3-4E19-9993-EFE9CFB2C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14" y="1315442"/>
            <a:ext cx="2564256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55424882-0F5E-4B29-BE05-B92C2D38B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20" y="980727"/>
            <a:ext cx="7900882" cy="4947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776D21-0707-427C-8CCA-0832E28C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Motivations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organic</a:t>
            </a:r>
            <a:r>
              <a:rPr lang="de-DE" altLang="de-DE" dirty="0"/>
              <a:t> </a:t>
            </a:r>
            <a:r>
              <a:rPr lang="de-DE" altLang="de-DE" dirty="0" err="1"/>
              <a:t>farming</a:t>
            </a:r>
            <a:endParaRPr lang="de-CH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D835924-B4B7-435D-ACD1-2DB5C2D12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2933829"/>
            <a:ext cx="2405242" cy="5171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Increasing farm income</a:t>
            </a:r>
            <a:endParaRPr lang="de-DE" altLang="de-DE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71F9F0C-92E7-43C1-BBA8-646E90086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486052"/>
            <a:ext cx="2858130" cy="61603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8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sz="1600" dirty="0"/>
              <a:t>Avoiding the use of chemical-synthetic pesticides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D4FA197-8058-49E5-86C0-F2F4B6ACE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64" y="3793809"/>
            <a:ext cx="2304256" cy="67759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Reducing dependence on external inputs</a:t>
            </a:r>
            <a:endParaRPr lang="de-DE" altLang="de-DE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50371D25-0D3E-41B0-9880-8A9B9635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551" y="5486052"/>
            <a:ext cx="2664296" cy="51447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Producing healthy food</a:t>
            </a:r>
            <a:endParaRPr lang="de-DE" altLang="de-DE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9856EA0-6FC1-4CCF-B159-6E641D3C5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364" y="878632"/>
            <a:ext cx="5078645" cy="51447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Conserving the natural resources soil, water, and air</a:t>
            </a:r>
            <a:endParaRPr lang="de-DE" altLang="de-DE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C6BCDEF-9FE1-4086-A0C9-DA613EE8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885" y="1628800"/>
            <a:ext cx="2160240" cy="67759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Feeding the animals with farm-own feed</a:t>
            </a:r>
            <a:endParaRPr lang="de-DE" altLang="de-DE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5AEED5E-A9F7-4F23-8529-3BB77B6FA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879" y="3719046"/>
            <a:ext cx="2858130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Improving natural soil fertility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E4B6EEC-F97F-46AE-ABE5-4D5302DB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64" y="4747121"/>
            <a:ext cx="1944268" cy="67759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Increasing yields and yield stability</a:t>
            </a:r>
          </a:p>
        </p:txBody>
      </p:sp>
    </p:spTree>
    <p:extLst>
      <p:ext uri="{BB962C8B-B14F-4D97-AF65-F5344CB8AC3E}">
        <p14:creationId xmlns:p14="http://schemas.microsoft.com/office/powerpoint/2010/main" val="1515389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Black leg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13FDD76F-5A35-4987-B5E9-23FADB5D6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567537"/>
              </p:ext>
            </p:extLst>
          </p:nvPr>
        </p:nvGraphicFramePr>
        <p:xfrm>
          <a:off x="3260258" y="332656"/>
          <a:ext cx="5372567" cy="58153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Lesions on the stems and leaves with small black dots in the center.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plant wilting and yellowing possible.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 death of seedlings possible.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/>
                        <a:t>The fungus is dispersed by the wind as ascospores or by rain splashes as conidia.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 borne disease, but can also spread from infected transplants and by insects.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nurseries, an entire seedbed can become infected from a single plant. 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i="0" dirty="0"/>
                        <a:t>Gr</a:t>
                      </a:r>
                      <a:r>
                        <a:rPr lang="en-US" sz="1400" dirty="0"/>
                        <a:t>ows best in wet conditions at 5 to 20 °C.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Use of disease-free seeds.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 case of infested soil, raising of seedlings in containers in a disease-free medium.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crop rotations and field hygiene including removal and destruction of all old cabbage plants and related crops.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Transplanting only healthy seedlings with no black spots on stems or leaves.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of recommended fungicides if disease prevalence is high.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EC019667-F50D-480D-983A-762404DE252E}"/>
              </a:ext>
            </a:extLst>
          </p:cNvPr>
          <p:cNvSpPr/>
          <p:nvPr/>
        </p:nvSpPr>
        <p:spPr>
          <a:xfrm>
            <a:off x="395536" y="876134"/>
            <a:ext cx="2564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Leptosphaeria</a:t>
            </a:r>
            <a:r>
              <a:rPr lang="de-CH" sz="1400" b="0" i="1" dirty="0"/>
              <a:t> </a:t>
            </a:r>
            <a:r>
              <a:rPr lang="de-CH" sz="1400" b="0" i="1" dirty="0" err="1"/>
              <a:t>maculans</a:t>
            </a:r>
            <a:r>
              <a:rPr lang="de-CH" sz="1400" b="0" i="1" dirty="0"/>
              <a:t>, </a:t>
            </a:r>
          </a:p>
          <a:p>
            <a:r>
              <a:rPr lang="de-CH" sz="1400" b="0" i="1" dirty="0" err="1"/>
              <a:t>Phoma</a:t>
            </a:r>
            <a:r>
              <a:rPr lang="de-CH" sz="1400" b="0" i="1" dirty="0"/>
              <a:t> </a:t>
            </a:r>
            <a:r>
              <a:rPr lang="de-CH" sz="1400" b="0" i="1" dirty="0" err="1"/>
              <a:t>lingam</a:t>
            </a:r>
            <a:r>
              <a:rPr lang="de-CH" sz="1400" b="0" i="1" dirty="0"/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C14179-96DD-4D13-B63A-F504CDB8C2FD}"/>
              </a:ext>
            </a:extLst>
          </p:cNvPr>
          <p:cNvSpPr txBox="1"/>
          <p:nvPr/>
        </p:nvSpPr>
        <p:spPr>
          <a:xfrm>
            <a:off x="343002" y="3864035"/>
            <a:ext cx="26693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Eleanor Brock, Wikimedia Commons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61683F-A07C-4158-98E0-ECE5D878C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584" y="1493803"/>
            <a:ext cx="2538789" cy="235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14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Downy</a:t>
            </a:r>
            <a:r>
              <a:rPr lang="de-CH" dirty="0"/>
              <a:t> </a:t>
            </a:r>
            <a:r>
              <a:rPr lang="de-CH" dirty="0" err="1"/>
              <a:t>mildew</a:t>
            </a:r>
            <a:endParaRPr lang="de-CH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710BDD5-1D53-4BE7-BFD0-F6342EB2D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65903"/>
              </p:ext>
            </p:extLst>
          </p:nvPr>
        </p:nvGraphicFramePr>
        <p:xfrm>
          <a:off x="3237880" y="1196752"/>
          <a:ext cx="5256584" cy="3607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812029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Yellow spots on the leaves.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Fluffy white mold on the underside of the leaves during humid conditions.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Airborne disease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prevalent in humid cool weather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survive in plant remains in the field. 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Destroying cabbage and other susceptible plant remnants at the end of the season to prevent pathogen carryover to the next crop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Planting in a clean bed or field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of allowed fungicides to the seedlings (copper preparations).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72A369C3-8407-48FF-BD4D-F5D557FF8442}"/>
              </a:ext>
            </a:extLst>
          </p:cNvPr>
          <p:cNvSpPr/>
          <p:nvPr/>
        </p:nvSpPr>
        <p:spPr>
          <a:xfrm>
            <a:off x="429568" y="814858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Hyaloperonospora</a:t>
            </a:r>
            <a:r>
              <a:rPr lang="de-CH" sz="1400" b="0" i="1" dirty="0"/>
              <a:t> </a:t>
            </a:r>
            <a:r>
              <a:rPr lang="de-CH" sz="1400" b="0" i="1" dirty="0" err="1"/>
              <a:t>parasitica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BA7FC9-562C-46EC-AC9F-280548D6B2A2}"/>
              </a:ext>
            </a:extLst>
          </p:cNvPr>
          <p:cNvSpPr txBox="1"/>
          <p:nvPr/>
        </p:nvSpPr>
        <p:spPr>
          <a:xfrm>
            <a:off x="395536" y="3212976"/>
            <a:ext cx="2709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Gerald Holmes, </a:t>
            </a:r>
            <a:r>
              <a:rPr lang="de-CH" dirty="0" err="1"/>
              <a:t>Strawberry</a:t>
            </a:r>
            <a:r>
              <a:rPr lang="de-CH" dirty="0"/>
              <a:t> Center, Cal </a:t>
            </a:r>
            <a:r>
              <a:rPr lang="de-CH" dirty="0" err="1"/>
              <a:t>Poly</a:t>
            </a:r>
            <a:r>
              <a:rPr lang="de-CH" dirty="0"/>
              <a:t> San Luis </a:t>
            </a:r>
            <a:r>
              <a:rPr lang="de-CH" dirty="0" err="1"/>
              <a:t>Obispo</a:t>
            </a:r>
            <a:r>
              <a:rPr lang="de-CH" dirty="0"/>
              <a:t>, Bugwood.org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13BBA7-48CA-4D3C-9AED-56618EC084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08" y="1214743"/>
            <a:ext cx="2755147" cy="19824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D9EFD5-8474-49F6-8648-79678874D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07" y="3661227"/>
            <a:ext cx="2755148" cy="199317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B3560A5-F670-4E89-9B46-497C1BECCA08}"/>
              </a:ext>
            </a:extLst>
          </p:cNvPr>
          <p:cNvSpPr txBox="1"/>
          <p:nvPr/>
        </p:nvSpPr>
        <p:spPr>
          <a:xfrm>
            <a:off x="398405" y="5661248"/>
            <a:ext cx="2709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Gerald Holmes, </a:t>
            </a:r>
            <a:r>
              <a:rPr lang="de-CH" dirty="0" err="1"/>
              <a:t>Strawberry</a:t>
            </a:r>
            <a:r>
              <a:rPr lang="de-CH" dirty="0"/>
              <a:t> Center, Cal </a:t>
            </a:r>
            <a:r>
              <a:rPr lang="de-CH" dirty="0" err="1"/>
              <a:t>Poly</a:t>
            </a:r>
            <a:r>
              <a:rPr lang="de-CH" dirty="0"/>
              <a:t> San Luis </a:t>
            </a:r>
            <a:r>
              <a:rPr lang="de-CH" dirty="0" err="1"/>
              <a:t>Obispo</a:t>
            </a:r>
            <a:r>
              <a:rPr lang="de-CH" dirty="0"/>
              <a:t>, Bugwood.org </a:t>
            </a:r>
          </a:p>
        </p:txBody>
      </p:sp>
    </p:spTree>
    <p:extLst>
      <p:ext uri="{BB962C8B-B14F-4D97-AF65-F5344CB8AC3E}">
        <p14:creationId xmlns:p14="http://schemas.microsoft.com/office/powerpoint/2010/main" val="403194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68DC8B-DC32-47ED-8203-C184C1A6D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9042" y="948346"/>
            <a:ext cx="1822627" cy="25642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Alternaria</a:t>
            </a:r>
            <a:r>
              <a:rPr lang="de-CH" dirty="0"/>
              <a:t> </a:t>
            </a:r>
            <a:r>
              <a:rPr lang="de-CH" dirty="0" err="1"/>
              <a:t>leaf</a:t>
            </a:r>
            <a:r>
              <a:rPr lang="de-CH" dirty="0"/>
              <a:t> </a:t>
            </a:r>
            <a:r>
              <a:rPr lang="de-CH" dirty="0" err="1"/>
              <a:t>spot</a:t>
            </a:r>
            <a:endParaRPr lang="de-CH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0CD3453-A5EA-4381-9027-17F8C14127CC}"/>
              </a:ext>
            </a:extLst>
          </p:cNvPr>
          <p:cNvSpPr/>
          <p:nvPr/>
        </p:nvSpPr>
        <p:spPr>
          <a:xfrm>
            <a:off x="6000781" y="4105078"/>
            <a:ext cx="223224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algn="r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000" b="0" dirty="0">
                <a:latin typeface="+mn-lt"/>
                <a:ea typeface="ＭＳ Ｐゴシック" charset="-128"/>
              </a:rPr>
              <a:t>Photo: Irene Kadzere</a:t>
            </a:r>
            <a:endParaRPr lang="de-CH" sz="1000" b="0" dirty="0">
              <a:latin typeface="+mn-lt"/>
              <a:ea typeface="ＭＳ Ｐゴシック" charset="-128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1986B0DE-9FB8-4D5C-ACAB-8BBED917E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58595"/>
              </p:ext>
            </p:extLst>
          </p:nvPr>
        </p:nvGraphicFramePr>
        <p:xfrm>
          <a:off x="3314497" y="919568"/>
          <a:ext cx="5372567" cy="5202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Initially, small, dark spots on older leaves.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Later, large circular lesions with concentric  rings. The lesion centers can drop off.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wet conditions, brown or black velvety mass of mold spores on lesions possible.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Fungal disease.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Common during cool, rainy weather.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Transmission via seed and infested crop residues.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disease-free seeds.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Hot water treatment of seeds before sowing.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Transplanting of healthy seedlings only.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rotations.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Good crop hygiene.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Dry crop management (ideally drip irrigation).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Removal of insect nets after pest flights.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Spraying of allowed fungicides (copper preparations); however effect is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unsufficient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BD76229A-69F3-4BD3-98F8-8C47C60CC46C}"/>
              </a:ext>
            </a:extLst>
          </p:cNvPr>
          <p:cNvSpPr/>
          <p:nvPr/>
        </p:nvSpPr>
        <p:spPr>
          <a:xfrm>
            <a:off x="395536" y="836712"/>
            <a:ext cx="26669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Alternaria</a:t>
            </a:r>
            <a:r>
              <a:rPr lang="de-CH" sz="1400" b="0" i="1" dirty="0"/>
              <a:t> </a:t>
            </a:r>
            <a:r>
              <a:rPr lang="de-CH" sz="1400" b="0" i="1" dirty="0" err="1"/>
              <a:t>brassicicola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609A96-0E19-4B4A-BBDA-230673FB6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43" y="3532318"/>
            <a:ext cx="2563340" cy="18226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16619B6-28E1-483A-AB39-3F40F43E3894}"/>
              </a:ext>
            </a:extLst>
          </p:cNvPr>
          <p:cNvSpPr txBox="1"/>
          <p:nvPr/>
        </p:nvSpPr>
        <p:spPr>
          <a:xfrm>
            <a:off x="2253618" y="3152001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FiBL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1AB7C5-98BC-4C89-91D0-B594E72D92E2}"/>
              </a:ext>
            </a:extLst>
          </p:cNvPr>
          <p:cNvSpPr txBox="1"/>
          <p:nvPr/>
        </p:nvSpPr>
        <p:spPr>
          <a:xfrm>
            <a:off x="1112614" y="5354945"/>
            <a:ext cx="204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Anja Vieweger, FiBL</a:t>
            </a:r>
          </a:p>
        </p:txBody>
      </p:sp>
    </p:spTree>
    <p:extLst>
      <p:ext uri="{BB962C8B-B14F-4D97-AF65-F5344CB8AC3E}">
        <p14:creationId xmlns:p14="http://schemas.microsoft.com/office/powerpoint/2010/main" val="2495509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rot</a:t>
            </a:r>
            <a:endParaRPr lang="de-CH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5ED4D1F-1C1A-461B-A500-BD9DB2A3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52707"/>
              </p:ext>
            </p:extLst>
          </p:nvPr>
        </p:nvGraphicFramePr>
        <p:xfrm>
          <a:off x="3275857" y="409248"/>
          <a:ext cx="5472608" cy="6258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073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4107535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 V-shaped yellow to light brown patches starting at the leaf margins.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leaf veins, later brown dry patches.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Leaf drop and stunting of seedlings.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of whole seedlings.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Seed-borne bacterial disease. Can also be spread by infected plants or insects.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disease can survive for up to 5 years in stems of host plants or in the field.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Selection of tolerant varieties.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healthy seed or seedlings.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Hot water treatment of the seeds before sowing.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Good hygiene, destroying affected plants and cruciferous weeds before transplanting.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Where possible, avoiding sprinkler irrigation.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Increasing irrigation intervals, but taking care to not stress the plants.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Remove nets when the foliage is dry.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Treatment with copper preparations is possible, but in general shows unsatisfactory effect.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Chopping up crop residues well and work in superficially to promote rapid decomposition.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Clean tools well after use. 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53C23CAA-1C36-49DE-B116-33B20D566799}"/>
              </a:ext>
            </a:extLst>
          </p:cNvPr>
          <p:cNvSpPr/>
          <p:nvPr/>
        </p:nvSpPr>
        <p:spPr>
          <a:xfrm>
            <a:off x="405207" y="763775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Xanthomonas</a:t>
            </a:r>
            <a:r>
              <a:rPr lang="de-CH" sz="1400" b="0" i="1" dirty="0"/>
              <a:t> </a:t>
            </a:r>
            <a:r>
              <a:rPr lang="de-CH" sz="1400" b="0" i="1" dirty="0" err="1"/>
              <a:t>campestris</a:t>
            </a:r>
            <a:r>
              <a:rPr lang="de-CH" sz="1400" b="0" i="1" dirty="0"/>
              <a:t> </a:t>
            </a:r>
            <a:r>
              <a:rPr lang="de-CH" sz="1400" b="0" dirty="0" err="1"/>
              <a:t>pv</a:t>
            </a:r>
            <a:r>
              <a:rPr lang="de-CH" sz="1400" b="0" i="1" dirty="0"/>
              <a:t>. </a:t>
            </a:r>
            <a:r>
              <a:rPr lang="de-CH" sz="1400" b="0" i="1" dirty="0" err="1"/>
              <a:t>campestris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835235A-E804-47CE-A15A-A08776E41D8A}"/>
              </a:ext>
            </a:extLst>
          </p:cNvPr>
          <p:cNvSpPr txBox="1"/>
          <p:nvPr/>
        </p:nvSpPr>
        <p:spPr>
          <a:xfrm>
            <a:off x="1150809" y="3569517"/>
            <a:ext cx="1926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Martin Koller, FiBL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5C7970-AD22-4C92-B04B-1C2AAE4FC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02" y="1385623"/>
            <a:ext cx="2592288" cy="194421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0238126-7195-46C1-91BD-FE2C6DC48FC8}"/>
              </a:ext>
            </a:extLst>
          </p:cNvPr>
          <p:cNvSpPr/>
          <p:nvPr/>
        </p:nvSpPr>
        <p:spPr>
          <a:xfrm>
            <a:off x="476342" y="3329839"/>
            <a:ext cx="1250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Black leaf veins</a:t>
            </a:r>
            <a:endParaRPr lang="de-CH" sz="1200" b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9268D66-F02B-4E2A-B9C4-071355BA69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383" y="3886786"/>
            <a:ext cx="2573858" cy="194421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85EC217-5341-4CD6-AAAE-421F27CE00AC}"/>
              </a:ext>
            </a:extLst>
          </p:cNvPr>
          <p:cNvSpPr txBox="1"/>
          <p:nvPr/>
        </p:nvSpPr>
        <p:spPr>
          <a:xfrm>
            <a:off x="1135933" y="5864130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Nelson, Wikimedia</a:t>
            </a:r>
          </a:p>
        </p:txBody>
      </p:sp>
    </p:spTree>
    <p:extLst>
      <p:ext uri="{BB962C8B-B14F-4D97-AF65-F5344CB8AC3E}">
        <p14:creationId xmlns:p14="http://schemas.microsoft.com/office/powerpoint/2010/main" val="3041737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0201"/>
            <a:ext cx="3196729" cy="498475"/>
          </a:xfrm>
        </p:spPr>
        <p:txBody>
          <a:bodyPr/>
          <a:lstStyle/>
          <a:p>
            <a:r>
              <a:rPr lang="en-US" dirty="0"/>
              <a:t>Bacterial soft rot</a:t>
            </a:r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A9360BC-5BC4-4499-BBB3-932AE3518CA2}"/>
              </a:ext>
            </a:extLst>
          </p:cNvPr>
          <p:cNvSpPr/>
          <p:nvPr/>
        </p:nvSpPr>
        <p:spPr bwMode="auto">
          <a:xfrm>
            <a:off x="511175" y="1628800"/>
            <a:ext cx="2564255" cy="234696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5ED4D1F-1C1A-461B-A500-BD9DB2A3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601227"/>
              </p:ext>
            </p:extLst>
          </p:nvPr>
        </p:nvGraphicFramePr>
        <p:xfrm>
          <a:off x="3375897" y="404664"/>
          <a:ext cx="5372567" cy="5693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0119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Initial infection on the outer petiole (leafstalk), then progressing to the head.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Infected heads become watery and often the entire head rots, emitting a foul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odour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disease is most severe during storage.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bacteria is spread in the field by water splashes or contact with contaminated tools.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Planting on ridges or raised beds to prevent waterlogging around the plants.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Preventing other or damage that may provide opportunities for soft rot to infest and develop.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Applying good crop rotation.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Washing hands, field tools and harvesting knives – observing good hygiene at all times.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harvesting when conditions are warm and moist.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Harvesting healthy cabbage heads first and storing them in a cool, dry, and airy place.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and destroying diseased crop residues and volunteer brassicas.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53C23CAA-1C36-49DE-B116-33B20D566799}"/>
              </a:ext>
            </a:extLst>
          </p:cNvPr>
          <p:cNvSpPr/>
          <p:nvPr/>
        </p:nvSpPr>
        <p:spPr>
          <a:xfrm>
            <a:off x="431069" y="764704"/>
            <a:ext cx="2679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Erwinia</a:t>
            </a:r>
            <a:r>
              <a:rPr lang="de-CH" sz="1400" b="0" i="1" dirty="0"/>
              <a:t> </a:t>
            </a:r>
            <a:r>
              <a:rPr lang="de-CH" sz="1400" b="0" i="1" dirty="0" err="1"/>
              <a:t>carotovora</a:t>
            </a:r>
            <a:r>
              <a:rPr lang="de-CH" sz="1400" b="0" i="1" dirty="0"/>
              <a:t> </a:t>
            </a:r>
            <a:r>
              <a:rPr lang="de-CH" sz="1400" b="0" dirty="0" err="1"/>
              <a:t>var</a:t>
            </a:r>
            <a:r>
              <a:rPr lang="de-CH" sz="1400" b="0" dirty="0"/>
              <a:t>. </a:t>
            </a:r>
            <a:r>
              <a:rPr lang="de-CH" sz="1400" b="0" i="1" dirty="0" err="1"/>
              <a:t>carotovora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3F42D8-5BFA-4640-A0CD-1CD5A03E6B69}"/>
              </a:ext>
            </a:extLst>
          </p:cNvPr>
          <p:cNvSpPr txBox="1"/>
          <p:nvPr/>
        </p:nvSpPr>
        <p:spPr>
          <a:xfrm>
            <a:off x="395536" y="3993272"/>
            <a:ext cx="270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Gerald Holmes, </a:t>
            </a:r>
            <a:r>
              <a:rPr lang="de-CH" dirty="0" err="1"/>
              <a:t>Strawberry</a:t>
            </a:r>
            <a:r>
              <a:rPr lang="de-CH" dirty="0"/>
              <a:t> Center, Cal </a:t>
            </a:r>
            <a:r>
              <a:rPr lang="de-CH" dirty="0" err="1"/>
              <a:t>Poly</a:t>
            </a:r>
            <a:r>
              <a:rPr lang="de-CH" dirty="0"/>
              <a:t> San Luis </a:t>
            </a:r>
            <a:r>
              <a:rPr lang="de-CH" dirty="0" err="1"/>
              <a:t>Obispo</a:t>
            </a:r>
            <a:r>
              <a:rPr lang="de-CH" dirty="0"/>
              <a:t>, Bugwood.org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3665AB-4057-426C-8C37-501F9787C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5" y="1628801"/>
            <a:ext cx="2564255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19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487639"/>
            <a:ext cx="2679894" cy="498475"/>
          </a:xfrm>
        </p:spPr>
        <p:txBody>
          <a:bodyPr/>
          <a:lstStyle/>
          <a:p>
            <a:r>
              <a:rPr lang="en-US" dirty="0"/>
              <a:t>Bacterial </a:t>
            </a:r>
            <a:br>
              <a:rPr lang="en-US" dirty="0"/>
            </a:br>
            <a:r>
              <a:rPr lang="en-US" dirty="0"/>
              <a:t>leaf spot</a:t>
            </a:r>
            <a:endParaRPr lang="de-CH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5ED4D1F-1C1A-461B-A500-BD9DB2A3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048817"/>
              </p:ext>
            </p:extLst>
          </p:nvPr>
        </p:nvGraphicFramePr>
        <p:xfrm>
          <a:off x="3375897" y="320998"/>
          <a:ext cx="5372567" cy="5895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Initially small, faint, water-soaked areas on the underside of leaves.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Brownish to purplish grey irregular necrotic spots.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spots may coalesce or join to form large irregularly shaped spots.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Wrinkled leaves with teared tissue.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severe in cool, moist weather.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Planting tolerant or resistant cultivars.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disease-free seed or seed treated with hot water before sowing.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disease-free seedlings.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suitable crop rotation.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sprinkler irrigation.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Increasing the interval between irrigation, but without detriment to plants.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Controlling cruciferous volunteer crops and weeds which can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harbour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disease.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Ploughing infected plant material deep into the soil to bury them.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53C23CAA-1C36-49DE-B116-33B20D566799}"/>
              </a:ext>
            </a:extLst>
          </p:cNvPr>
          <p:cNvSpPr/>
          <p:nvPr/>
        </p:nvSpPr>
        <p:spPr>
          <a:xfrm>
            <a:off x="395536" y="1268760"/>
            <a:ext cx="2679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/>
              <a:t>Pseudomonas </a:t>
            </a:r>
            <a:r>
              <a:rPr lang="de-CH" sz="1400" b="0" i="1" dirty="0" err="1"/>
              <a:t>syringae</a:t>
            </a:r>
            <a:r>
              <a:rPr lang="de-CH" sz="1400" b="0" i="1" dirty="0"/>
              <a:t> </a:t>
            </a:r>
            <a:r>
              <a:rPr lang="de-CH" sz="1400" b="0" dirty="0" err="1"/>
              <a:t>pv</a:t>
            </a:r>
            <a:r>
              <a:rPr lang="de-CH" sz="1400" b="0" dirty="0"/>
              <a:t>. </a:t>
            </a:r>
            <a:r>
              <a:rPr lang="de-CH" sz="1400" b="0" i="1" dirty="0" err="1"/>
              <a:t>maculicola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9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E0123-EDD4-446F-B618-13FFB53A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Cutworms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05DB372-B21F-4E6A-A33A-14CA45D2A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32235"/>
              </p:ext>
            </p:extLst>
          </p:nvPr>
        </p:nvGraphicFramePr>
        <p:xfrm>
          <a:off x="3282731" y="1108731"/>
          <a:ext cx="5372567" cy="4908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Cut or damaged stems close to the ground level, particularly in young succulent plants.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caterpillars can be found curled at the base of the young plants or inside the soil near the seedlings.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damage occurs during the night as cutworms are nocturnal. 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pest scouting.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pheromone traps to catch the male adult moths.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with garlic concoction to deter the cutworms.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seedling collars in small plots.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Placing abrasive materials, e.g. crushed bones, around the newly planted seedling.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the cutworm next to damaged plants to prevent further attack on remaining plants.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7E4E9E4E-6F26-4C52-A981-4B5BF6F7E4A7}"/>
              </a:ext>
            </a:extLst>
          </p:cNvPr>
          <p:cNvSpPr txBox="1"/>
          <p:nvPr/>
        </p:nvSpPr>
        <p:spPr>
          <a:xfrm>
            <a:off x="488702" y="2564904"/>
            <a:ext cx="272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Merle Shepard, Gerald </a:t>
            </a:r>
            <a:r>
              <a:rPr lang="en-US" dirty="0" err="1"/>
              <a:t>R.Carner</a:t>
            </a:r>
            <a:r>
              <a:rPr lang="en-US" dirty="0"/>
              <a:t>, and P.A.C </a:t>
            </a:r>
            <a:r>
              <a:rPr lang="en-US" dirty="0" err="1"/>
              <a:t>Ooi</a:t>
            </a:r>
            <a:r>
              <a:rPr lang="en-US" dirty="0"/>
              <a:t>, Insects and their Natural Enemies Associated with Vegetables and Soybean in Southeast Asia, Bugwood.org 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406720-0150-4E21-B99E-3DAC6B10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5" y="1102317"/>
            <a:ext cx="2569528" cy="14625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E62ED3-BB5C-455A-8D40-2D94A4133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857" y="3475056"/>
            <a:ext cx="2564256" cy="193616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AC7A637-6200-421C-B0D3-1B182B97C82A}"/>
              </a:ext>
            </a:extLst>
          </p:cNvPr>
          <p:cNvSpPr txBox="1"/>
          <p:nvPr/>
        </p:nvSpPr>
        <p:spPr>
          <a:xfrm>
            <a:off x="611560" y="5411222"/>
            <a:ext cx="2494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Clemson University - USDA Cooperative Extension Slide Series, Bugwood.org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0378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Aphids</a:t>
            </a:r>
            <a:endParaRPr lang="de-CH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49CDD0B-41C8-4A75-8920-ECA38DDA7D4C}"/>
              </a:ext>
            </a:extLst>
          </p:cNvPr>
          <p:cNvSpPr/>
          <p:nvPr/>
        </p:nvSpPr>
        <p:spPr>
          <a:xfrm>
            <a:off x="5508104" y="3038763"/>
            <a:ext cx="28440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Photo: </a:t>
            </a:r>
            <a:r>
              <a:rPr lang="en-US" sz="1000" b="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Tichaona</a:t>
            </a:r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Charova</a:t>
            </a:r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(ZOPPA Zimbabwe) </a:t>
            </a:r>
            <a:endParaRPr lang="de-CH" sz="1000" b="0" dirty="0">
              <a:latin typeface="+mn-lt"/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BB990FB-674E-40AD-8FD6-5C4FD28A5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260808"/>
              </p:ext>
            </p:extLst>
          </p:nvPr>
        </p:nvGraphicFramePr>
        <p:xfrm>
          <a:off x="3232055" y="494784"/>
          <a:ext cx="5416198" cy="5522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120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4040078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Malformed, distorted, curled leaves.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Sap sucking pests.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transmit different viral diseases which can cause serious problems in cabbage.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Cool, dry weather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favours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aphid development. 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Brevicoryne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brassicae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 overwinter as eggs on plant residues.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Only plant aphid-free seedlings.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Cover young plants with insect protection netting when growing outdoors.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Ensuring rapid plant growth (e.g. with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irrigation in dry conditions).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Regular checking of crops for infestation.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Cover the crop with fine-meshed nets.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Promoting natural enemies such as ladybirds.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and destroying infested plant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resi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-dues, host weeds and volunteer host crops.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potash soaps against aphids.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pyrethrin (mixed with sesame oil) or neem to prevent build-up of large populations.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3DA461AD-8E26-4774-9DA8-E27EF215F0A1}"/>
              </a:ext>
            </a:extLst>
          </p:cNvPr>
          <p:cNvSpPr/>
          <p:nvPr/>
        </p:nvSpPr>
        <p:spPr>
          <a:xfrm>
            <a:off x="395536" y="735259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Brevicoryne</a:t>
            </a:r>
            <a:r>
              <a:rPr lang="de-CH" sz="1400" b="0" i="1" dirty="0"/>
              <a:t> </a:t>
            </a:r>
            <a:r>
              <a:rPr lang="de-CH" sz="1400" b="0" i="1" dirty="0" err="1"/>
              <a:t>brassicae</a:t>
            </a:r>
            <a:r>
              <a:rPr lang="de-CH" sz="1400" b="0" i="1" dirty="0"/>
              <a:t>, </a:t>
            </a:r>
            <a:r>
              <a:rPr lang="de-CH" sz="1400" b="0" i="1" dirty="0" err="1"/>
              <a:t>Myzus</a:t>
            </a:r>
            <a:r>
              <a:rPr lang="de-CH" sz="1400" b="0" i="1" dirty="0"/>
              <a:t> </a:t>
            </a:r>
            <a:r>
              <a:rPr lang="de-CH" sz="1400" b="0" i="1" dirty="0" err="1"/>
              <a:t>persicae</a:t>
            </a:r>
            <a:r>
              <a:rPr lang="de-CH" sz="1400" b="0" i="1" dirty="0"/>
              <a:t>, </a:t>
            </a:r>
            <a:r>
              <a:rPr lang="de-CH" sz="1400" b="0" i="1" dirty="0" err="1"/>
              <a:t>Lipaphis</a:t>
            </a:r>
            <a:r>
              <a:rPr lang="de-CH" sz="1400" b="0" i="1" dirty="0"/>
              <a:t> </a:t>
            </a:r>
            <a:r>
              <a:rPr lang="de-CH" sz="1400" b="0" i="1" dirty="0" err="1"/>
              <a:t>erysimi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611BF6-053C-4AC5-876B-2CB9D658EA07}"/>
              </a:ext>
            </a:extLst>
          </p:cNvPr>
          <p:cNvSpPr txBox="1"/>
          <p:nvPr/>
        </p:nvSpPr>
        <p:spPr>
          <a:xfrm>
            <a:off x="445488" y="3429000"/>
            <a:ext cx="25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Whitney </a:t>
            </a:r>
            <a:r>
              <a:rPr lang="en-US" dirty="0" err="1"/>
              <a:t>Cranshaw</a:t>
            </a:r>
            <a:r>
              <a:rPr lang="en-US" dirty="0"/>
              <a:t>, Colorado State University, Bugwood.org</a:t>
            </a: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857F83-679C-4468-9308-09589148F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55" y="3846953"/>
            <a:ext cx="2564255" cy="20275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E32013-AEF2-46E8-BB31-4CA53629C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88" y="1396979"/>
            <a:ext cx="2564256" cy="203202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DA597AB-956A-448C-82F2-3E5C3F6E6C3B}"/>
              </a:ext>
            </a:extLst>
          </p:cNvPr>
          <p:cNvSpPr txBox="1"/>
          <p:nvPr/>
        </p:nvSpPr>
        <p:spPr>
          <a:xfrm>
            <a:off x="1083063" y="5879110"/>
            <a:ext cx="1926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Martin Koller, FiBL</a:t>
            </a:r>
          </a:p>
        </p:txBody>
      </p:sp>
    </p:spTree>
    <p:extLst>
      <p:ext uri="{BB962C8B-B14F-4D97-AF65-F5344CB8AC3E}">
        <p14:creationId xmlns:p14="http://schemas.microsoft.com/office/powerpoint/2010/main" val="4179269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Bagrada</a:t>
            </a:r>
            <a:r>
              <a:rPr lang="es-ES" dirty="0"/>
              <a:t> bug</a:t>
            </a:r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D01BB-FFC8-495C-B5BD-F82BADBDD085}"/>
              </a:ext>
            </a:extLst>
          </p:cNvPr>
          <p:cNvSpPr/>
          <p:nvPr/>
        </p:nvSpPr>
        <p:spPr>
          <a:xfrm>
            <a:off x="5652120" y="3454589"/>
            <a:ext cx="28440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Photo: </a:t>
            </a:r>
            <a:r>
              <a:rPr lang="en-US" sz="1000" b="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Tichaona</a:t>
            </a:r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Charova</a:t>
            </a:r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(ZOPPA Zimbabwe) </a:t>
            </a:r>
            <a:endParaRPr lang="de-CH" sz="1000" b="0" dirty="0"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0533917-7429-4666-8219-C44709C88C61}"/>
              </a:ext>
            </a:extLst>
          </p:cNvPr>
          <p:cNvSpPr/>
          <p:nvPr/>
        </p:nvSpPr>
        <p:spPr>
          <a:xfrm>
            <a:off x="431019" y="784251"/>
            <a:ext cx="2559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Bagrada</a:t>
            </a:r>
            <a:r>
              <a:rPr lang="de-CH" sz="1400" b="0" i="1" dirty="0"/>
              <a:t> </a:t>
            </a:r>
            <a:r>
              <a:rPr lang="de-CH" sz="1400" b="0" i="1" dirty="0" err="1"/>
              <a:t>cruciferarum</a:t>
            </a:r>
            <a:r>
              <a:rPr lang="de-CH" sz="1400" b="0" i="1" dirty="0"/>
              <a:t>, </a:t>
            </a:r>
            <a:br>
              <a:rPr lang="de-CH" sz="1400" b="0" i="1" dirty="0"/>
            </a:br>
            <a:r>
              <a:rPr lang="de-CH" sz="1400" b="0" i="1" dirty="0" err="1"/>
              <a:t>Bagrada</a:t>
            </a:r>
            <a:r>
              <a:rPr lang="de-CH" sz="1400" b="0" i="1" dirty="0"/>
              <a:t> </a:t>
            </a:r>
            <a:r>
              <a:rPr lang="de-CH" sz="1400" b="0" i="1" dirty="0" err="1"/>
              <a:t>hilaris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13E1CA8F-C14E-438F-829F-9FB433FCD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865015"/>
              </p:ext>
            </p:extLst>
          </p:nvPr>
        </p:nvGraphicFramePr>
        <p:xfrm>
          <a:off x="3309316" y="163091"/>
          <a:ext cx="5372567" cy="593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0138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82429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Wilting, deformation and dying of leaves due to sucking of sap.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Infected cabbage plants may fail to form heads and affected young seedlings may die.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Stunted growth and leaf deformation.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Populations can build up quickly reaching damaging densities that require control.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Some wasps can feed on the eggs while the hover fly is reported to feed on the adult bugs.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Rotating host plants with non-host plants.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Removing cabbage stumps and crop remains.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Frequent light soil cultivation to destroy eggs laid in the soil.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Soil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solarisation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to destroy the eggs and the hatching nymphs.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Intercropping with strong smelling crops or plants such as garlic deters the bugs.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Handpicking of bugs in small plots.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Overhead irrigation to keep populations low.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with soapy solutions or a mixture of chilies, soap, garlic and paraffin.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B237313D-81C0-4D49-9778-F4E662387803}"/>
              </a:ext>
            </a:extLst>
          </p:cNvPr>
          <p:cNvSpPr txBox="1"/>
          <p:nvPr/>
        </p:nvSpPr>
        <p:spPr>
          <a:xfrm>
            <a:off x="431019" y="3381190"/>
            <a:ext cx="2624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 err="1"/>
              <a:t>Gevork</a:t>
            </a:r>
            <a:r>
              <a:rPr lang="en-US" dirty="0"/>
              <a:t> Arakelian, LA County Dept. Agriculture, Bugwood.org 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0FB238-F4B7-4C69-B53B-9299A4469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19" y="3859985"/>
            <a:ext cx="2573774" cy="18497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F4C0551-6B51-40F2-AADE-5467C2843DE8}"/>
              </a:ext>
            </a:extLst>
          </p:cNvPr>
          <p:cNvSpPr txBox="1"/>
          <p:nvPr/>
        </p:nvSpPr>
        <p:spPr>
          <a:xfrm>
            <a:off x="462117" y="5713713"/>
            <a:ext cx="257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Jennifer </a:t>
            </a:r>
            <a:r>
              <a:rPr lang="en-US" dirty="0" err="1"/>
              <a:t>Carr</a:t>
            </a:r>
            <a:r>
              <a:rPr lang="en-US" dirty="0"/>
              <a:t>, University of Florida, Bugwood.org 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5AD809-8494-46EC-81EC-666ED8F565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66" y="1351762"/>
            <a:ext cx="2633743" cy="20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66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EA275-7094-4A3A-AFF6-EDA35DAE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Red</a:t>
            </a:r>
            <a:r>
              <a:rPr lang="de-CH" dirty="0"/>
              <a:t> </a:t>
            </a:r>
            <a:r>
              <a:rPr lang="de-CH" dirty="0" err="1"/>
              <a:t>spider</a:t>
            </a:r>
            <a:r>
              <a:rPr lang="de-CH" dirty="0"/>
              <a:t> </a:t>
            </a:r>
            <a:r>
              <a:rPr lang="de-CH" dirty="0" err="1"/>
              <a:t>mite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B53410B-61B5-425C-A68C-6035A4E72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982737"/>
              </p:ext>
            </p:extLst>
          </p:nvPr>
        </p:nvGraphicFramePr>
        <p:xfrm>
          <a:off x="3262134" y="974506"/>
          <a:ext cx="5372567" cy="4908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spider mites thrive in dry conditions. These tiny sucking pests weave a fine web on the underside of the leaves. They can be devastating, damaging plants permanently if left uncontrolled.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rotations with non-host plants or crops such as celery,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amaranthus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and others.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Raising cabbage nurseries in pest free seedbeds.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Applying ashes to the leaves on seedlings in the nursery, especially when they are wet.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and destroying known host crops and plants, like tomatoes,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before planting.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Regular scouting for the pest.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with neem oil mixed with a soap solution and warm water; or with a mixture of hot red chili mixed with permitted soaps.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3FA8D421-80C5-4D80-9DD7-AD93CFEC9FD7}"/>
              </a:ext>
            </a:extLst>
          </p:cNvPr>
          <p:cNvSpPr/>
          <p:nvPr/>
        </p:nvSpPr>
        <p:spPr>
          <a:xfrm>
            <a:off x="445555" y="899617"/>
            <a:ext cx="2559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Tetranychus</a:t>
            </a:r>
            <a:r>
              <a:rPr lang="de-CH" sz="1400" b="0" i="1" dirty="0"/>
              <a:t> </a:t>
            </a:r>
            <a:r>
              <a:rPr lang="de-CH" sz="1400" b="0" i="1" dirty="0" err="1"/>
              <a:t>urticae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014B24-6DFD-4348-B65E-5BC7477FAB90}"/>
              </a:ext>
            </a:extLst>
          </p:cNvPr>
          <p:cNvSpPr txBox="1"/>
          <p:nvPr/>
        </p:nvSpPr>
        <p:spPr>
          <a:xfrm>
            <a:off x="745482" y="3217393"/>
            <a:ext cx="2363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Gilles San Martin on Wikimedia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3C864B3-A984-4908-9C42-027E976C70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83" y="1424980"/>
            <a:ext cx="2559238" cy="17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36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6000475E-0DA1-41B7-9E7D-B5B030D9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280" y="3672016"/>
            <a:ext cx="3350726" cy="22459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86E357-0F2D-4C8A-87ED-95291F3B1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64" y="3672016"/>
            <a:ext cx="3382302" cy="224590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079D8B-BF5D-4E99-AD05-3AA50A55AC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64" y="1040038"/>
            <a:ext cx="3382302" cy="224356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C2581DC-C498-4912-891C-5845DC4B3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"/>
          <a:stretch/>
        </p:blipFill>
        <p:spPr>
          <a:xfrm>
            <a:off x="4504280" y="1041752"/>
            <a:ext cx="3362726" cy="22435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6BAE7-9486-4509-AD5E-AE8D4AB7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95" y="330201"/>
            <a:ext cx="8437605" cy="498475"/>
          </a:xfrm>
        </p:spPr>
        <p:txBody>
          <a:bodyPr/>
          <a:lstStyle/>
          <a:p>
            <a:r>
              <a:rPr lang="de-CH" dirty="0"/>
              <a:t>Different </a:t>
            </a:r>
            <a:r>
              <a:rPr lang="de-CH" dirty="0" err="1"/>
              <a:t>types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cabbage</a:t>
            </a:r>
            <a:endParaRPr lang="de-CH" dirty="0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C665E35F-F663-4E1C-9DD7-62FCC646F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950" y="2898352"/>
            <a:ext cx="3513610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Green (or white) cabbage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301F26B4-E6FF-495E-9AFE-C1E56159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766" y="2893665"/>
            <a:ext cx="3513610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Red cabbage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25E5600-EC56-414A-AC40-736D6D263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897" y="5504363"/>
            <a:ext cx="3513609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Chinese (or Napa) cabbage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3F736B9C-4848-4691-9456-39A0EDCD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65" y="5543788"/>
            <a:ext cx="3354446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6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Savoy cabbage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40C31F3-6C7F-4C72-8E3C-4EA6356823EB}"/>
              </a:ext>
            </a:extLst>
          </p:cNvPr>
          <p:cNvSpPr txBox="1"/>
          <p:nvPr/>
        </p:nvSpPr>
        <p:spPr>
          <a:xfrm>
            <a:off x="2497334" y="3300428"/>
            <a:ext cx="204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Anja Vieweger, FiBL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5052DBB-C281-456B-8D0D-9ACD467E68BD}"/>
              </a:ext>
            </a:extLst>
          </p:cNvPr>
          <p:cNvSpPr txBox="1"/>
          <p:nvPr/>
        </p:nvSpPr>
        <p:spPr>
          <a:xfrm>
            <a:off x="5524698" y="3301855"/>
            <a:ext cx="2342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Jose Antonio Alba on </a:t>
            </a:r>
            <a:r>
              <a:rPr lang="de-CH" dirty="0" err="1"/>
              <a:t>Pixabay</a:t>
            </a:r>
            <a:endParaRPr lang="de-CH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2E09295-5FAA-4002-9B37-DABEFBBA65B7}"/>
              </a:ext>
            </a:extLst>
          </p:cNvPr>
          <p:cNvSpPr txBox="1"/>
          <p:nvPr/>
        </p:nvSpPr>
        <p:spPr>
          <a:xfrm>
            <a:off x="2372297" y="5945309"/>
            <a:ext cx="2076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Franck </a:t>
            </a:r>
            <a:r>
              <a:rPr lang="de-CH" dirty="0" err="1"/>
              <a:t>Barske</a:t>
            </a:r>
            <a:r>
              <a:rPr lang="de-CH" dirty="0"/>
              <a:t> on </a:t>
            </a:r>
            <a:r>
              <a:rPr lang="de-CH" dirty="0" err="1"/>
              <a:t>Pixabay</a:t>
            </a:r>
            <a:endParaRPr lang="de-CH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218814-FD14-436D-B39D-7FAF8AE0A6AF}"/>
              </a:ext>
            </a:extLst>
          </p:cNvPr>
          <p:cNvSpPr txBox="1"/>
          <p:nvPr/>
        </p:nvSpPr>
        <p:spPr>
          <a:xfrm>
            <a:off x="6264886" y="5958527"/>
            <a:ext cx="16914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de-CH" dirty="0" err="1"/>
              <a:t>lyetstan</a:t>
            </a:r>
            <a:r>
              <a:rPr lang="de-CH" dirty="0"/>
              <a:t> on </a:t>
            </a:r>
            <a:r>
              <a:rPr lang="de-CH" dirty="0" err="1"/>
              <a:t>Pixabay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7584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EA275-7094-4A3A-AFF6-EDA35DAE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Cabbage</a:t>
            </a:r>
            <a:r>
              <a:rPr lang="de-CH" dirty="0"/>
              <a:t> </a:t>
            </a:r>
            <a:r>
              <a:rPr lang="de-CH" dirty="0" err="1"/>
              <a:t>whitefly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B53410B-61B5-425C-A68C-6035A4E72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01470"/>
              </p:ext>
            </p:extLst>
          </p:nvPr>
        </p:nvGraphicFramePr>
        <p:xfrm>
          <a:off x="3325878" y="983714"/>
          <a:ext cx="5372567" cy="4956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Discoloured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patches on the leaves. 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Contamination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harvest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sooty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mould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 least 5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generations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per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year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pest flies all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day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Avoid proximity to last year's cabbage fields.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Cover crop with protective netting before infestation (max. mesh size 0.9 mm). Only effective if there are no other cabbage crops in the immediate vicinity.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Promoting natural enemies.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Scouting and monitoring the populations. 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Treatment with pyrethrin + sesame oil + rapeseed oil,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Azadirachtin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, fatty acids, or Beauveria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bassiana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when the net is removed for hoeing.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3FA8D421-80C5-4D80-9DD7-AD93CFEC9FD7}"/>
              </a:ext>
            </a:extLst>
          </p:cNvPr>
          <p:cNvSpPr/>
          <p:nvPr/>
        </p:nvSpPr>
        <p:spPr>
          <a:xfrm>
            <a:off x="445555" y="815025"/>
            <a:ext cx="2559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Aleyrodes</a:t>
            </a:r>
            <a:r>
              <a:rPr lang="de-CH" sz="1400" b="0" i="1" dirty="0"/>
              <a:t> </a:t>
            </a:r>
            <a:r>
              <a:rPr lang="de-CH" sz="1400" b="0" i="1" dirty="0" err="1"/>
              <a:t>proletella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BE096A-C7A3-45CD-A5F8-E869A321D43D}"/>
              </a:ext>
            </a:extLst>
          </p:cNvPr>
          <p:cNvSpPr txBox="1"/>
          <p:nvPr/>
        </p:nvSpPr>
        <p:spPr>
          <a:xfrm>
            <a:off x="2247647" y="3828827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FiBL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9596FE-D7B5-4DD4-907D-6AFC3F615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24" y="4215286"/>
            <a:ext cx="2559238" cy="13978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49E7EE1-E74A-45EC-872C-1CAEFAF50F38}"/>
              </a:ext>
            </a:extLst>
          </p:cNvPr>
          <p:cNvSpPr txBox="1"/>
          <p:nvPr/>
        </p:nvSpPr>
        <p:spPr>
          <a:xfrm>
            <a:off x="1238654" y="5663691"/>
            <a:ext cx="1926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Martin Koller, FiBL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9FE5C2-F12F-4154-B566-EBB2A0D3F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864" y="1298570"/>
            <a:ext cx="2400155" cy="25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62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EA275-7094-4A3A-AFF6-EDA35DAE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Thrips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B53410B-61B5-425C-A68C-6035A4E72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009825"/>
              </p:ext>
            </p:extLst>
          </p:nvPr>
        </p:nvGraphicFramePr>
        <p:xfrm>
          <a:off x="3289873" y="1412776"/>
          <a:ext cx="5372567" cy="4498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Rough bronzed blisters on leaves inside the cabbage head.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Sap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sucking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insect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crop rotations.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Cultivating and harrowing before transplanting to destroy pupae in the soil.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Promoting natural enemies, such as predatory bugs, predatory mites and predatory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thrips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Planting non-host crops like oilseed rape, and winter cereals such as oats.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the cabbages with neem oil mixed with a permitted soap and water can repel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thrips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If available, Spinosad-based sprays can control the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thrips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3FA8D421-80C5-4D80-9DD7-AD93CFEC9FD7}"/>
              </a:ext>
            </a:extLst>
          </p:cNvPr>
          <p:cNvSpPr/>
          <p:nvPr/>
        </p:nvSpPr>
        <p:spPr>
          <a:xfrm>
            <a:off x="445555" y="899617"/>
            <a:ext cx="2815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/>
              <a:t>Thrips </a:t>
            </a:r>
            <a:r>
              <a:rPr lang="de-CH" sz="1400" b="0" i="1" dirty="0" err="1"/>
              <a:t>tabaci</a:t>
            </a:r>
            <a:r>
              <a:rPr lang="de-CH" sz="1400" b="0" i="1" dirty="0"/>
              <a:t> </a:t>
            </a:r>
            <a:r>
              <a:rPr lang="de-CH" sz="1400" b="0" i="1" dirty="0" err="1"/>
              <a:t>Frankliniella</a:t>
            </a:r>
            <a:r>
              <a:rPr lang="de-CH" sz="1400" b="0" i="1" dirty="0"/>
              <a:t> </a:t>
            </a:r>
            <a:r>
              <a:rPr lang="de-CH" sz="1400" b="0" dirty="0" err="1"/>
              <a:t>spp</a:t>
            </a:r>
            <a:r>
              <a:rPr lang="de-CH" sz="1400" b="0" dirty="0"/>
              <a:t>.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7C8A69-EEF5-43EB-8FB8-8F0C617E0C6E}"/>
              </a:ext>
            </a:extLst>
          </p:cNvPr>
          <p:cNvSpPr txBox="1"/>
          <p:nvPr/>
        </p:nvSpPr>
        <p:spPr>
          <a:xfrm>
            <a:off x="606375" y="3212976"/>
            <a:ext cx="256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Hansueli </a:t>
            </a:r>
            <a:r>
              <a:rPr lang="de-CH" dirty="0" err="1"/>
              <a:t>Höpli</a:t>
            </a:r>
            <a:r>
              <a:rPr lang="de-CH" dirty="0"/>
              <a:t>, Agroscope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D71BD10-17E4-4BD7-BD45-A05FA738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5" y="1412776"/>
            <a:ext cx="2573898" cy="1800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DA6A1B-E415-4D55-B719-8CB405043C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29" y="3497863"/>
            <a:ext cx="2576544" cy="18467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10A197F-63EC-4C5A-8DC1-4529CF9F31DF}"/>
              </a:ext>
            </a:extLst>
          </p:cNvPr>
          <p:cNvSpPr txBox="1"/>
          <p:nvPr/>
        </p:nvSpPr>
        <p:spPr>
          <a:xfrm>
            <a:off x="520817" y="5357057"/>
            <a:ext cx="256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Gerald Holmes, </a:t>
            </a:r>
            <a:r>
              <a:rPr lang="de-CH" dirty="0" err="1"/>
              <a:t>Strawberry</a:t>
            </a:r>
            <a:r>
              <a:rPr lang="de-CH" dirty="0"/>
              <a:t> Center, Cal </a:t>
            </a:r>
            <a:r>
              <a:rPr lang="de-CH" dirty="0" err="1"/>
              <a:t>Poly</a:t>
            </a:r>
            <a:r>
              <a:rPr lang="de-CH" dirty="0"/>
              <a:t> San Luis </a:t>
            </a:r>
            <a:r>
              <a:rPr lang="de-CH" dirty="0" err="1"/>
              <a:t>Obispo</a:t>
            </a:r>
            <a:r>
              <a:rPr lang="de-CH" dirty="0"/>
              <a:t>, Bugwood.org </a:t>
            </a:r>
          </a:p>
        </p:txBody>
      </p:sp>
    </p:spTree>
    <p:extLst>
      <p:ext uri="{BB962C8B-B14F-4D97-AF65-F5344CB8AC3E}">
        <p14:creationId xmlns:p14="http://schemas.microsoft.com/office/powerpoint/2010/main" val="511538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Diamondback moth</a:t>
            </a:r>
            <a:endParaRPr lang="de-CH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5ED4D1F-1C1A-461B-A500-BD9DB2A3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463193"/>
              </p:ext>
            </p:extLst>
          </p:nvPr>
        </p:nvGraphicFramePr>
        <p:xfrm>
          <a:off x="3278501" y="1163020"/>
          <a:ext cx="5372567" cy="498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holes on the outer side of leaves or growing points of young plants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2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2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200" b="1" dirty="0">
                          <a:effectLst/>
                          <a:latin typeface="+mn-lt"/>
                        </a:rPr>
                      </a:br>
                      <a:r>
                        <a:rPr lang="de-CH" sz="12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2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2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2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Some fungi such as </a:t>
                      </a:r>
                      <a:r>
                        <a:rPr lang="en-US" sz="12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Entomophthorales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can attack the larvae.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2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2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200" b="1" dirty="0">
                          <a:effectLst/>
                          <a:latin typeface="+mn-lt"/>
                        </a:rPr>
                      </a:br>
                      <a:r>
                        <a:rPr lang="de-CH" sz="12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2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2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2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Intercropping brassicas with trap plants such as Indian mustard, and repellent plants such as tomato.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2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2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200" b="1" dirty="0">
                          <a:effectLst/>
                          <a:latin typeface="+mn-lt"/>
                        </a:rPr>
                      </a:br>
                      <a:r>
                        <a:rPr lang="de-CH" sz="12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2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2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Covering seedlings and crops with fine nylon mesh from the beginning.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Promoting natural enemies, or release the parasitoid wasp such as </a:t>
                      </a:r>
                      <a:r>
                        <a:rPr lang="en-US" sz="1200" i="1" dirty="0" err="1">
                          <a:effectLst/>
                          <a:latin typeface="+mn-lt"/>
                        </a:rPr>
                        <a:t>Diadegma</a:t>
                      </a:r>
                      <a:r>
                        <a:rPr lang="en-US" sz="120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+mn-lt"/>
                        </a:rPr>
                        <a:t>semiclausum</a:t>
                      </a:r>
                      <a:r>
                        <a:rPr lang="en-US" sz="120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and the egg parasite </a:t>
                      </a:r>
                      <a:r>
                        <a:rPr lang="en-US" sz="1200" i="1" dirty="0" err="1">
                          <a:effectLst/>
                          <a:latin typeface="+mn-lt"/>
                        </a:rPr>
                        <a:t>Trichogramma</a:t>
                      </a:r>
                      <a:r>
                        <a:rPr lang="en-US" sz="120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+mn-lt"/>
                        </a:rPr>
                        <a:t>pretiosum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. Other natural enemies include spiders, lacewings larvae, syrphid fly larvae, and some beetles.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Sprinkler irrigation or heavy rainfall can drown young larvae.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2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2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2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Spraying insecticidal soaps against aphids.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Spraying pyrethrum or neem punctually only to prevent build-up of large populations.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Spraying </a:t>
                      </a:r>
                      <a:r>
                        <a:rPr lang="en-US" sz="1200" dirty="0" err="1">
                          <a:effectLst/>
                          <a:latin typeface="+mn-lt"/>
                        </a:rPr>
                        <a:t>Bt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-based products.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Avoid broad use of pyrethroids. 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53C23CAA-1C36-49DE-B116-33B20D566799}"/>
              </a:ext>
            </a:extLst>
          </p:cNvPr>
          <p:cNvSpPr/>
          <p:nvPr/>
        </p:nvSpPr>
        <p:spPr>
          <a:xfrm>
            <a:off x="427359" y="777401"/>
            <a:ext cx="2679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Plutella</a:t>
            </a:r>
            <a:r>
              <a:rPr lang="de-CH" sz="1400" b="0" i="1" dirty="0"/>
              <a:t> </a:t>
            </a:r>
            <a:r>
              <a:rPr lang="de-CH" sz="1400" b="0" i="1" dirty="0" err="1"/>
              <a:t>xylostella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B4B078-E051-4FA9-B985-C60961DCFE24}"/>
              </a:ext>
            </a:extLst>
          </p:cNvPr>
          <p:cNvSpPr txBox="1"/>
          <p:nvPr/>
        </p:nvSpPr>
        <p:spPr>
          <a:xfrm>
            <a:off x="370828" y="3222430"/>
            <a:ext cx="2774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de-CH" dirty="0" err="1"/>
              <a:t>Clemson</a:t>
            </a:r>
            <a:r>
              <a:rPr lang="de-CH" dirty="0"/>
              <a:t> University, Wikimedia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2FB30E-A799-409E-A3B7-35BFF69DE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06" y="1206546"/>
            <a:ext cx="2564255" cy="172819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34F5E46-D3F9-451D-B53A-EA2D917CCD10}"/>
              </a:ext>
            </a:extLst>
          </p:cNvPr>
          <p:cNvSpPr txBox="1"/>
          <p:nvPr/>
        </p:nvSpPr>
        <p:spPr>
          <a:xfrm>
            <a:off x="511175" y="5342346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 err="1"/>
              <a:t>Moth</a:t>
            </a:r>
            <a:endParaRPr lang="de-CH" sz="1200" b="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D48737D-1715-49CF-A541-9C977C5ED317}"/>
              </a:ext>
            </a:extLst>
          </p:cNvPr>
          <p:cNvSpPr txBox="1"/>
          <p:nvPr/>
        </p:nvSpPr>
        <p:spPr>
          <a:xfrm>
            <a:off x="474264" y="5651454"/>
            <a:ext cx="2476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James Lindsey, Wikimedia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7398A72-21CF-4BD4-8B7C-826A4590D5CA}"/>
              </a:ext>
            </a:extLst>
          </p:cNvPr>
          <p:cNvSpPr txBox="1"/>
          <p:nvPr/>
        </p:nvSpPr>
        <p:spPr>
          <a:xfrm>
            <a:off x="451690" y="294523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 err="1"/>
              <a:t>Larva</a:t>
            </a:r>
            <a:endParaRPr lang="de-CH" sz="1200" b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01A6368-A1CE-4D93-B143-4474947B5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07" y="3654462"/>
            <a:ext cx="2564254" cy="17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4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B43D6-8623-46E7-BEBD-7DBEB728E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Cabbage</a:t>
            </a:r>
            <a:r>
              <a:rPr lang="de-CH" dirty="0"/>
              <a:t> </a:t>
            </a:r>
            <a:r>
              <a:rPr lang="de-CH" dirty="0" err="1"/>
              <a:t>webworm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8F4F86E-1644-4B00-8269-06D38842C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324446"/>
              </p:ext>
            </p:extLst>
          </p:nvPr>
        </p:nvGraphicFramePr>
        <p:xfrm>
          <a:off x="3275193" y="1271539"/>
          <a:ext cx="5372567" cy="4220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Webs over leaves and growing points.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webworm larvae feed on leaves and growing points. 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and destroying plant debris which might be carrying the pest.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Planting repellent plants such as tomatoes, onions, garlic and herbs like thyme and sage which deter the larvae.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Promoting natural predators of the pest by planting flowering plants around or near the cabbages to ensure a good habitat for them.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rotations.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the cabbages with neem extracts and Bt.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23554E5A-DEFF-4B0D-94C9-F01F39493FA5}"/>
              </a:ext>
            </a:extLst>
          </p:cNvPr>
          <p:cNvSpPr/>
          <p:nvPr/>
        </p:nvSpPr>
        <p:spPr>
          <a:xfrm>
            <a:off x="525111" y="861081"/>
            <a:ext cx="2679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Hellula</a:t>
            </a:r>
            <a:r>
              <a:rPr lang="de-CH" sz="1400" b="0" i="1" dirty="0"/>
              <a:t> </a:t>
            </a:r>
            <a:r>
              <a:rPr lang="de-CH" sz="1400" b="0" i="1" dirty="0" err="1"/>
              <a:t>undalis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5E0EEA-18C9-417A-86CC-FA5F5AC99E02}"/>
              </a:ext>
            </a:extLst>
          </p:cNvPr>
          <p:cNvSpPr txBox="1"/>
          <p:nvPr/>
        </p:nvSpPr>
        <p:spPr>
          <a:xfrm>
            <a:off x="1122346" y="3601226"/>
            <a:ext cx="2060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Ben-Sale-Wikimedia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0B4A684-DDE1-47DD-ADDF-CA15FFAD51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5" y="1271539"/>
            <a:ext cx="2564255" cy="22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21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FE789-8A2C-4EA1-9F0D-50ACD602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Cabbage</a:t>
            </a:r>
            <a:r>
              <a:rPr lang="de-CH" dirty="0"/>
              <a:t> </a:t>
            </a:r>
            <a:r>
              <a:rPr lang="de-CH" dirty="0" err="1"/>
              <a:t>fleas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656F8D4-0395-45E4-A6A3-4F8E0E202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31740"/>
              </p:ext>
            </p:extLst>
          </p:nvPr>
        </p:nvGraphicFramePr>
        <p:xfrm>
          <a:off x="3325878" y="342586"/>
          <a:ext cx="5372567" cy="5768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holes, some of which may not go all the way through the leaf.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/>
                        <a:t>Hole surrounded by pale brown scar tissue.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Newly transplanted seedlings are most susceptible, especially in dry, warm weather.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The beetles hibernate in the soil near cruciferous plants such as weeds, green manures, and crops. </a:t>
                      </a:r>
                      <a:endParaRPr lang="de-CH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plots or fields where cruciferous plants were growing before.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Transplanting seedlings that are strong and can withstand the pest pressure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Maintaining a rough tilth during cultivation.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Covering the seedlings with nets if possible.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Dusting the cabbages with stone meal.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with permitted substances, e.g.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Heliosol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to delay infestation.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dry conditions which promote beetle multiplication. Regular watering can help to control the pest.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Treatment with Spinosad.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F8BA7EBD-73BD-48C9-98AE-249F2C4D689D}"/>
              </a:ext>
            </a:extLst>
          </p:cNvPr>
          <p:cNvSpPr/>
          <p:nvPr/>
        </p:nvSpPr>
        <p:spPr>
          <a:xfrm>
            <a:off x="508580" y="838242"/>
            <a:ext cx="2679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Phyllotreta</a:t>
            </a:r>
            <a:r>
              <a:rPr lang="de-CH" sz="1400" b="0" i="1" dirty="0"/>
              <a:t> </a:t>
            </a:r>
            <a:r>
              <a:rPr lang="de-CH" sz="1400" b="0" dirty="0" err="1"/>
              <a:t>spp</a:t>
            </a:r>
            <a:r>
              <a:rPr lang="de-CH" sz="1400" b="0" dirty="0"/>
              <a:t>.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88D612-3678-47C4-89FE-DD9756735AF7}"/>
              </a:ext>
            </a:extLst>
          </p:cNvPr>
          <p:cNvSpPr txBox="1"/>
          <p:nvPr/>
        </p:nvSpPr>
        <p:spPr>
          <a:xfrm>
            <a:off x="573186" y="2555160"/>
            <a:ext cx="2557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Anja Vieweger, FiBL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22D5995-6CE9-475C-9E93-F3AB7E6805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5" y="2986624"/>
            <a:ext cx="2557470" cy="24422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2D4DCEE-6AB7-40F6-A006-1F8D91255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85" y="1280158"/>
            <a:ext cx="2564255" cy="122413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694D16D-49C0-4ADD-B715-C3EB326C2A57}"/>
              </a:ext>
            </a:extLst>
          </p:cNvPr>
          <p:cNvSpPr txBox="1"/>
          <p:nvPr/>
        </p:nvSpPr>
        <p:spPr>
          <a:xfrm>
            <a:off x="584948" y="5472571"/>
            <a:ext cx="2557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Martin </a:t>
            </a:r>
            <a:r>
              <a:rPr lang="de-CH" dirty="0" err="1"/>
              <a:t>Lichtenhahn</a:t>
            </a:r>
            <a:r>
              <a:rPr lang="de-CH" dirty="0"/>
              <a:t>, FiBL</a:t>
            </a:r>
          </a:p>
        </p:txBody>
      </p:sp>
    </p:spTree>
    <p:extLst>
      <p:ext uri="{BB962C8B-B14F-4D97-AF65-F5344CB8AC3E}">
        <p14:creationId xmlns:p14="http://schemas.microsoft.com/office/powerpoint/2010/main" val="3434128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2B40A-4389-49C5-8BBA-CEADA9C9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Loopers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91F420F-C8FC-4B60-866B-76AF99DA0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572685"/>
              </p:ext>
            </p:extLst>
          </p:nvPr>
        </p:nvGraphicFramePr>
        <p:xfrm>
          <a:off x="3278844" y="406095"/>
          <a:ext cx="5372567" cy="5645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Irregular holes in the leaves.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defoliation in case of heavy infestations.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Burrowing of the loopers into the cabbage heads.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suitable crop rotations and mixtures.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Promoting natural enemies like parasitic wasps and flies. Birds and bats feed on the adult moths.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Planting clean seedlings (inspect the seedlings for eggs before transplanting).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plant residues after harvest to prevent possible carry-over of the pest.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Covering the crop with nets.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Picking caterpillars by hand and destroying them.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Sprinkling food grade diatomaceous earth onto the leaves.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Spraying neem-based products or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Bt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in the early growth stages.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CC66444F-E7D4-4F5B-B601-0E42E939B607}"/>
              </a:ext>
            </a:extLst>
          </p:cNvPr>
          <p:cNvSpPr/>
          <p:nvPr/>
        </p:nvSpPr>
        <p:spPr>
          <a:xfrm>
            <a:off x="431825" y="768184"/>
            <a:ext cx="2679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Trichoplusia</a:t>
            </a:r>
            <a:r>
              <a:rPr lang="de-CH" sz="1400" b="0" i="1" dirty="0"/>
              <a:t> </a:t>
            </a:r>
            <a:r>
              <a:rPr lang="de-CH" sz="1400" b="0" i="1" dirty="0" err="1"/>
              <a:t>ni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26BF991-DAC2-4456-B3C5-AB3482760D12}"/>
              </a:ext>
            </a:extLst>
          </p:cNvPr>
          <p:cNvSpPr txBox="1"/>
          <p:nvPr/>
        </p:nvSpPr>
        <p:spPr>
          <a:xfrm>
            <a:off x="554438" y="5416523"/>
            <a:ext cx="2624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000" b="0" dirty="0" err="1"/>
              <a:t>Photo</a:t>
            </a:r>
            <a:r>
              <a:rPr lang="de-CH" sz="1000" b="0" dirty="0"/>
              <a:t>: </a:t>
            </a:r>
            <a:r>
              <a:rPr lang="de-CH" sz="1000" b="0" dirty="0" err="1"/>
              <a:t>Lua</a:t>
            </a:r>
            <a:r>
              <a:rPr lang="de-CH" sz="1000" b="0" dirty="0"/>
              <a:t> Eva Blue, Wikimedia Commons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CDD015-6879-44FB-A923-B4BA24B8C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92" y="3460770"/>
            <a:ext cx="2578827" cy="19375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999009-A41F-46CE-B4A7-12024E6DBD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15" y="1225427"/>
            <a:ext cx="2599104" cy="186187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4C87CA7-C55F-49C3-AF4D-21F2E4BE6CAB}"/>
              </a:ext>
            </a:extLst>
          </p:cNvPr>
          <p:cNvSpPr txBox="1"/>
          <p:nvPr/>
        </p:nvSpPr>
        <p:spPr>
          <a:xfrm>
            <a:off x="1314432" y="3105525"/>
            <a:ext cx="17972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000" b="0" dirty="0" err="1"/>
              <a:t>Photo</a:t>
            </a:r>
            <a:r>
              <a:rPr lang="de-CH" sz="1000" b="0" dirty="0"/>
              <a:t>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036584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830C07-E412-421D-ADB6-3D6D71E06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Nematodes</a:t>
            </a:r>
            <a:endParaRPr lang="de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68E62-3F5A-4C2B-939D-DCB7E4997F05}"/>
              </a:ext>
            </a:extLst>
          </p:cNvPr>
          <p:cNvSpPr/>
          <p:nvPr/>
        </p:nvSpPr>
        <p:spPr bwMode="auto">
          <a:xfrm>
            <a:off x="567585" y="1514644"/>
            <a:ext cx="2564255" cy="234696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29EC67C-0EFF-4EB7-8994-8126B34F2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538744"/>
              </p:ext>
            </p:extLst>
          </p:nvPr>
        </p:nvGraphicFramePr>
        <p:xfrm>
          <a:off x="3325878" y="314193"/>
          <a:ext cx="5372567" cy="5768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54603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Stunted growth with signs of nutrient and/or moisture stress.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120081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Tiny organisms.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Easily transmitted through soil movement, with runoff water from infected fields, with soil on transplanted seedlings, on farm implements and tools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490262410"/>
                  </a:ext>
                </a:extLst>
              </a:tr>
              <a:tr h="120081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Selecting or planting tolerant varieties.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clean nursery beds or sowing media (soil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solarisation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before sowing).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clean seedlings and planting them into a clean field.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  <a:tr h="141907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Removing and destroying infected host plants, and other good hygiene strategies such as cleaning farm implements and tools after use.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Practicing good plant rotations.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Applying heavy mulch to limit runoff and reduce nematode movement.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1043782084"/>
                  </a:ext>
                </a:extLst>
              </a:tr>
              <a:tr h="76429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Applying neem cake can suppress some harmful nematodes.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3490877478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F7F91A14-A823-413F-8624-72255A2512EE}"/>
              </a:ext>
            </a:extLst>
          </p:cNvPr>
          <p:cNvSpPr/>
          <p:nvPr/>
        </p:nvSpPr>
        <p:spPr>
          <a:xfrm>
            <a:off x="445555" y="844685"/>
            <a:ext cx="2679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CH" sz="1400" b="0" i="1" dirty="0" err="1"/>
              <a:t>Meloidogyne</a:t>
            </a:r>
            <a:r>
              <a:rPr lang="de-CH" sz="1400" b="0" i="1" dirty="0"/>
              <a:t> </a:t>
            </a:r>
            <a:r>
              <a:rPr lang="de-CH" sz="1400" b="0" dirty="0" err="1"/>
              <a:t>species</a:t>
            </a: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de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EEE36F-A054-4E7C-856B-C1DBBAF1C511}"/>
              </a:ext>
            </a:extLst>
          </p:cNvPr>
          <p:cNvSpPr txBox="1"/>
          <p:nvPr/>
        </p:nvSpPr>
        <p:spPr>
          <a:xfrm>
            <a:off x="611559" y="3869329"/>
            <a:ext cx="2506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r">
              <a:defRPr sz="1000" b="0"/>
            </a:lvl1pPr>
          </a:lstStyle>
          <a:p>
            <a:r>
              <a:rPr lang="de-CH" dirty="0" err="1"/>
              <a:t>Photo</a:t>
            </a:r>
            <a:r>
              <a:rPr lang="de-CH" dirty="0"/>
              <a:t>: </a:t>
            </a:r>
            <a:r>
              <a:rPr lang="en-US" dirty="0"/>
              <a:t>Jeffrey W. </a:t>
            </a:r>
            <a:r>
              <a:rPr lang="en-US" dirty="0" err="1"/>
              <a:t>Lotz</a:t>
            </a:r>
            <a:r>
              <a:rPr lang="en-US" dirty="0"/>
              <a:t>, Florida Department of Agriculture and Consumer Services, Bugwood.org 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1557C9-4D1A-4480-9B0C-E2F01322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5" y="1514645"/>
            <a:ext cx="2550714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A4F64DA-7A1B-43D7-AC37-787DBCDE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5" y="1124744"/>
            <a:ext cx="3053993" cy="33123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BB8B3D-8CCD-43E7-B357-517820BE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Nets (and </a:t>
            </a:r>
            <a:r>
              <a:rPr lang="de-CH" dirty="0" err="1"/>
              <a:t>fleeces</a:t>
            </a:r>
            <a:r>
              <a:rPr lang="de-CH" dirty="0"/>
              <a:t>) </a:t>
            </a:r>
            <a:r>
              <a:rPr lang="de-CH" dirty="0" err="1"/>
              <a:t>for</a:t>
            </a:r>
            <a:r>
              <a:rPr lang="de-CH" dirty="0"/>
              <a:t> pest </a:t>
            </a:r>
            <a:r>
              <a:rPr lang="de-CH" dirty="0" err="1"/>
              <a:t>control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D4030FA-342C-4FF5-B9A9-6368F219EACA}"/>
              </a:ext>
            </a:extLst>
          </p:cNvPr>
          <p:cNvSpPr/>
          <p:nvPr/>
        </p:nvSpPr>
        <p:spPr>
          <a:xfrm>
            <a:off x="3851920" y="980728"/>
            <a:ext cx="48392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/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err="1"/>
              <a:t>Effective</a:t>
            </a:r>
            <a:r>
              <a:rPr lang="de-CH" sz="1600" b="0" dirty="0"/>
              <a:t> </a:t>
            </a:r>
            <a:r>
              <a:rPr lang="de-CH" sz="1600" b="0" dirty="0" err="1"/>
              <a:t>protection</a:t>
            </a:r>
            <a:r>
              <a:rPr lang="de-CH" sz="1600" b="0" dirty="0"/>
              <a:t> </a:t>
            </a:r>
            <a:r>
              <a:rPr lang="de-CH" sz="1600" b="0" dirty="0" err="1"/>
              <a:t>against</a:t>
            </a:r>
            <a:r>
              <a:rPr lang="de-CH" sz="1600" b="0" dirty="0"/>
              <a:t> pests.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Reduced reliance on (expensive) pesticides that can impact beneficial organisms.</a:t>
            </a:r>
            <a:endParaRPr lang="de-CH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err="1"/>
              <a:t>Reduced</a:t>
            </a:r>
            <a:r>
              <a:rPr lang="de-CH" sz="1600" b="0" dirty="0"/>
              <a:t> </a:t>
            </a:r>
            <a:r>
              <a:rPr lang="de-CH" sz="1600" b="0" dirty="0" err="1"/>
              <a:t>evaporation</a:t>
            </a:r>
            <a:r>
              <a:rPr lang="de-CH" sz="1600" b="0" dirty="0"/>
              <a:t>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water</a:t>
            </a:r>
            <a:r>
              <a:rPr lang="de-CH" sz="1600" b="0" dirty="0"/>
              <a:t> (</a:t>
            </a:r>
            <a:r>
              <a:rPr lang="de-CH" sz="1600" b="0" dirty="0" err="1"/>
              <a:t>higher</a:t>
            </a:r>
            <a:r>
              <a:rPr lang="de-CH" sz="1600" b="0" dirty="0"/>
              <a:t> </a:t>
            </a:r>
            <a:r>
              <a:rPr lang="de-CH" sz="1600" b="0" dirty="0" err="1"/>
              <a:t>water</a:t>
            </a:r>
            <a:r>
              <a:rPr lang="de-CH" sz="1600" b="0" dirty="0"/>
              <a:t> </a:t>
            </a:r>
            <a:r>
              <a:rPr lang="de-CH" sz="1600" b="0" dirty="0" err="1"/>
              <a:t>efficiency</a:t>
            </a:r>
            <a:r>
              <a:rPr lang="de-CH" sz="1600" b="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/>
              <a:t>Higher </a:t>
            </a:r>
            <a:r>
              <a:rPr lang="de-CH" sz="1600" b="0" dirty="0" err="1"/>
              <a:t>temperatures</a:t>
            </a:r>
            <a:r>
              <a:rPr lang="de-CH" sz="1600" b="0" dirty="0"/>
              <a:t> </a:t>
            </a:r>
            <a:r>
              <a:rPr lang="de-CH" sz="1600" b="0" dirty="0" err="1"/>
              <a:t>under</a:t>
            </a:r>
            <a:r>
              <a:rPr lang="de-CH" sz="1600" b="0" dirty="0"/>
              <a:t> </a:t>
            </a:r>
            <a:r>
              <a:rPr lang="de-CH" sz="1600" b="0" dirty="0" err="1"/>
              <a:t>the</a:t>
            </a:r>
            <a:r>
              <a:rPr lang="de-CH" sz="1600" b="0" dirty="0"/>
              <a:t> </a:t>
            </a:r>
            <a:r>
              <a:rPr lang="de-CH" sz="1600" b="0" dirty="0" err="1"/>
              <a:t>net</a:t>
            </a:r>
            <a:r>
              <a:rPr lang="de-CH" sz="1600" b="0" dirty="0"/>
              <a:t> </a:t>
            </a:r>
            <a:r>
              <a:rPr lang="de-CH" sz="1600" b="0" dirty="0" err="1"/>
              <a:t>improving</a:t>
            </a:r>
            <a:r>
              <a:rPr lang="de-CH" sz="1600" b="0" dirty="0"/>
              <a:t> </a:t>
            </a:r>
            <a:r>
              <a:rPr lang="de-CH" sz="1600" b="0" dirty="0" err="1"/>
              <a:t>the</a:t>
            </a:r>
            <a:r>
              <a:rPr lang="de-CH" sz="1600" b="0" dirty="0"/>
              <a:t> </a:t>
            </a:r>
            <a:r>
              <a:rPr lang="de-CH" sz="1600" b="0" dirty="0" err="1"/>
              <a:t>growing</a:t>
            </a:r>
            <a:r>
              <a:rPr lang="de-CH" sz="1600" b="0" dirty="0"/>
              <a:t> </a:t>
            </a:r>
            <a:r>
              <a:rPr lang="de-CH" sz="1600" b="0" dirty="0" err="1"/>
              <a:t>conditions</a:t>
            </a:r>
            <a:r>
              <a:rPr lang="de-CH" sz="1600" b="0" dirty="0"/>
              <a:t> in </a:t>
            </a:r>
            <a:r>
              <a:rPr lang="de-CH" sz="1600" b="0" dirty="0" err="1"/>
              <a:t>cold</a:t>
            </a:r>
            <a:r>
              <a:rPr lang="de-CH" sz="1600" b="0" dirty="0"/>
              <a:t> </a:t>
            </a:r>
            <a:r>
              <a:rPr lang="de-CH" sz="1600" b="0" dirty="0" err="1"/>
              <a:t>weather</a:t>
            </a:r>
            <a:r>
              <a:rPr lang="de-CH" sz="16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err="1"/>
              <a:t>Reduction</a:t>
            </a:r>
            <a:r>
              <a:rPr lang="de-CH" sz="1600" b="0" dirty="0"/>
              <a:t>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damage</a:t>
            </a:r>
            <a:r>
              <a:rPr lang="de-CH" sz="1600" b="0" dirty="0"/>
              <a:t> </a:t>
            </a:r>
            <a:r>
              <a:rPr lang="de-CH" sz="1600" b="0" dirty="0" err="1"/>
              <a:t>from</a:t>
            </a:r>
            <a:r>
              <a:rPr lang="de-CH" sz="1600" b="0" dirty="0"/>
              <a:t> </a:t>
            </a:r>
            <a:r>
              <a:rPr lang="de-CH" sz="1600" b="0" dirty="0" err="1"/>
              <a:t>hail</a:t>
            </a:r>
            <a:r>
              <a:rPr lang="de-CH" sz="1600" b="0" dirty="0"/>
              <a:t>.</a:t>
            </a:r>
          </a:p>
          <a:p>
            <a:endParaRPr lang="de-CH" sz="1600" b="0" dirty="0"/>
          </a:p>
          <a:p>
            <a:r>
              <a:rPr lang="de-CH" sz="1600" dirty="0" err="1"/>
              <a:t>Disadvantages</a:t>
            </a:r>
            <a:r>
              <a:rPr lang="de-CH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err="1"/>
              <a:t>Relatively</a:t>
            </a:r>
            <a:r>
              <a:rPr lang="de-CH" sz="1600" b="0" dirty="0"/>
              <a:t> high </a:t>
            </a:r>
            <a:r>
              <a:rPr lang="de-CH" sz="1600" b="0" dirty="0" err="1"/>
              <a:t>costs</a:t>
            </a:r>
            <a:r>
              <a:rPr lang="de-CH" sz="1600" b="0" dirty="0"/>
              <a:t> </a:t>
            </a:r>
            <a:r>
              <a:rPr lang="de-CH" sz="1600" b="0" dirty="0" err="1"/>
              <a:t>for</a:t>
            </a:r>
            <a:r>
              <a:rPr lang="de-CH" sz="1600" b="0" dirty="0"/>
              <a:t> large-</a:t>
            </a:r>
            <a:r>
              <a:rPr lang="de-CH" sz="1600" b="0" dirty="0" err="1"/>
              <a:t>scale</a:t>
            </a:r>
            <a:r>
              <a:rPr lang="de-CH" sz="1600" b="0" dirty="0"/>
              <a:t> </a:t>
            </a:r>
            <a:r>
              <a:rPr lang="de-CH" sz="1600" b="0" dirty="0" err="1"/>
              <a:t>use</a:t>
            </a:r>
            <a:r>
              <a:rPr lang="de-CH" sz="16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/>
              <a:t>Additional </a:t>
            </a:r>
            <a:r>
              <a:rPr lang="de-CH" sz="1600" b="0" dirty="0" err="1"/>
              <a:t>labour</a:t>
            </a:r>
            <a:r>
              <a:rPr lang="de-CH" sz="1600" b="0" dirty="0"/>
              <a:t> </a:t>
            </a:r>
            <a:r>
              <a:rPr lang="de-CH" sz="1600" b="0" dirty="0" err="1"/>
              <a:t>for</a:t>
            </a:r>
            <a:r>
              <a:rPr lang="de-CH" sz="1600" b="0" dirty="0"/>
              <a:t> </a:t>
            </a:r>
            <a:r>
              <a:rPr lang="de-CH" sz="1600" b="0" dirty="0" err="1"/>
              <a:t>removing</a:t>
            </a:r>
            <a:r>
              <a:rPr lang="de-CH" sz="1600" b="0" dirty="0"/>
              <a:t> and </a:t>
            </a:r>
            <a:r>
              <a:rPr lang="de-CH" sz="1600" b="0" dirty="0" err="1"/>
              <a:t>reapplying</a:t>
            </a:r>
            <a:r>
              <a:rPr lang="de-CH" sz="1600" b="0" dirty="0"/>
              <a:t> </a:t>
            </a:r>
            <a:r>
              <a:rPr lang="de-CH" sz="1600" b="0" dirty="0" err="1"/>
              <a:t>the</a:t>
            </a:r>
            <a:r>
              <a:rPr lang="de-CH" sz="1600" b="0" dirty="0"/>
              <a:t> </a:t>
            </a:r>
            <a:r>
              <a:rPr lang="de-CH" sz="1600" b="0" dirty="0" err="1"/>
              <a:t>nets</a:t>
            </a:r>
            <a:r>
              <a:rPr lang="de-CH" sz="1600" b="0" dirty="0"/>
              <a:t> (e.g. </a:t>
            </a:r>
            <a:r>
              <a:rPr lang="de-CH" sz="1600" b="0" dirty="0" err="1"/>
              <a:t>for</a:t>
            </a:r>
            <a:r>
              <a:rPr lang="de-CH" sz="1600" b="0" dirty="0"/>
              <a:t> </a:t>
            </a:r>
            <a:r>
              <a:rPr lang="de-CH" sz="1600" b="0" dirty="0" err="1"/>
              <a:t>weed</a:t>
            </a:r>
            <a:r>
              <a:rPr lang="de-CH" sz="1600" b="0" dirty="0"/>
              <a:t> </a:t>
            </a:r>
            <a:r>
              <a:rPr lang="de-CH" sz="1600" b="0" dirty="0" err="1"/>
              <a:t>control</a:t>
            </a:r>
            <a:r>
              <a:rPr lang="de-CH" sz="1600" b="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/>
              <a:t>Promotion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fungal</a:t>
            </a:r>
            <a:r>
              <a:rPr lang="de-CH" sz="1600" b="0" dirty="0"/>
              <a:t> </a:t>
            </a:r>
            <a:r>
              <a:rPr lang="de-CH" sz="1600" b="0" dirty="0" err="1"/>
              <a:t>diseases</a:t>
            </a:r>
            <a:r>
              <a:rPr lang="de-CH" sz="1600" b="0" dirty="0"/>
              <a:t> </a:t>
            </a:r>
            <a:r>
              <a:rPr lang="de-CH" sz="1600" b="0" dirty="0" err="1"/>
              <a:t>towards</a:t>
            </a:r>
            <a:r>
              <a:rPr lang="de-CH" sz="1600" b="0" dirty="0"/>
              <a:t> </a:t>
            </a:r>
            <a:r>
              <a:rPr lang="de-CH" sz="1600" b="0" dirty="0" err="1"/>
              <a:t>the</a:t>
            </a:r>
            <a:r>
              <a:rPr lang="de-CH" sz="1600" b="0" dirty="0"/>
              <a:t> end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the</a:t>
            </a:r>
            <a:r>
              <a:rPr lang="de-CH" sz="1600" b="0" dirty="0"/>
              <a:t> </a:t>
            </a:r>
            <a:r>
              <a:rPr lang="de-CH" sz="1600" b="0" dirty="0" err="1"/>
              <a:t>crop</a:t>
            </a:r>
            <a:r>
              <a:rPr lang="de-CH" sz="1600" b="0" dirty="0"/>
              <a:t> (</a:t>
            </a:r>
            <a:r>
              <a:rPr lang="de-CH" sz="1600" b="0" dirty="0" err="1"/>
              <a:t>especially</a:t>
            </a:r>
            <a:r>
              <a:rPr lang="de-CH" sz="1600" b="0" dirty="0"/>
              <a:t> </a:t>
            </a:r>
            <a:r>
              <a:rPr lang="de-CH" sz="1600" b="0" dirty="0" err="1"/>
              <a:t>under</a:t>
            </a:r>
            <a:r>
              <a:rPr lang="de-CH" sz="1600" b="0" dirty="0"/>
              <a:t> </a:t>
            </a:r>
            <a:r>
              <a:rPr lang="de-CH" sz="1600" b="0" dirty="0" err="1"/>
              <a:t>fine</a:t>
            </a:r>
            <a:r>
              <a:rPr lang="de-CH" sz="1600" b="0" dirty="0"/>
              <a:t> </a:t>
            </a:r>
            <a:r>
              <a:rPr lang="de-CH" sz="1600" b="0" dirty="0" err="1"/>
              <a:t>nets</a:t>
            </a:r>
            <a:r>
              <a:rPr lang="de-CH" sz="1600" b="0" dirty="0"/>
              <a:t>). Early </a:t>
            </a:r>
            <a:r>
              <a:rPr lang="de-CH" sz="1600" b="0" dirty="0" err="1"/>
              <a:t>removal</a:t>
            </a:r>
            <a:r>
              <a:rPr lang="de-CH" sz="1600" b="0" dirty="0"/>
              <a:t>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the</a:t>
            </a:r>
            <a:r>
              <a:rPr lang="de-CH" sz="1600" b="0" dirty="0"/>
              <a:t> </a:t>
            </a:r>
            <a:r>
              <a:rPr lang="de-CH" sz="1600" b="0" dirty="0" err="1"/>
              <a:t>nets</a:t>
            </a:r>
            <a:r>
              <a:rPr lang="de-CH" sz="1600" b="0" dirty="0"/>
              <a:t> </a:t>
            </a:r>
            <a:r>
              <a:rPr lang="de-CH" sz="1600" b="0" dirty="0" err="1"/>
              <a:t>can</a:t>
            </a:r>
            <a:r>
              <a:rPr lang="de-CH" sz="1600" b="0" dirty="0"/>
              <a:t> </a:t>
            </a:r>
            <a:r>
              <a:rPr lang="de-CH" sz="1600" b="0" dirty="0" err="1"/>
              <a:t>prevent</a:t>
            </a:r>
            <a:r>
              <a:rPr lang="de-CH" sz="1600" b="0" dirty="0"/>
              <a:t> </a:t>
            </a:r>
            <a:r>
              <a:rPr lang="de-CH" sz="1600" b="0" dirty="0" err="1"/>
              <a:t>this</a:t>
            </a:r>
            <a:r>
              <a:rPr lang="de-CH" sz="16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/>
              <a:t>Risk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pressure</a:t>
            </a:r>
            <a:r>
              <a:rPr lang="de-CH" sz="1600" b="0" dirty="0"/>
              <a:t> </a:t>
            </a:r>
            <a:r>
              <a:rPr lang="de-CH" sz="1600" b="0" dirty="0" err="1"/>
              <a:t>damage</a:t>
            </a:r>
            <a:r>
              <a:rPr lang="de-CH" sz="1600" b="0" dirty="0"/>
              <a:t> </a:t>
            </a:r>
            <a:r>
              <a:rPr lang="de-CH" sz="1600" b="0" dirty="0" err="1"/>
              <a:t>to</a:t>
            </a:r>
            <a:r>
              <a:rPr lang="de-CH" sz="1600" b="0" dirty="0"/>
              <a:t> </a:t>
            </a:r>
            <a:r>
              <a:rPr lang="de-CH" sz="1600" b="0" dirty="0" err="1"/>
              <a:t>leaves</a:t>
            </a:r>
            <a:r>
              <a:rPr lang="de-CH" sz="1600" b="0" dirty="0"/>
              <a:t> on sensitive </a:t>
            </a:r>
            <a:r>
              <a:rPr lang="de-CH" sz="1600" b="0" dirty="0" err="1"/>
              <a:t>crops</a:t>
            </a:r>
            <a:r>
              <a:rPr lang="de-CH" sz="1600" b="0" dirty="0"/>
              <a:t> (e.g. </a:t>
            </a:r>
            <a:r>
              <a:rPr lang="de-CH" sz="1600" b="0" dirty="0" err="1"/>
              <a:t>lettuce</a:t>
            </a:r>
            <a:r>
              <a:rPr lang="de-CH" sz="1600" b="0" dirty="0"/>
              <a:t>) in strong </a:t>
            </a:r>
            <a:r>
              <a:rPr lang="de-CH" sz="1600" b="0" dirty="0" err="1"/>
              <a:t>winds</a:t>
            </a:r>
            <a:r>
              <a:rPr lang="de-CH" sz="1600" b="0" dirty="0"/>
              <a:t> and 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/>
              <a:t>Risk </a:t>
            </a:r>
            <a:r>
              <a:rPr lang="de-CH" sz="1600" b="0" dirty="0" err="1"/>
              <a:t>of</a:t>
            </a:r>
            <a:r>
              <a:rPr lang="de-CH" sz="1600" b="0" dirty="0"/>
              <a:t> </a:t>
            </a:r>
            <a:r>
              <a:rPr lang="de-CH" sz="1600" b="0" dirty="0" err="1"/>
              <a:t>heat</a:t>
            </a:r>
            <a:r>
              <a:rPr lang="de-CH" sz="1600" b="0" dirty="0"/>
              <a:t> </a:t>
            </a:r>
            <a:r>
              <a:rPr lang="de-CH" sz="1600" b="0" dirty="0" err="1"/>
              <a:t>accumulation</a:t>
            </a:r>
            <a:r>
              <a:rPr lang="de-CH" sz="1600" b="0" dirty="0"/>
              <a:t> in </a:t>
            </a:r>
            <a:r>
              <a:rPr lang="de-CH" sz="1600" b="0" dirty="0" err="1"/>
              <a:t>hot</a:t>
            </a:r>
            <a:r>
              <a:rPr lang="de-CH" sz="1600" b="0" dirty="0"/>
              <a:t> </a:t>
            </a:r>
            <a:r>
              <a:rPr lang="de-CH" sz="1600" b="0" dirty="0" err="1"/>
              <a:t>weather</a:t>
            </a:r>
            <a:r>
              <a:rPr lang="de-CH" sz="16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966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8F703-201B-4603-B271-427A98AD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use</a:t>
            </a:r>
            <a:r>
              <a:rPr lang="de-CH" dirty="0"/>
              <a:t> </a:t>
            </a:r>
            <a:r>
              <a:rPr lang="de-CH" dirty="0" err="1"/>
              <a:t>nets</a:t>
            </a:r>
            <a:endParaRPr lang="de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37D9E92-FDDC-4E26-86D6-F1CBBADE8AE2}"/>
              </a:ext>
            </a:extLst>
          </p:cNvPr>
          <p:cNvSpPr/>
          <p:nvPr/>
        </p:nvSpPr>
        <p:spPr>
          <a:xfrm>
            <a:off x="3146376" y="980728"/>
            <a:ext cx="5616624" cy="508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/>
              <a:t>Key considerations:</a:t>
            </a:r>
            <a:endParaRPr lang="de-CH" sz="1600" dirty="0"/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Use suitable nets for the specific pest and crop.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Cover seedbeds even before the seedlings emerge, and cover seedlings immediately after transplanting. </a:t>
            </a:r>
            <a:endParaRPr lang="de-CH" sz="1600" b="0" dirty="0"/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Transplant only pest-free seedlings.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Transplant only into pest-free fields.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Anchor the nets well in the ground at the edges and close them tightly.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Regularly inspect net-covered crops for pests. Pest populations under the net can rapidly increase.</a:t>
            </a:r>
            <a:endParaRPr lang="de-CH" sz="1600" b="0" dirty="0"/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Do operations which require removal of the net when the pest is less active (e.g. cabbage flies fly in the morning and evening, earth fleas are active in the sun).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Put back nets in place immediately after crop operations.</a:t>
            </a:r>
            <a:endParaRPr lang="de-CH" sz="1600" b="0" dirty="0"/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Pay attention needs to possible heat accumulation under the net, and to increased disease pressure in humid weather.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After harvest, cleaned the nets of any plant debris and store them in a clean and dark place.</a:t>
            </a:r>
            <a:endParaRPr lang="de-CH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38FCC6-24C1-4B72-A984-C2001824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5" y="1412776"/>
            <a:ext cx="244827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DFFDEE6-2E60-4F18-B377-D601E2E1F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701" y="1122529"/>
            <a:ext cx="3888432" cy="42322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AC27F8-5A00-4316-AC75-E5DAF3FA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Types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insect</a:t>
            </a:r>
            <a:r>
              <a:rPr lang="de-CH" dirty="0"/>
              <a:t> traps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9954C3-0EE9-4396-BE14-CBFA456462A8}"/>
              </a:ext>
            </a:extLst>
          </p:cNvPr>
          <p:cNvSpPr txBox="1"/>
          <p:nvPr/>
        </p:nvSpPr>
        <p:spPr>
          <a:xfrm>
            <a:off x="6572975" y="3717032"/>
            <a:ext cx="2319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Yellow </a:t>
            </a:r>
            <a:r>
              <a:rPr lang="de-CH" sz="1600" dirty="0" err="1"/>
              <a:t>sticky</a:t>
            </a:r>
            <a:r>
              <a:rPr lang="de-CH" sz="1600" dirty="0"/>
              <a:t> </a:t>
            </a:r>
            <a:r>
              <a:rPr lang="de-CH" sz="1600" dirty="0" err="1"/>
              <a:t>trap</a:t>
            </a:r>
            <a:r>
              <a:rPr lang="de-CH" sz="1600" dirty="0"/>
              <a:t> </a:t>
            </a:r>
            <a:r>
              <a:rPr lang="de-CH" sz="1600" b="0" dirty="0" err="1"/>
              <a:t>against</a:t>
            </a:r>
            <a:r>
              <a:rPr lang="de-CH" sz="1600" b="0" dirty="0"/>
              <a:t> </a:t>
            </a:r>
            <a:r>
              <a:rPr lang="en-US" sz="1600" b="0" dirty="0"/>
              <a:t>whiteflies, </a:t>
            </a:r>
            <a:r>
              <a:rPr lang="en-US" sz="1600" b="0" dirty="0" err="1"/>
              <a:t>thrips</a:t>
            </a:r>
            <a:r>
              <a:rPr lang="en-US" sz="1600" b="0" dirty="0"/>
              <a:t>, winged aphids, leaf miners, etc. (may also catch natural enemies such as parasitic wasps, midge flies and ladybirds)</a:t>
            </a:r>
            <a:endParaRPr lang="de-CH" sz="1600" b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15E9A5-AB0D-455E-B08B-C8136571DCAA}"/>
              </a:ext>
            </a:extLst>
          </p:cNvPr>
          <p:cNvSpPr txBox="1"/>
          <p:nvPr/>
        </p:nvSpPr>
        <p:spPr>
          <a:xfrm>
            <a:off x="484555" y="3328084"/>
            <a:ext cx="2195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Traps with attractant </a:t>
            </a:r>
            <a:r>
              <a:rPr lang="en-GB" b="0" baseline="30000" dirty="0"/>
              <a:t>(e.g. pheromone) </a:t>
            </a:r>
            <a:r>
              <a:rPr lang="en-US" b="0" baseline="30000" dirty="0"/>
              <a:t>for sampling moths, hoppers and beetles mainly.</a:t>
            </a:r>
            <a:endParaRPr lang="en-GB" b="0" baseline="30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A2F7C6-63CD-4250-B77A-14648D745587}"/>
              </a:ext>
            </a:extLst>
          </p:cNvPr>
          <p:cNvSpPr txBox="1"/>
          <p:nvPr/>
        </p:nvSpPr>
        <p:spPr>
          <a:xfrm>
            <a:off x="755576" y="198252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Pheromone </a:t>
            </a:r>
            <a:r>
              <a:rPr lang="de-CH" sz="1600" dirty="0" err="1"/>
              <a:t>sticky</a:t>
            </a:r>
            <a:r>
              <a:rPr lang="de-CH" sz="1600" dirty="0"/>
              <a:t> </a:t>
            </a:r>
            <a:r>
              <a:rPr lang="de-CH" sz="1600" dirty="0" err="1"/>
              <a:t>trap</a:t>
            </a:r>
            <a:r>
              <a:rPr lang="de-CH" sz="1600" dirty="0"/>
              <a:t> </a:t>
            </a:r>
            <a:r>
              <a:rPr lang="de-CH" sz="1600" b="0" dirty="0" err="1"/>
              <a:t>against</a:t>
            </a:r>
            <a:r>
              <a:rPr lang="de-CH" sz="1600" b="0" dirty="0"/>
              <a:t> </a:t>
            </a:r>
            <a:r>
              <a:rPr lang="de-CH" sz="1600" b="0" dirty="0" err="1"/>
              <a:t>swede</a:t>
            </a:r>
            <a:r>
              <a:rPr lang="de-CH" sz="1600" b="0" dirty="0"/>
              <a:t> </a:t>
            </a:r>
            <a:r>
              <a:rPr lang="de-CH" sz="1600" b="0" dirty="0" err="1"/>
              <a:t>midge</a:t>
            </a:r>
            <a:endParaRPr lang="de-CH" sz="1600" b="0" dirty="0"/>
          </a:p>
          <a:p>
            <a:endParaRPr lang="de-CH" sz="1600" b="0" dirty="0"/>
          </a:p>
        </p:txBody>
      </p:sp>
    </p:spTree>
    <p:extLst>
      <p:ext uri="{BB962C8B-B14F-4D97-AF65-F5344CB8AC3E}">
        <p14:creationId xmlns:p14="http://schemas.microsoft.com/office/powerpoint/2010/main" val="225641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600A1-E136-4B8D-B831-423188B9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Production</a:t>
            </a:r>
            <a:r>
              <a:rPr lang="de-CH" dirty="0"/>
              <a:t> </a:t>
            </a:r>
            <a:r>
              <a:rPr lang="de-CH" dirty="0" err="1"/>
              <a:t>requirements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cabbages</a:t>
            </a:r>
            <a:endParaRPr lang="de-CH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9879376-3650-4285-AD40-1A6FCA186FD8}"/>
              </a:ext>
            </a:extLst>
          </p:cNvPr>
          <p:cNvSpPr/>
          <p:nvPr/>
        </p:nvSpPr>
        <p:spPr>
          <a:xfrm>
            <a:off x="4427984" y="1618560"/>
            <a:ext cx="4017912" cy="3384376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 charset="-128"/>
              </a:rPr>
              <a:t>Optimum temperature: 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	18 and 20 </a:t>
            </a:r>
            <a:r>
              <a:rPr lang="en-US" sz="1600" b="0" baseline="30000" dirty="0" err="1">
                <a:latin typeface="+mn-lt"/>
                <a:ea typeface="ＭＳ Ｐゴシック" charset="-128"/>
              </a:rPr>
              <a:t>o</a:t>
            </a:r>
            <a:r>
              <a:rPr lang="en-US" sz="1600" b="0" dirty="0" err="1">
                <a:latin typeface="+mn-lt"/>
                <a:ea typeface="ＭＳ Ｐゴシック" charset="-128"/>
              </a:rPr>
              <a:t>C</a:t>
            </a:r>
            <a:endParaRPr lang="en-US" sz="1600" b="0" dirty="0">
              <a:latin typeface="+mn-lt"/>
              <a:ea typeface="ＭＳ Ｐゴシック" charset="-128"/>
            </a:endParaRP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 charset="-128"/>
              </a:rPr>
              <a:t>Day length: 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	neutral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 charset="-128"/>
              </a:rPr>
              <a:t>Water requirements: 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	30 to 40 mm per week (30 to 40 </a:t>
            </a:r>
            <a:r>
              <a:rPr lang="en-US" sz="1600" b="0" dirty="0" err="1">
                <a:latin typeface="+mn-lt"/>
                <a:ea typeface="ＭＳ Ｐゴシック" charset="-128"/>
              </a:rPr>
              <a:t>litres</a:t>
            </a:r>
            <a:r>
              <a:rPr lang="en-US" sz="1600" b="0" dirty="0">
                <a:latin typeface="+mn-lt"/>
                <a:ea typeface="ＭＳ Ｐゴシック" charset="-128"/>
              </a:rPr>
              <a:t> per m</a:t>
            </a:r>
            <a:r>
              <a:rPr lang="en-US" sz="1600" b="0" baseline="30000" dirty="0">
                <a:latin typeface="+mn-lt"/>
                <a:ea typeface="ＭＳ Ｐゴシック" charset="-128"/>
              </a:rPr>
              <a:t>2</a:t>
            </a:r>
            <a:r>
              <a:rPr lang="en-US" sz="1600" b="0" dirty="0">
                <a:latin typeface="+mn-lt"/>
                <a:ea typeface="ＭＳ Ｐゴシック" charset="-128"/>
              </a:rPr>
              <a:t>)</a:t>
            </a:r>
            <a:endParaRPr lang="de-CH" sz="1600" b="0" dirty="0">
              <a:latin typeface="+mn-lt"/>
              <a:ea typeface="ＭＳ Ｐゴシック" charset="-128"/>
            </a:endParaRP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CH" sz="1600" dirty="0" err="1">
                <a:latin typeface="+mn-lt"/>
                <a:ea typeface="ＭＳ Ｐゴシック" charset="-128"/>
              </a:rPr>
              <a:t>Soil</a:t>
            </a:r>
            <a:r>
              <a:rPr lang="de-CH" sz="1600" dirty="0">
                <a:latin typeface="+mn-lt"/>
                <a:ea typeface="ＭＳ Ｐゴシック" charset="-128"/>
              </a:rPr>
              <a:t> </a:t>
            </a:r>
            <a:r>
              <a:rPr lang="de-CH" sz="1600" dirty="0" err="1">
                <a:latin typeface="+mn-lt"/>
                <a:ea typeface="ＭＳ Ｐゴシック" charset="-128"/>
              </a:rPr>
              <a:t>requirements</a:t>
            </a:r>
            <a:r>
              <a:rPr lang="de-CH" sz="1600" dirty="0">
                <a:latin typeface="+mn-lt"/>
                <a:ea typeface="ＭＳ Ｐゴシック" charset="-128"/>
              </a:rPr>
              <a:t>: 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	deep, well-drained loamy, fertile soils with a slightly acidic to neutral pH (about 6 for light soils and 7 for heavier soils)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3D7F27-F850-4805-A152-B7D08283D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268760"/>
            <a:ext cx="4147522" cy="40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4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C98D75-7266-4027-A1E4-E80FA1C31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Companion </a:t>
            </a:r>
            <a:r>
              <a:rPr lang="de-CH" dirty="0" err="1"/>
              <a:t>cropping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pest </a:t>
            </a:r>
            <a:r>
              <a:rPr lang="de-CH" dirty="0" err="1"/>
              <a:t>control</a:t>
            </a:r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B39939C-828A-4988-AB07-620A44668CF1}"/>
              </a:ext>
            </a:extLst>
          </p:cNvPr>
          <p:cNvSpPr/>
          <p:nvPr/>
        </p:nvSpPr>
        <p:spPr>
          <a:xfrm>
            <a:off x="683568" y="3581052"/>
            <a:ext cx="7236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Coriander: </a:t>
            </a:r>
            <a:r>
              <a:rPr lang="en-US" sz="1600" b="0" dirty="0"/>
              <a:t>strong scent helps to repel some pests.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Tomatoes: </a:t>
            </a:r>
            <a:r>
              <a:rPr lang="en-US" sz="1600" b="0" dirty="0"/>
              <a:t>can reduce diamondback moth.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Chilies: </a:t>
            </a:r>
            <a:r>
              <a:rPr lang="en-US" sz="1600" b="0" dirty="0"/>
              <a:t>repel the diamondback moth.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Indian mustard: </a:t>
            </a:r>
            <a:r>
              <a:rPr lang="en-US" sz="1600" b="0" dirty="0"/>
              <a:t>acts as trap for the diamondback moth.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Dill, spinach or beans: </a:t>
            </a:r>
            <a:r>
              <a:rPr lang="en-US" sz="1600" b="0" dirty="0"/>
              <a:t>can reduce aphid infestations on cabbage.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Additional good companion crops to cabbage: lettuce, cucumbers, celery</a:t>
            </a:r>
          </a:p>
          <a:p>
            <a:endParaRPr lang="en-US" sz="1600" b="0" dirty="0"/>
          </a:p>
          <a:p>
            <a:pPr marL="288000"/>
            <a:r>
              <a:rPr lang="en-US" sz="1600" dirty="0">
                <a:solidFill>
                  <a:srgbClr val="FF0000"/>
                </a:solidFill>
              </a:rPr>
              <a:t>Not suitable: </a:t>
            </a:r>
            <a:r>
              <a:rPr lang="en-US" sz="1600" b="0" dirty="0"/>
              <a:t>other brassicas and alliums like garlic and onions</a:t>
            </a:r>
            <a:endParaRPr lang="de-CH" sz="1600" b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B2DBE6-2486-468C-A34B-5A0B24479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04" y="810827"/>
            <a:ext cx="8436937" cy="27363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58B2DB8-E5F0-4CAA-AC3C-1FBB52A3942E}"/>
              </a:ext>
            </a:extLst>
          </p:cNvPr>
          <p:cNvSpPr txBox="1"/>
          <p:nvPr/>
        </p:nvSpPr>
        <p:spPr>
          <a:xfrm>
            <a:off x="535995" y="501317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45254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4F195-FBC6-4D56-99B9-DAEF008A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32" y="348460"/>
            <a:ext cx="8251825" cy="498475"/>
          </a:xfrm>
        </p:spPr>
        <p:txBody>
          <a:bodyPr/>
          <a:lstStyle/>
          <a:p>
            <a:r>
              <a:rPr lang="en-US" dirty="0"/>
              <a:t>Promoting beneficial insects with flower strips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2CCB03-D60E-40B7-805E-D7384BA4B8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82" y="1075698"/>
            <a:ext cx="4871797" cy="18254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835325-725A-4296-B609-C15F02BBB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56" y="3248949"/>
            <a:ext cx="5269779" cy="197461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780AF5-9FA9-4785-9829-414E4D8EA333}"/>
              </a:ext>
            </a:extLst>
          </p:cNvPr>
          <p:cNvSpPr/>
          <p:nvPr/>
        </p:nvSpPr>
        <p:spPr>
          <a:xfrm>
            <a:off x="1695612" y="2678757"/>
            <a:ext cx="4473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b="0" dirty="0"/>
              <a:t>Flower </a:t>
            </a:r>
            <a:r>
              <a:rPr lang="de-CH" sz="1400" b="0" dirty="0" err="1"/>
              <a:t>strips</a:t>
            </a:r>
            <a:r>
              <a:rPr lang="de-CH" sz="1400" b="0" dirty="0"/>
              <a:t> </a:t>
            </a:r>
            <a:r>
              <a:rPr lang="de-CH" sz="1400" b="0" dirty="0" err="1"/>
              <a:t>attract</a:t>
            </a:r>
            <a:r>
              <a:rPr lang="de-CH" sz="1400" b="0" dirty="0"/>
              <a:t> </a:t>
            </a:r>
            <a:r>
              <a:rPr lang="de-CH" sz="1400" b="0" dirty="0" err="1"/>
              <a:t>the</a:t>
            </a:r>
            <a:r>
              <a:rPr lang="de-CH" sz="1400" b="0" dirty="0"/>
              <a:t> </a:t>
            </a:r>
            <a:r>
              <a:rPr lang="de-CH" sz="1400" b="0" dirty="0" err="1"/>
              <a:t>beneficial</a:t>
            </a:r>
            <a:r>
              <a:rPr lang="de-CH" sz="1400" b="0" dirty="0"/>
              <a:t> </a:t>
            </a:r>
            <a:r>
              <a:rPr lang="de-CH" sz="1400" b="0" dirty="0" err="1"/>
              <a:t>insects</a:t>
            </a:r>
            <a:r>
              <a:rPr lang="de-CH" sz="1400" b="0" dirty="0"/>
              <a:t> </a:t>
            </a:r>
            <a:r>
              <a:rPr lang="de-CH" sz="1400" b="0" dirty="0" err="1"/>
              <a:t>with</a:t>
            </a:r>
            <a:r>
              <a:rPr lang="de-CH" sz="1400" b="0" dirty="0"/>
              <a:t> an </a:t>
            </a:r>
            <a:r>
              <a:rPr lang="de-CH" sz="1400" b="0" dirty="0" err="1"/>
              <a:t>early</a:t>
            </a:r>
            <a:r>
              <a:rPr lang="de-CH" sz="1400" b="0" dirty="0"/>
              <a:t> and </a:t>
            </a:r>
            <a:r>
              <a:rPr lang="de-CH" sz="1400" b="0" dirty="0" err="1"/>
              <a:t>rich</a:t>
            </a:r>
            <a:r>
              <a:rPr lang="de-CH" sz="1400" b="0" dirty="0"/>
              <a:t> </a:t>
            </a:r>
            <a:r>
              <a:rPr lang="de-CH" sz="1400" b="0" dirty="0" err="1"/>
              <a:t>supply</a:t>
            </a:r>
            <a:r>
              <a:rPr lang="de-CH" sz="1400" b="0" dirty="0"/>
              <a:t> </a:t>
            </a:r>
            <a:r>
              <a:rPr lang="de-CH" sz="1400" b="0" dirty="0" err="1"/>
              <a:t>of</a:t>
            </a:r>
            <a:r>
              <a:rPr lang="de-CH" sz="1400" b="0" dirty="0"/>
              <a:t> </a:t>
            </a:r>
            <a:r>
              <a:rPr lang="de-CH" sz="1400" b="0" dirty="0" err="1"/>
              <a:t>nectar</a:t>
            </a:r>
            <a:r>
              <a:rPr lang="de-CH" sz="1400" b="0" dirty="0"/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15DF88-7D52-4CB9-B060-F9A89720A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754" y="1181196"/>
            <a:ext cx="1944216" cy="1944216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24C8F4F-36B6-450B-B1D0-E98BBA08680F}"/>
              </a:ext>
            </a:extLst>
          </p:cNvPr>
          <p:cNvSpPr/>
          <p:nvPr/>
        </p:nvSpPr>
        <p:spPr>
          <a:xfrm>
            <a:off x="1080859" y="5100355"/>
            <a:ext cx="60834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b="0" dirty="0"/>
              <a:t>After </a:t>
            </a:r>
            <a:r>
              <a:rPr lang="de-CH" sz="1400" b="0" dirty="0" err="1"/>
              <a:t>planting</a:t>
            </a:r>
            <a:r>
              <a:rPr lang="de-CH" sz="1400" b="0" dirty="0"/>
              <a:t> </a:t>
            </a:r>
            <a:r>
              <a:rPr lang="de-CH" sz="1400" b="0" dirty="0" err="1"/>
              <a:t>the</a:t>
            </a:r>
            <a:r>
              <a:rPr lang="de-CH" sz="1400" b="0" dirty="0"/>
              <a:t> </a:t>
            </a:r>
            <a:r>
              <a:rPr lang="de-CH" sz="1400" b="0" dirty="0" err="1"/>
              <a:t>cabbage</a:t>
            </a:r>
            <a:r>
              <a:rPr lang="de-CH" sz="1400" b="0" dirty="0"/>
              <a:t>, </a:t>
            </a:r>
            <a:r>
              <a:rPr lang="de-CH" sz="1400" b="0" dirty="0" err="1"/>
              <a:t>the</a:t>
            </a:r>
            <a:r>
              <a:rPr lang="de-CH" sz="1400" b="0" dirty="0"/>
              <a:t> </a:t>
            </a:r>
            <a:r>
              <a:rPr lang="de-CH" sz="1400" b="0" dirty="0" err="1"/>
              <a:t>flower</a:t>
            </a:r>
            <a:r>
              <a:rPr lang="de-CH" sz="1400" b="0" dirty="0"/>
              <a:t> </a:t>
            </a:r>
            <a:r>
              <a:rPr lang="de-CH" sz="1400" b="0" dirty="0" err="1"/>
              <a:t>strip</a:t>
            </a:r>
            <a:r>
              <a:rPr lang="de-CH" sz="1400" b="0" dirty="0"/>
              <a:t> </a:t>
            </a:r>
            <a:r>
              <a:rPr lang="de-CH" sz="1400" b="0" dirty="0" err="1"/>
              <a:t>continuously</a:t>
            </a:r>
            <a:r>
              <a:rPr lang="de-CH" sz="1400" b="0" dirty="0"/>
              <a:t> </a:t>
            </a:r>
            <a:r>
              <a:rPr lang="de-CH" sz="1400" b="0" dirty="0" err="1"/>
              <a:t>provides</a:t>
            </a:r>
            <a:r>
              <a:rPr lang="de-CH" sz="1400" b="0" dirty="0"/>
              <a:t> </a:t>
            </a:r>
            <a:r>
              <a:rPr lang="de-CH" sz="1400" b="0" dirty="0" err="1"/>
              <a:t>food</a:t>
            </a:r>
            <a:r>
              <a:rPr lang="de-CH" sz="1400" b="0" dirty="0"/>
              <a:t> and </a:t>
            </a:r>
            <a:r>
              <a:rPr lang="de-CH" sz="1400" b="0" dirty="0" err="1"/>
              <a:t>shelter</a:t>
            </a:r>
            <a:r>
              <a:rPr lang="de-CH" sz="1400" b="0" dirty="0"/>
              <a:t> </a:t>
            </a:r>
            <a:r>
              <a:rPr lang="de-CH" sz="1400" b="0" dirty="0" err="1"/>
              <a:t>for</a:t>
            </a:r>
            <a:r>
              <a:rPr lang="de-CH" sz="1400" b="0" dirty="0"/>
              <a:t> </a:t>
            </a:r>
            <a:r>
              <a:rPr lang="de-CH" sz="1400" b="0" dirty="0" err="1"/>
              <a:t>the</a:t>
            </a:r>
            <a:r>
              <a:rPr lang="de-CH" sz="1400" b="0" dirty="0"/>
              <a:t> </a:t>
            </a:r>
            <a:r>
              <a:rPr lang="de-CH" sz="1400" b="0" dirty="0" err="1"/>
              <a:t>beneficial</a:t>
            </a:r>
            <a:r>
              <a:rPr lang="de-CH" sz="1400" b="0" dirty="0"/>
              <a:t> </a:t>
            </a:r>
            <a:r>
              <a:rPr lang="de-CH" sz="1400" b="0" dirty="0" err="1"/>
              <a:t>insects</a:t>
            </a:r>
            <a:r>
              <a:rPr lang="de-CH" sz="1400" b="0" dirty="0"/>
              <a:t>. </a:t>
            </a:r>
            <a:r>
              <a:rPr lang="de-CH" sz="1400" b="0" dirty="0" err="1"/>
              <a:t>Cornflowers</a:t>
            </a:r>
            <a:r>
              <a:rPr lang="de-CH" sz="1400" b="0" dirty="0"/>
              <a:t> </a:t>
            </a:r>
            <a:r>
              <a:rPr lang="de-CH" sz="1400" b="0" dirty="0" err="1"/>
              <a:t>placed</a:t>
            </a:r>
            <a:r>
              <a:rPr lang="de-CH" sz="1400" b="0" dirty="0"/>
              <a:t> </a:t>
            </a:r>
            <a:r>
              <a:rPr lang="de-CH" sz="1400" b="0" dirty="0" err="1"/>
              <a:t>between</a:t>
            </a:r>
            <a:r>
              <a:rPr lang="de-CH" sz="1400" b="0" dirty="0"/>
              <a:t> </a:t>
            </a:r>
            <a:r>
              <a:rPr lang="de-CH" sz="1400" b="0" dirty="0" err="1"/>
              <a:t>the</a:t>
            </a:r>
            <a:r>
              <a:rPr lang="de-CH" sz="1400" b="0" dirty="0"/>
              <a:t> </a:t>
            </a:r>
            <a:r>
              <a:rPr lang="de-CH" sz="1400" b="0" dirty="0" err="1"/>
              <a:t>cabbage</a:t>
            </a:r>
            <a:r>
              <a:rPr lang="de-CH" sz="1400" b="0" dirty="0"/>
              <a:t> plants </a:t>
            </a:r>
            <a:r>
              <a:rPr lang="de-CH" sz="1400" b="0" dirty="0" err="1"/>
              <a:t>serve</a:t>
            </a:r>
            <a:r>
              <a:rPr lang="de-CH" sz="1400" b="0" dirty="0"/>
              <a:t> </a:t>
            </a:r>
            <a:r>
              <a:rPr lang="de-CH" sz="1400" b="0" dirty="0" err="1"/>
              <a:t>as</a:t>
            </a:r>
            <a:r>
              <a:rPr lang="de-CH" sz="1400" b="0" dirty="0"/>
              <a:t> </a:t>
            </a:r>
            <a:r>
              <a:rPr lang="de-CH" sz="1400" b="0" dirty="0" err="1"/>
              <a:t>stepping</a:t>
            </a:r>
            <a:r>
              <a:rPr lang="de-CH" sz="1400" b="0" dirty="0"/>
              <a:t> </a:t>
            </a:r>
            <a:r>
              <a:rPr lang="de-CH" sz="1400" b="0" dirty="0" err="1"/>
              <a:t>stones</a:t>
            </a:r>
            <a:r>
              <a:rPr lang="de-CH" sz="1400" b="0" dirty="0"/>
              <a:t> and promote </a:t>
            </a:r>
            <a:r>
              <a:rPr lang="de-CH" sz="1400" b="0" dirty="0" err="1"/>
              <a:t>parasitisation</a:t>
            </a:r>
            <a:r>
              <a:rPr lang="de-CH" sz="1400" b="0" dirty="0"/>
              <a:t> </a:t>
            </a:r>
            <a:r>
              <a:rPr lang="de-CH" sz="1400" b="0" dirty="0" err="1"/>
              <a:t>of</a:t>
            </a:r>
            <a:r>
              <a:rPr lang="de-CH" sz="1400" b="0" dirty="0"/>
              <a:t> </a:t>
            </a:r>
            <a:r>
              <a:rPr lang="de-CH" sz="1400" b="0" dirty="0" err="1"/>
              <a:t>the</a:t>
            </a:r>
            <a:r>
              <a:rPr lang="de-CH" sz="1400" b="0" dirty="0"/>
              <a:t> pests.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93E3FD-3C3F-40BC-B088-BF037EF5013A}"/>
              </a:ext>
            </a:extLst>
          </p:cNvPr>
          <p:cNvSpPr/>
          <p:nvPr/>
        </p:nvSpPr>
        <p:spPr>
          <a:xfrm>
            <a:off x="6821422" y="3191210"/>
            <a:ext cx="1817735" cy="92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cabbage whitefly braconid wasp </a:t>
            </a:r>
            <a:r>
              <a:rPr lang="en-US" sz="1200" b="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Cotesia</a:t>
            </a:r>
            <a:r>
              <a:rPr lang="en-US" sz="1200" b="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glomerata</a:t>
            </a:r>
            <a:r>
              <a:rPr lang="en-US" sz="12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parasitising</a:t>
            </a:r>
            <a:r>
              <a:rPr lang="en-US" sz="12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cabbage whitefly larvae. </a:t>
            </a:r>
            <a:endParaRPr lang="de-CH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2097408-E87A-4794-A33E-89CFE4D9105A}"/>
              </a:ext>
            </a:extLst>
          </p:cNvPr>
          <p:cNvSpPr/>
          <p:nvPr/>
        </p:nvSpPr>
        <p:spPr bwMode="auto">
          <a:xfrm>
            <a:off x="655030" y="1052736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0615A5F-85C0-41C2-B326-9573F9449797}"/>
              </a:ext>
            </a:extLst>
          </p:cNvPr>
          <p:cNvSpPr/>
          <p:nvPr/>
        </p:nvSpPr>
        <p:spPr bwMode="auto">
          <a:xfrm>
            <a:off x="655030" y="3125412"/>
            <a:ext cx="388640" cy="38864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88B417-0A9D-4502-BC11-8853A917FB0A}"/>
              </a:ext>
            </a:extLst>
          </p:cNvPr>
          <p:cNvSpPr txBox="1"/>
          <p:nvPr/>
        </p:nvSpPr>
        <p:spPr>
          <a:xfrm>
            <a:off x="6813212" y="4236257"/>
            <a:ext cx="1935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 err="1"/>
              <a:t>Photo</a:t>
            </a:r>
            <a:r>
              <a:rPr lang="de-CH" sz="1200" b="0" dirty="0"/>
              <a:t>: Henryk Luka, FiBL</a:t>
            </a:r>
          </a:p>
        </p:txBody>
      </p:sp>
    </p:spTree>
    <p:extLst>
      <p:ext uri="{BB962C8B-B14F-4D97-AF65-F5344CB8AC3E}">
        <p14:creationId xmlns:p14="http://schemas.microsoft.com/office/powerpoint/2010/main" val="1909933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B1055-FF20-4E3F-A5D3-97389515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Using</a:t>
            </a:r>
            <a:r>
              <a:rPr lang="de-CH" dirty="0"/>
              <a:t> </a:t>
            </a:r>
            <a:r>
              <a:rPr lang="de-CH" dirty="0" err="1"/>
              <a:t>nets</a:t>
            </a:r>
            <a:r>
              <a:rPr lang="de-CH" dirty="0"/>
              <a:t> and/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flower</a:t>
            </a:r>
            <a:r>
              <a:rPr lang="de-CH" dirty="0"/>
              <a:t> </a:t>
            </a:r>
            <a:r>
              <a:rPr lang="de-CH" dirty="0" err="1"/>
              <a:t>strips</a:t>
            </a:r>
            <a:r>
              <a:rPr lang="de-CH" dirty="0"/>
              <a:t>?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1B7FE48-D691-4BDA-BE12-34960A657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068005"/>
              </p:ext>
            </p:extLst>
          </p:nvPr>
        </p:nvGraphicFramePr>
        <p:xfrm>
          <a:off x="395535" y="946701"/>
          <a:ext cx="8251825" cy="4964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6815">
                  <a:extLst>
                    <a:ext uri="{9D8B030D-6E8A-4147-A177-3AD203B41FA5}">
                      <a16:colId xmlns:a16="http://schemas.microsoft.com/office/drawing/2014/main" val="4206592423"/>
                    </a:ext>
                  </a:extLst>
                </a:gridCol>
                <a:gridCol w="2937303">
                  <a:extLst>
                    <a:ext uri="{9D8B030D-6E8A-4147-A177-3AD203B41FA5}">
                      <a16:colId xmlns:a16="http://schemas.microsoft.com/office/drawing/2014/main" val="2334832931"/>
                    </a:ext>
                  </a:extLst>
                </a:gridCol>
                <a:gridCol w="3827707">
                  <a:extLst>
                    <a:ext uri="{9D8B030D-6E8A-4147-A177-3AD203B41FA5}">
                      <a16:colId xmlns:a16="http://schemas.microsoft.com/office/drawing/2014/main" val="2633140806"/>
                    </a:ext>
                  </a:extLst>
                </a:gridCol>
              </a:tblGrid>
              <a:tr h="3010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600" b="1">
                          <a:effectLst/>
                        </a:rPr>
                        <a:t> </a:t>
                      </a:r>
                      <a:endParaRPr lang="de-CH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b="1" dirty="0" err="1">
                          <a:effectLst/>
                        </a:rPr>
                        <a:t>Without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net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b="1" dirty="0" err="1">
                          <a:effectLst/>
                        </a:rPr>
                        <a:t>With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net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40731"/>
                  </a:ext>
                </a:extLst>
              </a:tr>
              <a:tr h="10550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Climate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Rapid drying of the moist crop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Increased humidity and risk of leaf spot diseases such as Alternaria</a:t>
                      </a:r>
                    </a:p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Heat accumulation possible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1217345110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effectLst/>
                        </a:rPr>
                        <a:t>Beneficials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Access </a:t>
                      </a:r>
                      <a:r>
                        <a:rPr lang="de-DE" sz="1600" dirty="0" err="1">
                          <a:effectLst/>
                        </a:rPr>
                        <a:t>to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the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crop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>
                          <a:effectLst/>
                        </a:rPr>
                        <a:t>No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access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to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the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crop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Pests that are under the net can multiply unhindered.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2519570794"/>
                  </a:ext>
                </a:extLst>
              </a:tr>
              <a:tr h="928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Pests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Regulation with selective plant protection products partly possible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Effective against all pests with suitable mesh size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1298408520"/>
                  </a:ext>
                </a:extLst>
              </a:tr>
              <a:tr h="1501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Cultural </a:t>
                      </a:r>
                      <a:r>
                        <a:rPr lang="de-DE" sz="1600" b="1" dirty="0" err="1">
                          <a:effectLst/>
                        </a:rPr>
                        <a:t>measures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>
                          <a:effectLst/>
                        </a:rPr>
                        <a:t>No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restriction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The net must be removed before hoeing and weeding and the crop must be covered again immediately afterwards.</a:t>
                      </a:r>
                    </a:p>
                    <a:p>
                      <a:pPr marL="21600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The weeds wither less well.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2718203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464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B039B-5133-4250-8D79-FE2D6862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Browning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midrib</a:t>
            </a:r>
            <a:endParaRPr lang="de-CH" dirty="0"/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2D4E801-3553-410C-AD3E-DE3CE7ACE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41143"/>
              </p:ext>
            </p:extLst>
          </p:nvPr>
        </p:nvGraphicFramePr>
        <p:xfrm>
          <a:off x="511175" y="1340768"/>
          <a:ext cx="5372567" cy="2454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178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622389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leaves are damaged, the midrib part often turns to a brown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colour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(discoloration). This is more common in cabbages that are harvested late or at an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overmature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stage. The damaged parts also serve as entry points for pathogens.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How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prevent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or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minimising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damage to the leaves during harvest and postharvest handling.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61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B039B-5133-4250-8D79-FE2D6862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Yellowing</a:t>
            </a:r>
            <a:endParaRPr lang="de-CH" dirty="0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0214F5D7-200E-4E56-996C-2B073879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65495"/>
              </p:ext>
            </p:extLst>
          </p:nvPr>
        </p:nvGraphicFramePr>
        <p:xfrm>
          <a:off x="492115" y="1268760"/>
          <a:ext cx="5372567" cy="2459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178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622389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 lvl="0" indent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Gradual loss of the green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the leaves resulting in yellowing of the leaves.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How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prevent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 err="1">
                          <a:effectLst/>
                        </a:rPr>
                        <a:t>Minimising</a:t>
                      </a:r>
                      <a:r>
                        <a:rPr lang="en-US" sz="1400" dirty="0">
                          <a:effectLst/>
                        </a:rPr>
                        <a:t> storage at room temperature.</a:t>
                      </a:r>
                      <a:endParaRPr lang="de-CH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Providing adequate ventilation during storage.</a:t>
                      </a:r>
                      <a:endParaRPr lang="de-CH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Avoiding storing cabbage with ethylene producing vegetables and fruits or other products that produce ethylene.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549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B039B-5133-4250-8D79-FE2D6862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330201"/>
            <a:ext cx="8251825" cy="578519"/>
          </a:xfrm>
        </p:spPr>
        <p:txBody>
          <a:bodyPr/>
          <a:lstStyle/>
          <a:p>
            <a:r>
              <a:rPr lang="en-US" dirty="0"/>
              <a:t>Pepper spot or black leaf speck</a:t>
            </a:r>
            <a:endParaRPr lang="de-CH" dirty="0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77DFC6E0-7094-485D-ABA5-F8212CA5C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25487"/>
              </p:ext>
            </p:extLst>
          </p:nvPr>
        </p:nvGraphicFramePr>
        <p:xfrm>
          <a:off x="511175" y="1196752"/>
          <a:ext cx="5372567" cy="3190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178">
                  <a:extLst>
                    <a:ext uri="{9D8B030D-6E8A-4147-A177-3AD203B41FA5}">
                      <a16:colId xmlns:a16="http://schemas.microsoft.com/office/drawing/2014/main" val="2732004705"/>
                    </a:ext>
                  </a:extLst>
                </a:gridCol>
                <a:gridCol w="3622389">
                  <a:extLst>
                    <a:ext uri="{9D8B030D-6E8A-4147-A177-3AD203B41FA5}">
                      <a16:colId xmlns:a16="http://schemas.microsoft.com/office/drawing/2014/main" val="218843068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Symptoms</a:t>
                      </a: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specks may initially develop randomly on the leaves as small spots and may coalesce to form larger ones. 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263853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How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prevent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72000" marB="7200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Using resistant varieties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growing conditions which cause lush or vigorous growth.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Minimising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storage at room temperature.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Ensuring good management of potassium in the soil; high K levels reduce the incidence of the disorder.</a:t>
                      </a: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Avoiding exposure of the heads to warm temperatures after cold storage</a:t>
                      </a:r>
                    </a:p>
                  </a:txBody>
                  <a:tcPr marL="36000" marR="36000" marT="72000" marB="72000"/>
                </a:tc>
                <a:extLst>
                  <a:ext uri="{0D108BD9-81ED-4DB2-BD59-A6C34878D82A}">
                    <a16:rowId xmlns:a16="http://schemas.microsoft.com/office/drawing/2014/main" val="480842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863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Determining</a:t>
            </a:r>
            <a:r>
              <a:rPr lang="de-CH" dirty="0"/>
              <a:t> </a:t>
            </a:r>
            <a:r>
              <a:rPr lang="de-CH" dirty="0" err="1"/>
              <a:t>maturity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harvest</a:t>
            </a:r>
            <a:endParaRPr lang="de-CH" dirty="0"/>
          </a:p>
        </p:txBody>
      </p:sp>
      <p:pic>
        <p:nvPicPr>
          <p:cNvPr id="3" name="Grafik 2" descr="E:\PHOTOS\PMCA NOV 2019 KENYA\20191106_155212.jpg">
            <a:extLst>
              <a:ext uri="{FF2B5EF4-FFF2-40B4-BE49-F238E27FC236}">
                <a16:creationId xmlns:a16="http://schemas.microsoft.com/office/drawing/2014/main" id="{3E2C4F1D-598C-4387-901E-90AFEBCA0247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230497"/>
            <a:ext cx="3562364" cy="2672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5477E34-3B7C-467C-802F-65FD0A79922A}"/>
              </a:ext>
            </a:extLst>
          </p:cNvPr>
          <p:cNvSpPr/>
          <p:nvPr/>
        </p:nvSpPr>
        <p:spPr>
          <a:xfrm>
            <a:off x="7315253" y="3902859"/>
            <a:ext cx="1386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0" dirty="0"/>
              <a:t>Photo: Irene Kadzere</a:t>
            </a:r>
            <a:endParaRPr lang="de-CH" sz="1000" b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AEDC1B1-5D10-4136-A03C-35D94D8117AA}"/>
              </a:ext>
            </a:extLst>
          </p:cNvPr>
          <p:cNvSpPr/>
          <p:nvPr/>
        </p:nvSpPr>
        <p:spPr>
          <a:xfrm>
            <a:off x="4971418" y="4149080"/>
            <a:ext cx="3682425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Delays in harvesting cause rotting and further cracking of the cabbages in the field.</a:t>
            </a:r>
            <a:endParaRPr lang="de-CH" sz="14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76DC924-3463-4F66-B5A1-43062B111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54823"/>
              </p:ext>
            </p:extLst>
          </p:nvPr>
        </p:nvGraphicFramePr>
        <p:xfrm>
          <a:off x="490157" y="3573016"/>
          <a:ext cx="4378132" cy="226068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50894">
                  <a:extLst>
                    <a:ext uri="{9D8B030D-6E8A-4147-A177-3AD203B41FA5}">
                      <a16:colId xmlns:a16="http://schemas.microsoft.com/office/drawing/2014/main" val="1924784594"/>
                    </a:ext>
                  </a:extLst>
                </a:gridCol>
                <a:gridCol w="1397206">
                  <a:extLst>
                    <a:ext uri="{9D8B030D-6E8A-4147-A177-3AD203B41FA5}">
                      <a16:colId xmlns:a16="http://schemas.microsoft.com/office/drawing/2014/main" val="4272724716"/>
                    </a:ext>
                  </a:extLst>
                </a:gridCol>
                <a:gridCol w="1730032">
                  <a:extLst>
                    <a:ext uri="{9D8B030D-6E8A-4147-A177-3AD203B41FA5}">
                      <a16:colId xmlns:a16="http://schemas.microsoft.com/office/drawing/2014/main" val="122923161"/>
                    </a:ext>
                  </a:extLst>
                </a:gridCol>
              </a:tblGrid>
              <a:tr h="7598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Type/ variety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of cabbage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Time from transplanting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to maturity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Shelf life at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 to 100 % RH and 0 </a:t>
                      </a:r>
                      <a:r>
                        <a:rPr lang="en-US" sz="1400" baseline="30000" dirty="0" err="1">
                          <a:effectLst/>
                        </a:rPr>
                        <a:t>o</a:t>
                      </a:r>
                      <a:r>
                        <a:rPr lang="en-US" sz="1400" dirty="0" err="1">
                          <a:effectLst/>
                        </a:rPr>
                        <a:t>C</a:t>
                      </a:r>
                      <a:r>
                        <a:rPr lang="en-US" sz="1400" dirty="0">
                          <a:effectLst/>
                        </a:rPr>
                        <a:t> storage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8226172"/>
                  </a:ext>
                </a:extLst>
              </a:tr>
              <a:tr h="7504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Early maturing varieties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 to 45 days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to 6 weeks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6034366"/>
                  </a:ext>
                </a:extLst>
              </a:tr>
              <a:tr h="7504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Late maturing varieties</a:t>
                      </a:r>
                      <a:endParaRPr lang="de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62 to 120 days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to 6 months</a:t>
                      </a:r>
                      <a:endParaRPr lang="de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0401461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2E21E65C-6FA3-4D73-9175-59DFA11825D3}"/>
              </a:ext>
            </a:extLst>
          </p:cNvPr>
          <p:cNvSpPr/>
          <p:nvPr/>
        </p:nvSpPr>
        <p:spPr>
          <a:xfrm>
            <a:off x="490157" y="1060776"/>
            <a:ext cx="4248471" cy="2333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Criteria: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Number of days from transplanting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Firmness or compactness of the heads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Head size (most commonly used indicator): diameter of 10 to 15 to 25 cm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Arrangement of the wrapper leaves </a:t>
            </a:r>
            <a:br>
              <a:rPr lang="en-US" sz="16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(well spread wrapper leaves with the head exposed)</a:t>
            </a:r>
            <a:endParaRPr lang="de-CH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302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A6DC235-7FB5-4F24-A849-73D12B71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20" y="1052736"/>
            <a:ext cx="4324312" cy="34067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60215A-7A52-4540-92A8-C7D59807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Cabbage</a:t>
            </a:r>
            <a:r>
              <a:rPr lang="de-CH" dirty="0"/>
              <a:t> </a:t>
            </a:r>
            <a:r>
              <a:rPr lang="de-CH" dirty="0" err="1"/>
              <a:t>harvest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A5631CA-B852-4D97-9D09-4C3BC274948C}"/>
              </a:ext>
            </a:extLst>
          </p:cNvPr>
          <p:cNvSpPr txBox="1"/>
          <p:nvPr/>
        </p:nvSpPr>
        <p:spPr>
          <a:xfrm>
            <a:off x="323528" y="91162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err="1"/>
              <a:t>Cleaning</a:t>
            </a:r>
            <a:endParaRPr lang="de-CH" sz="1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B4FE54-8D48-4A13-A8DE-C48ADCD65DA7}"/>
              </a:ext>
            </a:extLst>
          </p:cNvPr>
          <p:cNvSpPr txBox="1"/>
          <p:nvPr/>
        </p:nvSpPr>
        <p:spPr>
          <a:xfrm>
            <a:off x="4860032" y="91162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err="1"/>
              <a:t>Grading</a:t>
            </a:r>
            <a:endParaRPr lang="de-CH" sz="1800" dirty="0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0E538FB8-A247-4DAA-9764-6D9BC0F89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52785"/>
              </p:ext>
            </p:extLst>
          </p:nvPr>
        </p:nvGraphicFramePr>
        <p:xfrm>
          <a:off x="4860032" y="1382933"/>
          <a:ext cx="3456384" cy="442233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690970447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843022667"/>
                    </a:ext>
                  </a:extLst>
                </a:gridCol>
              </a:tblGrid>
              <a:tr h="5459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Attributes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Types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716788"/>
                  </a:ext>
                </a:extLst>
              </a:tr>
              <a:tr h="1392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Head shape and form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Round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Conical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Flat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Savoy leaves or smooth leaves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230253"/>
                  </a:ext>
                </a:extLst>
              </a:tr>
              <a:tr h="82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Head size</a:t>
                      </a:r>
                      <a:endParaRPr lang="de-CH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Small (0.8 kg or less)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Medium (0.9 to 1.4 kg)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Large (1.5 kg or more)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273281"/>
                  </a:ext>
                </a:extLst>
              </a:tr>
              <a:tr h="82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Head compactness</a:t>
                      </a:r>
                      <a:endParaRPr lang="de-CH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CH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Loose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Medium firmness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Hard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4171768"/>
                  </a:ext>
                </a:extLst>
              </a:tr>
              <a:tr h="82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Leaf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colour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Green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Red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Purple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0479021"/>
                  </a:ext>
                </a:extLst>
              </a:tr>
            </a:tbl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8C930664-65CB-43DB-9348-06EE0DE9DDEB}"/>
              </a:ext>
            </a:extLst>
          </p:cNvPr>
          <p:cNvSpPr/>
          <p:nvPr/>
        </p:nvSpPr>
        <p:spPr>
          <a:xfrm>
            <a:off x="350620" y="4606159"/>
            <a:ext cx="432431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Calibri" panose="020F0502020204030204" pitchFamily="34" charset="0"/>
              </a:rPr>
              <a:t>Trimming the stem end to 2 cm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Calibri" panose="020F0502020204030204" pitchFamily="34" charset="0"/>
              </a:rPr>
              <a:t>Removing torn and loose wrapper leaves leaving only 3 to 6 wrappers</a:t>
            </a:r>
          </a:p>
        </p:txBody>
      </p:sp>
    </p:spTree>
    <p:extLst>
      <p:ext uri="{BB962C8B-B14F-4D97-AF65-F5344CB8AC3E}">
        <p14:creationId xmlns:p14="http://schemas.microsoft.com/office/powerpoint/2010/main" val="3840079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AC06A-D7EF-4A1B-86A0-8EDDBE66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Cabbage</a:t>
            </a:r>
            <a:r>
              <a:rPr lang="de-CH" dirty="0"/>
              <a:t> post-</a:t>
            </a:r>
            <a:r>
              <a:rPr lang="de-CH" dirty="0" err="1"/>
              <a:t>harvest</a:t>
            </a:r>
            <a:r>
              <a:rPr lang="de-CH" dirty="0"/>
              <a:t> </a:t>
            </a:r>
            <a:r>
              <a:rPr lang="de-CH" dirty="0" err="1"/>
              <a:t>management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8D8826-F043-4041-8E5C-31D43E8097A7}"/>
              </a:ext>
            </a:extLst>
          </p:cNvPr>
          <p:cNvSpPr txBox="1"/>
          <p:nvPr/>
        </p:nvSpPr>
        <p:spPr>
          <a:xfrm>
            <a:off x="4860032" y="12687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err="1"/>
              <a:t>Packaging</a:t>
            </a:r>
            <a:endParaRPr lang="de-CH" sz="1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F2FA10-D5F0-45B9-97E2-2CD9A004A52B}"/>
              </a:ext>
            </a:extLst>
          </p:cNvPr>
          <p:cNvSpPr txBox="1"/>
          <p:nvPr/>
        </p:nvSpPr>
        <p:spPr>
          <a:xfrm>
            <a:off x="395536" y="12148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/>
              <a:t>Cold </a:t>
            </a:r>
            <a:r>
              <a:rPr lang="de-CH" sz="1800" dirty="0" err="1"/>
              <a:t>storage</a:t>
            </a:r>
            <a:endParaRPr lang="de-CH" sz="18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DB3CA0B-1183-4920-A579-55C55E62F355}"/>
              </a:ext>
            </a:extLst>
          </p:cNvPr>
          <p:cNvSpPr/>
          <p:nvPr/>
        </p:nvSpPr>
        <p:spPr>
          <a:xfrm>
            <a:off x="4686288" y="4370111"/>
            <a:ext cx="4064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</a:rPr>
              <a:t>Disease and insect free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</a:rPr>
              <a:t>With no signs of wilting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</a:rPr>
              <a:t>Rigid containers such as boxes, cartons or large baskets are preferable  </a:t>
            </a:r>
            <a:endParaRPr lang="de-CH" sz="1600" b="0" dirty="0">
              <a:latin typeface="+mn-lt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</a:rPr>
              <a:t>Careful handling</a:t>
            </a:r>
            <a:endParaRPr lang="de-CH" sz="1600" b="0" dirty="0"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71B41BA-A0D0-4B8E-A7DE-9036768386CE}"/>
              </a:ext>
            </a:extLst>
          </p:cNvPr>
          <p:cNvSpPr/>
          <p:nvPr/>
        </p:nvSpPr>
        <p:spPr bwMode="auto">
          <a:xfrm>
            <a:off x="571791" y="1844824"/>
            <a:ext cx="3744416" cy="2331732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71AA376-1906-4375-AEC2-EF8D0894EC73}"/>
              </a:ext>
            </a:extLst>
          </p:cNvPr>
          <p:cNvSpPr/>
          <p:nvPr/>
        </p:nvSpPr>
        <p:spPr>
          <a:xfrm>
            <a:off x="579198" y="4534380"/>
            <a:ext cx="3416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/>
              <a:t>For cabbages ideally at more than 95 % relative humidity and 0 °C.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DB2E3E-D0C9-44FB-9902-AF4474972A7D}"/>
              </a:ext>
            </a:extLst>
          </p:cNvPr>
          <p:cNvSpPr txBox="1">
            <a:spLocks/>
          </p:cNvSpPr>
          <p:nvPr/>
        </p:nvSpPr>
        <p:spPr>
          <a:xfrm>
            <a:off x="579198" y="4007722"/>
            <a:ext cx="3809138" cy="33766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CH"/>
            </a:defPPr>
            <a:lvl1pPr marL="358775" indent="-358775">
              <a:spcBef>
                <a:spcPts val="600"/>
              </a:spcBef>
              <a:defRPr sz="160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0" dirty="0"/>
              <a:t>Charcoal insulated storage structure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D64C067-9563-4AC1-9DF5-BB5DDAA65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7"/>
          <a:stretch/>
        </p:blipFill>
        <p:spPr>
          <a:xfrm>
            <a:off x="4799586" y="1717826"/>
            <a:ext cx="1552903" cy="19248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8A0775-5243-4553-9CCD-0181EC7ACB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068" y="2775796"/>
            <a:ext cx="2032126" cy="151211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F6F5060-1913-443B-B1E4-13AD2DFA92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935" y="1143579"/>
            <a:ext cx="2772307" cy="16518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0190956-AB40-4B4B-A6B2-8ABEF2E974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631" y="2509450"/>
            <a:ext cx="1907184" cy="17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DE044-9E50-4A34-B7C0-AFB65879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Symptoms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club</a:t>
            </a:r>
            <a:r>
              <a:rPr lang="de-CH" dirty="0"/>
              <a:t> root </a:t>
            </a:r>
            <a:r>
              <a:rPr lang="de-CH" dirty="0" err="1"/>
              <a:t>disease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886063-BE4C-4E99-BDED-386FC8E53ECF}"/>
              </a:ext>
            </a:extLst>
          </p:cNvPr>
          <p:cNvSpPr txBox="1"/>
          <p:nvPr/>
        </p:nvSpPr>
        <p:spPr>
          <a:xfrm>
            <a:off x="1318651" y="5384610"/>
            <a:ext cx="325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dirty="0" err="1"/>
              <a:t>Photos</a:t>
            </a:r>
            <a:r>
              <a:rPr lang="de-CH" sz="1200" b="0" dirty="0"/>
              <a:t>: Gerald Holmes, </a:t>
            </a:r>
            <a:r>
              <a:rPr lang="de-CH" sz="1200" b="0" dirty="0" err="1"/>
              <a:t>Strawberry</a:t>
            </a:r>
            <a:r>
              <a:rPr lang="de-CH" sz="1200" b="0" dirty="0"/>
              <a:t> Center, Cal </a:t>
            </a:r>
            <a:r>
              <a:rPr lang="de-CH" sz="1200" b="0" dirty="0" err="1"/>
              <a:t>Poly</a:t>
            </a:r>
            <a:r>
              <a:rPr lang="de-CH" sz="1200" b="0" dirty="0"/>
              <a:t> San Luis </a:t>
            </a:r>
            <a:r>
              <a:rPr lang="de-CH" sz="1200" b="0" dirty="0" err="1"/>
              <a:t>Obispo</a:t>
            </a:r>
            <a:r>
              <a:rPr lang="de-CH" sz="1200" b="0" dirty="0"/>
              <a:t>, Bugwood.org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6CDA5F-8A66-420D-9D77-063D57B33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1056245"/>
            <a:ext cx="3384375" cy="22892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7D07549-A426-4E32-BB3C-BF7E209B8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509" y="3573015"/>
            <a:ext cx="3384375" cy="22892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769510A-8A4E-432B-BCE0-CDB4B251FA3D}"/>
              </a:ext>
            </a:extLst>
          </p:cNvPr>
          <p:cNvSpPr/>
          <p:nvPr/>
        </p:nvSpPr>
        <p:spPr>
          <a:xfrm>
            <a:off x="755576" y="1484784"/>
            <a:ext cx="3240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  <a:ea typeface="ＭＳ Ｐゴシック" charset="-128"/>
              </a:rPr>
              <a:t>Yellowing leaves</a:t>
            </a: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dirty="0">
                <a:ea typeface="ＭＳ Ｐゴシック" charset="-128"/>
              </a:rPr>
              <a:t>Wilting during hot days</a:t>
            </a: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dirty="0">
                <a:ea typeface="ＭＳ Ｐゴシック" charset="-128"/>
              </a:rPr>
              <a:t>Stunted growth</a:t>
            </a: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  <a:ea typeface="ＭＳ Ｐゴシック" charset="-128"/>
              </a:rPr>
              <a:t>Swollen roots, into thick, irregular club shapes.</a:t>
            </a: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dirty="0">
                <a:ea typeface="ＭＳ Ｐゴシック" charset="-128"/>
              </a:rPr>
              <a:t>Formation of galls on the roots.</a:t>
            </a: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dirty="0">
                <a:ea typeface="ＭＳ Ｐゴシック" charset="-128"/>
              </a:rPr>
              <a:t>Eventually rotting of the roots and dying of the plant</a:t>
            </a:r>
            <a:endParaRPr lang="de-CH" sz="1800" b="0" dirty="0">
              <a:latin typeface="+mn-lt"/>
              <a:ea typeface="ＭＳ Ｐゴシック" charset="-128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961F96C-36C0-4871-A69B-BE88262C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2860989"/>
            <a:ext cx="1080120" cy="4844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altLang="de-DE" dirty="0" err="1"/>
              <a:t>Wilting</a:t>
            </a:r>
            <a:endParaRPr lang="en-US" altLang="de-DE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77F3466-9DD2-4E90-AEFF-F0572CDF7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749" y="5348919"/>
            <a:ext cx="1929491" cy="4844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altLang="de-DE" dirty="0"/>
              <a:t>Galls on </a:t>
            </a:r>
            <a:r>
              <a:rPr lang="de-CH" altLang="de-DE" dirty="0" err="1"/>
              <a:t>the</a:t>
            </a:r>
            <a:r>
              <a:rPr lang="de-CH" altLang="de-DE" dirty="0"/>
              <a:t> </a:t>
            </a:r>
            <a:r>
              <a:rPr lang="de-CH" altLang="de-DE" dirty="0" err="1"/>
              <a:t>roots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06800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A1658-8C82-41F2-AD99-74FD7486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Soil</a:t>
            </a:r>
            <a:r>
              <a:rPr lang="de-CH" dirty="0"/>
              <a:t> pH </a:t>
            </a:r>
            <a:r>
              <a:rPr lang="de-CH" dirty="0" err="1"/>
              <a:t>test</a:t>
            </a:r>
            <a:r>
              <a:rPr lang="de-CH" dirty="0"/>
              <a:t> kit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63CD9F-015D-419F-895A-B47A58232C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021215"/>
            <a:ext cx="6247510" cy="41494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60E2DC0-EABF-42B5-ADB1-B672B347878F}"/>
              </a:ext>
            </a:extLst>
          </p:cNvPr>
          <p:cNvSpPr/>
          <p:nvPr/>
        </p:nvSpPr>
        <p:spPr>
          <a:xfrm>
            <a:off x="5940152" y="5240108"/>
            <a:ext cx="18165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Photo: Thomas Alföldi (</a:t>
            </a:r>
            <a:r>
              <a:rPr lang="en-US" sz="1000" b="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FiBL</a:t>
            </a:r>
            <a:r>
              <a:rPr lang="en-US" sz="1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CH" sz="1000" b="0" dirty="0">
              <a:latin typeface="+mn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8B6B63C-D726-46D4-908E-570C53C5F22B}"/>
              </a:ext>
            </a:extLst>
          </p:cNvPr>
          <p:cNvSpPr/>
          <p:nvPr/>
        </p:nvSpPr>
        <p:spPr>
          <a:xfrm>
            <a:off x="395536" y="4601777"/>
            <a:ext cx="5112568" cy="139909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 err="1">
                <a:latin typeface="+mn-lt"/>
                <a:ea typeface="ＭＳ Ｐゴシック" charset="-128"/>
              </a:rPr>
              <a:t>Example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of</a:t>
            </a:r>
            <a:r>
              <a:rPr lang="de-CH" sz="1600" b="0" dirty="0">
                <a:latin typeface="+mn-lt"/>
                <a:ea typeface="ＭＳ Ｐゴシック" charset="-128"/>
              </a:rPr>
              <a:t> a simple </a:t>
            </a:r>
            <a:r>
              <a:rPr lang="de-CH" sz="1600" b="0" dirty="0" err="1">
                <a:latin typeface="+mn-lt"/>
                <a:ea typeface="ＭＳ Ｐゴシック" charset="-128"/>
              </a:rPr>
              <a:t>set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for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soil</a:t>
            </a:r>
            <a:r>
              <a:rPr lang="de-CH" sz="1600" b="0" dirty="0">
                <a:latin typeface="+mn-lt"/>
                <a:ea typeface="ＭＳ Ｐゴシック" charset="-128"/>
              </a:rPr>
              <a:t> pH </a:t>
            </a:r>
            <a:r>
              <a:rPr lang="de-CH" sz="1600" b="0" dirty="0" err="1">
                <a:latin typeface="+mn-lt"/>
                <a:ea typeface="ＭＳ Ｐゴシック" charset="-128"/>
              </a:rPr>
              <a:t>measurement</a:t>
            </a:r>
            <a:r>
              <a:rPr lang="de-CH" sz="1600" b="0" dirty="0">
                <a:latin typeface="+mn-lt"/>
                <a:ea typeface="ＭＳ Ｐゴシック" charset="-128"/>
              </a:rPr>
              <a:t>. </a:t>
            </a:r>
            <a:r>
              <a:rPr lang="de-CH" sz="1600" b="0" dirty="0" err="1">
                <a:latin typeface="+mn-lt"/>
                <a:ea typeface="ＭＳ Ｐゴシック" charset="-128"/>
              </a:rPr>
              <a:t>With</a:t>
            </a:r>
            <a:r>
              <a:rPr lang="de-CH" sz="1600" b="0" dirty="0">
                <a:latin typeface="+mn-lt"/>
                <a:ea typeface="ＭＳ Ｐゴシック" charset="-128"/>
              </a:rPr>
              <a:t> a </a:t>
            </a:r>
            <a:r>
              <a:rPr lang="de-CH" sz="1600" b="0" dirty="0" err="1">
                <a:latin typeface="+mn-lt"/>
                <a:ea typeface="ＭＳ Ｐゴシック" charset="-128"/>
              </a:rPr>
              <a:t>small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spoon</a:t>
            </a:r>
            <a:r>
              <a:rPr lang="de-CH" sz="1600" b="0" dirty="0">
                <a:latin typeface="+mn-lt"/>
                <a:ea typeface="ＭＳ Ｐゴシック" charset="-128"/>
              </a:rPr>
              <a:t>, a </a:t>
            </a:r>
            <a:r>
              <a:rPr lang="de-CH" sz="1600" b="0" dirty="0" err="1">
                <a:latin typeface="+mn-lt"/>
                <a:ea typeface="ＭＳ Ｐゴシック" charset="-128"/>
              </a:rPr>
              <a:t>little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soil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is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placed</a:t>
            </a:r>
            <a:r>
              <a:rPr lang="de-CH" sz="1600" b="0" dirty="0">
                <a:latin typeface="+mn-lt"/>
                <a:ea typeface="ＭＳ Ｐゴシック" charset="-128"/>
              </a:rPr>
              <a:t> on </a:t>
            </a:r>
            <a:r>
              <a:rPr lang="de-CH" sz="1600" b="0" dirty="0" err="1">
                <a:latin typeface="+mn-lt"/>
                <a:ea typeface="ＭＳ Ｐゴシック" charset="-128"/>
              </a:rPr>
              <a:t>the</a:t>
            </a:r>
            <a:r>
              <a:rPr lang="de-CH" sz="1600" b="0" dirty="0">
                <a:latin typeface="+mn-lt"/>
                <a:ea typeface="ＭＳ Ｐゴシック" charset="-128"/>
              </a:rPr>
              <a:t> pH </a:t>
            </a:r>
            <a:r>
              <a:rPr lang="de-CH" sz="1600" b="0" dirty="0" err="1">
                <a:latin typeface="+mn-lt"/>
                <a:ea typeface="ＭＳ Ｐゴシック" charset="-128"/>
              </a:rPr>
              <a:t>measuring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plate</a:t>
            </a:r>
            <a:r>
              <a:rPr lang="de-CH" sz="1600" b="0" dirty="0">
                <a:latin typeface="+mn-lt"/>
                <a:ea typeface="ＭＳ Ｐゴシック" charset="-128"/>
              </a:rPr>
              <a:t> and </a:t>
            </a:r>
            <a:r>
              <a:rPr lang="de-CH" sz="1600" b="0" dirty="0" err="1">
                <a:latin typeface="+mn-lt"/>
                <a:ea typeface="ＭＳ Ｐゴシック" charset="-128"/>
              </a:rPr>
              <a:t>drizzled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with</a:t>
            </a:r>
            <a:r>
              <a:rPr lang="de-CH" sz="1600" b="0" dirty="0">
                <a:latin typeface="+mn-lt"/>
                <a:ea typeface="ＭＳ Ｐゴシック" charset="-128"/>
              </a:rPr>
              <a:t> 1 ml </a:t>
            </a:r>
            <a:r>
              <a:rPr lang="de-CH" sz="1600" b="0" dirty="0" err="1">
                <a:latin typeface="+mn-lt"/>
                <a:ea typeface="ＭＳ Ｐゴシック" charset="-128"/>
              </a:rPr>
              <a:t>indicator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solution</a:t>
            </a:r>
            <a:r>
              <a:rPr lang="de-CH" sz="1600" b="0" dirty="0">
                <a:latin typeface="+mn-lt"/>
                <a:ea typeface="ＭＳ Ｐゴシック" charset="-128"/>
              </a:rPr>
              <a:t>. </a:t>
            </a:r>
            <a:r>
              <a:rPr lang="de-CH" sz="1600" b="0" dirty="0" err="1">
                <a:latin typeface="+mn-lt"/>
                <a:ea typeface="ＭＳ Ｐゴシック" charset="-128"/>
              </a:rPr>
              <a:t>Depending</a:t>
            </a:r>
            <a:r>
              <a:rPr lang="de-CH" sz="1600" b="0" dirty="0">
                <a:latin typeface="+mn-lt"/>
                <a:ea typeface="ＭＳ Ｐゴシック" charset="-128"/>
              </a:rPr>
              <a:t> on </a:t>
            </a:r>
            <a:r>
              <a:rPr lang="de-CH" sz="1600" b="0" dirty="0" err="1">
                <a:latin typeface="+mn-lt"/>
                <a:ea typeface="ＭＳ Ｐゴシック" charset="-128"/>
              </a:rPr>
              <a:t>the</a:t>
            </a:r>
            <a:r>
              <a:rPr lang="de-CH" sz="1600" b="0" dirty="0">
                <a:latin typeface="+mn-lt"/>
                <a:ea typeface="ＭＳ Ｐゴシック" charset="-128"/>
              </a:rPr>
              <a:t> pH </a:t>
            </a:r>
            <a:r>
              <a:rPr lang="de-CH" sz="1600" b="0" dirty="0" err="1">
                <a:latin typeface="+mn-lt"/>
                <a:ea typeface="ＭＳ Ｐゴシック" charset="-128"/>
              </a:rPr>
              <a:t>value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of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the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soil</a:t>
            </a:r>
            <a:r>
              <a:rPr lang="de-CH" sz="1600" b="0" dirty="0">
                <a:latin typeface="+mn-lt"/>
                <a:ea typeface="ＭＳ Ｐゴシック" charset="-128"/>
              </a:rPr>
              <a:t>, </a:t>
            </a:r>
            <a:r>
              <a:rPr lang="de-CH" sz="1600" b="0" dirty="0" err="1">
                <a:latin typeface="+mn-lt"/>
                <a:ea typeface="ＭＳ Ｐゴシック" charset="-128"/>
              </a:rPr>
              <a:t>the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soil</a:t>
            </a:r>
            <a:r>
              <a:rPr lang="de-CH" sz="1600" b="0" dirty="0">
                <a:latin typeface="+mn-lt"/>
                <a:ea typeface="ＭＳ Ｐゴシック" charset="-128"/>
              </a:rPr>
              <a:t> sample </a:t>
            </a:r>
            <a:r>
              <a:rPr lang="en-US" sz="1600" b="0" dirty="0">
                <a:latin typeface="+mn-lt"/>
                <a:ea typeface="ＭＳ Ｐゴシック" charset="-128"/>
              </a:rPr>
              <a:t>changes </a:t>
            </a:r>
            <a:r>
              <a:rPr lang="en-US" sz="1600" b="0" dirty="0" err="1">
                <a:latin typeface="+mn-lt"/>
                <a:ea typeface="ＭＳ Ｐゴシック" charset="-128"/>
              </a:rPr>
              <a:t>colour</a:t>
            </a:r>
            <a:r>
              <a:rPr lang="en-US" sz="1600" b="0" dirty="0">
                <a:latin typeface="+mn-lt"/>
                <a:ea typeface="ＭＳ Ｐゴシック" charset="-128"/>
              </a:rPr>
              <a:t> to the indicator </a:t>
            </a:r>
            <a:r>
              <a:rPr lang="en-US" sz="1600" b="0" dirty="0" err="1">
                <a:latin typeface="+mn-lt"/>
                <a:ea typeface="ＭＳ Ｐゴシック" charset="-128"/>
              </a:rPr>
              <a:t>colour</a:t>
            </a:r>
            <a:r>
              <a:rPr lang="de-CH" sz="1600" b="0" dirty="0">
                <a:latin typeface="+mn-lt"/>
                <a:ea typeface="ＭＳ Ｐゴシック" charset="-12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359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8FA750F-A8D3-4D05-A002-9C290A238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701" y="686482"/>
            <a:ext cx="6749927" cy="47357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083A4-4D5D-4ACD-9F0D-ECB9A262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Variety </a:t>
            </a:r>
            <a:r>
              <a:rPr lang="de-CH" dirty="0" err="1"/>
              <a:t>selection</a:t>
            </a:r>
            <a:endParaRPr lang="de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EF2EA94-A427-47DF-A815-F2851C8EDA4E}"/>
              </a:ext>
            </a:extLst>
          </p:cNvPr>
          <p:cNvSpPr/>
          <p:nvPr/>
        </p:nvSpPr>
        <p:spPr>
          <a:xfrm>
            <a:off x="323528" y="976710"/>
            <a:ext cx="2592288" cy="490458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Length of growth </a:t>
            </a:r>
            <a:br>
              <a:rPr lang="en-US" sz="1600" b="0" dirty="0">
                <a:latin typeface="+mn-lt"/>
                <a:ea typeface="ＭＳ Ｐゴシック" charset="-128"/>
              </a:rPr>
            </a:br>
            <a:r>
              <a:rPr lang="en-US" sz="1600" b="0" dirty="0">
                <a:latin typeface="+mn-lt"/>
                <a:ea typeface="ＭＳ Ｐゴシック" charset="-128"/>
              </a:rPr>
              <a:t>(days to maturity)</a:t>
            </a:r>
            <a:endParaRPr lang="de-CH" sz="1600" b="0" dirty="0">
              <a:latin typeface="+mn-lt"/>
              <a:ea typeface="ＭＳ Ｐゴシック" charset="-128"/>
            </a:endParaRP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Resistance or tolerance to major diseases prevailing </a:t>
            </a:r>
            <a:br>
              <a:rPr lang="en-US" sz="1600" b="0" dirty="0">
                <a:latin typeface="+mn-lt"/>
                <a:ea typeface="ＭＳ Ｐゴシック" charset="-128"/>
              </a:rPr>
            </a:br>
            <a:r>
              <a:rPr lang="en-US" sz="1600" b="0" dirty="0">
                <a:latin typeface="+mn-lt"/>
                <a:ea typeface="ＭＳ Ｐゴシック" charset="-128"/>
              </a:rPr>
              <a:t>in the area</a:t>
            </a:r>
            <a:endParaRPr lang="de-CH" sz="1600" b="0" dirty="0">
              <a:latin typeface="+mn-lt"/>
              <a:ea typeface="ＭＳ Ｐゴシック" charset="-128"/>
            </a:endParaRP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Suitability for prevailing growing conditions, e.g. soil, temperature and others</a:t>
            </a:r>
            <a:endParaRPr lang="de-CH" sz="1600" b="0" dirty="0">
              <a:latin typeface="+mn-lt"/>
              <a:ea typeface="ＭＳ Ｐゴシック" charset="-128"/>
            </a:endParaRP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Market availability </a:t>
            </a:r>
            <a:br>
              <a:rPr lang="en-US" sz="1600" b="0" dirty="0">
                <a:latin typeface="+mn-lt"/>
                <a:ea typeface="ＭＳ Ｐゴシック" charset="-128"/>
              </a:rPr>
            </a:br>
            <a:r>
              <a:rPr lang="en-US" sz="1600" b="0" dirty="0">
                <a:latin typeface="+mn-lt"/>
                <a:ea typeface="ＭＳ Ｐゴシック" charset="-128"/>
              </a:rPr>
              <a:t>and target market requirements</a:t>
            </a:r>
            <a:endParaRPr lang="de-CH" sz="1600" b="0" dirty="0">
              <a:latin typeface="+mn-lt"/>
              <a:ea typeface="ＭＳ Ｐゴシック" charset="-128"/>
            </a:endParaRPr>
          </a:p>
          <a:p>
            <a:pPr marL="285750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Type of head formed</a:t>
            </a:r>
            <a:br>
              <a:rPr lang="en-US" sz="1600" b="0" dirty="0">
                <a:latin typeface="+mn-lt"/>
                <a:ea typeface="ＭＳ Ｐゴシック" charset="-128"/>
              </a:rPr>
            </a:br>
            <a:r>
              <a:rPr lang="en-US" sz="1600" b="0" dirty="0">
                <a:latin typeface="+mn-lt"/>
                <a:ea typeface="ＭＳ Ｐゴシック" charset="-128"/>
              </a:rPr>
              <a:t>in relation to intended use 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76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C5114-C083-4B43-B01A-D72AE519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Nutrient</a:t>
            </a:r>
            <a:r>
              <a:rPr lang="de-CH" dirty="0"/>
              <a:t> </a:t>
            </a:r>
            <a:r>
              <a:rPr lang="de-CH" dirty="0" err="1"/>
              <a:t>sources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fertilisation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6616DC-1334-49EB-B585-D840943EB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57" y="1484784"/>
            <a:ext cx="7819126" cy="41044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67642A4-84D6-4D86-9D41-57600990BE77}"/>
              </a:ext>
            </a:extLst>
          </p:cNvPr>
          <p:cNvSpPr txBox="1"/>
          <p:nvPr/>
        </p:nvSpPr>
        <p:spPr>
          <a:xfrm>
            <a:off x="570785" y="1973047"/>
            <a:ext cx="1800200" cy="33855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/>
              <a:t>Rock </a:t>
            </a:r>
            <a:r>
              <a:rPr lang="de-CH" dirty="0" err="1"/>
              <a:t>phosphate</a:t>
            </a:r>
            <a:r>
              <a:rPr lang="de-CH" dirty="0"/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FAC7D77-73E5-4CA5-A9AA-09B99A8E1A2F}"/>
              </a:ext>
            </a:extLst>
          </p:cNvPr>
          <p:cNvSpPr txBox="1"/>
          <p:nvPr/>
        </p:nvSpPr>
        <p:spPr>
          <a:xfrm>
            <a:off x="999363" y="2393330"/>
            <a:ext cx="66279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Lime</a:t>
            </a:r>
            <a:endParaRPr lang="de-CH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06B2B79-0A8C-4638-9106-EE3F77039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973" y="3068960"/>
            <a:ext cx="1646433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Animal manure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4705731-D29F-4D95-B68E-E26FE5C4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3140968"/>
            <a:ext cx="1086102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Compost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A84EE28-A9E3-4E83-9AF0-5A49A0F66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567" y="2056674"/>
            <a:ext cx="2423182" cy="4844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/>
              <a:t>Tea and </a:t>
            </a:r>
            <a:r>
              <a:rPr lang="de-CH" dirty="0" err="1"/>
              <a:t>manure</a:t>
            </a:r>
            <a:r>
              <a:rPr lang="de-CH" dirty="0"/>
              <a:t> </a:t>
            </a:r>
            <a:r>
              <a:rPr lang="de-CH" dirty="0" err="1"/>
              <a:t>extract</a:t>
            </a:r>
            <a:endParaRPr lang="en-US" altLang="de-DE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B9CAA5F-CCF7-4FA3-BBE3-5B8502248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90" y="4725144"/>
            <a:ext cx="1666937" cy="41356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altLang="de-DE" dirty="0"/>
              <a:t>Crop residues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B49FB3E-D8FC-4587-91EE-7CDFE6C2E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840" y="5302894"/>
            <a:ext cx="2423182" cy="4844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altLang="de-DE" dirty="0" err="1"/>
              <a:t>Soil</a:t>
            </a:r>
            <a:r>
              <a:rPr lang="de-CH" altLang="de-DE" dirty="0"/>
              <a:t> </a:t>
            </a:r>
            <a:r>
              <a:rPr lang="de-CH" altLang="de-DE" dirty="0" err="1"/>
              <a:t>nutrient</a:t>
            </a:r>
            <a:r>
              <a:rPr lang="de-CH" altLang="de-DE" dirty="0"/>
              <a:t> </a:t>
            </a:r>
            <a:r>
              <a:rPr lang="de-CH" altLang="de-DE" dirty="0" err="1"/>
              <a:t>reserves</a:t>
            </a:r>
            <a:endParaRPr lang="en-US" altLang="de-DE" dirty="0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2C56ADA-11AE-4E06-8C28-D1597D86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5302894"/>
            <a:ext cx="1487078" cy="4844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altLang="de-DE" dirty="0"/>
              <a:t>Nitrogen </a:t>
            </a:r>
            <a:r>
              <a:rPr lang="de-CH" altLang="de-DE" dirty="0" err="1"/>
              <a:t>fixed</a:t>
            </a:r>
            <a:r>
              <a:rPr lang="de-CH" altLang="de-DE" dirty="0"/>
              <a:t> </a:t>
            </a:r>
            <a:r>
              <a:rPr lang="de-CH" altLang="de-DE" dirty="0" err="1"/>
              <a:t>by</a:t>
            </a:r>
            <a:r>
              <a:rPr lang="de-CH" altLang="de-DE" dirty="0"/>
              <a:t> </a:t>
            </a:r>
            <a:r>
              <a:rPr lang="de-CH" altLang="de-DE" dirty="0" err="1"/>
              <a:t>legumes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586368893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8C80"/>
      </a:accent1>
      <a:accent2>
        <a:srgbClr val="FF9400"/>
      </a:accent2>
      <a:accent3>
        <a:srgbClr val="FFFFFF"/>
      </a:accent3>
      <a:accent4>
        <a:srgbClr val="000000"/>
      </a:accent4>
      <a:accent5>
        <a:srgbClr val="AAC5C0"/>
      </a:accent5>
      <a:accent6>
        <a:srgbClr val="E78600"/>
      </a:accent6>
      <a:hlink>
        <a:srgbClr val="000000"/>
      </a:hlink>
      <a:folHlink>
        <a:srgbClr val="080808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8C80"/>
        </a:accent1>
        <a:accent2>
          <a:srgbClr val="FF9400"/>
        </a:accent2>
        <a:accent3>
          <a:srgbClr val="FFFFFF"/>
        </a:accent3>
        <a:accent4>
          <a:srgbClr val="000000"/>
        </a:accent4>
        <a:accent5>
          <a:srgbClr val="AAC5C0"/>
        </a:accent5>
        <a:accent6>
          <a:srgbClr val="E78600"/>
        </a:accent6>
        <a:hlink>
          <a:srgbClr val="000000"/>
        </a:hlink>
        <a:folHlink>
          <a:srgbClr val="0808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5686</Words>
  <Application>Microsoft Office PowerPoint</Application>
  <PresentationFormat>Bildschirmpräsentation (4:3)</PresentationFormat>
  <Paragraphs>867</Paragraphs>
  <Slides>58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6" baseType="lpstr">
      <vt:lpstr>ＭＳ Ｐゴシック</vt:lpstr>
      <vt:lpstr>Arial</vt:lpstr>
      <vt:lpstr>Arial Black</vt:lpstr>
      <vt:lpstr>Calibri</vt:lpstr>
      <vt:lpstr>Symbol</vt:lpstr>
      <vt:lpstr>Times New Roman</vt:lpstr>
      <vt:lpstr>Wingdings</vt:lpstr>
      <vt:lpstr>Standarddesign</vt:lpstr>
      <vt:lpstr>Poor cabbage production practices</vt:lpstr>
      <vt:lpstr>Improved cabbage production practices</vt:lpstr>
      <vt:lpstr>Motivations for organic farming</vt:lpstr>
      <vt:lpstr>Different types of cabbage</vt:lpstr>
      <vt:lpstr>Production requirements of cabbages</vt:lpstr>
      <vt:lpstr>Symptoms of club root disease</vt:lpstr>
      <vt:lpstr>Soil pH test kit</vt:lpstr>
      <vt:lpstr>Variety selection</vt:lpstr>
      <vt:lpstr>Nutrient sources for fertilisation</vt:lpstr>
      <vt:lpstr>Raw materials for compost production </vt:lpstr>
      <vt:lpstr>Enhancing nutrient availability</vt:lpstr>
      <vt:lpstr>N, P, K contents of selected organic sources </vt:lpstr>
      <vt:lpstr>Availability of phosphorus in relation to soil pH and organic matter content</vt:lpstr>
      <vt:lpstr>Cabbage in rotation with other vegetables</vt:lpstr>
      <vt:lpstr>4-year rotation with cabbage</vt:lpstr>
      <vt:lpstr>Examples of intercrops with cabbage</vt:lpstr>
      <vt:lpstr>Seed quantities, germination and planting distances</vt:lpstr>
      <vt:lpstr>Seed hot water treatment for disease control</vt:lpstr>
      <vt:lpstr>Seedling production in nursery beds</vt:lpstr>
      <vt:lpstr>Seedling production in trays</vt:lpstr>
      <vt:lpstr>Examples of containers for seedling production</vt:lpstr>
      <vt:lpstr>Field establishment</vt:lpstr>
      <vt:lpstr>Mechanical weed management strategy</vt:lpstr>
      <vt:lpstr>Irrigation         of cabbage</vt:lpstr>
      <vt:lpstr>Cabbage head cracking</vt:lpstr>
      <vt:lpstr>3-step approach to pest and disease management</vt:lpstr>
      <vt:lpstr>Damping-off diseases</vt:lpstr>
      <vt:lpstr>Clubroot</vt:lpstr>
      <vt:lpstr>Fusarium wilt</vt:lpstr>
      <vt:lpstr>Black leg</vt:lpstr>
      <vt:lpstr>Downy mildew</vt:lpstr>
      <vt:lpstr>Alternaria leaf spot</vt:lpstr>
      <vt:lpstr>Black rot</vt:lpstr>
      <vt:lpstr>Bacterial soft rot</vt:lpstr>
      <vt:lpstr>Bacterial  leaf spot</vt:lpstr>
      <vt:lpstr>Cutworms</vt:lpstr>
      <vt:lpstr>Aphids</vt:lpstr>
      <vt:lpstr>Bagrada bug</vt:lpstr>
      <vt:lpstr>Red spider mite</vt:lpstr>
      <vt:lpstr>Cabbage whitefly</vt:lpstr>
      <vt:lpstr>Thrips</vt:lpstr>
      <vt:lpstr>Diamondback moth</vt:lpstr>
      <vt:lpstr>Cabbage webworm</vt:lpstr>
      <vt:lpstr>Cabbage fleas</vt:lpstr>
      <vt:lpstr>Loopers</vt:lpstr>
      <vt:lpstr>Nematodes</vt:lpstr>
      <vt:lpstr>Nets (and fleeces) for pest control</vt:lpstr>
      <vt:lpstr>How to use nets</vt:lpstr>
      <vt:lpstr>Types of insect traps</vt:lpstr>
      <vt:lpstr>Companion cropping for pest control</vt:lpstr>
      <vt:lpstr>Promoting beneficial insects with flower strips</vt:lpstr>
      <vt:lpstr>Using nets and/or flower strips?</vt:lpstr>
      <vt:lpstr>Browning of the midrib</vt:lpstr>
      <vt:lpstr>Yellowing</vt:lpstr>
      <vt:lpstr>Pepper spot or black leaf speck</vt:lpstr>
      <vt:lpstr>Determining maturity for harvest</vt:lpstr>
      <vt:lpstr>Cabbage harvest</vt:lpstr>
      <vt:lpstr>Cabbage post-harvest management</vt:lpstr>
    </vt:vector>
  </TitlesOfParts>
  <Company>FiBL Schweiz</Company>
  <LinksUpToDate>false</LinksUpToDate>
  <SharedDoc>false</SharedDoc>
  <HyperlinkBase>http://www.fibl.org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FiBL</dc:title>
  <dc:creator>FiBL Schweiz</dc:creator>
  <cp:lastModifiedBy>Weidmann Gilles</cp:lastModifiedBy>
  <cp:revision>1566</cp:revision>
  <cp:lastPrinted>2024-01-29T16:33:18Z</cp:lastPrinted>
  <dcterms:created xsi:type="dcterms:W3CDTF">2010-11-25T15:53:57Z</dcterms:created>
  <dcterms:modified xsi:type="dcterms:W3CDTF">2024-01-29T19:43:11Z</dcterms:modified>
</cp:coreProperties>
</file>