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7">
  <p:sldMasterIdLst>
    <p:sldMasterId id="2147483648" r:id="rId1"/>
  </p:sldMasterIdLst>
  <p:notesMasterIdLst>
    <p:notesMasterId r:id="rId111"/>
  </p:notesMasterIdLst>
  <p:handoutMasterIdLst>
    <p:handoutMasterId r:id="rId112"/>
  </p:handoutMasterIdLst>
  <p:sldIdLst>
    <p:sldId id="507" r:id="rId2"/>
    <p:sldId id="604" r:id="rId3"/>
    <p:sldId id="573" r:id="rId4"/>
    <p:sldId id="603" r:id="rId5"/>
    <p:sldId id="574" r:id="rId6"/>
    <p:sldId id="272" r:id="rId7"/>
    <p:sldId id="391" r:id="rId8"/>
    <p:sldId id="268" r:id="rId9"/>
    <p:sldId id="277" r:id="rId10"/>
    <p:sldId id="605" r:id="rId11"/>
    <p:sldId id="527" r:id="rId12"/>
    <p:sldId id="528" r:id="rId13"/>
    <p:sldId id="523" r:id="rId14"/>
    <p:sldId id="529" r:id="rId15"/>
    <p:sldId id="579" r:id="rId16"/>
    <p:sldId id="532" r:id="rId17"/>
    <p:sldId id="580" r:id="rId18"/>
    <p:sldId id="534" r:id="rId19"/>
    <p:sldId id="535" r:id="rId20"/>
    <p:sldId id="536" r:id="rId21"/>
    <p:sldId id="581" r:id="rId22"/>
    <p:sldId id="538" r:id="rId23"/>
    <p:sldId id="319" r:id="rId24"/>
    <p:sldId id="556" r:id="rId25"/>
    <p:sldId id="557" r:id="rId26"/>
    <p:sldId id="541" r:id="rId27"/>
    <p:sldId id="542" r:id="rId28"/>
    <p:sldId id="313" r:id="rId29"/>
    <p:sldId id="288" r:id="rId30"/>
    <p:sldId id="571" r:id="rId31"/>
    <p:sldId id="588" r:id="rId32"/>
    <p:sldId id="321" r:id="rId33"/>
    <p:sldId id="280" r:id="rId34"/>
    <p:sldId id="323" r:id="rId35"/>
    <p:sldId id="276" r:id="rId36"/>
    <p:sldId id="423" r:id="rId37"/>
    <p:sldId id="308" r:id="rId38"/>
    <p:sldId id="548" r:id="rId39"/>
    <p:sldId id="549" r:id="rId40"/>
    <p:sldId id="550" r:id="rId41"/>
    <p:sldId id="582" r:id="rId42"/>
    <p:sldId id="583" r:id="rId43"/>
    <p:sldId id="584" r:id="rId44"/>
    <p:sldId id="585" r:id="rId45"/>
    <p:sldId id="555" r:id="rId46"/>
    <p:sldId id="324" r:id="rId47"/>
    <p:sldId id="446" r:id="rId48"/>
    <p:sldId id="586" r:id="rId49"/>
    <p:sldId id="356" r:id="rId50"/>
    <p:sldId id="310" r:id="rId51"/>
    <p:sldId id="303" r:id="rId52"/>
    <p:sldId id="302" r:id="rId53"/>
    <p:sldId id="298" r:id="rId54"/>
    <p:sldId id="297" r:id="rId55"/>
    <p:sldId id="438" r:id="rId56"/>
    <p:sldId id="439" r:id="rId57"/>
    <p:sldId id="441" r:id="rId58"/>
    <p:sldId id="442" r:id="rId59"/>
    <p:sldId id="443" r:id="rId60"/>
    <p:sldId id="261" r:id="rId61"/>
    <p:sldId id="570" r:id="rId62"/>
    <p:sldId id="543" r:id="rId63"/>
    <p:sldId id="544" r:id="rId64"/>
    <p:sldId id="546" r:id="rId65"/>
    <p:sldId id="563" r:id="rId66"/>
    <p:sldId id="545" r:id="rId67"/>
    <p:sldId id="569" r:id="rId68"/>
    <p:sldId id="547" r:id="rId69"/>
    <p:sldId id="591" r:id="rId70"/>
    <p:sldId id="558" r:id="rId71"/>
    <p:sldId id="559" r:id="rId72"/>
    <p:sldId id="560" r:id="rId73"/>
    <p:sldId id="561" r:id="rId74"/>
    <p:sldId id="562" r:id="rId75"/>
    <p:sldId id="575" r:id="rId76"/>
    <p:sldId id="576" r:id="rId77"/>
    <p:sldId id="577" r:id="rId78"/>
    <p:sldId id="578" r:id="rId79"/>
    <p:sldId id="326" r:id="rId80"/>
    <p:sldId id="397" r:id="rId81"/>
    <p:sldId id="329" r:id="rId82"/>
    <p:sldId id="445" r:id="rId83"/>
    <p:sldId id="400" r:id="rId84"/>
    <p:sldId id="517" r:id="rId85"/>
    <p:sldId id="516" r:id="rId86"/>
    <p:sldId id="331" r:id="rId87"/>
    <p:sldId id="388" r:id="rId88"/>
    <p:sldId id="332" r:id="rId89"/>
    <p:sldId id="448" r:id="rId90"/>
    <p:sldId id="347" r:id="rId91"/>
    <p:sldId id="449" r:id="rId92"/>
    <p:sldId id="606" r:id="rId93"/>
    <p:sldId id="452" r:id="rId94"/>
    <p:sldId id="454" r:id="rId95"/>
    <p:sldId id="456" r:id="rId96"/>
    <p:sldId id="455" r:id="rId97"/>
    <p:sldId id="508" r:id="rId98"/>
    <p:sldId id="509" r:id="rId99"/>
    <p:sldId id="510" r:id="rId100"/>
    <p:sldId id="597" r:id="rId101"/>
    <p:sldId id="599" r:id="rId102"/>
    <p:sldId id="600" r:id="rId103"/>
    <p:sldId id="594" r:id="rId104"/>
    <p:sldId id="601" r:id="rId105"/>
    <p:sldId id="602" r:id="rId106"/>
    <p:sldId id="596" r:id="rId107"/>
    <p:sldId id="595" r:id="rId108"/>
    <p:sldId id="590" r:id="rId109"/>
    <p:sldId id="330" r:id="rId110"/>
  </p:sldIdLst>
  <p:sldSz cx="9144000" cy="6858000" type="screen4x3"/>
  <p:notesSz cx="7099300" cy="10234613"/>
  <p:defaultTextStyle>
    <a:defPPr>
      <a:defRPr lang="de-CH"/>
    </a:defPPr>
    <a:lvl1pPr algn="l" rtl="0" eaLnBrk="0" fontAlgn="base" hangingPunct="0">
      <a:spcBef>
        <a:spcPct val="0"/>
      </a:spcBef>
      <a:spcAft>
        <a:spcPct val="0"/>
      </a:spcAft>
      <a:defRPr sz="2400" b="1" kern="1200">
        <a:solidFill>
          <a:schemeClr val="tx1"/>
        </a:solidFill>
        <a:latin typeface="Arial" charset="0"/>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457200" rtl="0" eaLnBrk="1" latinLnBrk="0" hangingPunct="1">
      <a:defRPr sz="2400" b="1" kern="1200">
        <a:solidFill>
          <a:schemeClr val="tx1"/>
        </a:solidFill>
        <a:latin typeface="Arial" charset="0"/>
        <a:ea typeface="+mn-ea"/>
        <a:cs typeface="+mn-cs"/>
      </a:defRPr>
    </a:lvl6pPr>
    <a:lvl7pPr marL="2743200" algn="l" defTabSz="457200" rtl="0" eaLnBrk="1" latinLnBrk="0" hangingPunct="1">
      <a:defRPr sz="2400" b="1" kern="1200">
        <a:solidFill>
          <a:schemeClr val="tx1"/>
        </a:solidFill>
        <a:latin typeface="Arial" charset="0"/>
        <a:ea typeface="+mn-ea"/>
        <a:cs typeface="+mn-cs"/>
      </a:defRPr>
    </a:lvl7pPr>
    <a:lvl8pPr marL="3200400" algn="l" defTabSz="457200" rtl="0" eaLnBrk="1" latinLnBrk="0" hangingPunct="1">
      <a:defRPr sz="2400" b="1" kern="1200">
        <a:solidFill>
          <a:schemeClr val="tx1"/>
        </a:solidFill>
        <a:latin typeface="Arial" charset="0"/>
        <a:ea typeface="+mn-ea"/>
        <a:cs typeface="+mn-cs"/>
      </a:defRPr>
    </a:lvl8pPr>
    <a:lvl9pPr marL="3657600" algn="l" defTabSz="4572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888">
          <p15:clr>
            <a:srgbClr val="A4A3A4"/>
          </p15:clr>
        </p15:guide>
        <p15:guide id="2" orient="horz" pos="924">
          <p15:clr>
            <a:srgbClr val="A4A3A4"/>
          </p15:clr>
        </p15:guide>
        <p15:guide id="3" orient="horz" pos="708">
          <p15:clr>
            <a:srgbClr val="A4A3A4"/>
          </p15:clr>
        </p15:guide>
        <p15:guide id="4" orient="horz" pos="440">
          <p15:clr>
            <a:srgbClr val="A4A3A4"/>
          </p15:clr>
        </p15:guide>
        <p15:guide id="5" orient="horz" pos="1186">
          <p15:clr>
            <a:srgbClr val="A4A3A4"/>
          </p15:clr>
        </p15:guide>
        <p15:guide id="6" orient="horz" pos="2360">
          <p15:clr>
            <a:srgbClr val="A4A3A4"/>
          </p15:clr>
        </p15:guide>
        <p15:guide id="7" orient="horz" pos="4006">
          <p15:clr>
            <a:srgbClr val="A4A3A4"/>
          </p15:clr>
        </p15:guide>
        <p15:guide id="8" orient="horz" pos="3712">
          <p15:clr>
            <a:srgbClr val="A4A3A4"/>
          </p15:clr>
        </p15:guide>
        <p15:guide id="9" pos="5478">
          <p15:clr>
            <a:srgbClr val="A4A3A4"/>
          </p15:clr>
        </p15:guide>
        <p15:guide id="10" pos="1536">
          <p15:clr>
            <a:srgbClr val="A4A3A4"/>
          </p15:clr>
        </p15:guide>
        <p15:guide id="11" pos="2960">
          <p15:clr>
            <a:srgbClr val="A4A3A4"/>
          </p15:clr>
        </p15:guide>
        <p15:guide id="12" pos="2848">
          <p15:clr>
            <a:srgbClr val="A4A3A4"/>
          </p15:clr>
        </p15:guide>
        <p15:guide id="13" pos="336">
          <p15:clr>
            <a:srgbClr val="A4A3A4"/>
          </p15:clr>
        </p15:guide>
        <p15:guide id="14" pos="1648">
          <p15:clr>
            <a:srgbClr val="A4A3A4"/>
          </p15:clr>
        </p15:guide>
        <p15:guide id="15" pos="3744">
          <p15:clr>
            <a:srgbClr val="A4A3A4"/>
          </p15:clr>
        </p15:guide>
        <p15:guide id="16" pos="38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Meinshausen Florentine" initials="MF" lastIdx="202" clrIdx="0">
    <p:extLst>
      <p:ext uri="{19B8F6BF-5375-455C-9EA6-DF929625EA0E}">
        <p15:presenceInfo xmlns:p15="http://schemas.microsoft.com/office/powerpoint/2012/main" userId="S-1-5-21-1635401191-1135830115-316617838-73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EED"/>
    <a:srgbClr val="B5CBB1"/>
    <a:srgbClr val="7AA173"/>
    <a:srgbClr val="004600"/>
    <a:srgbClr val="006600"/>
    <a:srgbClr val="CCFF99"/>
    <a:srgbClr val="78DB35"/>
    <a:srgbClr val="A9E87E"/>
    <a:srgbClr val="8CF274"/>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5" autoAdjust="0"/>
    <p:restoredTop sz="89850" autoAdjust="0"/>
  </p:normalViewPr>
  <p:slideViewPr>
    <p:cSldViewPr showGuides="1">
      <p:cViewPr varScale="1">
        <p:scale>
          <a:sx n="114" d="100"/>
          <a:sy n="114" d="100"/>
        </p:scale>
        <p:origin x="1632" y="120"/>
      </p:cViewPr>
      <p:guideLst>
        <p:guide orient="horz" pos="3888"/>
        <p:guide orient="horz" pos="924"/>
        <p:guide orient="horz" pos="708"/>
        <p:guide orient="horz" pos="440"/>
        <p:guide orient="horz" pos="1186"/>
        <p:guide orient="horz" pos="2360"/>
        <p:guide orient="horz" pos="4006"/>
        <p:guide orient="horz" pos="3712"/>
        <p:guide pos="5478"/>
        <p:guide pos="1536"/>
        <p:guide pos="2960"/>
        <p:guide pos="2848"/>
        <p:guide pos="336"/>
        <p:guide pos="1648"/>
        <p:guide pos="3744"/>
        <p:guide pos="3848"/>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50" d="100"/>
        <a:sy n="5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2"/>
            <a:ext cx="3093671" cy="477440"/>
          </a:xfrm>
          <a:prstGeom prst="rect">
            <a:avLst/>
          </a:prstGeom>
          <a:noFill/>
          <a:ln w="9525">
            <a:noFill/>
            <a:miter lim="800000"/>
            <a:headEnd/>
            <a:tailEnd/>
          </a:ln>
          <a:effectLst/>
        </p:spPr>
        <p:txBody>
          <a:bodyPr vert="horz" wrap="square" lIns="97156" tIns="48577" rIns="97156" bIns="48577" numCol="1" anchor="t" anchorCtr="0" compatLnSpc="1">
            <a:prstTxWarp prst="textNoShape">
              <a:avLst/>
            </a:prstTxWarp>
          </a:bodyPr>
          <a:lstStyle>
            <a:lvl1pPr defTabSz="965297">
              <a:defRPr sz="1300" b="0">
                <a:latin typeface="Times New Roman" charset="0"/>
              </a:defRPr>
            </a:lvl1pPr>
          </a:lstStyle>
          <a:p>
            <a:pPr>
              <a:defRPr/>
            </a:pPr>
            <a:r>
              <a:rPr lang="de-DE"/>
              <a:t>FiBL</a:t>
            </a:r>
            <a:endParaRPr lang="de-CH"/>
          </a:p>
        </p:txBody>
      </p:sp>
      <p:sp>
        <p:nvSpPr>
          <p:cNvPr id="4099" name="Rectangle 3"/>
          <p:cNvSpPr>
            <a:spLocks noGrp="1" noChangeArrowheads="1"/>
          </p:cNvSpPr>
          <p:nvPr>
            <p:ph type="dt" sz="quarter" idx="1"/>
          </p:nvPr>
        </p:nvSpPr>
        <p:spPr bwMode="auto">
          <a:xfrm>
            <a:off x="3988988" y="2"/>
            <a:ext cx="3093670" cy="477440"/>
          </a:xfrm>
          <a:prstGeom prst="rect">
            <a:avLst/>
          </a:prstGeom>
          <a:noFill/>
          <a:ln w="9525">
            <a:noFill/>
            <a:miter lim="800000"/>
            <a:headEnd/>
            <a:tailEnd/>
          </a:ln>
          <a:effectLst/>
        </p:spPr>
        <p:txBody>
          <a:bodyPr vert="horz" wrap="square" lIns="97156" tIns="48577" rIns="97156" bIns="48577" numCol="1" anchor="t" anchorCtr="0" compatLnSpc="1">
            <a:prstTxWarp prst="textNoShape">
              <a:avLst/>
            </a:prstTxWarp>
          </a:bodyPr>
          <a:lstStyle>
            <a:lvl1pPr algn="r" defTabSz="965297">
              <a:defRPr sz="1300" b="0">
                <a:latin typeface="Times New Roman" charset="0"/>
              </a:defRPr>
            </a:lvl1pPr>
          </a:lstStyle>
          <a:p>
            <a:pPr>
              <a:defRPr/>
            </a:pPr>
            <a:fld id="{6E1D1DFD-66A3-43C0-960F-85B276673C29}" type="datetime1">
              <a:rPr lang="de-DE" smtClean="0"/>
              <a:pPr>
                <a:defRPr/>
              </a:pPr>
              <a:t>26.01.2024</a:t>
            </a:fld>
            <a:endParaRPr lang="de-CH"/>
          </a:p>
        </p:txBody>
      </p:sp>
      <p:sp>
        <p:nvSpPr>
          <p:cNvPr id="4100" name="Rectangle 4"/>
          <p:cNvSpPr>
            <a:spLocks noGrp="1" noChangeArrowheads="1"/>
          </p:cNvSpPr>
          <p:nvPr>
            <p:ph type="ftr" sz="quarter" idx="2"/>
          </p:nvPr>
        </p:nvSpPr>
        <p:spPr bwMode="auto">
          <a:xfrm>
            <a:off x="1" y="9729281"/>
            <a:ext cx="3093671" cy="480722"/>
          </a:xfrm>
          <a:prstGeom prst="rect">
            <a:avLst/>
          </a:prstGeom>
          <a:noFill/>
          <a:ln w="9525">
            <a:noFill/>
            <a:miter lim="800000"/>
            <a:headEnd/>
            <a:tailEnd/>
          </a:ln>
          <a:effectLst/>
        </p:spPr>
        <p:txBody>
          <a:bodyPr vert="horz" wrap="square" lIns="97156" tIns="48577" rIns="97156" bIns="48577" numCol="1" anchor="b" anchorCtr="0" compatLnSpc="1">
            <a:prstTxWarp prst="textNoShape">
              <a:avLst/>
            </a:prstTxWarp>
          </a:bodyPr>
          <a:lstStyle>
            <a:lvl1pPr defTabSz="965297">
              <a:defRPr sz="1300" b="0">
                <a:latin typeface="Times New Roman" charset="0"/>
              </a:defRPr>
            </a:lvl1pPr>
          </a:lstStyle>
          <a:p>
            <a:pPr>
              <a:defRPr/>
            </a:pPr>
            <a:r>
              <a:rPr lang="de-CH"/>
              <a:t>www.fibl.org</a:t>
            </a:r>
          </a:p>
        </p:txBody>
      </p:sp>
      <p:sp>
        <p:nvSpPr>
          <p:cNvPr id="4101" name="Rectangle 5"/>
          <p:cNvSpPr>
            <a:spLocks noGrp="1" noChangeArrowheads="1"/>
          </p:cNvSpPr>
          <p:nvPr>
            <p:ph type="sldNum" sz="quarter" idx="3"/>
          </p:nvPr>
        </p:nvSpPr>
        <p:spPr bwMode="auto">
          <a:xfrm>
            <a:off x="3988988" y="9729281"/>
            <a:ext cx="3093670" cy="480722"/>
          </a:xfrm>
          <a:prstGeom prst="rect">
            <a:avLst/>
          </a:prstGeom>
          <a:noFill/>
          <a:ln w="9525">
            <a:noFill/>
            <a:miter lim="800000"/>
            <a:headEnd/>
            <a:tailEnd/>
          </a:ln>
          <a:effectLst/>
        </p:spPr>
        <p:txBody>
          <a:bodyPr vert="horz" wrap="square" lIns="97156" tIns="48577" rIns="97156" bIns="48577" numCol="1" anchor="b" anchorCtr="0" compatLnSpc="1">
            <a:prstTxWarp prst="textNoShape">
              <a:avLst/>
            </a:prstTxWarp>
          </a:bodyPr>
          <a:lstStyle>
            <a:lvl1pPr algn="r" defTabSz="965297">
              <a:defRPr sz="1300" b="0">
                <a:latin typeface="Times New Roman" charset="0"/>
              </a:defRPr>
            </a:lvl1pPr>
          </a:lstStyle>
          <a:p>
            <a:pPr>
              <a:defRPr/>
            </a:pPr>
            <a:fld id="{C9AAA821-03F2-4105-9D3D-E6CC72E67156}" type="slidenum">
              <a:rPr lang="de-CH"/>
              <a:pPr>
                <a:defRPr/>
              </a:pPr>
              <a:t>‹Nr.›</a:t>
            </a:fld>
            <a:endParaRPr lang="de-CH"/>
          </a:p>
        </p:txBody>
      </p:sp>
    </p:spTree>
    <p:extLst>
      <p:ext uri="{BB962C8B-B14F-4D97-AF65-F5344CB8AC3E}">
        <p14:creationId xmlns:p14="http://schemas.microsoft.com/office/powerpoint/2010/main" val="14100233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2"/>
            <a:ext cx="3093671" cy="477440"/>
          </a:xfrm>
          <a:prstGeom prst="rect">
            <a:avLst/>
          </a:prstGeom>
          <a:noFill/>
          <a:ln w="9525">
            <a:noFill/>
            <a:miter lim="800000"/>
            <a:headEnd/>
            <a:tailEnd/>
          </a:ln>
          <a:effectLst/>
        </p:spPr>
        <p:txBody>
          <a:bodyPr vert="horz" wrap="square" lIns="97156" tIns="48577" rIns="97156" bIns="48577" numCol="1" anchor="t" anchorCtr="0" compatLnSpc="1">
            <a:prstTxWarp prst="textNoShape">
              <a:avLst/>
            </a:prstTxWarp>
          </a:bodyPr>
          <a:lstStyle>
            <a:lvl1pPr defTabSz="965297">
              <a:defRPr sz="1300" b="0">
                <a:latin typeface="Times New Roman" charset="0"/>
              </a:defRPr>
            </a:lvl1pPr>
          </a:lstStyle>
          <a:p>
            <a:pPr>
              <a:defRPr/>
            </a:pPr>
            <a:r>
              <a:rPr lang="de-DE"/>
              <a:t>FiBL</a:t>
            </a:r>
            <a:endParaRPr lang="de-CH"/>
          </a:p>
        </p:txBody>
      </p:sp>
      <p:sp>
        <p:nvSpPr>
          <p:cNvPr id="3075" name="Rectangle 3"/>
          <p:cNvSpPr>
            <a:spLocks noGrp="1" noChangeArrowheads="1"/>
          </p:cNvSpPr>
          <p:nvPr>
            <p:ph type="dt" idx="1"/>
          </p:nvPr>
        </p:nvSpPr>
        <p:spPr bwMode="auto">
          <a:xfrm>
            <a:off x="3988988" y="2"/>
            <a:ext cx="3093670" cy="477440"/>
          </a:xfrm>
          <a:prstGeom prst="rect">
            <a:avLst/>
          </a:prstGeom>
          <a:noFill/>
          <a:ln w="9525">
            <a:noFill/>
            <a:miter lim="800000"/>
            <a:headEnd/>
            <a:tailEnd/>
          </a:ln>
          <a:effectLst/>
        </p:spPr>
        <p:txBody>
          <a:bodyPr vert="horz" wrap="square" lIns="97156" tIns="48577" rIns="97156" bIns="48577" numCol="1" anchor="t" anchorCtr="0" compatLnSpc="1">
            <a:prstTxWarp prst="textNoShape">
              <a:avLst/>
            </a:prstTxWarp>
          </a:bodyPr>
          <a:lstStyle>
            <a:lvl1pPr algn="r" defTabSz="965297">
              <a:defRPr sz="1300" b="0">
                <a:latin typeface="Times New Roman" charset="0"/>
              </a:defRPr>
            </a:lvl1pPr>
          </a:lstStyle>
          <a:p>
            <a:pPr>
              <a:defRPr/>
            </a:pPr>
            <a:fld id="{30A2E6DE-5C23-4B8D-80AA-F70A250176EA}" type="datetime1">
              <a:rPr lang="de-DE" smtClean="0"/>
              <a:pPr>
                <a:defRPr/>
              </a:pPr>
              <a:t>26.01.2024</a:t>
            </a:fld>
            <a:endParaRPr lang="de-CH"/>
          </a:p>
        </p:txBody>
      </p:sp>
      <p:sp>
        <p:nvSpPr>
          <p:cNvPr id="29700" name="Rectangle 4"/>
          <p:cNvSpPr>
            <a:spLocks noGrp="1" noRot="1" noChangeAspect="1" noChangeArrowheads="1" noTextEdit="1"/>
          </p:cNvSpPr>
          <p:nvPr>
            <p:ph type="sldImg" idx="2"/>
          </p:nvPr>
        </p:nvSpPr>
        <p:spPr bwMode="auto">
          <a:xfrm>
            <a:off x="1031875" y="800100"/>
            <a:ext cx="5099050" cy="3824288"/>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976862" y="4866282"/>
            <a:ext cx="5210479" cy="4625101"/>
          </a:xfrm>
          <a:prstGeom prst="rect">
            <a:avLst/>
          </a:prstGeom>
          <a:noFill/>
          <a:ln w="9525">
            <a:noFill/>
            <a:miter lim="800000"/>
            <a:headEnd/>
            <a:tailEnd/>
          </a:ln>
          <a:effectLst/>
        </p:spPr>
        <p:txBody>
          <a:bodyPr vert="horz" wrap="square" lIns="97156" tIns="48577" rIns="97156" bIns="48577"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3078" name="Rectangle 6"/>
          <p:cNvSpPr>
            <a:spLocks noGrp="1" noChangeArrowheads="1"/>
          </p:cNvSpPr>
          <p:nvPr>
            <p:ph type="ftr" sz="quarter" idx="4"/>
          </p:nvPr>
        </p:nvSpPr>
        <p:spPr bwMode="auto">
          <a:xfrm>
            <a:off x="1" y="9729281"/>
            <a:ext cx="3093671" cy="480722"/>
          </a:xfrm>
          <a:prstGeom prst="rect">
            <a:avLst/>
          </a:prstGeom>
          <a:noFill/>
          <a:ln w="9525">
            <a:noFill/>
            <a:miter lim="800000"/>
            <a:headEnd/>
            <a:tailEnd/>
          </a:ln>
          <a:effectLst/>
        </p:spPr>
        <p:txBody>
          <a:bodyPr vert="horz" wrap="square" lIns="97156" tIns="48577" rIns="97156" bIns="48577" numCol="1" anchor="b" anchorCtr="0" compatLnSpc="1">
            <a:prstTxWarp prst="textNoShape">
              <a:avLst/>
            </a:prstTxWarp>
          </a:bodyPr>
          <a:lstStyle>
            <a:lvl1pPr defTabSz="965297">
              <a:defRPr sz="1300" b="0">
                <a:latin typeface="Times New Roman" charset="0"/>
              </a:defRPr>
            </a:lvl1pPr>
          </a:lstStyle>
          <a:p>
            <a:pPr>
              <a:defRPr/>
            </a:pPr>
            <a:r>
              <a:rPr lang="de-CH"/>
              <a:t>www.fibl.org</a:t>
            </a:r>
          </a:p>
        </p:txBody>
      </p:sp>
      <p:sp>
        <p:nvSpPr>
          <p:cNvPr id="3079" name="Rectangle 7"/>
          <p:cNvSpPr>
            <a:spLocks noGrp="1" noChangeArrowheads="1"/>
          </p:cNvSpPr>
          <p:nvPr>
            <p:ph type="sldNum" sz="quarter" idx="5"/>
          </p:nvPr>
        </p:nvSpPr>
        <p:spPr bwMode="auto">
          <a:xfrm>
            <a:off x="3988988" y="9729281"/>
            <a:ext cx="3093670" cy="480722"/>
          </a:xfrm>
          <a:prstGeom prst="rect">
            <a:avLst/>
          </a:prstGeom>
          <a:noFill/>
          <a:ln w="9525">
            <a:noFill/>
            <a:miter lim="800000"/>
            <a:headEnd/>
            <a:tailEnd/>
          </a:ln>
          <a:effectLst/>
        </p:spPr>
        <p:txBody>
          <a:bodyPr vert="horz" wrap="square" lIns="97156" tIns="48577" rIns="97156" bIns="48577" numCol="1" anchor="b" anchorCtr="0" compatLnSpc="1">
            <a:prstTxWarp prst="textNoShape">
              <a:avLst/>
            </a:prstTxWarp>
          </a:bodyPr>
          <a:lstStyle>
            <a:lvl1pPr algn="r" defTabSz="965297">
              <a:defRPr sz="1300" b="0">
                <a:latin typeface="Times New Roman" charset="0"/>
              </a:defRPr>
            </a:lvl1pPr>
          </a:lstStyle>
          <a:p>
            <a:pPr>
              <a:defRPr/>
            </a:pPr>
            <a:fld id="{FF552329-D149-46D8-A6E1-DEE19B321DB1}" type="slidenum">
              <a:rPr lang="de-CH"/>
              <a:pPr>
                <a:defRPr/>
              </a:pPr>
              <a:t>‹Nr.›</a:t>
            </a:fld>
            <a:endParaRPr lang="de-CH"/>
          </a:p>
        </p:txBody>
      </p:sp>
    </p:spTree>
    <p:extLst>
      <p:ext uri="{BB962C8B-B14F-4D97-AF65-F5344CB8AC3E}">
        <p14:creationId xmlns:p14="http://schemas.microsoft.com/office/powerpoint/2010/main" val="398430678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E9976C48-313D-43E6-898F-7CCA8AB7B608}" type="slidenum">
              <a:rPr lang="de-CH" smtClean="0"/>
              <a:t>101</a:t>
            </a:fld>
            <a:endParaRPr lang="de-CH"/>
          </a:p>
        </p:txBody>
      </p:sp>
    </p:spTree>
    <p:extLst>
      <p:ext uri="{BB962C8B-B14F-4D97-AF65-F5344CB8AC3E}">
        <p14:creationId xmlns:p14="http://schemas.microsoft.com/office/powerpoint/2010/main" val="107648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E9976C48-313D-43E6-898F-7CCA8AB7B608}" type="slidenum">
              <a:rPr lang="de-CH" smtClean="0"/>
              <a:t>102</a:t>
            </a:fld>
            <a:endParaRPr lang="de-CH"/>
          </a:p>
        </p:txBody>
      </p:sp>
    </p:spTree>
    <p:extLst>
      <p:ext uri="{BB962C8B-B14F-4D97-AF65-F5344CB8AC3E}">
        <p14:creationId xmlns:p14="http://schemas.microsoft.com/office/powerpoint/2010/main" val="54361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6575" y="228600"/>
            <a:ext cx="8251825" cy="717550"/>
          </a:xfrm>
        </p:spPr>
        <p:txBody>
          <a:bodyPr lIns="0" tIns="0"/>
          <a:lstStyle/>
          <a:p>
            <a:r>
              <a:rPr lang="de-CH" dirty="0"/>
              <a:t>Mastertitelformat bearbeiten</a:t>
            </a:r>
            <a:endParaRPr lang="de-DE" dirty="0"/>
          </a:p>
        </p:txBody>
      </p:sp>
      <p:sp>
        <p:nvSpPr>
          <p:cNvPr id="3" name="Inhaltsplatzhalter 2"/>
          <p:cNvSpPr>
            <a:spLocks noGrp="1"/>
          </p:cNvSpPr>
          <p:nvPr>
            <p:ph idx="1"/>
          </p:nvPr>
        </p:nvSpPr>
        <p:spPr>
          <a:xfrm>
            <a:off x="533400" y="1485900"/>
            <a:ext cx="8251825" cy="4406900"/>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45043" y="220134"/>
            <a:ext cx="8251825" cy="717550"/>
          </a:xfrm>
        </p:spPr>
        <p:txBody>
          <a:bodyPr lIns="0" tIns="0"/>
          <a:lstStyle/>
          <a:p>
            <a:r>
              <a:rPr lang="de-CH" dirty="0"/>
              <a:t>Mastertitelformat bearbeiten</a:t>
            </a:r>
            <a:endParaRPr lang="de-DE" dirty="0"/>
          </a:p>
        </p:txBody>
      </p:sp>
      <p:sp>
        <p:nvSpPr>
          <p:cNvPr id="4" name="Inhaltsplatzhalter 2"/>
          <p:cNvSpPr>
            <a:spLocks noGrp="1"/>
          </p:cNvSpPr>
          <p:nvPr>
            <p:ph sz="half" idx="1" hasCustomPrompt="1"/>
          </p:nvPr>
        </p:nvSpPr>
        <p:spPr>
          <a:xfrm>
            <a:off x="539751" y="1469114"/>
            <a:ext cx="3993637" cy="4686152"/>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5" name="Inhaltsplatzhalter 2"/>
          <p:cNvSpPr>
            <a:spLocks noGrp="1"/>
          </p:cNvSpPr>
          <p:nvPr>
            <p:ph sz="half" idx="15" hasCustomPrompt="1"/>
          </p:nvPr>
        </p:nvSpPr>
        <p:spPr>
          <a:xfrm>
            <a:off x="4702688" y="1469114"/>
            <a:ext cx="3993637" cy="2260037"/>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6" name="Inhaltsplatzhalter 2"/>
          <p:cNvSpPr>
            <a:spLocks noGrp="1"/>
          </p:cNvSpPr>
          <p:nvPr>
            <p:ph sz="half" idx="16" hasCustomPrompt="1"/>
          </p:nvPr>
        </p:nvSpPr>
        <p:spPr>
          <a:xfrm>
            <a:off x="4702688" y="3912163"/>
            <a:ext cx="3993637" cy="2260037"/>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Rechteck 4"/>
          <p:cNvSpPr/>
          <p:nvPr userDrawn="1"/>
        </p:nvSpPr>
        <p:spPr bwMode="auto">
          <a:xfrm>
            <a:off x="539750" y="1466850"/>
            <a:ext cx="8156575" cy="4705350"/>
          </a:xfrm>
          <a:prstGeom prst="rect">
            <a:avLst/>
          </a:prstGeom>
          <a:noFill/>
          <a:ln w="0" cap="flat" cmpd="sng" algn="ctr">
            <a:noFill/>
            <a:prstDash val="solid"/>
            <a:round/>
            <a:headEnd type="none" w="sm" len="sm"/>
            <a:tailEnd type="none" w="sm" len="sm"/>
          </a:ln>
          <a:effectLst/>
        </p:spPr>
        <p:txBody>
          <a:bodyPr>
            <a:prstTxWarp prst="textNoShape">
              <a:avLst/>
            </a:prstTxWarp>
          </a:bodyPr>
          <a:lstStyle/>
          <a:p>
            <a:pPr>
              <a:defRPr/>
            </a:pPr>
            <a:endParaRPr lang="de-DE"/>
          </a:p>
        </p:txBody>
      </p:sp>
      <p:sp>
        <p:nvSpPr>
          <p:cNvPr id="2" name="Titel 1"/>
          <p:cNvSpPr>
            <a:spLocks noGrp="1"/>
          </p:cNvSpPr>
          <p:nvPr>
            <p:ph type="title"/>
          </p:nvPr>
        </p:nvSpPr>
        <p:spPr>
          <a:xfrm>
            <a:off x="511175" y="330201"/>
            <a:ext cx="8251825" cy="498475"/>
          </a:xfrm>
        </p:spPr>
        <p:txBody>
          <a:bodyPr lIns="0" tIns="0"/>
          <a:lstStyle/>
          <a:p>
            <a:r>
              <a:rPr lang="de-CH"/>
              <a:t>Mastertitelformat bearbeiten</a:t>
            </a:r>
            <a:endParaRPr lang="de-DE" dirty="0"/>
          </a:p>
        </p:txBody>
      </p:sp>
      <p:sp>
        <p:nvSpPr>
          <p:cNvPr id="4" name="Inhaltsplatzhalter 3"/>
          <p:cNvSpPr>
            <a:spLocks noGrp="1"/>
          </p:cNvSpPr>
          <p:nvPr>
            <p:ph sz="half" idx="2"/>
          </p:nvPr>
        </p:nvSpPr>
        <p:spPr>
          <a:xfrm>
            <a:off x="537633" y="1466850"/>
            <a:ext cx="8150226" cy="4692650"/>
          </a:xfrm>
        </p:spPr>
        <p:txBody>
          <a:bodyPr/>
          <a:lstStyle>
            <a:lvl1pPr>
              <a:buSzPct val="100000"/>
              <a:buFontTx/>
              <a:buNone/>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lvl="0"/>
            <a:r>
              <a:rPr lang="de-CH" dirty="0"/>
              <a:t>Mastertextformat bearbeiten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Inhaltsplatzhalter 3"/>
          <p:cNvSpPr>
            <a:spLocks noGrp="1"/>
          </p:cNvSpPr>
          <p:nvPr>
            <p:ph sz="half" idx="2" hasCustomPrompt="1"/>
          </p:nvPr>
        </p:nvSpPr>
        <p:spPr>
          <a:xfrm>
            <a:off x="0" y="0"/>
            <a:ext cx="9143999" cy="6172201"/>
          </a:xfrm>
          <a:ln>
            <a:noFill/>
          </a:ln>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Inhaltsplatzhalter 3"/>
          <p:cNvSpPr>
            <a:spLocks noGrp="1"/>
          </p:cNvSpPr>
          <p:nvPr>
            <p:ph sz="half" idx="2" hasCustomPrompt="1"/>
          </p:nvPr>
        </p:nvSpPr>
        <p:spPr>
          <a:xfrm>
            <a:off x="0" y="0"/>
            <a:ext cx="9143999" cy="6857999"/>
          </a:xfrm>
          <a:ln>
            <a:noFill/>
          </a:ln>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45043" y="228601"/>
            <a:ext cx="8251825" cy="698500"/>
          </a:xfrm>
        </p:spPr>
        <p:txBody>
          <a:bodyPr lIns="0" tIns="0"/>
          <a:lstStyle/>
          <a:p>
            <a:r>
              <a:rPr lang="de-CH"/>
              <a:t>Mastertitelformat bearbeiten</a:t>
            </a:r>
            <a:endParaRPr lang="de-DE"/>
          </a:p>
        </p:txBody>
      </p:sp>
      <p:sp>
        <p:nvSpPr>
          <p:cNvPr id="3" name="Tabellenplatzhalter 2"/>
          <p:cNvSpPr>
            <a:spLocks noGrp="1"/>
          </p:cNvSpPr>
          <p:nvPr>
            <p:ph type="tbl" idx="1"/>
          </p:nvPr>
        </p:nvSpPr>
        <p:spPr>
          <a:xfrm>
            <a:off x="539750" y="1123950"/>
            <a:ext cx="8159750" cy="5041901"/>
          </a:xfrm>
        </p:spPr>
        <p:txBody>
          <a:bodyPr/>
          <a:lstStyle>
            <a:lvl1pPr>
              <a:buSzPct val="100000"/>
              <a:buFontTx/>
              <a:buNone/>
              <a:defRPr/>
            </a:lvl1pPr>
          </a:lstStyle>
          <a:p>
            <a:pPr lvl="0"/>
            <a:endParaRPr lang="de-DE"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hasCustomPrompt="1"/>
          </p:nvPr>
        </p:nvSpPr>
        <p:spPr>
          <a:xfrm>
            <a:off x="539751" y="1466850"/>
            <a:ext cx="2628000" cy="4705350"/>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14" name="Inhaltsplatzhalter 2"/>
          <p:cNvSpPr>
            <a:spLocks noGrp="1"/>
          </p:cNvSpPr>
          <p:nvPr>
            <p:ph sz="half" idx="10" hasCustomPrompt="1"/>
          </p:nvPr>
        </p:nvSpPr>
        <p:spPr>
          <a:xfrm>
            <a:off x="3315213" y="1466850"/>
            <a:ext cx="2628000" cy="4705350"/>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15" name="Inhaltsplatzhalter 2"/>
          <p:cNvSpPr>
            <a:spLocks noGrp="1"/>
          </p:cNvSpPr>
          <p:nvPr>
            <p:ph sz="half" idx="11"/>
          </p:nvPr>
        </p:nvSpPr>
        <p:spPr>
          <a:xfrm>
            <a:off x="6117167" y="1466850"/>
            <a:ext cx="2578100"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0134"/>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6117167" y="1469114"/>
            <a:ext cx="2579158" cy="4703086"/>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14" name="Inhaltsplatzhalter 2"/>
          <p:cNvSpPr>
            <a:spLocks noGrp="1"/>
          </p:cNvSpPr>
          <p:nvPr>
            <p:ph sz="half" idx="10" hasCustomPrompt="1"/>
          </p:nvPr>
        </p:nvSpPr>
        <p:spPr>
          <a:xfrm>
            <a:off x="539750" y="1473200"/>
            <a:ext cx="5403850" cy="4698999"/>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36576" y="228600"/>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539751" y="1475317"/>
            <a:ext cx="2628000" cy="4696883"/>
          </a:xfrm>
        </p:spPr>
        <p:txBody>
          <a:bodyPr tIns="0"/>
          <a:lstStyle>
            <a:lvl1pPr>
              <a:buSzPct val="100000"/>
              <a:buFontTx/>
              <a:buNone/>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endParaRPr lang="de-CH" dirty="0"/>
          </a:p>
        </p:txBody>
      </p:sp>
      <p:sp>
        <p:nvSpPr>
          <p:cNvPr id="14" name="Inhaltsplatzhalter 2"/>
          <p:cNvSpPr>
            <a:spLocks noGrp="1"/>
          </p:cNvSpPr>
          <p:nvPr>
            <p:ph sz="half" idx="10" hasCustomPrompt="1"/>
          </p:nvPr>
        </p:nvSpPr>
        <p:spPr>
          <a:xfrm>
            <a:off x="3323680" y="1469114"/>
            <a:ext cx="2628000" cy="2277386"/>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endParaRPr lang="de-CH" dirty="0"/>
          </a:p>
          <a:p>
            <a:pPr lvl="0"/>
            <a:endParaRPr lang="de-CH" dirty="0"/>
          </a:p>
        </p:txBody>
      </p:sp>
      <p:sp>
        <p:nvSpPr>
          <p:cNvPr id="15" name="Inhaltsplatzhalter 2"/>
          <p:cNvSpPr>
            <a:spLocks noGrp="1"/>
          </p:cNvSpPr>
          <p:nvPr>
            <p:ph sz="half" idx="11" hasCustomPrompt="1"/>
          </p:nvPr>
        </p:nvSpPr>
        <p:spPr>
          <a:xfrm>
            <a:off x="6117167" y="1469114"/>
            <a:ext cx="2578100" cy="4703086"/>
          </a:xfrm>
        </p:spPr>
        <p:txBody>
          <a:bodyPr tIns="0"/>
          <a:lstStyle>
            <a:lvl1pPr>
              <a:buSzPct val="100000"/>
              <a:buFontTx/>
              <a:buNone/>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Text oder Bild</a:t>
            </a:r>
          </a:p>
        </p:txBody>
      </p:sp>
      <p:sp>
        <p:nvSpPr>
          <p:cNvPr id="8" name="Inhaltsplatzhalter 2"/>
          <p:cNvSpPr>
            <a:spLocks noGrp="1"/>
          </p:cNvSpPr>
          <p:nvPr>
            <p:ph sz="half" idx="13" hasCustomPrompt="1"/>
          </p:nvPr>
        </p:nvSpPr>
        <p:spPr>
          <a:xfrm>
            <a:off x="3323680" y="3918098"/>
            <a:ext cx="2628000" cy="2254102"/>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539751" y="1466850"/>
            <a:ext cx="2624649"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14" name="Inhaltsplatzhalter 2"/>
          <p:cNvSpPr>
            <a:spLocks noGrp="1"/>
          </p:cNvSpPr>
          <p:nvPr>
            <p:ph sz="half" idx="10" hasCustomPrompt="1"/>
          </p:nvPr>
        </p:nvSpPr>
        <p:spPr>
          <a:xfrm>
            <a:off x="3302000" y="1466850"/>
            <a:ext cx="5379525" cy="47053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51"/>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6117167" y="1466850"/>
            <a:ext cx="2587625"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14" name="Inhaltsplatzhalter 2"/>
          <p:cNvSpPr>
            <a:spLocks noGrp="1"/>
          </p:cNvSpPr>
          <p:nvPr>
            <p:ph sz="half" idx="10" hasCustomPrompt="1"/>
          </p:nvPr>
        </p:nvSpPr>
        <p:spPr>
          <a:xfrm>
            <a:off x="539750" y="1471246"/>
            <a:ext cx="5403850" cy="2275253"/>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5" name="Inhaltsplatzhalter 2"/>
          <p:cNvSpPr>
            <a:spLocks noGrp="1"/>
          </p:cNvSpPr>
          <p:nvPr>
            <p:ph sz="half" idx="11" hasCustomPrompt="1"/>
          </p:nvPr>
        </p:nvSpPr>
        <p:spPr>
          <a:xfrm>
            <a:off x="539750" y="3922348"/>
            <a:ext cx="5403850" cy="2237152"/>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CH" dirty="0"/>
              <a:t>Mastertitelformat bearbeiten</a:t>
            </a:r>
            <a:endParaRPr lang="de-DE" dirty="0"/>
          </a:p>
        </p:txBody>
      </p:sp>
      <p:sp>
        <p:nvSpPr>
          <p:cNvPr id="3" name="Inhaltsplatzhalter 2"/>
          <p:cNvSpPr>
            <a:spLocks noGrp="1"/>
          </p:cNvSpPr>
          <p:nvPr>
            <p:ph sz="half" idx="1"/>
          </p:nvPr>
        </p:nvSpPr>
        <p:spPr>
          <a:xfrm>
            <a:off x="533401" y="1484313"/>
            <a:ext cx="3987800" cy="440848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endParaRPr lang="de-DE" dirty="0"/>
          </a:p>
        </p:txBody>
      </p:sp>
      <p:sp>
        <p:nvSpPr>
          <p:cNvPr id="6" name="Inhaltsplatzhalter 2"/>
          <p:cNvSpPr>
            <a:spLocks noGrp="1"/>
          </p:cNvSpPr>
          <p:nvPr>
            <p:ph sz="half" idx="11"/>
          </p:nvPr>
        </p:nvSpPr>
        <p:spPr>
          <a:xfrm>
            <a:off x="4708525" y="1484313"/>
            <a:ext cx="3987800" cy="440848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2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789DD01A-C739-4B78-B1F9-A9A4C1690A06}" type="datetimeFigureOut">
              <a:rPr lang="de-CH" smtClean="0"/>
              <a:t>26.01.2024</a:t>
            </a:fld>
            <a:endParaRPr lang="de-CH"/>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CH"/>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8CB4BBD7-388D-4097-8537-7BB83E41EA3C}" type="slidenum">
              <a:rPr lang="de-CH" smtClean="0"/>
              <a:t>‹Nr.›</a:t>
            </a:fld>
            <a:endParaRPr lang="de-CH"/>
          </a:p>
        </p:txBody>
      </p:sp>
    </p:spTree>
    <p:extLst>
      <p:ext uri="{BB962C8B-B14F-4D97-AF65-F5344CB8AC3E}">
        <p14:creationId xmlns:p14="http://schemas.microsoft.com/office/powerpoint/2010/main" val="1449402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5D56E836-74B9-4B22-B716-E1EAD4069954}" type="datetimeFigureOut">
              <a:rPr lang="de-CH" smtClean="0"/>
              <a:t>26.01.2024</a:t>
            </a:fld>
            <a:endParaRPr lang="de-CH"/>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CH"/>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6E49D0DC-8FD3-45C7-A2AA-8D786C7C7398}" type="slidenum">
              <a:rPr lang="de-CH" smtClean="0"/>
              <a:t>‹Nr.›</a:t>
            </a:fld>
            <a:endParaRPr lang="de-CH"/>
          </a:p>
        </p:txBody>
      </p:sp>
    </p:spTree>
    <p:extLst>
      <p:ext uri="{BB962C8B-B14F-4D97-AF65-F5344CB8AC3E}">
        <p14:creationId xmlns:p14="http://schemas.microsoft.com/office/powerpoint/2010/main" val="3684307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 2 lines + subhead">
    <p:spTree>
      <p:nvGrpSpPr>
        <p:cNvPr id="1" name=""/>
        <p:cNvGrpSpPr/>
        <p:nvPr/>
      </p:nvGrpSpPr>
      <p:grpSpPr>
        <a:xfrm>
          <a:off x="0" y="0"/>
          <a:ext cx="0" cy="0"/>
          <a:chOff x="0" y="0"/>
          <a:chExt cx="0" cy="0"/>
        </a:xfrm>
      </p:grpSpPr>
      <p:sp>
        <p:nvSpPr>
          <p:cNvPr id="2" name="Title 1"/>
          <p:cNvSpPr>
            <a:spLocks noGrp="1"/>
          </p:cNvSpPr>
          <p:nvPr>
            <p:ph type="title"/>
          </p:nvPr>
        </p:nvSpPr>
        <p:spPr>
          <a:xfrm>
            <a:off x="413147" y="273217"/>
            <a:ext cx="8209358" cy="670559"/>
          </a:xfrm>
        </p:spPr>
        <p:txBody>
          <a:bodyPr/>
          <a:lstStyle>
            <a:lvl1pPr>
              <a:defRPr sz="2700" b="0">
                <a:solidFill>
                  <a:schemeClr val="bg2"/>
                </a:solidFill>
              </a:defRPr>
            </a:lvl1pPr>
          </a:lstStyle>
          <a:p>
            <a:r>
              <a:rPr lang="en-US" dirty="0"/>
              <a:t>Click to edit Master title style</a:t>
            </a:r>
            <a:endParaRPr lang="en-GB" dirty="0"/>
          </a:p>
        </p:txBody>
      </p:sp>
      <p:sp>
        <p:nvSpPr>
          <p:cNvPr id="11" name="Tekstvak 1">
            <a:extLst>
              <a:ext uri="{FF2B5EF4-FFF2-40B4-BE49-F238E27FC236}">
                <a16:creationId xmlns:a16="http://schemas.microsoft.com/office/drawing/2014/main" id="{70F422AF-C46F-40A0-9485-874AFF896804}"/>
              </a:ext>
            </a:extLst>
          </p:cNvPr>
          <p:cNvSpPr txBox="1">
            <a:spLocks noChangeArrowheads="1"/>
          </p:cNvSpPr>
          <p:nvPr userDrawn="1"/>
        </p:nvSpPr>
        <p:spPr bwMode="auto">
          <a:xfrm>
            <a:off x="4594637" y="6534416"/>
            <a:ext cx="4496510" cy="184666"/>
          </a:xfrm>
          <a:prstGeom prst="rect">
            <a:avLst/>
          </a:prstGeom>
          <a:noFill/>
          <a:ln>
            <a:noFill/>
          </a:ln>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600" dirty="0">
                <a:solidFill>
                  <a:srgbClr val="ADAFAD"/>
                </a:solidFill>
                <a:cs typeface="Calibri Light" panose="020F0302020204030204" pitchFamily="34" charset="0"/>
              </a:rPr>
              <a:t>OCA Organic Cotton Training Curriculum V1.0 – Module 12:</a:t>
            </a:r>
            <a:r>
              <a:rPr lang="en-US" altLang="en-US" sz="600" baseline="0" dirty="0">
                <a:solidFill>
                  <a:srgbClr val="ADAFAD"/>
                </a:solidFill>
                <a:cs typeface="Calibri Light" panose="020F0302020204030204" pitchFamily="34" charset="0"/>
              </a:rPr>
              <a:t> Certification &amp; Group Management</a:t>
            </a:r>
            <a:r>
              <a:rPr lang="en-US" altLang="en-US" sz="600" dirty="0">
                <a:solidFill>
                  <a:srgbClr val="ADAFAD"/>
                </a:solidFill>
                <a:cs typeface="Calibri Light" panose="020F0302020204030204" pitchFamily="34" charset="0"/>
              </a:rPr>
              <a:t>|  </a:t>
            </a:r>
            <a:fld id="{D1A9EC5B-C89F-4363-A8D8-A9FA7A329992}" type="slidenum">
              <a:rPr lang="en-US" altLang="en-US" sz="600" smtClean="0">
                <a:solidFill>
                  <a:srgbClr val="ADAFAD"/>
                </a:solidFill>
                <a:cs typeface="Calibri" panose="020F0502020204030204" pitchFamily="34" charset="0"/>
              </a:rPr>
              <a:pPr algn="r" eaLnBrk="1" hangingPunct="1">
                <a:defRPr/>
              </a:pPr>
              <a:t>‹Nr.›</a:t>
            </a:fld>
            <a:r>
              <a:rPr lang="en-US" altLang="en-US" sz="600" dirty="0">
                <a:solidFill>
                  <a:srgbClr val="ADAFAD"/>
                </a:solidFill>
                <a:cs typeface="Calibri" panose="020F0502020204030204" pitchFamily="34" charset="0"/>
              </a:rPr>
              <a:t> </a:t>
            </a:r>
          </a:p>
        </p:txBody>
      </p:sp>
    </p:spTree>
    <p:extLst>
      <p:ext uri="{BB962C8B-B14F-4D97-AF65-F5344CB8AC3E}">
        <p14:creationId xmlns:p14="http://schemas.microsoft.com/office/powerpoint/2010/main" val="175997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CH" dirty="0"/>
              <a:t>Mastertitelformat bearbeiten</a:t>
            </a:r>
            <a:endParaRPr lang="de-DE" dirty="0"/>
          </a:p>
        </p:txBody>
      </p:sp>
      <p:sp>
        <p:nvSpPr>
          <p:cNvPr id="3" name="Inhaltsplatzhalter 2"/>
          <p:cNvSpPr>
            <a:spLocks noGrp="1"/>
          </p:cNvSpPr>
          <p:nvPr>
            <p:ph sz="half" idx="1"/>
          </p:nvPr>
        </p:nvSpPr>
        <p:spPr>
          <a:xfrm>
            <a:off x="533401" y="1484313"/>
            <a:ext cx="3987800" cy="440848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6" name="Inhaltsplatzhalter 2"/>
          <p:cNvSpPr>
            <a:spLocks noGrp="1"/>
          </p:cNvSpPr>
          <p:nvPr>
            <p:ph sz="half" idx="11" hasCustomPrompt="1"/>
          </p:nvPr>
        </p:nvSpPr>
        <p:spPr>
          <a:xfrm>
            <a:off x="4708525" y="1484313"/>
            <a:ext cx="3987800" cy="4408487"/>
          </a:xfrm>
        </p:spPr>
        <p:txBody>
          <a:bodyPr tIns="0"/>
          <a:lstStyle>
            <a:lvl1pPr>
              <a:buSzPct val="100000"/>
              <a:buFontTx/>
              <a:buNone/>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Bild</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41867" y="211666"/>
            <a:ext cx="8229600" cy="727075"/>
          </a:xfrm>
        </p:spPr>
        <p:txBody>
          <a:bodyPr lIns="0" tIns="0"/>
          <a:lstStyle>
            <a:lvl1pPr>
              <a:defRPr/>
            </a:lvl1pPr>
          </a:lstStyle>
          <a:p>
            <a:r>
              <a:rPr lang="de-CH" dirty="0"/>
              <a:t>Mastertitelformat bearbeiten</a:t>
            </a:r>
            <a:endParaRPr lang="de-DE" dirty="0"/>
          </a:p>
        </p:txBody>
      </p:sp>
      <p:sp>
        <p:nvSpPr>
          <p:cNvPr id="3" name="Textplatzhalter 2"/>
          <p:cNvSpPr>
            <a:spLocks noGrp="1"/>
          </p:cNvSpPr>
          <p:nvPr>
            <p:ph type="body" idx="1" hasCustomPrompt="1"/>
          </p:nvPr>
        </p:nvSpPr>
        <p:spPr>
          <a:xfrm>
            <a:off x="533400" y="1475317"/>
            <a:ext cx="3987800" cy="677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Masteruntertitelformat bearbeiten</a:t>
            </a:r>
          </a:p>
        </p:txBody>
      </p:sp>
      <p:sp>
        <p:nvSpPr>
          <p:cNvPr id="4" name="Inhaltsplatzhalter 3"/>
          <p:cNvSpPr>
            <a:spLocks noGrp="1"/>
          </p:cNvSpPr>
          <p:nvPr>
            <p:ph sz="half" idx="2"/>
          </p:nvPr>
        </p:nvSpPr>
        <p:spPr>
          <a:xfrm>
            <a:off x="533400" y="2209801"/>
            <a:ext cx="3987800" cy="3683000"/>
          </a:xfrm>
        </p:spPr>
        <p:txBody>
          <a:bodyPr tIns="0"/>
          <a:lstStyle>
            <a:lvl1pPr>
              <a:buSzPct val="100000"/>
              <a:buFont typeface="Arial Black"/>
              <a:buChar char="›"/>
              <a:defRPr sz="2400"/>
            </a:lvl1pPr>
            <a:lvl2pPr>
              <a:buSzPct val="100000"/>
              <a:buFont typeface="Arial Black"/>
              <a:buChar char="›"/>
              <a:defRPr sz="2000"/>
            </a:lvl2pPr>
            <a:lvl3pPr>
              <a:buSzPct val="100000"/>
              <a:buFont typeface="Arial Black"/>
              <a:buChar char="›"/>
              <a:defRPr sz="1800"/>
            </a:lvl3pPr>
            <a:lvl4pPr>
              <a:buSzPct val="100000"/>
              <a:buFont typeface="Arial Black"/>
              <a:buChar char="›"/>
              <a:defRPr sz="1600"/>
            </a:lvl4pPr>
            <a:lvl5pPr>
              <a:buSzPct val="100000"/>
              <a:buFont typeface="Arial Black"/>
              <a:buChar char="›"/>
              <a:defRPr sz="1600"/>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5" name="Textplatzhalter 4"/>
          <p:cNvSpPr>
            <a:spLocks noGrp="1"/>
          </p:cNvSpPr>
          <p:nvPr>
            <p:ph type="body" sz="quarter" idx="3" hasCustomPrompt="1"/>
          </p:nvPr>
        </p:nvSpPr>
        <p:spPr>
          <a:xfrm>
            <a:off x="4699000" y="1475317"/>
            <a:ext cx="3997325" cy="677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Masteruntertitelformat bearbeiten</a:t>
            </a:r>
          </a:p>
        </p:txBody>
      </p:sp>
      <p:sp>
        <p:nvSpPr>
          <p:cNvPr id="6" name="Inhaltsplatzhalter 5"/>
          <p:cNvSpPr>
            <a:spLocks noGrp="1"/>
          </p:cNvSpPr>
          <p:nvPr>
            <p:ph sz="quarter" idx="4"/>
          </p:nvPr>
        </p:nvSpPr>
        <p:spPr>
          <a:xfrm>
            <a:off x="4699000" y="2220912"/>
            <a:ext cx="3997325" cy="3671888"/>
          </a:xfrm>
        </p:spPr>
        <p:txBody>
          <a:bodyPr tIns="0"/>
          <a:lstStyle>
            <a:lvl1pPr>
              <a:buFont typeface="Arial Black"/>
              <a:buChar char="›"/>
              <a:defRPr sz="2400"/>
            </a:lvl1pPr>
            <a:lvl2pPr>
              <a:buFont typeface="Arial Black"/>
              <a:buChar char="›"/>
              <a:defRPr sz="2000"/>
            </a:lvl2pPr>
            <a:lvl3pPr>
              <a:buFont typeface="Arial Black"/>
              <a:buChar char="›"/>
              <a:defRPr sz="1800"/>
            </a:lvl3pPr>
            <a:lvl4pPr>
              <a:buFont typeface="Arial Black"/>
              <a:buChar char="›"/>
              <a:defRPr sz="1600"/>
            </a:lvl4pPr>
            <a:lvl5pPr>
              <a:buFont typeface="Arial Black"/>
              <a:buChar char="›"/>
              <a:defRPr sz="1600"/>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33400" y="304800"/>
            <a:ext cx="8166100" cy="5588000"/>
          </a:xfrm>
        </p:spPr>
        <p:txBody>
          <a:bodyPr tIns="0"/>
          <a:lstStyle>
            <a:lvl1pPr>
              <a:buSzPct val="100000"/>
              <a:buFont typeface="Arial Black"/>
              <a:buChar char="›"/>
              <a:defRPr sz="2800"/>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0134"/>
            <a:ext cx="8251825" cy="717550"/>
          </a:xfrm>
        </p:spPr>
        <p:txBody>
          <a:bodyPr lIns="0" tIns="0"/>
          <a:lstStyle/>
          <a:p>
            <a:r>
              <a:rPr lang="de-CH" dirty="0"/>
              <a:t>Mastertitelformat bearbeiten</a:t>
            </a:r>
            <a:endParaRPr lang="de-DE" dirty="0"/>
          </a:p>
        </p:txBody>
      </p:sp>
      <p:sp>
        <p:nvSpPr>
          <p:cNvPr id="6" name="Inhaltsplatzhalter 2"/>
          <p:cNvSpPr>
            <a:spLocks noGrp="1"/>
          </p:cNvSpPr>
          <p:nvPr>
            <p:ph sz="half" idx="1"/>
          </p:nvPr>
        </p:nvSpPr>
        <p:spPr>
          <a:xfrm>
            <a:off x="539751" y="1484312"/>
            <a:ext cx="8156574" cy="2260037"/>
          </a:xfrm>
        </p:spPr>
        <p:txBody>
          <a:bodyPr vert="horz" lIns="0"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8" name="Inhaltsplatzhalter 2"/>
          <p:cNvSpPr>
            <a:spLocks noGrp="1"/>
          </p:cNvSpPr>
          <p:nvPr>
            <p:ph sz="half" idx="11" hasCustomPrompt="1"/>
          </p:nvPr>
        </p:nvSpPr>
        <p:spPr>
          <a:xfrm>
            <a:off x="539751" y="3922614"/>
            <a:ext cx="3981449"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CH" dirty="0"/>
              <a:t>Mastertitelformat bearbeiten</a:t>
            </a:r>
            <a:endParaRPr lang="de-DE"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CH"/>
              <a:t>Mastertitelformat bearbeiten</a:t>
            </a:r>
            <a:endParaRPr lang="de-DE"/>
          </a:p>
        </p:txBody>
      </p:sp>
      <p:sp>
        <p:nvSpPr>
          <p:cNvPr id="6" name="Inhaltsplatzhalter 2"/>
          <p:cNvSpPr>
            <a:spLocks noGrp="1"/>
          </p:cNvSpPr>
          <p:nvPr>
            <p:ph sz="half" idx="1"/>
          </p:nvPr>
        </p:nvSpPr>
        <p:spPr>
          <a:xfrm>
            <a:off x="539751" y="1469114"/>
            <a:ext cx="3993637" cy="2277386"/>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8" name="Inhaltsplatzhalter 2"/>
          <p:cNvSpPr>
            <a:spLocks noGrp="1"/>
          </p:cNvSpPr>
          <p:nvPr>
            <p:ph sz="half" idx="11"/>
          </p:nvPr>
        </p:nvSpPr>
        <p:spPr>
          <a:xfrm>
            <a:off x="539751" y="3924350"/>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Mastertextformat bearbeiten</a:t>
            </a:r>
          </a:p>
        </p:txBody>
      </p:sp>
      <p:sp>
        <p:nvSpPr>
          <p:cNvPr id="12" name="Inhaltsplatzhalter 2"/>
          <p:cNvSpPr>
            <a:spLocks noGrp="1"/>
          </p:cNvSpPr>
          <p:nvPr>
            <p:ph sz="half" idx="14"/>
          </p:nvPr>
        </p:nvSpPr>
        <p:spPr>
          <a:xfrm>
            <a:off x="4702688" y="3924350"/>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Mastertextformat bearbeiten</a:t>
            </a:r>
          </a:p>
        </p:txBody>
      </p:sp>
      <p:sp>
        <p:nvSpPr>
          <p:cNvPr id="13" name="Inhaltsplatzhalter 2"/>
          <p:cNvSpPr>
            <a:spLocks noGrp="1"/>
          </p:cNvSpPr>
          <p:nvPr>
            <p:ph sz="half" idx="15"/>
          </p:nvPr>
        </p:nvSpPr>
        <p:spPr>
          <a:xfrm>
            <a:off x="4702688" y="1469114"/>
            <a:ext cx="3993637" cy="2277386"/>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Mastertextformat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CH" dirty="0"/>
              <a:t>Mastertitelformat bearbeiten</a:t>
            </a:r>
            <a:endParaRPr lang="de-DE" dirty="0"/>
          </a:p>
        </p:txBody>
      </p:sp>
      <p:sp>
        <p:nvSpPr>
          <p:cNvPr id="6" name="Inhaltsplatzhalter 2"/>
          <p:cNvSpPr>
            <a:spLocks noGrp="1"/>
          </p:cNvSpPr>
          <p:nvPr>
            <p:ph sz="half" idx="1" hasCustomPrompt="1"/>
          </p:nvPr>
        </p:nvSpPr>
        <p:spPr>
          <a:xfrm>
            <a:off x="539751" y="1477581"/>
            <a:ext cx="1898649"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3" name="Inhaltsplatzhalter 2"/>
          <p:cNvSpPr>
            <a:spLocks noGrp="1"/>
          </p:cNvSpPr>
          <p:nvPr>
            <p:ph sz="half" idx="15" hasCustomPrompt="1"/>
          </p:nvPr>
        </p:nvSpPr>
        <p:spPr>
          <a:xfrm>
            <a:off x="4699000" y="1477581"/>
            <a:ext cx="3997325" cy="4686152"/>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0" name="Inhaltsplatzhalter 2"/>
          <p:cNvSpPr>
            <a:spLocks noGrp="1"/>
          </p:cNvSpPr>
          <p:nvPr>
            <p:ph sz="half" idx="18" hasCustomPrompt="1"/>
          </p:nvPr>
        </p:nvSpPr>
        <p:spPr>
          <a:xfrm>
            <a:off x="2628900" y="1477581"/>
            <a:ext cx="1890000"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1" name="Inhaltsplatzhalter 2"/>
          <p:cNvSpPr>
            <a:spLocks noGrp="1"/>
          </p:cNvSpPr>
          <p:nvPr>
            <p:ph sz="half" idx="19" hasCustomPrompt="1"/>
          </p:nvPr>
        </p:nvSpPr>
        <p:spPr>
          <a:xfrm>
            <a:off x="539751" y="3924863"/>
            <a:ext cx="1898649"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4" name="Inhaltsplatzhalter 2"/>
          <p:cNvSpPr>
            <a:spLocks noGrp="1"/>
          </p:cNvSpPr>
          <p:nvPr>
            <p:ph sz="half" idx="20" hasCustomPrompt="1"/>
          </p:nvPr>
        </p:nvSpPr>
        <p:spPr>
          <a:xfrm>
            <a:off x="2628900" y="3924863"/>
            <a:ext cx="1890000"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447675" y="412750"/>
            <a:ext cx="8251825" cy="7175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de-CH" dirty="0"/>
              <a:t>Mastertitelformat </a:t>
            </a:r>
            <a:br>
              <a:rPr lang="de-CH" dirty="0"/>
            </a:br>
            <a:r>
              <a:rPr lang="de-CH" dirty="0"/>
              <a:t>bearbeiten</a:t>
            </a:r>
          </a:p>
        </p:txBody>
      </p:sp>
      <p:sp>
        <p:nvSpPr>
          <p:cNvPr id="1027" name="Rectangle 6"/>
          <p:cNvSpPr>
            <a:spLocks noGrp="1" noChangeArrowheads="1"/>
          </p:cNvSpPr>
          <p:nvPr>
            <p:ph type="body" idx="1"/>
          </p:nvPr>
        </p:nvSpPr>
        <p:spPr bwMode="auto">
          <a:xfrm>
            <a:off x="533400" y="1466850"/>
            <a:ext cx="8162925" cy="4425950"/>
          </a:xfrm>
          <a:prstGeom prst="rect">
            <a:avLst/>
          </a:prstGeom>
          <a:noFill/>
          <a:ln w="9525">
            <a:noFill/>
            <a:miter lim="800000"/>
            <a:headEnd/>
            <a:tailEnd/>
          </a:ln>
        </p:spPr>
        <p:txBody>
          <a:bodyPr vert="horz" wrap="square" lIns="0" tIns="46038" rIns="92075" bIns="46038"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p>
        </p:txBody>
      </p:sp>
      <p:sp>
        <p:nvSpPr>
          <p:cNvPr id="12" name="Text Box 5"/>
          <p:cNvSpPr txBox="1">
            <a:spLocks noChangeArrowheads="1"/>
          </p:cNvSpPr>
          <p:nvPr/>
        </p:nvSpPr>
        <p:spPr bwMode="auto">
          <a:xfrm>
            <a:off x="4860032" y="6184821"/>
            <a:ext cx="4207768" cy="246221"/>
          </a:xfrm>
          <a:prstGeom prst="rect">
            <a:avLst/>
          </a:prstGeom>
          <a:noFill/>
          <a:ln w="9525">
            <a:noFill/>
            <a:miter lim="800000"/>
            <a:headEnd/>
            <a:tailEnd/>
          </a:ln>
          <a:effectLst/>
        </p:spPr>
        <p:txBody>
          <a:bodyPr wrap="square" anchor="ctr">
            <a:prstTxWarp prst="textNoShape">
              <a:avLst/>
            </a:prstTxWarp>
            <a:spAutoFit/>
          </a:bodyPr>
          <a:lstStyle/>
          <a:p>
            <a:pPr algn="just">
              <a:spcBef>
                <a:spcPct val="50000"/>
              </a:spcBef>
              <a:defRPr/>
            </a:pPr>
            <a:r>
              <a:rPr lang="en-US" sz="1000" b="0" dirty="0">
                <a:ea typeface="Arial" charset="0"/>
                <a:cs typeface="Arial" charset="0"/>
              </a:rPr>
              <a:t>Organic Vegetable Production – Basic Principles and Methods	   </a:t>
            </a:r>
            <a:fld id="{52E4C7FF-91B9-42F4-AF10-83FFA9CB4D84}" type="slidenum">
              <a:rPr lang="en-US" sz="1000" b="0" smtClean="0">
                <a:ea typeface="Arial" charset="0"/>
                <a:cs typeface="Arial" charset="0"/>
              </a:rPr>
              <a:pPr algn="just">
                <a:spcBef>
                  <a:spcPct val="50000"/>
                </a:spcBef>
                <a:defRPr/>
              </a:pPr>
              <a:t>‹Nr.›</a:t>
            </a:fld>
            <a:r>
              <a:rPr lang="en-US" sz="1000" b="0" dirty="0">
                <a:ea typeface="Arial" charset="0"/>
                <a:cs typeface="Arial" charset="0"/>
              </a:rPr>
              <a:t> </a:t>
            </a:r>
          </a:p>
        </p:txBody>
      </p:sp>
      <p:sp>
        <p:nvSpPr>
          <p:cNvPr id="14" name="Textfeld 13"/>
          <p:cNvSpPr txBox="1"/>
          <p:nvPr/>
        </p:nvSpPr>
        <p:spPr>
          <a:xfrm>
            <a:off x="784225" y="6188075"/>
            <a:ext cx="2873375" cy="246063"/>
          </a:xfrm>
          <a:prstGeom prst="rect">
            <a:avLst/>
          </a:prstGeom>
          <a:noFill/>
        </p:spPr>
        <p:txBody>
          <a:bodyPr wrap="none">
            <a:prstTxWarp prst="textNoShape">
              <a:avLst/>
            </a:prstTxWarp>
            <a:spAutoFit/>
          </a:bodyPr>
          <a:lstStyle/>
          <a:p>
            <a:pPr>
              <a:defRPr/>
            </a:pPr>
            <a:r>
              <a:rPr lang="en-US" sz="1000" dirty="0">
                <a:solidFill>
                  <a:srgbClr val="A23D25"/>
                </a:solidFill>
                <a:ea typeface="Arial" charset="0"/>
                <a:cs typeface="Arial" charset="0"/>
              </a:rPr>
              <a:t>African Organic Agriculture Training Manual</a:t>
            </a:r>
            <a:endParaRPr lang="de-DE" sz="1000" dirty="0">
              <a:solidFill>
                <a:srgbClr val="A23D25"/>
              </a:solidFill>
              <a:ea typeface="Arial" charset="0"/>
              <a:cs typeface="Arial" charset="0"/>
            </a:endParaRPr>
          </a:p>
        </p:txBody>
      </p:sp>
      <p:pic>
        <p:nvPicPr>
          <p:cNvPr id="7" name="Bild 6" descr="Motiv_7_RZ_farbig.jp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94691" y="6118225"/>
            <a:ext cx="477418" cy="482600"/>
          </a:xfrm>
          <a:prstGeom prst="rect">
            <a:avLst/>
          </a:prstGeom>
        </p:spPr>
      </p:pic>
    </p:spTree>
  </p:cSld>
  <p:clrMap bg1="lt1" tx1="dk1" bg2="lt2" tx2="dk2" accent1="accent1" accent2="accent2" accent3="accent3" accent4="accent4" accent5="accent5" accent6="accent6" hlink="hlink" folHlink="folHlink"/>
  <p:sldLayoutIdLst>
    <p:sldLayoutId id="2147484831" r:id="rId1"/>
    <p:sldLayoutId id="2147484832"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33" r:id="rId11"/>
    <p:sldLayoutId id="2147484817" r:id="rId12"/>
    <p:sldLayoutId id="2147484818" r:id="rId13"/>
    <p:sldLayoutId id="2147484819" r:id="rId14"/>
    <p:sldLayoutId id="2147484820" r:id="rId15"/>
    <p:sldLayoutId id="2147484821" r:id="rId16"/>
    <p:sldLayoutId id="2147484822" r:id="rId17"/>
    <p:sldLayoutId id="2147484823" r:id="rId18"/>
    <p:sldLayoutId id="2147484824" r:id="rId19"/>
    <p:sldLayoutId id="2147484834" r:id="rId20"/>
    <p:sldLayoutId id="2147484835" r:id="rId21"/>
    <p:sldLayoutId id="2147484836" r:id="rId22"/>
  </p:sldLayoutIdLst>
  <p:hf hdr="0" ftr="0" dt="0"/>
  <p:txStyles>
    <p:title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p:titleStyle>
    <p:body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25"/>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25"/>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25"/>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25"/>
        </a:buBlip>
        <a:defRPr b="1">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0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16.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0.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1.xml"/><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2.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1.xml"/><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1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1.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1.xml"/><Relationship Id="rId4" Type="http://schemas.openxmlformats.org/officeDocument/2006/relationships/image" Target="../media/image1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1.xml"/><Relationship Id="rId5" Type="http://schemas.openxmlformats.org/officeDocument/2006/relationships/image" Target="../media/image148.png"/><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152.png"/></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1.xml"/><Relationship Id="rId4" Type="http://schemas.openxmlformats.org/officeDocument/2006/relationships/image" Target="../media/image158.png"/></Relationships>
</file>

<file path=ppt/slides/_rels/slide6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 Id="rId5" Type="http://schemas.openxmlformats.org/officeDocument/2006/relationships/image" Target="../media/image171.png"/><Relationship Id="rId4" Type="http://schemas.openxmlformats.org/officeDocument/2006/relationships/image" Target="../media/image170.png"/></Relationships>
</file>

<file path=ppt/slides/_rels/slide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5473" y="1141145"/>
            <a:ext cx="2397440" cy="193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a:extLst>
              <a:ext uri="{FF2B5EF4-FFF2-40B4-BE49-F238E27FC236}">
                <a16:creationId xmlns:a16="http://schemas.microsoft.com/office/drawing/2014/main" id="{714AA200-B7BC-4C7C-8016-AAFE22B938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8"/>
          <a:stretch/>
        </p:blipFill>
        <p:spPr>
          <a:xfrm>
            <a:off x="3054448" y="3532527"/>
            <a:ext cx="2407262" cy="1944216"/>
          </a:xfrm>
          <a:prstGeom prst="rect">
            <a:avLst/>
          </a:prstGeom>
        </p:spPr>
      </p:pic>
      <p:sp>
        <p:nvSpPr>
          <p:cNvPr id="2" name="Titel 1"/>
          <p:cNvSpPr>
            <a:spLocks noGrp="1"/>
          </p:cNvSpPr>
          <p:nvPr>
            <p:ph type="title"/>
          </p:nvPr>
        </p:nvSpPr>
        <p:spPr/>
        <p:txBody>
          <a:bodyPr/>
          <a:lstStyle/>
          <a:p>
            <a:r>
              <a:rPr lang="de-CH" dirty="0"/>
              <a:t>Examples of </a:t>
            </a:r>
            <a:r>
              <a:rPr lang="de-CH" dirty="0" err="1"/>
              <a:t>indigenous</a:t>
            </a:r>
            <a:r>
              <a:rPr lang="de-CH" dirty="0"/>
              <a:t> </a:t>
            </a:r>
            <a:r>
              <a:rPr lang="de-CH" dirty="0" err="1"/>
              <a:t>vegetables</a:t>
            </a:r>
            <a:endParaRPr lang="de-CH" dirty="0">
              <a:solidFill>
                <a:srgbClr val="FF0000"/>
              </a:solidFill>
            </a:endParaRPr>
          </a:p>
        </p:txBody>
      </p:sp>
      <p:sp>
        <p:nvSpPr>
          <p:cNvPr id="11" name="Title 1"/>
          <p:cNvSpPr txBox="1">
            <a:spLocks/>
          </p:cNvSpPr>
          <p:nvPr/>
        </p:nvSpPr>
        <p:spPr>
          <a:xfrm>
            <a:off x="446255" y="3128465"/>
            <a:ext cx="2408461" cy="26555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African nightshade</a:t>
            </a:r>
          </a:p>
        </p:txBody>
      </p:sp>
      <p:sp>
        <p:nvSpPr>
          <p:cNvPr id="12" name="Title 1"/>
          <p:cNvSpPr txBox="1">
            <a:spLocks/>
          </p:cNvSpPr>
          <p:nvPr/>
        </p:nvSpPr>
        <p:spPr>
          <a:xfrm>
            <a:off x="3087141" y="3128465"/>
            <a:ext cx="2408461" cy="26555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a:t>Spider plant</a:t>
            </a:r>
            <a:endParaRPr lang="de-CH" b="1" dirty="0">
              <a:latin typeface="Arial" charset="0"/>
            </a:endParaRPr>
          </a:p>
          <a:p>
            <a:endParaRPr lang="en-US" dirty="0"/>
          </a:p>
        </p:txBody>
      </p:sp>
      <p:sp>
        <p:nvSpPr>
          <p:cNvPr id="13" name="Title 1"/>
          <p:cNvSpPr txBox="1">
            <a:spLocks/>
          </p:cNvSpPr>
          <p:nvPr/>
        </p:nvSpPr>
        <p:spPr>
          <a:xfrm>
            <a:off x="5645537" y="3124317"/>
            <a:ext cx="2408461" cy="26555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err="1"/>
              <a:t>Amaranthus</a:t>
            </a:r>
            <a:endParaRPr lang="de-CH" b="1" dirty="0">
              <a:latin typeface="Arial" charset="0"/>
            </a:endParaRPr>
          </a:p>
          <a:p>
            <a:endParaRPr lang="en-US" dirty="0"/>
          </a:p>
        </p:txBody>
      </p:sp>
      <p:sp>
        <p:nvSpPr>
          <p:cNvPr id="14" name="Title 1"/>
          <p:cNvSpPr txBox="1">
            <a:spLocks/>
          </p:cNvSpPr>
          <p:nvPr/>
        </p:nvSpPr>
        <p:spPr>
          <a:xfrm>
            <a:off x="440792" y="5538381"/>
            <a:ext cx="2408461" cy="26555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a:t>Cowpea</a:t>
            </a:r>
            <a:endParaRPr lang="de-CH" b="1" dirty="0">
              <a:latin typeface="Arial" charset="0"/>
            </a:endParaRPr>
          </a:p>
          <a:p>
            <a:endParaRPr lang="en-US" dirty="0"/>
          </a:p>
        </p:txBody>
      </p:sp>
      <p:sp>
        <p:nvSpPr>
          <p:cNvPr id="15" name="Title 1"/>
          <p:cNvSpPr txBox="1">
            <a:spLocks/>
          </p:cNvSpPr>
          <p:nvPr/>
        </p:nvSpPr>
        <p:spPr>
          <a:xfrm>
            <a:off x="3047665" y="5551207"/>
            <a:ext cx="2408461" cy="26555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a:t>Jute </a:t>
            </a:r>
            <a:r>
              <a:rPr lang="de-CH" dirty="0" err="1"/>
              <a:t>mallow</a:t>
            </a:r>
            <a:r>
              <a:rPr lang="de-CH" dirty="0"/>
              <a:t> (</a:t>
            </a:r>
            <a:r>
              <a:rPr lang="de-CH" dirty="0" err="1"/>
              <a:t>bush</a:t>
            </a:r>
            <a:r>
              <a:rPr lang="de-CH" dirty="0"/>
              <a:t> </a:t>
            </a:r>
            <a:r>
              <a:rPr lang="de-CH" dirty="0" err="1"/>
              <a:t>ocra</a:t>
            </a:r>
            <a:r>
              <a:rPr lang="de-CH" dirty="0"/>
              <a:t>)</a:t>
            </a:r>
            <a:endParaRPr lang="de-CH" b="1" dirty="0">
              <a:latin typeface="Arial" charset="0"/>
            </a:endParaRPr>
          </a:p>
          <a:p>
            <a:endParaRPr lang="en-US" dirty="0"/>
          </a:p>
        </p:txBody>
      </p:sp>
      <p:sp>
        <p:nvSpPr>
          <p:cNvPr id="4" name="AutoShape 2" descr="data:image/jpeg;base64,/9j/4AAQSkZJRgABAQAAAQABAAD/2wCEAAkGBhQSERUUExQVFRUWGBgaGRgXGBocGhscHBoXGB0YGRgcHCYfGBojGRcYHy8gJCcpLCwsGB8xNTAqNSYrLCkBCQoKDgwOGg8PGiwkHyQsLCksKSosKSksLCwpKSkpLCwsLCwpKSkpKSksKSwpLCwpLCwsLCkpLCwsKSwsLCwsLP/AABEIAMIBAwMBIgACEQEDEQH/xAAcAAACAgMBAQAAAAAAAAAAAAAEBQMGAAIHAQj/xABDEAABAgMGAwUHAgQEBgIDAAABAhEAAyEEBRIxQVEGYXETIoGRoTJCUrHB0fAH4RQjcvEzYqKyFVOCksLSFnMkNEP/xAAZAQADAQEBAAAAAAAAAAAAAAABAgMEAAX/xAArEQACAgICAQQABQUBAAAAAAAAAQIRAyESMUEEEyJRMmFxgaEUIzOR0UL/2gAMAwEAAhEDEQA/AFiuH7IZIKZ6EKA9pSgx1qCXB6RW7dZMDMpKsWRSXDbxnENlThSoEGrNnTN31Dj5wkWsszlgKdI8vGpSXZljTVmhn9msl3+sPLqkduoBFSdIrM8Ur4ReP0xtKXWg+2QkjmKgjzaKZlUOS7DNasut0XYmQgJzOp3JjnvGd6GZalAEFKO6Ooz/ANTjwEX7iW+E2aQVOMZogczr0Tn6axyGet1F8zUmMfpYNtzZPGvJ0Ph4mdZEFftIdBfNhlnyIif+FTu3h9YXcBTcUiYl/Zmeikhv9qofWqzhLEhwcvzrGXP8cjQklTAVyA2FQChzYjzjebeSZEoqwqLNQaA0fmIimDkT0r6lo8NmKgxSkDXF3n1ZqCBG/J0XTBLBe6Z4m07qWcqHcIyZzQlzlnWKpbrPhmqTShcNkxqG5R0C0WQIs6nDgJYbB6BgKAAn0jnd/wAhSFCYl8sKvoemkbvTxXJ1odbkPOHlnApOxy6/SGigRo/I08YpF0halKXjUmlSnM8hyjLQpRBwEvqSanxizxXLsq4eC5AMKEVzcgeFdoDmXhLRnMDjn9oq16WlJKUJOIISE4h7yqqUf+4nyg3hbhWbbJjJGFAbHMIon7q2EH2ElcmF40l2MjfyCQlJUoksAATXYbxc+HODZsxplpxS0aIPtnqPd8a8oeXDwhZbH/hpdbAGYqqy+x93waLDVKX09PE+UZZuHUSWvBW+N7vliQjuAoSQlQAqAfZUDoQoZn4qxyq6LX2FuSlSnSTgJycKFDyrhMd7XZUzJRQvvJKWI3A+R1fcR8/8RXGuz2lSZ2JIPfQpTOUuQk0o9GbSH9PBbX2uiuON2jqQkOlxSuQiPtaMoO8J+H787WQhYIKhRTGpIzpvr4w0VaUryor08djGfcXTI1sFtMghROQNRGWUYi+0bTVEisbhYQGDn0zjk7CRWqUKNm8Ufi+7VJmImKDImIGE6HCS788ovlo7rlQwjUn82iuWe+5M0qkT1PInKISoisiYKJUOTM/KNOBtSsvhVtsoazTlDe5JwUAkkvLdSeY1T0esDW66lypq5Sg6klqVcaEciKvEd2S1InJzGZrszmN2TcdfqVaHN421QMsrOKQXSCkB0K16kN5PCS2y8KiHB2IdiPiEPbMpEtU2TMGKWtljqWIIfkoeUa2jheYkBbE2cqCceiCfiZyANS0SxuEEqHjB+CsKVmMoMuiwdtNSli2Z6CN72uxUiYUTEsR8jkQdQRV4tXDNg7CViUg4pmv+VgwHz6nlD5cqhCwNV2FSbgRhFEf9ojIZybdLbz05xkeP7siHJlf4nShglJSVYjiCTs4q1HeK72cSWO0oUplKwcyCR/pBMR2maCe6XG41849WEeColVCsWE6kQ2sFnwEEEhXuEOBT/N1gaNl2pWEJc4QXA2O42h5cpaGbY2tt0T538ybMKtKly2zRCu5RKSVKSVtmkkppu4iJF+zQAMTgchEd78SzJiOz7ofNhXziEY5bS8CpN6GfB9+pRaShKMKJgwliSxBp6kjxjoMySFqBcszM+gr9TFI4P4OmIWJs1BcgFCAQSx94gGlMga+kdGsMlEx0qJQQzMKjdwR3oy+p4PJ8RMlctAcu7klRCjhDZDMdNhyjEWYIUQW0LkMS/L8yjadilTsIZTgMpmG1almaGk66cQCivEQ+NqUzp0iS6EoWzLOFIWhyyvMajyil3rdqkKKFjPJxRQ3i6LtmGmb6DOuUadmianBNq/gUmuUVhk4nHO5qBLlqbV/B2DdITplgu5zjoV6cJ/yZhSsnDVqVAr8q+EUuXdClzUoRUrLD9+QFfCNeOadlYs24W4JmWmcApKpcsMVLIahyCdyRltn17JdtlRIQmXLSEoAbCBlk7nUl884DuqxIkyUSgSoAMS5cnflyG0F2W0FM1SMwAM/P6xmy5nkf5HTlyCbfMDSiPaJY+Ay9fSJbZNVhCd2+8B34O7LUPdmB/wDqSfsI1tswu4DnQaknTr94jJCBSrepSwlNGzP0hTx5cqbbJUlh2qA8tRzfVJOxy5FjpBkmyzEkPVXvddh6RkyrjMsXp+c4aLcXZyk1s4pc9/myqKTLcOy01CnGoOig7ekXy773RaEY5baaAKSdl/cZwj464WWpS7RLSCDWYgZg6rG4IqebnWKndF8KsysSag0Uk5KH49Y2SxwzrlDs0NKatHTVWlgXdx/bxjRVqw94/wBhuScoWXbeiJ0pSkHqDmnIsTtrFdtl4rnr7OUCUD2iR7R3L5DYRhxYpSk4vVdkuLehxeHFP8Q6EAhHxMWLczCK2XBOMtc5EsmSlipQyBNH9RllFwsvDYEtB7BSFH2lCYkAj+kpKgW5wZPmGTIMkSVLSTkViYCk5pUGBAJCa11izz8H/bV/qbeUIw4x7Kdds9U2ShZBKpR7MndJDpfpl4QdNsaO8aFaAKDOtFMdSEnLnE/DM5ps2WcACwHSlICdQWTtUVzj20Xb/wDkYJbiXVSVcsj171PCHyyk3olK07RaOGuHZU6xJmmT2syaoB2qBLAoA9QQFV0eLmFdhMQOxCJKhUsMOLIA7EinlFJRa0pMtSCQpHdocIGpJGWcX+6rSZtkxTe+pILnPE1ctSx9IwzlJvZtx5E3RRP1A4esq0JXiwBlGWGDipJQlPvS1EuB7pfRRam2XiaUhKUqScAAAIqzUYjMR1GXc9lnT0otDLCW7NWJgR7QGebUJ1aORq4ZVNmTgEhKErWEKdnGIgJG9B8o14JRyQqb6O9RGKdDD/5nZhTs1nmyYyKnOusucIURo4D/AD3jIv8A02L7M3ssgKDEaZhRzH56x2c3LhH8sJbYDCfShgJdxSlOVyEKG5QKdWEFepXlGX3EcslzAcvKMUIvV78D2dSMUoGUqrFJOHxBdh0IijiSpLhWYLMcwRRorDJCa+IU0+jVMMLvkYnJAISx0zOvpAEihguzT+++msCdgOlWIgIT2TqKWdIZ/nU8ucFybeFz0lSCoqSwzFU0Y5NRoTXUoLQky1pCigFiSnFyc0cMWrWGMxE2dKcIOId5C8Sa8iMTl/nHk1szja/UnswsJwBBAZmodXbdo3sVpEwMD7SWxPqRq0L7mvgTUlM1Qq4KSkuPHL+0DLtIlHC4IGu+g8fvAcq0NfkeSrGmWTor4j6Ny0gObaQpZQQ6gc2Hm+0L/wCCnTe8xSge8TUjknMwyQZSJbHCtGqj7Q50YjwhuXgBgUCcDB1UfWucVrhS6v5pnKGTplvTOil+hSPGLIpQCVYQUuKE+0x55wvCgCAHATQMcm08oMZ0mkcnQ0K+0S6KTE5g5L5E/FzgRNp/nkqdLhLgiooB9IjlrDqOLInr4+caXugHs5iH+E9cx81Ry6OHc84gUFQwqGdKGhBHQgesTXXbECqi6xTNxzb78or5mLLAqzjWwrLnLN66ax3PZxZLxt5zGoyMD3cmmJRKSdAUs3NwYVzrYFqw4qa/3gqZbEhgGJLMB9hrBbsNkHFuKXZlzJJ70soVWrpdlJPgoxTZ11SrwlPLSmXaGypUiuFXxA6Kzy5xdbzSf4eelQw/y10OvdLfL0jm10SFKnJKCUlJCsQ0YjLcvDRX/uOmvP8A0ZSol4UuCYRPlqxSwWQokVBD4gBqWpSLxddxyZDdmMqOWPpk9M6xJJViJKjUkn+0Hy5KQKuNc8xTyy9YE8sptv7OcnI9l2hRLO5PL7RMEqGb/tEQlKIoWEEzFHCE54cj1bWE6AQLuqVNOJctJVliAwqH/UGOWhMZK4UlYWRidJFVFywDYQrMJrlBkiVRy4LMPr/eGFmHOGUn5GUmij33ZOxUEKBaZ3WoHJyr9YYSP1OstlkCXMkTks6SlGEsQ4JBJBcsS9axZrzuaVaEYJyAsO4OoI1BzH1is2ngmSFq7RCVIIACcxQu/Lpyh1GL3I0wzVsr968TItn8yVK7KXkAWdTH2lNTP6wZYbpmGWAUKAI231hjabLZ7MAvAhIS+FOSSrN2bOK3bL6nW1YQhakIBBUEOnXI6l8oSk3rSITm8krkxoODJCu9MlzcZ9rAoBL7gPrmeZMZBEu0lACQo05mMifuZPsb32vLHMuSUUNRofzKPVghQUPeA6bfvEtlnkgQaJQWz90jLaL/AKEBDedkIGNAGE+0B7p36H0jn98XeJc/tF0AY094jJuZAHkY7CLvIzQ4y5H6RWeJ+DEzUd0lKtAqoGwfP9jHRlwdhqjmVqsYmutCWUSThFe78XKrxJYDZ5QGN1rOdDhSOT+0Y8k3zaLCsyVykBRV7SwTyBBcAp/eA51kUFqx+05fz0ajRr4t6b14HpjpN8omMnAAE/4YejNkedHpnEtjvZUpXdLitDl5QiRZFKLJSSeQJhjKu6ZKTjmSzh2VR+gd/SJSxxQjiOLVawtfaShhKvaD5n4oIRe6EFylzoc2bltCBFoTi0BGmbO7F9soY3eqYpOOWywNMzSmWkZnj3sVocy+JJ0wkSpaiCxrQJO77RtKu6ZLPaTU9szulJICX1UkMoxljSu0JAmEDDl2VZgChm2SkPmNH6xlr7GzJKps8kgeyGxBQ0KKlT7kwv5ICRKZiaEBaXPvkkPycP4842t6Ft2uBWFTO1Qktq2QOb5RWbuvlc6YqYo90MAkH2Q5zGb84sFivRSHCVEtttoR4Rzi4Omd5o0lT0mYS2IEAs9MmpvBPcKVSySArIue6dC3I+jwDfZWcM8JI91XdIB2PXMQOLZiqrunNh8+TxzVbRwfInkAhYZSXHTIeTnyiBcwzCEoqfSNP4jGC5ZgA+ubgc8j6RJZLx7PEED2mqTXz25ZQnkLH1ilpkIqErKvacP4VowiG0XwEkGVJSkqcEJTn0bLwhPNtKgHJxfnrEtmtRQHfvH0ENyBYbaSrs5mMFylVHcHuksWOcVm5JQQATmYfKJVLmLUQwSqm9DQQqu2QzPn8uQhXOonFhsNW3+UOpcoM5NaQHdkoADKD1q2DnbQQkZL7HSMmHI5ACMTNBNMhGolkiocwZY5A1+UV5Jj0Ry1awTJzqfON/4V8qD8842EkgwVvoDCZJ2rG1os4UnCdfTnEaVUrvG6LQMj8opvycjjvGt42jtDJUlKAg5OTWteYIqOsCXBeplApwklavdFdgOcdS4lu6WtpiwgtQkgZZj7RQ59hM2aFyE9lLS4xgNiydh4w7mmuNHSfgm/jHribkRURkRm4UauTuSa+sZELj9/wNyh9Fyl3rJBoS2g/frBAv1AoElT+kVmUijmG1ilgMc9off2Tsssi/Rh7oz5xpMnpKVLmYUpSCSSQ1K1cZDMnlC2QkIBOgq2ueRjm36nccKmKNllFkBu0IzJHuf0ihO56Q0MTyS4lE3J0ja/f1Bss0qSLKJqQ7GYwHUBiR6Qll8S2E0NmmS/6FuPUxUI1Jj0F6LGlSv/AGy3BHVrit6LQezs82bLwpdiiWWDtmRWp/Gg68ODhMCcU1ap3xFWbmjNRNCNNeRhH+mt3zZS5hmJMsKQlioB27xok1qCGdovt32VRxTHJCXNeVCW9BHjeobxZOON2Z5OnRSZ3AkzCoKUnFUU8WBb6RUewUDqCC3Qg79Y7tMuzJb4AUHEelXI8HH7COXTOHpq8UzDRRKsLh61yeNGDNLfMVsRC3T2btFNlRTQBOkzCsEEvz/KxerBwTNmMVsgbZnyi3XVwRIQnvpC31X9PhjR70YdBjKijomKFnQse0Cy1AVcOA5brG1mvpaVg4ikGiufOH17WEBU2zJSpCO4tCwotM0ViZg47obI5xTrwshQTmRq4qPz6RnSTdCtJMtIt5UClaiUKGYIbkXhFaJZQopJdsuY3EL7NaimmY5/TnEk28CRhU5bLcRyg1o6idM0sCNz5U/eNzbVZABfJn+kDFQYVyGg8ft5QTJvIS/8MNq+vQ7wK/I4Ns1nP+IupGSBpzbXpE0y8pQFEICupb/qS7GEs69FElqP5eEBGYSdXjuDfYpbpVs7d0pYkgAslhozQZdlzjVzEXAEyUoMT3lEpCDniFW6kOYs1pkJxHCRLUg5aKzICvI1jPLFJuilUQKllJDZHbTryhjJSRTX6QPYLUk97JeSk7HpBk8BBZLhw4foHT118YaMOPQ1AiJzKKczmOaTkee3hE2MnKkLZ1qBUFKZLOQRQjfqDsYMuq3grwkhzVJGSunPfaKoDDJFvUkVNU/ItXo/zg6TbAqreVPTWF1ostcXnzG0e2VJAzJToc2fRX3g1TOHARsx/NoHmSmOnnGjEanTWJAsMDlX86QWEW8QTCmyzVhIUUJK8JyOGpGWwMcsvLiWVaZBKQqStPeT3u4ahwNQGemrR2SbKC0qSclggjRiCD6GPnu/rp7BcyWR3payG0Lats1fGL4YRl32PCrDU2lc0BZmLJOylNTu0rkwjIHsFrUqWDk70FBmRlGRZ43ZbkdJs8kFTn+/UQzkgAb/AJT0hZarylSQVLVQCrByPAVil31+pqi6LMjCMsa8/BOQ8YzQxyyaijLwky5cV8Tpssk1BmK9lPPMH+kED5axyK12CYxmLzJcvmSavEP/ABaYZgmLUVqBd1V9YaXnfXbIAwkb/tG2GJ4uvPbNWOEIxbb2JESCctcouVwcPJkATZwebmlJYhHX4l+ievsjcO2JmnEZUQNKUxeGQ5vtDqRIXNVhQHV9NSeUZ/Veok/hD9zPPI+kMrj4glSZi12gkIKfaZ2LvkK1rDtHHomDBY7NNnkN7uFAq/eOnp4QZd3BsqWoKWlKikUKw5fU1okZ0AfnDSgDJwJSMgAw8hGSMYJW1smkVsWa8pyntEyXLQQodmlVK7hILmr1JyhtLuxQNVILAZP9oIWlf+UjZ2PkfvEPaIJwlOA7ih+x8YWSTd0cydEzCWJSCOcFyy4PTMFx6Qsn2S0YWS0xNciAfEHXoYVG0LlKrjkqyq4Bf0PUQlULdEt+3+gHs0gKYjErbkNzWEV43jZ1p7yw+4Bf5Qmve7JslXaSyVILvqRzPLnCkKfONKxRkk0wNE8+QAp0HEmNkSSohIDnQHOBBOUioMNLvWtRC8GHDUKG4qKHR4eUWhkjVFgUtsKVKc4Q2pbIDUtpEsu4Z6qiWQmtSWAYsXfIjZoIsImomJUhsSS4LBgcnIZsjDe03daprzDMQrtCcSEk6MD3RpTyEQ5V5Hhxv5FUtFjKVFKTi2IdjuQ+nONRNKaJHeOZO3LnnFrRwlaMRIMtwHBckdAR4RWzbSVOpADkuSnPxgxlyO+N2h8uzJXKkj+aMJCv5KXViahxOAk6ua5RDYb/AJk21YmmJ7ikgTCCo8yQANH8aQJbrzKQkpV/LUwZqhbVGxdnB2LaQAu88eGtQSXyUMnB12joKSiWpyjZdrprPmd7vd3uk/5RQRcbaDhY5jTb83jmF8XWFT5akKKEmXiWqpyqSR6AjaLRcNvKZKVTbWpgKY8KwoF+41FhQw5vtHcklYywOXRNPu5SkuWdJIcUf7GApd0lCwpJLA1Sr5g6HnDmfxFZkoUsLCgMwgh/AGhz3ivzOObKf+a22EfeCtolODhpljs9sUGBUFJ50Pl9okTexcpSHOdMvGKdM43ke6lZ8AIKuy9JtpdSEJlIHvK7xPIfeC9LZOy4ypuVG+X7RDb77kWcPOmJT1IfqBmfKEk62TpaSSjENTiJA6gfaK3ZuF5FoKlrEzETUBVB0LPhPpAjKPkNryWJH6k2dS8MlC10UxIYd1JUWBrkk6RzTjVc6etVpmyFysZDAp7oGEAB/ip+NF5st1SrOo9igPgIdRJOaXwk0BanN4ay8E9CpZGIEMpBzYjb6w8fURhL4rQ6nx6OEpUdCYyOqTf0PUSSmew0BSCfPEPlGRv/AKzD9/wXKrw7eQVNXKWARaElD7K90joaeMI7RYAlakrCkEEj/qHWLXIl2dNmMychEmawwlKlYlH4sIBDdTB1tuuz2rs5ipU9ZmpCjNlKGAKYBThXsl994gsyg7p1/wAHi7x/oc7tVjwpSoFwc6ZHlvSHXD9wqtDKV3UDMnXkn7wxvHhaRKxYZvagEABw6TnVqEbikbTLwUU4XYCjJAHoIOX1LnCsff2QyzXgJvC0pQQlBHdphHpXSLr+n90KRLVaFiswMgNkkFyrxIDchzin8K8P/wAVOAU4lIqtXL4Qd1ZdHOkdZUsHIBIGtGGgAHTSMiSiq8mdfZpNmA5jz/aAJ84e6a7fbaC1T5eoxHnl5ZRum8QKBh0DfIQDgGXOX8Cv+0n6ROQTRSVPo4MGi8HOZidNtO8KzhSm3B2PdO0SKLg4mUCGINR5GGRWFUUAocwD84W22ySQ5AMtvhJbyNIR2ls5iq02LC5lsl/dNQftFetPCSZqu4CleqUhx15fKLui5FrSConCdkso9RpB6LP2bDCAnLmNi+tYzc5p/A7j9lPufgWTLmJM0mYsd4IJAS4oHGocj0i22iSE9xCMJWwUWoEtkwGZ06QPbGkzUTiWACkE6ALwsTyC0oro5g1BSJq3UQXSMLnvJYMQepNX0i0VN7m7GA7zupM1KkpCEmWQEnDRSsLt6tFVsFpR2mCYnsyCEKZVRvTcGLZdMsLmE1xCYsqS53Ic7AU8oT3lc4tSO2QGnhyR8bKOf+YZDpAlBS2gS2hjYZAWkEF5YZu97J3Iy6tFO/Uq7EyBKEtLJmFaidAp3IGw77tlSGdz21csuUqABrTLMVAibim3onCWgIDS6gnRRDM2oD0eK4VW2CLooV2yVlPe7qT7xbwKQcyKsfWLHbf4bsOwlyCCSkma4xqIq7tQHaIpsoGrMdwaHmamvTyiFKGCn2f94s9lfcdcUbm2MnAUpKQGarts7vCW/bOlAlrlgh8QLkmoZqnkR5GGK1bwutq8Y7Ia94DmHbxIceIgwjsTkxAqcdyY8EzlG8xMa9izRsUEd32Sy524eLPwlfHZrCVewo12D0eukVdKYNskxjXIwk8aaoDR1yehpScJFDVxVv6s9aguICmoEtKlpSPZ8H1Lb6wLw7b+0lA6o7quY0PlE9vnJTLMs5rcDpvGCUeN2Hsr1umsHPwgk8yT9MJhvdQlrkutRKpmElQNUqCQO6dD9zFfvqYRiSrPuj/SkfKFtjnrlKDFgoA8j1GsThHVoClR1Sw3stEtKVLSsimIguQ5Z2LOzR5FJF7qFMKvBVPUEx5HUPzQlvWZJXJEtacTBASxYgpBeujvWAFvMkdglZlpSO6kHMuXxHUZU67QdMWQdD1CT9Ikl2dKwolIBCFlwGBZJNR6xqhPX8hhNoMuT9PpYlKU81cwg95OHswf6PbUH19IVW/hyehzgJDgONzQA7Vh7cV9yGwzZeKZkFlaglgNQDpFitF4SZgly5ZB7N1TCKgl0lNTnUeQMQeTLztiXe2eXVZRZ5KZSACQHUaVUcy/5QCN59sUA59KxoucIIs1m1U/JP8A7faGsUFRPUr2UqUeQf5QXLu+efdCeqgPR4YJnHImmzMPIRJLmDKvpBDSBJV1THHfl+avnhguXdUz/mI/1faJ0KADwXZLKpdSGT6noIFJhSsDlXdNdnSeYUP7+kHWS5kpOJZxK55D+kfU1gxLJHdDD8zjaYXjuKGpIjSvvEaV+n54xBa5bpI1iQ5/n5pHs1T55xz2qAwOdIEyXhUHCgQQcmP92iuTL1NnWizz1e+FSpijRQDpwLVopIIr71NXiySEuD1+giqfqLZkmxzSv2kKQUnmVABuqSryhYK9CjCyXgBNmTg6kLSVMNFpBGXMAnz2iETjIU3/APOYoqSdK1KT0NfKOUXdxPaJHsLcbKqPvD+T+pc1glUmWoUoCoV9Yr7UkLTLhfawiZiR7ahX4S4Hebd3HhCYpJq7nWmcTzLRjU6hsG0ppGnbJDg91jno30idnAloThIYEO/QdNoETXP8eDbyld1KnyOfXKAkdOcUT0EDnrYNtrnWFZDqd2+nSC7VNUMteUbfwycNQ5EUQBdeEl8KhmXxdQxfxf05xHMQ/WGCLPidAepcdf3DjxETSeH1EYphCEn3tfARWORLs4VIlvG4TrFjs/CyZootSEjNahn0T+CCv+AyE90ErVpUDnpBeWNB2C3bekuzTwgTQpKwkGjHvAKD6OHD+MTXper2kAnupYONCXr0qAYpfFsoItCgig7v+0RFdNqFQrPcnOJZMPKHIbaVlz4mlOtR2wmnNKfvASZRMmmaVAtqxofvGwvLtJaq95OAdUjI9QA3lAqjSmue0ZIppUK0NpVmDB1VjIUdqRTEYyBwf2Js0s9VB8hn+eUGrmsMKc1hSaVzSR4DSAzYV4CoCmp+28QyZhTmSTGlx8oquiDtGi48P2Uy5Q+NfePL4R5Enx5RVhZTMtMpI9iarvFsmdSh5Anp0joaSztry9BHZNJAcaPZc0irAq+Lbpt1iVEwuSVGumnV9/tG8qwPVRIGzOfE5fOD5V3y9lEc1fYRJbOoEln1gyTJc0z6UgqRdssmgUG1cEDqTBktaEjuAMdWhqDRrIsWFiovsBl47wcmbnu37fWBwthHhDBnzr9o7oNhOON/GBZe0ZOWPZ3+TVgeLOsxC3qNflpGylwFKmFBwmr5H81gmcadYRfYDWz5ci5io/qpNSLFXNUyWB1AUf8AaFRblTAgFSiAlIJJNAAMyTtHEuP+Lv42cBLfsZbhD0xEs6yNHAAA0HWK4YNyOQgUI2sy8K0nYj5iABMWks9OcSi2gMFZnaN7ixuLOsGXzYwPa04SFGr0dqPBkspVLSsOxSD4GI1oSoFJFDn+bx5ZMFTNdBRQpNRyPI/SA6EZtpHhBQvCajRT0I3ge0zqZbmnzgnWCT5nfajJ9TGjucolsl3qUHNAdT9BByZCUpIYHd6vFuQotxhJ1i2/x0kMFIYsMKhXShA+YitTUJIYJArRQ03HOHln4NCjinT8ORwpzYilTlRtIV02FAtpvRUw4KFQLJwg18tDBdjs4RRWErVqk6MKVy1+cMZUmzSkqBlDYzMRc7F3d8vlEAkBCFKCcKSHfE6mzq9YDY3RQ+KbvC55ZaQWAILgONjXRs2gOx8PLBdWVengrIwaETZkwqyKiToKPrrQQSJRTu+sVeSSjxTCm6J7NY04Vg0OEj1BHqBC9a1ZNDCyW1WPCgFzQ9OsG3Pc4nrKWUohQcD4cTEvkGzrtGVycdsHFy6EaJdM49i7f/FpaaGRMJGoUGPSsZEf6pfR3tyBLUkFZqopYNTzP0hDe8gJWAkDJ6Rbv4ADI+bfhhVeF0JYzFn2RVjmPpGuDoZqwXhixHEZjUFE9TR/AP5xaRORLGJSgNiXZ9hzgS6JP8tJAYEA+YHlSGcqzpWWwk5aj1cQJO2L0yZKgIPs1mOaiQNtf2jWXISg5ORqfoPrBWMM+pjghKJgA2bIdYhCQOUbilI1JrXKDdnGy1Ntp+GNUKdyYjmgOGpT9olw0rA7OJ0LGsDhTqO8aJJUroTG6kgF9hnAbvSOJLQgEB6avs2cV+/ONZUkh0rW+qQGHIknPKAOJOO5KAUSiJq2ansJ6n3q6DzitKt8tdl7ScXZwvcqq3iQQ0FQfbWgizjPjmZagJSe5KFSkFyTpiOu7ZdYqGEwQpYJfNy8bJrlG9LiqRz0C26XhWQ4OWWWQMRf8NxMSWhiqWDoI3CYb3KWjuf0dA4SB7BCFlxhBSrQg+6dlAuOjQfbruUkYkd5O3vD7iFPCk97OkfCSPV/CDbde82UXw4kUrqOpjypNubROxfabQFJY6ZHYwutNoDgDOkS2+8UzDiwkE7a9Y2uWSpa1KSnEBSgdnhkmts49TaFEMAojkDBCLAs1Pd1rm3SLDZpSiMJBFGyiO2WMt3w7e8PvA5AEoseJSUooSQK6wRMuCeVDHOlMRQ94immWj6mNVS0ElInJ7RLHAmYntADqxoeac20jaXMWQAoTJqRVNMBAr3gQ+WoygttDVQXLuiVLIUomctNCl2A2IRr4mFnFd6JEsoSnCtfM0FHPJ8m5mILbeAlhWAFSwPeLgUdi1DQZQkUhUwFa2JJ09rYEJ2o2WsGP2w7JLgQEzMShiABxcgxYg70hje1us6yME2WC1cZUnydNYZ8O2FBszN3sRxUryH/AGkHxioXndjUUMlKD7Mfwx0eM5/IMWumMpExUtJUFylpapTNSS3JLuYJ4dvxAmK7YHvMxBKeTKYh/F4rcu7DL94KxAF0vrVjTMGh6Q3sFzrKXwKL128XMNljBJq/3HlKlxj0Xq0WeXiOCaQmjDFyD+rxkVMWKaKBTcnf1aMjFxf2ifJjm1WoShjKqAVo9NhzisXxxCu2TEykDAhSgANTo5P05QCniZVoBQrDiUwFGA5B6A5VizXfw8EoWlJBmBIOLZRyA2FI3TmsH+Qs9K2W6z2XCWcYEgDm/wBaCDZZagp+axzuzcU2rtChZGIPmkfLVs+cBj9R7UlRcSjoe5mz6gwYY3LoRLltHWMbtG5Swdyc2b7RypH6l2glxLlUDnuktz9qkSJ/VO017knl3Vf+0P7MjnE6qlbgO4NKbR4VRx+1fqRbS5C0J5JQn/yeE9q/UG2KNbQsf0skf6QIZemkzuLZ2y13lLlAKmLShPxKLfuekJLZ+ptiQWxqWf8AIgn1LRxC2XvMXMxrWpZ3Uon5xIlQIxJ0dxziy9Il+JjrGvJ021/q4GIkS6/FMP8A4j7xVL54xtNo7q5pwk+ylkp8hn4xVbKkkPpBsmK+xCHQzpaSCzLXqotAa+8QHLPTnG142wkpSKJcP12jyzpJmJ/qHzgqNK2Il5ZPa7P2a1J+EkQw4eS84PsY34kkNPJ+IA/MfSLPwJcolpFoWCVq/wANLOw+PqdOVdYzTn/bsldoa3ZwMhf82fLW2YQkMVPkVNkOWZ6ZvRMlSqdimWG7qcIHLJqwNPtlpHeCJikirMfMvWBF8Q4mTMQW1Cn9HEec22uxegC9rCpBEyzkgK9pNAH1IG0Kbztc/snKSlJ7ii2vKLLMmuXSBhZmOgy8RC6/ZeKX3l4UAAMxLAEVPj4xOOZKSTQKKWmeR7R0z3h7w7fKJYUSC9MOEEAtp+GFttsIBCQUqGLNJBDZn6Rc7huSVNsicQqSo4siGLeTAUMbnJNbHqhfa+KJkxIEsGUXcqfEo8qhgPtnDuxLE9GErC9SMPIaHpC9XB9O7M6OMxprGXbcq0TB32wmuE58nhJQi18XRybJpHA9lQtSxLSSTrUAnQJIYeUPLPZECiWpyHlBsqTQ0DUd4HYOWiKcpfidjX5NLTYJcwMpAUOY+uYis3rwyqV35SlFGo95I3G49YtaVkKaraGJVMX/ADakFq0HsrXD9hCZcxZqVqzfRIAH/l5mE/E1lK1ICUmpLsHqwh2m3y5UwyVBSSk91gcJCu8KjZ2j23y1gKVLDrAoDrv4tCvTTEr7KBeC8NpVKDgJCWB/pBIPN3hxKv0gIThHdADuatSsAi7FqmGYtC8RObPvn94mtVjwhJAVVIJcMytRGmTxypFJwqKkiyyFY0hScBB3UAfIlxGRSyFbmMiXsR+yPIqcoLSaftHTOAZwNmUysSu0OJzXJLeDCkc6sUoYgk90HOjt4CphxabImSFISpCjMYmYl3CfhZ2TUczG/wBZiWaHtt0zbKCcRrxne0tcxIlHvpcLUnLkH1OcVp6QHau6S0BYTFcHp44oKKfQqgkNSvQHPaJ5SYAsCxSGctLVh5aEeiNQhPNVWGtsPdLZmF9nkgg4hWHhrYYgZEFyCUB/P7RvZLL3i9QmC1yAoNDykuhpSIDNGmWcaY9YjTZ1JJBy0jbsDtC0hWjdM3TN99D94KlKfqIESmgyOeUSJmmEYGWi7ybdPky1gAB8RDuUipHIlm6qjpJUU0T3d9KbDlpFC/TdGK0LIrhlK8yuWPvHT7GMNSQo5AHLmB9487OvlxRJihV6zQ7OW5HKkSovUzE4FJBBpUU8Xh5bb4QkABsWTaDnG9hCpgdQDcwHP7RCS8A7E8i5ApZ7MFG4939o0vGxJkJdVVn2Q9H+kWnCEhgAB+ecJJ109usTVKLD3Ty+UZXhV2zuuisS+GRhJUP5kwuVGrZsMmGfoIL4TWOzmS9UrII6gfUGHqciDq4py184ot4WxViti8DFJbENFA97zDxTE25bYre9lznUHICNLsksnERn/eIrrvOXaJboLjVJzD7/AHg2zowpbw8N409DI8E7vADWp+n1PjEMxDHYfjj6xJKLTfAN8oltUgEHb6wnXyQxrLU5aN1JZMR2MZHMag0LbgtG9pmBKVFxk/RtYZq9o4T2mzPMxNt5jT94mQsKKizBnfm4/eKvb/1Bl+zLlqUXNVEAdaOflHtwcT9o6ZhAUS40DE5DpEZ4ZpW0Bi/jCxTJKkTJSyiWzKYk95zmH1csfCN7m4mwdjLtIdMzulahUK0xci46Q/vkvIUOQd/6g/38IqFulIUkOKV8xD4WskFGa6/2M5Kkjoy+FpBL4G6R5C25+JECQgTFd4BjXYkD0aMhlBryJo5BZv8AGH9SfnDi9R3/AC+sZGR6s/Bul+Bi+zJBmF60Xn/SYVz8jGRkViIa2X2vKHMs0EZGQuXsnMSWpRxGupgqQo9mS8eRkO+h/ARYC4P5pBUZGRKXZGRpOygCaaR5GQYjI3Rr1jDnHkZBZz7Lv+kP/wC1af8A6R/vTHVEpoY9jI8/1H+T9kTn2LJUsKtSAoAh8iHi1ST8z84yMjMvxC+CO269PvEVmHyEZGQJdnC9HtHqr5xUr7DzVvXr0jIyM8fxE2VzhiYRaJbEh3BY5jY7x01eR8I8jI2MeJFa/c6mGKxQdI8jIVdDAlnHtdTCri1ZFlmMWpGRkPHwE5DZMz0+oidMZGRqn2wFo4fnqUhQUokBORJOogC1eyP6lfSMjIxY/wAbEYIDGRkZGgB//9k="/>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819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0504" y="1124744"/>
            <a:ext cx="2397441" cy="195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76859" y="1124744"/>
            <a:ext cx="2377139" cy="194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40984" y="3542338"/>
            <a:ext cx="2397440" cy="193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a:extLst>
              <a:ext uri="{FF2B5EF4-FFF2-40B4-BE49-F238E27FC236}">
                <a16:creationId xmlns:a16="http://schemas.microsoft.com/office/drawing/2014/main" id="{4BB09146-74A9-4D66-AE84-3AB36487E62D}"/>
              </a:ext>
            </a:extLst>
          </p:cNvPr>
          <p:cNvSpPr txBox="1"/>
          <p:nvPr/>
        </p:nvSpPr>
        <p:spPr>
          <a:xfrm>
            <a:off x="4011340" y="5266557"/>
            <a:ext cx="1460191" cy="215444"/>
          </a:xfrm>
          <a:prstGeom prst="rect">
            <a:avLst/>
          </a:prstGeom>
          <a:solidFill>
            <a:schemeClr val="bg1"/>
          </a:solidFill>
        </p:spPr>
        <p:txBody>
          <a:bodyPr wrap="square" rtlCol="0">
            <a:spAutoFit/>
          </a:bodyPr>
          <a:lstStyle/>
          <a:p>
            <a:pPr algn="r"/>
            <a:r>
              <a:rPr lang="de-CH" sz="800" b="0" i="1" dirty="0" err="1"/>
              <a:t>Photo</a:t>
            </a:r>
            <a:r>
              <a:rPr lang="de-CH" sz="800" b="0" i="1" dirty="0"/>
              <a:t>: Wikimedia </a:t>
            </a:r>
            <a:r>
              <a:rPr lang="de-CH" sz="800" b="0" i="1" dirty="0" err="1"/>
              <a:t>commons</a:t>
            </a:r>
            <a:endParaRPr lang="de-CH" sz="800" b="0" i="1" dirty="0"/>
          </a:p>
        </p:txBody>
      </p:sp>
      <p:sp>
        <p:nvSpPr>
          <p:cNvPr id="22" name="Textfeld 21">
            <a:extLst>
              <a:ext uri="{FF2B5EF4-FFF2-40B4-BE49-F238E27FC236}">
                <a16:creationId xmlns:a16="http://schemas.microsoft.com/office/drawing/2014/main" id="{C07C687C-F8F3-42E6-9C1C-EB1217CF5890}"/>
              </a:ext>
            </a:extLst>
          </p:cNvPr>
          <p:cNvSpPr txBox="1"/>
          <p:nvPr/>
        </p:nvSpPr>
        <p:spPr>
          <a:xfrm>
            <a:off x="1389062" y="5263367"/>
            <a:ext cx="1460191" cy="215444"/>
          </a:xfrm>
          <a:prstGeom prst="rect">
            <a:avLst/>
          </a:prstGeom>
          <a:solidFill>
            <a:schemeClr val="bg1"/>
          </a:solidFill>
        </p:spPr>
        <p:txBody>
          <a:bodyPr wrap="square" rtlCol="0">
            <a:spAutoFit/>
          </a:bodyPr>
          <a:lstStyle/>
          <a:p>
            <a:pPr algn="r"/>
            <a:r>
              <a:rPr lang="de-CH" sz="800" b="0" i="1" dirty="0" err="1"/>
              <a:t>Photo</a:t>
            </a:r>
            <a:r>
              <a:rPr lang="de-CH" sz="800" b="0" i="1" dirty="0"/>
              <a:t>: Irene Kadzere (</a:t>
            </a:r>
            <a:r>
              <a:rPr lang="de-CH" sz="800" b="0" i="1" dirty="0" err="1"/>
              <a:t>FiBL</a:t>
            </a:r>
            <a:r>
              <a:rPr lang="de-CH" sz="800" b="0" i="1" dirty="0"/>
              <a:t>)</a:t>
            </a:r>
          </a:p>
        </p:txBody>
      </p:sp>
      <p:sp>
        <p:nvSpPr>
          <p:cNvPr id="24" name="Textfeld 23">
            <a:extLst>
              <a:ext uri="{FF2B5EF4-FFF2-40B4-BE49-F238E27FC236}">
                <a16:creationId xmlns:a16="http://schemas.microsoft.com/office/drawing/2014/main" id="{1D164E90-CF84-4DFB-8CD8-31F7DD1A2B32}"/>
              </a:ext>
            </a:extLst>
          </p:cNvPr>
          <p:cNvSpPr txBox="1"/>
          <p:nvPr/>
        </p:nvSpPr>
        <p:spPr>
          <a:xfrm>
            <a:off x="1389062" y="2861142"/>
            <a:ext cx="1460191" cy="215444"/>
          </a:xfrm>
          <a:prstGeom prst="rect">
            <a:avLst/>
          </a:prstGeom>
          <a:solidFill>
            <a:schemeClr val="bg1"/>
          </a:solidFill>
        </p:spPr>
        <p:txBody>
          <a:bodyPr wrap="square" rtlCol="0">
            <a:spAutoFit/>
          </a:bodyPr>
          <a:lstStyle/>
          <a:p>
            <a:pPr algn="r"/>
            <a:r>
              <a:rPr lang="de-CH" sz="800" b="0" i="1" dirty="0" err="1"/>
              <a:t>Photo</a:t>
            </a:r>
            <a:r>
              <a:rPr lang="de-CH" sz="800" b="0" i="1" dirty="0"/>
              <a:t>: Irene Kadzere (</a:t>
            </a:r>
            <a:r>
              <a:rPr lang="de-CH" sz="800" b="0" i="1" dirty="0" err="1"/>
              <a:t>FiBL</a:t>
            </a:r>
            <a:r>
              <a:rPr lang="de-CH" sz="800" b="0" i="1" dirty="0"/>
              <a:t>)</a:t>
            </a:r>
          </a:p>
        </p:txBody>
      </p:sp>
      <p:sp>
        <p:nvSpPr>
          <p:cNvPr id="25" name="Textfeld 24">
            <a:extLst>
              <a:ext uri="{FF2B5EF4-FFF2-40B4-BE49-F238E27FC236}">
                <a16:creationId xmlns:a16="http://schemas.microsoft.com/office/drawing/2014/main" id="{AD8972EC-0729-4065-BE7D-407A982D6949}"/>
              </a:ext>
            </a:extLst>
          </p:cNvPr>
          <p:cNvSpPr txBox="1"/>
          <p:nvPr/>
        </p:nvSpPr>
        <p:spPr>
          <a:xfrm>
            <a:off x="3977754" y="2875789"/>
            <a:ext cx="1460191" cy="215444"/>
          </a:xfrm>
          <a:prstGeom prst="rect">
            <a:avLst/>
          </a:prstGeom>
          <a:solidFill>
            <a:schemeClr val="bg1"/>
          </a:solidFill>
        </p:spPr>
        <p:txBody>
          <a:bodyPr wrap="square" rtlCol="0">
            <a:spAutoFit/>
          </a:bodyPr>
          <a:lstStyle/>
          <a:p>
            <a:pPr algn="r"/>
            <a:r>
              <a:rPr lang="de-CH" sz="800" b="0" i="1" dirty="0" err="1"/>
              <a:t>Photo</a:t>
            </a:r>
            <a:r>
              <a:rPr lang="de-CH" sz="800" b="0" i="1" dirty="0"/>
              <a:t>: Irene Kadzere (</a:t>
            </a:r>
            <a:r>
              <a:rPr lang="de-CH" sz="800" b="0" i="1" dirty="0" err="1"/>
              <a:t>FiBL</a:t>
            </a:r>
            <a:r>
              <a:rPr lang="de-CH" sz="800" b="0" i="1" dirty="0"/>
              <a:t>)</a:t>
            </a:r>
          </a:p>
        </p:txBody>
      </p:sp>
      <p:sp>
        <p:nvSpPr>
          <p:cNvPr id="26" name="Textfeld 25">
            <a:extLst>
              <a:ext uri="{FF2B5EF4-FFF2-40B4-BE49-F238E27FC236}">
                <a16:creationId xmlns:a16="http://schemas.microsoft.com/office/drawing/2014/main" id="{E54D624B-FCCF-4154-8DC8-DD4B27D9B73E}"/>
              </a:ext>
            </a:extLst>
          </p:cNvPr>
          <p:cNvSpPr txBox="1"/>
          <p:nvPr/>
        </p:nvSpPr>
        <p:spPr>
          <a:xfrm>
            <a:off x="6619126" y="2860108"/>
            <a:ext cx="1460191" cy="215444"/>
          </a:xfrm>
          <a:prstGeom prst="rect">
            <a:avLst/>
          </a:prstGeom>
          <a:solidFill>
            <a:schemeClr val="bg1"/>
          </a:solidFill>
        </p:spPr>
        <p:txBody>
          <a:bodyPr wrap="square" rtlCol="0">
            <a:spAutoFit/>
          </a:bodyPr>
          <a:lstStyle/>
          <a:p>
            <a:pPr algn="r"/>
            <a:r>
              <a:rPr lang="de-CH" sz="800" b="0" i="1" dirty="0" err="1"/>
              <a:t>Photo</a:t>
            </a:r>
            <a:r>
              <a:rPr lang="de-CH" sz="800" b="0" i="1" dirty="0"/>
              <a:t>: Irene Kadzere (</a:t>
            </a:r>
            <a:r>
              <a:rPr lang="de-CH" sz="800" b="0" i="1" dirty="0" err="1"/>
              <a:t>FiBL</a:t>
            </a:r>
            <a:r>
              <a:rPr lang="de-CH" sz="800" b="0" i="1" dirty="0"/>
              <a:t>)</a:t>
            </a:r>
          </a:p>
        </p:txBody>
      </p:sp>
    </p:spTree>
    <p:extLst>
      <p:ext uri="{BB962C8B-B14F-4D97-AF65-F5344CB8AC3E}">
        <p14:creationId xmlns:p14="http://schemas.microsoft.com/office/powerpoint/2010/main" val="152824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3B8F4D-56BD-4AB3-B74D-45E78486E2E8}"/>
              </a:ext>
            </a:extLst>
          </p:cNvPr>
          <p:cNvSpPr>
            <a:spLocks noGrp="1"/>
          </p:cNvSpPr>
          <p:nvPr>
            <p:ph type="title"/>
          </p:nvPr>
        </p:nvSpPr>
        <p:spPr/>
        <p:txBody>
          <a:bodyPr/>
          <a:lstStyle/>
          <a:p>
            <a:r>
              <a:rPr lang="de-CH" dirty="0" err="1"/>
              <a:t>Water</a:t>
            </a:r>
            <a:r>
              <a:rPr lang="de-CH" dirty="0"/>
              <a:t> </a:t>
            </a:r>
            <a:r>
              <a:rPr lang="de-CH" dirty="0" err="1"/>
              <a:t>demand</a:t>
            </a:r>
            <a:r>
              <a:rPr lang="de-CH" dirty="0"/>
              <a:t> </a:t>
            </a:r>
            <a:r>
              <a:rPr lang="de-CH" dirty="0" err="1"/>
              <a:t>of</a:t>
            </a:r>
            <a:r>
              <a:rPr lang="de-CH" dirty="0"/>
              <a:t> </a:t>
            </a:r>
            <a:r>
              <a:rPr lang="de-CH" dirty="0" err="1"/>
              <a:t>selected</a:t>
            </a:r>
            <a:r>
              <a:rPr lang="de-CH" dirty="0"/>
              <a:t> </a:t>
            </a:r>
            <a:r>
              <a:rPr lang="de-CH" dirty="0" err="1"/>
              <a:t>vegetables</a:t>
            </a:r>
            <a:endParaRPr lang="de-CH" dirty="0"/>
          </a:p>
        </p:txBody>
      </p:sp>
      <p:graphicFrame>
        <p:nvGraphicFramePr>
          <p:cNvPr id="6" name="Inhaltsplatzhalter 5">
            <a:extLst>
              <a:ext uri="{FF2B5EF4-FFF2-40B4-BE49-F238E27FC236}">
                <a16:creationId xmlns:a16="http://schemas.microsoft.com/office/drawing/2014/main" id="{FA41F585-5D1D-4835-A96E-20074381B48D}"/>
              </a:ext>
            </a:extLst>
          </p:cNvPr>
          <p:cNvGraphicFramePr>
            <a:graphicFrameLocks noGrp="1"/>
          </p:cNvGraphicFramePr>
          <p:nvPr>
            <p:ph sz="half" idx="2"/>
            <p:extLst>
              <p:ext uri="{D42A27DB-BD31-4B8C-83A1-F6EECF244321}">
                <p14:modId xmlns:p14="http://schemas.microsoft.com/office/powerpoint/2010/main" val="1000637869"/>
              </p:ext>
            </p:extLst>
          </p:nvPr>
        </p:nvGraphicFramePr>
        <p:xfrm>
          <a:off x="511175" y="980728"/>
          <a:ext cx="7929703" cy="4824531"/>
        </p:xfrm>
        <a:graphic>
          <a:graphicData uri="http://schemas.openxmlformats.org/drawingml/2006/table">
            <a:tbl>
              <a:tblPr firstRow="1" firstCol="1" bandRow="1">
                <a:tableStyleId>{5C22544A-7EE6-4342-B048-85BDC9FD1C3A}</a:tableStyleId>
              </a:tblPr>
              <a:tblGrid>
                <a:gridCol w="3773849">
                  <a:extLst>
                    <a:ext uri="{9D8B030D-6E8A-4147-A177-3AD203B41FA5}">
                      <a16:colId xmlns:a16="http://schemas.microsoft.com/office/drawing/2014/main" val="3488018782"/>
                    </a:ext>
                  </a:extLst>
                </a:gridCol>
                <a:gridCol w="4155854">
                  <a:extLst>
                    <a:ext uri="{9D8B030D-6E8A-4147-A177-3AD203B41FA5}">
                      <a16:colId xmlns:a16="http://schemas.microsoft.com/office/drawing/2014/main" val="4260898077"/>
                    </a:ext>
                  </a:extLst>
                </a:gridCol>
              </a:tblGrid>
              <a:tr h="617027">
                <a:tc>
                  <a:txBody>
                    <a:bodyPr/>
                    <a:lstStyle/>
                    <a:p>
                      <a:pPr>
                        <a:lnSpc>
                          <a:spcPct val="107000"/>
                        </a:lnSpc>
                        <a:spcAft>
                          <a:spcPts val="0"/>
                        </a:spcAft>
                      </a:pPr>
                      <a:r>
                        <a:rPr lang="en-GB" sz="1800" u="none" dirty="0">
                          <a:solidFill>
                            <a:schemeClr val="tx1"/>
                          </a:solidFill>
                          <a:effectLst/>
                        </a:rPr>
                        <a:t>Examples of vegetables with low water demand (drought tolerant) </a:t>
                      </a:r>
                      <a:endParaRPr lang="de-CH"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9D4ED"/>
                    </a:solidFill>
                  </a:tcPr>
                </a:tc>
                <a:tc>
                  <a:txBody>
                    <a:bodyPr/>
                    <a:lstStyle/>
                    <a:p>
                      <a:pPr>
                        <a:lnSpc>
                          <a:spcPct val="107000"/>
                        </a:lnSpc>
                        <a:spcAft>
                          <a:spcPts val="0"/>
                        </a:spcAft>
                      </a:pPr>
                      <a:r>
                        <a:rPr lang="en-GB" sz="1800" u="none" dirty="0">
                          <a:solidFill>
                            <a:schemeClr val="bg1"/>
                          </a:solidFill>
                          <a:effectLst/>
                        </a:rPr>
                        <a:t>Examples of vegetables </a:t>
                      </a:r>
                      <a:br>
                        <a:rPr lang="en-GB" sz="1800" u="none" dirty="0">
                          <a:solidFill>
                            <a:schemeClr val="bg1"/>
                          </a:solidFill>
                          <a:effectLst/>
                        </a:rPr>
                      </a:br>
                      <a:r>
                        <a:rPr lang="en-GB" sz="1800" u="none" dirty="0">
                          <a:solidFill>
                            <a:schemeClr val="bg1"/>
                          </a:solidFill>
                          <a:effectLst/>
                        </a:rPr>
                        <a:t>with high water demand</a:t>
                      </a:r>
                      <a:endParaRPr lang="de-CH" sz="180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478FD1"/>
                    </a:solidFill>
                  </a:tcPr>
                </a:tc>
                <a:extLst>
                  <a:ext uri="{0D108BD9-81ED-4DB2-BD59-A6C34878D82A}">
                    <a16:rowId xmlns:a16="http://schemas.microsoft.com/office/drawing/2014/main" val="1425582942"/>
                  </a:ext>
                </a:extLst>
              </a:tr>
              <a:tr h="300536">
                <a:tc>
                  <a:txBody>
                    <a:bodyPr/>
                    <a:lstStyle/>
                    <a:p>
                      <a:pPr>
                        <a:lnSpc>
                          <a:spcPct val="107000"/>
                        </a:lnSpc>
                        <a:spcAft>
                          <a:spcPts val="0"/>
                        </a:spcAft>
                      </a:pPr>
                      <a:r>
                        <a:rPr lang="en-GB" sz="1800" b="0" u="none">
                          <a:solidFill>
                            <a:schemeClr val="tx1"/>
                          </a:solidFill>
                          <a:effectLst/>
                        </a:rPr>
                        <a:t>Bell peppers</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Cabbage</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1140580954"/>
                  </a:ext>
                </a:extLst>
              </a:tr>
              <a:tr h="300536">
                <a:tc>
                  <a:txBody>
                    <a:bodyPr/>
                    <a:lstStyle/>
                    <a:p>
                      <a:pPr>
                        <a:lnSpc>
                          <a:spcPct val="107000"/>
                        </a:lnSpc>
                        <a:spcAft>
                          <a:spcPts val="0"/>
                        </a:spcAft>
                      </a:pPr>
                      <a:r>
                        <a:rPr lang="en-GB" sz="1800" b="0" u="none" dirty="0">
                          <a:solidFill>
                            <a:schemeClr val="tx1"/>
                          </a:solidFill>
                          <a:effectLst/>
                        </a:rPr>
                        <a:t>Eggplant</a:t>
                      </a:r>
                      <a:endParaRPr lang="de-CH" sz="18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Lettuce</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3978538133"/>
                  </a:ext>
                </a:extLst>
              </a:tr>
              <a:tr h="300536">
                <a:tc>
                  <a:txBody>
                    <a:bodyPr/>
                    <a:lstStyle/>
                    <a:p>
                      <a:pPr>
                        <a:lnSpc>
                          <a:spcPct val="107000"/>
                        </a:lnSpc>
                        <a:spcAft>
                          <a:spcPts val="0"/>
                        </a:spcAft>
                      </a:pPr>
                      <a:r>
                        <a:rPr lang="en-GB" sz="1800" b="0" u="none">
                          <a:solidFill>
                            <a:schemeClr val="tx1"/>
                          </a:solidFill>
                          <a:effectLst/>
                        </a:rPr>
                        <a:t>Sweet potatoes</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dirty="0">
                          <a:solidFill>
                            <a:schemeClr val="tx1"/>
                          </a:solidFill>
                          <a:effectLst/>
                        </a:rPr>
                        <a:t>Broccoli</a:t>
                      </a:r>
                      <a:endParaRPr lang="de-CH"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1392542261"/>
                  </a:ext>
                </a:extLst>
              </a:tr>
              <a:tr h="300536">
                <a:tc>
                  <a:txBody>
                    <a:bodyPr/>
                    <a:lstStyle/>
                    <a:p>
                      <a:pPr>
                        <a:lnSpc>
                          <a:spcPct val="107000"/>
                        </a:lnSpc>
                        <a:spcAft>
                          <a:spcPts val="0"/>
                        </a:spcAft>
                      </a:pPr>
                      <a:r>
                        <a:rPr lang="en-GB" sz="1800" b="0" u="none" dirty="0">
                          <a:solidFill>
                            <a:schemeClr val="tx1"/>
                          </a:solidFill>
                          <a:effectLst/>
                        </a:rPr>
                        <a:t>Mustard greens</a:t>
                      </a:r>
                      <a:endParaRPr lang="de-CH" sz="18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Cauliflower</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631360491"/>
                  </a:ext>
                </a:extLst>
              </a:tr>
              <a:tr h="300536">
                <a:tc>
                  <a:txBody>
                    <a:bodyPr/>
                    <a:lstStyle/>
                    <a:p>
                      <a:pPr>
                        <a:lnSpc>
                          <a:spcPct val="107000"/>
                        </a:lnSpc>
                        <a:spcAft>
                          <a:spcPts val="0"/>
                        </a:spcAft>
                      </a:pPr>
                      <a:r>
                        <a:rPr lang="en-GB" sz="1800" b="0" u="none">
                          <a:solidFill>
                            <a:schemeClr val="tx1"/>
                          </a:solidFill>
                          <a:effectLst/>
                        </a:rPr>
                        <a:t>Peppers</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Watercress</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2379434276"/>
                  </a:ext>
                </a:extLst>
              </a:tr>
              <a:tr h="300536">
                <a:tc>
                  <a:txBody>
                    <a:bodyPr/>
                    <a:lstStyle/>
                    <a:p>
                      <a:pPr>
                        <a:lnSpc>
                          <a:spcPct val="107000"/>
                        </a:lnSpc>
                        <a:spcAft>
                          <a:spcPts val="0"/>
                        </a:spcAft>
                      </a:pPr>
                      <a:r>
                        <a:rPr lang="en-GB" sz="1800" b="0" u="none">
                          <a:solidFill>
                            <a:schemeClr val="tx1"/>
                          </a:solidFill>
                          <a:effectLst/>
                        </a:rPr>
                        <a:t>Okra</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Celery</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4259163627"/>
                  </a:ext>
                </a:extLst>
              </a:tr>
              <a:tr h="300536">
                <a:tc>
                  <a:txBody>
                    <a:bodyPr/>
                    <a:lstStyle/>
                    <a:p>
                      <a:pPr>
                        <a:lnSpc>
                          <a:spcPct val="107000"/>
                        </a:lnSpc>
                        <a:spcAft>
                          <a:spcPts val="0"/>
                        </a:spcAft>
                      </a:pPr>
                      <a:r>
                        <a:rPr lang="en-GB" sz="1800" b="0" u="none" dirty="0">
                          <a:solidFill>
                            <a:schemeClr val="tx1"/>
                          </a:solidFill>
                          <a:effectLst/>
                        </a:rPr>
                        <a:t>Swiss chard</a:t>
                      </a:r>
                      <a:endParaRPr lang="de-CH" sz="18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Spinach</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3528029584"/>
                  </a:ext>
                </a:extLst>
              </a:tr>
              <a:tr h="300536">
                <a:tc>
                  <a:txBody>
                    <a:bodyPr/>
                    <a:lstStyle/>
                    <a:p>
                      <a:pPr>
                        <a:lnSpc>
                          <a:spcPct val="107000"/>
                        </a:lnSpc>
                        <a:spcAft>
                          <a:spcPts val="0"/>
                        </a:spcAft>
                      </a:pPr>
                      <a:r>
                        <a:rPr lang="en-GB" sz="1800" b="0" u="none" dirty="0">
                          <a:solidFill>
                            <a:schemeClr val="tx1"/>
                          </a:solidFill>
                          <a:effectLst/>
                        </a:rPr>
                        <a:t>Squash</a:t>
                      </a:r>
                      <a:endParaRPr lang="de-CH" sz="18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Kohlrabi</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1843518875"/>
                  </a:ext>
                </a:extLst>
              </a:tr>
              <a:tr h="300536">
                <a:tc>
                  <a:txBody>
                    <a:bodyPr/>
                    <a:lstStyle/>
                    <a:p>
                      <a:pPr>
                        <a:lnSpc>
                          <a:spcPct val="107000"/>
                        </a:lnSpc>
                        <a:spcAft>
                          <a:spcPts val="0"/>
                        </a:spcAft>
                      </a:pPr>
                      <a:r>
                        <a:rPr lang="en-GB" sz="1800" b="0" u="none">
                          <a:solidFill>
                            <a:schemeClr val="tx1"/>
                          </a:solidFill>
                          <a:effectLst/>
                        </a:rPr>
                        <a:t>Water melons</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Kale</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201795938"/>
                  </a:ext>
                </a:extLst>
              </a:tr>
              <a:tr h="300536">
                <a:tc>
                  <a:txBody>
                    <a:bodyPr/>
                    <a:lstStyle/>
                    <a:p>
                      <a:pPr>
                        <a:lnSpc>
                          <a:spcPct val="107000"/>
                        </a:lnSpc>
                        <a:spcAft>
                          <a:spcPts val="0"/>
                        </a:spcAft>
                      </a:pPr>
                      <a:r>
                        <a:rPr lang="en-GB" sz="1800" b="0" u="none">
                          <a:solidFill>
                            <a:schemeClr val="tx1"/>
                          </a:solidFill>
                          <a:effectLst/>
                        </a:rPr>
                        <a:t>Chickpea</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dirty="0">
                          <a:solidFill>
                            <a:schemeClr val="tx1"/>
                          </a:solidFill>
                          <a:effectLst/>
                        </a:rPr>
                        <a:t>Taro </a:t>
                      </a:r>
                      <a:r>
                        <a:rPr lang="en-GB" sz="1800" i="1" u="none" dirty="0">
                          <a:solidFill>
                            <a:schemeClr val="tx1"/>
                          </a:solidFill>
                          <a:effectLst/>
                        </a:rPr>
                        <a:t>(</a:t>
                      </a:r>
                      <a:r>
                        <a:rPr lang="en-GB" sz="1800" i="1" u="none" dirty="0" err="1">
                          <a:solidFill>
                            <a:schemeClr val="tx1"/>
                          </a:solidFill>
                          <a:effectLst/>
                        </a:rPr>
                        <a:t>Colocasia</a:t>
                      </a:r>
                      <a:r>
                        <a:rPr lang="en-GB" sz="1800" i="1" u="none" dirty="0">
                          <a:solidFill>
                            <a:schemeClr val="tx1"/>
                          </a:solidFill>
                          <a:effectLst/>
                        </a:rPr>
                        <a:t> esculenta)</a:t>
                      </a:r>
                      <a:endParaRPr lang="de-CH" sz="1800" i="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3849616889"/>
                  </a:ext>
                </a:extLst>
              </a:tr>
              <a:tr h="300536">
                <a:tc>
                  <a:txBody>
                    <a:bodyPr/>
                    <a:lstStyle/>
                    <a:p>
                      <a:pPr>
                        <a:lnSpc>
                          <a:spcPct val="107000"/>
                        </a:lnSpc>
                        <a:spcAft>
                          <a:spcPts val="0"/>
                        </a:spcAft>
                      </a:pPr>
                      <a:r>
                        <a:rPr lang="en-GB" sz="1800" b="0" u="none">
                          <a:solidFill>
                            <a:schemeClr val="tx1"/>
                          </a:solidFill>
                          <a:effectLst/>
                        </a:rPr>
                        <a:t>Lima bean</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Garden pea</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2548833929"/>
                  </a:ext>
                </a:extLst>
              </a:tr>
              <a:tr h="300536">
                <a:tc>
                  <a:txBody>
                    <a:bodyPr/>
                    <a:lstStyle/>
                    <a:p>
                      <a:pPr>
                        <a:lnSpc>
                          <a:spcPct val="107000"/>
                        </a:lnSpc>
                        <a:spcAft>
                          <a:spcPts val="0"/>
                        </a:spcAft>
                      </a:pPr>
                      <a:r>
                        <a:rPr lang="en-GB" sz="1800" b="0" u="none">
                          <a:solidFill>
                            <a:schemeClr val="tx1"/>
                          </a:solidFill>
                          <a:effectLst/>
                        </a:rPr>
                        <a:t>Amaranthus</a:t>
                      </a:r>
                      <a:endParaRPr lang="de-CH" sz="18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Turnips</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1531440816"/>
                  </a:ext>
                </a:extLst>
              </a:tr>
              <a:tr h="300536">
                <a:tc>
                  <a:txBody>
                    <a:bodyPr/>
                    <a:lstStyle/>
                    <a:p>
                      <a:pPr>
                        <a:lnSpc>
                          <a:spcPct val="107000"/>
                        </a:lnSpc>
                        <a:spcAft>
                          <a:spcPts val="0"/>
                        </a:spcAft>
                      </a:pPr>
                      <a:r>
                        <a:rPr lang="en-GB" sz="1800" b="0" u="none" dirty="0">
                          <a:solidFill>
                            <a:schemeClr val="tx1"/>
                          </a:solidFill>
                          <a:effectLst/>
                        </a:rPr>
                        <a:t>Tomato (many varieties)</a:t>
                      </a:r>
                      <a:endParaRPr lang="de-CH" sz="18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a:solidFill>
                            <a:schemeClr val="tx1"/>
                          </a:solidFill>
                          <a:effectLst/>
                        </a:rPr>
                        <a:t>Brussel sprouts</a:t>
                      </a:r>
                      <a:endParaRPr lang="de-CH"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1127439171"/>
                  </a:ext>
                </a:extLst>
              </a:tr>
              <a:tr h="300536">
                <a:tc>
                  <a:txBody>
                    <a:bodyPr/>
                    <a:lstStyle/>
                    <a:p>
                      <a:pPr>
                        <a:lnSpc>
                          <a:spcPct val="107000"/>
                        </a:lnSpc>
                        <a:spcAft>
                          <a:spcPts val="0"/>
                        </a:spcAft>
                      </a:pPr>
                      <a:r>
                        <a:rPr lang="en-GB" sz="1800" b="0" u="none" dirty="0">
                          <a:solidFill>
                            <a:schemeClr val="tx1"/>
                          </a:solidFill>
                          <a:effectLst/>
                        </a:rPr>
                        <a:t>Artichoke</a:t>
                      </a:r>
                      <a:endParaRPr lang="de-CH" sz="18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7E7F5"/>
                    </a:solidFill>
                  </a:tcPr>
                </a:tc>
                <a:tc>
                  <a:txBody>
                    <a:bodyPr/>
                    <a:lstStyle/>
                    <a:p>
                      <a:pPr>
                        <a:lnSpc>
                          <a:spcPct val="107000"/>
                        </a:lnSpc>
                        <a:spcAft>
                          <a:spcPts val="0"/>
                        </a:spcAft>
                      </a:pPr>
                      <a:r>
                        <a:rPr lang="en-GB" sz="1800" u="none" dirty="0">
                          <a:solidFill>
                            <a:schemeClr val="tx1"/>
                          </a:solidFill>
                          <a:effectLst/>
                        </a:rPr>
                        <a:t>Collards (e.g. Sukuma in Swahili)</a:t>
                      </a:r>
                      <a:endParaRPr lang="de-CH"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7B6E1"/>
                    </a:solidFill>
                  </a:tcPr>
                </a:tc>
                <a:extLst>
                  <a:ext uri="{0D108BD9-81ED-4DB2-BD59-A6C34878D82A}">
                    <a16:rowId xmlns:a16="http://schemas.microsoft.com/office/drawing/2014/main" val="3576407321"/>
                  </a:ext>
                </a:extLst>
              </a:tr>
            </a:tbl>
          </a:graphicData>
        </a:graphic>
      </p:graphicFrame>
    </p:spTree>
    <p:extLst>
      <p:ext uri="{BB962C8B-B14F-4D97-AF65-F5344CB8AC3E}">
        <p14:creationId xmlns:p14="http://schemas.microsoft.com/office/powerpoint/2010/main" val="1524077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3147" y="273217"/>
            <a:ext cx="4734917" cy="670559"/>
          </a:xfrm>
          <a:noFill/>
          <a:ln w="9525">
            <a:noFill/>
            <a:miter lim="800000"/>
            <a:headEnd/>
            <a:tailEnd/>
          </a:ln>
        </p:spPr>
        <p:txBody>
          <a:bodyPr vert="horz" wrap="square" lIns="0" tIns="0" rIns="92075" bIns="46038" numCol="1" anchor="ctr" anchorCtr="0" compatLnSpc="1">
            <a:prstTxWarp prst="textNoShape">
              <a:avLst/>
            </a:prstTxWarp>
          </a:bodyPr>
          <a:lstStyle/>
          <a:p>
            <a:r>
              <a:rPr lang="en-IN" sz="2800" b="1" dirty="0"/>
              <a:t>Why organic certification?</a:t>
            </a:r>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8142" y="2860265"/>
            <a:ext cx="2812647" cy="2478117"/>
          </a:xfrm>
          <a:prstGeom prst="rect">
            <a:avLst/>
          </a:prstGeom>
        </p:spPr>
      </p:pic>
      <p:sp>
        <p:nvSpPr>
          <p:cNvPr id="5" name="Inhaltsplatzhalter 2"/>
          <p:cNvSpPr txBox="1">
            <a:spLocks/>
          </p:cNvSpPr>
          <p:nvPr/>
        </p:nvSpPr>
        <p:spPr>
          <a:xfrm>
            <a:off x="543199" y="1196752"/>
            <a:ext cx="4604865" cy="4680520"/>
          </a:xfrm>
        </p:spPr>
        <p:txBody>
          <a:bodyPr/>
          <a:lst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indent="-252000">
              <a:spcBef>
                <a:spcPts val="675"/>
              </a:spcBef>
            </a:pPr>
            <a:r>
              <a:rPr lang="en-US" sz="1800" b="0" dirty="0">
                <a:sym typeface="Wingdings" panose="05000000000000000000" pitchFamily="2" charset="2"/>
              </a:rPr>
              <a:t>Certification is compulsory for products to be sold as ‘organic’ and carry an organic label. Certification is needed to access the organic market. </a:t>
            </a:r>
          </a:p>
          <a:p>
            <a:pPr marL="252000" indent="-252000"/>
            <a:r>
              <a:rPr lang="en-US" sz="1800" b="0" dirty="0">
                <a:sym typeface="Wingdings" panose="05000000000000000000" pitchFamily="2" charset="2"/>
              </a:rPr>
              <a:t>Certification ensures that everyone adheres to defined organic standards.</a:t>
            </a:r>
            <a:endParaRPr lang="en-IN" sz="1800" b="0" dirty="0">
              <a:sym typeface="Wingdings" panose="05000000000000000000" pitchFamily="2" charset="2"/>
            </a:endParaRPr>
          </a:p>
          <a:p>
            <a:pPr marL="252000" indent="-252000">
              <a:spcBef>
                <a:spcPts val="600"/>
              </a:spcBef>
            </a:pPr>
            <a:r>
              <a:rPr lang="en-IN" sz="1800" b="0" dirty="0">
                <a:sym typeface="Wingdings" panose="05000000000000000000" pitchFamily="2" charset="2"/>
              </a:rPr>
              <a:t>Many countries have protected the term ‘organic’ by law. A product can only be sold or labelled as ‘organic’, if it is certified. </a:t>
            </a:r>
          </a:p>
          <a:p>
            <a:pPr marL="252000" indent="-252000">
              <a:spcBef>
                <a:spcPts val="675"/>
              </a:spcBef>
            </a:pPr>
            <a:r>
              <a:rPr lang="en-IN" sz="1800" b="0" dirty="0">
                <a:sym typeface="Wingdings" panose="05000000000000000000" pitchFamily="2" charset="2"/>
              </a:rPr>
              <a:t>Large plantations are certified as individual farms.</a:t>
            </a:r>
          </a:p>
          <a:p>
            <a:pPr marL="252000" indent="-252000">
              <a:spcBef>
                <a:spcPts val="675"/>
              </a:spcBef>
            </a:pPr>
            <a:r>
              <a:rPr lang="en-IN" sz="1800" b="0" dirty="0">
                <a:sym typeface="Wingdings" panose="05000000000000000000" pitchFamily="2" charset="2"/>
              </a:rPr>
              <a:t>Smallholder farms are mostly certified as a group with an internal Control System (ICS). The group markets the farmers’ products collectively.</a:t>
            </a:r>
          </a:p>
          <a:p>
            <a:pPr marL="0" indent="0">
              <a:spcBef>
                <a:spcPts val="675"/>
              </a:spcBef>
              <a:buNone/>
            </a:pPr>
            <a:endParaRPr lang="en-US" sz="1800" b="0" dirty="0">
              <a:sym typeface="Wingdings" panose="05000000000000000000" pitchFamily="2" charset="2"/>
            </a:endParaRPr>
          </a:p>
        </p:txBody>
      </p:sp>
      <p:grpSp>
        <p:nvGrpSpPr>
          <p:cNvPr id="16" name="Gruppieren 15"/>
          <p:cNvGrpSpPr/>
          <p:nvPr/>
        </p:nvGrpSpPr>
        <p:grpSpPr>
          <a:xfrm rot="17012632">
            <a:off x="6694250" y="956458"/>
            <a:ext cx="1160433" cy="1160433"/>
            <a:chOff x="5413580" y="1402596"/>
            <a:chExt cx="1547244" cy="1547244"/>
          </a:xfrm>
        </p:grpSpPr>
        <p:pic>
          <p:nvPicPr>
            <p:cNvPr id="13" name="Grafik 12"/>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635224">
              <a:off x="5413580" y="1402596"/>
              <a:ext cx="1547244" cy="1547244"/>
            </a:xfrm>
            <a:prstGeom prst="rect">
              <a:avLst/>
            </a:prstGeom>
          </p:spPr>
        </p:pic>
        <p:sp>
          <p:nvSpPr>
            <p:cNvPr id="14" name="Textfeld 13"/>
            <p:cNvSpPr txBox="1"/>
            <p:nvPr/>
          </p:nvSpPr>
          <p:spPr>
            <a:xfrm rot="4551466">
              <a:off x="5389567" y="1919535"/>
              <a:ext cx="1214436" cy="369332"/>
            </a:xfrm>
            <a:prstGeom prst="rect">
              <a:avLst/>
            </a:prstGeom>
            <a:noFill/>
          </p:spPr>
          <p:txBody>
            <a:bodyPr wrap="none" rtlCol="0">
              <a:spAutoFit/>
            </a:bodyPr>
            <a:lstStyle/>
            <a:p>
              <a:r>
                <a:rPr lang="en-IN" sz="1200" dirty="0"/>
                <a:t>ORGANIC</a:t>
              </a:r>
            </a:p>
          </p:txBody>
        </p:sp>
      </p:grpSp>
    </p:spTree>
    <p:extLst>
      <p:ext uri="{BB962C8B-B14F-4D97-AF65-F5344CB8AC3E}">
        <p14:creationId xmlns:p14="http://schemas.microsoft.com/office/powerpoint/2010/main" val="42648238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9525">
            <a:noFill/>
            <a:miter lim="800000"/>
            <a:headEnd/>
            <a:tailEnd/>
          </a:ln>
        </p:spPr>
        <p:txBody>
          <a:bodyPr vert="horz" wrap="square" lIns="0" tIns="0" rIns="92075" bIns="46038" numCol="1" anchor="ctr" anchorCtr="0" compatLnSpc="1">
            <a:prstTxWarp prst="textNoShape">
              <a:avLst/>
            </a:prstTxWarp>
          </a:bodyPr>
          <a:lstStyle/>
          <a:p>
            <a:r>
              <a:rPr lang="en-IN" dirty="0"/>
              <a:t>Organic certification of farms and groups</a:t>
            </a:r>
          </a:p>
        </p:txBody>
      </p:sp>
      <p:sp>
        <p:nvSpPr>
          <p:cNvPr id="35" name="Rounded Rectangle 37">
            <a:extLst>
              <a:ext uri="{FF2B5EF4-FFF2-40B4-BE49-F238E27FC236}">
                <a16:creationId xmlns:a16="http://schemas.microsoft.com/office/drawing/2014/main" id="{18E874D5-A394-7C42-BE75-ADFDEB7F4F13}"/>
              </a:ext>
            </a:extLst>
          </p:cNvPr>
          <p:cNvSpPr/>
          <p:nvPr/>
        </p:nvSpPr>
        <p:spPr>
          <a:xfrm>
            <a:off x="6234580" y="2467650"/>
            <a:ext cx="1167404" cy="37893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6C8E"/>
                </a:solidFill>
              </a:rPr>
              <a:t>ICS</a:t>
            </a:r>
          </a:p>
        </p:txBody>
      </p:sp>
      <p:sp>
        <p:nvSpPr>
          <p:cNvPr id="42" name="Oval 51">
            <a:extLst>
              <a:ext uri="{FF2B5EF4-FFF2-40B4-BE49-F238E27FC236}">
                <a16:creationId xmlns:a16="http://schemas.microsoft.com/office/drawing/2014/main" id="{C17EA647-91CE-D546-92D7-0FE71605961A}"/>
              </a:ext>
            </a:extLst>
          </p:cNvPr>
          <p:cNvSpPr/>
          <p:nvPr/>
        </p:nvSpPr>
        <p:spPr>
          <a:xfrm>
            <a:off x="4878182" y="2327758"/>
            <a:ext cx="3930743" cy="2674110"/>
          </a:xfrm>
          <a:prstGeom prst="ellipse">
            <a:avLst/>
          </a:prstGeom>
          <a:noFill/>
          <a:ln w="38100">
            <a:solidFill>
              <a:srgbClr val="316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6" name="Inhaltsplatzhalter 22"/>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4432"/>
          <a:stretch/>
        </p:blipFill>
        <p:spPr>
          <a:xfrm>
            <a:off x="5040869" y="4804961"/>
            <a:ext cx="515512" cy="441116"/>
          </a:xfrm>
        </p:spPr>
      </p:pic>
      <p:sp>
        <p:nvSpPr>
          <p:cNvPr id="47" name="Flussdiagramm: Alternativer Prozess 46"/>
          <p:cNvSpPr/>
          <p:nvPr/>
        </p:nvSpPr>
        <p:spPr>
          <a:xfrm>
            <a:off x="5853904" y="2177549"/>
            <a:ext cx="2138896" cy="297932"/>
          </a:xfrm>
          <a:prstGeom prst="flowChartAlternateProcess">
            <a:avLst/>
          </a:prstGeom>
          <a:solidFill>
            <a:srgbClr val="2F6C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accent6"/>
                </a:solidFill>
              </a:rPr>
              <a:t> GROWER GROUP</a:t>
            </a:r>
            <a:endParaRPr lang="en-GB" sz="1600" dirty="0">
              <a:solidFill>
                <a:schemeClr val="accent6"/>
              </a:solidFill>
            </a:endParaRPr>
          </a:p>
        </p:txBody>
      </p:sp>
      <p:pic>
        <p:nvPicPr>
          <p:cNvPr id="56" name="Grafik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7593" y="3942067"/>
            <a:ext cx="644017" cy="530093"/>
          </a:xfrm>
          <a:prstGeom prst="rect">
            <a:avLst/>
          </a:prstGeom>
        </p:spPr>
      </p:pic>
      <p:pic>
        <p:nvPicPr>
          <p:cNvPr id="60" name="Grafik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4719" y="3738069"/>
            <a:ext cx="644017" cy="530093"/>
          </a:xfrm>
          <a:prstGeom prst="rect">
            <a:avLst/>
          </a:prstGeom>
        </p:spPr>
      </p:pic>
      <p:pic>
        <p:nvPicPr>
          <p:cNvPr id="61" name="Grafik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7628" y="3004363"/>
            <a:ext cx="644017" cy="530093"/>
          </a:xfrm>
          <a:prstGeom prst="rect">
            <a:avLst/>
          </a:prstGeom>
        </p:spPr>
      </p:pic>
      <p:pic>
        <p:nvPicPr>
          <p:cNvPr id="62" name="Grafik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9752" y="3260866"/>
            <a:ext cx="644017" cy="530093"/>
          </a:xfrm>
          <a:prstGeom prst="rect">
            <a:avLst/>
          </a:prstGeom>
        </p:spPr>
      </p:pic>
      <p:pic>
        <p:nvPicPr>
          <p:cNvPr id="63" name="Grafik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3276" y="3083971"/>
            <a:ext cx="644017" cy="530093"/>
          </a:xfrm>
          <a:prstGeom prst="rect">
            <a:avLst/>
          </a:prstGeom>
        </p:spPr>
      </p:pic>
      <p:pic>
        <p:nvPicPr>
          <p:cNvPr id="64" name="Grafik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2800" y="3324242"/>
            <a:ext cx="644017" cy="530093"/>
          </a:xfrm>
          <a:prstGeom prst="rect">
            <a:avLst/>
          </a:prstGeom>
        </p:spPr>
      </p:pic>
      <p:sp>
        <p:nvSpPr>
          <p:cNvPr id="65" name="Textfeld 64"/>
          <p:cNvSpPr txBox="1"/>
          <p:nvPr/>
        </p:nvSpPr>
        <p:spPr>
          <a:xfrm>
            <a:off x="421632" y="1098812"/>
            <a:ext cx="4358736" cy="4850468"/>
          </a:xfrm>
          <a:prstGeom prst="rect">
            <a:avLst/>
          </a:prstGeom>
        </p:spPr>
        <p:txBody>
          <a:bodyPr/>
          <a:lstStyle>
            <a:defPPr>
              <a:defRPr lang="de-CH"/>
            </a:defPPr>
            <a:lvl1pPr marL="252000" indent="-252000" defTabSz="912813">
              <a:lnSpc>
                <a:spcPct val="90000"/>
              </a:lnSpc>
              <a:spcBef>
                <a:spcPts val="675"/>
              </a:spcBef>
              <a:buFont typeface="Arial" panose="020B0604020202020204" pitchFamily="34" charset="0"/>
              <a:buChar char="•"/>
              <a:defRPr sz="1800" b="0">
                <a:latin typeface="+mn-lt"/>
              </a:defRPr>
            </a:lvl1pPr>
            <a:lvl2pPr marL="684213" indent="-227013" defTabSz="912813">
              <a:lnSpc>
                <a:spcPct val="90000"/>
              </a:lnSpc>
              <a:spcBef>
                <a:spcPts val="500"/>
              </a:spcBef>
              <a:buFont typeface="Arial" panose="020B0604020202020204" pitchFamily="34" charset="0"/>
              <a:buChar char="•"/>
              <a:defRPr>
                <a:latin typeface="+mn-lt"/>
              </a:defRPr>
            </a:lvl2pPr>
            <a:lvl3pPr marL="1141413" indent="-227013" defTabSz="912813">
              <a:lnSpc>
                <a:spcPct val="90000"/>
              </a:lnSpc>
              <a:spcBef>
                <a:spcPts val="500"/>
              </a:spcBef>
              <a:buFont typeface="Arial" panose="020B0604020202020204" pitchFamily="34" charset="0"/>
              <a:buChar char="•"/>
              <a:defRPr sz="2000">
                <a:latin typeface="+mn-lt"/>
              </a:defRPr>
            </a:lvl3pPr>
            <a:lvl4pPr marL="1598613" indent="-227013" defTabSz="912813">
              <a:lnSpc>
                <a:spcPct val="90000"/>
              </a:lnSpc>
              <a:spcBef>
                <a:spcPts val="500"/>
              </a:spcBef>
              <a:buFont typeface="Arial" panose="020B0604020202020204" pitchFamily="34" charset="0"/>
              <a:buChar char="•"/>
              <a:defRPr>
                <a:latin typeface="+mn-lt"/>
              </a:defRPr>
            </a:lvl4pPr>
            <a:lvl5pPr marL="2055813" indent="-227013" defTabSz="912813">
              <a:lnSpc>
                <a:spcPct val="90000"/>
              </a:lnSpc>
              <a:spcBef>
                <a:spcPts val="500"/>
              </a:spcBef>
              <a:buFont typeface="Arial" panose="020B0604020202020204" pitchFamily="34" charset="0"/>
              <a:buChar char="•"/>
              <a:defRPr>
                <a:latin typeface="+mn-lt"/>
              </a:defRPr>
            </a:lvl5pPr>
            <a:lvl6pPr marL="2514349" indent="-228577" defTabSz="914309">
              <a:lnSpc>
                <a:spcPct val="90000"/>
              </a:lnSpc>
              <a:spcBef>
                <a:spcPts val="500"/>
              </a:spcBef>
              <a:buFont typeface="Arial" panose="020B0604020202020204" pitchFamily="34" charset="0"/>
              <a:buChar char="•"/>
              <a:defRPr sz="1800">
                <a:latin typeface="+mn-lt"/>
              </a:defRPr>
            </a:lvl6pPr>
            <a:lvl7pPr marL="2971503" indent="-228577" defTabSz="914309">
              <a:lnSpc>
                <a:spcPct val="90000"/>
              </a:lnSpc>
              <a:spcBef>
                <a:spcPts val="500"/>
              </a:spcBef>
              <a:buFont typeface="Arial" panose="020B0604020202020204" pitchFamily="34" charset="0"/>
              <a:buChar char="•"/>
              <a:defRPr sz="1800">
                <a:latin typeface="+mn-lt"/>
              </a:defRPr>
            </a:lvl7pPr>
            <a:lvl8pPr marL="3428657" indent="-228577" defTabSz="914309">
              <a:lnSpc>
                <a:spcPct val="90000"/>
              </a:lnSpc>
              <a:spcBef>
                <a:spcPts val="500"/>
              </a:spcBef>
              <a:buFont typeface="Arial" panose="020B0604020202020204" pitchFamily="34" charset="0"/>
              <a:buChar char="•"/>
              <a:defRPr sz="1800">
                <a:latin typeface="+mn-lt"/>
              </a:defRPr>
            </a:lvl8pPr>
            <a:lvl9pPr marL="3885811" indent="-228577" defTabSz="914309">
              <a:lnSpc>
                <a:spcPct val="90000"/>
              </a:lnSpc>
              <a:spcBef>
                <a:spcPts val="500"/>
              </a:spcBef>
              <a:buFont typeface="Arial" panose="020B0604020202020204" pitchFamily="34" charset="0"/>
              <a:buChar char="•"/>
              <a:defRPr sz="1800">
                <a:latin typeface="+mn-lt"/>
              </a:defRPr>
            </a:lvl9pPr>
          </a:lstStyle>
          <a:p>
            <a:r>
              <a:rPr lang="en-IN" dirty="0"/>
              <a:t>Organic certification normally requires annual organic inspection of every single organic farm.</a:t>
            </a:r>
          </a:p>
          <a:p>
            <a:r>
              <a:rPr lang="en-IN" dirty="0"/>
              <a:t>Smallholder farmers can build a ‘Grower Group’ (e.g. a farmer producer company or a group organised by a contract production company) and apply an Internal Control System (ICS).</a:t>
            </a:r>
          </a:p>
          <a:p>
            <a:r>
              <a:rPr lang="en-IN" dirty="0"/>
              <a:t>The ICS Group operates an Internal Control System with ‘internal inspections’ of all members to check that they comply with the certified standards. </a:t>
            </a:r>
          </a:p>
          <a:p>
            <a:r>
              <a:rPr lang="en-IN" dirty="0"/>
              <a:t>The ICS Group markets the members’ organic products as a group. </a:t>
            </a:r>
          </a:p>
        </p:txBody>
      </p:sp>
      <p:pic>
        <p:nvPicPr>
          <p:cNvPr id="68" name="Grafik 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5770" y="4105179"/>
            <a:ext cx="644017" cy="530093"/>
          </a:xfrm>
          <a:prstGeom prst="rect">
            <a:avLst/>
          </a:prstGeom>
        </p:spPr>
      </p:pic>
      <p:pic>
        <p:nvPicPr>
          <p:cNvPr id="69" name="Grafik 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3861" y="4786380"/>
            <a:ext cx="664697" cy="664697"/>
          </a:xfrm>
          <a:prstGeom prst="rect">
            <a:avLst/>
          </a:prstGeom>
          <a:solidFill>
            <a:schemeClr val="accent6"/>
          </a:solidFill>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58625">
            <a:off x="7050992" y="5324061"/>
            <a:ext cx="927368" cy="254032"/>
          </a:xfrm>
          <a:prstGeom prst="rect">
            <a:avLst/>
          </a:prstGeom>
        </p:spPr>
      </p:pic>
      <p:sp>
        <p:nvSpPr>
          <p:cNvPr id="2" name="Textfeld 1">
            <a:extLst>
              <a:ext uri="{FF2B5EF4-FFF2-40B4-BE49-F238E27FC236}">
                <a16:creationId xmlns:a16="http://schemas.microsoft.com/office/drawing/2014/main" id="{8F9089CA-6310-431D-8F4E-85944F59F9A1}"/>
              </a:ext>
            </a:extLst>
          </p:cNvPr>
          <p:cNvSpPr txBox="1"/>
          <p:nvPr/>
        </p:nvSpPr>
        <p:spPr>
          <a:xfrm>
            <a:off x="4860032" y="5267805"/>
            <a:ext cx="989373" cy="307777"/>
          </a:xfrm>
          <a:prstGeom prst="rect">
            <a:avLst/>
          </a:prstGeom>
          <a:noFill/>
        </p:spPr>
        <p:txBody>
          <a:bodyPr wrap="none" rtlCol="0">
            <a:spAutoFit/>
          </a:bodyPr>
          <a:lstStyle/>
          <a:p>
            <a:r>
              <a:rPr lang="de-CH" sz="1400" dirty="0"/>
              <a:t>Inspector</a:t>
            </a:r>
          </a:p>
        </p:txBody>
      </p:sp>
    </p:spTree>
    <p:extLst>
      <p:ext uri="{BB962C8B-B14F-4D97-AF65-F5344CB8AC3E}">
        <p14:creationId xmlns:p14="http://schemas.microsoft.com/office/powerpoint/2010/main" val="9353317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nhaltsplatzhalter 45"/>
          <p:cNvSpPr txBox="1">
            <a:spLocks/>
          </p:cNvSpPr>
          <p:nvPr/>
        </p:nvSpPr>
        <p:spPr>
          <a:xfrm>
            <a:off x="522729" y="1267873"/>
            <a:ext cx="3306988" cy="4322252"/>
          </a:xfrm>
          <a:prstGeom prst="rect">
            <a:avLst/>
          </a:prstGeom>
        </p:spPr>
        <p:txBody>
          <a:bodyPr/>
          <a:lstStyle>
            <a:defPPr>
              <a:defRPr lang="de-CH"/>
            </a:defPPr>
            <a:lvl1pPr marL="252000" indent="-252000" defTabSz="912813">
              <a:lnSpc>
                <a:spcPct val="90000"/>
              </a:lnSpc>
              <a:spcBef>
                <a:spcPts val="675"/>
              </a:spcBef>
              <a:buFont typeface="Arial" panose="020B0604020202020204" pitchFamily="34" charset="0"/>
              <a:buChar char="•"/>
              <a:defRPr sz="1800" b="0">
                <a:latin typeface="+mn-lt"/>
              </a:defRPr>
            </a:lvl1pPr>
            <a:lvl2pPr marL="684213" indent="-227013" defTabSz="912813">
              <a:lnSpc>
                <a:spcPct val="90000"/>
              </a:lnSpc>
              <a:spcBef>
                <a:spcPts val="500"/>
              </a:spcBef>
              <a:buFont typeface="Arial" panose="020B0604020202020204" pitchFamily="34" charset="0"/>
              <a:buChar char="•"/>
              <a:defRPr>
                <a:latin typeface="+mn-lt"/>
              </a:defRPr>
            </a:lvl2pPr>
            <a:lvl3pPr marL="1141413" indent="-227013" defTabSz="912813">
              <a:lnSpc>
                <a:spcPct val="90000"/>
              </a:lnSpc>
              <a:spcBef>
                <a:spcPts val="500"/>
              </a:spcBef>
              <a:buFont typeface="Arial" panose="020B0604020202020204" pitchFamily="34" charset="0"/>
              <a:buChar char="•"/>
              <a:defRPr sz="2000">
                <a:latin typeface="+mn-lt"/>
              </a:defRPr>
            </a:lvl3pPr>
            <a:lvl4pPr marL="1598613" indent="-227013" defTabSz="912813">
              <a:lnSpc>
                <a:spcPct val="90000"/>
              </a:lnSpc>
              <a:spcBef>
                <a:spcPts val="500"/>
              </a:spcBef>
              <a:buFont typeface="Arial" panose="020B0604020202020204" pitchFamily="34" charset="0"/>
              <a:buChar char="•"/>
              <a:defRPr>
                <a:latin typeface="+mn-lt"/>
              </a:defRPr>
            </a:lvl4pPr>
            <a:lvl5pPr marL="2055813" indent="-227013" defTabSz="912813">
              <a:lnSpc>
                <a:spcPct val="90000"/>
              </a:lnSpc>
              <a:spcBef>
                <a:spcPts val="500"/>
              </a:spcBef>
              <a:buFont typeface="Arial" panose="020B0604020202020204" pitchFamily="34" charset="0"/>
              <a:buChar char="•"/>
              <a:defRPr>
                <a:latin typeface="+mn-lt"/>
              </a:defRPr>
            </a:lvl5pPr>
            <a:lvl6pPr marL="2514349" indent="-228577" defTabSz="914309">
              <a:lnSpc>
                <a:spcPct val="90000"/>
              </a:lnSpc>
              <a:spcBef>
                <a:spcPts val="500"/>
              </a:spcBef>
              <a:buFont typeface="Arial" panose="020B0604020202020204" pitchFamily="34" charset="0"/>
              <a:buChar char="•"/>
              <a:defRPr sz="1800">
                <a:latin typeface="+mn-lt"/>
              </a:defRPr>
            </a:lvl6pPr>
            <a:lvl7pPr marL="2971503" indent="-228577" defTabSz="914309">
              <a:lnSpc>
                <a:spcPct val="90000"/>
              </a:lnSpc>
              <a:spcBef>
                <a:spcPts val="500"/>
              </a:spcBef>
              <a:buFont typeface="Arial" panose="020B0604020202020204" pitchFamily="34" charset="0"/>
              <a:buChar char="•"/>
              <a:defRPr sz="1800">
                <a:latin typeface="+mn-lt"/>
              </a:defRPr>
            </a:lvl7pPr>
            <a:lvl8pPr marL="3428657" indent="-228577" defTabSz="914309">
              <a:lnSpc>
                <a:spcPct val="90000"/>
              </a:lnSpc>
              <a:spcBef>
                <a:spcPts val="500"/>
              </a:spcBef>
              <a:buFont typeface="Arial" panose="020B0604020202020204" pitchFamily="34" charset="0"/>
              <a:buChar char="•"/>
              <a:defRPr sz="1800">
                <a:latin typeface="+mn-lt"/>
              </a:defRPr>
            </a:lvl8pPr>
            <a:lvl9pPr marL="3885811" indent="-228577" defTabSz="914309">
              <a:lnSpc>
                <a:spcPct val="90000"/>
              </a:lnSpc>
              <a:spcBef>
                <a:spcPts val="500"/>
              </a:spcBef>
              <a:buFont typeface="Arial" panose="020B0604020202020204" pitchFamily="34" charset="0"/>
              <a:buChar char="•"/>
              <a:defRPr sz="1800">
                <a:latin typeface="+mn-lt"/>
              </a:defRPr>
            </a:lvl9pPr>
          </a:lstStyle>
          <a:p>
            <a:r>
              <a:rPr lang="de-CH" dirty="0"/>
              <a:t>The </a:t>
            </a:r>
            <a:r>
              <a:rPr lang="de-CH" dirty="0" err="1"/>
              <a:t>Organic</a:t>
            </a:r>
            <a:r>
              <a:rPr lang="de-CH" dirty="0"/>
              <a:t> </a:t>
            </a:r>
            <a:r>
              <a:rPr lang="de-CH" dirty="0" err="1"/>
              <a:t>Certification</a:t>
            </a:r>
            <a:r>
              <a:rPr lang="de-CH" dirty="0"/>
              <a:t> Body </a:t>
            </a:r>
            <a:r>
              <a:rPr lang="de-CH" dirty="0" err="1"/>
              <a:t>inspects</a:t>
            </a:r>
            <a:r>
              <a:rPr lang="de-CH" dirty="0"/>
              <a:t> </a:t>
            </a:r>
            <a:r>
              <a:rPr lang="de-CH" dirty="0" err="1"/>
              <a:t>the</a:t>
            </a:r>
            <a:r>
              <a:rPr lang="de-CH" dirty="0"/>
              <a:t> </a:t>
            </a:r>
            <a:r>
              <a:rPr lang="de-CH" dirty="0" err="1"/>
              <a:t>farmer</a:t>
            </a:r>
            <a:r>
              <a:rPr lang="de-CH" dirty="0"/>
              <a:t> </a:t>
            </a:r>
            <a:r>
              <a:rPr lang="de-CH" dirty="0" err="1"/>
              <a:t>group</a:t>
            </a:r>
            <a:r>
              <a:rPr lang="de-CH" dirty="0"/>
              <a:t> </a:t>
            </a:r>
            <a:r>
              <a:rPr lang="de-CH" dirty="0" err="1"/>
              <a:t>every</a:t>
            </a:r>
            <a:r>
              <a:rPr lang="de-CH" dirty="0"/>
              <a:t> </a:t>
            </a:r>
            <a:r>
              <a:rPr lang="de-CH" dirty="0" err="1"/>
              <a:t>year</a:t>
            </a:r>
            <a:r>
              <a:rPr lang="de-CH" dirty="0"/>
              <a:t>.</a:t>
            </a:r>
          </a:p>
          <a:p>
            <a:pPr marL="252000" lvl="1" indent="-252000">
              <a:spcBef>
                <a:spcPts val="675"/>
              </a:spcBef>
            </a:pPr>
            <a:r>
              <a:rPr lang="de-CH" sz="1800" b="0" dirty="0" err="1"/>
              <a:t>It</a:t>
            </a:r>
            <a:r>
              <a:rPr lang="de-CH" sz="1800" b="0" dirty="0"/>
              <a:t> </a:t>
            </a:r>
            <a:r>
              <a:rPr lang="de-CH" sz="1800" b="0" dirty="0" err="1"/>
              <a:t>checks</a:t>
            </a:r>
            <a:r>
              <a:rPr lang="de-CH" sz="1800" b="0" dirty="0"/>
              <a:t> </a:t>
            </a:r>
            <a:r>
              <a:rPr lang="de-CH" sz="1800" b="0" dirty="0" err="1"/>
              <a:t>whether</a:t>
            </a:r>
            <a:r>
              <a:rPr lang="de-CH" sz="1800" b="0" dirty="0"/>
              <a:t> </a:t>
            </a:r>
            <a:r>
              <a:rPr lang="de-CH" sz="1800" b="0" dirty="0" err="1"/>
              <a:t>the</a:t>
            </a:r>
            <a:r>
              <a:rPr lang="de-CH" sz="1800" b="0" dirty="0"/>
              <a:t> ICS </a:t>
            </a:r>
            <a:r>
              <a:rPr lang="de-CH" sz="1800" b="0" dirty="0" err="1"/>
              <a:t>is</a:t>
            </a:r>
            <a:r>
              <a:rPr lang="de-CH" sz="1800" b="0" dirty="0"/>
              <a:t> </a:t>
            </a:r>
            <a:r>
              <a:rPr lang="de-CH" sz="1800" b="0" dirty="0" err="1"/>
              <a:t>effective</a:t>
            </a:r>
            <a:r>
              <a:rPr lang="de-CH" sz="1800" b="0" dirty="0"/>
              <a:t>.</a:t>
            </a:r>
          </a:p>
          <a:p>
            <a:pPr marL="252000" lvl="1" indent="-252000">
              <a:spcBef>
                <a:spcPts val="675"/>
              </a:spcBef>
            </a:pPr>
            <a:r>
              <a:rPr lang="de-CH" sz="1800" b="0" dirty="0" err="1"/>
              <a:t>It</a:t>
            </a:r>
            <a:r>
              <a:rPr lang="de-CH" sz="1800" b="0" dirty="0"/>
              <a:t> </a:t>
            </a:r>
            <a:r>
              <a:rPr lang="de-CH" sz="1800" b="0" dirty="0" err="1"/>
              <a:t>re-inspects</a:t>
            </a:r>
            <a:r>
              <a:rPr lang="de-CH" sz="1800" b="0" dirty="0"/>
              <a:t> </a:t>
            </a:r>
            <a:r>
              <a:rPr lang="de-CH" sz="1800" b="0" dirty="0" err="1"/>
              <a:t>some</a:t>
            </a:r>
            <a:r>
              <a:rPr lang="de-CH" sz="1800" b="0" dirty="0"/>
              <a:t> </a:t>
            </a:r>
            <a:r>
              <a:rPr lang="de-CH" sz="1800" b="0" dirty="0" err="1"/>
              <a:t>group</a:t>
            </a:r>
            <a:r>
              <a:rPr lang="de-CH" sz="1800" b="0" dirty="0"/>
              <a:t> </a:t>
            </a:r>
            <a:r>
              <a:rPr lang="de-CH" sz="1800" b="0" dirty="0" err="1"/>
              <a:t>member</a:t>
            </a:r>
            <a:r>
              <a:rPr lang="de-CH" sz="1800" b="0" dirty="0"/>
              <a:t> </a:t>
            </a:r>
            <a:r>
              <a:rPr lang="de-CH" sz="1800" b="0" dirty="0" err="1"/>
              <a:t>farms</a:t>
            </a:r>
            <a:r>
              <a:rPr lang="de-CH" sz="1800" b="0" dirty="0"/>
              <a:t> </a:t>
            </a:r>
            <a:r>
              <a:rPr lang="de-CH" sz="1800" b="0" dirty="0" err="1"/>
              <a:t>to</a:t>
            </a:r>
            <a:r>
              <a:rPr lang="de-CH" sz="1800" b="0" dirty="0"/>
              <a:t> </a:t>
            </a:r>
            <a:r>
              <a:rPr lang="de-CH" sz="1800" b="0" dirty="0" err="1"/>
              <a:t>evaluate</a:t>
            </a:r>
            <a:r>
              <a:rPr lang="de-CH" sz="1800" b="0" dirty="0"/>
              <a:t> </a:t>
            </a:r>
            <a:r>
              <a:rPr lang="de-CH" sz="1800" b="0" dirty="0" err="1"/>
              <a:t>the</a:t>
            </a:r>
            <a:r>
              <a:rPr lang="de-CH" sz="1800" b="0" dirty="0"/>
              <a:t> ICS.</a:t>
            </a:r>
          </a:p>
          <a:p>
            <a:pPr marL="252000" lvl="1" indent="-252000">
              <a:spcBef>
                <a:spcPts val="675"/>
              </a:spcBef>
            </a:pPr>
            <a:r>
              <a:rPr lang="de-CH" sz="1800" b="0" dirty="0" err="1"/>
              <a:t>It</a:t>
            </a:r>
            <a:r>
              <a:rPr lang="de-CH" sz="1800" b="0" dirty="0"/>
              <a:t> </a:t>
            </a:r>
            <a:r>
              <a:rPr lang="de-CH" sz="1800" b="0" dirty="0" err="1"/>
              <a:t>checks</a:t>
            </a:r>
            <a:r>
              <a:rPr lang="de-CH" sz="1800" b="0" dirty="0"/>
              <a:t> </a:t>
            </a:r>
            <a:r>
              <a:rPr lang="de-CH" sz="1800" b="0" dirty="0" err="1"/>
              <a:t>the</a:t>
            </a:r>
            <a:r>
              <a:rPr lang="de-CH" sz="1800" b="0" dirty="0"/>
              <a:t> </a:t>
            </a:r>
            <a:r>
              <a:rPr lang="de-CH" sz="1800" b="0" dirty="0" err="1"/>
              <a:t>product</a:t>
            </a:r>
            <a:r>
              <a:rPr lang="de-CH" sz="1800" b="0" dirty="0"/>
              <a:t> </a:t>
            </a:r>
            <a:r>
              <a:rPr lang="de-CH" sz="1800" b="0" dirty="0" err="1"/>
              <a:t>flow</a:t>
            </a:r>
            <a:r>
              <a:rPr lang="de-CH" sz="1800" b="0" dirty="0"/>
              <a:t> </a:t>
            </a:r>
            <a:r>
              <a:rPr lang="de-CH" sz="1800" b="0" dirty="0" err="1"/>
              <a:t>from</a:t>
            </a:r>
            <a:r>
              <a:rPr lang="de-CH" sz="1800" b="0" dirty="0"/>
              <a:t> </a:t>
            </a:r>
            <a:r>
              <a:rPr lang="de-CH" sz="1800" b="0" dirty="0" err="1"/>
              <a:t>members</a:t>
            </a:r>
            <a:r>
              <a:rPr lang="de-CH" sz="1800" b="0" dirty="0"/>
              <a:t> </a:t>
            </a:r>
            <a:r>
              <a:rPr lang="de-CH" sz="1800" b="0" dirty="0" err="1"/>
              <a:t>to</a:t>
            </a:r>
            <a:r>
              <a:rPr lang="de-CH" sz="1800" b="0" dirty="0"/>
              <a:t> </a:t>
            </a:r>
            <a:r>
              <a:rPr lang="de-CH" sz="1800" b="0" dirty="0" err="1"/>
              <a:t>sales</a:t>
            </a:r>
            <a:r>
              <a:rPr lang="de-CH" sz="1800" b="0" dirty="0"/>
              <a:t> </a:t>
            </a:r>
            <a:r>
              <a:rPr lang="de-CH" sz="1800" b="0" dirty="0" err="1"/>
              <a:t>by</a:t>
            </a:r>
            <a:r>
              <a:rPr lang="de-CH" sz="1800" b="0" dirty="0"/>
              <a:t> </a:t>
            </a:r>
            <a:r>
              <a:rPr lang="de-CH" sz="1800" b="0" dirty="0" err="1"/>
              <a:t>the</a:t>
            </a:r>
            <a:r>
              <a:rPr lang="de-CH" sz="1800" b="0" dirty="0"/>
              <a:t> </a:t>
            </a:r>
            <a:r>
              <a:rPr lang="de-CH" sz="1800" b="0" dirty="0" err="1"/>
              <a:t>group</a:t>
            </a:r>
            <a:r>
              <a:rPr lang="de-CH" sz="1800" b="0" dirty="0"/>
              <a:t>.</a:t>
            </a:r>
          </a:p>
          <a:p>
            <a:r>
              <a:rPr lang="de-CH" dirty="0" err="1"/>
              <a:t>It</a:t>
            </a:r>
            <a:r>
              <a:rPr lang="de-CH" dirty="0"/>
              <a:t> </a:t>
            </a:r>
            <a:r>
              <a:rPr lang="de-CH" dirty="0" err="1"/>
              <a:t>issues</a:t>
            </a:r>
            <a:r>
              <a:rPr lang="de-CH" dirty="0"/>
              <a:t> ONE </a:t>
            </a:r>
            <a:r>
              <a:rPr lang="de-CH" dirty="0" err="1"/>
              <a:t>certificate</a:t>
            </a:r>
            <a:r>
              <a:rPr lang="de-CH" dirty="0"/>
              <a:t> </a:t>
            </a:r>
            <a:r>
              <a:rPr lang="de-CH" dirty="0" err="1"/>
              <a:t>for</a:t>
            </a:r>
            <a:r>
              <a:rPr lang="de-CH" dirty="0"/>
              <a:t> </a:t>
            </a:r>
            <a:r>
              <a:rPr lang="de-CH" dirty="0" err="1"/>
              <a:t>the</a:t>
            </a:r>
            <a:r>
              <a:rPr lang="de-CH" dirty="0"/>
              <a:t> </a:t>
            </a:r>
            <a:r>
              <a:rPr lang="de-CH" dirty="0" err="1"/>
              <a:t>entire</a:t>
            </a:r>
            <a:r>
              <a:rPr lang="de-CH" dirty="0"/>
              <a:t> </a:t>
            </a:r>
            <a:r>
              <a:rPr lang="de-CH" dirty="0" err="1"/>
              <a:t>group</a:t>
            </a:r>
            <a:r>
              <a:rPr lang="de-CH" dirty="0"/>
              <a:t>.</a:t>
            </a:r>
          </a:p>
        </p:txBody>
      </p:sp>
      <p:sp>
        <p:nvSpPr>
          <p:cNvPr id="7" name="Textfeld 6"/>
          <p:cNvSpPr txBox="1"/>
          <p:nvPr/>
        </p:nvSpPr>
        <p:spPr>
          <a:xfrm>
            <a:off x="668651" y="961934"/>
            <a:ext cx="3621803" cy="4934131"/>
          </a:xfrm>
          <a:prstGeom prst="rect">
            <a:avLst/>
          </a:prstGeom>
        </p:spPr>
        <p:txBody>
          <a:bodyPr/>
          <a:lstStyle>
            <a:defPPr>
              <a:defRPr lang="de-CH"/>
            </a:defPPr>
            <a:lvl1pPr marL="252000" indent="-252000" defTabSz="912813">
              <a:lnSpc>
                <a:spcPct val="90000"/>
              </a:lnSpc>
              <a:spcBef>
                <a:spcPts val="675"/>
              </a:spcBef>
              <a:buFont typeface="Arial" panose="020B0604020202020204" pitchFamily="34" charset="0"/>
              <a:buChar char="•"/>
              <a:defRPr sz="1800" b="0">
                <a:latin typeface="+mn-lt"/>
              </a:defRPr>
            </a:lvl1pPr>
            <a:lvl2pPr marL="684213" indent="-227013" defTabSz="912813">
              <a:lnSpc>
                <a:spcPct val="90000"/>
              </a:lnSpc>
              <a:spcBef>
                <a:spcPts val="500"/>
              </a:spcBef>
              <a:buFont typeface="Arial" panose="020B0604020202020204" pitchFamily="34" charset="0"/>
              <a:buChar char="•"/>
              <a:defRPr>
                <a:latin typeface="+mn-lt"/>
              </a:defRPr>
            </a:lvl2pPr>
            <a:lvl3pPr marL="1141413" indent="-227013" defTabSz="912813">
              <a:lnSpc>
                <a:spcPct val="90000"/>
              </a:lnSpc>
              <a:spcBef>
                <a:spcPts val="500"/>
              </a:spcBef>
              <a:buFont typeface="Arial" panose="020B0604020202020204" pitchFamily="34" charset="0"/>
              <a:buChar char="•"/>
              <a:defRPr sz="2000">
                <a:latin typeface="+mn-lt"/>
              </a:defRPr>
            </a:lvl3pPr>
            <a:lvl4pPr marL="1598613" indent="-227013" defTabSz="912813">
              <a:lnSpc>
                <a:spcPct val="90000"/>
              </a:lnSpc>
              <a:spcBef>
                <a:spcPts val="500"/>
              </a:spcBef>
              <a:buFont typeface="Arial" panose="020B0604020202020204" pitchFamily="34" charset="0"/>
              <a:buChar char="•"/>
              <a:defRPr>
                <a:latin typeface="+mn-lt"/>
              </a:defRPr>
            </a:lvl4pPr>
            <a:lvl5pPr marL="2055813" indent="-227013" defTabSz="912813">
              <a:lnSpc>
                <a:spcPct val="90000"/>
              </a:lnSpc>
              <a:spcBef>
                <a:spcPts val="500"/>
              </a:spcBef>
              <a:buFont typeface="Arial" panose="020B0604020202020204" pitchFamily="34" charset="0"/>
              <a:buChar char="•"/>
              <a:defRPr>
                <a:latin typeface="+mn-lt"/>
              </a:defRPr>
            </a:lvl5pPr>
            <a:lvl6pPr marL="2514349" indent="-228577" defTabSz="914309">
              <a:lnSpc>
                <a:spcPct val="90000"/>
              </a:lnSpc>
              <a:spcBef>
                <a:spcPts val="500"/>
              </a:spcBef>
              <a:buFont typeface="Arial" panose="020B0604020202020204" pitchFamily="34" charset="0"/>
              <a:buChar char="•"/>
              <a:defRPr sz="1800">
                <a:latin typeface="+mn-lt"/>
              </a:defRPr>
            </a:lvl6pPr>
            <a:lvl7pPr marL="2971503" indent="-228577" defTabSz="914309">
              <a:lnSpc>
                <a:spcPct val="90000"/>
              </a:lnSpc>
              <a:spcBef>
                <a:spcPts val="500"/>
              </a:spcBef>
              <a:buFont typeface="Arial" panose="020B0604020202020204" pitchFamily="34" charset="0"/>
              <a:buChar char="•"/>
              <a:defRPr sz="1800">
                <a:latin typeface="+mn-lt"/>
              </a:defRPr>
            </a:lvl7pPr>
            <a:lvl8pPr marL="3428657" indent="-228577" defTabSz="914309">
              <a:lnSpc>
                <a:spcPct val="90000"/>
              </a:lnSpc>
              <a:spcBef>
                <a:spcPts val="500"/>
              </a:spcBef>
              <a:buFont typeface="Arial" panose="020B0604020202020204" pitchFamily="34" charset="0"/>
              <a:buChar char="•"/>
              <a:defRPr sz="1800">
                <a:latin typeface="+mn-lt"/>
              </a:defRPr>
            </a:lvl8pPr>
            <a:lvl9pPr marL="3885811" indent="-228577" defTabSz="914309">
              <a:lnSpc>
                <a:spcPct val="90000"/>
              </a:lnSpc>
              <a:spcBef>
                <a:spcPts val="500"/>
              </a:spcBef>
              <a:buFont typeface="Arial" panose="020B0604020202020204" pitchFamily="34" charset="0"/>
              <a:buChar char="•"/>
              <a:defRPr sz="1800">
                <a:latin typeface="+mn-lt"/>
              </a:defRPr>
            </a:lvl9pPr>
          </a:lstStyle>
          <a:p>
            <a:endParaRPr lang="en-IN" dirty="0"/>
          </a:p>
        </p:txBody>
      </p:sp>
      <p:sp>
        <p:nvSpPr>
          <p:cNvPr id="3" name="Titel 2"/>
          <p:cNvSpPr>
            <a:spLocks noGrp="1"/>
          </p:cNvSpPr>
          <p:nvPr>
            <p:ph type="title"/>
          </p:nvPr>
        </p:nvSpPr>
        <p:spPr>
          <a:noFill/>
          <a:ln w="9525">
            <a:noFill/>
            <a:miter lim="800000"/>
            <a:headEnd/>
            <a:tailEnd/>
          </a:ln>
        </p:spPr>
        <p:txBody>
          <a:bodyPr vert="horz" wrap="square" lIns="0" tIns="0" rIns="92075" bIns="46038" numCol="1" anchor="ctr" anchorCtr="0" compatLnSpc="1">
            <a:prstTxWarp prst="textNoShape">
              <a:avLst/>
            </a:prstTxWarp>
          </a:bodyPr>
          <a:lstStyle/>
          <a:p>
            <a:r>
              <a:rPr lang="en-IN" dirty="0"/>
              <a:t>Procedure of smallholder group certification</a:t>
            </a:r>
          </a:p>
        </p:txBody>
      </p:sp>
      <p:sp>
        <p:nvSpPr>
          <p:cNvPr id="8" name="Rounded Rectangle 37">
            <a:extLst>
              <a:ext uri="{FF2B5EF4-FFF2-40B4-BE49-F238E27FC236}">
                <a16:creationId xmlns:a16="http://schemas.microsoft.com/office/drawing/2014/main" id="{18E874D5-A394-7C42-BE75-ADFDEB7F4F13}"/>
              </a:ext>
            </a:extLst>
          </p:cNvPr>
          <p:cNvSpPr/>
          <p:nvPr/>
        </p:nvSpPr>
        <p:spPr>
          <a:xfrm>
            <a:off x="5792395" y="2316569"/>
            <a:ext cx="1167404" cy="378931"/>
          </a:xfrm>
          <a:prstGeom prst="roundRect">
            <a:avLst/>
          </a:prstGeom>
          <a:solidFill>
            <a:srgbClr val="FCB91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6C8E"/>
                </a:solidFill>
              </a:rPr>
              <a:t>ICS</a:t>
            </a:r>
          </a:p>
        </p:txBody>
      </p:sp>
      <p:sp>
        <p:nvSpPr>
          <p:cNvPr id="10" name="Oval 51">
            <a:extLst>
              <a:ext uri="{FF2B5EF4-FFF2-40B4-BE49-F238E27FC236}">
                <a16:creationId xmlns:a16="http://schemas.microsoft.com/office/drawing/2014/main" id="{C17EA647-91CE-D546-92D7-0FE71605961A}"/>
              </a:ext>
            </a:extLst>
          </p:cNvPr>
          <p:cNvSpPr/>
          <p:nvPr/>
        </p:nvSpPr>
        <p:spPr>
          <a:xfrm>
            <a:off x="4427984" y="2204864"/>
            <a:ext cx="3930743" cy="2674110"/>
          </a:xfrm>
          <a:prstGeom prst="ellipse">
            <a:avLst/>
          </a:prstGeom>
          <a:noFill/>
          <a:ln w="38100">
            <a:solidFill>
              <a:srgbClr val="316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lussdiagramm: Alternativer Prozess 10"/>
          <p:cNvSpPr/>
          <p:nvPr/>
        </p:nvSpPr>
        <p:spPr>
          <a:xfrm>
            <a:off x="5730975" y="2018637"/>
            <a:ext cx="1282514" cy="297932"/>
          </a:xfrm>
          <a:prstGeom prst="flowChartAlternateProcess">
            <a:avLst/>
          </a:prstGeom>
          <a:solidFill>
            <a:srgbClr val="2F6C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a:solidFill>
                  <a:schemeClr val="accent6"/>
                </a:solidFill>
              </a:rPr>
              <a:t>GROUP</a:t>
            </a:r>
            <a:endParaRPr lang="en-GB" sz="1400" dirty="0">
              <a:solidFill>
                <a:schemeClr val="accent6"/>
              </a:solidFill>
            </a:endParaRPr>
          </a:p>
        </p:txBody>
      </p:sp>
      <p:pic>
        <p:nvPicPr>
          <p:cNvPr id="12" name="Grafik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0850" y="3798790"/>
            <a:ext cx="644017" cy="530093"/>
          </a:xfrm>
          <a:prstGeom prst="rect">
            <a:avLst/>
          </a:prstGeom>
        </p:spPr>
      </p:pic>
      <p:pic>
        <p:nvPicPr>
          <p:cNvPr id="13" name="Grafik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977" y="3594792"/>
            <a:ext cx="644017" cy="530093"/>
          </a:xfrm>
          <a:prstGeom prst="rect">
            <a:avLst/>
          </a:prstGeom>
        </p:spPr>
      </p:pic>
      <p:pic>
        <p:nvPicPr>
          <p:cNvPr id="14" name="Grafik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0885" y="2861086"/>
            <a:ext cx="644017" cy="530093"/>
          </a:xfrm>
          <a:prstGeom prst="rect">
            <a:avLst/>
          </a:prstGeom>
        </p:spPr>
      </p:pic>
      <p:pic>
        <p:nvPicPr>
          <p:cNvPr id="15" name="Grafik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3010" y="3117589"/>
            <a:ext cx="644017" cy="530093"/>
          </a:xfrm>
          <a:prstGeom prst="rect">
            <a:avLst/>
          </a:prstGeom>
        </p:spPr>
      </p:pic>
      <p:pic>
        <p:nvPicPr>
          <p:cNvPr id="16"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6534" y="2940694"/>
            <a:ext cx="644017" cy="530093"/>
          </a:xfrm>
          <a:prstGeom prst="rect">
            <a:avLst/>
          </a:prstGeom>
        </p:spPr>
      </p:pic>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6058" y="3180965"/>
            <a:ext cx="644017" cy="530093"/>
          </a:xfrm>
          <a:prstGeom prst="rect">
            <a:avLst/>
          </a:prstGeom>
        </p:spPr>
      </p:pic>
      <p:pic>
        <p:nvPicPr>
          <p:cNvPr id="18" name="Grafik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9028" y="3961902"/>
            <a:ext cx="644017" cy="530093"/>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0763" y="4632505"/>
            <a:ext cx="832035" cy="807158"/>
          </a:xfrm>
          <a:prstGeom prst="rect">
            <a:avLst/>
          </a:prstGeom>
        </p:spPr>
      </p:pic>
      <p:sp>
        <p:nvSpPr>
          <p:cNvPr id="19" name="Abgerundetes Rechteck 18"/>
          <p:cNvSpPr/>
          <p:nvPr/>
        </p:nvSpPr>
        <p:spPr>
          <a:xfrm>
            <a:off x="4160733" y="1518777"/>
            <a:ext cx="1163732" cy="568833"/>
          </a:xfrm>
          <a:prstGeom prst="roundRect">
            <a:avLst/>
          </a:prstGeom>
          <a:solidFill>
            <a:srgbClr val="D211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accent6"/>
                </a:solidFill>
              </a:rPr>
              <a:t>ORGANIC CERTIFIER</a:t>
            </a:r>
            <a:endParaRPr lang="en-GB" sz="1200" dirty="0">
              <a:solidFill>
                <a:schemeClr val="accent6"/>
              </a:solidFill>
            </a:endParaRPr>
          </a:p>
        </p:txBody>
      </p:sp>
      <p:pic>
        <p:nvPicPr>
          <p:cNvPr id="20" name="Grafik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0979" y="1993712"/>
            <a:ext cx="369906" cy="567763"/>
          </a:xfrm>
          <a:prstGeom prst="rect">
            <a:avLst/>
          </a:prstGeom>
        </p:spPr>
      </p:pic>
      <p:pic>
        <p:nvPicPr>
          <p:cNvPr id="21" name="Grafik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2065" y="2607612"/>
            <a:ext cx="573353" cy="573353"/>
          </a:xfrm>
          <a:prstGeom prst="rect">
            <a:avLst/>
          </a:prstGeom>
        </p:spPr>
      </p:pic>
      <p:pic>
        <p:nvPicPr>
          <p:cNvPr id="23" name="Grafik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2674" y="3393016"/>
            <a:ext cx="573353" cy="573353"/>
          </a:xfrm>
          <a:prstGeom prst="rect">
            <a:avLst/>
          </a:prstGeom>
        </p:spPr>
      </p:pic>
      <p:cxnSp>
        <p:nvCxnSpPr>
          <p:cNvPr id="4" name="Gerade Verbindung mit Pfeil 3"/>
          <p:cNvCxnSpPr/>
          <p:nvPr/>
        </p:nvCxnSpPr>
        <p:spPr>
          <a:xfrm>
            <a:off x="5055462" y="2087611"/>
            <a:ext cx="269003" cy="771638"/>
          </a:xfrm>
          <a:prstGeom prst="straightConnector1">
            <a:avLst/>
          </a:prstGeom>
          <a:ln>
            <a:solidFill>
              <a:srgbClr val="D4112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endCxn id="13" idx="0"/>
          </p:cNvCxnSpPr>
          <p:nvPr/>
        </p:nvCxnSpPr>
        <p:spPr>
          <a:xfrm>
            <a:off x="4960308" y="2064797"/>
            <a:ext cx="199678" cy="1529995"/>
          </a:xfrm>
          <a:prstGeom prst="straightConnector1">
            <a:avLst/>
          </a:prstGeom>
          <a:ln>
            <a:solidFill>
              <a:srgbClr val="D4112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8" idx="2"/>
          </p:cNvCxnSpPr>
          <p:nvPr/>
        </p:nvCxnSpPr>
        <p:spPr>
          <a:xfrm flipH="1">
            <a:off x="5581416" y="2695499"/>
            <a:ext cx="794681" cy="352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8" idx="2"/>
          </p:cNvCxnSpPr>
          <p:nvPr/>
        </p:nvCxnSpPr>
        <p:spPr>
          <a:xfrm flipH="1">
            <a:off x="5470387" y="2695500"/>
            <a:ext cx="905710" cy="891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8" idx="2"/>
            <a:endCxn id="15" idx="0"/>
          </p:cNvCxnSpPr>
          <p:nvPr/>
        </p:nvCxnSpPr>
        <p:spPr>
          <a:xfrm flipH="1">
            <a:off x="6135018" y="2695500"/>
            <a:ext cx="241079" cy="422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a:stCxn id="8" idx="2"/>
          </p:cNvCxnSpPr>
          <p:nvPr/>
        </p:nvCxnSpPr>
        <p:spPr>
          <a:xfrm>
            <a:off x="6376097" y="2695499"/>
            <a:ext cx="500211" cy="237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stCxn id="8" idx="2"/>
            <a:endCxn id="17" idx="0"/>
          </p:cNvCxnSpPr>
          <p:nvPr/>
        </p:nvCxnSpPr>
        <p:spPr>
          <a:xfrm>
            <a:off x="6376097" y="2695500"/>
            <a:ext cx="1421969" cy="485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a:stCxn id="8" idx="2"/>
            <a:endCxn id="12" idx="0"/>
          </p:cNvCxnSpPr>
          <p:nvPr/>
        </p:nvCxnSpPr>
        <p:spPr>
          <a:xfrm>
            <a:off x="6376097" y="2695499"/>
            <a:ext cx="666762" cy="1103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stCxn id="8" idx="2"/>
            <a:endCxn id="18" idx="0"/>
          </p:cNvCxnSpPr>
          <p:nvPr/>
        </p:nvCxnSpPr>
        <p:spPr>
          <a:xfrm flipH="1">
            <a:off x="6101037" y="2695499"/>
            <a:ext cx="275060" cy="1266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2994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CE872-FA4E-4FF5-9C8E-3CADEF8C8C52}"/>
              </a:ext>
            </a:extLst>
          </p:cNvPr>
          <p:cNvSpPr>
            <a:spLocks noGrp="1"/>
          </p:cNvSpPr>
          <p:nvPr>
            <p:ph type="title"/>
          </p:nvPr>
        </p:nvSpPr>
        <p:spPr>
          <a:xfrm>
            <a:off x="511175" y="482253"/>
            <a:ext cx="8251825" cy="498475"/>
          </a:xfrm>
        </p:spPr>
        <p:txBody>
          <a:bodyPr/>
          <a:lstStyle/>
          <a:p>
            <a:r>
              <a:rPr lang="en-US" dirty="0"/>
              <a:t>Key elements of the Participatory Guarantee System (PGS)</a:t>
            </a:r>
            <a:endParaRPr lang="de-CH" dirty="0"/>
          </a:p>
        </p:txBody>
      </p:sp>
      <p:graphicFrame>
        <p:nvGraphicFramePr>
          <p:cNvPr id="3" name="Tabelle 2">
            <a:extLst>
              <a:ext uri="{FF2B5EF4-FFF2-40B4-BE49-F238E27FC236}">
                <a16:creationId xmlns:a16="http://schemas.microsoft.com/office/drawing/2014/main" id="{2546AD76-2617-4521-8AEF-5BB8FE2D3BCC}"/>
              </a:ext>
            </a:extLst>
          </p:cNvPr>
          <p:cNvGraphicFramePr>
            <a:graphicFrameLocks noGrp="1"/>
          </p:cNvGraphicFramePr>
          <p:nvPr>
            <p:extLst>
              <p:ext uri="{D42A27DB-BD31-4B8C-83A1-F6EECF244321}">
                <p14:modId xmlns:p14="http://schemas.microsoft.com/office/powerpoint/2010/main" val="329912226"/>
              </p:ext>
            </p:extLst>
          </p:nvPr>
        </p:nvGraphicFramePr>
        <p:xfrm>
          <a:off x="511175" y="1268760"/>
          <a:ext cx="7949258" cy="4623420"/>
        </p:xfrm>
        <a:graphic>
          <a:graphicData uri="http://schemas.openxmlformats.org/drawingml/2006/table">
            <a:tbl>
              <a:tblPr>
                <a:tableStyleId>{5C22544A-7EE6-4342-B048-85BDC9FD1C3A}</a:tableStyleId>
              </a:tblPr>
              <a:tblGrid>
                <a:gridCol w="1972593">
                  <a:extLst>
                    <a:ext uri="{9D8B030D-6E8A-4147-A177-3AD203B41FA5}">
                      <a16:colId xmlns:a16="http://schemas.microsoft.com/office/drawing/2014/main" val="3456378064"/>
                    </a:ext>
                  </a:extLst>
                </a:gridCol>
                <a:gridCol w="5976665">
                  <a:extLst>
                    <a:ext uri="{9D8B030D-6E8A-4147-A177-3AD203B41FA5}">
                      <a16:colId xmlns:a16="http://schemas.microsoft.com/office/drawing/2014/main" val="2196301779"/>
                    </a:ext>
                  </a:extLst>
                </a:gridCol>
              </a:tblGrid>
              <a:tr h="1023764">
                <a:tc>
                  <a:txBody>
                    <a:bodyPr/>
                    <a:lstStyle/>
                    <a:p>
                      <a:r>
                        <a:rPr lang="de-CH" sz="1600" b="1" dirty="0" err="1"/>
                        <a:t>Shared</a:t>
                      </a:r>
                      <a:r>
                        <a:rPr lang="de-CH" sz="1600" b="1" dirty="0"/>
                        <a:t> </a:t>
                      </a:r>
                      <a:r>
                        <a:rPr lang="de-CH" sz="1600" b="1" dirty="0" err="1"/>
                        <a:t>vision</a:t>
                      </a:r>
                      <a:endParaRPr lang="de-CH" sz="1600" b="1" dirty="0"/>
                    </a:p>
                  </a:txBody>
                  <a:tcPr anchor="ctr"/>
                </a:tc>
                <a:tc>
                  <a:txBody>
                    <a:bodyPr/>
                    <a:lstStyle/>
                    <a:p>
                      <a:r>
                        <a:rPr lang="en-US" sz="1400" kern="1200" dirty="0">
                          <a:solidFill>
                            <a:schemeClr val="dk1"/>
                          </a:solidFill>
                          <a:effectLst/>
                          <a:latin typeface="+mn-lt"/>
                          <a:ea typeface="+mn-ea"/>
                          <a:cs typeface="+mn-cs"/>
                        </a:rPr>
                        <a:t>Key stakeholders (producers, consumers, NGOs, traders, religious institutions, governments, and others) collectively identify and agree to support the principles guiding the objectives and goals of the PGS.</a:t>
                      </a:r>
                      <a:endParaRPr lang="de-CH" sz="1400" dirty="0"/>
                    </a:p>
                  </a:txBody>
                  <a:tcPr anchor="ctr"/>
                </a:tc>
                <a:extLst>
                  <a:ext uri="{0D108BD9-81ED-4DB2-BD59-A6C34878D82A}">
                    <a16:rowId xmlns:a16="http://schemas.microsoft.com/office/drawing/2014/main" val="4205255050"/>
                  </a:ext>
                </a:extLst>
              </a:tr>
              <a:tr h="702548">
                <a:tc>
                  <a:txBody>
                    <a:bodyPr/>
                    <a:lstStyle/>
                    <a:p>
                      <a:r>
                        <a:rPr lang="de-CH" sz="1600" b="1" dirty="0"/>
                        <a:t>Trust</a:t>
                      </a:r>
                    </a:p>
                  </a:txBody>
                  <a:tcPr anchor="ctr">
                    <a:solidFill>
                      <a:srgbClr val="B5CBB1"/>
                    </a:solidFill>
                  </a:tcPr>
                </a:tc>
                <a:tc>
                  <a:txBody>
                    <a:bodyPr/>
                    <a:lstStyle/>
                    <a:p>
                      <a:r>
                        <a:rPr lang="en-US" sz="1400" dirty="0"/>
                        <a:t>The idea of trust assumes that the individual producer has committed to the shared vision of protecting nature and ensuring consumer health through organic production.</a:t>
                      </a:r>
                      <a:endParaRPr lang="de-CH" sz="1400" dirty="0"/>
                    </a:p>
                  </a:txBody>
                  <a:tcPr anchor="ctr">
                    <a:solidFill>
                      <a:srgbClr val="B5CBB1"/>
                    </a:solidFill>
                  </a:tcPr>
                </a:tc>
                <a:extLst>
                  <a:ext uri="{0D108BD9-81ED-4DB2-BD59-A6C34878D82A}">
                    <a16:rowId xmlns:a16="http://schemas.microsoft.com/office/drawing/2014/main" val="4002446616"/>
                  </a:ext>
                </a:extLst>
              </a:tr>
              <a:tr h="702548">
                <a:tc>
                  <a:txBody>
                    <a:bodyPr/>
                    <a:lstStyle/>
                    <a:p>
                      <a:r>
                        <a:rPr lang="de-CH" sz="1600" b="1" dirty="0" err="1"/>
                        <a:t>Horizontality</a:t>
                      </a:r>
                      <a:endParaRPr lang="de-CH" sz="1600" b="1" dirty="0"/>
                    </a:p>
                  </a:txBody>
                  <a:tcPr anchor="ctr"/>
                </a:tc>
                <a:tc>
                  <a:txBody>
                    <a:bodyPr/>
                    <a:lstStyle/>
                    <a:p>
                      <a:r>
                        <a:rPr lang="en-US" sz="1400" dirty="0"/>
                        <a:t>PGS initiatives are intended to be non-hierarchical. This is reflected in the overall democratic structure and through the collective responsibility taken up by those involved.</a:t>
                      </a:r>
                      <a:endParaRPr lang="de-CH" sz="1400" dirty="0"/>
                    </a:p>
                  </a:txBody>
                  <a:tcPr anchor="ctr"/>
                </a:tc>
                <a:extLst>
                  <a:ext uri="{0D108BD9-81ED-4DB2-BD59-A6C34878D82A}">
                    <a16:rowId xmlns:a16="http://schemas.microsoft.com/office/drawing/2014/main" val="3605440364"/>
                  </a:ext>
                </a:extLst>
              </a:tr>
              <a:tr h="702548">
                <a:tc>
                  <a:txBody>
                    <a:bodyPr/>
                    <a:lstStyle/>
                    <a:p>
                      <a:r>
                        <a:rPr lang="de-CH" sz="1600" b="1" dirty="0"/>
                        <a:t>Transparency</a:t>
                      </a:r>
                    </a:p>
                  </a:txBody>
                  <a:tcPr anchor="ctr">
                    <a:solidFill>
                      <a:srgbClr val="B5CBB1"/>
                    </a:solidFill>
                  </a:tcPr>
                </a:tc>
                <a:tc>
                  <a:txBody>
                    <a:bodyPr/>
                    <a:lstStyle/>
                    <a:p>
                      <a:r>
                        <a:rPr lang="en-US" sz="1400" dirty="0"/>
                        <a:t>All stakeholders, including producers and consumers, are informed on how the guarantee system works, including information on standards, norms (the organic guarantee process), and decision-making processes.</a:t>
                      </a:r>
                      <a:endParaRPr lang="de-CH" sz="1400" dirty="0"/>
                    </a:p>
                  </a:txBody>
                  <a:tcPr anchor="ctr">
                    <a:solidFill>
                      <a:srgbClr val="B5CBB1"/>
                    </a:solidFill>
                  </a:tcPr>
                </a:tc>
                <a:extLst>
                  <a:ext uri="{0D108BD9-81ED-4DB2-BD59-A6C34878D82A}">
                    <a16:rowId xmlns:a16="http://schemas.microsoft.com/office/drawing/2014/main" val="2586929697"/>
                  </a:ext>
                </a:extLst>
              </a:tr>
              <a:tr h="702548">
                <a:tc>
                  <a:txBody>
                    <a:bodyPr/>
                    <a:lstStyle/>
                    <a:p>
                      <a:r>
                        <a:rPr lang="de-CH" sz="1600" b="1" dirty="0" err="1"/>
                        <a:t>Participation</a:t>
                      </a:r>
                      <a:endParaRPr lang="de-CH" sz="1600" b="1" dirty="0"/>
                    </a:p>
                  </a:txBody>
                  <a:tcPr anchor="ctr"/>
                </a:tc>
                <a:tc>
                  <a:txBody>
                    <a:bodyPr/>
                    <a:lstStyle/>
                    <a:p>
                      <a:r>
                        <a:rPr lang="en-US" sz="1400" b="0" i="0" u="none" strike="noStrike" kern="1200" baseline="0" dirty="0">
                          <a:solidFill>
                            <a:schemeClr val="dk1"/>
                          </a:solidFill>
                          <a:latin typeface="+mn-lt"/>
                          <a:ea typeface="+mn-ea"/>
                          <a:cs typeface="+mn-cs"/>
                        </a:rPr>
                        <a:t>The stakeholders involve actively in PGS operations.</a:t>
                      </a:r>
                      <a:endParaRPr lang="de-CH" sz="1400" dirty="0"/>
                    </a:p>
                  </a:txBody>
                  <a:tcPr anchor="ctr"/>
                </a:tc>
                <a:extLst>
                  <a:ext uri="{0D108BD9-81ED-4DB2-BD59-A6C34878D82A}">
                    <a16:rowId xmlns:a16="http://schemas.microsoft.com/office/drawing/2014/main" val="4180835637"/>
                  </a:ext>
                </a:extLst>
              </a:tr>
              <a:tr h="702548">
                <a:tc>
                  <a:txBody>
                    <a:bodyPr/>
                    <a:lstStyle/>
                    <a:p>
                      <a:r>
                        <a:rPr lang="de-CH" sz="1600" b="1" dirty="0"/>
                        <a:t>Learning </a:t>
                      </a:r>
                      <a:r>
                        <a:rPr lang="de-CH" sz="1600" b="1" dirty="0" err="1"/>
                        <a:t>process</a:t>
                      </a:r>
                      <a:endParaRPr lang="de-CH" sz="1600" b="1" dirty="0"/>
                    </a:p>
                  </a:txBody>
                  <a:tcPr anchor="ctr">
                    <a:solidFill>
                      <a:srgbClr val="B5CBB1"/>
                    </a:solidFill>
                  </a:tcPr>
                </a:tc>
                <a:tc>
                  <a:txBody>
                    <a:bodyPr/>
                    <a:lstStyle/>
                    <a:p>
                      <a:r>
                        <a:rPr lang="en-US" sz="1400" dirty="0"/>
                        <a:t>Through the exchange of ideas and experiences a learning process unfolds and becomes an ongoing dynamic of PGS.</a:t>
                      </a:r>
                      <a:endParaRPr lang="de-CH" sz="1400" dirty="0"/>
                    </a:p>
                  </a:txBody>
                  <a:tcPr anchor="ctr">
                    <a:solidFill>
                      <a:srgbClr val="B5CBB1"/>
                    </a:solidFill>
                  </a:tcPr>
                </a:tc>
                <a:extLst>
                  <a:ext uri="{0D108BD9-81ED-4DB2-BD59-A6C34878D82A}">
                    <a16:rowId xmlns:a16="http://schemas.microsoft.com/office/drawing/2014/main" val="142027013"/>
                  </a:ext>
                </a:extLst>
              </a:tr>
            </a:tbl>
          </a:graphicData>
        </a:graphic>
      </p:graphicFrame>
    </p:spTree>
    <p:extLst>
      <p:ext uri="{BB962C8B-B14F-4D97-AF65-F5344CB8AC3E}">
        <p14:creationId xmlns:p14="http://schemas.microsoft.com/office/powerpoint/2010/main" val="34596137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09D09-3982-4797-B1AA-A456364D6E9D}"/>
              </a:ext>
            </a:extLst>
          </p:cNvPr>
          <p:cNvSpPr>
            <a:spLocks noGrp="1"/>
          </p:cNvSpPr>
          <p:nvPr>
            <p:ph type="title"/>
          </p:nvPr>
        </p:nvSpPr>
        <p:spPr>
          <a:xfrm>
            <a:off x="353623" y="332656"/>
            <a:ext cx="8632825" cy="498475"/>
          </a:xfrm>
        </p:spPr>
        <p:txBody>
          <a:bodyPr/>
          <a:lstStyle/>
          <a:p>
            <a:r>
              <a:rPr lang="en-US" sz="2600" dirty="0"/>
              <a:t>Features of the Participatory Guarantee System (PGS)</a:t>
            </a:r>
            <a:endParaRPr lang="de-CH" sz="2600" dirty="0"/>
          </a:p>
        </p:txBody>
      </p:sp>
      <p:graphicFrame>
        <p:nvGraphicFramePr>
          <p:cNvPr id="7" name="Tabelle 6">
            <a:extLst>
              <a:ext uri="{FF2B5EF4-FFF2-40B4-BE49-F238E27FC236}">
                <a16:creationId xmlns:a16="http://schemas.microsoft.com/office/drawing/2014/main" id="{02E1A0BF-19D5-47EE-8F5A-43BA6E5E5B20}"/>
              </a:ext>
            </a:extLst>
          </p:cNvPr>
          <p:cNvGraphicFramePr>
            <a:graphicFrameLocks noGrp="1"/>
          </p:cNvGraphicFramePr>
          <p:nvPr>
            <p:extLst>
              <p:ext uri="{D42A27DB-BD31-4B8C-83A1-F6EECF244321}">
                <p14:modId xmlns:p14="http://schemas.microsoft.com/office/powerpoint/2010/main" val="223613190"/>
              </p:ext>
            </p:extLst>
          </p:nvPr>
        </p:nvGraphicFramePr>
        <p:xfrm>
          <a:off x="353623" y="838736"/>
          <a:ext cx="8259228" cy="5336831"/>
        </p:xfrm>
        <a:graphic>
          <a:graphicData uri="http://schemas.openxmlformats.org/drawingml/2006/table">
            <a:tbl>
              <a:tblPr>
                <a:tableStyleId>{5C22544A-7EE6-4342-B048-85BDC9FD1C3A}</a:tableStyleId>
              </a:tblPr>
              <a:tblGrid>
                <a:gridCol w="2202153">
                  <a:extLst>
                    <a:ext uri="{9D8B030D-6E8A-4147-A177-3AD203B41FA5}">
                      <a16:colId xmlns:a16="http://schemas.microsoft.com/office/drawing/2014/main" val="3456378064"/>
                    </a:ext>
                  </a:extLst>
                </a:gridCol>
                <a:gridCol w="6057075">
                  <a:extLst>
                    <a:ext uri="{9D8B030D-6E8A-4147-A177-3AD203B41FA5}">
                      <a16:colId xmlns:a16="http://schemas.microsoft.com/office/drawing/2014/main" val="2196301779"/>
                    </a:ext>
                  </a:extLst>
                </a:gridCol>
              </a:tblGrid>
              <a:tr h="415858">
                <a:tc>
                  <a:txBody>
                    <a:bodyPr/>
                    <a:lstStyle/>
                    <a:p>
                      <a:r>
                        <a:rPr lang="de-CH" sz="1200" b="1" dirty="0" err="1"/>
                        <a:t>Grassroots</a:t>
                      </a:r>
                      <a:r>
                        <a:rPr lang="de-CH" sz="1200" b="1" dirty="0"/>
                        <a:t> Organisation</a:t>
                      </a:r>
                    </a:p>
                  </a:txBody>
                  <a:tcPr anchor="ctr"/>
                </a:tc>
                <a:tc>
                  <a:txBody>
                    <a:bodyPr/>
                    <a:lstStyle/>
                    <a:p>
                      <a:r>
                        <a:rPr lang="en-US" sz="1200" kern="1200" dirty="0">
                          <a:solidFill>
                            <a:schemeClr val="dk1"/>
                          </a:solidFill>
                          <a:effectLst/>
                          <a:latin typeface="+mn-lt"/>
                          <a:ea typeface="+mn-ea"/>
                          <a:cs typeface="+mn-cs"/>
                        </a:rPr>
                        <a:t>As far as possible, a PGS will be </a:t>
                      </a:r>
                      <a:r>
                        <a:rPr lang="en-US" sz="1200" b="1" kern="1200" dirty="0">
                          <a:solidFill>
                            <a:schemeClr val="dk1"/>
                          </a:solidFill>
                          <a:effectLst/>
                          <a:latin typeface="+mn-lt"/>
                          <a:ea typeface="+mn-ea"/>
                          <a:cs typeface="+mn-cs"/>
                        </a:rPr>
                        <a:t>built on local initiatives </a:t>
                      </a:r>
                      <a:r>
                        <a:rPr lang="en-US" sz="1200" kern="1200" dirty="0">
                          <a:solidFill>
                            <a:schemeClr val="dk1"/>
                          </a:solidFill>
                          <a:effectLst/>
                          <a:latin typeface="+mn-lt"/>
                          <a:ea typeface="+mn-ea"/>
                          <a:cs typeface="+mn-cs"/>
                        </a:rPr>
                        <a:t>with and for the people it is designed to serve.</a:t>
                      </a:r>
                      <a:endParaRPr lang="de-CH" sz="1200" dirty="0"/>
                    </a:p>
                  </a:txBody>
                  <a:tcPr anchor="ctr"/>
                </a:tc>
                <a:extLst>
                  <a:ext uri="{0D108BD9-81ED-4DB2-BD59-A6C34878D82A}">
                    <a16:rowId xmlns:a16="http://schemas.microsoft.com/office/drawing/2014/main" val="4205255050"/>
                  </a:ext>
                </a:extLst>
              </a:tr>
              <a:tr h="639280">
                <a:tc>
                  <a:txBody>
                    <a:bodyPr/>
                    <a:lstStyle/>
                    <a:p>
                      <a:r>
                        <a:rPr lang="en-US" sz="1200" b="1" dirty="0"/>
                        <a:t>Principles and values that enhance livelihoods</a:t>
                      </a:r>
                    </a:p>
                  </a:txBody>
                  <a:tcPr anchor="ctr">
                    <a:solidFill>
                      <a:srgbClr val="B5CBB1"/>
                    </a:solidFill>
                  </a:tcPr>
                </a:tc>
                <a:tc>
                  <a:txBody>
                    <a:bodyPr/>
                    <a:lstStyle/>
                    <a:p>
                      <a:r>
                        <a:rPr lang="en-US" sz="1200" dirty="0"/>
                        <a:t>PGS are characterized by defined and documented principles and values that focus on </a:t>
                      </a:r>
                      <a:r>
                        <a:rPr lang="en-US" sz="1200" b="1" dirty="0"/>
                        <a:t>enhancing livelihoods</a:t>
                      </a:r>
                      <a:r>
                        <a:rPr lang="en-US" sz="1200" dirty="0"/>
                        <a:t>, and the </a:t>
                      </a:r>
                      <a:r>
                        <a:rPr lang="en-US" sz="1200" b="1" dirty="0"/>
                        <a:t>well-being</a:t>
                      </a:r>
                      <a:r>
                        <a:rPr lang="en-US" sz="1200" dirty="0"/>
                        <a:t> of farming families, </a:t>
                      </a:r>
                      <a:r>
                        <a:rPr lang="en-US" sz="1200" b="1" dirty="0"/>
                        <a:t>fair relations </a:t>
                      </a:r>
                      <a:r>
                        <a:rPr lang="en-US" sz="1200" dirty="0"/>
                        <a:t>with consumers, and the promotion of </a:t>
                      </a:r>
                      <a:r>
                        <a:rPr lang="en-US" sz="1200" b="1" dirty="0"/>
                        <a:t>organic agriculture</a:t>
                      </a:r>
                      <a:r>
                        <a:rPr lang="en-US" sz="1200" dirty="0"/>
                        <a:t>.</a:t>
                      </a:r>
                      <a:endParaRPr lang="de-CH" sz="1200" dirty="0"/>
                    </a:p>
                  </a:txBody>
                  <a:tcPr anchor="ctr">
                    <a:solidFill>
                      <a:srgbClr val="B5CBB1"/>
                    </a:solidFill>
                  </a:tcPr>
                </a:tc>
                <a:extLst>
                  <a:ext uri="{0D108BD9-81ED-4DB2-BD59-A6C34878D82A}">
                    <a16:rowId xmlns:a16="http://schemas.microsoft.com/office/drawing/2014/main" val="4002446616"/>
                  </a:ext>
                </a:extLst>
              </a:tr>
              <a:tr h="38273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a:solidFill>
                            <a:schemeClr val="dk1"/>
                          </a:solidFill>
                          <a:latin typeface="+mn-lt"/>
                        </a:rPr>
                        <a:t>Farmers' </a:t>
                      </a:r>
                      <a:r>
                        <a:rPr lang="de-CH" sz="1200" b="1" dirty="0" err="1">
                          <a:solidFill>
                            <a:schemeClr val="dk1"/>
                          </a:solidFill>
                          <a:latin typeface="+mn-lt"/>
                        </a:rPr>
                        <a:t>pledges</a:t>
                      </a:r>
                      <a:endParaRPr lang="de-CH" sz="1200" b="1" dirty="0">
                        <a:solidFill>
                          <a:schemeClr val="dk1"/>
                        </a:solidFill>
                        <a:latin typeface="+mn-lt"/>
                      </a:endParaRPr>
                    </a:p>
                  </a:txBody>
                  <a:tcPr anchor="ctr">
                    <a:solidFill>
                      <a:srgbClr val="E7EEED"/>
                    </a:solidFill>
                  </a:tcPr>
                </a:tc>
                <a:tc>
                  <a:txBody>
                    <a:bodyPr/>
                    <a:lstStyle/>
                    <a:p>
                      <a:r>
                        <a:rPr lang="en-US" sz="1200" dirty="0"/>
                        <a:t>Producers joining a PGS </a:t>
                      </a:r>
                      <a:r>
                        <a:rPr lang="en-US" sz="1200" b="1" dirty="0"/>
                        <a:t>agree to established norms or standards </a:t>
                      </a:r>
                      <a:r>
                        <a:rPr lang="en-US" sz="1200" dirty="0"/>
                        <a:t>via a record or document.</a:t>
                      </a:r>
                      <a:endParaRPr lang="de-CH" sz="1200" dirty="0"/>
                    </a:p>
                  </a:txBody>
                  <a:tcPr anchor="ctr">
                    <a:solidFill>
                      <a:srgbClr val="E7EEED"/>
                    </a:solidFill>
                  </a:tcPr>
                </a:tc>
                <a:extLst>
                  <a:ext uri="{0D108BD9-81ED-4DB2-BD59-A6C34878D82A}">
                    <a16:rowId xmlns:a16="http://schemas.microsoft.com/office/drawing/2014/main" val="1705696189"/>
                  </a:ext>
                </a:extLst>
              </a:tr>
              <a:tr h="5241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err="1">
                          <a:solidFill>
                            <a:schemeClr val="dk1"/>
                          </a:solidFill>
                          <a:latin typeface="+mn-lt"/>
                        </a:rPr>
                        <a:t>Norms</a:t>
                      </a:r>
                      <a:r>
                        <a:rPr lang="de-CH" sz="1200" b="1" dirty="0">
                          <a:solidFill>
                            <a:schemeClr val="dk1"/>
                          </a:solidFill>
                          <a:latin typeface="+mn-lt"/>
                        </a:rPr>
                        <a:t> </a:t>
                      </a:r>
                      <a:r>
                        <a:rPr lang="de-CH" sz="1200" b="1" dirty="0" err="1">
                          <a:solidFill>
                            <a:schemeClr val="dk1"/>
                          </a:solidFill>
                          <a:latin typeface="+mn-lt"/>
                        </a:rPr>
                        <a:t>conceived</a:t>
                      </a:r>
                      <a:r>
                        <a:rPr lang="de-CH" sz="1200" b="1" dirty="0">
                          <a:solidFill>
                            <a:schemeClr val="dk1"/>
                          </a:solidFill>
                          <a:latin typeface="+mn-lt"/>
                        </a:rPr>
                        <a:t> </a:t>
                      </a:r>
                      <a:r>
                        <a:rPr lang="de-CH" sz="1200" b="1" dirty="0" err="1">
                          <a:solidFill>
                            <a:schemeClr val="dk1"/>
                          </a:solidFill>
                          <a:latin typeface="+mn-lt"/>
                        </a:rPr>
                        <a:t>by</a:t>
                      </a:r>
                      <a:r>
                        <a:rPr lang="de-CH" sz="1200" b="1" dirty="0">
                          <a:solidFill>
                            <a:schemeClr val="dk1"/>
                          </a:solidFill>
                          <a:latin typeface="+mn-lt"/>
                        </a:rPr>
                        <a:t> </a:t>
                      </a:r>
                      <a:br>
                        <a:rPr lang="de-CH" sz="1200" b="1" dirty="0">
                          <a:solidFill>
                            <a:schemeClr val="dk1"/>
                          </a:solidFill>
                          <a:latin typeface="+mn-lt"/>
                        </a:rPr>
                      </a:br>
                      <a:r>
                        <a:rPr lang="de-CH" sz="1200" b="1" dirty="0">
                          <a:solidFill>
                            <a:schemeClr val="dk1"/>
                          </a:solidFill>
                          <a:latin typeface="+mn-lt"/>
                        </a:rPr>
                        <a:t>all </a:t>
                      </a:r>
                      <a:r>
                        <a:rPr lang="de-CH" sz="1200" b="1" dirty="0" err="1">
                          <a:solidFill>
                            <a:schemeClr val="dk1"/>
                          </a:solidFill>
                          <a:latin typeface="+mn-lt"/>
                        </a:rPr>
                        <a:t>the</a:t>
                      </a:r>
                      <a:r>
                        <a:rPr lang="de-CH" sz="1200" b="1" dirty="0">
                          <a:solidFill>
                            <a:schemeClr val="dk1"/>
                          </a:solidFill>
                          <a:latin typeface="+mn-lt"/>
                        </a:rPr>
                        <a:t> </a:t>
                      </a:r>
                      <a:r>
                        <a:rPr lang="de-CH" sz="1200" b="1" dirty="0" err="1">
                          <a:solidFill>
                            <a:schemeClr val="dk1"/>
                          </a:solidFill>
                          <a:latin typeface="+mn-lt"/>
                        </a:rPr>
                        <a:t>stakeholders</a:t>
                      </a:r>
                      <a:endParaRPr lang="de-CH" sz="1200" b="1" dirty="0">
                        <a:solidFill>
                          <a:schemeClr val="dk1"/>
                        </a:solidFill>
                        <a:latin typeface="+mn-lt"/>
                      </a:endParaRPr>
                    </a:p>
                  </a:txBody>
                  <a:tcPr anchor="ctr">
                    <a:solidFill>
                      <a:srgbClr val="B5CBB1"/>
                    </a:solidFill>
                  </a:tcPr>
                </a:tc>
                <a:tc>
                  <a:txBody>
                    <a:bodyPr/>
                    <a:lstStyle/>
                    <a:p>
                      <a:r>
                        <a:rPr lang="en-US" sz="1200" dirty="0"/>
                        <a:t>For organic agriculture, a generally </a:t>
                      </a:r>
                      <a:r>
                        <a:rPr lang="en-US" sz="1200" b="1" dirty="0" err="1"/>
                        <a:t>recognised</a:t>
                      </a:r>
                      <a:r>
                        <a:rPr lang="en-US" sz="1200" b="1" dirty="0"/>
                        <a:t> set of organic production rules </a:t>
                      </a:r>
                      <a:r>
                        <a:rPr lang="en-US" sz="1200" dirty="0"/>
                        <a:t>should be agreed upon by key stakeholders involved in a specific PGS.</a:t>
                      </a:r>
                      <a:endParaRPr lang="de-CH" sz="1200" dirty="0"/>
                    </a:p>
                  </a:txBody>
                  <a:tcPr anchor="ctr">
                    <a:solidFill>
                      <a:srgbClr val="B5CBB1"/>
                    </a:solidFill>
                  </a:tcPr>
                </a:tc>
                <a:extLst>
                  <a:ext uri="{0D108BD9-81ED-4DB2-BD59-A6C34878D82A}">
                    <a16:rowId xmlns:a16="http://schemas.microsoft.com/office/drawing/2014/main" val="1504386249"/>
                  </a:ext>
                </a:extLst>
              </a:tr>
              <a:tr h="4987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a:solidFill>
                            <a:schemeClr val="dk1"/>
                          </a:solidFill>
                          <a:latin typeface="+mn-lt"/>
                        </a:rPr>
                        <a:t>Clear, </a:t>
                      </a:r>
                      <a:r>
                        <a:rPr lang="de-CH" sz="1200" b="1" dirty="0" err="1">
                          <a:solidFill>
                            <a:schemeClr val="dk1"/>
                          </a:solidFill>
                          <a:latin typeface="+mn-lt"/>
                        </a:rPr>
                        <a:t>pre-defined</a:t>
                      </a:r>
                      <a:r>
                        <a:rPr lang="de-CH" sz="1200" b="1" dirty="0">
                          <a:solidFill>
                            <a:schemeClr val="dk1"/>
                          </a:solidFill>
                          <a:latin typeface="+mn-lt"/>
                        </a:rPr>
                        <a:t> </a:t>
                      </a:r>
                      <a:r>
                        <a:rPr lang="de-CH" sz="1200" b="1" dirty="0" err="1">
                          <a:solidFill>
                            <a:schemeClr val="dk1"/>
                          </a:solidFill>
                          <a:latin typeface="+mn-lt"/>
                        </a:rPr>
                        <a:t>consequences</a:t>
                      </a:r>
                      <a:r>
                        <a:rPr lang="de-CH" sz="1200" b="1" dirty="0">
                          <a:solidFill>
                            <a:schemeClr val="dk1"/>
                          </a:solidFill>
                          <a:latin typeface="+mn-lt"/>
                        </a:rPr>
                        <a:t> </a:t>
                      </a:r>
                      <a:r>
                        <a:rPr lang="de-CH" sz="1200" b="1" dirty="0" err="1">
                          <a:solidFill>
                            <a:schemeClr val="dk1"/>
                          </a:solidFill>
                          <a:latin typeface="+mn-lt"/>
                        </a:rPr>
                        <a:t>for</a:t>
                      </a:r>
                      <a:r>
                        <a:rPr lang="de-CH" sz="1200" b="1" dirty="0">
                          <a:solidFill>
                            <a:schemeClr val="dk1"/>
                          </a:solidFill>
                          <a:latin typeface="+mn-lt"/>
                        </a:rPr>
                        <a:t> </a:t>
                      </a:r>
                      <a:br>
                        <a:rPr lang="de-CH" sz="1200" b="1" dirty="0">
                          <a:solidFill>
                            <a:schemeClr val="dk1"/>
                          </a:solidFill>
                          <a:latin typeface="+mn-lt"/>
                        </a:rPr>
                      </a:br>
                      <a:r>
                        <a:rPr lang="de-CH" sz="1200" b="1" dirty="0">
                          <a:solidFill>
                            <a:schemeClr val="dk1"/>
                          </a:solidFill>
                          <a:latin typeface="+mn-lt"/>
                        </a:rPr>
                        <a:t>non-</a:t>
                      </a:r>
                      <a:r>
                        <a:rPr lang="de-CH" sz="1200" b="1" dirty="0" err="1">
                          <a:solidFill>
                            <a:schemeClr val="dk1"/>
                          </a:solidFill>
                          <a:latin typeface="+mn-lt"/>
                        </a:rPr>
                        <a:t>compliance</a:t>
                      </a:r>
                      <a:endParaRPr lang="de-CH" sz="1200" b="1" dirty="0">
                        <a:solidFill>
                          <a:schemeClr val="dk1"/>
                        </a:solidFill>
                        <a:latin typeface="+mn-lt"/>
                      </a:endParaRPr>
                    </a:p>
                  </a:txBody>
                  <a:tcPr anchor="ctr">
                    <a:solidFill>
                      <a:srgbClr val="E7EEED"/>
                    </a:solidFill>
                  </a:tcPr>
                </a:tc>
                <a:tc>
                  <a:txBody>
                    <a:bodyPr/>
                    <a:lstStyle/>
                    <a:p>
                      <a:r>
                        <a:rPr lang="en-US" sz="1200" dirty="0"/>
                        <a:t>The approaches that a PGS initiative adopts to verify compliance are not only a tool for </a:t>
                      </a:r>
                      <a:r>
                        <a:rPr lang="en-US" sz="1200" b="1" dirty="0"/>
                        <a:t>controlling producer adherence </a:t>
                      </a:r>
                      <a:r>
                        <a:rPr lang="en-US" sz="1200" dirty="0"/>
                        <a:t>to defined criteria, but are also a tool for </a:t>
                      </a:r>
                      <a:r>
                        <a:rPr lang="en-US" sz="1200" b="1" dirty="0"/>
                        <a:t>supporting producer’s improvement</a:t>
                      </a:r>
                      <a:r>
                        <a:rPr lang="en-US" sz="1200" dirty="0"/>
                        <a:t>.</a:t>
                      </a:r>
                      <a:endParaRPr lang="de-CH" sz="1200" dirty="0"/>
                    </a:p>
                  </a:txBody>
                  <a:tcPr anchor="ctr">
                    <a:solidFill>
                      <a:srgbClr val="E7EEED"/>
                    </a:solidFill>
                  </a:tcPr>
                </a:tc>
                <a:extLst>
                  <a:ext uri="{0D108BD9-81ED-4DB2-BD59-A6C34878D82A}">
                    <a16:rowId xmlns:a16="http://schemas.microsoft.com/office/drawing/2014/main" val="3410373987"/>
                  </a:ext>
                </a:extLst>
              </a:tr>
              <a:tr h="4987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err="1">
                          <a:solidFill>
                            <a:schemeClr val="dk1"/>
                          </a:solidFill>
                          <a:latin typeface="+mn-lt"/>
                        </a:rPr>
                        <a:t>Documented</a:t>
                      </a:r>
                      <a:r>
                        <a:rPr lang="de-CH" sz="1200" b="1" dirty="0">
                          <a:solidFill>
                            <a:schemeClr val="dk1"/>
                          </a:solidFill>
                          <a:latin typeface="+mn-lt"/>
                        </a:rPr>
                        <a:t> </a:t>
                      </a:r>
                      <a:r>
                        <a:rPr lang="de-CH" sz="1200" b="1" dirty="0" err="1">
                          <a:solidFill>
                            <a:schemeClr val="dk1"/>
                          </a:solidFill>
                          <a:latin typeface="+mn-lt"/>
                        </a:rPr>
                        <a:t>management</a:t>
                      </a:r>
                      <a:r>
                        <a:rPr lang="de-CH" sz="1200" b="1" dirty="0">
                          <a:solidFill>
                            <a:schemeClr val="dk1"/>
                          </a:solidFill>
                          <a:latin typeface="+mn-lt"/>
                        </a:rPr>
                        <a:t> </a:t>
                      </a:r>
                      <a:r>
                        <a:rPr lang="de-CH" sz="1200" b="1" dirty="0" err="1">
                          <a:solidFill>
                            <a:schemeClr val="dk1"/>
                          </a:solidFill>
                          <a:latin typeface="+mn-lt"/>
                        </a:rPr>
                        <a:t>systems</a:t>
                      </a:r>
                      <a:r>
                        <a:rPr lang="de-CH" sz="1200" b="1" dirty="0">
                          <a:solidFill>
                            <a:schemeClr val="dk1"/>
                          </a:solidFill>
                          <a:latin typeface="+mn-lt"/>
                        </a:rPr>
                        <a:t> and </a:t>
                      </a:r>
                      <a:r>
                        <a:rPr lang="de-CH" sz="1200" b="1" dirty="0" err="1">
                          <a:solidFill>
                            <a:schemeClr val="dk1"/>
                          </a:solidFill>
                          <a:latin typeface="+mn-lt"/>
                        </a:rPr>
                        <a:t>procedures</a:t>
                      </a:r>
                      <a:endParaRPr lang="de-CH" sz="1200" b="1" dirty="0">
                        <a:solidFill>
                          <a:schemeClr val="dk1"/>
                        </a:solidFill>
                        <a:latin typeface="+mn-lt"/>
                      </a:endParaRPr>
                    </a:p>
                  </a:txBody>
                  <a:tcPr anchor="ctr">
                    <a:solidFill>
                      <a:srgbClr val="B5CBB1"/>
                    </a:solidFill>
                  </a:tcPr>
                </a:tc>
                <a:tc>
                  <a:txBody>
                    <a:bodyPr/>
                    <a:lstStyle/>
                    <a:p>
                      <a:r>
                        <a:rPr lang="en-US" sz="1200" dirty="0"/>
                        <a:t>For an organic guarantee system to be transparent and deliver on a consistent and equitable basis, </a:t>
                      </a:r>
                      <a:r>
                        <a:rPr lang="en-US" sz="1200" b="1" dirty="0"/>
                        <a:t>systems and procedures</a:t>
                      </a:r>
                      <a:r>
                        <a:rPr lang="en-US" sz="1200" dirty="0"/>
                        <a:t> need </a:t>
                      </a:r>
                      <a:r>
                        <a:rPr lang="en-US" sz="1200" b="1" dirty="0"/>
                        <a:t>to be documented</a:t>
                      </a:r>
                      <a:r>
                        <a:rPr lang="en-US" sz="1200" dirty="0"/>
                        <a:t>.</a:t>
                      </a:r>
                      <a:endParaRPr lang="de-CH" sz="1200" dirty="0"/>
                    </a:p>
                  </a:txBody>
                  <a:tcPr anchor="ctr">
                    <a:solidFill>
                      <a:srgbClr val="B5CBB1"/>
                    </a:solidFill>
                  </a:tcPr>
                </a:tc>
                <a:extLst>
                  <a:ext uri="{0D108BD9-81ED-4DB2-BD59-A6C34878D82A}">
                    <a16:rowId xmlns:a16="http://schemas.microsoft.com/office/drawing/2014/main" val="130298585"/>
                  </a:ext>
                </a:extLst>
              </a:tr>
              <a:tr h="4714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err="1">
                          <a:solidFill>
                            <a:schemeClr val="dk1"/>
                          </a:solidFill>
                          <a:latin typeface="+mn-lt"/>
                        </a:rPr>
                        <a:t>Mechanisms</a:t>
                      </a:r>
                      <a:r>
                        <a:rPr lang="de-CH" sz="1200" b="1" dirty="0">
                          <a:solidFill>
                            <a:schemeClr val="dk1"/>
                          </a:solidFill>
                          <a:latin typeface="+mn-lt"/>
                        </a:rPr>
                        <a:t> </a:t>
                      </a:r>
                      <a:r>
                        <a:rPr lang="de-CH" sz="1200" b="1" dirty="0" err="1">
                          <a:solidFill>
                            <a:schemeClr val="dk1"/>
                          </a:solidFill>
                          <a:latin typeface="+mn-lt"/>
                        </a:rPr>
                        <a:t>to</a:t>
                      </a:r>
                      <a:r>
                        <a:rPr lang="de-CH" sz="1200" b="1" dirty="0">
                          <a:solidFill>
                            <a:schemeClr val="dk1"/>
                          </a:solidFill>
                          <a:latin typeface="+mn-lt"/>
                        </a:rPr>
                        <a:t> </a:t>
                      </a:r>
                      <a:r>
                        <a:rPr lang="de-CH" sz="1200" b="1" dirty="0" err="1">
                          <a:solidFill>
                            <a:schemeClr val="dk1"/>
                          </a:solidFill>
                          <a:latin typeface="+mn-lt"/>
                        </a:rPr>
                        <a:t>verify</a:t>
                      </a:r>
                      <a:r>
                        <a:rPr lang="de-CH" sz="1200" b="1" dirty="0">
                          <a:solidFill>
                            <a:schemeClr val="dk1"/>
                          </a:solidFill>
                          <a:latin typeface="+mn-lt"/>
                        </a:rPr>
                        <a:t> </a:t>
                      </a:r>
                      <a:r>
                        <a:rPr lang="de-CH" sz="1200" b="1" dirty="0" err="1">
                          <a:solidFill>
                            <a:schemeClr val="dk1"/>
                          </a:solidFill>
                          <a:latin typeface="+mn-lt"/>
                        </a:rPr>
                        <a:t>compliance</a:t>
                      </a:r>
                      <a:endParaRPr lang="de-CH" sz="1200" b="1" dirty="0">
                        <a:solidFill>
                          <a:schemeClr val="dk1"/>
                        </a:solidFill>
                        <a:latin typeface="+mn-lt"/>
                      </a:endParaRPr>
                    </a:p>
                  </a:txBody>
                  <a:tcPr anchor="ctr">
                    <a:solidFill>
                      <a:srgbClr val="E7EEED"/>
                    </a:solidFill>
                  </a:tcPr>
                </a:tc>
                <a:tc>
                  <a:txBody>
                    <a:bodyPr/>
                    <a:lstStyle/>
                    <a:p>
                      <a:r>
                        <a:rPr lang="en-US" sz="1200" dirty="0"/>
                        <a:t>Mechanisms to verify producer compliance with established norms can include </a:t>
                      </a:r>
                      <a:r>
                        <a:rPr lang="en-US" sz="1200" b="1" dirty="0"/>
                        <a:t>description</a:t>
                      </a:r>
                      <a:r>
                        <a:rPr lang="en-US" sz="1200" dirty="0"/>
                        <a:t> of the farm and farming activities, farm </a:t>
                      </a:r>
                      <a:r>
                        <a:rPr lang="en-US" sz="1200" b="1" dirty="0"/>
                        <a:t>inspections</a:t>
                      </a:r>
                      <a:r>
                        <a:rPr lang="en-US" sz="1200" dirty="0"/>
                        <a:t>, </a:t>
                      </a:r>
                      <a:r>
                        <a:rPr lang="en-US" sz="1200" b="1" dirty="0"/>
                        <a:t>knowledge building</a:t>
                      </a:r>
                      <a:r>
                        <a:rPr lang="en-US" sz="1200" dirty="0"/>
                        <a:t>, </a:t>
                      </a:r>
                      <a:r>
                        <a:rPr lang="en-US" sz="1200" b="1" dirty="0"/>
                        <a:t>sharing responsibilities</a:t>
                      </a:r>
                      <a:r>
                        <a:rPr lang="en-US" sz="1200" dirty="0"/>
                        <a:t> and reinforcing the idea of horizontality.</a:t>
                      </a:r>
                      <a:endParaRPr lang="de-CH" sz="1200" dirty="0"/>
                    </a:p>
                  </a:txBody>
                  <a:tcPr anchor="ctr">
                    <a:solidFill>
                      <a:srgbClr val="E7EEED"/>
                    </a:solidFill>
                  </a:tcPr>
                </a:tc>
                <a:extLst>
                  <a:ext uri="{0D108BD9-81ED-4DB2-BD59-A6C34878D82A}">
                    <a16:rowId xmlns:a16="http://schemas.microsoft.com/office/drawing/2014/main" val="1356606842"/>
                  </a:ext>
                </a:extLst>
              </a:tr>
              <a:tr h="4987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err="1">
                          <a:solidFill>
                            <a:schemeClr val="dk1"/>
                          </a:solidFill>
                          <a:latin typeface="+mn-lt"/>
                        </a:rPr>
                        <a:t>Suitable</a:t>
                      </a:r>
                      <a:r>
                        <a:rPr lang="de-CH" sz="1200" b="1" dirty="0">
                          <a:solidFill>
                            <a:schemeClr val="dk1"/>
                          </a:solidFill>
                          <a:latin typeface="+mn-lt"/>
                        </a:rPr>
                        <a:t> </a:t>
                      </a:r>
                      <a:r>
                        <a:rPr lang="de-CH" sz="1200" b="1" dirty="0" err="1">
                          <a:solidFill>
                            <a:schemeClr val="dk1"/>
                          </a:solidFill>
                          <a:latin typeface="+mn-lt"/>
                        </a:rPr>
                        <a:t>to</a:t>
                      </a:r>
                      <a:r>
                        <a:rPr lang="de-CH" sz="1200" b="1" dirty="0">
                          <a:solidFill>
                            <a:schemeClr val="dk1"/>
                          </a:solidFill>
                          <a:latin typeface="+mn-lt"/>
                        </a:rPr>
                        <a:t> </a:t>
                      </a:r>
                      <a:r>
                        <a:rPr lang="de-CH" sz="1200" b="1" dirty="0" err="1">
                          <a:solidFill>
                            <a:schemeClr val="dk1"/>
                          </a:solidFill>
                          <a:latin typeface="+mn-lt"/>
                        </a:rPr>
                        <a:t>smallholder</a:t>
                      </a:r>
                      <a:r>
                        <a:rPr lang="de-CH" sz="1200" b="1" dirty="0">
                          <a:solidFill>
                            <a:schemeClr val="dk1"/>
                          </a:solidFill>
                          <a:latin typeface="+mn-lt"/>
                        </a:rPr>
                        <a:t> </a:t>
                      </a:r>
                      <a:r>
                        <a:rPr lang="de-CH" sz="1200" b="1" dirty="0" err="1">
                          <a:solidFill>
                            <a:schemeClr val="dk1"/>
                          </a:solidFill>
                          <a:latin typeface="+mn-lt"/>
                        </a:rPr>
                        <a:t>agriculture</a:t>
                      </a:r>
                      <a:endParaRPr lang="de-CH" sz="1200" b="1" dirty="0">
                        <a:solidFill>
                          <a:schemeClr val="dk1"/>
                        </a:solidFill>
                        <a:latin typeface="+mn-lt"/>
                      </a:endParaRPr>
                    </a:p>
                  </a:txBody>
                  <a:tcPr anchor="ctr">
                    <a:solidFill>
                      <a:srgbClr val="B5CBB1"/>
                    </a:solidFill>
                  </a:tcPr>
                </a:tc>
                <a:tc>
                  <a:txBody>
                    <a:bodyPr/>
                    <a:lstStyle/>
                    <a:p>
                      <a:r>
                        <a:rPr lang="en-US" sz="1200" dirty="0"/>
                        <a:t>A PGS is designed to be </a:t>
                      </a:r>
                      <a:r>
                        <a:rPr lang="en-US" sz="1200" b="1" dirty="0"/>
                        <a:t>affordable</a:t>
                      </a:r>
                      <a:r>
                        <a:rPr lang="en-US" sz="1200" dirty="0"/>
                        <a:t> for smallholder family farmers and culturally </a:t>
                      </a:r>
                      <a:r>
                        <a:rPr lang="en-US" sz="1200" b="1" dirty="0"/>
                        <a:t>appropriate</a:t>
                      </a:r>
                      <a:r>
                        <a:rPr lang="en-US" sz="1200" dirty="0"/>
                        <a:t> in terms of paperwork, procedures, and applied processes.</a:t>
                      </a:r>
                      <a:endParaRPr lang="de-CH" sz="1200" dirty="0"/>
                    </a:p>
                  </a:txBody>
                  <a:tcPr anchor="ctr">
                    <a:solidFill>
                      <a:srgbClr val="B5CBB1"/>
                    </a:solidFill>
                  </a:tcPr>
                </a:tc>
                <a:extLst>
                  <a:ext uri="{0D108BD9-81ED-4DB2-BD59-A6C34878D82A}">
                    <a16:rowId xmlns:a16="http://schemas.microsoft.com/office/drawing/2014/main" val="2499156753"/>
                  </a:ext>
                </a:extLst>
              </a:tr>
              <a:tr h="4714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err="1">
                          <a:solidFill>
                            <a:schemeClr val="dk1"/>
                          </a:solidFill>
                          <a:latin typeface="+mn-lt"/>
                        </a:rPr>
                        <a:t>Mechanisms</a:t>
                      </a:r>
                      <a:r>
                        <a:rPr lang="de-CH" sz="1200" b="1" dirty="0">
                          <a:solidFill>
                            <a:schemeClr val="dk1"/>
                          </a:solidFill>
                          <a:latin typeface="+mn-lt"/>
                        </a:rPr>
                        <a:t> </a:t>
                      </a:r>
                      <a:r>
                        <a:rPr lang="de-CH" sz="1200" b="1" dirty="0" err="1">
                          <a:solidFill>
                            <a:schemeClr val="dk1"/>
                          </a:solidFill>
                          <a:latin typeface="+mn-lt"/>
                        </a:rPr>
                        <a:t>to</a:t>
                      </a:r>
                      <a:r>
                        <a:rPr lang="de-CH" sz="1200" b="1" dirty="0">
                          <a:solidFill>
                            <a:schemeClr val="dk1"/>
                          </a:solidFill>
                          <a:latin typeface="+mn-lt"/>
                        </a:rPr>
                        <a:t> support </a:t>
                      </a:r>
                      <a:r>
                        <a:rPr lang="de-CH" sz="1200" b="1" dirty="0" err="1">
                          <a:solidFill>
                            <a:schemeClr val="dk1"/>
                          </a:solidFill>
                          <a:latin typeface="+mn-lt"/>
                        </a:rPr>
                        <a:t>farmers</a:t>
                      </a:r>
                      <a:r>
                        <a:rPr lang="de-CH" sz="1200" b="1" dirty="0">
                          <a:solidFill>
                            <a:schemeClr val="dk1"/>
                          </a:solidFill>
                          <a:latin typeface="+mn-lt"/>
                        </a:rPr>
                        <a:t> </a:t>
                      </a:r>
                    </a:p>
                  </a:txBody>
                  <a:tcPr anchor="ctr">
                    <a:solidFill>
                      <a:srgbClr val="E7EEED"/>
                    </a:solidFill>
                  </a:tcPr>
                </a:tc>
                <a:tc>
                  <a:txBody>
                    <a:bodyPr/>
                    <a:lstStyle/>
                    <a:p>
                      <a:r>
                        <a:rPr lang="en-US" sz="1200" dirty="0"/>
                        <a:t>PGS can provide support to producers in several ways, e.g. </a:t>
                      </a:r>
                      <a:r>
                        <a:rPr lang="en-US" sz="1200" b="1" dirty="0"/>
                        <a:t>facilitation of market access</a:t>
                      </a:r>
                      <a:r>
                        <a:rPr lang="en-US" sz="1200" dirty="0"/>
                        <a:t>, </a:t>
                      </a:r>
                      <a:r>
                        <a:rPr lang="en-US" sz="1200" b="1" dirty="0"/>
                        <a:t>information</a:t>
                      </a:r>
                      <a:r>
                        <a:rPr lang="en-US" sz="1200" dirty="0"/>
                        <a:t> and </a:t>
                      </a:r>
                      <a:r>
                        <a:rPr lang="en-US" sz="1200" b="1" dirty="0"/>
                        <a:t>technical support</a:t>
                      </a:r>
                      <a:r>
                        <a:rPr lang="en-US" sz="1200" dirty="0"/>
                        <a:t>, </a:t>
                      </a:r>
                      <a:r>
                        <a:rPr lang="en-US" sz="1200" b="1" dirty="0"/>
                        <a:t>collective activities</a:t>
                      </a:r>
                      <a:r>
                        <a:rPr lang="en-US" sz="1200" dirty="0"/>
                        <a:t>.</a:t>
                      </a:r>
                      <a:endParaRPr lang="de-CH" sz="1200" dirty="0"/>
                    </a:p>
                  </a:txBody>
                  <a:tcPr anchor="ctr">
                    <a:solidFill>
                      <a:srgbClr val="E7EEED"/>
                    </a:solidFill>
                  </a:tcPr>
                </a:tc>
                <a:extLst>
                  <a:ext uri="{0D108BD9-81ED-4DB2-BD59-A6C34878D82A}">
                    <a16:rowId xmlns:a16="http://schemas.microsoft.com/office/drawing/2014/main" val="503245753"/>
                  </a:ext>
                </a:extLst>
              </a:tr>
              <a:tr h="50902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dirty="0">
                          <a:solidFill>
                            <a:schemeClr val="dk1"/>
                          </a:solidFill>
                          <a:latin typeface="+mn-lt"/>
                        </a:rPr>
                        <a:t>Seals </a:t>
                      </a:r>
                      <a:r>
                        <a:rPr lang="de-CH" sz="1200" b="1" dirty="0" err="1">
                          <a:solidFill>
                            <a:schemeClr val="dk1"/>
                          </a:solidFill>
                          <a:latin typeface="+mn-lt"/>
                        </a:rPr>
                        <a:t>or</a:t>
                      </a:r>
                      <a:r>
                        <a:rPr lang="de-CH" sz="1200" b="1" dirty="0">
                          <a:solidFill>
                            <a:schemeClr val="dk1"/>
                          </a:solidFill>
                          <a:latin typeface="+mn-lt"/>
                        </a:rPr>
                        <a:t> </a:t>
                      </a:r>
                      <a:r>
                        <a:rPr lang="de-CH" sz="1200" b="1" dirty="0" err="1">
                          <a:solidFill>
                            <a:schemeClr val="dk1"/>
                          </a:solidFill>
                          <a:latin typeface="+mn-lt"/>
                        </a:rPr>
                        <a:t>labels</a:t>
                      </a:r>
                      <a:r>
                        <a:rPr lang="de-CH" sz="1200" b="1" dirty="0">
                          <a:solidFill>
                            <a:schemeClr val="dk1"/>
                          </a:solidFill>
                          <a:latin typeface="+mn-lt"/>
                        </a:rPr>
                        <a:t> </a:t>
                      </a:r>
                      <a:r>
                        <a:rPr lang="de-CH" sz="1200" b="1" dirty="0" err="1">
                          <a:solidFill>
                            <a:schemeClr val="dk1"/>
                          </a:solidFill>
                          <a:latin typeface="+mn-lt"/>
                        </a:rPr>
                        <a:t>as</a:t>
                      </a:r>
                      <a:r>
                        <a:rPr lang="de-CH" sz="1200" b="1" dirty="0">
                          <a:solidFill>
                            <a:schemeClr val="dk1"/>
                          </a:solidFill>
                          <a:latin typeface="+mn-lt"/>
                        </a:rPr>
                        <a:t> </a:t>
                      </a:r>
                      <a:r>
                        <a:rPr lang="de-CH" sz="1200" b="1" dirty="0" err="1">
                          <a:solidFill>
                            <a:schemeClr val="dk1"/>
                          </a:solidFill>
                          <a:latin typeface="+mn-lt"/>
                        </a:rPr>
                        <a:t>evidence</a:t>
                      </a:r>
                      <a:r>
                        <a:rPr lang="de-CH" sz="1200" b="1" dirty="0">
                          <a:solidFill>
                            <a:schemeClr val="dk1"/>
                          </a:solidFill>
                          <a:latin typeface="+mn-lt"/>
                        </a:rPr>
                        <a:t> </a:t>
                      </a:r>
                      <a:r>
                        <a:rPr lang="de-CH" sz="1200" b="1" dirty="0" err="1">
                          <a:solidFill>
                            <a:schemeClr val="dk1"/>
                          </a:solidFill>
                          <a:latin typeface="+mn-lt"/>
                        </a:rPr>
                        <a:t>of</a:t>
                      </a:r>
                      <a:r>
                        <a:rPr lang="de-CH" sz="1200" b="1" dirty="0">
                          <a:solidFill>
                            <a:schemeClr val="dk1"/>
                          </a:solidFill>
                          <a:latin typeface="+mn-lt"/>
                        </a:rPr>
                        <a:t> organic </a:t>
                      </a:r>
                      <a:r>
                        <a:rPr lang="de-CH" sz="1200" b="1" dirty="0" err="1">
                          <a:solidFill>
                            <a:schemeClr val="dk1"/>
                          </a:solidFill>
                          <a:latin typeface="+mn-lt"/>
                        </a:rPr>
                        <a:t>status</a:t>
                      </a:r>
                      <a:endParaRPr lang="de-CH" sz="1200" b="1" dirty="0">
                        <a:solidFill>
                          <a:schemeClr val="dk1"/>
                        </a:solidFill>
                        <a:latin typeface="+mn-lt"/>
                      </a:endParaRPr>
                    </a:p>
                  </a:txBody>
                  <a:tcPr anchor="ctr">
                    <a:solidFill>
                      <a:srgbClr val="B5CBB1"/>
                    </a:solidFill>
                  </a:tcPr>
                </a:tc>
                <a:tc>
                  <a:txBody>
                    <a:bodyPr/>
                    <a:lstStyle/>
                    <a:p>
                      <a:r>
                        <a:rPr lang="en-US" sz="1200" dirty="0"/>
                        <a:t>A seal is used by a PGS initiative to provide a formal endorsement of key documents, such as producer certificates.</a:t>
                      </a:r>
                      <a:endParaRPr lang="de-CH" sz="1200" dirty="0"/>
                    </a:p>
                  </a:txBody>
                  <a:tcPr anchor="ctr">
                    <a:solidFill>
                      <a:srgbClr val="B5CBB1"/>
                    </a:solidFill>
                  </a:tcPr>
                </a:tc>
                <a:extLst>
                  <a:ext uri="{0D108BD9-81ED-4DB2-BD59-A6C34878D82A}">
                    <a16:rowId xmlns:a16="http://schemas.microsoft.com/office/drawing/2014/main" val="3585364192"/>
                  </a:ext>
                </a:extLst>
              </a:tr>
            </a:tbl>
          </a:graphicData>
        </a:graphic>
      </p:graphicFrame>
    </p:spTree>
    <p:extLst>
      <p:ext uri="{BB962C8B-B14F-4D97-AF65-F5344CB8AC3E}">
        <p14:creationId xmlns:p14="http://schemas.microsoft.com/office/powerpoint/2010/main" val="592407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888353-B083-444C-B216-08ED190490EC}"/>
              </a:ext>
            </a:extLst>
          </p:cNvPr>
          <p:cNvSpPr>
            <a:spLocks noGrp="1"/>
          </p:cNvSpPr>
          <p:nvPr>
            <p:ph type="title"/>
          </p:nvPr>
        </p:nvSpPr>
        <p:spPr>
          <a:xfrm>
            <a:off x="511175" y="330201"/>
            <a:ext cx="8251825" cy="938559"/>
          </a:xfrm>
        </p:spPr>
        <p:txBody>
          <a:bodyPr/>
          <a:lstStyle/>
          <a:p>
            <a:r>
              <a:rPr lang="de-CH" dirty="0" err="1"/>
              <a:t>What</a:t>
            </a:r>
            <a:r>
              <a:rPr lang="de-CH" dirty="0"/>
              <a:t> </a:t>
            </a:r>
            <a:r>
              <a:rPr lang="de-CH" dirty="0" err="1"/>
              <a:t>are</a:t>
            </a:r>
            <a:r>
              <a:rPr lang="de-CH" dirty="0"/>
              <a:t> </a:t>
            </a:r>
            <a:r>
              <a:rPr lang="de-CH" dirty="0" err="1"/>
              <a:t>the</a:t>
            </a:r>
            <a:r>
              <a:rPr lang="de-CH" dirty="0"/>
              <a:t> </a:t>
            </a:r>
            <a:r>
              <a:rPr lang="de-CH" dirty="0" err="1"/>
              <a:t>differences</a:t>
            </a:r>
            <a:r>
              <a:rPr lang="de-CH" dirty="0"/>
              <a:t> </a:t>
            </a:r>
            <a:r>
              <a:rPr lang="de-CH" dirty="0" err="1"/>
              <a:t>between</a:t>
            </a:r>
            <a:r>
              <a:rPr lang="de-CH" dirty="0"/>
              <a:t> Third-party and PGS </a:t>
            </a:r>
            <a:r>
              <a:rPr lang="de-CH" dirty="0" err="1"/>
              <a:t>certification</a:t>
            </a:r>
            <a:r>
              <a:rPr lang="de-CH" dirty="0"/>
              <a:t>?</a:t>
            </a:r>
          </a:p>
        </p:txBody>
      </p:sp>
      <p:sp>
        <p:nvSpPr>
          <p:cNvPr id="5" name="Textfeld 4">
            <a:extLst>
              <a:ext uri="{FF2B5EF4-FFF2-40B4-BE49-F238E27FC236}">
                <a16:creationId xmlns:a16="http://schemas.microsoft.com/office/drawing/2014/main" id="{C6043AFD-F156-482C-935D-4744FD9B0E3A}"/>
              </a:ext>
            </a:extLst>
          </p:cNvPr>
          <p:cNvSpPr txBox="1"/>
          <p:nvPr/>
        </p:nvSpPr>
        <p:spPr>
          <a:xfrm>
            <a:off x="7041452" y="5602114"/>
            <a:ext cx="1418978" cy="307777"/>
          </a:xfrm>
          <a:prstGeom prst="rect">
            <a:avLst/>
          </a:prstGeom>
          <a:noFill/>
        </p:spPr>
        <p:txBody>
          <a:bodyPr wrap="none" rtlCol="0">
            <a:spAutoFit/>
          </a:bodyPr>
          <a:lstStyle/>
          <a:p>
            <a:r>
              <a:rPr lang="de-CH" sz="1400" b="0" i="1" dirty="0"/>
              <a:t>Source: IFOAM</a:t>
            </a:r>
          </a:p>
        </p:txBody>
      </p:sp>
      <p:graphicFrame>
        <p:nvGraphicFramePr>
          <p:cNvPr id="3" name="Tabelle 2">
            <a:extLst>
              <a:ext uri="{FF2B5EF4-FFF2-40B4-BE49-F238E27FC236}">
                <a16:creationId xmlns:a16="http://schemas.microsoft.com/office/drawing/2014/main" id="{66AC0D55-3F00-4DAC-961B-515AED1145EE}"/>
              </a:ext>
            </a:extLst>
          </p:cNvPr>
          <p:cNvGraphicFramePr>
            <a:graphicFrameLocks noGrp="1"/>
          </p:cNvGraphicFramePr>
          <p:nvPr>
            <p:extLst>
              <p:ext uri="{D42A27DB-BD31-4B8C-83A1-F6EECF244321}">
                <p14:modId xmlns:p14="http://schemas.microsoft.com/office/powerpoint/2010/main" val="3046214707"/>
              </p:ext>
            </p:extLst>
          </p:nvPr>
        </p:nvGraphicFramePr>
        <p:xfrm>
          <a:off x="511174" y="1396999"/>
          <a:ext cx="7949256" cy="4169350"/>
        </p:xfrm>
        <a:graphic>
          <a:graphicData uri="http://schemas.openxmlformats.org/drawingml/2006/table">
            <a:tbl>
              <a:tblPr firstRow="1" bandRow="1">
                <a:tableStyleId>{21E4AEA4-8DFA-4A89-87EB-49C32662AFE0}</a:tableStyleId>
              </a:tblPr>
              <a:tblGrid>
                <a:gridCol w="3974628">
                  <a:extLst>
                    <a:ext uri="{9D8B030D-6E8A-4147-A177-3AD203B41FA5}">
                      <a16:colId xmlns:a16="http://schemas.microsoft.com/office/drawing/2014/main" val="3666087431"/>
                    </a:ext>
                  </a:extLst>
                </a:gridCol>
                <a:gridCol w="3974628">
                  <a:extLst>
                    <a:ext uri="{9D8B030D-6E8A-4147-A177-3AD203B41FA5}">
                      <a16:colId xmlns:a16="http://schemas.microsoft.com/office/drawing/2014/main" val="1825739032"/>
                    </a:ext>
                  </a:extLst>
                </a:gridCol>
              </a:tblGrid>
              <a:tr h="389505">
                <a:tc>
                  <a:txBody>
                    <a:bodyPr/>
                    <a:lstStyle/>
                    <a:p>
                      <a:r>
                        <a:rPr lang="de-CH" dirty="0"/>
                        <a:t>Third-party </a:t>
                      </a:r>
                      <a:r>
                        <a:rPr lang="de-CH" dirty="0" err="1"/>
                        <a:t>certification</a:t>
                      </a:r>
                      <a:endParaRPr lang="de-CH" dirty="0"/>
                    </a:p>
                  </a:txBody>
                  <a:tcPr/>
                </a:tc>
                <a:tc>
                  <a:txBody>
                    <a:bodyPr/>
                    <a:lstStyle/>
                    <a:p>
                      <a:r>
                        <a:rPr lang="de-CH" dirty="0"/>
                        <a:t>PGS </a:t>
                      </a:r>
                      <a:r>
                        <a:rPr lang="de-CH" dirty="0" err="1"/>
                        <a:t>certification</a:t>
                      </a:r>
                      <a:endParaRPr lang="de-CH" dirty="0"/>
                    </a:p>
                  </a:txBody>
                  <a:tcPr/>
                </a:tc>
                <a:extLst>
                  <a:ext uri="{0D108BD9-81ED-4DB2-BD59-A6C34878D82A}">
                    <a16:rowId xmlns:a16="http://schemas.microsoft.com/office/drawing/2014/main" val="1434091177"/>
                  </a:ext>
                </a:extLst>
              </a:tr>
              <a:tr h="418360">
                <a:tc>
                  <a:txBody>
                    <a:bodyPr/>
                    <a:lstStyle/>
                    <a:p>
                      <a:r>
                        <a:rPr lang="de-CH" dirty="0"/>
                        <a:t>Professional </a:t>
                      </a:r>
                      <a:r>
                        <a:rPr lang="de-CH" dirty="0" err="1"/>
                        <a:t>certification</a:t>
                      </a:r>
                      <a:endParaRPr lang="de-CH" dirty="0"/>
                    </a:p>
                  </a:txBody>
                  <a:tcPr/>
                </a:tc>
                <a:tc>
                  <a:txBody>
                    <a:bodyPr/>
                    <a:lstStyle/>
                    <a:p>
                      <a:r>
                        <a:rPr lang="de-CH" dirty="0" err="1"/>
                        <a:t>Voluntary</a:t>
                      </a:r>
                      <a:r>
                        <a:rPr lang="de-CH" dirty="0"/>
                        <a:t> </a:t>
                      </a:r>
                      <a:r>
                        <a:rPr lang="de-CH" dirty="0" err="1"/>
                        <a:t>to</a:t>
                      </a:r>
                      <a:r>
                        <a:rPr lang="de-CH" dirty="0"/>
                        <a:t> professional </a:t>
                      </a:r>
                      <a:r>
                        <a:rPr lang="de-CH" dirty="0" err="1"/>
                        <a:t>certification</a:t>
                      </a:r>
                      <a:endParaRPr lang="de-CH" dirty="0"/>
                    </a:p>
                  </a:txBody>
                  <a:tcPr/>
                </a:tc>
                <a:extLst>
                  <a:ext uri="{0D108BD9-81ED-4DB2-BD59-A6C34878D82A}">
                    <a16:rowId xmlns:a16="http://schemas.microsoft.com/office/drawing/2014/main" val="1647011849"/>
                  </a:ext>
                </a:extLst>
              </a:tr>
              <a:tr h="672297">
                <a:tc>
                  <a:txBody>
                    <a:bodyPr/>
                    <a:lstStyle/>
                    <a:p>
                      <a:r>
                        <a:rPr lang="de-CH" dirty="0"/>
                        <a:t>Independent </a:t>
                      </a:r>
                      <a:r>
                        <a:rPr lang="de-CH" dirty="0" err="1"/>
                        <a:t>from</a:t>
                      </a:r>
                      <a:r>
                        <a:rPr lang="de-CH" dirty="0"/>
                        <a:t> </a:t>
                      </a:r>
                      <a:r>
                        <a:rPr lang="de-CH" dirty="0" err="1"/>
                        <a:t>stakeholders</a:t>
                      </a:r>
                      <a:endParaRPr lang="de-CH" dirty="0"/>
                    </a:p>
                  </a:txBody>
                  <a:tcPr/>
                </a:tc>
                <a:tc>
                  <a:txBody>
                    <a:bodyPr/>
                    <a:lstStyle/>
                    <a:p>
                      <a:r>
                        <a:rPr lang="de-CH" dirty="0" err="1"/>
                        <a:t>Participatory</a:t>
                      </a:r>
                      <a:r>
                        <a:rPr lang="de-CH" dirty="0"/>
                        <a:t> </a:t>
                      </a:r>
                      <a:br>
                        <a:rPr lang="de-CH" dirty="0"/>
                      </a:br>
                      <a:r>
                        <a:rPr lang="de-CH" dirty="0"/>
                        <a:t>(</a:t>
                      </a:r>
                      <a:r>
                        <a:rPr lang="de-CH" dirty="0" err="1"/>
                        <a:t>stakeholder</a:t>
                      </a:r>
                      <a:r>
                        <a:rPr lang="de-CH" dirty="0"/>
                        <a:t> </a:t>
                      </a:r>
                      <a:r>
                        <a:rPr lang="de-CH" dirty="0" err="1"/>
                        <a:t>involvement</a:t>
                      </a:r>
                      <a:r>
                        <a:rPr lang="de-CH" dirty="0"/>
                        <a:t>)</a:t>
                      </a:r>
                    </a:p>
                  </a:txBody>
                  <a:tcPr/>
                </a:tc>
                <a:extLst>
                  <a:ext uri="{0D108BD9-81ED-4DB2-BD59-A6C34878D82A}">
                    <a16:rowId xmlns:a16="http://schemas.microsoft.com/office/drawing/2014/main" val="1788239319"/>
                  </a:ext>
                </a:extLst>
              </a:tr>
              <a:tr h="672297">
                <a:tc>
                  <a:txBody>
                    <a:bodyPr/>
                    <a:lstStyle/>
                    <a:p>
                      <a:r>
                        <a:rPr lang="de-CH" dirty="0"/>
                        <a:t>In </a:t>
                      </a:r>
                      <a:r>
                        <a:rPr lang="de-CH" dirty="0" err="1"/>
                        <a:t>accordance</a:t>
                      </a:r>
                      <a:r>
                        <a:rPr lang="de-CH" dirty="0"/>
                        <a:t> </a:t>
                      </a:r>
                      <a:r>
                        <a:rPr lang="de-CH" dirty="0" err="1"/>
                        <a:t>with</a:t>
                      </a:r>
                      <a:r>
                        <a:rPr lang="de-CH" dirty="0"/>
                        <a:t> international </a:t>
                      </a:r>
                      <a:r>
                        <a:rPr lang="de-CH" dirty="0" err="1"/>
                        <a:t>norms</a:t>
                      </a:r>
                      <a:endParaRPr lang="de-CH" dirty="0"/>
                    </a:p>
                  </a:txBody>
                  <a:tcPr/>
                </a:tc>
                <a:tc>
                  <a:txBody>
                    <a:bodyPr/>
                    <a:lstStyle/>
                    <a:p>
                      <a:r>
                        <a:rPr lang="de-CH" dirty="0" err="1"/>
                        <a:t>Following</a:t>
                      </a:r>
                      <a:r>
                        <a:rPr lang="de-CH" dirty="0"/>
                        <a:t> </a:t>
                      </a:r>
                      <a:r>
                        <a:rPr lang="de-CH" dirty="0" err="1"/>
                        <a:t>general</a:t>
                      </a:r>
                      <a:r>
                        <a:rPr lang="de-CH" dirty="0"/>
                        <a:t> international </a:t>
                      </a:r>
                      <a:r>
                        <a:rPr lang="de-CH" dirty="0" err="1"/>
                        <a:t>principles</a:t>
                      </a:r>
                      <a:r>
                        <a:rPr lang="de-CH" dirty="0"/>
                        <a:t> but </a:t>
                      </a:r>
                      <a:r>
                        <a:rPr lang="de-CH" dirty="0" err="1"/>
                        <a:t>locally</a:t>
                      </a:r>
                      <a:r>
                        <a:rPr lang="de-CH" dirty="0"/>
                        <a:t> </a:t>
                      </a:r>
                      <a:r>
                        <a:rPr lang="de-CH" dirty="0" err="1"/>
                        <a:t>adapted</a:t>
                      </a:r>
                      <a:endParaRPr lang="de-CH" dirty="0"/>
                    </a:p>
                  </a:txBody>
                  <a:tcPr/>
                </a:tc>
                <a:extLst>
                  <a:ext uri="{0D108BD9-81ED-4DB2-BD59-A6C34878D82A}">
                    <a16:rowId xmlns:a16="http://schemas.microsoft.com/office/drawing/2014/main" val="4029183002"/>
                  </a:ext>
                </a:extLst>
              </a:tr>
              <a:tr h="672297">
                <a:tc>
                  <a:txBody>
                    <a:bodyPr/>
                    <a:lstStyle/>
                    <a:p>
                      <a:r>
                        <a:rPr lang="de-CH" dirty="0" err="1"/>
                        <a:t>Gives</a:t>
                      </a:r>
                      <a:r>
                        <a:rPr lang="de-CH" dirty="0"/>
                        <a:t> </a:t>
                      </a:r>
                      <a:r>
                        <a:rPr lang="de-CH" dirty="0" err="1"/>
                        <a:t>access</a:t>
                      </a:r>
                      <a:r>
                        <a:rPr lang="de-CH" dirty="0"/>
                        <a:t> </a:t>
                      </a:r>
                      <a:r>
                        <a:rPr lang="de-CH" dirty="0" err="1"/>
                        <a:t>to</a:t>
                      </a:r>
                      <a:r>
                        <a:rPr lang="de-CH" dirty="0"/>
                        <a:t> international </a:t>
                      </a:r>
                      <a:r>
                        <a:rPr lang="de-CH" dirty="0" err="1"/>
                        <a:t>markets</a:t>
                      </a:r>
                      <a:endParaRPr lang="de-CH" dirty="0"/>
                    </a:p>
                  </a:txBody>
                  <a:tcPr/>
                </a:tc>
                <a:tc>
                  <a:txBody>
                    <a:bodyPr/>
                    <a:lstStyle/>
                    <a:p>
                      <a:r>
                        <a:rPr lang="de-CH" dirty="0"/>
                        <a:t>Access </a:t>
                      </a:r>
                      <a:r>
                        <a:rPr lang="de-CH" dirty="0" err="1"/>
                        <a:t>mostly</a:t>
                      </a:r>
                      <a:r>
                        <a:rPr lang="de-CH" dirty="0"/>
                        <a:t> </a:t>
                      </a:r>
                      <a:r>
                        <a:rPr lang="de-CH" dirty="0" err="1"/>
                        <a:t>to</a:t>
                      </a:r>
                      <a:r>
                        <a:rPr lang="de-CH" dirty="0"/>
                        <a:t> </a:t>
                      </a:r>
                      <a:r>
                        <a:rPr lang="de-CH" dirty="0" err="1"/>
                        <a:t>local</a:t>
                      </a:r>
                      <a:r>
                        <a:rPr lang="de-CH" dirty="0"/>
                        <a:t>, regional </a:t>
                      </a:r>
                      <a:r>
                        <a:rPr lang="de-CH" dirty="0" err="1"/>
                        <a:t>or</a:t>
                      </a:r>
                      <a:r>
                        <a:rPr lang="de-CH" dirty="0"/>
                        <a:t> </a:t>
                      </a:r>
                      <a:r>
                        <a:rPr lang="de-CH" dirty="0" err="1"/>
                        <a:t>unregulated</a:t>
                      </a:r>
                      <a:r>
                        <a:rPr lang="de-CH" dirty="0"/>
                        <a:t> </a:t>
                      </a:r>
                      <a:r>
                        <a:rPr lang="de-CH" dirty="0" err="1"/>
                        <a:t>markets</a:t>
                      </a:r>
                      <a:endParaRPr lang="de-CH" dirty="0"/>
                    </a:p>
                  </a:txBody>
                  <a:tcPr/>
                </a:tc>
                <a:extLst>
                  <a:ext uri="{0D108BD9-81ED-4DB2-BD59-A6C34878D82A}">
                    <a16:rowId xmlns:a16="http://schemas.microsoft.com/office/drawing/2014/main" val="1377238790"/>
                  </a:ext>
                </a:extLst>
              </a:tr>
              <a:tr h="672297">
                <a:tc>
                  <a:txBody>
                    <a:bodyPr/>
                    <a:lstStyle/>
                    <a:p>
                      <a:r>
                        <a:rPr lang="de-CH" dirty="0"/>
                        <a:t>Normal </a:t>
                      </a:r>
                      <a:r>
                        <a:rPr lang="de-CH" dirty="0" err="1"/>
                        <a:t>guarantee</a:t>
                      </a:r>
                      <a:r>
                        <a:rPr lang="de-CH" dirty="0"/>
                        <a:t> </a:t>
                      </a:r>
                      <a:r>
                        <a:rPr lang="de-CH" dirty="0" err="1"/>
                        <a:t>system</a:t>
                      </a:r>
                      <a:r>
                        <a:rPr lang="de-CH" dirty="0"/>
                        <a:t> in </a:t>
                      </a:r>
                      <a:r>
                        <a:rPr lang="de-CH" dirty="0" err="1"/>
                        <a:t>government</a:t>
                      </a:r>
                      <a:r>
                        <a:rPr lang="de-CH" dirty="0"/>
                        <a:t> organic </a:t>
                      </a:r>
                      <a:r>
                        <a:rPr lang="de-CH" dirty="0" err="1"/>
                        <a:t>regulations</a:t>
                      </a:r>
                      <a:endParaRPr lang="de-CH" dirty="0"/>
                    </a:p>
                  </a:txBody>
                  <a:tcPr/>
                </a:tc>
                <a:tc>
                  <a:txBody>
                    <a:bodyPr/>
                    <a:lstStyle/>
                    <a:p>
                      <a:r>
                        <a:rPr lang="de-CH" dirty="0" err="1"/>
                        <a:t>Often</a:t>
                      </a:r>
                      <a:r>
                        <a:rPr lang="de-CH" dirty="0"/>
                        <a:t> not </a:t>
                      </a:r>
                      <a:r>
                        <a:rPr lang="de-CH" dirty="0" err="1"/>
                        <a:t>recognised</a:t>
                      </a:r>
                      <a:r>
                        <a:rPr lang="de-CH" dirty="0"/>
                        <a:t> </a:t>
                      </a:r>
                      <a:r>
                        <a:rPr lang="de-CH" dirty="0" err="1"/>
                        <a:t>by</a:t>
                      </a:r>
                      <a:r>
                        <a:rPr lang="de-CH" dirty="0"/>
                        <a:t> </a:t>
                      </a:r>
                      <a:r>
                        <a:rPr lang="de-CH" dirty="0" err="1"/>
                        <a:t>governments</a:t>
                      </a:r>
                      <a:endParaRPr lang="de-CH" dirty="0"/>
                    </a:p>
                  </a:txBody>
                  <a:tcPr/>
                </a:tc>
                <a:extLst>
                  <a:ext uri="{0D108BD9-81ED-4DB2-BD59-A6C34878D82A}">
                    <a16:rowId xmlns:a16="http://schemas.microsoft.com/office/drawing/2014/main" val="1888543040"/>
                  </a:ext>
                </a:extLst>
              </a:tr>
              <a:tr h="672297">
                <a:tc>
                  <a:txBody>
                    <a:bodyPr/>
                    <a:lstStyle/>
                    <a:p>
                      <a:r>
                        <a:rPr lang="de-CH" dirty="0"/>
                        <a:t>Deals </a:t>
                      </a:r>
                      <a:r>
                        <a:rPr lang="de-CH" dirty="0" err="1"/>
                        <a:t>only</a:t>
                      </a:r>
                      <a:r>
                        <a:rPr lang="de-CH" dirty="0"/>
                        <a:t> </a:t>
                      </a:r>
                      <a:r>
                        <a:rPr lang="de-CH" dirty="0" err="1"/>
                        <a:t>with</a:t>
                      </a:r>
                      <a:r>
                        <a:rPr lang="de-CH" dirty="0"/>
                        <a:t> </a:t>
                      </a:r>
                      <a:r>
                        <a:rPr lang="de-CH" dirty="0" err="1"/>
                        <a:t>certification</a:t>
                      </a:r>
                      <a:endParaRPr lang="de-CH" dirty="0"/>
                    </a:p>
                  </a:txBody>
                  <a:tcPr/>
                </a:tc>
                <a:tc>
                  <a:txBody>
                    <a:bodyPr/>
                    <a:lstStyle/>
                    <a:p>
                      <a:r>
                        <a:rPr lang="de-CH" dirty="0" err="1"/>
                        <a:t>Combines</a:t>
                      </a:r>
                      <a:r>
                        <a:rPr lang="de-CH" dirty="0"/>
                        <a:t> </a:t>
                      </a:r>
                      <a:r>
                        <a:rPr lang="de-CH" dirty="0" err="1"/>
                        <a:t>with</a:t>
                      </a:r>
                      <a:r>
                        <a:rPr lang="de-CH" dirty="0"/>
                        <a:t> </a:t>
                      </a:r>
                      <a:r>
                        <a:rPr lang="de-CH" dirty="0" err="1"/>
                        <a:t>other</a:t>
                      </a:r>
                      <a:r>
                        <a:rPr lang="de-CH" dirty="0"/>
                        <a:t> </a:t>
                      </a:r>
                      <a:r>
                        <a:rPr lang="de-CH" dirty="0" err="1"/>
                        <a:t>functions</a:t>
                      </a:r>
                      <a:r>
                        <a:rPr lang="de-CH" dirty="0"/>
                        <a:t>, e.g. </a:t>
                      </a:r>
                      <a:r>
                        <a:rPr lang="de-CH" dirty="0" err="1"/>
                        <a:t>capacity</a:t>
                      </a:r>
                      <a:r>
                        <a:rPr lang="de-CH" dirty="0"/>
                        <a:t> </a:t>
                      </a:r>
                      <a:r>
                        <a:rPr lang="de-CH" dirty="0" err="1"/>
                        <a:t>building</a:t>
                      </a:r>
                      <a:r>
                        <a:rPr lang="de-CH" dirty="0"/>
                        <a:t>, </a:t>
                      </a:r>
                      <a:r>
                        <a:rPr lang="de-CH" dirty="0" err="1"/>
                        <a:t>marketing</a:t>
                      </a:r>
                      <a:r>
                        <a:rPr lang="de-CH" dirty="0"/>
                        <a:t>, etc.</a:t>
                      </a:r>
                    </a:p>
                  </a:txBody>
                  <a:tcPr/>
                </a:tc>
                <a:extLst>
                  <a:ext uri="{0D108BD9-81ED-4DB2-BD59-A6C34878D82A}">
                    <a16:rowId xmlns:a16="http://schemas.microsoft.com/office/drawing/2014/main" val="3021248049"/>
                  </a:ext>
                </a:extLst>
              </a:tr>
            </a:tbl>
          </a:graphicData>
        </a:graphic>
      </p:graphicFrame>
    </p:spTree>
    <p:extLst>
      <p:ext uri="{BB962C8B-B14F-4D97-AF65-F5344CB8AC3E}">
        <p14:creationId xmlns:p14="http://schemas.microsoft.com/office/powerpoint/2010/main" val="5509235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1175" y="330201"/>
            <a:ext cx="8251825" cy="665205"/>
          </a:xfrm>
        </p:spPr>
        <p:txBody>
          <a:bodyPr/>
          <a:lstStyle/>
          <a:p>
            <a:r>
              <a:rPr lang="de-CH" dirty="0">
                <a:solidFill>
                  <a:schemeClr val="tx1"/>
                </a:solidFill>
              </a:rPr>
              <a:t>Market </a:t>
            </a:r>
            <a:r>
              <a:rPr lang="de-CH" dirty="0" err="1">
                <a:solidFill>
                  <a:schemeClr val="tx1"/>
                </a:solidFill>
              </a:rPr>
              <a:t>channels</a:t>
            </a:r>
            <a:r>
              <a:rPr lang="de-CH" dirty="0"/>
              <a:t>: </a:t>
            </a:r>
            <a:r>
              <a:rPr lang="de-CH" dirty="0" err="1"/>
              <a:t>Direct</a:t>
            </a:r>
            <a:r>
              <a:rPr lang="de-CH" dirty="0"/>
              <a:t> </a:t>
            </a:r>
            <a:r>
              <a:rPr lang="de-CH" dirty="0" err="1"/>
              <a:t>marketing</a:t>
            </a:r>
            <a:endParaRPr lang="de-CH" dirty="0"/>
          </a:p>
        </p:txBody>
      </p:sp>
      <p:pic>
        <p:nvPicPr>
          <p:cNvPr id="8" name="Grafik 7">
            <a:extLst>
              <a:ext uri="{FF2B5EF4-FFF2-40B4-BE49-F238E27FC236}">
                <a16:creationId xmlns:a16="http://schemas.microsoft.com/office/drawing/2014/main" id="{3F865630-6DFE-4F20-A72F-07CE4A6F5C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175" y="966774"/>
            <a:ext cx="3710099" cy="2278777"/>
          </a:xfrm>
          <a:prstGeom prst="rect">
            <a:avLst/>
          </a:prstGeom>
        </p:spPr>
      </p:pic>
      <p:sp>
        <p:nvSpPr>
          <p:cNvPr id="7" name="Title 1">
            <a:extLst>
              <a:ext uri="{FF2B5EF4-FFF2-40B4-BE49-F238E27FC236}">
                <a16:creationId xmlns:a16="http://schemas.microsoft.com/office/drawing/2014/main" id="{04AAD2B6-7BD0-47F8-89B2-F5CFC68F9DF8}"/>
              </a:ext>
            </a:extLst>
          </p:cNvPr>
          <p:cNvSpPr txBox="1">
            <a:spLocks/>
          </p:cNvSpPr>
          <p:nvPr/>
        </p:nvSpPr>
        <p:spPr>
          <a:xfrm>
            <a:off x="266056" y="3295784"/>
            <a:ext cx="8410400" cy="286951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Requirements, advantages, and disadvantages </a:t>
            </a:r>
          </a:p>
          <a:p>
            <a:pPr marL="252000" indent="-252000">
              <a:buFont typeface="Arial" panose="020B0604020202020204" pitchFamily="34" charset="0"/>
              <a:buChar char="•"/>
            </a:pPr>
            <a:r>
              <a:rPr lang="en-US" b="0" dirty="0"/>
              <a:t>Direct marketing is possible for individual or </a:t>
            </a:r>
            <a:r>
              <a:rPr lang="en-US" b="0" dirty="0" err="1"/>
              <a:t>organised</a:t>
            </a:r>
            <a:r>
              <a:rPr lang="en-US" b="0" dirty="0"/>
              <a:t> farmer/producer groups</a:t>
            </a:r>
          </a:p>
          <a:p>
            <a:pPr marL="252000" indent="-252000">
              <a:buFont typeface="Arial" panose="020B0604020202020204" pitchFamily="34" charset="0"/>
              <a:buChar char="•"/>
            </a:pPr>
            <a:r>
              <a:rPr lang="de-CH" b="0" dirty="0"/>
              <a:t>Individual </a:t>
            </a:r>
            <a:r>
              <a:rPr lang="de-CH" b="0" dirty="0" err="1"/>
              <a:t>or</a:t>
            </a:r>
            <a:r>
              <a:rPr lang="de-CH" b="0" dirty="0"/>
              <a:t> </a:t>
            </a:r>
            <a:r>
              <a:rPr lang="de-CH" b="0" dirty="0" err="1"/>
              <a:t>group</a:t>
            </a:r>
            <a:r>
              <a:rPr lang="de-CH" b="0" dirty="0"/>
              <a:t> </a:t>
            </a:r>
            <a:r>
              <a:rPr lang="de-CH" b="0" dirty="0" err="1"/>
              <a:t>certification</a:t>
            </a:r>
            <a:r>
              <a:rPr lang="de-CH" b="0" dirty="0"/>
              <a:t> </a:t>
            </a:r>
            <a:r>
              <a:rPr lang="de-CH" b="0" dirty="0" err="1"/>
              <a:t>is</a:t>
            </a:r>
            <a:r>
              <a:rPr lang="de-CH" b="0" dirty="0"/>
              <a:t> </a:t>
            </a:r>
            <a:r>
              <a:rPr lang="de-CH" b="0" dirty="0" err="1"/>
              <a:t>possible</a:t>
            </a:r>
            <a:r>
              <a:rPr lang="de-CH" b="0" dirty="0"/>
              <a:t>, </a:t>
            </a:r>
            <a:r>
              <a:rPr lang="de-CH" b="0" dirty="0" err="1"/>
              <a:t>group</a:t>
            </a:r>
            <a:r>
              <a:rPr lang="de-CH" b="0" dirty="0"/>
              <a:t> </a:t>
            </a:r>
            <a:r>
              <a:rPr lang="de-CH" b="0" dirty="0" err="1"/>
              <a:t>certification</a:t>
            </a:r>
            <a:r>
              <a:rPr lang="de-CH" b="0" dirty="0"/>
              <a:t> has </a:t>
            </a:r>
            <a:r>
              <a:rPr lang="de-CH" b="0" dirty="0" err="1"/>
              <a:t>more</a:t>
            </a:r>
            <a:r>
              <a:rPr lang="de-CH" b="0" dirty="0"/>
              <a:t> </a:t>
            </a:r>
            <a:r>
              <a:rPr lang="de-CH" b="0" dirty="0" err="1"/>
              <a:t>advantages</a:t>
            </a:r>
            <a:r>
              <a:rPr lang="de-CH" b="0" dirty="0"/>
              <a:t> </a:t>
            </a:r>
          </a:p>
          <a:p>
            <a:pPr marL="252000" indent="-252000">
              <a:buFont typeface="Arial" panose="020B0604020202020204" pitchFamily="34" charset="0"/>
              <a:buChar char="•"/>
            </a:pPr>
            <a:r>
              <a:rPr lang="de-CH" b="0" dirty="0"/>
              <a:t>The individual </a:t>
            </a:r>
            <a:r>
              <a:rPr lang="de-CH" b="0" dirty="0" err="1"/>
              <a:t>farmer</a:t>
            </a:r>
            <a:r>
              <a:rPr lang="de-CH" b="0" dirty="0"/>
              <a:t> </a:t>
            </a:r>
            <a:r>
              <a:rPr lang="de-CH" b="0" dirty="0" err="1"/>
              <a:t>or</a:t>
            </a:r>
            <a:r>
              <a:rPr lang="de-CH" b="0" dirty="0"/>
              <a:t> </a:t>
            </a:r>
            <a:r>
              <a:rPr lang="de-CH" b="0" dirty="0" err="1"/>
              <a:t>farmer</a:t>
            </a:r>
            <a:r>
              <a:rPr lang="de-CH" b="0" dirty="0"/>
              <a:t> </a:t>
            </a:r>
            <a:r>
              <a:rPr lang="de-CH" b="0" dirty="0" err="1"/>
              <a:t>group</a:t>
            </a:r>
            <a:r>
              <a:rPr lang="de-CH" b="0" dirty="0"/>
              <a:t> has/have to </a:t>
            </a:r>
            <a:r>
              <a:rPr lang="de-CH" b="0" dirty="0" err="1"/>
              <a:t>set</a:t>
            </a:r>
            <a:r>
              <a:rPr lang="de-CH" b="0" dirty="0"/>
              <a:t> </a:t>
            </a:r>
            <a:r>
              <a:rPr lang="de-CH" b="0" dirty="0" err="1"/>
              <a:t>up</a:t>
            </a:r>
            <a:r>
              <a:rPr lang="de-CH" b="0" dirty="0"/>
              <a:t> a stall </a:t>
            </a:r>
            <a:r>
              <a:rPr lang="de-CH" b="0" dirty="0" err="1"/>
              <a:t>or</a:t>
            </a:r>
            <a:r>
              <a:rPr lang="de-CH" b="0" dirty="0"/>
              <a:t> </a:t>
            </a:r>
            <a:r>
              <a:rPr lang="de-CH" b="0" dirty="0" err="1"/>
              <a:t>other</a:t>
            </a:r>
            <a:r>
              <a:rPr lang="de-CH" b="0" dirty="0"/>
              <a:t> </a:t>
            </a:r>
            <a:r>
              <a:rPr lang="de-CH" b="0" dirty="0" err="1"/>
              <a:t>market</a:t>
            </a:r>
            <a:r>
              <a:rPr lang="de-CH" b="0" dirty="0"/>
              <a:t> </a:t>
            </a:r>
            <a:r>
              <a:rPr lang="de-CH" b="0" dirty="0" err="1"/>
              <a:t>structure</a:t>
            </a:r>
            <a:r>
              <a:rPr lang="de-CH" b="0" dirty="0"/>
              <a:t> </a:t>
            </a:r>
          </a:p>
          <a:p>
            <a:pPr marL="252000" indent="-252000">
              <a:buFont typeface="Arial" panose="020B0604020202020204" pitchFamily="34" charset="0"/>
              <a:buChar char="•"/>
            </a:pPr>
            <a:r>
              <a:rPr lang="de-CH" b="0" dirty="0" err="1"/>
              <a:t>Depending</a:t>
            </a:r>
            <a:r>
              <a:rPr lang="de-CH" b="0" dirty="0"/>
              <a:t> on </a:t>
            </a:r>
            <a:r>
              <a:rPr lang="de-CH" b="0" dirty="0" err="1"/>
              <a:t>location</a:t>
            </a:r>
            <a:r>
              <a:rPr lang="de-CH" b="0" dirty="0"/>
              <a:t> of </a:t>
            </a:r>
            <a:r>
              <a:rPr lang="de-CH" b="0" dirty="0" err="1"/>
              <a:t>the</a:t>
            </a:r>
            <a:r>
              <a:rPr lang="de-CH" b="0" dirty="0"/>
              <a:t> outlet, </a:t>
            </a:r>
            <a:r>
              <a:rPr lang="de-CH" b="0" dirty="0" err="1"/>
              <a:t>direct</a:t>
            </a:r>
            <a:r>
              <a:rPr lang="de-CH" b="0" dirty="0"/>
              <a:t> </a:t>
            </a:r>
            <a:r>
              <a:rPr lang="de-CH" b="0" dirty="0" err="1"/>
              <a:t>makrketing</a:t>
            </a:r>
            <a:r>
              <a:rPr lang="en-US" b="0" dirty="0"/>
              <a:t> can be more costly or cheaper in view of costs associated with packaging, transport, rentals, handling, etc.</a:t>
            </a:r>
          </a:p>
          <a:p>
            <a:pPr marL="252000" indent="-252000">
              <a:buFont typeface="Arial" panose="020B0604020202020204" pitchFamily="34" charset="0"/>
              <a:buChar char="•"/>
            </a:pPr>
            <a:r>
              <a:rPr lang="en-US" b="0" dirty="0"/>
              <a:t>The reach to customers is narrower compared to retail, especially for localized outlets</a:t>
            </a:r>
          </a:p>
          <a:p>
            <a:pPr marL="252000" indent="-252000">
              <a:buFont typeface="Arial" panose="020B0604020202020204" pitchFamily="34" charset="0"/>
              <a:buChar char="•"/>
            </a:pPr>
            <a:r>
              <a:rPr lang="de-CH" b="0" dirty="0" err="1"/>
              <a:t>Direct</a:t>
            </a:r>
            <a:r>
              <a:rPr lang="de-CH" b="0" dirty="0"/>
              <a:t> </a:t>
            </a:r>
            <a:r>
              <a:rPr lang="de-CH" b="0" dirty="0" err="1"/>
              <a:t>contact</a:t>
            </a:r>
            <a:r>
              <a:rPr lang="de-CH" b="0" dirty="0"/>
              <a:t> with </a:t>
            </a:r>
            <a:r>
              <a:rPr lang="de-CH" b="0" dirty="0" err="1"/>
              <a:t>customers</a:t>
            </a:r>
            <a:r>
              <a:rPr lang="de-CH" b="0" dirty="0"/>
              <a:t> </a:t>
            </a:r>
            <a:r>
              <a:rPr lang="de-CH" b="0" dirty="0" err="1"/>
              <a:t>is</a:t>
            </a:r>
            <a:r>
              <a:rPr lang="de-CH" b="0" dirty="0"/>
              <a:t> </a:t>
            </a:r>
            <a:r>
              <a:rPr lang="de-CH" b="0" dirty="0" err="1"/>
              <a:t>enhanced</a:t>
            </a:r>
            <a:r>
              <a:rPr lang="de-CH" b="0" dirty="0"/>
              <a:t> – </a:t>
            </a:r>
            <a:r>
              <a:rPr lang="de-CH" b="0" dirty="0" err="1"/>
              <a:t>this</a:t>
            </a:r>
            <a:r>
              <a:rPr lang="de-CH" b="0" dirty="0"/>
              <a:t> </a:t>
            </a:r>
            <a:r>
              <a:rPr lang="de-CH" b="0" dirty="0" err="1"/>
              <a:t>can</a:t>
            </a:r>
            <a:r>
              <a:rPr lang="de-CH" b="0" dirty="0"/>
              <a:t> </a:t>
            </a:r>
            <a:r>
              <a:rPr lang="de-CH" b="0" dirty="0" err="1"/>
              <a:t>facilitate</a:t>
            </a:r>
            <a:r>
              <a:rPr lang="de-CH" b="0" dirty="0"/>
              <a:t> </a:t>
            </a:r>
            <a:r>
              <a:rPr lang="de-CH" b="0" dirty="0" err="1"/>
              <a:t>relationship</a:t>
            </a:r>
            <a:r>
              <a:rPr lang="de-CH" b="0" dirty="0"/>
              <a:t> </a:t>
            </a:r>
            <a:r>
              <a:rPr lang="de-CH" b="0" dirty="0" err="1"/>
              <a:t>building</a:t>
            </a:r>
            <a:endParaRPr lang="de-CH" b="0" dirty="0"/>
          </a:p>
          <a:p>
            <a:pPr marL="252000" indent="-252000">
              <a:buFont typeface="Arial" panose="020B0604020202020204" pitchFamily="34" charset="0"/>
              <a:buChar char="•"/>
            </a:pPr>
            <a:r>
              <a:rPr lang="de-CH" b="0" dirty="0"/>
              <a:t>The </a:t>
            </a:r>
            <a:r>
              <a:rPr lang="de-CH" b="0" dirty="0" err="1"/>
              <a:t>returns</a:t>
            </a:r>
            <a:r>
              <a:rPr lang="de-CH" b="0" dirty="0"/>
              <a:t> to </a:t>
            </a:r>
            <a:r>
              <a:rPr lang="de-CH" b="0" dirty="0" err="1"/>
              <a:t>investments</a:t>
            </a:r>
            <a:r>
              <a:rPr lang="de-CH" b="0" dirty="0"/>
              <a:t> </a:t>
            </a:r>
            <a:r>
              <a:rPr lang="de-CH" b="0" dirty="0" err="1"/>
              <a:t>can</a:t>
            </a:r>
            <a:r>
              <a:rPr lang="de-CH" b="0" dirty="0"/>
              <a:t> </a:t>
            </a:r>
            <a:r>
              <a:rPr lang="de-CH" b="0" dirty="0" err="1"/>
              <a:t>be</a:t>
            </a:r>
            <a:r>
              <a:rPr lang="de-CH" b="0" dirty="0"/>
              <a:t> </a:t>
            </a:r>
            <a:r>
              <a:rPr lang="de-CH" b="0" dirty="0" err="1"/>
              <a:t>higher</a:t>
            </a:r>
            <a:r>
              <a:rPr lang="de-CH" b="0" dirty="0"/>
              <a:t> due to </a:t>
            </a:r>
            <a:r>
              <a:rPr lang="de-CH" b="0" dirty="0" err="1"/>
              <a:t>reduced</a:t>
            </a:r>
            <a:r>
              <a:rPr lang="de-CH" b="0" dirty="0"/>
              <a:t> </a:t>
            </a:r>
            <a:r>
              <a:rPr lang="de-CH" b="0" dirty="0" err="1"/>
              <a:t>handling</a:t>
            </a:r>
            <a:r>
              <a:rPr lang="de-CH" b="0" dirty="0"/>
              <a:t> and </a:t>
            </a:r>
            <a:r>
              <a:rPr lang="de-CH" b="0" dirty="0" err="1"/>
              <a:t>middleman</a:t>
            </a:r>
            <a:r>
              <a:rPr lang="de-CH" b="0" dirty="0"/>
              <a:t> </a:t>
            </a:r>
            <a:r>
              <a:rPr lang="de-CH" b="0" dirty="0" err="1"/>
              <a:t>fees</a:t>
            </a:r>
            <a:endParaRPr lang="en-US" b="0" dirty="0"/>
          </a:p>
        </p:txBody>
      </p:sp>
      <p:sp>
        <p:nvSpPr>
          <p:cNvPr id="5" name="Rechteck 4">
            <a:extLst>
              <a:ext uri="{FF2B5EF4-FFF2-40B4-BE49-F238E27FC236}">
                <a16:creationId xmlns:a16="http://schemas.microsoft.com/office/drawing/2014/main" id="{05DD77A6-8D38-4DE9-8A31-F5291B8B000E}"/>
              </a:ext>
            </a:extLst>
          </p:cNvPr>
          <p:cNvSpPr/>
          <p:nvPr/>
        </p:nvSpPr>
        <p:spPr>
          <a:xfrm>
            <a:off x="4384139" y="995406"/>
            <a:ext cx="4076293" cy="2231380"/>
          </a:xfrm>
          <a:prstGeom prst="rect">
            <a:avLst/>
          </a:prstGeom>
        </p:spPr>
        <p:txBody>
          <a:bodyPr wrap="square">
            <a:spAutoFit/>
          </a:bodyPr>
          <a:lstStyle/>
          <a:p>
            <a:pPr>
              <a:spcBef>
                <a:spcPts val="600"/>
              </a:spcBef>
            </a:pPr>
            <a:r>
              <a:rPr lang="en-US" sz="1800" dirty="0">
                <a:latin typeface="Arial" pitchFamily="34" charset="0"/>
                <a:cs typeface="Arial" pitchFamily="34" charset="0"/>
              </a:rPr>
              <a:t>Channels:</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Farm-gate</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Road-side</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Farmer markets</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Institutions (e.g. schools, hospitals) </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Hospitality industry (hotels, restaurants, food festivals and other food outlets)</a:t>
            </a:r>
          </a:p>
        </p:txBody>
      </p:sp>
    </p:spTree>
    <p:extLst>
      <p:ext uri="{BB962C8B-B14F-4D97-AF65-F5344CB8AC3E}">
        <p14:creationId xmlns:p14="http://schemas.microsoft.com/office/powerpoint/2010/main" val="30271101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6627" y="261802"/>
            <a:ext cx="8251825" cy="665205"/>
          </a:xfrm>
        </p:spPr>
        <p:txBody>
          <a:bodyPr/>
          <a:lstStyle/>
          <a:p>
            <a:r>
              <a:rPr lang="de-CH" dirty="0">
                <a:solidFill>
                  <a:schemeClr val="tx1"/>
                </a:solidFill>
              </a:rPr>
              <a:t>Market </a:t>
            </a:r>
            <a:r>
              <a:rPr lang="de-CH" dirty="0" err="1">
                <a:solidFill>
                  <a:schemeClr val="tx1"/>
                </a:solidFill>
              </a:rPr>
              <a:t>channels</a:t>
            </a:r>
            <a:r>
              <a:rPr lang="de-CH" dirty="0"/>
              <a:t>: Marketing </a:t>
            </a:r>
            <a:r>
              <a:rPr lang="de-CH" dirty="0" err="1"/>
              <a:t>through</a:t>
            </a:r>
            <a:r>
              <a:rPr lang="de-CH" dirty="0"/>
              <a:t> </a:t>
            </a:r>
            <a:r>
              <a:rPr lang="de-CH" dirty="0" err="1"/>
              <a:t>retailers</a:t>
            </a:r>
            <a:endParaRPr lang="de-CH" dirty="0"/>
          </a:p>
        </p:txBody>
      </p:sp>
      <p:pic>
        <p:nvPicPr>
          <p:cNvPr id="6" name="Grafik 5">
            <a:extLst>
              <a:ext uri="{FF2B5EF4-FFF2-40B4-BE49-F238E27FC236}">
                <a16:creationId xmlns:a16="http://schemas.microsoft.com/office/drawing/2014/main" id="{31B452ED-5825-4227-AFB1-CB649782A2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426" y="858459"/>
            <a:ext cx="4362218" cy="2160240"/>
          </a:xfrm>
          <a:prstGeom prst="rect">
            <a:avLst/>
          </a:prstGeom>
        </p:spPr>
      </p:pic>
      <p:sp>
        <p:nvSpPr>
          <p:cNvPr id="10" name="Rechteck 9">
            <a:extLst>
              <a:ext uri="{FF2B5EF4-FFF2-40B4-BE49-F238E27FC236}">
                <a16:creationId xmlns:a16="http://schemas.microsoft.com/office/drawing/2014/main" id="{FC730022-DBAC-4198-968F-FAEB3F351715}"/>
              </a:ext>
            </a:extLst>
          </p:cNvPr>
          <p:cNvSpPr/>
          <p:nvPr/>
        </p:nvSpPr>
        <p:spPr>
          <a:xfrm>
            <a:off x="5226880" y="1700808"/>
            <a:ext cx="2369456" cy="1015663"/>
          </a:xfrm>
          <a:prstGeom prst="rect">
            <a:avLst/>
          </a:prstGeom>
        </p:spPr>
        <p:txBody>
          <a:bodyPr wrap="square">
            <a:spAutoFit/>
          </a:bodyPr>
          <a:lstStyle/>
          <a:p>
            <a:pPr>
              <a:spcBef>
                <a:spcPts val="600"/>
              </a:spcBef>
            </a:pPr>
            <a:r>
              <a:rPr lang="en-US" sz="1800" dirty="0">
                <a:latin typeface="Arial" pitchFamily="34" charset="0"/>
                <a:cs typeface="Arial" pitchFamily="34" charset="0"/>
              </a:rPr>
              <a:t>Channels:</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Retail shops</a:t>
            </a:r>
          </a:p>
          <a:p>
            <a:pPr marL="252000" indent="-252000">
              <a:spcBef>
                <a:spcPts val="600"/>
              </a:spcBef>
              <a:buFont typeface="Arial" panose="020B0604020202020204" pitchFamily="34" charset="0"/>
              <a:buChar char="•"/>
            </a:pPr>
            <a:r>
              <a:rPr lang="en-US" sz="1600" b="0" dirty="0">
                <a:latin typeface="Arial" pitchFamily="34" charset="0"/>
                <a:cs typeface="Arial" pitchFamily="34" charset="0"/>
              </a:rPr>
              <a:t>Wholesale shops </a:t>
            </a:r>
          </a:p>
        </p:txBody>
      </p:sp>
      <p:sp>
        <p:nvSpPr>
          <p:cNvPr id="11" name="Title 1">
            <a:extLst>
              <a:ext uri="{FF2B5EF4-FFF2-40B4-BE49-F238E27FC236}">
                <a16:creationId xmlns:a16="http://schemas.microsoft.com/office/drawing/2014/main" id="{CADD620F-6D55-489B-84C3-B5134779BB5E}"/>
              </a:ext>
            </a:extLst>
          </p:cNvPr>
          <p:cNvSpPr txBox="1">
            <a:spLocks/>
          </p:cNvSpPr>
          <p:nvPr/>
        </p:nvSpPr>
        <p:spPr>
          <a:xfrm>
            <a:off x="467532" y="2924944"/>
            <a:ext cx="8176042" cy="288032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sz="1800" dirty="0"/>
              <a:t>Some requirements, advantages, and disadvantages</a:t>
            </a:r>
          </a:p>
          <a:p>
            <a:pPr marL="252000" indent="-252000">
              <a:buFont typeface="Arial" panose="020B0604020202020204" pitchFamily="34" charset="0"/>
              <a:buChar char="•"/>
            </a:pPr>
            <a:r>
              <a:rPr lang="en-US" b="0" dirty="0"/>
              <a:t>Selling through retailers is possible for individual or </a:t>
            </a:r>
            <a:r>
              <a:rPr lang="en-US" b="0" dirty="0" err="1"/>
              <a:t>organised</a:t>
            </a:r>
            <a:r>
              <a:rPr lang="en-US" b="0" dirty="0"/>
              <a:t> farmer/producer groups</a:t>
            </a:r>
          </a:p>
          <a:p>
            <a:pPr marL="252000" indent="-252000">
              <a:buFont typeface="Arial" panose="020B0604020202020204" pitchFamily="34" charset="0"/>
              <a:buChar char="•"/>
            </a:pPr>
            <a:r>
              <a:rPr lang="de-CH" b="0" dirty="0"/>
              <a:t>Group </a:t>
            </a:r>
            <a:r>
              <a:rPr lang="de-CH" b="0" dirty="0" err="1"/>
              <a:t>certification</a:t>
            </a:r>
            <a:r>
              <a:rPr lang="de-CH" b="0" dirty="0"/>
              <a:t> </a:t>
            </a:r>
            <a:r>
              <a:rPr lang="de-CH" b="0" dirty="0" err="1"/>
              <a:t>is</a:t>
            </a:r>
            <a:r>
              <a:rPr lang="de-CH" b="0" dirty="0"/>
              <a:t> </a:t>
            </a:r>
            <a:r>
              <a:rPr lang="de-CH" b="0" dirty="0" err="1"/>
              <a:t>possible</a:t>
            </a:r>
            <a:endParaRPr lang="de-CH" b="0" dirty="0"/>
          </a:p>
          <a:p>
            <a:pPr marL="252000" indent="-252000">
              <a:buFont typeface="Arial" panose="020B0604020202020204" pitchFamily="34" charset="0"/>
              <a:buChar char="•"/>
            </a:pPr>
            <a:r>
              <a:rPr lang="de-CH" b="0" dirty="0"/>
              <a:t>The individual </a:t>
            </a:r>
            <a:r>
              <a:rPr lang="de-CH" b="0" dirty="0" err="1"/>
              <a:t>farmer</a:t>
            </a:r>
            <a:r>
              <a:rPr lang="de-CH" b="0" dirty="0"/>
              <a:t> </a:t>
            </a:r>
            <a:r>
              <a:rPr lang="de-CH" b="0" dirty="0" err="1"/>
              <a:t>or</a:t>
            </a:r>
            <a:r>
              <a:rPr lang="de-CH" b="0" dirty="0"/>
              <a:t> </a:t>
            </a:r>
            <a:r>
              <a:rPr lang="de-CH" b="0" dirty="0" err="1"/>
              <a:t>farmer</a:t>
            </a:r>
            <a:r>
              <a:rPr lang="de-CH" b="0" dirty="0"/>
              <a:t> </a:t>
            </a:r>
            <a:r>
              <a:rPr lang="de-CH" b="0" dirty="0" err="1"/>
              <a:t>group</a:t>
            </a:r>
            <a:r>
              <a:rPr lang="de-CH" b="0" dirty="0"/>
              <a:t> has to </a:t>
            </a:r>
            <a:r>
              <a:rPr lang="de-CH" b="0" dirty="0" err="1"/>
              <a:t>proactively</a:t>
            </a:r>
            <a:r>
              <a:rPr lang="de-CH" b="0" dirty="0"/>
              <a:t> </a:t>
            </a:r>
            <a:r>
              <a:rPr lang="de-CH" b="0" dirty="0" err="1"/>
              <a:t>approach</a:t>
            </a:r>
            <a:r>
              <a:rPr lang="de-CH" b="0" dirty="0"/>
              <a:t> </a:t>
            </a:r>
            <a:r>
              <a:rPr lang="de-CH" b="0" dirty="0" err="1"/>
              <a:t>the</a:t>
            </a:r>
            <a:r>
              <a:rPr lang="de-CH" b="0" dirty="0"/>
              <a:t> </a:t>
            </a:r>
            <a:r>
              <a:rPr lang="de-CH" b="0" dirty="0" err="1"/>
              <a:t>retail</a:t>
            </a:r>
            <a:r>
              <a:rPr lang="de-CH" b="0" dirty="0"/>
              <a:t> outlets and also </a:t>
            </a:r>
            <a:r>
              <a:rPr lang="de-CH" b="0" dirty="0" err="1"/>
              <a:t>explain</a:t>
            </a:r>
            <a:r>
              <a:rPr lang="de-CH" b="0" dirty="0"/>
              <a:t> to </a:t>
            </a:r>
            <a:r>
              <a:rPr lang="de-CH" b="0" dirty="0" err="1"/>
              <a:t>or</a:t>
            </a:r>
            <a:r>
              <a:rPr lang="de-CH" b="0" dirty="0"/>
              <a:t> </a:t>
            </a:r>
            <a:r>
              <a:rPr lang="de-CH" b="0" dirty="0" err="1"/>
              <a:t>train</a:t>
            </a:r>
            <a:r>
              <a:rPr lang="de-CH" b="0" dirty="0"/>
              <a:t> </a:t>
            </a:r>
            <a:r>
              <a:rPr lang="de-CH" b="0" dirty="0" err="1"/>
              <a:t>the</a:t>
            </a:r>
            <a:r>
              <a:rPr lang="de-CH" b="0" dirty="0"/>
              <a:t> </a:t>
            </a:r>
            <a:r>
              <a:rPr lang="de-CH" b="0" dirty="0" err="1"/>
              <a:t>retailer</a:t>
            </a:r>
            <a:r>
              <a:rPr lang="de-CH" b="0" dirty="0"/>
              <a:t> </a:t>
            </a:r>
            <a:r>
              <a:rPr lang="de-CH" b="0" dirty="0" err="1"/>
              <a:t>about</a:t>
            </a:r>
            <a:r>
              <a:rPr lang="de-CH" b="0" dirty="0"/>
              <a:t> </a:t>
            </a:r>
            <a:r>
              <a:rPr lang="de-CH" b="0" dirty="0" err="1"/>
              <a:t>their</a:t>
            </a:r>
            <a:r>
              <a:rPr lang="de-CH" b="0" dirty="0"/>
              <a:t> </a:t>
            </a:r>
            <a:r>
              <a:rPr lang="de-CH" b="0" dirty="0" err="1"/>
              <a:t>product</a:t>
            </a:r>
            <a:endParaRPr lang="de-CH" b="0" dirty="0"/>
          </a:p>
          <a:p>
            <a:pPr marL="252000" indent="-252000">
              <a:buFont typeface="Arial" panose="020B0604020202020204" pitchFamily="34" charset="0"/>
              <a:buChar char="•"/>
            </a:pPr>
            <a:r>
              <a:rPr lang="en-US" b="0" dirty="0"/>
              <a:t>It can reduce some costs that are associated with direct selling</a:t>
            </a:r>
          </a:p>
          <a:p>
            <a:pPr marL="252000" indent="-252000">
              <a:buFont typeface="Arial" panose="020B0604020202020204" pitchFamily="34" charset="0"/>
              <a:buChar char="•"/>
            </a:pPr>
            <a:r>
              <a:rPr lang="en-US" b="0" dirty="0"/>
              <a:t>Enables wider reach to customers in a more efficient and less costly way</a:t>
            </a:r>
          </a:p>
          <a:p>
            <a:pPr marL="252000" indent="-252000">
              <a:buFont typeface="Arial" panose="020B0604020202020204" pitchFamily="34" charset="0"/>
              <a:buChar char="•"/>
            </a:pPr>
            <a:r>
              <a:rPr lang="de-CH" b="0" dirty="0"/>
              <a:t>Can </a:t>
            </a:r>
            <a:r>
              <a:rPr lang="de-CH" b="0" dirty="0" err="1"/>
              <a:t>facilitate</a:t>
            </a:r>
            <a:r>
              <a:rPr lang="de-CH" b="0" dirty="0"/>
              <a:t> </a:t>
            </a:r>
            <a:r>
              <a:rPr lang="de-CH" b="0" dirty="0" err="1"/>
              <a:t>joint</a:t>
            </a:r>
            <a:r>
              <a:rPr lang="de-CH" b="0" dirty="0"/>
              <a:t> </a:t>
            </a:r>
            <a:r>
              <a:rPr lang="de-CH" b="0" dirty="0" err="1"/>
              <a:t>campaigns</a:t>
            </a:r>
            <a:r>
              <a:rPr lang="de-CH" b="0" dirty="0"/>
              <a:t> with </a:t>
            </a:r>
            <a:r>
              <a:rPr lang="de-CH" b="0" dirty="0" err="1"/>
              <a:t>marketing</a:t>
            </a:r>
            <a:r>
              <a:rPr lang="de-CH" b="0" dirty="0"/>
              <a:t> </a:t>
            </a:r>
            <a:r>
              <a:rPr lang="de-CH" b="0" dirty="0" err="1"/>
              <a:t>channel</a:t>
            </a:r>
            <a:r>
              <a:rPr lang="de-CH" b="0" dirty="0"/>
              <a:t> </a:t>
            </a:r>
            <a:r>
              <a:rPr lang="de-CH" b="0" dirty="0" err="1"/>
              <a:t>members</a:t>
            </a:r>
            <a:endParaRPr lang="de-CH" b="0" dirty="0"/>
          </a:p>
          <a:p>
            <a:pPr marL="252000" indent="-252000">
              <a:buFont typeface="Arial" panose="020B0604020202020204" pitchFamily="34" charset="0"/>
              <a:buChar char="•"/>
            </a:pPr>
            <a:r>
              <a:rPr lang="de-CH" b="0" dirty="0" err="1"/>
              <a:t>Direct</a:t>
            </a:r>
            <a:r>
              <a:rPr lang="de-CH" b="0" dirty="0"/>
              <a:t> </a:t>
            </a:r>
            <a:r>
              <a:rPr lang="de-CH" b="0" dirty="0" err="1"/>
              <a:t>contact</a:t>
            </a:r>
            <a:r>
              <a:rPr lang="de-CH" b="0" dirty="0"/>
              <a:t> with </a:t>
            </a:r>
            <a:r>
              <a:rPr lang="de-CH" b="0" dirty="0" err="1"/>
              <a:t>customers</a:t>
            </a:r>
            <a:r>
              <a:rPr lang="de-CH" b="0" dirty="0"/>
              <a:t> </a:t>
            </a:r>
            <a:r>
              <a:rPr lang="de-CH" b="0" dirty="0" err="1"/>
              <a:t>is</a:t>
            </a:r>
            <a:r>
              <a:rPr lang="de-CH" b="0" dirty="0"/>
              <a:t> limited </a:t>
            </a:r>
            <a:r>
              <a:rPr lang="de-CH" b="0" dirty="0" err="1"/>
              <a:t>or</a:t>
            </a:r>
            <a:r>
              <a:rPr lang="de-CH" b="0" dirty="0"/>
              <a:t> </a:t>
            </a:r>
            <a:r>
              <a:rPr lang="de-CH" b="0" dirty="0" err="1"/>
              <a:t>lacking</a:t>
            </a:r>
            <a:r>
              <a:rPr lang="de-CH" b="0" dirty="0"/>
              <a:t> – less </a:t>
            </a:r>
            <a:r>
              <a:rPr lang="de-CH" b="0" dirty="0" err="1"/>
              <a:t>relationship</a:t>
            </a:r>
            <a:r>
              <a:rPr lang="de-CH" b="0" dirty="0"/>
              <a:t> build-</a:t>
            </a:r>
            <a:r>
              <a:rPr lang="de-CH" b="0" dirty="0" err="1"/>
              <a:t>up</a:t>
            </a:r>
            <a:endParaRPr lang="de-CH" b="0" dirty="0"/>
          </a:p>
          <a:p>
            <a:pPr marL="252000" indent="-252000">
              <a:buFont typeface="Arial" panose="020B0604020202020204" pitchFamily="34" charset="0"/>
              <a:buChar char="•"/>
            </a:pPr>
            <a:r>
              <a:rPr lang="de-CH" b="0" dirty="0"/>
              <a:t>Prices </a:t>
            </a:r>
            <a:r>
              <a:rPr lang="de-CH" b="0" dirty="0" err="1"/>
              <a:t>can</a:t>
            </a:r>
            <a:r>
              <a:rPr lang="de-CH" b="0" dirty="0"/>
              <a:t> </a:t>
            </a:r>
            <a:r>
              <a:rPr lang="de-CH" b="0" dirty="0" err="1"/>
              <a:t>be</a:t>
            </a:r>
            <a:r>
              <a:rPr lang="de-CH" b="0" dirty="0"/>
              <a:t> </a:t>
            </a:r>
            <a:r>
              <a:rPr lang="de-CH" b="0" dirty="0" err="1"/>
              <a:t>lower</a:t>
            </a:r>
            <a:r>
              <a:rPr lang="de-CH" b="0" dirty="0"/>
              <a:t> </a:t>
            </a:r>
            <a:r>
              <a:rPr lang="de-CH" b="0" dirty="0" err="1"/>
              <a:t>as</a:t>
            </a:r>
            <a:r>
              <a:rPr lang="de-CH" b="0" dirty="0"/>
              <a:t> </a:t>
            </a:r>
            <a:r>
              <a:rPr lang="de-CH" b="0" dirty="0" err="1"/>
              <a:t>the</a:t>
            </a:r>
            <a:r>
              <a:rPr lang="de-CH" b="0" dirty="0"/>
              <a:t> </a:t>
            </a:r>
            <a:r>
              <a:rPr lang="de-CH" b="0" dirty="0" err="1"/>
              <a:t>retailers</a:t>
            </a:r>
            <a:r>
              <a:rPr lang="de-CH" b="0" dirty="0"/>
              <a:t> must include a </a:t>
            </a:r>
            <a:r>
              <a:rPr lang="de-CH" b="0" dirty="0" err="1"/>
              <a:t>price</a:t>
            </a:r>
            <a:r>
              <a:rPr lang="de-CH" b="0" dirty="0"/>
              <a:t> mark-</a:t>
            </a:r>
            <a:r>
              <a:rPr lang="de-CH" b="0" dirty="0" err="1"/>
              <a:t>up</a:t>
            </a:r>
            <a:r>
              <a:rPr lang="de-CH" b="0" dirty="0"/>
              <a:t> on </a:t>
            </a:r>
            <a:r>
              <a:rPr lang="de-CH" b="0" dirty="0" err="1"/>
              <a:t>the</a:t>
            </a:r>
            <a:r>
              <a:rPr lang="de-CH" b="0" dirty="0"/>
              <a:t> </a:t>
            </a:r>
            <a:r>
              <a:rPr lang="de-CH" b="0" dirty="0" err="1"/>
              <a:t>products</a:t>
            </a:r>
            <a:endParaRPr lang="en-US" b="0" dirty="0"/>
          </a:p>
        </p:txBody>
      </p:sp>
    </p:spTree>
    <p:extLst>
      <p:ext uri="{BB962C8B-B14F-4D97-AF65-F5344CB8AC3E}">
        <p14:creationId xmlns:p14="http://schemas.microsoft.com/office/powerpoint/2010/main" val="1609770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E3AF419-18EB-4B05-9324-89B8255D94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860" y="960544"/>
            <a:ext cx="8423471" cy="1445276"/>
          </a:xfrm>
          <a:prstGeom prst="rect">
            <a:avLst/>
          </a:prstGeom>
        </p:spPr>
      </p:pic>
      <p:sp>
        <p:nvSpPr>
          <p:cNvPr id="2" name="Titel 1"/>
          <p:cNvSpPr>
            <a:spLocks noGrp="1"/>
          </p:cNvSpPr>
          <p:nvPr>
            <p:ph type="title"/>
          </p:nvPr>
        </p:nvSpPr>
        <p:spPr>
          <a:xfrm>
            <a:off x="511175" y="330201"/>
            <a:ext cx="8251825" cy="665205"/>
          </a:xfrm>
        </p:spPr>
        <p:txBody>
          <a:bodyPr/>
          <a:lstStyle/>
          <a:p>
            <a:r>
              <a:rPr lang="de-CH" dirty="0" err="1"/>
              <a:t>Appropriate</a:t>
            </a:r>
            <a:r>
              <a:rPr lang="de-CH" dirty="0"/>
              <a:t> </a:t>
            </a:r>
            <a:r>
              <a:rPr lang="de-CH" dirty="0" err="1"/>
              <a:t>transportation</a:t>
            </a:r>
            <a:r>
              <a:rPr lang="de-CH" dirty="0"/>
              <a:t> </a:t>
            </a:r>
            <a:r>
              <a:rPr lang="de-CH" dirty="0" err="1"/>
              <a:t>of</a:t>
            </a:r>
            <a:r>
              <a:rPr lang="de-CH" dirty="0"/>
              <a:t> </a:t>
            </a:r>
            <a:r>
              <a:rPr lang="de-CH" dirty="0" err="1"/>
              <a:t>vegetables</a:t>
            </a:r>
            <a:endParaRPr lang="de-CH" dirty="0"/>
          </a:p>
        </p:txBody>
      </p:sp>
      <p:graphicFrame>
        <p:nvGraphicFramePr>
          <p:cNvPr id="9" name="Tabelle 8"/>
          <p:cNvGraphicFramePr>
            <a:graphicFrameLocks noGrp="1"/>
          </p:cNvGraphicFramePr>
          <p:nvPr>
            <p:extLst>
              <p:ext uri="{D42A27DB-BD31-4B8C-83A1-F6EECF244321}">
                <p14:modId xmlns:p14="http://schemas.microsoft.com/office/powerpoint/2010/main" val="3647437496"/>
              </p:ext>
            </p:extLst>
          </p:nvPr>
        </p:nvGraphicFramePr>
        <p:xfrm>
          <a:off x="292860" y="2420888"/>
          <a:ext cx="8423472" cy="3635620"/>
        </p:xfrm>
        <a:graphic>
          <a:graphicData uri="http://schemas.openxmlformats.org/drawingml/2006/table">
            <a:tbl>
              <a:tblPr bandRow="1">
                <a:tableStyleId>{5C22544A-7EE6-4342-B048-85BDC9FD1C3A}</a:tableStyleId>
              </a:tblPr>
              <a:tblGrid>
                <a:gridCol w="4211736">
                  <a:extLst>
                    <a:ext uri="{9D8B030D-6E8A-4147-A177-3AD203B41FA5}">
                      <a16:colId xmlns:a16="http://schemas.microsoft.com/office/drawing/2014/main" val="20000"/>
                    </a:ext>
                  </a:extLst>
                </a:gridCol>
                <a:gridCol w="4211736">
                  <a:extLst>
                    <a:ext uri="{9D8B030D-6E8A-4147-A177-3AD203B41FA5}">
                      <a16:colId xmlns:a16="http://schemas.microsoft.com/office/drawing/2014/main" val="20001"/>
                    </a:ext>
                  </a:extLst>
                </a:gridCol>
              </a:tblGrid>
              <a:tr h="370840">
                <a:tc>
                  <a:txBody>
                    <a:bodyPr/>
                    <a:lstStyle/>
                    <a:p>
                      <a:r>
                        <a:rPr lang="de-CH" sz="1600" b="1" dirty="0" err="1"/>
                        <a:t>Good</a:t>
                      </a:r>
                      <a:r>
                        <a:rPr lang="de-CH" sz="1600" b="1" baseline="0" dirty="0"/>
                        <a:t> </a:t>
                      </a:r>
                      <a:r>
                        <a:rPr lang="de-CH" sz="1600" b="1" baseline="0" dirty="0" err="1"/>
                        <a:t>transportation</a:t>
                      </a:r>
                      <a:endParaRPr lang="de-CH" sz="1600" b="1" dirty="0"/>
                    </a:p>
                  </a:txBody>
                  <a:tcPr marL="72000" marR="72000" marT="36000" marB="36000" anchor="ctr">
                    <a:lnR w="38100" cap="flat" cmpd="sng" algn="ctr">
                      <a:solidFill>
                        <a:schemeClr val="bg1"/>
                      </a:solidFill>
                      <a:prstDash val="solid"/>
                      <a:round/>
                      <a:headEnd type="none" w="med" len="med"/>
                      <a:tailEnd type="none" w="med" len="med"/>
                    </a:lnR>
                    <a:solidFill>
                      <a:srgbClr val="92D050"/>
                    </a:solidFill>
                  </a:tcPr>
                </a:tc>
                <a:tc>
                  <a:txBody>
                    <a:bodyPr/>
                    <a:lstStyle/>
                    <a:p>
                      <a:r>
                        <a:rPr lang="de-CH" sz="1600" b="1" dirty="0"/>
                        <a:t>Poor </a:t>
                      </a:r>
                      <a:r>
                        <a:rPr lang="de-CH" sz="1600" b="1" dirty="0" err="1"/>
                        <a:t>transportation</a:t>
                      </a:r>
                      <a:endParaRPr lang="de-CH" sz="1600" b="1" dirty="0"/>
                    </a:p>
                  </a:txBody>
                  <a:tcPr marL="72000" marR="72000" marT="36000" marB="36000" anchor="ctr">
                    <a:lnL w="38100" cap="flat" cmpd="sng" algn="ctr">
                      <a:solidFill>
                        <a:schemeClr val="bg1"/>
                      </a:solidFill>
                      <a:prstDash val="solid"/>
                      <a:round/>
                      <a:headEnd type="none" w="med" len="med"/>
                      <a:tailEnd type="none" w="med" len="med"/>
                    </a:lnL>
                    <a:solidFill>
                      <a:srgbClr val="FF9933"/>
                    </a:solidFill>
                  </a:tcPr>
                </a:tc>
                <a:extLst>
                  <a:ext uri="{0D108BD9-81ED-4DB2-BD59-A6C34878D82A}">
                    <a16:rowId xmlns:a16="http://schemas.microsoft.com/office/drawing/2014/main" val="10000"/>
                  </a:ext>
                </a:extLst>
              </a:tr>
              <a:tr h="1483360">
                <a:tc>
                  <a:txBody>
                    <a:bodyPr/>
                    <a:lstStyle/>
                    <a:p>
                      <a:pPr marL="216000" lvl="0" indent="-180000">
                        <a:spcBef>
                          <a:spcPts val="0"/>
                        </a:spcBef>
                        <a:spcAft>
                          <a:spcPts val="300"/>
                        </a:spcAft>
                        <a:buFont typeface="Arial" panose="020B0604020202020204" pitchFamily="34" charset="0"/>
                        <a:buChar char="•"/>
                      </a:pPr>
                      <a:r>
                        <a:rPr lang="en-US" sz="1600" b="0" dirty="0"/>
                        <a:t>Clean transportation facilities</a:t>
                      </a:r>
                    </a:p>
                    <a:p>
                      <a:pPr marL="216000" lvl="0" indent="-180000">
                        <a:spcBef>
                          <a:spcPts val="0"/>
                        </a:spcBef>
                        <a:spcAft>
                          <a:spcPts val="300"/>
                        </a:spcAft>
                        <a:buFont typeface="Arial" panose="020B0604020202020204" pitchFamily="34" charset="0"/>
                        <a:buChar char="•"/>
                      </a:pPr>
                      <a:r>
                        <a:rPr lang="en-US" sz="1600" b="0" dirty="0"/>
                        <a:t>Optimal loading</a:t>
                      </a:r>
                    </a:p>
                    <a:p>
                      <a:pPr marL="216000" lvl="0" indent="-180000">
                        <a:spcBef>
                          <a:spcPts val="0"/>
                        </a:spcBef>
                        <a:spcAft>
                          <a:spcPts val="300"/>
                        </a:spcAft>
                        <a:buFont typeface="Arial" panose="020B0604020202020204" pitchFamily="34" charset="0"/>
                        <a:buChar char="•"/>
                      </a:pPr>
                      <a:r>
                        <a:rPr lang="en-US" sz="1600" b="0" dirty="0"/>
                        <a:t>Refrigeration (if available and necessary)</a:t>
                      </a:r>
                    </a:p>
                    <a:p>
                      <a:pPr marL="216000" lvl="0" indent="-180000">
                        <a:spcBef>
                          <a:spcPts val="0"/>
                        </a:spcBef>
                        <a:spcAft>
                          <a:spcPts val="300"/>
                        </a:spcAft>
                        <a:buFont typeface="Arial" panose="020B0604020202020204" pitchFamily="34" charset="0"/>
                        <a:buChar char="•"/>
                      </a:pPr>
                      <a:r>
                        <a:rPr lang="en-US" sz="1600" b="0" dirty="0"/>
                        <a:t>No exposure to direct sun</a:t>
                      </a:r>
                    </a:p>
                    <a:p>
                      <a:pPr marL="216000" lvl="0" indent="-180000">
                        <a:spcBef>
                          <a:spcPts val="0"/>
                        </a:spcBef>
                        <a:spcAft>
                          <a:spcPts val="300"/>
                        </a:spcAft>
                        <a:buFont typeface="Arial" panose="020B0604020202020204" pitchFamily="34" charset="0"/>
                        <a:buChar char="•"/>
                      </a:pPr>
                      <a:r>
                        <a:rPr lang="en-US" sz="1600" b="0" dirty="0"/>
                        <a:t>Good separation of organic produce </a:t>
                      </a:r>
                      <a:br>
                        <a:rPr lang="en-US" sz="1600" b="0" dirty="0"/>
                      </a:br>
                      <a:r>
                        <a:rPr lang="en-US" sz="1600" b="0" dirty="0"/>
                        <a:t>from conventionally produced products</a:t>
                      </a:r>
                    </a:p>
                    <a:p>
                      <a:pPr marL="216000" lvl="0" indent="-180000">
                        <a:spcBef>
                          <a:spcPts val="0"/>
                        </a:spcBef>
                        <a:spcAft>
                          <a:spcPts val="300"/>
                        </a:spcAft>
                        <a:buFont typeface="Arial" panose="020B0604020202020204" pitchFamily="34" charset="0"/>
                        <a:buChar char="•"/>
                      </a:pPr>
                      <a:r>
                        <a:rPr lang="en-US" sz="1600" b="0" dirty="0"/>
                        <a:t>Separation of ethylene sensitive vegetables from ethylene producing species</a:t>
                      </a:r>
                    </a:p>
                    <a:p>
                      <a:pPr marL="216000" lvl="0" indent="-180000">
                        <a:spcBef>
                          <a:spcPts val="0"/>
                        </a:spcBef>
                        <a:spcAft>
                          <a:spcPts val="300"/>
                        </a:spcAft>
                        <a:buFont typeface="Arial" panose="020B0604020202020204" pitchFamily="34" charset="0"/>
                        <a:buChar char="•"/>
                      </a:pPr>
                      <a:r>
                        <a:rPr lang="en-US" sz="1600" b="0" dirty="0"/>
                        <a:t>No contamination from smoke, cleaning detergents, and other chemicals</a:t>
                      </a:r>
                    </a:p>
                    <a:p>
                      <a:pPr marL="216000" lvl="0" indent="-180000">
                        <a:spcBef>
                          <a:spcPts val="0"/>
                        </a:spcBef>
                        <a:spcAft>
                          <a:spcPts val="300"/>
                        </a:spcAft>
                        <a:buFont typeface="Arial" panose="020B0604020202020204" pitchFamily="34" charset="0"/>
                        <a:buChar char="•"/>
                      </a:pPr>
                      <a:r>
                        <a:rPr lang="en-US" sz="1600" b="0" dirty="0"/>
                        <a:t>Reliable transport services</a:t>
                      </a:r>
                    </a:p>
                  </a:txBody>
                  <a:tcPr marL="72000" marR="72000" marT="36000" marB="36000">
                    <a:lnR w="38100" cap="flat" cmpd="sng" algn="ctr">
                      <a:solidFill>
                        <a:schemeClr val="bg1"/>
                      </a:solidFill>
                      <a:prstDash val="solid"/>
                      <a:round/>
                      <a:headEnd type="none" w="med" len="med"/>
                      <a:tailEnd type="none" w="med" len="med"/>
                    </a:lnR>
                    <a:solidFill>
                      <a:srgbClr val="92D050">
                        <a:alpha val="50196"/>
                      </a:srgbClr>
                    </a:solidFill>
                  </a:tcPr>
                </a:tc>
                <a:tc>
                  <a:txBody>
                    <a:bodyPr/>
                    <a:lstStyle/>
                    <a:p>
                      <a:pPr marL="216000" indent="-180000">
                        <a:buFont typeface="Arial" pitchFamily="34" charset="0"/>
                        <a:buChar char="•"/>
                      </a:pPr>
                      <a:r>
                        <a:rPr lang="en-US" sz="1600" b="0" dirty="0"/>
                        <a:t>Dirty transportation facilities</a:t>
                      </a:r>
                    </a:p>
                    <a:p>
                      <a:pPr marL="216000" indent="-180000">
                        <a:buFont typeface="Arial" pitchFamily="34" charset="0"/>
                        <a:buChar char="•"/>
                      </a:pPr>
                      <a:r>
                        <a:rPr lang="en-US" sz="1600" b="0" dirty="0"/>
                        <a:t>Overloading</a:t>
                      </a:r>
                    </a:p>
                    <a:p>
                      <a:pPr marL="216000" indent="-180000">
                        <a:buFont typeface="Arial" pitchFamily="34" charset="0"/>
                        <a:buChar char="•"/>
                      </a:pPr>
                      <a:r>
                        <a:rPr lang="en-US" sz="1600" b="0" dirty="0"/>
                        <a:t>Lack of cooling facilities especially for </a:t>
                      </a:r>
                      <a:br>
                        <a:rPr lang="en-US" sz="1600" b="0" dirty="0"/>
                      </a:br>
                      <a:r>
                        <a:rPr lang="en-US" sz="1600" b="0" dirty="0"/>
                        <a:t>long distance transportation of highly perishable vegetables </a:t>
                      </a:r>
                    </a:p>
                    <a:p>
                      <a:pPr marL="216000" indent="-180000">
                        <a:buFont typeface="Arial" pitchFamily="34" charset="0"/>
                        <a:buChar char="•"/>
                      </a:pPr>
                      <a:r>
                        <a:rPr lang="en-US" sz="1600" b="0" dirty="0"/>
                        <a:t>Exposure to direct sun</a:t>
                      </a:r>
                    </a:p>
                    <a:p>
                      <a:pPr marL="216000" indent="-180000">
                        <a:buFont typeface="Arial" pitchFamily="34" charset="0"/>
                        <a:buChar char="•"/>
                      </a:pPr>
                      <a:r>
                        <a:rPr lang="en-US" sz="1600" b="0" dirty="0"/>
                        <a:t>Organic vegetables mixed with conventional produce</a:t>
                      </a:r>
                    </a:p>
                    <a:p>
                      <a:pPr marL="216000" indent="-180000">
                        <a:buFont typeface="Arial" pitchFamily="34" charset="0"/>
                        <a:buChar char="•"/>
                      </a:pPr>
                      <a:r>
                        <a:rPr lang="en-US" sz="1600" b="0" dirty="0"/>
                        <a:t>Mixing of ethylene producing and </a:t>
                      </a:r>
                      <a:br>
                        <a:rPr lang="en-US" sz="1600" b="0" dirty="0"/>
                      </a:br>
                      <a:r>
                        <a:rPr lang="en-US" sz="1600" b="0" dirty="0"/>
                        <a:t>sensitive produce </a:t>
                      </a:r>
                    </a:p>
                    <a:p>
                      <a:pPr marL="216000" indent="-180000">
                        <a:buFont typeface="Arial" pitchFamily="34" charset="0"/>
                        <a:buChar char="•"/>
                      </a:pPr>
                      <a:r>
                        <a:rPr lang="en-US" sz="1600" b="0" dirty="0"/>
                        <a:t>Exposure to smoke and non-permitted chemicals</a:t>
                      </a:r>
                    </a:p>
                    <a:p>
                      <a:pPr marL="216000" indent="-180000">
                        <a:buFont typeface="Arial" pitchFamily="34" charset="0"/>
                        <a:buChar char="•"/>
                      </a:pPr>
                      <a:r>
                        <a:rPr lang="en-US" sz="1600" b="0" dirty="0"/>
                        <a:t>Unreliable transport services</a:t>
                      </a:r>
                    </a:p>
                  </a:txBody>
                  <a:tcPr marL="72000" marR="72000" marT="36000" marB="36000">
                    <a:lnL w="38100" cap="flat" cmpd="sng" algn="ctr">
                      <a:solidFill>
                        <a:schemeClr val="bg1"/>
                      </a:solidFill>
                      <a:prstDash val="solid"/>
                      <a:round/>
                      <a:headEnd type="none" w="med" len="med"/>
                      <a:tailEnd type="none" w="med" len="med"/>
                    </a:lnL>
                    <a:solidFill>
                      <a:srgbClr val="FF9933">
                        <a:alpha val="50196"/>
                      </a:srgbClr>
                    </a:solidFill>
                  </a:tcPr>
                </a:tc>
                <a:extLst>
                  <a:ext uri="{0D108BD9-81ED-4DB2-BD59-A6C34878D82A}">
                    <a16:rowId xmlns:a16="http://schemas.microsoft.com/office/drawing/2014/main" val="10001"/>
                  </a:ext>
                </a:extLst>
              </a:tr>
            </a:tbl>
          </a:graphicData>
        </a:graphic>
      </p:graphicFrame>
      <p:sp>
        <p:nvSpPr>
          <p:cNvPr id="10" name="Textfeld 9"/>
          <p:cNvSpPr txBox="1">
            <a:spLocks/>
          </p:cNvSpPr>
          <p:nvPr/>
        </p:nvSpPr>
        <p:spPr>
          <a:xfrm>
            <a:off x="3635896" y="2204864"/>
            <a:ext cx="720000" cy="720000"/>
          </a:xfrm>
          <a:prstGeom prst="flowChartConnector">
            <a:avLst/>
          </a:prstGeom>
          <a:solidFill>
            <a:srgbClr val="92D050"/>
          </a:solidFill>
          <a:ln w="28575">
            <a:solidFill>
              <a:schemeClr val="bg1"/>
            </a:solidFill>
          </a:ln>
        </p:spPr>
        <p:txBody>
          <a:bodyPr wrap="square" lIns="36000" tIns="0" rIns="0" bIns="36000" rtlCol="0" anchor="ctr">
            <a:spAutoFit/>
          </a:bodyPr>
          <a:lstStyle/>
          <a:p>
            <a:pPr algn="ctr"/>
            <a:r>
              <a:rPr lang="de-CH" sz="2800" dirty="0">
                <a:latin typeface="ZapfDingbats"/>
                <a:sym typeface="Wingdings"/>
              </a:rPr>
              <a:t></a:t>
            </a:r>
            <a:endParaRPr lang="de-CH" sz="2800" dirty="0"/>
          </a:p>
        </p:txBody>
      </p:sp>
      <p:sp>
        <p:nvSpPr>
          <p:cNvPr id="11" name="Textfeld 10"/>
          <p:cNvSpPr txBox="1"/>
          <p:nvPr/>
        </p:nvSpPr>
        <p:spPr>
          <a:xfrm>
            <a:off x="7812360" y="2204864"/>
            <a:ext cx="720000" cy="720000"/>
          </a:xfrm>
          <a:prstGeom prst="flowChartConnector">
            <a:avLst/>
          </a:prstGeom>
          <a:solidFill>
            <a:srgbClr val="FF9933"/>
          </a:solidFill>
          <a:ln w="28575">
            <a:solidFill>
              <a:schemeClr val="bg1"/>
            </a:solidFill>
          </a:ln>
        </p:spPr>
        <p:txBody>
          <a:bodyPr wrap="square" lIns="36000" tIns="36000" rIns="36000" bIns="36000" rtlCol="0" anchor="ctr">
            <a:spAutoFit/>
          </a:bodyPr>
          <a:lstStyle/>
          <a:p>
            <a:pPr algn="ctr"/>
            <a:r>
              <a:rPr lang="de-CH" sz="2800" dirty="0">
                <a:latin typeface="ZapfDingbats"/>
                <a:sym typeface="Wingdings"/>
              </a:rPr>
              <a:t></a:t>
            </a:r>
            <a:endParaRPr lang="de-CH" sz="2800" dirty="0"/>
          </a:p>
        </p:txBody>
      </p:sp>
    </p:spTree>
    <p:extLst>
      <p:ext uri="{BB962C8B-B14F-4D97-AF65-F5344CB8AC3E}">
        <p14:creationId xmlns:p14="http://schemas.microsoft.com/office/powerpoint/2010/main" val="1570291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058"/>
            <a:ext cx="8251825" cy="717550"/>
          </a:xfrm>
        </p:spPr>
        <p:txBody>
          <a:bodyPr/>
          <a:lstStyle/>
          <a:p>
            <a:r>
              <a:rPr lang="en-GB" dirty="0"/>
              <a:t>Types of packages for transporting vegetables</a:t>
            </a:r>
          </a:p>
        </p:txBody>
      </p:sp>
      <p:sp>
        <p:nvSpPr>
          <p:cNvPr id="6" name="Title 1"/>
          <p:cNvSpPr txBox="1">
            <a:spLocks/>
          </p:cNvSpPr>
          <p:nvPr/>
        </p:nvSpPr>
        <p:spPr>
          <a:xfrm>
            <a:off x="1928204" y="4897369"/>
            <a:ext cx="1552903" cy="920493"/>
          </a:xfrm>
          <a:prstGeom prst="rect">
            <a:avLst/>
          </a:prstGeom>
          <a:solidFill>
            <a:schemeClr val="accent3">
              <a:alpha val="79999"/>
            </a:schemeClr>
          </a:solidFill>
          <a:ln>
            <a:noFill/>
          </a:ln>
        </p:spPr>
        <p:txBody>
          <a:bodyPr lIns="36000" tIns="36000" rIns="36000" bIns="3600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Polyethylene bags of different sizes for e.g. onion, carrot</a:t>
            </a:r>
          </a:p>
        </p:txBody>
      </p:sp>
      <p:sp>
        <p:nvSpPr>
          <p:cNvPr id="7" name="Title 1"/>
          <p:cNvSpPr txBox="1">
            <a:spLocks/>
          </p:cNvSpPr>
          <p:nvPr/>
        </p:nvSpPr>
        <p:spPr>
          <a:xfrm>
            <a:off x="3670297" y="5179165"/>
            <a:ext cx="2135764" cy="82069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Large wooden boxes or bins for cabbages, sweet potatoes, carrots, onions</a:t>
            </a:r>
          </a:p>
        </p:txBody>
      </p:sp>
      <p:sp>
        <p:nvSpPr>
          <p:cNvPr id="8" name="Title 1"/>
          <p:cNvSpPr txBox="1">
            <a:spLocks/>
          </p:cNvSpPr>
          <p:nvPr/>
        </p:nvSpPr>
        <p:spPr>
          <a:xfrm>
            <a:off x="354801" y="2429876"/>
            <a:ext cx="2319065" cy="47414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Basket with or without handles for unripe tomatoes</a:t>
            </a:r>
          </a:p>
        </p:txBody>
      </p:sp>
      <p:sp>
        <p:nvSpPr>
          <p:cNvPr id="12" name="Title 1"/>
          <p:cNvSpPr txBox="1">
            <a:spLocks/>
          </p:cNvSpPr>
          <p:nvPr/>
        </p:nvSpPr>
        <p:spPr>
          <a:xfrm>
            <a:off x="6351042" y="4925395"/>
            <a:ext cx="2088231" cy="417205"/>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err="1"/>
              <a:t>Punnets</a:t>
            </a:r>
            <a:r>
              <a:rPr lang="en-US" dirty="0"/>
              <a:t> for tomatoes and other soft vegetables</a:t>
            </a:r>
          </a:p>
        </p:txBody>
      </p:sp>
      <p:sp>
        <p:nvSpPr>
          <p:cNvPr id="13" name="Title 1"/>
          <p:cNvSpPr txBox="1">
            <a:spLocks/>
          </p:cNvSpPr>
          <p:nvPr/>
        </p:nvSpPr>
        <p:spPr>
          <a:xfrm>
            <a:off x="6286042" y="2666947"/>
            <a:ext cx="2456711" cy="50405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Flat trays for  e.g. ripe tomatoes, squash, lettuce</a:t>
            </a:r>
          </a:p>
        </p:txBody>
      </p:sp>
      <p:sp>
        <p:nvSpPr>
          <p:cNvPr id="14" name="Title 1"/>
          <p:cNvSpPr txBox="1">
            <a:spLocks/>
          </p:cNvSpPr>
          <p:nvPr/>
        </p:nvSpPr>
        <p:spPr>
          <a:xfrm>
            <a:off x="2884326" y="2878765"/>
            <a:ext cx="1907185" cy="24447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Cardboard boxes for unripe tomatoes</a:t>
            </a:r>
          </a:p>
        </p:txBody>
      </p:sp>
      <p:sp>
        <p:nvSpPr>
          <p:cNvPr id="5" name="Textfeld 4"/>
          <p:cNvSpPr txBox="1"/>
          <p:nvPr/>
        </p:nvSpPr>
        <p:spPr>
          <a:xfrm>
            <a:off x="395536" y="827420"/>
            <a:ext cx="7704855" cy="369332"/>
          </a:xfrm>
          <a:prstGeom prst="rect">
            <a:avLst/>
          </a:prstGeom>
          <a:noFill/>
        </p:spPr>
        <p:txBody>
          <a:bodyPr wrap="square" rtlCol="0">
            <a:spAutoFit/>
          </a:bodyPr>
          <a:lstStyle/>
          <a:p>
            <a:r>
              <a:rPr lang="de-CH" sz="1800" b="0" dirty="0"/>
              <a:t>Examples for use from the field to the packhouses and/or markets</a:t>
            </a:r>
          </a:p>
        </p:txBody>
      </p:sp>
      <p:sp>
        <p:nvSpPr>
          <p:cNvPr id="16" name="Title 1"/>
          <p:cNvSpPr txBox="1">
            <a:spLocks/>
          </p:cNvSpPr>
          <p:nvPr/>
        </p:nvSpPr>
        <p:spPr>
          <a:xfrm>
            <a:off x="329207" y="4899914"/>
            <a:ext cx="1476682" cy="515136"/>
          </a:xfrm>
          <a:prstGeom prst="rect">
            <a:avLst/>
          </a:prstGeom>
          <a:solidFill>
            <a:schemeClr val="accent3">
              <a:alpha val="79999"/>
            </a:schemeClr>
          </a:solidFill>
          <a:ln>
            <a:noFill/>
          </a:ln>
        </p:spPr>
        <p:txBody>
          <a:bodyPr lIns="36000" tIns="36000" rIns="36000" bIns="3600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Hessian bags for e.g. potatoes, unshelled beans/peas</a:t>
            </a:r>
          </a:p>
        </p:txBody>
      </p:sp>
      <p:pic>
        <p:nvPicPr>
          <p:cNvPr id="17" name="Grafik 16">
            <a:extLst>
              <a:ext uri="{FF2B5EF4-FFF2-40B4-BE49-F238E27FC236}">
                <a16:creationId xmlns:a16="http://schemas.microsoft.com/office/drawing/2014/main" id="{159AF2BB-49E9-4D5D-9131-A938A78D04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5850357" y="1204628"/>
            <a:ext cx="2518478" cy="1480516"/>
          </a:xfrm>
          <a:prstGeom prst="rect">
            <a:avLst/>
          </a:prstGeom>
        </p:spPr>
      </p:pic>
      <p:pic>
        <p:nvPicPr>
          <p:cNvPr id="18" name="Grafik 17">
            <a:extLst>
              <a:ext uri="{FF2B5EF4-FFF2-40B4-BE49-F238E27FC236}">
                <a16:creationId xmlns:a16="http://schemas.microsoft.com/office/drawing/2014/main" id="{BDBDFB0C-7F4F-4449-9370-40BB16721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4575" y="2848039"/>
            <a:ext cx="2022830" cy="1564997"/>
          </a:xfrm>
          <a:prstGeom prst="rect">
            <a:avLst/>
          </a:prstGeom>
        </p:spPr>
      </p:pic>
      <p:pic>
        <p:nvPicPr>
          <p:cNvPr id="9" name="Grafik 8">
            <a:extLst>
              <a:ext uri="{FF2B5EF4-FFF2-40B4-BE49-F238E27FC236}">
                <a16:creationId xmlns:a16="http://schemas.microsoft.com/office/drawing/2014/main" id="{D416980D-B600-48AA-9347-2C6AEB3E34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4998" y="1039675"/>
            <a:ext cx="2032126" cy="1512115"/>
          </a:xfrm>
          <a:prstGeom prst="rect">
            <a:avLst/>
          </a:prstGeom>
        </p:spPr>
      </p:pic>
      <p:pic>
        <p:nvPicPr>
          <p:cNvPr id="20" name="Grafik 19">
            <a:extLst>
              <a:ext uri="{FF2B5EF4-FFF2-40B4-BE49-F238E27FC236}">
                <a16:creationId xmlns:a16="http://schemas.microsoft.com/office/drawing/2014/main" id="{3A8FC736-CF2E-4F2F-B1DE-0A9D9D2427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17"/>
          <a:stretch/>
        </p:blipFill>
        <p:spPr>
          <a:xfrm>
            <a:off x="195445" y="2991548"/>
            <a:ext cx="1552903" cy="1924868"/>
          </a:xfrm>
          <a:prstGeom prst="rect">
            <a:avLst/>
          </a:prstGeom>
        </p:spPr>
      </p:pic>
      <p:pic>
        <p:nvPicPr>
          <p:cNvPr id="21" name="Grafik 20">
            <a:extLst>
              <a:ext uri="{FF2B5EF4-FFF2-40B4-BE49-F238E27FC236}">
                <a16:creationId xmlns:a16="http://schemas.microsoft.com/office/drawing/2014/main" id="{E3C153D7-1BC0-41E1-8108-285F8B9AC2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5694" y="3891377"/>
            <a:ext cx="1552903" cy="1023616"/>
          </a:xfrm>
          <a:prstGeom prst="rect">
            <a:avLst/>
          </a:prstGeom>
        </p:spPr>
      </p:pic>
      <p:pic>
        <p:nvPicPr>
          <p:cNvPr id="22" name="Grafik 21">
            <a:extLst>
              <a:ext uri="{FF2B5EF4-FFF2-40B4-BE49-F238E27FC236}">
                <a16:creationId xmlns:a16="http://schemas.microsoft.com/office/drawing/2014/main" id="{394EFDC3-7E13-404F-9788-E00691489F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8769" y="1252193"/>
            <a:ext cx="2772307" cy="1651826"/>
          </a:xfrm>
          <a:prstGeom prst="rect">
            <a:avLst/>
          </a:prstGeom>
        </p:spPr>
      </p:pic>
      <p:pic>
        <p:nvPicPr>
          <p:cNvPr id="23" name="Grafik 22">
            <a:extLst>
              <a:ext uri="{FF2B5EF4-FFF2-40B4-BE49-F238E27FC236}">
                <a16:creationId xmlns:a16="http://schemas.microsoft.com/office/drawing/2014/main" id="{B775C5C8-587E-4E0A-A8FB-FE2D0670E92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50955" y="3513954"/>
            <a:ext cx="1907184" cy="1778461"/>
          </a:xfrm>
          <a:prstGeom prst="rect">
            <a:avLst/>
          </a:prstGeom>
        </p:spPr>
      </p:pic>
      <p:pic>
        <p:nvPicPr>
          <p:cNvPr id="25" name="Grafik 24">
            <a:extLst>
              <a:ext uri="{FF2B5EF4-FFF2-40B4-BE49-F238E27FC236}">
                <a16:creationId xmlns:a16="http://schemas.microsoft.com/office/drawing/2014/main" id="{7EFCC991-87A6-416C-A200-98A6D67F026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91013" y="3630538"/>
            <a:ext cx="2314586" cy="1308399"/>
          </a:xfrm>
          <a:prstGeom prst="rect">
            <a:avLst/>
          </a:prstGeom>
        </p:spPr>
      </p:pic>
    </p:spTree>
    <p:extLst>
      <p:ext uri="{BB962C8B-B14F-4D97-AF65-F5344CB8AC3E}">
        <p14:creationId xmlns:p14="http://schemas.microsoft.com/office/powerpoint/2010/main" val="147176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D20D47A-152A-44E5-8113-E6DE108AE5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404664"/>
            <a:ext cx="7884368" cy="5573897"/>
          </a:xfrm>
          <a:prstGeom prst="rect">
            <a:avLst/>
          </a:prstGeom>
        </p:spPr>
      </p:pic>
      <p:sp>
        <p:nvSpPr>
          <p:cNvPr id="6" name="Ovale Legende 5"/>
          <p:cNvSpPr/>
          <p:nvPr/>
        </p:nvSpPr>
        <p:spPr bwMode="auto">
          <a:xfrm>
            <a:off x="188753" y="1916832"/>
            <a:ext cx="2743413" cy="1399349"/>
          </a:xfrm>
          <a:prstGeom prst="wedgeEllipseCallout">
            <a:avLst>
              <a:gd name="adj1" fmla="val 20967"/>
              <a:gd name="adj2" fmla="val 78348"/>
            </a:avLst>
          </a:prstGeom>
          <a:solidFill>
            <a:schemeClr val="bg1">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rPr>
              <a:t>What do I need to consider</a:t>
            </a:r>
            <a:r>
              <a:rPr lang="en-GB" sz="1600" b="0" dirty="0"/>
              <a:t> when</a:t>
            </a:r>
            <a:r>
              <a:rPr kumimoji="0" lang="en-GB" sz="1600" b="0" i="0" u="none" strike="noStrike" cap="none" normalizeH="0" baseline="0" dirty="0">
                <a:ln>
                  <a:noFill/>
                </a:ln>
                <a:solidFill>
                  <a:schemeClr val="tx1"/>
                </a:solidFill>
                <a:effectLst/>
              </a:rPr>
              <a:t> I select </a:t>
            </a:r>
            <a:r>
              <a:rPr lang="en-GB" sz="1600" dirty="0"/>
              <a:t>vegetable </a:t>
            </a:r>
            <a:r>
              <a:rPr kumimoji="0" lang="en-GB" sz="1600" i="0" u="none" strike="noStrike" cap="none" normalizeH="0" baseline="0" dirty="0">
                <a:ln>
                  <a:noFill/>
                </a:ln>
                <a:solidFill>
                  <a:schemeClr val="tx1"/>
                </a:solidFill>
                <a:effectLst/>
              </a:rPr>
              <a:t>species</a:t>
            </a:r>
            <a:r>
              <a:rPr kumimoji="0" lang="en-GB" sz="1600" b="0" i="0" u="none" strike="noStrike" cap="none" normalizeH="0" dirty="0">
                <a:ln>
                  <a:noFill/>
                </a:ln>
                <a:solidFill>
                  <a:schemeClr val="tx1"/>
                </a:solidFill>
                <a:effectLst/>
              </a:rPr>
              <a:t>?</a:t>
            </a:r>
            <a:endParaRPr kumimoji="0" lang="en-GB" sz="1600" b="0" i="0" u="none" strike="noStrike" cap="none" normalizeH="0" baseline="0" dirty="0">
              <a:ln>
                <a:noFill/>
              </a:ln>
              <a:solidFill>
                <a:schemeClr val="tx1"/>
              </a:solidFill>
              <a:effectLst/>
            </a:endParaRPr>
          </a:p>
        </p:txBody>
      </p:sp>
      <p:sp>
        <p:nvSpPr>
          <p:cNvPr id="7" name="Ovale Legende 6"/>
          <p:cNvSpPr/>
          <p:nvPr/>
        </p:nvSpPr>
        <p:spPr bwMode="auto">
          <a:xfrm>
            <a:off x="4932040" y="1772816"/>
            <a:ext cx="3888432" cy="3605850"/>
          </a:xfrm>
          <a:prstGeom prst="wedgeRoundRectCallout">
            <a:avLst>
              <a:gd name="adj1" fmla="val -83896"/>
              <a:gd name="adj2" fmla="val 17182"/>
              <a:gd name="adj3" fmla="val 16667"/>
            </a:avLst>
          </a:prstGeom>
          <a:solidFill>
            <a:srgbClr val="D7E7F5"/>
          </a:solidFill>
          <a:ln w="12700" cap="flat" cmpd="sng" algn="ctr">
            <a:noFill/>
            <a:prstDash val="solid"/>
            <a:round/>
            <a:headEnd type="none" w="sm" len="sm"/>
            <a:tailEnd type="none" w="sm" len="sm"/>
          </a:ln>
          <a:effectLst/>
        </p:spPr>
        <p:txBody>
          <a:bodyPr vert="horz" wrap="square" lIns="36000" tIns="36000" rIns="0" bIns="36000" numCol="1" rtlCol="0" anchor="ctr" anchorCtr="0" compatLnSpc="1">
            <a:prstTxWarp prst="textNoShape">
              <a:avLst/>
            </a:prstTxWarp>
          </a:bodyPr>
          <a:lstStyle/>
          <a:p>
            <a:pPr>
              <a:spcAft>
                <a:spcPts val="600"/>
              </a:spcAft>
            </a:pPr>
            <a:r>
              <a:rPr lang="en-GB" sz="1500" dirty="0"/>
              <a:t>Consider the following aspects:</a:t>
            </a:r>
          </a:p>
          <a:p>
            <a:pPr marL="180000" indent="-180000">
              <a:spcAft>
                <a:spcPts val="600"/>
              </a:spcAft>
              <a:buFont typeface="Arial" panose="020B0604020202020204" pitchFamily="34" charset="0"/>
              <a:buChar char="•"/>
            </a:pPr>
            <a:r>
              <a:rPr lang="en-GB" sz="1500" b="0" dirty="0"/>
              <a:t>Does my farm have suitable soils?</a:t>
            </a:r>
          </a:p>
          <a:p>
            <a:pPr marL="180000" indent="-180000">
              <a:spcAft>
                <a:spcPts val="600"/>
              </a:spcAft>
              <a:buFont typeface="Arial" panose="020B0604020202020204" pitchFamily="34" charset="0"/>
              <a:buChar char="•"/>
            </a:pPr>
            <a:r>
              <a:rPr lang="en-GB" sz="1500" b="0" dirty="0"/>
              <a:t>Do you grow the vegetable for household consumption or marketing?</a:t>
            </a:r>
          </a:p>
          <a:p>
            <a:pPr marL="180000" indent="-180000">
              <a:spcAft>
                <a:spcPts val="600"/>
              </a:spcAft>
              <a:buFont typeface="Arial" panose="020B0604020202020204" pitchFamily="34" charset="0"/>
              <a:buChar char="•"/>
            </a:pPr>
            <a:r>
              <a:rPr lang="en-GB" sz="1500" b="0" dirty="0"/>
              <a:t>Does the species best grow in low, moderate or high temperatures?</a:t>
            </a:r>
          </a:p>
          <a:p>
            <a:pPr marL="180000" indent="-180000">
              <a:spcAft>
                <a:spcPts val="600"/>
              </a:spcAft>
              <a:buFont typeface="Arial" panose="020B0604020202020204" pitchFamily="34" charset="0"/>
              <a:buChar char="•"/>
            </a:pPr>
            <a:r>
              <a:rPr lang="en-GB" sz="1500" b="0" dirty="0"/>
              <a:t>How much water does it need?</a:t>
            </a:r>
          </a:p>
          <a:p>
            <a:pPr marL="180000" indent="-180000">
              <a:spcAft>
                <a:spcPts val="600"/>
              </a:spcAft>
              <a:buFont typeface="Arial" panose="020B0604020202020204" pitchFamily="34" charset="0"/>
              <a:buChar char="•"/>
            </a:pPr>
            <a:r>
              <a:rPr lang="en-GB" sz="1500" b="0" dirty="0"/>
              <a:t>How much labour does it require?</a:t>
            </a:r>
          </a:p>
          <a:p>
            <a:pPr marL="180000" indent="-180000">
              <a:spcAft>
                <a:spcPts val="600"/>
              </a:spcAft>
              <a:buFont typeface="Arial" panose="020B0604020202020204" pitchFamily="34" charset="0"/>
              <a:buChar char="•"/>
            </a:pPr>
            <a:r>
              <a:rPr lang="en-GB" sz="1500" b="0" dirty="0"/>
              <a:t>Which management does it require?</a:t>
            </a:r>
          </a:p>
          <a:p>
            <a:pPr marL="180000" indent="-180000">
              <a:spcAft>
                <a:spcPts val="600"/>
              </a:spcAft>
              <a:buFont typeface="Arial" panose="020B0604020202020204" pitchFamily="34" charset="0"/>
              <a:buChar char="•"/>
            </a:pPr>
            <a:r>
              <a:rPr lang="en-GB" sz="1500" b="0" dirty="0"/>
              <a:t>How well does it store?</a:t>
            </a:r>
          </a:p>
          <a:p>
            <a:pPr marL="180000" indent="-180000">
              <a:spcAft>
                <a:spcPts val="600"/>
              </a:spcAft>
              <a:buFont typeface="Arial" panose="020B0604020202020204" pitchFamily="34" charset="0"/>
              <a:buChar char="•"/>
            </a:pPr>
            <a:r>
              <a:rPr lang="en-GB" sz="1500" b="0" dirty="0"/>
              <a:t>Are good quality seeds available?</a:t>
            </a:r>
            <a:endParaRPr lang="en-GB" sz="1600" b="0" dirty="0"/>
          </a:p>
        </p:txBody>
      </p:sp>
      <p:sp>
        <p:nvSpPr>
          <p:cNvPr id="2" name="Titel 1"/>
          <p:cNvSpPr>
            <a:spLocks noGrp="1"/>
          </p:cNvSpPr>
          <p:nvPr>
            <p:ph type="title"/>
          </p:nvPr>
        </p:nvSpPr>
        <p:spPr>
          <a:xfrm>
            <a:off x="367597" y="338237"/>
            <a:ext cx="8596891" cy="498475"/>
          </a:xfrm>
          <a:solidFill>
            <a:schemeClr val="bg1"/>
          </a:solidFill>
        </p:spPr>
        <p:txBody>
          <a:bodyPr rIns="0"/>
          <a:lstStyle/>
          <a:p>
            <a:r>
              <a:rPr lang="en-GB" dirty="0"/>
              <a:t>Factors to consider in vegetable species selection</a:t>
            </a:r>
          </a:p>
        </p:txBody>
      </p:sp>
      <p:pic>
        <p:nvPicPr>
          <p:cNvPr id="12" name="Grafik 11">
            <a:extLst>
              <a:ext uri="{FF2B5EF4-FFF2-40B4-BE49-F238E27FC236}">
                <a16:creationId xmlns:a16="http://schemas.microsoft.com/office/drawing/2014/main" id="{3777D147-CDCC-4D79-9BD1-A8BD2BE25D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7439" y="3698062"/>
            <a:ext cx="1989453" cy="2472727"/>
          </a:xfrm>
          <a:prstGeom prst="rect">
            <a:avLst/>
          </a:prstGeom>
        </p:spPr>
      </p:pic>
    </p:spTree>
    <p:extLst>
      <p:ext uri="{BB962C8B-B14F-4D97-AF65-F5344CB8AC3E}">
        <p14:creationId xmlns:p14="http://schemas.microsoft.com/office/powerpoint/2010/main" val="2825072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3568DCF-5C50-4244-828D-F4DCD8552E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2"/>
          <a:stretch/>
        </p:blipFill>
        <p:spPr>
          <a:xfrm>
            <a:off x="629816" y="1212391"/>
            <a:ext cx="7884368" cy="4145185"/>
          </a:xfrm>
          <a:prstGeom prst="rect">
            <a:avLst/>
          </a:prstGeom>
        </p:spPr>
      </p:pic>
      <p:sp>
        <p:nvSpPr>
          <p:cNvPr id="7" name="Ovale Legende 6"/>
          <p:cNvSpPr/>
          <p:nvPr/>
        </p:nvSpPr>
        <p:spPr bwMode="auto">
          <a:xfrm>
            <a:off x="4756296" y="1879369"/>
            <a:ext cx="4248472" cy="3180136"/>
          </a:xfrm>
          <a:prstGeom prst="wedgeRoundRectCallout">
            <a:avLst>
              <a:gd name="adj1" fmla="val -86854"/>
              <a:gd name="adj2" fmla="val 23595"/>
              <a:gd name="adj3" fmla="val 16667"/>
            </a:avLst>
          </a:prstGeom>
          <a:solidFill>
            <a:srgbClr val="D7E7F5"/>
          </a:solidFill>
          <a:ln w="12700" cap="flat" cmpd="sng" algn="ctr">
            <a:noFill/>
            <a:prstDash val="solid"/>
            <a:round/>
            <a:headEnd type="none" w="sm" len="sm"/>
            <a:tailEnd type="none" w="sm" len="sm"/>
          </a:ln>
          <a:effectLst/>
        </p:spPr>
        <p:txBody>
          <a:bodyPr vert="horz" wrap="square" lIns="36000" tIns="36000" rIns="0" bIns="36000" numCol="1" rtlCol="0" anchor="ctr" anchorCtr="0" compatLnSpc="1">
            <a:prstTxWarp prst="textNoShape">
              <a:avLst/>
            </a:prstTxWarp>
          </a:bodyPr>
          <a:lstStyle/>
          <a:p>
            <a:pPr>
              <a:spcAft>
                <a:spcPts val="600"/>
              </a:spcAft>
            </a:pPr>
            <a:r>
              <a:rPr lang="en-GB" sz="1500" dirty="0"/>
              <a:t>Consider the following aspects:</a:t>
            </a:r>
          </a:p>
          <a:p>
            <a:pPr marL="180000" indent="-180000">
              <a:spcAft>
                <a:spcPts val="600"/>
              </a:spcAft>
              <a:buFont typeface="Arial" panose="020B0604020202020204" pitchFamily="34" charset="0"/>
              <a:buChar char="•"/>
            </a:pPr>
            <a:r>
              <a:rPr lang="en-GB" sz="1500" b="0" dirty="0"/>
              <a:t>What are the market requirements?</a:t>
            </a:r>
          </a:p>
          <a:p>
            <a:pPr marL="180000" indent="-180000">
              <a:spcAft>
                <a:spcPts val="600"/>
              </a:spcAft>
              <a:buFont typeface="Arial" panose="020B0604020202020204" pitchFamily="34" charset="0"/>
              <a:buChar char="•"/>
            </a:pPr>
            <a:r>
              <a:rPr lang="en-GB" sz="1500" b="0" dirty="0"/>
              <a:t>What growth habit does the variety have?</a:t>
            </a:r>
          </a:p>
          <a:p>
            <a:pPr marL="180000" indent="-180000">
              <a:spcAft>
                <a:spcPts val="600"/>
              </a:spcAft>
              <a:buFont typeface="Arial" panose="020B0604020202020204" pitchFamily="34" charset="0"/>
              <a:buChar char="•"/>
            </a:pPr>
            <a:r>
              <a:rPr lang="en-GB" sz="1500" b="0" dirty="0"/>
              <a:t>How much time does it need to maturity?</a:t>
            </a:r>
          </a:p>
          <a:p>
            <a:pPr marL="180000" indent="-180000">
              <a:spcAft>
                <a:spcPts val="600"/>
              </a:spcAft>
              <a:buFont typeface="Arial" panose="020B0604020202020204" pitchFamily="34" charset="0"/>
              <a:buChar char="•"/>
            </a:pPr>
            <a:r>
              <a:rPr lang="en-GB" sz="1500" b="0" dirty="0"/>
              <a:t>How much sunny days does it require?</a:t>
            </a:r>
          </a:p>
          <a:p>
            <a:pPr marL="180000" indent="-180000">
              <a:spcAft>
                <a:spcPts val="600"/>
              </a:spcAft>
              <a:buFont typeface="Arial" panose="020B0604020202020204" pitchFamily="34" charset="0"/>
              <a:buChar char="•"/>
            </a:pPr>
            <a:r>
              <a:rPr lang="en-GB" sz="1500" b="0" dirty="0"/>
              <a:t>To which pests and diseases is it resistant?</a:t>
            </a:r>
          </a:p>
          <a:p>
            <a:pPr marL="180000" indent="-180000">
              <a:spcAft>
                <a:spcPts val="600"/>
              </a:spcAft>
              <a:buFont typeface="Arial" panose="020B0604020202020204" pitchFamily="34" charset="0"/>
              <a:buChar char="•"/>
            </a:pPr>
            <a:r>
              <a:rPr lang="en-GB" sz="1500" b="0" dirty="0"/>
              <a:t>What yield potential does it have?</a:t>
            </a:r>
          </a:p>
          <a:p>
            <a:pPr marL="180000" indent="-180000">
              <a:spcAft>
                <a:spcPts val="600"/>
              </a:spcAft>
              <a:buFont typeface="Arial" panose="020B0604020202020204" pitchFamily="34" charset="0"/>
              <a:buChar char="•"/>
            </a:pPr>
            <a:r>
              <a:rPr lang="en-GB" sz="1500" b="0" dirty="0"/>
              <a:t>How well does it store?</a:t>
            </a:r>
          </a:p>
          <a:p>
            <a:pPr marL="180000" indent="-180000">
              <a:spcAft>
                <a:spcPts val="600"/>
              </a:spcAft>
              <a:buFont typeface="Arial" panose="020B0604020202020204" pitchFamily="34" charset="0"/>
              <a:buChar char="•"/>
            </a:pPr>
            <a:r>
              <a:rPr lang="en-GB" sz="1500" b="0" dirty="0"/>
              <a:t>Are good quality seeds available?</a:t>
            </a:r>
            <a:endParaRPr lang="en-GB" sz="1500" dirty="0"/>
          </a:p>
        </p:txBody>
      </p:sp>
      <p:sp>
        <p:nvSpPr>
          <p:cNvPr id="8" name="Ovale Legende 7"/>
          <p:cNvSpPr/>
          <p:nvPr/>
        </p:nvSpPr>
        <p:spPr bwMode="auto">
          <a:xfrm>
            <a:off x="171454" y="1669237"/>
            <a:ext cx="2225555" cy="1800200"/>
          </a:xfrm>
          <a:prstGeom prst="wedgeEllipseCallout">
            <a:avLst>
              <a:gd name="adj1" fmla="val 23070"/>
              <a:gd name="adj2" fmla="val 68487"/>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1600" b="0" dirty="0"/>
              <a:t>What do I need </a:t>
            </a:r>
            <a:r>
              <a:rPr lang="de-CH" sz="1600" b="0" dirty="0" err="1"/>
              <a:t>to</a:t>
            </a:r>
            <a:r>
              <a:rPr lang="de-CH" sz="1600" b="0" dirty="0"/>
              <a:t> </a:t>
            </a:r>
            <a:r>
              <a:rPr lang="en-GB" sz="1600" b="0" dirty="0"/>
              <a:t>consider</a:t>
            </a:r>
            <a:r>
              <a:rPr lang="de-CH" sz="1600" b="0" dirty="0"/>
              <a:t> when I select </a:t>
            </a:r>
            <a:r>
              <a:rPr lang="de-CH" sz="1600" dirty="0"/>
              <a:t>vegetable varieties</a:t>
            </a:r>
            <a:r>
              <a:rPr lang="de-CH" sz="1600" b="0" dirty="0"/>
              <a:t>?</a:t>
            </a:r>
          </a:p>
        </p:txBody>
      </p:sp>
      <p:sp>
        <p:nvSpPr>
          <p:cNvPr id="2" name="Titel 1"/>
          <p:cNvSpPr>
            <a:spLocks noGrp="1"/>
          </p:cNvSpPr>
          <p:nvPr>
            <p:ph type="title"/>
          </p:nvPr>
        </p:nvSpPr>
        <p:spPr>
          <a:xfrm>
            <a:off x="511175" y="330201"/>
            <a:ext cx="5284961" cy="498475"/>
          </a:xfrm>
          <a:solidFill>
            <a:schemeClr val="bg1"/>
          </a:solidFill>
        </p:spPr>
        <p:txBody>
          <a:bodyPr/>
          <a:lstStyle/>
          <a:p>
            <a:r>
              <a:rPr lang="en-US" dirty="0"/>
              <a:t>Selecting appropriate varieties</a:t>
            </a:r>
          </a:p>
        </p:txBody>
      </p:sp>
      <p:pic>
        <p:nvPicPr>
          <p:cNvPr id="9" name="Grafik 8">
            <a:extLst>
              <a:ext uri="{FF2B5EF4-FFF2-40B4-BE49-F238E27FC236}">
                <a16:creationId xmlns:a16="http://schemas.microsoft.com/office/drawing/2014/main" id="{DA3764F5-46CC-45D3-BDAA-CF92231547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2282" y="3705060"/>
            <a:ext cx="1989453" cy="2472727"/>
          </a:xfrm>
          <a:prstGeom prst="rect">
            <a:avLst/>
          </a:prstGeom>
        </p:spPr>
      </p:pic>
    </p:spTree>
    <p:extLst>
      <p:ext uri="{BB962C8B-B14F-4D97-AF65-F5344CB8AC3E}">
        <p14:creationId xmlns:p14="http://schemas.microsoft.com/office/powerpoint/2010/main" val="335018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404664"/>
            <a:ext cx="6840760" cy="461665"/>
          </a:xfrm>
          <a:prstGeom prst="rect">
            <a:avLst/>
          </a:prstGeom>
          <a:noFill/>
        </p:spPr>
        <p:txBody>
          <a:bodyPr wrap="square" rtlCol="0">
            <a:spAutoFit/>
          </a:bodyPr>
          <a:lstStyle/>
          <a:p>
            <a:r>
              <a:rPr lang="de-CH" dirty="0"/>
              <a:t>Soil pH </a:t>
            </a:r>
            <a:r>
              <a:rPr lang="de-CH" dirty="0" err="1"/>
              <a:t>tolerance</a:t>
            </a:r>
            <a:r>
              <a:rPr lang="de-CH" dirty="0"/>
              <a:t> </a:t>
            </a:r>
            <a:r>
              <a:rPr lang="de-CH" dirty="0" err="1"/>
              <a:t>by</a:t>
            </a:r>
            <a:r>
              <a:rPr lang="de-CH" dirty="0"/>
              <a:t> </a:t>
            </a:r>
            <a:r>
              <a:rPr lang="de-CH" dirty="0" err="1"/>
              <a:t>various</a:t>
            </a:r>
            <a:r>
              <a:rPr lang="de-CH" dirty="0"/>
              <a:t> vegetables</a:t>
            </a:r>
            <a:endParaRPr lang="en-US" dirty="0"/>
          </a:p>
        </p:txBody>
      </p:sp>
      <p:graphicFrame>
        <p:nvGraphicFramePr>
          <p:cNvPr id="2" name="Tabelle 1">
            <a:extLst>
              <a:ext uri="{FF2B5EF4-FFF2-40B4-BE49-F238E27FC236}">
                <a16:creationId xmlns:a16="http://schemas.microsoft.com/office/drawing/2014/main" id="{70BD55F8-0003-4BF6-8615-9C0A084D1672}"/>
              </a:ext>
            </a:extLst>
          </p:cNvPr>
          <p:cNvGraphicFramePr>
            <a:graphicFrameLocks noGrp="1"/>
          </p:cNvGraphicFramePr>
          <p:nvPr>
            <p:extLst>
              <p:ext uri="{D42A27DB-BD31-4B8C-83A1-F6EECF244321}">
                <p14:modId xmlns:p14="http://schemas.microsoft.com/office/powerpoint/2010/main" val="2843941379"/>
              </p:ext>
            </p:extLst>
          </p:nvPr>
        </p:nvGraphicFramePr>
        <p:xfrm>
          <a:off x="827584" y="1052736"/>
          <a:ext cx="7344816" cy="4335570"/>
        </p:xfrm>
        <a:graphic>
          <a:graphicData uri="http://schemas.openxmlformats.org/drawingml/2006/table">
            <a:tbl>
              <a:tblPr firstRow="1" bandRow="1">
                <a:tableStyleId>{5C22544A-7EE6-4342-B048-85BDC9FD1C3A}</a:tableStyleId>
              </a:tblPr>
              <a:tblGrid>
                <a:gridCol w="1836204">
                  <a:extLst>
                    <a:ext uri="{9D8B030D-6E8A-4147-A177-3AD203B41FA5}">
                      <a16:colId xmlns:a16="http://schemas.microsoft.com/office/drawing/2014/main" val="2714101783"/>
                    </a:ext>
                  </a:extLst>
                </a:gridCol>
                <a:gridCol w="1836204">
                  <a:extLst>
                    <a:ext uri="{9D8B030D-6E8A-4147-A177-3AD203B41FA5}">
                      <a16:colId xmlns:a16="http://schemas.microsoft.com/office/drawing/2014/main" val="275787627"/>
                    </a:ext>
                  </a:extLst>
                </a:gridCol>
                <a:gridCol w="1836204">
                  <a:extLst>
                    <a:ext uri="{9D8B030D-6E8A-4147-A177-3AD203B41FA5}">
                      <a16:colId xmlns:a16="http://schemas.microsoft.com/office/drawing/2014/main" val="786512064"/>
                    </a:ext>
                  </a:extLst>
                </a:gridCol>
                <a:gridCol w="1836204">
                  <a:extLst>
                    <a:ext uri="{9D8B030D-6E8A-4147-A177-3AD203B41FA5}">
                      <a16:colId xmlns:a16="http://schemas.microsoft.com/office/drawing/2014/main" val="1972287029"/>
                    </a:ext>
                  </a:extLst>
                </a:gridCol>
              </a:tblGrid>
              <a:tr h="503070">
                <a:tc>
                  <a:txBody>
                    <a:bodyPr/>
                    <a:lstStyle/>
                    <a:p>
                      <a:r>
                        <a:rPr lang="de-CH" sz="1400" dirty="0"/>
                        <a:t>Very </a:t>
                      </a:r>
                      <a:r>
                        <a:rPr lang="de-CH" sz="1400" dirty="0" err="1"/>
                        <a:t>acid</a:t>
                      </a:r>
                      <a:endParaRPr lang="de-CH" sz="1400" dirty="0"/>
                    </a:p>
                    <a:p>
                      <a:r>
                        <a:rPr lang="de-CH" sz="1400" b="0" dirty="0"/>
                        <a:t>(pH 5.0 </a:t>
                      </a:r>
                      <a:r>
                        <a:rPr lang="de-CH" sz="1400" b="0" dirty="0" err="1"/>
                        <a:t>to</a:t>
                      </a:r>
                      <a:r>
                        <a:rPr lang="de-CH" sz="1400" b="0" dirty="0"/>
                        <a:t> 5.8)</a:t>
                      </a:r>
                    </a:p>
                  </a:txBody>
                  <a:tcPr>
                    <a:solidFill>
                      <a:schemeClr val="accent5">
                        <a:lumMod val="75000"/>
                      </a:schemeClr>
                    </a:solidFill>
                  </a:tcPr>
                </a:tc>
                <a:tc>
                  <a:txBody>
                    <a:bodyPr/>
                    <a:lstStyle/>
                    <a:p>
                      <a:r>
                        <a:rPr lang="de-CH" sz="1400" dirty="0" err="1"/>
                        <a:t>Moderately</a:t>
                      </a:r>
                      <a:r>
                        <a:rPr lang="de-CH" sz="1400" dirty="0"/>
                        <a:t> </a:t>
                      </a:r>
                      <a:r>
                        <a:rPr lang="de-CH" sz="1400" dirty="0" err="1"/>
                        <a:t>acid</a:t>
                      </a:r>
                      <a:endParaRPr lang="de-CH" sz="1400" dirty="0"/>
                    </a:p>
                    <a:p>
                      <a:r>
                        <a:rPr lang="de-CH" sz="1400" b="0" dirty="0"/>
                        <a:t>(pH 5.5 </a:t>
                      </a:r>
                      <a:r>
                        <a:rPr lang="de-CH" sz="1400" b="0" dirty="0" err="1"/>
                        <a:t>to</a:t>
                      </a:r>
                      <a:r>
                        <a:rPr lang="de-CH" sz="1400" b="0" dirty="0"/>
                        <a:t> 6.8)</a:t>
                      </a:r>
                    </a:p>
                  </a:txBody>
                  <a:tcPr>
                    <a:solidFill>
                      <a:schemeClr val="accent5">
                        <a:lumMod val="75000"/>
                      </a:schemeClr>
                    </a:solidFill>
                  </a:tcPr>
                </a:tc>
                <a:tc>
                  <a:txBody>
                    <a:bodyPr/>
                    <a:lstStyle/>
                    <a:p>
                      <a:r>
                        <a:rPr lang="de-CH" sz="1400" dirty="0" err="1"/>
                        <a:t>Slightly</a:t>
                      </a:r>
                      <a:r>
                        <a:rPr lang="de-CH" sz="1400" dirty="0"/>
                        <a:t> </a:t>
                      </a:r>
                      <a:r>
                        <a:rPr lang="de-CH" sz="1400" dirty="0" err="1"/>
                        <a:t>acid</a:t>
                      </a:r>
                      <a:endParaRPr lang="de-CH" sz="1400" dirty="0"/>
                    </a:p>
                    <a:p>
                      <a:r>
                        <a:rPr lang="de-CH" sz="1400" b="0" dirty="0"/>
                        <a:t>(pH 6.0 </a:t>
                      </a:r>
                      <a:r>
                        <a:rPr lang="de-CH" sz="1400" b="0" dirty="0" err="1"/>
                        <a:t>to</a:t>
                      </a:r>
                      <a:r>
                        <a:rPr lang="de-CH" sz="1400" b="0" dirty="0"/>
                        <a:t> 6.8)</a:t>
                      </a:r>
                    </a:p>
                  </a:txBody>
                  <a:tcPr>
                    <a:solidFill>
                      <a:schemeClr val="accent5">
                        <a:lumMod val="75000"/>
                      </a:schemeClr>
                    </a:solidFill>
                  </a:tcPr>
                </a:tc>
                <a:tc>
                  <a:txBody>
                    <a:bodyPr/>
                    <a:lstStyle/>
                    <a:p>
                      <a:r>
                        <a:rPr lang="de-CH" sz="1400" dirty="0"/>
                        <a:t>Very </a:t>
                      </a:r>
                      <a:r>
                        <a:rPr lang="de-CH" sz="1400" dirty="0" err="1"/>
                        <a:t>alcaline</a:t>
                      </a:r>
                      <a:endParaRPr lang="de-CH" sz="1400" dirty="0"/>
                    </a:p>
                    <a:p>
                      <a:r>
                        <a:rPr lang="de-CH" sz="1400" b="0" dirty="0"/>
                        <a:t>(pH 7.0 </a:t>
                      </a:r>
                      <a:r>
                        <a:rPr lang="de-CH" sz="1400" b="0" dirty="0" err="1"/>
                        <a:t>to</a:t>
                      </a:r>
                      <a:r>
                        <a:rPr lang="de-CH" sz="1400" b="0" dirty="0"/>
                        <a:t> 8.0)</a:t>
                      </a:r>
                    </a:p>
                  </a:txBody>
                  <a:tcPr>
                    <a:solidFill>
                      <a:schemeClr val="accent5">
                        <a:lumMod val="75000"/>
                      </a:schemeClr>
                    </a:solidFill>
                  </a:tcPr>
                </a:tc>
                <a:extLst>
                  <a:ext uri="{0D108BD9-81ED-4DB2-BD59-A6C34878D82A}">
                    <a16:rowId xmlns:a16="http://schemas.microsoft.com/office/drawing/2014/main" val="262016306"/>
                  </a:ext>
                </a:extLst>
              </a:tr>
              <a:tr h="3817410">
                <a:tc>
                  <a:txBody>
                    <a:bodyPr/>
                    <a:lstStyle/>
                    <a:p>
                      <a:r>
                        <a:rPr lang="de-CH" sz="1400" dirty="0" err="1"/>
                        <a:t>Celeriac</a:t>
                      </a:r>
                      <a:endParaRPr lang="de-CH" sz="1400" dirty="0"/>
                    </a:p>
                    <a:p>
                      <a:r>
                        <a:rPr lang="de-CH" sz="1400" dirty="0" err="1"/>
                        <a:t>Chickory</a:t>
                      </a:r>
                      <a:endParaRPr lang="de-CH" sz="1400" dirty="0"/>
                    </a:p>
                    <a:p>
                      <a:r>
                        <a:rPr lang="de-CH" sz="1400" dirty="0" err="1"/>
                        <a:t>Eggplant</a:t>
                      </a:r>
                      <a:endParaRPr lang="de-CH" sz="1400" dirty="0"/>
                    </a:p>
                    <a:p>
                      <a:r>
                        <a:rPr lang="de-CH" sz="1400" dirty="0" err="1"/>
                        <a:t>Endive</a:t>
                      </a:r>
                      <a:endParaRPr lang="de-CH" sz="1400" dirty="0"/>
                    </a:p>
                    <a:p>
                      <a:r>
                        <a:rPr lang="de-CH" sz="1400" dirty="0" err="1"/>
                        <a:t>Potato</a:t>
                      </a:r>
                      <a:endParaRPr lang="de-CH" sz="1400" dirty="0"/>
                    </a:p>
                    <a:p>
                      <a:r>
                        <a:rPr lang="de-CH" sz="1400" dirty="0" err="1"/>
                        <a:t>Shallot</a:t>
                      </a:r>
                      <a:endParaRPr lang="de-CH" sz="1400" dirty="0"/>
                    </a:p>
                    <a:p>
                      <a:r>
                        <a:rPr lang="de-CH" sz="1400" dirty="0" err="1"/>
                        <a:t>Spinach</a:t>
                      </a:r>
                      <a:r>
                        <a:rPr lang="de-CH" sz="1400" dirty="0"/>
                        <a:t> </a:t>
                      </a:r>
                      <a:r>
                        <a:rPr lang="de-CH" sz="1400" dirty="0" err="1"/>
                        <a:t>beet</a:t>
                      </a:r>
                      <a:endParaRPr lang="de-CH" sz="1400" dirty="0"/>
                    </a:p>
                    <a:p>
                      <a:r>
                        <a:rPr lang="de-CH" sz="1400" dirty="0"/>
                        <a:t>Sweet </a:t>
                      </a:r>
                      <a:r>
                        <a:rPr lang="de-CH" sz="1400" dirty="0" err="1"/>
                        <a:t>potato</a:t>
                      </a:r>
                      <a:endParaRPr lang="de-CH" sz="1400" dirty="0"/>
                    </a:p>
                  </a:txBody>
                  <a:tcPr>
                    <a:solidFill>
                      <a:srgbClr val="CBDBD8"/>
                    </a:solidFill>
                  </a:tcPr>
                </a:tc>
                <a:tc>
                  <a:txBody>
                    <a:bodyPr/>
                    <a:lstStyle/>
                    <a:p>
                      <a:r>
                        <a:rPr lang="de-CH" sz="1400" dirty="0"/>
                        <a:t>Bean</a:t>
                      </a:r>
                    </a:p>
                    <a:p>
                      <a:r>
                        <a:rPr lang="de-CH" sz="1400" dirty="0" err="1"/>
                        <a:t>Brussels</a:t>
                      </a:r>
                      <a:r>
                        <a:rPr lang="de-CH" sz="1400" dirty="0"/>
                        <a:t> </a:t>
                      </a:r>
                      <a:r>
                        <a:rPr lang="de-CH" sz="1400" dirty="0" err="1"/>
                        <a:t>sprouts</a:t>
                      </a:r>
                      <a:endParaRPr lang="de-CH" sz="1400" dirty="0"/>
                    </a:p>
                    <a:p>
                      <a:r>
                        <a:rPr lang="de-CH" sz="1400" dirty="0" err="1"/>
                        <a:t>Carrot</a:t>
                      </a:r>
                      <a:endParaRPr lang="de-CH" sz="1400" dirty="0"/>
                    </a:p>
                    <a:p>
                      <a:r>
                        <a:rPr lang="de-CH" sz="1400" dirty="0" err="1"/>
                        <a:t>Collard</a:t>
                      </a:r>
                      <a:r>
                        <a:rPr lang="de-CH" sz="1400" dirty="0"/>
                        <a:t> </a:t>
                      </a:r>
                      <a:r>
                        <a:rPr lang="de-CH" sz="1400" dirty="0" err="1"/>
                        <a:t>greens</a:t>
                      </a:r>
                      <a:endParaRPr lang="de-CH" sz="1400" dirty="0"/>
                    </a:p>
                    <a:p>
                      <a:r>
                        <a:rPr lang="de-CH" sz="1400" dirty="0" err="1"/>
                        <a:t>Corn</a:t>
                      </a:r>
                      <a:endParaRPr lang="de-CH" sz="1400" dirty="0"/>
                    </a:p>
                    <a:p>
                      <a:r>
                        <a:rPr lang="de-CH" sz="1400" dirty="0" err="1"/>
                        <a:t>Garlic</a:t>
                      </a:r>
                      <a:endParaRPr lang="de-CH" sz="1400" dirty="0"/>
                    </a:p>
                    <a:p>
                      <a:r>
                        <a:rPr lang="de-CH" sz="1400" dirty="0"/>
                        <a:t>Lima </a:t>
                      </a:r>
                      <a:r>
                        <a:rPr lang="de-CH" sz="1400" dirty="0" err="1"/>
                        <a:t>bean</a:t>
                      </a:r>
                      <a:endParaRPr lang="de-CH" sz="1400" dirty="0"/>
                    </a:p>
                    <a:p>
                      <a:r>
                        <a:rPr lang="de-CH" sz="1400" dirty="0" err="1"/>
                        <a:t>Parsley</a:t>
                      </a:r>
                      <a:endParaRPr lang="de-CH" sz="1400" dirty="0"/>
                    </a:p>
                    <a:p>
                      <a:r>
                        <a:rPr lang="de-CH" sz="1400" dirty="0" err="1"/>
                        <a:t>Pea</a:t>
                      </a:r>
                      <a:endParaRPr lang="de-CH" sz="1400" dirty="0"/>
                    </a:p>
                    <a:p>
                      <a:r>
                        <a:rPr lang="de-CH" sz="1400" dirty="0"/>
                        <a:t>Peppers</a:t>
                      </a:r>
                    </a:p>
                    <a:p>
                      <a:r>
                        <a:rPr lang="de-CH" sz="1400" dirty="0" err="1"/>
                        <a:t>Pumpkin</a:t>
                      </a:r>
                      <a:endParaRPr lang="de-CH" sz="1400" dirty="0"/>
                    </a:p>
                    <a:p>
                      <a:r>
                        <a:rPr lang="de-CH" sz="1400" dirty="0" err="1"/>
                        <a:t>Radish</a:t>
                      </a:r>
                      <a:endParaRPr lang="de-CH" sz="1400" dirty="0"/>
                    </a:p>
                    <a:p>
                      <a:r>
                        <a:rPr lang="de-CH" sz="1400" dirty="0" err="1"/>
                        <a:t>Rutabaga</a:t>
                      </a:r>
                      <a:endParaRPr lang="de-CH" sz="1400" dirty="0"/>
                    </a:p>
                    <a:p>
                      <a:r>
                        <a:rPr lang="de-CH" sz="1400" dirty="0" err="1"/>
                        <a:t>Soybean</a:t>
                      </a:r>
                      <a:endParaRPr lang="de-CH" sz="1400" dirty="0"/>
                    </a:p>
                    <a:p>
                      <a:r>
                        <a:rPr lang="de-CH" sz="1400" dirty="0"/>
                        <a:t>Squash</a:t>
                      </a:r>
                    </a:p>
                    <a:p>
                      <a:r>
                        <a:rPr lang="de-CH" sz="1400" dirty="0" err="1"/>
                        <a:t>Tomato</a:t>
                      </a:r>
                      <a:endParaRPr lang="de-CH" sz="1400" dirty="0"/>
                    </a:p>
                    <a:p>
                      <a:r>
                        <a:rPr lang="de-CH" sz="1400" dirty="0" err="1"/>
                        <a:t>Turnip</a:t>
                      </a:r>
                      <a:endParaRPr lang="de-CH" sz="1400" dirty="0"/>
                    </a:p>
                  </a:txBody>
                  <a:tcPr>
                    <a:solidFill>
                      <a:srgbClr val="E7EEED"/>
                    </a:solidFill>
                  </a:tcPr>
                </a:tc>
                <a:tc>
                  <a:txBody>
                    <a:bodyPr/>
                    <a:lstStyle/>
                    <a:p>
                      <a:r>
                        <a:rPr lang="de-CH" sz="1400" dirty="0"/>
                        <a:t>Asparagus</a:t>
                      </a:r>
                    </a:p>
                    <a:p>
                      <a:r>
                        <a:rPr lang="de-CH" sz="1400" dirty="0"/>
                        <a:t>Beet</a:t>
                      </a:r>
                    </a:p>
                    <a:p>
                      <a:r>
                        <a:rPr lang="de-CH" sz="1400" dirty="0"/>
                        <a:t>Bok </a:t>
                      </a:r>
                      <a:r>
                        <a:rPr lang="de-CH" sz="1400" dirty="0" err="1"/>
                        <a:t>choy</a:t>
                      </a:r>
                      <a:endParaRPr lang="de-CH" sz="1400" dirty="0"/>
                    </a:p>
                    <a:p>
                      <a:r>
                        <a:rPr lang="de-CH" sz="1400" dirty="0"/>
                        <a:t>Broccoli</a:t>
                      </a:r>
                    </a:p>
                    <a:p>
                      <a:r>
                        <a:rPr lang="de-CH" sz="1400" dirty="0" err="1"/>
                        <a:t>Kale</a:t>
                      </a:r>
                      <a:endParaRPr lang="de-CH" sz="1400" dirty="0"/>
                    </a:p>
                    <a:p>
                      <a:r>
                        <a:rPr lang="de-CH" sz="1400" dirty="0"/>
                        <a:t>Kohlrabi</a:t>
                      </a:r>
                    </a:p>
                    <a:p>
                      <a:r>
                        <a:rPr lang="de-CH" sz="1400" dirty="0" err="1"/>
                        <a:t>Lettuce</a:t>
                      </a:r>
                      <a:endParaRPr lang="de-CH" sz="1400" dirty="0"/>
                    </a:p>
                    <a:p>
                      <a:r>
                        <a:rPr lang="de-CH" sz="1400" dirty="0" err="1"/>
                        <a:t>Mustard</a:t>
                      </a:r>
                      <a:endParaRPr lang="de-CH" sz="1400" dirty="0"/>
                    </a:p>
                    <a:p>
                      <a:r>
                        <a:rPr lang="de-CH" sz="1400" dirty="0"/>
                        <a:t>Okra</a:t>
                      </a:r>
                    </a:p>
                    <a:p>
                      <a:r>
                        <a:rPr lang="de-CH" sz="1400" dirty="0" err="1"/>
                        <a:t>Onion</a:t>
                      </a:r>
                      <a:endParaRPr lang="de-CH" sz="1400" dirty="0"/>
                    </a:p>
                    <a:p>
                      <a:r>
                        <a:rPr lang="de-CH" sz="1400" dirty="0" err="1"/>
                        <a:t>Spinach</a:t>
                      </a:r>
                      <a:endParaRPr lang="de-CH" sz="1400" dirty="0"/>
                    </a:p>
                    <a:p>
                      <a:r>
                        <a:rPr lang="de-CH" sz="1400" dirty="0"/>
                        <a:t>Swiss </a:t>
                      </a:r>
                      <a:r>
                        <a:rPr lang="de-CH" sz="1400" dirty="0" err="1"/>
                        <a:t>chard</a:t>
                      </a:r>
                      <a:endParaRPr lang="de-CH" sz="1400" dirty="0"/>
                    </a:p>
                  </a:txBody>
                  <a:tcPr>
                    <a:solidFill>
                      <a:srgbClr val="CBDBD8"/>
                    </a:solidFill>
                  </a:tcPr>
                </a:tc>
                <a:tc>
                  <a:txBody>
                    <a:bodyPr/>
                    <a:lstStyle/>
                    <a:p>
                      <a:r>
                        <a:rPr lang="de-CH" sz="1400" dirty="0" err="1"/>
                        <a:t>Cabbage</a:t>
                      </a:r>
                      <a:endParaRPr lang="de-CH" sz="1400" dirty="0"/>
                    </a:p>
                    <a:p>
                      <a:r>
                        <a:rPr lang="de-CH" sz="1400" dirty="0" err="1"/>
                        <a:t>Cauliflower</a:t>
                      </a:r>
                      <a:endParaRPr lang="de-CH" sz="1400" dirty="0"/>
                    </a:p>
                    <a:p>
                      <a:r>
                        <a:rPr lang="de-CH" sz="1400" dirty="0" err="1"/>
                        <a:t>Celery</a:t>
                      </a:r>
                      <a:endParaRPr lang="de-CH" sz="1400" dirty="0"/>
                    </a:p>
                    <a:p>
                      <a:r>
                        <a:rPr lang="de-CH" sz="1400" dirty="0"/>
                        <a:t>Chinese </a:t>
                      </a:r>
                      <a:r>
                        <a:rPr lang="de-CH" sz="1400" dirty="0" err="1"/>
                        <a:t>cabbage</a:t>
                      </a:r>
                      <a:endParaRPr lang="de-CH" sz="1400" dirty="0"/>
                    </a:p>
                    <a:p>
                      <a:r>
                        <a:rPr lang="de-CH" sz="1400" dirty="0" err="1"/>
                        <a:t>Cucumber</a:t>
                      </a:r>
                      <a:endParaRPr lang="de-CH" sz="1400" dirty="0"/>
                    </a:p>
                    <a:p>
                      <a:endParaRPr lang="de-CH" sz="1400" dirty="0"/>
                    </a:p>
                  </a:txBody>
                  <a:tcPr>
                    <a:solidFill>
                      <a:srgbClr val="E7EEED"/>
                    </a:solidFill>
                  </a:tcPr>
                </a:tc>
                <a:extLst>
                  <a:ext uri="{0D108BD9-81ED-4DB2-BD59-A6C34878D82A}">
                    <a16:rowId xmlns:a16="http://schemas.microsoft.com/office/drawing/2014/main" val="582306199"/>
                  </a:ext>
                </a:extLst>
              </a:tr>
            </a:tbl>
          </a:graphicData>
        </a:graphic>
      </p:graphicFrame>
      <p:pic>
        <p:nvPicPr>
          <p:cNvPr id="8" name="Grafik 7">
            <a:extLst>
              <a:ext uri="{FF2B5EF4-FFF2-40B4-BE49-F238E27FC236}">
                <a16:creationId xmlns:a16="http://schemas.microsoft.com/office/drawing/2014/main" id="{414F04A6-D164-4ED8-9BED-3E1CD3DFBE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17517" y="4348765"/>
            <a:ext cx="1524579" cy="1184113"/>
          </a:xfrm>
          <a:prstGeom prst="rect">
            <a:avLst/>
          </a:prstGeom>
        </p:spPr>
      </p:pic>
      <p:pic>
        <p:nvPicPr>
          <p:cNvPr id="9" name="Grafik 8">
            <a:extLst>
              <a:ext uri="{FF2B5EF4-FFF2-40B4-BE49-F238E27FC236}">
                <a16:creationId xmlns:a16="http://schemas.microsoft.com/office/drawing/2014/main" id="{265C0D91-8072-4ACE-B94D-CD6ED7F7F1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7500" y="3991068"/>
            <a:ext cx="1134500" cy="1087229"/>
          </a:xfrm>
          <a:prstGeom prst="rect">
            <a:avLst/>
          </a:prstGeom>
        </p:spPr>
      </p:pic>
      <p:grpSp>
        <p:nvGrpSpPr>
          <p:cNvPr id="11" name="Gruppieren 10">
            <a:extLst>
              <a:ext uri="{FF2B5EF4-FFF2-40B4-BE49-F238E27FC236}">
                <a16:creationId xmlns:a16="http://schemas.microsoft.com/office/drawing/2014/main" id="{D187CBDE-67C7-4899-BD04-3737353AD703}"/>
              </a:ext>
            </a:extLst>
          </p:cNvPr>
          <p:cNvGrpSpPr/>
          <p:nvPr/>
        </p:nvGrpSpPr>
        <p:grpSpPr>
          <a:xfrm>
            <a:off x="5433825" y="4039094"/>
            <a:ext cx="872310" cy="1341597"/>
            <a:chOff x="5433825" y="4039094"/>
            <a:chExt cx="872310" cy="1341597"/>
          </a:xfrm>
        </p:grpSpPr>
        <p:pic>
          <p:nvPicPr>
            <p:cNvPr id="6" name="Grafik 5">
              <a:extLst>
                <a:ext uri="{FF2B5EF4-FFF2-40B4-BE49-F238E27FC236}">
                  <a16:creationId xmlns:a16="http://schemas.microsoft.com/office/drawing/2014/main" id="{AC99258E-4EA9-4801-AFEF-184E239EC8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43359" y="4039094"/>
              <a:ext cx="762776" cy="1341597"/>
            </a:xfrm>
            <a:prstGeom prst="rect">
              <a:avLst/>
            </a:prstGeom>
          </p:spPr>
        </p:pic>
        <p:sp>
          <p:nvSpPr>
            <p:cNvPr id="10" name="Rechteck 9">
              <a:extLst>
                <a:ext uri="{FF2B5EF4-FFF2-40B4-BE49-F238E27FC236}">
                  <a16:creationId xmlns:a16="http://schemas.microsoft.com/office/drawing/2014/main" id="{F7ECF0F6-09CF-4ABB-859E-6C451A280D04}"/>
                </a:ext>
              </a:extLst>
            </p:cNvPr>
            <p:cNvSpPr/>
            <p:nvPr/>
          </p:nvSpPr>
          <p:spPr bwMode="auto">
            <a:xfrm>
              <a:off x="5433825" y="4221088"/>
              <a:ext cx="258853" cy="576064"/>
            </a:xfrm>
            <a:prstGeom prst="rect">
              <a:avLst/>
            </a:prstGeom>
            <a:solidFill>
              <a:srgbClr val="CBDBD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7" name="Grafik 6">
            <a:extLst>
              <a:ext uri="{FF2B5EF4-FFF2-40B4-BE49-F238E27FC236}">
                <a16:creationId xmlns:a16="http://schemas.microsoft.com/office/drawing/2014/main" id="{C7D64924-940E-4648-82B8-9446E3B15F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48075" y="4842419"/>
            <a:ext cx="1647786" cy="1279805"/>
          </a:xfrm>
          <a:prstGeom prst="rect">
            <a:avLst/>
          </a:prstGeom>
        </p:spPr>
      </p:pic>
      <p:grpSp>
        <p:nvGrpSpPr>
          <p:cNvPr id="18" name="Gruppieren 17">
            <a:extLst>
              <a:ext uri="{FF2B5EF4-FFF2-40B4-BE49-F238E27FC236}">
                <a16:creationId xmlns:a16="http://schemas.microsoft.com/office/drawing/2014/main" id="{8F1C244C-6542-4643-B59B-1A4D57433311}"/>
              </a:ext>
            </a:extLst>
          </p:cNvPr>
          <p:cNvGrpSpPr/>
          <p:nvPr/>
        </p:nvGrpSpPr>
        <p:grpSpPr>
          <a:xfrm>
            <a:off x="3643480" y="2641319"/>
            <a:ext cx="838884" cy="1255733"/>
            <a:chOff x="3495672" y="2829795"/>
            <a:chExt cx="838884" cy="1255733"/>
          </a:xfrm>
        </p:grpSpPr>
        <p:pic>
          <p:nvPicPr>
            <p:cNvPr id="15" name="Grafik 14">
              <a:extLst>
                <a:ext uri="{FF2B5EF4-FFF2-40B4-BE49-F238E27FC236}">
                  <a16:creationId xmlns:a16="http://schemas.microsoft.com/office/drawing/2014/main" id="{5430362D-E27C-4259-A284-0400A2A820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95672" y="2829795"/>
              <a:ext cx="729350" cy="1255733"/>
            </a:xfrm>
            <a:prstGeom prst="rect">
              <a:avLst/>
            </a:prstGeom>
          </p:spPr>
        </p:pic>
        <p:sp>
          <p:nvSpPr>
            <p:cNvPr id="16" name="Rechteck 15">
              <a:extLst>
                <a:ext uri="{FF2B5EF4-FFF2-40B4-BE49-F238E27FC236}">
                  <a16:creationId xmlns:a16="http://schemas.microsoft.com/office/drawing/2014/main" id="{6685A9C6-78D5-4E58-A1A7-3B7A8D1C7445}"/>
                </a:ext>
              </a:extLst>
            </p:cNvPr>
            <p:cNvSpPr/>
            <p:nvPr/>
          </p:nvSpPr>
          <p:spPr bwMode="auto">
            <a:xfrm>
              <a:off x="4066810" y="3549876"/>
              <a:ext cx="267746" cy="535652"/>
            </a:xfrm>
            <a:prstGeom prst="rect">
              <a:avLst/>
            </a:prstGeom>
            <a:solidFill>
              <a:srgbClr val="E7EEE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19" name="Grafik 18">
            <a:extLst>
              <a:ext uri="{FF2B5EF4-FFF2-40B4-BE49-F238E27FC236}">
                <a16:creationId xmlns:a16="http://schemas.microsoft.com/office/drawing/2014/main" id="{42B0BC66-66B6-4D07-A7CC-3C8B6BF1FC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06288" y="2890786"/>
            <a:ext cx="1489890" cy="1427811"/>
          </a:xfrm>
          <a:prstGeom prst="rect">
            <a:avLst/>
          </a:prstGeom>
        </p:spPr>
      </p:pic>
      <p:pic>
        <p:nvPicPr>
          <p:cNvPr id="21" name="Grafik 20">
            <a:extLst>
              <a:ext uri="{FF2B5EF4-FFF2-40B4-BE49-F238E27FC236}">
                <a16:creationId xmlns:a16="http://schemas.microsoft.com/office/drawing/2014/main" id="{6A3E8D47-B8E2-4CAF-B694-2646E1C193C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578197">
            <a:off x="1176295" y="4717864"/>
            <a:ext cx="761832" cy="614381"/>
          </a:xfrm>
          <a:prstGeom prst="rect">
            <a:avLst/>
          </a:prstGeom>
        </p:spPr>
      </p:pic>
      <p:pic>
        <p:nvPicPr>
          <p:cNvPr id="20" name="Grafik 19">
            <a:extLst>
              <a:ext uri="{FF2B5EF4-FFF2-40B4-BE49-F238E27FC236}">
                <a16:creationId xmlns:a16="http://schemas.microsoft.com/office/drawing/2014/main" id="{DEBE2008-00FF-4249-842C-47F7934FB0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17730" y="4797151"/>
            <a:ext cx="761832" cy="614381"/>
          </a:xfrm>
          <a:prstGeom prst="rect">
            <a:avLst/>
          </a:prstGeom>
        </p:spPr>
      </p:pic>
      <p:sp>
        <p:nvSpPr>
          <p:cNvPr id="3" name="Freihandform: Form 2">
            <a:extLst>
              <a:ext uri="{FF2B5EF4-FFF2-40B4-BE49-F238E27FC236}">
                <a16:creationId xmlns:a16="http://schemas.microsoft.com/office/drawing/2014/main" id="{C7695588-EF72-46CD-A169-F2A8386D47D4}"/>
              </a:ext>
            </a:extLst>
          </p:cNvPr>
          <p:cNvSpPr/>
          <p:nvPr/>
        </p:nvSpPr>
        <p:spPr bwMode="auto">
          <a:xfrm>
            <a:off x="2716567" y="5388746"/>
            <a:ext cx="887767" cy="807868"/>
          </a:xfrm>
          <a:custGeom>
            <a:avLst/>
            <a:gdLst>
              <a:gd name="connsiteX0" fmla="*/ 159798 w 887767"/>
              <a:gd name="connsiteY0" fmla="*/ 0 h 807868"/>
              <a:gd name="connsiteX1" fmla="*/ 523783 w 887767"/>
              <a:gd name="connsiteY1" fmla="*/ 8877 h 807868"/>
              <a:gd name="connsiteX2" fmla="*/ 887767 w 887767"/>
              <a:gd name="connsiteY2" fmla="*/ 461638 h 807868"/>
              <a:gd name="connsiteX3" fmla="*/ 754602 w 887767"/>
              <a:gd name="connsiteY3" fmla="*/ 807868 h 807868"/>
              <a:gd name="connsiteX4" fmla="*/ 213064 w 887767"/>
              <a:gd name="connsiteY4" fmla="*/ 612559 h 807868"/>
              <a:gd name="connsiteX5" fmla="*/ 0 w 887767"/>
              <a:gd name="connsiteY5" fmla="*/ 292963 h 807868"/>
              <a:gd name="connsiteX6" fmla="*/ 159798 w 887767"/>
              <a:gd name="connsiteY6" fmla="*/ 0 h 80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767" h="807868">
                <a:moveTo>
                  <a:pt x="159798" y="0"/>
                </a:moveTo>
                <a:lnTo>
                  <a:pt x="523783" y="8877"/>
                </a:lnTo>
                <a:lnTo>
                  <a:pt x="887767" y="461638"/>
                </a:lnTo>
                <a:lnTo>
                  <a:pt x="754602" y="807868"/>
                </a:lnTo>
                <a:lnTo>
                  <a:pt x="213064" y="612559"/>
                </a:lnTo>
                <a:lnTo>
                  <a:pt x="0" y="292963"/>
                </a:lnTo>
                <a:lnTo>
                  <a:pt x="159798" y="0"/>
                </a:lnTo>
                <a:close/>
              </a:path>
            </a:pathLst>
          </a:cu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534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2CDF9C1-BD59-4C05-B6B7-3015B2C4EE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9672" y="3230962"/>
            <a:ext cx="2596210" cy="2860646"/>
          </a:xfrm>
          <a:prstGeom prst="rect">
            <a:avLst/>
          </a:prstGeom>
        </p:spPr>
      </p:pic>
      <p:sp>
        <p:nvSpPr>
          <p:cNvPr id="2" name="Titel 1"/>
          <p:cNvSpPr>
            <a:spLocks noGrp="1"/>
          </p:cNvSpPr>
          <p:nvPr>
            <p:ph type="title"/>
          </p:nvPr>
        </p:nvSpPr>
        <p:spPr>
          <a:xfrm>
            <a:off x="323528" y="338163"/>
            <a:ext cx="8251825" cy="498475"/>
          </a:xfrm>
        </p:spPr>
        <p:txBody>
          <a:bodyPr/>
          <a:lstStyle/>
          <a:p>
            <a:r>
              <a:rPr lang="en-GB" dirty="0"/>
              <a:t>Hybrid or inbred varieties?</a:t>
            </a:r>
          </a:p>
        </p:txBody>
      </p:sp>
      <p:sp>
        <p:nvSpPr>
          <p:cNvPr id="8" name="Ovale Legende 7"/>
          <p:cNvSpPr/>
          <p:nvPr/>
        </p:nvSpPr>
        <p:spPr bwMode="auto">
          <a:xfrm>
            <a:off x="3640585" y="738650"/>
            <a:ext cx="5328592" cy="2401272"/>
          </a:xfrm>
          <a:prstGeom prst="wedgeEllipseCallout">
            <a:avLst>
              <a:gd name="adj1" fmla="val 4468"/>
              <a:gd name="adj2" fmla="val 60154"/>
            </a:avLst>
          </a:prstGeom>
          <a:solidFill>
            <a:srgbClr val="CCFFCC"/>
          </a:solidFill>
          <a:ln w="12700" cap="flat" cmpd="sng" algn="ctr">
            <a:noFill/>
            <a:prstDash val="solid"/>
            <a:round/>
            <a:headEnd type="none" w="sm" len="sm"/>
            <a:tailEnd type="none" w="sm" len="sm"/>
          </a:ln>
          <a:effectLst/>
        </p:spPr>
        <p:txBody>
          <a:bodyPr vert="horz" wrap="square" lIns="0" tIns="0" rIns="0" bIns="0" numCol="1" rtlCol="0" anchor="t" anchorCtr="0" compatLnSpc="1">
            <a:prstTxWarp prst="textNoShape">
              <a:avLst/>
            </a:prstTxWarp>
          </a:bodyPr>
          <a:lstStyle/>
          <a:p>
            <a:pPr algn="ctr"/>
            <a:r>
              <a:rPr lang="en-US" sz="1800" dirty="0"/>
              <a:t>We know that </a:t>
            </a:r>
            <a:r>
              <a:rPr lang="en-US" sz="1800" b="0" dirty="0"/>
              <a:t>hybrids generally have higher nutrient requirements for growth and must be purchased from seed companies. Therefore, we should carefully evaluate advantages and inconveniences for each vegetable species. </a:t>
            </a:r>
          </a:p>
          <a:p>
            <a:pPr marL="285750" indent="-285750">
              <a:buFontTx/>
              <a:buChar char="-"/>
            </a:pPr>
            <a:endParaRPr lang="en-US" sz="1800" b="0" dirty="0"/>
          </a:p>
          <a:p>
            <a:pPr marL="285750" indent="-285750">
              <a:buFontTx/>
              <a:buChar char="-"/>
            </a:pPr>
            <a:endParaRPr lang="en-US" sz="1800" b="0" dirty="0"/>
          </a:p>
        </p:txBody>
      </p:sp>
      <p:sp>
        <p:nvSpPr>
          <p:cNvPr id="7" name="Ovale Legende 6"/>
          <p:cNvSpPr/>
          <p:nvPr/>
        </p:nvSpPr>
        <p:spPr bwMode="auto">
          <a:xfrm>
            <a:off x="174823" y="1018068"/>
            <a:ext cx="3384376" cy="2058019"/>
          </a:xfrm>
          <a:prstGeom prst="wedgeEllipseCallout">
            <a:avLst>
              <a:gd name="adj1" fmla="val 28388"/>
              <a:gd name="adj2" fmla="val 65395"/>
            </a:avLst>
          </a:prstGeom>
          <a:solidFill>
            <a:srgbClr val="FFFF99"/>
          </a:solidFill>
          <a:ln w="12700" cap="flat" cmpd="sng" algn="ctr">
            <a:noFill/>
            <a:prstDash val="solid"/>
            <a:round/>
            <a:headEnd type="none" w="sm" len="sm"/>
            <a:tailEnd type="none" w="sm" len="sm"/>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i="0" u="none" strike="noStrike" cap="none" normalizeH="0" baseline="0" dirty="0">
                <a:ln>
                  <a:noFill/>
                </a:ln>
                <a:solidFill>
                  <a:schemeClr val="tx1"/>
                </a:solidFill>
                <a:effectLst/>
              </a:rPr>
              <a:t>Should we grow </a:t>
            </a:r>
            <a:r>
              <a:rPr kumimoji="0" lang="en-GB" sz="1800" i="0" u="none" strike="noStrike" cap="none" normalizeH="0" dirty="0">
                <a:ln>
                  <a:noFill/>
                </a:ln>
                <a:solidFill>
                  <a:schemeClr val="tx1"/>
                </a:solidFill>
                <a:effectLst/>
              </a:rPr>
              <a:t>hybrids? </a:t>
            </a:r>
            <a:r>
              <a:rPr kumimoji="0" lang="en-GB" sz="1800" b="0" i="0" u="none" strike="noStrike" cap="none" normalizeH="0" baseline="0" dirty="0">
                <a:ln>
                  <a:noFill/>
                </a:ln>
                <a:solidFill>
                  <a:schemeClr val="tx1"/>
                </a:solidFill>
                <a:effectLst/>
              </a:rPr>
              <a:t>Hybrid varieties grow faster, are mor</a:t>
            </a:r>
            <a:r>
              <a:rPr lang="en-GB" sz="1800" b="0" dirty="0"/>
              <a:t>e uniform</a:t>
            </a:r>
            <a:r>
              <a:rPr kumimoji="0" lang="en-GB" sz="1800" b="0" i="0" u="none" strike="noStrike" cap="none" normalizeH="0" baseline="0" dirty="0">
                <a:ln>
                  <a:noFill/>
                </a:ln>
                <a:solidFill>
                  <a:schemeClr val="tx1"/>
                </a:solidFill>
                <a:effectLst/>
              </a:rPr>
              <a:t>, and produce</a:t>
            </a:r>
            <a:r>
              <a:rPr kumimoji="0" lang="en-GB" sz="1800" b="0" i="0" u="none" strike="noStrike" cap="none" normalizeH="0" dirty="0">
                <a:ln>
                  <a:noFill/>
                </a:ln>
                <a:solidFill>
                  <a:schemeClr val="tx1"/>
                </a:solidFill>
                <a:effectLst/>
              </a:rPr>
              <a:t> higher yields.</a:t>
            </a:r>
            <a:endParaRPr kumimoji="0" lang="en-GB" sz="1800" b="0" i="0" u="none" strike="noStrike" cap="none" normalizeH="0" baseline="0" dirty="0">
              <a:ln>
                <a:noFill/>
              </a:ln>
              <a:solidFill>
                <a:schemeClr val="tx1"/>
              </a:solidFill>
              <a:effectLst/>
            </a:endParaRPr>
          </a:p>
        </p:txBody>
      </p:sp>
      <p:pic>
        <p:nvPicPr>
          <p:cNvPr id="10" name="Grafik 9">
            <a:extLst>
              <a:ext uri="{FF2B5EF4-FFF2-40B4-BE49-F238E27FC236}">
                <a16:creationId xmlns:a16="http://schemas.microsoft.com/office/drawing/2014/main" id="{32089C45-4CF7-4B59-B60D-B356627847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3355304"/>
            <a:ext cx="2947041" cy="2736304"/>
          </a:xfrm>
          <a:prstGeom prst="rect">
            <a:avLst/>
          </a:prstGeom>
        </p:spPr>
      </p:pic>
    </p:spTree>
    <p:extLst>
      <p:ext uri="{BB962C8B-B14F-4D97-AF65-F5344CB8AC3E}">
        <p14:creationId xmlns:p14="http://schemas.microsoft.com/office/powerpoint/2010/main" val="4050817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3017093642"/>
              </p:ext>
            </p:extLst>
          </p:nvPr>
        </p:nvGraphicFramePr>
        <p:xfrm>
          <a:off x="2407422" y="1102178"/>
          <a:ext cx="6339726" cy="3597560"/>
        </p:xfrm>
        <a:graphic>
          <a:graphicData uri="http://schemas.openxmlformats.org/drawingml/2006/table">
            <a:tbl>
              <a:tblPr firstRow="1" firstCol="1" bandRow="1">
                <a:tableStyleId>{46F890A9-2807-4EBB-B81D-B2AA78EC7F39}</a:tableStyleId>
              </a:tblPr>
              <a:tblGrid>
                <a:gridCol w="324338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tblGrid>
              <a:tr h="449695">
                <a:tc>
                  <a:txBody>
                    <a:bodyPr/>
                    <a:lstStyle/>
                    <a:p>
                      <a:pPr algn="just">
                        <a:lnSpc>
                          <a:spcPct val="115000"/>
                        </a:lnSpc>
                        <a:spcAft>
                          <a:spcPts val="0"/>
                        </a:spcAft>
                      </a:pPr>
                      <a:r>
                        <a:rPr lang="en-US" sz="1600" dirty="0">
                          <a:effectLst/>
                        </a:rPr>
                        <a:t>Self-pollinated vegetables</a:t>
                      </a:r>
                      <a:endParaRPr lang="de-CH" sz="1600" dirty="0">
                        <a:solidFill>
                          <a:schemeClr val="tx1"/>
                        </a:solidFill>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99FF"/>
                    </a:solidFill>
                  </a:tcPr>
                </a:tc>
                <a:tc>
                  <a:txBody>
                    <a:bodyPr/>
                    <a:lstStyle/>
                    <a:p>
                      <a:pPr algn="just">
                        <a:lnSpc>
                          <a:spcPct val="115000"/>
                        </a:lnSpc>
                        <a:spcAft>
                          <a:spcPts val="0"/>
                        </a:spcAft>
                      </a:pPr>
                      <a:r>
                        <a:rPr lang="en-US" sz="1600" dirty="0">
                          <a:effectLst/>
                        </a:rPr>
                        <a:t>Cross-pollinated vegetables</a:t>
                      </a:r>
                      <a:endParaRPr lang="de-CH" sz="1600" dirty="0">
                        <a:solidFill>
                          <a:schemeClr val="tx1"/>
                        </a:solidFill>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0066"/>
                    </a:solidFill>
                  </a:tcPr>
                </a:tc>
                <a:extLst>
                  <a:ext uri="{0D108BD9-81ED-4DB2-BD59-A6C34878D82A}">
                    <a16:rowId xmlns:a16="http://schemas.microsoft.com/office/drawing/2014/main" val="10000"/>
                  </a:ext>
                </a:extLst>
              </a:tr>
              <a:tr h="449695">
                <a:tc>
                  <a:txBody>
                    <a:bodyPr/>
                    <a:lstStyle/>
                    <a:p>
                      <a:pPr algn="l">
                        <a:lnSpc>
                          <a:spcPct val="115000"/>
                        </a:lnSpc>
                        <a:spcAft>
                          <a:spcPts val="0"/>
                        </a:spcAft>
                      </a:pPr>
                      <a:r>
                        <a:rPr lang="en-US" sz="1600" b="0" dirty="0">
                          <a:effectLst/>
                        </a:rPr>
                        <a:t>Dwarf bean (</a:t>
                      </a:r>
                      <a:r>
                        <a:rPr lang="en-US" sz="1600" b="0" i="1" dirty="0" err="1">
                          <a:effectLst/>
                        </a:rPr>
                        <a:t>Phaseolus</a:t>
                      </a:r>
                      <a:r>
                        <a:rPr lang="en-US" sz="1600" b="0" i="1" dirty="0">
                          <a:effectLst/>
                        </a:rPr>
                        <a:t> vulgaris</a:t>
                      </a:r>
                      <a:r>
                        <a:rPr lang="en-US" sz="1600" b="0" dirty="0">
                          <a:effectLst/>
                        </a:rPr>
                        <a:t>)</a:t>
                      </a:r>
                      <a:endParaRPr lang="de-CH" sz="1600" b="0" dirty="0">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US" sz="1600" b="0" dirty="0">
                          <a:effectLst/>
                        </a:rPr>
                        <a:t>Amaranths species</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r h="449695">
                <a:tc>
                  <a:txBody>
                    <a:bodyPr/>
                    <a:lstStyle/>
                    <a:p>
                      <a:pPr algn="l">
                        <a:lnSpc>
                          <a:spcPct val="115000"/>
                        </a:lnSpc>
                        <a:spcAft>
                          <a:spcPts val="0"/>
                        </a:spcAft>
                      </a:pPr>
                      <a:r>
                        <a:rPr lang="en-US" sz="1600" b="0" dirty="0">
                          <a:effectLst/>
                        </a:rPr>
                        <a:t>Lentils (</a:t>
                      </a:r>
                      <a:r>
                        <a:rPr lang="en-US" sz="1600" b="0" i="1" dirty="0">
                          <a:effectLst/>
                        </a:rPr>
                        <a:t>Lens </a:t>
                      </a:r>
                      <a:r>
                        <a:rPr lang="en-US" sz="1600" b="0" i="1" dirty="0" err="1">
                          <a:effectLst/>
                        </a:rPr>
                        <a:t>culinaris</a:t>
                      </a:r>
                      <a:r>
                        <a:rPr lang="en-US" sz="1600" b="0" dirty="0">
                          <a:effectLst/>
                        </a:rPr>
                        <a:t>)</a:t>
                      </a:r>
                      <a:endParaRPr lang="de-CH" sz="1600" b="0" dirty="0">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US" sz="1600" b="0" dirty="0">
                          <a:effectLst/>
                        </a:rPr>
                        <a:t>Cucumber (</a:t>
                      </a:r>
                      <a:r>
                        <a:rPr lang="en-US" sz="1600" b="0" i="1" dirty="0" err="1">
                          <a:effectLst/>
                        </a:rPr>
                        <a:t>Cucumis</a:t>
                      </a:r>
                      <a:r>
                        <a:rPr lang="en-US" sz="1600" b="0" i="1" dirty="0">
                          <a:effectLst/>
                        </a:rPr>
                        <a:t> </a:t>
                      </a:r>
                      <a:r>
                        <a:rPr lang="en-US" sz="1600" b="0" i="1" dirty="0" err="1">
                          <a:effectLst/>
                        </a:rPr>
                        <a:t>sativus</a:t>
                      </a:r>
                      <a:r>
                        <a:rPr lang="en-US" sz="1600" b="0" dirty="0">
                          <a:effectLst/>
                        </a:rPr>
                        <a:t>)</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2"/>
                  </a:ext>
                </a:extLst>
              </a:tr>
              <a:tr h="449695">
                <a:tc>
                  <a:txBody>
                    <a:bodyPr/>
                    <a:lstStyle/>
                    <a:p>
                      <a:pPr algn="l">
                        <a:lnSpc>
                          <a:spcPct val="115000"/>
                        </a:lnSpc>
                        <a:spcAft>
                          <a:spcPts val="0"/>
                        </a:spcAft>
                      </a:pPr>
                      <a:r>
                        <a:rPr lang="en-US" sz="1600" b="0" dirty="0">
                          <a:effectLst/>
                        </a:rPr>
                        <a:t>Lettuce (</a:t>
                      </a:r>
                      <a:r>
                        <a:rPr lang="en-US" sz="1600" b="0" i="1" dirty="0" err="1">
                          <a:effectLst/>
                        </a:rPr>
                        <a:t>Lactuca</a:t>
                      </a:r>
                      <a:r>
                        <a:rPr lang="en-US" sz="1600" b="0" i="1" dirty="0">
                          <a:effectLst/>
                        </a:rPr>
                        <a:t> sativa</a:t>
                      </a:r>
                      <a:r>
                        <a:rPr lang="en-US" sz="1600" b="0" dirty="0">
                          <a:effectLst/>
                        </a:rPr>
                        <a:t>)</a:t>
                      </a:r>
                      <a:endParaRPr lang="de-CH" sz="1600" b="0" dirty="0">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US" sz="1600" b="0" dirty="0">
                          <a:effectLst/>
                        </a:rPr>
                        <a:t>Muskmelon (</a:t>
                      </a:r>
                      <a:r>
                        <a:rPr lang="en-US" sz="1600" b="0" i="1" dirty="0" err="1">
                          <a:effectLst/>
                        </a:rPr>
                        <a:t>Cucumis</a:t>
                      </a:r>
                      <a:r>
                        <a:rPr lang="en-US" sz="1600" b="0" i="1" dirty="0">
                          <a:effectLst/>
                        </a:rPr>
                        <a:t> </a:t>
                      </a:r>
                      <a:r>
                        <a:rPr lang="en-US" sz="1600" b="0" i="1" dirty="0" err="1">
                          <a:effectLst/>
                        </a:rPr>
                        <a:t>melo</a:t>
                      </a:r>
                      <a:r>
                        <a:rPr lang="en-US" sz="1600" b="0" dirty="0">
                          <a:effectLst/>
                        </a:rPr>
                        <a:t>)</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3"/>
                  </a:ext>
                </a:extLst>
              </a:tr>
              <a:tr h="449695">
                <a:tc>
                  <a:txBody>
                    <a:bodyPr/>
                    <a:lstStyle/>
                    <a:p>
                      <a:pPr algn="l">
                        <a:lnSpc>
                          <a:spcPct val="115000"/>
                        </a:lnSpc>
                        <a:spcAft>
                          <a:spcPts val="0"/>
                        </a:spcAft>
                      </a:pPr>
                      <a:r>
                        <a:rPr lang="en-US" sz="1600" b="0" dirty="0">
                          <a:effectLst/>
                        </a:rPr>
                        <a:t>Peas (</a:t>
                      </a:r>
                      <a:r>
                        <a:rPr lang="en-US" sz="1600" b="0" i="1" dirty="0" err="1">
                          <a:effectLst/>
                        </a:rPr>
                        <a:t>Pisum</a:t>
                      </a:r>
                      <a:r>
                        <a:rPr lang="en-US" sz="1600" b="0" i="1" dirty="0">
                          <a:effectLst/>
                        </a:rPr>
                        <a:t> </a:t>
                      </a:r>
                      <a:r>
                        <a:rPr lang="en-US" sz="1600" b="0" i="1" dirty="0" err="1">
                          <a:effectLst/>
                        </a:rPr>
                        <a:t>sativum</a:t>
                      </a:r>
                      <a:r>
                        <a:rPr lang="en-US" sz="1600" b="0" dirty="0">
                          <a:effectLst/>
                        </a:rPr>
                        <a:t>)</a:t>
                      </a:r>
                      <a:endParaRPr lang="de-CH" sz="1600" b="0" dirty="0">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US" sz="1600" b="0" dirty="0">
                          <a:effectLst/>
                        </a:rPr>
                        <a:t>Pumpkin (</a:t>
                      </a:r>
                      <a:r>
                        <a:rPr lang="en-US" sz="1600" b="0" i="1" dirty="0" err="1">
                          <a:effectLst/>
                        </a:rPr>
                        <a:t>Cucurbita</a:t>
                      </a:r>
                      <a:r>
                        <a:rPr lang="en-US" sz="1600" b="0" i="1" dirty="0">
                          <a:effectLst/>
                        </a:rPr>
                        <a:t> </a:t>
                      </a:r>
                      <a:r>
                        <a:rPr lang="en-US" sz="1600" b="0" i="1" dirty="0" err="1">
                          <a:effectLst/>
                        </a:rPr>
                        <a:t>moschata</a:t>
                      </a:r>
                      <a:r>
                        <a:rPr lang="en-US" sz="1600" b="0" dirty="0">
                          <a:effectLst/>
                        </a:rPr>
                        <a:t>)</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449695">
                <a:tc>
                  <a:txBody>
                    <a:bodyPr/>
                    <a:lstStyle/>
                    <a:p>
                      <a:pPr algn="l">
                        <a:lnSpc>
                          <a:spcPct val="115000"/>
                        </a:lnSpc>
                        <a:spcAft>
                          <a:spcPts val="0"/>
                        </a:spcAft>
                      </a:pPr>
                      <a:r>
                        <a:rPr lang="en-US" sz="1600" b="0" dirty="0">
                          <a:effectLst/>
                        </a:rPr>
                        <a:t>Peppers (</a:t>
                      </a:r>
                      <a:r>
                        <a:rPr lang="en-US" sz="1600" b="0" i="1" dirty="0">
                          <a:effectLst/>
                        </a:rPr>
                        <a:t>Capsicum species</a:t>
                      </a:r>
                      <a:r>
                        <a:rPr lang="en-US" sz="1600" b="0" dirty="0">
                          <a:effectLst/>
                        </a:rPr>
                        <a:t>)</a:t>
                      </a:r>
                      <a:endParaRPr lang="de-CH" sz="1600" b="0" dirty="0">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US" sz="1600" b="0" dirty="0">
                          <a:effectLst/>
                        </a:rPr>
                        <a:t>Spinach (</a:t>
                      </a:r>
                      <a:r>
                        <a:rPr lang="en-US" sz="1600" b="0" i="1" dirty="0" err="1">
                          <a:effectLst/>
                        </a:rPr>
                        <a:t>Spinacea</a:t>
                      </a:r>
                      <a:r>
                        <a:rPr lang="en-US" sz="1600" b="0" i="1" dirty="0">
                          <a:effectLst/>
                        </a:rPr>
                        <a:t> </a:t>
                      </a:r>
                      <a:r>
                        <a:rPr lang="en-US" sz="1600" b="0" i="1" dirty="0" err="1">
                          <a:effectLst/>
                        </a:rPr>
                        <a:t>oleracea</a:t>
                      </a:r>
                      <a:r>
                        <a:rPr lang="en-US" sz="1600" b="0" dirty="0">
                          <a:effectLst/>
                        </a:rPr>
                        <a:t>)</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5"/>
                  </a:ext>
                </a:extLst>
              </a:tr>
              <a:tr h="449695">
                <a:tc>
                  <a:txBody>
                    <a:bodyPr/>
                    <a:lstStyle/>
                    <a:p>
                      <a:pPr algn="l">
                        <a:lnSpc>
                          <a:spcPct val="115000"/>
                        </a:lnSpc>
                        <a:spcAft>
                          <a:spcPts val="0"/>
                        </a:spcAft>
                      </a:pPr>
                      <a:r>
                        <a:rPr lang="en-US" sz="1600" b="0" dirty="0">
                          <a:effectLst/>
                        </a:rPr>
                        <a:t>Tomato (</a:t>
                      </a:r>
                      <a:r>
                        <a:rPr lang="en-US" sz="1600" b="0" i="1" dirty="0" err="1">
                          <a:effectLst/>
                        </a:rPr>
                        <a:t>Lycopersicon</a:t>
                      </a:r>
                      <a:r>
                        <a:rPr lang="en-US" sz="1600" b="0" i="1" dirty="0">
                          <a:effectLst/>
                        </a:rPr>
                        <a:t> </a:t>
                      </a:r>
                      <a:r>
                        <a:rPr lang="en-US" sz="1600" b="0" i="1" dirty="0" err="1">
                          <a:effectLst/>
                        </a:rPr>
                        <a:t>escul</a:t>
                      </a:r>
                      <a:r>
                        <a:rPr lang="en-US" sz="1600" b="0" i="1" dirty="0">
                          <a:effectLst/>
                        </a:rPr>
                        <a:t>.</a:t>
                      </a:r>
                      <a:r>
                        <a:rPr lang="en-US" sz="1600" b="0" dirty="0">
                          <a:effectLst/>
                        </a:rPr>
                        <a:t>)</a:t>
                      </a:r>
                    </a:p>
                  </a:txBody>
                  <a:tcPr marL="144000" marR="68580" marT="0" marB="0" anchor="ctr">
                    <a:lnL>
                      <a:noFill/>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US" sz="1600" b="0" dirty="0">
                          <a:effectLst/>
                        </a:rPr>
                        <a:t>Squash (</a:t>
                      </a:r>
                      <a:r>
                        <a:rPr lang="en-US" sz="1600" b="0" i="1" dirty="0" err="1">
                          <a:effectLst/>
                        </a:rPr>
                        <a:t>Cucurbita</a:t>
                      </a:r>
                      <a:r>
                        <a:rPr lang="en-US" sz="1600" b="0" i="1" dirty="0">
                          <a:effectLst/>
                        </a:rPr>
                        <a:t> </a:t>
                      </a:r>
                      <a:r>
                        <a:rPr lang="en-US" sz="1600" b="0" i="1" dirty="0" err="1">
                          <a:effectLst/>
                        </a:rPr>
                        <a:t>pepo</a:t>
                      </a:r>
                      <a:r>
                        <a:rPr lang="en-US" sz="1600" b="0" dirty="0">
                          <a:effectLst/>
                        </a:rPr>
                        <a:t>)</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6"/>
                  </a:ext>
                </a:extLst>
              </a:tr>
              <a:tr h="449695">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600" b="0" dirty="0">
                          <a:effectLst/>
                        </a:rPr>
                        <a:t> </a:t>
                      </a:r>
                      <a:endParaRPr lang="de-CH" sz="1600" b="0" dirty="0">
                        <a:effectLst/>
                        <a:latin typeface="Calibri"/>
                        <a:ea typeface="Calibri"/>
                        <a:cs typeface="Times New Roman"/>
                      </a:endParaRPr>
                    </a:p>
                  </a:txBody>
                  <a:tcPr marL="144000" marR="68580" marT="0" marB="0" anchor="ctr">
                    <a:lnL>
                      <a:noFill/>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lnSpc>
                          <a:spcPct val="115000"/>
                        </a:lnSpc>
                        <a:spcAft>
                          <a:spcPts val="0"/>
                        </a:spcAft>
                      </a:pPr>
                      <a:r>
                        <a:rPr lang="en-US" sz="1600" b="0" dirty="0">
                          <a:effectLst/>
                        </a:rPr>
                        <a:t>Watermelon (</a:t>
                      </a:r>
                      <a:r>
                        <a:rPr lang="en-US" sz="1600" b="0" i="1" dirty="0" err="1">
                          <a:effectLst/>
                        </a:rPr>
                        <a:t>Citrullus</a:t>
                      </a:r>
                      <a:r>
                        <a:rPr lang="en-US" sz="1600" b="0" i="1" dirty="0">
                          <a:effectLst/>
                        </a:rPr>
                        <a:t> </a:t>
                      </a:r>
                      <a:r>
                        <a:rPr lang="en-US" sz="1600" b="0" i="1" dirty="0" err="1">
                          <a:effectLst/>
                        </a:rPr>
                        <a:t>lanatus</a:t>
                      </a:r>
                      <a:r>
                        <a:rPr lang="en-US" sz="1600" b="0" dirty="0">
                          <a:effectLst/>
                        </a:rPr>
                        <a:t>)</a:t>
                      </a:r>
                      <a:endParaRPr lang="de-CH" sz="1600" b="0" dirty="0">
                        <a:effectLst/>
                        <a:latin typeface="Calibri"/>
                        <a:ea typeface="Calibri"/>
                        <a:cs typeface="Times New Roman"/>
                      </a:endParaRPr>
                    </a:p>
                  </a:txBody>
                  <a:tcPr marL="144000" marR="68580" marT="0" marB="0" anchor="ctr">
                    <a:lnL w="3810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7"/>
                  </a:ext>
                </a:extLst>
              </a:tr>
            </a:tbl>
          </a:graphicData>
        </a:graphic>
      </p:graphicFrame>
      <p:sp>
        <p:nvSpPr>
          <p:cNvPr id="2" name="TextBox 1"/>
          <p:cNvSpPr txBox="1"/>
          <p:nvPr/>
        </p:nvSpPr>
        <p:spPr>
          <a:xfrm>
            <a:off x="323528" y="362911"/>
            <a:ext cx="8640960" cy="523220"/>
          </a:xfrm>
          <a:prstGeom prst="rect">
            <a:avLst/>
          </a:prstGeom>
          <a:noFill/>
        </p:spPr>
        <p:txBody>
          <a:bodyPr wrap="square" rtlCol="0">
            <a:spAutoFit/>
          </a:bodyPr>
          <a:lstStyle/>
          <a:p>
            <a:r>
              <a:rPr lang="en-US" sz="2800" dirty="0"/>
              <a:t>Suitable vegetable crops for own seed production</a:t>
            </a:r>
            <a:endParaRPr lang="de-CH" sz="2800" dirty="0"/>
          </a:p>
        </p:txBody>
      </p:sp>
      <p:sp>
        <p:nvSpPr>
          <p:cNvPr id="6" name="Ovale Legende 5"/>
          <p:cNvSpPr/>
          <p:nvPr/>
        </p:nvSpPr>
        <p:spPr bwMode="auto">
          <a:xfrm>
            <a:off x="150001" y="1412776"/>
            <a:ext cx="2069952" cy="1671292"/>
          </a:xfrm>
          <a:prstGeom prst="wedgeEllipseCallout">
            <a:avLst>
              <a:gd name="adj1" fmla="val 24358"/>
              <a:gd name="adj2" fmla="val 66253"/>
            </a:avLst>
          </a:prstGeom>
          <a:solidFill>
            <a:schemeClr val="accent2">
              <a:lumMod val="40000"/>
              <a:lumOff val="60000"/>
            </a:schemeClr>
          </a:solidFill>
          <a:ln w="12700"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algn="ctr"/>
            <a:r>
              <a:rPr lang="en-US" sz="1600" b="0" dirty="0"/>
              <a:t>For these vegetable crops, we can easily produce own seeds</a:t>
            </a:r>
            <a:r>
              <a:rPr lang="de-CH" sz="1600" b="0" dirty="0"/>
              <a:t>!</a:t>
            </a:r>
            <a:endParaRPr kumimoji="0" lang="de-CH" sz="1600" b="0" i="0" u="none" strike="noStrike" cap="none" normalizeH="0" baseline="0" dirty="0">
              <a:ln>
                <a:noFill/>
              </a:ln>
              <a:solidFill>
                <a:schemeClr val="tx1"/>
              </a:solidFill>
              <a:effectLst/>
            </a:endParaRPr>
          </a:p>
        </p:txBody>
      </p:sp>
      <p:pic>
        <p:nvPicPr>
          <p:cNvPr id="13" name="Grafik 12">
            <a:extLst>
              <a:ext uri="{FF2B5EF4-FFF2-40B4-BE49-F238E27FC236}">
                <a16:creationId xmlns:a16="http://schemas.microsoft.com/office/drawing/2014/main" id="{B075A745-355C-42B8-A682-316EBA8C25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87134" y="3234868"/>
            <a:ext cx="2195687" cy="2929740"/>
          </a:xfrm>
          <a:prstGeom prst="rect">
            <a:avLst/>
          </a:prstGeom>
        </p:spPr>
      </p:pic>
    </p:spTree>
    <p:extLst>
      <p:ext uri="{BB962C8B-B14F-4D97-AF65-F5344CB8AC3E}">
        <p14:creationId xmlns:p14="http://schemas.microsoft.com/office/powerpoint/2010/main" val="3267478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99827597"/>
              </p:ext>
            </p:extLst>
          </p:nvPr>
        </p:nvGraphicFramePr>
        <p:xfrm>
          <a:off x="381484" y="1124744"/>
          <a:ext cx="8294971" cy="4492726"/>
        </p:xfrm>
        <a:graphic>
          <a:graphicData uri="http://schemas.openxmlformats.org/drawingml/2006/table">
            <a:tbl>
              <a:tblPr firstRow="1" firstCol="1" bandRow="1">
                <a:tableStyleId>{5C22544A-7EE6-4342-B048-85BDC9FD1C3A}</a:tableStyleId>
              </a:tblPr>
              <a:tblGrid>
                <a:gridCol w="3259870">
                  <a:extLst>
                    <a:ext uri="{9D8B030D-6E8A-4147-A177-3AD203B41FA5}">
                      <a16:colId xmlns:a16="http://schemas.microsoft.com/office/drawing/2014/main" val="20000"/>
                    </a:ext>
                  </a:extLst>
                </a:gridCol>
                <a:gridCol w="730487">
                  <a:extLst>
                    <a:ext uri="{9D8B030D-6E8A-4147-A177-3AD203B41FA5}">
                      <a16:colId xmlns:a16="http://schemas.microsoft.com/office/drawing/2014/main" val="20001"/>
                    </a:ext>
                  </a:extLst>
                </a:gridCol>
                <a:gridCol w="4304614">
                  <a:extLst>
                    <a:ext uri="{9D8B030D-6E8A-4147-A177-3AD203B41FA5}">
                      <a16:colId xmlns:a16="http://schemas.microsoft.com/office/drawing/2014/main" val="20002"/>
                    </a:ext>
                  </a:extLst>
                </a:gridCol>
              </a:tblGrid>
              <a:tr h="502774">
                <a:tc>
                  <a:txBody>
                    <a:bodyPr/>
                    <a:lstStyle/>
                    <a:p>
                      <a:pPr>
                        <a:lnSpc>
                          <a:spcPct val="115000"/>
                        </a:lnSpc>
                        <a:spcAft>
                          <a:spcPts val="0"/>
                        </a:spcAft>
                      </a:pPr>
                      <a:r>
                        <a:rPr lang="en-US" sz="1800" dirty="0">
                          <a:solidFill>
                            <a:schemeClr val="tx1"/>
                          </a:solidFill>
                          <a:effectLst/>
                        </a:rPr>
                        <a:t>Selected</a:t>
                      </a:r>
                      <a:r>
                        <a:rPr lang="en-US" sz="1800" baseline="0" dirty="0">
                          <a:solidFill>
                            <a:schemeClr val="tx1"/>
                          </a:solidFill>
                          <a:effectLst/>
                        </a:rPr>
                        <a:t> </a:t>
                      </a:r>
                      <a:r>
                        <a:rPr lang="en-US" sz="1800" dirty="0">
                          <a:solidFill>
                            <a:schemeClr val="tx1"/>
                          </a:solidFill>
                          <a:effectLst/>
                        </a:rPr>
                        <a:t>vegetable species</a:t>
                      </a:r>
                      <a:endParaRPr lang="de-CH" sz="1800" dirty="0">
                        <a:solidFill>
                          <a:schemeClr val="tx1"/>
                        </a:solidFill>
                        <a:effectLst/>
                        <a:latin typeface="Calibri"/>
                        <a:ea typeface="Calibri"/>
                        <a:cs typeface="Times New Roman"/>
                      </a:endParaRPr>
                    </a:p>
                  </a:txBody>
                  <a:tcPr marL="108000" marR="108000" marT="72000" marB="72000" anchor="ctr">
                    <a:lnB w="76200" cap="flat" cmpd="sng" algn="ctr">
                      <a:solidFill>
                        <a:schemeClr val="bg1"/>
                      </a:solidFill>
                      <a:prstDash val="solid"/>
                      <a:round/>
                      <a:headEnd type="none" w="med" len="med"/>
                      <a:tailEnd type="none" w="med" len="med"/>
                    </a:lnB>
                    <a:solidFill>
                      <a:srgbClr val="CCFF99"/>
                    </a:solidFill>
                  </a:tcPr>
                </a:tc>
                <a:tc>
                  <a:txBody>
                    <a:bodyPr/>
                    <a:lstStyle/>
                    <a:p>
                      <a:pPr>
                        <a:lnSpc>
                          <a:spcPct val="115000"/>
                        </a:lnSpc>
                        <a:spcAft>
                          <a:spcPts val="0"/>
                        </a:spcAft>
                      </a:pPr>
                      <a:endParaRPr lang="de-CH" sz="1800" dirty="0">
                        <a:solidFill>
                          <a:schemeClr val="tx1"/>
                        </a:solidFill>
                        <a:effectLst/>
                        <a:latin typeface="Calibri"/>
                        <a:ea typeface="Calibri"/>
                        <a:cs typeface="Times New Roman"/>
                      </a:endParaRPr>
                    </a:p>
                  </a:txBody>
                  <a:tcPr marL="108000" marR="108000" marT="72000" marB="72000" anchor="ctr">
                    <a:lnB w="76200" cap="flat" cmpd="sng" algn="ctr">
                      <a:solidFill>
                        <a:schemeClr val="bg1"/>
                      </a:solidFill>
                      <a:prstDash val="solid"/>
                      <a:round/>
                      <a:headEnd type="none" w="med" len="med"/>
                      <a:tailEnd type="none" w="med" len="med"/>
                    </a:lnB>
                    <a:noFill/>
                  </a:tcPr>
                </a:tc>
                <a:tc>
                  <a:txBody>
                    <a:bodyPr/>
                    <a:lstStyle/>
                    <a:p>
                      <a:pPr>
                        <a:lnSpc>
                          <a:spcPct val="115000"/>
                        </a:lnSpc>
                        <a:spcAft>
                          <a:spcPts val="0"/>
                        </a:spcAft>
                      </a:pPr>
                      <a:r>
                        <a:rPr lang="en-US" sz="1800" dirty="0">
                          <a:solidFill>
                            <a:schemeClr val="tx1"/>
                          </a:solidFill>
                          <a:effectLst/>
                        </a:rPr>
                        <a:t>Suggested minimum number </a:t>
                      </a:r>
                      <a:br>
                        <a:rPr lang="en-US" sz="1800" dirty="0">
                          <a:solidFill>
                            <a:schemeClr val="tx1"/>
                          </a:solidFill>
                          <a:effectLst/>
                        </a:rPr>
                      </a:br>
                      <a:r>
                        <a:rPr lang="en-US" sz="1800" dirty="0">
                          <a:solidFill>
                            <a:schemeClr val="tx1"/>
                          </a:solidFill>
                          <a:effectLst/>
                        </a:rPr>
                        <a:t>of plants</a:t>
                      </a:r>
                      <a:endParaRPr lang="de-CH" sz="1800" dirty="0">
                        <a:solidFill>
                          <a:schemeClr val="tx1"/>
                        </a:solidFill>
                        <a:effectLst/>
                        <a:latin typeface="Calibri"/>
                        <a:ea typeface="Calibri"/>
                        <a:cs typeface="Times New Roman"/>
                      </a:endParaRPr>
                    </a:p>
                  </a:txBody>
                  <a:tcPr marL="108000" marR="108000" marT="72000" marB="72000" anchor="ctr">
                    <a:lnB w="762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0"/>
                  </a:ext>
                </a:extLst>
              </a:tr>
              <a:tr h="506987">
                <a:tc gridSpan="3">
                  <a:txBody>
                    <a:bodyPr/>
                    <a:lstStyle/>
                    <a:p>
                      <a:pPr>
                        <a:lnSpc>
                          <a:spcPct val="115000"/>
                        </a:lnSpc>
                        <a:spcAft>
                          <a:spcPts val="0"/>
                        </a:spcAft>
                      </a:pPr>
                      <a:r>
                        <a:rPr lang="en-US" sz="1800" dirty="0">
                          <a:solidFill>
                            <a:schemeClr val="tx1"/>
                          </a:solidFill>
                          <a:effectLst/>
                        </a:rPr>
                        <a:t>Species </a:t>
                      </a:r>
                      <a:r>
                        <a:rPr lang="en-US" sz="1800" u="sng" dirty="0">
                          <a:solidFill>
                            <a:schemeClr val="tx1"/>
                          </a:solidFill>
                          <a:effectLst/>
                        </a:rPr>
                        <a:t>not</a:t>
                      </a:r>
                      <a:r>
                        <a:rPr lang="en-US" sz="1800" dirty="0">
                          <a:solidFill>
                            <a:schemeClr val="tx1"/>
                          </a:solidFill>
                          <a:effectLst/>
                        </a:rPr>
                        <a:t> susceptible to inbreeding depression</a:t>
                      </a:r>
                      <a:endParaRPr lang="de-CH" sz="1800" dirty="0">
                        <a:solidFill>
                          <a:schemeClr val="tx1"/>
                        </a:solidFill>
                        <a:effectLst/>
                        <a:latin typeface="Calibri"/>
                        <a:ea typeface="Calibri"/>
                        <a:cs typeface="Times New Roman"/>
                      </a:endParaRPr>
                    </a:p>
                  </a:txBody>
                  <a:tcPr marL="108000" marR="108000" marT="72000" marB="72000" anchor="ct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de-CH"/>
                    </a:p>
                  </a:txBody>
                  <a:tcPr>
                    <a:lnT w="76200" cap="flat" cmpd="sng" algn="ctr">
                      <a:solidFill>
                        <a:schemeClr val="bg1"/>
                      </a:solidFill>
                      <a:prstDash val="solid"/>
                      <a:round/>
                      <a:headEnd type="none" w="med" len="med"/>
                      <a:tailEnd type="none" w="med" len="med"/>
                    </a:lnT>
                  </a:tcPr>
                </a:tc>
                <a:tc hMerge="1">
                  <a:txBody>
                    <a:bodyPr/>
                    <a:lstStyle/>
                    <a:p>
                      <a:endParaRPr lang="de-CH"/>
                    </a:p>
                  </a:txBody>
                  <a:tcPr/>
                </a:tc>
                <a:extLst>
                  <a:ext uri="{0D108BD9-81ED-4DB2-BD59-A6C34878D82A}">
                    <a16:rowId xmlns:a16="http://schemas.microsoft.com/office/drawing/2014/main" val="10001"/>
                  </a:ext>
                </a:extLst>
              </a:tr>
              <a:tr h="1203175">
                <a:tc>
                  <a:txBody>
                    <a:bodyPr/>
                    <a:lstStyle/>
                    <a:p>
                      <a:pPr>
                        <a:lnSpc>
                          <a:spcPct val="115000"/>
                        </a:lnSpc>
                        <a:spcAft>
                          <a:spcPts val="0"/>
                        </a:spcAft>
                      </a:pPr>
                      <a:r>
                        <a:rPr lang="en-US" sz="1800" b="0" dirty="0">
                          <a:solidFill>
                            <a:schemeClr val="tx1"/>
                          </a:solidFill>
                          <a:effectLst/>
                        </a:rPr>
                        <a:t>Beans, Cucumber, Lettuce, Melons, Peas, Peppers, Pumpkins, Tomatoes</a:t>
                      </a:r>
                      <a:endParaRPr lang="de-CH" sz="1800" b="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CFF99"/>
                    </a:solidFill>
                  </a:tcPr>
                </a:tc>
                <a:tc>
                  <a:txBody>
                    <a:bodyPr/>
                    <a:lstStyle/>
                    <a:p>
                      <a:pPr>
                        <a:lnSpc>
                          <a:spcPct val="115000"/>
                        </a:lnSpc>
                        <a:spcAft>
                          <a:spcPts val="0"/>
                        </a:spcAft>
                      </a:pPr>
                      <a:endParaRPr lang="de-CH" sz="1800" dirty="0">
                        <a:solidFill>
                          <a:schemeClr val="tx1"/>
                        </a:solidFill>
                        <a:effectLst/>
                        <a:latin typeface="Calibri"/>
                        <a:ea typeface="Calibri"/>
                        <a:cs typeface="Times New Roman"/>
                      </a:endParaRPr>
                    </a:p>
                  </a:txBody>
                  <a:tcPr marL="144000" marR="108000" marT="72000" marB="72000" anchor="ctr">
                    <a:lnB w="76200" cap="flat" cmpd="sng" algn="ctr">
                      <a:solidFill>
                        <a:schemeClr val="bg1"/>
                      </a:solidFill>
                      <a:prstDash val="solid"/>
                      <a:round/>
                      <a:headEnd type="none" w="med" len="med"/>
                      <a:tailEnd type="none" w="med" len="med"/>
                    </a:lnB>
                    <a:noFill/>
                  </a:tcPr>
                </a:tc>
                <a:tc>
                  <a:txBody>
                    <a:bodyPr/>
                    <a:lstStyle/>
                    <a:p>
                      <a:pPr>
                        <a:lnSpc>
                          <a:spcPct val="115000"/>
                        </a:lnSpc>
                        <a:spcAft>
                          <a:spcPts val="0"/>
                        </a:spcAft>
                      </a:pPr>
                      <a:r>
                        <a:rPr lang="en-US" sz="1800" dirty="0">
                          <a:solidFill>
                            <a:schemeClr val="tx1"/>
                          </a:solidFill>
                          <a:effectLst/>
                        </a:rPr>
                        <a:t>1 plant (but more than 1 plant gives better results)</a:t>
                      </a:r>
                      <a:endParaRPr lang="de-CH" sz="180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2"/>
                  </a:ext>
                </a:extLst>
              </a:tr>
              <a:tr h="506987">
                <a:tc gridSpan="3">
                  <a:txBody>
                    <a:bodyPr/>
                    <a:lstStyle/>
                    <a:p>
                      <a:pPr>
                        <a:lnSpc>
                          <a:spcPct val="115000"/>
                        </a:lnSpc>
                        <a:spcAft>
                          <a:spcPts val="0"/>
                        </a:spcAft>
                      </a:pPr>
                      <a:r>
                        <a:rPr lang="en-US" sz="1800" dirty="0">
                          <a:solidFill>
                            <a:schemeClr val="tx1"/>
                          </a:solidFill>
                          <a:effectLst/>
                        </a:rPr>
                        <a:t>Species susceptible to inbreeding depression</a:t>
                      </a:r>
                      <a:endParaRPr lang="de-CH" sz="1800" dirty="0">
                        <a:solidFill>
                          <a:schemeClr val="tx1"/>
                        </a:solidFill>
                        <a:effectLst/>
                        <a:latin typeface="Calibri"/>
                        <a:ea typeface="Calibri"/>
                        <a:cs typeface="Times New Roman"/>
                      </a:endParaRPr>
                    </a:p>
                  </a:txBody>
                  <a:tcPr marL="108000" marR="108000" marT="72000" marB="72000" anchor="ct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hMerge="1">
                  <a:txBody>
                    <a:bodyPr/>
                    <a:lstStyle/>
                    <a:p>
                      <a:endParaRPr lang="de-CH"/>
                    </a:p>
                  </a:txBody>
                  <a:tcPr>
                    <a:lnT w="76200" cap="flat" cmpd="sng" algn="ctr">
                      <a:solidFill>
                        <a:schemeClr val="bg1"/>
                      </a:solidFill>
                      <a:prstDash val="solid"/>
                      <a:round/>
                      <a:headEnd type="none" w="med" len="med"/>
                      <a:tailEnd type="none" w="med" len="med"/>
                    </a:lnT>
                  </a:tcPr>
                </a:tc>
                <a:tc hMerge="1">
                  <a:txBody>
                    <a:bodyPr/>
                    <a:lstStyle/>
                    <a:p>
                      <a:endParaRPr lang="de-CH"/>
                    </a:p>
                  </a:txBody>
                  <a:tcPr/>
                </a:tc>
                <a:extLst>
                  <a:ext uri="{0D108BD9-81ED-4DB2-BD59-A6C34878D82A}">
                    <a16:rowId xmlns:a16="http://schemas.microsoft.com/office/drawing/2014/main" val="10003"/>
                  </a:ext>
                </a:extLst>
              </a:tr>
              <a:tr h="506987">
                <a:tc>
                  <a:txBody>
                    <a:bodyPr/>
                    <a:lstStyle/>
                    <a:p>
                      <a:pPr>
                        <a:lnSpc>
                          <a:spcPct val="115000"/>
                        </a:lnSpc>
                        <a:spcAft>
                          <a:spcPts val="0"/>
                        </a:spcAft>
                      </a:pPr>
                      <a:r>
                        <a:rPr lang="en-US" sz="1800" b="0" dirty="0">
                          <a:solidFill>
                            <a:schemeClr val="tx1"/>
                          </a:solidFill>
                          <a:effectLst/>
                        </a:rPr>
                        <a:t>Brassicas</a:t>
                      </a:r>
                      <a:endParaRPr lang="de-CH" sz="1800" b="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F99"/>
                    </a:solidFill>
                  </a:tcPr>
                </a:tc>
                <a:tc>
                  <a:txBody>
                    <a:bodyPr/>
                    <a:lstStyle/>
                    <a:p>
                      <a:endParaRPr lang="de-CH" sz="1800" dirty="0"/>
                    </a:p>
                  </a:txBody>
                  <a:tcPr marL="108000" marR="108000" marT="72000" marB="72000" anchor="ctr">
                    <a:lnB w="28575" cap="flat" cmpd="sng" algn="ctr">
                      <a:solidFill>
                        <a:schemeClr val="bg1"/>
                      </a:solidFill>
                      <a:prstDash val="solid"/>
                      <a:round/>
                      <a:headEnd type="none" w="med" len="med"/>
                      <a:tailEnd type="none" w="med" len="med"/>
                    </a:lnB>
                    <a:noFill/>
                  </a:tcPr>
                </a:tc>
                <a:tc>
                  <a:txBody>
                    <a:bodyPr/>
                    <a:lstStyle/>
                    <a:p>
                      <a:pPr>
                        <a:lnSpc>
                          <a:spcPct val="115000"/>
                        </a:lnSpc>
                        <a:spcAft>
                          <a:spcPts val="0"/>
                        </a:spcAft>
                      </a:pPr>
                      <a:r>
                        <a:rPr lang="en-US" sz="1800" dirty="0">
                          <a:solidFill>
                            <a:schemeClr val="tx1"/>
                          </a:solidFill>
                          <a:effectLst/>
                        </a:rPr>
                        <a:t>6</a:t>
                      </a:r>
                      <a:r>
                        <a:rPr lang="en-US" sz="1800" baseline="0" dirty="0">
                          <a:solidFill>
                            <a:schemeClr val="tx1"/>
                          </a:solidFill>
                          <a:effectLst/>
                        </a:rPr>
                        <a:t> to </a:t>
                      </a:r>
                      <a:r>
                        <a:rPr lang="en-US" sz="1800" dirty="0">
                          <a:solidFill>
                            <a:schemeClr val="tx1"/>
                          </a:solidFill>
                          <a:effectLst/>
                        </a:rPr>
                        <a:t>40 plants</a:t>
                      </a:r>
                      <a:endParaRPr lang="de-CH" sz="180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4"/>
                  </a:ext>
                </a:extLst>
              </a:tr>
              <a:tr h="506987">
                <a:tc>
                  <a:txBody>
                    <a:bodyPr/>
                    <a:lstStyle/>
                    <a:p>
                      <a:pPr>
                        <a:lnSpc>
                          <a:spcPct val="115000"/>
                        </a:lnSpc>
                        <a:spcAft>
                          <a:spcPts val="0"/>
                        </a:spcAft>
                      </a:pPr>
                      <a:r>
                        <a:rPr lang="en-US" sz="1800" b="0" dirty="0">
                          <a:solidFill>
                            <a:schemeClr val="tx1"/>
                          </a:solidFill>
                          <a:effectLst/>
                        </a:rPr>
                        <a:t>Corn</a:t>
                      </a:r>
                      <a:endParaRPr lang="de-CH" sz="1800" b="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F99"/>
                    </a:solidFill>
                  </a:tcPr>
                </a:tc>
                <a:tc>
                  <a:txBody>
                    <a:bodyPr/>
                    <a:lstStyle/>
                    <a:p>
                      <a:endParaRPr lang="de-CH" sz="1800"/>
                    </a:p>
                  </a:txBody>
                  <a:tcPr marL="108000" marR="108000" marT="72000" marB="72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0"/>
                        </a:spcAft>
                      </a:pPr>
                      <a:r>
                        <a:rPr lang="en-US" sz="1800" dirty="0">
                          <a:solidFill>
                            <a:schemeClr val="tx1"/>
                          </a:solidFill>
                          <a:effectLst/>
                        </a:rPr>
                        <a:t>100 plants</a:t>
                      </a:r>
                      <a:endParaRPr lang="de-CH" sz="180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5"/>
                  </a:ext>
                </a:extLst>
              </a:tr>
              <a:tr h="506987">
                <a:tc>
                  <a:txBody>
                    <a:bodyPr/>
                    <a:lstStyle/>
                    <a:p>
                      <a:pPr>
                        <a:lnSpc>
                          <a:spcPct val="115000"/>
                        </a:lnSpc>
                        <a:spcAft>
                          <a:spcPts val="0"/>
                        </a:spcAft>
                      </a:pPr>
                      <a:r>
                        <a:rPr lang="en-US" sz="1800" b="0" dirty="0">
                          <a:solidFill>
                            <a:schemeClr val="tx1"/>
                          </a:solidFill>
                          <a:effectLst/>
                        </a:rPr>
                        <a:t>Onion </a:t>
                      </a:r>
                      <a:endParaRPr lang="de-CH" sz="1800" b="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solidFill>
                      <a:srgbClr val="CCFF99"/>
                    </a:solidFill>
                  </a:tcPr>
                </a:tc>
                <a:tc>
                  <a:txBody>
                    <a:bodyPr/>
                    <a:lstStyle/>
                    <a:p>
                      <a:endParaRPr lang="de-CH" sz="1800" dirty="0"/>
                    </a:p>
                  </a:txBody>
                  <a:tcPr marL="108000" marR="108000" marT="72000" marB="72000" anchor="ctr">
                    <a:lnT w="28575" cap="flat" cmpd="sng" algn="ctr">
                      <a:solidFill>
                        <a:schemeClr val="bg1"/>
                      </a:solidFill>
                      <a:prstDash val="solid"/>
                      <a:round/>
                      <a:headEnd type="none" w="med" len="med"/>
                      <a:tailEnd type="none" w="med" len="med"/>
                    </a:lnT>
                    <a:noFill/>
                  </a:tcPr>
                </a:tc>
                <a:tc>
                  <a:txBody>
                    <a:bodyPr/>
                    <a:lstStyle/>
                    <a:p>
                      <a:pPr>
                        <a:lnSpc>
                          <a:spcPct val="115000"/>
                        </a:lnSpc>
                        <a:spcAft>
                          <a:spcPts val="0"/>
                        </a:spcAft>
                      </a:pPr>
                      <a:r>
                        <a:rPr lang="en-US" sz="1800" dirty="0">
                          <a:solidFill>
                            <a:schemeClr val="tx1"/>
                          </a:solidFill>
                          <a:effectLst/>
                        </a:rPr>
                        <a:t>20</a:t>
                      </a:r>
                      <a:r>
                        <a:rPr lang="en-US" sz="1800" baseline="0" dirty="0">
                          <a:solidFill>
                            <a:schemeClr val="tx1"/>
                          </a:solidFill>
                          <a:effectLst/>
                        </a:rPr>
                        <a:t> to </a:t>
                      </a:r>
                      <a:r>
                        <a:rPr lang="en-US" sz="1800" dirty="0">
                          <a:solidFill>
                            <a:schemeClr val="tx1"/>
                          </a:solidFill>
                          <a:effectLst/>
                        </a:rPr>
                        <a:t>50 plants</a:t>
                      </a:r>
                      <a:endParaRPr lang="de-CH" sz="1800" dirty="0">
                        <a:solidFill>
                          <a:schemeClr val="tx1"/>
                        </a:solidFill>
                        <a:effectLst/>
                        <a:latin typeface="Calibri"/>
                        <a:ea typeface="Calibri"/>
                        <a:cs typeface="Times New Roman"/>
                      </a:endParaRPr>
                    </a:p>
                  </a:txBody>
                  <a:tcPr marL="108000" marR="108000" marT="72000" marB="72000" anchor="ctr">
                    <a:lnT w="28575" cap="flat" cmpd="sng" algn="ctr">
                      <a:solidFill>
                        <a:schemeClr val="bg1"/>
                      </a:solidFill>
                      <a:prstDash val="solid"/>
                      <a:round/>
                      <a:headEnd type="none" w="med" len="med"/>
                      <a:tailEnd type="none" w="med" len="med"/>
                    </a:lnT>
                    <a:solidFill>
                      <a:srgbClr val="FFCC99"/>
                    </a:solidFill>
                  </a:tcPr>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a:off x="4295580" y="5640342"/>
            <a:ext cx="43808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ea typeface="Calibri" pitchFamily="34" charset="0"/>
                <a:cs typeface="Times New Roman" pitchFamily="18" charset="0"/>
              </a:rPr>
              <a:t>Sources: </a:t>
            </a:r>
            <a:r>
              <a:rPr kumimoji="0" lang="en-US" sz="1200" b="0" i="1" u="none" strike="noStrike" cap="none" normalizeH="0" baseline="0" dirty="0">
                <a:ln>
                  <a:noFill/>
                </a:ln>
                <a:solidFill>
                  <a:schemeClr val="tx1"/>
                </a:solidFill>
                <a:effectLst/>
                <a:latin typeface="+mn-lt"/>
                <a:ea typeface="Calibri" pitchFamily="34" charset="0"/>
                <a:cs typeface="Times New Roman" pitchFamily="18" charset="0"/>
              </a:rPr>
              <a:t>Ashworth, S. and </a:t>
            </a:r>
            <a:r>
              <a:rPr kumimoji="0" lang="en-US" sz="1200" b="0" i="1" u="none" strike="noStrike" cap="none" normalizeH="0" baseline="0" dirty="0" err="1">
                <a:ln>
                  <a:noFill/>
                </a:ln>
                <a:solidFill>
                  <a:schemeClr val="tx1"/>
                </a:solidFill>
                <a:effectLst/>
                <a:latin typeface="+mn-lt"/>
                <a:ea typeface="Calibri" pitchFamily="34" charset="0"/>
                <a:cs typeface="Times New Roman" pitchFamily="18" charset="0"/>
              </a:rPr>
              <a:t>Whealy</a:t>
            </a:r>
            <a:r>
              <a:rPr kumimoji="0" lang="en-US" sz="1200" b="0" i="1" u="none" strike="noStrike" cap="none" normalizeH="0" baseline="0" dirty="0">
                <a:ln>
                  <a:noFill/>
                </a:ln>
                <a:solidFill>
                  <a:schemeClr val="tx1"/>
                </a:solidFill>
                <a:effectLst/>
                <a:latin typeface="+mn-lt"/>
                <a:ea typeface="Calibri" pitchFamily="34" charset="0"/>
                <a:cs typeface="Times New Roman" pitchFamily="18" charset="0"/>
              </a:rPr>
              <a:t>, K. 2002; </a:t>
            </a:r>
            <a:r>
              <a:rPr kumimoji="0" lang="en-US" sz="1200" b="0" i="1" u="none" strike="noStrike" cap="none" normalizeH="0" baseline="0" dirty="0" err="1">
                <a:ln>
                  <a:noFill/>
                </a:ln>
                <a:solidFill>
                  <a:schemeClr val="tx1"/>
                </a:solidFill>
                <a:effectLst/>
                <a:latin typeface="+mn-lt"/>
                <a:ea typeface="Calibri" pitchFamily="34" charset="0"/>
                <a:cs typeface="Times New Roman" pitchFamily="18" charset="0"/>
              </a:rPr>
              <a:t>Deppe</a:t>
            </a:r>
            <a:r>
              <a:rPr kumimoji="0" lang="en-US" sz="1200" b="0" i="1" u="none" strike="noStrike" cap="none" normalizeH="0" baseline="0" dirty="0">
                <a:ln>
                  <a:noFill/>
                </a:ln>
                <a:solidFill>
                  <a:schemeClr val="tx1"/>
                </a:solidFill>
                <a:effectLst/>
                <a:latin typeface="+mn-lt"/>
                <a:ea typeface="Calibri" pitchFamily="34" charset="0"/>
                <a:cs typeface="Times New Roman" pitchFamily="18" charset="0"/>
              </a:rPr>
              <a:t>, C. 2000</a:t>
            </a:r>
            <a:endParaRPr kumimoji="0" lang="de-CH" sz="1200" b="0" i="1" u="none" strike="noStrike" cap="none" normalizeH="0" baseline="0" dirty="0">
              <a:ln>
                <a:noFill/>
              </a:ln>
              <a:solidFill>
                <a:schemeClr val="tx1"/>
              </a:solidFill>
              <a:effectLst/>
              <a:latin typeface="+mn-lt"/>
              <a:cs typeface="Arial" pitchFamily="34" charset="0"/>
            </a:endParaRPr>
          </a:p>
        </p:txBody>
      </p:sp>
      <p:sp>
        <p:nvSpPr>
          <p:cNvPr id="5" name="Titel 1"/>
          <p:cNvSpPr txBox="1">
            <a:spLocks/>
          </p:cNvSpPr>
          <p:nvPr/>
        </p:nvSpPr>
        <p:spPr bwMode="auto">
          <a:xfrm>
            <a:off x="287524" y="500977"/>
            <a:ext cx="8568952" cy="439682"/>
          </a:xfrm>
          <a:prstGeom prst="rect">
            <a:avLst/>
          </a:prstGeom>
          <a:noFill/>
          <a:ln w="9525">
            <a:noFill/>
            <a:miter lim="800000"/>
            <a:headEnd/>
            <a:tailEnd/>
          </a:ln>
        </p:spPr>
        <p:txBody>
          <a:bodyPr vert="horz" wrap="square" lIns="0" tIns="0" rIns="92075" bIns="46038" numCol="1" anchor="t"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8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2"/>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2"/>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2"/>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2"/>
              </a:buBlip>
              <a:defRPr b="1">
                <a:solidFill>
                  <a:schemeClr val="tx1"/>
                </a:solidFill>
                <a:latin typeface="+mn-lt"/>
                <a:ea typeface="ＭＳ Ｐゴシック" charset="-128"/>
              </a:defRPr>
            </a:lvl9pPr>
          </a:lstStyle>
          <a:p>
            <a:pPr marL="0" indent="0">
              <a:buNone/>
            </a:pPr>
            <a:r>
              <a:rPr lang="en-GB" sz="2600" dirty="0"/>
              <a:t>Minimum number of plants from which to collect seed</a:t>
            </a:r>
          </a:p>
        </p:txBody>
      </p:sp>
      <p:sp>
        <p:nvSpPr>
          <p:cNvPr id="9" name="Pfeil nach rechts 8"/>
          <p:cNvSpPr/>
          <p:nvPr/>
        </p:nvSpPr>
        <p:spPr bwMode="auto">
          <a:xfrm>
            <a:off x="3756162" y="2722897"/>
            <a:ext cx="539419" cy="418071"/>
          </a:xfrm>
          <a:prstGeom prst="rightArrow">
            <a:avLst/>
          </a:prstGeom>
          <a:solidFill>
            <a:srgbClr val="FF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4" name="Pfeil nach rechts 13"/>
          <p:cNvSpPr/>
          <p:nvPr/>
        </p:nvSpPr>
        <p:spPr bwMode="auto">
          <a:xfrm>
            <a:off x="3756162" y="4196580"/>
            <a:ext cx="539419" cy="418071"/>
          </a:xfrm>
          <a:prstGeom prst="rightArrow">
            <a:avLst/>
          </a:prstGeom>
          <a:solidFill>
            <a:srgbClr val="FF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5" name="Pfeil nach rechts 14"/>
          <p:cNvSpPr/>
          <p:nvPr/>
        </p:nvSpPr>
        <p:spPr bwMode="auto">
          <a:xfrm>
            <a:off x="3756162" y="4676886"/>
            <a:ext cx="539419" cy="418071"/>
          </a:xfrm>
          <a:prstGeom prst="rightArrow">
            <a:avLst/>
          </a:prstGeom>
          <a:solidFill>
            <a:srgbClr val="FF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6" name="Pfeil nach rechts 15"/>
          <p:cNvSpPr/>
          <p:nvPr/>
        </p:nvSpPr>
        <p:spPr bwMode="auto">
          <a:xfrm>
            <a:off x="3756161" y="5171169"/>
            <a:ext cx="539419" cy="418071"/>
          </a:xfrm>
          <a:prstGeom prst="rightArrow">
            <a:avLst/>
          </a:prstGeom>
          <a:solidFill>
            <a:srgbClr val="FF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1953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6534676-11BD-4045-8D1A-22BF24EC9A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0209" y="764704"/>
            <a:ext cx="2643961" cy="1990473"/>
          </a:xfrm>
          <a:prstGeom prst="rect">
            <a:avLst/>
          </a:prstGeom>
        </p:spPr>
      </p:pic>
      <p:pic>
        <p:nvPicPr>
          <p:cNvPr id="6" name="Grafik 5">
            <a:extLst>
              <a:ext uri="{FF2B5EF4-FFF2-40B4-BE49-F238E27FC236}">
                <a16:creationId xmlns:a16="http://schemas.microsoft.com/office/drawing/2014/main" id="{453DB60E-F819-4FA4-BD3E-88B71C6204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628" y="764704"/>
            <a:ext cx="2544204" cy="2040316"/>
          </a:xfrm>
          <a:prstGeom prst="rect">
            <a:avLst/>
          </a:prstGeom>
        </p:spPr>
      </p:pic>
      <p:sp>
        <p:nvSpPr>
          <p:cNvPr id="2" name="Titel 1"/>
          <p:cNvSpPr>
            <a:spLocks noGrp="1"/>
          </p:cNvSpPr>
          <p:nvPr>
            <p:ph type="title"/>
          </p:nvPr>
        </p:nvSpPr>
        <p:spPr>
          <a:xfrm>
            <a:off x="251520" y="243092"/>
            <a:ext cx="8689220" cy="593620"/>
          </a:xfrm>
        </p:spPr>
        <p:txBody>
          <a:bodyPr/>
          <a:lstStyle/>
          <a:p>
            <a:r>
              <a:rPr lang="en-GB" dirty="0"/>
              <a:t>Selecting tomato seeds</a:t>
            </a:r>
            <a:r>
              <a:rPr lang="en-GB" sz="2000" b="0" dirty="0"/>
              <a:t> </a:t>
            </a:r>
          </a:p>
        </p:txBody>
      </p:sp>
      <p:sp>
        <p:nvSpPr>
          <p:cNvPr id="9" name="Titel 1"/>
          <p:cNvSpPr txBox="1">
            <a:spLocks/>
          </p:cNvSpPr>
          <p:nvPr/>
        </p:nvSpPr>
        <p:spPr bwMode="auto">
          <a:xfrm>
            <a:off x="446087" y="908720"/>
            <a:ext cx="8251825" cy="498475"/>
          </a:xfrm>
          <a:prstGeom prst="rect">
            <a:avLst/>
          </a:prstGeom>
          <a:noFill/>
          <a:ln w="9525">
            <a:noFill/>
            <a:miter lim="800000"/>
            <a:headEnd/>
            <a:tailEnd/>
          </a:ln>
        </p:spPr>
        <p:txBody>
          <a:bodyPr vert="horz" wrap="square" lIns="0" tIns="0"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endParaRPr lang="de-CH" sz="1800" b="0" dirty="0"/>
          </a:p>
        </p:txBody>
      </p:sp>
      <p:sp>
        <p:nvSpPr>
          <p:cNvPr id="10" name="Title 1"/>
          <p:cNvSpPr txBox="1">
            <a:spLocks/>
          </p:cNvSpPr>
          <p:nvPr/>
        </p:nvSpPr>
        <p:spPr>
          <a:xfrm>
            <a:off x="603312" y="2778816"/>
            <a:ext cx="2456520" cy="667905"/>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Look for 1 to 5 healthy plants, which correspond to required criteria. Mark and stake them.</a:t>
            </a:r>
          </a:p>
        </p:txBody>
      </p:sp>
      <p:sp>
        <p:nvSpPr>
          <p:cNvPr id="11" name="Title 1"/>
          <p:cNvSpPr txBox="1">
            <a:spLocks/>
          </p:cNvSpPr>
          <p:nvPr/>
        </p:nvSpPr>
        <p:spPr>
          <a:xfrm>
            <a:off x="3440207" y="2788832"/>
            <a:ext cx="2594183" cy="64685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Inspect the plants regularly for tolerance to diseases. Keep them healthy.</a:t>
            </a:r>
          </a:p>
        </p:txBody>
      </p:sp>
      <p:sp>
        <p:nvSpPr>
          <p:cNvPr id="12" name="Title 1"/>
          <p:cNvSpPr txBox="1">
            <a:spLocks/>
          </p:cNvSpPr>
          <p:nvPr/>
        </p:nvSpPr>
        <p:spPr>
          <a:xfrm>
            <a:off x="6309373" y="2771111"/>
            <a:ext cx="2627953" cy="65788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Allow fruits to completely ripen on the plant before harvesting for seed.</a:t>
            </a:r>
          </a:p>
        </p:txBody>
      </p:sp>
      <p:sp>
        <p:nvSpPr>
          <p:cNvPr id="16" name="Title 1"/>
          <p:cNvSpPr txBox="1">
            <a:spLocks/>
          </p:cNvSpPr>
          <p:nvPr/>
        </p:nvSpPr>
        <p:spPr>
          <a:xfrm>
            <a:off x="286390" y="5437931"/>
            <a:ext cx="2917458" cy="50650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Cut each fruit at its equator into half and gently squeeze out the jelly-like substance with </a:t>
            </a:r>
            <a:r>
              <a:rPr lang="de-CH" dirty="0" err="1"/>
              <a:t>the</a:t>
            </a:r>
            <a:r>
              <a:rPr lang="de-CH" dirty="0"/>
              <a:t> </a:t>
            </a:r>
            <a:r>
              <a:rPr lang="de-CH" dirty="0" err="1"/>
              <a:t>seeds</a:t>
            </a:r>
            <a:r>
              <a:rPr lang="de-CH" dirty="0"/>
              <a:t>.</a:t>
            </a:r>
            <a:endParaRPr lang="en-US" dirty="0"/>
          </a:p>
        </p:txBody>
      </p:sp>
      <p:sp>
        <p:nvSpPr>
          <p:cNvPr id="17" name="Title 1"/>
          <p:cNvSpPr txBox="1">
            <a:spLocks/>
          </p:cNvSpPr>
          <p:nvPr/>
        </p:nvSpPr>
        <p:spPr>
          <a:xfrm>
            <a:off x="3278058" y="5426156"/>
            <a:ext cx="2964605" cy="739148"/>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Ferment the seeds for 1 or 2 days in a container, then rinse the seeds several times with clean water.</a:t>
            </a:r>
          </a:p>
        </p:txBody>
      </p:sp>
      <p:sp>
        <p:nvSpPr>
          <p:cNvPr id="18" name="Title 1"/>
          <p:cNvSpPr txBox="1">
            <a:spLocks/>
          </p:cNvSpPr>
          <p:nvPr/>
        </p:nvSpPr>
        <p:spPr>
          <a:xfrm>
            <a:off x="6436984" y="5449906"/>
            <a:ext cx="2559465" cy="49937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Dry the seeds in partial shade on newspaper.</a:t>
            </a:r>
          </a:p>
        </p:txBody>
      </p:sp>
      <p:sp>
        <p:nvSpPr>
          <p:cNvPr id="20" name="Ellipse 19"/>
          <p:cNvSpPr/>
          <p:nvPr/>
        </p:nvSpPr>
        <p:spPr bwMode="auto">
          <a:xfrm>
            <a:off x="286390" y="9390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21" name="Ellipse 20"/>
          <p:cNvSpPr/>
          <p:nvPr/>
        </p:nvSpPr>
        <p:spPr bwMode="auto">
          <a:xfrm>
            <a:off x="3112516" y="943151"/>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22" name="Ellipse 21"/>
          <p:cNvSpPr/>
          <p:nvPr/>
        </p:nvSpPr>
        <p:spPr bwMode="auto">
          <a:xfrm>
            <a:off x="6216556" y="940467"/>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3" name="Ellipse 22"/>
          <p:cNvSpPr/>
          <p:nvPr/>
        </p:nvSpPr>
        <p:spPr bwMode="auto">
          <a:xfrm>
            <a:off x="286390" y="361642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4" name="Ellipse 23"/>
          <p:cNvSpPr/>
          <p:nvPr/>
        </p:nvSpPr>
        <p:spPr bwMode="auto">
          <a:xfrm>
            <a:off x="3094898" y="36023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25" name="Ellipse 24"/>
          <p:cNvSpPr/>
          <p:nvPr/>
        </p:nvSpPr>
        <p:spPr bwMode="auto">
          <a:xfrm>
            <a:off x="6229532" y="361642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6</a:t>
            </a:r>
          </a:p>
        </p:txBody>
      </p:sp>
      <p:pic>
        <p:nvPicPr>
          <p:cNvPr id="8" name="Grafik 7">
            <a:extLst>
              <a:ext uri="{FF2B5EF4-FFF2-40B4-BE49-F238E27FC236}">
                <a16:creationId xmlns:a16="http://schemas.microsoft.com/office/drawing/2014/main" id="{5E48FA0D-BD72-4697-8688-A999D7C811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8996" y="843612"/>
            <a:ext cx="1978714" cy="1722829"/>
          </a:xfrm>
          <a:prstGeom prst="rect">
            <a:avLst/>
          </a:prstGeom>
        </p:spPr>
      </p:pic>
      <p:pic>
        <p:nvPicPr>
          <p:cNvPr id="33" name="Grafik 32">
            <a:extLst>
              <a:ext uri="{FF2B5EF4-FFF2-40B4-BE49-F238E27FC236}">
                <a16:creationId xmlns:a16="http://schemas.microsoft.com/office/drawing/2014/main" id="{77682DAA-E730-4AE9-BE33-51BCAD75FD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817" b="-2250"/>
          <a:stretch/>
        </p:blipFill>
        <p:spPr>
          <a:xfrm>
            <a:off x="6558526" y="3375675"/>
            <a:ext cx="2526473" cy="2217926"/>
          </a:xfrm>
          <a:prstGeom prst="rect">
            <a:avLst/>
          </a:prstGeom>
        </p:spPr>
      </p:pic>
      <p:pic>
        <p:nvPicPr>
          <p:cNvPr id="29" name="Grafik 28">
            <a:extLst>
              <a:ext uri="{FF2B5EF4-FFF2-40B4-BE49-F238E27FC236}">
                <a16:creationId xmlns:a16="http://schemas.microsoft.com/office/drawing/2014/main" id="{AED56762-1F54-486A-852F-894217A752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803" y="3469623"/>
            <a:ext cx="2237202" cy="1947890"/>
          </a:xfrm>
          <a:prstGeom prst="rect">
            <a:avLst/>
          </a:prstGeom>
        </p:spPr>
      </p:pic>
      <p:pic>
        <p:nvPicPr>
          <p:cNvPr id="30" name="Grafik 29">
            <a:extLst>
              <a:ext uri="{FF2B5EF4-FFF2-40B4-BE49-F238E27FC236}">
                <a16:creationId xmlns:a16="http://schemas.microsoft.com/office/drawing/2014/main" id="{B53510CE-BE19-4008-9473-F7CA664E07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6130"/>
          <a:stretch/>
        </p:blipFill>
        <p:spPr>
          <a:xfrm>
            <a:off x="3371434" y="3272514"/>
            <a:ext cx="2803265" cy="2316812"/>
          </a:xfrm>
          <a:prstGeom prst="rect">
            <a:avLst/>
          </a:prstGeom>
        </p:spPr>
      </p:pic>
    </p:spTree>
    <p:extLst>
      <p:ext uri="{BB962C8B-B14F-4D97-AF65-F5344CB8AC3E}">
        <p14:creationId xmlns:p14="http://schemas.microsoft.com/office/powerpoint/2010/main" val="1007307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07" y="228600"/>
            <a:ext cx="8880291" cy="638300"/>
          </a:xfrm>
        </p:spPr>
        <p:txBody>
          <a:bodyPr/>
          <a:lstStyle/>
          <a:p>
            <a:r>
              <a:rPr lang="en-GB" dirty="0"/>
              <a:t>Selecting seeds of leafy vegetables </a:t>
            </a:r>
            <a:r>
              <a:rPr lang="en-GB" sz="2000" b="0" dirty="0"/>
              <a:t>(brown mustard)</a:t>
            </a:r>
          </a:p>
        </p:txBody>
      </p:sp>
      <p:sp>
        <p:nvSpPr>
          <p:cNvPr id="11" name="Title 1"/>
          <p:cNvSpPr txBox="1">
            <a:spLocks/>
          </p:cNvSpPr>
          <p:nvPr/>
        </p:nvSpPr>
        <p:spPr>
          <a:xfrm>
            <a:off x="286390" y="2875309"/>
            <a:ext cx="2773885" cy="62569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Select and mark 6 to 40 attractive and healthy plants, which correspond to required criteria. </a:t>
            </a:r>
          </a:p>
        </p:txBody>
      </p:sp>
      <p:sp>
        <p:nvSpPr>
          <p:cNvPr id="12" name="Title 1"/>
          <p:cNvSpPr txBox="1">
            <a:spLocks/>
          </p:cNvSpPr>
          <p:nvPr/>
        </p:nvSpPr>
        <p:spPr>
          <a:xfrm>
            <a:off x="3352047" y="2685842"/>
            <a:ext cx="2951581" cy="85933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Harvest seeds when 60 to 70 % of the pods have turned brown and most of their inner seeds are light brown and firm.</a:t>
            </a:r>
          </a:p>
        </p:txBody>
      </p:sp>
      <p:sp>
        <p:nvSpPr>
          <p:cNvPr id="13" name="Title 1"/>
          <p:cNvSpPr txBox="1">
            <a:spLocks/>
          </p:cNvSpPr>
          <p:nvPr/>
        </p:nvSpPr>
        <p:spPr>
          <a:xfrm>
            <a:off x="6446198" y="2881738"/>
            <a:ext cx="2590298" cy="65788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Cure the harvested seed stalks for 1 to 2 </a:t>
            </a:r>
            <a:r>
              <a:rPr lang="de-CH" dirty="0" err="1"/>
              <a:t>weeks</a:t>
            </a:r>
            <a:r>
              <a:rPr lang="de-CH" dirty="0"/>
              <a:t>.</a:t>
            </a:r>
            <a:endParaRPr lang="en-US" dirty="0"/>
          </a:p>
        </p:txBody>
      </p:sp>
      <p:sp>
        <p:nvSpPr>
          <p:cNvPr id="14" name="Title 1"/>
          <p:cNvSpPr txBox="1">
            <a:spLocks/>
          </p:cNvSpPr>
          <p:nvPr/>
        </p:nvSpPr>
        <p:spPr>
          <a:xfrm>
            <a:off x="286390" y="5804996"/>
            <a:ext cx="2808508" cy="2616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Thresh the pods with a thin stick.</a:t>
            </a:r>
          </a:p>
        </p:txBody>
      </p:sp>
      <p:sp>
        <p:nvSpPr>
          <p:cNvPr id="15" name="Title 1"/>
          <p:cNvSpPr txBox="1">
            <a:spLocks/>
          </p:cNvSpPr>
          <p:nvPr/>
        </p:nvSpPr>
        <p:spPr>
          <a:xfrm>
            <a:off x="3289218" y="5804996"/>
            <a:ext cx="2650934" cy="30683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a:t>Sift, winnow or sieve </a:t>
            </a:r>
            <a:r>
              <a:rPr lang="de-CH" dirty="0" err="1"/>
              <a:t>the</a:t>
            </a:r>
            <a:r>
              <a:rPr lang="de-CH" dirty="0"/>
              <a:t> </a:t>
            </a:r>
            <a:r>
              <a:rPr lang="de-CH" dirty="0" err="1"/>
              <a:t>seeds</a:t>
            </a:r>
            <a:r>
              <a:rPr lang="de-CH" dirty="0"/>
              <a:t>. </a:t>
            </a:r>
            <a:endParaRPr lang="en-US" dirty="0"/>
          </a:p>
        </p:txBody>
      </p:sp>
      <p:sp>
        <p:nvSpPr>
          <p:cNvPr id="16" name="Title 1"/>
          <p:cNvSpPr txBox="1">
            <a:spLocks/>
          </p:cNvSpPr>
          <p:nvPr/>
        </p:nvSpPr>
        <p:spPr>
          <a:xfrm>
            <a:off x="6294898" y="5804996"/>
            <a:ext cx="2849101" cy="28955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a:t>Dry the clean seeds </a:t>
            </a:r>
            <a:r>
              <a:rPr lang="en-US" dirty="0"/>
              <a:t>in partial sun.</a:t>
            </a:r>
          </a:p>
        </p:txBody>
      </p:sp>
      <p:sp>
        <p:nvSpPr>
          <p:cNvPr id="24" name="Ellipse 23"/>
          <p:cNvSpPr/>
          <p:nvPr/>
        </p:nvSpPr>
        <p:spPr bwMode="auto">
          <a:xfrm>
            <a:off x="286390" y="10527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25" name="Ellipse 24"/>
          <p:cNvSpPr/>
          <p:nvPr/>
        </p:nvSpPr>
        <p:spPr bwMode="auto">
          <a:xfrm>
            <a:off x="3203848" y="10710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26" name="Ellipse 25"/>
          <p:cNvSpPr/>
          <p:nvPr/>
        </p:nvSpPr>
        <p:spPr bwMode="auto">
          <a:xfrm>
            <a:off x="6057557" y="10710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7" name="Ellipse 26"/>
          <p:cNvSpPr/>
          <p:nvPr/>
        </p:nvSpPr>
        <p:spPr bwMode="auto">
          <a:xfrm>
            <a:off x="263708" y="390445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8" name="Ellipse 27"/>
          <p:cNvSpPr/>
          <p:nvPr/>
        </p:nvSpPr>
        <p:spPr bwMode="auto">
          <a:xfrm>
            <a:off x="3203848" y="3885315"/>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29" name="Ellipse 28"/>
          <p:cNvSpPr/>
          <p:nvPr/>
        </p:nvSpPr>
        <p:spPr bwMode="auto">
          <a:xfrm>
            <a:off x="6057558" y="388275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6</a:t>
            </a:r>
          </a:p>
        </p:txBody>
      </p:sp>
      <p:pic>
        <p:nvPicPr>
          <p:cNvPr id="5" name="Grafik 4">
            <a:extLst>
              <a:ext uri="{FF2B5EF4-FFF2-40B4-BE49-F238E27FC236}">
                <a16:creationId xmlns:a16="http://schemas.microsoft.com/office/drawing/2014/main" id="{2E829C2F-29C2-43BE-A76F-6DF604B555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494" y="1017574"/>
            <a:ext cx="3468687" cy="1769654"/>
          </a:xfrm>
          <a:prstGeom prst="rect">
            <a:avLst/>
          </a:prstGeom>
        </p:spPr>
      </p:pic>
      <p:pic>
        <p:nvPicPr>
          <p:cNvPr id="34" name="Grafik 33">
            <a:extLst>
              <a:ext uri="{FF2B5EF4-FFF2-40B4-BE49-F238E27FC236}">
                <a16:creationId xmlns:a16="http://schemas.microsoft.com/office/drawing/2014/main" id="{A3A30F16-F1A5-449F-930D-79B5E8EE93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6168" y="663739"/>
            <a:ext cx="1523904" cy="2022103"/>
          </a:xfrm>
          <a:prstGeom prst="rect">
            <a:avLst/>
          </a:prstGeom>
        </p:spPr>
      </p:pic>
      <p:pic>
        <p:nvPicPr>
          <p:cNvPr id="36" name="Grafik 35">
            <a:extLst>
              <a:ext uri="{FF2B5EF4-FFF2-40B4-BE49-F238E27FC236}">
                <a16:creationId xmlns:a16="http://schemas.microsoft.com/office/drawing/2014/main" id="{20DAB0D0-49D5-4066-AC8A-B24645DE08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36978" y="738616"/>
            <a:ext cx="2408737" cy="2562100"/>
          </a:xfrm>
          <a:prstGeom prst="rect">
            <a:avLst/>
          </a:prstGeom>
        </p:spPr>
      </p:pic>
      <p:pic>
        <p:nvPicPr>
          <p:cNvPr id="37" name="Grafik 36">
            <a:extLst>
              <a:ext uri="{FF2B5EF4-FFF2-40B4-BE49-F238E27FC236}">
                <a16:creationId xmlns:a16="http://schemas.microsoft.com/office/drawing/2014/main" id="{E709FE83-0C66-4031-BB35-46F1FAAF65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325" y="3387672"/>
            <a:ext cx="2408737" cy="2562100"/>
          </a:xfrm>
          <a:prstGeom prst="rect">
            <a:avLst/>
          </a:prstGeom>
        </p:spPr>
      </p:pic>
      <p:pic>
        <p:nvPicPr>
          <p:cNvPr id="38" name="Grafik 37">
            <a:extLst>
              <a:ext uri="{FF2B5EF4-FFF2-40B4-BE49-F238E27FC236}">
                <a16:creationId xmlns:a16="http://schemas.microsoft.com/office/drawing/2014/main" id="{27BD266F-D9A1-4CDD-BBD9-C7DEEAE6A1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50930" y="3813872"/>
            <a:ext cx="2408737" cy="2025187"/>
          </a:xfrm>
          <a:prstGeom prst="rect">
            <a:avLst/>
          </a:prstGeom>
        </p:spPr>
      </p:pic>
      <p:pic>
        <p:nvPicPr>
          <p:cNvPr id="39" name="Grafik 38">
            <a:extLst>
              <a:ext uri="{FF2B5EF4-FFF2-40B4-BE49-F238E27FC236}">
                <a16:creationId xmlns:a16="http://schemas.microsoft.com/office/drawing/2014/main" id="{F1EA16A6-5068-4FCC-9B78-70B8CEDCA4B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0234"/>
          <a:stretch/>
        </p:blipFill>
        <p:spPr>
          <a:xfrm>
            <a:off x="6448873" y="3428999"/>
            <a:ext cx="2408737" cy="2285451"/>
          </a:xfrm>
          <a:prstGeom prst="rect">
            <a:avLst/>
          </a:prstGeom>
        </p:spPr>
      </p:pic>
    </p:spTree>
    <p:extLst>
      <p:ext uri="{BB962C8B-B14F-4D97-AF65-F5344CB8AC3E}">
        <p14:creationId xmlns:p14="http://schemas.microsoft.com/office/powerpoint/2010/main" val="332288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7A495964-7EE5-4A8C-8786-1B8C960C7D58}"/>
              </a:ext>
            </a:extLst>
          </p:cNvPr>
          <p:cNvGrpSpPr/>
          <p:nvPr/>
        </p:nvGrpSpPr>
        <p:grpSpPr>
          <a:xfrm>
            <a:off x="6263050" y="2896829"/>
            <a:ext cx="2240590" cy="2409061"/>
            <a:chOff x="6444208" y="3501008"/>
            <a:chExt cx="2240590" cy="2409061"/>
          </a:xfrm>
        </p:grpSpPr>
        <p:pic>
          <p:nvPicPr>
            <p:cNvPr id="38" name="Grafik 37">
              <a:extLst>
                <a:ext uri="{FF2B5EF4-FFF2-40B4-BE49-F238E27FC236}">
                  <a16:creationId xmlns:a16="http://schemas.microsoft.com/office/drawing/2014/main" id="{13FE1134-BE53-4C35-9D2B-D6D03384FB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19583" y="3842371"/>
              <a:ext cx="2065215" cy="2067698"/>
            </a:xfrm>
            <a:prstGeom prst="rect">
              <a:avLst/>
            </a:prstGeom>
          </p:spPr>
        </p:pic>
        <p:sp>
          <p:nvSpPr>
            <p:cNvPr id="9" name="Rechteck 8">
              <a:extLst>
                <a:ext uri="{FF2B5EF4-FFF2-40B4-BE49-F238E27FC236}">
                  <a16:creationId xmlns:a16="http://schemas.microsoft.com/office/drawing/2014/main" id="{9CC187E5-9A67-46DD-9D8B-7BA410815D70}"/>
                </a:ext>
              </a:extLst>
            </p:cNvPr>
            <p:cNvSpPr/>
            <p:nvPr/>
          </p:nvSpPr>
          <p:spPr bwMode="auto">
            <a:xfrm>
              <a:off x="6444208" y="3501008"/>
              <a:ext cx="792088" cy="895994"/>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8" name="Grafik 7">
            <a:extLst>
              <a:ext uri="{FF2B5EF4-FFF2-40B4-BE49-F238E27FC236}">
                <a16:creationId xmlns:a16="http://schemas.microsoft.com/office/drawing/2014/main" id="{65307690-ED8E-4CAD-BC28-39777BDD3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08" y="873348"/>
            <a:ext cx="2986296" cy="2107412"/>
          </a:xfrm>
          <a:prstGeom prst="rect">
            <a:avLst/>
          </a:prstGeom>
        </p:spPr>
      </p:pic>
      <p:pic>
        <p:nvPicPr>
          <p:cNvPr id="35" name="Grafik 34">
            <a:extLst>
              <a:ext uri="{FF2B5EF4-FFF2-40B4-BE49-F238E27FC236}">
                <a16:creationId xmlns:a16="http://schemas.microsoft.com/office/drawing/2014/main" id="{28DDB3DA-BAFD-439E-B2EF-6535129D36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1847" y="1263178"/>
            <a:ext cx="2621309" cy="1518567"/>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l="-517"/>
          <a:stretch/>
        </p:blipFill>
        <p:spPr>
          <a:xfrm>
            <a:off x="3004760" y="3698355"/>
            <a:ext cx="2756899" cy="1307053"/>
          </a:xfrm>
          <a:prstGeom prst="rect">
            <a:avLst/>
          </a:prstGeom>
        </p:spPr>
      </p:pic>
      <p:sp>
        <p:nvSpPr>
          <p:cNvPr id="2" name="Title 1"/>
          <p:cNvSpPr>
            <a:spLocks noGrp="1"/>
          </p:cNvSpPr>
          <p:nvPr>
            <p:ph type="title"/>
          </p:nvPr>
        </p:nvSpPr>
        <p:spPr>
          <a:xfrm>
            <a:off x="286390" y="228600"/>
            <a:ext cx="8750106" cy="638300"/>
          </a:xfrm>
        </p:spPr>
        <p:txBody>
          <a:bodyPr/>
          <a:lstStyle/>
          <a:p>
            <a:r>
              <a:rPr lang="en-GB"/>
              <a:t>Selecting seeds of a root vegetable </a:t>
            </a:r>
            <a:r>
              <a:rPr lang="en-GB" sz="2000" b="0"/>
              <a:t>(sweet potato)</a:t>
            </a:r>
          </a:p>
        </p:txBody>
      </p:sp>
      <p:sp>
        <p:nvSpPr>
          <p:cNvPr id="11" name="Titel 1"/>
          <p:cNvSpPr txBox="1">
            <a:spLocks/>
          </p:cNvSpPr>
          <p:nvPr/>
        </p:nvSpPr>
        <p:spPr bwMode="auto">
          <a:xfrm>
            <a:off x="446087" y="764704"/>
            <a:ext cx="8251825" cy="498475"/>
          </a:xfrm>
          <a:prstGeom prst="rect">
            <a:avLst/>
          </a:prstGeom>
          <a:noFill/>
          <a:ln w="9525">
            <a:noFill/>
            <a:miter lim="800000"/>
            <a:headEnd/>
            <a:tailEnd/>
          </a:ln>
        </p:spPr>
        <p:txBody>
          <a:bodyPr vert="horz" wrap="square" lIns="0" tIns="0"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endParaRPr lang="de-CH" sz="1800" b="0" dirty="0"/>
          </a:p>
        </p:txBody>
      </p:sp>
      <p:sp>
        <p:nvSpPr>
          <p:cNvPr id="12" name="Title 1"/>
          <p:cNvSpPr txBox="1">
            <a:spLocks/>
          </p:cNvSpPr>
          <p:nvPr/>
        </p:nvSpPr>
        <p:spPr>
          <a:xfrm>
            <a:off x="323528" y="2708920"/>
            <a:ext cx="2592289" cy="484065"/>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de-CH" dirty="0"/>
              <a:t>S</a:t>
            </a:r>
            <a:r>
              <a:rPr lang="en-US" dirty="0"/>
              <a:t>elect cuttings 25 cm long of a healthy, vigorous clone.</a:t>
            </a:r>
          </a:p>
        </p:txBody>
      </p:sp>
      <p:sp>
        <p:nvSpPr>
          <p:cNvPr id="13" name="Title 1"/>
          <p:cNvSpPr txBox="1">
            <a:spLocks/>
          </p:cNvSpPr>
          <p:nvPr/>
        </p:nvSpPr>
        <p:spPr>
          <a:xfrm>
            <a:off x="3134136" y="2708920"/>
            <a:ext cx="2589550" cy="71531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Cut the vine into ‘mini’ vine cuttings with one to three nodes ensuring clean cuts. </a:t>
            </a:r>
          </a:p>
        </p:txBody>
      </p:sp>
      <p:sp>
        <p:nvSpPr>
          <p:cNvPr id="14" name="Title 1"/>
          <p:cNvSpPr txBox="1">
            <a:spLocks/>
          </p:cNvSpPr>
          <p:nvPr/>
        </p:nvSpPr>
        <p:spPr>
          <a:xfrm>
            <a:off x="5901659" y="2708920"/>
            <a:ext cx="3097883" cy="65788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Plant the cuttings into a nursery bed 10 to 20 cm apart, with at least one node buried under the soil.</a:t>
            </a:r>
          </a:p>
        </p:txBody>
      </p:sp>
      <p:sp>
        <p:nvSpPr>
          <p:cNvPr id="15" name="Title 1"/>
          <p:cNvSpPr txBox="1">
            <a:spLocks/>
          </p:cNvSpPr>
          <p:nvPr/>
        </p:nvSpPr>
        <p:spPr>
          <a:xfrm>
            <a:off x="323528" y="5149899"/>
            <a:ext cx="2614188" cy="70015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After 2 to 4 weeks the vines can be planted to an intermediate field for multiplication. </a:t>
            </a:r>
          </a:p>
        </p:txBody>
      </p:sp>
      <p:sp>
        <p:nvSpPr>
          <p:cNvPr id="16" name="Title 1"/>
          <p:cNvSpPr txBox="1">
            <a:spLocks/>
          </p:cNvSpPr>
          <p:nvPr/>
        </p:nvSpPr>
        <p:spPr>
          <a:xfrm>
            <a:off x="3203848" y="5138124"/>
            <a:ext cx="2559465" cy="667140"/>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After another few weeks new vines can be cut for planting the main crop. </a:t>
            </a:r>
          </a:p>
        </p:txBody>
      </p:sp>
      <p:sp>
        <p:nvSpPr>
          <p:cNvPr id="17" name="Title 1"/>
          <p:cNvSpPr txBox="1">
            <a:spLocks/>
          </p:cNvSpPr>
          <p:nvPr/>
        </p:nvSpPr>
        <p:spPr>
          <a:xfrm>
            <a:off x="5796136" y="5161874"/>
            <a:ext cx="3093283" cy="85941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For planting remove the lower leaves and pack the vines into a damp sack around the base. Store in a cool and shady place while awaiting planting.</a:t>
            </a:r>
          </a:p>
        </p:txBody>
      </p:sp>
      <p:sp>
        <p:nvSpPr>
          <p:cNvPr id="23" name="Ellipse 22"/>
          <p:cNvSpPr/>
          <p:nvPr/>
        </p:nvSpPr>
        <p:spPr bwMode="auto">
          <a:xfrm>
            <a:off x="286390" y="10527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24" name="Ellipse 23"/>
          <p:cNvSpPr/>
          <p:nvPr/>
        </p:nvSpPr>
        <p:spPr bwMode="auto">
          <a:xfrm>
            <a:off x="3094898" y="10527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25" name="Ellipse 24"/>
          <p:cNvSpPr/>
          <p:nvPr/>
        </p:nvSpPr>
        <p:spPr bwMode="auto">
          <a:xfrm>
            <a:off x="5906259" y="10527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6" name="Ellipse 25"/>
          <p:cNvSpPr/>
          <p:nvPr/>
        </p:nvSpPr>
        <p:spPr bwMode="auto">
          <a:xfrm>
            <a:off x="286390" y="350100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7" name="Ellipse 26"/>
          <p:cNvSpPr/>
          <p:nvPr/>
        </p:nvSpPr>
        <p:spPr bwMode="auto">
          <a:xfrm>
            <a:off x="3094898" y="350100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28" name="Ellipse 27"/>
          <p:cNvSpPr/>
          <p:nvPr/>
        </p:nvSpPr>
        <p:spPr bwMode="auto">
          <a:xfrm>
            <a:off x="5889848" y="350100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6</a:t>
            </a:r>
          </a:p>
        </p:txBody>
      </p:sp>
      <p:cxnSp>
        <p:nvCxnSpPr>
          <p:cNvPr id="7" name="Gerade Verbindung 6"/>
          <p:cNvCxnSpPr/>
          <p:nvPr/>
        </p:nvCxnSpPr>
        <p:spPr bwMode="auto">
          <a:xfrm>
            <a:off x="3686061" y="2017832"/>
            <a:ext cx="360040" cy="432048"/>
          </a:xfrm>
          <a:prstGeom prst="line">
            <a:avLst/>
          </a:prstGeom>
          <a:solidFill>
            <a:schemeClr val="accent1"/>
          </a:solidFill>
          <a:ln w="38100" cap="flat" cmpd="sng" algn="ctr">
            <a:solidFill>
              <a:schemeClr val="tx1"/>
            </a:solidFill>
            <a:prstDash val="sysDash"/>
            <a:round/>
            <a:headEnd type="none" w="sm" len="sm"/>
            <a:tailEnd type="none" w="sm" len="sm"/>
          </a:ln>
          <a:effectLst/>
        </p:spPr>
      </p:cxnSp>
      <p:cxnSp>
        <p:nvCxnSpPr>
          <p:cNvPr id="30" name="Gerade Verbindung 29"/>
          <p:cNvCxnSpPr/>
          <p:nvPr/>
        </p:nvCxnSpPr>
        <p:spPr bwMode="auto">
          <a:xfrm>
            <a:off x="4501540" y="1708575"/>
            <a:ext cx="360040" cy="432048"/>
          </a:xfrm>
          <a:prstGeom prst="line">
            <a:avLst/>
          </a:prstGeom>
          <a:solidFill>
            <a:schemeClr val="accent1"/>
          </a:solidFill>
          <a:ln w="38100" cap="flat" cmpd="sng" algn="ctr">
            <a:solidFill>
              <a:schemeClr val="tx1"/>
            </a:solidFill>
            <a:prstDash val="sysDash"/>
            <a:round/>
            <a:headEnd type="none" w="sm" len="sm"/>
            <a:tailEnd type="none" w="sm" len="sm"/>
          </a:ln>
          <a:effectLst/>
        </p:spPr>
      </p:cxnSp>
      <p:cxnSp>
        <p:nvCxnSpPr>
          <p:cNvPr id="31" name="Gerade Verbindung 30"/>
          <p:cNvCxnSpPr/>
          <p:nvPr/>
        </p:nvCxnSpPr>
        <p:spPr bwMode="auto">
          <a:xfrm>
            <a:off x="4046101" y="1863556"/>
            <a:ext cx="360040" cy="432048"/>
          </a:xfrm>
          <a:prstGeom prst="line">
            <a:avLst/>
          </a:prstGeom>
          <a:solidFill>
            <a:schemeClr val="accent1"/>
          </a:solidFill>
          <a:ln w="38100" cap="flat" cmpd="sng" algn="ctr">
            <a:solidFill>
              <a:schemeClr val="tx1"/>
            </a:solidFill>
            <a:prstDash val="sysDash"/>
            <a:round/>
            <a:headEnd type="none" w="sm" len="sm"/>
            <a:tailEnd type="none" w="sm" len="sm"/>
          </a:ln>
          <a:effectLst/>
        </p:spPr>
      </p:cxnSp>
      <p:pic>
        <p:nvPicPr>
          <p:cNvPr id="4" name="Grafik 3">
            <a:extLst>
              <a:ext uri="{FF2B5EF4-FFF2-40B4-BE49-F238E27FC236}">
                <a16:creationId xmlns:a16="http://schemas.microsoft.com/office/drawing/2014/main" id="{A070B02D-343E-4A7E-9B4B-BAED4C946A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6136" y="872879"/>
            <a:ext cx="2621309" cy="1925996"/>
          </a:xfrm>
          <a:prstGeom prst="rect">
            <a:avLst/>
          </a:prstGeom>
        </p:spPr>
      </p:pic>
      <p:pic>
        <p:nvPicPr>
          <p:cNvPr id="37" name="Grafik 36">
            <a:extLst>
              <a:ext uri="{FF2B5EF4-FFF2-40B4-BE49-F238E27FC236}">
                <a16:creationId xmlns:a16="http://schemas.microsoft.com/office/drawing/2014/main" id="{065E54D3-AC8B-455C-839A-3A9B794D23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6181" y="3325590"/>
            <a:ext cx="2353611" cy="1812534"/>
          </a:xfrm>
          <a:prstGeom prst="rect">
            <a:avLst/>
          </a:prstGeom>
        </p:spPr>
      </p:pic>
    </p:spTree>
    <p:extLst>
      <p:ext uri="{BB962C8B-B14F-4D97-AF65-F5344CB8AC3E}">
        <p14:creationId xmlns:p14="http://schemas.microsoft.com/office/powerpoint/2010/main" val="1299605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D9EE7-9EE1-4B97-AFA0-12694F2D4F95}"/>
              </a:ext>
            </a:extLst>
          </p:cNvPr>
          <p:cNvSpPr>
            <a:spLocks noGrp="1"/>
          </p:cNvSpPr>
          <p:nvPr>
            <p:ph type="title"/>
          </p:nvPr>
        </p:nvSpPr>
        <p:spPr/>
        <p:txBody>
          <a:bodyPr/>
          <a:lstStyle/>
          <a:p>
            <a:r>
              <a:rPr lang="de-CH" dirty="0" err="1"/>
              <a:t>Nutritious</a:t>
            </a:r>
            <a:r>
              <a:rPr lang="de-CH" dirty="0"/>
              <a:t> </a:t>
            </a:r>
            <a:r>
              <a:rPr lang="de-CH" dirty="0" err="1"/>
              <a:t>parts</a:t>
            </a:r>
            <a:r>
              <a:rPr lang="de-CH" dirty="0"/>
              <a:t> </a:t>
            </a:r>
            <a:r>
              <a:rPr lang="de-CH" dirty="0" err="1"/>
              <a:t>of</a:t>
            </a:r>
            <a:r>
              <a:rPr lang="de-CH" dirty="0"/>
              <a:t> </a:t>
            </a:r>
            <a:r>
              <a:rPr lang="de-CH" dirty="0" err="1"/>
              <a:t>indigenous</a:t>
            </a:r>
            <a:r>
              <a:rPr lang="de-CH" dirty="0"/>
              <a:t> </a:t>
            </a:r>
            <a:r>
              <a:rPr lang="de-CH" dirty="0" err="1"/>
              <a:t>vegetables</a:t>
            </a:r>
            <a:endParaRPr lang="de-CH" dirty="0"/>
          </a:p>
        </p:txBody>
      </p:sp>
      <p:graphicFrame>
        <p:nvGraphicFramePr>
          <p:cNvPr id="4" name="Inhaltsplatzhalter 3">
            <a:extLst>
              <a:ext uri="{FF2B5EF4-FFF2-40B4-BE49-F238E27FC236}">
                <a16:creationId xmlns:a16="http://schemas.microsoft.com/office/drawing/2014/main" id="{B72A45B6-EE20-409E-8512-6A709A1837B2}"/>
              </a:ext>
            </a:extLst>
          </p:cNvPr>
          <p:cNvGraphicFramePr>
            <a:graphicFrameLocks noGrp="1"/>
          </p:cNvGraphicFramePr>
          <p:nvPr>
            <p:ph sz="half" idx="2"/>
            <p:extLst>
              <p:ext uri="{D42A27DB-BD31-4B8C-83A1-F6EECF244321}">
                <p14:modId xmlns:p14="http://schemas.microsoft.com/office/powerpoint/2010/main" val="3838274048"/>
              </p:ext>
            </p:extLst>
          </p:nvPr>
        </p:nvGraphicFramePr>
        <p:xfrm>
          <a:off x="611560" y="1132173"/>
          <a:ext cx="7733233" cy="4593654"/>
        </p:xfrm>
        <a:graphic>
          <a:graphicData uri="http://schemas.openxmlformats.org/drawingml/2006/table">
            <a:tbl>
              <a:tblPr>
                <a:tableStyleId>{5C22544A-7EE6-4342-B048-85BDC9FD1C3A}</a:tableStyleId>
              </a:tblPr>
              <a:tblGrid>
                <a:gridCol w="3333242">
                  <a:extLst>
                    <a:ext uri="{9D8B030D-6E8A-4147-A177-3AD203B41FA5}">
                      <a16:colId xmlns:a16="http://schemas.microsoft.com/office/drawing/2014/main" val="568035103"/>
                    </a:ext>
                  </a:extLst>
                </a:gridCol>
                <a:gridCol w="4399991">
                  <a:extLst>
                    <a:ext uri="{9D8B030D-6E8A-4147-A177-3AD203B41FA5}">
                      <a16:colId xmlns:a16="http://schemas.microsoft.com/office/drawing/2014/main" val="1617315038"/>
                    </a:ext>
                  </a:extLst>
                </a:gridCol>
              </a:tblGrid>
              <a:tr h="426454">
                <a:tc>
                  <a:txBody>
                    <a:bodyPr/>
                    <a:lstStyle/>
                    <a:p>
                      <a:pPr>
                        <a:lnSpc>
                          <a:spcPct val="107000"/>
                        </a:lnSpc>
                        <a:spcAft>
                          <a:spcPts val="800"/>
                        </a:spcAft>
                      </a:pPr>
                      <a:r>
                        <a:rPr lang="en-GB" sz="1800" b="1" dirty="0">
                          <a:effectLst/>
                        </a:rPr>
                        <a:t>Plant</a:t>
                      </a:r>
                      <a:endParaRPr lang="de-CH"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solidFill>
                  </a:tcPr>
                </a:tc>
                <a:tc>
                  <a:txBody>
                    <a:bodyPr/>
                    <a:lstStyle/>
                    <a:p>
                      <a:pPr>
                        <a:lnSpc>
                          <a:spcPct val="107000"/>
                        </a:lnSpc>
                        <a:spcAft>
                          <a:spcPts val="800"/>
                        </a:spcAft>
                      </a:pPr>
                      <a:r>
                        <a:rPr lang="en-GB" sz="1800" b="1" dirty="0">
                          <a:effectLst/>
                        </a:rPr>
                        <a:t>Part consumed as vegetable</a:t>
                      </a:r>
                      <a:endParaRPr lang="de-CH"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solidFill>
                  </a:tcPr>
                </a:tc>
                <a:extLst>
                  <a:ext uri="{0D108BD9-81ED-4DB2-BD59-A6C34878D82A}">
                    <a16:rowId xmlns:a16="http://schemas.microsoft.com/office/drawing/2014/main" val="3121642639"/>
                  </a:ext>
                </a:extLst>
              </a:tr>
              <a:tr h="426454">
                <a:tc>
                  <a:txBody>
                    <a:bodyPr/>
                    <a:lstStyle/>
                    <a:p>
                      <a:pPr>
                        <a:lnSpc>
                          <a:spcPct val="107000"/>
                        </a:lnSpc>
                        <a:spcAft>
                          <a:spcPts val="800"/>
                        </a:spcAft>
                      </a:pPr>
                      <a:r>
                        <a:rPr lang="en-GB" sz="1800" b="1">
                          <a:effectLst/>
                        </a:rPr>
                        <a:t>African nightshade</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pPr>
                      <a:r>
                        <a:rPr lang="en-GB" sz="1800">
                          <a:effectLst/>
                        </a:rPr>
                        <a:t>Leaves</a:t>
                      </a:r>
                      <a:endParaRPr lang="de-CH" sz="1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273253954"/>
                  </a:ext>
                </a:extLst>
              </a:tr>
              <a:tr h="426454">
                <a:tc>
                  <a:txBody>
                    <a:bodyPr/>
                    <a:lstStyle/>
                    <a:p>
                      <a:pPr>
                        <a:lnSpc>
                          <a:spcPct val="107000"/>
                        </a:lnSpc>
                        <a:spcAft>
                          <a:spcPts val="800"/>
                        </a:spcAft>
                      </a:pPr>
                      <a:r>
                        <a:rPr lang="en-GB" sz="1800" b="1">
                          <a:effectLst/>
                        </a:rPr>
                        <a:t>Spider plant</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tc>
                  <a:txBody>
                    <a:bodyPr/>
                    <a:lstStyle/>
                    <a:p>
                      <a:pPr>
                        <a:lnSpc>
                          <a:spcPct val="107000"/>
                        </a:lnSpc>
                        <a:spcAft>
                          <a:spcPts val="800"/>
                        </a:spcAft>
                      </a:pPr>
                      <a:r>
                        <a:rPr lang="en-GB" sz="1800" dirty="0">
                          <a:effectLst/>
                        </a:rPr>
                        <a:t>Leaves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extLst>
                  <a:ext uri="{0D108BD9-81ED-4DB2-BD59-A6C34878D82A}">
                    <a16:rowId xmlns:a16="http://schemas.microsoft.com/office/drawing/2014/main" val="2314544096"/>
                  </a:ext>
                </a:extLst>
              </a:tr>
              <a:tr h="426454">
                <a:tc>
                  <a:txBody>
                    <a:bodyPr/>
                    <a:lstStyle/>
                    <a:p>
                      <a:pPr>
                        <a:lnSpc>
                          <a:spcPct val="107000"/>
                        </a:lnSpc>
                        <a:spcAft>
                          <a:spcPts val="800"/>
                        </a:spcAft>
                      </a:pPr>
                      <a:r>
                        <a:rPr lang="en-GB" sz="1800" b="1">
                          <a:effectLst/>
                        </a:rPr>
                        <a:t>Amaranthus</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pPr>
                      <a:r>
                        <a:rPr lang="en-GB" sz="1800">
                          <a:effectLst/>
                        </a:rPr>
                        <a:t>Leaves</a:t>
                      </a:r>
                      <a:endParaRPr lang="de-CH" sz="1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277876014"/>
                  </a:ext>
                </a:extLst>
              </a:tr>
              <a:tr h="426454">
                <a:tc>
                  <a:txBody>
                    <a:bodyPr/>
                    <a:lstStyle/>
                    <a:p>
                      <a:pPr>
                        <a:lnSpc>
                          <a:spcPct val="107000"/>
                        </a:lnSpc>
                        <a:spcAft>
                          <a:spcPts val="800"/>
                        </a:spcAft>
                      </a:pPr>
                      <a:r>
                        <a:rPr lang="en-GB" sz="1800" b="1" dirty="0">
                          <a:effectLst/>
                        </a:rPr>
                        <a:t>African eggplant</a:t>
                      </a:r>
                      <a:endParaRPr lang="de-CH"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tc>
                  <a:txBody>
                    <a:bodyPr/>
                    <a:lstStyle/>
                    <a:p>
                      <a:pPr>
                        <a:lnSpc>
                          <a:spcPct val="107000"/>
                        </a:lnSpc>
                        <a:spcAft>
                          <a:spcPts val="800"/>
                        </a:spcAft>
                      </a:pPr>
                      <a:r>
                        <a:rPr lang="en-GB" sz="1800" dirty="0">
                          <a:effectLst/>
                        </a:rPr>
                        <a:t>Tender and ripe fruits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extLst>
                  <a:ext uri="{0D108BD9-81ED-4DB2-BD59-A6C34878D82A}">
                    <a16:rowId xmlns:a16="http://schemas.microsoft.com/office/drawing/2014/main" val="622390241"/>
                  </a:ext>
                </a:extLst>
              </a:tr>
              <a:tr h="426454">
                <a:tc>
                  <a:txBody>
                    <a:bodyPr/>
                    <a:lstStyle/>
                    <a:p>
                      <a:pPr>
                        <a:lnSpc>
                          <a:spcPct val="107000"/>
                        </a:lnSpc>
                        <a:spcAft>
                          <a:spcPts val="800"/>
                        </a:spcAft>
                      </a:pPr>
                      <a:r>
                        <a:rPr lang="en-GB" sz="1800" b="1">
                          <a:effectLst/>
                        </a:rPr>
                        <a:t>Cowpea</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pPr>
                      <a:r>
                        <a:rPr lang="en-GB" sz="1800">
                          <a:effectLst/>
                        </a:rPr>
                        <a:t>Leaves, young pods, grain</a:t>
                      </a:r>
                      <a:endParaRPr lang="de-CH" sz="1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53727122"/>
                  </a:ext>
                </a:extLst>
              </a:tr>
              <a:tr h="426454">
                <a:tc>
                  <a:txBody>
                    <a:bodyPr/>
                    <a:lstStyle/>
                    <a:p>
                      <a:pPr>
                        <a:lnSpc>
                          <a:spcPct val="107000"/>
                        </a:lnSpc>
                        <a:spcAft>
                          <a:spcPts val="800"/>
                        </a:spcAft>
                      </a:pPr>
                      <a:r>
                        <a:rPr lang="en-GB" sz="1800" b="1">
                          <a:effectLst/>
                        </a:rPr>
                        <a:t>Jute mallow</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tc>
                  <a:txBody>
                    <a:bodyPr/>
                    <a:lstStyle/>
                    <a:p>
                      <a:pPr>
                        <a:lnSpc>
                          <a:spcPct val="107000"/>
                        </a:lnSpc>
                        <a:spcAft>
                          <a:spcPts val="800"/>
                        </a:spcAft>
                      </a:pPr>
                      <a:r>
                        <a:rPr lang="en-GB" sz="1800" dirty="0">
                          <a:effectLst/>
                        </a:rPr>
                        <a:t>Leaves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extLst>
                  <a:ext uri="{0D108BD9-81ED-4DB2-BD59-A6C34878D82A}">
                    <a16:rowId xmlns:a16="http://schemas.microsoft.com/office/drawing/2014/main" val="3893177852"/>
                  </a:ext>
                </a:extLst>
              </a:tr>
              <a:tr h="426454">
                <a:tc>
                  <a:txBody>
                    <a:bodyPr/>
                    <a:lstStyle/>
                    <a:p>
                      <a:pPr>
                        <a:lnSpc>
                          <a:spcPct val="107000"/>
                        </a:lnSpc>
                        <a:spcAft>
                          <a:spcPts val="800"/>
                        </a:spcAft>
                      </a:pPr>
                      <a:r>
                        <a:rPr lang="en-GB" sz="1800" b="1">
                          <a:effectLst/>
                        </a:rPr>
                        <a:t>Ethiopian mustard</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pPr>
                      <a:r>
                        <a:rPr lang="en-GB" sz="1800">
                          <a:effectLst/>
                        </a:rPr>
                        <a:t>Leaves </a:t>
                      </a:r>
                      <a:endParaRPr lang="de-CH" sz="1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435974575"/>
                  </a:ext>
                </a:extLst>
              </a:tr>
              <a:tr h="755568">
                <a:tc>
                  <a:txBody>
                    <a:bodyPr/>
                    <a:lstStyle/>
                    <a:p>
                      <a:pPr>
                        <a:lnSpc>
                          <a:spcPct val="107000"/>
                        </a:lnSpc>
                        <a:spcAft>
                          <a:spcPts val="800"/>
                        </a:spcAft>
                      </a:pPr>
                      <a:r>
                        <a:rPr lang="en-GB" sz="1800" b="1" dirty="0">
                          <a:effectLst/>
                        </a:rPr>
                        <a:t>Yam, sweet potatoes, </a:t>
                      </a:r>
                      <a:br>
                        <a:rPr lang="en-GB" sz="1800" b="1" dirty="0">
                          <a:effectLst/>
                        </a:rPr>
                      </a:br>
                      <a:r>
                        <a:rPr lang="en-GB" sz="1800" b="1" dirty="0">
                          <a:effectLst/>
                        </a:rPr>
                        <a:t>cassava, pumpkin, beans</a:t>
                      </a:r>
                      <a:endParaRPr lang="de-CH"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tc>
                  <a:txBody>
                    <a:bodyPr/>
                    <a:lstStyle/>
                    <a:p>
                      <a:pPr>
                        <a:lnSpc>
                          <a:spcPct val="107000"/>
                        </a:lnSpc>
                        <a:spcAft>
                          <a:spcPts val="800"/>
                        </a:spcAft>
                      </a:pPr>
                      <a:r>
                        <a:rPr lang="en-GB" sz="1800" dirty="0">
                          <a:effectLst/>
                        </a:rPr>
                        <a:t>Leaves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solidFill>
                      <a:schemeClr val="accent5">
                        <a:lumMod val="60000"/>
                        <a:lumOff val="40000"/>
                      </a:schemeClr>
                    </a:solidFill>
                  </a:tcPr>
                </a:tc>
                <a:extLst>
                  <a:ext uri="{0D108BD9-81ED-4DB2-BD59-A6C34878D82A}">
                    <a16:rowId xmlns:a16="http://schemas.microsoft.com/office/drawing/2014/main" val="3699769688"/>
                  </a:ext>
                </a:extLst>
              </a:tr>
              <a:tr h="426454">
                <a:tc>
                  <a:txBody>
                    <a:bodyPr/>
                    <a:lstStyle/>
                    <a:p>
                      <a:pPr>
                        <a:lnSpc>
                          <a:spcPct val="107000"/>
                        </a:lnSpc>
                        <a:spcAft>
                          <a:spcPts val="800"/>
                        </a:spcAft>
                      </a:pPr>
                      <a:r>
                        <a:rPr lang="en-GB" sz="1800" b="1" dirty="0">
                          <a:effectLst/>
                        </a:rPr>
                        <a:t>Citrullus species </a:t>
                      </a:r>
                      <a:endParaRPr lang="de-CH"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pPr>
                      <a:r>
                        <a:rPr lang="en-GB" sz="1800" dirty="0" err="1">
                          <a:effectLst/>
                        </a:rPr>
                        <a:t>Spined</a:t>
                      </a:r>
                      <a:r>
                        <a:rPr lang="en-GB" sz="1800" dirty="0">
                          <a:effectLst/>
                        </a:rPr>
                        <a:t> and non-</a:t>
                      </a:r>
                      <a:r>
                        <a:rPr lang="en-GB" sz="1800" dirty="0" err="1">
                          <a:effectLst/>
                        </a:rPr>
                        <a:t>spined</a:t>
                      </a:r>
                      <a:r>
                        <a:rPr lang="en-GB" sz="1800" dirty="0">
                          <a:effectLst/>
                        </a:rPr>
                        <a:t> fruits like melons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2581124529"/>
                  </a:ext>
                </a:extLst>
              </a:tr>
            </a:tbl>
          </a:graphicData>
        </a:graphic>
      </p:graphicFrame>
    </p:spTree>
    <p:extLst>
      <p:ext uri="{BB962C8B-B14F-4D97-AF65-F5344CB8AC3E}">
        <p14:creationId xmlns:p14="http://schemas.microsoft.com/office/powerpoint/2010/main" val="622305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88C50836-2DF1-465D-BCBB-14EAF745A7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0820" y="3369158"/>
            <a:ext cx="2470457" cy="2523931"/>
          </a:xfrm>
          <a:prstGeom prst="rect">
            <a:avLst/>
          </a:prstGeom>
        </p:spPr>
      </p:pic>
      <p:pic>
        <p:nvPicPr>
          <p:cNvPr id="26" name="Grafik 25">
            <a:extLst>
              <a:ext uri="{FF2B5EF4-FFF2-40B4-BE49-F238E27FC236}">
                <a16:creationId xmlns:a16="http://schemas.microsoft.com/office/drawing/2014/main" id="{C83CF772-D538-4C08-8526-1434EA96E4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428" y="972108"/>
            <a:ext cx="1524652" cy="1956225"/>
          </a:xfrm>
          <a:prstGeom prst="rect">
            <a:avLst/>
          </a:prstGeom>
        </p:spPr>
      </p:pic>
      <p:pic>
        <p:nvPicPr>
          <p:cNvPr id="4" name="Grafik 3">
            <a:extLst>
              <a:ext uri="{FF2B5EF4-FFF2-40B4-BE49-F238E27FC236}">
                <a16:creationId xmlns:a16="http://schemas.microsoft.com/office/drawing/2014/main" id="{99570946-EF09-4577-A57D-DDEF745E22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547" y="1016089"/>
            <a:ext cx="2694154" cy="1924313"/>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45327" y="3320272"/>
            <a:ext cx="2339726" cy="2223017"/>
          </a:xfrm>
          <a:prstGeom prst="rect">
            <a:avLst/>
          </a:prstGeom>
        </p:spPr>
      </p:pic>
      <p:pic>
        <p:nvPicPr>
          <p:cNvPr id="31" name="Grafik 3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7292" y="3782338"/>
            <a:ext cx="2560607" cy="1590878"/>
          </a:xfrm>
          <a:prstGeom prst="rect">
            <a:avLst/>
          </a:prstGeom>
        </p:spPr>
      </p:pic>
      <p:sp>
        <p:nvSpPr>
          <p:cNvPr id="2" name="Title 1"/>
          <p:cNvSpPr>
            <a:spLocks noGrp="1"/>
          </p:cNvSpPr>
          <p:nvPr>
            <p:ph type="title"/>
          </p:nvPr>
        </p:nvSpPr>
        <p:spPr>
          <a:xfrm>
            <a:off x="263642" y="225631"/>
            <a:ext cx="8503096" cy="641269"/>
          </a:xfrm>
        </p:spPr>
        <p:txBody>
          <a:bodyPr/>
          <a:lstStyle/>
          <a:p>
            <a:r>
              <a:rPr lang="en-GB"/>
              <a:t>Selecting seeds of a seed vegetable </a:t>
            </a:r>
            <a:r>
              <a:rPr lang="en-GB" sz="2000" b="0"/>
              <a:t>(beans)</a:t>
            </a:r>
          </a:p>
        </p:txBody>
      </p:sp>
      <p:sp>
        <p:nvSpPr>
          <p:cNvPr id="12" name="Title 1"/>
          <p:cNvSpPr txBox="1">
            <a:spLocks/>
          </p:cNvSpPr>
          <p:nvPr/>
        </p:nvSpPr>
        <p:spPr>
          <a:xfrm>
            <a:off x="251520" y="2791426"/>
            <a:ext cx="2923840" cy="84172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Select and mark healthy, vigorously growing, high yielding plants. Avoid off-type and diseased plants.</a:t>
            </a:r>
          </a:p>
        </p:txBody>
      </p:sp>
      <p:sp>
        <p:nvSpPr>
          <p:cNvPr id="13" name="Title 1"/>
          <p:cNvSpPr txBox="1">
            <a:spLocks/>
          </p:cNvSpPr>
          <p:nvPr/>
        </p:nvSpPr>
        <p:spPr>
          <a:xfrm>
            <a:off x="3278594" y="2785877"/>
            <a:ext cx="2445534" cy="71531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Harvest pods when they have turned yellow, but are not yet completely dry. Harvest in the morning.</a:t>
            </a:r>
          </a:p>
        </p:txBody>
      </p:sp>
      <p:sp>
        <p:nvSpPr>
          <p:cNvPr id="14" name="Title 1"/>
          <p:cNvSpPr txBox="1">
            <a:spLocks/>
          </p:cNvSpPr>
          <p:nvPr/>
        </p:nvSpPr>
        <p:spPr>
          <a:xfrm>
            <a:off x="5906259" y="2778684"/>
            <a:ext cx="3058229" cy="65788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Dry the pods in the sun from </a:t>
            </a:r>
            <a:r>
              <a:rPr lang="en-GB" dirty="0"/>
              <a:t>morning to evening for 2 sunny days </a:t>
            </a:r>
            <a:r>
              <a:rPr lang="en-US" dirty="0"/>
              <a:t>on a raised platform and keep off animals.</a:t>
            </a:r>
          </a:p>
        </p:txBody>
      </p:sp>
      <p:sp>
        <p:nvSpPr>
          <p:cNvPr id="15" name="Title 1"/>
          <p:cNvSpPr txBox="1">
            <a:spLocks/>
          </p:cNvSpPr>
          <p:nvPr/>
        </p:nvSpPr>
        <p:spPr>
          <a:xfrm>
            <a:off x="233632" y="5445224"/>
            <a:ext cx="2861265" cy="636153"/>
          </a:xfrm>
          <a:prstGeom prst="rect">
            <a:avLst/>
          </a:prstGeom>
          <a:solidFill>
            <a:schemeClr val="accent3">
              <a:alpha val="79999"/>
            </a:schemeClr>
          </a:solidFill>
          <a:ln>
            <a:noFill/>
          </a:ln>
        </p:spPr>
        <p:txBody>
          <a:bodyPr lIns="0" tIns="0" rIns="3600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Break a few pods open and bite or pinch the beans with your fingers to test whether they are dry.</a:t>
            </a:r>
            <a:endParaRPr lang="en-US" dirty="0"/>
          </a:p>
        </p:txBody>
      </p:sp>
      <p:sp>
        <p:nvSpPr>
          <p:cNvPr id="16" name="Title 1"/>
          <p:cNvSpPr txBox="1">
            <a:spLocks/>
          </p:cNvSpPr>
          <p:nvPr/>
        </p:nvSpPr>
        <p:spPr>
          <a:xfrm>
            <a:off x="3248859" y="5475038"/>
            <a:ext cx="2657400" cy="69026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Thresh the pods on a threshing rack  to protect seed from damage, dirt and scattering.</a:t>
            </a:r>
          </a:p>
        </p:txBody>
      </p:sp>
      <p:sp>
        <p:nvSpPr>
          <p:cNvPr id="17" name="Title 1"/>
          <p:cNvSpPr txBox="1">
            <a:spLocks/>
          </p:cNvSpPr>
          <p:nvPr/>
        </p:nvSpPr>
        <p:spPr>
          <a:xfrm>
            <a:off x="6100579" y="5680653"/>
            <a:ext cx="2989302" cy="49937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Dry the threshed seeds for 1 to 3 sunny days, winnow and sort them.</a:t>
            </a:r>
          </a:p>
        </p:txBody>
      </p:sp>
      <p:sp>
        <p:nvSpPr>
          <p:cNvPr id="20" name="Ellipse 19"/>
          <p:cNvSpPr/>
          <p:nvPr/>
        </p:nvSpPr>
        <p:spPr bwMode="auto">
          <a:xfrm>
            <a:off x="286390" y="90010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21" name="Ellipse 20"/>
          <p:cNvSpPr/>
          <p:nvPr/>
        </p:nvSpPr>
        <p:spPr bwMode="auto">
          <a:xfrm>
            <a:off x="3094898" y="91839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22" name="Ellipse 21"/>
          <p:cNvSpPr/>
          <p:nvPr/>
        </p:nvSpPr>
        <p:spPr bwMode="auto">
          <a:xfrm>
            <a:off x="5906259" y="91839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3" name="Ellipse 22"/>
          <p:cNvSpPr/>
          <p:nvPr/>
        </p:nvSpPr>
        <p:spPr bwMode="auto">
          <a:xfrm>
            <a:off x="286390" y="365049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4" name="Ellipse 23"/>
          <p:cNvSpPr/>
          <p:nvPr/>
        </p:nvSpPr>
        <p:spPr bwMode="auto">
          <a:xfrm>
            <a:off x="3094898" y="363640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25" name="Ellipse 24"/>
          <p:cNvSpPr/>
          <p:nvPr/>
        </p:nvSpPr>
        <p:spPr bwMode="auto">
          <a:xfrm>
            <a:off x="6047206" y="363640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6</a:t>
            </a:r>
          </a:p>
        </p:txBody>
      </p:sp>
      <p:grpSp>
        <p:nvGrpSpPr>
          <p:cNvPr id="8" name="Gruppieren 7">
            <a:extLst>
              <a:ext uri="{FF2B5EF4-FFF2-40B4-BE49-F238E27FC236}">
                <a16:creationId xmlns:a16="http://schemas.microsoft.com/office/drawing/2014/main" id="{E017E2CD-E523-4626-A36C-B45BF7FD127C}"/>
              </a:ext>
            </a:extLst>
          </p:cNvPr>
          <p:cNvGrpSpPr/>
          <p:nvPr/>
        </p:nvGrpSpPr>
        <p:grpSpPr>
          <a:xfrm>
            <a:off x="5926022" y="692696"/>
            <a:ext cx="3027406" cy="2243688"/>
            <a:chOff x="5926022" y="692696"/>
            <a:chExt cx="3027406" cy="2243688"/>
          </a:xfrm>
        </p:grpSpPr>
        <p:pic>
          <p:nvPicPr>
            <p:cNvPr id="30" name="Grafik 29"/>
            <p:cNvPicPr>
              <a:picLocks noChangeAspect="1"/>
            </p:cNvPicPr>
            <p:nvPr/>
          </p:nvPicPr>
          <p:blipFill rotWithShape="1">
            <a:blip r:embed="rId7" cstate="screen">
              <a:extLst>
                <a:ext uri="{28A0092B-C50C-407E-A947-70E740481C1C}">
                  <a14:useLocalDpi xmlns:a14="http://schemas.microsoft.com/office/drawing/2010/main"/>
                </a:ext>
              </a:extLst>
            </a:blip>
            <a:srcRect b="-3359"/>
            <a:stretch/>
          </p:blipFill>
          <p:spPr>
            <a:xfrm>
              <a:off x="5926022" y="1002111"/>
              <a:ext cx="2931588" cy="1934273"/>
            </a:xfrm>
            <a:prstGeom prst="rect">
              <a:avLst/>
            </a:prstGeom>
          </p:spPr>
        </p:pic>
        <p:sp>
          <p:nvSpPr>
            <p:cNvPr id="7" name="Rechteck 6">
              <a:extLst>
                <a:ext uri="{FF2B5EF4-FFF2-40B4-BE49-F238E27FC236}">
                  <a16:creationId xmlns:a16="http://schemas.microsoft.com/office/drawing/2014/main" id="{B3ECD0D1-5445-4930-9483-25EECBFB8AB5}"/>
                </a:ext>
              </a:extLst>
            </p:cNvPr>
            <p:cNvSpPr/>
            <p:nvPr/>
          </p:nvSpPr>
          <p:spPr bwMode="auto">
            <a:xfrm>
              <a:off x="8244408" y="692696"/>
              <a:ext cx="709020" cy="86409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956940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F32E7EEA-6AC7-43FA-B8DB-2B691C3925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09584" y="1921181"/>
            <a:ext cx="1450665" cy="1436115"/>
          </a:xfrm>
          <a:prstGeom prst="rect">
            <a:avLst/>
          </a:prstGeom>
        </p:spPr>
      </p:pic>
      <p:pic>
        <p:nvPicPr>
          <p:cNvPr id="14" name="Grafik 13">
            <a:extLst>
              <a:ext uri="{FF2B5EF4-FFF2-40B4-BE49-F238E27FC236}">
                <a16:creationId xmlns:a16="http://schemas.microsoft.com/office/drawing/2014/main" id="{65DF9461-DD35-4988-9595-6278D2D7A5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1363" y="1931540"/>
            <a:ext cx="1803761" cy="2502829"/>
          </a:xfrm>
          <a:prstGeom prst="rect">
            <a:avLst/>
          </a:prstGeom>
        </p:spPr>
      </p:pic>
      <p:sp>
        <p:nvSpPr>
          <p:cNvPr id="2" name="Titel 1"/>
          <p:cNvSpPr>
            <a:spLocks noGrp="1"/>
          </p:cNvSpPr>
          <p:nvPr>
            <p:ph type="title"/>
          </p:nvPr>
        </p:nvSpPr>
        <p:spPr>
          <a:xfrm>
            <a:off x="395978" y="213756"/>
            <a:ext cx="8395399" cy="653143"/>
          </a:xfrm>
        </p:spPr>
        <p:txBody>
          <a:bodyPr/>
          <a:lstStyle/>
          <a:p>
            <a:r>
              <a:rPr lang="en-GB" dirty="0"/>
              <a:t>Proper storage of vegetable seeds</a:t>
            </a:r>
          </a:p>
        </p:txBody>
      </p:sp>
      <p:sp>
        <p:nvSpPr>
          <p:cNvPr id="8" name="Title 1"/>
          <p:cNvSpPr txBox="1">
            <a:spLocks/>
          </p:cNvSpPr>
          <p:nvPr/>
        </p:nvSpPr>
        <p:spPr>
          <a:xfrm>
            <a:off x="431461" y="3456979"/>
            <a:ext cx="1079678" cy="72852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Storage in an air-tight glass or tin</a:t>
            </a:r>
          </a:p>
        </p:txBody>
      </p:sp>
      <p:sp>
        <p:nvSpPr>
          <p:cNvPr id="9" name="Title 1"/>
          <p:cNvSpPr txBox="1">
            <a:spLocks/>
          </p:cNvSpPr>
          <p:nvPr/>
        </p:nvSpPr>
        <p:spPr>
          <a:xfrm>
            <a:off x="3309584" y="3433227"/>
            <a:ext cx="2047535" cy="715397"/>
          </a:xfrm>
          <a:prstGeom prst="rect">
            <a:avLst/>
          </a:prstGeom>
          <a:no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Storage in a cloth together with charcoal and </a:t>
            </a:r>
            <a:r>
              <a:rPr lang="en-GB" dirty="0" err="1"/>
              <a:t>neem</a:t>
            </a:r>
            <a:r>
              <a:rPr lang="en-GB" dirty="0"/>
              <a:t> seeds</a:t>
            </a:r>
          </a:p>
        </p:txBody>
      </p:sp>
      <p:sp>
        <p:nvSpPr>
          <p:cNvPr id="4" name="TextBox 3"/>
          <p:cNvSpPr txBox="1"/>
          <p:nvPr/>
        </p:nvSpPr>
        <p:spPr>
          <a:xfrm>
            <a:off x="6911739" y="2286872"/>
            <a:ext cx="1728192" cy="523220"/>
          </a:xfrm>
          <a:prstGeom prst="rect">
            <a:avLst/>
          </a:prstGeom>
          <a:noFill/>
        </p:spPr>
        <p:txBody>
          <a:bodyPr wrap="square" rtlCol="0">
            <a:spAutoFit/>
          </a:bodyPr>
          <a:lstStyle/>
          <a:p>
            <a:r>
              <a:rPr lang="de-CH" sz="1400" b="0" dirty="0"/>
              <a:t>Storage in seleable paper pockets</a:t>
            </a:r>
          </a:p>
        </p:txBody>
      </p:sp>
      <p:sp>
        <p:nvSpPr>
          <p:cNvPr id="11" name="Title 1"/>
          <p:cNvSpPr txBox="1">
            <a:spLocks/>
          </p:cNvSpPr>
          <p:nvPr/>
        </p:nvSpPr>
        <p:spPr>
          <a:xfrm>
            <a:off x="5471579" y="3936635"/>
            <a:ext cx="2047535" cy="497734"/>
          </a:xfrm>
          <a:prstGeom prst="rect">
            <a:avLst/>
          </a:prstGeom>
          <a:no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Storage in a sealed or tightly closed clay pot.</a:t>
            </a:r>
          </a:p>
        </p:txBody>
      </p:sp>
      <p:sp>
        <p:nvSpPr>
          <p:cNvPr id="6" name="Textfeld 5"/>
          <p:cNvSpPr txBox="1"/>
          <p:nvPr/>
        </p:nvSpPr>
        <p:spPr>
          <a:xfrm>
            <a:off x="1871179" y="4263026"/>
            <a:ext cx="1008112" cy="276999"/>
          </a:xfrm>
          <a:prstGeom prst="rect">
            <a:avLst/>
          </a:prstGeom>
          <a:noFill/>
        </p:spPr>
        <p:txBody>
          <a:bodyPr wrap="square" rtlCol="0">
            <a:spAutoFit/>
          </a:bodyPr>
          <a:lstStyle/>
          <a:p>
            <a:r>
              <a:rPr lang="de-CH" sz="1200" b="0" i="1" dirty="0" err="1"/>
              <a:t>Charcoal</a:t>
            </a:r>
            <a:endParaRPr lang="de-CH" sz="1200" b="0" i="1" dirty="0"/>
          </a:p>
        </p:txBody>
      </p:sp>
      <p:sp>
        <p:nvSpPr>
          <p:cNvPr id="12" name="Textfeld 11"/>
          <p:cNvSpPr txBox="1"/>
          <p:nvPr/>
        </p:nvSpPr>
        <p:spPr>
          <a:xfrm>
            <a:off x="489197" y="2921369"/>
            <a:ext cx="805918" cy="276999"/>
          </a:xfrm>
          <a:prstGeom prst="rect">
            <a:avLst/>
          </a:prstGeom>
          <a:noFill/>
        </p:spPr>
        <p:txBody>
          <a:bodyPr wrap="square" rtlCol="0">
            <a:spAutoFit/>
          </a:bodyPr>
          <a:lstStyle/>
          <a:p>
            <a:r>
              <a:rPr lang="de-CH" sz="1200" b="0" i="1" dirty="0"/>
              <a:t>Paper</a:t>
            </a:r>
          </a:p>
        </p:txBody>
      </p:sp>
      <p:cxnSp>
        <p:nvCxnSpPr>
          <p:cNvPr id="13" name="Gerade Verbindung 12"/>
          <p:cNvCxnSpPr/>
          <p:nvPr/>
        </p:nvCxnSpPr>
        <p:spPr bwMode="auto">
          <a:xfrm>
            <a:off x="1082207" y="3078861"/>
            <a:ext cx="644956" cy="55687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6" name="Gerade Verbindung 15"/>
          <p:cNvCxnSpPr/>
          <p:nvPr/>
        </p:nvCxnSpPr>
        <p:spPr bwMode="auto">
          <a:xfrm flipV="1">
            <a:off x="1871179" y="3936635"/>
            <a:ext cx="144016" cy="464891"/>
          </a:xfrm>
          <a:prstGeom prst="line">
            <a:avLst/>
          </a:prstGeom>
          <a:solidFill>
            <a:schemeClr val="accent1"/>
          </a:solidFill>
          <a:ln w="12700" cap="flat" cmpd="sng" algn="ctr">
            <a:solidFill>
              <a:schemeClr val="tx1"/>
            </a:solidFill>
            <a:prstDash val="solid"/>
            <a:round/>
            <a:headEnd type="none" w="sm" len="sm"/>
            <a:tailEnd type="none" w="sm" len="sm"/>
          </a:ln>
          <a:effectLst/>
        </p:spPr>
      </p:cxnSp>
      <p:pic>
        <p:nvPicPr>
          <p:cNvPr id="18" name="Grafik 17">
            <a:extLst>
              <a:ext uri="{FF2B5EF4-FFF2-40B4-BE49-F238E27FC236}">
                <a16:creationId xmlns:a16="http://schemas.microsoft.com/office/drawing/2014/main" id="{3A57F9F8-3130-46ED-B852-30A10F28E5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28976" y="3957609"/>
            <a:ext cx="2565076" cy="1314823"/>
          </a:xfrm>
          <a:prstGeom prst="rect">
            <a:avLst/>
          </a:prstGeom>
        </p:spPr>
      </p:pic>
      <p:pic>
        <p:nvPicPr>
          <p:cNvPr id="20" name="Grafik 19">
            <a:extLst>
              <a:ext uri="{FF2B5EF4-FFF2-40B4-BE49-F238E27FC236}">
                <a16:creationId xmlns:a16="http://schemas.microsoft.com/office/drawing/2014/main" id="{5349929C-FBCF-4813-97BA-174CBC79A7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1739" y="2521494"/>
            <a:ext cx="1450665" cy="1436115"/>
          </a:xfrm>
          <a:prstGeom prst="rect">
            <a:avLst/>
          </a:prstGeom>
        </p:spPr>
      </p:pic>
      <p:pic>
        <p:nvPicPr>
          <p:cNvPr id="21" name="Grafik 20">
            <a:extLst>
              <a:ext uri="{FF2B5EF4-FFF2-40B4-BE49-F238E27FC236}">
                <a16:creationId xmlns:a16="http://schemas.microsoft.com/office/drawing/2014/main" id="{B3716E2F-36B2-441F-9508-260AE13FC9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74807" y="1948355"/>
            <a:ext cx="1450665" cy="1436115"/>
          </a:xfrm>
          <a:prstGeom prst="rect">
            <a:avLst/>
          </a:prstGeom>
        </p:spPr>
      </p:pic>
    </p:spTree>
    <p:extLst>
      <p:ext uri="{BB962C8B-B14F-4D97-AF65-F5344CB8AC3E}">
        <p14:creationId xmlns:p14="http://schemas.microsoft.com/office/powerpoint/2010/main" val="139604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4300" y="468298"/>
            <a:ext cx="8395399" cy="758243"/>
          </a:xfrm>
        </p:spPr>
        <p:txBody>
          <a:bodyPr/>
          <a:lstStyle/>
          <a:p>
            <a:pPr defTabSz="457200" eaLnBrk="1" fontAlgn="auto" hangingPunct="1">
              <a:spcBef>
                <a:spcPts val="0"/>
              </a:spcBef>
              <a:spcAft>
                <a:spcPts val="0"/>
              </a:spcAft>
              <a:defRPr/>
            </a:pPr>
            <a:br>
              <a:rPr lang="en-GB" dirty="0"/>
            </a:br>
            <a:r>
              <a:rPr lang="en-GB" dirty="0"/>
              <a:t>Indicative seed storage periods </a:t>
            </a:r>
            <a:br>
              <a:rPr lang="en-GB" dirty="0"/>
            </a:br>
            <a:r>
              <a:rPr lang="en-GB" dirty="0"/>
              <a:t>for selected vegetables</a:t>
            </a:r>
            <a:br>
              <a:rPr lang="en-GB" b="0" i="1" dirty="0">
                <a:ea typeface="Calibri"/>
                <a:cs typeface="Times New Roman"/>
              </a:rPr>
            </a:br>
            <a:endParaRPr lang="en-GB" b="0" dirty="0">
              <a:ea typeface="Calibri"/>
              <a:cs typeface="Times New Roman"/>
            </a:endParaRPr>
          </a:p>
        </p:txBody>
      </p:sp>
      <p:graphicFrame>
        <p:nvGraphicFramePr>
          <p:cNvPr id="3" name="Tabelle 2"/>
          <p:cNvGraphicFramePr>
            <a:graphicFrameLocks noGrp="1"/>
          </p:cNvGraphicFramePr>
          <p:nvPr>
            <p:extLst>
              <p:ext uri="{D42A27DB-BD31-4B8C-83A1-F6EECF244321}">
                <p14:modId xmlns:p14="http://schemas.microsoft.com/office/powerpoint/2010/main" val="2915575184"/>
              </p:ext>
            </p:extLst>
          </p:nvPr>
        </p:nvGraphicFramePr>
        <p:xfrm>
          <a:off x="641796" y="2451792"/>
          <a:ext cx="7956884" cy="2748315"/>
        </p:xfrm>
        <a:graphic>
          <a:graphicData uri="http://schemas.openxmlformats.org/drawingml/2006/table">
            <a:tbl>
              <a:tblPr firstRow="1" firstCol="1" bandRow="1">
                <a:tableStyleId>{3B4B98B0-60AC-42C2-AFA5-B58CD77FA1E5}</a:tableStyleId>
              </a:tblPr>
              <a:tblGrid>
                <a:gridCol w="2464522">
                  <a:extLst>
                    <a:ext uri="{9D8B030D-6E8A-4147-A177-3AD203B41FA5}">
                      <a16:colId xmlns:a16="http://schemas.microsoft.com/office/drawing/2014/main" val="20000"/>
                    </a:ext>
                  </a:extLst>
                </a:gridCol>
                <a:gridCol w="2668660">
                  <a:extLst>
                    <a:ext uri="{9D8B030D-6E8A-4147-A177-3AD203B41FA5}">
                      <a16:colId xmlns:a16="http://schemas.microsoft.com/office/drawing/2014/main" val="20001"/>
                    </a:ext>
                  </a:extLst>
                </a:gridCol>
                <a:gridCol w="2823702">
                  <a:extLst>
                    <a:ext uri="{9D8B030D-6E8A-4147-A177-3AD203B41FA5}">
                      <a16:colId xmlns:a16="http://schemas.microsoft.com/office/drawing/2014/main" val="20002"/>
                    </a:ext>
                  </a:extLst>
                </a:gridCol>
              </a:tblGrid>
              <a:tr h="643643">
                <a:tc>
                  <a:txBody>
                    <a:bodyPr/>
                    <a:lstStyle/>
                    <a:p>
                      <a:pPr algn="l">
                        <a:lnSpc>
                          <a:spcPct val="115000"/>
                        </a:lnSpc>
                        <a:spcAft>
                          <a:spcPts val="0"/>
                        </a:spcAft>
                      </a:pPr>
                      <a:r>
                        <a:rPr lang="en-GB" sz="1600" b="1" noProof="0" dirty="0">
                          <a:effectLst/>
                        </a:rPr>
                        <a:t>Short duration </a:t>
                      </a:r>
                      <a:br>
                        <a:rPr lang="en-GB" sz="1600" b="1" noProof="0" dirty="0">
                          <a:effectLst/>
                        </a:rPr>
                      </a:br>
                      <a:r>
                        <a:rPr lang="en-GB" sz="1600" b="0" noProof="0" dirty="0">
                          <a:effectLst/>
                        </a:rPr>
                        <a:t>(1 to 2 years)</a:t>
                      </a:r>
                      <a:r>
                        <a:rPr lang="en-GB" sz="1600" b="1" noProof="0" dirty="0">
                          <a:effectLst/>
                        </a:rPr>
                        <a:t> </a:t>
                      </a:r>
                      <a:endParaRPr lang="en-GB" sz="1600" b="1" noProof="0" dirty="0">
                        <a:effectLst/>
                        <a:latin typeface="+mn-lt"/>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p>
                      <a:pPr algn="l">
                        <a:lnSpc>
                          <a:spcPct val="115000"/>
                        </a:lnSpc>
                        <a:spcAft>
                          <a:spcPts val="0"/>
                        </a:spcAft>
                      </a:pPr>
                      <a:r>
                        <a:rPr lang="en-GB" sz="1600" b="1" noProof="0" dirty="0">
                          <a:effectLst/>
                        </a:rPr>
                        <a:t>Medium duration </a:t>
                      </a:r>
                      <a:br>
                        <a:rPr lang="en-GB" sz="1600" b="1" noProof="0" dirty="0">
                          <a:effectLst/>
                        </a:rPr>
                      </a:br>
                      <a:r>
                        <a:rPr lang="en-GB" sz="1600" b="0" noProof="0" dirty="0">
                          <a:effectLst/>
                        </a:rPr>
                        <a:t>(3 to 4</a:t>
                      </a:r>
                      <a:r>
                        <a:rPr lang="en-GB" sz="1600" b="0" baseline="0" noProof="0" dirty="0">
                          <a:effectLst/>
                        </a:rPr>
                        <a:t> </a:t>
                      </a:r>
                      <a:r>
                        <a:rPr lang="en-GB" sz="1600" b="0" noProof="0" dirty="0">
                          <a:effectLst/>
                        </a:rPr>
                        <a:t>years)</a:t>
                      </a:r>
                      <a:endParaRPr lang="en-GB" sz="1600" b="0" noProof="0" dirty="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99FF"/>
                    </a:solidFill>
                  </a:tcPr>
                </a:tc>
                <a:tc>
                  <a:txBody>
                    <a:bodyPr/>
                    <a:lstStyle/>
                    <a:p>
                      <a:pPr algn="l">
                        <a:lnSpc>
                          <a:spcPct val="115000"/>
                        </a:lnSpc>
                        <a:spcAft>
                          <a:spcPts val="0"/>
                        </a:spcAft>
                      </a:pPr>
                      <a:r>
                        <a:rPr lang="en-GB" sz="1600" b="1" noProof="0" dirty="0">
                          <a:effectLst/>
                        </a:rPr>
                        <a:t>Long storage duration </a:t>
                      </a:r>
                      <a:br>
                        <a:rPr lang="en-GB" sz="1600" b="1" noProof="0" dirty="0">
                          <a:effectLst/>
                        </a:rPr>
                      </a:br>
                      <a:r>
                        <a:rPr lang="en-GB" sz="1600" b="0" noProof="0" dirty="0">
                          <a:effectLst/>
                        </a:rPr>
                        <a:t>(5</a:t>
                      </a:r>
                      <a:r>
                        <a:rPr lang="en-GB" sz="1600" b="0" baseline="0" noProof="0" dirty="0">
                          <a:effectLst/>
                        </a:rPr>
                        <a:t> </a:t>
                      </a:r>
                      <a:r>
                        <a:rPr lang="en-GB" sz="1600" b="0" noProof="0" dirty="0">
                          <a:effectLst/>
                        </a:rPr>
                        <a:t>years)</a:t>
                      </a:r>
                    </a:p>
                  </a:txBody>
                  <a:tcPr marL="68580" marR="68580" marT="0" marB="0" anchor="ctr">
                    <a:lnL w="28575" cap="flat" cmpd="sng" algn="ctr">
                      <a:solidFill>
                        <a:schemeClr val="bg1"/>
                      </a:solidFill>
                      <a:prstDash val="solid"/>
                      <a:round/>
                      <a:headEnd type="none" w="med" len="med"/>
                      <a:tailEnd type="none" w="med" len="med"/>
                    </a:lnL>
                    <a:lnR>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1"/>
                  </a:ext>
                </a:extLst>
              </a:tr>
              <a:tr h="349956">
                <a:tc>
                  <a:txBody>
                    <a:bodyPr/>
                    <a:lstStyle/>
                    <a:p>
                      <a:pPr algn="l">
                        <a:lnSpc>
                          <a:spcPct val="115000"/>
                        </a:lnSpc>
                        <a:spcAft>
                          <a:spcPts val="0"/>
                        </a:spcAft>
                      </a:pPr>
                      <a:r>
                        <a:rPr lang="en-GB" sz="1600" b="0" noProof="0" dirty="0">
                          <a:effectLst/>
                        </a:rPr>
                        <a:t>Lettuce</a:t>
                      </a:r>
                      <a:endParaRPr lang="en-GB" sz="1600" b="0" noProof="0" dirty="0">
                        <a:effectLst/>
                        <a:latin typeface="+mn-lt"/>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l">
                        <a:lnSpc>
                          <a:spcPct val="115000"/>
                        </a:lnSpc>
                        <a:spcAft>
                          <a:spcPts val="0"/>
                        </a:spcAft>
                      </a:pPr>
                      <a:r>
                        <a:rPr lang="en-GB" sz="1600" noProof="0">
                          <a:effectLst/>
                        </a:rPr>
                        <a:t>Beans</a:t>
                      </a:r>
                      <a:endParaRPr lang="en-GB" sz="1600" noProof="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GB" sz="1600" noProof="0">
                          <a:effectLst/>
                        </a:rPr>
                        <a:t>Cabbage</a:t>
                      </a:r>
                      <a:endParaRPr lang="en-GB" sz="1600" noProof="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2"/>
                  </a:ext>
                </a:extLst>
              </a:tr>
              <a:tr h="349956">
                <a:tc>
                  <a:txBody>
                    <a:bodyPr/>
                    <a:lstStyle/>
                    <a:p>
                      <a:pPr algn="l">
                        <a:lnSpc>
                          <a:spcPct val="115000"/>
                        </a:lnSpc>
                        <a:spcAft>
                          <a:spcPts val="0"/>
                        </a:spcAft>
                      </a:pPr>
                      <a:r>
                        <a:rPr lang="en-GB" sz="1600" b="0" noProof="0" dirty="0">
                          <a:effectLst/>
                        </a:rPr>
                        <a:t>Okra</a:t>
                      </a:r>
                      <a:endParaRPr lang="en-GB" sz="1600" b="0" noProof="0" dirty="0">
                        <a:effectLst/>
                        <a:latin typeface="+mn-lt"/>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l">
                        <a:lnSpc>
                          <a:spcPct val="115000"/>
                        </a:lnSpc>
                        <a:spcAft>
                          <a:spcPts val="0"/>
                        </a:spcAft>
                      </a:pPr>
                      <a:r>
                        <a:rPr lang="en-GB" sz="1600" noProof="0" dirty="0">
                          <a:effectLst/>
                        </a:rPr>
                        <a:t>Cabbage</a:t>
                      </a:r>
                      <a:endParaRPr lang="en-GB" sz="1600" noProof="0" dirty="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GB" sz="1600" noProof="0">
                          <a:effectLst/>
                        </a:rPr>
                        <a:t>Cucumber</a:t>
                      </a:r>
                      <a:endParaRPr lang="en-GB" sz="1600" noProof="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3"/>
                  </a:ext>
                </a:extLst>
              </a:tr>
              <a:tr h="349956">
                <a:tc>
                  <a:txBody>
                    <a:bodyPr/>
                    <a:lstStyle/>
                    <a:p>
                      <a:pPr algn="l">
                        <a:lnSpc>
                          <a:spcPct val="115000"/>
                        </a:lnSpc>
                        <a:spcAft>
                          <a:spcPts val="0"/>
                        </a:spcAft>
                      </a:pPr>
                      <a:r>
                        <a:rPr lang="en-GB" sz="1600" b="0" noProof="0" dirty="0">
                          <a:effectLst/>
                        </a:rPr>
                        <a:t>Onion</a:t>
                      </a:r>
                      <a:endParaRPr lang="en-GB" sz="1600" b="0" noProof="0" dirty="0">
                        <a:effectLst/>
                        <a:latin typeface="+mn-lt"/>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l">
                        <a:lnSpc>
                          <a:spcPct val="115000"/>
                        </a:lnSpc>
                        <a:spcAft>
                          <a:spcPts val="0"/>
                        </a:spcAft>
                      </a:pPr>
                      <a:r>
                        <a:rPr lang="en-GB" sz="1600" noProof="0">
                          <a:effectLst/>
                        </a:rPr>
                        <a:t>Pea</a:t>
                      </a:r>
                      <a:endParaRPr lang="en-GB" sz="1600" noProof="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GB" sz="1600" noProof="0">
                          <a:effectLst/>
                        </a:rPr>
                        <a:t>Egg plant</a:t>
                      </a:r>
                      <a:endParaRPr lang="en-GB" sz="1600" noProof="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4"/>
                  </a:ext>
                </a:extLst>
              </a:tr>
              <a:tr h="349956">
                <a:tc>
                  <a:txBody>
                    <a:bodyPr/>
                    <a:lstStyle/>
                    <a:p>
                      <a:pPr algn="l">
                        <a:lnSpc>
                          <a:spcPct val="115000"/>
                        </a:lnSpc>
                        <a:spcAft>
                          <a:spcPts val="0"/>
                        </a:spcAft>
                      </a:pPr>
                      <a:r>
                        <a:rPr lang="en-GB" sz="1600" b="0" noProof="0" dirty="0">
                          <a:effectLst/>
                        </a:rPr>
                        <a:t>Parsley</a:t>
                      </a:r>
                      <a:endParaRPr lang="en-GB" sz="1600" b="0" noProof="0" dirty="0">
                        <a:effectLst/>
                        <a:latin typeface="+mn-lt"/>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l">
                        <a:lnSpc>
                          <a:spcPct val="115000"/>
                        </a:lnSpc>
                        <a:spcAft>
                          <a:spcPts val="0"/>
                        </a:spcAft>
                      </a:pPr>
                      <a:r>
                        <a:rPr lang="en-GB" sz="1600" noProof="0" dirty="0">
                          <a:effectLst/>
                        </a:rPr>
                        <a:t>Pumpkin</a:t>
                      </a:r>
                      <a:endParaRPr lang="en-GB" sz="1600" noProof="0" dirty="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GB" sz="1600" noProof="0">
                          <a:effectLst/>
                        </a:rPr>
                        <a:t>Musk melon</a:t>
                      </a:r>
                      <a:endParaRPr lang="en-GB" sz="1600" noProof="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5"/>
                  </a:ext>
                </a:extLst>
              </a:tr>
              <a:tr h="349956">
                <a:tc>
                  <a:txBody>
                    <a:bodyPr/>
                    <a:lstStyle/>
                    <a:p>
                      <a:pPr algn="l">
                        <a:lnSpc>
                          <a:spcPct val="115000"/>
                        </a:lnSpc>
                        <a:spcAft>
                          <a:spcPts val="0"/>
                        </a:spcAft>
                      </a:pPr>
                      <a:r>
                        <a:rPr lang="en-GB" sz="1600" b="0" noProof="0" dirty="0">
                          <a:effectLst/>
                        </a:rPr>
                        <a:t>Sweet corn</a:t>
                      </a:r>
                      <a:endParaRPr lang="en-GB" sz="1600" b="0" noProof="0" dirty="0">
                        <a:effectLst/>
                        <a:latin typeface="+mn-lt"/>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l">
                        <a:lnSpc>
                          <a:spcPct val="115000"/>
                        </a:lnSpc>
                        <a:spcAft>
                          <a:spcPts val="0"/>
                        </a:spcAft>
                      </a:pPr>
                      <a:r>
                        <a:rPr lang="en-GB" sz="1600" noProof="0" dirty="0">
                          <a:effectLst/>
                        </a:rPr>
                        <a:t>Tomato</a:t>
                      </a:r>
                      <a:endParaRPr lang="en-GB" sz="1600" noProof="0" dirty="0">
                        <a:effectLst/>
                        <a:latin typeface="+mn-lt"/>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l">
                        <a:lnSpc>
                          <a:spcPct val="115000"/>
                        </a:lnSpc>
                        <a:spcAft>
                          <a:spcPts val="0"/>
                        </a:spcAft>
                      </a:pPr>
                      <a:r>
                        <a:rPr lang="en-GB" sz="1600" noProof="0" dirty="0">
                          <a:effectLst/>
                        </a:rPr>
                        <a:t>Spinach</a:t>
                      </a:r>
                      <a:endParaRPr lang="en-GB" sz="1600" noProof="0" dirty="0">
                        <a:effectLst/>
                        <a:latin typeface="+mn-lt"/>
                        <a:ea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6"/>
                  </a:ext>
                </a:extLst>
              </a:tr>
              <a:tr h="354892">
                <a:tc gridSpan="3">
                  <a:txBody>
                    <a:bodyPr/>
                    <a:lstStyle/>
                    <a:p>
                      <a:pPr algn="l">
                        <a:lnSpc>
                          <a:spcPct val="115000"/>
                        </a:lnSpc>
                        <a:spcAft>
                          <a:spcPts val="0"/>
                        </a:spcAft>
                      </a:pPr>
                      <a:endParaRPr lang="en-GB" sz="1800" b="0" i="0" noProof="0" dirty="0">
                        <a:effectLst/>
                        <a:latin typeface="+mn-lt"/>
                        <a:ea typeface="Calibri"/>
                        <a:cs typeface="Times New Roman"/>
                      </a:endParaRPr>
                    </a:p>
                  </a:txBody>
                  <a:tcPr marL="68580" marR="6858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20000"/>
                      </a:schemeClr>
                    </a:solidFill>
                  </a:tcPr>
                </a:tc>
                <a:tc hMerge="1">
                  <a:txBody>
                    <a:bodyPr/>
                    <a:lstStyle/>
                    <a:p>
                      <a:pPr algn="l">
                        <a:lnSpc>
                          <a:spcPct val="115000"/>
                        </a:lnSpc>
                        <a:spcAft>
                          <a:spcPts val="0"/>
                        </a:spcAft>
                      </a:pPr>
                      <a:endParaRPr lang="de-CH" sz="1400">
                        <a:effectLst/>
                        <a:latin typeface="+mn-lt"/>
                        <a:ea typeface="Calibri"/>
                        <a:cs typeface="Times New Roman"/>
                      </a:endParaRPr>
                    </a:p>
                  </a:txBody>
                  <a:tcPr marL="68580" marR="68580" marT="0" marB="0">
                    <a:lnT w="12700" cap="flat" cmpd="sng" algn="ctr">
                      <a:solidFill>
                        <a:schemeClr val="tx1"/>
                      </a:solidFill>
                      <a:prstDash val="solid"/>
                      <a:round/>
                      <a:headEnd type="none" w="med" len="med"/>
                      <a:tailEnd type="none" w="med" len="med"/>
                    </a:lnT>
                    <a:solidFill>
                      <a:schemeClr val="bg1">
                        <a:alpha val="20000"/>
                      </a:schemeClr>
                    </a:solidFill>
                  </a:tcPr>
                </a:tc>
                <a:tc hMerge="1">
                  <a:txBody>
                    <a:bodyPr/>
                    <a:lstStyle/>
                    <a:p>
                      <a:pPr algn="l">
                        <a:lnSpc>
                          <a:spcPct val="115000"/>
                        </a:lnSpc>
                        <a:spcAft>
                          <a:spcPts val="0"/>
                        </a:spcAft>
                      </a:pPr>
                      <a:endParaRPr lang="de-CH" sz="1400" dirty="0">
                        <a:effectLst/>
                        <a:latin typeface="+mn-lt"/>
                        <a:ea typeface="Calibri"/>
                        <a:cs typeface="Times New Roman"/>
                      </a:endParaRPr>
                    </a:p>
                  </a:txBody>
                  <a:tcPr marL="68580" marR="68580" marT="0" marB="0">
                    <a:lnT w="12700" cap="flat" cmpd="sng" algn="ctr">
                      <a:solidFill>
                        <a:schemeClr val="tx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10007"/>
                  </a:ext>
                </a:extLst>
              </a:tr>
            </a:tbl>
          </a:graphicData>
        </a:graphic>
      </p:graphicFrame>
      <p:sp>
        <p:nvSpPr>
          <p:cNvPr id="7" name="Rectangle 6"/>
          <p:cNvSpPr/>
          <p:nvPr/>
        </p:nvSpPr>
        <p:spPr>
          <a:xfrm>
            <a:off x="640705" y="4941168"/>
            <a:ext cx="8053361" cy="830997"/>
          </a:xfrm>
          <a:prstGeom prst="rect">
            <a:avLst/>
          </a:prstGeom>
        </p:spPr>
        <p:txBody>
          <a:bodyPr wrap="square">
            <a:spAutoFit/>
          </a:bodyPr>
          <a:lstStyle/>
          <a:p>
            <a:r>
              <a:rPr lang="en-GB" sz="1600" b="0" dirty="0">
                <a:ea typeface="Calibri"/>
                <a:cs typeface="Times New Roman"/>
              </a:rPr>
              <a:t>The storage periods apply to well-dried seeds stored in dry places and at optimum temperatures </a:t>
            </a:r>
            <a:r>
              <a:rPr lang="en-US" sz="1600" b="0" dirty="0"/>
              <a:t>(with about 8 % moisture content) stored in dry places (around 15 % RH) and low temperatures of about 4.5 </a:t>
            </a:r>
            <a:r>
              <a:rPr lang="en-US" sz="1600" b="0" baseline="30000" dirty="0"/>
              <a:t>°</a:t>
            </a:r>
            <a:r>
              <a:rPr lang="en-US" sz="1600" b="0" dirty="0"/>
              <a:t>C)</a:t>
            </a:r>
            <a:endParaRPr lang="de-CH" sz="1600" dirty="0"/>
          </a:p>
        </p:txBody>
      </p:sp>
      <p:pic>
        <p:nvPicPr>
          <p:cNvPr id="9" name="Grafik 8">
            <a:extLst>
              <a:ext uri="{FF2B5EF4-FFF2-40B4-BE49-F238E27FC236}">
                <a16:creationId xmlns:a16="http://schemas.microsoft.com/office/drawing/2014/main" id="{118B741C-2515-4DA1-A589-0F6CD637C2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16110" y="1373262"/>
            <a:ext cx="1473688" cy="931866"/>
          </a:xfrm>
          <a:prstGeom prst="rect">
            <a:avLst/>
          </a:prstGeom>
        </p:spPr>
      </p:pic>
      <p:grpSp>
        <p:nvGrpSpPr>
          <p:cNvPr id="13" name="Gruppieren 12">
            <a:extLst>
              <a:ext uri="{FF2B5EF4-FFF2-40B4-BE49-F238E27FC236}">
                <a16:creationId xmlns:a16="http://schemas.microsoft.com/office/drawing/2014/main" id="{8BCBCF91-0E3A-4213-AD95-37CAC43DA48A}"/>
              </a:ext>
            </a:extLst>
          </p:cNvPr>
          <p:cNvGrpSpPr/>
          <p:nvPr/>
        </p:nvGrpSpPr>
        <p:grpSpPr>
          <a:xfrm>
            <a:off x="3835155" y="1056331"/>
            <a:ext cx="1473690" cy="1282455"/>
            <a:chOff x="3835155" y="1056331"/>
            <a:chExt cx="1473690" cy="1282455"/>
          </a:xfrm>
        </p:grpSpPr>
        <p:pic>
          <p:nvPicPr>
            <p:cNvPr id="8" name="Grafik 7">
              <a:extLst>
                <a:ext uri="{FF2B5EF4-FFF2-40B4-BE49-F238E27FC236}">
                  <a16:creationId xmlns:a16="http://schemas.microsoft.com/office/drawing/2014/main" id="{1108F89D-E5D8-4D6A-97CD-AA37DECA3A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5155" y="1056331"/>
              <a:ext cx="1473690" cy="1144588"/>
            </a:xfrm>
            <a:prstGeom prst="rect">
              <a:avLst/>
            </a:prstGeom>
          </p:spPr>
        </p:pic>
        <p:sp>
          <p:nvSpPr>
            <p:cNvPr id="4" name="Rechteck 3">
              <a:extLst>
                <a:ext uri="{FF2B5EF4-FFF2-40B4-BE49-F238E27FC236}">
                  <a16:creationId xmlns:a16="http://schemas.microsoft.com/office/drawing/2014/main" id="{CC2ECB5C-1A99-4D5C-AAB0-78FBC2074946}"/>
                </a:ext>
              </a:extLst>
            </p:cNvPr>
            <p:cNvSpPr/>
            <p:nvPr/>
          </p:nvSpPr>
          <p:spPr bwMode="auto">
            <a:xfrm rot="3381936">
              <a:off x="3701534" y="1637503"/>
              <a:ext cx="872954" cy="529612"/>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10" name="Grafik 9">
            <a:extLst>
              <a:ext uri="{FF2B5EF4-FFF2-40B4-BE49-F238E27FC236}">
                <a16:creationId xmlns:a16="http://schemas.microsoft.com/office/drawing/2014/main" id="{0AFF154C-26CF-4BBB-9A44-B264A961F1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0256" y="1363019"/>
            <a:ext cx="983069" cy="942108"/>
          </a:xfrm>
          <a:prstGeom prst="rect">
            <a:avLst/>
          </a:prstGeom>
        </p:spPr>
      </p:pic>
      <p:grpSp>
        <p:nvGrpSpPr>
          <p:cNvPr id="12" name="Gruppieren 11">
            <a:extLst>
              <a:ext uri="{FF2B5EF4-FFF2-40B4-BE49-F238E27FC236}">
                <a16:creationId xmlns:a16="http://schemas.microsoft.com/office/drawing/2014/main" id="{65130E8B-2DE9-451B-A844-5D9ECEA1E26C}"/>
              </a:ext>
            </a:extLst>
          </p:cNvPr>
          <p:cNvGrpSpPr/>
          <p:nvPr/>
        </p:nvGrpSpPr>
        <p:grpSpPr>
          <a:xfrm>
            <a:off x="572195" y="1268237"/>
            <a:ext cx="1077396" cy="1109829"/>
            <a:chOff x="572195" y="1268237"/>
            <a:chExt cx="1077396" cy="1109829"/>
          </a:xfrm>
        </p:grpSpPr>
        <p:pic>
          <p:nvPicPr>
            <p:cNvPr id="6" name="Grafik 5">
              <a:extLst>
                <a:ext uri="{FF2B5EF4-FFF2-40B4-BE49-F238E27FC236}">
                  <a16:creationId xmlns:a16="http://schemas.microsoft.com/office/drawing/2014/main" id="{110C779C-B82D-4C52-855E-9DE82E2A09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0879" y="1268237"/>
              <a:ext cx="648712" cy="1109829"/>
            </a:xfrm>
            <a:prstGeom prst="rect">
              <a:avLst/>
            </a:prstGeom>
          </p:spPr>
        </p:pic>
        <p:sp>
          <p:nvSpPr>
            <p:cNvPr id="11" name="Rechteck 10">
              <a:extLst>
                <a:ext uri="{FF2B5EF4-FFF2-40B4-BE49-F238E27FC236}">
                  <a16:creationId xmlns:a16="http://schemas.microsoft.com/office/drawing/2014/main" id="{4F3BCA0E-C52F-4182-8B32-8C1A97BB90B5}"/>
                </a:ext>
              </a:extLst>
            </p:cNvPr>
            <p:cNvSpPr/>
            <p:nvPr/>
          </p:nvSpPr>
          <p:spPr bwMode="auto">
            <a:xfrm rot="6485095">
              <a:off x="400524" y="1500548"/>
              <a:ext cx="872954" cy="529612"/>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14" name="Grafik 13">
            <a:extLst>
              <a:ext uri="{FF2B5EF4-FFF2-40B4-BE49-F238E27FC236}">
                <a16:creationId xmlns:a16="http://schemas.microsoft.com/office/drawing/2014/main" id="{EB0F1AC4-0DA3-4832-95C9-FEC59442F2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81617" y="847419"/>
            <a:ext cx="1166044" cy="1144587"/>
          </a:xfrm>
          <a:prstGeom prst="rect">
            <a:avLst/>
          </a:prstGeom>
        </p:spPr>
      </p:pic>
    </p:spTree>
    <p:extLst>
      <p:ext uri="{BB962C8B-B14F-4D97-AF65-F5344CB8AC3E}">
        <p14:creationId xmlns:p14="http://schemas.microsoft.com/office/powerpoint/2010/main" val="3328341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5967"/>
            <a:ext cx="7776864" cy="653144"/>
          </a:xfrm>
        </p:spPr>
        <p:txBody>
          <a:bodyPr/>
          <a:lstStyle/>
          <a:p>
            <a:r>
              <a:rPr lang="de-CH" dirty="0" err="1"/>
              <a:t>Nutrient</a:t>
            </a:r>
            <a:r>
              <a:rPr lang="de-CH" dirty="0"/>
              <a:t> </a:t>
            </a:r>
            <a:r>
              <a:rPr lang="de-CH" dirty="0" err="1"/>
              <a:t>availability</a:t>
            </a:r>
            <a:r>
              <a:rPr lang="de-CH" dirty="0"/>
              <a:t> </a:t>
            </a:r>
            <a:r>
              <a:rPr lang="de-CH" dirty="0" err="1"/>
              <a:t>related</a:t>
            </a:r>
            <a:r>
              <a:rPr lang="de-CH" dirty="0"/>
              <a:t> </a:t>
            </a:r>
            <a:r>
              <a:rPr lang="de-CH" dirty="0" err="1"/>
              <a:t>to</a:t>
            </a:r>
            <a:r>
              <a:rPr lang="de-CH" dirty="0"/>
              <a:t> pH </a:t>
            </a:r>
            <a:r>
              <a:rPr lang="de-CH" dirty="0" err="1"/>
              <a:t>level</a:t>
            </a:r>
            <a:r>
              <a:rPr lang="de-CH" dirty="0"/>
              <a:t> </a:t>
            </a:r>
            <a:r>
              <a:rPr lang="de-CH" dirty="0" err="1"/>
              <a:t>of</a:t>
            </a:r>
            <a:r>
              <a:rPr lang="de-CH" dirty="0"/>
              <a:t> </a:t>
            </a:r>
            <a:r>
              <a:rPr lang="de-CH" dirty="0" err="1"/>
              <a:t>soil</a:t>
            </a:r>
            <a:endParaRPr lang="de-CH" dirty="0"/>
          </a:p>
        </p:txBody>
      </p:sp>
      <p:pic>
        <p:nvPicPr>
          <p:cNvPr id="8" name="Grafik 7">
            <a:extLst>
              <a:ext uri="{FF2B5EF4-FFF2-40B4-BE49-F238E27FC236}">
                <a16:creationId xmlns:a16="http://schemas.microsoft.com/office/drawing/2014/main" id="{7F31EF04-F26E-48AF-85D8-7A30E2A11C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548" y="913755"/>
            <a:ext cx="8136904" cy="5030490"/>
          </a:xfrm>
          <a:prstGeom prst="rect">
            <a:avLst/>
          </a:prstGeom>
        </p:spPr>
      </p:pic>
      <p:sp>
        <p:nvSpPr>
          <p:cNvPr id="3" name="Textfeld 2"/>
          <p:cNvSpPr txBox="1"/>
          <p:nvPr/>
        </p:nvSpPr>
        <p:spPr>
          <a:xfrm>
            <a:off x="4427984" y="5944245"/>
            <a:ext cx="4104456" cy="230832"/>
          </a:xfrm>
          <a:prstGeom prst="rect">
            <a:avLst/>
          </a:prstGeom>
          <a:noFill/>
        </p:spPr>
        <p:txBody>
          <a:bodyPr wrap="square" rtlCol="0">
            <a:spAutoFit/>
          </a:bodyPr>
          <a:lstStyle/>
          <a:p>
            <a:r>
              <a:rPr lang="de-CH" sz="900" b="0" i="1" dirty="0" err="1"/>
              <a:t>Adapted</a:t>
            </a:r>
            <a:r>
              <a:rPr lang="de-CH" sz="900" b="0" i="1" dirty="0"/>
              <a:t> from:</a:t>
            </a:r>
            <a:r>
              <a:rPr lang="en-US" sz="900" b="0" i="1" dirty="0"/>
              <a:t> Roques, Kendall, Smith, Newell Price and Berry, 2013</a:t>
            </a:r>
            <a:r>
              <a:rPr lang="de-CH" sz="900" b="0" i="1" dirty="0"/>
              <a:t> </a:t>
            </a:r>
            <a:endParaRPr lang="en-US" sz="900" b="0" i="1" dirty="0"/>
          </a:p>
        </p:txBody>
      </p:sp>
    </p:spTree>
    <p:extLst>
      <p:ext uri="{BB962C8B-B14F-4D97-AF65-F5344CB8AC3E}">
        <p14:creationId xmlns:p14="http://schemas.microsoft.com/office/powerpoint/2010/main" val="4215363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32178"/>
            <a:ext cx="8712968" cy="653144"/>
          </a:xfrm>
        </p:spPr>
        <p:txBody>
          <a:bodyPr/>
          <a:lstStyle/>
          <a:p>
            <a:pPr lvl="0"/>
            <a:r>
              <a:rPr lang="de-CH" sz="2750" dirty="0" err="1">
                <a:latin typeface="+mn-lt"/>
              </a:rPr>
              <a:t>Identifying</a:t>
            </a:r>
            <a:r>
              <a:rPr lang="de-CH" sz="2750" dirty="0">
                <a:latin typeface="+mn-lt"/>
              </a:rPr>
              <a:t> </a:t>
            </a:r>
            <a:r>
              <a:rPr lang="en-US" sz="2750" dirty="0">
                <a:solidFill>
                  <a:schemeClr val="tx1"/>
                </a:solidFill>
                <a:latin typeface="+mn-lt"/>
                <a:ea typeface="Calibri" pitchFamily="34" charset="0"/>
                <a:cs typeface="Times New Roman" pitchFamily="18" charset="0"/>
              </a:rPr>
              <a:t>common vegetable nutrient disorders (1)</a:t>
            </a:r>
            <a:endParaRPr lang="de-CH" sz="2750" dirty="0">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3567897664"/>
              </p:ext>
            </p:extLst>
          </p:nvPr>
        </p:nvGraphicFramePr>
        <p:xfrm>
          <a:off x="251520" y="968157"/>
          <a:ext cx="8496944" cy="5058858"/>
        </p:xfrm>
        <a:graphic>
          <a:graphicData uri="http://schemas.openxmlformats.org/drawingml/2006/table">
            <a:tbl>
              <a:tblPr firstRow="1" firstCol="1" bandRow="1">
                <a:tableStyleId>{5C22544A-7EE6-4342-B048-85BDC9FD1C3A}</a:tableStyleId>
              </a:tblPr>
              <a:tblGrid>
                <a:gridCol w="983117">
                  <a:extLst>
                    <a:ext uri="{9D8B030D-6E8A-4147-A177-3AD203B41FA5}">
                      <a16:colId xmlns:a16="http://schemas.microsoft.com/office/drawing/2014/main" val="20000"/>
                    </a:ext>
                  </a:extLst>
                </a:gridCol>
                <a:gridCol w="1334231">
                  <a:extLst>
                    <a:ext uri="{9D8B030D-6E8A-4147-A177-3AD203B41FA5}">
                      <a16:colId xmlns:a16="http://schemas.microsoft.com/office/drawing/2014/main" val="20001"/>
                    </a:ext>
                  </a:extLst>
                </a:gridCol>
                <a:gridCol w="2808908">
                  <a:extLst>
                    <a:ext uri="{9D8B030D-6E8A-4147-A177-3AD203B41FA5}">
                      <a16:colId xmlns:a16="http://schemas.microsoft.com/office/drawing/2014/main" val="20002"/>
                    </a:ext>
                  </a:extLst>
                </a:gridCol>
                <a:gridCol w="1021939">
                  <a:extLst>
                    <a:ext uri="{9D8B030D-6E8A-4147-A177-3AD203B41FA5}">
                      <a16:colId xmlns:a16="http://schemas.microsoft.com/office/drawing/2014/main" val="20003"/>
                    </a:ext>
                  </a:extLst>
                </a:gridCol>
                <a:gridCol w="2348749">
                  <a:extLst>
                    <a:ext uri="{9D8B030D-6E8A-4147-A177-3AD203B41FA5}">
                      <a16:colId xmlns:a16="http://schemas.microsoft.com/office/drawing/2014/main" val="20004"/>
                    </a:ext>
                  </a:extLst>
                </a:gridCol>
              </a:tblGrid>
              <a:tr h="660643">
                <a:tc>
                  <a:txBody>
                    <a:bodyPr/>
                    <a:lstStyle/>
                    <a:p>
                      <a:pPr>
                        <a:lnSpc>
                          <a:spcPct val="100000"/>
                        </a:lnSpc>
                        <a:spcAft>
                          <a:spcPts val="0"/>
                        </a:spcAft>
                      </a:pPr>
                      <a:r>
                        <a:rPr lang="en-US" sz="1400" dirty="0">
                          <a:solidFill>
                            <a:schemeClr val="tx1"/>
                          </a:solidFill>
                          <a:effectLst/>
                        </a:rPr>
                        <a:t>Symptoms</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General </a:t>
                      </a:r>
                      <a:br>
                        <a:rPr lang="en-US" sz="1400" dirty="0">
                          <a:solidFill>
                            <a:schemeClr val="tx1"/>
                          </a:solidFill>
                          <a:effectLst/>
                        </a:rPr>
                      </a:br>
                      <a:r>
                        <a:rPr lang="en-US" sz="1400" dirty="0">
                          <a:solidFill>
                            <a:schemeClr val="tx1"/>
                          </a:solidFill>
                          <a:effectLst/>
                        </a:rPr>
                        <a:t>plant growth characteristics</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General leaf characteristics</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Nutrient likely to be deficient</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Occurrence</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extLst>
                  <a:ext uri="{0D108BD9-81ED-4DB2-BD59-A6C34878D82A}">
                    <a16:rowId xmlns:a16="http://schemas.microsoft.com/office/drawing/2014/main" val="10000"/>
                  </a:ext>
                </a:extLst>
              </a:tr>
              <a:tr h="646908">
                <a:tc rowSpan="6">
                  <a:txBody>
                    <a:bodyPr/>
                    <a:lstStyle/>
                    <a:p>
                      <a:pPr>
                        <a:lnSpc>
                          <a:spcPct val="115000"/>
                        </a:lnSpc>
                        <a:spcAft>
                          <a:spcPts val="0"/>
                        </a:spcAft>
                      </a:pPr>
                      <a:r>
                        <a:rPr lang="en-US" sz="1200" dirty="0">
                          <a:solidFill>
                            <a:schemeClr val="tx1"/>
                          </a:solidFill>
                          <a:effectLst/>
                        </a:rPr>
                        <a:t>Symptoms</a:t>
                      </a:r>
                      <a:br>
                        <a:rPr lang="en-US" sz="1200" dirty="0">
                          <a:solidFill>
                            <a:schemeClr val="tx1"/>
                          </a:solidFill>
                          <a:effectLst/>
                        </a:rPr>
                      </a:br>
                      <a:r>
                        <a:rPr lang="en-US" sz="1200" dirty="0">
                          <a:solidFill>
                            <a:schemeClr val="tx1"/>
                          </a:solidFill>
                          <a:effectLst/>
                        </a:rPr>
                        <a:t>first appearing</a:t>
                      </a:r>
                      <a:br>
                        <a:rPr lang="en-US" sz="1200" dirty="0">
                          <a:solidFill>
                            <a:schemeClr val="tx1"/>
                          </a:solidFill>
                          <a:effectLst/>
                        </a:rPr>
                      </a:br>
                      <a:r>
                        <a:rPr lang="en-US" sz="1200" dirty="0">
                          <a:solidFill>
                            <a:schemeClr val="tx1"/>
                          </a:solidFill>
                          <a:effectLst/>
                        </a:rPr>
                        <a:t>in old leaves</a:t>
                      </a:r>
                      <a:endParaRPr lang="de-CH" sz="12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rowSpan="3">
                  <a:txBody>
                    <a:bodyPr/>
                    <a:lstStyle/>
                    <a:p>
                      <a:pPr>
                        <a:lnSpc>
                          <a:spcPct val="115000"/>
                        </a:lnSpc>
                        <a:spcAft>
                          <a:spcPts val="0"/>
                        </a:spcAft>
                      </a:pPr>
                      <a:r>
                        <a:rPr lang="en-US" sz="1200" dirty="0">
                          <a:effectLst/>
                        </a:rPr>
                        <a:t>Growth upright and more spindly than normal</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Leaves mottled, curling inwards with puffing and marginal scorching. Young leaves distorted.</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a:effectLst/>
                        </a:rPr>
                        <a:t>Molybdenum</a:t>
                      </a:r>
                      <a:endParaRPr lang="de-CH" sz="1200" b="1">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very acidic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1"/>
                  </a:ext>
                </a:extLst>
              </a:tr>
              <a:tr h="646908">
                <a:tc vMerge="1">
                  <a:txBody>
                    <a:bodyPr/>
                    <a:lstStyle/>
                    <a:p>
                      <a:endParaRPr lang="de-CH"/>
                    </a:p>
                  </a:txBody>
                  <a:tcPr/>
                </a:tc>
                <a:tc vMerge="1">
                  <a:txBody>
                    <a:bodyPr/>
                    <a:lstStyle/>
                    <a:p>
                      <a:endParaRPr lang="de-CH"/>
                    </a:p>
                  </a:txBody>
                  <a:tcPr/>
                </a:tc>
                <a:tc>
                  <a:txBody>
                    <a:bodyPr/>
                    <a:lstStyle/>
                    <a:p>
                      <a:pPr>
                        <a:lnSpc>
                          <a:spcPct val="115000"/>
                        </a:lnSpc>
                        <a:spcAft>
                          <a:spcPts val="0"/>
                        </a:spcAft>
                      </a:pPr>
                      <a:r>
                        <a:rPr lang="en-US" sz="1200" dirty="0">
                          <a:effectLst/>
                        </a:rPr>
                        <a:t>Leaves fading to yellow green, often dying back from tips or being shed. Stems slender, fibrous</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a:effectLst/>
                        </a:rPr>
                        <a:t>Nitrogen</a:t>
                      </a:r>
                      <a:endParaRPr lang="de-CH" sz="1200" b="1">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Excessive leaching on light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2"/>
                  </a:ext>
                </a:extLst>
              </a:tr>
              <a:tr h="844254">
                <a:tc vMerge="1">
                  <a:txBody>
                    <a:bodyPr/>
                    <a:lstStyle/>
                    <a:p>
                      <a:endParaRPr lang="de-CH"/>
                    </a:p>
                  </a:txBody>
                  <a:tcPr/>
                </a:tc>
                <a:tc vMerge="1">
                  <a:txBody>
                    <a:bodyPr/>
                    <a:lstStyle/>
                    <a:p>
                      <a:endParaRPr lang="de-CH"/>
                    </a:p>
                  </a:txBody>
                  <a:tcPr/>
                </a:tc>
                <a:tc>
                  <a:txBody>
                    <a:bodyPr/>
                    <a:lstStyle/>
                    <a:p>
                      <a:pPr>
                        <a:lnSpc>
                          <a:spcPct val="115000"/>
                        </a:lnSpc>
                        <a:spcAft>
                          <a:spcPts val="0"/>
                        </a:spcAft>
                      </a:pPr>
                      <a:r>
                        <a:rPr lang="en-US" sz="1200" dirty="0">
                          <a:effectLst/>
                        </a:rPr>
                        <a:t>Leaves darker green than normal, developing reddish purple tints especially on the undersides. Stems slender</a:t>
                      </a:r>
                      <a:r>
                        <a:rPr lang="en-US" sz="1200" baseline="0" dirty="0">
                          <a:effectLst/>
                        </a:rPr>
                        <a:t> and</a:t>
                      </a:r>
                      <a:r>
                        <a:rPr lang="en-US" sz="1200" dirty="0">
                          <a:effectLst/>
                        </a:rPr>
                        <a:t> fibrous.</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dirty="0">
                          <a:effectLst/>
                        </a:rPr>
                        <a:t>Phosphorus</a:t>
                      </a:r>
                      <a:endParaRPr lang="de-CH" sz="1200" b="1"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acidic soils, temporary deficiencies on cold wet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3"/>
                  </a:ext>
                </a:extLst>
              </a:tr>
              <a:tr h="844254">
                <a:tc vMerge="1">
                  <a:txBody>
                    <a:bodyPr/>
                    <a:lstStyle/>
                    <a:p>
                      <a:endParaRPr lang="de-CH"/>
                    </a:p>
                  </a:txBody>
                  <a:tcPr/>
                </a:tc>
                <a:tc rowSpan="3">
                  <a:txBody>
                    <a:bodyPr/>
                    <a:lstStyle/>
                    <a:p>
                      <a:pPr>
                        <a:lnSpc>
                          <a:spcPct val="115000"/>
                        </a:lnSpc>
                        <a:spcAft>
                          <a:spcPts val="0"/>
                        </a:spcAft>
                      </a:pPr>
                      <a:r>
                        <a:rPr lang="en-US" sz="1200" dirty="0">
                          <a:effectLst/>
                        </a:rPr>
                        <a:t>Growth of normal habit or droopy</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Leaves an unnatural green, usually darker or blue. Leaf margins bronzing or purpling, scorching and leaves cupping upwards. Stems slender and woody.</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dirty="0">
                          <a:effectLst/>
                        </a:rPr>
                        <a:t>Potassium</a:t>
                      </a:r>
                      <a:endParaRPr lang="de-CH" sz="1200" b="1"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Excessive leaching on light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4"/>
                  </a:ext>
                </a:extLst>
              </a:tr>
              <a:tr h="661786">
                <a:tc vMerge="1">
                  <a:txBody>
                    <a:bodyPr/>
                    <a:lstStyle/>
                    <a:p>
                      <a:endParaRPr lang="de-CH"/>
                    </a:p>
                  </a:txBody>
                  <a:tcPr/>
                </a:tc>
                <a:tc vMerge="1">
                  <a:txBody>
                    <a:bodyPr/>
                    <a:lstStyle/>
                    <a:p>
                      <a:endParaRPr lang="de-CH"/>
                    </a:p>
                  </a:txBody>
                  <a:tcPr/>
                </a:tc>
                <a:tc>
                  <a:txBody>
                    <a:bodyPr/>
                    <a:lstStyle/>
                    <a:p>
                      <a:pPr>
                        <a:lnSpc>
                          <a:spcPct val="115000"/>
                        </a:lnSpc>
                        <a:spcAft>
                          <a:spcPts val="0"/>
                        </a:spcAft>
                      </a:pPr>
                      <a:r>
                        <a:rPr lang="en-US" sz="1200">
                          <a:effectLst/>
                        </a:rPr>
                        <a:t>Leaves white or yellow mottled. Leaf margins may show marginal scorch. Leaves brittle.</a:t>
                      </a:r>
                      <a:endParaRPr lang="de-CH" sz="120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dirty="0">
                          <a:effectLst/>
                        </a:rPr>
                        <a:t>Magnesium</a:t>
                      </a:r>
                      <a:endParaRPr lang="de-CH" sz="1200" b="1"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acid soils, on soils with very high potassium levels, or on very light soils subject to leaching.</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5"/>
                  </a:ext>
                </a:extLst>
              </a:tr>
              <a:tr h="449562">
                <a:tc vMerge="1">
                  <a:txBody>
                    <a:bodyPr/>
                    <a:lstStyle/>
                    <a:p>
                      <a:endParaRPr lang="de-CH"/>
                    </a:p>
                  </a:txBody>
                  <a:tcPr/>
                </a:tc>
                <a:tc vMerge="1">
                  <a:txBody>
                    <a:bodyPr/>
                    <a:lstStyle/>
                    <a:p>
                      <a:endParaRPr lang="de-CH"/>
                    </a:p>
                  </a:txBody>
                  <a:tcPr/>
                </a:tc>
                <a:tc>
                  <a:txBody>
                    <a:bodyPr/>
                    <a:lstStyle/>
                    <a:p>
                      <a:pPr>
                        <a:lnSpc>
                          <a:spcPct val="115000"/>
                        </a:lnSpc>
                        <a:spcAft>
                          <a:spcPts val="0"/>
                        </a:spcAft>
                      </a:pPr>
                      <a:r>
                        <a:rPr lang="en-US" sz="1200" dirty="0">
                          <a:effectLst/>
                        </a:rPr>
                        <a:t>Leaves droopy and very pale or whitened.</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dirty="0">
                          <a:effectLst/>
                        </a:rPr>
                        <a:t>Copper</a:t>
                      </a:r>
                      <a:endParaRPr lang="de-CH" sz="1200" b="1"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Most cases of copper deficiency occur on muck or peat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6"/>
                  </a:ext>
                </a:extLst>
              </a:tr>
            </a:tbl>
          </a:graphicData>
        </a:graphic>
      </p:graphicFrame>
      <p:sp>
        <p:nvSpPr>
          <p:cNvPr id="4" name="Textfeld 3"/>
          <p:cNvSpPr txBox="1"/>
          <p:nvPr/>
        </p:nvSpPr>
        <p:spPr>
          <a:xfrm>
            <a:off x="251520" y="626204"/>
            <a:ext cx="8640960" cy="276999"/>
          </a:xfrm>
          <a:prstGeom prst="rect">
            <a:avLst/>
          </a:prstGeom>
          <a:noFill/>
        </p:spPr>
        <p:txBody>
          <a:bodyPr wrap="square" rtlCol="0">
            <a:spAutoFit/>
          </a:bodyPr>
          <a:lstStyle/>
          <a:p>
            <a:r>
              <a:rPr lang="en-US" sz="1200" b="0" i="1" kern="0" dirty="0">
                <a:solidFill>
                  <a:srgbClr val="000000"/>
                </a:solidFill>
                <a:latin typeface="Arial"/>
              </a:rPr>
              <a:t>The descriptions are indicative only. Proper diagnosis will be required before any corrective measures are taken.</a:t>
            </a:r>
            <a:endParaRPr lang="de-CH" b="0" dirty="0"/>
          </a:p>
        </p:txBody>
      </p:sp>
    </p:spTree>
    <p:extLst>
      <p:ext uri="{BB962C8B-B14F-4D97-AF65-F5344CB8AC3E}">
        <p14:creationId xmlns:p14="http://schemas.microsoft.com/office/powerpoint/2010/main" val="175311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8816266"/>
              </p:ext>
            </p:extLst>
          </p:nvPr>
        </p:nvGraphicFramePr>
        <p:xfrm>
          <a:off x="302941" y="1048742"/>
          <a:ext cx="8352927" cy="4625692"/>
        </p:xfrm>
        <a:graphic>
          <a:graphicData uri="http://schemas.openxmlformats.org/drawingml/2006/table">
            <a:tbl>
              <a:tblPr firstRow="1" firstCol="1" bandRow="1">
                <a:tableStyleId>{5C22544A-7EE6-4342-B048-85BDC9FD1C3A}</a:tableStyleId>
              </a:tblPr>
              <a:tblGrid>
                <a:gridCol w="1035487">
                  <a:extLst>
                    <a:ext uri="{9D8B030D-6E8A-4147-A177-3AD203B41FA5}">
                      <a16:colId xmlns:a16="http://schemas.microsoft.com/office/drawing/2014/main" val="20000"/>
                    </a:ext>
                  </a:extLst>
                </a:gridCol>
                <a:gridCol w="1408747">
                  <a:extLst>
                    <a:ext uri="{9D8B030D-6E8A-4147-A177-3AD203B41FA5}">
                      <a16:colId xmlns:a16="http://schemas.microsoft.com/office/drawing/2014/main" val="20001"/>
                    </a:ext>
                  </a:extLst>
                </a:gridCol>
                <a:gridCol w="2664169">
                  <a:extLst>
                    <a:ext uri="{9D8B030D-6E8A-4147-A177-3AD203B41FA5}">
                      <a16:colId xmlns:a16="http://schemas.microsoft.com/office/drawing/2014/main" val="20002"/>
                    </a:ext>
                  </a:extLst>
                </a:gridCol>
                <a:gridCol w="1056119">
                  <a:extLst>
                    <a:ext uri="{9D8B030D-6E8A-4147-A177-3AD203B41FA5}">
                      <a16:colId xmlns:a16="http://schemas.microsoft.com/office/drawing/2014/main" val="20003"/>
                    </a:ext>
                  </a:extLst>
                </a:gridCol>
                <a:gridCol w="2188405">
                  <a:extLst>
                    <a:ext uri="{9D8B030D-6E8A-4147-A177-3AD203B41FA5}">
                      <a16:colId xmlns:a16="http://schemas.microsoft.com/office/drawing/2014/main" val="20004"/>
                    </a:ext>
                  </a:extLst>
                </a:gridCol>
              </a:tblGrid>
              <a:tr h="787928">
                <a:tc>
                  <a:txBody>
                    <a:bodyPr/>
                    <a:lstStyle/>
                    <a:p>
                      <a:pPr>
                        <a:lnSpc>
                          <a:spcPct val="100000"/>
                        </a:lnSpc>
                        <a:spcAft>
                          <a:spcPts val="0"/>
                        </a:spcAft>
                      </a:pPr>
                      <a:r>
                        <a:rPr lang="en-US" sz="1400" dirty="0">
                          <a:solidFill>
                            <a:schemeClr val="tx1"/>
                          </a:solidFill>
                          <a:effectLst/>
                        </a:rPr>
                        <a:t>Symptoms</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General plant growth characteristics</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General leaf characteristics</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Nutrient likely to be deficient</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00000"/>
                        </a:lnSpc>
                        <a:spcAft>
                          <a:spcPts val="0"/>
                        </a:spcAft>
                      </a:pPr>
                      <a:r>
                        <a:rPr lang="en-US" sz="1400" dirty="0">
                          <a:solidFill>
                            <a:schemeClr val="tx1"/>
                          </a:solidFill>
                          <a:effectLst/>
                        </a:rPr>
                        <a:t>Occurrence</a:t>
                      </a:r>
                      <a:endParaRPr lang="de-CH" sz="14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extLst>
                  <a:ext uri="{0D108BD9-81ED-4DB2-BD59-A6C34878D82A}">
                    <a16:rowId xmlns:a16="http://schemas.microsoft.com/office/drawing/2014/main" val="10000"/>
                  </a:ext>
                </a:extLst>
              </a:tr>
              <a:tr h="1080120">
                <a:tc>
                  <a:txBody>
                    <a:bodyPr/>
                    <a:lstStyle/>
                    <a:p>
                      <a:pPr>
                        <a:lnSpc>
                          <a:spcPct val="115000"/>
                        </a:lnSpc>
                        <a:spcAft>
                          <a:spcPts val="0"/>
                        </a:spcAft>
                      </a:pPr>
                      <a:r>
                        <a:rPr lang="en-US" sz="1200" dirty="0">
                          <a:solidFill>
                            <a:schemeClr val="tx1"/>
                          </a:solidFill>
                          <a:effectLst/>
                        </a:rPr>
                        <a:t>Symptoms first</a:t>
                      </a:r>
                      <a:br>
                        <a:rPr lang="en-US" sz="1200" dirty="0">
                          <a:solidFill>
                            <a:schemeClr val="tx1"/>
                          </a:solidFill>
                          <a:effectLst/>
                        </a:rPr>
                      </a:br>
                      <a:r>
                        <a:rPr lang="en-US" sz="1200" dirty="0">
                          <a:solidFill>
                            <a:schemeClr val="tx1"/>
                          </a:solidFill>
                          <a:effectLst/>
                        </a:rPr>
                        <a:t>appearing</a:t>
                      </a:r>
                      <a:br>
                        <a:rPr lang="en-US" sz="1200" dirty="0">
                          <a:solidFill>
                            <a:schemeClr val="tx1"/>
                          </a:solidFill>
                          <a:effectLst/>
                        </a:rPr>
                      </a:br>
                      <a:r>
                        <a:rPr lang="en-US" sz="1200" dirty="0">
                          <a:solidFill>
                            <a:schemeClr val="tx1"/>
                          </a:solidFill>
                          <a:effectLst/>
                        </a:rPr>
                        <a:t>in old leaves</a:t>
                      </a:r>
                      <a:endParaRPr lang="de-CH" sz="12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a:txBody>
                    <a:bodyPr/>
                    <a:lstStyle/>
                    <a:p>
                      <a:pPr>
                        <a:lnSpc>
                          <a:spcPct val="115000"/>
                        </a:lnSpc>
                        <a:spcAft>
                          <a:spcPts val="0"/>
                        </a:spcAft>
                      </a:pPr>
                      <a:r>
                        <a:rPr lang="en-US" sz="1200" dirty="0">
                          <a:effectLst/>
                        </a:rPr>
                        <a:t>Growth upright and more spindly than normal</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Leaves mottled, curling inwards with puffing and marginal scorching. Young leaves distorted.</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a:effectLst/>
                        </a:rPr>
                        <a:t>Molybdenum</a:t>
                      </a:r>
                      <a:endParaRPr lang="de-CH" sz="1200" b="1">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very acidic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1"/>
                  </a:ext>
                </a:extLst>
              </a:tr>
              <a:tr h="898688">
                <a:tc rowSpan="4">
                  <a:txBody>
                    <a:bodyPr/>
                    <a:lstStyle/>
                    <a:p>
                      <a:pPr>
                        <a:lnSpc>
                          <a:spcPct val="115000"/>
                        </a:lnSpc>
                        <a:spcAft>
                          <a:spcPts val="0"/>
                        </a:spcAft>
                      </a:pPr>
                      <a:r>
                        <a:rPr lang="en-US" sz="1200" dirty="0">
                          <a:solidFill>
                            <a:schemeClr val="tx1"/>
                          </a:solidFill>
                          <a:effectLst/>
                        </a:rPr>
                        <a:t>Symptoms first appearing </a:t>
                      </a:r>
                      <a:br>
                        <a:rPr lang="en-US" sz="1200" dirty="0">
                          <a:solidFill>
                            <a:schemeClr val="tx1"/>
                          </a:solidFill>
                          <a:effectLst/>
                        </a:rPr>
                      </a:br>
                      <a:r>
                        <a:rPr lang="en-US" sz="1200" dirty="0">
                          <a:solidFill>
                            <a:schemeClr val="tx1"/>
                          </a:solidFill>
                          <a:effectLst/>
                        </a:rPr>
                        <a:t>on young leaves</a:t>
                      </a:r>
                      <a:endParaRPr lang="de-CH" sz="1200" dirty="0">
                        <a:solidFill>
                          <a:schemeClr val="tx1"/>
                        </a:solidFill>
                        <a:effectLst/>
                        <a:latin typeface="Calibri"/>
                        <a:ea typeface="Calibri"/>
                        <a:cs typeface="Times New Roman"/>
                      </a:endParaRPr>
                    </a:p>
                  </a:txBody>
                  <a:tcPr marL="36000" marR="36000" marT="36000" marB="36000" anchor="ctr">
                    <a:solidFill>
                      <a:schemeClr val="accent6">
                        <a:lumMod val="60000"/>
                        <a:lumOff val="40000"/>
                      </a:schemeClr>
                    </a:solidFill>
                  </a:tcPr>
                </a:tc>
                <a:tc rowSpan="2">
                  <a:txBody>
                    <a:bodyPr/>
                    <a:lstStyle/>
                    <a:p>
                      <a:pPr>
                        <a:lnSpc>
                          <a:spcPct val="115000"/>
                        </a:lnSpc>
                        <a:spcAft>
                          <a:spcPts val="0"/>
                        </a:spcAft>
                      </a:pPr>
                      <a:r>
                        <a:rPr lang="en-US" sz="1200">
                          <a:effectLst/>
                        </a:rPr>
                        <a:t>Growth deformed or collapsing</a:t>
                      </a:r>
                      <a:endParaRPr lang="de-CH" sz="120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Young leaves collapse and die.</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a:effectLst/>
                        </a:rPr>
                        <a:t>Calcium</a:t>
                      </a:r>
                      <a:endParaRPr lang="de-CH" sz="1200" b="1">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acid soils, following leaching rains, on soils with very high potassium levels, </a:t>
                      </a:r>
                      <a:br>
                        <a:rPr lang="en-US" sz="1200" dirty="0">
                          <a:effectLst/>
                        </a:rPr>
                      </a:br>
                      <a:r>
                        <a:rPr lang="en-US" sz="1200" dirty="0">
                          <a:effectLst/>
                        </a:rPr>
                        <a:t>or on very dry soils</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2"/>
                  </a:ext>
                </a:extLst>
              </a:tr>
              <a:tr h="898688">
                <a:tc vMerge="1">
                  <a:txBody>
                    <a:bodyPr/>
                    <a:lstStyle/>
                    <a:p>
                      <a:endParaRPr lang="de-CH"/>
                    </a:p>
                  </a:txBody>
                  <a:tcPr/>
                </a:tc>
                <a:tc vMerge="1">
                  <a:txBody>
                    <a:bodyPr/>
                    <a:lstStyle/>
                    <a:p>
                      <a:endParaRPr lang="de-CH"/>
                    </a:p>
                  </a:txBody>
                  <a:tcPr/>
                </a:tc>
                <a:tc>
                  <a:txBody>
                    <a:bodyPr/>
                    <a:lstStyle/>
                    <a:p>
                      <a:pPr>
                        <a:lnSpc>
                          <a:spcPct val="115000"/>
                        </a:lnSpc>
                        <a:spcAft>
                          <a:spcPts val="0"/>
                        </a:spcAft>
                      </a:pPr>
                      <a:r>
                        <a:rPr lang="en-US" sz="1200" dirty="0">
                          <a:effectLst/>
                        </a:rPr>
                        <a:t>Young leaves deformed with spots, often brown. Petioles brilliant, often with splits.</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dirty="0">
                          <a:effectLst/>
                        </a:rPr>
                        <a:t>Boron</a:t>
                      </a:r>
                      <a:endParaRPr lang="de-CH" sz="1200" b="1"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soils with a pH above 6.8 </a:t>
                      </a:r>
                      <a:br>
                        <a:rPr lang="en-US" sz="1200" dirty="0">
                          <a:effectLst/>
                        </a:rPr>
                      </a:br>
                      <a:r>
                        <a:rPr lang="en-US" sz="1200" dirty="0">
                          <a:effectLst/>
                        </a:rPr>
                        <a:t>or on crops with a high boron requirements such as broccoli, carrot, cauliflower</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3"/>
                  </a:ext>
                </a:extLst>
              </a:tr>
              <a:tr h="476394">
                <a:tc vMerge="1">
                  <a:txBody>
                    <a:bodyPr/>
                    <a:lstStyle/>
                    <a:p>
                      <a:endParaRPr lang="de-CH"/>
                    </a:p>
                  </a:txBody>
                  <a:tcPr/>
                </a:tc>
                <a:tc rowSpan="2">
                  <a:txBody>
                    <a:bodyPr/>
                    <a:lstStyle/>
                    <a:p>
                      <a:pPr>
                        <a:lnSpc>
                          <a:spcPct val="115000"/>
                        </a:lnSpc>
                        <a:spcAft>
                          <a:spcPts val="0"/>
                        </a:spcAft>
                      </a:pPr>
                      <a:r>
                        <a:rPr lang="en-US" sz="1200">
                          <a:effectLst/>
                        </a:rPr>
                        <a:t>Growth not deformed but often spindly</a:t>
                      </a:r>
                      <a:endParaRPr lang="de-CH" sz="120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a:effectLst/>
                        </a:rPr>
                        <a:t>Young leaves mottled, becoming pale yellow but not dying.</a:t>
                      </a:r>
                      <a:endParaRPr lang="de-CH" sz="120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a:effectLst/>
                        </a:rPr>
                        <a:t>Iron</a:t>
                      </a:r>
                      <a:endParaRPr lang="de-CH" sz="1200" b="1">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soils with a pH above 6.8</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4"/>
                  </a:ext>
                </a:extLst>
              </a:tr>
              <a:tr h="476394">
                <a:tc vMerge="1">
                  <a:txBody>
                    <a:bodyPr/>
                    <a:lstStyle/>
                    <a:p>
                      <a:endParaRPr lang="de-CH"/>
                    </a:p>
                  </a:txBody>
                  <a:tcPr/>
                </a:tc>
                <a:tc vMerge="1">
                  <a:txBody>
                    <a:bodyPr/>
                    <a:lstStyle/>
                    <a:p>
                      <a:endParaRPr lang="de-CH"/>
                    </a:p>
                  </a:txBody>
                  <a:tcPr/>
                </a:tc>
                <a:tc>
                  <a:txBody>
                    <a:bodyPr/>
                    <a:lstStyle/>
                    <a:p>
                      <a:pPr>
                        <a:lnSpc>
                          <a:spcPct val="115000"/>
                        </a:lnSpc>
                        <a:spcAft>
                          <a:spcPts val="0"/>
                        </a:spcAft>
                      </a:pPr>
                      <a:r>
                        <a:rPr lang="en-US" sz="1200" dirty="0">
                          <a:effectLst/>
                        </a:rPr>
                        <a:t>Young leaves mottled and developing dead areas.</a:t>
                      </a:r>
                      <a:endParaRPr lang="de-CH" sz="1200"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b="1" dirty="0">
                          <a:effectLst/>
                        </a:rPr>
                        <a:t>Manganese</a:t>
                      </a:r>
                      <a:endParaRPr lang="de-CH" sz="1200" b="1" dirty="0">
                        <a:effectLst/>
                        <a:latin typeface="Calibri"/>
                        <a:ea typeface="Calibri"/>
                        <a:cs typeface="Times New Roman"/>
                      </a:endParaRPr>
                    </a:p>
                  </a:txBody>
                  <a:tcPr marL="36000" marR="36000" marT="36000" marB="36000" anchor="ctr"/>
                </a:tc>
                <a:tc>
                  <a:txBody>
                    <a:bodyPr/>
                    <a:lstStyle/>
                    <a:p>
                      <a:pPr>
                        <a:lnSpc>
                          <a:spcPct val="115000"/>
                        </a:lnSpc>
                        <a:spcAft>
                          <a:spcPts val="0"/>
                        </a:spcAft>
                      </a:pPr>
                      <a:r>
                        <a:rPr lang="en-US" sz="1200" dirty="0">
                          <a:effectLst/>
                        </a:rPr>
                        <a:t>On soils with a pH above 6.7</a:t>
                      </a:r>
                      <a:endParaRPr lang="de-CH" sz="1200" dirty="0">
                        <a:effectLst/>
                        <a:latin typeface="Calibri"/>
                        <a:ea typeface="Calibri"/>
                        <a:cs typeface="Times New Roman"/>
                      </a:endParaRPr>
                    </a:p>
                  </a:txBody>
                  <a:tcPr marL="36000" marR="36000" marT="36000" marB="36000" anchor="ctr"/>
                </a:tc>
                <a:extLst>
                  <a:ext uri="{0D108BD9-81ED-4DB2-BD59-A6C34878D82A}">
                    <a16:rowId xmlns:a16="http://schemas.microsoft.com/office/drawing/2014/main" val="10005"/>
                  </a:ext>
                </a:extLst>
              </a:tr>
            </a:tbl>
          </a:graphicData>
        </a:graphic>
      </p:graphicFrame>
      <p:sp>
        <p:nvSpPr>
          <p:cNvPr id="5" name="Rectangle 1"/>
          <p:cNvSpPr>
            <a:spLocks noChangeArrowheads="1"/>
          </p:cNvSpPr>
          <p:nvPr/>
        </p:nvSpPr>
        <p:spPr bwMode="auto">
          <a:xfrm>
            <a:off x="899592" y="6453336"/>
            <a:ext cx="7125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de-CH" sz="700" b="0" i="0" u="none" strike="noStrike" cap="none" normalizeH="0" baseline="0" dirty="0">
                <a:ln>
                  <a:noFill/>
                </a:ln>
                <a:solidFill>
                  <a:schemeClr val="tx1"/>
                </a:solidFill>
                <a:effectLst/>
                <a:latin typeface="Arial" pitchFamily="34" charset="0"/>
                <a:cs typeface="Arial" pitchFamily="34" charset="0"/>
              </a:rPr>
              <a:t> </a:t>
            </a:r>
            <a:endParaRPr kumimoji="0" lang="de-CH" sz="1800" b="0" i="0" u="none" strike="noStrike" cap="none" normalizeH="0" baseline="0" dirty="0">
              <a:ln>
                <a:noFill/>
              </a:ln>
              <a:solidFill>
                <a:schemeClr val="tx1"/>
              </a:solidFill>
              <a:effectLst/>
              <a:latin typeface="Arial" pitchFamily="34" charset="0"/>
              <a:cs typeface="Arial" pitchFamily="34" charset="0"/>
            </a:endParaRPr>
          </a:p>
        </p:txBody>
      </p:sp>
      <p:sp>
        <p:nvSpPr>
          <p:cNvPr id="4" name="Titel 3"/>
          <p:cNvSpPr>
            <a:spLocks noGrp="1"/>
          </p:cNvSpPr>
          <p:nvPr>
            <p:ph type="title"/>
          </p:nvPr>
        </p:nvSpPr>
        <p:spPr>
          <a:xfrm>
            <a:off x="395536" y="225777"/>
            <a:ext cx="8748464" cy="652997"/>
          </a:xfrm>
        </p:spPr>
        <p:txBody>
          <a:bodyPr/>
          <a:lstStyle/>
          <a:p>
            <a:r>
              <a:rPr lang="de-CH" sz="2750" dirty="0" err="1"/>
              <a:t>Identifying</a:t>
            </a:r>
            <a:r>
              <a:rPr lang="de-CH" sz="2750" dirty="0"/>
              <a:t> </a:t>
            </a:r>
            <a:r>
              <a:rPr lang="en-US" sz="2750" dirty="0">
                <a:solidFill>
                  <a:schemeClr val="tx1"/>
                </a:solidFill>
                <a:ea typeface="Calibri" pitchFamily="34" charset="0"/>
                <a:cs typeface="Times New Roman" pitchFamily="18" charset="0"/>
              </a:rPr>
              <a:t>common vegetable nutrient disorders (2)</a:t>
            </a:r>
            <a:endParaRPr lang="de-CH" sz="2750" dirty="0"/>
          </a:p>
        </p:txBody>
      </p:sp>
    </p:spTree>
    <p:extLst>
      <p:ext uri="{BB962C8B-B14F-4D97-AF65-F5344CB8AC3E}">
        <p14:creationId xmlns:p14="http://schemas.microsoft.com/office/powerpoint/2010/main" val="2570476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9" y="218932"/>
            <a:ext cx="8769921" cy="717550"/>
          </a:xfrm>
        </p:spPr>
        <p:txBody>
          <a:bodyPr/>
          <a:lstStyle/>
          <a:p>
            <a:r>
              <a:rPr lang="en-GB"/>
              <a:t>Vegetable groups according to feeding habits</a:t>
            </a:r>
          </a:p>
        </p:txBody>
      </p:sp>
      <p:sp>
        <p:nvSpPr>
          <p:cNvPr id="5" name="Title 1"/>
          <p:cNvSpPr txBox="1">
            <a:spLocks/>
          </p:cNvSpPr>
          <p:nvPr/>
        </p:nvSpPr>
        <p:spPr>
          <a:xfrm>
            <a:off x="1090354" y="3182404"/>
            <a:ext cx="4032448" cy="311711"/>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b="0" dirty="0"/>
              <a:t>Leafy and fruit vegetables: </a:t>
            </a:r>
            <a:r>
              <a:rPr lang="en-US" dirty="0"/>
              <a:t>Heavy feeders</a:t>
            </a:r>
          </a:p>
        </p:txBody>
      </p:sp>
      <p:sp>
        <p:nvSpPr>
          <p:cNvPr id="6" name="Title 1"/>
          <p:cNvSpPr txBox="1">
            <a:spLocks/>
          </p:cNvSpPr>
          <p:nvPr/>
        </p:nvSpPr>
        <p:spPr>
          <a:xfrm>
            <a:off x="1090354" y="5648002"/>
            <a:ext cx="2964516" cy="311711"/>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b="0" dirty="0"/>
              <a:t>Legumes: </a:t>
            </a:r>
            <a:r>
              <a:rPr lang="en-US" dirty="0"/>
              <a:t>Soil builders</a:t>
            </a:r>
          </a:p>
        </p:txBody>
      </p:sp>
      <p:sp>
        <p:nvSpPr>
          <p:cNvPr id="7" name="Title 1"/>
          <p:cNvSpPr txBox="1">
            <a:spLocks/>
          </p:cNvSpPr>
          <p:nvPr/>
        </p:nvSpPr>
        <p:spPr>
          <a:xfrm>
            <a:off x="5576958" y="5415764"/>
            <a:ext cx="3096344" cy="36004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b="0" dirty="0"/>
              <a:t>Root and bulbs: </a:t>
            </a:r>
            <a:r>
              <a:rPr lang="en-US" dirty="0"/>
              <a:t>Light feeders</a:t>
            </a:r>
          </a:p>
        </p:txBody>
      </p:sp>
      <p:pic>
        <p:nvPicPr>
          <p:cNvPr id="9" name="Grafik 8">
            <a:extLst>
              <a:ext uri="{FF2B5EF4-FFF2-40B4-BE49-F238E27FC236}">
                <a16:creationId xmlns:a16="http://schemas.microsoft.com/office/drawing/2014/main" id="{9ECFC561-8D61-4D2E-9200-7939AAD8B0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7477" y="3683265"/>
            <a:ext cx="1297107" cy="1046054"/>
          </a:xfrm>
          <a:prstGeom prst="rect">
            <a:avLst/>
          </a:prstGeom>
        </p:spPr>
      </p:pic>
      <p:pic>
        <p:nvPicPr>
          <p:cNvPr id="10" name="Grafik 9">
            <a:extLst>
              <a:ext uri="{FF2B5EF4-FFF2-40B4-BE49-F238E27FC236}">
                <a16:creationId xmlns:a16="http://schemas.microsoft.com/office/drawing/2014/main" id="{3F86F8ED-5501-464B-B9B5-5A0B79C82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336" y="1094560"/>
            <a:ext cx="2097165" cy="2009783"/>
          </a:xfrm>
          <a:prstGeom prst="rect">
            <a:avLst/>
          </a:prstGeom>
        </p:spPr>
      </p:pic>
      <p:pic>
        <p:nvPicPr>
          <p:cNvPr id="11" name="Grafik 10">
            <a:extLst>
              <a:ext uri="{FF2B5EF4-FFF2-40B4-BE49-F238E27FC236}">
                <a16:creationId xmlns:a16="http://schemas.microsoft.com/office/drawing/2014/main" id="{DC97DBBC-B127-4A91-8055-E762FB01B0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57908" y="1051095"/>
            <a:ext cx="2066471" cy="1980368"/>
          </a:xfrm>
          <a:prstGeom prst="rect">
            <a:avLst/>
          </a:prstGeom>
        </p:spPr>
      </p:pic>
      <p:pic>
        <p:nvPicPr>
          <p:cNvPr id="15" name="Grafik 14">
            <a:extLst>
              <a:ext uri="{FF2B5EF4-FFF2-40B4-BE49-F238E27FC236}">
                <a16:creationId xmlns:a16="http://schemas.microsoft.com/office/drawing/2014/main" id="{206643E0-9D90-4706-B1BE-AEDA28EC1C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43646" y="1632890"/>
            <a:ext cx="2590680" cy="2012134"/>
          </a:xfrm>
          <a:prstGeom prst="rect">
            <a:avLst/>
          </a:prstGeom>
        </p:spPr>
      </p:pic>
      <p:pic>
        <p:nvPicPr>
          <p:cNvPr id="17" name="Grafik 16">
            <a:extLst>
              <a:ext uri="{FF2B5EF4-FFF2-40B4-BE49-F238E27FC236}">
                <a16:creationId xmlns:a16="http://schemas.microsoft.com/office/drawing/2014/main" id="{CF9ED819-4B90-40D5-B53B-9DB5EC8C41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8727" y="3705701"/>
            <a:ext cx="2746479" cy="1730715"/>
          </a:xfrm>
          <a:prstGeom prst="rect">
            <a:avLst/>
          </a:prstGeom>
        </p:spPr>
      </p:pic>
      <p:pic>
        <p:nvPicPr>
          <p:cNvPr id="19" name="Grafik 18">
            <a:extLst>
              <a:ext uri="{FF2B5EF4-FFF2-40B4-BE49-F238E27FC236}">
                <a16:creationId xmlns:a16="http://schemas.microsoft.com/office/drawing/2014/main" id="{1CBCC7C6-7FD8-4424-9A5F-00D11CEFFD6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72041" y="3132785"/>
            <a:ext cx="3301262" cy="2303631"/>
          </a:xfrm>
          <a:prstGeom prst="rect">
            <a:avLst/>
          </a:prstGeom>
        </p:spPr>
      </p:pic>
    </p:spTree>
    <p:extLst>
      <p:ext uri="{BB962C8B-B14F-4D97-AF65-F5344CB8AC3E}">
        <p14:creationId xmlns:p14="http://schemas.microsoft.com/office/powerpoint/2010/main" val="699461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28600"/>
            <a:ext cx="8712968" cy="698500"/>
          </a:xfrm>
        </p:spPr>
        <p:txBody>
          <a:bodyPr/>
          <a:lstStyle/>
          <a:p>
            <a:r>
              <a:rPr lang="de-CH" dirty="0"/>
              <a:t>Examples of vegetable families and feeding habits</a:t>
            </a:r>
          </a:p>
        </p:txBody>
      </p:sp>
      <p:graphicFrame>
        <p:nvGraphicFramePr>
          <p:cNvPr id="3" name="Table 2"/>
          <p:cNvGraphicFramePr>
            <a:graphicFrameLocks noGrp="1"/>
          </p:cNvGraphicFramePr>
          <p:nvPr>
            <p:extLst>
              <p:ext uri="{D42A27DB-BD31-4B8C-83A1-F6EECF244321}">
                <p14:modId xmlns:p14="http://schemas.microsoft.com/office/powerpoint/2010/main" val="1723865178"/>
              </p:ext>
            </p:extLst>
          </p:nvPr>
        </p:nvGraphicFramePr>
        <p:xfrm>
          <a:off x="377533" y="980728"/>
          <a:ext cx="8298923" cy="4959656"/>
        </p:xfrm>
        <a:graphic>
          <a:graphicData uri="http://schemas.openxmlformats.org/drawingml/2006/table">
            <a:tbl>
              <a:tblPr firstRow="1" firstCol="1" bandRow="1">
                <a:tableStyleId>{5C22544A-7EE6-4342-B048-85BDC9FD1C3A}</a:tableStyleId>
              </a:tblPr>
              <a:tblGrid>
                <a:gridCol w="1577482">
                  <a:extLst>
                    <a:ext uri="{9D8B030D-6E8A-4147-A177-3AD203B41FA5}">
                      <a16:colId xmlns:a16="http://schemas.microsoft.com/office/drawing/2014/main" val="20000"/>
                    </a:ext>
                  </a:extLst>
                </a:gridCol>
                <a:gridCol w="2014069">
                  <a:extLst>
                    <a:ext uri="{9D8B030D-6E8A-4147-A177-3AD203B41FA5}">
                      <a16:colId xmlns:a16="http://schemas.microsoft.com/office/drawing/2014/main" val="20001"/>
                    </a:ext>
                  </a:extLst>
                </a:gridCol>
                <a:gridCol w="4707372">
                  <a:extLst>
                    <a:ext uri="{9D8B030D-6E8A-4147-A177-3AD203B41FA5}">
                      <a16:colId xmlns:a16="http://schemas.microsoft.com/office/drawing/2014/main" val="20002"/>
                    </a:ext>
                  </a:extLst>
                </a:gridCol>
              </a:tblGrid>
              <a:tr h="504056">
                <a:tc>
                  <a:txBody>
                    <a:bodyPr/>
                    <a:lstStyle/>
                    <a:p>
                      <a:pPr>
                        <a:lnSpc>
                          <a:spcPct val="115000"/>
                        </a:lnSpc>
                        <a:spcBef>
                          <a:spcPts val="300"/>
                        </a:spcBef>
                        <a:spcAft>
                          <a:spcPts val="300"/>
                        </a:spcAft>
                      </a:pPr>
                      <a:r>
                        <a:rPr lang="en-US" sz="1600" dirty="0">
                          <a:effectLst/>
                        </a:rPr>
                        <a:t>Feeding habits </a:t>
                      </a:r>
                      <a:endParaRPr lang="de-CH" sz="1600" dirty="0">
                        <a:effectLst/>
                        <a:latin typeface="Calibri"/>
                        <a:ea typeface="Calibri"/>
                        <a:cs typeface="Times New Roman"/>
                      </a:endParaRPr>
                    </a:p>
                  </a:txBody>
                  <a:tcPr marL="44450" marR="44450" marT="0" marB="0" anchor="ctr">
                    <a:solidFill>
                      <a:schemeClr val="accent6">
                        <a:lumMod val="75000"/>
                      </a:schemeClr>
                    </a:solidFill>
                  </a:tcPr>
                </a:tc>
                <a:tc>
                  <a:txBody>
                    <a:bodyPr/>
                    <a:lstStyle/>
                    <a:p>
                      <a:pPr>
                        <a:lnSpc>
                          <a:spcPct val="115000"/>
                        </a:lnSpc>
                        <a:spcBef>
                          <a:spcPts val="300"/>
                        </a:spcBef>
                        <a:spcAft>
                          <a:spcPts val="300"/>
                        </a:spcAft>
                      </a:pPr>
                      <a:r>
                        <a:rPr lang="en-US" sz="1600" dirty="0">
                          <a:effectLst/>
                        </a:rPr>
                        <a:t>Vegetable group </a:t>
                      </a:r>
                      <a:endParaRPr lang="de-CH" sz="1600" dirty="0">
                        <a:effectLst/>
                        <a:latin typeface="Calibri"/>
                        <a:ea typeface="Calibri"/>
                        <a:cs typeface="Times New Roman"/>
                      </a:endParaRPr>
                    </a:p>
                  </a:txBody>
                  <a:tcPr marL="44450" marR="44450" marT="0" marB="0" anchor="ctr">
                    <a:solidFill>
                      <a:schemeClr val="accent6">
                        <a:lumMod val="75000"/>
                      </a:schemeClr>
                    </a:solidFill>
                  </a:tcPr>
                </a:tc>
                <a:tc>
                  <a:txBody>
                    <a:bodyPr/>
                    <a:lstStyle/>
                    <a:p>
                      <a:pPr>
                        <a:lnSpc>
                          <a:spcPct val="115000"/>
                        </a:lnSpc>
                        <a:spcBef>
                          <a:spcPts val="300"/>
                        </a:spcBef>
                        <a:spcAft>
                          <a:spcPts val="300"/>
                        </a:spcAft>
                      </a:pPr>
                      <a:r>
                        <a:rPr lang="en-US" sz="1600" dirty="0">
                          <a:effectLst/>
                        </a:rPr>
                        <a:t>Example of crops</a:t>
                      </a:r>
                      <a:endParaRPr lang="de-CH" sz="1600" dirty="0">
                        <a:effectLst/>
                        <a:latin typeface="Calibri"/>
                        <a:cs typeface="Times New Roman"/>
                      </a:endParaRPr>
                    </a:p>
                  </a:txBody>
                  <a:tcPr marL="44450" marR="44450" marT="0" marB="0" anchor="ctr">
                    <a:solidFill>
                      <a:schemeClr val="accent6">
                        <a:lumMod val="75000"/>
                      </a:schemeClr>
                    </a:solidFill>
                  </a:tcPr>
                </a:tc>
                <a:extLst>
                  <a:ext uri="{0D108BD9-81ED-4DB2-BD59-A6C34878D82A}">
                    <a16:rowId xmlns:a16="http://schemas.microsoft.com/office/drawing/2014/main" val="10000"/>
                  </a:ext>
                </a:extLst>
              </a:tr>
              <a:tr h="327039">
                <a:tc rowSpan="4">
                  <a:txBody>
                    <a:bodyPr/>
                    <a:lstStyle/>
                    <a:p>
                      <a:pPr>
                        <a:lnSpc>
                          <a:spcPct val="115000"/>
                        </a:lnSpc>
                        <a:spcAft>
                          <a:spcPts val="0"/>
                        </a:spcAft>
                      </a:pPr>
                      <a:r>
                        <a:rPr lang="en-US" sz="1600" dirty="0">
                          <a:solidFill>
                            <a:schemeClr val="tx1"/>
                          </a:solidFill>
                          <a:effectLst/>
                        </a:rPr>
                        <a:t>Light feeders</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txBody>
                  <a:tcPr marL="44450" marR="44450" marT="0" marB="0">
                    <a:solidFill>
                      <a:schemeClr val="accent6">
                        <a:lumMod val="20000"/>
                        <a:lumOff val="80000"/>
                      </a:schemeClr>
                    </a:solidFill>
                  </a:tcPr>
                </a:tc>
                <a:tc>
                  <a:txBody>
                    <a:bodyPr/>
                    <a:lstStyle/>
                    <a:p>
                      <a:pPr>
                        <a:lnSpc>
                          <a:spcPct val="115000"/>
                        </a:lnSpc>
                        <a:spcAft>
                          <a:spcPts val="0"/>
                        </a:spcAft>
                      </a:pPr>
                      <a:r>
                        <a:rPr lang="en-US" sz="1600" dirty="0">
                          <a:effectLst/>
                        </a:rPr>
                        <a:t>Allium</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tc>
                  <a:txBody>
                    <a:bodyPr/>
                    <a:lstStyle/>
                    <a:p>
                      <a:pPr>
                        <a:lnSpc>
                          <a:spcPct val="115000"/>
                        </a:lnSpc>
                        <a:spcAft>
                          <a:spcPts val="0"/>
                        </a:spcAft>
                      </a:pPr>
                      <a:r>
                        <a:rPr lang="en-US" sz="1600" dirty="0">
                          <a:effectLst/>
                        </a:rPr>
                        <a:t>Onion, leeks, shallots, garlic</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extLst>
                  <a:ext uri="{0D108BD9-81ED-4DB2-BD59-A6C34878D82A}">
                    <a16:rowId xmlns:a16="http://schemas.microsoft.com/office/drawing/2014/main" val="10001"/>
                  </a:ext>
                </a:extLst>
              </a:tr>
              <a:tr h="327039">
                <a:tc vMerge="1">
                  <a:txBody>
                    <a:bodyPr/>
                    <a:lstStyle/>
                    <a:p>
                      <a:pPr>
                        <a:lnSpc>
                          <a:spcPct val="115000"/>
                        </a:lnSpc>
                        <a:spcAft>
                          <a:spcPts val="0"/>
                        </a:spcAft>
                      </a:pPr>
                      <a:endParaRPr lang="de-CH" sz="1600" dirty="0">
                        <a:effectLst/>
                        <a:latin typeface="Calibri"/>
                        <a:ea typeface="Calibri"/>
                        <a:cs typeface="Times New Roman"/>
                      </a:endParaRPr>
                    </a:p>
                  </a:txBody>
                  <a:tcPr marL="44450" marR="44450" marT="0" marB="0"/>
                </a:tc>
                <a:tc>
                  <a:txBody>
                    <a:bodyPr/>
                    <a:lstStyle/>
                    <a:p>
                      <a:pPr>
                        <a:lnSpc>
                          <a:spcPct val="115000"/>
                        </a:lnSpc>
                        <a:spcAft>
                          <a:spcPts val="0"/>
                        </a:spcAft>
                      </a:pPr>
                      <a:r>
                        <a:rPr lang="en-US" sz="1600" dirty="0">
                          <a:effectLst/>
                        </a:rPr>
                        <a:t>Legume</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tc>
                  <a:txBody>
                    <a:bodyPr/>
                    <a:lstStyle/>
                    <a:p>
                      <a:pPr>
                        <a:lnSpc>
                          <a:spcPct val="115000"/>
                        </a:lnSpc>
                        <a:spcAft>
                          <a:spcPts val="0"/>
                        </a:spcAft>
                      </a:pPr>
                      <a:r>
                        <a:rPr lang="en-US" sz="1600" dirty="0">
                          <a:effectLst/>
                        </a:rPr>
                        <a:t>Beans, peas</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extLst>
                  <a:ext uri="{0D108BD9-81ED-4DB2-BD59-A6C34878D82A}">
                    <a16:rowId xmlns:a16="http://schemas.microsoft.com/office/drawing/2014/main" val="10002"/>
                  </a:ext>
                </a:extLst>
              </a:tr>
              <a:tr h="327039">
                <a:tc vMerge="1">
                  <a:txBody>
                    <a:bodyPr/>
                    <a:lstStyle/>
                    <a:p>
                      <a:pPr>
                        <a:lnSpc>
                          <a:spcPct val="115000"/>
                        </a:lnSpc>
                        <a:spcAft>
                          <a:spcPts val="0"/>
                        </a:spcAft>
                      </a:pPr>
                      <a:endParaRPr lang="de-CH" sz="1600" dirty="0">
                        <a:effectLst/>
                        <a:latin typeface="Calibri"/>
                        <a:ea typeface="Calibri"/>
                        <a:cs typeface="Times New Roman"/>
                      </a:endParaRPr>
                    </a:p>
                  </a:txBody>
                  <a:tcPr marL="44450" marR="44450" marT="0" marB="0"/>
                </a:tc>
                <a:tc>
                  <a:txBody>
                    <a:bodyPr/>
                    <a:lstStyle/>
                    <a:p>
                      <a:pPr>
                        <a:lnSpc>
                          <a:spcPct val="115000"/>
                        </a:lnSpc>
                        <a:spcAft>
                          <a:spcPts val="0"/>
                        </a:spcAft>
                      </a:pPr>
                      <a:r>
                        <a:rPr lang="en-US" sz="1600">
                          <a:effectLst/>
                        </a:rPr>
                        <a:t>Amaranthaceae</a:t>
                      </a:r>
                      <a:endParaRPr lang="de-CH" sz="1600">
                        <a:effectLst/>
                        <a:latin typeface="Calibri"/>
                        <a:ea typeface="Calibri"/>
                        <a:cs typeface="Times New Roman"/>
                      </a:endParaRPr>
                    </a:p>
                  </a:txBody>
                  <a:tcPr marL="44450" marR="44450" marT="0" marB="0" anchor="ctr">
                    <a:solidFill>
                      <a:schemeClr val="accent6">
                        <a:lumMod val="20000"/>
                        <a:lumOff val="80000"/>
                      </a:schemeClr>
                    </a:solidFill>
                  </a:tcPr>
                </a:tc>
                <a:tc>
                  <a:txBody>
                    <a:bodyPr/>
                    <a:lstStyle/>
                    <a:p>
                      <a:pPr>
                        <a:lnSpc>
                          <a:spcPct val="115000"/>
                        </a:lnSpc>
                        <a:spcAft>
                          <a:spcPts val="0"/>
                        </a:spcAft>
                      </a:pPr>
                      <a:r>
                        <a:rPr lang="en-US" sz="1600" dirty="0">
                          <a:effectLst/>
                        </a:rPr>
                        <a:t>Amaranth</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extLst>
                  <a:ext uri="{0D108BD9-81ED-4DB2-BD59-A6C34878D82A}">
                    <a16:rowId xmlns:a16="http://schemas.microsoft.com/office/drawing/2014/main" val="10003"/>
                  </a:ext>
                </a:extLst>
              </a:tr>
              <a:tr h="292873">
                <a:tc vMerge="1">
                  <a:txBody>
                    <a:bodyPr/>
                    <a:lstStyle/>
                    <a:p>
                      <a:pPr>
                        <a:lnSpc>
                          <a:spcPct val="115000"/>
                        </a:lnSpc>
                        <a:spcAft>
                          <a:spcPts val="0"/>
                        </a:spcAft>
                      </a:pPr>
                      <a:endParaRPr lang="de-CH" sz="1600" dirty="0">
                        <a:effectLst/>
                        <a:latin typeface="Calibri"/>
                        <a:ea typeface="Calibri"/>
                        <a:cs typeface="Times New Roman"/>
                      </a:endParaRPr>
                    </a:p>
                  </a:txBody>
                  <a:tcPr marL="44450" marR="44450" marT="0" marB="0"/>
                </a:tc>
                <a:tc>
                  <a:txBody>
                    <a:bodyPr/>
                    <a:lstStyle/>
                    <a:p>
                      <a:pPr>
                        <a:lnSpc>
                          <a:spcPct val="115000"/>
                        </a:lnSpc>
                        <a:spcAft>
                          <a:spcPts val="0"/>
                        </a:spcAft>
                      </a:pPr>
                      <a:r>
                        <a:rPr lang="en-US" sz="1600" dirty="0">
                          <a:effectLst/>
                        </a:rPr>
                        <a:t>Mallow (</a:t>
                      </a:r>
                      <a:r>
                        <a:rPr lang="en-US" sz="1600" i="1" dirty="0" err="1">
                          <a:effectLst/>
                        </a:rPr>
                        <a:t>Malvaceae</a:t>
                      </a:r>
                      <a:r>
                        <a:rPr lang="en-US" sz="1600" dirty="0">
                          <a:effectLst/>
                        </a:rPr>
                        <a:t>)</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tc>
                  <a:txBody>
                    <a:bodyPr/>
                    <a:lstStyle/>
                    <a:p>
                      <a:pPr>
                        <a:lnSpc>
                          <a:spcPct val="115000"/>
                        </a:lnSpc>
                        <a:spcAft>
                          <a:spcPts val="0"/>
                        </a:spcAft>
                      </a:pPr>
                      <a:r>
                        <a:rPr lang="en-US" sz="1600" dirty="0">
                          <a:effectLst/>
                        </a:rPr>
                        <a:t>Okra, Jute mallow</a:t>
                      </a:r>
                      <a:endParaRPr lang="de-CH" sz="1600" dirty="0">
                        <a:effectLst/>
                        <a:latin typeface="Calibri"/>
                        <a:ea typeface="Calibri"/>
                        <a:cs typeface="Times New Roman"/>
                      </a:endParaRPr>
                    </a:p>
                  </a:txBody>
                  <a:tcPr marL="44450" marR="44450" marT="0" marB="0" anchor="ctr">
                    <a:solidFill>
                      <a:schemeClr val="accent6">
                        <a:lumMod val="20000"/>
                        <a:lumOff val="80000"/>
                      </a:schemeClr>
                    </a:solidFill>
                  </a:tcPr>
                </a:tc>
                <a:extLst>
                  <a:ext uri="{0D108BD9-81ED-4DB2-BD59-A6C34878D82A}">
                    <a16:rowId xmlns:a16="http://schemas.microsoft.com/office/drawing/2014/main" val="10004"/>
                  </a:ext>
                </a:extLst>
              </a:tr>
              <a:tr h="327039">
                <a:tc>
                  <a:txBody>
                    <a:bodyPr/>
                    <a:lstStyle/>
                    <a:p>
                      <a:pPr>
                        <a:lnSpc>
                          <a:spcPct val="115000"/>
                        </a:lnSpc>
                        <a:spcAft>
                          <a:spcPts val="0"/>
                        </a:spcAft>
                      </a:pPr>
                      <a:r>
                        <a:rPr lang="en-US" sz="1600" dirty="0">
                          <a:solidFill>
                            <a:schemeClr val="tx1"/>
                          </a:solidFill>
                          <a:effectLst/>
                        </a:rPr>
                        <a:t>Moderate feeders</a:t>
                      </a:r>
                      <a:endParaRPr lang="de-CH" sz="1600" dirty="0">
                        <a:solidFill>
                          <a:schemeClr val="tx1"/>
                        </a:solidFill>
                        <a:effectLst/>
                        <a:latin typeface="Calibri"/>
                        <a:ea typeface="Calibri"/>
                        <a:cs typeface="Times New Roman"/>
                      </a:endParaRPr>
                    </a:p>
                  </a:txBody>
                  <a:tcPr marL="44450" marR="44450" marT="0" marB="0">
                    <a:solidFill>
                      <a:schemeClr val="accent6">
                        <a:lumMod val="40000"/>
                        <a:lumOff val="60000"/>
                      </a:schemeClr>
                    </a:solidFill>
                  </a:tcPr>
                </a:tc>
                <a:tc>
                  <a:txBody>
                    <a:bodyPr/>
                    <a:lstStyle/>
                    <a:p>
                      <a:pPr>
                        <a:lnSpc>
                          <a:spcPct val="115000"/>
                        </a:lnSpc>
                        <a:spcAft>
                          <a:spcPts val="0"/>
                        </a:spcAft>
                      </a:pPr>
                      <a:r>
                        <a:rPr lang="en-US" sz="1600" dirty="0">
                          <a:effectLst/>
                        </a:rPr>
                        <a:t>Umbellifers </a:t>
                      </a:r>
                      <a:endParaRPr lang="de-CH" sz="1600" dirty="0">
                        <a:effectLst/>
                        <a:latin typeface="Calibri"/>
                        <a:ea typeface="Calibri"/>
                        <a:cs typeface="Times New Roman"/>
                      </a:endParaRPr>
                    </a:p>
                  </a:txBody>
                  <a:tcPr marL="44450" marR="44450" marT="0" marB="0" anchor="ctr">
                    <a:solidFill>
                      <a:schemeClr val="accent6">
                        <a:lumMod val="40000"/>
                        <a:lumOff val="60000"/>
                      </a:schemeClr>
                    </a:solidFill>
                  </a:tcPr>
                </a:tc>
                <a:tc>
                  <a:txBody>
                    <a:bodyPr/>
                    <a:lstStyle/>
                    <a:p>
                      <a:pPr>
                        <a:lnSpc>
                          <a:spcPct val="115000"/>
                        </a:lnSpc>
                        <a:spcAft>
                          <a:spcPts val="0"/>
                        </a:spcAft>
                      </a:pPr>
                      <a:r>
                        <a:rPr lang="en-US" sz="1600" dirty="0">
                          <a:effectLst/>
                        </a:rPr>
                        <a:t>Carrots, fennel, celery, parsley</a:t>
                      </a:r>
                      <a:endParaRPr lang="de-CH" sz="1600" dirty="0">
                        <a:effectLst/>
                        <a:latin typeface="Calibri"/>
                        <a:ea typeface="Calibri"/>
                        <a:cs typeface="Times New Roman"/>
                      </a:endParaRPr>
                    </a:p>
                  </a:txBody>
                  <a:tcPr marL="44450" marR="44450" marT="0" marB="0" anchor="ctr">
                    <a:solidFill>
                      <a:schemeClr val="accent6">
                        <a:lumMod val="40000"/>
                        <a:lumOff val="60000"/>
                      </a:schemeClr>
                    </a:solidFill>
                  </a:tcPr>
                </a:tc>
                <a:extLst>
                  <a:ext uri="{0D108BD9-81ED-4DB2-BD59-A6C34878D82A}">
                    <a16:rowId xmlns:a16="http://schemas.microsoft.com/office/drawing/2014/main" val="10006"/>
                  </a:ext>
                </a:extLst>
              </a:tr>
              <a:tr h="327039">
                <a:tc rowSpan="7">
                  <a:txBody>
                    <a:bodyPr/>
                    <a:lstStyle/>
                    <a:p>
                      <a:pPr>
                        <a:lnSpc>
                          <a:spcPct val="115000"/>
                        </a:lnSpc>
                        <a:spcAft>
                          <a:spcPts val="0"/>
                        </a:spcAft>
                      </a:pPr>
                      <a:r>
                        <a:rPr lang="en-US" sz="1600" dirty="0">
                          <a:solidFill>
                            <a:schemeClr val="tx1"/>
                          </a:solidFill>
                          <a:effectLst/>
                        </a:rPr>
                        <a:t>Heavy feeders</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p>
                      <a:pPr>
                        <a:lnSpc>
                          <a:spcPct val="115000"/>
                        </a:lnSpc>
                        <a:spcAft>
                          <a:spcPts val="0"/>
                        </a:spcAft>
                      </a:pPr>
                      <a:r>
                        <a:rPr lang="en-US" sz="1600" dirty="0">
                          <a:solidFill>
                            <a:schemeClr val="tx1"/>
                          </a:solidFill>
                          <a:effectLst/>
                        </a:rPr>
                        <a:t> </a:t>
                      </a:r>
                      <a:endParaRPr lang="de-CH" sz="1600" dirty="0">
                        <a:solidFill>
                          <a:schemeClr val="tx1"/>
                        </a:solidFill>
                        <a:effectLst/>
                        <a:latin typeface="Calibri"/>
                        <a:ea typeface="Calibri"/>
                        <a:cs typeface="Times New Roman"/>
                      </a:endParaRPr>
                    </a:p>
                  </a:txBody>
                  <a:tcPr marL="44450" marR="44450" marT="0" marB="0">
                    <a:solidFill>
                      <a:schemeClr val="accent6">
                        <a:lumMod val="60000"/>
                        <a:lumOff val="40000"/>
                      </a:schemeClr>
                    </a:solidFill>
                  </a:tcPr>
                </a:tc>
                <a:tc>
                  <a:txBody>
                    <a:bodyPr/>
                    <a:lstStyle/>
                    <a:p>
                      <a:pPr>
                        <a:lnSpc>
                          <a:spcPct val="115000"/>
                        </a:lnSpc>
                        <a:spcAft>
                          <a:spcPts val="0"/>
                        </a:spcAft>
                      </a:pPr>
                      <a:r>
                        <a:rPr lang="en-US" sz="1600" dirty="0">
                          <a:effectLst/>
                        </a:rPr>
                        <a:t>Chenopods</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Spinach, beets, Swiss chard</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08"/>
                  </a:ext>
                </a:extLst>
              </a:tr>
              <a:tr h="327039">
                <a:tc vMerge="1">
                  <a:txBody>
                    <a:bodyPr/>
                    <a:lstStyle/>
                    <a:p>
                      <a:pPr>
                        <a:lnSpc>
                          <a:spcPct val="115000"/>
                        </a:lnSpc>
                        <a:spcAft>
                          <a:spcPts val="0"/>
                        </a:spcAft>
                      </a:pPr>
                      <a:endParaRPr lang="de-CH" sz="1600">
                        <a:effectLst/>
                        <a:latin typeface="Calibri"/>
                        <a:ea typeface="Calibri"/>
                        <a:cs typeface="Times New Roman"/>
                      </a:endParaRPr>
                    </a:p>
                  </a:txBody>
                  <a:tcPr marL="44450" marR="44450" marT="0" marB="0"/>
                </a:tc>
                <a:tc>
                  <a:txBody>
                    <a:bodyPr/>
                    <a:lstStyle/>
                    <a:p>
                      <a:pPr>
                        <a:lnSpc>
                          <a:spcPct val="115000"/>
                        </a:lnSpc>
                        <a:spcAft>
                          <a:spcPts val="0"/>
                        </a:spcAft>
                      </a:pPr>
                      <a:r>
                        <a:rPr lang="en-US" sz="1600" dirty="0">
                          <a:effectLst/>
                        </a:rPr>
                        <a:t>Composites</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Lettuce, artichokes</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09"/>
                  </a:ext>
                </a:extLst>
              </a:tr>
              <a:tr h="676641">
                <a:tc vMerge="1">
                  <a:txBody>
                    <a:bodyPr/>
                    <a:lstStyle/>
                    <a:p>
                      <a:pPr>
                        <a:lnSpc>
                          <a:spcPct val="115000"/>
                        </a:lnSpc>
                        <a:spcAft>
                          <a:spcPts val="0"/>
                        </a:spcAft>
                      </a:pPr>
                      <a:endParaRPr lang="de-CH" sz="1600">
                        <a:effectLst/>
                        <a:latin typeface="Calibri"/>
                        <a:ea typeface="Calibri"/>
                        <a:cs typeface="Times New Roman"/>
                      </a:endParaRPr>
                    </a:p>
                  </a:txBody>
                  <a:tcPr marL="44450" marR="44450" marT="0" marB="0"/>
                </a:tc>
                <a:tc>
                  <a:txBody>
                    <a:bodyPr/>
                    <a:lstStyle/>
                    <a:p>
                      <a:pPr>
                        <a:lnSpc>
                          <a:spcPct val="115000"/>
                        </a:lnSpc>
                        <a:spcAft>
                          <a:spcPts val="0"/>
                        </a:spcAft>
                      </a:pPr>
                      <a:r>
                        <a:rPr lang="en-US" sz="1600" dirty="0">
                          <a:effectLst/>
                        </a:rPr>
                        <a:t>Crucifers</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Cabbage, cauliflower, kale, broccoli, </a:t>
                      </a:r>
                      <a:br>
                        <a:rPr lang="en-US" sz="1600" dirty="0">
                          <a:effectLst/>
                        </a:rPr>
                      </a:br>
                      <a:r>
                        <a:rPr lang="en-US" sz="1600" dirty="0">
                          <a:effectLst/>
                        </a:rPr>
                        <a:t>Brussels sprouts, mustard </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10"/>
                  </a:ext>
                </a:extLst>
              </a:tr>
              <a:tr h="327039">
                <a:tc vMerge="1">
                  <a:txBody>
                    <a:bodyPr/>
                    <a:lstStyle/>
                    <a:p>
                      <a:pPr>
                        <a:lnSpc>
                          <a:spcPct val="115000"/>
                        </a:lnSpc>
                        <a:spcAft>
                          <a:spcPts val="0"/>
                        </a:spcAft>
                      </a:pPr>
                      <a:endParaRPr lang="de-CH" sz="1600">
                        <a:effectLst/>
                        <a:latin typeface="Calibri"/>
                        <a:ea typeface="Calibri"/>
                        <a:cs typeface="Times New Roman"/>
                      </a:endParaRPr>
                    </a:p>
                  </a:txBody>
                  <a:tcPr marL="44450" marR="44450" marT="0" marB="0"/>
                </a:tc>
                <a:tc>
                  <a:txBody>
                    <a:bodyPr/>
                    <a:lstStyle/>
                    <a:p>
                      <a:pPr>
                        <a:lnSpc>
                          <a:spcPct val="115000"/>
                        </a:lnSpc>
                        <a:spcAft>
                          <a:spcPts val="0"/>
                        </a:spcAft>
                      </a:pPr>
                      <a:r>
                        <a:rPr lang="en-US" sz="1600">
                          <a:effectLst/>
                        </a:rPr>
                        <a:t>Curcubits</a:t>
                      </a:r>
                      <a:endParaRPr lang="de-CH" sz="160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Pumpkins, melons, squashes, cucumbers</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11"/>
                  </a:ext>
                </a:extLst>
              </a:tr>
              <a:tr h="327039">
                <a:tc vMerge="1">
                  <a:txBody>
                    <a:bodyPr/>
                    <a:lstStyle/>
                    <a:p>
                      <a:pPr>
                        <a:lnSpc>
                          <a:spcPct val="115000"/>
                        </a:lnSpc>
                        <a:spcAft>
                          <a:spcPts val="0"/>
                        </a:spcAft>
                      </a:pPr>
                      <a:endParaRPr lang="de-CH" sz="1600">
                        <a:effectLst/>
                        <a:latin typeface="Calibri"/>
                        <a:ea typeface="Calibri"/>
                        <a:cs typeface="Times New Roman"/>
                      </a:endParaRPr>
                    </a:p>
                  </a:txBody>
                  <a:tcPr marL="44450" marR="44450" marT="0" marB="0"/>
                </a:tc>
                <a:tc>
                  <a:txBody>
                    <a:bodyPr/>
                    <a:lstStyle/>
                    <a:p>
                      <a:pPr>
                        <a:lnSpc>
                          <a:spcPct val="115000"/>
                        </a:lnSpc>
                        <a:spcAft>
                          <a:spcPts val="0"/>
                        </a:spcAft>
                      </a:pPr>
                      <a:r>
                        <a:rPr lang="en-US" sz="1600">
                          <a:effectLst/>
                        </a:rPr>
                        <a:t>Gramineae</a:t>
                      </a:r>
                      <a:endParaRPr lang="de-CH" sz="160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Maize, wheat</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12"/>
                  </a:ext>
                </a:extLst>
              </a:tr>
              <a:tr h="327039">
                <a:tc vMerge="1">
                  <a:txBody>
                    <a:bodyPr/>
                    <a:lstStyle/>
                    <a:p>
                      <a:pPr>
                        <a:lnSpc>
                          <a:spcPct val="115000"/>
                        </a:lnSpc>
                        <a:spcAft>
                          <a:spcPts val="0"/>
                        </a:spcAft>
                      </a:pPr>
                      <a:endParaRPr lang="de-CH" sz="1600">
                        <a:effectLst/>
                        <a:latin typeface="Calibri"/>
                        <a:ea typeface="Calibri"/>
                        <a:cs typeface="Times New Roman"/>
                      </a:endParaRPr>
                    </a:p>
                  </a:txBody>
                  <a:tcPr marL="44450" marR="44450" marT="0" marB="0"/>
                </a:tc>
                <a:tc>
                  <a:txBody>
                    <a:bodyPr/>
                    <a:lstStyle/>
                    <a:p>
                      <a:pPr>
                        <a:lnSpc>
                          <a:spcPct val="115000"/>
                        </a:lnSpc>
                        <a:spcAft>
                          <a:spcPts val="0"/>
                        </a:spcAft>
                      </a:pPr>
                      <a:r>
                        <a:rPr lang="en-US" sz="1600">
                          <a:effectLst/>
                        </a:rPr>
                        <a:t>Solanaceaes</a:t>
                      </a:r>
                      <a:endParaRPr lang="de-CH" sz="160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Tomato, potato, peppers, eggplant</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13"/>
                  </a:ext>
                </a:extLst>
              </a:tr>
              <a:tr h="327039">
                <a:tc vMerge="1">
                  <a:txBody>
                    <a:bodyPr/>
                    <a:lstStyle/>
                    <a:p>
                      <a:pPr>
                        <a:lnSpc>
                          <a:spcPct val="115000"/>
                        </a:lnSpc>
                        <a:spcAft>
                          <a:spcPts val="0"/>
                        </a:spcAft>
                      </a:pPr>
                      <a:endParaRPr lang="de-CH" sz="1600" dirty="0">
                        <a:effectLst/>
                        <a:latin typeface="Calibri"/>
                        <a:ea typeface="Calibri"/>
                        <a:cs typeface="Times New Roman"/>
                      </a:endParaRPr>
                    </a:p>
                  </a:txBody>
                  <a:tcPr marL="44450" marR="44450" marT="0" marB="0"/>
                </a:tc>
                <a:tc>
                  <a:txBody>
                    <a:bodyPr/>
                    <a:lstStyle/>
                    <a:p>
                      <a:pPr>
                        <a:lnSpc>
                          <a:spcPct val="115000"/>
                        </a:lnSpc>
                        <a:spcAft>
                          <a:spcPts val="0"/>
                        </a:spcAft>
                      </a:pPr>
                      <a:r>
                        <a:rPr lang="en-US" sz="1600">
                          <a:effectLst/>
                        </a:rPr>
                        <a:t>Asparagaceae</a:t>
                      </a:r>
                      <a:endParaRPr lang="de-CH" sz="1600">
                        <a:effectLst/>
                        <a:latin typeface="Calibri"/>
                        <a:ea typeface="Calibri"/>
                        <a:cs typeface="Times New Roman"/>
                      </a:endParaRPr>
                    </a:p>
                  </a:txBody>
                  <a:tcPr marL="44450" marR="44450" marT="0" marB="0" anchor="ctr">
                    <a:solidFill>
                      <a:schemeClr val="accent6">
                        <a:lumMod val="60000"/>
                        <a:lumOff val="40000"/>
                      </a:schemeClr>
                    </a:solidFill>
                  </a:tcPr>
                </a:tc>
                <a:tc>
                  <a:txBody>
                    <a:bodyPr/>
                    <a:lstStyle/>
                    <a:p>
                      <a:pPr>
                        <a:lnSpc>
                          <a:spcPct val="115000"/>
                        </a:lnSpc>
                        <a:spcAft>
                          <a:spcPts val="0"/>
                        </a:spcAft>
                      </a:pPr>
                      <a:r>
                        <a:rPr lang="en-US" sz="1600" dirty="0">
                          <a:effectLst/>
                        </a:rPr>
                        <a:t>Asparagus</a:t>
                      </a:r>
                      <a:endParaRPr lang="de-CH" sz="1600" dirty="0">
                        <a:effectLst/>
                        <a:latin typeface="Calibri"/>
                        <a:ea typeface="Calibri"/>
                        <a:cs typeface="Times New Roman"/>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934663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5858" y="790717"/>
            <a:ext cx="8175466" cy="5276566"/>
          </a:xfrm>
          <a:prstGeom prst="rect">
            <a:avLst/>
          </a:prstGeom>
        </p:spPr>
      </p:pic>
      <p:sp>
        <p:nvSpPr>
          <p:cNvPr id="7" name="Title 1"/>
          <p:cNvSpPr txBox="1">
            <a:spLocks/>
          </p:cNvSpPr>
          <p:nvPr/>
        </p:nvSpPr>
        <p:spPr>
          <a:xfrm>
            <a:off x="4521108" y="1789103"/>
            <a:ext cx="4423049" cy="40708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Tall fruits trees on the boundaries of the field</a:t>
            </a:r>
          </a:p>
        </p:txBody>
      </p:sp>
      <p:sp>
        <p:nvSpPr>
          <p:cNvPr id="5" name="Title 1"/>
          <p:cNvSpPr txBox="1">
            <a:spLocks/>
          </p:cNvSpPr>
          <p:nvPr/>
        </p:nvSpPr>
        <p:spPr>
          <a:xfrm>
            <a:off x="4216029" y="2521099"/>
            <a:ext cx="4607665" cy="40708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Hedges for protection against wind and animals</a:t>
            </a:r>
          </a:p>
        </p:txBody>
      </p:sp>
      <p:sp>
        <p:nvSpPr>
          <p:cNvPr id="6" name="Title 1"/>
          <p:cNvSpPr txBox="1">
            <a:spLocks/>
          </p:cNvSpPr>
          <p:nvPr/>
        </p:nvSpPr>
        <p:spPr>
          <a:xfrm>
            <a:off x="150229" y="2273428"/>
            <a:ext cx="2294870" cy="9001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Small fruit trees and larger trees with a light canopy for light shade</a:t>
            </a:r>
          </a:p>
        </p:txBody>
      </p:sp>
      <p:sp>
        <p:nvSpPr>
          <p:cNvPr id="8" name="Title 1"/>
          <p:cNvSpPr txBox="1">
            <a:spLocks/>
          </p:cNvSpPr>
          <p:nvPr/>
        </p:nvSpPr>
        <p:spPr>
          <a:xfrm>
            <a:off x="6543251" y="4293096"/>
            <a:ext cx="2300659" cy="9001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Rows of leguminous shrubs for biomass and mulch production</a:t>
            </a:r>
          </a:p>
        </p:txBody>
      </p:sp>
      <p:sp>
        <p:nvSpPr>
          <p:cNvPr id="4" name="Pfeil nach rechts 3"/>
          <p:cNvSpPr/>
          <p:nvPr/>
        </p:nvSpPr>
        <p:spPr bwMode="auto">
          <a:xfrm rot="10800000">
            <a:off x="5323294" y="4638344"/>
            <a:ext cx="1231367" cy="266578"/>
          </a:xfrm>
          <a:prstGeom prst="rightArrow">
            <a:avLst/>
          </a:prstGeom>
          <a:solidFill>
            <a:srgbClr val="FFFFFF">
              <a:alpha val="8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 name="Titel 1"/>
          <p:cNvSpPr>
            <a:spLocks noGrp="1"/>
          </p:cNvSpPr>
          <p:nvPr>
            <p:ph type="title"/>
          </p:nvPr>
        </p:nvSpPr>
        <p:spPr>
          <a:xfrm>
            <a:off x="492676" y="260648"/>
            <a:ext cx="8543820" cy="652997"/>
          </a:xfrm>
        </p:spPr>
        <p:txBody>
          <a:bodyPr/>
          <a:lstStyle/>
          <a:p>
            <a:r>
              <a:rPr lang="en-GB" sz="2600" dirty="0"/>
              <a:t>Creating a favourable environment for vegetables </a:t>
            </a:r>
          </a:p>
        </p:txBody>
      </p:sp>
      <p:sp>
        <p:nvSpPr>
          <p:cNvPr id="11" name="Pfeil nach rechts 10"/>
          <p:cNvSpPr/>
          <p:nvPr/>
        </p:nvSpPr>
        <p:spPr bwMode="auto">
          <a:xfrm>
            <a:off x="2455037" y="2592706"/>
            <a:ext cx="555559" cy="261544"/>
          </a:xfrm>
          <a:prstGeom prst="rightArrow">
            <a:avLst/>
          </a:prstGeom>
          <a:solidFill>
            <a:srgbClr val="FFFFFF">
              <a:alpha val="8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3" name="Title 1"/>
          <p:cNvSpPr txBox="1">
            <a:spLocks/>
          </p:cNvSpPr>
          <p:nvPr/>
        </p:nvSpPr>
        <p:spPr>
          <a:xfrm>
            <a:off x="3774028" y="5353499"/>
            <a:ext cx="5040560" cy="40708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A </a:t>
            </a:r>
            <a:r>
              <a:rPr lang="en-US" dirty="0" err="1"/>
              <a:t>favourable</a:t>
            </a:r>
            <a:r>
              <a:rPr lang="en-US" dirty="0"/>
              <a:t> combination of crops in space and time</a:t>
            </a:r>
          </a:p>
        </p:txBody>
      </p:sp>
      <p:sp>
        <p:nvSpPr>
          <p:cNvPr id="14" name="Title 1"/>
          <p:cNvSpPr txBox="1">
            <a:spLocks/>
          </p:cNvSpPr>
          <p:nvPr/>
        </p:nvSpPr>
        <p:spPr>
          <a:xfrm>
            <a:off x="157274" y="4860485"/>
            <a:ext cx="2300659" cy="9001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Vegetable beds covered with dry mulch for protection</a:t>
            </a:r>
          </a:p>
        </p:txBody>
      </p:sp>
      <p:sp>
        <p:nvSpPr>
          <p:cNvPr id="15" name="Pfeil nach rechts 14"/>
          <p:cNvSpPr/>
          <p:nvPr/>
        </p:nvSpPr>
        <p:spPr bwMode="auto">
          <a:xfrm>
            <a:off x="2467723" y="5193196"/>
            <a:ext cx="664117" cy="266578"/>
          </a:xfrm>
          <a:prstGeom prst="rightArrow">
            <a:avLst/>
          </a:prstGeom>
          <a:solidFill>
            <a:srgbClr val="FFFFFF">
              <a:alpha val="8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FEE3EA9C-3E96-4220-B812-F897738241DB}"/>
              </a:ext>
            </a:extLst>
          </p:cNvPr>
          <p:cNvSpPr txBox="1"/>
          <p:nvPr/>
        </p:nvSpPr>
        <p:spPr>
          <a:xfrm>
            <a:off x="475858" y="916055"/>
            <a:ext cx="8039764" cy="584775"/>
          </a:xfrm>
          <a:prstGeom prst="rect">
            <a:avLst/>
          </a:prstGeom>
          <a:solidFill>
            <a:srgbClr val="FFFF99"/>
          </a:solidFill>
        </p:spPr>
        <p:txBody>
          <a:bodyPr wrap="square" rtlCol="0">
            <a:spAutoFit/>
          </a:bodyPr>
          <a:lstStyle/>
          <a:p>
            <a:pPr indent="0" algn="ctr"/>
            <a:r>
              <a:rPr lang="en-US" sz="1600" b="0" dirty="0"/>
              <a:t>A multilayer and multipurpose cropping system creates a </a:t>
            </a:r>
            <a:r>
              <a:rPr lang="en-US" sz="1600" b="0" dirty="0" err="1"/>
              <a:t>favourable</a:t>
            </a:r>
            <a:r>
              <a:rPr lang="en-US" sz="1600" b="0" dirty="0"/>
              <a:t> micro-climate, contributes to better soil fertility and increases yield safety. </a:t>
            </a:r>
          </a:p>
        </p:txBody>
      </p:sp>
    </p:spTree>
    <p:extLst>
      <p:ext uri="{BB962C8B-B14F-4D97-AF65-F5344CB8AC3E}">
        <p14:creationId xmlns:p14="http://schemas.microsoft.com/office/powerpoint/2010/main" val="3991788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3282" y="213756"/>
            <a:ext cx="8663214" cy="651244"/>
          </a:xfrm>
        </p:spPr>
        <p:txBody>
          <a:bodyPr/>
          <a:lstStyle/>
          <a:p>
            <a:r>
              <a:rPr lang="en-GB" dirty="0"/>
              <a:t>Farm-own fertilisers for soil fertility management</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596089"/>
            <a:ext cx="7742370" cy="5432048"/>
          </a:xfrm>
          <a:prstGeom prst="rect">
            <a:avLst/>
          </a:prstGeom>
          <a:ln>
            <a:noFill/>
          </a:ln>
          <a:effectLst/>
        </p:spPr>
      </p:pic>
      <p:sp>
        <p:nvSpPr>
          <p:cNvPr id="16" name="Title 1"/>
          <p:cNvSpPr txBox="1">
            <a:spLocks/>
          </p:cNvSpPr>
          <p:nvPr/>
        </p:nvSpPr>
        <p:spPr>
          <a:xfrm>
            <a:off x="7434240" y="3156495"/>
            <a:ext cx="1561529" cy="72008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Well-rotten animal manure</a:t>
            </a:r>
          </a:p>
        </p:txBody>
      </p:sp>
      <p:sp>
        <p:nvSpPr>
          <p:cNvPr id="17" name="Title 1"/>
          <p:cNvSpPr txBox="1">
            <a:spLocks/>
          </p:cNvSpPr>
          <p:nvPr/>
        </p:nvSpPr>
        <p:spPr>
          <a:xfrm>
            <a:off x="7682436" y="4500330"/>
            <a:ext cx="1065139" cy="461665"/>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Compost</a:t>
            </a:r>
          </a:p>
        </p:txBody>
      </p:sp>
      <p:sp>
        <p:nvSpPr>
          <p:cNvPr id="23" name="Title 1"/>
          <p:cNvSpPr txBox="1">
            <a:spLocks/>
          </p:cNvSpPr>
          <p:nvPr/>
        </p:nvSpPr>
        <p:spPr>
          <a:xfrm>
            <a:off x="3851920" y="4666218"/>
            <a:ext cx="1493386" cy="53739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Crop residues</a:t>
            </a:r>
          </a:p>
        </p:txBody>
      </p:sp>
      <p:sp>
        <p:nvSpPr>
          <p:cNvPr id="24" name="Title 1"/>
          <p:cNvSpPr txBox="1">
            <a:spLocks/>
          </p:cNvSpPr>
          <p:nvPr/>
        </p:nvSpPr>
        <p:spPr>
          <a:xfrm>
            <a:off x="7336542" y="1696208"/>
            <a:ext cx="1493386" cy="46166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Tree </a:t>
            </a:r>
            <a:r>
              <a:rPr lang="en-US" dirty="0" err="1"/>
              <a:t>prunings</a:t>
            </a:r>
            <a:endParaRPr lang="en-US" dirty="0"/>
          </a:p>
        </p:txBody>
      </p:sp>
      <p:sp>
        <p:nvSpPr>
          <p:cNvPr id="15" name="Title 1"/>
          <p:cNvSpPr txBox="1">
            <a:spLocks/>
          </p:cNvSpPr>
          <p:nvPr/>
        </p:nvSpPr>
        <p:spPr>
          <a:xfrm>
            <a:off x="3307756" y="5362779"/>
            <a:ext cx="4931038" cy="586336"/>
          </a:xfrm>
          <a:prstGeom prst="rect">
            <a:avLst/>
          </a:prstGeom>
          <a:solidFill>
            <a:srgbClr val="FBD96C">
              <a:alpha val="79999"/>
            </a:srgbClr>
          </a:solidFill>
          <a:ln w="19050">
            <a:solidFill>
              <a:schemeClr val="bg1"/>
            </a:solidFill>
          </a:ln>
        </p:spPr>
        <p:txBody>
          <a:bodyPr lIns="108000"/>
          <a:lstStyle>
            <a:defPPr>
              <a:defRPr lang="de-CH"/>
            </a:defPPr>
            <a:lvl1pPr marL="358775" indent="-358775">
              <a:spcBef>
                <a:spcPts val="600"/>
              </a:spcBef>
              <a:defRPr sz="16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b="1" dirty="0"/>
              <a:t>Additional farm-own sources of organic </a:t>
            </a:r>
            <a:r>
              <a:rPr lang="en-US" b="1" dirty="0" err="1"/>
              <a:t>fertiliser</a:t>
            </a:r>
            <a:r>
              <a:rPr lang="en-US" b="1" dirty="0"/>
              <a:t> are: </a:t>
            </a:r>
            <a:r>
              <a:rPr lang="en-US" dirty="0"/>
              <a:t>green manures, liquid manure and plant tea.</a:t>
            </a:r>
          </a:p>
        </p:txBody>
      </p:sp>
    </p:spTree>
    <p:extLst>
      <p:ext uri="{BB962C8B-B14F-4D97-AF65-F5344CB8AC3E}">
        <p14:creationId xmlns:p14="http://schemas.microsoft.com/office/powerpoint/2010/main" val="2834611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BC5E3643-3561-4E69-A5AA-6BFF184B7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387" y="1215096"/>
            <a:ext cx="8373989" cy="4673611"/>
          </a:xfrm>
          <a:prstGeom prst="rect">
            <a:avLst/>
          </a:prstGeom>
        </p:spPr>
      </p:pic>
      <p:sp>
        <p:nvSpPr>
          <p:cNvPr id="2" name="Titel 1">
            <a:extLst>
              <a:ext uri="{FF2B5EF4-FFF2-40B4-BE49-F238E27FC236}">
                <a16:creationId xmlns:a16="http://schemas.microsoft.com/office/drawing/2014/main" id="{0D78D9A8-78DC-42DE-BB9D-03E731F7907B}"/>
              </a:ext>
            </a:extLst>
          </p:cNvPr>
          <p:cNvSpPr>
            <a:spLocks noGrp="1"/>
          </p:cNvSpPr>
          <p:nvPr>
            <p:ph type="title"/>
          </p:nvPr>
        </p:nvSpPr>
        <p:spPr>
          <a:xfrm>
            <a:off x="511175" y="261040"/>
            <a:ext cx="8251825" cy="935712"/>
          </a:xfrm>
        </p:spPr>
        <p:txBody>
          <a:bodyPr/>
          <a:lstStyle/>
          <a:p>
            <a:r>
              <a:rPr lang="de-CH" dirty="0"/>
              <a:t>Definition of organic </a:t>
            </a:r>
            <a:r>
              <a:rPr lang="de-CH" dirty="0" err="1"/>
              <a:t>agriculture</a:t>
            </a:r>
            <a:r>
              <a:rPr lang="de-CH" dirty="0"/>
              <a:t> – </a:t>
            </a:r>
            <a:br>
              <a:rPr lang="de-CH" dirty="0"/>
            </a:br>
            <a:r>
              <a:rPr lang="en-US" dirty="0"/>
              <a:t>IFOAM Principles of organic agriculture</a:t>
            </a:r>
            <a:endParaRPr lang="de-CH" dirty="0"/>
          </a:p>
        </p:txBody>
      </p:sp>
      <p:sp>
        <p:nvSpPr>
          <p:cNvPr id="6" name="Ellipse 5">
            <a:extLst>
              <a:ext uri="{FF2B5EF4-FFF2-40B4-BE49-F238E27FC236}">
                <a16:creationId xmlns:a16="http://schemas.microsoft.com/office/drawing/2014/main" id="{83CFB1BE-132E-4090-8AC3-9CDDCFCE6B78}"/>
              </a:ext>
            </a:extLst>
          </p:cNvPr>
          <p:cNvSpPr/>
          <p:nvPr/>
        </p:nvSpPr>
        <p:spPr bwMode="auto">
          <a:xfrm>
            <a:off x="179512" y="4353838"/>
            <a:ext cx="3615456" cy="1523434"/>
          </a:xfrm>
          <a:prstGeom prst="ellipse">
            <a:avLst/>
          </a:prstGeom>
          <a:solidFill>
            <a:srgbClr val="CCECFF">
              <a:alpha val="80000"/>
            </a:srgbClr>
          </a:solidFill>
          <a:ln w="5715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7" name="Ellipse 6">
            <a:extLst>
              <a:ext uri="{FF2B5EF4-FFF2-40B4-BE49-F238E27FC236}">
                <a16:creationId xmlns:a16="http://schemas.microsoft.com/office/drawing/2014/main" id="{72C65FC1-70AA-4D35-8E29-93BEECAB19A1}"/>
              </a:ext>
            </a:extLst>
          </p:cNvPr>
          <p:cNvSpPr/>
          <p:nvPr/>
        </p:nvSpPr>
        <p:spPr bwMode="auto">
          <a:xfrm>
            <a:off x="5232900" y="1180129"/>
            <a:ext cx="3615456" cy="1605787"/>
          </a:xfrm>
          <a:prstGeom prst="ellipse">
            <a:avLst/>
          </a:prstGeom>
          <a:solidFill>
            <a:srgbClr val="CCFFCC">
              <a:alpha val="89804"/>
            </a:srgbClr>
          </a:solidFill>
          <a:ln w="57150" cap="flat" cmpd="sng" algn="ctr">
            <a:solidFill>
              <a:srgbClr val="92D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8" name="Ellipse 7">
            <a:extLst>
              <a:ext uri="{FF2B5EF4-FFF2-40B4-BE49-F238E27FC236}">
                <a16:creationId xmlns:a16="http://schemas.microsoft.com/office/drawing/2014/main" id="{77176E61-FB4B-4FB8-A2EF-48A26BB7323A}"/>
              </a:ext>
            </a:extLst>
          </p:cNvPr>
          <p:cNvSpPr/>
          <p:nvPr/>
        </p:nvSpPr>
        <p:spPr bwMode="auto">
          <a:xfrm>
            <a:off x="157697" y="1247149"/>
            <a:ext cx="3694223" cy="1605787"/>
          </a:xfrm>
          <a:prstGeom prst="ellipse">
            <a:avLst/>
          </a:prstGeom>
          <a:solidFill>
            <a:srgbClr val="FFD499">
              <a:alpha val="89804"/>
            </a:srgbClr>
          </a:solidFill>
          <a:ln w="5715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9" name="Ellipse 8">
            <a:extLst>
              <a:ext uri="{FF2B5EF4-FFF2-40B4-BE49-F238E27FC236}">
                <a16:creationId xmlns:a16="http://schemas.microsoft.com/office/drawing/2014/main" id="{AA304BA9-E9CB-4A37-B026-ADF592E8E255}"/>
              </a:ext>
            </a:extLst>
          </p:cNvPr>
          <p:cNvSpPr/>
          <p:nvPr/>
        </p:nvSpPr>
        <p:spPr bwMode="auto">
          <a:xfrm>
            <a:off x="5214714" y="4508996"/>
            <a:ext cx="3615456" cy="1224260"/>
          </a:xfrm>
          <a:prstGeom prst="ellipse">
            <a:avLst/>
          </a:prstGeom>
          <a:solidFill>
            <a:srgbClr val="FFCCFF">
              <a:alpha val="80000"/>
            </a:srgbClr>
          </a:solidFill>
          <a:ln w="57150" cap="flat" cmpd="sng" algn="ctr">
            <a:solidFill>
              <a:srgbClr val="FF66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0" name="Rechteck 9">
            <a:extLst>
              <a:ext uri="{FF2B5EF4-FFF2-40B4-BE49-F238E27FC236}">
                <a16:creationId xmlns:a16="http://schemas.microsoft.com/office/drawing/2014/main" id="{26084759-545E-4EA6-986C-91076B6FFBED}"/>
              </a:ext>
            </a:extLst>
          </p:cNvPr>
          <p:cNvSpPr/>
          <p:nvPr/>
        </p:nvSpPr>
        <p:spPr>
          <a:xfrm>
            <a:off x="5616898" y="1700750"/>
            <a:ext cx="2915072" cy="338554"/>
          </a:xfrm>
          <a:prstGeom prst="rect">
            <a:avLst/>
          </a:prstGeom>
          <a:noFill/>
        </p:spPr>
        <p:txBody>
          <a:bodyPr wrap="square">
            <a:spAutoFit/>
          </a:bodyPr>
          <a:lstStyle/>
          <a:p>
            <a:pPr algn="ctr"/>
            <a:r>
              <a:rPr lang="en-GB" sz="1600" b="0" dirty="0"/>
              <a:t>Restoring soil fertility</a:t>
            </a:r>
          </a:p>
        </p:txBody>
      </p:sp>
      <p:sp>
        <p:nvSpPr>
          <p:cNvPr id="11" name="Rechteck 10">
            <a:extLst>
              <a:ext uri="{FF2B5EF4-FFF2-40B4-BE49-F238E27FC236}">
                <a16:creationId xmlns:a16="http://schemas.microsoft.com/office/drawing/2014/main" id="{F4E388AB-04DF-42A1-9FDC-60A83CF30CD2}"/>
              </a:ext>
            </a:extLst>
          </p:cNvPr>
          <p:cNvSpPr/>
          <p:nvPr/>
        </p:nvSpPr>
        <p:spPr>
          <a:xfrm>
            <a:off x="5703483" y="2251182"/>
            <a:ext cx="2820890" cy="338554"/>
          </a:xfrm>
          <a:prstGeom prst="rect">
            <a:avLst/>
          </a:prstGeom>
          <a:noFill/>
        </p:spPr>
        <p:txBody>
          <a:bodyPr wrap="square">
            <a:spAutoFit/>
          </a:bodyPr>
          <a:lstStyle/>
          <a:p>
            <a:pPr algn="ctr"/>
            <a:r>
              <a:rPr lang="en-GB" sz="1600" b="0" dirty="0"/>
              <a:t>Recycling of nutrients</a:t>
            </a:r>
          </a:p>
        </p:txBody>
      </p:sp>
      <p:sp>
        <p:nvSpPr>
          <p:cNvPr id="12" name="Rechteck 11">
            <a:extLst>
              <a:ext uri="{FF2B5EF4-FFF2-40B4-BE49-F238E27FC236}">
                <a16:creationId xmlns:a16="http://schemas.microsoft.com/office/drawing/2014/main" id="{2E69CE01-BF58-4198-B3C8-7ABE7B2330EC}"/>
              </a:ext>
            </a:extLst>
          </p:cNvPr>
          <p:cNvSpPr/>
          <p:nvPr/>
        </p:nvSpPr>
        <p:spPr>
          <a:xfrm>
            <a:off x="628827" y="1679321"/>
            <a:ext cx="2864026" cy="338554"/>
          </a:xfrm>
          <a:prstGeom prst="rect">
            <a:avLst/>
          </a:prstGeom>
          <a:noFill/>
        </p:spPr>
        <p:txBody>
          <a:bodyPr wrap="square">
            <a:spAutoFit/>
          </a:bodyPr>
          <a:lstStyle/>
          <a:p>
            <a:pPr algn="ctr"/>
            <a:r>
              <a:rPr lang="en-GB" sz="1600" b="0" dirty="0"/>
              <a:t>No chemical pesticides</a:t>
            </a:r>
          </a:p>
        </p:txBody>
      </p:sp>
      <p:sp>
        <p:nvSpPr>
          <p:cNvPr id="13" name="Rechteck 12">
            <a:extLst>
              <a:ext uri="{FF2B5EF4-FFF2-40B4-BE49-F238E27FC236}">
                <a16:creationId xmlns:a16="http://schemas.microsoft.com/office/drawing/2014/main" id="{834E6513-C047-4448-8D43-B4A57C99A7C2}"/>
              </a:ext>
            </a:extLst>
          </p:cNvPr>
          <p:cNvSpPr/>
          <p:nvPr/>
        </p:nvSpPr>
        <p:spPr>
          <a:xfrm>
            <a:off x="671908" y="1932971"/>
            <a:ext cx="2820945" cy="338554"/>
          </a:xfrm>
          <a:prstGeom prst="rect">
            <a:avLst/>
          </a:prstGeom>
          <a:noFill/>
        </p:spPr>
        <p:txBody>
          <a:bodyPr wrap="square">
            <a:spAutoFit/>
          </a:bodyPr>
          <a:lstStyle/>
          <a:p>
            <a:pPr algn="ctr"/>
            <a:r>
              <a:rPr lang="en-GB" sz="1600" b="0" dirty="0"/>
              <a:t>No livestock feed additives</a:t>
            </a:r>
          </a:p>
        </p:txBody>
      </p:sp>
      <p:sp>
        <p:nvSpPr>
          <p:cNvPr id="14" name="Rechteck 13">
            <a:extLst>
              <a:ext uri="{FF2B5EF4-FFF2-40B4-BE49-F238E27FC236}">
                <a16:creationId xmlns:a16="http://schemas.microsoft.com/office/drawing/2014/main" id="{C41B77FD-B0A5-4077-A350-A2CF5C5AB8F8}"/>
              </a:ext>
            </a:extLst>
          </p:cNvPr>
          <p:cNvSpPr/>
          <p:nvPr/>
        </p:nvSpPr>
        <p:spPr>
          <a:xfrm>
            <a:off x="1022205" y="5373216"/>
            <a:ext cx="1930070" cy="338554"/>
          </a:xfrm>
          <a:prstGeom prst="rect">
            <a:avLst/>
          </a:prstGeom>
          <a:noFill/>
        </p:spPr>
        <p:txBody>
          <a:bodyPr wrap="square">
            <a:spAutoFit/>
          </a:bodyPr>
          <a:lstStyle/>
          <a:p>
            <a:pPr algn="ctr"/>
            <a:r>
              <a:rPr lang="en-GB" sz="1600" b="0" dirty="0"/>
              <a:t>No GMOs</a:t>
            </a:r>
          </a:p>
        </p:txBody>
      </p:sp>
      <p:sp>
        <p:nvSpPr>
          <p:cNvPr id="15" name="Rechteck 14">
            <a:extLst>
              <a:ext uri="{FF2B5EF4-FFF2-40B4-BE49-F238E27FC236}">
                <a16:creationId xmlns:a16="http://schemas.microsoft.com/office/drawing/2014/main" id="{0247F068-2880-4754-948C-96F9A53C65AB}"/>
              </a:ext>
            </a:extLst>
          </p:cNvPr>
          <p:cNvSpPr/>
          <p:nvPr/>
        </p:nvSpPr>
        <p:spPr>
          <a:xfrm>
            <a:off x="355742" y="5085184"/>
            <a:ext cx="3384376" cy="338554"/>
          </a:xfrm>
          <a:prstGeom prst="rect">
            <a:avLst/>
          </a:prstGeom>
          <a:noFill/>
        </p:spPr>
        <p:txBody>
          <a:bodyPr wrap="square">
            <a:spAutoFit/>
          </a:bodyPr>
          <a:lstStyle/>
          <a:p>
            <a:pPr algn="ctr"/>
            <a:r>
              <a:rPr lang="en-GB" sz="1600" b="0" dirty="0"/>
              <a:t>Including traditional knowledge</a:t>
            </a:r>
            <a:endParaRPr lang="de-CH" sz="1600" b="0" dirty="0"/>
          </a:p>
        </p:txBody>
      </p:sp>
      <p:sp>
        <p:nvSpPr>
          <p:cNvPr id="16" name="Rechteck 15">
            <a:extLst>
              <a:ext uri="{FF2B5EF4-FFF2-40B4-BE49-F238E27FC236}">
                <a16:creationId xmlns:a16="http://schemas.microsoft.com/office/drawing/2014/main" id="{6A8DE049-DBF7-4D25-ADD1-9ABA527A0BB1}"/>
              </a:ext>
            </a:extLst>
          </p:cNvPr>
          <p:cNvSpPr/>
          <p:nvPr/>
        </p:nvSpPr>
        <p:spPr>
          <a:xfrm>
            <a:off x="5681635" y="4941168"/>
            <a:ext cx="2756729" cy="584775"/>
          </a:xfrm>
          <a:prstGeom prst="rect">
            <a:avLst/>
          </a:prstGeom>
          <a:noFill/>
        </p:spPr>
        <p:txBody>
          <a:bodyPr wrap="square">
            <a:spAutoFit/>
          </a:bodyPr>
          <a:lstStyle/>
          <a:p>
            <a:pPr algn="ctr"/>
            <a:r>
              <a:rPr lang="en-GB" sz="1600" b="0" dirty="0"/>
              <a:t>Fair shares for all partners in the value chain</a:t>
            </a:r>
            <a:endParaRPr lang="de-CH" sz="1600" b="0" dirty="0"/>
          </a:p>
        </p:txBody>
      </p:sp>
      <p:sp>
        <p:nvSpPr>
          <p:cNvPr id="17" name="Rechteck 16">
            <a:extLst>
              <a:ext uri="{FF2B5EF4-FFF2-40B4-BE49-F238E27FC236}">
                <a16:creationId xmlns:a16="http://schemas.microsoft.com/office/drawing/2014/main" id="{252BE8F1-6C64-4FD6-98E0-131F7C3F3B16}"/>
              </a:ext>
            </a:extLst>
          </p:cNvPr>
          <p:cNvSpPr/>
          <p:nvPr/>
        </p:nvSpPr>
        <p:spPr>
          <a:xfrm>
            <a:off x="1259826" y="1341805"/>
            <a:ext cx="1260140" cy="369332"/>
          </a:xfrm>
          <a:prstGeom prst="rect">
            <a:avLst/>
          </a:prstGeom>
          <a:noFill/>
        </p:spPr>
        <p:txBody>
          <a:bodyPr wrap="square">
            <a:spAutoFit/>
          </a:bodyPr>
          <a:lstStyle/>
          <a:p>
            <a:pPr lvl="0" algn="ctr"/>
            <a:r>
              <a:rPr lang="en-GB" sz="1800" dirty="0"/>
              <a:t>Health</a:t>
            </a:r>
          </a:p>
        </p:txBody>
      </p:sp>
      <p:sp>
        <p:nvSpPr>
          <p:cNvPr id="18" name="Rechteck 17">
            <a:extLst>
              <a:ext uri="{FF2B5EF4-FFF2-40B4-BE49-F238E27FC236}">
                <a16:creationId xmlns:a16="http://schemas.microsoft.com/office/drawing/2014/main" id="{BEC4E80E-FD87-4022-A723-A43829A65209}"/>
              </a:ext>
            </a:extLst>
          </p:cNvPr>
          <p:cNvSpPr/>
          <p:nvPr/>
        </p:nvSpPr>
        <p:spPr>
          <a:xfrm>
            <a:off x="6480212" y="1327972"/>
            <a:ext cx="1260140" cy="369332"/>
          </a:xfrm>
          <a:prstGeom prst="rect">
            <a:avLst/>
          </a:prstGeom>
          <a:noFill/>
        </p:spPr>
        <p:txBody>
          <a:bodyPr wrap="square">
            <a:spAutoFit/>
          </a:bodyPr>
          <a:lstStyle/>
          <a:p>
            <a:pPr lvl="0" algn="ctr"/>
            <a:r>
              <a:rPr lang="en-GB" sz="1800" dirty="0"/>
              <a:t>Ecology</a:t>
            </a:r>
          </a:p>
        </p:txBody>
      </p:sp>
      <p:sp>
        <p:nvSpPr>
          <p:cNvPr id="19" name="Rechteck 18">
            <a:extLst>
              <a:ext uri="{FF2B5EF4-FFF2-40B4-BE49-F238E27FC236}">
                <a16:creationId xmlns:a16="http://schemas.microsoft.com/office/drawing/2014/main" id="{C4882BFC-4B0C-4D6A-A534-EFB19AFB1A84}"/>
              </a:ext>
            </a:extLst>
          </p:cNvPr>
          <p:cNvSpPr/>
          <p:nvPr/>
        </p:nvSpPr>
        <p:spPr>
          <a:xfrm>
            <a:off x="1357170" y="4458048"/>
            <a:ext cx="1260140" cy="369332"/>
          </a:xfrm>
          <a:prstGeom prst="rect">
            <a:avLst/>
          </a:prstGeom>
          <a:noFill/>
        </p:spPr>
        <p:txBody>
          <a:bodyPr wrap="square">
            <a:spAutoFit/>
          </a:bodyPr>
          <a:lstStyle/>
          <a:p>
            <a:pPr lvl="0" algn="ctr"/>
            <a:r>
              <a:rPr lang="en-GB" sz="1800" dirty="0"/>
              <a:t>Care</a:t>
            </a:r>
          </a:p>
        </p:txBody>
      </p:sp>
      <p:sp>
        <p:nvSpPr>
          <p:cNvPr id="20" name="Rechteck 19">
            <a:extLst>
              <a:ext uri="{FF2B5EF4-FFF2-40B4-BE49-F238E27FC236}">
                <a16:creationId xmlns:a16="http://schemas.microsoft.com/office/drawing/2014/main" id="{C190F988-B6FD-4716-8273-5DD55C9AAB5E}"/>
              </a:ext>
            </a:extLst>
          </p:cNvPr>
          <p:cNvSpPr/>
          <p:nvPr/>
        </p:nvSpPr>
        <p:spPr>
          <a:xfrm>
            <a:off x="6430652" y="4643509"/>
            <a:ext cx="1260140" cy="369332"/>
          </a:xfrm>
          <a:prstGeom prst="rect">
            <a:avLst/>
          </a:prstGeom>
          <a:noFill/>
        </p:spPr>
        <p:txBody>
          <a:bodyPr wrap="square">
            <a:spAutoFit/>
          </a:bodyPr>
          <a:lstStyle/>
          <a:p>
            <a:pPr lvl="0" algn="ctr"/>
            <a:r>
              <a:rPr lang="en-GB" sz="1800" dirty="0"/>
              <a:t>Fairness</a:t>
            </a:r>
          </a:p>
        </p:txBody>
      </p:sp>
      <p:sp>
        <p:nvSpPr>
          <p:cNvPr id="21" name="Rechteck 20">
            <a:extLst>
              <a:ext uri="{FF2B5EF4-FFF2-40B4-BE49-F238E27FC236}">
                <a16:creationId xmlns:a16="http://schemas.microsoft.com/office/drawing/2014/main" id="{45CFC8D6-669A-49FC-AF9B-0C339B27BF11}"/>
              </a:ext>
            </a:extLst>
          </p:cNvPr>
          <p:cNvSpPr/>
          <p:nvPr/>
        </p:nvSpPr>
        <p:spPr>
          <a:xfrm>
            <a:off x="5676908" y="1990694"/>
            <a:ext cx="2915072" cy="338554"/>
          </a:xfrm>
          <a:prstGeom prst="rect">
            <a:avLst/>
          </a:prstGeom>
          <a:noFill/>
        </p:spPr>
        <p:txBody>
          <a:bodyPr wrap="square">
            <a:spAutoFit/>
          </a:bodyPr>
          <a:lstStyle/>
          <a:p>
            <a:pPr algn="ctr"/>
            <a:r>
              <a:rPr lang="en-GB" sz="1600" b="0" dirty="0"/>
              <a:t>Promoting biodiversity</a:t>
            </a:r>
          </a:p>
        </p:txBody>
      </p:sp>
      <p:sp>
        <p:nvSpPr>
          <p:cNvPr id="22" name="Rechteck 21">
            <a:extLst>
              <a:ext uri="{FF2B5EF4-FFF2-40B4-BE49-F238E27FC236}">
                <a16:creationId xmlns:a16="http://schemas.microsoft.com/office/drawing/2014/main" id="{B8AC601F-EDFE-4425-B1EB-C0616536D00A}"/>
              </a:ext>
            </a:extLst>
          </p:cNvPr>
          <p:cNvSpPr/>
          <p:nvPr/>
        </p:nvSpPr>
        <p:spPr>
          <a:xfrm>
            <a:off x="665562" y="4797152"/>
            <a:ext cx="2792017" cy="338554"/>
          </a:xfrm>
          <a:prstGeom prst="rect">
            <a:avLst/>
          </a:prstGeom>
          <a:noFill/>
        </p:spPr>
        <p:txBody>
          <a:bodyPr wrap="square">
            <a:spAutoFit/>
          </a:bodyPr>
          <a:lstStyle/>
          <a:p>
            <a:pPr algn="ctr"/>
            <a:r>
              <a:rPr lang="en-GB" sz="1600" b="0" dirty="0"/>
              <a:t>Efficient use of resources</a:t>
            </a:r>
            <a:endParaRPr lang="de-CH" sz="1600" b="0" dirty="0"/>
          </a:p>
        </p:txBody>
      </p:sp>
      <p:sp>
        <p:nvSpPr>
          <p:cNvPr id="23" name="Rechteck 22">
            <a:extLst>
              <a:ext uri="{FF2B5EF4-FFF2-40B4-BE49-F238E27FC236}">
                <a16:creationId xmlns:a16="http://schemas.microsoft.com/office/drawing/2014/main" id="{3862B70F-C002-41FE-B10A-2DB7B5116E5C}"/>
              </a:ext>
            </a:extLst>
          </p:cNvPr>
          <p:cNvSpPr/>
          <p:nvPr/>
        </p:nvSpPr>
        <p:spPr>
          <a:xfrm>
            <a:off x="388961" y="2196528"/>
            <a:ext cx="3259762" cy="338554"/>
          </a:xfrm>
          <a:prstGeom prst="rect">
            <a:avLst/>
          </a:prstGeom>
          <a:noFill/>
        </p:spPr>
        <p:txBody>
          <a:bodyPr wrap="square">
            <a:spAutoFit/>
          </a:bodyPr>
          <a:lstStyle/>
          <a:p>
            <a:pPr algn="ctr"/>
            <a:r>
              <a:rPr lang="en-GB" sz="1600" b="0" dirty="0"/>
              <a:t>Creating a healthy environment</a:t>
            </a:r>
          </a:p>
        </p:txBody>
      </p:sp>
    </p:spTree>
    <p:extLst>
      <p:ext uri="{BB962C8B-B14F-4D97-AF65-F5344CB8AC3E}">
        <p14:creationId xmlns:p14="http://schemas.microsoft.com/office/powerpoint/2010/main" val="3356343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2B40D0E-9155-44CB-8C1C-FCEC66060E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8715" y="674194"/>
            <a:ext cx="2736304" cy="2350285"/>
          </a:xfrm>
          <a:prstGeom prst="rect">
            <a:avLst/>
          </a:prstGeom>
        </p:spPr>
      </p:pic>
      <p:pic>
        <p:nvPicPr>
          <p:cNvPr id="10" name="Grafik 9">
            <a:extLst>
              <a:ext uri="{FF2B5EF4-FFF2-40B4-BE49-F238E27FC236}">
                <a16:creationId xmlns:a16="http://schemas.microsoft.com/office/drawing/2014/main" id="{344382E5-EF88-4F23-A196-60E6D63E58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9328" y="3140684"/>
            <a:ext cx="3089310" cy="2731443"/>
          </a:xfrm>
          <a:prstGeom prst="rect">
            <a:avLst/>
          </a:prstGeom>
        </p:spPr>
      </p:pic>
      <p:pic>
        <p:nvPicPr>
          <p:cNvPr id="12" name="Grafik 11">
            <a:extLst>
              <a:ext uri="{FF2B5EF4-FFF2-40B4-BE49-F238E27FC236}">
                <a16:creationId xmlns:a16="http://schemas.microsoft.com/office/drawing/2014/main" id="{D30B5D0F-6A8A-43B7-8CD8-664C46163F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72896" y="435984"/>
            <a:ext cx="4834101" cy="2088274"/>
          </a:xfrm>
          <a:prstGeom prst="rect">
            <a:avLst/>
          </a:prstGeom>
        </p:spPr>
      </p:pic>
      <p:sp>
        <p:nvSpPr>
          <p:cNvPr id="15" name="Titel 1">
            <a:extLst>
              <a:ext uri="{FF2B5EF4-FFF2-40B4-BE49-F238E27FC236}">
                <a16:creationId xmlns:a16="http://schemas.microsoft.com/office/drawing/2014/main" id="{D114ACB2-233E-49D0-A0C2-9BE849DFEEF8}"/>
              </a:ext>
            </a:extLst>
          </p:cNvPr>
          <p:cNvSpPr txBox="1">
            <a:spLocks/>
          </p:cNvSpPr>
          <p:nvPr/>
        </p:nvSpPr>
        <p:spPr>
          <a:xfrm>
            <a:off x="298899" y="279367"/>
            <a:ext cx="5062814" cy="651244"/>
          </a:xfrm>
          <a:prstGeom prst="rect">
            <a:avLst/>
          </a:prstGeom>
        </p:spPr>
        <p:txBody>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en-GB" kern="0" dirty="0">
                <a:solidFill>
                  <a:schemeClr val="tx1"/>
                </a:solidFill>
              </a:rPr>
              <a:t>How to make compost</a:t>
            </a:r>
          </a:p>
        </p:txBody>
      </p:sp>
      <p:pic>
        <p:nvPicPr>
          <p:cNvPr id="8" name="Grafik 7">
            <a:extLst>
              <a:ext uri="{FF2B5EF4-FFF2-40B4-BE49-F238E27FC236}">
                <a16:creationId xmlns:a16="http://schemas.microsoft.com/office/drawing/2014/main" id="{2847C50E-F428-4ECD-96EE-B1A2F8909F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69239" y="2452041"/>
            <a:ext cx="2867620" cy="1755311"/>
          </a:xfrm>
          <a:prstGeom prst="rect">
            <a:avLst/>
          </a:prstGeom>
        </p:spPr>
      </p:pic>
      <p:pic>
        <p:nvPicPr>
          <p:cNvPr id="14" name="Grafik 13">
            <a:extLst>
              <a:ext uri="{FF2B5EF4-FFF2-40B4-BE49-F238E27FC236}">
                <a16:creationId xmlns:a16="http://schemas.microsoft.com/office/drawing/2014/main" id="{2BF16C00-2E7B-4DDD-8172-A7F6EC75E1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9332" y="4151042"/>
            <a:ext cx="3502588" cy="1700222"/>
          </a:xfrm>
          <a:prstGeom prst="rect">
            <a:avLst/>
          </a:prstGeom>
        </p:spPr>
      </p:pic>
      <p:sp>
        <p:nvSpPr>
          <p:cNvPr id="16" name="Ellipse 15">
            <a:extLst>
              <a:ext uri="{FF2B5EF4-FFF2-40B4-BE49-F238E27FC236}">
                <a16:creationId xmlns:a16="http://schemas.microsoft.com/office/drawing/2014/main" id="{299801AE-ADA3-42E8-AECC-D5137AB9EAA3}"/>
              </a:ext>
            </a:extLst>
          </p:cNvPr>
          <p:cNvSpPr/>
          <p:nvPr/>
        </p:nvSpPr>
        <p:spPr bwMode="auto">
          <a:xfrm>
            <a:off x="286390" y="90010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7" name="Ellipse 16">
            <a:extLst>
              <a:ext uri="{FF2B5EF4-FFF2-40B4-BE49-F238E27FC236}">
                <a16:creationId xmlns:a16="http://schemas.microsoft.com/office/drawing/2014/main" id="{FC1AC9CD-A0C7-49A2-95E5-B7027CE41E03}"/>
              </a:ext>
            </a:extLst>
          </p:cNvPr>
          <p:cNvSpPr/>
          <p:nvPr/>
        </p:nvSpPr>
        <p:spPr bwMode="auto">
          <a:xfrm>
            <a:off x="1906306" y="3081821"/>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8" name="Ellipse 17">
            <a:extLst>
              <a:ext uri="{FF2B5EF4-FFF2-40B4-BE49-F238E27FC236}">
                <a16:creationId xmlns:a16="http://schemas.microsoft.com/office/drawing/2014/main" id="{322DCBE1-D978-4399-B7CB-C0DAE1565D99}"/>
              </a:ext>
            </a:extLst>
          </p:cNvPr>
          <p:cNvSpPr/>
          <p:nvPr/>
        </p:nvSpPr>
        <p:spPr bwMode="auto">
          <a:xfrm>
            <a:off x="4644008" y="90516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19" name="Ellipse 18">
            <a:extLst>
              <a:ext uri="{FF2B5EF4-FFF2-40B4-BE49-F238E27FC236}">
                <a16:creationId xmlns:a16="http://schemas.microsoft.com/office/drawing/2014/main" id="{82ED164B-02AA-4312-B204-DD132C6AD710}"/>
              </a:ext>
            </a:extLst>
          </p:cNvPr>
          <p:cNvSpPr/>
          <p:nvPr/>
        </p:nvSpPr>
        <p:spPr bwMode="auto">
          <a:xfrm>
            <a:off x="704352" y="4028569"/>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0" name="Ellipse 19">
            <a:extLst>
              <a:ext uri="{FF2B5EF4-FFF2-40B4-BE49-F238E27FC236}">
                <a16:creationId xmlns:a16="http://schemas.microsoft.com/office/drawing/2014/main" id="{437EDEE6-4359-48C7-8EC1-A0FE98524306}"/>
              </a:ext>
            </a:extLst>
          </p:cNvPr>
          <p:cNvSpPr/>
          <p:nvPr/>
        </p:nvSpPr>
        <p:spPr bwMode="auto">
          <a:xfrm>
            <a:off x="5241776" y="4028569"/>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13" name="Title 1">
            <a:extLst>
              <a:ext uri="{FF2B5EF4-FFF2-40B4-BE49-F238E27FC236}">
                <a16:creationId xmlns:a16="http://schemas.microsoft.com/office/drawing/2014/main" id="{B9659A03-F266-46C3-B57F-A24E213869C8}"/>
              </a:ext>
            </a:extLst>
          </p:cNvPr>
          <p:cNvSpPr txBox="1">
            <a:spLocks/>
          </p:cNvSpPr>
          <p:nvPr/>
        </p:nvSpPr>
        <p:spPr>
          <a:xfrm>
            <a:off x="103853" y="2410745"/>
            <a:ext cx="2657400" cy="69026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9pPr>
          </a:lstStyle>
          <a:p>
            <a:r>
              <a:rPr lang="en-US" dirty="0"/>
              <a:t>Collect materials from </a:t>
            </a:r>
            <a:br>
              <a:rPr lang="en-US" dirty="0"/>
            </a:br>
            <a:r>
              <a:rPr lang="en-US" dirty="0"/>
              <a:t>non-contaminated sources</a:t>
            </a:r>
            <a:endParaRPr lang="en-GB" dirty="0"/>
          </a:p>
        </p:txBody>
      </p:sp>
      <p:sp>
        <p:nvSpPr>
          <p:cNvPr id="21" name="Title 1">
            <a:extLst>
              <a:ext uri="{FF2B5EF4-FFF2-40B4-BE49-F238E27FC236}">
                <a16:creationId xmlns:a16="http://schemas.microsoft.com/office/drawing/2014/main" id="{2D728E49-37D6-429B-B2C3-78F0F8A5369E}"/>
              </a:ext>
            </a:extLst>
          </p:cNvPr>
          <p:cNvSpPr txBox="1">
            <a:spLocks/>
          </p:cNvSpPr>
          <p:nvPr/>
        </p:nvSpPr>
        <p:spPr>
          <a:xfrm>
            <a:off x="2279879" y="3787706"/>
            <a:ext cx="2818941" cy="4784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9pPr>
          </a:lstStyle>
          <a:p>
            <a:r>
              <a:rPr lang="en-US" dirty="0"/>
              <a:t>Mix and water the materials</a:t>
            </a:r>
          </a:p>
        </p:txBody>
      </p:sp>
      <p:sp>
        <p:nvSpPr>
          <p:cNvPr id="22" name="Title 1">
            <a:extLst>
              <a:ext uri="{FF2B5EF4-FFF2-40B4-BE49-F238E27FC236}">
                <a16:creationId xmlns:a16="http://schemas.microsoft.com/office/drawing/2014/main" id="{4FC5AE5E-375E-4833-B8F6-4FDCB13EC9C0}"/>
              </a:ext>
            </a:extLst>
          </p:cNvPr>
          <p:cNvSpPr txBox="1">
            <a:spLocks/>
          </p:cNvSpPr>
          <p:nvPr/>
        </p:nvSpPr>
        <p:spPr>
          <a:xfrm>
            <a:off x="5991238" y="2391555"/>
            <a:ext cx="2657400" cy="69026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9pPr>
          </a:lstStyle>
          <a:p>
            <a:r>
              <a:rPr lang="en-GB" dirty="0"/>
              <a:t>Pile the mixed materials</a:t>
            </a:r>
          </a:p>
        </p:txBody>
      </p:sp>
      <p:sp>
        <p:nvSpPr>
          <p:cNvPr id="23" name="Title 1">
            <a:extLst>
              <a:ext uri="{FF2B5EF4-FFF2-40B4-BE49-F238E27FC236}">
                <a16:creationId xmlns:a16="http://schemas.microsoft.com/office/drawing/2014/main" id="{32164C19-6415-4B6F-96A1-D994C9663CCD}"/>
              </a:ext>
            </a:extLst>
          </p:cNvPr>
          <p:cNvSpPr txBox="1">
            <a:spLocks/>
          </p:cNvSpPr>
          <p:nvPr/>
        </p:nvSpPr>
        <p:spPr>
          <a:xfrm>
            <a:off x="286390" y="5443091"/>
            <a:ext cx="3937311" cy="53064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9pPr>
          </a:lstStyle>
          <a:p>
            <a:r>
              <a:rPr lang="en-US" dirty="0"/>
              <a:t>Check the temperature after 2 to 3 days</a:t>
            </a:r>
            <a:endParaRPr lang="en-GB" dirty="0"/>
          </a:p>
        </p:txBody>
      </p:sp>
      <p:sp>
        <p:nvSpPr>
          <p:cNvPr id="24" name="Title 1">
            <a:extLst>
              <a:ext uri="{FF2B5EF4-FFF2-40B4-BE49-F238E27FC236}">
                <a16:creationId xmlns:a16="http://schemas.microsoft.com/office/drawing/2014/main" id="{7309798C-F280-4A6C-8D63-947481BD21AA}"/>
              </a:ext>
            </a:extLst>
          </p:cNvPr>
          <p:cNvSpPr txBox="1">
            <a:spLocks/>
          </p:cNvSpPr>
          <p:nvPr/>
        </p:nvSpPr>
        <p:spPr>
          <a:xfrm>
            <a:off x="5460036" y="5446340"/>
            <a:ext cx="3089310" cy="53064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7"/>
              </a:buBlip>
              <a:defRPr>
                <a:latin typeface="+mn-lt"/>
                <a:ea typeface="ＭＳ Ｐゴシック" charset="-128"/>
              </a:defRPr>
            </a:lvl9pPr>
          </a:lstStyle>
          <a:p>
            <a:r>
              <a:rPr lang="en-US" dirty="0"/>
              <a:t>Turn the heap at least 3 times</a:t>
            </a:r>
            <a:endParaRPr lang="en-GB" dirty="0"/>
          </a:p>
        </p:txBody>
      </p:sp>
    </p:spTree>
    <p:extLst>
      <p:ext uri="{BB962C8B-B14F-4D97-AF65-F5344CB8AC3E}">
        <p14:creationId xmlns:p14="http://schemas.microsoft.com/office/powerpoint/2010/main" val="3855647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0">
            <a:extLst>
              <a:ext uri="{FF2B5EF4-FFF2-40B4-BE49-F238E27FC236}">
                <a16:creationId xmlns:a16="http://schemas.microsoft.com/office/drawing/2014/main" id="{B429A671-26EF-4027-A2C7-531A5E1243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0231" y="3752995"/>
            <a:ext cx="1952471" cy="1802825"/>
          </a:xfrm>
          <a:prstGeom prst="rect">
            <a:avLst/>
          </a:prstGeom>
        </p:spPr>
      </p:pic>
      <p:pic>
        <p:nvPicPr>
          <p:cNvPr id="21" name="Content Placeholder 4">
            <a:extLst>
              <a:ext uri="{FF2B5EF4-FFF2-40B4-BE49-F238E27FC236}">
                <a16:creationId xmlns:a16="http://schemas.microsoft.com/office/drawing/2014/main" id="{1B79A0DB-8023-4F96-8B80-24677D1AB5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9"/>
          <a:stretch/>
        </p:blipFill>
        <p:spPr bwMode="auto">
          <a:xfrm>
            <a:off x="4548355" y="3746039"/>
            <a:ext cx="1969071" cy="1796068"/>
          </a:xfrm>
          <a:prstGeom prst="rect">
            <a:avLst/>
          </a:prstGeom>
          <a:noFill/>
          <a:ln w="9525">
            <a:noFill/>
            <a:miter lim="800000"/>
            <a:headEnd/>
            <a:tailEnd/>
          </a:ln>
        </p:spPr>
      </p:pic>
      <p:pic>
        <p:nvPicPr>
          <p:cNvPr id="19" name="Content Placeholder 10">
            <a:extLst>
              <a:ext uri="{FF2B5EF4-FFF2-40B4-BE49-F238E27FC236}">
                <a16:creationId xmlns:a16="http://schemas.microsoft.com/office/drawing/2014/main" id="{1E9661D8-4049-4EC6-B3F7-E0470B9505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36479" y="3752995"/>
            <a:ext cx="1969071" cy="1789112"/>
          </a:xfrm>
          <a:prstGeom prst="rect">
            <a:avLst/>
          </a:prstGeom>
          <a:solidFill>
            <a:schemeClr val="accent1">
              <a:lumMod val="20000"/>
              <a:lumOff val="80000"/>
            </a:schemeClr>
          </a:solidFill>
        </p:spPr>
      </p:pic>
      <p:pic>
        <p:nvPicPr>
          <p:cNvPr id="18" name="Picture 7">
            <a:extLst>
              <a:ext uri="{FF2B5EF4-FFF2-40B4-BE49-F238E27FC236}">
                <a16:creationId xmlns:a16="http://schemas.microsoft.com/office/drawing/2014/main" id="{454315F0-2299-4F10-B39A-7F5E3A1DDD67}"/>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341203" y="3746039"/>
            <a:ext cx="1952471" cy="1809781"/>
          </a:xfrm>
          <a:prstGeom prst="rect">
            <a:avLst/>
          </a:prstGeom>
          <a:noFill/>
        </p:spPr>
      </p:pic>
      <p:pic>
        <p:nvPicPr>
          <p:cNvPr id="11" name="Grafik 10">
            <a:extLst>
              <a:ext uri="{FF2B5EF4-FFF2-40B4-BE49-F238E27FC236}">
                <a16:creationId xmlns:a16="http://schemas.microsoft.com/office/drawing/2014/main" id="{1BCCC004-E32F-4CD2-AC37-E34DEA3301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1991" y="271481"/>
            <a:ext cx="2010561" cy="2448272"/>
          </a:xfrm>
          <a:prstGeom prst="rect">
            <a:avLst/>
          </a:prstGeom>
        </p:spPr>
      </p:pic>
      <p:sp>
        <p:nvSpPr>
          <p:cNvPr id="6" name="Titel 1">
            <a:extLst>
              <a:ext uri="{FF2B5EF4-FFF2-40B4-BE49-F238E27FC236}">
                <a16:creationId xmlns:a16="http://schemas.microsoft.com/office/drawing/2014/main" id="{5E5F8690-4F19-49DD-A90A-A3190718D723}"/>
              </a:ext>
            </a:extLst>
          </p:cNvPr>
          <p:cNvSpPr txBox="1">
            <a:spLocks/>
          </p:cNvSpPr>
          <p:nvPr/>
        </p:nvSpPr>
        <p:spPr>
          <a:xfrm>
            <a:off x="373282" y="297634"/>
            <a:ext cx="5062814" cy="651244"/>
          </a:xfrm>
          <a:prstGeom prst="rect">
            <a:avLst/>
          </a:prstGeom>
        </p:spPr>
        <p:txBody>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en-GB" kern="0" dirty="0">
                <a:solidFill>
                  <a:schemeClr val="tx1"/>
                </a:solidFill>
              </a:rPr>
              <a:t>How to make liquid fertiliser</a:t>
            </a:r>
          </a:p>
        </p:txBody>
      </p:sp>
      <p:pic>
        <p:nvPicPr>
          <p:cNvPr id="7" name="Grafik 6">
            <a:extLst>
              <a:ext uri="{FF2B5EF4-FFF2-40B4-BE49-F238E27FC236}">
                <a16:creationId xmlns:a16="http://schemas.microsoft.com/office/drawing/2014/main" id="{58217E61-091C-44A3-846A-467C6EA6362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32247" y="1338083"/>
            <a:ext cx="1123529" cy="1368351"/>
          </a:xfrm>
          <a:prstGeom prst="rect">
            <a:avLst/>
          </a:prstGeom>
        </p:spPr>
      </p:pic>
      <p:sp>
        <p:nvSpPr>
          <p:cNvPr id="8" name="Ellipse 7">
            <a:extLst>
              <a:ext uri="{FF2B5EF4-FFF2-40B4-BE49-F238E27FC236}">
                <a16:creationId xmlns:a16="http://schemas.microsoft.com/office/drawing/2014/main" id="{AB0BE1C3-B40F-43B2-B28A-9E4987F5BC25}"/>
              </a:ext>
            </a:extLst>
          </p:cNvPr>
          <p:cNvSpPr/>
          <p:nvPr/>
        </p:nvSpPr>
        <p:spPr bwMode="auto">
          <a:xfrm>
            <a:off x="928799" y="1544509"/>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9" name="Ellipse 8">
            <a:extLst>
              <a:ext uri="{FF2B5EF4-FFF2-40B4-BE49-F238E27FC236}">
                <a16:creationId xmlns:a16="http://schemas.microsoft.com/office/drawing/2014/main" id="{17DDF639-DC26-4B0D-BAEF-46A6226441E3}"/>
              </a:ext>
            </a:extLst>
          </p:cNvPr>
          <p:cNvSpPr/>
          <p:nvPr/>
        </p:nvSpPr>
        <p:spPr bwMode="auto">
          <a:xfrm>
            <a:off x="5220105" y="1531869"/>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pic>
        <p:nvPicPr>
          <p:cNvPr id="10" name="Grafik 9">
            <a:extLst>
              <a:ext uri="{FF2B5EF4-FFF2-40B4-BE49-F238E27FC236}">
                <a16:creationId xmlns:a16="http://schemas.microsoft.com/office/drawing/2014/main" id="{7958DED1-4FB1-4012-8C2D-1F9AB6AF7E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05933" y="1111396"/>
            <a:ext cx="1598986" cy="1587961"/>
          </a:xfrm>
          <a:prstGeom prst="rect">
            <a:avLst/>
          </a:prstGeom>
        </p:spPr>
      </p:pic>
      <p:sp>
        <p:nvSpPr>
          <p:cNvPr id="12" name="Title 1">
            <a:extLst>
              <a:ext uri="{FF2B5EF4-FFF2-40B4-BE49-F238E27FC236}">
                <a16:creationId xmlns:a16="http://schemas.microsoft.com/office/drawing/2014/main" id="{C86AABBA-DFEF-453A-B19E-EC0EBC5E5D1E}"/>
              </a:ext>
            </a:extLst>
          </p:cNvPr>
          <p:cNvSpPr txBox="1">
            <a:spLocks/>
          </p:cNvSpPr>
          <p:nvPr/>
        </p:nvSpPr>
        <p:spPr>
          <a:xfrm>
            <a:off x="373282" y="924623"/>
            <a:ext cx="4032448" cy="311711"/>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dirty="0"/>
              <a:t>Preparation of liquid manure</a:t>
            </a:r>
          </a:p>
        </p:txBody>
      </p:sp>
      <p:sp>
        <p:nvSpPr>
          <p:cNvPr id="13" name="Title 1">
            <a:extLst>
              <a:ext uri="{FF2B5EF4-FFF2-40B4-BE49-F238E27FC236}">
                <a16:creationId xmlns:a16="http://schemas.microsoft.com/office/drawing/2014/main" id="{344B8E61-69FA-4B55-8BDC-D386565C1DD3}"/>
              </a:ext>
            </a:extLst>
          </p:cNvPr>
          <p:cNvSpPr txBox="1">
            <a:spLocks/>
          </p:cNvSpPr>
          <p:nvPr/>
        </p:nvSpPr>
        <p:spPr>
          <a:xfrm>
            <a:off x="556453" y="2734497"/>
            <a:ext cx="4482002" cy="4784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9pPr>
          </a:lstStyle>
          <a:p>
            <a:r>
              <a:rPr lang="en-US" dirty="0"/>
              <a:t>Hang a bag with manure into a drum with water. Let the manure soak for up to 14 days.</a:t>
            </a:r>
          </a:p>
        </p:txBody>
      </p:sp>
      <p:sp>
        <p:nvSpPr>
          <p:cNvPr id="14" name="Title 1">
            <a:extLst>
              <a:ext uri="{FF2B5EF4-FFF2-40B4-BE49-F238E27FC236}">
                <a16:creationId xmlns:a16="http://schemas.microsoft.com/office/drawing/2014/main" id="{121A50F0-1E42-49D5-ABC2-917297E4F187}"/>
              </a:ext>
            </a:extLst>
          </p:cNvPr>
          <p:cNvSpPr txBox="1">
            <a:spLocks/>
          </p:cNvSpPr>
          <p:nvPr/>
        </p:nvSpPr>
        <p:spPr>
          <a:xfrm>
            <a:off x="5121857" y="2648114"/>
            <a:ext cx="3194559" cy="65124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9pPr>
          </a:lstStyle>
          <a:p>
            <a:r>
              <a:rPr lang="en-US" dirty="0"/>
              <a:t>Fill a watering can with the liquid manure and dilute it with water.</a:t>
            </a:r>
          </a:p>
        </p:txBody>
      </p:sp>
      <p:sp>
        <p:nvSpPr>
          <p:cNvPr id="15" name="Ellipse 14">
            <a:extLst>
              <a:ext uri="{FF2B5EF4-FFF2-40B4-BE49-F238E27FC236}">
                <a16:creationId xmlns:a16="http://schemas.microsoft.com/office/drawing/2014/main" id="{6A2DECDA-3069-43D5-9A78-61E66F0D3B26}"/>
              </a:ext>
            </a:extLst>
          </p:cNvPr>
          <p:cNvSpPr/>
          <p:nvPr/>
        </p:nvSpPr>
        <p:spPr bwMode="auto">
          <a:xfrm>
            <a:off x="396164" y="380901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6" name="Ellipse 15">
            <a:extLst>
              <a:ext uri="{FF2B5EF4-FFF2-40B4-BE49-F238E27FC236}">
                <a16:creationId xmlns:a16="http://schemas.microsoft.com/office/drawing/2014/main" id="{CB7B914E-57A7-4036-97D0-168DE1CF3D6F}"/>
              </a:ext>
            </a:extLst>
          </p:cNvPr>
          <p:cNvSpPr/>
          <p:nvPr/>
        </p:nvSpPr>
        <p:spPr bwMode="auto">
          <a:xfrm>
            <a:off x="2555776" y="380901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7" name="Title 1">
            <a:extLst>
              <a:ext uri="{FF2B5EF4-FFF2-40B4-BE49-F238E27FC236}">
                <a16:creationId xmlns:a16="http://schemas.microsoft.com/office/drawing/2014/main" id="{D5F475E0-4E75-49D6-9020-5D3EAD879264}"/>
              </a:ext>
            </a:extLst>
          </p:cNvPr>
          <p:cNvSpPr txBox="1">
            <a:spLocks/>
          </p:cNvSpPr>
          <p:nvPr/>
        </p:nvSpPr>
        <p:spPr>
          <a:xfrm>
            <a:off x="341203" y="3356992"/>
            <a:ext cx="4032448" cy="311711"/>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GB" dirty="0"/>
              <a:t>Preparation of </a:t>
            </a:r>
            <a:r>
              <a:rPr lang="en-GB" dirty="0" err="1"/>
              <a:t>Tithonia</a:t>
            </a:r>
            <a:r>
              <a:rPr lang="en-GB" dirty="0"/>
              <a:t> leaf tea</a:t>
            </a:r>
            <a:endParaRPr lang="en-US" dirty="0"/>
          </a:p>
        </p:txBody>
      </p:sp>
      <p:sp>
        <p:nvSpPr>
          <p:cNvPr id="28" name="Ellipse 27">
            <a:extLst>
              <a:ext uri="{FF2B5EF4-FFF2-40B4-BE49-F238E27FC236}">
                <a16:creationId xmlns:a16="http://schemas.microsoft.com/office/drawing/2014/main" id="{D9B0A5DB-6288-4A50-8DD7-23002E96587F}"/>
              </a:ext>
            </a:extLst>
          </p:cNvPr>
          <p:cNvSpPr/>
          <p:nvPr/>
        </p:nvSpPr>
        <p:spPr bwMode="auto">
          <a:xfrm>
            <a:off x="4572000" y="380901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9" name="Ellipse 28">
            <a:extLst>
              <a:ext uri="{FF2B5EF4-FFF2-40B4-BE49-F238E27FC236}">
                <a16:creationId xmlns:a16="http://schemas.microsoft.com/office/drawing/2014/main" id="{B6A98FE2-2512-446E-AA00-82EDC7D361F2}"/>
              </a:ext>
            </a:extLst>
          </p:cNvPr>
          <p:cNvSpPr/>
          <p:nvPr/>
        </p:nvSpPr>
        <p:spPr bwMode="auto">
          <a:xfrm>
            <a:off x="6712859" y="380901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31" name="Title 1">
            <a:extLst>
              <a:ext uri="{FF2B5EF4-FFF2-40B4-BE49-F238E27FC236}">
                <a16:creationId xmlns:a16="http://schemas.microsoft.com/office/drawing/2014/main" id="{E5529272-1B0B-4484-B055-6B8AD0FA993E}"/>
              </a:ext>
            </a:extLst>
          </p:cNvPr>
          <p:cNvSpPr txBox="1">
            <a:spLocks/>
          </p:cNvSpPr>
          <p:nvPr/>
        </p:nvSpPr>
        <p:spPr>
          <a:xfrm>
            <a:off x="260357" y="5542361"/>
            <a:ext cx="2114162" cy="38864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9pPr>
          </a:lstStyle>
          <a:p>
            <a:r>
              <a:rPr lang="en-US" dirty="0"/>
              <a:t>Collect green plants</a:t>
            </a:r>
          </a:p>
        </p:txBody>
      </p:sp>
      <p:sp>
        <p:nvSpPr>
          <p:cNvPr id="32" name="Title 1">
            <a:extLst>
              <a:ext uri="{FF2B5EF4-FFF2-40B4-BE49-F238E27FC236}">
                <a16:creationId xmlns:a16="http://schemas.microsoft.com/office/drawing/2014/main" id="{A83613CC-8455-4406-80DA-AAEBDEFDC49B}"/>
              </a:ext>
            </a:extLst>
          </p:cNvPr>
          <p:cNvSpPr txBox="1">
            <a:spLocks/>
          </p:cNvSpPr>
          <p:nvPr/>
        </p:nvSpPr>
        <p:spPr>
          <a:xfrm>
            <a:off x="2267742" y="5542360"/>
            <a:ext cx="2160242" cy="38864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9pPr>
          </a:lstStyle>
          <a:p>
            <a:r>
              <a:rPr lang="en-US" dirty="0"/>
              <a:t>Chop the fresh plants</a:t>
            </a:r>
          </a:p>
        </p:txBody>
      </p:sp>
      <p:sp>
        <p:nvSpPr>
          <p:cNvPr id="33" name="Title 1">
            <a:extLst>
              <a:ext uri="{FF2B5EF4-FFF2-40B4-BE49-F238E27FC236}">
                <a16:creationId xmlns:a16="http://schemas.microsoft.com/office/drawing/2014/main" id="{C57E0161-3674-4F04-9E53-51253504A18B}"/>
              </a:ext>
            </a:extLst>
          </p:cNvPr>
          <p:cNvSpPr txBox="1">
            <a:spLocks/>
          </p:cNvSpPr>
          <p:nvPr/>
        </p:nvSpPr>
        <p:spPr>
          <a:xfrm>
            <a:off x="4391741" y="5604995"/>
            <a:ext cx="2412507" cy="4784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9pPr>
          </a:lstStyle>
          <a:p>
            <a:r>
              <a:rPr lang="en-US" dirty="0"/>
              <a:t>Let the </a:t>
            </a:r>
            <a:r>
              <a:rPr lang="en-US" dirty="0" err="1"/>
              <a:t>Tithonia</a:t>
            </a:r>
            <a:r>
              <a:rPr lang="en-US" dirty="0"/>
              <a:t> soak for about 14 days in water</a:t>
            </a:r>
          </a:p>
        </p:txBody>
      </p:sp>
      <p:sp>
        <p:nvSpPr>
          <p:cNvPr id="34" name="Title 1">
            <a:extLst>
              <a:ext uri="{FF2B5EF4-FFF2-40B4-BE49-F238E27FC236}">
                <a16:creationId xmlns:a16="http://schemas.microsoft.com/office/drawing/2014/main" id="{99DE3C95-F03A-4A23-8C78-0F2D249AB853}"/>
              </a:ext>
            </a:extLst>
          </p:cNvPr>
          <p:cNvSpPr txBox="1">
            <a:spLocks/>
          </p:cNvSpPr>
          <p:nvPr/>
        </p:nvSpPr>
        <p:spPr>
          <a:xfrm>
            <a:off x="6732238" y="5614817"/>
            <a:ext cx="2160242" cy="4784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9"/>
              </a:buBlip>
              <a:defRPr>
                <a:latin typeface="+mn-lt"/>
                <a:ea typeface="ＭＳ Ｐゴシック" charset="-128"/>
              </a:defRPr>
            </a:lvl9pPr>
          </a:lstStyle>
          <a:p>
            <a:r>
              <a:rPr lang="en-US" dirty="0"/>
              <a:t>Sieve the mixture and dilute with water </a:t>
            </a:r>
          </a:p>
        </p:txBody>
      </p:sp>
    </p:spTree>
    <p:extLst>
      <p:ext uri="{BB962C8B-B14F-4D97-AF65-F5344CB8AC3E}">
        <p14:creationId xmlns:p14="http://schemas.microsoft.com/office/powerpoint/2010/main" val="1211977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2684"/>
            <a:ext cx="8496944" cy="626804"/>
          </a:xfrm>
        </p:spPr>
        <p:txBody>
          <a:bodyPr/>
          <a:lstStyle/>
          <a:p>
            <a:r>
              <a:rPr lang="de-CH" dirty="0">
                <a:solidFill>
                  <a:schemeClr val="tx1"/>
                </a:solidFill>
              </a:rPr>
              <a:t>Green manures </a:t>
            </a:r>
            <a:r>
              <a:rPr lang="de-CH" dirty="0"/>
              <a:t>for vegetable cropping systems</a:t>
            </a:r>
          </a:p>
        </p:txBody>
      </p:sp>
      <p:graphicFrame>
        <p:nvGraphicFramePr>
          <p:cNvPr id="4" name="Table 3"/>
          <p:cNvGraphicFramePr>
            <a:graphicFrameLocks noGrp="1"/>
          </p:cNvGraphicFramePr>
          <p:nvPr>
            <p:extLst>
              <p:ext uri="{D42A27DB-BD31-4B8C-83A1-F6EECF244321}">
                <p14:modId xmlns:p14="http://schemas.microsoft.com/office/powerpoint/2010/main" val="3202720160"/>
              </p:ext>
            </p:extLst>
          </p:nvPr>
        </p:nvGraphicFramePr>
        <p:xfrm>
          <a:off x="503548" y="1124744"/>
          <a:ext cx="8136903" cy="4020172"/>
        </p:xfrm>
        <a:graphic>
          <a:graphicData uri="http://schemas.openxmlformats.org/drawingml/2006/table">
            <a:tbl>
              <a:tblPr firstRow="1" firstCol="1" bandRow="1">
                <a:tableStyleId>{5C22544A-7EE6-4342-B048-85BDC9FD1C3A}</a:tableStyleId>
              </a:tblPr>
              <a:tblGrid>
                <a:gridCol w="2101540">
                  <a:extLst>
                    <a:ext uri="{9D8B030D-6E8A-4147-A177-3AD203B41FA5}">
                      <a16:colId xmlns:a16="http://schemas.microsoft.com/office/drawing/2014/main" val="20000"/>
                    </a:ext>
                  </a:extLst>
                </a:gridCol>
                <a:gridCol w="1138820">
                  <a:extLst>
                    <a:ext uri="{9D8B030D-6E8A-4147-A177-3AD203B41FA5}">
                      <a16:colId xmlns:a16="http://schemas.microsoft.com/office/drawing/2014/main" val="20001"/>
                    </a:ext>
                  </a:extLst>
                </a:gridCol>
                <a:gridCol w="1011355">
                  <a:extLst>
                    <a:ext uri="{9D8B030D-6E8A-4147-A177-3AD203B41FA5}">
                      <a16:colId xmlns:a16="http://schemas.microsoft.com/office/drawing/2014/main" val="3368857001"/>
                    </a:ext>
                  </a:extLst>
                </a:gridCol>
                <a:gridCol w="1724949">
                  <a:extLst>
                    <a:ext uri="{9D8B030D-6E8A-4147-A177-3AD203B41FA5}">
                      <a16:colId xmlns:a16="http://schemas.microsoft.com/office/drawing/2014/main" val="20002"/>
                    </a:ext>
                  </a:extLst>
                </a:gridCol>
                <a:gridCol w="2160239">
                  <a:extLst>
                    <a:ext uri="{9D8B030D-6E8A-4147-A177-3AD203B41FA5}">
                      <a16:colId xmlns:a16="http://schemas.microsoft.com/office/drawing/2014/main" val="20004"/>
                    </a:ext>
                  </a:extLst>
                </a:gridCol>
              </a:tblGrid>
              <a:tr h="615849">
                <a:tc>
                  <a:txBody>
                    <a:bodyPr/>
                    <a:lstStyle/>
                    <a:p>
                      <a:pPr algn="l">
                        <a:lnSpc>
                          <a:spcPct val="115000"/>
                        </a:lnSpc>
                        <a:spcAft>
                          <a:spcPts val="0"/>
                        </a:spcAft>
                      </a:pPr>
                      <a:r>
                        <a:rPr lang="en-GB" sz="1600" dirty="0">
                          <a:solidFill>
                            <a:schemeClr val="bg1"/>
                          </a:solidFill>
                          <a:effectLst/>
                        </a:rPr>
                        <a:t>Species</a:t>
                      </a:r>
                      <a:endParaRPr lang="de-CH" sz="1600" dirty="0">
                        <a:solidFill>
                          <a:schemeClr val="bg1"/>
                        </a:solidFill>
                        <a:effectLst/>
                        <a:latin typeface="Calibri"/>
                        <a:ea typeface="Calibri"/>
                        <a:cs typeface="Times New Roman"/>
                      </a:endParaRPr>
                    </a:p>
                  </a:txBody>
                  <a:tcPr marL="38487" marR="38487" marT="0" marB="0">
                    <a:solidFill>
                      <a:srgbClr val="004600"/>
                    </a:solidFill>
                  </a:tcPr>
                </a:tc>
                <a:tc>
                  <a:txBody>
                    <a:bodyPr/>
                    <a:lstStyle/>
                    <a:p>
                      <a:pPr algn="l">
                        <a:lnSpc>
                          <a:spcPct val="115000"/>
                        </a:lnSpc>
                        <a:spcAft>
                          <a:spcPts val="0"/>
                        </a:spcAft>
                      </a:pPr>
                      <a:r>
                        <a:rPr lang="en-GB" sz="1600" dirty="0">
                          <a:solidFill>
                            <a:schemeClr val="bg1"/>
                          </a:solidFill>
                          <a:effectLst/>
                        </a:rPr>
                        <a:t>Elevation (m)</a:t>
                      </a:r>
                      <a:endParaRPr lang="de-CH" sz="1600" dirty="0">
                        <a:solidFill>
                          <a:schemeClr val="bg1"/>
                        </a:solidFill>
                        <a:effectLst/>
                        <a:latin typeface="Calibri"/>
                        <a:ea typeface="Calibri"/>
                        <a:cs typeface="Times New Roman"/>
                      </a:endParaRPr>
                    </a:p>
                  </a:txBody>
                  <a:tcPr marL="38487" marR="38487" marT="0" marB="0">
                    <a:solidFill>
                      <a:srgbClr val="004600"/>
                    </a:solidFill>
                  </a:tcPr>
                </a:tc>
                <a:tc>
                  <a:txBody>
                    <a:bodyPr/>
                    <a:lstStyle/>
                    <a:p>
                      <a:pPr algn="l">
                        <a:lnSpc>
                          <a:spcPct val="115000"/>
                        </a:lnSpc>
                        <a:spcAft>
                          <a:spcPts val="0"/>
                        </a:spcAft>
                      </a:pPr>
                      <a:r>
                        <a:rPr lang="en-GB" sz="1600" dirty="0">
                          <a:solidFill>
                            <a:schemeClr val="bg1"/>
                          </a:solidFill>
                          <a:effectLst/>
                        </a:rPr>
                        <a:t>Soil pH</a:t>
                      </a:r>
                      <a:endParaRPr lang="de-CH" sz="1600" dirty="0">
                        <a:solidFill>
                          <a:schemeClr val="bg1"/>
                        </a:solidFill>
                        <a:effectLst/>
                        <a:latin typeface="Calibri"/>
                        <a:ea typeface="Calibri"/>
                        <a:cs typeface="Times New Roman"/>
                      </a:endParaRPr>
                    </a:p>
                  </a:txBody>
                  <a:tcPr marL="38487" marR="38487" marT="0" marB="0">
                    <a:solidFill>
                      <a:srgbClr val="004600"/>
                    </a:solidFill>
                  </a:tcPr>
                </a:tc>
                <a:tc>
                  <a:txBody>
                    <a:bodyPr/>
                    <a:lstStyle/>
                    <a:p>
                      <a:pPr algn="l">
                        <a:lnSpc>
                          <a:spcPct val="115000"/>
                        </a:lnSpc>
                        <a:spcAft>
                          <a:spcPts val="0"/>
                        </a:spcAft>
                      </a:pPr>
                      <a:r>
                        <a:rPr lang="en-GB" sz="1600" dirty="0">
                          <a:solidFill>
                            <a:schemeClr val="bg1"/>
                          </a:solidFill>
                          <a:effectLst/>
                        </a:rPr>
                        <a:t>Dry matter yield estimates (t/ha)</a:t>
                      </a:r>
                      <a:endParaRPr lang="de-CH" sz="1600" dirty="0">
                        <a:solidFill>
                          <a:schemeClr val="bg1"/>
                        </a:solidFill>
                        <a:effectLst/>
                        <a:latin typeface="Calibri"/>
                        <a:ea typeface="Calibri"/>
                        <a:cs typeface="Times New Roman"/>
                      </a:endParaRPr>
                    </a:p>
                  </a:txBody>
                  <a:tcPr marL="38487" marR="38487" marT="0" marB="0">
                    <a:solidFill>
                      <a:srgbClr val="004600"/>
                    </a:solidFill>
                  </a:tcPr>
                </a:tc>
                <a:tc>
                  <a:txBody>
                    <a:bodyPr/>
                    <a:lstStyle/>
                    <a:p>
                      <a:pPr algn="l">
                        <a:lnSpc>
                          <a:spcPct val="115000"/>
                        </a:lnSpc>
                        <a:spcAft>
                          <a:spcPts val="0"/>
                        </a:spcAft>
                      </a:pPr>
                      <a:r>
                        <a:rPr lang="en-GB" sz="1600" dirty="0">
                          <a:solidFill>
                            <a:schemeClr val="bg1"/>
                          </a:solidFill>
                          <a:effectLst/>
                        </a:rPr>
                        <a:t>Comments</a:t>
                      </a:r>
                      <a:endParaRPr lang="de-CH" sz="1600" dirty="0">
                        <a:solidFill>
                          <a:schemeClr val="bg1"/>
                        </a:solidFill>
                        <a:effectLst/>
                        <a:latin typeface="Calibri"/>
                        <a:ea typeface="Calibri"/>
                        <a:cs typeface="Times New Roman"/>
                      </a:endParaRPr>
                    </a:p>
                  </a:txBody>
                  <a:tcPr marL="38487" marR="38487" marT="0" marB="0">
                    <a:solidFill>
                      <a:srgbClr val="004600"/>
                    </a:solidFill>
                  </a:tcPr>
                </a:tc>
                <a:extLst>
                  <a:ext uri="{0D108BD9-81ED-4DB2-BD59-A6C34878D82A}">
                    <a16:rowId xmlns:a16="http://schemas.microsoft.com/office/drawing/2014/main" val="10000"/>
                  </a:ext>
                </a:extLst>
              </a:tr>
              <a:tr h="579700">
                <a:tc>
                  <a:txBody>
                    <a:bodyPr/>
                    <a:lstStyle/>
                    <a:p>
                      <a:pPr>
                        <a:lnSpc>
                          <a:spcPct val="115000"/>
                        </a:lnSpc>
                        <a:spcAft>
                          <a:spcPts val="0"/>
                        </a:spcAft>
                      </a:pPr>
                      <a:r>
                        <a:rPr lang="en-GB" sz="1400" dirty="0">
                          <a:solidFill>
                            <a:schemeClr val="tx1"/>
                          </a:solidFill>
                          <a:effectLst/>
                        </a:rPr>
                        <a:t>Jack bean </a:t>
                      </a:r>
                    </a:p>
                    <a:p>
                      <a:pPr>
                        <a:lnSpc>
                          <a:spcPct val="115000"/>
                        </a:lnSpc>
                        <a:spcAft>
                          <a:spcPts val="0"/>
                        </a:spcAft>
                      </a:pPr>
                      <a:r>
                        <a:rPr lang="en-GB" sz="1400" b="0" dirty="0">
                          <a:solidFill>
                            <a:schemeClr val="tx1"/>
                          </a:solidFill>
                          <a:effectLst/>
                        </a:rPr>
                        <a:t>(</a:t>
                      </a:r>
                      <a:r>
                        <a:rPr lang="en-GB" sz="1400" b="0" i="1" dirty="0" err="1">
                          <a:solidFill>
                            <a:schemeClr val="tx1"/>
                          </a:solidFill>
                          <a:effectLst/>
                        </a:rPr>
                        <a:t>Canavalia</a:t>
                      </a:r>
                      <a:r>
                        <a:rPr lang="en-GB" sz="1400" b="0" i="1" dirty="0">
                          <a:solidFill>
                            <a:schemeClr val="tx1"/>
                          </a:solidFill>
                          <a:effectLst/>
                        </a:rPr>
                        <a:t> </a:t>
                      </a:r>
                      <a:r>
                        <a:rPr lang="en-GB" sz="1400" b="0" i="1" dirty="0" err="1">
                          <a:solidFill>
                            <a:schemeClr val="tx1"/>
                          </a:solidFill>
                          <a:effectLst/>
                        </a:rPr>
                        <a:t>ensiformis</a:t>
                      </a:r>
                      <a:r>
                        <a:rPr lang="en-GB" sz="1400" b="0" dirty="0">
                          <a:solidFill>
                            <a:schemeClr val="tx1"/>
                          </a:solidFill>
                          <a:effectLst/>
                        </a:rPr>
                        <a:t>)</a:t>
                      </a:r>
                      <a:endParaRPr lang="de-CH" sz="1400" b="0" dirty="0">
                        <a:solidFill>
                          <a:schemeClr val="tx1"/>
                        </a:solidFill>
                        <a:effectLst/>
                        <a:latin typeface="Calibri"/>
                        <a:ea typeface="Calibri"/>
                        <a:cs typeface="Times New Roman"/>
                      </a:endParaRPr>
                    </a:p>
                  </a:txBody>
                  <a:tcPr marL="38487" marR="38487" marT="0" marB="0">
                    <a:solidFill>
                      <a:srgbClr val="7AA173"/>
                    </a:solidFill>
                  </a:tcPr>
                </a:tc>
                <a:tc>
                  <a:txBody>
                    <a:bodyPr/>
                    <a:lstStyle/>
                    <a:p>
                      <a:pPr>
                        <a:lnSpc>
                          <a:spcPct val="115000"/>
                        </a:lnSpc>
                        <a:spcAft>
                          <a:spcPts val="0"/>
                        </a:spcAft>
                      </a:pPr>
                      <a:r>
                        <a:rPr lang="en-GB" sz="1400">
                          <a:effectLst/>
                        </a:rPr>
                        <a:t>Up to 1800</a:t>
                      </a:r>
                      <a:endParaRPr lang="de-CH" sz="1400">
                        <a:effectLst/>
                        <a:latin typeface="Calibri"/>
                        <a:ea typeface="Calibri"/>
                        <a:cs typeface="Times New Roman"/>
                      </a:endParaRPr>
                    </a:p>
                  </a:txBody>
                  <a:tcPr marL="38487" marR="38487" marT="0" marB="0">
                    <a:solidFill>
                      <a:srgbClr val="7AA173"/>
                    </a:solidFill>
                  </a:tcPr>
                </a:tc>
                <a:tc>
                  <a:txBody>
                    <a:bodyPr/>
                    <a:lstStyle/>
                    <a:p>
                      <a:pPr>
                        <a:lnSpc>
                          <a:spcPct val="115000"/>
                        </a:lnSpc>
                        <a:spcAft>
                          <a:spcPts val="0"/>
                        </a:spcAft>
                      </a:pPr>
                      <a:r>
                        <a:rPr lang="en-GB" sz="1400" dirty="0">
                          <a:effectLst/>
                        </a:rPr>
                        <a:t>4.3 - 8.0</a:t>
                      </a:r>
                      <a:endParaRPr lang="de-CH" sz="1400" dirty="0">
                        <a:effectLst/>
                        <a:latin typeface="Calibri"/>
                        <a:ea typeface="Calibri"/>
                        <a:cs typeface="Times New Roman"/>
                      </a:endParaRPr>
                    </a:p>
                  </a:txBody>
                  <a:tcPr marL="38487" marR="38487" marT="0" marB="0">
                    <a:solidFill>
                      <a:srgbClr val="7AA173"/>
                    </a:solidFill>
                  </a:tcPr>
                </a:tc>
                <a:tc>
                  <a:txBody>
                    <a:bodyPr/>
                    <a:lstStyle/>
                    <a:p>
                      <a:pPr marL="228600">
                        <a:lnSpc>
                          <a:spcPct val="115000"/>
                        </a:lnSpc>
                        <a:spcAft>
                          <a:spcPts val="0"/>
                        </a:spcAft>
                      </a:pPr>
                      <a:r>
                        <a:rPr lang="en-GB" sz="1400" dirty="0">
                          <a:effectLst/>
                        </a:rPr>
                        <a:t>2 - 7</a:t>
                      </a:r>
                      <a:endParaRPr lang="de-CH" sz="1400" dirty="0">
                        <a:effectLst/>
                        <a:latin typeface="Calibri"/>
                        <a:ea typeface="Calibri"/>
                        <a:cs typeface="Times New Roman"/>
                      </a:endParaRPr>
                    </a:p>
                  </a:txBody>
                  <a:tcPr marL="38487" marR="38487" marT="0" marB="0">
                    <a:solidFill>
                      <a:srgbClr val="7AA173"/>
                    </a:solidFill>
                  </a:tcPr>
                </a:tc>
                <a:tc>
                  <a:txBody>
                    <a:bodyPr/>
                    <a:lstStyle/>
                    <a:p>
                      <a:pPr marL="0" lvl="0" indent="0">
                        <a:lnSpc>
                          <a:spcPct val="115000"/>
                        </a:lnSpc>
                        <a:spcAft>
                          <a:spcPts val="0"/>
                        </a:spcAft>
                        <a:buFont typeface="Symbol"/>
                        <a:buNone/>
                      </a:pPr>
                      <a:r>
                        <a:rPr lang="en-GB" sz="1400" dirty="0">
                          <a:effectLst/>
                        </a:rPr>
                        <a:t>Adapted to degraded soils, tolerant to drought  and to shade</a:t>
                      </a:r>
                      <a:endParaRPr lang="de-CH" sz="1400" dirty="0">
                        <a:effectLst/>
                        <a:latin typeface="Calibri"/>
                        <a:ea typeface="Calibri"/>
                        <a:cs typeface="Times New Roman"/>
                      </a:endParaRPr>
                    </a:p>
                  </a:txBody>
                  <a:tcPr marL="38487" marR="38487" marT="0" marB="0">
                    <a:solidFill>
                      <a:srgbClr val="7AA173"/>
                    </a:solidFill>
                  </a:tcPr>
                </a:tc>
                <a:extLst>
                  <a:ext uri="{0D108BD9-81ED-4DB2-BD59-A6C34878D82A}">
                    <a16:rowId xmlns:a16="http://schemas.microsoft.com/office/drawing/2014/main" val="10001"/>
                  </a:ext>
                </a:extLst>
              </a:tr>
              <a:tr h="527097">
                <a:tc>
                  <a:txBody>
                    <a:bodyPr/>
                    <a:lstStyle/>
                    <a:p>
                      <a:pPr>
                        <a:lnSpc>
                          <a:spcPct val="115000"/>
                        </a:lnSpc>
                        <a:spcAft>
                          <a:spcPts val="0"/>
                        </a:spcAft>
                      </a:pPr>
                      <a:r>
                        <a:rPr lang="en-GB" sz="1400" dirty="0" err="1">
                          <a:solidFill>
                            <a:schemeClr val="tx1"/>
                          </a:solidFill>
                          <a:effectLst/>
                        </a:rPr>
                        <a:t>Sunnhemp</a:t>
                      </a:r>
                      <a:r>
                        <a:rPr lang="en-GB" sz="1400" dirty="0">
                          <a:solidFill>
                            <a:schemeClr val="tx1"/>
                          </a:solidFill>
                          <a:effectLst/>
                        </a:rPr>
                        <a:t> </a:t>
                      </a:r>
                    </a:p>
                    <a:p>
                      <a:pPr>
                        <a:lnSpc>
                          <a:spcPct val="115000"/>
                        </a:lnSpc>
                        <a:spcAft>
                          <a:spcPts val="0"/>
                        </a:spcAft>
                      </a:pPr>
                      <a:r>
                        <a:rPr lang="en-GB" sz="1400" b="0" dirty="0">
                          <a:solidFill>
                            <a:schemeClr val="tx1"/>
                          </a:solidFill>
                          <a:effectLst/>
                        </a:rPr>
                        <a:t>(</a:t>
                      </a:r>
                      <a:r>
                        <a:rPr lang="en-GB" sz="1400" b="0" i="1" dirty="0">
                          <a:solidFill>
                            <a:schemeClr val="tx1"/>
                          </a:solidFill>
                          <a:effectLst/>
                        </a:rPr>
                        <a:t>Crotalaria species</a:t>
                      </a:r>
                      <a:r>
                        <a:rPr lang="en-GB" sz="1400" b="0" dirty="0">
                          <a:solidFill>
                            <a:schemeClr val="tx1"/>
                          </a:solidFill>
                          <a:effectLst/>
                        </a:rPr>
                        <a:t>)</a:t>
                      </a:r>
                      <a:endParaRPr lang="de-CH" sz="1400" b="0" dirty="0">
                        <a:solidFill>
                          <a:schemeClr val="tx1"/>
                        </a:solidFill>
                        <a:effectLst/>
                        <a:latin typeface="Calibri"/>
                        <a:ea typeface="Calibri"/>
                        <a:cs typeface="Times New Roman"/>
                      </a:endParaRPr>
                    </a:p>
                  </a:txBody>
                  <a:tcPr marL="38487" marR="38487" marT="0" marB="0">
                    <a:solidFill>
                      <a:srgbClr val="B5CBB1"/>
                    </a:solidFill>
                  </a:tcPr>
                </a:tc>
                <a:tc>
                  <a:txBody>
                    <a:bodyPr/>
                    <a:lstStyle/>
                    <a:p>
                      <a:pPr>
                        <a:lnSpc>
                          <a:spcPct val="115000"/>
                        </a:lnSpc>
                        <a:spcAft>
                          <a:spcPts val="0"/>
                        </a:spcAft>
                      </a:pPr>
                      <a:r>
                        <a:rPr lang="en-GB" sz="1400" dirty="0">
                          <a:effectLst/>
                        </a:rPr>
                        <a:t>Up to 1500</a:t>
                      </a:r>
                      <a:endParaRPr lang="de-CH" sz="1400" dirty="0">
                        <a:effectLst/>
                        <a:latin typeface="Calibri"/>
                        <a:ea typeface="Calibri"/>
                        <a:cs typeface="Times New Roman"/>
                      </a:endParaRPr>
                    </a:p>
                  </a:txBody>
                  <a:tcPr marL="38487" marR="38487" marT="0" marB="0">
                    <a:solidFill>
                      <a:srgbClr val="B5CBB1"/>
                    </a:solidFill>
                  </a:tcPr>
                </a:tc>
                <a:tc>
                  <a:txBody>
                    <a:bodyPr/>
                    <a:lstStyle/>
                    <a:p>
                      <a:pPr>
                        <a:lnSpc>
                          <a:spcPct val="115000"/>
                        </a:lnSpc>
                        <a:spcAft>
                          <a:spcPts val="0"/>
                        </a:spcAft>
                      </a:pPr>
                      <a:r>
                        <a:rPr lang="en-GB" sz="1400" dirty="0">
                          <a:effectLst/>
                        </a:rPr>
                        <a:t>5.0 - 8.4</a:t>
                      </a:r>
                      <a:endParaRPr lang="de-CH" sz="1400" dirty="0">
                        <a:effectLst/>
                        <a:latin typeface="Calibri"/>
                        <a:ea typeface="Calibri"/>
                        <a:cs typeface="Times New Roman"/>
                      </a:endParaRPr>
                    </a:p>
                  </a:txBody>
                  <a:tcPr marL="38487" marR="38487" marT="0" marB="0">
                    <a:solidFill>
                      <a:srgbClr val="B5CBB1"/>
                    </a:solidFill>
                  </a:tcPr>
                </a:tc>
                <a:tc>
                  <a:txBody>
                    <a:bodyPr/>
                    <a:lstStyle/>
                    <a:p>
                      <a:pPr marL="228600" algn="l" defTabSz="457200" rtl="0" eaLnBrk="1" latinLnBrk="0" hangingPunct="1">
                        <a:lnSpc>
                          <a:spcPct val="115000"/>
                        </a:lnSpc>
                        <a:spcAft>
                          <a:spcPts val="0"/>
                        </a:spcAft>
                      </a:pPr>
                      <a:r>
                        <a:rPr lang="de-CH" sz="1400" kern="1200" dirty="0" err="1">
                          <a:solidFill>
                            <a:schemeClr val="dk1"/>
                          </a:solidFill>
                          <a:effectLst/>
                          <a:latin typeface="+mn-lt"/>
                          <a:ea typeface="+mn-ea"/>
                          <a:cs typeface="+mn-cs"/>
                        </a:rPr>
                        <a:t>Up</a:t>
                      </a:r>
                      <a:r>
                        <a:rPr lang="de-CH" sz="1400" kern="1200" dirty="0">
                          <a:solidFill>
                            <a:schemeClr val="dk1"/>
                          </a:solidFill>
                          <a:effectLst/>
                          <a:latin typeface="+mn-lt"/>
                          <a:ea typeface="+mn-ea"/>
                          <a:cs typeface="+mn-cs"/>
                        </a:rPr>
                        <a:t> to 20</a:t>
                      </a:r>
                      <a:endParaRPr lang="en-US" sz="1400" kern="1200" dirty="0">
                        <a:solidFill>
                          <a:schemeClr val="dk1"/>
                        </a:solidFill>
                        <a:effectLst/>
                        <a:latin typeface="+mn-lt"/>
                        <a:ea typeface="+mn-ea"/>
                        <a:cs typeface="+mn-cs"/>
                      </a:endParaRPr>
                    </a:p>
                  </a:txBody>
                  <a:tcPr marL="38487" marR="38487" marT="0" marB="0">
                    <a:solidFill>
                      <a:srgbClr val="B5CBB1"/>
                    </a:solidFill>
                  </a:tcPr>
                </a:tc>
                <a:tc>
                  <a:txBody>
                    <a:bodyPr/>
                    <a:lstStyle/>
                    <a:p>
                      <a:pPr marL="0" lvl="0" indent="0">
                        <a:lnSpc>
                          <a:spcPct val="115000"/>
                        </a:lnSpc>
                        <a:spcAft>
                          <a:spcPts val="0"/>
                        </a:spcAft>
                        <a:buFont typeface="Symbol"/>
                        <a:buNone/>
                      </a:pPr>
                      <a:r>
                        <a:rPr lang="en-GB" sz="1400" dirty="0">
                          <a:effectLst/>
                        </a:rPr>
                        <a:t>Tolerant</a:t>
                      </a:r>
                      <a:r>
                        <a:rPr lang="en-GB" sz="1400" baseline="0" dirty="0">
                          <a:effectLst/>
                        </a:rPr>
                        <a:t> to d</a:t>
                      </a:r>
                      <a:r>
                        <a:rPr lang="en-GB" sz="1400" dirty="0">
                          <a:effectLst/>
                        </a:rPr>
                        <a:t>rought </a:t>
                      </a:r>
                      <a:br>
                        <a:rPr lang="en-GB" sz="1400" dirty="0">
                          <a:effectLst/>
                        </a:rPr>
                      </a:br>
                      <a:r>
                        <a:rPr lang="de-CH" sz="1400" dirty="0">
                          <a:effectLst/>
                        </a:rPr>
                        <a:t>and</a:t>
                      </a:r>
                      <a:r>
                        <a:rPr lang="en-GB" sz="1400" dirty="0">
                          <a:effectLst/>
                        </a:rPr>
                        <a:t> mild frost</a:t>
                      </a:r>
                      <a:endParaRPr lang="de-CH" sz="1400" dirty="0">
                        <a:effectLst/>
                        <a:latin typeface="Calibri"/>
                        <a:ea typeface="Calibri"/>
                        <a:cs typeface="Times New Roman"/>
                      </a:endParaRPr>
                    </a:p>
                  </a:txBody>
                  <a:tcPr marL="38487" marR="38487" marT="0" marB="0">
                    <a:solidFill>
                      <a:srgbClr val="B5CBB1"/>
                    </a:solidFill>
                  </a:tcPr>
                </a:tc>
                <a:extLst>
                  <a:ext uri="{0D108BD9-81ED-4DB2-BD59-A6C34878D82A}">
                    <a16:rowId xmlns:a16="http://schemas.microsoft.com/office/drawing/2014/main" val="10002"/>
                  </a:ext>
                </a:extLst>
              </a:tr>
              <a:tr h="559365">
                <a:tc>
                  <a:txBody>
                    <a:bodyPr/>
                    <a:lstStyle/>
                    <a:p>
                      <a:pPr>
                        <a:lnSpc>
                          <a:spcPct val="115000"/>
                        </a:lnSpc>
                        <a:spcAft>
                          <a:spcPts val="0"/>
                        </a:spcAft>
                      </a:pPr>
                      <a:r>
                        <a:rPr lang="en-GB" sz="1400" dirty="0">
                          <a:solidFill>
                            <a:schemeClr val="tx1"/>
                          </a:solidFill>
                          <a:effectLst/>
                        </a:rPr>
                        <a:t>Wild Hops </a:t>
                      </a:r>
                    </a:p>
                    <a:p>
                      <a:pPr>
                        <a:lnSpc>
                          <a:spcPct val="115000"/>
                        </a:lnSpc>
                        <a:spcAft>
                          <a:spcPts val="0"/>
                        </a:spcAft>
                      </a:pPr>
                      <a:r>
                        <a:rPr lang="en-GB" sz="1400" b="0" dirty="0">
                          <a:solidFill>
                            <a:schemeClr val="tx1"/>
                          </a:solidFill>
                          <a:effectLst/>
                        </a:rPr>
                        <a:t>(</a:t>
                      </a:r>
                      <a:r>
                        <a:rPr lang="en-GB" sz="1400" b="0" i="1" dirty="0" err="1">
                          <a:solidFill>
                            <a:schemeClr val="tx1"/>
                          </a:solidFill>
                          <a:effectLst/>
                        </a:rPr>
                        <a:t>Flemingia</a:t>
                      </a:r>
                      <a:r>
                        <a:rPr lang="en-GB" sz="1400" b="0" i="1" dirty="0">
                          <a:solidFill>
                            <a:schemeClr val="tx1"/>
                          </a:solidFill>
                          <a:effectLst/>
                        </a:rPr>
                        <a:t> species)</a:t>
                      </a:r>
                      <a:endParaRPr lang="de-CH" sz="1400" b="0" i="1" dirty="0">
                        <a:solidFill>
                          <a:schemeClr val="tx1"/>
                        </a:solidFill>
                        <a:effectLst/>
                        <a:latin typeface="Calibri"/>
                        <a:ea typeface="Calibri"/>
                        <a:cs typeface="Times New Roman"/>
                      </a:endParaRPr>
                    </a:p>
                  </a:txBody>
                  <a:tcPr marL="38487" marR="38487" marT="0" marB="0">
                    <a:solidFill>
                      <a:srgbClr val="7AA173"/>
                    </a:solidFill>
                  </a:tcPr>
                </a:tc>
                <a:tc>
                  <a:txBody>
                    <a:bodyPr/>
                    <a:lstStyle/>
                    <a:p>
                      <a:pPr>
                        <a:lnSpc>
                          <a:spcPct val="115000"/>
                        </a:lnSpc>
                        <a:spcAft>
                          <a:spcPts val="0"/>
                        </a:spcAft>
                      </a:pPr>
                      <a:r>
                        <a:rPr lang="en-GB" sz="1400" dirty="0">
                          <a:effectLst/>
                        </a:rPr>
                        <a:t>Up to 2000</a:t>
                      </a:r>
                      <a:endParaRPr lang="de-CH" sz="1400" dirty="0">
                        <a:effectLst/>
                        <a:latin typeface="Calibri"/>
                        <a:ea typeface="Calibri"/>
                        <a:cs typeface="Times New Roman"/>
                      </a:endParaRPr>
                    </a:p>
                  </a:txBody>
                  <a:tcPr marL="38487" marR="38487" marT="0" marB="0">
                    <a:solidFill>
                      <a:srgbClr val="7AA173"/>
                    </a:solidFill>
                  </a:tcPr>
                </a:tc>
                <a:tc>
                  <a:txBody>
                    <a:bodyPr/>
                    <a:lstStyle/>
                    <a:p>
                      <a:pPr>
                        <a:lnSpc>
                          <a:spcPct val="115000"/>
                        </a:lnSpc>
                        <a:spcAft>
                          <a:spcPts val="0"/>
                        </a:spcAft>
                      </a:pPr>
                      <a:r>
                        <a:rPr lang="en-GB" sz="1400" dirty="0">
                          <a:effectLst/>
                        </a:rPr>
                        <a:t>4.6 - 7.5</a:t>
                      </a:r>
                      <a:endParaRPr lang="de-CH" sz="1400" dirty="0">
                        <a:effectLst/>
                        <a:latin typeface="Calibri"/>
                        <a:ea typeface="Calibri"/>
                        <a:cs typeface="Times New Roman"/>
                      </a:endParaRPr>
                    </a:p>
                  </a:txBody>
                  <a:tcPr marL="38487" marR="38487" marT="0" marB="0">
                    <a:solidFill>
                      <a:srgbClr val="7AA173"/>
                    </a:solidFill>
                  </a:tcPr>
                </a:tc>
                <a:tc>
                  <a:txBody>
                    <a:bodyPr/>
                    <a:lstStyle/>
                    <a:p>
                      <a:pPr marL="228600" algn="l" defTabSz="457200" rtl="0" eaLnBrk="1" latinLnBrk="0" hangingPunct="1">
                        <a:lnSpc>
                          <a:spcPct val="115000"/>
                        </a:lnSpc>
                        <a:spcAft>
                          <a:spcPts val="0"/>
                        </a:spcAft>
                      </a:pPr>
                      <a:r>
                        <a:rPr lang="de-CH" sz="1400" kern="1200" dirty="0">
                          <a:solidFill>
                            <a:schemeClr val="dk1"/>
                          </a:solidFill>
                          <a:effectLst/>
                          <a:latin typeface="+mn-lt"/>
                          <a:ea typeface="+mn-ea"/>
                          <a:cs typeface="+mn-cs"/>
                        </a:rPr>
                        <a:t>12</a:t>
                      </a:r>
                      <a:endParaRPr lang="en-US" sz="1400" kern="1200" dirty="0">
                        <a:solidFill>
                          <a:schemeClr val="dk1"/>
                        </a:solidFill>
                        <a:effectLst/>
                        <a:latin typeface="+mn-lt"/>
                        <a:ea typeface="+mn-ea"/>
                        <a:cs typeface="+mn-cs"/>
                      </a:endParaRPr>
                    </a:p>
                  </a:txBody>
                  <a:tcPr marL="38487" marR="38487" marT="0" marB="0">
                    <a:solidFill>
                      <a:srgbClr val="7AA173"/>
                    </a:solidFill>
                  </a:tcPr>
                </a:tc>
                <a:tc>
                  <a:txBody>
                    <a:bodyPr/>
                    <a:lstStyle/>
                    <a:p>
                      <a:pPr marL="0" lvl="0" indent="0">
                        <a:lnSpc>
                          <a:spcPct val="115000"/>
                        </a:lnSpc>
                        <a:spcAft>
                          <a:spcPts val="0"/>
                        </a:spcAft>
                        <a:buFont typeface="Symbol"/>
                        <a:buNone/>
                      </a:pPr>
                      <a:r>
                        <a:rPr lang="en-GB" sz="1400" dirty="0">
                          <a:effectLst/>
                        </a:rPr>
                        <a:t>Effective weed suppressant</a:t>
                      </a:r>
                      <a:endParaRPr lang="de-CH" sz="1400" dirty="0">
                        <a:effectLst/>
                        <a:latin typeface="Calibri"/>
                        <a:ea typeface="Calibri"/>
                        <a:cs typeface="Times New Roman"/>
                      </a:endParaRPr>
                    </a:p>
                  </a:txBody>
                  <a:tcPr marL="38487" marR="38487" marT="0" marB="0">
                    <a:solidFill>
                      <a:srgbClr val="7AA173"/>
                    </a:solidFill>
                  </a:tcPr>
                </a:tc>
                <a:extLst>
                  <a:ext uri="{0D108BD9-81ED-4DB2-BD59-A6C34878D82A}">
                    <a16:rowId xmlns:a16="http://schemas.microsoft.com/office/drawing/2014/main" val="10003"/>
                  </a:ext>
                </a:extLst>
              </a:tr>
              <a:tr h="547823">
                <a:tc>
                  <a:txBody>
                    <a:bodyPr/>
                    <a:lstStyle/>
                    <a:p>
                      <a:pPr>
                        <a:lnSpc>
                          <a:spcPct val="115000"/>
                        </a:lnSpc>
                        <a:spcAft>
                          <a:spcPts val="0"/>
                        </a:spcAft>
                      </a:pPr>
                      <a:r>
                        <a:rPr lang="en-GB" sz="1400" dirty="0">
                          <a:solidFill>
                            <a:schemeClr val="tx1"/>
                          </a:solidFill>
                          <a:effectLst/>
                        </a:rPr>
                        <a:t>Lablab </a:t>
                      </a:r>
                    </a:p>
                    <a:p>
                      <a:pPr>
                        <a:lnSpc>
                          <a:spcPct val="115000"/>
                        </a:lnSpc>
                        <a:spcAft>
                          <a:spcPts val="0"/>
                        </a:spcAft>
                      </a:pPr>
                      <a:r>
                        <a:rPr lang="en-GB" sz="1400" b="0" dirty="0">
                          <a:solidFill>
                            <a:schemeClr val="tx1"/>
                          </a:solidFill>
                          <a:effectLst/>
                        </a:rPr>
                        <a:t>(</a:t>
                      </a:r>
                      <a:r>
                        <a:rPr lang="en-GB" sz="1400" b="0" i="1" dirty="0" err="1">
                          <a:solidFill>
                            <a:schemeClr val="tx1"/>
                          </a:solidFill>
                          <a:effectLst/>
                        </a:rPr>
                        <a:t>Purpureus</a:t>
                      </a:r>
                      <a:r>
                        <a:rPr lang="en-GB" sz="1400" b="0" i="1" dirty="0">
                          <a:solidFill>
                            <a:schemeClr val="tx1"/>
                          </a:solidFill>
                          <a:effectLst/>
                        </a:rPr>
                        <a:t> species)</a:t>
                      </a:r>
                      <a:endParaRPr lang="de-CH" sz="1400" b="0" i="1" dirty="0">
                        <a:solidFill>
                          <a:schemeClr val="tx1"/>
                        </a:solidFill>
                        <a:effectLst/>
                        <a:latin typeface="Calibri"/>
                        <a:ea typeface="Calibri"/>
                        <a:cs typeface="Times New Roman"/>
                      </a:endParaRPr>
                    </a:p>
                  </a:txBody>
                  <a:tcPr marL="38487" marR="38487" marT="0" marB="0">
                    <a:solidFill>
                      <a:srgbClr val="B5CBB1"/>
                    </a:solidFill>
                  </a:tcPr>
                </a:tc>
                <a:tc>
                  <a:txBody>
                    <a:bodyPr/>
                    <a:lstStyle/>
                    <a:p>
                      <a:pPr>
                        <a:lnSpc>
                          <a:spcPct val="115000"/>
                        </a:lnSpc>
                        <a:spcAft>
                          <a:spcPts val="0"/>
                        </a:spcAft>
                      </a:pPr>
                      <a:r>
                        <a:rPr lang="en-GB" sz="1400" dirty="0">
                          <a:effectLst/>
                        </a:rPr>
                        <a:t>Up to 2100</a:t>
                      </a:r>
                      <a:endParaRPr lang="de-CH" sz="1400" dirty="0">
                        <a:effectLst/>
                        <a:latin typeface="Calibri"/>
                        <a:ea typeface="Calibri"/>
                        <a:cs typeface="Times New Roman"/>
                      </a:endParaRPr>
                    </a:p>
                  </a:txBody>
                  <a:tcPr marL="38487" marR="38487" marT="0" marB="0">
                    <a:solidFill>
                      <a:srgbClr val="B5CBB1"/>
                    </a:solidFill>
                  </a:tcPr>
                </a:tc>
                <a:tc>
                  <a:txBody>
                    <a:bodyPr/>
                    <a:lstStyle/>
                    <a:p>
                      <a:pPr>
                        <a:lnSpc>
                          <a:spcPct val="115000"/>
                        </a:lnSpc>
                        <a:spcAft>
                          <a:spcPts val="0"/>
                        </a:spcAft>
                      </a:pPr>
                      <a:r>
                        <a:rPr lang="en-GB" sz="1400" dirty="0">
                          <a:effectLst/>
                        </a:rPr>
                        <a:t>4.5 - 8.0</a:t>
                      </a:r>
                      <a:endParaRPr lang="de-CH" sz="1400" dirty="0">
                        <a:effectLst/>
                        <a:latin typeface="Calibri"/>
                        <a:ea typeface="Calibri"/>
                        <a:cs typeface="Times New Roman"/>
                      </a:endParaRPr>
                    </a:p>
                  </a:txBody>
                  <a:tcPr marL="38487" marR="38487" marT="0" marB="0">
                    <a:solidFill>
                      <a:srgbClr val="B5CBB1"/>
                    </a:solidFill>
                  </a:tcPr>
                </a:tc>
                <a:tc>
                  <a:txBody>
                    <a:bodyPr/>
                    <a:lstStyle/>
                    <a:p>
                      <a:pPr marL="228600" algn="l" defTabSz="457200" rtl="0" eaLnBrk="1" latinLnBrk="0" hangingPunct="1">
                        <a:lnSpc>
                          <a:spcPct val="115000"/>
                        </a:lnSpc>
                        <a:spcAft>
                          <a:spcPts val="0"/>
                        </a:spcAft>
                      </a:pPr>
                      <a:r>
                        <a:rPr lang="de-CH" sz="1400" kern="1200" dirty="0">
                          <a:solidFill>
                            <a:schemeClr val="dk1"/>
                          </a:solidFill>
                          <a:effectLst/>
                          <a:latin typeface="+mn-lt"/>
                          <a:ea typeface="+mn-ea"/>
                          <a:cs typeface="+mn-cs"/>
                        </a:rPr>
                        <a:t>3</a:t>
                      </a:r>
                      <a:endParaRPr lang="en-US" sz="1400" kern="1200" dirty="0">
                        <a:solidFill>
                          <a:schemeClr val="dk1"/>
                        </a:solidFill>
                        <a:effectLst/>
                        <a:latin typeface="+mn-lt"/>
                        <a:ea typeface="+mn-ea"/>
                        <a:cs typeface="+mn-cs"/>
                      </a:endParaRPr>
                    </a:p>
                  </a:txBody>
                  <a:tcPr marL="38487" marR="38487" marT="0" marB="0">
                    <a:solidFill>
                      <a:srgbClr val="B5CBB1"/>
                    </a:solidFill>
                  </a:tcPr>
                </a:tc>
                <a:tc>
                  <a:txBody>
                    <a:bodyPr/>
                    <a:lstStyle/>
                    <a:p>
                      <a:pPr marL="0" lvl="0" indent="0">
                        <a:lnSpc>
                          <a:spcPct val="115000"/>
                        </a:lnSpc>
                        <a:spcAft>
                          <a:spcPts val="0"/>
                        </a:spcAft>
                        <a:buFont typeface="Symbol"/>
                        <a:buNone/>
                      </a:pPr>
                      <a:r>
                        <a:rPr lang="en-GB" sz="1400" dirty="0">
                          <a:effectLst/>
                        </a:rPr>
                        <a:t>Tolerant to low rainfall </a:t>
                      </a:r>
                      <a:br>
                        <a:rPr lang="en-GB" sz="1400" dirty="0">
                          <a:effectLst/>
                        </a:rPr>
                      </a:br>
                      <a:r>
                        <a:rPr lang="en-GB" sz="1400" dirty="0">
                          <a:effectLst/>
                        </a:rPr>
                        <a:t>and drought</a:t>
                      </a:r>
                      <a:endParaRPr lang="de-CH" sz="1400" dirty="0">
                        <a:effectLst/>
                        <a:latin typeface="Calibri"/>
                        <a:ea typeface="Calibri"/>
                        <a:cs typeface="Times New Roman"/>
                      </a:endParaRPr>
                    </a:p>
                  </a:txBody>
                  <a:tcPr marL="38487" marR="38487" marT="0" marB="0">
                    <a:solidFill>
                      <a:srgbClr val="B5CBB1"/>
                    </a:solidFill>
                  </a:tcPr>
                </a:tc>
                <a:extLst>
                  <a:ext uri="{0D108BD9-81ED-4DB2-BD59-A6C34878D82A}">
                    <a16:rowId xmlns:a16="http://schemas.microsoft.com/office/drawing/2014/main" val="10004"/>
                  </a:ext>
                </a:extLst>
              </a:tr>
              <a:tr h="542040">
                <a:tc>
                  <a:txBody>
                    <a:bodyPr/>
                    <a:lstStyle/>
                    <a:p>
                      <a:pPr>
                        <a:lnSpc>
                          <a:spcPct val="115000"/>
                        </a:lnSpc>
                        <a:spcAft>
                          <a:spcPts val="0"/>
                        </a:spcAft>
                      </a:pPr>
                      <a:r>
                        <a:rPr lang="en-GB" sz="1400" dirty="0">
                          <a:solidFill>
                            <a:schemeClr val="tx1"/>
                          </a:solidFill>
                          <a:effectLst/>
                        </a:rPr>
                        <a:t>Velvet bean</a:t>
                      </a:r>
                      <a:endParaRPr lang="de-CH" sz="1400" dirty="0">
                        <a:solidFill>
                          <a:schemeClr val="tx1"/>
                        </a:solidFill>
                        <a:effectLst/>
                      </a:endParaRPr>
                    </a:p>
                    <a:p>
                      <a:pPr>
                        <a:lnSpc>
                          <a:spcPct val="115000"/>
                        </a:lnSpc>
                        <a:spcAft>
                          <a:spcPts val="0"/>
                        </a:spcAft>
                      </a:pPr>
                      <a:r>
                        <a:rPr lang="en-GB" sz="1400" b="0" dirty="0">
                          <a:solidFill>
                            <a:schemeClr val="tx1"/>
                          </a:solidFill>
                          <a:effectLst/>
                        </a:rPr>
                        <a:t>(</a:t>
                      </a:r>
                      <a:r>
                        <a:rPr lang="en-GB" sz="1400" b="0" i="1" dirty="0" err="1">
                          <a:solidFill>
                            <a:schemeClr val="tx1"/>
                          </a:solidFill>
                          <a:effectLst/>
                        </a:rPr>
                        <a:t>Mucuna</a:t>
                      </a:r>
                      <a:r>
                        <a:rPr lang="en-GB" sz="1400" b="0" i="1" dirty="0">
                          <a:solidFill>
                            <a:schemeClr val="tx1"/>
                          </a:solidFill>
                          <a:effectLst/>
                        </a:rPr>
                        <a:t> </a:t>
                      </a:r>
                      <a:r>
                        <a:rPr lang="en-GB" sz="1400" b="0" i="1" dirty="0" err="1">
                          <a:solidFill>
                            <a:schemeClr val="tx1"/>
                          </a:solidFill>
                          <a:effectLst/>
                        </a:rPr>
                        <a:t>pruriens</a:t>
                      </a:r>
                      <a:r>
                        <a:rPr lang="en-GB" sz="1400" b="0" dirty="0">
                          <a:solidFill>
                            <a:schemeClr val="tx1"/>
                          </a:solidFill>
                          <a:effectLst/>
                        </a:rPr>
                        <a:t>)</a:t>
                      </a:r>
                      <a:endParaRPr lang="de-CH" sz="1400" b="0" dirty="0">
                        <a:solidFill>
                          <a:schemeClr val="tx1"/>
                        </a:solidFill>
                        <a:effectLst/>
                        <a:latin typeface="Calibri"/>
                        <a:ea typeface="Calibri"/>
                        <a:cs typeface="Times New Roman"/>
                      </a:endParaRPr>
                    </a:p>
                  </a:txBody>
                  <a:tcPr marL="38487" marR="38487" marT="0" marB="0">
                    <a:solidFill>
                      <a:srgbClr val="7AA173"/>
                    </a:solidFill>
                  </a:tcPr>
                </a:tc>
                <a:tc>
                  <a:txBody>
                    <a:bodyPr/>
                    <a:lstStyle/>
                    <a:p>
                      <a:pPr>
                        <a:lnSpc>
                          <a:spcPct val="115000"/>
                        </a:lnSpc>
                        <a:spcAft>
                          <a:spcPts val="0"/>
                        </a:spcAft>
                      </a:pPr>
                      <a:r>
                        <a:rPr lang="en-GB" sz="1400" dirty="0">
                          <a:effectLst/>
                        </a:rPr>
                        <a:t>Up to 1500</a:t>
                      </a:r>
                      <a:endParaRPr lang="de-CH" sz="1400" dirty="0">
                        <a:effectLst/>
                        <a:latin typeface="Calibri"/>
                        <a:ea typeface="Calibri"/>
                        <a:cs typeface="Times New Roman"/>
                      </a:endParaRPr>
                    </a:p>
                  </a:txBody>
                  <a:tcPr marL="38487" marR="38487" marT="0" marB="0">
                    <a:solidFill>
                      <a:srgbClr val="7AA173"/>
                    </a:solidFill>
                  </a:tcPr>
                </a:tc>
                <a:tc>
                  <a:txBody>
                    <a:bodyPr/>
                    <a:lstStyle/>
                    <a:p>
                      <a:pPr>
                        <a:lnSpc>
                          <a:spcPct val="115000"/>
                        </a:lnSpc>
                        <a:spcAft>
                          <a:spcPts val="0"/>
                        </a:spcAft>
                      </a:pPr>
                      <a:r>
                        <a:rPr lang="en-GB" sz="1400" dirty="0">
                          <a:effectLst/>
                        </a:rPr>
                        <a:t>4.0 - 7.5</a:t>
                      </a:r>
                      <a:endParaRPr lang="de-CH" sz="1400" dirty="0">
                        <a:effectLst/>
                        <a:latin typeface="Calibri"/>
                        <a:ea typeface="Calibri"/>
                        <a:cs typeface="Times New Roman"/>
                      </a:endParaRPr>
                    </a:p>
                  </a:txBody>
                  <a:tcPr marL="38487" marR="38487" marT="0" marB="0">
                    <a:solidFill>
                      <a:srgbClr val="7AA173"/>
                    </a:solidFill>
                  </a:tcPr>
                </a:tc>
                <a:tc>
                  <a:txBody>
                    <a:bodyPr/>
                    <a:lstStyle/>
                    <a:p>
                      <a:pPr marL="228600" algn="l" defTabSz="457200" rtl="0" eaLnBrk="1" latinLnBrk="0" hangingPunct="1">
                        <a:lnSpc>
                          <a:spcPct val="115000"/>
                        </a:lnSpc>
                        <a:spcAft>
                          <a:spcPts val="0"/>
                        </a:spcAft>
                      </a:pPr>
                      <a:r>
                        <a:rPr lang="de-CH" sz="1400" kern="1200" dirty="0">
                          <a:solidFill>
                            <a:schemeClr val="dk1"/>
                          </a:solidFill>
                          <a:effectLst/>
                          <a:latin typeface="+mn-lt"/>
                          <a:ea typeface="+mn-ea"/>
                          <a:cs typeface="+mn-cs"/>
                        </a:rPr>
                        <a:t>7</a:t>
                      </a:r>
                      <a:r>
                        <a:rPr lang="en-GB" sz="1400" dirty="0">
                          <a:effectLst/>
                        </a:rPr>
                        <a:t> - </a:t>
                      </a:r>
                      <a:r>
                        <a:rPr lang="de-CH" sz="1400" kern="1200" dirty="0">
                          <a:solidFill>
                            <a:schemeClr val="dk1"/>
                          </a:solidFill>
                          <a:effectLst/>
                          <a:latin typeface="+mn-lt"/>
                          <a:ea typeface="+mn-ea"/>
                          <a:cs typeface="+mn-cs"/>
                        </a:rPr>
                        <a:t>9</a:t>
                      </a:r>
                      <a:endParaRPr lang="en-US" sz="1400" kern="1200" dirty="0">
                        <a:solidFill>
                          <a:schemeClr val="dk1"/>
                        </a:solidFill>
                        <a:effectLst/>
                        <a:latin typeface="+mn-lt"/>
                        <a:ea typeface="+mn-ea"/>
                        <a:cs typeface="+mn-cs"/>
                      </a:endParaRPr>
                    </a:p>
                  </a:txBody>
                  <a:tcPr marL="38487" marR="38487" marT="0" marB="0">
                    <a:solidFill>
                      <a:srgbClr val="7AA173"/>
                    </a:solidFill>
                  </a:tcPr>
                </a:tc>
                <a:tc>
                  <a:txBody>
                    <a:bodyPr/>
                    <a:lstStyle/>
                    <a:p>
                      <a:pPr marL="0" lvl="0" indent="0">
                        <a:lnSpc>
                          <a:spcPct val="115000"/>
                        </a:lnSpc>
                        <a:spcAft>
                          <a:spcPts val="0"/>
                        </a:spcAft>
                        <a:buFont typeface="Symbol"/>
                        <a:buNone/>
                      </a:pPr>
                      <a:r>
                        <a:rPr lang="en-GB" sz="1400" dirty="0">
                          <a:effectLst/>
                        </a:rPr>
                        <a:t>Adapted to degraded soils, tolerant to drought</a:t>
                      </a:r>
                      <a:endParaRPr lang="de-CH" sz="1400" dirty="0">
                        <a:effectLst/>
                        <a:latin typeface="Calibri"/>
                        <a:ea typeface="Calibri"/>
                        <a:cs typeface="Times New Roman"/>
                      </a:endParaRPr>
                    </a:p>
                  </a:txBody>
                  <a:tcPr marL="38487" marR="38487" marT="0" marB="0">
                    <a:solidFill>
                      <a:srgbClr val="7AA173"/>
                    </a:solidFill>
                  </a:tcPr>
                </a:tc>
                <a:extLst>
                  <a:ext uri="{0D108BD9-81ED-4DB2-BD59-A6C34878D82A}">
                    <a16:rowId xmlns:a16="http://schemas.microsoft.com/office/drawing/2014/main" val="10005"/>
                  </a:ext>
                </a:extLst>
              </a:tr>
              <a:tr h="507717">
                <a:tc>
                  <a:txBody>
                    <a:bodyPr/>
                    <a:lstStyle/>
                    <a:p>
                      <a:pPr>
                        <a:lnSpc>
                          <a:spcPct val="115000"/>
                        </a:lnSpc>
                        <a:spcAft>
                          <a:spcPts val="0"/>
                        </a:spcAft>
                      </a:pPr>
                      <a:r>
                        <a:rPr lang="en-GB" sz="1400" dirty="0">
                          <a:solidFill>
                            <a:schemeClr val="tx1"/>
                          </a:solidFill>
                          <a:effectLst/>
                        </a:rPr>
                        <a:t>Fish bean </a:t>
                      </a:r>
                    </a:p>
                    <a:p>
                      <a:pPr>
                        <a:lnSpc>
                          <a:spcPct val="115000"/>
                        </a:lnSpc>
                        <a:spcAft>
                          <a:spcPts val="0"/>
                        </a:spcAft>
                      </a:pPr>
                      <a:r>
                        <a:rPr lang="en-GB" sz="1400" b="0" dirty="0">
                          <a:solidFill>
                            <a:schemeClr val="tx1"/>
                          </a:solidFill>
                          <a:effectLst/>
                        </a:rPr>
                        <a:t>(</a:t>
                      </a:r>
                      <a:r>
                        <a:rPr lang="en-GB" sz="1400" b="0" i="1" dirty="0" err="1">
                          <a:solidFill>
                            <a:schemeClr val="tx1"/>
                          </a:solidFill>
                          <a:effectLst/>
                        </a:rPr>
                        <a:t>Tephrosia</a:t>
                      </a:r>
                      <a:r>
                        <a:rPr lang="en-GB" sz="1400" b="0" i="1" dirty="0">
                          <a:solidFill>
                            <a:schemeClr val="tx1"/>
                          </a:solidFill>
                          <a:effectLst/>
                        </a:rPr>
                        <a:t> </a:t>
                      </a:r>
                      <a:r>
                        <a:rPr lang="en-GB" sz="1400" b="0" i="1" dirty="0" err="1">
                          <a:solidFill>
                            <a:schemeClr val="tx1"/>
                          </a:solidFill>
                          <a:effectLst/>
                        </a:rPr>
                        <a:t>vogelli</a:t>
                      </a:r>
                      <a:r>
                        <a:rPr lang="en-GB" sz="1400" b="0" i="1" dirty="0">
                          <a:solidFill>
                            <a:schemeClr val="tx1"/>
                          </a:solidFill>
                          <a:effectLst/>
                        </a:rPr>
                        <a:t>)</a:t>
                      </a:r>
                      <a:endParaRPr lang="de-CH" sz="1400" b="0" i="1" dirty="0">
                        <a:solidFill>
                          <a:schemeClr val="tx1"/>
                        </a:solidFill>
                        <a:effectLst/>
                        <a:latin typeface="Calibri"/>
                        <a:ea typeface="Calibri"/>
                        <a:cs typeface="Times New Roman"/>
                      </a:endParaRPr>
                    </a:p>
                  </a:txBody>
                  <a:tcPr marL="38487" marR="38487" marT="0" marB="0">
                    <a:solidFill>
                      <a:srgbClr val="B5CBB1"/>
                    </a:solidFill>
                  </a:tcPr>
                </a:tc>
                <a:tc>
                  <a:txBody>
                    <a:bodyPr/>
                    <a:lstStyle/>
                    <a:p>
                      <a:pPr>
                        <a:lnSpc>
                          <a:spcPct val="115000"/>
                        </a:lnSpc>
                        <a:spcAft>
                          <a:spcPts val="0"/>
                        </a:spcAft>
                      </a:pPr>
                      <a:r>
                        <a:rPr lang="en-GB" sz="1400" dirty="0">
                          <a:effectLst/>
                        </a:rPr>
                        <a:t>Up to 2100</a:t>
                      </a:r>
                      <a:endParaRPr lang="de-CH" sz="1400" dirty="0">
                        <a:effectLst/>
                        <a:latin typeface="Calibri"/>
                        <a:ea typeface="Calibri"/>
                        <a:cs typeface="Times New Roman"/>
                      </a:endParaRPr>
                    </a:p>
                  </a:txBody>
                  <a:tcPr marL="38487" marR="38487" marT="0" marB="0">
                    <a:solidFill>
                      <a:srgbClr val="B5CBB1"/>
                    </a:solidFill>
                  </a:tcPr>
                </a:tc>
                <a:tc>
                  <a:txBody>
                    <a:bodyPr/>
                    <a:lstStyle/>
                    <a:p>
                      <a:pPr>
                        <a:lnSpc>
                          <a:spcPct val="115000"/>
                        </a:lnSpc>
                        <a:spcAft>
                          <a:spcPts val="0"/>
                        </a:spcAft>
                      </a:pPr>
                      <a:r>
                        <a:rPr lang="en-GB" sz="1400" dirty="0">
                          <a:effectLst/>
                        </a:rPr>
                        <a:t>4.5 - 7.0</a:t>
                      </a:r>
                      <a:endParaRPr lang="de-CH" sz="1400" dirty="0">
                        <a:effectLst/>
                        <a:latin typeface="Calibri"/>
                        <a:ea typeface="Calibri"/>
                        <a:cs typeface="Times New Roman"/>
                      </a:endParaRPr>
                    </a:p>
                  </a:txBody>
                  <a:tcPr marL="38487" marR="38487" marT="0" marB="0">
                    <a:solidFill>
                      <a:srgbClr val="B5CBB1"/>
                    </a:solidFill>
                  </a:tcPr>
                </a:tc>
                <a:tc>
                  <a:txBody>
                    <a:bodyPr/>
                    <a:lstStyle/>
                    <a:p>
                      <a:pPr marL="228600" algn="l" defTabSz="457200" rtl="0" eaLnBrk="1" latinLnBrk="0" hangingPunct="1">
                        <a:lnSpc>
                          <a:spcPct val="115000"/>
                        </a:lnSpc>
                        <a:spcAft>
                          <a:spcPts val="0"/>
                        </a:spcAft>
                      </a:pPr>
                      <a:r>
                        <a:rPr lang="de-CH" sz="1400" kern="1200" dirty="0">
                          <a:solidFill>
                            <a:schemeClr val="dk1"/>
                          </a:solidFill>
                          <a:effectLst/>
                          <a:latin typeface="+mn-lt"/>
                          <a:ea typeface="+mn-ea"/>
                          <a:cs typeface="+mn-cs"/>
                        </a:rPr>
                        <a:t>2</a:t>
                      </a:r>
                      <a:endParaRPr lang="en-US" sz="1400" kern="1200" dirty="0">
                        <a:solidFill>
                          <a:schemeClr val="dk1"/>
                        </a:solidFill>
                        <a:effectLst/>
                        <a:latin typeface="+mn-lt"/>
                        <a:ea typeface="+mn-ea"/>
                        <a:cs typeface="+mn-cs"/>
                      </a:endParaRPr>
                    </a:p>
                  </a:txBody>
                  <a:tcPr marL="38487" marR="38487" marT="0" marB="0">
                    <a:solidFill>
                      <a:srgbClr val="B5CBB1"/>
                    </a:solidFill>
                  </a:tcPr>
                </a:tc>
                <a:tc>
                  <a:txBody>
                    <a:bodyPr/>
                    <a:lstStyle/>
                    <a:p>
                      <a:pPr marL="0" lvl="0" indent="0">
                        <a:lnSpc>
                          <a:spcPct val="115000"/>
                        </a:lnSpc>
                        <a:spcAft>
                          <a:spcPts val="0"/>
                        </a:spcAft>
                        <a:buFont typeface="Symbol"/>
                        <a:buNone/>
                      </a:pPr>
                      <a:r>
                        <a:rPr lang="en-GB" sz="1400" dirty="0">
                          <a:effectLst/>
                        </a:rPr>
                        <a:t>Adapted to degraded soils, tolerant to drought</a:t>
                      </a:r>
                      <a:endParaRPr lang="de-CH" sz="1400" dirty="0">
                        <a:effectLst/>
                        <a:latin typeface="Calibri"/>
                        <a:ea typeface="Calibri"/>
                        <a:cs typeface="Times New Roman"/>
                      </a:endParaRPr>
                    </a:p>
                  </a:txBody>
                  <a:tcPr marL="38487" marR="38487" marT="0" marB="0">
                    <a:solidFill>
                      <a:srgbClr val="B5CBB1"/>
                    </a:solidFill>
                  </a:tcPr>
                </a:tc>
                <a:extLst>
                  <a:ext uri="{0D108BD9-81ED-4DB2-BD59-A6C34878D82A}">
                    <a16:rowId xmlns:a16="http://schemas.microsoft.com/office/drawing/2014/main" val="10006"/>
                  </a:ext>
                </a:extLst>
              </a:tr>
            </a:tbl>
          </a:graphicData>
        </a:graphic>
      </p:graphicFrame>
      <p:sp>
        <p:nvSpPr>
          <p:cNvPr id="3" name="TextBox 2"/>
          <p:cNvSpPr txBox="1"/>
          <p:nvPr/>
        </p:nvSpPr>
        <p:spPr>
          <a:xfrm>
            <a:off x="416685" y="5229200"/>
            <a:ext cx="8310627" cy="584775"/>
          </a:xfrm>
          <a:prstGeom prst="rect">
            <a:avLst/>
          </a:prstGeom>
          <a:noFill/>
        </p:spPr>
        <p:txBody>
          <a:bodyPr wrap="square" rtlCol="0">
            <a:spAutoFit/>
          </a:bodyPr>
          <a:lstStyle/>
          <a:p>
            <a:r>
              <a:rPr lang="de-CH" sz="1600" b="0" dirty="0" err="1"/>
              <a:t>Others</a:t>
            </a:r>
            <a:r>
              <a:rPr lang="de-CH" sz="1600" b="0" dirty="0"/>
              <a:t> </a:t>
            </a:r>
            <a:r>
              <a:rPr lang="de-CH" sz="1600" b="0" dirty="0" err="1"/>
              <a:t>include</a:t>
            </a:r>
            <a:r>
              <a:rPr lang="de-CH" sz="1600" b="0" dirty="0"/>
              <a:t> </a:t>
            </a:r>
            <a:r>
              <a:rPr lang="de-CH" sz="1600" b="0" dirty="0" err="1"/>
              <a:t>pigeon</a:t>
            </a:r>
            <a:r>
              <a:rPr lang="de-CH" sz="1600" b="0" dirty="0"/>
              <a:t> </a:t>
            </a:r>
            <a:r>
              <a:rPr lang="de-CH" sz="1600" b="0" dirty="0" err="1"/>
              <a:t>pea</a:t>
            </a:r>
            <a:r>
              <a:rPr lang="de-CH" sz="1600" b="0" dirty="0"/>
              <a:t> (</a:t>
            </a:r>
            <a:r>
              <a:rPr lang="de-CH" sz="1600" b="0" i="1" dirty="0" err="1"/>
              <a:t>Cajanus</a:t>
            </a:r>
            <a:r>
              <a:rPr lang="de-CH" sz="1600" b="0" i="1" dirty="0"/>
              <a:t> </a:t>
            </a:r>
            <a:r>
              <a:rPr lang="de-CH" sz="1600" b="0" i="1" dirty="0" err="1"/>
              <a:t>cajan</a:t>
            </a:r>
            <a:r>
              <a:rPr lang="de-CH" sz="1600" b="0" i="1" dirty="0"/>
              <a:t>)</a:t>
            </a:r>
            <a:r>
              <a:rPr lang="de-CH" sz="1600" b="0" dirty="0"/>
              <a:t>, </a:t>
            </a:r>
            <a:r>
              <a:rPr lang="de-CH" sz="1600" b="0" dirty="0" err="1"/>
              <a:t>common</a:t>
            </a:r>
            <a:r>
              <a:rPr lang="de-CH" sz="1600" b="0" dirty="0"/>
              <a:t> </a:t>
            </a:r>
            <a:r>
              <a:rPr lang="de-CH" sz="1600" b="0" dirty="0" err="1"/>
              <a:t>vetch</a:t>
            </a:r>
            <a:r>
              <a:rPr lang="de-CH" sz="1600" b="0" dirty="0"/>
              <a:t> (</a:t>
            </a:r>
            <a:r>
              <a:rPr lang="en-GB" sz="1600" b="0" i="1" dirty="0" err="1"/>
              <a:t>Vicia</a:t>
            </a:r>
            <a:r>
              <a:rPr lang="en-GB" sz="1600" b="0" i="1" dirty="0"/>
              <a:t> sativa</a:t>
            </a:r>
            <a:r>
              <a:rPr lang="en-GB" sz="1600" b="0" dirty="0"/>
              <a:t>), cowpea </a:t>
            </a:r>
            <a:br>
              <a:rPr lang="en-GB" sz="1600" b="0" i="1" dirty="0"/>
            </a:br>
            <a:r>
              <a:rPr lang="en-GB" sz="1600" b="0" dirty="0"/>
              <a:t>(</a:t>
            </a:r>
            <a:r>
              <a:rPr lang="en-GB" sz="1600" b="0" i="1" dirty="0"/>
              <a:t>Vigna </a:t>
            </a:r>
            <a:r>
              <a:rPr lang="en-GB" sz="1600" b="0" i="1" dirty="0" err="1"/>
              <a:t>unguiculata</a:t>
            </a:r>
            <a:r>
              <a:rPr lang="en-GB" sz="1600" b="0" dirty="0"/>
              <a:t>), Pueraria (</a:t>
            </a:r>
            <a:r>
              <a:rPr lang="en-GB" sz="1600" b="0" i="1" dirty="0"/>
              <a:t>Pueraria </a:t>
            </a:r>
            <a:r>
              <a:rPr lang="en-GB" sz="1600" b="0" i="1" dirty="0" err="1"/>
              <a:t>phaseoloides</a:t>
            </a:r>
            <a:r>
              <a:rPr lang="en-GB" sz="1600" b="0" dirty="0"/>
              <a:t>).</a:t>
            </a:r>
            <a:endParaRPr lang="de-CH" sz="1600" b="0" dirty="0"/>
          </a:p>
        </p:txBody>
      </p:sp>
    </p:spTree>
    <p:extLst>
      <p:ext uri="{BB962C8B-B14F-4D97-AF65-F5344CB8AC3E}">
        <p14:creationId xmlns:p14="http://schemas.microsoft.com/office/powerpoint/2010/main" val="3782522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72307EE-A3A3-4890-9BB4-A6720012E7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8819" y="765138"/>
            <a:ext cx="6840760" cy="4191483"/>
          </a:xfrm>
          <a:prstGeom prst="rect">
            <a:avLst/>
          </a:prstGeom>
        </p:spPr>
      </p:pic>
      <p:sp>
        <p:nvSpPr>
          <p:cNvPr id="2" name="Titel 1"/>
          <p:cNvSpPr>
            <a:spLocks noGrp="1"/>
          </p:cNvSpPr>
          <p:nvPr>
            <p:ph type="title"/>
          </p:nvPr>
        </p:nvSpPr>
        <p:spPr>
          <a:xfrm>
            <a:off x="446917" y="242479"/>
            <a:ext cx="8251825" cy="627009"/>
          </a:xfrm>
        </p:spPr>
        <p:txBody>
          <a:bodyPr/>
          <a:lstStyle/>
          <a:p>
            <a:r>
              <a:rPr lang="en-GB" dirty="0"/>
              <a:t>How to plan a vegetable rotation</a:t>
            </a:r>
          </a:p>
        </p:txBody>
      </p:sp>
      <p:sp>
        <p:nvSpPr>
          <p:cNvPr id="5" name="Textfeld 4"/>
          <p:cNvSpPr txBox="1"/>
          <p:nvPr/>
        </p:nvSpPr>
        <p:spPr>
          <a:xfrm>
            <a:off x="433577" y="3501008"/>
            <a:ext cx="8244659" cy="421593"/>
          </a:xfrm>
          <a:prstGeom prst="rect">
            <a:avLst/>
          </a:prstGeom>
          <a:solidFill>
            <a:schemeClr val="accent6">
              <a:lumMod val="20000"/>
              <a:lumOff val="80000"/>
              <a:alpha val="79999"/>
            </a:schemeClr>
          </a:solidFill>
          <a:ln>
            <a:noFill/>
          </a:ln>
        </p:spPr>
        <p:txBody>
          <a:bodyPr anchor="ctr"/>
          <a:lstStyle>
            <a:defPPr>
              <a:defRPr lang="de-CH"/>
            </a:defPPr>
            <a:lvl1pPr>
              <a:spcBef>
                <a:spcPts val="600"/>
              </a:spcBef>
              <a:defRPr sz="1600" b="0">
                <a:latin typeface="Arial" pitchFamily="34" charset="0"/>
                <a:cs typeface="Arial" pitchFamily="34" charset="0"/>
              </a:defRPr>
            </a:lvl1pPr>
          </a:lstStyle>
          <a:p>
            <a:pPr marL="342900" indent="-342900">
              <a:spcAft>
                <a:spcPts val="600"/>
              </a:spcAft>
              <a:buFont typeface="+mj-lt"/>
              <a:buAutoNum type="arabicPeriod"/>
            </a:pPr>
            <a:r>
              <a:rPr lang="en-US" sz="1800" b="1" dirty="0"/>
              <a:t>Select the vegetables </a:t>
            </a:r>
            <a:r>
              <a:rPr lang="en-US" sz="1800" dirty="0"/>
              <a:t>you want to grow.</a:t>
            </a:r>
          </a:p>
        </p:txBody>
      </p:sp>
      <p:sp>
        <p:nvSpPr>
          <p:cNvPr id="7" name="Textfeld 6"/>
          <p:cNvSpPr txBox="1"/>
          <p:nvPr/>
        </p:nvSpPr>
        <p:spPr>
          <a:xfrm>
            <a:off x="864821" y="3970101"/>
            <a:ext cx="7813415" cy="639553"/>
          </a:xfrm>
          <a:prstGeom prst="rect">
            <a:avLst/>
          </a:prstGeom>
          <a:solidFill>
            <a:schemeClr val="accent6">
              <a:lumMod val="40000"/>
              <a:lumOff val="60000"/>
              <a:alpha val="79999"/>
            </a:schemeClr>
          </a:solidFill>
          <a:ln>
            <a:noFill/>
          </a:ln>
        </p:spPr>
        <p:txBody>
          <a:bodyPr anchor="ctr"/>
          <a:lstStyle>
            <a:defPPr>
              <a:defRPr lang="de-CH"/>
            </a:defPPr>
            <a:lvl1pPr>
              <a:spcBef>
                <a:spcPts val="600"/>
              </a:spcBef>
              <a:defRPr sz="1600" b="0">
                <a:latin typeface="Arial" pitchFamily="34" charset="0"/>
                <a:cs typeface="Arial" pitchFamily="34" charset="0"/>
              </a:defRPr>
            </a:lvl1pPr>
          </a:lstStyle>
          <a:p>
            <a:pPr marL="360000" indent="-360000">
              <a:spcAft>
                <a:spcPts val="600"/>
              </a:spcAft>
              <a:buFont typeface="+mj-lt"/>
              <a:buAutoNum type="arabicPeriod" startAt="2"/>
            </a:pPr>
            <a:r>
              <a:rPr lang="en-US" sz="1800" b="1" dirty="0"/>
              <a:t>Allocate the species </a:t>
            </a:r>
            <a:r>
              <a:rPr lang="en-US" sz="1800" dirty="0"/>
              <a:t>to the crop families </a:t>
            </a:r>
            <a:r>
              <a:rPr lang="en-US" sz="1800" dirty="0">
                <a:solidFill>
                  <a:schemeClr val="accent4"/>
                </a:solidFill>
              </a:rPr>
              <a:t>or to the groups based on their feeding habits.</a:t>
            </a:r>
          </a:p>
        </p:txBody>
      </p:sp>
      <p:sp>
        <p:nvSpPr>
          <p:cNvPr id="8" name="Textfeld 7"/>
          <p:cNvSpPr txBox="1"/>
          <p:nvPr/>
        </p:nvSpPr>
        <p:spPr>
          <a:xfrm>
            <a:off x="1331639" y="4666431"/>
            <a:ext cx="7346597" cy="643388"/>
          </a:xfrm>
          <a:prstGeom prst="rect">
            <a:avLst/>
          </a:prstGeom>
          <a:solidFill>
            <a:schemeClr val="accent6">
              <a:lumMod val="60000"/>
              <a:lumOff val="40000"/>
              <a:alpha val="79999"/>
            </a:schemeClr>
          </a:solidFill>
          <a:ln>
            <a:noFill/>
          </a:ln>
        </p:spPr>
        <p:txBody>
          <a:bodyPr anchor="ctr"/>
          <a:lstStyle>
            <a:defPPr>
              <a:defRPr lang="de-CH"/>
            </a:defPPr>
            <a:lvl1pPr>
              <a:spcBef>
                <a:spcPts val="600"/>
              </a:spcBef>
              <a:defRPr sz="1600" b="0">
                <a:latin typeface="Arial" pitchFamily="34" charset="0"/>
                <a:cs typeface="Arial" pitchFamily="34" charset="0"/>
              </a:defRPr>
            </a:lvl1pPr>
          </a:lstStyle>
          <a:p>
            <a:pPr marL="360000" indent="-360000">
              <a:spcAft>
                <a:spcPts val="600"/>
              </a:spcAft>
              <a:buFont typeface="+mj-lt"/>
              <a:buAutoNum type="arabicPeriod" startAt="3"/>
            </a:pPr>
            <a:r>
              <a:rPr lang="en-US" sz="1800" b="1" dirty="0"/>
              <a:t>Plan a rotation sequence </a:t>
            </a:r>
            <a:r>
              <a:rPr lang="en-US" sz="1800" dirty="0"/>
              <a:t>with different crop families following each other with the highest feeder following legumes.</a:t>
            </a:r>
          </a:p>
        </p:txBody>
      </p:sp>
      <p:sp>
        <p:nvSpPr>
          <p:cNvPr id="9" name="Textfeld 8"/>
          <p:cNvSpPr txBox="1"/>
          <p:nvPr/>
        </p:nvSpPr>
        <p:spPr>
          <a:xfrm>
            <a:off x="1763687" y="5365804"/>
            <a:ext cx="6914549" cy="645029"/>
          </a:xfrm>
          <a:prstGeom prst="rect">
            <a:avLst/>
          </a:prstGeom>
          <a:solidFill>
            <a:schemeClr val="accent6">
              <a:lumMod val="75000"/>
              <a:alpha val="79999"/>
            </a:schemeClr>
          </a:solidFill>
          <a:ln>
            <a:noFill/>
          </a:ln>
        </p:spPr>
        <p:txBody>
          <a:bodyPr anchor="ctr"/>
          <a:lstStyle>
            <a:defPPr>
              <a:defRPr lang="de-CH"/>
            </a:defPPr>
            <a:lvl1pPr>
              <a:spcBef>
                <a:spcPts val="600"/>
              </a:spcBef>
              <a:defRPr sz="1600" b="0">
                <a:latin typeface="Arial" pitchFamily="34" charset="0"/>
                <a:cs typeface="Arial" pitchFamily="34" charset="0"/>
              </a:defRPr>
            </a:lvl1pPr>
          </a:lstStyle>
          <a:p>
            <a:pPr marL="360000" indent="-360000">
              <a:spcAft>
                <a:spcPts val="600"/>
              </a:spcAft>
              <a:buFont typeface="+mj-lt"/>
              <a:buAutoNum type="arabicPeriod" startAt="4"/>
            </a:pPr>
            <a:r>
              <a:rPr lang="en-US" sz="1800" b="1" dirty="0"/>
              <a:t>Make sure </a:t>
            </a:r>
            <a:r>
              <a:rPr lang="en-US" sz="1800" dirty="0"/>
              <a:t>species with same sensitivity to pests and diseases do not follow each other.</a:t>
            </a:r>
          </a:p>
        </p:txBody>
      </p:sp>
    </p:spTree>
    <p:extLst>
      <p:ext uri="{BB962C8B-B14F-4D97-AF65-F5344CB8AC3E}">
        <p14:creationId xmlns:p14="http://schemas.microsoft.com/office/powerpoint/2010/main" val="3653089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61" y="238220"/>
            <a:ext cx="8604486" cy="548680"/>
          </a:xfrm>
        </p:spPr>
        <p:txBody>
          <a:bodyPr/>
          <a:lstStyle/>
          <a:p>
            <a:br>
              <a:rPr lang="de-CH" dirty="0">
                <a:solidFill>
                  <a:srgbClr val="000000"/>
                </a:solidFill>
              </a:rPr>
            </a:br>
            <a:r>
              <a:rPr lang="de-CH" dirty="0">
                <a:solidFill>
                  <a:srgbClr val="000000"/>
                </a:solidFill>
              </a:rPr>
              <a:t>Simple </a:t>
            </a:r>
            <a:r>
              <a:rPr lang="de-CH" dirty="0" err="1">
                <a:solidFill>
                  <a:srgbClr val="000000"/>
                </a:solidFill>
              </a:rPr>
              <a:t>steps</a:t>
            </a:r>
            <a:r>
              <a:rPr lang="de-CH" dirty="0">
                <a:solidFill>
                  <a:srgbClr val="000000"/>
                </a:solidFill>
              </a:rPr>
              <a:t> and examples of a </a:t>
            </a:r>
            <a:r>
              <a:rPr lang="de-CH" dirty="0" err="1">
                <a:solidFill>
                  <a:srgbClr val="000000"/>
                </a:solidFill>
              </a:rPr>
              <a:t>rotation</a:t>
            </a:r>
            <a:r>
              <a:rPr lang="de-CH" dirty="0">
                <a:solidFill>
                  <a:srgbClr val="000000"/>
                </a:solidFill>
              </a:rPr>
              <a:t> plan</a:t>
            </a:r>
            <a:br>
              <a:rPr lang="de-CH" dirty="0"/>
            </a:br>
            <a:endParaRPr lang="de-CH" dirty="0"/>
          </a:p>
        </p:txBody>
      </p:sp>
      <p:sp>
        <p:nvSpPr>
          <p:cNvPr id="3" name="Rectangle 2"/>
          <p:cNvSpPr/>
          <p:nvPr/>
        </p:nvSpPr>
        <p:spPr>
          <a:xfrm>
            <a:off x="305761" y="893946"/>
            <a:ext cx="8370695" cy="2062103"/>
          </a:xfrm>
          <a:prstGeom prst="rect">
            <a:avLst/>
          </a:prstGeom>
          <a:solidFill>
            <a:srgbClr val="CCECFF"/>
          </a:solidFill>
        </p:spPr>
        <p:txBody>
          <a:bodyPr wrap="square">
            <a:spAutoFit/>
          </a:bodyPr>
          <a:lstStyle/>
          <a:p>
            <a:pPr marL="342900" lvl="0" indent="-342900">
              <a:buAutoNum type="arabicPeriod"/>
            </a:pPr>
            <a:r>
              <a:rPr lang="en-US" sz="1600" b="0" dirty="0"/>
              <a:t>Select the vegetables you want to grow depending on the time of year, preference and market requirements</a:t>
            </a:r>
          </a:p>
          <a:p>
            <a:pPr marL="342900" lvl="0" indent="-342900">
              <a:buAutoNum type="arabicPeriod"/>
            </a:pPr>
            <a:r>
              <a:rPr lang="en-US" sz="1600" b="0" dirty="0"/>
              <a:t>Plan a rotation sequence which takes care of the following considerations:</a:t>
            </a:r>
            <a:endParaRPr lang="de-CH" sz="1600" b="0" dirty="0"/>
          </a:p>
          <a:p>
            <a:pPr marL="540000" lvl="1" indent="-216000">
              <a:buFont typeface="Arial" pitchFamily="34" charset="0"/>
              <a:buChar char="•"/>
            </a:pPr>
            <a:r>
              <a:rPr lang="en-US" sz="1600" b="0" dirty="0"/>
              <a:t>Vegetables in the same group must not follow each other in a rotation.</a:t>
            </a:r>
            <a:endParaRPr lang="de-CH" sz="1600" b="0" dirty="0"/>
          </a:p>
          <a:p>
            <a:pPr marL="540000" lvl="1" indent="-216000">
              <a:buFont typeface="Arial" pitchFamily="34" charset="0"/>
              <a:buChar char="•"/>
            </a:pPr>
            <a:r>
              <a:rPr lang="en-US" sz="1600" b="0" dirty="0"/>
              <a:t>Vegetables attacked by the same pests and diseases must not follow each other</a:t>
            </a:r>
            <a:endParaRPr lang="de-CH" sz="1600" b="0" dirty="0"/>
          </a:p>
          <a:p>
            <a:pPr marL="540000" lvl="1" indent="-216000">
              <a:buFont typeface="Arial" pitchFamily="34" charset="0"/>
              <a:buChar char="•"/>
            </a:pPr>
            <a:r>
              <a:rPr lang="en-US" sz="1600" b="0" dirty="0"/>
              <a:t>Highest feeder vegetables to be planted after legumes. </a:t>
            </a:r>
            <a:r>
              <a:rPr lang="en-US" sz="1600" b="0" i="1" dirty="0"/>
              <a:t>These legumes can be either food legumes or green manures grown for direct and indirect use for soil fertility improvement depending on whether the farmer owns livestock or not</a:t>
            </a:r>
            <a:endParaRPr lang="de-CH" sz="1600" b="0" dirty="0"/>
          </a:p>
        </p:txBody>
      </p:sp>
      <p:sp>
        <p:nvSpPr>
          <p:cNvPr id="4" name="Rectangle 3"/>
          <p:cNvSpPr/>
          <p:nvPr/>
        </p:nvSpPr>
        <p:spPr>
          <a:xfrm>
            <a:off x="305761" y="4005064"/>
            <a:ext cx="8370695" cy="1954381"/>
          </a:xfrm>
          <a:prstGeom prst="rect">
            <a:avLst/>
          </a:prstGeom>
          <a:solidFill>
            <a:srgbClr val="7AA173">
              <a:alpha val="69804"/>
            </a:srgbClr>
          </a:solidFill>
        </p:spPr>
        <p:txBody>
          <a:bodyPr wrap="square">
            <a:spAutoFit/>
          </a:bodyPr>
          <a:lstStyle/>
          <a:p>
            <a:pPr>
              <a:spcAft>
                <a:spcPts val="600"/>
              </a:spcAft>
            </a:pPr>
            <a:r>
              <a:rPr lang="en-US" sz="1600" dirty="0"/>
              <a:t>4 Season Rotation:	</a:t>
            </a:r>
            <a:r>
              <a:rPr lang="en-US" sz="1600" b="0" dirty="0"/>
              <a:t>Onion – Beans – Cabbage – Tomato</a:t>
            </a:r>
            <a:endParaRPr lang="de-CH" sz="1600" b="0" dirty="0"/>
          </a:p>
          <a:p>
            <a:pPr>
              <a:spcAft>
                <a:spcPts val="600"/>
              </a:spcAft>
            </a:pPr>
            <a:r>
              <a:rPr lang="en-US" sz="1600" b="0" dirty="0"/>
              <a:t>                                   	Asparagus – Tomato – Beans/Peas – Cabbage</a:t>
            </a:r>
            <a:endParaRPr lang="de-CH" sz="1600" b="0" dirty="0"/>
          </a:p>
          <a:p>
            <a:pPr>
              <a:spcAft>
                <a:spcPts val="600"/>
              </a:spcAft>
            </a:pPr>
            <a:r>
              <a:rPr lang="en-US" sz="1600" dirty="0"/>
              <a:t>5 Season Rotation: 	</a:t>
            </a:r>
            <a:r>
              <a:rPr lang="en-US" sz="1600" b="0" dirty="0"/>
              <a:t>Onion – Beans – Cabbage – Tomato – Carrots/Beetroot</a:t>
            </a:r>
            <a:endParaRPr lang="en-US" sz="1600" dirty="0"/>
          </a:p>
          <a:p>
            <a:pPr>
              <a:spcAft>
                <a:spcPts val="600"/>
              </a:spcAft>
            </a:pPr>
            <a:r>
              <a:rPr lang="en-US" sz="1600" b="0" dirty="0"/>
              <a:t>			Carrots – Tomato – Beans/Peas – Cabbage – Onion </a:t>
            </a:r>
          </a:p>
          <a:p>
            <a:pPr>
              <a:spcAft>
                <a:spcPts val="600"/>
              </a:spcAft>
            </a:pPr>
            <a:r>
              <a:rPr lang="en-US" sz="1600" dirty="0"/>
              <a:t>6 Season Rotation:  	</a:t>
            </a:r>
            <a:r>
              <a:rPr lang="en-US" sz="1600" b="0" dirty="0"/>
              <a:t>Onion – Beans – Cabbage – Tomato – Carrots – Peas</a:t>
            </a:r>
          </a:p>
          <a:p>
            <a:pPr>
              <a:spcAft>
                <a:spcPts val="600"/>
              </a:spcAft>
            </a:pPr>
            <a:r>
              <a:rPr lang="en-US" sz="1600" b="0" dirty="0"/>
              <a:t>			Peas – Cabbage – Onion – Carrots – Beans – Tomato</a:t>
            </a:r>
          </a:p>
        </p:txBody>
      </p:sp>
      <p:sp>
        <p:nvSpPr>
          <p:cNvPr id="7" name="Rechteck 6">
            <a:extLst>
              <a:ext uri="{FF2B5EF4-FFF2-40B4-BE49-F238E27FC236}">
                <a16:creationId xmlns:a16="http://schemas.microsoft.com/office/drawing/2014/main" id="{7FC11762-256B-4409-BA9B-E532ED4B811F}"/>
              </a:ext>
            </a:extLst>
          </p:cNvPr>
          <p:cNvSpPr/>
          <p:nvPr/>
        </p:nvSpPr>
        <p:spPr>
          <a:xfrm>
            <a:off x="557940" y="3091114"/>
            <a:ext cx="2653744" cy="830997"/>
          </a:xfrm>
          <a:prstGeom prst="rect">
            <a:avLst/>
          </a:prstGeom>
        </p:spPr>
        <p:txBody>
          <a:bodyPr wrap="square">
            <a:spAutoFit/>
          </a:bodyPr>
          <a:lstStyle/>
          <a:p>
            <a:r>
              <a:rPr lang="en-US" sz="1600" dirty="0"/>
              <a:t>Green manure or legume crop </a:t>
            </a:r>
            <a:r>
              <a:rPr lang="en-US" sz="1600" b="0" dirty="0"/>
              <a:t>e.g. velvet bean, </a:t>
            </a:r>
            <a:r>
              <a:rPr lang="en-US" sz="1600" b="0" dirty="0" err="1"/>
              <a:t>sunhemp</a:t>
            </a:r>
            <a:r>
              <a:rPr lang="en-US" sz="1600" b="0" dirty="0"/>
              <a:t>, bean or pea</a:t>
            </a:r>
            <a:endParaRPr lang="de-CH" sz="1600" b="0" dirty="0"/>
          </a:p>
        </p:txBody>
      </p:sp>
      <p:sp>
        <p:nvSpPr>
          <p:cNvPr id="9" name="Rechteck 8">
            <a:extLst>
              <a:ext uri="{FF2B5EF4-FFF2-40B4-BE49-F238E27FC236}">
                <a16:creationId xmlns:a16="http://schemas.microsoft.com/office/drawing/2014/main" id="{26E8BB22-AF24-4A77-BC96-1289E9B44C2A}"/>
              </a:ext>
            </a:extLst>
          </p:cNvPr>
          <p:cNvSpPr/>
          <p:nvPr/>
        </p:nvSpPr>
        <p:spPr>
          <a:xfrm>
            <a:off x="3659562" y="3070955"/>
            <a:ext cx="2234442" cy="830997"/>
          </a:xfrm>
          <a:prstGeom prst="rect">
            <a:avLst/>
          </a:prstGeom>
        </p:spPr>
        <p:txBody>
          <a:bodyPr wrap="square">
            <a:spAutoFit/>
          </a:bodyPr>
          <a:lstStyle/>
          <a:p>
            <a:r>
              <a:rPr lang="de-CH" sz="1600" dirty="0"/>
              <a:t>Heavy </a:t>
            </a:r>
            <a:r>
              <a:rPr lang="de-CH" sz="1600" dirty="0" err="1"/>
              <a:t>feeder</a:t>
            </a:r>
            <a:endParaRPr lang="de-CH" sz="1600" dirty="0"/>
          </a:p>
          <a:p>
            <a:r>
              <a:rPr lang="de-CH" sz="1600" b="0" dirty="0"/>
              <a:t>e.g. </a:t>
            </a:r>
            <a:r>
              <a:rPr lang="de-CH" sz="1600" b="0" dirty="0" err="1"/>
              <a:t>cabbage</a:t>
            </a:r>
            <a:r>
              <a:rPr lang="de-CH" sz="1600" b="0" dirty="0"/>
              <a:t>, </a:t>
            </a:r>
            <a:r>
              <a:rPr lang="de-CH" sz="1600" b="0" dirty="0" err="1"/>
              <a:t>broccoli</a:t>
            </a:r>
            <a:r>
              <a:rPr lang="de-CH" sz="1600" b="0" dirty="0"/>
              <a:t>,</a:t>
            </a:r>
          </a:p>
          <a:p>
            <a:r>
              <a:rPr lang="de-CH" sz="1600" b="0" dirty="0" err="1"/>
              <a:t>kale</a:t>
            </a:r>
            <a:r>
              <a:rPr lang="de-CH" sz="1600" b="0" dirty="0"/>
              <a:t>, </a:t>
            </a:r>
            <a:r>
              <a:rPr lang="de-CH" sz="1600" b="0" dirty="0" err="1"/>
              <a:t>spinach</a:t>
            </a:r>
            <a:r>
              <a:rPr lang="de-CH" sz="1600" b="0" dirty="0"/>
              <a:t>, </a:t>
            </a:r>
            <a:r>
              <a:rPr lang="de-CH" sz="1600" b="0" dirty="0" err="1"/>
              <a:t>tomato</a:t>
            </a:r>
            <a:endParaRPr lang="de-CH" sz="1600" b="0" dirty="0"/>
          </a:p>
        </p:txBody>
      </p:sp>
      <p:sp>
        <p:nvSpPr>
          <p:cNvPr id="10" name="Rechteck 9">
            <a:extLst>
              <a:ext uri="{FF2B5EF4-FFF2-40B4-BE49-F238E27FC236}">
                <a16:creationId xmlns:a16="http://schemas.microsoft.com/office/drawing/2014/main" id="{ECB6E91D-6FD0-4E31-B61D-C9209DBD1BD9}"/>
              </a:ext>
            </a:extLst>
          </p:cNvPr>
          <p:cNvSpPr/>
          <p:nvPr/>
        </p:nvSpPr>
        <p:spPr>
          <a:xfrm>
            <a:off x="6180676" y="3073766"/>
            <a:ext cx="2808312" cy="830997"/>
          </a:xfrm>
          <a:prstGeom prst="rect">
            <a:avLst/>
          </a:prstGeom>
        </p:spPr>
        <p:txBody>
          <a:bodyPr wrap="square">
            <a:spAutoFit/>
          </a:bodyPr>
          <a:lstStyle/>
          <a:p>
            <a:r>
              <a:rPr lang="de-CH" sz="1600" dirty="0"/>
              <a:t>Medium </a:t>
            </a:r>
            <a:r>
              <a:rPr lang="de-CH" sz="1600" dirty="0" err="1"/>
              <a:t>or</a:t>
            </a:r>
            <a:r>
              <a:rPr lang="de-CH" sz="1600" dirty="0"/>
              <a:t> light </a:t>
            </a:r>
            <a:r>
              <a:rPr lang="de-CH" sz="1600" dirty="0" err="1"/>
              <a:t>feeder</a:t>
            </a:r>
            <a:endParaRPr lang="de-CH" sz="1600" dirty="0"/>
          </a:p>
          <a:p>
            <a:r>
              <a:rPr lang="it-IT" sz="1600" b="0" dirty="0"/>
              <a:t>e.g. </a:t>
            </a:r>
            <a:r>
              <a:rPr lang="it-IT" sz="1600" b="0" dirty="0" err="1"/>
              <a:t>pepper</a:t>
            </a:r>
            <a:r>
              <a:rPr lang="it-IT" sz="1600" b="0" dirty="0"/>
              <a:t>, potato,</a:t>
            </a:r>
          </a:p>
          <a:p>
            <a:r>
              <a:rPr lang="de-CH" sz="1600" b="0" dirty="0" err="1"/>
              <a:t>carrot</a:t>
            </a:r>
            <a:r>
              <a:rPr lang="de-CH" sz="1600" b="0" dirty="0"/>
              <a:t>, </a:t>
            </a:r>
            <a:r>
              <a:rPr lang="de-CH" sz="1600" b="0" dirty="0" err="1"/>
              <a:t>onion</a:t>
            </a:r>
            <a:endParaRPr lang="de-CH" sz="1600" b="0" dirty="0"/>
          </a:p>
        </p:txBody>
      </p:sp>
      <p:sp>
        <p:nvSpPr>
          <p:cNvPr id="12" name="Ellipse 11">
            <a:extLst>
              <a:ext uri="{FF2B5EF4-FFF2-40B4-BE49-F238E27FC236}">
                <a16:creationId xmlns:a16="http://schemas.microsoft.com/office/drawing/2014/main" id="{2D9B83AD-62E7-45F6-9573-7847CE891957}"/>
              </a:ext>
            </a:extLst>
          </p:cNvPr>
          <p:cNvSpPr/>
          <p:nvPr/>
        </p:nvSpPr>
        <p:spPr bwMode="auto">
          <a:xfrm>
            <a:off x="176989" y="303850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3" name="Ellipse 12">
            <a:extLst>
              <a:ext uri="{FF2B5EF4-FFF2-40B4-BE49-F238E27FC236}">
                <a16:creationId xmlns:a16="http://schemas.microsoft.com/office/drawing/2014/main" id="{C61A5478-B47F-41E6-847F-AFC981116871}"/>
              </a:ext>
            </a:extLst>
          </p:cNvPr>
          <p:cNvSpPr/>
          <p:nvPr/>
        </p:nvSpPr>
        <p:spPr bwMode="auto">
          <a:xfrm>
            <a:off x="3241303" y="303850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4" name="Ellipse 13">
            <a:extLst>
              <a:ext uri="{FF2B5EF4-FFF2-40B4-BE49-F238E27FC236}">
                <a16:creationId xmlns:a16="http://schemas.microsoft.com/office/drawing/2014/main" id="{60F9B4B5-158A-4EB8-9958-7D1223E5A711}"/>
              </a:ext>
            </a:extLst>
          </p:cNvPr>
          <p:cNvSpPr/>
          <p:nvPr/>
        </p:nvSpPr>
        <p:spPr bwMode="auto">
          <a:xfrm>
            <a:off x="5792036" y="304651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Tree>
    <p:extLst>
      <p:ext uri="{BB962C8B-B14F-4D97-AF65-F5344CB8AC3E}">
        <p14:creationId xmlns:p14="http://schemas.microsoft.com/office/powerpoint/2010/main" val="212542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6805" y="225630"/>
            <a:ext cx="8482397" cy="653144"/>
          </a:xfrm>
        </p:spPr>
        <p:txBody>
          <a:bodyPr/>
          <a:lstStyle/>
          <a:p>
            <a:r>
              <a:rPr lang="en-GB"/>
              <a:t>Selecting appropriate vegetable intercrops</a:t>
            </a:r>
          </a:p>
        </p:txBody>
      </p:sp>
      <p:graphicFrame>
        <p:nvGraphicFramePr>
          <p:cNvPr id="6" name="Tabelle 5">
            <a:extLst>
              <a:ext uri="{FF2B5EF4-FFF2-40B4-BE49-F238E27FC236}">
                <a16:creationId xmlns:a16="http://schemas.microsoft.com/office/drawing/2014/main" id="{A40FA35B-7B53-4D4B-AD82-244CFA4CE95D}"/>
              </a:ext>
            </a:extLst>
          </p:cNvPr>
          <p:cNvGraphicFramePr>
            <a:graphicFrameLocks noGrp="1"/>
          </p:cNvGraphicFramePr>
          <p:nvPr>
            <p:extLst>
              <p:ext uri="{D42A27DB-BD31-4B8C-83A1-F6EECF244321}">
                <p14:modId xmlns:p14="http://schemas.microsoft.com/office/powerpoint/2010/main" val="423345919"/>
              </p:ext>
            </p:extLst>
          </p:nvPr>
        </p:nvGraphicFramePr>
        <p:xfrm>
          <a:off x="366806" y="1013315"/>
          <a:ext cx="8309650" cy="4831370"/>
        </p:xfrm>
        <a:graphic>
          <a:graphicData uri="http://schemas.openxmlformats.org/drawingml/2006/table">
            <a:tbl>
              <a:tblPr firstRow="1" bandRow="1">
                <a:effectLst/>
                <a:tableStyleId>{284E427A-3D55-4303-BF80-6455036E1DE7}</a:tableStyleId>
              </a:tblPr>
              <a:tblGrid>
                <a:gridCol w="8309650">
                  <a:extLst>
                    <a:ext uri="{9D8B030D-6E8A-4147-A177-3AD203B41FA5}">
                      <a16:colId xmlns:a16="http://schemas.microsoft.com/office/drawing/2014/main" val="20000"/>
                    </a:ext>
                  </a:extLst>
                </a:gridCol>
              </a:tblGrid>
              <a:tr h="411770">
                <a:tc>
                  <a:txBody>
                    <a:bodyPr/>
                    <a:lstStyle/>
                    <a:p>
                      <a:pPr lvl="0"/>
                      <a:r>
                        <a:rPr lang="en-US" sz="1800" dirty="0">
                          <a:solidFill>
                            <a:schemeClr val="tx1"/>
                          </a:solidFill>
                        </a:rPr>
                        <a:t>When selecting vegetable</a:t>
                      </a:r>
                      <a:r>
                        <a:rPr lang="en-US" sz="1800" baseline="0" dirty="0">
                          <a:solidFill>
                            <a:schemeClr val="tx1"/>
                          </a:solidFill>
                        </a:rPr>
                        <a:t> </a:t>
                      </a:r>
                      <a:r>
                        <a:rPr lang="en-US" sz="1800" dirty="0">
                          <a:solidFill>
                            <a:schemeClr val="tx1"/>
                          </a:solidFill>
                        </a:rPr>
                        <a:t>intercrops </a:t>
                      </a:r>
                      <a:r>
                        <a:rPr lang="en-US" sz="1800" baseline="0" dirty="0">
                          <a:solidFill>
                            <a:schemeClr val="tx1"/>
                          </a:solidFill>
                        </a:rPr>
                        <a:t>…</a:t>
                      </a:r>
                      <a:endParaRPr lang="en-US" sz="1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6"/>
                    </a:solidFill>
                  </a:tcPr>
                </a:tc>
                <a:extLst>
                  <a:ext uri="{0D108BD9-81ED-4DB2-BD59-A6C34878D82A}">
                    <a16:rowId xmlns:a16="http://schemas.microsoft.com/office/drawing/2014/main" val="10000"/>
                  </a:ext>
                </a:extLst>
              </a:tr>
              <a:tr h="129795">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kern="1200" baseline="0" dirty="0">
                          <a:solidFill>
                            <a:schemeClr val="tx1"/>
                          </a:solidFill>
                          <a:latin typeface="+mn-lt"/>
                          <a:ea typeface="+mn-ea"/>
                          <a:cs typeface="+mn-cs"/>
                          <a:sym typeface="Wingdings" panose="05000000000000000000" pitchFamily="2" charset="2"/>
                        </a:rPr>
                        <a:t>D</a:t>
                      </a:r>
                      <a:r>
                        <a:rPr lang="en-US" sz="1400" b="0" kern="1200" baseline="0" dirty="0">
                          <a:solidFill>
                            <a:schemeClr val="tx1"/>
                          </a:solidFill>
                          <a:latin typeface="+mn-lt"/>
                          <a:ea typeface="+mn-ea"/>
                          <a:cs typeface="+mn-cs"/>
                        </a:rPr>
                        <a:t>o </a:t>
                      </a:r>
                      <a:r>
                        <a:rPr lang="en-US" sz="1400" b="1" kern="1200" baseline="0" dirty="0">
                          <a:solidFill>
                            <a:schemeClr val="tx1"/>
                          </a:solidFill>
                          <a:latin typeface="+mn-lt"/>
                          <a:ea typeface="+mn-ea"/>
                          <a:cs typeface="+mn-cs"/>
                        </a:rPr>
                        <a:t>not</a:t>
                      </a:r>
                      <a:r>
                        <a:rPr lang="en-US" sz="1400" b="0" kern="1200" baseline="0" dirty="0">
                          <a:solidFill>
                            <a:schemeClr val="tx1"/>
                          </a:solidFill>
                          <a:latin typeface="+mn-lt"/>
                          <a:ea typeface="+mn-ea"/>
                          <a:cs typeface="+mn-cs"/>
                        </a:rPr>
                        <a:t> grow v</a:t>
                      </a:r>
                      <a:r>
                        <a:rPr lang="en-US" sz="1400" b="0" kern="1200" dirty="0">
                          <a:solidFill>
                            <a:schemeClr val="tx1"/>
                          </a:solidFill>
                          <a:latin typeface="+mn-lt"/>
                          <a:ea typeface="+mn-ea"/>
                          <a:cs typeface="+mn-cs"/>
                        </a:rPr>
                        <a:t>egetables of the same family together.</a:t>
                      </a:r>
                      <a:endParaRPr lang="de-CH" sz="14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1"/>
                  </a:ext>
                </a:extLst>
              </a:tr>
              <a:tr h="126793">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kern="1200" baseline="0" dirty="0">
                          <a:solidFill>
                            <a:schemeClr val="tx1"/>
                          </a:solidFill>
                          <a:latin typeface="+mn-lt"/>
                          <a:ea typeface="+mn-ea"/>
                          <a:cs typeface="+mn-cs"/>
                        </a:rPr>
                        <a:t>Do mix h</a:t>
                      </a:r>
                      <a:r>
                        <a:rPr lang="en-US" sz="1400" b="0" kern="1200" dirty="0">
                          <a:solidFill>
                            <a:schemeClr val="tx1"/>
                          </a:solidFill>
                          <a:latin typeface="+mn-lt"/>
                          <a:ea typeface="+mn-ea"/>
                          <a:cs typeface="+mn-cs"/>
                        </a:rPr>
                        <a:t>eavy feeders with light or light-medium feeders.</a:t>
                      </a:r>
                      <a:endParaRPr lang="de-CH" sz="14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2"/>
                  </a:ext>
                </a:extLst>
              </a:tr>
              <a:tr h="123791">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err="1">
                          <a:solidFill>
                            <a:schemeClr val="tx1"/>
                          </a:solidFill>
                        </a:rPr>
                        <a:t>Solanaceous</a:t>
                      </a:r>
                      <a:r>
                        <a:rPr lang="en-US" sz="1400" b="0" dirty="0">
                          <a:solidFill>
                            <a:schemeClr val="tx1"/>
                          </a:solidFill>
                        </a:rPr>
                        <a:t> plants and Alliums normally grow well together. </a:t>
                      </a:r>
                      <a:endParaRPr lang="de-CH"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3"/>
                  </a:ext>
                </a:extLst>
              </a:tr>
              <a:tr h="120789">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chemeClr val="tx1"/>
                          </a:solidFill>
                        </a:rPr>
                        <a:t>Carrots are good companions with beetroot, onions, lettuce, cabbage, and tomatoes. </a:t>
                      </a:r>
                      <a:endParaRPr lang="de-CH"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4"/>
                  </a:ext>
                </a:extLst>
              </a:tr>
              <a:tr h="0">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chemeClr val="tx1"/>
                          </a:solidFill>
                        </a:rPr>
                        <a:t>Garlic is </a:t>
                      </a:r>
                      <a:r>
                        <a:rPr lang="en-US" sz="1400" b="1" dirty="0">
                          <a:solidFill>
                            <a:schemeClr val="tx1"/>
                          </a:solidFill>
                        </a:rPr>
                        <a:t>not</a:t>
                      </a:r>
                      <a:r>
                        <a:rPr lang="en-US" sz="1400" b="0" dirty="0">
                          <a:solidFill>
                            <a:schemeClr val="tx1"/>
                          </a:solidFill>
                        </a:rPr>
                        <a:t> good companion with legumes (such as beans and peas).</a:t>
                      </a:r>
                      <a:endParaRPr lang="de-CH"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5"/>
                  </a:ext>
                </a:extLst>
              </a:tr>
              <a:tr h="0">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chemeClr val="tx1"/>
                          </a:solidFill>
                        </a:rPr>
                        <a:t>Tall-growing species generally combine well with short-growing species.</a:t>
                      </a:r>
                      <a:endParaRPr lang="de-CH"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6"/>
                  </a:ext>
                </a:extLst>
              </a:tr>
              <a:tr h="170025">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chemeClr val="tx1"/>
                          </a:solidFill>
                        </a:rPr>
                        <a:t>Ensure that the crops</a:t>
                      </a:r>
                      <a:r>
                        <a:rPr lang="en-US" sz="1400" b="0" baseline="0" dirty="0">
                          <a:solidFill>
                            <a:schemeClr val="tx1"/>
                          </a:solidFill>
                        </a:rPr>
                        <a:t> have </a:t>
                      </a:r>
                      <a:r>
                        <a:rPr lang="en-US" sz="1400" b="0" dirty="0">
                          <a:solidFill>
                            <a:schemeClr val="tx1"/>
                          </a:solidFill>
                        </a:rPr>
                        <a:t>similar growing conditions but are both not heavy feeders.</a:t>
                      </a:r>
                      <a:endParaRPr lang="de-CH"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7"/>
                  </a:ext>
                </a:extLst>
              </a:tr>
              <a:tr h="315057">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kern="1200" dirty="0">
                          <a:solidFill>
                            <a:schemeClr val="tx1"/>
                          </a:solidFill>
                          <a:latin typeface="+mn-lt"/>
                          <a:ea typeface="+mn-ea"/>
                          <a:cs typeface="+mn-cs"/>
                        </a:rPr>
                        <a:t>Some</a:t>
                      </a:r>
                      <a:r>
                        <a:rPr lang="en-US" sz="1400" b="0" kern="1200" baseline="0" dirty="0">
                          <a:solidFill>
                            <a:schemeClr val="tx1"/>
                          </a:solidFill>
                          <a:latin typeface="+mn-lt"/>
                          <a:ea typeface="+mn-ea"/>
                          <a:cs typeface="+mn-cs"/>
                        </a:rPr>
                        <a:t> c</a:t>
                      </a:r>
                      <a:r>
                        <a:rPr lang="en-US" sz="1400" b="0" kern="1200" dirty="0">
                          <a:solidFill>
                            <a:schemeClr val="tx1"/>
                          </a:solidFill>
                          <a:latin typeface="+mn-lt"/>
                          <a:ea typeface="+mn-ea"/>
                          <a:cs typeface="+mn-cs"/>
                        </a:rPr>
                        <a:t>ompanion plants provide beneficial effects to the vegetable crop (e.g. marigolds suppress nematodes, lemongrass helps to repel insect pests,</a:t>
                      </a:r>
                      <a:r>
                        <a:rPr lang="en-US" sz="1400" b="0" kern="1200" baseline="0" dirty="0">
                          <a:solidFill>
                            <a:schemeClr val="tx1"/>
                          </a:solidFill>
                          <a:latin typeface="+mn-lt"/>
                          <a:ea typeface="+mn-ea"/>
                          <a:cs typeface="+mn-cs"/>
                        </a:rPr>
                        <a:t> a</a:t>
                      </a:r>
                      <a:r>
                        <a:rPr lang="en-US" sz="1400" b="0" kern="1200" dirty="0">
                          <a:solidFill>
                            <a:schemeClr val="tx1"/>
                          </a:solidFill>
                          <a:latin typeface="+mn-lt"/>
                          <a:ea typeface="+mn-ea"/>
                          <a:cs typeface="+mn-cs"/>
                        </a:rPr>
                        <a:t>sparagus is reported to repel nematodes, tomatoes are known to repel the asparagus beetle).</a:t>
                      </a:r>
                      <a:endParaRPr lang="de-CH" sz="14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8"/>
                  </a:ext>
                </a:extLst>
              </a:tr>
              <a:tr h="0">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kern="1200" dirty="0">
                          <a:solidFill>
                            <a:schemeClr val="tx1"/>
                          </a:solidFill>
                          <a:latin typeface="+mn-lt"/>
                          <a:ea typeface="+mn-ea"/>
                          <a:cs typeface="+mn-cs"/>
                        </a:rPr>
                        <a:t>Combination of vegetable crops with trees can be suitable (e.g. </a:t>
                      </a:r>
                      <a:r>
                        <a:rPr lang="en-US" sz="1400" b="0" i="1" kern="1200" dirty="0" err="1">
                          <a:solidFill>
                            <a:schemeClr val="tx1"/>
                          </a:solidFill>
                          <a:latin typeface="+mn-lt"/>
                          <a:ea typeface="+mn-ea"/>
                          <a:cs typeface="+mn-cs"/>
                        </a:rPr>
                        <a:t>Moringa</a:t>
                      </a:r>
                      <a:r>
                        <a:rPr lang="en-US" sz="1400" b="0" i="1" kern="1200" dirty="0">
                          <a:solidFill>
                            <a:schemeClr val="tx1"/>
                          </a:solidFill>
                          <a:latin typeface="+mn-lt"/>
                          <a:ea typeface="+mn-ea"/>
                          <a:cs typeface="+mn-cs"/>
                        </a:rPr>
                        <a:t> </a:t>
                      </a:r>
                      <a:r>
                        <a:rPr lang="en-US" sz="1400" b="0" i="1" kern="1200" dirty="0" err="1">
                          <a:solidFill>
                            <a:schemeClr val="tx1"/>
                          </a:solidFill>
                          <a:latin typeface="+mn-lt"/>
                          <a:ea typeface="+mn-ea"/>
                          <a:cs typeface="+mn-cs"/>
                        </a:rPr>
                        <a:t>oleifera</a:t>
                      </a:r>
                      <a:r>
                        <a:rPr lang="en-US" sz="1400" b="0" kern="1200" dirty="0">
                          <a:solidFill>
                            <a:schemeClr val="tx1"/>
                          </a:solidFill>
                          <a:latin typeface="+mn-lt"/>
                          <a:ea typeface="+mn-ea"/>
                          <a:cs typeface="+mn-cs"/>
                        </a:rPr>
                        <a:t>, </a:t>
                      </a:r>
                      <a:r>
                        <a:rPr lang="en-US" sz="1400" b="0" i="1" kern="1200" dirty="0" err="1">
                          <a:solidFill>
                            <a:schemeClr val="tx1"/>
                          </a:solidFill>
                          <a:latin typeface="+mn-lt"/>
                          <a:ea typeface="+mn-ea"/>
                          <a:cs typeface="+mn-cs"/>
                        </a:rPr>
                        <a:t>Calliandra</a:t>
                      </a:r>
                      <a:r>
                        <a:rPr lang="en-US" sz="1400" b="0" i="1" kern="1200" dirty="0">
                          <a:solidFill>
                            <a:schemeClr val="tx1"/>
                          </a:solidFill>
                          <a:latin typeface="+mn-lt"/>
                          <a:ea typeface="+mn-ea"/>
                          <a:cs typeface="+mn-cs"/>
                        </a:rPr>
                        <a:t> </a:t>
                      </a:r>
                      <a:r>
                        <a:rPr lang="en-US" sz="1400" b="0" i="1" kern="1200" dirty="0" err="1">
                          <a:solidFill>
                            <a:schemeClr val="tx1"/>
                          </a:solidFill>
                          <a:latin typeface="+mn-lt"/>
                          <a:ea typeface="+mn-ea"/>
                          <a:cs typeface="+mn-cs"/>
                        </a:rPr>
                        <a:t>calothyrsus</a:t>
                      </a:r>
                      <a:r>
                        <a:rPr lang="en-US" sz="1400" b="0" kern="1200" dirty="0">
                          <a:solidFill>
                            <a:schemeClr val="tx1"/>
                          </a:solidFill>
                          <a:latin typeface="+mn-lt"/>
                          <a:ea typeface="+mn-ea"/>
                          <a:cs typeface="+mn-cs"/>
                        </a:rPr>
                        <a:t>). They can contribute fruits, shade or </a:t>
                      </a:r>
                      <a:r>
                        <a:rPr lang="en-US" sz="1400" b="0" kern="1200" dirty="0" err="1">
                          <a:solidFill>
                            <a:schemeClr val="tx1"/>
                          </a:solidFill>
                          <a:latin typeface="+mn-lt"/>
                          <a:ea typeface="+mn-ea"/>
                          <a:cs typeface="+mn-cs"/>
                        </a:rPr>
                        <a:t>fertiliser</a:t>
                      </a:r>
                      <a:r>
                        <a:rPr lang="en-US" sz="1400" b="0" kern="1200" dirty="0">
                          <a:solidFill>
                            <a:schemeClr val="tx1"/>
                          </a:solidFill>
                          <a:latin typeface="+mn-lt"/>
                          <a:ea typeface="+mn-ea"/>
                          <a:cs typeface="+mn-cs"/>
                        </a:rPr>
                        <a:t>, but good spacing is needed.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0009"/>
                  </a:ext>
                </a:extLst>
              </a:tr>
              <a:tr h="0">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latin typeface="+mn-lt"/>
                        </a:rPr>
                        <a:t>Amaranths, basil, garlic, marigold are reported to be good companion plants which can help to repel insect pests from tomatoes.</a:t>
                      </a:r>
                      <a:endParaRPr lang="en-US" sz="14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437663836"/>
                  </a:ext>
                </a:extLst>
              </a:tr>
              <a:tr h="188795">
                <a:tc>
                  <a:txBody>
                    <a:bodyPr/>
                    <a:lstStyle/>
                    <a:p>
                      <a:pPr marL="2857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latin typeface="+mn-lt"/>
                        </a:rPr>
                        <a:t>Maize and tomatoes share a common pest, the bollworm, and should ideally be grown away from each other to </a:t>
                      </a:r>
                      <a:r>
                        <a:rPr lang="en-US" sz="1400" b="0" dirty="0" err="1">
                          <a:latin typeface="+mn-lt"/>
                        </a:rPr>
                        <a:t>minimise</a:t>
                      </a:r>
                      <a:r>
                        <a:rPr lang="en-US" sz="1400" b="0" dirty="0">
                          <a:latin typeface="+mn-lt"/>
                        </a:rPr>
                        <a:t> attack.</a:t>
                      </a:r>
                      <a:endParaRPr lang="de-CH" sz="1400" b="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CC99"/>
                    </a:solidFill>
                  </a:tcPr>
                </a:tc>
                <a:extLst>
                  <a:ext uri="{0D108BD9-81ED-4DB2-BD59-A6C34878D82A}">
                    <a16:rowId xmlns:a16="http://schemas.microsoft.com/office/drawing/2014/main" val="4140421297"/>
                  </a:ext>
                </a:extLst>
              </a:tr>
            </a:tbl>
          </a:graphicData>
        </a:graphic>
      </p:graphicFrame>
    </p:spTree>
    <p:extLst>
      <p:ext uri="{BB962C8B-B14F-4D97-AF65-F5344CB8AC3E}">
        <p14:creationId xmlns:p14="http://schemas.microsoft.com/office/powerpoint/2010/main" val="4152101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3609F9C-F8EA-4926-8E9B-0244C398B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7704" y="1068101"/>
            <a:ext cx="4680520" cy="4295820"/>
          </a:xfrm>
          <a:prstGeom prst="rect">
            <a:avLst/>
          </a:prstGeom>
        </p:spPr>
      </p:pic>
      <p:sp>
        <p:nvSpPr>
          <p:cNvPr id="2" name="Title 1"/>
          <p:cNvSpPr>
            <a:spLocks noGrp="1"/>
          </p:cNvSpPr>
          <p:nvPr>
            <p:ph type="title"/>
          </p:nvPr>
        </p:nvSpPr>
        <p:spPr>
          <a:xfrm>
            <a:off x="511175" y="260649"/>
            <a:ext cx="7916525" cy="618125"/>
          </a:xfrm>
        </p:spPr>
        <p:txBody>
          <a:bodyPr/>
          <a:lstStyle/>
          <a:p>
            <a:r>
              <a:rPr lang="de-CH" dirty="0"/>
              <a:t>Common types of </a:t>
            </a:r>
            <a:r>
              <a:rPr lang="de-CH" dirty="0" err="1"/>
              <a:t>nematode</a:t>
            </a:r>
            <a:r>
              <a:rPr lang="de-CH" dirty="0"/>
              <a:t> </a:t>
            </a:r>
            <a:r>
              <a:rPr lang="de-CH" dirty="0" err="1"/>
              <a:t>damage</a:t>
            </a:r>
            <a:endParaRPr lang="de-CH" dirty="0">
              <a:solidFill>
                <a:srgbClr val="FF0000"/>
              </a:solidFill>
            </a:endParaRPr>
          </a:p>
        </p:txBody>
      </p:sp>
      <p:sp>
        <p:nvSpPr>
          <p:cNvPr id="7" name="Title 1"/>
          <p:cNvSpPr txBox="1">
            <a:spLocks/>
          </p:cNvSpPr>
          <p:nvPr/>
        </p:nvSpPr>
        <p:spPr>
          <a:xfrm>
            <a:off x="6444208" y="2492896"/>
            <a:ext cx="1624116"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Root lesions</a:t>
            </a:r>
          </a:p>
        </p:txBody>
      </p:sp>
      <p:sp>
        <p:nvSpPr>
          <p:cNvPr id="9" name="Title 1"/>
          <p:cNvSpPr txBox="1">
            <a:spLocks/>
          </p:cNvSpPr>
          <p:nvPr/>
        </p:nvSpPr>
        <p:spPr>
          <a:xfrm>
            <a:off x="683568" y="3216011"/>
            <a:ext cx="1224136"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Root galls</a:t>
            </a:r>
          </a:p>
        </p:txBody>
      </p:sp>
      <p:sp>
        <p:nvSpPr>
          <p:cNvPr id="17" name="Title 1"/>
          <p:cNvSpPr txBox="1">
            <a:spLocks/>
          </p:cNvSpPr>
          <p:nvPr/>
        </p:nvSpPr>
        <p:spPr>
          <a:xfrm>
            <a:off x="3635896" y="5314623"/>
            <a:ext cx="2018268"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Root enlargement</a:t>
            </a:r>
          </a:p>
        </p:txBody>
      </p:sp>
    </p:spTree>
    <p:extLst>
      <p:ext uri="{BB962C8B-B14F-4D97-AF65-F5344CB8AC3E}">
        <p14:creationId xmlns:p14="http://schemas.microsoft.com/office/powerpoint/2010/main" val="2641321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386" y="260648"/>
            <a:ext cx="8422040" cy="720080"/>
          </a:xfrm>
        </p:spPr>
        <p:txBody>
          <a:bodyPr/>
          <a:lstStyle/>
          <a:p>
            <a:r>
              <a:rPr lang="de-CH" sz="2400" dirty="0"/>
              <a:t>Crop rotation/intercrops in case of nematode damages</a:t>
            </a:r>
          </a:p>
        </p:txBody>
      </p:sp>
      <p:sp>
        <p:nvSpPr>
          <p:cNvPr id="10" name="Titel 1"/>
          <p:cNvSpPr txBox="1">
            <a:spLocks/>
          </p:cNvSpPr>
          <p:nvPr/>
        </p:nvSpPr>
        <p:spPr bwMode="auto">
          <a:xfrm>
            <a:off x="472386" y="991526"/>
            <a:ext cx="8251825" cy="354459"/>
          </a:xfrm>
          <a:prstGeom prst="rect">
            <a:avLst/>
          </a:prstGeom>
          <a:noFill/>
          <a:ln w="9525">
            <a:noFill/>
            <a:miter lim="800000"/>
            <a:headEnd/>
            <a:tailEnd/>
          </a:ln>
        </p:spPr>
        <p:txBody>
          <a:bodyPr vert="horz" wrap="square" lIns="0" tIns="0"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en-GB" sz="1800" b="0" dirty="0"/>
              <a:t>In case of nematode damages avoid growing susceptible crops for some years</a:t>
            </a:r>
          </a:p>
        </p:txBody>
      </p:sp>
      <p:sp>
        <p:nvSpPr>
          <p:cNvPr id="12" name="Title 1"/>
          <p:cNvSpPr txBox="1">
            <a:spLocks/>
          </p:cNvSpPr>
          <p:nvPr/>
        </p:nvSpPr>
        <p:spPr>
          <a:xfrm>
            <a:off x="462639" y="4954263"/>
            <a:ext cx="1810355" cy="101568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1" dirty="0"/>
              <a:t>Susceptible crop </a:t>
            </a:r>
            <a:r>
              <a:rPr lang="en-US" dirty="0"/>
              <a:t>like eggplant, tomato or cabbage with nematode damage</a:t>
            </a:r>
          </a:p>
        </p:txBody>
      </p:sp>
      <p:sp>
        <p:nvSpPr>
          <p:cNvPr id="13" name="Title 1"/>
          <p:cNvSpPr txBox="1">
            <a:spLocks/>
          </p:cNvSpPr>
          <p:nvPr/>
        </p:nvSpPr>
        <p:spPr>
          <a:xfrm>
            <a:off x="2511400" y="4954263"/>
            <a:ext cx="3197191" cy="91084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1" dirty="0"/>
              <a:t>Non-host crops </a:t>
            </a:r>
            <a:r>
              <a:rPr lang="en-US" dirty="0"/>
              <a:t>like cowpea (in dry land), peas (wetland) or </a:t>
            </a:r>
            <a:r>
              <a:rPr lang="en-US" b="1" dirty="0"/>
              <a:t>toxic crop </a:t>
            </a:r>
            <a:br>
              <a:rPr lang="en-US" b="1" dirty="0"/>
            </a:br>
            <a:r>
              <a:rPr lang="en-US" dirty="0"/>
              <a:t>like rye, timothy, rapeseed and other mustards, crotalaria, marigolds</a:t>
            </a:r>
          </a:p>
        </p:txBody>
      </p:sp>
      <p:sp>
        <p:nvSpPr>
          <p:cNvPr id="14" name="Title 1"/>
          <p:cNvSpPr txBox="1">
            <a:spLocks/>
          </p:cNvSpPr>
          <p:nvPr/>
        </p:nvSpPr>
        <p:spPr>
          <a:xfrm>
            <a:off x="6006038" y="4938966"/>
            <a:ext cx="1363949" cy="91084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1" dirty="0"/>
              <a:t>Tolerant crop like </a:t>
            </a:r>
            <a:r>
              <a:rPr lang="en-US" dirty="0"/>
              <a:t>groundnut, okra, onion, </a:t>
            </a:r>
            <a:r>
              <a:rPr lang="en-US" dirty="0" err="1"/>
              <a:t>citrilus</a:t>
            </a:r>
            <a:endParaRPr lang="en-US" dirty="0"/>
          </a:p>
        </p:txBody>
      </p:sp>
      <p:sp>
        <p:nvSpPr>
          <p:cNvPr id="16" name="Title 1"/>
          <p:cNvSpPr txBox="1">
            <a:spLocks/>
          </p:cNvSpPr>
          <p:nvPr/>
        </p:nvSpPr>
        <p:spPr>
          <a:xfrm>
            <a:off x="7329013" y="4467736"/>
            <a:ext cx="1196951" cy="1397367"/>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Susceptible crop like tomato, eggplant, cabbage </a:t>
            </a:r>
            <a:br>
              <a:rPr lang="en-US" dirty="0"/>
            </a:br>
            <a:r>
              <a:rPr lang="en-US" dirty="0"/>
              <a:t>or potato</a:t>
            </a:r>
          </a:p>
        </p:txBody>
      </p:sp>
      <p:sp>
        <p:nvSpPr>
          <p:cNvPr id="22" name="Ellipse 21"/>
          <p:cNvSpPr/>
          <p:nvPr/>
        </p:nvSpPr>
        <p:spPr bwMode="auto">
          <a:xfrm>
            <a:off x="2771800" y="154772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23" name="Ellipse 22"/>
          <p:cNvSpPr/>
          <p:nvPr/>
        </p:nvSpPr>
        <p:spPr bwMode="auto">
          <a:xfrm>
            <a:off x="4027685" y="154174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24" name="Ellipse 23"/>
          <p:cNvSpPr/>
          <p:nvPr/>
        </p:nvSpPr>
        <p:spPr bwMode="auto">
          <a:xfrm>
            <a:off x="5283570" y="1546795"/>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5" name="Ellipse 24"/>
          <p:cNvSpPr/>
          <p:nvPr/>
        </p:nvSpPr>
        <p:spPr bwMode="auto">
          <a:xfrm>
            <a:off x="6539455" y="154586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6" name="Ellipse 25"/>
          <p:cNvSpPr/>
          <p:nvPr/>
        </p:nvSpPr>
        <p:spPr bwMode="auto">
          <a:xfrm>
            <a:off x="7795341" y="153640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3" name="Rechteck 2"/>
          <p:cNvSpPr/>
          <p:nvPr/>
        </p:nvSpPr>
        <p:spPr>
          <a:xfrm>
            <a:off x="396463" y="4466652"/>
            <a:ext cx="841897" cy="307777"/>
          </a:xfrm>
          <a:prstGeom prst="rect">
            <a:avLst/>
          </a:prstGeom>
          <a:solidFill>
            <a:srgbClr val="FFFFFF">
              <a:alpha val="80000"/>
            </a:srgbClr>
          </a:solidFill>
        </p:spPr>
        <p:txBody>
          <a:bodyPr wrap="none">
            <a:spAutoFit/>
          </a:bodyPr>
          <a:lstStyle/>
          <a:p>
            <a:r>
              <a:rPr lang="en-US" sz="1400" dirty="0">
                <a:latin typeface="Arial" pitchFamily="34" charset="0"/>
                <a:cs typeface="Arial" pitchFamily="34" charset="0"/>
              </a:rPr>
              <a:t>Present</a:t>
            </a:r>
            <a:endParaRPr lang="de-CH" sz="1400" dirty="0">
              <a:latin typeface="Arial" pitchFamily="34" charset="0"/>
              <a:cs typeface="Arial" pitchFamily="34" charset="0"/>
            </a:endParaRPr>
          </a:p>
        </p:txBody>
      </p:sp>
      <p:sp>
        <p:nvSpPr>
          <p:cNvPr id="30" name="Rechteck 29"/>
          <p:cNvSpPr/>
          <p:nvPr/>
        </p:nvSpPr>
        <p:spPr>
          <a:xfrm>
            <a:off x="5959263" y="4455659"/>
            <a:ext cx="1074333" cy="307777"/>
          </a:xfrm>
          <a:prstGeom prst="rect">
            <a:avLst/>
          </a:prstGeom>
          <a:solidFill>
            <a:srgbClr val="FFFFFF">
              <a:alpha val="80000"/>
            </a:srgbClr>
          </a:solidFill>
        </p:spPr>
        <p:txBody>
          <a:bodyPr wrap="none">
            <a:spAutoFit/>
          </a:bodyPr>
          <a:lstStyle/>
          <a:p>
            <a:r>
              <a:rPr lang="en-US" sz="1400" dirty="0">
                <a:latin typeface="Arial" pitchFamily="34" charset="0"/>
                <a:cs typeface="Arial" pitchFamily="34" charset="0"/>
              </a:rPr>
              <a:t>Season +4</a:t>
            </a:r>
            <a:endParaRPr lang="de-CH" sz="1400" dirty="0">
              <a:latin typeface="Arial" pitchFamily="34" charset="0"/>
              <a:cs typeface="Arial" pitchFamily="34" charset="0"/>
            </a:endParaRPr>
          </a:p>
        </p:txBody>
      </p:sp>
      <p:sp>
        <p:nvSpPr>
          <p:cNvPr id="31" name="Rechteck 30"/>
          <p:cNvSpPr/>
          <p:nvPr/>
        </p:nvSpPr>
        <p:spPr>
          <a:xfrm>
            <a:off x="4805722" y="4466780"/>
            <a:ext cx="1074333" cy="307777"/>
          </a:xfrm>
          <a:prstGeom prst="rect">
            <a:avLst/>
          </a:prstGeom>
          <a:solidFill>
            <a:srgbClr val="FFFFFF">
              <a:alpha val="80000"/>
            </a:srgbClr>
          </a:solidFill>
        </p:spPr>
        <p:txBody>
          <a:bodyPr wrap="none">
            <a:spAutoFit/>
          </a:bodyPr>
          <a:lstStyle/>
          <a:p>
            <a:r>
              <a:rPr lang="en-US" sz="1400" dirty="0">
                <a:latin typeface="Arial" pitchFamily="34" charset="0"/>
                <a:cs typeface="Arial" pitchFamily="34" charset="0"/>
              </a:rPr>
              <a:t>Season +3</a:t>
            </a:r>
            <a:endParaRPr lang="de-CH" sz="1400" dirty="0">
              <a:latin typeface="Arial" pitchFamily="34" charset="0"/>
              <a:cs typeface="Arial" pitchFamily="34" charset="0"/>
            </a:endParaRPr>
          </a:p>
        </p:txBody>
      </p:sp>
      <p:sp>
        <p:nvSpPr>
          <p:cNvPr id="32" name="Rechteck 31"/>
          <p:cNvSpPr/>
          <p:nvPr/>
        </p:nvSpPr>
        <p:spPr>
          <a:xfrm>
            <a:off x="3624644" y="4466163"/>
            <a:ext cx="1074333" cy="307777"/>
          </a:xfrm>
          <a:prstGeom prst="rect">
            <a:avLst/>
          </a:prstGeom>
          <a:solidFill>
            <a:srgbClr val="FFFFFF">
              <a:alpha val="80000"/>
            </a:srgbClr>
          </a:solidFill>
        </p:spPr>
        <p:txBody>
          <a:bodyPr wrap="none">
            <a:spAutoFit/>
          </a:bodyPr>
          <a:lstStyle/>
          <a:p>
            <a:r>
              <a:rPr lang="en-US" sz="1400" dirty="0">
                <a:latin typeface="Arial" pitchFamily="34" charset="0"/>
                <a:cs typeface="Arial" pitchFamily="34" charset="0"/>
              </a:rPr>
              <a:t>Season +2</a:t>
            </a:r>
            <a:endParaRPr lang="de-CH" sz="1400" dirty="0">
              <a:latin typeface="Arial" pitchFamily="34" charset="0"/>
              <a:cs typeface="Arial" pitchFamily="34" charset="0"/>
            </a:endParaRPr>
          </a:p>
        </p:txBody>
      </p:sp>
      <p:sp>
        <p:nvSpPr>
          <p:cNvPr id="33" name="Rechteck 32"/>
          <p:cNvSpPr/>
          <p:nvPr/>
        </p:nvSpPr>
        <p:spPr>
          <a:xfrm>
            <a:off x="2474296" y="4466163"/>
            <a:ext cx="1074333" cy="307777"/>
          </a:xfrm>
          <a:prstGeom prst="rect">
            <a:avLst/>
          </a:prstGeom>
          <a:solidFill>
            <a:srgbClr val="FFFFFF">
              <a:alpha val="80000"/>
            </a:srgbClr>
          </a:solidFill>
        </p:spPr>
        <p:txBody>
          <a:bodyPr wrap="none">
            <a:spAutoFit/>
          </a:bodyPr>
          <a:lstStyle/>
          <a:p>
            <a:r>
              <a:rPr lang="en-US" sz="1400" dirty="0">
                <a:latin typeface="Arial" pitchFamily="34" charset="0"/>
                <a:cs typeface="Arial" pitchFamily="34" charset="0"/>
              </a:rPr>
              <a:t>Season +1</a:t>
            </a:r>
            <a:endParaRPr lang="de-CH" sz="1400" dirty="0">
              <a:latin typeface="Arial" pitchFamily="34" charset="0"/>
              <a:cs typeface="Arial" pitchFamily="34" charset="0"/>
            </a:endParaRPr>
          </a:p>
        </p:txBody>
      </p:sp>
      <p:pic>
        <p:nvPicPr>
          <p:cNvPr id="8" name="Grafik 7">
            <a:extLst>
              <a:ext uri="{FF2B5EF4-FFF2-40B4-BE49-F238E27FC236}">
                <a16:creationId xmlns:a16="http://schemas.microsoft.com/office/drawing/2014/main" id="{A855479E-F8A8-490B-B5A4-355C1903F8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61193" y="2060888"/>
            <a:ext cx="1322975" cy="2107662"/>
          </a:xfrm>
          <a:prstGeom prst="rect">
            <a:avLst/>
          </a:prstGeom>
        </p:spPr>
      </p:pic>
      <p:pic>
        <p:nvPicPr>
          <p:cNvPr id="34" name="Grafik 33">
            <a:extLst>
              <a:ext uri="{FF2B5EF4-FFF2-40B4-BE49-F238E27FC236}">
                <a16:creationId xmlns:a16="http://schemas.microsoft.com/office/drawing/2014/main" id="{E71EEC0E-7B4B-4F1B-81AA-EC04D0A4F3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964" y="2324252"/>
            <a:ext cx="1220163" cy="1844298"/>
          </a:xfrm>
          <a:prstGeom prst="rect">
            <a:avLst/>
          </a:prstGeom>
        </p:spPr>
      </p:pic>
      <p:pic>
        <p:nvPicPr>
          <p:cNvPr id="5" name="Grafik 4">
            <a:extLst>
              <a:ext uri="{FF2B5EF4-FFF2-40B4-BE49-F238E27FC236}">
                <a16:creationId xmlns:a16="http://schemas.microsoft.com/office/drawing/2014/main" id="{9EC98BB7-30C8-48BA-B6D1-DEDF1D999F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9752" y="1814979"/>
            <a:ext cx="1322975" cy="2356603"/>
          </a:xfrm>
          <a:prstGeom prst="rect">
            <a:avLst/>
          </a:prstGeom>
        </p:spPr>
      </p:pic>
      <p:pic>
        <p:nvPicPr>
          <p:cNvPr id="35" name="Grafik 34">
            <a:extLst>
              <a:ext uri="{FF2B5EF4-FFF2-40B4-BE49-F238E27FC236}">
                <a16:creationId xmlns:a16="http://schemas.microsoft.com/office/drawing/2014/main" id="{CE931071-277F-4B61-A542-704590EC81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21"/>
          <a:stretch/>
        </p:blipFill>
        <p:spPr>
          <a:xfrm>
            <a:off x="395536" y="2048676"/>
            <a:ext cx="1322975" cy="2356603"/>
          </a:xfrm>
          <a:prstGeom prst="rect">
            <a:avLst/>
          </a:prstGeom>
        </p:spPr>
      </p:pic>
      <p:pic>
        <p:nvPicPr>
          <p:cNvPr id="36" name="Grafik 35">
            <a:extLst>
              <a:ext uri="{FF2B5EF4-FFF2-40B4-BE49-F238E27FC236}">
                <a16:creationId xmlns:a16="http://schemas.microsoft.com/office/drawing/2014/main" id="{3EC5FB87-30F0-4845-BC0D-F5803541A4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60412" y="2048676"/>
            <a:ext cx="1241138" cy="2356604"/>
          </a:xfrm>
          <a:prstGeom prst="rect">
            <a:avLst/>
          </a:prstGeom>
        </p:spPr>
      </p:pic>
      <p:pic>
        <p:nvPicPr>
          <p:cNvPr id="6" name="Grafik 5">
            <a:extLst>
              <a:ext uri="{FF2B5EF4-FFF2-40B4-BE49-F238E27FC236}">
                <a16:creationId xmlns:a16="http://schemas.microsoft.com/office/drawing/2014/main" id="{D26024FF-DFE5-466B-9085-AF7DB9D5845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31354" y="3287496"/>
            <a:ext cx="1448958" cy="1238509"/>
          </a:xfrm>
          <a:prstGeom prst="rect">
            <a:avLst/>
          </a:prstGeom>
        </p:spPr>
      </p:pic>
    </p:spTree>
    <p:extLst>
      <p:ext uri="{BB962C8B-B14F-4D97-AF65-F5344CB8AC3E}">
        <p14:creationId xmlns:p14="http://schemas.microsoft.com/office/powerpoint/2010/main" val="3231104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DC7D545F-22F4-4FA7-AEDE-327E4616DA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44638" y="827851"/>
            <a:ext cx="2245973" cy="2085809"/>
          </a:xfrm>
          <a:prstGeom prst="rect">
            <a:avLst/>
          </a:prstGeom>
        </p:spPr>
      </p:pic>
      <p:pic>
        <p:nvPicPr>
          <p:cNvPr id="23" name="Grafik 22">
            <a:extLst>
              <a:ext uri="{FF2B5EF4-FFF2-40B4-BE49-F238E27FC236}">
                <a16:creationId xmlns:a16="http://schemas.microsoft.com/office/drawing/2014/main" id="{9F7390FE-0FDE-4FA4-AA0B-8E0DEFA2D0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9718" y="3605285"/>
            <a:ext cx="3358326" cy="2476802"/>
          </a:xfrm>
          <a:prstGeom prst="rect">
            <a:avLst/>
          </a:prstGeom>
        </p:spPr>
      </p:pic>
      <p:pic>
        <p:nvPicPr>
          <p:cNvPr id="18" name="Grafik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7715" y="3779836"/>
            <a:ext cx="2772843" cy="1902676"/>
          </a:xfrm>
          <a:prstGeom prst="rect">
            <a:avLst/>
          </a:prstGeom>
          <a:noFill/>
          <a:ln>
            <a:noFill/>
          </a:ln>
        </p:spPr>
      </p:pic>
      <p:pic>
        <p:nvPicPr>
          <p:cNvPr id="3" name="Grafik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507" y="572379"/>
            <a:ext cx="3083178" cy="2085809"/>
          </a:xfrm>
          <a:prstGeom prst="rect">
            <a:avLst/>
          </a:prstGeom>
        </p:spPr>
      </p:pic>
      <p:sp>
        <p:nvSpPr>
          <p:cNvPr id="2" name="Titel 1"/>
          <p:cNvSpPr>
            <a:spLocks noGrp="1"/>
          </p:cNvSpPr>
          <p:nvPr>
            <p:ph type="title"/>
          </p:nvPr>
        </p:nvSpPr>
        <p:spPr>
          <a:xfrm>
            <a:off x="436546" y="217147"/>
            <a:ext cx="8517448" cy="653144"/>
          </a:xfrm>
        </p:spPr>
        <p:txBody>
          <a:bodyPr/>
          <a:lstStyle/>
          <a:p>
            <a:r>
              <a:rPr lang="en-GB" dirty="0">
                <a:solidFill>
                  <a:schemeClr val="tx1"/>
                </a:solidFill>
              </a:rPr>
              <a:t>Hot </a:t>
            </a:r>
            <a:r>
              <a:rPr lang="en-GB" dirty="0"/>
              <a:t>water treatment to enhance seed germination</a:t>
            </a:r>
          </a:p>
        </p:txBody>
      </p:sp>
      <p:sp>
        <p:nvSpPr>
          <p:cNvPr id="10" name="Title 1"/>
          <p:cNvSpPr txBox="1">
            <a:spLocks/>
          </p:cNvSpPr>
          <p:nvPr/>
        </p:nvSpPr>
        <p:spPr>
          <a:xfrm>
            <a:off x="436546" y="2695786"/>
            <a:ext cx="3790350" cy="868850"/>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Boil a good amount of water and pour it into a suitable container (large enough for the seed). Let the water cool down to 82 °C, depending on the type of seed.</a:t>
            </a:r>
            <a:endParaRPr lang="en-US" b="1" dirty="0">
              <a:solidFill>
                <a:srgbClr val="FF0000"/>
              </a:solidFill>
            </a:endParaRPr>
          </a:p>
        </p:txBody>
      </p:sp>
      <p:sp>
        <p:nvSpPr>
          <p:cNvPr id="11" name="Title 1"/>
          <p:cNvSpPr txBox="1">
            <a:spLocks/>
          </p:cNvSpPr>
          <p:nvPr/>
        </p:nvSpPr>
        <p:spPr>
          <a:xfrm>
            <a:off x="4505577" y="2687805"/>
            <a:ext cx="4448417" cy="72248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Wrap the seeds in a clean piece of cloth or place them in a clean cloth bag and immerse them into the hot water</a:t>
            </a:r>
            <a:endParaRPr lang="en-US" dirty="0"/>
          </a:p>
        </p:txBody>
      </p:sp>
      <p:sp>
        <p:nvSpPr>
          <p:cNvPr id="12" name="Title 1"/>
          <p:cNvSpPr txBox="1">
            <a:spLocks/>
          </p:cNvSpPr>
          <p:nvPr/>
        </p:nvSpPr>
        <p:spPr>
          <a:xfrm>
            <a:off x="314293" y="5406786"/>
            <a:ext cx="2477979" cy="584718"/>
          </a:xfrm>
          <a:prstGeom prst="rect">
            <a:avLst/>
          </a:prstGeom>
          <a:solidFill>
            <a:schemeClr val="accent3">
              <a:alpha val="79999"/>
            </a:schemeClr>
          </a:solidFill>
          <a:ln>
            <a:noFill/>
          </a:ln>
        </p:spPr>
        <p:txBody>
          <a:bodyPr lIns="72000" tIns="7200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Leave the seeds in the water until the water cools down</a:t>
            </a:r>
          </a:p>
        </p:txBody>
      </p:sp>
      <p:sp>
        <p:nvSpPr>
          <p:cNvPr id="13" name="Title 1"/>
          <p:cNvSpPr txBox="1">
            <a:spLocks/>
          </p:cNvSpPr>
          <p:nvPr/>
        </p:nvSpPr>
        <p:spPr>
          <a:xfrm>
            <a:off x="2843808" y="5595785"/>
            <a:ext cx="6036421" cy="49751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R</a:t>
            </a:r>
            <a:r>
              <a:rPr lang="en-US" dirty="0" err="1"/>
              <a:t>emove</a:t>
            </a:r>
            <a:r>
              <a:rPr lang="en-US" dirty="0"/>
              <a:t> the seed and sow them immediately to the seedbed or to the field.</a:t>
            </a:r>
          </a:p>
        </p:txBody>
      </p:sp>
      <p:sp>
        <p:nvSpPr>
          <p:cNvPr id="14" name="Ellipse 13"/>
          <p:cNvSpPr/>
          <p:nvPr/>
        </p:nvSpPr>
        <p:spPr bwMode="auto">
          <a:xfrm>
            <a:off x="286390" y="90872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5" name="Ellipse 14"/>
          <p:cNvSpPr/>
          <p:nvPr/>
        </p:nvSpPr>
        <p:spPr bwMode="auto">
          <a:xfrm>
            <a:off x="4695270" y="9521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6" name="Ellipse 15"/>
          <p:cNvSpPr/>
          <p:nvPr/>
        </p:nvSpPr>
        <p:spPr bwMode="auto">
          <a:xfrm>
            <a:off x="286390" y="367661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17" name="Ellipse 16"/>
          <p:cNvSpPr/>
          <p:nvPr/>
        </p:nvSpPr>
        <p:spPr bwMode="auto">
          <a:xfrm>
            <a:off x="5408033" y="3590414"/>
            <a:ext cx="43983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0" tIns="0" rIns="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a:t>
            </a:r>
          </a:p>
        </p:txBody>
      </p:sp>
      <p:sp>
        <p:nvSpPr>
          <p:cNvPr id="20" name="Ellipse 19"/>
          <p:cNvSpPr/>
          <p:nvPr/>
        </p:nvSpPr>
        <p:spPr bwMode="auto">
          <a:xfrm>
            <a:off x="6177815" y="3573016"/>
            <a:ext cx="43983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0" tIns="0" rIns="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4b</a:t>
            </a:r>
          </a:p>
        </p:txBody>
      </p:sp>
      <p:pic>
        <p:nvPicPr>
          <p:cNvPr id="24" name="Grafik 23">
            <a:extLst>
              <a:ext uri="{FF2B5EF4-FFF2-40B4-BE49-F238E27FC236}">
                <a16:creationId xmlns:a16="http://schemas.microsoft.com/office/drawing/2014/main" id="{D30912E8-7550-41B9-9C8D-1E6DFF77C6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469" y="3897158"/>
            <a:ext cx="2385803" cy="1680229"/>
          </a:xfrm>
          <a:prstGeom prst="rect">
            <a:avLst/>
          </a:prstGeom>
        </p:spPr>
      </p:pic>
      <p:sp>
        <p:nvSpPr>
          <p:cNvPr id="26" name="Textfeld 25">
            <a:extLst>
              <a:ext uri="{FF2B5EF4-FFF2-40B4-BE49-F238E27FC236}">
                <a16:creationId xmlns:a16="http://schemas.microsoft.com/office/drawing/2014/main" id="{A7E61350-1F4B-4136-B122-04230A89376E}"/>
              </a:ext>
            </a:extLst>
          </p:cNvPr>
          <p:cNvSpPr txBox="1"/>
          <p:nvPr/>
        </p:nvSpPr>
        <p:spPr>
          <a:xfrm>
            <a:off x="486850" y="5024209"/>
            <a:ext cx="1060814" cy="276999"/>
          </a:xfrm>
          <a:prstGeom prst="rect">
            <a:avLst/>
          </a:prstGeom>
          <a:solidFill>
            <a:srgbClr val="FFFFFF">
              <a:alpha val="80000"/>
            </a:srgbClr>
          </a:solidFill>
        </p:spPr>
        <p:txBody>
          <a:bodyPr wrap="square" rtlCol="0">
            <a:spAutoFit/>
          </a:bodyPr>
          <a:lstStyle/>
          <a:p>
            <a:pPr algn="ctr"/>
            <a:r>
              <a:rPr lang="de-CH" sz="1200" b="0" i="1" dirty="0"/>
              <a:t>Warm </a:t>
            </a:r>
            <a:r>
              <a:rPr lang="de-CH" sz="1200" b="0" i="1" dirty="0" err="1"/>
              <a:t>water</a:t>
            </a:r>
            <a:endParaRPr lang="de-CH" sz="1200" b="0" i="1" dirty="0"/>
          </a:p>
        </p:txBody>
      </p:sp>
      <p:sp>
        <p:nvSpPr>
          <p:cNvPr id="27" name="Textfeld 26">
            <a:extLst>
              <a:ext uri="{FF2B5EF4-FFF2-40B4-BE49-F238E27FC236}">
                <a16:creationId xmlns:a16="http://schemas.microsoft.com/office/drawing/2014/main" id="{30DA7E3E-41E1-460D-B3C6-D8697E836A2F}"/>
              </a:ext>
            </a:extLst>
          </p:cNvPr>
          <p:cNvSpPr txBox="1"/>
          <p:nvPr/>
        </p:nvSpPr>
        <p:spPr>
          <a:xfrm>
            <a:off x="1731458" y="4878438"/>
            <a:ext cx="1060814" cy="276999"/>
          </a:xfrm>
          <a:prstGeom prst="rect">
            <a:avLst/>
          </a:prstGeom>
          <a:solidFill>
            <a:srgbClr val="FFFFFF">
              <a:alpha val="80000"/>
            </a:srgbClr>
          </a:solidFill>
        </p:spPr>
        <p:txBody>
          <a:bodyPr wrap="square" rtlCol="0">
            <a:spAutoFit/>
          </a:bodyPr>
          <a:lstStyle/>
          <a:p>
            <a:pPr algn="ctr"/>
            <a:r>
              <a:rPr lang="de-CH" sz="1200" b="0" i="1" dirty="0" err="1"/>
              <a:t>Cold</a:t>
            </a:r>
            <a:r>
              <a:rPr lang="de-CH" sz="1200" b="0" i="1" dirty="0"/>
              <a:t> </a:t>
            </a:r>
            <a:r>
              <a:rPr lang="de-CH" sz="1200" b="0" i="1" dirty="0" err="1"/>
              <a:t>water</a:t>
            </a:r>
            <a:endParaRPr lang="de-CH" sz="1200" b="0" i="1" dirty="0"/>
          </a:p>
        </p:txBody>
      </p:sp>
    </p:spTree>
    <p:extLst>
      <p:ext uri="{BB962C8B-B14F-4D97-AF65-F5344CB8AC3E}">
        <p14:creationId xmlns:p14="http://schemas.microsoft.com/office/powerpoint/2010/main" val="2085822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B4F0D22E-0C06-4411-B960-265900F7B3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5245" y="1559215"/>
            <a:ext cx="2245973" cy="2085809"/>
          </a:xfrm>
          <a:prstGeom prst="rect">
            <a:avLst/>
          </a:prstGeom>
        </p:spPr>
      </p:pic>
      <p:pic>
        <p:nvPicPr>
          <p:cNvPr id="31" name="Grafik 30">
            <a:extLst>
              <a:ext uri="{FF2B5EF4-FFF2-40B4-BE49-F238E27FC236}">
                <a16:creationId xmlns:a16="http://schemas.microsoft.com/office/drawing/2014/main" id="{2EFCF345-F754-4ED8-8B7E-6FC825F796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985" y="1196752"/>
            <a:ext cx="3083178" cy="2085809"/>
          </a:xfrm>
          <a:prstGeom prst="rect">
            <a:avLst/>
          </a:prstGeom>
        </p:spPr>
      </p:pic>
      <p:pic>
        <p:nvPicPr>
          <p:cNvPr id="32" name="Grafik 31">
            <a:extLst>
              <a:ext uri="{FF2B5EF4-FFF2-40B4-BE49-F238E27FC236}">
                <a16:creationId xmlns:a16="http://schemas.microsoft.com/office/drawing/2014/main" id="{B24DE07D-72B7-46FB-9C39-A000820154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070" y="3451989"/>
            <a:ext cx="3122942" cy="2199366"/>
          </a:xfrm>
          <a:prstGeom prst="rect">
            <a:avLst/>
          </a:prstGeom>
        </p:spPr>
      </p:pic>
      <p:pic>
        <p:nvPicPr>
          <p:cNvPr id="27" name="Grafik 26">
            <a:extLst>
              <a:ext uri="{FF2B5EF4-FFF2-40B4-BE49-F238E27FC236}">
                <a16:creationId xmlns:a16="http://schemas.microsoft.com/office/drawing/2014/main" id="{CC0F78F5-00E0-4620-8461-C2ECF33D4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351398" y="3284984"/>
            <a:ext cx="3347864" cy="2510898"/>
          </a:xfrm>
          <a:prstGeom prst="rect">
            <a:avLst/>
          </a:prstGeom>
        </p:spPr>
      </p:pic>
      <p:pic>
        <p:nvPicPr>
          <p:cNvPr id="30" name="Grafik 29">
            <a:extLst>
              <a:ext uri="{FF2B5EF4-FFF2-40B4-BE49-F238E27FC236}">
                <a16:creationId xmlns:a16="http://schemas.microsoft.com/office/drawing/2014/main" id="{3ACB92FC-CF49-45E0-97F9-F5B90DEE59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8105" y="3677038"/>
            <a:ext cx="2738639" cy="1988311"/>
          </a:xfrm>
          <a:prstGeom prst="rect">
            <a:avLst/>
          </a:prstGeom>
        </p:spPr>
      </p:pic>
      <p:sp>
        <p:nvSpPr>
          <p:cNvPr id="2" name="Titel 1"/>
          <p:cNvSpPr>
            <a:spLocks noGrp="1"/>
          </p:cNvSpPr>
          <p:nvPr>
            <p:ph type="title"/>
          </p:nvPr>
        </p:nvSpPr>
        <p:spPr>
          <a:xfrm>
            <a:off x="436546" y="135335"/>
            <a:ext cx="8251825" cy="641122"/>
          </a:xfrm>
        </p:spPr>
        <p:txBody>
          <a:bodyPr/>
          <a:lstStyle/>
          <a:p>
            <a:r>
              <a:rPr lang="en-GB" dirty="0"/>
              <a:t>Seed hot water treatment for disease control</a:t>
            </a:r>
          </a:p>
        </p:txBody>
      </p:sp>
      <p:sp>
        <p:nvSpPr>
          <p:cNvPr id="10" name="Title 1"/>
          <p:cNvSpPr txBox="1">
            <a:spLocks/>
          </p:cNvSpPr>
          <p:nvPr/>
        </p:nvSpPr>
        <p:spPr>
          <a:xfrm>
            <a:off x="460979" y="3068960"/>
            <a:ext cx="3967005" cy="48894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Heat some water in a good sized pot to the required temperature.</a:t>
            </a:r>
          </a:p>
        </p:txBody>
      </p:sp>
      <p:sp>
        <p:nvSpPr>
          <p:cNvPr id="11" name="Title 1"/>
          <p:cNvSpPr txBox="1">
            <a:spLocks/>
          </p:cNvSpPr>
          <p:nvPr/>
        </p:nvSpPr>
        <p:spPr>
          <a:xfrm>
            <a:off x="4572954" y="3068960"/>
            <a:ext cx="4391534" cy="528739"/>
          </a:xfrm>
          <a:prstGeom prst="rect">
            <a:avLst/>
          </a:prstGeom>
          <a:solidFill>
            <a:schemeClr val="accent3">
              <a:alpha val="79999"/>
            </a:schemeClr>
          </a:solidFill>
          <a:ln>
            <a:noFill/>
          </a:ln>
        </p:spPr>
        <p:txBody>
          <a:bodyPr lIns="0" tIns="0" r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Wrap the seeds in a clean piece of cloth and immerse them into the water at the recommended temperature.</a:t>
            </a:r>
            <a:endParaRPr lang="en-US" dirty="0"/>
          </a:p>
        </p:txBody>
      </p:sp>
      <p:sp>
        <p:nvSpPr>
          <p:cNvPr id="12" name="Title 1"/>
          <p:cNvSpPr txBox="1">
            <a:spLocks/>
          </p:cNvSpPr>
          <p:nvPr/>
        </p:nvSpPr>
        <p:spPr>
          <a:xfrm>
            <a:off x="466659" y="5339530"/>
            <a:ext cx="3814012" cy="62365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Maintain the temperature and leave the seeds in the water for the recommended time. Then cool the seeds in cold water for 5 minutes.</a:t>
            </a:r>
          </a:p>
        </p:txBody>
      </p:sp>
      <p:sp>
        <p:nvSpPr>
          <p:cNvPr id="13" name="Title 1"/>
          <p:cNvSpPr txBox="1">
            <a:spLocks/>
          </p:cNvSpPr>
          <p:nvPr/>
        </p:nvSpPr>
        <p:spPr>
          <a:xfrm>
            <a:off x="4451020" y="5362558"/>
            <a:ext cx="2598852" cy="64807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Spread the seeds on a clean and dry piece of cloth or paper, and allow to dry before storage.</a:t>
            </a:r>
            <a:endParaRPr lang="de-CH" dirty="0"/>
          </a:p>
        </p:txBody>
      </p:sp>
      <p:sp>
        <p:nvSpPr>
          <p:cNvPr id="14" name="Ellipse 13"/>
          <p:cNvSpPr/>
          <p:nvPr/>
        </p:nvSpPr>
        <p:spPr bwMode="auto">
          <a:xfrm>
            <a:off x="366936" y="145618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5" name="Ellipse 14"/>
          <p:cNvSpPr/>
          <p:nvPr/>
        </p:nvSpPr>
        <p:spPr bwMode="auto">
          <a:xfrm>
            <a:off x="4399384" y="145618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6" name="Ellipse 15"/>
          <p:cNvSpPr/>
          <p:nvPr/>
        </p:nvSpPr>
        <p:spPr bwMode="auto">
          <a:xfrm>
            <a:off x="350345" y="372988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17" name="Ellipse 16"/>
          <p:cNvSpPr/>
          <p:nvPr/>
        </p:nvSpPr>
        <p:spPr bwMode="auto">
          <a:xfrm>
            <a:off x="3870325" y="3729880"/>
            <a:ext cx="410346"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0" tIns="36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a:t>
            </a:r>
          </a:p>
        </p:txBody>
      </p:sp>
      <p:sp>
        <p:nvSpPr>
          <p:cNvPr id="21" name="Title 1"/>
          <p:cNvSpPr txBox="1">
            <a:spLocks/>
          </p:cNvSpPr>
          <p:nvPr/>
        </p:nvSpPr>
        <p:spPr>
          <a:xfrm>
            <a:off x="328156" y="765739"/>
            <a:ext cx="8364582" cy="575029"/>
          </a:xfrm>
          <a:prstGeom prst="rect">
            <a:avLst/>
          </a:prstGeom>
          <a:solidFill>
            <a:srgbClr val="FBD96C">
              <a:alpha val="79999"/>
            </a:srgbClr>
          </a:solidFill>
          <a:ln>
            <a:noFill/>
          </a:ln>
        </p:spPr>
        <p:txBody>
          <a:bodyPr/>
          <a:lstStyle>
            <a:defPPr>
              <a:defRPr lang="de-CH"/>
            </a:defPPr>
            <a:lvl1pPr marL="358775" indent="-358775">
              <a:spcBef>
                <a:spcPts val="600"/>
              </a:spcBef>
              <a:defRPr sz="16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dirty="0"/>
              <a:t>This treatment is useful to control seed-borne diseases like anthracnose; blight; bacterial leaf streak, spot; black rot; black leg; black scurf; powdery scab; </a:t>
            </a:r>
            <a:r>
              <a:rPr lang="en-US" dirty="0" err="1"/>
              <a:t>septoria</a:t>
            </a:r>
            <a:r>
              <a:rPr lang="en-US" dirty="0"/>
              <a:t>; and others</a:t>
            </a:r>
          </a:p>
        </p:txBody>
      </p:sp>
      <p:sp>
        <p:nvSpPr>
          <p:cNvPr id="18" name="Textfeld 17"/>
          <p:cNvSpPr txBox="1"/>
          <p:nvPr/>
        </p:nvSpPr>
        <p:spPr>
          <a:xfrm>
            <a:off x="1301615" y="4839977"/>
            <a:ext cx="1060814" cy="276999"/>
          </a:xfrm>
          <a:prstGeom prst="rect">
            <a:avLst/>
          </a:prstGeom>
          <a:solidFill>
            <a:srgbClr val="FFFFFF">
              <a:alpha val="80000"/>
            </a:srgbClr>
          </a:solidFill>
        </p:spPr>
        <p:txBody>
          <a:bodyPr wrap="square" rtlCol="0">
            <a:spAutoFit/>
          </a:bodyPr>
          <a:lstStyle/>
          <a:p>
            <a:pPr algn="ctr"/>
            <a:r>
              <a:rPr lang="de-CH" sz="1200" b="0" i="1" dirty="0"/>
              <a:t>Warm </a:t>
            </a:r>
            <a:r>
              <a:rPr lang="de-CH" sz="1200" b="0" i="1" dirty="0" err="1"/>
              <a:t>water</a:t>
            </a:r>
            <a:endParaRPr lang="de-CH" sz="1200" b="0" i="1" dirty="0"/>
          </a:p>
        </p:txBody>
      </p:sp>
      <p:sp>
        <p:nvSpPr>
          <p:cNvPr id="19" name="Textfeld 18"/>
          <p:cNvSpPr txBox="1"/>
          <p:nvPr/>
        </p:nvSpPr>
        <p:spPr>
          <a:xfrm>
            <a:off x="2662198" y="4939982"/>
            <a:ext cx="1060814" cy="276999"/>
          </a:xfrm>
          <a:prstGeom prst="rect">
            <a:avLst/>
          </a:prstGeom>
          <a:solidFill>
            <a:srgbClr val="FFFFFF">
              <a:alpha val="80000"/>
            </a:srgbClr>
          </a:solidFill>
        </p:spPr>
        <p:txBody>
          <a:bodyPr wrap="square" rtlCol="0">
            <a:spAutoFit/>
          </a:bodyPr>
          <a:lstStyle/>
          <a:p>
            <a:pPr algn="ctr"/>
            <a:r>
              <a:rPr lang="de-CH" sz="1200" b="0" i="1" dirty="0" err="1"/>
              <a:t>Cold</a:t>
            </a:r>
            <a:r>
              <a:rPr lang="de-CH" sz="1200" b="0" i="1" dirty="0"/>
              <a:t> </a:t>
            </a:r>
            <a:r>
              <a:rPr lang="de-CH" sz="1200" b="0" i="1" dirty="0" err="1"/>
              <a:t>water</a:t>
            </a:r>
            <a:endParaRPr lang="de-CH" sz="1200" b="0" i="1" dirty="0"/>
          </a:p>
        </p:txBody>
      </p:sp>
      <p:sp>
        <p:nvSpPr>
          <p:cNvPr id="20" name="Ellipse 19"/>
          <p:cNvSpPr/>
          <p:nvPr/>
        </p:nvSpPr>
        <p:spPr bwMode="auto">
          <a:xfrm>
            <a:off x="6218791" y="3713085"/>
            <a:ext cx="440061"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0" tIns="36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4b</a:t>
            </a:r>
          </a:p>
        </p:txBody>
      </p:sp>
      <p:sp>
        <p:nvSpPr>
          <p:cNvPr id="26" name="Title 1"/>
          <p:cNvSpPr txBox="1">
            <a:spLocks/>
          </p:cNvSpPr>
          <p:nvPr/>
        </p:nvSpPr>
        <p:spPr>
          <a:xfrm>
            <a:off x="7352798" y="5365734"/>
            <a:ext cx="1384434" cy="648071"/>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Or sow immediately </a:t>
            </a:r>
            <a:endParaRPr lang="de-CH" dirty="0"/>
          </a:p>
        </p:txBody>
      </p:sp>
    </p:spTree>
    <p:extLst>
      <p:ext uri="{BB962C8B-B14F-4D97-AF65-F5344CB8AC3E}">
        <p14:creationId xmlns:p14="http://schemas.microsoft.com/office/powerpoint/2010/main" val="4084771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BD2DF44A-B77B-4F56-A6E1-4D6AEF5D3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2669" y="1001836"/>
            <a:ext cx="7020272" cy="4963020"/>
          </a:xfrm>
          <a:prstGeom prst="rect">
            <a:avLst/>
          </a:prstGeom>
        </p:spPr>
      </p:pic>
      <p:sp>
        <p:nvSpPr>
          <p:cNvPr id="2" name="Titel 1">
            <a:extLst>
              <a:ext uri="{FF2B5EF4-FFF2-40B4-BE49-F238E27FC236}">
                <a16:creationId xmlns:a16="http://schemas.microsoft.com/office/drawing/2014/main" id="{A9D69E23-531E-40E1-A7E8-279E0E7C6DC4}"/>
              </a:ext>
            </a:extLst>
          </p:cNvPr>
          <p:cNvSpPr>
            <a:spLocks noGrp="1"/>
          </p:cNvSpPr>
          <p:nvPr>
            <p:ph type="title"/>
          </p:nvPr>
        </p:nvSpPr>
        <p:spPr/>
        <p:txBody>
          <a:bodyPr/>
          <a:lstStyle/>
          <a:p>
            <a:r>
              <a:rPr lang="en-US" dirty="0"/>
              <a:t>Key challenges in vegetable production</a:t>
            </a:r>
            <a:endParaRPr lang="de-CH" dirty="0"/>
          </a:p>
        </p:txBody>
      </p:sp>
      <p:sp>
        <p:nvSpPr>
          <p:cNvPr id="5" name="Text Box 4">
            <a:extLst>
              <a:ext uri="{FF2B5EF4-FFF2-40B4-BE49-F238E27FC236}">
                <a16:creationId xmlns:a16="http://schemas.microsoft.com/office/drawing/2014/main" id="{DF029AA5-3C8A-4AB5-8FA8-9DD994C1F9F6}"/>
              </a:ext>
            </a:extLst>
          </p:cNvPr>
          <p:cNvSpPr txBox="1">
            <a:spLocks noChangeArrowheads="1"/>
          </p:cNvSpPr>
          <p:nvPr/>
        </p:nvSpPr>
        <p:spPr bwMode="auto">
          <a:xfrm>
            <a:off x="5806716" y="3649464"/>
            <a:ext cx="2969142" cy="434106"/>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High certification requirements</a:t>
            </a:r>
            <a:endParaRPr lang="de-DE" altLang="de-DE" dirty="0"/>
          </a:p>
        </p:txBody>
      </p:sp>
      <p:sp>
        <p:nvSpPr>
          <p:cNvPr id="6" name="Text Box 5">
            <a:extLst>
              <a:ext uri="{FF2B5EF4-FFF2-40B4-BE49-F238E27FC236}">
                <a16:creationId xmlns:a16="http://schemas.microsoft.com/office/drawing/2014/main" id="{3CB2C91F-C347-4AE9-B132-E961C325397F}"/>
              </a:ext>
            </a:extLst>
          </p:cNvPr>
          <p:cNvSpPr txBox="1">
            <a:spLocks noChangeArrowheads="1"/>
          </p:cNvSpPr>
          <p:nvPr/>
        </p:nvSpPr>
        <p:spPr bwMode="auto">
          <a:xfrm>
            <a:off x="6228184" y="1348774"/>
            <a:ext cx="2858130" cy="511910"/>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8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sz="1600" dirty="0"/>
              <a:t>Limited access to markets</a:t>
            </a:r>
          </a:p>
        </p:txBody>
      </p:sp>
      <p:sp>
        <p:nvSpPr>
          <p:cNvPr id="7" name="Text Box 6">
            <a:extLst>
              <a:ext uri="{FF2B5EF4-FFF2-40B4-BE49-F238E27FC236}">
                <a16:creationId xmlns:a16="http://schemas.microsoft.com/office/drawing/2014/main" id="{8B12D598-29A6-4C78-8717-4B16A59AF669}"/>
              </a:ext>
            </a:extLst>
          </p:cNvPr>
          <p:cNvSpPr txBox="1">
            <a:spLocks noChangeArrowheads="1"/>
          </p:cNvSpPr>
          <p:nvPr/>
        </p:nvSpPr>
        <p:spPr bwMode="auto">
          <a:xfrm>
            <a:off x="6106739" y="5295512"/>
            <a:ext cx="2858130" cy="434169"/>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Lack of financial resources</a:t>
            </a:r>
            <a:endParaRPr lang="de-DE" altLang="de-DE" dirty="0"/>
          </a:p>
        </p:txBody>
      </p:sp>
      <p:sp>
        <p:nvSpPr>
          <p:cNvPr id="8" name="Text Box 7">
            <a:extLst>
              <a:ext uri="{FF2B5EF4-FFF2-40B4-BE49-F238E27FC236}">
                <a16:creationId xmlns:a16="http://schemas.microsoft.com/office/drawing/2014/main" id="{9257EB8B-1057-476D-A0F7-2A879F5BB22F}"/>
              </a:ext>
            </a:extLst>
          </p:cNvPr>
          <p:cNvSpPr txBox="1">
            <a:spLocks noChangeArrowheads="1"/>
          </p:cNvSpPr>
          <p:nvPr/>
        </p:nvSpPr>
        <p:spPr bwMode="auto">
          <a:xfrm>
            <a:off x="248915" y="4785857"/>
            <a:ext cx="1797536" cy="410898"/>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Poor soil fertility</a:t>
            </a:r>
            <a:endParaRPr lang="de-DE" altLang="de-DE" dirty="0"/>
          </a:p>
        </p:txBody>
      </p:sp>
      <p:sp>
        <p:nvSpPr>
          <p:cNvPr id="9" name="Text Box 5">
            <a:extLst>
              <a:ext uri="{FF2B5EF4-FFF2-40B4-BE49-F238E27FC236}">
                <a16:creationId xmlns:a16="http://schemas.microsoft.com/office/drawing/2014/main" id="{8331155C-DBD2-4151-81BE-5E3BDF807F4D}"/>
              </a:ext>
            </a:extLst>
          </p:cNvPr>
          <p:cNvSpPr txBox="1">
            <a:spLocks noChangeArrowheads="1"/>
          </p:cNvSpPr>
          <p:nvPr/>
        </p:nvSpPr>
        <p:spPr bwMode="auto">
          <a:xfrm>
            <a:off x="248915" y="5284340"/>
            <a:ext cx="2018829" cy="680516"/>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Limited availability of water</a:t>
            </a:r>
          </a:p>
        </p:txBody>
      </p:sp>
      <p:sp>
        <p:nvSpPr>
          <p:cNvPr id="10" name="Text Box 7">
            <a:extLst>
              <a:ext uri="{FF2B5EF4-FFF2-40B4-BE49-F238E27FC236}">
                <a16:creationId xmlns:a16="http://schemas.microsoft.com/office/drawing/2014/main" id="{F79D5AED-6914-4D09-87AD-B739D7FE05C6}"/>
              </a:ext>
            </a:extLst>
          </p:cNvPr>
          <p:cNvSpPr txBox="1">
            <a:spLocks noChangeArrowheads="1"/>
          </p:cNvSpPr>
          <p:nvPr/>
        </p:nvSpPr>
        <p:spPr bwMode="auto">
          <a:xfrm>
            <a:off x="248915" y="3776551"/>
            <a:ext cx="2162845" cy="921721"/>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High susceptibility of vegetables to pests and diseases</a:t>
            </a:r>
            <a:endParaRPr lang="de-DE" altLang="de-DE" dirty="0"/>
          </a:p>
        </p:txBody>
      </p:sp>
      <p:sp>
        <p:nvSpPr>
          <p:cNvPr id="11" name="Text Box 7">
            <a:extLst>
              <a:ext uri="{FF2B5EF4-FFF2-40B4-BE49-F238E27FC236}">
                <a16:creationId xmlns:a16="http://schemas.microsoft.com/office/drawing/2014/main" id="{D65566A0-C7D5-40F4-93F5-05183130D30E}"/>
              </a:ext>
            </a:extLst>
          </p:cNvPr>
          <p:cNvSpPr txBox="1">
            <a:spLocks noChangeArrowheads="1"/>
          </p:cNvSpPr>
          <p:nvPr/>
        </p:nvSpPr>
        <p:spPr bwMode="auto">
          <a:xfrm>
            <a:off x="290537" y="1198501"/>
            <a:ext cx="2879924" cy="629446"/>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Limited availability of and access to high quality seed</a:t>
            </a:r>
            <a:endParaRPr lang="de-DE" altLang="de-DE" dirty="0"/>
          </a:p>
        </p:txBody>
      </p:sp>
      <p:sp>
        <p:nvSpPr>
          <p:cNvPr id="12" name="Text Box 7">
            <a:extLst>
              <a:ext uri="{FF2B5EF4-FFF2-40B4-BE49-F238E27FC236}">
                <a16:creationId xmlns:a16="http://schemas.microsoft.com/office/drawing/2014/main" id="{7E10A0C5-5E54-4F17-A60C-B72110999045}"/>
              </a:ext>
            </a:extLst>
          </p:cNvPr>
          <p:cNvSpPr txBox="1">
            <a:spLocks noChangeArrowheads="1"/>
          </p:cNvSpPr>
          <p:nvPr/>
        </p:nvSpPr>
        <p:spPr bwMode="auto">
          <a:xfrm>
            <a:off x="6140540" y="2615215"/>
            <a:ext cx="2635318" cy="434107"/>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Long distances to markets</a:t>
            </a:r>
            <a:endParaRPr lang="de-DE" altLang="de-DE" dirty="0"/>
          </a:p>
        </p:txBody>
      </p:sp>
      <p:sp>
        <p:nvSpPr>
          <p:cNvPr id="13" name="Text Box 7">
            <a:extLst>
              <a:ext uri="{FF2B5EF4-FFF2-40B4-BE49-F238E27FC236}">
                <a16:creationId xmlns:a16="http://schemas.microsoft.com/office/drawing/2014/main" id="{9F9F5C4F-6C0F-4B52-898D-BC0B1B8B6ED0}"/>
              </a:ext>
            </a:extLst>
          </p:cNvPr>
          <p:cNvSpPr txBox="1">
            <a:spLocks noChangeArrowheads="1"/>
          </p:cNvSpPr>
          <p:nvPr/>
        </p:nvSpPr>
        <p:spPr bwMode="auto">
          <a:xfrm>
            <a:off x="6649905" y="3145022"/>
            <a:ext cx="2160240" cy="434107"/>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Competitive markets</a:t>
            </a:r>
            <a:endParaRPr lang="de-DE" altLang="de-DE" dirty="0"/>
          </a:p>
        </p:txBody>
      </p:sp>
      <p:sp>
        <p:nvSpPr>
          <p:cNvPr id="14" name="Text Box 6">
            <a:extLst>
              <a:ext uri="{FF2B5EF4-FFF2-40B4-BE49-F238E27FC236}">
                <a16:creationId xmlns:a16="http://schemas.microsoft.com/office/drawing/2014/main" id="{0A106867-417C-4D9B-B01F-A6476303F482}"/>
              </a:ext>
            </a:extLst>
          </p:cNvPr>
          <p:cNvSpPr txBox="1">
            <a:spLocks noChangeArrowheads="1"/>
          </p:cNvSpPr>
          <p:nvPr/>
        </p:nvSpPr>
        <p:spPr bwMode="auto">
          <a:xfrm>
            <a:off x="5482590" y="4224239"/>
            <a:ext cx="3344930" cy="434106"/>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Limited knowledge and know-how</a:t>
            </a:r>
            <a:endParaRPr lang="de-DE" altLang="de-DE" dirty="0"/>
          </a:p>
        </p:txBody>
      </p:sp>
      <p:sp>
        <p:nvSpPr>
          <p:cNvPr id="15" name="Text Box 6">
            <a:extLst>
              <a:ext uri="{FF2B5EF4-FFF2-40B4-BE49-F238E27FC236}">
                <a16:creationId xmlns:a16="http://schemas.microsoft.com/office/drawing/2014/main" id="{3955B89D-F371-49CF-A081-515DC9F8472B}"/>
              </a:ext>
            </a:extLst>
          </p:cNvPr>
          <p:cNvSpPr txBox="1">
            <a:spLocks noChangeArrowheads="1"/>
          </p:cNvSpPr>
          <p:nvPr/>
        </p:nvSpPr>
        <p:spPr bwMode="auto">
          <a:xfrm>
            <a:off x="6050965" y="4779375"/>
            <a:ext cx="2830109" cy="407655"/>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Human disease pandemics</a:t>
            </a:r>
            <a:endParaRPr lang="de-DE" altLang="de-DE" dirty="0"/>
          </a:p>
        </p:txBody>
      </p:sp>
    </p:spTree>
    <p:extLst>
      <p:ext uri="{BB962C8B-B14F-4D97-AF65-F5344CB8AC3E}">
        <p14:creationId xmlns:p14="http://schemas.microsoft.com/office/powerpoint/2010/main" val="3566316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8103" y="536147"/>
            <a:ext cx="8251825" cy="653144"/>
          </a:xfrm>
        </p:spPr>
        <p:txBody>
          <a:bodyPr/>
          <a:lstStyle/>
          <a:p>
            <a:r>
              <a:rPr lang="en-GB" dirty="0"/>
              <a:t>Recommended temperatures and durations </a:t>
            </a:r>
            <a:br>
              <a:rPr lang="en-GB" dirty="0"/>
            </a:br>
            <a:r>
              <a:rPr lang="en-GB" dirty="0"/>
              <a:t>for seed hot water treatment for disease control</a:t>
            </a:r>
          </a:p>
        </p:txBody>
      </p:sp>
      <p:graphicFrame>
        <p:nvGraphicFramePr>
          <p:cNvPr id="4" name="Table 3"/>
          <p:cNvGraphicFramePr>
            <a:graphicFrameLocks noGrp="1"/>
          </p:cNvGraphicFramePr>
          <p:nvPr>
            <p:extLst>
              <p:ext uri="{D42A27DB-BD31-4B8C-83A1-F6EECF244321}">
                <p14:modId xmlns:p14="http://schemas.microsoft.com/office/powerpoint/2010/main" val="3497509310"/>
              </p:ext>
            </p:extLst>
          </p:nvPr>
        </p:nvGraphicFramePr>
        <p:xfrm>
          <a:off x="378103" y="1530891"/>
          <a:ext cx="8290084" cy="4245158"/>
        </p:xfrm>
        <a:graphic>
          <a:graphicData uri="http://schemas.openxmlformats.org/drawingml/2006/table">
            <a:tbl>
              <a:tblPr firstRow="1" firstCol="1" bandRow="1">
                <a:tableStyleId>{5C22544A-7EE6-4342-B048-85BDC9FD1C3A}</a:tableStyleId>
              </a:tblPr>
              <a:tblGrid>
                <a:gridCol w="4481929">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935947">
                  <a:extLst>
                    <a:ext uri="{9D8B030D-6E8A-4147-A177-3AD203B41FA5}">
                      <a16:colId xmlns:a16="http://schemas.microsoft.com/office/drawing/2014/main" val="20002"/>
                    </a:ext>
                  </a:extLst>
                </a:gridCol>
              </a:tblGrid>
              <a:tr h="994190">
                <a:tc>
                  <a:txBody>
                    <a:bodyPr/>
                    <a:lstStyle/>
                    <a:p>
                      <a:pPr algn="just">
                        <a:lnSpc>
                          <a:spcPct val="115000"/>
                        </a:lnSpc>
                        <a:spcAft>
                          <a:spcPts val="1000"/>
                        </a:spcAft>
                      </a:pPr>
                      <a:r>
                        <a:rPr lang="en-US" sz="1800" dirty="0">
                          <a:solidFill>
                            <a:schemeClr val="tx1"/>
                          </a:solidFill>
                          <a:effectLst/>
                        </a:rPr>
                        <a:t>Vegetable</a:t>
                      </a:r>
                      <a:endParaRPr lang="de-CH" sz="1800" dirty="0">
                        <a:solidFill>
                          <a:schemeClr val="tx1"/>
                        </a:solidFill>
                        <a:effectLst/>
                        <a:latin typeface="Calibri"/>
                        <a:ea typeface="Calibri"/>
                        <a:cs typeface="Times New Roman"/>
                      </a:endParaRPr>
                    </a:p>
                  </a:txBody>
                  <a:tcPr marL="68580" marR="68580" marT="0" marB="0" anchor="ctr">
                    <a:solidFill>
                      <a:srgbClr val="FF9933">
                        <a:alpha val="80000"/>
                      </a:srgbClr>
                    </a:solidFill>
                  </a:tcPr>
                </a:tc>
                <a:tc>
                  <a:txBody>
                    <a:bodyPr/>
                    <a:lstStyle/>
                    <a:p>
                      <a:pPr algn="ctr">
                        <a:lnSpc>
                          <a:spcPct val="115000"/>
                        </a:lnSpc>
                        <a:spcAft>
                          <a:spcPts val="1000"/>
                        </a:spcAft>
                      </a:pPr>
                      <a:r>
                        <a:rPr lang="en-US" sz="1800" dirty="0">
                          <a:solidFill>
                            <a:schemeClr val="tx1"/>
                          </a:solidFill>
                          <a:effectLst/>
                        </a:rPr>
                        <a:t>Water temperature</a:t>
                      </a:r>
                      <a:br>
                        <a:rPr lang="en-US" sz="1800" dirty="0">
                          <a:solidFill>
                            <a:schemeClr val="tx1"/>
                          </a:solidFill>
                          <a:effectLst/>
                        </a:rPr>
                      </a:br>
                      <a:r>
                        <a:rPr lang="en-US" sz="1800" dirty="0">
                          <a:solidFill>
                            <a:schemeClr val="tx1"/>
                          </a:solidFill>
                          <a:effectLst/>
                        </a:rPr>
                        <a:t>(°C)</a:t>
                      </a:r>
                      <a:endParaRPr lang="de-CH" sz="1800" dirty="0">
                        <a:solidFill>
                          <a:schemeClr val="tx1"/>
                        </a:solidFill>
                        <a:effectLst/>
                        <a:latin typeface="Calibri"/>
                        <a:ea typeface="Calibri"/>
                        <a:cs typeface="Times New Roman"/>
                      </a:endParaRPr>
                    </a:p>
                  </a:txBody>
                  <a:tcPr marL="68580" marR="68580" marT="0" marB="0" anchor="ctr">
                    <a:solidFill>
                      <a:srgbClr val="FF9933">
                        <a:alpha val="80000"/>
                      </a:srgbClr>
                    </a:solidFill>
                  </a:tcPr>
                </a:tc>
                <a:tc>
                  <a:txBody>
                    <a:bodyPr/>
                    <a:lstStyle/>
                    <a:p>
                      <a:pPr algn="ctr">
                        <a:lnSpc>
                          <a:spcPct val="115000"/>
                        </a:lnSpc>
                        <a:spcAft>
                          <a:spcPts val="1000"/>
                        </a:spcAft>
                      </a:pPr>
                      <a:r>
                        <a:rPr lang="en-US" sz="1800" dirty="0">
                          <a:solidFill>
                            <a:schemeClr val="tx1"/>
                          </a:solidFill>
                          <a:effectLst/>
                        </a:rPr>
                        <a:t>Treatment duration (minutes)</a:t>
                      </a:r>
                      <a:endParaRPr lang="de-CH" sz="1800" dirty="0">
                        <a:solidFill>
                          <a:schemeClr val="tx1"/>
                        </a:solidFill>
                        <a:effectLst/>
                        <a:latin typeface="Calibri"/>
                        <a:ea typeface="Calibri"/>
                        <a:cs typeface="Times New Roman"/>
                      </a:endParaRPr>
                    </a:p>
                  </a:txBody>
                  <a:tcPr marL="68580" marR="68580" marT="0" marB="0" anchor="ctr">
                    <a:solidFill>
                      <a:srgbClr val="FF9933">
                        <a:alpha val="80000"/>
                      </a:srgbClr>
                    </a:solidFill>
                  </a:tcPr>
                </a:tc>
                <a:extLst>
                  <a:ext uri="{0D108BD9-81ED-4DB2-BD59-A6C34878D82A}">
                    <a16:rowId xmlns:a16="http://schemas.microsoft.com/office/drawing/2014/main" val="10000"/>
                  </a:ext>
                </a:extLst>
              </a:tr>
              <a:tr h="741924">
                <a:tc>
                  <a:txBody>
                    <a:bodyPr/>
                    <a:lstStyle/>
                    <a:p>
                      <a:pPr>
                        <a:lnSpc>
                          <a:spcPct val="115000"/>
                        </a:lnSpc>
                        <a:spcAft>
                          <a:spcPts val="0"/>
                        </a:spcAft>
                      </a:pPr>
                      <a:r>
                        <a:rPr lang="de-CH" sz="1800" b="0" dirty="0">
                          <a:solidFill>
                            <a:schemeClr val="tx1"/>
                          </a:solidFill>
                          <a:effectLst/>
                        </a:rPr>
                        <a:t>Brussels sprouts, eggplant, spinach, cabbage, tomato</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rPr>
                        <a:t>50</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rPr>
                        <a:t>25</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extLst>
                  <a:ext uri="{0D108BD9-81ED-4DB2-BD59-A6C34878D82A}">
                    <a16:rowId xmlns:a16="http://schemas.microsoft.com/office/drawing/2014/main" val="10001"/>
                  </a:ext>
                </a:extLst>
              </a:tr>
              <a:tr h="721388">
                <a:tc>
                  <a:txBody>
                    <a:bodyPr/>
                    <a:lstStyle/>
                    <a:p>
                      <a:pPr>
                        <a:lnSpc>
                          <a:spcPct val="115000"/>
                        </a:lnSpc>
                        <a:spcAft>
                          <a:spcPts val="0"/>
                        </a:spcAft>
                      </a:pPr>
                      <a:r>
                        <a:rPr lang="en-US" sz="1800" b="0" dirty="0">
                          <a:solidFill>
                            <a:schemeClr val="tx1"/>
                          </a:solidFill>
                          <a:effectLst/>
                        </a:rPr>
                        <a:t>Broccoli, cauliflower, carrot, collard, kale, kohlrabi, rutabaga, turnip</a:t>
                      </a:r>
                      <a:endParaRPr lang="de-CH" sz="1800" b="0" dirty="0">
                        <a:solidFill>
                          <a:schemeClr val="tx1"/>
                        </a:solidFill>
                        <a:effectLst/>
                        <a:latin typeface="Calibri"/>
                        <a:ea typeface="Calibri"/>
                        <a:cs typeface="Times New Roman"/>
                      </a:endParaRPr>
                    </a:p>
                  </a:txBody>
                  <a:tcPr marL="68580" marR="68580" marT="0" marB="0" anchor="ctr">
                    <a:solidFill>
                      <a:srgbClr val="FFCC66"/>
                    </a:solidFill>
                  </a:tcPr>
                </a:tc>
                <a:tc>
                  <a:txBody>
                    <a:bodyPr/>
                    <a:lstStyle/>
                    <a:p>
                      <a:pPr algn="ctr">
                        <a:lnSpc>
                          <a:spcPct val="115000"/>
                        </a:lnSpc>
                        <a:spcAft>
                          <a:spcPts val="0"/>
                        </a:spcAft>
                      </a:pPr>
                      <a:r>
                        <a:rPr lang="de-CH" sz="1800" b="0" dirty="0">
                          <a:solidFill>
                            <a:schemeClr val="tx1"/>
                          </a:solidFill>
                          <a:effectLst/>
                        </a:rPr>
                        <a:t>50</a:t>
                      </a:r>
                      <a:endParaRPr lang="de-CH" sz="1800" b="0" dirty="0">
                        <a:solidFill>
                          <a:schemeClr val="tx1"/>
                        </a:solidFill>
                        <a:effectLst/>
                        <a:latin typeface="Calibri"/>
                        <a:ea typeface="Calibri"/>
                        <a:cs typeface="Times New Roman"/>
                      </a:endParaRPr>
                    </a:p>
                  </a:txBody>
                  <a:tcPr marL="68580" marR="68580" marT="0" marB="0" anchor="ctr">
                    <a:solidFill>
                      <a:srgbClr val="FFCC66"/>
                    </a:solidFill>
                  </a:tcPr>
                </a:tc>
                <a:tc>
                  <a:txBody>
                    <a:bodyPr/>
                    <a:lstStyle/>
                    <a:p>
                      <a:pPr algn="ctr">
                        <a:lnSpc>
                          <a:spcPct val="115000"/>
                        </a:lnSpc>
                        <a:spcAft>
                          <a:spcPts val="0"/>
                        </a:spcAft>
                      </a:pPr>
                      <a:r>
                        <a:rPr lang="de-CH" sz="1800" b="0" dirty="0">
                          <a:solidFill>
                            <a:schemeClr val="tx1"/>
                          </a:solidFill>
                          <a:effectLst/>
                        </a:rPr>
                        <a:t>20</a:t>
                      </a:r>
                      <a:endParaRPr lang="de-CH" sz="1800" b="0" dirty="0">
                        <a:solidFill>
                          <a:schemeClr val="tx1"/>
                        </a:solidFill>
                        <a:effectLst/>
                        <a:latin typeface="Calibri"/>
                        <a:ea typeface="Calibri"/>
                        <a:cs typeface="Times New Roman"/>
                      </a:endParaRPr>
                    </a:p>
                  </a:txBody>
                  <a:tcPr marL="68580" marR="68580" marT="0" marB="0" anchor="ctr">
                    <a:solidFill>
                      <a:srgbClr val="FFCC66"/>
                    </a:solidFill>
                  </a:tcPr>
                </a:tc>
                <a:extLst>
                  <a:ext uri="{0D108BD9-81ED-4DB2-BD59-A6C34878D82A}">
                    <a16:rowId xmlns:a16="http://schemas.microsoft.com/office/drawing/2014/main" val="10002"/>
                  </a:ext>
                </a:extLst>
              </a:tr>
              <a:tr h="446914">
                <a:tc>
                  <a:txBody>
                    <a:bodyPr/>
                    <a:lstStyle/>
                    <a:p>
                      <a:pPr>
                        <a:lnSpc>
                          <a:spcPct val="115000"/>
                        </a:lnSpc>
                        <a:spcAft>
                          <a:spcPts val="0"/>
                        </a:spcAft>
                      </a:pPr>
                      <a:r>
                        <a:rPr lang="de-CH" sz="1800" b="0" dirty="0">
                          <a:solidFill>
                            <a:schemeClr val="tx1"/>
                          </a:solidFill>
                          <a:effectLst/>
                        </a:rPr>
                        <a:t>Mustard, cress, radish</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rPr>
                        <a:t>50</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rPr>
                        <a:t>15</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extLst>
                  <a:ext uri="{0D108BD9-81ED-4DB2-BD59-A6C34878D82A}">
                    <a16:rowId xmlns:a16="http://schemas.microsoft.com/office/drawing/2014/main" val="10003"/>
                  </a:ext>
                </a:extLst>
              </a:tr>
              <a:tr h="446914">
                <a:tc>
                  <a:txBody>
                    <a:bodyPr/>
                    <a:lstStyle/>
                    <a:p>
                      <a:pPr>
                        <a:lnSpc>
                          <a:spcPct val="115000"/>
                        </a:lnSpc>
                        <a:spcAft>
                          <a:spcPts val="0"/>
                        </a:spcAft>
                      </a:pPr>
                      <a:r>
                        <a:rPr lang="de-CH" sz="1800" b="0" dirty="0">
                          <a:solidFill>
                            <a:schemeClr val="tx1"/>
                          </a:solidFill>
                          <a:effectLst/>
                        </a:rPr>
                        <a:t>Pepper</a:t>
                      </a:r>
                      <a:endParaRPr lang="de-CH" sz="1800" b="0" dirty="0">
                        <a:solidFill>
                          <a:schemeClr val="tx1"/>
                        </a:solidFill>
                        <a:effectLst/>
                        <a:latin typeface="Calibri"/>
                        <a:ea typeface="Calibri"/>
                        <a:cs typeface="Times New Roman"/>
                      </a:endParaRPr>
                    </a:p>
                  </a:txBody>
                  <a:tcPr marL="68580" marR="68580" marT="0" marB="0" anchor="ctr">
                    <a:solidFill>
                      <a:srgbClr val="FFCC66"/>
                    </a:solidFill>
                  </a:tcPr>
                </a:tc>
                <a:tc>
                  <a:txBody>
                    <a:bodyPr/>
                    <a:lstStyle/>
                    <a:p>
                      <a:pPr algn="ctr">
                        <a:lnSpc>
                          <a:spcPct val="115000"/>
                        </a:lnSpc>
                        <a:spcAft>
                          <a:spcPts val="0"/>
                        </a:spcAft>
                      </a:pPr>
                      <a:r>
                        <a:rPr lang="de-CH" sz="1800" b="0">
                          <a:solidFill>
                            <a:schemeClr val="tx1"/>
                          </a:solidFill>
                          <a:effectLst/>
                        </a:rPr>
                        <a:t>51</a:t>
                      </a:r>
                      <a:endParaRPr lang="de-CH" sz="1800" b="0">
                        <a:solidFill>
                          <a:schemeClr val="tx1"/>
                        </a:solidFill>
                        <a:effectLst/>
                        <a:latin typeface="Calibri"/>
                        <a:ea typeface="Calibri"/>
                        <a:cs typeface="Times New Roman"/>
                      </a:endParaRPr>
                    </a:p>
                  </a:txBody>
                  <a:tcPr marL="68580" marR="68580" marT="0" marB="0" anchor="ctr">
                    <a:solidFill>
                      <a:srgbClr val="FFCC66"/>
                    </a:solidFill>
                  </a:tcPr>
                </a:tc>
                <a:tc>
                  <a:txBody>
                    <a:bodyPr/>
                    <a:lstStyle/>
                    <a:p>
                      <a:pPr algn="ctr">
                        <a:lnSpc>
                          <a:spcPct val="115000"/>
                        </a:lnSpc>
                        <a:spcAft>
                          <a:spcPts val="0"/>
                        </a:spcAft>
                      </a:pPr>
                      <a:r>
                        <a:rPr lang="de-CH" sz="1800" b="0" dirty="0">
                          <a:solidFill>
                            <a:schemeClr val="tx1"/>
                          </a:solidFill>
                          <a:effectLst/>
                        </a:rPr>
                        <a:t>30</a:t>
                      </a:r>
                      <a:endParaRPr lang="de-CH" sz="1800" b="0" dirty="0">
                        <a:solidFill>
                          <a:schemeClr val="tx1"/>
                        </a:solidFill>
                        <a:effectLst/>
                        <a:latin typeface="Calibri"/>
                        <a:ea typeface="Calibri"/>
                        <a:cs typeface="Times New Roman"/>
                      </a:endParaRPr>
                    </a:p>
                  </a:txBody>
                  <a:tcPr marL="68580" marR="68580" marT="0" marB="0" anchor="ctr">
                    <a:solidFill>
                      <a:srgbClr val="FFCC66"/>
                    </a:solidFill>
                  </a:tcPr>
                </a:tc>
                <a:extLst>
                  <a:ext uri="{0D108BD9-81ED-4DB2-BD59-A6C34878D82A}">
                    <a16:rowId xmlns:a16="http://schemas.microsoft.com/office/drawing/2014/main" val="10004"/>
                  </a:ext>
                </a:extLst>
              </a:tr>
              <a:tr h="446914">
                <a:tc>
                  <a:txBody>
                    <a:bodyPr/>
                    <a:lstStyle/>
                    <a:p>
                      <a:pPr>
                        <a:lnSpc>
                          <a:spcPct val="115000"/>
                        </a:lnSpc>
                        <a:spcAft>
                          <a:spcPts val="0"/>
                        </a:spcAft>
                      </a:pPr>
                      <a:r>
                        <a:rPr lang="de-CH" sz="1800" b="0" dirty="0" err="1">
                          <a:solidFill>
                            <a:schemeClr val="tx1"/>
                          </a:solidFill>
                          <a:effectLst/>
                        </a:rPr>
                        <a:t>Lettuce</a:t>
                      </a:r>
                      <a:r>
                        <a:rPr lang="de-CH" sz="1800" b="0" dirty="0">
                          <a:solidFill>
                            <a:schemeClr val="tx1"/>
                          </a:solidFill>
                          <a:effectLst/>
                        </a:rPr>
                        <a:t>, </a:t>
                      </a:r>
                      <a:r>
                        <a:rPr lang="de-CH" sz="1800" b="0" dirty="0" err="1">
                          <a:solidFill>
                            <a:schemeClr val="tx1"/>
                          </a:solidFill>
                          <a:effectLst/>
                        </a:rPr>
                        <a:t>celery</a:t>
                      </a:r>
                      <a:r>
                        <a:rPr lang="de-CH" sz="1800" b="0" dirty="0">
                          <a:solidFill>
                            <a:schemeClr val="tx1"/>
                          </a:solidFill>
                          <a:effectLst/>
                        </a:rPr>
                        <a:t>, </a:t>
                      </a:r>
                      <a:r>
                        <a:rPr lang="de-CH" sz="1800" b="0" dirty="0" err="1">
                          <a:solidFill>
                            <a:schemeClr val="tx1"/>
                          </a:solidFill>
                          <a:effectLst/>
                        </a:rPr>
                        <a:t>celeriac</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rPr>
                        <a:t>47</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rPr>
                        <a:t>30</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extLst>
                  <a:ext uri="{0D108BD9-81ED-4DB2-BD59-A6C34878D82A}">
                    <a16:rowId xmlns:a16="http://schemas.microsoft.com/office/drawing/2014/main" val="10005"/>
                  </a:ext>
                </a:extLst>
              </a:tr>
              <a:tr h="446914">
                <a:tc>
                  <a:txBody>
                    <a:bodyPr/>
                    <a:lstStyle/>
                    <a:p>
                      <a:pPr>
                        <a:lnSpc>
                          <a:spcPct val="115000"/>
                        </a:lnSpc>
                        <a:spcAft>
                          <a:spcPts val="0"/>
                        </a:spcAft>
                      </a:pPr>
                      <a:r>
                        <a:rPr lang="de-CH" sz="1800" b="0" dirty="0" err="1">
                          <a:solidFill>
                            <a:schemeClr val="tx1"/>
                          </a:solidFill>
                          <a:effectLst/>
                          <a:latin typeface="Calibri"/>
                          <a:ea typeface="Calibri"/>
                          <a:cs typeface="Times New Roman"/>
                        </a:rPr>
                        <a:t>Shallots</a:t>
                      </a:r>
                      <a:endParaRPr lang="de-CH" sz="1800" b="0" dirty="0">
                        <a:solidFill>
                          <a:schemeClr val="tx1"/>
                        </a:solidFill>
                        <a:effectLst/>
                        <a:latin typeface="Calibri"/>
                        <a:ea typeface="Calibri"/>
                        <a:cs typeface="Times New Roman"/>
                      </a:endParaRPr>
                    </a:p>
                  </a:txBody>
                  <a:tcPr marL="68580" marR="68580" marT="0" marB="0" anchor="ctr">
                    <a:solidFill>
                      <a:srgbClr val="FFCC66">
                        <a:alpha val="80000"/>
                      </a:srgbClr>
                    </a:solidFill>
                  </a:tcPr>
                </a:tc>
                <a:tc>
                  <a:txBody>
                    <a:bodyPr/>
                    <a:lstStyle/>
                    <a:p>
                      <a:pPr algn="ctr">
                        <a:lnSpc>
                          <a:spcPct val="115000"/>
                        </a:lnSpc>
                        <a:spcAft>
                          <a:spcPts val="0"/>
                        </a:spcAft>
                      </a:pPr>
                      <a:r>
                        <a:rPr lang="de-CH" sz="1800" b="0" dirty="0">
                          <a:solidFill>
                            <a:schemeClr val="tx1"/>
                          </a:solidFill>
                          <a:effectLst/>
                          <a:latin typeface="Calibri"/>
                          <a:ea typeface="Calibri"/>
                          <a:cs typeface="Times New Roman"/>
                        </a:rPr>
                        <a:t>46</a:t>
                      </a:r>
                    </a:p>
                  </a:txBody>
                  <a:tcPr marL="68580" marR="68580" marT="0" marB="0" anchor="ctr">
                    <a:solidFill>
                      <a:srgbClr val="FFCC66">
                        <a:alpha val="80000"/>
                      </a:srgbClr>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de-CH" sz="1800" b="0" dirty="0">
                          <a:solidFill>
                            <a:schemeClr val="tx1"/>
                          </a:solidFill>
                          <a:effectLst/>
                          <a:latin typeface="Calibri"/>
                          <a:ea typeface="Calibri"/>
                          <a:cs typeface="Times New Roman"/>
                        </a:rPr>
                        <a:t>60</a:t>
                      </a:r>
                    </a:p>
                  </a:txBody>
                  <a:tcPr marL="68580" marR="68580" marT="0" marB="0" anchor="ctr">
                    <a:solidFill>
                      <a:srgbClr val="FFCC66">
                        <a:alpha val="80000"/>
                      </a:srgbClr>
                    </a:solidFill>
                  </a:tcPr>
                </a:tc>
                <a:extLst>
                  <a:ext uri="{0D108BD9-81ED-4DB2-BD59-A6C34878D82A}">
                    <a16:rowId xmlns:a16="http://schemas.microsoft.com/office/drawing/2014/main" val="4193491221"/>
                  </a:ext>
                </a:extLst>
              </a:tr>
            </a:tbl>
          </a:graphicData>
        </a:graphic>
      </p:graphicFrame>
      <p:sp>
        <p:nvSpPr>
          <p:cNvPr id="5" name="Rectangle 1"/>
          <p:cNvSpPr>
            <a:spLocks noChangeArrowheads="1"/>
          </p:cNvSpPr>
          <p:nvPr/>
        </p:nvSpPr>
        <p:spPr bwMode="auto">
          <a:xfrm>
            <a:off x="4372292" y="5776049"/>
            <a:ext cx="42576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Source: adapted from Ohio State University Extension</a:t>
            </a:r>
            <a:endParaRPr kumimoji="0" lang="en-US" sz="1200" b="0" i="1"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59330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42B40F6A-21A1-424D-B562-EEF46A8FB3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7446" y="3867744"/>
            <a:ext cx="3262834" cy="1908576"/>
          </a:xfrm>
          <a:prstGeom prst="rect">
            <a:avLst/>
          </a:prstGeom>
        </p:spPr>
      </p:pic>
      <p:pic>
        <p:nvPicPr>
          <p:cNvPr id="21" name="Grafik 20">
            <a:extLst>
              <a:ext uri="{FF2B5EF4-FFF2-40B4-BE49-F238E27FC236}">
                <a16:creationId xmlns:a16="http://schemas.microsoft.com/office/drawing/2014/main" id="{D5B6B19A-422D-4AEE-B7BC-BDCBF91209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260" y="3768418"/>
            <a:ext cx="3988707" cy="2036846"/>
          </a:xfrm>
          <a:prstGeom prst="rect">
            <a:avLst/>
          </a:prstGeom>
        </p:spPr>
      </p:pic>
      <p:pic>
        <p:nvPicPr>
          <p:cNvPr id="6" name="Grafik 5">
            <a:extLst>
              <a:ext uri="{FF2B5EF4-FFF2-40B4-BE49-F238E27FC236}">
                <a16:creationId xmlns:a16="http://schemas.microsoft.com/office/drawing/2014/main" id="{70B0F755-7D55-436D-890B-FC2E1463E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7513" y="677529"/>
            <a:ext cx="3266987" cy="2540521"/>
          </a:xfrm>
          <a:prstGeom prst="rect">
            <a:avLst/>
          </a:prstGeom>
        </p:spPr>
      </p:pic>
      <p:sp>
        <p:nvSpPr>
          <p:cNvPr id="2" name="Titel 1"/>
          <p:cNvSpPr>
            <a:spLocks noGrp="1"/>
          </p:cNvSpPr>
          <p:nvPr>
            <p:ph type="title"/>
          </p:nvPr>
        </p:nvSpPr>
        <p:spPr>
          <a:xfrm>
            <a:off x="447040" y="225630"/>
            <a:ext cx="8251825" cy="475425"/>
          </a:xfrm>
        </p:spPr>
        <p:txBody>
          <a:bodyPr rIns="36000"/>
          <a:lstStyle/>
          <a:p>
            <a:r>
              <a:rPr lang="en-GB" dirty="0"/>
              <a:t>Indoor seed germination test without soil</a:t>
            </a:r>
          </a:p>
        </p:txBody>
      </p:sp>
      <p:sp>
        <p:nvSpPr>
          <p:cNvPr id="26" name="Title 1"/>
          <p:cNvSpPr txBox="1">
            <a:spLocks/>
          </p:cNvSpPr>
          <p:nvPr/>
        </p:nvSpPr>
        <p:spPr>
          <a:xfrm>
            <a:off x="381087" y="2674190"/>
            <a:ext cx="3946070" cy="1186857"/>
          </a:xfrm>
          <a:prstGeom prst="rect">
            <a:avLst/>
          </a:prstGeom>
          <a:solidFill>
            <a:schemeClr val="accent3">
              <a:alpha val="79999"/>
            </a:schemeClr>
          </a:solidFill>
          <a:ln>
            <a:noFill/>
          </a:ln>
        </p:spPr>
        <p:txBody>
          <a:bodyPr lIns="0" tIns="0" r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Wash the hands. Then mix the seeds thoroughly to obtain a larger sample. Count 50 or 100 seeds (400 seeds minimum according to ISTA) for the germination test without selecting them. Divide the seeds into batches of 25, 50 or 100  seeds.</a:t>
            </a:r>
          </a:p>
        </p:txBody>
      </p:sp>
      <p:sp>
        <p:nvSpPr>
          <p:cNvPr id="27" name="Title 1"/>
          <p:cNvSpPr txBox="1">
            <a:spLocks/>
          </p:cNvSpPr>
          <p:nvPr/>
        </p:nvSpPr>
        <p:spPr>
          <a:xfrm>
            <a:off x="4543836" y="2674191"/>
            <a:ext cx="4175511" cy="839330"/>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Place the seeds from each batch on a moist cloth, paper towel or newspaper. Make sure the seeds are spaced apart. Cover the seeds with another moist piece of the same material.</a:t>
            </a:r>
            <a:br>
              <a:rPr lang="en-GB" dirty="0"/>
            </a:br>
            <a:endParaRPr lang="en-US" dirty="0"/>
          </a:p>
        </p:txBody>
      </p:sp>
      <p:sp>
        <p:nvSpPr>
          <p:cNvPr id="28" name="Title 1"/>
          <p:cNvSpPr txBox="1">
            <a:spLocks/>
          </p:cNvSpPr>
          <p:nvPr/>
        </p:nvSpPr>
        <p:spPr>
          <a:xfrm>
            <a:off x="416644" y="5497949"/>
            <a:ext cx="4088547" cy="56087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Keep the seeds moist (but not wet) by sprinkling water. Allow the seeds to germinate during 8 days. </a:t>
            </a:r>
          </a:p>
        </p:txBody>
      </p:sp>
      <p:sp>
        <p:nvSpPr>
          <p:cNvPr id="29" name="Title 1"/>
          <p:cNvSpPr txBox="1">
            <a:spLocks/>
          </p:cNvSpPr>
          <p:nvPr/>
        </p:nvSpPr>
        <p:spPr>
          <a:xfrm>
            <a:off x="4766318" y="5457102"/>
            <a:ext cx="3838129" cy="672467"/>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At the end of the germination period count and record the number of germinated seeds with a healthy radical and shoot in each tray.</a:t>
            </a:r>
          </a:p>
        </p:txBody>
      </p:sp>
      <p:sp>
        <p:nvSpPr>
          <p:cNvPr id="30" name="Ellipse 29"/>
          <p:cNvSpPr/>
          <p:nvPr/>
        </p:nvSpPr>
        <p:spPr bwMode="auto">
          <a:xfrm>
            <a:off x="308750" y="79917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31" name="Ellipse 30"/>
          <p:cNvSpPr/>
          <p:nvPr/>
        </p:nvSpPr>
        <p:spPr bwMode="auto">
          <a:xfrm>
            <a:off x="3648074" y="797165"/>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32" name="Ellipse 31"/>
          <p:cNvSpPr/>
          <p:nvPr/>
        </p:nvSpPr>
        <p:spPr bwMode="auto">
          <a:xfrm>
            <a:off x="251520" y="383244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33" name="Ellipse 32"/>
          <p:cNvSpPr/>
          <p:nvPr/>
        </p:nvSpPr>
        <p:spPr bwMode="auto">
          <a:xfrm>
            <a:off x="4377679" y="390445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pic>
        <p:nvPicPr>
          <p:cNvPr id="18" name="Grafik 17">
            <a:extLst>
              <a:ext uri="{FF2B5EF4-FFF2-40B4-BE49-F238E27FC236}">
                <a16:creationId xmlns:a16="http://schemas.microsoft.com/office/drawing/2014/main" id="{3CDB8AE3-FC2F-40B1-965C-FBB743E23D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94972" y="658632"/>
            <a:ext cx="2214237" cy="1952790"/>
          </a:xfrm>
          <a:prstGeom prst="rect">
            <a:avLst/>
          </a:prstGeom>
        </p:spPr>
      </p:pic>
      <p:pic>
        <p:nvPicPr>
          <p:cNvPr id="19" name="Grafik 18">
            <a:extLst>
              <a:ext uri="{FF2B5EF4-FFF2-40B4-BE49-F238E27FC236}">
                <a16:creationId xmlns:a16="http://schemas.microsoft.com/office/drawing/2014/main" id="{471E141C-6CC8-495A-91DE-B74D5CD2AC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10526" y="753339"/>
            <a:ext cx="2838704" cy="1870029"/>
          </a:xfrm>
          <a:prstGeom prst="rect">
            <a:avLst/>
          </a:prstGeom>
        </p:spPr>
      </p:pic>
    </p:spTree>
    <p:extLst>
      <p:ext uri="{BB962C8B-B14F-4D97-AF65-F5344CB8AC3E}">
        <p14:creationId xmlns:p14="http://schemas.microsoft.com/office/powerpoint/2010/main" val="1602035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DA0CE4DC-25CA-451A-9324-26EA755B9A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97329" y="3388709"/>
            <a:ext cx="4304445" cy="2423521"/>
          </a:xfrm>
          <a:prstGeom prst="rect">
            <a:avLst/>
          </a:prstGeom>
        </p:spPr>
      </p:pic>
      <p:pic>
        <p:nvPicPr>
          <p:cNvPr id="16" name="Grafik 15">
            <a:extLst>
              <a:ext uri="{FF2B5EF4-FFF2-40B4-BE49-F238E27FC236}">
                <a16:creationId xmlns:a16="http://schemas.microsoft.com/office/drawing/2014/main" id="{EA3C580F-CD1B-403B-B636-1729E54C1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390" y="3586800"/>
            <a:ext cx="3530612" cy="2423521"/>
          </a:xfrm>
          <a:prstGeom prst="rect">
            <a:avLst/>
          </a:prstGeom>
        </p:spPr>
      </p:pic>
      <p:pic>
        <p:nvPicPr>
          <p:cNvPr id="15" name="Grafik 14">
            <a:extLst>
              <a:ext uri="{FF2B5EF4-FFF2-40B4-BE49-F238E27FC236}">
                <a16:creationId xmlns:a16="http://schemas.microsoft.com/office/drawing/2014/main" id="{64EBB061-A522-41D8-815D-706E0A5F82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1781" y="833411"/>
            <a:ext cx="3530612" cy="1947517"/>
          </a:xfrm>
          <a:prstGeom prst="rect">
            <a:avLst/>
          </a:prstGeom>
        </p:spPr>
      </p:pic>
      <p:pic>
        <p:nvPicPr>
          <p:cNvPr id="5" name="Grafik 4">
            <a:extLst>
              <a:ext uri="{FF2B5EF4-FFF2-40B4-BE49-F238E27FC236}">
                <a16:creationId xmlns:a16="http://schemas.microsoft.com/office/drawing/2014/main" id="{6BEFCDA3-E009-42C2-AA94-5494C833F1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2094" y="709377"/>
            <a:ext cx="3598833" cy="2470350"/>
          </a:xfrm>
          <a:prstGeom prst="rect">
            <a:avLst/>
          </a:prstGeom>
        </p:spPr>
      </p:pic>
      <p:sp>
        <p:nvSpPr>
          <p:cNvPr id="2" name="Titel 1"/>
          <p:cNvSpPr>
            <a:spLocks noGrp="1"/>
          </p:cNvSpPr>
          <p:nvPr>
            <p:ph type="title"/>
          </p:nvPr>
        </p:nvSpPr>
        <p:spPr>
          <a:xfrm>
            <a:off x="257973" y="225630"/>
            <a:ext cx="8251825" cy="653144"/>
          </a:xfrm>
        </p:spPr>
        <p:txBody>
          <a:bodyPr/>
          <a:lstStyle/>
          <a:p>
            <a:r>
              <a:rPr lang="en-GB" dirty="0"/>
              <a:t>Indoor seed germination test with soil</a:t>
            </a:r>
          </a:p>
        </p:txBody>
      </p:sp>
      <p:sp>
        <p:nvSpPr>
          <p:cNvPr id="26" name="Title 1"/>
          <p:cNvSpPr txBox="1">
            <a:spLocks/>
          </p:cNvSpPr>
          <p:nvPr/>
        </p:nvSpPr>
        <p:spPr>
          <a:xfrm>
            <a:off x="451039" y="2941463"/>
            <a:ext cx="3783301" cy="48894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Wash the hands. Then mix the seeds thoroughly to obtain a larger sample.</a:t>
            </a:r>
          </a:p>
        </p:txBody>
      </p:sp>
      <p:sp>
        <p:nvSpPr>
          <p:cNvPr id="27" name="Title 1"/>
          <p:cNvSpPr txBox="1">
            <a:spLocks/>
          </p:cNvSpPr>
          <p:nvPr/>
        </p:nvSpPr>
        <p:spPr>
          <a:xfrm>
            <a:off x="4571999" y="2560120"/>
            <a:ext cx="4270177" cy="52873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Take 50 or 100  </a:t>
            </a:r>
            <a:r>
              <a:rPr lang="en-GB" b="1" dirty="0"/>
              <a:t>(or 400 in case of large quantities) </a:t>
            </a:r>
            <a:r>
              <a:rPr lang="en-GB" dirty="0"/>
              <a:t>seeds and divide them into batches of 25, 50 (or 100 seeds). Sow the seeds from each tray into a nursery tray with clean sand or soil. Plant one seed per hole. </a:t>
            </a:r>
            <a:endParaRPr lang="en-US" dirty="0"/>
          </a:p>
        </p:txBody>
      </p:sp>
      <p:sp>
        <p:nvSpPr>
          <p:cNvPr id="28" name="Title 1"/>
          <p:cNvSpPr txBox="1">
            <a:spLocks/>
          </p:cNvSpPr>
          <p:nvPr/>
        </p:nvSpPr>
        <p:spPr>
          <a:xfrm>
            <a:off x="364538" y="5373216"/>
            <a:ext cx="3847422" cy="64258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Keep the seeds moist during the germination period using a perforated tin or a watering can fitted with a fine rose.</a:t>
            </a:r>
          </a:p>
        </p:txBody>
      </p:sp>
      <p:sp>
        <p:nvSpPr>
          <p:cNvPr id="29" name="Title 1"/>
          <p:cNvSpPr txBox="1">
            <a:spLocks/>
          </p:cNvSpPr>
          <p:nvPr/>
        </p:nvSpPr>
        <p:spPr>
          <a:xfrm>
            <a:off x="4572000" y="5373216"/>
            <a:ext cx="4096987" cy="65137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Then carefully dig the seedlings up and observe their roots and shoots on a piece of cloth or paper. Count and record the number of healthy seedlings.</a:t>
            </a:r>
            <a:br>
              <a:rPr lang="en-GB" dirty="0"/>
            </a:br>
            <a:endParaRPr lang="de-CH" dirty="0"/>
          </a:p>
        </p:txBody>
      </p:sp>
      <p:sp>
        <p:nvSpPr>
          <p:cNvPr id="30" name="Ellipse 29"/>
          <p:cNvSpPr/>
          <p:nvPr/>
        </p:nvSpPr>
        <p:spPr bwMode="auto">
          <a:xfrm>
            <a:off x="286390" y="1104057"/>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31" name="Ellipse 30"/>
          <p:cNvSpPr/>
          <p:nvPr/>
        </p:nvSpPr>
        <p:spPr bwMode="auto">
          <a:xfrm>
            <a:off x="4377680" y="1095293"/>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32" name="Ellipse 31"/>
          <p:cNvSpPr/>
          <p:nvPr/>
        </p:nvSpPr>
        <p:spPr bwMode="auto">
          <a:xfrm>
            <a:off x="242226" y="361642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33" name="Ellipse 32"/>
          <p:cNvSpPr/>
          <p:nvPr/>
        </p:nvSpPr>
        <p:spPr bwMode="auto">
          <a:xfrm>
            <a:off x="4377679" y="3610633"/>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Tree>
    <p:extLst>
      <p:ext uri="{BB962C8B-B14F-4D97-AF65-F5344CB8AC3E}">
        <p14:creationId xmlns:p14="http://schemas.microsoft.com/office/powerpoint/2010/main" val="2295498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157" y="254354"/>
            <a:ext cx="8424936" cy="624420"/>
          </a:xfrm>
        </p:spPr>
        <p:txBody>
          <a:bodyPr/>
          <a:lstStyle/>
          <a:p>
            <a:r>
              <a:rPr lang="en-GB" dirty="0"/>
              <a:t>Example of a germination  test calculation</a:t>
            </a:r>
          </a:p>
        </p:txBody>
      </p:sp>
      <p:sp>
        <p:nvSpPr>
          <p:cNvPr id="5" name="Rectangle 1"/>
          <p:cNvSpPr>
            <a:spLocks noChangeArrowheads="1"/>
          </p:cNvSpPr>
          <p:nvPr/>
        </p:nvSpPr>
        <p:spPr bwMode="auto">
          <a:xfrm>
            <a:off x="319748" y="3348568"/>
            <a:ext cx="8424936" cy="2492990"/>
          </a:xfrm>
          <a:prstGeom prst="rect">
            <a:avLst/>
          </a:prstGeom>
          <a:solidFill>
            <a:srgbClr val="CC9900">
              <a:alpha val="50196"/>
            </a:srgb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389438" algn="l"/>
              </a:tabLst>
            </a:pPr>
            <a:r>
              <a:rPr lang="en-US" sz="1600" dirty="0">
                <a:latin typeface="+mn-lt"/>
                <a:ea typeface="Calibri" pitchFamily="34" charset="0"/>
                <a:cs typeface="Times New Roman" pitchFamily="18" charset="0"/>
              </a:rPr>
              <a:t>Easier calculations for each seed set</a:t>
            </a:r>
            <a:endParaRPr lang="en-US" sz="1400" b="0" dirty="0">
              <a:latin typeface="+mn-lt"/>
              <a:ea typeface="Calibri" pitchFamily="34" charset="0"/>
              <a:cs typeface="Times New Roman" pitchFamily="18" charset="0"/>
            </a:endParaRPr>
          </a:p>
          <a:p>
            <a:pPr marL="180000" marR="0" lvl="0" indent="-180000" algn="just" defTabSz="914400" rtl="0" eaLnBrk="1" fontAlgn="base" latinLnBrk="0" hangingPunct="1">
              <a:lnSpc>
                <a:spcPct val="100000"/>
              </a:lnSpc>
              <a:spcBef>
                <a:spcPts val="600"/>
              </a:spcBef>
              <a:spcAft>
                <a:spcPts val="600"/>
              </a:spcAft>
              <a:buClrTx/>
              <a:buSzTx/>
              <a:buFont typeface="Arial" panose="020B0604020202020204" pitchFamily="34" charset="0"/>
              <a:buChar char="•"/>
              <a:tabLst>
                <a:tab pos="4389438" algn="l"/>
              </a:tabLst>
            </a:pPr>
            <a:r>
              <a:rPr kumimoji="0" lang="en-US" sz="1600" b="0" u="none" strike="noStrike" cap="none" normalizeH="0" baseline="0" dirty="0">
                <a:ln>
                  <a:noFill/>
                </a:ln>
                <a:solidFill>
                  <a:schemeClr val="tx1"/>
                </a:solidFill>
                <a:effectLst/>
                <a:latin typeface="+mn-lt"/>
                <a:ea typeface="Calibri" pitchFamily="34" charset="0"/>
                <a:cs typeface="Times New Roman" pitchFamily="18" charset="0"/>
              </a:rPr>
              <a:t>If 20 seeds are used for each germination test, the germination percentage for each set can easily be obtained by multiplying the number of germinated seeds in each set by 5.</a:t>
            </a:r>
          </a:p>
          <a:p>
            <a:pPr marL="180000" marR="0" lvl="0" indent="-18000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tab pos="4389438" algn="l"/>
              </a:tabLst>
            </a:pPr>
            <a:r>
              <a:rPr kumimoji="0" lang="en-US" sz="1600" b="0" u="none" strike="noStrike" cap="none" normalizeH="0" baseline="0" dirty="0">
                <a:ln>
                  <a:noFill/>
                </a:ln>
                <a:solidFill>
                  <a:schemeClr val="tx1"/>
                </a:solidFill>
                <a:effectLst/>
                <a:latin typeface="+mn-lt"/>
                <a:ea typeface="Calibri" pitchFamily="34" charset="0"/>
                <a:cs typeface="Times New Roman" pitchFamily="18" charset="0"/>
              </a:rPr>
              <a:t>If 50 seeds are used, multiply the number of germinated seeds by 2</a:t>
            </a:r>
            <a:r>
              <a:rPr lang="en-US" sz="1600" b="0" dirty="0">
                <a:latin typeface="+mn-lt"/>
                <a:ea typeface="Calibri" pitchFamily="34" charset="0"/>
                <a:cs typeface="Times New Roman" pitchFamily="18" charset="0"/>
              </a:rPr>
              <a:t>.</a:t>
            </a:r>
            <a:endParaRPr kumimoji="0" lang="en-US" sz="1600" b="0" u="none" strike="noStrike" cap="none" normalizeH="0" baseline="0" dirty="0">
              <a:ln>
                <a:noFill/>
              </a:ln>
              <a:solidFill>
                <a:schemeClr val="tx1"/>
              </a:solidFill>
              <a:effectLst/>
              <a:latin typeface="+mn-lt"/>
              <a:ea typeface="Calibri" pitchFamily="34" charset="0"/>
              <a:cs typeface="Times New Roman" pitchFamily="18" charset="0"/>
            </a:endParaRPr>
          </a:p>
          <a:p>
            <a:pPr marL="180000" marR="0" lvl="0" indent="-18000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tab pos="4389438" algn="l"/>
              </a:tabLst>
            </a:pPr>
            <a:r>
              <a:rPr kumimoji="0" lang="en-US" sz="1600" b="0" u="none" strike="noStrike" cap="none" normalizeH="0" baseline="0" dirty="0">
                <a:ln>
                  <a:noFill/>
                </a:ln>
                <a:solidFill>
                  <a:schemeClr val="tx1"/>
                </a:solidFill>
                <a:effectLst/>
                <a:latin typeface="+mn-lt"/>
                <a:ea typeface="Calibri" pitchFamily="34" charset="0"/>
                <a:cs typeface="Times New Roman" pitchFamily="18" charset="0"/>
              </a:rPr>
              <a:t>If 100 seeds are used, multiply</a:t>
            </a:r>
            <a:r>
              <a:rPr kumimoji="0" lang="en-US" sz="1600" b="0" u="none" strike="noStrike" cap="none" normalizeH="0" dirty="0">
                <a:ln>
                  <a:noFill/>
                </a:ln>
                <a:solidFill>
                  <a:schemeClr val="tx1"/>
                </a:solidFill>
                <a:effectLst/>
                <a:latin typeface="+mn-lt"/>
                <a:ea typeface="Calibri" pitchFamily="34" charset="0"/>
                <a:cs typeface="Times New Roman" pitchFamily="18" charset="0"/>
              </a:rPr>
              <a:t> </a:t>
            </a:r>
            <a:r>
              <a:rPr kumimoji="0" lang="en-US" sz="1600" b="0" u="none" strike="noStrike" cap="none" normalizeH="0" baseline="0" dirty="0">
                <a:ln>
                  <a:noFill/>
                </a:ln>
                <a:solidFill>
                  <a:schemeClr val="tx1"/>
                </a:solidFill>
                <a:effectLst/>
                <a:latin typeface="+mn-lt"/>
                <a:ea typeface="Calibri" pitchFamily="34" charset="0"/>
                <a:cs typeface="Times New Roman" pitchFamily="18" charset="0"/>
              </a:rPr>
              <a:t>the number of germinated seeds by 1.</a:t>
            </a:r>
            <a:r>
              <a:rPr kumimoji="0" lang="en-US" sz="1400" b="0" u="none" strike="noStrike" cap="none" normalizeH="0" baseline="0" dirty="0">
                <a:ln>
                  <a:noFill/>
                </a:ln>
                <a:solidFill>
                  <a:schemeClr val="tx1"/>
                </a:solidFill>
                <a:effectLst/>
                <a:latin typeface="+mn-lt"/>
                <a:ea typeface="Calibri" pitchFamily="34" charset="0"/>
                <a:cs typeface="Times New Roman" pitchFamily="18" charset="0"/>
              </a:rPr>
              <a:t>	</a:t>
            </a:r>
            <a:endParaRPr kumimoji="0" lang="de-CH" sz="1400" b="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389438" algn="l"/>
              </a:tabLst>
            </a:pPr>
            <a:endParaRPr kumimoji="0" lang="en-US" sz="1400" b="1" u="none" strike="noStrike" cap="none" normalizeH="0" baseline="0" dirty="0">
              <a:ln>
                <a:noFill/>
              </a:ln>
              <a:solidFill>
                <a:schemeClr val="tx1"/>
              </a:solidFill>
              <a:effectLst/>
              <a:latin typeface="+mn-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389438" algn="l"/>
              </a:tabLst>
            </a:pPr>
            <a:r>
              <a:rPr kumimoji="0" lang="en-US" sz="1400" b="1" u="none" strike="noStrike" cap="none" normalizeH="0" baseline="0" dirty="0">
                <a:ln>
                  <a:noFill/>
                </a:ln>
                <a:solidFill>
                  <a:schemeClr val="tx1"/>
                </a:solidFill>
                <a:effectLst/>
                <a:latin typeface="+mn-lt"/>
                <a:ea typeface="Calibri" pitchFamily="34" charset="0"/>
                <a:cs typeface="Times New Roman" pitchFamily="18" charset="0"/>
              </a:rPr>
              <a:t>Note: </a:t>
            </a:r>
            <a:r>
              <a:rPr kumimoji="0" lang="en-US" sz="1400" b="0" u="none" strike="noStrike" cap="none" normalizeH="0" baseline="0" dirty="0">
                <a:ln>
                  <a:noFill/>
                </a:ln>
                <a:solidFill>
                  <a:schemeClr val="tx1"/>
                </a:solidFill>
                <a:effectLst/>
                <a:latin typeface="+mn-lt"/>
                <a:ea typeface="Calibri" pitchFamily="34" charset="0"/>
                <a:cs typeface="Times New Roman" pitchFamily="18" charset="0"/>
              </a:rPr>
              <a:t>The above examples are true only when all the seeds used are retained until the end of the germination test. If some of the seeds in the test are lost before the end of the test through e.g. consumption by rodents or if seeds fall out of the germination medium, then the test has to be redone. </a:t>
            </a:r>
            <a:endParaRPr kumimoji="0" lang="en-US" sz="1400" b="0" u="none" strike="noStrike" cap="none" normalizeH="0" baseline="0" dirty="0">
              <a:ln>
                <a:noFill/>
              </a:ln>
              <a:solidFill>
                <a:schemeClr val="tx1"/>
              </a:solidFill>
              <a:effectLst/>
              <a:latin typeface="+mn-lt"/>
              <a:cs typeface="Arial" pitchFamily="34" charset="0"/>
            </a:endParaRPr>
          </a:p>
        </p:txBody>
      </p:sp>
      <p:graphicFrame>
        <p:nvGraphicFramePr>
          <p:cNvPr id="4" name="Table 3"/>
          <p:cNvGraphicFramePr>
            <a:graphicFrameLocks noGrp="1"/>
          </p:cNvGraphicFramePr>
          <p:nvPr/>
        </p:nvGraphicFramePr>
        <p:xfrm>
          <a:off x="328157" y="999424"/>
          <a:ext cx="8420307" cy="2169416"/>
        </p:xfrm>
        <a:graphic>
          <a:graphicData uri="http://schemas.openxmlformats.org/drawingml/2006/table">
            <a:tbl>
              <a:tblPr firstRow="1" firstCol="1" bandRow="1">
                <a:tableStyleId>{5C22544A-7EE6-4342-B048-85BDC9FD1C3A}</a:tableStyleId>
              </a:tblPr>
              <a:tblGrid>
                <a:gridCol w="4027819">
                  <a:extLst>
                    <a:ext uri="{9D8B030D-6E8A-4147-A177-3AD203B41FA5}">
                      <a16:colId xmlns:a16="http://schemas.microsoft.com/office/drawing/2014/main" val="20000"/>
                    </a:ext>
                  </a:extLst>
                </a:gridCol>
                <a:gridCol w="2156529">
                  <a:extLst>
                    <a:ext uri="{9D8B030D-6E8A-4147-A177-3AD203B41FA5}">
                      <a16:colId xmlns:a16="http://schemas.microsoft.com/office/drawing/2014/main" val="20001"/>
                    </a:ext>
                  </a:extLst>
                </a:gridCol>
                <a:gridCol w="2235959">
                  <a:extLst>
                    <a:ext uri="{9D8B030D-6E8A-4147-A177-3AD203B41FA5}">
                      <a16:colId xmlns:a16="http://schemas.microsoft.com/office/drawing/2014/main" val="20002"/>
                    </a:ext>
                  </a:extLst>
                </a:gridCol>
              </a:tblGrid>
              <a:tr h="390186">
                <a:tc>
                  <a:txBody>
                    <a:bodyPr/>
                    <a:lstStyle/>
                    <a:p>
                      <a:pPr algn="l" fontAlgn="b"/>
                      <a:r>
                        <a:rPr lang="de-CH" sz="1800" b="1" u="none" strike="noStrike" dirty="0">
                          <a:solidFill>
                            <a:schemeClr val="bg2"/>
                          </a:solidFill>
                          <a:effectLst/>
                        </a:rPr>
                        <a:t> </a:t>
                      </a:r>
                      <a:endParaRPr lang="de-CH" sz="1800" b="1" i="0" u="none" strike="noStrike" dirty="0">
                        <a:solidFill>
                          <a:schemeClr val="bg2"/>
                        </a:solidFill>
                        <a:effectLst/>
                        <a:latin typeface="Calibri"/>
                      </a:endParaRPr>
                    </a:p>
                  </a:txBody>
                  <a:tcPr marL="36000" marR="36000" marT="36000" marB="36000" anchor="b">
                    <a:noFill/>
                  </a:tcPr>
                </a:tc>
                <a:tc>
                  <a:txBody>
                    <a:bodyPr/>
                    <a:lstStyle/>
                    <a:p>
                      <a:pPr algn="l" fontAlgn="b"/>
                      <a:r>
                        <a:rPr lang="de-CH" sz="1800" b="1" u="none" strike="noStrike" dirty="0">
                          <a:solidFill>
                            <a:schemeClr val="bg1"/>
                          </a:solidFill>
                          <a:effectLst/>
                        </a:rPr>
                        <a:t>Batch 1</a:t>
                      </a:r>
                      <a:endParaRPr lang="de-CH" sz="1800" b="1" i="0" u="none" strike="noStrike" dirty="0">
                        <a:solidFill>
                          <a:schemeClr val="bg1"/>
                        </a:solidFill>
                        <a:effectLst/>
                        <a:latin typeface="Calibri"/>
                      </a:endParaRPr>
                    </a:p>
                  </a:txBody>
                  <a:tcPr marL="36000" marR="36000" marT="36000" marB="36000" anchor="b">
                    <a:solidFill>
                      <a:srgbClr val="CC9900"/>
                    </a:solidFill>
                  </a:tcPr>
                </a:tc>
                <a:tc>
                  <a:txBody>
                    <a:bodyPr/>
                    <a:lstStyle/>
                    <a:p>
                      <a:pPr algn="l" fontAlgn="b"/>
                      <a:r>
                        <a:rPr lang="de-CH" sz="1800" b="1" u="none" strike="noStrike" dirty="0">
                          <a:solidFill>
                            <a:schemeClr val="bg1"/>
                          </a:solidFill>
                          <a:effectLst/>
                        </a:rPr>
                        <a:t>Batch 2</a:t>
                      </a:r>
                      <a:endParaRPr lang="de-CH" sz="1800" b="1" i="0" u="none" strike="noStrike" dirty="0">
                        <a:solidFill>
                          <a:schemeClr val="bg1"/>
                        </a:solidFill>
                        <a:effectLst/>
                        <a:latin typeface="Calibri"/>
                      </a:endParaRPr>
                    </a:p>
                  </a:txBody>
                  <a:tcPr marL="36000" marR="36000" marT="36000" marB="36000" anchor="b">
                    <a:solidFill>
                      <a:srgbClr val="CC9900"/>
                    </a:solidFill>
                  </a:tcPr>
                </a:tc>
                <a:extLst>
                  <a:ext uri="{0D108BD9-81ED-4DB2-BD59-A6C34878D82A}">
                    <a16:rowId xmlns:a16="http://schemas.microsoft.com/office/drawing/2014/main" val="10000"/>
                  </a:ext>
                </a:extLst>
              </a:tr>
              <a:tr h="355846">
                <a:tc>
                  <a:txBody>
                    <a:bodyPr/>
                    <a:lstStyle/>
                    <a:p>
                      <a:pPr algn="l" fontAlgn="b"/>
                      <a:r>
                        <a:rPr lang="en-US" sz="1600" b="0" u="none" strike="noStrike" dirty="0">
                          <a:effectLst/>
                        </a:rPr>
                        <a:t>No. of seed used in the germination test (A)</a:t>
                      </a:r>
                      <a:endParaRPr lang="en-US" sz="1600" b="0" i="0" u="none" strike="noStrike" dirty="0">
                        <a:solidFill>
                          <a:srgbClr val="000000"/>
                        </a:solidFill>
                        <a:effectLst/>
                        <a:latin typeface="Calibri"/>
                      </a:endParaRPr>
                    </a:p>
                  </a:txBody>
                  <a:tcPr marL="36000" marR="36000" marT="36000" marB="36000" anchor="b">
                    <a:solidFill>
                      <a:srgbClr val="CC9900"/>
                    </a:solidFill>
                  </a:tcPr>
                </a:tc>
                <a:tc>
                  <a:txBody>
                    <a:bodyPr/>
                    <a:lstStyle/>
                    <a:p>
                      <a:pPr algn="l" fontAlgn="b"/>
                      <a:r>
                        <a:rPr lang="de-CH" sz="1600" b="0" u="none" strike="noStrike" dirty="0">
                          <a:effectLst/>
                        </a:rPr>
                        <a:t>20</a:t>
                      </a:r>
                      <a:endParaRPr lang="de-CH" sz="1600" b="0" i="0" u="none" strike="noStrike" dirty="0">
                        <a:solidFill>
                          <a:srgbClr val="000000"/>
                        </a:solidFill>
                        <a:effectLst/>
                        <a:latin typeface="Calibri"/>
                      </a:endParaRPr>
                    </a:p>
                  </a:txBody>
                  <a:tcPr marL="36000" marR="36000" marT="36000" marB="36000" anchor="b">
                    <a:solidFill>
                      <a:srgbClr val="CC9900">
                        <a:alpha val="50196"/>
                      </a:srgbClr>
                    </a:solidFill>
                  </a:tcPr>
                </a:tc>
                <a:tc>
                  <a:txBody>
                    <a:bodyPr/>
                    <a:lstStyle/>
                    <a:p>
                      <a:pPr algn="l" fontAlgn="b"/>
                      <a:r>
                        <a:rPr lang="de-CH" sz="1600" b="0" u="none" strike="noStrike" dirty="0">
                          <a:effectLst/>
                        </a:rPr>
                        <a:t>20</a:t>
                      </a:r>
                      <a:endParaRPr lang="de-CH" sz="1600" b="0" i="0" u="none" strike="noStrike" dirty="0">
                        <a:solidFill>
                          <a:srgbClr val="000000"/>
                        </a:solidFill>
                        <a:effectLst/>
                        <a:latin typeface="Calibri"/>
                      </a:endParaRPr>
                    </a:p>
                  </a:txBody>
                  <a:tcPr marL="36000" marR="36000" marT="36000" marB="36000" anchor="b">
                    <a:solidFill>
                      <a:srgbClr val="CC9900">
                        <a:alpha val="50196"/>
                      </a:srgbClr>
                    </a:solidFill>
                  </a:tcPr>
                </a:tc>
                <a:extLst>
                  <a:ext uri="{0D108BD9-81ED-4DB2-BD59-A6C34878D82A}">
                    <a16:rowId xmlns:a16="http://schemas.microsoft.com/office/drawing/2014/main" val="10001"/>
                  </a:ext>
                </a:extLst>
              </a:tr>
              <a:tr h="355846">
                <a:tc>
                  <a:txBody>
                    <a:bodyPr/>
                    <a:lstStyle/>
                    <a:p>
                      <a:pPr algn="l" fontAlgn="b"/>
                      <a:r>
                        <a:rPr lang="en-US" sz="1600" b="0" u="none" strike="noStrike" dirty="0">
                          <a:effectLst/>
                        </a:rPr>
                        <a:t>No. of germinated seeds (B)</a:t>
                      </a:r>
                      <a:endParaRPr lang="en-US" sz="1600" b="0" i="0" u="none" strike="noStrike" dirty="0">
                        <a:solidFill>
                          <a:srgbClr val="000000"/>
                        </a:solidFill>
                        <a:effectLst/>
                        <a:latin typeface="Calibri"/>
                      </a:endParaRPr>
                    </a:p>
                  </a:txBody>
                  <a:tcPr marL="36000" marR="36000" marT="36000" marB="36000" anchor="b">
                    <a:solidFill>
                      <a:srgbClr val="CC9900"/>
                    </a:solidFill>
                  </a:tcPr>
                </a:tc>
                <a:tc>
                  <a:txBody>
                    <a:bodyPr/>
                    <a:lstStyle/>
                    <a:p>
                      <a:pPr algn="l" fontAlgn="b"/>
                      <a:r>
                        <a:rPr lang="de-CH" sz="1600" b="0" u="none" strike="noStrike" dirty="0">
                          <a:effectLst/>
                        </a:rPr>
                        <a:t>10</a:t>
                      </a:r>
                      <a:endParaRPr lang="de-CH" sz="1600" b="0" i="0" u="none" strike="noStrike" dirty="0">
                        <a:solidFill>
                          <a:srgbClr val="000000"/>
                        </a:solidFill>
                        <a:effectLst/>
                        <a:latin typeface="Calibri"/>
                      </a:endParaRPr>
                    </a:p>
                  </a:txBody>
                  <a:tcPr marL="36000" marR="36000" marT="36000" marB="36000" anchor="b">
                    <a:solidFill>
                      <a:srgbClr val="CC9900">
                        <a:alpha val="50196"/>
                      </a:srgbClr>
                    </a:solidFill>
                  </a:tcPr>
                </a:tc>
                <a:tc>
                  <a:txBody>
                    <a:bodyPr/>
                    <a:lstStyle/>
                    <a:p>
                      <a:pPr algn="l" fontAlgn="b"/>
                      <a:r>
                        <a:rPr lang="de-CH" sz="1600" b="0" u="none" strike="noStrike">
                          <a:effectLst/>
                        </a:rPr>
                        <a:t>12</a:t>
                      </a:r>
                      <a:endParaRPr lang="de-CH" sz="1600" b="0" i="0" u="none" strike="noStrike">
                        <a:solidFill>
                          <a:srgbClr val="000000"/>
                        </a:solidFill>
                        <a:effectLst/>
                        <a:latin typeface="Calibri"/>
                      </a:endParaRPr>
                    </a:p>
                  </a:txBody>
                  <a:tcPr marL="36000" marR="36000" marT="36000" marB="36000" anchor="b">
                    <a:solidFill>
                      <a:srgbClr val="CC9900">
                        <a:alpha val="50196"/>
                      </a:srgbClr>
                    </a:solidFill>
                  </a:tcPr>
                </a:tc>
                <a:extLst>
                  <a:ext uri="{0D108BD9-81ED-4DB2-BD59-A6C34878D82A}">
                    <a16:rowId xmlns:a16="http://schemas.microsoft.com/office/drawing/2014/main" val="10002"/>
                  </a:ext>
                </a:extLst>
              </a:tr>
              <a:tr h="355846">
                <a:tc>
                  <a:txBody>
                    <a:bodyPr/>
                    <a:lstStyle/>
                    <a:p>
                      <a:pPr algn="l" fontAlgn="b"/>
                      <a:r>
                        <a:rPr lang="de-CH" sz="1600" b="0" u="none" strike="noStrike" dirty="0">
                          <a:effectLst/>
                        </a:rPr>
                        <a:t>Germination proportion (C = B / A)</a:t>
                      </a:r>
                      <a:endParaRPr lang="de-CH" sz="1600" b="0" i="0" u="none" strike="noStrike" dirty="0">
                        <a:solidFill>
                          <a:srgbClr val="000000"/>
                        </a:solidFill>
                        <a:effectLst/>
                        <a:latin typeface="Calibri"/>
                      </a:endParaRPr>
                    </a:p>
                  </a:txBody>
                  <a:tcPr marL="36000" marR="36000" marT="36000" marB="36000" anchor="b">
                    <a:solidFill>
                      <a:srgbClr val="CC9900"/>
                    </a:solidFill>
                  </a:tcPr>
                </a:tc>
                <a:tc>
                  <a:txBody>
                    <a:bodyPr/>
                    <a:lstStyle/>
                    <a:p>
                      <a:pPr algn="l" fontAlgn="b"/>
                      <a:r>
                        <a:rPr lang="en-US" sz="1600" b="0" u="none" strike="noStrike" dirty="0">
                          <a:effectLst/>
                        </a:rPr>
                        <a:t>10 divided by 20 = 0.5</a:t>
                      </a:r>
                      <a:endParaRPr lang="en-US" sz="1600" b="0" i="0" u="none" strike="noStrike" dirty="0">
                        <a:solidFill>
                          <a:srgbClr val="000000"/>
                        </a:solidFill>
                        <a:effectLst/>
                        <a:latin typeface="Calibri"/>
                      </a:endParaRPr>
                    </a:p>
                  </a:txBody>
                  <a:tcPr marL="36000" marR="36000" marT="36000" marB="36000" anchor="b">
                    <a:solidFill>
                      <a:srgbClr val="CC9900">
                        <a:alpha val="50196"/>
                      </a:srgbClr>
                    </a:solidFill>
                  </a:tcPr>
                </a:tc>
                <a:tc>
                  <a:txBody>
                    <a:bodyPr/>
                    <a:lstStyle/>
                    <a:p>
                      <a:pPr algn="l" fontAlgn="b"/>
                      <a:r>
                        <a:rPr lang="en-US" sz="1600" b="0" u="none" strike="noStrike" dirty="0">
                          <a:effectLst/>
                        </a:rPr>
                        <a:t>12 divided by 20 = 0.6</a:t>
                      </a:r>
                      <a:endParaRPr lang="en-US" sz="1600" b="0" i="0" u="none" strike="noStrike" dirty="0">
                        <a:solidFill>
                          <a:srgbClr val="000000"/>
                        </a:solidFill>
                        <a:effectLst/>
                        <a:latin typeface="Calibri"/>
                      </a:endParaRPr>
                    </a:p>
                  </a:txBody>
                  <a:tcPr marL="36000" marR="36000" marT="36000" marB="36000" anchor="b">
                    <a:solidFill>
                      <a:srgbClr val="CC9900">
                        <a:alpha val="50196"/>
                      </a:srgbClr>
                    </a:solidFill>
                  </a:tcPr>
                </a:tc>
                <a:extLst>
                  <a:ext uri="{0D108BD9-81ED-4DB2-BD59-A6C34878D82A}">
                    <a16:rowId xmlns:a16="http://schemas.microsoft.com/office/drawing/2014/main" val="10003"/>
                  </a:ext>
                </a:extLst>
              </a:tr>
              <a:tr h="355846">
                <a:tc>
                  <a:txBody>
                    <a:bodyPr/>
                    <a:lstStyle/>
                    <a:p>
                      <a:pPr algn="l" fontAlgn="b"/>
                      <a:r>
                        <a:rPr lang="de-CH" sz="1600" b="0" u="none" strike="noStrike" dirty="0">
                          <a:effectLst/>
                        </a:rPr>
                        <a:t>Germination percentage (D = C * 100) </a:t>
                      </a:r>
                      <a:endParaRPr lang="de-CH" sz="1600" b="0" i="0" u="none" strike="noStrike" dirty="0">
                        <a:solidFill>
                          <a:srgbClr val="000000"/>
                        </a:solidFill>
                        <a:effectLst/>
                        <a:latin typeface="Calibri"/>
                      </a:endParaRPr>
                    </a:p>
                  </a:txBody>
                  <a:tcPr marL="36000" marR="36000" marT="36000" marB="36000" anchor="b">
                    <a:solidFill>
                      <a:srgbClr val="CC9900"/>
                    </a:solidFill>
                  </a:tcPr>
                </a:tc>
                <a:tc>
                  <a:txBody>
                    <a:bodyPr/>
                    <a:lstStyle/>
                    <a:p>
                      <a:pPr algn="l" fontAlgn="b"/>
                      <a:r>
                        <a:rPr lang="de-CH" sz="1600" b="0" u="none" strike="noStrike" dirty="0">
                          <a:effectLst/>
                        </a:rPr>
                        <a:t>0.5 * 100 = 50 %</a:t>
                      </a:r>
                      <a:endParaRPr lang="de-CH" sz="1600" b="0" i="0" u="none" strike="noStrike" dirty="0">
                        <a:solidFill>
                          <a:srgbClr val="000000"/>
                        </a:solidFill>
                        <a:effectLst/>
                        <a:latin typeface="Calibri"/>
                      </a:endParaRPr>
                    </a:p>
                  </a:txBody>
                  <a:tcPr marL="36000" marR="36000" marT="36000" marB="36000" anchor="b">
                    <a:solidFill>
                      <a:srgbClr val="CC9900">
                        <a:alpha val="50196"/>
                      </a:srgbClr>
                    </a:solidFill>
                  </a:tcPr>
                </a:tc>
                <a:tc>
                  <a:txBody>
                    <a:bodyPr/>
                    <a:lstStyle/>
                    <a:p>
                      <a:pPr algn="l" fontAlgn="b"/>
                      <a:r>
                        <a:rPr lang="de-CH" sz="1600" b="0" u="none" strike="noStrike" dirty="0">
                          <a:effectLst/>
                        </a:rPr>
                        <a:t>0.6 * 100 = 60 %</a:t>
                      </a:r>
                      <a:endParaRPr lang="de-CH" sz="1600" b="0" i="0" u="none" strike="noStrike" dirty="0">
                        <a:solidFill>
                          <a:srgbClr val="000000"/>
                        </a:solidFill>
                        <a:effectLst/>
                        <a:latin typeface="Calibri"/>
                      </a:endParaRPr>
                    </a:p>
                  </a:txBody>
                  <a:tcPr marL="36000" marR="36000" marT="36000" marB="36000" anchor="b">
                    <a:solidFill>
                      <a:srgbClr val="CC9900">
                        <a:alpha val="50196"/>
                      </a:srgbClr>
                    </a:solidFill>
                  </a:tcPr>
                </a:tc>
                <a:extLst>
                  <a:ext uri="{0D108BD9-81ED-4DB2-BD59-A6C34878D82A}">
                    <a16:rowId xmlns:a16="http://schemas.microsoft.com/office/drawing/2014/main" val="10004"/>
                  </a:ext>
                </a:extLst>
              </a:tr>
              <a:tr h="355846">
                <a:tc>
                  <a:txBody>
                    <a:bodyPr/>
                    <a:lstStyle/>
                    <a:p>
                      <a:pPr algn="l" fontAlgn="b"/>
                      <a:r>
                        <a:rPr lang="de-CH" sz="1600" b="1" u="none" strike="noStrike" dirty="0">
                          <a:effectLst/>
                        </a:rPr>
                        <a:t>Average germination percentage </a:t>
                      </a:r>
                      <a:endParaRPr lang="de-CH" sz="1600" b="1" i="0" u="none" strike="noStrike" dirty="0">
                        <a:solidFill>
                          <a:srgbClr val="000000"/>
                        </a:solidFill>
                        <a:effectLst/>
                        <a:latin typeface="Calibri"/>
                      </a:endParaRPr>
                    </a:p>
                  </a:txBody>
                  <a:tcPr marL="36000" marR="36000" marT="36000" marB="36000" anchor="ctr">
                    <a:solidFill>
                      <a:srgbClr val="CC9900"/>
                    </a:solidFill>
                  </a:tcPr>
                </a:tc>
                <a:tc gridSpan="2">
                  <a:txBody>
                    <a:bodyPr/>
                    <a:lstStyle/>
                    <a:p>
                      <a:pPr algn="l" fontAlgn="b"/>
                      <a:r>
                        <a:rPr lang="en-US" sz="1600" b="1" u="none" strike="noStrike" dirty="0">
                          <a:effectLst/>
                        </a:rPr>
                        <a:t>(50 % + 60 %) divided by 2 = 55 %</a:t>
                      </a:r>
                      <a:endParaRPr lang="en-US" sz="1600" b="1" i="0" u="none" strike="noStrike" dirty="0">
                        <a:solidFill>
                          <a:srgbClr val="000000"/>
                        </a:solidFill>
                        <a:effectLst/>
                        <a:latin typeface="Calibri"/>
                      </a:endParaRPr>
                    </a:p>
                  </a:txBody>
                  <a:tcPr marL="36000" marR="36000" marT="36000" marB="36000" anchor="ctr">
                    <a:solidFill>
                      <a:srgbClr val="CC9900">
                        <a:alpha val="50196"/>
                      </a:srgbClr>
                    </a:solidFill>
                  </a:tcPr>
                </a:tc>
                <a:tc hMerge="1">
                  <a:txBody>
                    <a:bodyPr/>
                    <a:lstStyle/>
                    <a:p>
                      <a:pPr algn="l" fontAlgn="b"/>
                      <a:endParaRPr lang="de-CH" sz="14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14484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54354"/>
            <a:ext cx="8251825" cy="624420"/>
          </a:xfrm>
        </p:spPr>
        <p:txBody>
          <a:bodyPr/>
          <a:lstStyle/>
          <a:p>
            <a:r>
              <a:rPr lang="de-CH" dirty="0"/>
              <a:t>Minimum seed germination levels (1)</a:t>
            </a:r>
          </a:p>
        </p:txBody>
      </p:sp>
      <p:graphicFrame>
        <p:nvGraphicFramePr>
          <p:cNvPr id="3" name="Table 2"/>
          <p:cNvGraphicFramePr>
            <a:graphicFrameLocks noGrp="1"/>
          </p:cNvGraphicFramePr>
          <p:nvPr>
            <p:extLst>
              <p:ext uri="{D42A27DB-BD31-4B8C-83A1-F6EECF244321}">
                <p14:modId xmlns:p14="http://schemas.microsoft.com/office/powerpoint/2010/main" val="3785372041"/>
              </p:ext>
            </p:extLst>
          </p:nvPr>
        </p:nvGraphicFramePr>
        <p:xfrm>
          <a:off x="539552" y="935426"/>
          <a:ext cx="7704856" cy="5013859"/>
        </p:xfrm>
        <a:graphic>
          <a:graphicData uri="http://schemas.openxmlformats.org/drawingml/2006/table">
            <a:tbl>
              <a:tblPr firstRow="1" firstCol="1" bandRow="1">
                <a:tableStyleId>{5C22544A-7EE6-4342-B048-85BDC9FD1C3A}</a:tableStyleId>
              </a:tblPr>
              <a:tblGrid>
                <a:gridCol w="2059057">
                  <a:extLst>
                    <a:ext uri="{9D8B030D-6E8A-4147-A177-3AD203B41FA5}">
                      <a16:colId xmlns:a16="http://schemas.microsoft.com/office/drawing/2014/main" val="20000"/>
                    </a:ext>
                  </a:extLst>
                </a:gridCol>
                <a:gridCol w="2464896">
                  <a:extLst>
                    <a:ext uri="{9D8B030D-6E8A-4147-A177-3AD203B41FA5}">
                      <a16:colId xmlns:a16="http://schemas.microsoft.com/office/drawing/2014/main" val="20001"/>
                    </a:ext>
                  </a:extLst>
                </a:gridCol>
                <a:gridCol w="3180903">
                  <a:extLst>
                    <a:ext uri="{9D8B030D-6E8A-4147-A177-3AD203B41FA5}">
                      <a16:colId xmlns:a16="http://schemas.microsoft.com/office/drawing/2014/main" val="20002"/>
                    </a:ext>
                  </a:extLst>
                </a:gridCol>
              </a:tblGrid>
              <a:tr h="559578">
                <a:tc>
                  <a:txBody>
                    <a:bodyPr/>
                    <a:lstStyle/>
                    <a:p>
                      <a:pPr>
                        <a:lnSpc>
                          <a:spcPct val="100000"/>
                        </a:lnSpc>
                        <a:spcAft>
                          <a:spcPts val="0"/>
                        </a:spcAft>
                      </a:pPr>
                      <a:r>
                        <a:rPr lang="en-US" sz="1500" dirty="0">
                          <a:solidFill>
                            <a:schemeClr val="tx1"/>
                          </a:solidFill>
                          <a:effectLst/>
                          <a:latin typeface="+mn-lt"/>
                          <a:ea typeface="+mn-ea"/>
                          <a:cs typeface="+mn-cs"/>
                        </a:rPr>
                        <a:t>Vegetable</a:t>
                      </a:r>
                      <a:endParaRPr lang="de-CH" sz="150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00000"/>
                        </a:lnSpc>
                        <a:spcAft>
                          <a:spcPts val="0"/>
                        </a:spcAft>
                      </a:pPr>
                      <a:r>
                        <a:rPr lang="en-US" sz="1500" dirty="0">
                          <a:solidFill>
                            <a:schemeClr val="tx1"/>
                          </a:solidFill>
                          <a:effectLst/>
                        </a:rPr>
                        <a:t>Minimum recommended germination rate (%) </a:t>
                      </a:r>
                      <a:endParaRPr lang="de-CH" sz="150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00000"/>
                        </a:lnSpc>
                        <a:spcAft>
                          <a:spcPts val="0"/>
                        </a:spcAft>
                      </a:pPr>
                      <a:r>
                        <a:rPr lang="en-US" sz="1500" dirty="0">
                          <a:solidFill>
                            <a:schemeClr val="tx1"/>
                          </a:solidFill>
                          <a:effectLst/>
                        </a:rPr>
                        <a:t>Mean number of days to germination </a:t>
                      </a:r>
                      <a:r>
                        <a:rPr lang="en-US" sz="1400" i="1" dirty="0">
                          <a:solidFill>
                            <a:schemeClr val="tx1"/>
                          </a:solidFill>
                          <a:effectLst/>
                        </a:rPr>
                        <a:t>(under conditions)</a:t>
                      </a:r>
                      <a:r>
                        <a:rPr lang="en-US" sz="1400" dirty="0">
                          <a:solidFill>
                            <a:schemeClr val="tx1"/>
                          </a:solidFill>
                          <a:effectLst/>
                        </a:rPr>
                        <a:t> </a:t>
                      </a:r>
                      <a:endParaRPr lang="de-CH" sz="1400" dirty="0">
                        <a:solidFill>
                          <a:schemeClr val="tx1"/>
                        </a:solidFill>
                        <a:effectLst/>
                        <a:latin typeface="Calibri"/>
                        <a:ea typeface="Calibri"/>
                        <a:cs typeface="Times New Roman"/>
                      </a:endParaRPr>
                    </a:p>
                  </a:txBody>
                  <a:tcPr marL="40090" marR="40090" marT="36000" marB="36000" anchor="ctr">
                    <a:solidFill>
                      <a:srgbClr val="CC9900"/>
                    </a:solidFill>
                  </a:tcPr>
                </a:tc>
                <a:extLst>
                  <a:ext uri="{0D108BD9-81ED-4DB2-BD59-A6C34878D82A}">
                    <a16:rowId xmlns:a16="http://schemas.microsoft.com/office/drawing/2014/main" val="10000"/>
                  </a:ext>
                </a:extLst>
              </a:tr>
              <a:tr h="342637">
                <a:tc>
                  <a:txBody>
                    <a:bodyPr/>
                    <a:lstStyle/>
                    <a:p>
                      <a:pPr>
                        <a:lnSpc>
                          <a:spcPct val="115000"/>
                        </a:lnSpc>
                        <a:spcAft>
                          <a:spcPts val="0"/>
                        </a:spcAft>
                      </a:pPr>
                      <a:r>
                        <a:rPr lang="en-US" sz="1400" b="0" dirty="0">
                          <a:solidFill>
                            <a:schemeClr val="tx1"/>
                          </a:solidFill>
                          <a:effectLst/>
                        </a:rPr>
                        <a:t>Asparagus</a:t>
                      </a:r>
                      <a:endParaRPr lang="de-CH" sz="1400" b="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dirty="0">
                          <a:effectLst/>
                        </a:rPr>
                        <a:t>60</a:t>
                      </a:r>
                      <a:endParaRPr lang="de-CH" sz="1400" dirty="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a:effectLst/>
                        </a:rPr>
                        <a:t>10</a:t>
                      </a:r>
                      <a:endParaRPr lang="de-CH" sz="140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01"/>
                  </a:ext>
                </a:extLst>
              </a:tr>
              <a:tr h="342637">
                <a:tc>
                  <a:txBody>
                    <a:bodyPr/>
                    <a:lstStyle/>
                    <a:p>
                      <a:pPr>
                        <a:lnSpc>
                          <a:spcPct val="115000"/>
                        </a:lnSpc>
                        <a:spcAft>
                          <a:spcPts val="0"/>
                        </a:spcAft>
                      </a:pPr>
                      <a:r>
                        <a:rPr lang="en-US" sz="1400" b="0" dirty="0">
                          <a:solidFill>
                            <a:schemeClr val="tx1"/>
                          </a:solidFill>
                          <a:effectLst/>
                        </a:rPr>
                        <a:t>Bean (Snap)</a:t>
                      </a:r>
                      <a:endParaRPr lang="de-CH" sz="1400" b="0" dirty="0">
                        <a:solidFill>
                          <a:schemeClr val="tx1"/>
                        </a:solidFill>
                        <a:effectLst/>
                        <a:latin typeface="Calibri"/>
                        <a:ea typeface="Calibri"/>
                        <a:cs typeface="Times New Roman"/>
                      </a:endParaRPr>
                    </a:p>
                  </a:txBody>
                  <a:tcPr marL="40090" marR="40090" marT="36000" marB="36000" anchor="ctr">
                    <a:solidFill>
                      <a:srgbClr val="CC9900">
                        <a:alpha val="80000"/>
                      </a:srgbClr>
                    </a:solidFill>
                  </a:tcPr>
                </a:tc>
                <a:tc>
                  <a:txBody>
                    <a:bodyPr/>
                    <a:lstStyle/>
                    <a:p>
                      <a:pPr algn="ctr">
                        <a:lnSpc>
                          <a:spcPct val="115000"/>
                        </a:lnSpc>
                        <a:spcAft>
                          <a:spcPts val="0"/>
                        </a:spcAft>
                      </a:pPr>
                      <a:r>
                        <a:rPr lang="en-US" sz="1400">
                          <a:effectLst/>
                        </a:rPr>
                        <a:t>75</a:t>
                      </a:r>
                      <a:endParaRPr lang="de-CH" sz="1400">
                        <a:effectLst/>
                        <a:latin typeface="Calibri"/>
                        <a:ea typeface="Calibri"/>
                        <a:cs typeface="Times New Roman"/>
                      </a:endParaRPr>
                    </a:p>
                  </a:txBody>
                  <a:tcPr marL="40090" marR="40090" marT="36000" marB="36000" anchor="ctr">
                    <a:solidFill>
                      <a:srgbClr val="CC9900">
                        <a:alpha val="30196"/>
                      </a:srgbClr>
                    </a:solidFill>
                  </a:tcPr>
                </a:tc>
                <a:tc>
                  <a:txBody>
                    <a:bodyPr/>
                    <a:lstStyle/>
                    <a:p>
                      <a:pPr algn="ctr">
                        <a:lnSpc>
                          <a:spcPct val="115000"/>
                        </a:lnSpc>
                        <a:spcAft>
                          <a:spcPts val="0"/>
                        </a:spcAft>
                      </a:pPr>
                      <a:r>
                        <a:rPr lang="en-US" sz="1400" dirty="0">
                          <a:effectLst/>
                        </a:rPr>
                        <a:t>7</a:t>
                      </a:r>
                      <a:endParaRPr lang="de-CH" sz="1400" dirty="0">
                        <a:effectLst/>
                        <a:latin typeface="Calibri"/>
                        <a:ea typeface="Calibri"/>
                        <a:cs typeface="Times New Roman"/>
                      </a:endParaRPr>
                    </a:p>
                  </a:txBody>
                  <a:tcPr marL="40090" marR="40090" marT="36000" marB="36000" anchor="ctr">
                    <a:solidFill>
                      <a:srgbClr val="CC9900">
                        <a:alpha val="30196"/>
                      </a:srgbClr>
                    </a:solidFill>
                  </a:tcPr>
                </a:tc>
                <a:extLst>
                  <a:ext uri="{0D108BD9-81ED-4DB2-BD59-A6C34878D82A}">
                    <a16:rowId xmlns:a16="http://schemas.microsoft.com/office/drawing/2014/main" val="10002"/>
                  </a:ext>
                </a:extLst>
              </a:tr>
              <a:tr h="342637">
                <a:tc>
                  <a:txBody>
                    <a:bodyPr/>
                    <a:lstStyle/>
                    <a:p>
                      <a:pPr>
                        <a:lnSpc>
                          <a:spcPct val="115000"/>
                        </a:lnSpc>
                        <a:spcAft>
                          <a:spcPts val="0"/>
                        </a:spcAft>
                      </a:pPr>
                      <a:r>
                        <a:rPr lang="en-US" sz="1400" b="0">
                          <a:solidFill>
                            <a:schemeClr val="tx1"/>
                          </a:solidFill>
                          <a:effectLst/>
                        </a:rPr>
                        <a:t>Beets</a:t>
                      </a:r>
                      <a:endParaRPr lang="de-CH" sz="1400" b="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a:effectLst/>
                        </a:rPr>
                        <a:t>65</a:t>
                      </a:r>
                      <a:endParaRPr lang="de-CH" sz="140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a:effectLst/>
                        </a:rPr>
                        <a:t>4</a:t>
                      </a:r>
                      <a:endParaRPr lang="de-CH" sz="140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03"/>
                  </a:ext>
                </a:extLst>
              </a:tr>
              <a:tr h="342637">
                <a:tc>
                  <a:txBody>
                    <a:bodyPr/>
                    <a:lstStyle/>
                    <a:p>
                      <a:pPr>
                        <a:lnSpc>
                          <a:spcPct val="115000"/>
                        </a:lnSpc>
                        <a:spcAft>
                          <a:spcPts val="0"/>
                        </a:spcAft>
                      </a:pPr>
                      <a:r>
                        <a:rPr lang="en-US" sz="1400" b="0" dirty="0">
                          <a:solidFill>
                            <a:schemeClr val="tx1"/>
                          </a:solidFill>
                          <a:effectLst/>
                        </a:rPr>
                        <a:t>Broccoli</a:t>
                      </a:r>
                      <a:endParaRPr lang="de-CH" sz="1400" b="0" dirty="0">
                        <a:solidFill>
                          <a:schemeClr val="tx1"/>
                        </a:solidFill>
                        <a:effectLst/>
                        <a:latin typeface="Calibri"/>
                        <a:ea typeface="Calibri"/>
                        <a:cs typeface="Times New Roman"/>
                      </a:endParaRPr>
                    </a:p>
                  </a:txBody>
                  <a:tcPr marL="40090" marR="40090" marT="36000" marB="36000" anchor="ctr">
                    <a:solidFill>
                      <a:srgbClr val="CC9900">
                        <a:alpha val="80000"/>
                      </a:srgbClr>
                    </a:solidFill>
                  </a:tcPr>
                </a:tc>
                <a:tc>
                  <a:txBody>
                    <a:bodyPr/>
                    <a:lstStyle/>
                    <a:p>
                      <a:pPr algn="ctr">
                        <a:lnSpc>
                          <a:spcPct val="115000"/>
                        </a:lnSpc>
                        <a:spcAft>
                          <a:spcPts val="0"/>
                        </a:spcAft>
                      </a:pPr>
                      <a:r>
                        <a:rPr lang="en-US" sz="1400" dirty="0">
                          <a:effectLst/>
                        </a:rPr>
                        <a:t>75</a:t>
                      </a:r>
                      <a:endParaRPr lang="de-CH" sz="1400" dirty="0">
                        <a:effectLst/>
                        <a:latin typeface="Calibri"/>
                        <a:ea typeface="Calibri"/>
                        <a:cs typeface="Times New Roman"/>
                      </a:endParaRPr>
                    </a:p>
                  </a:txBody>
                  <a:tcPr marL="40090" marR="40090" marT="36000" marB="36000" anchor="ctr">
                    <a:solidFill>
                      <a:srgbClr val="CC9900">
                        <a:alpha val="3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36000" marB="36000" anchor="ctr">
                    <a:solidFill>
                      <a:srgbClr val="CC9900">
                        <a:alpha val="30196"/>
                      </a:srgbClr>
                    </a:solidFill>
                  </a:tcPr>
                </a:tc>
                <a:extLst>
                  <a:ext uri="{0D108BD9-81ED-4DB2-BD59-A6C34878D82A}">
                    <a16:rowId xmlns:a16="http://schemas.microsoft.com/office/drawing/2014/main" val="10004"/>
                  </a:ext>
                </a:extLst>
              </a:tr>
              <a:tr h="342637">
                <a:tc>
                  <a:txBody>
                    <a:bodyPr/>
                    <a:lstStyle/>
                    <a:p>
                      <a:pPr>
                        <a:lnSpc>
                          <a:spcPct val="115000"/>
                        </a:lnSpc>
                        <a:spcAft>
                          <a:spcPts val="0"/>
                        </a:spcAft>
                      </a:pPr>
                      <a:r>
                        <a:rPr lang="en-US" sz="1400" b="0" dirty="0">
                          <a:solidFill>
                            <a:schemeClr val="tx1"/>
                          </a:solidFill>
                          <a:effectLst/>
                        </a:rPr>
                        <a:t>Brussels Sprouts</a:t>
                      </a:r>
                      <a:endParaRPr lang="de-CH" sz="1400" b="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a:effectLst/>
                        </a:rPr>
                        <a:t>70</a:t>
                      </a:r>
                      <a:endParaRPr lang="de-CH" sz="140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05"/>
                  </a:ext>
                </a:extLst>
              </a:tr>
              <a:tr h="342637">
                <a:tc>
                  <a:txBody>
                    <a:bodyPr/>
                    <a:lstStyle/>
                    <a:p>
                      <a:pPr>
                        <a:lnSpc>
                          <a:spcPct val="115000"/>
                        </a:lnSpc>
                        <a:spcAft>
                          <a:spcPts val="0"/>
                        </a:spcAft>
                      </a:pPr>
                      <a:r>
                        <a:rPr lang="en-US" sz="1400" b="0" dirty="0">
                          <a:solidFill>
                            <a:schemeClr val="tx1"/>
                          </a:solidFill>
                          <a:effectLst/>
                        </a:rPr>
                        <a:t>Cabbage</a:t>
                      </a:r>
                      <a:endParaRPr lang="de-CH" sz="1400" b="0" dirty="0">
                        <a:solidFill>
                          <a:schemeClr val="tx1"/>
                        </a:solidFill>
                        <a:effectLst/>
                        <a:latin typeface="Calibri"/>
                        <a:ea typeface="Calibri"/>
                        <a:cs typeface="Times New Roman"/>
                      </a:endParaRPr>
                    </a:p>
                  </a:txBody>
                  <a:tcPr marL="40090" marR="40090" marT="36000" marB="36000" anchor="ctr">
                    <a:solidFill>
                      <a:srgbClr val="CC9900">
                        <a:alpha val="80000"/>
                      </a:srgbClr>
                    </a:solidFill>
                  </a:tcPr>
                </a:tc>
                <a:tc>
                  <a:txBody>
                    <a:bodyPr/>
                    <a:lstStyle/>
                    <a:p>
                      <a:pPr algn="ctr">
                        <a:lnSpc>
                          <a:spcPct val="115000"/>
                        </a:lnSpc>
                        <a:spcAft>
                          <a:spcPts val="0"/>
                        </a:spcAft>
                      </a:pPr>
                      <a:r>
                        <a:rPr lang="en-US" sz="1400">
                          <a:effectLst/>
                        </a:rPr>
                        <a:t>75</a:t>
                      </a:r>
                      <a:endParaRPr lang="de-CH" sz="1400">
                        <a:effectLst/>
                        <a:latin typeface="Calibri"/>
                        <a:ea typeface="Calibri"/>
                        <a:cs typeface="Times New Roman"/>
                      </a:endParaRPr>
                    </a:p>
                  </a:txBody>
                  <a:tcPr marL="40090" marR="40090" marT="36000" marB="36000" anchor="ctr">
                    <a:solidFill>
                      <a:srgbClr val="CC9900">
                        <a:alpha val="3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36000" marB="36000" anchor="ctr">
                    <a:solidFill>
                      <a:srgbClr val="CC9900">
                        <a:alpha val="30196"/>
                      </a:srgbClr>
                    </a:solidFill>
                  </a:tcPr>
                </a:tc>
                <a:extLst>
                  <a:ext uri="{0D108BD9-81ED-4DB2-BD59-A6C34878D82A}">
                    <a16:rowId xmlns:a16="http://schemas.microsoft.com/office/drawing/2014/main" val="10006"/>
                  </a:ext>
                </a:extLst>
              </a:tr>
              <a:tr h="342637">
                <a:tc>
                  <a:txBody>
                    <a:bodyPr/>
                    <a:lstStyle/>
                    <a:p>
                      <a:pPr>
                        <a:lnSpc>
                          <a:spcPct val="115000"/>
                        </a:lnSpc>
                        <a:spcAft>
                          <a:spcPts val="0"/>
                        </a:spcAft>
                      </a:pPr>
                      <a:r>
                        <a:rPr lang="en-US" sz="1400" b="0">
                          <a:solidFill>
                            <a:schemeClr val="tx1"/>
                          </a:solidFill>
                          <a:effectLst/>
                        </a:rPr>
                        <a:t>Carrot</a:t>
                      </a:r>
                      <a:endParaRPr lang="de-CH" sz="1400" b="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a:effectLst/>
                        </a:rPr>
                        <a:t>55</a:t>
                      </a:r>
                      <a:endParaRPr lang="de-CH" sz="140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a:effectLst/>
                        </a:rPr>
                        <a:t>6</a:t>
                      </a:r>
                      <a:endParaRPr lang="de-CH" sz="140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07"/>
                  </a:ext>
                </a:extLst>
              </a:tr>
              <a:tr h="342637">
                <a:tc>
                  <a:txBody>
                    <a:bodyPr/>
                    <a:lstStyle/>
                    <a:p>
                      <a:pPr>
                        <a:lnSpc>
                          <a:spcPct val="115000"/>
                        </a:lnSpc>
                        <a:spcAft>
                          <a:spcPts val="0"/>
                        </a:spcAft>
                      </a:pPr>
                      <a:r>
                        <a:rPr lang="en-US" sz="1400" b="0" dirty="0">
                          <a:solidFill>
                            <a:schemeClr val="tx1"/>
                          </a:solidFill>
                          <a:effectLst/>
                        </a:rPr>
                        <a:t>Cauliflower</a:t>
                      </a:r>
                      <a:endParaRPr lang="de-CH" sz="1400" b="0" dirty="0">
                        <a:solidFill>
                          <a:schemeClr val="tx1"/>
                        </a:solidFill>
                        <a:effectLst/>
                        <a:latin typeface="Calibri"/>
                        <a:ea typeface="Calibri"/>
                        <a:cs typeface="Times New Roman"/>
                      </a:endParaRPr>
                    </a:p>
                  </a:txBody>
                  <a:tcPr marL="40090" marR="40090" marT="36000" marB="36000" anchor="ctr">
                    <a:solidFill>
                      <a:srgbClr val="CC9900">
                        <a:alpha val="80000"/>
                      </a:srgbClr>
                    </a:solidFill>
                  </a:tcPr>
                </a:tc>
                <a:tc>
                  <a:txBody>
                    <a:bodyPr/>
                    <a:lstStyle/>
                    <a:p>
                      <a:pPr algn="ctr">
                        <a:lnSpc>
                          <a:spcPct val="115000"/>
                        </a:lnSpc>
                        <a:spcAft>
                          <a:spcPts val="0"/>
                        </a:spcAft>
                      </a:pPr>
                      <a:r>
                        <a:rPr lang="en-US" sz="1400">
                          <a:effectLst/>
                        </a:rPr>
                        <a:t>75</a:t>
                      </a:r>
                      <a:endParaRPr lang="de-CH" sz="1400">
                        <a:effectLst/>
                        <a:latin typeface="Calibri"/>
                        <a:ea typeface="Calibri"/>
                        <a:cs typeface="Times New Roman"/>
                      </a:endParaRPr>
                    </a:p>
                  </a:txBody>
                  <a:tcPr marL="40090" marR="40090" marT="36000" marB="36000" anchor="ctr">
                    <a:solidFill>
                      <a:srgbClr val="CC9900">
                        <a:alpha val="30196"/>
                      </a:srgbClr>
                    </a:solidFill>
                  </a:tcPr>
                </a:tc>
                <a:tc>
                  <a:txBody>
                    <a:bodyPr/>
                    <a:lstStyle/>
                    <a:p>
                      <a:pPr algn="ctr">
                        <a:lnSpc>
                          <a:spcPct val="115000"/>
                        </a:lnSpc>
                        <a:spcAft>
                          <a:spcPts val="0"/>
                        </a:spcAft>
                      </a:pPr>
                      <a:r>
                        <a:rPr lang="en-US" sz="1400" dirty="0">
                          <a:effectLst/>
                        </a:rPr>
                        <a:t>5</a:t>
                      </a:r>
                      <a:endParaRPr lang="de-CH" sz="1400" dirty="0">
                        <a:effectLst/>
                        <a:latin typeface="Calibri"/>
                        <a:ea typeface="Calibri"/>
                        <a:cs typeface="Times New Roman"/>
                      </a:endParaRPr>
                    </a:p>
                  </a:txBody>
                  <a:tcPr marL="40090" marR="40090" marT="36000" marB="36000" anchor="ctr">
                    <a:solidFill>
                      <a:srgbClr val="CC9900">
                        <a:alpha val="30196"/>
                      </a:srgbClr>
                    </a:solidFill>
                  </a:tcPr>
                </a:tc>
                <a:extLst>
                  <a:ext uri="{0D108BD9-81ED-4DB2-BD59-A6C34878D82A}">
                    <a16:rowId xmlns:a16="http://schemas.microsoft.com/office/drawing/2014/main" val="10008"/>
                  </a:ext>
                </a:extLst>
              </a:tr>
              <a:tr h="342637">
                <a:tc>
                  <a:txBody>
                    <a:bodyPr/>
                    <a:lstStyle/>
                    <a:p>
                      <a:pPr>
                        <a:lnSpc>
                          <a:spcPct val="115000"/>
                        </a:lnSpc>
                        <a:spcAft>
                          <a:spcPts val="0"/>
                        </a:spcAft>
                      </a:pPr>
                      <a:r>
                        <a:rPr lang="en-US" sz="1400" b="0">
                          <a:solidFill>
                            <a:schemeClr val="tx1"/>
                          </a:solidFill>
                          <a:effectLst/>
                        </a:rPr>
                        <a:t>Celery</a:t>
                      </a:r>
                      <a:endParaRPr lang="de-CH" sz="1400" b="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a:effectLst/>
                        </a:rPr>
                        <a:t>55</a:t>
                      </a:r>
                      <a:endParaRPr lang="de-CH" sz="140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a:effectLst/>
                        </a:rPr>
                        <a:t>7</a:t>
                      </a:r>
                      <a:endParaRPr lang="de-CH" sz="140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09"/>
                  </a:ext>
                </a:extLst>
              </a:tr>
              <a:tr h="342637">
                <a:tc>
                  <a:txBody>
                    <a:bodyPr/>
                    <a:lstStyle/>
                    <a:p>
                      <a:pPr>
                        <a:lnSpc>
                          <a:spcPct val="115000"/>
                        </a:lnSpc>
                        <a:spcAft>
                          <a:spcPts val="0"/>
                        </a:spcAft>
                      </a:pPr>
                      <a:r>
                        <a:rPr lang="en-US" sz="1400" b="0" dirty="0">
                          <a:solidFill>
                            <a:schemeClr val="tx1"/>
                          </a:solidFill>
                          <a:effectLst/>
                        </a:rPr>
                        <a:t>Chinese Cabbage</a:t>
                      </a:r>
                      <a:endParaRPr lang="de-CH" sz="1400" b="0" dirty="0">
                        <a:solidFill>
                          <a:schemeClr val="tx1"/>
                        </a:solidFill>
                        <a:effectLst/>
                        <a:latin typeface="Calibri"/>
                        <a:ea typeface="Calibri"/>
                        <a:cs typeface="Times New Roman"/>
                      </a:endParaRPr>
                    </a:p>
                  </a:txBody>
                  <a:tcPr marL="40090" marR="40090" marT="36000" marB="36000" anchor="ctr">
                    <a:solidFill>
                      <a:srgbClr val="CC9900">
                        <a:alpha val="80000"/>
                      </a:srgbClr>
                    </a:solidFill>
                  </a:tcPr>
                </a:tc>
                <a:tc>
                  <a:txBody>
                    <a:bodyPr/>
                    <a:lstStyle/>
                    <a:p>
                      <a:pPr algn="ctr">
                        <a:lnSpc>
                          <a:spcPct val="115000"/>
                        </a:lnSpc>
                        <a:spcAft>
                          <a:spcPts val="0"/>
                        </a:spcAft>
                      </a:pPr>
                      <a:r>
                        <a:rPr lang="en-US" sz="1400">
                          <a:effectLst/>
                        </a:rPr>
                        <a:t>75</a:t>
                      </a:r>
                      <a:endParaRPr lang="de-CH" sz="1400">
                        <a:effectLst/>
                        <a:latin typeface="Calibri"/>
                        <a:ea typeface="Calibri"/>
                        <a:cs typeface="Times New Roman"/>
                      </a:endParaRPr>
                    </a:p>
                  </a:txBody>
                  <a:tcPr marL="40090" marR="40090" marT="36000" marB="36000" anchor="ctr">
                    <a:solidFill>
                      <a:srgbClr val="CC9900">
                        <a:alpha val="3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36000" marB="36000" anchor="ctr">
                    <a:solidFill>
                      <a:srgbClr val="CC9900">
                        <a:alpha val="30196"/>
                      </a:srgbClr>
                    </a:solidFill>
                  </a:tcPr>
                </a:tc>
                <a:extLst>
                  <a:ext uri="{0D108BD9-81ED-4DB2-BD59-A6C34878D82A}">
                    <a16:rowId xmlns:a16="http://schemas.microsoft.com/office/drawing/2014/main" val="10010"/>
                  </a:ext>
                </a:extLst>
              </a:tr>
              <a:tr h="342637">
                <a:tc>
                  <a:txBody>
                    <a:bodyPr/>
                    <a:lstStyle/>
                    <a:p>
                      <a:pPr>
                        <a:lnSpc>
                          <a:spcPct val="115000"/>
                        </a:lnSpc>
                        <a:spcAft>
                          <a:spcPts val="0"/>
                        </a:spcAft>
                      </a:pPr>
                      <a:r>
                        <a:rPr lang="en-US" sz="1400" b="0">
                          <a:solidFill>
                            <a:schemeClr val="tx1"/>
                          </a:solidFill>
                          <a:effectLst/>
                        </a:rPr>
                        <a:t>Cucumber</a:t>
                      </a:r>
                      <a:endParaRPr lang="de-CH" sz="1400" b="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a:effectLst/>
                        </a:rPr>
                        <a:t>80</a:t>
                      </a:r>
                      <a:endParaRPr lang="de-CH" sz="140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a:effectLst/>
                        </a:rPr>
                        <a:t>3</a:t>
                      </a:r>
                      <a:endParaRPr lang="de-CH" sz="140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11"/>
                  </a:ext>
                </a:extLst>
              </a:tr>
              <a:tr h="342637">
                <a:tc>
                  <a:txBody>
                    <a:bodyPr/>
                    <a:lstStyle/>
                    <a:p>
                      <a:pPr>
                        <a:lnSpc>
                          <a:spcPct val="115000"/>
                        </a:lnSpc>
                        <a:spcAft>
                          <a:spcPts val="0"/>
                        </a:spcAft>
                      </a:pPr>
                      <a:r>
                        <a:rPr lang="en-US" sz="1400" b="0" dirty="0">
                          <a:solidFill>
                            <a:schemeClr val="tx1"/>
                          </a:solidFill>
                          <a:effectLst/>
                        </a:rPr>
                        <a:t>Eggplant</a:t>
                      </a:r>
                      <a:endParaRPr lang="de-CH" sz="1400" b="0" dirty="0">
                        <a:solidFill>
                          <a:schemeClr val="tx1"/>
                        </a:solidFill>
                        <a:effectLst/>
                        <a:latin typeface="Calibri"/>
                        <a:ea typeface="Calibri"/>
                        <a:cs typeface="Times New Roman"/>
                      </a:endParaRPr>
                    </a:p>
                  </a:txBody>
                  <a:tcPr marL="40090" marR="40090" marT="36000" marB="36000" anchor="ctr">
                    <a:solidFill>
                      <a:srgbClr val="CC9900">
                        <a:alpha val="80000"/>
                      </a:srgbClr>
                    </a:solidFill>
                  </a:tcPr>
                </a:tc>
                <a:tc>
                  <a:txBody>
                    <a:bodyPr/>
                    <a:lstStyle/>
                    <a:p>
                      <a:pPr algn="ctr">
                        <a:lnSpc>
                          <a:spcPct val="115000"/>
                        </a:lnSpc>
                        <a:spcAft>
                          <a:spcPts val="0"/>
                        </a:spcAft>
                      </a:pPr>
                      <a:r>
                        <a:rPr lang="en-US" sz="1400">
                          <a:effectLst/>
                        </a:rPr>
                        <a:t>60</a:t>
                      </a:r>
                      <a:endParaRPr lang="de-CH" sz="1400">
                        <a:effectLst/>
                        <a:latin typeface="Calibri"/>
                        <a:ea typeface="Calibri"/>
                        <a:cs typeface="Times New Roman"/>
                      </a:endParaRPr>
                    </a:p>
                  </a:txBody>
                  <a:tcPr marL="40090" marR="40090" marT="36000" marB="36000" anchor="ctr">
                    <a:solidFill>
                      <a:srgbClr val="CC9900">
                        <a:alpha val="30196"/>
                      </a:srgbClr>
                    </a:solidFill>
                  </a:tcPr>
                </a:tc>
                <a:tc>
                  <a:txBody>
                    <a:bodyPr/>
                    <a:lstStyle/>
                    <a:p>
                      <a:pPr algn="ctr">
                        <a:lnSpc>
                          <a:spcPct val="115000"/>
                        </a:lnSpc>
                        <a:spcAft>
                          <a:spcPts val="0"/>
                        </a:spcAft>
                      </a:pPr>
                      <a:r>
                        <a:rPr lang="en-US" sz="1400" dirty="0">
                          <a:effectLst/>
                        </a:rPr>
                        <a:t>6</a:t>
                      </a:r>
                      <a:endParaRPr lang="de-CH" sz="1400" dirty="0">
                        <a:effectLst/>
                        <a:latin typeface="Calibri"/>
                        <a:ea typeface="Calibri"/>
                        <a:cs typeface="Times New Roman"/>
                      </a:endParaRPr>
                    </a:p>
                  </a:txBody>
                  <a:tcPr marL="40090" marR="40090" marT="36000" marB="36000" anchor="ctr">
                    <a:solidFill>
                      <a:srgbClr val="CC9900">
                        <a:alpha val="30196"/>
                      </a:srgbClr>
                    </a:solidFill>
                  </a:tcPr>
                </a:tc>
                <a:extLst>
                  <a:ext uri="{0D108BD9-81ED-4DB2-BD59-A6C34878D82A}">
                    <a16:rowId xmlns:a16="http://schemas.microsoft.com/office/drawing/2014/main" val="10012"/>
                  </a:ext>
                </a:extLst>
              </a:tr>
              <a:tr h="342637">
                <a:tc>
                  <a:txBody>
                    <a:bodyPr/>
                    <a:lstStyle/>
                    <a:p>
                      <a:pPr>
                        <a:lnSpc>
                          <a:spcPct val="115000"/>
                        </a:lnSpc>
                        <a:spcAft>
                          <a:spcPts val="0"/>
                        </a:spcAft>
                      </a:pPr>
                      <a:r>
                        <a:rPr lang="en-US" sz="1400" b="0" dirty="0">
                          <a:solidFill>
                            <a:schemeClr val="tx1"/>
                          </a:solidFill>
                          <a:effectLst/>
                        </a:rPr>
                        <a:t>Kale</a:t>
                      </a:r>
                      <a:endParaRPr lang="de-CH" sz="1400" b="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15000"/>
                        </a:lnSpc>
                        <a:spcAft>
                          <a:spcPts val="0"/>
                        </a:spcAft>
                      </a:pPr>
                      <a:r>
                        <a:rPr lang="en-US" sz="1400">
                          <a:effectLst/>
                        </a:rPr>
                        <a:t>75</a:t>
                      </a:r>
                      <a:endParaRPr lang="de-CH" sz="1400">
                        <a:effectLst/>
                        <a:latin typeface="Calibri"/>
                        <a:ea typeface="Calibri"/>
                        <a:cs typeface="Times New Roman"/>
                      </a:endParaRPr>
                    </a:p>
                  </a:txBody>
                  <a:tcPr marL="40090" marR="40090" marT="36000" marB="36000" anchor="ctr">
                    <a:solidFill>
                      <a:srgbClr val="CC9900">
                        <a:alpha val="5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36000" marB="36000" anchor="ctr">
                    <a:solidFill>
                      <a:srgbClr val="CC9900">
                        <a:alpha val="50196"/>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21762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54354"/>
            <a:ext cx="8251825" cy="624420"/>
          </a:xfrm>
        </p:spPr>
        <p:txBody>
          <a:bodyPr/>
          <a:lstStyle/>
          <a:p>
            <a:r>
              <a:rPr lang="de-CH" dirty="0"/>
              <a:t>Minimum seed germination </a:t>
            </a:r>
            <a:r>
              <a:rPr lang="de-CH" dirty="0" err="1"/>
              <a:t>levels</a:t>
            </a:r>
            <a:r>
              <a:rPr lang="de-CH" dirty="0"/>
              <a:t> (2)</a:t>
            </a:r>
          </a:p>
        </p:txBody>
      </p:sp>
      <p:graphicFrame>
        <p:nvGraphicFramePr>
          <p:cNvPr id="3" name="Table 2"/>
          <p:cNvGraphicFramePr>
            <a:graphicFrameLocks noGrp="1"/>
          </p:cNvGraphicFramePr>
          <p:nvPr>
            <p:extLst>
              <p:ext uri="{D42A27DB-BD31-4B8C-83A1-F6EECF244321}">
                <p14:modId xmlns:p14="http://schemas.microsoft.com/office/powerpoint/2010/main" val="2420540389"/>
              </p:ext>
            </p:extLst>
          </p:nvPr>
        </p:nvGraphicFramePr>
        <p:xfrm>
          <a:off x="611560" y="939633"/>
          <a:ext cx="7704857" cy="4978734"/>
        </p:xfrm>
        <a:graphic>
          <a:graphicData uri="http://schemas.openxmlformats.org/drawingml/2006/table">
            <a:tbl>
              <a:tblPr firstRow="1" firstCol="1" bandRow="1">
                <a:tableStyleId>{5C22544A-7EE6-4342-B048-85BDC9FD1C3A}</a:tableStyleId>
              </a:tblPr>
              <a:tblGrid>
                <a:gridCol w="1992636">
                  <a:extLst>
                    <a:ext uri="{9D8B030D-6E8A-4147-A177-3AD203B41FA5}">
                      <a16:colId xmlns:a16="http://schemas.microsoft.com/office/drawing/2014/main" val="20000"/>
                    </a:ext>
                  </a:extLst>
                </a:gridCol>
                <a:gridCol w="2590426">
                  <a:extLst>
                    <a:ext uri="{9D8B030D-6E8A-4147-A177-3AD203B41FA5}">
                      <a16:colId xmlns:a16="http://schemas.microsoft.com/office/drawing/2014/main" val="20001"/>
                    </a:ext>
                  </a:extLst>
                </a:gridCol>
                <a:gridCol w="3121795">
                  <a:extLst>
                    <a:ext uri="{9D8B030D-6E8A-4147-A177-3AD203B41FA5}">
                      <a16:colId xmlns:a16="http://schemas.microsoft.com/office/drawing/2014/main" val="20002"/>
                    </a:ext>
                  </a:extLst>
                </a:gridCol>
              </a:tblGrid>
              <a:tr h="626554">
                <a:tc>
                  <a:txBody>
                    <a:bodyPr/>
                    <a:lstStyle/>
                    <a:p>
                      <a:pPr>
                        <a:lnSpc>
                          <a:spcPct val="100000"/>
                        </a:lnSpc>
                        <a:spcAft>
                          <a:spcPts val="0"/>
                        </a:spcAft>
                      </a:pPr>
                      <a:r>
                        <a:rPr lang="en-US" sz="1500" dirty="0">
                          <a:solidFill>
                            <a:schemeClr val="tx1"/>
                          </a:solidFill>
                          <a:effectLst/>
                          <a:latin typeface="+mn-lt"/>
                          <a:ea typeface="+mn-ea"/>
                          <a:cs typeface="+mn-cs"/>
                        </a:rPr>
                        <a:t>Vegetable</a:t>
                      </a:r>
                      <a:endParaRPr lang="de-CH" sz="150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00000"/>
                        </a:lnSpc>
                        <a:spcAft>
                          <a:spcPts val="0"/>
                        </a:spcAft>
                      </a:pPr>
                      <a:r>
                        <a:rPr lang="en-US" sz="1500" dirty="0">
                          <a:solidFill>
                            <a:schemeClr val="tx1"/>
                          </a:solidFill>
                          <a:effectLst/>
                        </a:rPr>
                        <a:t>Minimum recommended germination rate (%) </a:t>
                      </a:r>
                      <a:endParaRPr lang="de-CH" sz="1500" dirty="0">
                        <a:solidFill>
                          <a:schemeClr val="tx1"/>
                        </a:solidFill>
                        <a:effectLst/>
                        <a:latin typeface="Calibri"/>
                        <a:ea typeface="Calibri"/>
                        <a:cs typeface="Times New Roman"/>
                      </a:endParaRPr>
                    </a:p>
                  </a:txBody>
                  <a:tcPr marL="40090" marR="40090" marT="36000" marB="36000" anchor="ctr">
                    <a:solidFill>
                      <a:srgbClr val="CC9900"/>
                    </a:solidFill>
                  </a:tcPr>
                </a:tc>
                <a:tc>
                  <a:txBody>
                    <a:bodyPr/>
                    <a:lstStyle/>
                    <a:p>
                      <a:pPr algn="ctr">
                        <a:lnSpc>
                          <a:spcPct val="100000"/>
                        </a:lnSpc>
                        <a:spcAft>
                          <a:spcPts val="0"/>
                        </a:spcAft>
                      </a:pPr>
                      <a:r>
                        <a:rPr lang="en-US" sz="1500" dirty="0">
                          <a:solidFill>
                            <a:schemeClr val="tx1"/>
                          </a:solidFill>
                          <a:effectLst/>
                        </a:rPr>
                        <a:t>Mean number of days to germination </a:t>
                      </a:r>
                      <a:r>
                        <a:rPr lang="en-US" sz="1500" i="1" dirty="0">
                          <a:solidFill>
                            <a:schemeClr val="tx1"/>
                          </a:solidFill>
                          <a:effectLst/>
                        </a:rPr>
                        <a:t>(optimal conditions)</a:t>
                      </a:r>
                      <a:r>
                        <a:rPr lang="en-US" sz="1500" dirty="0">
                          <a:solidFill>
                            <a:schemeClr val="tx1"/>
                          </a:solidFill>
                          <a:effectLst/>
                        </a:rPr>
                        <a:t> </a:t>
                      </a:r>
                      <a:endParaRPr lang="de-CH" sz="1500" dirty="0">
                        <a:solidFill>
                          <a:schemeClr val="tx1"/>
                        </a:solidFill>
                        <a:effectLst/>
                        <a:latin typeface="Calibri"/>
                        <a:ea typeface="Calibri"/>
                        <a:cs typeface="Times New Roman"/>
                      </a:endParaRPr>
                    </a:p>
                  </a:txBody>
                  <a:tcPr marL="40090" marR="40090" marT="36000" marB="36000" anchor="ctr">
                    <a:solidFill>
                      <a:srgbClr val="CC9900"/>
                    </a:solidFill>
                  </a:tcPr>
                </a:tc>
                <a:extLst>
                  <a:ext uri="{0D108BD9-81ED-4DB2-BD59-A6C34878D82A}">
                    <a16:rowId xmlns:a16="http://schemas.microsoft.com/office/drawing/2014/main" val="10000"/>
                  </a:ext>
                </a:extLst>
              </a:tr>
              <a:tr h="310870">
                <a:tc>
                  <a:txBody>
                    <a:bodyPr/>
                    <a:lstStyle/>
                    <a:p>
                      <a:pPr>
                        <a:lnSpc>
                          <a:spcPct val="115000"/>
                        </a:lnSpc>
                        <a:spcAft>
                          <a:spcPts val="0"/>
                        </a:spcAft>
                      </a:pPr>
                      <a:r>
                        <a:rPr lang="en-US" sz="1400" b="0" dirty="0">
                          <a:solidFill>
                            <a:schemeClr val="tx1"/>
                          </a:solidFill>
                          <a:effectLst/>
                        </a:rPr>
                        <a:t>Leek</a:t>
                      </a:r>
                      <a:endParaRPr lang="de-CH" sz="1400" b="0" dirty="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a:effectLst/>
                        </a:rPr>
                        <a:t>60</a:t>
                      </a:r>
                      <a:endParaRPr lang="de-CH" sz="140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dirty="0">
                          <a:effectLst/>
                        </a:rPr>
                        <a:t>7</a:t>
                      </a:r>
                      <a:endParaRPr lang="de-CH" sz="1400" dirty="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01"/>
                  </a:ext>
                </a:extLst>
              </a:tr>
              <a:tr h="310870">
                <a:tc>
                  <a:txBody>
                    <a:bodyPr/>
                    <a:lstStyle/>
                    <a:p>
                      <a:pPr>
                        <a:lnSpc>
                          <a:spcPct val="115000"/>
                        </a:lnSpc>
                        <a:spcAft>
                          <a:spcPts val="0"/>
                        </a:spcAft>
                      </a:pPr>
                      <a:r>
                        <a:rPr lang="en-US" sz="1400" b="0" dirty="0">
                          <a:solidFill>
                            <a:schemeClr val="tx1"/>
                          </a:solidFill>
                          <a:effectLst/>
                        </a:rPr>
                        <a:t>Lettuce</a:t>
                      </a:r>
                      <a:endParaRPr lang="de-CH" sz="1400" b="0" dirty="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80</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a:effectLst/>
                        </a:rPr>
                        <a:t>3</a:t>
                      </a:r>
                      <a:endParaRPr lang="de-CH" sz="140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02"/>
                  </a:ext>
                </a:extLst>
              </a:tr>
              <a:tr h="310870">
                <a:tc>
                  <a:txBody>
                    <a:bodyPr/>
                    <a:lstStyle/>
                    <a:p>
                      <a:pPr>
                        <a:lnSpc>
                          <a:spcPct val="115000"/>
                        </a:lnSpc>
                        <a:spcAft>
                          <a:spcPts val="0"/>
                        </a:spcAft>
                      </a:pPr>
                      <a:r>
                        <a:rPr lang="en-US" sz="1400" b="0" dirty="0">
                          <a:solidFill>
                            <a:schemeClr val="tx1"/>
                          </a:solidFill>
                          <a:effectLst/>
                        </a:rPr>
                        <a:t>Muskmelon</a:t>
                      </a:r>
                      <a:endParaRPr lang="de-CH" sz="1400" b="0" dirty="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dirty="0">
                          <a:effectLst/>
                        </a:rPr>
                        <a:t>75</a:t>
                      </a:r>
                      <a:endParaRPr lang="de-CH" sz="1400" dirty="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a:effectLst/>
                        </a:rPr>
                        <a:t>4</a:t>
                      </a:r>
                      <a:endParaRPr lang="de-CH" sz="140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03"/>
                  </a:ext>
                </a:extLst>
              </a:tr>
              <a:tr h="310870">
                <a:tc>
                  <a:txBody>
                    <a:bodyPr/>
                    <a:lstStyle/>
                    <a:p>
                      <a:pPr>
                        <a:lnSpc>
                          <a:spcPct val="115000"/>
                        </a:lnSpc>
                        <a:spcAft>
                          <a:spcPts val="0"/>
                        </a:spcAft>
                      </a:pPr>
                      <a:r>
                        <a:rPr lang="en-US" sz="1400" b="0" dirty="0">
                          <a:solidFill>
                            <a:schemeClr val="tx1"/>
                          </a:solidFill>
                          <a:effectLst/>
                        </a:rPr>
                        <a:t>Okra</a:t>
                      </a:r>
                      <a:endParaRPr lang="de-CH" sz="1400" b="0" dirty="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50</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dirty="0">
                          <a:effectLst/>
                        </a:rPr>
                        <a:t>6</a:t>
                      </a:r>
                      <a:endParaRPr lang="de-CH" sz="1400" dirty="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04"/>
                  </a:ext>
                </a:extLst>
              </a:tr>
              <a:tr h="310870">
                <a:tc>
                  <a:txBody>
                    <a:bodyPr/>
                    <a:lstStyle/>
                    <a:p>
                      <a:pPr>
                        <a:lnSpc>
                          <a:spcPct val="115000"/>
                        </a:lnSpc>
                        <a:spcAft>
                          <a:spcPts val="0"/>
                        </a:spcAft>
                      </a:pPr>
                      <a:r>
                        <a:rPr lang="en-US" sz="1400" b="0" dirty="0">
                          <a:solidFill>
                            <a:schemeClr val="tx1"/>
                          </a:solidFill>
                          <a:effectLst/>
                        </a:rPr>
                        <a:t>Onion</a:t>
                      </a:r>
                      <a:endParaRPr lang="de-CH" sz="1400" b="0" dirty="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dirty="0">
                          <a:effectLst/>
                        </a:rPr>
                        <a:t>70</a:t>
                      </a:r>
                      <a:endParaRPr lang="de-CH" sz="1400" dirty="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dirty="0">
                          <a:effectLst/>
                        </a:rPr>
                        <a:t>6</a:t>
                      </a:r>
                      <a:endParaRPr lang="de-CH" sz="1400" dirty="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05"/>
                  </a:ext>
                </a:extLst>
              </a:tr>
              <a:tr h="310870">
                <a:tc>
                  <a:txBody>
                    <a:bodyPr/>
                    <a:lstStyle/>
                    <a:p>
                      <a:pPr>
                        <a:lnSpc>
                          <a:spcPct val="115000"/>
                        </a:lnSpc>
                        <a:spcAft>
                          <a:spcPts val="0"/>
                        </a:spcAft>
                      </a:pPr>
                      <a:r>
                        <a:rPr lang="en-US" sz="1400" b="0" dirty="0">
                          <a:solidFill>
                            <a:schemeClr val="tx1"/>
                          </a:solidFill>
                          <a:effectLst/>
                        </a:rPr>
                        <a:t>Pea</a:t>
                      </a:r>
                      <a:endParaRPr lang="de-CH" sz="1400" b="0" dirty="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80</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dirty="0">
                          <a:effectLst/>
                        </a:rPr>
                        <a:t>6</a:t>
                      </a:r>
                      <a:endParaRPr lang="de-CH" sz="1400" dirty="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06"/>
                  </a:ext>
                </a:extLst>
              </a:tr>
              <a:tr h="310870">
                <a:tc>
                  <a:txBody>
                    <a:bodyPr/>
                    <a:lstStyle/>
                    <a:p>
                      <a:pPr>
                        <a:lnSpc>
                          <a:spcPct val="115000"/>
                        </a:lnSpc>
                        <a:spcAft>
                          <a:spcPts val="0"/>
                        </a:spcAft>
                      </a:pPr>
                      <a:r>
                        <a:rPr lang="en-US" sz="1400" b="0">
                          <a:solidFill>
                            <a:schemeClr val="tx1"/>
                          </a:solidFill>
                          <a:effectLst/>
                        </a:rPr>
                        <a:t>Pepper</a:t>
                      </a:r>
                      <a:endParaRPr lang="de-CH" sz="1400" b="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dirty="0">
                          <a:effectLst/>
                        </a:rPr>
                        <a:t>55</a:t>
                      </a:r>
                      <a:endParaRPr lang="de-CH" sz="1400" dirty="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dirty="0">
                          <a:effectLst/>
                        </a:rPr>
                        <a:t>8</a:t>
                      </a:r>
                      <a:endParaRPr lang="de-CH" sz="1400" dirty="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07"/>
                  </a:ext>
                </a:extLst>
              </a:tr>
              <a:tr h="310870">
                <a:tc>
                  <a:txBody>
                    <a:bodyPr/>
                    <a:lstStyle/>
                    <a:p>
                      <a:pPr>
                        <a:lnSpc>
                          <a:spcPct val="115000"/>
                        </a:lnSpc>
                        <a:spcAft>
                          <a:spcPts val="0"/>
                        </a:spcAft>
                      </a:pPr>
                      <a:r>
                        <a:rPr lang="en-US" sz="1400" b="0" dirty="0">
                          <a:solidFill>
                            <a:schemeClr val="tx1"/>
                          </a:solidFill>
                          <a:effectLst/>
                        </a:rPr>
                        <a:t>Pumpkin and squash</a:t>
                      </a:r>
                      <a:endParaRPr lang="de-CH" sz="1400" b="0" dirty="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75</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08"/>
                  </a:ext>
                </a:extLst>
              </a:tr>
              <a:tr h="310870">
                <a:tc>
                  <a:txBody>
                    <a:bodyPr/>
                    <a:lstStyle/>
                    <a:p>
                      <a:pPr>
                        <a:lnSpc>
                          <a:spcPct val="115000"/>
                        </a:lnSpc>
                        <a:spcAft>
                          <a:spcPts val="0"/>
                        </a:spcAft>
                      </a:pPr>
                      <a:r>
                        <a:rPr lang="en-US" sz="1400" b="0">
                          <a:solidFill>
                            <a:schemeClr val="tx1"/>
                          </a:solidFill>
                          <a:effectLst/>
                        </a:rPr>
                        <a:t>Spinach</a:t>
                      </a:r>
                      <a:endParaRPr lang="de-CH" sz="1400" b="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dirty="0">
                          <a:effectLst/>
                        </a:rPr>
                        <a:t>60</a:t>
                      </a:r>
                      <a:endParaRPr lang="de-CH" sz="1400" dirty="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dirty="0">
                          <a:effectLst/>
                        </a:rPr>
                        <a:t>5</a:t>
                      </a:r>
                      <a:endParaRPr lang="de-CH" sz="1400" dirty="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09"/>
                  </a:ext>
                </a:extLst>
              </a:tr>
              <a:tr h="310870">
                <a:tc>
                  <a:txBody>
                    <a:bodyPr/>
                    <a:lstStyle/>
                    <a:p>
                      <a:pPr>
                        <a:lnSpc>
                          <a:spcPct val="115000"/>
                        </a:lnSpc>
                        <a:spcAft>
                          <a:spcPts val="0"/>
                        </a:spcAft>
                      </a:pPr>
                      <a:r>
                        <a:rPr lang="en-US" sz="1400" b="0">
                          <a:solidFill>
                            <a:schemeClr val="tx1"/>
                          </a:solidFill>
                          <a:effectLst/>
                        </a:rPr>
                        <a:t>Sweetcorn</a:t>
                      </a:r>
                      <a:endParaRPr lang="de-CH" sz="1400" b="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75</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dirty="0">
                          <a:effectLst/>
                        </a:rPr>
                        <a:t>3</a:t>
                      </a:r>
                      <a:endParaRPr lang="de-CH" sz="1400" dirty="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10"/>
                  </a:ext>
                </a:extLst>
              </a:tr>
              <a:tr h="310870">
                <a:tc>
                  <a:txBody>
                    <a:bodyPr/>
                    <a:lstStyle/>
                    <a:p>
                      <a:pPr>
                        <a:lnSpc>
                          <a:spcPct val="115000"/>
                        </a:lnSpc>
                        <a:spcAft>
                          <a:spcPts val="0"/>
                        </a:spcAft>
                      </a:pPr>
                      <a:r>
                        <a:rPr lang="en-US" sz="1400" b="0">
                          <a:solidFill>
                            <a:schemeClr val="tx1"/>
                          </a:solidFill>
                          <a:effectLst/>
                        </a:rPr>
                        <a:t>Swiss Chard</a:t>
                      </a:r>
                      <a:endParaRPr lang="de-CH" sz="1400" b="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a:effectLst/>
                        </a:rPr>
                        <a:t>65</a:t>
                      </a:r>
                      <a:endParaRPr lang="de-CH" sz="140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11"/>
                  </a:ext>
                </a:extLst>
              </a:tr>
              <a:tr h="310870">
                <a:tc>
                  <a:txBody>
                    <a:bodyPr/>
                    <a:lstStyle/>
                    <a:p>
                      <a:pPr>
                        <a:lnSpc>
                          <a:spcPct val="115000"/>
                        </a:lnSpc>
                        <a:spcAft>
                          <a:spcPts val="0"/>
                        </a:spcAft>
                      </a:pPr>
                      <a:r>
                        <a:rPr lang="en-US" sz="1400" b="0">
                          <a:solidFill>
                            <a:schemeClr val="tx1"/>
                          </a:solidFill>
                          <a:effectLst/>
                        </a:rPr>
                        <a:t>Tomato</a:t>
                      </a:r>
                      <a:endParaRPr lang="de-CH" sz="1400" b="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75</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dirty="0">
                          <a:effectLst/>
                        </a:rPr>
                        <a:t>6</a:t>
                      </a:r>
                      <a:endParaRPr lang="de-CH" sz="1400" dirty="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12"/>
                  </a:ext>
                </a:extLst>
              </a:tr>
              <a:tr h="310870">
                <a:tc>
                  <a:txBody>
                    <a:bodyPr/>
                    <a:lstStyle/>
                    <a:p>
                      <a:pPr>
                        <a:lnSpc>
                          <a:spcPct val="115000"/>
                        </a:lnSpc>
                        <a:spcAft>
                          <a:spcPts val="0"/>
                        </a:spcAft>
                      </a:pPr>
                      <a:r>
                        <a:rPr lang="en-US" sz="1400" b="0">
                          <a:solidFill>
                            <a:schemeClr val="tx1"/>
                          </a:solidFill>
                          <a:effectLst/>
                        </a:rPr>
                        <a:t>Turnip</a:t>
                      </a:r>
                      <a:endParaRPr lang="de-CH" sz="1400" b="0">
                        <a:solidFill>
                          <a:schemeClr val="tx1"/>
                        </a:solidFill>
                        <a:effectLst/>
                        <a:latin typeface="Calibri"/>
                        <a:ea typeface="Calibri"/>
                        <a:cs typeface="Times New Roman"/>
                      </a:endParaRPr>
                    </a:p>
                  </a:txBody>
                  <a:tcPr marL="40090" marR="40090" marT="0" marB="0" anchor="b">
                    <a:solidFill>
                      <a:srgbClr val="CC9900">
                        <a:alpha val="80000"/>
                      </a:srgbClr>
                    </a:solidFill>
                  </a:tcPr>
                </a:tc>
                <a:tc>
                  <a:txBody>
                    <a:bodyPr/>
                    <a:lstStyle/>
                    <a:p>
                      <a:pPr algn="ctr">
                        <a:lnSpc>
                          <a:spcPct val="115000"/>
                        </a:lnSpc>
                        <a:spcAft>
                          <a:spcPts val="0"/>
                        </a:spcAft>
                      </a:pPr>
                      <a:r>
                        <a:rPr lang="en-US" sz="1400">
                          <a:effectLst/>
                        </a:rPr>
                        <a:t>80</a:t>
                      </a:r>
                      <a:endParaRPr lang="de-CH" sz="1400">
                        <a:effectLst/>
                        <a:latin typeface="Calibri"/>
                        <a:ea typeface="Calibri"/>
                        <a:cs typeface="Times New Roman"/>
                      </a:endParaRPr>
                    </a:p>
                  </a:txBody>
                  <a:tcPr marL="40090" marR="40090" marT="0" marB="0" anchor="b">
                    <a:solidFill>
                      <a:srgbClr val="CC9900">
                        <a:alpha val="30196"/>
                      </a:srgbClr>
                    </a:solidFill>
                  </a:tcPr>
                </a:tc>
                <a:tc>
                  <a:txBody>
                    <a:bodyPr/>
                    <a:lstStyle/>
                    <a:p>
                      <a:pPr algn="ctr">
                        <a:lnSpc>
                          <a:spcPct val="115000"/>
                        </a:lnSpc>
                        <a:spcAft>
                          <a:spcPts val="0"/>
                        </a:spcAft>
                      </a:pPr>
                      <a:r>
                        <a:rPr lang="en-US" sz="1400" dirty="0">
                          <a:effectLst/>
                        </a:rPr>
                        <a:t>3</a:t>
                      </a:r>
                      <a:endParaRPr lang="de-CH" sz="1400" dirty="0">
                        <a:effectLst/>
                        <a:latin typeface="Calibri"/>
                        <a:ea typeface="Calibri"/>
                        <a:cs typeface="Times New Roman"/>
                      </a:endParaRPr>
                    </a:p>
                  </a:txBody>
                  <a:tcPr marL="40090" marR="40090" marT="0" marB="0" anchor="b">
                    <a:solidFill>
                      <a:srgbClr val="CC9900">
                        <a:alpha val="30196"/>
                      </a:srgbClr>
                    </a:solidFill>
                  </a:tcPr>
                </a:tc>
                <a:extLst>
                  <a:ext uri="{0D108BD9-81ED-4DB2-BD59-A6C34878D82A}">
                    <a16:rowId xmlns:a16="http://schemas.microsoft.com/office/drawing/2014/main" val="10013"/>
                  </a:ext>
                </a:extLst>
              </a:tr>
              <a:tr h="310870">
                <a:tc>
                  <a:txBody>
                    <a:bodyPr/>
                    <a:lstStyle/>
                    <a:p>
                      <a:pPr>
                        <a:lnSpc>
                          <a:spcPct val="115000"/>
                        </a:lnSpc>
                        <a:spcAft>
                          <a:spcPts val="0"/>
                        </a:spcAft>
                      </a:pPr>
                      <a:r>
                        <a:rPr lang="en-US" sz="1400" b="0" dirty="0">
                          <a:solidFill>
                            <a:schemeClr val="tx1"/>
                          </a:solidFill>
                          <a:effectLst/>
                        </a:rPr>
                        <a:t>Watermelon</a:t>
                      </a:r>
                      <a:endParaRPr lang="de-CH" sz="1400" b="0" dirty="0">
                        <a:solidFill>
                          <a:schemeClr val="tx1"/>
                        </a:solidFill>
                        <a:effectLst/>
                        <a:latin typeface="Calibri"/>
                        <a:ea typeface="Calibri"/>
                        <a:cs typeface="Times New Roman"/>
                      </a:endParaRPr>
                    </a:p>
                  </a:txBody>
                  <a:tcPr marL="40090" marR="40090" marT="0" marB="0" anchor="b">
                    <a:solidFill>
                      <a:srgbClr val="CC9900"/>
                    </a:solidFill>
                  </a:tcPr>
                </a:tc>
                <a:tc>
                  <a:txBody>
                    <a:bodyPr/>
                    <a:lstStyle/>
                    <a:p>
                      <a:pPr algn="ctr">
                        <a:lnSpc>
                          <a:spcPct val="115000"/>
                        </a:lnSpc>
                        <a:spcAft>
                          <a:spcPts val="0"/>
                        </a:spcAft>
                      </a:pPr>
                      <a:r>
                        <a:rPr lang="en-US" sz="1400" dirty="0">
                          <a:effectLst/>
                        </a:rPr>
                        <a:t>80</a:t>
                      </a:r>
                      <a:endParaRPr lang="de-CH" sz="1400" dirty="0">
                        <a:effectLst/>
                        <a:latin typeface="Calibri"/>
                        <a:ea typeface="Calibri"/>
                        <a:cs typeface="Times New Roman"/>
                      </a:endParaRPr>
                    </a:p>
                  </a:txBody>
                  <a:tcPr marL="40090" marR="40090" marT="0" marB="0" anchor="b">
                    <a:solidFill>
                      <a:srgbClr val="CC9900">
                        <a:alpha val="50196"/>
                      </a:srgbClr>
                    </a:solidFill>
                  </a:tcPr>
                </a:tc>
                <a:tc>
                  <a:txBody>
                    <a:bodyPr/>
                    <a:lstStyle/>
                    <a:p>
                      <a:pPr algn="ctr">
                        <a:lnSpc>
                          <a:spcPct val="115000"/>
                        </a:lnSpc>
                        <a:spcAft>
                          <a:spcPts val="0"/>
                        </a:spcAft>
                      </a:pPr>
                      <a:r>
                        <a:rPr lang="en-US" sz="1400" dirty="0">
                          <a:effectLst/>
                        </a:rPr>
                        <a:t>4</a:t>
                      </a:r>
                      <a:endParaRPr lang="de-CH" sz="1400" dirty="0">
                        <a:effectLst/>
                        <a:latin typeface="Calibri"/>
                        <a:ea typeface="Calibri"/>
                        <a:cs typeface="Times New Roman"/>
                      </a:endParaRPr>
                    </a:p>
                  </a:txBody>
                  <a:tcPr marL="40090" marR="40090" marT="0" marB="0" anchor="b">
                    <a:solidFill>
                      <a:srgbClr val="CC9900">
                        <a:alpha val="50196"/>
                      </a:srgb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858570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05D1EC9C-BBF4-4305-BDF1-FFAE09A962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48756" y="3372357"/>
            <a:ext cx="4073877" cy="2617346"/>
          </a:xfrm>
          <a:prstGeom prst="rect">
            <a:avLst/>
          </a:prstGeom>
        </p:spPr>
      </p:pic>
      <p:pic>
        <p:nvPicPr>
          <p:cNvPr id="18" name="Grafik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327" y="3321616"/>
            <a:ext cx="3517039" cy="2082034"/>
          </a:xfrm>
          <a:prstGeom prst="rect">
            <a:avLst/>
          </a:prstGeom>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4303" y="1121862"/>
            <a:ext cx="3270939" cy="1759559"/>
          </a:xfrm>
          <a:prstGeom prst="rect">
            <a:avLst/>
          </a:prstGeom>
        </p:spPr>
      </p:pic>
      <p:sp>
        <p:nvSpPr>
          <p:cNvPr id="4" name="Titel 1"/>
          <p:cNvSpPr txBox="1">
            <a:spLocks/>
          </p:cNvSpPr>
          <p:nvPr/>
        </p:nvSpPr>
        <p:spPr bwMode="auto">
          <a:xfrm>
            <a:off x="468234" y="255576"/>
            <a:ext cx="8251825" cy="653144"/>
          </a:xfrm>
          <a:prstGeom prst="rect">
            <a:avLst/>
          </a:prstGeom>
          <a:noFill/>
          <a:ln w="9525">
            <a:noFill/>
            <a:miter lim="800000"/>
            <a:headEnd/>
            <a:tailEnd/>
          </a:ln>
        </p:spPr>
        <p:txBody>
          <a:bodyPr vert="horz" wrap="square" lIns="0" tIns="0" rIns="92075" bIns="46038" numCol="1" anchor="t"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8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5"/>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5"/>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5"/>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5"/>
              </a:buBlip>
              <a:defRPr b="1">
                <a:solidFill>
                  <a:schemeClr val="tx1"/>
                </a:solidFill>
                <a:latin typeface="+mn-lt"/>
                <a:ea typeface="ＭＳ Ｐゴシック" charset="-128"/>
              </a:defRPr>
            </a:lvl9pPr>
          </a:lstStyle>
          <a:p>
            <a:pPr marL="0" indent="0">
              <a:buNone/>
            </a:pPr>
            <a:r>
              <a:rPr lang="de-CH" dirty="0" err="1"/>
              <a:t>Examples</a:t>
            </a:r>
            <a:r>
              <a:rPr lang="de-CH" dirty="0"/>
              <a:t> of vegetable nursery beds</a:t>
            </a:r>
          </a:p>
        </p:txBody>
      </p:sp>
      <p:sp>
        <p:nvSpPr>
          <p:cNvPr id="5" name="Title 1"/>
          <p:cNvSpPr txBox="1">
            <a:spLocks/>
          </p:cNvSpPr>
          <p:nvPr/>
        </p:nvSpPr>
        <p:spPr>
          <a:xfrm>
            <a:off x="790924" y="2540075"/>
            <a:ext cx="3351442" cy="376595"/>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solidFill>
                  <a:srgbClr val="000000"/>
                </a:solidFill>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Nursery bed with mulch</a:t>
            </a:r>
          </a:p>
        </p:txBody>
      </p:sp>
      <p:sp>
        <p:nvSpPr>
          <p:cNvPr id="12" name="Title 1"/>
          <p:cNvSpPr txBox="1">
            <a:spLocks/>
          </p:cNvSpPr>
          <p:nvPr/>
        </p:nvSpPr>
        <p:spPr>
          <a:xfrm>
            <a:off x="463323" y="5454484"/>
            <a:ext cx="4073877" cy="39234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solidFill>
                  <a:srgbClr val="000000"/>
                </a:solidFill>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Nursery bed shaded with a shed cloth</a:t>
            </a:r>
          </a:p>
        </p:txBody>
      </p:sp>
      <p:sp>
        <p:nvSpPr>
          <p:cNvPr id="13" name="Title 1"/>
          <p:cNvSpPr txBox="1">
            <a:spLocks/>
          </p:cNvSpPr>
          <p:nvPr/>
        </p:nvSpPr>
        <p:spPr>
          <a:xfrm>
            <a:off x="5016215" y="5415575"/>
            <a:ext cx="2883898" cy="43125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solidFill>
                  <a:srgbClr val="000000"/>
                </a:solidFill>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Elevated nursery bed</a:t>
            </a:r>
          </a:p>
        </p:txBody>
      </p:sp>
      <p:pic>
        <p:nvPicPr>
          <p:cNvPr id="14" name="Grafik 13">
            <a:extLst>
              <a:ext uri="{FF2B5EF4-FFF2-40B4-BE49-F238E27FC236}">
                <a16:creationId xmlns:a16="http://schemas.microsoft.com/office/drawing/2014/main" id="{B3E0B689-BA5E-4D5E-B146-E419A4132C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18122" y="764704"/>
            <a:ext cx="3690424" cy="2116717"/>
          </a:xfrm>
          <a:prstGeom prst="rect">
            <a:avLst/>
          </a:prstGeom>
        </p:spPr>
      </p:pic>
      <p:sp>
        <p:nvSpPr>
          <p:cNvPr id="11" name="Title 1"/>
          <p:cNvSpPr txBox="1">
            <a:spLocks/>
          </p:cNvSpPr>
          <p:nvPr/>
        </p:nvSpPr>
        <p:spPr>
          <a:xfrm>
            <a:off x="4521945" y="2540075"/>
            <a:ext cx="3690425" cy="5441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solidFill>
                  <a:srgbClr val="000000"/>
                </a:solidFill>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Nursery bed shaded with a raised grass structure</a:t>
            </a:r>
          </a:p>
        </p:txBody>
      </p:sp>
    </p:spTree>
    <p:extLst>
      <p:ext uri="{BB962C8B-B14F-4D97-AF65-F5344CB8AC3E}">
        <p14:creationId xmlns:p14="http://schemas.microsoft.com/office/powerpoint/2010/main" val="3413264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z="2600" dirty="0" err="1"/>
              <a:t>Sterilising</a:t>
            </a:r>
            <a:r>
              <a:rPr lang="de-CH" sz="2600" dirty="0"/>
              <a:t> </a:t>
            </a:r>
            <a:r>
              <a:rPr lang="de-CH" sz="2600" dirty="0" err="1"/>
              <a:t>the</a:t>
            </a:r>
            <a:r>
              <a:rPr lang="de-CH" sz="2600" dirty="0"/>
              <a:t> </a:t>
            </a:r>
            <a:r>
              <a:rPr lang="de-CH" sz="2600" dirty="0" err="1"/>
              <a:t>nursery</a:t>
            </a:r>
            <a:r>
              <a:rPr lang="de-CH" sz="2600" dirty="0"/>
              <a:t> bed </a:t>
            </a:r>
            <a:r>
              <a:rPr lang="de-CH" sz="2600" dirty="0" err="1"/>
              <a:t>soil</a:t>
            </a:r>
            <a:r>
              <a:rPr lang="de-CH" sz="2600" dirty="0"/>
              <a:t> </a:t>
            </a:r>
            <a:r>
              <a:rPr lang="de-CH" sz="2600" dirty="0" err="1"/>
              <a:t>with</a:t>
            </a:r>
            <a:r>
              <a:rPr lang="de-CH" sz="2600" dirty="0"/>
              <a:t> </a:t>
            </a:r>
            <a:r>
              <a:rPr lang="de-CH" sz="2600" dirty="0" err="1"/>
              <a:t>fire</a:t>
            </a:r>
            <a:endParaRPr lang="de-CH" sz="2600" dirty="0"/>
          </a:p>
        </p:txBody>
      </p:sp>
      <p:sp>
        <p:nvSpPr>
          <p:cNvPr id="3" name="Content Placeholder 2"/>
          <p:cNvSpPr>
            <a:spLocks noGrp="1"/>
          </p:cNvSpPr>
          <p:nvPr>
            <p:ph idx="1"/>
          </p:nvPr>
        </p:nvSpPr>
        <p:spPr>
          <a:xfrm>
            <a:off x="707122" y="1225550"/>
            <a:ext cx="7910729" cy="4406900"/>
          </a:xfrm>
        </p:spPr>
        <p:txBody>
          <a:bodyPr/>
          <a:lstStyle/>
          <a:p>
            <a:pPr marL="457200" indent="-457200">
              <a:buAutoNum type="arabicPeriod"/>
            </a:pPr>
            <a:r>
              <a:rPr lang="de-CH" sz="2000" b="0" dirty="0"/>
              <a:t>Prepare the seedbed and </a:t>
            </a:r>
            <a:r>
              <a:rPr lang="de-CH" sz="2000" b="0" dirty="0" err="1"/>
              <a:t>water</a:t>
            </a:r>
            <a:r>
              <a:rPr lang="de-CH" sz="2000" b="0" dirty="0"/>
              <a:t> </a:t>
            </a:r>
            <a:r>
              <a:rPr lang="de-CH" sz="2000" b="0" dirty="0" err="1"/>
              <a:t>thoroughly</a:t>
            </a:r>
            <a:r>
              <a:rPr lang="de-CH" sz="2000" b="0" dirty="0"/>
              <a:t>.</a:t>
            </a:r>
          </a:p>
          <a:p>
            <a:pPr marL="457200" indent="-457200">
              <a:buAutoNum type="arabicPeriod"/>
            </a:pPr>
            <a:r>
              <a:rPr lang="de-CH" sz="2000" b="0" dirty="0"/>
              <a:t>Place slow burning materials such as grain husks on top of the moist soil (exampes include rice husks, </a:t>
            </a:r>
            <a:r>
              <a:rPr lang="de-CH" sz="2000" b="0" dirty="0" err="1"/>
              <a:t>coconut</a:t>
            </a:r>
            <a:r>
              <a:rPr lang="de-CH" sz="2000" b="0" dirty="0"/>
              <a:t> leaves, brushwood, </a:t>
            </a:r>
            <a:r>
              <a:rPr lang="de-CH" sz="2000" b="0" dirty="0" err="1"/>
              <a:t>hay</a:t>
            </a:r>
            <a:r>
              <a:rPr lang="de-CH" sz="2000" b="0" dirty="0"/>
              <a:t>).</a:t>
            </a:r>
          </a:p>
          <a:p>
            <a:pPr marL="457200" indent="-457200">
              <a:buAutoNum type="arabicPeriod"/>
            </a:pPr>
            <a:r>
              <a:rPr lang="de-CH" sz="2000" b="0" dirty="0"/>
              <a:t>Burn the materials ensuring that the fire is started against the wind direction to slow down the burning and maximising </a:t>
            </a:r>
            <a:r>
              <a:rPr lang="de-CH" sz="2000" b="0" dirty="0" err="1"/>
              <a:t>the</a:t>
            </a:r>
            <a:r>
              <a:rPr lang="de-CH" sz="2000" b="0" dirty="0"/>
              <a:t> </a:t>
            </a:r>
            <a:r>
              <a:rPr lang="de-CH" sz="2000" b="0" dirty="0" err="1"/>
              <a:t>soil</a:t>
            </a:r>
            <a:r>
              <a:rPr lang="de-CH" sz="2000" b="0" dirty="0"/>
              <a:t> -</a:t>
            </a:r>
            <a:r>
              <a:rPr lang="de-CH" sz="2000" b="0" dirty="0" err="1"/>
              <a:t>heat</a:t>
            </a:r>
            <a:r>
              <a:rPr lang="de-CH" sz="2000" b="0" dirty="0"/>
              <a:t> </a:t>
            </a:r>
            <a:r>
              <a:rPr lang="de-CH" sz="2000" b="0" dirty="0" err="1"/>
              <a:t>contact</a:t>
            </a:r>
            <a:r>
              <a:rPr lang="de-CH" sz="2000" b="0" dirty="0"/>
              <a:t>.</a:t>
            </a:r>
          </a:p>
          <a:p>
            <a:pPr marL="457200" indent="-457200">
              <a:buAutoNum type="arabicPeriod"/>
            </a:pPr>
            <a:r>
              <a:rPr lang="de-CH" sz="2000" b="0" dirty="0"/>
              <a:t>Allow the soil to cool for about 2 days </a:t>
            </a:r>
            <a:r>
              <a:rPr lang="de-CH" sz="2000" b="0" dirty="0" err="1"/>
              <a:t>before</a:t>
            </a:r>
            <a:r>
              <a:rPr lang="de-CH" sz="2000" b="0" dirty="0"/>
              <a:t> </a:t>
            </a:r>
            <a:r>
              <a:rPr lang="de-CH" sz="2000" b="0" dirty="0" err="1"/>
              <a:t>sowing</a:t>
            </a:r>
            <a:r>
              <a:rPr lang="de-CH" sz="2000" b="0" dirty="0"/>
              <a:t>.</a:t>
            </a:r>
          </a:p>
          <a:p>
            <a:pPr marL="457200" indent="-457200">
              <a:buAutoNum type="arabicPeriod"/>
            </a:pPr>
            <a:r>
              <a:rPr lang="de-CH" sz="2000" b="0" dirty="0"/>
              <a:t>Ensure that the sowing </a:t>
            </a:r>
            <a:r>
              <a:rPr lang="de-CH" sz="2000" b="0" dirty="0" err="1"/>
              <a:t>tools</a:t>
            </a:r>
            <a:r>
              <a:rPr lang="de-CH" sz="2000" b="0" dirty="0"/>
              <a:t> </a:t>
            </a:r>
            <a:r>
              <a:rPr lang="de-CH" sz="2000" b="0" dirty="0" err="1"/>
              <a:t>for</a:t>
            </a:r>
            <a:r>
              <a:rPr lang="de-CH" sz="2000" b="0" dirty="0"/>
              <a:t> </a:t>
            </a:r>
            <a:r>
              <a:rPr lang="de-CH" sz="2000" b="0" dirty="0" err="1"/>
              <a:t>the</a:t>
            </a:r>
            <a:r>
              <a:rPr lang="de-CH" sz="2000" b="0" dirty="0"/>
              <a:t> seed </a:t>
            </a:r>
            <a:r>
              <a:rPr lang="de-CH" sz="2000" b="0" dirty="0" err="1"/>
              <a:t>are</a:t>
            </a:r>
            <a:r>
              <a:rPr lang="de-CH" sz="2000" b="0" dirty="0"/>
              <a:t> clean.</a:t>
            </a:r>
          </a:p>
          <a:p>
            <a:pPr marL="457200" indent="-457200">
              <a:buAutoNum type="arabicPeriod"/>
            </a:pPr>
            <a:endParaRPr lang="de-CH" sz="2000" b="0" dirty="0"/>
          </a:p>
          <a:p>
            <a:pPr marL="0" indent="0">
              <a:buNone/>
            </a:pPr>
            <a:r>
              <a:rPr lang="de-CH" sz="2000" b="0" dirty="0" err="1"/>
              <a:t>Instead</a:t>
            </a:r>
            <a:r>
              <a:rPr lang="de-CH" sz="2000" b="0" dirty="0"/>
              <a:t> </a:t>
            </a:r>
            <a:r>
              <a:rPr lang="de-CH" sz="2000" b="0" dirty="0" err="1"/>
              <a:t>of</a:t>
            </a:r>
            <a:r>
              <a:rPr lang="de-CH" sz="2000" b="0" dirty="0"/>
              <a:t> </a:t>
            </a:r>
            <a:r>
              <a:rPr lang="de-CH" sz="2000" b="0" dirty="0" err="1"/>
              <a:t>fire</a:t>
            </a:r>
            <a:r>
              <a:rPr lang="de-CH" sz="2000" b="0" dirty="0"/>
              <a:t>, </a:t>
            </a:r>
            <a:r>
              <a:rPr lang="de-CH" sz="2000" b="0" dirty="0" err="1"/>
              <a:t>soil</a:t>
            </a:r>
            <a:r>
              <a:rPr lang="de-CH" sz="2000" b="0" dirty="0"/>
              <a:t> </a:t>
            </a:r>
            <a:r>
              <a:rPr lang="de-CH" sz="2000" b="0" dirty="0" err="1"/>
              <a:t>solarisation</a:t>
            </a:r>
            <a:r>
              <a:rPr lang="de-CH" sz="2000" b="0" dirty="0"/>
              <a:t> </a:t>
            </a:r>
            <a:r>
              <a:rPr lang="de-CH" sz="2000" b="0" dirty="0" err="1"/>
              <a:t>can</a:t>
            </a:r>
            <a:r>
              <a:rPr lang="de-CH" sz="2000" b="0" dirty="0"/>
              <a:t> </a:t>
            </a:r>
            <a:r>
              <a:rPr lang="de-CH" sz="2000" b="0" dirty="0" err="1"/>
              <a:t>be</a:t>
            </a:r>
            <a:r>
              <a:rPr lang="de-CH" sz="2000" b="0" dirty="0"/>
              <a:t> used to </a:t>
            </a:r>
            <a:r>
              <a:rPr lang="de-CH" sz="2000" b="0" dirty="0" err="1"/>
              <a:t>ensure</a:t>
            </a:r>
            <a:r>
              <a:rPr lang="de-CH" sz="2000" b="0" dirty="0"/>
              <a:t> </a:t>
            </a:r>
            <a:r>
              <a:rPr lang="de-CH" sz="2000" b="0" dirty="0" err="1"/>
              <a:t>that</a:t>
            </a:r>
            <a:r>
              <a:rPr lang="de-CH" sz="2000" b="0" dirty="0"/>
              <a:t> </a:t>
            </a:r>
            <a:r>
              <a:rPr lang="de-CH" sz="2000" b="0" dirty="0" err="1"/>
              <a:t>the</a:t>
            </a:r>
            <a:r>
              <a:rPr lang="de-CH" sz="2000" b="0" dirty="0"/>
              <a:t> </a:t>
            </a:r>
            <a:r>
              <a:rPr lang="de-CH" sz="2000" b="0" dirty="0" err="1"/>
              <a:t>soil</a:t>
            </a:r>
            <a:r>
              <a:rPr lang="de-CH" sz="2000" b="0" dirty="0"/>
              <a:t> </a:t>
            </a:r>
            <a:r>
              <a:rPr lang="de-CH" sz="2000" b="0" dirty="0" err="1"/>
              <a:t>is</a:t>
            </a:r>
            <a:r>
              <a:rPr lang="de-CH" sz="2000" b="0" dirty="0"/>
              <a:t> </a:t>
            </a:r>
            <a:r>
              <a:rPr lang="de-CH" sz="2000" b="0" dirty="0" err="1"/>
              <a:t>free</a:t>
            </a:r>
            <a:r>
              <a:rPr lang="de-CH" sz="2000" b="0" dirty="0"/>
              <a:t> of </a:t>
            </a:r>
            <a:r>
              <a:rPr lang="de-CH" sz="2000" b="0" dirty="0" err="1"/>
              <a:t>pathogens</a:t>
            </a:r>
            <a:r>
              <a:rPr lang="de-CH" sz="2000" b="0" dirty="0"/>
              <a:t>.</a:t>
            </a:r>
          </a:p>
        </p:txBody>
      </p:sp>
    </p:spTree>
    <p:extLst>
      <p:ext uri="{BB962C8B-B14F-4D97-AF65-F5344CB8AC3E}">
        <p14:creationId xmlns:p14="http://schemas.microsoft.com/office/powerpoint/2010/main" val="2885011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DE73543-631C-4B6B-811B-93D489AF08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8422" y="3413137"/>
            <a:ext cx="3919430" cy="2548212"/>
          </a:xfrm>
          <a:prstGeom prst="rect">
            <a:avLst/>
          </a:prstGeom>
        </p:spPr>
      </p:pic>
      <p:pic>
        <p:nvPicPr>
          <p:cNvPr id="16" name="Grafik 15">
            <a:extLst>
              <a:ext uri="{FF2B5EF4-FFF2-40B4-BE49-F238E27FC236}">
                <a16:creationId xmlns:a16="http://schemas.microsoft.com/office/drawing/2014/main" id="{175127B1-92E4-42D3-AA1F-5D3CE1E7F0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4901" y="828676"/>
            <a:ext cx="4170147" cy="2258588"/>
          </a:xfrm>
          <a:prstGeom prst="rect">
            <a:avLst/>
          </a:prstGeom>
        </p:spPr>
      </p:pic>
      <p:pic>
        <p:nvPicPr>
          <p:cNvPr id="22" name="Grafik 21">
            <a:extLst>
              <a:ext uri="{FF2B5EF4-FFF2-40B4-BE49-F238E27FC236}">
                <a16:creationId xmlns:a16="http://schemas.microsoft.com/office/drawing/2014/main" id="{E8D87B30-A499-4AA1-8510-B09B20DE3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5157" y="3504781"/>
            <a:ext cx="4351930" cy="2385693"/>
          </a:xfrm>
          <a:prstGeom prst="rect">
            <a:avLst/>
          </a:prstGeom>
        </p:spPr>
      </p:pic>
      <p:pic>
        <p:nvPicPr>
          <p:cNvPr id="17" name="Grafik 16">
            <a:extLst>
              <a:ext uri="{FF2B5EF4-FFF2-40B4-BE49-F238E27FC236}">
                <a16:creationId xmlns:a16="http://schemas.microsoft.com/office/drawing/2014/main" id="{1B7946E4-E5CB-4047-8546-DC82152E9E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204" y="777658"/>
            <a:ext cx="3953218" cy="2635479"/>
          </a:xfrm>
          <a:prstGeom prst="rect">
            <a:avLst/>
          </a:prstGeom>
        </p:spPr>
      </p:pic>
      <p:sp>
        <p:nvSpPr>
          <p:cNvPr id="2" name="Titel 1"/>
          <p:cNvSpPr>
            <a:spLocks noGrp="1"/>
          </p:cNvSpPr>
          <p:nvPr>
            <p:ph type="title"/>
          </p:nvPr>
        </p:nvSpPr>
        <p:spPr/>
        <p:txBody>
          <a:bodyPr/>
          <a:lstStyle/>
          <a:p>
            <a:r>
              <a:rPr lang="en-GB" dirty="0"/>
              <a:t>Soil solarisation for seedbed sterilisation</a:t>
            </a:r>
            <a:endParaRPr lang="de-CH" dirty="0"/>
          </a:p>
        </p:txBody>
      </p:sp>
      <p:sp>
        <p:nvSpPr>
          <p:cNvPr id="8" name="Title 1"/>
          <p:cNvSpPr txBox="1">
            <a:spLocks/>
          </p:cNvSpPr>
          <p:nvPr/>
        </p:nvSpPr>
        <p:spPr>
          <a:xfrm>
            <a:off x="434682" y="2825147"/>
            <a:ext cx="3894997" cy="42304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When temperatures are high, dig a trench around the seedbed.</a:t>
            </a:r>
          </a:p>
        </p:txBody>
      </p:sp>
      <p:sp>
        <p:nvSpPr>
          <p:cNvPr id="9" name="Title 1"/>
          <p:cNvSpPr txBox="1">
            <a:spLocks/>
          </p:cNvSpPr>
          <p:nvPr/>
        </p:nvSpPr>
        <p:spPr>
          <a:xfrm>
            <a:off x="4711727" y="2825147"/>
            <a:ext cx="3919430" cy="42304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Water the soil to field capacity.</a:t>
            </a:r>
          </a:p>
        </p:txBody>
      </p:sp>
      <p:sp>
        <p:nvSpPr>
          <p:cNvPr id="10" name="Title 1"/>
          <p:cNvSpPr txBox="1">
            <a:spLocks/>
          </p:cNvSpPr>
          <p:nvPr/>
        </p:nvSpPr>
        <p:spPr>
          <a:xfrm>
            <a:off x="436546" y="5456510"/>
            <a:ext cx="3941134" cy="63678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Cover the soil with a plastic sheet. Make sure that the edges are tightly secured into the soil.</a:t>
            </a:r>
          </a:p>
        </p:txBody>
      </p:sp>
      <p:sp>
        <p:nvSpPr>
          <p:cNvPr id="11" name="Title 1"/>
          <p:cNvSpPr txBox="1">
            <a:spLocks/>
          </p:cNvSpPr>
          <p:nvPr/>
        </p:nvSpPr>
        <p:spPr>
          <a:xfrm>
            <a:off x="4571999" y="5454278"/>
            <a:ext cx="3894997" cy="47758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Remove the sheet after 4 to 6 weeks and sow the seeds as soon as possible.</a:t>
            </a:r>
          </a:p>
        </p:txBody>
      </p:sp>
      <p:sp>
        <p:nvSpPr>
          <p:cNvPr id="12" name="Ellipse 11"/>
          <p:cNvSpPr/>
          <p:nvPr/>
        </p:nvSpPr>
        <p:spPr bwMode="auto">
          <a:xfrm>
            <a:off x="286390" y="96089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1</a:t>
            </a:r>
          </a:p>
        </p:txBody>
      </p:sp>
      <p:sp>
        <p:nvSpPr>
          <p:cNvPr id="13" name="Ellipse 12"/>
          <p:cNvSpPr/>
          <p:nvPr/>
        </p:nvSpPr>
        <p:spPr bwMode="auto">
          <a:xfrm>
            <a:off x="4377680" y="9521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2</a:t>
            </a:r>
          </a:p>
        </p:txBody>
      </p:sp>
      <p:sp>
        <p:nvSpPr>
          <p:cNvPr id="14" name="Ellipse 13"/>
          <p:cNvSpPr/>
          <p:nvPr/>
        </p:nvSpPr>
        <p:spPr bwMode="auto">
          <a:xfrm>
            <a:off x="242226" y="3321399"/>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3</a:t>
            </a:r>
          </a:p>
        </p:txBody>
      </p:sp>
      <p:sp>
        <p:nvSpPr>
          <p:cNvPr id="15" name="Ellipse 14"/>
          <p:cNvSpPr/>
          <p:nvPr/>
        </p:nvSpPr>
        <p:spPr bwMode="auto">
          <a:xfrm>
            <a:off x="4377679" y="331560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4</a:t>
            </a:r>
          </a:p>
        </p:txBody>
      </p:sp>
    </p:spTree>
    <p:extLst>
      <p:ext uri="{BB962C8B-B14F-4D97-AF65-F5344CB8AC3E}">
        <p14:creationId xmlns:p14="http://schemas.microsoft.com/office/powerpoint/2010/main" val="2305271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823" y="4350954"/>
            <a:ext cx="4136161" cy="1477328"/>
          </a:xfrm>
          <a:prstGeom prst="rect">
            <a:avLst/>
          </a:prstGeom>
          <a:solidFill>
            <a:schemeClr val="accent5">
              <a:lumMod val="40000"/>
              <a:lumOff val="60000"/>
            </a:schemeClr>
          </a:solidFill>
        </p:spPr>
        <p:txBody>
          <a:bodyPr wrap="square">
            <a:spAutoFit/>
          </a:bodyPr>
          <a:lstStyle/>
          <a:p>
            <a:r>
              <a:rPr lang="en-US" sz="1800" dirty="0"/>
              <a:t>A good potting mix</a:t>
            </a:r>
          </a:p>
          <a:p>
            <a:r>
              <a:rPr lang="en-US" sz="1800" dirty="0"/>
              <a:t>contains the following components:</a:t>
            </a:r>
            <a:endParaRPr lang="en-US" sz="1800" b="0" dirty="0"/>
          </a:p>
          <a:p>
            <a:pPr marL="285750" indent="-285750">
              <a:buFont typeface="Arial" panose="020B0604020202020204" pitchFamily="34" charset="0"/>
              <a:buChar char="•"/>
            </a:pPr>
            <a:r>
              <a:rPr lang="en-US" sz="1800" b="0" dirty="0"/>
              <a:t>2 parts well rotted compost </a:t>
            </a:r>
          </a:p>
          <a:p>
            <a:pPr marL="285750" indent="-285750">
              <a:buFont typeface="Arial" panose="020B0604020202020204" pitchFamily="34" charset="0"/>
              <a:buChar char="•"/>
            </a:pPr>
            <a:r>
              <a:rPr lang="en-US" sz="1800" b="0" dirty="0"/>
              <a:t>1 part clean sand </a:t>
            </a:r>
          </a:p>
          <a:p>
            <a:pPr marL="285750" indent="-285750">
              <a:buFont typeface="Arial" panose="020B0604020202020204" pitchFamily="34" charset="0"/>
              <a:buChar char="•"/>
            </a:pPr>
            <a:r>
              <a:rPr lang="en-US" sz="1800" b="0" dirty="0"/>
              <a:t>1 part clean soil</a:t>
            </a:r>
          </a:p>
        </p:txBody>
      </p:sp>
      <p:sp>
        <p:nvSpPr>
          <p:cNvPr id="2" name="Title 1"/>
          <p:cNvSpPr>
            <a:spLocks noGrp="1"/>
          </p:cNvSpPr>
          <p:nvPr>
            <p:ph type="title"/>
          </p:nvPr>
        </p:nvSpPr>
        <p:spPr>
          <a:xfrm>
            <a:off x="271582" y="237504"/>
            <a:ext cx="8536880" cy="641270"/>
          </a:xfrm>
        </p:spPr>
        <p:txBody>
          <a:bodyPr/>
          <a:lstStyle/>
          <a:p>
            <a:r>
              <a:rPr lang="de-CH" dirty="0"/>
              <a:t>Preparing a medium for seedling containers</a:t>
            </a:r>
          </a:p>
        </p:txBody>
      </p:sp>
      <p:pic>
        <p:nvPicPr>
          <p:cNvPr id="6" name="Grafik 5">
            <a:extLst>
              <a:ext uri="{FF2B5EF4-FFF2-40B4-BE49-F238E27FC236}">
                <a16:creationId xmlns:a16="http://schemas.microsoft.com/office/drawing/2014/main" id="{73471D1C-5328-44A6-80AC-42D9827B3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455623" y="548680"/>
            <a:ext cx="6696744" cy="5022558"/>
          </a:xfrm>
          <a:prstGeom prst="rect">
            <a:avLst/>
          </a:prstGeom>
        </p:spPr>
      </p:pic>
      <p:sp>
        <p:nvSpPr>
          <p:cNvPr id="7" name="Title 1">
            <a:extLst>
              <a:ext uri="{FF2B5EF4-FFF2-40B4-BE49-F238E27FC236}">
                <a16:creationId xmlns:a16="http://schemas.microsoft.com/office/drawing/2014/main" id="{89A34838-3960-4B3D-8912-6C56C6162222}"/>
              </a:ext>
            </a:extLst>
          </p:cNvPr>
          <p:cNvSpPr txBox="1">
            <a:spLocks/>
          </p:cNvSpPr>
          <p:nvPr/>
        </p:nvSpPr>
        <p:spPr>
          <a:xfrm>
            <a:off x="2885408" y="2525336"/>
            <a:ext cx="1061338" cy="53739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Compost</a:t>
            </a:r>
          </a:p>
        </p:txBody>
      </p:sp>
      <p:sp>
        <p:nvSpPr>
          <p:cNvPr id="8" name="Title 1">
            <a:extLst>
              <a:ext uri="{FF2B5EF4-FFF2-40B4-BE49-F238E27FC236}">
                <a16:creationId xmlns:a16="http://schemas.microsoft.com/office/drawing/2014/main" id="{66764649-FC25-4CE7-9C6E-3E36373C268B}"/>
              </a:ext>
            </a:extLst>
          </p:cNvPr>
          <p:cNvSpPr txBox="1">
            <a:spLocks/>
          </p:cNvSpPr>
          <p:nvPr/>
        </p:nvSpPr>
        <p:spPr>
          <a:xfrm>
            <a:off x="3643727" y="3429000"/>
            <a:ext cx="648072" cy="53739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Soil</a:t>
            </a:r>
          </a:p>
        </p:txBody>
      </p:sp>
      <p:sp>
        <p:nvSpPr>
          <p:cNvPr id="9" name="Title 1">
            <a:extLst>
              <a:ext uri="{FF2B5EF4-FFF2-40B4-BE49-F238E27FC236}">
                <a16:creationId xmlns:a16="http://schemas.microsoft.com/office/drawing/2014/main" id="{790725F6-A441-4D31-866D-71F355900D64}"/>
              </a:ext>
            </a:extLst>
          </p:cNvPr>
          <p:cNvSpPr txBox="1">
            <a:spLocks/>
          </p:cNvSpPr>
          <p:nvPr/>
        </p:nvSpPr>
        <p:spPr>
          <a:xfrm>
            <a:off x="6215981" y="4149080"/>
            <a:ext cx="792088" cy="53739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Sand</a:t>
            </a:r>
          </a:p>
        </p:txBody>
      </p:sp>
    </p:spTree>
    <p:extLst>
      <p:ext uri="{BB962C8B-B14F-4D97-AF65-F5344CB8AC3E}">
        <p14:creationId xmlns:p14="http://schemas.microsoft.com/office/powerpoint/2010/main" val="37706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5424882-0F5E-4B29-BE05-B92C2D38B8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063" y="980728"/>
            <a:ext cx="8373989" cy="4673611"/>
          </a:xfrm>
          <a:prstGeom prst="rect">
            <a:avLst/>
          </a:prstGeom>
        </p:spPr>
      </p:pic>
      <p:sp>
        <p:nvSpPr>
          <p:cNvPr id="2" name="Titel 1">
            <a:extLst>
              <a:ext uri="{FF2B5EF4-FFF2-40B4-BE49-F238E27FC236}">
                <a16:creationId xmlns:a16="http://schemas.microsoft.com/office/drawing/2014/main" id="{41776D21-0707-427C-8CCA-0832E28C2E27}"/>
              </a:ext>
            </a:extLst>
          </p:cNvPr>
          <p:cNvSpPr>
            <a:spLocks noGrp="1"/>
          </p:cNvSpPr>
          <p:nvPr>
            <p:ph type="title"/>
          </p:nvPr>
        </p:nvSpPr>
        <p:spPr/>
        <p:txBody>
          <a:bodyPr/>
          <a:lstStyle/>
          <a:p>
            <a:r>
              <a:rPr lang="de-DE" altLang="de-DE" dirty="0" err="1"/>
              <a:t>Motivations</a:t>
            </a:r>
            <a:r>
              <a:rPr lang="de-DE" altLang="de-DE" dirty="0"/>
              <a:t> </a:t>
            </a:r>
            <a:r>
              <a:rPr lang="de-DE" altLang="de-DE" dirty="0" err="1"/>
              <a:t>for</a:t>
            </a:r>
            <a:r>
              <a:rPr lang="de-DE" altLang="de-DE" dirty="0"/>
              <a:t> </a:t>
            </a:r>
            <a:r>
              <a:rPr lang="de-DE" altLang="de-DE" dirty="0" err="1"/>
              <a:t>organic</a:t>
            </a:r>
            <a:r>
              <a:rPr lang="de-DE" altLang="de-DE" dirty="0"/>
              <a:t> </a:t>
            </a:r>
            <a:r>
              <a:rPr lang="de-DE" altLang="de-DE" dirty="0" err="1"/>
              <a:t>farming</a:t>
            </a:r>
            <a:endParaRPr lang="de-CH" dirty="0"/>
          </a:p>
        </p:txBody>
      </p:sp>
      <p:sp>
        <p:nvSpPr>
          <p:cNvPr id="5" name="Text Box 4">
            <a:extLst>
              <a:ext uri="{FF2B5EF4-FFF2-40B4-BE49-F238E27FC236}">
                <a16:creationId xmlns:a16="http://schemas.microsoft.com/office/drawing/2014/main" id="{8D835924-B4B7-435D-ACD1-2DB5C2D12901}"/>
              </a:ext>
            </a:extLst>
          </p:cNvPr>
          <p:cNvSpPr txBox="1">
            <a:spLocks noChangeArrowheads="1"/>
          </p:cNvSpPr>
          <p:nvPr/>
        </p:nvSpPr>
        <p:spPr bwMode="auto">
          <a:xfrm>
            <a:off x="6343222" y="3582647"/>
            <a:ext cx="2405242" cy="517157"/>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Increasing farm income</a:t>
            </a:r>
            <a:endParaRPr lang="de-DE" altLang="de-DE" dirty="0"/>
          </a:p>
        </p:txBody>
      </p:sp>
      <p:sp>
        <p:nvSpPr>
          <p:cNvPr id="6" name="Text Box 5">
            <a:extLst>
              <a:ext uri="{FF2B5EF4-FFF2-40B4-BE49-F238E27FC236}">
                <a16:creationId xmlns:a16="http://schemas.microsoft.com/office/drawing/2014/main" id="{571F9F0C-92E7-43C1-BBA8-646E90086735}"/>
              </a:ext>
            </a:extLst>
          </p:cNvPr>
          <p:cNvSpPr txBox="1">
            <a:spLocks noChangeArrowheads="1"/>
          </p:cNvSpPr>
          <p:nvPr/>
        </p:nvSpPr>
        <p:spPr bwMode="auto">
          <a:xfrm>
            <a:off x="358148" y="4652510"/>
            <a:ext cx="2858130" cy="616038"/>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8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sz="1600" dirty="0"/>
              <a:t>Renouncing the use of chemical-synthetic pesticides</a:t>
            </a:r>
          </a:p>
        </p:txBody>
      </p:sp>
      <p:sp>
        <p:nvSpPr>
          <p:cNvPr id="7" name="Text Box 6">
            <a:extLst>
              <a:ext uri="{FF2B5EF4-FFF2-40B4-BE49-F238E27FC236}">
                <a16:creationId xmlns:a16="http://schemas.microsoft.com/office/drawing/2014/main" id="{1D4FA197-8058-49E5-86C0-F2F4B6ACE942}"/>
              </a:ext>
            </a:extLst>
          </p:cNvPr>
          <p:cNvSpPr txBox="1">
            <a:spLocks noChangeArrowheads="1"/>
          </p:cNvSpPr>
          <p:nvPr/>
        </p:nvSpPr>
        <p:spPr bwMode="auto">
          <a:xfrm>
            <a:off x="6412252" y="4652510"/>
            <a:ext cx="2304256" cy="677593"/>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Reducing dependence on farm inputs</a:t>
            </a:r>
            <a:endParaRPr lang="de-DE" altLang="de-DE" dirty="0"/>
          </a:p>
        </p:txBody>
      </p:sp>
      <p:sp>
        <p:nvSpPr>
          <p:cNvPr id="8" name="Text Box 7">
            <a:extLst>
              <a:ext uri="{FF2B5EF4-FFF2-40B4-BE49-F238E27FC236}">
                <a16:creationId xmlns:a16="http://schemas.microsoft.com/office/drawing/2014/main" id="{50371D25-0D3E-41B0-9880-8A9B96354839}"/>
              </a:ext>
            </a:extLst>
          </p:cNvPr>
          <p:cNvSpPr txBox="1">
            <a:spLocks noChangeArrowheads="1"/>
          </p:cNvSpPr>
          <p:nvPr/>
        </p:nvSpPr>
        <p:spPr bwMode="auto">
          <a:xfrm>
            <a:off x="326192" y="3121255"/>
            <a:ext cx="2160240" cy="615489"/>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Producing nutritious and healthy food</a:t>
            </a:r>
            <a:endParaRPr lang="de-DE" altLang="de-DE" dirty="0"/>
          </a:p>
        </p:txBody>
      </p:sp>
      <p:sp>
        <p:nvSpPr>
          <p:cNvPr id="9" name="Text Box 5">
            <a:extLst>
              <a:ext uri="{FF2B5EF4-FFF2-40B4-BE49-F238E27FC236}">
                <a16:creationId xmlns:a16="http://schemas.microsoft.com/office/drawing/2014/main" id="{D9856EA0-6FC1-4CCF-B159-6E641D3C5409}"/>
              </a:ext>
            </a:extLst>
          </p:cNvPr>
          <p:cNvSpPr txBox="1">
            <a:spLocks noChangeArrowheads="1"/>
          </p:cNvSpPr>
          <p:nvPr/>
        </p:nvSpPr>
        <p:spPr bwMode="auto">
          <a:xfrm>
            <a:off x="1670466" y="942718"/>
            <a:ext cx="4876549" cy="514479"/>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Conserving the natural resources soil, water, air</a:t>
            </a:r>
            <a:endParaRPr lang="de-DE" altLang="de-DE" dirty="0"/>
          </a:p>
        </p:txBody>
      </p:sp>
      <p:sp>
        <p:nvSpPr>
          <p:cNvPr id="10" name="Text Box 5">
            <a:extLst>
              <a:ext uri="{FF2B5EF4-FFF2-40B4-BE49-F238E27FC236}">
                <a16:creationId xmlns:a16="http://schemas.microsoft.com/office/drawing/2014/main" id="{2C6BCDEF-9FE1-4086-A0C9-DA613EE85334}"/>
              </a:ext>
            </a:extLst>
          </p:cNvPr>
          <p:cNvSpPr txBox="1">
            <a:spLocks noChangeArrowheads="1"/>
          </p:cNvSpPr>
          <p:nvPr/>
        </p:nvSpPr>
        <p:spPr bwMode="auto">
          <a:xfrm>
            <a:off x="6588224" y="1367568"/>
            <a:ext cx="2160240" cy="677593"/>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Feeding the animals with farm-own feed</a:t>
            </a:r>
            <a:endParaRPr lang="de-DE" altLang="de-DE" dirty="0"/>
          </a:p>
        </p:txBody>
      </p:sp>
      <p:sp>
        <p:nvSpPr>
          <p:cNvPr id="11" name="Text Box 5">
            <a:extLst>
              <a:ext uri="{FF2B5EF4-FFF2-40B4-BE49-F238E27FC236}">
                <a16:creationId xmlns:a16="http://schemas.microsoft.com/office/drawing/2014/main" id="{85AEED5E-A9F7-4F23-8529-3BB77B6FACD2}"/>
              </a:ext>
            </a:extLst>
          </p:cNvPr>
          <p:cNvSpPr txBox="1">
            <a:spLocks noChangeArrowheads="1"/>
          </p:cNvSpPr>
          <p:nvPr/>
        </p:nvSpPr>
        <p:spPr bwMode="auto">
          <a:xfrm>
            <a:off x="2555777" y="1883509"/>
            <a:ext cx="2858130" cy="489454"/>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Improving natural soil fertility</a:t>
            </a:r>
          </a:p>
        </p:txBody>
      </p:sp>
      <p:sp>
        <p:nvSpPr>
          <p:cNvPr id="12" name="Text Box 5">
            <a:extLst>
              <a:ext uri="{FF2B5EF4-FFF2-40B4-BE49-F238E27FC236}">
                <a16:creationId xmlns:a16="http://schemas.microsoft.com/office/drawing/2014/main" id="{6E4B6EEC-F97F-46AE-ABE5-4D5302DB6774}"/>
              </a:ext>
            </a:extLst>
          </p:cNvPr>
          <p:cNvSpPr txBox="1">
            <a:spLocks noChangeArrowheads="1"/>
          </p:cNvSpPr>
          <p:nvPr/>
        </p:nvSpPr>
        <p:spPr bwMode="auto">
          <a:xfrm>
            <a:off x="323528" y="3882385"/>
            <a:ext cx="1944268" cy="677593"/>
          </a:xfrm>
          <a:prstGeom prst="rect">
            <a:avLst/>
          </a:prstGeom>
          <a:solidFill>
            <a:srgbClr val="FFFFFF">
              <a:alpha val="80000"/>
            </a:srgbClr>
          </a:solidFill>
          <a:ln w="28575">
            <a:noFill/>
            <a:miter lim="800000"/>
            <a:headEnd/>
            <a:tailEnd/>
          </a:ln>
          <a:effectLst>
            <a:softEdge rad="63500"/>
          </a:effec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altLang="de-DE" dirty="0"/>
              <a:t>Increasing yields and yield stability</a:t>
            </a:r>
          </a:p>
        </p:txBody>
      </p:sp>
    </p:spTree>
    <p:extLst>
      <p:ext uri="{BB962C8B-B14F-4D97-AF65-F5344CB8AC3E}">
        <p14:creationId xmlns:p14="http://schemas.microsoft.com/office/powerpoint/2010/main" val="2741155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87B06BF-B7BE-4462-B44E-3729030FDE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939896"/>
            <a:ext cx="8928992" cy="4991007"/>
          </a:xfrm>
          <a:prstGeom prst="rect">
            <a:avLst/>
          </a:prstGeom>
        </p:spPr>
      </p:pic>
      <p:sp>
        <p:nvSpPr>
          <p:cNvPr id="2" name="Titel 1"/>
          <p:cNvSpPr>
            <a:spLocks noGrp="1"/>
          </p:cNvSpPr>
          <p:nvPr>
            <p:ph type="title"/>
          </p:nvPr>
        </p:nvSpPr>
        <p:spPr>
          <a:xfrm>
            <a:off x="409236" y="232494"/>
            <a:ext cx="8251825" cy="652697"/>
          </a:xfrm>
        </p:spPr>
        <p:txBody>
          <a:bodyPr/>
          <a:lstStyle/>
          <a:p>
            <a:r>
              <a:rPr lang="en-GB" dirty="0"/>
              <a:t>Container types for seedling production</a:t>
            </a:r>
          </a:p>
        </p:txBody>
      </p:sp>
      <p:sp>
        <p:nvSpPr>
          <p:cNvPr id="5" name="Title 1"/>
          <p:cNvSpPr txBox="1">
            <a:spLocks/>
          </p:cNvSpPr>
          <p:nvPr/>
        </p:nvSpPr>
        <p:spPr>
          <a:xfrm>
            <a:off x="246315" y="3043041"/>
            <a:ext cx="2791975" cy="3041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Empty plastic/hard paper bottles</a:t>
            </a:r>
          </a:p>
        </p:txBody>
      </p:sp>
      <p:sp>
        <p:nvSpPr>
          <p:cNvPr id="6" name="Title 1"/>
          <p:cNvSpPr txBox="1">
            <a:spLocks/>
          </p:cNvSpPr>
          <p:nvPr/>
        </p:nvSpPr>
        <p:spPr>
          <a:xfrm>
            <a:off x="871484" y="5307147"/>
            <a:ext cx="2166806" cy="3041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Old dish with holes</a:t>
            </a:r>
          </a:p>
        </p:txBody>
      </p:sp>
      <p:sp>
        <p:nvSpPr>
          <p:cNvPr id="7" name="Title 1"/>
          <p:cNvSpPr txBox="1">
            <a:spLocks/>
          </p:cNvSpPr>
          <p:nvPr/>
        </p:nvSpPr>
        <p:spPr>
          <a:xfrm>
            <a:off x="5868144" y="5451549"/>
            <a:ext cx="2238814" cy="3041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Tray for small seedlings</a:t>
            </a:r>
          </a:p>
        </p:txBody>
      </p:sp>
      <p:sp>
        <p:nvSpPr>
          <p:cNvPr id="8" name="Title 1"/>
          <p:cNvSpPr txBox="1">
            <a:spLocks/>
          </p:cNvSpPr>
          <p:nvPr/>
        </p:nvSpPr>
        <p:spPr>
          <a:xfrm>
            <a:off x="6987551" y="4469709"/>
            <a:ext cx="1668049" cy="50405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Tray for medium size seedlings</a:t>
            </a:r>
          </a:p>
        </p:txBody>
      </p:sp>
      <p:sp>
        <p:nvSpPr>
          <p:cNvPr id="9" name="Title 1"/>
          <p:cNvSpPr txBox="1">
            <a:spLocks/>
          </p:cNvSpPr>
          <p:nvPr/>
        </p:nvSpPr>
        <p:spPr>
          <a:xfrm>
            <a:off x="5840685" y="2866205"/>
            <a:ext cx="1959650" cy="3041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Tray for large seedlings</a:t>
            </a:r>
          </a:p>
        </p:txBody>
      </p:sp>
      <p:sp>
        <p:nvSpPr>
          <p:cNvPr id="10" name="Title 1"/>
          <p:cNvSpPr txBox="1">
            <a:spLocks/>
          </p:cNvSpPr>
          <p:nvPr/>
        </p:nvSpPr>
        <p:spPr>
          <a:xfrm>
            <a:off x="3275856" y="3933056"/>
            <a:ext cx="1981484" cy="3041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Wooden box with holes</a:t>
            </a:r>
          </a:p>
        </p:txBody>
      </p:sp>
      <p:sp>
        <p:nvSpPr>
          <p:cNvPr id="11" name="Title 1"/>
          <p:cNvSpPr txBox="1">
            <a:spLocks/>
          </p:cNvSpPr>
          <p:nvPr/>
        </p:nvSpPr>
        <p:spPr>
          <a:xfrm>
            <a:off x="3142578" y="1079907"/>
            <a:ext cx="1568742" cy="558190"/>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Empty buckets cut to the right size</a:t>
            </a:r>
          </a:p>
        </p:txBody>
      </p:sp>
      <p:sp>
        <p:nvSpPr>
          <p:cNvPr id="12" name="Title 1"/>
          <p:cNvSpPr txBox="1">
            <a:spLocks/>
          </p:cNvSpPr>
          <p:nvPr/>
        </p:nvSpPr>
        <p:spPr>
          <a:xfrm>
            <a:off x="492922" y="879953"/>
            <a:ext cx="1422582" cy="472665"/>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Empty tins cut</a:t>
            </a:r>
            <a:br>
              <a:rPr lang="en-US" dirty="0"/>
            </a:br>
            <a:r>
              <a:rPr lang="en-US" dirty="0"/>
              <a:t>to the right size</a:t>
            </a:r>
          </a:p>
        </p:txBody>
      </p:sp>
    </p:spTree>
    <p:extLst>
      <p:ext uri="{BB962C8B-B14F-4D97-AF65-F5344CB8AC3E}">
        <p14:creationId xmlns:p14="http://schemas.microsoft.com/office/powerpoint/2010/main" val="1403973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a:extLst>
              <a:ext uri="{FF2B5EF4-FFF2-40B4-BE49-F238E27FC236}">
                <a16:creationId xmlns:a16="http://schemas.microsoft.com/office/drawing/2014/main" id="{198746D2-3C17-4ECF-96E1-BA35F0F0B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507" y="3832448"/>
            <a:ext cx="2882079" cy="1900808"/>
          </a:xfrm>
          <a:prstGeom prst="rect">
            <a:avLst/>
          </a:prstGeom>
        </p:spPr>
      </p:pic>
      <p:pic>
        <p:nvPicPr>
          <p:cNvPr id="36" name="Grafik 35">
            <a:extLst>
              <a:ext uri="{FF2B5EF4-FFF2-40B4-BE49-F238E27FC236}">
                <a16:creationId xmlns:a16="http://schemas.microsoft.com/office/drawing/2014/main" id="{162FD9A5-C72B-4CD6-A6CB-CA823B7200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9360" y="680254"/>
            <a:ext cx="2597932" cy="1900808"/>
          </a:xfrm>
          <a:prstGeom prst="rect">
            <a:avLst/>
          </a:prstGeom>
        </p:spPr>
      </p:pic>
      <p:cxnSp>
        <p:nvCxnSpPr>
          <p:cNvPr id="34" name="Gerade Verbindung mit Pfeil 33">
            <a:extLst>
              <a:ext uri="{FF2B5EF4-FFF2-40B4-BE49-F238E27FC236}">
                <a16:creationId xmlns:a16="http://schemas.microsoft.com/office/drawing/2014/main" id="{CE074A3E-D22D-4672-B9D3-9E8F66EEEDE9}"/>
              </a:ext>
            </a:extLst>
          </p:cNvPr>
          <p:cNvCxnSpPr>
            <a:cxnSpLocks/>
          </p:cNvCxnSpPr>
          <p:nvPr/>
        </p:nvCxnSpPr>
        <p:spPr bwMode="auto">
          <a:xfrm flipV="1">
            <a:off x="2566679" y="1628800"/>
            <a:ext cx="963814" cy="112103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cxnSp>
        <p:nvCxnSpPr>
          <p:cNvPr id="8" name="Gerade Verbindung mit Pfeil 7">
            <a:extLst>
              <a:ext uri="{FF2B5EF4-FFF2-40B4-BE49-F238E27FC236}">
                <a16:creationId xmlns:a16="http://schemas.microsoft.com/office/drawing/2014/main" id="{EC277268-C8CF-48A9-B036-29FC82B7A42F}"/>
              </a:ext>
            </a:extLst>
          </p:cNvPr>
          <p:cNvCxnSpPr/>
          <p:nvPr/>
        </p:nvCxnSpPr>
        <p:spPr bwMode="auto">
          <a:xfrm>
            <a:off x="749275" y="2886202"/>
            <a:ext cx="1542042" cy="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pic>
        <p:nvPicPr>
          <p:cNvPr id="6" name="Grafik 5">
            <a:extLst>
              <a:ext uri="{FF2B5EF4-FFF2-40B4-BE49-F238E27FC236}">
                <a16:creationId xmlns:a16="http://schemas.microsoft.com/office/drawing/2014/main" id="{B1C44A41-48B5-4C23-BB68-B176603241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8883" y="887789"/>
            <a:ext cx="3411610" cy="1900808"/>
          </a:xfrm>
          <a:prstGeom prst="rect">
            <a:avLst/>
          </a:prstGeom>
        </p:spPr>
      </p:pic>
      <p:sp>
        <p:nvSpPr>
          <p:cNvPr id="2" name="Titel 1"/>
          <p:cNvSpPr>
            <a:spLocks noGrp="1"/>
          </p:cNvSpPr>
          <p:nvPr>
            <p:ph type="title"/>
          </p:nvPr>
        </p:nvSpPr>
        <p:spPr>
          <a:xfrm>
            <a:off x="357773" y="234387"/>
            <a:ext cx="8894747" cy="689429"/>
          </a:xfrm>
        </p:spPr>
        <p:txBody>
          <a:bodyPr/>
          <a:lstStyle/>
          <a:p>
            <a:r>
              <a:rPr lang="en-GB" dirty="0"/>
              <a:t>Filling seedling containers with a sowing medium</a:t>
            </a:r>
          </a:p>
        </p:txBody>
      </p:sp>
      <p:sp>
        <p:nvSpPr>
          <p:cNvPr id="10" name="Title 1"/>
          <p:cNvSpPr txBox="1">
            <a:spLocks/>
          </p:cNvSpPr>
          <p:nvPr/>
        </p:nvSpPr>
        <p:spPr>
          <a:xfrm>
            <a:off x="430723" y="3030222"/>
            <a:ext cx="2627355" cy="625700"/>
          </a:xfrm>
          <a:prstGeom prst="rect">
            <a:avLst/>
          </a:prstGeom>
          <a:solidFill>
            <a:schemeClr val="accent3">
              <a:alpha val="79999"/>
            </a:schemeClr>
          </a:solidFill>
          <a:ln>
            <a:noFill/>
          </a:ln>
        </p:spPr>
        <p:txBody>
          <a:bodyPr lIns="0" tIns="0"/>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pPr marL="0" indent="0"/>
            <a:r>
              <a:rPr lang="en-US" sz="1400" b="0" dirty="0"/>
              <a:t>Make a box out of wooden boards and drill small holes into the bottom for drainage.</a:t>
            </a:r>
          </a:p>
        </p:txBody>
      </p:sp>
      <p:sp>
        <p:nvSpPr>
          <p:cNvPr id="11" name="Title 1"/>
          <p:cNvSpPr txBox="1">
            <a:spLocks/>
          </p:cNvSpPr>
          <p:nvPr/>
        </p:nvSpPr>
        <p:spPr>
          <a:xfrm>
            <a:off x="3245236" y="2759441"/>
            <a:ext cx="2775553" cy="611408"/>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Fill the container with a layer of stone pebbles followed by a layer of coarse sand.</a:t>
            </a:r>
          </a:p>
        </p:txBody>
      </p:sp>
      <p:sp>
        <p:nvSpPr>
          <p:cNvPr id="12" name="Title 1"/>
          <p:cNvSpPr txBox="1">
            <a:spLocks/>
          </p:cNvSpPr>
          <p:nvPr/>
        </p:nvSpPr>
        <p:spPr>
          <a:xfrm>
            <a:off x="6134937" y="2764470"/>
            <a:ext cx="2754137" cy="62997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Then fill the container with the suitable medium (mixture of sand, ripe compost and or soil).</a:t>
            </a:r>
          </a:p>
        </p:txBody>
      </p:sp>
      <p:sp>
        <p:nvSpPr>
          <p:cNvPr id="13" name="Title 1"/>
          <p:cNvSpPr txBox="1">
            <a:spLocks/>
          </p:cNvSpPr>
          <p:nvPr/>
        </p:nvSpPr>
        <p:spPr>
          <a:xfrm>
            <a:off x="286932" y="5606631"/>
            <a:ext cx="2240862" cy="253250"/>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Sow the seeds in rows.</a:t>
            </a:r>
          </a:p>
        </p:txBody>
      </p:sp>
      <p:sp>
        <p:nvSpPr>
          <p:cNvPr id="17" name="Ellipse 16"/>
          <p:cNvSpPr/>
          <p:nvPr/>
        </p:nvSpPr>
        <p:spPr bwMode="auto">
          <a:xfrm>
            <a:off x="366936" y="10241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8" name="Ellipse 17"/>
          <p:cNvSpPr/>
          <p:nvPr/>
        </p:nvSpPr>
        <p:spPr bwMode="auto">
          <a:xfrm>
            <a:off x="3635896" y="10241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9" name="Ellipse 18"/>
          <p:cNvSpPr/>
          <p:nvPr/>
        </p:nvSpPr>
        <p:spPr bwMode="auto">
          <a:xfrm>
            <a:off x="6516216" y="9807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16" name="Textfeld 15"/>
          <p:cNvSpPr txBox="1"/>
          <p:nvPr/>
        </p:nvSpPr>
        <p:spPr>
          <a:xfrm>
            <a:off x="1244463" y="2374979"/>
            <a:ext cx="678305" cy="230832"/>
          </a:xfrm>
          <a:prstGeom prst="rect">
            <a:avLst/>
          </a:prstGeom>
          <a:noFill/>
        </p:spPr>
        <p:txBody>
          <a:bodyPr wrap="square" rtlCol="0">
            <a:spAutoFit/>
          </a:bodyPr>
          <a:lstStyle/>
          <a:p>
            <a:pPr algn="ctr"/>
            <a:r>
              <a:rPr lang="de-CH" sz="900" dirty="0"/>
              <a:t>10-15 cm</a:t>
            </a:r>
          </a:p>
        </p:txBody>
      </p:sp>
      <p:sp>
        <p:nvSpPr>
          <p:cNvPr id="30" name="Ellipse 29"/>
          <p:cNvSpPr/>
          <p:nvPr/>
        </p:nvSpPr>
        <p:spPr bwMode="auto">
          <a:xfrm>
            <a:off x="3520483" y="3816294"/>
            <a:ext cx="564629"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36000" tIns="45720" rIns="36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4b</a:t>
            </a:r>
          </a:p>
        </p:txBody>
      </p:sp>
      <p:sp>
        <p:nvSpPr>
          <p:cNvPr id="31" name="Ellipse 30"/>
          <p:cNvSpPr/>
          <p:nvPr/>
        </p:nvSpPr>
        <p:spPr bwMode="auto">
          <a:xfrm>
            <a:off x="407682" y="3832448"/>
            <a:ext cx="564629"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36000" tIns="45720" rIns="36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a:t>
            </a:r>
          </a:p>
        </p:txBody>
      </p:sp>
      <p:pic>
        <p:nvPicPr>
          <p:cNvPr id="26" name="Grafik 25">
            <a:extLst>
              <a:ext uri="{FF2B5EF4-FFF2-40B4-BE49-F238E27FC236}">
                <a16:creationId xmlns:a16="http://schemas.microsoft.com/office/drawing/2014/main" id="{49B9EADE-5692-4692-88F9-463FB1C23F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60020" y="887789"/>
            <a:ext cx="2882079" cy="1900808"/>
          </a:xfrm>
          <a:prstGeom prst="rect">
            <a:avLst/>
          </a:prstGeom>
        </p:spPr>
      </p:pic>
      <p:sp>
        <p:nvSpPr>
          <p:cNvPr id="32" name="Textfeld 31">
            <a:extLst>
              <a:ext uri="{FF2B5EF4-FFF2-40B4-BE49-F238E27FC236}">
                <a16:creationId xmlns:a16="http://schemas.microsoft.com/office/drawing/2014/main" id="{6C6637FE-5F76-4E3F-86C3-AEB1E81F8C3E}"/>
              </a:ext>
            </a:extLst>
          </p:cNvPr>
          <p:cNvSpPr txBox="1"/>
          <p:nvPr/>
        </p:nvSpPr>
        <p:spPr>
          <a:xfrm rot="18878974">
            <a:off x="2729407" y="2041585"/>
            <a:ext cx="678305" cy="230832"/>
          </a:xfrm>
          <a:prstGeom prst="rect">
            <a:avLst/>
          </a:prstGeom>
          <a:solidFill>
            <a:schemeClr val="bg1"/>
          </a:solidFill>
        </p:spPr>
        <p:txBody>
          <a:bodyPr wrap="square" rtlCol="0">
            <a:spAutoFit/>
          </a:bodyPr>
          <a:lstStyle/>
          <a:p>
            <a:pPr algn="ctr"/>
            <a:r>
              <a:rPr lang="de-CH" sz="900" dirty="0"/>
              <a:t>60 cm</a:t>
            </a:r>
          </a:p>
        </p:txBody>
      </p:sp>
      <p:sp>
        <p:nvSpPr>
          <p:cNvPr id="33" name="Textfeld 32">
            <a:extLst>
              <a:ext uri="{FF2B5EF4-FFF2-40B4-BE49-F238E27FC236}">
                <a16:creationId xmlns:a16="http://schemas.microsoft.com/office/drawing/2014/main" id="{EFE97650-02FE-4E5B-A019-E189159F4590}"/>
              </a:ext>
            </a:extLst>
          </p:cNvPr>
          <p:cNvSpPr txBox="1"/>
          <p:nvPr/>
        </p:nvSpPr>
        <p:spPr>
          <a:xfrm>
            <a:off x="1181144" y="2749830"/>
            <a:ext cx="678305" cy="230832"/>
          </a:xfrm>
          <a:prstGeom prst="rect">
            <a:avLst/>
          </a:prstGeom>
          <a:solidFill>
            <a:schemeClr val="bg1"/>
          </a:solidFill>
        </p:spPr>
        <p:txBody>
          <a:bodyPr wrap="square" rtlCol="0">
            <a:spAutoFit/>
          </a:bodyPr>
          <a:lstStyle/>
          <a:p>
            <a:pPr algn="ctr"/>
            <a:r>
              <a:rPr lang="de-CH" sz="900" dirty="0"/>
              <a:t>40 cm</a:t>
            </a:r>
          </a:p>
        </p:txBody>
      </p:sp>
      <p:cxnSp>
        <p:nvCxnSpPr>
          <p:cNvPr id="35" name="Gerade Verbindung mit Pfeil 34">
            <a:extLst>
              <a:ext uri="{FF2B5EF4-FFF2-40B4-BE49-F238E27FC236}">
                <a16:creationId xmlns:a16="http://schemas.microsoft.com/office/drawing/2014/main" id="{176A203D-FD6C-46FC-BFDD-F73043DDCECD}"/>
              </a:ext>
            </a:extLst>
          </p:cNvPr>
          <p:cNvCxnSpPr>
            <a:cxnSpLocks/>
          </p:cNvCxnSpPr>
          <p:nvPr/>
        </p:nvCxnSpPr>
        <p:spPr bwMode="auto">
          <a:xfrm flipH="1" flipV="1">
            <a:off x="1203565" y="2290034"/>
            <a:ext cx="11973" cy="384909"/>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pic>
        <p:nvPicPr>
          <p:cNvPr id="38" name="Grafik 37">
            <a:extLst>
              <a:ext uri="{FF2B5EF4-FFF2-40B4-BE49-F238E27FC236}">
                <a16:creationId xmlns:a16="http://schemas.microsoft.com/office/drawing/2014/main" id="{B837A6B3-21A9-4FBF-A00D-68BE938E1A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31590" y="3698647"/>
            <a:ext cx="2882079" cy="1900808"/>
          </a:xfrm>
          <a:prstGeom prst="rect">
            <a:avLst/>
          </a:prstGeom>
        </p:spPr>
      </p:pic>
      <p:grpSp>
        <p:nvGrpSpPr>
          <p:cNvPr id="41" name="Gruppieren 40">
            <a:extLst>
              <a:ext uri="{FF2B5EF4-FFF2-40B4-BE49-F238E27FC236}">
                <a16:creationId xmlns:a16="http://schemas.microsoft.com/office/drawing/2014/main" id="{8ECDFC50-5CEE-4A7C-A63E-3B89C8982E3A}"/>
              </a:ext>
            </a:extLst>
          </p:cNvPr>
          <p:cNvGrpSpPr/>
          <p:nvPr/>
        </p:nvGrpSpPr>
        <p:grpSpPr>
          <a:xfrm>
            <a:off x="5835862" y="3289461"/>
            <a:ext cx="3141631" cy="2478734"/>
            <a:chOff x="5835862" y="3289461"/>
            <a:chExt cx="3141631" cy="2478734"/>
          </a:xfrm>
        </p:grpSpPr>
        <p:pic>
          <p:nvPicPr>
            <p:cNvPr id="39" name="Grafik 38">
              <a:extLst>
                <a:ext uri="{FF2B5EF4-FFF2-40B4-BE49-F238E27FC236}">
                  <a16:creationId xmlns:a16="http://schemas.microsoft.com/office/drawing/2014/main" id="{D81EECBE-86E0-490F-A5D1-B8E53BFE67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00828" y="3289461"/>
              <a:ext cx="3076665" cy="2478734"/>
            </a:xfrm>
            <a:prstGeom prst="rect">
              <a:avLst/>
            </a:prstGeom>
          </p:spPr>
        </p:pic>
        <p:sp>
          <p:nvSpPr>
            <p:cNvPr id="24" name="Rechteck 23">
              <a:extLst>
                <a:ext uri="{FF2B5EF4-FFF2-40B4-BE49-F238E27FC236}">
                  <a16:creationId xmlns:a16="http://schemas.microsoft.com/office/drawing/2014/main" id="{CB477C58-6AC5-49DA-8E94-F04E63A7283B}"/>
                </a:ext>
              </a:extLst>
            </p:cNvPr>
            <p:cNvSpPr/>
            <p:nvPr/>
          </p:nvSpPr>
          <p:spPr bwMode="auto">
            <a:xfrm>
              <a:off x="5835862" y="4260710"/>
              <a:ext cx="288032" cy="913607"/>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dirty="0">
                <a:ln>
                  <a:noFill/>
                </a:ln>
                <a:solidFill>
                  <a:schemeClr val="tx1"/>
                </a:solidFill>
                <a:effectLst/>
                <a:latin typeface="Arial" charset="0"/>
              </a:endParaRPr>
            </a:p>
          </p:txBody>
        </p:sp>
      </p:grpSp>
      <p:sp>
        <p:nvSpPr>
          <p:cNvPr id="22" name="Ellipse 21"/>
          <p:cNvSpPr/>
          <p:nvPr/>
        </p:nvSpPr>
        <p:spPr bwMode="auto">
          <a:xfrm>
            <a:off x="5944987" y="4100687"/>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15" name="Title 1"/>
          <p:cNvSpPr txBox="1">
            <a:spLocks/>
          </p:cNvSpPr>
          <p:nvPr/>
        </p:nvSpPr>
        <p:spPr>
          <a:xfrm>
            <a:off x="6066335" y="5589240"/>
            <a:ext cx="2935917" cy="499374"/>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Cover the seeds with some sand and water the container carefully.</a:t>
            </a:r>
          </a:p>
        </p:txBody>
      </p:sp>
      <p:sp>
        <p:nvSpPr>
          <p:cNvPr id="14" name="Title 1"/>
          <p:cNvSpPr txBox="1">
            <a:spLocks/>
          </p:cNvSpPr>
          <p:nvPr/>
        </p:nvSpPr>
        <p:spPr>
          <a:xfrm>
            <a:off x="3017332" y="5586321"/>
            <a:ext cx="2559465"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Or broadcast the seeds evenly.</a:t>
            </a:r>
          </a:p>
        </p:txBody>
      </p:sp>
    </p:spTree>
    <p:extLst>
      <p:ext uri="{BB962C8B-B14F-4D97-AF65-F5344CB8AC3E}">
        <p14:creationId xmlns:p14="http://schemas.microsoft.com/office/powerpoint/2010/main" val="2570173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25630"/>
            <a:ext cx="8568952" cy="971122"/>
          </a:xfrm>
        </p:spPr>
        <p:txBody>
          <a:bodyPr/>
          <a:lstStyle/>
          <a:p>
            <a:r>
              <a:rPr lang="en-US" sz="2750" dirty="0"/>
              <a:t>Raised nursery structures for seedling containers</a:t>
            </a:r>
            <a:endParaRPr lang="de-CH" sz="2750" dirty="0"/>
          </a:p>
        </p:txBody>
      </p:sp>
      <p:sp>
        <p:nvSpPr>
          <p:cNvPr id="5" name="Title 1"/>
          <p:cNvSpPr txBox="1">
            <a:spLocks/>
          </p:cNvSpPr>
          <p:nvPr/>
        </p:nvSpPr>
        <p:spPr>
          <a:xfrm>
            <a:off x="209650" y="4762938"/>
            <a:ext cx="3804457" cy="58231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a:spcBef>
                <a:spcPts val="600"/>
              </a:spcBef>
              <a:defRPr sz="1600" b="0">
                <a:latin typeface="Arial" pitchFamily="34" charset="0"/>
                <a:cs typeface="Arial" pitchFamily="34" charset="0"/>
              </a:defRPr>
            </a:lvl1pPr>
          </a:lstStyle>
          <a:p>
            <a:r>
              <a:rPr lang="en-US" dirty="0"/>
              <a:t>Raised wooden benches under shade</a:t>
            </a:r>
          </a:p>
        </p:txBody>
      </p:sp>
      <p:sp>
        <p:nvSpPr>
          <p:cNvPr id="6" name="Title 1"/>
          <p:cNvSpPr txBox="1">
            <a:spLocks/>
          </p:cNvSpPr>
          <p:nvPr/>
        </p:nvSpPr>
        <p:spPr>
          <a:xfrm>
            <a:off x="4701599" y="4762937"/>
            <a:ext cx="3408791" cy="58231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a:spcBef>
                <a:spcPts val="600"/>
              </a:spcBef>
              <a:defRPr sz="1600" b="0">
                <a:latin typeface="Arial" pitchFamily="34" charset="0"/>
                <a:cs typeface="Arial" pitchFamily="34" charset="0"/>
              </a:defRPr>
            </a:lvl1pPr>
          </a:lstStyle>
          <a:p>
            <a:r>
              <a:rPr lang="en-US" dirty="0"/>
              <a:t>Raised brick benches under shade</a:t>
            </a:r>
          </a:p>
        </p:txBody>
      </p:sp>
      <p:pic>
        <p:nvPicPr>
          <p:cNvPr id="8" name="Grafik 7">
            <a:extLst>
              <a:ext uri="{FF2B5EF4-FFF2-40B4-BE49-F238E27FC236}">
                <a16:creationId xmlns:a16="http://schemas.microsoft.com/office/drawing/2014/main" id="{610C822F-B48A-481E-A975-DD8A251470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9650" y="1398553"/>
            <a:ext cx="8568952" cy="3655543"/>
          </a:xfrm>
          <a:prstGeom prst="rect">
            <a:avLst/>
          </a:prstGeom>
        </p:spPr>
      </p:pic>
    </p:spTree>
    <p:extLst>
      <p:ext uri="{BB962C8B-B14F-4D97-AF65-F5344CB8AC3E}">
        <p14:creationId xmlns:p14="http://schemas.microsoft.com/office/powerpoint/2010/main" val="2610077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8C0B3332-3221-47E4-807A-EBD461929E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418"/>
          <a:stretch/>
        </p:blipFill>
        <p:spPr>
          <a:xfrm>
            <a:off x="4603724" y="1199097"/>
            <a:ext cx="3894997" cy="2673647"/>
          </a:xfrm>
          <a:prstGeom prst="rect">
            <a:avLst/>
          </a:prstGeom>
        </p:spPr>
      </p:pic>
      <p:pic>
        <p:nvPicPr>
          <p:cNvPr id="18" name="Grafik 17">
            <a:extLst>
              <a:ext uri="{FF2B5EF4-FFF2-40B4-BE49-F238E27FC236}">
                <a16:creationId xmlns:a16="http://schemas.microsoft.com/office/drawing/2014/main" id="{2C7DA914-A1C0-4B87-8C19-394B70321E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3104" y="3458607"/>
            <a:ext cx="3483963" cy="2342406"/>
          </a:xfrm>
          <a:prstGeom prst="rect">
            <a:avLst/>
          </a:prstGeom>
        </p:spPr>
      </p:pic>
      <p:pic>
        <p:nvPicPr>
          <p:cNvPr id="19" name="Grafik 18">
            <a:extLst>
              <a:ext uri="{FF2B5EF4-FFF2-40B4-BE49-F238E27FC236}">
                <a16:creationId xmlns:a16="http://schemas.microsoft.com/office/drawing/2014/main" id="{ADDEAED1-D4D0-44B5-B931-12E284C59F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764" y="3769971"/>
            <a:ext cx="3076848" cy="2112044"/>
          </a:xfrm>
          <a:prstGeom prst="rect">
            <a:avLst/>
          </a:prstGeom>
        </p:spPr>
      </p:pic>
      <p:pic>
        <p:nvPicPr>
          <p:cNvPr id="20" name="Grafik 19">
            <a:extLst>
              <a:ext uri="{FF2B5EF4-FFF2-40B4-BE49-F238E27FC236}">
                <a16:creationId xmlns:a16="http://schemas.microsoft.com/office/drawing/2014/main" id="{FB1EB3A2-DA28-4091-875C-6FE7C15583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9432" y="1536825"/>
            <a:ext cx="3982355" cy="2395696"/>
          </a:xfrm>
          <a:prstGeom prst="rect">
            <a:avLst/>
          </a:prstGeom>
        </p:spPr>
      </p:pic>
      <p:sp>
        <p:nvSpPr>
          <p:cNvPr id="29" name="Ellipse 28">
            <a:extLst>
              <a:ext uri="{FF2B5EF4-FFF2-40B4-BE49-F238E27FC236}">
                <a16:creationId xmlns:a16="http://schemas.microsoft.com/office/drawing/2014/main" id="{6D7D3C70-1577-455E-9A36-504D483EDEC0}"/>
              </a:ext>
            </a:extLst>
          </p:cNvPr>
          <p:cNvSpPr/>
          <p:nvPr/>
        </p:nvSpPr>
        <p:spPr bwMode="auto">
          <a:xfrm>
            <a:off x="286390" y="160020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30" name="Ellipse 29">
            <a:extLst>
              <a:ext uri="{FF2B5EF4-FFF2-40B4-BE49-F238E27FC236}">
                <a16:creationId xmlns:a16="http://schemas.microsoft.com/office/drawing/2014/main" id="{A582B061-1266-403A-8FBE-897FF0507A69}"/>
              </a:ext>
            </a:extLst>
          </p:cNvPr>
          <p:cNvSpPr/>
          <p:nvPr/>
        </p:nvSpPr>
        <p:spPr bwMode="auto">
          <a:xfrm>
            <a:off x="4377680" y="160020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31" name="Ellipse 30">
            <a:extLst>
              <a:ext uri="{FF2B5EF4-FFF2-40B4-BE49-F238E27FC236}">
                <a16:creationId xmlns:a16="http://schemas.microsoft.com/office/drawing/2014/main" id="{571FE367-97AF-4AEF-B2EF-66644DD25811}"/>
              </a:ext>
            </a:extLst>
          </p:cNvPr>
          <p:cNvSpPr/>
          <p:nvPr/>
        </p:nvSpPr>
        <p:spPr bwMode="auto">
          <a:xfrm>
            <a:off x="321340" y="386579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32" name="Ellipse 31">
            <a:extLst>
              <a:ext uri="{FF2B5EF4-FFF2-40B4-BE49-F238E27FC236}">
                <a16:creationId xmlns:a16="http://schemas.microsoft.com/office/drawing/2014/main" id="{D9EA344D-E0A2-477E-9ACD-01331BF5CCB5}"/>
              </a:ext>
            </a:extLst>
          </p:cNvPr>
          <p:cNvSpPr/>
          <p:nvPr/>
        </p:nvSpPr>
        <p:spPr bwMode="auto">
          <a:xfrm>
            <a:off x="4394829" y="3847413"/>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 name="Titel 1"/>
          <p:cNvSpPr>
            <a:spLocks noGrp="1"/>
          </p:cNvSpPr>
          <p:nvPr>
            <p:ph type="title"/>
          </p:nvPr>
        </p:nvSpPr>
        <p:spPr>
          <a:xfrm>
            <a:off x="511175" y="248773"/>
            <a:ext cx="8251825" cy="630001"/>
          </a:xfrm>
        </p:spPr>
        <p:txBody>
          <a:bodyPr/>
          <a:lstStyle/>
          <a:p>
            <a:r>
              <a:rPr lang="en-GB" dirty="0"/>
              <a:t>Seedling pricking procedure</a:t>
            </a:r>
          </a:p>
        </p:txBody>
      </p:sp>
      <p:sp>
        <p:nvSpPr>
          <p:cNvPr id="7" name="Rechteck 6"/>
          <p:cNvSpPr/>
          <p:nvPr/>
        </p:nvSpPr>
        <p:spPr>
          <a:xfrm>
            <a:off x="521684" y="950353"/>
            <a:ext cx="7530656" cy="584775"/>
          </a:xfrm>
          <a:prstGeom prst="rect">
            <a:avLst/>
          </a:prstGeom>
          <a:solidFill>
            <a:srgbClr val="FBD96C">
              <a:alpha val="79999"/>
            </a:srgbClr>
          </a:solidFill>
          <a:ln>
            <a:noFill/>
          </a:ln>
        </p:spPr>
        <p:txBody>
          <a:bodyPr rIns="72000"/>
          <a:lstStyle/>
          <a:p>
            <a:pPr>
              <a:spcBef>
                <a:spcPts val="600"/>
              </a:spcBef>
            </a:pPr>
            <a:r>
              <a:rPr lang="en-US" sz="1600" dirty="0">
                <a:latin typeface="Arial" pitchFamily="34" charset="0"/>
                <a:cs typeface="Arial" pitchFamily="34" charset="0"/>
              </a:rPr>
              <a:t>Examples of vegetables that can be pricked: </a:t>
            </a:r>
            <a:r>
              <a:rPr lang="en-US" sz="1600" b="0" dirty="0">
                <a:latin typeface="Arial" pitchFamily="34" charset="0"/>
                <a:cs typeface="Arial" pitchFamily="34" charset="0"/>
              </a:rPr>
              <a:t>leafy brassicas such as cabbage, sprouts or broccoli, lettuce, kohlrabi, tomatoes, etc.</a:t>
            </a:r>
            <a:endParaRPr lang="de-CH" sz="1600" b="0" dirty="0">
              <a:latin typeface="Arial" pitchFamily="34" charset="0"/>
              <a:cs typeface="Arial" pitchFamily="34" charset="0"/>
            </a:endParaRPr>
          </a:p>
        </p:txBody>
      </p:sp>
      <p:sp>
        <p:nvSpPr>
          <p:cNvPr id="21" name="Title 1"/>
          <p:cNvSpPr txBox="1">
            <a:spLocks/>
          </p:cNvSpPr>
          <p:nvPr/>
        </p:nvSpPr>
        <p:spPr>
          <a:xfrm>
            <a:off x="233029" y="3228323"/>
            <a:ext cx="4175510" cy="48894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Grow the seedlings to a stage when the first 4</a:t>
            </a:r>
            <a:r>
              <a:rPr lang="en-US" baseline="30000" dirty="0"/>
              <a:t>th</a:t>
            </a:r>
            <a:r>
              <a:rPr lang="en-US" dirty="0"/>
              <a:t> true leaf emerges (this differs with type of vegetable)</a:t>
            </a:r>
          </a:p>
        </p:txBody>
      </p:sp>
      <p:sp>
        <p:nvSpPr>
          <p:cNvPr id="22" name="Title 1"/>
          <p:cNvSpPr txBox="1">
            <a:spLocks/>
          </p:cNvSpPr>
          <p:nvPr/>
        </p:nvSpPr>
        <p:spPr>
          <a:xfrm>
            <a:off x="4704197" y="3255448"/>
            <a:ext cx="3396195" cy="528739"/>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Remove the seedlings carefully without damaging the roots.</a:t>
            </a:r>
            <a:endParaRPr lang="en-US" dirty="0"/>
          </a:p>
        </p:txBody>
      </p:sp>
      <p:sp>
        <p:nvSpPr>
          <p:cNvPr id="23" name="Title 1"/>
          <p:cNvSpPr txBox="1">
            <a:spLocks/>
          </p:cNvSpPr>
          <p:nvPr/>
        </p:nvSpPr>
        <p:spPr>
          <a:xfrm>
            <a:off x="486933" y="5341529"/>
            <a:ext cx="3456679" cy="54048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Transplant each seedling into a pot or bag filled with appropriate substrate.</a:t>
            </a:r>
          </a:p>
        </p:txBody>
      </p:sp>
      <p:sp>
        <p:nvSpPr>
          <p:cNvPr id="24" name="Title 1"/>
          <p:cNvSpPr txBox="1">
            <a:spLocks/>
          </p:cNvSpPr>
          <p:nvPr/>
        </p:nvSpPr>
        <p:spPr>
          <a:xfrm>
            <a:off x="4766320" y="5341529"/>
            <a:ext cx="3894997" cy="662643"/>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t>Grow the pricked seedlings in half-shade until they have developed strong roots. Harden the seedlings before transplanting to the field.  </a:t>
            </a:r>
            <a:endParaRPr lang="de-CH" dirty="0"/>
          </a:p>
        </p:txBody>
      </p:sp>
    </p:spTree>
    <p:extLst>
      <p:ext uri="{BB962C8B-B14F-4D97-AF65-F5344CB8AC3E}">
        <p14:creationId xmlns:p14="http://schemas.microsoft.com/office/powerpoint/2010/main" val="2908624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2BE21A5C-0707-4532-BEAD-92E781CD3CDB}"/>
              </a:ext>
            </a:extLst>
          </p:cNvPr>
          <p:cNvGrpSpPr/>
          <p:nvPr/>
        </p:nvGrpSpPr>
        <p:grpSpPr>
          <a:xfrm>
            <a:off x="333502" y="3589372"/>
            <a:ext cx="4267100" cy="2376552"/>
            <a:chOff x="333502" y="3589372"/>
            <a:chExt cx="4267100" cy="2376552"/>
          </a:xfrm>
        </p:grpSpPr>
        <p:pic>
          <p:nvPicPr>
            <p:cNvPr id="18" name="Grafik 17">
              <a:extLst>
                <a:ext uri="{FF2B5EF4-FFF2-40B4-BE49-F238E27FC236}">
                  <a16:creationId xmlns:a16="http://schemas.microsoft.com/office/drawing/2014/main" id="{894572DB-18E3-4397-A44A-07C103B47D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71"/>
            <a:stretch/>
          </p:blipFill>
          <p:spPr>
            <a:xfrm>
              <a:off x="333502" y="3618819"/>
              <a:ext cx="4267100" cy="2347105"/>
            </a:xfrm>
            <a:prstGeom prst="rect">
              <a:avLst/>
            </a:prstGeom>
          </p:spPr>
        </p:pic>
        <p:sp>
          <p:nvSpPr>
            <p:cNvPr id="8" name="Rechteck 7">
              <a:extLst>
                <a:ext uri="{FF2B5EF4-FFF2-40B4-BE49-F238E27FC236}">
                  <a16:creationId xmlns:a16="http://schemas.microsoft.com/office/drawing/2014/main" id="{4F988949-A2D4-48D8-8FCB-49716C21FD70}"/>
                </a:ext>
              </a:extLst>
            </p:cNvPr>
            <p:cNvSpPr/>
            <p:nvPr/>
          </p:nvSpPr>
          <p:spPr bwMode="auto">
            <a:xfrm>
              <a:off x="705200" y="3589372"/>
              <a:ext cx="770456" cy="38864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17" name="Grafik 16">
            <a:extLst>
              <a:ext uri="{FF2B5EF4-FFF2-40B4-BE49-F238E27FC236}">
                <a16:creationId xmlns:a16="http://schemas.microsoft.com/office/drawing/2014/main" id="{9DAE6D4E-79B3-4E99-ACFE-C92A914912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0"/>
          <a:stretch/>
        </p:blipFill>
        <p:spPr>
          <a:xfrm>
            <a:off x="4843770" y="1212459"/>
            <a:ext cx="3688670" cy="2178249"/>
          </a:xfrm>
          <a:prstGeom prst="rect">
            <a:avLst/>
          </a:prstGeom>
        </p:spPr>
      </p:pic>
      <p:pic>
        <p:nvPicPr>
          <p:cNvPr id="7" name="Grafik 6">
            <a:extLst>
              <a:ext uri="{FF2B5EF4-FFF2-40B4-BE49-F238E27FC236}">
                <a16:creationId xmlns:a16="http://schemas.microsoft.com/office/drawing/2014/main" id="{856D7608-019C-4087-A621-42705E0EF1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4994" y="1161290"/>
            <a:ext cx="3688670" cy="2451035"/>
          </a:xfrm>
          <a:prstGeom prst="rect">
            <a:avLst/>
          </a:prstGeom>
        </p:spPr>
      </p:pic>
      <p:sp>
        <p:nvSpPr>
          <p:cNvPr id="13" name="Rechteck 12"/>
          <p:cNvSpPr/>
          <p:nvPr/>
        </p:nvSpPr>
        <p:spPr>
          <a:xfrm>
            <a:off x="4844477" y="3902984"/>
            <a:ext cx="3821007" cy="1944380"/>
          </a:xfrm>
          <a:prstGeom prst="rect">
            <a:avLst/>
          </a:prstGeom>
          <a:solidFill>
            <a:srgbClr val="FBD96C">
              <a:alpha val="79999"/>
            </a:srgbClr>
          </a:solidFill>
          <a:ln>
            <a:noFill/>
          </a:ln>
        </p:spPr>
        <p:txBody>
          <a:bodyPr lIns="72000"/>
          <a:lstStyle/>
          <a:p>
            <a:pPr>
              <a:spcBef>
                <a:spcPts val="600"/>
              </a:spcBef>
            </a:pPr>
            <a:r>
              <a:rPr lang="en-US" sz="1600" dirty="0">
                <a:latin typeface="Arial" pitchFamily="34" charset="0"/>
                <a:cs typeface="Arial" pitchFamily="34" charset="0"/>
              </a:rPr>
              <a:t>Examples of vegetables </a:t>
            </a:r>
            <a:r>
              <a:rPr lang="en-US" sz="1600" b="0" dirty="0">
                <a:latin typeface="Arial" pitchFamily="34" charset="0"/>
                <a:cs typeface="Arial" pitchFamily="34" charset="0"/>
              </a:rPr>
              <a:t>species whose seedlings can be raised in seedbeds:</a:t>
            </a:r>
          </a:p>
          <a:p>
            <a:pPr>
              <a:spcBef>
                <a:spcPts val="600"/>
              </a:spcBef>
            </a:pPr>
            <a:r>
              <a:rPr lang="en-US" sz="1600" b="0" dirty="0">
                <a:latin typeface="Arial" pitchFamily="34" charset="0"/>
                <a:cs typeface="Arial" pitchFamily="34" charset="0"/>
              </a:rPr>
              <a:t> </a:t>
            </a:r>
            <a:endParaRPr lang="de-CH" sz="1600" b="0" dirty="0">
              <a:latin typeface="Arial" pitchFamily="34" charset="0"/>
              <a:cs typeface="Arial" pitchFamily="34" charset="0"/>
            </a:endParaRPr>
          </a:p>
        </p:txBody>
      </p:sp>
      <p:sp>
        <p:nvSpPr>
          <p:cNvPr id="48" name="Ellipse 47"/>
          <p:cNvSpPr/>
          <p:nvPr/>
        </p:nvSpPr>
        <p:spPr bwMode="auto">
          <a:xfrm>
            <a:off x="286390" y="120469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49" name="Ellipse 48"/>
          <p:cNvSpPr/>
          <p:nvPr/>
        </p:nvSpPr>
        <p:spPr bwMode="auto">
          <a:xfrm>
            <a:off x="4543400" y="1161290"/>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50" name="Ellipse 49"/>
          <p:cNvSpPr/>
          <p:nvPr/>
        </p:nvSpPr>
        <p:spPr bwMode="auto">
          <a:xfrm>
            <a:off x="242226" y="364512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 name="Titel 1"/>
          <p:cNvSpPr>
            <a:spLocks noGrp="1"/>
          </p:cNvSpPr>
          <p:nvPr>
            <p:ph type="title"/>
          </p:nvPr>
        </p:nvSpPr>
        <p:spPr>
          <a:xfrm>
            <a:off x="421433" y="399739"/>
            <a:ext cx="8251825" cy="652997"/>
          </a:xfrm>
        </p:spPr>
        <p:txBody>
          <a:bodyPr/>
          <a:lstStyle/>
          <a:p>
            <a:r>
              <a:rPr lang="en-GB" dirty="0"/>
              <a:t>Field establishment through raising seedlings in the seedbed</a:t>
            </a:r>
          </a:p>
        </p:txBody>
      </p:sp>
      <p:sp>
        <p:nvSpPr>
          <p:cNvPr id="44" name="Title 1"/>
          <p:cNvSpPr txBox="1">
            <a:spLocks/>
          </p:cNvSpPr>
          <p:nvPr/>
        </p:nvSpPr>
        <p:spPr>
          <a:xfrm>
            <a:off x="460979" y="3068960"/>
            <a:ext cx="3916701" cy="513917"/>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Sow the seeds in rows into a shaded seedbed ensuring sufficient spacing in the rows.</a:t>
            </a:r>
          </a:p>
          <a:p>
            <a:endParaRPr lang="en-US" dirty="0"/>
          </a:p>
        </p:txBody>
      </p:sp>
      <p:sp>
        <p:nvSpPr>
          <p:cNvPr id="45" name="Title 1"/>
          <p:cNvSpPr txBox="1">
            <a:spLocks/>
          </p:cNvSpPr>
          <p:nvPr/>
        </p:nvSpPr>
        <p:spPr>
          <a:xfrm>
            <a:off x="4855449" y="3068960"/>
            <a:ext cx="3965023" cy="64807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Remove the shade on a cloudy day when seedlings have reached appropriate size for transplanting to the field.</a:t>
            </a:r>
          </a:p>
        </p:txBody>
      </p:sp>
      <p:sp>
        <p:nvSpPr>
          <p:cNvPr id="46" name="Title 1"/>
          <p:cNvSpPr txBox="1">
            <a:spLocks/>
          </p:cNvSpPr>
          <p:nvPr/>
        </p:nvSpPr>
        <p:spPr>
          <a:xfrm>
            <a:off x="436546" y="5445224"/>
            <a:ext cx="4106854" cy="64807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Transplant seedlings to the field ensuring appropriate spacing. Water transplanted seedlings well and cover the soil with mulch.</a:t>
            </a:r>
          </a:p>
        </p:txBody>
      </p:sp>
      <p:graphicFrame>
        <p:nvGraphicFramePr>
          <p:cNvPr id="5" name="Table 4"/>
          <p:cNvGraphicFramePr>
            <a:graphicFrameLocks noGrp="1"/>
          </p:cNvGraphicFramePr>
          <p:nvPr>
            <p:extLst>
              <p:ext uri="{D42A27DB-BD31-4B8C-83A1-F6EECF244321}">
                <p14:modId xmlns:p14="http://schemas.microsoft.com/office/powerpoint/2010/main" val="314262097"/>
              </p:ext>
            </p:extLst>
          </p:nvPr>
        </p:nvGraphicFramePr>
        <p:xfrm>
          <a:off x="4875686" y="4805964"/>
          <a:ext cx="3600400" cy="104140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16152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CH" sz="1600" b="0" dirty="0">
                          <a:solidFill>
                            <a:schemeClr val="tx1"/>
                          </a:solidFill>
                        </a:rPr>
                        <a:t>Cabbage</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CH" sz="1600" b="0" dirty="0">
                          <a:solidFill>
                            <a:schemeClr val="tx1"/>
                          </a:solidFill>
                        </a:rPr>
                        <a:t>Spinach</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27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CH" sz="1600" b="0" dirty="0">
                          <a:solidFill>
                            <a:schemeClr val="tx1"/>
                          </a:solidFill>
                        </a:rPr>
                        <a:t>Tomato</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600" b="0" dirty="0">
                          <a:solidFill>
                            <a:schemeClr val="tx1"/>
                          </a:solidFill>
                        </a:rPr>
                        <a:t>Brocolli</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CH" sz="1600" b="0" dirty="0">
                          <a:solidFill>
                            <a:schemeClr val="tx1"/>
                          </a:solidFill>
                        </a:rPr>
                        <a:t>Onion</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CH" sz="1600" b="0" dirty="0">
                          <a:solidFill>
                            <a:schemeClr val="tx1"/>
                          </a:solidFill>
                        </a:rPr>
                        <a:t>Lettuce</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4818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3E5D4818-ABFF-4D0C-91EB-618FABA88E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6382" y="1196752"/>
            <a:ext cx="2531271" cy="1737543"/>
          </a:xfrm>
          <a:prstGeom prst="rect">
            <a:avLst/>
          </a:prstGeom>
        </p:spPr>
      </p:pic>
      <p:pic>
        <p:nvPicPr>
          <p:cNvPr id="29" name="Grafik 28">
            <a:extLst>
              <a:ext uri="{FF2B5EF4-FFF2-40B4-BE49-F238E27FC236}">
                <a16:creationId xmlns:a16="http://schemas.microsoft.com/office/drawing/2014/main" id="{BB8B1E2F-4A3E-416E-A57F-F9C2377ADF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937" y="980728"/>
            <a:ext cx="3052431" cy="2216131"/>
          </a:xfrm>
          <a:prstGeom prst="rect">
            <a:avLst/>
          </a:prstGeom>
        </p:spPr>
      </p:pic>
      <p:pic>
        <p:nvPicPr>
          <p:cNvPr id="28" name="Grafik 27">
            <a:extLst>
              <a:ext uri="{FF2B5EF4-FFF2-40B4-BE49-F238E27FC236}">
                <a16:creationId xmlns:a16="http://schemas.microsoft.com/office/drawing/2014/main" id="{632BDF81-5691-464A-8179-BBD4F41FE5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0982" y="908720"/>
            <a:ext cx="3318108" cy="2139164"/>
          </a:xfrm>
          <a:prstGeom prst="rect">
            <a:avLst/>
          </a:prstGeom>
        </p:spPr>
      </p:pic>
      <p:pic>
        <p:nvPicPr>
          <p:cNvPr id="27" name="Grafik 26">
            <a:extLst>
              <a:ext uri="{FF2B5EF4-FFF2-40B4-BE49-F238E27FC236}">
                <a16:creationId xmlns:a16="http://schemas.microsoft.com/office/drawing/2014/main" id="{DDA96A8E-2BBE-44F3-A680-4C03A0239B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866" y="3284984"/>
            <a:ext cx="3520787" cy="2412646"/>
          </a:xfrm>
          <a:prstGeom prst="rect">
            <a:avLst/>
          </a:prstGeom>
        </p:spPr>
      </p:pic>
      <p:pic>
        <p:nvPicPr>
          <p:cNvPr id="11" name="Grafik 10">
            <a:extLst>
              <a:ext uri="{FF2B5EF4-FFF2-40B4-BE49-F238E27FC236}">
                <a16:creationId xmlns:a16="http://schemas.microsoft.com/office/drawing/2014/main" id="{A1AAE8C8-449C-4CA9-9EF8-7CA491877D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66944" y="3133824"/>
            <a:ext cx="3363037" cy="2775465"/>
          </a:xfrm>
          <a:prstGeom prst="rect">
            <a:avLst/>
          </a:prstGeom>
        </p:spPr>
      </p:pic>
      <p:sp>
        <p:nvSpPr>
          <p:cNvPr id="49" name="Ellipse 48"/>
          <p:cNvSpPr/>
          <p:nvPr/>
        </p:nvSpPr>
        <p:spPr bwMode="auto">
          <a:xfrm>
            <a:off x="4377680" y="350100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5</a:t>
            </a:r>
          </a:p>
        </p:txBody>
      </p:sp>
      <p:sp>
        <p:nvSpPr>
          <p:cNvPr id="45" name="Ellipse 44"/>
          <p:cNvSpPr/>
          <p:nvPr/>
        </p:nvSpPr>
        <p:spPr bwMode="auto">
          <a:xfrm>
            <a:off x="286390" y="9521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46" name="Ellipse 45"/>
          <p:cNvSpPr/>
          <p:nvPr/>
        </p:nvSpPr>
        <p:spPr bwMode="auto">
          <a:xfrm>
            <a:off x="3203848" y="94336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47" name="Ellipse 46"/>
          <p:cNvSpPr/>
          <p:nvPr/>
        </p:nvSpPr>
        <p:spPr bwMode="auto">
          <a:xfrm>
            <a:off x="242226" y="350100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2" name="Titel 1"/>
          <p:cNvSpPr>
            <a:spLocks noGrp="1"/>
          </p:cNvSpPr>
          <p:nvPr>
            <p:ph type="title"/>
          </p:nvPr>
        </p:nvSpPr>
        <p:spPr>
          <a:xfrm>
            <a:off x="269757" y="225630"/>
            <a:ext cx="8251825" cy="653144"/>
          </a:xfrm>
        </p:spPr>
        <p:txBody>
          <a:bodyPr/>
          <a:lstStyle/>
          <a:p>
            <a:r>
              <a:rPr lang="en-GB" dirty="0"/>
              <a:t>Field establishment through pricked seedlings</a:t>
            </a:r>
          </a:p>
        </p:txBody>
      </p:sp>
      <p:sp>
        <p:nvSpPr>
          <p:cNvPr id="33" name="Title 1"/>
          <p:cNvSpPr txBox="1">
            <a:spLocks/>
          </p:cNvSpPr>
          <p:nvPr/>
        </p:nvSpPr>
        <p:spPr>
          <a:xfrm>
            <a:off x="394963" y="2823427"/>
            <a:ext cx="2468576" cy="26159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Sow seeds into trays.</a:t>
            </a:r>
          </a:p>
        </p:txBody>
      </p:sp>
      <p:sp>
        <p:nvSpPr>
          <p:cNvPr id="38" name="Title 1"/>
          <p:cNvSpPr txBox="1">
            <a:spLocks/>
          </p:cNvSpPr>
          <p:nvPr/>
        </p:nvSpPr>
        <p:spPr>
          <a:xfrm>
            <a:off x="3230401" y="2849860"/>
            <a:ext cx="2330581" cy="471507"/>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Prick the seedlings into pots or bags.</a:t>
            </a:r>
          </a:p>
        </p:txBody>
      </p:sp>
      <p:sp>
        <p:nvSpPr>
          <p:cNvPr id="39" name="Title 1"/>
          <p:cNvSpPr txBox="1">
            <a:spLocks/>
          </p:cNvSpPr>
          <p:nvPr/>
        </p:nvSpPr>
        <p:spPr>
          <a:xfrm>
            <a:off x="493563" y="5445224"/>
            <a:ext cx="3884117" cy="512006"/>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Remove the shade on a cloudy day for hardening the seedlings before transplanting.</a:t>
            </a:r>
          </a:p>
        </p:txBody>
      </p:sp>
      <p:sp>
        <p:nvSpPr>
          <p:cNvPr id="50" name="Title 1"/>
          <p:cNvSpPr txBox="1">
            <a:spLocks/>
          </p:cNvSpPr>
          <p:nvPr/>
        </p:nvSpPr>
        <p:spPr>
          <a:xfrm>
            <a:off x="4874457" y="5445224"/>
            <a:ext cx="3775980" cy="485430"/>
          </a:xfrm>
          <a:prstGeom prst="rect">
            <a:avLst/>
          </a:prstGeom>
          <a:solidFill>
            <a:schemeClr val="accent3">
              <a:alpha val="79999"/>
            </a:schemeClr>
          </a:solidFill>
          <a:ln>
            <a:noFill/>
          </a:ln>
        </p:spPr>
        <p:txBody>
          <a:bodyPr lIns="10800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Water the hardened seedlings well and transplant them to the field.</a:t>
            </a:r>
          </a:p>
          <a:p>
            <a:endParaRPr lang="en-US" dirty="0"/>
          </a:p>
        </p:txBody>
      </p:sp>
      <p:sp>
        <p:nvSpPr>
          <p:cNvPr id="20" name="Ellipse 19"/>
          <p:cNvSpPr/>
          <p:nvPr/>
        </p:nvSpPr>
        <p:spPr bwMode="auto">
          <a:xfrm>
            <a:off x="5796136" y="95212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22" name="Title 1"/>
          <p:cNvSpPr txBox="1">
            <a:spLocks/>
          </p:cNvSpPr>
          <p:nvPr/>
        </p:nvSpPr>
        <p:spPr>
          <a:xfrm>
            <a:off x="5814668" y="2849860"/>
            <a:ext cx="3106395" cy="385735"/>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Align the pots or bags in a shaded nursery. </a:t>
            </a:r>
          </a:p>
        </p:txBody>
      </p:sp>
    </p:spTree>
    <p:extLst>
      <p:ext uri="{BB962C8B-B14F-4D97-AF65-F5344CB8AC3E}">
        <p14:creationId xmlns:p14="http://schemas.microsoft.com/office/powerpoint/2010/main" val="2028714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06808CD-8A15-4B5C-AFBE-3DEA2557A7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42" y="692696"/>
            <a:ext cx="4521746" cy="3172457"/>
          </a:xfrm>
          <a:prstGeom prst="rect">
            <a:avLst/>
          </a:prstGeom>
        </p:spPr>
      </p:pic>
      <p:pic>
        <p:nvPicPr>
          <p:cNvPr id="7" name="Grafik 6">
            <a:extLst>
              <a:ext uri="{FF2B5EF4-FFF2-40B4-BE49-F238E27FC236}">
                <a16:creationId xmlns:a16="http://schemas.microsoft.com/office/drawing/2014/main" id="{90C84426-28AA-420B-B009-A5266156A1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6365" y="410608"/>
            <a:ext cx="4803458" cy="3370106"/>
          </a:xfrm>
          <a:prstGeom prst="rect">
            <a:avLst/>
          </a:prstGeom>
        </p:spPr>
      </p:pic>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013" y="3746007"/>
            <a:ext cx="4892517" cy="2096146"/>
          </a:xfrm>
          <a:prstGeom prst="rect">
            <a:avLst/>
          </a:prstGeom>
        </p:spPr>
      </p:pic>
      <p:sp>
        <p:nvSpPr>
          <p:cNvPr id="2" name="Titel 1"/>
          <p:cNvSpPr>
            <a:spLocks noGrp="1"/>
          </p:cNvSpPr>
          <p:nvPr>
            <p:ph type="title"/>
          </p:nvPr>
        </p:nvSpPr>
        <p:spPr>
          <a:xfrm>
            <a:off x="511175" y="260648"/>
            <a:ext cx="8251825" cy="618126"/>
          </a:xfrm>
        </p:spPr>
        <p:txBody>
          <a:bodyPr/>
          <a:lstStyle/>
          <a:p>
            <a:r>
              <a:rPr lang="en-GB" dirty="0"/>
              <a:t>Field establishment through direct sowing</a:t>
            </a:r>
          </a:p>
        </p:txBody>
      </p:sp>
      <p:sp>
        <p:nvSpPr>
          <p:cNvPr id="41" name="Title 1"/>
          <p:cNvSpPr txBox="1">
            <a:spLocks/>
          </p:cNvSpPr>
          <p:nvPr/>
        </p:nvSpPr>
        <p:spPr>
          <a:xfrm>
            <a:off x="438944" y="3062560"/>
            <a:ext cx="4421088" cy="683447"/>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Sow the seeds in rows directly to the field at final row distance but slightly higher plant density as required.</a:t>
            </a:r>
          </a:p>
        </p:txBody>
      </p:sp>
      <p:sp>
        <p:nvSpPr>
          <p:cNvPr id="44" name="Ellipse 43"/>
          <p:cNvSpPr/>
          <p:nvPr/>
        </p:nvSpPr>
        <p:spPr bwMode="auto">
          <a:xfrm>
            <a:off x="438944" y="1073422"/>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1</a:t>
            </a:r>
          </a:p>
        </p:txBody>
      </p:sp>
      <p:sp>
        <p:nvSpPr>
          <p:cNvPr id="45" name="Ellipse 44"/>
          <p:cNvSpPr/>
          <p:nvPr/>
        </p:nvSpPr>
        <p:spPr bwMode="auto">
          <a:xfrm>
            <a:off x="4377680" y="1052736"/>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2</a:t>
            </a:r>
          </a:p>
        </p:txBody>
      </p:sp>
      <p:sp>
        <p:nvSpPr>
          <p:cNvPr id="46" name="Title 1"/>
          <p:cNvSpPr txBox="1">
            <a:spLocks/>
          </p:cNvSpPr>
          <p:nvPr/>
        </p:nvSpPr>
        <p:spPr>
          <a:xfrm>
            <a:off x="5224570" y="3062560"/>
            <a:ext cx="3403541" cy="468797"/>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Thin rows out if necessary to allow for development of the plants to full size.</a:t>
            </a:r>
          </a:p>
        </p:txBody>
      </p:sp>
      <p:sp>
        <p:nvSpPr>
          <p:cNvPr id="16" name="Rechteck 15"/>
          <p:cNvSpPr/>
          <p:nvPr/>
        </p:nvSpPr>
        <p:spPr>
          <a:xfrm>
            <a:off x="5457088" y="4000210"/>
            <a:ext cx="2864655" cy="1445013"/>
          </a:xfrm>
          <a:prstGeom prst="rect">
            <a:avLst/>
          </a:prstGeom>
          <a:solidFill>
            <a:srgbClr val="FBD96C">
              <a:alpha val="79999"/>
            </a:srgbClr>
          </a:solidFill>
          <a:ln>
            <a:noFill/>
          </a:ln>
        </p:spPr>
        <p:txBody>
          <a:bodyPr lIns="72000"/>
          <a:lstStyle/>
          <a:p>
            <a:pPr>
              <a:spcBef>
                <a:spcPts val="600"/>
              </a:spcBef>
            </a:pPr>
            <a:r>
              <a:rPr lang="en-US" sz="1600" dirty="0">
                <a:solidFill>
                  <a:srgbClr val="000000"/>
                </a:solidFill>
                <a:latin typeface="Arial" pitchFamily="34" charset="0"/>
                <a:cs typeface="Arial" pitchFamily="34" charset="0"/>
              </a:rPr>
              <a:t>Examples of vegetables </a:t>
            </a:r>
            <a:r>
              <a:rPr lang="en-US" sz="1600" b="0" dirty="0">
                <a:solidFill>
                  <a:srgbClr val="000000"/>
                </a:solidFill>
                <a:latin typeface="Arial" pitchFamily="34" charset="0"/>
                <a:cs typeface="Arial" pitchFamily="34" charset="0"/>
              </a:rPr>
              <a:t>that are or can be established through direct sowing</a:t>
            </a:r>
            <a:r>
              <a:rPr lang="en-US" sz="1600" b="0" dirty="0">
                <a:latin typeface="Arial" pitchFamily="34" charset="0"/>
                <a:cs typeface="Arial" pitchFamily="34" charset="0"/>
              </a:rPr>
              <a:t> include: carrots, radishes, onion, etc.</a:t>
            </a:r>
          </a:p>
          <a:p>
            <a:pPr>
              <a:spcBef>
                <a:spcPts val="600"/>
              </a:spcBef>
            </a:pPr>
            <a:endParaRPr lang="de-CH" sz="1600" b="0" dirty="0">
              <a:solidFill>
                <a:srgbClr val="FF0000"/>
              </a:solidFill>
              <a:highlight>
                <a:srgbClr val="FFFF00"/>
              </a:highlight>
              <a:latin typeface="Arial" pitchFamily="34" charset="0"/>
              <a:cs typeface="Arial" pitchFamily="34" charset="0"/>
            </a:endParaRPr>
          </a:p>
        </p:txBody>
      </p:sp>
      <p:sp>
        <p:nvSpPr>
          <p:cNvPr id="13" name="Ellipse 12"/>
          <p:cNvSpPr/>
          <p:nvPr/>
        </p:nvSpPr>
        <p:spPr bwMode="auto">
          <a:xfrm>
            <a:off x="438944" y="3716618"/>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de-CH" sz="2000" dirty="0">
                <a:solidFill>
                  <a:srgbClr val="000000"/>
                </a:solidFill>
              </a:rPr>
              <a:t>3</a:t>
            </a:r>
          </a:p>
        </p:txBody>
      </p:sp>
      <p:sp>
        <p:nvSpPr>
          <p:cNvPr id="14" name="Title 1"/>
          <p:cNvSpPr txBox="1">
            <a:spLocks/>
          </p:cNvSpPr>
          <p:nvPr/>
        </p:nvSpPr>
        <p:spPr>
          <a:xfrm>
            <a:off x="458250" y="5585391"/>
            <a:ext cx="3919430" cy="2567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solidFill>
                  <a:srgbClr val="000000"/>
                </a:solidFill>
              </a:rPr>
              <a:t>Let the plants grow to full size.</a:t>
            </a:r>
          </a:p>
        </p:txBody>
      </p:sp>
    </p:spTree>
    <p:extLst>
      <p:ext uri="{BB962C8B-B14F-4D97-AF65-F5344CB8AC3E}">
        <p14:creationId xmlns:p14="http://schemas.microsoft.com/office/powerpoint/2010/main" val="3326574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38933"/>
            <a:ext cx="8251825" cy="629998"/>
          </a:xfrm>
        </p:spPr>
        <p:txBody>
          <a:bodyPr/>
          <a:lstStyle/>
          <a:p>
            <a:r>
              <a:rPr lang="en-GB" dirty="0"/>
              <a:t>Recommended spacing of vegetables (1)</a:t>
            </a:r>
          </a:p>
        </p:txBody>
      </p:sp>
      <p:graphicFrame>
        <p:nvGraphicFramePr>
          <p:cNvPr id="4" name="Table 3"/>
          <p:cNvGraphicFramePr>
            <a:graphicFrameLocks noGrp="1"/>
          </p:cNvGraphicFramePr>
          <p:nvPr>
            <p:extLst>
              <p:ext uri="{D42A27DB-BD31-4B8C-83A1-F6EECF244321}">
                <p14:modId xmlns:p14="http://schemas.microsoft.com/office/powerpoint/2010/main" val="400095342"/>
              </p:ext>
            </p:extLst>
          </p:nvPr>
        </p:nvGraphicFramePr>
        <p:xfrm>
          <a:off x="251518" y="836712"/>
          <a:ext cx="8424938" cy="5184567"/>
        </p:xfrm>
        <a:graphic>
          <a:graphicData uri="http://schemas.openxmlformats.org/drawingml/2006/table">
            <a:tbl>
              <a:tblPr>
                <a:tableStyleId>{21E4AEA4-8DFA-4A89-87EB-49C32662AFE0}</a:tableStyleId>
              </a:tblPr>
              <a:tblGrid>
                <a:gridCol w="2808314">
                  <a:extLst>
                    <a:ext uri="{9D8B030D-6E8A-4147-A177-3AD203B41FA5}">
                      <a16:colId xmlns:a16="http://schemas.microsoft.com/office/drawing/2014/main" val="20000"/>
                    </a:ext>
                  </a:extLst>
                </a:gridCol>
                <a:gridCol w="1404156">
                  <a:extLst>
                    <a:ext uri="{9D8B030D-6E8A-4147-A177-3AD203B41FA5}">
                      <a16:colId xmlns:a16="http://schemas.microsoft.com/office/drawing/2014/main" val="20001"/>
                    </a:ext>
                  </a:extLst>
                </a:gridCol>
                <a:gridCol w="1404156">
                  <a:extLst>
                    <a:ext uri="{9D8B030D-6E8A-4147-A177-3AD203B41FA5}">
                      <a16:colId xmlns:a16="http://schemas.microsoft.com/office/drawing/2014/main" val="20002"/>
                    </a:ext>
                  </a:extLst>
                </a:gridCol>
                <a:gridCol w="1404156">
                  <a:extLst>
                    <a:ext uri="{9D8B030D-6E8A-4147-A177-3AD203B41FA5}">
                      <a16:colId xmlns:a16="http://schemas.microsoft.com/office/drawing/2014/main" val="20003"/>
                    </a:ext>
                  </a:extLst>
                </a:gridCol>
                <a:gridCol w="1404156">
                  <a:extLst>
                    <a:ext uri="{9D8B030D-6E8A-4147-A177-3AD203B41FA5}">
                      <a16:colId xmlns:a16="http://schemas.microsoft.com/office/drawing/2014/main" val="20004"/>
                    </a:ext>
                  </a:extLst>
                </a:gridCol>
              </a:tblGrid>
              <a:tr h="280247">
                <a:tc>
                  <a:txBody>
                    <a:bodyPr/>
                    <a:lstStyle/>
                    <a:p>
                      <a:pPr algn="l" fontAlgn="b"/>
                      <a:r>
                        <a:rPr lang="de-CH" sz="1400" b="1" u="none" strike="noStrike" dirty="0">
                          <a:effectLst/>
                        </a:rPr>
                        <a:t> </a:t>
                      </a:r>
                      <a:r>
                        <a:rPr lang="de-CH" sz="1400" b="1" u="none" strike="noStrike" dirty="0" err="1">
                          <a:effectLst/>
                        </a:rPr>
                        <a:t>Vegetable</a:t>
                      </a:r>
                      <a:r>
                        <a:rPr lang="de-CH" sz="1400" b="1" u="none" strike="noStrike" dirty="0">
                          <a:effectLst/>
                        </a:rPr>
                        <a:t> </a:t>
                      </a:r>
                      <a:r>
                        <a:rPr lang="de-CH" sz="1400" b="1" u="none" strike="noStrike" dirty="0" err="1">
                          <a:effectLst/>
                        </a:rPr>
                        <a:t>species</a:t>
                      </a:r>
                      <a:endParaRPr lang="de-CH" sz="1400" b="1" i="0" u="none" strike="noStrike" dirty="0">
                        <a:solidFill>
                          <a:srgbClr val="000000"/>
                        </a:solidFill>
                        <a:effectLst/>
                        <a:latin typeface="Calibri"/>
                      </a:endParaRPr>
                    </a:p>
                  </a:txBody>
                  <a:tcPr marL="0" marR="0" marT="0" marB="0" anchor="ctr">
                    <a:solidFill>
                      <a:srgbClr val="FFCC99"/>
                    </a:solidFill>
                  </a:tcPr>
                </a:tc>
                <a:tc gridSpan="2">
                  <a:txBody>
                    <a:bodyPr/>
                    <a:lstStyle/>
                    <a:p>
                      <a:pPr algn="ctr" fontAlgn="b"/>
                      <a:r>
                        <a:rPr lang="de-CH" sz="1400" b="1" u="none" strike="noStrike" dirty="0">
                          <a:effectLst/>
                        </a:rPr>
                        <a:t>In row (cm) </a:t>
                      </a:r>
                      <a:endParaRPr lang="de-CH" sz="1400" b="1" i="0" u="none" strike="noStrike" dirty="0">
                        <a:solidFill>
                          <a:srgbClr val="000000"/>
                        </a:solidFill>
                        <a:effectLst/>
                        <a:latin typeface="Calibri"/>
                      </a:endParaRPr>
                    </a:p>
                  </a:txBody>
                  <a:tcPr marL="0" marR="0" marT="0" marB="0" anchor="ctr">
                    <a:solidFill>
                      <a:srgbClr val="FFCC99"/>
                    </a:solidFill>
                  </a:tcPr>
                </a:tc>
                <a:tc hMerge="1">
                  <a:txBody>
                    <a:bodyPr/>
                    <a:lstStyle/>
                    <a:p>
                      <a:pPr algn="ctr" fontAlgn="b"/>
                      <a:endParaRPr lang="de-CH" sz="1400" b="1" i="0" u="none" strike="noStrike" dirty="0">
                        <a:solidFill>
                          <a:srgbClr val="000000"/>
                        </a:solidFill>
                        <a:effectLst/>
                        <a:latin typeface="Calibri"/>
                      </a:endParaRPr>
                    </a:p>
                  </a:txBody>
                  <a:tcPr marL="0" marR="0" marT="0" marB="0" anchor="b"/>
                </a:tc>
                <a:tc gridSpan="2">
                  <a:txBody>
                    <a:bodyPr/>
                    <a:lstStyle/>
                    <a:p>
                      <a:pPr algn="ctr" fontAlgn="b"/>
                      <a:r>
                        <a:rPr lang="de-CH" sz="1400" b="1" u="none" strike="noStrike" dirty="0" err="1">
                          <a:effectLst/>
                        </a:rPr>
                        <a:t>Between</a:t>
                      </a:r>
                      <a:r>
                        <a:rPr lang="de-CH" sz="1400" b="1" u="none" strike="noStrike" dirty="0">
                          <a:effectLst/>
                        </a:rPr>
                        <a:t> </a:t>
                      </a:r>
                      <a:r>
                        <a:rPr lang="de-CH" sz="1400" b="1" u="none" strike="noStrike" dirty="0" err="1">
                          <a:effectLst/>
                        </a:rPr>
                        <a:t>rows</a:t>
                      </a:r>
                      <a:r>
                        <a:rPr lang="de-CH" sz="1400" b="1" u="none" strike="noStrike" dirty="0">
                          <a:effectLst/>
                        </a:rPr>
                        <a:t> (cm) </a:t>
                      </a:r>
                      <a:endParaRPr lang="de-CH" sz="1400" b="1" i="0" u="none" strike="noStrike" dirty="0">
                        <a:solidFill>
                          <a:srgbClr val="000000"/>
                        </a:solidFill>
                        <a:effectLst/>
                        <a:latin typeface="Calibri"/>
                      </a:endParaRPr>
                    </a:p>
                  </a:txBody>
                  <a:tcPr marL="0" marR="0" marT="0" marB="0" anchor="ctr">
                    <a:solidFill>
                      <a:srgbClr val="FFCC99"/>
                    </a:solidFill>
                  </a:tcPr>
                </a:tc>
                <a:tc hMerge="1">
                  <a:txBody>
                    <a:bodyPr/>
                    <a:lstStyle/>
                    <a:p>
                      <a:pPr algn="ctr" fontAlgn="b"/>
                      <a:endParaRPr lang="de-CH" sz="1400" b="1"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0"/>
                  </a:ext>
                </a:extLst>
              </a:tr>
              <a:tr h="245216">
                <a:tc>
                  <a:txBody>
                    <a:bodyPr/>
                    <a:lstStyle/>
                    <a:p>
                      <a:pPr algn="l" fontAlgn="b"/>
                      <a:endParaRPr lang="de-CH" sz="1400" b="0" i="0" u="none" strike="noStrike" dirty="0">
                        <a:solidFill>
                          <a:srgbClr val="000000"/>
                        </a:solidFill>
                        <a:effectLst/>
                        <a:latin typeface="Calibri"/>
                      </a:endParaRPr>
                    </a:p>
                  </a:txBody>
                  <a:tcPr marL="0" marR="0" marT="0" marB="0" anchor="ctr">
                    <a:solidFill>
                      <a:srgbClr val="FF9933">
                        <a:alpha val="50196"/>
                      </a:srgbClr>
                    </a:solidFill>
                  </a:tcPr>
                </a:tc>
                <a:tc>
                  <a:txBody>
                    <a:bodyPr/>
                    <a:lstStyle/>
                    <a:p>
                      <a:pPr algn="ctr" fontAlgn="b"/>
                      <a:r>
                        <a:rPr lang="de-CH" sz="1400" b="1" u="none" strike="noStrike" dirty="0">
                          <a:effectLst/>
                        </a:rPr>
                        <a:t>Minimum</a:t>
                      </a:r>
                      <a:endParaRPr lang="de-CH" sz="1400" b="1" i="1" u="none" strike="noStrike" dirty="0">
                        <a:solidFill>
                          <a:srgbClr val="000000"/>
                        </a:solidFill>
                        <a:effectLst/>
                        <a:latin typeface="Calibri"/>
                      </a:endParaRPr>
                    </a:p>
                  </a:txBody>
                  <a:tcPr marL="0" marR="0" marT="0" marB="0" anchor="ctr">
                    <a:solidFill>
                      <a:srgbClr val="FF9933">
                        <a:alpha val="50196"/>
                      </a:srgbClr>
                    </a:solidFill>
                  </a:tcPr>
                </a:tc>
                <a:tc>
                  <a:txBody>
                    <a:bodyPr/>
                    <a:lstStyle/>
                    <a:p>
                      <a:pPr algn="ctr" fontAlgn="b"/>
                      <a:r>
                        <a:rPr lang="de-CH" sz="1400" b="1" u="none" strike="noStrike" dirty="0">
                          <a:effectLst/>
                        </a:rPr>
                        <a:t>Maximum</a:t>
                      </a:r>
                      <a:endParaRPr lang="de-CH" sz="1400" b="1" i="1" u="none" strike="noStrike" dirty="0">
                        <a:solidFill>
                          <a:srgbClr val="000000"/>
                        </a:solidFill>
                        <a:effectLst/>
                        <a:latin typeface="Calibri"/>
                      </a:endParaRPr>
                    </a:p>
                  </a:txBody>
                  <a:tcPr marL="0" marR="0" marT="0" marB="0" anchor="ctr">
                    <a:solidFill>
                      <a:srgbClr val="FF9933">
                        <a:alpha val="50196"/>
                      </a:srgbClr>
                    </a:solidFill>
                  </a:tcPr>
                </a:tc>
                <a:tc>
                  <a:txBody>
                    <a:bodyPr/>
                    <a:lstStyle/>
                    <a:p>
                      <a:pPr algn="ctr" fontAlgn="b"/>
                      <a:r>
                        <a:rPr lang="de-CH" sz="1400" b="1" u="none" strike="noStrike" dirty="0">
                          <a:effectLst/>
                        </a:rPr>
                        <a:t>Minimum</a:t>
                      </a:r>
                      <a:endParaRPr lang="de-CH" sz="1400" b="1" i="1" u="none" strike="noStrike" dirty="0">
                        <a:solidFill>
                          <a:srgbClr val="000000"/>
                        </a:solidFill>
                        <a:effectLst/>
                        <a:latin typeface="Calibri"/>
                      </a:endParaRPr>
                    </a:p>
                  </a:txBody>
                  <a:tcPr marL="0" marR="0" marT="0" marB="0" anchor="ctr">
                    <a:solidFill>
                      <a:srgbClr val="FF9933">
                        <a:alpha val="50196"/>
                      </a:srgbClr>
                    </a:solidFill>
                  </a:tcPr>
                </a:tc>
                <a:tc>
                  <a:txBody>
                    <a:bodyPr/>
                    <a:lstStyle/>
                    <a:p>
                      <a:pPr algn="ctr" fontAlgn="b"/>
                      <a:r>
                        <a:rPr lang="de-CH" sz="1400" b="1" u="none" strike="noStrike" dirty="0">
                          <a:effectLst/>
                        </a:rPr>
                        <a:t>Maximum</a:t>
                      </a:r>
                      <a:endParaRPr lang="de-CH" sz="1400" b="1" i="1" u="none" strike="noStrike" dirty="0">
                        <a:solidFill>
                          <a:srgbClr val="000000"/>
                        </a:solidFill>
                        <a:effectLst/>
                        <a:latin typeface="Calibri"/>
                      </a:endParaRPr>
                    </a:p>
                  </a:txBody>
                  <a:tcPr marL="0" marR="0" marT="0" marB="0" anchor="ctr">
                    <a:solidFill>
                      <a:srgbClr val="FF9933">
                        <a:alpha val="50196"/>
                      </a:srgbClr>
                    </a:solidFill>
                  </a:tcPr>
                </a:tc>
                <a:extLst>
                  <a:ext uri="{0D108BD9-81ED-4DB2-BD59-A6C34878D82A}">
                    <a16:rowId xmlns:a16="http://schemas.microsoft.com/office/drawing/2014/main" val="10001"/>
                  </a:ext>
                </a:extLst>
              </a:tr>
              <a:tr h="245216">
                <a:tc>
                  <a:txBody>
                    <a:bodyPr/>
                    <a:lstStyle/>
                    <a:p>
                      <a:pPr algn="l" fontAlgn="b"/>
                      <a:r>
                        <a:rPr lang="de-CH" sz="1400" b="1" u="none" strike="noStrike" dirty="0">
                          <a:effectLst/>
                        </a:rPr>
                        <a:t>Asparagus</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dirty="0">
                          <a:effectLst/>
                        </a:rPr>
                        <a:t>22.5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37.5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120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180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2"/>
                  </a:ext>
                </a:extLst>
              </a:tr>
              <a:tr h="245216">
                <a:tc>
                  <a:txBody>
                    <a:bodyPr/>
                    <a:lstStyle/>
                    <a:p>
                      <a:pPr algn="l" fontAlgn="b"/>
                      <a:r>
                        <a:rPr lang="de-CH" sz="1400" b="1" u="none" strike="noStrike" dirty="0">
                          <a:effectLst/>
                        </a:rPr>
                        <a:t>Bush bean</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10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03"/>
                  </a:ext>
                </a:extLst>
              </a:tr>
              <a:tr h="245216">
                <a:tc>
                  <a:txBody>
                    <a:bodyPr/>
                    <a:lstStyle/>
                    <a:p>
                      <a:pPr algn="l" fontAlgn="b"/>
                      <a:r>
                        <a:rPr lang="de-CH" sz="1400" b="1" u="none" strike="noStrike" dirty="0">
                          <a:effectLst/>
                        </a:rPr>
                        <a:t>Pole Bean</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dirty="0">
                          <a:effectLst/>
                        </a:rPr>
                        <a:t>15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22.5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a:effectLst/>
                        </a:rPr>
                        <a:t>120</a:t>
                      </a:r>
                      <a:endParaRPr lang="de-CH" sz="1400" b="0" i="0" u="none" strike="noStrike">
                        <a:solidFill>
                          <a:srgbClr val="000000"/>
                        </a:solidFill>
                        <a:effectLst/>
                        <a:latin typeface="Calibri"/>
                      </a:endParaRPr>
                    </a:p>
                  </a:txBody>
                  <a:tcPr marL="0" marR="0" marT="0" marB="0" anchor="ctr"/>
                </a:tc>
                <a:extLst>
                  <a:ext uri="{0D108BD9-81ED-4DB2-BD59-A6C34878D82A}">
                    <a16:rowId xmlns:a16="http://schemas.microsoft.com/office/drawing/2014/main" val="10004"/>
                  </a:ext>
                </a:extLst>
              </a:tr>
              <a:tr h="245216">
                <a:tc>
                  <a:txBody>
                    <a:bodyPr/>
                    <a:lstStyle/>
                    <a:p>
                      <a:pPr algn="l" fontAlgn="b"/>
                      <a:r>
                        <a:rPr lang="de-CH" sz="1400" b="1" u="none" strike="noStrike" dirty="0">
                          <a:effectLst/>
                        </a:rPr>
                        <a:t>Beet</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dirty="0">
                          <a:effectLst/>
                        </a:rPr>
                        <a:t>5</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10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30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75</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05"/>
                  </a:ext>
                </a:extLst>
              </a:tr>
              <a:tr h="245216">
                <a:tc>
                  <a:txBody>
                    <a:bodyPr/>
                    <a:lstStyle/>
                    <a:p>
                      <a:pPr algn="l" fontAlgn="b"/>
                      <a:r>
                        <a:rPr lang="de-CH" sz="1400" b="1" u="none" strike="noStrike" dirty="0">
                          <a:effectLst/>
                        </a:rPr>
                        <a:t>Broccoli</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dirty="0">
                          <a:effectLst/>
                        </a:rPr>
                        <a:t>30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45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6"/>
                  </a:ext>
                </a:extLst>
              </a:tr>
              <a:tr h="245216">
                <a:tc>
                  <a:txBody>
                    <a:bodyPr/>
                    <a:lstStyle/>
                    <a:p>
                      <a:pPr algn="l" fontAlgn="b"/>
                      <a:r>
                        <a:rPr lang="de-CH" sz="1400" b="1" u="none" strike="noStrike" dirty="0" err="1">
                          <a:effectLst/>
                        </a:rPr>
                        <a:t>Brussels</a:t>
                      </a:r>
                      <a:r>
                        <a:rPr lang="de-CH" sz="1400" b="1" u="none" strike="noStrike" dirty="0">
                          <a:effectLst/>
                        </a:rPr>
                        <a:t> sprouts</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100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07"/>
                  </a:ext>
                </a:extLst>
              </a:tr>
              <a:tr h="245216">
                <a:tc>
                  <a:txBody>
                    <a:bodyPr/>
                    <a:lstStyle/>
                    <a:p>
                      <a:pPr algn="l" fontAlgn="b"/>
                      <a:r>
                        <a:rPr lang="de-CH" sz="1400" b="1" u="none" strike="noStrike" dirty="0">
                          <a:effectLst/>
                        </a:rPr>
                        <a:t>Cabbage</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8"/>
                  </a:ext>
                </a:extLst>
              </a:tr>
              <a:tr h="245216">
                <a:tc>
                  <a:txBody>
                    <a:bodyPr/>
                    <a:lstStyle/>
                    <a:p>
                      <a:pPr algn="l" fontAlgn="b"/>
                      <a:r>
                        <a:rPr lang="de-CH" sz="1400" b="1" u="none" strike="noStrike" dirty="0">
                          <a:effectLst/>
                        </a:rPr>
                        <a:t>Carrot</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2.5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7.5</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40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75</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09"/>
                  </a:ext>
                </a:extLst>
              </a:tr>
              <a:tr h="245216">
                <a:tc>
                  <a:txBody>
                    <a:bodyPr/>
                    <a:lstStyle/>
                    <a:p>
                      <a:pPr algn="l" fontAlgn="b"/>
                      <a:r>
                        <a:rPr lang="de-CH" sz="1400" b="1" u="none" strike="noStrike" dirty="0">
                          <a:effectLst/>
                        </a:rPr>
                        <a:t>Cauliflower</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35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10"/>
                  </a:ext>
                </a:extLst>
              </a:tr>
              <a:tr h="245216">
                <a:tc>
                  <a:txBody>
                    <a:bodyPr/>
                    <a:lstStyle/>
                    <a:p>
                      <a:pPr algn="l" fontAlgn="b"/>
                      <a:r>
                        <a:rPr lang="de-CH" sz="1400" b="1" u="none" strike="noStrike" dirty="0">
                          <a:effectLst/>
                        </a:rPr>
                        <a:t>Celeriac</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10</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11"/>
                  </a:ext>
                </a:extLst>
              </a:tr>
              <a:tr h="245216">
                <a:tc>
                  <a:txBody>
                    <a:bodyPr/>
                    <a:lstStyle/>
                    <a:p>
                      <a:pPr algn="l" fontAlgn="b"/>
                      <a:r>
                        <a:rPr lang="de-CH" sz="1400" b="1" u="none" strike="noStrike" dirty="0">
                          <a:effectLst/>
                        </a:rPr>
                        <a:t>Celery</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45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100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12"/>
                  </a:ext>
                </a:extLst>
              </a:tr>
              <a:tr h="245216">
                <a:tc>
                  <a:txBody>
                    <a:bodyPr/>
                    <a:lstStyle/>
                    <a:p>
                      <a:pPr algn="l" fontAlgn="b"/>
                      <a:r>
                        <a:rPr lang="de-CH" sz="1400" b="1" u="none" strike="noStrike" dirty="0">
                          <a:effectLst/>
                        </a:rPr>
                        <a:t>Chard (swiss)</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37.5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13"/>
                  </a:ext>
                </a:extLst>
              </a:tr>
              <a:tr h="245216">
                <a:tc>
                  <a:txBody>
                    <a:bodyPr/>
                    <a:lstStyle/>
                    <a:p>
                      <a:pPr algn="l" fontAlgn="b"/>
                      <a:r>
                        <a:rPr lang="de-CH" sz="1400" b="1" u="none" strike="noStrike" dirty="0">
                          <a:effectLst/>
                        </a:rPr>
                        <a:t>Chinese cabbage</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25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45</a:t>
                      </a:r>
                      <a:endParaRPr lang="de-CH" sz="1400" b="0" i="0" u="none" strike="noStrike" dirty="0">
                        <a:solidFill>
                          <a:srgbClr val="000000"/>
                        </a:solidFill>
                        <a:effectLst/>
                        <a:latin typeface="Calibri"/>
                      </a:endParaRPr>
                    </a:p>
                  </a:txBody>
                  <a:tcPr marL="0" marR="0" marT="0" marB="0" anchor="ct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14"/>
                  </a:ext>
                </a:extLst>
              </a:tr>
              <a:tr h="245216">
                <a:tc>
                  <a:txBody>
                    <a:bodyPr/>
                    <a:lstStyle/>
                    <a:p>
                      <a:pPr algn="l" fontAlgn="b"/>
                      <a:r>
                        <a:rPr lang="de-CH" sz="1400" b="1" u="none" strike="noStrike" dirty="0">
                          <a:effectLst/>
                        </a:rPr>
                        <a:t>Corn</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20</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75</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105</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15"/>
                  </a:ext>
                </a:extLst>
              </a:tr>
              <a:tr h="245216">
                <a:tc>
                  <a:txBody>
                    <a:bodyPr/>
                    <a:lstStyle/>
                    <a:p>
                      <a:pPr algn="l" fontAlgn="b"/>
                      <a:r>
                        <a:rPr lang="de-CH" sz="1400" b="1" u="none" strike="noStrike" dirty="0">
                          <a:effectLst/>
                        </a:rPr>
                        <a:t>Cucucmber</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20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180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16"/>
                  </a:ext>
                </a:extLst>
              </a:tr>
              <a:tr h="245216">
                <a:tc>
                  <a:txBody>
                    <a:bodyPr/>
                    <a:lstStyle/>
                    <a:p>
                      <a:pPr algn="l" fontAlgn="b"/>
                      <a:r>
                        <a:rPr lang="de-CH" sz="1400" b="1" u="none" strike="noStrike" dirty="0">
                          <a:effectLst/>
                        </a:rPr>
                        <a:t>Egg plant</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75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120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17"/>
                  </a:ext>
                </a:extLst>
              </a:tr>
              <a:tr h="245216">
                <a:tc>
                  <a:txBody>
                    <a:bodyPr/>
                    <a:lstStyle/>
                    <a:p>
                      <a:pPr algn="l" fontAlgn="b"/>
                      <a:r>
                        <a:rPr lang="de-CH" sz="1400" b="1" u="none" strike="noStrike" dirty="0">
                          <a:effectLst/>
                        </a:rPr>
                        <a:t>Garlic</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2.5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7.5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18"/>
                  </a:ext>
                </a:extLst>
              </a:tr>
              <a:tr h="245216">
                <a:tc>
                  <a:txBody>
                    <a:bodyPr/>
                    <a:lstStyle/>
                    <a:p>
                      <a:pPr algn="l" fontAlgn="b"/>
                      <a:r>
                        <a:rPr lang="de-CH" sz="1400" b="1" u="none" strike="noStrike" dirty="0">
                          <a:effectLst/>
                        </a:rPr>
                        <a:t>Kale</a:t>
                      </a:r>
                      <a:endParaRPr lang="de-CH" sz="1400" b="1" i="0" u="none" strike="noStrike" dirty="0">
                        <a:solidFill>
                          <a:schemeClr val="accent3"/>
                        </a:solidFill>
                        <a:effectLst/>
                        <a:latin typeface="Calibri"/>
                      </a:endParaRPr>
                    </a:p>
                  </a:txBody>
                  <a:tcPr marL="72000" marR="0" marT="0" marB="0" anchor="ctr">
                    <a:solidFill>
                      <a:srgbClr val="FFCC99">
                        <a:alpha val="50196"/>
                      </a:srgbClr>
                    </a:solidFill>
                  </a:tcP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19"/>
                  </a:ext>
                </a:extLst>
              </a:tr>
              <a:tr h="245216">
                <a:tc>
                  <a:txBody>
                    <a:bodyPr/>
                    <a:lstStyle/>
                    <a:p>
                      <a:pPr algn="l" fontAlgn="b"/>
                      <a:r>
                        <a:rPr lang="de-CH" sz="1400" b="1" u="none" strike="noStrike" dirty="0">
                          <a:effectLst/>
                        </a:rPr>
                        <a:t>Leek</a:t>
                      </a:r>
                      <a:endParaRPr lang="de-CH" sz="1400" b="1" i="0" u="none" strike="noStrike" dirty="0">
                        <a:solidFill>
                          <a:schemeClr val="accent3"/>
                        </a:solidFill>
                        <a:effectLst/>
                        <a:latin typeface="Calibri"/>
                      </a:endParaRPr>
                    </a:p>
                  </a:txBody>
                  <a:tcPr marL="72000" marR="0" marT="0" marB="0" anchor="ctr"/>
                </a:tc>
                <a:tc>
                  <a:txBody>
                    <a:bodyPr/>
                    <a:lstStyle/>
                    <a:p>
                      <a:pPr algn="ctr" fontAlgn="b"/>
                      <a:r>
                        <a:rPr lang="de-CH" sz="1400" u="none" strike="noStrike">
                          <a:effectLst/>
                        </a:rPr>
                        <a:t>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ct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703316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38933"/>
            <a:ext cx="8251825" cy="629998"/>
          </a:xfrm>
        </p:spPr>
        <p:txBody>
          <a:bodyPr/>
          <a:lstStyle/>
          <a:p>
            <a:r>
              <a:rPr lang="en-GB" dirty="0"/>
              <a:t>Recommended spacing of vegetables (2)</a:t>
            </a:r>
          </a:p>
        </p:txBody>
      </p:sp>
      <p:graphicFrame>
        <p:nvGraphicFramePr>
          <p:cNvPr id="4" name="Table 3"/>
          <p:cNvGraphicFramePr>
            <a:graphicFrameLocks noGrp="1"/>
          </p:cNvGraphicFramePr>
          <p:nvPr>
            <p:extLst>
              <p:ext uri="{D42A27DB-BD31-4B8C-83A1-F6EECF244321}">
                <p14:modId xmlns:p14="http://schemas.microsoft.com/office/powerpoint/2010/main" val="93645787"/>
              </p:ext>
            </p:extLst>
          </p:nvPr>
        </p:nvGraphicFramePr>
        <p:xfrm>
          <a:off x="251518" y="836712"/>
          <a:ext cx="8424938" cy="5184567"/>
        </p:xfrm>
        <a:graphic>
          <a:graphicData uri="http://schemas.openxmlformats.org/drawingml/2006/table">
            <a:tbl>
              <a:tblPr>
                <a:tableStyleId>{21E4AEA4-8DFA-4A89-87EB-49C32662AFE0}</a:tableStyleId>
              </a:tblPr>
              <a:tblGrid>
                <a:gridCol w="2808314">
                  <a:extLst>
                    <a:ext uri="{9D8B030D-6E8A-4147-A177-3AD203B41FA5}">
                      <a16:colId xmlns:a16="http://schemas.microsoft.com/office/drawing/2014/main" val="20000"/>
                    </a:ext>
                  </a:extLst>
                </a:gridCol>
                <a:gridCol w="1404156">
                  <a:extLst>
                    <a:ext uri="{9D8B030D-6E8A-4147-A177-3AD203B41FA5}">
                      <a16:colId xmlns:a16="http://schemas.microsoft.com/office/drawing/2014/main" val="20001"/>
                    </a:ext>
                  </a:extLst>
                </a:gridCol>
                <a:gridCol w="1404156">
                  <a:extLst>
                    <a:ext uri="{9D8B030D-6E8A-4147-A177-3AD203B41FA5}">
                      <a16:colId xmlns:a16="http://schemas.microsoft.com/office/drawing/2014/main" val="20002"/>
                    </a:ext>
                  </a:extLst>
                </a:gridCol>
                <a:gridCol w="1404156">
                  <a:extLst>
                    <a:ext uri="{9D8B030D-6E8A-4147-A177-3AD203B41FA5}">
                      <a16:colId xmlns:a16="http://schemas.microsoft.com/office/drawing/2014/main" val="20003"/>
                    </a:ext>
                  </a:extLst>
                </a:gridCol>
                <a:gridCol w="1404156">
                  <a:extLst>
                    <a:ext uri="{9D8B030D-6E8A-4147-A177-3AD203B41FA5}">
                      <a16:colId xmlns:a16="http://schemas.microsoft.com/office/drawing/2014/main" val="20004"/>
                    </a:ext>
                  </a:extLst>
                </a:gridCol>
              </a:tblGrid>
              <a:tr h="280247">
                <a:tc>
                  <a:txBody>
                    <a:bodyPr/>
                    <a:lstStyle/>
                    <a:p>
                      <a:pPr algn="l" fontAlgn="b"/>
                      <a:r>
                        <a:rPr lang="en-GB" sz="1400" b="1" u="none" strike="noStrike" noProof="0">
                          <a:effectLst/>
                        </a:rPr>
                        <a:t> Vegetable species</a:t>
                      </a:r>
                      <a:endParaRPr lang="en-GB" sz="1400" b="1" i="0" u="none" strike="noStrike" noProof="0">
                        <a:solidFill>
                          <a:srgbClr val="000000"/>
                        </a:solidFill>
                        <a:effectLst/>
                        <a:latin typeface="Calibri"/>
                      </a:endParaRPr>
                    </a:p>
                  </a:txBody>
                  <a:tcPr marL="0" marR="0" marT="0" marB="0" anchor="ctr">
                    <a:solidFill>
                      <a:srgbClr val="FFCC99"/>
                    </a:solidFill>
                  </a:tcPr>
                </a:tc>
                <a:tc gridSpan="2">
                  <a:txBody>
                    <a:bodyPr/>
                    <a:lstStyle/>
                    <a:p>
                      <a:pPr algn="ctr" fontAlgn="b"/>
                      <a:r>
                        <a:rPr lang="en-GB" sz="1400" b="1" u="none" strike="noStrike" noProof="0">
                          <a:effectLst/>
                        </a:rPr>
                        <a:t>In row (cm) </a:t>
                      </a:r>
                      <a:endParaRPr lang="en-GB" sz="1400" b="1" i="0" u="none" strike="noStrike" noProof="0">
                        <a:solidFill>
                          <a:srgbClr val="000000"/>
                        </a:solidFill>
                        <a:effectLst/>
                        <a:latin typeface="Calibri"/>
                      </a:endParaRPr>
                    </a:p>
                  </a:txBody>
                  <a:tcPr marL="0" marR="0" marT="0" marB="0" anchor="ctr">
                    <a:solidFill>
                      <a:srgbClr val="FFCC99"/>
                    </a:solidFill>
                  </a:tcPr>
                </a:tc>
                <a:tc hMerge="1">
                  <a:txBody>
                    <a:bodyPr/>
                    <a:lstStyle/>
                    <a:p>
                      <a:pPr algn="ctr" fontAlgn="b"/>
                      <a:endParaRPr lang="de-CH" sz="1400" b="1" i="0" u="none" strike="noStrike" dirty="0">
                        <a:solidFill>
                          <a:srgbClr val="000000"/>
                        </a:solidFill>
                        <a:effectLst/>
                        <a:latin typeface="Calibri"/>
                      </a:endParaRPr>
                    </a:p>
                  </a:txBody>
                  <a:tcPr marL="0" marR="0" marT="0" marB="0" anchor="b"/>
                </a:tc>
                <a:tc gridSpan="2">
                  <a:txBody>
                    <a:bodyPr/>
                    <a:lstStyle/>
                    <a:p>
                      <a:pPr algn="ctr" fontAlgn="b"/>
                      <a:r>
                        <a:rPr lang="en-GB" sz="1400" b="1" u="none" strike="noStrike" noProof="0" dirty="0">
                          <a:effectLst/>
                        </a:rPr>
                        <a:t>Between rows (cm) </a:t>
                      </a:r>
                      <a:endParaRPr lang="en-GB" sz="1400" b="1" i="0" u="none" strike="noStrike" noProof="0" dirty="0">
                        <a:solidFill>
                          <a:srgbClr val="000000"/>
                        </a:solidFill>
                        <a:effectLst/>
                        <a:latin typeface="Calibri"/>
                      </a:endParaRPr>
                    </a:p>
                  </a:txBody>
                  <a:tcPr marL="0" marR="0" marT="0" marB="0" anchor="ctr">
                    <a:solidFill>
                      <a:srgbClr val="FFCC99"/>
                    </a:solidFill>
                  </a:tcPr>
                </a:tc>
                <a:tc hMerge="1">
                  <a:txBody>
                    <a:bodyPr/>
                    <a:lstStyle/>
                    <a:p>
                      <a:pPr algn="ctr" fontAlgn="b"/>
                      <a:endParaRPr lang="de-CH" sz="1400" b="1"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0"/>
                  </a:ext>
                </a:extLst>
              </a:tr>
              <a:tr h="245216">
                <a:tc>
                  <a:txBody>
                    <a:bodyPr/>
                    <a:lstStyle/>
                    <a:p>
                      <a:pPr algn="l" fontAlgn="b"/>
                      <a:endParaRPr lang="de-CH" sz="1400" b="0" i="0"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b="1" u="none" strike="noStrike" dirty="0">
                          <a:effectLst/>
                        </a:rPr>
                        <a:t>Minimum</a:t>
                      </a:r>
                      <a:endParaRPr lang="de-CH" sz="1400" b="1" i="1"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b="1" u="none" strike="noStrike" dirty="0">
                          <a:effectLst/>
                        </a:rPr>
                        <a:t>Maximum</a:t>
                      </a:r>
                      <a:endParaRPr lang="de-CH" sz="1400" b="1" i="1"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b="1" u="none" strike="noStrike" dirty="0">
                          <a:effectLst/>
                        </a:rPr>
                        <a:t>Minimum</a:t>
                      </a:r>
                      <a:endParaRPr lang="de-CH" sz="1400" b="1" i="1" u="none" strike="noStrike" dirty="0">
                        <a:solidFill>
                          <a:srgbClr val="000000"/>
                        </a:solidFill>
                        <a:effectLst/>
                        <a:latin typeface="Calibri"/>
                      </a:endParaRPr>
                    </a:p>
                  </a:txBody>
                  <a:tcPr marL="0" marR="0" marT="0" marB="0" anchor="ctr">
                    <a:solidFill>
                      <a:srgbClr val="FFCC99">
                        <a:alpha val="50196"/>
                      </a:srgbClr>
                    </a:solidFill>
                  </a:tcPr>
                </a:tc>
                <a:tc>
                  <a:txBody>
                    <a:bodyPr/>
                    <a:lstStyle/>
                    <a:p>
                      <a:pPr algn="ctr" fontAlgn="b"/>
                      <a:r>
                        <a:rPr lang="de-CH" sz="1400" b="1" u="none" strike="noStrike" dirty="0">
                          <a:effectLst/>
                        </a:rPr>
                        <a:t>Maximum</a:t>
                      </a:r>
                      <a:endParaRPr lang="de-CH" sz="1400" b="1" i="1" u="none" strike="noStrike" dirty="0">
                        <a:solidFill>
                          <a:srgbClr val="000000"/>
                        </a:solidFill>
                        <a:effectLst/>
                        <a:latin typeface="Calibri"/>
                      </a:endParaRPr>
                    </a:p>
                  </a:txBody>
                  <a:tcPr marL="0" marR="0" marT="0" marB="0" anchor="ctr">
                    <a:solidFill>
                      <a:srgbClr val="FFCC99">
                        <a:alpha val="50196"/>
                      </a:srgbClr>
                    </a:solidFill>
                  </a:tcPr>
                </a:tc>
                <a:extLst>
                  <a:ext uri="{0D108BD9-81ED-4DB2-BD59-A6C34878D82A}">
                    <a16:rowId xmlns:a16="http://schemas.microsoft.com/office/drawing/2014/main" val="10001"/>
                  </a:ext>
                </a:extLst>
              </a:tr>
              <a:tr h="245216">
                <a:tc>
                  <a:txBody>
                    <a:bodyPr/>
                    <a:lstStyle/>
                    <a:p>
                      <a:pPr algn="l" fontAlgn="b"/>
                      <a:r>
                        <a:rPr lang="de-CH" sz="1400" b="1" u="none" strike="noStrike" dirty="0">
                          <a:solidFill>
                            <a:schemeClr val="tx1"/>
                          </a:solidFill>
                          <a:effectLst/>
                        </a:rPr>
                        <a:t>Kohlrabi</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7.5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2"/>
                  </a:ext>
                </a:extLst>
              </a:tr>
              <a:tr h="245216">
                <a:tc>
                  <a:txBody>
                    <a:bodyPr/>
                    <a:lstStyle/>
                    <a:p>
                      <a:pPr algn="l" fontAlgn="b"/>
                      <a:r>
                        <a:rPr lang="de-CH" sz="1400" b="1" u="none" strike="noStrike" dirty="0">
                          <a:solidFill>
                            <a:schemeClr val="tx1"/>
                          </a:solidFill>
                          <a:effectLst/>
                        </a:rPr>
                        <a:t>Lettuce (cos)</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25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35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40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03"/>
                  </a:ext>
                </a:extLst>
              </a:tr>
              <a:tr h="245216">
                <a:tc>
                  <a:txBody>
                    <a:bodyPr/>
                    <a:lstStyle/>
                    <a:p>
                      <a:pPr algn="l" fontAlgn="b"/>
                      <a:r>
                        <a:rPr lang="de-CH" sz="1400" b="1" u="none" strike="noStrike" dirty="0">
                          <a:solidFill>
                            <a:schemeClr val="tx1"/>
                          </a:solidFill>
                          <a:effectLst/>
                        </a:rPr>
                        <a:t>Lettuce (leaf)</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20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4"/>
                  </a:ext>
                </a:extLst>
              </a:tr>
              <a:tr h="245216">
                <a:tc>
                  <a:txBody>
                    <a:bodyPr/>
                    <a:lstStyle/>
                    <a:p>
                      <a:pPr algn="l" fontAlgn="b"/>
                      <a:r>
                        <a:rPr lang="de-CH" sz="1400" b="1" u="none" strike="noStrike" dirty="0">
                          <a:solidFill>
                            <a:schemeClr val="tx1"/>
                          </a:solidFill>
                          <a:effectLst/>
                        </a:rPr>
                        <a:t>Muskmelon</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dirty="0">
                          <a:effectLst/>
                        </a:rPr>
                        <a:t>30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150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210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05"/>
                  </a:ext>
                </a:extLst>
              </a:tr>
              <a:tr h="245216">
                <a:tc>
                  <a:txBody>
                    <a:bodyPr/>
                    <a:lstStyle/>
                    <a:p>
                      <a:pPr algn="l" fontAlgn="b"/>
                      <a:r>
                        <a:rPr lang="de-CH" sz="1400" b="1" u="none" strike="noStrike" dirty="0">
                          <a:solidFill>
                            <a:schemeClr val="tx1"/>
                          </a:solidFill>
                          <a:effectLst/>
                        </a:rPr>
                        <a:t>Onion</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dirty="0">
                          <a:effectLst/>
                        </a:rPr>
                        <a:t>2.5</a:t>
                      </a:r>
                      <a:endParaRPr lang="de-CH" sz="1400" b="0" i="0" u="none" strike="noStrike" dirty="0">
                        <a:solidFill>
                          <a:srgbClr val="000000"/>
                        </a:solidFill>
                        <a:effectLst/>
                        <a:latin typeface="Calibri"/>
                      </a:endParaRPr>
                    </a:p>
                  </a:txBody>
                  <a:tcPr marL="0" marR="0" marT="0" marB="0" anchor="b"/>
                </a:tc>
                <a:tc>
                  <a:txBody>
                    <a:bodyPr/>
                    <a:lstStyle/>
                    <a:p>
                      <a:pPr algn="ctr" fontAlgn="b"/>
                      <a:r>
                        <a:rPr lang="de-CH" sz="1400" u="none" strike="noStrike" dirty="0">
                          <a:effectLst/>
                        </a:rPr>
                        <a:t>10</a:t>
                      </a:r>
                      <a:endParaRPr lang="de-CH" sz="1400" b="0" i="0" u="none" strike="noStrike" dirty="0">
                        <a:solidFill>
                          <a:srgbClr val="000000"/>
                        </a:solidFill>
                        <a:effectLst/>
                        <a:latin typeface="Calibri"/>
                      </a:endParaRPr>
                    </a:p>
                  </a:txBody>
                  <a:tcPr marL="0" marR="0" marT="0" marB="0" anchor="b"/>
                </a:tc>
                <a:tc>
                  <a:txBody>
                    <a:bodyPr/>
                    <a:lstStyle/>
                    <a:p>
                      <a:pPr algn="ctr" fontAlgn="b"/>
                      <a:r>
                        <a:rPr lang="de-CH" sz="1400" u="none" strike="noStrike" dirty="0">
                          <a:effectLst/>
                        </a:rPr>
                        <a:t>40</a:t>
                      </a:r>
                      <a:endParaRPr lang="de-CH" sz="1400" b="0" i="0" u="none" strike="noStrike" dirty="0">
                        <a:solidFill>
                          <a:srgbClr val="000000"/>
                        </a:solidFill>
                        <a:effectLst/>
                        <a:latin typeface="Calibri"/>
                      </a:endParaRPr>
                    </a:p>
                  </a:txBody>
                  <a:tcPr marL="0" marR="0" marT="0" marB="0" anchor="b"/>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6"/>
                  </a:ext>
                </a:extLst>
              </a:tr>
              <a:tr h="245216">
                <a:tc>
                  <a:txBody>
                    <a:bodyPr/>
                    <a:lstStyle/>
                    <a:p>
                      <a:pPr algn="l" fontAlgn="b"/>
                      <a:r>
                        <a:rPr lang="de-CH" sz="1400" b="1" u="none" strike="noStrike" dirty="0">
                          <a:solidFill>
                            <a:schemeClr val="tx1"/>
                          </a:solidFill>
                          <a:effectLst/>
                        </a:rPr>
                        <a:t>Parsnip</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10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45</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07"/>
                  </a:ext>
                </a:extLst>
              </a:tr>
              <a:tr h="245216">
                <a:tc>
                  <a:txBody>
                    <a:bodyPr/>
                    <a:lstStyle/>
                    <a:p>
                      <a:pPr algn="l" fontAlgn="b"/>
                      <a:r>
                        <a:rPr lang="de-CH" sz="1400" b="1" u="none" strike="noStrike" dirty="0">
                          <a:solidFill>
                            <a:schemeClr val="tx1"/>
                          </a:solidFill>
                          <a:effectLst/>
                        </a:rPr>
                        <a:t>Peas</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2.5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7.5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60</a:t>
                      </a:r>
                      <a:endParaRPr lang="de-CH" sz="1400" b="0" i="0" u="none" strike="noStrike" dirty="0">
                        <a:solidFill>
                          <a:srgbClr val="000000"/>
                        </a:solidFill>
                        <a:effectLst/>
                        <a:latin typeface="Calibri"/>
                      </a:endParaRPr>
                    </a:p>
                  </a:txBody>
                  <a:tcPr marL="0" marR="0" marT="0" marB="0" anchor="b"/>
                </a:tc>
                <a:tc>
                  <a:txBody>
                    <a:bodyPr/>
                    <a:lstStyle/>
                    <a:p>
                      <a:pPr algn="ctr" fontAlgn="b"/>
                      <a:r>
                        <a:rPr lang="de-CH" sz="1400" u="none" strike="noStrike">
                          <a:effectLst/>
                        </a:rPr>
                        <a:t>120</a:t>
                      </a:r>
                      <a:endParaRPr lang="de-CH"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8"/>
                  </a:ext>
                </a:extLst>
              </a:tr>
              <a:tr h="245216">
                <a:tc>
                  <a:txBody>
                    <a:bodyPr/>
                    <a:lstStyle/>
                    <a:p>
                      <a:pPr algn="l" fontAlgn="b"/>
                      <a:r>
                        <a:rPr lang="de-CH" sz="1400" b="1" u="none" strike="noStrike" dirty="0">
                          <a:solidFill>
                            <a:schemeClr val="tx1"/>
                          </a:solidFill>
                          <a:effectLst/>
                        </a:rPr>
                        <a:t>Pepper</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45</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09"/>
                  </a:ext>
                </a:extLst>
              </a:tr>
              <a:tr h="245216">
                <a:tc>
                  <a:txBody>
                    <a:bodyPr/>
                    <a:lstStyle/>
                    <a:p>
                      <a:pPr algn="l" fontAlgn="b"/>
                      <a:r>
                        <a:rPr lang="de-CH" sz="1400" b="1" u="none" strike="noStrike" dirty="0">
                          <a:solidFill>
                            <a:schemeClr val="tx1"/>
                          </a:solidFill>
                          <a:effectLst/>
                        </a:rPr>
                        <a:t>Potato</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75</a:t>
                      </a:r>
                      <a:endParaRPr lang="de-CH" sz="1400" b="0" i="0" u="none" strike="noStrike" dirty="0">
                        <a:solidFill>
                          <a:srgbClr val="000000"/>
                        </a:solidFill>
                        <a:effectLst/>
                        <a:latin typeface="Calibri"/>
                      </a:endParaRPr>
                    </a:p>
                  </a:txBody>
                  <a:tcPr marL="0" marR="0" marT="0" marB="0" anchor="b"/>
                </a:tc>
                <a:tc>
                  <a:txBody>
                    <a:bodyPr/>
                    <a:lstStyle/>
                    <a:p>
                      <a:pPr algn="ctr" fontAlgn="b"/>
                      <a:r>
                        <a:rPr lang="de-CH" sz="1400" u="none" strike="noStrike">
                          <a:effectLst/>
                        </a:rPr>
                        <a:t>105</a:t>
                      </a:r>
                      <a:endParaRPr lang="de-CH"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0"/>
                  </a:ext>
                </a:extLst>
              </a:tr>
              <a:tr h="245216">
                <a:tc>
                  <a:txBody>
                    <a:bodyPr/>
                    <a:lstStyle/>
                    <a:p>
                      <a:pPr algn="l" fontAlgn="b"/>
                      <a:r>
                        <a:rPr lang="de-CH" sz="1400" b="1" u="none" strike="noStrike" dirty="0">
                          <a:solidFill>
                            <a:schemeClr val="tx1"/>
                          </a:solidFill>
                          <a:effectLst/>
                        </a:rPr>
                        <a:t>Pumpkin</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150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180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240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11"/>
                  </a:ext>
                </a:extLst>
              </a:tr>
              <a:tr h="245216">
                <a:tc>
                  <a:txBody>
                    <a:bodyPr/>
                    <a:lstStyle/>
                    <a:p>
                      <a:pPr algn="l" fontAlgn="b"/>
                      <a:r>
                        <a:rPr lang="de-CH" sz="1400" b="1" u="none" strike="noStrike" dirty="0">
                          <a:solidFill>
                            <a:schemeClr val="tx1"/>
                          </a:solidFill>
                          <a:effectLst/>
                        </a:rPr>
                        <a:t>Radish</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1.25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2.5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20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2"/>
                  </a:ext>
                </a:extLst>
              </a:tr>
              <a:tr h="245216">
                <a:tc>
                  <a:txBody>
                    <a:bodyPr/>
                    <a:lstStyle/>
                    <a:p>
                      <a:pPr algn="l" fontAlgn="b"/>
                      <a:r>
                        <a:rPr lang="de-CH" sz="1400" b="1" u="none" strike="noStrike" dirty="0">
                          <a:solidFill>
                            <a:schemeClr val="tx1"/>
                          </a:solidFill>
                          <a:effectLst/>
                        </a:rPr>
                        <a:t>Rutabaga</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12.5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20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13"/>
                  </a:ext>
                </a:extLst>
              </a:tr>
              <a:tr h="245216">
                <a:tc>
                  <a:txBody>
                    <a:bodyPr/>
                    <a:lstStyle/>
                    <a:p>
                      <a:pPr algn="l" fontAlgn="b"/>
                      <a:r>
                        <a:rPr lang="de-CH" sz="1400" b="1" u="none" strike="noStrike" dirty="0">
                          <a:solidFill>
                            <a:schemeClr val="tx1"/>
                          </a:solidFill>
                          <a:effectLst/>
                        </a:rPr>
                        <a:t>Spinach</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4"/>
                  </a:ext>
                </a:extLst>
              </a:tr>
              <a:tr h="245216">
                <a:tc>
                  <a:txBody>
                    <a:bodyPr/>
                    <a:lstStyle/>
                    <a:p>
                      <a:pPr algn="l" fontAlgn="b"/>
                      <a:r>
                        <a:rPr lang="de-CH" sz="1400" b="1" u="none" strike="noStrike" dirty="0">
                          <a:solidFill>
                            <a:schemeClr val="tx1"/>
                          </a:solidFill>
                          <a:effectLst/>
                        </a:rPr>
                        <a:t>Squash (bush)</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120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150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15"/>
                  </a:ext>
                </a:extLst>
              </a:tr>
              <a:tr h="245216">
                <a:tc>
                  <a:txBody>
                    <a:bodyPr/>
                    <a:lstStyle/>
                    <a:p>
                      <a:pPr algn="l" fontAlgn="b"/>
                      <a:r>
                        <a:rPr lang="de-CH" sz="1400" b="1" u="none" strike="noStrike" dirty="0">
                          <a:solidFill>
                            <a:schemeClr val="tx1"/>
                          </a:solidFill>
                          <a:effectLst/>
                        </a:rPr>
                        <a:t>Squash (vining)</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240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180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240</a:t>
                      </a:r>
                      <a:endParaRPr lang="de-CH" sz="14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6"/>
                  </a:ext>
                </a:extLst>
              </a:tr>
              <a:tr h="245216">
                <a:tc>
                  <a:txBody>
                    <a:bodyPr/>
                    <a:lstStyle/>
                    <a:p>
                      <a:pPr algn="l" fontAlgn="b"/>
                      <a:r>
                        <a:rPr lang="de-CH" sz="1400" b="1" u="none" strike="noStrike" dirty="0">
                          <a:solidFill>
                            <a:schemeClr val="tx1"/>
                          </a:solidFill>
                          <a:effectLst/>
                        </a:rPr>
                        <a:t>Tomato (flat)</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45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120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150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17"/>
                  </a:ext>
                </a:extLst>
              </a:tr>
              <a:tr h="245216">
                <a:tc>
                  <a:txBody>
                    <a:bodyPr/>
                    <a:lstStyle/>
                    <a:p>
                      <a:pPr algn="l" fontAlgn="b"/>
                      <a:r>
                        <a:rPr lang="de-CH" sz="1400" b="1" u="none" strike="noStrike" dirty="0">
                          <a:solidFill>
                            <a:schemeClr val="tx1"/>
                          </a:solidFill>
                          <a:effectLst/>
                        </a:rPr>
                        <a:t>Tomato (staked)</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105</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150</a:t>
                      </a:r>
                      <a:endParaRPr lang="de-CH" sz="14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8"/>
                  </a:ext>
                </a:extLst>
              </a:tr>
              <a:tr h="245216">
                <a:tc>
                  <a:txBody>
                    <a:bodyPr/>
                    <a:lstStyle/>
                    <a:p>
                      <a:pPr algn="l" fontAlgn="b"/>
                      <a:r>
                        <a:rPr lang="de-CH" sz="1400" b="1" u="none" strike="noStrike" dirty="0">
                          <a:solidFill>
                            <a:schemeClr val="tx1"/>
                          </a:solidFill>
                          <a:effectLst/>
                        </a:rPr>
                        <a:t>Turnip</a:t>
                      </a:r>
                      <a:endParaRPr lang="de-CH" sz="1400" b="1" i="0" u="none" strike="noStrike" dirty="0">
                        <a:solidFill>
                          <a:schemeClr val="tx1"/>
                        </a:solidFill>
                        <a:effectLst/>
                        <a:latin typeface="Calibri"/>
                      </a:endParaRPr>
                    </a:p>
                  </a:txBody>
                  <a:tcPr marL="72000" marR="0" marT="0" marB="0" anchor="b">
                    <a:solidFill>
                      <a:srgbClr val="FFCC99">
                        <a:alpha val="50196"/>
                      </a:srgbClr>
                    </a:solidFill>
                  </a:tcPr>
                </a:tc>
                <a:tc>
                  <a:txBody>
                    <a:bodyPr/>
                    <a:lstStyle/>
                    <a:p>
                      <a:pPr algn="ctr" fontAlgn="b"/>
                      <a:r>
                        <a:rPr lang="de-CH" sz="1400" u="none" strike="noStrike">
                          <a:effectLst/>
                        </a:rPr>
                        <a:t>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15</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a:effectLst/>
                        </a:rPr>
                        <a:t>30</a:t>
                      </a:r>
                      <a:endParaRPr lang="de-CH" sz="1400" b="0" i="0" u="none" strike="noStrike">
                        <a:solidFill>
                          <a:srgbClr val="000000"/>
                        </a:solidFill>
                        <a:effectLst/>
                        <a:latin typeface="Calibri"/>
                      </a:endParaRPr>
                    </a:p>
                  </a:txBody>
                  <a:tcPr marL="0" marR="0" marT="0" marB="0" anchor="b">
                    <a:solidFill>
                      <a:srgbClr val="FFCC99">
                        <a:alpha val="50196"/>
                      </a:srgbClr>
                    </a:solidFill>
                  </a:tcPr>
                </a:tc>
                <a:tc>
                  <a:txBody>
                    <a:bodyPr/>
                    <a:lstStyle/>
                    <a:p>
                      <a:pPr algn="ctr" fontAlgn="b"/>
                      <a:r>
                        <a:rPr lang="de-CH" sz="1400" u="none" strike="noStrike" dirty="0">
                          <a:effectLst/>
                        </a:rPr>
                        <a:t>90</a:t>
                      </a:r>
                      <a:endParaRPr lang="de-CH" sz="1400" b="0" i="0" u="none" strike="noStrike" dirty="0">
                        <a:solidFill>
                          <a:srgbClr val="000000"/>
                        </a:solidFill>
                        <a:effectLst/>
                        <a:latin typeface="Calibri"/>
                      </a:endParaRPr>
                    </a:p>
                  </a:txBody>
                  <a:tcPr marL="0" marR="0" marT="0" marB="0" anchor="b">
                    <a:solidFill>
                      <a:srgbClr val="FFCC99">
                        <a:alpha val="50196"/>
                      </a:srgbClr>
                    </a:solidFill>
                  </a:tcPr>
                </a:tc>
                <a:extLst>
                  <a:ext uri="{0D108BD9-81ED-4DB2-BD59-A6C34878D82A}">
                    <a16:rowId xmlns:a16="http://schemas.microsoft.com/office/drawing/2014/main" val="10019"/>
                  </a:ext>
                </a:extLst>
              </a:tr>
              <a:tr h="245216">
                <a:tc>
                  <a:txBody>
                    <a:bodyPr/>
                    <a:lstStyle/>
                    <a:p>
                      <a:pPr algn="l" fontAlgn="b"/>
                      <a:r>
                        <a:rPr lang="de-CH" sz="1400" b="1" u="none" strike="noStrike" dirty="0">
                          <a:solidFill>
                            <a:schemeClr val="tx1"/>
                          </a:solidFill>
                          <a:effectLst/>
                        </a:rPr>
                        <a:t>Water melon</a:t>
                      </a:r>
                      <a:endParaRPr lang="de-CH" sz="1400" b="1" i="0" u="none" strike="noStrike" dirty="0">
                        <a:solidFill>
                          <a:schemeClr val="tx1"/>
                        </a:solidFill>
                        <a:effectLst/>
                        <a:latin typeface="Calibri"/>
                      </a:endParaRPr>
                    </a:p>
                  </a:txBody>
                  <a:tcPr marL="72000" marR="0" marT="0" marB="0" anchor="b"/>
                </a:tc>
                <a:tc>
                  <a:txBody>
                    <a:bodyPr/>
                    <a:lstStyle/>
                    <a:p>
                      <a:pPr algn="ctr" fontAlgn="b"/>
                      <a:r>
                        <a:rPr lang="de-CH" sz="1400" u="none" strike="noStrike">
                          <a:effectLst/>
                        </a:rPr>
                        <a:t>60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90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a:effectLst/>
                        </a:rPr>
                        <a:t>180</a:t>
                      </a:r>
                      <a:endParaRPr lang="de-CH" sz="1400" b="0" i="0" u="none" strike="noStrike">
                        <a:solidFill>
                          <a:srgbClr val="000000"/>
                        </a:solidFill>
                        <a:effectLst/>
                        <a:latin typeface="Calibri"/>
                      </a:endParaRPr>
                    </a:p>
                  </a:txBody>
                  <a:tcPr marL="0" marR="0" marT="0" marB="0" anchor="b"/>
                </a:tc>
                <a:tc>
                  <a:txBody>
                    <a:bodyPr/>
                    <a:lstStyle/>
                    <a:p>
                      <a:pPr algn="ctr" fontAlgn="b"/>
                      <a:r>
                        <a:rPr lang="de-CH" sz="1400" u="none" strike="noStrike" dirty="0">
                          <a:effectLst/>
                        </a:rPr>
                        <a:t>240</a:t>
                      </a:r>
                      <a:endParaRPr lang="de-CH" sz="14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189856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FE6D490-FC75-43E4-B754-70B456B3ED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520" y="730782"/>
            <a:ext cx="8280921" cy="2774202"/>
          </a:xfrm>
          <a:prstGeom prst="rect">
            <a:avLst/>
          </a:prstGeom>
        </p:spPr>
      </p:pic>
      <p:sp>
        <p:nvSpPr>
          <p:cNvPr id="2" name="Title 1"/>
          <p:cNvSpPr>
            <a:spLocks noGrp="1"/>
          </p:cNvSpPr>
          <p:nvPr>
            <p:ph type="title"/>
          </p:nvPr>
        </p:nvSpPr>
        <p:spPr>
          <a:xfrm>
            <a:off x="467544" y="241936"/>
            <a:ext cx="8251825" cy="636838"/>
          </a:xfrm>
        </p:spPr>
        <p:txBody>
          <a:bodyPr/>
          <a:lstStyle/>
          <a:p>
            <a:r>
              <a:rPr lang="en-GB" dirty="0"/>
              <a:t>Factors to consider in vegetable spacing</a:t>
            </a:r>
          </a:p>
        </p:txBody>
      </p:sp>
      <p:sp>
        <p:nvSpPr>
          <p:cNvPr id="3" name="Content Placeholder 2"/>
          <p:cNvSpPr>
            <a:spLocks noGrp="1"/>
          </p:cNvSpPr>
          <p:nvPr>
            <p:ph idx="1"/>
          </p:nvPr>
        </p:nvSpPr>
        <p:spPr>
          <a:xfrm>
            <a:off x="366441" y="3212976"/>
            <a:ext cx="8352928" cy="2736304"/>
          </a:xfrm>
          <a:solidFill>
            <a:schemeClr val="bg1">
              <a:alpha val="80000"/>
            </a:schemeClr>
          </a:solidFill>
        </p:spPr>
        <p:txBody>
          <a:bodyPr lIns="72000" tIns="72000" rIns="72000" bIns="72000"/>
          <a:lstStyle/>
          <a:p>
            <a:pPr marL="180000" indent="-180000">
              <a:lnSpc>
                <a:spcPts val="2200"/>
              </a:lnSpc>
              <a:spcBef>
                <a:spcPts val="600"/>
              </a:spcBef>
              <a:spcAft>
                <a:spcPts val="0"/>
              </a:spcAft>
              <a:buFont typeface="Arial" panose="020B0604020202020204" pitchFamily="34" charset="0"/>
              <a:buChar char="•"/>
            </a:pPr>
            <a:r>
              <a:rPr lang="en-GB" sz="1800" b="0" dirty="0"/>
              <a:t>Which </a:t>
            </a:r>
            <a:r>
              <a:rPr lang="en-GB" sz="1800" dirty="0"/>
              <a:t>type of vegetable </a:t>
            </a:r>
            <a:r>
              <a:rPr lang="en-GB" sz="1800" b="0" dirty="0"/>
              <a:t>is it: leafy, root, bushy, vining, etc.?</a:t>
            </a:r>
          </a:p>
          <a:p>
            <a:pPr marL="180000" indent="-180000">
              <a:lnSpc>
                <a:spcPts val="2200"/>
              </a:lnSpc>
              <a:spcBef>
                <a:spcPts val="600"/>
              </a:spcBef>
              <a:spcAft>
                <a:spcPts val="0"/>
              </a:spcAft>
              <a:buFont typeface="Arial" panose="020B0604020202020204" pitchFamily="34" charset="0"/>
              <a:buChar char="•"/>
            </a:pPr>
            <a:r>
              <a:rPr lang="en-GB" sz="1800" b="0" dirty="0"/>
              <a:t>Which </a:t>
            </a:r>
            <a:r>
              <a:rPr lang="en-GB" sz="1800" dirty="0"/>
              <a:t>growth habit </a:t>
            </a:r>
            <a:r>
              <a:rPr lang="en-GB" sz="1800" b="0" dirty="0"/>
              <a:t>does it have? Does it grow upright, lateral, or does it spread?</a:t>
            </a:r>
          </a:p>
          <a:p>
            <a:pPr marL="180000" indent="-180000">
              <a:lnSpc>
                <a:spcPts val="2200"/>
              </a:lnSpc>
              <a:spcBef>
                <a:spcPts val="600"/>
              </a:spcBef>
              <a:spcAft>
                <a:spcPts val="0"/>
              </a:spcAft>
              <a:buFont typeface="Arial" panose="020B0604020202020204" pitchFamily="34" charset="0"/>
              <a:buChar char="•"/>
            </a:pPr>
            <a:r>
              <a:rPr lang="en-GB" sz="1800" b="0" dirty="0"/>
              <a:t>Which </a:t>
            </a:r>
            <a:r>
              <a:rPr lang="en-GB" sz="1800" dirty="0"/>
              <a:t>natural size </a:t>
            </a:r>
            <a:r>
              <a:rPr lang="en-GB" sz="1800" b="0" dirty="0"/>
              <a:t>does the plant attain?</a:t>
            </a:r>
          </a:p>
          <a:p>
            <a:pPr marL="180000" indent="-180000">
              <a:lnSpc>
                <a:spcPts val="2200"/>
              </a:lnSpc>
              <a:spcBef>
                <a:spcPts val="600"/>
              </a:spcBef>
              <a:spcAft>
                <a:spcPts val="0"/>
              </a:spcAft>
              <a:buFont typeface="Arial" panose="020B0604020202020204" pitchFamily="34" charset="0"/>
              <a:buChar char="•"/>
            </a:pPr>
            <a:r>
              <a:rPr lang="en-GB" sz="1800" b="0" dirty="0"/>
              <a:t>Which </a:t>
            </a:r>
            <a:r>
              <a:rPr lang="en-GB" sz="1800" dirty="0"/>
              <a:t>size </a:t>
            </a:r>
            <a:r>
              <a:rPr lang="en-GB" sz="1800" b="0" dirty="0"/>
              <a:t>is </a:t>
            </a:r>
            <a:r>
              <a:rPr lang="en-GB" sz="1800" dirty="0"/>
              <a:t>desired</a:t>
            </a:r>
            <a:r>
              <a:rPr lang="en-GB" sz="1800" b="0" dirty="0"/>
              <a:t> (closer spacing can result in small product)?</a:t>
            </a:r>
          </a:p>
          <a:p>
            <a:pPr marL="180000" indent="-180000">
              <a:lnSpc>
                <a:spcPts val="2200"/>
              </a:lnSpc>
              <a:spcBef>
                <a:spcPts val="600"/>
              </a:spcBef>
              <a:spcAft>
                <a:spcPts val="0"/>
              </a:spcAft>
              <a:buFont typeface="Arial" panose="020B0604020202020204" pitchFamily="34" charset="0"/>
              <a:buChar char="•"/>
            </a:pPr>
            <a:r>
              <a:rPr lang="en-GB" sz="1800" dirty="0"/>
              <a:t>Management practices</a:t>
            </a:r>
            <a:r>
              <a:rPr lang="en-GB" sz="1800" b="0" dirty="0"/>
              <a:t>: Will the crop be staked or grown on the flat?</a:t>
            </a:r>
          </a:p>
          <a:p>
            <a:pPr marL="180000" indent="-180000">
              <a:lnSpc>
                <a:spcPts val="2200"/>
              </a:lnSpc>
              <a:spcBef>
                <a:spcPts val="600"/>
              </a:spcBef>
              <a:spcAft>
                <a:spcPts val="0"/>
              </a:spcAft>
              <a:buFont typeface="Arial" panose="020B0604020202020204" pitchFamily="34" charset="0"/>
              <a:buChar char="•"/>
            </a:pPr>
            <a:r>
              <a:rPr lang="en-GB" sz="1800" b="0" dirty="0"/>
              <a:t>Which </a:t>
            </a:r>
            <a:r>
              <a:rPr lang="en-GB" sz="1800" dirty="0"/>
              <a:t>tools or motorised machinery </a:t>
            </a:r>
            <a:r>
              <a:rPr lang="en-GB" sz="1800" b="0" dirty="0"/>
              <a:t>will be used? What working width do they have?</a:t>
            </a:r>
          </a:p>
        </p:txBody>
      </p:sp>
    </p:spTree>
    <p:extLst>
      <p:ext uri="{BB962C8B-B14F-4D97-AF65-F5344CB8AC3E}">
        <p14:creationId xmlns:p14="http://schemas.microsoft.com/office/powerpoint/2010/main" val="87570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3809121-739A-4701-8C9B-8AC2B61806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063" y="980728"/>
            <a:ext cx="8373989" cy="4673611"/>
          </a:xfrm>
          <a:prstGeom prst="rect">
            <a:avLst/>
          </a:prstGeom>
        </p:spPr>
      </p:pic>
      <p:sp>
        <p:nvSpPr>
          <p:cNvPr id="2" name="Titel 1"/>
          <p:cNvSpPr>
            <a:spLocks noGrp="1"/>
          </p:cNvSpPr>
          <p:nvPr>
            <p:ph type="title"/>
          </p:nvPr>
        </p:nvSpPr>
        <p:spPr>
          <a:xfrm>
            <a:off x="424631" y="225630"/>
            <a:ext cx="8251825" cy="653144"/>
          </a:xfrm>
        </p:spPr>
        <p:txBody>
          <a:bodyPr/>
          <a:lstStyle/>
          <a:p>
            <a:r>
              <a:rPr lang="en-GB" dirty="0"/>
              <a:t>Improved vegetable production situation</a:t>
            </a:r>
          </a:p>
        </p:txBody>
      </p:sp>
      <p:sp>
        <p:nvSpPr>
          <p:cNvPr id="5" name="Title 1"/>
          <p:cNvSpPr txBox="1">
            <a:spLocks/>
          </p:cNvSpPr>
          <p:nvPr/>
        </p:nvSpPr>
        <p:spPr>
          <a:xfrm>
            <a:off x="326268" y="5555291"/>
            <a:ext cx="3092418" cy="47913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Protection of the soil with mulch</a:t>
            </a:r>
          </a:p>
        </p:txBody>
      </p:sp>
      <p:sp>
        <p:nvSpPr>
          <p:cNvPr id="7" name="Title 1"/>
          <p:cNvSpPr txBox="1">
            <a:spLocks/>
          </p:cNvSpPr>
          <p:nvPr/>
        </p:nvSpPr>
        <p:spPr>
          <a:xfrm>
            <a:off x="408948" y="2666808"/>
            <a:ext cx="2205608" cy="66293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Use of appropriate harvesting containers</a:t>
            </a:r>
          </a:p>
        </p:txBody>
      </p:sp>
      <p:sp>
        <p:nvSpPr>
          <p:cNvPr id="8" name="Title 1"/>
          <p:cNvSpPr txBox="1">
            <a:spLocks/>
          </p:cNvSpPr>
          <p:nvPr/>
        </p:nvSpPr>
        <p:spPr>
          <a:xfrm>
            <a:off x="361063" y="4078229"/>
            <a:ext cx="2715639" cy="47913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Rotation of vegetable crops</a:t>
            </a:r>
          </a:p>
        </p:txBody>
      </p:sp>
      <p:sp>
        <p:nvSpPr>
          <p:cNvPr id="9" name="Title 1"/>
          <p:cNvSpPr txBox="1">
            <a:spLocks/>
          </p:cNvSpPr>
          <p:nvPr/>
        </p:nvSpPr>
        <p:spPr>
          <a:xfrm>
            <a:off x="5772338" y="4840233"/>
            <a:ext cx="2904118" cy="66293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Protection of vegetable crops from wind with hedges</a:t>
            </a:r>
          </a:p>
        </p:txBody>
      </p:sp>
      <p:sp>
        <p:nvSpPr>
          <p:cNvPr id="10" name="Title 1"/>
          <p:cNvSpPr txBox="1">
            <a:spLocks/>
          </p:cNvSpPr>
          <p:nvPr/>
        </p:nvSpPr>
        <p:spPr>
          <a:xfrm>
            <a:off x="1495816" y="846782"/>
            <a:ext cx="3161772" cy="47913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Harvesting early in the morning</a:t>
            </a:r>
          </a:p>
        </p:txBody>
      </p:sp>
      <p:sp>
        <p:nvSpPr>
          <p:cNvPr id="11" name="Title 1"/>
          <p:cNvSpPr txBox="1">
            <a:spLocks/>
          </p:cNvSpPr>
          <p:nvPr/>
        </p:nvSpPr>
        <p:spPr>
          <a:xfrm>
            <a:off x="5615022" y="836712"/>
            <a:ext cx="3205337" cy="66293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Separation of animal husbandry and vegetable fields</a:t>
            </a:r>
          </a:p>
        </p:txBody>
      </p:sp>
      <p:sp>
        <p:nvSpPr>
          <p:cNvPr id="12" name="Title 1"/>
          <p:cNvSpPr txBox="1">
            <a:spLocks/>
          </p:cNvSpPr>
          <p:nvPr/>
        </p:nvSpPr>
        <p:spPr>
          <a:xfrm>
            <a:off x="3546052" y="5574773"/>
            <a:ext cx="2181850" cy="44017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Proper crop hygiene</a:t>
            </a:r>
          </a:p>
        </p:txBody>
      </p:sp>
      <p:sp>
        <p:nvSpPr>
          <p:cNvPr id="13" name="Title 1"/>
          <p:cNvSpPr txBox="1">
            <a:spLocks/>
          </p:cNvSpPr>
          <p:nvPr/>
        </p:nvSpPr>
        <p:spPr>
          <a:xfrm>
            <a:off x="389083" y="1907153"/>
            <a:ext cx="2564059" cy="47913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Water source in proximity</a:t>
            </a:r>
          </a:p>
        </p:txBody>
      </p:sp>
      <p:sp>
        <p:nvSpPr>
          <p:cNvPr id="14" name="Title 1"/>
          <p:cNvSpPr txBox="1">
            <a:spLocks/>
          </p:cNvSpPr>
          <p:nvPr/>
        </p:nvSpPr>
        <p:spPr>
          <a:xfrm>
            <a:off x="2915816" y="1581704"/>
            <a:ext cx="3205337" cy="4831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marL="0" indent="-36195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Proper recycling of crop residues</a:t>
            </a:r>
          </a:p>
        </p:txBody>
      </p:sp>
    </p:spTree>
    <p:extLst>
      <p:ext uri="{BB962C8B-B14F-4D97-AF65-F5344CB8AC3E}">
        <p14:creationId xmlns:p14="http://schemas.microsoft.com/office/powerpoint/2010/main" val="333486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294506" y="225630"/>
            <a:ext cx="8439473" cy="653144"/>
          </a:xfrm>
        </p:spPr>
        <p:txBody>
          <a:bodyPr/>
          <a:lstStyle/>
          <a:p>
            <a:r>
              <a:rPr lang="en-GB" dirty="0"/>
              <a:t>Weed sensitive periods of vegetable crops</a:t>
            </a:r>
          </a:p>
        </p:txBody>
      </p:sp>
      <p:graphicFrame>
        <p:nvGraphicFramePr>
          <p:cNvPr id="2" name="Tabelle 1"/>
          <p:cNvGraphicFramePr>
            <a:graphicFrameLocks noGrp="1"/>
          </p:cNvGraphicFramePr>
          <p:nvPr>
            <p:extLst>
              <p:ext uri="{D42A27DB-BD31-4B8C-83A1-F6EECF244321}">
                <p14:modId xmlns:p14="http://schemas.microsoft.com/office/powerpoint/2010/main" val="1584166526"/>
              </p:ext>
            </p:extLst>
          </p:nvPr>
        </p:nvGraphicFramePr>
        <p:xfrm>
          <a:off x="311445" y="1056144"/>
          <a:ext cx="8280914" cy="4745712"/>
        </p:xfrm>
        <a:graphic>
          <a:graphicData uri="http://schemas.openxmlformats.org/drawingml/2006/table">
            <a:tbl>
              <a:tblPr firstRow="1" bandRow="1">
                <a:tableStyleId>{5940675A-B579-460E-94D1-54222C63F5DA}</a:tableStyleId>
              </a:tblPr>
              <a:tblGrid>
                <a:gridCol w="456878">
                  <a:extLst>
                    <a:ext uri="{9D8B030D-6E8A-4147-A177-3AD203B41FA5}">
                      <a16:colId xmlns:a16="http://schemas.microsoft.com/office/drawing/2014/main" val="20000"/>
                    </a:ext>
                  </a:extLst>
                </a:gridCol>
                <a:gridCol w="1827514">
                  <a:extLst>
                    <a:ext uri="{9D8B030D-6E8A-4147-A177-3AD203B41FA5}">
                      <a16:colId xmlns:a16="http://schemas.microsoft.com/office/drawing/2014/main" val="20001"/>
                    </a:ext>
                  </a:extLst>
                </a:gridCol>
                <a:gridCol w="599653">
                  <a:extLst>
                    <a:ext uri="{9D8B030D-6E8A-4147-A177-3AD203B41FA5}">
                      <a16:colId xmlns:a16="http://schemas.microsoft.com/office/drawing/2014/main" val="20002"/>
                    </a:ext>
                  </a:extLst>
                </a:gridCol>
                <a:gridCol w="599652">
                  <a:extLst>
                    <a:ext uri="{9D8B030D-6E8A-4147-A177-3AD203B41FA5}">
                      <a16:colId xmlns:a16="http://schemas.microsoft.com/office/drawing/2014/main" val="20003"/>
                    </a:ext>
                  </a:extLst>
                </a:gridCol>
                <a:gridCol w="133256">
                  <a:extLst>
                    <a:ext uri="{9D8B030D-6E8A-4147-A177-3AD203B41FA5}">
                      <a16:colId xmlns:a16="http://schemas.microsoft.com/office/drawing/2014/main" val="20004"/>
                    </a:ext>
                  </a:extLst>
                </a:gridCol>
                <a:gridCol w="380733">
                  <a:extLst>
                    <a:ext uri="{9D8B030D-6E8A-4147-A177-3AD203B41FA5}">
                      <a16:colId xmlns:a16="http://schemas.microsoft.com/office/drawing/2014/main" val="20005"/>
                    </a:ext>
                  </a:extLst>
                </a:gridCol>
                <a:gridCol w="951827">
                  <a:extLst>
                    <a:ext uri="{9D8B030D-6E8A-4147-A177-3AD203B41FA5}">
                      <a16:colId xmlns:a16="http://schemas.microsoft.com/office/drawing/2014/main" val="20006"/>
                    </a:ext>
                  </a:extLst>
                </a:gridCol>
                <a:gridCol w="666280">
                  <a:extLst>
                    <a:ext uri="{9D8B030D-6E8A-4147-A177-3AD203B41FA5}">
                      <a16:colId xmlns:a16="http://schemas.microsoft.com/office/drawing/2014/main" val="20007"/>
                    </a:ext>
                  </a:extLst>
                </a:gridCol>
                <a:gridCol w="666280">
                  <a:extLst>
                    <a:ext uri="{9D8B030D-6E8A-4147-A177-3AD203B41FA5}">
                      <a16:colId xmlns:a16="http://schemas.microsoft.com/office/drawing/2014/main" val="20008"/>
                    </a:ext>
                  </a:extLst>
                </a:gridCol>
                <a:gridCol w="1998841">
                  <a:extLst>
                    <a:ext uri="{9D8B030D-6E8A-4147-A177-3AD203B41FA5}">
                      <a16:colId xmlns:a16="http://schemas.microsoft.com/office/drawing/2014/main" val="20009"/>
                    </a:ext>
                  </a:extLst>
                </a:gridCol>
              </a:tblGrid>
              <a:tr h="370840">
                <a:tc gridSpan="2">
                  <a:txBody>
                    <a:bodyPr/>
                    <a:lstStyle/>
                    <a:p>
                      <a:r>
                        <a:rPr lang="de-CH" sz="1200" b="1" dirty="0"/>
                        <a:t>Lasting </a:t>
                      </a:r>
                      <a:r>
                        <a:rPr lang="de-CH" sz="1200" b="1" dirty="0" err="1"/>
                        <a:t>presence</a:t>
                      </a:r>
                      <a:r>
                        <a:rPr lang="de-CH" sz="1200" b="1" dirty="0"/>
                        <a:t> </a:t>
                      </a:r>
                      <a:r>
                        <a:rPr lang="de-CH" sz="1200" b="1" dirty="0" err="1"/>
                        <a:t>of</a:t>
                      </a:r>
                      <a:r>
                        <a:rPr lang="de-CH" sz="1200" b="1" dirty="0"/>
                        <a:t> </a:t>
                      </a:r>
                      <a:r>
                        <a:rPr lang="de-CH" sz="1200" b="1" dirty="0" err="1"/>
                        <a:t>weeds</a:t>
                      </a:r>
                      <a:r>
                        <a:rPr lang="de-CH" sz="1200" b="1" dirty="0"/>
                        <a:t> </a:t>
                      </a:r>
                      <a:r>
                        <a:rPr lang="de-CH" sz="1200" b="1" dirty="0" err="1"/>
                        <a:t>tolerated</a:t>
                      </a:r>
                      <a:r>
                        <a:rPr lang="de-CH" sz="1200" b="1" dirty="0"/>
                        <a:t> </a:t>
                      </a:r>
                      <a:r>
                        <a:rPr lang="de-CH" sz="1200" b="1" dirty="0" err="1"/>
                        <a:t>as</a:t>
                      </a:r>
                      <a:r>
                        <a:rPr lang="de-CH" sz="1200" b="1" dirty="0"/>
                        <a:t> </a:t>
                      </a:r>
                      <a:r>
                        <a:rPr lang="de-CH" sz="1200" b="1" dirty="0" err="1"/>
                        <a:t>of</a:t>
                      </a:r>
                      <a:r>
                        <a:rPr lang="de-CH" sz="1200" b="1" dirty="0"/>
                        <a:t> </a:t>
                      </a:r>
                      <a:r>
                        <a:rPr lang="de-CH" sz="1200" b="1" dirty="0" err="1"/>
                        <a:t>the</a:t>
                      </a:r>
                      <a:r>
                        <a:rPr lang="de-CH" sz="1200" b="1" dirty="0"/>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3">
                  <a:txBody>
                    <a:bodyPr/>
                    <a:lstStyle/>
                    <a:p>
                      <a:r>
                        <a:rPr lang="de-CH" sz="1200" b="1" dirty="0" err="1"/>
                        <a:t>Beginning</a:t>
                      </a:r>
                      <a:endParaRPr lang="de-CH" sz="1200" b="1" dirty="0"/>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gridSpan="4">
                  <a:txBody>
                    <a:bodyPr/>
                    <a:lstStyle/>
                    <a:p>
                      <a:pPr algn="ctr"/>
                      <a:r>
                        <a:rPr lang="de-CH" sz="1200" b="1" dirty="0" err="1"/>
                        <a:t>Middle</a:t>
                      </a:r>
                      <a:endParaRPr lang="de-CH" sz="1200" b="1" dirty="0"/>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pPr algn="ctr"/>
                      <a:endParaRPr lang="de-CH" dirty="0"/>
                    </a:p>
                  </a:txBody>
                  <a:tcPr/>
                </a:tc>
                <a:tc hMerge="1">
                  <a:txBody>
                    <a:bodyPr/>
                    <a:lstStyle/>
                    <a:p>
                      <a:endParaRPr lang="de-CH" dirty="0"/>
                    </a:p>
                  </a:txBody>
                  <a:tcPr/>
                </a:tc>
                <a:tc>
                  <a:txBody>
                    <a:bodyPr/>
                    <a:lstStyle/>
                    <a:p>
                      <a:pPr algn="r"/>
                      <a:r>
                        <a:rPr lang="de-CH" sz="1200" b="1" dirty="0"/>
                        <a:t>End</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05728">
                <a:tc gridSpan="2">
                  <a:txBody>
                    <a:bodyPr/>
                    <a:lstStyle/>
                    <a:p>
                      <a:r>
                        <a:rPr lang="de-CH" sz="1400" b="1" dirty="0"/>
                        <a:t>Mid</a:t>
                      </a:r>
                      <a:r>
                        <a:rPr lang="de-CH" sz="1400" b="1" baseline="0" dirty="0"/>
                        <a:t> </a:t>
                      </a:r>
                      <a:r>
                        <a:rPr lang="de-CH" sz="1400" b="1" baseline="0" dirty="0" err="1"/>
                        <a:t>growing</a:t>
                      </a:r>
                      <a:r>
                        <a:rPr lang="de-CH" sz="1400" b="1" baseline="0" dirty="0"/>
                        <a:t> </a:t>
                      </a:r>
                      <a:r>
                        <a:rPr lang="de-CH" sz="1400" b="1" baseline="0" dirty="0" err="1"/>
                        <a:t>season</a:t>
                      </a:r>
                      <a:endParaRPr lang="de-CH" sz="1400" b="1" dirty="0"/>
                    </a:p>
                  </a:txBody>
                  <a:tcPr anchor="ctr">
                    <a:lnL w="28575" cap="flat" cmpd="sng" algn="ctr">
                      <a:no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5">
                  <a:txBody>
                    <a:bodyPr/>
                    <a:lstStyle/>
                    <a:p>
                      <a:endParaRPr lang="de-CH" sz="1400" b="1" dirty="0"/>
                    </a:p>
                  </a:txBody>
                  <a:tcPr>
                    <a:lnL w="28575" cap="flat" cmpd="sng" algn="ctr">
                      <a:solidFill>
                        <a:srgbClr val="92D05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a:p>
                  </a:txBody>
                  <a:tcPr/>
                </a:tc>
                <a:tc hMerge="1">
                  <a:txBody>
                    <a:bodyPr/>
                    <a:lstStyle/>
                    <a:p>
                      <a:endParaRPr lang="de-CH"/>
                    </a:p>
                  </a:txBody>
                  <a:tcPr/>
                </a:tc>
                <a:tc hMerge="1">
                  <a:txBody>
                    <a:bodyPr/>
                    <a:lstStyle/>
                    <a:p>
                      <a:endParaRPr lang="de-CH" sz="1400" b="1"/>
                    </a:p>
                  </a:txBody>
                  <a:tcPr>
                    <a:solidFill>
                      <a:srgbClr val="92D050"/>
                    </a:solidFill>
                  </a:tcPr>
                </a:tc>
                <a:tc hMerge="1">
                  <a:txBody>
                    <a:bodyPr/>
                    <a:lstStyle/>
                    <a:p>
                      <a:endParaRPr lang="de-CH"/>
                    </a:p>
                  </a:txBody>
                  <a:tcPr/>
                </a:tc>
                <a:tc gridSpan="3">
                  <a:txBody>
                    <a:bodyPr/>
                    <a:lstStyle/>
                    <a:p>
                      <a:endParaRPr lang="de-CH" sz="1400" b="1" dirty="0"/>
                    </a:p>
                  </a:txBody>
                  <a:tcPr>
                    <a:lnL w="28575" cap="flat" cmpd="sng" algn="ctr">
                      <a:no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tc>
                <a:tc hMerge="1">
                  <a:txBody>
                    <a:bodyPr/>
                    <a:lstStyle/>
                    <a:p>
                      <a:endParaRPr lang="de-CH" sz="1400" b="1"/>
                    </a:p>
                  </a:txBody>
                  <a:tcPr/>
                </a:tc>
                <a:extLst>
                  <a:ext uri="{0D108BD9-81ED-4DB2-BD59-A6C34878D82A}">
                    <a16:rowId xmlns:a16="http://schemas.microsoft.com/office/drawing/2014/main" val="10001"/>
                  </a:ext>
                </a:extLst>
              </a:tr>
              <a:tr h="494288">
                <a:tc gridSpan="2">
                  <a:txBody>
                    <a:bodyPr/>
                    <a:lstStyle/>
                    <a:p>
                      <a:pPr algn="r"/>
                      <a:endParaRPr lang="de-CH" sz="1400" b="0"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8">
                  <a:txBody>
                    <a:bodyPr/>
                    <a:lstStyle/>
                    <a:p>
                      <a:pPr algn="ctr"/>
                      <a:r>
                        <a:rPr lang="de-CH" sz="1400" b="0" i="1" dirty="0" err="1"/>
                        <a:t>Examples</a:t>
                      </a:r>
                      <a:r>
                        <a:rPr lang="de-CH" sz="1400" b="0" i="1" dirty="0"/>
                        <a:t>: </a:t>
                      </a:r>
                      <a:r>
                        <a:rPr lang="de-CH" sz="1400" b="0" dirty="0" err="1"/>
                        <a:t>cabbage</a:t>
                      </a:r>
                      <a:r>
                        <a:rPr lang="de-CH" sz="1400" b="0" dirty="0"/>
                        <a:t>,</a:t>
                      </a:r>
                      <a:r>
                        <a:rPr lang="de-CH" sz="1400" b="0" baseline="0" dirty="0"/>
                        <a:t> </a:t>
                      </a:r>
                      <a:r>
                        <a:rPr lang="de-CH" sz="1400" b="0" baseline="0" dirty="0" err="1"/>
                        <a:t>red</a:t>
                      </a:r>
                      <a:r>
                        <a:rPr lang="de-CH" sz="1400" b="0" baseline="0" dirty="0"/>
                        <a:t> </a:t>
                      </a:r>
                      <a:r>
                        <a:rPr lang="de-CH" sz="1400" b="0" baseline="0" dirty="0" err="1"/>
                        <a:t>beet</a:t>
                      </a:r>
                      <a:r>
                        <a:rPr lang="de-CH" sz="1400" b="0" baseline="0" dirty="0"/>
                        <a:t>, </a:t>
                      </a:r>
                      <a:r>
                        <a:rPr lang="de-CH" sz="1400" b="0" baseline="0" dirty="0" err="1"/>
                        <a:t>winged</a:t>
                      </a:r>
                      <a:r>
                        <a:rPr lang="de-CH" sz="1400" b="0" baseline="0" dirty="0"/>
                        <a:t> </a:t>
                      </a:r>
                      <a:r>
                        <a:rPr lang="de-CH" sz="1400" b="0" baseline="0" dirty="0" err="1"/>
                        <a:t>bean</a:t>
                      </a:r>
                      <a:r>
                        <a:rPr lang="de-CH" sz="1400" b="0" baseline="0" dirty="0"/>
                        <a:t>, </a:t>
                      </a:r>
                      <a:r>
                        <a:rPr lang="de-CH" sz="1400" b="0" baseline="0" dirty="0" err="1"/>
                        <a:t>head</a:t>
                      </a:r>
                      <a:r>
                        <a:rPr lang="de-CH" sz="1400" b="0" baseline="0" dirty="0"/>
                        <a:t> </a:t>
                      </a:r>
                      <a:r>
                        <a:rPr lang="de-CH" sz="1400" b="0" baseline="0" dirty="0" err="1"/>
                        <a:t>lettuce</a:t>
                      </a:r>
                      <a:r>
                        <a:rPr lang="de-CH" sz="1400" b="0" baseline="0" dirty="0"/>
                        <a:t>, </a:t>
                      </a:r>
                      <a:r>
                        <a:rPr lang="de-CH" sz="1400" b="0" baseline="0" dirty="0" err="1"/>
                        <a:t>carrots</a:t>
                      </a:r>
                      <a:endParaRPr lang="de-CH" sz="1400" b="0"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hMerge="1">
                  <a:txBody>
                    <a:bodyPr/>
                    <a:lstStyle/>
                    <a:p>
                      <a:endParaRPr lang="de-CH" sz="1400" b="1"/>
                    </a:p>
                  </a:txBody>
                  <a:tcPr/>
                </a:tc>
                <a:tc hMerge="1">
                  <a:txBody>
                    <a:bodyPr/>
                    <a:lstStyle/>
                    <a:p>
                      <a:endParaRPr lang="de-CH"/>
                    </a:p>
                  </a:txBody>
                  <a:tcPr/>
                </a:tc>
                <a:tc hMerge="1">
                  <a:txBody>
                    <a:bodyPr/>
                    <a:lstStyle/>
                    <a:p>
                      <a:endParaRPr lang="de-CH" sz="1400" b="1"/>
                    </a:p>
                  </a:txBody>
                  <a:tcPr>
                    <a:lnT w="28575" cap="flat" cmpd="sng" algn="ctr">
                      <a:solidFill>
                        <a:srgbClr val="92D050"/>
                      </a:solidFill>
                      <a:prstDash val="solid"/>
                      <a:round/>
                      <a:headEnd type="none" w="med" len="med"/>
                      <a:tailEnd type="none" w="med" len="med"/>
                    </a:lnT>
                  </a:tcPr>
                </a:tc>
                <a:tc hMerge="1">
                  <a:txBody>
                    <a:bodyPr/>
                    <a:lstStyle/>
                    <a:p>
                      <a:endParaRPr lang="de-CH" sz="1400" b="1"/>
                    </a:p>
                  </a:txBody>
                  <a:tcPr>
                    <a:lnT w="28575" cap="flat" cmpd="sng" algn="ctr">
                      <a:solidFill>
                        <a:srgbClr val="92D050"/>
                      </a:solidFill>
                      <a:prstDash val="solid"/>
                      <a:round/>
                      <a:headEnd type="none" w="med" len="med"/>
                      <a:tailEnd type="none" w="med" len="med"/>
                    </a:lnT>
                  </a:tcPr>
                </a:tc>
                <a:tc hMerge="1">
                  <a:txBody>
                    <a:bodyPr/>
                    <a:lstStyle/>
                    <a:p>
                      <a:endParaRPr lang="de-CH" sz="1400" b="1"/>
                    </a:p>
                  </a:txBody>
                  <a:tcPr>
                    <a:lnT w="28575"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0002"/>
                  </a:ext>
                </a:extLst>
              </a:tr>
              <a:tr h="370840">
                <a:tc gridSpan="2">
                  <a:txBody>
                    <a:bodyPr/>
                    <a:lstStyle/>
                    <a:p>
                      <a:r>
                        <a:rPr lang="de-CH" sz="1400" b="1" dirty="0"/>
                        <a:t>1-2 </a:t>
                      </a:r>
                      <a:r>
                        <a:rPr lang="de-CH" sz="1400" b="1" dirty="0" err="1"/>
                        <a:t>weeks</a:t>
                      </a:r>
                      <a:r>
                        <a:rPr lang="de-CH" sz="1400" b="1" dirty="0"/>
                        <a:t> after </a:t>
                      </a:r>
                    </a:p>
                    <a:p>
                      <a:r>
                        <a:rPr lang="de-CH" sz="1400" b="1" dirty="0" err="1"/>
                        <a:t>mid-growing</a:t>
                      </a:r>
                      <a:r>
                        <a:rPr lang="de-CH" sz="1400" b="1" dirty="0"/>
                        <a:t> </a:t>
                      </a:r>
                      <a:r>
                        <a:rPr lang="de-CH" sz="1400" b="1" dirty="0" err="1"/>
                        <a:t>season</a:t>
                      </a:r>
                      <a:endParaRPr lang="de-CH" sz="1400" b="1" dirty="0"/>
                    </a:p>
                  </a:txBody>
                  <a:tcPr>
                    <a:lnL w="28575" cap="flat" cmpd="sng" algn="ctr">
                      <a:no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6">
                  <a:txBody>
                    <a:bodyPr/>
                    <a:lstStyle/>
                    <a:p>
                      <a:endParaRPr lang="de-CH" sz="1400" b="1" dirty="0"/>
                    </a:p>
                  </a:txBody>
                  <a:tcPr>
                    <a:lnL w="28575" cap="flat" cmpd="sng" algn="ctr">
                      <a:solidFill>
                        <a:srgbClr val="92D05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a:p>
                  </a:txBody>
                  <a:tcPr/>
                </a:tc>
                <a:tc hMerge="1">
                  <a:txBody>
                    <a:bodyPr/>
                    <a:lstStyle/>
                    <a:p>
                      <a:endParaRPr lang="de-CH"/>
                    </a:p>
                  </a:txBody>
                  <a:tcPr/>
                </a:tc>
                <a:tc hMerge="1">
                  <a:txBody>
                    <a:bodyPr/>
                    <a:lstStyle/>
                    <a:p>
                      <a:endParaRPr lang="de-CH" sz="1400" b="1"/>
                    </a:p>
                  </a:txBody>
                  <a:tcPr>
                    <a:solidFill>
                      <a:srgbClr val="92D050"/>
                    </a:solidFill>
                  </a:tcPr>
                </a:tc>
                <a:tc hMerge="1">
                  <a:txBody>
                    <a:bodyPr/>
                    <a:lstStyle/>
                    <a:p>
                      <a:endParaRPr lang="de-CH"/>
                    </a:p>
                  </a:txBody>
                  <a:tcPr/>
                </a:tc>
                <a:tc hMerge="1">
                  <a:txBody>
                    <a:bodyPr/>
                    <a:lstStyle/>
                    <a:p>
                      <a:endParaRPr lang="de-CH" sz="1400" b="1" dirty="0"/>
                    </a:p>
                  </a:txBody>
                  <a:tcPr>
                    <a:solidFill>
                      <a:srgbClr val="92D050"/>
                    </a:solidFill>
                  </a:tcPr>
                </a:tc>
                <a:tc gridSpan="2">
                  <a:txBody>
                    <a:bodyPr/>
                    <a:lstStyle/>
                    <a:p>
                      <a:endParaRPr lang="de-CH" sz="1400" b="1" dirty="0"/>
                    </a:p>
                  </a:txBody>
                  <a:tcPr>
                    <a:lnL w="28575" cap="flat" cmpd="sng" algn="ctr">
                      <a:no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tc>
                <a:extLst>
                  <a:ext uri="{0D108BD9-81ED-4DB2-BD59-A6C34878D82A}">
                    <a16:rowId xmlns:a16="http://schemas.microsoft.com/office/drawing/2014/main" val="10003"/>
                  </a:ext>
                </a:extLst>
              </a:tr>
              <a:tr h="370840">
                <a:tc gridSpan="2">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8">
                  <a:txBody>
                    <a:bodyPr/>
                    <a:lstStyle/>
                    <a:p>
                      <a:pPr algn="ctr"/>
                      <a:r>
                        <a:rPr lang="de-CH" sz="1400" b="0" i="1" dirty="0" err="1"/>
                        <a:t>Examples</a:t>
                      </a:r>
                      <a:r>
                        <a:rPr lang="de-CH" sz="1400" b="0" i="1" dirty="0"/>
                        <a:t>: </a:t>
                      </a:r>
                      <a:r>
                        <a:rPr lang="de-CH" sz="1400" b="0" dirty="0" err="1"/>
                        <a:t>celery</a:t>
                      </a:r>
                      <a:r>
                        <a:rPr lang="de-CH" sz="1400" b="0" dirty="0"/>
                        <a:t>, </a:t>
                      </a:r>
                      <a:r>
                        <a:rPr lang="de-CH" sz="1400" b="0" dirty="0" err="1"/>
                        <a:t>fennel</a:t>
                      </a:r>
                      <a:r>
                        <a:rPr lang="de-CH" sz="1400" b="0" dirty="0"/>
                        <a:t>, Swiss </a:t>
                      </a:r>
                      <a:r>
                        <a:rPr lang="de-CH" sz="1400" b="0" dirty="0" err="1"/>
                        <a:t>chard</a:t>
                      </a:r>
                      <a:endParaRPr lang="de-CH" sz="1400" b="0"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hMerge="1">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gridSpan="2">
                  <a:txBody>
                    <a:bodyPr/>
                    <a:lstStyle/>
                    <a:p>
                      <a:r>
                        <a:rPr lang="de-CH" sz="1400" b="1" dirty="0"/>
                        <a:t>4 </a:t>
                      </a:r>
                      <a:r>
                        <a:rPr lang="de-CH" sz="1400" b="1" dirty="0" err="1"/>
                        <a:t>weeks</a:t>
                      </a:r>
                      <a:r>
                        <a:rPr lang="de-CH" sz="1400" b="1" baseline="0" dirty="0"/>
                        <a:t> after </a:t>
                      </a:r>
                    </a:p>
                    <a:p>
                      <a:r>
                        <a:rPr lang="de-CH" sz="1400" b="1" baseline="0" dirty="0" err="1"/>
                        <a:t>mid-growing</a:t>
                      </a:r>
                      <a:r>
                        <a:rPr lang="de-CH" sz="1400" b="1" baseline="0" dirty="0"/>
                        <a:t> </a:t>
                      </a:r>
                      <a:r>
                        <a:rPr lang="de-CH" sz="1400" b="1" baseline="0" dirty="0" err="1"/>
                        <a:t>season</a:t>
                      </a:r>
                      <a:endParaRPr lang="de-CH" sz="1400" b="1" dirty="0"/>
                    </a:p>
                  </a:txBody>
                  <a:tcPr>
                    <a:lnL w="28575" cap="flat" cmpd="sng" algn="ctr">
                      <a:noFill/>
                      <a:prstDash val="solid"/>
                      <a:round/>
                      <a:headEnd type="none" w="med" len="med"/>
                      <a:tailEnd type="none" w="med" len="med"/>
                    </a:lnL>
                    <a:lnR w="12700" cap="flat" cmpd="sng" algn="ctr">
                      <a:solidFill>
                        <a:srgbClr val="92D05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7">
                  <a:txBody>
                    <a:bodyPr/>
                    <a:lstStyle/>
                    <a:p>
                      <a:endParaRPr lang="de-CH" sz="1400" b="1" dirty="0"/>
                    </a:p>
                  </a:txBody>
                  <a:tcPr>
                    <a:lnL w="12700" cap="flat" cmpd="sng" algn="ctr">
                      <a:solidFill>
                        <a:srgbClr val="92D05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a:p>
                  </a:txBody>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de-CH" sz="1400" b="1" dirty="0"/>
                    </a:p>
                  </a:txBody>
                  <a:tcPr>
                    <a:lnL w="28575" cap="flat" cmpd="sng" algn="ctr">
                      <a:no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gridSpan="2">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8">
                  <a:txBody>
                    <a:bodyPr/>
                    <a:lstStyle/>
                    <a:p>
                      <a:pPr algn="ctr"/>
                      <a:r>
                        <a:rPr lang="de-CH" sz="1400" b="0" i="1" dirty="0" err="1"/>
                        <a:t>Examples</a:t>
                      </a:r>
                      <a:r>
                        <a:rPr lang="de-CH" sz="1400" b="0" i="1" dirty="0"/>
                        <a:t>: </a:t>
                      </a:r>
                      <a:r>
                        <a:rPr lang="de-CH" sz="1400" b="0" dirty="0" err="1"/>
                        <a:t>leek</a:t>
                      </a:r>
                      <a:r>
                        <a:rPr lang="de-CH" sz="1400" b="0" dirty="0"/>
                        <a:t>,</a:t>
                      </a:r>
                      <a:r>
                        <a:rPr lang="de-CH" sz="1400" b="0" baseline="0" dirty="0"/>
                        <a:t> </a:t>
                      </a:r>
                      <a:r>
                        <a:rPr lang="de-CH" sz="1400" b="0" baseline="0" dirty="0" err="1"/>
                        <a:t>onion</a:t>
                      </a:r>
                      <a:endParaRPr lang="de-CH" sz="1400" b="0"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64016">
                <a:tc gridSpan="2">
                  <a:txBody>
                    <a:bodyPr/>
                    <a:lstStyle/>
                    <a:p>
                      <a:r>
                        <a:rPr lang="de-CH" sz="1400" b="1" dirty="0"/>
                        <a:t>Never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8">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a:p>
                  </a:txBody>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7"/>
                  </a:ext>
                </a:extLst>
              </a:tr>
              <a:tr h="370840">
                <a:tc gridSpan="2">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8">
                  <a:txBody>
                    <a:bodyPr/>
                    <a:lstStyle/>
                    <a:p>
                      <a:pPr algn="ctr"/>
                      <a:r>
                        <a:rPr lang="de-CH" sz="1400" b="0" i="1" dirty="0" err="1"/>
                        <a:t>Examples</a:t>
                      </a:r>
                      <a:r>
                        <a:rPr lang="de-CH" sz="1400" b="0" i="1" dirty="0"/>
                        <a:t>: </a:t>
                      </a:r>
                      <a:r>
                        <a:rPr lang="de-CH" sz="1400" b="0" dirty="0" err="1"/>
                        <a:t>spinach</a:t>
                      </a:r>
                      <a:r>
                        <a:rPr lang="de-CH" sz="1400" b="0" dirty="0"/>
                        <a:t>, </a:t>
                      </a:r>
                      <a:r>
                        <a:rPr lang="de-CH" sz="1400" b="0" dirty="0" err="1"/>
                        <a:t>commom</a:t>
                      </a:r>
                      <a:r>
                        <a:rPr lang="de-CH" sz="1400" b="0" dirty="0"/>
                        <a:t> </a:t>
                      </a:r>
                      <a:r>
                        <a:rPr lang="de-CH" sz="1400" b="0" dirty="0" err="1"/>
                        <a:t>beet</a:t>
                      </a:r>
                      <a:r>
                        <a:rPr lang="de-CH" sz="1400" b="0" dirty="0"/>
                        <a:t>, </a:t>
                      </a:r>
                      <a:r>
                        <a:rPr lang="de-CH" sz="1400" b="0" dirty="0" err="1"/>
                        <a:t>mâche</a:t>
                      </a:r>
                      <a:r>
                        <a:rPr lang="de-CH" sz="1400" b="0" dirty="0"/>
                        <a:t>, </a:t>
                      </a:r>
                      <a:r>
                        <a:rPr lang="de-CH" sz="1400" b="0" dirty="0" err="1"/>
                        <a:t>chives</a:t>
                      </a:r>
                      <a:r>
                        <a:rPr lang="de-CH" sz="1400" b="0" dirty="0"/>
                        <a:t>, </a:t>
                      </a:r>
                      <a:r>
                        <a:rPr lang="de-CH" sz="1400" b="0" dirty="0" err="1"/>
                        <a:t>parsley</a:t>
                      </a:r>
                      <a:endParaRPr lang="de-CH" sz="1400" b="0"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hMerge="1">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61456">
                <a:tc gridSpan="2">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8">
                  <a:txBody>
                    <a:bodyPr/>
                    <a:lstStyle/>
                    <a:p>
                      <a:pPr algn="ctr"/>
                      <a:endParaRPr lang="de-CH" sz="1400" b="0"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9"/>
                  </a:ext>
                </a:extLst>
              </a:tr>
              <a:tr h="370840">
                <a:tc>
                  <a:txBody>
                    <a:bodyPr/>
                    <a:lstStyle/>
                    <a:p>
                      <a:endParaRPr lang="de-CH" sz="1400" b="1"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r>
                        <a:rPr lang="de-CH" sz="1400" b="0" dirty="0" err="1"/>
                        <a:t>Weed</a:t>
                      </a:r>
                      <a:r>
                        <a:rPr lang="de-CH" sz="1400" b="0" baseline="0" dirty="0"/>
                        <a:t> sensitive </a:t>
                      </a:r>
                      <a:r>
                        <a:rPr lang="de-CH" sz="1400" b="0" baseline="0" dirty="0" err="1"/>
                        <a:t>period</a:t>
                      </a:r>
                      <a:endParaRPr lang="de-CH" sz="1400" b="0"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CH" sz="1400" b="0"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CH" sz="1400" b="0" dirty="0"/>
                    </a:p>
                  </a:txBody>
                  <a:tcPr>
                    <a:lnL w="28575" cap="flat" cmpd="sng" algn="ctr">
                      <a:no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endParaRPr lang="de-CH" sz="1400" b="0" dirty="0"/>
                    </a:p>
                  </a:txBody>
                  <a:tcP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gridSpan="4">
                  <a:txBody>
                    <a:bodyPr/>
                    <a:lstStyle/>
                    <a:p>
                      <a:pPr algn="l"/>
                      <a:r>
                        <a:rPr lang="de-CH" sz="1400" b="0" dirty="0" err="1"/>
                        <a:t>Weed</a:t>
                      </a:r>
                      <a:r>
                        <a:rPr lang="de-CH" sz="1400" b="0" dirty="0"/>
                        <a:t> tolerant </a:t>
                      </a:r>
                      <a:r>
                        <a:rPr lang="de-CH" sz="1400" b="0" dirty="0" err="1"/>
                        <a:t>period</a:t>
                      </a:r>
                      <a:endParaRPr lang="de-CH" sz="1400" b="0" dirty="0"/>
                    </a:p>
                  </a:txBody>
                  <a:tcPr anchor="ctr">
                    <a:lnL w="28575" cap="flat" cmpd="sng" algn="ctr">
                      <a:solidFill>
                        <a:srgbClr val="92D05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058805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False</a:t>
            </a:r>
            <a:r>
              <a:rPr lang="de-CH" dirty="0"/>
              <a:t> </a:t>
            </a:r>
            <a:r>
              <a:rPr lang="de-CH" dirty="0" err="1"/>
              <a:t>seedbed</a:t>
            </a:r>
            <a:endParaRPr lang="de-CH" dirty="0"/>
          </a:p>
        </p:txBody>
      </p:sp>
      <p:pic>
        <p:nvPicPr>
          <p:cNvPr id="4" name="Bild 14" descr="Grafik_Unkrautkur [Konvertiert] Kopie.ai"/>
          <p:cNvPicPr>
            <a:picLocks noChangeAspect="1"/>
          </p:cNvPicPr>
          <p:nvPr/>
        </p:nvPicPr>
        <p:blipFill rotWithShape="1">
          <a:blip r:embed="rId2" cstate="screen">
            <a:extLst>
              <a:ext uri="{28A0092B-C50C-407E-A947-70E740481C1C}">
                <a14:useLocalDpi xmlns:a14="http://schemas.microsoft.com/office/drawing/2010/main"/>
              </a:ext>
            </a:extLst>
          </a:blip>
          <a:srcRect r="7305" b="20480"/>
          <a:stretch/>
        </p:blipFill>
        <p:spPr>
          <a:xfrm>
            <a:off x="611560" y="1090502"/>
            <a:ext cx="7560840" cy="3401190"/>
          </a:xfrm>
          <a:prstGeom prst="rect">
            <a:avLst/>
          </a:prstGeom>
        </p:spPr>
      </p:pic>
      <p:sp>
        <p:nvSpPr>
          <p:cNvPr id="5" name="Titel 5"/>
          <p:cNvSpPr txBox="1">
            <a:spLocks/>
          </p:cNvSpPr>
          <p:nvPr/>
        </p:nvSpPr>
        <p:spPr bwMode="auto">
          <a:xfrm>
            <a:off x="511175" y="330201"/>
            <a:ext cx="8251825" cy="498475"/>
          </a:xfrm>
          <a:prstGeom prst="rect">
            <a:avLst/>
          </a:prstGeom>
          <a:noFill/>
          <a:ln w="9525">
            <a:noFill/>
            <a:miter lim="800000"/>
            <a:headEnd/>
            <a:tailEnd/>
          </a:ln>
        </p:spPr>
        <p:txBody>
          <a:bodyPr vert="horz" wrap="square" lIns="0" tIns="0"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de-CH" dirty="0" err="1"/>
              <a:t>False</a:t>
            </a:r>
            <a:r>
              <a:rPr lang="de-CH" dirty="0"/>
              <a:t> </a:t>
            </a:r>
            <a:r>
              <a:rPr lang="de-CH" dirty="0" err="1"/>
              <a:t>seedbed</a:t>
            </a:r>
            <a:r>
              <a:rPr lang="de-CH" dirty="0"/>
              <a:t> </a:t>
            </a:r>
            <a:r>
              <a:rPr lang="de-CH" dirty="0" err="1"/>
              <a:t>for</a:t>
            </a:r>
            <a:r>
              <a:rPr lang="de-CH" dirty="0"/>
              <a:t> </a:t>
            </a:r>
            <a:r>
              <a:rPr lang="de-CH" dirty="0" err="1"/>
              <a:t>weed</a:t>
            </a:r>
            <a:r>
              <a:rPr lang="de-CH" dirty="0"/>
              <a:t> </a:t>
            </a:r>
            <a:r>
              <a:rPr lang="de-CH" dirty="0" err="1"/>
              <a:t>control</a:t>
            </a:r>
            <a:endParaRPr lang="de-CH" dirty="0"/>
          </a:p>
        </p:txBody>
      </p:sp>
      <p:sp>
        <p:nvSpPr>
          <p:cNvPr id="6" name="Textfeld 5"/>
          <p:cNvSpPr txBox="1"/>
          <p:nvPr/>
        </p:nvSpPr>
        <p:spPr>
          <a:xfrm>
            <a:off x="395536" y="4437112"/>
            <a:ext cx="2890802" cy="949769"/>
          </a:xfrm>
          <a:prstGeom prst="rect">
            <a:avLst/>
          </a:prstGeom>
          <a:solidFill>
            <a:schemeClr val="accent6">
              <a:lumMod val="20000"/>
              <a:lumOff val="80000"/>
              <a:alpha val="79999"/>
            </a:schemeClr>
          </a:solidFill>
          <a:ln>
            <a:noFill/>
          </a:ln>
        </p:spPr>
        <p:txBody>
          <a:bodyPr/>
          <a:lstStyle>
            <a:defPPr>
              <a:defRPr lang="de-CH"/>
            </a:defPPr>
            <a:lvl1pPr>
              <a:spcBef>
                <a:spcPts val="600"/>
              </a:spcBef>
              <a:defRPr sz="1600" b="0">
                <a:latin typeface="Arial" pitchFamily="34" charset="0"/>
                <a:cs typeface="Arial" pitchFamily="34" charset="0"/>
              </a:defRPr>
            </a:lvl1pPr>
          </a:lstStyle>
          <a:p>
            <a:pPr marL="252000" indent="-252000"/>
            <a:r>
              <a:rPr lang="en-US" dirty="0"/>
              <a:t>1. 	Prepare the seedbed early (2 to 4 weeks before seeding or planting). </a:t>
            </a:r>
          </a:p>
        </p:txBody>
      </p:sp>
      <p:sp>
        <p:nvSpPr>
          <p:cNvPr id="7" name="Rechteck 6"/>
          <p:cNvSpPr/>
          <p:nvPr/>
        </p:nvSpPr>
        <p:spPr>
          <a:xfrm>
            <a:off x="3430354" y="4437112"/>
            <a:ext cx="2016224" cy="949770"/>
          </a:xfrm>
          <a:prstGeom prst="rect">
            <a:avLst/>
          </a:prstGeom>
          <a:solidFill>
            <a:schemeClr val="accent6">
              <a:lumMod val="40000"/>
              <a:lumOff val="60000"/>
              <a:alpha val="79999"/>
            </a:schemeClr>
          </a:solidFill>
          <a:ln>
            <a:noFill/>
          </a:ln>
        </p:spPr>
        <p:txBody>
          <a:bodyPr/>
          <a:lstStyle/>
          <a:p>
            <a:pPr marL="252000" indent="-360000">
              <a:spcBef>
                <a:spcPts val="600"/>
              </a:spcBef>
            </a:pPr>
            <a:r>
              <a:rPr lang="en-US" sz="1600" b="0" dirty="0">
                <a:latin typeface="Arial" pitchFamily="34" charset="0"/>
                <a:cs typeface="Arial" pitchFamily="34" charset="0"/>
              </a:rPr>
              <a:t>2. 	Wait until the weeds have emerged. </a:t>
            </a:r>
          </a:p>
        </p:txBody>
      </p:sp>
      <p:sp>
        <p:nvSpPr>
          <p:cNvPr id="8" name="Rechteck 7"/>
          <p:cNvSpPr/>
          <p:nvPr/>
        </p:nvSpPr>
        <p:spPr>
          <a:xfrm>
            <a:off x="5590594" y="4440850"/>
            <a:ext cx="2592288" cy="946032"/>
          </a:xfrm>
          <a:prstGeom prst="rect">
            <a:avLst/>
          </a:prstGeom>
          <a:solidFill>
            <a:schemeClr val="accent6">
              <a:lumMod val="60000"/>
              <a:lumOff val="40000"/>
              <a:alpha val="79999"/>
            </a:schemeClr>
          </a:solidFill>
          <a:ln>
            <a:noFill/>
          </a:ln>
        </p:spPr>
        <p:txBody>
          <a:bodyPr/>
          <a:lstStyle/>
          <a:p>
            <a:pPr marL="252000" indent="-360000">
              <a:spcBef>
                <a:spcPts val="600"/>
              </a:spcBef>
            </a:pPr>
            <a:r>
              <a:rPr lang="en-US" sz="1600" b="0" dirty="0">
                <a:latin typeface="Arial" pitchFamily="34" charset="0"/>
                <a:cs typeface="Arial" pitchFamily="34" charset="0"/>
              </a:rPr>
              <a:t>3. Destroy the weeds at intervals of 7 to 10 days using a tine-</a:t>
            </a:r>
            <a:r>
              <a:rPr lang="en-US" sz="1600" b="0" dirty="0" err="1">
                <a:latin typeface="Arial" pitchFamily="34" charset="0"/>
                <a:cs typeface="Arial" pitchFamily="34" charset="0"/>
              </a:rPr>
              <a:t>weeder</a:t>
            </a:r>
            <a:r>
              <a:rPr lang="en-US" sz="1600" b="0" dirty="0">
                <a:latin typeface="Arial" pitchFamily="34" charset="0"/>
                <a:cs typeface="Arial" pitchFamily="34" charset="0"/>
              </a:rPr>
              <a:t>.</a:t>
            </a:r>
          </a:p>
        </p:txBody>
      </p:sp>
      <p:sp>
        <p:nvSpPr>
          <p:cNvPr id="9" name="Rechteck 8"/>
          <p:cNvSpPr/>
          <p:nvPr/>
        </p:nvSpPr>
        <p:spPr>
          <a:xfrm>
            <a:off x="3491880" y="3140968"/>
            <a:ext cx="720080" cy="28803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de-CH" sz="1200" b="0" i="1" dirty="0" err="1">
                <a:latin typeface="Arial" pitchFamily="34" charset="0"/>
                <a:cs typeface="Arial" pitchFamily="34" charset="0"/>
              </a:rPr>
              <a:t>Weeds</a:t>
            </a:r>
            <a:endParaRPr lang="en-US" sz="1200" b="0" i="1" dirty="0">
              <a:latin typeface="Arial" pitchFamily="34" charset="0"/>
              <a:cs typeface="Arial" pitchFamily="34" charset="0"/>
            </a:endParaRPr>
          </a:p>
        </p:txBody>
      </p:sp>
      <p:sp>
        <p:nvSpPr>
          <p:cNvPr id="10" name="Rechteck 9"/>
          <p:cNvSpPr/>
          <p:nvPr/>
        </p:nvSpPr>
        <p:spPr>
          <a:xfrm>
            <a:off x="7812360" y="2647081"/>
            <a:ext cx="576064" cy="28803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de-CH" sz="1200" b="0" i="1" dirty="0" err="1">
                <a:latin typeface="Arial" pitchFamily="34" charset="0"/>
                <a:cs typeface="Arial" pitchFamily="34" charset="0"/>
              </a:rPr>
              <a:t>Crop</a:t>
            </a:r>
            <a:endParaRPr lang="en-US" sz="1200" b="0" i="1" dirty="0">
              <a:latin typeface="Arial" pitchFamily="34" charset="0"/>
              <a:cs typeface="Arial" pitchFamily="34" charset="0"/>
            </a:endParaRPr>
          </a:p>
        </p:txBody>
      </p:sp>
      <p:sp>
        <p:nvSpPr>
          <p:cNvPr id="11" name="Rechteck 10"/>
          <p:cNvSpPr/>
          <p:nvPr/>
        </p:nvSpPr>
        <p:spPr>
          <a:xfrm>
            <a:off x="6156176" y="1844824"/>
            <a:ext cx="1080120" cy="28803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de-CH" sz="1200" b="0" i="1" dirty="0">
                <a:latin typeface="Arial" pitchFamily="34" charset="0"/>
                <a:cs typeface="Arial" pitchFamily="34" charset="0"/>
              </a:rPr>
              <a:t>Tine </a:t>
            </a:r>
            <a:r>
              <a:rPr lang="de-CH" sz="1200" b="0" i="1" dirty="0" err="1">
                <a:latin typeface="Arial" pitchFamily="34" charset="0"/>
                <a:cs typeface="Arial" pitchFamily="34" charset="0"/>
              </a:rPr>
              <a:t>weeder</a:t>
            </a:r>
            <a:endParaRPr lang="en-US" sz="1200" b="0" i="1" dirty="0">
              <a:latin typeface="Arial" pitchFamily="34" charset="0"/>
              <a:cs typeface="Arial" pitchFamily="34" charset="0"/>
            </a:endParaRPr>
          </a:p>
        </p:txBody>
      </p:sp>
      <p:sp>
        <p:nvSpPr>
          <p:cNvPr id="12" name="Rechteck 11"/>
          <p:cNvSpPr/>
          <p:nvPr/>
        </p:nvSpPr>
        <p:spPr>
          <a:xfrm>
            <a:off x="1115616" y="1844824"/>
            <a:ext cx="1368152" cy="28803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de-CH" sz="1200" b="0" i="1" dirty="0" err="1">
                <a:latin typeface="Arial" pitchFamily="34" charset="0"/>
                <a:cs typeface="Arial" pitchFamily="34" charset="0"/>
              </a:rPr>
              <a:t>Plough</a:t>
            </a:r>
            <a:r>
              <a:rPr lang="de-CH" sz="1200" b="0" i="1" dirty="0">
                <a:latin typeface="Arial" pitchFamily="34" charset="0"/>
                <a:cs typeface="Arial" pitchFamily="34" charset="0"/>
              </a:rPr>
              <a:t> </a:t>
            </a:r>
            <a:r>
              <a:rPr lang="de-CH" sz="1200" b="0" i="1" dirty="0" err="1">
                <a:latin typeface="Arial" pitchFamily="34" charset="0"/>
                <a:cs typeface="Arial" pitchFamily="34" charset="0"/>
              </a:rPr>
              <a:t>or</a:t>
            </a:r>
            <a:r>
              <a:rPr lang="de-CH" sz="1200" b="0" i="1" dirty="0">
                <a:latin typeface="Arial" pitchFamily="34" charset="0"/>
                <a:cs typeface="Arial" pitchFamily="34" charset="0"/>
              </a:rPr>
              <a:t> </a:t>
            </a:r>
            <a:r>
              <a:rPr lang="de-CH" sz="1200" b="0" i="1" dirty="0" err="1">
                <a:latin typeface="Arial" pitchFamily="34" charset="0"/>
                <a:cs typeface="Arial" pitchFamily="34" charset="0"/>
              </a:rPr>
              <a:t>harrow</a:t>
            </a:r>
            <a:endParaRPr lang="en-US" sz="1200" b="0" i="1" dirty="0">
              <a:latin typeface="Arial" pitchFamily="34" charset="0"/>
              <a:cs typeface="Arial" pitchFamily="34" charset="0"/>
            </a:endParaRPr>
          </a:p>
        </p:txBody>
      </p:sp>
    </p:spTree>
    <p:extLst>
      <p:ext uri="{BB962C8B-B14F-4D97-AF65-F5344CB8AC3E}">
        <p14:creationId xmlns:p14="http://schemas.microsoft.com/office/powerpoint/2010/main" val="637930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5D820-5881-4509-AF6A-AF95A7C7D8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621"/>
          <a:stretch/>
        </p:blipFill>
        <p:spPr>
          <a:xfrm>
            <a:off x="592492" y="3789040"/>
            <a:ext cx="3439457" cy="2413123"/>
          </a:xfrm>
          <a:prstGeom prst="rect">
            <a:avLst/>
          </a:prstGeom>
        </p:spPr>
      </p:pic>
      <p:pic>
        <p:nvPicPr>
          <p:cNvPr id="12" name="Grafik 11">
            <a:extLst>
              <a:ext uri="{FF2B5EF4-FFF2-40B4-BE49-F238E27FC236}">
                <a16:creationId xmlns:a16="http://schemas.microsoft.com/office/drawing/2014/main" id="{0F4EBD45-1CDF-4420-B753-DAB1E789B7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9665" y="3538820"/>
            <a:ext cx="3668720" cy="2007779"/>
          </a:xfrm>
          <a:prstGeom prst="rect">
            <a:avLst/>
          </a:prstGeom>
        </p:spPr>
      </p:pic>
      <p:sp>
        <p:nvSpPr>
          <p:cNvPr id="2" name="Titel 1"/>
          <p:cNvSpPr>
            <a:spLocks noGrp="1"/>
          </p:cNvSpPr>
          <p:nvPr>
            <p:ph type="title"/>
          </p:nvPr>
        </p:nvSpPr>
        <p:spPr/>
        <p:txBody>
          <a:bodyPr/>
          <a:lstStyle/>
          <a:p>
            <a:r>
              <a:rPr lang="de-CH" dirty="0" err="1"/>
              <a:t>Sources</a:t>
            </a:r>
            <a:r>
              <a:rPr lang="de-CH" dirty="0"/>
              <a:t> </a:t>
            </a:r>
            <a:r>
              <a:rPr lang="de-CH" dirty="0" err="1"/>
              <a:t>of</a:t>
            </a:r>
            <a:r>
              <a:rPr lang="de-CH" dirty="0"/>
              <a:t> </a:t>
            </a:r>
            <a:r>
              <a:rPr lang="de-CH" dirty="0" err="1"/>
              <a:t>water</a:t>
            </a:r>
            <a:r>
              <a:rPr lang="de-CH" dirty="0"/>
              <a:t> </a:t>
            </a:r>
            <a:r>
              <a:rPr lang="de-CH" dirty="0" err="1"/>
              <a:t>for</a:t>
            </a:r>
            <a:r>
              <a:rPr lang="de-CH" dirty="0"/>
              <a:t> </a:t>
            </a:r>
            <a:r>
              <a:rPr lang="de-CH" dirty="0" err="1"/>
              <a:t>vegetables</a:t>
            </a:r>
            <a:endParaRPr lang="de-CH" dirty="0"/>
          </a:p>
        </p:txBody>
      </p:sp>
      <p:sp>
        <p:nvSpPr>
          <p:cNvPr id="8" name="Title 1"/>
          <p:cNvSpPr txBox="1">
            <a:spLocks/>
          </p:cNvSpPr>
          <p:nvPr/>
        </p:nvSpPr>
        <p:spPr>
          <a:xfrm>
            <a:off x="4370120" y="3215635"/>
            <a:ext cx="4072388"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River, dam or fish pond</a:t>
            </a:r>
          </a:p>
        </p:txBody>
      </p:sp>
      <p:sp>
        <p:nvSpPr>
          <p:cNvPr id="9" name="Title 1"/>
          <p:cNvSpPr txBox="1">
            <a:spLocks/>
          </p:cNvSpPr>
          <p:nvPr/>
        </p:nvSpPr>
        <p:spPr>
          <a:xfrm>
            <a:off x="551430" y="3201154"/>
            <a:ext cx="3600400"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Rain water</a:t>
            </a:r>
          </a:p>
        </p:txBody>
      </p:sp>
      <p:sp>
        <p:nvSpPr>
          <p:cNvPr id="10" name="Title 1"/>
          <p:cNvSpPr txBox="1">
            <a:spLocks/>
          </p:cNvSpPr>
          <p:nvPr/>
        </p:nvSpPr>
        <p:spPr>
          <a:xfrm>
            <a:off x="580104" y="5527688"/>
            <a:ext cx="3600400"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Run-off from roads and rocks</a:t>
            </a:r>
          </a:p>
        </p:txBody>
      </p:sp>
      <p:sp>
        <p:nvSpPr>
          <p:cNvPr id="11" name="Title 1"/>
          <p:cNvSpPr txBox="1">
            <a:spLocks/>
          </p:cNvSpPr>
          <p:nvPr/>
        </p:nvSpPr>
        <p:spPr>
          <a:xfrm>
            <a:off x="4419744" y="5546599"/>
            <a:ext cx="3735671"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Wells</a:t>
            </a:r>
          </a:p>
        </p:txBody>
      </p:sp>
      <p:pic>
        <p:nvPicPr>
          <p:cNvPr id="14" name="Grafik 13">
            <a:extLst>
              <a:ext uri="{FF2B5EF4-FFF2-40B4-BE49-F238E27FC236}">
                <a16:creationId xmlns:a16="http://schemas.microsoft.com/office/drawing/2014/main" id="{DECCDB7B-6469-4B25-90A7-3F964F2606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3"/>
          <a:stretch/>
        </p:blipFill>
        <p:spPr>
          <a:xfrm>
            <a:off x="4419744" y="692696"/>
            <a:ext cx="3608640" cy="2522939"/>
          </a:xfrm>
          <a:prstGeom prst="rect">
            <a:avLst/>
          </a:prstGeom>
        </p:spPr>
      </p:pic>
      <p:pic>
        <p:nvPicPr>
          <p:cNvPr id="16" name="Grafik 15">
            <a:extLst>
              <a:ext uri="{FF2B5EF4-FFF2-40B4-BE49-F238E27FC236}">
                <a16:creationId xmlns:a16="http://schemas.microsoft.com/office/drawing/2014/main" id="{27A306F9-B997-469C-86B6-FDE3E51C8F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493" y="1123630"/>
            <a:ext cx="3437401" cy="2077524"/>
          </a:xfrm>
          <a:prstGeom prst="rect">
            <a:avLst/>
          </a:prstGeom>
        </p:spPr>
      </p:pic>
    </p:spTree>
    <p:extLst>
      <p:ext uri="{BB962C8B-B14F-4D97-AF65-F5344CB8AC3E}">
        <p14:creationId xmlns:p14="http://schemas.microsoft.com/office/powerpoint/2010/main" val="2253339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8496943" cy="498475"/>
          </a:xfrm>
        </p:spPr>
        <p:txBody>
          <a:bodyPr/>
          <a:lstStyle/>
          <a:p>
            <a:r>
              <a:rPr lang="en-GB" sz="2600" dirty="0"/>
              <a:t>Estimating soil water condition using the feel method</a:t>
            </a:r>
          </a:p>
        </p:txBody>
      </p:sp>
      <p:graphicFrame>
        <p:nvGraphicFramePr>
          <p:cNvPr id="3" name="Tabelle 2"/>
          <p:cNvGraphicFramePr>
            <a:graphicFrameLocks noGrp="1"/>
          </p:cNvGraphicFramePr>
          <p:nvPr>
            <p:extLst>
              <p:ext uri="{D42A27DB-BD31-4B8C-83A1-F6EECF244321}">
                <p14:modId xmlns:p14="http://schemas.microsoft.com/office/powerpoint/2010/main" val="3749917667"/>
              </p:ext>
            </p:extLst>
          </p:nvPr>
        </p:nvGraphicFramePr>
        <p:xfrm>
          <a:off x="179513" y="836710"/>
          <a:ext cx="8496943" cy="5205046"/>
        </p:xfrm>
        <a:graphic>
          <a:graphicData uri="http://schemas.openxmlformats.org/drawingml/2006/table">
            <a:tbl>
              <a:tblPr firstRow="1" firstCol="1" bandRow="1">
                <a:tableStyleId>{5A111915-BE36-4E01-A7E5-04B1672EAD32}</a:tableStyleId>
              </a:tblPr>
              <a:tblGrid>
                <a:gridCol w="2368001">
                  <a:extLst>
                    <a:ext uri="{9D8B030D-6E8A-4147-A177-3AD203B41FA5}">
                      <a16:colId xmlns:a16="http://schemas.microsoft.com/office/drawing/2014/main" val="20000"/>
                    </a:ext>
                  </a:extLst>
                </a:gridCol>
                <a:gridCol w="348235">
                  <a:extLst>
                    <a:ext uri="{9D8B030D-6E8A-4147-A177-3AD203B41FA5}">
                      <a16:colId xmlns:a16="http://schemas.microsoft.com/office/drawing/2014/main" val="20001"/>
                    </a:ext>
                  </a:extLst>
                </a:gridCol>
                <a:gridCol w="1964283">
                  <a:extLst>
                    <a:ext uri="{9D8B030D-6E8A-4147-A177-3AD203B41FA5}">
                      <a16:colId xmlns:a16="http://schemas.microsoft.com/office/drawing/2014/main" val="20002"/>
                    </a:ext>
                  </a:extLst>
                </a:gridCol>
                <a:gridCol w="334069">
                  <a:extLst>
                    <a:ext uri="{9D8B030D-6E8A-4147-A177-3AD203B41FA5}">
                      <a16:colId xmlns:a16="http://schemas.microsoft.com/office/drawing/2014/main" val="20003"/>
                    </a:ext>
                  </a:extLst>
                </a:gridCol>
                <a:gridCol w="3482355">
                  <a:extLst>
                    <a:ext uri="{9D8B030D-6E8A-4147-A177-3AD203B41FA5}">
                      <a16:colId xmlns:a16="http://schemas.microsoft.com/office/drawing/2014/main" val="20004"/>
                    </a:ext>
                  </a:extLst>
                </a:gridCol>
              </a:tblGrid>
              <a:tr h="6843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500" b="1" noProof="0" dirty="0">
                          <a:effectLst/>
                        </a:rPr>
                        <a:t>Behaviour and/or appearance of sands and sandy loams</a:t>
                      </a:r>
                      <a:endParaRPr lang="en-GB" sz="1500" b="1" noProof="0" dirty="0">
                        <a:effectLst/>
                        <a:latin typeface="Calibri"/>
                        <a:ea typeface="Calibri"/>
                        <a:cs typeface="Times New Roman"/>
                      </a:endParaRPr>
                    </a:p>
                  </a:txBody>
                  <a:tcPr marL="44450" marR="44450" marT="0" marB="0" anchor="ctr">
                    <a:solidFill>
                      <a:srgbClr val="F2D059"/>
                    </a:solidFill>
                  </a:tcPr>
                </a:tc>
                <a:tc>
                  <a:txBody>
                    <a:bodyPr/>
                    <a:lstStyle/>
                    <a:p>
                      <a:pPr>
                        <a:lnSpc>
                          <a:spcPct val="100000"/>
                        </a:lnSpc>
                        <a:spcAft>
                          <a:spcPts val="0"/>
                        </a:spcAft>
                      </a:pPr>
                      <a:endParaRPr lang="en-GB" sz="1500" noProof="0">
                        <a:effectLst/>
                        <a:latin typeface="Calibri"/>
                        <a:ea typeface="Calibri"/>
                        <a:cs typeface="Times New Roman"/>
                      </a:endParaRPr>
                    </a:p>
                  </a:txBody>
                  <a:tcPr marL="44450" marR="44450" marT="0" marB="0" anchor="ctr">
                    <a:solidFill>
                      <a:schemeClr val="bg1"/>
                    </a:solidFill>
                  </a:tcPr>
                </a:tc>
                <a:tc>
                  <a:txBody>
                    <a:bodyPr/>
                    <a:lstStyle/>
                    <a:p>
                      <a:pPr algn="ctr">
                        <a:lnSpc>
                          <a:spcPct val="100000"/>
                        </a:lnSpc>
                        <a:spcAft>
                          <a:spcPts val="0"/>
                        </a:spcAft>
                      </a:pPr>
                      <a:r>
                        <a:rPr lang="en-GB" sz="1500" noProof="0">
                          <a:effectLst/>
                        </a:rPr>
                        <a:t>Soil moisture condition</a:t>
                      </a:r>
                      <a:endParaRPr lang="en-GB" sz="1500" noProof="0">
                        <a:effectLst/>
                        <a:latin typeface="Calibri"/>
                        <a:ea typeface="Calibri"/>
                        <a:cs typeface="Times New Roman"/>
                      </a:endParaRPr>
                    </a:p>
                  </a:txBody>
                  <a:tcPr marL="44450" marR="44450" marT="0" marB="0" anchor="ctr"/>
                </a:tc>
                <a:tc>
                  <a:txBody>
                    <a:bodyPr/>
                    <a:lstStyle/>
                    <a:p>
                      <a:pPr>
                        <a:lnSpc>
                          <a:spcPct val="100000"/>
                        </a:lnSpc>
                        <a:spcAft>
                          <a:spcPts val="0"/>
                        </a:spcAft>
                      </a:pPr>
                      <a:endParaRPr lang="en-GB" sz="1500" noProof="0">
                        <a:effectLst/>
                        <a:latin typeface="Calibri"/>
                        <a:ea typeface="Calibri"/>
                        <a:cs typeface="Times New Roman"/>
                      </a:endParaRPr>
                    </a:p>
                  </a:txBody>
                  <a:tcPr marL="44450" marR="44450" marT="0" marB="0" anchor="ctr">
                    <a:solidFill>
                      <a:schemeClr val="bg1"/>
                    </a:solidFill>
                  </a:tcPr>
                </a:tc>
                <a:tc>
                  <a:txBody>
                    <a:bodyPr/>
                    <a:lstStyle/>
                    <a:p>
                      <a:pPr>
                        <a:lnSpc>
                          <a:spcPct val="100000"/>
                        </a:lnSpc>
                        <a:spcAft>
                          <a:spcPts val="0"/>
                        </a:spcAft>
                      </a:pPr>
                      <a:r>
                        <a:rPr lang="en-GB" sz="1500" noProof="0" dirty="0"/>
                        <a:t>Behaviour and/or appearance of </a:t>
                      </a:r>
                      <a:r>
                        <a:rPr lang="en-GB" sz="1500" noProof="0" dirty="0">
                          <a:effectLst/>
                        </a:rPr>
                        <a:t>loams, clay loams and clays</a:t>
                      </a:r>
                      <a:endParaRPr lang="en-GB" sz="1500" b="1" noProof="0" dirty="0">
                        <a:effectLst/>
                        <a:latin typeface="Calibri"/>
                        <a:ea typeface="Calibri"/>
                        <a:cs typeface="Times New Roman"/>
                      </a:endParaRPr>
                    </a:p>
                  </a:txBody>
                  <a:tcPr marL="44450" marR="44450" marT="0" marB="0" anchor="ctr">
                    <a:solidFill>
                      <a:srgbClr val="D9925B"/>
                    </a:solidFill>
                  </a:tcPr>
                </a:tc>
                <a:extLst>
                  <a:ext uri="{0D108BD9-81ED-4DB2-BD59-A6C34878D82A}">
                    <a16:rowId xmlns:a16="http://schemas.microsoft.com/office/drawing/2014/main" val="10000"/>
                  </a:ext>
                </a:extLst>
              </a:tr>
              <a:tr h="525812">
                <a:tc>
                  <a:txBody>
                    <a:bodyPr/>
                    <a:lstStyle/>
                    <a:p>
                      <a:pPr marL="180000" indent="-180000">
                        <a:lnSpc>
                          <a:spcPct val="100000"/>
                        </a:lnSpc>
                        <a:spcAft>
                          <a:spcPts val="0"/>
                        </a:spcAft>
                        <a:buFont typeface="Arial" panose="020B0604020202020204" pitchFamily="34" charset="0"/>
                        <a:buChar char="•"/>
                      </a:pPr>
                      <a:r>
                        <a:rPr lang="en-GB" sz="1300" b="0" noProof="0" dirty="0">
                          <a:effectLst/>
                        </a:rPr>
                        <a:t>Free water can be squeezed out of the soil</a:t>
                      </a:r>
                      <a:endParaRPr lang="en-GB" sz="1300" b="0" noProof="0" dirty="0">
                        <a:effectLst/>
                        <a:latin typeface="Calibri"/>
                        <a:ea typeface="Calibri"/>
                        <a:cs typeface="Times New Roman"/>
                      </a:endParaRPr>
                    </a:p>
                  </a:txBody>
                  <a:tcPr marL="44450" marR="44450" marT="0" marB="0" anchor="ctr">
                    <a:solidFill>
                      <a:srgbClr val="FFFF99"/>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0" algn="ctr" defTabSz="457200" rtl="0" eaLnBrk="1" latinLnBrk="0" hangingPunct="1">
                        <a:lnSpc>
                          <a:spcPct val="100000"/>
                        </a:lnSpc>
                        <a:spcAft>
                          <a:spcPts val="0"/>
                        </a:spcAft>
                      </a:pPr>
                      <a:r>
                        <a:rPr lang="en-GB" sz="1300" b="1" kern="1200" noProof="0">
                          <a:solidFill>
                            <a:schemeClr val="tx1"/>
                          </a:solidFill>
                          <a:effectLst/>
                          <a:latin typeface="+mn-lt"/>
                          <a:ea typeface="+mn-ea"/>
                          <a:cs typeface="+mn-cs"/>
                        </a:rPr>
                        <a:t>Water logged conditions</a:t>
                      </a:r>
                    </a:p>
                  </a:txBody>
                  <a:tcPr marL="44450" marR="44450" marT="0" marB="0" anchor="ctr">
                    <a:solidFill>
                      <a:schemeClr val="accent5">
                        <a:lumMod val="75000"/>
                      </a:schemeClr>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is very sticky</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a:t>
                      </a:r>
                      <a:r>
                        <a:rPr lang="en-GB" sz="1300" b="0" kern="1200" baseline="0" noProof="0">
                          <a:solidFill>
                            <a:schemeClr val="tx1"/>
                          </a:solidFill>
                          <a:effectLst/>
                          <a:latin typeface="+mn-lt"/>
                          <a:ea typeface="+mn-ea"/>
                          <a:cs typeface="+mn-cs"/>
                        </a:rPr>
                        <a:t> </a:t>
                      </a:r>
                      <a:r>
                        <a:rPr lang="en-GB" sz="1300" b="0" kern="1200" noProof="0">
                          <a:solidFill>
                            <a:schemeClr val="tx1"/>
                          </a:solidFill>
                          <a:effectLst/>
                          <a:latin typeface="+mn-lt"/>
                          <a:ea typeface="+mn-ea"/>
                          <a:cs typeface="+mn-cs"/>
                        </a:rPr>
                        <a:t>oozes water when squeezed</a:t>
                      </a:r>
                    </a:p>
                  </a:txBody>
                  <a:tcPr marL="44450" marR="44450" marT="0" marB="0" anchor="ctr">
                    <a:solidFill>
                      <a:srgbClr val="FFCC99"/>
                    </a:solidFill>
                  </a:tcPr>
                </a:tc>
                <a:extLst>
                  <a:ext uri="{0D108BD9-81ED-4DB2-BD59-A6C34878D82A}">
                    <a16:rowId xmlns:a16="http://schemas.microsoft.com/office/drawing/2014/main" val="10001"/>
                  </a:ext>
                </a:extLst>
              </a:tr>
              <a:tr h="988549">
                <a:tc>
                  <a:txBody>
                    <a:bodyPr/>
                    <a:lstStyle/>
                    <a:p>
                      <a:pPr marL="180000" indent="-180000">
                        <a:lnSpc>
                          <a:spcPct val="100000"/>
                        </a:lnSpc>
                        <a:spcAft>
                          <a:spcPts val="0"/>
                        </a:spcAft>
                        <a:buFont typeface="Arial" panose="020B0604020202020204" pitchFamily="34" charset="0"/>
                        <a:buChar char="•"/>
                      </a:pPr>
                      <a:r>
                        <a:rPr lang="en-GB" sz="1300" b="0" noProof="0">
                          <a:effectLst/>
                        </a:rPr>
                        <a:t>No free water on the soil when squeezed</a:t>
                      </a:r>
                    </a:p>
                    <a:p>
                      <a:pPr marL="180000" indent="-180000">
                        <a:lnSpc>
                          <a:spcPct val="100000"/>
                        </a:lnSpc>
                        <a:spcAft>
                          <a:spcPts val="0"/>
                        </a:spcAft>
                        <a:buFont typeface="Arial" panose="020B0604020202020204" pitchFamily="34" charset="0"/>
                        <a:buChar char="•"/>
                      </a:pPr>
                      <a:r>
                        <a:rPr lang="en-GB" sz="1300" b="0" noProof="0">
                          <a:effectLst/>
                        </a:rPr>
                        <a:t>Wet outline left on the hand during squeezing</a:t>
                      </a:r>
                      <a:endParaRPr lang="en-GB" sz="1300" b="0" noProof="0">
                        <a:effectLst/>
                        <a:latin typeface="Calibri"/>
                        <a:ea typeface="Calibri"/>
                        <a:cs typeface="Times New Roman"/>
                      </a:endParaRPr>
                    </a:p>
                  </a:txBody>
                  <a:tcPr marL="44450" marR="44450" marT="0" marB="0" anchor="ctr">
                    <a:solidFill>
                      <a:srgbClr val="FFFF99"/>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0" algn="ctr" defTabSz="457200" rtl="0" eaLnBrk="1" latinLnBrk="0" hangingPunct="1">
                        <a:lnSpc>
                          <a:spcPct val="100000"/>
                        </a:lnSpc>
                        <a:spcAft>
                          <a:spcPts val="0"/>
                        </a:spcAft>
                      </a:pPr>
                      <a:r>
                        <a:rPr lang="en-GB" sz="1300" b="1" kern="1200" noProof="0" dirty="0">
                          <a:solidFill>
                            <a:schemeClr val="tx1"/>
                          </a:solidFill>
                          <a:effectLst/>
                          <a:latin typeface="+mn-lt"/>
                          <a:ea typeface="+mn-ea"/>
                          <a:cs typeface="+mn-cs"/>
                        </a:rPr>
                        <a:t>Moist soil </a:t>
                      </a:r>
                    </a:p>
                    <a:p>
                      <a:pPr marL="0" algn="ctr" defTabSz="457200" rtl="0" eaLnBrk="1" latinLnBrk="0" hangingPunct="1">
                        <a:lnSpc>
                          <a:spcPct val="100000"/>
                        </a:lnSpc>
                        <a:spcAft>
                          <a:spcPts val="0"/>
                        </a:spcAft>
                      </a:pPr>
                      <a:r>
                        <a:rPr lang="en-GB" sz="1300" b="0" kern="1200" noProof="0" dirty="0">
                          <a:solidFill>
                            <a:schemeClr val="tx1"/>
                          </a:solidFill>
                          <a:effectLst/>
                          <a:latin typeface="+mn-lt"/>
                          <a:ea typeface="+mn-ea"/>
                          <a:cs typeface="+mn-cs"/>
                        </a:rPr>
                        <a:t>(100 % field capacity)</a:t>
                      </a:r>
                    </a:p>
                  </a:txBody>
                  <a:tcPr marL="44450" marR="44450" marT="0" marB="0" anchor="ctr">
                    <a:solidFill>
                      <a:schemeClr val="accent3">
                        <a:lumMod val="75000"/>
                      </a:schemeClr>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is sticky and forms a ball when squeezed, but no free water on the soil</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can be rolled into thin rods and leaves a wetting outline on the hand when squeezed or rolled</a:t>
                      </a:r>
                    </a:p>
                  </a:txBody>
                  <a:tcPr marL="44450" marR="44450" marT="0" marB="0" anchor="ctr">
                    <a:solidFill>
                      <a:srgbClr val="FFCC99"/>
                    </a:solidFill>
                  </a:tcPr>
                </a:tc>
                <a:extLst>
                  <a:ext uri="{0D108BD9-81ED-4DB2-BD59-A6C34878D82A}">
                    <a16:rowId xmlns:a16="http://schemas.microsoft.com/office/drawing/2014/main" val="10002"/>
                  </a:ext>
                </a:extLst>
              </a:tr>
              <a:tr h="778397">
                <a:tc>
                  <a:txBody>
                    <a:bodyPr/>
                    <a:lstStyle/>
                    <a:p>
                      <a:pPr marL="180000" indent="-180000">
                        <a:lnSpc>
                          <a:spcPct val="100000"/>
                        </a:lnSpc>
                        <a:spcAft>
                          <a:spcPts val="0"/>
                        </a:spcAft>
                        <a:buFont typeface="Arial" panose="020B0604020202020204" pitchFamily="34" charset="0"/>
                        <a:buChar char="•"/>
                      </a:pPr>
                      <a:r>
                        <a:rPr lang="en-GB" sz="1300" b="0" noProof="0">
                          <a:effectLst/>
                        </a:rPr>
                        <a:t>Soil is slightly coherent when squeezed but only forms a weak ball</a:t>
                      </a:r>
                      <a:endParaRPr lang="en-GB" sz="1300" b="0" noProof="0">
                        <a:effectLst/>
                        <a:latin typeface="Calibri"/>
                        <a:ea typeface="Calibri"/>
                        <a:cs typeface="Times New Roman"/>
                      </a:endParaRPr>
                    </a:p>
                  </a:txBody>
                  <a:tcPr marL="44450" marR="44450" marT="0" marB="0" anchor="ctr">
                    <a:solidFill>
                      <a:srgbClr val="FFFF99"/>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0" algn="ctr" defTabSz="457200" rtl="0" eaLnBrk="1" latinLnBrk="0" hangingPunct="1">
                        <a:lnSpc>
                          <a:spcPct val="100000"/>
                        </a:lnSpc>
                        <a:spcAft>
                          <a:spcPts val="0"/>
                        </a:spcAft>
                      </a:pPr>
                      <a:r>
                        <a:rPr lang="en-GB" sz="1300" b="1" kern="1200" noProof="0" dirty="0">
                          <a:solidFill>
                            <a:schemeClr val="tx1"/>
                          </a:solidFill>
                          <a:effectLst/>
                          <a:latin typeface="+mn-lt"/>
                          <a:ea typeface="+mn-ea"/>
                          <a:cs typeface="+mn-cs"/>
                        </a:rPr>
                        <a:t>75 % available </a:t>
                      </a:r>
                      <a:br>
                        <a:rPr lang="en-GB" sz="1300" b="1" kern="1200" noProof="0" dirty="0">
                          <a:solidFill>
                            <a:schemeClr val="tx1"/>
                          </a:solidFill>
                          <a:effectLst/>
                          <a:latin typeface="+mn-lt"/>
                          <a:ea typeface="+mn-ea"/>
                          <a:cs typeface="+mn-cs"/>
                        </a:rPr>
                      </a:br>
                      <a:r>
                        <a:rPr lang="en-GB" sz="1300" b="1" kern="1200" noProof="0" dirty="0">
                          <a:solidFill>
                            <a:schemeClr val="tx1"/>
                          </a:solidFill>
                          <a:effectLst/>
                          <a:latin typeface="+mn-lt"/>
                          <a:ea typeface="+mn-ea"/>
                          <a:cs typeface="+mn-cs"/>
                        </a:rPr>
                        <a:t>moisture in soil </a:t>
                      </a:r>
                      <a:br>
                        <a:rPr lang="en-GB" sz="1300" b="1" kern="1200" noProof="0" dirty="0">
                          <a:solidFill>
                            <a:schemeClr val="tx1"/>
                          </a:solidFill>
                          <a:effectLst/>
                          <a:latin typeface="+mn-lt"/>
                          <a:ea typeface="+mn-ea"/>
                          <a:cs typeface="+mn-cs"/>
                        </a:rPr>
                      </a:br>
                      <a:r>
                        <a:rPr lang="en-GB" sz="1300" b="0" kern="1200" noProof="0" dirty="0">
                          <a:solidFill>
                            <a:schemeClr val="tx1"/>
                          </a:solidFill>
                          <a:effectLst/>
                          <a:latin typeface="+mn-lt"/>
                          <a:ea typeface="+mn-ea"/>
                          <a:cs typeface="+mn-cs"/>
                        </a:rPr>
                        <a:t>(enough for plant growth)</a:t>
                      </a:r>
                    </a:p>
                  </a:txBody>
                  <a:tcPr marL="44450" marR="44450" marT="0" marB="0" anchor="ctr">
                    <a:solidFill>
                      <a:schemeClr val="accent5">
                        <a:lumMod val="40000"/>
                        <a:lumOff val="60000"/>
                      </a:schemeClr>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can still be rolled into thin but short ribbons</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a:t>
                      </a:r>
                      <a:r>
                        <a:rPr lang="en-GB" sz="1300" b="0" kern="1200" baseline="0" noProof="0">
                          <a:solidFill>
                            <a:schemeClr val="tx1"/>
                          </a:solidFill>
                          <a:effectLst/>
                          <a:latin typeface="+mn-lt"/>
                          <a:ea typeface="+mn-ea"/>
                          <a:cs typeface="+mn-cs"/>
                        </a:rPr>
                        <a:t> </a:t>
                      </a:r>
                      <a:r>
                        <a:rPr lang="en-GB" sz="1300" b="0" kern="1200" noProof="0">
                          <a:solidFill>
                            <a:schemeClr val="tx1"/>
                          </a:solidFill>
                          <a:effectLst/>
                          <a:latin typeface="+mn-lt"/>
                          <a:ea typeface="+mn-ea"/>
                          <a:cs typeface="+mn-cs"/>
                        </a:rPr>
                        <a:t>has a sleeper feeling, and is still coherent</a:t>
                      </a:r>
                    </a:p>
                  </a:txBody>
                  <a:tcPr marL="44450" marR="44450" marT="0" marB="0" anchor="ctr">
                    <a:solidFill>
                      <a:srgbClr val="FFCC99"/>
                    </a:solidFill>
                  </a:tcPr>
                </a:tc>
                <a:extLst>
                  <a:ext uri="{0D108BD9-81ED-4DB2-BD59-A6C34878D82A}">
                    <a16:rowId xmlns:a16="http://schemas.microsoft.com/office/drawing/2014/main" val="10003"/>
                  </a:ext>
                </a:extLst>
              </a:tr>
              <a:tr h="790839">
                <a:tc>
                  <a:txBody>
                    <a:bodyPr/>
                    <a:lstStyle/>
                    <a:p>
                      <a:pPr marL="180000" indent="-180000">
                        <a:lnSpc>
                          <a:spcPct val="100000"/>
                        </a:lnSpc>
                        <a:spcAft>
                          <a:spcPts val="0"/>
                        </a:spcAft>
                        <a:buFont typeface="Arial" panose="020B0604020202020204" pitchFamily="34" charset="0"/>
                        <a:buChar char="•"/>
                      </a:pPr>
                      <a:r>
                        <a:rPr lang="en-GB" sz="1300" b="0" noProof="0">
                          <a:effectLst/>
                        </a:rPr>
                        <a:t>Soil is less coherent and appears to be dry</a:t>
                      </a:r>
                      <a:endParaRPr lang="en-GB" sz="1300" b="0" noProof="0">
                        <a:effectLst/>
                        <a:latin typeface="Calibri"/>
                        <a:ea typeface="Calibri"/>
                        <a:cs typeface="Times New Roman"/>
                      </a:endParaRPr>
                    </a:p>
                  </a:txBody>
                  <a:tcPr marL="44450" marR="44450" marT="0" marB="0" anchor="ctr">
                    <a:solidFill>
                      <a:srgbClr val="FFFF99"/>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0" algn="ctr" defTabSz="457200" rtl="0" eaLnBrk="1" latinLnBrk="0" hangingPunct="1">
                        <a:lnSpc>
                          <a:spcPct val="100000"/>
                        </a:lnSpc>
                        <a:spcAft>
                          <a:spcPts val="0"/>
                        </a:spcAft>
                      </a:pPr>
                      <a:r>
                        <a:rPr lang="en-GB" sz="1300" b="1" kern="1200" noProof="0">
                          <a:solidFill>
                            <a:schemeClr val="tx1"/>
                          </a:solidFill>
                          <a:effectLst/>
                          <a:latin typeface="+mn-lt"/>
                          <a:ea typeface="+mn-ea"/>
                          <a:cs typeface="+mn-cs"/>
                        </a:rPr>
                        <a:t>50 % available moisture in soil </a:t>
                      </a:r>
                      <a:r>
                        <a:rPr lang="en-GB" sz="1300" b="0" kern="1200" noProof="0">
                          <a:solidFill>
                            <a:schemeClr val="tx1"/>
                          </a:solidFill>
                          <a:effectLst/>
                          <a:latin typeface="+mn-lt"/>
                          <a:ea typeface="+mn-ea"/>
                          <a:cs typeface="+mn-cs"/>
                        </a:rPr>
                        <a:t>(just enough water for plant growth)</a:t>
                      </a:r>
                    </a:p>
                  </a:txBody>
                  <a:tcPr marL="44450" marR="44450" marT="0" marB="0" anchor="ctr">
                    <a:solidFill>
                      <a:schemeClr val="accent5">
                        <a:lumMod val="20000"/>
                        <a:lumOff val="80000"/>
                      </a:schemeClr>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is still coherent and forms a ball under pressure</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tends not to form ribbons except when pressed between a finger and the thumb</a:t>
                      </a:r>
                    </a:p>
                  </a:txBody>
                  <a:tcPr marL="44450" marR="44450" marT="0" marB="0" anchor="ctr">
                    <a:solidFill>
                      <a:srgbClr val="FFCC99"/>
                    </a:solidFill>
                  </a:tcPr>
                </a:tc>
                <a:extLst>
                  <a:ext uri="{0D108BD9-81ED-4DB2-BD59-A6C34878D82A}">
                    <a16:rowId xmlns:a16="http://schemas.microsoft.com/office/drawing/2014/main" val="10004"/>
                  </a:ext>
                </a:extLst>
              </a:tr>
              <a:tr h="790839">
                <a:tc>
                  <a:txBody>
                    <a:bodyPr/>
                    <a:lstStyle/>
                    <a:p>
                      <a:pPr marL="180000" marR="0" indent="-180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a:effectLst/>
                        </a:rPr>
                        <a:t>Soil appears to be dry</a:t>
                      </a:r>
                      <a:endParaRPr lang="en-GB" sz="1300" b="0" noProof="0">
                        <a:effectLst/>
                        <a:latin typeface="Calibri"/>
                        <a:ea typeface="Calibri"/>
                        <a:cs typeface="Times New Roman"/>
                      </a:endParaRPr>
                    </a:p>
                    <a:p>
                      <a:pPr marL="180000" indent="-180000">
                        <a:lnSpc>
                          <a:spcPct val="100000"/>
                        </a:lnSpc>
                        <a:spcAft>
                          <a:spcPts val="0"/>
                        </a:spcAft>
                        <a:buFont typeface="Arial" panose="020B0604020202020204" pitchFamily="34" charset="0"/>
                        <a:buChar char="•"/>
                      </a:pPr>
                      <a:r>
                        <a:rPr lang="en-GB" sz="1300" b="0" noProof="0">
                          <a:effectLst/>
                        </a:rPr>
                        <a:t>Soil will not form a ball under pressure</a:t>
                      </a:r>
                      <a:endParaRPr lang="en-GB" sz="1300" b="0" noProof="0">
                        <a:effectLst/>
                        <a:latin typeface="Calibri"/>
                        <a:ea typeface="Calibri"/>
                        <a:cs typeface="Times New Roman"/>
                      </a:endParaRPr>
                    </a:p>
                  </a:txBody>
                  <a:tcPr marL="44450" marR="44450" marT="0" marB="0" anchor="ctr">
                    <a:solidFill>
                      <a:srgbClr val="FFFF99"/>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0" algn="ctr" defTabSz="457200" rtl="0" eaLnBrk="1" latinLnBrk="0" hangingPunct="1">
                        <a:lnSpc>
                          <a:spcPct val="100000"/>
                        </a:lnSpc>
                        <a:spcAft>
                          <a:spcPts val="0"/>
                        </a:spcAft>
                      </a:pPr>
                      <a:r>
                        <a:rPr lang="en-GB" sz="1300" b="1" kern="1200" noProof="0" dirty="0">
                          <a:solidFill>
                            <a:schemeClr val="tx1"/>
                          </a:solidFill>
                          <a:effectLst/>
                          <a:latin typeface="+mn-lt"/>
                          <a:ea typeface="+mn-ea"/>
                          <a:cs typeface="+mn-cs"/>
                        </a:rPr>
                        <a:t>Critical </a:t>
                      </a:r>
                      <a:r>
                        <a:rPr lang="en-GB" sz="1300" b="0" kern="1200" noProof="0" dirty="0">
                          <a:solidFill>
                            <a:schemeClr val="tx1"/>
                          </a:solidFill>
                          <a:effectLst/>
                          <a:latin typeface="+mn-lt"/>
                          <a:ea typeface="+mn-ea"/>
                          <a:cs typeface="+mn-cs"/>
                        </a:rPr>
                        <a:t>(soil needs</a:t>
                      </a:r>
                      <a:r>
                        <a:rPr lang="en-GB" sz="1300" b="0" kern="1200" baseline="0" noProof="0" dirty="0">
                          <a:solidFill>
                            <a:schemeClr val="tx1"/>
                          </a:solidFill>
                          <a:effectLst/>
                          <a:latin typeface="+mn-lt"/>
                          <a:ea typeface="+mn-ea"/>
                          <a:cs typeface="+mn-cs"/>
                        </a:rPr>
                        <a:t> </a:t>
                      </a:r>
                      <a:r>
                        <a:rPr lang="en-GB" sz="1300" b="0" kern="1200" noProof="0" dirty="0">
                          <a:solidFill>
                            <a:schemeClr val="tx1"/>
                          </a:solidFill>
                          <a:effectLst/>
                          <a:latin typeface="+mn-lt"/>
                          <a:ea typeface="+mn-ea"/>
                          <a:cs typeface="+mn-cs"/>
                        </a:rPr>
                        <a:t>replenishment to resume plant growth)</a:t>
                      </a:r>
                    </a:p>
                  </a:txBody>
                  <a:tcPr marL="44450" marR="44450" marT="0" marB="0" anchor="ctr">
                    <a:solidFill>
                      <a:schemeClr val="accent2">
                        <a:lumMod val="20000"/>
                        <a:lumOff val="80000"/>
                      </a:schemeClr>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appears crumbly </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 will not form a ribbon when pressed between a finger and the thumb</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a:solidFill>
                            <a:schemeClr val="tx1"/>
                          </a:solidFill>
                          <a:effectLst/>
                          <a:latin typeface="+mn-lt"/>
                          <a:ea typeface="+mn-ea"/>
                          <a:cs typeface="+mn-cs"/>
                        </a:rPr>
                        <a:t>Soil</a:t>
                      </a:r>
                      <a:r>
                        <a:rPr lang="en-GB" sz="1300" b="0" kern="1200" baseline="0" noProof="0">
                          <a:solidFill>
                            <a:schemeClr val="tx1"/>
                          </a:solidFill>
                          <a:effectLst/>
                          <a:latin typeface="+mn-lt"/>
                          <a:ea typeface="+mn-ea"/>
                          <a:cs typeface="+mn-cs"/>
                        </a:rPr>
                        <a:t> </a:t>
                      </a:r>
                      <a:r>
                        <a:rPr lang="en-GB" sz="1300" b="0" kern="1200" noProof="0">
                          <a:solidFill>
                            <a:schemeClr val="tx1"/>
                          </a:solidFill>
                          <a:effectLst/>
                          <a:latin typeface="+mn-lt"/>
                          <a:ea typeface="+mn-ea"/>
                          <a:cs typeface="+mn-cs"/>
                        </a:rPr>
                        <a:t>can still form a ball under pressure</a:t>
                      </a:r>
                    </a:p>
                  </a:txBody>
                  <a:tcPr marL="44450" marR="44450" marT="0" marB="0" anchor="ctr">
                    <a:solidFill>
                      <a:srgbClr val="FFCC99"/>
                    </a:solidFill>
                  </a:tcPr>
                </a:tc>
                <a:extLst>
                  <a:ext uri="{0D108BD9-81ED-4DB2-BD59-A6C34878D82A}">
                    <a16:rowId xmlns:a16="http://schemas.microsoft.com/office/drawing/2014/main" val="10005"/>
                  </a:ext>
                </a:extLst>
              </a:tr>
              <a:tr h="625394">
                <a:tc>
                  <a:txBody>
                    <a:bodyPr/>
                    <a:lstStyle/>
                    <a:p>
                      <a:pPr marL="180000" indent="-180000">
                        <a:lnSpc>
                          <a:spcPct val="100000"/>
                        </a:lnSpc>
                        <a:spcAft>
                          <a:spcPts val="0"/>
                        </a:spcAft>
                        <a:buFont typeface="Arial" panose="020B0604020202020204" pitchFamily="34" charset="0"/>
                        <a:buChar char="•"/>
                      </a:pPr>
                      <a:r>
                        <a:rPr lang="en-GB" sz="1300" b="0" noProof="0" dirty="0">
                          <a:effectLst/>
                        </a:rPr>
                        <a:t>Soil is dry and loose</a:t>
                      </a:r>
                    </a:p>
                    <a:p>
                      <a:pPr marL="180000" indent="-180000">
                        <a:lnSpc>
                          <a:spcPct val="100000"/>
                        </a:lnSpc>
                        <a:spcAft>
                          <a:spcPts val="0"/>
                        </a:spcAft>
                        <a:buFont typeface="Arial" panose="020B0604020202020204" pitchFamily="34" charset="0"/>
                        <a:buChar char="•"/>
                      </a:pPr>
                      <a:r>
                        <a:rPr lang="en-GB" sz="1300" b="0" noProof="0" dirty="0">
                          <a:effectLst/>
                        </a:rPr>
                        <a:t>Soil</a:t>
                      </a:r>
                      <a:r>
                        <a:rPr lang="en-GB" sz="1300" b="0" baseline="0" noProof="0" dirty="0">
                          <a:effectLst/>
                        </a:rPr>
                        <a:t> </a:t>
                      </a:r>
                      <a:r>
                        <a:rPr lang="en-GB" sz="1300" b="0" noProof="0" dirty="0">
                          <a:effectLst/>
                        </a:rPr>
                        <a:t>will flow through the fingers</a:t>
                      </a:r>
                      <a:endParaRPr lang="en-GB" sz="1300" b="0" noProof="0" dirty="0">
                        <a:effectLst/>
                        <a:latin typeface="Calibri"/>
                        <a:ea typeface="Calibri"/>
                        <a:cs typeface="Times New Roman"/>
                      </a:endParaRPr>
                    </a:p>
                  </a:txBody>
                  <a:tcPr marL="44450" marR="44450" marT="0" marB="0" anchor="ctr">
                    <a:solidFill>
                      <a:srgbClr val="FFFF99"/>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0" algn="ctr" defTabSz="457200" rtl="0" eaLnBrk="1" latinLnBrk="0" hangingPunct="1">
                        <a:lnSpc>
                          <a:spcPct val="100000"/>
                        </a:lnSpc>
                        <a:spcAft>
                          <a:spcPts val="0"/>
                        </a:spcAft>
                      </a:pPr>
                      <a:r>
                        <a:rPr lang="en-GB" sz="1300" b="1" kern="1200" noProof="0" dirty="0">
                          <a:solidFill>
                            <a:schemeClr val="tx1"/>
                          </a:solidFill>
                          <a:effectLst/>
                          <a:latin typeface="+mn-lt"/>
                          <a:ea typeface="+mn-ea"/>
                          <a:cs typeface="+mn-cs"/>
                        </a:rPr>
                        <a:t>Dry </a:t>
                      </a:r>
                      <a:br>
                        <a:rPr lang="en-GB" sz="1300" b="1" kern="1200" noProof="0" dirty="0">
                          <a:solidFill>
                            <a:schemeClr val="tx1"/>
                          </a:solidFill>
                          <a:effectLst/>
                          <a:latin typeface="+mn-lt"/>
                          <a:ea typeface="+mn-ea"/>
                          <a:cs typeface="+mn-cs"/>
                        </a:rPr>
                      </a:br>
                      <a:r>
                        <a:rPr lang="en-GB" sz="1300" b="0" kern="1200" noProof="0" dirty="0">
                          <a:solidFill>
                            <a:schemeClr val="tx1"/>
                          </a:solidFill>
                          <a:effectLst/>
                          <a:latin typeface="+mn-lt"/>
                          <a:ea typeface="+mn-ea"/>
                          <a:cs typeface="+mn-cs"/>
                        </a:rPr>
                        <a:t>(too dry for plant growth)</a:t>
                      </a:r>
                    </a:p>
                  </a:txBody>
                  <a:tcPr marL="44450" marR="44450" marT="0" marB="0" anchor="ctr">
                    <a:solidFill>
                      <a:schemeClr val="accent2">
                        <a:lumMod val="40000"/>
                        <a:lumOff val="60000"/>
                      </a:schemeClr>
                    </a:solidFill>
                  </a:tcPr>
                </a:tc>
                <a:tc>
                  <a:txBody>
                    <a:bodyPr/>
                    <a:lstStyle/>
                    <a:p>
                      <a:pPr marL="0" algn="l" defTabSz="457200" rtl="0" eaLnBrk="1" latinLnBrk="0" hangingPunct="1">
                        <a:lnSpc>
                          <a:spcPct val="100000"/>
                        </a:lnSpc>
                        <a:spcAft>
                          <a:spcPts val="0"/>
                        </a:spcAft>
                      </a:pPr>
                      <a:endParaRPr lang="en-GB" sz="1300" b="1" kern="1200" noProof="0">
                        <a:solidFill>
                          <a:schemeClr val="tx1"/>
                        </a:solidFill>
                        <a:effectLst/>
                        <a:latin typeface="+mn-lt"/>
                        <a:ea typeface="+mn-ea"/>
                        <a:cs typeface="+mn-cs"/>
                      </a:endParaRPr>
                    </a:p>
                  </a:txBody>
                  <a:tcPr marL="44450" marR="44450" marT="0" marB="0" anchor="ctr">
                    <a:solidFill>
                      <a:schemeClr val="bg1"/>
                    </a:solidFill>
                  </a:tcPr>
                </a:tc>
                <a:tc>
                  <a:txBody>
                    <a:bodyPr/>
                    <a:lstStyle/>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dirty="0">
                          <a:solidFill>
                            <a:schemeClr val="tx1"/>
                          </a:solidFill>
                          <a:effectLst/>
                          <a:latin typeface="+mn-lt"/>
                          <a:ea typeface="+mn-ea"/>
                          <a:cs typeface="+mn-cs"/>
                        </a:rPr>
                        <a:t>Soil looks crumbly and powdery</a:t>
                      </a:r>
                    </a:p>
                    <a:p>
                      <a:pPr marL="180000" indent="-180000" algn="l" defTabSz="457200" rtl="0" eaLnBrk="1" latinLnBrk="0" hangingPunct="1">
                        <a:lnSpc>
                          <a:spcPct val="100000"/>
                        </a:lnSpc>
                        <a:spcAft>
                          <a:spcPts val="0"/>
                        </a:spcAft>
                        <a:buFont typeface="Arial" panose="020B0604020202020204" pitchFamily="34" charset="0"/>
                        <a:buChar char="•"/>
                      </a:pPr>
                      <a:r>
                        <a:rPr lang="en-GB" sz="1300" b="0" kern="1200" noProof="0" dirty="0">
                          <a:solidFill>
                            <a:schemeClr val="tx1"/>
                          </a:solidFill>
                          <a:effectLst/>
                          <a:latin typeface="+mn-lt"/>
                          <a:ea typeface="+mn-ea"/>
                          <a:cs typeface="+mn-cs"/>
                        </a:rPr>
                        <a:t>Soil</a:t>
                      </a:r>
                      <a:r>
                        <a:rPr lang="en-GB" sz="1300" b="0" kern="1200" baseline="0" noProof="0" dirty="0">
                          <a:solidFill>
                            <a:schemeClr val="tx1"/>
                          </a:solidFill>
                          <a:effectLst/>
                          <a:latin typeface="+mn-lt"/>
                          <a:ea typeface="+mn-ea"/>
                          <a:cs typeface="+mn-cs"/>
                        </a:rPr>
                        <a:t> </a:t>
                      </a:r>
                      <a:r>
                        <a:rPr lang="en-GB" sz="1300" b="0" kern="1200" noProof="0" dirty="0">
                          <a:solidFill>
                            <a:schemeClr val="tx1"/>
                          </a:solidFill>
                          <a:effectLst/>
                          <a:latin typeface="+mn-lt"/>
                          <a:ea typeface="+mn-ea"/>
                          <a:cs typeface="+mn-cs"/>
                        </a:rPr>
                        <a:t>will not form a ball under pressure</a:t>
                      </a:r>
                    </a:p>
                  </a:txBody>
                  <a:tcPr marL="44450" marR="44450" marT="0" marB="0" anchor="ctr">
                    <a:solidFill>
                      <a:srgbClr val="FFCC99"/>
                    </a:solidFill>
                  </a:tcPr>
                </a:tc>
                <a:extLst>
                  <a:ext uri="{0D108BD9-81ED-4DB2-BD59-A6C34878D82A}">
                    <a16:rowId xmlns:a16="http://schemas.microsoft.com/office/drawing/2014/main" val="10006"/>
                  </a:ext>
                </a:extLst>
              </a:tr>
            </a:tbl>
          </a:graphicData>
        </a:graphic>
      </p:graphicFrame>
      <p:sp>
        <p:nvSpPr>
          <p:cNvPr id="4" name="Pfeil nach rechts 3"/>
          <p:cNvSpPr/>
          <p:nvPr/>
        </p:nvSpPr>
        <p:spPr bwMode="auto">
          <a:xfrm flipH="1">
            <a:off x="4851275" y="1537192"/>
            <a:ext cx="28883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3" name="Pfeil nach rechts 12"/>
          <p:cNvSpPr/>
          <p:nvPr/>
        </p:nvSpPr>
        <p:spPr bwMode="auto">
          <a:xfrm>
            <a:off x="2579526" y="2310499"/>
            <a:ext cx="30280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4" name="Pfeil nach rechts 13"/>
          <p:cNvSpPr/>
          <p:nvPr/>
        </p:nvSpPr>
        <p:spPr bwMode="auto">
          <a:xfrm>
            <a:off x="2579526" y="3212976"/>
            <a:ext cx="30280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5" name="Pfeil nach rechts 14"/>
          <p:cNvSpPr/>
          <p:nvPr/>
        </p:nvSpPr>
        <p:spPr bwMode="auto">
          <a:xfrm>
            <a:off x="2579526" y="4005064"/>
            <a:ext cx="30280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6" name="Pfeil nach rechts 15"/>
          <p:cNvSpPr/>
          <p:nvPr/>
        </p:nvSpPr>
        <p:spPr bwMode="auto">
          <a:xfrm>
            <a:off x="2579526" y="4823226"/>
            <a:ext cx="30280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7" name="Pfeil nach rechts 16"/>
          <p:cNvSpPr/>
          <p:nvPr/>
        </p:nvSpPr>
        <p:spPr bwMode="auto">
          <a:xfrm>
            <a:off x="2579526" y="1537192"/>
            <a:ext cx="30280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8" name="Pfeil nach rechts 17"/>
          <p:cNvSpPr/>
          <p:nvPr/>
        </p:nvSpPr>
        <p:spPr bwMode="auto">
          <a:xfrm flipH="1">
            <a:off x="4851275" y="2322374"/>
            <a:ext cx="28883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9" name="Pfeil nach rechts 18"/>
          <p:cNvSpPr/>
          <p:nvPr/>
        </p:nvSpPr>
        <p:spPr bwMode="auto">
          <a:xfrm flipH="1">
            <a:off x="4859330" y="3250114"/>
            <a:ext cx="28883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0" name="Pfeil nach rechts 19"/>
          <p:cNvSpPr/>
          <p:nvPr/>
        </p:nvSpPr>
        <p:spPr bwMode="auto">
          <a:xfrm flipH="1">
            <a:off x="4867384" y="3972269"/>
            <a:ext cx="28883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1" name="Pfeil nach rechts 20"/>
          <p:cNvSpPr/>
          <p:nvPr/>
        </p:nvSpPr>
        <p:spPr bwMode="auto">
          <a:xfrm flipH="1">
            <a:off x="4867384" y="4836051"/>
            <a:ext cx="28883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2" name="Pfeil nach rechts 21"/>
          <p:cNvSpPr/>
          <p:nvPr/>
        </p:nvSpPr>
        <p:spPr bwMode="auto">
          <a:xfrm flipH="1">
            <a:off x="4867384" y="5496505"/>
            <a:ext cx="28883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3" name="Pfeil nach rechts 22"/>
          <p:cNvSpPr/>
          <p:nvPr/>
        </p:nvSpPr>
        <p:spPr bwMode="auto">
          <a:xfrm>
            <a:off x="2591003" y="5496810"/>
            <a:ext cx="302800" cy="524414"/>
          </a:xfrm>
          <a:prstGeom prst="rightArrow">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03033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0201"/>
            <a:ext cx="8632825" cy="498475"/>
          </a:xfrm>
        </p:spPr>
        <p:txBody>
          <a:bodyPr/>
          <a:lstStyle/>
          <a:p>
            <a:r>
              <a:rPr lang="en-GB" sz="2600"/>
              <a:t>Growth periods of peak water demand of vegetables</a:t>
            </a:r>
          </a:p>
        </p:txBody>
      </p:sp>
      <p:graphicFrame>
        <p:nvGraphicFramePr>
          <p:cNvPr id="4" name="Tabelle 3"/>
          <p:cNvGraphicFramePr>
            <a:graphicFrameLocks noGrp="1"/>
          </p:cNvGraphicFramePr>
          <p:nvPr/>
        </p:nvGraphicFramePr>
        <p:xfrm>
          <a:off x="323528" y="1052736"/>
          <a:ext cx="8424936" cy="4896544"/>
        </p:xfrm>
        <a:graphic>
          <a:graphicData uri="http://schemas.openxmlformats.org/drawingml/2006/table">
            <a:tbl>
              <a:tblPr firstRow="1" firstCol="1" bandRow="1">
                <a:tableStyleId>{35758FB7-9AC5-4552-8A53-C91805E547FA}</a:tableStyleId>
              </a:tblPr>
              <a:tblGrid>
                <a:gridCol w="2952328">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418046">
                <a:tc>
                  <a:txBody>
                    <a:bodyPr/>
                    <a:lstStyle/>
                    <a:p>
                      <a:pPr algn="l">
                        <a:lnSpc>
                          <a:spcPts val="2000"/>
                        </a:lnSpc>
                        <a:spcAft>
                          <a:spcPts val="0"/>
                        </a:spcAft>
                      </a:pPr>
                      <a:r>
                        <a:rPr lang="en-US" sz="1800" dirty="0">
                          <a:solidFill>
                            <a:schemeClr val="tx1"/>
                          </a:solidFill>
                          <a:effectLst/>
                        </a:rPr>
                        <a:t>Vegetable</a:t>
                      </a:r>
                      <a:endParaRPr lang="de-CH" sz="1800" dirty="0">
                        <a:solidFill>
                          <a:schemeClr val="tx1"/>
                        </a:solidFill>
                        <a:effectLst/>
                        <a:latin typeface="Calibri"/>
                        <a:ea typeface="Calibri"/>
                        <a:cs typeface="Times New Roman"/>
                      </a:endParaRPr>
                    </a:p>
                  </a:txBody>
                  <a:tcPr marL="68580" marR="68580"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99CCFF"/>
                    </a:solidFill>
                  </a:tcPr>
                </a:tc>
                <a:tc>
                  <a:txBody>
                    <a:bodyPr/>
                    <a:lstStyle/>
                    <a:p>
                      <a:pPr algn="l">
                        <a:lnSpc>
                          <a:spcPts val="2000"/>
                        </a:lnSpc>
                        <a:spcAft>
                          <a:spcPts val="0"/>
                        </a:spcAft>
                      </a:pPr>
                      <a:r>
                        <a:rPr lang="en-US" sz="1800" dirty="0">
                          <a:solidFill>
                            <a:schemeClr val="tx1"/>
                          </a:solidFill>
                          <a:effectLst/>
                        </a:rPr>
                        <a:t>Period</a:t>
                      </a:r>
                      <a:r>
                        <a:rPr lang="en-US" sz="1800" baseline="0" dirty="0">
                          <a:solidFill>
                            <a:schemeClr val="tx1"/>
                          </a:solidFill>
                          <a:effectLst/>
                        </a:rPr>
                        <a:t> of peak water demand</a:t>
                      </a:r>
                      <a:endParaRPr lang="de-CH" sz="1800" dirty="0">
                        <a:solidFill>
                          <a:schemeClr val="tx1"/>
                        </a:solidFill>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99CCFF"/>
                    </a:solidFill>
                  </a:tcPr>
                </a:tc>
                <a:extLst>
                  <a:ext uri="{0D108BD9-81ED-4DB2-BD59-A6C34878D82A}">
                    <a16:rowId xmlns:a16="http://schemas.microsoft.com/office/drawing/2014/main" val="10000"/>
                  </a:ext>
                </a:extLst>
              </a:tr>
              <a:tr h="597067">
                <a:tc>
                  <a:txBody>
                    <a:bodyPr/>
                    <a:lstStyle/>
                    <a:p>
                      <a:pPr algn="l">
                        <a:lnSpc>
                          <a:spcPts val="2000"/>
                        </a:lnSpc>
                        <a:spcBef>
                          <a:spcPts val="1200"/>
                        </a:spcBef>
                        <a:spcAft>
                          <a:spcPts val="0"/>
                        </a:spcAft>
                      </a:pPr>
                      <a:r>
                        <a:rPr lang="en-US" sz="1600" dirty="0">
                          <a:effectLst/>
                        </a:rPr>
                        <a:t>Cabbage, broccoli, cauliflower, lettuce</a:t>
                      </a:r>
                      <a:endParaRPr lang="de-CH" sz="1600" dirty="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Bef>
                          <a:spcPts val="1200"/>
                        </a:spcBef>
                        <a:spcAft>
                          <a:spcPts val="0"/>
                        </a:spcAft>
                      </a:pPr>
                      <a:r>
                        <a:rPr lang="en-US" sz="1700" dirty="0">
                          <a:effectLst/>
                        </a:rPr>
                        <a:t>Head development</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97067">
                <a:tc>
                  <a:txBody>
                    <a:bodyPr/>
                    <a:lstStyle/>
                    <a:p>
                      <a:pPr algn="l">
                        <a:lnSpc>
                          <a:spcPts val="2000"/>
                        </a:lnSpc>
                        <a:spcAft>
                          <a:spcPts val="0"/>
                        </a:spcAft>
                      </a:pPr>
                      <a:r>
                        <a:rPr lang="en-US" sz="1600" dirty="0">
                          <a:effectLst/>
                        </a:rPr>
                        <a:t>Carrots, turnips, radishes, sweet potatoes</a:t>
                      </a:r>
                      <a:endParaRPr lang="de-CH" sz="1600" dirty="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dirty="0">
                          <a:effectLst/>
                        </a:rPr>
                        <a:t>Root enlargements</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597067">
                <a:tc>
                  <a:txBody>
                    <a:bodyPr/>
                    <a:lstStyle/>
                    <a:p>
                      <a:pPr algn="l">
                        <a:lnSpc>
                          <a:spcPts val="2000"/>
                        </a:lnSpc>
                        <a:spcAft>
                          <a:spcPts val="0"/>
                        </a:spcAft>
                      </a:pPr>
                      <a:r>
                        <a:rPr lang="en-US" sz="1600">
                          <a:effectLst/>
                        </a:rPr>
                        <a:t>Tomatoes, cucumber, peppers, melons</a:t>
                      </a:r>
                      <a:endParaRPr lang="de-CH" sz="160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dirty="0">
                          <a:effectLst/>
                        </a:rPr>
                        <a:t>Flowering, fruit set, fruit development/fruit enlargement</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18046">
                <a:tc>
                  <a:txBody>
                    <a:bodyPr/>
                    <a:lstStyle/>
                    <a:p>
                      <a:pPr algn="l">
                        <a:lnSpc>
                          <a:spcPts val="2000"/>
                        </a:lnSpc>
                        <a:spcAft>
                          <a:spcPts val="0"/>
                        </a:spcAft>
                      </a:pPr>
                      <a:r>
                        <a:rPr lang="en-US" sz="1600" dirty="0">
                          <a:effectLst/>
                        </a:rPr>
                        <a:t>Peas </a:t>
                      </a:r>
                      <a:endParaRPr lang="de-CH" sz="1600" dirty="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dirty="0">
                          <a:effectLst/>
                        </a:rPr>
                        <a:t>Flowering and seed development</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418046">
                <a:tc>
                  <a:txBody>
                    <a:bodyPr/>
                    <a:lstStyle/>
                    <a:p>
                      <a:pPr algn="l">
                        <a:lnSpc>
                          <a:spcPts val="2000"/>
                        </a:lnSpc>
                        <a:spcAft>
                          <a:spcPts val="0"/>
                        </a:spcAft>
                      </a:pPr>
                      <a:r>
                        <a:rPr lang="en-US" sz="1600">
                          <a:effectLst/>
                        </a:rPr>
                        <a:t>Beans</a:t>
                      </a:r>
                      <a:endParaRPr lang="de-CH" sz="160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dirty="0">
                          <a:effectLst/>
                        </a:rPr>
                        <a:t>Flowering/pollination,</a:t>
                      </a:r>
                      <a:r>
                        <a:rPr lang="en-US" sz="1700" baseline="0" dirty="0">
                          <a:effectLst/>
                        </a:rPr>
                        <a:t> </a:t>
                      </a:r>
                      <a:r>
                        <a:rPr lang="en-US" sz="1700" dirty="0">
                          <a:effectLst/>
                        </a:rPr>
                        <a:t>pod development</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18046">
                <a:tc>
                  <a:txBody>
                    <a:bodyPr/>
                    <a:lstStyle/>
                    <a:p>
                      <a:pPr algn="l">
                        <a:lnSpc>
                          <a:spcPts val="2000"/>
                        </a:lnSpc>
                        <a:spcAft>
                          <a:spcPts val="0"/>
                        </a:spcAft>
                      </a:pPr>
                      <a:r>
                        <a:rPr lang="en-US" sz="1600" dirty="0">
                          <a:effectLst/>
                        </a:rPr>
                        <a:t>Spinach</a:t>
                      </a:r>
                      <a:endParaRPr lang="de-CH" sz="1600" dirty="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dirty="0">
                          <a:effectLst/>
                        </a:rPr>
                        <a:t>Continuous</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418046">
                <a:tc>
                  <a:txBody>
                    <a:bodyPr/>
                    <a:lstStyle/>
                    <a:p>
                      <a:pPr algn="l">
                        <a:lnSpc>
                          <a:spcPts val="2000"/>
                        </a:lnSpc>
                        <a:spcAft>
                          <a:spcPts val="0"/>
                        </a:spcAft>
                      </a:pPr>
                      <a:r>
                        <a:rPr lang="en-US" sz="1600">
                          <a:effectLst/>
                        </a:rPr>
                        <a:t>Potatoes</a:t>
                      </a:r>
                      <a:endParaRPr lang="de-CH" sz="160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a:effectLst/>
                        </a:rPr>
                        <a:t>Tuber set and enlargement</a:t>
                      </a:r>
                      <a:endParaRPr lang="de-CH" sz="170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418046">
                <a:tc>
                  <a:txBody>
                    <a:bodyPr/>
                    <a:lstStyle/>
                    <a:p>
                      <a:pPr algn="l">
                        <a:lnSpc>
                          <a:spcPts val="2000"/>
                        </a:lnSpc>
                        <a:spcAft>
                          <a:spcPts val="0"/>
                        </a:spcAft>
                      </a:pPr>
                      <a:r>
                        <a:rPr lang="en-US" sz="1600">
                          <a:effectLst/>
                        </a:rPr>
                        <a:t>Onions</a:t>
                      </a:r>
                      <a:endParaRPr lang="de-CH" sz="160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2000"/>
                        </a:lnSpc>
                        <a:spcAft>
                          <a:spcPts val="0"/>
                        </a:spcAft>
                      </a:pPr>
                      <a:r>
                        <a:rPr lang="en-US" sz="1700">
                          <a:effectLst/>
                        </a:rPr>
                        <a:t>Bulb enlargement</a:t>
                      </a:r>
                      <a:endParaRPr lang="de-CH" sz="170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597067">
                <a:tc>
                  <a:txBody>
                    <a:bodyPr/>
                    <a:lstStyle/>
                    <a:p>
                      <a:pPr algn="l">
                        <a:lnSpc>
                          <a:spcPts val="2000"/>
                        </a:lnSpc>
                        <a:spcAft>
                          <a:spcPts val="0"/>
                        </a:spcAft>
                      </a:pPr>
                      <a:r>
                        <a:rPr lang="en-US" sz="1600" dirty="0">
                          <a:effectLst/>
                        </a:rPr>
                        <a:t>Sweet corn</a:t>
                      </a:r>
                      <a:endParaRPr lang="de-CH" sz="1600" dirty="0">
                        <a:effectLst/>
                        <a:latin typeface="Calibri"/>
                        <a:ea typeface="Calibri"/>
                        <a:cs typeface="Times New Roman"/>
                      </a:endParaRPr>
                    </a:p>
                  </a:txBody>
                  <a:tcPr marL="68580" marR="68580" marT="36000" marB="3600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lnSpc>
                          <a:spcPts val="2000"/>
                        </a:lnSpc>
                        <a:spcAft>
                          <a:spcPts val="0"/>
                        </a:spcAft>
                      </a:pPr>
                      <a:r>
                        <a:rPr lang="en-US" sz="1700" dirty="0" err="1">
                          <a:effectLst/>
                        </a:rPr>
                        <a:t>Silking</a:t>
                      </a:r>
                      <a:r>
                        <a:rPr lang="en-US" sz="1700" dirty="0">
                          <a:effectLst/>
                        </a:rPr>
                        <a:t>, tasseling, ear development and grain filling</a:t>
                      </a:r>
                      <a:endParaRPr lang="de-CH" sz="1700" dirty="0">
                        <a:effectLst/>
                        <a:latin typeface="Calibri"/>
                        <a:ea typeface="Calibri"/>
                        <a:cs typeface="Times New Roman"/>
                      </a:endParaRPr>
                    </a:p>
                  </a:txBody>
                  <a:tcPr marL="68580" marR="68580" marT="36000" marB="3600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31992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332656"/>
            <a:ext cx="7128792" cy="461665"/>
          </a:xfrm>
          <a:prstGeom prst="rect">
            <a:avLst/>
          </a:prstGeom>
          <a:noFill/>
        </p:spPr>
        <p:txBody>
          <a:bodyPr wrap="square" rtlCol="0">
            <a:spAutoFit/>
          </a:bodyPr>
          <a:lstStyle/>
          <a:p>
            <a:r>
              <a:rPr lang="de-CH" dirty="0"/>
              <a:t>Crop Peak Water </a:t>
            </a:r>
            <a:r>
              <a:rPr lang="de-CH" dirty="0" err="1"/>
              <a:t>Demands</a:t>
            </a:r>
            <a:endParaRPr lang="en-US" dirty="0"/>
          </a:p>
        </p:txBody>
      </p:sp>
      <p:pic>
        <p:nvPicPr>
          <p:cNvPr id="7" name="Grafik 6">
            <a:extLst>
              <a:ext uri="{FF2B5EF4-FFF2-40B4-BE49-F238E27FC236}">
                <a16:creationId xmlns:a16="http://schemas.microsoft.com/office/drawing/2014/main" id="{AFC2DA2F-6F38-4413-8A18-5E46B5969A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1052736"/>
            <a:ext cx="7632848" cy="4536504"/>
          </a:xfrm>
          <a:prstGeom prst="rect">
            <a:avLst/>
          </a:prstGeom>
        </p:spPr>
      </p:pic>
      <p:sp>
        <p:nvSpPr>
          <p:cNvPr id="2" name="Textfeld 1"/>
          <p:cNvSpPr txBox="1"/>
          <p:nvPr/>
        </p:nvSpPr>
        <p:spPr>
          <a:xfrm>
            <a:off x="5076056" y="5639906"/>
            <a:ext cx="3312369" cy="253916"/>
          </a:xfrm>
          <a:prstGeom prst="rect">
            <a:avLst/>
          </a:prstGeom>
          <a:noFill/>
        </p:spPr>
        <p:txBody>
          <a:bodyPr wrap="square" rtlCol="0">
            <a:spAutoFit/>
          </a:bodyPr>
          <a:lstStyle/>
          <a:p>
            <a:r>
              <a:rPr lang="de-CH" sz="1050" b="0" i="1" dirty="0" err="1"/>
              <a:t>Adapted</a:t>
            </a:r>
            <a:r>
              <a:rPr lang="de-CH" sz="1050" b="0" i="1" dirty="0"/>
              <a:t> from Allen, Pereira, Raes and Smith  (1998)</a:t>
            </a:r>
            <a:endParaRPr lang="en-US" sz="1050" b="0" i="1" dirty="0"/>
          </a:p>
        </p:txBody>
      </p:sp>
    </p:spTree>
    <p:extLst>
      <p:ext uri="{BB962C8B-B14F-4D97-AF65-F5344CB8AC3E}">
        <p14:creationId xmlns:p14="http://schemas.microsoft.com/office/powerpoint/2010/main" val="2374527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EC30D02-FBB9-4A1E-933F-86C9222C42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32039" y="3334180"/>
            <a:ext cx="3675385" cy="2664736"/>
          </a:xfrm>
          <a:prstGeom prst="rect">
            <a:avLst/>
          </a:prstGeom>
        </p:spPr>
      </p:pic>
      <p:sp>
        <p:nvSpPr>
          <p:cNvPr id="4" name="Titel 3"/>
          <p:cNvSpPr>
            <a:spLocks noGrp="1"/>
          </p:cNvSpPr>
          <p:nvPr>
            <p:ph type="title"/>
          </p:nvPr>
        </p:nvSpPr>
        <p:spPr/>
        <p:txBody>
          <a:bodyPr/>
          <a:lstStyle/>
          <a:p>
            <a:r>
              <a:rPr lang="de-CH" dirty="0"/>
              <a:t>Irrigation </a:t>
            </a:r>
            <a:r>
              <a:rPr lang="de-CH" dirty="0" err="1"/>
              <a:t>methods</a:t>
            </a:r>
            <a:endParaRPr lang="de-CH" dirty="0"/>
          </a:p>
        </p:txBody>
      </p:sp>
      <p:sp>
        <p:nvSpPr>
          <p:cNvPr id="8" name="Rechteck 7"/>
          <p:cNvSpPr/>
          <p:nvPr/>
        </p:nvSpPr>
        <p:spPr bwMode="auto">
          <a:xfrm>
            <a:off x="4958583" y="1043190"/>
            <a:ext cx="3675385" cy="2331732"/>
          </a:xfrm>
          <a:prstGeom prst="rect">
            <a:avLst/>
          </a:prstGeom>
          <a:blipFill dpi="0" rotWithShape="1">
            <a:blip r:embed="rId3" cstate="screen">
              <a:extLst>
                <a:ext uri="{28A0092B-C50C-407E-A947-70E740481C1C}">
                  <a14:useLocalDpi xmlns:a14="http://schemas.microsoft.com/office/drawing/2010/main"/>
                </a:ext>
              </a:extLst>
            </a:blip>
            <a:srcRect/>
            <a:stretch>
              <a:fillRect b="105"/>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2" name="Title 1"/>
          <p:cNvSpPr txBox="1">
            <a:spLocks/>
          </p:cNvSpPr>
          <p:nvPr/>
        </p:nvSpPr>
        <p:spPr>
          <a:xfrm>
            <a:off x="4932040" y="5670822"/>
            <a:ext cx="3768486"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Drip irrigation </a:t>
            </a:r>
          </a:p>
        </p:txBody>
      </p:sp>
      <p:sp>
        <p:nvSpPr>
          <p:cNvPr id="13" name="Title 1"/>
          <p:cNvSpPr txBox="1">
            <a:spLocks/>
          </p:cNvSpPr>
          <p:nvPr/>
        </p:nvSpPr>
        <p:spPr>
          <a:xfrm>
            <a:off x="4932040" y="3068438"/>
            <a:ext cx="4088144" cy="34231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Furrow</a:t>
            </a:r>
          </a:p>
        </p:txBody>
      </p:sp>
      <p:sp>
        <p:nvSpPr>
          <p:cNvPr id="14" name="Rechteck 13"/>
          <p:cNvSpPr/>
          <p:nvPr/>
        </p:nvSpPr>
        <p:spPr bwMode="auto">
          <a:xfrm>
            <a:off x="60529" y="3374922"/>
            <a:ext cx="4492629" cy="266473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5" name="Title 1"/>
          <p:cNvSpPr txBox="1">
            <a:spLocks/>
          </p:cNvSpPr>
          <p:nvPr/>
        </p:nvSpPr>
        <p:spPr>
          <a:xfrm>
            <a:off x="251520" y="5661248"/>
            <a:ext cx="4176464" cy="413394"/>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Sprinkler</a:t>
            </a:r>
          </a:p>
        </p:txBody>
      </p:sp>
      <p:pic>
        <p:nvPicPr>
          <p:cNvPr id="3" name="Grafik 2">
            <a:extLst>
              <a:ext uri="{FF2B5EF4-FFF2-40B4-BE49-F238E27FC236}">
                <a16:creationId xmlns:a16="http://schemas.microsoft.com/office/drawing/2014/main" id="{A621DB2F-796C-472A-9BA2-B08D002848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1846" y="970529"/>
            <a:ext cx="4324170" cy="2369408"/>
          </a:xfrm>
          <a:prstGeom prst="rect">
            <a:avLst/>
          </a:prstGeom>
        </p:spPr>
      </p:pic>
      <p:sp>
        <p:nvSpPr>
          <p:cNvPr id="11" name="Title 1"/>
          <p:cNvSpPr txBox="1">
            <a:spLocks/>
          </p:cNvSpPr>
          <p:nvPr/>
        </p:nvSpPr>
        <p:spPr>
          <a:xfrm>
            <a:off x="385689" y="3098627"/>
            <a:ext cx="4255143"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Watering can</a:t>
            </a:r>
          </a:p>
        </p:txBody>
      </p:sp>
    </p:spTree>
    <p:extLst>
      <p:ext uri="{BB962C8B-B14F-4D97-AF65-F5344CB8AC3E}">
        <p14:creationId xmlns:p14="http://schemas.microsoft.com/office/powerpoint/2010/main" val="3175580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err="1"/>
              <a:t>Irrigating</a:t>
            </a:r>
            <a:r>
              <a:rPr lang="de-CH" dirty="0"/>
              <a:t> </a:t>
            </a:r>
            <a:r>
              <a:rPr lang="de-CH" dirty="0" err="1"/>
              <a:t>vegetable</a:t>
            </a:r>
            <a:r>
              <a:rPr lang="de-CH" dirty="0"/>
              <a:t> </a:t>
            </a:r>
            <a:r>
              <a:rPr lang="de-CH" dirty="0" err="1"/>
              <a:t>fields</a:t>
            </a:r>
            <a:r>
              <a:rPr lang="de-CH" dirty="0"/>
              <a:t> </a:t>
            </a:r>
            <a:r>
              <a:rPr lang="de-CH" dirty="0" err="1"/>
              <a:t>through</a:t>
            </a:r>
            <a:r>
              <a:rPr lang="de-CH" dirty="0"/>
              <a:t> </a:t>
            </a:r>
            <a:r>
              <a:rPr lang="de-CH" dirty="0" err="1"/>
              <a:t>drip</a:t>
            </a:r>
            <a:r>
              <a:rPr lang="de-CH" dirty="0"/>
              <a:t> </a:t>
            </a:r>
            <a:r>
              <a:rPr lang="de-CH" dirty="0" err="1"/>
              <a:t>systems</a:t>
            </a:r>
            <a:endParaRPr lang="de-CH" dirty="0"/>
          </a:p>
        </p:txBody>
      </p:sp>
      <p:pic>
        <p:nvPicPr>
          <p:cNvPr id="3" name="Grafik 2">
            <a:extLst>
              <a:ext uri="{FF2B5EF4-FFF2-40B4-BE49-F238E27FC236}">
                <a16:creationId xmlns:a16="http://schemas.microsoft.com/office/drawing/2014/main" id="{D39E6338-6CE7-4C7B-84D8-26F1854D97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532134"/>
            <a:ext cx="5295914" cy="3096344"/>
          </a:xfrm>
          <a:prstGeom prst="rect">
            <a:avLst/>
          </a:prstGeom>
        </p:spPr>
      </p:pic>
      <p:pic>
        <p:nvPicPr>
          <p:cNvPr id="4" name="Grafik 3">
            <a:extLst>
              <a:ext uri="{FF2B5EF4-FFF2-40B4-BE49-F238E27FC236}">
                <a16:creationId xmlns:a16="http://schemas.microsoft.com/office/drawing/2014/main" id="{F26D8E28-A562-4F20-9B1C-8E5BEE2135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1920" y="1303340"/>
            <a:ext cx="5124703" cy="2765763"/>
          </a:xfrm>
          <a:prstGeom prst="rect">
            <a:avLst/>
          </a:prstGeom>
        </p:spPr>
      </p:pic>
      <p:sp>
        <p:nvSpPr>
          <p:cNvPr id="7" name="Title 1">
            <a:extLst>
              <a:ext uri="{FF2B5EF4-FFF2-40B4-BE49-F238E27FC236}">
                <a16:creationId xmlns:a16="http://schemas.microsoft.com/office/drawing/2014/main" id="{D50211C8-1917-4225-947B-2540844C13A0}"/>
              </a:ext>
            </a:extLst>
          </p:cNvPr>
          <p:cNvSpPr txBox="1">
            <a:spLocks/>
          </p:cNvSpPr>
          <p:nvPr/>
        </p:nvSpPr>
        <p:spPr>
          <a:xfrm>
            <a:off x="401396" y="1229522"/>
            <a:ext cx="4263008"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Two types of simple drip irrigation systems </a:t>
            </a:r>
          </a:p>
        </p:txBody>
      </p:sp>
    </p:spTree>
    <p:extLst>
      <p:ext uri="{BB962C8B-B14F-4D97-AF65-F5344CB8AC3E}">
        <p14:creationId xmlns:p14="http://schemas.microsoft.com/office/powerpoint/2010/main" val="3561541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520201B2-1B91-4B9C-A39E-2F1E0F5678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0000" flipH="1">
            <a:off x="194830" y="758801"/>
            <a:ext cx="3888433" cy="2748949"/>
          </a:xfrm>
          <a:prstGeom prst="rect">
            <a:avLst/>
          </a:prstGeom>
        </p:spPr>
      </p:pic>
      <p:sp>
        <p:nvSpPr>
          <p:cNvPr id="2" name="Title 1"/>
          <p:cNvSpPr>
            <a:spLocks noGrp="1"/>
          </p:cNvSpPr>
          <p:nvPr>
            <p:ph type="title"/>
          </p:nvPr>
        </p:nvSpPr>
        <p:spPr>
          <a:xfrm>
            <a:off x="511175" y="188640"/>
            <a:ext cx="7916525" cy="792087"/>
          </a:xfrm>
        </p:spPr>
        <p:txBody>
          <a:bodyPr/>
          <a:lstStyle/>
          <a:p>
            <a:r>
              <a:rPr lang="en-GB" sz="2400"/>
              <a:t>Types of mulch for soil moisture conservation</a:t>
            </a:r>
            <a:endParaRPr lang="en-GB" sz="2400">
              <a:solidFill>
                <a:srgbClr val="FF0000"/>
              </a:solidFill>
            </a:endParaRPr>
          </a:p>
        </p:txBody>
      </p:sp>
      <p:sp>
        <p:nvSpPr>
          <p:cNvPr id="9" name="Title 1"/>
          <p:cNvSpPr txBox="1">
            <a:spLocks/>
          </p:cNvSpPr>
          <p:nvPr/>
        </p:nvSpPr>
        <p:spPr>
          <a:xfrm>
            <a:off x="683568" y="3216011"/>
            <a:ext cx="3742372"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Grass, straw or crop residues</a:t>
            </a:r>
          </a:p>
        </p:txBody>
      </p:sp>
      <p:sp>
        <p:nvSpPr>
          <p:cNvPr id="10" name="Title 1"/>
          <p:cNvSpPr txBox="1">
            <a:spLocks/>
          </p:cNvSpPr>
          <p:nvPr/>
        </p:nvSpPr>
        <p:spPr>
          <a:xfrm>
            <a:off x="5509832" y="3300167"/>
            <a:ext cx="2538764"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Organic mulch material</a:t>
            </a:r>
          </a:p>
        </p:txBody>
      </p:sp>
      <p:sp>
        <p:nvSpPr>
          <p:cNvPr id="11" name="Title 1"/>
          <p:cNvSpPr txBox="1">
            <a:spLocks/>
          </p:cNvSpPr>
          <p:nvPr/>
        </p:nvSpPr>
        <p:spPr>
          <a:xfrm>
            <a:off x="3419872" y="5349162"/>
            <a:ext cx="3888432"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Plastic</a:t>
            </a:r>
          </a:p>
        </p:txBody>
      </p:sp>
      <p:pic>
        <p:nvPicPr>
          <p:cNvPr id="4" name="Grafik 3">
            <a:extLst>
              <a:ext uri="{FF2B5EF4-FFF2-40B4-BE49-F238E27FC236}">
                <a16:creationId xmlns:a16="http://schemas.microsoft.com/office/drawing/2014/main" id="{2D264441-D3CC-4523-B535-24516C613A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29116">
            <a:off x="2730793" y="3316487"/>
            <a:ext cx="3865081" cy="2601897"/>
          </a:xfrm>
          <a:prstGeom prst="rect">
            <a:avLst/>
          </a:prstGeom>
        </p:spPr>
      </p:pic>
      <p:pic>
        <p:nvPicPr>
          <p:cNvPr id="5" name="Grafik 4">
            <a:extLst>
              <a:ext uri="{FF2B5EF4-FFF2-40B4-BE49-F238E27FC236}">
                <a16:creationId xmlns:a16="http://schemas.microsoft.com/office/drawing/2014/main" id="{178EF44A-A8D9-482C-B21E-A1558CCB23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425940" y="980727"/>
            <a:ext cx="4019866" cy="2350281"/>
          </a:xfrm>
          <a:prstGeom prst="rect">
            <a:avLst/>
          </a:prstGeom>
        </p:spPr>
      </p:pic>
      <p:sp>
        <p:nvSpPr>
          <p:cNvPr id="13" name="Ellipse 12">
            <a:extLst>
              <a:ext uri="{FF2B5EF4-FFF2-40B4-BE49-F238E27FC236}">
                <a16:creationId xmlns:a16="http://schemas.microsoft.com/office/drawing/2014/main" id="{4F2EB2C2-59C2-467B-A9D4-0388B5EFDBBD}"/>
              </a:ext>
            </a:extLst>
          </p:cNvPr>
          <p:cNvSpPr/>
          <p:nvPr/>
        </p:nvSpPr>
        <p:spPr bwMode="auto">
          <a:xfrm>
            <a:off x="8104612" y="3009107"/>
            <a:ext cx="288032" cy="288032"/>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600" b="1" i="0" u="none" strike="noStrike" cap="none" normalizeH="0" baseline="0" dirty="0">
                <a:ln>
                  <a:noFill/>
                </a:ln>
                <a:solidFill>
                  <a:schemeClr val="tx1"/>
                </a:solidFill>
                <a:effectLst/>
                <a:latin typeface="Arial" charset="0"/>
              </a:rPr>
              <a:t>3</a:t>
            </a:r>
          </a:p>
        </p:txBody>
      </p:sp>
      <p:sp>
        <p:nvSpPr>
          <p:cNvPr id="14" name="Ellipse 13">
            <a:extLst>
              <a:ext uri="{FF2B5EF4-FFF2-40B4-BE49-F238E27FC236}">
                <a16:creationId xmlns:a16="http://schemas.microsoft.com/office/drawing/2014/main" id="{853D0324-A020-4079-995C-DC137E86E918}"/>
              </a:ext>
            </a:extLst>
          </p:cNvPr>
          <p:cNvSpPr/>
          <p:nvPr/>
        </p:nvSpPr>
        <p:spPr bwMode="auto">
          <a:xfrm>
            <a:off x="6459281" y="2991127"/>
            <a:ext cx="288032" cy="288032"/>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600" b="1" i="0" u="none" strike="noStrike" cap="none" normalizeH="0" baseline="0" dirty="0">
                <a:ln>
                  <a:noFill/>
                </a:ln>
                <a:solidFill>
                  <a:schemeClr val="tx1"/>
                </a:solidFill>
                <a:effectLst/>
                <a:latin typeface="Arial" charset="0"/>
              </a:rPr>
              <a:t>2</a:t>
            </a:r>
          </a:p>
        </p:txBody>
      </p:sp>
      <p:sp>
        <p:nvSpPr>
          <p:cNvPr id="16" name="Ellipse 15">
            <a:extLst>
              <a:ext uri="{FF2B5EF4-FFF2-40B4-BE49-F238E27FC236}">
                <a16:creationId xmlns:a16="http://schemas.microsoft.com/office/drawing/2014/main" id="{57BD04DD-DEE6-42F3-9038-CDAAA4913FC4}"/>
              </a:ext>
            </a:extLst>
          </p:cNvPr>
          <p:cNvSpPr/>
          <p:nvPr/>
        </p:nvSpPr>
        <p:spPr bwMode="auto">
          <a:xfrm>
            <a:off x="4860032" y="2969285"/>
            <a:ext cx="288032" cy="288032"/>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600" b="1" i="0" u="none" strike="noStrike" cap="none" normalizeH="0" baseline="0" dirty="0">
                <a:ln>
                  <a:noFill/>
                </a:ln>
                <a:solidFill>
                  <a:schemeClr val="tx1"/>
                </a:solidFill>
                <a:effectLst/>
                <a:latin typeface="Arial" charset="0"/>
              </a:rPr>
              <a:t>1</a:t>
            </a:r>
          </a:p>
        </p:txBody>
      </p:sp>
    </p:spTree>
    <p:extLst>
      <p:ext uri="{BB962C8B-B14F-4D97-AF65-F5344CB8AC3E}">
        <p14:creationId xmlns:p14="http://schemas.microsoft.com/office/powerpoint/2010/main" val="1566924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5F403-7A50-4FAE-AA7E-653D95501F48}"/>
              </a:ext>
            </a:extLst>
          </p:cNvPr>
          <p:cNvSpPr>
            <a:spLocks noGrp="1"/>
          </p:cNvSpPr>
          <p:nvPr>
            <p:ph type="title"/>
          </p:nvPr>
        </p:nvSpPr>
        <p:spPr/>
        <p:txBody>
          <a:bodyPr/>
          <a:lstStyle/>
          <a:p>
            <a:r>
              <a:rPr lang="de-CH" dirty="0"/>
              <a:t>Drip </a:t>
            </a:r>
            <a:r>
              <a:rPr lang="de-CH" dirty="0" err="1"/>
              <a:t>irrigation</a:t>
            </a:r>
            <a:r>
              <a:rPr lang="de-CH" dirty="0"/>
              <a:t> </a:t>
            </a:r>
            <a:r>
              <a:rPr lang="de-CH" dirty="0" err="1"/>
              <a:t>under</a:t>
            </a:r>
            <a:r>
              <a:rPr lang="de-CH" dirty="0"/>
              <a:t> mulch material </a:t>
            </a:r>
          </a:p>
        </p:txBody>
      </p:sp>
      <p:pic>
        <p:nvPicPr>
          <p:cNvPr id="4" name="Grafik 3">
            <a:extLst>
              <a:ext uri="{FF2B5EF4-FFF2-40B4-BE49-F238E27FC236}">
                <a16:creationId xmlns:a16="http://schemas.microsoft.com/office/drawing/2014/main" id="{ED965308-A8AB-41E1-AF42-96DED6A055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11174" y="1412776"/>
            <a:ext cx="7421047" cy="3533968"/>
          </a:xfrm>
          <a:prstGeom prst="rect">
            <a:avLst/>
          </a:prstGeom>
        </p:spPr>
      </p:pic>
      <p:sp>
        <p:nvSpPr>
          <p:cNvPr id="8" name="Ellipse 7">
            <a:extLst>
              <a:ext uri="{FF2B5EF4-FFF2-40B4-BE49-F238E27FC236}">
                <a16:creationId xmlns:a16="http://schemas.microsoft.com/office/drawing/2014/main" id="{E8235609-2DE0-4AB9-8DFE-125ABE271288}"/>
              </a:ext>
            </a:extLst>
          </p:cNvPr>
          <p:cNvSpPr/>
          <p:nvPr/>
        </p:nvSpPr>
        <p:spPr bwMode="auto">
          <a:xfrm>
            <a:off x="1560387" y="4365104"/>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9" name="Ellipse 8">
            <a:extLst>
              <a:ext uri="{FF2B5EF4-FFF2-40B4-BE49-F238E27FC236}">
                <a16:creationId xmlns:a16="http://schemas.microsoft.com/office/drawing/2014/main" id="{E31CA30E-3F5C-4127-8EA9-6FDC813FEDB0}"/>
              </a:ext>
            </a:extLst>
          </p:cNvPr>
          <p:cNvSpPr/>
          <p:nvPr/>
        </p:nvSpPr>
        <p:spPr bwMode="auto">
          <a:xfrm>
            <a:off x="4386513" y="4369219"/>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0" name="Ellipse 9">
            <a:extLst>
              <a:ext uri="{FF2B5EF4-FFF2-40B4-BE49-F238E27FC236}">
                <a16:creationId xmlns:a16="http://schemas.microsoft.com/office/drawing/2014/main" id="{22101C33-A330-4EBD-B586-E9024D86B57B}"/>
              </a:ext>
            </a:extLst>
          </p:cNvPr>
          <p:cNvSpPr/>
          <p:nvPr/>
        </p:nvSpPr>
        <p:spPr bwMode="auto">
          <a:xfrm>
            <a:off x="7490553" y="4366535"/>
            <a:ext cx="388640" cy="38864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11" name="Title 1">
            <a:extLst>
              <a:ext uri="{FF2B5EF4-FFF2-40B4-BE49-F238E27FC236}">
                <a16:creationId xmlns:a16="http://schemas.microsoft.com/office/drawing/2014/main" id="{812DC4A2-BBC8-4616-9A33-BFB64C886454}"/>
              </a:ext>
            </a:extLst>
          </p:cNvPr>
          <p:cNvSpPr txBox="1">
            <a:spLocks/>
          </p:cNvSpPr>
          <p:nvPr/>
        </p:nvSpPr>
        <p:spPr>
          <a:xfrm>
            <a:off x="602243" y="4946744"/>
            <a:ext cx="2304927"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Lay out irrigation pipes</a:t>
            </a:r>
          </a:p>
        </p:txBody>
      </p:sp>
      <p:sp>
        <p:nvSpPr>
          <p:cNvPr id="12" name="Title 1">
            <a:extLst>
              <a:ext uri="{FF2B5EF4-FFF2-40B4-BE49-F238E27FC236}">
                <a16:creationId xmlns:a16="http://schemas.microsoft.com/office/drawing/2014/main" id="{CC09A271-1DEA-4209-82EF-D5BB42D1AD28}"/>
              </a:ext>
            </a:extLst>
          </p:cNvPr>
          <p:cNvSpPr txBox="1">
            <a:spLocks/>
          </p:cNvSpPr>
          <p:nvPr/>
        </p:nvSpPr>
        <p:spPr>
          <a:xfrm>
            <a:off x="3083463" y="4946744"/>
            <a:ext cx="3354175"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Cover them with mulch material</a:t>
            </a:r>
          </a:p>
        </p:txBody>
      </p:sp>
      <p:sp>
        <p:nvSpPr>
          <p:cNvPr id="13" name="Title 1">
            <a:extLst>
              <a:ext uri="{FF2B5EF4-FFF2-40B4-BE49-F238E27FC236}">
                <a16:creationId xmlns:a16="http://schemas.microsoft.com/office/drawing/2014/main" id="{24C0C3C5-D59C-4239-B0AD-C6587942FA47}"/>
              </a:ext>
            </a:extLst>
          </p:cNvPr>
          <p:cNvSpPr txBox="1">
            <a:spLocks/>
          </p:cNvSpPr>
          <p:nvPr/>
        </p:nvSpPr>
        <p:spPr>
          <a:xfrm>
            <a:off x="6588224" y="4946744"/>
            <a:ext cx="2304927"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Plant in planting holes</a:t>
            </a:r>
          </a:p>
        </p:txBody>
      </p:sp>
    </p:spTree>
    <p:extLst>
      <p:ext uri="{BB962C8B-B14F-4D97-AF65-F5344CB8AC3E}">
        <p14:creationId xmlns:p14="http://schemas.microsoft.com/office/powerpoint/2010/main" val="137463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31291"/>
            <a:ext cx="8784975" cy="653144"/>
          </a:xfrm>
        </p:spPr>
        <p:txBody>
          <a:bodyPr/>
          <a:lstStyle/>
          <a:p>
            <a:r>
              <a:rPr lang="en-GB" dirty="0"/>
              <a:t>Temperature requirements of vegetables species</a:t>
            </a:r>
          </a:p>
        </p:txBody>
      </p:sp>
      <p:graphicFrame>
        <p:nvGraphicFramePr>
          <p:cNvPr id="3" name="Table 2"/>
          <p:cNvGraphicFramePr>
            <a:graphicFrameLocks noGrp="1"/>
          </p:cNvGraphicFramePr>
          <p:nvPr>
            <p:extLst>
              <p:ext uri="{D42A27DB-BD31-4B8C-83A1-F6EECF244321}">
                <p14:modId xmlns:p14="http://schemas.microsoft.com/office/powerpoint/2010/main" val="3081807985"/>
              </p:ext>
            </p:extLst>
          </p:nvPr>
        </p:nvGraphicFramePr>
        <p:xfrm>
          <a:off x="251520" y="908720"/>
          <a:ext cx="8712969" cy="5080843"/>
        </p:xfrm>
        <a:graphic>
          <a:graphicData uri="http://schemas.openxmlformats.org/drawingml/2006/table">
            <a:tbl>
              <a:tblPr firstRow="1" firstCol="1" bandRow="1">
                <a:tableStyleId>{0660B408-B3CF-4A94-85FC-2B1E0A45F4A2}</a:tableStyleId>
              </a:tblPr>
              <a:tblGrid>
                <a:gridCol w="2658194">
                  <a:extLst>
                    <a:ext uri="{9D8B030D-6E8A-4147-A177-3AD203B41FA5}">
                      <a16:colId xmlns:a16="http://schemas.microsoft.com/office/drawing/2014/main" val="20000"/>
                    </a:ext>
                  </a:extLst>
                </a:gridCol>
                <a:gridCol w="3102446">
                  <a:extLst>
                    <a:ext uri="{9D8B030D-6E8A-4147-A177-3AD203B41FA5}">
                      <a16:colId xmlns:a16="http://schemas.microsoft.com/office/drawing/2014/main" val="20001"/>
                    </a:ext>
                  </a:extLst>
                </a:gridCol>
                <a:gridCol w="2952329">
                  <a:extLst>
                    <a:ext uri="{9D8B030D-6E8A-4147-A177-3AD203B41FA5}">
                      <a16:colId xmlns:a16="http://schemas.microsoft.com/office/drawing/2014/main" val="20002"/>
                    </a:ext>
                  </a:extLst>
                </a:gridCol>
              </a:tblGrid>
              <a:tr h="1008112">
                <a:tc>
                  <a:txBody>
                    <a:bodyPr/>
                    <a:lstStyle/>
                    <a:p>
                      <a:pPr>
                        <a:lnSpc>
                          <a:spcPct val="115000"/>
                        </a:lnSpc>
                        <a:spcAft>
                          <a:spcPts val="0"/>
                        </a:spcAft>
                      </a:pPr>
                      <a:r>
                        <a:rPr lang="en-US" sz="1600" u="sng" dirty="0">
                          <a:solidFill>
                            <a:schemeClr val="tx1"/>
                          </a:solidFill>
                          <a:effectLst/>
                        </a:rPr>
                        <a:t>Warm season</a:t>
                      </a:r>
                      <a:r>
                        <a:rPr lang="en-US" sz="1600" u="none" dirty="0">
                          <a:solidFill>
                            <a:schemeClr val="tx1"/>
                          </a:solidFill>
                          <a:effectLst/>
                        </a:rPr>
                        <a:t> </a:t>
                      </a:r>
                      <a:r>
                        <a:rPr lang="en-US" sz="1600" dirty="0">
                          <a:solidFill>
                            <a:schemeClr val="tx1"/>
                          </a:solidFill>
                          <a:effectLst/>
                        </a:rPr>
                        <a:t>vegetables </a:t>
                      </a:r>
                    </a:p>
                    <a:p>
                      <a:pPr>
                        <a:lnSpc>
                          <a:spcPct val="115000"/>
                        </a:lnSpc>
                        <a:spcAft>
                          <a:spcPts val="0"/>
                        </a:spcAft>
                      </a:pPr>
                      <a:r>
                        <a:rPr lang="en-US" sz="1400" dirty="0">
                          <a:solidFill>
                            <a:schemeClr val="tx1"/>
                          </a:solidFill>
                          <a:effectLst/>
                          <a:latin typeface="Calibri"/>
                          <a:ea typeface="Calibri"/>
                          <a:cs typeface="Times New Roman"/>
                        </a:rPr>
                        <a:t>(ideal temp. </a:t>
                      </a:r>
                      <a:r>
                        <a:rPr lang="en-US" sz="1400" baseline="0" dirty="0">
                          <a:solidFill>
                            <a:schemeClr val="tx1"/>
                          </a:solidFill>
                          <a:effectLst/>
                          <a:latin typeface="Calibri"/>
                          <a:ea typeface="Calibri"/>
                          <a:cs typeface="Times New Roman"/>
                        </a:rPr>
                        <a:t>of </a:t>
                      </a:r>
                      <a:r>
                        <a:rPr lang="en-US" sz="1400" dirty="0">
                          <a:solidFill>
                            <a:schemeClr val="tx1"/>
                          </a:solidFill>
                          <a:effectLst/>
                          <a:latin typeface="Calibri"/>
                          <a:ea typeface="Calibri"/>
                          <a:cs typeface="Times New Roman"/>
                        </a:rPr>
                        <a:t>21 to 35 °C</a:t>
                      </a:r>
                      <a:r>
                        <a:rPr lang="en-US" sz="1400" baseline="0" dirty="0">
                          <a:solidFill>
                            <a:schemeClr val="tx1"/>
                          </a:solidFill>
                          <a:effectLst/>
                          <a:latin typeface="Calibri"/>
                          <a:ea typeface="Calibri"/>
                          <a:cs typeface="Times New Roman"/>
                        </a:rPr>
                        <a:t>)</a:t>
                      </a:r>
                    </a:p>
                    <a:p>
                      <a:pPr>
                        <a:lnSpc>
                          <a:spcPct val="115000"/>
                        </a:lnSpc>
                        <a:spcAft>
                          <a:spcPts val="0"/>
                        </a:spcAft>
                      </a:pPr>
                      <a:endParaRPr lang="de-CH" sz="1400" dirty="0">
                        <a:solidFill>
                          <a:schemeClr val="tx1"/>
                        </a:solidFill>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nSpc>
                          <a:spcPct val="115000"/>
                        </a:lnSpc>
                        <a:spcAft>
                          <a:spcPts val="0"/>
                        </a:spcAft>
                      </a:pPr>
                      <a:r>
                        <a:rPr lang="en-US" sz="1600" u="sng" dirty="0">
                          <a:solidFill>
                            <a:schemeClr val="tx1"/>
                          </a:solidFill>
                          <a:effectLst/>
                        </a:rPr>
                        <a:t>Cool season</a:t>
                      </a:r>
                      <a:r>
                        <a:rPr lang="en-US" sz="1600" dirty="0">
                          <a:solidFill>
                            <a:schemeClr val="tx1"/>
                          </a:solidFill>
                          <a:effectLst/>
                        </a:rPr>
                        <a:t> vegetables </a:t>
                      </a:r>
                      <a:r>
                        <a:rPr lang="en-US" sz="1600" u="sng" dirty="0">
                          <a:solidFill>
                            <a:schemeClr val="tx1"/>
                          </a:solidFill>
                          <a:effectLst/>
                        </a:rPr>
                        <a:t>sensitive to frost</a:t>
                      </a:r>
                    </a:p>
                    <a:p>
                      <a:pPr marL="0" marR="0" indent="0" algn="l" defTabSz="457200" rtl="0" eaLnBrk="1" fontAlgn="auto" latinLnBrk="0" hangingPunct="1">
                        <a:lnSpc>
                          <a:spcPct val="115000"/>
                        </a:lnSpc>
                        <a:spcBef>
                          <a:spcPts val="0"/>
                        </a:spcBef>
                        <a:spcAft>
                          <a:spcPts val="0"/>
                        </a:spcAft>
                        <a:buClrTx/>
                        <a:buSzTx/>
                        <a:buFontTx/>
                        <a:buNone/>
                        <a:tabLst/>
                        <a:defRPr/>
                      </a:pPr>
                      <a:r>
                        <a:rPr lang="en-US" sz="1700" dirty="0">
                          <a:solidFill>
                            <a:schemeClr val="tx1"/>
                          </a:solidFill>
                          <a:effectLst/>
                          <a:latin typeface="Calibri"/>
                          <a:ea typeface="Calibri"/>
                          <a:cs typeface="Times New Roman"/>
                        </a:rPr>
                        <a:t>(</a:t>
                      </a:r>
                      <a:r>
                        <a:rPr lang="en-US" sz="1400" dirty="0">
                          <a:solidFill>
                            <a:schemeClr val="tx1"/>
                          </a:solidFill>
                          <a:effectLst/>
                          <a:latin typeface="Calibri"/>
                          <a:ea typeface="Calibri"/>
                          <a:cs typeface="Times New Roman"/>
                        </a:rPr>
                        <a:t>minimal day</a:t>
                      </a:r>
                      <a:r>
                        <a:rPr lang="en-US" sz="1400" baseline="0" dirty="0">
                          <a:solidFill>
                            <a:schemeClr val="tx1"/>
                          </a:solidFill>
                          <a:effectLst/>
                          <a:latin typeface="Calibri"/>
                          <a:ea typeface="Calibri"/>
                          <a:cs typeface="Times New Roman"/>
                        </a:rPr>
                        <a:t> temp. of 4.5 to 10</a:t>
                      </a:r>
                      <a:r>
                        <a:rPr lang="en-US" sz="1400" dirty="0">
                          <a:solidFill>
                            <a:schemeClr val="tx1"/>
                          </a:solidFill>
                          <a:effectLst/>
                          <a:latin typeface="Calibri"/>
                          <a:ea typeface="Calibri"/>
                          <a:cs typeface="Times New Roman"/>
                        </a:rPr>
                        <a:t> °C</a:t>
                      </a:r>
                      <a:r>
                        <a:rPr lang="en-US" sz="1700" baseline="0" dirty="0">
                          <a:solidFill>
                            <a:schemeClr val="tx1"/>
                          </a:solidFill>
                          <a:effectLst/>
                          <a:latin typeface="Calibri"/>
                          <a:ea typeface="Calibri"/>
                          <a:cs typeface="Times New Roman"/>
                        </a:rPr>
                        <a:t>)</a:t>
                      </a:r>
                      <a:endParaRPr lang="de-CH" sz="1700" dirty="0">
                        <a:solidFill>
                          <a:schemeClr val="tx1"/>
                        </a:solidFill>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nSpc>
                          <a:spcPct val="115000"/>
                        </a:lnSpc>
                        <a:spcAft>
                          <a:spcPts val="0"/>
                        </a:spcAft>
                      </a:pPr>
                      <a:r>
                        <a:rPr lang="en-US" sz="1600" u="sng" dirty="0">
                          <a:solidFill>
                            <a:schemeClr val="tx1"/>
                          </a:solidFill>
                          <a:effectLst/>
                        </a:rPr>
                        <a:t>Cool season</a:t>
                      </a:r>
                      <a:r>
                        <a:rPr lang="en-US" sz="1600" dirty="0">
                          <a:solidFill>
                            <a:schemeClr val="tx1"/>
                          </a:solidFill>
                          <a:effectLst/>
                        </a:rPr>
                        <a:t> vegetables </a:t>
                      </a:r>
                      <a:br>
                        <a:rPr lang="en-US" sz="1600" dirty="0">
                          <a:solidFill>
                            <a:schemeClr val="tx1"/>
                          </a:solidFill>
                          <a:effectLst/>
                        </a:rPr>
                      </a:br>
                      <a:r>
                        <a:rPr lang="en-US" sz="1600" u="sng" dirty="0">
                          <a:solidFill>
                            <a:schemeClr val="tx1"/>
                          </a:solidFill>
                          <a:effectLst/>
                        </a:rPr>
                        <a:t>not sensitive to frost</a:t>
                      </a:r>
                    </a:p>
                    <a:p>
                      <a:pPr marL="0" marR="0" indent="0" algn="l" defTabSz="4572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latin typeface="Calibri"/>
                          <a:ea typeface="Calibri"/>
                          <a:cs typeface="Times New Roman"/>
                        </a:rPr>
                        <a:t>(minimal</a:t>
                      </a:r>
                      <a:r>
                        <a:rPr lang="en-US" sz="1400" baseline="0" dirty="0">
                          <a:solidFill>
                            <a:schemeClr val="tx1"/>
                          </a:solidFill>
                          <a:effectLst/>
                          <a:latin typeface="Calibri"/>
                          <a:ea typeface="Calibri"/>
                          <a:cs typeface="Times New Roman"/>
                        </a:rPr>
                        <a:t> day temp. of 4.5 </a:t>
                      </a:r>
                      <a:r>
                        <a:rPr lang="en-US" sz="1400" dirty="0">
                          <a:solidFill>
                            <a:schemeClr val="tx1"/>
                          </a:solidFill>
                          <a:effectLst/>
                          <a:latin typeface="Calibri"/>
                          <a:ea typeface="Calibri"/>
                          <a:cs typeface="Times New Roman"/>
                        </a:rPr>
                        <a:t>°C</a:t>
                      </a:r>
                      <a:r>
                        <a:rPr lang="en-US" sz="1400" baseline="0" dirty="0">
                          <a:solidFill>
                            <a:schemeClr val="tx1"/>
                          </a:solidFill>
                          <a:effectLst/>
                          <a:latin typeface="Calibri"/>
                          <a:ea typeface="Calibri"/>
                          <a:cs typeface="Times New Roman"/>
                        </a:rPr>
                        <a:t>)</a:t>
                      </a:r>
                      <a:endParaRPr lang="de-CH" sz="1400" dirty="0">
                        <a:solidFill>
                          <a:schemeClr val="tx1"/>
                        </a:solidFill>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0"/>
                  </a:ext>
                </a:extLst>
              </a:tr>
              <a:tr h="313287">
                <a:tc>
                  <a:txBody>
                    <a:bodyPr/>
                    <a:lstStyle/>
                    <a:p>
                      <a:pPr>
                        <a:lnSpc>
                          <a:spcPct val="115000"/>
                        </a:lnSpc>
                        <a:spcAft>
                          <a:spcPts val="0"/>
                        </a:spcAft>
                      </a:pPr>
                      <a:r>
                        <a:rPr lang="en-US" sz="1600" b="0" dirty="0">
                          <a:effectLst/>
                        </a:rPr>
                        <a:t>Cantaloupe</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Beets</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a:effectLst/>
                        </a:rPr>
                        <a:t>Asparagus</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1"/>
                  </a:ext>
                </a:extLst>
              </a:tr>
              <a:tr h="313287">
                <a:tc>
                  <a:txBody>
                    <a:bodyPr/>
                    <a:lstStyle/>
                    <a:p>
                      <a:pPr>
                        <a:lnSpc>
                          <a:spcPct val="115000"/>
                        </a:lnSpc>
                        <a:spcAft>
                          <a:spcPts val="0"/>
                        </a:spcAft>
                      </a:pPr>
                      <a:r>
                        <a:rPr lang="en-US" sz="1600" b="0" dirty="0">
                          <a:effectLst/>
                        </a:rPr>
                        <a:t>Cucumbers</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Broad beans</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a:effectLst/>
                        </a:rPr>
                        <a:t>Brussel Sprouts</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2"/>
                  </a:ext>
                </a:extLst>
              </a:tr>
              <a:tr h="313287">
                <a:tc>
                  <a:txBody>
                    <a:bodyPr/>
                    <a:lstStyle/>
                    <a:p>
                      <a:pPr>
                        <a:lnSpc>
                          <a:spcPct val="115000"/>
                        </a:lnSpc>
                        <a:spcAft>
                          <a:spcPts val="0"/>
                        </a:spcAft>
                      </a:pPr>
                      <a:r>
                        <a:rPr lang="en-US" sz="1600" b="0" dirty="0">
                          <a:effectLst/>
                        </a:rPr>
                        <a:t>Egg plant</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Broccoli</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a:effectLst/>
                        </a:rPr>
                        <a:t>Cabbage</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3"/>
                  </a:ext>
                </a:extLst>
              </a:tr>
              <a:tr h="313287">
                <a:tc>
                  <a:txBody>
                    <a:bodyPr/>
                    <a:lstStyle/>
                    <a:p>
                      <a:pPr>
                        <a:lnSpc>
                          <a:spcPct val="115000"/>
                        </a:lnSpc>
                        <a:spcAft>
                          <a:spcPts val="0"/>
                        </a:spcAft>
                      </a:pPr>
                      <a:r>
                        <a:rPr lang="en-US" sz="1600" b="0" dirty="0">
                          <a:effectLst/>
                        </a:rPr>
                        <a:t>Green beans</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Carrots</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a:effectLst/>
                        </a:rPr>
                        <a:t>Garlic</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4"/>
                  </a:ext>
                </a:extLst>
              </a:tr>
              <a:tr h="313287">
                <a:tc>
                  <a:txBody>
                    <a:bodyPr/>
                    <a:lstStyle/>
                    <a:p>
                      <a:pPr>
                        <a:lnSpc>
                          <a:spcPct val="115000"/>
                        </a:lnSpc>
                        <a:spcAft>
                          <a:spcPts val="0"/>
                        </a:spcAft>
                      </a:pPr>
                      <a:r>
                        <a:rPr lang="en-US" sz="1600" b="0" dirty="0">
                          <a:effectLst/>
                        </a:rPr>
                        <a:t>Lima beans</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Cauliflower</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Kale</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5"/>
                  </a:ext>
                </a:extLst>
              </a:tr>
              <a:tr h="313287">
                <a:tc>
                  <a:txBody>
                    <a:bodyPr/>
                    <a:lstStyle/>
                    <a:p>
                      <a:pPr>
                        <a:lnSpc>
                          <a:spcPct val="115000"/>
                        </a:lnSpc>
                        <a:spcAft>
                          <a:spcPts val="0"/>
                        </a:spcAft>
                      </a:pPr>
                      <a:r>
                        <a:rPr lang="en-US" sz="1600" b="0" dirty="0">
                          <a:effectLst/>
                        </a:rPr>
                        <a:t>Peppers</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Celery</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Leeks</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6"/>
                  </a:ext>
                </a:extLst>
              </a:tr>
              <a:tr h="313287">
                <a:tc>
                  <a:txBody>
                    <a:bodyPr/>
                    <a:lstStyle/>
                    <a:p>
                      <a:pPr>
                        <a:lnSpc>
                          <a:spcPct val="115000"/>
                        </a:lnSpc>
                        <a:spcAft>
                          <a:spcPts val="0"/>
                        </a:spcAft>
                      </a:pPr>
                      <a:r>
                        <a:rPr lang="en-US" sz="1600" b="0" dirty="0">
                          <a:effectLst/>
                        </a:rPr>
                        <a:t>Pumpkin</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Chard</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Onion</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7"/>
                  </a:ext>
                </a:extLst>
              </a:tr>
              <a:tr h="313287">
                <a:tc>
                  <a:txBody>
                    <a:bodyPr/>
                    <a:lstStyle/>
                    <a:p>
                      <a:pPr>
                        <a:lnSpc>
                          <a:spcPct val="115000"/>
                        </a:lnSpc>
                        <a:spcAft>
                          <a:spcPts val="0"/>
                        </a:spcAft>
                      </a:pPr>
                      <a:r>
                        <a:rPr lang="en-US" sz="1600" b="0" dirty="0">
                          <a:effectLst/>
                        </a:rPr>
                        <a:t>Snap beans</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Chinese Cabbage</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Peas</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8"/>
                  </a:ext>
                </a:extLst>
              </a:tr>
              <a:tr h="313287">
                <a:tc>
                  <a:txBody>
                    <a:bodyPr/>
                    <a:lstStyle/>
                    <a:p>
                      <a:pPr>
                        <a:lnSpc>
                          <a:spcPct val="115000"/>
                        </a:lnSpc>
                        <a:spcAft>
                          <a:spcPts val="0"/>
                        </a:spcAft>
                      </a:pPr>
                      <a:r>
                        <a:rPr lang="en-US" sz="1600" b="0" dirty="0">
                          <a:effectLst/>
                        </a:rPr>
                        <a:t>Squash</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Lettuce</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Radish</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9"/>
                  </a:ext>
                </a:extLst>
              </a:tr>
              <a:tr h="313287">
                <a:tc>
                  <a:txBody>
                    <a:bodyPr/>
                    <a:lstStyle/>
                    <a:p>
                      <a:pPr>
                        <a:lnSpc>
                          <a:spcPct val="115000"/>
                        </a:lnSpc>
                        <a:spcAft>
                          <a:spcPts val="0"/>
                        </a:spcAft>
                      </a:pPr>
                      <a:r>
                        <a:rPr lang="en-US" sz="1600" b="0" dirty="0">
                          <a:effectLst/>
                        </a:rPr>
                        <a:t>Sweet corn</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a:effectLst/>
                        </a:rPr>
                        <a:t>Mustard</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Shallots</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10"/>
                  </a:ext>
                </a:extLst>
              </a:tr>
              <a:tr h="313287">
                <a:tc>
                  <a:txBody>
                    <a:bodyPr/>
                    <a:lstStyle/>
                    <a:p>
                      <a:pPr>
                        <a:lnSpc>
                          <a:spcPct val="115000"/>
                        </a:lnSpc>
                        <a:spcAft>
                          <a:spcPts val="0"/>
                        </a:spcAft>
                      </a:pPr>
                      <a:r>
                        <a:rPr lang="en-US" sz="1600" b="0" dirty="0">
                          <a:effectLst/>
                        </a:rPr>
                        <a:t>Sweet potato</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a:effectLst/>
                        </a:rPr>
                        <a:t>Potato</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a:lnSpc>
                          <a:spcPct val="115000"/>
                        </a:lnSpc>
                        <a:spcAft>
                          <a:spcPts val="0"/>
                        </a:spcAft>
                      </a:pPr>
                      <a:r>
                        <a:rPr lang="en-US" sz="1600" dirty="0">
                          <a:effectLst/>
                        </a:rPr>
                        <a:t>Spinach </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11"/>
                  </a:ext>
                </a:extLst>
              </a:tr>
              <a:tr h="313287">
                <a:tc>
                  <a:txBody>
                    <a:bodyPr/>
                    <a:lstStyle/>
                    <a:p>
                      <a:pPr>
                        <a:lnSpc>
                          <a:spcPct val="115000"/>
                        </a:lnSpc>
                        <a:spcAft>
                          <a:spcPts val="0"/>
                        </a:spcAft>
                      </a:pPr>
                      <a:r>
                        <a:rPr lang="en-US" sz="1600" b="0" dirty="0">
                          <a:effectLst/>
                        </a:rPr>
                        <a:t>Tomatoes </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a:effectLst/>
                        </a:rPr>
                        <a:t> </a:t>
                      </a:r>
                      <a:endParaRPr lang="de-CH" sz="1600" b="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1600" dirty="0">
                          <a:effectLst/>
                        </a:rPr>
                        <a:t> </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13287">
                <a:tc>
                  <a:txBody>
                    <a:bodyPr/>
                    <a:lstStyle/>
                    <a:p>
                      <a:pPr>
                        <a:lnSpc>
                          <a:spcPct val="115000"/>
                        </a:lnSpc>
                        <a:spcAft>
                          <a:spcPts val="0"/>
                        </a:spcAft>
                      </a:pPr>
                      <a:r>
                        <a:rPr lang="en-US" sz="1600" b="0" dirty="0">
                          <a:effectLst/>
                        </a:rPr>
                        <a:t>Water melon</a:t>
                      </a:r>
                      <a:endParaRPr lang="de-CH" sz="1600" b="0" dirty="0">
                        <a:effectLst/>
                        <a:latin typeface="Calibri"/>
                        <a:ea typeface="Calibri"/>
                        <a:cs typeface="Times New Roman"/>
                      </a:endParaRPr>
                    </a:p>
                  </a:txBody>
                  <a:tcPr marL="68580" marR="6858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FFCC99">
                        <a:alpha val="50196"/>
                      </a:srgbClr>
                    </a:solidFill>
                  </a:tcPr>
                </a:tc>
                <a:tc>
                  <a:txBody>
                    <a:bodyPr/>
                    <a:lstStyle/>
                    <a:p>
                      <a:pPr>
                        <a:lnSpc>
                          <a:spcPct val="115000"/>
                        </a:lnSpc>
                        <a:spcAft>
                          <a:spcPts val="0"/>
                        </a:spcAft>
                      </a:pPr>
                      <a:r>
                        <a:rPr lang="en-US" sz="1600" dirty="0">
                          <a:effectLst/>
                        </a:rPr>
                        <a:t> </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nSpc>
                          <a:spcPct val="115000"/>
                        </a:lnSpc>
                        <a:spcAft>
                          <a:spcPts val="0"/>
                        </a:spcAft>
                      </a:pPr>
                      <a:r>
                        <a:rPr lang="en-US" sz="1600" dirty="0">
                          <a:effectLst/>
                        </a:rPr>
                        <a:t> </a:t>
                      </a:r>
                      <a:endParaRPr lang="de-CH" sz="1600" b="0" dirty="0">
                        <a:effectLst/>
                        <a:latin typeface="Calibri"/>
                        <a:ea typeface="Calibri"/>
                        <a:cs typeface="Times New Roman"/>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94410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25630"/>
            <a:ext cx="8892480" cy="653144"/>
          </a:xfrm>
        </p:spPr>
        <p:txBody>
          <a:bodyPr/>
          <a:lstStyle/>
          <a:p>
            <a:r>
              <a:rPr lang="en-GB" sz="2400" dirty="0"/>
              <a:t>Examples of agents and products for disease control (1)</a:t>
            </a:r>
          </a:p>
        </p:txBody>
      </p:sp>
      <p:graphicFrame>
        <p:nvGraphicFramePr>
          <p:cNvPr id="4" name="Table 3"/>
          <p:cNvGraphicFramePr>
            <a:graphicFrameLocks noGrp="1"/>
          </p:cNvGraphicFramePr>
          <p:nvPr>
            <p:extLst>
              <p:ext uri="{D42A27DB-BD31-4B8C-83A1-F6EECF244321}">
                <p14:modId xmlns:p14="http://schemas.microsoft.com/office/powerpoint/2010/main" val="3229256564"/>
              </p:ext>
            </p:extLst>
          </p:nvPr>
        </p:nvGraphicFramePr>
        <p:xfrm>
          <a:off x="227032" y="980728"/>
          <a:ext cx="8573525" cy="3603663"/>
        </p:xfrm>
        <a:graphic>
          <a:graphicData uri="http://schemas.openxmlformats.org/drawingml/2006/table">
            <a:tbl>
              <a:tblPr firstRow="1" firstCol="1" bandRow="1">
                <a:tableStyleId>{5C22544A-7EE6-4342-B048-85BDC9FD1C3A}</a:tableStyleId>
              </a:tblPr>
              <a:tblGrid>
                <a:gridCol w="1372725">
                  <a:extLst>
                    <a:ext uri="{9D8B030D-6E8A-4147-A177-3AD203B41FA5}">
                      <a16:colId xmlns:a16="http://schemas.microsoft.com/office/drawing/2014/main" val="20000"/>
                    </a:ext>
                  </a:extLst>
                </a:gridCol>
                <a:gridCol w="879643">
                  <a:extLst>
                    <a:ext uri="{9D8B030D-6E8A-4147-A177-3AD203B41FA5}">
                      <a16:colId xmlns:a16="http://schemas.microsoft.com/office/drawing/2014/main" val="20001"/>
                    </a:ext>
                  </a:extLst>
                </a:gridCol>
                <a:gridCol w="3124251">
                  <a:extLst>
                    <a:ext uri="{9D8B030D-6E8A-4147-A177-3AD203B41FA5}">
                      <a16:colId xmlns:a16="http://schemas.microsoft.com/office/drawing/2014/main" val="20002"/>
                    </a:ext>
                  </a:extLst>
                </a:gridCol>
                <a:gridCol w="1017198">
                  <a:extLst>
                    <a:ext uri="{9D8B030D-6E8A-4147-A177-3AD203B41FA5}">
                      <a16:colId xmlns:a16="http://schemas.microsoft.com/office/drawing/2014/main" val="20003"/>
                    </a:ext>
                  </a:extLst>
                </a:gridCol>
                <a:gridCol w="1162511">
                  <a:extLst>
                    <a:ext uri="{9D8B030D-6E8A-4147-A177-3AD203B41FA5}">
                      <a16:colId xmlns:a16="http://schemas.microsoft.com/office/drawing/2014/main" val="20004"/>
                    </a:ext>
                  </a:extLst>
                </a:gridCol>
                <a:gridCol w="1017197">
                  <a:extLst>
                    <a:ext uri="{9D8B030D-6E8A-4147-A177-3AD203B41FA5}">
                      <a16:colId xmlns:a16="http://schemas.microsoft.com/office/drawing/2014/main" val="20005"/>
                    </a:ext>
                  </a:extLst>
                </a:gridCol>
              </a:tblGrid>
              <a:tr h="263002">
                <a:tc>
                  <a:txBody>
                    <a:bodyPr/>
                    <a:lstStyle/>
                    <a:p>
                      <a:pPr>
                        <a:lnSpc>
                          <a:spcPct val="115000"/>
                        </a:lnSpc>
                        <a:spcAft>
                          <a:spcPts val="0"/>
                        </a:spcAft>
                      </a:pPr>
                      <a:r>
                        <a:rPr lang="en-US" sz="1400" dirty="0">
                          <a:solidFill>
                            <a:schemeClr val="tx1"/>
                          </a:solidFill>
                          <a:effectLst/>
                        </a:rPr>
                        <a:t>Name</a:t>
                      </a:r>
                      <a:endParaRPr lang="de-CH" sz="1400" dirty="0">
                        <a:solidFill>
                          <a:schemeClr val="tx1"/>
                        </a:solidFill>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solidFill>
                            <a:schemeClr val="tx1"/>
                          </a:solidFill>
                          <a:effectLst/>
                        </a:rPr>
                        <a:t>Derived from</a:t>
                      </a:r>
                      <a:endParaRPr lang="de-CH" sz="1400" dirty="0">
                        <a:solidFill>
                          <a:schemeClr val="tx1"/>
                        </a:solidFill>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solidFill>
                            <a:schemeClr val="tx1"/>
                          </a:solidFill>
                          <a:effectLst/>
                        </a:rPr>
                        <a:t>Diseases  controlled</a:t>
                      </a:r>
                      <a:endParaRPr lang="de-CH" sz="1400" dirty="0">
                        <a:solidFill>
                          <a:schemeClr val="tx1"/>
                        </a:solidFill>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solidFill>
                            <a:schemeClr val="tx1"/>
                          </a:solidFill>
                          <a:effectLst/>
                        </a:rPr>
                        <a:t>Examples of crops sprayed</a:t>
                      </a:r>
                      <a:endParaRPr lang="de-CH" sz="1400" dirty="0">
                        <a:solidFill>
                          <a:schemeClr val="tx1"/>
                        </a:solidFill>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solidFill>
                            <a:schemeClr val="tx1"/>
                          </a:solidFill>
                          <a:effectLst/>
                        </a:rPr>
                        <a:t>Application stage of plant growth</a:t>
                      </a:r>
                      <a:endParaRPr lang="de-CH" sz="1400" dirty="0">
                        <a:solidFill>
                          <a:schemeClr val="tx1"/>
                        </a:solidFill>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solidFill>
                            <a:schemeClr val="tx1"/>
                          </a:solidFill>
                          <a:effectLst/>
                        </a:rPr>
                        <a:t>Comments</a:t>
                      </a:r>
                      <a:endParaRPr lang="de-CH" sz="1400" dirty="0">
                        <a:solidFill>
                          <a:schemeClr val="tx1"/>
                        </a:solidFill>
                        <a:effectLst/>
                        <a:latin typeface="Calibri"/>
                        <a:ea typeface="Calibri"/>
                        <a:cs typeface="Times New Roman"/>
                      </a:endParaRPr>
                    </a:p>
                  </a:txBody>
                  <a:tcPr marL="36000" marR="36000" marT="36000" marB="36000">
                    <a:solidFill>
                      <a:schemeClr val="accent5">
                        <a:lumMod val="75000"/>
                      </a:schemeClr>
                    </a:solidFill>
                  </a:tcPr>
                </a:tc>
                <a:extLst>
                  <a:ext uri="{0D108BD9-81ED-4DB2-BD59-A6C34878D82A}">
                    <a16:rowId xmlns:a16="http://schemas.microsoft.com/office/drawing/2014/main" val="10000"/>
                  </a:ext>
                </a:extLst>
              </a:tr>
              <a:tr h="789006">
                <a:tc>
                  <a:txBody>
                    <a:bodyPr/>
                    <a:lstStyle/>
                    <a:p>
                      <a:pPr>
                        <a:lnSpc>
                          <a:spcPct val="115000"/>
                        </a:lnSpc>
                        <a:spcAft>
                          <a:spcPts val="0"/>
                        </a:spcAft>
                      </a:pPr>
                      <a:r>
                        <a:rPr lang="fr-CH" sz="1400" i="1" dirty="0" err="1">
                          <a:effectLst/>
                        </a:rPr>
                        <a:t>Ampelomyces</a:t>
                      </a:r>
                      <a:r>
                        <a:rPr lang="fr-CH" sz="1400" i="1" dirty="0">
                          <a:effectLst/>
                        </a:rPr>
                        <a:t> </a:t>
                      </a:r>
                      <a:r>
                        <a:rPr lang="fr-CH" sz="1400" i="1" dirty="0" err="1">
                          <a:effectLst/>
                        </a:rPr>
                        <a:t>quisqualis</a:t>
                      </a:r>
                      <a:r>
                        <a:rPr lang="fr-CH" sz="1400" i="1" dirty="0">
                          <a:effectLst/>
                        </a:rPr>
                        <a:t> </a:t>
                      </a:r>
                      <a:endParaRPr lang="de-CH" sz="1400" i="1" dirty="0">
                        <a:effectLst/>
                      </a:endParaRPr>
                    </a:p>
                    <a:p>
                      <a:pPr>
                        <a:lnSpc>
                          <a:spcPct val="115000"/>
                        </a:lnSpc>
                        <a:spcAft>
                          <a:spcPts val="0"/>
                        </a:spcAft>
                      </a:pPr>
                      <a:r>
                        <a:rPr lang="fr-CH" sz="1400" dirty="0">
                          <a:effectLst/>
                        </a:rPr>
                        <a:t>(e.g. </a:t>
                      </a:r>
                      <a:br>
                        <a:rPr lang="fr-CH" sz="1400" dirty="0">
                          <a:effectLst/>
                        </a:rPr>
                      </a:br>
                      <a:r>
                        <a:rPr lang="fr-CH" sz="1400" dirty="0">
                          <a:effectLst/>
                        </a:rPr>
                        <a:t>Bio-</a:t>
                      </a:r>
                      <a:r>
                        <a:rPr lang="fr-CH" sz="1400" dirty="0" err="1">
                          <a:effectLst/>
                        </a:rPr>
                        <a:t>Dewcon</a:t>
                      </a:r>
                      <a:r>
                        <a:rPr lang="fr-CH" sz="1400" dirty="0">
                          <a:effectLst/>
                        </a:rPr>
                        <a:t>)</a:t>
                      </a:r>
                      <a:endParaRPr lang="de-CH" sz="1400" dirty="0">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effectLst/>
                        </a:rPr>
                        <a:t>Fungal</a:t>
                      </a:r>
                      <a:endParaRPr lang="de-CH" sz="1400" dirty="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dirty="0">
                          <a:effectLst/>
                        </a:rPr>
                        <a:t>Powdery Mildew disease caused by pathogens like </a:t>
                      </a:r>
                      <a:r>
                        <a:rPr lang="en-US" sz="1400" i="1" dirty="0">
                          <a:effectLst/>
                        </a:rPr>
                        <a:t>Erysiphe</a:t>
                      </a:r>
                      <a:r>
                        <a:rPr lang="en-US" sz="1400" dirty="0">
                          <a:effectLst/>
                        </a:rPr>
                        <a:t> sp., </a:t>
                      </a:r>
                      <a:br>
                        <a:rPr lang="en-US" sz="1400" dirty="0">
                          <a:effectLst/>
                        </a:rPr>
                      </a:br>
                      <a:r>
                        <a:rPr lang="en-US" sz="1400" i="1" dirty="0" err="1">
                          <a:effectLst/>
                        </a:rPr>
                        <a:t>Blumeria</a:t>
                      </a:r>
                      <a:r>
                        <a:rPr lang="en-US" sz="1400" dirty="0">
                          <a:effectLst/>
                        </a:rPr>
                        <a:t> sp., </a:t>
                      </a:r>
                      <a:r>
                        <a:rPr lang="en-US" sz="1400" i="1" dirty="0" err="1">
                          <a:effectLst/>
                        </a:rPr>
                        <a:t>Oidium</a:t>
                      </a:r>
                      <a:r>
                        <a:rPr lang="en-US" sz="1400" dirty="0">
                          <a:effectLst/>
                        </a:rPr>
                        <a:t> sp., </a:t>
                      </a:r>
                      <a:r>
                        <a:rPr lang="en-US" sz="1400" i="1" dirty="0" err="1">
                          <a:effectLst/>
                        </a:rPr>
                        <a:t>Sphaerotheca</a:t>
                      </a:r>
                      <a:r>
                        <a:rPr lang="en-US" sz="1400" dirty="0">
                          <a:effectLst/>
                        </a:rPr>
                        <a:t> sp., </a:t>
                      </a:r>
                      <a:r>
                        <a:rPr lang="en-US" sz="1400" i="1" dirty="0" err="1">
                          <a:effectLst/>
                        </a:rPr>
                        <a:t>Microsphaera</a:t>
                      </a:r>
                      <a:r>
                        <a:rPr lang="en-US" sz="1400" dirty="0">
                          <a:effectLst/>
                        </a:rPr>
                        <a:t> sp., </a:t>
                      </a:r>
                      <a:r>
                        <a:rPr lang="en-US" sz="1400" i="1" dirty="0" err="1">
                          <a:effectLst/>
                        </a:rPr>
                        <a:t>Uncinula</a:t>
                      </a:r>
                      <a:r>
                        <a:rPr lang="en-US" sz="1400" dirty="0">
                          <a:effectLst/>
                        </a:rPr>
                        <a:t> sp., and </a:t>
                      </a:r>
                      <a:r>
                        <a:rPr lang="en-US" sz="1400" i="1" dirty="0" err="1">
                          <a:effectLst/>
                        </a:rPr>
                        <a:t>Leveillula</a:t>
                      </a:r>
                      <a:r>
                        <a:rPr lang="en-US" sz="1400" dirty="0">
                          <a:effectLst/>
                        </a:rPr>
                        <a:t> sp. </a:t>
                      </a:r>
                      <a:endParaRPr lang="de-CH" sz="1400" dirty="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dirty="0">
                          <a:effectLst/>
                        </a:rPr>
                        <a:t>Wide</a:t>
                      </a:r>
                      <a:br>
                        <a:rPr lang="en-US" sz="1400" dirty="0">
                          <a:effectLst/>
                        </a:rPr>
                      </a:br>
                      <a:r>
                        <a:rPr lang="en-US" sz="1400" dirty="0">
                          <a:effectLst/>
                        </a:rPr>
                        <a:t>range </a:t>
                      </a:r>
                      <a:br>
                        <a:rPr lang="en-US" sz="1400" dirty="0">
                          <a:effectLst/>
                        </a:rPr>
                      </a:br>
                      <a:r>
                        <a:rPr lang="en-US" sz="1400" dirty="0">
                          <a:effectLst/>
                        </a:rPr>
                        <a:t>of crops</a:t>
                      </a:r>
                      <a:endParaRPr lang="de-CH" sz="1400" dirty="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a:effectLst/>
                        </a:rPr>
                        <a:t>All stages</a:t>
                      </a:r>
                      <a:endParaRPr lang="de-CH" sz="140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dirty="0">
                          <a:effectLst/>
                        </a:rPr>
                        <a:t>Available both in liquid and powder formulation</a:t>
                      </a:r>
                      <a:endParaRPr lang="de-CH" sz="1400" dirty="0">
                        <a:effectLst/>
                      </a:endParaRPr>
                    </a:p>
                    <a:p>
                      <a:pPr>
                        <a:lnSpc>
                          <a:spcPct val="115000"/>
                        </a:lnSpc>
                        <a:spcAft>
                          <a:spcPts val="0"/>
                        </a:spcAft>
                      </a:pPr>
                      <a:r>
                        <a:rPr lang="en-US" sz="1400" dirty="0">
                          <a:effectLst/>
                        </a:rPr>
                        <a:t> </a:t>
                      </a:r>
                      <a:endParaRPr lang="de-CH" sz="1400" dirty="0">
                        <a:effectLst/>
                        <a:latin typeface="Calibri"/>
                        <a:ea typeface="Calibri"/>
                        <a:cs typeface="Times New Roman"/>
                      </a:endParaRPr>
                    </a:p>
                  </a:txBody>
                  <a:tcPr marL="36000" marR="36000" marT="36000" marB="36000"/>
                </a:tc>
                <a:extLst>
                  <a:ext uri="{0D108BD9-81ED-4DB2-BD59-A6C34878D82A}">
                    <a16:rowId xmlns:a16="http://schemas.microsoft.com/office/drawing/2014/main" val="10001"/>
                  </a:ext>
                </a:extLst>
              </a:tr>
              <a:tr h="789006">
                <a:tc>
                  <a:txBody>
                    <a:bodyPr/>
                    <a:lstStyle/>
                    <a:p>
                      <a:pPr>
                        <a:lnSpc>
                          <a:spcPct val="115000"/>
                        </a:lnSpc>
                        <a:spcAft>
                          <a:spcPts val="0"/>
                        </a:spcAft>
                      </a:pPr>
                      <a:r>
                        <a:rPr lang="en-US" sz="1400" i="1" dirty="0" err="1">
                          <a:effectLst/>
                        </a:rPr>
                        <a:t>Chaetomium</a:t>
                      </a:r>
                      <a:r>
                        <a:rPr lang="en-US" sz="1400" i="1" dirty="0">
                          <a:effectLst/>
                        </a:rPr>
                        <a:t> </a:t>
                      </a:r>
                      <a:r>
                        <a:rPr lang="en-US" sz="1400" i="1" dirty="0" err="1">
                          <a:effectLst/>
                        </a:rPr>
                        <a:t>globosum</a:t>
                      </a:r>
                      <a:r>
                        <a:rPr lang="en-US" sz="1400" i="1" dirty="0">
                          <a:effectLst/>
                        </a:rPr>
                        <a:t> </a:t>
                      </a:r>
                      <a:endParaRPr lang="de-CH" sz="1400" i="1" dirty="0">
                        <a:effectLst/>
                      </a:endParaRPr>
                    </a:p>
                    <a:p>
                      <a:pPr>
                        <a:lnSpc>
                          <a:spcPct val="115000"/>
                        </a:lnSpc>
                        <a:spcAft>
                          <a:spcPts val="0"/>
                        </a:spcAft>
                      </a:pPr>
                      <a:r>
                        <a:rPr lang="en-US" sz="1400" dirty="0">
                          <a:effectLst/>
                        </a:rPr>
                        <a:t>(e.g. </a:t>
                      </a:r>
                      <a:br>
                        <a:rPr lang="en-US" sz="1400" dirty="0">
                          <a:effectLst/>
                        </a:rPr>
                      </a:br>
                      <a:r>
                        <a:rPr lang="en-US" sz="1400" dirty="0">
                          <a:effectLst/>
                        </a:rPr>
                        <a:t>Con-Blight)</a:t>
                      </a:r>
                      <a:endParaRPr lang="de-CH" sz="1400" dirty="0">
                        <a:effectLst/>
                        <a:latin typeface="Calibri"/>
                        <a:ea typeface="Calibri"/>
                        <a:cs typeface="Times New Roman"/>
                      </a:endParaRPr>
                    </a:p>
                  </a:txBody>
                  <a:tcPr marL="36000" marR="36000" marT="36000" marB="36000">
                    <a:solidFill>
                      <a:schemeClr val="accent5">
                        <a:lumMod val="75000"/>
                      </a:schemeClr>
                    </a:solidFill>
                  </a:tcPr>
                </a:tc>
                <a:tc>
                  <a:txBody>
                    <a:bodyPr/>
                    <a:lstStyle/>
                    <a:p>
                      <a:pPr>
                        <a:lnSpc>
                          <a:spcPct val="115000"/>
                        </a:lnSpc>
                        <a:spcAft>
                          <a:spcPts val="0"/>
                        </a:spcAft>
                      </a:pPr>
                      <a:r>
                        <a:rPr lang="en-US" sz="1400" dirty="0">
                          <a:effectLst/>
                        </a:rPr>
                        <a:t>Fungal</a:t>
                      </a:r>
                      <a:endParaRPr lang="de-CH" sz="1400" dirty="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dirty="0">
                          <a:effectLst/>
                        </a:rPr>
                        <a:t>Late blight, Leaf blight, Head Blight, Botrytis and Root rot diseases caused by pathogens like </a:t>
                      </a:r>
                      <a:r>
                        <a:rPr lang="en-US" sz="1400" i="1" dirty="0" err="1">
                          <a:effectLst/>
                        </a:rPr>
                        <a:t>Phytopthora</a:t>
                      </a:r>
                      <a:r>
                        <a:rPr lang="en-US" sz="1400" dirty="0">
                          <a:effectLst/>
                        </a:rPr>
                        <a:t> sp., </a:t>
                      </a:r>
                      <a:r>
                        <a:rPr lang="en-US" sz="1400" i="1" dirty="0" err="1">
                          <a:effectLst/>
                        </a:rPr>
                        <a:t>Fusarium</a:t>
                      </a:r>
                      <a:r>
                        <a:rPr lang="en-US" sz="1400" dirty="0">
                          <a:effectLst/>
                        </a:rPr>
                        <a:t> sp., </a:t>
                      </a:r>
                      <a:r>
                        <a:rPr lang="en-US" sz="1400" i="1" dirty="0" err="1">
                          <a:effectLst/>
                        </a:rPr>
                        <a:t>Erwinia</a:t>
                      </a:r>
                      <a:r>
                        <a:rPr lang="en-US" sz="1400" dirty="0">
                          <a:effectLst/>
                        </a:rPr>
                        <a:t> sp., </a:t>
                      </a:r>
                      <a:r>
                        <a:rPr lang="en-US" sz="1400" i="1" dirty="0" err="1">
                          <a:effectLst/>
                        </a:rPr>
                        <a:t>Xanthomonas</a:t>
                      </a:r>
                      <a:r>
                        <a:rPr lang="en-US" sz="1400" dirty="0">
                          <a:effectLst/>
                        </a:rPr>
                        <a:t> sp.,</a:t>
                      </a:r>
                      <a:endParaRPr lang="de-CH" sz="1400" dirty="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a:effectLst/>
                        </a:rPr>
                        <a:t>Tomato, potato</a:t>
                      </a:r>
                      <a:endParaRPr lang="de-CH" sz="140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a:effectLst/>
                        </a:rPr>
                        <a:t>All stages</a:t>
                      </a:r>
                      <a:endParaRPr lang="de-CH" sz="1400">
                        <a:effectLst/>
                        <a:latin typeface="Calibri"/>
                        <a:ea typeface="Calibri"/>
                        <a:cs typeface="Times New Roman"/>
                      </a:endParaRPr>
                    </a:p>
                  </a:txBody>
                  <a:tcPr marL="36000" marR="36000" marT="36000" marB="36000"/>
                </a:tc>
                <a:tc>
                  <a:txBody>
                    <a:bodyPr/>
                    <a:lstStyle/>
                    <a:p>
                      <a:pPr>
                        <a:lnSpc>
                          <a:spcPct val="115000"/>
                        </a:lnSpc>
                        <a:spcAft>
                          <a:spcPts val="0"/>
                        </a:spcAft>
                      </a:pPr>
                      <a:r>
                        <a:rPr lang="en-US" sz="1400" dirty="0">
                          <a:effectLst/>
                        </a:rPr>
                        <a:t>Available in liquid  and powder  formulation</a:t>
                      </a:r>
                      <a:endParaRPr lang="de-CH" sz="1400" dirty="0">
                        <a:effectLst/>
                      </a:endParaRPr>
                    </a:p>
                    <a:p>
                      <a:pPr>
                        <a:lnSpc>
                          <a:spcPct val="115000"/>
                        </a:lnSpc>
                        <a:spcAft>
                          <a:spcPts val="0"/>
                        </a:spcAft>
                      </a:pPr>
                      <a:r>
                        <a:rPr lang="en-US" sz="1400" dirty="0">
                          <a:effectLst/>
                        </a:rPr>
                        <a:t> </a:t>
                      </a:r>
                      <a:endParaRPr lang="de-CH" sz="1400" dirty="0">
                        <a:effectLst/>
                        <a:latin typeface="Calibri"/>
                        <a:ea typeface="Calibri"/>
                        <a:cs typeface="Times New Roman"/>
                      </a:endParaRPr>
                    </a:p>
                  </a:txBody>
                  <a:tcPr marL="36000" marR="36000" marT="36000" marB="36000"/>
                </a:tc>
                <a:extLst>
                  <a:ext uri="{0D108BD9-81ED-4DB2-BD59-A6C34878D82A}">
                    <a16:rowId xmlns:a16="http://schemas.microsoft.com/office/drawing/2014/main" val="10002"/>
                  </a:ext>
                </a:extLst>
              </a:tr>
            </a:tbl>
          </a:graphicData>
        </a:graphic>
      </p:graphicFrame>
      <p:sp>
        <p:nvSpPr>
          <p:cNvPr id="5" name="Rectangle 4"/>
          <p:cNvSpPr/>
          <p:nvPr/>
        </p:nvSpPr>
        <p:spPr>
          <a:xfrm>
            <a:off x="227032" y="4941168"/>
            <a:ext cx="8573525" cy="729430"/>
          </a:xfrm>
          <a:prstGeom prst="rect">
            <a:avLst/>
          </a:prstGeom>
          <a:solidFill>
            <a:schemeClr val="accent6">
              <a:lumMod val="60000"/>
              <a:lumOff val="40000"/>
            </a:schemeClr>
          </a:solidFill>
        </p:spPr>
        <p:txBody>
          <a:bodyPr wrap="square">
            <a:spAutoFit/>
          </a:bodyPr>
          <a:lstStyle/>
          <a:p>
            <a:pPr lvl="0" defTabSz="457200" eaLnBrk="1" fontAlgn="auto" hangingPunct="1">
              <a:lnSpc>
                <a:spcPct val="115000"/>
              </a:lnSpc>
              <a:spcBef>
                <a:spcPts val="0"/>
              </a:spcBef>
              <a:spcAft>
                <a:spcPts val="0"/>
              </a:spcAft>
            </a:pPr>
            <a:r>
              <a:rPr lang="en-US" sz="1200" b="0" dirty="0">
                <a:latin typeface="Arial"/>
              </a:rPr>
              <a:t>This is a guide only; farmers are recommended to contact their local extension services and organic farming certifying agents in their area or country to get an accurate list of the disease control products that are allowed in their area and for the particular crop in question.</a:t>
            </a:r>
            <a:endParaRPr lang="de-CH" sz="1200" b="0" dirty="0">
              <a:latin typeface="Arial"/>
            </a:endParaRPr>
          </a:p>
        </p:txBody>
      </p:sp>
    </p:spTree>
    <p:extLst>
      <p:ext uri="{BB962C8B-B14F-4D97-AF65-F5344CB8AC3E}">
        <p14:creationId xmlns:p14="http://schemas.microsoft.com/office/powerpoint/2010/main" val="1631550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4444317"/>
              </p:ext>
            </p:extLst>
          </p:nvPr>
        </p:nvGraphicFramePr>
        <p:xfrm>
          <a:off x="254719" y="836712"/>
          <a:ext cx="8565752" cy="4254811"/>
        </p:xfrm>
        <a:graphic>
          <a:graphicData uri="http://schemas.openxmlformats.org/drawingml/2006/table">
            <a:tbl>
              <a:tblPr firstRow="1" firstCol="1" bandRow="1">
                <a:tableStyleId>{5C22544A-7EE6-4342-B048-85BDC9FD1C3A}</a:tableStyleId>
              </a:tblPr>
              <a:tblGrid>
                <a:gridCol w="1347379">
                  <a:extLst>
                    <a:ext uri="{9D8B030D-6E8A-4147-A177-3AD203B41FA5}">
                      <a16:colId xmlns:a16="http://schemas.microsoft.com/office/drawing/2014/main" val="20000"/>
                    </a:ext>
                  </a:extLst>
                </a:gridCol>
                <a:gridCol w="881670">
                  <a:extLst>
                    <a:ext uri="{9D8B030D-6E8A-4147-A177-3AD203B41FA5}">
                      <a16:colId xmlns:a16="http://schemas.microsoft.com/office/drawing/2014/main" val="20001"/>
                    </a:ext>
                  </a:extLst>
                </a:gridCol>
                <a:gridCol w="3002173">
                  <a:extLst>
                    <a:ext uri="{9D8B030D-6E8A-4147-A177-3AD203B41FA5}">
                      <a16:colId xmlns:a16="http://schemas.microsoft.com/office/drawing/2014/main" val="20002"/>
                    </a:ext>
                  </a:extLst>
                </a:gridCol>
                <a:gridCol w="949659">
                  <a:extLst>
                    <a:ext uri="{9D8B030D-6E8A-4147-A177-3AD203B41FA5}">
                      <a16:colId xmlns:a16="http://schemas.microsoft.com/office/drawing/2014/main" val="20003"/>
                    </a:ext>
                  </a:extLst>
                </a:gridCol>
                <a:gridCol w="1279456">
                  <a:extLst>
                    <a:ext uri="{9D8B030D-6E8A-4147-A177-3AD203B41FA5}">
                      <a16:colId xmlns:a16="http://schemas.microsoft.com/office/drawing/2014/main" val="20004"/>
                    </a:ext>
                  </a:extLst>
                </a:gridCol>
                <a:gridCol w="1105415">
                  <a:extLst>
                    <a:ext uri="{9D8B030D-6E8A-4147-A177-3AD203B41FA5}">
                      <a16:colId xmlns:a16="http://schemas.microsoft.com/office/drawing/2014/main" val="20005"/>
                    </a:ext>
                  </a:extLst>
                </a:gridCol>
              </a:tblGrid>
              <a:tr h="782738">
                <a:tc>
                  <a:txBody>
                    <a:bodyPr/>
                    <a:lstStyle/>
                    <a:p>
                      <a:pPr marL="36000">
                        <a:lnSpc>
                          <a:spcPct val="115000"/>
                        </a:lnSpc>
                        <a:spcAft>
                          <a:spcPts val="0"/>
                        </a:spcAft>
                      </a:pPr>
                      <a:r>
                        <a:rPr lang="en-US" sz="1400" dirty="0">
                          <a:solidFill>
                            <a:schemeClr val="tx1"/>
                          </a:solidFill>
                          <a:effectLst/>
                        </a:rPr>
                        <a:t>Name</a:t>
                      </a:r>
                      <a:endParaRPr lang="de-CH" sz="1400" dirty="0">
                        <a:solidFill>
                          <a:schemeClr val="tx1"/>
                        </a:solidFill>
                        <a:effectLst/>
                        <a:latin typeface="Calibri"/>
                        <a:ea typeface="Calibri"/>
                        <a:cs typeface="Times New Roman"/>
                      </a:endParaRPr>
                    </a:p>
                  </a:txBody>
                  <a:tcPr marL="14702" marR="14702"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Derived from</a:t>
                      </a:r>
                      <a:endParaRPr lang="de-CH" sz="1400" dirty="0">
                        <a:solidFill>
                          <a:schemeClr val="tx1"/>
                        </a:solidFill>
                        <a:effectLst/>
                        <a:latin typeface="Calibri"/>
                        <a:ea typeface="Calibri"/>
                        <a:cs typeface="Times New Roman"/>
                      </a:endParaRPr>
                    </a:p>
                  </a:txBody>
                  <a:tcPr marL="14702" marR="14702"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Diseases controlled</a:t>
                      </a:r>
                      <a:endParaRPr lang="de-CH" sz="1400" dirty="0">
                        <a:solidFill>
                          <a:schemeClr val="tx1"/>
                        </a:solidFill>
                        <a:effectLst/>
                        <a:latin typeface="Calibri"/>
                        <a:ea typeface="Calibri"/>
                        <a:cs typeface="Times New Roman"/>
                      </a:endParaRPr>
                    </a:p>
                  </a:txBody>
                  <a:tcPr marL="14702" marR="14702"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Examples </a:t>
                      </a:r>
                      <a:br>
                        <a:rPr lang="en-US" sz="1400" dirty="0">
                          <a:solidFill>
                            <a:schemeClr val="tx1"/>
                          </a:solidFill>
                          <a:effectLst/>
                        </a:rPr>
                      </a:br>
                      <a:r>
                        <a:rPr lang="en-US" sz="1400" dirty="0">
                          <a:solidFill>
                            <a:schemeClr val="tx1"/>
                          </a:solidFill>
                          <a:effectLst/>
                        </a:rPr>
                        <a:t>of crops sprayed</a:t>
                      </a:r>
                      <a:endParaRPr lang="de-CH" sz="1400" dirty="0">
                        <a:solidFill>
                          <a:schemeClr val="tx1"/>
                        </a:solidFill>
                        <a:effectLst/>
                        <a:latin typeface="Calibri"/>
                        <a:ea typeface="Calibri"/>
                        <a:cs typeface="Times New Roman"/>
                      </a:endParaRPr>
                    </a:p>
                  </a:txBody>
                  <a:tcPr marL="14702" marR="14702"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Application stage of </a:t>
                      </a:r>
                      <a:br>
                        <a:rPr lang="en-US" sz="1400" dirty="0">
                          <a:solidFill>
                            <a:schemeClr val="tx1"/>
                          </a:solidFill>
                          <a:effectLst/>
                        </a:rPr>
                      </a:br>
                      <a:r>
                        <a:rPr lang="en-US" sz="1400" dirty="0">
                          <a:solidFill>
                            <a:schemeClr val="tx1"/>
                          </a:solidFill>
                          <a:effectLst/>
                        </a:rPr>
                        <a:t>plant growth</a:t>
                      </a:r>
                      <a:endParaRPr lang="de-CH" sz="1400" dirty="0">
                        <a:solidFill>
                          <a:schemeClr val="tx1"/>
                        </a:solidFill>
                        <a:effectLst/>
                        <a:latin typeface="Calibri"/>
                        <a:ea typeface="Calibri"/>
                        <a:cs typeface="Times New Roman"/>
                      </a:endParaRPr>
                    </a:p>
                  </a:txBody>
                  <a:tcPr marL="14702" marR="14702"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Comments</a:t>
                      </a:r>
                      <a:endParaRPr lang="de-CH" sz="1400" dirty="0">
                        <a:solidFill>
                          <a:schemeClr val="tx1"/>
                        </a:solidFill>
                        <a:effectLst/>
                        <a:latin typeface="Calibri"/>
                        <a:ea typeface="Calibri"/>
                        <a:cs typeface="Times New Roman"/>
                      </a:endParaRPr>
                    </a:p>
                  </a:txBody>
                  <a:tcPr marL="14702" marR="14702" marT="0" marB="0">
                    <a:solidFill>
                      <a:schemeClr val="accent5">
                        <a:lumMod val="75000"/>
                      </a:schemeClr>
                    </a:solidFill>
                  </a:tcPr>
                </a:tc>
                <a:extLst>
                  <a:ext uri="{0D108BD9-81ED-4DB2-BD59-A6C34878D82A}">
                    <a16:rowId xmlns:a16="http://schemas.microsoft.com/office/drawing/2014/main" val="10000"/>
                  </a:ext>
                </a:extLst>
              </a:tr>
              <a:tr h="1770336">
                <a:tc>
                  <a:txBody>
                    <a:bodyPr/>
                    <a:lstStyle/>
                    <a:p>
                      <a:pPr marL="36000" algn="l">
                        <a:lnSpc>
                          <a:spcPct val="115000"/>
                        </a:lnSpc>
                        <a:spcAft>
                          <a:spcPts val="0"/>
                        </a:spcAft>
                      </a:pPr>
                      <a:r>
                        <a:rPr lang="en-US" sz="1400" i="1" dirty="0">
                          <a:effectLst/>
                        </a:rPr>
                        <a:t>Pseudomonas </a:t>
                      </a:r>
                      <a:r>
                        <a:rPr lang="en-US" sz="1400" i="1" dirty="0" err="1">
                          <a:effectLst/>
                        </a:rPr>
                        <a:t>fluorescens</a:t>
                      </a:r>
                      <a:r>
                        <a:rPr lang="en-US" sz="1400" i="1" dirty="0">
                          <a:effectLst/>
                        </a:rPr>
                        <a:t> </a:t>
                      </a:r>
                      <a:endParaRPr lang="de-CH" sz="1400" i="1" dirty="0">
                        <a:effectLst/>
                      </a:endParaRPr>
                    </a:p>
                    <a:p>
                      <a:pPr marL="36000" algn="l">
                        <a:lnSpc>
                          <a:spcPct val="115000"/>
                        </a:lnSpc>
                        <a:spcAft>
                          <a:spcPts val="0"/>
                        </a:spcAft>
                      </a:pPr>
                      <a:r>
                        <a:rPr lang="en-US" sz="1400" dirty="0">
                          <a:effectLst/>
                        </a:rPr>
                        <a:t>(e.g. </a:t>
                      </a:r>
                      <a:br>
                        <a:rPr lang="en-US" sz="1400" dirty="0">
                          <a:effectLst/>
                        </a:rPr>
                      </a:br>
                      <a:r>
                        <a:rPr lang="en-US" sz="1400" dirty="0">
                          <a:effectLst/>
                        </a:rPr>
                        <a:t>Bio-Cure-B)</a:t>
                      </a:r>
                      <a:endParaRPr lang="de-CH" sz="1400" dirty="0">
                        <a:effectLst/>
                        <a:latin typeface="Calibri"/>
                        <a:ea typeface="Calibri"/>
                        <a:cs typeface="Times New Roman"/>
                      </a:endParaRPr>
                    </a:p>
                  </a:txBody>
                  <a:tcPr marL="14702" marR="14702" marT="0" marB="0">
                    <a:solidFill>
                      <a:schemeClr val="accent5">
                        <a:lumMod val="75000"/>
                      </a:schemeClr>
                    </a:solidFill>
                  </a:tcPr>
                </a:tc>
                <a:tc>
                  <a:txBody>
                    <a:bodyPr/>
                    <a:lstStyle/>
                    <a:p>
                      <a:pPr marL="36000" algn="l">
                        <a:lnSpc>
                          <a:spcPct val="115000"/>
                        </a:lnSpc>
                        <a:spcAft>
                          <a:spcPts val="0"/>
                        </a:spcAft>
                      </a:pPr>
                      <a:r>
                        <a:rPr lang="en-US" sz="1400">
                          <a:effectLst/>
                        </a:rPr>
                        <a:t>Bacterial</a:t>
                      </a:r>
                      <a:endParaRPr lang="de-CH" sz="1400">
                        <a:effectLst/>
                        <a:latin typeface="Calibri"/>
                        <a:ea typeface="Calibri"/>
                        <a:cs typeface="Times New Roman"/>
                      </a:endParaRPr>
                    </a:p>
                  </a:txBody>
                  <a:tcPr marL="14702" marR="14702" marT="0" marB="0"/>
                </a:tc>
                <a:tc>
                  <a:txBody>
                    <a:bodyPr/>
                    <a:lstStyle/>
                    <a:p>
                      <a:pPr marL="36000" algn="l" defTabSz="457200" rtl="0" eaLnBrk="1" latinLnBrk="0" hangingPunct="1">
                        <a:lnSpc>
                          <a:spcPct val="115000"/>
                        </a:lnSpc>
                        <a:spcAft>
                          <a:spcPts val="0"/>
                        </a:spcAft>
                      </a:pPr>
                      <a:r>
                        <a:rPr lang="en-US" sz="1400" i="1" kern="1200" dirty="0" err="1">
                          <a:solidFill>
                            <a:schemeClr val="dk1"/>
                          </a:solidFill>
                          <a:effectLst/>
                          <a:latin typeface="+mn-lt"/>
                          <a:ea typeface="+mn-ea"/>
                          <a:cs typeface="+mn-cs"/>
                        </a:rPr>
                        <a:t>Pyniculasa</a:t>
                      </a:r>
                      <a:r>
                        <a:rPr lang="en-US" sz="1400" i="1" kern="1200" dirty="0">
                          <a:solidFill>
                            <a:schemeClr val="dk1"/>
                          </a:solidFill>
                          <a:effectLst/>
                          <a:latin typeface="+mn-lt"/>
                          <a:ea typeface="+mn-ea"/>
                          <a:cs typeface="+mn-cs"/>
                        </a:rPr>
                        <a:t> </a:t>
                      </a:r>
                      <a:r>
                        <a:rPr lang="en-US" sz="1400" i="1" kern="1200" dirty="0" err="1">
                          <a:solidFill>
                            <a:schemeClr val="dk1"/>
                          </a:solidFill>
                          <a:effectLst/>
                          <a:latin typeface="+mn-lt"/>
                          <a:ea typeface="+mn-ea"/>
                          <a:cs typeface="+mn-cs"/>
                        </a:rPr>
                        <a:t>oryzae</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Alterneria</a:t>
                      </a:r>
                      <a:r>
                        <a:rPr lang="en-US" sz="1400" kern="1200" dirty="0">
                          <a:solidFill>
                            <a:schemeClr val="dk1"/>
                          </a:solidFill>
                          <a:effectLst/>
                          <a:latin typeface="+mn-lt"/>
                          <a:ea typeface="+mn-ea"/>
                          <a:cs typeface="+mn-cs"/>
                        </a:rPr>
                        <a:t> spp., </a:t>
                      </a:r>
                      <a:r>
                        <a:rPr lang="en-US" sz="1400" i="1" kern="1200" dirty="0" err="1">
                          <a:solidFill>
                            <a:schemeClr val="dk1"/>
                          </a:solidFill>
                          <a:effectLst/>
                          <a:latin typeface="+mn-lt"/>
                          <a:ea typeface="+mn-ea"/>
                          <a:cs typeface="+mn-cs"/>
                        </a:rPr>
                        <a:t>Mycosphaerella</a:t>
                      </a:r>
                      <a:r>
                        <a:rPr lang="en-US" sz="1400" i="1" kern="1200" dirty="0">
                          <a:solidFill>
                            <a:schemeClr val="dk1"/>
                          </a:solidFill>
                          <a:effectLst/>
                          <a:latin typeface="+mn-lt"/>
                          <a:ea typeface="+mn-ea"/>
                          <a:cs typeface="+mn-cs"/>
                        </a:rPr>
                        <a:t> </a:t>
                      </a:r>
                      <a:r>
                        <a:rPr lang="en-US" sz="1400" i="1" kern="1200" dirty="0" err="1">
                          <a:solidFill>
                            <a:schemeClr val="dk1"/>
                          </a:solidFill>
                          <a:effectLst/>
                          <a:latin typeface="+mn-lt"/>
                          <a:ea typeface="+mn-ea"/>
                          <a:cs typeface="+mn-cs"/>
                        </a:rPr>
                        <a:t>grasicola</a:t>
                      </a:r>
                      <a:r>
                        <a:rPr lang="en-US" sz="1400" kern="1200" dirty="0">
                          <a:solidFill>
                            <a:schemeClr val="dk1"/>
                          </a:solidFill>
                          <a:effectLst/>
                          <a:latin typeface="+mn-lt"/>
                          <a:ea typeface="+mn-ea"/>
                          <a:cs typeface="+mn-cs"/>
                        </a:rPr>
                        <a:t>, </a:t>
                      </a:r>
                      <a:r>
                        <a:rPr lang="en-US" sz="1400" i="1" kern="1200" dirty="0">
                          <a:solidFill>
                            <a:schemeClr val="dk1"/>
                          </a:solidFill>
                          <a:effectLst/>
                          <a:latin typeface="+mn-lt"/>
                          <a:ea typeface="+mn-ea"/>
                          <a:cs typeface="+mn-cs"/>
                        </a:rPr>
                        <a:t>Pythium</a:t>
                      </a:r>
                      <a:r>
                        <a:rPr lang="en-US" sz="1400" kern="1200" dirty="0">
                          <a:solidFill>
                            <a:schemeClr val="dk1"/>
                          </a:solidFill>
                          <a:effectLst/>
                          <a:latin typeface="+mn-lt"/>
                          <a:ea typeface="+mn-ea"/>
                          <a:cs typeface="+mn-cs"/>
                        </a:rPr>
                        <a:t> spp., </a:t>
                      </a:r>
                      <a:r>
                        <a:rPr lang="en-US" sz="1400" i="1" kern="1200" dirty="0" err="1">
                          <a:solidFill>
                            <a:schemeClr val="dk1"/>
                          </a:solidFill>
                          <a:effectLst/>
                          <a:latin typeface="+mn-lt"/>
                          <a:ea typeface="+mn-ea"/>
                          <a:cs typeface="+mn-cs"/>
                        </a:rPr>
                        <a:t>Rhizoctonia</a:t>
                      </a:r>
                      <a:r>
                        <a:rPr lang="en-US" sz="1400" i="1" kern="1200" dirty="0">
                          <a:solidFill>
                            <a:schemeClr val="dk1"/>
                          </a:solidFill>
                          <a:effectLst/>
                          <a:latin typeface="+mn-lt"/>
                          <a:ea typeface="+mn-ea"/>
                          <a:cs typeface="+mn-cs"/>
                        </a:rPr>
                        <a:t> </a:t>
                      </a:r>
                      <a:r>
                        <a:rPr lang="en-US" sz="1400" i="1" kern="1200" dirty="0" err="1">
                          <a:solidFill>
                            <a:schemeClr val="dk1"/>
                          </a:solidFill>
                          <a:effectLst/>
                          <a:latin typeface="+mn-lt"/>
                          <a:ea typeface="+mn-ea"/>
                          <a:cs typeface="+mn-cs"/>
                        </a:rPr>
                        <a:t>solani</a:t>
                      </a:r>
                      <a:r>
                        <a:rPr lang="en-US" sz="1400" kern="1200" dirty="0">
                          <a:solidFill>
                            <a:schemeClr val="dk1"/>
                          </a:solidFill>
                          <a:effectLst/>
                          <a:latin typeface="+mn-lt"/>
                          <a:ea typeface="+mn-ea"/>
                          <a:cs typeface="+mn-cs"/>
                        </a:rPr>
                        <a:t>, </a:t>
                      </a:r>
                      <a:r>
                        <a:rPr lang="en-US" sz="1400" i="1" kern="1200" dirty="0">
                          <a:solidFill>
                            <a:schemeClr val="dk1"/>
                          </a:solidFill>
                          <a:effectLst/>
                          <a:latin typeface="+mn-lt"/>
                          <a:ea typeface="+mn-ea"/>
                          <a:cs typeface="+mn-cs"/>
                        </a:rPr>
                        <a:t>Fusarium</a:t>
                      </a:r>
                      <a:r>
                        <a:rPr lang="en-US" sz="1400" kern="1200" dirty="0">
                          <a:solidFill>
                            <a:schemeClr val="dk1"/>
                          </a:solidFill>
                          <a:effectLst/>
                          <a:latin typeface="+mn-lt"/>
                          <a:ea typeface="+mn-ea"/>
                          <a:cs typeface="+mn-cs"/>
                        </a:rPr>
                        <a:t> spp., </a:t>
                      </a:r>
                      <a:r>
                        <a:rPr lang="en-US" sz="1400" i="1" kern="1200" dirty="0">
                          <a:solidFill>
                            <a:schemeClr val="dk1"/>
                          </a:solidFill>
                          <a:effectLst/>
                          <a:latin typeface="+mn-lt"/>
                          <a:ea typeface="+mn-ea"/>
                          <a:cs typeface="+mn-cs"/>
                        </a:rPr>
                        <a:t>Botrytis </a:t>
                      </a:r>
                      <a:r>
                        <a:rPr lang="en-US" sz="1400" i="1" kern="1200" dirty="0" err="1">
                          <a:solidFill>
                            <a:schemeClr val="dk1"/>
                          </a:solidFill>
                          <a:effectLst/>
                          <a:latin typeface="+mn-lt"/>
                          <a:ea typeface="+mn-ea"/>
                          <a:cs typeface="+mn-cs"/>
                        </a:rPr>
                        <a:t>cinerea</a:t>
                      </a:r>
                      <a:r>
                        <a:rPr lang="en-US" sz="1400" kern="1200" dirty="0">
                          <a:solidFill>
                            <a:schemeClr val="dk1"/>
                          </a:solidFill>
                          <a:effectLst/>
                          <a:latin typeface="+mn-lt"/>
                          <a:ea typeface="+mn-ea"/>
                          <a:cs typeface="+mn-cs"/>
                        </a:rPr>
                        <a:t>, </a:t>
                      </a:r>
                      <a:r>
                        <a:rPr lang="en-US" sz="1400" i="1" kern="1200" dirty="0">
                          <a:solidFill>
                            <a:schemeClr val="dk1"/>
                          </a:solidFill>
                          <a:effectLst/>
                          <a:latin typeface="+mn-lt"/>
                          <a:ea typeface="+mn-ea"/>
                          <a:cs typeface="+mn-cs"/>
                        </a:rPr>
                        <a:t>Sclerotium </a:t>
                      </a:r>
                      <a:r>
                        <a:rPr lang="en-US" sz="1400" i="1" kern="1200" dirty="0" err="1">
                          <a:solidFill>
                            <a:schemeClr val="dk1"/>
                          </a:solidFill>
                          <a:effectLst/>
                          <a:latin typeface="+mn-lt"/>
                          <a:ea typeface="+mn-ea"/>
                          <a:cs typeface="+mn-cs"/>
                        </a:rPr>
                        <a:t>rolfsii</a:t>
                      </a:r>
                      <a:r>
                        <a:rPr lang="en-US" sz="1400" kern="1200" dirty="0">
                          <a:solidFill>
                            <a:schemeClr val="dk1"/>
                          </a:solidFill>
                          <a:effectLst/>
                          <a:latin typeface="+mn-lt"/>
                          <a:ea typeface="+mn-ea"/>
                          <a:cs typeface="+mn-cs"/>
                        </a:rPr>
                        <a:t>, and </a:t>
                      </a:r>
                      <a:r>
                        <a:rPr lang="en-US" sz="1400" i="1" kern="1200" dirty="0" err="1">
                          <a:solidFill>
                            <a:schemeClr val="dk1"/>
                          </a:solidFill>
                          <a:effectLst/>
                          <a:latin typeface="+mn-lt"/>
                          <a:ea typeface="+mn-ea"/>
                          <a:cs typeface="+mn-cs"/>
                        </a:rPr>
                        <a:t>Sclerotinia</a:t>
                      </a:r>
                      <a:r>
                        <a:rPr lang="en-US" sz="1400" i="1" kern="1200" dirty="0">
                          <a:solidFill>
                            <a:schemeClr val="dk1"/>
                          </a:solidFill>
                          <a:effectLst/>
                          <a:latin typeface="+mn-lt"/>
                          <a:ea typeface="+mn-ea"/>
                          <a:cs typeface="+mn-cs"/>
                        </a:rPr>
                        <a:t> </a:t>
                      </a:r>
                      <a:r>
                        <a:rPr lang="en-US" sz="1400" i="1" kern="1200" dirty="0" err="1">
                          <a:solidFill>
                            <a:schemeClr val="dk1"/>
                          </a:solidFill>
                          <a:effectLst/>
                          <a:latin typeface="+mn-lt"/>
                          <a:ea typeface="+mn-ea"/>
                          <a:cs typeface="+mn-cs"/>
                        </a:rPr>
                        <a:t>homoeocarpa</a:t>
                      </a:r>
                      <a:r>
                        <a:rPr lang="en-US" sz="1400" i="1" kern="1200" dirty="0">
                          <a:solidFill>
                            <a:schemeClr val="dk1"/>
                          </a:solidFill>
                          <a:effectLst/>
                          <a:latin typeface="+mn-lt"/>
                          <a:ea typeface="+mn-ea"/>
                          <a:cs typeface="+mn-cs"/>
                        </a:rPr>
                        <a:t> </a:t>
                      </a:r>
                      <a:r>
                        <a:rPr lang="en-US" sz="1400" kern="1200" dirty="0">
                          <a:solidFill>
                            <a:schemeClr val="dk1"/>
                          </a:solidFill>
                          <a:effectLst/>
                          <a:latin typeface="+mn-lt"/>
                          <a:ea typeface="+mn-ea"/>
                          <a:cs typeface="+mn-cs"/>
                        </a:rPr>
                        <a:t>which cause root rot, root wilt, seedling rot and color rot diseases</a:t>
                      </a:r>
                      <a:endParaRPr lang="de-CH" sz="1400" kern="1200" dirty="0">
                        <a:solidFill>
                          <a:schemeClr val="dk1"/>
                        </a:solidFill>
                        <a:effectLst/>
                        <a:latin typeface="+mn-lt"/>
                        <a:ea typeface="+mn-ea"/>
                        <a:cs typeface="+mn-cs"/>
                      </a:endParaRPr>
                    </a:p>
                  </a:txBody>
                  <a:tcPr marL="14702" marR="14702" marT="0" marB="0"/>
                </a:tc>
                <a:tc>
                  <a:txBody>
                    <a:bodyPr/>
                    <a:lstStyle/>
                    <a:p>
                      <a:pPr marL="36000" algn="l" defTabSz="457200" rtl="0" eaLnBrk="1" latinLnBrk="0" hangingPunct="1">
                        <a:lnSpc>
                          <a:spcPct val="115000"/>
                        </a:lnSpc>
                        <a:spcAft>
                          <a:spcPts val="0"/>
                        </a:spcAft>
                      </a:pPr>
                      <a:r>
                        <a:rPr lang="en-US" sz="1400" kern="1200" dirty="0">
                          <a:solidFill>
                            <a:schemeClr val="dk1"/>
                          </a:solidFill>
                          <a:effectLst/>
                          <a:latin typeface="+mn-lt"/>
                          <a:ea typeface="+mn-ea"/>
                          <a:cs typeface="+mn-cs"/>
                        </a:rPr>
                        <a:t>Wide</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range</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of crops</a:t>
                      </a:r>
                      <a:endParaRPr lang="de-CH" sz="1400" kern="1200" dirty="0">
                        <a:solidFill>
                          <a:schemeClr val="dk1"/>
                        </a:solidFill>
                        <a:effectLst/>
                        <a:latin typeface="+mn-lt"/>
                        <a:ea typeface="+mn-ea"/>
                        <a:cs typeface="+mn-cs"/>
                      </a:endParaRPr>
                    </a:p>
                  </a:txBody>
                  <a:tcPr marL="14702" marR="14702" marT="0" marB="0"/>
                </a:tc>
                <a:tc>
                  <a:txBody>
                    <a:bodyPr/>
                    <a:lstStyle/>
                    <a:p>
                      <a:pPr marL="36000" algn="l" defTabSz="457200" rtl="0" eaLnBrk="1" latinLnBrk="0" hangingPunct="1">
                        <a:lnSpc>
                          <a:spcPct val="115000"/>
                        </a:lnSpc>
                        <a:spcAft>
                          <a:spcPts val="0"/>
                        </a:spcAft>
                      </a:pPr>
                      <a:r>
                        <a:rPr lang="en-US" sz="1400" kern="1200">
                          <a:solidFill>
                            <a:schemeClr val="dk1"/>
                          </a:solidFill>
                          <a:effectLst/>
                          <a:latin typeface="+mn-lt"/>
                          <a:ea typeface="+mn-ea"/>
                          <a:cs typeface="+mn-cs"/>
                        </a:rPr>
                        <a:t>All stages</a:t>
                      </a:r>
                      <a:endParaRPr lang="de-CH" sz="1400" kern="1200">
                        <a:solidFill>
                          <a:schemeClr val="dk1"/>
                        </a:solidFill>
                        <a:effectLst/>
                        <a:latin typeface="+mn-lt"/>
                        <a:ea typeface="+mn-ea"/>
                        <a:cs typeface="+mn-cs"/>
                      </a:endParaRPr>
                    </a:p>
                  </a:txBody>
                  <a:tcPr marL="14702" marR="14702" marT="0" marB="0"/>
                </a:tc>
                <a:tc>
                  <a:txBody>
                    <a:bodyPr/>
                    <a:lstStyle/>
                    <a:p>
                      <a:pPr marL="36000" algn="l" defTabSz="457200" rtl="0" eaLnBrk="1" latinLnBrk="0" hangingPunct="1">
                        <a:lnSpc>
                          <a:spcPct val="115000"/>
                        </a:lnSpc>
                        <a:spcAft>
                          <a:spcPts val="0"/>
                        </a:spcAft>
                      </a:pPr>
                      <a:r>
                        <a:rPr lang="en-US" sz="1400" kern="1200" dirty="0">
                          <a:solidFill>
                            <a:schemeClr val="dk1"/>
                          </a:solidFill>
                          <a:effectLst/>
                          <a:latin typeface="+mn-lt"/>
                          <a:ea typeface="+mn-ea"/>
                          <a:cs typeface="+mn-cs"/>
                        </a:rPr>
                        <a:t>Available both in </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liquid and powder formulation</a:t>
                      </a:r>
                      <a:endParaRPr lang="de-CH" sz="1400" kern="1200" dirty="0">
                        <a:solidFill>
                          <a:schemeClr val="dk1"/>
                        </a:solidFill>
                        <a:effectLst/>
                        <a:latin typeface="+mn-lt"/>
                        <a:ea typeface="+mn-ea"/>
                        <a:cs typeface="+mn-cs"/>
                      </a:endParaRPr>
                    </a:p>
                    <a:p>
                      <a:pPr marL="36000" algn="l" defTabSz="457200" rtl="0" eaLnBrk="1" latinLnBrk="0" hangingPunct="1">
                        <a:lnSpc>
                          <a:spcPct val="115000"/>
                        </a:lnSpc>
                        <a:spcAft>
                          <a:spcPts val="0"/>
                        </a:spcAft>
                      </a:pPr>
                      <a:r>
                        <a:rPr lang="en-US" sz="1400" kern="1200" dirty="0">
                          <a:solidFill>
                            <a:schemeClr val="dk1"/>
                          </a:solidFill>
                          <a:effectLst/>
                          <a:latin typeface="+mn-lt"/>
                          <a:ea typeface="+mn-ea"/>
                          <a:cs typeface="+mn-cs"/>
                        </a:rPr>
                        <a:t> </a:t>
                      </a:r>
                      <a:endParaRPr lang="de-CH" sz="1400" kern="1200" dirty="0">
                        <a:solidFill>
                          <a:schemeClr val="dk1"/>
                        </a:solidFill>
                        <a:effectLst/>
                        <a:latin typeface="+mn-lt"/>
                        <a:ea typeface="+mn-ea"/>
                        <a:cs typeface="+mn-cs"/>
                      </a:endParaRPr>
                    </a:p>
                  </a:txBody>
                  <a:tcPr marL="14702" marR="14702" marT="0" marB="0"/>
                </a:tc>
                <a:extLst>
                  <a:ext uri="{0D108BD9-81ED-4DB2-BD59-A6C34878D82A}">
                    <a16:rowId xmlns:a16="http://schemas.microsoft.com/office/drawing/2014/main" val="10001"/>
                  </a:ext>
                </a:extLst>
              </a:tr>
              <a:tr h="1065330">
                <a:tc>
                  <a:txBody>
                    <a:bodyPr/>
                    <a:lstStyle/>
                    <a:p>
                      <a:pPr marL="36000" algn="l">
                        <a:lnSpc>
                          <a:spcPct val="115000"/>
                        </a:lnSpc>
                        <a:spcAft>
                          <a:spcPts val="0"/>
                        </a:spcAft>
                      </a:pPr>
                      <a:r>
                        <a:rPr lang="en-US" sz="1400" i="1" dirty="0">
                          <a:effectLst/>
                        </a:rPr>
                        <a:t>Trichoderma </a:t>
                      </a:r>
                      <a:r>
                        <a:rPr lang="en-US" sz="1400" i="1" dirty="0" err="1">
                          <a:effectLst/>
                        </a:rPr>
                        <a:t>viride</a:t>
                      </a:r>
                      <a:r>
                        <a:rPr lang="en-US" sz="1400" i="1" dirty="0">
                          <a:effectLst/>
                        </a:rPr>
                        <a:t> </a:t>
                      </a:r>
                      <a:br>
                        <a:rPr lang="en-US" sz="1400" i="1" dirty="0">
                          <a:effectLst/>
                        </a:rPr>
                      </a:br>
                      <a:r>
                        <a:rPr lang="en-US" sz="1400" dirty="0">
                          <a:effectLst/>
                        </a:rPr>
                        <a:t>(e.g. </a:t>
                      </a:r>
                      <a:br>
                        <a:rPr lang="en-US" sz="1400" dirty="0">
                          <a:effectLst/>
                        </a:rPr>
                      </a:br>
                      <a:r>
                        <a:rPr lang="en-US" sz="1400" dirty="0">
                          <a:effectLst/>
                        </a:rPr>
                        <a:t>Bio-Cure-F)</a:t>
                      </a:r>
                      <a:endParaRPr lang="de-CH" sz="1400" dirty="0">
                        <a:effectLst/>
                        <a:latin typeface="Calibri"/>
                        <a:ea typeface="Calibri"/>
                        <a:cs typeface="Times New Roman"/>
                      </a:endParaRPr>
                    </a:p>
                  </a:txBody>
                  <a:tcPr marL="14702" marR="14702" marT="0" marB="0">
                    <a:solidFill>
                      <a:schemeClr val="accent5">
                        <a:lumMod val="75000"/>
                      </a:schemeClr>
                    </a:solidFill>
                  </a:tcPr>
                </a:tc>
                <a:tc>
                  <a:txBody>
                    <a:bodyPr/>
                    <a:lstStyle/>
                    <a:p>
                      <a:pPr marL="36000" algn="l">
                        <a:lnSpc>
                          <a:spcPct val="115000"/>
                        </a:lnSpc>
                        <a:spcAft>
                          <a:spcPts val="0"/>
                        </a:spcAft>
                      </a:pPr>
                      <a:r>
                        <a:rPr lang="en-US" sz="1400" dirty="0">
                          <a:effectLst/>
                        </a:rPr>
                        <a:t>Fungal</a:t>
                      </a:r>
                      <a:endParaRPr lang="de-CH" sz="1400" dirty="0">
                        <a:effectLst/>
                        <a:latin typeface="Calibri"/>
                        <a:ea typeface="Calibri"/>
                        <a:cs typeface="Times New Roman"/>
                      </a:endParaRPr>
                    </a:p>
                  </a:txBody>
                  <a:tcPr marL="14702" marR="14702" marT="0" marB="0"/>
                </a:tc>
                <a:tc>
                  <a:txBody>
                    <a:bodyPr/>
                    <a:lstStyle/>
                    <a:p>
                      <a:pPr marL="36000" algn="l">
                        <a:lnSpc>
                          <a:spcPct val="115000"/>
                        </a:lnSpc>
                        <a:spcAft>
                          <a:spcPts val="0"/>
                        </a:spcAft>
                      </a:pPr>
                      <a:r>
                        <a:rPr lang="en-US" sz="1400" dirty="0">
                          <a:effectLst/>
                        </a:rPr>
                        <a:t>Disease-causing pathogens such as </a:t>
                      </a:r>
                      <a:r>
                        <a:rPr lang="en-US" sz="1400" i="1" dirty="0" err="1">
                          <a:effectLst/>
                        </a:rPr>
                        <a:t>Pythium</a:t>
                      </a:r>
                      <a:r>
                        <a:rPr lang="en-US" sz="1400" dirty="0">
                          <a:effectLst/>
                        </a:rPr>
                        <a:t> spp., </a:t>
                      </a:r>
                      <a:r>
                        <a:rPr lang="en-US" sz="1400" i="1" dirty="0" err="1">
                          <a:effectLst/>
                        </a:rPr>
                        <a:t>Rhizoctonia</a:t>
                      </a:r>
                      <a:r>
                        <a:rPr lang="en-US" sz="1400" i="1" dirty="0">
                          <a:effectLst/>
                        </a:rPr>
                        <a:t> </a:t>
                      </a:r>
                      <a:r>
                        <a:rPr lang="en-US" sz="1400" i="1" dirty="0" err="1">
                          <a:effectLst/>
                        </a:rPr>
                        <a:t>solani</a:t>
                      </a:r>
                      <a:r>
                        <a:rPr lang="en-US" sz="1400" i="1" dirty="0">
                          <a:effectLst/>
                        </a:rPr>
                        <a:t> </a:t>
                      </a:r>
                      <a:r>
                        <a:rPr lang="en-US" sz="1400" i="1" dirty="0" err="1">
                          <a:effectLst/>
                        </a:rPr>
                        <a:t>Fusarium</a:t>
                      </a:r>
                      <a:r>
                        <a:rPr lang="en-US" sz="1400" dirty="0">
                          <a:effectLst/>
                        </a:rPr>
                        <a:t> spp., </a:t>
                      </a:r>
                      <a:r>
                        <a:rPr lang="en-US" sz="1400" i="1" dirty="0">
                          <a:effectLst/>
                        </a:rPr>
                        <a:t>Botrytis </a:t>
                      </a:r>
                      <a:r>
                        <a:rPr lang="en-US" sz="1400" i="1" dirty="0" err="1">
                          <a:effectLst/>
                        </a:rPr>
                        <a:t>cinerea</a:t>
                      </a:r>
                      <a:r>
                        <a:rPr lang="en-US" sz="1400" dirty="0">
                          <a:effectLst/>
                        </a:rPr>
                        <a:t>, </a:t>
                      </a:r>
                      <a:r>
                        <a:rPr lang="en-US" sz="1400" i="1" dirty="0" err="1">
                          <a:effectLst/>
                        </a:rPr>
                        <a:t>Sclerotium</a:t>
                      </a:r>
                      <a:r>
                        <a:rPr lang="en-US" sz="1400" i="1" dirty="0">
                          <a:effectLst/>
                        </a:rPr>
                        <a:t> </a:t>
                      </a:r>
                      <a:r>
                        <a:rPr lang="en-US" sz="1400" i="1" dirty="0" err="1">
                          <a:effectLst/>
                        </a:rPr>
                        <a:t>rolfsii</a:t>
                      </a:r>
                      <a:r>
                        <a:rPr lang="en-US" sz="1400" dirty="0">
                          <a:effectLst/>
                        </a:rPr>
                        <a:t>, and </a:t>
                      </a:r>
                      <a:r>
                        <a:rPr lang="en-US" sz="1400" i="1" dirty="0" err="1">
                          <a:effectLst/>
                        </a:rPr>
                        <a:t>Sclerotinia</a:t>
                      </a:r>
                      <a:r>
                        <a:rPr lang="en-US" sz="1400" i="1" dirty="0">
                          <a:effectLst/>
                        </a:rPr>
                        <a:t> </a:t>
                      </a:r>
                      <a:r>
                        <a:rPr lang="en-US" sz="1400" i="1" dirty="0" err="1">
                          <a:effectLst/>
                        </a:rPr>
                        <a:t>homoeocarpa</a:t>
                      </a:r>
                      <a:r>
                        <a:rPr lang="en-US" sz="1400" i="1" dirty="0">
                          <a:effectLst/>
                        </a:rPr>
                        <a:t> </a:t>
                      </a:r>
                      <a:r>
                        <a:rPr lang="en-US" sz="1400" dirty="0">
                          <a:effectLst/>
                        </a:rPr>
                        <a:t>causing root rot, root wilt, seedling rot and color-rot diseases</a:t>
                      </a:r>
                      <a:endParaRPr lang="de-CH" sz="1400" dirty="0">
                        <a:effectLst/>
                        <a:latin typeface="Calibri"/>
                        <a:ea typeface="Calibri"/>
                        <a:cs typeface="Times New Roman"/>
                      </a:endParaRPr>
                    </a:p>
                  </a:txBody>
                  <a:tcPr marL="14702" marR="14702" marT="0" marB="0"/>
                </a:tc>
                <a:tc>
                  <a:txBody>
                    <a:bodyPr/>
                    <a:lstStyle/>
                    <a:p>
                      <a:pPr marL="36000" algn="l">
                        <a:lnSpc>
                          <a:spcPct val="115000"/>
                        </a:lnSpc>
                        <a:spcAft>
                          <a:spcPts val="0"/>
                        </a:spcAft>
                      </a:pPr>
                      <a:r>
                        <a:rPr lang="en-US" sz="1400" dirty="0">
                          <a:effectLst/>
                        </a:rPr>
                        <a:t>Wide </a:t>
                      </a:r>
                      <a:br>
                        <a:rPr lang="en-US" sz="1400" dirty="0">
                          <a:effectLst/>
                        </a:rPr>
                      </a:br>
                      <a:r>
                        <a:rPr lang="en-US" sz="1400" dirty="0">
                          <a:effectLst/>
                        </a:rPr>
                        <a:t>range</a:t>
                      </a:r>
                      <a:br>
                        <a:rPr lang="en-US" sz="1400" dirty="0">
                          <a:effectLst/>
                        </a:rPr>
                      </a:br>
                      <a:r>
                        <a:rPr lang="en-US" sz="1400" dirty="0">
                          <a:effectLst/>
                        </a:rPr>
                        <a:t>of crops</a:t>
                      </a:r>
                      <a:endParaRPr lang="de-CH" sz="1400" dirty="0">
                        <a:effectLst/>
                        <a:latin typeface="Calibri"/>
                        <a:ea typeface="Calibri"/>
                        <a:cs typeface="Times New Roman"/>
                      </a:endParaRPr>
                    </a:p>
                  </a:txBody>
                  <a:tcPr marL="14702" marR="14702" marT="0" marB="0"/>
                </a:tc>
                <a:tc>
                  <a:txBody>
                    <a:bodyPr/>
                    <a:lstStyle/>
                    <a:p>
                      <a:pPr marL="36000" algn="l">
                        <a:lnSpc>
                          <a:spcPct val="115000"/>
                        </a:lnSpc>
                        <a:spcAft>
                          <a:spcPts val="0"/>
                        </a:spcAft>
                      </a:pPr>
                      <a:r>
                        <a:rPr lang="en-US" sz="1400">
                          <a:effectLst/>
                        </a:rPr>
                        <a:t>All stages</a:t>
                      </a:r>
                      <a:endParaRPr lang="de-CH" sz="1400">
                        <a:effectLst/>
                        <a:latin typeface="Calibri"/>
                        <a:ea typeface="Calibri"/>
                        <a:cs typeface="Times New Roman"/>
                      </a:endParaRPr>
                    </a:p>
                  </a:txBody>
                  <a:tcPr marL="14702" marR="14702" marT="0" marB="0"/>
                </a:tc>
                <a:tc>
                  <a:txBody>
                    <a:bodyPr/>
                    <a:lstStyle/>
                    <a:p>
                      <a:pPr marL="36000" algn="l">
                        <a:lnSpc>
                          <a:spcPct val="115000"/>
                        </a:lnSpc>
                        <a:spcAft>
                          <a:spcPts val="0"/>
                        </a:spcAft>
                      </a:pPr>
                      <a:r>
                        <a:rPr lang="en-US" sz="1400" dirty="0">
                          <a:effectLst/>
                        </a:rPr>
                        <a:t>Available both in</a:t>
                      </a:r>
                      <a:br>
                        <a:rPr lang="en-US" sz="1400" dirty="0">
                          <a:effectLst/>
                        </a:rPr>
                      </a:br>
                      <a:r>
                        <a:rPr lang="en-US" sz="1400" dirty="0">
                          <a:effectLst/>
                        </a:rPr>
                        <a:t>liquid and powder formulation</a:t>
                      </a:r>
                      <a:endParaRPr lang="de-CH" sz="1400" dirty="0">
                        <a:effectLst/>
                      </a:endParaRPr>
                    </a:p>
                    <a:p>
                      <a:pPr marL="36000" algn="l">
                        <a:lnSpc>
                          <a:spcPct val="115000"/>
                        </a:lnSpc>
                        <a:spcAft>
                          <a:spcPts val="0"/>
                        </a:spcAft>
                      </a:pPr>
                      <a:r>
                        <a:rPr lang="en-US" sz="1400" dirty="0">
                          <a:effectLst/>
                        </a:rPr>
                        <a:t> </a:t>
                      </a:r>
                      <a:endParaRPr lang="de-CH" sz="1400" dirty="0">
                        <a:effectLst/>
                        <a:latin typeface="Calibri"/>
                        <a:ea typeface="Calibri"/>
                        <a:cs typeface="Times New Roman"/>
                      </a:endParaRPr>
                    </a:p>
                  </a:txBody>
                  <a:tcPr marL="14702" marR="14702" marT="0" marB="0"/>
                </a:tc>
                <a:extLst>
                  <a:ext uri="{0D108BD9-81ED-4DB2-BD59-A6C34878D82A}">
                    <a16:rowId xmlns:a16="http://schemas.microsoft.com/office/drawing/2014/main" val="10002"/>
                  </a:ext>
                </a:extLst>
              </a:tr>
            </a:tbl>
          </a:graphicData>
        </a:graphic>
      </p:graphicFrame>
      <p:sp>
        <p:nvSpPr>
          <p:cNvPr id="9" name="Titel 1"/>
          <p:cNvSpPr>
            <a:spLocks noGrp="1"/>
          </p:cNvSpPr>
          <p:nvPr>
            <p:ph type="title"/>
          </p:nvPr>
        </p:nvSpPr>
        <p:spPr>
          <a:xfrm>
            <a:off x="467544" y="188640"/>
            <a:ext cx="8251825" cy="498475"/>
          </a:xfrm>
        </p:spPr>
        <p:txBody>
          <a:bodyPr/>
          <a:lstStyle/>
          <a:p>
            <a:r>
              <a:rPr lang="en-GB" sz="2400" dirty="0"/>
              <a:t>Examples of agents and products for disease control (2)</a:t>
            </a:r>
          </a:p>
        </p:txBody>
      </p:sp>
    </p:spTree>
    <p:extLst>
      <p:ext uri="{BB962C8B-B14F-4D97-AF65-F5344CB8AC3E}">
        <p14:creationId xmlns:p14="http://schemas.microsoft.com/office/powerpoint/2010/main" val="597703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75828630"/>
              </p:ext>
            </p:extLst>
          </p:nvPr>
        </p:nvGraphicFramePr>
        <p:xfrm>
          <a:off x="298486" y="670197"/>
          <a:ext cx="8550547" cy="4560043"/>
        </p:xfrm>
        <a:graphic>
          <a:graphicData uri="http://schemas.openxmlformats.org/drawingml/2006/table">
            <a:tbl>
              <a:tblPr firstRow="1" firstCol="1" bandRow="1">
                <a:tableStyleId>{5C22544A-7EE6-4342-B048-85BDC9FD1C3A}</a:tableStyleId>
              </a:tblPr>
              <a:tblGrid>
                <a:gridCol w="1321186">
                  <a:extLst>
                    <a:ext uri="{9D8B030D-6E8A-4147-A177-3AD203B41FA5}">
                      <a16:colId xmlns:a16="http://schemas.microsoft.com/office/drawing/2014/main" val="20000"/>
                    </a:ext>
                  </a:extLst>
                </a:gridCol>
                <a:gridCol w="882798">
                  <a:extLst>
                    <a:ext uri="{9D8B030D-6E8A-4147-A177-3AD203B41FA5}">
                      <a16:colId xmlns:a16="http://schemas.microsoft.com/office/drawing/2014/main" val="20001"/>
                    </a:ext>
                  </a:extLst>
                </a:gridCol>
                <a:gridCol w="1240133">
                  <a:extLst>
                    <a:ext uri="{9D8B030D-6E8A-4147-A177-3AD203B41FA5}">
                      <a16:colId xmlns:a16="http://schemas.microsoft.com/office/drawing/2014/main" val="20002"/>
                    </a:ext>
                  </a:extLst>
                </a:gridCol>
                <a:gridCol w="1604878">
                  <a:extLst>
                    <a:ext uri="{9D8B030D-6E8A-4147-A177-3AD203B41FA5}">
                      <a16:colId xmlns:a16="http://schemas.microsoft.com/office/drawing/2014/main" val="20003"/>
                    </a:ext>
                  </a:extLst>
                </a:gridCol>
                <a:gridCol w="1167184">
                  <a:extLst>
                    <a:ext uri="{9D8B030D-6E8A-4147-A177-3AD203B41FA5}">
                      <a16:colId xmlns:a16="http://schemas.microsoft.com/office/drawing/2014/main" val="20004"/>
                    </a:ext>
                  </a:extLst>
                </a:gridCol>
                <a:gridCol w="2334368">
                  <a:extLst>
                    <a:ext uri="{9D8B030D-6E8A-4147-A177-3AD203B41FA5}">
                      <a16:colId xmlns:a16="http://schemas.microsoft.com/office/drawing/2014/main" val="20005"/>
                    </a:ext>
                  </a:extLst>
                </a:gridCol>
              </a:tblGrid>
              <a:tr h="598563">
                <a:tc>
                  <a:txBody>
                    <a:bodyPr/>
                    <a:lstStyle/>
                    <a:p>
                      <a:pPr>
                        <a:lnSpc>
                          <a:spcPct val="115000"/>
                        </a:lnSpc>
                        <a:spcAft>
                          <a:spcPts val="0"/>
                        </a:spcAft>
                      </a:pPr>
                      <a:r>
                        <a:rPr lang="en-US" sz="1400" dirty="0">
                          <a:solidFill>
                            <a:schemeClr val="tx1"/>
                          </a:solidFill>
                          <a:effectLst/>
                        </a:rPr>
                        <a:t>Active substance</a:t>
                      </a:r>
                      <a:endParaRPr lang="de-CH" sz="1400" dirty="0">
                        <a:solidFill>
                          <a:schemeClr val="tx1"/>
                        </a:solidFill>
                        <a:effectLst/>
                        <a:latin typeface="Calibri"/>
                        <a:ea typeface="Calibri"/>
                        <a:cs typeface="Times New Roman"/>
                      </a:endParaRPr>
                    </a:p>
                  </a:txBody>
                  <a:tcPr marL="32677" marR="32677" marT="0" marB="0" anchor="ctr">
                    <a:solidFill>
                      <a:schemeClr val="accent5">
                        <a:lumMod val="75000"/>
                      </a:schemeClr>
                    </a:solidFill>
                  </a:tcPr>
                </a:tc>
                <a:tc>
                  <a:txBody>
                    <a:bodyPr/>
                    <a:lstStyle/>
                    <a:p>
                      <a:pPr>
                        <a:lnSpc>
                          <a:spcPct val="115000"/>
                        </a:lnSpc>
                        <a:spcAft>
                          <a:spcPts val="0"/>
                        </a:spcAft>
                      </a:pPr>
                      <a:r>
                        <a:rPr lang="en-US" sz="1400" dirty="0">
                          <a:solidFill>
                            <a:schemeClr val="tx1"/>
                          </a:solidFill>
                          <a:effectLst/>
                        </a:rPr>
                        <a:t>Derived from</a:t>
                      </a:r>
                      <a:endParaRPr lang="de-CH" sz="1400" dirty="0">
                        <a:solidFill>
                          <a:schemeClr val="tx1"/>
                        </a:solidFill>
                        <a:effectLst/>
                        <a:latin typeface="Calibri"/>
                        <a:ea typeface="Calibri"/>
                        <a:cs typeface="Times New Roman"/>
                      </a:endParaRPr>
                    </a:p>
                  </a:txBody>
                  <a:tcPr marL="32677" marR="32677" marT="0" marB="0" anchor="ctr">
                    <a:solidFill>
                      <a:schemeClr val="accent5">
                        <a:lumMod val="75000"/>
                      </a:schemeClr>
                    </a:solidFill>
                  </a:tcPr>
                </a:tc>
                <a:tc>
                  <a:txBody>
                    <a:bodyPr/>
                    <a:lstStyle/>
                    <a:p>
                      <a:pPr>
                        <a:lnSpc>
                          <a:spcPct val="115000"/>
                        </a:lnSpc>
                        <a:spcAft>
                          <a:spcPts val="0"/>
                        </a:spcAft>
                      </a:pPr>
                      <a:r>
                        <a:rPr lang="en-US" sz="1400" dirty="0">
                          <a:solidFill>
                            <a:schemeClr val="tx1"/>
                          </a:solidFill>
                          <a:effectLst/>
                        </a:rPr>
                        <a:t>Pests controlled</a:t>
                      </a:r>
                      <a:endParaRPr lang="de-CH" sz="1400" dirty="0">
                        <a:solidFill>
                          <a:schemeClr val="tx1"/>
                        </a:solidFill>
                        <a:effectLst/>
                        <a:latin typeface="Calibri"/>
                        <a:ea typeface="Calibri"/>
                        <a:cs typeface="Times New Roman"/>
                      </a:endParaRPr>
                    </a:p>
                  </a:txBody>
                  <a:tcPr marL="32677" marR="32677" marT="0" marB="0" anchor="ctr">
                    <a:solidFill>
                      <a:schemeClr val="accent5">
                        <a:lumMod val="75000"/>
                      </a:schemeClr>
                    </a:solidFill>
                  </a:tcPr>
                </a:tc>
                <a:tc>
                  <a:txBody>
                    <a:bodyPr/>
                    <a:lstStyle/>
                    <a:p>
                      <a:pPr>
                        <a:lnSpc>
                          <a:spcPct val="115000"/>
                        </a:lnSpc>
                        <a:spcAft>
                          <a:spcPts val="0"/>
                        </a:spcAft>
                      </a:pPr>
                      <a:r>
                        <a:rPr lang="en-US" sz="1400" dirty="0">
                          <a:solidFill>
                            <a:schemeClr val="tx1"/>
                          </a:solidFill>
                          <a:effectLst/>
                        </a:rPr>
                        <a:t>Examples of </a:t>
                      </a:r>
                      <a:br>
                        <a:rPr lang="en-US" sz="1400" dirty="0">
                          <a:solidFill>
                            <a:schemeClr val="tx1"/>
                          </a:solidFill>
                          <a:effectLst/>
                        </a:rPr>
                      </a:br>
                      <a:r>
                        <a:rPr lang="en-US" sz="1400" dirty="0">
                          <a:solidFill>
                            <a:schemeClr val="tx1"/>
                          </a:solidFill>
                          <a:effectLst/>
                        </a:rPr>
                        <a:t>crops sprayed</a:t>
                      </a:r>
                      <a:endParaRPr lang="de-CH" sz="1400" dirty="0">
                        <a:solidFill>
                          <a:schemeClr val="tx1"/>
                        </a:solidFill>
                        <a:effectLst/>
                        <a:latin typeface="Calibri"/>
                        <a:ea typeface="Calibri"/>
                        <a:cs typeface="Times New Roman"/>
                      </a:endParaRPr>
                    </a:p>
                  </a:txBody>
                  <a:tcPr marL="32677" marR="32677" marT="0" marB="0" anchor="ctr">
                    <a:solidFill>
                      <a:schemeClr val="accent5">
                        <a:lumMod val="75000"/>
                      </a:schemeClr>
                    </a:solidFill>
                  </a:tcPr>
                </a:tc>
                <a:tc>
                  <a:txBody>
                    <a:bodyPr/>
                    <a:lstStyle/>
                    <a:p>
                      <a:pPr>
                        <a:lnSpc>
                          <a:spcPct val="115000"/>
                        </a:lnSpc>
                        <a:spcAft>
                          <a:spcPts val="0"/>
                        </a:spcAft>
                      </a:pPr>
                      <a:r>
                        <a:rPr lang="en-US" sz="1400" dirty="0">
                          <a:solidFill>
                            <a:schemeClr val="tx1"/>
                          </a:solidFill>
                          <a:effectLst/>
                        </a:rPr>
                        <a:t>Plant </a:t>
                      </a:r>
                      <a:r>
                        <a:rPr lang="en-US" sz="1400" dirty="0" err="1">
                          <a:solidFill>
                            <a:schemeClr val="tx1"/>
                          </a:solidFill>
                          <a:effectLst/>
                        </a:rPr>
                        <a:t>appli</a:t>
                      </a:r>
                      <a:r>
                        <a:rPr lang="en-US" sz="1400" dirty="0">
                          <a:solidFill>
                            <a:schemeClr val="tx1"/>
                          </a:solidFill>
                          <a:effectLst/>
                        </a:rPr>
                        <a:t>-cation stage </a:t>
                      </a:r>
                      <a:endParaRPr lang="de-CH" sz="1400" dirty="0">
                        <a:solidFill>
                          <a:schemeClr val="tx1"/>
                        </a:solidFill>
                        <a:effectLst/>
                        <a:latin typeface="Calibri"/>
                        <a:ea typeface="Calibri"/>
                        <a:cs typeface="Times New Roman"/>
                      </a:endParaRPr>
                    </a:p>
                  </a:txBody>
                  <a:tcPr marL="32677" marR="32677" marT="0" marB="0" anchor="ctr">
                    <a:solidFill>
                      <a:schemeClr val="accent5">
                        <a:lumMod val="75000"/>
                      </a:schemeClr>
                    </a:solidFill>
                  </a:tcPr>
                </a:tc>
                <a:tc>
                  <a:txBody>
                    <a:bodyPr/>
                    <a:lstStyle/>
                    <a:p>
                      <a:pPr>
                        <a:lnSpc>
                          <a:spcPct val="115000"/>
                        </a:lnSpc>
                        <a:spcAft>
                          <a:spcPts val="0"/>
                        </a:spcAft>
                      </a:pPr>
                      <a:r>
                        <a:rPr lang="en-US" sz="1400" dirty="0">
                          <a:solidFill>
                            <a:schemeClr val="tx1"/>
                          </a:solidFill>
                          <a:effectLst/>
                        </a:rPr>
                        <a:t>Comments</a:t>
                      </a:r>
                      <a:endParaRPr lang="de-CH" sz="1400" dirty="0">
                        <a:solidFill>
                          <a:schemeClr val="tx1"/>
                        </a:solidFill>
                        <a:effectLst/>
                        <a:latin typeface="Calibri"/>
                        <a:ea typeface="Calibri"/>
                        <a:cs typeface="Times New Roman"/>
                      </a:endParaRPr>
                    </a:p>
                  </a:txBody>
                  <a:tcPr marL="32677" marR="32677" marT="0" marB="0" anchor="ctr">
                    <a:solidFill>
                      <a:schemeClr val="accent5">
                        <a:lumMod val="75000"/>
                      </a:schemeClr>
                    </a:solidFill>
                  </a:tcPr>
                </a:tc>
                <a:extLst>
                  <a:ext uri="{0D108BD9-81ED-4DB2-BD59-A6C34878D82A}">
                    <a16:rowId xmlns:a16="http://schemas.microsoft.com/office/drawing/2014/main" val="10000"/>
                  </a:ext>
                </a:extLst>
              </a:tr>
              <a:tr h="2185563">
                <a:tc>
                  <a:txBody>
                    <a:bodyPr/>
                    <a:lstStyle/>
                    <a:p>
                      <a:pPr>
                        <a:lnSpc>
                          <a:spcPct val="115000"/>
                        </a:lnSpc>
                        <a:spcAft>
                          <a:spcPts val="0"/>
                        </a:spcAft>
                      </a:pPr>
                      <a:r>
                        <a:rPr lang="en-US" sz="1400" dirty="0" err="1">
                          <a:effectLst/>
                        </a:rPr>
                        <a:t>Azadirachtin</a:t>
                      </a:r>
                      <a:r>
                        <a:rPr lang="en-US" sz="1400" dirty="0">
                          <a:effectLst/>
                        </a:rPr>
                        <a:t> – cold pressed </a:t>
                      </a:r>
                      <a:endParaRPr lang="de-CH" sz="1400" dirty="0">
                        <a:effectLst/>
                      </a:endParaRPr>
                    </a:p>
                    <a:p>
                      <a:pPr>
                        <a:lnSpc>
                          <a:spcPct val="115000"/>
                        </a:lnSpc>
                        <a:spcAft>
                          <a:spcPts val="0"/>
                        </a:spcAft>
                      </a:pPr>
                      <a:r>
                        <a:rPr lang="en-US" sz="1400" dirty="0">
                          <a:effectLst/>
                        </a:rPr>
                        <a:t>(e.g. </a:t>
                      </a:r>
                      <a:r>
                        <a:rPr lang="en-US" sz="1400" dirty="0" err="1">
                          <a:effectLst/>
                        </a:rPr>
                        <a:t>Nimbecidine</a:t>
                      </a:r>
                      <a:r>
                        <a:rPr lang="en-US" sz="1400" dirty="0">
                          <a:effectLst/>
                        </a:rPr>
                        <a:t>)</a:t>
                      </a:r>
                      <a:endParaRPr lang="de-CH" sz="1400" dirty="0">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effectLst/>
                        </a:rPr>
                        <a:t>Plant extract</a:t>
                      </a:r>
                      <a:endParaRPr lang="de-CH" sz="1400" dirty="0">
                        <a:effectLst/>
                        <a:latin typeface="Calibri"/>
                        <a:ea typeface="Calibri"/>
                        <a:cs typeface="Times New Roman"/>
                      </a:endParaRPr>
                    </a:p>
                  </a:txBody>
                  <a:tcPr marL="32677" marR="32677" marT="0" marB="0"/>
                </a:tc>
                <a:tc>
                  <a:txBody>
                    <a:bodyPr/>
                    <a:lstStyle/>
                    <a:p>
                      <a:pPr>
                        <a:lnSpc>
                          <a:spcPct val="115000"/>
                        </a:lnSpc>
                        <a:spcAft>
                          <a:spcPts val="0"/>
                        </a:spcAft>
                      </a:pPr>
                      <a:r>
                        <a:rPr lang="en-US" sz="1400" dirty="0">
                          <a:effectLst/>
                        </a:rPr>
                        <a:t>Whitefly, aphids, </a:t>
                      </a:r>
                      <a:r>
                        <a:rPr lang="en-US" sz="1400" dirty="0" err="1">
                          <a:effectLst/>
                        </a:rPr>
                        <a:t>thrips</a:t>
                      </a:r>
                      <a:r>
                        <a:rPr lang="en-US" sz="1400" dirty="0">
                          <a:effectLst/>
                        </a:rPr>
                        <a:t>, mealy bugs, caterpillars and leafhoppers</a:t>
                      </a:r>
                      <a:br>
                        <a:rPr lang="en-US" sz="1400" dirty="0">
                          <a:effectLst/>
                        </a:rPr>
                      </a:br>
                      <a:r>
                        <a:rPr lang="en-US" sz="1400" dirty="0">
                          <a:effectLst/>
                        </a:rPr>
                        <a:t>in a wide range of crops</a:t>
                      </a:r>
                      <a:endParaRPr lang="de-CH" sz="1400" dirty="0">
                        <a:effectLst/>
                        <a:latin typeface="Calibri"/>
                        <a:ea typeface="Calibri"/>
                        <a:cs typeface="Times New Roman"/>
                      </a:endParaRPr>
                    </a:p>
                  </a:txBody>
                  <a:tcPr marL="32677" marR="32677" marT="0" marB="0"/>
                </a:tc>
                <a:tc>
                  <a:txBody>
                    <a:bodyPr/>
                    <a:lstStyle/>
                    <a:p>
                      <a:pPr>
                        <a:lnSpc>
                          <a:spcPct val="115000"/>
                        </a:lnSpc>
                        <a:spcAft>
                          <a:spcPts val="0"/>
                        </a:spcAft>
                      </a:pPr>
                      <a:r>
                        <a:rPr lang="en-US" sz="1400" dirty="0">
                          <a:effectLst/>
                        </a:rPr>
                        <a:t>Cabbage, broccoli, cauliflower, onion, carrot, coriander, tomato, eggplant, okra, pumpkin, cucumber, water melon, sweet corn</a:t>
                      </a:r>
                      <a:endParaRPr lang="de-CH" sz="1400" dirty="0">
                        <a:effectLst/>
                        <a:latin typeface="Calibri"/>
                        <a:ea typeface="Calibri"/>
                        <a:cs typeface="Times New Roman"/>
                      </a:endParaRPr>
                    </a:p>
                  </a:txBody>
                  <a:tcPr marL="32677" marR="32677" marT="0" marB="0"/>
                </a:tc>
                <a:tc>
                  <a:txBody>
                    <a:bodyPr/>
                    <a:lstStyle/>
                    <a:p>
                      <a:pPr>
                        <a:lnSpc>
                          <a:spcPct val="115000"/>
                        </a:lnSpc>
                        <a:spcAft>
                          <a:spcPts val="0"/>
                        </a:spcAft>
                      </a:pPr>
                      <a:r>
                        <a:rPr lang="en-US" sz="1400" dirty="0">
                          <a:effectLst/>
                        </a:rPr>
                        <a:t>At all stages</a:t>
                      </a:r>
                      <a:endParaRPr lang="de-CH" sz="1400" dirty="0">
                        <a:effectLst/>
                        <a:latin typeface="Calibri"/>
                        <a:ea typeface="Calibri"/>
                        <a:cs typeface="Times New Roman"/>
                      </a:endParaRPr>
                    </a:p>
                  </a:txBody>
                  <a:tcPr marL="32677" marR="32677" marT="0" marB="0"/>
                </a:tc>
                <a:tc>
                  <a:txBody>
                    <a:bodyPr/>
                    <a:lstStyle/>
                    <a:p>
                      <a:pPr marL="180000" lvl="0" indent="-180000">
                        <a:lnSpc>
                          <a:spcPct val="115000"/>
                        </a:lnSpc>
                        <a:spcAft>
                          <a:spcPts val="0"/>
                        </a:spcAft>
                        <a:buFont typeface="Symbol"/>
                        <a:buChar char=""/>
                      </a:pPr>
                      <a:r>
                        <a:rPr lang="en-US" sz="1400" dirty="0">
                          <a:effectLst/>
                        </a:rPr>
                        <a:t>Apply preferably in the early morning or late evening hours.</a:t>
                      </a:r>
                      <a:endParaRPr lang="de-CH" sz="1400" dirty="0">
                        <a:effectLst/>
                      </a:endParaRPr>
                    </a:p>
                    <a:p>
                      <a:pPr marL="180000" lvl="0" indent="-180000">
                        <a:lnSpc>
                          <a:spcPct val="115000"/>
                        </a:lnSpc>
                        <a:spcAft>
                          <a:spcPts val="0"/>
                        </a:spcAft>
                        <a:buFont typeface="Symbol"/>
                        <a:buChar char=""/>
                      </a:pPr>
                      <a:r>
                        <a:rPr lang="en-US" sz="1400" dirty="0">
                          <a:effectLst/>
                        </a:rPr>
                        <a:t>Add water to </a:t>
                      </a:r>
                      <a:r>
                        <a:rPr lang="en-US" sz="1400" dirty="0" err="1">
                          <a:effectLst/>
                        </a:rPr>
                        <a:t>Nimbecidine</a:t>
                      </a:r>
                      <a:r>
                        <a:rPr lang="en-US" sz="1400" dirty="0">
                          <a:effectLst/>
                        </a:rPr>
                        <a:t> (do not add </a:t>
                      </a:r>
                      <a:r>
                        <a:rPr lang="en-US" sz="1400" dirty="0" err="1">
                          <a:effectLst/>
                        </a:rPr>
                        <a:t>Nimbecidine</a:t>
                      </a:r>
                      <a:r>
                        <a:rPr lang="en-US" sz="1400" dirty="0">
                          <a:effectLst/>
                        </a:rPr>
                        <a:t> to water).</a:t>
                      </a:r>
                      <a:endParaRPr lang="de-CH" sz="1400" dirty="0">
                        <a:effectLst/>
                      </a:endParaRPr>
                    </a:p>
                    <a:p>
                      <a:pPr marL="180000" lvl="0" indent="-180000">
                        <a:lnSpc>
                          <a:spcPct val="115000"/>
                        </a:lnSpc>
                        <a:spcAft>
                          <a:spcPts val="0"/>
                        </a:spcAft>
                        <a:buFont typeface="Symbol"/>
                        <a:buChar char=""/>
                      </a:pPr>
                      <a:r>
                        <a:rPr lang="en-US" sz="1400" dirty="0">
                          <a:effectLst/>
                        </a:rPr>
                        <a:t>Safe to natural enemies like beneficial parasites and predators </a:t>
                      </a:r>
                      <a:endParaRPr lang="de-CH" sz="1400" dirty="0">
                        <a:effectLst/>
                        <a:latin typeface="Calibri"/>
                        <a:ea typeface="Calibri"/>
                        <a:cs typeface="Times New Roman"/>
                      </a:endParaRPr>
                    </a:p>
                  </a:txBody>
                  <a:tcPr marL="32677" marR="32677" marT="0" marB="0"/>
                </a:tc>
                <a:extLst>
                  <a:ext uri="{0D108BD9-81ED-4DB2-BD59-A6C34878D82A}">
                    <a16:rowId xmlns:a16="http://schemas.microsoft.com/office/drawing/2014/main" val="10001"/>
                  </a:ext>
                </a:extLst>
              </a:tr>
              <a:tr h="1769015">
                <a:tc>
                  <a:txBody>
                    <a:bodyPr/>
                    <a:lstStyle/>
                    <a:p>
                      <a:pPr>
                        <a:lnSpc>
                          <a:spcPct val="115000"/>
                        </a:lnSpc>
                        <a:spcAft>
                          <a:spcPts val="0"/>
                        </a:spcAft>
                      </a:pPr>
                      <a:r>
                        <a:rPr lang="en-US" sz="1400" i="1" dirty="0" err="1">
                          <a:effectLst/>
                        </a:rPr>
                        <a:t>Beauveria</a:t>
                      </a:r>
                      <a:r>
                        <a:rPr lang="en-US" sz="1400" i="1" dirty="0">
                          <a:effectLst/>
                        </a:rPr>
                        <a:t> </a:t>
                      </a:r>
                      <a:r>
                        <a:rPr lang="en-US" sz="1400" i="1" dirty="0" err="1">
                          <a:effectLst/>
                        </a:rPr>
                        <a:t>bassiana</a:t>
                      </a:r>
                      <a:r>
                        <a:rPr lang="en-US" sz="1400" i="1" dirty="0">
                          <a:effectLst/>
                        </a:rPr>
                        <a:t> </a:t>
                      </a:r>
                      <a:endParaRPr lang="de-CH" sz="1400" i="1" dirty="0">
                        <a:effectLst/>
                      </a:endParaRPr>
                    </a:p>
                    <a:p>
                      <a:pPr>
                        <a:lnSpc>
                          <a:spcPct val="115000"/>
                        </a:lnSpc>
                        <a:spcAft>
                          <a:spcPts val="0"/>
                        </a:spcAft>
                      </a:pPr>
                      <a:r>
                        <a:rPr lang="en-US" sz="1400" dirty="0">
                          <a:effectLst/>
                        </a:rPr>
                        <a:t>(e.g. Bio-Power)</a:t>
                      </a:r>
                      <a:endParaRPr lang="de-CH" sz="1400" dirty="0">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effectLst/>
                        </a:rPr>
                        <a:t>Fungal</a:t>
                      </a:r>
                      <a:endParaRPr lang="de-CH" sz="1400" dirty="0">
                        <a:effectLst/>
                        <a:latin typeface="Calibri"/>
                        <a:ea typeface="Calibri"/>
                        <a:cs typeface="Times New Roman"/>
                      </a:endParaRPr>
                    </a:p>
                  </a:txBody>
                  <a:tcPr marL="32677" marR="32677" marT="0" marB="0"/>
                </a:tc>
                <a:tc>
                  <a:txBody>
                    <a:bodyPr/>
                    <a:lstStyle/>
                    <a:p>
                      <a:pPr>
                        <a:lnSpc>
                          <a:spcPct val="115000"/>
                        </a:lnSpc>
                        <a:spcAft>
                          <a:spcPts val="0"/>
                        </a:spcAft>
                      </a:pPr>
                      <a:r>
                        <a:rPr lang="en-US" sz="1400" dirty="0">
                          <a:effectLst/>
                        </a:rPr>
                        <a:t>Borers, cutworms, </a:t>
                      </a:r>
                      <a:br>
                        <a:rPr lang="en-US" sz="1400" dirty="0">
                          <a:effectLst/>
                        </a:rPr>
                      </a:br>
                      <a:r>
                        <a:rPr lang="en-US" sz="1400" dirty="0">
                          <a:effectLst/>
                        </a:rPr>
                        <a:t>root grubs, leafhoppers, whitefly, aphids, </a:t>
                      </a:r>
                      <a:r>
                        <a:rPr lang="en-US" sz="1400" dirty="0" err="1">
                          <a:effectLst/>
                        </a:rPr>
                        <a:t>thrips</a:t>
                      </a:r>
                      <a:r>
                        <a:rPr lang="en-US" sz="1400" dirty="0">
                          <a:effectLst/>
                        </a:rPr>
                        <a:t> and mealybug</a:t>
                      </a:r>
                      <a:endParaRPr lang="de-CH" sz="1400" dirty="0">
                        <a:effectLst/>
                        <a:latin typeface="Calibri"/>
                        <a:ea typeface="Calibri"/>
                        <a:cs typeface="Times New Roman"/>
                      </a:endParaRPr>
                    </a:p>
                  </a:txBody>
                  <a:tcPr marL="32677" marR="32677" marT="0" marB="0"/>
                </a:tc>
                <a:tc>
                  <a:txBody>
                    <a:bodyPr/>
                    <a:lstStyle/>
                    <a:p>
                      <a:pPr>
                        <a:lnSpc>
                          <a:spcPct val="115000"/>
                        </a:lnSpc>
                        <a:spcAft>
                          <a:spcPts val="0"/>
                        </a:spcAft>
                      </a:pPr>
                      <a:r>
                        <a:rPr lang="en-US" sz="1400" dirty="0">
                          <a:effectLst/>
                        </a:rPr>
                        <a:t>Pulses, plantation crops, vegetables, fruit crops, cereals, flowers and nurseries, </a:t>
                      </a:r>
                      <a:br>
                        <a:rPr lang="en-US" sz="1400" dirty="0">
                          <a:effectLst/>
                        </a:rPr>
                      </a:br>
                      <a:r>
                        <a:rPr lang="en-US" sz="1400" dirty="0">
                          <a:effectLst/>
                        </a:rPr>
                        <a:t>green houses </a:t>
                      </a:r>
                      <a:endParaRPr lang="de-CH" sz="1400" dirty="0">
                        <a:effectLst/>
                        <a:latin typeface="Calibri"/>
                        <a:ea typeface="Calibri"/>
                        <a:cs typeface="Times New Roman"/>
                      </a:endParaRPr>
                    </a:p>
                  </a:txBody>
                  <a:tcPr marL="32677" marR="32677" marT="0" marB="0"/>
                </a:tc>
                <a:tc>
                  <a:txBody>
                    <a:bodyPr/>
                    <a:lstStyle/>
                    <a:p>
                      <a:pPr>
                        <a:lnSpc>
                          <a:spcPct val="115000"/>
                        </a:lnSpc>
                        <a:spcAft>
                          <a:spcPts val="0"/>
                        </a:spcAft>
                      </a:pPr>
                      <a:r>
                        <a:rPr lang="en-US" sz="1400" dirty="0">
                          <a:effectLst/>
                        </a:rPr>
                        <a:t>At all stages</a:t>
                      </a:r>
                      <a:endParaRPr lang="de-CH" sz="1400" dirty="0">
                        <a:effectLst/>
                        <a:latin typeface="Calibri"/>
                        <a:ea typeface="Calibri"/>
                        <a:cs typeface="Times New Roman"/>
                      </a:endParaRPr>
                    </a:p>
                  </a:txBody>
                  <a:tcPr marL="32677" marR="32677" marT="0" marB="0"/>
                </a:tc>
                <a:tc>
                  <a:txBody>
                    <a:bodyPr/>
                    <a:lstStyle/>
                    <a:p>
                      <a:pPr marL="180000" lvl="0" indent="-180000">
                        <a:lnSpc>
                          <a:spcPct val="115000"/>
                        </a:lnSpc>
                        <a:spcAft>
                          <a:spcPts val="0"/>
                        </a:spcAft>
                        <a:buFont typeface="Symbol"/>
                        <a:buChar char=""/>
                      </a:pPr>
                      <a:r>
                        <a:rPr lang="en-US" sz="1400" dirty="0">
                          <a:effectLst/>
                        </a:rPr>
                        <a:t>Available in liquid and powder formulation</a:t>
                      </a:r>
                      <a:endParaRPr lang="de-CH" sz="1400" dirty="0">
                        <a:effectLst/>
                      </a:endParaRPr>
                    </a:p>
                    <a:p>
                      <a:pPr marL="180000" lvl="0" indent="-180000">
                        <a:lnSpc>
                          <a:spcPct val="115000"/>
                        </a:lnSpc>
                        <a:spcAft>
                          <a:spcPts val="0"/>
                        </a:spcAft>
                        <a:buFont typeface="Symbol"/>
                        <a:buChar char=""/>
                      </a:pPr>
                      <a:r>
                        <a:rPr lang="en-US" sz="1400" dirty="0">
                          <a:effectLst/>
                        </a:rPr>
                        <a:t>Apply preferably in the early morning or during the late evening hours.</a:t>
                      </a:r>
                      <a:endParaRPr lang="de-CH" sz="1400" dirty="0">
                        <a:effectLst/>
                      </a:endParaRPr>
                    </a:p>
                    <a:p>
                      <a:pPr marL="180000" lvl="0" indent="-180000">
                        <a:lnSpc>
                          <a:spcPct val="115000"/>
                        </a:lnSpc>
                        <a:spcAft>
                          <a:spcPts val="0"/>
                        </a:spcAft>
                        <a:buFont typeface="Symbol"/>
                        <a:buChar char=""/>
                      </a:pPr>
                      <a:r>
                        <a:rPr lang="en-US" sz="1400" dirty="0">
                          <a:effectLst/>
                        </a:rPr>
                        <a:t>Safe to natural enemies </a:t>
                      </a:r>
                      <a:br>
                        <a:rPr lang="en-US" sz="1400" dirty="0">
                          <a:effectLst/>
                        </a:rPr>
                      </a:br>
                      <a:r>
                        <a:rPr lang="en-US" sz="1400" dirty="0">
                          <a:effectLst/>
                        </a:rPr>
                        <a:t>of pest</a:t>
                      </a:r>
                      <a:endParaRPr lang="de-CH" sz="1400" dirty="0">
                        <a:effectLst/>
                        <a:latin typeface="Calibri"/>
                        <a:ea typeface="Calibri"/>
                        <a:cs typeface="Times New Roman"/>
                      </a:endParaRPr>
                    </a:p>
                  </a:txBody>
                  <a:tcPr marL="32677" marR="32677" marT="0" marB="0"/>
                </a:tc>
                <a:extLst>
                  <a:ext uri="{0D108BD9-81ED-4DB2-BD59-A6C34878D82A}">
                    <a16:rowId xmlns:a16="http://schemas.microsoft.com/office/drawing/2014/main" val="10002"/>
                  </a:ext>
                </a:extLst>
              </a:tr>
            </a:tbl>
          </a:graphicData>
        </a:graphic>
      </p:graphicFrame>
      <p:sp>
        <p:nvSpPr>
          <p:cNvPr id="8" name="Titel 1"/>
          <p:cNvSpPr>
            <a:spLocks noGrp="1"/>
          </p:cNvSpPr>
          <p:nvPr>
            <p:ph type="title"/>
          </p:nvPr>
        </p:nvSpPr>
        <p:spPr>
          <a:xfrm>
            <a:off x="323528" y="152671"/>
            <a:ext cx="8251825" cy="498475"/>
          </a:xfrm>
        </p:spPr>
        <p:txBody>
          <a:bodyPr/>
          <a:lstStyle/>
          <a:p>
            <a:r>
              <a:rPr lang="en-GB" sz="2400" dirty="0"/>
              <a:t>Examples of agents and products for pest control (1)</a:t>
            </a:r>
          </a:p>
        </p:txBody>
      </p:sp>
      <p:sp>
        <p:nvSpPr>
          <p:cNvPr id="6" name="Rectangle 4">
            <a:extLst>
              <a:ext uri="{FF2B5EF4-FFF2-40B4-BE49-F238E27FC236}">
                <a16:creationId xmlns:a16="http://schemas.microsoft.com/office/drawing/2014/main" id="{7A38D686-B37F-4C4B-8DF9-6F3393340D14}"/>
              </a:ext>
            </a:extLst>
          </p:cNvPr>
          <p:cNvSpPr/>
          <p:nvPr/>
        </p:nvSpPr>
        <p:spPr>
          <a:xfrm>
            <a:off x="294967" y="5287952"/>
            <a:ext cx="8550547" cy="729430"/>
          </a:xfrm>
          <a:prstGeom prst="rect">
            <a:avLst/>
          </a:prstGeom>
          <a:solidFill>
            <a:schemeClr val="accent6">
              <a:lumMod val="60000"/>
              <a:lumOff val="40000"/>
            </a:schemeClr>
          </a:solidFill>
        </p:spPr>
        <p:txBody>
          <a:bodyPr wrap="square">
            <a:spAutoFit/>
          </a:bodyPr>
          <a:lstStyle/>
          <a:p>
            <a:pPr lvl="0" defTabSz="457200" eaLnBrk="1" fontAlgn="auto" hangingPunct="1">
              <a:lnSpc>
                <a:spcPct val="115000"/>
              </a:lnSpc>
              <a:spcBef>
                <a:spcPts val="0"/>
              </a:spcBef>
              <a:spcAft>
                <a:spcPts val="0"/>
              </a:spcAft>
            </a:pPr>
            <a:r>
              <a:rPr lang="en-US" sz="1200" b="0" dirty="0">
                <a:latin typeface="Arial"/>
              </a:rPr>
              <a:t>This is a guide only; farmers are recommended to contact their local extension services and organic farming certifying agents in their area or country to get an accurate list of the disease control products that are allowed in their area and for the particular crop in question.</a:t>
            </a:r>
            <a:endParaRPr lang="de-CH" sz="1200" b="0" dirty="0">
              <a:latin typeface="Arial"/>
            </a:endParaRPr>
          </a:p>
        </p:txBody>
      </p:sp>
    </p:spTree>
    <p:extLst>
      <p:ext uri="{BB962C8B-B14F-4D97-AF65-F5344CB8AC3E}">
        <p14:creationId xmlns:p14="http://schemas.microsoft.com/office/powerpoint/2010/main" val="56620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8471143"/>
              </p:ext>
            </p:extLst>
          </p:nvPr>
        </p:nvGraphicFramePr>
        <p:xfrm>
          <a:off x="179512" y="764704"/>
          <a:ext cx="8496944" cy="5191505"/>
        </p:xfrm>
        <a:graphic>
          <a:graphicData uri="http://schemas.openxmlformats.org/drawingml/2006/table">
            <a:tbl>
              <a:tblPr firstRow="1" firstCol="1" bandRow="1">
                <a:tableStyleId>{5C22544A-7EE6-4342-B048-85BDC9FD1C3A}</a:tableStyleId>
              </a:tblPr>
              <a:tblGrid>
                <a:gridCol w="1323295">
                  <a:extLst>
                    <a:ext uri="{9D8B030D-6E8A-4147-A177-3AD203B41FA5}">
                      <a16:colId xmlns:a16="http://schemas.microsoft.com/office/drawing/2014/main" val="20000"/>
                    </a:ext>
                  </a:extLst>
                </a:gridCol>
                <a:gridCol w="766118">
                  <a:extLst>
                    <a:ext uri="{9D8B030D-6E8A-4147-A177-3AD203B41FA5}">
                      <a16:colId xmlns:a16="http://schemas.microsoft.com/office/drawing/2014/main" val="20001"/>
                    </a:ext>
                  </a:extLst>
                </a:gridCol>
                <a:gridCol w="1601884">
                  <a:extLst>
                    <a:ext uri="{9D8B030D-6E8A-4147-A177-3AD203B41FA5}">
                      <a16:colId xmlns:a16="http://schemas.microsoft.com/office/drawing/2014/main" val="20002"/>
                    </a:ext>
                  </a:extLst>
                </a:gridCol>
                <a:gridCol w="1323295">
                  <a:extLst>
                    <a:ext uri="{9D8B030D-6E8A-4147-A177-3AD203B41FA5}">
                      <a16:colId xmlns:a16="http://schemas.microsoft.com/office/drawing/2014/main" val="20003"/>
                    </a:ext>
                  </a:extLst>
                </a:gridCol>
                <a:gridCol w="1166506">
                  <a:extLst>
                    <a:ext uri="{9D8B030D-6E8A-4147-A177-3AD203B41FA5}">
                      <a16:colId xmlns:a16="http://schemas.microsoft.com/office/drawing/2014/main" val="20004"/>
                    </a:ext>
                  </a:extLst>
                </a:gridCol>
                <a:gridCol w="2315846">
                  <a:extLst>
                    <a:ext uri="{9D8B030D-6E8A-4147-A177-3AD203B41FA5}">
                      <a16:colId xmlns:a16="http://schemas.microsoft.com/office/drawing/2014/main" val="20005"/>
                    </a:ext>
                  </a:extLst>
                </a:gridCol>
              </a:tblGrid>
              <a:tr h="483798">
                <a:tc>
                  <a:txBody>
                    <a:bodyPr/>
                    <a:lstStyle/>
                    <a:p>
                      <a:pPr>
                        <a:lnSpc>
                          <a:spcPct val="115000"/>
                        </a:lnSpc>
                        <a:spcAft>
                          <a:spcPts val="0"/>
                        </a:spcAft>
                      </a:pPr>
                      <a:r>
                        <a:rPr lang="en-US" sz="1400" dirty="0">
                          <a:solidFill>
                            <a:schemeClr val="tx1"/>
                          </a:solidFill>
                          <a:effectLst/>
                        </a:rPr>
                        <a:t>Active substance</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solidFill>
                            <a:schemeClr val="tx1"/>
                          </a:solidFill>
                          <a:effectLst/>
                        </a:rPr>
                        <a:t>Derived from</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solidFill>
                            <a:schemeClr val="tx1"/>
                          </a:solidFill>
                          <a:effectLst/>
                        </a:rPr>
                        <a:t>Pests controlled</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solidFill>
                            <a:schemeClr val="tx1"/>
                          </a:solidFill>
                          <a:effectLst/>
                        </a:rPr>
                        <a:t>Examples of crops sprayed</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solidFill>
                            <a:schemeClr val="tx1"/>
                          </a:solidFill>
                          <a:effectLst/>
                        </a:rPr>
                        <a:t>Plant </a:t>
                      </a:r>
                      <a:r>
                        <a:rPr lang="en-US" sz="1400" dirty="0" err="1">
                          <a:solidFill>
                            <a:schemeClr val="tx1"/>
                          </a:solidFill>
                          <a:effectLst/>
                        </a:rPr>
                        <a:t>appli</a:t>
                      </a:r>
                      <a:r>
                        <a:rPr lang="en-US" sz="1400" dirty="0">
                          <a:solidFill>
                            <a:schemeClr val="tx1"/>
                          </a:solidFill>
                          <a:effectLst/>
                        </a:rPr>
                        <a:t>-cation stage </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a:lnSpc>
                          <a:spcPct val="115000"/>
                        </a:lnSpc>
                        <a:spcAft>
                          <a:spcPts val="0"/>
                        </a:spcAft>
                      </a:pPr>
                      <a:r>
                        <a:rPr lang="en-US" sz="1400" dirty="0">
                          <a:solidFill>
                            <a:schemeClr val="tx1"/>
                          </a:solidFill>
                          <a:effectLst/>
                        </a:rPr>
                        <a:t>Comments</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extLst>
                  <a:ext uri="{0D108BD9-81ED-4DB2-BD59-A6C34878D82A}">
                    <a16:rowId xmlns:a16="http://schemas.microsoft.com/office/drawing/2014/main" val="10000"/>
                  </a:ext>
                </a:extLst>
              </a:tr>
              <a:tr h="1483608">
                <a:tc>
                  <a:txBody>
                    <a:bodyPr/>
                    <a:lstStyle/>
                    <a:p>
                      <a:pPr marL="36000">
                        <a:lnSpc>
                          <a:spcPct val="115000"/>
                        </a:lnSpc>
                        <a:spcAft>
                          <a:spcPts val="0"/>
                        </a:spcAft>
                      </a:pPr>
                      <a:r>
                        <a:rPr lang="en-US" sz="1400" i="1" dirty="0" err="1">
                          <a:effectLst/>
                        </a:rPr>
                        <a:t>Verticillium</a:t>
                      </a:r>
                      <a:r>
                        <a:rPr lang="en-US" sz="1400" i="1" dirty="0">
                          <a:effectLst/>
                        </a:rPr>
                        <a:t> </a:t>
                      </a:r>
                      <a:r>
                        <a:rPr lang="en-US" sz="1400" i="1" dirty="0" err="1">
                          <a:effectLst/>
                        </a:rPr>
                        <a:t>lecanii</a:t>
                      </a:r>
                      <a:endParaRPr lang="de-CH" sz="1400" i="1" dirty="0">
                        <a:effectLst/>
                      </a:endParaRPr>
                    </a:p>
                    <a:p>
                      <a:pPr marL="36000">
                        <a:lnSpc>
                          <a:spcPct val="115000"/>
                        </a:lnSpc>
                        <a:spcAft>
                          <a:spcPts val="0"/>
                        </a:spcAft>
                      </a:pPr>
                      <a:r>
                        <a:rPr lang="en-US" sz="1400" dirty="0">
                          <a:effectLst/>
                        </a:rPr>
                        <a:t>(e.g. </a:t>
                      </a:r>
                      <a:br>
                        <a:rPr lang="en-US" sz="1400" dirty="0">
                          <a:effectLst/>
                        </a:rPr>
                      </a:br>
                      <a:r>
                        <a:rPr lang="en-US" sz="1400" dirty="0">
                          <a:effectLst/>
                        </a:rPr>
                        <a:t>Bio-Catch)</a:t>
                      </a:r>
                      <a:endParaRPr lang="de-CH" sz="1400" dirty="0">
                        <a:effectLst/>
                      </a:endParaRPr>
                    </a:p>
                    <a:p>
                      <a:pPr marL="36000">
                        <a:lnSpc>
                          <a:spcPct val="115000"/>
                        </a:lnSpc>
                        <a:spcAft>
                          <a:spcPts val="0"/>
                        </a:spcAft>
                      </a:pPr>
                      <a:r>
                        <a:rPr lang="en-US" sz="1400" dirty="0">
                          <a:effectLst/>
                        </a:rPr>
                        <a:t> </a:t>
                      </a:r>
                      <a:endParaRPr lang="de-CH" sz="1400" dirty="0">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a:effectLst/>
                        </a:rPr>
                        <a:t>Fungal</a:t>
                      </a:r>
                      <a:endParaRPr lang="de-CH" sz="140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Sucking pests such as aphids, </a:t>
                      </a:r>
                      <a:r>
                        <a:rPr lang="en-US" sz="1400" dirty="0" err="1">
                          <a:effectLst/>
                        </a:rPr>
                        <a:t>jassids</a:t>
                      </a:r>
                      <a:r>
                        <a:rPr lang="en-US" sz="1400" dirty="0">
                          <a:effectLst/>
                        </a:rPr>
                        <a:t>, whitefly, </a:t>
                      </a:r>
                      <a:br>
                        <a:rPr lang="en-US" sz="1400" dirty="0">
                          <a:effectLst/>
                        </a:rPr>
                      </a:br>
                      <a:r>
                        <a:rPr lang="en-US" sz="1400" dirty="0">
                          <a:effectLst/>
                        </a:rPr>
                        <a:t>leaf hoppers, </a:t>
                      </a:r>
                      <a:br>
                        <a:rPr lang="en-US" sz="1400" dirty="0">
                          <a:effectLst/>
                        </a:rPr>
                      </a:br>
                      <a:r>
                        <a:rPr lang="en-US" sz="1400" dirty="0">
                          <a:effectLst/>
                        </a:rPr>
                        <a:t>mealy bugs and </a:t>
                      </a:r>
                      <a:br>
                        <a:rPr lang="en-US" sz="1400" dirty="0">
                          <a:effectLst/>
                        </a:rPr>
                      </a:br>
                      <a:r>
                        <a:rPr lang="en-US" sz="1400" dirty="0">
                          <a:effectLst/>
                        </a:rPr>
                        <a:t>root mealy bugs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Wide range </a:t>
                      </a:r>
                      <a:br>
                        <a:rPr lang="en-US" sz="1400" dirty="0">
                          <a:effectLst/>
                        </a:rPr>
                      </a:br>
                      <a:r>
                        <a:rPr lang="en-US" sz="1400" dirty="0">
                          <a:effectLst/>
                        </a:rPr>
                        <a:t>of crops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a:effectLst/>
                        </a:rPr>
                        <a:t>At all stages</a:t>
                      </a:r>
                      <a:endParaRPr lang="de-CH" sz="1400">
                        <a:effectLst/>
                        <a:latin typeface="Calibri"/>
                        <a:ea typeface="Calibri"/>
                        <a:cs typeface="Times New Roman"/>
                      </a:endParaRPr>
                    </a:p>
                  </a:txBody>
                  <a:tcPr marL="32677" marR="32677" marT="0" marB="0"/>
                </a:tc>
                <a:tc>
                  <a:txBody>
                    <a:bodyPr/>
                    <a:lstStyle/>
                    <a:p>
                      <a:pPr marL="216000" lvl="0" indent="-180000" algn="l" defTabSz="457200" rtl="0" eaLnBrk="1" latinLnBrk="0" hangingPunct="1">
                        <a:lnSpc>
                          <a:spcPct val="115000"/>
                        </a:lnSpc>
                        <a:spcAft>
                          <a:spcPts val="0"/>
                        </a:spcAft>
                        <a:buFont typeface="Symbol"/>
                        <a:buChar char=""/>
                      </a:pPr>
                      <a:r>
                        <a:rPr lang="en-US" sz="1400" kern="1200" dirty="0">
                          <a:solidFill>
                            <a:schemeClr val="dk1"/>
                          </a:solidFill>
                          <a:effectLst/>
                          <a:latin typeface="+mn-lt"/>
                          <a:ea typeface="+mn-ea"/>
                          <a:cs typeface="+mn-cs"/>
                        </a:rPr>
                        <a:t>Available in liquid and powder formulation</a:t>
                      </a:r>
                      <a:endParaRPr lang="de-CH" sz="1400" kern="1200" dirty="0">
                        <a:solidFill>
                          <a:schemeClr val="dk1"/>
                        </a:solidFill>
                        <a:effectLst/>
                        <a:latin typeface="+mn-lt"/>
                        <a:ea typeface="+mn-ea"/>
                        <a:cs typeface="+mn-cs"/>
                      </a:endParaRPr>
                    </a:p>
                  </a:txBody>
                  <a:tcPr marL="32677" marR="32677" marT="0" marB="0"/>
                </a:tc>
                <a:extLst>
                  <a:ext uri="{0D108BD9-81ED-4DB2-BD59-A6C34878D82A}">
                    <a16:rowId xmlns:a16="http://schemas.microsoft.com/office/drawing/2014/main" val="10001"/>
                  </a:ext>
                </a:extLst>
              </a:tr>
              <a:tr h="1483608">
                <a:tc>
                  <a:txBody>
                    <a:bodyPr/>
                    <a:lstStyle/>
                    <a:p>
                      <a:pPr marL="36000">
                        <a:lnSpc>
                          <a:spcPct val="115000"/>
                        </a:lnSpc>
                        <a:spcAft>
                          <a:spcPts val="0"/>
                        </a:spcAft>
                      </a:pPr>
                      <a:r>
                        <a:rPr lang="en-US" sz="1400" i="1" dirty="0" err="1">
                          <a:effectLst/>
                        </a:rPr>
                        <a:t>Metarhizium</a:t>
                      </a:r>
                      <a:r>
                        <a:rPr lang="en-US" sz="1400" i="1" dirty="0">
                          <a:effectLst/>
                        </a:rPr>
                        <a:t> </a:t>
                      </a:r>
                      <a:r>
                        <a:rPr lang="en-US" sz="1400" i="1" dirty="0" err="1">
                          <a:effectLst/>
                        </a:rPr>
                        <a:t>anisopliae</a:t>
                      </a:r>
                      <a:endParaRPr lang="de-CH" sz="1400" i="1" dirty="0">
                        <a:effectLst/>
                      </a:endParaRPr>
                    </a:p>
                    <a:p>
                      <a:pPr marL="36000">
                        <a:lnSpc>
                          <a:spcPct val="115000"/>
                        </a:lnSpc>
                        <a:spcAft>
                          <a:spcPts val="0"/>
                        </a:spcAft>
                      </a:pPr>
                      <a:r>
                        <a:rPr lang="en-US" sz="1400" dirty="0">
                          <a:effectLst/>
                        </a:rPr>
                        <a:t>(e.g. </a:t>
                      </a:r>
                      <a:br>
                        <a:rPr lang="en-US" sz="1400" dirty="0">
                          <a:effectLst/>
                        </a:rPr>
                      </a:br>
                      <a:r>
                        <a:rPr lang="en-US" sz="1400" dirty="0">
                          <a:effectLst/>
                        </a:rPr>
                        <a:t>Bio-Magic)</a:t>
                      </a:r>
                      <a:endParaRPr lang="de-CH" sz="1400" dirty="0">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a:effectLst/>
                        </a:rPr>
                        <a:t>Fungal</a:t>
                      </a:r>
                      <a:endParaRPr lang="de-CH" sz="140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Leaf hoppers, </a:t>
                      </a:r>
                      <a:br>
                        <a:rPr lang="en-US" sz="1400" dirty="0">
                          <a:effectLst/>
                        </a:rPr>
                      </a:br>
                      <a:r>
                        <a:rPr lang="en-US" sz="1400" dirty="0">
                          <a:effectLst/>
                        </a:rPr>
                        <a:t>root grubs, </a:t>
                      </a:r>
                      <a:br>
                        <a:rPr lang="en-US" sz="1400" dirty="0">
                          <a:effectLst/>
                        </a:rPr>
                      </a:br>
                      <a:r>
                        <a:rPr lang="en-US" sz="1400" dirty="0">
                          <a:effectLst/>
                        </a:rPr>
                        <a:t>borers, cutworms, termites, </a:t>
                      </a:r>
                      <a:br>
                        <a:rPr lang="en-US" sz="1400" dirty="0">
                          <a:effectLst/>
                        </a:rPr>
                      </a:br>
                      <a:r>
                        <a:rPr lang="en-US" sz="1400" dirty="0">
                          <a:effectLst/>
                        </a:rPr>
                        <a:t>palm weevils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Wide range </a:t>
                      </a:r>
                      <a:br>
                        <a:rPr lang="en-US" sz="1400" dirty="0">
                          <a:effectLst/>
                        </a:rPr>
                      </a:br>
                      <a:r>
                        <a:rPr lang="en-US" sz="1400" dirty="0">
                          <a:effectLst/>
                        </a:rPr>
                        <a:t>of crops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a:effectLst/>
                        </a:rPr>
                        <a:t>At all stages</a:t>
                      </a:r>
                      <a:endParaRPr lang="de-CH" sz="1400">
                        <a:effectLst/>
                        <a:latin typeface="Calibri"/>
                        <a:ea typeface="Calibri"/>
                        <a:cs typeface="Times New Roman"/>
                      </a:endParaRPr>
                    </a:p>
                  </a:txBody>
                  <a:tcPr marL="32677" marR="32677" marT="0" marB="0"/>
                </a:tc>
                <a:tc>
                  <a:txBody>
                    <a:bodyPr/>
                    <a:lstStyle/>
                    <a:p>
                      <a:pPr marL="216000" lvl="0" indent="-180000">
                        <a:lnSpc>
                          <a:spcPct val="115000"/>
                        </a:lnSpc>
                        <a:spcAft>
                          <a:spcPts val="0"/>
                        </a:spcAft>
                        <a:buFont typeface="Symbol"/>
                        <a:buChar char=""/>
                      </a:pPr>
                      <a:r>
                        <a:rPr lang="en-US" sz="1400" dirty="0">
                          <a:effectLst/>
                        </a:rPr>
                        <a:t>Available in and powder formulation</a:t>
                      </a:r>
                      <a:endParaRPr lang="de-CH" sz="1400" dirty="0">
                        <a:effectLst/>
                      </a:endParaRPr>
                    </a:p>
                    <a:p>
                      <a:pPr marL="216000" lvl="0" indent="-180000">
                        <a:lnSpc>
                          <a:spcPct val="115000"/>
                        </a:lnSpc>
                        <a:spcAft>
                          <a:spcPts val="0"/>
                        </a:spcAft>
                        <a:buFont typeface="Symbol"/>
                        <a:buChar char=""/>
                      </a:pPr>
                      <a:r>
                        <a:rPr lang="en-US" sz="1400" dirty="0">
                          <a:effectLst/>
                        </a:rPr>
                        <a:t>Safe to natural enemies of pest such as beneficial parasites and beneficial predators </a:t>
                      </a:r>
                      <a:endParaRPr lang="de-CH" sz="1400" dirty="0">
                        <a:effectLst/>
                        <a:latin typeface="Calibri"/>
                        <a:ea typeface="Calibri"/>
                        <a:cs typeface="Times New Roman"/>
                      </a:endParaRPr>
                    </a:p>
                  </a:txBody>
                  <a:tcPr marL="32677" marR="32677" marT="0" marB="0"/>
                </a:tc>
                <a:extLst>
                  <a:ext uri="{0D108BD9-81ED-4DB2-BD59-A6C34878D82A}">
                    <a16:rowId xmlns:a16="http://schemas.microsoft.com/office/drawing/2014/main" val="10002"/>
                  </a:ext>
                </a:extLst>
              </a:tr>
              <a:tr h="1733561">
                <a:tc>
                  <a:txBody>
                    <a:bodyPr/>
                    <a:lstStyle/>
                    <a:p>
                      <a:pPr marL="36000">
                        <a:lnSpc>
                          <a:spcPct val="115000"/>
                        </a:lnSpc>
                        <a:spcAft>
                          <a:spcPts val="0"/>
                        </a:spcAft>
                      </a:pPr>
                      <a:r>
                        <a:rPr lang="en-US" sz="1400" i="1" dirty="0" err="1">
                          <a:effectLst/>
                        </a:rPr>
                        <a:t>Paecilomyces</a:t>
                      </a:r>
                      <a:r>
                        <a:rPr lang="en-US" sz="1400" i="1" dirty="0">
                          <a:effectLst/>
                        </a:rPr>
                        <a:t> </a:t>
                      </a:r>
                      <a:r>
                        <a:rPr lang="en-US" sz="1400" i="1" dirty="0" err="1">
                          <a:effectLst/>
                        </a:rPr>
                        <a:t>fumosoroseus</a:t>
                      </a:r>
                      <a:endParaRPr lang="de-CH" sz="1400" i="1" dirty="0">
                        <a:effectLst/>
                      </a:endParaRPr>
                    </a:p>
                    <a:p>
                      <a:pPr marL="36000">
                        <a:lnSpc>
                          <a:spcPct val="115000"/>
                        </a:lnSpc>
                        <a:spcAft>
                          <a:spcPts val="0"/>
                        </a:spcAft>
                      </a:pPr>
                      <a:r>
                        <a:rPr lang="en-US" sz="1400" dirty="0">
                          <a:effectLst/>
                        </a:rPr>
                        <a:t>(e.g. Priority)</a:t>
                      </a:r>
                      <a:endParaRPr lang="de-CH" sz="1400" dirty="0">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a:effectLst/>
                        </a:rPr>
                        <a:t>Fungal</a:t>
                      </a:r>
                      <a:endParaRPr lang="de-CH" sz="140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Acarine pests like Brown Wheat Mite, Rust mite, Blue oat mites, Red Spider Mites, Pink Mite, Purple Mite, Pale mite, Scarlet mite</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Wide range </a:t>
                      </a:r>
                      <a:br>
                        <a:rPr lang="en-US" sz="1400" dirty="0">
                          <a:effectLst/>
                        </a:rPr>
                      </a:br>
                      <a:r>
                        <a:rPr lang="en-US" sz="1400" dirty="0">
                          <a:effectLst/>
                        </a:rPr>
                        <a:t>of crops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a:effectLst/>
                        </a:rPr>
                        <a:t>At all stages</a:t>
                      </a:r>
                      <a:endParaRPr lang="de-CH" sz="1400">
                        <a:effectLst/>
                        <a:latin typeface="Calibri"/>
                        <a:ea typeface="Calibri"/>
                        <a:cs typeface="Times New Roman"/>
                      </a:endParaRPr>
                    </a:p>
                  </a:txBody>
                  <a:tcPr marL="32677" marR="32677" marT="0" marB="0"/>
                </a:tc>
                <a:tc>
                  <a:txBody>
                    <a:bodyPr/>
                    <a:lstStyle/>
                    <a:p>
                      <a:pPr marL="216000" lvl="0" indent="-180000">
                        <a:lnSpc>
                          <a:spcPct val="115000"/>
                        </a:lnSpc>
                        <a:spcAft>
                          <a:spcPts val="0"/>
                        </a:spcAft>
                        <a:buFont typeface="Symbol"/>
                        <a:buChar char=""/>
                      </a:pPr>
                      <a:r>
                        <a:rPr lang="en-US" sz="1400" dirty="0">
                          <a:effectLst/>
                        </a:rPr>
                        <a:t>Available in and powder formulation</a:t>
                      </a:r>
                      <a:endParaRPr lang="de-CH" sz="1400" dirty="0">
                        <a:effectLst/>
                      </a:endParaRPr>
                    </a:p>
                    <a:p>
                      <a:pPr marL="216000" lvl="0" indent="-180000">
                        <a:lnSpc>
                          <a:spcPct val="115000"/>
                        </a:lnSpc>
                        <a:spcAft>
                          <a:spcPts val="0"/>
                        </a:spcAft>
                        <a:buFont typeface="Symbol"/>
                        <a:buChar char=""/>
                      </a:pPr>
                      <a:r>
                        <a:rPr lang="en-US" sz="1400" dirty="0">
                          <a:effectLst/>
                        </a:rPr>
                        <a:t>Safe to natural enemies of pest such as beneficial parasites and beneficial predators</a:t>
                      </a:r>
                      <a:endParaRPr lang="de-CH" sz="1400" dirty="0">
                        <a:effectLst/>
                        <a:latin typeface="Calibri"/>
                        <a:ea typeface="Calibri"/>
                        <a:cs typeface="Times New Roman"/>
                      </a:endParaRPr>
                    </a:p>
                  </a:txBody>
                  <a:tcPr marL="32677" marR="32677" marT="0" marB="0"/>
                </a:tc>
                <a:extLst>
                  <a:ext uri="{0D108BD9-81ED-4DB2-BD59-A6C34878D82A}">
                    <a16:rowId xmlns:a16="http://schemas.microsoft.com/office/drawing/2014/main" val="10003"/>
                  </a:ext>
                </a:extLst>
              </a:tr>
            </a:tbl>
          </a:graphicData>
        </a:graphic>
      </p:graphicFrame>
      <p:sp>
        <p:nvSpPr>
          <p:cNvPr id="3" name="Titel 2"/>
          <p:cNvSpPr>
            <a:spLocks noGrp="1"/>
          </p:cNvSpPr>
          <p:nvPr>
            <p:ph type="title"/>
          </p:nvPr>
        </p:nvSpPr>
        <p:spPr>
          <a:xfrm>
            <a:off x="539552" y="260648"/>
            <a:ext cx="8251825" cy="498475"/>
          </a:xfrm>
        </p:spPr>
        <p:txBody>
          <a:bodyPr/>
          <a:lstStyle/>
          <a:p>
            <a:r>
              <a:rPr lang="en-GB" sz="2400" dirty="0"/>
              <a:t>Examples of agents and products for pest control (2)</a:t>
            </a:r>
          </a:p>
        </p:txBody>
      </p:sp>
    </p:spTree>
    <p:extLst>
      <p:ext uri="{BB962C8B-B14F-4D97-AF65-F5344CB8AC3E}">
        <p14:creationId xmlns:p14="http://schemas.microsoft.com/office/powerpoint/2010/main" val="4267975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51911754"/>
              </p:ext>
            </p:extLst>
          </p:nvPr>
        </p:nvGraphicFramePr>
        <p:xfrm>
          <a:off x="317278" y="1196752"/>
          <a:ext cx="8402091" cy="2535454"/>
        </p:xfrm>
        <a:graphic>
          <a:graphicData uri="http://schemas.openxmlformats.org/drawingml/2006/table">
            <a:tbl>
              <a:tblPr firstRow="1" firstCol="1" bandRow="1">
                <a:tableStyleId>{5C22544A-7EE6-4342-B048-85BDC9FD1C3A}</a:tableStyleId>
              </a:tblPr>
              <a:tblGrid>
                <a:gridCol w="1273371">
                  <a:extLst>
                    <a:ext uri="{9D8B030D-6E8A-4147-A177-3AD203B41FA5}">
                      <a16:colId xmlns:a16="http://schemas.microsoft.com/office/drawing/2014/main" val="20000"/>
                    </a:ext>
                  </a:extLst>
                </a:gridCol>
                <a:gridCol w="778171">
                  <a:extLst>
                    <a:ext uri="{9D8B030D-6E8A-4147-A177-3AD203B41FA5}">
                      <a16:colId xmlns:a16="http://schemas.microsoft.com/office/drawing/2014/main" val="20001"/>
                    </a:ext>
                  </a:extLst>
                </a:gridCol>
                <a:gridCol w="1697828">
                  <a:extLst>
                    <a:ext uri="{9D8B030D-6E8A-4147-A177-3AD203B41FA5}">
                      <a16:colId xmlns:a16="http://schemas.microsoft.com/office/drawing/2014/main" val="20002"/>
                    </a:ext>
                  </a:extLst>
                </a:gridCol>
                <a:gridCol w="1138025">
                  <a:extLst>
                    <a:ext uri="{9D8B030D-6E8A-4147-A177-3AD203B41FA5}">
                      <a16:colId xmlns:a16="http://schemas.microsoft.com/office/drawing/2014/main" val="20003"/>
                    </a:ext>
                  </a:extLst>
                </a:gridCol>
                <a:gridCol w="1202628">
                  <a:extLst>
                    <a:ext uri="{9D8B030D-6E8A-4147-A177-3AD203B41FA5}">
                      <a16:colId xmlns:a16="http://schemas.microsoft.com/office/drawing/2014/main" val="20004"/>
                    </a:ext>
                  </a:extLst>
                </a:gridCol>
                <a:gridCol w="2312068">
                  <a:extLst>
                    <a:ext uri="{9D8B030D-6E8A-4147-A177-3AD203B41FA5}">
                      <a16:colId xmlns:a16="http://schemas.microsoft.com/office/drawing/2014/main" val="20005"/>
                    </a:ext>
                  </a:extLst>
                </a:gridCol>
              </a:tblGrid>
              <a:tr h="792088">
                <a:tc>
                  <a:txBody>
                    <a:bodyPr/>
                    <a:lstStyle/>
                    <a:p>
                      <a:pPr marL="36000">
                        <a:lnSpc>
                          <a:spcPct val="115000"/>
                        </a:lnSpc>
                        <a:spcAft>
                          <a:spcPts val="0"/>
                        </a:spcAft>
                      </a:pPr>
                      <a:r>
                        <a:rPr lang="en-US" sz="1400" dirty="0">
                          <a:solidFill>
                            <a:schemeClr val="tx1"/>
                          </a:solidFill>
                          <a:effectLst/>
                        </a:rPr>
                        <a:t>Active substance</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Derived from</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Pests controlled</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Examples </a:t>
                      </a:r>
                      <a:br>
                        <a:rPr lang="en-US" sz="1400" dirty="0">
                          <a:solidFill>
                            <a:schemeClr val="tx1"/>
                          </a:solidFill>
                          <a:effectLst/>
                        </a:rPr>
                      </a:br>
                      <a:r>
                        <a:rPr lang="en-US" sz="1400" dirty="0">
                          <a:solidFill>
                            <a:schemeClr val="tx1"/>
                          </a:solidFill>
                          <a:effectLst/>
                        </a:rPr>
                        <a:t>of crops sprayed</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Plant application stage </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dirty="0">
                          <a:solidFill>
                            <a:schemeClr val="tx1"/>
                          </a:solidFill>
                          <a:effectLst/>
                        </a:rPr>
                        <a:t>Comments</a:t>
                      </a:r>
                      <a:endParaRPr lang="de-CH" sz="1400" dirty="0">
                        <a:solidFill>
                          <a:schemeClr val="tx1"/>
                        </a:solidFill>
                        <a:effectLst/>
                        <a:latin typeface="Calibri"/>
                        <a:ea typeface="Calibri"/>
                        <a:cs typeface="Times New Roman"/>
                      </a:endParaRPr>
                    </a:p>
                  </a:txBody>
                  <a:tcPr marL="32677" marR="32677" marT="0" marB="0">
                    <a:solidFill>
                      <a:schemeClr val="accent5">
                        <a:lumMod val="75000"/>
                      </a:schemeClr>
                    </a:solidFill>
                  </a:tcPr>
                </a:tc>
                <a:extLst>
                  <a:ext uri="{0D108BD9-81ED-4DB2-BD59-A6C34878D82A}">
                    <a16:rowId xmlns:a16="http://schemas.microsoft.com/office/drawing/2014/main" val="10000"/>
                  </a:ext>
                </a:extLst>
              </a:tr>
              <a:tr h="1743366">
                <a:tc>
                  <a:txBody>
                    <a:bodyPr/>
                    <a:lstStyle/>
                    <a:p>
                      <a:pPr marL="36000">
                        <a:lnSpc>
                          <a:spcPct val="115000"/>
                        </a:lnSpc>
                        <a:spcAft>
                          <a:spcPts val="0"/>
                        </a:spcAft>
                      </a:pPr>
                      <a:r>
                        <a:rPr lang="en-US" sz="1400" i="1" dirty="0" err="1">
                          <a:effectLst/>
                        </a:rPr>
                        <a:t>Paecilomyces</a:t>
                      </a:r>
                      <a:r>
                        <a:rPr lang="en-US" sz="1400" i="1" dirty="0">
                          <a:effectLst/>
                        </a:rPr>
                        <a:t> </a:t>
                      </a:r>
                      <a:r>
                        <a:rPr lang="en-US" sz="1400" i="1" dirty="0" err="1">
                          <a:effectLst/>
                        </a:rPr>
                        <a:t>lilacinus</a:t>
                      </a:r>
                      <a:endParaRPr lang="de-CH" sz="1400" i="1" dirty="0">
                        <a:effectLst/>
                      </a:endParaRPr>
                    </a:p>
                    <a:p>
                      <a:pPr marL="36000">
                        <a:lnSpc>
                          <a:spcPct val="115000"/>
                        </a:lnSpc>
                        <a:spcAft>
                          <a:spcPts val="0"/>
                        </a:spcAft>
                      </a:pPr>
                      <a:r>
                        <a:rPr lang="en-US" sz="1400" dirty="0">
                          <a:effectLst/>
                        </a:rPr>
                        <a:t>(e.g. </a:t>
                      </a:r>
                      <a:br>
                        <a:rPr lang="en-US" sz="1400" dirty="0">
                          <a:effectLst/>
                        </a:rPr>
                      </a:br>
                      <a:r>
                        <a:rPr lang="en-US" sz="1400" dirty="0">
                          <a:effectLst/>
                        </a:rPr>
                        <a:t>Bio-</a:t>
                      </a:r>
                      <a:r>
                        <a:rPr lang="en-US" sz="1400" dirty="0" err="1">
                          <a:effectLst/>
                        </a:rPr>
                        <a:t>Nematon</a:t>
                      </a:r>
                      <a:r>
                        <a:rPr lang="en-US" sz="1400" dirty="0">
                          <a:effectLst/>
                        </a:rPr>
                        <a:t>)</a:t>
                      </a:r>
                      <a:endParaRPr lang="de-CH" sz="1400" dirty="0">
                        <a:effectLst/>
                      </a:endParaRPr>
                    </a:p>
                    <a:p>
                      <a:pPr marL="36000">
                        <a:lnSpc>
                          <a:spcPct val="115000"/>
                        </a:lnSpc>
                        <a:spcAft>
                          <a:spcPts val="0"/>
                        </a:spcAft>
                      </a:pPr>
                      <a:r>
                        <a:rPr lang="en-US" sz="1400" dirty="0">
                          <a:effectLst/>
                        </a:rPr>
                        <a:t> </a:t>
                      </a:r>
                      <a:endParaRPr lang="de-CH" sz="1400" dirty="0">
                        <a:effectLst/>
                        <a:latin typeface="Calibri"/>
                        <a:ea typeface="Calibri"/>
                        <a:cs typeface="Times New Roman"/>
                      </a:endParaRPr>
                    </a:p>
                  </a:txBody>
                  <a:tcPr marL="32677" marR="32677" marT="0" marB="0">
                    <a:solidFill>
                      <a:schemeClr val="accent5">
                        <a:lumMod val="75000"/>
                      </a:schemeClr>
                    </a:solidFill>
                  </a:tcPr>
                </a:tc>
                <a:tc>
                  <a:txBody>
                    <a:bodyPr/>
                    <a:lstStyle/>
                    <a:p>
                      <a:pPr marL="36000">
                        <a:lnSpc>
                          <a:spcPct val="115000"/>
                        </a:lnSpc>
                        <a:spcAft>
                          <a:spcPts val="0"/>
                        </a:spcAft>
                      </a:pPr>
                      <a:r>
                        <a:rPr lang="en-US" sz="1400" dirty="0">
                          <a:effectLst/>
                        </a:rPr>
                        <a:t>Fungal</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Root knot nematodes, burrowing nematodes, </a:t>
                      </a:r>
                      <a:br>
                        <a:rPr lang="en-US" sz="1400" dirty="0">
                          <a:effectLst/>
                        </a:rPr>
                      </a:br>
                      <a:r>
                        <a:rPr lang="en-US" sz="1400" dirty="0">
                          <a:effectLst/>
                        </a:rPr>
                        <a:t>cyst nematodes, lesion nematodes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dirty="0">
                          <a:effectLst/>
                        </a:rPr>
                        <a:t>Wide range</a:t>
                      </a:r>
                      <a:br>
                        <a:rPr lang="en-US" sz="1400" dirty="0">
                          <a:effectLst/>
                        </a:rPr>
                      </a:br>
                      <a:r>
                        <a:rPr lang="en-US" sz="1400" dirty="0">
                          <a:effectLst/>
                        </a:rPr>
                        <a:t>of crops</a:t>
                      </a:r>
                      <a:endParaRPr lang="de-CH" sz="1400" dirty="0">
                        <a:effectLst/>
                        <a:latin typeface="Calibri"/>
                        <a:ea typeface="Calibri"/>
                        <a:cs typeface="Times New Roman"/>
                      </a:endParaRPr>
                    </a:p>
                  </a:txBody>
                  <a:tcPr marL="32677" marR="32677" marT="0" marB="0"/>
                </a:tc>
                <a:tc>
                  <a:txBody>
                    <a:bodyPr/>
                    <a:lstStyle/>
                    <a:p>
                      <a:pPr marL="36000">
                        <a:lnSpc>
                          <a:spcPct val="115000"/>
                        </a:lnSpc>
                        <a:spcAft>
                          <a:spcPts val="0"/>
                        </a:spcAft>
                      </a:pPr>
                      <a:r>
                        <a:rPr lang="en-US" sz="1400">
                          <a:effectLst/>
                        </a:rPr>
                        <a:t>At all stages</a:t>
                      </a:r>
                      <a:endParaRPr lang="de-CH" sz="1400">
                        <a:effectLst/>
                        <a:latin typeface="Calibri"/>
                        <a:ea typeface="Calibri"/>
                        <a:cs typeface="Times New Roman"/>
                      </a:endParaRPr>
                    </a:p>
                  </a:txBody>
                  <a:tcPr marL="32677" marR="32677" marT="0" marB="0"/>
                </a:tc>
                <a:tc>
                  <a:txBody>
                    <a:bodyPr/>
                    <a:lstStyle/>
                    <a:p>
                      <a:pPr marL="216000" lvl="0" indent="-180000" algn="l" defTabSz="457200" rtl="0" eaLnBrk="1" latinLnBrk="0" hangingPunct="1">
                        <a:lnSpc>
                          <a:spcPct val="115000"/>
                        </a:lnSpc>
                        <a:spcAft>
                          <a:spcPts val="0"/>
                        </a:spcAft>
                        <a:buFont typeface="Symbol"/>
                        <a:buChar char=""/>
                      </a:pPr>
                      <a:r>
                        <a:rPr lang="en-US" sz="1400" kern="1200" dirty="0">
                          <a:solidFill>
                            <a:schemeClr val="dk1"/>
                          </a:solidFill>
                          <a:effectLst/>
                          <a:latin typeface="+mn-lt"/>
                          <a:ea typeface="+mn-ea"/>
                          <a:cs typeface="+mn-cs"/>
                        </a:rPr>
                        <a:t>Available in liquid and powder formulation.</a:t>
                      </a:r>
                      <a:endParaRPr lang="de-CH" sz="1400" kern="1200" dirty="0">
                        <a:solidFill>
                          <a:schemeClr val="dk1"/>
                        </a:solidFill>
                        <a:effectLst/>
                        <a:latin typeface="+mn-lt"/>
                        <a:ea typeface="+mn-ea"/>
                        <a:cs typeface="+mn-cs"/>
                      </a:endParaRPr>
                    </a:p>
                    <a:p>
                      <a:pPr marL="36000">
                        <a:lnSpc>
                          <a:spcPct val="115000"/>
                        </a:lnSpc>
                        <a:spcAft>
                          <a:spcPts val="0"/>
                        </a:spcAft>
                      </a:pPr>
                      <a:r>
                        <a:rPr lang="en-US" sz="1400" dirty="0">
                          <a:effectLst/>
                        </a:rPr>
                        <a:t> </a:t>
                      </a:r>
                      <a:endParaRPr lang="de-CH" sz="1400" dirty="0">
                        <a:effectLst/>
                        <a:latin typeface="Calibri"/>
                        <a:ea typeface="Calibri"/>
                        <a:cs typeface="Times New Roman"/>
                      </a:endParaRPr>
                    </a:p>
                  </a:txBody>
                  <a:tcPr marL="32677" marR="32677" marT="0" marB="0"/>
                </a:tc>
                <a:extLst>
                  <a:ext uri="{0D108BD9-81ED-4DB2-BD59-A6C34878D82A}">
                    <a16:rowId xmlns:a16="http://schemas.microsoft.com/office/drawing/2014/main" val="10001"/>
                  </a:ext>
                </a:extLst>
              </a:tr>
            </a:tbl>
          </a:graphicData>
        </a:graphic>
      </p:graphicFrame>
      <p:sp>
        <p:nvSpPr>
          <p:cNvPr id="3" name="Titel 2"/>
          <p:cNvSpPr>
            <a:spLocks noGrp="1"/>
          </p:cNvSpPr>
          <p:nvPr>
            <p:ph type="title"/>
          </p:nvPr>
        </p:nvSpPr>
        <p:spPr>
          <a:xfrm>
            <a:off x="467544" y="476672"/>
            <a:ext cx="8251825" cy="498475"/>
          </a:xfrm>
        </p:spPr>
        <p:txBody>
          <a:bodyPr/>
          <a:lstStyle/>
          <a:p>
            <a:r>
              <a:rPr lang="en-GB" sz="2400" dirty="0"/>
              <a:t>Examples of agents and products for pest control (3)</a:t>
            </a:r>
          </a:p>
        </p:txBody>
      </p:sp>
    </p:spTree>
    <p:extLst>
      <p:ext uri="{BB962C8B-B14F-4D97-AF65-F5344CB8AC3E}">
        <p14:creationId xmlns:p14="http://schemas.microsoft.com/office/powerpoint/2010/main" val="3217244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2AED02A-4153-4B94-955B-487AF141AB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5022" y="897191"/>
            <a:ext cx="3400994" cy="1821001"/>
          </a:xfrm>
          <a:prstGeom prst="rect">
            <a:avLst/>
          </a:prstGeom>
        </p:spPr>
      </p:pic>
      <p:sp>
        <p:nvSpPr>
          <p:cNvPr id="2" name="Title 1"/>
          <p:cNvSpPr>
            <a:spLocks noGrp="1"/>
          </p:cNvSpPr>
          <p:nvPr>
            <p:ph type="title"/>
          </p:nvPr>
        </p:nvSpPr>
        <p:spPr>
          <a:xfrm>
            <a:off x="476088" y="260648"/>
            <a:ext cx="8251825" cy="615596"/>
          </a:xfrm>
        </p:spPr>
        <p:txBody>
          <a:bodyPr/>
          <a:lstStyle/>
          <a:p>
            <a:r>
              <a:rPr lang="en-GB" dirty="0"/>
              <a:t>Greenhouses – advantages and disadvantages</a:t>
            </a:r>
          </a:p>
        </p:txBody>
      </p:sp>
      <p:graphicFrame>
        <p:nvGraphicFramePr>
          <p:cNvPr id="8" name="Tabelle 7"/>
          <p:cNvGraphicFramePr>
            <a:graphicFrameLocks noGrp="1"/>
          </p:cNvGraphicFramePr>
          <p:nvPr>
            <p:extLst>
              <p:ext uri="{D42A27DB-BD31-4B8C-83A1-F6EECF244321}">
                <p14:modId xmlns:p14="http://schemas.microsoft.com/office/powerpoint/2010/main" val="2773680526"/>
              </p:ext>
            </p:extLst>
          </p:nvPr>
        </p:nvGraphicFramePr>
        <p:xfrm>
          <a:off x="251520" y="2750440"/>
          <a:ext cx="8712968" cy="3198840"/>
        </p:xfrm>
        <a:graphic>
          <a:graphicData uri="http://schemas.openxmlformats.org/drawingml/2006/table">
            <a:tbl>
              <a:tblPr bandRow="1">
                <a:tableStyleId>{5C22544A-7EE6-4342-B048-85BDC9FD1C3A}</a:tableStyleId>
              </a:tblPr>
              <a:tblGrid>
                <a:gridCol w="5184576">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370840">
                <a:tc>
                  <a:txBody>
                    <a:bodyPr/>
                    <a:lstStyle/>
                    <a:p>
                      <a:r>
                        <a:rPr lang="de-CH" sz="1600" b="1" dirty="0"/>
                        <a:t>Advantages</a:t>
                      </a:r>
                    </a:p>
                  </a:txBody>
                  <a:tcPr marL="72000" marR="72000" marT="72000" marB="72000" anchor="ctr">
                    <a:lnR w="38100" cap="flat" cmpd="sng" algn="ctr">
                      <a:solidFill>
                        <a:schemeClr val="bg1"/>
                      </a:solidFill>
                      <a:prstDash val="solid"/>
                      <a:round/>
                      <a:headEnd type="none" w="med" len="med"/>
                      <a:tailEnd type="none" w="med" len="med"/>
                    </a:lnR>
                    <a:solidFill>
                      <a:srgbClr val="92D050"/>
                    </a:solidFill>
                  </a:tcPr>
                </a:tc>
                <a:tc>
                  <a:txBody>
                    <a:bodyPr/>
                    <a:lstStyle/>
                    <a:p>
                      <a:r>
                        <a:rPr lang="en-GB" sz="1600" b="1" noProof="0"/>
                        <a:t>Disadvantages</a:t>
                      </a:r>
                    </a:p>
                  </a:txBody>
                  <a:tcPr marL="72000" marR="72000" marT="72000" marB="72000" anchor="ctr">
                    <a:lnL w="38100" cap="flat" cmpd="sng" algn="ctr">
                      <a:solidFill>
                        <a:schemeClr val="bg1"/>
                      </a:solidFill>
                      <a:prstDash val="solid"/>
                      <a:round/>
                      <a:headEnd type="none" w="med" len="med"/>
                      <a:tailEnd type="none" w="med" len="med"/>
                    </a:lnL>
                    <a:solidFill>
                      <a:srgbClr val="FF9933"/>
                    </a:solidFill>
                  </a:tcPr>
                </a:tc>
                <a:extLst>
                  <a:ext uri="{0D108BD9-81ED-4DB2-BD59-A6C34878D82A}">
                    <a16:rowId xmlns:a16="http://schemas.microsoft.com/office/drawing/2014/main" val="10000"/>
                  </a:ext>
                </a:extLst>
              </a:tr>
              <a:tr h="1483360">
                <a:tc>
                  <a:txBody>
                    <a:bodyPr/>
                    <a:lstStyle/>
                    <a:p>
                      <a:pPr marL="252000" lvl="0" indent="-252000">
                        <a:spcBef>
                          <a:spcPts val="0"/>
                        </a:spcBef>
                        <a:spcAft>
                          <a:spcPts val="300"/>
                        </a:spcAft>
                        <a:buFont typeface="Arial" panose="020B0604020202020204" pitchFamily="34" charset="0"/>
                        <a:buChar char="•"/>
                      </a:pPr>
                      <a:r>
                        <a:rPr lang="en-US" sz="1600" b="0" dirty="0"/>
                        <a:t>Better control of growing conditions and hence ability to supply fresh products during the ‘out of season’ period and take advantage of premium prices</a:t>
                      </a:r>
                      <a:endParaRPr lang="de-CH" sz="1600" b="0" dirty="0"/>
                    </a:p>
                    <a:p>
                      <a:pPr marL="252000" lvl="0" indent="-252000">
                        <a:spcBef>
                          <a:spcPts val="0"/>
                        </a:spcBef>
                        <a:spcAft>
                          <a:spcPts val="300"/>
                        </a:spcAft>
                        <a:buFont typeface="Arial" panose="020B0604020202020204" pitchFamily="34" charset="0"/>
                        <a:buChar char="•"/>
                      </a:pPr>
                      <a:r>
                        <a:rPr lang="en-US" sz="1600" b="0" dirty="0"/>
                        <a:t>Allows for better timing of production and supply</a:t>
                      </a:r>
                      <a:endParaRPr lang="de-CH" sz="1600" b="0" dirty="0"/>
                    </a:p>
                    <a:p>
                      <a:pPr marL="252000" lvl="0" indent="-252000">
                        <a:spcBef>
                          <a:spcPts val="0"/>
                        </a:spcBef>
                        <a:spcAft>
                          <a:spcPts val="300"/>
                        </a:spcAft>
                        <a:buFont typeface="Arial" panose="020B0604020202020204" pitchFamily="34" charset="0"/>
                        <a:buChar char="•"/>
                      </a:pPr>
                      <a:r>
                        <a:rPr lang="en-US" sz="1600" b="0" dirty="0"/>
                        <a:t>Allows better control on weeds, diseases and pests</a:t>
                      </a:r>
                      <a:endParaRPr lang="de-CH" sz="1600" b="0" dirty="0"/>
                    </a:p>
                    <a:p>
                      <a:pPr marL="252000" lvl="0" indent="-252000">
                        <a:spcBef>
                          <a:spcPts val="0"/>
                        </a:spcBef>
                        <a:spcAft>
                          <a:spcPts val="300"/>
                        </a:spcAft>
                        <a:buFont typeface="Arial" panose="020B0604020202020204" pitchFamily="34" charset="0"/>
                        <a:buChar char="•"/>
                      </a:pPr>
                      <a:r>
                        <a:rPr lang="en-US" sz="1600" b="0" dirty="0"/>
                        <a:t>Produce is of more uniform quality e.g. appearance</a:t>
                      </a:r>
                      <a:endParaRPr lang="de-CH" sz="1600" b="0" dirty="0"/>
                    </a:p>
                    <a:p>
                      <a:pPr marL="252000" lvl="0" indent="-252000">
                        <a:spcBef>
                          <a:spcPts val="0"/>
                        </a:spcBef>
                        <a:spcAft>
                          <a:spcPts val="300"/>
                        </a:spcAft>
                        <a:buFont typeface="Arial" panose="020B0604020202020204" pitchFamily="34" charset="0"/>
                        <a:buChar char="•"/>
                      </a:pPr>
                      <a:r>
                        <a:rPr lang="en-US" sz="1600" b="0" dirty="0"/>
                        <a:t>Reduced swings in production volumes therefore consistency in volumes for markets and also prices</a:t>
                      </a:r>
                      <a:endParaRPr lang="de-CH" sz="1600" b="0" dirty="0"/>
                    </a:p>
                    <a:p>
                      <a:pPr marL="252000" lvl="0" indent="-252000">
                        <a:spcBef>
                          <a:spcPts val="0"/>
                        </a:spcBef>
                        <a:spcAft>
                          <a:spcPts val="300"/>
                        </a:spcAft>
                        <a:buFont typeface="Arial" panose="020B0604020202020204" pitchFamily="34" charset="0"/>
                        <a:buChar char="•"/>
                      </a:pPr>
                      <a:r>
                        <a:rPr lang="en-US" sz="1600" b="0" dirty="0"/>
                        <a:t>Improves food safety</a:t>
                      </a:r>
                      <a:endParaRPr lang="de-CH" sz="1600" b="0" dirty="0"/>
                    </a:p>
                    <a:p>
                      <a:pPr marL="252000" lvl="0" indent="-252000">
                        <a:spcBef>
                          <a:spcPts val="0"/>
                        </a:spcBef>
                        <a:spcAft>
                          <a:spcPts val="300"/>
                        </a:spcAft>
                        <a:buFont typeface="Arial" panose="020B0604020202020204" pitchFamily="34" charset="0"/>
                        <a:buChar char="•"/>
                      </a:pPr>
                      <a:r>
                        <a:rPr lang="en-US" sz="1600" b="0" dirty="0"/>
                        <a:t>Allows to have a tighter control on water quality</a:t>
                      </a:r>
                    </a:p>
                  </a:txBody>
                  <a:tcPr marL="72000" marR="72000" marT="72000" marB="72000">
                    <a:lnR w="38100" cap="flat" cmpd="sng" algn="ctr">
                      <a:solidFill>
                        <a:schemeClr val="bg1"/>
                      </a:solidFill>
                      <a:prstDash val="solid"/>
                      <a:round/>
                      <a:headEnd type="none" w="med" len="med"/>
                      <a:tailEnd type="none" w="med" len="med"/>
                    </a:lnR>
                    <a:solidFill>
                      <a:srgbClr val="92D050">
                        <a:alpha val="50196"/>
                      </a:srgbClr>
                    </a:solidFill>
                  </a:tcPr>
                </a:tc>
                <a:tc>
                  <a:txBody>
                    <a:bodyPr/>
                    <a:lstStyle/>
                    <a:p>
                      <a:pPr marL="252000" lvl="0" indent="-252000" algn="l" defTabSz="457200" rtl="0" eaLnBrk="1" latinLnBrk="0" hangingPunct="1">
                        <a:spcBef>
                          <a:spcPts val="0"/>
                        </a:spcBef>
                        <a:spcAft>
                          <a:spcPts val="300"/>
                        </a:spcAft>
                        <a:buFont typeface="Arial" panose="020B0604020202020204" pitchFamily="34" charset="0"/>
                        <a:buChar char="•"/>
                      </a:pPr>
                      <a:r>
                        <a:rPr lang="en-GB" sz="1600" b="0" kern="1200" noProof="0" dirty="0">
                          <a:solidFill>
                            <a:schemeClr val="dk1"/>
                          </a:solidFill>
                          <a:latin typeface="+mn-lt"/>
                          <a:ea typeface="+mn-ea"/>
                          <a:cs typeface="+mn-cs"/>
                        </a:rPr>
                        <a:t>High costs of production due to costs of materials and installation costs for the structures and facilities e.g. irrigation systems</a:t>
                      </a:r>
                    </a:p>
                    <a:p>
                      <a:pPr marL="252000" lvl="0" indent="-252000" algn="l" defTabSz="457200" rtl="0" eaLnBrk="1" latinLnBrk="0" hangingPunct="1">
                        <a:spcBef>
                          <a:spcPts val="0"/>
                        </a:spcBef>
                        <a:spcAft>
                          <a:spcPts val="300"/>
                        </a:spcAft>
                        <a:buFont typeface="Arial" panose="020B0604020202020204" pitchFamily="34" charset="0"/>
                        <a:buChar char="•"/>
                      </a:pPr>
                      <a:r>
                        <a:rPr lang="en-GB" sz="1600" b="0" kern="1200" noProof="0" dirty="0">
                          <a:solidFill>
                            <a:schemeClr val="dk1"/>
                          </a:solidFill>
                          <a:latin typeface="+mn-lt"/>
                          <a:ea typeface="+mn-ea"/>
                          <a:cs typeface="+mn-cs"/>
                        </a:rPr>
                        <a:t>Skilled management required to conform to recommended practices</a:t>
                      </a:r>
                    </a:p>
                    <a:p>
                      <a:pPr marL="252000" lvl="0" indent="-252000" algn="l" defTabSz="457200" rtl="0" eaLnBrk="1" latinLnBrk="0" hangingPunct="1">
                        <a:spcBef>
                          <a:spcPts val="0"/>
                        </a:spcBef>
                        <a:spcAft>
                          <a:spcPts val="300"/>
                        </a:spcAft>
                        <a:buFont typeface="Arial" panose="020B0604020202020204" pitchFamily="34" charset="0"/>
                        <a:buChar char="•"/>
                      </a:pPr>
                      <a:r>
                        <a:rPr lang="en-GB" sz="1600" b="0" kern="1200" noProof="0" dirty="0">
                          <a:solidFill>
                            <a:schemeClr val="dk1"/>
                          </a:solidFill>
                          <a:latin typeface="+mn-lt"/>
                          <a:ea typeface="+mn-ea"/>
                          <a:cs typeface="+mn-cs"/>
                        </a:rPr>
                        <a:t>Energy might be required to heat the greenhouses when there is insufficient sunlight</a:t>
                      </a:r>
                    </a:p>
                  </a:txBody>
                  <a:tcPr marL="72000" marR="72000" marT="72000" marB="72000">
                    <a:lnL w="38100" cap="flat" cmpd="sng" algn="ctr">
                      <a:solidFill>
                        <a:schemeClr val="bg1"/>
                      </a:solidFill>
                      <a:prstDash val="solid"/>
                      <a:round/>
                      <a:headEnd type="none" w="med" len="med"/>
                      <a:tailEnd type="none" w="med" len="med"/>
                    </a:lnL>
                    <a:solidFill>
                      <a:srgbClr val="FF9933">
                        <a:alpha val="50196"/>
                      </a:srgbClr>
                    </a:solidFill>
                  </a:tcPr>
                </a:tc>
                <a:extLst>
                  <a:ext uri="{0D108BD9-81ED-4DB2-BD59-A6C34878D82A}">
                    <a16:rowId xmlns:a16="http://schemas.microsoft.com/office/drawing/2014/main" val="10001"/>
                  </a:ext>
                </a:extLst>
              </a:tr>
            </a:tbl>
          </a:graphicData>
        </a:graphic>
      </p:graphicFrame>
      <p:sp>
        <p:nvSpPr>
          <p:cNvPr id="5" name="Textfeld 4"/>
          <p:cNvSpPr txBox="1">
            <a:spLocks/>
          </p:cNvSpPr>
          <p:nvPr/>
        </p:nvSpPr>
        <p:spPr>
          <a:xfrm>
            <a:off x="4716016" y="2672987"/>
            <a:ext cx="504056" cy="503817"/>
          </a:xfrm>
          <a:prstGeom prst="flowChartConnector">
            <a:avLst/>
          </a:prstGeom>
          <a:solidFill>
            <a:srgbClr val="92D050"/>
          </a:solidFill>
          <a:ln w="28575">
            <a:solidFill>
              <a:schemeClr val="bg1"/>
            </a:solidFill>
          </a:ln>
        </p:spPr>
        <p:txBody>
          <a:bodyPr wrap="square" lIns="0" tIns="0" rIns="0" bIns="0" rtlCol="0" anchor="ctr">
            <a:noAutofit/>
          </a:bodyPr>
          <a:lstStyle/>
          <a:p>
            <a:pPr algn="ctr"/>
            <a:r>
              <a:rPr lang="de-CH" sz="2800" b="0" dirty="0">
                <a:latin typeface="Arial Black"/>
                <a:sym typeface="Wingdings"/>
              </a:rPr>
              <a:t>+</a:t>
            </a:r>
            <a:endParaRPr lang="de-CH" sz="2800" b="0" dirty="0"/>
          </a:p>
        </p:txBody>
      </p:sp>
      <p:sp>
        <p:nvSpPr>
          <p:cNvPr id="6" name="Textfeld 5"/>
          <p:cNvSpPr txBox="1"/>
          <p:nvPr/>
        </p:nvSpPr>
        <p:spPr>
          <a:xfrm>
            <a:off x="8344038" y="2684092"/>
            <a:ext cx="504000" cy="504000"/>
          </a:xfrm>
          <a:prstGeom prst="flowChartConnector">
            <a:avLst/>
          </a:prstGeom>
          <a:solidFill>
            <a:srgbClr val="FF9933"/>
          </a:solidFill>
          <a:ln w="28575">
            <a:solidFill>
              <a:schemeClr val="bg1"/>
            </a:solidFill>
          </a:ln>
        </p:spPr>
        <p:txBody>
          <a:bodyPr wrap="square" lIns="36000" tIns="36000" rIns="36000" bIns="36000" rtlCol="0" anchor="ctr">
            <a:noAutofit/>
          </a:bodyPr>
          <a:lstStyle/>
          <a:p>
            <a:pPr algn="ctr"/>
            <a:r>
              <a:rPr lang="de-CH" sz="2800" b="0" dirty="0">
                <a:latin typeface="Arial Black"/>
                <a:sym typeface="Wingdings"/>
              </a:rPr>
              <a:t>–</a:t>
            </a:r>
            <a:endParaRPr lang="de-CH" sz="2800" b="0" dirty="0"/>
          </a:p>
        </p:txBody>
      </p:sp>
    </p:spTree>
    <p:extLst>
      <p:ext uri="{BB962C8B-B14F-4D97-AF65-F5344CB8AC3E}">
        <p14:creationId xmlns:p14="http://schemas.microsoft.com/office/powerpoint/2010/main" val="4769261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480" y="215049"/>
            <a:ext cx="8355905" cy="653144"/>
          </a:xfrm>
        </p:spPr>
        <p:txBody>
          <a:bodyPr/>
          <a:lstStyle/>
          <a:p>
            <a:r>
              <a:rPr lang="en-GB" dirty="0">
                <a:latin typeface="+mn-lt"/>
              </a:rPr>
              <a:t>Factors to consider for greenhouse construction</a:t>
            </a:r>
          </a:p>
        </p:txBody>
      </p:sp>
      <p:sp>
        <p:nvSpPr>
          <p:cNvPr id="3" name="Pfeil nach rechts 2"/>
          <p:cNvSpPr/>
          <p:nvPr/>
        </p:nvSpPr>
        <p:spPr bwMode="auto">
          <a:xfrm rot="1604264">
            <a:off x="2351104" y="1926930"/>
            <a:ext cx="884384"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7" name="Pfeil nach rechts 6"/>
          <p:cNvSpPr/>
          <p:nvPr/>
        </p:nvSpPr>
        <p:spPr bwMode="auto">
          <a:xfrm rot="19268195">
            <a:off x="2383843" y="4188198"/>
            <a:ext cx="958717"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8" name="Pfeil nach rechts 7"/>
          <p:cNvSpPr/>
          <p:nvPr/>
        </p:nvSpPr>
        <p:spPr bwMode="auto">
          <a:xfrm rot="12702023">
            <a:off x="6026481" y="4064923"/>
            <a:ext cx="939514"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9" name="Pfeil nach rechts 8"/>
          <p:cNvSpPr/>
          <p:nvPr/>
        </p:nvSpPr>
        <p:spPr bwMode="auto">
          <a:xfrm rot="9133729">
            <a:off x="6410467" y="1808251"/>
            <a:ext cx="846767"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18" name="TextBox 17"/>
          <p:cNvSpPr txBox="1"/>
          <p:nvPr/>
        </p:nvSpPr>
        <p:spPr>
          <a:xfrm>
            <a:off x="642032" y="1619331"/>
            <a:ext cx="1916106" cy="523220"/>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1" bmk="">
                <a:latin typeface="+mn-lt"/>
                <a:ea typeface="Times New Roman" pitchFamily="18" charset="0"/>
                <a:cs typeface="Times New Roman" pitchFamily="18" charset="0"/>
              </a:defRPr>
            </a:lvl3pPr>
          </a:lstStyle>
          <a:p>
            <a:pPr lvl="2"/>
            <a:r>
              <a:rPr lang="en-US" i="0" dirty="0"/>
              <a:t>Is there a market for the products?</a:t>
            </a:r>
            <a:endParaRPr lang="de-CH" i="0" dirty="0"/>
          </a:p>
        </p:txBody>
      </p:sp>
      <p:sp>
        <p:nvSpPr>
          <p:cNvPr id="20" name="TextBox 19"/>
          <p:cNvSpPr txBox="1"/>
          <p:nvPr/>
        </p:nvSpPr>
        <p:spPr>
          <a:xfrm>
            <a:off x="539552" y="4581128"/>
            <a:ext cx="2160240" cy="738664"/>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Do the prevailing climatic conditions require a greenhouse?</a:t>
            </a:r>
            <a:endParaRPr lang="de-CH" dirty="0"/>
          </a:p>
        </p:txBody>
      </p:sp>
      <p:sp>
        <p:nvSpPr>
          <p:cNvPr id="21" name="TextBox 20"/>
          <p:cNvSpPr txBox="1"/>
          <p:nvPr/>
        </p:nvSpPr>
        <p:spPr>
          <a:xfrm>
            <a:off x="6670184" y="4433828"/>
            <a:ext cx="2201575" cy="523220"/>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Does the soil type allow vegetable production?</a:t>
            </a:r>
            <a:endParaRPr lang="de-CH" dirty="0"/>
          </a:p>
        </p:txBody>
      </p:sp>
      <p:sp>
        <p:nvSpPr>
          <p:cNvPr id="22" name="Pfeil nach rechts 6"/>
          <p:cNvSpPr/>
          <p:nvPr/>
        </p:nvSpPr>
        <p:spPr bwMode="auto">
          <a:xfrm rot="10800000">
            <a:off x="6644568" y="3112149"/>
            <a:ext cx="947516"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23" name="Pfeil nach rechts 6"/>
          <p:cNvSpPr/>
          <p:nvPr/>
        </p:nvSpPr>
        <p:spPr bwMode="auto">
          <a:xfrm rot="21600000">
            <a:off x="2195736" y="3138571"/>
            <a:ext cx="883489"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24" name="TextBox 23"/>
          <p:cNvSpPr txBox="1"/>
          <p:nvPr/>
        </p:nvSpPr>
        <p:spPr>
          <a:xfrm>
            <a:off x="7331635" y="3105206"/>
            <a:ext cx="1509533" cy="738664"/>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Is the required infrastructure available?</a:t>
            </a:r>
            <a:endParaRPr lang="de-CH" dirty="0"/>
          </a:p>
        </p:txBody>
      </p:sp>
      <p:sp>
        <p:nvSpPr>
          <p:cNvPr id="25" name="Pfeil nach rechts 7"/>
          <p:cNvSpPr/>
          <p:nvPr/>
        </p:nvSpPr>
        <p:spPr bwMode="auto">
          <a:xfrm rot="16200000">
            <a:off x="4217054" y="4598285"/>
            <a:ext cx="820175"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26" name="TextBox 25"/>
          <p:cNvSpPr txBox="1"/>
          <p:nvPr/>
        </p:nvSpPr>
        <p:spPr>
          <a:xfrm>
            <a:off x="7061149" y="1556455"/>
            <a:ext cx="1780019" cy="523220"/>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Is the location easily accessible?</a:t>
            </a:r>
            <a:endParaRPr lang="de-CH" dirty="0"/>
          </a:p>
        </p:txBody>
      </p:sp>
      <p:sp>
        <p:nvSpPr>
          <p:cNvPr id="27" name="Pfeil nach rechts 7"/>
          <p:cNvSpPr/>
          <p:nvPr/>
        </p:nvSpPr>
        <p:spPr bwMode="auto">
          <a:xfrm rot="5400000">
            <a:off x="4307448" y="1474399"/>
            <a:ext cx="760239" cy="576064"/>
          </a:xfrm>
          <a:prstGeom prst="rightArrow">
            <a:avLst/>
          </a:prstGeom>
          <a:solidFill>
            <a:schemeClr val="accent5">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n-lt"/>
            </a:endParaRPr>
          </a:p>
        </p:txBody>
      </p:sp>
      <p:sp>
        <p:nvSpPr>
          <p:cNvPr id="28" name="TextBox 27"/>
          <p:cNvSpPr txBox="1"/>
          <p:nvPr/>
        </p:nvSpPr>
        <p:spPr>
          <a:xfrm>
            <a:off x="3489534" y="1090159"/>
            <a:ext cx="2306602" cy="307777"/>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What costs can we afford?</a:t>
            </a:r>
            <a:endParaRPr lang="de-CH" dirty="0"/>
          </a:p>
        </p:txBody>
      </p:sp>
      <p:sp>
        <p:nvSpPr>
          <p:cNvPr id="29" name="TextBox 28"/>
          <p:cNvSpPr txBox="1"/>
          <p:nvPr/>
        </p:nvSpPr>
        <p:spPr>
          <a:xfrm>
            <a:off x="3400042" y="5287385"/>
            <a:ext cx="2716190" cy="523220"/>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Is a good quality and reliable water source available?</a:t>
            </a:r>
            <a:endParaRPr lang="de-CH" dirty="0"/>
          </a:p>
        </p:txBody>
      </p:sp>
      <p:sp>
        <p:nvSpPr>
          <p:cNvPr id="19" name="TextBox 18"/>
          <p:cNvSpPr txBox="1"/>
          <p:nvPr/>
        </p:nvSpPr>
        <p:spPr>
          <a:xfrm>
            <a:off x="323528" y="3164993"/>
            <a:ext cx="2160240" cy="738664"/>
          </a:xfrm>
          <a:prstGeom prst="rect">
            <a:avLst/>
          </a:prstGeom>
          <a:solidFill>
            <a:schemeClr val="accent5">
              <a:lumMod val="60000"/>
              <a:lumOff val="40000"/>
            </a:schemeClr>
          </a:solidFill>
        </p:spPr>
        <p:txBody>
          <a:bodyPr wrap="square" lIns="72000" rIns="72000" rtlCol="0">
            <a:spAutoFit/>
          </a:bodyPr>
          <a:lstStyle>
            <a:defPPr>
              <a:defRPr lang="de-CH"/>
            </a:defPPr>
            <a:lvl3pPr marL="0" lvl="2">
              <a:defRPr sz="1400" b="0" i="0" bmk="">
                <a:latin typeface="+mn-lt"/>
                <a:ea typeface="Times New Roman" pitchFamily="18" charset="0"/>
                <a:cs typeface="Times New Roman" pitchFamily="18" charset="0"/>
              </a:defRPr>
            </a:lvl3pPr>
          </a:lstStyle>
          <a:p>
            <a:pPr lvl="2"/>
            <a:r>
              <a:rPr lang="en-US" dirty="0"/>
              <a:t>Does the topography allow placement of a greenhouse?</a:t>
            </a:r>
            <a:endParaRPr lang="de-CH" dirty="0"/>
          </a:p>
        </p:txBody>
      </p:sp>
      <p:pic>
        <p:nvPicPr>
          <p:cNvPr id="30" name="Grafik 29">
            <a:extLst>
              <a:ext uri="{FF2B5EF4-FFF2-40B4-BE49-F238E27FC236}">
                <a16:creationId xmlns:a16="http://schemas.microsoft.com/office/drawing/2014/main" id="{24478D3C-B8EF-49D7-8189-43AF924FD9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96175" y="2330535"/>
            <a:ext cx="3578918" cy="1916267"/>
          </a:xfrm>
          <a:prstGeom prst="rect">
            <a:avLst/>
          </a:prstGeom>
        </p:spPr>
      </p:pic>
    </p:spTree>
    <p:extLst>
      <p:ext uri="{BB962C8B-B14F-4D97-AF65-F5344CB8AC3E}">
        <p14:creationId xmlns:p14="http://schemas.microsoft.com/office/powerpoint/2010/main" val="2706585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A65BF4B-DDAC-4275-B5B3-583B2707E8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542" y="230982"/>
            <a:ext cx="8592916" cy="6074809"/>
          </a:xfrm>
          <a:prstGeom prst="rect">
            <a:avLst/>
          </a:prstGeom>
        </p:spPr>
      </p:pic>
      <p:sp>
        <p:nvSpPr>
          <p:cNvPr id="2" name="Title 1"/>
          <p:cNvSpPr>
            <a:spLocks noGrp="1"/>
          </p:cNvSpPr>
          <p:nvPr>
            <p:ph type="title"/>
          </p:nvPr>
        </p:nvSpPr>
        <p:spPr>
          <a:xfrm>
            <a:off x="536575" y="228600"/>
            <a:ext cx="8251825" cy="650174"/>
          </a:xfrm>
        </p:spPr>
        <p:txBody>
          <a:bodyPr/>
          <a:lstStyle/>
          <a:p>
            <a:r>
              <a:rPr lang="de-CH" dirty="0"/>
              <a:t>Different types of greenhouses</a:t>
            </a:r>
          </a:p>
        </p:txBody>
      </p:sp>
      <p:sp>
        <p:nvSpPr>
          <p:cNvPr id="8" name="Title 1"/>
          <p:cNvSpPr txBox="1">
            <a:spLocks/>
          </p:cNvSpPr>
          <p:nvPr/>
        </p:nvSpPr>
        <p:spPr>
          <a:xfrm>
            <a:off x="449065" y="2780556"/>
            <a:ext cx="3618879"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Low tunnel for prevention of frost</a:t>
            </a:r>
          </a:p>
        </p:txBody>
      </p:sp>
      <p:sp>
        <p:nvSpPr>
          <p:cNvPr id="9" name="Title 1"/>
          <p:cNvSpPr txBox="1">
            <a:spLocks/>
          </p:cNvSpPr>
          <p:nvPr/>
        </p:nvSpPr>
        <p:spPr>
          <a:xfrm>
            <a:off x="4662487" y="2780928"/>
            <a:ext cx="4032448"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Big tunnel with plastic or polyethylene netting</a:t>
            </a:r>
          </a:p>
        </p:txBody>
      </p:sp>
      <p:sp>
        <p:nvSpPr>
          <p:cNvPr id="11" name="Title 1"/>
          <p:cNvSpPr txBox="1">
            <a:spLocks/>
          </p:cNvSpPr>
          <p:nvPr/>
        </p:nvSpPr>
        <p:spPr>
          <a:xfrm>
            <a:off x="6228184" y="5529508"/>
            <a:ext cx="2160240"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Expensive glasshouse</a:t>
            </a:r>
          </a:p>
        </p:txBody>
      </p:sp>
      <p:sp>
        <p:nvSpPr>
          <p:cNvPr id="10" name="Title 1"/>
          <p:cNvSpPr txBox="1">
            <a:spLocks/>
          </p:cNvSpPr>
          <p:nvPr/>
        </p:nvSpPr>
        <p:spPr>
          <a:xfrm>
            <a:off x="353564" y="5529508"/>
            <a:ext cx="4578476"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Self-made greenhouse made of wood and plastic sheet</a:t>
            </a:r>
          </a:p>
        </p:txBody>
      </p:sp>
    </p:spTree>
    <p:extLst>
      <p:ext uri="{BB962C8B-B14F-4D97-AF65-F5344CB8AC3E}">
        <p14:creationId xmlns:p14="http://schemas.microsoft.com/office/powerpoint/2010/main" val="2270518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0978" y="225630"/>
            <a:ext cx="8251825" cy="653144"/>
          </a:xfrm>
        </p:spPr>
        <p:txBody>
          <a:bodyPr/>
          <a:lstStyle/>
          <a:p>
            <a:r>
              <a:rPr lang="en-GB" dirty="0"/>
              <a:t>Types of shading for greenhouses</a:t>
            </a:r>
          </a:p>
        </p:txBody>
      </p:sp>
      <p:sp>
        <p:nvSpPr>
          <p:cNvPr id="7" name="Title 1"/>
          <p:cNvSpPr txBox="1">
            <a:spLocks/>
          </p:cNvSpPr>
          <p:nvPr/>
        </p:nvSpPr>
        <p:spPr>
          <a:xfrm>
            <a:off x="683568" y="3862068"/>
            <a:ext cx="2664296"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External shading material </a:t>
            </a:r>
          </a:p>
        </p:txBody>
      </p:sp>
      <p:sp>
        <p:nvSpPr>
          <p:cNvPr id="8" name="Title 1"/>
          <p:cNvSpPr txBox="1">
            <a:spLocks/>
          </p:cNvSpPr>
          <p:nvPr/>
        </p:nvSpPr>
        <p:spPr>
          <a:xfrm>
            <a:off x="4344121" y="5308080"/>
            <a:ext cx="3894997"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Shading material placed inside the greenhouse</a:t>
            </a:r>
          </a:p>
        </p:txBody>
      </p:sp>
      <p:pic>
        <p:nvPicPr>
          <p:cNvPr id="5" name="Grafik 4">
            <a:extLst>
              <a:ext uri="{FF2B5EF4-FFF2-40B4-BE49-F238E27FC236}">
                <a16:creationId xmlns:a16="http://schemas.microsoft.com/office/drawing/2014/main" id="{E56D028D-C1D9-4ADB-9C0E-7746C336B4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987" y="1678801"/>
            <a:ext cx="3894997" cy="2117160"/>
          </a:xfrm>
          <a:prstGeom prst="rect">
            <a:avLst/>
          </a:prstGeom>
        </p:spPr>
      </p:pic>
      <p:pic>
        <p:nvPicPr>
          <p:cNvPr id="6" name="Grafik 5">
            <a:extLst>
              <a:ext uri="{FF2B5EF4-FFF2-40B4-BE49-F238E27FC236}">
                <a16:creationId xmlns:a16="http://schemas.microsoft.com/office/drawing/2014/main" id="{D30CDC4A-2CD8-4A8A-9D5D-479E038827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984" y="3160496"/>
            <a:ext cx="3894997" cy="2117160"/>
          </a:xfrm>
          <a:prstGeom prst="rect">
            <a:avLst/>
          </a:prstGeom>
        </p:spPr>
      </p:pic>
    </p:spTree>
    <p:extLst>
      <p:ext uri="{BB962C8B-B14F-4D97-AF65-F5344CB8AC3E}">
        <p14:creationId xmlns:p14="http://schemas.microsoft.com/office/powerpoint/2010/main" val="901536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316924" cy="498475"/>
          </a:xfrm>
        </p:spPr>
        <p:txBody>
          <a:bodyPr/>
          <a:lstStyle/>
          <a:p>
            <a:r>
              <a:rPr lang="de-CH" dirty="0"/>
              <a:t>Harvest indices </a:t>
            </a:r>
            <a:r>
              <a:rPr lang="de-CH" dirty="0" err="1"/>
              <a:t>for</a:t>
            </a:r>
            <a:r>
              <a:rPr lang="de-CH" dirty="0"/>
              <a:t> </a:t>
            </a:r>
            <a:r>
              <a:rPr lang="de-CH" dirty="0" err="1"/>
              <a:t>vegetables</a:t>
            </a:r>
            <a:r>
              <a:rPr lang="de-CH" dirty="0"/>
              <a:t> (</a:t>
            </a:r>
            <a:r>
              <a:rPr lang="de-CH" dirty="0" err="1"/>
              <a:t>examples</a:t>
            </a:r>
            <a:r>
              <a:rPr lang="de-CH" dirty="0"/>
              <a:t>) (1)</a:t>
            </a:r>
          </a:p>
        </p:txBody>
      </p:sp>
      <p:graphicFrame>
        <p:nvGraphicFramePr>
          <p:cNvPr id="4" name="Table 3"/>
          <p:cNvGraphicFramePr>
            <a:graphicFrameLocks noGrp="1"/>
          </p:cNvGraphicFramePr>
          <p:nvPr>
            <p:extLst>
              <p:ext uri="{D42A27DB-BD31-4B8C-83A1-F6EECF244321}">
                <p14:modId xmlns:p14="http://schemas.microsoft.com/office/powerpoint/2010/main" val="2604957697"/>
              </p:ext>
            </p:extLst>
          </p:nvPr>
        </p:nvGraphicFramePr>
        <p:xfrm>
          <a:off x="287523" y="1048262"/>
          <a:ext cx="8568953" cy="4761476"/>
        </p:xfrm>
        <a:graphic>
          <a:graphicData uri="http://schemas.openxmlformats.org/drawingml/2006/table">
            <a:tbl>
              <a:tblPr firstRow="1" firstCol="1" bandRow="1">
                <a:tableStyleId>{5C22544A-7EE6-4342-B048-85BDC9FD1C3A}</a:tableStyleId>
              </a:tblPr>
              <a:tblGrid>
                <a:gridCol w="115212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5472609">
                  <a:extLst>
                    <a:ext uri="{9D8B030D-6E8A-4147-A177-3AD203B41FA5}">
                      <a16:colId xmlns:a16="http://schemas.microsoft.com/office/drawing/2014/main" val="20002"/>
                    </a:ext>
                  </a:extLst>
                </a:gridCol>
              </a:tblGrid>
              <a:tr h="697626">
                <a:tc>
                  <a:txBody>
                    <a:bodyPr/>
                    <a:lstStyle/>
                    <a:p>
                      <a:pPr marL="72000" algn="l" fontAlgn="b"/>
                      <a:r>
                        <a:rPr lang="de-CH" sz="1600" u="none" strike="noStrike" dirty="0">
                          <a:solidFill>
                            <a:schemeClr val="tx1"/>
                          </a:solidFill>
                          <a:effectLst/>
                        </a:rPr>
                        <a:t>Vegetable type</a:t>
                      </a:r>
                      <a:endParaRPr lang="de-CH" sz="1600" b="0" i="0" u="none" strike="noStrike" dirty="0">
                        <a:solidFill>
                          <a:schemeClr val="tx1"/>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600" u="none" strike="noStrike" dirty="0">
                          <a:solidFill>
                            <a:schemeClr val="tx1"/>
                          </a:solidFill>
                          <a:effectLst/>
                        </a:rPr>
                        <a:t>Examples</a:t>
                      </a:r>
                      <a:endParaRPr lang="de-CH" sz="1600" b="0" i="0" u="none" strike="noStrike" dirty="0">
                        <a:solidFill>
                          <a:schemeClr val="tx1"/>
                        </a:solidFill>
                        <a:effectLst/>
                        <a:latin typeface="Calibri"/>
                      </a:endParaRPr>
                    </a:p>
                  </a:txBody>
                  <a:tcPr marL="2969" marR="2969" marT="2969" marB="0" anchor="ctr">
                    <a:solidFill>
                      <a:schemeClr val="accent5">
                        <a:lumMod val="75000"/>
                      </a:schemeClr>
                    </a:solidFill>
                  </a:tcPr>
                </a:tc>
                <a:tc>
                  <a:txBody>
                    <a:bodyPr/>
                    <a:lstStyle/>
                    <a:p>
                      <a:pPr marL="72000" algn="l" fontAlgn="b"/>
                      <a:r>
                        <a:rPr lang="en-US" sz="1600" u="none" strike="noStrike" dirty="0">
                          <a:solidFill>
                            <a:schemeClr val="tx1"/>
                          </a:solidFill>
                          <a:effectLst/>
                        </a:rPr>
                        <a:t>Harvest indices</a:t>
                      </a:r>
                      <a:endParaRPr lang="en-US" sz="1600" b="0" i="0" u="none" strike="noStrike" dirty="0">
                        <a:solidFill>
                          <a:schemeClr val="tx1"/>
                        </a:solidFill>
                        <a:effectLst/>
                        <a:latin typeface="Calibri"/>
                      </a:endParaRPr>
                    </a:p>
                  </a:txBody>
                  <a:tcPr marL="2969" marR="2969" marT="2969" marB="0" anchor="ctr">
                    <a:solidFill>
                      <a:schemeClr val="accent5">
                        <a:lumMod val="75000"/>
                      </a:schemeClr>
                    </a:solidFill>
                  </a:tcPr>
                </a:tc>
                <a:extLst>
                  <a:ext uri="{0D108BD9-81ED-4DB2-BD59-A6C34878D82A}">
                    <a16:rowId xmlns:a16="http://schemas.microsoft.com/office/drawing/2014/main" val="10000"/>
                  </a:ext>
                </a:extLst>
              </a:tr>
              <a:tr h="462545">
                <a:tc rowSpan="2">
                  <a:txBody>
                    <a:bodyPr/>
                    <a:lstStyle/>
                    <a:p>
                      <a:pPr marL="72000" algn="l" fontAlgn="b"/>
                      <a:r>
                        <a:rPr lang="de-CH" sz="1400" u="none" strike="noStrike" dirty="0" err="1">
                          <a:effectLst/>
                        </a:rPr>
                        <a:t>Leafy</a:t>
                      </a:r>
                      <a:endParaRPr lang="de-CH" sz="1400" b="0" i="0" u="none" strike="noStrike" dirty="0">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Kale, </a:t>
                      </a:r>
                      <a:r>
                        <a:rPr lang="de-CH" sz="1400" u="none" strike="noStrike" dirty="0" err="1">
                          <a:effectLst/>
                        </a:rPr>
                        <a:t>spinach</a:t>
                      </a:r>
                      <a:endParaRPr lang="de-CH" sz="1400" b="0" i="0" u="none" strike="noStrike" dirty="0">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en-US" sz="1400" u="none" strike="noStrike" dirty="0">
                          <a:effectLst/>
                        </a:rPr>
                        <a:t>Days from transplanting, leaf appearance (marketable size, </a:t>
                      </a:r>
                      <a:br>
                        <a:rPr lang="en-US" sz="1400" u="none" strike="noStrike" dirty="0">
                          <a:effectLst/>
                        </a:rPr>
                      </a:br>
                      <a:r>
                        <a:rPr lang="en-US" sz="1400" u="none" strike="noStrike" dirty="0">
                          <a:effectLst/>
                        </a:rPr>
                        <a:t>changes in shape, changes in surface characteristics)</a:t>
                      </a:r>
                      <a:endParaRPr lang="en-US"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1"/>
                  </a:ext>
                </a:extLst>
              </a:tr>
              <a:tr h="462545">
                <a:tc vMerge="1">
                  <a:txBody>
                    <a:bodyPr/>
                    <a:lstStyle/>
                    <a:p>
                      <a:pPr marL="72000" algn="l" fontAlgn="b"/>
                      <a:endParaRPr lang="de-CH" sz="1400" b="0" i="0" u="none" strike="noStrike" dirty="0">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Cabbage, </a:t>
                      </a:r>
                      <a:r>
                        <a:rPr lang="de-CH" sz="1400" u="none" strike="noStrike" dirty="0" err="1">
                          <a:effectLst/>
                        </a:rPr>
                        <a:t>lettuce</a:t>
                      </a:r>
                      <a:r>
                        <a:rPr lang="de-CH" sz="1400" u="none" strike="noStrike" dirty="0">
                          <a:effectLst/>
                        </a:rPr>
                        <a:t>, </a:t>
                      </a:r>
                      <a:br>
                        <a:rPr lang="de-CH" sz="1400" u="none" strike="noStrike" dirty="0">
                          <a:effectLst/>
                        </a:rPr>
                      </a:br>
                      <a:r>
                        <a:rPr lang="de-CH" sz="1400" u="none" strike="noStrike" dirty="0" err="1">
                          <a:effectLst/>
                        </a:rPr>
                        <a:t>Brussel</a:t>
                      </a:r>
                      <a:r>
                        <a:rPr lang="de-CH" sz="1400" u="none" strike="noStrike" dirty="0">
                          <a:effectLst/>
                        </a:rPr>
                        <a:t> sprouts</a:t>
                      </a:r>
                      <a:endParaRPr lang="de-CH" sz="1400" b="0" i="0" u="none" strike="noStrike" dirty="0">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en-US" sz="1400" u="none" strike="noStrike" dirty="0">
                          <a:effectLst/>
                        </a:rPr>
                        <a:t>Days from transplanting, solid feel of the head</a:t>
                      </a:r>
                      <a:endParaRPr lang="en-US"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2"/>
                  </a:ext>
                </a:extLst>
              </a:tr>
              <a:tr h="396925">
                <a:tc>
                  <a:txBody>
                    <a:bodyPr/>
                    <a:lstStyle/>
                    <a:p>
                      <a:pPr marL="72000" algn="l" fontAlgn="b"/>
                      <a:r>
                        <a:rPr lang="de-CH" sz="1400" u="none" strike="noStrike">
                          <a:effectLst/>
                        </a:rPr>
                        <a:t>Flower </a:t>
                      </a:r>
                      <a:endParaRPr lang="de-CH" sz="1400" b="0" i="0" u="none" strike="noStrike">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Broccoli, </a:t>
                      </a:r>
                      <a:r>
                        <a:rPr lang="de-CH" sz="1400" u="none" strike="noStrike" dirty="0" err="1">
                          <a:effectLst/>
                        </a:rPr>
                        <a:t>cauliflower</a:t>
                      </a:r>
                      <a:endParaRPr lang="de-CH" sz="1400" b="0" i="0" u="none" strike="noStrike" dirty="0">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en-US" sz="1400" u="none" strike="noStrike">
                          <a:effectLst/>
                        </a:rPr>
                        <a:t>Days from transplanting, shape and compactness of the head</a:t>
                      </a:r>
                      <a:endParaRPr lang="en-US" sz="1400" b="0" i="0" u="none" strike="noStrike">
                        <a:solidFill>
                          <a:srgbClr val="000000"/>
                        </a:solidFill>
                        <a:effectLst/>
                        <a:latin typeface="Calibri"/>
                      </a:endParaRPr>
                    </a:p>
                  </a:txBody>
                  <a:tcPr marL="2969" marR="2969" marT="2969" marB="0" anchor="ctr"/>
                </a:tc>
                <a:extLst>
                  <a:ext uri="{0D108BD9-81ED-4DB2-BD59-A6C34878D82A}">
                    <a16:rowId xmlns:a16="http://schemas.microsoft.com/office/drawing/2014/main" val="10003"/>
                  </a:ext>
                </a:extLst>
              </a:tr>
              <a:tr h="792150">
                <a:tc rowSpan="5">
                  <a:txBody>
                    <a:bodyPr/>
                    <a:lstStyle/>
                    <a:p>
                      <a:pPr marL="72000" algn="l" fontAlgn="b"/>
                      <a:r>
                        <a:rPr lang="de-CH" sz="1400" u="none" strike="noStrike" dirty="0">
                          <a:effectLst/>
                        </a:rPr>
                        <a:t>Fruit</a:t>
                      </a:r>
                      <a:endParaRPr lang="de-CH" sz="1400" b="0" i="0" u="none" strike="noStrike" dirty="0">
                        <a:solidFill>
                          <a:srgbClr val="000000"/>
                        </a:solidFill>
                        <a:effectLst/>
                        <a:latin typeface="Calibri"/>
                      </a:endParaRPr>
                    </a:p>
                    <a:p>
                      <a:pPr marL="72000" algn="l" fontAlgn="b"/>
                      <a:r>
                        <a:rPr lang="de-CH" sz="1400" u="none" strike="noStrike" dirty="0">
                          <a:effectLst/>
                        </a:rPr>
                        <a:t> </a:t>
                      </a:r>
                      <a:endParaRPr lang="de-CH" sz="1400" b="0" i="0" u="none" strike="noStrike" dirty="0">
                        <a:solidFill>
                          <a:srgbClr val="000000"/>
                        </a:solidFill>
                        <a:effectLst/>
                        <a:latin typeface="Calibri"/>
                      </a:endParaRPr>
                    </a:p>
                    <a:p>
                      <a:pPr marL="72000" algn="l" fontAlgn="b"/>
                      <a:r>
                        <a:rPr lang="de-CH" sz="1400" u="none" strike="noStrike" dirty="0">
                          <a:effectLst/>
                        </a:rPr>
                        <a:t> </a:t>
                      </a:r>
                      <a:endParaRPr lang="de-CH" sz="1400" b="0" i="0" u="none" strike="noStrike" dirty="0">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Tomato</a:t>
                      </a:r>
                      <a:endParaRPr lang="de-CH" sz="1400" b="0" i="0" u="none" strike="noStrike" dirty="0">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en-US" sz="1400" u="none" strike="noStrike" dirty="0">
                          <a:effectLst/>
                        </a:rPr>
                        <a:t>Days from flowering, external </a:t>
                      </a:r>
                      <a:r>
                        <a:rPr lang="en-US" sz="1400" u="none" strike="noStrike" dirty="0" err="1">
                          <a:effectLst/>
                        </a:rPr>
                        <a:t>colour</a:t>
                      </a:r>
                      <a:r>
                        <a:rPr lang="en-US" sz="1400" u="none" strike="noStrike" dirty="0">
                          <a:effectLst/>
                        </a:rPr>
                        <a:t> change </a:t>
                      </a:r>
                      <a:br>
                        <a:rPr lang="en-US" sz="1400" u="none" strike="noStrike" dirty="0">
                          <a:effectLst/>
                        </a:rPr>
                      </a:br>
                      <a:r>
                        <a:rPr lang="en-US" sz="1400" u="none" strike="noStrike" dirty="0">
                          <a:effectLst/>
                        </a:rPr>
                        <a:t>(may require special equipment in order to be accurate and </a:t>
                      </a:r>
                      <a:br>
                        <a:rPr lang="en-US" sz="1400" u="none" strike="noStrike" dirty="0">
                          <a:effectLst/>
                        </a:rPr>
                      </a:br>
                      <a:r>
                        <a:rPr lang="en-US" sz="1400" u="none" strike="noStrike" dirty="0">
                          <a:effectLst/>
                        </a:rPr>
                        <a:t>avoid missing the right stage of harvest)</a:t>
                      </a:r>
                    </a:p>
                    <a:p>
                      <a:pPr marL="252000" marR="0" lvl="0" indent="-18000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u="none" strike="noStrike" dirty="0">
                          <a:effectLst/>
                        </a:rPr>
                        <a:t>Appearance (changes in internal structure e.g. development </a:t>
                      </a:r>
                      <a:br>
                        <a:rPr lang="en-US" sz="1400" u="none" strike="noStrike" dirty="0">
                          <a:effectLst/>
                        </a:rPr>
                      </a:br>
                      <a:r>
                        <a:rPr lang="en-US" sz="1400" u="none" strike="noStrike" dirty="0">
                          <a:effectLst/>
                        </a:rPr>
                        <a:t>of the jelly layer in the fruit)</a:t>
                      </a:r>
                      <a:endParaRPr lang="en-US"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4"/>
                  </a:ext>
                </a:extLst>
              </a:tr>
              <a:tr h="462545">
                <a:tc vMerge="1">
                  <a:txBody>
                    <a:bodyPr/>
                    <a:lstStyle/>
                    <a:p>
                      <a:pPr marL="72000" algn="l" fontAlgn="b"/>
                      <a:endParaRPr lang="de-CH" sz="1400" b="0" i="0" u="none" strike="noStrike">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a:effectLst/>
                        </a:rPr>
                        <a:t>Honeydew melons, eggplant</a:t>
                      </a:r>
                      <a:endParaRPr lang="de-CH" sz="1400" b="0" i="0" u="none" strike="noStrike">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en-US" sz="1400" u="none" strike="noStrike" dirty="0">
                          <a:effectLst/>
                        </a:rPr>
                        <a:t>Appearance (development of a glossy/waxy surface on the skin)</a:t>
                      </a:r>
                      <a:endParaRPr lang="en-US"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5"/>
                  </a:ext>
                </a:extLst>
              </a:tr>
              <a:tr h="462545">
                <a:tc vMerge="1">
                  <a:txBody>
                    <a:bodyPr/>
                    <a:lstStyle/>
                    <a:p>
                      <a:pPr marL="72000" algn="l" fontAlgn="b"/>
                      <a:endParaRPr lang="de-CH" sz="1400" b="0" i="0" u="none" strike="noStrike">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en-US" sz="1400" u="none" strike="noStrike" dirty="0">
                          <a:effectLst/>
                        </a:rPr>
                        <a:t>Some pumpkins, okra; peas</a:t>
                      </a:r>
                      <a:endParaRPr lang="en-US" sz="1400" b="0" i="0" u="none" strike="noStrike" dirty="0">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de-CH" sz="1400" u="none" strike="noStrike" dirty="0">
                          <a:effectLst/>
                        </a:rPr>
                        <a:t>Texture (</a:t>
                      </a:r>
                      <a:r>
                        <a:rPr lang="de-CH" sz="1400" u="none" strike="noStrike" dirty="0" err="1">
                          <a:effectLst/>
                        </a:rPr>
                        <a:t>feel</a:t>
                      </a:r>
                      <a:r>
                        <a:rPr lang="de-CH" sz="1400" u="none" strike="noStrike" dirty="0">
                          <a:effectLst/>
                        </a:rPr>
                        <a:t>)</a:t>
                      </a:r>
                      <a:r>
                        <a:rPr lang="en-US" sz="1400" u="none" strike="noStrike" dirty="0">
                          <a:effectLst/>
                        </a:rPr>
                        <a:t> – development of a hard skin</a:t>
                      </a:r>
                      <a:endParaRPr lang="de-CH"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6"/>
                  </a:ext>
                </a:extLst>
              </a:tr>
              <a:tr h="284431">
                <a:tc vMerge="1">
                  <a:txBody>
                    <a:bodyPr/>
                    <a:lstStyle/>
                    <a:p>
                      <a:pPr marL="72000" algn="l" fontAlgn="b"/>
                      <a:endParaRPr lang="de-CH" sz="1400" b="0" i="0" u="none" strike="noStrike">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Water </a:t>
                      </a:r>
                      <a:r>
                        <a:rPr lang="de-CH" sz="1400" u="none" strike="noStrike" dirty="0" err="1">
                          <a:effectLst/>
                        </a:rPr>
                        <a:t>melon</a:t>
                      </a:r>
                      <a:endParaRPr lang="de-CH" sz="1400" b="0" i="0" u="none" strike="noStrike" dirty="0">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de-CH" sz="1400" u="none" strike="noStrike" dirty="0">
                          <a:effectLst/>
                        </a:rPr>
                        <a:t>Appearance (internal </a:t>
                      </a:r>
                      <a:r>
                        <a:rPr lang="de-CH" sz="1400" u="none" strike="noStrike" dirty="0" err="1">
                          <a:effectLst/>
                        </a:rPr>
                        <a:t>colour</a:t>
                      </a:r>
                      <a:r>
                        <a:rPr lang="de-CH" sz="1400" u="none" strike="noStrike" dirty="0">
                          <a:effectLst/>
                        </a:rPr>
                        <a:t> </a:t>
                      </a:r>
                      <a:r>
                        <a:rPr lang="de-CH" sz="1400" u="none" strike="noStrike" dirty="0" err="1">
                          <a:effectLst/>
                        </a:rPr>
                        <a:t>change</a:t>
                      </a:r>
                      <a:r>
                        <a:rPr lang="de-CH" sz="1400" u="none" strike="noStrike" dirty="0">
                          <a:effectLst/>
                        </a:rPr>
                        <a:t>)</a:t>
                      </a:r>
                      <a:endParaRPr lang="de-CH"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7"/>
                  </a:ext>
                </a:extLst>
              </a:tr>
              <a:tr h="462545">
                <a:tc vMerge="1">
                  <a:txBody>
                    <a:bodyPr/>
                    <a:lstStyle/>
                    <a:p>
                      <a:pPr marL="72000" algn="l" fontAlgn="b"/>
                      <a:endParaRPr lang="de-CH" sz="1400" b="0" i="0" u="none" strike="noStrike">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a:effectLst/>
                        </a:rPr>
                        <a:t>Musk melon</a:t>
                      </a:r>
                      <a:endParaRPr lang="de-CH" sz="1400" b="0" i="0" u="none" strike="noStrike">
                        <a:solidFill>
                          <a:srgbClr val="000000"/>
                        </a:solidFill>
                        <a:effectLst/>
                        <a:latin typeface="Calibri"/>
                      </a:endParaRPr>
                    </a:p>
                  </a:txBody>
                  <a:tcPr marL="2969" marR="2969" marT="2969" marB="0" anchor="ctr"/>
                </a:tc>
                <a:tc>
                  <a:txBody>
                    <a:bodyPr/>
                    <a:lstStyle/>
                    <a:p>
                      <a:pPr marL="252000" indent="-180000" algn="l" fontAlgn="b">
                        <a:buFont typeface="Arial" panose="020B0604020202020204" pitchFamily="34" charset="0"/>
                        <a:buChar char="•"/>
                      </a:pPr>
                      <a:r>
                        <a:rPr lang="en-US" sz="1400" u="none" strike="noStrike" dirty="0">
                          <a:effectLst/>
                        </a:rPr>
                        <a:t>Easy to detach from main plant (abscission layer)</a:t>
                      </a:r>
                      <a:endParaRPr lang="en-US" sz="1400" b="0" i="0" u="none" strike="noStrike" dirty="0">
                        <a:solidFill>
                          <a:srgbClr val="000000"/>
                        </a:solidFill>
                        <a:effectLst/>
                        <a:latin typeface="Calibri"/>
                      </a:endParaRPr>
                    </a:p>
                  </a:txBody>
                  <a:tcPr marL="2969" marR="2969" marT="2969"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09214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0D2D71B-8C82-4440-BB1C-B1160BFA4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7360" y="1093822"/>
            <a:ext cx="1297107" cy="1046054"/>
          </a:xfrm>
          <a:prstGeom prst="rect">
            <a:avLst/>
          </a:prstGeom>
        </p:spPr>
      </p:pic>
      <p:pic>
        <p:nvPicPr>
          <p:cNvPr id="12" name="Grafik 11">
            <a:extLst>
              <a:ext uri="{FF2B5EF4-FFF2-40B4-BE49-F238E27FC236}">
                <a16:creationId xmlns:a16="http://schemas.microsoft.com/office/drawing/2014/main" id="{64081571-EC62-4AB5-BBFC-B202BBCDC5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0275" y="1461573"/>
            <a:ext cx="1728192" cy="1656184"/>
          </a:xfrm>
          <a:prstGeom prst="rect">
            <a:avLst/>
          </a:prstGeom>
        </p:spPr>
      </p:pic>
      <p:sp>
        <p:nvSpPr>
          <p:cNvPr id="2" name="Titel 1"/>
          <p:cNvSpPr>
            <a:spLocks noGrp="1"/>
          </p:cNvSpPr>
          <p:nvPr>
            <p:ph type="title"/>
          </p:nvPr>
        </p:nvSpPr>
        <p:spPr>
          <a:xfrm>
            <a:off x="395537" y="330201"/>
            <a:ext cx="8367464" cy="498475"/>
          </a:xfrm>
        </p:spPr>
        <p:txBody>
          <a:bodyPr/>
          <a:lstStyle/>
          <a:p>
            <a:r>
              <a:rPr lang="en-GB" dirty="0"/>
              <a:t>Susceptibility of vegetables to freezing injury</a:t>
            </a:r>
          </a:p>
        </p:txBody>
      </p:sp>
      <p:graphicFrame>
        <p:nvGraphicFramePr>
          <p:cNvPr id="11" name="Table 2"/>
          <p:cNvGraphicFramePr>
            <a:graphicFrameLocks noGrp="1"/>
          </p:cNvGraphicFramePr>
          <p:nvPr>
            <p:extLst>
              <p:ext uri="{D42A27DB-BD31-4B8C-83A1-F6EECF244321}">
                <p14:modId xmlns:p14="http://schemas.microsoft.com/office/powerpoint/2010/main" val="2068206368"/>
              </p:ext>
            </p:extLst>
          </p:nvPr>
        </p:nvGraphicFramePr>
        <p:xfrm>
          <a:off x="375375" y="3284984"/>
          <a:ext cx="8280920" cy="2088232"/>
        </p:xfrm>
        <a:graphic>
          <a:graphicData uri="http://schemas.openxmlformats.org/drawingml/2006/table">
            <a:tbl>
              <a:tblPr firstRow="1" firstCol="1" bandRow="1">
                <a:tableStyleId>{0660B408-B3CF-4A94-85FC-2B1E0A45F4A2}</a:tableStyleId>
              </a:tblPr>
              <a:tblGrid>
                <a:gridCol w="2703924">
                  <a:extLst>
                    <a:ext uri="{9D8B030D-6E8A-4147-A177-3AD203B41FA5}">
                      <a16:colId xmlns:a16="http://schemas.microsoft.com/office/drawing/2014/main" val="20000"/>
                    </a:ext>
                  </a:extLst>
                </a:gridCol>
                <a:gridCol w="2850078">
                  <a:extLst>
                    <a:ext uri="{9D8B030D-6E8A-4147-A177-3AD203B41FA5}">
                      <a16:colId xmlns:a16="http://schemas.microsoft.com/office/drawing/2014/main" val="20001"/>
                    </a:ext>
                  </a:extLst>
                </a:gridCol>
                <a:gridCol w="2726918">
                  <a:extLst>
                    <a:ext uri="{9D8B030D-6E8A-4147-A177-3AD203B41FA5}">
                      <a16:colId xmlns:a16="http://schemas.microsoft.com/office/drawing/2014/main" val="20002"/>
                    </a:ext>
                  </a:extLst>
                </a:gridCol>
              </a:tblGrid>
              <a:tr h="341979">
                <a:tc>
                  <a:txBody>
                    <a:bodyPr/>
                    <a:lstStyle/>
                    <a:p>
                      <a:pPr marL="0" algn="l" defTabSz="457200" rtl="0" eaLnBrk="1" latinLnBrk="0" hangingPunct="1">
                        <a:lnSpc>
                          <a:spcPct val="115000"/>
                        </a:lnSpc>
                        <a:spcAft>
                          <a:spcPts val="0"/>
                        </a:spcAft>
                      </a:pPr>
                      <a:r>
                        <a:rPr lang="en-US" sz="1500" b="1" kern="1200" dirty="0">
                          <a:solidFill>
                            <a:schemeClr val="tx1"/>
                          </a:solidFill>
                          <a:effectLst/>
                        </a:rPr>
                        <a:t>High frost susceptibility</a:t>
                      </a:r>
                      <a:endParaRPr lang="de-CH" sz="1500" b="1" i="0" kern="1200" dirty="0">
                        <a:solidFill>
                          <a:schemeClr val="tx1"/>
                        </a:solidFill>
                        <a:effectLst/>
                        <a:latin typeface="+mn-lt"/>
                        <a:ea typeface="Calibri"/>
                        <a:cs typeface="Times New Roman"/>
                      </a:endParaRPr>
                    </a:p>
                  </a:txBody>
                  <a:tcPr marL="68580" marR="36000" marT="0" marB="0" anchor="ctr">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algn="l" defTabSz="457200" rtl="0" eaLnBrk="1" latinLnBrk="0" hangingPunct="1">
                        <a:lnSpc>
                          <a:spcPct val="115000"/>
                        </a:lnSpc>
                        <a:spcAft>
                          <a:spcPts val="0"/>
                        </a:spcAft>
                      </a:pPr>
                      <a:r>
                        <a:rPr lang="en-US" sz="1500" b="1" kern="1200" dirty="0">
                          <a:solidFill>
                            <a:schemeClr val="tx1"/>
                          </a:solidFill>
                          <a:effectLst/>
                        </a:rPr>
                        <a:t>Moderate frost susceptibility</a:t>
                      </a:r>
                      <a:endParaRPr lang="de-CH" sz="1500" b="1"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algn="l" defTabSz="457200" rtl="0" eaLnBrk="1" latinLnBrk="0" hangingPunct="1">
                        <a:lnSpc>
                          <a:spcPct val="115000"/>
                        </a:lnSpc>
                        <a:spcAft>
                          <a:spcPts val="0"/>
                        </a:spcAft>
                      </a:pPr>
                      <a:r>
                        <a:rPr lang="en-US" sz="1500" b="1" kern="1200" dirty="0">
                          <a:solidFill>
                            <a:schemeClr val="tx1"/>
                          </a:solidFill>
                          <a:effectLst/>
                        </a:rPr>
                        <a:t>Low frost susceptibility</a:t>
                      </a:r>
                      <a:endParaRPr lang="de-CH" sz="1500" b="1"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0"/>
                  </a:ext>
                </a:extLst>
              </a:tr>
              <a:tr h="348765">
                <a:tc>
                  <a:txBody>
                    <a:bodyPr/>
                    <a:lstStyle/>
                    <a:p>
                      <a:pPr marL="0" algn="l" defTabSz="457200" rtl="0" eaLnBrk="1" latinLnBrk="0" hangingPunct="1">
                        <a:lnSpc>
                          <a:spcPct val="115000"/>
                        </a:lnSpc>
                        <a:spcAft>
                          <a:spcPts val="0"/>
                        </a:spcAft>
                      </a:pPr>
                      <a:r>
                        <a:rPr lang="en-US" sz="1600" b="0" kern="1200" dirty="0">
                          <a:effectLst/>
                        </a:rPr>
                        <a:t>Beans</a:t>
                      </a:r>
                      <a:endParaRPr lang="de-CH" sz="1600" b="0" i="0" kern="1200" dirty="0">
                        <a:solidFill>
                          <a:schemeClr val="tx1"/>
                        </a:solidFill>
                        <a:effectLst/>
                        <a:latin typeface="+mn-lt"/>
                        <a:ea typeface="Calibri"/>
                        <a:cs typeface="Times New Roman"/>
                      </a:endParaRPr>
                    </a:p>
                  </a:txBody>
                  <a:tcPr marL="68580" marR="3600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marL="0" algn="l" defTabSz="457200" rtl="0" eaLnBrk="1" latinLnBrk="0" hangingPunct="1">
                        <a:lnSpc>
                          <a:spcPct val="115000"/>
                        </a:lnSpc>
                        <a:spcAft>
                          <a:spcPts val="0"/>
                        </a:spcAft>
                      </a:pPr>
                      <a:r>
                        <a:rPr lang="en-US" sz="1600" b="0" kern="1200" dirty="0">
                          <a:effectLst/>
                        </a:rPr>
                        <a:t>Lettuce</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0" algn="l" defTabSz="457200" rtl="0" eaLnBrk="1" latinLnBrk="0" hangingPunct="1">
                        <a:lnSpc>
                          <a:spcPct val="115000"/>
                        </a:lnSpc>
                        <a:spcAft>
                          <a:spcPts val="0"/>
                        </a:spcAft>
                      </a:pPr>
                      <a:r>
                        <a:rPr lang="en-US" sz="1600" kern="1200" dirty="0">
                          <a:effectLst/>
                        </a:rPr>
                        <a:t>Cabbage</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1"/>
                  </a:ext>
                </a:extLst>
              </a:tr>
              <a:tr h="348765">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600" b="0" kern="1200" dirty="0">
                          <a:effectLst/>
                        </a:rPr>
                        <a:t>Eggplant</a:t>
                      </a:r>
                      <a:endParaRPr lang="de-CH" sz="1600" b="0" i="0" kern="1200" dirty="0">
                        <a:solidFill>
                          <a:schemeClr val="tx1"/>
                        </a:solidFill>
                        <a:effectLst/>
                        <a:latin typeface="+mn-lt"/>
                        <a:ea typeface="Calibri"/>
                        <a:cs typeface="Times New Roman"/>
                      </a:endParaRPr>
                    </a:p>
                  </a:txBody>
                  <a:tcPr marL="68580" marR="3600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marL="0" algn="l" defTabSz="457200" rtl="0" eaLnBrk="1" latinLnBrk="0" hangingPunct="1">
                        <a:lnSpc>
                          <a:spcPct val="115000"/>
                        </a:lnSpc>
                        <a:spcAft>
                          <a:spcPts val="0"/>
                        </a:spcAft>
                      </a:pPr>
                      <a:r>
                        <a:rPr lang="en-US" sz="1600" kern="1200" dirty="0">
                          <a:effectLst/>
                        </a:rPr>
                        <a:t>Peas</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0" algn="l" defTabSz="457200" rtl="0" eaLnBrk="1" latinLnBrk="0" hangingPunct="1">
                        <a:lnSpc>
                          <a:spcPct val="115000"/>
                        </a:lnSpc>
                        <a:spcAft>
                          <a:spcPts val="0"/>
                        </a:spcAft>
                      </a:pPr>
                      <a:r>
                        <a:rPr lang="en-US" sz="1600" kern="1200" dirty="0">
                          <a:effectLst/>
                        </a:rPr>
                        <a:t>Carrots</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2"/>
                  </a:ext>
                </a:extLst>
              </a:tr>
              <a:tr h="348765">
                <a:tc>
                  <a:txBody>
                    <a:bodyPr/>
                    <a:lstStyle/>
                    <a:p>
                      <a:pPr marL="0" algn="l" defTabSz="457200" rtl="0" eaLnBrk="1" latinLnBrk="0" hangingPunct="1">
                        <a:lnSpc>
                          <a:spcPct val="115000"/>
                        </a:lnSpc>
                        <a:spcAft>
                          <a:spcPts val="0"/>
                        </a:spcAft>
                      </a:pPr>
                      <a:r>
                        <a:rPr lang="en-US" sz="1600" b="0" kern="1200" dirty="0">
                          <a:effectLst/>
                        </a:rPr>
                        <a:t>Potatoes</a:t>
                      </a:r>
                      <a:endParaRPr lang="de-CH" sz="1600" b="0" i="0" kern="1200" dirty="0">
                        <a:solidFill>
                          <a:schemeClr val="tx1"/>
                        </a:solidFill>
                        <a:effectLst/>
                        <a:latin typeface="+mn-lt"/>
                        <a:ea typeface="Calibri"/>
                        <a:cs typeface="Times New Roman"/>
                      </a:endParaRPr>
                    </a:p>
                  </a:txBody>
                  <a:tcPr marL="68580" marR="3600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marL="0" algn="l" defTabSz="457200" rtl="0" eaLnBrk="1" latinLnBrk="0" hangingPunct="1">
                        <a:lnSpc>
                          <a:spcPct val="115000"/>
                        </a:lnSpc>
                        <a:spcAft>
                          <a:spcPts val="0"/>
                        </a:spcAft>
                      </a:pPr>
                      <a:r>
                        <a:rPr lang="en-US" sz="1600" kern="1200" dirty="0">
                          <a:effectLst/>
                        </a:rPr>
                        <a:t>Spinach</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alpha val="50196"/>
                      </a:srgbClr>
                    </a:solidFill>
                  </a:tcPr>
                </a:tc>
                <a:tc>
                  <a:txBody>
                    <a:bodyPr/>
                    <a:lstStyle/>
                    <a:p>
                      <a:pPr marL="0" algn="l" defTabSz="457200" rtl="0" eaLnBrk="1" latinLnBrk="0" hangingPunct="1">
                        <a:lnSpc>
                          <a:spcPct val="115000"/>
                        </a:lnSpc>
                        <a:spcAft>
                          <a:spcPts val="0"/>
                        </a:spcAft>
                      </a:pPr>
                      <a:r>
                        <a:rPr lang="en-US" sz="1600" kern="1200" dirty="0">
                          <a:effectLst/>
                        </a:rPr>
                        <a:t>Kale</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alpha val="50196"/>
                      </a:srgbClr>
                    </a:solidFill>
                  </a:tcPr>
                </a:tc>
                <a:extLst>
                  <a:ext uri="{0D108BD9-81ED-4DB2-BD59-A6C34878D82A}">
                    <a16:rowId xmlns:a16="http://schemas.microsoft.com/office/drawing/2014/main" val="10003"/>
                  </a:ext>
                </a:extLst>
              </a:tr>
              <a:tr h="351193">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600" b="0" kern="1200" dirty="0">
                          <a:effectLst/>
                        </a:rPr>
                        <a:t>Sweet potatoes</a:t>
                      </a:r>
                      <a:endParaRPr lang="de-CH" sz="1600" b="0" i="0" kern="1200" dirty="0">
                        <a:solidFill>
                          <a:schemeClr val="tx1"/>
                        </a:solidFill>
                        <a:effectLst/>
                        <a:latin typeface="+mn-lt"/>
                        <a:ea typeface="Calibri"/>
                        <a:cs typeface="Times New Roman"/>
                      </a:endParaRPr>
                    </a:p>
                  </a:txBody>
                  <a:tcPr marL="68580" marR="3600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marL="0" algn="l" defTabSz="457200" rtl="0" eaLnBrk="1" latinLnBrk="0" hangingPunct="1">
                        <a:lnSpc>
                          <a:spcPct val="115000"/>
                        </a:lnSpc>
                        <a:spcAft>
                          <a:spcPts val="0"/>
                        </a:spcAft>
                      </a:pP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lnSpc>
                          <a:spcPct val="115000"/>
                        </a:lnSpc>
                        <a:spcAft>
                          <a:spcPts val="0"/>
                        </a:spcAft>
                      </a:pPr>
                      <a:r>
                        <a:rPr lang="en-US" sz="1600" kern="1200" dirty="0">
                          <a:effectLst/>
                        </a:rPr>
                        <a:t> </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8765">
                <a:tc>
                  <a:txBody>
                    <a:bodyPr/>
                    <a:lstStyle/>
                    <a:p>
                      <a:pPr marL="0" algn="l" defTabSz="457200" rtl="0" eaLnBrk="1" latinLnBrk="0" hangingPunct="1">
                        <a:lnSpc>
                          <a:spcPct val="115000"/>
                        </a:lnSpc>
                        <a:spcAft>
                          <a:spcPts val="0"/>
                        </a:spcAft>
                      </a:pPr>
                      <a:r>
                        <a:rPr lang="en-US" sz="1600" b="0" kern="1200" dirty="0">
                          <a:effectLst/>
                        </a:rPr>
                        <a:t>Tomatoes</a:t>
                      </a:r>
                      <a:endParaRPr lang="de-CH" sz="1600" b="0" i="0" kern="1200" dirty="0">
                        <a:solidFill>
                          <a:schemeClr val="tx1"/>
                        </a:solidFill>
                        <a:effectLst/>
                        <a:latin typeface="+mn-lt"/>
                        <a:ea typeface="Calibri"/>
                        <a:cs typeface="Times New Roman"/>
                      </a:endParaRPr>
                    </a:p>
                  </a:txBody>
                  <a:tcPr marL="68580" marR="36000" marT="0"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99">
                        <a:alpha val="50196"/>
                      </a:srgbClr>
                    </a:solidFill>
                  </a:tcPr>
                </a:tc>
                <a:tc>
                  <a:txBody>
                    <a:bodyPr/>
                    <a:lstStyle/>
                    <a:p>
                      <a:pPr marL="0" algn="l" defTabSz="457200" rtl="0" eaLnBrk="1" latinLnBrk="0" hangingPunct="1">
                        <a:lnSpc>
                          <a:spcPct val="115000"/>
                        </a:lnSpc>
                        <a:spcAft>
                          <a:spcPts val="0"/>
                        </a:spcAft>
                      </a:pPr>
                      <a:r>
                        <a:rPr lang="en-US" sz="1600" kern="1200" dirty="0">
                          <a:effectLst/>
                        </a:rPr>
                        <a:t> </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lnSpc>
                          <a:spcPct val="115000"/>
                        </a:lnSpc>
                        <a:spcAft>
                          <a:spcPts val="0"/>
                        </a:spcAft>
                      </a:pPr>
                      <a:r>
                        <a:rPr lang="en-US" sz="1600" kern="1200" dirty="0">
                          <a:effectLst/>
                        </a:rPr>
                        <a:t> </a:t>
                      </a:r>
                      <a:endParaRPr lang="de-CH" sz="1600" b="0" i="0" kern="1200" dirty="0">
                        <a:solidFill>
                          <a:schemeClr val="tx1"/>
                        </a:solidFill>
                        <a:effectLst/>
                        <a:latin typeface="+mn-lt"/>
                        <a:ea typeface="Calibri"/>
                        <a:cs typeface="Times New Roman"/>
                      </a:endParaRPr>
                    </a:p>
                  </a:txBody>
                  <a:tcPr marL="68580" marR="3600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7" name="Grafik 6">
            <a:extLst>
              <a:ext uri="{FF2B5EF4-FFF2-40B4-BE49-F238E27FC236}">
                <a16:creationId xmlns:a16="http://schemas.microsoft.com/office/drawing/2014/main" id="{5CD0E408-654E-4B47-84AA-176BA76F79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375" y="982211"/>
            <a:ext cx="1728192" cy="1656184"/>
          </a:xfrm>
          <a:prstGeom prst="rect">
            <a:avLst/>
          </a:prstGeom>
        </p:spPr>
      </p:pic>
      <p:grpSp>
        <p:nvGrpSpPr>
          <p:cNvPr id="9" name="Gruppieren 8">
            <a:extLst>
              <a:ext uri="{FF2B5EF4-FFF2-40B4-BE49-F238E27FC236}">
                <a16:creationId xmlns:a16="http://schemas.microsoft.com/office/drawing/2014/main" id="{DB7E83C4-95FE-462A-AC49-C02A50A817D3}"/>
              </a:ext>
            </a:extLst>
          </p:cNvPr>
          <p:cNvGrpSpPr/>
          <p:nvPr/>
        </p:nvGrpSpPr>
        <p:grpSpPr>
          <a:xfrm>
            <a:off x="7588695" y="1180418"/>
            <a:ext cx="1358684" cy="1951031"/>
            <a:chOff x="4005404" y="1010266"/>
            <a:chExt cx="1358684" cy="1951031"/>
          </a:xfrm>
        </p:grpSpPr>
        <p:pic>
          <p:nvPicPr>
            <p:cNvPr id="8" name="Grafik 7">
              <a:extLst>
                <a:ext uri="{FF2B5EF4-FFF2-40B4-BE49-F238E27FC236}">
                  <a16:creationId xmlns:a16="http://schemas.microsoft.com/office/drawing/2014/main" id="{721120AE-68B7-4530-9BDC-ED532AD8A8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05404" y="1010266"/>
              <a:ext cx="1133191" cy="1951031"/>
            </a:xfrm>
            <a:prstGeom prst="rect">
              <a:avLst/>
            </a:prstGeom>
          </p:spPr>
        </p:pic>
        <p:sp>
          <p:nvSpPr>
            <p:cNvPr id="3" name="Rechteck 2">
              <a:extLst>
                <a:ext uri="{FF2B5EF4-FFF2-40B4-BE49-F238E27FC236}">
                  <a16:creationId xmlns:a16="http://schemas.microsoft.com/office/drawing/2014/main" id="{4A229632-0CA4-4208-89BE-DA5F9804BBF6}"/>
                </a:ext>
              </a:extLst>
            </p:cNvPr>
            <p:cNvSpPr/>
            <p:nvPr/>
          </p:nvSpPr>
          <p:spPr bwMode="auto">
            <a:xfrm>
              <a:off x="4932040" y="2162252"/>
              <a:ext cx="432048" cy="61867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pic>
        <p:nvPicPr>
          <p:cNvPr id="6" name="Grafik 5">
            <a:extLst>
              <a:ext uri="{FF2B5EF4-FFF2-40B4-BE49-F238E27FC236}">
                <a16:creationId xmlns:a16="http://schemas.microsoft.com/office/drawing/2014/main" id="{1F3A6AFC-A534-4F5D-91AD-C75A8D364F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29259" y="1259961"/>
            <a:ext cx="2590680" cy="2012134"/>
          </a:xfrm>
          <a:prstGeom prst="rect">
            <a:avLst/>
          </a:prstGeom>
        </p:spPr>
      </p:pic>
      <p:grpSp>
        <p:nvGrpSpPr>
          <p:cNvPr id="13" name="Gruppieren 12">
            <a:extLst>
              <a:ext uri="{FF2B5EF4-FFF2-40B4-BE49-F238E27FC236}">
                <a16:creationId xmlns:a16="http://schemas.microsoft.com/office/drawing/2014/main" id="{B092388E-19DE-4B62-B773-170B9BCC1701}"/>
              </a:ext>
            </a:extLst>
          </p:cNvPr>
          <p:cNvGrpSpPr/>
          <p:nvPr/>
        </p:nvGrpSpPr>
        <p:grpSpPr>
          <a:xfrm>
            <a:off x="3294099" y="1136635"/>
            <a:ext cx="2135160" cy="2038596"/>
            <a:chOff x="3423184" y="1119314"/>
            <a:chExt cx="2135160" cy="2038596"/>
          </a:xfrm>
        </p:grpSpPr>
        <p:pic>
          <p:nvPicPr>
            <p:cNvPr id="5" name="Grafik 4">
              <a:extLst>
                <a:ext uri="{FF2B5EF4-FFF2-40B4-BE49-F238E27FC236}">
                  <a16:creationId xmlns:a16="http://schemas.microsoft.com/office/drawing/2014/main" id="{68855427-F2BB-4225-8935-DBA2AB3305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35896" y="1119314"/>
              <a:ext cx="1922448" cy="2012135"/>
            </a:xfrm>
            <a:prstGeom prst="rect">
              <a:avLst/>
            </a:prstGeom>
          </p:spPr>
        </p:pic>
        <p:sp>
          <p:nvSpPr>
            <p:cNvPr id="10" name="Rechteck 9">
              <a:extLst>
                <a:ext uri="{FF2B5EF4-FFF2-40B4-BE49-F238E27FC236}">
                  <a16:creationId xmlns:a16="http://schemas.microsoft.com/office/drawing/2014/main" id="{61C7A1E4-F932-468F-AE9B-07014C7B5607}"/>
                </a:ext>
              </a:extLst>
            </p:cNvPr>
            <p:cNvSpPr/>
            <p:nvPr/>
          </p:nvSpPr>
          <p:spPr bwMode="auto">
            <a:xfrm rot="18971834">
              <a:off x="3423184" y="1981088"/>
              <a:ext cx="576612" cy="1176822"/>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531766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86CDC7-E5FE-45F5-88BB-CC318A43372C}"/>
              </a:ext>
            </a:extLst>
          </p:cNvPr>
          <p:cNvSpPr txBox="1">
            <a:spLocks/>
          </p:cNvSpPr>
          <p:nvPr/>
        </p:nvSpPr>
        <p:spPr bwMode="auto">
          <a:xfrm>
            <a:off x="647056" y="404664"/>
            <a:ext cx="8029400" cy="498475"/>
          </a:xfrm>
          <a:prstGeom prst="rect">
            <a:avLst/>
          </a:prstGeom>
          <a:noFill/>
          <a:ln w="9525">
            <a:noFill/>
            <a:miter lim="800000"/>
            <a:headEnd/>
            <a:tailEnd/>
          </a:ln>
        </p:spPr>
        <p:txBody>
          <a:bodyPr vert="horz" wrap="square" lIns="0" tIns="0"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de-CH" kern="0" dirty="0"/>
              <a:t>Harvest </a:t>
            </a:r>
            <a:r>
              <a:rPr lang="de-CH" kern="0" dirty="0" err="1"/>
              <a:t>indices</a:t>
            </a:r>
            <a:r>
              <a:rPr lang="de-CH" kern="0" dirty="0"/>
              <a:t> </a:t>
            </a:r>
            <a:r>
              <a:rPr lang="de-CH" kern="0" dirty="0" err="1"/>
              <a:t>for</a:t>
            </a:r>
            <a:r>
              <a:rPr lang="de-CH" kern="0" dirty="0"/>
              <a:t> </a:t>
            </a:r>
            <a:r>
              <a:rPr lang="de-CH" kern="0" dirty="0" err="1"/>
              <a:t>vegetables</a:t>
            </a:r>
            <a:r>
              <a:rPr lang="de-CH" kern="0" dirty="0"/>
              <a:t> (</a:t>
            </a:r>
            <a:r>
              <a:rPr lang="de-CH" kern="0" dirty="0" err="1"/>
              <a:t>examples</a:t>
            </a:r>
            <a:r>
              <a:rPr lang="de-CH" kern="0" dirty="0"/>
              <a:t>) (2)</a:t>
            </a:r>
          </a:p>
        </p:txBody>
      </p:sp>
      <p:graphicFrame>
        <p:nvGraphicFramePr>
          <p:cNvPr id="8" name="Table 3">
            <a:extLst>
              <a:ext uri="{FF2B5EF4-FFF2-40B4-BE49-F238E27FC236}">
                <a16:creationId xmlns:a16="http://schemas.microsoft.com/office/drawing/2014/main" id="{980F3EBD-4EC4-42C6-948A-138706EDD68E}"/>
              </a:ext>
            </a:extLst>
          </p:cNvPr>
          <p:cNvGraphicFramePr>
            <a:graphicFrameLocks noGrp="1"/>
          </p:cNvGraphicFramePr>
          <p:nvPr>
            <p:extLst>
              <p:ext uri="{D42A27DB-BD31-4B8C-83A1-F6EECF244321}">
                <p14:modId xmlns:p14="http://schemas.microsoft.com/office/powerpoint/2010/main" val="952434314"/>
              </p:ext>
            </p:extLst>
          </p:nvPr>
        </p:nvGraphicFramePr>
        <p:xfrm>
          <a:off x="287523" y="1484784"/>
          <a:ext cx="8388933" cy="1908001"/>
        </p:xfrm>
        <a:graphic>
          <a:graphicData uri="http://schemas.openxmlformats.org/drawingml/2006/table">
            <a:tbl>
              <a:tblPr firstRow="1" firstCol="1" bandRow="1">
                <a:tableStyleId>{5C22544A-7EE6-4342-B048-85BDC9FD1C3A}</a:tableStyleId>
              </a:tblPr>
              <a:tblGrid>
                <a:gridCol w="1260141">
                  <a:extLst>
                    <a:ext uri="{9D8B030D-6E8A-4147-A177-3AD203B41FA5}">
                      <a16:colId xmlns:a16="http://schemas.microsoft.com/office/drawing/2014/main" val="20000"/>
                    </a:ext>
                  </a:extLst>
                </a:gridCol>
                <a:gridCol w="1836203">
                  <a:extLst>
                    <a:ext uri="{9D8B030D-6E8A-4147-A177-3AD203B41FA5}">
                      <a16:colId xmlns:a16="http://schemas.microsoft.com/office/drawing/2014/main" val="20001"/>
                    </a:ext>
                  </a:extLst>
                </a:gridCol>
                <a:gridCol w="5292589">
                  <a:extLst>
                    <a:ext uri="{9D8B030D-6E8A-4147-A177-3AD203B41FA5}">
                      <a16:colId xmlns:a16="http://schemas.microsoft.com/office/drawing/2014/main" val="20002"/>
                    </a:ext>
                  </a:extLst>
                </a:gridCol>
              </a:tblGrid>
              <a:tr h="567364">
                <a:tc>
                  <a:txBody>
                    <a:bodyPr/>
                    <a:lstStyle/>
                    <a:p>
                      <a:pPr marL="72000" algn="l" fontAlgn="b"/>
                      <a:r>
                        <a:rPr lang="de-CH" sz="1600" u="none" strike="noStrike" dirty="0">
                          <a:solidFill>
                            <a:schemeClr val="tx1"/>
                          </a:solidFill>
                          <a:effectLst/>
                        </a:rPr>
                        <a:t>Vegetable type</a:t>
                      </a:r>
                      <a:endParaRPr lang="de-CH" sz="1600" b="0" i="0" u="none" strike="noStrike" dirty="0">
                        <a:solidFill>
                          <a:schemeClr val="tx1"/>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600" u="none" strike="noStrike" dirty="0">
                          <a:solidFill>
                            <a:schemeClr val="tx1"/>
                          </a:solidFill>
                          <a:effectLst/>
                        </a:rPr>
                        <a:t>Examples</a:t>
                      </a:r>
                      <a:endParaRPr lang="de-CH" sz="1600" b="0" i="0" u="none" strike="noStrike" dirty="0">
                        <a:solidFill>
                          <a:schemeClr val="tx1"/>
                        </a:solidFill>
                        <a:effectLst/>
                        <a:latin typeface="Calibri"/>
                      </a:endParaRPr>
                    </a:p>
                  </a:txBody>
                  <a:tcPr marL="2969" marR="2969" marT="2969" marB="0" anchor="ctr">
                    <a:solidFill>
                      <a:schemeClr val="accent5">
                        <a:lumMod val="75000"/>
                      </a:schemeClr>
                    </a:solidFill>
                  </a:tcPr>
                </a:tc>
                <a:tc>
                  <a:txBody>
                    <a:bodyPr/>
                    <a:lstStyle/>
                    <a:p>
                      <a:pPr marL="72000" algn="l" fontAlgn="b"/>
                      <a:r>
                        <a:rPr lang="en-US" sz="1600" u="none" strike="noStrike" dirty="0">
                          <a:solidFill>
                            <a:schemeClr val="tx1"/>
                          </a:solidFill>
                          <a:effectLst/>
                        </a:rPr>
                        <a:t>Harvest indices</a:t>
                      </a:r>
                      <a:endParaRPr lang="en-US" sz="1600" b="0" i="0" u="none" strike="noStrike" dirty="0">
                        <a:solidFill>
                          <a:schemeClr val="tx1"/>
                        </a:solidFill>
                        <a:effectLst/>
                        <a:latin typeface="Calibri"/>
                      </a:endParaRPr>
                    </a:p>
                  </a:txBody>
                  <a:tcPr marL="2969" marR="2969" marT="2969" marB="0" anchor="ctr">
                    <a:solidFill>
                      <a:schemeClr val="accent5">
                        <a:lumMod val="75000"/>
                      </a:schemeClr>
                    </a:solidFill>
                  </a:tcPr>
                </a:tc>
                <a:extLst>
                  <a:ext uri="{0D108BD9-81ED-4DB2-BD59-A6C34878D82A}">
                    <a16:rowId xmlns:a16="http://schemas.microsoft.com/office/drawing/2014/main" val="10000"/>
                  </a:ext>
                </a:extLst>
              </a:tr>
              <a:tr h="446879">
                <a:tc>
                  <a:txBody>
                    <a:bodyPr/>
                    <a:lstStyle/>
                    <a:p>
                      <a:pPr marL="72000" algn="l" fontAlgn="b"/>
                      <a:r>
                        <a:rPr lang="de-CH" sz="1400" u="none" strike="noStrike" dirty="0">
                          <a:effectLst/>
                        </a:rPr>
                        <a:t>Root/Tubers</a:t>
                      </a:r>
                      <a:endParaRPr lang="de-CH" sz="1400" b="0" i="0" u="none" strike="noStrike" dirty="0">
                        <a:solidFill>
                          <a:srgbClr val="000000"/>
                        </a:solidFill>
                        <a:effectLst/>
                        <a:latin typeface="Calibri"/>
                      </a:endParaRPr>
                    </a:p>
                  </a:txBody>
                  <a:tcPr marL="9525" marR="9525" marT="9525" marB="0" anchor="ctr">
                    <a:solidFill>
                      <a:schemeClr val="accent5">
                        <a:lumMod val="75000"/>
                      </a:schemeClr>
                    </a:solidFill>
                  </a:tcPr>
                </a:tc>
                <a:tc>
                  <a:txBody>
                    <a:bodyPr/>
                    <a:lstStyle/>
                    <a:p>
                      <a:pPr marL="72000" algn="l" fontAlgn="b"/>
                      <a:r>
                        <a:rPr lang="de-CH" sz="1400" u="none" strike="noStrike">
                          <a:effectLst/>
                        </a:rPr>
                        <a:t>Carrot</a:t>
                      </a:r>
                      <a:endParaRPr lang="de-CH" sz="1400" b="0" i="0" u="none" strike="noStrike">
                        <a:solidFill>
                          <a:srgbClr val="000000"/>
                        </a:solidFill>
                        <a:effectLst/>
                        <a:latin typeface="Calibri"/>
                      </a:endParaRPr>
                    </a:p>
                  </a:txBody>
                  <a:tcPr marL="9525" marR="9525" marT="9525" marB="0" anchor="ctr"/>
                </a:tc>
                <a:tc>
                  <a:txBody>
                    <a:bodyPr/>
                    <a:lstStyle/>
                    <a:p>
                      <a:pPr marL="72000" algn="l" fontAlgn="b"/>
                      <a:r>
                        <a:rPr lang="en-US" sz="1400" u="none" strike="noStrike" dirty="0">
                          <a:effectLst/>
                        </a:rPr>
                        <a:t>Days from sowing; shape (e.g. uniform root tapering)</a:t>
                      </a:r>
                      <a:endParaRPr lang="en-US"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2555283768"/>
                  </a:ext>
                </a:extLst>
              </a:tr>
              <a:tr h="446879">
                <a:tc rowSpan="2">
                  <a:txBody>
                    <a:bodyPr/>
                    <a:lstStyle/>
                    <a:p>
                      <a:pPr marL="72000" algn="l" fontAlgn="b"/>
                      <a:r>
                        <a:rPr lang="de-CH" sz="1400" u="none" strike="noStrike" dirty="0" err="1">
                          <a:effectLst/>
                        </a:rPr>
                        <a:t>Bulbs</a:t>
                      </a:r>
                      <a:endParaRPr lang="de-CH" sz="1400" b="0" i="0" u="none" strike="noStrike" dirty="0">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Dry </a:t>
                      </a:r>
                      <a:r>
                        <a:rPr lang="de-CH" sz="1400" u="none" strike="noStrike" dirty="0" err="1">
                          <a:effectLst/>
                        </a:rPr>
                        <a:t>onions</a:t>
                      </a:r>
                      <a:endParaRPr lang="de-CH" sz="1400" b="0" i="0" u="none" strike="noStrike" dirty="0">
                        <a:solidFill>
                          <a:srgbClr val="000000"/>
                        </a:solidFill>
                        <a:effectLst/>
                        <a:latin typeface="Calibri"/>
                      </a:endParaRPr>
                    </a:p>
                  </a:txBody>
                  <a:tcPr marL="9525" marR="9525" marT="9525" marB="0" anchor="ctr"/>
                </a:tc>
                <a:tc>
                  <a:txBody>
                    <a:bodyPr/>
                    <a:lstStyle/>
                    <a:p>
                      <a:pPr marL="72000" algn="l" fontAlgn="b"/>
                      <a:r>
                        <a:rPr lang="en-US" sz="1400" u="none" strike="noStrike" dirty="0">
                          <a:effectLst/>
                        </a:rPr>
                        <a:t>Days from transplanting, when the tops start to collapse</a:t>
                      </a:r>
                      <a:endParaRPr lang="en-US"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473130885"/>
                  </a:ext>
                </a:extLst>
              </a:tr>
              <a:tr h="446879">
                <a:tc vMerge="1">
                  <a:txBody>
                    <a:bodyPr/>
                    <a:lstStyle/>
                    <a:p>
                      <a:pPr marL="72000" algn="l" fontAlgn="b"/>
                      <a:endParaRPr lang="de-CH" sz="1400" b="0" i="0" u="none" strike="noStrike" dirty="0">
                        <a:solidFill>
                          <a:srgbClr val="000000"/>
                        </a:solidFill>
                        <a:effectLst/>
                        <a:latin typeface="Calibri"/>
                      </a:endParaRPr>
                    </a:p>
                  </a:txBody>
                  <a:tcPr marL="2969" marR="2969" marT="2969" marB="0" anchor="ctr">
                    <a:solidFill>
                      <a:schemeClr val="accent5">
                        <a:lumMod val="75000"/>
                      </a:schemeClr>
                    </a:solidFill>
                  </a:tcPr>
                </a:tc>
                <a:tc>
                  <a:txBody>
                    <a:bodyPr/>
                    <a:lstStyle/>
                    <a:p>
                      <a:pPr marL="72000" algn="l" fontAlgn="b"/>
                      <a:r>
                        <a:rPr lang="de-CH" sz="1400" u="none" strike="noStrike" dirty="0">
                          <a:effectLst/>
                        </a:rPr>
                        <a:t>Green onions</a:t>
                      </a:r>
                      <a:endParaRPr lang="de-CH" sz="1400" b="0" i="0" u="none" strike="noStrike" dirty="0">
                        <a:solidFill>
                          <a:srgbClr val="000000"/>
                        </a:solidFill>
                        <a:effectLst/>
                        <a:latin typeface="Calibri"/>
                      </a:endParaRPr>
                    </a:p>
                  </a:txBody>
                  <a:tcPr marL="9525" marR="9525" marT="9525" marB="0" anchor="ctr"/>
                </a:tc>
                <a:tc>
                  <a:txBody>
                    <a:bodyPr/>
                    <a:lstStyle/>
                    <a:p>
                      <a:pPr marL="72000" algn="l" fontAlgn="b"/>
                      <a:r>
                        <a:rPr lang="en-US" sz="1400" u="none" strike="noStrike" dirty="0">
                          <a:effectLst/>
                        </a:rPr>
                        <a:t>Anytime when the leaves are still green</a:t>
                      </a:r>
                      <a:endParaRPr lang="en-US"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884507504"/>
                  </a:ext>
                </a:extLst>
              </a:tr>
            </a:tbl>
          </a:graphicData>
        </a:graphic>
      </p:graphicFrame>
    </p:spTree>
    <p:extLst>
      <p:ext uri="{BB962C8B-B14F-4D97-AF65-F5344CB8AC3E}">
        <p14:creationId xmlns:p14="http://schemas.microsoft.com/office/powerpoint/2010/main" val="3108273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7784" y="787919"/>
            <a:ext cx="4913340" cy="3104956"/>
          </a:xfrm>
          <a:prstGeom prst="rect">
            <a:avLst/>
          </a:prstGeom>
        </p:spPr>
      </p:pic>
      <p:sp>
        <p:nvSpPr>
          <p:cNvPr id="2" name="Title 1"/>
          <p:cNvSpPr>
            <a:spLocks noGrp="1"/>
          </p:cNvSpPr>
          <p:nvPr>
            <p:ph type="title"/>
          </p:nvPr>
        </p:nvSpPr>
        <p:spPr>
          <a:xfrm>
            <a:off x="421203" y="116632"/>
            <a:ext cx="8511480" cy="653143"/>
          </a:xfrm>
        </p:spPr>
        <p:txBody>
          <a:bodyPr/>
          <a:lstStyle/>
          <a:p>
            <a:r>
              <a:rPr lang="en-GB" dirty="0"/>
              <a:t>Manual or mechanical harvest?</a:t>
            </a:r>
          </a:p>
        </p:txBody>
      </p:sp>
      <p:sp>
        <p:nvSpPr>
          <p:cNvPr id="6" name="Title 1"/>
          <p:cNvSpPr txBox="1">
            <a:spLocks/>
          </p:cNvSpPr>
          <p:nvPr/>
        </p:nvSpPr>
        <p:spPr>
          <a:xfrm>
            <a:off x="421203" y="948349"/>
            <a:ext cx="2062566" cy="360040"/>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sz="1800" b="1" dirty="0"/>
              <a:t>Manual harvest</a:t>
            </a:r>
          </a:p>
        </p:txBody>
      </p:sp>
      <p:graphicFrame>
        <p:nvGraphicFramePr>
          <p:cNvPr id="15" name="Tabelle 14"/>
          <p:cNvGraphicFramePr>
            <a:graphicFrameLocks noGrp="1"/>
          </p:cNvGraphicFramePr>
          <p:nvPr>
            <p:extLst>
              <p:ext uri="{D42A27DB-BD31-4B8C-83A1-F6EECF244321}">
                <p14:modId xmlns:p14="http://schemas.microsoft.com/office/powerpoint/2010/main" val="3525437318"/>
              </p:ext>
            </p:extLst>
          </p:nvPr>
        </p:nvGraphicFramePr>
        <p:xfrm>
          <a:off x="323528" y="3089734"/>
          <a:ext cx="8424936" cy="2545960"/>
        </p:xfrm>
        <a:graphic>
          <a:graphicData uri="http://schemas.openxmlformats.org/drawingml/2006/table">
            <a:tbl>
              <a:tblPr bandRow="1">
                <a:tableStyleId>{5C22544A-7EE6-4342-B048-85BDC9FD1C3A}</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370840">
                <a:tc>
                  <a:txBody>
                    <a:bodyPr/>
                    <a:lstStyle/>
                    <a:p>
                      <a:r>
                        <a:rPr lang="de-CH" sz="1600" b="1" dirty="0">
                          <a:latin typeface="+mn-lt"/>
                        </a:rPr>
                        <a:t>Advantages</a:t>
                      </a:r>
                    </a:p>
                  </a:txBody>
                  <a:tcPr marL="72000" marR="72000" marT="36000" marB="36000" anchor="ctr">
                    <a:solidFill>
                      <a:srgbClr val="92D050"/>
                    </a:solidFill>
                  </a:tcPr>
                </a:tc>
                <a:tc>
                  <a:txBody>
                    <a:bodyPr/>
                    <a:lstStyle/>
                    <a:p>
                      <a:r>
                        <a:rPr lang="de-CH" sz="1600" b="1" dirty="0" err="1">
                          <a:latin typeface="+mn-lt"/>
                        </a:rPr>
                        <a:t>Disadvantages</a:t>
                      </a:r>
                      <a:endParaRPr lang="de-CH" sz="1600" b="1" dirty="0">
                        <a:latin typeface="+mn-lt"/>
                      </a:endParaRPr>
                    </a:p>
                  </a:txBody>
                  <a:tcPr marL="72000" marR="72000" marT="36000" marB="36000" anchor="ctr">
                    <a:solidFill>
                      <a:srgbClr val="FF9933"/>
                    </a:solidFill>
                  </a:tcPr>
                </a:tc>
                <a:extLst>
                  <a:ext uri="{0D108BD9-81ED-4DB2-BD59-A6C34878D82A}">
                    <a16:rowId xmlns:a16="http://schemas.microsoft.com/office/drawing/2014/main" val="10000"/>
                  </a:ext>
                </a:extLst>
              </a:tr>
              <a:tr h="370840">
                <a:tc>
                  <a:txBody>
                    <a:bodyPr/>
                    <a:lstStyle/>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dirty="0">
                          <a:effectLst/>
                          <a:latin typeface="+mn-lt"/>
                        </a:rPr>
                        <a:t>Ability to select uniform vegetables</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dirty="0">
                          <a:effectLst/>
                          <a:latin typeface="+mn-lt"/>
                        </a:rPr>
                        <a:t>Number of people can be increased </a:t>
                      </a:r>
                      <a:br>
                        <a:rPr lang="en-US" sz="1600" u="none" strike="noStrike" dirty="0">
                          <a:effectLst/>
                          <a:latin typeface="+mn-lt"/>
                        </a:rPr>
                      </a:br>
                      <a:r>
                        <a:rPr lang="en-US" sz="1600" u="none" strike="noStrike" dirty="0">
                          <a:effectLst/>
                          <a:latin typeface="+mn-lt"/>
                        </a:rPr>
                        <a:t>or decreased depending on amounts to be harvested.</a:t>
                      </a:r>
                      <a:endParaRPr lang="en-US" sz="1600" b="0" i="0" u="none" strike="noStrike" dirty="0">
                        <a:solidFill>
                          <a:srgbClr val="000000"/>
                        </a:solidFill>
                        <a:effectLst/>
                        <a:latin typeface="+mn-lt"/>
                      </a:endParaRP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de-CH" sz="1600" u="none" strike="noStrike" dirty="0">
                          <a:effectLst/>
                          <a:latin typeface="+mn-lt"/>
                        </a:rPr>
                        <a:t>Can </a:t>
                      </a:r>
                      <a:r>
                        <a:rPr lang="de-CH" sz="1600" u="none" strike="noStrike" dirty="0" err="1">
                          <a:effectLst/>
                          <a:latin typeface="+mn-lt"/>
                        </a:rPr>
                        <a:t>be</a:t>
                      </a:r>
                      <a:r>
                        <a:rPr lang="de-CH" sz="1600" u="none" strike="noStrike" dirty="0">
                          <a:effectLst/>
                          <a:latin typeface="+mn-lt"/>
                        </a:rPr>
                        <a:t> </a:t>
                      </a:r>
                      <a:r>
                        <a:rPr lang="de-CH" sz="1600" u="none" strike="noStrike" dirty="0" err="1">
                          <a:effectLst/>
                          <a:latin typeface="+mn-lt"/>
                        </a:rPr>
                        <a:t>quite</a:t>
                      </a:r>
                      <a:r>
                        <a:rPr lang="de-CH" sz="1600" u="none" strike="noStrike" dirty="0">
                          <a:effectLst/>
                          <a:latin typeface="+mn-lt"/>
                        </a:rPr>
                        <a:t> </a:t>
                      </a:r>
                      <a:r>
                        <a:rPr lang="de-CH" sz="1600" u="none" strike="noStrike" dirty="0" err="1">
                          <a:effectLst/>
                          <a:latin typeface="+mn-lt"/>
                        </a:rPr>
                        <a:t>cheap</a:t>
                      </a:r>
                      <a:r>
                        <a:rPr lang="de-CH" sz="1600" u="none" strike="noStrike" dirty="0">
                          <a:effectLst/>
                          <a:latin typeface="+mn-lt"/>
                        </a:rPr>
                        <a:t>.</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dirty="0">
                          <a:effectLst/>
                          <a:latin typeface="+mn-lt"/>
                        </a:rPr>
                        <a:t>Delicate vegetables can be handled carefully.</a:t>
                      </a:r>
                      <a:endParaRPr lang="en-US" sz="1600" b="0" i="0" u="none" strike="noStrike" dirty="0">
                        <a:solidFill>
                          <a:srgbClr val="000000"/>
                        </a:solidFill>
                        <a:effectLst/>
                        <a:latin typeface="+mn-lt"/>
                      </a:endParaRP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de-CH" sz="1600" u="none" strike="noStrike" dirty="0">
                          <a:effectLst/>
                          <a:latin typeface="+mn-lt"/>
                        </a:rPr>
                        <a:t>Can </a:t>
                      </a:r>
                      <a:r>
                        <a:rPr lang="de-CH" sz="1600" u="none" strike="noStrike" dirty="0" err="1">
                          <a:effectLst/>
                          <a:latin typeface="+mn-lt"/>
                        </a:rPr>
                        <a:t>minimise</a:t>
                      </a:r>
                      <a:r>
                        <a:rPr lang="de-CH" sz="1600" u="none" strike="noStrike" dirty="0">
                          <a:effectLst/>
                          <a:latin typeface="+mn-lt"/>
                        </a:rPr>
                        <a:t> </a:t>
                      </a:r>
                      <a:r>
                        <a:rPr lang="de-CH" sz="1600" u="none" strike="noStrike" dirty="0" err="1">
                          <a:effectLst/>
                          <a:latin typeface="+mn-lt"/>
                        </a:rPr>
                        <a:t>damage</a:t>
                      </a:r>
                      <a:r>
                        <a:rPr lang="de-CH" sz="1600" u="none" strike="noStrike" dirty="0">
                          <a:effectLst/>
                          <a:latin typeface="+mn-lt"/>
                        </a:rPr>
                        <a:t>.</a:t>
                      </a:r>
                      <a:endParaRPr lang="de-CH" sz="1600" b="0" i="0" u="none" strike="noStrike" dirty="0">
                        <a:solidFill>
                          <a:srgbClr val="000000"/>
                        </a:solidFill>
                        <a:effectLst/>
                        <a:latin typeface="+mn-lt"/>
                      </a:endParaRPr>
                    </a:p>
                  </a:txBody>
                  <a:tcPr marL="72000" marR="72000" marT="36000" marB="36000">
                    <a:solidFill>
                      <a:srgbClr val="92D050">
                        <a:alpha val="50196"/>
                      </a:srgbClr>
                    </a:solidFill>
                  </a:tcPr>
                </a:tc>
                <a:tc>
                  <a:txBody>
                    <a:bodyPr/>
                    <a:lstStyle/>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Requires training of harvesters.</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Seasonal labor shortages can affect harvesting timing.</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Needs careful planning for efficient use of </a:t>
                      </a:r>
                      <a:r>
                        <a:rPr lang="en-US" sz="1600" u="none" strike="noStrike" kern="1200" dirty="0" err="1">
                          <a:solidFill>
                            <a:schemeClr val="dk1"/>
                          </a:solidFill>
                          <a:effectLst/>
                          <a:latin typeface="+mn-lt"/>
                          <a:ea typeface="+mn-ea"/>
                          <a:cs typeface="+mn-cs"/>
                        </a:rPr>
                        <a:t>labour</a:t>
                      </a:r>
                      <a:r>
                        <a:rPr lang="en-US" sz="1600" u="none" strike="noStrike" kern="1200" dirty="0">
                          <a:solidFill>
                            <a:schemeClr val="dk1"/>
                          </a:solidFill>
                          <a:effectLst/>
                          <a:latin typeface="+mn-lt"/>
                          <a:ea typeface="+mn-ea"/>
                          <a:cs typeface="+mn-cs"/>
                        </a:rPr>
                        <a:t>.</a:t>
                      </a:r>
                    </a:p>
                  </a:txBody>
                  <a:tcPr marL="72000" marR="72000" marT="36000" marB="36000">
                    <a:solidFill>
                      <a:srgbClr val="FF9933">
                        <a:alpha val="50196"/>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6451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3F77794-A304-4C75-BEF8-1B04B751C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9532" y="878743"/>
            <a:ext cx="8604448" cy="3126200"/>
          </a:xfrm>
          <a:prstGeom prst="rect">
            <a:avLst/>
          </a:prstGeom>
        </p:spPr>
      </p:pic>
      <p:sp>
        <p:nvSpPr>
          <p:cNvPr id="7" name="Title 1"/>
          <p:cNvSpPr txBox="1">
            <a:spLocks/>
          </p:cNvSpPr>
          <p:nvPr/>
        </p:nvSpPr>
        <p:spPr>
          <a:xfrm>
            <a:off x="269776" y="878743"/>
            <a:ext cx="2213992" cy="261562"/>
          </a:xfrm>
          <a:prstGeom prst="rect">
            <a:avLst/>
          </a:prstGeom>
          <a:solidFill>
            <a:schemeClr val="accent3">
              <a:alpha val="79999"/>
            </a:schemeClr>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sz="1800" b="1" dirty="0"/>
              <a:t>Mechanical harvest</a:t>
            </a:r>
          </a:p>
        </p:txBody>
      </p:sp>
      <p:sp>
        <p:nvSpPr>
          <p:cNvPr id="2" name="Title 1"/>
          <p:cNvSpPr>
            <a:spLocks noGrp="1"/>
          </p:cNvSpPr>
          <p:nvPr>
            <p:ph type="title"/>
          </p:nvPr>
        </p:nvSpPr>
        <p:spPr>
          <a:xfrm>
            <a:off x="453008" y="225630"/>
            <a:ext cx="6495256" cy="653143"/>
          </a:xfrm>
          <a:solidFill>
            <a:srgbClr val="FFFFFF">
              <a:alpha val="80000"/>
            </a:srgbClr>
          </a:solidFill>
        </p:spPr>
        <p:txBody>
          <a:bodyPr/>
          <a:lstStyle/>
          <a:p>
            <a:r>
              <a:rPr lang="en-GB" dirty="0"/>
              <a:t>Manual or mechanical harvest?</a:t>
            </a:r>
          </a:p>
        </p:txBody>
      </p:sp>
      <p:graphicFrame>
        <p:nvGraphicFramePr>
          <p:cNvPr id="9" name="Tabelle 8">
            <a:extLst>
              <a:ext uri="{FF2B5EF4-FFF2-40B4-BE49-F238E27FC236}">
                <a16:creationId xmlns:a16="http://schemas.microsoft.com/office/drawing/2014/main" id="{A91743C5-0020-45BD-B09C-E04B8182A0B9}"/>
              </a:ext>
            </a:extLst>
          </p:cNvPr>
          <p:cNvGraphicFramePr>
            <a:graphicFrameLocks noGrp="1"/>
          </p:cNvGraphicFramePr>
          <p:nvPr>
            <p:extLst>
              <p:ext uri="{D42A27DB-BD31-4B8C-83A1-F6EECF244321}">
                <p14:modId xmlns:p14="http://schemas.microsoft.com/office/powerpoint/2010/main" val="1245307633"/>
              </p:ext>
            </p:extLst>
          </p:nvPr>
        </p:nvGraphicFramePr>
        <p:xfrm>
          <a:off x="359532" y="3062265"/>
          <a:ext cx="8424936" cy="2995540"/>
        </p:xfrm>
        <a:graphic>
          <a:graphicData uri="http://schemas.openxmlformats.org/drawingml/2006/table">
            <a:tbl>
              <a:tblPr bandRow="1">
                <a:tableStyleId>{5C22544A-7EE6-4342-B048-85BDC9FD1C3A}</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370840">
                <a:tc>
                  <a:txBody>
                    <a:bodyPr/>
                    <a:lstStyle/>
                    <a:p>
                      <a:r>
                        <a:rPr lang="de-CH" sz="1600" b="1" dirty="0">
                          <a:latin typeface="+mn-lt"/>
                        </a:rPr>
                        <a:t>Advantages</a:t>
                      </a:r>
                    </a:p>
                  </a:txBody>
                  <a:tcPr marL="72000" marR="72000" marT="36000" marB="36000" anchor="ctr">
                    <a:solidFill>
                      <a:srgbClr val="92D050"/>
                    </a:solidFill>
                  </a:tcPr>
                </a:tc>
                <a:tc>
                  <a:txBody>
                    <a:bodyPr/>
                    <a:lstStyle/>
                    <a:p>
                      <a:r>
                        <a:rPr lang="de-CH" sz="1600" b="1" dirty="0" err="1">
                          <a:latin typeface="+mn-lt"/>
                        </a:rPr>
                        <a:t>Disadvantages</a:t>
                      </a:r>
                      <a:endParaRPr lang="de-CH" sz="1600" b="1" dirty="0">
                        <a:latin typeface="+mn-lt"/>
                      </a:endParaRPr>
                    </a:p>
                  </a:txBody>
                  <a:tcPr marL="72000" marR="72000" marT="36000" marB="36000" anchor="ctr">
                    <a:solidFill>
                      <a:srgbClr val="FF9933"/>
                    </a:solidFill>
                  </a:tcPr>
                </a:tc>
                <a:extLst>
                  <a:ext uri="{0D108BD9-81ED-4DB2-BD59-A6C34878D82A}">
                    <a16:rowId xmlns:a16="http://schemas.microsoft.com/office/drawing/2014/main" val="10000"/>
                  </a:ext>
                </a:extLst>
              </a:tr>
              <a:tr h="370840">
                <a:tc>
                  <a:txBody>
                    <a:bodyPr/>
                    <a:lstStyle/>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dirty="0">
                          <a:effectLst/>
                          <a:latin typeface="+mn-lt"/>
                        </a:rPr>
                        <a:t>Can increase speed of harvesting.</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dirty="0">
                          <a:effectLst/>
                          <a:latin typeface="+mn-lt"/>
                        </a:rPr>
                        <a:t>Requires lees people and therefore is easier to manage, e.g. less need for hiring and managing people.</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dirty="0">
                          <a:effectLst/>
                          <a:latin typeface="+mn-lt"/>
                        </a:rPr>
                        <a:t>Facilitates large areas to be harvested easily.</a:t>
                      </a:r>
                    </a:p>
                  </a:txBody>
                  <a:tcPr marL="72000" marR="72000" marT="36000" marB="36000">
                    <a:solidFill>
                      <a:srgbClr val="92D050">
                        <a:alpha val="50196"/>
                      </a:srgbClr>
                    </a:solidFill>
                  </a:tcPr>
                </a:tc>
                <a:tc>
                  <a:txBody>
                    <a:bodyPr/>
                    <a:lstStyle/>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High rate of harvesting may not correspond with rate of handling </a:t>
                      </a:r>
                      <a:br>
                        <a:rPr lang="en-US" sz="1600" u="none" strike="noStrike" kern="1200" dirty="0">
                          <a:solidFill>
                            <a:schemeClr val="dk1"/>
                          </a:solidFill>
                          <a:effectLst/>
                          <a:latin typeface="+mn-lt"/>
                          <a:ea typeface="+mn-ea"/>
                          <a:cs typeface="+mn-cs"/>
                        </a:rPr>
                      </a:br>
                      <a:r>
                        <a:rPr lang="en-US" sz="1600" u="none" strike="noStrike" kern="1200" dirty="0">
                          <a:solidFill>
                            <a:schemeClr val="dk1"/>
                          </a:solidFill>
                          <a:effectLst/>
                          <a:latin typeface="+mn-lt"/>
                          <a:ea typeface="+mn-ea"/>
                          <a:cs typeface="+mn-cs"/>
                        </a:rPr>
                        <a:t>(e.g. cleaning, packaging), processing </a:t>
                      </a:r>
                      <a:br>
                        <a:rPr lang="en-US" sz="1600" u="none" strike="noStrike" kern="1200" dirty="0">
                          <a:solidFill>
                            <a:schemeClr val="dk1"/>
                          </a:solidFill>
                          <a:effectLst/>
                          <a:latin typeface="+mn-lt"/>
                          <a:ea typeface="+mn-ea"/>
                          <a:cs typeface="+mn-cs"/>
                        </a:rPr>
                      </a:br>
                      <a:r>
                        <a:rPr lang="en-US" sz="1600" u="none" strike="noStrike" kern="1200" dirty="0">
                          <a:solidFill>
                            <a:schemeClr val="dk1"/>
                          </a:solidFill>
                          <a:effectLst/>
                          <a:latin typeface="+mn-lt"/>
                          <a:ea typeface="+mn-ea"/>
                          <a:cs typeface="+mn-cs"/>
                        </a:rPr>
                        <a:t>and marketing.</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Reduces the number of people benefiting from farm employment.</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If changes occur in the cropping </a:t>
                      </a:r>
                      <a:r>
                        <a:rPr lang="en-US" sz="1600" u="none" strike="noStrike" kern="1200" dirty="0" err="1">
                          <a:solidFill>
                            <a:schemeClr val="dk1"/>
                          </a:solidFill>
                          <a:effectLst/>
                          <a:latin typeface="+mn-lt"/>
                          <a:ea typeface="+mn-ea"/>
                          <a:cs typeface="+mn-cs"/>
                        </a:rPr>
                        <a:t>programme</a:t>
                      </a:r>
                      <a:r>
                        <a:rPr lang="en-US" sz="1600" u="none" strike="noStrike" kern="1200" dirty="0">
                          <a:solidFill>
                            <a:schemeClr val="dk1"/>
                          </a:solidFill>
                          <a:effectLst/>
                          <a:latin typeface="+mn-lt"/>
                          <a:ea typeface="+mn-ea"/>
                          <a:cs typeface="+mn-cs"/>
                        </a:rPr>
                        <a:t>, machines might not be suitable for other crops.</a:t>
                      </a:r>
                    </a:p>
                    <a:p>
                      <a:pPr marL="180000" marR="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600" u="none" strike="noStrike" kern="1200" dirty="0">
                          <a:solidFill>
                            <a:schemeClr val="dk1"/>
                          </a:solidFill>
                          <a:effectLst/>
                          <a:latin typeface="+mn-lt"/>
                          <a:ea typeface="+mn-ea"/>
                          <a:cs typeface="+mn-cs"/>
                        </a:rPr>
                        <a:t>High initial costs to buy the machines</a:t>
                      </a:r>
                    </a:p>
                  </a:txBody>
                  <a:tcPr marL="72000" marR="72000" marT="36000" marB="36000">
                    <a:solidFill>
                      <a:srgbClr val="FF9933">
                        <a:alpha val="50196"/>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96222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Types of vegetable spoilage</a:t>
            </a:r>
            <a:endParaRPr lang="de-CH" dirty="0"/>
          </a:p>
        </p:txBody>
      </p:sp>
      <p:sp>
        <p:nvSpPr>
          <p:cNvPr id="2" name="Content Placeholder 1"/>
          <p:cNvSpPr>
            <a:spLocks noGrp="1"/>
          </p:cNvSpPr>
          <p:nvPr>
            <p:ph idx="1"/>
          </p:nvPr>
        </p:nvSpPr>
        <p:spPr>
          <a:xfrm>
            <a:off x="323528" y="1160748"/>
            <a:ext cx="8331199" cy="4536504"/>
          </a:xfrm>
          <a:solidFill>
            <a:schemeClr val="accent2">
              <a:lumMod val="40000"/>
              <a:lumOff val="60000"/>
            </a:schemeClr>
          </a:solidFill>
        </p:spPr>
        <p:txBody>
          <a:bodyPr lIns="72000" tIns="72000" rIns="72000" bIns="72000"/>
          <a:lstStyle/>
          <a:p>
            <a:pPr marL="216000" lvl="0" indent="-180000">
              <a:spcBef>
                <a:spcPts val="300"/>
              </a:spcBef>
              <a:spcAft>
                <a:spcPts val="300"/>
              </a:spcAft>
              <a:buFont typeface="Arial" panose="020B0604020202020204" pitchFamily="34" charset="0"/>
              <a:buChar char="•"/>
            </a:pPr>
            <a:r>
              <a:rPr lang="en-US" sz="1800" dirty="0"/>
              <a:t>Physical spoilage</a:t>
            </a:r>
            <a:r>
              <a:rPr lang="en-US" sz="1800" b="0" dirty="0"/>
              <a:t> – e.g. wilting of leafy vegetables</a:t>
            </a:r>
            <a:endParaRPr lang="de-CH" sz="1800" b="0" dirty="0"/>
          </a:p>
          <a:p>
            <a:pPr marL="216000" lvl="0" indent="-180000">
              <a:spcBef>
                <a:spcPts val="300"/>
              </a:spcBef>
              <a:spcAft>
                <a:spcPts val="300"/>
              </a:spcAft>
              <a:buFont typeface="Arial" panose="020B0604020202020204" pitchFamily="34" charset="0"/>
              <a:buChar char="•"/>
            </a:pPr>
            <a:r>
              <a:rPr lang="en-US" sz="1800" dirty="0"/>
              <a:t>Physiological aging </a:t>
            </a:r>
            <a:r>
              <a:rPr lang="en-US" sz="1800" b="0" dirty="0"/>
              <a:t>– through natural senescence processes which can be accelerated by exposure to ethylene</a:t>
            </a:r>
            <a:endParaRPr lang="de-CH" sz="1800" b="0" dirty="0"/>
          </a:p>
          <a:p>
            <a:pPr marL="216000" lvl="0" indent="-180000">
              <a:spcBef>
                <a:spcPts val="300"/>
              </a:spcBef>
              <a:spcAft>
                <a:spcPts val="300"/>
              </a:spcAft>
              <a:buFont typeface="Arial" panose="020B0604020202020204" pitchFamily="34" charset="0"/>
              <a:buChar char="•"/>
            </a:pPr>
            <a:r>
              <a:rPr lang="en-US" sz="1800" dirty="0"/>
              <a:t>Insect pest or rodents attack </a:t>
            </a:r>
            <a:r>
              <a:rPr lang="en-US" sz="1800" b="0" dirty="0"/>
              <a:t>– they eat the vegetables and also transmit pathogens</a:t>
            </a:r>
            <a:endParaRPr lang="de-CH" sz="1800" b="0" dirty="0"/>
          </a:p>
          <a:p>
            <a:pPr marL="216000" lvl="0" indent="-180000">
              <a:spcBef>
                <a:spcPts val="300"/>
              </a:spcBef>
              <a:spcAft>
                <a:spcPts val="300"/>
              </a:spcAft>
              <a:buFont typeface="Arial" panose="020B0604020202020204" pitchFamily="34" charset="0"/>
              <a:buChar char="•"/>
            </a:pPr>
            <a:r>
              <a:rPr lang="en-US" sz="1800" dirty="0"/>
              <a:t>Mechanical damage </a:t>
            </a:r>
            <a:r>
              <a:rPr lang="en-US" sz="1800" b="0" dirty="0"/>
              <a:t>– cuts, cracks, compression, crushing, bruising and other forms damage</a:t>
            </a:r>
            <a:endParaRPr lang="de-CH" sz="1800" b="0" dirty="0"/>
          </a:p>
          <a:p>
            <a:pPr marL="216000" lvl="0" indent="-180000">
              <a:spcBef>
                <a:spcPts val="300"/>
              </a:spcBef>
              <a:spcAft>
                <a:spcPts val="300"/>
              </a:spcAft>
              <a:buFont typeface="Arial" panose="020B0604020202020204" pitchFamily="34" charset="0"/>
              <a:buChar char="•"/>
            </a:pPr>
            <a:r>
              <a:rPr lang="en-US" sz="1800" dirty="0"/>
              <a:t>Enzyme spoilage </a:t>
            </a:r>
            <a:r>
              <a:rPr lang="en-US" sz="1800" b="0" dirty="0"/>
              <a:t>– damage to vegetable cells causes the cells to release chemicals (enzymes) which can react and result in rapid deterioration of produce</a:t>
            </a:r>
            <a:endParaRPr lang="de-CH" sz="1800" b="0" dirty="0"/>
          </a:p>
          <a:p>
            <a:pPr marL="216000" lvl="0" indent="-180000">
              <a:spcBef>
                <a:spcPts val="300"/>
              </a:spcBef>
              <a:spcAft>
                <a:spcPts val="300"/>
              </a:spcAft>
              <a:buFont typeface="Arial" panose="020B0604020202020204" pitchFamily="34" charset="0"/>
              <a:buChar char="•"/>
            </a:pPr>
            <a:r>
              <a:rPr lang="en-US" sz="1800" dirty="0"/>
              <a:t>Chemical spoilage </a:t>
            </a:r>
            <a:r>
              <a:rPr lang="en-US" sz="1800" b="0" dirty="0"/>
              <a:t>– damage from chemical substances, also through enzyme reactions</a:t>
            </a:r>
          </a:p>
          <a:p>
            <a:pPr marL="216000" lvl="0" indent="-180000">
              <a:spcBef>
                <a:spcPts val="300"/>
              </a:spcBef>
              <a:spcAft>
                <a:spcPts val="300"/>
              </a:spcAft>
              <a:buFont typeface="Arial" panose="020B0604020202020204" pitchFamily="34" charset="0"/>
              <a:buChar char="•"/>
            </a:pPr>
            <a:r>
              <a:rPr lang="en-US" sz="1800" dirty="0"/>
              <a:t>Microbial spoilage </a:t>
            </a:r>
            <a:r>
              <a:rPr lang="en-US" sz="1800" b="0" dirty="0"/>
              <a:t>– bacteria, </a:t>
            </a:r>
            <a:r>
              <a:rPr lang="en-US" sz="1800" b="0" dirty="0" err="1"/>
              <a:t>moulds</a:t>
            </a:r>
            <a:r>
              <a:rPr lang="en-US" sz="1800" b="0" dirty="0"/>
              <a:t> and yeasts cause diseases and other forms of deterioration to the vegetables</a:t>
            </a:r>
            <a:endParaRPr lang="de-CH" sz="1800" b="0" dirty="0"/>
          </a:p>
        </p:txBody>
      </p:sp>
    </p:spTree>
    <p:extLst>
      <p:ext uri="{BB962C8B-B14F-4D97-AF65-F5344CB8AC3E}">
        <p14:creationId xmlns:p14="http://schemas.microsoft.com/office/powerpoint/2010/main" val="2930262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Don’ts for fresh produce storage</a:t>
            </a:r>
            <a:endParaRPr lang="de-CH" dirty="0">
              <a:solidFill>
                <a:srgbClr val="FF0000"/>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125797525"/>
              </p:ext>
            </p:extLst>
          </p:nvPr>
        </p:nvGraphicFramePr>
        <p:xfrm>
          <a:off x="468660" y="1700808"/>
          <a:ext cx="8208912" cy="3096344"/>
        </p:xfrm>
        <a:graphic>
          <a:graphicData uri="http://schemas.openxmlformats.org/drawingml/2006/table">
            <a:tbl>
              <a:tblPr firstRow="1" bandRow="1">
                <a:tableStyleId>{5C22544A-7EE6-4342-B048-85BDC9FD1C3A}</a:tableStyleId>
              </a:tblPr>
              <a:tblGrid>
                <a:gridCol w="8208912">
                  <a:extLst>
                    <a:ext uri="{9D8B030D-6E8A-4147-A177-3AD203B41FA5}">
                      <a16:colId xmlns:a16="http://schemas.microsoft.com/office/drawing/2014/main" val="20000"/>
                    </a:ext>
                  </a:extLst>
                </a:gridCol>
              </a:tblGrid>
              <a:tr h="3096344">
                <a:tc>
                  <a:txBody>
                    <a:bodyPr/>
                    <a:lstStyle/>
                    <a:p>
                      <a:pPr marL="216000" lvl="0" indent="-180000" algn="l" defTabSz="623888" rtl="0" eaLnBrk="0" fontAlgn="base" hangingPunct="0">
                        <a:spcBef>
                          <a:spcPts val="300"/>
                        </a:spcBef>
                        <a:spcAft>
                          <a:spcPts val="300"/>
                        </a:spcAft>
                        <a:buClr>
                          <a:schemeClr val="tx1"/>
                        </a:buClr>
                        <a:buSzPct val="100000"/>
                        <a:buFont typeface="Arial" panose="020B0604020202020204" pitchFamily="34" charset="0"/>
                        <a:buChar char="•"/>
                      </a:pPr>
                      <a:r>
                        <a:rPr lang="en-US" sz="1800" b="1" dirty="0">
                          <a:solidFill>
                            <a:schemeClr val="tx1"/>
                          </a:solidFill>
                          <a:latin typeface="+mn-lt"/>
                          <a:ea typeface="ＭＳ Ｐゴシック" charset="-128"/>
                        </a:rPr>
                        <a:t>Do NOT </a:t>
                      </a:r>
                      <a:r>
                        <a:rPr lang="en-US" sz="1800" b="0" dirty="0">
                          <a:solidFill>
                            <a:schemeClr val="tx1"/>
                          </a:solidFill>
                          <a:latin typeface="+mn-lt"/>
                          <a:ea typeface="ＭＳ Ｐゴシック" charset="-128"/>
                        </a:rPr>
                        <a:t>handle crops for storage when they are wet.</a:t>
                      </a:r>
                    </a:p>
                    <a:p>
                      <a:pPr marL="216000" marR="0" lvl="0" indent="-180000" algn="l" defTabSz="623888" rtl="0" eaLnBrk="0" fontAlgn="base" latinLnBrk="0" hangingPunct="0">
                        <a:lnSpc>
                          <a:spcPct val="100000"/>
                        </a:lnSpc>
                        <a:spcBef>
                          <a:spcPts val="300"/>
                        </a:spcBef>
                        <a:spcAft>
                          <a:spcPts val="300"/>
                        </a:spcAft>
                        <a:buClr>
                          <a:schemeClr val="tx1"/>
                        </a:buClr>
                        <a:buSzPct val="100000"/>
                        <a:buFont typeface="Arial" panose="020B0604020202020204" pitchFamily="34" charset="0"/>
                        <a:buChar char="•"/>
                        <a:tabLst/>
                        <a:defRPr/>
                      </a:pPr>
                      <a:r>
                        <a:rPr lang="en-US" sz="1800" b="1" dirty="0">
                          <a:solidFill>
                            <a:schemeClr val="tx1"/>
                          </a:solidFill>
                          <a:latin typeface="+mn-lt"/>
                          <a:ea typeface="ＭＳ Ｐゴシック" charset="-128"/>
                        </a:rPr>
                        <a:t>Do NOT </a:t>
                      </a:r>
                      <a:r>
                        <a:rPr lang="en-US" sz="1800" b="0" dirty="0">
                          <a:solidFill>
                            <a:schemeClr val="tx1"/>
                          </a:solidFill>
                          <a:latin typeface="+mn-lt"/>
                          <a:ea typeface="ＭＳ Ｐゴシック" charset="-128"/>
                        </a:rPr>
                        <a:t>overload storage rooms or stack containers too close together.</a:t>
                      </a:r>
                    </a:p>
                    <a:p>
                      <a:pPr marL="216000" marR="0" lvl="0" indent="-180000" algn="l" defTabSz="623888" rtl="0" eaLnBrk="0" fontAlgn="base" latinLnBrk="0" hangingPunct="0">
                        <a:lnSpc>
                          <a:spcPct val="100000"/>
                        </a:lnSpc>
                        <a:spcBef>
                          <a:spcPts val="300"/>
                        </a:spcBef>
                        <a:spcAft>
                          <a:spcPts val="300"/>
                        </a:spcAft>
                        <a:buClr>
                          <a:schemeClr val="tx1"/>
                        </a:buClr>
                        <a:buSzPct val="100000"/>
                        <a:buFont typeface="Arial" panose="020B0604020202020204" pitchFamily="34" charset="0"/>
                        <a:buChar char="•"/>
                        <a:tabLst/>
                        <a:defRPr/>
                      </a:pPr>
                      <a:r>
                        <a:rPr lang="en-US" sz="1800" b="0" dirty="0">
                          <a:solidFill>
                            <a:schemeClr val="tx1"/>
                          </a:solidFill>
                          <a:latin typeface="+mn-lt"/>
                          <a:ea typeface="ＭＳ Ｐゴシック" charset="-128"/>
                        </a:rPr>
                        <a:t>Avoid lower than recommended temperatures.</a:t>
                      </a:r>
                    </a:p>
                    <a:p>
                      <a:pPr marL="216000" marR="0" lvl="0" indent="-180000" algn="l" defTabSz="623888" rtl="0" eaLnBrk="0" fontAlgn="base" latinLnBrk="0" hangingPunct="0">
                        <a:lnSpc>
                          <a:spcPct val="100000"/>
                        </a:lnSpc>
                        <a:spcBef>
                          <a:spcPts val="300"/>
                        </a:spcBef>
                        <a:spcAft>
                          <a:spcPts val="300"/>
                        </a:spcAft>
                        <a:buClr>
                          <a:schemeClr val="tx1"/>
                        </a:buClr>
                        <a:buSzPct val="100000"/>
                        <a:buFont typeface="Arial" panose="020B0604020202020204" pitchFamily="34" charset="0"/>
                        <a:buChar char="•"/>
                        <a:tabLst/>
                        <a:defRPr/>
                      </a:pPr>
                      <a:r>
                        <a:rPr lang="en-US" sz="1800" b="1" dirty="0">
                          <a:solidFill>
                            <a:schemeClr val="tx1"/>
                          </a:solidFill>
                          <a:latin typeface="+mn-lt"/>
                          <a:ea typeface="ＭＳ Ｐゴシック" charset="-128"/>
                        </a:rPr>
                        <a:t>Do NOT </a:t>
                      </a:r>
                      <a:r>
                        <a:rPr lang="en-US" sz="1800" b="0" dirty="0">
                          <a:solidFill>
                            <a:schemeClr val="tx1"/>
                          </a:solidFill>
                          <a:latin typeface="+mn-lt"/>
                          <a:ea typeface="ＭＳ Ｐゴシック" charset="-128"/>
                        </a:rPr>
                        <a:t>stack containers beyond their stacking strength.</a:t>
                      </a:r>
                    </a:p>
                    <a:p>
                      <a:pPr marL="216000" marR="0" lvl="0" indent="-180000" algn="l" defTabSz="623888" rtl="0" eaLnBrk="0" fontAlgn="base" latinLnBrk="0" hangingPunct="0">
                        <a:lnSpc>
                          <a:spcPct val="100000"/>
                        </a:lnSpc>
                        <a:spcBef>
                          <a:spcPts val="300"/>
                        </a:spcBef>
                        <a:spcAft>
                          <a:spcPts val="300"/>
                        </a:spcAft>
                        <a:buClr>
                          <a:schemeClr val="tx1"/>
                        </a:buClr>
                        <a:buSzPct val="100000"/>
                        <a:buFont typeface="Arial" panose="020B0604020202020204" pitchFamily="34" charset="0"/>
                        <a:buChar char="•"/>
                        <a:tabLst/>
                        <a:defRPr/>
                      </a:pPr>
                      <a:r>
                        <a:rPr lang="en-US" sz="1800" b="1" dirty="0">
                          <a:solidFill>
                            <a:schemeClr val="tx1"/>
                          </a:solidFill>
                          <a:latin typeface="+mn-lt"/>
                          <a:ea typeface="ＭＳ Ｐゴシック" charset="-128"/>
                        </a:rPr>
                        <a:t>Do NOT </a:t>
                      </a:r>
                      <a:r>
                        <a:rPr lang="en-US" sz="1800" b="0" dirty="0">
                          <a:solidFill>
                            <a:schemeClr val="tx1"/>
                          </a:solidFill>
                          <a:latin typeface="+mn-lt"/>
                          <a:ea typeface="ＭＳ Ｐゴシック" charset="-128"/>
                        </a:rPr>
                        <a:t>store onions or garlic in high humidity environments.</a:t>
                      </a:r>
                    </a:p>
                    <a:p>
                      <a:pPr marL="216000" marR="0" lvl="0" indent="-180000" algn="l" defTabSz="623888" rtl="0" eaLnBrk="0" fontAlgn="base" latinLnBrk="0" hangingPunct="0">
                        <a:lnSpc>
                          <a:spcPct val="100000"/>
                        </a:lnSpc>
                        <a:spcBef>
                          <a:spcPts val="300"/>
                        </a:spcBef>
                        <a:spcAft>
                          <a:spcPts val="300"/>
                        </a:spcAft>
                        <a:buClr>
                          <a:schemeClr val="tx1"/>
                        </a:buClr>
                        <a:buSzPct val="100000"/>
                        <a:buFont typeface="Arial" panose="020B0604020202020204" pitchFamily="34" charset="0"/>
                        <a:buChar char="•"/>
                        <a:tabLst/>
                        <a:defRPr/>
                      </a:pPr>
                      <a:r>
                        <a:rPr lang="en-US" sz="1800" b="0" dirty="0">
                          <a:solidFill>
                            <a:schemeClr val="tx1"/>
                          </a:solidFill>
                          <a:latin typeface="+mn-lt"/>
                          <a:ea typeface="ＭＳ Ｐゴシック" charset="-128"/>
                        </a:rPr>
                        <a:t>Avoid storing ethylene sensitive vegetables with ethylene producing vegetables.</a:t>
                      </a:r>
                    </a:p>
                    <a:p>
                      <a:pPr marL="216000" marR="0" lvl="0" indent="-180000" algn="l" defTabSz="623888" rtl="0" eaLnBrk="0" fontAlgn="base" latinLnBrk="0" hangingPunct="0">
                        <a:lnSpc>
                          <a:spcPct val="100000"/>
                        </a:lnSpc>
                        <a:spcBef>
                          <a:spcPts val="300"/>
                        </a:spcBef>
                        <a:spcAft>
                          <a:spcPts val="300"/>
                        </a:spcAft>
                        <a:buClr>
                          <a:schemeClr val="tx1"/>
                        </a:buClr>
                        <a:buSzPct val="100000"/>
                        <a:buFont typeface="Arial" panose="020B0604020202020204" pitchFamily="34" charset="0"/>
                        <a:buChar char="•"/>
                        <a:tabLst/>
                        <a:defRPr/>
                      </a:pPr>
                      <a:r>
                        <a:rPr lang="en-US" sz="1800" b="0" dirty="0">
                          <a:solidFill>
                            <a:schemeClr val="tx1"/>
                          </a:solidFill>
                          <a:latin typeface="+mn-lt"/>
                          <a:ea typeface="ＭＳ Ｐゴシック" charset="-128"/>
                        </a:rPr>
                        <a:t>Avoid storing produce known for emitting strong odors (apples, garlic, onions, turnips, cabbages, potatoes) with </a:t>
                      </a:r>
                      <a:r>
                        <a:rPr lang="en-US" sz="1800" b="0" dirty="0" err="1">
                          <a:solidFill>
                            <a:schemeClr val="tx1"/>
                          </a:solidFill>
                          <a:latin typeface="+mn-lt"/>
                          <a:ea typeface="ＭＳ Ｐゴシック" charset="-128"/>
                        </a:rPr>
                        <a:t>odour</a:t>
                      </a:r>
                      <a:r>
                        <a:rPr lang="en-US" sz="1800" b="0" dirty="0">
                          <a:solidFill>
                            <a:schemeClr val="tx1"/>
                          </a:solidFill>
                          <a:latin typeface="+mn-lt"/>
                          <a:ea typeface="ＭＳ Ｐゴシック" charset="-128"/>
                        </a:rPr>
                        <a:t>-absorbing commodities.</a:t>
                      </a:r>
                    </a:p>
                  </a:txBody>
                  <a:tcPr>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
        <p:nvSpPr>
          <p:cNvPr id="7" name="Textfeld 6"/>
          <p:cNvSpPr txBox="1"/>
          <p:nvPr/>
        </p:nvSpPr>
        <p:spPr>
          <a:xfrm>
            <a:off x="5292080" y="4813099"/>
            <a:ext cx="3980309" cy="276999"/>
          </a:xfrm>
          <a:prstGeom prst="rect">
            <a:avLst/>
          </a:prstGeom>
          <a:noFill/>
        </p:spPr>
        <p:txBody>
          <a:bodyPr wrap="square" rtlCol="0">
            <a:spAutoFit/>
          </a:bodyPr>
          <a:lstStyle/>
          <a:p>
            <a:r>
              <a:rPr lang="en-US" sz="1200" b="0" i="1" dirty="0"/>
              <a:t>Source: Adapted from </a:t>
            </a:r>
            <a:r>
              <a:rPr lang="en-US" sz="1200" b="0" i="1" dirty="0" err="1"/>
              <a:t>Kitinoja</a:t>
            </a:r>
            <a:r>
              <a:rPr lang="en-US" sz="1200" b="0" i="1" dirty="0"/>
              <a:t> and Adel, 2015</a:t>
            </a:r>
          </a:p>
        </p:txBody>
      </p:sp>
    </p:spTree>
    <p:extLst>
      <p:ext uri="{BB962C8B-B14F-4D97-AF65-F5344CB8AC3E}">
        <p14:creationId xmlns:p14="http://schemas.microsoft.com/office/powerpoint/2010/main" val="32062470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47675" y="412750"/>
            <a:ext cx="8251825" cy="567978"/>
          </a:xfrm>
        </p:spPr>
        <p:txBody>
          <a:bodyPr/>
          <a:lstStyle/>
          <a:p>
            <a:r>
              <a:rPr lang="de-CH" dirty="0"/>
              <a:t>Dos for fresh produce storage</a:t>
            </a:r>
            <a:endParaRPr lang="de-CH" dirty="0">
              <a:solidFill>
                <a:srgbClr val="FF0000"/>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779135454"/>
              </p:ext>
            </p:extLst>
          </p:nvPr>
        </p:nvGraphicFramePr>
        <p:xfrm>
          <a:off x="409972" y="1131529"/>
          <a:ext cx="8338492" cy="4587240"/>
        </p:xfrm>
        <a:graphic>
          <a:graphicData uri="http://schemas.openxmlformats.org/drawingml/2006/table">
            <a:tbl>
              <a:tblPr firstRow="1" bandRow="1">
                <a:tableStyleId>{5C22544A-7EE6-4342-B048-85BDC9FD1C3A}</a:tableStyleId>
              </a:tblPr>
              <a:tblGrid>
                <a:gridCol w="8338492">
                  <a:extLst>
                    <a:ext uri="{9D8B030D-6E8A-4147-A177-3AD203B41FA5}">
                      <a16:colId xmlns:a16="http://schemas.microsoft.com/office/drawing/2014/main" val="20000"/>
                    </a:ext>
                  </a:extLst>
                </a:gridCol>
              </a:tblGrid>
              <a:tr h="4176463">
                <a:tc>
                  <a:txBody>
                    <a:bodyPr/>
                    <a:lstStyle/>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Know the requirements for the vegetables you want to put into storage.</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Store produce of proper maturity which is free of damage and decay.</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Cure root, tuber and bulb crops before storage.</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Provide shade for storage structures with a roof overhang of at least 1 meter, or paint buildings white or silver to </a:t>
                      </a:r>
                      <a:r>
                        <a:rPr lang="de-CH" sz="1800" b="0" kern="1200" dirty="0" err="1">
                          <a:solidFill>
                            <a:schemeClr val="tx1"/>
                          </a:solidFill>
                          <a:latin typeface="+mn-lt"/>
                          <a:ea typeface="ＭＳ Ｐゴシック" charset="-128"/>
                          <a:cs typeface="+mn-cs"/>
                        </a:rPr>
                        <a:t>reflect</a:t>
                      </a:r>
                      <a:r>
                        <a:rPr lang="de-CH" sz="1800" b="0" kern="1200" dirty="0">
                          <a:solidFill>
                            <a:schemeClr val="tx1"/>
                          </a:solidFill>
                          <a:latin typeface="+mn-lt"/>
                          <a:ea typeface="ＭＳ Ｐゴシック" charset="-128"/>
                          <a:cs typeface="+mn-cs"/>
                        </a:rPr>
                        <a:t> </a:t>
                      </a:r>
                      <a:r>
                        <a:rPr lang="de-CH" sz="1800" b="0" kern="1200" dirty="0" err="1">
                          <a:solidFill>
                            <a:schemeClr val="tx1"/>
                          </a:solidFill>
                          <a:latin typeface="+mn-lt"/>
                          <a:ea typeface="ＭＳ Ｐゴシック" charset="-128"/>
                          <a:cs typeface="+mn-cs"/>
                        </a:rPr>
                        <a:t>heat</a:t>
                      </a:r>
                      <a:r>
                        <a:rPr lang="de-CH" sz="1800" b="0" kern="1200" dirty="0">
                          <a:solidFill>
                            <a:schemeClr val="tx1"/>
                          </a:solidFill>
                          <a:latin typeface="+mn-lt"/>
                          <a:ea typeface="ＭＳ Ｐゴシック" charset="-128"/>
                          <a:cs typeface="+mn-cs"/>
                        </a:rPr>
                        <a:t>.</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de-CH" sz="1800" b="0" kern="1200" dirty="0">
                          <a:solidFill>
                            <a:schemeClr val="tx1"/>
                          </a:solidFill>
                          <a:latin typeface="+mn-lt"/>
                          <a:ea typeface="ＭＳ Ｐゴシック" charset="-128"/>
                          <a:cs typeface="+mn-cs"/>
                        </a:rPr>
                        <a:t>Keep </a:t>
                      </a:r>
                      <a:r>
                        <a:rPr lang="de-CH" sz="1800" b="0" kern="1200" dirty="0" err="1">
                          <a:solidFill>
                            <a:schemeClr val="tx1"/>
                          </a:solidFill>
                          <a:latin typeface="+mn-lt"/>
                          <a:ea typeface="ＭＳ Ｐゴシック" charset="-128"/>
                          <a:cs typeface="+mn-cs"/>
                        </a:rPr>
                        <a:t>the</a:t>
                      </a:r>
                      <a:r>
                        <a:rPr lang="de-CH" sz="1800" b="0" kern="1200" dirty="0">
                          <a:solidFill>
                            <a:schemeClr val="tx1"/>
                          </a:solidFill>
                          <a:latin typeface="+mn-lt"/>
                          <a:ea typeface="ＭＳ Ｐゴシック" charset="-128"/>
                          <a:cs typeface="+mn-cs"/>
                        </a:rPr>
                        <a:t> </a:t>
                      </a:r>
                      <a:r>
                        <a:rPr lang="de-CH" sz="1800" b="0" kern="1200" dirty="0" err="1">
                          <a:solidFill>
                            <a:schemeClr val="tx1"/>
                          </a:solidFill>
                          <a:latin typeface="+mn-lt"/>
                          <a:ea typeface="ＭＳ Ｐゴシック" charset="-128"/>
                          <a:cs typeface="+mn-cs"/>
                        </a:rPr>
                        <a:t>storage</a:t>
                      </a:r>
                      <a:r>
                        <a:rPr lang="de-CH" sz="1800" b="0" kern="1200" dirty="0">
                          <a:solidFill>
                            <a:schemeClr val="tx1"/>
                          </a:solidFill>
                          <a:latin typeface="+mn-lt"/>
                          <a:ea typeface="ＭＳ Ｐゴシック" charset="-128"/>
                          <a:cs typeface="+mn-cs"/>
                        </a:rPr>
                        <a:t> </a:t>
                      </a:r>
                      <a:r>
                        <a:rPr lang="de-CH" sz="1800" b="0" kern="1200" dirty="0" err="1">
                          <a:solidFill>
                            <a:schemeClr val="tx1"/>
                          </a:solidFill>
                          <a:latin typeface="+mn-lt"/>
                          <a:ea typeface="ＭＳ Ｐゴシック" charset="-128"/>
                          <a:cs typeface="+mn-cs"/>
                        </a:rPr>
                        <a:t>room</a:t>
                      </a:r>
                      <a:r>
                        <a:rPr lang="de-CH" sz="1800" b="0" kern="1200" dirty="0">
                          <a:solidFill>
                            <a:schemeClr val="tx1"/>
                          </a:solidFill>
                          <a:latin typeface="+mn-lt"/>
                          <a:ea typeface="ＭＳ Ｐゴシック" charset="-128"/>
                          <a:cs typeface="+mn-cs"/>
                        </a:rPr>
                        <a:t> </a:t>
                      </a:r>
                      <a:r>
                        <a:rPr lang="de-CH" sz="1800" b="0" kern="1200" dirty="0" err="1">
                          <a:solidFill>
                            <a:schemeClr val="tx1"/>
                          </a:solidFill>
                          <a:latin typeface="+mn-lt"/>
                          <a:ea typeface="ＭＳ Ｐゴシック" charset="-128"/>
                          <a:cs typeface="+mn-cs"/>
                        </a:rPr>
                        <a:t>dark</a:t>
                      </a:r>
                      <a:r>
                        <a:rPr lang="de-CH" sz="1800" b="0" kern="1200" dirty="0">
                          <a:solidFill>
                            <a:schemeClr val="tx1"/>
                          </a:solidFill>
                          <a:latin typeface="+mn-lt"/>
                          <a:ea typeface="ＭＳ Ｐゴシック" charset="-128"/>
                          <a:cs typeface="+mn-cs"/>
                        </a:rPr>
                        <a:t>.</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de-CH" sz="1800" b="0" kern="1200" dirty="0">
                          <a:solidFill>
                            <a:schemeClr val="tx1"/>
                          </a:solidFill>
                          <a:latin typeface="+mn-lt"/>
                          <a:ea typeface="ＭＳ Ｐゴシック" charset="-128"/>
                          <a:cs typeface="+mn-cs"/>
                        </a:rPr>
                        <a:t>Keep </a:t>
                      </a:r>
                      <a:r>
                        <a:rPr lang="de-CH" sz="1800" b="0" kern="1200" dirty="0" err="1">
                          <a:solidFill>
                            <a:schemeClr val="tx1"/>
                          </a:solidFill>
                          <a:latin typeface="+mn-lt"/>
                          <a:ea typeface="ＭＳ Ｐゴシック" charset="-128"/>
                          <a:cs typeface="+mn-cs"/>
                        </a:rPr>
                        <a:t>the</a:t>
                      </a:r>
                      <a:r>
                        <a:rPr lang="de-CH" sz="1800" b="0" kern="1200" dirty="0">
                          <a:solidFill>
                            <a:schemeClr val="tx1"/>
                          </a:solidFill>
                          <a:latin typeface="+mn-lt"/>
                          <a:ea typeface="ＭＳ Ｐゴシック" charset="-128"/>
                          <a:cs typeface="+mn-cs"/>
                        </a:rPr>
                        <a:t> s</a:t>
                      </a:r>
                      <a:r>
                        <a:rPr lang="en-US" sz="1800" b="0" kern="1200" dirty="0" err="1">
                          <a:solidFill>
                            <a:schemeClr val="tx1"/>
                          </a:solidFill>
                          <a:latin typeface="+mn-lt"/>
                          <a:ea typeface="ＭＳ Ｐゴシック" charset="-128"/>
                          <a:cs typeface="+mn-cs"/>
                        </a:rPr>
                        <a:t>torage</a:t>
                      </a:r>
                      <a:r>
                        <a:rPr lang="en-US" sz="1800" b="0" kern="1200" dirty="0">
                          <a:solidFill>
                            <a:schemeClr val="tx1"/>
                          </a:solidFill>
                          <a:latin typeface="+mn-lt"/>
                          <a:ea typeface="ＭＳ Ｐゴシック" charset="-128"/>
                          <a:cs typeface="+mn-cs"/>
                        </a:rPr>
                        <a:t> facility clean and free from rodents by keeping the immediate outdoor area clean, and free from trash and weeds.</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Ensure proper air circulation leaving air space between the stacks and the walls, and place produce upon pallets.</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Provide adequate ventilation in the storage room.</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Place thermometers at several</a:t>
                      </a:r>
                      <a:r>
                        <a:rPr lang="de-CH" sz="1800" b="0" kern="1200" dirty="0">
                          <a:solidFill>
                            <a:schemeClr val="tx1"/>
                          </a:solidFill>
                          <a:latin typeface="+mn-lt"/>
                          <a:ea typeface="ＭＳ Ｐゴシック" charset="-128"/>
                          <a:cs typeface="+mn-cs"/>
                        </a:rPr>
                        <a:t> locations to </a:t>
                      </a:r>
                      <a:r>
                        <a:rPr lang="en-US" sz="1800" b="0" kern="1200" dirty="0">
                          <a:solidFill>
                            <a:schemeClr val="tx1"/>
                          </a:solidFill>
                          <a:latin typeface="+mn-lt"/>
                          <a:ea typeface="ＭＳ Ｐゴシック" charset="-128"/>
                          <a:cs typeface="+mn-cs"/>
                        </a:rPr>
                        <a:t>monitor storage room temperature</a:t>
                      </a:r>
                      <a:r>
                        <a:rPr lang="de-CH" sz="1800" b="0" kern="1200" dirty="0">
                          <a:solidFill>
                            <a:schemeClr val="tx1"/>
                          </a:solidFill>
                          <a:latin typeface="+mn-lt"/>
                          <a:ea typeface="ＭＳ Ｐゴシック" charset="-128"/>
                          <a:cs typeface="+mn-cs"/>
                        </a:rPr>
                        <a:t>.</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Inspect stored produce regularly for signs of injury, water loss, damage and disease. </a:t>
                      </a:r>
                    </a:p>
                    <a:p>
                      <a:pPr marL="216000" marR="0" lvl="0" indent="-180000" algn="l" defTabSz="623888" rtl="0" eaLnBrk="0" fontAlgn="base" latinLnBrk="0" hangingPunct="0">
                        <a:lnSpc>
                          <a:spcPct val="100000"/>
                        </a:lnSpc>
                        <a:spcBef>
                          <a:spcPts val="0"/>
                        </a:spcBef>
                        <a:spcAft>
                          <a:spcPts val="300"/>
                        </a:spcAft>
                        <a:buClr>
                          <a:schemeClr val="tx1"/>
                        </a:buClr>
                        <a:buSzPct val="100000"/>
                        <a:buFont typeface="Arial" panose="020B0604020202020204" pitchFamily="34" charset="0"/>
                        <a:buChar char="•"/>
                        <a:tabLst/>
                        <a:defRPr/>
                      </a:pPr>
                      <a:r>
                        <a:rPr lang="en-US" sz="1800" b="0" kern="1200" dirty="0">
                          <a:solidFill>
                            <a:schemeClr val="tx1"/>
                          </a:solidFill>
                          <a:latin typeface="+mn-lt"/>
                          <a:ea typeface="ＭＳ Ｐゴシック" charset="-128"/>
                          <a:cs typeface="+mn-cs"/>
                        </a:rPr>
                        <a:t>Remove damaged or diseased produce to </a:t>
                      </a:r>
                      <a:r>
                        <a:rPr lang="en-US" sz="1800" b="0" dirty="0">
                          <a:solidFill>
                            <a:schemeClr val="tx1"/>
                          </a:solidFill>
                        </a:rPr>
                        <a:t>prevent the spread of</a:t>
                      </a:r>
                      <a:r>
                        <a:rPr lang="en-US" sz="1800" b="0" baseline="0" dirty="0">
                          <a:solidFill>
                            <a:schemeClr val="tx1"/>
                          </a:solidFill>
                        </a:rPr>
                        <a:t> </a:t>
                      </a:r>
                      <a:r>
                        <a:rPr lang="de-CH" sz="1800" b="0" dirty="0">
                          <a:solidFill>
                            <a:schemeClr val="tx1"/>
                          </a:solidFill>
                        </a:rPr>
                        <a:t>problems.</a:t>
                      </a:r>
                    </a:p>
                  </a:txBody>
                  <a:tcPr>
                    <a:solidFill>
                      <a:srgbClr val="CCECFF"/>
                    </a:solidFill>
                  </a:tcPr>
                </a:tc>
                <a:extLst>
                  <a:ext uri="{0D108BD9-81ED-4DB2-BD59-A6C34878D82A}">
                    <a16:rowId xmlns:a16="http://schemas.microsoft.com/office/drawing/2014/main" val="10000"/>
                  </a:ext>
                </a:extLst>
              </a:tr>
            </a:tbl>
          </a:graphicData>
        </a:graphic>
      </p:graphicFrame>
      <p:sp>
        <p:nvSpPr>
          <p:cNvPr id="2" name="Textfeld 1"/>
          <p:cNvSpPr txBox="1"/>
          <p:nvPr/>
        </p:nvSpPr>
        <p:spPr>
          <a:xfrm>
            <a:off x="5292080" y="5731070"/>
            <a:ext cx="3980309" cy="276999"/>
          </a:xfrm>
          <a:prstGeom prst="rect">
            <a:avLst/>
          </a:prstGeom>
          <a:noFill/>
        </p:spPr>
        <p:txBody>
          <a:bodyPr wrap="square" rtlCol="0">
            <a:spAutoFit/>
          </a:bodyPr>
          <a:lstStyle/>
          <a:p>
            <a:r>
              <a:rPr lang="en-US" sz="1200" b="0" i="1" dirty="0"/>
              <a:t>Source: Adapted from </a:t>
            </a:r>
            <a:r>
              <a:rPr lang="en-US" sz="1200" b="0" i="1" dirty="0" err="1"/>
              <a:t>Kitinoja</a:t>
            </a:r>
            <a:r>
              <a:rPr lang="en-US" sz="1200" b="0" i="1" dirty="0"/>
              <a:t> and Adel, 2015</a:t>
            </a:r>
          </a:p>
        </p:txBody>
      </p:sp>
    </p:spTree>
    <p:extLst>
      <p:ext uri="{BB962C8B-B14F-4D97-AF65-F5344CB8AC3E}">
        <p14:creationId xmlns:p14="http://schemas.microsoft.com/office/powerpoint/2010/main" val="28851812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39" y="242410"/>
            <a:ext cx="8179817" cy="653144"/>
          </a:xfrm>
        </p:spPr>
        <p:txBody>
          <a:bodyPr/>
          <a:lstStyle/>
          <a:p>
            <a:r>
              <a:rPr lang="en-GB" sz="2600" dirty="0"/>
              <a:t>Suitable storage conditions for selected vegetables</a:t>
            </a:r>
          </a:p>
        </p:txBody>
      </p:sp>
      <p:graphicFrame>
        <p:nvGraphicFramePr>
          <p:cNvPr id="3" name="Table 2"/>
          <p:cNvGraphicFramePr>
            <a:graphicFrameLocks noGrp="1"/>
          </p:cNvGraphicFramePr>
          <p:nvPr>
            <p:extLst>
              <p:ext uri="{D42A27DB-BD31-4B8C-83A1-F6EECF244321}">
                <p14:modId xmlns:p14="http://schemas.microsoft.com/office/powerpoint/2010/main" val="3994137061"/>
              </p:ext>
            </p:extLst>
          </p:nvPr>
        </p:nvGraphicFramePr>
        <p:xfrm>
          <a:off x="323528" y="905583"/>
          <a:ext cx="8352928" cy="4910707"/>
        </p:xfrm>
        <a:graphic>
          <a:graphicData uri="http://schemas.openxmlformats.org/drawingml/2006/table">
            <a:tbl>
              <a:tblPr firstRow="1" firstCol="1" bandRow="1">
                <a:tableStyleId>{5C22544A-7EE6-4342-B048-85BDC9FD1C3A}</a:tableStyleId>
              </a:tblPr>
              <a:tblGrid>
                <a:gridCol w="2592288">
                  <a:extLst>
                    <a:ext uri="{9D8B030D-6E8A-4147-A177-3AD203B41FA5}">
                      <a16:colId xmlns:a16="http://schemas.microsoft.com/office/drawing/2014/main" val="20000"/>
                    </a:ext>
                  </a:extLst>
                </a:gridCol>
                <a:gridCol w="1932214">
                  <a:extLst>
                    <a:ext uri="{9D8B030D-6E8A-4147-A177-3AD203B41FA5}">
                      <a16:colId xmlns:a16="http://schemas.microsoft.com/office/drawing/2014/main" val="20001"/>
                    </a:ext>
                  </a:extLst>
                </a:gridCol>
                <a:gridCol w="2050673">
                  <a:extLst>
                    <a:ext uri="{9D8B030D-6E8A-4147-A177-3AD203B41FA5}">
                      <a16:colId xmlns:a16="http://schemas.microsoft.com/office/drawing/2014/main" val="20002"/>
                    </a:ext>
                  </a:extLst>
                </a:gridCol>
                <a:gridCol w="1777753">
                  <a:extLst>
                    <a:ext uri="{9D8B030D-6E8A-4147-A177-3AD203B41FA5}">
                      <a16:colId xmlns:a16="http://schemas.microsoft.com/office/drawing/2014/main" val="20003"/>
                    </a:ext>
                  </a:extLst>
                </a:gridCol>
              </a:tblGrid>
              <a:tr h="577732">
                <a:tc>
                  <a:txBody>
                    <a:bodyPr/>
                    <a:lstStyle/>
                    <a:p>
                      <a:pPr algn="just"/>
                      <a:r>
                        <a:rPr lang="en-US" sz="1400" dirty="0">
                          <a:solidFill>
                            <a:schemeClr val="bg1"/>
                          </a:solidFill>
                          <a:effectLst/>
                        </a:rPr>
                        <a:t>Vegetable</a:t>
                      </a:r>
                      <a:endParaRPr lang="de-CH" sz="1400" dirty="0">
                        <a:solidFill>
                          <a:schemeClr val="bg1"/>
                        </a:solidFill>
                        <a:effectLst/>
                        <a:latin typeface="Calibri"/>
                        <a:cs typeface="Times New Roman"/>
                      </a:endParaRPr>
                    </a:p>
                  </a:txBody>
                  <a:tcPr marL="68580" marR="68580" marT="0" marB="0" anchor="ctr">
                    <a:solidFill>
                      <a:schemeClr val="accent5">
                        <a:lumMod val="75000"/>
                      </a:schemeClr>
                    </a:solidFill>
                  </a:tcPr>
                </a:tc>
                <a:tc>
                  <a:txBody>
                    <a:bodyPr/>
                    <a:lstStyle/>
                    <a:p>
                      <a:pPr algn="ctr"/>
                      <a:r>
                        <a:rPr lang="en-US" sz="1400">
                          <a:solidFill>
                            <a:schemeClr val="bg1"/>
                          </a:solidFill>
                          <a:effectLst/>
                        </a:rPr>
                        <a:t>Optimal storage temperature (°C)</a:t>
                      </a:r>
                      <a:endParaRPr lang="de-CH" sz="1400">
                        <a:solidFill>
                          <a:schemeClr val="bg1"/>
                        </a:solidFill>
                        <a:effectLst/>
                        <a:latin typeface="Calibri"/>
                        <a:cs typeface="Times New Roman"/>
                      </a:endParaRPr>
                    </a:p>
                  </a:txBody>
                  <a:tcPr marL="68580" marR="68580" marT="0" marB="0" anchor="ctr">
                    <a:solidFill>
                      <a:schemeClr val="accent5">
                        <a:lumMod val="75000"/>
                      </a:schemeClr>
                    </a:solidFill>
                  </a:tcPr>
                </a:tc>
                <a:tc>
                  <a:txBody>
                    <a:bodyPr/>
                    <a:lstStyle/>
                    <a:p>
                      <a:pPr algn="ctr"/>
                      <a:r>
                        <a:rPr lang="en-US" sz="1400">
                          <a:solidFill>
                            <a:schemeClr val="bg1"/>
                          </a:solidFill>
                          <a:effectLst/>
                        </a:rPr>
                        <a:t>Optimal relative humidity (%)</a:t>
                      </a:r>
                      <a:endParaRPr lang="de-CH" sz="1400">
                        <a:solidFill>
                          <a:schemeClr val="bg1"/>
                        </a:solidFill>
                        <a:effectLst/>
                        <a:latin typeface="Calibri"/>
                        <a:cs typeface="Times New Roman"/>
                      </a:endParaRPr>
                    </a:p>
                  </a:txBody>
                  <a:tcPr marL="68580" marR="68580" marT="0" marB="0" anchor="ctr">
                    <a:solidFill>
                      <a:schemeClr val="accent5">
                        <a:lumMod val="75000"/>
                      </a:schemeClr>
                    </a:solidFill>
                  </a:tcPr>
                </a:tc>
                <a:tc>
                  <a:txBody>
                    <a:bodyPr/>
                    <a:lstStyle/>
                    <a:p>
                      <a:pPr algn="ctr"/>
                      <a:r>
                        <a:rPr lang="en-US" sz="1400" dirty="0">
                          <a:solidFill>
                            <a:schemeClr val="bg1"/>
                          </a:solidFill>
                          <a:effectLst/>
                        </a:rPr>
                        <a:t>Estimated storage period</a:t>
                      </a:r>
                      <a:endParaRPr lang="de-CH" sz="1400" dirty="0">
                        <a:solidFill>
                          <a:schemeClr val="bg1"/>
                        </a:solidFill>
                        <a:effectLst/>
                        <a:latin typeface="Calibri"/>
                        <a:cs typeface="Times New Roman"/>
                      </a:endParaRPr>
                    </a:p>
                  </a:txBody>
                  <a:tcPr marL="68580" marR="68580" marT="0" marB="0" anchor="ctr">
                    <a:solidFill>
                      <a:schemeClr val="accent5">
                        <a:lumMod val="75000"/>
                      </a:schemeClr>
                    </a:solidFill>
                  </a:tcPr>
                </a:tc>
                <a:extLst>
                  <a:ext uri="{0D108BD9-81ED-4DB2-BD59-A6C34878D82A}">
                    <a16:rowId xmlns:a16="http://schemas.microsoft.com/office/drawing/2014/main" val="10000"/>
                  </a:ext>
                </a:extLst>
              </a:tr>
              <a:tr h="288865">
                <a:tc>
                  <a:txBody>
                    <a:bodyPr/>
                    <a:lstStyle/>
                    <a:p>
                      <a:pPr algn="l"/>
                      <a:r>
                        <a:rPr lang="en-US" sz="1400" dirty="0">
                          <a:solidFill>
                            <a:schemeClr val="tx1"/>
                          </a:solidFill>
                          <a:effectLst/>
                        </a:rPr>
                        <a:t>Asparagus</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0 ˗ 2 </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95 ˗ 100 </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14 ˗ 21 days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1"/>
                  </a:ext>
                </a:extLst>
              </a:tr>
              <a:tr h="288865">
                <a:tc>
                  <a:txBody>
                    <a:bodyPr/>
                    <a:lstStyle/>
                    <a:p>
                      <a:pPr algn="l"/>
                      <a:r>
                        <a:rPr lang="de-CH" sz="1400" dirty="0">
                          <a:solidFill>
                            <a:schemeClr val="tx1"/>
                          </a:solidFill>
                          <a:effectLst/>
                          <a:latin typeface="Arial" pitchFamily="34" charset="0"/>
                          <a:cs typeface="Arial" pitchFamily="34" charset="0"/>
                        </a:rPr>
                        <a:t>Broccoli, </a:t>
                      </a:r>
                      <a:r>
                        <a:rPr lang="de-CH" sz="1400" dirty="0" err="1">
                          <a:solidFill>
                            <a:schemeClr val="tx1"/>
                          </a:solidFill>
                          <a:effectLst/>
                          <a:latin typeface="Arial" pitchFamily="34" charset="0"/>
                          <a:cs typeface="Arial" pitchFamily="34" charset="0"/>
                        </a:rPr>
                        <a:t>Brussels</a:t>
                      </a:r>
                      <a:r>
                        <a:rPr lang="de-CH" sz="1400" dirty="0">
                          <a:solidFill>
                            <a:schemeClr val="tx1"/>
                          </a:solidFill>
                          <a:effectLst/>
                          <a:latin typeface="Arial" pitchFamily="34" charset="0"/>
                          <a:cs typeface="Arial" pitchFamily="34" charset="0"/>
                        </a:rPr>
                        <a:t> sprouts</a:t>
                      </a:r>
                    </a:p>
                  </a:txBody>
                  <a:tcPr marL="68580" marR="68580" marT="0" marB="0" anchor="ctr">
                    <a:solidFill>
                      <a:srgbClr val="CCCCFF">
                        <a:alpha val="50196"/>
                      </a:srgbClr>
                    </a:solidFill>
                  </a:tcPr>
                </a:tc>
                <a:tc>
                  <a:txBody>
                    <a:bodyPr/>
                    <a:lstStyle/>
                    <a:p>
                      <a:pPr algn="ctr"/>
                      <a:r>
                        <a:rPr lang="de-CH" sz="1400" dirty="0">
                          <a:solidFill>
                            <a:schemeClr val="tx1"/>
                          </a:solidFill>
                          <a:effectLst/>
                          <a:latin typeface="Arial" pitchFamily="34" charset="0"/>
                          <a:cs typeface="Arial" pitchFamily="34" charset="0"/>
                        </a:rPr>
                        <a:t>0</a:t>
                      </a:r>
                    </a:p>
                  </a:txBody>
                  <a:tcPr marL="68580" marR="68580" marT="0" marB="0" anchor="ctr"/>
                </a:tc>
                <a:tc>
                  <a:txBody>
                    <a:bodyPr/>
                    <a:lstStyle/>
                    <a:p>
                      <a:pPr algn="ctr"/>
                      <a:r>
                        <a:rPr lang="de-CH" sz="1400" dirty="0">
                          <a:solidFill>
                            <a:schemeClr val="tx1"/>
                          </a:solidFill>
                          <a:effectLst/>
                          <a:latin typeface="Arial" pitchFamily="34" charset="0"/>
                          <a:cs typeface="Arial" pitchFamily="34" charset="0"/>
                        </a:rPr>
                        <a:t>95</a:t>
                      </a:r>
                      <a:r>
                        <a:rPr lang="en-US" sz="1400" dirty="0">
                          <a:solidFill>
                            <a:schemeClr val="tx1"/>
                          </a:solidFill>
                          <a:effectLst/>
                        </a:rPr>
                        <a:t> ˗ </a:t>
                      </a:r>
                      <a:r>
                        <a:rPr lang="de-CH" sz="1400" dirty="0">
                          <a:solidFill>
                            <a:schemeClr val="tx1"/>
                          </a:solidFill>
                          <a:effectLst/>
                          <a:latin typeface="Arial" pitchFamily="34" charset="0"/>
                          <a:cs typeface="Arial" pitchFamily="34" charset="0"/>
                        </a:rPr>
                        <a:t>100</a:t>
                      </a:r>
                    </a:p>
                  </a:txBody>
                  <a:tcPr marL="68580" marR="68580" marT="0" marB="0" anchor="ctr"/>
                </a:tc>
                <a:tc>
                  <a:txBody>
                    <a:bodyPr/>
                    <a:lstStyle/>
                    <a:p>
                      <a:pPr algn="ctr"/>
                      <a:endParaRPr lang="de-CH" sz="1400" dirty="0">
                        <a:solidFill>
                          <a:schemeClr val="tx1"/>
                        </a:solidFill>
                        <a:effectLst/>
                        <a:latin typeface="Arial" pitchFamily="34" charset="0"/>
                        <a:cs typeface="Arial" pitchFamily="34" charset="0"/>
                      </a:endParaRPr>
                    </a:p>
                  </a:txBody>
                  <a:tcPr marL="68580" marR="68580" marT="0" marB="0" anchor="ctr"/>
                </a:tc>
                <a:extLst>
                  <a:ext uri="{0D108BD9-81ED-4DB2-BD59-A6C34878D82A}">
                    <a16:rowId xmlns:a16="http://schemas.microsoft.com/office/drawing/2014/main" val="10002"/>
                  </a:ext>
                </a:extLst>
              </a:tr>
              <a:tr h="288865">
                <a:tc>
                  <a:txBody>
                    <a:bodyPr/>
                    <a:lstStyle/>
                    <a:p>
                      <a:pPr algn="l"/>
                      <a:r>
                        <a:rPr lang="en-US" sz="1400" dirty="0">
                          <a:solidFill>
                            <a:schemeClr val="tx1"/>
                          </a:solidFill>
                          <a:effectLst/>
                        </a:rPr>
                        <a:t>Cabbage</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98 ˗ 100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3 ˗ 6 weeks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3"/>
                  </a:ext>
                </a:extLst>
              </a:tr>
              <a:tr h="288865">
                <a:tc>
                  <a:txBody>
                    <a:bodyPr/>
                    <a:lstStyle/>
                    <a:p>
                      <a:pPr marL="0" algn="l" defTabSz="457200" rtl="0" eaLnBrk="1" latinLnBrk="0" hangingPunct="1"/>
                      <a:r>
                        <a:rPr lang="en-US" sz="1400" b="1" kern="1200" dirty="0">
                          <a:solidFill>
                            <a:schemeClr val="tx1"/>
                          </a:solidFill>
                          <a:effectLst/>
                          <a:latin typeface="Arial" pitchFamily="34" charset="0"/>
                          <a:ea typeface="+mn-ea"/>
                          <a:cs typeface="Arial" pitchFamily="34" charset="0"/>
                        </a:rPr>
                        <a:t>Carrot (mature)</a:t>
                      </a:r>
                      <a:endParaRPr lang="de-CH" sz="1400" b="1" kern="1200" dirty="0">
                        <a:solidFill>
                          <a:schemeClr val="tx1"/>
                        </a:solidFill>
                        <a:effectLst/>
                        <a:latin typeface="Arial" pitchFamily="34" charset="0"/>
                        <a:ea typeface="+mn-ea"/>
                        <a:cs typeface="Arial" pitchFamily="34" charset="0"/>
                      </a:endParaRPr>
                    </a:p>
                  </a:txBody>
                  <a:tcPr marL="68580" marR="68580" marT="0" marB="0" anchor="ctr">
                    <a:solidFill>
                      <a:srgbClr val="CCCCFF">
                        <a:alpha val="50196"/>
                      </a:srgbClr>
                    </a:solidFill>
                  </a:tcPr>
                </a:tc>
                <a:tc>
                  <a:txBody>
                    <a:bodyPr/>
                    <a:lstStyle/>
                    <a:p>
                      <a:pPr algn="ctr"/>
                      <a:r>
                        <a:rPr lang="en-US" sz="1400" dirty="0">
                          <a:solidFill>
                            <a:schemeClr val="tx1"/>
                          </a:solidFill>
                          <a:effectLst/>
                        </a:rPr>
                        <a:t>0 ˗ 4.4</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98 ˗ 100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7 ˗ 9 months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4"/>
                  </a:ext>
                </a:extLst>
              </a:tr>
              <a:tr h="288865">
                <a:tc>
                  <a:txBody>
                    <a:bodyPr/>
                    <a:lstStyle/>
                    <a:p>
                      <a:pPr algn="l"/>
                      <a:r>
                        <a:rPr lang="de-CH" sz="1400" dirty="0">
                          <a:solidFill>
                            <a:schemeClr val="tx1"/>
                          </a:solidFill>
                          <a:effectLst/>
                          <a:latin typeface="Arial" pitchFamily="34" charset="0"/>
                          <a:cs typeface="Arial" pitchFamily="34" charset="0"/>
                        </a:rPr>
                        <a:t>Cauliflower</a:t>
                      </a:r>
                    </a:p>
                  </a:txBody>
                  <a:tcPr marL="68580" marR="68580" marT="0" marB="0" anchor="ctr">
                    <a:solidFill>
                      <a:srgbClr val="CCCCFF"/>
                    </a:solidFill>
                  </a:tcPr>
                </a:tc>
                <a:tc>
                  <a:txBody>
                    <a:bodyPr/>
                    <a:lstStyle/>
                    <a:p>
                      <a:pPr algn="ctr"/>
                      <a:r>
                        <a:rPr lang="de-CH" sz="1400" dirty="0">
                          <a:solidFill>
                            <a:schemeClr val="tx1"/>
                          </a:solidFill>
                          <a:effectLst/>
                          <a:latin typeface="Arial" pitchFamily="34" charset="0"/>
                          <a:cs typeface="Arial" pitchFamily="34" charset="0"/>
                        </a:rPr>
                        <a:t>0</a:t>
                      </a:r>
                    </a:p>
                  </a:txBody>
                  <a:tcPr marL="68580" marR="68580" marT="0" marB="0" anchor="ctr"/>
                </a:tc>
                <a:tc>
                  <a:txBody>
                    <a:bodyPr/>
                    <a:lstStyle/>
                    <a:p>
                      <a:pPr algn="ctr"/>
                      <a:r>
                        <a:rPr lang="de-CH" sz="1400" dirty="0">
                          <a:solidFill>
                            <a:schemeClr val="tx1"/>
                          </a:solidFill>
                          <a:effectLst/>
                          <a:latin typeface="Arial" pitchFamily="34" charset="0"/>
                          <a:cs typeface="Arial" pitchFamily="34" charset="0"/>
                        </a:rPr>
                        <a:t>95</a:t>
                      </a:r>
                      <a:r>
                        <a:rPr lang="en-US" sz="1400" dirty="0">
                          <a:solidFill>
                            <a:schemeClr val="tx1"/>
                          </a:solidFill>
                          <a:effectLst/>
                        </a:rPr>
                        <a:t> ˗ </a:t>
                      </a:r>
                      <a:r>
                        <a:rPr lang="de-CH" sz="1400" dirty="0">
                          <a:solidFill>
                            <a:schemeClr val="tx1"/>
                          </a:solidFill>
                          <a:effectLst/>
                          <a:latin typeface="Arial" pitchFamily="34" charset="0"/>
                          <a:cs typeface="Arial" pitchFamily="34" charset="0"/>
                        </a:rPr>
                        <a:t>100</a:t>
                      </a:r>
                    </a:p>
                  </a:txBody>
                  <a:tcPr marL="68580" marR="68580" marT="0" marB="0" anchor="ctr"/>
                </a:tc>
                <a:tc>
                  <a:txBody>
                    <a:bodyPr/>
                    <a:lstStyle/>
                    <a:p>
                      <a:pPr algn="ctr"/>
                      <a:endParaRPr lang="de-CH" sz="1400" dirty="0">
                        <a:solidFill>
                          <a:schemeClr val="tx1"/>
                        </a:solidFill>
                        <a:effectLst/>
                        <a:latin typeface="Arial" pitchFamily="34" charset="0"/>
                        <a:cs typeface="Arial" pitchFamily="34" charset="0"/>
                      </a:endParaRPr>
                    </a:p>
                  </a:txBody>
                  <a:tcPr marL="68580" marR="68580" marT="0" marB="0" anchor="ctr"/>
                </a:tc>
                <a:extLst>
                  <a:ext uri="{0D108BD9-81ED-4DB2-BD59-A6C34878D82A}">
                    <a16:rowId xmlns:a16="http://schemas.microsoft.com/office/drawing/2014/main" val="10005"/>
                  </a:ext>
                </a:extLst>
              </a:tr>
              <a:tr h="288865">
                <a:tc>
                  <a:txBody>
                    <a:bodyPr/>
                    <a:lstStyle/>
                    <a:p>
                      <a:pPr algn="l"/>
                      <a:r>
                        <a:rPr lang="en-US" sz="1400" dirty="0">
                          <a:solidFill>
                            <a:schemeClr val="tx1"/>
                          </a:solidFill>
                          <a:effectLst/>
                        </a:rPr>
                        <a:t>Egg plant</a:t>
                      </a:r>
                      <a:endParaRPr lang="de-CH" sz="140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ctr"/>
                      <a:r>
                        <a:rPr lang="en-US" sz="1400" dirty="0">
                          <a:solidFill>
                            <a:schemeClr val="tx1"/>
                          </a:solidFill>
                          <a:effectLst/>
                        </a:rPr>
                        <a:t>7.8 ˗ 12.2  </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90 ˗ 95</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1 week</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6"/>
                  </a:ext>
                </a:extLst>
              </a:tr>
              <a:tr h="288865">
                <a:tc>
                  <a:txBody>
                    <a:bodyPr/>
                    <a:lstStyle/>
                    <a:p>
                      <a:pPr algn="l"/>
                      <a:r>
                        <a:rPr lang="en-US" sz="1400" dirty="0">
                          <a:solidFill>
                            <a:schemeClr val="tx1"/>
                          </a:solidFill>
                          <a:effectLst/>
                        </a:rPr>
                        <a:t>Kale</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95 ˗ 100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2 ˗ 3 weeks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7"/>
                  </a:ext>
                </a:extLst>
              </a:tr>
              <a:tr h="288865">
                <a:tc>
                  <a:txBody>
                    <a:bodyPr/>
                    <a:lstStyle/>
                    <a:p>
                      <a:pPr algn="l"/>
                      <a:r>
                        <a:rPr lang="en-US" sz="1400" dirty="0">
                          <a:solidFill>
                            <a:schemeClr val="tx1"/>
                          </a:solidFill>
                          <a:effectLst/>
                        </a:rPr>
                        <a:t>Lettuce</a:t>
                      </a:r>
                      <a:endParaRPr lang="de-CH" sz="140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ctr"/>
                      <a:r>
                        <a:rPr lang="en-US" sz="1400" dirty="0">
                          <a:solidFill>
                            <a:schemeClr val="tx1"/>
                          </a:solidFill>
                          <a:effectLst/>
                        </a:rPr>
                        <a:t>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98 ˗ 100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2 ˗ 3 weeks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8"/>
                  </a:ext>
                </a:extLst>
              </a:tr>
              <a:tr h="288865">
                <a:tc>
                  <a:txBody>
                    <a:bodyPr/>
                    <a:lstStyle/>
                    <a:p>
                      <a:pPr algn="l"/>
                      <a:r>
                        <a:rPr lang="en-US" sz="1400" dirty="0">
                          <a:solidFill>
                            <a:schemeClr val="tx1"/>
                          </a:solidFill>
                          <a:effectLst/>
                        </a:rPr>
                        <a:t>Okra</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7 ˗ 10 </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7 ˗ 14 days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09"/>
                  </a:ext>
                </a:extLst>
              </a:tr>
              <a:tr h="288865">
                <a:tc>
                  <a:txBody>
                    <a:bodyPr/>
                    <a:lstStyle/>
                    <a:p>
                      <a:pPr algn="l"/>
                      <a:r>
                        <a:rPr lang="de-CH" sz="1400" dirty="0">
                          <a:solidFill>
                            <a:schemeClr val="tx1"/>
                          </a:solidFill>
                          <a:effectLst/>
                          <a:latin typeface="Arial" pitchFamily="34" charset="0"/>
                          <a:cs typeface="Arial" pitchFamily="34" charset="0"/>
                        </a:rPr>
                        <a:t>Onion (green)</a:t>
                      </a:r>
                    </a:p>
                  </a:txBody>
                  <a:tcPr marL="68580" marR="68580" marT="0" marB="0" anchor="ctr">
                    <a:solidFill>
                      <a:srgbClr val="CCCCFF">
                        <a:alpha val="50196"/>
                      </a:srgbClr>
                    </a:solidFill>
                  </a:tcPr>
                </a:tc>
                <a:tc>
                  <a:txBody>
                    <a:bodyPr/>
                    <a:lstStyle/>
                    <a:p>
                      <a:pPr algn="ctr"/>
                      <a:r>
                        <a:rPr lang="de-CH" sz="1400" dirty="0">
                          <a:solidFill>
                            <a:schemeClr val="tx1"/>
                          </a:solidFill>
                          <a:effectLst/>
                          <a:latin typeface="Arial" pitchFamily="34" charset="0"/>
                          <a:cs typeface="Arial" pitchFamily="34" charset="0"/>
                        </a:rPr>
                        <a:t>0</a:t>
                      </a:r>
                    </a:p>
                  </a:txBody>
                  <a:tcPr marL="68580" marR="68580" marT="0" marB="0" anchor="ctr"/>
                </a:tc>
                <a:tc>
                  <a:txBody>
                    <a:bodyPr/>
                    <a:lstStyle/>
                    <a:p>
                      <a:pPr algn="ctr"/>
                      <a:r>
                        <a:rPr lang="de-CH" sz="1400" dirty="0">
                          <a:solidFill>
                            <a:schemeClr val="tx1"/>
                          </a:solidFill>
                          <a:effectLst/>
                          <a:latin typeface="Arial" pitchFamily="34" charset="0"/>
                          <a:cs typeface="Arial" pitchFamily="34" charset="0"/>
                        </a:rPr>
                        <a:t>95</a:t>
                      </a:r>
                      <a:r>
                        <a:rPr lang="en-US" sz="1400" dirty="0">
                          <a:solidFill>
                            <a:schemeClr val="tx1"/>
                          </a:solidFill>
                          <a:effectLst/>
                        </a:rPr>
                        <a:t> ˗ </a:t>
                      </a:r>
                      <a:r>
                        <a:rPr lang="de-CH" sz="1400" dirty="0">
                          <a:solidFill>
                            <a:schemeClr val="tx1"/>
                          </a:solidFill>
                          <a:effectLst/>
                          <a:latin typeface="Arial" pitchFamily="34" charset="0"/>
                          <a:cs typeface="Arial" pitchFamily="34" charset="0"/>
                        </a:rPr>
                        <a:t>100</a:t>
                      </a:r>
                    </a:p>
                  </a:txBody>
                  <a:tcPr marL="68580" marR="68580" marT="0" marB="0" anchor="ctr"/>
                </a:tc>
                <a:tc>
                  <a:txBody>
                    <a:bodyPr/>
                    <a:lstStyle/>
                    <a:p>
                      <a:pPr algn="ctr"/>
                      <a:endParaRPr lang="de-CH" sz="1400" dirty="0">
                        <a:solidFill>
                          <a:schemeClr val="tx1"/>
                        </a:solidFill>
                        <a:effectLst/>
                        <a:latin typeface="Arial" pitchFamily="34" charset="0"/>
                        <a:cs typeface="Arial" pitchFamily="34" charset="0"/>
                      </a:endParaRPr>
                    </a:p>
                  </a:txBody>
                  <a:tcPr marL="68580" marR="68580" marT="0" marB="0" anchor="ctr"/>
                </a:tc>
                <a:extLst>
                  <a:ext uri="{0D108BD9-81ED-4DB2-BD59-A6C34878D82A}">
                    <a16:rowId xmlns:a16="http://schemas.microsoft.com/office/drawing/2014/main" val="10010"/>
                  </a:ext>
                </a:extLst>
              </a:tr>
              <a:tr h="288865">
                <a:tc>
                  <a:txBody>
                    <a:bodyPr/>
                    <a:lstStyle/>
                    <a:p>
                      <a:pPr algn="l"/>
                      <a:r>
                        <a:rPr lang="en-US" sz="1400" dirty="0">
                          <a:solidFill>
                            <a:schemeClr val="tx1"/>
                          </a:solidFill>
                          <a:effectLst/>
                        </a:rPr>
                        <a:t>Onion (dry)</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65 ˗ 70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1 ˗ 8 months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11"/>
                  </a:ext>
                </a:extLst>
              </a:tr>
              <a:tr h="288865">
                <a:tc>
                  <a:txBody>
                    <a:bodyPr/>
                    <a:lstStyle/>
                    <a:p>
                      <a:pPr algn="l"/>
                      <a:r>
                        <a:rPr lang="en-US" sz="1400" dirty="0">
                          <a:solidFill>
                            <a:schemeClr val="tx1"/>
                          </a:solidFill>
                          <a:effectLst/>
                        </a:rPr>
                        <a:t>Potato</a:t>
                      </a:r>
                      <a:endParaRPr lang="de-CH" sz="140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ctr"/>
                      <a:r>
                        <a:rPr lang="en-US" sz="1400" dirty="0">
                          <a:solidFill>
                            <a:schemeClr val="tx1"/>
                          </a:solidFill>
                          <a:effectLst/>
                        </a:rPr>
                        <a:t>4.4</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90 ˗ 95</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4 ˗ 5 months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12"/>
                  </a:ext>
                </a:extLst>
              </a:tr>
              <a:tr h="288865">
                <a:tc>
                  <a:txBody>
                    <a:bodyPr/>
                    <a:lstStyle/>
                    <a:p>
                      <a:pPr algn="l"/>
                      <a:r>
                        <a:rPr lang="en-US" sz="1400" dirty="0">
                          <a:solidFill>
                            <a:schemeClr val="tx1"/>
                          </a:solidFill>
                          <a:effectLst/>
                        </a:rPr>
                        <a:t>Spinach</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95 ˗ 100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10 ˗ 14 days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13"/>
                  </a:ext>
                </a:extLst>
              </a:tr>
              <a:tr h="288865">
                <a:tc>
                  <a:txBody>
                    <a:bodyPr/>
                    <a:lstStyle/>
                    <a:p>
                      <a:pPr algn="l"/>
                      <a:r>
                        <a:rPr lang="en-US" sz="1400" dirty="0">
                          <a:solidFill>
                            <a:schemeClr val="tx1"/>
                          </a:solidFill>
                          <a:effectLst/>
                        </a:rPr>
                        <a:t>Sweet corn</a:t>
                      </a:r>
                      <a:endParaRPr lang="de-CH" sz="140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ctr"/>
                      <a:r>
                        <a:rPr lang="en-US" sz="1400" dirty="0">
                          <a:solidFill>
                            <a:schemeClr val="tx1"/>
                          </a:solidFill>
                          <a:effectLst/>
                        </a:rPr>
                        <a:t>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90 ˗ 98</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5 ˗ 14 days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14"/>
                  </a:ext>
                </a:extLst>
              </a:tr>
              <a:tr h="288865">
                <a:tc>
                  <a:txBody>
                    <a:bodyPr/>
                    <a:lstStyle/>
                    <a:p>
                      <a:pPr algn="l"/>
                      <a:r>
                        <a:rPr lang="en-US" sz="1400" dirty="0">
                          <a:solidFill>
                            <a:schemeClr val="tx1"/>
                          </a:solidFill>
                          <a:effectLst/>
                        </a:rPr>
                        <a:t>Tomato (ripe)</a:t>
                      </a:r>
                      <a:endParaRPr lang="de-CH" sz="1400" dirty="0">
                        <a:solidFill>
                          <a:schemeClr val="tx1"/>
                        </a:solidFill>
                        <a:effectLst/>
                        <a:latin typeface="Calibri"/>
                        <a:cs typeface="Times New Roman"/>
                      </a:endParaRPr>
                    </a:p>
                  </a:txBody>
                  <a:tcPr marL="68580" marR="68580" marT="0" marB="0" anchor="ctr">
                    <a:solidFill>
                      <a:srgbClr val="CCCCFF"/>
                    </a:solidFill>
                  </a:tcPr>
                </a:tc>
                <a:tc>
                  <a:txBody>
                    <a:bodyPr/>
                    <a:lstStyle/>
                    <a:p>
                      <a:pPr algn="ctr"/>
                      <a:r>
                        <a:rPr lang="en-US" sz="1400" dirty="0">
                          <a:solidFill>
                            <a:schemeClr val="tx1"/>
                          </a:solidFill>
                          <a:effectLst/>
                        </a:rPr>
                        <a:t>7.8 ˗ 10</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90 ˗ 95</a:t>
                      </a:r>
                      <a:endParaRPr lang="de-CH" sz="1400" dirty="0">
                        <a:solidFill>
                          <a:schemeClr val="tx1"/>
                        </a:solidFill>
                        <a:effectLst/>
                        <a:latin typeface="Calibri"/>
                        <a:cs typeface="Times New Roman"/>
                      </a:endParaRPr>
                    </a:p>
                  </a:txBody>
                  <a:tcPr marL="68580" marR="68580" marT="0" marB="0" anchor="ctr"/>
                </a:tc>
                <a:tc>
                  <a:txBody>
                    <a:bodyPr/>
                    <a:lstStyle/>
                    <a:p>
                      <a:pPr algn="ctr"/>
                      <a:r>
                        <a:rPr lang="en-US" sz="1400" dirty="0">
                          <a:solidFill>
                            <a:schemeClr val="tx1"/>
                          </a:solidFill>
                          <a:effectLst/>
                        </a:rPr>
                        <a:t>4 ˗ 7 days</a:t>
                      </a:r>
                      <a:endParaRPr lang="de-CH" sz="1400" dirty="0">
                        <a:solidFill>
                          <a:schemeClr val="tx1"/>
                        </a:solidFill>
                        <a:effectLst/>
                        <a:latin typeface="Calibri"/>
                        <a:cs typeface="Times New Roman"/>
                      </a:endParaRPr>
                    </a:p>
                  </a:txBody>
                  <a:tcPr marL="68580" marR="68580" marT="0" marB="0" anchor="ctr"/>
                </a:tc>
                <a:extLst>
                  <a:ext uri="{0D108BD9-81ED-4DB2-BD59-A6C34878D82A}">
                    <a16:rowId xmlns:a16="http://schemas.microsoft.com/office/drawing/2014/main" val="10015"/>
                  </a:ext>
                </a:extLst>
              </a:tr>
            </a:tbl>
          </a:graphicData>
        </a:graphic>
      </p:graphicFrame>
      <p:sp>
        <p:nvSpPr>
          <p:cNvPr id="4" name="TextBox 3"/>
          <p:cNvSpPr txBox="1"/>
          <p:nvPr/>
        </p:nvSpPr>
        <p:spPr>
          <a:xfrm>
            <a:off x="3851920" y="5816297"/>
            <a:ext cx="4824536" cy="276999"/>
          </a:xfrm>
          <a:prstGeom prst="rect">
            <a:avLst/>
          </a:prstGeom>
          <a:noFill/>
        </p:spPr>
        <p:txBody>
          <a:bodyPr wrap="square" rtlCol="0">
            <a:spAutoFit/>
          </a:bodyPr>
          <a:lstStyle/>
          <a:p>
            <a:pPr algn="r"/>
            <a:r>
              <a:rPr lang="de-CH" sz="1200" b="0" i="1" dirty="0"/>
              <a:t>Sources: Hardenburg et al., 1986; Kader; 1992; </a:t>
            </a:r>
            <a:r>
              <a:rPr lang="de-CH" sz="1200" b="0" i="1" dirty="0" err="1"/>
              <a:t>Saltveit</a:t>
            </a:r>
            <a:r>
              <a:rPr lang="de-CH" sz="1200" b="0" i="1" dirty="0"/>
              <a:t>, 1993 </a:t>
            </a:r>
          </a:p>
        </p:txBody>
      </p:sp>
    </p:spTree>
    <p:extLst>
      <p:ext uri="{BB962C8B-B14F-4D97-AF65-F5344CB8AC3E}">
        <p14:creationId xmlns:p14="http://schemas.microsoft.com/office/powerpoint/2010/main" val="4285838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3973190667"/>
              </p:ext>
            </p:extLst>
          </p:nvPr>
        </p:nvGraphicFramePr>
        <p:xfrm>
          <a:off x="1007901" y="1124744"/>
          <a:ext cx="7128198" cy="4392491"/>
        </p:xfrm>
        <a:graphic>
          <a:graphicData uri="http://schemas.openxmlformats.org/drawingml/2006/table">
            <a:tbl>
              <a:tblPr firstRow="1" firstCol="1" bandRow="1">
                <a:tableStyleId>{5C22544A-7EE6-4342-B048-85BDC9FD1C3A}</a:tableStyleId>
              </a:tblPr>
              <a:tblGrid>
                <a:gridCol w="3312369">
                  <a:extLst>
                    <a:ext uri="{9D8B030D-6E8A-4147-A177-3AD203B41FA5}">
                      <a16:colId xmlns:a16="http://schemas.microsoft.com/office/drawing/2014/main" val="20000"/>
                    </a:ext>
                  </a:extLst>
                </a:gridCol>
                <a:gridCol w="3815829">
                  <a:extLst>
                    <a:ext uri="{9D8B030D-6E8A-4147-A177-3AD203B41FA5}">
                      <a16:colId xmlns:a16="http://schemas.microsoft.com/office/drawing/2014/main" val="20001"/>
                    </a:ext>
                  </a:extLst>
                </a:gridCol>
              </a:tblGrid>
              <a:tr h="680523">
                <a:tc>
                  <a:txBody>
                    <a:bodyPr/>
                    <a:lstStyle/>
                    <a:p>
                      <a:pPr algn="l"/>
                      <a:r>
                        <a:rPr lang="en-US" sz="1600" dirty="0">
                          <a:solidFill>
                            <a:schemeClr val="tx1"/>
                          </a:solidFill>
                          <a:effectLst/>
                        </a:rPr>
                        <a:t>Vegetables which </a:t>
                      </a:r>
                      <a:r>
                        <a:rPr lang="en-US" sz="1600" b="1" u="sng" dirty="0">
                          <a:solidFill>
                            <a:schemeClr val="tx1"/>
                          </a:solidFill>
                          <a:effectLst/>
                        </a:rPr>
                        <a:t>can be iced</a:t>
                      </a:r>
                      <a:br>
                        <a:rPr lang="en-US" sz="1600" dirty="0">
                          <a:solidFill>
                            <a:schemeClr val="tx1"/>
                          </a:solidFill>
                          <a:effectLst/>
                        </a:rPr>
                      </a:br>
                      <a:r>
                        <a:rPr lang="en-US" sz="1600" dirty="0">
                          <a:solidFill>
                            <a:schemeClr val="tx1"/>
                          </a:solidFill>
                          <a:effectLst/>
                        </a:rPr>
                        <a:t>(examples)</a:t>
                      </a:r>
                      <a:endParaRPr lang="de-CH" sz="1600" dirty="0">
                        <a:solidFill>
                          <a:schemeClr val="tx1"/>
                        </a:solidFill>
                        <a:effectLst/>
                        <a:latin typeface="Calibri"/>
                        <a:cs typeface="Times New Roman"/>
                      </a:endParaRPr>
                    </a:p>
                  </a:txBody>
                  <a:tcPr marL="68580" marR="68580" marT="0" marB="0" anchor="ctr">
                    <a:solidFill>
                      <a:srgbClr val="CCCCFF"/>
                    </a:solidFill>
                  </a:tcPr>
                </a:tc>
                <a:tc>
                  <a:txBody>
                    <a:bodyPr/>
                    <a:lstStyle/>
                    <a:p>
                      <a:pPr algn="l"/>
                      <a:r>
                        <a:rPr lang="en-US" sz="1600" dirty="0">
                          <a:solidFill>
                            <a:schemeClr val="tx1"/>
                          </a:solidFill>
                          <a:effectLst/>
                        </a:rPr>
                        <a:t>Vegetables which </a:t>
                      </a:r>
                      <a:r>
                        <a:rPr lang="en-US" sz="1600" u="sng" dirty="0">
                          <a:solidFill>
                            <a:schemeClr val="tx1"/>
                          </a:solidFill>
                          <a:effectLst/>
                        </a:rPr>
                        <a:t>should not be iced </a:t>
                      </a:r>
                      <a:r>
                        <a:rPr lang="en-US" sz="1600" dirty="0">
                          <a:solidFill>
                            <a:schemeClr val="tx1"/>
                          </a:solidFill>
                          <a:effectLst/>
                        </a:rPr>
                        <a:t>(examples)</a:t>
                      </a:r>
                    </a:p>
                  </a:txBody>
                  <a:tcPr marL="68580" marR="68580" marT="0" marB="0" anchor="ctr">
                    <a:solidFill>
                      <a:srgbClr val="FFCC99"/>
                    </a:solidFill>
                  </a:tcPr>
                </a:tc>
                <a:extLst>
                  <a:ext uri="{0D108BD9-81ED-4DB2-BD59-A6C34878D82A}">
                    <a16:rowId xmlns:a16="http://schemas.microsoft.com/office/drawing/2014/main" val="10000"/>
                  </a:ext>
                </a:extLst>
              </a:tr>
              <a:tr h="463996">
                <a:tc>
                  <a:txBody>
                    <a:bodyPr/>
                    <a:lstStyle/>
                    <a:p>
                      <a:pPr algn="just"/>
                      <a:r>
                        <a:rPr lang="en-US" sz="1600" b="0" dirty="0">
                          <a:solidFill>
                            <a:schemeClr val="tx1"/>
                          </a:solidFill>
                          <a:effectLst/>
                        </a:rPr>
                        <a:t>Asparagus</a:t>
                      </a:r>
                      <a:endParaRPr lang="de-CH" sz="1600" b="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just"/>
                      <a:r>
                        <a:rPr lang="en-US" sz="1600" dirty="0">
                          <a:effectLst/>
                        </a:rPr>
                        <a:t>Cucumbers</a:t>
                      </a:r>
                      <a:endParaRPr lang="de-CH" sz="1600" dirty="0">
                        <a:effectLst/>
                        <a:latin typeface="Calibri"/>
                        <a:cs typeface="Times New Roman"/>
                      </a:endParaRPr>
                    </a:p>
                  </a:txBody>
                  <a:tcPr marL="68580" marR="68580" marT="0" marB="0" anchor="ctr">
                    <a:solidFill>
                      <a:srgbClr val="FFCC99">
                        <a:alpha val="50196"/>
                      </a:srgbClr>
                    </a:solidFill>
                  </a:tcPr>
                </a:tc>
                <a:extLst>
                  <a:ext uri="{0D108BD9-81ED-4DB2-BD59-A6C34878D82A}">
                    <a16:rowId xmlns:a16="http://schemas.microsoft.com/office/drawing/2014/main" val="10001"/>
                  </a:ext>
                </a:extLst>
              </a:tr>
              <a:tr h="463996">
                <a:tc>
                  <a:txBody>
                    <a:bodyPr/>
                    <a:lstStyle/>
                    <a:p>
                      <a:pPr algn="just"/>
                      <a:r>
                        <a:rPr lang="en-US" sz="1600" b="0" dirty="0">
                          <a:solidFill>
                            <a:schemeClr val="tx1"/>
                          </a:solidFill>
                          <a:effectLst/>
                        </a:rPr>
                        <a:t>Beets</a:t>
                      </a:r>
                      <a:endParaRPr lang="de-CH" sz="1600" b="0" dirty="0">
                        <a:solidFill>
                          <a:schemeClr val="tx1"/>
                        </a:solidFill>
                        <a:effectLst/>
                        <a:latin typeface="Calibri"/>
                        <a:cs typeface="Times New Roman"/>
                      </a:endParaRPr>
                    </a:p>
                  </a:txBody>
                  <a:tcPr marL="68580" marR="68580" marT="0" marB="0" anchor="ctr">
                    <a:solidFill>
                      <a:srgbClr val="CCCCFF">
                        <a:alpha val="80000"/>
                      </a:srgbClr>
                    </a:solidFill>
                  </a:tcPr>
                </a:tc>
                <a:tc>
                  <a:txBody>
                    <a:bodyPr/>
                    <a:lstStyle/>
                    <a:p>
                      <a:pPr algn="just"/>
                      <a:r>
                        <a:rPr lang="en-US" sz="1600" dirty="0">
                          <a:effectLst/>
                        </a:rPr>
                        <a:t>Garlic</a:t>
                      </a:r>
                      <a:endParaRPr lang="de-CH" sz="1600" dirty="0">
                        <a:effectLst/>
                        <a:latin typeface="Calibri"/>
                        <a:cs typeface="Times New Roman"/>
                      </a:endParaRPr>
                    </a:p>
                  </a:txBody>
                  <a:tcPr marL="68580" marR="68580" marT="0" marB="0" anchor="ctr">
                    <a:solidFill>
                      <a:srgbClr val="FFCC99">
                        <a:alpha val="80000"/>
                      </a:srgbClr>
                    </a:solidFill>
                  </a:tcPr>
                </a:tc>
                <a:extLst>
                  <a:ext uri="{0D108BD9-81ED-4DB2-BD59-A6C34878D82A}">
                    <a16:rowId xmlns:a16="http://schemas.microsoft.com/office/drawing/2014/main" val="10002"/>
                  </a:ext>
                </a:extLst>
              </a:tr>
              <a:tr h="463996">
                <a:tc>
                  <a:txBody>
                    <a:bodyPr/>
                    <a:lstStyle/>
                    <a:p>
                      <a:pPr algn="just"/>
                      <a:r>
                        <a:rPr lang="en-US" sz="1600" b="0" dirty="0">
                          <a:solidFill>
                            <a:schemeClr val="tx1"/>
                          </a:solidFill>
                          <a:effectLst/>
                        </a:rPr>
                        <a:t>Broccoli</a:t>
                      </a:r>
                      <a:endParaRPr lang="de-CH" sz="1600" b="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just"/>
                      <a:r>
                        <a:rPr lang="en-US" sz="1600" dirty="0">
                          <a:effectLst/>
                        </a:rPr>
                        <a:t>Green beans</a:t>
                      </a:r>
                      <a:endParaRPr lang="de-CH" sz="1600" dirty="0">
                        <a:effectLst/>
                        <a:latin typeface="Calibri"/>
                        <a:cs typeface="Times New Roman"/>
                      </a:endParaRPr>
                    </a:p>
                  </a:txBody>
                  <a:tcPr marL="68580" marR="68580" marT="0" marB="0" anchor="ctr">
                    <a:solidFill>
                      <a:srgbClr val="FFCC99">
                        <a:alpha val="50196"/>
                      </a:srgbClr>
                    </a:solidFill>
                  </a:tcPr>
                </a:tc>
                <a:extLst>
                  <a:ext uri="{0D108BD9-81ED-4DB2-BD59-A6C34878D82A}">
                    <a16:rowId xmlns:a16="http://schemas.microsoft.com/office/drawing/2014/main" val="10003"/>
                  </a:ext>
                </a:extLst>
              </a:tr>
              <a:tr h="463996">
                <a:tc>
                  <a:txBody>
                    <a:bodyPr/>
                    <a:lstStyle/>
                    <a:p>
                      <a:pPr algn="just"/>
                      <a:r>
                        <a:rPr lang="en-US" sz="1600" b="0" dirty="0">
                          <a:solidFill>
                            <a:schemeClr val="tx1"/>
                          </a:solidFill>
                          <a:effectLst/>
                        </a:rPr>
                        <a:t>Cauliflower</a:t>
                      </a:r>
                      <a:endParaRPr lang="de-CH" sz="1600" b="0" dirty="0">
                        <a:solidFill>
                          <a:schemeClr val="tx1"/>
                        </a:solidFill>
                        <a:effectLst/>
                        <a:latin typeface="Calibri"/>
                        <a:cs typeface="Times New Roman"/>
                      </a:endParaRPr>
                    </a:p>
                  </a:txBody>
                  <a:tcPr marL="68580" marR="68580" marT="0" marB="0" anchor="ctr">
                    <a:solidFill>
                      <a:srgbClr val="CCCCFF">
                        <a:alpha val="80000"/>
                      </a:srgbClr>
                    </a:solidFill>
                  </a:tcPr>
                </a:tc>
                <a:tc>
                  <a:txBody>
                    <a:bodyPr/>
                    <a:lstStyle/>
                    <a:p>
                      <a:pPr algn="just"/>
                      <a:r>
                        <a:rPr lang="en-US" sz="1600" dirty="0">
                          <a:effectLst/>
                        </a:rPr>
                        <a:t>Okra</a:t>
                      </a:r>
                      <a:endParaRPr lang="de-CH" sz="1600" dirty="0">
                        <a:effectLst/>
                        <a:latin typeface="Calibri"/>
                        <a:cs typeface="Times New Roman"/>
                      </a:endParaRPr>
                    </a:p>
                  </a:txBody>
                  <a:tcPr marL="68580" marR="68580" marT="0" marB="0" anchor="ctr">
                    <a:solidFill>
                      <a:srgbClr val="FFCC99">
                        <a:alpha val="80000"/>
                      </a:srgbClr>
                    </a:solidFill>
                  </a:tcPr>
                </a:tc>
                <a:extLst>
                  <a:ext uri="{0D108BD9-81ED-4DB2-BD59-A6C34878D82A}">
                    <a16:rowId xmlns:a16="http://schemas.microsoft.com/office/drawing/2014/main" val="10004"/>
                  </a:ext>
                </a:extLst>
              </a:tr>
              <a:tr h="463996">
                <a:tc>
                  <a:txBody>
                    <a:bodyPr/>
                    <a:lstStyle/>
                    <a:p>
                      <a:pPr algn="just"/>
                      <a:r>
                        <a:rPr lang="en-US" sz="1600" b="0" dirty="0">
                          <a:solidFill>
                            <a:schemeClr val="tx1"/>
                          </a:solidFill>
                          <a:effectLst/>
                        </a:rPr>
                        <a:t>Green onions</a:t>
                      </a:r>
                      <a:endParaRPr lang="de-CH" sz="1600" b="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just"/>
                      <a:r>
                        <a:rPr lang="en-US" sz="1600" dirty="0">
                          <a:effectLst/>
                        </a:rPr>
                        <a:t>Onion bulbs</a:t>
                      </a:r>
                      <a:endParaRPr lang="de-CH" sz="1600" dirty="0">
                        <a:effectLst/>
                        <a:latin typeface="Calibri"/>
                        <a:cs typeface="Times New Roman"/>
                      </a:endParaRPr>
                    </a:p>
                  </a:txBody>
                  <a:tcPr marL="68580" marR="68580" marT="0" marB="0" anchor="ctr">
                    <a:solidFill>
                      <a:srgbClr val="FFCC99">
                        <a:alpha val="50196"/>
                      </a:srgbClr>
                    </a:solidFill>
                  </a:tcPr>
                </a:tc>
                <a:extLst>
                  <a:ext uri="{0D108BD9-81ED-4DB2-BD59-A6C34878D82A}">
                    <a16:rowId xmlns:a16="http://schemas.microsoft.com/office/drawing/2014/main" val="10005"/>
                  </a:ext>
                </a:extLst>
              </a:tr>
              <a:tr h="463996">
                <a:tc>
                  <a:txBody>
                    <a:bodyPr/>
                    <a:lstStyle/>
                    <a:p>
                      <a:pPr algn="just"/>
                      <a:r>
                        <a:rPr lang="en-US" sz="1600" b="0" dirty="0">
                          <a:solidFill>
                            <a:schemeClr val="tx1"/>
                          </a:solidFill>
                          <a:effectLst/>
                        </a:rPr>
                        <a:t>Leafy greens</a:t>
                      </a:r>
                      <a:endParaRPr lang="de-CH" sz="1600" b="0" dirty="0">
                        <a:solidFill>
                          <a:schemeClr val="tx1"/>
                        </a:solidFill>
                        <a:effectLst/>
                        <a:latin typeface="Calibri"/>
                        <a:cs typeface="Times New Roman"/>
                      </a:endParaRPr>
                    </a:p>
                  </a:txBody>
                  <a:tcPr marL="68580" marR="68580" marT="0" marB="0" anchor="ctr">
                    <a:solidFill>
                      <a:srgbClr val="CCCCFF">
                        <a:alpha val="80000"/>
                      </a:srgbClr>
                    </a:solidFill>
                  </a:tcPr>
                </a:tc>
                <a:tc>
                  <a:txBody>
                    <a:bodyPr/>
                    <a:lstStyle/>
                    <a:p>
                      <a:pPr algn="just"/>
                      <a:r>
                        <a:rPr lang="en-US" sz="1600" dirty="0">
                          <a:effectLst/>
                        </a:rPr>
                        <a:t>Romaine lettuce</a:t>
                      </a:r>
                      <a:endParaRPr lang="de-CH" sz="1600" dirty="0">
                        <a:effectLst/>
                        <a:latin typeface="Calibri"/>
                        <a:cs typeface="Times New Roman"/>
                      </a:endParaRPr>
                    </a:p>
                  </a:txBody>
                  <a:tcPr marL="68580" marR="68580" marT="0" marB="0" anchor="ctr">
                    <a:solidFill>
                      <a:srgbClr val="FFCC99">
                        <a:alpha val="80000"/>
                      </a:srgbClr>
                    </a:solidFill>
                  </a:tcPr>
                </a:tc>
                <a:extLst>
                  <a:ext uri="{0D108BD9-81ED-4DB2-BD59-A6C34878D82A}">
                    <a16:rowId xmlns:a16="http://schemas.microsoft.com/office/drawing/2014/main" val="10006"/>
                  </a:ext>
                </a:extLst>
              </a:tr>
              <a:tr h="463996">
                <a:tc>
                  <a:txBody>
                    <a:bodyPr/>
                    <a:lstStyle/>
                    <a:p>
                      <a:pPr algn="just"/>
                      <a:r>
                        <a:rPr lang="en-US" sz="1600" b="0" dirty="0">
                          <a:solidFill>
                            <a:schemeClr val="tx1"/>
                          </a:solidFill>
                          <a:effectLst/>
                        </a:rPr>
                        <a:t>Radishes</a:t>
                      </a:r>
                      <a:endParaRPr lang="de-CH" sz="1600" b="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just"/>
                      <a:r>
                        <a:rPr lang="en-US" sz="1600" dirty="0">
                          <a:effectLst/>
                        </a:rPr>
                        <a:t>Squash</a:t>
                      </a:r>
                      <a:endParaRPr lang="de-CH" sz="1600" dirty="0">
                        <a:effectLst/>
                        <a:latin typeface="Calibri"/>
                        <a:cs typeface="Times New Roman"/>
                      </a:endParaRPr>
                    </a:p>
                  </a:txBody>
                  <a:tcPr marL="68580" marR="68580" marT="0" marB="0" anchor="ctr">
                    <a:solidFill>
                      <a:srgbClr val="FFCC99">
                        <a:alpha val="50196"/>
                      </a:srgbClr>
                    </a:solidFill>
                  </a:tcPr>
                </a:tc>
                <a:extLst>
                  <a:ext uri="{0D108BD9-81ED-4DB2-BD59-A6C34878D82A}">
                    <a16:rowId xmlns:a16="http://schemas.microsoft.com/office/drawing/2014/main" val="10007"/>
                  </a:ext>
                </a:extLst>
              </a:tr>
              <a:tr h="463996">
                <a:tc>
                  <a:txBody>
                    <a:bodyPr/>
                    <a:lstStyle/>
                    <a:p>
                      <a:pPr algn="just"/>
                      <a:r>
                        <a:rPr lang="en-US" sz="1600" b="0" dirty="0">
                          <a:solidFill>
                            <a:schemeClr val="tx1"/>
                          </a:solidFill>
                          <a:effectLst/>
                        </a:rPr>
                        <a:t>Spinach</a:t>
                      </a:r>
                      <a:endParaRPr lang="de-CH" sz="1600" b="0" dirty="0">
                        <a:solidFill>
                          <a:schemeClr val="tx1"/>
                        </a:solidFill>
                        <a:effectLst/>
                        <a:latin typeface="Calibri"/>
                        <a:cs typeface="Times New Roman"/>
                      </a:endParaRPr>
                    </a:p>
                  </a:txBody>
                  <a:tcPr marL="68580" marR="68580" marT="0" marB="0" anchor="ctr">
                    <a:solidFill>
                      <a:srgbClr val="CCCCFF">
                        <a:alpha val="80000"/>
                      </a:srgbClr>
                    </a:solidFill>
                  </a:tcPr>
                </a:tc>
                <a:tc>
                  <a:txBody>
                    <a:bodyPr/>
                    <a:lstStyle/>
                    <a:p>
                      <a:pPr algn="just"/>
                      <a:r>
                        <a:rPr lang="en-US" sz="1600" dirty="0">
                          <a:effectLst/>
                        </a:rPr>
                        <a:t>Tomato</a:t>
                      </a:r>
                      <a:endParaRPr lang="de-CH" sz="1600" dirty="0">
                        <a:effectLst/>
                        <a:latin typeface="Calibri"/>
                        <a:cs typeface="Times New Roman"/>
                      </a:endParaRPr>
                    </a:p>
                  </a:txBody>
                  <a:tcPr marL="68580" marR="68580" marT="0" marB="0" anchor="ctr">
                    <a:solidFill>
                      <a:srgbClr val="FFCC99">
                        <a:alpha val="80000"/>
                      </a:srgbClr>
                    </a:solidFill>
                  </a:tcPr>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1692275" y="2260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4"/>
          <p:cNvSpPr/>
          <p:nvPr/>
        </p:nvSpPr>
        <p:spPr>
          <a:xfrm>
            <a:off x="251520" y="332656"/>
            <a:ext cx="8424936" cy="523220"/>
          </a:xfrm>
          <a:prstGeom prst="rect">
            <a:avLst/>
          </a:prstGeom>
        </p:spPr>
        <p:txBody>
          <a:bodyPr wrap="square">
            <a:spAutoFit/>
          </a:bodyPr>
          <a:lstStyle/>
          <a:p>
            <a:r>
              <a:rPr lang="en-US" sz="2800" dirty="0"/>
              <a:t>Prolonging shelf life of vegetables through icing</a:t>
            </a:r>
            <a:endParaRPr lang="de-CH" sz="2800" dirty="0">
              <a:effectLst/>
            </a:endParaRPr>
          </a:p>
        </p:txBody>
      </p:sp>
    </p:spTree>
    <p:extLst>
      <p:ext uri="{BB962C8B-B14F-4D97-AF65-F5344CB8AC3E}">
        <p14:creationId xmlns:p14="http://schemas.microsoft.com/office/powerpoint/2010/main" val="13398749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048" y="228600"/>
            <a:ext cx="8568952" cy="650174"/>
          </a:xfrm>
        </p:spPr>
        <p:txBody>
          <a:bodyPr/>
          <a:lstStyle/>
          <a:p>
            <a:r>
              <a:rPr lang="en-GB" dirty="0"/>
              <a:t>Ethylene producing vegetables </a:t>
            </a:r>
            <a:r>
              <a:rPr lang="en-GB" sz="2000" b="0" dirty="0"/>
              <a:t>(examples)</a:t>
            </a:r>
          </a:p>
        </p:txBody>
      </p:sp>
      <p:graphicFrame>
        <p:nvGraphicFramePr>
          <p:cNvPr id="3" name="Table 2"/>
          <p:cNvGraphicFramePr>
            <a:graphicFrameLocks noGrp="1"/>
          </p:cNvGraphicFramePr>
          <p:nvPr>
            <p:extLst>
              <p:ext uri="{D42A27DB-BD31-4B8C-83A1-F6EECF244321}">
                <p14:modId xmlns:p14="http://schemas.microsoft.com/office/powerpoint/2010/main" val="1820091352"/>
              </p:ext>
            </p:extLst>
          </p:nvPr>
        </p:nvGraphicFramePr>
        <p:xfrm>
          <a:off x="194792" y="878774"/>
          <a:ext cx="8568952" cy="4730776"/>
        </p:xfrm>
        <a:graphic>
          <a:graphicData uri="http://schemas.openxmlformats.org/drawingml/2006/table">
            <a:tbl>
              <a:tblPr firstRow="1" bandRow="1">
                <a:tableStyleId>{7DF18680-E054-41AD-8BC1-D1AEF772440D}</a:tableStyleId>
              </a:tblPr>
              <a:tblGrid>
                <a:gridCol w="2142238">
                  <a:extLst>
                    <a:ext uri="{9D8B030D-6E8A-4147-A177-3AD203B41FA5}">
                      <a16:colId xmlns:a16="http://schemas.microsoft.com/office/drawing/2014/main" val="20000"/>
                    </a:ext>
                  </a:extLst>
                </a:gridCol>
                <a:gridCol w="2142238">
                  <a:extLst>
                    <a:ext uri="{9D8B030D-6E8A-4147-A177-3AD203B41FA5}">
                      <a16:colId xmlns:a16="http://schemas.microsoft.com/office/drawing/2014/main" val="20001"/>
                    </a:ext>
                  </a:extLst>
                </a:gridCol>
                <a:gridCol w="2142238">
                  <a:extLst>
                    <a:ext uri="{9D8B030D-6E8A-4147-A177-3AD203B41FA5}">
                      <a16:colId xmlns:a16="http://schemas.microsoft.com/office/drawing/2014/main" val="20002"/>
                    </a:ext>
                  </a:extLst>
                </a:gridCol>
                <a:gridCol w="2142238">
                  <a:extLst>
                    <a:ext uri="{9D8B030D-6E8A-4147-A177-3AD203B41FA5}">
                      <a16:colId xmlns:a16="http://schemas.microsoft.com/office/drawing/2014/main" val="20003"/>
                    </a:ext>
                  </a:extLst>
                </a:gridCol>
              </a:tblGrid>
              <a:tr h="393173">
                <a:tc>
                  <a:txBody>
                    <a:bodyPr/>
                    <a:lstStyle/>
                    <a:p>
                      <a:pPr algn="l"/>
                      <a:r>
                        <a:rPr lang="en-GB" sz="1600" noProof="0">
                          <a:effectLst/>
                        </a:rPr>
                        <a:t>Very low</a:t>
                      </a:r>
                      <a:endParaRPr lang="en-GB" sz="1600" noProof="0">
                        <a:solidFill>
                          <a:schemeClr val="tx1"/>
                        </a:solidFill>
                        <a:effectLst/>
                        <a:latin typeface="Calibri"/>
                        <a:cs typeface="Times New Roman"/>
                      </a:endParaRPr>
                    </a:p>
                  </a:txBody>
                  <a:tcPr marL="68580" marR="68580" marT="0" marB="0" anchor="ctr">
                    <a:solidFill>
                      <a:srgbClr val="CCCCFF"/>
                    </a:solidFill>
                  </a:tcPr>
                </a:tc>
                <a:tc>
                  <a:txBody>
                    <a:bodyPr/>
                    <a:lstStyle/>
                    <a:p>
                      <a:pPr algn="l"/>
                      <a:r>
                        <a:rPr lang="en-GB" sz="1600" noProof="0">
                          <a:effectLst/>
                        </a:rPr>
                        <a:t>Low</a:t>
                      </a:r>
                      <a:endParaRPr lang="en-GB" sz="1600" noProof="0">
                        <a:solidFill>
                          <a:schemeClr val="tx1"/>
                        </a:solidFill>
                        <a:effectLst/>
                        <a:latin typeface="Calibri"/>
                        <a:cs typeface="Times New Roman"/>
                      </a:endParaRPr>
                    </a:p>
                  </a:txBody>
                  <a:tcPr marL="68580" marR="68580" marT="0" marB="0" anchor="ctr">
                    <a:solidFill>
                      <a:srgbClr val="99CCFF"/>
                    </a:solidFill>
                  </a:tcPr>
                </a:tc>
                <a:tc>
                  <a:txBody>
                    <a:bodyPr/>
                    <a:lstStyle/>
                    <a:p>
                      <a:pPr algn="l"/>
                      <a:r>
                        <a:rPr lang="en-GB" sz="1600" noProof="0">
                          <a:effectLst/>
                        </a:rPr>
                        <a:t>Moderate</a:t>
                      </a:r>
                      <a:endParaRPr lang="en-GB" sz="1600" noProof="0">
                        <a:solidFill>
                          <a:schemeClr val="tx1"/>
                        </a:solidFill>
                        <a:effectLst/>
                        <a:latin typeface="Calibri"/>
                        <a:cs typeface="Times New Roman"/>
                      </a:endParaRPr>
                    </a:p>
                  </a:txBody>
                  <a:tcPr marL="68580" marR="68580" marT="0" marB="0" anchor="ctr">
                    <a:solidFill>
                      <a:srgbClr val="6699FF"/>
                    </a:solidFill>
                  </a:tcPr>
                </a:tc>
                <a:tc>
                  <a:txBody>
                    <a:bodyPr/>
                    <a:lstStyle/>
                    <a:p>
                      <a:pPr algn="l"/>
                      <a:r>
                        <a:rPr lang="en-GB" sz="1600" noProof="0">
                          <a:effectLst/>
                        </a:rPr>
                        <a:t>High</a:t>
                      </a:r>
                      <a:endParaRPr lang="en-GB" sz="1600" noProof="0">
                        <a:solidFill>
                          <a:schemeClr val="tx1"/>
                        </a:solidFill>
                        <a:effectLst/>
                      </a:endParaRPr>
                    </a:p>
                  </a:txBody>
                  <a:tcPr marL="68580" marR="68580" marT="0" marB="0" anchor="ctr">
                    <a:solidFill>
                      <a:srgbClr val="3366FF"/>
                    </a:solidFill>
                  </a:tcPr>
                </a:tc>
                <a:extLst>
                  <a:ext uri="{0D108BD9-81ED-4DB2-BD59-A6C34878D82A}">
                    <a16:rowId xmlns:a16="http://schemas.microsoft.com/office/drawing/2014/main" val="10000"/>
                  </a:ext>
                </a:extLst>
              </a:tr>
              <a:tr h="266280">
                <a:tc>
                  <a:txBody>
                    <a:bodyPr/>
                    <a:lstStyle/>
                    <a:p>
                      <a:pPr algn="l"/>
                      <a:r>
                        <a:rPr lang="en-GB" sz="1600" noProof="0">
                          <a:effectLst/>
                        </a:rPr>
                        <a:t>Artichoke</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Eggplant</a:t>
                      </a:r>
                      <a:endParaRPr lang="en-GB" sz="1600" b="0" noProof="0">
                        <a:solidFill>
                          <a:schemeClr val="tx1"/>
                        </a:solidFill>
                        <a:effectLst/>
                        <a:latin typeface="Calibri"/>
                        <a:cs typeface="Times New Roman"/>
                      </a:endParaRPr>
                    </a:p>
                  </a:txBody>
                  <a:tcPr marL="68580" marR="68580" marT="0" marB="0" anchor="ctr">
                    <a:solidFill>
                      <a:srgbClr val="99CCFF">
                        <a:alpha val="50196"/>
                      </a:srgbClr>
                    </a:solidFill>
                  </a:tcPr>
                </a:tc>
                <a:tc>
                  <a:txBody>
                    <a:bodyPr/>
                    <a:lstStyle/>
                    <a:p>
                      <a:pPr algn="l"/>
                      <a:r>
                        <a:rPr lang="en-GB" sz="1600" noProof="0">
                          <a:effectLst/>
                        </a:rPr>
                        <a:t>Honeydew melon</a:t>
                      </a:r>
                      <a:endParaRPr lang="en-GB" sz="1600" noProof="0">
                        <a:effectLst/>
                        <a:latin typeface="Calibri"/>
                        <a:cs typeface="Times New Roman"/>
                      </a:endParaRPr>
                    </a:p>
                  </a:txBody>
                  <a:tcPr marL="68580" marR="68580" marT="0" marB="0" anchor="ctr">
                    <a:solidFill>
                      <a:srgbClr val="6699FF">
                        <a:alpha val="50196"/>
                      </a:srgbClr>
                    </a:solidFill>
                  </a:tcPr>
                </a:tc>
                <a:tc>
                  <a:txBody>
                    <a:bodyPr/>
                    <a:lstStyle/>
                    <a:p>
                      <a:pPr algn="l"/>
                      <a:r>
                        <a:rPr lang="en-GB" sz="1600" noProof="0">
                          <a:effectLst/>
                        </a:rPr>
                        <a:t>Cantaloupe</a:t>
                      </a:r>
                      <a:endParaRPr lang="en-GB" sz="1600" noProof="0">
                        <a:effectLst/>
                        <a:latin typeface="Calibri"/>
                        <a:cs typeface="Times New Roman"/>
                      </a:endParaRPr>
                    </a:p>
                  </a:txBody>
                  <a:tcPr marL="68580" marR="68580" marT="0" marB="0" anchor="ctr">
                    <a:solidFill>
                      <a:srgbClr val="3366FF">
                        <a:alpha val="50196"/>
                      </a:srgbClr>
                    </a:solidFill>
                  </a:tcPr>
                </a:tc>
                <a:extLst>
                  <a:ext uri="{0D108BD9-81ED-4DB2-BD59-A6C34878D82A}">
                    <a16:rowId xmlns:a16="http://schemas.microsoft.com/office/drawing/2014/main" val="10001"/>
                  </a:ext>
                </a:extLst>
              </a:tr>
              <a:tr h="266280">
                <a:tc>
                  <a:txBody>
                    <a:bodyPr/>
                    <a:lstStyle/>
                    <a:p>
                      <a:pPr algn="l"/>
                      <a:r>
                        <a:rPr lang="en-GB" sz="1600" noProof="0" dirty="0">
                          <a:effectLst/>
                        </a:rPr>
                        <a:t>Asparagus</a:t>
                      </a:r>
                      <a:endParaRPr lang="en-GB" sz="1600" b="0" noProof="0" dirty="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Pepper</a:t>
                      </a:r>
                      <a:endParaRPr lang="en-GB" sz="1600" b="0" noProof="0">
                        <a:solidFill>
                          <a:schemeClr val="tx1"/>
                        </a:solidFill>
                        <a:effectLst/>
                        <a:latin typeface="Calibri"/>
                        <a:cs typeface="Times New Roman"/>
                      </a:endParaRPr>
                    </a:p>
                  </a:txBody>
                  <a:tcPr marL="68580" marR="68580" marT="0" marB="0" anchor="ctr">
                    <a:solidFill>
                      <a:srgbClr val="99CCFF">
                        <a:alpha val="50196"/>
                      </a:srgbClr>
                    </a:solidFill>
                  </a:tcPr>
                </a:tc>
                <a:tc>
                  <a:txBody>
                    <a:bodyPr/>
                    <a:lstStyle/>
                    <a:p>
                      <a:pPr algn="l"/>
                      <a:r>
                        <a:rPr lang="en-GB" sz="1600" noProof="0">
                          <a:effectLst/>
                        </a:rPr>
                        <a:t>Tomato</a:t>
                      </a:r>
                      <a:endParaRPr lang="en-GB" sz="1600" noProof="0">
                        <a:effectLst/>
                        <a:latin typeface="Calibri"/>
                        <a:cs typeface="Times New Roman"/>
                      </a:endParaRPr>
                    </a:p>
                  </a:txBody>
                  <a:tcPr marL="68580" marR="68580" marT="0" marB="0" anchor="ctr">
                    <a:solidFill>
                      <a:srgbClr val="6699FF">
                        <a:alpha val="50196"/>
                      </a:srgbClr>
                    </a:solid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2"/>
                  </a:ext>
                </a:extLst>
              </a:tr>
              <a:tr h="266280">
                <a:tc>
                  <a:txBody>
                    <a:bodyPr/>
                    <a:lstStyle/>
                    <a:p>
                      <a:pPr algn="l"/>
                      <a:r>
                        <a:rPr lang="en-GB" sz="1600" noProof="0">
                          <a:effectLst/>
                        </a:rPr>
                        <a:t>Broccoli</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Pumpkin</a:t>
                      </a:r>
                      <a:endParaRPr lang="en-GB" sz="1600" b="0" noProof="0">
                        <a:solidFill>
                          <a:schemeClr val="tx1"/>
                        </a:solidFill>
                        <a:effectLst/>
                        <a:latin typeface="Calibri"/>
                        <a:cs typeface="Times New Roman"/>
                      </a:endParaRPr>
                    </a:p>
                  </a:txBody>
                  <a:tcPr marL="68580" marR="68580" marT="0" marB="0" anchor="ctr">
                    <a:solidFill>
                      <a:srgbClr val="99CCFF">
                        <a:alpha val="50196"/>
                      </a:srgbClr>
                    </a:solid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3"/>
                  </a:ext>
                </a:extLst>
              </a:tr>
              <a:tr h="266280">
                <a:tc>
                  <a:txBody>
                    <a:bodyPr/>
                    <a:lstStyle/>
                    <a:p>
                      <a:pPr algn="l"/>
                      <a:r>
                        <a:rPr lang="en-GB" sz="1600" noProof="0">
                          <a:effectLst/>
                        </a:rPr>
                        <a:t>Brussels sprout</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Okra</a:t>
                      </a:r>
                      <a:endParaRPr lang="en-GB" sz="1600" b="0" noProof="0">
                        <a:solidFill>
                          <a:schemeClr val="tx1"/>
                        </a:solidFill>
                        <a:effectLst/>
                        <a:latin typeface="Calibri"/>
                        <a:cs typeface="Times New Roman"/>
                      </a:endParaRPr>
                    </a:p>
                  </a:txBody>
                  <a:tcPr marL="68580" marR="68580" marT="0" marB="0" anchor="ctr">
                    <a:solidFill>
                      <a:srgbClr val="99CCFF">
                        <a:alpha val="50196"/>
                      </a:srgbClr>
                    </a:solid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4"/>
                  </a:ext>
                </a:extLst>
              </a:tr>
              <a:tr h="266280">
                <a:tc>
                  <a:txBody>
                    <a:bodyPr/>
                    <a:lstStyle/>
                    <a:p>
                      <a:pPr algn="l"/>
                      <a:r>
                        <a:rPr lang="en-GB" sz="1600" noProof="0">
                          <a:effectLst/>
                        </a:rPr>
                        <a:t>Cabbage</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Watermelon</a:t>
                      </a:r>
                      <a:endParaRPr lang="en-GB" sz="1600" b="0" noProof="0">
                        <a:solidFill>
                          <a:schemeClr val="tx1"/>
                        </a:solidFill>
                        <a:effectLst/>
                        <a:latin typeface="Calibri"/>
                        <a:cs typeface="Times New Roman"/>
                      </a:endParaRPr>
                    </a:p>
                  </a:txBody>
                  <a:tcPr marL="68580" marR="68580" marT="0" marB="0" anchor="ctr">
                    <a:solidFill>
                      <a:srgbClr val="99CCFF">
                        <a:alpha val="50196"/>
                      </a:srgbClr>
                    </a:solid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5"/>
                  </a:ext>
                </a:extLst>
              </a:tr>
              <a:tr h="266280">
                <a:tc>
                  <a:txBody>
                    <a:bodyPr/>
                    <a:lstStyle/>
                    <a:p>
                      <a:pPr algn="l"/>
                      <a:r>
                        <a:rPr lang="en-GB" sz="1600" noProof="0">
                          <a:effectLst/>
                        </a:rPr>
                        <a:t>Cauliflower</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6"/>
                  </a:ext>
                </a:extLst>
              </a:tr>
              <a:tr h="266280">
                <a:tc>
                  <a:txBody>
                    <a:bodyPr/>
                    <a:lstStyle/>
                    <a:p>
                      <a:pPr algn="l"/>
                      <a:r>
                        <a:rPr lang="en-GB" sz="1600" noProof="0">
                          <a:effectLst/>
                        </a:rPr>
                        <a:t>Celery</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7"/>
                  </a:ext>
                </a:extLst>
              </a:tr>
              <a:tr h="266280">
                <a:tc>
                  <a:txBody>
                    <a:bodyPr/>
                    <a:lstStyle/>
                    <a:p>
                      <a:pPr algn="l"/>
                      <a:r>
                        <a:rPr lang="en-GB" sz="1600" noProof="0">
                          <a:effectLst/>
                        </a:rPr>
                        <a:t>Garlic and onion</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8"/>
                  </a:ext>
                </a:extLst>
              </a:tr>
              <a:tr h="266280">
                <a:tc>
                  <a:txBody>
                    <a:bodyPr/>
                    <a:lstStyle/>
                    <a:p>
                      <a:pPr algn="l"/>
                      <a:r>
                        <a:rPr lang="en-GB" sz="1600" noProof="0">
                          <a:effectLst/>
                        </a:rPr>
                        <a:t>Cucumber</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09"/>
                  </a:ext>
                </a:extLst>
              </a:tr>
              <a:tr h="532559">
                <a:tc>
                  <a:txBody>
                    <a:bodyPr/>
                    <a:lstStyle/>
                    <a:p>
                      <a:pPr algn="l"/>
                      <a:r>
                        <a:rPr lang="en-GB" sz="1600" noProof="0">
                          <a:effectLst/>
                        </a:rPr>
                        <a:t>Leafy vegetables (e.g. kale, spinach, lettuce)</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10"/>
                  </a:ext>
                </a:extLst>
              </a:tr>
              <a:tr h="266280">
                <a:tc>
                  <a:txBody>
                    <a:bodyPr/>
                    <a:lstStyle/>
                    <a:p>
                      <a:pPr algn="l"/>
                      <a:r>
                        <a:rPr lang="en-GB" sz="1600" noProof="0">
                          <a:effectLst/>
                        </a:rPr>
                        <a:t>Peas</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11"/>
                  </a:ext>
                </a:extLst>
              </a:tr>
              <a:tr h="266280">
                <a:tc>
                  <a:txBody>
                    <a:bodyPr/>
                    <a:lstStyle/>
                    <a:p>
                      <a:pPr algn="l"/>
                      <a:r>
                        <a:rPr lang="en-GB" sz="1600" noProof="0">
                          <a:effectLst/>
                        </a:rPr>
                        <a:t>Potato</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12"/>
                  </a:ext>
                </a:extLst>
              </a:tr>
              <a:tr h="609684">
                <a:tc>
                  <a:txBody>
                    <a:bodyPr/>
                    <a:lstStyle/>
                    <a:p>
                      <a:pPr algn="l"/>
                      <a:r>
                        <a:rPr lang="en-GB" sz="1600" noProof="0">
                          <a:effectLst/>
                        </a:rPr>
                        <a:t>Root vegetables (e.g.  carrot, sweet potato)</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extLst>
                  <a:ext uri="{0D108BD9-81ED-4DB2-BD59-A6C34878D82A}">
                    <a16:rowId xmlns:a16="http://schemas.microsoft.com/office/drawing/2014/main" val="10013"/>
                  </a:ext>
                </a:extLst>
              </a:tr>
              <a:tr h="266280">
                <a:tc>
                  <a:txBody>
                    <a:bodyPr/>
                    <a:lstStyle/>
                    <a:p>
                      <a:pPr algn="l"/>
                      <a:r>
                        <a:rPr lang="en-GB" sz="1600" noProof="0">
                          <a:effectLst/>
                        </a:rPr>
                        <a:t>Sweet corn</a:t>
                      </a:r>
                      <a:endParaRPr lang="en-GB" sz="1600" b="0" noProof="0">
                        <a:solidFill>
                          <a:schemeClr val="tx1"/>
                        </a:solidFill>
                        <a:effectLst/>
                        <a:latin typeface="Calibri"/>
                        <a:cs typeface="Times New Roman"/>
                      </a:endParaRPr>
                    </a:p>
                  </a:txBody>
                  <a:tcPr marL="68580" marR="68580" marT="0" marB="0" anchor="ctr">
                    <a:solidFill>
                      <a:srgbClr val="CCCCFF">
                        <a:alpha val="50196"/>
                      </a:srgbClr>
                    </a:solidFill>
                  </a:tcPr>
                </a:tc>
                <a:tc>
                  <a:txBody>
                    <a:bodyPr/>
                    <a:lstStyle/>
                    <a:p>
                      <a:pPr algn="l"/>
                      <a:r>
                        <a:rPr lang="en-GB" sz="1600" noProof="0">
                          <a:effectLst/>
                        </a:rPr>
                        <a:t> </a:t>
                      </a:r>
                      <a:endParaRPr lang="en-GB" sz="1600" b="0" noProof="0">
                        <a:solidFill>
                          <a:schemeClr val="tx1"/>
                        </a:solidFill>
                        <a:effectLst/>
                        <a:latin typeface="Calibri"/>
                        <a:cs typeface="Times New Roman"/>
                      </a:endParaRPr>
                    </a:p>
                  </a:txBody>
                  <a:tcPr marL="68580" marR="68580" marT="0" marB="0" anchor="ctr">
                    <a:noFill/>
                  </a:tcPr>
                </a:tc>
                <a:tc>
                  <a:txBody>
                    <a:bodyPr/>
                    <a:lstStyle/>
                    <a:p>
                      <a:pPr algn="l"/>
                      <a:r>
                        <a:rPr lang="en-GB" sz="1600" noProof="0">
                          <a:effectLst/>
                        </a:rPr>
                        <a:t> </a:t>
                      </a:r>
                      <a:endParaRPr lang="en-GB" sz="1600" noProof="0">
                        <a:effectLst/>
                        <a:latin typeface="Calibri"/>
                        <a:cs typeface="Times New Roman"/>
                      </a:endParaRPr>
                    </a:p>
                  </a:txBody>
                  <a:tcPr marL="68580" marR="68580" marT="0" marB="0" anchor="ctr">
                    <a:noFill/>
                  </a:tcPr>
                </a:tc>
                <a:tc>
                  <a:txBody>
                    <a:bodyPr/>
                    <a:lstStyle/>
                    <a:p>
                      <a:pPr algn="l"/>
                      <a:r>
                        <a:rPr lang="en-GB" sz="1600" noProof="0" dirty="0">
                          <a:effectLst/>
                        </a:rPr>
                        <a:t> </a:t>
                      </a:r>
                      <a:endParaRPr lang="en-GB" sz="1600" noProof="0" dirty="0">
                        <a:effectLst/>
                        <a:latin typeface="Calibri"/>
                        <a:cs typeface="Times New Roman"/>
                      </a:endParaRPr>
                    </a:p>
                  </a:txBody>
                  <a:tcPr marL="68580" marR="68580" marT="0" marB="0" anchor="ctr">
                    <a:noFill/>
                  </a:tcPr>
                </a:tc>
                <a:extLst>
                  <a:ext uri="{0D108BD9-81ED-4DB2-BD59-A6C34878D82A}">
                    <a16:rowId xmlns:a16="http://schemas.microsoft.com/office/drawing/2014/main" val="10014"/>
                  </a:ext>
                </a:extLst>
              </a:tr>
            </a:tbl>
          </a:graphicData>
        </a:graphic>
      </p:graphicFrame>
      <p:sp>
        <p:nvSpPr>
          <p:cNvPr id="10" name="Ovale Legende 9"/>
          <p:cNvSpPr/>
          <p:nvPr/>
        </p:nvSpPr>
        <p:spPr bwMode="auto">
          <a:xfrm>
            <a:off x="4860032" y="1772816"/>
            <a:ext cx="3807302" cy="1573300"/>
          </a:xfrm>
          <a:prstGeom prst="wedgeEllipseCallout">
            <a:avLst>
              <a:gd name="adj1" fmla="val 22217"/>
              <a:gd name="adj2" fmla="val 62658"/>
            </a:avLst>
          </a:prstGeom>
          <a:solidFill>
            <a:schemeClr val="bg1"/>
          </a:solidFill>
          <a:ln w="12700" cap="flat" cmpd="sng" algn="ctr">
            <a:solidFill>
              <a:schemeClr val="tx1"/>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algn="ctr"/>
            <a:r>
              <a:rPr lang="en-US" sz="1600" b="0" dirty="0"/>
              <a:t>To prevent </a:t>
            </a:r>
          </a:p>
          <a:p>
            <a:pPr algn="ctr"/>
            <a:r>
              <a:rPr lang="en-US" sz="1600" b="0" dirty="0"/>
              <a:t>fast ripening of vegetables we should keep ethylene-sensitive species separate from species that emit the gas.</a:t>
            </a:r>
          </a:p>
        </p:txBody>
      </p:sp>
      <p:graphicFrame>
        <p:nvGraphicFramePr>
          <p:cNvPr id="12" name="Tabelle 11"/>
          <p:cNvGraphicFramePr>
            <a:graphicFrameLocks noGrp="1"/>
          </p:cNvGraphicFramePr>
          <p:nvPr>
            <p:extLst>
              <p:ext uri="{D42A27DB-BD31-4B8C-83A1-F6EECF244321}">
                <p14:modId xmlns:p14="http://schemas.microsoft.com/office/powerpoint/2010/main" val="420293302"/>
              </p:ext>
            </p:extLst>
          </p:nvPr>
        </p:nvGraphicFramePr>
        <p:xfrm>
          <a:off x="2555776" y="3708657"/>
          <a:ext cx="4032448" cy="2309412"/>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tblGrid>
              <a:tr h="396054">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noProof="0"/>
                        <a:t>Vegetables sensitive to ethylene</a:t>
                      </a:r>
                    </a:p>
                  </a:txBody>
                  <a:tcPr marL="36000" marR="36000" marT="36000" marB="36000">
                    <a:solidFill>
                      <a:srgbClr val="FF9933"/>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CH" sz="1600" dirty="0"/>
                    </a:p>
                  </a:txBody>
                  <a:tcPr marL="36000" marR="36000" marT="36000" marB="36000">
                    <a:solidFill>
                      <a:srgbClr val="FF9933"/>
                    </a:solidFill>
                  </a:tcPr>
                </a:tc>
                <a:extLst>
                  <a:ext uri="{0D108BD9-81ED-4DB2-BD59-A6C34878D82A}">
                    <a16:rowId xmlns:a16="http://schemas.microsoft.com/office/drawing/2014/main" val="10000"/>
                  </a:ext>
                </a:extLst>
              </a:tr>
              <a:tr h="318893">
                <a:tc>
                  <a:txBody>
                    <a:bodyPr/>
                    <a:lstStyle/>
                    <a:p>
                      <a:r>
                        <a:rPr lang="en-GB" sz="1600" noProof="0" dirty="0"/>
                        <a:t>Asparagus</a:t>
                      </a:r>
                    </a:p>
                  </a:txBody>
                  <a:tcPr marL="36000" marR="36000" marT="36000" marB="36000">
                    <a:solidFill>
                      <a:srgbClr val="FF9933">
                        <a:alpha val="50196"/>
                      </a:srgbClr>
                    </a:solidFill>
                  </a:tcPr>
                </a:tc>
                <a:tc>
                  <a:txBody>
                    <a:bodyPr/>
                    <a:lstStyle/>
                    <a:p>
                      <a:r>
                        <a:rPr lang="en-GB" sz="1600" noProof="0"/>
                        <a:t>Eggplant</a:t>
                      </a:r>
                    </a:p>
                  </a:txBody>
                  <a:tcPr marL="36000" marR="36000" marT="36000" marB="36000">
                    <a:solidFill>
                      <a:srgbClr val="FF9933">
                        <a:alpha val="50196"/>
                      </a:srgbClr>
                    </a:solidFill>
                  </a:tcPr>
                </a:tc>
                <a:extLst>
                  <a:ext uri="{0D108BD9-81ED-4DB2-BD59-A6C34878D82A}">
                    <a16:rowId xmlns:a16="http://schemas.microsoft.com/office/drawing/2014/main" val="10001"/>
                  </a:ext>
                </a:extLst>
              </a:tr>
              <a:tr h="318893">
                <a:tc>
                  <a:txBody>
                    <a:bodyPr/>
                    <a:lstStyle/>
                    <a:p>
                      <a:r>
                        <a:rPr lang="en-GB" sz="1600" noProof="0"/>
                        <a:t>Broccoli</a:t>
                      </a:r>
                    </a:p>
                  </a:txBody>
                  <a:tcPr marL="36000" marR="36000" marT="36000" marB="36000">
                    <a:solidFill>
                      <a:srgbClr val="FF9933">
                        <a:alpha val="50196"/>
                      </a:srgbClr>
                    </a:solidFill>
                  </a:tcPr>
                </a:tc>
                <a:tc>
                  <a:txBody>
                    <a:bodyPr/>
                    <a:lstStyle/>
                    <a:p>
                      <a:r>
                        <a:rPr lang="en-GB" sz="1600" noProof="0"/>
                        <a:t>Green beans</a:t>
                      </a:r>
                    </a:p>
                  </a:txBody>
                  <a:tcPr marL="36000" marR="36000" marT="36000" marB="36000">
                    <a:solidFill>
                      <a:srgbClr val="FF9933">
                        <a:alpha val="50196"/>
                      </a:srgbClr>
                    </a:solidFill>
                  </a:tcPr>
                </a:tc>
                <a:extLst>
                  <a:ext uri="{0D108BD9-81ED-4DB2-BD59-A6C34878D82A}">
                    <a16:rowId xmlns:a16="http://schemas.microsoft.com/office/drawing/2014/main" val="10002"/>
                  </a:ext>
                </a:extLst>
              </a:tr>
              <a:tr h="318893">
                <a:tc>
                  <a:txBody>
                    <a:bodyPr/>
                    <a:lstStyle/>
                    <a:p>
                      <a:r>
                        <a:rPr lang="en-GB" sz="1600" noProof="0"/>
                        <a:t>Cabbage</a:t>
                      </a:r>
                    </a:p>
                  </a:txBody>
                  <a:tcPr marL="36000" marR="36000" marT="36000" marB="36000">
                    <a:solidFill>
                      <a:srgbClr val="FF9933">
                        <a:alpha val="50196"/>
                      </a:srgbClr>
                    </a:solidFill>
                  </a:tcPr>
                </a:tc>
                <a:tc>
                  <a:txBody>
                    <a:bodyPr/>
                    <a:lstStyle/>
                    <a:p>
                      <a:r>
                        <a:rPr lang="en-GB" sz="1600" noProof="0"/>
                        <a:t>Lettuce</a:t>
                      </a:r>
                    </a:p>
                  </a:txBody>
                  <a:tcPr marL="36000" marR="36000" marT="36000" marB="36000">
                    <a:solidFill>
                      <a:srgbClr val="FF9933">
                        <a:alpha val="50196"/>
                      </a:srgbClr>
                    </a:solidFill>
                  </a:tcPr>
                </a:tc>
                <a:extLst>
                  <a:ext uri="{0D108BD9-81ED-4DB2-BD59-A6C34878D82A}">
                    <a16:rowId xmlns:a16="http://schemas.microsoft.com/office/drawing/2014/main" val="10003"/>
                  </a:ext>
                </a:extLst>
              </a:tr>
              <a:tr h="318893">
                <a:tc>
                  <a:txBody>
                    <a:bodyPr/>
                    <a:lstStyle/>
                    <a:p>
                      <a:r>
                        <a:rPr lang="en-GB" sz="1600" noProof="0"/>
                        <a:t>Cauliflower</a:t>
                      </a:r>
                    </a:p>
                  </a:txBody>
                  <a:tcPr marL="36000" marR="36000" marT="36000" marB="36000">
                    <a:solidFill>
                      <a:srgbClr val="FF9933">
                        <a:alpha val="50196"/>
                      </a:srgbClr>
                    </a:solidFill>
                  </a:tcPr>
                </a:tc>
                <a:tc>
                  <a:txBody>
                    <a:bodyPr/>
                    <a:lstStyle/>
                    <a:p>
                      <a:r>
                        <a:rPr lang="en-GB" sz="1600" b="0" noProof="0"/>
                        <a:t>Potato</a:t>
                      </a:r>
                      <a:endParaRPr lang="en-GB" sz="1600" noProof="0"/>
                    </a:p>
                  </a:txBody>
                  <a:tcPr marL="36000" marR="36000" marT="36000" marB="36000">
                    <a:solidFill>
                      <a:srgbClr val="FF9933">
                        <a:alpha val="50196"/>
                      </a:srgbClr>
                    </a:solidFill>
                  </a:tcPr>
                </a:tc>
                <a:extLst>
                  <a:ext uri="{0D108BD9-81ED-4DB2-BD59-A6C34878D82A}">
                    <a16:rowId xmlns:a16="http://schemas.microsoft.com/office/drawing/2014/main" val="10004"/>
                  </a:ext>
                </a:extLst>
              </a:tr>
              <a:tr h="318893">
                <a:tc>
                  <a:txBody>
                    <a:bodyPr/>
                    <a:lstStyle/>
                    <a:p>
                      <a:r>
                        <a:rPr lang="en-GB" sz="1600" b="0" noProof="0"/>
                        <a:t>Cucumber</a:t>
                      </a:r>
                      <a:endParaRPr lang="en-GB" sz="1600" noProof="0"/>
                    </a:p>
                  </a:txBody>
                  <a:tcPr marL="36000" marR="36000" marT="36000" marB="36000">
                    <a:solidFill>
                      <a:srgbClr val="FF9933">
                        <a:alpha val="50196"/>
                      </a:srgbClr>
                    </a:solidFill>
                  </a:tcPr>
                </a:tc>
                <a:tc>
                  <a:txBody>
                    <a:bodyPr/>
                    <a:lstStyle/>
                    <a:p>
                      <a:r>
                        <a:rPr lang="en-GB" sz="1600" noProof="0"/>
                        <a:t>Okra</a:t>
                      </a:r>
                    </a:p>
                  </a:txBody>
                  <a:tcPr marL="36000" marR="36000" marT="36000" marB="36000">
                    <a:solidFill>
                      <a:srgbClr val="FF9933">
                        <a:alpha val="50196"/>
                      </a:srgbClr>
                    </a:solidFill>
                  </a:tcPr>
                </a:tc>
                <a:extLst>
                  <a:ext uri="{0D108BD9-81ED-4DB2-BD59-A6C34878D82A}">
                    <a16:rowId xmlns:a16="http://schemas.microsoft.com/office/drawing/2014/main" val="10005"/>
                  </a:ext>
                </a:extLst>
              </a:tr>
              <a:tr h="318893">
                <a:tc>
                  <a:txBody>
                    <a:bodyPr/>
                    <a:lstStyle/>
                    <a:p>
                      <a:r>
                        <a:rPr lang="en-GB" sz="1600" b="0" noProof="0"/>
                        <a:t>Celery</a:t>
                      </a:r>
                      <a:endParaRPr lang="en-GB" sz="1600" noProof="0"/>
                    </a:p>
                  </a:txBody>
                  <a:tcPr marL="36000" marR="36000" marT="36000" marB="36000">
                    <a:solidFill>
                      <a:srgbClr val="FF9933">
                        <a:alpha val="50196"/>
                      </a:srgbClr>
                    </a:solidFill>
                  </a:tcPr>
                </a:tc>
                <a:tc>
                  <a:txBody>
                    <a:bodyPr/>
                    <a:lstStyle/>
                    <a:p>
                      <a:r>
                        <a:rPr lang="en-GB" sz="1600" noProof="0" dirty="0"/>
                        <a:t>Spinach</a:t>
                      </a:r>
                    </a:p>
                  </a:txBody>
                  <a:tcPr marL="36000" marR="36000" marT="36000" marB="36000">
                    <a:solidFill>
                      <a:srgbClr val="FFCC99"/>
                    </a:solidFill>
                  </a:tcPr>
                </a:tc>
                <a:extLst>
                  <a:ext uri="{0D108BD9-81ED-4DB2-BD59-A6C34878D82A}">
                    <a16:rowId xmlns:a16="http://schemas.microsoft.com/office/drawing/2014/main" val="10006"/>
                  </a:ext>
                </a:extLst>
              </a:tr>
            </a:tbl>
          </a:graphicData>
        </a:graphic>
      </p:graphicFrame>
      <p:pic>
        <p:nvPicPr>
          <p:cNvPr id="7" name="Grafik 6">
            <a:extLst>
              <a:ext uri="{FF2B5EF4-FFF2-40B4-BE49-F238E27FC236}">
                <a16:creationId xmlns:a16="http://schemas.microsoft.com/office/drawing/2014/main" id="{2E453CD4-D127-4E9F-B865-1082910702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9181" y="3346116"/>
            <a:ext cx="2111790" cy="2817792"/>
          </a:xfrm>
          <a:prstGeom prst="rect">
            <a:avLst/>
          </a:prstGeom>
        </p:spPr>
      </p:pic>
    </p:spTree>
    <p:extLst>
      <p:ext uri="{BB962C8B-B14F-4D97-AF65-F5344CB8AC3E}">
        <p14:creationId xmlns:p14="http://schemas.microsoft.com/office/powerpoint/2010/main" val="23786496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427913" cy="648072"/>
          </a:xfrm>
        </p:spPr>
        <p:txBody>
          <a:bodyPr/>
          <a:lstStyle/>
          <a:p>
            <a:r>
              <a:rPr lang="en-US" dirty="0"/>
              <a:t>Desirable and undesirable effects of ethylene </a:t>
            </a:r>
            <a:br>
              <a:rPr lang="en-US" dirty="0"/>
            </a:br>
            <a:r>
              <a:rPr lang="en-US" dirty="0"/>
              <a:t>in vegetable postharvest</a:t>
            </a:r>
          </a:p>
        </p:txBody>
      </p:sp>
      <p:graphicFrame>
        <p:nvGraphicFramePr>
          <p:cNvPr id="8" name="Tabelle 7"/>
          <p:cNvGraphicFramePr>
            <a:graphicFrameLocks noGrp="1"/>
          </p:cNvGraphicFramePr>
          <p:nvPr>
            <p:extLst>
              <p:ext uri="{D42A27DB-BD31-4B8C-83A1-F6EECF244321}">
                <p14:modId xmlns:p14="http://schemas.microsoft.com/office/powerpoint/2010/main" val="1132606253"/>
              </p:ext>
            </p:extLst>
          </p:nvPr>
        </p:nvGraphicFramePr>
        <p:xfrm>
          <a:off x="323528" y="1412776"/>
          <a:ext cx="8352928" cy="4564622"/>
        </p:xfrm>
        <a:graphic>
          <a:graphicData uri="http://schemas.openxmlformats.org/drawingml/2006/table">
            <a:tbl>
              <a:tblPr firstRow="1" bandRow="1">
                <a:tableStyleId>{5C22544A-7EE6-4342-B048-85BDC9FD1C3A}</a:tableStyleId>
              </a:tblPr>
              <a:tblGrid>
                <a:gridCol w="3539376">
                  <a:extLst>
                    <a:ext uri="{9D8B030D-6E8A-4147-A177-3AD203B41FA5}">
                      <a16:colId xmlns:a16="http://schemas.microsoft.com/office/drawing/2014/main" val="20000"/>
                    </a:ext>
                  </a:extLst>
                </a:gridCol>
                <a:gridCol w="4813552">
                  <a:extLst>
                    <a:ext uri="{9D8B030D-6E8A-4147-A177-3AD203B41FA5}">
                      <a16:colId xmlns:a16="http://schemas.microsoft.com/office/drawing/2014/main" val="20001"/>
                    </a:ext>
                  </a:extLst>
                </a:gridCol>
              </a:tblGrid>
              <a:tr h="576064">
                <a:tc>
                  <a:txBody>
                    <a:bodyPr/>
                    <a:lstStyle/>
                    <a:p>
                      <a:r>
                        <a:rPr lang="de-CH" sz="2000" dirty="0"/>
                        <a:t>Desirable effects</a:t>
                      </a:r>
                    </a:p>
                  </a:txBody>
                  <a:tcPr anchor="ctr">
                    <a:solidFill>
                      <a:srgbClr val="FF9933"/>
                    </a:solidFill>
                  </a:tcPr>
                </a:tc>
                <a:tc>
                  <a:txBody>
                    <a:bodyPr/>
                    <a:lstStyle/>
                    <a:p>
                      <a:r>
                        <a:rPr lang="de-CH" sz="2000" dirty="0"/>
                        <a:t>Undesirable effects</a:t>
                      </a:r>
                    </a:p>
                  </a:txBody>
                  <a:tcPr anchor="ctr">
                    <a:lnR w="38100" cap="flat" cmpd="sng" algn="ctr">
                      <a:solidFill>
                        <a:schemeClr val="bg1"/>
                      </a:solidFill>
                      <a:prstDash val="solid"/>
                      <a:round/>
                      <a:headEnd type="none" w="med" len="med"/>
                      <a:tailEnd type="none" w="med" len="med"/>
                    </a:lnR>
                    <a:solidFill>
                      <a:srgbClr val="FF9933"/>
                    </a:solidFill>
                  </a:tcPr>
                </a:tc>
                <a:extLst>
                  <a:ext uri="{0D108BD9-81ED-4DB2-BD59-A6C34878D82A}">
                    <a16:rowId xmlns:a16="http://schemas.microsoft.com/office/drawing/2014/main" val="10000"/>
                  </a:ext>
                </a:extLst>
              </a:tr>
              <a:tr h="3988558">
                <a:tc>
                  <a:txBody>
                    <a:bodyPr/>
                    <a:lstStyle/>
                    <a:p>
                      <a:pPr marL="285750" marR="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600" dirty="0">
                          <a:effectLst/>
                          <a:latin typeface="+mn-lt"/>
                          <a:cs typeface="Times New Roman"/>
                        </a:rPr>
                        <a:t>Flower initiation in bromeliad</a:t>
                      </a:r>
                      <a:r>
                        <a:rPr lang="en-US" sz="1600" baseline="0" dirty="0">
                          <a:effectLst/>
                          <a:latin typeface="+mn-lt"/>
                          <a:cs typeface="Times New Roman"/>
                        </a:rPr>
                        <a:t> plants such as</a:t>
                      </a:r>
                      <a:r>
                        <a:rPr lang="en-US" sz="1600" dirty="0">
                          <a:effectLst/>
                          <a:latin typeface="+mn-lt"/>
                          <a:cs typeface="Times New Roman"/>
                        </a:rPr>
                        <a:t> pineapples</a:t>
                      </a:r>
                      <a:endParaRPr lang="de-CH" sz="1600" dirty="0">
                        <a:effectLst/>
                        <a:latin typeface="+mn-lt"/>
                        <a:cs typeface="Times New Roman"/>
                      </a:endParaRPr>
                    </a:p>
                    <a:p>
                      <a:pPr marL="285750" indent="-285750">
                        <a:spcBef>
                          <a:spcPts val="300"/>
                        </a:spcBef>
                        <a:spcAft>
                          <a:spcPts val="300"/>
                        </a:spcAft>
                        <a:buFont typeface="Arial" panose="020B0604020202020204" pitchFamily="34" charset="0"/>
                        <a:buChar char="•"/>
                      </a:pPr>
                      <a:r>
                        <a:rPr lang="de-CH" sz="1600" dirty="0">
                          <a:effectLst/>
                          <a:latin typeface="+mn-lt"/>
                          <a:cs typeface="Times New Roman"/>
                        </a:rPr>
                        <a:t>Degreening in citrus fruits</a:t>
                      </a:r>
                    </a:p>
                    <a:p>
                      <a:pPr marL="285750" indent="-285750">
                        <a:spcBef>
                          <a:spcPts val="300"/>
                        </a:spcBef>
                        <a:spcAft>
                          <a:spcPts val="300"/>
                        </a:spcAft>
                        <a:buFont typeface="Arial" panose="020B0604020202020204" pitchFamily="34" charset="0"/>
                        <a:buChar char="•"/>
                      </a:pPr>
                      <a:r>
                        <a:rPr lang="de-CH" sz="1600" dirty="0">
                          <a:effectLst/>
                          <a:latin typeface="+mn-lt"/>
                          <a:cs typeface="Times New Roman"/>
                        </a:rPr>
                        <a:t>Colour</a:t>
                      </a:r>
                      <a:r>
                        <a:rPr lang="de-CH" sz="1600" baseline="0" dirty="0">
                          <a:effectLst/>
                          <a:latin typeface="+mn-lt"/>
                          <a:cs typeface="Times New Roman"/>
                        </a:rPr>
                        <a:t> development in </a:t>
                      </a:r>
                      <a:r>
                        <a:rPr lang="de-CH" sz="1600" baseline="0" dirty="0" err="1">
                          <a:effectLst/>
                          <a:latin typeface="+mn-lt"/>
                          <a:cs typeface="Times New Roman"/>
                        </a:rPr>
                        <a:t>fruits</a:t>
                      </a:r>
                      <a:r>
                        <a:rPr lang="de-CH" sz="1600" baseline="0" dirty="0">
                          <a:effectLst/>
                          <a:latin typeface="+mn-lt"/>
                          <a:cs typeface="Times New Roman"/>
                        </a:rPr>
                        <a:t> </a:t>
                      </a:r>
                      <a:br>
                        <a:rPr lang="de-CH" sz="1600" baseline="0" dirty="0">
                          <a:effectLst/>
                          <a:latin typeface="+mn-lt"/>
                          <a:cs typeface="Times New Roman"/>
                        </a:rPr>
                      </a:br>
                      <a:r>
                        <a:rPr lang="de-CH" sz="1600" baseline="0" dirty="0" err="1">
                          <a:effectLst/>
                          <a:latin typeface="+mn-lt"/>
                          <a:cs typeface="Times New Roman"/>
                        </a:rPr>
                        <a:t>during</a:t>
                      </a:r>
                      <a:r>
                        <a:rPr lang="de-CH" sz="1600" baseline="0" dirty="0">
                          <a:effectLst/>
                          <a:latin typeface="+mn-lt"/>
                          <a:cs typeface="Times New Roman"/>
                        </a:rPr>
                        <a:t> ripening</a:t>
                      </a:r>
                      <a:endParaRPr lang="de-CH" sz="1600" dirty="0">
                        <a:effectLst/>
                        <a:latin typeface="+mn-lt"/>
                        <a:cs typeface="Times New Roman"/>
                      </a:endParaRPr>
                    </a:p>
                    <a:p>
                      <a:pPr marL="285750" marR="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600" dirty="0">
                          <a:effectLst/>
                          <a:latin typeface="+mn-lt"/>
                          <a:cs typeface="Times New Roman"/>
                        </a:rPr>
                        <a:t>Softening of fruits during ripening </a:t>
                      </a:r>
                      <a:br>
                        <a:rPr lang="en-US" sz="1600" dirty="0">
                          <a:effectLst/>
                          <a:latin typeface="+mn-lt"/>
                          <a:cs typeface="Times New Roman"/>
                        </a:rPr>
                      </a:br>
                      <a:r>
                        <a:rPr lang="en-US" sz="1600" dirty="0">
                          <a:effectLst/>
                          <a:latin typeface="+mn-lt"/>
                          <a:cs typeface="Times New Roman"/>
                        </a:rPr>
                        <a:t>in e.g. bananas and tomatoes</a:t>
                      </a:r>
                      <a:endParaRPr lang="de-CH" sz="1600" dirty="0">
                        <a:effectLst/>
                        <a:latin typeface="+mn-lt"/>
                        <a:cs typeface="Times New Roman"/>
                      </a:endParaRPr>
                    </a:p>
                  </a:txBody>
                  <a:tcPr marL="68580" marR="68580" marT="0" marB="0">
                    <a:solidFill>
                      <a:srgbClr val="FFCC99"/>
                    </a:solidFill>
                  </a:tcPr>
                </a:tc>
                <a:tc>
                  <a:txBody>
                    <a:bodyPr/>
                    <a:lstStyle/>
                    <a:p>
                      <a:pPr marL="321750" indent="-285750">
                        <a:spcBef>
                          <a:spcPts val="300"/>
                        </a:spcBef>
                        <a:spcAft>
                          <a:spcPts val="300"/>
                        </a:spcAft>
                        <a:buFont typeface="Arial" panose="020B0604020202020204" pitchFamily="34" charset="0"/>
                        <a:buChar char="•"/>
                      </a:pPr>
                      <a:r>
                        <a:rPr lang="en-US" sz="1600" dirty="0">
                          <a:effectLst/>
                          <a:latin typeface="+mn-lt"/>
                          <a:cs typeface="Times New Roman"/>
                        </a:rPr>
                        <a:t>Hastening of vegetable deterioration after harvest</a:t>
                      </a:r>
                      <a:endParaRPr lang="de-CH" sz="1600" dirty="0">
                        <a:effectLst/>
                        <a:latin typeface="+mn-lt"/>
                        <a:cs typeface="Times New Roman"/>
                      </a:endParaRPr>
                    </a:p>
                    <a:p>
                      <a:pPr marL="321750" indent="-285750">
                        <a:spcBef>
                          <a:spcPts val="300"/>
                        </a:spcBef>
                        <a:spcAft>
                          <a:spcPts val="300"/>
                        </a:spcAft>
                        <a:buFont typeface="Arial" panose="020B0604020202020204" pitchFamily="34" charset="0"/>
                        <a:buChar char="•"/>
                      </a:pPr>
                      <a:r>
                        <a:rPr lang="de-CH" sz="1600" dirty="0">
                          <a:effectLst/>
                          <a:latin typeface="+mn-lt"/>
                          <a:cs typeface="Times New Roman"/>
                        </a:rPr>
                        <a:t>Hastening of vegetable deterioration after harvest</a:t>
                      </a:r>
                    </a:p>
                    <a:p>
                      <a:pPr marL="321750" indent="-285750">
                        <a:spcBef>
                          <a:spcPts val="300"/>
                        </a:spcBef>
                        <a:spcAft>
                          <a:spcPts val="300"/>
                        </a:spcAft>
                        <a:buFont typeface="Arial" panose="020B0604020202020204" pitchFamily="34" charset="0"/>
                        <a:buChar char="•"/>
                      </a:pPr>
                      <a:r>
                        <a:rPr lang="de-CH" sz="1600" dirty="0">
                          <a:effectLst/>
                          <a:latin typeface="+mn-lt"/>
                          <a:cs typeface="Times New Roman"/>
                        </a:rPr>
                        <a:t>Abscission of leaves in e.g. leafy </a:t>
                      </a:r>
                      <a:r>
                        <a:rPr lang="de-CH" sz="1600" dirty="0" err="1">
                          <a:effectLst/>
                          <a:latin typeface="+mn-lt"/>
                          <a:cs typeface="Times New Roman"/>
                        </a:rPr>
                        <a:t>vegetables</a:t>
                      </a:r>
                      <a:r>
                        <a:rPr lang="de-CH" sz="1600" dirty="0">
                          <a:effectLst/>
                          <a:latin typeface="+mn-lt"/>
                          <a:cs typeface="Times New Roman"/>
                        </a:rPr>
                        <a:t> </a:t>
                      </a:r>
                      <a:br>
                        <a:rPr lang="de-CH" sz="1600" dirty="0">
                          <a:effectLst/>
                          <a:latin typeface="+mn-lt"/>
                          <a:cs typeface="Times New Roman"/>
                        </a:rPr>
                      </a:br>
                      <a:r>
                        <a:rPr lang="de-CH" sz="1600" dirty="0">
                          <a:effectLst/>
                          <a:latin typeface="+mn-lt"/>
                          <a:cs typeface="Times New Roman"/>
                        </a:rPr>
                        <a:t>such as cabbage </a:t>
                      </a:r>
                    </a:p>
                    <a:p>
                      <a:pPr marL="321750" indent="-285750">
                        <a:spcBef>
                          <a:spcPts val="300"/>
                        </a:spcBef>
                        <a:spcAft>
                          <a:spcPts val="300"/>
                        </a:spcAft>
                        <a:buFont typeface="Arial" panose="020B0604020202020204" pitchFamily="34" charset="0"/>
                        <a:buChar char="•"/>
                      </a:pPr>
                      <a:r>
                        <a:rPr lang="de-CH" sz="1600" dirty="0">
                          <a:effectLst/>
                          <a:latin typeface="+mn-lt"/>
                          <a:cs typeface="Times New Roman"/>
                        </a:rPr>
                        <a:t>Sprouting of seeds or buds</a:t>
                      </a:r>
                    </a:p>
                    <a:p>
                      <a:pPr marL="321750" marR="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de-CH" sz="1600" dirty="0">
                          <a:effectLst/>
                          <a:latin typeface="+mn-lt"/>
                          <a:cs typeface="Times New Roman"/>
                        </a:rPr>
                        <a:t>Spotting on some leafy vegetables</a:t>
                      </a:r>
                    </a:p>
                    <a:p>
                      <a:pPr marL="321750" marR="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de-CH" sz="1600" dirty="0">
                          <a:effectLst/>
                          <a:latin typeface="+mn-lt"/>
                          <a:cs typeface="Times New Roman"/>
                        </a:rPr>
                        <a:t>Yellowing of some vegetables or vegetable parts</a:t>
                      </a:r>
                    </a:p>
                    <a:p>
                      <a:pPr marL="321750" marR="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de-CH" sz="1600" dirty="0">
                          <a:effectLst/>
                          <a:latin typeface="+mn-lt"/>
                          <a:cs typeface="Times New Roman"/>
                        </a:rPr>
                        <a:t>Undesirable toughening of edible parts, </a:t>
                      </a:r>
                      <a:br>
                        <a:rPr lang="de-CH" sz="1600" dirty="0">
                          <a:effectLst/>
                          <a:latin typeface="+mn-lt"/>
                          <a:cs typeface="Times New Roman"/>
                        </a:rPr>
                      </a:br>
                      <a:r>
                        <a:rPr lang="de-CH" sz="1600" dirty="0">
                          <a:effectLst/>
                          <a:latin typeface="+mn-lt"/>
                          <a:cs typeface="Times New Roman"/>
                        </a:rPr>
                        <a:t>e.g. in asparagus</a:t>
                      </a:r>
                    </a:p>
                    <a:p>
                      <a:pPr marL="321750" marR="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de-CH" sz="1600" dirty="0">
                          <a:effectLst/>
                          <a:latin typeface="+mn-lt"/>
                          <a:cs typeface="Times New Roman"/>
                        </a:rPr>
                        <a:t>Development </a:t>
                      </a:r>
                      <a:r>
                        <a:rPr lang="de-CH" sz="1600" dirty="0" err="1">
                          <a:effectLst/>
                          <a:latin typeface="+mn-lt"/>
                          <a:cs typeface="Times New Roman"/>
                        </a:rPr>
                        <a:t>of</a:t>
                      </a:r>
                      <a:r>
                        <a:rPr lang="de-CH" sz="1600" dirty="0">
                          <a:effectLst/>
                          <a:latin typeface="+mn-lt"/>
                          <a:cs typeface="Times New Roman"/>
                        </a:rPr>
                        <a:t> off-</a:t>
                      </a:r>
                      <a:r>
                        <a:rPr lang="de-CH" sz="1600" dirty="0" err="1">
                          <a:effectLst/>
                          <a:latin typeface="+mn-lt"/>
                          <a:cs typeface="Times New Roman"/>
                        </a:rPr>
                        <a:t>flavours</a:t>
                      </a:r>
                      <a:r>
                        <a:rPr lang="de-CH" sz="1600" dirty="0">
                          <a:effectLst/>
                          <a:latin typeface="+mn-lt"/>
                          <a:cs typeface="Times New Roman"/>
                        </a:rPr>
                        <a:t> and </a:t>
                      </a:r>
                      <a:r>
                        <a:rPr lang="de-CH" sz="1600" dirty="0" err="1">
                          <a:effectLst/>
                          <a:latin typeface="+mn-lt"/>
                          <a:cs typeface="Times New Roman"/>
                        </a:rPr>
                        <a:t>discouloration</a:t>
                      </a:r>
                      <a:r>
                        <a:rPr lang="de-CH" sz="1600" dirty="0">
                          <a:effectLst/>
                          <a:latin typeface="+mn-lt"/>
                          <a:cs typeface="Times New Roman"/>
                        </a:rPr>
                        <a:t>,</a:t>
                      </a:r>
                      <a:br>
                        <a:rPr lang="de-CH" sz="1600" dirty="0">
                          <a:effectLst/>
                          <a:latin typeface="+mn-lt"/>
                          <a:cs typeface="Times New Roman"/>
                        </a:rPr>
                      </a:br>
                      <a:r>
                        <a:rPr lang="de-CH" sz="1600" dirty="0">
                          <a:effectLst/>
                          <a:latin typeface="+mn-lt"/>
                          <a:cs typeface="Times New Roman"/>
                        </a:rPr>
                        <a:t>e.g. in sweet potatoes</a:t>
                      </a:r>
                    </a:p>
                  </a:txBody>
                  <a:tcPr marL="68580" marR="68580" marT="0" marB="0">
                    <a:lnR w="38100" cap="flat" cmpd="sng" algn="ctr">
                      <a:solidFill>
                        <a:schemeClr val="bg1"/>
                      </a:solidFill>
                      <a:prstDash val="solid"/>
                      <a:round/>
                      <a:headEnd type="none" w="med" len="med"/>
                      <a:tailEnd type="none" w="med" len="med"/>
                    </a:lnR>
                    <a:solidFill>
                      <a:srgbClr val="FFCC99"/>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23171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1256"/>
            <a:ext cx="8352928" cy="617518"/>
          </a:xfrm>
        </p:spPr>
        <p:txBody>
          <a:bodyPr/>
          <a:lstStyle/>
          <a:p>
            <a:r>
              <a:rPr lang="en-GB" dirty="0"/>
              <a:t>Required day length for proper vegetable growth</a:t>
            </a:r>
          </a:p>
        </p:txBody>
      </p:sp>
      <p:graphicFrame>
        <p:nvGraphicFramePr>
          <p:cNvPr id="4" name="Tabelle 3"/>
          <p:cNvGraphicFramePr>
            <a:graphicFrameLocks noGrp="1"/>
          </p:cNvGraphicFramePr>
          <p:nvPr>
            <p:extLst>
              <p:ext uri="{D42A27DB-BD31-4B8C-83A1-F6EECF244321}">
                <p14:modId xmlns:p14="http://schemas.microsoft.com/office/powerpoint/2010/main" val="4017790036"/>
              </p:ext>
            </p:extLst>
          </p:nvPr>
        </p:nvGraphicFramePr>
        <p:xfrm>
          <a:off x="408738" y="3212976"/>
          <a:ext cx="8208912" cy="2448269"/>
        </p:xfrm>
        <a:graphic>
          <a:graphicData uri="http://schemas.openxmlformats.org/drawingml/2006/table">
            <a:tbl>
              <a:tblPr firstRow="1" firstCol="1" bandRow="1">
                <a:tableStyleId>{3B4B98B0-60AC-42C2-AFA5-B58CD77FA1E5}</a:tableStyleId>
              </a:tblPr>
              <a:tblGrid>
                <a:gridCol w="2856018">
                  <a:extLst>
                    <a:ext uri="{9D8B030D-6E8A-4147-A177-3AD203B41FA5}">
                      <a16:colId xmlns:a16="http://schemas.microsoft.com/office/drawing/2014/main" val="20000"/>
                    </a:ext>
                  </a:extLst>
                </a:gridCol>
                <a:gridCol w="2676447">
                  <a:extLst>
                    <a:ext uri="{9D8B030D-6E8A-4147-A177-3AD203B41FA5}">
                      <a16:colId xmlns:a16="http://schemas.microsoft.com/office/drawing/2014/main" val="20001"/>
                    </a:ext>
                  </a:extLst>
                </a:gridCol>
                <a:gridCol w="2676447">
                  <a:extLst>
                    <a:ext uri="{9D8B030D-6E8A-4147-A177-3AD203B41FA5}">
                      <a16:colId xmlns:a16="http://schemas.microsoft.com/office/drawing/2014/main" val="20002"/>
                    </a:ext>
                  </a:extLst>
                </a:gridCol>
              </a:tblGrid>
              <a:tr h="532835">
                <a:tc>
                  <a:txBody>
                    <a:bodyPr/>
                    <a:lstStyle/>
                    <a:p>
                      <a:pPr>
                        <a:spcAft>
                          <a:spcPts val="0"/>
                        </a:spcAft>
                      </a:pPr>
                      <a:r>
                        <a:rPr lang="en-US" sz="1600" dirty="0">
                          <a:effectLst/>
                        </a:rPr>
                        <a:t>Vegetables requiring </a:t>
                      </a:r>
                      <a:r>
                        <a:rPr lang="en-US" sz="1600" u="sng" dirty="0">
                          <a:effectLst/>
                        </a:rPr>
                        <a:t>short</a:t>
                      </a:r>
                      <a:r>
                        <a:rPr lang="en-US" sz="1600" dirty="0">
                          <a:effectLst/>
                        </a:rPr>
                        <a:t> day</a:t>
                      </a:r>
                      <a:r>
                        <a:rPr lang="en-US" sz="1600" baseline="0" dirty="0">
                          <a:effectLst/>
                        </a:rPr>
                        <a:t> </a:t>
                      </a:r>
                      <a:r>
                        <a:rPr lang="en-US" sz="1600" dirty="0">
                          <a:effectLst/>
                        </a:rPr>
                        <a:t>length (examples)</a:t>
                      </a:r>
                      <a:endParaRPr lang="de-CH" sz="1600" dirty="0">
                        <a:effectLst/>
                      </a:endParaRPr>
                    </a:p>
                  </a:txBody>
                  <a:tcPr marL="68580" marR="68580" marT="0" marB="0">
                    <a:lnL>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spcAft>
                          <a:spcPts val="0"/>
                        </a:spcAft>
                      </a:pPr>
                      <a:r>
                        <a:rPr lang="en-US" sz="1600" dirty="0">
                          <a:effectLst/>
                        </a:rPr>
                        <a:t>Vegetables requiring </a:t>
                      </a:r>
                      <a:r>
                        <a:rPr lang="en-US" sz="1600" u="sng" dirty="0">
                          <a:effectLst/>
                        </a:rPr>
                        <a:t>long</a:t>
                      </a:r>
                      <a:r>
                        <a:rPr lang="en-US" sz="1600" dirty="0">
                          <a:effectLst/>
                        </a:rPr>
                        <a:t> day</a:t>
                      </a:r>
                      <a:r>
                        <a:rPr lang="en-US" sz="1600" baseline="0" dirty="0">
                          <a:effectLst/>
                        </a:rPr>
                        <a:t> </a:t>
                      </a:r>
                      <a:r>
                        <a:rPr lang="en-US" sz="1600" dirty="0">
                          <a:effectLst/>
                        </a:rPr>
                        <a:t>length (examples)</a:t>
                      </a:r>
                      <a:endParaRPr lang="de-CH" sz="1600" dirty="0">
                        <a:effectLst/>
                        <a:latin typeface="Calibri"/>
                        <a:cs typeface="Times New Roman"/>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spcAft>
                          <a:spcPts val="0"/>
                        </a:spcAft>
                      </a:pPr>
                      <a:r>
                        <a:rPr lang="en-US" sz="1600" dirty="0">
                          <a:effectLst/>
                        </a:rPr>
                        <a:t>Day</a:t>
                      </a:r>
                      <a:r>
                        <a:rPr lang="en-US" sz="1600" baseline="0" dirty="0">
                          <a:effectLst/>
                        </a:rPr>
                        <a:t> </a:t>
                      </a:r>
                      <a:r>
                        <a:rPr lang="en-US" sz="1600" dirty="0">
                          <a:effectLst/>
                        </a:rPr>
                        <a:t>length </a:t>
                      </a:r>
                      <a:r>
                        <a:rPr lang="en-US" sz="1600" u="sng" dirty="0">
                          <a:effectLst/>
                        </a:rPr>
                        <a:t>insensitive</a:t>
                      </a:r>
                      <a:r>
                        <a:rPr lang="en-US" sz="1600" dirty="0">
                          <a:effectLst/>
                        </a:rPr>
                        <a:t> vegetables (examples)</a:t>
                      </a:r>
                      <a:endParaRPr lang="de-CH" sz="1600" dirty="0">
                        <a:effectLst/>
                        <a:latin typeface="Calibri"/>
                        <a:cs typeface="Times New Roman"/>
                      </a:endParaRPr>
                    </a:p>
                  </a:txBody>
                  <a:tcPr marL="68580" marR="68580" marT="0" marB="0">
                    <a:lnL w="28575" cap="flat" cmpd="sng" algn="ctr">
                      <a:solidFill>
                        <a:schemeClr val="bg1"/>
                      </a:solidFill>
                      <a:prstDash val="solid"/>
                      <a:round/>
                      <a:headEnd type="none" w="med" len="med"/>
                      <a:tailEnd type="none" w="med" len="med"/>
                    </a:lnL>
                    <a:lnR>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0"/>
                  </a:ext>
                </a:extLst>
              </a:tr>
              <a:tr h="319239">
                <a:tc>
                  <a:txBody>
                    <a:bodyPr/>
                    <a:lstStyle/>
                    <a:p>
                      <a:pPr>
                        <a:spcAft>
                          <a:spcPts val="0"/>
                        </a:spcAft>
                      </a:pPr>
                      <a:r>
                        <a:rPr lang="en-US" sz="1600" b="0" dirty="0">
                          <a:effectLst/>
                        </a:rPr>
                        <a:t>Carrot</a:t>
                      </a:r>
                      <a:endParaRPr lang="de-CH" sz="1600" b="0" dirty="0">
                        <a:effectLst/>
                        <a:latin typeface="Calibri"/>
                        <a:cs typeface="Times New Roman"/>
                      </a:endParaRPr>
                    </a:p>
                  </a:txBody>
                  <a:tcPr marL="68580" marR="68580" marT="0" marB="0" anchor="ctr">
                    <a:lnL>
                      <a:noFill/>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spcAft>
                          <a:spcPts val="0"/>
                        </a:spcAft>
                      </a:pPr>
                      <a:r>
                        <a:rPr lang="en-US" sz="1600">
                          <a:effectLst/>
                        </a:rPr>
                        <a:t>Black-eyed peas</a:t>
                      </a:r>
                      <a:endParaRPr lang="de-CH" sz="160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spcAft>
                          <a:spcPts val="0"/>
                        </a:spcAft>
                      </a:pPr>
                      <a:r>
                        <a:rPr lang="en-US" sz="1600" dirty="0">
                          <a:effectLst/>
                        </a:rPr>
                        <a:t>Brussels Sprouts</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1"/>
                  </a:ext>
                </a:extLst>
              </a:tr>
              <a:tr h="319239">
                <a:tc>
                  <a:txBody>
                    <a:bodyPr/>
                    <a:lstStyle/>
                    <a:p>
                      <a:pPr>
                        <a:spcAft>
                          <a:spcPts val="0"/>
                        </a:spcAft>
                      </a:pPr>
                      <a:r>
                        <a:rPr lang="en-US" sz="1600" b="0" dirty="0">
                          <a:effectLst/>
                        </a:rPr>
                        <a:t>Lettuce</a:t>
                      </a:r>
                      <a:endParaRPr lang="de-CH" sz="1600" b="0" dirty="0">
                        <a:effectLst/>
                        <a:latin typeface="Calibri"/>
                        <a:cs typeface="Times New Roman"/>
                      </a:endParaRP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spcAft>
                          <a:spcPts val="0"/>
                        </a:spcAft>
                      </a:pPr>
                      <a:r>
                        <a:rPr lang="en-US" sz="1600">
                          <a:effectLst/>
                        </a:rPr>
                        <a:t>Sweet potatoes</a:t>
                      </a:r>
                      <a:endParaRPr lang="de-CH" sz="160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spcAft>
                          <a:spcPts val="0"/>
                        </a:spcAft>
                      </a:pPr>
                      <a:r>
                        <a:rPr lang="en-US" sz="1600" dirty="0">
                          <a:effectLst/>
                        </a:rPr>
                        <a:t>Cabbage</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2"/>
                  </a:ext>
                </a:extLst>
              </a:tr>
              <a:tr h="319239">
                <a:tc>
                  <a:txBody>
                    <a:bodyPr/>
                    <a:lstStyle/>
                    <a:p>
                      <a:pPr>
                        <a:spcAft>
                          <a:spcPts val="0"/>
                        </a:spcAft>
                      </a:pPr>
                      <a:r>
                        <a:rPr lang="en-US" sz="1600" b="0" dirty="0">
                          <a:effectLst/>
                        </a:rPr>
                        <a:t>Peas</a:t>
                      </a:r>
                      <a:endParaRPr lang="de-CH" sz="1600" b="0" dirty="0">
                        <a:effectLst/>
                        <a:latin typeface="Calibri"/>
                        <a:cs typeface="Times New Roman"/>
                      </a:endParaRP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spcAft>
                          <a:spcPts val="0"/>
                        </a:spcAft>
                      </a:pPr>
                      <a:r>
                        <a:rPr lang="en-US" sz="1600" dirty="0">
                          <a:effectLst/>
                        </a:rPr>
                        <a:t> </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600" dirty="0">
                          <a:effectLst/>
                        </a:rPr>
                        <a:t>Kale</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3"/>
                  </a:ext>
                </a:extLst>
              </a:tr>
              <a:tr h="319239">
                <a:tc>
                  <a:txBody>
                    <a:bodyPr/>
                    <a:lstStyle/>
                    <a:p>
                      <a:pPr>
                        <a:spcAft>
                          <a:spcPts val="0"/>
                        </a:spcAft>
                      </a:pPr>
                      <a:r>
                        <a:rPr lang="en-US" sz="1600" b="0" dirty="0">
                          <a:effectLst/>
                        </a:rPr>
                        <a:t>Potato</a:t>
                      </a:r>
                      <a:endParaRPr lang="de-CH" sz="1600" b="0" dirty="0">
                        <a:effectLst/>
                        <a:latin typeface="Calibri"/>
                        <a:cs typeface="Times New Roman"/>
                      </a:endParaRP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spcAft>
                          <a:spcPts val="0"/>
                        </a:spcAft>
                      </a:pPr>
                      <a:r>
                        <a:rPr lang="en-US" sz="1600" dirty="0">
                          <a:effectLst/>
                        </a:rPr>
                        <a:t> </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600" dirty="0">
                          <a:effectLst/>
                        </a:rPr>
                        <a:t>Tomatoes</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4"/>
                  </a:ext>
                </a:extLst>
              </a:tr>
              <a:tr h="319239">
                <a:tc>
                  <a:txBody>
                    <a:bodyPr/>
                    <a:lstStyle/>
                    <a:p>
                      <a:pPr>
                        <a:spcAft>
                          <a:spcPts val="0"/>
                        </a:spcAft>
                      </a:pPr>
                      <a:r>
                        <a:rPr lang="en-US" sz="1600" b="0" dirty="0">
                          <a:effectLst/>
                        </a:rPr>
                        <a:t>Onion</a:t>
                      </a:r>
                      <a:endParaRPr lang="de-CH" sz="1600" b="0" dirty="0">
                        <a:effectLst/>
                        <a:latin typeface="Calibri"/>
                        <a:cs typeface="Times New Roman"/>
                      </a:endParaRP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spcAft>
                          <a:spcPts val="0"/>
                        </a:spcAft>
                      </a:pPr>
                      <a:r>
                        <a:rPr lang="en-US" sz="1600">
                          <a:effectLst/>
                        </a:rPr>
                        <a:t> </a:t>
                      </a:r>
                      <a:endParaRPr lang="de-CH" sz="160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600" dirty="0">
                          <a:effectLst/>
                        </a:rPr>
                        <a:t> </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9239">
                <a:tc>
                  <a:txBody>
                    <a:bodyPr/>
                    <a:lstStyle/>
                    <a:p>
                      <a:pPr>
                        <a:spcAft>
                          <a:spcPts val="0"/>
                        </a:spcAft>
                      </a:pPr>
                      <a:r>
                        <a:rPr lang="en-US" sz="1600" b="0" dirty="0">
                          <a:effectLst/>
                        </a:rPr>
                        <a:t>Spinach</a:t>
                      </a:r>
                      <a:endParaRPr lang="de-CH" sz="1600" b="0" dirty="0">
                        <a:effectLst/>
                        <a:latin typeface="Calibri"/>
                        <a:cs typeface="Times New Roman"/>
                      </a:endParaRP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9CCFF"/>
                    </a:solidFill>
                  </a:tcPr>
                </a:tc>
                <a:tc>
                  <a:txBody>
                    <a:bodyPr/>
                    <a:lstStyle/>
                    <a:p>
                      <a:pPr>
                        <a:spcAft>
                          <a:spcPts val="0"/>
                        </a:spcAft>
                      </a:pPr>
                      <a:r>
                        <a:rPr lang="en-US" sz="1600" dirty="0">
                          <a:effectLst/>
                        </a:rPr>
                        <a:t> </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0"/>
                        </a:spcAft>
                      </a:pPr>
                      <a:r>
                        <a:rPr lang="en-US" sz="1600" dirty="0">
                          <a:effectLst/>
                        </a:rPr>
                        <a:t> </a:t>
                      </a:r>
                      <a:endParaRPr lang="de-CH" sz="1600" dirty="0">
                        <a:effectLst/>
                        <a:latin typeface="Calibri"/>
                        <a:cs typeface="Times New Roman"/>
                      </a:endParaRP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14" name="Grafik 13">
            <a:extLst>
              <a:ext uri="{FF2B5EF4-FFF2-40B4-BE49-F238E27FC236}">
                <a16:creationId xmlns:a16="http://schemas.microsoft.com/office/drawing/2014/main" id="{6E2A2888-6214-4000-BB33-93E1D610CE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6481" y="967122"/>
            <a:ext cx="2026516" cy="1951031"/>
          </a:xfrm>
          <a:prstGeom prst="rect">
            <a:avLst/>
          </a:prstGeom>
        </p:spPr>
      </p:pic>
      <p:pic>
        <p:nvPicPr>
          <p:cNvPr id="17" name="Grafik 16">
            <a:extLst>
              <a:ext uri="{FF2B5EF4-FFF2-40B4-BE49-F238E27FC236}">
                <a16:creationId xmlns:a16="http://schemas.microsoft.com/office/drawing/2014/main" id="{FAB262A1-2135-4332-B204-90357006F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3971" y="774919"/>
            <a:ext cx="2590682" cy="2012135"/>
          </a:xfrm>
          <a:prstGeom prst="rect">
            <a:avLst/>
          </a:prstGeom>
        </p:spPr>
      </p:pic>
      <p:pic>
        <p:nvPicPr>
          <p:cNvPr id="18" name="Grafik 17">
            <a:extLst>
              <a:ext uri="{FF2B5EF4-FFF2-40B4-BE49-F238E27FC236}">
                <a16:creationId xmlns:a16="http://schemas.microsoft.com/office/drawing/2014/main" id="{B395865B-1380-4DA2-8984-6299A0EE61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3826" y="1387501"/>
            <a:ext cx="2590680" cy="2012134"/>
          </a:xfrm>
          <a:prstGeom prst="rect">
            <a:avLst/>
          </a:prstGeom>
        </p:spPr>
      </p:pic>
      <p:pic>
        <p:nvPicPr>
          <p:cNvPr id="19" name="Grafik 18">
            <a:extLst>
              <a:ext uri="{FF2B5EF4-FFF2-40B4-BE49-F238E27FC236}">
                <a16:creationId xmlns:a16="http://schemas.microsoft.com/office/drawing/2014/main" id="{E272B0B0-2DAE-4937-BE1E-142371B7DD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73986" y="853052"/>
            <a:ext cx="1728192" cy="1656184"/>
          </a:xfrm>
          <a:prstGeom prst="rect">
            <a:avLst/>
          </a:prstGeom>
        </p:spPr>
      </p:pic>
    </p:spTree>
    <p:extLst>
      <p:ext uri="{BB962C8B-B14F-4D97-AF65-F5344CB8AC3E}">
        <p14:creationId xmlns:p14="http://schemas.microsoft.com/office/powerpoint/2010/main" val="22474998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09" y="225630"/>
            <a:ext cx="8427913" cy="464096"/>
          </a:xfrm>
        </p:spPr>
        <p:txBody>
          <a:bodyPr/>
          <a:lstStyle/>
          <a:p>
            <a:r>
              <a:rPr lang="en-GB" dirty="0"/>
              <a:t>Symptoms of ethylene injury in vegetables</a:t>
            </a:r>
          </a:p>
        </p:txBody>
      </p:sp>
      <p:graphicFrame>
        <p:nvGraphicFramePr>
          <p:cNvPr id="8" name="Tabelle 7"/>
          <p:cNvGraphicFramePr>
            <a:graphicFrameLocks noGrp="1"/>
          </p:cNvGraphicFramePr>
          <p:nvPr>
            <p:extLst>
              <p:ext uri="{D42A27DB-BD31-4B8C-83A1-F6EECF244321}">
                <p14:modId xmlns:p14="http://schemas.microsoft.com/office/powerpoint/2010/main" val="1977263388"/>
              </p:ext>
            </p:extLst>
          </p:nvPr>
        </p:nvGraphicFramePr>
        <p:xfrm>
          <a:off x="326109" y="908720"/>
          <a:ext cx="8352928" cy="4896543"/>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2664296">
                  <a:extLst>
                    <a:ext uri="{9D8B030D-6E8A-4147-A177-3AD203B41FA5}">
                      <a16:colId xmlns:a16="http://schemas.microsoft.com/office/drawing/2014/main" val="20003"/>
                    </a:ext>
                  </a:extLst>
                </a:gridCol>
              </a:tblGrid>
              <a:tr h="480403">
                <a:tc>
                  <a:txBody>
                    <a:bodyPr/>
                    <a:lstStyle/>
                    <a:p>
                      <a:pPr marL="36000" indent="0"/>
                      <a:r>
                        <a:rPr lang="en-GB" sz="1600" noProof="0"/>
                        <a:t>Species</a:t>
                      </a:r>
                    </a:p>
                  </a:txBody>
                  <a:tcPr anchor="ctr">
                    <a:solidFill>
                      <a:srgbClr val="FF9933"/>
                    </a:solidFill>
                  </a:tcPr>
                </a:tc>
                <a:tc>
                  <a:txBody>
                    <a:bodyPr/>
                    <a:lstStyle/>
                    <a:p>
                      <a:pPr marL="36000" indent="0"/>
                      <a:r>
                        <a:rPr lang="en-GB" sz="1600" noProof="0"/>
                        <a:t>Symptoms</a:t>
                      </a:r>
                    </a:p>
                  </a:txBody>
                  <a:tcPr anchor="ctr">
                    <a:lnR w="38100" cap="flat" cmpd="sng" algn="ctr">
                      <a:solidFill>
                        <a:schemeClr val="bg1"/>
                      </a:solidFill>
                      <a:prstDash val="solid"/>
                      <a:round/>
                      <a:headEnd type="none" w="med" len="med"/>
                      <a:tailEnd type="none" w="med" len="med"/>
                    </a:lnR>
                    <a:solidFill>
                      <a:srgbClr val="FF9933"/>
                    </a:solidFill>
                  </a:tcPr>
                </a:tc>
                <a:tc>
                  <a:txBody>
                    <a:bodyPr/>
                    <a:lstStyle/>
                    <a:p>
                      <a:pPr marL="36000" indent="0"/>
                      <a:r>
                        <a:rPr lang="en-GB" sz="1600" noProof="0"/>
                        <a:t>Species</a:t>
                      </a:r>
                    </a:p>
                  </a:txBody>
                  <a:tcPr anchor="ctr">
                    <a:lnL w="38100" cap="flat" cmpd="sng" algn="ctr">
                      <a:solidFill>
                        <a:schemeClr val="bg1"/>
                      </a:solidFill>
                      <a:prstDash val="solid"/>
                      <a:round/>
                      <a:headEnd type="none" w="med" len="med"/>
                      <a:tailEnd type="none" w="med" len="med"/>
                    </a:lnL>
                    <a:solidFill>
                      <a:srgbClr val="FF9933"/>
                    </a:solidFill>
                  </a:tcPr>
                </a:tc>
                <a:tc>
                  <a:txBody>
                    <a:bodyPr/>
                    <a:lstStyle/>
                    <a:p>
                      <a:pPr marL="36000" indent="0"/>
                      <a:r>
                        <a:rPr lang="en-GB" sz="1600" noProof="0"/>
                        <a:t>Symptoms</a:t>
                      </a:r>
                    </a:p>
                  </a:txBody>
                  <a:tcPr anchor="ctr">
                    <a:solidFill>
                      <a:srgbClr val="FF9933"/>
                    </a:solidFill>
                  </a:tcPr>
                </a:tc>
                <a:extLst>
                  <a:ext uri="{0D108BD9-81ED-4DB2-BD59-A6C34878D82A}">
                    <a16:rowId xmlns:a16="http://schemas.microsoft.com/office/drawing/2014/main" val="10000"/>
                  </a:ext>
                </a:extLst>
              </a:tr>
              <a:tr h="480403">
                <a:tc>
                  <a:txBody>
                    <a:bodyPr/>
                    <a:lstStyle/>
                    <a:p>
                      <a:pPr marL="36000" indent="0">
                        <a:spcAft>
                          <a:spcPts val="0"/>
                        </a:spcAft>
                      </a:pPr>
                      <a:r>
                        <a:rPr lang="en-GB" sz="1600" b="1" noProof="0">
                          <a:effectLst/>
                        </a:rPr>
                        <a:t>Asparagus</a:t>
                      </a:r>
                      <a:endParaRPr lang="en-GB" sz="1600" b="1" noProof="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a:effectLst/>
                        </a:rPr>
                        <a:t>Increased toughness</a:t>
                      </a:r>
                      <a:endParaRPr lang="en-GB" sz="1600" noProof="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a:solidFill>
                            <a:schemeClr val="tx1"/>
                          </a:solidFill>
                          <a:effectLst/>
                        </a:rPr>
                        <a:t>Garlic</a:t>
                      </a:r>
                      <a:endParaRPr lang="en-GB" sz="1600" b="1" noProof="0">
                        <a:solidFill>
                          <a:schemeClr val="tx1"/>
                        </a:solidFill>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dirty="0">
                          <a:effectLst/>
                        </a:rPr>
                        <a:t>Off-flavours, sprouting</a:t>
                      </a:r>
                      <a:endParaRPr lang="en-GB" sz="1600" noProof="0" dirty="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1"/>
                  </a:ext>
                </a:extLst>
              </a:tr>
              <a:tr h="552793">
                <a:tc>
                  <a:txBody>
                    <a:bodyPr/>
                    <a:lstStyle/>
                    <a:p>
                      <a:pPr marL="36000" indent="0">
                        <a:spcAft>
                          <a:spcPts val="0"/>
                        </a:spcAft>
                      </a:pPr>
                      <a:r>
                        <a:rPr lang="en-GB" sz="1600" b="1" noProof="0">
                          <a:effectLst/>
                        </a:rPr>
                        <a:t>Broccoli</a:t>
                      </a:r>
                      <a:endParaRPr lang="en-GB" sz="1600" b="1" noProof="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dirty="0">
                          <a:effectLst/>
                        </a:rPr>
                        <a:t>Yellowing, florets abscise, off-flavours</a:t>
                      </a:r>
                      <a:endParaRPr lang="en-GB" sz="1600" noProof="0" dirty="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a:effectLst/>
                        </a:rPr>
                        <a:t>Lettuce</a:t>
                      </a:r>
                      <a:endParaRPr lang="en-GB" sz="1600" b="1" noProof="0">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a:effectLst/>
                        </a:rPr>
                        <a:t>Russet spotting</a:t>
                      </a:r>
                      <a:endParaRPr lang="en-GB" sz="1600" noProof="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2"/>
                  </a:ext>
                </a:extLst>
              </a:tr>
              <a:tr h="480403">
                <a:tc>
                  <a:txBody>
                    <a:bodyPr/>
                    <a:lstStyle/>
                    <a:p>
                      <a:pPr marL="36000" indent="0">
                        <a:spcAft>
                          <a:spcPts val="0"/>
                        </a:spcAft>
                      </a:pPr>
                      <a:r>
                        <a:rPr lang="en-GB" sz="1600" b="1" noProof="0">
                          <a:effectLst/>
                        </a:rPr>
                        <a:t>Brussel sprouts</a:t>
                      </a:r>
                      <a:endParaRPr lang="en-GB" sz="1600" b="1" noProof="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dirty="0">
                          <a:effectLst/>
                        </a:rPr>
                        <a:t>Yellowing</a:t>
                      </a:r>
                      <a:endParaRPr lang="en-GB" sz="1600" noProof="0" dirty="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a:solidFill>
                            <a:schemeClr val="tx1"/>
                          </a:solidFill>
                          <a:effectLst/>
                        </a:rPr>
                        <a:t>Onion</a:t>
                      </a:r>
                      <a:endParaRPr lang="en-GB" sz="1600" b="1" noProof="0">
                        <a:solidFill>
                          <a:schemeClr val="tx1"/>
                        </a:solidFill>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dirty="0">
                          <a:effectLst/>
                        </a:rPr>
                        <a:t>Off-flavours, sprouting</a:t>
                      </a:r>
                      <a:endParaRPr lang="en-GB" sz="1600" noProof="0" dirty="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3"/>
                  </a:ext>
                </a:extLst>
              </a:tr>
              <a:tr h="552793">
                <a:tc>
                  <a:txBody>
                    <a:bodyPr/>
                    <a:lstStyle/>
                    <a:p>
                      <a:pPr marL="36000" indent="0">
                        <a:spcAft>
                          <a:spcPts val="0"/>
                        </a:spcAft>
                      </a:pPr>
                      <a:r>
                        <a:rPr lang="en-GB" sz="1600" b="1" noProof="0">
                          <a:effectLst/>
                        </a:rPr>
                        <a:t>Cabbage</a:t>
                      </a:r>
                      <a:endParaRPr lang="en-GB" sz="1600" b="1" noProof="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dirty="0">
                          <a:effectLst/>
                        </a:rPr>
                        <a:t>Leaf yellowing, </a:t>
                      </a:r>
                      <a:br>
                        <a:rPr lang="en-GB" sz="1600" noProof="0" dirty="0">
                          <a:effectLst/>
                        </a:rPr>
                      </a:br>
                      <a:r>
                        <a:rPr lang="en-GB" sz="1600" noProof="0" dirty="0">
                          <a:effectLst/>
                        </a:rPr>
                        <a:t>leaf abscission or fall</a:t>
                      </a:r>
                      <a:endParaRPr lang="en-GB" sz="1600" noProof="0" dirty="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dirty="0">
                          <a:effectLst/>
                        </a:rPr>
                        <a:t>Okra</a:t>
                      </a:r>
                      <a:endParaRPr lang="en-GB" sz="1600" b="1" noProof="0" dirty="0">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a:effectLst/>
                        </a:rPr>
                        <a:t>Loss of green color</a:t>
                      </a:r>
                      <a:endParaRPr lang="en-GB" sz="1600" noProof="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4"/>
                  </a:ext>
                </a:extLst>
              </a:tr>
              <a:tr h="763759">
                <a:tc>
                  <a:txBody>
                    <a:bodyPr/>
                    <a:lstStyle/>
                    <a:p>
                      <a:pPr marL="36000" indent="0">
                        <a:spcAft>
                          <a:spcPts val="0"/>
                        </a:spcAft>
                      </a:pPr>
                      <a:r>
                        <a:rPr lang="en-GB" sz="1600" b="1" noProof="0">
                          <a:effectLst/>
                        </a:rPr>
                        <a:t>Cauliflower</a:t>
                      </a:r>
                      <a:endParaRPr lang="en-GB" sz="1600" b="1" noProof="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dirty="0">
                          <a:effectLst/>
                        </a:rPr>
                        <a:t>Leaf yellowing and/or browning, leaf abscission </a:t>
                      </a:r>
                      <a:endParaRPr lang="en-GB" sz="1600" noProof="0" dirty="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a:effectLst/>
                        </a:rPr>
                        <a:t>Potato</a:t>
                      </a:r>
                      <a:endParaRPr lang="en-GB" sz="1600" b="1" noProof="0">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a:effectLst/>
                        </a:rPr>
                        <a:t>Sprouting</a:t>
                      </a:r>
                      <a:endParaRPr lang="en-GB" sz="1600" noProof="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5"/>
                  </a:ext>
                </a:extLst>
              </a:tr>
              <a:tr h="480403">
                <a:tc>
                  <a:txBody>
                    <a:bodyPr/>
                    <a:lstStyle/>
                    <a:p>
                      <a:pPr marL="36000" indent="0">
                        <a:spcAft>
                          <a:spcPts val="0"/>
                        </a:spcAft>
                      </a:pPr>
                      <a:r>
                        <a:rPr lang="en-GB" sz="1600" b="1" noProof="0">
                          <a:solidFill>
                            <a:schemeClr val="tx1"/>
                          </a:solidFill>
                          <a:effectLst/>
                        </a:rPr>
                        <a:t>Carrot</a:t>
                      </a:r>
                      <a:endParaRPr lang="en-GB" sz="1600" b="1" noProof="0">
                        <a:solidFill>
                          <a:schemeClr val="tx1"/>
                        </a:solidFill>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a:effectLst/>
                        </a:rPr>
                        <a:t>Bitterness</a:t>
                      </a:r>
                      <a:endParaRPr lang="en-GB" sz="1600" noProof="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a:solidFill>
                            <a:schemeClr val="tx1"/>
                          </a:solidFill>
                          <a:effectLst/>
                          <a:latin typeface="+mn-lt"/>
                          <a:cs typeface="Times New Roman"/>
                        </a:rPr>
                        <a:t>Tomato (ripe)</a:t>
                      </a: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a:effectLst/>
                          <a:latin typeface="+mn-lt"/>
                          <a:cs typeface="Times New Roman"/>
                        </a:rPr>
                        <a:t>Tissue softening, decay</a:t>
                      </a:r>
                    </a:p>
                  </a:txBody>
                  <a:tcPr marL="68580" marR="68580" marT="0" marB="0" anchor="ctr">
                    <a:solidFill>
                      <a:srgbClr val="FFCC99"/>
                    </a:solidFill>
                  </a:tcPr>
                </a:tc>
                <a:extLst>
                  <a:ext uri="{0D108BD9-81ED-4DB2-BD59-A6C34878D82A}">
                    <a16:rowId xmlns:a16="http://schemas.microsoft.com/office/drawing/2014/main" val="10006"/>
                  </a:ext>
                </a:extLst>
              </a:tr>
              <a:tr h="552793">
                <a:tc>
                  <a:txBody>
                    <a:bodyPr/>
                    <a:lstStyle/>
                    <a:p>
                      <a:pPr marL="36000" indent="0">
                        <a:spcAft>
                          <a:spcPts val="0"/>
                        </a:spcAft>
                      </a:pPr>
                      <a:r>
                        <a:rPr lang="en-GB" sz="1600" b="1" noProof="0">
                          <a:effectLst/>
                        </a:rPr>
                        <a:t>Cucumber</a:t>
                      </a:r>
                      <a:endParaRPr lang="en-GB" sz="1600" b="1" noProof="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a:effectLst/>
                        </a:rPr>
                        <a:t>Yellowing, accelerated softening</a:t>
                      </a:r>
                      <a:endParaRPr lang="en-GB" sz="1600" noProof="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a:effectLst/>
                        </a:rPr>
                        <a:t>Spinach</a:t>
                      </a:r>
                      <a:endParaRPr lang="en-GB" sz="1600" b="1" noProof="0">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a:effectLst/>
                        </a:rPr>
                        <a:t>Accelerated yellowing</a:t>
                      </a:r>
                      <a:endParaRPr lang="en-GB" sz="1600" noProof="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7"/>
                  </a:ext>
                </a:extLst>
              </a:tr>
              <a:tr h="552793">
                <a:tc>
                  <a:txBody>
                    <a:bodyPr/>
                    <a:lstStyle/>
                    <a:p>
                      <a:pPr marL="36000" indent="0">
                        <a:spcAft>
                          <a:spcPts val="0"/>
                        </a:spcAft>
                      </a:pPr>
                      <a:r>
                        <a:rPr lang="en-GB" sz="1600" b="1" noProof="0" dirty="0">
                          <a:effectLst/>
                        </a:rPr>
                        <a:t>Egg plant</a:t>
                      </a:r>
                      <a:endParaRPr lang="en-GB" sz="1600" b="1" noProof="0" dirty="0">
                        <a:effectLst/>
                        <a:latin typeface="Calibri"/>
                        <a:cs typeface="Times New Roman"/>
                      </a:endParaRPr>
                    </a:p>
                  </a:txBody>
                  <a:tcPr marL="68580" marR="68580" marT="0" marB="0" anchor="ctr">
                    <a:solidFill>
                      <a:srgbClr val="FFCC99"/>
                    </a:solidFill>
                  </a:tcPr>
                </a:tc>
                <a:tc>
                  <a:txBody>
                    <a:bodyPr/>
                    <a:lstStyle/>
                    <a:p>
                      <a:pPr marL="36000" indent="0">
                        <a:spcAft>
                          <a:spcPts val="0"/>
                        </a:spcAft>
                      </a:pPr>
                      <a:r>
                        <a:rPr lang="en-GB" sz="1600" noProof="0" dirty="0">
                          <a:effectLst/>
                        </a:rPr>
                        <a:t>Brown spots, browning </a:t>
                      </a:r>
                      <a:br>
                        <a:rPr lang="en-GB" sz="1600" noProof="0" dirty="0">
                          <a:effectLst/>
                        </a:rPr>
                      </a:br>
                      <a:r>
                        <a:rPr lang="en-GB" sz="1600" noProof="0" dirty="0">
                          <a:effectLst/>
                        </a:rPr>
                        <a:t>of flesh and seed, decay</a:t>
                      </a:r>
                      <a:endParaRPr lang="en-GB" sz="1600" noProof="0" dirty="0">
                        <a:effectLst/>
                        <a:latin typeface="Calibri"/>
                        <a:cs typeface="Times New Roman"/>
                      </a:endParaRPr>
                    </a:p>
                  </a:txBody>
                  <a:tcPr marL="68580" marR="68580" marT="0" marB="0" anchor="ctr">
                    <a:lnR w="38100" cap="flat" cmpd="sng" algn="ctr">
                      <a:solidFill>
                        <a:schemeClr val="bg1"/>
                      </a:solidFill>
                      <a:prstDash val="solid"/>
                      <a:round/>
                      <a:headEnd type="none" w="med" len="med"/>
                      <a:tailEnd type="none" w="med" len="med"/>
                    </a:lnR>
                    <a:solidFill>
                      <a:srgbClr val="FFCC99"/>
                    </a:solidFill>
                  </a:tcPr>
                </a:tc>
                <a:tc>
                  <a:txBody>
                    <a:bodyPr/>
                    <a:lstStyle/>
                    <a:p>
                      <a:pPr marL="36000" indent="0">
                        <a:spcAft>
                          <a:spcPts val="0"/>
                        </a:spcAft>
                      </a:pPr>
                      <a:r>
                        <a:rPr lang="en-GB" sz="1600" b="1" noProof="0" dirty="0">
                          <a:solidFill>
                            <a:schemeClr val="tx1"/>
                          </a:solidFill>
                          <a:effectLst/>
                        </a:rPr>
                        <a:t>Sweet corn</a:t>
                      </a:r>
                      <a:endParaRPr lang="en-GB" sz="1600" b="1" noProof="0" dirty="0">
                        <a:solidFill>
                          <a:schemeClr val="tx1"/>
                        </a:solidFill>
                        <a:effectLst/>
                        <a:latin typeface="Calibri"/>
                        <a:cs typeface="Times New Roman"/>
                      </a:endParaRPr>
                    </a:p>
                  </a:txBody>
                  <a:tcPr marL="68580" marR="68580" marT="0" marB="0" anchor="ctr">
                    <a:lnL w="38100" cap="flat" cmpd="sng" algn="ctr">
                      <a:solidFill>
                        <a:schemeClr val="bg1"/>
                      </a:solidFill>
                      <a:prstDash val="solid"/>
                      <a:round/>
                      <a:headEnd type="none" w="med" len="med"/>
                      <a:tailEnd type="none" w="med" len="med"/>
                    </a:lnL>
                    <a:solidFill>
                      <a:srgbClr val="FFCC99"/>
                    </a:solidFill>
                  </a:tcPr>
                </a:tc>
                <a:tc>
                  <a:txBody>
                    <a:bodyPr/>
                    <a:lstStyle/>
                    <a:p>
                      <a:pPr marL="36000" indent="0">
                        <a:spcAft>
                          <a:spcPts val="0"/>
                        </a:spcAft>
                      </a:pPr>
                      <a:r>
                        <a:rPr lang="en-GB" sz="1600" noProof="0" dirty="0">
                          <a:effectLst/>
                        </a:rPr>
                        <a:t>Can cause husk yellowing</a:t>
                      </a:r>
                      <a:endParaRPr lang="en-GB" sz="1600" noProof="0" dirty="0">
                        <a:effectLst/>
                        <a:latin typeface="Calibri"/>
                        <a:cs typeface="Times New Roman"/>
                      </a:endParaRPr>
                    </a:p>
                  </a:txBody>
                  <a:tcPr marL="68580" marR="68580" marT="0" marB="0" anchor="ctr">
                    <a:solidFill>
                      <a:srgbClr val="FFCC9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41247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75" y="228600"/>
            <a:ext cx="8499921" cy="717550"/>
          </a:xfrm>
        </p:spPr>
        <p:txBody>
          <a:bodyPr/>
          <a:lstStyle/>
          <a:p>
            <a:r>
              <a:rPr lang="en-US" dirty="0"/>
              <a:t>Examples of local postharvest cooling structures</a:t>
            </a:r>
            <a:endParaRPr lang="de-CH" dirty="0"/>
          </a:p>
        </p:txBody>
      </p:sp>
      <p:sp>
        <p:nvSpPr>
          <p:cNvPr id="4" name="Rechteck 3"/>
          <p:cNvSpPr/>
          <p:nvPr/>
        </p:nvSpPr>
        <p:spPr bwMode="auto">
          <a:xfrm>
            <a:off x="4572000" y="987845"/>
            <a:ext cx="3744416" cy="2331732"/>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5" name="Rechteck 4"/>
          <p:cNvSpPr/>
          <p:nvPr/>
        </p:nvSpPr>
        <p:spPr bwMode="auto">
          <a:xfrm>
            <a:off x="708408" y="3539168"/>
            <a:ext cx="3744416" cy="2331732"/>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6" name="Rechteck 5"/>
          <p:cNvSpPr/>
          <p:nvPr/>
        </p:nvSpPr>
        <p:spPr bwMode="auto">
          <a:xfrm>
            <a:off x="4572000" y="3772892"/>
            <a:ext cx="3744416" cy="18926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7" name="Rechteck 6"/>
          <p:cNvSpPr/>
          <p:nvPr/>
        </p:nvSpPr>
        <p:spPr bwMode="auto">
          <a:xfrm>
            <a:off x="683106" y="1025282"/>
            <a:ext cx="3744416" cy="2331732"/>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8" name="Title 1"/>
          <p:cNvSpPr txBox="1">
            <a:spLocks/>
          </p:cNvSpPr>
          <p:nvPr/>
        </p:nvSpPr>
        <p:spPr>
          <a:xfrm>
            <a:off x="650745" y="5665551"/>
            <a:ext cx="3809138"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Charcoal insulated storage structure</a:t>
            </a:r>
          </a:p>
        </p:txBody>
      </p:sp>
      <p:sp>
        <p:nvSpPr>
          <p:cNvPr id="9" name="Title 1"/>
          <p:cNvSpPr txBox="1">
            <a:spLocks/>
          </p:cNvSpPr>
          <p:nvPr/>
        </p:nvSpPr>
        <p:spPr>
          <a:xfrm>
            <a:off x="4783352" y="3127529"/>
            <a:ext cx="3742372"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Simple grass thatch insulated storage</a:t>
            </a:r>
          </a:p>
        </p:txBody>
      </p:sp>
      <p:sp>
        <p:nvSpPr>
          <p:cNvPr id="10" name="Title 1"/>
          <p:cNvSpPr txBox="1">
            <a:spLocks/>
          </p:cNvSpPr>
          <p:nvPr/>
        </p:nvSpPr>
        <p:spPr>
          <a:xfrm>
            <a:off x="664612" y="3175077"/>
            <a:ext cx="3742372"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Underground storage</a:t>
            </a:r>
          </a:p>
        </p:txBody>
      </p:sp>
      <p:sp>
        <p:nvSpPr>
          <p:cNvPr id="11" name="Title 1"/>
          <p:cNvSpPr txBox="1">
            <a:spLocks/>
          </p:cNvSpPr>
          <p:nvPr/>
        </p:nvSpPr>
        <p:spPr>
          <a:xfrm>
            <a:off x="4733807" y="5669964"/>
            <a:ext cx="3742372" cy="33766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marL="358775" indent="-358775">
              <a:spcBef>
                <a:spcPts val="600"/>
              </a:spcBef>
              <a:defRPr sz="160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b="0" dirty="0"/>
              <a:t>Cold room</a:t>
            </a:r>
          </a:p>
        </p:txBody>
      </p:sp>
    </p:spTree>
    <p:extLst>
      <p:ext uri="{BB962C8B-B14F-4D97-AF65-F5344CB8AC3E}">
        <p14:creationId xmlns:p14="http://schemas.microsoft.com/office/powerpoint/2010/main" val="3909494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1228C-F2D8-4567-851C-6B8FE7F38386}"/>
              </a:ext>
            </a:extLst>
          </p:cNvPr>
          <p:cNvSpPr>
            <a:spLocks noGrp="1"/>
          </p:cNvSpPr>
          <p:nvPr>
            <p:ph type="title"/>
          </p:nvPr>
        </p:nvSpPr>
        <p:spPr/>
        <p:txBody>
          <a:bodyPr/>
          <a:lstStyle/>
          <a:p>
            <a:r>
              <a:rPr lang="de-CH" dirty="0" err="1"/>
              <a:t>How</a:t>
            </a:r>
            <a:r>
              <a:rPr lang="de-CH" dirty="0"/>
              <a:t> </a:t>
            </a:r>
            <a:r>
              <a:rPr lang="de-CH" dirty="0" err="1"/>
              <a:t>to</a:t>
            </a:r>
            <a:r>
              <a:rPr lang="de-CH" dirty="0"/>
              <a:t> </a:t>
            </a:r>
            <a:r>
              <a:rPr lang="de-CH" dirty="0" err="1"/>
              <a:t>make</a:t>
            </a:r>
            <a:r>
              <a:rPr lang="de-CH" dirty="0"/>
              <a:t> a Janata cooler</a:t>
            </a:r>
          </a:p>
        </p:txBody>
      </p:sp>
      <p:sp>
        <p:nvSpPr>
          <p:cNvPr id="6" name="Rechteck 5">
            <a:extLst>
              <a:ext uri="{FF2B5EF4-FFF2-40B4-BE49-F238E27FC236}">
                <a16:creationId xmlns:a16="http://schemas.microsoft.com/office/drawing/2014/main" id="{B00887FC-CBD3-4461-AD77-3D2E869289C9}"/>
              </a:ext>
            </a:extLst>
          </p:cNvPr>
          <p:cNvSpPr/>
          <p:nvPr/>
        </p:nvSpPr>
        <p:spPr>
          <a:xfrm>
            <a:off x="4736714" y="988628"/>
            <a:ext cx="3744416" cy="3908634"/>
          </a:xfrm>
          <a:prstGeom prst="rect">
            <a:avLst/>
          </a:prstGeom>
        </p:spPr>
        <p:txBody>
          <a:bodyPr wrap="square">
            <a:spAutoFit/>
          </a:bodyPr>
          <a:lstStyle/>
          <a:p>
            <a:pPr>
              <a:lnSpc>
                <a:spcPct val="107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Procedure for making a Janata cooler:</a:t>
            </a:r>
          </a:p>
          <a:p>
            <a:pPr marL="342900" indent="-342900">
              <a:lnSpc>
                <a:spcPct val="107000"/>
              </a:lnSpc>
              <a:spcAft>
                <a:spcPts val="800"/>
              </a:spcAft>
              <a:buFont typeface="+mj-lt"/>
              <a:buAutoNum type="arabicPeriod"/>
            </a:pPr>
            <a:r>
              <a:rPr lang="en-GB" sz="1600" b="0" dirty="0">
                <a:latin typeface="Arial" panose="020B0604020202020204" pitchFamily="34" charset="0"/>
                <a:cs typeface="Arial" panose="020B0604020202020204" pitchFamily="34" charset="0"/>
              </a:rPr>
              <a:t>Add water to the clay bowl into which the storage pot will be placed, and dampen the piece of cloth and the sand with water.</a:t>
            </a:r>
          </a:p>
          <a:p>
            <a:pPr marL="342900" indent="-342900">
              <a:lnSpc>
                <a:spcPct val="107000"/>
              </a:lnSpc>
              <a:spcAft>
                <a:spcPts val="800"/>
              </a:spcAft>
              <a:buFont typeface="+mj-lt"/>
              <a:buAutoNum type="arabicPeriod"/>
            </a:pPr>
            <a:r>
              <a:rPr lang="en-GB" sz="1600" b="0" dirty="0">
                <a:latin typeface="Arial" panose="020B0604020202020204" pitchFamily="34" charset="0"/>
                <a:cs typeface="Arial" panose="020B0604020202020204" pitchFamily="34" charset="0"/>
              </a:rPr>
              <a:t>Spread the damp sand on the floor to allow the clay bowl to sit on top.</a:t>
            </a:r>
          </a:p>
          <a:p>
            <a:pPr marL="342900" indent="-342900">
              <a:lnSpc>
                <a:spcPct val="107000"/>
              </a:lnSpc>
              <a:spcAft>
                <a:spcPts val="800"/>
              </a:spcAft>
              <a:buFont typeface="+mj-lt"/>
              <a:buAutoNum type="arabicPeriod"/>
            </a:pPr>
            <a:r>
              <a:rPr lang="en-GB" sz="1600" b="0" dirty="0">
                <a:latin typeface="Arial" panose="020B0604020202020204" pitchFamily="34" charset="0"/>
                <a:cs typeface="Arial" panose="020B0604020202020204" pitchFamily="34" charset="0"/>
              </a:rPr>
              <a:t>Place the storage pot into the bowl with the water. </a:t>
            </a:r>
          </a:p>
          <a:p>
            <a:pPr marL="342900" indent="-342900">
              <a:lnSpc>
                <a:spcPct val="107000"/>
              </a:lnSpc>
              <a:spcAft>
                <a:spcPts val="800"/>
              </a:spcAft>
              <a:buFont typeface="+mj-lt"/>
              <a:buAutoNum type="arabicPeriod"/>
            </a:pPr>
            <a:r>
              <a:rPr lang="en-GB" sz="1600" b="0" dirty="0">
                <a:latin typeface="Arial" panose="020B0604020202020204" pitchFamily="34" charset="0"/>
                <a:cs typeface="Arial" panose="020B0604020202020204" pitchFamily="34" charset="0"/>
              </a:rPr>
              <a:t>Cover the storage pot with the damp cloth allowing the bottom part of the cloth to sit inside the water. </a:t>
            </a:r>
            <a:endParaRPr lang="de-CH" sz="1600" b="0" dirty="0">
              <a:latin typeface="Arial" panose="020B0604020202020204" pitchFamily="34" charset="0"/>
              <a:ea typeface="Calibri" panose="020F0502020204030204" pitchFamily="34" charset="0"/>
              <a:cs typeface="Arial" panose="020B0604020202020204" pitchFamily="34" charset="0"/>
            </a:endParaRPr>
          </a:p>
        </p:txBody>
      </p:sp>
      <p:sp>
        <p:nvSpPr>
          <p:cNvPr id="3" name="Rechteck 2">
            <a:extLst>
              <a:ext uri="{FF2B5EF4-FFF2-40B4-BE49-F238E27FC236}">
                <a16:creationId xmlns:a16="http://schemas.microsoft.com/office/drawing/2014/main" id="{79BB6D02-9936-4B32-8950-44AA3AA9500F}"/>
              </a:ext>
            </a:extLst>
          </p:cNvPr>
          <p:cNvSpPr/>
          <p:nvPr/>
        </p:nvSpPr>
        <p:spPr>
          <a:xfrm>
            <a:off x="662870" y="4183194"/>
            <a:ext cx="4010894" cy="1756571"/>
          </a:xfrm>
          <a:prstGeom prst="rect">
            <a:avLst/>
          </a:prstGeom>
        </p:spPr>
        <p:txBody>
          <a:bodyPr wrap="square">
            <a:spAutoFit/>
          </a:bodyPr>
          <a:lstStyle/>
          <a:p>
            <a:pPr>
              <a:lnSpc>
                <a:spcPct val="107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Elements of a Janata cooler:</a:t>
            </a:r>
            <a:endParaRPr lang="de-CH"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600" b="0" dirty="0">
                <a:latin typeface="Arial" panose="020B0604020202020204" pitchFamily="34" charset="0"/>
                <a:ea typeface="Calibri" panose="020F0502020204030204" pitchFamily="34" charset="0"/>
                <a:cs typeface="Arial" panose="020B0604020202020204" pitchFamily="34" charset="0"/>
              </a:rPr>
              <a:t>a large clay bowl</a:t>
            </a:r>
            <a:endParaRPr lang="de-CH" sz="1600" b="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600" b="0" dirty="0">
                <a:latin typeface="Arial" panose="020B0604020202020204" pitchFamily="34" charset="0"/>
                <a:ea typeface="Calibri" panose="020F0502020204030204" pitchFamily="34" charset="0"/>
                <a:cs typeface="Arial" panose="020B0604020202020204" pitchFamily="34" charset="0"/>
              </a:rPr>
              <a:t>enough clean water</a:t>
            </a:r>
            <a:endParaRPr lang="de-CH" sz="1600" b="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600" b="0" dirty="0">
                <a:latin typeface="Arial" panose="020B0604020202020204" pitchFamily="34" charset="0"/>
                <a:ea typeface="Calibri" panose="020F0502020204030204" pitchFamily="34" charset="0"/>
                <a:cs typeface="Arial" panose="020B0604020202020204" pitchFamily="34" charset="0"/>
              </a:rPr>
              <a:t>a storage pot large enough to contain the produce to be cooled</a:t>
            </a:r>
            <a:endParaRPr lang="de-CH" sz="1600" b="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600" b="0" dirty="0">
                <a:latin typeface="Arial" panose="020B0604020202020204" pitchFamily="34" charset="0"/>
                <a:ea typeface="Calibri" panose="020F0502020204030204" pitchFamily="34" charset="0"/>
                <a:cs typeface="Arial" panose="020B0604020202020204" pitchFamily="34" charset="0"/>
              </a:rPr>
              <a:t>a piece of cloth</a:t>
            </a:r>
            <a:endParaRPr lang="de-CH" sz="1600" b="0" dirty="0">
              <a:latin typeface="Arial" panose="020B0604020202020204" pitchFamily="34" charset="0"/>
              <a:ea typeface="Calibri" panose="020F0502020204030204" pitchFamily="34" charset="0"/>
              <a:cs typeface="Arial" panose="020B0604020202020204" pitchFamily="34" charset="0"/>
            </a:endParaRPr>
          </a:p>
        </p:txBody>
      </p:sp>
      <p:grpSp>
        <p:nvGrpSpPr>
          <p:cNvPr id="16" name="Gruppieren 15">
            <a:extLst>
              <a:ext uri="{FF2B5EF4-FFF2-40B4-BE49-F238E27FC236}">
                <a16:creationId xmlns:a16="http://schemas.microsoft.com/office/drawing/2014/main" id="{035B00C7-611F-430B-A616-931D578C5F4B}"/>
              </a:ext>
            </a:extLst>
          </p:cNvPr>
          <p:cNvGrpSpPr/>
          <p:nvPr/>
        </p:nvGrpSpPr>
        <p:grpSpPr>
          <a:xfrm>
            <a:off x="755576" y="875484"/>
            <a:ext cx="3383530" cy="3196338"/>
            <a:chOff x="149327" y="927100"/>
            <a:chExt cx="3383530" cy="3196338"/>
          </a:xfrm>
        </p:grpSpPr>
        <p:pic>
          <p:nvPicPr>
            <p:cNvPr id="7" name="Grafik 6">
              <a:extLst>
                <a:ext uri="{FF2B5EF4-FFF2-40B4-BE49-F238E27FC236}">
                  <a16:creationId xmlns:a16="http://schemas.microsoft.com/office/drawing/2014/main" id="{5405FAA4-5A5C-42E2-9077-EC48BBD62F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327" y="927100"/>
              <a:ext cx="3002783" cy="3196338"/>
            </a:xfrm>
            <a:prstGeom prst="rect">
              <a:avLst/>
            </a:prstGeom>
          </p:spPr>
        </p:pic>
        <p:sp>
          <p:nvSpPr>
            <p:cNvPr id="8" name="Textfeld 7">
              <a:extLst>
                <a:ext uri="{FF2B5EF4-FFF2-40B4-BE49-F238E27FC236}">
                  <a16:creationId xmlns:a16="http://schemas.microsoft.com/office/drawing/2014/main" id="{18C39976-BAC4-44B4-91ED-A9BF8E7F9D41}"/>
                </a:ext>
              </a:extLst>
            </p:cNvPr>
            <p:cNvSpPr txBox="1"/>
            <p:nvPr/>
          </p:nvSpPr>
          <p:spPr>
            <a:xfrm>
              <a:off x="2709747" y="1715514"/>
              <a:ext cx="823110" cy="276999"/>
            </a:xfrm>
            <a:prstGeom prst="rect">
              <a:avLst/>
            </a:prstGeom>
            <a:noFill/>
          </p:spPr>
          <p:txBody>
            <a:bodyPr wrap="none" rtlCol="0">
              <a:spAutoFit/>
            </a:bodyPr>
            <a:lstStyle/>
            <a:p>
              <a:r>
                <a:rPr lang="de-CH" sz="1200" b="0" dirty="0" err="1"/>
                <a:t>Wet</a:t>
              </a:r>
              <a:r>
                <a:rPr lang="de-CH" sz="1200" b="0" dirty="0"/>
                <a:t> </a:t>
              </a:r>
              <a:r>
                <a:rPr lang="de-CH" sz="1200" b="0" dirty="0" err="1"/>
                <a:t>cloth</a:t>
              </a:r>
              <a:endParaRPr lang="de-CH" sz="1200" b="0" dirty="0"/>
            </a:p>
          </p:txBody>
        </p:sp>
        <p:sp>
          <p:nvSpPr>
            <p:cNvPr id="9" name="Textfeld 8">
              <a:extLst>
                <a:ext uri="{FF2B5EF4-FFF2-40B4-BE49-F238E27FC236}">
                  <a16:creationId xmlns:a16="http://schemas.microsoft.com/office/drawing/2014/main" id="{BDA1989A-4102-4373-BA7C-AA7FDB31B535}"/>
                </a:ext>
              </a:extLst>
            </p:cNvPr>
            <p:cNvSpPr txBox="1"/>
            <p:nvPr/>
          </p:nvSpPr>
          <p:spPr>
            <a:xfrm>
              <a:off x="1023373" y="1846000"/>
              <a:ext cx="978153" cy="276999"/>
            </a:xfrm>
            <a:prstGeom prst="rect">
              <a:avLst/>
            </a:prstGeom>
            <a:noFill/>
          </p:spPr>
          <p:txBody>
            <a:bodyPr wrap="none" rtlCol="0">
              <a:spAutoFit/>
            </a:bodyPr>
            <a:lstStyle/>
            <a:p>
              <a:r>
                <a:rPr lang="de-CH" sz="1200" b="0" dirty="0"/>
                <a:t>Storage </a:t>
              </a:r>
              <a:r>
                <a:rPr lang="de-CH" sz="1200" b="0" dirty="0" err="1"/>
                <a:t>pot</a:t>
              </a:r>
              <a:endParaRPr lang="de-CH" sz="1200" b="0" dirty="0"/>
            </a:p>
          </p:txBody>
        </p:sp>
        <p:sp>
          <p:nvSpPr>
            <p:cNvPr id="10" name="Textfeld 9">
              <a:extLst>
                <a:ext uri="{FF2B5EF4-FFF2-40B4-BE49-F238E27FC236}">
                  <a16:creationId xmlns:a16="http://schemas.microsoft.com/office/drawing/2014/main" id="{F0263DE8-EA95-438E-B367-8CE3082FD84D}"/>
                </a:ext>
              </a:extLst>
            </p:cNvPr>
            <p:cNvSpPr txBox="1"/>
            <p:nvPr/>
          </p:nvSpPr>
          <p:spPr>
            <a:xfrm>
              <a:off x="1023373" y="2780928"/>
              <a:ext cx="1409119" cy="461665"/>
            </a:xfrm>
            <a:prstGeom prst="rect">
              <a:avLst/>
            </a:prstGeom>
            <a:noFill/>
          </p:spPr>
          <p:txBody>
            <a:bodyPr wrap="square" rtlCol="0">
              <a:spAutoFit/>
            </a:bodyPr>
            <a:lstStyle/>
            <a:p>
              <a:r>
                <a:rPr lang="de-CH" sz="1200" b="0" dirty="0" err="1"/>
                <a:t>Earthenware</a:t>
              </a:r>
              <a:r>
                <a:rPr lang="de-CH" sz="1200" b="0" dirty="0"/>
                <a:t> bowl </a:t>
              </a:r>
              <a:r>
                <a:rPr lang="de-CH" sz="1200" b="0" dirty="0" err="1"/>
                <a:t>filled</a:t>
              </a:r>
              <a:r>
                <a:rPr lang="de-CH" sz="1200" b="0" dirty="0"/>
                <a:t> </a:t>
              </a:r>
              <a:r>
                <a:rPr lang="de-CH" sz="1200" b="0" dirty="0" err="1"/>
                <a:t>with</a:t>
              </a:r>
              <a:r>
                <a:rPr lang="de-CH" sz="1200" b="0" dirty="0"/>
                <a:t> </a:t>
              </a:r>
              <a:r>
                <a:rPr lang="de-CH" sz="1200" b="0" dirty="0" err="1"/>
                <a:t>water</a:t>
              </a:r>
              <a:endParaRPr lang="de-CH" sz="1200" b="0" dirty="0"/>
            </a:p>
          </p:txBody>
        </p:sp>
        <p:sp>
          <p:nvSpPr>
            <p:cNvPr id="11" name="Textfeld 10">
              <a:extLst>
                <a:ext uri="{FF2B5EF4-FFF2-40B4-BE49-F238E27FC236}">
                  <a16:creationId xmlns:a16="http://schemas.microsoft.com/office/drawing/2014/main" id="{9A2D8E2A-3E6B-46A6-A592-1C390EA49114}"/>
                </a:ext>
              </a:extLst>
            </p:cNvPr>
            <p:cNvSpPr txBox="1"/>
            <p:nvPr/>
          </p:nvSpPr>
          <p:spPr>
            <a:xfrm>
              <a:off x="1228325" y="3615408"/>
              <a:ext cx="831125" cy="276999"/>
            </a:xfrm>
            <a:prstGeom prst="rect">
              <a:avLst/>
            </a:prstGeom>
            <a:noFill/>
          </p:spPr>
          <p:txBody>
            <a:bodyPr wrap="none" rtlCol="0">
              <a:spAutoFit/>
            </a:bodyPr>
            <a:lstStyle/>
            <a:p>
              <a:r>
                <a:rPr lang="de-CH" sz="1200" b="0" dirty="0" err="1"/>
                <a:t>Wet</a:t>
              </a:r>
              <a:r>
                <a:rPr lang="de-CH" sz="1200" b="0" dirty="0"/>
                <a:t> </a:t>
              </a:r>
              <a:r>
                <a:rPr lang="de-CH" sz="1200" b="0" dirty="0" err="1"/>
                <a:t>sand</a:t>
              </a:r>
              <a:endParaRPr lang="de-CH" sz="1200" b="0" dirty="0"/>
            </a:p>
          </p:txBody>
        </p:sp>
        <p:cxnSp>
          <p:nvCxnSpPr>
            <p:cNvPr id="13" name="Gerader Verbinder 12">
              <a:extLst>
                <a:ext uri="{FF2B5EF4-FFF2-40B4-BE49-F238E27FC236}">
                  <a16:creationId xmlns:a16="http://schemas.microsoft.com/office/drawing/2014/main" id="{8CD738B1-6150-4813-96E1-52BA6B032334}"/>
                </a:ext>
              </a:extLst>
            </p:cNvPr>
            <p:cNvCxnSpPr>
              <a:cxnSpLocks/>
            </p:cNvCxnSpPr>
            <p:nvPr/>
          </p:nvCxnSpPr>
          <p:spPr bwMode="auto">
            <a:xfrm flipH="1">
              <a:off x="2310256" y="1900083"/>
              <a:ext cx="399491" cy="15790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Tree>
    <p:extLst>
      <p:ext uri="{BB962C8B-B14F-4D97-AF65-F5344CB8AC3E}">
        <p14:creationId xmlns:p14="http://schemas.microsoft.com/office/powerpoint/2010/main" val="23639071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extLst>
              <p:ext uri="{D42A27DB-BD31-4B8C-83A1-F6EECF244321}">
                <p14:modId xmlns:p14="http://schemas.microsoft.com/office/powerpoint/2010/main" val="1419371316"/>
              </p:ext>
            </p:extLst>
          </p:nvPr>
        </p:nvGraphicFramePr>
        <p:xfrm>
          <a:off x="323528" y="1015919"/>
          <a:ext cx="8362046" cy="4480930"/>
        </p:xfrm>
        <a:graphic>
          <a:graphicData uri="http://schemas.openxmlformats.org/drawingml/2006/table">
            <a:tbl>
              <a:tblPr firstRow="1" firstCol="1" bandRow="1">
                <a:tableStyleId>{5C22544A-7EE6-4342-B048-85BDC9FD1C3A}</a:tableStyleId>
              </a:tblPr>
              <a:tblGrid>
                <a:gridCol w="1377270">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5112568">
                  <a:extLst>
                    <a:ext uri="{9D8B030D-6E8A-4147-A177-3AD203B41FA5}">
                      <a16:colId xmlns:a16="http://schemas.microsoft.com/office/drawing/2014/main" val="20002"/>
                    </a:ext>
                  </a:extLst>
                </a:gridCol>
              </a:tblGrid>
              <a:tr h="334094">
                <a:tc>
                  <a:txBody>
                    <a:bodyPr/>
                    <a:lstStyle/>
                    <a:p>
                      <a:pPr marL="72000">
                        <a:lnSpc>
                          <a:spcPct val="100000"/>
                        </a:lnSpc>
                        <a:spcAft>
                          <a:spcPts val="0"/>
                        </a:spcAft>
                      </a:pPr>
                      <a:r>
                        <a:rPr lang="en-GB" sz="1800" dirty="0">
                          <a:effectLst/>
                        </a:rPr>
                        <a:t>Stage</a:t>
                      </a:r>
                      <a:endParaRPr lang="de-CH" sz="1800" dirty="0">
                        <a:effectLst/>
                        <a:latin typeface="Calibri"/>
                        <a:ea typeface="Calibri"/>
                        <a:cs typeface="Times New Roman"/>
                      </a:endParaRPr>
                    </a:p>
                  </a:txBody>
                  <a:tcPr marL="9282" marR="9282" marT="9282" marB="9282">
                    <a:solidFill>
                      <a:schemeClr val="accent5">
                        <a:lumMod val="75000"/>
                      </a:schemeClr>
                    </a:solidFill>
                  </a:tcPr>
                </a:tc>
                <a:tc>
                  <a:txBody>
                    <a:bodyPr/>
                    <a:lstStyle/>
                    <a:p>
                      <a:pPr marL="72000">
                        <a:lnSpc>
                          <a:spcPct val="100000"/>
                        </a:lnSpc>
                        <a:spcAft>
                          <a:spcPts val="0"/>
                        </a:spcAft>
                      </a:pPr>
                      <a:r>
                        <a:rPr lang="en-GB" sz="1800" dirty="0">
                          <a:effectLst/>
                        </a:rPr>
                        <a:t>Risks</a:t>
                      </a:r>
                      <a:endParaRPr lang="de-CH" sz="1800" dirty="0">
                        <a:effectLst/>
                        <a:latin typeface="Calibri"/>
                        <a:ea typeface="Calibri"/>
                        <a:cs typeface="Times New Roman"/>
                      </a:endParaRPr>
                    </a:p>
                  </a:txBody>
                  <a:tcPr marL="9282" marR="9282" marT="9282" marB="9282">
                    <a:solidFill>
                      <a:schemeClr val="accent5">
                        <a:lumMod val="75000"/>
                      </a:schemeClr>
                    </a:solidFill>
                  </a:tcPr>
                </a:tc>
                <a:tc>
                  <a:txBody>
                    <a:bodyPr/>
                    <a:lstStyle/>
                    <a:p>
                      <a:pPr marL="72000">
                        <a:lnSpc>
                          <a:spcPct val="100000"/>
                        </a:lnSpc>
                        <a:spcAft>
                          <a:spcPts val="0"/>
                        </a:spcAft>
                      </a:pPr>
                      <a:r>
                        <a:rPr lang="en-GB" sz="1800" dirty="0">
                          <a:effectLst/>
                        </a:rPr>
                        <a:t>Prevention strategies</a:t>
                      </a:r>
                      <a:endParaRPr lang="de-CH" sz="1800" dirty="0">
                        <a:effectLst/>
                        <a:latin typeface="Calibri"/>
                        <a:ea typeface="Calibri"/>
                        <a:cs typeface="Times New Roman"/>
                      </a:endParaRPr>
                    </a:p>
                  </a:txBody>
                  <a:tcPr marL="9282" marR="9282" marT="9282" marB="9282">
                    <a:solidFill>
                      <a:schemeClr val="accent5">
                        <a:lumMod val="75000"/>
                      </a:schemeClr>
                    </a:solidFill>
                  </a:tcPr>
                </a:tc>
                <a:extLst>
                  <a:ext uri="{0D108BD9-81ED-4DB2-BD59-A6C34878D82A}">
                    <a16:rowId xmlns:a16="http://schemas.microsoft.com/office/drawing/2014/main" val="10000"/>
                  </a:ext>
                </a:extLst>
              </a:tr>
              <a:tr h="788756">
                <a:tc rowSpan="2">
                  <a:txBody>
                    <a:bodyPr/>
                    <a:lstStyle/>
                    <a:p>
                      <a:pPr marL="72000">
                        <a:lnSpc>
                          <a:spcPct val="100000"/>
                        </a:lnSpc>
                        <a:spcAft>
                          <a:spcPts val="0"/>
                        </a:spcAft>
                      </a:pPr>
                      <a:r>
                        <a:rPr lang="en-GB" sz="1600" dirty="0">
                          <a:effectLst/>
                        </a:rPr>
                        <a:t>General operations</a:t>
                      </a:r>
                      <a:endParaRPr lang="de-CH" sz="1600" dirty="0">
                        <a:effectLst/>
                        <a:latin typeface="Calibri"/>
                        <a:ea typeface="Calibri"/>
                        <a:cs typeface="Times New Roman"/>
                      </a:endParaRPr>
                    </a:p>
                    <a:p>
                      <a:pPr marL="72000">
                        <a:lnSpc>
                          <a:spcPct val="100000"/>
                        </a:lnSpc>
                        <a:spcAft>
                          <a:spcPts val="0"/>
                        </a:spcAft>
                      </a:pPr>
                      <a:r>
                        <a:rPr lang="en-GB" sz="1600" dirty="0">
                          <a:effectLst/>
                        </a:rPr>
                        <a:t> </a:t>
                      </a:r>
                      <a:endParaRPr lang="de-CH" sz="1600" dirty="0">
                        <a:effectLst/>
                        <a:latin typeface="Calibri"/>
                        <a:ea typeface="Calibri"/>
                        <a:cs typeface="Times New Roman"/>
                      </a:endParaRPr>
                    </a:p>
                  </a:txBody>
                  <a:tcPr marL="9282" marR="9282" marT="9282" marB="9282">
                    <a:solidFill>
                      <a:schemeClr val="accent5">
                        <a:lumMod val="75000"/>
                      </a:schemeClr>
                    </a:solidFill>
                  </a:tcPr>
                </a:tc>
                <a:tc>
                  <a:txBody>
                    <a:bodyPr/>
                    <a:lstStyle/>
                    <a:p>
                      <a:pPr marL="72000">
                        <a:lnSpc>
                          <a:spcPct val="100000"/>
                        </a:lnSpc>
                        <a:spcAft>
                          <a:spcPts val="0"/>
                        </a:spcAft>
                      </a:pPr>
                      <a:r>
                        <a:rPr lang="en-GB" sz="1600" dirty="0">
                          <a:effectLst/>
                        </a:rPr>
                        <a:t>Animal faecal contamination </a:t>
                      </a:r>
                      <a:br>
                        <a:rPr lang="en-GB" sz="1600" dirty="0">
                          <a:effectLst/>
                        </a:rPr>
                      </a:br>
                      <a:r>
                        <a:rPr lang="en-GB" sz="1600" dirty="0">
                          <a:effectLst/>
                        </a:rPr>
                        <a:t>(direct or indirect)</a:t>
                      </a:r>
                      <a:endParaRPr lang="de-CH" sz="1600" dirty="0">
                        <a:effectLst/>
                        <a:latin typeface="Calibri"/>
                        <a:ea typeface="Calibri"/>
                        <a:cs typeface="Times New Roman"/>
                      </a:endParaRPr>
                    </a:p>
                  </a:txBody>
                  <a:tcPr marL="9282" marR="9282" marT="9282" marB="9282"/>
                </a:tc>
                <a:tc>
                  <a:txBody>
                    <a:bodyPr/>
                    <a:lstStyle/>
                    <a:p>
                      <a:pPr marL="180000" lvl="0" indent="-180000">
                        <a:lnSpc>
                          <a:spcPct val="100000"/>
                        </a:lnSpc>
                        <a:spcAft>
                          <a:spcPts val="0"/>
                        </a:spcAft>
                        <a:buFont typeface="Symbol"/>
                        <a:buChar char=""/>
                      </a:pPr>
                      <a:r>
                        <a:rPr lang="en-GB" sz="1600" dirty="0">
                          <a:effectLst/>
                        </a:rPr>
                        <a:t>Avoid access to the plots by domestic (including pets) and wild animals.</a:t>
                      </a:r>
                      <a:endParaRPr lang="de-CH" sz="1600" dirty="0">
                        <a:effectLst/>
                        <a:latin typeface="Calibri"/>
                        <a:ea typeface="Calibri"/>
                        <a:cs typeface="Times New Roman"/>
                      </a:endParaRPr>
                    </a:p>
                  </a:txBody>
                  <a:tcPr marL="72000" marR="72000" marT="72000" marB="72000"/>
                </a:tc>
                <a:extLst>
                  <a:ext uri="{0D108BD9-81ED-4DB2-BD59-A6C34878D82A}">
                    <a16:rowId xmlns:a16="http://schemas.microsoft.com/office/drawing/2014/main" val="10001"/>
                  </a:ext>
                </a:extLst>
              </a:tr>
              <a:tr h="865048">
                <a:tc vMerge="1">
                  <a:txBody>
                    <a:bodyPr/>
                    <a:lstStyle/>
                    <a:p>
                      <a:pPr marL="72000">
                        <a:lnSpc>
                          <a:spcPct val="100000"/>
                        </a:lnSpc>
                        <a:spcAft>
                          <a:spcPts val="0"/>
                        </a:spcAft>
                      </a:pPr>
                      <a:endParaRPr lang="de-CH" sz="1600" dirty="0">
                        <a:effectLst/>
                        <a:latin typeface="Calibri"/>
                        <a:ea typeface="Calibri"/>
                        <a:cs typeface="Times New Roman"/>
                      </a:endParaRPr>
                    </a:p>
                  </a:txBody>
                  <a:tcPr marL="9282" marR="9282" marT="9282" marB="9282">
                    <a:solidFill>
                      <a:schemeClr val="accent5">
                        <a:lumMod val="75000"/>
                      </a:schemeClr>
                    </a:solidFill>
                  </a:tcPr>
                </a:tc>
                <a:tc>
                  <a:txBody>
                    <a:bodyPr/>
                    <a:lstStyle/>
                    <a:p>
                      <a:pPr marL="72000">
                        <a:lnSpc>
                          <a:spcPct val="100000"/>
                        </a:lnSpc>
                        <a:spcAft>
                          <a:spcPts val="0"/>
                        </a:spcAft>
                      </a:pPr>
                      <a:r>
                        <a:rPr lang="en-GB" sz="1600" dirty="0">
                          <a:effectLst/>
                        </a:rPr>
                        <a:t>Human faecal contamination </a:t>
                      </a:r>
                      <a:br>
                        <a:rPr lang="en-GB" sz="1600" dirty="0">
                          <a:effectLst/>
                        </a:rPr>
                      </a:br>
                      <a:r>
                        <a:rPr lang="en-GB" sz="1600" dirty="0">
                          <a:effectLst/>
                        </a:rPr>
                        <a:t>(direct or indirect)</a:t>
                      </a:r>
                      <a:endParaRPr lang="de-CH" sz="1600" dirty="0">
                        <a:effectLst/>
                        <a:latin typeface="Calibri"/>
                        <a:ea typeface="Calibri"/>
                        <a:cs typeface="Times New Roman"/>
                      </a:endParaRPr>
                    </a:p>
                  </a:txBody>
                  <a:tcPr marL="9282" marR="9282" marT="9282" marB="9282"/>
                </a:tc>
                <a:tc>
                  <a:txBody>
                    <a:bodyPr/>
                    <a:lstStyle/>
                    <a:p>
                      <a:pPr marL="180000" lvl="0" indent="-180000">
                        <a:lnSpc>
                          <a:spcPct val="100000"/>
                        </a:lnSpc>
                        <a:spcAft>
                          <a:spcPts val="0"/>
                        </a:spcAft>
                        <a:buFont typeface="Symbol"/>
                        <a:buChar char=""/>
                      </a:pPr>
                      <a:r>
                        <a:rPr lang="en-GB" sz="1600" dirty="0">
                          <a:effectLst/>
                        </a:rPr>
                        <a:t>Practice good personal hygiene and use toilets.</a:t>
                      </a:r>
                      <a:endParaRPr lang="de-CH" sz="1600" dirty="0">
                        <a:effectLst/>
                      </a:endParaRPr>
                    </a:p>
                    <a:p>
                      <a:pPr marL="180000" lvl="0" indent="-180000">
                        <a:lnSpc>
                          <a:spcPct val="100000"/>
                        </a:lnSpc>
                        <a:spcAft>
                          <a:spcPts val="0"/>
                        </a:spcAft>
                        <a:buFont typeface="Symbol"/>
                        <a:buChar char=""/>
                      </a:pPr>
                      <a:r>
                        <a:rPr lang="en-GB" sz="1600" dirty="0">
                          <a:effectLst/>
                        </a:rPr>
                        <a:t>Wash hands properly before carrying out any field operations such as thinning, weeding, etc.</a:t>
                      </a:r>
                      <a:endParaRPr lang="de-CH" sz="1600" dirty="0">
                        <a:effectLst/>
                        <a:latin typeface="Calibri"/>
                        <a:ea typeface="Calibri"/>
                        <a:cs typeface="Times New Roman"/>
                      </a:endParaRPr>
                    </a:p>
                  </a:txBody>
                  <a:tcPr marL="72000" marR="72000" marT="72000" marB="72000"/>
                </a:tc>
                <a:extLst>
                  <a:ext uri="{0D108BD9-81ED-4DB2-BD59-A6C34878D82A}">
                    <a16:rowId xmlns:a16="http://schemas.microsoft.com/office/drawing/2014/main" val="10002"/>
                  </a:ext>
                </a:extLst>
              </a:tr>
              <a:tr h="1558983">
                <a:tc>
                  <a:txBody>
                    <a:bodyPr/>
                    <a:lstStyle/>
                    <a:p>
                      <a:pPr marL="72000">
                        <a:lnSpc>
                          <a:spcPct val="100000"/>
                        </a:lnSpc>
                        <a:spcAft>
                          <a:spcPts val="0"/>
                        </a:spcAft>
                      </a:pPr>
                      <a:r>
                        <a:rPr lang="en-GB" sz="1600" dirty="0">
                          <a:effectLst/>
                        </a:rPr>
                        <a:t>Fertilising</a:t>
                      </a:r>
                      <a:endParaRPr lang="de-CH" sz="1600" dirty="0">
                        <a:effectLst/>
                        <a:latin typeface="Calibri"/>
                        <a:ea typeface="Calibri"/>
                        <a:cs typeface="Times New Roman"/>
                      </a:endParaRPr>
                    </a:p>
                  </a:txBody>
                  <a:tcPr marL="9282" marR="9282" marT="9282" marB="9282">
                    <a:solidFill>
                      <a:schemeClr val="accent5">
                        <a:lumMod val="75000"/>
                      </a:schemeClr>
                    </a:solidFill>
                  </a:tcPr>
                </a:tc>
                <a:tc>
                  <a:txBody>
                    <a:bodyPr/>
                    <a:lstStyle/>
                    <a:p>
                      <a:pPr marL="72000">
                        <a:lnSpc>
                          <a:spcPct val="100000"/>
                        </a:lnSpc>
                        <a:spcAft>
                          <a:spcPts val="0"/>
                        </a:spcAft>
                      </a:pPr>
                      <a:r>
                        <a:rPr lang="en-GB" sz="1600" dirty="0">
                          <a:effectLst/>
                        </a:rPr>
                        <a:t>Pathogens </a:t>
                      </a:r>
                      <a:br>
                        <a:rPr lang="en-GB" sz="1600" dirty="0">
                          <a:effectLst/>
                        </a:rPr>
                      </a:br>
                      <a:r>
                        <a:rPr lang="en-GB" sz="1600" dirty="0">
                          <a:effectLst/>
                        </a:rPr>
                        <a:t>in organic </a:t>
                      </a:r>
                      <a:br>
                        <a:rPr lang="en-GB" sz="1600" dirty="0">
                          <a:effectLst/>
                        </a:rPr>
                      </a:br>
                      <a:r>
                        <a:rPr lang="en-GB" sz="1600" dirty="0">
                          <a:effectLst/>
                        </a:rPr>
                        <a:t>fertilisers</a:t>
                      </a:r>
                      <a:endParaRPr lang="de-CH" sz="1600" dirty="0">
                        <a:effectLst/>
                        <a:latin typeface="Calibri"/>
                        <a:ea typeface="Calibri"/>
                        <a:cs typeface="Times New Roman"/>
                      </a:endParaRPr>
                    </a:p>
                  </a:txBody>
                  <a:tcPr marL="9282" marR="9282" marT="9282" marB="9282"/>
                </a:tc>
                <a:tc>
                  <a:txBody>
                    <a:bodyPr/>
                    <a:lstStyle/>
                    <a:p>
                      <a:pPr marL="180000" lvl="0" indent="-180000">
                        <a:lnSpc>
                          <a:spcPct val="100000"/>
                        </a:lnSpc>
                        <a:spcAft>
                          <a:spcPts val="0"/>
                        </a:spcAft>
                        <a:buFont typeface="Symbol"/>
                        <a:buChar char=""/>
                      </a:pPr>
                      <a:r>
                        <a:rPr lang="en-GB" sz="1600" dirty="0">
                          <a:effectLst/>
                        </a:rPr>
                        <a:t>Do not use raw manure - use properly composted manure/plant residues. Manure must be aerobically composted at 60-80 </a:t>
                      </a:r>
                      <a:r>
                        <a:rPr lang="en-GB" sz="1600" baseline="30000" dirty="0">
                          <a:effectLst/>
                        </a:rPr>
                        <a:t>°</a:t>
                      </a:r>
                      <a:r>
                        <a:rPr lang="en-GB" sz="1600" dirty="0">
                          <a:effectLst/>
                        </a:rPr>
                        <a:t>C (note that static piles and earthworm composting do not necessary guarantee inactivation of microorganisms). </a:t>
                      </a:r>
                      <a:endParaRPr lang="de-CH" sz="1600" dirty="0">
                        <a:effectLst/>
                      </a:endParaRPr>
                    </a:p>
                    <a:p>
                      <a:pPr marL="180000" lvl="0" indent="-180000">
                        <a:lnSpc>
                          <a:spcPct val="100000"/>
                        </a:lnSpc>
                        <a:spcAft>
                          <a:spcPts val="0"/>
                        </a:spcAft>
                        <a:buFont typeface="Symbol"/>
                        <a:buChar char=""/>
                      </a:pPr>
                      <a:r>
                        <a:rPr lang="en-GB" sz="1600" dirty="0">
                          <a:effectLst/>
                        </a:rPr>
                        <a:t>Do not use water contaminated by raw sewage.</a:t>
                      </a:r>
                      <a:endParaRPr lang="de-CH" sz="1600" dirty="0">
                        <a:effectLst/>
                        <a:latin typeface="Calibri"/>
                        <a:ea typeface="Calibri"/>
                        <a:cs typeface="Times New Roman"/>
                      </a:endParaRPr>
                    </a:p>
                  </a:txBody>
                  <a:tcPr marL="72000" marR="72000" marT="72000" marB="72000"/>
                </a:tc>
                <a:extLst>
                  <a:ext uri="{0D108BD9-81ED-4DB2-BD59-A6C34878D82A}">
                    <a16:rowId xmlns:a16="http://schemas.microsoft.com/office/drawing/2014/main" val="10003"/>
                  </a:ext>
                </a:extLst>
              </a:tr>
              <a:tr h="635432">
                <a:tc>
                  <a:txBody>
                    <a:bodyPr/>
                    <a:lstStyle/>
                    <a:p>
                      <a:pPr marL="72000">
                        <a:lnSpc>
                          <a:spcPct val="100000"/>
                        </a:lnSpc>
                        <a:spcAft>
                          <a:spcPts val="0"/>
                        </a:spcAft>
                      </a:pPr>
                      <a:r>
                        <a:rPr lang="en-GB" sz="1600" dirty="0">
                          <a:effectLst/>
                        </a:rPr>
                        <a:t>Irrigation </a:t>
                      </a:r>
                      <a:endParaRPr lang="de-CH" sz="1600" dirty="0">
                        <a:effectLst/>
                        <a:latin typeface="Calibri"/>
                        <a:ea typeface="Calibri"/>
                        <a:cs typeface="Times New Roman"/>
                      </a:endParaRPr>
                    </a:p>
                  </a:txBody>
                  <a:tcPr marL="9282" marR="9282" marT="9282" marB="9282">
                    <a:solidFill>
                      <a:schemeClr val="accent5">
                        <a:lumMod val="75000"/>
                      </a:schemeClr>
                    </a:solidFill>
                  </a:tcPr>
                </a:tc>
                <a:tc>
                  <a:txBody>
                    <a:bodyPr/>
                    <a:lstStyle/>
                    <a:p>
                      <a:pPr marL="72000">
                        <a:lnSpc>
                          <a:spcPct val="100000"/>
                        </a:lnSpc>
                        <a:spcAft>
                          <a:spcPts val="0"/>
                        </a:spcAft>
                      </a:pPr>
                      <a:r>
                        <a:rPr lang="en-GB" sz="1600" dirty="0">
                          <a:effectLst/>
                        </a:rPr>
                        <a:t>Pathogens </a:t>
                      </a:r>
                      <a:br>
                        <a:rPr lang="en-GB" sz="1600" dirty="0">
                          <a:effectLst/>
                        </a:rPr>
                      </a:br>
                      <a:r>
                        <a:rPr lang="en-GB" sz="1600" dirty="0">
                          <a:effectLst/>
                        </a:rPr>
                        <a:t>in water </a:t>
                      </a:r>
                      <a:endParaRPr lang="de-CH" sz="1600" dirty="0">
                        <a:effectLst/>
                        <a:latin typeface="Calibri"/>
                        <a:ea typeface="Calibri"/>
                        <a:cs typeface="Times New Roman"/>
                      </a:endParaRPr>
                    </a:p>
                  </a:txBody>
                  <a:tcPr marL="9282" marR="9282" marT="9282" marB="9282"/>
                </a:tc>
                <a:tc>
                  <a:txBody>
                    <a:bodyPr/>
                    <a:lstStyle/>
                    <a:p>
                      <a:pPr marL="180000" lvl="0" indent="-180000">
                        <a:lnSpc>
                          <a:spcPct val="100000"/>
                        </a:lnSpc>
                        <a:spcAft>
                          <a:spcPts val="0"/>
                        </a:spcAft>
                        <a:buFont typeface="Symbol"/>
                        <a:buChar char=""/>
                      </a:pPr>
                      <a:r>
                        <a:rPr lang="en-GB" sz="1600" dirty="0">
                          <a:effectLst/>
                        </a:rPr>
                        <a:t>Ensure that good quality water is sued for irrigation.</a:t>
                      </a:r>
                      <a:endParaRPr lang="de-CH" sz="1600" dirty="0">
                        <a:effectLst/>
                      </a:endParaRPr>
                    </a:p>
                    <a:p>
                      <a:pPr marL="180000" lvl="0" indent="-180000">
                        <a:lnSpc>
                          <a:spcPct val="100000"/>
                        </a:lnSpc>
                        <a:spcAft>
                          <a:spcPts val="0"/>
                        </a:spcAft>
                        <a:buFont typeface="Symbol"/>
                        <a:buChar char=""/>
                      </a:pPr>
                      <a:r>
                        <a:rPr lang="en-GB" sz="1600" dirty="0">
                          <a:effectLst/>
                        </a:rPr>
                        <a:t>Use drip irrigation - avoid water</a:t>
                      </a:r>
                      <a:r>
                        <a:rPr lang="en-GB" sz="1600" baseline="0" dirty="0">
                          <a:effectLst/>
                        </a:rPr>
                        <a:t> </a:t>
                      </a:r>
                      <a:r>
                        <a:rPr lang="en-GB" sz="1600" dirty="0">
                          <a:effectLst/>
                        </a:rPr>
                        <a:t>contact with the vegetable leaves/fruits.</a:t>
                      </a:r>
                      <a:endParaRPr lang="de-CH" sz="1600" dirty="0">
                        <a:effectLst/>
                        <a:latin typeface="Calibri"/>
                        <a:ea typeface="Calibri"/>
                        <a:cs typeface="Times New Roman"/>
                      </a:endParaRPr>
                    </a:p>
                  </a:txBody>
                  <a:tcPr marL="72000" marR="72000" marT="72000" marB="72000"/>
                </a:tc>
                <a:extLst>
                  <a:ext uri="{0D108BD9-81ED-4DB2-BD59-A6C34878D82A}">
                    <a16:rowId xmlns:a16="http://schemas.microsoft.com/office/drawing/2014/main" val="10004"/>
                  </a:ext>
                </a:extLst>
              </a:tr>
            </a:tbl>
          </a:graphicData>
        </a:graphic>
      </p:graphicFrame>
      <p:sp>
        <p:nvSpPr>
          <p:cNvPr id="3" name="TextBox 2"/>
          <p:cNvSpPr txBox="1"/>
          <p:nvPr/>
        </p:nvSpPr>
        <p:spPr>
          <a:xfrm>
            <a:off x="179512" y="375047"/>
            <a:ext cx="8856984" cy="461665"/>
          </a:xfrm>
          <a:prstGeom prst="rect">
            <a:avLst/>
          </a:prstGeom>
          <a:noFill/>
        </p:spPr>
        <p:txBody>
          <a:bodyPr wrap="square" rtlCol="0">
            <a:spAutoFit/>
          </a:bodyPr>
          <a:lstStyle/>
          <a:p>
            <a:r>
              <a:rPr lang="de-CH" dirty="0"/>
              <a:t>Hygiene: sources of vegetable contamination at field level</a:t>
            </a:r>
          </a:p>
        </p:txBody>
      </p:sp>
      <p:sp>
        <p:nvSpPr>
          <p:cNvPr id="5" name="Rectangle 4"/>
          <p:cNvSpPr/>
          <p:nvPr/>
        </p:nvSpPr>
        <p:spPr>
          <a:xfrm>
            <a:off x="1691680" y="5524630"/>
            <a:ext cx="7078757" cy="461665"/>
          </a:xfrm>
          <a:prstGeom prst="rect">
            <a:avLst/>
          </a:prstGeom>
        </p:spPr>
        <p:txBody>
          <a:bodyPr wrap="square">
            <a:spAutoFit/>
          </a:bodyPr>
          <a:lstStyle/>
          <a:p>
            <a:pPr algn="r"/>
            <a:r>
              <a:rPr lang="en-GB" sz="1200" b="0" i="1" dirty="0"/>
              <a:t>Adapted from ‘FAO Manual for the preparation and sale of fruits and vegetables: From field to market. </a:t>
            </a:r>
            <a:br>
              <a:rPr lang="en-GB" sz="1200" b="0" i="1" dirty="0"/>
            </a:br>
            <a:r>
              <a:rPr lang="en-GB" sz="1200" b="0" i="1" dirty="0"/>
              <a:t>FAO Agricultural Services Bulletin 151, 2004’: Chapter 4 Hygiene and Sanitation. ISBN 92-5-104991-2</a:t>
            </a:r>
            <a:endParaRPr lang="de-CH" sz="1200" b="0" i="1" dirty="0"/>
          </a:p>
        </p:txBody>
      </p:sp>
    </p:spTree>
    <p:extLst>
      <p:ext uri="{BB962C8B-B14F-4D97-AF65-F5344CB8AC3E}">
        <p14:creationId xmlns:p14="http://schemas.microsoft.com/office/powerpoint/2010/main" val="1193409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extLst>
              <p:ext uri="{D42A27DB-BD31-4B8C-83A1-F6EECF244321}">
                <p14:modId xmlns:p14="http://schemas.microsoft.com/office/powerpoint/2010/main" val="4280681960"/>
              </p:ext>
            </p:extLst>
          </p:nvPr>
        </p:nvGraphicFramePr>
        <p:xfrm>
          <a:off x="467544" y="1628800"/>
          <a:ext cx="8230987" cy="3764727"/>
        </p:xfrm>
        <a:graphic>
          <a:graphicData uri="http://schemas.openxmlformats.org/drawingml/2006/table">
            <a:tbl>
              <a:tblPr firstRow="1" firstCol="1" bandRow="1">
                <a:tableStyleId>{5C22544A-7EE6-4342-B048-85BDC9FD1C3A}</a:tableStyleId>
              </a:tblPr>
              <a:tblGrid>
                <a:gridCol w="1152128">
                  <a:extLst>
                    <a:ext uri="{9D8B030D-6E8A-4147-A177-3AD203B41FA5}">
                      <a16:colId xmlns:a16="http://schemas.microsoft.com/office/drawing/2014/main" val="20000"/>
                    </a:ext>
                  </a:extLst>
                </a:gridCol>
                <a:gridCol w="1969970">
                  <a:extLst>
                    <a:ext uri="{9D8B030D-6E8A-4147-A177-3AD203B41FA5}">
                      <a16:colId xmlns:a16="http://schemas.microsoft.com/office/drawing/2014/main" val="20001"/>
                    </a:ext>
                  </a:extLst>
                </a:gridCol>
                <a:gridCol w="5108889">
                  <a:extLst>
                    <a:ext uri="{9D8B030D-6E8A-4147-A177-3AD203B41FA5}">
                      <a16:colId xmlns:a16="http://schemas.microsoft.com/office/drawing/2014/main" val="20002"/>
                    </a:ext>
                  </a:extLst>
                </a:gridCol>
              </a:tblGrid>
              <a:tr h="480506">
                <a:tc>
                  <a:txBody>
                    <a:bodyPr/>
                    <a:lstStyle/>
                    <a:p>
                      <a:pPr marL="36000">
                        <a:lnSpc>
                          <a:spcPct val="115000"/>
                        </a:lnSpc>
                        <a:spcBef>
                          <a:spcPts val="0"/>
                        </a:spcBef>
                        <a:spcAft>
                          <a:spcPts val="0"/>
                        </a:spcAft>
                      </a:pPr>
                      <a:r>
                        <a:rPr lang="en-GB" sz="1800" dirty="0">
                          <a:effectLst/>
                        </a:rPr>
                        <a:t>Stage</a:t>
                      </a:r>
                      <a:endParaRPr lang="de-CH" sz="18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15000"/>
                        </a:lnSpc>
                        <a:spcBef>
                          <a:spcPts val="0"/>
                        </a:spcBef>
                        <a:spcAft>
                          <a:spcPts val="0"/>
                        </a:spcAft>
                      </a:pPr>
                      <a:r>
                        <a:rPr lang="en-GB" sz="1800" dirty="0">
                          <a:effectLst/>
                        </a:rPr>
                        <a:t>Risk</a:t>
                      </a:r>
                      <a:endParaRPr lang="de-CH" sz="18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15000"/>
                        </a:lnSpc>
                        <a:spcBef>
                          <a:spcPts val="0"/>
                        </a:spcBef>
                        <a:spcAft>
                          <a:spcPts val="0"/>
                        </a:spcAft>
                      </a:pPr>
                      <a:r>
                        <a:rPr lang="en-GB" sz="1800" dirty="0">
                          <a:effectLst/>
                        </a:rPr>
                        <a:t>Prevention strategies</a:t>
                      </a:r>
                    </a:p>
                  </a:txBody>
                  <a:tcPr marL="1317" marR="1317" marT="1317" marB="1317">
                    <a:solidFill>
                      <a:schemeClr val="accent5">
                        <a:lumMod val="75000"/>
                      </a:schemeClr>
                    </a:solidFill>
                  </a:tcPr>
                </a:tc>
                <a:extLst>
                  <a:ext uri="{0D108BD9-81ED-4DB2-BD59-A6C34878D82A}">
                    <a16:rowId xmlns:a16="http://schemas.microsoft.com/office/drawing/2014/main" val="10000"/>
                  </a:ext>
                </a:extLst>
              </a:tr>
              <a:tr h="887645">
                <a:tc rowSpan="3">
                  <a:txBody>
                    <a:bodyPr/>
                    <a:lstStyle/>
                    <a:p>
                      <a:pPr marL="36000">
                        <a:lnSpc>
                          <a:spcPct val="115000"/>
                        </a:lnSpc>
                        <a:spcBef>
                          <a:spcPts val="0"/>
                        </a:spcBef>
                        <a:spcAft>
                          <a:spcPts val="0"/>
                        </a:spcAft>
                      </a:pPr>
                      <a:r>
                        <a:rPr lang="en-GB" sz="1600" dirty="0">
                          <a:effectLst/>
                        </a:rPr>
                        <a:t>Harvest </a:t>
                      </a:r>
                      <a:endParaRPr lang="de-CH" sz="16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15000"/>
                        </a:lnSpc>
                        <a:spcBef>
                          <a:spcPts val="0"/>
                        </a:spcBef>
                        <a:spcAft>
                          <a:spcPts val="0"/>
                        </a:spcAft>
                      </a:pPr>
                      <a:r>
                        <a:rPr lang="en-GB" sz="1600" dirty="0">
                          <a:effectLst/>
                        </a:rPr>
                        <a:t>Human faecal contamination</a:t>
                      </a:r>
                      <a:endParaRPr lang="de-CH" sz="1600" dirty="0">
                        <a:effectLst/>
                        <a:latin typeface="Calibri"/>
                        <a:ea typeface="Calibri"/>
                        <a:cs typeface="Times New Roman"/>
                      </a:endParaRPr>
                    </a:p>
                  </a:txBody>
                  <a:tcPr marL="1317" marR="1317" marT="1317" marB="1317">
                    <a:solidFill>
                      <a:srgbClr val="E7EEED"/>
                    </a:solidFill>
                  </a:tcPr>
                </a:tc>
                <a:tc>
                  <a:txBody>
                    <a:bodyPr/>
                    <a:lstStyle/>
                    <a:p>
                      <a:pPr marL="216000" lvl="0" indent="-180000">
                        <a:lnSpc>
                          <a:spcPct val="115000"/>
                        </a:lnSpc>
                        <a:spcBef>
                          <a:spcPts val="0"/>
                        </a:spcBef>
                        <a:spcAft>
                          <a:spcPts val="0"/>
                        </a:spcAft>
                        <a:buFont typeface="Symbol"/>
                        <a:buChar char=""/>
                      </a:pPr>
                      <a:r>
                        <a:rPr lang="en-GB" sz="1600" dirty="0">
                          <a:effectLst/>
                        </a:rPr>
                        <a:t>Personal hygiene</a:t>
                      </a:r>
                      <a:endParaRPr lang="de-CH" sz="1600" dirty="0">
                        <a:effectLst/>
                      </a:endParaRPr>
                    </a:p>
                    <a:p>
                      <a:pPr marL="216000" lvl="0" indent="-180000">
                        <a:lnSpc>
                          <a:spcPct val="115000"/>
                        </a:lnSpc>
                        <a:spcBef>
                          <a:spcPts val="0"/>
                        </a:spcBef>
                        <a:spcAft>
                          <a:spcPts val="0"/>
                        </a:spcAft>
                        <a:buFont typeface="Symbol"/>
                        <a:buChar char=""/>
                      </a:pPr>
                      <a:r>
                        <a:rPr lang="en-GB" sz="1600" dirty="0">
                          <a:effectLst/>
                        </a:rPr>
                        <a:t>Portable bathrooms</a:t>
                      </a:r>
                      <a:endParaRPr lang="de-CH" sz="1600" dirty="0">
                        <a:effectLst/>
                        <a:latin typeface="Calibri"/>
                        <a:ea typeface="Calibri"/>
                        <a:cs typeface="Times New Roman"/>
                      </a:endParaRPr>
                    </a:p>
                    <a:p>
                      <a:pPr marL="216000" lvl="0" indent="-180000">
                        <a:lnSpc>
                          <a:spcPct val="115000"/>
                        </a:lnSpc>
                        <a:spcBef>
                          <a:spcPts val="0"/>
                        </a:spcBef>
                        <a:spcAft>
                          <a:spcPts val="0"/>
                        </a:spcAft>
                        <a:buFont typeface="Symbol"/>
                        <a:buChar char=""/>
                      </a:pPr>
                      <a:r>
                        <a:rPr lang="en-GB" sz="1600" dirty="0">
                          <a:effectLst/>
                        </a:rPr>
                        <a:t>Risk awareness</a:t>
                      </a:r>
                      <a:endParaRPr lang="de-CH" sz="1600" dirty="0">
                        <a:effectLst/>
                        <a:latin typeface="Calibri"/>
                        <a:ea typeface="Calibri"/>
                        <a:cs typeface="Times New Roman"/>
                      </a:endParaRPr>
                    </a:p>
                  </a:txBody>
                  <a:tcPr marL="1317" marR="1317" marT="1317" marB="1317">
                    <a:solidFill>
                      <a:srgbClr val="E7EEED"/>
                    </a:solidFill>
                  </a:tcPr>
                </a:tc>
                <a:extLst>
                  <a:ext uri="{0D108BD9-81ED-4DB2-BD59-A6C34878D82A}">
                    <a16:rowId xmlns:a16="http://schemas.microsoft.com/office/drawing/2014/main" val="10001"/>
                  </a:ext>
                </a:extLst>
              </a:tr>
              <a:tr h="1359566">
                <a:tc vMerge="1">
                  <a:txBody>
                    <a:bodyPr/>
                    <a:lstStyle/>
                    <a:p>
                      <a:endParaRPr lang="de-CH"/>
                    </a:p>
                  </a:txBody>
                  <a:tcPr/>
                </a:tc>
                <a:tc>
                  <a:txBody>
                    <a:bodyPr/>
                    <a:lstStyle/>
                    <a:p>
                      <a:pPr marL="36000">
                        <a:lnSpc>
                          <a:spcPct val="115000"/>
                        </a:lnSpc>
                        <a:spcBef>
                          <a:spcPts val="0"/>
                        </a:spcBef>
                        <a:spcAft>
                          <a:spcPts val="0"/>
                        </a:spcAft>
                      </a:pPr>
                      <a:r>
                        <a:rPr lang="en-GB" sz="1600" dirty="0">
                          <a:effectLst/>
                        </a:rPr>
                        <a:t>Animal waste contamination</a:t>
                      </a:r>
                      <a:endParaRPr lang="de-CH" sz="1600" dirty="0">
                        <a:effectLst/>
                        <a:latin typeface="Calibri"/>
                        <a:ea typeface="Calibri"/>
                        <a:cs typeface="Times New Roman"/>
                      </a:endParaRPr>
                    </a:p>
                  </a:txBody>
                  <a:tcPr marL="1317" marR="1317" marT="1317" marB="1317">
                    <a:solidFill>
                      <a:srgbClr val="CBDBD8"/>
                    </a:solidFill>
                  </a:tcPr>
                </a:tc>
                <a:tc>
                  <a:txBody>
                    <a:bodyPr/>
                    <a:lstStyle/>
                    <a:p>
                      <a:pPr marL="216000" lvl="0" indent="-180000" algn="l" defTabSz="457200" rtl="0" eaLnBrk="1" latinLnBrk="0" hangingPunct="1">
                        <a:lnSpc>
                          <a:spcPct val="100000"/>
                        </a:lnSpc>
                        <a:spcBef>
                          <a:spcPts val="0"/>
                        </a:spcBef>
                        <a:spcAft>
                          <a:spcPts val="0"/>
                        </a:spcAft>
                        <a:buFont typeface="Symbol"/>
                        <a:buChar char=""/>
                      </a:pPr>
                      <a:r>
                        <a:rPr lang="en-GB" sz="1600" kern="1200" dirty="0">
                          <a:solidFill>
                            <a:schemeClr val="dk1"/>
                          </a:solidFill>
                          <a:effectLst/>
                          <a:latin typeface="+mn-lt"/>
                          <a:ea typeface="+mn-ea"/>
                          <a:cs typeface="+mn-cs"/>
                        </a:rPr>
                        <a:t>Do not allow animals to graze in the vegetable plots.</a:t>
                      </a:r>
                      <a:endParaRPr lang="de-CH" sz="1600" kern="1200" dirty="0">
                        <a:solidFill>
                          <a:schemeClr val="dk1"/>
                        </a:solidFill>
                        <a:effectLst/>
                        <a:latin typeface="+mn-lt"/>
                        <a:ea typeface="+mn-ea"/>
                        <a:cs typeface="+mn-cs"/>
                      </a:endParaRPr>
                    </a:p>
                    <a:p>
                      <a:pPr marL="216000" lvl="0" indent="-180000" algn="l" defTabSz="457200" rtl="0" eaLnBrk="1" latinLnBrk="0" hangingPunct="1">
                        <a:lnSpc>
                          <a:spcPct val="100000"/>
                        </a:lnSpc>
                        <a:spcBef>
                          <a:spcPts val="0"/>
                        </a:spcBef>
                        <a:spcAft>
                          <a:spcPts val="0"/>
                        </a:spcAft>
                        <a:buFont typeface="Symbol"/>
                        <a:buChar char=""/>
                      </a:pPr>
                      <a:r>
                        <a:rPr lang="en-GB" sz="1600" kern="1200" dirty="0">
                          <a:solidFill>
                            <a:schemeClr val="dk1"/>
                          </a:solidFill>
                          <a:effectLst/>
                          <a:latin typeface="+mn-lt"/>
                          <a:ea typeface="+mn-ea"/>
                          <a:cs typeface="+mn-cs"/>
                        </a:rPr>
                        <a:t>Do not pick vegetables from sections of the plots where animal faecal matter has been observed.</a:t>
                      </a:r>
                      <a:endParaRPr lang="de-CH" sz="1600" kern="1200" dirty="0">
                        <a:solidFill>
                          <a:schemeClr val="dk1"/>
                        </a:solidFill>
                        <a:effectLst/>
                        <a:latin typeface="+mn-lt"/>
                        <a:ea typeface="+mn-ea"/>
                        <a:cs typeface="+mn-cs"/>
                      </a:endParaRPr>
                    </a:p>
                    <a:p>
                      <a:pPr marL="216000" lvl="0" indent="-180000" algn="l" defTabSz="457200" rtl="0" eaLnBrk="1" latinLnBrk="0" hangingPunct="1">
                        <a:lnSpc>
                          <a:spcPct val="100000"/>
                        </a:lnSpc>
                        <a:spcBef>
                          <a:spcPts val="0"/>
                        </a:spcBef>
                        <a:spcAft>
                          <a:spcPts val="0"/>
                        </a:spcAft>
                        <a:buFont typeface="Symbol"/>
                        <a:buChar char=""/>
                      </a:pPr>
                      <a:r>
                        <a:rPr lang="en-GB" sz="1600" kern="1200" dirty="0">
                          <a:solidFill>
                            <a:schemeClr val="dk1"/>
                          </a:solidFill>
                          <a:effectLst/>
                          <a:latin typeface="+mn-lt"/>
                          <a:ea typeface="+mn-ea"/>
                          <a:cs typeface="+mn-cs"/>
                        </a:rPr>
                        <a:t>Avoid picking vegetables that have been in contact with animal waste.</a:t>
                      </a:r>
                      <a:endParaRPr lang="de-CH" sz="1600" kern="1200" dirty="0">
                        <a:solidFill>
                          <a:schemeClr val="dk1"/>
                        </a:solidFill>
                        <a:effectLst/>
                        <a:latin typeface="+mn-lt"/>
                        <a:ea typeface="+mn-ea"/>
                        <a:cs typeface="+mn-cs"/>
                      </a:endParaRPr>
                    </a:p>
                  </a:txBody>
                  <a:tcPr marL="1317" marR="1317" marT="1317" marB="1317">
                    <a:solidFill>
                      <a:srgbClr val="CBDBD8"/>
                    </a:solidFill>
                  </a:tcPr>
                </a:tc>
                <a:extLst>
                  <a:ext uri="{0D108BD9-81ED-4DB2-BD59-A6C34878D82A}">
                    <a16:rowId xmlns:a16="http://schemas.microsoft.com/office/drawing/2014/main" val="10003"/>
                  </a:ext>
                </a:extLst>
              </a:tr>
              <a:tr h="1037010">
                <a:tc vMerge="1">
                  <a:txBody>
                    <a:bodyPr/>
                    <a:lstStyle/>
                    <a:p>
                      <a:endParaRPr lang="de-CH"/>
                    </a:p>
                  </a:txBody>
                  <a:tcPr/>
                </a:tc>
                <a:tc>
                  <a:txBody>
                    <a:bodyPr/>
                    <a:lstStyle/>
                    <a:p>
                      <a:pPr marL="36000">
                        <a:lnSpc>
                          <a:spcPct val="115000"/>
                        </a:lnSpc>
                        <a:spcBef>
                          <a:spcPts val="0"/>
                        </a:spcBef>
                        <a:spcAft>
                          <a:spcPts val="0"/>
                        </a:spcAft>
                      </a:pPr>
                      <a:r>
                        <a:rPr lang="en-GB" sz="1600" dirty="0">
                          <a:effectLst/>
                        </a:rPr>
                        <a:t>Pathogens in </a:t>
                      </a:r>
                      <a:br>
                        <a:rPr lang="en-GB" sz="1600" dirty="0">
                          <a:effectLst/>
                        </a:rPr>
                      </a:br>
                      <a:r>
                        <a:rPr lang="en-GB" sz="1600" dirty="0">
                          <a:effectLst/>
                        </a:rPr>
                        <a:t>containers and tools</a:t>
                      </a:r>
                      <a:endParaRPr lang="de-CH" sz="1600" dirty="0">
                        <a:effectLst/>
                        <a:latin typeface="Calibri"/>
                        <a:ea typeface="Calibri"/>
                        <a:cs typeface="Times New Roman"/>
                      </a:endParaRPr>
                    </a:p>
                  </a:txBody>
                  <a:tcPr marL="1317" marR="1317" marT="1317" marB="1317">
                    <a:solidFill>
                      <a:srgbClr val="E7EEED"/>
                    </a:solidFill>
                  </a:tcPr>
                </a:tc>
                <a:tc>
                  <a:txBody>
                    <a:bodyPr/>
                    <a:lstStyle/>
                    <a:p>
                      <a:pPr marL="216000" lvl="0" indent="-180000">
                        <a:lnSpc>
                          <a:spcPct val="115000"/>
                        </a:lnSpc>
                        <a:spcBef>
                          <a:spcPts val="0"/>
                        </a:spcBef>
                        <a:spcAft>
                          <a:spcPts val="0"/>
                        </a:spcAft>
                        <a:buFont typeface="Symbol"/>
                        <a:buChar char=""/>
                      </a:pPr>
                      <a:r>
                        <a:rPr lang="en-GB" sz="1600" dirty="0">
                          <a:effectLst/>
                        </a:rPr>
                        <a:t>Use plastic bins. </a:t>
                      </a:r>
                      <a:endParaRPr lang="de-CH" sz="1600" dirty="0">
                        <a:effectLst/>
                      </a:endParaRPr>
                    </a:p>
                    <a:p>
                      <a:pPr marL="216000" lvl="0" indent="-180000">
                        <a:lnSpc>
                          <a:spcPct val="115000"/>
                        </a:lnSpc>
                        <a:spcBef>
                          <a:spcPts val="0"/>
                        </a:spcBef>
                        <a:spcAft>
                          <a:spcPts val="0"/>
                        </a:spcAft>
                        <a:buFont typeface="Symbol"/>
                        <a:buChar char=""/>
                      </a:pPr>
                      <a:r>
                        <a:rPr lang="en-GB" sz="1600" dirty="0">
                          <a:effectLst/>
                        </a:rPr>
                        <a:t>Clean and disinfect tools and containers using permitted disinfectants.</a:t>
                      </a:r>
                      <a:endParaRPr lang="de-CH" sz="1600" dirty="0">
                        <a:effectLst/>
                        <a:latin typeface="Calibri"/>
                        <a:ea typeface="Calibri"/>
                        <a:cs typeface="Times New Roman"/>
                      </a:endParaRPr>
                    </a:p>
                  </a:txBody>
                  <a:tcPr marL="1317" marR="1317" marT="1317" marB="1317">
                    <a:solidFill>
                      <a:srgbClr val="E7EEED"/>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467544" y="517302"/>
            <a:ext cx="8280920" cy="954107"/>
          </a:xfrm>
          <a:prstGeom prst="rect">
            <a:avLst/>
          </a:prstGeom>
          <a:noFill/>
        </p:spPr>
        <p:txBody>
          <a:bodyPr wrap="square" rtlCol="0">
            <a:spAutoFit/>
          </a:bodyPr>
          <a:lstStyle/>
          <a:p>
            <a:r>
              <a:rPr lang="de-CH" sz="2800" dirty="0"/>
              <a:t>Hygiene: sources of vegetable </a:t>
            </a:r>
            <a:r>
              <a:rPr lang="de-CH" sz="2800" dirty="0" err="1"/>
              <a:t>contamination</a:t>
            </a:r>
            <a:r>
              <a:rPr lang="de-CH" sz="2800" dirty="0"/>
              <a:t> </a:t>
            </a:r>
            <a:br>
              <a:rPr lang="de-CH" sz="2800" dirty="0"/>
            </a:br>
            <a:r>
              <a:rPr lang="de-CH" sz="2800" dirty="0"/>
              <a:t>at harvest and during postharvest (1)</a:t>
            </a:r>
          </a:p>
        </p:txBody>
      </p:sp>
      <p:sp>
        <p:nvSpPr>
          <p:cNvPr id="5" name="Rectangle 4"/>
          <p:cNvSpPr/>
          <p:nvPr/>
        </p:nvSpPr>
        <p:spPr>
          <a:xfrm>
            <a:off x="1309564" y="5393527"/>
            <a:ext cx="7438900" cy="461665"/>
          </a:xfrm>
          <a:prstGeom prst="rect">
            <a:avLst/>
          </a:prstGeom>
        </p:spPr>
        <p:txBody>
          <a:bodyPr wrap="square">
            <a:spAutoFit/>
          </a:bodyPr>
          <a:lstStyle/>
          <a:p>
            <a:pPr algn="r"/>
            <a:r>
              <a:rPr lang="en-GB" sz="1200" b="0" i="1" dirty="0"/>
              <a:t>Adapted from ‘FAO Manual for the preparation and sale of fruits and vegetables: From field to market. FAO Agricultural Services Bulletin 151, 2004’: Chapter 4 Hygiene and Sanitation. ISBN 92-5-104991-2</a:t>
            </a:r>
            <a:endParaRPr lang="de-CH" sz="1200" b="0" i="1" dirty="0"/>
          </a:p>
        </p:txBody>
      </p:sp>
    </p:spTree>
    <p:extLst>
      <p:ext uri="{BB962C8B-B14F-4D97-AF65-F5344CB8AC3E}">
        <p14:creationId xmlns:p14="http://schemas.microsoft.com/office/powerpoint/2010/main" val="35582815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extLst>
              <p:ext uri="{D42A27DB-BD31-4B8C-83A1-F6EECF244321}">
                <p14:modId xmlns:p14="http://schemas.microsoft.com/office/powerpoint/2010/main" val="546421524"/>
              </p:ext>
            </p:extLst>
          </p:nvPr>
        </p:nvGraphicFramePr>
        <p:xfrm>
          <a:off x="467543" y="1484784"/>
          <a:ext cx="8280921" cy="3259478"/>
        </p:xfrm>
        <a:graphic>
          <a:graphicData uri="http://schemas.openxmlformats.org/drawingml/2006/table">
            <a:tbl>
              <a:tblPr firstRow="1" firstCol="1" bandRow="1">
                <a:tableStyleId>{5C22544A-7EE6-4342-B048-85BDC9FD1C3A}</a:tableStyleId>
              </a:tblPr>
              <a:tblGrid>
                <a:gridCol w="1670102">
                  <a:extLst>
                    <a:ext uri="{9D8B030D-6E8A-4147-A177-3AD203B41FA5}">
                      <a16:colId xmlns:a16="http://schemas.microsoft.com/office/drawing/2014/main" val="20000"/>
                    </a:ext>
                  </a:extLst>
                </a:gridCol>
                <a:gridCol w="1670102">
                  <a:extLst>
                    <a:ext uri="{9D8B030D-6E8A-4147-A177-3AD203B41FA5}">
                      <a16:colId xmlns:a16="http://schemas.microsoft.com/office/drawing/2014/main" val="20001"/>
                    </a:ext>
                  </a:extLst>
                </a:gridCol>
                <a:gridCol w="4940717">
                  <a:extLst>
                    <a:ext uri="{9D8B030D-6E8A-4147-A177-3AD203B41FA5}">
                      <a16:colId xmlns:a16="http://schemas.microsoft.com/office/drawing/2014/main" val="20002"/>
                    </a:ext>
                  </a:extLst>
                </a:gridCol>
              </a:tblGrid>
              <a:tr h="709008">
                <a:tc>
                  <a:txBody>
                    <a:bodyPr/>
                    <a:lstStyle/>
                    <a:p>
                      <a:pPr marL="36000">
                        <a:lnSpc>
                          <a:spcPct val="115000"/>
                        </a:lnSpc>
                        <a:spcAft>
                          <a:spcPts val="0"/>
                        </a:spcAft>
                      </a:pPr>
                      <a:r>
                        <a:rPr lang="en-GB" sz="1800" dirty="0">
                          <a:effectLst/>
                        </a:rPr>
                        <a:t>Stage</a:t>
                      </a:r>
                      <a:endParaRPr lang="de-CH" sz="18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15000"/>
                        </a:lnSpc>
                        <a:spcAft>
                          <a:spcPts val="0"/>
                        </a:spcAft>
                      </a:pPr>
                      <a:r>
                        <a:rPr lang="en-GB" sz="1800" dirty="0">
                          <a:effectLst/>
                        </a:rPr>
                        <a:t>Risk</a:t>
                      </a:r>
                      <a:endParaRPr lang="de-CH" sz="18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15000"/>
                        </a:lnSpc>
                        <a:spcAft>
                          <a:spcPts val="0"/>
                        </a:spcAft>
                      </a:pPr>
                      <a:r>
                        <a:rPr lang="en-GB" sz="1800" dirty="0">
                          <a:effectLst/>
                        </a:rPr>
                        <a:t>Prevention strategies</a:t>
                      </a:r>
                    </a:p>
                    <a:p>
                      <a:pPr marL="36000">
                        <a:lnSpc>
                          <a:spcPct val="115000"/>
                        </a:lnSpc>
                        <a:spcAft>
                          <a:spcPts val="0"/>
                        </a:spcAft>
                      </a:pPr>
                      <a:endParaRPr lang="de-CH" sz="1800" dirty="0">
                        <a:effectLst/>
                        <a:latin typeface="Calibri"/>
                        <a:ea typeface="Calibri"/>
                        <a:cs typeface="Times New Roman"/>
                      </a:endParaRPr>
                    </a:p>
                  </a:txBody>
                  <a:tcPr marL="1317" marR="1317" marT="1317" marB="1317">
                    <a:solidFill>
                      <a:schemeClr val="accent5">
                        <a:lumMod val="75000"/>
                      </a:schemeClr>
                    </a:solidFill>
                  </a:tcPr>
                </a:tc>
                <a:extLst>
                  <a:ext uri="{0D108BD9-81ED-4DB2-BD59-A6C34878D82A}">
                    <a16:rowId xmlns:a16="http://schemas.microsoft.com/office/drawing/2014/main" val="10000"/>
                  </a:ext>
                </a:extLst>
              </a:tr>
              <a:tr h="1275235">
                <a:tc rowSpan="2">
                  <a:txBody>
                    <a:bodyPr/>
                    <a:lstStyle/>
                    <a:p>
                      <a:pPr marL="36000">
                        <a:lnSpc>
                          <a:spcPct val="115000"/>
                        </a:lnSpc>
                        <a:spcAft>
                          <a:spcPts val="0"/>
                        </a:spcAft>
                      </a:pPr>
                      <a:r>
                        <a:rPr lang="en-GB" sz="1600" dirty="0" err="1">
                          <a:effectLst/>
                        </a:rPr>
                        <a:t>Packhouse</a:t>
                      </a:r>
                      <a:r>
                        <a:rPr lang="en-GB" sz="1600" dirty="0">
                          <a:effectLst/>
                        </a:rPr>
                        <a:t> </a:t>
                      </a:r>
                      <a:endParaRPr lang="de-CH" sz="16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15000"/>
                        </a:lnSpc>
                        <a:spcAft>
                          <a:spcPts val="0"/>
                        </a:spcAft>
                      </a:pPr>
                      <a:r>
                        <a:rPr lang="en-GB" sz="1600" dirty="0">
                          <a:effectLst/>
                        </a:rPr>
                        <a:t>Faecal contamination</a:t>
                      </a:r>
                      <a:endParaRPr lang="de-CH" sz="1600" dirty="0">
                        <a:effectLst/>
                        <a:latin typeface="Calibri"/>
                        <a:ea typeface="Calibri"/>
                        <a:cs typeface="Times New Roman"/>
                      </a:endParaRPr>
                    </a:p>
                  </a:txBody>
                  <a:tcPr marL="1317" marR="1317" marT="1317" marB="1317"/>
                </a:tc>
                <a:tc>
                  <a:txBody>
                    <a:bodyPr/>
                    <a:lstStyle/>
                    <a:p>
                      <a:pPr marL="216000" lvl="0" indent="-180000">
                        <a:lnSpc>
                          <a:spcPct val="115000"/>
                        </a:lnSpc>
                        <a:spcAft>
                          <a:spcPts val="0"/>
                        </a:spcAft>
                        <a:buFont typeface="Symbol"/>
                        <a:buChar char=""/>
                      </a:pPr>
                      <a:r>
                        <a:rPr lang="en-GB" sz="1600" dirty="0">
                          <a:effectLst/>
                        </a:rPr>
                        <a:t>Personal hygiene</a:t>
                      </a:r>
                      <a:endParaRPr lang="de-CH" sz="1600" dirty="0">
                        <a:effectLst/>
                      </a:endParaRPr>
                    </a:p>
                    <a:p>
                      <a:pPr marL="216000" lvl="0" indent="-180000">
                        <a:lnSpc>
                          <a:spcPct val="115000"/>
                        </a:lnSpc>
                        <a:spcAft>
                          <a:spcPts val="0"/>
                        </a:spcAft>
                        <a:buFont typeface="Symbol"/>
                        <a:buChar char=""/>
                      </a:pPr>
                      <a:r>
                        <a:rPr lang="en-GB" sz="1600" dirty="0">
                          <a:effectLst/>
                        </a:rPr>
                        <a:t>Sanitary facilities</a:t>
                      </a:r>
                      <a:endParaRPr lang="de-CH" sz="1600" dirty="0">
                        <a:effectLst/>
                      </a:endParaRPr>
                    </a:p>
                    <a:p>
                      <a:pPr marL="216000" lvl="0" indent="-180000">
                        <a:lnSpc>
                          <a:spcPct val="115000"/>
                        </a:lnSpc>
                        <a:spcAft>
                          <a:spcPts val="0"/>
                        </a:spcAft>
                        <a:buFont typeface="Symbol"/>
                        <a:buChar char=""/>
                      </a:pPr>
                      <a:r>
                        <a:rPr lang="en-GB" sz="1600" dirty="0">
                          <a:effectLst/>
                        </a:rPr>
                        <a:t>Avoid animal entrance. </a:t>
                      </a:r>
                      <a:endParaRPr lang="de-CH" sz="1600" dirty="0">
                        <a:effectLst/>
                      </a:endParaRPr>
                    </a:p>
                    <a:p>
                      <a:pPr marL="216000" lvl="0" indent="-180000">
                        <a:lnSpc>
                          <a:spcPct val="115000"/>
                        </a:lnSpc>
                        <a:spcAft>
                          <a:spcPts val="0"/>
                        </a:spcAft>
                        <a:buFont typeface="Symbol"/>
                        <a:buChar char=""/>
                      </a:pPr>
                      <a:r>
                        <a:rPr lang="en-GB" sz="1600" dirty="0">
                          <a:effectLst/>
                        </a:rPr>
                        <a:t>Eliminate places may harbour rodents.</a:t>
                      </a:r>
                      <a:endParaRPr lang="de-CH" sz="1600" dirty="0">
                        <a:effectLst/>
                        <a:latin typeface="Calibri"/>
                        <a:ea typeface="Calibri"/>
                        <a:cs typeface="Times New Roman"/>
                      </a:endParaRPr>
                    </a:p>
                  </a:txBody>
                  <a:tcPr marL="1317" marR="1317" marT="1317" marB="1317"/>
                </a:tc>
                <a:extLst>
                  <a:ext uri="{0D108BD9-81ED-4DB2-BD59-A6C34878D82A}">
                    <a16:rowId xmlns:a16="http://schemas.microsoft.com/office/drawing/2014/main" val="10001"/>
                  </a:ext>
                </a:extLst>
              </a:tr>
              <a:tr h="1275235">
                <a:tc vMerge="1">
                  <a:txBody>
                    <a:bodyPr/>
                    <a:lstStyle/>
                    <a:p>
                      <a:endParaRPr lang="de-CH"/>
                    </a:p>
                  </a:txBody>
                  <a:tcPr/>
                </a:tc>
                <a:tc>
                  <a:txBody>
                    <a:bodyPr/>
                    <a:lstStyle/>
                    <a:p>
                      <a:pPr marL="36000">
                        <a:lnSpc>
                          <a:spcPct val="115000"/>
                        </a:lnSpc>
                        <a:spcAft>
                          <a:spcPts val="0"/>
                        </a:spcAft>
                      </a:pPr>
                      <a:r>
                        <a:rPr lang="en-GB" sz="1600">
                          <a:effectLst/>
                        </a:rPr>
                        <a:t>Contaminated water</a:t>
                      </a:r>
                      <a:endParaRPr lang="de-CH" sz="1600">
                        <a:effectLst/>
                        <a:latin typeface="Calibri"/>
                        <a:ea typeface="Calibri"/>
                        <a:cs typeface="Times New Roman"/>
                      </a:endParaRPr>
                    </a:p>
                  </a:txBody>
                  <a:tcPr marL="1317" marR="1317" marT="1317" marB="1317"/>
                </a:tc>
                <a:tc>
                  <a:txBody>
                    <a:bodyPr/>
                    <a:lstStyle/>
                    <a:p>
                      <a:pPr marL="216000" lvl="0" indent="-180000">
                        <a:lnSpc>
                          <a:spcPct val="115000"/>
                        </a:lnSpc>
                        <a:spcAft>
                          <a:spcPts val="0"/>
                        </a:spcAft>
                        <a:buFont typeface="Symbol"/>
                        <a:buChar char=""/>
                      </a:pPr>
                      <a:r>
                        <a:rPr lang="en-GB" sz="1600" dirty="0">
                          <a:effectLst/>
                        </a:rPr>
                        <a:t>Alternative methods for precooling</a:t>
                      </a:r>
                      <a:endParaRPr lang="de-CH" sz="1600" dirty="0">
                        <a:effectLst/>
                      </a:endParaRPr>
                    </a:p>
                    <a:p>
                      <a:pPr marL="216000" lvl="0" indent="-180000">
                        <a:lnSpc>
                          <a:spcPct val="115000"/>
                        </a:lnSpc>
                        <a:spcAft>
                          <a:spcPts val="0"/>
                        </a:spcAft>
                        <a:buFont typeface="Symbol"/>
                        <a:buChar char=""/>
                      </a:pPr>
                      <a:r>
                        <a:rPr lang="en-GB" sz="1600" dirty="0">
                          <a:effectLst/>
                        </a:rPr>
                        <a:t>Use potable water. </a:t>
                      </a:r>
                      <a:endParaRPr lang="de-CH" sz="1600" dirty="0">
                        <a:effectLst/>
                      </a:endParaRPr>
                    </a:p>
                    <a:p>
                      <a:pPr marL="216000" lvl="0" indent="-180000">
                        <a:lnSpc>
                          <a:spcPct val="115000"/>
                        </a:lnSpc>
                        <a:spcAft>
                          <a:spcPts val="0"/>
                        </a:spcAft>
                        <a:buFont typeface="Symbol"/>
                        <a:buChar char=""/>
                      </a:pPr>
                      <a:r>
                        <a:rPr lang="en-GB" sz="1600" dirty="0">
                          <a:effectLst/>
                        </a:rPr>
                        <a:t>Filtration and chlorination of recirculated water. </a:t>
                      </a:r>
                      <a:endParaRPr lang="de-CH" sz="1600" dirty="0">
                        <a:effectLst/>
                      </a:endParaRPr>
                    </a:p>
                    <a:p>
                      <a:pPr marL="216000" lvl="0" indent="-180000">
                        <a:lnSpc>
                          <a:spcPct val="115000"/>
                        </a:lnSpc>
                        <a:spcAft>
                          <a:spcPts val="0"/>
                        </a:spcAft>
                        <a:buFont typeface="Symbol"/>
                        <a:buChar char=""/>
                      </a:pPr>
                      <a:r>
                        <a:rPr lang="en-GB" sz="1600" dirty="0">
                          <a:effectLst/>
                        </a:rPr>
                        <a:t>Multiple washing</a:t>
                      </a:r>
                      <a:endParaRPr lang="de-CH" sz="1600" dirty="0">
                        <a:effectLst/>
                        <a:latin typeface="Calibri"/>
                        <a:ea typeface="Calibri"/>
                        <a:cs typeface="Times New Roman"/>
                      </a:endParaRPr>
                    </a:p>
                  </a:txBody>
                  <a:tcPr marL="1317" marR="1317" marT="1317" marB="1317"/>
                </a:tc>
                <a:extLst>
                  <a:ext uri="{0D108BD9-81ED-4DB2-BD59-A6C34878D82A}">
                    <a16:rowId xmlns:a16="http://schemas.microsoft.com/office/drawing/2014/main" val="10002"/>
                  </a:ext>
                </a:extLst>
              </a:tr>
            </a:tbl>
          </a:graphicData>
        </a:graphic>
      </p:graphicFrame>
      <p:sp>
        <p:nvSpPr>
          <p:cNvPr id="3" name="TextBox 2"/>
          <p:cNvSpPr txBox="1"/>
          <p:nvPr/>
        </p:nvSpPr>
        <p:spPr>
          <a:xfrm>
            <a:off x="467544" y="437763"/>
            <a:ext cx="8280920" cy="954107"/>
          </a:xfrm>
          <a:prstGeom prst="rect">
            <a:avLst/>
          </a:prstGeom>
          <a:noFill/>
        </p:spPr>
        <p:txBody>
          <a:bodyPr wrap="square" rtlCol="0">
            <a:spAutoFit/>
          </a:bodyPr>
          <a:lstStyle/>
          <a:p>
            <a:r>
              <a:rPr lang="de-CH" sz="2800" dirty="0"/>
              <a:t>Hygiene: sources of vegetable </a:t>
            </a:r>
            <a:r>
              <a:rPr lang="de-CH" sz="2800" dirty="0" err="1"/>
              <a:t>contamination</a:t>
            </a:r>
            <a:r>
              <a:rPr lang="de-CH" sz="2800" dirty="0"/>
              <a:t> </a:t>
            </a:r>
            <a:br>
              <a:rPr lang="de-CH" sz="2800" dirty="0"/>
            </a:br>
            <a:r>
              <a:rPr lang="de-CH" sz="2800" dirty="0"/>
              <a:t>at harvest and during postharvest (2)</a:t>
            </a:r>
          </a:p>
        </p:txBody>
      </p:sp>
      <p:sp>
        <p:nvSpPr>
          <p:cNvPr id="5" name="Rectangle 4"/>
          <p:cNvSpPr/>
          <p:nvPr/>
        </p:nvSpPr>
        <p:spPr>
          <a:xfrm>
            <a:off x="1115616" y="4756196"/>
            <a:ext cx="7632848" cy="461665"/>
          </a:xfrm>
          <a:prstGeom prst="rect">
            <a:avLst/>
          </a:prstGeom>
        </p:spPr>
        <p:txBody>
          <a:bodyPr wrap="square">
            <a:spAutoFit/>
          </a:bodyPr>
          <a:lstStyle/>
          <a:p>
            <a:pPr algn="r"/>
            <a:r>
              <a:rPr lang="en-GB" sz="1200" b="0" i="1" dirty="0"/>
              <a:t>Adapted from ‘FAO Manual for the preparation and sale of fruits and vegetables: From field to market. FAO Agricultural Services Bulletin 151, 2004’: Chapter 4 Hygiene and Sanitation. ISBN 92-5-104991-2</a:t>
            </a:r>
            <a:endParaRPr lang="de-CH" sz="1200" b="0" i="1" dirty="0"/>
          </a:p>
        </p:txBody>
      </p:sp>
    </p:spTree>
    <p:extLst>
      <p:ext uri="{BB962C8B-B14F-4D97-AF65-F5344CB8AC3E}">
        <p14:creationId xmlns:p14="http://schemas.microsoft.com/office/powerpoint/2010/main" val="26322779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extLst>
              <p:ext uri="{D42A27DB-BD31-4B8C-83A1-F6EECF244321}">
                <p14:modId xmlns:p14="http://schemas.microsoft.com/office/powerpoint/2010/main" val="917504458"/>
              </p:ext>
            </p:extLst>
          </p:nvPr>
        </p:nvGraphicFramePr>
        <p:xfrm>
          <a:off x="505271" y="1340768"/>
          <a:ext cx="8205465" cy="4176464"/>
        </p:xfrm>
        <a:graphic>
          <a:graphicData uri="http://schemas.openxmlformats.org/drawingml/2006/table">
            <a:tbl>
              <a:tblPr firstRow="1" firstCol="1" bandRow="1">
                <a:tableStyleId>{5C22544A-7EE6-4342-B048-85BDC9FD1C3A}</a:tableStyleId>
              </a:tblPr>
              <a:tblGrid>
                <a:gridCol w="1519531">
                  <a:extLst>
                    <a:ext uri="{9D8B030D-6E8A-4147-A177-3AD203B41FA5}">
                      <a16:colId xmlns:a16="http://schemas.microsoft.com/office/drawing/2014/main" val="20000"/>
                    </a:ext>
                  </a:extLst>
                </a:gridCol>
                <a:gridCol w="2057829">
                  <a:extLst>
                    <a:ext uri="{9D8B030D-6E8A-4147-A177-3AD203B41FA5}">
                      <a16:colId xmlns:a16="http://schemas.microsoft.com/office/drawing/2014/main" val="20001"/>
                    </a:ext>
                  </a:extLst>
                </a:gridCol>
                <a:gridCol w="4628105">
                  <a:extLst>
                    <a:ext uri="{9D8B030D-6E8A-4147-A177-3AD203B41FA5}">
                      <a16:colId xmlns:a16="http://schemas.microsoft.com/office/drawing/2014/main" val="20002"/>
                    </a:ext>
                  </a:extLst>
                </a:gridCol>
              </a:tblGrid>
              <a:tr h="447405">
                <a:tc>
                  <a:txBody>
                    <a:bodyPr/>
                    <a:lstStyle/>
                    <a:p>
                      <a:pPr marL="36000">
                        <a:lnSpc>
                          <a:spcPct val="100000"/>
                        </a:lnSpc>
                        <a:spcAft>
                          <a:spcPts val="0"/>
                        </a:spcAft>
                      </a:pPr>
                      <a:r>
                        <a:rPr lang="en-GB" sz="1800" dirty="0">
                          <a:effectLst/>
                        </a:rPr>
                        <a:t>Stage</a:t>
                      </a:r>
                      <a:endParaRPr lang="de-CH" sz="18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00000"/>
                        </a:lnSpc>
                        <a:spcAft>
                          <a:spcPts val="0"/>
                        </a:spcAft>
                      </a:pPr>
                      <a:r>
                        <a:rPr lang="en-GB" sz="1800" dirty="0">
                          <a:effectLst/>
                        </a:rPr>
                        <a:t>Risk</a:t>
                      </a:r>
                      <a:endParaRPr lang="de-CH" sz="18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00000"/>
                        </a:lnSpc>
                        <a:spcAft>
                          <a:spcPts val="0"/>
                        </a:spcAft>
                      </a:pPr>
                      <a:r>
                        <a:rPr lang="en-GB" sz="1800" dirty="0">
                          <a:effectLst/>
                        </a:rPr>
                        <a:t>Prevention strategies</a:t>
                      </a:r>
                      <a:endParaRPr lang="de-CH" sz="1800" dirty="0">
                        <a:effectLst/>
                        <a:latin typeface="Calibri"/>
                        <a:ea typeface="Calibri"/>
                        <a:cs typeface="Times New Roman"/>
                      </a:endParaRPr>
                    </a:p>
                  </a:txBody>
                  <a:tcPr marL="1317" marR="1317" marT="1317" marB="1317">
                    <a:solidFill>
                      <a:schemeClr val="accent5">
                        <a:lumMod val="75000"/>
                      </a:schemeClr>
                    </a:solidFill>
                  </a:tcPr>
                </a:tc>
                <a:extLst>
                  <a:ext uri="{0D108BD9-81ED-4DB2-BD59-A6C34878D82A}">
                    <a16:rowId xmlns:a16="http://schemas.microsoft.com/office/drawing/2014/main" val="10000"/>
                  </a:ext>
                </a:extLst>
              </a:tr>
              <a:tr h="2366601">
                <a:tc>
                  <a:txBody>
                    <a:bodyPr/>
                    <a:lstStyle/>
                    <a:p>
                      <a:pPr marL="36000">
                        <a:lnSpc>
                          <a:spcPct val="100000"/>
                        </a:lnSpc>
                        <a:spcAft>
                          <a:spcPts val="0"/>
                        </a:spcAft>
                      </a:pPr>
                      <a:r>
                        <a:rPr lang="en-GB" sz="1600" dirty="0">
                          <a:effectLst/>
                        </a:rPr>
                        <a:t>Storage and transportation</a:t>
                      </a:r>
                      <a:endParaRPr lang="de-CH" sz="1600" dirty="0">
                        <a:effectLst/>
                        <a:latin typeface="Calibri"/>
                        <a:ea typeface="Calibri"/>
                        <a:cs typeface="Times New Roman"/>
                      </a:endParaRPr>
                    </a:p>
                  </a:txBody>
                  <a:tcPr marL="1317" marR="1317" marT="1317" marB="1317">
                    <a:solidFill>
                      <a:schemeClr val="accent5">
                        <a:lumMod val="75000"/>
                      </a:schemeClr>
                    </a:solidFill>
                  </a:tcPr>
                </a:tc>
                <a:tc>
                  <a:txBody>
                    <a:bodyPr/>
                    <a:lstStyle/>
                    <a:p>
                      <a:pPr marL="36000">
                        <a:lnSpc>
                          <a:spcPct val="100000"/>
                        </a:lnSpc>
                        <a:spcAft>
                          <a:spcPts val="0"/>
                        </a:spcAft>
                      </a:pPr>
                      <a:r>
                        <a:rPr lang="en-GB" sz="1600" dirty="0">
                          <a:effectLst/>
                        </a:rPr>
                        <a:t>Development </a:t>
                      </a:r>
                      <a:br>
                        <a:rPr lang="en-GB" sz="1600" dirty="0">
                          <a:effectLst/>
                        </a:rPr>
                      </a:br>
                      <a:r>
                        <a:rPr lang="en-GB" sz="1600" dirty="0">
                          <a:effectLst/>
                        </a:rPr>
                        <a:t>of microorganisms </a:t>
                      </a:r>
                      <a:br>
                        <a:rPr lang="en-GB" sz="1600" dirty="0">
                          <a:effectLst/>
                        </a:rPr>
                      </a:br>
                      <a:r>
                        <a:rPr lang="en-GB" sz="1600" dirty="0">
                          <a:effectLst/>
                        </a:rPr>
                        <a:t>on produce</a:t>
                      </a:r>
                      <a:endParaRPr lang="de-CH" sz="1600" dirty="0">
                        <a:effectLst/>
                        <a:latin typeface="Calibri"/>
                        <a:ea typeface="Calibri"/>
                        <a:cs typeface="Times New Roman"/>
                      </a:endParaRPr>
                    </a:p>
                  </a:txBody>
                  <a:tcPr marL="1317" marR="1317" marT="1317" marB="1317"/>
                </a:tc>
                <a:tc>
                  <a:txBody>
                    <a:bodyPr/>
                    <a:lstStyle/>
                    <a:p>
                      <a:pPr marL="216000" lvl="0" indent="-180000">
                        <a:lnSpc>
                          <a:spcPct val="100000"/>
                        </a:lnSpc>
                        <a:spcAft>
                          <a:spcPts val="0"/>
                        </a:spcAft>
                        <a:buFont typeface="Arial" panose="020B0604020202020204" pitchFamily="34" charset="0"/>
                        <a:buChar char="•"/>
                      </a:pPr>
                      <a:r>
                        <a:rPr lang="en-GB" sz="1600" dirty="0">
                          <a:effectLst/>
                        </a:rPr>
                        <a:t>Keep produce at suitable temperature </a:t>
                      </a:r>
                      <a:br>
                        <a:rPr lang="en-GB" sz="1600" dirty="0">
                          <a:effectLst/>
                        </a:rPr>
                      </a:br>
                      <a:r>
                        <a:rPr lang="en-GB" sz="1600" dirty="0">
                          <a:effectLst/>
                        </a:rPr>
                        <a:t>and relative humidity.</a:t>
                      </a:r>
                      <a:endParaRPr lang="de-CH" sz="1600" dirty="0">
                        <a:effectLst/>
                      </a:endParaRPr>
                    </a:p>
                    <a:p>
                      <a:pPr marL="216000" lvl="0" indent="-180000">
                        <a:lnSpc>
                          <a:spcPct val="100000"/>
                        </a:lnSpc>
                        <a:spcAft>
                          <a:spcPts val="0"/>
                        </a:spcAft>
                        <a:buFont typeface="Arial" panose="020B0604020202020204" pitchFamily="34" charset="0"/>
                        <a:buChar char="•"/>
                      </a:pPr>
                      <a:r>
                        <a:rPr lang="en-GB" sz="1600" dirty="0">
                          <a:effectLst/>
                        </a:rPr>
                        <a:t>Watch conditions inside packaging.</a:t>
                      </a:r>
                      <a:endParaRPr lang="de-CH" sz="1600" dirty="0">
                        <a:effectLst/>
                      </a:endParaRPr>
                    </a:p>
                    <a:p>
                      <a:pPr marL="216000" lvl="0" indent="-180000">
                        <a:lnSpc>
                          <a:spcPct val="100000"/>
                        </a:lnSpc>
                        <a:spcAft>
                          <a:spcPts val="0"/>
                        </a:spcAft>
                        <a:buFont typeface="Arial" panose="020B0604020202020204" pitchFamily="34" charset="0"/>
                        <a:buChar char="•"/>
                      </a:pPr>
                      <a:r>
                        <a:rPr lang="en-GB" sz="1600" dirty="0">
                          <a:effectLst/>
                        </a:rPr>
                        <a:t>Clean and disinfect facilities. </a:t>
                      </a:r>
                      <a:endParaRPr lang="de-CH" sz="1600" dirty="0">
                        <a:effectLst/>
                      </a:endParaRPr>
                    </a:p>
                    <a:p>
                      <a:pPr marL="216000" lvl="0" indent="-180000">
                        <a:lnSpc>
                          <a:spcPct val="100000"/>
                        </a:lnSpc>
                        <a:spcAft>
                          <a:spcPts val="0"/>
                        </a:spcAft>
                        <a:buFont typeface="Arial" panose="020B0604020202020204" pitchFamily="34" charset="0"/>
                        <a:buChar char="•"/>
                      </a:pPr>
                      <a:r>
                        <a:rPr lang="en-GB" sz="1600" dirty="0">
                          <a:effectLst/>
                        </a:rPr>
                        <a:t>Avoid repackaging. </a:t>
                      </a:r>
                      <a:endParaRPr lang="de-CH" sz="1600" dirty="0">
                        <a:effectLst/>
                      </a:endParaRPr>
                    </a:p>
                    <a:p>
                      <a:pPr marL="216000" lvl="0" indent="-180000">
                        <a:lnSpc>
                          <a:spcPct val="100000"/>
                        </a:lnSpc>
                        <a:spcAft>
                          <a:spcPts val="0"/>
                        </a:spcAft>
                        <a:buFont typeface="Arial" panose="020B0604020202020204" pitchFamily="34" charset="0"/>
                        <a:buChar char="•"/>
                      </a:pPr>
                      <a:r>
                        <a:rPr lang="en-GB" sz="1600" dirty="0">
                          <a:effectLst/>
                        </a:rPr>
                        <a:t>Practice good personal hygiene. </a:t>
                      </a:r>
                      <a:endParaRPr lang="de-CH" sz="1600" dirty="0">
                        <a:effectLst/>
                      </a:endParaRPr>
                    </a:p>
                    <a:p>
                      <a:pPr marL="216000" lvl="0" indent="-180000">
                        <a:lnSpc>
                          <a:spcPct val="100000"/>
                        </a:lnSpc>
                        <a:spcAft>
                          <a:spcPts val="0"/>
                        </a:spcAft>
                        <a:buFont typeface="Arial" panose="020B0604020202020204" pitchFamily="34" charset="0"/>
                        <a:buChar char="•"/>
                      </a:pPr>
                      <a:r>
                        <a:rPr lang="en-GB" sz="1600" dirty="0">
                          <a:effectLst/>
                        </a:rPr>
                        <a:t>Do not store or transport with other fresh products. </a:t>
                      </a:r>
                      <a:endParaRPr lang="de-CH" sz="1600" dirty="0">
                        <a:effectLst/>
                      </a:endParaRPr>
                    </a:p>
                    <a:p>
                      <a:pPr marL="216000" lvl="0" indent="-180000">
                        <a:lnSpc>
                          <a:spcPct val="100000"/>
                        </a:lnSpc>
                        <a:spcAft>
                          <a:spcPts val="0"/>
                        </a:spcAft>
                        <a:buFont typeface="Arial" panose="020B0604020202020204" pitchFamily="34" charset="0"/>
                        <a:buChar char="•"/>
                      </a:pPr>
                      <a:r>
                        <a:rPr lang="en-GB" sz="1600" dirty="0">
                          <a:effectLst/>
                        </a:rPr>
                        <a:t>Use new packing materials.</a:t>
                      </a:r>
                      <a:endParaRPr lang="de-CH" sz="1600" dirty="0">
                        <a:effectLst/>
                        <a:latin typeface="Calibri"/>
                        <a:ea typeface="Calibri"/>
                        <a:cs typeface="Times New Roman"/>
                      </a:endParaRPr>
                    </a:p>
                  </a:txBody>
                  <a:tcPr marL="1317" marR="1317" marT="1317" marB="1317"/>
                </a:tc>
                <a:extLst>
                  <a:ext uri="{0D108BD9-81ED-4DB2-BD59-A6C34878D82A}">
                    <a16:rowId xmlns:a16="http://schemas.microsoft.com/office/drawing/2014/main" val="10001"/>
                  </a:ext>
                </a:extLst>
              </a:tr>
              <a:tr h="541910">
                <a:tc rowSpan="2">
                  <a:txBody>
                    <a:bodyPr/>
                    <a:lstStyle/>
                    <a:p>
                      <a:pPr marL="36000">
                        <a:lnSpc>
                          <a:spcPct val="100000"/>
                        </a:lnSpc>
                        <a:spcAft>
                          <a:spcPts val="0"/>
                        </a:spcAft>
                      </a:pPr>
                      <a:r>
                        <a:rPr lang="en-GB" sz="1600" dirty="0">
                          <a:effectLst/>
                        </a:rPr>
                        <a:t>Sale </a:t>
                      </a:r>
                      <a:endParaRPr lang="de-CH" sz="1600" dirty="0">
                        <a:effectLst/>
                        <a:latin typeface="Calibri"/>
                        <a:ea typeface="Calibri"/>
                        <a:cs typeface="Times New Roman"/>
                      </a:endParaRPr>
                    </a:p>
                  </a:txBody>
                  <a:tcPr marL="1317" marR="1317" marT="1317" marB="1317">
                    <a:solidFill>
                      <a:schemeClr val="accent5">
                        <a:lumMod val="75000"/>
                      </a:schemeClr>
                    </a:solidFill>
                  </a:tcPr>
                </a:tc>
                <a:tc rowSpan="2">
                  <a:txBody>
                    <a:bodyPr/>
                    <a:lstStyle/>
                    <a:p>
                      <a:pPr marL="36000">
                        <a:lnSpc>
                          <a:spcPct val="100000"/>
                        </a:lnSpc>
                        <a:spcAft>
                          <a:spcPts val="0"/>
                        </a:spcAft>
                      </a:pPr>
                      <a:r>
                        <a:rPr lang="en-GB" sz="1600" dirty="0">
                          <a:effectLst/>
                        </a:rPr>
                        <a:t>Product </a:t>
                      </a:r>
                      <a:br>
                        <a:rPr lang="en-GB" sz="1600" dirty="0">
                          <a:effectLst/>
                        </a:rPr>
                      </a:br>
                      <a:r>
                        <a:rPr lang="en-GB" sz="1600" dirty="0">
                          <a:effectLst/>
                        </a:rPr>
                        <a:t>contamination </a:t>
                      </a:r>
                      <a:endParaRPr lang="de-CH" sz="1600" dirty="0">
                        <a:effectLst/>
                        <a:latin typeface="Calibri"/>
                        <a:ea typeface="Calibri"/>
                        <a:cs typeface="Times New Roman"/>
                      </a:endParaRPr>
                    </a:p>
                  </a:txBody>
                  <a:tcPr marL="1317" marR="1317" marT="1317" marB="1317"/>
                </a:tc>
                <a:tc>
                  <a:txBody>
                    <a:bodyPr/>
                    <a:lstStyle/>
                    <a:p>
                      <a:pPr marL="216000" indent="-180000">
                        <a:lnSpc>
                          <a:spcPct val="100000"/>
                        </a:lnSpc>
                        <a:spcAft>
                          <a:spcPts val="0"/>
                        </a:spcAft>
                        <a:buFont typeface="Arial" pitchFamily="34" charset="0"/>
                        <a:buChar char="•"/>
                      </a:pPr>
                      <a:r>
                        <a:rPr lang="en-GB" sz="1600" dirty="0">
                          <a:effectLst/>
                        </a:rPr>
                        <a:t>Practice good personal hygiene.</a:t>
                      </a:r>
                      <a:endParaRPr lang="de-CH" sz="1600" dirty="0">
                        <a:effectLst/>
                      </a:endParaRPr>
                    </a:p>
                    <a:p>
                      <a:pPr marL="216000" indent="-180000">
                        <a:lnSpc>
                          <a:spcPct val="100000"/>
                        </a:lnSpc>
                        <a:spcAft>
                          <a:spcPts val="0"/>
                        </a:spcAft>
                        <a:buFont typeface="Arial" pitchFamily="34" charset="0"/>
                        <a:buChar char="•"/>
                      </a:pPr>
                      <a:r>
                        <a:rPr lang="en-GB" sz="1600" dirty="0">
                          <a:effectLst/>
                        </a:rPr>
                        <a:t>Avoid animal access.</a:t>
                      </a:r>
                      <a:endParaRPr lang="de-CH" sz="1600" dirty="0">
                        <a:effectLst/>
                        <a:latin typeface="Calibri"/>
                        <a:ea typeface="Calibri"/>
                        <a:cs typeface="Times New Roman"/>
                      </a:endParaRPr>
                    </a:p>
                  </a:txBody>
                  <a:tcPr marL="1317" marR="1317" marT="1317" marB="1317"/>
                </a:tc>
                <a:extLst>
                  <a:ext uri="{0D108BD9-81ED-4DB2-BD59-A6C34878D82A}">
                    <a16:rowId xmlns:a16="http://schemas.microsoft.com/office/drawing/2014/main" val="10002"/>
                  </a:ext>
                </a:extLst>
              </a:tr>
              <a:tr h="820548">
                <a:tc vMerge="1">
                  <a:txBody>
                    <a:bodyPr/>
                    <a:lstStyle/>
                    <a:p>
                      <a:endParaRPr lang="de-CH"/>
                    </a:p>
                  </a:txBody>
                  <a:tcPr/>
                </a:tc>
                <a:tc vMerge="1">
                  <a:txBody>
                    <a:bodyPr/>
                    <a:lstStyle/>
                    <a:p>
                      <a:endParaRPr lang="de-CH"/>
                    </a:p>
                  </a:txBody>
                  <a:tcPr/>
                </a:tc>
                <a:tc>
                  <a:txBody>
                    <a:bodyPr/>
                    <a:lstStyle/>
                    <a:p>
                      <a:pPr marL="216000" indent="-180000">
                        <a:lnSpc>
                          <a:spcPct val="100000"/>
                        </a:lnSpc>
                        <a:spcAft>
                          <a:spcPts val="0"/>
                        </a:spcAft>
                        <a:buFont typeface="Arial" pitchFamily="34" charset="0"/>
                        <a:buChar char="•"/>
                      </a:pPr>
                      <a:r>
                        <a:rPr lang="en-GB" sz="1600" dirty="0">
                          <a:effectLst/>
                        </a:rPr>
                        <a:t>Sell whole units. </a:t>
                      </a:r>
                      <a:endParaRPr lang="de-CH" sz="1600" dirty="0">
                        <a:effectLst/>
                      </a:endParaRPr>
                    </a:p>
                    <a:p>
                      <a:pPr marL="216000" indent="-180000">
                        <a:lnSpc>
                          <a:spcPct val="100000"/>
                        </a:lnSpc>
                        <a:spcAft>
                          <a:spcPts val="0"/>
                        </a:spcAft>
                        <a:buFont typeface="Arial" pitchFamily="34" charset="0"/>
                        <a:buChar char="•"/>
                      </a:pPr>
                      <a:r>
                        <a:rPr lang="en-GB" sz="1600" dirty="0">
                          <a:effectLst/>
                        </a:rPr>
                        <a:t>Clean and disinfect facilities. </a:t>
                      </a:r>
                      <a:endParaRPr lang="de-CH" sz="1600" dirty="0">
                        <a:effectLst/>
                      </a:endParaRPr>
                    </a:p>
                    <a:p>
                      <a:pPr marL="216000" indent="-180000">
                        <a:lnSpc>
                          <a:spcPct val="100000"/>
                        </a:lnSpc>
                        <a:spcAft>
                          <a:spcPts val="0"/>
                        </a:spcAft>
                        <a:buFont typeface="Arial" pitchFamily="34" charset="0"/>
                        <a:buChar char="•"/>
                      </a:pPr>
                      <a:r>
                        <a:rPr lang="en-GB" sz="1600" dirty="0">
                          <a:effectLst/>
                        </a:rPr>
                        <a:t>Discard garbage daily.</a:t>
                      </a:r>
                      <a:endParaRPr lang="de-CH" sz="1600" dirty="0">
                        <a:effectLst/>
                        <a:latin typeface="Calibri"/>
                        <a:ea typeface="Calibri"/>
                        <a:cs typeface="Times New Roman"/>
                      </a:endParaRPr>
                    </a:p>
                  </a:txBody>
                  <a:tcPr marL="1317" marR="1317" marT="1317" marB="1317"/>
                </a:tc>
                <a:extLst>
                  <a:ext uri="{0D108BD9-81ED-4DB2-BD59-A6C34878D82A}">
                    <a16:rowId xmlns:a16="http://schemas.microsoft.com/office/drawing/2014/main" val="10003"/>
                  </a:ext>
                </a:extLst>
              </a:tr>
            </a:tbl>
          </a:graphicData>
        </a:graphic>
      </p:graphicFrame>
      <p:sp>
        <p:nvSpPr>
          <p:cNvPr id="3" name="TextBox 2"/>
          <p:cNvSpPr txBox="1"/>
          <p:nvPr/>
        </p:nvSpPr>
        <p:spPr>
          <a:xfrm>
            <a:off x="467544" y="293747"/>
            <a:ext cx="8280920" cy="954107"/>
          </a:xfrm>
          <a:prstGeom prst="rect">
            <a:avLst/>
          </a:prstGeom>
          <a:noFill/>
        </p:spPr>
        <p:txBody>
          <a:bodyPr wrap="square" rtlCol="0">
            <a:spAutoFit/>
          </a:bodyPr>
          <a:lstStyle/>
          <a:p>
            <a:r>
              <a:rPr lang="de-CH" sz="2800" dirty="0"/>
              <a:t>Hygiene: sources of vegetable </a:t>
            </a:r>
            <a:r>
              <a:rPr lang="de-CH" sz="2800" dirty="0" err="1"/>
              <a:t>contamination</a:t>
            </a:r>
            <a:r>
              <a:rPr lang="de-CH" sz="2800" dirty="0"/>
              <a:t> </a:t>
            </a:r>
            <a:br>
              <a:rPr lang="de-CH" sz="2800" dirty="0"/>
            </a:br>
            <a:r>
              <a:rPr lang="de-CH" sz="2800" dirty="0"/>
              <a:t>at harvest and </a:t>
            </a:r>
            <a:r>
              <a:rPr lang="de-CH" sz="2800" dirty="0" err="1"/>
              <a:t>during</a:t>
            </a:r>
            <a:r>
              <a:rPr lang="de-CH" sz="2800" dirty="0"/>
              <a:t> </a:t>
            </a:r>
            <a:r>
              <a:rPr lang="de-CH" sz="2800" dirty="0" err="1"/>
              <a:t>postharvest</a:t>
            </a:r>
            <a:r>
              <a:rPr lang="de-CH" sz="2800" dirty="0"/>
              <a:t> (3)</a:t>
            </a:r>
          </a:p>
        </p:txBody>
      </p:sp>
      <p:sp>
        <p:nvSpPr>
          <p:cNvPr id="2" name="Rectangle 1"/>
          <p:cNvSpPr/>
          <p:nvPr/>
        </p:nvSpPr>
        <p:spPr>
          <a:xfrm>
            <a:off x="1331640" y="5517232"/>
            <a:ext cx="7416824" cy="461665"/>
          </a:xfrm>
          <a:prstGeom prst="rect">
            <a:avLst/>
          </a:prstGeom>
        </p:spPr>
        <p:txBody>
          <a:bodyPr wrap="square">
            <a:spAutoFit/>
          </a:bodyPr>
          <a:lstStyle/>
          <a:p>
            <a:pPr algn="r"/>
            <a:r>
              <a:rPr lang="en-GB" sz="1200" b="0" i="1" dirty="0"/>
              <a:t>Adapted from ‘FAO Manual for the preparation and sale of fruits and vegetables: From field to market. FAO Agricultural Services Bulletin 151, 2004’: Chapter 4 Hygiene and Sanitation. ISBN 92-5-104991-2</a:t>
            </a:r>
            <a:endParaRPr lang="de-CH" sz="1200" b="0" i="1" dirty="0"/>
          </a:p>
        </p:txBody>
      </p:sp>
    </p:spTree>
    <p:extLst>
      <p:ext uri="{BB962C8B-B14F-4D97-AF65-F5344CB8AC3E}">
        <p14:creationId xmlns:p14="http://schemas.microsoft.com/office/powerpoint/2010/main" val="17606871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228600"/>
            <a:ext cx="8536880" cy="392088"/>
          </a:xfrm>
        </p:spPr>
        <p:txBody>
          <a:bodyPr/>
          <a:lstStyle/>
          <a:p>
            <a:r>
              <a:rPr lang="de-CH" sz="2400" dirty="0"/>
              <a:t>Economic considerations in organic vegetable production</a:t>
            </a:r>
          </a:p>
        </p:txBody>
      </p:sp>
      <p:graphicFrame>
        <p:nvGraphicFramePr>
          <p:cNvPr id="3" name="Table 2"/>
          <p:cNvGraphicFramePr>
            <a:graphicFrameLocks noGrp="1"/>
          </p:cNvGraphicFramePr>
          <p:nvPr>
            <p:extLst>
              <p:ext uri="{D42A27DB-BD31-4B8C-83A1-F6EECF244321}">
                <p14:modId xmlns:p14="http://schemas.microsoft.com/office/powerpoint/2010/main" val="2953930970"/>
              </p:ext>
            </p:extLst>
          </p:nvPr>
        </p:nvGraphicFramePr>
        <p:xfrm>
          <a:off x="307493" y="692696"/>
          <a:ext cx="8424936" cy="5305160"/>
        </p:xfrm>
        <a:graphic>
          <a:graphicData uri="http://schemas.openxmlformats.org/drawingml/2006/table">
            <a:tbl>
              <a:tblPr firstRow="1" firstCol="1" bandRow="1">
                <a:tableStyleId>{5C22544A-7EE6-4342-B048-85BDC9FD1C3A}</a:tableStyleId>
              </a:tblPr>
              <a:tblGrid>
                <a:gridCol w="1872207">
                  <a:extLst>
                    <a:ext uri="{9D8B030D-6E8A-4147-A177-3AD203B41FA5}">
                      <a16:colId xmlns:a16="http://schemas.microsoft.com/office/drawing/2014/main" val="20000"/>
                    </a:ext>
                  </a:extLst>
                </a:gridCol>
                <a:gridCol w="6552729">
                  <a:extLst>
                    <a:ext uri="{9D8B030D-6E8A-4147-A177-3AD203B41FA5}">
                      <a16:colId xmlns:a16="http://schemas.microsoft.com/office/drawing/2014/main" val="20001"/>
                    </a:ext>
                  </a:extLst>
                </a:gridCol>
              </a:tblGrid>
              <a:tr h="239870">
                <a:tc>
                  <a:txBody>
                    <a:bodyPr/>
                    <a:lstStyle/>
                    <a:p>
                      <a:pPr>
                        <a:lnSpc>
                          <a:spcPct val="115000"/>
                        </a:lnSpc>
                        <a:spcAft>
                          <a:spcPts val="0"/>
                        </a:spcAft>
                      </a:pPr>
                      <a:r>
                        <a:rPr lang="de-CH" sz="1200" b="1" dirty="0">
                          <a:effectLst/>
                        </a:rPr>
                        <a:t>Issue</a:t>
                      </a:r>
                      <a:endParaRPr lang="de-CH" sz="1200" b="1" dirty="0">
                        <a:effectLst/>
                        <a:latin typeface="Calibri"/>
                        <a:ea typeface="Calibri"/>
                        <a:cs typeface="Times New Roman"/>
                      </a:endParaRPr>
                    </a:p>
                  </a:txBody>
                  <a:tcPr marL="40420" marR="40420" marT="0" marB="0">
                    <a:solidFill>
                      <a:schemeClr val="accent5">
                        <a:lumMod val="75000"/>
                      </a:schemeClr>
                    </a:solidFill>
                  </a:tcPr>
                </a:tc>
                <a:tc>
                  <a:txBody>
                    <a:bodyPr/>
                    <a:lstStyle/>
                    <a:p>
                      <a:pPr>
                        <a:lnSpc>
                          <a:spcPct val="115000"/>
                        </a:lnSpc>
                        <a:spcAft>
                          <a:spcPts val="0"/>
                        </a:spcAft>
                      </a:pPr>
                      <a:r>
                        <a:rPr lang="en-US" sz="1200" b="1" dirty="0">
                          <a:effectLst/>
                        </a:rPr>
                        <a:t>Aspects to consider</a:t>
                      </a:r>
                      <a:endParaRPr lang="de-CH" sz="1200" b="1" dirty="0">
                        <a:effectLst/>
                        <a:latin typeface="Calibri"/>
                        <a:ea typeface="Calibri"/>
                        <a:cs typeface="Times New Roman"/>
                      </a:endParaRPr>
                    </a:p>
                  </a:txBody>
                  <a:tcPr marL="40420" marR="40420" marT="0" marB="0">
                    <a:solidFill>
                      <a:schemeClr val="accent5">
                        <a:lumMod val="75000"/>
                      </a:schemeClr>
                    </a:solidFill>
                  </a:tcPr>
                </a:tc>
                <a:extLst>
                  <a:ext uri="{0D108BD9-81ED-4DB2-BD59-A6C34878D82A}">
                    <a16:rowId xmlns:a16="http://schemas.microsoft.com/office/drawing/2014/main" val="10000"/>
                  </a:ext>
                </a:extLst>
              </a:tr>
              <a:tr h="267217">
                <a:tc>
                  <a:txBody>
                    <a:bodyPr/>
                    <a:lstStyle/>
                    <a:p>
                      <a:pPr>
                        <a:lnSpc>
                          <a:spcPct val="115000"/>
                        </a:lnSpc>
                        <a:spcAft>
                          <a:spcPts val="0"/>
                        </a:spcAft>
                      </a:pPr>
                      <a:r>
                        <a:rPr lang="de-CH" sz="1200" dirty="0">
                          <a:effectLst/>
                        </a:rPr>
                        <a:t>Land </a:t>
                      </a:r>
                      <a:r>
                        <a:rPr lang="de-CH" sz="1200" dirty="0" err="1">
                          <a:effectLst/>
                        </a:rPr>
                        <a:t>availability</a:t>
                      </a:r>
                      <a:endParaRPr lang="de-CH" sz="1200" dirty="0">
                        <a:effectLst/>
                        <a:latin typeface="Calibri"/>
                        <a:ea typeface="Calibri"/>
                        <a:cs typeface="Times New Roman"/>
                      </a:endParaRPr>
                    </a:p>
                  </a:txBody>
                  <a:tcPr marL="40420" marR="40420" marT="0" marB="0">
                    <a:solidFill>
                      <a:schemeClr val="accent5">
                        <a:lumMod val="75000"/>
                      </a:schemeClr>
                    </a:solidFill>
                  </a:tcPr>
                </a:tc>
                <a:tc>
                  <a:txBody>
                    <a:bodyPr/>
                    <a:lstStyle/>
                    <a:p>
                      <a:pPr marL="216000" lvl="0" indent="-180000">
                        <a:lnSpc>
                          <a:spcPct val="115000"/>
                        </a:lnSpc>
                        <a:spcAft>
                          <a:spcPts val="0"/>
                        </a:spcAft>
                        <a:buFont typeface="Symbol"/>
                        <a:buChar char=""/>
                      </a:pPr>
                      <a:r>
                        <a:rPr lang="en-US" sz="1200">
                          <a:effectLst/>
                        </a:rPr>
                        <a:t>Minimum quantities required for the vegetable either for home consumption or for marketing</a:t>
                      </a:r>
                      <a:endParaRPr lang="de-CH" sz="1200">
                        <a:effectLst/>
                        <a:latin typeface="Calibri"/>
                        <a:ea typeface="Calibri"/>
                        <a:cs typeface="Times New Roman"/>
                      </a:endParaRPr>
                    </a:p>
                  </a:txBody>
                  <a:tcPr marL="40420" marR="40420" marT="0" marB="0"/>
                </a:tc>
                <a:extLst>
                  <a:ext uri="{0D108BD9-81ED-4DB2-BD59-A6C34878D82A}">
                    <a16:rowId xmlns:a16="http://schemas.microsoft.com/office/drawing/2014/main" val="10001"/>
                  </a:ext>
                </a:extLst>
              </a:tr>
              <a:tr h="668426">
                <a:tc>
                  <a:txBody>
                    <a:bodyPr/>
                    <a:lstStyle/>
                    <a:p>
                      <a:pPr>
                        <a:lnSpc>
                          <a:spcPct val="115000"/>
                        </a:lnSpc>
                        <a:spcAft>
                          <a:spcPts val="0"/>
                        </a:spcAft>
                      </a:pPr>
                      <a:r>
                        <a:rPr lang="de-CH" sz="1200" dirty="0">
                          <a:effectLst/>
                        </a:rPr>
                        <a:t>Technical </a:t>
                      </a:r>
                      <a:r>
                        <a:rPr lang="de-CH" sz="1200" dirty="0" err="1">
                          <a:effectLst/>
                        </a:rPr>
                        <a:t>know-how</a:t>
                      </a:r>
                      <a:endParaRPr lang="de-CH" sz="1200" dirty="0">
                        <a:effectLst/>
                        <a:latin typeface="Calibri"/>
                        <a:ea typeface="Calibri"/>
                        <a:cs typeface="Times New Roman"/>
                      </a:endParaRPr>
                    </a:p>
                    <a:p>
                      <a:pPr>
                        <a:lnSpc>
                          <a:spcPct val="115000"/>
                        </a:lnSpc>
                        <a:spcAft>
                          <a:spcPts val="0"/>
                        </a:spcAft>
                      </a:pPr>
                      <a:r>
                        <a:rPr lang="en-US" sz="1200" dirty="0">
                          <a:effectLst/>
                        </a:rPr>
                        <a:t> </a:t>
                      </a:r>
                      <a:endParaRPr lang="de-CH" sz="1200" dirty="0">
                        <a:effectLst/>
                        <a:latin typeface="Calibri"/>
                        <a:ea typeface="Calibri"/>
                        <a:cs typeface="Times New Roman"/>
                      </a:endParaRPr>
                    </a:p>
                  </a:txBody>
                  <a:tcPr marL="40420" marR="40420" marT="0" marB="0">
                    <a:solidFill>
                      <a:schemeClr val="accent5">
                        <a:lumMod val="75000"/>
                      </a:schemeClr>
                    </a:solidFill>
                  </a:tcPr>
                </a:tc>
                <a:tc>
                  <a:txBody>
                    <a:bodyPr/>
                    <a:lstStyle/>
                    <a:p>
                      <a:pPr marL="216000" lvl="0" indent="-180000">
                        <a:lnSpc>
                          <a:spcPct val="115000"/>
                        </a:lnSpc>
                        <a:spcAft>
                          <a:spcPts val="0"/>
                        </a:spcAft>
                        <a:buFont typeface="Symbol"/>
                        <a:buChar char=""/>
                      </a:pPr>
                      <a:r>
                        <a:rPr lang="en-US" sz="1200" dirty="0">
                          <a:effectLst/>
                        </a:rPr>
                        <a:t>Knowledge about the production and other requirements of the particular vegetable</a:t>
                      </a:r>
                      <a:endParaRPr lang="de-CH" sz="1200" dirty="0">
                        <a:effectLst/>
                        <a:latin typeface="Calibri"/>
                        <a:ea typeface="Calibri"/>
                        <a:cs typeface="Times New Roman"/>
                      </a:endParaRPr>
                    </a:p>
                    <a:p>
                      <a:pPr marL="216000" lvl="0" indent="-180000">
                        <a:lnSpc>
                          <a:spcPct val="115000"/>
                        </a:lnSpc>
                        <a:spcAft>
                          <a:spcPts val="0"/>
                        </a:spcAft>
                        <a:buFont typeface="Symbol"/>
                        <a:buChar char=""/>
                      </a:pPr>
                      <a:r>
                        <a:rPr lang="en-US" sz="1200" dirty="0">
                          <a:effectLst/>
                        </a:rPr>
                        <a:t>Consider also seasonality of the vegetables – when is the peak supply and peak demand, can off-season production be done to take advantage of the optimal prices?</a:t>
                      </a:r>
                      <a:endParaRPr lang="de-CH" sz="1200" dirty="0">
                        <a:effectLst/>
                        <a:latin typeface="Calibri"/>
                        <a:ea typeface="Calibri"/>
                        <a:cs typeface="Times New Roman"/>
                      </a:endParaRPr>
                    </a:p>
                  </a:txBody>
                  <a:tcPr marL="40420" marR="40420" marT="0" marB="0"/>
                </a:tc>
                <a:extLst>
                  <a:ext uri="{0D108BD9-81ED-4DB2-BD59-A6C34878D82A}">
                    <a16:rowId xmlns:a16="http://schemas.microsoft.com/office/drawing/2014/main" val="10002"/>
                  </a:ext>
                </a:extLst>
              </a:tr>
              <a:tr h="1531298">
                <a:tc>
                  <a:txBody>
                    <a:bodyPr/>
                    <a:lstStyle/>
                    <a:p>
                      <a:pPr>
                        <a:lnSpc>
                          <a:spcPct val="115000"/>
                        </a:lnSpc>
                        <a:spcAft>
                          <a:spcPts val="0"/>
                        </a:spcAft>
                      </a:pPr>
                      <a:r>
                        <a:rPr lang="de-CH" sz="1200" dirty="0">
                          <a:effectLst/>
                        </a:rPr>
                        <a:t>Labour</a:t>
                      </a:r>
                      <a:endParaRPr lang="de-CH" sz="1200" dirty="0">
                        <a:effectLst/>
                        <a:latin typeface="Calibri"/>
                        <a:ea typeface="Calibri"/>
                        <a:cs typeface="Times New Roman"/>
                      </a:endParaRPr>
                    </a:p>
                    <a:p>
                      <a:pPr>
                        <a:lnSpc>
                          <a:spcPct val="115000"/>
                        </a:lnSpc>
                        <a:spcAft>
                          <a:spcPts val="0"/>
                        </a:spcAft>
                      </a:pPr>
                      <a:r>
                        <a:rPr lang="en-US" sz="1200" dirty="0">
                          <a:effectLst/>
                        </a:rPr>
                        <a:t> </a:t>
                      </a:r>
                      <a:endParaRPr lang="de-CH" sz="1200" dirty="0">
                        <a:effectLst/>
                        <a:latin typeface="Calibri"/>
                        <a:ea typeface="Calibri"/>
                        <a:cs typeface="Times New Roman"/>
                      </a:endParaRPr>
                    </a:p>
                    <a:p>
                      <a:pPr>
                        <a:lnSpc>
                          <a:spcPct val="115000"/>
                        </a:lnSpc>
                        <a:spcAft>
                          <a:spcPts val="0"/>
                        </a:spcAft>
                      </a:pPr>
                      <a:r>
                        <a:rPr lang="de-CH" sz="1200" dirty="0">
                          <a:effectLst/>
                        </a:rPr>
                        <a:t> </a:t>
                      </a:r>
                      <a:endParaRPr lang="de-CH" sz="1200" dirty="0">
                        <a:effectLst/>
                        <a:latin typeface="Calibri"/>
                        <a:ea typeface="Calibri"/>
                        <a:cs typeface="Times New Roman"/>
                      </a:endParaRPr>
                    </a:p>
                    <a:p>
                      <a:pPr>
                        <a:lnSpc>
                          <a:spcPct val="115000"/>
                        </a:lnSpc>
                        <a:spcAft>
                          <a:spcPts val="0"/>
                        </a:spcAft>
                      </a:pPr>
                      <a:r>
                        <a:rPr lang="en-US" sz="1200" dirty="0">
                          <a:effectLst/>
                        </a:rPr>
                        <a:t> </a:t>
                      </a:r>
                      <a:endParaRPr lang="de-CH" sz="1200" dirty="0">
                        <a:effectLst/>
                        <a:latin typeface="Calibri"/>
                        <a:ea typeface="Calibri"/>
                        <a:cs typeface="Times New Roman"/>
                      </a:endParaRPr>
                    </a:p>
                  </a:txBody>
                  <a:tcPr marL="40420" marR="40420" marT="0" marB="0">
                    <a:solidFill>
                      <a:schemeClr val="accent5">
                        <a:lumMod val="75000"/>
                      </a:schemeClr>
                    </a:solidFill>
                  </a:tcPr>
                </a:tc>
                <a:tc>
                  <a:txBody>
                    <a:bodyPr/>
                    <a:lstStyle/>
                    <a:p>
                      <a:pPr marL="216000" lvl="0" indent="-180000">
                        <a:lnSpc>
                          <a:spcPct val="115000"/>
                        </a:lnSpc>
                        <a:spcAft>
                          <a:spcPts val="0"/>
                        </a:spcAft>
                        <a:buFont typeface="Symbol"/>
                        <a:buChar char=""/>
                      </a:pPr>
                      <a:r>
                        <a:rPr lang="en-US" sz="1200" dirty="0" err="1">
                          <a:effectLst/>
                        </a:rPr>
                        <a:t>Labour</a:t>
                      </a:r>
                      <a:r>
                        <a:rPr lang="en-US" sz="1200" dirty="0">
                          <a:effectLst/>
                        </a:rPr>
                        <a:t> required and peak </a:t>
                      </a:r>
                      <a:r>
                        <a:rPr lang="en-US" sz="1200" dirty="0" err="1">
                          <a:effectLst/>
                        </a:rPr>
                        <a:t>labour</a:t>
                      </a:r>
                      <a:r>
                        <a:rPr lang="en-US" sz="1200" dirty="0">
                          <a:effectLst/>
                        </a:rPr>
                        <a:t> requirements in relation to other farm activities (will organic production increase or decrease </a:t>
                      </a:r>
                      <a:r>
                        <a:rPr lang="en-US" sz="1200" dirty="0" err="1">
                          <a:effectLst/>
                        </a:rPr>
                        <a:t>labour</a:t>
                      </a:r>
                      <a:r>
                        <a:rPr lang="en-US" sz="1200" dirty="0">
                          <a:effectLst/>
                        </a:rPr>
                        <a:t> requirements and can the household meet these changes in </a:t>
                      </a:r>
                      <a:r>
                        <a:rPr lang="en-US" sz="1200" dirty="0" err="1">
                          <a:effectLst/>
                        </a:rPr>
                        <a:t>labour</a:t>
                      </a:r>
                      <a:r>
                        <a:rPr lang="en-US" sz="1200" dirty="0">
                          <a:effectLst/>
                        </a:rPr>
                        <a:t> needs?)</a:t>
                      </a:r>
                      <a:endParaRPr lang="de-CH" sz="1200" dirty="0">
                        <a:effectLst/>
                        <a:latin typeface="Calibri"/>
                        <a:ea typeface="Calibri"/>
                        <a:cs typeface="Times New Roman"/>
                      </a:endParaRPr>
                    </a:p>
                    <a:p>
                      <a:pPr marL="216000" lvl="0" indent="-180000">
                        <a:lnSpc>
                          <a:spcPct val="115000"/>
                        </a:lnSpc>
                        <a:spcAft>
                          <a:spcPts val="0"/>
                        </a:spcAft>
                        <a:buFont typeface="Symbol"/>
                        <a:buChar char=""/>
                      </a:pPr>
                      <a:r>
                        <a:rPr lang="en-US" sz="1200" dirty="0">
                          <a:effectLst/>
                        </a:rPr>
                        <a:t>For land preparation</a:t>
                      </a:r>
                      <a:endParaRPr lang="de-CH" sz="1200" dirty="0">
                        <a:effectLst/>
                        <a:latin typeface="Calibri"/>
                        <a:ea typeface="Calibri"/>
                        <a:cs typeface="Times New Roman"/>
                      </a:endParaRPr>
                    </a:p>
                    <a:p>
                      <a:pPr marL="216000" lvl="0" indent="-180000">
                        <a:lnSpc>
                          <a:spcPct val="115000"/>
                        </a:lnSpc>
                        <a:spcAft>
                          <a:spcPts val="0"/>
                        </a:spcAft>
                        <a:buFont typeface="Symbol"/>
                        <a:buChar char=""/>
                      </a:pPr>
                      <a:r>
                        <a:rPr lang="en-US" sz="1200" dirty="0">
                          <a:effectLst/>
                        </a:rPr>
                        <a:t>Planting and field husbandry (weeding, thinning, pruning, pest and disease control), </a:t>
                      </a:r>
                      <a:br>
                        <a:rPr lang="en-US" sz="1200" dirty="0">
                          <a:effectLst/>
                        </a:rPr>
                      </a:br>
                      <a:r>
                        <a:rPr lang="en-US" sz="1200" dirty="0">
                          <a:effectLst/>
                        </a:rPr>
                        <a:t>timely harvesting, marketing</a:t>
                      </a:r>
                      <a:endParaRPr lang="de-CH" sz="1200" dirty="0">
                        <a:effectLst/>
                        <a:latin typeface="Calibri"/>
                        <a:ea typeface="Calibri"/>
                        <a:cs typeface="Times New Roman"/>
                      </a:endParaRPr>
                    </a:p>
                    <a:p>
                      <a:pPr marL="216000" lvl="0" indent="-180000">
                        <a:lnSpc>
                          <a:spcPct val="115000"/>
                        </a:lnSpc>
                        <a:spcAft>
                          <a:spcPts val="0"/>
                        </a:spcAft>
                        <a:buFont typeface="Symbol"/>
                        <a:buChar char=""/>
                      </a:pPr>
                      <a:r>
                        <a:rPr lang="en-US" sz="1200" dirty="0">
                          <a:effectLst/>
                        </a:rPr>
                        <a:t>Soil fertility management practices, e.g. growing and incorporating green manures, making compost</a:t>
                      </a:r>
                      <a:endParaRPr lang="de-CH" sz="1200" dirty="0">
                        <a:effectLst/>
                        <a:latin typeface="Calibri"/>
                        <a:ea typeface="Calibri"/>
                        <a:cs typeface="Times New Roman"/>
                      </a:endParaRPr>
                    </a:p>
                  </a:txBody>
                  <a:tcPr marL="40420" marR="40420" marT="0" marB="0"/>
                </a:tc>
                <a:extLst>
                  <a:ext uri="{0D108BD9-81ED-4DB2-BD59-A6C34878D82A}">
                    <a16:rowId xmlns:a16="http://schemas.microsoft.com/office/drawing/2014/main" val="10004"/>
                  </a:ext>
                </a:extLst>
              </a:tr>
              <a:tr h="896125">
                <a:tc>
                  <a:txBody>
                    <a:bodyPr/>
                    <a:lstStyle/>
                    <a:p>
                      <a:pPr>
                        <a:lnSpc>
                          <a:spcPct val="115000"/>
                        </a:lnSpc>
                        <a:spcAft>
                          <a:spcPts val="0"/>
                        </a:spcAft>
                      </a:pPr>
                      <a:r>
                        <a:rPr lang="en-US" sz="1200" dirty="0">
                          <a:effectLst/>
                        </a:rPr>
                        <a:t>Costs and initial capital outlay</a:t>
                      </a:r>
                      <a:endParaRPr lang="de-CH" sz="1200" dirty="0">
                        <a:effectLst/>
                        <a:latin typeface="Calibri"/>
                        <a:ea typeface="Calibri"/>
                        <a:cs typeface="Times New Roman"/>
                      </a:endParaRPr>
                    </a:p>
                  </a:txBody>
                  <a:tcPr marL="40420" marR="40420" marT="0" marB="0">
                    <a:solidFill>
                      <a:schemeClr val="accent5">
                        <a:lumMod val="75000"/>
                      </a:schemeClr>
                    </a:solidFill>
                  </a:tcPr>
                </a:tc>
                <a:tc>
                  <a:txBody>
                    <a:bodyPr/>
                    <a:lstStyle/>
                    <a:p>
                      <a:pPr marL="216000" lvl="0" indent="-180000">
                        <a:lnSpc>
                          <a:spcPct val="115000"/>
                        </a:lnSpc>
                        <a:spcAft>
                          <a:spcPts val="0"/>
                        </a:spcAft>
                        <a:buFont typeface="Symbol"/>
                        <a:buChar char=""/>
                      </a:pPr>
                      <a:r>
                        <a:rPr lang="en-US" sz="1200" dirty="0">
                          <a:effectLst/>
                        </a:rPr>
                        <a:t>Land, </a:t>
                      </a:r>
                      <a:r>
                        <a:rPr lang="en-US" sz="1200" dirty="0" err="1">
                          <a:effectLst/>
                        </a:rPr>
                        <a:t>labour</a:t>
                      </a:r>
                      <a:r>
                        <a:rPr lang="en-US" sz="1200" dirty="0">
                          <a:effectLst/>
                        </a:rPr>
                        <a:t>, construction materials, constructing and maintaining facilities, irrigation, packaging, transportation,</a:t>
                      </a:r>
                      <a:r>
                        <a:rPr lang="en-US" sz="1200" baseline="0" dirty="0">
                          <a:effectLst/>
                        </a:rPr>
                        <a:t> etc.</a:t>
                      </a:r>
                      <a:endParaRPr lang="de-CH" sz="1200" dirty="0">
                        <a:effectLst/>
                      </a:endParaRPr>
                    </a:p>
                    <a:p>
                      <a:pPr marL="216000" lvl="0" indent="-180000">
                        <a:lnSpc>
                          <a:spcPct val="115000"/>
                        </a:lnSpc>
                        <a:spcAft>
                          <a:spcPts val="0"/>
                        </a:spcAft>
                        <a:buFont typeface="Symbol"/>
                        <a:buChar char=""/>
                      </a:pPr>
                      <a:r>
                        <a:rPr lang="en-US" sz="1200" dirty="0">
                          <a:effectLst/>
                        </a:rPr>
                        <a:t>Available initial capital outlay for investment to meet the costs associated with successful production and marketing of vegetable crops</a:t>
                      </a:r>
                      <a:endParaRPr lang="de-CH" sz="1200" dirty="0">
                        <a:effectLst/>
                        <a:latin typeface="Calibri"/>
                        <a:ea typeface="Calibri"/>
                        <a:cs typeface="Times New Roman"/>
                      </a:endParaRPr>
                    </a:p>
                  </a:txBody>
                  <a:tcPr marL="40420" marR="40420" marT="0" marB="0"/>
                </a:tc>
                <a:extLst>
                  <a:ext uri="{0D108BD9-81ED-4DB2-BD59-A6C34878D82A}">
                    <a16:rowId xmlns:a16="http://schemas.microsoft.com/office/drawing/2014/main" val="10008"/>
                  </a:ext>
                </a:extLst>
              </a:tr>
              <a:tr h="1123825">
                <a:tc>
                  <a:txBody>
                    <a:bodyPr/>
                    <a:lstStyle/>
                    <a:p>
                      <a:pPr>
                        <a:lnSpc>
                          <a:spcPct val="115000"/>
                        </a:lnSpc>
                        <a:spcAft>
                          <a:spcPts val="0"/>
                        </a:spcAft>
                      </a:pPr>
                      <a:r>
                        <a:rPr lang="en-US" sz="1200" dirty="0">
                          <a:effectLst/>
                        </a:rPr>
                        <a:t>Markets and marketing </a:t>
                      </a:r>
                      <a:endParaRPr lang="de-CH" sz="1200" dirty="0">
                        <a:effectLst/>
                      </a:endParaRPr>
                    </a:p>
                    <a:p>
                      <a:pPr>
                        <a:lnSpc>
                          <a:spcPct val="115000"/>
                        </a:lnSpc>
                        <a:spcAft>
                          <a:spcPts val="0"/>
                        </a:spcAft>
                      </a:pPr>
                      <a:r>
                        <a:rPr lang="en-US" sz="1200" dirty="0">
                          <a:effectLst/>
                        </a:rPr>
                        <a:t> </a:t>
                      </a:r>
                      <a:endParaRPr lang="de-CH" sz="1200" dirty="0">
                        <a:effectLst/>
                      </a:endParaRPr>
                    </a:p>
                    <a:p>
                      <a:pPr>
                        <a:lnSpc>
                          <a:spcPct val="115000"/>
                        </a:lnSpc>
                        <a:spcAft>
                          <a:spcPts val="0"/>
                        </a:spcAft>
                      </a:pPr>
                      <a:r>
                        <a:rPr lang="en-US" sz="1200" dirty="0">
                          <a:effectLst/>
                        </a:rPr>
                        <a:t> </a:t>
                      </a:r>
                      <a:endParaRPr lang="de-CH" sz="1200" dirty="0">
                        <a:effectLst/>
                      </a:endParaRPr>
                    </a:p>
                  </a:txBody>
                  <a:tcPr marL="40420" marR="40420" marT="0" marB="0">
                    <a:solidFill>
                      <a:schemeClr val="accent5">
                        <a:lumMod val="75000"/>
                      </a:schemeClr>
                    </a:solidFill>
                  </a:tcPr>
                </a:tc>
                <a:tc>
                  <a:txBody>
                    <a:bodyPr/>
                    <a:lstStyle/>
                    <a:p>
                      <a:pPr marL="216000" lvl="0" indent="-180000">
                        <a:lnSpc>
                          <a:spcPct val="115000"/>
                        </a:lnSpc>
                        <a:spcAft>
                          <a:spcPts val="0"/>
                        </a:spcAft>
                        <a:buFont typeface="Symbol"/>
                        <a:buChar char=""/>
                      </a:pPr>
                      <a:r>
                        <a:rPr lang="en-US" sz="1200" dirty="0">
                          <a:effectLst/>
                        </a:rPr>
                        <a:t>Availability of markets at local or distant places</a:t>
                      </a:r>
                      <a:endParaRPr lang="de-CH" sz="1200" dirty="0">
                        <a:effectLst/>
                      </a:endParaRPr>
                    </a:p>
                    <a:p>
                      <a:pPr marL="216000" lvl="0" indent="-180000">
                        <a:lnSpc>
                          <a:spcPct val="115000"/>
                        </a:lnSpc>
                        <a:spcAft>
                          <a:spcPts val="0"/>
                        </a:spcAft>
                        <a:buFont typeface="Symbol"/>
                        <a:buChar char=""/>
                      </a:pPr>
                      <a:r>
                        <a:rPr lang="en-US" sz="1200" dirty="0">
                          <a:effectLst/>
                        </a:rPr>
                        <a:t>Reliability - consider also the possible impacts of produce gluts at the markets</a:t>
                      </a:r>
                      <a:endParaRPr lang="de-CH" sz="1200" dirty="0">
                        <a:effectLst/>
                      </a:endParaRPr>
                    </a:p>
                    <a:p>
                      <a:pPr marL="216000" lvl="0" indent="-180000">
                        <a:lnSpc>
                          <a:spcPct val="115000"/>
                        </a:lnSpc>
                        <a:spcAft>
                          <a:spcPts val="0"/>
                        </a:spcAft>
                        <a:buFont typeface="Symbol"/>
                        <a:buChar char=""/>
                      </a:pPr>
                      <a:r>
                        <a:rPr lang="en-US" sz="1200" dirty="0">
                          <a:effectLst/>
                        </a:rPr>
                        <a:t>Accessibility and potential perishability of the vegetables in transit</a:t>
                      </a:r>
                      <a:endParaRPr lang="de-CH" sz="1200" dirty="0">
                        <a:effectLst/>
                      </a:endParaRPr>
                    </a:p>
                    <a:p>
                      <a:pPr marL="216000" lvl="0" indent="-180000">
                        <a:lnSpc>
                          <a:spcPct val="115000"/>
                        </a:lnSpc>
                        <a:spcAft>
                          <a:spcPts val="0"/>
                        </a:spcAft>
                        <a:buFont typeface="Symbol"/>
                        <a:buChar char=""/>
                      </a:pPr>
                      <a:r>
                        <a:rPr lang="en-US" sz="1200" dirty="0">
                          <a:effectLst/>
                        </a:rPr>
                        <a:t>Transport availability (private or public), reliability and suitability</a:t>
                      </a:r>
                      <a:endParaRPr lang="de-CH" sz="1200" dirty="0">
                        <a:effectLst/>
                      </a:endParaRPr>
                    </a:p>
                    <a:p>
                      <a:pPr marL="216000" lvl="0" indent="-180000">
                        <a:lnSpc>
                          <a:spcPct val="115000"/>
                        </a:lnSpc>
                        <a:spcAft>
                          <a:spcPts val="0"/>
                        </a:spcAft>
                        <a:buFont typeface="Symbol"/>
                        <a:buChar char=""/>
                      </a:pPr>
                      <a:r>
                        <a:rPr lang="en-US" sz="1200" dirty="0">
                          <a:effectLst/>
                        </a:rPr>
                        <a:t>Pricing of the produce in relation to costs</a:t>
                      </a:r>
                      <a:endParaRPr lang="de-CH" sz="1200" dirty="0">
                        <a:effectLst/>
                        <a:latin typeface="Calibri"/>
                        <a:ea typeface="Calibri"/>
                        <a:cs typeface="Times New Roman"/>
                      </a:endParaRPr>
                    </a:p>
                  </a:txBody>
                  <a:tcPr marL="40420" marR="40420" marT="0" marB="0"/>
                </a:tc>
                <a:extLst>
                  <a:ext uri="{0D108BD9-81ED-4DB2-BD59-A6C34878D82A}">
                    <a16:rowId xmlns:a16="http://schemas.microsoft.com/office/drawing/2014/main" val="10009"/>
                  </a:ext>
                </a:extLst>
              </a:tr>
              <a:tr h="440726">
                <a:tc>
                  <a:txBody>
                    <a:bodyPr/>
                    <a:lstStyle/>
                    <a:p>
                      <a:pPr>
                        <a:lnSpc>
                          <a:spcPct val="115000"/>
                        </a:lnSpc>
                        <a:spcAft>
                          <a:spcPts val="0"/>
                        </a:spcAft>
                      </a:pPr>
                      <a:r>
                        <a:rPr lang="en-US" sz="1200" dirty="0">
                          <a:effectLst/>
                        </a:rPr>
                        <a:t>Impacts </a:t>
                      </a:r>
                      <a:endParaRPr lang="de-CH" sz="1200" dirty="0">
                        <a:effectLst/>
                        <a:latin typeface="Calibri"/>
                        <a:ea typeface="Calibri"/>
                        <a:cs typeface="Times New Roman"/>
                      </a:endParaRPr>
                    </a:p>
                  </a:txBody>
                  <a:tcPr marL="40420" marR="40420" marT="0" marB="0">
                    <a:solidFill>
                      <a:schemeClr val="accent5">
                        <a:lumMod val="75000"/>
                      </a:schemeClr>
                    </a:solidFill>
                  </a:tcPr>
                </a:tc>
                <a:tc>
                  <a:txBody>
                    <a:bodyPr/>
                    <a:lstStyle/>
                    <a:p>
                      <a:pPr marL="216000" lvl="0" indent="-180000">
                        <a:lnSpc>
                          <a:spcPct val="115000"/>
                        </a:lnSpc>
                        <a:spcAft>
                          <a:spcPts val="0"/>
                        </a:spcAft>
                        <a:buFont typeface="Symbol"/>
                        <a:buChar char=""/>
                      </a:pPr>
                      <a:r>
                        <a:rPr lang="en-US" sz="1200" dirty="0">
                          <a:effectLst/>
                        </a:rPr>
                        <a:t>Impacts that the product is likely to have on the household social relationships – e.g. need for better planning, shifts in focus, ownership, possible shifts in household power </a:t>
                      </a:r>
                      <a:endParaRPr lang="de-CH" sz="1200" dirty="0">
                        <a:effectLst/>
                        <a:latin typeface="Calibri"/>
                        <a:ea typeface="Calibri"/>
                        <a:cs typeface="Times New Roman"/>
                      </a:endParaRPr>
                    </a:p>
                  </a:txBody>
                  <a:tcPr marL="40420" marR="4042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797255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21" y="260648"/>
            <a:ext cx="8506047" cy="504056"/>
          </a:xfrm>
        </p:spPr>
        <p:txBody>
          <a:bodyPr/>
          <a:lstStyle/>
          <a:p>
            <a:r>
              <a:rPr lang="de-CH" sz="2200" dirty="0"/>
              <a:t>Example of a simple economic analysis of vegetable enterprise</a:t>
            </a:r>
          </a:p>
        </p:txBody>
      </p:sp>
      <p:graphicFrame>
        <p:nvGraphicFramePr>
          <p:cNvPr id="8" name="Table 7"/>
          <p:cNvGraphicFramePr>
            <a:graphicFrameLocks noGrp="1"/>
          </p:cNvGraphicFramePr>
          <p:nvPr>
            <p:extLst>
              <p:ext uri="{D42A27DB-BD31-4B8C-83A1-F6EECF244321}">
                <p14:modId xmlns:p14="http://schemas.microsoft.com/office/powerpoint/2010/main" val="3775460182"/>
              </p:ext>
            </p:extLst>
          </p:nvPr>
        </p:nvGraphicFramePr>
        <p:xfrm>
          <a:off x="287524" y="764704"/>
          <a:ext cx="8496944" cy="5200038"/>
        </p:xfrm>
        <a:graphic>
          <a:graphicData uri="http://schemas.openxmlformats.org/drawingml/2006/table">
            <a:tbl>
              <a:tblPr>
                <a:tableStyleId>{5C22544A-7EE6-4342-B048-85BDC9FD1C3A}</a:tableStyleId>
              </a:tblPr>
              <a:tblGrid>
                <a:gridCol w="2340260">
                  <a:extLst>
                    <a:ext uri="{9D8B030D-6E8A-4147-A177-3AD203B41FA5}">
                      <a16:colId xmlns:a16="http://schemas.microsoft.com/office/drawing/2014/main" val="20000"/>
                    </a:ext>
                  </a:extLst>
                </a:gridCol>
                <a:gridCol w="6156684">
                  <a:extLst>
                    <a:ext uri="{9D8B030D-6E8A-4147-A177-3AD203B41FA5}">
                      <a16:colId xmlns:a16="http://schemas.microsoft.com/office/drawing/2014/main" val="20001"/>
                    </a:ext>
                  </a:extLst>
                </a:gridCol>
              </a:tblGrid>
              <a:tr h="254558">
                <a:tc>
                  <a:txBody>
                    <a:bodyPr/>
                    <a:lstStyle/>
                    <a:p>
                      <a:pPr marL="36000" algn="l" fontAlgn="b"/>
                      <a:r>
                        <a:rPr lang="en-US" sz="1600" u="none" strike="noStrike" dirty="0">
                          <a:effectLst/>
                        </a:rPr>
                        <a:t>Input costs</a:t>
                      </a:r>
                      <a:endParaRPr lang="de-CH" sz="1600" b="0" i="0" u="none" strike="noStrike" dirty="0">
                        <a:solidFill>
                          <a:srgbClr val="000000"/>
                        </a:solidFill>
                        <a:effectLst/>
                        <a:latin typeface="Calibri"/>
                      </a:endParaRPr>
                    </a:p>
                  </a:txBody>
                  <a:tcPr marL="2604" marR="2604" marT="2604" marB="0"/>
                </a:tc>
                <a:tc>
                  <a:txBody>
                    <a:bodyPr/>
                    <a:lstStyle/>
                    <a:p>
                      <a:pPr marL="36000" algn="l" fontAlgn="b"/>
                      <a:r>
                        <a:rPr lang="en-US" sz="1600" u="none" strike="noStrike" dirty="0">
                          <a:effectLst/>
                        </a:rPr>
                        <a:t>Land (</a:t>
                      </a:r>
                      <a:r>
                        <a:rPr lang="en-US" sz="1600" u="none" strike="noStrike" dirty="0" err="1">
                          <a:effectLst/>
                        </a:rPr>
                        <a:t>Ld</a:t>
                      </a:r>
                      <a:r>
                        <a:rPr lang="en-US" sz="1600" u="none" strike="noStrike" dirty="0">
                          <a:effectLst/>
                        </a:rPr>
                        <a:t>)</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0"/>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Seed (S)</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1"/>
                  </a:ext>
                </a:extLst>
              </a:tr>
              <a:tr h="473558">
                <a:tc>
                  <a:txBody>
                    <a:bodyPr/>
                    <a:lstStyle/>
                    <a:p>
                      <a:pPr marL="36000" algn="l" fontAlgn="b"/>
                      <a:r>
                        <a:rPr lang="de-CH" sz="1600" u="none" strike="noStrike" dirty="0">
                          <a:effectLst/>
                        </a:rPr>
                        <a:t> </a:t>
                      </a:r>
                      <a:endParaRPr lang="de-CH" sz="1600" b="0" i="0" u="none" strike="noStrike" dirty="0">
                        <a:solidFill>
                          <a:srgbClr val="000000"/>
                        </a:solidFill>
                        <a:effectLst/>
                        <a:latin typeface="Calibri"/>
                      </a:endParaRPr>
                    </a:p>
                  </a:txBody>
                  <a:tcPr marL="2604" marR="2604" marT="2604" marB="0"/>
                </a:tc>
                <a:tc>
                  <a:txBody>
                    <a:bodyPr/>
                    <a:lstStyle/>
                    <a:p>
                      <a:pPr marL="36000" algn="l" fontAlgn="b"/>
                      <a:r>
                        <a:rPr lang="en-US" sz="1600" u="none" strike="noStrike" dirty="0" err="1">
                          <a:effectLst/>
                        </a:rPr>
                        <a:t>Labour</a:t>
                      </a:r>
                      <a:r>
                        <a:rPr lang="en-US" sz="1600" u="none" strike="noStrike" dirty="0">
                          <a:effectLst/>
                        </a:rPr>
                        <a:t> (</a:t>
                      </a:r>
                      <a:r>
                        <a:rPr lang="en-US" sz="1600" u="none" strike="noStrike" dirty="0" err="1">
                          <a:effectLst/>
                        </a:rPr>
                        <a:t>Lb</a:t>
                      </a:r>
                      <a:r>
                        <a:rPr lang="en-US" sz="1600" u="none" strike="noStrike" dirty="0">
                          <a:effectLst/>
                        </a:rPr>
                        <a:t>) this includes wages and in kind contributions,</a:t>
                      </a:r>
                      <a:br>
                        <a:rPr lang="en-US" sz="1600" u="none" strike="noStrike" dirty="0">
                          <a:effectLst/>
                        </a:rPr>
                      </a:br>
                      <a:r>
                        <a:rPr lang="en-US" sz="1600" u="none" strike="noStrike" dirty="0">
                          <a:effectLst/>
                        </a:rPr>
                        <a:t>e.g. food, protective clothing etc.</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2"/>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Water (W)</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3"/>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err="1">
                          <a:effectLst/>
                        </a:rPr>
                        <a:t>Fertilisers</a:t>
                      </a:r>
                      <a:r>
                        <a:rPr lang="en-US" sz="1600" u="none" strike="noStrike" dirty="0">
                          <a:effectLst/>
                        </a:rPr>
                        <a:t> (F)</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4"/>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Chemicals (C)</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5"/>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Equipment (machines or tools) (</a:t>
                      </a:r>
                      <a:r>
                        <a:rPr lang="en-US" sz="1600" u="none" strike="noStrike" dirty="0" err="1">
                          <a:effectLst/>
                        </a:rPr>
                        <a:t>Eq</a:t>
                      </a:r>
                      <a:r>
                        <a:rPr lang="en-US" sz="1600" u="none" strike="noStrike" dirty="0">
                          <a:effectLst/>
                        </a:rPr>
                        <a:t>) – purchase or for maintenance</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6"/>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Energy ( E ) or Fuel</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7"/>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Packages </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8"/>
                  </a:ext>
                </a:extLst>
              </a:tr>
              <a:tr h="238036">
                <a:tc>
                  <a:txBody>
                    <a:bodyPr/>
                    <a:lstStyle/>
                    <a:p>
                      <a:pPr marL="36000" algn="l" fontAlgn="b"/>
                      <a:r>
                        <a:rPr lang="de-CH" sz="1600" u="none" strike="noStrike">
                          <a:effectLst/>
                        </a:rPr>
                        <a:t> </a:t>
                      </a:r>
                      <a:endParaRPr lang="de-CH" sz="1600" b="0" i="0" u="none" strike="noStrike">
                        <a:solidFill>
                          <a:srgbClr val="000000"/>
                        </a:solidFill>
                        <a:effectLst/>
                        <a:latin typeface="Calibri"/>
                      </a:endParaRPr>
                    </a:p>
                  </a:txBody>
                  <a:tcPr marL="2604" marR="2604" marT="2604" marB="0"/>
                </a:tc>
                <a:tc>
                  <a:txBody>
                    <a:bodyPr/>
                    <a:lstStyle/>
                    <a:p>
                      <a:pPr marL="36000" algn="l" fontAlgn="b"/>
                      <a:r>
                        <a:rPr lang="en-US" sz="1600" u="none" strike="noStrike" dirty="0">
                          <a:effectLst/>
                        </a:rPr>
                        <a:t>Storage</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09"/>
                  </a:ext>
                </a:extLst>
              </a:tr>
              <a:tr h="238036">
                <a:tc>
                  <a:txBody>
                    <a:bodyPr/>
                    <a:lstStyle/>
                    <a:p>
                      <a:pPr marL="36000" algn="l" fontAlgn="b"/>
                      <a:r>
                        <a:rPr lang="de-CH" sz="1600" u="none" strike="noStrike" dirty="0">
                          <a:effectLst/>
                        </a:rPr>
                        <a:t> </a:t>
                      </a:r>
                      <a:endParaRPr lang="de-CH" sz="1600" b="0" i="0" u="none" strike="noStrike" dirty="0">
                        <a:solidFill>
                          <a:srgbClr val="000000"/>
                        </a:solidFill>
                        <a:effectLst/>
                        <a:latin typeface="Calibri"/>
                      </a:endParaRPr>
                    </a:p>
                  </a:txBody>
                  <a:tcPr marL="2604" marR="2604" marT="2604" marB="0"/>
                </a:tc>
                <a:tc>
                  <a:txBody>
                    <a:bodyPr/>
                    <a:lstStyle/>
                    <a:p>
                      <a:pPr marL="36000" algn="l" fontAlgn="b"/>
                      <a:r>
                        <a:rPr lang="en-US" sz="1600" u="none" strike="noStrike" dirty="0">
                          <a:effectLst/>
                        </a:rPr>
                        <a:t>Transport</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0"/>
                  </a:ext>
                </a:extLst>
              </a:tr>
              <a:tr h="238036">
                <a:tc>
                  <a:txBody>
                    <a:bodyPr/>
                    <a:lstStyle/>
                    <a:p>
                      <a:pPr marL="36000" algn="l" fontAlgn="b"/>
                      <a:r>
                        <a:rPr lang="en-US" sz="1600" b="1" u="none" strike="noStrike" dirty="0">
                          <a:effectLst/>
                        </a:rPr>
                        <a:t>Production cost (Pc)</a:t>
                      </a:r>
                      <a:endParaRPr lang="de-CH" sz="1600" b="1" i="0" u="none" strike="noStrike" dirty="0">
                        <a:solidFill>
                          <a:srgbClr val="000000"/>
                        </a:solidFill>
                        <a:effectLst/>
                        <a:latin typeface="Calibri"/>
                      </a:endParaRPr>
                    </a:p>
                  </a:txBody>
                  <a:tcPr marL="2604" marR="2604" marT="2604" marB="0"/>
                </a:tc>
                <a:tc>
                  <a:txBody>
                    <a:bodyPr/>
                    <a:lstStyle/>
                    <a:p>
                      <a:pPr marL="36000" algn="l" fontAlgn="b"/>
                      <a:r>
                        <a:rPr lang="de-CH" sz="1600" b="1" u="none" strike="noStrike" dirty="0" err="1">
                          <a:effectLst/>
                        </a:rPr>
                        <a:t>Ld</a:t>
                      </a:r>
                      <a:r>
                        <a:rPr lang="de-CH" sz="1600" b="1" u="none" strike="noStrike" dirty="0">
                          <a:effectLst/>
                        </a:rPr>
                        <a:t> + S + Lb + W + F + C + Eq + E</a:t>
                      </a:r>
                      <a:endParaRPr lang="de-CH" sz="1600" b="1"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1"/>
                  </a:ext>
                </a:extLst>
              </a:tr>
              <a:tr h="473558">
                <a:tc>
                  <a:txBody>
                    <a:bodyPr/>
                    <a:lstStyle/>
                    <a:p>
                      <a:pPr marL="36000" algn="l" fontAlgn="b"/>
                      <a:r>
                        <a:rPr lang="en-US" sz="1600" u="none" strike="noStrike">
                          <a:effectLst/>
                        </a:rPr>
                        <a:t>Organic certification (Oc) </a:t>
                      </a:r>
                      <a:endParaRPr lang="de-CH" sz="1600" b="0" i="0" u="none" strike="noStrike">
                        <a:solidFill>
                          <a:srgbClr val="000000"/>
                        </a:solidFill>
                        <a:effectLst/>
                        <a:latin typeface="Calibri"/>
                      </a:endParaRPr>
                    </a:p>
                  </a:txBody>
                  <a:tcPr marL="2604" marR="2604" marT="2604" marB="0"/>
                </a:tc>
                <a:tc>
                  <a:txBody>
                    <a:bodyPr/>
                    <a:lstStyle/>
                    <a:p>
                      <a:pPr marL="36000" algn="l" fontAlgn="b"/>
                      <a:r>
                        <a:rPr lang="de-CH" sz="1600" u="none" strike="noStrike" dirty="0">
                          <a:effectLst/>
                        </a:rPr>
                        <a:t>This depends on whether annual membership fees are </a:t>
                      </a:r>
                      <a:r>
                        <a:rPr lang="de-CH" sz="1600" u="none" strike="noStrike" dirty="0" err="1">
                          <a:effectLst/>
                        </a:rPr>
                        <a:t>paid</a:t>
                      </a:r>
                      <a:r>
                        <a:rPr lang="de-CH" sz="1600" u="none" strike="noStrike" dirty="0">
                          <a:effectLst/>
                        </a:rPr>
                        <a:t> </a:t>
                      </a:r>
                      <a:br>
                        <a:rPr lang="de-CH" sz="1600" u="none" strike="noStrike" dirty="0">
                          <a:effectLst/>
                        </a:rPr>
                      </a:br>
                      <a:r>
                        <a:rPr lang="de-CH" sz="1600" u="none" strike="noStrike" dirty="0" err="1">
                          <a:effectLst/>
                        </a:rPr>
                        <a:t>or</a:t>
                      </a:r>
                      <a:r>
                        <a:rPr lang="de-CH" sz="1600" u="none" strike="noStrike" dirty="0">
                          <a:effectLst/>
                        </a:rPr>
                        <a:t> other methods</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2"/>
                  </a:ext>
                </a:extLst>
              </a:tr>
              <a:tr h="238036">
                <a:tc>
                  <a:txBody>
                    <a:bodyPr/>
                    <a:lstStyle/>
                    <a:p>
                      <a:pPr marL="36000" algn="l" fontAlgn="b"/>
                      <a:r>
                        <a:rPr lang="en-US" sz="1600" u="none" strike="noStrike" dirty="0">
                          <a:effectLst/>
                        </a:rPr>
                        <a:t>Packaging cost (</a:t>
                      </a:r>
                      <a:r>
                        <a:rPr lang="en-US" sz="1600" u="none" strike="noStrike" dirty="0" err="1">
                          <a:effectLst/>
                        </a:rPr>
                        <a:t>Pkc</a:t>
                      </a:r>
                      <a:r>
                        <a:rPr lang="en-US" sz="1600" u="none" strike="noStrike" dirty="0">
                          <a:effectLst/>
                        </a:rPr>
                        <a:t>)</a:t>
                      </a:r>
                      <a:endParaRPr lang="de-CH" sz="1600" b="0" i="0" u="none" strike="noStrike" dirty="0">
                        <a:solidFill>
                          <a:srgbClr val="000000"/>
                        </a:solidFill>
                        <a:effectLst/>
                        <a:latin typeface="Calibri"/>
                      </a:endParaRPr>
                    </a:p>
                  </a:txBody>
                  <a:tcPr marL="2604" marR="2604" marT="2604" marB="0"/>
                </a:tc>
                <a:tc>
                  <a:txBody>
                    <a:bodyPr/>
                    <a:lstStyle/>
                    <a:p>
                      <a:pPr marL="36000" algn="l" fontAlgn="b"/>
                      <a:r>
                        <a:rPr lang="de-CH" sz="1600" u="none" strike="noStrike" dirty="0" err="1">
                          <a:effectLst/>
                        </a:rPr>
                        <a:t>Number</a:t>
                      </a:r>
                      <a:r>
                        <a:rPr lang="de-CH" sz="1600" u="none" strike="noStrike" dirty="0">
                          <a:effectLst/>
                        </a:rPr>
                        <a:t> of packages x cost per package</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3"/>
                  </a:ext>
                </a:extLst>
              </a:tr>
              <a:tr h="473558">
                <a:tc>
                  <a:txBody>
                    <a:bodyPr/>
                    <a:lstStyle/>
                    <a:p>
                      <a:pPr marL="36000" algn="l" fontAlgn="b"/>
                      <a:r>
                        <a:rPr lang="en-US" sz="1600" u="none" strike="noStrike">
                          <a:effectLst/>
                        </a:rPr>
                        <a:t>Storage costs (Stc)</a:t>
                      </a:r>
                      <a:endParaRPr lang="de-CH" sz="1600" b="0" i="0" u="none" strike="noStrike">
                        <a:solidFill>
                          <a:srgbClr val="000000"/>
                        </a:solidFill>
                        <a:effectLst/>
                        <a:latin typeface="Calibri"/>
                      </a:endParaRPr>
                    </a:p>
                  </a:txBody>
                  <a:tcPr marL="2604" marR="2604" marT="2604" marB="0"/>
                </a:tc>
                <a:tc>
                  <a:txBody>
                    <a:bodyPr/>
                    <a:lstStyle/>
                    <a:p>
                      <a:pPr marL="36000" algn="l" fontAlgn="b"/>
                      <a:r>
                        <a:rPr lang="de-CH" sz="1600" u="none" strike="noStrike" dirty="0">
                          <a:effectLst/>
                        </a:rPr>
                        <a:t>Cost of cooling, rental of storage facilities (if applicable), </a:t>
                      </a:r>
                      <a:br>
                        <a:rPr lang="de-CH" sz="1600" u="none" strike="noStrike" dirty="0">
                          <a:effectLst/>
                        </a:rPr>
                      </a:br>
                      <a:r>
                        <a:rPr lang="de-CH" sz="1600" u="none" strike="noStrike" dirty="0" err="1">
                          <a:effectLst/>
                        </a:rPr>
                        <a:t>labour</a:t>
                      </a:r>
                      <a:r>
                        <a:rPr lang="de-CH" sz="1600" u="none" strike="noStrike" dirty="0">
                          <a:effectLst/>
                        </a:rPr>
                        <a:t> etc. for</a:t>
                      </a:r>
                      <a:r>
                        <a:rPr lang="de-CH" sz="1600" u="none" strike="noStrike" baseline="0" dirty="0">
                          <a:effectLst/>
                        </a:rPr>
                        <a:t> the required storage period</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4"/>
                  </a:ext>
                </a:extLst>
              </a:tr>
              <a:tr h="238036">
                <a:tc>
                  <a:txBody>
                    <a:bodyPr/>
                    <a:lstStyle/>
                    <a:p>
                      <a:pPr marL="36000" algn="l" fontAlgn="b"/>
                      <a:r>
                        <a:rPr lang="en-US" sz="1600" u="none" strike="noStrike" dirty="0">
                          <a:effectLst/>
                        </a:rPr>
                        <a:t>Transport cost (</a:t>
                      </a:r>
                      <a:r>
                        <a:rPr lang="en-US" sz="1600" u="none" strike="noStrike" dirty="0" err="1">
                          <a:effectLst/>
                        </a:rPr>
                        <a:t>Trc</a:t>
                      </a:r>
                      <a:r>
                        <a:rPr lang="en-US" sz="1600" u="none" strike="noStrike" dirty="0">
                          <a:effectLst/>
                        </a:rPr>
                        <a:t>)</a:t>
                      </a:r>
                      <a:endParaRPr lang="de-CH" sz="1600" b="0" i="0" u="none" strike="noStrike" dirty="0">
                        <a:solidFill>
                          <a:srgbClr val="000000"/>
                        </a:solidFill>
                        <a:effectLst/>
                        <a:latin typeface="Calibri"/>
                      </a:endParaRPr>
                    </a:p>
                  </a:txBody>
                  <a:tcPr marL="2604" marR="2604" marT="2604" marB="0"/>
                </a:tc>
                <a:tc>
                  <a:txBody>
                    <a:bodyPr/>
                    <a:lstStyle/>
                    <a:p>
                      <a:pPr marL="36000" algn="l" fontAlgn="b"/>
                      <a:r>
                        <a:rPr lang="de-CH" sz="1600" u="none" strike="noStrike" dirty="0">
                          <a:effectLst/>
                        </a:rPr>
                        <a:t>Cost per trip x number of trips</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5"/>
                  </a:ext>
                </a:extLst>
              </a:tr>
              <a:tr h="238036">
                <a:tc>
                  <a:txBody>
                    <a:bodyPr/>
                    <a:lstStyle/>
                    <a:p>
                      <a:pPr marL="36000" algn="l" fontAlgn="b"/>
                      <a:r>
                        <a:rPr lang="en-US" sz="1600" u="none" strike="noStrike">
                          <a:effectLst/>
                        </a:rPr>
                        <a:t>Revenue (R)</a:t>
                      </a:r>
                      <a:endParaRPr lang="de-CH" sz="1600" b="0" i="0" u="none" strike="noStrike">
                        <a:solidFill>
                          <a:srgbClr val="000000"/>
                        </a:solidFill>
                        <a:effectLst/>
                        <a:latin typeface="Calibri"/>
                      </a:endParaRPr>
                    </a:p>
                  </a:txBody>
                  <a:tcPr marL="2604" marR="2604" marT="2604" marB="0"/>
                </a:tc>
                <a:tc>
                  <a:txBody>
                    <a:bodyPr/>
                    <a:lstStyle/>
                    <a:p>
                      <a:pPr marL="36000" algn="l" fontAlgn="b"/>
                      <a:r>
                        <a:rPr lang="de-CH" sz="1600" u="none" strike="noStrike" dirty="0" err="1">
                          <a:effectLst/>
                        </a:rPr>
                        <a:t>Quantity</a:t>
                      </a:r>
                      <a:r>
                        <a:rPr lang="de-CH" sz="1600" u="none" strike="noStrike" dirty="0">
                          <a:effectLst/>
                        </a:rPr>
                        <a:t> sold x price</a:t>
                      </a:r>
                      <a:endParaRPr lang="de-CH" sz="1600" b="0"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6"/>
                  </a:ext>
                </a:extLst>
              </a:tr>
              <a:tr h="270856">
                <a:tc>
                  <a:txBody>
                    <a:bodyPr/>
                    <a:lstStyle/>
                    <a:p>
                      <a:pPr marL="36000" algn="l" fontAlgn="b"/>
                      <a:r>
                        <a:rPr lang="en-US" sz="1600" b="1" u="none" strike="noStrike" dirty="0">
                          <a:effectLst/>
                        </a:rPr>
                        <a:t>Profit (P)</a:t>
                      </a:r>
                      <a:endParaRPr lang="de-CH" sz="1600" b="1" i="0" u="none" strike="noStrike" dirty="0">
                        <a:solidFill>
                          <a:srgbClr val="000000"/>
                        </a:solidFill>
                        <a:effectLst/>
                        <a:latin typeface="Calibri"/>
                      </a:endParaRPr>
                    </a:p>
                  </a:txBody>
                  <a:tcPr marL="2604" marR="2604" marT="2604" marB="0"/>
                </a:tc>
                <a:tc>
                  <a:txBody>
                    <a:bodyPr/>
                    <a:lstStyle/>
                    <a:p>
                      <a:pPr marL="36000" algn="l" fontAlgn="b"/>
                      <a:r>
                        <a:rPr lang="en-US" sz="1600" b="1" u="none" strike="noStrike" dirty="0">
                          <a:effectLst/>
                        </a:rPr>
                        <a:t>R –Pc – </a:t>
                      </a:r>
                      <a:r>
                        <a:rPr lang="en-US" sz="1600" b="1" u="none" strike="noStrike" dirty="0" err="1">
                          <a:effectLst/>
                        </a:rPr>
                        <a:t>Oc</a:t>
                      </a:r>
                      <a:r>
                        <a:rPr lang="en-US" sz="1600" b="1" u="none" strike="noStrike" dirty="0">
                          <a:effectLst/>
                        </a:rPr>
                        <a:t> – </a:t>
                      </a:r>
                      <a:r>
                        <a:rPr lang="en-US" sz="1600" b="1" u="none" strike="noStrike" dirty="0" err="1">
                          <a:effectLst/>
                        </a:rPr>
                        <a:t>Pkc</a:t>
                      </a:r>
                      <a:r>
                        <a:rPr lang="en-US" sz="1600" b="1" u="none" strike="noStrike" dirty="0">
                          <a:effectLst/>
                        </a:rPr>
                        <a:t> – </a:t>
                      </a:r>
                      <a:r>
                        <a:rPr lang="en-US" sz="1600" b="1" u="none" strike="noStrike" dirty="0" err="1">
                          <a:effectLst/>
                        </a:rPr>
                        <a:t>Stc</a:t>
                      </a:r>
                      <a:r>
                        <a:rPr lang="en-US" sz="1600" b="1" u="none" strike="noStrike" dirty="0">
                          <a:effectLst/>
                        </a:rPr>
                        <a:t> -</a:t>
                      </a:r>
                      <a:r>
                        <a:rPr lang="en-US" sz="1600" b="1" u="none" strike="noStrike" baseline="0" dirty="0">
                          <a:effectLst/>
                        </a:rPr>
                        <a:t> </a:t>
                      </a:r>
                      <a:r>
                        <a:rPr lang="en-US" sz="1600" b="1" u="none" strike="noStrike" baseline="0" dirty="0" err="1">
                          <a:effectLst/>
                        </a:rPr>
                        <a:t>Trc</a:t>
                      </a:r>
                      <a:endParaRPr lang="de-CH" sz="1600" b="1" i="0" u="none" strike="noStrike" dirty="0">
                        <a:solidFill>
                          <a:srgbClr val="000000"/>
                        </a:solidFill>
                        <a:effectLst/>
                        <a:latin typeface="Calibri"/>
                      </a:endParaRPr>
                    </a:p>
                  </a:txBody>
                  <a:tcPr marL="2604" marR="2604" marT="2604" marB="0" anchor="b"/>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8341831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1175" y="404664"/>
            <a:ext cx="7877249" cy="722535"/>
          </a:xfrm>
        </p:spPr>
        <p:txBody>
          <a:bodyPr/>
          <a:lstStyle/>
          <a:p>
            <a:r>
              <a:rPr lang="de-CH" dirty="0"/>
              <a:t>General requirements for organic production and certified organic vegetable production </a:t>
            </a:r>
          </a:p>
        </p:txBody>
      </p:sp>
      <p:sp>
        <p:nvSpPr>
          <p:cNvPr id="3" name="Rectangle 2"/>
          <p:cNvSpPr/>
          <p:nvPr/>
        </p:nvSpPr>
        <p:spPr>
          <a:xfrm>
            <a:off x="534192" y="1484784"/>
            <a:ext cx="7150249" cy="3693319"/>
          </a:xfrm>
          <a:prstGeom prst="rect">
            <a:avLst/>
          </a:prstGeom>
        </p:spPr>
        <p:txBody>
          <a:bodyPr wrap="square">
            <a:spAutoFit/>
          </a:bodyPr>
          <a:lstStyle/>
          <a:p>
            <a:pPr marL="252000" lvl="1" indent="-252000">
              <a:buFont typeface="Arial" pitchFamily="34" charset="0"/>
              <a:buChar char="•"/>
            </a:pPr>
            <a:r>
              <a:rPr lang="en-US" sz="1800" b="0" dirty="0">
                <a:latin typeface="+mn-lt"/>
              </a:rPr>
              <a:t>Use of well-prepared compost and other organic manures to maintain soil fertility</a:t>
            </a:r>
          </a:p>
          <a:p>
            <a:pPr marL="252000" lvl="1" indent="-252000">
              <a:buFont typeface="Arial" pitchFamily="34" charset="0"/>
              <a:buChar char="•"/>
            </a:pPr>
            <a:r>
              <a:rPr lang="en-US" sz="1800" b="0" dirty="0">
                <a:latin typeface="+mn-lt"/>
              </a:rPr>
              <a:t>No use of synthetic </a:t>
            </a:r>
            <a:r>
              <a:rPr lang="en-US" sz="1800" b="0" dirty="0" err="1">
                <a:latin typeface="+mn-lt"/>
              </a:rPr>
              <a:t>fertilisers</a:t>
            </a:r>
            <a:r>
              <a:rPr lang="en-US" sz="1800" b="0" dirty="0">
                <a:latin typeface="+mn-lt"/>
              </a:rPr>
              <a:t> to boost soil fertility as well as synthetic pesticides to control pests, diseases and weeds</a:t>
            </a:r>
            <a:endParaRPr lang="de-CH" sz="1800" b="0" dirty="0">
              <a:latin typeface="+mn-lt"/>
            </a:endParaRPr>
          </a:p>
          <a:p>
            <a:pPr marL="252000" lvl="1" indent="-252000">
              <a:buFont typeface="Arial" pitchFamily="34" charset="0"/>
              <a:buChar char="•"/>
            </a:pPr>
            <a:r>
              <a:rPr lang="en-US" sz="1800" b="0" dirty="0">
                <a:solidFill>
                  <a:srgbClr val="00B050"/>
                </a:solidFill>
                <a:latin typeface="+mn-lt"/>
              </a:rPr>
              <a:t>No use of chemical sprays in postharvest handling of vegetables to increase their shelf life</a:t>
            </a:r>
            <a:endParaRPr lang="de-CH" sz="1800" b="0" dirty="0">
              <a:solidFill>
                <a:srgbClr val="00B050"/>
              </a:solidFill>
              <a:latin typeface="+mn-lt"/>
            </a:endParaRPr>
          </a:p>
          <a:p>
            <a:pPr marL="252000" lvl="1" indent="-252000">
              <a:buFont typeface="Arial" pitchFamily="34" charset="0"/>
              <a:buChar char="•"/>
            </a:pPr>
            <a:r>
              <a:rPr lang="en-US" sz="1800" b="0" dirty="0">
                <a:latin typeface="+mn-lt"/>
              </a:rPr>
              <a:t>Good hygiene management by using clean tools, clean water, clean packaging containers and facilities, personnel hygiene and proper disposal of all wastes</a:t>
            </a:r>
          </a:p>
          <a:p>
            <a:pPr marL="252000" lvl="1" indent="-252000">
              <a:buFont typeface="Arial" pitchFamily="34" charset="0"/>
              <a:buChar char="•"/>
            </a:pPr>
            <a:r>
              <a:rPr lang="de-CH" sz="1800" b="0" dirty="0">
                <a:latin typeface="+mn-lt"/>
              </a:rPr>
              <a:t>Only </a:t>
            </a:r>
            <a:r>
              <a:rPr lang="de-CH" sz="1800" b="0" dirty="0" err="1">
                <a:latin typeface="+mn-lt"/>
              </a:rPr>
              <a:t>use</a:t>
            </a:r>
            <a:r>
              <a:rPr lang="de-CH" sz="1800" b="0" dirty="0">
                <a:latin typeface="+mn-lt"/>
              </a:rPr>
              <a:t> </a:t>
            </a:r>
            <a:r>
              <a:rPr lang="de-CH" sz="1800" b="0" dirty="0" err="1">
                <a:latin typeface="+mn-lt"/>
              </a:rPr>
              <a:t>permitted</a:t>
            </a:r>
            <a:r>
              <a:rPr lang="de-CH" sz="1800" b="0" dirty="0">
                <a:latin typeface="+mn-lt"/>
              </a:rPr>
              <a:t> </a:t>
            </a:r>
            <a:r>
              <a:rPr lang="de-CH" sz="1800" b="0" dirty="0" err="1">
                <a:latin typeface="+mn-lt"/>
              </a:rPr>
              <a:t>cleaning</a:t>
            </a:r>
            <a:r>
              <a:rPr lang="de-CH" sz="1800" b="0" dirty="0">
                <a:latin typeface="+mn-lt"/>
              </a:rPr>
              <a:t> agents </a:t>
            </a:r>
            <a:r>
              <a:rPr lang="de-CH" sz="1800" b="0" dirty="0" err="1">
                <a:latin typeface="+mn-lt"/>
              </a:rPr>
              <a:t>for</a:t>
            </a:r>
            <a:r>
              <a:rPr lang="de-CH" sz="1800" b="0" dirty="0">
                <a:latin typeface="+mn-lt"/>
              </a:rPr>
              <a:t> </a:t>
            </a:r>
            <a:r>
              <a:rPr lang="de-CH" sz="1800" b="0" dirty="0" err="1">
                <a:latin typeface="+mn-lt"/>
              </a:rPr>
              <a:t>utensils</a:t>
            </a:r>
            <a:r>
              <a:rPr lang="de-CH" sz="1800" b="0" dirty="0">
                <a:latin typeface="+mn-lt"/>
              </a:rPr>
              <a:t>, </a:t>
            </a:r>
            <a:r>
              <a:rPr lang="de-CH" sz="1800" b="0" dirty="0" err="1">
                <a:latin typeface="+mn-lt"/>
              </a:rPr>
              <a:t>equipment</a:t>
            </a:r>
            <a:r>
              <a:rPr lang="de-CH" sz="1800" b="0" dirty="0">
                <a:latin typeface="+mn-lt"/>
              </a:rPr>
              <a:t>, </a:t>
            </a:r>
            <a:r>
              <a:rPr lang="de-CH" sz="1800" b="0" dirty="0" err="1">
                <a:latin typeface="+mn-lt"/>
              </a:rPr>
              <a:t>surfaces</a:t>
            </a:r>
            <a:r>
              <a:rPr lang="de-CH" sz="1800" b="0" dirty="0">
                <a:latin typeface="+mn-lt"/>
              </a:rPr>
              <a:t>, and </a:t>
            </a:r>
            <a:r>
              <a:rPr lang="de-CH" sz="1800" b="0" dirty="0" err="1">
                <a:latin typeface="+mn-lt"/>
              </a:rPr>
              <a:t>others</a:t>
            </a:r>
            <a:endParaRPr lang="de-CH" sz="1800" b="0" dirty="0">
              <a:latin typeface="+mn-lt"/>
            </a:endParaRPr>
          </a:p>
          <a:p>
            <a:pPr marL="252000" lvl="1" indent="-252000">
              <a:buFont typeface="Arial" pitchFamily="34" charset="0"/>
              <a:buChar char="•"/>
            </a:pPr>
            <a:r>
              <a:rPr lang="de-CH" sz="1800" b="0" dirty="0" err="1">
                <a:latin typeface="+mn-lt"/>
              </a:rPr>
              <a:t>Avoidance</a:t>
            </a:r>
            <a:r>
              <a:rPr lang="de-CH" sz="1800" b="0" dirty="0">
                <a:latin typeface="+mn-lt"/>
              </a:rPr>
              <a:t> of possible contamination </a:t>
            </a:r>
            <a:r>
              <a:rPr lang="de-CH" sz="1800" b="0" dirty="0" err="1">
                <a:latin typeface="+mn-lt"/>
              </a:rPr>
              <a:t>during</a:t>
            </a:r>
            <a:r>
              <a:rPr lang="de-CH" sz="1800" b="0" dirty="0">
                <a:latin typeface="+mn-lt"/>
              </a:rPr>
              <a:t> </a:t>
            </a:r>
            <a:r>
              <a:rPr lang="de-CH" sz="1800" b="0" dirty="0" err="1">
                <a:latin typeface="+mn-lt"/>
              </a:rPr>
              <a:t>harvest</a:t>
            </a:r>
            <a:r>
              <a:rPr lang="de-CH" sz="1800" b="0" dirty="0">
                <a:latin typeface="+mn-lt"/>
              </a:rPr>
              <a:t>, </a:t>
            </a:r>
            <a:r>
              <a:rPr lang="de-CH" sz="1800" b="0" dirty="0" err="1">
                <a:latin typeface="+mn-lt"/>
              </a:rPr>
              <a:t>handling</a:t>
            </a:r>
            <a:r>
              <a:rPr lang="de-CH" sz="1800" b="0" dirty="0">
                <a:latin typeface="+mn-lt"/>
              </a:rPr>
              <a:t>, </a:t>
            </a:r>
            <a:r>
              <a:rPr lang="de-CH" sz="1800" b="0" dirty="0" err="1">
                <a:latin typeface="+mn-lt"/>
              </a:rPr>
              <a:t>packaging</a:t>
            </a:r>
            <a:r>
              <a:rPr lang="de-CH" sz="1800" b="0" dirty="0">
                <a:latin typeface="+mn-lt"/>
              </a:rPr>
              <a:t>, </a:t>
            </a:r>
            <a:r>
              <a:rPr lang="de-CH" sz="1800" b="0" dirty="0" err="1">
                <a:latin typeface="+mn-lt"/>
              </a:rPr>
              <a:t>transportation</a:t>
            </a:r>
            <a:r>
              <a:rPr lang="de-CH" sz="1800" b="0" dirty="0">
                <a:latin typeface="+mn-lt"/>
              </a:rPr>
              <a:t> and </a:t>
            </a:r>
            <a:r>
              <a:rPr lang="de-CH" sz="1800" b="0" dirty="0" err="1">
                <a:latin typeface="+mn-lt"/>
              </a:rPr>
              <a:t>storage</a:t>
            </a:r>
            <a:endParaRPr lang="de-CH" sz="1800" b="0" dirty="0">
              <a:latin typeface="+mn-lt"/>
            </a:endParaRPr>
          </a:p>
        </p:txBody>
      </p:sp>
    </p:spTree>
    <p:extLst>
      <p:ext uri="{BB962C8B-B14F-4D97-AF65-F5344CB8AC3E}">
        <p14:creationId xmlns:p14="http://schemas.microsoft.com/office/powerpoint/2010/main" val="1518663654"/>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000000"/>
      </a:lt2>
      <a:accent1>
        <a:srgbClr val="008C80"/>
      </a:accent1>
      <a:accent2>
        <a:srgbClr val="FF9400"/>
      </a:accent2>
      <a:accent3>
        <a:srgbClr val="FFFFFF"/>
      </a:accent3>
      <a:accent4>
        <a:srgbClr val="000000"/>
      </a:accent4>
      <a:accent5>
        <a:srgbClr val="AAC5C0"/>
      </a:accent5>
      <a:accent6>
        <a:srgbClr val="E78600"/>
      </a:accent6>
      <a:hlink>
        <a:srgbClr val="000000"/>
      </a:hlink>
      <a:folHlink>
        <a:srgbClr val="080808"/>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1" i="0" u="none" strike="noStrike" cap="none" normalizeH="0" baseline="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000000"/>
        </a:lt2>
        <a:accent1>
          <a:srgbClr val="008C80"/>
        </a:accent1>
        <a:accent2>
          <a:srgbClr val="FF9400"/>
        </a:accent2>
        <a:accent3>
          <a:srgbClr val="FFFFFF"/>
        </a:accent3>
        <a:accent4>
          <a:srgbClr val="000000"/>
        </a:accent4>
        <a:accent5>
          <a:srgbClr val="AAC5C0"/>
        </a:accent5>
        <a:accent6>
          <a:srgbClr val="E78600"/>
        </a:accent6>
        <a:hlink>
          <a:srgbClr val="000000"/>
        </a:hlink>
        <a:folHlink>
          <a:srgbClr val="08080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10915</Words>
  <Application>Microsoft Office PowerPoint</Application>
  <PresentationFormat>Bildschirmpräsentation (4:3)</PresentationFormat>
  <Paragraphs>1983</Paragraphs>
  <Slides>109</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109</vt:i4>
      </vt:variant>
    </vt:vector>
  </HeadingPairs>
  <TitlesOfParts>
    <vt:vector size="118" baseType="lpstr">
      <vt:lpstr>Arial</vt:lpstr>
      <vt:lpstr>Arial Black</vt:lpstr>
      <vt:lpstr>Calibri</vt:lpstr>
      <vt:lpstr>Calibri Light</vt:lpstr>
      <vt:lpstr>Symbol</vt:lpstr>
      <vt:lpstr>Times New Roman</vt:lpstr>
      <vt:lpstr>Wingdings</vt:lpstr>
      <vt:lpstr>ZapfDingbats</vt:lpstr>
      <vt:lpstr>Standarddesign</vt:lpstr>
      <vt:lpstr>Examples of indigenous vegetables</vt:lpstr>
      <vt:lpstr>Nutritious parts of indigenous vegetables</vt:lpstr>
      <vt:lpstr>Definition of organic agriculture –  IFOAM Principles of organic agriculture</vt:lpstr>
      <vt:lpstr>Key challenges in vegetable production</vt:lpstr>
      <vt:lpstr>Motivations for organic farming</vt:lpstr>
      <vt:lpstr>Improved vegetable production situation</vt:lpstr>
      <vt:lpstr>Temperature requirements of vegetables species</vt:lpstr>
      <vt:lpstr>Susceptibility of vegetables to freezing injury</vt:lpstr>
      <vt:lpstr>Required day length for proper vegetable growth</vt:lpstr>
      <vt:lpstr>Water demand of selected vegetables</vt:lpstr>
      <vt:lpstr>Factors to consider in vegetable species selection</vt:lpstr>
      <vt:lpstr>Selecting appropriate varieties</vt:lpstr>
      <vt:lpstr>PowerPoint-Präsentation</vt:lpstr>
      <vt:lpstr>Hybrid or inbred varieties?</vt:lpstr>
      <vt:lpstr>PowerPoint-Präsentation</vt:lpstr>
      <vt:lpstr>PowerPoint-Präsentation</vt:lpstr>
      <vt:lpstr>Selecting tomato seeds </vt:lpstr>
      <vt:lpstr>Selecting seeds of leafy vegetables (brown mustard)</vt:lpstr>
      <vt:lpstr>Selecting seeds of a root vegetable (sweet potato)</vt:lpstr>
      <vt:lpstr>Selecting seeds of a seed vegetable (beans)</vt:lpstr>
      <vt:lpstr>Proper storage of vegetable seeds</vt:lpstr>
      <vt:lpstr> Indicative seed storage periods  for selected vegetables </vt:lpstr>
      <vt:lpstr>Nutrient availability related to pH level of soil</vt:lpstr>
      <vt:lpstr>Identifying common vegetable nutrient disorders (1)</vt:lpstr>
      <vt:lpstr>Identifying common vegetable nutrient disorders (2)</vt:lpstr>
      <vt:lpstr>Vegetable groups according to feeding habits</vt:lpstr>
      <vt:lpstr>Examples of vegetable families and feeding habits</vt:lpstr>
      <vt:lpstr>Creating a favourable environment for vegetables </vt:lpstr>
      <vt:lpstr>Farm-own fertilisers for soil fertility management</vt:lpstr>
      <vt:lpstr>PowerPoint-Präsentation</vt:lpstr>
      <vt:lpstr>PowerPoint-Präsentation</vt:lpstr>
      <vt:lpstr>Green manures for vegetable cropping systems</vt:lpstr>
      <vt:lpstr>How to plan a vegetable rotation</vt:lpstr>
      <vt:lpstr> Simple steps and examples of a rotation plan </vt:lpstr>
      <vt:lpstr>Selecting appropriate vegetable intercrops</vt:lpstr>
      <vt:lpstr>Common types of nematode damage</vt:lpstr>
      <vt:lpstr>Crop rotation/intercrops in case of nematode damages</vt:lpstr>
      <vt:lpstr>Hot water treatment to enhance seed germination</vt:lpstr>
      <vt:lpstr>Seed hot water treatment for disease control</vt:lpstr>
      <vt:lpstr>Recommended temperatures and durations  for seed hot water treatment for disease control</vt:lpstr>
      <vt:lpstr>Indoor seed germination test without soil</vt:lpstr>
      <vt:lpstr>Indoor seed germination test with soil</vt:lpstr>
      <vt:lpstr>Example of a germination  test calculation</vt:lpstr>
      <vt:lpstr>Minimum seed germination levels (1)</vt:lpstr>
      <vt:lpstr>Minimum seed germination levels (2)</vt:lpstr>
      <vt:lpstr>PowerPoint-Präsentation</vt:lpstr>
      <vt:lpstr>Sterilising the nursery bed soil with fire</vt:lpstr>
      <vt:lpstr>Soil solarisation for seedbed sterilisation</vt:lpstr>
      <vt:lpstr>Preparing a medium for seedling containers</vt:lpstr>
      <vt:lpstr>Container types for seedling production</vt:lpstr>
      <vt:lpstr>Filling seedling containers with a sowing medium</vt:lpstr>
      <vt:lpstr>Raised nursery structures for seedling containers</vt:lpstr>
      <vt:lpstr>Seedling pricking procedure</vt:lpstr>
      <vt:lpstr>Field establishment through raising seedlings in the seedbed</vt:lpstr>
      <vt:lpstr>Field establishment through pricked seedlings</vt:lpstr>
      <vt:lpstr>Field establishment through direct sowing</vt:lpstr>
      <vt:lpstr>Recommended spacing of vegetables (1)</vt:lpstr>
      <vt:lpstr>Recommended spacing of vegetables (2)</vt:lpstr>
      <vt:lpstr>Factors to consider in vegetable spacing</vt:lpstr>
      <vt:lpstr>Weed sensitive periods of vegetable crops</vt:lpstr>
      <vt:lpstr>False seedbed</vt:lpstr>
      <vt:lpstr>Sources of water for vegetables</vt:lpstr>
      <vt:lpstr>Estimating soil water condition using the feel method</vt:lpstr>
      <vt:lpstr>Growth periods of peak water demand of vegetables</vt:lpstr>
      <vt:lpstr>PowerPoint-Präsentation</vt:lpstr>
      <vt:lpstr>Irrigation methods</vt:lpstr>
      <vt:lpstr>Irrigating vegetable fields through drip systems</vt:lpstr>
      <vt:lpstr>Types of mulch for soil moisture conservation</vt:lpstr>
      <vt:lpstr>Drip irrigation under mulch material </vt:lpstr>
      <vt:lpstr>Examples of agents and products for disease control (1)</vt:lpstr>
      <vt:lpstr>Examples of agents and products for disease control (2)</vt:lpstr>
      <vt:lpstr>Examples of agents and products for pest control (1)</vt:lpstr>
      <vt:lpstr>Examples of agents and products for pest control (2)</vt:lpstr>
      <vt:lpstr>Examples of agents and products for pest control (3)</vt:lpstr>
      <vt:lpstr>Greenhouses – advantages and disadvantages</vt:lpstr>
      <vt:lpstr>Factors to consider for greenhouse construction</vt:lpstr>
      <vt:lpstr>Different types of greenhouses</vt:lpstr>
      <vt:lpstr>Types of shading for greenhouses</vt:lpstr>
      <vt:lpstr>Harvest indices for vegetables (examples) (1)</vt:lpstr>
      <vt:lpstr>PowerPoint-Präsentation</vt:lpstr>
      <vt:lpstr>Manual or mechanical harvest?</vt:lpstr>
      <vt:lpstr>Manual or mechanical harvest?</vt:lpstr>
      <vt:lpstr>Types of vegetable spoilage</vt:lpstr>
      <vt:lpstr>Don’ts for fresh produce storage</vt:lpstr>
      <vt:lpstr>Dos for fresh produce storage</vt:lpstr>
      <vt:lpstr>Suitable storage conditions for selected vegetables</vt:lpstr>
      <vt:lpstr>PowerPoint-Präsentation</vt:lpstr>
      <vt:lpstr>Ethylene producing vegetables (examples)</vt:lpstr>
      <vt:lpstr>Desirable and undesirable effects of ethylene  in vegetable postharvest</vt:lpstr>
      <vt:lpstr>Symptoms of ethylene injury in vegetables</vt:lpstr>
      <vt:lpstr>Examples of local postharvest cooling structures</vt:lpstr>
      <vt:lpstr>How to make a Janata cooler</vt:lpstr>
      <vt:lpstr>PowerPoint-Präsentation</vt:lpstr>
      <vt:lpstr>PowerPoint-Präsentation</vt:lpstr>
      <vt:lpstr>PowerPoint-Präsentation</vt:lpstr>
      <vt:lpstr>PowerPoint-Präsentation</vt:lpstr>
      <vt:lpstr>Economic considerations in organic vegetable production</vt:lpstr>
      <vt:lpstr>Example of a simple economic analysis of vegetable enterprise</vt:lpstr>
      <vt:lpstr>General requirements for organic production and certified organic vegetable production </vt:lpstr>
      <vt:lpstr>Why organic certification?</vt:lpstr>
      <vt:lpstr>Organic certification of farms and groups</vt:lpstr>
      <vt:lpstr>Procedure of smallholder group certification</vt:lpstr>
      <vt:lpstr>Key elements of the Participatory Guarantee System (PGS)</vt:lpstr>
      <vt:lpstr>Features of the Participatory Guarantee System (PGS)</vt:lpstr>
      <vt:lpstr>What are the differences between Third-party and PGS certification?</vt:lpstr>
      <vt:lpstr>Market channels: Direct marketing</vt:lpstr>
      <vt:lpstr>Market channels: Marketing through retailers</vt:lpstr>
      <vt:lpstr>Appropriate transportation of vegetables</vt:lpstr>
      <vt:lpstr>Types of packages for transporting vegetables</vt:lpstr>
    </vt:vector>
  </TitlesOfParts>
  <Company>FiBL Schweiz</Company>
  <LinksUpToDate>false</LinksUpToDate>
  <SharedDoc>false</SharedDoc>
  <HyperlinkBase>http://www.fibl.org</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FiBL</dc:title>
  <dc:creator>FiBL Schweiz</dc:creator>
  <cp:lastModifiedBy>Snigula Jasmin</cp:lastModifiedBy>
  <cp:revision>1625</cp:revision>
  <cp:lastPrinted>2022-04-06T09:54:16Z</cp:lastPrinted>
  <dcterms:created xsi:type="dcterms:W3CDTF">2010-11-25T15:53:57Z</dcterms:created>
  <dcterms:modified xsi:type="dcterms:W3CDTF">2024-01-26T14:53:09Z</dcterms:modified>
</cp:coreProperties>
</file>