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 bookmarkIdSeed="2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76" r:id="rId2"/>
    <p:sldId id="520" r:id="rId3"/>
    <p:sldId id="277" r:id="rId4"/>
    <p:sldId id="514" r:id="rId5"/>
    <p:sldId id="278" r:id="rId6"/>
    <p:sldId id="516" r:id="rId7"/>
    <p:sldId id="284" r:id="rId8"/>
    <p:sldId id="279" r:id="rId9"/>
    <p:sldId id="280" r:id="rId10"/>
    <p:sldId id="508" r:id="rId11"/>
    <p:sldId id="414" r:id="rId12"/>
    <p:sldId id="505" r:id="rId13"/>
    <p:sldId id="517" r:id="rId14"/>
    <p:sldId id="507" r:id="rId15"/>
    <p:sldId id="519" r:id="rId16"/>
    <p:sldId id="506" r:id="rId17"/>
    <p:sldId id="518" r:id="rId18"/>
    <p:sldId id="285" r:id="rId19"/>
    <p:sldId id="281" r:id="rId20"/>
    <p:sldId id="510" r:id="rId21"/>
    <p:sldId id="406" r:id="rId22"/>
    <p:sldId id="511" r:id="rId23"/>
    <p:sldId id="407" r:id="rId24"/>
    <p:sldId id="513" r:id="rId25"/>
    <p:sldId id="413" r:id="rId26"/>
    <p:sldId id="411" r:id="rId27"/>
    <p:sldId id="409" r:id="rId28"/>
    <p:sldId id="380" r:id="rId29"/>
    <p:sldId id="410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90" r:id="rId38"/>
    <p:sldId id="391" r:id="rId39"/>
    <p:sldId id="392" r:id="rId40"/>
    <p:sldId id="393" r:id="rId41"/>
    <p:sldId id="394" r:id="rId42"/>
    <p:sldId id="395" r:id="rId43"/>
    <p:sldId id="396" r:id="rId44"/>
    <p:sldId id="397" r:id="rId45"/>
    <p:sldId id="398" r:id="rId46"/>
    <p:sldId id="399" r:id="rId47"/>
    <p:sldId id="389" r:id="rId48"/>
    <p:sldId id="401" r:id="rId49"/>
    <p:sldId id="402" r:id="rId50"/>
    <p:sldId id="533" r:id="rId51"/>
    <p:sldId id="534" r:id="rId52"/>
    <p:sldId id="522" r:id="rId53"/>
    <p:sldId id="523" r:id="rId54"/>
    <p:sldId id="524" r:id="rId55"/>
    <p:sldId id="525" r:id="rId56"/>
    <p:sldId id="526" r:id="rId57"/>
    <p:sldId id="529" r:id="rId58"/>
    <p:sldId id="530" r:id="rId59"/>
    <p:sldId id="527" r:id="rId60"/>
    <p:sldId id="528" r:id="rId61"/>
    <p:sldId id="532" r:id="rId62"/>
    <p:sldId id="531" r:id="rId63"/>
  </p:sldIdLst>
  <p:sldSz cx="9144000" cy="6858000" type="screen4x3"/>
  <p:notesSz cx="6718300" cy="98552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8">
          <p15:clr>
            <a:srgbClr val="A4A3A4"/>
          </p15:clr>
        </p15:guide>
        <p15:guide id="2" orient="horz" pos="924">
          <p15:clr>
            <a:srgbClr val="A4A3A4"/>
          </p15:clr>
        </p15:guide>
        <p15:guide id="3" orient="horz" pos="708">
          <p15:clr>
            <a:srgbClr val="A4A3A4"/>
          </p15:clr>
        </p15:guide>
        <p15:guide id="4" orient="horz" pos="440">
          <p15:clr>
            <a:srgbClr val="A4A3A4"/>
          </p15:clr>
        </p15:guide>
        <p15:guide id="5" orient="horz" pos="1186">
          <p15:clr>
            <a:srgbClr val="A4A3A4"/>
          </p15:clr>
        </p15:guide>
        <p15:guide id="6" orient="horz" pos="2360">
          <p15:clr>
            <a:srgbClr val="A4A3A4"/>
          </p15:clr>
        </p15:guide>
        <p15:guide id="7" orient="horz" pos="4006">
          <p15:clr>
            <a:srgbClr val="A4A3A4"/>
          </p15:clr>
        </p15:guide>
        <p15:guide id="8" orient="horz" pos="3712">
          <p15:clr>
            <a:srgbClr val="A4A3A4"/>
          </p15:clr>
        </p15:guide>
        <p15:guide id="9" pos="5478">
          <p15:clr>
            <a:srgbClr val="A4A3A4"/>
          </p15:clr>
        </p15:guide>
        <p15:guide id="10" pos="1536">
          <p15:clr>
            <a:srgbClr val="A4A3A4"/>
          </p15:clr>
        </p15:guide>
        <p15:guide id="11" pos="2960">
          <p15:clr>
            <a:srgbClr val="A4A3A4"/>
          </p15:clr>
        </p15:guide>
        <p15:guide id="12" pos="2848">
          <p15:clr>
            <a:srgbClr val="A4A3A4"/>
          </p15:clr>
        </p15:guide>
        <p15:guide id="13" pos="336">
          <p15:clr>
            <a:srgbClr val="A4A3A4"/>
          </p15:clr>
        </p15:guide>
        <p15:guide id="14" pos="1648">
          <p15:clr>
            <a:srgbClr val="A4A3A4"/>
          </p15:clr>
        </p15:guide>
        <p15:guide id="15" pos="3744">
          <p15:clr>
            <a:srgbClr val="A4A3A4"/>
          </p15:clr>
        </p15:guide>
        <p15:guide id="16" pos="38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chtenhahn Martin" initials="M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  <a:srgbClr val="BAE18F"/>
    <a:srgbClr val="CCFF99"/>
    <a:srgbClr val="C7FA94"/>
    <a:srgbClr val="E6E6E6"/>
    <a:srgbClr val="FF5050"/>
    <a:srgbClr val="F4ED8C"/>
    <a:srgbClr val="FFFF66"/>
    <a:srgbClr val="29C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7" autoAdjust="0"/>
    <p:restoredTop sz="89850" autoAdjust="0"/>
  </p:normalViewPr>
  <p:slideViewPr>
    <p:cSldViewPr showGuides="1">
      <p:cViewPr varScale="1">
        <p:scale>
          <a:sx n="114" d="100"/>
          <a:sy n="114" d="100"/>
        </p:scale>
        <p:origin x="1440" y="102"/>
      </p:cViewPr>
      <p:guideLst>
        <p:guide orient="horz" pos="3888"/>
        <p:guide orient="horz" pos="924"/>
        <p:guide orient="horz" pos="708"/>
        <p:guide orient="horz" pos="440"/>
        <p:guide orient="horz" pos="1186"/>
        <p:guide orient="horz" pos="2360"/>
        <p:guide orient="horz" pos="4006"/>
        <p:guide orient="horz" pos="3712"/>
        <p:guide pos="5478"/>
        <p:guide pos="1536"/>
        <p:guide pos="2960"/>
        <p:guide pos="2848"/>
        <p:guide pos="336"/>
        <p:guide pos="1648"/>
        <p:guide pos="3744"/>
        <p:guide pos="38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27642" cy="45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1" tIns="46450" rIns="92901" bIns="46450" numCol="1" anchor="t" anchorCtr="0" compatLnSpc="1">
            <a:prstTxWarp prst="textNoShape">
              <a:avLst/>
            </a:prstTxWarp>
          </a:bodyPr>
          <a:lstStyle>
            <a:lvl1pPr defTabSz="923023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r>
              <a:rPr lang="de-DE"/>
              <a:t>FiBL</a:t>
            </a:r>
            <a:endParaRPr lang="de-CH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4910" y="1"/>
            <a:ext cx="2927641" cy="45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1" tIns="46450" rIns="92901" bIns="46450" numCol="1" anchor="t" anchorCtr="0" compatLnSpc="1">
            <a:prstTxWarp prst="textNoShape">
              <a:avLst/>
            </a:prstTxWarp>
          </a:bodyPr>
          <a:lstStyle>
            <a:lvl1pPr algn="r" defTabSz="923023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fld id="{6E1D1DFD-66A3-43C0-960F-85B276673C29}" type="datetime1">
              <a:rPr lang="de-DE" smtClean="0"/>
              <a:pPr>
                <a:defRPr/>
              </a:pPr>
              <a:t>26.01.2024</a:t>
            </a:fld>
            <a:endParaRPr lang="de-CH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68601"/>
            <a:ext cx="2927642" cy="46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1" tIns="46450" rIns="92901" bIns="46450" numCol="1" anchor="b" anchorCtr="0" compatLnSpc="1">
            <a:prstTxWarp prst="textNoShape">
              <a:avLst/>
            </a:prstTxWarp>
          </a:bodyPr>
          <a:lstStyle>
            <a:lvl1pPr defTabSz="923023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r>
              <a:rPr lang="de-CH"/>
              <a:t>www.fibl.org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4910" y="9368601"/>
            <a:ext cx="2927641" cy="46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1" tIns="46450" rIns="92901" bIns="46450" numCol="1" anchor="b" anchorCtr="0" compatLnSpc="1">
            <a:prstTxWarp prst="textNoShape">
              <a:avLst/>
            </a:prstTxWarp>
          </a:bodyPr>
          <a:lstStyle>
            <a:lvl1pPr algn="r" defTabSz="923023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fld id="{C9AAA821-03F2-4105-9D3D-E6CC72E6715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00233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27642" cy="45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1" tIns="46450" rIns="92901" bIns="46450" numCol="1" anchor="t" anchorCtr="0" compatLnSpc="1">
            <a:prstTxWarp prst="textNoShape">
              <a:avLst/>
            </a:prstTxWarp>
          </a:bodyPr>
          <a:lstStyle>
            <a:lvl1pPr defTabSz="923023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r>
              <a:rPr lang="de-DE"/>
              <a:t>FiBL</a:t>
            </a:r>
            <a:endParaRPr lang="de-CH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4910" y="1"/>
            <a:ext cx="2927641" cy="45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1" tIns="46450" rIns="92901" bIns="46450" numCol="1" anchor="t" anchorCtr="0" compatLnSpc="1">
            <a:prstTxWarp prst="textNoShape">
              <a:avLst/>
            </a:prstTxWarp>
          </a:bodyPr>
          <a:lstStyle>
            <a:lvl1pPr algn="r" defTabSz="923023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fld id="{30A2E6DE-5C23-4B8D-80AA-F70A250176EA}" type="datetime1">
              <a:rPr lang="de-DE" smtClean="0"/>
              <a:pPr>
                <a:defRPr/>
              </a:pPr>
              <a:t>26.01.2024</a:t>
            </a:fld>
            <a:endParaRPr lang="de-CH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69938"/>
            <a:ext cx="4908550" cy="3683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4436" y="4685881"/>
            <a:ext cx="4930847" cy="445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1" tIns="46450" rIns="92901" bIns="46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68601"/>
            <a:ext cx="2927642" cy="46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1" tIns="46450" rIns="92901" bIns="46450" numCol="1" anchor="b" anchorCtr="0" compatLnSpc="1">
            <a:prstTxWarp prst="textNoShape">
              <a:avLst/>
            </a:prstTxWarp>
          </a:bodyPr>
          <a:lstStyle>
            <a:lvl1pPr defTabSz="923023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r>
              <a:rPr lang="de-CH"/>
              <a:t>www.fibl.org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4910" y="9368601"/>
            <a:ext cx="2927641" cy="46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01" tIns="46450" rIns="92901" bIns="46450" numCol="1" anchor="b" anchorCtr="0" compatLnSpc="1">
            <a:prstTxWarp prst="textNoShape">
              <a:avLst/>
            </a:prstTxWarp>
          </a:bodyPr>
          <a:lstStyle>
            <a:lvl1pPr algn="r" defTabSz="923023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fld id="{FF552329-D149-46D8-A6E1-DEE19B321DB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430678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28600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485900"/>
            <a:ext cx="8251825" cy="440690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 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0134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39751" y="1469114"/>
            <a:ext cx="3993637" cy="4686152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702688" y="1469114"/>
            <a:ext cx="3993637" cy="2260037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4702688" y="3912163"/>
            <a:ext cx="3993637" cy="2260037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539750" y="1466850"/>
            <a:ext cx="8156575" cy="4705350"/>
          </a:xfrm>
          <a:prstGeom prst="rect">
            <a:avLst/>
          </a:prstGeom>
          <a:noFill/>
          <a:ln w="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175" y="330201"/>
            <a:ext cx="8251825" cy="498475"/>
          </a:xfrm>
        </p:spPr>
        <p:txBody>
          <a:bodyPr lIns="0" tIns="0"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7633" y="1466850"/>
            <a:ext cx="8150226" cy="4692650"/>
          </a:xfrm>
        </p:spPr>
        <p:txBody>
          <a:bodyPr/>
          <a:lstStyle>
            <a:lvl1pPr>
              <a:buSzPct val="100000"/>
              <a:buFontTx/>
              <a:buNone/>
              <a:defRPr sz="2800"/>
            </a:lvl1pPr>
            <a:lvl2pPr>
              <a:buSzPct val="100000"/>
              <a:buFontTx/>
              <a:buBlip>
                <a:blip r:embed="rId2"/>
              </a:buBlip>
              <a:defRPr sz="2400"/>
            </a:lvl2pPr>
            <a:lvl3pPr>
              <a:buSzPct val="100000"/>
              <a:buFontTx/>
              <a:buBlip>
                <a:blip r:embed="rId2"/>
              </a:buBlip>
              <a:defRPr sz="2000"/>
            </a:lvl3pPr>
            <a:lvl4pPr>
              <a:buSzPct val="100000"/>
              <a:buFontTx/>
              <a:buBlip>
                <a:blip r:embed="rId2"/>
              </a:buBlip>
              <a:defRPr sz="1800"/>
            </a:lvl4pPr>
            <a:lvl5pPr>
              <a:buSzPct val="100000"/>
              <a:buFontTx/>
              <a:buBlip>
                <a:blip r:embed="rId2"/>
              </a:buBlip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9143999" cy="6172201"/>
          </a:xfrm>
          <a:ln>
            <a:noFill/>
          </a:ln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800"/>
            </a:lvl1pPr>
            <a:lvl2pPr>
              <a:buSzPct val="100000"/>
              <a:buFontTx/>
              <a:buBlip>
                <a:blip r:embed="rId2"/>
              </a:buBlip>
              <a:defRPr sz="2400"/>
            </a:lvl2pPr>
            <a:lvl3pPr>
              <a:buSzPct val="100000"/>
              <a:buFontTx/>
              <a:buBlip>
                <a:blip r:embed="rId2"/>
              </a:buBlip>
              <a:defRPr sz="2000"/>
            </a:lvl3pPr>
            <a:lvl4pPr>
              <a:buSzPct val="100000"/>
              <a:buFontTx/>
              <a:buBlip>
                <a:blip r:embed="rId2"/>
              </a:buBlip>
              <a:defRPr sz="1800"/>
            </a:lvl4pPr>
            <a:lvl5pPr>
              <a:buSzPct val="100000"/>
              <a:buFontTx/>
              <a:buBlip>
                <a:blip r:embed="rId2"/>
              </a:buBlip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9143999" cy="6857999"/>
          </a:xfrm>
          <a:ln>
            <a:noFill/>
          </a:ln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800"/>
            </a:lvl1pPr>
            <a:lvl2pPr>
              <a:buSzPct val="100000"/>
              <a:buFontTx/>
              <a:buBlip>
                <a:blip r:embed="rId2"/>
              </a:buBlip>
              <a:defRPr sz="2400"/>
            </a:lvl2pPr>
            <a:lvl3pPr>
              <a:buSzPct val="100000"/>
              <a:buFontTx/>
              <a:buBlip>
                <a:blip r:embed="rId2"/>
              </a:buBlip>
              <a:defRPr sz="2000"/>
            </a:lvl3pPr>
            <a:lvl4pPr>
              <a:buSzPct val="100000"/>
              <a:buFontTx/>
              <a:buBlip>
                <a:blip r:embed="rId2"/>
              </a:buBlip>
              <a:defRPr sz="1800"/>
            </a:lvl4pPr>
            <a:lvl5pPr>
              <a:buSzPct val="100000"/>
              <a:buFontTx/>
              <a:buBlip>
                <a:blip r:embed="rId2"/>
              </a:buBlip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8601"/>
            <a:ext cx="8251825" cy="698500"/>
          </a:xfrm>
        </p:spPr>
        <p:txBody>
          <a:bodyPr lIns="0" tIns="0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539750" y="1123950"/>
            <a:ext cx="8159750" cy="5041901"/>
          </a:xfrm>
        </p:spPr>
        <p:txBody>
          <a:bodyPr/>
          <a:lstStyle>
            <a:lvl1pPr>
              <a:buSzPct val="100000"/>
              <a:buFontTx/>
              <a:buNone/>
              <a:defRPr/>
            </a:lvl1pPr>
          </a:lstStyle>
          <a:p>
            <a:pPr lvl="0"/>
            <a:endParaRPr lang="de-DE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4368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39751" y="1466850"/>
            <a:ext cx="2628000" cy="4705350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3315213" y="1466850"/>
            <a:ext cx="2628000" cy="4705350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15" name="Inhaltsplatzhalter 2"/>
          <p:cNvSpPr>
            <a:spLocks noGrp="1"/>
          </p:cNvSpPr>
          <p:nvPr>
            <p:ph sz="half" idx="11"/>
          </p:nvPr>
        </p:nvSpPr>
        <p:spPr>
          <a:xfrm>
            <a:off x="6117167" y="1466850"/>
            <a:ext cx="2578100" cy="470535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0134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6117167" y="1469114"/>
            <a:ext cx="2579158" cy="4703086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539750" y="1473200"/>
            <a:ext cx="5403850" cy="4698999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6" y="228600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75317"/>
            <a:ext cx="2628000" cy="4696883"/>
          </a:xfrm>
        </p:spPr>
        <p:txBody>
          <a:bodyPr tIns="0"/>
          <a:lstStyle>
            <a:lvl1pPr>
              <a:buSzPct val="100000"/>
              <a:buFontTx/>
              <a:buNone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3323680" y="1469114"/>
            <a:ext cx="2628000" cy="2277386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endParaRPr lang="de-CH" dirty="0"/>
          </a:p>
          <a:p>
            <a:pPr lvl="0"/>
            <a:endParaRPr lang="de-CH" dirty="0"/>
          </a:p>
        </p:txBody>
      </p:sp>
      <p:sp>
        <p:nvSpPr>
          <p:cNvPr id="15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6117167" y="1469114"/>
            <a:ext cx="2578100" cy="4703086"/>
          </a:xfrm>
        </p:spPr>
        <p:txBody>
          <a:bodyPr tIns="0"/>
          <a:lstStyle>
            <a:lvl1pPr>
              <a:buSzPct val="100000"/>
              <a:buFontTx/>
              <a:buNone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Text oder Bild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3323680" y="3918098"/>
            <a:ext cx="2628000" cy="2254102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4368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66850"/>
            <a:ext cx="2624649" cy="470535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3302000" y="1466850"/>
            <a:ext cx="5379525" cy="47053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51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6117167" y="1466850"/>
            <a:ext cx="2587625" cy="470535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000"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0" hasCustomPrompt="1"/>
          </p:nvPr>
        </p:nvSpPr>
        <p:spPr>
          <a:xfrm>
            <a:off x="539750" y="1471246"/>
            <a:ext cx="5403850" cy="2275253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0" y="3922348"/>
            <a:ext cx="5403850" cy="2237152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40848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 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/>
          </p:nvPr>
        </p:nvSpPr>
        <p:spPr>
          <a:xfrm>
            <a:off x="4708525" y="1484313"/>
            <a:ext cx="3987800" cy="440848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 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40848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4708525" y="1484313"/>
            <a:ext cx="3987800" cy="4408487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CH" dirty="0"/>
              <a:t>Bild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7" y="211666"/>
            <a:ext cx="8229600" cy="727075"/>
          </a:xfrm>
        </p:spPr>
        <p:txBody>
          <a:bodyPr lIns="0" tIns="0"/>
          <a:lstStyle>
            <a:lvl1pPr>
              <a:defRPr/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33400" y="1475317"/>
            <a:ext cx="3987800" cy="677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3400" y="2209801"/>
            <a:ext cx="3987800" cy="368300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400"/>
            </a:lvl1pPr>
            <a:lvl2pPr>
              <a:buSzPct val="100000"/>
              <a:buFont typeface="Arial Black"/>
              <a:buChar char="›"/>
              <a:defRPr sz="2000"/>
            </a:lvl2pPr>
            <a:lvl3pPr>
              <a:buSzPct val="100000"/>
              <a:buFont typeface="Arial Black"/>
              <a:buChar char="›"/>
              <a:defRPr sz="1800"/>
            </a:lvl3pPr>
            <a:lvl4pPr>
              <a:buSzPct val="100000"/>
              <a:buFont typeface="Arial Black"/>
              <a:buChar char="›"/>
              <a:defRPr sz="1600"/>
            </a:lvl4pPr>
            <a:lvl5pPr>
              <a:buSzPct val="100000"/>
              <a:buFont typeface="Arial Black"/>
              <a:buChar char="›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99000" y="1475317"/>
            <a:ext cx="3997325" cy="677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/>
              <a:t>Masteruntertitelformat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99000" y="2220912"/>
            <a:ext cx="3997325" cy="3671888"/>
          </a:xfrm>
        </p:spPr>
        <p:txBody>
          <a:bodyPr tIns="0"/>
          <a:lstStyle>
            <a:lvl1pPr>
              <a:buFont typeface="Arial Black"/>
              <a:buChar char="›"/>
              <a:defRPr sz="2400"/>
            </a:lvl1pPr>
            <a:lvl2pPr>
              <a:buFont typeface="Arial Black"/>
              <a:buChar char="›"/>
              <a:defRPr sz="2000"/>
            </a:lvl2pPr>
            <a:lvl3pPr>
              <a:buFont typeface="Arial Black"/>
              <a:buChar char="›"/>
              <a:defRPr sz="1800"/>
            </a:lvl3pPr>
            <a:lvl4pPr>
              <a:buFont typeface="Arial Black"/>
              <a:buChar char="›"/>
              <a:defRPr sz="1600"/>
            </a:lvl4pPr>
            <a:lvl5pPr>
              <a:buFont typeface="Arial Black"/>
              <a:buChar char="›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33400" y="304800"/>
            <a:ext cx="8166100" cy="5588000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 sz="2800"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0134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8156574" cy="2260037"/>
          </a:xfrm>
        </p:spPr>
        <p:txBody>
          <a:bodyPr vert="horz" lIns="0"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81449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30718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4368"/>
            <a:ext cx="8251825" cy="717550"/>
          </a:xfrm>
        </p:spPr>
        <p:txBody>
          <a:bodyPr lIns="0" tIns="0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69114"/>
            <a:ext cx="3993637" cy="2277386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/>
          </p:nvPr>
        </p:nvSpPr>
        <p:spPr>
          <a:xfrm>
            <a:off x="539751" y="3924350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/>
          </p:nvPr>
        </p:nvSpPr>
        <p:spPr>
          <a:xfrm>
            <a:off x="4702688" y="3924350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69114"/>
            <a:ext cx="3993637" cy="2277386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/>
              <a:t>Mastertextformat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48"/>
            <a:ext cx="8251825" cy="717550"/>
          </a:xfrm>
        </p:spPr>
        <p:txBody>
          <a:bodyPr lIns="0" tIns="0"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39751" y="1477581"/>
            <a:ext cx="1898649" cy="2260037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699000" y="1477581"/>
            <a:ext cx="3997325" cy="4686152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2628900" y="1477581"/>
            <a:ext cx="1890000" cy="2260037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half" idx="19" hasCustomPrompt="1"/>
          </p:nvPr>
        </p:nvSpPr>
        <p:spPr>
          <a:xfrm>
            <a:off x="539751" y="3924863"/>
            <a:ext cx="1898649" cy="2260037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20" hasCustomPrompt="1"/>
          </p:nvPr>
        </p:nvSpPr>
        <p:spPr>
          <a:xfrm>
            <a:off x="2628900" y="3924863"/>
            <a:ext cx="1890000" cy="2260037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47675" y="412750"/>
            <a:ext cx="825182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Mastertitelformat </a:t>
            </a:r>
            <a:br>
              <a:rPr lang="de-CH" dirty="0"/>
            </a:br>
            <a:r>
              <a:rPr lang="de-CH" dirty="0"/>
              <a:t>bearbeiten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66850"/>
            <a:ext cx="8162925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 </a:t>
            </a:r>
          </a:p>
        </p:txBody>
      </p:sp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4644008" y="6191925"/>
            <a:ext cx="44237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1000" b="0" dirty="0">
                <a:ea typeface="Arial" charset="0"/>
                <a:cs typeface="Arial" charset="0"/>
              </a:rPr>
              <a:t>Pest and Disease Management in selected organic crops	   </a:t>
            </a:r>
            <a:fld id="{52E4C7FF-91B9-42F4-AF10-83FFA9CB4D84}" type="slidenum">
              <a:rPr lang="en-US" sz="1000" b="0" smtClean="0">
                <a:ea typeface="Arial" charset="0"/>
                <a:cs typeface="Arial" charset="0"/>
              </a:rPr>
              <a:pPr algn="just">
                <a:spcBef>
                  <a:spcPct val="50000"/>
                </a:spcBef>
                <a:defRPr/>
              </a:pPr>
              <a:t>‹Nr.›</a:t>
            </a:fld>
            <a:r>
              <a:rPr lang="en-US" sz="1000" b="0" dirty="0"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784225" y="6188075"/>
            <a:ext cx="2873375" cy="246063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A23D25"/>
                </a:solidFill>
                <a:ea typeface="Arial" charset="0"/>
                <a:cs typeface="Arial" charset="0"/>
              </a:rPr>
              <a:t>African Organic Agriculture Training Manual</a:t>
            </a:r>
            <a:endParaRPr lang="de-DE" sz="1000" dirty="0">
              <a:solidFill>
                <a:srgbClr val="A23D25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Bild 6" descr="Motiv_7_RZ_farbig.jpg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91" y="6118225"/>
            <a:ext cx="477418" cy="48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1" r:id="rId1"/>
    <p:sldLayoutId id="2147484832" r:id="rId2"/>
    <p:sldLayoutId id="2147484809" r:id="rId3"/>
    <p:sldLayoutId id="2147484810" r:id="rId4"/>
    <p:sldLayoutId id="2147484811" r:id="rId5"/>
    <p:sldLayoutId id="2147484812" r:id="rId6"/>
    <p:sldLayoutId id="2147484813" r:id="rId7"/>
    <p:sldLayoutId id="2147484814" r:id="rId8"/>
    <p:sldLayoutId id="2147484815" r:id="rId9"/>
    <p:sldLayoutId id="2147484816" r:id="rId10"/>
    <p:sldLayoutId id="2147484833" r:id="rId11"/>
    <p:sldLayoutId id="2147484817" r:id="rId12"/>
    <p:sldLayoutId id="2147484818" r:id="rId13"/>
    <p:sldLayoutId id="2147484819" r:id="rId14"/>
    <p:sldLayoutId id="2147484820" r:id="rId15"/>
    <p:sldLayoutId id="2147484821" r:id="rId16"/>
    <p:sldLayoutId id="2147484822" r:id="rId17"/>
    <p:sldLayoutId id="2147484823" r:id="rId18"/>
    <p:sldLayoutId id="2147484824" r:id="rId1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9pPr>
    </p:titleStyle>
    <p:bodyStyle>
      <a:lvl1pPr marL="361950" indent="-361950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322263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sz="2000" b="1">
          <a:solidFill>
            <a:schemeClr val="tx1"/>
          </a:solidFill>
          <a:latin typeface="+mn-lt"/>
          <a:ea typeface="ＭＳ Ｐゴシック" charset="-128"/>
        </a:defRPr>
      </a:lvl2pPr>
      <a:lvl3pPr marL="981075" indent="-285750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b="1">
          <a:solidFill>
            <a:schemeClr val="tx1"/>
          </a:solidFill>
          <a:latin typeface="+mn-lt"/>
          <a:ea typeface="ＭＳ Ｐゴシック" charset="-128"/>
        </a:defRPr>
      </a:lvl3pPr>
      <a:lvl4pPr marL="1238250" indent="-244475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b="1">
          <a:solidFill>
            <a:schemeClr val="tx1"/>
          </a:solidFill>
          <a:latin typeface="+mn-lt"/>
          <a:ea typeface="ＭＳ Ｐゴシック" charset="-128"/>
        </a:defRPr>
      </a:lvl4pPr>
      <a:lvl5pPr marL="1487488" indent="-228600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SzPct val="100000"/>
        <a:buFont typeface="Arial Black"/>
        <a:buChar char="›"/>
        <a:defRPr b="1">
          <a:solidFill>
            <a:schemeClr val="tx1"/>
          </a:solidFill>
          <a:latin typeface="+mn-lt"/>
          <a:ea typeface="ＭＳ Ｐゴシック" charset="-128"/>
        </a:defRPr>
      </a:lvl5pPr>
      <a:lvl6pPr marL="1944688" indent="-228600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Font typeface="Arial" charset="0"/>
        <a:buBlip>
          <a:blip r:embed="rId22"/>
        </a:buBlip>
        <a:defRPr b="1">
          <a:solidFill>
            <a:schemeClr val="tx1"/>
          </a:solidFill>
          <a:latin typeface="+mn-lt"/>
          <a:ea typeface="ＭＳ Ｐゴシック" charset="-128"/>
        </a:defRPr>
      </a:lvl6pPr>
      <a:lvl7pPr marL="2401888" indent="-228600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Font typeface="Arial" charset="0"/>
        <a:buBlip>
          <a:blip r:embed="rId22"/>
        </a:buBlip>
        <a:defRPr b="1">
          <a:solidFill>
            <a:schemeClr val="tx1"/>
          </a:solidFill>
          <a:latin typeface="+mn-lt"/>
          <a:ea typeface="ＭＳ Ｐゴシック" charset="-128"/>
        </a:defRPr>
      </a:lvl7pPr>
      <a:lvl8pPr marL="2859088" indent="-228600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Font typeface="Arial" charset="0"/>
        <a:buBlip>
          <a:blip r:embed="rId22"/>
        </a:buBlip>
        <a:defRPr b="1">
          <a:solidFill>
            <a:schemeClr val="tx1"/>
          </a:solidFill>
          <a:latin typeface="+mn-lt"/>
          <a:ea typeface="ＭＳ Ｐゴシック" charset="-128"/>
        </a:defRPr>
      </a:lvl8pPr>
      <a:lvl9pPr marL="3316288" indent="-228600" algn="l" defTabSz="623888" rtl="0" eaLnBrk="0" fontAlgn="base" hangingPunct="0">
        <a:spcBef>
          <a:spcPct val="10000"/>
        </a:spcBef>
        <a:spcAft>
          <a:spcPct val="10000"/>
        </a:spcAft>
        <a:buClr>
          <a:schemeClr val="tx1"/>
        </a:buClr>
        <a:buFont typeface="Arial" charset="0"/>
        <a:buBlip>
          <a:blip r:embed="rId22"/>
        </a:buBlip>
        <a:defRPr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Different pest </a:t>
            </a:r>
            <a:r>
              <a:rPr lang="de-CH" dirty="0" err="1"/>
              <a:t>types</a:t>
            </a:r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74F24BE-DADA-4683-8B89-15A33D5281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867" y="899092"/>
            <a:ext cx="2340015" cy="526997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67AE35F-5A06-41B6-AE8C-AB8FE9328936}"/>
              </a:ext>
            </a:extLst>
          </p:cNvPr>
          <p:cNvSpPr txBox="1"/>
          <p:nvPr/>
        </p:nvSpPr>
        <p:spPr>
          <a:xfrm>
            <a:off x="2300710" y="1047193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b="0" dirty="0" err="1"/>
              <a:t>Aphids</a:t>
            </a:r>
            <a:endParaRPr lang="de-CH" sz="1600" b="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A52B5D6-CC7E-435B-8DB5-0BBA3A56C7DE}"/>
              </a:ext>
            </a:extLst>
          </p:cNvPr>
          <p:cNvSpPr txBox="1"/>
          <p:nvPr/>
        </p:nvSpPr>
        <p:spPr>
          <a:xfrm>
            <a:off x="5434013" y="1518601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b="0" dirty="0" err="1"/>
              <a:t>Mites</a:t>
            </a:r>
            <a:endParaRPr lang="de-CH" sz="1600" b="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4C050DC-EA21-40F0-B061-0C8331178305}"/>
              </a:ext>
            </a:extLst>
          </p:cNvPr>
          <p:cNvSpPr txBox="1"/>
          <p:nvPr/>
        </p:nvSpPr>
        <p:spPr>
          <a:xfrm>
            <a:off x="2103277" y="2421035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b="0" dirty="0" err="1"/>
              <a:t>Stemborer</a:t>
            </a:r>
            <a:endParaRPr lang="de-CH" sz="1600" b="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52DE5F9-88D4-4955-BCA7-DE576AE966FE}"/>
              </a:ext>
            </a:extLst>
          </p:cNvPr>
          <p:cNvSpPr txBox="1"/>
          <p:nvPr/>
        </p:nvSpPr>
        <p:spPr>
          <a:xfrm>
            <a:off x="2394972" y="4188017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b="0" dirty="0" err="1"/>
              <a:t>Nematodes</a:t>
            </a:r>
            <a:endParaRPr lang="de-CH" sz="1600" b="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3C722CD-D4C8-4B5F-9B57-97E89C65253B}"/>
              </a:ext>
            </a:extLst>
          </p:cNvPr>
          <p:cNvSpPr txBox="1"/>
          <p:nvPr/>
        </p:nvSpPr>
        <p:spPr>
          <a:xfrm>
            <a:off x="5038562" y="2888055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b="0" dirty="0"/>
              <a:t>Caterpillar</a:t>
            </a: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1BFCA511-1AD8-419F-BB05-90D77F4DB646}"/>
              </a:ext>
            </a:extLst>
          </p:cNvPr>
          <p:cNvCxnSpPr>
            <a:cxnSpLocks/>
          </p:cNvCxnSpPr>
          <p:nvPr/>
        </p:nvCxnSpPr>
        <p:spPr bwMode="auto">
          <a:xfrm>
            <a:off x="5025576" y="2421035"/>
            <a:ext cx="323961" cy="39660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28548108-26BC-45B1-8AD5-9E24D11CB77C}"/>
              </a:ext>
            </a:extLst>
          </p:cNvPr>
          <p:cNvCxnSpPr>
            <a:cxnSpLocks/>
          </p:cNvCxnSpPr>
          <p:nvPr/>
        </p:nvCxnSpPr>
        <p:spPr bwMode="auto">
          <a:xfrm>
            <a:off x="5038562" y="1337394"/>
            <a:ext cx="370320" cy="3624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9E3764E7-9C89-4462-B189-DFA5D46CFB3E}"/>
              </a:ext>
            </a:extLst>
          </p:cNvPr>
          <p:cNvCxnSpPr>
            <a:cxnSpLocks/>
          </p:cNvCxnSpPr>
          <p:nvPr/>
        </p:nvCxnSpPr>
        <p:spPr bwMode="auto">
          <a:xfrm flipV="1">
            <a:off x="3246539" y="2129675"/>
            <a:ext cx="992335" cy="38753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B6A5ABA6-5D87-444F-9FA0-CB8F3DD4BB5C}"/>
              </a:ext>
            </a:extLst>
          </p:cNvPr>
          <p:cNvCxnSpPr>
            <a:cxnSpLocks/>
          </p:cNvCxnSpPr>
          <p:nvPr/>
        </p:nvCxnSpPr>
        <p:spPr bwMode="auto">
          <a:xfrm>
            <a:off x="3152227" y="1238454"/>
            <a:ext cx="82057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6CD7E206-4234-494C-AB97-F76F3DC2FE22}"/>
              </a:ext>
            </a:extLst>
          </p:cNvPr>
          <p:cNvCxnSpPr>
            <a:cxnSpLocks/>
          </p:cNvCxnSpPr>
          <p:nvPr/>
        </p:nvCxnSpPr>
        <p:spPr bwMode="auto">
          <a:xfrm>
            <a:off x="3530625" y="4526571"/>
            <a:ext cx="374214" cy="57624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091292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7B251CF-2C7C-49C3-BC4C-30C18A5FC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3" y="4433150"/>
            <a:ext cx="6081811" cy="14437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288925" indent="-288925" algn="r">
              <a:spcAft>
                <a:spcPts val="0"/>
              </a:spcAft>
              <a:buClr>
                <a:srgbClr val="008C7F"/>
              </a:buClr>
              <a:buSzPct val="80000"/>
              <a:tabLst>
                <a:tab pos="288925" algn="l"/>
              </a:tabLst>
            </a:pPr>
            <a:r>
              <a:rPr lang="en-US" sz="2000" dirty="0"/>
              <a:t>Crop management</a:t>
            </a:r>
          </a:p>
          <a:p>
            <a:pPr marL="288925" indent="-288925" algn="r">
              <a:spcAft>
                <a:spcPct val="50000"/>
              </a:spcAft>
              <a:buClr>
                <a:srgbClr val="008C7F"/>
              </a:buClr>
              <a:buSzPct val="80000"/>
              <a:tabLst>
                <a:tab pos="288925" algn="l"/>
              </a:tabLst>
            </a:pPr>
            <a:r>
              <a:rPr lang="en-US" sz="2000" b="0" dirty="0"/>
              <a:t>Providing good growing conditions for strong plants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B33E1A-9F24-4732-B33A-345262AAB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2857873"/>
            <a:ext cx="5544616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anchor="b">
            <a:spAutoFit/>
          </a:bodyPr>
          <a:lstStyle/>
          <a:p>
            <a:pPr algn="r">
              <a:defRPr/>
            </a:pPr>
            <a:endParaRPr lang="en-US" sz="2000" dirty="0">
              <a:ea typeface="ＭＳ Ｐゴシック"/>
              <a:cs typeface="ＭＳ Ｐゴシック"/>
            </a:endParaRPr>
          </a:p>
          <a:p>
            <a:pPr algn="r">
              <a:defRPr/>
            </a:pPr>
            <a:r>
              <a:rPr lang="en-US" sz="2000" dirty="0">
                <a:ea typeface="ＭＳ Ｐゴシック"/>
                <a:cs typeface="ＭＳ Ｐゴシック"/>
              </a:rPr>
              <a:t>Habitat management</a:t>
            </a:r>
          </a:p>
          <a:p>
            <a:pPr algn="r">
              <a:defRPr/>
            </a:pPr>
            <a:r>
              <a:rPr lang="en-US" sz="2000" b="0" dirty="0">
                <a:ea typeface="ＭＳ Ｐゴシック"/>
                <a:cs typeface="ＭＳ Ｐゴシック"/>
              </a:rPr>
              <a:t>Enhancing natural enemies, distraction of enemies and good aeration of the crop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BA1228-5B8D-4C25-AA6B-EC99CCF13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7" y="1197913"/>
            <a:ext cx="5112568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anchor="b">
            <a:spAutoFit/>
          </a:bodyPr>
          <a:lstStyle/>
          <a:p>
            <a:pPr algn="r">
              <a:defRPr/>
            </a:pPr>
            <a:endParaRPr lang="en-US" sz="2000" dirty="0">
              <a:ea typeface="ＭＳ Ｐゴシック"/>
              <a:cs typeface="ＭＳ Ｐゴシック"/>
            </a:endParaRPr>
          </a:p>
          <a:p>
            <a:pPr algn="r">
              <a:defRPr/>
            </a:pPr>
            <a:r>
              <a:rPr lang="en-US" sz="2000" dirty="0">
                <a:ea typeface="ＭＳ Ｐゴシック"/>
                <a:cs typeface="ＭＳ Ｐゴシック"/>
              </a:rPr>
              <a:t>Direct control</a:t>
            </a:r>
          </a:p>
          <a:p>
            <a:pPr algn="r">
              <a:defRPr/>
            </a:pPr>
            <a:r>
              <a:rPr lang="en-US" sz="2000" b="0" dirty="0">
                <a:ea typeface="ＭＳ Ｐゴシック"/>
              </a:rPr>
              <a:t>Applying physical control measures </a:t>
            </a:r>
            <a:br>
              <a:rPr lang="en-US" sz="2000" b="0" dirty="0">
                <a:ea typeface="ＭＳ Ｐゴシック"/>
              </a:rPr>
            </a:br>
            <a:r>
              <a:rPr lang="en-US" sz="2000" b="0" dirty="0">
                <a:ea typeface="ＭＳ Ｐゴシック"/>
              </a:rPr>
              <a:t>and natural pesticides</a:t>
            </a:r>
            <a:endParaRPr lang="en-US" sz="2000" b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8D6E0F8-03CC-48FB-B471-239F65F8C8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1079" y="4433150"/>
            <a:ext cx="1781361" cy="14437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DD2DBAA-B2B6-4009-AB1A-672B088E04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751079" y="2933297"/>
            <a:ext cx="1765338" cy="1248015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7534B9DA-D85C-4FB0-8C29-5995E8718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001" y="4307086"/>
            <a:ext cx="1113259" cy="44481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b"/>
          <a:lstStyle/>
          <a:p>
            <a:pPr marL="288925" indent="-288925" algn="r" eaLnBrk="0" hangingPunct="0">
              <a:spcAft>
                <a:spcPct val="50000"/>
              </a:spcAft>
              <a:buClr>
                <a:srgbClr val="008C7F"/>
              </a:buClr>
              <a:buSzPct val="80000"/>
              <a:buFont typeface="Wingdings" pitchFamily="2" charset="2"/>
              <a:buNone/>
              <a:tabLst>
                <a:tab pos="288925" algn="l"/>
              </a:tabLst>
            </a:pP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step</a:t>
            </a:r>
            <a:endParaRPr lang="en-US" sz="2000" b="0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97318E7-261A-4A4B-A2CF-CEF8B4858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548" y="2606560"/>
            <a:ext cx="1160220" cy="44481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b"/>
          <a:lstStyle/>
          <a:p>
            <a:pPr marL="288925" indent="-288925" algn="r">
              <a:spcAft>
                <a:spcPct val="50000"/>
              </a:spcAft>
              <a:buClr>
                <a:srgbClr val="008C7F"/>
              </a:buClr>
              <a:buSzPct val="80000"/>
              <a:tabLst>
                <a:tab pos="288925" algn="l"/>
              </a:tabLst>
            </a:pPr>
            <a:r>
              <a:rPr lang="en-US" sz="2000" dirty="0">
                <a:ea typeface="ＭＳ Ｐゴシック"/>
                <a:cs typeface="ＭＳ Ｐゴシック"/>
              </a:rPr>
              <a:t>2</a:t>
            </a:r>
            <a:r>
              <a:rPr lang="en-US" sz="2000" baseline="30000" dirty="0">
                <a:ea typeface="ＭＳ Ｐゴシック"/>
                <a:cs typeface="ＭＳ Ｐゴシック"/>
              </a:rPr>
              <a:t>nd</a:t>
            </a:r>
            <a:r>
              <a:rPr lang="en-US" sz="2000" dirty="0">
                <a:ea typeface="ＭＳ Ｐゴシック"/>
                <a:cs typeface="ＭＳ Ｐゴシック"/>
              </a:rPr>
              <a:t> step</a:t>
            </a:r>
            <a:endParaRPr lang="en-US" sz="2000" b="0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504CEAD7-CD2F-401C-86E6-A93523616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154" y="975581"/>
            <a:ext cx="1113259" cy="44481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b"/>
          <a:lstStyle/>
          <a:p>
            <a:pPr marL="288925" indent="-288925" algn="r">
              <a:spcAft>
                <a:spcPct val="50000"/>
              </a:spcAft>
              <a:buClr>
                <a:srgbClr val="008C7F"/>
              </a:buClr>
              <a:buSzPct val="80000"/>
              <a:tabLst>
                <a:tab pos="288925" algn="l"/>
              </a:tabLst>
            </a:pPr>
            <a:r>
              <a:rPr lang="en-US" sz="2000" dirty="0">
                <a:ea typeface="ＭＳ Ｐゴシック"/>
                <a:cs typeface="ＭＳ Ｐゴシック"/>
              </a:rPr>
              <a:t>3</a:t>
            </a:r>
            <a:r>
              <a:rPr lang="en-US" sz="2000" baseline="30000" dirty="0">
                <a:ea typeface="ＭＳ Ｐゴシック"/>
                <a:cs typeface="ＭＳ Ｐゴシック"/>
              </a:rPr>
              <a:t>rd</a:t>
            </a:r>
            <a:r>
              <a:rPr lang="en-US" sz="2000" dirty="0">
                <a:ea typeface="ＭＳ Ｐゴシック"/>
                <a:cs typeface="ＭＳ Ｐゴシック"/>
              </a:rPr>
              <a:t> step</a:t>
            </a:r>
            <a:endParaRPr lang="en-US" sz="2000" b="0" dirty="0"/>
          </a:p>
        </p:txBody>
      </p:sp>
      <p:sp>
        <p:nvSpPr>
          <p:cNvPr id="12" name="Bogen 11">
            <a:extLst>
              <a:ext uri="{FF2B5EF4-FFF2-40B4-BE49-F238E27FC236}">
                <a16:creationId xmlns:a16="http://schemas.microsoft.com/office/drawing/2014/main" id="{C3D500C0-5024-48A1-AE4F-3B43E1A10CE9}"/>
              </a:ext>
            </a:extLst>
          </p:cNvPr>
          <p:cNvSpPr/>
          <p:nvPr/>
        </p:nvSpPr>
        <p:spPr bwMode="auto">
          <a:xfrm rot="882075" flipH="1">
            <a:off x="503547" y="2840545"/>
            <a:ext cx="1080120" cy="1520607"/>
          </a:xfrm>
          <a:prstGeom prst="arc">
            <a:avLst>
              <a:gd name="adj1" fmla="val 16149897"/>
              <a:gd name="adj2" fmla="val 3896805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Bogen 12">
            <a:extLst>
              <a:ext uri="{FF2B5EF4-FFF2-40B4-BE49-F238E27FC236}">
                <a16:creationId xmlns:a16="http://schemas.microsoft.com/office/drawing/2014/main" id="{4B0B23FC-B997-4818-AD7E-3E05E32AC5DC}"/>
              </a:ext>
            </a:extLst>
          </p:cNvPr>
          <p:cNvSpPr/>
          <p:nvPr/>
        </p:nvSpPr>
        <p:spPr bwMode="auto">
          <a:xfrm rot="882075" flipH="1">
            <a:off x="878270" y="1240948"/>
            <a:ext cx="1080120" cy="1520607"/>
          </a:xfrm>
          <a:prstGeom prst="arc">
            <a:avLst>
              <a:gd name="adj1" fmla="val 16149897"/>
              <a:gd name="adj2" fmla="val 3896805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9256C7F-564E-4DDB-8A5B-1E55186AB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28600"/>
            <a:ext cx="8892480" cy="698500"/>
          </a:xfrm>
        </p:spPr>
        <p:txBody>
          <a:bodyPr/>
          <a:lstStyle/>
          <a:p>
            <a:r>
              <a:rPr lang="de-CH" sz="2700" dirty="0" err="1"/>
              <a:t>Three-step</a:t>
            </a:r>
            <a:r>
              <a:rPr lang="de-CH" sz="2700" dirty="0"/>
              <a:t> </a:t>
            </a:r>
            <a:r>
              <a:rPr lang="de-CH" sz="2700" dirty="0" err="1"/>
              <a:t>approach</a:t>
            </a:r>
            <a:r>
              <a:rPr lang="de-CH" sz="2700" dirty="0"/>
              <a:t> </a:t>
            </a:r>
            <a:r>
              <a:rPr lang="de-CH" sz="2700" dirty="0" err="1"/>
              <a:t>to</a:t>
            </a:r>
            <a:r>
              <a:rPr lang="de-CH" sz="2700" dirty="0"/>
              <a:t> manage pests and </a:t>
            </a:r>
            <a:r>
              <a:rPr lang="de-CH" sz="2700" dirty="0" err="1"/>
              <a:t>diseases</a:t>
            </a:r>
            <a:endParaRPr lang="de-CH" sz="27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331F7D8-CE2B-4FAD-93F4-F34BA4D523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751079" y="1223350"/>
            <a:ext cx="1882188" cy="13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0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E9F8D95-1877-4AD1-9822-5F3971B0A18C}"/>
              </a:ext>
            </a:extLst>
          </p:cNvPr>
          <p:cNvSpPr txBox="1">
            <a:spLocks/>
          </p:cNvSpPr>
          <p:nvPr/>
        </p:nvSpPr>
        <p:spPr bwMode="auto">
          <a:xfrm>
            <a:off x="511175" y="402209"/>
            <a:ext cx="8251825" cy="79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>
                <a:ea typeface="ＭＳ Ｐゴシック"/>
                <a:cs typeface="ＭＳ Ｐゴシック"/>
              </a:rPr>
              <a:t>Comparing management of human </a:t>
            </a:r>
            <a:br>
              <a:rPr lang="en-US" kern="0" dirty="0">
                <a:ea typeface="ＭＳ Ｐゴシック"/>
                <a:cs typeface="ＭＳ Ｐゴシック"/>
              </a:rPr>
            </a:br>
            <a:r>
              <a:rPr lang="en-US" kern="0" dirty="0">
                <a:ea typeface="ＭＳ Ｐゴシック"/>
                <a:cs typeface="ＭＳ Ｐゴシック"/>
              </a:rPr>
              <a:t>and plant health</a:t>
            </a:r>
          </a:p>
        </p:txBody>
      </p:sp>
      <p:pic>
        <p:nvPicPr>
          <p:cNvPr id="8" name="Picture 2" descr="\\Fileserver\Kommunikation\GemeinsameDaten\Temp-Datentransfer\AFRICA_SCANNS_Bearbeitet\M_04_PestAndDisease\M_4_PestAndDesease_farb_T\M_4_PestAndDesease_4.jpg">
            <a:extLst>
              <a:ext uri="{FF2B5EF4-FFF2-40B4-BE49-F238E27FC236}">
                <a16:creationId xmlns:a16="http://schemas.microsoft.com/office/drawing/2014/main" id="{C4210A38-43F5-489C-AF57-41B61D9E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1991747" cy="25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Fileserver\Kommunikation\GemeinsameDaten\Temp-Datentransfer\AFRICA_SCANNS_Bearbeitet\M_04_PestAndDisease\M_4_PestAndDesease_farb_T\M_4_PestAndDesease_5.jpg">
            <a:extLst>
              <a:ext uri="{FF2B5EF4-FFF2-40B4-BE49-F238E27FC236}">
                <a16:creationId xmlns:a16="http://schemas.microsoft.com/office/drawing/2014/main" id="{AAB69B04-A86A-41D2-8B6E-1CAA593D3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5796" y="955269"/>
            <a:ext cx="1568040" cy="24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bgerundetes Rechteck 7">
            <a:extLst>
              <a:ext uri="{FF2B5EF4-FFF2-40B4-BE49-F238E27FC236}">
                <a16:creationId xmlns:a16="http://schemas.microsoft.com/office/drawing/2014/main" id="{C58FB7BC-BEF7-446A-822E-C4B8DC0A17B5}"/>
              </a:ext>
            </a:extLst>
          </p:cNvPr>
          <p:cNvSpPr/>
          <p:nvPr/>
        </p:nvSpPr>
        <p:spPr bwMode="auto">
          <a:xfrm>
            <a:off x="407064" y="5041097"/>
            <a:ext cx="3505338" cy="864096"/>
          </a:xfrm>
          <a:prstGeom prst="roundRect">
            <a:avLst/>
          </a:prstGeom>
          <a:gradFill flip="none" rotWithShape="1">
            <a:gsLst>
              <a:gs pos="0">
                <a:srgbClr val="C1EAFF">
                  <a:shade val="30000"/>
                  <a:satMod val="115000"/>
                </a:srgbClr>
              </a:gs>
              <a:gs pos="50000">
                <a:srgbClr val="C1EAFF">
                  <a:shade val="67500"/>
                  <a:satMod val="115000"/>
                </a:srgbClr>
              </a:gs>
              <a:gs pos="100000">
                <a:srgbClr val="C1EA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1. </a:t>
            </a:r>
            <a:r>
              <a:rPr kumimoji="0" lang="de-CH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Healthy</a:t>
            </a:r>
            <a:r>
              <a:rPr kumimoji="0" lang="de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CH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living</a:t>
            </a:r>
            <a:r>
              <a:rPr kumimoji="0" lang="de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de-C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good</a:t>
            </a:r>
            <a:r>
              <a:rPr kumimoji="0" lang="de-CH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food, </a:t>
            </a:r>
            <a:r>
              <a:rPr kumimoji="0" lang="de-C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water, exercise</a:t>
            </a:r>
            <a:r>
              <a:rPr lang="de-CH" sz="1600" b="0" dirty="0">
                <a:solidFill>
                  <a:schemeClr val="tx1"/>
                </a:solidFill>
              </a:rPr>
              <a:t>, hygiene, accomodation</a:t>
            </a:r>
            <a:endParaRPr kumimoji="0" lang="de-C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Abgerundetes Rechteck 9">
            <a:extLst>
              <a:ext uri="{FF2B5EF4-FFF2-40B4-BE49-F238E27FC236}">
                <a16:creationId xmlns:a16="http://schemas.microsoft.com/office/drawing/2014/main" id="{067B5D3E-0841-4972-957B-2F8A4374281A}"/>
              </a:ext>
            </a:extLst>
          </p:cNvPr>
          <p:cNvSpPr/>
          <p:nvPr/>
        </p:nvSpPr>
        <p:spPr bwMode="auto">
          <a:xfrm>
            <a:off x="407062" y="4140997"/>
            <a:ext cx="2785259" cy="864096"/>
          </a:xfrm>
          <a:prstGeom prst="roundRect">
            <a:avLst/>
          </a:prstGeom>
          <a:gradFill flip="none" rotWithShape="1">
            <a:gsLst>
              <a:gs pos="0">
                <a:srgbClr val="C1EAFF">
                  <a:shade val="30000"/>
                  <a:satMod val="115000"/>
                </a:srgbClr>
              </a:gs>
              <a:gs pos="50000">
                <a:srgbClr val="C1EAFF">
                  <a:shade val="67500"/>
                  <a:satMod val="115000"/>
                </a:srgbClr>
              </a:gs>
              <a:gs pos="100000">
                <a:srgbClr val="C1EA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CH" sz="1600" dirty="0">
                <a:solidFill>
                  <a:schemeClr val="tx1"/>
                </a:solidFill>
              </a:rPr>
              <a:t>2. </a:t>
            </a:r>
            <a:r>
              <a:rPr kumimoji="0" lang="de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Natural </a:t>
            </a:r>
            <a:r>
              <a:rPr kumimoji="0" lang="de-CH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remedies</a:t>
            </a:r>
            <a:r>
              <a:rPr kumimoji="0" lang="de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de-C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homeopathy, vitamins, </a:t>
            </a:r>
            <a:br>
              <a:rPr kumimoji="0" lang="de-C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de-CH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food</a:t>
            </a:r>
            <a:r>
              <a:rPr kumimoji="0" lang="de-C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supplements</a:t>
            </a:r>
          </a:p>
        </p:txBody>
      </p:sp>
      <p:sp>
        <p:nvSpPr>
          <p:cNvPr id="12" name="Abgerundetes Rechteck 10">
            <a:extLst>
              <a:ext uri="{FF2B5EF4-FFF2-40B4-BE49-F238E27FC236}">
                <a16:creationId xmlns:a16="http://schemas.microsoft.com/office/drawing/2014/main" id="{35BE9DA9-ACCB-4947-9AF8-342A61858948}"/>
              </a:ext>
            </a:extLst>
          </p:cNvPr>
          <p:cNvSpPr/>
          <p:nvPr/>
        </p:nvSpPr>
        <p:spPr bwMode="auto">
          <a:xfrm>
            <a:off x="407063" y="3240897"/>
            <a:ext cx="2148714" cy="864096"/>
          </a:xfrm>
          <a:prstGeom prst="roundRect">
            <a:avLst/>
          </a:prstGeom>
          <a:gradFill flip="none" rotWithShape="1">
            <a:gsLst>
              <a:gs pos="0">
                <a:srgbClr val="C1EAFF">
                  <a:shade val="30000"/>
                  <a:satMod val="115000"/>
                </a:srgbClr>
              </a:gs>
              <a:gs pos="50000">
                <a:srgbClr val="C1EAFF">
                  <a:shade val="67500"/>
                  <a:satMod val="115000"/>
                </a:srgbClr>
              </a:gs>
              <a:gs pos="100000">
                <a:srgbClr val="C1EA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CH" sz="1600" dirty="0">
                <a:solidFill>
                  <a:schemeClr val="tx1"/>
                </a:solidFill>
              </a:rPr>
              <a:t>3. </a:t>
            </a:r>
            <a:r>
              <a:rPr lang="de-CH" sz="1600" dirty="0" err="1">
                <a:solidFill>
                  <a:schemeClr val="tx1"/>
                </a:solidFill>
              </a:rPr>
              <a:t>Direct</a:t>
            </a:r>
            <a:r>
              <a:rPr lang="de-CH" sz="1600" dirty="0">
                <a:solidFill>
                  <a:schemeClr val="tx1"/>
                </a:solidFill>
              </a:rPr>
              <a:t> </a:t>
            </a:r>
            <a:r>
              <a:rPr lang="de-CH" sz="1600" dirty="0" err="1">
                <a:solidFill>
                  <a:schemeClr val="tx1"/>
                </a:solidFill>
              </a:rPr>
              <a:t>treatment</a:t>
            </a:r>
            <a:r>
              <a:rPr lang="de-CH" sz="1600" dirty="0">
                <a:solidFill>
                  <a:schemeClr val="tx1"/>
                </a:solidFill>
              </a:rPr>
              <a:t>: </a:t>
            </a:r>
            <a:r>
              <a:rPr kumimoji="0" lang="de-C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medicines</a:t>
            </a:r>
          </a:p>
        </p:txBody>
      </p:sp>
      <p:sp>
        <p:nvSpPr>
          <p:cNvPr id="13" name="Abgerundetes Rechteck 11">
            <a:extLst>
              <a:ext uri="{FF2B5EF4-FFF2-40B4-BE49-F238E27FC236}">
                <a16:creationId xmlns:a16="http://schemas.microsoft.com/office/drawing/2014/main" id="{F1CD6E89-3213-4E52-9C2F-AE9EDD3FE990}"/>
              </a:ext>
            </a:extLst>
          </p:cNvPr>
          <p:cNvSpPr/>
          <p:nvPr/>
        </p:nvSpPr>
        <p:spPr bwMode="auto">
          <a:xfrm>
            <a:off x="5231599" y="5041097"/>
            <a:ext cx="3312368" cy="864096"/>
          </a:xfrm>
          <a:prstGeom prst="roundRect">
            <a:avLst/>
          </a:prstGeom>
          <a:gradFill flip="none" rotWithShape="1">
            <a:gsLst>
              <a:gs pos="0">
                <a:srgbClr val="C4FF4F">
                  <a:shade val="30000"/>
                  <a:satMod val="115000"/>
                </a:srgbClr>
              </a:gs>
              <a:gs pos="50000">
                <a:srgbClr val="C4FF4F">
                  <a:shade val="67500"/>
                  <a:satMod val="115000"/>
                </a:srgbClr>
              </a:gs>
              <a:gs pos="100000">
                <a:srgbClr val="C4FF4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de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1. </a:t>
            </a:r>
            <a:r>
              <a:rPr lang="de-CH" sz="1600" dirty="0">
                <a:solidFill>
                  <a:schemeClr val="tx1"/>
                </a:solidFill>
                <a:latin typeface="Arial" charset="0"/>
              </a:rPr>
              <a:t>Good </a:t>
            </a:r>
            <a:r>
              <a:rPr lang="de-CH" sz="1600" dirty="0" err="1">
                <a:solidFill>
                  <a:schemeClr val="tx1"/>
                </a:solidFill>
                <a:latin typeface="Arial" charset="0"/>
              </a:rPr>
              <a:t>growing</a:t>
            </a:r>
            <a:r>
              <a:rPr lang="de-CH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Arial" charset="0"/>
              </a:rPr>
              <a:t>conditions</a:t>
            </a:r>
            <a:r>
              <a:rPr lang="de-CH" sz="1600" dirty="0">
                <a:solidFill>
                  <a:schemeClr val="tx1"/>
                </a:solidFill>
                <a:latin typeface="Arial" charset="0"/>
              </a:rPr>
              <a:t>: </a:t>
            </a:r>
            <a:r>
              <a:rPr lang="de-CH" sz="1600" b="0" dirty="0">
                <a:solidFill>
                  <a:schemeClr val="tx1"/>
                </a:solidFill>
                <a:latin typeface="Arial" charset="0"/>
              </a:rPr>
              <a:t>strong varieties, timely planting, soil fertility management</a:t>
            </a:r>
          </a:p>
        </p:txBody>
      </p:sp>
      <p:sp>
        <p:nvSpPr>
          <p:cNvPr id="14" name="Abgerundetes Rechteck 12">
            <a:extLst>
              <a:ext uri="{FF2B5EF4-FFF2-40B4-BE49-F238E27FC236}">
                <a16:creationId xmlns:a16="http://schemas.microsoft.com/office/drawing/2014/main" id="{C54EC000-151D-4B61-804A-D9C8810C3E76}"/>
              </a:ext>
            </a:extLst>
          </p:cNvPr>
          <p:cNvSpPr/>
          <p:nvPr/>
        </p:nvSpPr>
        <p:spPr bwMode="auto">
          <a:xfrm>
            <a:off x="5951679" y="4140997"/>
            <a:ext cx="2592288" cy="864096"/>
          </a:xfrm>
          <a:prstGeom prst="roundRect">
            <a:avLst/>
          </a:prstGeom>
          <a:gradFill flip="none" rotWithShape="1">
            <a:gsLst>
              <a:gs pos="0">
                <a:srgbClr val="C4FF4F">
                  <a:shade val="30000"/>
                  <a:satMod val="115000"/>
                </a:srgbClr>
              </a:gs>
              <a:gs pos="50000">
                <a:srgbClr val="C4FF4F">
                  <a:shade val="67500"/>
                  <a:satMod val="115000"/>
                </a:srgbClr>
              </a:gs>
              <a:gs pos="100000">
                <a:srgbClr val="C4FF4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2. Natural </a:t>
            </a:r>
            <a:r>
              <a:rPr kumimoji="0" lang="de-CH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enemies</a:t>
            </a:r>
            <a:r>
              <a:rPr kumimoji="0" lang="de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de-C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conservation biocontrol, intercropping, quarantine</a:t>
            </a:r>
          </a:p>
        </p:txBody>
      </p:sp>
      <p:sp>
        <p:nvSpPr>
          <p:cNvPr id="15" name="Abgerundetes Rechteck 13">
            <a:extLst>
              <a:ext uri="{FF2B5EF4-FFF2-40B4-BE49-F238E27FC236}">
                <a16:creationId xmlns:a16="http://schemas.microsoft.com/office/drawing/2014/main" id="{A939ED10-2A5A-40F3-9C15-EABD7750FEB5}"/>
              </a:ext>
            </a:extLst>
          </p:cNvPr>
          <p:cNvSpPr/>
          <p:nvPr/>
        </p:nvSpPr>
        <p:spPr bwMode="auto">
          <a:xfrm>
            <a:off x="6588224" y="3240897"/>
            <a:ext cx="1944377" cy="864096"/>
          </a:xfrm>
          <a:prstGeom prst="roundRect">
            <a:avLst/>
          </a:prstGeom>
          <a:gradFill flip="none" rotWithShape="1">
            <a:gsLst>
              <a:gs pos="0">
                <a:srgbClr val="C4FF4F">
                  <a:shade val="30000"/>
                  <a:satMod val="115000"/>
                </a:srgbClr>
              </a:gs>
              <a:gs pos="50000">
                <a:srgbClr val="C4FF4F">
                  <a:shade val="67500"/>
                  <a:satMod val="115000"/>
                </a:srgbClr>
              </a:gs>
              <a:gs pos="100000">
                <a:srgbClr val="C4FF4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3. </a:t>
            </a:r>
            <a:r>
              <a:rPr kumimoji="0" lang="de-CH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Direct</a:t>
            </a:r>
            <a:r>
              <a:rPr kumimoji="0" lang="de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CH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control</a:t>
            </a:r>
            <a:r>
              <a:rPr kumimoji="0" lang="de-C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de-C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biological control, </a:t>
            </a:r>
            <a:r>
              <a:rPr kumimoji="0" lang="de-CH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biopesticides</a:t>
            </a:r>
            <a:endParaRPr kumimoji="0" lang="de-C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0990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7663F0A-7585-4A91-A5A1-5A47A6AE08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506" y="-262458"/>
            <a:ext cx="8356160" cy="49002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F46796-C23B-4C83-B8BA-411C0503BCD2}"/>
              </a:ext>
            </a:extLst>
          </p:cNvPr>
          <p:cNvSpPr txBox="1">
            <a:spLocks/>
          </p:cNvSpPr>
          <p:nvPr/>
        </p:nvSpPr>
        <p:spPr>
          <a:xfrm>
            <a:off x="2281753" y="1828401"/>
            <a:ext cx="1656184" cy="469861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Apply compost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C9DF2C2-386F-4AFB-95D1-339EDDBD5C63}"/>
              </a:ext>
            </a:extLst>
          </p:cNvPr>
          <p:cNvSpPr/>
          <p:nvPr/>
        </p:nvSpPr>
        <p:spPr>
          <a:xfrm>
            <a:off x="466334" y="4637797"/>
            <a:ext cx="821133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A planned crop rotation is essential to control soil-borne diseases</a:t>
            </a:r>
          </a:p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A fertile soil provides the foundation for strong plants </a:t>
            </a:r>
            <a:r>
              <a:rPr lang="en-US" sz="1600" b="0" dirty="0">
                <a:ea typeface="ＭＳ Ｐゴシック" charset="-128"/>
              </a:rPr>
              <a:t>that can tolerate damage better</a:t>
            </a:r>
            <a:endParaRPr lang="en-US" sz="1600" b="0" dirty="0">
              <a:latin typeface="+mn-lt"/>
              <a:ea typeface="ＭＳ Ｐゴシック" charset="-128"/>
            </a:endParaRPr>
          </a:p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Disease resistant or tolerant varieties offer the best protection</a:t>
            </a:r>
          </a:p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Applying plant strengthening preparations or products can increase plant </a:t>
            </a:r>
            <a:r>
              <a:rPr lang="en-US" sz="1600" b="0" dirty="0" err="1">
                <a:latin typeface="+mn-lt"/>
                <a:ea typeface="ＭＳ Ｐゴシック" charset="-128"/>
              </a:rPr>
              <a:t>vigour</a:t>
            </a:r>
            <a:r>
              <a:rPr lang="en-US" sz="1600" b="0" dirty="0">
                <a:latin typeface="+mn-lt"/>
                <a:ea typeface="ＭＳ Ｐゴシック" charset="-128"/>
              </a:rPr>
              <a:t> or improve disease resistance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FFDB365-F90F-4286-AF5B-651A97D05D2C}"/>
              </a:ext>
            </a:extLst>
          </p:cNvPr>
          <p:cNvSpPr txBox="1">
            <a:spLocks/>
          </p:cNvSpPr>
          <p:nvPr/>
        </p:nvSpPr>
        <p:spPr>
          <a:xfrm>
            <a:off x="3523343" y="2472509"/>
            <a:ext cx="1431805" cy="415349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Rotate crops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3CFBDF-44DA-4EA3-95F6-D76D0E4F09AF}"/>
              </a:ext>
            </a:extLst>
          </p:cNvPr>
          <p:cNvSpPr txBox="1">
            <a:spLocks/>
          </p:cNvSpPr>
          <p:nvPr/>
        </p:nvSpPr>
        <p:spPr>
          <a:xfrm>
            <a:off x="4239245" y="2936954"/>
            <a:ext cx="2354781" cy="437174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Strengthen the plants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626160E-2FDA-483D-96F3-C5451A24B391}"/>
              </a:ext>
            </a:extLst>
          </p:cNvPr>
          <p:cNvSpPr txBox="1">
            <a:spLocks/>
          </p:cNvSpPr>
          <p:nvPr/>
        </p:nvSpPr>
        <p:spPr>
          <a:xfrm>
            <a:off x="4868516" y="3389045"/>
            <a:ext cx="2530025" cy="47203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Use appropriate spacing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8EC800D-8B62-42A4-9963-3EC2D73EFF30}"/>
              </a:ext>
            </a:extLst>
          </p:cNvPr>
          <p:cNvSpPr txBox="1">
            <a:spLocks/>
          </p:cNvSpPr>
          <p:nvPr/>
        </p:nvSpPr>
        <p:spPr>
          <a:xfrm>
            <a:off x="2682066" y="3913780"/>
            <a:ext cx="3484045" cy="524703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Use disease-free planting materials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92F6EF6-34E9-4369-AC4C-F347FDA02A73}"/>
              </a:ext>
            </a:extLst>
          </p:cNvPr>
          <p:cNvSpPr txBox="1">
            <a:spLocks/>
          </p:cNvSpPr>
          <p:nvPr/>
        </p:nvSpPr>
        <p:spPr>
          <a:xfrm>
            <a:off x="321506" y="3861077"/>
            <a:ext cx="2110568" cy="53522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Prepare the soil well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777FF06-487C-4B7A-930E-C43F82E1C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79202"/>
            <a:ext cx="8499921" cy="717550"/>
          </a:xfrm>
        </p:spPr>
        <p:txBody>
          <a:bodyPr/>
          <a:lstStyle/>
          <a:p>
            <a:r>
              <a:rPr lang="en-GB" dirty="0">
                <a:latin typeface="Arial" charset="0"/>
              </a:rPr>
              <a:t>Disease management step 1 strategies and tools</a:t>
            </a:r>
            <a:br>
              <a:rPr lang="en-GB" dirty="0">
                <a:latin typeface="Arial" charset="0"/>
              </a:rPr>
            </a:br>
            <a:r>
              <a:rPr lang="en-GB" sz="2200" b="0" dirty="0">
                <a:latin typeface="Arial" charset="0"/>
              </a:rPr>
              <a:t>Managing the soil and the crops to ensure good growing conditions</a:t>
            </a:r>
            <a:endParaRPr lang="de-CH" sz="2200" b="0" dirty="0"/>
          </a:p>
        </p:txBody>
      </p:sp>
    </p:spTree>
    <p:extLst>
      <p:ext uri="{BB962C8B-B14F-4D97-AF65-F5344CB8AC3E}">
        <p14:creationId xmlns:p14="http://schemas.microsoft.com/office/powerpoint/2010/main" val="1236688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8B60287-2AB9-4019-BF7F-6EC8809C66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196752"/>
            <a:ext cx="8000999" cy="35283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C7BC28-8D1A-498C-ADEB-F269E9BB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48" y="426244"/>
            <a:ext cx="8251825" cy="698500"/>
          </a:xfrm>
        </p:spPr>
        <p:txBody>
          <a:bodyPr/>
          <a:lstStyle/>
          <a:p>
            <a:r>
              <a:rPr lang="de-CH" dirty="0"/>
              <a:t>Pest </a:t>
            </a:r>
            <a:r>
              <a:rPr lang="de-CH" dirty="0" err="1"/>
              <a:t>management</a:t>
            </a:r>
            <a:r>
              <a:rPr lang="de-CH" dirty="0"/>
              <a:t> </a:t>
            </a:r>
            <a:r>
              <a:rPr lang="de-CH" dirty="0" err="1"/>
              <a:t>step</a:t>
            </a:r>
            <a:r>
              <a:rPr lang="de-CH" dirty="0"/>
              <a:t> 1</a:t>
            </a:r>
            <a:r>
              <a:rPr lang="en-GB" dirty="0">
                <a:latin typeface="Arial" charset="0"/>
              </a:rPr>
              <a:t> strategies and tools</a:t>
            </a:r>
            <a:br>
              <a:rPr lang="de-CH" dirty="0"/>
            </a:br>
            <a:r>
              <a:rPr lang="de-CH" sz="2200" b="0" dirty="0" err="1"/>
              <a:t>Ensure</a:t>
            </a:r>
            <a:r>
              <a:rPr lang="de-CH" sz="2200" b="0" dirty="0"/>
              <a:t> </a:t>
            </a:r>
            <a:r>
              <a:rPr lang="de-CH" sz="2200" b="0" dirty="0" err="1"/>
              <a:t>good</a:t>
            </a:r>
            <a:r>
              <a:rPr lang="de-CH" sz="2200" b="0" dirty="0"/>
              <a:t> </a:t>
            </a:r>
            <a:r>
              <a:rPr lang="de-CH" sz="2200" b="0" dirty="0" err="1"/>
              <a:t>growing</a:t>
            </a:r>
            <a:r>
              <a:rPr lang="de-CH" sz="2200" b="0" dirty="0"/>
              <a:t> </a:t>
            </a:r>
            <a:r>
              <a:rPr lang="de-CH" sz="2200" b="0" dirty="0" err="1"/>
              <a:t>conditions</a:t>
            </a:r>
            <a:endParaRPr lang="de-CH" sz="2200" b="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E79A402-BE94-4D6C-AD94-AD750459FC9B}"/>
              </a:ext>
            </a:extLst>
          </p:cNvPr>
          <p:cNvSpPr/>
          <p:nvPr/>
        </p:nvSpPr>
        <p:spPr>
          <a:xfrm>
            <a:off x="761387" y="4797152"/>
            <a:ext cx="733900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A well-planned crop rotation is essential to control soil-borne pests</a:t>
            </a:r>
          </a:p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A fertile soil provides the foundation for the development of strong plants</a:t>
            </a:r>
          </a:p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Local varieties and cultivars may best cope with local conditions</a:t>
            </a:r>
          </a:p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Use good quality seed of pest tolerant varieties from reliable sources </a:t>
            </a:r>
            <a:endParaRPr lang="de-CH" sz="3600" b="0" dirty="0">
              <a:latin typeface="+mn-lt"/>
              <a:ea typeface="ＭＳ Ｐゴシック" charset="-128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843BA64-B27E-45EF-B5DC-9CEFF8D41099}"/>
              </a:ext>
            </a:extLst>
          </p:cNvPr>
          <p:cNvSpPr/>
          <p:nvPr/>
        </p:nvSpPr>
        <p:spPr>
          <a:xfrm>
            <a:off x="3352422" y="2289118"/>
            <a:ext cx="2156935" cy="71954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600" b="0" dirty="0">
                <a:latin typeface="+mn-lt"/>
                <a:ea typeface="ＭＳ Ｐゴシック" charset="-128"/>
              </a:rPr>
              <a:t>Use pest-free seeds and seedlings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8A8BB25-6218-4CD5-BE88-25D299901294}"/>
              </a:ext>
            </a:extLst>
          </p:cNvPr>
          <p:cNvSpPr/>
          <p:nvPr/>
        </p:nvSpPr>
        <p:spPr>
          <a:xfrm>
            <a:off x="2976797" y="3845084"/>
            <a:ext cx="2383986" cy="47338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GB" sz="1600" b="0" dirty="0">
                <a:latin typeface="+mn-lt"/>
                <a:ea typeface="ＭＳ Ｐゴシック" charset="-128"/>
              </a:rPr>
              <a:t>Ensure timely planting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69014F3-74D2-4FF7-ACDA-2CE28E58D1C5}"/>
              </a:ext>
            </a:extLst>
          </p:cNvPr>
          <p:cNvSpPr/>
          <p:nvPr/>
        </p:nvSpPr>
        <p:spPr>
          <a:xfrm>
            <a:off x="605648" y="3697271"/>
            <a:ext cx="1374064" cy="69850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GB" sz="1600" b="0" dirty="0">
                <a:latin typeface="+mn-lt"/>
                <a:ea typeface="ＭＳ Ｐゴシック" charset="-128"/>
              </a:rPr>
              <a:t>Ensure good fertilisation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4B18918-E416-4B57-84C1-F7A49BFF9B19}"/>
              </a:ext>
            </a:extLst>
          </p:cNvPr>
          <p:cNvSpPr/>
          <p:nvPr/>
        </p:nvSpPr>
        <p:spPr>
          <a:xfrm>
            <a:off x="5795716" y="2095248"/>
            <a:ext cx="2709396" cy="47338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GB" sz="1600" b="0" dirty="0">
                <a:latin typeface="+mn-lt"/>
                <a:ea typeface="ＭＳ Ｐゴシック" charset="-128"/>
              </a:rPr>
              <a:t>Plant hedges around fields</a:t>
            </a:r>
          </a:p>
        </p:txBody>
      </p:sp>
    </p:spTree>
    <p:extLst>
      <p:ext uri="{BB962C8B-B14F-4D97-AF65-F5344CB8AC3E}">
        <p14:creationId xmlns:p14="http://schemas.microsoft.com/office/powerpoint/2010/main" val="121398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C8DF21-9D5C-4883-83FE-17AC81C0C2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49" y="94270"/>
            <a:ext cx="8107502" cy="573164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9753B80-A43C-405C-A078-731175070BCB}"/>
              </a:ext>
            </a:extLst>
          </p:cNvPr>
          <p:cNvSpPr/>
          <p:nvPr/>
        </p:nvSpPr>
        <p:spPr>
          <a:xfrm>
            <a:off x="310913" y="4917590"/>
            <a:ext cx="8820472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Maintaining a good hygiene in the field limits spreading of diseases</a:t>
            </a:r>
          </a:p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The identification of plant diseases requires a good knowledge of the symptoms of infection</a:t>
            </a:r>
          </a:p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The sooner a disease is detected, the better the healthy plant parts and plants can be protected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B9F05C-171C-473B-9ABC-4D2FF95C9488}"/>
              </a:ext>
            </a:extLst>
          </p:cNvPr>
          <p:cNvSpPr txBox="1">
            <a:spLocks/>
          </p:cNvSpPr>
          <p:nvPr/>
        </p:nvSpPr>
        <p:spPr>
          <a:xfrm>
            <a:off x="2009324" y="4180320"/>
            <a:ext cx="3757198" cy="53522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Regularly scout for disease symptoms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E7833C-A2E9-4692-9967-13A677E3CB21}"/>
              </a:ext>
            </a:extLst>
          </p:cNvPr>
          <p:cNvSpPr txBox="1">
            <a:spLocks/>
          </p:cNvSpPr>
          <p:nvPr/>
        </p:nvSpPr>
        <p:spPr>
          <a:xfrm>
            <a:off x="2339752" y="1723022"/>
            <a:ext cx="3096343" cy="71755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Remove and dispose properly diseased plants and plant parts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603DB32-4B20-4427-8412-53B2EB46F80E}"/>
              </a:ext>
            </a:extLst>
          </p:cNvPr>
          <p:cNvSpPr txBox="1">
            <a:spLocks/>
          </p:cNvSpPr>
          <p:nvPr/>
        </p:nvSpPr>
        <p:spPr bwMode="auto">
          <a:xfrm>
            <a:off x="408440" y="332656"/>
            <a:ext cx="8412032" cy="81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GB" dirty="0">
                <a:latin typeface="Arial" charset="0"/>
              </a:rPr>
              <a:t>Disease management step</a:t>
            </a:r>
            <a:r>
              <a:rPr lang="en-GB" dirty="0">
                <a:solidFill>
                  <a:schemeClr val="tx1"/>
                </a:solidFill>
                <a:latin typeface="Arial" charset="0"/>
              </a:rPr>
              <a:t> 2</a:t>
            </a:r>
            <a:r>
              <a:rPr lang="en-GB" dirty="0">
                <a:latin typeface="Arial" charset="0"/>
              </a:rPr>
              <a:t> strategies and tools</a:t>
            </a:r>
            <a:endParaRPr lang="en-GB" dirty="0">
              <a:solidFill>
                <a:schemeClr val="tx1"/>
              </a:solidFill>
              <a:latin typeface="Arial" charset="0"/>
            </a:endParaRPr>
          </a:p>
          <a:p>
            <a:r>
              <a:rPr lang="en-GB" sz="2200" b="0" dirty="0">
                <a:solidFill>
                  <a:schemeClr val="tx1"/>
                </a:solidFill>
                <a:latin typeface="+mn-lt"/>
              </a:rPr>
              <a:t>Limiting disease spread through field hygiene and disease scouting</a:t>
            </a:r>
            <a:endParaRPr lang="en-US" sz="2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064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CD7F8B4-7159-4D01-9C3C-5D1E3DB4CD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127" y="908720"/>
            <a:ext cx="7668344" cy="37444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C7BC28-8D1A-498C-ADEB-F269E9BB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54236"/>
            <a:ext cx="8251825" cy="698500"/>
          </a:xfrm>
        </p:spPr>
        <p:txBody>
          <a:bodyPr/>
          <a:lstStyle/>
          <a:p>
            <a:r>
              <a:rPr lang="de-CH" dirty="0"/>
              <a:t>Pest </a:t>
            </a:r>
            <a:r>
              <a:rPr lang="de-CH" dirty="0" err="1"/>
              <a:t>management</a:t>
            </a:r>
            <a:r>
              <a:rPr lang="de-CH" dirty="0"/>
              <a:t> </a:t>
            </a:r>
            <a:r>
              <a:rPr lang="de-CH" dirty="0" err="1"/>
              <a:t>step</a:t>
            </a:r>
            <a:r>
              <a:rPr lang="de-CH" dirty="0"/>
              <a:t> 2</a:t>
            </a:r>
            <a:r>
              <a:rPr lang="en-GB" dirty="0">
                <a:latin typeface="Arial" charset="0"/>
              </a:rPr>
              <a:t> strategies and tools</a:t>
            </a:r>
            <a:br>
              <a:rPr lang="de-CH" dirty="0"/>
            </a:br>
            <a:r>
              <a:rPr lang="en-US" sz="2200" b="0" dirty="0"/>
              <a:t>Promoting natural enemies, scouting for pests and maintaining good field and crop hygiene</a:t>
            </a:r>
            <a:endParaRPr lang="de-CH" sz="22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893490F-2729-402B-93FB-43E6D3AD132F}"/>
              </a:ext>
            </a:extLst>
          </p:cNvPr>
          <p:cNvSpPr/>
          <p:nvPr/>
        </p:nvSpPr>
        <p:spPr>
          <a:xfrm>
            <a:off x="746127" y="4599360"/>
            <a:ext cx="748883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Hedges with indigenous shrubs and selected flowering plants sown in strips or planted between the crops can host natural enemies </a:t>
            </a:r>
            <a:r>
              <a:rPr lang="en-US" sz="1600" b="0" dirty="0">
                <a:ea typeface="ＭＳ Ｐゴシック" charset="-128"/>
              </a:rPr>
              <a:t>to control pests</a:t>
            </a:r>
            <a:endParaRPr lang="en-US" sz="1600" b="0" dirty="0">
              <a:latin typeface="+mn-lt"/>
              <a:ea typeface="ＭＳ Ｐゴシック" charset="-128"/>
            </a:endParaRPr>
          </a:p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Intercropping </a:t>
            </a:r>
            <a:r>
              <a:rPr lang="en-US" sz="1600" b="0" dirty="0">
                <a:ea typeface="ＭＳ Ｐゴシック" charset="-128"/>
              </a:rPr>
              <a:t>with non-host crops or</a:t>
            </a:r>
            <a:r>
              <a:rPr lang="en-US" sz="1600" b="0" dirty="0">
                <a:latin typeface="+mn-lt"/>
                <a:ea typeface="ＭＳ Ｐゴシック" charset="-128"/>
              </a:rPr>
              <a:t> trap crops and/or repellant plants keeps the pests away from the crops</a:t>
            </a:r>
          </a:p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Regular scouting ensures timely detection of the pests</a:t>
            </a:r>
            <a:endParaRPr lang="de-CH" sz="3600" b="0" dirty="0">
              <a:latin typeface="+mn-lt"/>
              <a:ea typeface="ＭＳ Ｐゴシック" charset="-128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3DB042F-3A31-4BEA-9D52-F85DB992E074}"/>
              </a:ext>
            </a:extLst>
          </p:cNvPr>
          <p:cNvSpPr/>
          <p:nvPr/>
        </p:nvSpPr>
        <p:spPr>
          <a:xfrm>
            <a:off x="3374419" y="3663190"/>
            <a:ext cx="2232248" cy="69850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GB" sz="1600" b="0" dirty="0">
                <a:latin typeface="+mn-lt"/>
                <a:ea typeface="ＭＳ Ｐゴシック" charset="-128"/>
              </a:rPr>
              <a:t>Promote host plants for natural enemies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30AEE1A-829E-4884-A67B-EFCC66F3BFBC}"/>
              </a:ext>
            </a:extLst>
          </p:cNvPr>
          <p:cNvSpPr/>
          <p:nvPr/>
        </p:nvSpPr>
        <p:spPr>
          <a:xfrm>
            <a:off x="404600" y="3340245"/>
            <a:ext cx="2016224" cy="64589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600" b="0" dirty="0">
                <a:latin typeface="+mn-lt"/>
                <a:ea typeface="ＭＳ Ｐゴシック" charset="-128"/>
              </a:rPr>
              <a:t>Remove alternative hosts of pests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960CA8D-E7A2-4FC2-8B74-C62A3270F6AD}"/>
              </a:ext>
            </a:extLst>
          </p:cNvPr>
          <p:cNvSpPr/>
          <p:nvPr/>
        </p:nvSpPr>
        <p:spPr>
          <a:xfrm>
            <a:off x="6416858" y="1539694"/>
            <a:ext cx="2182990" cy="87170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600" b="0" dirty="0">
                <a:latin typeface="+mn-lt"/>
                <a:ea typeface="ＭＳ Ｐゴシック" charset="-128"/>
              </a:rPr>
              <a:t>Remove and destroy infested plants and plant parts</a:t>
            </a:r>
          </a:p>
        </p:txBody>
      </p:sp>
    </p:spTree>
    <p:extLst>
      <p:ext uri="{BB962C8B-B14F-4D97-AF65-F5344CB8AC3E}">
        <p14:creationId xmlns:p14="http://schemas.microsoft.com/office/powerpoint/2010/main" val="2820578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66C2662-4B48-4F06-8E7D-1A2F9B8EFB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78" y="1300370"/>
            <a:ext cx="7809244" cy="347272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892D714-2293-40CA-A924-64DF782E604C}"/>
              </a:ext>
            </a:extLst>
          </p:cNvPr>
          <p:cNvSpPr txBox="1">
            <a:spLocks/>
          </p:cNvSpPr>
          <p:nvPr/>
        </p:nvSpPr>
        <p:spPr bwMode="auto">
          <a:xfrm>
            <a:off x="539552" y="468800"/>
            <a:ext cx="8424936" cy="81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GB" dirty="0">
                <a:latin typeface="Arial" charset="0"/>
              </a:rPr>
              <a:t>Disease management step</a:t>
            </a:r>
            <a:r>
              <a:rPr lang="en-GB" dirty="0">
                <a:solidFill>
                  <a:schemeClr val="tx1"/>
                </a:solidFill>
                <a:latin typeface="Arial" charset="0"/>
              </a:rPr>
              <a:t> 3</a:t>
            </a:r>
            <a:r>
              <a:rPr lang="en-GB" dirty="0">
                <a:latin typeface="Arial" charset="0"/>
              </a:rPr>
              <a:t> strategies and tools</a:t>
            </a:r>
            <a:endParaRPr lang="en-GB" dirty="0">
              <a:solidFill>
                <a:schemeClr val="tx1"/>
              </a:solidFill>
              <a:latin typeface="Arial" charset="0"/>
            </a:endParaRPr>
          </a:p>
          <a:p>
            <a:r>
              <a:rPr lang="en-US" sz="2200" b="0" dirty="0">
                <a:solidFill>
                  <a:schemeClr val="tx1"/>
                </a:solidFill>
                <a:latin typeface="Arial" charset="0"/>
              </a:rPr>
              <a:t>Controlling the diseases and their vectors with approved products</a:t>
            </a:r>
            <a:endParaRPr lang="en-US" sz="2200" b="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FEFED75-6A80-4E8E-ADDA-5CBDD2452C6F}"/>
              </a:ext>
            </a:extLst>
          </p:cNvPr>
          <p:cNvSpPr/>
          <p:nvPr/>
        </p:nvSpPr>
        <p:spPr>
          <a:xfrm>
            <a:off x="843914" y="4725144"/>
            <a:ext cx="7942335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Viruses can only be controlled through preventive measures (steps 1 and 2) and control of their vectors (e.g. aphids) </a:t>
            </a:r>
          </a:p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Bacterial diseases are limited through crop hygiene mainly; treatments with copper can be effective</a:t>
            </a:r>
          </a:p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Fungicides protect healthy plants only, they do not cure diseased plants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8ED2BDB-B4EE-4BDA-A425-79082D09528F}"/>
              </a:ext>
            </a:extLst>
          </p:cNvPr>
          <p:cNvSpPr txBox="1">
            <a:spLocks/>
          </p:cNvSpPr>
          <p:nvPr/>
        </p:nvSpPr>
        <p:spPr>
          <a:xfrm>
            <a:off x="971600" y="3976800"/>
            <a:ext cx="2346652" cy="50405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Apply fungicides timely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741BE0-C062-4918-836E-A11427EFAF54}"/>
              </a:ext>
            </a:extLst>
          </p:cNvPr>
          <p:cNvSpPr txBox="1">
            <a:spLocks/>
          </p:cNvSpPr>
          <p:nvPr/>
        </p:nvSpPr>
        <p:spPr>
          <a:xfrm>
            <a:off x="4932040" y="3927899"/>
            <a:ext cx="2808312" cy="50405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Control virus vectors timely</a:t>
            </a:r>
          </a:p>
        </p:txBody>
      </p:sp>
    </p:spTree>
    <p:extLst>
      <p:ext uri="{BB962C8B-B14F-4D97-AF65-F5344CB8AC3E}">
        <p14:creationId xmlns:p14="http://schemas.microsoft.com/office/powerpoint/2010/main" val="2140152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7BC28-8D1A-498C-ADEB-F269E9BB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54236"/>
            <a:ext cx="8251825" cy="698500"/>
          </a:xfrm>
        </p:spPr>
        <p:txBody>
          <a:bodyPr/>
          <a:lstStyle/>
          <a:p>
            <a:r>
              <a:rPr lang="de-CH" dirty="0"/>
              <a:t>Pest </a:t>
            </a:r>
            <a:r>
              <a:rPr lang="de-CH" dirty="0" err="1"/>
              <a:t>management</a:t>
            </a:r>
            <a:r>
              <a:rPr lang="de-CH" dirty="0"/>
              <a:t> </a:t>
            </a:r>
            <a:r>
              <a:rPr lang="de-CH" dirty="0" err="1"/>
              <a:t>step</a:t>
            </a:r>
            <a:r>
              <a:rPr lang="de-CH" dirty="0"/>
              <a:t> 3</a:t>
            </a:r>
            <a:r>
              <a:rPr lang="en-GB" dirty="0">
                <a:latin typeface="Arial" charset="0"/>
              </a:rPr>
              <a:t> strategies and tools</a:t>
            </a:r>
            <a:br>
              <a:rPr lang="de-CH" dirty="0"/>
            </a:br>
            <a:r>
              <a:rPr lang="en-US" sz="2200" b="0" dirty="0"/>
              <a:t>Controlling the pests with physical and biological methods</a:t>
            </a:r>
            <a:endParaRPr lang="de-CH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FA1469-30F3-4728-AAC1-214B2A5C1D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807" y="1196752"/>
            <a:ext cx="7517009" cy="352839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8DA35B5-1965-4D4A-877A-F22425B2D754}"/>
              </a:ext>
            </a:extLst>
          </p:cNvPr>
          <p:cNvSpPr/>
          <p:nvPr/>
        </p:nvSpPr>
        <p:spPr>
          <a:xfrm>
            <a:off x="828799" y="4655364"/>
            <a:ext cx="727159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Biopesticides with a narrow range of action spare the natural enemies</a:t>
            </a:r>
          </a:p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Apply approved insecticides and acaricides (including  plant extracts, plant oils, and mineral oil), and biological agents (including predatory insects, mites and parasitoids, viruses, and bacteria) at risk of damage</a:t>
            </a:r>
          </a:p>
          <a:p>
            <a:pPr marL="285750" lvl="1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+mn-lt"/>
                <a:ea typeface="ＭＳ Ｐゴシック" charset="-128"/>
              </a:rPr>
              <a:t>Nematodes and other soil-borne pests can be controlled by </a:t>
            </a:r>
            <a:r>
              <a:rPr lang="en-US" sz="1600" b="0" dirty="0" err="1">
                <a:latin typeface="+mn-lt"/>
                <a:ea typeface="ＭＳ Ｐゴシック" charset="-128"/>
              </a:rPr>
              <a:t>solarisation</a:t>
            </a:r>
            <a:endParaRPr lang="de-CH" sz="3600" b="0" dirty="0">
              <a:latin typeface="+mn-lt"/>
              <a:ea typeface="ＭＳ Ｐゴシック" charset="-128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0853089-F398-450C-984E-6B028D3F5359}"/>
              </a:ext>
            </a:extLst>
          </p:cNvPr>
          <p:cNvSpPr/>
          <p:nvPr/>
        </p:nvSpPr>
        <p:spPr>
          <a:xfrm>
            <a:off x="4211960" y="1841042"/>
            <a:ext cx="1769509" cy="723344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600" b="0" dirty="0">
                <a:latin typeface="+mn-lt"/>
                <a:ea typeface="ＭＳ Ｐゴシック" charset="-128"/>
              </a:rPr>
              <a:t>Use bait, light and </a:t>
            </a:r>
            <a:r>
              <a:rPr lang="en-US" sz="1600" b="0" dirty="0" err="1">
                <a:latin typeface="+mn-lt"/>
                <a:ea typeface="ＭＳ Ｐゴシック" charset="-128"/>
              </a:rPr>
              <a:t>colour</a:t>
            </a:r>
            <a:r>
              <a:rPr lang="en-US" sz="1600" b="0" dirty="0">
                <a:latin typeface="+mn-lt"/>
                <a:ea typeface="ＭＳ Ｐゴシック" charset="-128"/>
              </a:rPr>
              <a:t> traps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86C5FCF-1F68-48B2-B01C-F3BDA71ED6D6}"/>
              </a:ext>
            </a:extLst>
          </p:cNvPr>
          <p:cNvSpPr/>
          <p:nvPr/>
        </p:nvSpPr>
        <p:spPr>
          <a:xfrm>
            <a:off x="395536" y="3786288"/>
            <a:ext cx="1872208" cy="69850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GB" sz="1600" b="0" dirty="0">
                <a:latin typeface="+mn-lt"/>
                <a:ea typeface="ＭＳ Ｐゴシック" charset="-128"/>
              </a:rPr>
              <a:t>Apply approved pesticides timely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0484212-DDBE-463B-B12A-A464AD8B04EB}"/>
              </a:ext>
            </a:extLst>
          </p:cNvPr>
          <p:cNvSpPr/>
          <p:nvPr/>
        </p:nvSpPr>
        <p:spPr>
          <a:xfrm>
            <a:off x="6105408" y="3666792"/>
            <a:ext cx="2299213" cy="468746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GB" sz="1600" b="0" dirty="0">
                <a:latin typeface="+mn-lt"/>
                <a:ea typeface="ＭＳ Ｐゴシック" charset="-128"/>
              </a:rPr>
              <a:t>Use fine-meshed nets</a:t>
            </a:r>
          </a:p>
        </p:txBody>
      </p:sp>
    </p:spTree>
    <p:extLst>
      <p:ext uri="{BB962C8B-B14F-4D97-AF65-F5344CB8AC3E}">
        <p14:creationId xmlns:p14="http://schemas.microsoft.com/office/powerpoint/2010/main" val="4053444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C04703A-0D40-4AE0-8708-56FE4E20EE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977" y="630797"/>
            <a:ext cx="7688133" cy="49620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5EECB9D-64CB-44C3-A9A4-A793C18575AE}"/>
              </a:ext>
            </a:extLst>
          </p:cNvPr>
          <p:cNvSpPr txBox="1">
            <a:spLocks/>
          </p:cNvSpPr>
          <p:nvPr/>
        </p:nvSpPr>
        <p:spPr>
          <a:xfrm>
            <a:off x="6012160" y="2564904"/>
            <a:ext cx="2088232" cy="50750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Natural environment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098467-D61A-4561-9C3E-D52E2A745F27}"/>
              </a:ext>
            </a:extLst>
          </p:cNvPr>
          <p:cNvSpPr txBox="1">
            <a:spLocks/>
          </p:cNvSpPr>
          <p:nvPr/>
        </p:nvSpPr>
        <p:spPr>
          <a:xfrm>
            <a:off x="611722" y="5508045"/>
            <a:ext cx="8092538" cy="576064"/>
          </a:xfrm>
          <a:prstGeom prst="rect">
            <a:avLst/>
          </a:prstGeom>
          <a:solidFill>
            <a:srgbClr val="FFFF99">
              <a:alpha val="79608"/>
            </a:srgbClr>
          </a:solidFill>
          <a:ln>
            <a:noFill/>
          </a:ln>
        </p:spPr>
        <p:txBody>
          <a:bodyPr/>
          <a:lstStyle>
            <a:defPPr>
              <a:defRPr lang="de-CH"/>
            </a:defPPr>
            <a:lvl1pPr marL="358775" indent="-358775">
              <a:spcBef>
                <a:spcPts val="600"/>
              </a:spcBef>
              <a:defRPr sz="1600" b="0"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latin typeface="Arial" pitchFamily="34" charset="0"/>
                <a:cs typeface="Arial" pitchFamily="34" charset="0"/>
              </a:defRPr>
            </a:lvl5pPr>
            <a:lvl6pPr marL="25146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marL="29718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marL="34290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marL="3886200" indent="-228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indent="0" algn="ctr"/>
            <a:r>
              <a:rPr lang="en-US" dirty="0"/>
              <a:t>A diverse cropping system creates a </a:t>
            </a:r>
            <a:r>
              <a:rPr lang="en-US" dirty="0" err="1"/>
              <a:t>favourable</a:t>
            </a:r>
            <a:r>
              <a:rPr lang="en-US" dirty="0"/>
              <a:t> micro-climate, contributes to better soil fertility, reduces the risk of crop losses, and increases yield safety.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65076A2-DEA7-4D00-9830-CC521253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76" y="260648"/>
            <a:ext cx="8543820" cy="652997"/>
          </a:xfrm>
        </p:spPr>
        <p:txBody>
          <a:bodyPr/>
          <a:lstStyle/>
          <a:p>
            <a:r>
              <a:rPr lang="en-GB" sz="2600" dirty="0"/>
              <a:t>Creating a favourable environment for the crops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289CF7-FCAE-4C7E-97FB-2B4E9196FDB9}"/>
              </a:ext>
            </a:extLst>
          </p:cNvPr>
          <p:cNvSpPr txBox="1">
            <a:spLocks/>
          </p:cNvSpPr>
          <p:nvPr/>
        </p:nvSpPr>
        <p:spPr>
          <a:xfrm>
            <a:off x="5923429" y="4054961"/>
            <a:ext cx="2664296" cy="79208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A </a:t>
            </a:r>
            <a:r>
              <a:rPr lang="en-US" dirty="0" err="1"/>
              <a:t>favourable</a:t>
            </a:r>
            <a:r>
              <a:rPr lang="en-US" dirty="0"/>
              <a:t> combination of crops in space and time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FCCD9FB-32B3-4974-A562-758E7EE6B40D}"/>
              </a:ext>
            </a:extLst>
          </p:cNvPr>
          <p:cNvSpPr txBox="1">
            <a:spLocks/>
          </p:cNvSpPr>
          <p:nvPr/>
        </p:nvSpPr>
        <p:spPr>
          <a:xfrm>
            <a:off x="5220072" y="4850995"/>
            <a:ext cx="2758542" cy="493014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Multilayer cropping system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CF04896-294C-4381-A323-1670FA4B6DB4}"/>
              </a:ext>
            </a:extLst>
          </p:cNvPr>
          <p:cNvSpPr txBox="1">
            <a:spLocks/>
          </p:cNvSpPr>
          <p:nvPr/>
        </p:nvSpPr>
        <p:spPr>
          <a:xfrm>
            <a:off x="2582959" y="2604314"/>
            <a:ext cx="1817018" cy="50750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Diversity of crops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577D35A-AD80-473E-BAEB-FFAD6A7067E0}"/>
              </a:ext>
            </a:extLst>
          </p:cNvPr>
          <p:cNvSpPr txBox="1">
            <a:spLocks/>
          </p:cNvSpPr>
          <p:nvPr/>
        </p:nvSpPr>
        <p:spPr>
          <a:xfrm>
            <a:off x="1475656" y="4899507"/>
            <a:ext cx="1787438" cy="50750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Soil protection</a:t>
            </a:r>
          </a:p>
        </p:txBody>
      </p:sp>
    </p:spTree>
    <p:extLst>
      <p:ext uri="{BB962C8B-B14F-4D97-AF65-F5344CB8AC3E}">
        <p14:creationId xmlns:p14="http://schemas.microsoft.com/office/powerpoint/2010/main" val="1656555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8612BD37-5465-4C63-888E-FAC2E829AA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21" y="1268760"/>
            <a:ext cx="8021804" cy="34269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175" y="330201"/>
            <a:ext cx="8251825" cy="704485"/>
          </a:xfrm>
        </p:spPr>
        <p:txBody>
          <a:bodyPr/>
          <a:lstStyle/>
          <a:p>
            <a:r>
              <a:rPr lang="en-US" dirty="0"/>
              <a:t>Ensuring a pest- and disease-free field</a:t>
            </a:r>
            <a:endParaRPr lang="de-CH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57805" y="3964691"/>
            <a:ext cx="2658596" cy="4266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Well-planned crop rotation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76218" y="4791279"/>
            <a:ext cx="2360705" cy="4266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 err="1"/>
              <a:t>Solarisation</a:t>
            </a:r>
            <a:r>
              <a:rPr lang="en-US" dirty="0"/>
              <a:t> of the soil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CA4D9A-C282-4035-B7F5-3B7B3E6F12A0}"/>
              </a:ext>
            </a:extLst>
          </p:cNvPr>
          <p:cNvSpPr txBox="1">
            <a:spLocks/>
          </p:cNvSpPr>
          <p:nvPr/>
        </p:nvSpPr>
        <p:spPr>
          <a:xfrm>
            <a:off x="4843089" y="1805970"/>
            <a:ext cx="2360705" cy="754126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Mulching with disease- and pest-free material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1BA579-7B43-482F-94C6-1647ABD50DB2}"/>
              </a:ext>
            </a:extLst>
          </p:cNvPr>
          <p:cNvSpPr txBox="1">
            <a:spLocks/>
          </p:cNvSpPr>
          <p:nvPr/>
        </p:nvSpPr>
        <p:spPr>
          <a:xfrm>
            <a:off x="3307924" y="4791279"/>
            <a:ext cx="2468294" cy="754126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Promotion of biological activity in the soil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BE14B28-1804-41DC-A416-445B08F0C2A2}"/>
              </a:ext>
            </a:extLst>
          </p:cNvPr>
          <p:cNvSpPr txBox="1">
            <a:spLocks/>
          </p:cNvSpPr>
          <p:nvPr/>
        </p:nvSpPr>
        <p:spPr>
          <a:xfrm>
            <a:off x="308063" y="3736184"/>
            <a:ext cx="2246784" cy="959523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Removal and proper disposal of diseased plants and plant parts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98CF1B5-D2ED-408E-A57C-AC8FF4141AC4}"/>
              </a:ext>
            </a:extLst>
          </p:cNvPr>
          <p:cNvSpPr txBox="1">
            <a:spLocks/>
          </p:cNvSpPr>
          <p:nvPr/>
        </p:nvSpPr>
        <p:spPr>
          <a:xfrm>
            <a:off x="7357320" y="4023603"/>
            <a:ext cx="1559206" cy="73947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 err="1"/>
              <a:t>Biofumigation</a:t>
            </a:r>
            <a:r>
              <a:rPr lang="en-US" dirty="0"/>
              <a:t> with marigold</a:t>
            </a:r>
          </a:p>
        </p:txBody>
      </p:sp>
    </p:spTree>
    <p:extLst>
      <p:ext uri="{BB962C8B-B14F-4D97-AF65-F5344CB8AC3E}">
        <p14:creationId xmlns:p14="http://schemas.microsoft.com/office/powerpoint/2010/main" val="1022305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654A0-ABA1-44D3-905F-F43558D62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Examples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pest </a:t>
            </a:r>
            <a:r>
              <a:rPr lang="de-CH" dirty="0" err="1"/>
              <a:t>damage</a:t>
            </a:r>
            <a:endParaRPr lang="de-CH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A4890E2-7137-43D7-BE3B-C689F544F7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46920"/>
              </p:ext>
            </p:extLst>
          </p:nvPr>
        </p:nvGraphicFramePr>
        <p:xfrm>
          <a:off x="2514969" y="1180273"/>
          <a:ext cx="6195602" cy="4336959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904903">
                  <a:extLst>
                    <a:ext uri="{9D8B030D-6E8A-4147-A177-3AD203B41FA5}">
                      <a16:colId xmlns:a16="http://schemas.microsoft.com/office/drawing/2014/main" val="1739403401"/>
                    </a:ext>
                  </a:extLst>
                </a:gridCol>
                <a:gridCol w="2959021">
                  <a:extLst>
                    <a:ext uri="{9D8B030D-6E8A-4147-A177-3AD203B41FA5}">
                      <a16:colId xmlns:a16="http://schemas.microsoft.com/office/drawing/2014/main" val="2983505206"/>
                    </a:ext>
                  </a:extLst>
                </a:gridCol>
                <a:gridCol w="2331678">
                  <a:extLst>
                    <a:ext uri="{9D8B030D-6E8A-4147-A177-3AD203B41FA5}">
                      <a16:colId xmlns:a16="http://schemas.microsoft.com/office/drawing/2014/main" val="313693287"/>
                    </a:ext>
                  </a:extLst>
                </a:gridCol>
              </a:tblGrid>
              <a:tr h="3394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Affected part</a:t>
                      </a: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Typical damages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Pest types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extLst>
                  <a:ext uri="{0D108BD9-81ED-4DB2-BD59-A6C34878D82A}">
                    <a16:rowId xmlns:a16="http://schemas.microsoft.com/office/drawing/2014/main" val="221975252"/>
                  </a:ext>
                </a:extLst>
              </a:tr>
              <a:tr h="3394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Plants</a:t>
                      </a: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Withering plants, </a:t>
                      </a: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damping-off young plants, </a:t>
                      </a:r>
                      <a:r>
                        <a:rPr lang="en-US" sz="1400" dirty="0">
                          <a:effectLst/>
                        </a:rPr>
                        <a:t>eaten roots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Larvae of </a:t>
                      </a:r>
                      <a:r>
                        <a:rPr lang="en-US" sz="1400" dirty="0" err="1">
                          <a:effectLst/>
                        </a:rPr>
                        <a:t>noctuids</a:t>
                      </a:r>
                      <a:r>
                        <a:rPr lang="en-US" sz="1400" dirty="0">
                          <a:effectLst/>
                        </a:rPr>
                        <a:t> or stemborer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extLst>
                  <a:ext uri="{0D108BD9-81ED-4DB2-BD59-A6C34878D82A}">
                    <a16:rowId xmlns:a16="http://schemas.microsoft.com/office/drawing/2014/main" val="1273923850"/>
                  </a:ext>
                </a:extLst>
              </a:tr>
              <a:tr h="3394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Missing young plants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Birds like sparrows, starlings and crows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extLst>
                  <a:ext uri="{0D108BD9-81ED-4DB2-BD59-A6C34878D82A}">
                    <a16:rowId xmlns:a16="http://schemas.microsoft.com/office/drawing/2014/main" val="935031741"/>
                  </a:ext>
                </a:extLst>
              </a:tr>
              <a:tr h="3394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Yellowish, withering and dying plants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Nematodes on plant roots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extLst>
                  <a:ext uri="{0D108BD9-81ED-4DB2-BD59-A6C34878D82A}">
                    <a16:rowId xmlns:a16="http://schemas.microsoft.com/office/drawing/2014/main" val="3788626578"/>
                  </a:ext>
                </a:extLst>
              </a:tr>
              <a:tr h="3394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Leaves</a:t>
                      </a: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Leaves with holes or missing parts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Caterpillars, weevils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extLst>
                  <a:ext uri="{0D108BD9-81ED-4DB2-BD59-A6C34878D82A}">
                    <a16:rowId xmlns:a16="http://schemas.microsoft.com/office/drawing/2014/main" val="3707047839"/>
                  </a:ext>
                </a:extLst>
              </a:tr>
              <a:tr h="3394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Curled leaves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Aphids sucking sap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extLst>
                  <a:ext uri="{0D108BD9-81ED-4DB2-BD59-A6C34878D82A}">
                    <a16:rowId xmlns:a16="http://schemas.microsoft.com/office/drawing/2014/main" val="3592458345"/>
                  </a:ext>
                </a:extLst>
              </a:tr>
              <a:tr h="3394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Woven tissue on yellowish leaves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Spider mites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extLst>
                  <a:ext uri="{0D108BD9-81ED-4DB2-BD59-A6C34878D82A}">
                    <a16:rowId xmlns:a16="http://schemas.microsoft.com/office/drawing/2014/main" val="2991426892"/>
                  </a:ext>
                </a:extLst>
              </a:tr>
              <a:tr h="3394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Fruits</a:t>
                      </a: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Damaged or rotten fruit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Larvae of fruit flies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/>
                </a:tc>
                <a:extLst>
                  <a:ext uri="{0D108BD9-81ED-4DB2-BD59-A6C34878D82A}">
                    <a16:rowId xmlns:a16="http://schemas.microsoft.com/office/drawing/2014/main" val="481023126"/>
                  </a:ext>
                </a:extLst>
              </a:tr>
              <a:tr h="38231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Seeds</a:t>
                      </a: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Holes in seeds</a:t>
                      </a:r>
                    </a:p>
                  </a:txBody>
                  <a:tcPr marL="72000" marR="72000" marT="72000" marB="720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Seed beetle, grain borer</a:t>
                      </a:r>
                    </a:p>
                  </a:txBody>
                  <a:tcPr marL="72000" marR="72000" marT="72000" marB="72000"/>
                </a:tc>
                <a:extLst>
                  <a:ext uri="{0D108BD9-81ED-4DB2-BD59-A6C34878D82A}">
                    <a16:rowId xmlns:a16="http://schemas.microsoft.com/office/drawing/2014/main" val="3497731779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1A25C13C-9FAD-4226-A8E3-8A57EBA3B2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2001" y="2079242"/>
            <a:ext cx="948269" cy="109415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2AF3B45-B27F-4B80-9442-83E81BE115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5374520"/>
            <a:ext cx="1405608" cy="131276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C8372E8-E53E-480A-86B0-E55701C1A5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36" y="2671036"/>
            <a:ext cx="1198744" cy="115212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07B6DF0-BBF1-40E2-AA17-E1FE875A7E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058" y="763459"/>
            <a:ext cx="1319151" cy="115212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E8E004F-5D87-4D33-845A-8B53B7746E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61" y="4271492"/>
            <a:ext cx="1674496" cy="102383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4116E28-53A8-4A8D-A508-7D32C7B95D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938" y="5665519"/>
            <a:ext cx="1405608" cy="73076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1F32778-59BF-43D0-84DD-1DC8B16A78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892" y="5067544"/>
            <a:ext cx="1137727" cy="102699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A2267CC-7A61-4109-BA3A-158C473B34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545" y="1287300"/>
            <a:ext cx="1501176" cy="150117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E3FA638-D0FC-4BE8-B2B2-E8CA09A9295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271" y="3067014"/>
            <a:ext cx="1504749" cy="14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09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63FD923-97D9-42B8-8439-1AA7F52660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628" y="736037"/>
            <a:ext cx="7166617" cy="52982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Timely planting of annual crops</a:t>
            </a:r>
            <a:endParaRPr lang="de-CH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24851" y="959422"/>
            <a:ext cx="3457885" cy="942309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Avoid coincidence of sensitive plant growth stages with infestation periods of pests or diseases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5DD587-6951-499A-BC42-294D9371228C}"/>
              </a:ext>
            </a:extLst>
          </p:cNvPr>
          <p:cNvSpPr txBox="1"/>
          <p:nvPr/>
        </p:nvSpPr>
        <p:spPr>
          <a:xfrm>
            <a:off x="417590" y="5378273"/>
            <a:ext cx="5472608" cy="65424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 err="1"/>
              <a:t>Planting</a:t>
            </a:r>
            <a:r>
              <a:rPr lang="de-CH" dirty="0"/>
              <a:t> at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beginning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rainy</a:t>
            </a:r>
            <a:r>
              <a:rPr lang="de-CH" dirty="0"/>
              <a:t> </a:t>
            </a:r>
            <a:r>
              <a:rPr lang="de-CH" dirty="0" err="1"/>
              <a:t>season</a:t>
            </a:r>
            <a:r>
              <a:rPr lang="de-CH" dirty="0"/>
              <a:t> </a:t>
            </a:r>
            <a:r>
              <a:rPr lang="de-CH" dirty="0" err="1"/>
              <a:t>allows</a:t>
            </a:r>
            <a:r>
              <a:rPr lang="de-CH" dirty="0"/>
              <a:t> quick plant </a:t>
            </a:r>
            <a:r>
              <a:rPr lang="de-CH" dirty="0" err="1"/>
              <a:t>growth</a:t>
            </a:r>
            <a:r>
              <a:rPr lang="de-CH" dirty="0"/>
              <a:t> </a:t>
            </a:r>
            <a:r>
              <a:rPr lang="de-CH" dirty="0" err="1"/>
              <a:t>before</a:t>
            </a:r>
            <a:r>
              <a:rPr lang="de-CH" dirty="0"/>
              <a:t> pests and </a:t>
            </a:r>
            <a:r>
              <a:rPr lang="de-CH" dirty="0" err="1"/>
              <a:t>diseases</a:t>
            </a:r>
            <a:r>
              <a:rPr lang="de-CH" dirty="0"/>
              <a:t> </a:t>
            </a:r>
            <a:r>
              <a:rPr lang="de-CH" dirty="0" err="1"/>
              <a:t>develop</a:t>
            </a:r>
            <a:r>
              <a:rPr lang="de-CH" dirty="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E7CCC10-0A5E-4685-8281-85ACFC8E1CFF}"/>
              </a:ext>
            </a:extLst>
          </p:cNvPr>
          <p:cNvSpPr txBox="1">
            <a:spLocks/>
          </p:cNvSpPr>
          <p:nvPr/>
        </p:nvSpPr>
        <p:spPr>
          <a:xfrm>
            <a:off x="6228184" y="764704"/>
            <a:ext cx="2666465" cy="529829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dirty="0"/>
              <a:t>Ensure enough good quality seed is available well before the rains or planting time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dirty="0"/>
              <a:t>Ensure all necessary tools and equipment are read and in good condition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dirty="0"/>
              <a:t>Ensure there is enough </a:t>
            </a:r>
            <a:r>
              <a:rPr lang="en-US" dirty="0" err="1"/>
              <a:t>labour</a:t>
            </a:r>
            <a:r>
              <a:rPr lang="en-US" dirty="0"/>
              <a:t> for land preparation and sowing / planting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dirty="0"/>
              <a:t>Any seed pre-treat-</a:t>
            </a:r>
            <a:r>
              <a:rPr lang="en-US" dirty="0" err="1"/>
              <a:t>ments</a:t>
            </a:r>
            <a:r>
              <a:rPr lang="en-US" dirty="0"/>
              <a:t>, like soaking or hot water treatment are done properly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dirty="0"/>
              <a:t>Plant when the soil has enough moisture for successful seed germination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C96EC0-AF06-D948-C3A6-8530F4C59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81" y="3219742"/>
            <a:ext cx="3581799" cy="2758337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6F3D6CC-FA05-42A3-98F6-A704944397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8374" y="3468816"/>
            <a:ext cx="3341959" cy="2604125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36ADD689-A805-47C9-9AE1-BBC2C8CEF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07194"/>
            <a:ext cx="8251825" cy="717550"/>
          </a:xfrm>
        </p:spPr>
        <p:txBody>
          <a:bodyPr/>
          <a:lstStyle/>
          <a:p>
            <a:r>
              <a:rPr lang="en-US" dirty="0"/>
              <a:t>Use of healthy and robust seeds </a:t>
            </a:r>
            <a:br>
              <a:rPr lang="en-US" dirty="0"/>
            </a:br>
            <a:r>
              <a:rPr lang="en-US" dirty="0"/>
              <a:t>and planting materials</a:t>
            </a:r>
            <a:endParaRPr lang="de-CH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31F69D9-1380-44D3-8413-D10C4B0C1136}"/>
              </a:ext>
            </a:extLst>
          </p:cNvPr>
          <p:cNvSpPr/>
          <p:nvPr/>
        </p:nvSpPr>
        <p:spPr>
          <a:xfrm>
            <a:off x="4860032" y="5484715"/>
            <a:ext cx="3456384" cy="63876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600" b="0" dirty="0">
                <a:latin typeface="+mn-lt"/>
                <a:ea typeface="ＭＳ Ｐゴシック" charset="-128"/>
              </a:rPr>
              <a:t>Use of varieties tolerant or resistant to major pests and diseases 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3503960-B8DF-430E-ACAC-EF5FBE1CD61C}"/>
              </a:ext>
            </a:extLst>
          </p:cNvPr>
          <p:cNvSpPr txBox="1">
            <a:spLocks/>
          </p:cNvSpPr>
          <p:nvPr/>
        </p:nvSpPr>
        <p:spPr>
          <a:xfrm>
            <a:off x="390907" y="5531639"/>
            <a:ext cx="3727467" cy="54110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Use of healthy seeds of verified origin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E93515-C92A-4EDA-8DCC-7A56A22A9A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3229" y="1034385"/>
            <a:ext cx="2136619" cy="218550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A67AD76-699B-4E4E-8A29-2594808BE8B0}"/>
              </a:ext>
            </a:extLst>
          </p:cNvPr>
          <p:cNvSpPr txBox="1">
            <a:spLocks/>
          </p:cNvSpPr>
          <p:nvPr/>
        </p:nvSpPr>
        <p:spPr>
          <a:xfrm>
            <a:off x="4998022" y="2704438"/>
            <a:ext cx="3180403" cy="4266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Treat own seeds with hot water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6DF7857-2809-46DD-B13A-16AA6BE153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650" y="1289165"/>
            <a:ext cx="2136620" cy="165618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333D59D-CF63-4D85-A823-86A0669AC208}"/>
              </a:ext>
            </a:extLst>
          </p:cNvPr>
          <p:cNvSpPr txBox="1">
            <a:spLocks/>
          </p:cNvSpPr>
          <p:nvPr/>
        </p:nvSpPr>
        <p:spPr>
          <a:xfrm>
            <a:off x="404765" y="2704438"/>
            <a:ext cx="4455267" cy="4266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Treatment of the seeds with plant symbionts</a:t>
            </a:r>
          </a:p>
        </p:txBody>
      </p:sp>
    </p:spTree>
    <p:extLst>
      <p:ext uri="{BB962C8B-B14F-4D97-AF65-F5344CB8AC3E}">
        <p14:creationId xmlns:p14="http://schemas.microsoft.com/office/powerpoint/2010/main" val="3391284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D065A-0414-4E7F-8C6C-22EE5ADD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Promotion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natural</a:t>
            </a:r>
            <a:r>
              <a:rPr lang="de-CH" dirty="0"/>
              <a:t> </a:t>
            </a:r>
            <a:r>
              <a:rPr lang="de-CH" dirty="0" err="1"/>
              <a:t>enemies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control</a:t>
            </a:r>
            <a:r>
              <a:rPr lang="de-CH" dirty="0"/>
              <a:t> pests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847D74-30EA-4635-B480-0794BE0011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446661"/>
            <a:ext cx="8227164" cy="34563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45ED09-2EE6-4958-B0F2-9650952BAF24}"/>
              </a:ext>
            </a:extLst>
          </p:cNvPr>
          <p:cNvSpPr txBox="1">
            <a:spLocks/>
          </p:cNvSpPr>
          <p:nvPr/>
        </p:nvSpPr>
        <p:spPr>
          <a:xfrm>
            <a:off x="5189805" y="4781588"/>
            <a:ext cx="1542435" cy="42639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Flower strips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6EDB9A-3740-4BE8-BBB0-AAEEAFEEEE1A}"/>
              </a:ext>
            </a:extLst>
          </p:cNvPr>
          <p:cNvSpPr txBox="1">
            <a:spLocks/>
          </p:cNvSpPr>
          <p:nvPr/>
        </p:nvSpPr>
        <p:spPr>
          <a:xfrm>
            <a:off x="6732240" y="4221088"/>
            <a:ext cx="1779024" cy="4984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Natural habitats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29285A-99E9-4BCD-A4EE-D49C175E285F}"/>
              </a:ext>
            </a:extLst>
          </p:cNvPr>
          <p:cNvSpPr txBox="1">
            <a:spLocks/>
          </p:cNvSpPr>
          <p:nvPr/>
        </p:nvSpPr>
        <p:spPr>
          <a:xfrm>
            <a:off x="3563888" y="5285040"/>
            <a:ext cx="2466621" cy="61983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Reduced soil cultivation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761418-8EAF-4C70-86CC-F1C688CD332F}"/>
              </a:ext>
            </a:extLst>
          </p:cNvPr>
          <p:cNvSpPr txBox="1">
            <a:spLocks/>
          </p:cNvSpPr>
          <p:nvPr/>
        </p:nvSpPr>
        <p:spPr>
          <a:xfrm>
            <a:off x="1276192" y="4898530"/>
            <a:ext cx="1368152" cy="48790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Soil cover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63D760-876A-4B3B-8FC6-D1F19DB0A603}"/>
              </a:ext>
            </a:extLst>
          </p:cNvPr>
          <p:cNvSpPr txBox="1">
            <a:spLocks/>
          </p:cNvSpPr>
          <p:nvPr/>
        </p:nvSpPr>
        <p:spPr>
          <a:xfrm>
            <a:off x="4283968" y="2534551"/>
            <a:ext cx="1391097" cy="4266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Hedgerows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DAFFB55-3D66-4DF5-9D34-63A726D76870}"/>
              </a:ext>
            </a:extLst>
          </p:cNvPr>
          <p:cNvSpPr/>
          <p:nvPr/>
        </p:nvSpPr>
        <p:spPr>
          <a:xfrm>
            <a:off x="2816930" y="4860343"/>
            <a:ext cx="1944216" cy="498474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de-CH" sz="1600" b="0" dirty="0">
                <a:latin typeface="+mn-lt"/>
                <a:ea typeface="ＭＳ Ｐゴシック" charset="-128"/>
              </a:rPr>
              <a:t>Natural </a:t>
            </a:r>
            <a:r>
              <a:rPr lang="de-CH" sz="1600" b="0" dirty="0" err="1">
                <a:latin typeface="+mn-lt"/>
                <a:ea typeface="ＭＳ Ｐゴシック" charset="-128"/>
              </a:rPr>
              <a:t>weed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flora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36A62B9-EA73-4209-B211-D1B2370FB18F}"/>
              </a:ext>
            </a:extLst>
          </p:cNvPr>
          <p:cNvSpPr/>
          <p:nvPr/>
        </p:nvSpPr>
        <p:spPr>
          <a:xfrm>
            <a:off x="521300" y="1844824"/>
            <a:ext cx="2711170" cy="575561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de-CH" sz="1600" b="0" dirty="0">
                <a:latin typeface="+mn-lt"/>
                <a:ea typeface="ＭＳ Ｐゴシック" charset="-128"/>
              </a:rPr>
              <a:t>Diverse </a:t>
            </a:r>
            <a:r>
              <a:rPr lang="de-CH" sz="1600" b="0" dirty="0" err="1">
                <a:latin typeface="+mn-lt"/>
                <a:ea typeface="ＭＳ Ｐゴシック" charset="-128"/>
              </a:rPr>
              <a:t>cropping</a:t>
            </a:r>
            <a:r>
              <a:rPr lang="de-CH" sz="1600" b="0" dirty="0">
                <a:latin typeface="+mn-lt"/>
                <a:ea typeface="ＭＳ Ｐゴシック" charset="-128"/>
              </a:rPr>
              <a:t> </a:t>
            </a:r>
            <a:r>
              <a:rPr lang="de-CH" sz="1600" b="0" dirty="0" err="1">
                <a:latin typeface="+mn-lt"/>
                <a:ea typeface="ＭＳ Ｐゴシック" charset="-128"/>
              </a:rPr>
              <a:t>systems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8558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>
            <a:extLst>
              <a:ext uri="{FF2B5EF4-FFF2-40B4-BE49-F238E27FC236}">
                <a16:creationId xmlns:a16="http://schemas.microsoft.com/office/drawing/2014/main" id="{F6976594-A1EA-090E-F22D-C5F14378DF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4" r="-1425" b="-619"/>
          <a:stretch/>
        </p:blipFill>
        <p:spPr>
          <a:xfrm>
            <a:off x="1331640" y="1157957"/>
            <a:ext cx="5837237" cy="403729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EE89EA0-1398-4E32-9CC3-CD7A461005FA}"/>
              </a:ext>
            </a:extLst>
          </p:cNvPr>
          <p:cNvSpPr txBox="1">
            <a:spLocks/>
          </p:cNvSpPr>
          <p:nvPr/>
        </p:nvSpPr>
        <p:spPr bwMode="auto">
          <a:xfrm>
            <a:off x="395536" y="548680"/>
            <a:ext cx="816089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dirty="0"/>
              <a:t>Example of promoting natural enemies with flower strips</a:t>
            </a:r>
            <a:endParaRPr lang="de-CH" kern="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6C63F55-B12C-4573-AF1C-33A2CD40433F}"/>
              </a:ext>
            </a:extLst>
          </p:cNvPr>
          <p:cNvSpPr/>
          <p:nvPr/>
        </p:nvSpPr>
        <p:spPr>
          <a:xfrm>
            <a:off x="1331640" y="5306055"/>
            <a:ext cx="6566424" cy="81231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600" b="0" dirty="0">
                <a:latin typeface="+mn-lt"/>
                <a:ea typeface="ＭＳ Ｐゴシック" charset="-128"/>
              </a:rPr>
              <a:t>Strips of selected flowers, sown next to fruit trees, can maintain a diverse population of natural enemies close to the trees. In this way, they manage to rapidly control pest populations in a natural way.</a:t>
            </a:r>
            <a:endParaRPr lang="de-CH" sz="1600" b="0" dirty="0">
              <a:latin typeface="+mn-lt"/>
              <a:ea typeface="ＭＳ Ｐゴシック" charset="-12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6B2F4C-9FEB-4864-BFDB-2053DE0C7F2A}"/>
              </a:ext>
            </a:extLst>
          </p:cNvPr>
          <p:cNvSpPr txBox="1">
            <a:spLocks/>
          </p:cNvSpPr>
          <p:nvPr/>
        </p:nvSpPr>
        <p:spPr>
          <a:xfrm>
            <a:off x="7080265" y="4171029"/>
            <a:ext cx="1476164" cy="642491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Flower strip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FE48D5-B4A1-4752-AF40-59E606B98E03}"/>
              </a:ext>
            </a:extLst>
          </p:cNvPr>
          <p:cNvSpPr txBox="1">
            <a:spLocks/>
          </p:cNvSpPr>
          <p:nvPr/>
        </p:nvSpPr>
        <p:spPr>
          <a:xfrm>
            <a:off x="242384" y="4243038"/>
            <a:ext cx="1476164" cy="4984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Flower strip</a:t>
            </a:r>
          </a:p>
        </p:txBody>
      </p:sp>
    </p:spTree>
    <p:extLst>
      <p:ext uri="{BB962C8B-B14F-4D97-AF65-F5344CB8AC3E}">
        <p14:creationId xmlns:p14="http://schemas.microsoft.com/office/powerpoint/2010/main" val="1013902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3C22CC-4F79-4A5E-B500-BFB48911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503096" cy="698500"/>
          </a:xfrm>
        </p:spPr>
        <p:txBody>
          <a:bodyPr/>
          <a:lstStyle/>
          <a:p>
            <a:r>
              <a:rPr lang="de-CH" dirty="0"/>
              <a:t>Controlling </a:t>
            </a:r>
            <a:r>
              <a:rPr lang="de-CH" dirty="0" err="1"/>
              <a:t>stemborer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push-pull </a:t>
            </a:r>
            <a:r>
              <a:rPr lang="de-CH" dirty="0" err="1"/>
              <a:t>method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CCB6467-8A22-4186-A9AF-4C6DCADB18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838" y="1196753"/>
            <a:ext cx="824440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2B884A21-0ECB-49D5-A4AB-3680542757B7}"/>
              </a:ext>
            </a:extLst>
          </p:cNvPr>
          <p:cNvCxnSpPr/>
          <p:nvPr/>
        </p:nvCxnSpPr>
        <p:spPr bwMode="auto">
          <a:xfrm flipH="1" flipV="1">
            <a:off x="4960645" y="1342751"/>
            <a:ext cx="3505505" cy="20193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163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B4BD8A7-C397-416F-A70D-414C44CCE1E5}"/>
              </a:ext>
            </a:extLst>
          </p:cNvPr>
          <p:cNvCxnSpPr/>
          <p:nvPr/>
        </p:nvCxnSpPr>
        <p:spPr bwMode="auto">
          <a:xfrm flipV="1">
            <a:off x="395536" y="1342752"/>
            <a:ext cx="4559391" cy="19422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163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4FFA7CAE-6633-46FE-9015-BDF20BDF71A0}"/>
              </a:ext>
            </a:extLst>
          </p:cNvPr>
          <p:cNvSpPr/>
          <p:nvPr/>
        </p:nvSpPr>
        <p:spPr>
          <a:xfrm rot="19966998">
            <a:off x="3463656" y="2856067"/>
            <a:ext cx="1023160" cy="288032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1200" b="0" i="1" dirty="0" err="1">
                <a:latin typeface="Arial" pitchFamily="34" charset="0"/>
                <a:cs typeface="Arial" pitchFamily="34" charset="0"/>
              </a:rPr>
              <a:t>Desmodium</a:t>
            </a:r>
            <a:endParaRPr lang="en-US" sz="1200" b="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1399725-8F5F-45E9-B0FE-E46527EC7445}"/>
              </a:ext>
            </a:extLst>
          </p:cNvPr>
          <p:cNvSpPr/>
          <p:nvPr/>
        </p:nvSpPr>
        <p:spPr>
          <a:xfrm rot="1913454">
            <a:off x="6021136" y="2391178"/>
            <a:ext cx="1099142" cy="288032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1200" b="0" i="1" dirty="0">
                <a:latin typeface="Arial" pitchFamily="34" charset="0"/>
                <a:cs typeface="Arial" pitchFamily="34" charset="0"/>
              </a:rPr>
              <a:t>Napier </a:t>
            </a:r>
            <a:r>
              <a:rPr lang="de-CH" sz="1200" b="0" i="1" dirty="0" err="1">
                <a:latin typeface="Arial" pitchFamily="34" charset="0"/>
                <a:cs typeface="Arial" pitchFamily="34" charset="0"/>
              </a:rPr>
              <a:t>grass</a:t>
            </a:r>
            <a:endParaRPr lang="en-US" sz="1200" b="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3A7CC29-8040-4D1B-9905-1160ADFD586E}"/>
              </a:ext>
            </a:extLst>
          </p:cNvPr>
          <p:cNvSpPr/>
          <p:nvPr/>
        </p:nvSpPr>
        <p:spPr>
          <a:xfrm rot="19966998">
            <a:off x="3405778" y="2359195"/>
            <a:ext cx="692005" cy="288032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1200" b="0" i="1" dirty="0" err="1">
                <a:latin typeface="Arial" pitchFamily="34" charset="0"/>
                <a:cs typeface="Arial" pitchFamily="34" charset="0"/>
              </a:rPr>
              <a:t>Maize</a:t>
            </a:r>
            <a:endParaRPr lang="en-US" sz="1200" b="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\\Fileserver\Kommunikation\GemeinsameDaten\Temp-Datentransfer\AFRICA_SCANNS_Bearbeitet\M_04_PestAndDisease\M_4_PestAndDesease_farb_T\M_4_PestAndDesease_14.jpg">
            <a:extLst>
              <a:ext uri="{FF2B5EF4-FFF2-40B4-BE49-F238E27FC236}">
                <a16:creationId xmlns:a16="http://schemas.microsoft.com/office/drawing/2014/main" id="{C9CB56C1-2F96-470E-9027-F66152F92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960784"/>
            <a:ext cx="5112568" cy="1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100EAD48-EBC8-47B6-BD16-509974F30F12}"/>
              </a:ext>
            </a:extLst>
          </p:cNvPr>
          <p:cNvSpPr/>
          <p:nvPr/>
        </p:nvSpPr>
        <p:spPr>
          <a:xfrm>
            <a:off x="518942" y="5682714"/>
            <a:ext cx="1874549" cy="288032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1200" b="0" dirty="0">
                <a:latin typeface="Arial" pitchFamily="34" charset="0"/>
                <a:cs typeface="Arial" pitchFamily="34" charset="0"/>
              </a:rPr>
              <a:t>Trap plant (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napier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grass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)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7C0DB9B-7E26-40A0-9A79-CEAAF950B1C5}"/>
              </a:ext>
            </a:extLst>
          </p:cNvPr>
          <p:cNvSpPr/>
          <p:nvPr/>
        </p:nvSpPr>
        <p:spPr>
          <a:xfrm>
            <a:off x="2442115" y="5682714"/>
            <a:ext cx="2231358" cy="288032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1200" b="0" dirty="0">
                <a:latin typeface="Arial" pitchFamily="34" charset="0"/>
                <a:cs typeface="Arial" pitchFamily="34" charset="0"/>
              </a:rPr>
              <a:t>Repellent plant (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Desmodium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)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D847BDA9-CD0A-4E6C-9649-A2BDD1D590C4}"/>
              </a:ext>
            </a:extLst>
          </p:cNvPr>
          <p:cNvSpPr/>
          <p:nvPr/>
        </p:nvSpPr>
        <p:spPr>
          <a:xfrm>
            <a:off x="6178729" y="4149365"/>
            <a:ext cx="2497727" cy="968464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1200" b="0" dirty="0">
                <a:latin typeface="Arial" pitchFamily="34" charset="0"/>
                <a:cs typeface="Arial" pitchFamily="34" charset="0"/>
              </a:rPr>
              <a:t>The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trap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crop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more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attractive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to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pest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either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as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alternative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food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source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or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egg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laying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site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than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main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crop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.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0DF1D684-859C-44B4-811E-2452891452AC}"/>
              </a:ext>
            </a:extLst>
          </p:cNvPr>
          <p:cNvSpPr/>
          <p:nvPr/>
        </p:nvSpPr>
        <p:spPr>
          <a:xfrm>
            <a:off x="6178729" y="5070373"/>
            <a:ext cx="2497727" cy="631636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1200" b="0" dirty="0">
                <a:latin typeface="Arial" pitchFamily="34" charset="0"/>
                <a:cs typeface="Arial" pitchFamily="34" charset="0"/>
              </a:rPr>
              <a:t>The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repellent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crop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produces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an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odour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‘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pushes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’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 pest </a:t>
            </a:r>
            <a:r>
              <a:rPr lang="de-CH" sz="1200" b="0" dirty="0" err="1">
                <a:latin typeface="Arial" pitchFamily="34" charset="0"/>
                <a:cs typeface="Arial" pitchFamily="34" charset="0"/>
              </a:rPr>
              <a:t>away</a:t>
            </a:r>
            <a:r>
              <a:rPr lang="de-CH" sz="1200" b="0" dirty="0">
                <a:latin typeface="Arial" pitchFamily="34" charset="0"/>
                <a:cs typeface="Arial" pitchFamily="34" charset="0"/>
              </a:rPr>
              <a:t>.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D5C0759-F980-49E7-B11F-46C91E7A2877}"/>
              </a:ext>
            </a:extLst>
          </p:cNvPr>
          <p:cNvSpPr/>
          <p:nvPr/>
        </p:nvSpPr>
        <p:spPr>
          <a:xfrm>
            <a:off x="5011675" y="5682714"/>
            <a:ext cx="1069807" cy="288032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600"/>
              </a:spcBef>
            </a:pPr>
            <a:r>
              <a:rPr lang="de-CH" sz="1200" b="0" dirty="0">
                <a:latin typeface="Arial" pitchFamily="34" charset="0"/>
                <a:cs typeface="Arial" pitchFamily="34" charset="0"/>
              </a:rPr>
              <a:t>Trap plant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E707389-E7AF-424A-AD4D-88DFEB54A2BE}"/>
              </a:ext>
            </a:extLst>
          </p:cNvPr>
          <p:cNvCxnSpPr/>
          <p:nvPr/>
        </p:nvCxnSpPr>
        <p:spPr bwMode="auto">
          <a:xfrm>
            <a:off x="2889924" y="5445224"/>
            <a:ext cx="72008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2659EA28-65CD-4557-81C5-75393C6E2A57}"/>
              </a:ext>
            </a:extLst>
          </p:cNvPr>
          <p:cNvCxnSpPr>
            <a:cxnSpLocks/>
          </p:cNvCxnSpPr>
          <p:nvPr/>
        </p:nvCxnSpPr>
        <p:spPr bwMode="auto">
          <a:xfrm flipH="1">
            <a:off x="4034499" y="5408680"/>
            <a:ext cx="84627" cy="32457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6060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246CCA1E-9288-4C11-AE6E-12B4ED97F421}"/>
              </a:ext>
            </a:extLst>
          </p:cNvPr>
          <p:cNvSpPr txBox="1">
            <a:spLocks/>
          </p:cNvSpPr>
          <p:nvPr/>
        </p:nvSpPr>
        <p:spPr bwMode="auto">
          <a:xfrm>
            <a:off x="511175" y="330201"/>
            <a:ext cx="82518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kern="0" dirty="0"/>
              <a:t>Good soil fertility management</a:t>
            </a:r>
            <a:endParaRPr lang="de-CH" kern="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1D3FB03-7896-4828-9657-CC92F383D4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062642"/>
            <a:ext cx="6833609" cy="483105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23D376A-1AD5-4B9E-BB0E-3AA45CBBC719}"/>
              </a:ext>
            </a:extLst>
          </p:cNvPr>
          <p:cNvSpPr txBox="1">
            <a:spLocks/>
          </p:cNvSpPr>
          <p:nvPr/>
        </p:nvSpPr>
        <p:spPr>
          <a:xfrm>
            <a:off x="6660232" y="3005724"/>
            <a:ext cx="1937065" cy="70253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Mulching and reduced tillage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610D22A-F735-46B9-BAF8-BC94E5850596}"/>
              </a:ext>
            </a:extLst>
          </p:cNvPr>
          <p:cNvSpPr txBox="1">
            <a:spLocks/>
          </p:cNvSpPr>
          <p:nvPr/>
        </p:nvSpPr>
        <p:spPr>
          <a:xfrm>
            <a:off x="5223778" y="5191165"/>
            <a:ext cx="2592288" cy="70253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Cultivating nitrogen fixing legumes in the rotation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62BE08-59E0-4A0B-8545-B6B3EEAFDBF9}"/>
              </a:ext>
            </a:extLst>
          </p:cNvPr>
          <p:cNvSpPr txBox="1">
            <a:spLocks/>
          </p:cNvSpPr>
          <p:nvPr/>
        </p:nvSpPr>
        <p:spPr>
          <a:xfrm>
            <a:off x="2462752" y="3356992"/>
            <a:ext cx="1976016" cy="44422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Applying compost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802F938-1F7B-473E-88F6-C81570A55194}"/>
              </a:ext>
            </a:extLst>
          </p:cNvPr>
          <p:cNvSpPr txBox="1">
            <a:spLocks/>
          </p:cNvSpPr>
          <p:nvPr/>
        </p:nvSpPr>
        <p:spPr>
          <a:xfrm>
            <a:off x="323528" y="4352276"/>
            <a:ext cx="1656184" cy="72008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Cultivating green manures</a:t>
            </a:r>
          </a:p>
        </p:txBody>
      </p:sp>
    </p:spTree>
    <p:extLst>
      <p:ext uri="{BB962C8B-B14F-4D97-AF65-F5344CB8AC3E}">
        <p14:creationId xmlns:p14="http://schemas.microsoft.com/office/powerpoint/2010/main" val="2543987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37DA2DB-2A23-47E7-BF93-6A4450CCCE80}"/>
              </a:ext>
            </a:extLst>
          </p:cNvPr>
          <p:cNvSpPr txBox="1">
            <a:spLocks/>
          </p:cNvSpPr>
          <p:nvPr/>
        </p:nvSpPr>
        <p:spPr bwMode="auto">
          <a:xfrm>
            <a:off x="511175" y="330201"/>
            <a:ext cx="82518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de-CH" dirty="0"/>
              <a:t>Regular </a:t>
            </a:r>
            <a:r>
              <a:rPr lang="de-CH" dirty="0" err="1"/>
              <a:t>scouting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crops</a:t>
            </a:r>
            <a:endParaRPr lang="de-CH" kern="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D19529F-067C-46F5-95FA-D6793BFFA93D}"/>
              </a:ext>
            </a:extLst>
          </p:cNvPr>
          <p:cNvSpPr txBox="1"/>
          <p:nvPr/>
        </p:nvSpPr>
        <p:spPr>
          <a:xfrm>
            <a:off x="539552" y="4221088"/>
            <a:ext cx="5508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 eaLnBrk="0" hangingPunct="0">
              <a:spcAft>
                <a:spcPct val="50000"/>
              </a:spcAft>
              <a:buClr>
                <a:srgbClr val="008C7F"/>
              </a:buClr>
              <a:buSzPct val="80000"/>
              <a:buFont typeface="Wingdings" pitchFamily="2" charset="2"/>
              <a:buNone/>
              <a:tabLst>
                <a:tab pos="288925" algn="l"/>
              </a:tabLst>
            </a:pPr>
            <a:r>
              <a:rPr lang="en-GB" sz="2000" dirty="0"/>
              <a:t>	</a:t>
            </a:r>
            <a:r>
              <a:rPr lang="en-GB" sz="2000" dirty="0">
                <a:solidFill>
                  <a:schemeClr val="bg1"/>
                </a:solidFill>
              </a:rPr>
              <a:t>1</a:t>
            </a:r>
            <a:r>
              <a:rPr lang="en-GB" sz="2000" baseline="30000" dirty="0">
                <a:solidFill>
                  <a:schemeClr val="bg1"/>
                </a:solidFill>
              </a:rPr>
              <a:t>st</a:t>
            </a:r>
            <a:r>
              <a:rPr lang="en-GB" sz="2000" dirty="0">
                <a:solidFill>
                  <a:schemeClr val="bg1"/>
                </a:solidFill>
              </a:rPr>
              <a:t> step: Crop management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b="0" dirty="0">
                <a:solidFill>
                  <a:schemeClr val="bg1"/>
                </a:solidFill>
              </a:rPr>
              <a:t>compatible with natural processes, such as farm/field location, crop rotation, soil fertility management, crop competition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D64E580-49F1-4F20-B225-022F2CC6FFC1}"/>
              </a:ext>
            </a:extLst>
          </p:cNvPr>
          <p:cNvGrpSpPr/>
          <p:nvPr/>
        </p:nvGrpSpPr>
        <p:grpSpPr>
          <a:xfrm>
            <a:off x="647564" y="944724"/>
            <a:ext cx="6624736" cy="4176464"/>
            <a:chOff x="1331639" y="2267373"/>
            <a:chExt cx="6235973" cy="3812753"/>
          </a:xfrm>
        </p:grpSpPr>
        <p:pic>
          <p:nvPicPr>
            <p:cNvPr id="13" name="Picture 2" descr="\\Fileserver\Kommunikation\GemeinsameDaten\Temp-Datentransfer\AFRICA_SCANNS_Bearbeitet\M_04_PestAndDisease\M_4_PestAndDesease_farb_T\M_4_PestAndDesease_8.jpg">
              <a:extLst>
                <a:ext uri="{FF2B5EF4-FFF2-40B4-BE49-F238E27FC236}">
                  <a16:creationId xmlns:a16="http://schemas.microsoft.com/office/drawing/2014/main" id="{C2505E56-57C3-4ED7-8E8D-8C9714CC1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39" y="2267373"/>
              <a:ext cx="6235973" cy="381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D6FA3EE3-BA2D-4B2E-A67C-4EA9BED3508A}"/>
                </a:ext>
              </a:extLst>
            </p:cNvPr>
            <p:cNvCxnSpPr/>
            <p:nvPr/>
          </p:nvCxnSpPr>
          <p:spPr bwMode="auto">
            <a:xfrm flipH="1" flipV="1">
              <a:off x="3131840" y="3609020"/>
              <a:ext cx="1584624" cy="2471106"/>
            </a:xfrm>
            <a:prstGeom prst="straightConnector1">
              <a:avLst/>
            </a:prstGeom>
            <a:ln>
              <a:solidFill>
                <a:srgbClr val="F6A800"/>
              </a:solidFill>
              <a:headEnd type="none" w="sm" len="sm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B6E991C8-212C-4C15-8DD8-ED323B7D5F71}"/>
                </a:ext>
              </a:extLst>
            </p:cNvPr>
            <p:cNvCxnSpPr/>
            <p:nvPr/>
          </p:nvCxnSpPr>
          <p:spPr bwMode="auto">
            <a:xfrm>
              <a:off x="3239624" y="3698597"/>
              <a:ext cx="3096572" cy="34057"/>
            </a:xfrm>
            <a:prstGeom prst="straightConnector1">
              <a:avLst/>
            </a:prstGeom>
            <a:ln>
              <a:solidFill>
                <a:srgbClr val="F6A800"/>
              </a:solidFill>
              <a:headEnd type="none" w="sm" len="sm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C8616965-1315-42FC-9C5A-B9DAAE475607}"/>
                </a:ext>
              </a:extLst>
            </p:cNvPr>
            <p:cNvCxnSpPr/>
            <p:nvPr/>
          </p:nvCxnSpPr>
          <p:spPr bwMode="auto">
            <a:xfrm flipH="1" flipV="1">
              <a:off x="4932042" y="2586528"/>
              <a:ext cx="1404154" cy="1146126"/>
            </a:xfrm>
            <a:prstGeom prst="straightConnector1">
              <a:avLst/>
            </a:prstGeom>
            <a:ln>
              <a:solidFill>
                <a:srgbClr val="F6A800"/>
              </a:solidFill>
              <a:headEnd type="none" w="sm" len="sm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D1EAEDB6-027D-4836-AC1D-18F77850C788}"/>
              </a:ext>
            </a:extLst>
          </p:cNvPr>
          <p:cNvCxnSpPr/>
          <p:nvPr/>
        </p:nvCxnSpPr>
        <p:spPr bwMode="auto">
          <a:xfrm>
            <a:off x="4572000" y="1340768"/>
            <a:ext cx="2613686" cy="324036"/>
          </a:xfrm>
          <a:prstGeom prst="straightConnector1">
            <a:avLst/>
          </a:prstGeom>
          <a:ln>
            <a:solidFill>
              <a:srgbClr val="F6A800"/>
            </a:solidFill>
            <a:headEnd type="none" w="sm" len="sm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6D6484B6-AB2D-4F64-8F05-5D37BF7325B3}"/>
              </a:ext>
            </a:extLst>
          </p:cNvPr>
          <p:cNvSpPr txBox="1"/>
          <p:nvPr/>
        </p:nvSpPr>
        <p:spPr>
          <a:xfrm>
            <a:off x="501195" y="5262913"/>
            <a:ext cx="7920880" cy="5847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 err="1"/>
              <a:t>Careful</a:t>
            </a:r>
            <a:r>
              <a:rPr lang="de-CH" dirty="0"/>
              <a:t> </a:t>
            </a:r>
            <a:r>
              <a:rPr lang="de-CH" dirty="0" err="1"/>
              <a:t>regular</a:t>
            </a:r>
            <a:r>
              <a:rPr lang="de-CH" dirty="0"/>
              <a:t> </a:t>
            </a:r>
            <a:r>
              <a:rPr lang="de-CH" dirty="0" err="1"/>
              <a:t>monitoring</a:t>
            </a:r>
            <a:r>
              <a:rPr lang="de-CH" dirty="0"/>
              <a:t> of pest and </a:t>
            </a:r>
            <a:r>
              <a:rPr lang="de-CH" dirty="0" err="1"/>
              <a:t>disease</a:t>
            </a:r>
            <a:r>
              <a:rPr lang="de-CH" dirty="0"/>
              <a:t> </a:t>
            </a:r>
            <a:r>
              <a:rPr lang="de-CH" dirty="0" err="1"/>
              <a:t>levels</a:t>
            </a:r>
            <a:r>
              <a:rPr lang="de-CH" dirty="0"/>
              <a:t>, </a:t>
            </a:r>
            <a:r>
              <a:rPr lang="de-CH" dirty="0" err="1"/>
              <a:t>especially</a:t>
            </a:r>
            <a:r>
              <a:rPr lang="de-CH" dirty="0"/>
              <a:t> during critical times of </a:t>
            </a:r>
            <a:r>
              <a:rPr lang="de-CH" dirty="0" err="1"/>
              <a:t>crop</a:t>
            </a:r>
            <a:r>
              <a:rPr lang="de-CH" dirty="0"/>
              <a:t> </a:t>
            </a:r>
            <a:r>
              <a:rPr lang="de-CH" dirty="0" err="1"/>
              <a:t>growth</a:t>
            </a:r>
            <a:r>
              <a:rPr lang="de-CH" dirty="0"/>
              <a:t>, </a:t>
            </a:r>
            <a:r>
              <a:rPr lang="de-CH" dirty="0" err="1"/>
              <a:t>allows</a:t>
            </a:r>
            <a:r>
              <a:rPr lang="de-CH" dirty="0"/>
              <a:t> </a:t>
            </a:r>
            <a:r>
              <a:rPr lang="de-CH" dirty="0" err="1"/>
              <a:t>timely</a:t>
            </a:r>
            <a:r>
              <a:rPr lang="de-CH" dirty="0"/>
              <a:t> and </a:t>
            </a:r>
            <a:r>
              <a:rPr lang="de-CH" dirty="0" err="1"/>
              <a:t>thus</a:t>
            </a:r>
            <a:r>
              <a:rPr lang="de-CH" dirty="0"/>
              <a:t> </a:t>
            </a:r>
            <a:r>
              <a:rPr lang="de-CH" dirty="0" err="1"/>
              <a:t>more</a:t>
            </a:r>
            <a:r>
              <a:rPr lang="de-CH" dirty="0"/>
              <a:t> </a:t>
            </a:r>
            <a:r>
              <a:rPr lang="de-CH" dirty="0" err="1"/>
              <a:t>effective</a:t>
            </a:r>
            <a:r>
              <a:rPr lang="de-CH" dirty="0"/>
              <a:t> </a:t>
            </a:r>
            <a:r>
              <a:rPr lang="de-CH" dirty="0" err="1"/>
              <a:t>control</a:t>
            </a:r>
            <a:r>
              <a:rPr lang="de-CH" dirty="0"/>
              <a:t> </a:t>
            </a:r>
            <a:r>
              <a:rPr lang="de-CH" dirty="0" err="1"/>
              <a:t>interventions</a:t>
            </a:r>
            <a:r>
              <a:rPr lang="de-CH" dirty="0"/>
              <a:t>.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D18A3AB-90DB-4F84-90F1-E885D6D30B21}"/>
              </a:ext>
            </a:extLst>
          </p:cNvPr>
          <p:cNvSpPr txBox="1">
            <a:spLocks/>
          </p:cNvSpPr>
          <p:nvPr/>
        </p:nvSpPr>
        <p:spPr bwMode="auto">
          <a:xfrm>
            <a:off x="4638520" y="3667689"/>
            <a:ext cx="3637070" cy="110679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The recommended scouting pattern follows a zigzag- or M-shaped route through the field</a:t>
            </a:r>
          </a:p>
        </p:txBody>
      </p:sp>
    </p:spTree>
    <p:extLst>
      <p:ext uri="{BB962C8B-B14F-4D97-AF65-F5344CB8AC3E}">
        <p14:creationId xmlns:p14="http://schemas.microsoft.com/office/powerpoint/2010/main" val="3011790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DE8639E5-C56B-4469-8044-09D65FCF2841}"/>
              </a:ext>
            </a:extLst>
          </p:cNvPr>
          <p:cNvSpPr txBox="1">
            <a:spLocks/>
          </p:cNvSpPr>
          <p:nvPr/>
        </p:nvSpPr>
        <p:spPr bwMode="auto">
          <a:xfrm>
            <a:off x="511175" y="330201"/>
            <a:ext cx="82518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</a:rPr>
              <a:t>Observing good field </a:t>
            </a:r>
            <a:r>
              <a:rPr lang="en-US" kern="0" dirty="0"/>
              <a:t>hygiene</a:t>
            </a:r>
            <a:endParaRPr lang="de-CH" kern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2BBF1C-DDE2-404E-BF46-60B02BFC9590}"/>
              </a:ext>
            </a:extLst>
          </p:cNvPr>
          <p:cNvSpPr txBox="1">
            <a:spLocks/>
          </p:cNvSpPr>
          <p:nvPr/>
        </p:nvSpPr>
        <p:spPr>
          <a:xfrm>
            <a:off x="467544" y="5301208"/>
            <a:ext cx="3888432" cy="686321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Removing infected plants or plant parts </a:t>
            </a:r>
            <a:r>
              <a:rPr lang="en-US" dirty="0" err="1"/>
              <a:t>minimises</a:t>
            </a:r>
            <a:r>
              <a:rPr lang="en-US" dirty="0"/>
              <a:t> spreading of infections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CBEC8C-6644-4029-A88F-FC0B493E0596}"/>
              </a:ext>
            </a:extLst>
          </p:cNvPr>
          <p:cNvSpPr txBox="1">
            <a:spLocks/>
          </p:cNvSpPr>
          <p:nvPr/>
        </p:nvSpPr>
        <p:spPr>
          <a:xfrm>
            <a:off x="4832499" y="5164367"/>
            <a:ext cx="3828049" cy="967179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Cleaning of tools that come into contact with infected plants with alcohol or heat reduces propagation of pathogens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31779ED-002A-4FCC-8B43-978BF6091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342" y="1293245"/>
            <a:ext cx="4176464" cy="40865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16C0E0E-5CFD-4694-A865-A4E6F8CA01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058" y="703891"/>
            <a:ext cx="3964040" cy="201622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F8DFC8F-65C0-4BC9-901F-8DE6FC57D3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905" y="3245679"/>
            <a:ext cx="3828049" cy="20233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79F0074-B983-4AEA-A5F8-DE0C41D898F2}"/>
              </a:ext>
            </a:extLst>
          </p:cNvPr>
          <p:cNvSpPr txBox="1">
            <a:spLocks/>
          </p:cNvSpPr>
          <p:nvPr/>
        </p:nvSpPr>
        <p:spPr>
          <a:xfrm>
            <a:off x="4861904" y="2574471"/>
            <a:ext cx="4030576" cy="617324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Burning of infested crop residues prevents transfer of pathogens to subsequent crops</a:t>
            </a:r>
          </a:p>
        </p:txBody>
      </p:sp>
    </p:spTree>
    <p:extLst>
      <p:ext uri="{BB962C8B-B14F-4D97-AF65-F5344CB8AC3E}">
        <p14:creationId xmlns:p14="http://schemas.microsoft.com/office/powerpoint/2010/main" val="2479270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FD4A49-A671-FAA7-4737-13B05E13C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174433"/>
              </p:ext>
            </p:extLst>
          </p:nvPr>
        </p:nvGraphicFramePr>
        <p:xfrm>
          <a:off x="395536" y="1060730"/>
          <a:ext cx="8352928" cy="47365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8512">
                  <a:extLst>
                    <a:ext uri="{9D8B030D-6E8A-4147-A177-3AD203B41FA5}">
                      <a16:colId xmlns:a16="http://schemas.microsoft.com/office/drawing/2014/main" val="454554948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147008276"/>
                    </a:ext>
                  </a:extLst>
                </a:gridCol>
              </a:tblGrid>
              <a:tr h="41486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Plants 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Range of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action and caution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604212"/>
                  </a:ext>
                </a:extLst>
              </a:tr>
              <a:tr h="24073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Neem (</a:t>
                      </a:r>
                      <a:r>
                        <a:rPr lang="en-US" sz="1800" i="1" dirty="0" err="1">
                          <a:effectLst/>
                        </a:rPr>
                        <a:t>Azadirachta</a:t>
                      </a:r>
                      <a:r>
                        <a:rPr lang="en-US" sz="1800" i="1" dirty="0">
                          <a:effectLst/>
                        </a:rPr>
                        <a:t> indica</a:t>
                      </a:r>
                      <a:r>
                        <a:rPr lang="en-US" sz="1800" dirty="0">
                          <a:effectLst/>
                        </a:rPr>
                        <a:t>)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many insects, nematodes 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(neem cake)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209143"/>
                  </a:ext>
                </a:extLst>
              </a:tr>
              <a:tr h="4918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Pyrethrum (</a:t>
                      </a:r>
                      <a:r>
                        <a:rPr lang="en-US" sz="1800" i="1" dirty="0">
                          <a:effectLst/>
                        </a:rPr>
                        <a:t>Chrysanthemum </a:t>
                      </a:r>
                      <a:r>
                        <a:rPr lang="en-US" sz="1800" i="1" dirty="0" err="1">
                          <a:effectLst/>
                        </a:rPr>
                        <a:t>cinerarifolium</a:t>
                      </a:r>
                      <a:r>
                        <a:rPr lang="en-US" sz="1800" dirty="0">
                          <a:effectLst/>
                        </a:rPr>
                        <a:t>)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most insects and mites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55795"/>
                  </a:ext>
                </a:extLst>
              </a:tr>
              <a:tr h="2875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Fish bean (</a:t>
                      </a:r>
                      <a:r>
                        <a:rPr lang="en-US" sz="1800" i="1" dirty="0">
                          <a:effectLst/>
                        </a:rPr>
                        <a:t>Tephrosia </a:t>
                      </a:r>
                      <a:r>
                        <a:rPr lang="en-US" sz="1800" i="1" dirty="0" err="1">
                          <a:effectLst/>
                        </a:rPr>
                        <a:t>vogelii</a:t>
                      </a:r>
                      <a:r>
                        <a:rPr lang="en-US" sz="1800" dirty="0">
                          <a:effectLst/>
                        </a:rPr>
                        <a:t>)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caterpillars, mites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223311"/>
                  </a:ext>
                </a:extLst>
              </a:tr>
              <a:tr h="41486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Chili (</a:t>
                      </a:r>
                      <a:r>
                        <a:rPr lang="en-US" sz="1800" i="1" dirty="0">
                          <a:effectLst/>
                        </a:rPr>
                        <a:t>Capsicum frutescens</a:t>
                      </a:r>
                      <a:r>
                        <a:rPr lang="en-US" sz="1800" dirty="0">
                          <a:effectLst/>
                        </a:rPr>
                        <a:t>)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many insects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806789"/>
                  </a:ext>
                </a:extLst>
              </a:tr>
              <a:tr h="64054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Tobacco (</a:t>
                      </a:r>
                      <a:r>
                        <a:rPr lang="en-US" sz="1800" i="1" dirty="0">
                          <a:effectLst/>
                        </a:rPr>
                        <a:t>Nicotiana </a:t>
                      </a:r>
                      <a:r>
                        <a:rPr lang="en-US" sz="1800" i="0" dirty="0">
                          <a:effectLst/>
                        </a:rPr>
                        <a:t>spp.</a:t>
                      </a:r>
                      <a:r>
                        <a:rPr lang="en-US" sz="1800" i="1" dirty="0">
                          <a:effectLst/>
                        </a:rPr>
                        <a:t>) </a:t>
                      </a:r>
                      <a:endParaRPr lang="en-US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all insects and mites 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(very toxic for humans)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408837"/>
                  </a:ext>
                </a:extLst>
              </a:tr>
              <a:tr h="51548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Mexican and African marigold 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(</a:t>
                      </a:r>
                      <a:r>
                        <a:rPr lang="en-US" sz="1800" i="1" dirty="0">
                          <a:effectLst/>
                        </a:rPr>
                        <a:t>Tagetes </a:t>
                      </a:r>
                      <a:r>
                        <a:rPr lang="en-US" sz="1800" i="0" dirty="0">
                          <a:effectLst/>
                        </a:rPr>
                        <a:t>spp.</a:t>
                      </a:r>
                      <a:r>
                        <a:rPr lang="en-US" sz="1800" dirty="0">
                          <a:effectLst/>
                        </a:rPr>
                        <a:t>)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repellent against insects, 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effects against nematodes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001260"/>
                  </a:ext>
                </a:extLst>
              </a:tr>
              <a:tr h="49346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Garlic (</a:t>
                      </a:r>
                      <a:r>
                        <a:rPr lang="en-US" sz="1800" i="1" dirty="0">
                          <a:effectLst/>
                        </a:rPr>
                        <a:t>Allium sativum</a:t>
                      </a:r>
                      <a:r>
                        <a:rPr lang="en-US" sz="1800" dirty="0">
                          <a:effectLst/>
                        </a:rPr>
                        <a:t>)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anti-</a:t>
                      </a:r>
                      <a:r>
                        <a:rPr lang="en-US" sz="1800" dirty="0" err="1">
                          <a:effectLst/>
                        </a:rPr>
                        <a:t>feedant</a:t>
                      </a:r>
                      <a:r>
                        <a:rPr lang="en-US" sz="1800" dirty="0">
                          <a:effectLst/>
                        </a:rPr>
                        <a:t> for insects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660888"/>
                  </a:ext>
                </a:extLst>
              </a:tr>
              <a:tr h="41486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Wild basil (</a:t>
                      </a:r>
                      <a:r>
                        <a:rPr lang="en-US" sz="1800" i="1" dirty="0" err="1">
                          <a:effectLst/>
                        </a:rPr>
                        <a:t>Ocimum</a:t>
                      </a:r>
                      <a:r>
                        <a:rPr lang="en-US" sz="1800" i="1" dirty="0">
                          <a:effectLst/>
                        </a:rPr>
                        <a:t> suave</a:t>
                      </a:r>
                      <a:r>
                        <a:rPr lang="en-US" sz="1800" dirty="0">
                          <a:effectLst/>
                        </a:rPr>
                        <a:t>)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repellent against insects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539564"/>
                  </a:ext>
                </a:extLst>
              </a:tr>
            </a:tbl>
          </a:graphicData>
        </a:graphic>
      </p:graphicFrame>
      <p:sp>
        <p:nvSpPr>
          <p:cNvPr id="5" name="Titel 1">
            <a:extLst>
              <a:ext uri="{FF2B5EF4-FFF2-40B4-BE49-F238E27FC236}">
                <a16:creationId xmlns:a16="http://schemas.microsoft.com/office/drawing/2014/main" id="{1A8D1347-BD08-4058-89D9-EA5B9B1E6F5F}"/>
              </a:ext>
            </a:extLst>
          </p:cNvPr>
          <p:cNvSpPr txBox="1">
            <a:spLocks/>
          </p:cNvSpPr>
          <p:nvPr/>
        </p:nvSpPr>
        <p:spPr bwMode="auto">
          <a:xfrm>
            <a:off x="511175" y="330201"/>
            <a:ext cx="82518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kern="0" dirty="0"/>
              <a:t>African plants with insecticidal properties</a:t>
            </a:r>
            <a:endParaRPr lang="de-CH" kern="0" dirty="0"/>
          </a:p>
        </p:txBody>
      </p:sp>
    </p:spTree>
    <p:extLst>
      <p:ext uri="{BB962C8B-B14F-4D97-AF65-F5344CB8AC3E}">
        <p14:creationId xmlns:p14="http://schemas.microsoft.com/office/powerpoint/2010/main" val="1306748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1BE481B-1B2E-4C8F-9CAA-A51FF4CC00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2894" y="1063714"/>
            <a:ext cx="1752191" cy="207289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A516E20-EAD9-4CC8-9527-19B02AAD093B}"/>
              </a:ext>
            </a:extLst>
          </p:cNvPr>
          <p:cNvSpPr txBox="1">
            <a:spLocks/>
          </p:cNvSpPr>
          <p:nvPr/>
        </p:nvSpPr>
        <p:spPr bwMode="auto">
          <a:xfrm>
            <a:off x="511175" y="330201"/>
            <a:ext cx="82518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kern="0" dirty="0"/>
              <a:t>Monitoring insect pests with traps</a:t>
            </a:r>
            <a:endParaRPr lang="de-CH" kern="0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1A710BCD-85FE-4906-B427-F56283CD7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1496" y="754672"/>
            <a:ext cx="3528392" cy="267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5">
            <a:extLst>
              <a:ext uri="{FF2B5EF4-FFF2-40B4-BE49-F238E27FC236}">
                <a16:creationId xmlns:a16="http://schemas.microsoft.com/office/drawing/2014/main" id="{D6D36673-4C84-4ACE-9E0C-C3E0ED508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6" y="3136612"/>
            <a:ext cx="4113090" cy="5847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b="1" dirty="0"/>
              <a:t>Yellow or blue sticky traps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Insects</a:t>
            </a:r>
          </a:p>
        </p:txBody>
      </p:sp>
      <p:sp>
        <p:nvSpPr>
          <p:cNvPr id="14" name="Textfeld 7">
            <a:extLst>
              <a:ext uri="{FF2B5EF4-FFF2-40B4-BE49-F238E27FC236}">
                <a16:creationId xmlns:a16="http://schemas.microsoft.com/office/drawing/2014/main" id="{96BCEA55-DA03-4746-A489-3612F3C0A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8110" y="3183528"/>
            <a:ext cx="3095165" cy="54257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b="1" dirty="0"/>
              <a:t>Homemade trap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fruit flies</a:t>
            </a:r>
          </a:p>
        </p:txBody>
      </p:sp>
      <p:sp>
        <p:nvSpPr>
          <p:cNvPr id="15" name="Textfeld 9">
            <a:extLst>
              <a:ext uri="{FF2B5EF4-FFF2-40B4-BE49-F238E27FC236}">
                <a16:creationId xmlns:a16="http://schemas.microsoft.com/office/drawing/2014/main" id="{5D6C70CF-59A8-47F4-8AA6-EE0BEE70F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5482832"/>
            <a:ext cx="3679771" cy="4984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b="1" dirty="0"/>
              <a:t>Light trap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/>
              <a:t>noctuids</a:t>
            </a:r>
            <a:endParaRPr lang="en-US" dirty="0"/>
          </a:p>
        </p:txBody>
      </p:sp>
      <p:sp>
        <p:nvSpPr>
          <p:cNvPr id="16" name="Textfeld 11">
            <a:extLst>
              <a:ext uri="{FF2B5EF4-FFF2-40B4-BE49-F238E27FC236}">
                <a16:creationId xmlns:a16="http://schemas.microsoft.com/office/drawing/2014/main" id="{816C7586-F68D-438D-9503-E3E71BC95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53" y="5522813"/>
            <a:ext cx="3169875" cy="41851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4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b="1" dirty="0"/>
              <a:t>Pheromone trap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pest insects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0C6D55B-B185-4FF6-A029-076802062E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54"/>
          <a:stretch/>
        </p:blipFill>
        <p:spPr>
          <a:xfrm>
            <a:off x="1462894" y="3861048"/>
            <a:ext cx="1757208" cy="143204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09C46D9-7623-44A2-9E0B-9C789CBB9B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543" y="3652876"/>
            <a:ext cx="1871029" cy="181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05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3DB3269-4092-43EE-B644-575D9FE08F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101" y="828676"/>
            <a:ext cx="2219887" cy="52434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Examples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disease</a:t>
            </a:r>
            <a:r>
              <a:rPr lang="de-CH" dirty="0"/>
              <a:t> </a:t>
            </a:r>
            <a:r>
              <a:rPr lang="de-CH" dirty="0" err="1"/>
              <a:t>damage</a:t>
            </a:r>
            <a:endParaRPr lang="de-CH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43837B6-A7DA-473C-8AC7-7595F162F2DC}"/>
              </a:ext>
            </a:extLst>
          </p:cNvPr>
          <p:cNvSpPr txBox="1"/>
          <p:nvPr/>
        </p:nvSpPr>
        <p:spPr>
          <a:xfrm>
            <a:off x="5936988" y="2082480"/>
            <a:ext cx="159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0" dirty="0" err="1"/>
              <a:t>Rotting</a:t>
            </a:r>
            <a:r>
              <a:rPr lang="de-CH" sz="1600" b="0" dirty="0"/>
              <a:t> due </a:t>
            </a:r>
            <a:r>
              <a:rPr lang="de-CH" sz="1600" b="0" dirty="0" err="1"/>
              <a:t>to</a:t>
            </a:r>
            <a:r>
              <a:rPr lang="de-CH" sz="1600" b="0" dirty="0"/>
              <a:t> </a:t>
            </a:r>
            <a:r>
              <a:rPr lang="de-CH" sz="1600" b="0" dirty="0" err="1"/>
              <a:t>fungal</a:t>
            </a:r>
            <a:r>
              <a:rPr lang="de-CH" sz="1600" b="0" dirty="0"/>
              <a:t> </a:t>
            </a:r>
            <a:r>
              <a:rPr lang="de-CH" sz="1600" b="0" dirty="0" err="1"/>
              <a:t>infection</a:t>
            </a:r>
            <a:endParaRPr lang="de-CH" sz="1600" b="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2FF5313-B042-4B83-8DB0-CF149759060F}"/>
              </a:ext>
            </a:extLst>
          </p:cNvPr>
          <p:cNvSpPr txBox="1"/>
          <p:nvPr/>
        </p:nvSpPr>
        <p:spPr>
          <a:xfrm>
            <a:off x="6096886" y="3136612"/>
            <a:ext cx="1694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0" dirty="0" err="1"/>
              <a:t>Withering</a:t>
            </a:r>
            <a:r>
              <a:rPr lang="de-CH" sz="1600" b="0" dirty="0"/>
              <a:t> due </a:t>
            </a:r>
            <a:r>
              <a:rPr lang="de-CH" sz="1600" b="0" dirty="0" err="1"/>
              <a:t>to</a:t>
            </a:r>
            <a:r>
              <a:rPr lang="de-CH" sz="1600" b="0" dirty="0"/>
              <a:t> </a:t>
            </a:r>
            <a:r>
              <a:rPr lang="de-CH" sz="1600" b="0" dirty="0" err="1"/>
              <a:t>fungal</a:t>
            </a:r>
            <a:r>
              <a:rPr lang="de-CH" sz="1600" b="0" dirty="0"/>
              <a:t> </a:t>
            </a:r>
            <a:r>
              <a:rPr lang="de-CH" sz="1600" b="0" dirty="0" err="1"/>
              <a:t>infection</a:t>
            </a:r>
            <a:endParaRPr lang="de-CH" sz="1600" b="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DB2FAB7-355E-4E9D-BCD0-5B7040BF0741}"/>
              </a:ext>
            </a:extLst>
          </p:cNvPr>
          <p:cNvSpPr txBox="1"/>
          <p:nvPr/>
        </p:nvSpPr>
        <p:spPr>
          <a:xfrm>
            <a:off x="681389" y="3787581"/>
            <a:ext cx="2760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b="0" dirty="0" err="1"/>
              <a:t>Blight</a:t>
            </a:r>
            <a:r>
              <a:rPr lang="de-CH" sz="1600" b="0" dirty="0"/>
              <a:t> due </a:t>
            </a:r>
            <a:r>
              <a:rPr lang="de-CH" sz="1600" b="0" dirty="0" err="1"/>
              <a:t>to</a:t>
            </a:r>
            <a:r>
              <a:rPr lang="de-CH" sz="1600" b="0" dirty="0"/>
              <a:t> </a:t>
            </a:r>
            <a:r>
              <a:rPr lang="de-CH" sz="1600" b="0" dirty="0" err="1"/>
              <a:t>fungal</a:t>
            </a:r>
            <a:r>
              <a:rPr lang="de-CH" sz="1600" b="0" dirty="0"/>
              <a:t> </a:t>
            </a:r>
            <a:r>
              <a:rPr lang="de-CH" sz="1600" b="0" dirty="0" err="1"/>
              <a:t>infection</a:t>
            </a:r>
            <a:endParaRPr lang="de-CH" sz="1600" b="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F697418-F65A-4D84-B1D0-9B35CD81BB1A}"/>
              </a:ext>
            </a:extLst>
          </p:cNvPr>
          <p:cNvSpPr txBox="1"/>
          <p:nvPr/>
        </p:nvSpPr>
        <p:spPr>
          <a:xfrm>
            <a:off x="316832" y="1913203"/>
            <a:ext cx="3310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b="0" dirty="0" err="1"/>
              <a:t>Patched</a:t>
            </a:r>
            <a:r>
              <a:rPr lang="de-CH" sz="1600" b="0" dirty="0"/>
              <a:t> </a:t>
            </a:r>
            <a:r>
              <a:rPr lang="de-CH" sz="1600" b="0" dirty="0" err="1"/>
              <a:t>leaves</a:t>
            </a:r>
            <a:r>
              <a:rPr lang="de-CH" sz="1600" b="0" dirty="0"/>
              <a:t> due </a:t>
            </a:r>
            <a:r>
              <a:rPr lang="de-CH" sz="1600" b="0" dirty="0" err="1"/>
              <a:t>to</a:t>
            </a:r>
            <a:r>
              <a:rPr lang="de-CH" sz="1600" b="0" dirty="0"/>
              <a:t> </a:t>
            </a:r>
            <a:r>
              <a:rPr lang="de-CH" sz="1600" b="0" dirty="0" err="1"/>
              <a:t>virus</a:t>
            </a:r>
            <a:r>
              <a:rPr lang="de-CH" sz="1600" b="0" dirty="0"/>
              <a:t> </a:t>
            </a:r>
            <a:r>
              <a:rPr lang="de-CH" sz="1600" b="0" dirty="0" err="1"/>
              <a:t>attack</a:t>
            </a:r>
            <a:endParaRPr lang="de-CH" sz="1600" b="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2590E72-B713-44F9-BEDF-09187431D864}"/>
              </a:ext>
            </a:extLst>
          </p:cNvPr>
          <p:cNvSpPr txBox="1"/>
          <p:nvPr/>
        </p:nvSpPr>
        <p:spPr>
          <a:xfrm>
            <a:off x="316832" y="5013176"/>
            <a:ext cx="3206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b="0" dirty="0"/>
              <a:t>Patches due </a:t>
            </a:r>
            <a:r>
              <a:rPr lang="de-CH" sz="1600" b="0" dirty="0" err="1"/>
              <a:t>to</a:t>
            </a:r>
            <a:r>
              <a:rPr lang="de-CH" sz="1600" b="0" dirty="0"/>
              <a:t> </a:t>
            </a:r>
            <a:r>
              <a:rPr lang="de-CH" sz="1600" b="0" dirty="0" err="1"/>
              <a:t>bacterial</a:t>
            </a:r>
            <a:r>
              <a:rPr lang="de-CH" sz="1600" b="0" dirty="0"/>
              <a:t> </a:t>
            </a:r>
            <a:r>
              <a:rPr lang="de-CH" sz="1600" b="0" dirty="0" err="1"/>
              <a:t>infection</a:t>
            </a:r>
            <a:endParaRPr lang="de-CH" sz="1600" b="0" dirty="0"/>
          </a:p>
        </p:txBody>
      </p:sp>
    </p:spTree>
    <p:extLst>
      <p:ext uri="{BB962C8B-B14F-4D97-AF65-F5344CB8AC3E}">
        <p14:creationId xmlns:p14="http://schemas.microsoft.com/office/powerpoint/2010/main" val="1862157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6ED11-B6F1-E06E-B260-87DD0CAF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9362256" cy="499579"/>
          </a:xfrm>
        </p:spPr>
        <p:txBody>
          <a:bodyPr/>
          <a:lstStyle/>
          <a:p>
            <a:r>
              <a:rPr lang="en-US" dirty="0"/>
              <a:t>Bean common mosaic virus (BCMV)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B1DD82E3-BC4A-4BA2-9D1B-407510548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076327"/>
              </p:ext>
            </p:extLst>
          </p:nvPr>
        </p:nvGraphicFramePr>
        <p:xfrm>
          <a:off x="3231881" y="1124745"/>
          <a:ext cx="5372567" cy="3758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Disease transmitted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viruses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through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infected</a:t>
                      </a:r>
                      <a:r>
                        <a:rPr lang="de-CH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CH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seeds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1512168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If possible, choose varieties that are resistant to BCMV. </a:t>
                      </a:r>
                      <a:endParaRPr lang="de-CH" sz="1400" dirty="0">
                        <a:effectLst/>
                        <a:latin typeface="+mn-lt"/>
                      </a:endParaRP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Use seeds from approved seed suppliers.</a:t>
                      </a:r>
                      <a:endParaRPr lang="de-CH" sz="1400" dirty="0">
                        <a:effectLst/>
                        <a:latin typeface="+mn-lt"/>
                      </a:endParaRPr>
                    </a:p>
                    <a:p>
                      <a:pPr marL="216000" marR="179070" lvl="0" indent="-21600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Char char=""/>
                        <a:tabLst>
                          <a:tab pos="498475" algn="l"/>
                          <a:tab pos="226060" algn="l"/>
                          <a:tab pos="498475" algn="l"/>
                        </a:tabLs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Maintain a cultivation interval of at least 3 years (also of related species such as peas, soybean and peanuts).</a:t>
                      </a:r>
                      <a:endParaRPr lang="de-CH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Ensure proper plant nutrition to ensure strong and healthy plants.</a:t>
                      </a:r>
                      <a:endParaRPr lang="de-CH" sz="1400" dirty="0">
                        <a:effectLst/>
                        <a:latin typeface="+mn-lt"/>
                      </a:endParaRPr>
                    </a:p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Effectively control aphids.</a:t>
                      </a:r>
                      <a:endParaRPr lang="de-CH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Maintain good field hygiene by removing any plants with virus symptoms from the field and burning or burying them. </a:t>
                      </a:r>
                      <a:endParaRPr lang="de-CH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A266F662-E3D5-4618-B6B9-933AEE19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656" y="1124746"/>
            <a:ext cx="2647176" cy="216363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AAC9ECA-1F0D-4411-8846-936DBFD37718}"/>
              </a:ext>
            </a:extLst>
          </p:cNvPr>
          <p:cNvSpPr txBox="1"/>
          <p:nvPr/>
        </p:nvSpPr>
        <p:spPr>
          <a:xfrm>
            <a:off x="1910990" y="3290500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/>
              <a:t>Source: </a:t>
            </a:r>
            <a:r>
              <a:rPr lang="de-CH" sz="1200" b="0" dirty="0" err="1"/>
              <a:t>iStock</a:t>
            </a:r>
            <a:endParaRPr lang="de-CH" sz="1200" b="0" dirty="0"/>
          </a:p>
        </p:txBody>
      </p:sp>
    </p:spTree>
    <p:extLst>
      <p:ext uri="{BB962C8B-B14F-4D97-AF65-F5344CB8AC3E}">
        <p14:creationId xmlns:p14="http://schemas.microsoft.com/office/powerpoint/2010/main" val="844872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20B5-FC07-EC98-9520-F475E92EA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6539"/>
            <a:ext cx="7632848" cy="888205"/>
          </a:xfrm>
        </p:spPr>
        <p:txBody>
          <a:bodyPr/>
          <a:lstStyle/>
          <a:p>
            <a:r>
              <a:rPr lang="en-US" dirty="0"/>
              <a:t>Halo blight, leaf rust, Fusarium root rot, anthracnose and angular leaf spot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8239B485-9120-4472-9063-7345CEE74C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07028"/>
              </p:ext>
            </p:extLst>
          </p:nvPr>
        </p:nvGraphicFramePr>
        <p:xfrm>
          <a:off x="3131840" y="1356702"/>
          <a:ext cx="5575760" cy="46645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207608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765172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f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ungal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infections are favoured by high moisture and warm temperatures (above 20 °C).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soil-borne diseases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2161672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Choose certified disease-free seed – angular leaf spot is seed-borne.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Destroy crop residues or use them as mulch away from the bean fields.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 on hills or ridges.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Avoid furrow irrigation to allow good drainage.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not grow beans (or related species such as peas, soybean or peanuts) on the same plot for any two consecutive seasons.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765172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not weed or do other operations in bean fields when the soil is wet.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Weed carefully to avoid damaging roots or stems.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772479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br>
                        <a:rPr lang="en-US" sz="1400" b="1" dirty="0">
                          <a:effectLst/>
                          <a:latin typeface="+mn-lt"/>
                        </a:rPr>
                      </a:br>
                      <a:r>
                        <a:rPr lang="en-US" sz="1400" b="1" dirty="0">
                          <a:effectLst/>
                          <a:latin typeface="+mn-lt"/>
                        </a:rPr>
                        <a:t>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Spray Sulphur compounds (0.2 % concentration) at the first signs of rust infection. 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19742672-AEBE-4105-9BA7-3E5C988D3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373443"/>
            <a:ext cx="2448273" cy="264836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6AC4878-9C44-474F-B803-7C8EC47AE8A5}"/>
              </a:ext>
            </a:extLst>
          </p:cNvPr>
          <p:cNvSpPr txBox="1"/>
          <p:nvPr/>
        </p:nvSpPr>
        <p:spPr>
          <a:xfrm>
            <a:off x="1884511" y="4026007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/>
              <a:t>Source: </a:t>
            </a:r>
            <a:r>
              <a:rPr lang="de-CH" sz="1200" b="0" dirty="0" err="1"/>
              <a:t>iStock</a:t>
            </a:r>
            <a:endParaRPr lang="de-CH" sz="1200" b="0" dirty="0"/>
          </a:p>
        </p:txBody>
      </p:sp>
    </p:spTree>
    <p:extLst>
      <p:ext uri="{BB962C8B-B14F-4D97-AF65-F5344CB8AC3E}">
        <p14:creationId xmlns:p14="http://schemas.microsoft.com/office/powerpoint/2010/main" val="2950611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432B-5FB2-C792-032B-053276874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65126"/>
            <a:ext cx="9290248" cy="58903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Bean aphids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7375F0-6DD4-4D6A-9CAB-CE04DF189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53" y="1124744"/>
            <a:ext cx="2939819" cy="242088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E671A6B-B895-42F6-93C1-B69B2F0D752B}"/>
              </a:ext>
            </a:extLst>
          </p:cNvPr>
          <p:cNvSpPr txBox="1"/>
          <p:nvPr/>
        </p:nvSpPr>
        <p:spPr>
          <a:xfrm>
            <a:off x="1917413" y="3551237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/>
              <a:t>Source: </a:t>
            </a:r>
            <a:r>
              <a:rPr lang="de-CH" sz="1200" b="0" dirty="0" err="1"/>
              <a:t>Pixabay</a:t>
            </a:r>
            <a:endParaRPr lang="de-CH" sz="1200" b="0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8FC0BC0D-B882-4FDF-B277-A7DE0EC0A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632733"/>
              </p:ext>
            </p:extLst>
          </p:nvPr>
        </p:nvGraphicFramePr>
        <p:xfrm>
          <a:off x="3347864" y="1124744"/>
          <a:ext cx="5372567" cy="48689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004415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137353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Black ants are very common on plants with aphid infestations – they feed on the honeydew produced by aphids.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Aphids attack beans at any stage, from seedling to flowering/fruiting, and they attack any parts of the growing plant.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1591983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not grow beans (or related species such as peas, soybean, or peanuts) on the same plot for any two consecutive seasons.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Intercrop with chives or garlic to repel aphids.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 early to avoid water stress. 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Grow or leave natural areas around the boundary or along strips in the field. 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71817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Regularly monitor fields to detect aphids early. </a:t>
                      </a:r>
                    </a:p>
                    <a:p>
                      <a:pPr marL="216000" marR="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weeds which compete with beans for nutrients.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708804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Apply neem or pyrethrum-based products.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461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6199E-7DC4-10FB-5426-A84AAE309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8280920" cy="47970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Bean flies (</a:t>
            </a:r>
            <a:r>
              <a:rPr lang="en-US" i="1" dirty="0" err="1"/>
              <a:t>Ophiomyia</a:t>
            </a:r>
            <a:r>
              <a:rPr lang="en-US" i="1" dirty="0"/>
              <a:t> </a:t>
            </a:r>
            <a:r>
              <a:rPr lang="en-US" dirty="0"/>
              <a:t>spp.)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2B040C61-CC1E-4A30-8B2F-7DAC3691A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029808"/>
              </p:ext>
            </p:extLst>
          </p:nvPr>
        </p:nvGraphicFramePr>
        <p:xfrm>
          <a:off x="3015857" y="980728"/>
          <a:ext cx="5732607" cy="4944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364455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726132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Attacked plants may wilt or get stunted.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Resistant dry bean varieties to bean fly infestation are available in some countries.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Vigorous plants can tolerate bean fly infections.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1515388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Beans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(or related species such as peas, soybean or peanuts)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 not be grown on the same plot for any two consecutive seasons.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Grow or leave natural areas around the boundary or in strips in the field. 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 early in the season (low bean fly populations).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975247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Scout regularly for early detection of the bean flies.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not apply fresh manure to the bean plot.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During weeding, slight ridging or earthing up helps damaged plants to recover.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122436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and destroy crop residues and all infected plant parts (by burning).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plant extracts (such as Tephrosia, Tithonia, Marigold, Datura and Neem leaves) to spray infected plants.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A581752E-5622-4D3C-94A7-A5E33C9A5B2D}"/>
              </a:ext>
            </a:extLst>
          </p:cNvPr>
          <p:cNvSpPr txBox="1"/>
          <p:nvPr/>
        </p:nvSpPr>
        <p:spPr>
          <a:xfrm>
            <a:off x="399524" y="4731117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200" b="0" dirty="0"/>
              <a:t>Source: </a:t>
            </a:r>
            <a:r>
              <a:rPr lang="en-US" sz="1200" b="0" dirty="0"/>
              <a:t>Merle Shepard, Gerald </a:t>
            </a:r>
            <a:r>
              <a:rPr lang="en-US" sz="1200" b="0" dirty="0" err="1"/>
              <a:t>R.Carner</a:t>
            </a:r>
            <a:r>
              <a:rPr lang="en-US" sz="1200" b="0" dirty="0"/>
              <a:t>, and P.A.C </a:t>
            </a:r>
            <a:r>
              <a:rPr lang="en-US" sz="1200" b="0" dirty="0" err="1"/>
              <a:t>Ooi</a:t>
            </a:r>
            <a:r>
              <a:rPr lang="en-US" sz="1200" b="0" dirty="0"/>
              <a:t>, Insects and their Natural Enemies Associated with Vegetables and Soybean in Southeast Asia, Bugwood.org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4AD51B5-BDD6-4CA2-8099-15A1F6AB9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980728"/>
            <a:ext cx="2449236" cy="225605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BAF9F18-BF96-48CA-AA20-3A774B5CA9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5" y="3284985"/>
            <a:ext cx="2449235" cy="144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9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1558A-DE2B-CB90-6806-FB537992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47072"/>
            <a:ext cx="8640960" cy="4896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 Bruchids/bean weevil (</a:t>
            </a:r>
            <a:r>
              <a:rPr lang="en-US" i="1" dirty="0" err="1"/>
              <a:t>Acanthoscelides</a:t>
            </a:r>
            <a:r>
              <a:rPr lang="en-US" i="1" dirty="0"/>
              <a:t> </a:t>
            </a:r>
            <a:r>
              <a:rPr lang="en-US" i="1" dirty="0" err="1"/>
              <a:t>obtectus</a:t>
            </a:r>
            <a:r>
              <a:rPr lang="en-US" dirty="0"/>
              <a:t>)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D8161B6B-05A5-4959-9F56-8D8BFFAF84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63379"/>
              </p:ext>
            </p:extLst>
          </p:nvPr>
        </p:nvGraphicFramePr>
        <p:xfrm>
          <a:off x="2627784" y="980728"/>
          <a:ext cx="6080825" cy="48209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4989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445836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125503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They are small beetles, which attack dried beans in storage.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pest destroys the seeds and reduces germination capacity.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Heavy infestation can lead to total loss of stored crop.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185385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before storage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Maintain good storage hygiene in the crop store.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a moisture content of the beans of less than 15 %.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Clean the beans to remove all the chaff.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Store the beans in clean bags or containers.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Store seed material in plastic bags, which can be hermetically sealed (made airtight).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595102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storage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Maintain proper ventilation of the storage facility.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82926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br>
                        <a:rPr lang="en-US" sz="1400" b="1" dirty="0">
                          <a:effectLst/>
                          <a:latin typeface="+mn-lt"/>
                        </a:rPr>
                      </a:br>
                      <a:r>
                        <a:rPr lang="en-US" sz="1400" b="1" dirty="0">
                          <a:effectLst/>
                          <a:latin typeface="+mn-lt"/>
                        </a:rPr>
                        <a:t>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Place the stored bean seed out in the sun occasionally (once every month) in order to reduce moisture content and to kill off pests.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E106548C-8D5A-4B68-8853-17F78A82FC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893" y="999558"/>
            <a:ext cx="2221961" cy="259228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2B90EB1-33E5-4B0E-80D2-ED6DA926F7FF}"/>
              </a:ext>
            </a:extLst>
          </p:cNvPr>
          <p:cNvSpPr txBox="1"/>
          <p:nvPr/>
        </p:nvSpPr>
        <p:spPr>
          <a:xfrm>
            <a:off x="1376997" y="3616192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/>
              <a:t>Source: </a:t>
            </a:r>
            <a:r>
              <a:rPr lang="de-CH" sz="1200" b="0" dirty="0" err="1"/>
              <a:t>iStock</a:t>
            </a:r>
            <a:endParaRPr lang="de-CH" sz="1200" b="0" dirty="0"/>
          </a:p>
        </p:txBody>
      </p:sp>
    </p:spTree>
    <p:extLst>
      <p:ext uri="{BB962C8B-B14F-4D97-AF65-F5344CB8AC3E}">
        <p14:creationId xmlns:p14="http://schemas.microsoft.com/office/powerpoint/2010/main" val="889803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DA16F-7138-D2BF-37DD-70451C40E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65126"/>
            <a:ext cx="9434264" cy="6188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Pineapple mealy bugs and scales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063518BE-5ABD-4D8E-A377-802FF1138E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30799"/>
              </p:ext>
            </p:extLst>
          </p:nvPr>
        </p:nvGraphicFramePr>
        <p:xfrm>
          <a:off x="3375897" y="1124744"/>
          <a:ext cx="5372567" cy="48675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1045139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Mealybugs and scales are sap-sucking pests.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Mealybugs are the most serious pests of pineapples, also transmitting the pineapple wilt disease.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226395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alternate hosts such as hibiscus, custard apple, guava in and around the pineapple crop field.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Avoid using 5 to 6 years old suckers for planting.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all mealybug infested plant residues and burn them.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weeds present in the field.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clean equipment in an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uninfested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field.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72674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good crop nutrition and water supply.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 weeds timely.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80516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all diseased or infected plants from the field and bury or burn them.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9FFF1D6-4575-4874-9267-C094901509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4278" y="1718570"/>
            <a:ext cx="3923960" cy="273630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8C93AE1-D2A2-4C04-9F55-8EE3B4CD8B6C}"/>
              </a:ext>
            </a:extLst>
          </p:cNvPr>
          <p:cNvSpPr txBox="1"/>
          <p:nvPr/>
        </p:nvSpPr>
        <p:spPr>
          <a:xfrm>
            <a:off x="539550" y="5072307"/>
            <a:ext cx="2736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0" dirty="0"/>
              <a:t>Source: Patrick R. Marquez, USDA APHIS PPQ, Bugwood.org </a:t>
            </a:r>
          </a:p>
        </p:txBody>
      </p:sp>
    </p:spTree>
    <p:extLst>
      <p:ext uri="{BB962C8B-B14F-4D97-AF65-F5344CB8AC3E}">
        <p14:creationId xmlns:p14="http://schemas.microsoft.com/office/powerpoint/2010/main" val="2908873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CFA8-49EF-0BAC-01BF-413668E4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65126"/>
            <a:ext cx="8108871" cy="74805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Pineapple root nematodes 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D842EBE8-A77F-448E-9942-2EA2ED4C1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585310"/>
              </p:ext>
            </p:extLst>
          </p:nvPr>
        </p:nvGraphicFramePr>
        <p:xfrm>
          <a:off x="3275856" y="1234053"/>
          <a:ext cx="5372567" cy="43898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555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3928012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99043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Root-knot nematodes </a:t>
                      </a:r>
                      <a:r>
                        <a:rPr lang="en-GB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(Meloidogyne </a:t>
                      </a:r>
                      <a:r>
                        <a:rPr lang="en-GB" sz="14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javanica</a:t>
                      </a:r>
                      <a:r>
                        <a:rPr lang="en-GB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root lesion nematodes</a:t>
                      </a:r>
                      <a:r>
                        <a:rPr lang="en-GB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4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Pratylenchus</a:t>
                      </a:r>
                      <a:r>
                        <a:rPr lang="en-GB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brachyurus</a:t>
                      </a:r>
                      <a:r>
                        <a:rPr lang="en-GB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affect the roots and cause premature death.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1683447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clean planting materials and clean fields.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Include grasses in a 3-year crop rotation for pineapples.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Maintain a weed-free and host-free fallow period of at least 6 months.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Prepare the land properly allowing it to dry to kill nematodes.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75943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Maintain good soil fertility and watering practices.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weeds early.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74315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all diseased or infected plants from the field and bury or burn them.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282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31E84-F882-5EA6-5DCE-52B361B42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65126"/>
            <a:ext cx="8208912" cy="6983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Pineapple phytophthora heart (top) rot and Phytophthora root rot 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F0ADEFE0-683A-484B-B3A3-7A0C0ED6B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960002"/>
              </p:ext>
            </p:extLst>
          </p:nvPr>
        </p:nvGraphicFramePr>
        <p:xfrm>
          <a:off x="3131840" y="1268761"/>
          <a:ext cx="5516583" cy="48475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277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033306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1913798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Both common fungal diseases are controlled the same way, but are caused by different pathogens.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fungi cause premature ripening of fruits.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 rot also shows dead leaves around the center of the plant.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Both are caused by overwatering, poorly drained soils or too much rainfall. 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1221022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a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well-drained seedbed to plant pineapples.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Avoid excessively </a:t>
                      </a:r>
                      <a:r>
                        <a:rPr lang="de-CH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deep</a:t>
                      </a: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planting</a:t>
                      </a: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Prevent soil entering the heart during planting.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 on raised beds of at least 20 cm height.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688472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Maintain proper drainage of pineapple fields.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785219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all diseased or infected plants from the field and bury or burn them.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1159DE54-6240-41B2-9826-F36C7658F683}"/>
              </a:ext>
            </a:extLst>
          </p:cNvPr>
          <p:cNvSpPr txBox="1"/>
          <p:nvPr/>
        </p:nvSpPr>
        <p:spPr>
          <a:xfrm>
            <a:off x="439396" y="3356992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200" b="0" dirty="0"/>
              <a:t>Source: </a:t>
            </a:r>
            <a:r>
              <a:rPr lang="en-US" sz="1200" b="0" dirty="0" err="1"/>
              <a:t>Brantlee</a:t>
            </a:r>
            <a:r>
              <a:rPr lang="en-US" sz="1200" b="0" dirty="0"/>
              <a:t> </a:t>
            </a:r>
            <a:r>
              <a:rPr lang="en-US" sz="1200" b="0" dirty="0" err="1"/>
              <a:t>Spakes</a:t>
            </a:r>
            <a:r>
              <a:rPr lang="en-US" sz="1200" b="0" dirty="0"/>
              <a:t> Richter, University of Florida, Bugwood.org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EB6E40D-CC0A-4A1D-B456-1DF9A6EAA328}"/>
              </a:ext>
            </a:extLst>
          </p:cNvPr>
          <p:cNvSpPr txBox="1"/>
          <p:nvPr/>
        </p:nvSpPr>
        <p:spPr>
          <a:xfrm>
            <a:off x="467449" y="5559483"/>
            <a:ext cx="260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200" b="0" dirty="0"/>
              <a:t>Source: Gerald Holmes, </a:t>
            </a:r>
            <a:r>
              <a:rPr lang="de-CH" sz="1200" b="0" dirty="0" err="1"/>
              <a:t>Strawberry</a:t>
            </a:r>
            <a:r>
              <a:rPr lang="de-CH" sz="1200" b="0" dirty="0"/>
              <a:t> Center, Cal </a:t>
            </a:r>
            <a:r>
              <a:rPr lang="de-CH" sz="1200" b="0" dirty="0" err="1"/>
              <a:t>Poly</a:t>
            </a:r>
            <a:r>
              <a:rPr lang="de-CH" sz="1200" b="0" dirty="0"/>
              <a:t> San Luis </a:t>
            </a:r>
            <a:r>
              <a:rPr lang="de-CH" sz="1200" b="0" dirty="0" err="1"/>
              <a:t>Obispo</a:t>
            </a:r>
            <a:r>
              <a:rPr lang="de-CH" sz="1200" b="0" dirty="0"/>
              <a:t>, Bugwood.org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70D3364-98AE-4591-B3B6-E0A8DD25F3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90" y="1278673"/>
            <a:ext cx="2664296" cy="208823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A0606C2-DB56-4214-B349-D96B70E79D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109" y="3831291"/>
            <a:ext cx="2693877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16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42BA4-EE77-D020-D1AD-C0399D99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7739"/>
            <a:ext cx="8424936" cy="56915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Cocoa swollen shoot virus disease (CSSV)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2F3448F-2723-4C25-B2E1-E023FBEED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052736"/>
            <a:ext cx="2301720" cy="446449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E935D57-FB79-4C4F-98AE-34605B9B7410}"/>
              </a:ext>
            </a:extLst>
          </p:cNvPr>
          <p:cNvSpPr txBox="1"/>
          <p:nvPr/>
        </p:nvSpPr>
        <p:spPr>
          <a:xfrm>
            <a:off x="1552518" y="5528265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/>
              <a:t>Source: </a:t>
            </a:r>
            <a:r>
              <a:rPr lang="de-CH" sz="1200" b="0" dirty="0" err="1"/>
              <a:t>FiBL</a:t>
            </a:r>
            <a:endParaRPr lang="de-CH" sz="1200" b="0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2064BA2-F435-4A39-8D44-829ED7CDE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190295"/>
              </p:ext>
            </p:extLst>
          </p:nvPr>
        </p:nvGraphicFramePr>
        <p:xfrm>
          <a:off x="2771800" y="1052736"/>
          <a:ext cx="5976664" cy="4944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6982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369682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94173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disease is transmitted by mealybugs such as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Planococcoides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species.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pathogen leads to swelling of roots and stems, loss of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colour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the leaves, and yellowing of the trees. In case of a severe attack, infected trees die.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1708174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disease resistant or tolerant varieties.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good soil fertility management for strong trees.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that healthy planting material is collected from non-infested trees and/or plantations only.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all diseased or infected plants, pods and other plant parts from the plantation, and destroy them.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61298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Prune well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control the height of the trees to improve the health of the trees.  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Continue to improve soil fertility for healthy trees.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769558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all diseased or infected plants, pods and other plant parts from the plantation and destroy them.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85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90B0-B595-DEE4-074A-25C03EEB6AC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Cocoa black pod disease 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12E837BF-C618-4DD2-A3AD-B09AD343D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91118"/>
              </p:ext>
            </p:extLst>
          </p:nvPr>
        </p:nvGraphicFramePr>
        <p:xfrm>
          <a:off x="3059832" y="946150"/>
          <a:ext cx="5547593" cy="47918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1615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055978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679148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Most important yield-limiting cocoa disease in Africa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Infects pods at any stage of development. 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989513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cocoa varieties with tolerance to black pod disease.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disease-free planting materials to establish new cocoa fields.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177861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some cocoa branches and shade trees to allow light and air circulation.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ripe pods as soon as possible to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minimise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attack.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Harvest at regular intervals of 1.5 to 3 weeks.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weeds regularly to increase air circulation around the trees.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1145139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br>
                        <a:rPr lang="en-US" sz="1400" b="1" dirty="0">
                          <a:effectLst/>
                          <a:latin typeface="+mn-lt"/>
                        </a:rPr>
                      </a:br>
                      <a:r>
                        <a:rPr lang="en-US" sz="1400" b="1" dirty="0">
                          <a:effectLst/>
                          <a:latin typeface="+mn-lt"/>
                        </a:rPr>
                        <a:t>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Regularly remove all diseased pods.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Spray Sulphur compounds at 0.2 %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concen-tration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 the first signs of infection.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581C6064-E08C-47EE-A44F-1C1A742706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2060" y="1344241"/>
            <a:ext cx="3072713" cy="234087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6D54CAC-C3DA-4DEB-9AC3-29B3256ABE51}"/>
              </a:ext>
            </a:extLst>
          </p:cNvPr>
          <p:cNvSpPr txBox="1"/>
          <p:nvPr/>
        </p:nvSpPr>
        <p:spPr>
          <a:xfrm>
            <a:off x="1896614" y="4149080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/>
              <a:t>Source: </a:t>
            </a:r>
            <a:r>
              <a:rPr lang="de-CH" sz="1200" b="0" dirty="0" err="1"/>
              <a:t>FiBL</a:t>
            </a:r>
            <a:endParaRPr lang="de-CH" sz="1200" b="0" dirty="0"/>
          </a:p>
        </p:txBody>
      </p:sp>
    </p:spTree>
    <p:extLst>
      <p:ext uri="{BB962C8B-B14F-4D97-AF65-F5344CB8AC3E}">
        <p14:creationId xmlns:p14="http://schemas.microsoft.com/office/powerpoint/2010/main" val="85276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Types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disease</a:t>
            </a:r>
            <a:r>
              <a:rPr lang="de-CH" dirty="0"/>
              <a:t> </a:t>
            </a:r>
            <a:r>
              <a:rPr lang="de-CH" dirty="0" err="1"/>
              <a:t>pathogens</a:t>
            </a:r>
            <a:endParaRPr lang="de-CH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7989" y="908720"/>
            <a:ext cx="1808522" cy="4266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b="1" dirty="0"/>
              <a:t>Fungal diseases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95A889-5C81-4EAB-AE70-C473C30A97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6795" y="1341844"/>
            <a:ext cx="1183139" cy="166814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76CD409-42A8-4CA9-AD39-56ADDCA0012B}"/>
              </a:ext>
            </a:extLst>
          </p:cNvPr>
          <p:cNvSpPr txBox="1">
            <a:spLocks/>
          </p:cNvSpPr>
          <p:nvPr/>
        </p:nvSpPr>
        <p:spPr>
          <a:xfrm>
            <a:off x="3491880" y="908720"/>
            <a:ext cx="2088232" cy="4266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b="1" dirty="0"/>
              <a:t>Bacterial diseases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31C1AF4-FA51-4797-BDBD-11E37054947B}"/>
              </a:ext>
            </a:extLst>
          </p:cNvPr>
          <p:cNvSpPr txBox="1">
            <a:spLocks/>
          </p:cNvSpPr>
          <p:nvPr/>
        </p:nvSpPr>
        <p:spPr>
          <a:xfrm>
            <a:off x="6624528" y="908720"/>
            <a:ext cx="1665779" cy="4266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2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b="1" dirty="0"/>
              <a:t>Viral diseases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E0DD2CE3-FAF5-4D30-A622-48FF02C6AA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0989" y="1340768"/>
            <a:ext cx="1183139" cy="166813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C85A459-E960-4F30-8904-C37745229D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9666" y="1353291"/>
            <a:ext cx="1184123" cy="166599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F494A65-6190-4C34-A7A1-476A561825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64657" y="1576371"/>
            <a:ext cx="1654346" cy="1183142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DE9A12E-69C7-4239-945E-E02D25C092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932" y="1343035"/>
            <a:ext cx="1194610" cy="166587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10A68072-C1A9-4478-AD93-C4E03ADCC2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257" y="1345063"/>
            <a:ext cx="1184123" cy="1665994"/>
          </a:xfrm>
          <a:prstGeom prst="rect">
            <a:avLst/>
          </a:prstGeom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FC57D4C2-BAE5-4DE7-A0EA-C5F10A718F25}"/>
              </a:ext>
            </a:extLst>
          </p:cNvPr>
          <p:cNvSpPr/>
          <p:nvPr/>
        </p:nvSpPr>
        <p:spPr>
          <a:xfrm>
            <a:off x="395536" y="3261228"/>
            <a:ext cx="2683650" cy="27150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400" dirty="0">
                <a:latin typeface="+mn-lt"/>
                <a:ea typeface="ＭＳ Ｐゴシック" charset="-128"/>
              </a:rPr>
              <a:t>Symptoms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ＭＳ Ｐゴシック" charset="-128"/>
              </a:rPr>
              <a:t>Spotting, canke­ring, blighting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ＭＳ Ｐゴシック" charset="-128"/>
              </a:rPr>
              <a:t>Wilting, scabbing and rotting on different plant parts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ＭＳ Ｐゴシック" charset="-128"/>
              </a:rPr>
              <a:t>Withering and dying of plants</a:t>
            </a:r>
          </a:p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endParaRPr lang="en-US" sz="1400" b="0" dirty="0">
              <a:latin typeface="+mn-lt"/>
              <a:ea typeface="ＭＳ Ｐゴシック" charset="-128"/>
            </a:endParaRPr>
          </a:p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400" dirty="0">
                <a:latin typeface="+mn-lt"/>
                <a:ea typeface="ＭＳ Ｐゴシック" charset="-128"/>
              </a:rPr>
              <a:t>Spreading through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ＭＳ Ｐゴシック" charset="-128"/>
              </a:rPr>
              <a:t>Rain, wind, tools, humans and animals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ＭＳ Ｐゴシック" charset="-128"/>
              </a:rPr>
              <a:t>Infected planting material such as seeds, seedlings and cuttings</a:t>
            </a:r>
            <a:endParaRPr lang="de-CH" sz="1400" b="0" dirty="0">
              <a:latin typeface="+mn-lt"/>
              <a:ea typeface="ＭＳ Ｐゴシック" charset="-128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58140BE-5A81-4149-81B8-19DED6875994}"/>
              </a:ext>
            </a:extLst>
          </p:cNvPr>
          <p:cNvSpPr/>
          <p:nvPr/>
        </p:nvSpPr>
        <p:spPr>
          <a:xfrm>
            <a:off x="3059832" y="3261228"/>
            <a:ext cx="2932968" cy="27150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400" dirty="0">
                <a:latin typeface="+mn-lt"/>
                <a:ea typeface="ＭＳ Ｐゴシック" charset="-128"/>
              </a:rPr>
              <a:t>Symptoms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ＭＳ Ｐゴシック" charset="-128"/>
              </a:rPr>
              <a:t>Individual wilting and rotting plants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ＭＳ Ｐゴシック" charset="-128"/>
              </a:rPr>
              <a:t>Discoloration of lower stem and ­internal discoloration of stem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ＭＳ Ｐゴシック" charset="-128"/>
              </a:rPr>
              <a:t>Formation of plant </a:t>
            </a:r>
            <a:r>
              <a:rPr lang="en-US" sz="1400" b="0" dirty="0" err="1">
                <a:latin typeface="+mn-lt"/>
                <a:ea typeface="ＭＳ Ｐゴシック" charset="-128"/>
              </a:rPr>
              <a:t>tumours</a:t>
            </a:r>
            <a:endParaRPr lang="en-US" sz="1400" b="0" dirty="0">
              <a:latin typeface="+mn-lt"/>
              <a:ea typeface="ＭＳ Ｐゴシック" charset="-128"/>
            </a:endParaRPr>
          </a:p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endParaRPr lang="en-US" sz="1400" b="0" dirty="0">
              <a:latin typeface="+mn-lt"/>
              <a:ea typeface="ＭＳ Ｐゴシック" charset="-128"/>
            </a:endParaRPr>
          </a:p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400" dirty="0">
                <a:latin typeface="+mn-lt"/>
                <a:ea typeface="ＭＳ Ｐゴシック" charset="-128"/>
              </a:rPr>
              <a:t>Spreading through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ＭＳ Ｐゴシック" charset="-128"/>
              </a:rPr>
              <a:t>Rain, wind, tools, humans and animals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ＭＳ Ｐゴシック" charset="-128"/>
              </a:rPr>
              <a:t>Infected plants and / or plant parts</a:t>
            </a:r>
            <a:endParaRPr lang="de-CH" sz="1400" b="0" dirty="0">
              <a:latin typeface="+mn-lt"/>
              <a:ea typeface="ＭＳ Ｐゴシック" charset="-128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351E69F2-DA62-487C-97A2-82CC842008C4}"/>
              </a:ext>
            </a:extLst>
          </p:cNvPr>
          <p:cNvSpPr/>
          <p:nvPr/>
        </p:nvSpPr>
        <p:spPr>
          <a:xfrm>
            <a:off x="6136822" y="3016612"/>
            <a:ext cx="2683650" cy="27150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400" dirty="0">
                <a:latin typeface="+mn-lt"/>
                <a:ea typeface="ＭＳ Ｐゴシック" charset="-128"/>
              </a:rPr>
              <a:t>Symptoms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ＭＳ Ｐゴシック" charset="-128"/>
              </a:rPr>
              <a:t>Light green/yellow patches on leaves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ＭＳ Ｐゴシック" charset="-128"/>
              </a:rPr>
              <a:t>Stunted growth</a:t>
            </a:r>
          </a:p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endParaRPr lang="en-US" sz="1400" b="0" dirty="0">
              <a:latin typeface="+mn-lt"/>
              <a:ea typeface="ＭＳ Ｐゴシック" charset="-128"/>
            </a:endParaRPr>
          </a:p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400" dirty="0">
                <a:latin typeface="+mn-lt"/>
                <a:ea typeface="ＭＳ Ｐゴシック" charset="-128"/>
              </a:rPr>
              <a:t>Spreading through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ＭＳ Ｐゴシック" charset="-128"/>
              </a:rPr>
              <a:t>Infected planting material such as seeds, seedlings and cuttings</a:t>
            </a:r>
          </a:p>
          <a:p>
            <a:pPr marL="180000" indent="-180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  <a:ea typeface="ＭＳ Ｐゴシック" charset="-128"/>
              </a:rPr>
              <a:t>Insect vectors</a:t>
            </a:r>
            <a:endParaRPr lang="de-CH" sz="1400" b="0" dirty="0">
              <a:latin typeface="+mn-lt"/>
              <a:ea typeface="ＭＳ Ｐゴシック" charset="-128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2F2DFDEB-F9FD-4113-AC89-1828C980E208}"/>
              </a:ext>
            </a:extLst>
          </p:cNvPr>
          <p:cNvCxnSpPr>
            <a:cxnSpLocks/>
          </p:cNvCxnSpPr>
          <p:nvPr/>
        </p:nvCxnSpPr>
        <p:spPr bwMode="auto">
          <a:xfrm>
            <a:off x="3059832" y="3238143"/>
            <a:ext cx="0" cy="28320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58562EE8-463F-40F3-BBF8-D57F199F3447}"/>
              </a:ext>
            </a:extLst>
          </p:cNvPr>
          <p:cNvCxnSpPr>
            <a:cxnSpLocks/>
          </p:cNvCxnSpPr>
          <p:nvPr/>
        </p:nvCxnSpPr>
        <p:spPr bwMode="auto">
          <a:xfrm>
            <a:off x="5940152" y="3261228"/>
            <a:ext cx="0" cy="28320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4198122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85393-DE65-8B0C-5A32-6FCA56AA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6"/>
            <a:ext cx="8071048" cy="68842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Cocoa </a:t>
            </a:r>
            <a:r>
              <a:rPr lang="en-US" dirty="0" err="1"/>
              <a:t>mirids</a:t>
            </a:r>
            <a:r>
              <a:rPr lang="en-US" dirty="0"/>
              <a:t> or capsids 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EEF6A91E-C9FE-4E02-BDFE-9DDB50532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448516"/>
              </p:ext>
            </p:extLst>
          </p:nvPr>
        </p:nvGraphicFramePr>
        <p:xfrm>
          <a:off x="2843809" y="1052765"/>
          <a:ext cx="5804616" cy="4626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0723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243893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98865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Mirids (capsids) damage young shoots and cocoa pods reducing yields.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Young cocoa trees are most vulnerable to attack when grown without shade.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1219244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Regularly monitor the crop – attacks are frequent during the rainy season.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not interplant cocoa with cashew, tea, sweet potato, guava, cotton, and mango which are alternative hosts for the pest.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1449832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Prune, remove weeds and plant shading plants to control the pest.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the ripe pods as soon as possible to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minimise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attack by fungal diseases or animal pests.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Harvest at regular intervals of 1.5 to 3 weeks.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734728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Spray with insecticidal soap, neem or pyrethrum.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D564495D-248D-4FEA-88C5-0C221A0138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21549" y="2163738"/>
            <a:ext cx="4320451" cy="209850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8D3CEBA-F76A-4B99-8CF2-710C037D8A38}"/>
              </a:ext>
            </a:extLst>
          </p:cNvPr>
          <p:cNvSpPr txBox="1"/>
          <p:nvPr/>
        </p:nvSpPr>
        <p:spPr>
          <a:xfrm>
            <a:off x="1538676" y="5407520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/>
              <a:t>Source: </a:t>
            </a:r>
            <a:r>
              <a:rPr lang="de-CH" sz="1200" b="0" dirty="0" err="1"/>
              <a:t>FiBL</a:t>
            </a:r>
            <a:endParaRPr lang="de-CH" sz="1200" b="0" dirty="0"/>
          </a:p>
        </p:txBody>
      </p:sp>
    </p:spTree>
    <p:extLst>
      <p:ext uri="{BB962C8B-B14F-4D97-AF65-F5344CB8AC3E}">
        <p14:creationId xmlns:p14="http://schemas.microsoft.com/office/powerpoint/2010/main" val="106775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9095F-4AA6-D23B-2401-4FFB822B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9362256" cy="57909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Groundnut rosette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925BFB01-BD5B-40CE-8BA3-D3B7173D4C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023350"/>
              </p:ext>
            </p:extLst>
          </p:nvPr>
        </p:nvGraphicFramePr>
        <p:xfrm>
          <a:off x="3203848" y="937941"/>
          <a:ext cx="5544616" cy="5189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0815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053801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119905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most destructive groundnut disease in Africa; can cause 100 % yield loss.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viral disease transmitted by aphids such as the groundnut aphid 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(Aphis </a:t>
                      </a:r>
                      <a:r>
                        <a:rPr lang="en-US" sz="14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craccivora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is more serious during years with drought, and can spread rapidly through the crop.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1389753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 varieties resistant to the rosette disease.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volunteer groundnut plants in the rotation, and bury or burn them.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Intercrop groundnut with other crops such as maize, beans or sorghum.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 early with the first good rains to reduce infestations by aphids.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1008347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noxious weeds like couch grass or spear grass to reduce competition.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Apply compost – and to some extent also farmyard manure – to improve soil fertility.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75984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</a:t>
                      </a:r>
                      <a:br>
                        <a:rPr lang="en-US" sz="1400" b="1" dirty="0">
                          <a:effectLst/>
                          <a:latin typeface="+mn-lt"/>
                        </a:rPr>
                      </a:br>
                      <a:r>
                        <a:rPr lang="en-US" sz="1400" b="1" dirty="0">
                          <a:effectLst/>
                          <a:latin typeface="+mn-lt"/>
                        </a:rPr>
                        <a:t>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and destroy infected plants by either burning or deep burying.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Apply neem or leaf extracts against aphids.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pic>
        <p:nvPicPr>
          <p:cNvPr id="8" name="Picture 3">
            <a:extLst>
              <a:ext uri="{FF2B5EF4-FFF2-40B4-BE49-F238E27FC236}">
                <a16:creationId xmlns:a16="http://schemas.microsoft.com/office/drawing/2014/main" id="{97386C37-98AB-4ECA-8FAB-845B72BA0E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052736"/>
            <a:ext cx="3114494" cy="224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76874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B4607-E006-8718-2C4E-E570ABB5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65126"/>
            <a:ext cx="8251825" cy="7182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Groundnut late and early leaf spots 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A610C386-B499-46A4-AFB3-5359F50EC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23382"/>
              </p:ext>
            </p:extLst>
          </p:nvPr>
        </p:nvGraphicFramePr>
        <p:xfrm>
          <a:off x="3002572" y="1109839"/>
          <a:ext cx="5659537" cy="50392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1715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137822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1410592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Most widespread diseases of groundnut globally leading to yield losses of up to 50 %.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diseases are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favoured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 temperatures of 25 to 30 °C and 6 to 8 hours of high humidity.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Both are largely soil-borne fungal diseases that survive mainly on crop residues and volunteer crops that grow from the previous season. 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1410592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Rotate groundnuts with other crops to create a break in time between groundnut crops in a field.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Bury, burn or feed residues of groundnut crops to animals after harvest.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 new groundnut crops upwind as far away as possible from previous groundnut crops.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resistant or tolerant, early yielding varieties.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57708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volunteer plants and weeds.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57708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br>
                        <a:rPr lang="en-US" sz="1400" b="1" dirty="0">
                          <a:effectLst/>
                          <a:latin typeface="+mn-lt"/>
                        </a:rPr>
                      </a:br>
                      <a:r>
                        <a:rPr lang="en-US" sz="1400" b="1" dirty="0">
                          <a:effectLst/>
                          <a:latin typeface="+mn-lt"/>
                        </a:rPr>
                        <a:t>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infected plants, and bury them deep in the soil, or burn them. 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0A6B6F1-56EE-4E02-AE3C-232D4868CC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751" y="5035907"/>
            <a:ext cx="2122465" cy="8645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158D2C-2BDB-44B7-8955-21B8F1041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997" y="4041130"/>
            <a:ext cx="2118470" cy="7993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5751B92-D581-409C-A34D-3006682DA4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106" y="1120046"/>
            <a:ext cx="2592288" cy="254080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D35B79C-AE4A-4A42-9FBA-5466FE619CBF}"/>
              </a:ext>
            </a:extLst>
          </p:cNvPr>
          <p:cNvSpPr txBox="1"/>
          <p:nvPr/>
        </p:nvSpPr>
        <p:spPr>
          <a:xfrm>
            <a:off x="1013149" y="4816888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b="0" dirty="0"/>
              <a:t>Early </a:t>
            </a:r>
            <a:r>
              <a:rPr lang="de-CH" sz="1400" b="0" dirty="0" err="1"/>
              <a:t>leafspots</a:t>
            </a:r>
            <a:endParaRPr lang="de-CH" sz="1400" b="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B8330C5-A904-41D6-9ADB-9F67AE063CB3}"/>
              </a:ext>
            </a:extLst>
          </p:cNvPr>
          <p:cNvSpPr txBox="1"/>
          <p:nvPr/>
        </p:nvSpPr>
        <p:spPr>
          <a:xfrm>
            <a:off x="1043608" y="5872467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b="0" dirty="0"/>
              <a:t>Late </a:t>
            </a:r>
            <a:r>
              <a:rPr lang="de-CH" sz="1400" b="0" dirty="0" err="1"/>
              <a:t>leafspots</a:t>
            </a:r>
            <a:endParaRPr lang="de-CH" sz="1400" b="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BC2A878-70AC-4117-B6F7-5DE6C6D193F5}"/>
              </a:ext>
            </a:extLst>
          </p:cNvPr>
          <p:cNvSpPr txBox="1"/>
          <p:nvPr/>
        </p:nvSpPr>
        <p:spPr>
          <a:xfrm>
            <a:off x="1754700" y="3658854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/>
              <a:t>Source: </a:t>
            </a:r>
            <a:r>
              <a:rPr lang="de-CH" sz="1200" b="0" dirty="0" err="1"/>
              <a:t>iStock</a:t>
            </a:r>
            <a:endParaRPr lang="de-CH" sz="1200" b="0" dirty="0"/>
          </a:p>
        </p:txBody>
      </p:sp>
    </p:spTree>
    <p:extLst>
      <p:ext uri="{BB962C8B-B14F-4D97-AF65-F5344CB8AC3E}">
        <p14:creationId xmlns:p14="http://schemas.microsoft.com/office/powerpoint/2010/main" val="3091874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88F78-249A-184B-3BF2-932A2709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6"/>
            <a:ext cx="9362256" cy="50951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Groundnut aphid (</a:t>
            </a:r>
            <a:r>
              <a:rPr lang="en-US" i="1" dirty="0"/>
              <a:t>Aphis </a:t>
            </a:r>
            <a:r>
              <a:rPr lang="en-US" i="1" dirty="0" err="1"/>
              <a:t>craccivora</a:t>
            </a:r>
            <a:r>
              <a:rPr lang="en-US" dirty="0"/>
              <a:t>)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2ED03D7D-D458-4443-AE8F-EFF060D2B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073877"/>
              </p:ext>
            </p:extLst>
          </p:nvPr>
        </p:nvGraphicFramePr>
        <p:xfrm>
          <a:off x="2915816" y="968537"/>
          <a:ext cx="5710619" cy="3887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5449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175170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931573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Aphids attack and suck sap from the tender parts of the growing groundnut plant, like leaf and flower shoots, which weakens the plants.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aphids are important vectors in the transmission of the Rosette disease virus.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74203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proper crop rotation, removal of volunteer plants and weeds, intercropping, and burying crop residues during early land preparation.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tolerant or resistant varieties, if available. 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552489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Promote natural enemies by allowing natural areas (including flowering plants) around the fields to control the aphids.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659029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br>
                        <a:rPr lang="en-US" sz="1400" b="1" dirty="0">
                          <a:effectLst/>
                          <a:latin typeface="+mn-lt"/>
                        </a:rPr>
                      </a:br>
                      <a:r>
                        <a:rPr lang="en-US" sz="1400" b="1" dirty="0">
                          <a:effectLst/>
                          <a:latin typeface="+mn-lt"/>
                        </a:rPr>
                        <a:t>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Spray with potassium soap,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quassia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extract, or with neem seed or leaf extracts. 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133A0EF9-6DD5-498F-BDC0-DADFC8D0EB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968537"/>
            <a:ext cx="2411759" cy="279262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F678B73-662E-4B6A-B06F-BC7FED5DC9C3}"/>
              </a:ext>
            </a:extLst>
          </p:cNvPr>
          <p:cNvSpPr txBox="1"/>
          <p:nvPr/>
        </p:nvSpPr>
        <p:spPr>
          <a:xfrm>
            <a:off x="1559965" y="3761162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/>
              <a:t>Source: </a:t>
            </a:r>
            <a:r>
              <a:rPr lang="de-CH" sz="1200" b="0" dirty="0" err="1"/>
              <a:t>iStock</a:t>
            </a:r>
            <a:endParaRPr lang="de-CH" sz="1200" b="0" dirty="0"/>
          </a:p>
        </p:txBody>
      </p:sp>
    </p:spTree>
    <p:extLst>
      <p:ext uri="{BB962C8B-B14F-4D97-AF65-F5344CB8AC3E}">
        <p14:creationId xmlns:p14="http://schemas.microsoft.com/office/powerpoint/2010/main" val="382111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4C8B9-30FD-0DA3-AF07-318920C478F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Termites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02CCA2FD-84E2-4795-B185-DDAF94B79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382534"/>
              </p:ext>
            </p:extLst>
          </p:nvPr>
        </p:nvGraphicFramePr>
        <p:xfrm>
          <a:off x="3275857" y="964263"/>
          <a:ext cx="5400600" cy="43782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2092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3948508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928902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Termites can damage groundnut roots and stems, and bore holes in the pods, thereby damaging nuts. When termites damage pods, they also provide an entry point for the 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Aspergillus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fungi that produce aflatoxin.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747769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Incorporate crop residues into the soil early enough.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 early for healthier and more vigorous plants, which can better tolerate termite attack.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49304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arvest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time before termites damage the pods.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943099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r>
                        <a:rPr lang="en-US" sz="1400" b="1">
                          <a:effectLst/>
                          <a:latin typeface="+mn-lt"/>
                        </a:rPr>
                        <a:t>in case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use of synthetic termiticides is not allowed in organic production.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Destroy the termite mounds and remove the queen termites.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97871375-99D7-4B7E-AB69-8085718A6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"/>
          <a:stretch/>
        </p:blipFill>
        <p:spPr>
          <a:xfrm>
            <a:off x="251520" y="965629"/>
            <a:ext cx="2808312" cy="272413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FF048A7-3BF1-454C-904F-1D72237C5D7C}"/>
              </a:ext>
            </a:extLst>
          </p:cNvPr>
          <p:cNvSpPr txBox="1"/>
          <p:nvPr/>
        </p:nvSpPr>
        <p:spPr>
          <a:xfrm>
            <a:off x="1884510" y="3709243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/>
              <a:t>Source: </a:t>
            </a:r>
            <a:r>
              <a:rPr lang="de-CH" sz="1200" b="0" dirty="0" err="1"/>
              <a:t>iStock</a:t>
            </a:r>
            <a:endParaRPr lang="de-CH" sz="1200" b="0" dirty="0"/>
          </a:p>
        </p:txBody>
      </p:sp>
    </p:spTree>
    <p:extLst>
      <p:ext uri="{BB962C8B-B14F-4D97-AF65-F5344CB8AC3E}">
        <p14:creationId xmlns:p14="http://schemas.microsoft.com/office/powerpoint/2010/main" val="1595082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30322-8467-82F8-524B-89E65C871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65126"/>
            <a:ext cx="8280920" cy="4896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sz="2600" dirty="0"/>
              <a:t>Groundnut </a:t>
            </a:r>
            <a:r>
              <a:rPr lang="en-US" sz="2600" dirty="0" err="1"/>
              <a:t>leafminer</a:t>
            </a:r>
            <a:r>
              <a:rPr lang="en-US" sz="2600" dirty="0"/>
              <a:t> moth (</a:t>
            </a:r>
            <a:r>
              <a:rPr lang="en-US" sz="2600" i="1" dirty="0" err="1"/>
              <a:t>Aproaerema</a:t>
            </a:r>
            <a:r>
              <a:rPr lang="en-US" sz="2600" i="1" dirty="0"/>
              <a:t> </a:t>
            </a:r>
            <a:r>
              <a:rPr lang="en-US" sz="2600" i="1" dirty="0" err="1"/>
              <a:t>modicella</a:t>
            </a:r>
            <a:r>
              <a:rPr lang="en-US" sz="2600" dirty="0"/>
              <a:t>)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CE10E911-6352-4BE1-8293-C89B757A34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444963"/>
              </p:ext>
            </p:extLst>
          </p:nvPr>
        </p:nvGraphicFramePr>
        <p:xfrm>
          <a:off x="2785144" y="964263"/>
          <a:ext cx="6108500" cy="47100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2800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825700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1372938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3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3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300" b="1" dirty="0">
                          <a:effectLst/>
                          <a:latin typeface="+mn-lt"/>
                        </a:rPr>
                      </a:br>
                      <a:r>
                        <a:rPr lang="de-CH" sz="13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3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3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3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leafminers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tunnel into the leaves and feed between the upper and lower surface of the leaf. Mined leaves become distorted within a few days, turn brownish, rolled and dry.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Severe cases of leaf miner damage look like the crop has been burnt.</a:t>
                      </a:r>
                      <a:endParaRPr lang="de-CH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1667863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3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3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300" b="1" dirty="0">
                          <a:effectLst/>
                          <a:latin typeface="+mn-lt"/>
                        </a:rPr>
                      </a:br>
                      <a:r>
                        <a:rPr lang="de-CH" sz="13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3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3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3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resistant varieties.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Practice crop rotation with non-leguminous crops such as maize and sorghum.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 early at the start of the rains to avoid the pest build-up.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Intercrop with trap crops such as pearl millet and cowpea.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alternative hosts and weeds, e.g.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amaranthus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hyacinth bean (lablab), mung beans, and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Indigofera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hirsuta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de-CH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50348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3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3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300" b="1" dirty="0">
                          <a:effectLst/>
                          <a:latin typeface="+mn-lt"/>
                        </a:rPr>
                      </a:br>
                      <a:r>
                        <a:rPr lang="de-CH" sz="13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3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3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Avoid drought stressing the plants by irrigating – where possible - or early planting the crop.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938212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300" b="1" dirty="0">
                          <a:effectLst/>
                          <a:latin typeface="+mn-lt"/>
                        </a:rPr>
                        <a:t>Measures </a:t>
                      </a:r>
                      <a:br>
                        <a:rPr lang="en-US" sz="1300" b="1" dirty="0">
                          <a:effectLst/>
                          <a:latin typeface="+mn-lt"/>
                        </a:rPr>
                      </a:br>
                      <a:r>
                        <a:rPr lang="en-US" sz="1300" b="1" dirty="0">
                          <a:effectLst/>
                          <a:latin typeface="+mn-lt"/>
                        </a:rPr>
                        <a:t>in case of infestation</a:t>
                      </a:r>
                      <a:endParaRPr lang="de-CH" sz="13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Removing and destroy webbed leaves, in which the green larvae hide.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light, sticky or pheromone traps to attract and catch the adult moths and to monitor the pest populations.</a:t>
                      </a:r>
                      <a:endParaRPr lang="de-CH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7230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5238E-87A1-CC97-CCD4-6CCDC877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65126"/>
            <a:ext cx="8280920" cy="48964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sz="2600" dirty="0"/>
              <a:t>Soybean root-knot nematodes (</a:t>
            </a:r>
            <a:r>
              <a:rPr lang="en-US" sz="2600" i="1" dirty="0"/>
              <a:t>Meloidogyne</a:t>
            </a:r>
            <a:r>
              <a:rPr lang="en-US" sz="2600" dirty="0"/>
              <a:t> spp.)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4AF21AF3-86D7-4387-AA0C-F6155B47E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860612"/>
              </p:ext>
            </p:extLst>
          </p:nvPr>
        </p:nvGraphicFramePr>
        <p:xfrm>
          <a:off x="3059832" y="964263"/>
          <a:ext cx="5616624" cy="4208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129960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Nematodes are small worms residing in the soil and damaging the roots.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effects of nematode damage are yellow leaves, stunted growth, even if soil fertility is good, and wilting even when there is enough water in the soil. 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679518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 resistant varieties, if available.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Practice crop rotation with cereals for at least 3</a:t>
                      </a:r>
                      <a:b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4 years. 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886214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weeds early to reduce competition with the soybean crop.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Improve soil fertility to strengthen plants and make them less susceptible.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679518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</a:t>
                      </a:r>
                      <a:br>
                        <a:rPr lang="en-US" sz="1400" b="1" dirty="0">
                          <a:effectLst/>
                          <a:latin typeface="+mn-lt"/>
                        </a:rPr>
                      </a:br>
                      <a:r>
                        <a:rPr lang="en-US" sz="1400" b="1" dirty="0">
                          <a:effectLst/>
                          <a:latin typeface="+mn-lt"/>
                        </a:rPr>
                        <a:t>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Infested plants and fields cannot be effectively treated - rather the land can be put under proper rotation to get rid of the nematodes.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4897D26B-686B-4226-929D-EE83A22308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964263"/>
            <a:ext cx="2520280" cy="232072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56B108C-AF16-4A3B-B02D-A94412440D80}"/>
              </a:ext>
            </a:extLst>
          </p:cNvPr>
          <p:cNvSpPr txBox="1"/>
          <p:nvPr/>
        </p:nvSpPr>
        <p:spPr>
          <a:xfrm>
            <a:off x="1726432" y="3276588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/>
              <a:t>Source: </a:t>
            </a:r>
            <a:r>
              <a:rPr lang="de-CH" sz="1200" b="0" dirty="0" err="1"/>
              <a:t>iStock</a:t>
            </a:r>
            <a:endParaRPr lang="de-CH" sz="1200" b="0" dirty="0"/>
          </a:p>
        </p:txBody>
      </p:sp>
    </p:spTree>
    <p:extLst>
      <p:ext uri="{BB962C8B-B14F-4D97-AF65-F5344CB8AC3E}">
        <p14:creationId xmlns:p14="http://schemas.microsoft.com/office/powerpoint/2010/main" val="3890452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AF989-C657-FA6E-08D6-2BFA7C6D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5127"/>
            <a:ext cx="5400600" cy="50128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Soybean rust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A1931CDA-4071-49A8-BFF0-07767443C1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65638"/>
              </p:ext>
            </p:extLst>
          </p:nvPr>
        </p:nvGraphicFramePr>
        <p:xfrm>
          <a:off x="2675656" y="866408"/>
          <a:ext cx="6120680" cy="5189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6304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584376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182094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Grey green to dark brown or reddish-brown lesions which cause leaf yellowing, and eventually result in premature loss of leaves and pod maturity.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Most severe during long periods of leaf wetness </a:t>
                      </a:r>
                      <a:b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(rainy seasons) and high humidity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Soybean is susceptible at any development stage, and rust can reduce yield by as much as 90 %.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pathogen is however not seed-borne in soybean.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1537243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Avoid planting soybean near or in immediate rotation with cowpea, beans, or other leguminous crops.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not grow soybeans or other legumes on the same plots for any 2 consecutive seasons.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Choose resistant varieties.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p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roper spacing to allow good air circulation.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502618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>
                          <a:effectLst/>
                          <a:latin typeface="+mn-lt"/>
                        </a:rPr>
                        <a:t>after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weeds to reduce on field competition and potential alternative hosts of the disease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722339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infested crop residues, and bury or burn them.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Spray Sulphur compounds (0.2 % concentration) at the first signs of infection.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103D65B5-9EE5-40B6-8848-994AE9CD26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866408"/>
            <a:ext cx="2304256" cy="211128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BE65B00-A63E-4B20-B53A-59FB65D04CE4}"/>
              </a:ext>
            </a:extLst>
          </p:cNvPr>
          <p:cNvSpPr txBox="1"/>
          <p:nvPr/>
        </p:nvSpPr>
        <p:spPr>
          <a:xfrm>
            <a:off x="1421739" y="2977691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/>
              <a:t>Source: </a:t>
            </a:r>
            <a:r>
              <a:rPr lang="de-CH" sz="1200" b="0" dirty="0" err="1"/>
              <a:t>iStock</a:t>
            </a:r>
            <a:endParaRPr lang="de-CH" sz="1200" b="0" dirty="0"/>
          </a:p>
        </p:txBody>
      </p:sp>
    </p:spTree>
    <p:extLst>
      <p:ext uri="{BB962C8B-B14F-4D97-AF65-F5344CB8AC3E}">
        <p14:creationId xmlns:p14="http://schemas.microsoft.com/office/powerpoint/2010/main" val="29390346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5382A-71B6-4842-5E8B-54CA6FB61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365126"/>
            <a:ext cx="8424936" cy="4101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sz="2600" dirty="0"/>
              <a:t> Soybean bacterial blight </a:t>
            </a:r>
            <a:r>
              <a:rPr lang="en-US" sz="2600" i="1" dirty="0"/>
              <a:t>(Pseudomonas </a:t>
            </a:r>
            <a:r>
              <a:rPr lang="en-US" sz="2600" i="1" dirty="0" err="1"/>
              <a:t>savastonoi</a:t>
            </a:r>
            <a:r>
              <a:rPr lang="en-US" sz="2600" i="1" dirty="0"/>
              <a:t>) 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C8B2E90C-EBF6-40A2-BDFF-CDFC766BF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625992"/>
              </p:ext>
            </p:extLst>
          </p:nvPr>
        </p:nvGraphicFramePr>
        <p:xfrm>
          <a:off x="3203849" y="964263"/>
          <a:ext cx="5544616" cy="47938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8151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176465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2401144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Small yellow to light brown spots on leaves, but also on stems, petioles, and pods. Young leaves are most susceptible. Infected young leaves are distorted, stunted, and turn yellow.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Seeds can be infected through the pods during the growing season, or they may be invaded during harvesting.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bacterium is spread during windy rainstorms and during cultivation while the foliage is wet.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disease is seed-borne.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641235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certified clean seeds.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 resistant varieties, if available.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Practice good sanitation throughout.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573883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weeds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reduce on competition with the crop.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720682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and destroy infected plants.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E13001BD-7302-4A24-87B5-9D333445B0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752" y="964263"/>
            <a:ext cx="2736304" cy="280071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EE0E55F-F866-4874-BC12-B1F92F375770}"/>
              </a:ext>
            </a:extLst>
          </p:cNvPr>
          <p:cNvSpPr txBox="1"/>
          <p:nvPr/>
        </p:nvSpPr>
        <p:spPr>
          <a:xfrm>
            <a:off x="1906332" y="3764975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/>
              <a:t>Source: </a:t>
            </a:r>
            <a:r>
              <a:rPr lang="de-CH" sz="1200" b="0" dirty="0" err="1"/>
              <a:t>iStock</a:t>
            </a:r>
            <a:endParaRPr lang="de-CH" sz="1200" b="0" dirty="0"/>
          </a:p>
        </p:txBody>
      </p:sp>
    </p:spTree>
    <p:extLst>
      <p:ext uri="{BB962C8B-B14F-4D97-AF65-F5344CB8AC3E}">
        <p14:creationId xmlns:p14="http://schemas.microsoft.com/office/powerpoint/2010/main" val="135963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C4734-DF1D-1468-89D1-461336797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65125"/>
            <a:ext cx="8568952" cy="64866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Soybean mosaic viruses (soybean mosaic virus or mosaic potyvirus)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28B46A0F-5D5E-4A91-BCC1-E3A5EB2B8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375491"/>
              </p:ext>
            </p:extLst>
          </p:nvPr>
        </p:nvGraphicFramePr>
        <p:xfrm>
          <a:off x="3203848" y="1319161"/>
          <a:ext cx="5400600" cy="3567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2092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3948508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63603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Important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to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know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Leaves of infected plants are distorted and die, and infected plants may become stunted.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disease is transmitted by aphids, beetles, whiteflies, and infected seeds. 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444697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Measures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before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planting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certified, disease-free seeds.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Select virus resistant varieties.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636030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>
                          <a:effectLst/>
                          <a:latin typeface="+mn-lt"/>
                        </a:rPr>
                        <a:t>Measures </a:t>
                      </a:r>
                      <a:br>
                        <a:rPr lang="de-CH" sz="1400" b="1">
                          <a:effectLst/>
                          <a:latin typeface="+mn-lt"/>
                        </a:rPr>
                      </a:br>
                      <a:r>
                        <a:rPr lang="de-CH" sz="1400" b="1">
                          <a:effectLst/>
                          <a:latin typeface="+mn-lt"/>
                        </a:rPr>
                        <a:t>after planting</a:t>
                      </a:r>
                      <a:endParaRPr lang="de-CH" sz="1400" b="1" i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weeds to reduce on competition with the crop.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that disease vectors such as aphids and whiteflies are under control.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60910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Measures in case of infestation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Remove and destroy infected plants.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</a:tbl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754532-8400-4887-A261-44DA62E28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319161"/>
            <a:ext cx="2842633" cy="275169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5BCEE4D-7D8D-4798-B728-C0828C30138E}"/>
              </a:ext>
            </a:extLst>
          </p:cNvPr>
          <p:cNvSpPr txBox="1"/>
          <p:nvPr/>
        </p:nvSpPr>
        <p:spPr>
          <a:xfrm>
            <a:off x="1913158" y="4070859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0" dirty="0"/>
              <a:t>Source: </a:t>
            </a:r>
            <a:r>
              <a:rPr lang="de-CH" sz="1200" b="0" dirty="0" err="1"/>
              <a:t>iStock</a:t>
            </a:r>
            <a:endParaRPr lang="de-CH" sz="1200" b="0" dirty="0"/>
          </a:p>
        </p:txBody>
      </p:sp>
    </p:spTree>
    <p:extLst>
      <p:ext uri="{BB962C8B-B14F-4D97-AF65-F5344CB8AC3E}">
        <p14:creationId xmlns:p14="http://schemas.microsoft.com/office/powerpoint/2010/main" val="2287233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068250CE-A58B-41D2-A47D-A351AF6BF6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898" y="1301652"/>
            <a:ext cx="5976664" cy="44644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175" y="330201"/>
            <a:ext cx="8422773" cy="498475"/>
          </a:xfrm>
        </p:spPr>
        <p:txBody>
          <a:bodyPr/>
          <a:lstStyle/>
          <a:p>
            <a:r>
              <a:rPr lang="de-CH" dirty="0" err="1"/>
              <a:t>When</a:t>
            </a:r>
            <a:r>
              <a:rPr lang="de-CH" dirty="0"/>
              <a:t> do pests and </a:t>
            </a:r>
            <a:r>
              <a:rPr lang="de-CH" dirty="0" err="1"/>
              <a:t>diseases</a:t>
            </a:r>
            <a:r>
              <a:rPr lang="de-CH" dirty="0"/>
              <a:t> </a:t>
            </a:r>
            <a:r>
              <a:rPr lang="de-CH" dirty="0" err="1"/>
              <a:t>become</a:t>
            </a:r>
            <a:r>
              <a:rPr lang="de-CH" dirty="0"/>
              <a:t> a </a:t>
            </a:r>
            <a:r>
              <a:rPr lang="de-CH" dirty="0" err="1"/>
              <a:t>problem</a:t>
            </a:r>
            <a:r>
              <a:rPr lang="de-CH" dirty="0"/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04261" y="1743098"/>
            <a:ext cx="1941722" cy="42639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Sensitive cultivars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6783" y="1226955"/>
            <a:ext cx="2088232" cy="985679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Conducive environment for pests and diseases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2299" y="2367927"/>
            <a:ext cx="2216689" cy="61983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Introduction of pathogens to the field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5615" y="5069525"/>
            <a:ext cx="2499474" cy="4266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GB" dirty="0"/>
              <a:t>Lack of natural enemies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678A126-6356-4D42-ABA7-AAC07A04334A}"/>
              </a:ext>
            </a:extLst>
          </p:cNvPr>
          <p:cNvSpPr txBox="1">
            <a:spLocks/>
          </p:cNvSpPr>
          <p:nvPr/>
        </p:nvSpPr>
        <p:spPr>
          <a:xfrm>
            <a:off x="6389832" y="1240964"/>
            <a:ext cx="1634710" cy="4266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GB" dirty="0"/>
              <a:t>Monocropping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3BB5B96-6190-47A9-A3B9-33A286DCF333}"/>
              </a:ext>
            </a:extLst>
          </p:cNvPr>
          <p:cNvSpPr txBox="1">
            <a:spLocks/>
          </p:cNvSpPr>
          <p:nvPr/>
        </p:nvSpPr>
        <p:spPr>
          <a:xfrm>
            <a:off x="6432294" y="4327096"/>
            <a:ext cx="2592039" cy="64807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GB" dirty="0"/>
              <a:t>No monitoring of pest and disease appearances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93AD90F-BD5C-412F-9769-5BF1C7CDEAA7}"/>
              </a:ext>
            </a:extLst>
          </p:cNvPr>
          <p:cNvSpPr txBox="1">
            <a:spLocks/>
          </p:cNvSpPr>
          <p:nvPr/>
        </p:nvSpPr>
        <p:spPr>
          <a:xfrm>
            <a:off x="6419218" y="2295866"/>
            <a:ext cx="2216689" cy="809769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GB" dirty="0"/>
              <a:t>Lack of knowledge on symptoms and life-cycles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6C2684B-563F-44E4-83D1-AB64277B7F50}"/>
              </a:ext>
            </a:extLst>
          </p:cNvPr>
          <p:cNvSpPr txBox="1">
            <a:spLocks/>
          </p:cNvSpPr>
          <p:nvPr/>
        </p:nvSpPr>
        <p:spPr>
          <a:xfrm>
            <a:off x="6432294" y="5061147"/>
            <a:ext cx="2095526" cy="4266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GB" dirty="0"/>
              <a:t>Poor crop hygiene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EBA413D-DD77-4AEA-BC68-1BA2B1F72AE7}"/>
              </a:ext>
            </a:extLst>
          </p:cNvPr>
          <p:cNvSpPr txBox="1">
            <a:spLocks/>
          </p:cNvSpPr>
          <p:nvPr/>
        </p:nvSpPr>
        <p:spPr>
          <a:xfrm>
            <a:off x="301971" y="3143058"/>
            <a:ext cx="2216689" cy="49847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Poor crop growth conditions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5B8AF28-D3B6-4BB5-B7B9-8BE4776BE7BD}"/>
              </a:ext>
            </a:extLst>
          </p:cNvPr>
          <p:cNvSpPr txBox="1">
            <a:spLocks/>
          </p:cNvSpPr>
          <p:nvPr/>
        </p:nvSpPr>
        <p:spPr>
          <a:xfrm>
            <a:off x="6434474" y="5519951"/>
            <a:ext cx="2499474" cy="4266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GB" dirty="0"/>
              <a:t>Lack of effective inputs</a:t>
            </a:r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B7D40A3-8450-4841-8714-119FF03FAFA6}"/>
              </a:ext>
            </a:extLst>
          </p:cNvPr>
          <p:cNvSpPr txBox="1">
            <a:spLocks/>
          </p:cNvSpPr>
          <p:nvPr/>
        </p:nvSpPr>
        <p:spPr>
          <a:xfrm>
            <a:off x="6415128" y="3129228"/>
            <a:ext cx="2592039" cy="1185491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No consistent implementation of preventive cultural measures</a:t>
            </a:r>
          </a:p>
        </p:txBody>
      </p:sp>
    </p:spTree>
    <p:extLst>
      <p:ext uri="{BB962C8B-B14F-4D97-AF65-F5344CB8AC3E}">
        <p14:creationId xmlns:p14="http://schemas.microsoft.com/office/powerpoint/2010/main" val="27777501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763251F-E0E1-47A1-AC24-4B6CCE417CC6}"/>
              </a:ext>
            </a:extLst>
          </p:cNvPr>
          <p:cNvCxnSpPr/>
          <p:nvPr/>
        </p:nvCxnSpPr>
        <p:spPr bwMode="auto">
          <a:xfrm>
            <a:off x="2267744" y="1988840"/>
            <a:ext cx="0" cy="39604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6A3118F4-09C1-47C1-A5F5-6CE0F596A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1112168"/>
          </a:xfrm>
        </p:spPr>
        <p:txBody>
          <a:bodyPr/>
          <a:lstStyle/>
          <a:p>
            <a:r>
              <a:rPr lang="en-US" dirty="0"/>
              <a:t>Steps to clarify the </a:t>
            </a:r>
            <a:r>
              <a:rPr lang="en-US" dirty="0" err="1"/>
              <a:t>authorisation</a:t>
            </a:r>
            <a:r>
              <a:rPr lang="en-US" dirty="0"/>
              <a:t> of pesticides for organic farming (1)</a:t>
            </a:r>
            <a:endParaRPr lang="de-CH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5367807-CBE5-4576-8D08-2A56985DAC8D}"/>
              </a:ext>
            </a:extLst>
          </p:cNvPr>
          <p:cNvSpPr/>
          <p:nvPr/>
        </p:nvSpPr>
        <p:spPr>
          <a:xfrm>
            <a:off x="4674615" y="2123564"/>
            <a:ext cx="2937024" cy="738664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/>
              <a:t>No</a:t>
            </a:r>
            <a:r>
              <a:rPr lang="de-DE" sz="1400" b="0" dirty="0"/>
              <a:t> </a:t>
            </a:r>
            <a:r>
              <a:rPr lang="it-IT" sz="1400" b="0" dirty="0"/>
              <a:t>➔</a:t>
            </a:r>
            <a:r>
              <a:rPr lang="de-DE" sz="1400" b="0" dirty="0"/>
              <a:t> </a:t>
            </a:r>
            <a:r>
              <a:rPr lang="en-US" sz="1400" b="0" dirty="0"/>
              <a:t>Input cannot be used, need to submit a request to owner of the standard or label for inclusion.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C4AAC65-D3B7-41EB-BB2D-4B97B8DA3933}"/>
              </a:ext>
            </a:extLst>
          </p:cNvPr>
          <p:cNvSpPr/>
          <p:nvPr/>
        </p:nvSpPr>
        <p:spPr>
          <a:xfrm>
            <a:off x="561134" y="2747051"/>
            <a:ext cx="1872208" cy="307777"/>
          </a:xfrm>
          <a:prstGeom prst="rect">
            <a:avLst/>
          </a:prstGeom>
          <a:solidFill>
            <a:srgbClr val="BAE18F"/>
          </a:solidFill>
        </p:spPr>
        <p:txBody>
          <a:bodyPr wrap="square" rtlCol="0">
            <a:spAutoFit/>
          </a:bodyPr>
          <a:lstStyle/>
          <a:p>
            <a:r>
              <a:rPr lang="de-CH" sz="1400" dirty="0"/>
              <a:t>Yes</a:t>
            </a:r>
            <a:r>
              <a:rPr lang="de-DE" sz="1400" b="0" dirty="0"/>
              <a:t> </a:t>
            </a:r>
            <a:r>
              <a:rPr lang="it-IT" sz="1400" b="0" dirty="0"/>
              <a:t>➔</a:t>
            </a:r>
            <a:r>
              <a:rPr lang="de-CH" sz="1400" b="0" dirty="0"/>
              <a:t> </a:t>
            </a:r>
            <a:r>
              <a:rPr lang="de-CH" sz="1400" dirty="0"/>
              <a:t>Go </a:t>
            </a:r>
            <a:r>
              <a:rPr lang="de-CH" sz="1400" dirty="0" err="1"/>
              <a:t>to</a:t>
            </a:r>
            <a:r>
              <a:rPr lang="de-CH" sz="1400" dirty="0"/>
              <a:t> </a:t>
            </a:r>
            <a:r>
              <a:rPr lang="de-CH" sz="1400" dirty="0" err="1"/>
              <a:t>Step</a:t>
            </a:r>
            <a:r>
              <a:rPr lang="de-CH" sz="1400" dirty="0"/>
              <a:t> 2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5F95413-5793-47EC-A341-5F61D434046E}"/>
              </a:ext>
            </a:extLst>
          </p:cNvPr>
          <p:cNvSpPr/>
          <p:nvPr/>
        </p:nvSpPr>
        <p:spPr>
          <a:xfrm>
            <a:off x="533400" y="3567470"/>
            <a:ext cx="36004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Step 2: </a:t>
            </a:r>
            <a:r>
              <a:rPr lang="en-US" sz="1400" b="0" dirty="0"/>
              <a:t>Is the substance and/or product compliant to national organic regulations?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1CB182A-7BC2-4C64-A037-5D897A5CD239}"/>
              </a:ext>
            </a:extLst>
          </p:cNvPr>
          <p:cNvSpPr/>
          <p:nvPr/>
        </p:nvSpPr>
        <p:spPr>
          <a:xfrm>
            <a:off x="4659312" y="4155756"/>
            <a:ext cx="2664296" cy="307777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/>
              <a:t>No</a:t>
            </a:r>
            <a:r>
              <a:rPr lang="de-DE" sz="1400" dirty="0"/>
              <a:t> </a:t>
            </a:r>
            <a:r>
              <a:rPr lang="it-IT" sz="1400" dirty="0"/>
              <a:t>➔</a:t>
            </a:r>
            <a:r>
              <a:rPr lang="de-DE" sz="1400" dirty="0"/>
              <a:t> </a:t>
            </a:r>
            <a:r>
              <a:rPr lang="de-DE" sz="1400" b="0" dirty="0"/>
              <a:t>Input </a:t>
            </a:r>
            <a:r>
              <a:rPr lang="de-DE" sz="1400" b="0" dirty="0" err="1"/>
              <a:t>cannot</a:t>
            </a:r>
            <a:r>
              <a:rPr lang="de-DE" sz="1400" b="0" dirty="0"/>
              <a:t> </a:t>
            </a:r>
            <a:r>
              <a:rPr lang="de-DE" sz="1400" b="0" dirty="0" err="1"/>
              <a:t>be</a:t>
            </a:r>
            <a:r>
              <a:rPr lang="de-DE" sz="1400" b="0" dirty="0"/>
              <a:t> </a:t>
            </a:r>
            <a:r>
              <a:rPr lang="de-DE" sz="1400" b="0" dirty="0" err="1"/>
              <a:t>used</a:t>
            </a:r>
            <a:r>
              <a:rPr lang="de-DE" sz="1400" b="0" dirty="0"/>
              <a:t>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30815E4-0C37-469A-A33C-3C5EAD2CC590}"/>
              </a:ext>
            </a:extLst>
          </p:cNvPr>
          <p:cNvSpPr/>
          <p:nvPr/>
        </p:nvSpPr>
        <p:spPr>
          <a:xfrm>
            <a:off x="533400" y="4574450"/>
            <a:ext cx="3623002" cy="954107"/>
          </a:xfrm>
          <a:prstGeom prst="rect">
            <a:avLst/>
          </a:prstGeom>
          <a:solidFill>
            <a:srgbClr val="BAE18F"/>
          </a:solidFill>
        </p:spPr>
        <p:txBody>
          <a:bodyPr wrap="square" rtlCol="0">
            <a:spAutoFit/>
          </a:bodyPr>
          <a:lstStyle/>
          <a:p>
            <a:r>
              <a:rPr lang="de-CH" sz="1400" dirty="0"/>
              <a:t>Yes</a:t>
            </a:r>
            <a:r>
              <a:rPr lang="de-DE" sz="1400" dirty="0"/>
              <a:t> </a:t>
            </a:r>
            <a:r>
              <a:rPr lang="it-IT" sz="1400" dirty="0"/>
              <a:t>➔</a:t>
            </a:r>
            <a:r>
              <a:rPr lang="en-US" sz="1400" dirty="0"/>
              <a:t> </a:t>
            </a:r>
            <a:r>
              <a:rPr lang="en-US" sz="1400" b="0" dirty="0"/>
              <a:t>Input can be used in national context, but if subject to approval then check with a competent national authority.</a:t>
            </a:r>
          </a:p>
          <a:p>
            <a:r>
              <a:rPr lang="de-CH" sz="1400" dirty="0"/>
              <a:t>Go </a:t>
            </a:r>
            <a:r>
              <a:rPr lang="de-CH" sz="1400" dirty="0" err="1"/>
              <a:t>to</a:t>
            </a:r>
            <a:r>
              <a:rPr lang="de-CH" sz="1400" dirty="0"/>
              <a:t> </a:t>
            </a:r>
            <a:r>
              <a:rPr lang="de-CH" sz="1400" dirty="0" err="1"/>
              <a:t>Step</a:t>
            </a:r>
            <a:r>
              <a:rPr lang="de-CH" sz="1400" dirty="0"/>
              <a:t> 3</a:t>
            </a:r>
            <a:endParaRPr lang="en-US" sz="1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478D700-2C40-459E-9CDC-786E208A4363}"/>
              </a:ext>
            </a:extLst>
          </p:cNvPr>
          <p:cNvSpPr txBox="1"/>
          <p:nvPr/>
        </p:nvSpPr>
        <p:spPr>
          <a:xfrm>
            <a:off x="550745" y="1534823"/>
            <a:ext cx="3583055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Step 1: </a:t>
            </a:r>
            <a:r>
              <a:rPr lang="en-US" sz="1400" b="0" dirty="0"/>
              <a:t>Is the substance formally registered for use in agriculture in the intended country?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D24B2A8B-FB96-4371-8D9B-6FA5DD06E7AA}"/>
              </a:ext>
            </a:extLst>
          </p:cNvPr>
          <p:cNvCxnSpPr>
            <a:cxnSpLocks/>
          </p:cNvCxnSpPr>
          <p:nvPr/>
        </p:nvCxnSpPr>
        <p:spPr bwMode="auto">
          <a:xfrm>
            <a:off x="2283048" y="2492896"/>
            <a:ext cx="237626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1E5F4961-D1B4-4DDC-937B-668884BD63DE}"/>
              </a:ext>
            </a:extLst>
          </p:cNvPr>
          <p:cNvCxnSpPr>
            <a:cxnSpLocks/>
          </p:cNvCxnSpPr>
          <p:nvPr/>
        </p:nvCxnSpPr>
        <p:spPr bwMode="auto">
          <a:xfrm>
            <a:off x="2267744" y="4336177"/>
            <a:ext cx="237626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7506365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0AD73A89-7035-4B1B-A63F-2354E82FFAE7}"/>
              </a:ext>
            </a:extLst>
          </p:cNvPr>
          <p:cNvCxnSpPr>
            <a:cxnSpLocks/>
          </p:cNvCxnSpPr>
          <p:nvPr/>
        </p:nvCxnSpPr>
        <p:spPr bwMode="auto">
          <a:xfrm>
            <a:off x="2267744" y="1268760"/>
            <a:ext cx="0" cy="38164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568F71A-D9A3-4BFF-AD32-3F5460763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599"/>
            <a:ext cx="8251825" cy="874497"/>
          </a:xfrm>
        </p:spPr>
        <p:txBody>
          <a:bodyPr/>
          <a:lstStyle/>
          <a:p>
            <a:r>
              <a:rPr lang="en-US" dirty="0"/>
              <a:t>Steps to clarify the </a:t>
            </a:r>
            <a:r>
              <a:rPr lang="en-US" dirty="0" err="1"/>
              <a:t>authorisation</a:t>
            </a:r>
            <a:r>
              <a:rPr lang="en-US" dirty="0"/>
              <a:t> of pesticides for organic farming (2)</a:t>
            </a:r>
            <a:endParaRPr lang="de-CH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10B3B1D-B901-4F6C-B7EE-E1A20837DD2C}"/>
              </a:ext>
            </a:extLst>
          </p:cNvPr>
          <p:cNvSpPr/>
          <p:nvPr/>
        </p:nvSpPr>
        <p:spPr>
          <a:xfrm>
            <a:off x="703803" y="1464669"/>
            <a:ext cx="3436145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Step 3: </a:t>
            </a:r>
            <a:r>
              <a:rPr lang="en-US" sz="1400" b="0" dirty="0"/>
              <a:t>For organic exports, is the substance and/or product permitted for the target export countries?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27F3144-31AE-4DC6-9833-D9269CF93197}"/>
              </a:ext>
            </a:extLst>
          </p:cNvPr>
          <p:cNvSpPr/>
          <p:nvPr/>
        </p:nvSpPr>
        <p:spPr>
          <a:xfrm>
            <a:off x="4630622" y="2420888"/>
            <a:ext cx="3541778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/>
              <a:t>No</a:t>
            </a:r>
            <a:r>
              <a:rPr lang="de-DE" sz="1400" dirty="0"/>
              <a:t> </a:t>
            </a:r>
            <a:r>
              <a:rPr lang="it-IT" sz="1400" dirty="0"/>
              <a:t>➔</a:t>
            </a:r>
            <a:r>
              <a:rPr lang="en-US" sz="1400" dirty="0"/>
              <a:t> </a:t>
            </a:r>
            <a:r>
              <a:rPr lang="en-US" sz="1400" b="0" dirty="0"/>
              <a:t>Input cannot be used for organic products earmarked for export.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F6CA582-C728-42F8-B090-7DA038DA612D}"/>
              </a:ext>
            </a:extLst>
          </p:cNvPr>
          <p:cNvSpPr/>
          <p:nvPr/>
        </p:nvSpPr>
        <p:spPr>
          <a:xfrm>
            <a:off x="703804" y="3119691"/>
            <a:ext cx="3768532" cy="307777"/>
          </a:xfrm>
          <a:prstGeom prst="rect">
            <a:avLst/>
          </a:prstGeom>
          <a:solidFill>
            <a:srgbClr val="BAE18F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Yes </a:t>
            </a:r>
            <a:r>
              <a:rPr lang="it-IT" sz="1400" dirty="0"/>
              <a:t>➔</a:t>
            </a:r>
            <a:r>
              <a:rPr lang="en-US" sz="1400" dirty="0"/>
              <a:t> </a:t>
            </a:r>
            <a:r>
              <a:rPr lang="en-US" sz="1400" b="0" dirty="0"/>
              <a:t>Input can be used for export ­products.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B9D6285-1AF1-4BB0-84D0-F3AA94DDA33A}"/>
              </a:ext>
            </a:extLst>
          </p:cNvPr>
          <p:cNvSpPr/>
          <p:nvPr/>
        </p:nvSpPr>
        <p:spPr>
          <a:xfrm>
            <a:off x="691927" y="4077072"/>
            <a:ext cx="3448025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Step 4: </a:t>
            </a:r>
            <a:r>
              <a:rPr lang="en-US" sz="1400" b="0" dirty="0"/>
              <a:t>Is the substance and/or product permitted for branding with private label/standard in target export countries?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4C6B428-D757-45E2-B249-00CD117DFEFC}"/>
              </a:ext>
            </a:extLst>
          </p:cNvPr>
          <p:cNvSpPr/>
          <p:nvPr/>
        </p:nvSpPr>
        <p:spPr>
          <a:xfrm>
            <a:off x="4635578" y="3553852"/>
            <a:ext cx="3536822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/>
              <a:t>No</a:t>
            </a:r>
            <a:r>
              <a:rPr lang="de-DE" sz="1400" dirty="0"/>
              <a:t> </a:t>
            </a:r>
            <a:r>
              <a:rPr lang="it-IT" sz="1400" dirty="0"/>
              <a:t>➔</a:t>
            </a:r>
            <a:r>
              <a:rPr lang="en-US" sz="1400" dirty="0"/>
              <a:t> </a:t>
            </a:r>
            <a:r>
              <a:rPr lang="en-US" sz="1400" b="0" dirty="0"/>
              <a:t>Input cannot be used on agricultural products branded with a private label.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D234EAA-F79F-4C3E-A66B-CAE2BBA07B70}"/>
              </a:ext>
            </a:extLst>
          </p:cNvPr>
          <p:cNvSpPr/>
          <p:nvPr/>
        </p:nvSpPr>
        <p:spPr>
          <a:xfrm>
            <a:off x="703803" y="5076368"/>
            <a:ext cx="3768533" cy="738664"/>
          </a:xfrm>
          <a:prstGeom prst="rect">
            <a:avLst/>
          </a:prstGeom>
          <a:solidFill>
            <a:srgbClr val="BAE18F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Yes </a:t>
            </a:r>
            <a:r>
              <a:rPr lang="it-IT" sz="1400" dirty="0"/>
              <a:t>➔</a:t>
            </a:r>
            <a:r>
              <a:rPr lang="en-US" sz="1400" dirty="0"/>
              <a:t> </a:t>
            </a:r>
            <a:r>
              <a:rPr lang="en-US" sz="1400" b="0" dirty="0"/>
              <a:t>Input can be used on agricultural products branded with a private label </a:t>
            </a:r>
          </a:p>
          <a:p>
            <a:r>
              <a:rPr lang="en-US" sz="1400" dirty="0"/>
              <a:t>(All key needs have been satisfied).</a:t>
            </a:r>
            <a:endParaRPr lang="de-CH" sz="1400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2B434AC-7C35-46EE-8BAA-1519F33CBEAC}"/>
              </a:ext>
            </a:extLst>
          </p:cNvPr>
          <p:cNvCxnSpPr>
            <a:cxnSpLocks/>
          </p:cNvCxnSpPr>
          <p:nvPr/>
        </p:nvCxnSpPr>
        <p:spPr bwMode="auto">
          <a:xfrm>
            <a:off x="2251976" y="2708920"/>
            <a:ext cx="237626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820F4FD-7437-4229-A4C0-E734EE343C99}"/>
              </a:ext>
            </a:extLst>
          </p:cNvPr>
          <p:cNvCxnSpPr>
            <a:cxnSpLocks/>
          </p:cNvCxnSpPr>
          <p:nvPr/>
        </p:nvCxnSpPr>
        <p:spPr bwMode="auto">
          <a:xfrm>
            <a:off x="2267744" y="3789040"/>
            <a:ext cx="237626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6126116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0A613-C548-474A-A72A-0B6B189E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Sulphur</a:t>
            </a:r>
            <a:endParaRPr lang="de-CH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75EEBBC4-89BE-43E2-B982-5633C4A77E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977076"/>
              </p:ext>
            </p:extLst>
          </p:nvPr>
        </p:nvGraphicFramePr>
        <p:xfrm>
          <a:off x="2699792" y="919330"/>
          <a:ext cx="5976665" cy="49739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4760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501905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52052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Application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against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Fungal diseases (anthracnose, leaf spot, rust, blight)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53556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>
                          <a:effectLst/>
                          <a:latin typeface="+mn-lt"/>
                        </a:rPr>
                        <a:t>Mode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of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action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 the influence of moisture, light and oxygen,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sulphur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dioxide is formed, which is toxic to fungi.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Sulphur molecules penetrate the fungal hyphae killing them from the inside.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47931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 </a:t>
                      </a: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higher the temperature, the better the effect.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Insufficient effect below 12 °C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Short effect above 25 °C due to high evaporation (at 30 °C approx. 4 to 5 days). 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 of 6 to 12 days</a:t>
                      </a:r>
                      <a:r>
                        <a:rPr lang="de-CH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favourable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conditions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601921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Side effects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Toxic reactions to the plant possible with increasing temperature and application rate, and depending on the sensitivity of the variety and the stage of the crop.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application rates also harm predatory mites.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  <a:tr h="61097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to be mixed with white oil or rapeseed oil.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hot weather, apply in the early morning or in the evening.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 application rate for sensitive varieties.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5670699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9C14B12B-BB0E-455D-A684-B7D6700309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982518"/>
            <a:ext cx="2206053" cy="173763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00F0B62-601B-47A3-B771-14C4AF39FDA4}"/>
              </a:ext>
            </a:extLst>
          </p:cNvPr>
          <p:cNvSpPr txBox="1"/>
          <p:nvPr/>
        </p:nvSpPr>
        <p:spPr>
          <a:xfrm>
            <a:off x="384971" y="2757606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200" b="0" dirty="0"/>
              <a:t>Source: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3680746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0A613-C548-474A-A72A-0B6B189E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Copper (-hydroxide, -</a:t>
            </a:r>
            <a:r>
              <a:rPr lang="de-CH" sz="2400" dirty="0" err="1"/>
              <a:t>lime</a:t>
            </a:r>
            <a:r>
              <a:rPr lang="de-CH" sz="2400" dirty="0"/>
              <a:t> </a:t>
            </a:r>
            <a:r>
              <a:rPr lang="de-CH" sz="2400" dirty="0" err="1"/>
              <a:t>broth</a:t>
            </a:r>
            <a:r>
              <a:rPr lang="de-CH" sz="2400" dirty="0"/>
              <a:t>, -</a:t>
            </a:r>
            <a:r>
              <a:rPr lang="de-CH" sz="2400" dirty="0" err="1"/>
              <a:t>oxychloride</a:t>
            </a:r>
            <a:r>
              <a:rPr lang="de-CH" sz="2400" dirty="0"/>
              <a:t>, -</a:t>
            </a:r>
            <a:r>
              <a:rPr lang="de-CH" sz="2400" dirty="0" err="1"/>
              <a:t>sulphate</a:t>
            </a:r>
            <a:r>
              <a:rPr lang="de-CH" sz="2400" dirty="0"/>
              <a:t>)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9B6C6531-EF59-4BB2-B72D-97983B508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045759"/>
              </p:ext>
            </p:extLst>
          </p:nvPr>
        </p:nvGraphicFramePr>
        <p:xfrm>
          <a:off x="2699792" y="927100"/>
          <a:ext cx="5976665" cy="49739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4760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501905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52052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Application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against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Fungal diseases (anthracnose, leaf spot, rust, blight)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53556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>
                          <a:effectLst/>
                          <a:latin typeface="+mn-lt"/>
                        </a:rPr>
                        <a:t>Mode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of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action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Copper ions in solution block the enzyme system in the metabolism of the microorganisms.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Copper can also stimulate the plant’s own defense mechanisms.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47931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 </a:t>
                      </a: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Better than Sulphur at lower temperatures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Hardly any differences between copper formulations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601921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Side effects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Accumulates as a heavy metal in the soil and (especially at low pH) can damage earthworms and inhibit microbial nitrogen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mineralisation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Very toxic to aquatic organisms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  <a:tr h="61097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 </a:t>
                      </a: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miscible with Sulphur lime, alumina preparations and potash soap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Adding copper to Sulphur improves the effect of Sulphur at lower temperatures.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to be used during flowering of a crop.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Limited amounts per surface allowed in organic farming depending on the regulation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56706992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ACA7AB6E-A0D4-495E-999B-D1D736C4F2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28" y="951573"/>
            <a:ext cx="2204004" cy="161333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B9969B5-5BC4-4A17-9F14-6966F3B74E11}"/>
              </a:ext>
            </a:extLst>
          </p:cNvPr>
          <p:cNvSpPr txBox="1"/>
          <p:nvPr/>
        </p:nvSpPr>
        <p:spPr>
          <a:xfrm>
            <a:off x="301379" y="2589377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200" b="0" dirty="0"/>
              <a:t>Source: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7769802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0A613-C548-474A-A72A-0B6B189E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Lime</a:t>
            </a:r>
            <a:r>
              <a:rPr lang="de-CH" dirty="0"/>
              <a:t> </a:t>
            </a:r>
            <a:r>
              <a:rPr lang="de-CH" dirty="0" err="1"/>
              <a:t>sulphur</a:t>
            </a:r>
            <a:endParaRPr lang="de-CH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3BD6DE6C-304D-4135-B991-53D22CE63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18033"/>
              </p:ext>
            </p:extLst>
          </p:nvPr>
        </p:nvGraphicFramePr>
        <p:xfrm>
          <a:off x="2411760" y="836712"/>
          <a:ext cx="6264697" cy="52599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824537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52052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Application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against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Fungal diseases (anthracnose, leaf spot, rust, blight)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53556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>
                          <a:effectLst/>
                          <a:latin typeface="+mn-lt"/>
                        </a:rPr>
                        <a:t>Mode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of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action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Due to the high pH value, the lipids of the cell membranes of the fungi are saponified, improving the absorption of the active substance.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active substance intervenes in the metabolism of the cells of the fungus.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47931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 </a:t>
                      </a: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Contact fungicide with preventive, curative and non-specific effect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Treatments into damp foliage during fungal germination</a:t>
                      </a:r>
                    </a:p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 contact with the atmosphere, the active ingredient degrades to Sulphur and forms a preventive protective coating.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601921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Side effects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cause sunburn at more than 28 °C like net Sulphur.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have a thinning effect in fruit crops.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  <a:tr h="61097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to be mixed with other products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be used as curative treatment after the onset of infection.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Rinse and wash all spray material well after treatment  (corrosive effect).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56706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7492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0A613-C548-474A-A72A-0B6B189E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Potassium </a:t>
            </a:r>
            <a:r>
              <a:rPr lang="de-CH" dirty="0" err="1"/>
              <a:t>bicarbonate</a:t>
            </a:r>
            <a:endParaRPr lang="de-CH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3BD6DE6C-304D-4135-B991-53D22CE63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82708"/>
              </p:ext>
            </p:extLst>
          </p:nvPr>
        </p:nvGraphicFramePr>
        <p:xfrm>
          <a:off x="2699792" y="1268760"/>
          <a:ext cx="5976665" cy="4237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4760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501905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52052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Application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against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Fungal diseases (anthracnose, leaf spot, rust, blight)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53556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>
                          <a:effectLst/>
                          <a:latin typeface="+mn-lt"/>
                        </a:rPr>
                        <a:t>Mode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of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action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Causes the hyphae to burst and delays the mycelium formation of the germinating spores due to hygroscopic properties and the high pH value.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47931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 </a:t>
                      </a: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effect when treated into wet foliage during the infection phase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601921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Side effects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Leaf burn possible with certain formulations and varieties if treated frequently without washing off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When mixed with Sulphur, no fruit russeting at the recommended application rates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  <a:tr h="61097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miscible with lime Sulphur, alumina and yeast preparations.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Mixture with copper products not advisable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Improved effect in combination with Sulphur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Waiting period: 8 days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56706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6682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0A613-C548-474A-A72A-0B6B189E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Pyrethrin</a:t>
            </a:r>
            <a:endParaRPr lang="de-CH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3BD6DE6C-304D-4135-B991-53D22CE63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392679"/>
              </p:ext>
            </p:extLst>
          </p:nvPr>
        </p:nvGraphicFramePr>
        <p:xfrm>
          <a:off x="2804351" y="332656"/>
          <a:ext cx="5976665" cy="57076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4760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501905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52052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Application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against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Aphids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Lice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Moths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53556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>
                          <a:effectLst/>
                          <a:latin typeface="+mn-lt"/>
                        </a:rPr>
                        <a:t>Mode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of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action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Obtained from chrysanthemum species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Contact poison that rapidly enters the nervous system of insects and leads to paralysis and death.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Often addition of sesame oil to enhance the effect 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47931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 </a:t>
                      </a: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Rapid disintegration on contact with sunlight and air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601921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Side effects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Broad spectrum of action; also partially harms beneficial insects.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Very toxic to aquatic organisms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Hasardous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bees 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  <a:tr h="61097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miscible with lime Sulphur, bicarbonates and bacterial, yeast and alumina preparations.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Treatment of the insects before rolling of the leaves using good application technique with plenty of water and high pressure.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 long duration of effect, carry out the treatments in the evening or early morning.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Better effect through addition of soap preparations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Waiting period: 3 weeks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56706992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6828C9AA-D406-4B25-8959-C485C5D3FF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64" y="954349"/>
            <a:ext cx="2367476" cy="188521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D1DA4A5-B05B-4D75-BB60-9624037B944E}"/>
              </a:ext>
            </a:extLst>
          </p:cNvPr>
          <p:cNvSpPr txBox="1"/>
          <p:nvPr/>
        </p:nvSpPr>
        <p:spPr>
          <a:xfrm>
            <a:off x="608193" y="2967335"/>
            <a:ext cx="208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200" b="0" dirty="0"/>
              <a:t>Source: Roger </a:t>
            </a:r>
            <a:r>
              <a:rPr lang="de-CH" sz="1200" b="0" dirty="0" err="1"/>
              <a:t>Culos</a:t>
            </a:r>
            <a:r>
              <a:rPr lang="de-CH" sz="1200" b="0" dirty="0"/>
              <a:t>/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7602458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0A613-C548-474A-A72A-0B6B189E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Neem</a:t>
            </a:r>
            <a:r>
              <a:rPr lang="de-CH" dirty="0"/>
              <a:t> </a:t>
            </a:r>
            <a:r>
              <a:rPr lang="de-CH" dirty="0" err="1"/>
              <a:t>extracts</a:t>
            </a:r>
            <a:r>
              <a:rPr lang="de-CH" dirty="0"/>
              <a:t> (</a:t>
            </a:r>
            <a:r>
              <a:rPr lang="de-CH" dirty="0" err="1"/>
              <a:t>azadirachtin</a:t>
            </a:r>
            <a:r>
              <a:rPr lang="de-CH" dirty="0"/>
              <a:t>)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3BD6DE6C-304D-4135-B991-53D22CE63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512183"/>
              </p:ext>
            </p:extLst>
          </p:nvPr>
        </p:nvGraphicFramePr>
        <p:xfrm>
          <a:off x="2699792" y="1052736"/>
          <a:ext cx="5976665" cy="4809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4760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501905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52052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Application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against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Aphids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Leaf miner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53556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>
                          <a:effectLst/>
                          <a:latin typeface="+mn-lt"/>
                        </a:rPr>
                        <a:t>Mode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of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action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Extract from the seeds of the neem tree 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Azadirachta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indica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many active components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Azadirachtin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the main active ingredient, can be taken up by the plant and translocated through the leaf (translaminar) but not in the sap stream.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47931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 </a:t>
                      </a: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Inhibits larval development and reduces the fecundity of insects (delayed but high effect).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601921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Side effects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Hasardous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bees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Toxic to aquatic organisms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  <a:tr h="61097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miscible with Sulphur lime, alumina preparations and oils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Effective against aphids even after the leaves have curled up, due to stomach poison and translaminar distribution of the active ingredient in the leaves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wetting crucial for a successful treatment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 before or after flowering of fruit crops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56706992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D3661B99-2DE0-479F-80CD-CFF77A453C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08" y="4005064"/>
            <a:ext cx="2022206" cy="154140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D7CFD56-59AF-44BA-AA4D-0C3CD8AE0AAB}"/>
              </a:ext>
            </a:extLst>
          </p:cNvPr>
          <p:cNvSpPr txBox="1"/>
          <p:nvPr/>
        </p:nvSpPr>
        <p:spPr>
          <a:xfrm>
            <a:off x="533400" y="5546470"/>
            <a:ext cx="208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200" b="0" dirty="0"/>
              <a:t>Source: Roger </a:t>
            </a:r>
            <a:r>
              <a:rPr lang="de-CH" sz="1200" b="0" dirty="0" err="1"/>
              <a:t>Culos</a:t>
            </a:r>
            <a:r>
              <a:rPr lang="de-CH" sz="1200" b="0" dirty="0"/>
              <a:t>/ Wikimedia Commons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A8A21D-9414-4D22-BC9D-5E68B72E0A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68" y="1067116"/>
            <a:ext cx="1923678" cy="22725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E2C520E-3540-425C-9006-E07A1F7C8702}"/>
              </a:ext>
            </a:extLst>
          </p:cNvPr>
          <p:cNvSpPr txBox="1"/>
          <p:nvPr/>
        </p:nvSpPr>
        <p:spPr>
          <a:xfrm>
            <a:off x="467543" y="3339711"/>
            <a:ext cx="208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200" b="0" dirty="0"/>
              <a:t>Source: Forest &amp; Kim Starr/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8381317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0A613-C548-474A-A72A-0B6B189E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Bacillus </a:t>
            </a:r>
            <a:r>
              <a:rPr lang="de-CH" dirty="0" err="1"/>
              <a:t>thuringiensis</a:t>
            </a:r>
            <a:r>
              <a:rPr lang="de-CH" dirty="0"/>
              <a:t> (</a:t>
            </a:r>
            <a:r>
              <a:rPr lang="de-CH" dirty="0" err="1"/>
              <a:t>Bt</a:t>
            </a:r>
            <a:r>
              <a:rPr lang="de-CH" dirty="0"/>
              <a:t>)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3BD6DE6C-304D-4135-B991-53D22CE63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792853"/>
              </p:ext>
            </p:extLst>
          </p:nvPr>
        </p:nvGraphicFramePr>
        <p:xfrm>
          <a:off x="2627784" y="1067015"/>
          <a:ext cx="6048673" cy="4237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2528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556145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52052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Application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against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Spider moths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53556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>
                          <a:effectLst/>
                          <a:latin typeface="+mn-lt"/>
                        </a:rPr>
                        <a:t>Mode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of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action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Consist of protein crystals from bacterial spores.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 digestion by the caterpillars, the protein crystals form toxins that dissolve the cells of digestive system.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47931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 </a:t>
                      </a: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younger the caterpillars at treatment, the better the effect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 &lt;15 °C, the effect is too low due to insufficient feeding activity.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601921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Side effects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None known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 effective against certain butterfly caterpillars, therefore selective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  <a:tr h="61097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miscible with alkaline agents and additives as well as potassium soap, pyrethrum and copper products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 only above 15 °C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56706992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7C22DE83-47C5-4217-94C5-060ECE7938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07080"/>
            <a:ext cx="2148013" cy="146016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5308932-998E-4737-A3D9-750A1E424DBE}"/>
              </a:ext>
            </a:extLst>
          </p:cNvPr>
          <p:cNvSpPr/>
          <p:nvPr/>
        </p:nvSpPr>
        <p:spPr>
          <a:xfrm>
            <a:off x="431540" y="2567246"/>
            <a:ext cx="2148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200" b="0" dirty="0"/>
              <a:t>Crystals </a:t>
            </a:r>
            <a:r>
              <a:rPr lang="de-CH" sz="1200" b="0" dirty="0" err="1"/>
              <a:t>of</a:t>
            </a:r>
            <a:r>
              <a:rPr lang="de-CH" sz="1200" b="0" dirty="0"/>
              <a:t> </a:t>
            </a:r>
            <a:r>
              <a:rPr lang="de-CH" sz="1200" b="0" dirty="0" err="1"/>
              <a:t>Bt</a:t>
            </a:r>
            <a:r>
              <a:rPr lang="de-CH" sz="1200" b="0" dirty="0"/>
              <a:t>-toxin </a:t>
            </a:r>
            <a:r>
              <a:rPr lang="de-CH" sz="1200" b="0" dirty="0" err="1"/>
              <a:t>from</a:t>
            </a:r>
            <a:r>
              <a:rPr lang="de-CH" sz="1200" b="0" dirty="0"/>
              <a:t> </a:t>
            </a:r>
            <a:r>
              <a:rPr lang="de-CH" sz="1200" b="0" i="1" dirty="0"/>
              <a:t>Bacillus </a:t>
            </a:r>
            <a:r>
              <a:rPr lang="de-CH" sz="1200" b="0" i="1" dirty="0" err="1"/>
              <a:t>thuringiensis</a:t>
            </a:r>
            <a:r>
              <a:rPr lang="de-CH" sz="1200" b="0" i="1" dirty="0"/>
              <a:t>. </a:t>
            </a:r>
            <a:r>
              <a:rPr lang="de-CH" sz="1200" b="0" dirty="0"/>
              <a:t>Source: </a:t>
            </a:r>
            <a:r>
              <a:rPr lang="de-CH" sz="1200" b="0" dirty="0" err="1"/>
              <a:t>P.R.Johnston</a:t>
            </a:r>
            <a:r>
              <a:rPr lang="de-CH" sz="1200" b="0" dirty="0"/>
              <a:t>/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2534477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0A613-C548-474A-A72A-0B6B189E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Fatty</a:t>
            </a:r>
            <a:r>
              <a:rPr lang="de-CH" dirty="0"/>
              <a:t> </a:t>
            </a:r>
            <a:r>
              <a:rPr lang="de-CH" dirty="0" err="1"/>
              <a:t>acids</a:t>
            </a:r>
            <a:r>
              <a:rPr lang="de-CH" dirty="0"/>
              <a:t> (</a:t>
            </a:r>
            <a:r>
              <a:rPr lang="de-CH" dirty="0" err="1"/>
              <a:t>potassium</a:t>
            </a:r>
            <a:r>
              <a:rPr lang="de-CH" dirty="0"/>
              <a:t> </a:t>
            </a:r>
            <a:r>
              <a:rPr lang="de-CH" dirty="0" err="1"/>
              <a:t>soaps</a:t>
            </a:r>
            <a:r>
              <a:rPr lang="de-CH" dirty="0"/>
              <a:t>)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3BD6DE6C-304D-4135-B991-53D22CE63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320058"/>
              </p:ext>
            </p:extLst>
          </p:nvPr>
        </p:nvGraphicFramePr>
        <p:xfrm>
          <a:off x="2555776" y="1083817"/>
          <a:ext cx="6120681" cy="4650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0296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610385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52052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Application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against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Spider mites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Aphids 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53556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>
                          <a:effectLst/>
                          <a:latin typeface="+mn-lt"/>
                        </a:rPr>
                        <a:t>Mode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of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action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 the surface tension of the water, which allows them to penetrate the insects’ respiratory tubes, causing them to suffocate.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lye has an additional osmotic effect and dries out thin-skinned insects.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47931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 </a:t>
                      </a: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Soap products wash off quickly and have low UV stability.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Fatty acids enhance the effect of pyrethrin.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688008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Side effects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 minor impairment of beneficial insects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Harmful to aquatic organisms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  <a:tr h="61097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 miscible with pyrethrum and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quassia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extracts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be applied in the evening or early morning.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time of application and optimal wetting through a suitable application technique are crucial.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Waiting period: 1 week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56706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479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>
            <a:extLst>
              <a:ext uri="{FF2B5EF4-FFF2-40B4-BE49-F238E27FC236}">
                <a16:creationId xmlns:a16="http://schemas.microsoft.com/office/drawing/2014/main" id="{B04BC9C4-D1E4-4DC3-A95D-D26BC2996A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1006173"/>
            <a:ext cx="6214004" cy="4857219"/>
          </a:xfrm>
          <a:prstGeom prst="rect">
            <a:avLst/>
          </a:prstGeom>
        </p:spPr>
      </p:pic>
      <p:sp>
        <p:nvSpPr>
          <p:cNvPr id="12" name="Bogen 11">
            <a:extLst>
              <a:ext uri="{FF2B5EF4-FFF2-40B4-BE49-F238E27FC236}">
                <a16:creationId xmlns:a16="http://schemas.microsoft.com/office/drawing/2014/main" id="{27CA4A67-FED0-4F4F-9DE8-50E08C0D2A25}"/>
              </a:ext>
            </a:extLst>
          </p:cNvPr>
          <p:cNvSpPr/>
          <p:nvPr/>
        </p:nvSpPr>
        <p:spPr bwMode="auto">
          <a:xfrm>
            <a:off x="2919530" y="1706297"/>
            <a:ext cx="3935112" cy="3960440"/>
          </a:xfrm>
          <a:prstGeom prst="arc">
            <a:avLst>
              <a:gd name="adj1" fmla="val 18628173"/>
              <a:gd name="adj2" fmla="val 14588498"/>
            </a:avLst>
          </a:prstGeom>
          <a:noFill/>
          <a:ln w="381000" cap="flat" cmpd="sng" algn="ctr">
            <a:solidFill>
              <a:srgbClr val="FF9999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DADF6D-EE46-403D-BFDC-656EEA54A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5" y="330201"/>
            <a:ext cx="8525321" cy="675972"/>
          </a:xfrm>
        </p:spPr>
        <p:txBody>
          <a:bodyPr/>
          <a:lstStyle/>
          <a:p>
            <a:r>
              <a:rPr lang="de-CH" sz="2600" dirty="0" err="1"/>
              <a:t>Implications</a:t>
            </a:r>
            <a:r>
              <a:rPr lang="de-CH" sz="2600" dirty="0"/>
              <a:t> </a:t>
            </a:r>
            <a:r>
              <a:rPr lang="de-CH" sz="2600" dirty="0" err="1"/>
              <a:t>of</a:t>
            </a:r>
            <a:r>
              <a:rPr lang="de-CH" sz="2600" dirty="0"/>
              <a:t> </a:t>
            </a:r>
            <a:r>
              <a:rPr lang="de-CH" sz="2600" dirty="0" err="1"/>
              <a:t>poor</a:t>
            </a:r>
            <a:r>
              <a:rPr lang="de-CH" sz="2600" dirty="0"/>
              <a:t> pest and </a:t>
            </a:r>
            <a:r>
              <a:rPr lang="de-CH" sz="2600" dirty="0" err="1"/>
              <a:t>disease</a:t>
            </a:r>
            <a:r>
              <a:rPr lang="de-CH" sz="2600" dirty="0"/>
              <a:t> </a:t>
            </a:r>
            <a:r>
              <a:rPr lang="de-CH" sz="2600" dirty="0" err="1"/>
              <a:t>management</a:t>
            </a:r>
            <a:endParaRPr lang="de-CH" sz="2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013A45-DA8C-4D73-99C8-1BD16AC9F280}"/>
              </a:ext>
            </a:extLst>
          </p:cNvPr>
          <p:cNvSpPr txBox="1">
            <a:spLocks/>
          </p:cNvSpPr>
          <p:nvPr/>
        </p:nvSpPr>
        <p:spPr>
          <a:xfrm>
            <a:off x="3068773" y="4071718"/>
            <a:ext cx="2136974" cy="686083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Yield losses and poor product quality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6B2B34-1314-4EE4-8597-177037E79585}"/>
              </a:ext>
            </a:extLst>
          </p:cNvPr>
          <p:cNvSpPr txBox="1">
            <a:spLocks/>
          </p:cNvSpPr>
          <p:nvPr/>
        </p:nvSpPr>
        <p:spPr>
          <a:xfrm>
            <a:off x="6133373" y="4323339"/>
            <a:ext cx="2411905" cy="675971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Proliferation of pest and disease populations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8EAB136-33D0-4685-A2D9-897DBD8215AE}"/>
              </a:ext>
            </a:extLst>
          </p:cNvPr>
          <p:cNvSpPr txBox="1">
            <a:spLocks/>
          </p:cNvSpPr>
          <p:nvPr/>
        </p:nvSpPr>
        <p:spPr>
          <a:xfrm>
            <a:off x="3828572" y="5107863"/>
            <a:ext cx="2490328" cy="68608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Slowed crop growth and unproductive plants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A21324-AE16-45D5-9824-4A0C0A592F09}"/>
              </a:ext>
            </a:extLst>
          </p:cNvPr>
          <p:cNvSpPr txBox="1">
            <a:spLocks/>
          </p:cNvSpPr>
          <p:nvPr/>
        </p:nvSpPr>
        <p:spPr>
          <a:xfrm>
            <a:off x="6015874" y="2668390"/>
            <a:ext cx="2411904" cy="713949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Poor implementation of preventive measures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5CA32E9-BEAD-4ABD-B4D3-99A29D80E1E8}"/>
              </a:ext>
            </a:extLst>
          </p:cNvPr>
          <p:cNvSpPr txBox="1">
            <a:spLocks/>
          </p:cNvSpPr>
          <p:nvPr/>
        </p:nvSpPr>
        <p:spPr>
          <a:xfrm>
            <a:off x="6780094" y="3608888"/>
            <a:ext cx="1584175" cy="48790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No monitoring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BC0936A-AB33-4CF5-866B-04C51659A71D}"/>
              </a:ext>
            </a:extLst>
          </p:cNvPr>
          <p:cNvSpPr txBox="1">
            <a:spLocks/>
          </p:cNvSpPr>
          <p:nvPr/>
        </p:nvSpPr>
        <p:spPr>
          <a:xfrm>
            <a:off x="3090392" y="1462346"/>
            <a:ext cx="1581754" cy="48790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Income losses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D49981A-3445-4D30-BD8D-AB0BB959B0F9}"/>
              </a:ext>
            </a:extLst>
          </p:cNvPr>
          <p:cNvSpPr txBox="1">
            <a:spLocks/>
          </p:cNvSpPr>
          <p:nvPr/>
        </p:nvSpPr>
        <p:spPr>
          <a:xfrm>
            <a:off x="1940098" y="2675583"/>
            <a:ext cx="2343869" cy="48790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Low agricultural output</a:t>
            </a:r>
          </a:p>
        </p:txBody>
      </p:sp>
    </p:spTree>
    <p:extLst>
      <p:ext uri="{BB962C8B-B14F-4D97-AF65-F5344CB8AC3E}">
        <p14:creationId xmlns:p14="http://schemas.microsoft.com/office/powerpoint/2010/main" val="8338773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0A613-C548-474A-A72A-0B6B189E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Rapeseed oil, white oil (paraffin oil)</a:t>
            </a:r>
            <a:endParaRPr lang="de-CH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3BD6DE6C-304D-4135-B991-53D22CE63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484585"/>
              </p:ext>
            </p:extLst>
          </p:nvPr>
        </p:nvGraphicFramePr>
        <p:xfrm>
          <a:off x="2267744" y="834451"/>
          <a:ext cx="6408713" cy="4944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896545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52052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Application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against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Scale insects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spiders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Frost moth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Mites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Aphids 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53556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>
                          <a:effectLst/>
                          <a:latin typeface="+mn-lt"/>
                        </a:rPr>
                        <a:t>Mode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of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action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oil film coats and suffocates the pests and their eggs.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 oil also has an insecticidal contact effect.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Rapeseed oils can also be used to improve wetting and adhesion properties of other products.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47931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 </a:t>
                      </a: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Better effect in warm, dry weather due to stronger respiration of the animals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 oils are slightly more effective than vegetable oils, but are degraded more slowly.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61097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Miscibility with other products must be checked.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Miscible with copper, but not recommended due to the different amounts of water required.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wetting is crucial for success. If necessary, divide the treatment into two applications with the same amount of broth, but half the concentration.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56706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3157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0A613-C548-474A-A72A-0B6B189E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Calcium </a:t>
            </a:r>
            <a:r>
              <a:rPr lang="de-CH" dirty="0" err="1"/>
              <a:t>carbonate</a:t>
            </a:r>
            <a:r>
              <a:rPr lang="de-CH" dirty="0"/>
              <a:t> and </a:t>
            </a:r>
            <a:r>
              <a:rPr lang="de-CH" dirty="0" err="1"/>
              <a:t>kaolin</a:t>
            </a:r>
            <a:r>
              <a:rPr lang="de-CH" dirty="0"/>
              <a:t> (</a:t>
            </a:r>
            <a:r>
              <a:rPr lang="de-CH" dirty="0" err="1"/>
              <a:t>clay</a:t>
            </a:r>
            <a:r>
              <a:rPr lang="de-CH" dirty="0"/>
              <a:t>)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3BD6DE6C-304D-4135-B991-53D22CE63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501754"/>
              </p:ext>
            </p:extLst>
          </p:nvPr>
        </p:nvGraphicFramePr>
        <p:xfrm>
          <a:off x="2699792" y="986779"/>
          <a:ext cx="5976665" cy="42790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4760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501905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52052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Application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against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Leaf suckers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Tree bugs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53556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>
                          <a:effectLst/>
                          <a:latin typeface="+mn-lt"/>
                        </a:rPr>
                        <a:t>Mode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of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action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Powder made from pure white limestone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white coating makes the trees less attractive for egg laying (repellent) and prevents hatched larvae from sucking on the tree.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47931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 </a:t>
                      </a: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Applications of kaolin before hot days can reduce sunburn problems on fruits (check approval).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316381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Side effects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Little harm to beneficial insects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  <a:tr h="61097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miscible with other products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to 4 applications from the beginning of the flight of the insects until before flowering in fruit crops. 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Spray into dry foliage.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 treatment, the product should be allowed to dry.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Recommended dosage: calcium carbonate 64 kg/ha, kaolin 32 kg/ha in 1000 l of water.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56706992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AB46AB7F-232C-494E-A778-76AC3F549F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986779"/>
            <a:ext cx="2296028" cy="223224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9CA4729-99E0-47DE-99DB-BEF11E159AD3}"/>
              </a:ext>
            </a:extLst>
          </p:cNvPr>
          <p:cNvSpPr txBox="1"/>
          <p:nvPr/>
        </p:nvSpPr>
        <p:spPr>
          <a:xfrm>
            <a:off x="119458" y="3256339"/>
            <a:ext cx="2504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200" b="0" dirty="0"/>
              <a:t>Source:</a:t>
            </a:r>
          </a:p>
          <a:p>
            <a:pPr algn="r"/>
            <a:r>
              <a:rPr lang="de-CH" sz="1200" b="0" dirty="0"/>
              <a:t>Marion Halft/Wikimedia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552875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0A613-C548-474A-A72A-0B6B189E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Quassia</a:t>
            </a:r>
            <a:r>
              <a:rPr lang="de-CH" dirty="0"/>
              <a:t> </a:t>
            </a:r>
            <a:r>
              <a:rPr lang="de-CH" dirty="0" err="1"/>
              <a:t>extract</a:t>
            </a:r>
            <a:endParaRPr lang="de-CH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3BD6DE6C-304D-4135-B991-53D22CE63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556950"/>
              </p:ext>
            </p:extLst>
          </p:nvPr>
        </p:nvGraphicFramePr>
        <p:xfrm>
          <a:off x="2854317" y="1191056"/>
          <a:ext cx="5822140" cy="35831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6630">
                  <a:extLst>
                    <a:ext uri="{9D8B030D-6E8A-4147-A177-3AD203B41FA5}">
                      <a16:colId xmlns:a16="http://schemas.microsoft.com/office/drawing/2014/main" val="3364809500"/>
                    </a:ext>
                  </a:extLst>
                </a:gridCol>
                <a:gridCol w="4385510">
                  <a:extLst>
                    <a:ext uri="{9D8B030D-6E8A-4147-A177-3AD203B41FA5}">
                      <a16:colId xmlns:a16="http://schemas.microsoft.com/office/drawing/2014/main" val="4021620025"/>
                    </a:ext>
                  </a:extLst>
                </a:gridCol>
              </a:tblGrid>
              <a:tr h="520521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 err="1">
                          <a:effectLst/>
                          <a:latin typeface="+mn-lt"/>
                        </a:rPr>
                        <a:t>Application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against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Sawflies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Aphids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Leaf miner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78671585"/>
                  </a:ext>
                </a:extLst>
              </a:tr>
              <a:tr h="535566">
                <a:tc>
                  <a:txBody>
                    <a:bodyPr/>
                    <a:lstStyle/>
                    <a:p>
                      <a:pPr marL="180340" marR="17907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dirty="0">
                          <a:effectLst/>
                          <a:latin typeface="+mn-lt"/>
                        </a:rPr>
                        <a:t>Mode </a:t>
                      </a:r>
                      <a:br>
                        <a:rPr lang="de-CH" sz="1400" b="1" dirty="0">
                          <a:effectLst/>
                          <a:latin typeface="+mn-lt"/>
                        </a:rPr>
                      </a:br>
                      <a:r>
                        <a:rPr lang="de-CH" sz="1400" b="1" dirty="0" err="1">
                          <a:effectLst/>
                          <a:latin typeface="+mn-lt"/>
                        </a:rPr>
                        <a:t>of</a:t>
                      </a:r>
                      <a:r>
                        <a:rPr lang="de-CH" sz="14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CH" sz="1400" b="1" dirty="0" err="1">
                          <a:effectLst/>
                          <a:latin typeface="+mn-lt"/>
                        </a:rPr>
                        <a:t>action</a:t>
                      </a:r>
                      <a:endParaRPr lang="de-CH" sz="1400" b="1" i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Extracted from the tropical shrub </a:t>
                      </a:r>
                      <a:r>
                        <a:rPr lang="en-US" sz="14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Quassia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amara</a:t>
                      </a:r>
                      <a:endParaRPr lang="en-US" sz="14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Stomach and contact poison</a:t>
                      </a: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Paralyses insects as a neurotoxin.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98823032"/>
                  </a:ext>
                </a:extLst>
              </a:tr>
              <a:tr h="47931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 </a:t>
                      </a: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Treatment against the newly hatched larvae immediately after flowering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40624556"/>
                  </a:ext>
                </a:extLst>
              </a:tr>
              <a:tr h="601921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Side effects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Little harm to beneficial insects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65611"/>
                  </a:ext>
                </a:extLst>
              </a:tr>
              <a:tr h="610973">
                <a:tc>
                  <a:txBody>
                    <a:bodyPr/>
                    <a:lstStyle/>
                    <a:p>
                      <a:pPr marL="180340" marR="179070" algn="l" defTabSz="4572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0340" algn="l"/>
                        </a:tabLst>
                      </a:pPr>
                      <a:r>
                        <a:rPr lang="de-CH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  <a:endParaRPr lang="de-CH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216000" marR="0" lvl="0" indent="-2160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miscible with Sulphur lime and alumina preparations</a:t>
                      </a:r>
                      <a:endParaRPr lang="de-CH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16000" lvl="0" indent="-216000" algn="l" defTabSz="457200" rtl="0" eaLnBrk="1" latinLnBrk="0" hangingPunct="1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be made from bitter-wood.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356706992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C7E7C6F5-6E28-4134-8424-F478B25F75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212119"/>
            <a:ext cx="2422423" cy="230425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AD528F8-8DA0-489B-9CEE-C3A25512AC87}"/>
              </a:ext>
            </a:extLst>
          </p:cNvPr>
          <p:cNvSpPr txBox="1"/>
          <p:nvPr/>
        </p:nvSpPr>
        <p:spPr>
          <a:xfrm>
            <a:off x="575279" y="3516375"/>
            <a:ext cx="2180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200" b="0" dirty="0"/>
              <a:t>Source:</a:t>
            </a:r>
          </a:p>
          <a:p>
            <a:pPr algn="r"/>
            <a:r>
              <a:rPr lang="de-CH" sz="1200" b="0" dirty="0" err="1"/>
              <a:t>Pescov</a:t>
            </a:r>
            <a:r>
              <a:rPr lang="de-CH" sz="1200" b="0" dirty="0"/>
              <a:t>/Wikimedia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29889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90C3D3B-0B37-42C7-ADBA-79D0602D17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87" y="1215096"/>
            <a:ext cx="8373989" cy="467361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550587F-D177-499E-8A85-37526D9A0E55}"/>
              </a:ext>
            </a:extLst>
          </p:cNvPr>
          <p:cNvSpPr txBox="1">
            <a:spLocks/>
          </p:cNvSpPr>
          <p:nvPr/>
        </p:nvSpPr>
        <p:spPr bwMode="auto">
          <a:xfrm>
            <a:off x="666835" y="236809"/>
            <a:ext cx="8251825" cy="9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kern="0" dirty="0"/>
              <a:t>IFOAM Principles of organic agriculture</a:t>
            </a:r>
            <a:endParaRPr lang="de-CH" kern="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F1D1D56-9AC8-48E8-91C8-F7CCC4B70950}"/>
              </a:ext>
            </a:extLst>
          </p:cNvPr>
          <p:cNvSpPr/>
          <p:nvPr/>
        </p:nvSpPr>
        <p:spPr bwMode="auto">
          <a:xfrm>
            <a:off x="179512" y="4353838"/>
            <a:ext cx="3615456" cy="1523434"/>
          </a:xfrm>
          <a:prstGeom prst="ellipse">
            <a:avLst/>
          </a:prstGeom>
          <a:solidFill>
            <a:srgbClr val="CCECFF">
              <a:alpha val="80000"/>
            </a:srgbClr>
          </a:solidFill>
          <a:ln w="5715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83D5B2A-4AAD-460F-9E29-E1D9600B08B6}"/>
              </a:ext>
            </a:extLst>
          </p:cNvPr>
          <p:cNvSpPr/>
          <p:nvPr/>
        </p:nvSpPr>
        <p:spPr bwMode="auto">
          <a:xfrm>
            <a:off x="5232900" y="1180129"/>
            <a:ext cx="3615456" cy="1605787"/>
          </a:xfrm>
          <a:prstGeom prst="ellipse">
            <a:avLst/>
          </a:prstGeom>
          <a:solidFill>
            <a:srgbClr val="CCFFCC">
              <a:alpha val="89804"/>
            </a:srgbClr>
          </a:solidFill>
          <a:ln w="57150" cap="flat" cmpd="sng" algn="ctr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C6BB96D-74B6-4C97-83D9-4E6CCBA2CE3D}"/>
              </a:ext>
            </a:extLst>
          </p:cNvPr>
          <p:cNvSpPr/>
          <p:nvPr/>
        </p:nvSpPr>
        <p:spPr bwMode="auto">
          <a:xfrm>
            <a:off x="157697" y="1247149"/>
            <a:ext cx="3694223" cy="1605787"/>
          </a:xfrm>
          <a:prstGeom prst="ellipse">
            <a:avLst/>
          </a:prstGeom>
          <a:solidFill>
            <a:srgbClr val="FFD499">
              <a:alpha val="89804"/>
            </a:srgbClr>
          </a:solidFill>
          <a:ln w="5715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94A932C-A50F-425B-AE83-0D686902BE96}"/>
              </a:ext>
            </a:extLst>
          </p:cNvPr>
          <p:cNvSpPr/>
          <p:nvPr/>
        </p:nvSpPr>
        <p:spPr bwMode="auto">
          <a:xfrm>
            <a:off x="5214714" y="4508996"/>
            <a:ext cx="3615456" cy="1224260"/>
          </a:xfrm>
          <a:prstGeom prst="ellipse">
            <a:avLst/>
          </a:prstGeom>
          <a:solidFill>
            <a:srgbClr val="FFCCFF">
              <a:alpha val="80000"/>
            </a:srgbClr>
          </a:solidFill>
          <a:ln w="57150" cap="flat" cmpd="sng" algn="ctr">
            <a:solidFill>
              <a:srgbClr val="FF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5FE6200-4B26-4C78-8629-32CD0F5FC84A}"/>
              </a:ext>
            </a:extLst>
          </p:cNvPr>
          <p:cNvSpPr/>
          <p:nvPr/>
        </p:nvSpPr>
        <p:spPr>
          <a:xfrm>
            <a:off x="5616898" y="1700750"/>
            <a:ext cx="29150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dirty="0"/>
              <a:t>Restoring soil fertility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37EDA70-F014-45C1-852E-116886EF38DD}"/>
              </a:ext>
            </a:extLst>
          </p:cNvPr>
          <p:cNvSpPr/>
          <p:nvPr/>
        </p:nvSpPr>
        <p:spPr>
          <a:xfrm>
            <a:off x="5703483" y="2251182"/>
            <a:ext cx="2820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dirty="0"/>
              <a:t>Recycling of nutrients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7DA3E32-982F-4511-AA3A-5CECE4B10C3A}"/>
              </a:ext>
            </a:extLst>
          </p:cNvPr>
          <p:cNvSpPr/>
          <p:nvPr/>
        </p:nvSpPr>
        <p:spPr>
          <a:xfrm>
            <a:off x="628827" y="1679321"/>
            <a:ext cx="28640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dirty="0"/>
              <a:t>No chemical pesticides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966FE88-1939-4BBD-A8DF-8057FC8DB2AC}"/>
              </a:ext>
            </a:extLst>
          </p:cNvPr>
          <p:cNvSpPr/>
          <p:nvPr/>
        </p:nvSpPr>
        <p:spPr>
          <a:xfrm>
            <a:off x="671908" y="1932971"/>
            <a:ext cx="28209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dirty="0"/>
              <a:t>No livestock feed additives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5C2DC52-4671-4357-9AB6-A4C19E475973}"/>
              </a:ext>
            </a:extLst>
          </p:cNvPr>
          <p:cNvSpPr/>
          <p:nvPr/>
        </p:nvSpPr>
        <p:spPr>
          <a:xfrm>
            <a:off x="1022205" y="5373216"/>
            <a:ext cx="19300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dirty="0"/>
              <a:t>No GMOs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E37360A-07F7-4E6B-A38D-79F22248BF12}"/>
              </a:ext>
            </a:extLst>
          </p:cNvPr>
          <p:cNvSpPr/>
          <p:nvPr/>
        </p:nvSpPr>
        <p:spPr>
          <a:xfrm>
            <a:off x="355742" y="5085184"/>
            <a:ext cx="3384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dirty="0"/>
              <a:t>Including traditional knowledge</a:t>
            </a:r>
            <a:endParaRPr lang="de-CH" sz="1600" b="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73F9066-CDCD-4CF6-A379-C9C92723267E}"/>
              </a:ext>
            </a:extLst>
          </p:cNvPr>
          <p:cNvSpPr/>
          <p:nvPr/>
        </p:nvSpPr>
        <p:spPr>
          <a:xfrm>
            <a:off x="5681635" y="4941168"/>
            <a:ext cx="2756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dirty="0"/>
              <a:t>Fair shares for all partners in the value chain</a:t>
            </a:r>
            <a:endParaRPr lang="de-CH" sz="1600" b="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E08CB54-EA1D-42EF-A960-5FF1799EF309}"/>
              </a:ext>
            </a:extLst>
          </p:cNvPr>
          <p:cNvSpPr/>
          <p:nvPr/>
        </p:nvSpPr>
        <p:spPr>
          <a:xfrm>
            <a:off x="1259826" y="1341805"/>
            <a:ext cx="1260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1800" dirty="0"/>
              <a:t>Health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E274803-B251-4159-976D-5C6ED22E1C1C}"/>
              </a:ext>
            </a:extLst>
          </p:cNvPr>
          <p:cNvSpPr/>
          <p:nvPr/>
        </p:nvSpPr>
        <p:spPr>
          <a:xfrm>
            <a:off x="6480212" y="1327972"/>
            <a:ext cx="1260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1800" dirty="0"/>
              <a:t>Ecology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A6823B7-5417-412A-902F-B6A11CA05324}"/>
              </a:ext>
            </a:extLst>
          </p:cNvPr>
          <p:cNvSpPr/>
          <p:nvPr/>
        </p:nvSpPr>
        <p:spPr>
          <a:xfrm>
            <a:off x="1357170" y="4458048"/>
            <a:ext cx="1260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1800" dirty="0"/>
              <a:t>Care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BF6C996-D2BC-49C0-A7C1-0A46504B7BDA}"/>
              </a:ext>
            </a:extLst>
          </p:cNvPr>
          <p:cNvSpPr/>
          <p:nvPr/>
        </p:nvSpPr>
        <p:spPr>
          <a:xfrm>
            <a:off x="6430652" y="4643509"/>
            <a:ext cx="1260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1800" dirty="0"/>
              <a:t>Fairness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12FE6B2-3003-420B-8F2C-A27A24AEB326}"/>
              </a:ext>
            </a:extLst>
          </p:cNvPr>
          <p:cNvSpPr/>
          <p:nvPr/>
        </p:nvSpPr>
        <p:spPr>
          <a:xfrm>
            <a:off x="5676908" y="1990694"/>
            <a:ext cx="29150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dirty="0"/>
              <a:t>Promoting biodiversity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682636D7-C356-4CFD-A192-C58E594D3190}"/>
              </a:ext>
            </a:extLst>
          </p:cNvPr>
          <p:cNvSpPr/>
          <p:nvPr/>
        </p:nvSpPr>
        <p:spPr>
          <a:xfrm>
            <a:off x="665562" y="4797152"/>
            <a:ext cx="27920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dirty="0"/>
              <a:t>Efficient use of resources</a:t>
            </a:r>
            <a:endParaRPr lang="de-CH" sz="1600" b="0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589E346-1124-4E21-9FB7-326BF26981B8}"/>
              </a:ext>
            </a:extLst>
          </p:cNvPr>
          <p:cNvSpPr/>
          <p:nvPr/>
        </p:nvSpPr>
        <p:spPr>
          <a:xfrm>
            <a:off x="388961" y="2196528"/>
            <a:ext cx="3259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dirty="0"/>
              <a:t>Creating a healthy environment</a:t>
            </a:r>
          </a:p>
        </p:txBody>
      </p:sp>
    </p:spTree>
    <p:extLst>
      <p:ext uri="{BB962C8B-B14F-4D97-AF65-F5344CB8AC3E}">
        <p14:creationId xmlns:p14="http://schemas.microsoft.com/office/powerpoint/2010/main" val="2224818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CB8F202-6529-427C-9257-17320E925C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180" y="1394120"/>
            <a:ext cx="8243639" cy="4054741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386C9BB-CC8C-44BD-AEC4-774123FCDA5D}"/>
              </a:ext>
            </a:extLst>
          </p:cNvPr>
          <p:cNvSpPr/>
          <p:nvPr/>
        </p:nvSpPr>
        <p:spPr bwMode="auto">
          <a:xfrm>
            <a:off x="2301747" y="1027576"/>
            <a:ext cx="4474292" cy="4474292"/>
          </a:xfrm>
          <a:prstGeom prst="ellipse">
            <a:avLst/>
          </a:prstGeom>
          <a:noFill/>
          <a:ln w="38100" cap="flat" cmpd="sng" algn="ctr">
            <a:solidFill>
              <a:srgbClr val="CCFF99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Principles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organic</a:t>
            </a:r>
            <a:r>
              <a:rPr lang="de-CH" dirty="0"/>
              <a:t> pest and </a:t>
            </a:r>
            <a:r>
              <a:rPr lang="de-CH" dirty="0" err="1"/>
              <a:t>disease</a:t>
            </a:r>
            <a:r>
              <a:rPr lang="de-CH" dirty="0"/>
              <a:t> </a:t>
            </a:r>
            <a:r>
              <a:rPr lang="de-CH" dirty="0" err="1"/>
              <a:t>management</a:t>
            </a:r>
            <a:endParaRPr lang="de-CH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00808" y="4656671"/>
            <a:ext cx="3237635" cy="498475"/>
          </a:xfrm>
          <a:prstGeom prst="rect">
            <a:avLst/>
          </a:prstGeom>
          <a:solidFill>
            <a:srgbClr val="CCFF99"/>
          </a:solidFill>
          <a:ln w="28575">
            <a:noFill/>
            <a:miter lim="800000"/>
            <a:headEnd/>
            <a:tailEnd/>
          </a:ln>
          <a:effectLst/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Prevention – Monitoring - Control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1453" y="3998235"/>
            <a:ext cx="2498334" cy="773924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Promoting natural regulation mechanisms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ECC9280-1B22-46D2-B450-E6BAFDBA2878}"/>
              </a:ext>
            </a:extLst>
          </p:cNvPr>
          <p:cNvSpPr txBox="1">
            <a:spLocks/>
          </p:cNvSpPr>
          <p:nvPr/>
        </p:nvSpPr>
        <p:spPr>
          <a:xfrm>
            <a:off x="4508363" y="738326"/>
            <a:ext cx="2088232" cy="69383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Renouncing chemical pesticides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6430B7B-BC5C-40BA-AA4C-C36B25ED4DA3}"/>
              </a:ext>
            </a:extLst>
          </p:cNvPr>
          <p:cNvSpPr txBox="1">
            <a:spLocks/>
          </p:cNvSpPr>
          <p:nvPr/>
        </p:nvSpPr>
        <p:spPr>
          <a:xfrm>
            <a:off x="6484383" y="1466720"/>
            <a:ext cx="2468294" cy="1249096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 err="1"/>
              <a:t>Minimising</a:t>
            </a:r>
            <a:r>
              <a:rPr lang="de-CH" dirty="0"/>
              <a:t> negative </a:t>
            </a:r>
            <a:r>
              <a:rPr lang="de-CH" dirty="0" err="1"/>
              <a:t>impacts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pesticide</a:t>
            </a:r>
            <a:r>
              <a:rPr lang="de-CH" dirty="0"/>
              <a:t> </a:t>
            </a:r>
            <a:r>
              <a:rPr lang="de-CH" dirty="0" err="1"/>
              <a:t>use</a:t>
            </a:r>
            <a:r>
              <a:rPr lang="de-CH" dirty="0"/>
              <a:t> on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environment</a:t>
            </a:r>
            <a:r>
              <a:rPr lang="de-CH" dirty="0"/>
              <a:t> and </a:t>
            </a:r>
            <a:r>
              <a:rPr lang="de-CH" dirty="0" err="1"/>
              <a:t>beneficial</a:t>
            </a:r>
            <a:r>
              <a:rPr lang="de-CH" dirty="0"/>
              <a:t> </a:t>
            </a:r>
            <a:r>
              <a:rPr lang="de-CH" dirty="0" err="1"/>
              <a:t>organisms</a:t>
            </a:r>
            <a:endParaRPr lang="de-CH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3ABC8AD-EC46-4C02-AF74-CD0B1373297F}"/>
              </a:ext>
            </a:extLst>
          </p:cNvPr>
          <p:cNvSpPr txBox="1">
            <a:spLocks/>
          </p:cNvSpPr>
          <p:nvPr/>
        </p:nvSpPr>
        <p:spPr>
          <a:xfrm>
            <a:off x="905356" y="4975906"/>
            <a:ext cx="2075779" cy="788447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 err="1"/>
              <a:t>Minimising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risk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disease</a:t>
            </a:r>
            <a:r>
              <a:rPr lang="de-CH" dirty="0"/>
              <a:t> </a:t>
            </a:r>
            <a:r>
              <a:rPr lang="de-CH" dirty="0" err="1"/>
              <a:t>infections</a:t>
            </a:r>
            <a:endParaRPr lang="de-CH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D8C0F8A-7DA7-4490-BD5A-A1D4CBCFBF0E}"/>
              </a:ext>
            </a:extLst>
          </p:cNvPr>
          <p:cNvSpPr txBox="1">
            <a:spLocks/>
          </p:cNvSpPr>
          <p:nvPr/>
        </p:nvSpPr>
        <p:spPr>
          <a:xfrm>
            <a:off x="657780" y="1184231"/>
            <a:ext cx="2468294" cy="69383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Preventing development of pest populations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ED35F30-9077-421A-B099-8430252003E3}"/>
              </a:ext>
            </a:extLst>
          </p:cNvPr>
          <p:cNvSpPr txBox="1">
            <a:spLocks/>
          </p:cNvSpPr>
          <p:nvPr/>
        </p:nvSpPr>
        <p:spPr>
          <a:xfrm>
            <a:off x="248142" y="1990394"/>
            <a:ext cx="1944216" cy="785074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 err="1"/>
              <a:t>Careful</a:t>
            </a:r>
            <a:r>
              <a:rPr lang="de-CH" dirty="0"/>
              <a:t> </a:t>
            </a:r>
            <a:r>
              <a:rPr lang="de-CH" dirty="0" err="1"/>
              <a:t>monitoring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crop</a:t>
            </a:r>
            <a:r>
              <a:rPr lang="de-CH" dirty="0"/>
              <a:t> </a:t>
            </a:r>
            <a:r>
              <a:rPr lang="de-CH" dirty="0" err="1"/>
              <a:t>health</a:t>
            </a:r>
            <a:endParaRPr lang="de-CH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057926E-A262-4824-97B1-B42AABECBC07}"/>
              </a:ext>
            </a:extLst>
          </p:cNvPr>
          <p:cNvSpPr txBox="1">
            <a:spLocks/>
          </p:cNvSpPr>
          <p:nvPr/>
        </p:nvSpPr>
        <p:spPr>
          <a:xfrm>
            <a:off x="5977098" y="5195044"/>
            <a:ext cx="2637313" cy="682772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 err="1"/>
              <a:t>Continuous</a:t>
            </a:r>
            <a:r>
              <a:rPr lang="de-CH" dirty="0"/>
              <a:t> </a:t>
            </a:r>
            <a:r>
              <a:rPr lang="de-CH" dirty="0" err="1"/>
              <a:t>improvement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system</a:t>
            </a:r>
            <a:endParaRPr lang="de-CH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5DCD827-37EA-488D-B3BA-9950B42254B0}"/>
              </a:ext>
            </a:extLst>
          </p:cNvPr>
          <p:cNvSpPr txBox="1">
            <a:spLocks/>
          </p:cNvSpPr>
          <p:nvPr/>
        </p:nvSpPr>
        <p:spPr>
          <a:xfrm>
            <a:off x="3239993" y="5195044"/>
            <a:ext cx="2570484" cy="104226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de-CH" dirty="0" err="1"/>
              <a:t>Promoting</a:t>
            </a:r>
            <a:r>
              <a:rPr lang="de-CH" dirty="0"/>
              <a:t> strong and </a:t>
            </a:r>
            <a:r>
              <a:rPr lang="de-CH" dirty="0" err="1"/>
              <a:t>healthy</a:t>
            </a:r>
            <a:r>
              <a:rPr lang="de-CH" dirty="0"/>
              <a:t> plants (</a:t>
            </a:r>
            <a:r>
              <a:rPr lang="de-CH" dirty="0" err="1"/>
              <a:t>healthy</a:t>
            </a:r>
            <a:r>
              <a:rPr lang="de-CH" dirty="0"/>
              <a:t> </a:t>
            </a:r>
            <a:r>
              <a:rPr lang="de-CH" dirty="0" err="1"/>
              <a:t>soil</a:t>
            </a:r>
            <a:r>
              <a:rPr lang="de-CH" dirty="0"/>
              <a:t> – </a:t>
            </a:r>
            <a:r>
              <a:rPr lang="de-CH" dirty="0" err="1"/>
              <a:t>healthy</a:t>
            </a:r>
            <a:r>
              <a:rPr lang="de-CH" dirty="0"/>
              <a:t> plants)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76CB885-3CED-4A24-9548-392E95A59E43}"/>
              </a:ext>
            </a:extLst>
          </p:cNvPr>
          <p:cNvSpPr txBox="1">
            <a:spLocks/>
          </p:cNvSpPr>
          <p:nvPr/>
        </p:nvSpPr>
        <p:spPr>
          <a:xfrm>
            <a:off x="117600" y="4020553"/>
            <a:ext cx="2828514" cy="752795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None/>
              <a:defRPr sz="1600" b="0"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322263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 sz="2000">
                <a:latin typeface="+mn-lt"/>
                <a:ea typeface="ＭＳ Ｐゴシック" charset="-128"/>
              </a:defRPr>
            </a:lvl2pPr>
            <a:lvl3pPr marL="981075" indent="-2857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3pPr>
            <a:lvl4pPr marL="1238250" indent="-244475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4pPr>
            <a:lvl5pPr marL="1487488" indent="-2286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 Black"/>
              <a:buChar char="›"/>
              <a:defRPr>
                <a:latin typeface="+mn-lt"/>
                <a:ea typeface="ＭＳ Ｐゴシック" charset="-128"/>
              </a:defRPr>
            </a:lvl5pPr>
            <a:lvl6pPr marL="19446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6pPr>
            <a:lvl7pPr marL="24018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7pPr>
            <a:lvl8pPr marL="28590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8pPr>
            <a:lvl9pPr marL="3316288" indent="-228600" defTabSz="623888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Arial" charset="0"/>
              <a:buBlip>
                <a:blip r:embed="rId3"/>
              </a:buBlip>
              <a:defRPr>
                <a:latin typeface="+mn-lt"/>
                <a:ea typeface="ＭＳ Ｐゴシック" charset="-128"/>
              </a:defRPr>
            </a:lvl9pPr>
          </a:lstStyle>
          <a:p>
            <a:r>
              <a:rPr lang="en-US" dirty="0" err="1"/>
              <a:t>Optimising</a:t>
            </a:r>
            <a:r>
              <a:rPr lang="en-US" dirty="0"/>
              <a:t> the potentials of a diverse ecological system</a:t>
            </a:r>
          </a:p>
        </p:txBody>
      </p:sp>
    </p:spTree>
    <p:extLst>
      <p:ext uri="{BB962C8B-B14F-4D97-AF65-F5344CB8AC3E}">
        <p14:creationId xmlns:p14="http://schemas.microsoft.com/office/powerpoint/2010/main" val="488582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Healthy</a:t>
            </a:r>
            <a:r>
              <a:rPr lang="de-CH" dirty="0"/>
              <a:t> </a:t>
            </a:r>
            <a:r>
              <a:rPr lang="de-CH" dirty="0" err="1"/>
              <a:t>soil</a:t>
            </a:r>
            <a:r>
              <a:rPr lang="de-CH" dirty="0"/>
              <a:t> – </a:t>
            </a:r>
            <a:r>
              <a:rPr lang="de-CH" dirty="0" err="1"/>
              <a:t>healthy</a:t>
            </a:r>
            <a:r>
              <a:rPr lang="de-CH" dirty="0"/>
              <a:t> plants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095EF16-0732-407B-ADE2-409741DF98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37" y="726462"/>
            <a:ext cx="7704856" cy="4972707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1AAD2543-9901-472A-9AB4-78357A8C4BDD}"/>
              </a:ext>
            </a:extLst>
          </p:cNvPr>
          <p:cNvSpPr/>
          <p:nvPr/>
        </p:nvSpPr>
        <p:spPr>
          <a:xfrm>
            <a:off x="529237" y="4581128"/>
            <a:ext cx="8470402" cy="156718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  <a:miter lim="800000"/>
            <a:headEnd/>
            <a:tailEnd/>
          </a:ln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000" tIns="108000" rIns="108000" bIns="108000" numCol="1" anchor="ctr" anchorCtr="0" compatLnSpc="1">
            <a:prstTxWarp prst="textNoShape">
              <a:avLst/>
            </a:prstTxWarp>
          </a:bodyPr>
          <a:lstStyle/>
          <a:p>
            <a:pPr indent="-36195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600" b="0" dirty="0">
                <a:latin typeface="+mn-lt"/>
                <a:ea typeface="ＭＳ Ｐゴシック" charset="-128"/>
              </a:rPr>
              <a:t>Healthy soil:</a:t>
            </a:r>
          </a:p>
          <a:p>
            <a:pPr indent="-216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ea typeface="ＭＳ Ｐゴシック" charset="-128"/>
              </a:rPr>
              <a:t>Is rich in humus</a:t>
            </a:r>
          </a:p>
          <a:p>
            <a:pPr indent="-216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ea typeface="ＭＳ Ｐゴシック" charset="-128"/>
              </a:rPr>
              <a:t>Is rich in microorganisms, flora and fauna</a:t>
            </a:r>
          </a:p>
          <a:p>
            <a:pPr indent="-216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ea typeface="ＭＳ Ｐゴシック" charset="-128"/>
              </a:rPr>
              <a:t>Has a stable structure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E8A155B-2E3D-4247-BEC7-C3530D569685}"/>
              </a:ext>
            </a:extLst>
          </p:cNvPr>
          <p:cNvSpPr txBox="1"/>
          <p:nvPr/>
        </p:nvSpPr>
        <p:spPr>
          <a:xfrm>
            <a:off x="4764438" y="4955832"/>
            <a:ext cx="4168138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ea typeface="ＭＳ Ｐゴシック" charset="-128"/>
              </a:rPr>
              <a:t>Allows water penetration through </a:t>
            </a:r>
            <a:br>
              <a:rPr lang="en-US" sz="1600" b="0" dirty="0">
                <a:ea typeface="ＭＳ Ｐゴシック" charset="-128"/>
              </a:rPr>
            </a:br>
            <a:r>
              <a:rPr lang="en-US" sz="1600" b="0" dirty="0">
                <a:ea typeface="ＭＳ Ｐゴシック" charset="-128"/>
              </a:rPr>
              <a:t>micro- and </a:t>
            </a:r>
            <a:r>
              <a:rPr lang="en-US" sz="1600" b="0" dirty="0" err="1">
                <a:ea typeface="ＭＳ Ｐゴシック" charset="-128"/>
              </a:rPr>
              <a:t>macropores</a:t>
            </a:r>
            <a:endParaRPr lang="en-US" sz="1600" b="0" dirty="0">
              <a:ea typeface="ＭＳ Ｐゴシック" charset="-128"/>
            </a:endParaRPr>
          </a:p>
          <a:p>
            <a:pPr marL="216000" indent="-216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ea typeface="ＭＳ Ｐゴシック" charset="-128"/>
              </a:rPr>
              <a:t>Is resistant against soil erosion</a:t>
            </a:r>
          </a:p>
          <a:p>
            <a:pPr marL="216000" indent="-216000" defTabSz="623888"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0" dirty="0" err="1">
                <a:ea typeface="ＭＳ Ｐゴシック" charset="-128"/>
              </a:rPr>
              <a:t>Harbours</a:t>
            </a:r>
            <a:r>
              <a:rPr lang="en-US" sz="1600" b="0" dirty="0">
                <a:ea typeface="ＭＳ Ｐゴシック" charset="-128"/>
              </a:rPr>
              <a:t> no pests, diseases or weeds</a:t>
            </a:r>
          </a:p>
        </p:txBody>
      </p:sp>
    </p:spTree>
    <p:extLst>
      <p:ext uri="{BB962C8B-B14F-4D97-AF65-F5344CB8AC3E}">
        <p14:creationId xmlns:p14="http://schemas.microsoft.com/office/powerpoint/2010/main" val="1055406577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8C80"/>
      </a:accent1>
      <a:accent2>
        <a:srgbClr val="FF9400"/>
      </a:accent2>
      <a:accent3>
        <a:srgbClr val="FFFFFF"/>
      </a:accent3>
      <a:accent4>
        <a:srgbClr val="000000"/>
      </a:accent4>
      <a:accent5>
        <a:srgbClr val="AAC5C0"/>
      </a:accent5>
      <a:accent6>
        <a:srgbClr val="E78600"/>
      </a:accent6>
      <a:hlink>
        <a:srgbClr val="000000"/>
      </a:hlink>
      <a:folHlink>
        <a:srgbClr val="080808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8C80"/>
        </a:accent1>
        <a:accent2>
          <a:srgbClr val="FF9400"/>
        </a:accent2>
        <a:accent3>
          <a:srgbClr val="FFFFFF"/>
        </a:accent3>
        <a:accent4>
          <a:srgbClr val="000000"/>
        </a:accent4>
        <a:accent5>
          <a:srgbClr val="AAC5C0"/>
        </a:accent5>
        <a:accent6>
          <a:srgbClr val="E78600"/>
        </a:accent6>
        <a:hlink>
          <a:srgbClr val="000000"/>
        </a:hlink>
        <a:folHlink>
          <a:srgbClr val="08080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6428</Words>
  <Application>Microsoft Office PowerPoint</Application>
  <PresentationFormat>Bildschirmpräsentation (4:3)</PresentationFormat>
  <Paragraphs>784</Paragraphs>
  <Slides>62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62</vt:i4>
      </vt:variant>
    </vt:vector>
  </HeadingPairs>
  <TitlesOfParts>
    <vt:vector size="70" baseType="lpstr">
      <vt:lpstr>ＭＳ Ｐゴシック</vt:lpstr>
      <vt:lpstr>Arial</vt:lpstr>
      <vt:lpstr>Arial Black</vt:lpstr>
      <vt:lpstr>Calibri</vt:lpstr>
      <vt:lpstr>Symbol</vt:lpstr>
      <vt:lpstr>Times New Roman</vt:lpstr>
      <vt:lpstr>Wingdings</vt:lpstr>
      <vt:lpstr>Standarddesign</vt:lpstr>
      <vt:lpstr>Different pest types</vt:lpstr>
      <vt:lpstr>Examples of pest damage</vt:lpstr>
      <vt:lpstr>Examples of disease damage</vt:lpstr>
      <vt:lpstr>Types of disease pathogens</vt:lpstr>
      <vt:lpstr>When do pests and diseases become a problem?</vt:lpstr>
      <vt:lpstr>Implications of poor pest and disease management</vt:lpstr>
      <vt:lpstr>PowerPoint-Präsentation</vt:lpstr>
      <vt:lpstr>Principles of organic pest and disease management</vt:lpstr>
      <vt:lpstr>Healthy soil – healthy plants</vt:lpstr>
      <vt:lpstr>Three-step approach to manage pests and diseases</vt:lpstr>
      <vt:lpstr>PowerPoint-Präsentation</vt:lpstr>
      <vt:lpstr>Disease management step 1 strategies and tools Managing the soil and the crops to ensure good growing conditions</vt:lpstr>
      <vt:lpstr>Pest management step 1 strategies and tools Ensure good growing conditions</vt:lpstr>
      <vt:lpstr>PowerPoint-Präsentation</vt:lpstr>
      <vt:lpstr>Pest management step 2 strategies and tools Promoting natural enemies, scouting for pests and maintaining good field and crop hygiene</vt:lpstr>
      <vt:lpstr>PowerPoint-Präsentation</vt:lpstr>
      <vt:lpstr>Pest management step 3 strategies and tools Controlling the pests with physical and biological methods</vt:lpstr>
      <vt:lpstr>Creating a favourable environment for the crops</vt:lpstr>
      <vt:lpstr>Ensuring a pest- and disease-free field</vt:lpstr>
      <vt:lpstr>Timely planting of annual crops</vt:lpstr>
      <vt:lpstr>Use of healthy and robust seeds  and planting materials</vt:lpstr>
      <vt:lpstr>Promotion of natural enemies to control pests</vt:lpstr>
      <vt:lpstr>PowerPoint-Präsentation</vt:lpstr>
      <vt:lpstr>Controlling stemborer with the push-pull method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Bean common mosaic virus (BCMV)</vt:lpstr>
      <vt:lpstr>Halo blight, leaf rust, Fusarium root rot, anthracnose and angular leaf spot</vt:lpstr>
      <vt:lpstr>Bean aphids</vt:lpstr>
      <vt:lpstr>Bean flies (Ophiomyia spp.)</vt:lpstr>
      <vt:lpstr> Bruchids/bean weevil (Acanthoscelides obtectus)</vt:lpstr>
      <vt:lpstr>Pineapple mealy bugs and scales</vt:lpstr>
      <vt:lpstr>Pineapple root nematodes </vt:lpstr>
      <vt:lpstr>Pineapple phytophthora heart (top) rot and Phytophthora root rot </vt:lpstr>
      <vt:lpstr>Cocoa swollen shoot virus disease (CSSV)</vt:lpstr>
      <vt:lpstr>Cocoa black pod disease </vt:lpstr>
      <vt:lpstr>Cocoa mirids or capsids </vt:lpstr>
      <vt:lpstr>Groundnut rosette</vt:lpstr>
      <vt:lpstr>Groundnut late and early leaf spots </vt:lpstr>
      <vt:lpstr>Groundnut aphid (Aphis craccivora)</vt:lpstr>
      <vt:lpstr>Termites</vt:lpstr>
      <vt:lpstr>Groundnut leafminer moth (Aproaerema modicella)</vt:lpstr>
      <vt:lpstr>Soybean root-knot nematodes (Meloidogyne spp.)</vt:lpstr>
      <vt:lpstr>Soybean rust</vt:lpstr>
      <vt:lpstr> Soybean bacterial blight (Pseudomonas savastonoi) </vt:lpstr>
      <vt:lpstr>Soybean mosaic viruses (soybean mosaic virus or mosaic potyvirus)</vt:lpstr>
      <vt:lpstr>Steps to clarify the authorisation of pesticides for organic farming (1)</vt:lpstr>
      <vt:lpstr>Steps to clarify the authorisation of pesticides for organic farming (2)</vt:lpstr>
      <vt:lpstr>Sulphur</vt:lpstr>
      <vt:lpstr>Copper (-hydroxide, -lime broth, -oxychloride, -sulphate)</vt:lpstr>
      <vt:lpstr>Lime sulphur</vt:lpstr>
      <vt:lpstr>Potassium bicarbonate</vt:lpstr>
      <vt:lpstr>Pyrethrin</vt:lpstr>
      <vt:lpstr>Neem extracts (azadirachtin)</vt:lpstr>
      <vt:lpstr>Bacillus thuringiensis (Bt)</vt:lpstr>
      <vt:lpstr>Fatty acids (potassium soaps)</vt:lpstr>
      <vt:lpstr>Rapeseed oil, white oil (paraffin oil)</vt:lpstr>
      <vt:lpstr>Calcium carbonate and kaolin (clay)</vt:lpstr>
      <vt:lpstr>Quassia extract</vt:lpstr>
    </vt:vector>
  </TitlesOfParts>
  <Company>FiBL Schweiz</Company>
  <LinksUpToDate>false</LinksUpToDate>
  <SharedDoc>false</SharedDoc>
  <HyperlinkBase>http://www.fibl.org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FiBL</dc:title>
  <dc:creator>FiBL Schweiz</dc:creator>
  <cp:lastModifiedBy>Snigula Jasmin</cp:lastModifiedBy>
  <cp:revision>1606</cp:revision>
  <cp:lastPrinted>2012-06-28T06:54:32Z</cp:lastPrinted>
  <dcterms:created xsi:type="dcterms:W3CDTF">2010-11-25T15:53:57Z</dcterms:created>
  <dcterms:modified xsi:type="dcterms:W3CDTF">2024-01-26T14:49:59Z</dcterms:modified>
</cp:coreProperties>
</file>