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3"/>
  </p:notesMasterIdLst>
  <p:handoutMasterIdLst>
    <p:handoutMasterId r:id="rId84"/>
  </p:handoutMasterIdLst>
  <p:sldIdLst>
    <p:sldId id="483" r:id="rId5"/>
    <p:sldId id="484" r:id="rId6"/>
    <p:sldId id="485" r:id="rId7"/>
    <p:sldId id="486" r:id="rId8"/>
    <p:sldId id="487" r:id="rId9"/>
    <p:sldId id="488" r:id="rId10"/>
    <p:sldId id="512" r:id="rId11"/>
    <p:sldId id="514" r:id="rId12"/>
    <p:sldId id="515" r:id="rId13"/>
    <p:sldId id="516" r:id="rId14"/>
    <p:sldId id="517" r:id="rId15"/>
    <p:sldId id="518" r:id="rId16"/>
    <p:sldId id="519" r:id="rId17"/>
    <p:sldId id="489" r:id="rId18"/>
    <p:sldId id="533" r:id="rId19"/>
    <p:sldId id="534" r:id="rId20"/>
    <p:sldId id="600" r:id="rId21"/>
    <p:sldId id="601" r:id="rId22"/>
    <p:sldId id="602" r:id="rId23"/>
    <p:sldId id="603" r:id="rId24"/>
    <p:sldId id="604" r:id="rId25"/>
    <p:sldId id="535" r:id="rId26"/>
    <p:sldId id="536" r:id="rId27"/>
    <p:sldId id="537" r:id="rId28"/>
    <p:sldId id="521" r:id="rId29"/>
    <p:sldId id="508" r:id="rId30"/>
    <p:sldId id="596" r:id="rId31"/>
    <p:sldId id="597" r:id="rId32"/>
    <p:sldId id="598" r:id="rId33"/>
    <p:sldId id="520" r:id="rId34"/>
    <p:sldId id="543" r:id="rId35"/>
    <p:sldId id="547" r:id="rId36"/>
    <p:sldId id="548" r:id="rId37"/>
    <p:sldId id="549" r:id="rId38"/>
    <p:sldId id="550" r:id="rId39"/>
    <p:sldId id="551" r:id="rId40"/>
    <p:sldId id="552" r:id="rId41"/>
    <p:sldId id="553" r:id="rId42"/>
    <p:sldId id="554" r:id="rId43"/>
    <p:sldId id="555" r:id="rId44"/>
    <p:sldId id="556" r:id="rId45"/>
    <p:sldId id="557" r:id="rId46"/>
    <p:sldId id="558" r:id="rId47"/>
    <p:sldId id="559" r:id="rId48"/>
    <p:sldId id="560" r:id="rId49"/>
    <p:sldId id="561" r:id="rId50"/>
    <p:sldId id="562" r:id="rId51"/>
    <p:sldId id="563" r:id="rId52"/>
    <p:sldId id="564" r:id="rId53"/>
    <p:sldId id="565" r:id="rId54"/>
    <p:sldId id="566" r:id="rId55"/>
    <p:sldId id="567" r:id="rId56"/>
    <p:sldId id="568" r:id="rId57"/>
    <p:sldId id="569" r:id="rId58"/>
    <p:sldId id="570" r:id="rId59"/>
    <p:sldId id="571" r:id="rId60"/>
    <p:sldId id="572" r:id="rId61"/>
    <p:sldId id="573" r:id="rId62"/>
    <p:sldId id="574" r:id="rId63"/>
    <p:sldId id="575" r:id="rId64"/>
    <p:sldId id="576" r:id="rId65"/>
    <p:sldId id="577" r:id="rId66"/>
    <p:sldId id="578" r:id="rId67"/>
    <p:sldId id="579" r:id="rId68"/>
    <p:sldId id="580" r:id="rId69"/>
    <p:sldId id="581" r:id="rId70"/>
    <p:sldId id="582" r:id="rId71"/>
    <p:sldId id="583" r:id="rId72"/>
    <p:sldId id="584" r:id="rId73"/>
    <p:sldId id="585" r:id="rId74"/>
    <p:sldId id="586" r:id="rId75"/>
    <p:sldId id="589" r:id="rId76"/>
    <p:sldId id="590" r:id="rId77"/>
    <p:sldId id="542" r:id="rId78"/>
    <p:sldId id="605" r:id="rId79"/>
    <p:sldId id="593" r:id="rId80"/>
    <p:sldId id="594" r:id="rId81"/>
    <p:sldId id="59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83"/>
          </p14:sldIdLst>
        </p14:section>
        <p14:section name="Content" id="{27C77642-E8FC-D04B-A600-8D79524F4638}">
          <p14:sldIdLst>
            <p14:sldId id="484"/>
            <p14:sldId id="485"/>
            <p14:sldId id="486"/>
            <p14:sldId id="487"/>
            <p14:sldId id="488"/>
            <p14:sldId id="512"/>
            <p14:sldId id="514"/>
            <p14:sldId id="515"/>
            <p14:sldId id="516"/>
            <p14:sldId id="517"/>
            <p14:sldId id="518"/>
            <p14:sldId id="519"/>
            <p14:sldId id="489"/>
            <p14:sldId id="533"/>
            <p14:sldId id="534"/>
            <p14:sldId id="600"/>
            <p14:sldId id="601"/>
            <p14:sldId id="602"/>
            <p14:sldId id="603"/>
            <p14:sldId id="604"/>
            <p14:sldId id="535"/>
            <p14:sldId id="536"/>
            <p14:sldId id="537"/>
            <p14:sldId id="521"/>
            <p14:sldId id="508"/>
            <p14:sldId id="596"/>
            <p14:sldId id="597"/>
            <p14:sldId id="598"/>
            <p14:sldId id="520"/>
            <p14:sldId id="543"/>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Lst>
        </p14:section>
        <p14:section name="Contacts" id="{A36A632A-72D9-C44B-BFEE-AABA4BC46D46}">
          <p14:sldIdLst>
            <p14:sldId id="589"/>
            <p14:sldId id="590"/>
            <p14:sldId id="542"/>
            <p14:sldId id="605"/>
            <p14:sldId id="593"/>
            <p14:sldId id="594"/>
            <p14:sldId id="5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8" autoAdjust="0"/>
    <p:restoredTop sz="87953" autoAdjust="0"/>
  </p:normalViewPr>
  <p:slideViewPr>
    <p:cSldViewPr snapToGrid="0" snapToObjects="1">
      <p:cViewPr varScale="1">
        <p:scale>
          <a:sx n="101" d="100"/>
          <a:sy n="101" d="100"/>
        </p:scale>
        <p:origin x="942" y="96"/>
      </p:cViewPr>
      <p:guideLst/>
    </p:cSldViewPr>
  </p:slideViewPr>
  <p:outlineViewPr>
    <p:cViewPr>
      <p:scale>
        <a:sx n="33" d="100"/>
        <a:sy n="33" d="100"/>
      </p:scale>
      <p:origin x="0" y="0"/>
    </p:cViewPr>
  </p:outlineViewPr>
  <p:notesTextViewPr>
    <p:cViewPr>
      <p:scale>
        <a:sx n="170" d="100"/>
        <a:sy n="170" d="100"/>
      </p:scale>
      <p:origin x="0" y="0"/>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7/11/2023</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‹Nr.›</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‹Nr.›</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2654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2146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19747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hundredPercentStackedBarChart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73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0192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62187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5615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422073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5810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94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19103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11.07.2023</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ndParaRPr>
          </a:p>
        </p:txBody>
      </p:sp>
    </p:spTree>
    <p:extLst>
      <p:ext uri="{BB962C8B-B14F-4D97-AF65-F5344CB8AC3E}">
        <p14:creationId xmlns:p14="http://schemas.microsoft.com/office/powerpoint/2010/main" val="5894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637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13010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15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p:txBody>
      </p:sp>
    </p:spTree>
    <p:extLst>
      <p:ext uri="{BB962C8B-B14F-4D97-AF65-F5344CB8AC3E}">
        <p14:creationId xmlns:p14="http://schemas.microsoft.com/office/powerpoint/2010/main" val="14244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9465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1860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335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38357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98803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Distribution of the global organic cereal area by cereal type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903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860281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cereal area in million hectares</a:t>
            </a:r>
            <a:endParaRPr dirty="0"/>
          </a:p>
          <a:p>
            <a:r>
              <a:rPr b="0" dirty="0"/>
              <a:t>No alt text provided</a:t>
            </a:r>
            <a:endParaRPr dirty="0"/>
          </a:p>
          <a:p>
            <a:endParaRPr dirty="0"/>
          </a:p>
          <a:p>
            <a:r>
              <a:rPr b="1" dirty="0"/>
              <a:t>Organic cereal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808965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cereal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3133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3641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Use of the organic citrus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957131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citrus fruit area in thousand hectares</a:t>
            </a:r>
            <a:endParaRPr dirty="0"/>
          </a:p>
          <a:p>
            <a:r>
              <a:rPr b="0" dirty="0"/>
              <a:t>No alt text provided</a:t>
            </a:r>
            <a:endParaRPr dirty="0"/>
          </a:p>
          <a:p>
            <a:endParaRPr dirty="0"/>
          </a:p>
          <a:p>
            <a:r>
              <a:rPr b="1" dirty="0"/>
              <a:t>Organic citrus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20803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785476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Cocoa: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407117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cocoa area in thousand hectares</a:t>
            </a:r>
            <a:endParaRPr dirty="0"/>
          </a:p>
          <a:p>
            <a:r>
              <a:rPr b="0" dirty="0"/>
              <a:t>No alt text provided</a:t>
            </a:r>
            <a:endParaRPr dirty="0"/>
          </a:p>
          <a:p>
            <a:endParaRPr dirty="0"/>
          </a:p>
          <a:p>
            <a:r>
              <a:rPr b="1" dirty="0"/>
              <a:t>Organic cocoa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11452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cocoa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25511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Coffee: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2618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889703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coffee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21719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coffee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15090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2305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Use of the organic dry pulses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20504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dry pulses area in million hectares</a:t>
            </a:r>
            <a:endParaRPr dirty="0"/>
          </a:p>
          <a:p>
            <a:r>
              <a:rPr b="0" dirty="0"/>
              <a:t>No alt text provided</a:t>
            </a:r>
            <a:endParaRPr dirty="0"/>
          </a:p>
          <a:p>
            <a:endParaRPr dirty="0"/>
          </a:p>
          <a:p>
            <a:r>
              <a:rPr b="1" dirty="0"/>
              <a:t>Organic dry pulses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66601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016829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2762856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use of the organic temperate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84027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temperate fruit area in thousand hectares</a:t>
            </a:r>
            <a:endParaRPr dirty="0"/>
          </a:p>
          <a:p>
            <a:r>
              <a:rPr b="0" dirty="0"/>
              <a:t>No alt text provided</a:t>
            </a:r>
            <a:endParaRPr dirty="0"/>
          </a:p>
          <a:p>
            <a:endParaRPr dirty="0"/>
          </a:p>
          <a:p>
            <a:r>
              <a:rPr b="1" dirty="0"/>
              <a:t>Organic temperate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107105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2471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11.07.2023</a:t>
            </a:fld>
            <a:endParaRPr lang="de-CH"/>
          </a:p>
        </p:txBody>
      </p:sp>
      <p:sp>
        <p:nvSpPr>
          <p:cNvPr id="6" name="Fußzeilenplatzhalter 5"/>
          <p:cNvSpPr>
            <a:spLocks noGrp="1"/>
          </p:cNvSpPr>
          <p:nvPr>
            <p:ph type="ftr" sz="quarter" idx="12"/>
          </p:nvPr>
        </p:nvSpPr>
        <p:spPr/>
        <p:txBody>
          <a:bodyPr/>
          <a:lstStyle/>
          <a:p>
            <a:pPr>
              <a:defRPr/>
            </a:pPr>
            <a:r>
              <a:rPr lang="de-CH"/>
              <a:t>www.fibl.org</a:t>
            </a:r>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483331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079251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Distribution of global organic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10633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tropical and subtropical fruit area in thousand hectares</a:t>
            </a:r>
            <a:endParaRPr dirty="0"/>
          </a:p>
          <a:p>
            <a:r>
              <a:rPr b="0" dirty="0"/>
              <a:t>No alt text provided</a:t>
            </a:r>
            <a:endParaRPr dirty="0"/>
          </a:p>
          <a:p>
            <a:endParaRPr dirty="0"/>
          </a:p>
          <a:p>
            <a:r>
              <a:rPr b="1" dirty="0"/>
              <a:t>Organic tropical and subtropical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990411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529545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Grapes: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39371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grapes area in thousand hectares</a:t>
            </a:r>
            <a:endParaRPr dirty="0"/>
          </a:p>
          <a:p>
            <a:r>
              <a:rPr b="0" dirty="0"/>
              <a:t>No alt text provided</a:t>
            </a:r>
            <a:endParaRPr dirty="0"/>
          </a:p>
          <a:p>
            <a:endParaRPr dirty="0"/>
          </a:p>
          <a:p>
            <a:r>
              <a:rPr b="1" dirty="0"/>
              <a:t>Organic grapes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659496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2416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4275593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Distribution of global organic oilseeds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4446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oilseed area in thousand hectares</a:t>
            </a:r>
            <a:endParaRPr dirty="0"/>
          </a:p>
          <a:p>
            <a:r>
              <a:rPr b="0" dirty="0"/>
              <a:t>No alt text provided</a:t>
            </a:r>
            <a:endParaRPr dirty="0"/>
          </a:p>
          <a:p>
            <a:endParaRPr dirty="0"/>
          </a:p>
          <a:p>
            <a:r>
              <a:rPr b="1" dirty="0"/>
              <a:t>Oilseeds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5428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679887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052678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Olives: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154301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olive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672138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60594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563293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Distribution of the global organic vegetable area by crop group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2060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Development of the organic vegetable area in thousand hectares</a:t>
            </a:r>
            <a:endParaRPr dirty="0"/>
          </a:p>
          <a:p>
            <a:r>
              <a:rPr b="0" dirty="0"/>
              <a:t>No alt text provided</a:t>
            </a:r>
            <a:endParaRPr dirty="0"/>
          </a:p>
          <a:p>
            <a:endParaRPr dirty="0"/>
          </a:p>
          <a:p>
            <a:r>
              <a:rPr b="1" dirty="0"/>
              <a:t>Vegetable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09538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0064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857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82696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79913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11 July 2023</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211601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Tree>
    <p:extLst>
      <p:ext uri="{BB962C8B-B14F-4D97-AF65-F5344CB8AC3E}">
        <p14:creationId xmlns:p14="http://schemas.microsoft.com/office/powerpoint/2010/main" val="24609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34937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‹Nr.›</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2" r:id="rId11"/>
    <p:sldLayoutId id="2147483666" r:id="rId12"/>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3/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fibl.org/en/shop-en"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organic-world.net/yearbook/yearbook-2023/presentations.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www.fibl.org/" TargetMode="External"/><Relationship Id="rId13" Type="http://schemas.openxmlformats.org/officeDocument/2006/relationships/hyperlink" Target="https://twitter.com/fiblorg" TargetMode="External"/><Relationship Id="rId3" Type="http://schemas.openxmlformats.org/officeDocument/2006/relationships/image" Target="../media/image62.png"/><Relationship Id="rId7" Type="http://schemas.openxmlformats.org/officeDocument/2006/relationships/image" Target="../media/image64.jpeg"/><Relationship Id="rId12" Type="http://schemas.openxmlformats.org/officeDocument/2006/relationships/hyperlink" Target="https://www.fibl.org/en/index.html" TargetMode="External"/><Relationship Id="rId2" Type="http://schemas.openxmlformats.org/officeDocument/2006/relationships/hyperlink" Target="https://www.youtube.com/user/fiblfilm" TargetMode="External"/><Relationship Id="rId1" Type="http://schemas.openxmlformats.org/officeDocument/2006/relationships/slideLayout" Target="../slideLayouts/slideLayout6.xml"/><Relationship Id="rId6" Type="http://schemas.openxmlformats.org/officeDocument/2006/relationships/hyperlink" Target="https://www.linkedin.com/company/fibl-en" TargetMode="External"/><Relationship Id="rId11" Type="http://schemas.openxmlformats.org/officeDocument/2006/relationships/hyperlink" Target="http://www.bioaktuell.ch/" TargetMode="External"/><Relationship Id="rId5" Type="http://schemas.openxmlformats.org/officeDocument/2006/relationships/image" Target="../media/image63.png"/><Relationship Id="rId15" Type="http://schemas.openxmlformats.org/officeDocument/2006/relationships/image" Target="../media/image67.png"/><Relationship Id="rId10" Type="http://schemas.openxmlformats.org/officeDocument/2006/relationships/image" Target="../media/image66.png"/><Relationship Id="rId4" Type="http://schemas.openxmlformats.org/officeDocument/2006/relationships/hyperlink" Target="https://www.facebook.com/FiBLaktuell" TargetMode="External"/><Relationship Id="rId9" Type="http://schemas.openxmlformats.org/officeDocument/2006/relationships/image" Target="../media/image65.png"/><Relationship Id="rId14" Type="http://schemas.openxmlformats.org/officeDocument/2006/relationships/hyperlink" Target="https://www.facebook.com/FiBLnew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9835909" cy="928898"/>
          </a:xfrm>
        </p:spPr>
        <p:txBody>
          <a:bodyPr>
            <a:noAutofit/>
          </a:bodyPr>
          <a:lstStyle/>
          <a:p>
            <a:r>
              <a:rPr lang="en-GB" dirty="0"/>
              <a:t>Organic Agriculture Worldwide </a:t>
            </a:r>
            <a:r>
              <a:rPr lang="cs-CZ" dirty="0"/>
              <a:t>2021</a:t>
            </a:r>
            <a:r>
              <a:rPr lang="en-GB" dirty="0"/>
              <a:t>: </a:t>
            </a:r>
            <a:br>
              <a:rPr lang="en-GB" dirty="0"/>
            </a:br>
            <a:r>
              <a:rPr lang="en-GB" dirty="0"/>
              <a:t>Key results from the FiBL survey on organic agriculture worldwide </a:t>
            </a:r>
            <a:r>
              <a:rPr lang="cs-CZ" dirty="0"/>
              <a:t>2023</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a:xfrm>
            <a:off x="1145258" y="5283842"/>
            <a:ext cx="9429509" cy="597879"/>
          </a:xfrm>
        </p:spPr>
        <p:txBody>
          <a:bodyPr>
            <a:normAutofit/>
          </a:bodyPr>
          <a:lstStyle/>
          <a:p>
            <a:r>
              <a:rPr lang="en-US" dirty="0">
                <a:ea typeface="ＭＳ Ｐゴシック" charset="-128"/>
              </a:rPr>
              <a:t>Part 2:  Organic land</a:t>
            </a:r>
            <a:r>
              <a:rPr lang="cs-CZ" dirty="0">
                <a:ea typeface="ＭＳ Ｐゴシック" charset="-128"/>
              </a:rPr>
              <a:t> </a:t>
            </a:r>
            <a:r>
              <a:rPr lang="en-US" dirty="0">
                <a:ea typeface="ＭＳ Ｐゴシック" charset="-128"/>
              </a:rPr>
              <a:t>use and crops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a:xfrm>
            <a:off x="1145258" y="5900866"/>
            <a:ext cx="9429509" cy="210567"/>
          </a:xfrm>
        </p:spPr>
        <p:txBody>
          <a:bodyPr>
            <a:noAutofit/>
          </a:bodyPr>
          <a:lstStyle/>
          <a:p>
            <a:r>
              <a:rPr lang="en-GB" dirty="0"/>
              <a:t>Jan Trávníček</a:t>
            </a:r>
            <a:r>
              <a:rPr lang="cs-CZ" dirty="0"/>
              <a:t>,</a:t>
            </a:r>
            <a:r>
              <a:rPr lang="de-CH" dirty="0"/>
              <a:t> Bernhard Schlatter and</a:t>
            </a:r>
            <a:r>
              <a:rPr lang="cs-CZ" dirty="0"/>
              <a:t> </a:t>
            </a:r>
            <a:r>
              <a:rPr lang="de-CH" dirty="0"/>
              <a:t>Helga 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579036"/>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FiBL, </a:t>
            </a:r>
            <a:r>
              <a:rPr lang="cs-CZ" altLang="de-DE" dirty="0"/>
              <a:t>February</a:t>
            </a:r>
            <a:r>
              <a:rPr lang="en-GB" altLang="de-DE" dirty="0"/>
              <a:t> 202</a:t>
            </a:r>
            <a:r>
              <a:rPr lang="cs-CZ" altLang="de-DE" dirty="0"/>
              <a:t>3</a:t>
            </a:r>
            <a:r>
              <a:rPr lang="en-GB" altLang="de-DE" dirty="0"/>
              <a:t> </a:t>
            </a:r>
            <a:endParaRPr lang="en-GB" dirty="0"/>
          </a:p>
        </p:txBody>
      </p:sp>
    </p:spTree>
    <p:extLst>
      <p:ext uri="{BB962C8B-B14F-4D97-AF65-F5344CB8AC3E}">
        <p14:creationId xmlns:p14="http://schemas.microsoft.com/office/powerpoint/2010/main" val="224073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world_arable_land_distribution_by_country</a:t>
            </a:r>
          </a:p>
        </p:txBody>
      </p:sp>
      <p:pic>
        <p:nvPicPr>
          <p:cNvPr id="5" name="Picture 4">
            <a:extLst>
              <a:ext uri="{FF2B5EF4-FFF2-40B4-BE49-F238E27FC236}">
                <a16:creationId xmlns:a16="http://schemas.microsoft.com/office/drawing/2014/main" id="{2A938B32-C587-487F-8591-C8AB0C554422}"/>
              </a:ext>
            </a:extLst>
          </p:cNvPr>
          <p:cNvPicPr>
            <a:picLocks noChangeAspect="1"/>
          </p:cNvPicPr>
          <p:nvPr/>
        </p:nvPicPr>
        <p:blipFill>
          <a:blip r:embed="rId3"/>
          <a:stretch>
            <a:fillRect/>
          </a:stretch>
        </p:blipFill>
        <p:spPr>
          <a:xfrm>
            <a:off x="541336" y="0"/>
            <a:ext cx="10269539" cy="6870745"/>
          </a:xfrm>
          <a:prstGeom prst="rect">
            <a:avLst/>
          </a:prstGeom>
        </p:spPr>
      </p:pic>
    </p:spTree>
    <p:extLst>
      <p:ext uri="{BB962C8B-B14F-4D97-AF65-F5344CB8AC3E}">
        <p14:creationId xmlns:p14="http://schemas.microsoft.com/office/powerpoint/2010/main" val="191454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world_arable_land_distribution_by_group</a:t>
            </a:r>
          </a:p>
        </p:txBody>
      </p:sp>
      <p:pic>
        <p:nvPicPr>
          <p:cNvPr id="5" name="Picture 4">
            <a:extLst>
              <a:ext uri="{FF2B5EF4-FFF2-40B4-BE49-F238E27FC236}">
                <a16:creationId xmlns:a16="http://schemas.microsoft.com/office/drawing/2014/main" id="{98151414-B3F4-4DB4-9C85-246DB5A9FA9A}"/>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427787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world_perm_land_distribution_by_country</a:t>
            </a:r>
          </a:p>
        </p:txBody>
      </p:sp>
      <p:pic>
        <p:nvPicPr>
          <p:cNvPr id="5" name="Picture 4">
            <a:extLst>
              <a:ext uri="{FF2B5EF4-FFF2-40B4-BE49-F238E27FC236}">
                <a16:creationId xmlns:a16="http://schemas.microsoft.com/office/drawing/2014/main" id="{A3D78BD2-A1BE-444C-9A78-77D6BFDE96EC}"/>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69552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world_perm_land_distribution_by_group</a:t>
            </a:r>
          </a:p>
        </p:txBody>
      </p:sp>
      <p:pic>
        <p:nvPicPr>
          <p:cNvPr id="5" name="Picture 4">
            <a:extLst>
              <a:ext uri="{FF2B5EF4-FFF2-40B4-BE49-F238E27FC236}">
                <a16:creationId xmlns:a16="http://schemas.microsoft.com/office/drawing/2014/main" id="{394B7878-6846-45C5-BE53-B66AE13E0E69}"/>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86801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world_land_use_distribution_region</a:t>
            </a:r>
          </a:p>
        </p:txBody>
      </p:sp>
      <p:pic>
        <p:nvPicPr>
          <p:cNvPr id="5" name="Picture 4">
            <a:extLst>
              <a:ext uri="{FF2B5EF4-FFF2-40B4-BE49-F238E27FC236}">
                <a16:creationId xmlns:a16="http://schemas.microsoft.com/office/drawing/2014/main" id="{18DD1A3C-6F24-440B-8CF8-0A3A9969E02E}"/>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04095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Africa_land_use</a:t>
            </a:r>
          </a:p>
        </p:txBody>
      </p:sp>
      <p:pic>
        <p:nvPicPr>
          <p:cNvPr id="5" name="Picture 4">
            <a:extLst>
              <a:ext uri="{FF2B5EF4-FFF2-40B4-BE49-F238E27FC236}">
                <a16:creationId xmlns:a16="http://schemas.microsoft.com/office/drawing/2014/main" id="{C227F0D6-C6DF-4C18-B75A-3234261E975F}"/>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98549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Asia_land_use</a:t>
            </a:r>
          </a:p>
        </p:txBody>
      </p:sp>
      <p:pic>
        <p:nvPicPr>
          <p:cNvPr id="5" name="Picture 4">
            <a:extLst>
              <a:ext uri="{FF2B5EF4-FFF2-40B4-BE49-F238E27FC236}">
                <a16:creationId xmlns:a16="http://schemas.microsoft.com/office/drawing/2014/main" id="{CA6ADB53-F7CD-4116-90C2-0E4DC08481C0}"/>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64251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a:t>
            </a:r>
          </a:p>
        </p:txBody>
      </p:sp>
      <p:pic>
        <p:nvPicPr>
          <p:cNvPr id="5" name="Picture 4">
            <a:extLst>
              <a:ext uri="{FF2B5EF4-FFF2-40B4-BE49-F238E27FC236}">
                <a16:creationId xmlns:a16="http://schemas.microsoft.com/office/drawing/2014/main" id="{18FBFDA0-D9AC-45CC-B802-96DF9602EB7D}"/>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87541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Europe_land_use_by_culture</a:t>
            </a:r>
          </a:p>
        </p:txBody>
      </p:sp>
      <p:pic>
        <p:nvPicPr>
          <p:cNvPr id="5" name="Picture 4">
            <a:extLst>
              <a:ext uri="{FF2B5EF4-FFF2-40B4-BE49-F238E27FC236}">
                <a16:creationId xmlns:a16="http://schemas.microsoft.com/office/drawing/2014/main" id="{C082FC75-B5FC-44E5-82F9-F14343B38637}"/>
              </a:ext>
            </a:extLst>
          </p:cNvPr>
          <p:cNvPicPr>
            <a:picLocks noChangeAspect="1"/>
          </p:cNvPicPr>
          <p:nvPr/>
        </p:nvPicPr>
        <p:blipFill>
          <a:blip r:embed="rId3"/>
          <a:stretch>
            <a:fillRect/>
          </a:stretch>
        </p:blipFill>
        <p:spPr>
          <a:xfrm>
            <a:off x="1776339" y="0"/>
            <a:ext cx="8639322" cy="6858000"/>
          </a:xfrm>
          <a:prstGeom prst="rect">
            <a:avLst/>
          </a:prstGeom>
        </p:spPr>
      </p:pic>
    </p:spTree>
    <p:extLst>
      <p:ext uri="{BB962C8B-B14F-4D97-AF65-F5344CB8AC3E}">
        <p14:creationId xmlns:p14="http://schemas.microsoft.com/office/powerpoint/2010/main" val="60130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Europe_land_use_development</a:t>
            </a:r>
          </a:p>
        </p:txBody>
      </p:sp>
      <p:pic>
        <p:nvPicPr>
          <p:cNvPr id="5" name="Picture 4">
            <a:extLst>
              <a:ext uri="{FF2B5EF4-FFF2-40B4-BE49-F238E27FC236}">
                <a16:creationId xmlns:a16="http://schemas.microsoft.com/office/drawing/2014/main" id="{6F7CFE11-F0F2-4E5F-8BD7-F69AE2EB0F9F}"/>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407255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a:t>2023</a:t>
            </a:r>
            <a:br>
              <a:rPr lang="en-US" sz="2300" dirty="0"/>
            </a:br>
            <a:r>
              <a:rPr lang="en-US" sz="2300" dirty="0"/>
              <a:t>Part 2: Organic land use and crops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FiBL, Frick, Switzerland, based on national data sources and data from certifiers. </a:t>
            </a:r>
          </a:p>
          <a:p>
            <a:pPr marL="342900" indent="-342900">
              <a:defRPr/>
            </a:pPr>
            <a:r>
              <a:rPr lang="en-GB" sz="1800" kern="0" dirty="0"/>
              <a:t>Data as published February </a:t>
            </a:r>
            <a:r>
              <a:rPr lang="cs-CZ" sz="1800" kern="0" dirty="0"/>
              <a:t>2023 </a:t>
            </a:r>
            <a:r>
              <a:rPr lang="en-GB" sz="1800" kern="0" dirty="0"/>
              <a:t>in The World of Organic Agriculture. Statistics and Emerging Trends </a:t>
            </a:r>
            <a:r>
              <a:rPr lang="cs-CZ" sz="1800" kern="0" dirty="0"/>
              <a:t>2023</a:t>
            </a:r>
            <a:r>
              <a:rPr lang="en-GB" sz="1800" kern="0" dirty="0"/>
              <a:t>.* Frick and Bonn, www.organic-world.net </a:t>
            </a:r>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https://www.organic-world.net/yearbook/yearbook-202</a:t>
            </a:r>
            <a:r>
              <a:rPr lang="cs-CZ" sz="1800" kern="0" dirty="0">
                <a:hlinkClick r:id="rId4"/>
              </a:rPr>
              <a:t>3</a:t>
            </a:r>
            <a:r>
              <a:rPr lang="de-CH" sz="1800" kern="0" dirty="0">
                <a:hlinkClick r:id="rId4"/>
              </a:rPr>
              <a:t>/presentations.html</a:t>
            </a:r>
            <a:r>
              <a:rPr lang="de-CH" sz="1800" kern="0" dirty="0"/>
              <a:t> </a:t>
            </a:r>
            <a:endParaRPr lang="cs-CZ" sz="1800" kern="0" dirty="0"/>
          </a:p>
          <a:p>
            <a:pPr marL="342900" indent="-342900">
              <a:defRPr/>
            </a:pPr>
            <a:r>
              <a:rPr lang="de-CH" sz="1800" kern="0" dirty="0"/>
              <a:t>Texts and graphs: </a:t>
            </a:r>
            <a:r>
              <a:rPr lang="de-CH" sz="1800" dirty="0"/>
              <a:t>Helga Willer, Bernhard Schlatter and </a:t>
            </a:r>
            <a:r>
              <a:rPr lang="en-GB" sz="1800" dirty="0"/>
              <a:t>Jan Trávníček, </a:t>
            </a:r>
            <a:r>
              <a:rPr lang="de-CH" sz="1800" kern="0" dirty="0"/>
              <a:t>Research 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FiBL, Frick, Switzerland</a:t>
            </a:r>
          </a:p>
          <a:p>
            <a:pPr>
              <a:defRPr/>
            </a:pPr>
            <a:r>
              <a:rPr lang="en-GB" sz="1800" kern="0" dirty="0"/>
              <a:t>© Research Institute of Organic Agriculture FiBL, </a:t>
            </a:r>
            <a:r>
              <a:rPr lang="de-CH" sz="1800" kern="0" dirty="0"/>
              <a:t>Frick, Switzerland, April </a:t>
            </a:r>
            <a:r>
              <a:rPr lang="cs-CZ" sz="1800" kern="0" dirty="0"/>
              <a:t>2023</a:t>
            </a:r>
            <a:endParaRPr lang="de-CH" sz="1800" kern="0" dirty="0"/>
          </a:p>
          <a:p>
            <a:pPr marL="0" indent="0">
              <a:lnSpc>
                <a:spcPct val="110000"/>
              </a:lnSpc>
              <a:buNone/>
              <a:defRPr/>
            </a:pPr>
            <a:endParaRPr lang="de-CH" sz="1300" kern="0" dirty="0"/>
          </a:p>
          <a:p>
            <a:pPr marL="0" indent="0">
              <a:lnSpc>
                <a:spcPct val="110000"/>
              </a:lnSpc>
              <a:buNone/>
              <a:defRPr/>
            </a:pPr>
            <a:r>
              <a:rPr lang="de-CH" sz="1300" kern="0" dirty="0"/>
              <a:t>*</a:t>
            </a:r>
            <a:r>
              <a:rPr lang="de-CH" sz="1300" kern="0" dirty="0" err="1"/>
              <a:t>Citation</a:t>
            </a:r>
            <a:r>
              <a:rPr lang="de-CH" sz="1300" kern="0" dirty="0"/>
              <a:t>: </a:t>
            </a:r>
            <a:r>
              <a:rPr lang="en-GB" sz="1300" dirty="0"/>
              <a:t>Willer, Helga, Bernhard Schlatter  and Jan Trávníček (Eds.) (</a:t>
            </a:r>
            <a:r>
              <a:rPr lang="cs-CZ" sz="1300" dirty="0"/>
              <a:t>2023</a:t>
            </a:r>
            <a:r>
              <a:rPr lang="en-GB" sz="1300" dirty="0"/>
              <a:t>): The World of Organic Agriculture. Statistics and Emerging Trends </a:t>
            </a:r>
            <a:r>
              <a:rPr lang="cs-CZ" sz="1300" dirty="0"/>
              <a:t>2023</a:t>
            </a:r>
            <a:r>
              <a:rPr lang="en-GB" sz="1300" dirty="0"/>
              <a:t>. Research Institute of Organic Agriculture FiBL, Frick, and IFOAM – Organics International, Bonn. </a:t>
            </a:r>
            <a:endParaRPr lang="de-CH" sz="1300" kern="0" dirty="0"/>
          </a:p>
          <a:p>
            <a:pPr marL="0" indent="0">
              <a:buNone/>
              <a:defRPr/>
            </a:pPr>
            <a:endParaRPr lang="en-GB" sz="1800" kern="0" dirty="0"/>
          </a:p>
        </p:txBody>
      </p:sp>
    </p:spTree>
    <p:extLst>
      <p:ext uri="{BB962C8B-B14F-4D97-AF65-F5344CB8AC3E}">
        <p14:creationId xmlns:p14="http://schemas.microsoft.com/office/powerpoint/2010/main" val="147343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European_Union_land_use_by_culture</a:t>
            </a:r>
          </a:p>
        </p:txBody>
      </p:sp>
      <p:pic>
        <p:nvPicPr>
          <p:cNvPr id="5" name="Picture 4">
            <a:extLst>
              <a:ext uri="{FF2B5EF4-FFF2-40B4-BE49-F238E27FC236}">
                <a16:creationId xmlns:a16="http://schemas.microsoft.com/office/drawing/2014/main" id="{C43737B6-4E8E-4F32-AE7A-BE9FC623321F}"/>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5522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milk</a:t>
            </a:r>
          </a:p>
        </p:txBody>
      </p:sp>
      <p:pic>
        <p:nvPicPr>
          <p:cNvPr id="5" name="Picture 4">
            <a:extLst>
              <a:ext uri="{FF2B5EF4-FFF2-40B4-BE49-F238E27FC236}">
                <a16:creationId xmlns:a16="http://schemas.microsoft.com/office/drawing/2014/main" id="{8D9F1C4E-9398-4019-99A6-33F834F63DB3}"/>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27489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LA_land_use</a:t>
            </a:r>
          </a:p>
        </p:txBody>
      </p:sp>
      <p:pic>
        <p:nvPicPr>
          <p:cNvPr id="5" name="Picture 4">
            <a:extLst>
              <a:ext uri="{FF2B5EF4-FFF2-40B4-BE49-F238E27FC236}">
                <a16:creationId xmlns:a16="http://schemas.microsoft.com/office/drawing/2014/main" id="{88F6288E-5B2A-42BB-8A45-C123A94742BB}"/>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47855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NA_land_use</a:t>
            </a:r>
          </a:p>
        </p:txBody>
      </p:sp>
      <p:pic>
        <p:nvPicPr>
          <p:cNvPr id="5" name="Picture 4">
            <a:extLst>
              <a:ext uri="{FF2B5EF4-FFF2-40B4-BE49-F238E27FC236}">
                <a16:creationId xmlns:a16="http://schemas.microsoft.com/office/drawing/2014/main" id="{23DD8011-6174-41C7-910B-00F61924AC3D}"/>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45497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Oceania_land_use</a:t>
            </a:r>
          </a:p>
        </p:txBody>
      </p:sp>
      <p:pic>
        <p:nvPicPr>
          <p:cNvPr id="5" name="Picture 4">
            <a:extLst>
              <a:ext uri="{FF2B5EF4-FFF2-40B4-BE49-F238E27FC236}">
                <a16:creationId xmlns:a16="http://schemas.microsoft.com/office/drawing/2014/main" id="{E029D79C-71BC-47CF-BBC3-8D124477683F}"/>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69099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Further organic </a:t>
            </a:r>
            <a:r>
              <a:rPr lang="de-CH" dirty="0" err="1"/>
              <a:t>areas</a:t>
            </a:r>
            <a:r>
              <a:rPr lang="de-CH" dirty="0"/>
              <a:t>: Wild </a:t>
            </a:r>
            <a:r>
              <a:rPr lang="de-CH" dirty="0" err="1"/>
              <a:t>collection</a:t>
            </a:r>
            <a:r>
              <a:rPr lang="de-CH" dirty="0"/>
              <a:t> and </a:t>
            </a:r>
            <a:r>
              <a:rPr lang="de-CH" dirty="0" err="1"/>
              <a:t>aquaculture</a:t>
            </a:r>
            <a:r>
              <a:rPr lang="de-CH" dirty="0"/>
              <a:t> </a:t>
            </a:r>
          </a:p>
        </p:txBody>
      </p:sp>
      <p:sp>
        <p:nvSpPr>
          <p:cNvPr id="2" name="Inhaltsplatzhalter 1"/>
          <p:cNvSpPr>
            <a:spLocks noGrp="1"/>
          </p:cNvSpPr>
          <p:nvPr>
            <p:ph idx="1"/>
          </p:nvPr>
        </p:nvSpPr>
        <p:spPr/>
        <p:txBody>
          <a:bodyPr/>
          <a:lstStyle/>
          <a:p>
            <a:r>
              <a:rPr lang="en-GB" dirty="0"/>
              <a:t>Apart from land dedicated to organic agriculture, there are further areas of organic land dedicated to other activities. </a:t>
            </a:r>
          </a:p>
          <a:p>
            <a:r>
              <a:rPr lang="en-GB" dirty="0"/>
              <a:t>The largest parts of these are wild collection areas and beekeeping areas. </a:t>
            </a:r>
          </a:p>
          <a:p>
            <a:r>
              <a:rPr lang="en-GB" dirty="0"/>
              <a:t>Further non-agricultural areas include aquaculture, forests, and grazing areas on non-agricultural land. </a:t>
            </a:r>
          </a:p>
          <a:p>
            <a:r>
              <a:rPr lang="en-GB" dirty="0"/>
              <a:t>These areas totalled </a:t>
            </a:r>
            <a:r>
              <a:rPr lang="cs-CZ" dirty="0"/>
              <a:t>31.8</a:t>
            </a:r>
            <a:r>
              <a:rPr lang="en-GB" dirty="0"/>
              <a:t> million hectares, and all the organic areas together summed up to </a:t>
            </a:r>
            <a:r>
              <a:rPr lang="cs-CZ" dirty="0"/>
              <a:t>108.3</a:t>
            </a:r>
            <a:r>
              <a:rPr lang="en-GB" dirty="0"/>
              <a:t> million hectares. </a:t>
            </a:r>
            <a:endParaRPr lang="de-CH" dirty="0"/>
          </a:p>
          <a:p>
            <a:endParaRPr lang="de-CH" dirty="0"/>
          </a:p>
        </p:txBody>
      </p:sp>
    </p:spTree>
    <p:extLst>
      <p:ext uri="{BB962C8B-B14F-4D97-AF65-F5344CB8AC3E}">
        <p14:creationId xmlns:p14="http://schemas.microsoft.com/office/powerpoint/2010/main" val="327944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world_land_all_areas</a:t>
            </a:r>
          </a:p>
        </p:txBody>
      </p:sp>
      <p:pic>
        <p:nvPicPr>
          <p:cNvPr id="5" name="Picture 4">
            <a:extLst>
              <a:ext uri="{FF2B5EF4-FFF2-40B4-BE49-F238E27FC236}">
                <a16:creationId xmlns:a16="http://schemas.microsoft.com/office/drawing/2014/main" id="{5B118E6E-1C4F-4441-98B1-BB110D6176DA}"/>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40608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wild_ collection_by_country</a:t>
            </a:r>
          </a:p>
        </p:txBody>
      </p:sp>
      <p:pic>
        <p:nvPicPr>
          <p:cNvPr id="5" name="Picture 4">
            <a:extLst>
              <a:ext uri="{FF2B5EF4-FFF2-40B4-BE49-F238E27FC236}">
                <a16:creationId xmlns:a16="http://schemas.microsoft.com/office/drawing/2014/main" id="{57608E5C-9B1A-44EF-8E3F-5DDFC50DC240}"/>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75941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beehives_by_region</a:t>
            </a:r>
          </a:p>
        </p:txBody>
      </p:sp>
      <p:pic>
        <p:nvPicPr>
          <p:cNvPr id="5" name="Picture 4">
            <a:extLst>
              <a:ext uri="{FF2B5EF4-FFF2-40B4-BE49-F238E27FC236}">
                <a16:creationId xmlns:a16="http://schemas.microsoft.com/office/drawing/2014/main" id="{DCE92983-5328-4A64-B411-B12653B111C6}"/>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12547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 country</a:t>
            </a:r>
          </a:p>
        </p:txBody>
      </p:sp>
      <p:pic>
        <p:nvPicPr>
          <p:cNvPr id="5" name="Picture 4">
            <a:extLst>
              <a:ext uri="{FF2B5EF4-FFF2-40B4-BE49-F238E27FC236}">
                <a16:creationId xmlns:a16="http://schemas.microsoft.com/office/drawing/2014/main" id="{6B048B17-317E-4540-89EF-8946964763F4}"/>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176871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br>
              <a:rPr lang="de-DE" altLang="de-DE" dirty="0"/>
            </a:br>
            <a:br>
              <a:rPr lang="de-DE" altLang="de-DE" dirty="0"/>
            </a:br>
            <a:br>
              <a:rPr lang="de-DE" altLang="de-DE" dirty="0"/>
            </a:b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a:t>
            </a:r>
            <a:r>
              <a:rPr lang="cs-CZ" altLang="de-DE" dirty="0"/>
              <a:t>2023</a:t>
            </a:r>
            <a:r>
              <a:rPr lang="de-DE" altLang="de-DE" dirty="0"/>
              <a:t>.</a:t>
            </a:r>
          </a:p>
        </p:txBody>
      </p:sp>
      <p:pic>
        <p:nvPicPr>
          <p:cNvPr id="7173" name="Grafik 6"/>
          <p:cNvPicPr>
            <a:picLocks noChangeAspect="1"/>
          </p:cNvPicPr>
          <p:nvPr/>
        </p:nvPicPr>
        <p:blipFill>
          <a:blip r:embed="rId3">
            <a:extLst>
              <a:ext uri="{28A0092B-C50C-407E-A947-70E740481C1C}">
                <a14:useLocalDpi xmlns:a14="http://schemas.microsoft.com/office/drawing/2010/main"/>
              </a:ext>
            </a:extLst>
          </a:blip>
          <a:srcRect l="27657" t="39049" r="42056" b="30476"/>
          <a:stretch>
            <a:fillRect/>
          </a:stretch>
        </p:blipFill>
        <p:spPr bwMode="auto">
          <a:xfrm>
            <a:off x="7551374" y="2872334"/>
            <a:ext cx="1440000" cy="7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1374" y="1339264"/>
            <a:ext cx="1440000" cy="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266" t="19023" r="9772" b="21266"/>
          <a:stretch/>
        </p:blipFill>
        <p:spPr bwMode="auto">
          <a:xfrm>
            <a:off x="7551374" y="2340087"/>
            <a:ext cx="14400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1374" y="3668937"/>
            <a:ext cx="1440000" cy="800000"/>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96979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aquaculture_country</a:t>
            </a:r>
          </a:p>
        </p:txBody>
      </p:sp>
      <p:pic>
        <p:nvPicPr>
          <p:cNvPr id="5" name="Picture 4">
            <a:extLst>
              <a:ext uri="{FF2B5EF4-FFF2-40B4-BE49-F238E27FC236}">
                <a16:creationId xmlns:a16="http://schemas.microsoft.com/office/drawing/2014/main" id="{A73B9E86-E6D7-45B6-AB15-E7CEA9E7342F}"/>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1596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Crops </a:t>
            </a:r>
            <a:r>
              <a:rPr lang="de-CH" dirty="0" err="1"/>
              <a:t>grown</a:t>
            </a:r>
            <a:r>
              <a:rPr lang="de-CH" dirty="0"/>
              <a:t> in organic agriculture </a:t>
            </a:r>
          </a:p>
        </p:txBody>
      </p:sp>
    </p:spTree>
    <p:extLst>
      <p:ext uri="{BB962C8B-B14F-4D97-AF65-F5344CB8AC3E}">
        <p14:creationId xmlns:p14="http://schemas.microsoft.com/office/powerpoint/2010/main" val="744693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Cereals_1a</a:t>
            </a:r>
          </a:p>
        </p:txBody>
      </p:sp>
      <p:pic>
        <p:nvPicPr>
          <p:cNvPr id="7" name="Picture 6">
            <a:extLst>
              <a:ext uri="{FF2B5EF4-FFF2-40B4-BE49-F238E27FC236}">
                <a16:creationId xmlns:a16="http://schemas.microsoft.com/office/drawing/2014/main" id="{499BEB06-7D3D-462F-A643-942D9BBC32D2}"/>
              </a:ext>
            </a:extLst>
          </p:cNvPr>
          <p:cNvPicPr>
            <a:picLocks noChangeAspect="1"/>
          </p:cNvPicPr>
          <p:nvPr/>
        </p:nvPicPr>
        <p:blipFill rotWithShape="1">
          <a:blip r:embed="rId3"/>
          <a:srcRect b="39445"/>
          <a:stretch/>
        </p:blipFill>
        <p:spPr>
          <a:xfrm>
            <a:off x="1810822" y="0"/>
            <a:ext cx="9192554" cy="6858000"/>
          </a:xfrm>
          <a:prstGeom prst="rect">
            <a:avLst/>
          </a:prstGeom>
        </p:spPr>
      </p:pic>
    </p:spTree>
    <p:extLst>
      <p:ext uri="{BB962C8B-B14F-4D97-AF65-F5344CB8AC3E}">
        <p14:creationId xmlns:p14="http://schemas.microsoft.com/office/powerpoint/2010/main" val="300932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Cereals_1b</a:t>
            </a:r>
          </a:p>
        </p:txBody>
      </p:sp>
      <p:pic>
        <p:nvPicPr>
          <p:cNvPr id="5" name="Picture 4">
            <a:extLst>
              <a:ext uri="{FF2B5EF4-FFF2-40B4-BE49-F238E27FC236}">
                <a16:creationId xmlns:a16="http://schemas.microsoft.com/office/drawing/2014/main" id="{B5FCD5B0-AAB8-4BAD-BA0C-9B0BAD712CE2}"/>
              </a:ext>
            </a:extLst>
          </p:cNvPr>
          <p:cNvPicPr>
            <a:picLocks noChangeAspect="1"/>
          </p:cNvPicPr>
          <p:nvPr/>
        </p:nvPicPr>
        <p:blipFill rotWithShape="1">
          <a:blip r:embed="rId3"/>
          <a:srcRect t="63472"/>
          <a:stretch/>
        </p:blipFill>
        <p:spPr>
          <a:xfrm>
            <a:off x="434152" y="881062"/>
            <a:ext cx="11323696" cy="5095875"/>
          </a:xfrm>
          <a:prstGeom prst="rect">
            <a:avLst/>
          </a:prstGeom>
        </p:spPr>
      </p:pic>
    </p:spTree>
    <p:extLst>
      <p:ext uri="{BB962C8B-B14F-4D97-AF65-F5344CB8AC3E}">
        <p14:creationId xmlns:p14="http://schemas.microsoft.com/office/powerpoint/2010/main" val="175971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Cereals_2a</a:t>
            </a:r>
          </a:p>
        </p:txBody>
      </p:sp>
      <p:pic>
        <p:nvPicPr>
          <p:cNvPr id="5" name="Picture 4">
            <a:extLst>
              <a:ext uri="{FF2B5EF4-FFF2-40B4-BE49-F238E27FC236}">
                <a16:creationId xmlns:a16="http://schemas.microsoft.com/office/drawing/2014/main" id="{82A0A743-C6BD-4219-987A-6B8E0F776944}"/>
              </a:ext>
            </a:extLst>
          </p:cNvPr>
          <p:cNvPicPr>
            <a:picLocks noChangeAspect="1"/>
          </p:cNvPicPr>
          <p:nvPr/>
        </p:nvPicPr>
        <p:blipFill rotWithShape="1">
          <a:blip r:embed="rId3"/>
          <a:srcRect b="63889"/>
          <a:stretch/>
        </p:blipFill>
        <p:spPr>
          <a:xfrm>
            <a:off x="680456" y="871537"/>
            <a:ext cx="10831088" cy="5114925"/>
          </a:xfrm>
          <a:prstGeom prst="rect">
            <a:avLst/>
          </a:prstGeom>
        </p:spPr>
      </p:pic>
    </p:spTree>
    <p:extLst>
      <p:ext uri="{BB962C8B-B14F-4D97-AF65-F5344CB8AC3E}">
        <p14:creationId xmlns:p14="http://schemas.microsoft.com/office/powerpoint/2010/main" val="1578699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Cereals_2b</a:t>
            </a:r>
          </a:p>
        </p:txBody>
      </p:sp>
      <p:pic>
        <p:nvPicPr>
          <p:cNvPr id="5" name="Picture 4">
            <a:extLst>
              <a:ext uri="{FF2B5EF4-FFF2-40B4-BE49-F238E27FC236}">
                <a16:creationId xmlns:a16="http://schemas.microsoft.com/office/drawing/2014/main" id="{8BE6302D-1856-4E9C-9863-F16587653F61}"/>
              </a:ext>
            </a:extLst>
          </p:cNvPr>
          <p:cNvPicPr>
            <a:picLocks noChangeAspect="1"/>
          </p:cNvPicPr>
          <p:nvPr/>
        </p:nvPicPr>
        <p:blipFill rotWithShape="1">
          <a:blip r:embed="rId3"/>
          <a:srcRect t="37223" b="3831"/>
          <a:stretch/>
        </p:blipFill>
        <p:spPr>
          <a:xfrm>
            <a:off x="1851524" y="157059"/>
            <a:ext cx="8488951" cy="6543881"/>
          </a:xfrm>
          <a:prstGeom prst="rect">
            <a:avLst/>
          </a:prstGeom>
        </p:spPr>
      </p:pic>
    </p:spTree>
    <p:extLst>
      <p:ext uri="{BB962C8B-B14F-4D97-AF65-F5344CB8AC3E}">
        <p14:creationId xmlns:p14="http://schemas.microsoft.com/office/powerpoint/2010/main" val="1956351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Fruit_1a</a:t>
            </a:r>
          </a:p>
        </p:txBody>
      </p:sp>
      <p:pic>
        <p:nvPicPr>
          <p:cNvPr id="5" name="Picture 4">
            <a:extLst>
              <a:ext uri="{FF2B5EF4-FFF2-40B4-BE49-F238E27FC236}">
                <a16:creationId xmlns:a16="http://schemas.microsoft.com/office/drawing/2014/main" id="{9067584E-1138-428B-96EE-D02E7B48AA84}"/>
              </a:ext>
            </a:extLst>
          </p:cNvPr>
          <p:cNvPicPr>
            <a:picLocks noChangeAspect="1"/>
          </p:cNvPicPr>
          <p:nvPr/>
        </p:nvPicPr>
        <p:blipFill rotWithShape="1">
          <a:blip r:embed="rId3"/>
          <a:srcRect b="39028"/>
          <a:stretch/>
        </p:blipFill>
        <p:spPr>
          <a:xfrm>
            <a:off x="1767648" y="0"/>
            <a:ext cx="9129735" cy="6858000"/>
          </a:xfrm>
          <a:prstGeom prst="rect">
            <a:avLst/>
          </a:prstGeom>
        </p:spPr>
      </p:pic>
    </p:spTree>
    <p:extLst>
      <p:ext uri="{BB962C8B-B14F-4D97-AF65-F5344CB8AC3E}">
        <p14:creationId xmlns:p14="http://schemas.microsoft.com/office/powerpoint/2010/main" val="1064490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Fruit_1b</a:t>
            </a:r>
          </a:p>
        </p:txBody>
      </p:sp>
      <p:pic>
        <p:nvPicPr>
          <p:cNvPr id="5" name="Picture 4">
            <a:extLst>
              <a:ext uri="{FF2B5EF4-FFF2-40B4-BE49-F238E27FC236}">
                <a16:creationId xmlns:a16="http://schemas.microsoft.com/office/drawing/2014/main" id="{55AEF272-9F79-475B-9AE1-1ABCF33F725F}"/>
              </a:ext>
            </a:extLst>
          </p:cNvPr>
          <p:cNvPicPr>
            <a:picLocks noChangeAspect="1"/>
          </p:cNvPicPr>
          <p:nvPr/>
        </p:nvPicPr>
        <p:blipFill rotWithShape="1">
          <a:blip r:embed="rId3"/>
          <a:srcRect t="62778"/>
          <a:stretch/>
        </p:blipFill>
        <p:spPr>
          <a:xfrm>
            <a:off x="522874" y="873308"/>
            <a:ext cx="11146251" cy="5111383"/>
          </a:xfrm>
          <a:prstGeom prst="rect">
            <a:avLst/>
          </a:prstGeom>
        </p:spPr>
      </p:pic>
    </p:spTree>
    <p:extLst>
      <p:ext uri="{BB962C8B-B14F-4D97-AF65-F5344CB8AC3E}">
        <p14:creationId xmlns:p14="http://schemas.microsoft.com/office/powerpoint/2010/main" val="373742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Fruit_2a</a:t>
            </a:r>
          </a:p>
        </p:txBody>
      </p:sp>
      <p:pic>
        <p:nvPicPr>
          <p:cNvPr id="5" name="Picture 4">
            <a:extLst>
              <a:ext uri="{FF2B5EF4-FFF2-40B4-BE49-F238E27FC236}">
                <a16:creationId xmlns:a16="http://schemas.microsoft.com/office/drawing/2014/main" id="{FD66AD2F-7D81-4885-ACE9-BADC440E20BB}"/>
              </a:ext>
            </a:extLst>
          </p:cNvPr>
          <p:cNvPicPr>
            <a:picLocks noChangeAspect="1"/>
          </p:cNvPicPr>
          <p:nvPr/>
        </p:nvPicPr>
        <p:blipFill rotWithShape="1">
          <a:blip r:embed="rId3"/>
          <a:srcRect b="64028"/>
          <a:stretch/>
        </p:blipFill>
        <p:spPr>
          <a:xfrm>
            <a:off x="684462" y="883258"/>
            <a:ext cx="10823076" cy="5091483"/>
          </a:xfrm>
          <a:prstGeom prst="rect">
            <a:avLst/>
          </a:prstGeom>
        </p:spPr>
      </p:pic>
    </p:spTree>
    <p:extLst>
      <p:ext uri="{BB962C8B-B14F-4D97-AF65-F5344CB8AC3E}">
        <p14:creationId xmlns:p14="http://schemas.microsoft.com/office/powerpoint/2010/main" val="920114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Fruit_2b</a:t>
            </a:r>
          </a:p>
        </p:txBody>
      </p:sp>
      <p:pic>
        <p:nvPicPr>
          <p:cNvPr id="5" name="Picture 4">
            <a:extLst>
              <a:ext uri="{FF2B5EF4-FFF2-40B4-BE49-F238E27FC236}">
                <a16:creationId xmlns:a16="http://schemas.microsoft.com/office/drawing/2014/main" id="{C22DAFB6-176A-4450-A91B-EC3CD2A2F406}"/>
              </a:ext>
            </a:extLst>
          </p:cNvPr>
          <p:cNvPicPr>
            <a:picLocks noChangeAspect="1"/>
          </p:cNvPicPr>
          <p:nvPr/>
        </p:nvPicPr>
        <p:blipFill rotWithShape="1">
          <a:blip r:embed="rId3"/>
          <a:srcRect t="35416"/>
          <a:stretch/>
        </p:blipFill>
        <p:spPr>
          <a:xfrm>
            <a:off x="2103383" y="56869"/>
            <a:ext cx="7985234" cy="6744262"/>
          </a:xfrm>
          <a:prstGeom prst="rect">
            <a:avLst/>
          </a:prstGeom>
        </p:spPr>
      </p:pic>
    </p:spTree>
    <p:extLst>
      <p:ext uri="{BB962C8B-B14F-4D97-AF65-F5344CB8AC3E}">
        <p14:creationId xmlns:p14="http://schemas.microsoft.com/office/powerpoint/2010/main" val="273427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t>
            </a:r>
            <a:r>
              <a:rPr lang="de-CH" altLang="en-US" dirty="0" err="1"/>
              <a:t>Agriculture</a:t>
            </a:r>
            <a:r>
              <a:rPr lang="de-CH" altLang="en-US" dirty="0"/>
              <a:t> </a:t>
            </a:r>
            <a:r>
              <a:rPr lang="cs-CZ" altLang="en-US" dirty="0"/>
              <a:t>2023</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2</a:t>
            </a:r>
            <a:r>
              <a:rPr lang="cs-CZ" sz="2400" dirty="0"/>
              <a:t>4</a:t>
            </a:r>
            <a:r>
              <a:rPr lang="cs-CZ" sz="2400" baseline="30000" dirty="0"/>
              <a:t>th</a:t>
            </a:r>
            <a:r>
              <a:rPr lang="de-CH" sz="2400" dirty="0"/>
              <a:t>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a:t>
            </a:r>
            <a:r>
              <a:rPr lang="cs-CZ" sz="2400" dirty="0"/>
              <a:t>2023</a:t>
            </a:r>
            <a:r>
              <a:rPr lang="de-CH" sz="2400" dirty="0"/>
              <a:t>.</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t>
            </a:r>
            <a:r>
              <a:rPr lang="de-CH" sz="2400" dirty="0" err="1"/>
              <a:t>policy</a:t>
            </a:r>
            <a:r>
              <a:rPr lang="de-CH" sz="2400" dirty="0"/>
              <a:t> support</a:t>
            </a:r>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 (item </a:t>
            </a:r>
            <a:r>
              <a:rPr lang="de-CH" sz="2400" dirty="0" err="1"/>
              <a:t>number</a:t>
            </a:r>
            <a:r>
              <a:rPr lang="de-CH" sz="2400" dirty="0"/>
              <a:t> </a:t>
            </a:r>
            <a:r>
              <a:rPr lang="cs-CZ" sz="2400" dirty="0"/>
              <a:t>1254</a:t>
            </a:r>
            <a:r>
              <a:rPr lang="de-CH" sz="2400" dirty="0"/>
              <a:t>)</a:t>
            </a:r>
            <a:r>
              <a:rPr lang="cs-CZ" sz="2400" dirty="0"/>
              <a:t>: </a:t>
            </a:r>
            <a:r>
              <a:rPr lang="cs-CZ" sz="2400" dirty="0">
                <a:hlinkClick r:id="rId3"/>
              </a:rPr>
              <a:t>https://www.fibl.org/en/shop-en</a:t>
            </a:r>
            <a:r>
              <a:rPr lang="cs-CZ" sz="2400" dirty="0"/>
              <a:t> </a:t>
            </a:r>
            <a:br>
              <a:rPr lang="de-CH" sz="2400" dirty="0"/>
            </a:br>
            <a:endParaRPr lang="de-CH" sz="2400" dirty="0"/>
          </a:p>
          <a:p>
            <a:r>
              <a:rPr lang="de-CH" altLang="en-US" sz="2400" dirty="0">
                <a:hlinkClick r:id="rId4"/>
              </a:rPr>
              <a:t>www.organic-world.net</a:t>
            </a:r>
            <a:endParaRPr lang="de-CH" altLang="en-US" sz="2400" dirty="0"/>
          </a:p>
          <a:p>
            <a:r>
              <a:rPr lang="de-CH" altLang="en-US" sz="2400" dirty="0">
                <a:hlinkClick r:id="rId5"/>
              </a:rPr>
              <a:t>https://statistics.fibl.org</a:t>
            </a:r>
            <a:r>
              <a:rPr lang="de-CH" altLang="en-US" sz="2400" dirty="0"/>
              <a:t> </a:t>
            </a:r>
          </a:p>
          <a:p>
            <a:endParaRPr lang="de-CH" sz="2400" dirty="0"/>
          </a:p>
        </p:txBody>
      </p:sp>
      <p:pic>
        <p:nvPicPr>
          <p:cNvPr id="3" name="Grafik 2"/>
          <p:cNvPicPr>
            <a:picLocks noChangeAspect="1"/>
          </p:cNvPicPr>
          <p:nvPr/>
        </p:nvPicPr>
        <p:blipFill>
          <a:blip r:embed="rId6"/>
          <a:stretch>
            <a:fillRect/>
          </a:stretch>
        </p:blipFill>
        <p:spPr>
          <a:xfrm>
            <a:off x="8324761" y="927100"/>
            <a:ext cx="3212451" cy="4883271"/>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64069945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Cocoa_1a</a:t>
            </a:r>
          </a:p>
        </p:txBody>
      </p:sp>
      <p:pic>
        <p:nvPicPr>
          <p:cNvPr id="5" name="Picture 4">
            <a:extLst>
              <a:ext uri="{FF2B5EF4-FFF2-40B4-BE49-F238E27FC236}">
                <a16:creationId xmlns:a16="http://schemas.microsoft.com/office/drawing/2014/main" id="{B23B9FDB-9F2C-456E-8825-A8F932AC05B4}"/>
              </a:ext>
            </a:extLst>
          </p:cNvPr>
          <p:cNvPicPr>
            <a:picLocks noChangeAspect="1"/>
          </p:cNvPicPr>
          <p:nvPr/>
        </p:nvPicPr>
        <p:blipFill rotWithShape="1">
          <a:blip r:embed="rId3"/>
          <a:srcRect b="38195"/>
          <a:stretch/>
        </p:blipFill>
        <p:spPr>
          <a:xfrm>
            <a:off x="1769648" y="0"/>
            <a:ext cx="9006637" cy="6858000"/>
          </a:xfrm>
          <a:prstGeom prst="rect">
            <a:avLst/>
          </a:prstGeom>
        </p:spPr>
      </p:pic>
    </p:spTree>
    <p:extLst>
      <p:ext uri="{BB962C8B-B14F-4D97-AF65-F5344CB8AC3E}">
        <p14:creationId xmlns:p14="http://schemas.microsoft.com/office/powerpoint/2010/main" val="2603038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Cocoa_2a</a:t>
            </a:r>
          </a:p>
        </p:txBody>
      </p:sp>
      <p:pic>
        <p:nvPicPr>
          <p:cNvPr id="5" name="Picture 4">
            <a:extLst>
              <a:ext uri="{FF2B5EF4-FFF2-40B4-BE49-F238E27FC236}">
                <a16:creationId xmlns:a16="http://schemas.microsoft.com/office/drawing/2014/main" id="{9A863845-AED4-42D9-8170-C3399A7D2EEA}"/>
              </a:ext>
            </a:extLst>
          </p:cNvPr>
          <p:cNvPicPr>
            <a:picLocks noChangeAspect="1"/>
          </p:cNvPicPr>
          <p:nvPr/>
        </p:nvPicPr>
        <p:blipFill rotWithShape="1">
          <a:blip r:embed="rId3"/>
          <a:srcRect b="63750"/>
          <a:stretch/>
        </p:blipFill>
        <p:spPr>
          <a:xfrm>
            <a:off x="721298" y="881062"/>
            <a:ext cx="10749404" cy="5095875"/>
          </a:xfrm>
          <a:prstGeom prst="rect">
            <a:avLst/>
          </a:prstGeom>
        </p:spPr>
      </p:pic>
    </p:spTree>
    <p:extLst>
      <p:ext uri="{BB962C8B-B14F-4D97-AF65-F5344CB8AC3E}">
        <p14:creationId xmlns:p14="http://schemas.microsoft.com/office/powerpoint/2010/main" val="3227652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Cocoa_2b</a:t>
            </a:r>
          </a:p>
        </p:txBody>
      </p:sp>
      <p:pic>
        <p:nvPicPr>
          <p:cNvPr id="5" name="Picture 4">
            <a:extLst>
              <a:ext uri="{FF2B5EF4-FFF2-40B4-BE49-F238E27FC236}">
                <a16:creationId xmlns:a16="http://schemas.microsoft.com/office/drawing/2014/main" id="{DAB27E5A-ABAC-454F-84CA-09D019CBD945}"/>
              </a:ext>
            </a:extLst>
          </p:cNvPr>
          <p:cNvPicPr>
            <a:picLocks noChangeAspect="1"/>
          </p:cNvPicPr>
          <p:nvPr/>
        </p:nvPicPr>
        <p:blipFill rotWithShape="1">
          <a:blip r:embed="rId3"/>
          <a:srcRect t="36944"/>
          <a:stretch/>
        </p:blipFill>
        <p:spPr>
          <a:xfrm>
            <a:off x="2245224" y="0"/>
            <a:ext cx="8316638" cy="6858000"/>
          </a:xfrm>
          <a:prstGeom prst="rect">
            <a:avLst/>
          </a:prstGeom>
        </p:spPr>
      </p:pic>
    </p:spTree>
    <p:extLst>
      <p:ext uri="{BB962C8B-B14F-4D97-AF65-F5344CB8AC3E}">
        <p14:creationId xmlns:p14="http://schemas.microsoft.com/office/powerpoint/2010/main" val="1974635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Coffee_1a</a:t>
            </a:r>
          </a:p>
        </p:txBody>
      </p:sp>
      <p:pic>
        <p:nvPicPr>
          <p:cNvPr id="5" name="Picture 4">
            <a:extLst>
              <a:ext uri="{FF2B5EF4-FFF2-40B4-BE49-F238E27FC236}">
                <a16:creationId xmlns:a16="http://schemas.microsoft.com/office/drawing/2014/main" id="{8EE92297-B688-47F0-BD07-891EC968729D}"/>
              </a:ext>
            </a:extLst>
          </p:cNvPr>
          <p:cNvPicPr>
            <a:picLocks noChangeAspect="1"/>
          </p:cNvPicPr>
          <p:nvPr/>
        </p:nvPicPr>
        <p:blipFill rotWithShape="1">
          <a:blip r:embed="rId3"/>
          <a:srcRect b="37361"/>
          <a:stretch/>
        </p:blipFill>
        <p:spPr>
          <a:xfrm>
            <a:off x="1893474" y="0"/>
            <a:ext cx="8812626" cy="6800748"/>
          </a:xfrm>
          <a:prstGeom prst="rect">
            <a:avLst/>
          </a:prstGeom>
        </p:spPr>
      </p:pic>
    </p:spTree>
    <p:extLst>
      <p:ext uri="{BB962C8B-B14F-4D97-AF65-F5344CB8AC3E}">
        <p14:creationId xmlns:p14="http://schemas.microsoft.com/office/powerpoint/2010/main" val="4068082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Coffee_2a</a:t>
            </a:r>
          </a:p>
        </p:txBody>
      </p:sp>
      <p:pic>
        <p:nvPicPr>
          <p:cNvPr id="5" name="Picture 4">
            <a:extLst>
              <a:ext uri="{FF2B5EF4-FFF2-40B4-BE49-F238E27FC236}">
                <a16:creationId xmlns:a16="http://schemas.microsoft.com/office/drawing/2014/main" id="{AC434B66-6CED-4354-8185-AF7E8F69FBE8}"/>
              </a:ext>
            </a:extLst>
          </p:cNvPr>
          <p:cNvPicPr>
            <a:picLocks noChangeAspect="1"/>
          </p:cNvPicPr>
          <p:nvPr/>
        </p:nvPicPr>
        <p:blipFill rotWithShape="1">
          <a:blip r:embed="rId3"/>
          <a:srcRect b="63750"/>
          <a:stretch/>
        </p:blipFill>
        <p:spPr>
          <a:xfrm>
            <a:off x="848519" y="941373"/>
            <a:ext cx="10494962" cy="4975254"/>
          </a:xfrm>
          <a:prstGeom prst="rect">
            <a:avLst/>
          </a:prstGeom>
        </p:spPr>
      </p:pic>
    </p:spTree>
    <p:extLst>
      <p:ext uri="{BB962C8B-B14F-4D97-AF65-F5344CB8AC3E}">
        <p14:creationId xmlns:p14="http://schemas.microsoft.com/office/powerpoint/2010/main" val="842625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Coffee_2b</a:t>
            </a:r>
          </a:p>
        </p:txBody>
      </p:sp>
      <p:pic>
        <p:nvPicPr>
          <p:cNvPr id="5" name="Picture 4">
            <a:extLst>
              <a:ext uri="{FF2B5EF4-FFF2-40B4-BE49-F238E27FC236}">
                <a16:creationId xmlns:a16="http://schemas.microsoft.com/office/drawing/2014/main" id="{6B3C83AE-04C3-48CE-98BA-D4D7CBC48AAE}"/>
              </a:ext>
            </a:extLst>
          </p:cNvPr>
          <p:cNvPicPr>
            <a:picLocks noChangeAspect="1"/>
          </p:cNvPicPr>
          <p:nvPr/>
        </p:nvPicPr>
        <p:blipFill rotWithShape="1">
          <a:blip r:embed="rId3"/>
          <a:srcRect t="36111"/>
          <a:stretch/>
        </p:blipFill>
        <p:spPr>
          <a:xfrm>
            <a:off x="1991920" y="0"/>
            <a:ext cx="8208160" cy="6858000"/>
          </a:xfrm>
          <a:prstGeom prst="rect">
            <a:avLst/>
          </a:prstGeom>
        </p:spPr>
      </p:pic>
    </p:spTree>
    <p:extLst>
      <p:ext uri="{BB962C8B-B14F-4D97-AF65-F5344CB8AC3E}">
        <p14:creationId xmlns:p14="http://schemas.microsoft.com/office/powerpoint/2010/main" val="14564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Pulses_1a</a:t>
            </a:r>
          </a:p>
        </p:txBody>
      </p:sp>
      <p:pic>
        <p:nvPicPr>
          <p:cNvPr id="5" name="Picture 4">
            <a:extLst>
              <a:ext uri="{FF2B5EF4-FFF2-40B4-BE49-F238E27FC236}">
                <a16:creationId xmlns:a16="http://schemas.microsoft.com/office/drawing/2014/main" id="{8431C45F-F49A-4407-A173-29287793EAEE}"/>
              </a:ext>
            </a:extLst>
          </p:cNvPr>
          <p:cNvPicPr>
            <a:picLocks noChangeAspect="1"/>
          </p:cNvPicPr>
          <p:nvPr/>
        </p:nvPicPr>
        <p:blipFill rotWithShape="1">
          <a:blip r:embed="rId3"/>
          <a:srcRect b="38750"/>
          <a:stretch/>
        </p:blipFill>
        <p:spPr>
          <a:xfrm>
            <a:off x="1760124" y="0"/>
            <a:ext cx="9088330" cy="6858000"/>
          </a:xfrm>
          <a:prstGeom prst="rect">
            <a:avLst/>
          </a:prstGeom>
        </p:spPr>
      </p:pic>
    </p:spTree>
    <p:extLst>
      <p:ext uri="{BB962C8B-B14F-4D97-AF65-F5344CB8AC3E}">
        <p14:creationId xmlns:p14="http://schemas.microsoft.com/office/powerpoint/2010/main" val="2688156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Pulses_1b</a:t>
            </a:r>
          </a:p>
        </p:txBody>
      </p:sp>
      <p:pic>
        <p:nvPicPr>
          <p:cNvPr id="5" name="Picture 4">
            <a:extLst>
              <a:ext uri="{FF2B5EF4-FFF2-40B4-BE49-F238E27FC236}">
                <a16:creationId xmlns:a16="http://schemas.microsoft.com/office/drawing/2014/main" id="{ACFC67B1-0A51-4AB7-B362-838F36378BD3}"/>
              </a:ext>
            </a:extLst>
          </p:cNvPr>
          <p:cNvPicPr>
            <a:picLocks noChangeAspect="1"/>
          </p:cNvPicPr>
          <p:nvPr/>
        </p:nvPicPr>
        <p:blipFill rotWithShape="1">
          <a:blip r:embed="rId3"/>
          <a:srcRect t="61806"/>
          <a:stretch/>
        </p:blipFill>
        <p:spPr>
          <a:xfrm>
            <a:off x="648387" y="865615"/>
            <a:ext cx="10895226" cy="5126769"/>
          </a:xfrm>
          <a:prstGeom prst="rect">
            <a:avLst/>
          </a:prstGeom>
        </p:spPr>
      </p:pic>
    </p:spTree>
    <p:extLst>
      <p:ext uri="{BB962C8B-B14F-4D97-AF65-F5344CB8AC3E}">
        <p14:creationId xmlns:p14="http://schemas.microsoft.com/office/powerpoint/2010/main" val="327229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Pulses_2a</a:t>
            </a:r>
          </a:p>
        </p:txBody>
      </p:sp>
      <p:pic>
        <p:nvPicPr>
          <p:cNvPr id="5" name="Picture 4">
            <a:extLst>
              <a:ext uri="{FF2B5EF4-FFF2-40B4-BE49-F238E27FC236}">
                <a16:creationId xmlns:a16="http://schemas.microsoft.com/office/drawing/2014/main" id="{14DBE113-06F4-4EE8-847B-EC0F7D7045C5}"/>
              </a:ext>
            </a:extLst>
          </p:cNvPr>
          <p:cNvPicPr>
            <a:picLocks noChangeAspect="1"/>
          </p:cNvPicPr>
          <p:nvPr/>
        </p:nvPicPr>
        <p:blipFill rotWithShape="1">
          <a:blip r:embed="rId3"/>
          <a:srcRect b="64306"/>
          <a:stretch/>
        </p:blipFill>
        <p:spPr>
          <a:xfrm>
            <a:off x="705644" y="912804"/>
            <a:ext cx="10780712" cy="5032392"/>
          </a:xfrm>
          <a:prstGeom prst="rect">
            <a:avLst/>
          </a:prstGeom>
        </p:spPr>
      </p:pic>
    </p:spTree>
    <p:extLst>
      <p:ext uri="{BB962C8B-B14F-4D97-AF65-F5344CB8AC3E}">
        <p14:creationId xmlns:p14="http://schemas.microsoft.com/office/powerpoint/2010/main" val="362893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Pulses_2b</a:t>
            </a:r>
          </a:p>
        </p:txBody>
      </p:sp>
      <p:pic>
        <p:nvPicPr>
          <p:cNvPr id="5" name="Picture 4">
            <a:extLst>
              <a:ext uri="{FF2B5EF4-FFF2-40B4-BE49-F238E27FC236}">
                <a16:creationId xmlns:a16="http://schemas.microsoft.com/office/drawing/2014/main" id="{40B66FAE-8017-4B77-BA5A-1F3A6A2D0535}"/>
              </a:ext>
            </a:extLst>
          </p:cNvPr>
          <p:cNvPicPr>
            <a:picLocks noChangeAspect="1"/>
          </p:cNvPicPr>
          <p:nvPr/>
        </p:nvPicPr>
        <p:blipFill rotWithShape="1">
          <a:blip r:embed="rId3"/>
          <a:srcRect t="37361"/>
          <a:stretch/>
        </p:blipFill>
        <p:spPr>
          <a:xfrm>
            <a:off x="1985601" y="61912"/>
            <a:ext cx="8220798" cy="6734175"/>
          </a:xfrm>
          <a:prstGeom prst="rect">
            <a:avLst/>
          </a:prstGeom>
        </p:spPr>
      </p:pic>
    </p:spTree>
    <p:extLst>
      <p:ext uri="{BB962C8B-B14F-4D97-AF65-F5344CB8AC3E}">
        <p14:creationId xmlns:p14="http://schemas.microsoft.com/office/powerpoint/2010/main" val="260671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a:t>About this presentation</a:t>
            </a:r>
          </a:p>
        </p:txBody>
      </p:sp>
      <p:sp>
        <p:nvSpPr>
          <p:cNvPr id="11267" name="Inhaltsplatzhalter 5"/>
          <p:cNvSpPr>
            <a:spLocks noGrp="1"/>
          </p:cNvSpPr>
          <p:nvPr>
            <p:ph idx="1"/>
          </p:nvPr>
        </p:nvSpPr>
        <p:spPr/>
        <p:txBody>
          <a:bodyPr/>
          <a:lstStyle/>
          <a:p>
            <a:r>
              <a:rPr lang="de-CH" dirty="0"/>
              <a:t>In </a:t>
            </a:r>
            <a:r>
              <a:rPr lang="de-CH" dirty="0" err="1"/>
              <a:t>three</a:t>
            </a:r>
            <a:r>
              <a:rPr lang="de-CH" dirty="0"/>
              <a:t> </a:t>
            </a:r>
            <a:r>
              <a:rPr lang="de-CH" dirty="0" err="1"/>
              <a:t>presentations</a:t>
            </a:r>
            <a:r>
              <a:rPr lang="de-CH" dirty="0"/>
              <a:t>, the </a:t>
            </a:r>
            <a:r>
              <a:rPr lang="de-CH" dirty="0" err="1"/>
              <a:t>key</a:t>
            </a:r>
            <a:r>
              <a:rPr lang="de-CH" dirty="0"/>
              <a:t> </a:t>
            </a:r>
            <a:r>
              <a:rPr lang="de-CH" dirty="0" err="1"/>
              <a:t>results</a:t>
            </a:r>
            <a:r>
              <a:rPr lang="de-CH" dirty="0"/>
              <a:t> of the FiBL </a:t>
            </a:r>
            <a:r>
              <a:rPr lang="de-CH" dirty="0" err="1"/>
              <a:t>survey</a:t>
            </a:r>
            <a:r>
              <a:rPr lang="de-CH" dirty="0"/>
              <a:t> on organic agriculture </a:t>
            </a:r>
            <a:r>
              <a:rPr lang="de-CH" dirty="0" err="1"/>
              <a:t>worldwide</a:t>
            </a:r>
            <a:r>
              <a:rPr lang="de-CH" dirty="0"/>
              <a:t> </a:t>
            </a:r>
            <a:r>
              <a:rPr lang="cs-CZ" dirty="0"/>
              <a:t>2023</a:t>
            </a:r>
            <a:r>
              <a:rPr lang="de-CH" dirty="0"/>
              <a:t> </a:t>
            </a:r>
            <a:r>
              <a:rPr lang="de-CH" dirty="0" err="1"/>
              <a:t>are</a:t>
            </a:r>
            <a:r>
              <a:rPr lang="de-CH" dirty="0"/>
              <a:t> </a:t>
            </a:r>
            <a:r>
              <a:rPr lang="de-CH" dirty="0" err="1"/>
              <a:t>summarized</a:t>
            </a:r>
            <a:r>
              <a:rPr lang="de-CH" dirty="0"/>
              <a:t> (</a:t>
            </a:r>
            <a:r>
              <a:rPr lang="de-CH" dirty="0" err="1"/>
              <a:t>data</a:t>
            </a:r>
            <a:r>
              <a:rPr lang="de-CH" dirty="0"/>
              <a:t> </a:t>
            </a:r>
            <a:r>
              <a:rPr lang="cs-CZ" dirty="0"/>
              <a:t>2021</a:t>
            </a:r>
            <a:r>
              <a:rPr lang="de-CH" dirty="0"/>
              <a:t>).  Apart from the global data, </a:t>
            </a:r>
            <a:r>
              <a:rPr lang="de-CH" dirty="0" err="1"/>
              <a:t>key</a:t>
            </a:r>
            <a:r>
              <a:rPr lang="de-CH" dirty="0"/>
              <a:t> </a:t>
            </a:r>
            <a:r>
              <a:rPr lang="de-CH" dirty="0" err="1"/>
              <a:t>results</a:t>
            </a:r>
            <a:r>
              <a:rPr lang="de-CH" dirty="0"/>
              <a:t> on crop and on regional data </a:t>
            </a:r>
            <a:r>
              <a:rPr lang="de-CH" dirty="0" err="1"/>
              <a:t>are</a:t>
            </a:r>
            <a:r>
              <a:rPr lang="de-CH" dirty="0"/>
              <a:t> </a:t>
            </a:r>
            <a:r>
              <a:rPr lang="de-CH" dirty="0" err="1"/>
              <a:t>presented</a:t>
            </a:r>
            <a:r>
              <a:rPr lang="de-CH" dirty="0"/>
              <a:t>.</a:t>
            </a:r>
          </a:p>
          <a:p>
            <a:r>
              <a:rPr lang="de-CH" dirty="0"/>
              <a:t>More </a:t>
            </a:r>
            <a:r>
              <a:rPr lang="de-CH" dirty="0" err="1"/>
              <a:t>information</a:t>
            </a:r>
            <a:r>
              <a:rPr lang="de-CH" dirty="0"/>
              <a:t> </a:t>
            </a:r>
            <a:r>
              <a:rPr lang="de-CH" dirty="0" err="1"/>
              <a:t>is</a:t>
            </a:r>
            <a:r>
              <a:rPr lang="de-CH" dirty="0"/>
              <a:t> </a:t>
            </a:r>
            <a:r>
              <a:rPr lang="de-CH" dirty="0" err="1"/>
              <a:t>available</a:t>
            </a:r>
            <a:r>
              <a:rPr lang="de-CH" dirty="0"/>
              <a:t> at www.organic-world.net </a:t>
            </a:r>
          </a:p>
          <a:p>
            <a:r>
              <a:rPr lang="de-CH" dirty="0"/>
              <a:t>The </a:t>
            </a:r>
            <a:r>
              <a:rPr lang="de-CH" dirty="0" err="1"/>
              <a:t>following</a:t>
            </a:r>
            <a:r>
              <a:rPr lang="de-CH" dirty="0"/>
              <a:t> </a:t>
            </a:r>
            <a:r>
              <a:rPr lang="de-CH" dirty="0" err="1"/>
              <a:t>three</a:t>
            </a:r>
            <a:r>
              <a:rPr lang="de-CH" dirty="0"/>
              <a:t> </a:t>
            </a:r>
            <a:r>
              <a:rPr lang="de-CH" dirty="0" err="1"/>
              <a:t>presentations</a:t>
            </a:r>
            <a:r>
              <a:rPr lang="de-CH" dirty="0"/>
              <a:t> </a:t>
            </a:r>
            <a:r>
              <a:rPr lang="de-CH" dirty="0" err="1"/>
              <a:t>are</a:t>
            </a:r>
            <a:r>
              <a:rPr lang="de-CH" dirty="0"/>
              <a:t> </a:t>
            </a:r>
            <a:r>
              <a:rPr lang="de-CH" dirty="0" err="1"/>
              <a:t>available</a:t>
            </a:r>
            <a:r>
              <a:rPr lang="de-CH" dirty="0"/>
              <a:t> at </a:t>
            </a:r>
            <a:r>
              <a:rPr lang="de-CH" dirty="0">
                <a:hlinkClick r:id="rId3"/>
              </a:rPr>
              <a:t>https://www.organic-world.net/yearbook/yearbook-202</a:t>
            </a:r>
            <a:r>
              <a:rPr lang="cs-CZ" dirty="0">
                <a:hlinkClick r:id="rId3"/>
              </a:rPr>
              <a:t>3</a:t>
            </a:r>
            <a:r>
              <a:rPr lang="de-CH" dirty="0">
                <a:hlinkClick r:id="rId3"/>
              </a:rPr>
              <a:t>/presentations.html</a:t>
            </a:r>
            <a:r>
              <a:rPr lang="cs-CZ" dirty="0"/>
              <a:t>:</a:t>
            </a:r>
            <a:endParaRPr lang="de-CH" dirty="0"/>
          </a:p>
          <a:p>
            <a:pPr lvl="1"/>
            <a:r>
              <a:rPr lang="en-US" dirty="0"/>
              <a:t>Part 1: Global data </a:t>
            </a:r>
            <a:r>
              <a:rPr lang="cs-CZ" dirty="0"/>
              <a:t>2021 </a:t>
            </a:r>
            <a:r>
              <a:rPr lang="en-US" dirty="0"/>
              <a:t>and survey background </a:t>
            </a:r>
          </a:p>
          <a:p>
            <a:pPr lvl="1"/>
            <a:r>
              <a:rPr lang="de-CH" dirty="0"/>
              <a:t>Part 2: Land </a:t>
            </a:r>
            <a:r>
              <a:rPr lang="de-CH" dirty="0" err="1"/>
              <a:t>use</a:t>
            </a:r>
            <a:r>
              <a:rPr lang="de-CH" dirty="0"/>
              <a:t> and </a:t>
            </a:r>
            <a:r>
              <a:rPr lang="de-CH" dirty="0" err="1"/>
              <a:t>key</a:t>
            </a:r>
            <a:r>
              <a:rPr lang="de-CH" dirty="0"/>
              <a:t> </a:t>
            </a:r>
            <a:r>
              <a:rPr lang="de-CH" dirty="0" err="1"/>
              <a:t>crops</a:t>
            </a:r>
            <a:r>
              <a:rPr lang="de-CH" dirty="0"/>
              <a:t> in organic </a:t>
            </a:r>
            <a:r>
              <a:rPr lang="de-CH" dirty="0" err="1"/>
              <a:t>agriculture</a:t>
            </a:r>
            <a:r>
              <a:rPr lang="de-CH" dirty="0"/>
              <a:t> </a:t>
            </a:r>
            <a:r>
              <a:rPr lang="cs-CZ" dirty="0"/>
              <a:t>2021</a:t>
            </a:r>
            <a:endParaRPr lang="de-CH" dirty="0"/>
          </a:p>
          <a:p>
            <a:pPr lvl="1"/>
            <a:r>
              <a:rPr lang="de-CH" dirty="0"/>
              <a:t>Part 3: Organic agriculture in the </a:t>
            </a:r>
            <a:r>
              <a:rPr lang="de-CH" dirty="0" err="1"/>
              <a:t>regions</a:t>
            </a:r>
            <a:r>
              <a:rPr lang="de-CH" dirty="0"/>
              <a:t> </a:t>
            </a:r>
            <a:r>
              <a:rPr lang="cs-CZ" dirty="0"/>
              <a:t>2021</a:t>
            </a:r>
            <a:endParaRPr lang="de-CH" dirty="0"/>
          </a:p>
        </p:txBody>
      </p:sp>
    </p:spTree>
    <p:extLst>
      <p:ext uri="{BB962C8B-B14F-4D97-AF65-F5344CB8AC3E}">
        <p14:creationId xmlns:p14="http://schemas.microsoft.com/office/powerpoint/2010/main" val="2074989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Fruit_1a</a:t>
            </a:r>
          </a:p>
        </p:txBody>
      </p:sp>
      <p:pic>
        <p:nvPicPr>
          <p:cNvPr id="5" name="Picture 4">
            <a:extLst>
              <a:ext uri="{FF2B5EF4-FFF2-40B4-BE49-F238E27FC236}">
                <a16:creationId xmlns:a16="http://schemas.microsoft.com/office/drawing/2014/main" id="{DC121D55-BE56-4ED4-ACF4-0D73FE4E2238}"/>
              </a:ext>
            </a:extLst>
          </p:cNvPr>
          <p:cNvPicPr>
            <a:picLocks noChangeAspect="1"/>
          </p:cNvPicPr>
          <p:nvPr/>
        </p:nvPicPr>
        <p:blipFill rotWithShape="1">
          <a:blip r:embed="rId3"/>
          <a:srcRect b="37639"/>
          <a:stretch/>
        </p:blipFill>
        <p:spPr>
          <a:xfrm>
            <a:off x="1779740" y="0"/>
            <a:ext cx="8924584" cy="6858000"/>
          </a:xfrm>
          <a:prstGeom prst="rect">
            <a:avLst/>
          </a:prstGeom>
        </p:spPr>
      </p:pic>
    </p:spTree>
    <p:extLst>
      <p:ext uri="{BB962C8B-B14F-4D97-AF65-F5344CB8AC3E}">
        <p14:creationId xmlns:p14="http://schemas.microsoft.com/office/powerpoint/2010/main" val="679139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Fruit_1b</a:t>
            </a:r>
          </a:p>
        </p:txBody>
      </p:sp>
      <p:pic>
        <p:nvPicPr>
          <p:cNvPr id="5" name="Picture 4">
            <a:extLst>
              <a:ext uri="{FF2B5EF4-FFF2-40B4-BE49-F238E27FC236}">
                <a16:creationId xmlns:a16="http://schemas.microsoft.com/office/drawing/2014/main" id="{CB8A7B91-7B44-407F-8906-6819A62F9DF2}"/>
              </a:ext>
            </a:extLst>
          </p:cNvPr>
          <p:cNvPicPr>
            <a:picLocks noChangeAspect="1"/>
          </p:cNvPicPr>
          <p:nvPr/>
        </p:nvPicPr>
        <p:blipFill rotWithShape="1">
          <a:blip r:embed="rId3"/>
          <a:srcRect t="63055"/>
          <a:stretch/>
        </p:blipFill>
        <p:spPr>
          <a:xfrm>
            <a:off x="551453" y="904875"/>
            <a:ext cx="11089094" cy="5048250"/>
          </a:xfrm>
          <a:prstGeom prst="rect">
            <a:avLst/>
          </a:prstGeom>
        </p:spPr>
      </p:pic>
    </p:spTree>
    <p:extLst>
      <p:ext uri="{BB962C8B-B14F-4D97-AF65-F5344CB8AC3E}">
        <p14:creationId xmlns:p14="http://schemas.microsoft.com/office/powerpoint/2010/main" val="1051887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Fruit_2a</a:t>
            </a:r>
          </a:p>
        </p:txBody>
      </p:sp>
      <p:pic>
        <p:nvPicPr>
          <p:cNvPr id="5" name="Picture 4">
            <a:extLst>
              <a:ext uri="{FF2B5EF4-FFF2-40B4-BE49-F238E27FC236}">
                <a16:creationId xmlns:a16="http://schemas.microsoft.com/office/drawing/2014/main" id="{B7EF1A11-07A5-4C7C-816C-E04161E79C15}"/>
              </a:ext>
            </a:extLst>
          </p:cNvPr>
          <p:cNvPicPr>
            <a:picLocks noChangeAspect="1"/>
          </p:cNvPicPr>
          <p:nvPr/>
        </p:nvPicPr>
        <p:blipFill rotWithShape="1">
          <a:blip r:embed="rId3"/>
          <a:srcRect b="62916"/>
          <a:stretch/>
        </p:blipFill>
        <p:spPr>
          <a:xfrm>
            <a:off x="655887" y="790767"/>
            <a:ext cx="10880226" cy="5276465"/>
          </a:xfrm>
          <a:prstGeom prst="rect">
            <a:avLst/>
          </a:prstGeom>
        </p:spPr>
      </p:pic>
    </p:spTree>
    <p:extLst>
      <p:ext uri="{BB962C8B-B14F-4D97-AF65-F5344CB8AC3E}">
        <p14:creationId xmlns:p14="http://schemas.microsoft.com/office/powerpoint/2010/main" val="1190290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Fruit_2b</a:t>
            </a:r>
          </a:p>
        </p:txBody>
      </p:sp>
      <p:pic>
        <p:nvPicPr>
          <p:cNvPr id="5" name="Picture 4">
            <a:extLst>
              <a:ext uri="{FF2B5EF4-FFF2-40B4-BE49-F238E27FC236}">
                <a16:creationId xmlns:a16="http://schemas.microsoft.com/office/drawing/2014/main" id="{D199D108-5F09-44A3-A41A-27514E7747E9}"/>
              </a:ext>
            </a:extLst>
          </p:cNvPr>
          <p:cNvPicPr>
            <a:picLocks noChangeAspect="1"/>
          </p:cNvPicPr>
          <p:nvPr/>
        </p:nvPicPr>
        <p:blipFill rotWithShape="1">
          <a:blip r:embed="rId3"/>
          <a:srcRect t="37917"/>
          <a:stretch/>
        </p:blipFill>
        <p:spPr>
          <a:xfrm>
            <a:off x="2013343" y="228599"/>
            <a:ext cx="8165314" cy="6629401"/>
          </a:xfrm>
          <a:prstGeom prst="rect">
            <a:avLst/>
          </a:prstGeom>
        </p:spPr>
      </p:pic>
    </p:spTree>
    <p:extLst>
      <p:ext uri="{BB962C8B-B14F-4D97-AF65-F5344CB8AC3E}">
        <p14:creationId xmlns:p14="http://schemas.microsoft.com/office/powerpoint/2010/main" val="2077326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fruit_1a</a:t>
            </a:r>
          </a:p>
        </p:txBody>
      </p:sp>
      <p:pic>
        <p:nvPicPr>
          <p:cNvPr id="7" name="Picture 6">
            <a:extLst>
              <a:ext uri="{FF2B5EF4-FFF2-40B4-BE49-F238E27FC236}">
                <a16:creationId xmlns:a16="http://schemas.microsoft.com/office/drawing/2014/main" id="{A5CAA756-0CF0-49F0-AFD8-053DE446CC0B}"/>
              </a:ext>
            </a:extLst>
          </p:cNvPr>
          <p:cNvPicPr>
            <a:picLocks noChangeAspect="1"/>
          </p:cNvPicPr>
          <p:nvPr/>
        </p:nvPicPr>
        <p:blipFill rotWithShape="1">
          <a:blip r:embed="rId3"/>
          <a:srcRect b="38889"/>
          <a:stretch/>
        </p:blipFill>
        <p:spPr>
          <a:xfrm>
            <a:off x="1541507" y="0"/>
            <a:ext cx="9108985" cy="6858000"/>
          </a:xfrm>
          <a:prstGeom prst="rect">
            <a:avLst/>
          </a:prstGeom>
        </p:spPr>
      </p:pic>
    </p:spTree>
    <p:extLst>
      <p:ext uri="{BB962C8B-B14F-4D97-AF65-F5344CB8AC3E}">
        <p14:creationId xmlns:p14="http://schemas.microsoft.com/office/powerpoint/2010/main" val="2883138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fruit_1b</a:t>
            </a:r>
          </a:p>
        </p:txBody>
      </p:sp>
      <p:pic>
        <p:nvPicPr>
          <p:cNvPr id="5" name="Picture 4">
            <a:extLst>
              <a:ext uri="{FF2B5EF4-FFF2-40B4-BE49-F238E27FC236}">
                <a16:creationId xmlns:a16="http://schemas.microsoft.com/office/drawing/2014/main" id="{CDAFB719-7C53-4AA3-83BE-9C38017E1403}"/>
              </a:ext>
            </a:extLst>
          </p:cNvPr>
          <p:cNvPicPr>
            <a:picLocks noChangeAspect="1"/>
          </p:cNvPicPr>
          <p:nvPr/>
        </p:nvPicPr>
        <p:blipFill rotWithShape="1">
          <a:blip r:embed="rId3"/>
          <a:srcRect t="62639"/>
          <a:stretch/>
        </p:blipFill>
        <p:spPr>
          <a:xfrm>
            <a:off x="488009" y="847724"/>
            <a:ext cx="11215981" cy="5162551"/>
          </a:xfrm>
          <a:prstGeom prst="rect">
            <a:avLst/>
          </a:prstGeom>
        </p:spPr>
      </p:pic>
    </p:spTree>
    <p:extLst>
      <p:ext uri="{BB962C8B-B14F-4D97-AF65-F5344CB8AC3E}">
        <p14:creationId xmlns:p14="http://schemas.microsoft.com/office/powerpoint/2010/main" val="3269669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fruit_2a</a:t>
            </a:r>
          </a:p>
        </p:txBody>
      </p:sp>
      <p:pic>
        <p:nvPicPr>
          <p:cNvPr id="5" name="Picture 4">
            <a:extLst>
              <a:ext uri="{FF2B5EF4-FFF2-40B4-BE49-F238E27FC236}">
                <a16:creationId xmlns:a16="http://schemas.microsoft.com/office/drawing/2014/main" id="{6CC793D5-A190-4002-BC1C-0DA39FFD1178}"/>
              </a:ext>
            </a:extLst>
          </p:cNvPr>
          <p:cNvPicPr>
            <a:picLocks noChangeAspect="1"/>
          </p:cNvPicPr>
          <p:nvPr/>
        </p:nvPicPr>
        <p:blipFill rotWithShape="1">
          <a:blip r:embed="rId3"/>
          <a:srcRect b="63889"/>
          <a:stretch/>
        </p:blipFill>
        <p:spPr>
          <a:xfrm>
            <a:off x="398081" y="738187"/>
            <a:ext cx="11395837" cy="5381625"/>
          </a:xfrm>
          <a:prstGeom prst="rect">
            <a:avLst/>
          </a:prstGeom>
        </p:spPr>
      </p:pic>
    </p:spTree>
    <p:extLst>
      <p:ext uri="{BB962C8B-B14F-4D97-AF65-F5344CB8AC3E}">
        <p14:creationId xmlns:p14="http://schemas.microsoft.com/office/powerpoint/2010/main" val="2038242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fruit_2b</a:t>
            </a:r>
          </a:p>
        </p:txBody>
      </p:sp>
      <p:pic>
        <p:nvPicPr>
          <p:cNvPr id="5" name="Picture 4">
            <a:extLst>
              <a:ext uri="{FF2B5EF4-FFF2-40B4-BE49-F238E27FC236}">
                <a16:creationId xmlns:a16="http://schemas.microsoft.com/office/drawing/2014/main" id="{AF036AF8-4B98-4856-93B1-3B7D5AE95EDA}"/>
              </a:ext>
            </a:extLst>
          </p:cNvPr>
          <p:cNvPicPr>
            <a:picLocks noChangeAspect="1"/>
          </p:cNvPicPr>
          <p:nvPr/>
        </p:nvPicPr>
        <p:blipFill rotWithShape="1">
          <a:blip r:embed="rId3"/>
          <a:srcRect t="36389"/>
          <a:stretch/>
        </p:blipFill>
        <p:spPr>
          <a:xfrm>
            <a:off x="2117123" y="119062"/>
            <a:ext cx="7957753" cy="6619875"/>
          </a:xfrm>
          <a:prstGeom prst="rect">
            <a:avLst/>
          </a:prstGeom>
        </p:spPr>
      </p:pic>
    </p:spTree>
    <p:extLst>
      <p:ext uri="{BB962C8B-B14F-4D97-AF65-F5344CB8AC3E}">
        <p14:creationId xmlns:p14="http://schemas.microsoft.com/office/powerpoint/2010/main" val="3073934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Grapes_1</a:t>
            </a:r>
          </a:p>
        </p:txBody>
      </p:sp>
      <p:pic>
        <p:nvPicPr>
          <p:cNvPr id="7" name="Picture 6">
            <a:extLst>
              <a:ext uri="{FF2B5EF4-FFF2-40B4-BE49-F238E27FC236}">
                <a16:creationId xmlns:a16="http://schemas.microsoft.com/office/drawing/2014/main" id="{E1CDAC11-41C7-4CBD-B1C7-B48B473A2C69}"/>
              </a:ext>
            </a:extLst>
          </p:cNvPr>
          <p:cNvPicPr>
            <a:picLocks noChangeAspect="1"/>
          </p:cNvPicPr>
          <p:nvPr/>
        </p:nvPicPr>
        <p:blipFill rotWithShape="1">
          <a:blip r:embed="rId3"/>
          <a:srcRect b="38750"/>
          <a:stretch/>
        </p:blipFill>
        <p:spPr>
          <a:xfrm>
            <a:off x="1769649" y="0"/>
            <a:ext cx="9088330" cy="6858000"/>
          </a:xfrm>
          <a:prstGeom prst="rect">
            <a:avLst/>
          </a:prstGeom>
        </p:spPr>
      </p:pic>
    </p:spTree>
    <p:extLst>
      <p:ext uri="{BB962C8B-B14F-4D97-AF65-F5344CB8AC3E}">
        <p14:creationId xmlns:p14="http://schemas.microsoft.com/office/powerpoint/2010/main" val="3962842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Grapes_2a</a:t>
            </a:r>
          </a:p>
        </p:txBody>
      </p:sp>
      <p:pic>
        <p:nvPicPr>
          <p:cNvPr id="5" name="Picture 4">
            <a:extLst>
              <a:ext uri="{FF2B5EF4-FFF2-40B4-BE49-F238E27FC236}">
                <a16:creationId xmlns:a16="http://schemas.microsoft.com/office/drawing/2014/main" id="{30743EA1-23B6-4777-98E5-F763F0E1EE4E}"/>
              </a:ext>
            </a:extLst>
          </p:cNvPr>
          <p:cNvPicPr>
            <a:picLocks noChangeAspect="1"/>
          </p:cNvPicPr>
          <p:nvPr/>
        </p:nvPicPr>
        <p:blipFill rotWithShape="1">
          <a:blip r:embed="rId3"/>
          <a:srcRect b="63611"/>
          <a:stretch/>
        </p:blipFill>
        <p:spPr>
          <a:xfrm>
            <a:off x="379662" y="708723"/>
            <a:ext cx="11432676" cy="5440553"/>
          </a:xfrm>
          <a:prstGeom prst="rect">
            <a:avLst/>
          </a:prstGeom>
        </p:spPr>
      </p:pic>
    </p:spTree>
    <p:extLst>
      <p:ext uri="{BB962C8B-B14F-4D97-AF65-F5344CB8AC3E}">
        <p14:creationId xmlns:p14="http://schemas.microsoft.com/office/powerpoint/2010/main" val="18764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a:t>The </a:t>
            </a:r>
            <a:r>
              <a:rPr lang="de-CH" dirty="0"/>
              <a:t>2</a:t>
            </a:r>
            <a:r>
              <a:rPr lang="cs-CZ" dirty="0"/>
              <a:t>4</a:t>
            </a:r>
            <a:r>
              <a:rPr lang="cs-CZ" baseline="30000" dirty="0"/>
              <a:t>th</a:t>
            </a:r>
            <a:r>
              <a:rPr lang="cs-CZ" altLang="de-DE" dirty="0"/>
              <a:t> </a:t>
            </a:r>
            <a:r>
              <a:rPr lang="de-CH" altLang="de-DE" dirty="0" err="1"/>
              <a:t>survey</a:t>
            </a:r>
            <a:r>
              <a:rPr lang="de-CH" altLang="de-DE" dirty="0"/>
              <a:t> on organic agriculture </a:t>
            </a:r>
            <a:r>
              <a:rPr lang="de-CH" altLang="de-DE" dirty="0" err="1"/>
              <a:t>world-wide</a:t>
            </a:r>
            <a:endParaRPr lang="de-CH" altLang="de-DE" dirty="0"/>
          </a:p>
        </p:txBody>
      </p:sp>
      <p:sp>
        <p:nvSpPr>
          <p:cNvPr id="2" name="Content Placeholder 1"/>
          <p:cNvSpPr>
            <a:spLocks noGrp="1"/>
          </p:cNvSpPr>
          <p:nvPr>
            <p:ph idx="1"/>
          </p:nvPr>
        </p:nvSpPr>
        <p:spPr/>
        <p:txBody>
          <a:bodyPr>
            <a:normAutofit lnSpcReduction="10000"/>
          </a:bodyPr>
          <a:lstStyle/>
          <a:p>
            <a:r>
              <a:rPr lang="en-GB" dirty="0"/>
              <a:t>The </a:t>
            </a:r>
            <a:r>
              <a:rPr lang="de-CH" sz="2000" dirty="0"/>
              <a:t>2</a:t>
            </a:r>
            <a:r>
              <a:rPr lang="cs-CZ" sz="2000" dirty="0"/>
              <a:t>4</a:t>
            </a:r>
            <a:r>
              <a:rPr lang="cs-CZ" sz="2000" baseline="30000" dirty="0"/>
              <a:t>th</a:t>
            </a:r>
            <a:r>
              <a:rPr lang="de-CH" sz="2000" dirty="0"/>
              <a:t> </a:t>
            </a:r>
            <a:r>
              <a:rPr lang="en-GB" dirty="0"/>
              <a:t>survey on organic agriculture worldwide was carried out by the Research Institute of Organic Agriculture FiBL in cooperation with partners from all around the world. The results were published jointly by FiBL and IFOAM – Organics International.</a:t>
            </a:r>
          </a:p>
          <a:p>
            <a:r>
              <a:rPr lang="en-GB" dirty="0"/>
              <a:t>The survey was carried out between July </a:t>
            </a:r>
            <a:r>
              <a:rPr lang="cs-CZ" dirty="0"/>
              <a:t>2022</a:t>
            </a:r>
            <a:r>
              <a:rPr lang="en-GB" dirty="0"/>
              <a:t> and February </a:t>
            </a:r>
            <a:r>
              <a:rPr lang="cs-CZ" dirty="0"/>
              <a:t>2023</a:t>
            </a:r>
            <a:r>
              <a:rPr lang="en-GB" dirty="0"/>
              <a:t>.</a:t>
            </a:r>
          </a:p>
          <a:p>
            <a:r>
              <a:rPr lang="en-GB" dirty="0"/>
              <a:t>Data were received from 19</a:t>
            </a:r>
            <a:r>
              <a:rPr lang="cs-CZ" dirty="0"/>
              <a:t>1</a:t>
            </a:r>
            <a:r>
              <a:rPr lang="en-GB" dirty="0"/>
              <a:t> countries.</a:t>
            </a:r>
          </a:p>
          <a:p>
            <a:r>
              <a:rPr lang="en-GB" dirty="0"/>
              <a:t>Data was provided by over 200 country experts (representatives from NGOs, certification bodies, governments, researchers).</a:t>
            </a:r>
          </a:p>
          <a:p>
            <a:r>
              <a:rPr lang="en-GB" dirty="0"/>
              <a:t>The following data was collected: area data (including land use and crop details); producers, other operator types; domestic market values; export and import data; livestock data (animal heads and production in metric tons). </a:t>
            </a:r>
          </a:p>
          <a:p>
            <a:r>
              <a:rPr lang="en-GB" dirty="0"/>
              <a:t>The results are published in the yearbook “The World of Organic Agriculture </a:t>
            </a:r>
            <a:r>
              <a:rPr lang="cs-CZ" dirty="0"/>
              <a:t>2023</a:t>
            </a:r>
            <a:r>
              <a:rPr lang="en-GB" dirty="0"/>
              <a:t>” and on www.organic-world.net.</a:t>
            </a:r>
          </a:p>
          <a:p>
            <a:endParaRPr lang="de-CH" dirty="0"/>
          </a:p>
          <a:p>
            <a:endParaRPr lang="en-GB" dirty="0"/>
          </a:p>
        </p:txBody>
      </p:sp>
    </p:spTree>
    <p:extLst>
      <p:ext uri="{BB962C8B-B14F-4D97-AF65-F5344CB8AC3E}">
        <p14:creationId xmlns:p14="http://schemas.microsoft.com/office/powerpoint/2010/main" val="2681232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Grapes_2b</a:t>
            </a:r>
          </a:p>
        </p:txBody>
      </p:sp>
      <p:pic>
        <p:nvPicPr>
          <p:cNvPr id="5" name="Picture 4">
            <a:extLst>
              <a:ext uri="{FF2B5EF4-FFF2-40B4-BE49-F238E27FC236}">
                <a16:creationId xmlns:a16="http://schemas.microsoft.com/office/drawing/2014/main" id="{81FD29EA-3B56-4A1B-9B84-B177207BB691}"/>
              </a:ext>
            </a:extLst>
          </p:cNvPr>
          <p:cNvPicPr>
            <a:picLocks noChangeAspect="1"/>
          </p:cNvPicPr>
          <p:nvPr/>
        </p:nvPicPr>
        <p:blipFill rotWithShape="1">
          <a:blip r:embed="rId3"/>
          <a:srcRect t="35833"/>
          <a:stretch/>
        </p:blipFill>
        <p:spPr>
          <a:xfrm>
            <a:off x="2083467" y="61912"/>
            <a:ext cx="8025065" cy="6734175"/>
          </a:xfrm>
          <a:prstGeom prst="rect">
            <a:avLst/>
          </a:prstGeom>
        </p:spPr>
      </p:pic>
    </p:spTree>
    <p:extLst>
      <p:ext uri="{BB962C8B-B14F-4D97-AF65-F5344CB8AC3E}">
        <p14:creationId xmlns:p14="http://schemas.microsoft.com/office/powerpoint/2010/main" val="2511030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Oilseeds_1a</a:t>
            </a:r>
          </a:p>
        </p:txBody>
      </p:sp>
      <p:pic>
        <p:nvPicPr>
          <p:cNvPr id="5" name="Picture 4">
            <a:extLst>
              <a:ext uri="{FF2B5EF4-FFF2-40B4-BE49-F238E27FC236}">
                <a16:creationId xmlns:a16="http://schemas.microsoft.com/office/drawing/2014/main" id="{914604EE-9D2E-4E0D-8EBF-689A8AE6E72D}"/>
              </a:ext>
            </a:extLst>
          </p:cNvPr>
          <p:cNvPicPr>
            <a:picLocks noChangeAspect="1"/>
          </p:cNvPicPr>
          <p:nvPr/>
        </p:nvPicPr>
        <p:blipFill rotWithShape="1">
          <a:blip r:embed="rId3"/>
          <a:srcRect b="38889"/>
          <a:stretch/>
        </p:blipFill>
        <p:spPr>
          <a:xfrm>
            <a:off x="1817839" y="0"/>
            <a:ext cx="9107133" cy="6858000"/>
          </a:xfrm>
          <a:prstGeom prst="rect">
            <a:avLst/>
          </a:prstGeom>
        </p:spPr>
      </p:pic>
    </p:spTree>
    <p:extLst>
      <p:ext uri="{BB962C8B-B14F-4D97-AF65-F5344CB8AC3E}">
        <p14:creationId xmlns:p14="http://schemas.microsoft.com/office/powerpoint/2010/main" val="2647735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Oilseeds_1b</a:t>
            </a:r>
          </a:p>
        </p:txBody>
      </p:sp>
      <p:pic>
        <p:nvPicPr>
          <p:cNvPr id="5" name="Picture 4">
            <a:extLst>
              <a:ext uri="{FF2B5EF4-FFF2-40B4-BE49-F238E27FC236}">
                <a16:creationId xmlns:a16="http://schemas.microsoft.com/office/drawing/2014/main" id="{FAD8B4AC-BFA4-4542-9DA9-3279FC7D0506}"/>
              </a:ext>
            </a:extLst>
          </p:cNvPr>
          <p:cNvPicPr>
            <a:picLocks noChangeAspect="1"/>
          </p:cNvPicPr>
          <p:nvPr/>
        </p:nvPicPr>
        <p:blipFill rotWithShape="1">
          <a:blip r:embed="rId3"/>
          <a:srcRect t="61111"/>
          <a:stretch/>
        </p:blipFill>
        <p:spPr>
          <a:xfrm>
            <a:off x="600098" y="795337"/>
            <a:ext cx="10991803" cy="5267325"/>
          </a:xfrm>
          <a:prstGeom prst="rect">
            <a:avLst/>
          </a:prstGeom>
        </p:spPr>
      </p:pic>
    </p:spTree>
    <p:extLst>
      <p:ext uri="{BB962C8B-B14F-4D97-AF65-F5344CB8AC3E}">
        <p14:creationId xmlns:p14="http://schemas.microsoft.com/office/powerpoint/2010/main" val="1326885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Oilseeds_2a</a:t>
            </a:r>
          </a:p>
        </p:txBody>
      </p:sp>
      <p:pic>
        <p:nvPicPr>
          <p:cNvPr id="5" name="Picture 4">
            <a:extLst>
              <a:ext uri="{FF2B5EF4-FFF2-40B4-BE49-F238E27FC236}">
                <a16:creationId xmlns:a16="http://schemas.microsoft.com/office/drawing/2014/main" id="{B6CCA80D-8289-4962-90A6-445D472F9226}"/>
              </a:ext>
            </a:extLst>
          </p:cNvPr>
          <p:cNvPicPr>
            <a:picLocks noChangeAspect="1"/>
          </p:cNvPicPr>
          <p:nvPr/>
        </p:nvPicPr>
        <p:blipFill rotWithShape="1">
          <a:blip r:embed="rId3"/>
          <a:srcRect b="63055"/>
          <a:stretch/>
        </p:blipFill>
        <p:spPr>
          <a:xfrm>
            <a:off x="597398" y="457200"/>
            <a:ext cx="11237361" cy="5429250"/>
          </a:xfrm>
          <a:prstGeom prst="rect">
            <a:avLst/>
          </a:prstGeom>
        </p:spPr>
      </p:pic>
    </p:spTree>
    <p:extLst>
      <p:ext uri="{BB962C8B-B14F-4D97-AF65-F5344CB8AC3E}">
        <p14:creationId xmlns:p14="http://schemas.microsoft.com/office/powerpoint/2010/main" val="1812157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Oilseeds_2b</a:t>
            </a:r>
          </a:p>
        </p:txBody>
      </p:sp>
      <p:pic>
        <p:nvPicPr>
          <p:cNvPr id="5" name="Picture 4">
            <a:extLst>
              <a:ext uri="{FF2B5EF4-FFF2-40B4-BE49-F238E27FC236}">
                <a16:creationId xmlns:a16="http://schemas.microsoft.com/office/drawing/2014/main" id="{70059F89-9858-4A60-BF15-264A867B2315}"/>
              </a:ext>
            </a:extLst>
          </p:cNvPr>
          <p:cNvPicPr>
            <a:picLocks noChangeAspect="1"/>
          </p:cNvPicPr>
          <p:nvPr/>
        </p:nvPicPr>
        <p:blipFill rotWithShape="1">
          <a:blip r:embed="rId3"/>
          <a:srcRect t="36806"/>
          <a:stretch/>
        </p:blipFill>
        <p:spPr>
          <a:xfrm>
            <a:off x="2096651" y="123824"/>
            <a:ext cx="7998697" cy="6610351"/>
          </a:xfrm>
          <a:prstGeom prst="rect">
            <a:avLst/>
          </a:prstGeom>
        </p:spPr>
      </p:pic>
    </p:spTree>
    <p:extLst>
      <p:ext uri="{BB962C8B-B14F-4D97-AF65-F5344CB8AC3E}">
        <p14:creationId xmlns:p14="http://schemas.microsoft.com/office/powerpoint/2010/main" val="2500072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Olives_1</a:t>
            </a:r>
          </a:p>
        </p:txBody>
      </p:sp>
      <p:pic>
        <p:nvPicPr>
          <p:cNvPr id="7" name="Picture 6">
            <a:extLst>
              <a:ext uri="{FF2B5EF4-FFF2-40B4-BE49-F238E27FC236}">
                <a16:creationId xmlns:a16="http://schemas.microsoft.com/office/drawing/2014/main" id="{247B44C1-C1F3-44FD-BE52-AF4CBD727B6B}"/>
              </a:ext>
            </a:extLst>
          </p:cNvPr>
          <p:cNvPicPr>
            <a:picLocks noChangeAspect="1"/>
          </p:cNvPicPr>
          <p:nvPr/>
        </p:nvPicPr>
        <p:blipFill rotWithShape="1">
          <a:blip r:embed="rId3"/>
          <a:srcRect b="37639"/>
          <a:stretch/>
        </p:blipFill>
        <p:spPr>
          <a:xfrm>
            <a:off x="1772176" y="0"/>
            <a:ext cx="8926400" cy="6858000"/>
          </a:xfrm>
          <a:prstGeom prst="rect">
            <a:avLst/>
          </a:prstGeom>
        </p:spPr>
      </p:pic>
    </p:spTree>
    <p:extLst>
      <p:ext uri="{BB962C8B-B14F-4D97-AF65-F5344CB8AC3E}">
        <p14:creationId xmlns:p14="http://schemas.microsoft.com/office/powerpoint/2010/main" val="2738277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Olives_2a</a:t>
            </a:r>
          </a:p>
        </p:txBody>
      </p:sp>
      <p:pic>
        <p:nvPicPr>
          <p:cNvPr id="5" name="Picture 4">
            <a:extLst>
              <a:ext uri="{FF2B5EF4-FFF2-40B4-BE49-F238E27FC236}">
                <a16:creationId xmlns:a16="http://schemas.microsoft.com/office/drawing/2014/main" id="{1CDBDB0E-0C32-4E66-9F07-EDA12A6ED3F3}"/>
              </a:ext>
            </a:extLst>
          </p:cNvPr>
          <p:cNvPicPr>
            <a:picLocks noChangeAspect="1"/>
          </p:cNvPicPr>
          <p:nvPr/>
        </p:nvPicPr>
        <p:blipFill rotWithShape="1">
          <a:blip r:embed="rId3"/>
          <a:srcRect b="64306"/>
          <a:stretch/>
        </p:blipFill>
        <p:spPr>
          <a:xfrm>
            <a:off x="453999" y="795337"/>
            <a:ext cx="11284002" cy="5267325"/>
          </a:xfrm>
          <a:prstGeom prst="rect">
            <a:avLst/>
          </a:prstGeom>
        </p:spPr>
      </p:pic>
    </p:spTree>
    <p:extLst>
      <p:ext uri="{BB962C8B-B14F-4D97-AF65-F5344CB8AC3E}">
        <p14:creationId xmlns:p14="http://schemas.microsoft.com/office/powerpoint/2010/main" val="1695549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Olives_2b</a:t>
            </a:r>
          </a:p>
        </p:txBody>
      </p:sp>
      <p:pic>
        <p:nvPicPr>
          <p:cNvPr id="5" name="Picture 4">
            <a:extLst>
              <a:ext uri="{FF2B5EF4-FFF2-40B4-BE49-F238E27FC236}">
                <a16:creationId xmlns:a16="http://schemas.microsoft.com/office/drawing/2014/main" id="{1161DFEB-5C60-4D99-9DD0-BC0BCFEE4B72}"/>
              </a:ext>
            </a:extLst>
          </p:cNvPr>
          <p:cNvPicPr>
            <a:picLocks noChangeAspect="1"/>
          </p:cNvPicPr>
          <p:nvPr/>
        </p:nvPicPr>
        <p:blipFill rotWithShape="1">
          <a:blip r:embed="rId3"/>
          <a:srcRect t="35555"/>
          <a:stretch/>
        </p:blipFill>
        <p:spPr>
          <a:xfrm>
            <a:off x="2292849" y="0"/>
            <a:ext cx="8137400" cy="6858000"/>
          </a:xfrm>
          <a:prstGeom prst="rect">
            <a:avLst/>
          </a:prstGeom>
        </p:spPr>
      </p:pic>
    </p:spTree>
    <p:extLst>
      <p:ext uri="{BB962C8B-B14F-4D97-AF65-F5344CB8AC3E}">
        <p14:creationId xmlns:p14="http://schemas.microsoft.com/office/powerpoint/2010/main" val="3726654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Vegetables_1a</a:t>
            </a:r>
          </a:p>
        </p:txBody>
      </p:sp>
      <p:pic>
        <p:nvPicPr>
          <p:cNvPr id="7" name="Picture 6">
            <a:extLst>
              <a:ext uri="{FF2B5EF4-FFF2-40B4-BE49-F238E27FC236}">
                <a16:creationId xmlns:a16="http://schemas.microsoft.com/office/drawing/2014/main" id="{2F417AD0-6120-4E54-AA57-9E656FE5AE6A}"/>
              </a:ext>
            </a:extLst>
          </p:cNvPr>
          <p:cNvPicPr>
            <a:picLocks noChangeAspect="1"/>
          </p:cNvPicPr>
          <p:nvPr/>
        </p:nvPicPr>
        <p:blipFill rotWithShape="1">
          <a:blip r:embed="rId3"/>
          <a:srcRect b="37639"/>
          <a:stretch/>
        </p:blipFill>
        <p:spPr>
          <a:xfrm>
            <a:off x="1769649" y="0"/>
            <a:ext cx="8926400" cy="6858000"/>
          </a:xfrm>
          <a:prstGeom prst="rect">
            <a:avLst/>
          </a:prstGeom>
        </p:spPr>
      </p:pic>
    </p:spTree>
    <p:extLst>
      <p:ext uri="{BB962C8B-B14F-4D97-AF65-F5344CB8AC3E}">
        <p14:creationId xmlns:p14="http://schemas.microsoft.com/office/powerpoint/2010/main" val="1802789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Vegetables_1b</a:t>
            </a:r>
          </a:p>
        </p:txBody>
      </p:sp>
      <p:pic>
        <p:nvPicPr>
          <p:cNvPr id="5" name="Picture 4">
            <a:extLst>
              <a:ext uri="{FF2B5EF4-FFF2-40B4-BE49-F238E27FC236}">
                <a16:creationId xmlns:a16="http://schemas.microsoft.com/office/drawing/2014/main" id="{9ADAC516-7DD0-4468-8A32-B6D680AED6C1}"/>
              </a:ext>
            </a:extLst>
          </p:cNvPr>
          <p:cNvPicPr>
            <a:picLocks noChangeAspect="1"/>
          </p:cNvPicPr>
          <p:nvPr/>
        </p:nvPicPr>
        <p:blipFill rotWithShape="1">
          <a:blip r:embed="rId3"/>
          <a:srcRect t="62639"/>
          <a:stretch/>
        </p:blipFill>
        <p:spPr>
          <a:xfrm>
            <a:off x="617345" y="776287"/>
            <a:ext cx="10957309" cy="5043488"/>
          </a:xfrm>
          <a:prstGeom prst="rect">
            <a:avLst/>
          </a:prstGeom>
        </p:spPr>
      </p:pic>
    </p:spTree>
    <p:extLst>
      <p:ext uri="{BB962C8B-B14F-4D97-AF65-F5344CB8AC3E}">
        <p14:creationId xmlns:p14="http://schemas.microsoft.com/office/powerpoint/2010/main" val="365658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Land </a:t>
            </a:r>
            <a:r>
              <a:rPr lang="de-CH" dirty="0" err="1"/>
              <a:t>use</a:t>
            </a:r>
            <a:r>
              <a:rPr lang="de-CH" dirty="0"/>
              <a:t> in organic agriculture </a:t>
            </a:r>
          </a:p>
        </p:txBody>
      </p:sp>
      <p:sp>
        <p:nvSpPr>
          <p:cNvPr id="2" name="Inhaltsplatzhalter 1"/>
          <p:cNvSpPr>
            <a:spLocks noGrp="1"/>
          </p:cNvSpPr>
          <p:nvPr>
            <p:ph idx="1"/>
          </p:nvPr>
        </p:nvSpPr>
        <p:spPr>
          <a:xfrm>
            <a:off x="838200" y="1587500"/>
            <a:ext cx="10515600" cy="4351338"/>
          </a:xfrm>
        </p:spPr>
        <p:txBody>
          <a:bodyPr>
            <a:normAutofit fontScale="85000" lnSpcReduction="20000"/>
          </a:bodyPr>
          <a:lstStyle/>
          <a:p>
            <a:pPr>
              <a:lnSpc>
                <a:spcPct val="110000"/>
              </a:lnSpc>
            </a:pPr>
            <a:r>
              <a:rPr lang="cs-CZ" dirty="0"/>
              <a:t>L</a:t>
            </a:r>
            <a:r>
              <a:rPr lang="de-CH" dirty="0"/>
              <a:t>and </a:t>
            </a:r>
            <a:r>
              <a:rPr lang="en-IE" dirty="0"/>
              <a:t>use information was available for 93 percent of the organic agricultural land; however, this does not mean detailed crop information is available for all areas as not all countries (e.g. Brazil and India) provided detailed crop data</a:t>
            </a:r>
            <a:r>
              <a:rPr lang="cs-CZ" dirty="0"/>
              <a:t>.</a:t>
            </a:r>
          </a:p>
          <a:p>
            <a:pPr>
              <a:lnSpc>
                <a:spcPct val="110000"/>
              </a:lnSpc>
            </a:pPr>
            <a:r>
              <a:rPr lang="en-IE" dirty="0"/>
              <a:t>About two-thirds of the 76.4 million hectares of organic agricultural land in 2021 were grassland/grazing areas (over 49.5 million hectares)</a:t>
            </a:r>
            <a:r>
              <a:rPr lang="cs-CZ" dirty="0"/>
              <a:t>.</a:t>
            </a:r>
          </a:p>
          <a:p>
            <a:pPr>
              <a:lnSpc>
                <a:spcPct val="110000"/>
              </a:lnSpc>
            </a:pPr>
            <a:r>
              <a:rPr lang="en-IE" dirty="0"/>
              <a:t>The cropland area (arable land with 14.8 million hectares and permanent crops with 6.2 million hectares) constituted 20.9 million hectares, which was less than a quarter of the organic agricultural land</a:t>
            </a:r>
            <a:r>
              <a:rPr lang="cs-CZ" dirty="0"/>
              <a:t>.</a:t>
            </a:r>
          </a:p>
          <a:p>
            <a:pPr>
              <a:lnSpc>
                <a:spcPct val="110000"/>
              </a:lnSpc>
            </a:pPr>
            <a:r>
              <a:rPr lang="en-IE" dirty="0"/>
              <a:t>The key arable crops were cereals, green fodder from arable land and oilseeds. For permanent crops, olives, nuts and coffee were the most relevant</a:t>
            </a:r>
            <a:r>
              <a:rPr lang="cs-CZ" dirty="0"/>
              <a:t>.</a:t>
            </a:r>
          </a:p>
          <a:p>
            <a:pPr>
              <a:lnSpc>
                <a:spcPct val="110000"/>
              </a:lnSpc>
            </a:pPr>
            <a:r>
              <a:rPr lang="en-IE" dirty="0"/>
              <a:t>While the arable and permanent crop area increased by 11.5 and 15.4 percent, respectively, organic grassland/grazing areas decreased by 2.5 percent</a:t>
            </a:r>
            <a:r>
              <a:rPr lang="cs-CZ" dirty="0"/>
              <a:t>.</a:t>
            </a:r>
          </a:p>
          <a:p>
            <a:pPr>
              <a:lnSpc>
                <a:spcPct val="110000"/>
              </a:lnSpc>
            </a:pPr>
            <a:endParaRPr lang="cs-CZ" dirty="0"/>
          </a:p>
          <a:p>
            <a:endParaRPr lang="cs-CZ" dirty="0"/>
          </a:p>
          <a:p>
            <a:endParaRPr lang="de-CH" dirty="0"/>
          </a:p>
        </p:txBody>
      </p:sp>
    </p:spTree>
    <p:extLst>
      <p:ext uri="{BB962C8B-B14F-4D97-AF65-F5344CB8AC3E}">
        <p14:creationId xmlns:p14="http://schemas.microsoft.com/office/powerpoint/2010/main" val="1159487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Vegetables_2a</a:t>
            </a:r>
          </a:p>
        </p:txBody>
      </p:sp>
      <p:pic>
        <p:nvPicPr>
          <p:cNvPr id="5" name="Picture 4">
            <a:extLst>
              <a:ext uri="{FF2B5EF4-FFF2-40B4-BE49-F238E27FC236}">
                <a16:creationId xmlns:a16="http://schemas.microsoft.com/office/drawing/2014/main" id="{E21DFD97-AD6A-49BA-9AAA-203157C6585A}"/>
              </a:ext>
            </a:extLst>
          </p:cNvPr>
          <p:cNvPicPr>
            <a:picLocks noChangeAspect="1"/>
          </p:cNvPicPr>
          <p:nvPr/>
        </p:nvPicPr>
        <p:blipFill rotWithShape="1">
          <a:blip r:embed="rId3"/>
          <a:srcRect b="63055"/>
          <a:stretch/>
        </p:blipFill>
        <p:spPr>
          <a:xfrm>
            <a:off x="702174" y="457200"/>
            <a:ext cx="11489826" cy="5551226"/>
          </a:xfrm>
          <a:prstGeom prst="rect">
            <a:avLst/>
          </a:prstGeom>
        </p:spPr>
      </p:pic>
    </p:spTree>
    <p:extLst>
      <p:ext uri="{BB962C8B-B14F-4D97-AF65-F5344CB8AC3E}">
        <p14:creationId xmlns:p14="http://schemas.microsoft.com/office/powerpoint/2010/main" val="257772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Vegetables_2b</a:t>
            </a:r>
          </a:p>
        </p:txBody>
      </p:sp>
      <p:pic>
        <p:nvPicPr>
          <p:cNvPr id="5" name="Picture 4">
            <a:extLst>
              <a:ext uri="{FF2B5EF4-FFF2-40B4-BE49-F238E27FC236}">
                <a16:creationId xmlns:a16="http://schemas.microsoft.com/office/drawing/2014/main" id="{2A77BCF6-FE9B-436F-B878-0BAB376989BA}"/>
              </a:ext>
            </a:extLst>
          </p:cNvPr>
          <p:cNvPicPr>
            <a:picLocks noChangeAspect="1"/>
          </p:cNvPicPr>
          <p:nvPr/>
        </p:nvPicPr>
        <p:blipFill rotWithShape="1">
          <a:blip r:embed="rId3"/>
          <a:srcRect t="35833"/>
          <a:stretch/>
        </p:blipFill>
        <p:spPr>
          <a:xfrm>
            <a:off x="2009687" y="0"/>
            <a:ext cx="8172626" cy="6858000"/>
          </a:xfrm>
          <a:prstGeom prst="rect">
            <a:avLst/>
          </a:prstGeom>
        </p:spPr>
      </p:pic>
    </p:spTree>
    <p:extLst>
      <p:ext uri="{BB962C8B-B14F-4D97-AF65-F5344CB8AC3E}">
        <p14:creationId xmlns:p14="http://schemas.microsoft.com/office/powerpoint/2010/main" val="1943179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a:t>More information </a:t>
            </a:r>
            <a:endParaRPr lang="de-CH" altLang="de-DE" dirty="0"/>
          </a:p>
        </p:txBody>
      </p:sp>
      <p:sp>
        <p:nvSpPr>
          <p:cNvPr id="3" name="Inhaltsplatzhalter 2"/>
          <p:cNvSpPr>
            <a:spLocks noGrp="1"/>
          </p:cNvSpPr>
          <p:nvPr>
            <p:ph idx="1"/>
          </p:nvPr>
        </p:nvSpPr>
        <p:spPr/>
        <p:txBody>
          <a:bodyPr/>
          <a:lstStyle/>
          <a:p>
            <a:r>
              <a:rPr lang="de-CH" dirty="0"/>
              <a:t>More </a:t>
            </a:r>
            <a:r>
              <a:rPr lang="de-CH" dirty="0" err="1"/>
              <a:t>information</a:t>
            </a:r>
            <a:r>
              <a:rPr lang="de-CH" dirty="0"/>
              <a:t> (PDF, data </a:t>
            </a:r>
            <a:r>
              <a:rPr lang="de-CH" dirty="0" err="1"/>
              <a:t>sources</a:t>
            </a:r>
            <a:r>
              <a:rPr lang="de-CH" dirty="0"/>
              <a:t>, </a:t>
            </a:r>
            <a:r>
              <a:rPr lang="de-CH" dirty="0" err="1"/>
              <a:t>graphs</a:t>
            </a:r>
            <a:r>
              <a:rPr lang="de-CH" dirty="0"/>
              <a:t>) at</a:t>
            </a:r>
            <a:r>
              <a:rPr lang="cs-CZ" dirty="0"/>
              <a:t>:</a:t>
            </a:r>
            <a:r>
              <a:rPr lang="de-CH" dirty="0"/>
              <a:t> </a:t>
            </a:r>
            <a:br>
              <a:rPr lang="cs-CZ" dirty="0"/>
            </a:br>
            <a:r>
              <a:rPr lang="de-CH" dirty="0">
                <a:hlinkClick r:id="rId2"/>
              </a:rPr>
              <a:t>http://www.organic-world.net/yearbook/yearbook-20</a:t>
            </a:r>
            <a:r>
              <a:rPr lang="cs-CZ" dirty="0">
                <a:hlinkClick r:id="rId2"/>
              </a:rPr>
              <a:t>23</a:t>
            </a:r>
            <a:r>
              <a:rPr lang="de-CH" dirty="0">
                <a:hlinkClick r:id="rId2"/>
              </a:rPr>
              <a:t>.html</a:t>
            </a:r>
            <a:r>
              <a:rPr lang="de-CH" dirty="0"/>
              <a:t> </a:t>
            </a:r>
            <a:endParaRPr lang="cs-CZ" dirty="0"/>
          </a:p>
          <a:p>
            <a:endParaRPr lang="de-CH" dirty="0"/>
          </a:p>
          <a:p>
            <a:r>
              <a:rPr lang="de-CH" dirty="0"/>
              <a:t>Contact</a:t>
            </a:r>
            <a:br>
              <a:rPr lang="de-CH" dirty="0"/>
            </a:br>
            <a:r>
              <a:rPr lang="de-CH" dirty="0"/>
              <a:t>Helga Wille</a:t>
            </a:r>
            <a:r>
              <a:rPr lang="cs-CZ" dirty="0"/>
              <a:t>r</a:t>
            </a:r>
            <a:br>
              <a:rPr lang="de-CH" dirty="0"/>
            </a:br>
            <a:r>
              <a:rPr lang="de-CH" dirty="0"/>
              <a:t>Research Institute of Organic Agriculture FiBL</a:t>
            </a:r>
            <a:br>
              <a:rPr lang="de-CH" dirty="0"/>
            </a:br>
            <a:r>
              <a:rPr lang="de-CH" dirty="0"/>
              <a:t>5070 Frick</a:t>
            </a:r>
            <a:br>
              <a:rPr lang="de-CH" dirty="0"/>
            </a:br>
            <a:r>
              <a:rPr lang="de-CH" dirty="0"/>
              <a:t>Switzerland</a:t>
            </a:r>
            <a:br>
              <a:rPr lang="de-CH" dirty="0"/>
            </a:br>
            <a:r>
              <a:rPr lang="de-CH" dirty="0">
                <a:hlinkClick r:id="rId3"/>
              </a:rPr>
              <a:t>helga.willer@fibl.org</a:t>
            </a:r>
            <a:endParaRPr lang="en-US" dirty="0"/>
          </a:p>
        </p:txBody>
      </p:sp>
      <p:sp>
        <p:nvSpPr>
          <p:cNvPr id="8" name="Foliennummernplatzhalter 3"/>
          <p:cNvSpPr>
            <a:spLocks noGrp="1"/>
          </p:cNvSpPr>
          <p:nvPr>
            <p:ph type="sldNum" sz="quarter" idx="4"/>
          </p:nvPr>
        </p:nvSpPr>
        <p:spPr/>
        <p:txBody>
          <a:bodyPr/>
          <a:lstStyle/>
          <a:p>
            <a:fld id="{DBC8FA60-E7A4-4A3C-A274-EE460834FBED}" type="slidenum">
              <a:rPr lang="de-DE" smtClean="0"/>
              <a:pPr/>
              <a:t>72</a:t>
            </a:fld>
            <a:endParaRPr lang="de-DE" dirty="0"/>
          </a:p>
        </p:txBody>
      </p:sp>
    </p:spTree>
    <p:extLst>
      <p:ext uri="{BB962C8B-B14F-4D97-AF65-F5344CB8AC3E}">
        <p14:creationId xmlns:p14="http://schemas.microsoft.com/office/powerpoint/2010/main" val="3529589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Disclaimer</a:t>
            </a:r>
            <a:endParaRPr lang="de-CH" dirty="0"/>
          </a:p>
        </p:txBody>
      </p:sp>
      <p:sp>
        <p:nvSpPr>
          <p:cNvPr id="3" name="Inhaltsplatzhalter 2"/>
          <p:cNvSpPr>
            <a:spLocks noGrp="1"/>
          </p:cNvSpPr>
          <p:nvPr>
            <p:ph idx="1"/>
          </p:nvPr>
        </p:nvSpPr>
        <p:spPr/>
        <p:txBody>
          <a:bodyPr/>
          <a:lstStyle/>
          <a:p>
            <a:r>
              <a:rPr lang="en-GB" dirty="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a:p>
          <a:p>
            <a:r>
              <a:rPr lang="en-GB" dirty="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
        <p:nvSpPr>
          <p:cNvPr id="4" name="Foliennummernplatzhalter 3"/>
          <p:cNvSpPr>
            <a:spLocks noGrp="1"/>
          </p:cNvSpPr>
          <p:nvPr>
            <p:ph type="sldNum" sz="quarter" idx="4"/>
          </p:nvPr>
        </p:nvSpPr>
        <p:spPr/>
        <p:txBody>
          <a:bodyPr/>
          <a:lstStyle/>
          <a:p>
            <a:fld id="{DBC8FA60-E7A4-4A3C-A274-EE460834FBED}" type="slidenum">
              <a:rPr lang="de-DE" smtClean="0"/>
              <a:pPr/>
              <a:t>73</a:t>
            </a:fld>
            <a:endParaRPr lang="de-DE" dirty="0"/>
          </a:p>
        </p:txBody>
      </p:sp>
    </p:spTree>
    <p:extLst>
      <p:ext uri="{BB962C8B-B14F-4D97-AF65-F5344CB8AC3E}">
        <p14:creationId xmlns:p14="http://schemas.microsoft.com/office/powerpoint/2010/main" val="4047939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a:t>Presentations on </a:t>
            </a:r>
            <a:r>
              <a:rPr lang="de-CH" altLang="en-US">
                <a:hlinkClick r:id="rId2"/>
              </a:rPr>
              <a:t>www.organic-world.net</a:t>
            </a:r>
            <a:endParaRPr lang="de-CH" dirty="0"/>
          </a:p>
        </p:txBody>
      </p:sp>
      <p:pic>
        <p:nvPicPr>
          <p:cNvPr id="3" name="Picture 2">
            <a:extLst>
              <a:ext uri="{FF2B5EF4-FFF2-40B4-BE49-F238E27FC236}">
                <a16:creationId xmlns:a16="http://schemas.microsoft.com/office/drawing/2014/main" id="{78D80215-96B2-445F-A041-3591C7AAEDB0}"/>
              </a:ext>
            </a:extLst>
          </p:cNvPr>
          <p:cNvPicPr>
            <a:picLocks noChangeAspect="1"/>
          </p:cNvPicPr>
          <p:nvPr/>
        </p:nvPicPr>
        <p:blipFill>
          <a:blip r:embed="rId3"/>
          <a:stretch>
            <a:fillRect/>
          </a:stretch>
        </p:blipFill>
        <p:spPr>
          <a:xfrm>
            <a:off x="823634" y="1228388"/>
            <a:ext cx="7529368" cy="5629611"/>
          </a:xfrm>
          <a:prstGeom prst="rect">
            <a:avLst/>
          </a:prstGeom>
        </p:spPr>
      </p:pic>
    </p:spTree>
    <p:extLst>
      <p:ext uri="{BB962C8B-B14F-4D97-AF65-F5344CB8AC3E}">
        <p14:creationId xmlns:p14="http://schemas.microsoft.com/office/powerpoint/2010/main" val="3324612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6" name="Picture 5">
            <a:extLst>
              <a:ext uri="{FF2B5EF4-FFF2-40B4-BE49-F238E27FC236}">
                <a16:creationId xmlns:a16="http://schemas.microsoft.com/office/drawing/2014/main" id="{BDC649F7-AAC4-41C5-8730-B8F119DFB654}"/>
              </a:ext>
            </a:extLst>
          </p:cNvPr>
          <p:cNvPicPr>
            <a:picLocks noChangeAspect="1"/>
          </p:cNvPicPr>
          <p:nvPr/>
        </p:nvPicPr>
        <p:blipFill>
          <a:blip r:embed="rId2"/>
          <a:stretch>
            <a:fillRect/>
          </a:stretch>
        </p:blipFill>
        <p:spPr>
          <a:xfrm>
            <a:off x="823634" y="1194294"/>
            <a:ext cx="8110816" cy="5663706"/>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9" name="Content Placeholder 8">
            <a:extLst>
              <a:ext uri="{FF2B5EF4-FFF2-40B4-BE49-F238E27FC236}">
                <a16:creationId xmlns:a16="http://schemas.microsoft.com/office/drawing/2014/main" id="{DA42BFEE-1B59-4594-AF02-4501D5BA782C}"/>
              </a:ext>
            </a:extLst>
          </p:cNvPr>
          <p:cNvPicPr>
            <a:picLocks noGrp="1" noChangeAspect="1"/>
          </p:cNvPicPr>
          <p:nvPr>
            <p:ph idx="1"/>
          </p:nvPr>
        </p:nvPicPr>
        <p:blipFill>
          <a:blip r:embed="rId2"/>
          <a:stretch>
            <a:fillRect/>
          </a:stretch>
        </p:blipFill>
        <p:spPr>
          <a:xfrm>
            <a:off x="5391390" y="1273968"/>
            <a:ext cx="5638321" cy="4310063"/>
          </a:xfrm>
          <a:prstGeom prst="rect">
            <a:avLst/>
          </a:prstGeom>
        </p:spPr>
      </p:pic>
      <p:pic>
        <p:nvPicPr>
          <p:cNvPr id="3" name="Picture 2">
            <a:extLst>
              <a:ext uri="{FF2B5EF4-FFF2-40B4-BE49-F238E27FC236}">
                <a16:creationId xmlns:a16="http://schemas.microsoft.com/office/drawing/2014/main" id="{AC4F5F7A-C4F1-4106-99C5-42EB7149F6C8}"/>
              </a:ext>
            </a:extLst>
          </p:cNvPr>
          <p:cNvPicPr>
            <a:picLocks noChangeAspect="1"/>
          </p:cNvPicPr>
          <p:nvPr/>
        </p:nvPicPr>
        <p:blipFill>
          <a:blip r:embed="rId3"/>
          <a:stretch>
            <a:fillRect/>
          </a:stretch>
        </p:blipFill>
        <p:spPr>
          <a:xfrm>
            <a:off x="708107" y="1273968"/>
            <a:ext cx="4559458" cy="4442361"/>
          </a:xfrm>
          <a:prstGeom prst="rect">
            <a:avLst/>
          </a:prstGeom>
        </p:spPr>
      </p:pic>
    </p:spTree>
    <p:extLst>
      <p:ext uri="{BB962C8B-B14F-4D97-AF65-F5344CB8AC3E}">
        <p14:creationId xmlns:p14="http://schemas.microsoft.com/office/powerpoint/2010/main" val="3065561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a:t>Helga Willer</a:t>
            </a:r>
            <a:br>
              <a:rPr lang="en-GB" dirty="0"/>
            </a:br>
            <a:r>
              <a:rPr lang="en-GB" dirty="0"/>
              <a:t>Research 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07 (direct)</a:t>
            </a:r>
          </a:p>
          <a:p>
            <a:pPr marL="0" indent="0">
              <a:buNone/>
            </a:pPr>
            <a:r>
              <a:rPr lang="en-GB" dirty="0">
                <a:hlinkClick r:id="rId2"/>
              </a:rPr>
              <a:t>info.suisse@fibl.org</a:t>
            </a:r>
            <a:r>
              <a:rPr lang="en-GB" dirty="0"/>
              <a:t>, </a:t>
            </a:r>
            <a:r>
              <a:rPr lang="en-GB" dirty="0">
                <a:hlinkClick r:id="rId3"/>
              </a:rPr>
              <a:t>helga.willer@fibl.org</a:t>
            </a:r>
            <a:r>
              <a:rPr lang="en-GB" dirty="0"/>
              <a:t> </a:t>
            </a:r>
            <a:br>
              <a:rPr lang="en-GB" dirty="0"/>
            </a:br>
            <a:r>
              <a:rPr lang="en-GB" dirty="0">
                <a:hlinkClick r:id="rId4"/>
              </a:rPr>
              <a:t>www.fibl.org</a:t>
            </a:r>
            <a:r>
              <a:rPr lang="en-GB" dirty="0"/>
              <a:t>, </a:t>
            </a:r>
            <a:r>
              <a:rPr lang="en-GB" dirty="0">
                <a:hlinkClick r:id="rId5"/>
              </a:rPr>
              <a:t>www.organic-world.net</a:t>
            </a:r>
            <a:r>
              <a:rPr lang="en-GB" dirty="0"/>
              <a:t>, </a:t>
            </a:r>
            <a:r>
              <a:rPr lang="en-GB" dirty="0">
                <a:hlinkClick r:id="rId6"/>
              </a:rPr>
              <a:t>https://statistics.fibl.org</a:t>
            </a:r>
            <a:r>
              <a:rPr lang="en-GB" dirty="0"/>
              <a:t> </a:t>
            </a:r>
          </a:p>
        </p:txBody>
      </p:sp>
    </p:spTree>
    <p:extLst>
      <p:ext uri="{BB962C8B-B14F-4D97-AF65-F5344CB8AC3E}">
        <p14:creationId xmlns:p14="http://schemas.microsoft.com/office/powerpoint/2010/main" val="3875344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98B-A81A-A549-A0AF-AFC67138070F}"/>
              </a:ext>
            </a:extLst>
          </p:cNvPr>
          <p:cNvSpPr>
            <a:spLocks noGrp="1"/>
          </p:cNvSpPr>
          <p:nvPr>
            <p:ph type="title"/>
          </p:nvPr>
        </p:nvSpPr>
        <p:spPr/>
        <p:txBody>
          <a:bodyPr>
            <a:normAutofit/>
          </a:bodyPr>
          <a:lstStyle/>
          <a:p>
            <a:r>
              <a:rPr lang="en-US" sz="2800" dirty="0" err="1"/>
              <a:t>FiBL</a:t>
            </a:r>
            <a:r>
              <a:rPr lang="en-US" sz="2800" dirty="0"/>
              <a:t> online</a:t>
            </a:r>
          </a:p>
        </p:txBody>
      </p:sp>
      <p:grpSp>
        <p:nvGrpSpPr>
          <p:cNvPr id="35" name="Group 34">
            <a:extLst>
              <a:ext uri="{FF2B5EF4-FFF2-40B4-BE49-F238E27FC236}">
                <a16:creationId xmlns:a16="http://schemas.microsoft.com/office/drawing/2014/main" id="{8BB65460-3444-D64C-A9D0-D05F7A7A498E}"/>
              </a:ext>
            </a:extLst>
          </p:cNvPr>
          <p:cNvGrpSpPr/>
          <p:nvPr/>
        </p:nvGrpSpPr>
        <p:grpSpPr>
          <a:xfrm>
            <a:off x="838200" y="1810702"/>
            <a:ext cx="8532809" cy="3554578"/>
            <a:chOff x="599603" y="1495209"/>
            <a:chExt cx="8532809" cy="3554578"/>
          </a:xfrm>
        </p:grpSpPr>
        <p:grpSp>
          <p:nvGrpSpPr>
            <p:cNvPr id="19" name="Group 18">
              <a:extLst>
                <a:ext uri="{FF2B5EF4-FFF2-40B4-BE49-F238E27FC236}">
                  <a16:creationId xmlns:a16="http://schemas.microsoft.com/office/drawing/2014/main" id="{5F46367B-105D-2A4C-A47D-DE6F0FC37727}"/>
                </a:ext>
              </a:extLst>
            </p:cNvPr>
            <p:cNvGrpSpPr/>
            <p:nvPr/>
          </p:nvGrpSpPr>
          <p:grpSpPr>
            <a:xfrm>
              <a:off x="599603" y="1495209"/>
              <a:ext cx="8532809" cy="3554578"/>
              <a:chOff x="599603" y="1495209"/>
              <a:chExt cx="8532809" cy="3554578"/>
            </a:xfrm>
          </p:grpSpPr>
          <p:pic>
            <p:nvPicPr>
              <p:cNvPr id="20" name="Grafik 5">
                <a:hlinkClick r:id="rId2"/>
                <a:extLst>
                  <a:ext uri="{FF2B5EF4-FFF2-40B4-BE49-F238E27FC236}">
                    <a16:creationId xmlns:a16="http://schemas.microsoft.com/office/drawing/2014/main" id="{77A406CC-FA12-E942-BC35-EF10AE3B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3" y="3010178"/>
                <a:ext cx="630776" cy="630776"/>
              </a:xfrm>
              <a:prstGeom prst="rect">
                <a:avLst/>
              </a:prstGeom>
            </p:spPr>
          </p:pic>
          <p:pic>
            <p:nvPicPr>
              <p:cNvPr id="21" name="Picture 4" descr="https://lh3.googleusercontent.com/ZZPdzvlpK9r_Df9C3M7j1rNRi7hhHRvPhlklJ3lfi5jk86Jd1s0Y5wcQ1QgbVaAP5Q=w300">
                <a:hlinkClick r:id="rId4"/>
                <a:extLst>
                  <a:ext uri="{FF2B5EF4-FFF2-40B4-BE49-F238E27FC236}">
                    <a16:creationId xmlns:a16="http://schemas.microsoft.com/office/drawing/2014/main" id="{BEFA0C65-ECD6-624F-B7C4-AAD50C236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679" y="4419011"/>
                <a:ext cx="630776" cy="63077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a:hlinkClick r:id="rId6"/>
                <a:extLst>
                  <a:ext uri="{FF2B5EF4-FFF2-40B4-BE49-F238E27FC236}">
                    <a16:creationId xmlns:a16="http://schemas.microsoft.com/office/drawing/2014/main" id="{7B144CD8-3729-4748-8029-E45ED7613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3809" y="4419011"/>
                <a:ext cx="630776" cy="630776"/>
              </a:xfrm>
              <a:prstGeom prst="rect">
                <a:avLst/>
              </a:prstGeom>
            </p:spPr>
          </p:pic>
          <p:grpSp>
            <p:nvGrpSpPr>
              <p:cNvPr id="23" name="Gruppieren 13">
                <a:extLst>
                  <a:ext uri="{FF2B5EF4-FFF2-40B4-BE49-F238E27FC236}">
                    <a16:creationId xmlns:a16="http://schemas.microsoft.com/office/drawing/2014/main" id="{EEB974EA-99FD-3846-8779-8E211DFB9FCB}"/>
                  </a:ext>
                </a:extLst>
              </p:cNvPr>
              <p:cNvGrpSpPr/>
              <p:nvPr/>
            </p:nvGrpSpPr>
            <p:grpSpPr>
              <a:xfrm>
                <a:off x="599603" y="1536612"/>
                <a:ext cx="997206" cy="997206"/>
                <a:chOff x="4114800" y="2971800"/>
                <a:chExt cx="997206" cy="997206"/>
              </a:xfrm>
            </p:grpSpPr>
            <p:pic>
              <p:nvPicPr>
                <p:cNvPr id="32" name="Grafik 9" descr="Welt">
                  <a:hlinkClick r:id="rId8"/>
                  <a:extLst>
                    <a:ext uri="{FF2B5EF4-FFF2-40B4-BE49-F238E27FC236}">
                      <a16:creationId xmlns:a16="http://schemas.microsoft.com/office/drawing/2014/main" id="{F189B53A-52D6-404C-B51B-2FB9B18F25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3" name="Grafik 12" descr="Cursor">
                  <a:extLst>
                    <a:ext uri="{FF2B5EF4-FFF2-40B4-BE49-F238E27FC236}">
                      <a16:creationId xmlns:a16="http://schemas.microsoft.com/office/drawing/2014/main" id="{FE664DBD-DF5C-0249-B137-787BBBE613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grpSp>
            <p:nvGrpSpPr>
              <p:cNvPr id="24" name="Gruppieren 14">
                <a:extLst>
                  <a:ext uri="{FF2B5EF4-FFF2-40B4-BE49-F238E27FC236}">
                    <a16:creationId xmlns:a16="http://schemas.microsoft.com/office/drawing/2014/main" id="{6928F7D9-55EB-6A4E-90C3-A497A6AE3DD9}"/>
                  </a:ext>
                </a:extLst>
              </p:cNvPr>
              <p:cNvGrpSpPr/>
              <p:nvPr/>
            </p:nvGrpSpPr>
            <p:grpSpPr>
              <a:xfrm>
                <a:off x="4301997" y="1495209"/>
                <a:ext cx="997206" cy="997206"/>
                <a:chOff x="4114800" y="2971800"/>
                <a:chExt cx="997206" cy="997206"/>
              </a:xfrm>
            </p:grpSpPr>
            <p:pic>
              <p:nvPicPr>
                <p:cNvPr id="30" name="Grafik 15" descr="Welt">
                  <a:hlinkClick r:id="rId11"/>
                  <a:extLst>
                    <a:ext uri="{FF2B5EF4-FFF2-40B4-BE49-F238E27FC236}">
                      <a16:creationId xmlns:a16="http://schemas.microsoft.com/office/drawing/2014/main" id="{DE3B2A9C-DDE8-334A-806A-B47F3883E0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1" name="Grafik 16" descr="Cursor">
                  <a:extLst>
                    <a:ext uri="{FF2B5EF4-FFF2-40B4-BE49-F238E27FC236}">
                      <a16:creationId xmlns:a16="http://schemas.microsoft.com/office/drawing/2014/main" id="{04AA1540-F745-2B47-89B3-D032032932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sp>
            <p:nvSpPr>
              <p:cNvPr id="25" name="Textfeld 17">
                <a:extLst>
                  <a:ext uri="{FF2B5EF4-FFF2-40B4-BE49-F238E27FC236}">
                    <a16:creationId xmlns:a16="http://schemas.microsoft.com/office/drawing/2014/main" id="{CF4F0875-77CE-A447-8BA0-67707271D3C5}"/>
                  </a:ext>
                </a:extLst>
              </p:cNvPr>
              <p:cNvSpPr txBox="1"/>
              <p:nvPr/>
            </p:nvSpPr>
            <p:spPr>
              <a:xfrm>
                <a:off x="1679615" y="1796939"/>
                <a:ext cx="1889492" cy="492443"/>
              </a:xfrm>
              <a:prstGeom prst="rect">
                <a:avLst/>
              </a:prstGeom>
              <a:noFill/>
            </p:spPr>
            <p:txBody>
              <a:bodyPr wrap="none" rtlCol="0">
                <a:spAutoFit/>
              </a:bodyPr>
              <a:lstStyle/>
              <a:p>
                <a:r>
                  <a:rPr lang="de-CH" sz="2600" dirty="0">
                    <a:hlinkClick r:id="rId12"/>
                  </a:rPr>
                  <a:t>www.fibl.org</a:t>
                </a:r>
                <a:endParaRPr lang="de-CH" sz="2600" dirty="0"/>
              </a:p>
            </p:txBody>
          </p:sp>
          <p:sp>
            <p:nvSpPr>
              <p:cNvPr id="26" name="Textfeld 19">
                <a:extLst>
                  <a:ext uri="{FF2B5EF4-FFF2-40B4-BE49-F238E27FC236}">
                    <a16:creationId xmlns:a16="http://schemas.microsoft.com/office/drawing/2014/main" id="{CE9D93A8-9476-9848-BD00-E61F4F9FAD25}"/>
                  </a:ext>
                </a:extLst>
              </p:cNvPr>
              <p:cNvSpPr txBox="1"/>
              <p:nvPr/>
            </p:nvSpPr>
            <p:spPr>
              <a:xfrm>
                <a:off x="1679615" y="3094732"/>
                <a:ext cx="1069524" cy="492443"/>
              </a:xfrm>
              <a:prstGeom prst="rect">
                <a:avLst/>
              </a:prstGeom>
              <a:noFill/>
            </p:spPr>
            <p:txBody>
              <a:bodyPr wrap="none" rtlCol="0">
                <a:spAutoFit/>
              </a:bodyPr>
              <a:lstStyle/>
              <a:p>
                <a:r>
                  <a:rPr lang="de-CH" sz="2600" dirty="0" err="1">
                    <a:hlinkClick r:id="rId2"/>
                  </a:rPr>
                  <a:t>fiblfilm</a:t>
                </a:r>
                <a:endParaRPr lang="de-CH" sz="2600" dirty="0"/>
              </a:p>
            </p:txBody>
          </p:sp>
          <p:sp>
            <p:nvSpPr>
              <p:cNvPr id="27" name="Textfeld 20">
                <a:extLst>
                  <a:ext uri="{FF2B5EF4-FFF2-40B4-BE49-F238E27FC236}">
                    <a16:creationId xmlns:a16="http://schemas.microsoft.com/office/drawing/2014/main" id="{B9468D72-BAD8-634A-813E-C9EB201A3F19}"/>
                  </a:ext>
                </a:extLst>
              </p:cNvPr>
              <p:cNvSpPr txBox="1"/>
              <p:nvPr/>
            </p:nvSpPr>
            <p:spPr>
              <a:xfrm>
                <a:off x="5466600" y="3108381"/>
                <a:ext cx="1377300" cy="492443"/>
              </a:xfrm>
              <a:prstGeom prst="rect">
                <a:avLst/>
              </a:prstGeom>
              <a:noFill/>
            </p:spPr>
            <p:txBody>
              <a:bodyPr wrap="none" rtlCol="0">
                <a:spAutoFit/>
              </a:bodyPr>
              <a:lstStyle/>
              <a:p>
                <a:r>
                  <a:rPr lang="de-CH" sz="2600" dirty="0">
                    <a:hlinkClick r:id="rId13"/>
                  </a:rPr>
                  <a:t>@</a:t>
                </a:r>
                <a:r>
                  <a:rPr lang="de-CH" sz="2600" dirty="0" err="1">
                    <a:hlinkClick r:id="rId13"/>
                  </a:rPr>
                  <a:t>fiblorg</a:t>
                </a:r>
                <a:endParaRPr lang="de-CH" sz="2600" dirty="0"/>
              </a:p>
            </p:txBody>
          </p:sp>
          <p:sp>
            <p:nvSpPr>
              <p:cNvPr id="28" name="Textfeld 21">
                <a:extLst>
                  <a:ext uri="{FF2B5EF4-FFF2-40B4-BE49-F238E27FC236}">
                    <a16:creationId xmlns:a16="http://schemas.microsoft.com/office/drawing/2014/main" id="{758652D1-0FD8-F24F-80D0-A4F5C2F63A69}"/>
                  </a:ext>
                </a:extLst>
              </p:cNvPr>
              <p:cNvSpPr txBox="1"/>
              <p:nvPr/>
            </p:nvSpPr>
            <p:spPr>
              <a:xfrm>
                <a:off x="1679614" y="4503566"/>
                <a:ext cx="1991251" cy="492443"/>
              </a:xfrm>
              <a:prstGeom prst="rect">
                <a:avLst/>
              </a:prstGeom>
              <a:noFill/>
            </p:spPr>
            <p:txBody>
              <a:bodyPr wrap="none" rtlCol="0">
                <a:spAutoFit/>
              </a:bodyPr>
              <a:lstStyle/>
              <a:p>
                <a:r>
                  <a:rPr lang="de-CH" sz="2600" dirty="0">
                    <a:hlinkClick r:id="rId14"/>
                  </a:rPr>
                  <a:t>@FiBLaktuell</a:t>
                </a:r>
                <a:endParaRPr lang="de-CH" sz="2600" dirty="0"/>
              </a:p>
            </p:txBody>
          </p:sp>
          <p:sp>
            <p:nvSpPr>
              <p:cNvPr id="29" name="Textfeld 22">
                <a:extLst>
                  <a:ext uri="{FF2B5EF4-FFF2-40B4-BE49-F238E27FC236}">
                    <a16:creationId xmlns:a16="http://schemas.microsoft.com/office/drawing/2014/main" id="{0397A37A-B18E-4D4F-9F36-55BAA3D4D527}"/>
                  </a:ext>
                </a:extLst>
              </p:cNvPr>
              <p:cNvSpPr txBox="1"/>
              <p:nvPr/>
            </p:nvSpPr>
            <p:spPr>
              <a:xfrm>
                <a:off x="5466600" y="4517213"/>
                <a:ext cx="3665812" cy="492443"/>
              </a:xfrm>
              <a:prstGeom prst="rect">
                <a:avLst/>
              </a:prstGeom>
              <a:noFill/>
            </p:spPr>
            <p:txBody>
              <a:bodyPr wrap="none" rtlCol="0">
                <a:spAutoFit/>
              </a:bodyPr>
              <a:lstStyle/>
              <a:p>
                <a:r>
                  <a:rPr lang="de-CH" sz="2600" dirty="0">
                    <a:hlinkClick r:id="rId6"/>
                  </a:rPr>
                  <a:t>linkedin.com/</a:t>
                </a:r>
                <a:r>
                  <a:rPr lang="de-CH" sz="2600" dirty="0" err="1">
                    <a:hlinkClick r:id="rId6"/>
                  </a:rPr>
                  <a:t>company</a:t>
                </a:r>
                <a:r>
                  <a:rPr lang="de-CH" sz="2600" dirty="0">
                    <a:hlinkClick r:id="rId6"/>
                  </a:rPr>
                  <a:t>/</a:t>
                </a:r>
                <a:r>
                  <a:rPr lang="de-CH" sz="2600" dirty="0" err="1">
                    <a:hlinkClick r:id="rId6"/>
                  </a:rPr>
                  <a:t>fibl</a:t>
                </a:r>
                <a:endParaRPr lang="de-CH" sz="2600" dirty="0"/>
              </a:p>
            </p:txBody>
          </p:sp>
          <p:sp>
            <p:nvSpPr>
              <p:cNvPr id="37" name="Textfeld 17">
                <a:extLst>
                  <a:ext uri="{FF2B5EF4-FFF2-40B4-BE49-F238E27FC236}">
                    <a16:creationId xmlns:a16="http://schemas.microsoft.com/office/drawing/2014/main" id="{D0777A13-1FD0-2044-A887-2CE48194E5FE}"/>
                  </a:ext>
                </a:extLst>
              </p:cNvPr>
              <p:cNvSpPr txBox="1"/>
              <p:nvPr/>
            </p:nvSpPr>
            <p:spPr>
              <a:xfrm>
                <a:off x="5466600" y="1800792"/>
                <a:ext cx="2658933" cy="492443"/>
              </a:xfrm>
              <a:prstGeom prst="rect">
                <a:avLst/>
              </a:prstGeom>
              <a:noFill/>
            </p:spPr>
            <p:txBody>
              <a:bodyPr wrap="none" rtlCol="0">
                <a:spAutoFit/>
              </a:bodyPr>
              <a:lstStyle/>
              <a:p>
                <a:r>
                  <a:rPr lang="de-CH" sz="2600" dirty="0">
                    <a:hlinkClick r:id="rId11"/>
                  </a:rPr>
                  <a:t>www.bioaktuell.ch</a:t>
                </a:r>
                <a:endParaRPr lang="de-CH" sz="2600" dirty="0"/>
              </a:p>
            </p:txBody>
          </p:sp>
        </p:grpSp>
        <p:pic>
          <p:nvPicPr>
            <p:cNvPr id="34" name="Grafik 11">
              <a:hlinkClick r:id="rId13"/>
              <a:extLst>
                <a:ext uri="{FF2B5EF4-FFF2-40B4-BE49-F238E27FC236}">
                  <a16:creationId xmlns:a16="http://schemas.microsoft.com/office/drawing/2014/main" id="{8E1EE578-43AA-3446-BA47-5AF61078455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433851" y="3013096"/>
              <a:ext cx="629848" cy="63077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14900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DB1C5-FCA8-46F7-B2F9-AE478C65DE1E}"/>
              </a:ext>
            </a:extLst>
          </p:cNvPr>
          <p:cNvPicPr>
            <a:picLocks noChangeAspect="1"/>
          </p:cNvPicPr>
          <p:nvPr/>
        </p:nvPicPr>
        <p:blipFill rotWithShape="1">
          <a:blip r:embed="rId3"/>
          <a:srcRect t="2916" b="2361"/>
          <a:stretch/>
        </p:blipFill>
        <p:spPr>
          <a:xfrm>
            <a:off x="685186" y="0"/>
            <a:ext cx="10551088" cy="6686550"/>
          </a:xfrm>
          <a:prstGeom prst="rect">
            <a:avLst/>
          </a:prstGeom>
        </p:spPr>
      </p:pic>
      <p:sp>
        <p:nvSpPr>
          <p:cNvPr id="4" name="Title" hidden="1"/>
          <p:cNvSpPr>
            <a:spLocks noGrp="1"/>
          </p:cNvSpPr>
          <p:nvPr>
            <p:ph type="title"/>
          </p:nvPr>
        </p:nvSpPr>
        <p:spPr/>
        <p:txBody>
          <a:bodyPr/>
          <a:lstStyle/>
          <a:p>
            <a:r>
              <a:t>Land_use_world_arable_land1</a:t>
            </a:r>
          </a:p>
        </p:txBody>
      </p:sp>
    </p:spTree>
    <p:extLst>
      <p:ext uri="{BB962C8B-B14F-4D97-AF65-F5344CB8AC3E}">
        <p14:creationId xmlns:p14="http://schemas.microsoft.com/office/powerpoint/2010/main" val="281082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Land_use_world_development</a:t>
            </a:r>
          </a:p>
        </p:txBody>
      </p:sp>
      <p:pic>
        <p:nvPicPr>
          <p:cNvPr id="5" name="Picture 4">
            <a:extLst>
              <a:ext uri="{FF2B5EF4-FFF2-40B4-BE49-F238E27FC236}">
                <a16:creationId xmlns:a16="http://schemas.microsoft.com/office/drawing/2014/main" id="{1D1F56AA-6957-40DB-B6A6-66C3D743DEF9}"/>
              </a:ext>
            </a:extLst>
          </p:cNvPr>
          <p:cNvPicPr>
            <a:picLocks noChangeAspect="1"/>
          </p:cNvPicPr>
          <p:nvPr/>
        </p:nvPicPr>
        <p:blipFill rotWithShape="1">
          <a:blip r:embed="rId3"/>
          <a:srcRect b="4010"/>
          <a:stretch/>
        </p:blipFill>
        <p:spPr>
          <a:xfrm>
            <a:off x="761204" y="0"/>
            <a:ext cx="10471063" cy="6724650"/>
          </a:xfrm>
          <a:prstGeom prst="rect">
            <a:avLst/>
          </a:prstGeom>
        </p:spPr>
      </p:pic>
    </p:spTree>
    <p:extLst>
      <p:ext uri="{BB962C8B-B14F-4D97-AF65-F5344CB8AC3E}">
        <p14:creationId xmlns:p14="http://schemas.microsoft.com/office/powerpoint/2010/main" val="1997054118"/>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B3832-62FB-4AA6-AE0F-C1005DBE3406}">
  <ds:schemaRefs>
    <ds:schemaRef ds:uri="926ccd4c-651f-4ccc-af87-3950eef9fdad"/>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 ds:uri="http://purl.org/dc/dcmitype/"/>
    <ds:schemaRef ds:uri="dd18740c-b141-4d05-9751-e9f3dcf7e76f"/>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A4870-0F19-497A-A7B4-C3109C5289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2856</Words>
  <Application>Microsoft Office PowerPoint</Application>
  <PresentationFormat>Breitbild</PresentationFormat>
  <Paragraphs>565</Paragraphs>
  <Slides>78</Slides>
  <Notes>67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78</vt:i4>
      </vt:variant>
    </vt:vector>
  </HeadingPairs>
  <TitlesOfParts>
    <vt:vector size="85" baseType="lpstr">
      <vt:lpstr>ＭＳ Ｐゴシック</vt:lpstr>
      <vt:lpstr>Arial</vt:lpstr>
      <vt:lpstr>Arial Black</vt:lpstr>
      <vt:lpstr>Calibri</vt:lpstr>
      <vt:lpstr>Gill Sans MT</vt:lpstr>
      <vt:lpstr>Times New Roman</vt:lpstr>
      <vt:lpstr>FiBL Slide Master</vt:lpstr>
      <vt:lpstr>Organic Agriculture Worldwide 2021:  Key results from the FiBL survey on organic agriculture worldwide 2023 </vt:lpstr>
      <vt:lpstr>Organic Agriculture Worldwide: Key results from the FiBL survey on organic agriculture worldwide 2023 Part 2: Organic land use and crops  </vt:lpstr>
      <vt:lpstr>Acknowledgements</vt:lpstr>
      <vt:lpstr>The World of Organic Agriculture 2023</vt:lpstr>
      <vt:lpstr>About this presentation</vt:lpstr>
      <vt:lpstr>The 24th survey on organic agriculture world-wide</vt:lpstr>
      <vt:lpstr>Land use in organic agriculture </vt:lpstr>
      <vt:lpstr>Land_use_world_arable_land1</vt:lpstr>
      <vt:lpstr>Land_use_world_development</vt:lpstr>
      <vt:lpstr>world_arable_land_distribution_by_country</vt:lpstr>
      <vt:lpstr>world_arable_land_distribution_by_group</vt:lpstr>
      <vt:lpstr>world_perm_land_distribution_by_country</vt:lpstr>
      <vt:lpstr>world_perm_land_distribution_by_group</vt:lpstr>
      <vt:lpstr>world_land_use_distribution_region</vt:lpstr>
      <vt:lpstr>Africa_land_use</vt:lpstr>
      <vt:lpstr>Asia_land_use</vt:lpstr>
      <vt:lpstr>Europe_land_use</vt:lpstr>
      <vt:lpstr>Europe_land_use_by_culture</vt:lpstr>
      <vt:lpstr>Europe_land_use_development</vt:lpstr>
      <vt:lpstr>European_Union_land_use_by_culture</vt:lpstr>
      <vt:lpstr>milk</vt:lpstr>
      <vt:lpstr>LA_land_use</vt:lpstr>
      <vt:lpstr>NA_land_use</vt:lpstr>
      <vt:lpstr>Oceania_land_use</vt:lpstr>
      <vt:lpstr>Further organic areas: Wild collection and aquaculture </vt:lpstr>
      <vt:lpstr>world_land_all_areas</vt:lpstr>
      <vt:lpstr>wild_ collection_by_country</vt:lpstr>
      <vt:lpstr>beehives_by_region</vt:lpstr>
      <vt:lpstr>beehives_by country</vt:lpstr>
      <vt:lpstr>aquaculture_country</vt:lpstr>
      <vt:lpstr>Crops grown in organic agriculture </vt:lpstr>
      <vt:lpstr>Cereals_1a</vt:lpstr>
      <vt:lpstr>Cereals_1b</vt:lpstr>
      <vt:lpstr>Cereals_2a</vt:lpstr>
      <vt:lpstr>Cereals_2b</vt:lpstr>
      <vt:lpstr>Citrus Fruit_1a</vt:lpstr>
      <vt:lpstr>Citrus Fruit_1b</vt:lpstr>
      <vt:lpstr>Citrus Fruit_2a</vt:lpstr>
      <vt:lpstr>Citrus Fruit_2b</vt:lpstr>
      <vt:lpstr>Cocoa_1a</vt:lpstr>
      <vt:lpstr>Cocoa_2a</vt:lpstr>
      <vt:lpstr>Cocoa_2b</vt:lpstr>
      <vt:lpstr>Coffee_1a</vt:lpstr>
      <vt:lpstr>Coffee_2a</vt:lpstr>
      <vt:lpstr>Coffee_2b</vt:lpstr>
      <vt:lpstr>Dry Pulses_1a</vt:lpstr>
      <vt:lpstr>Dry Pulses_1b</vt:lpstr>
      <vt:lpstr>Dry Pulses_2a</vt:lpstr>
      <vt:lpstr>Dry Pulses_2b</vt:lpstr>
      <vt:lpstr>Temperate Fruit_1a</vt:lpstr>
      <vt:lpstr>Temperate Fruit_1b</vt:lpstr>
      <vt:lpstr>Temperate Fruit_2a</vt:lpstr>
      <vt:lpstr>Temperate Fruit_2b</vt:lpstr>
      <vt:lpstr>Tropical and Subtropical fruit_1a</vt:lpstr>
      <vt:lpstr>Tropical and Subtropical fruit_1b</vt:lpstr>
      <vt:lpstr>Tropical and Subtropical fruit_2a</vt:lpstr>
      <vt:lpstr>Tropical and Subtropical fruit_2b</vt:lpstr>
      <vt:lpstr>Grapes_1</vt:lpstr>
      <vt:lpstr>Grapes_2a</vt:lpstr>
      <vt:lpstr>Grapes_2b</vt:lpstr>
      <vt:lpstr>Oilseeds_1a</vt:lpstr>
      <vt:lpstr>Oilseeds_1b</vt:lpstr>
      <vt:lpstr>Oilseeds_2a</vt:lpstr>
      <vt:lpstr>Oilseeds_2b</vt:lpstr>
      <vt:lpstr>Olives_1</vt:lpstr>
      <vt:lpstr>Olives_2a</vt:lpstr>
      <vt:lpstr>Olives_2b</vt:lpstr>
      <vt:lpstr>Vegetables_1a</vt:lpstr>
      <vt:lpstr>Vegetables_1b</vt:lpstr>
      <vt:lpstr>Vegetables_2a</vt:lpstr>
      <vt:lpstr>Vegetables_2b</vt:lpstr>
      <vt:lpstr>More information </vt:lpstr>
      <vt:lpstr>Disclaimer</vt:lpstr>
      <vt:lpstr>Presentations on www.organic-world.net</vt:lpstr>
      <vt:lpstr>Statistics.FiBL.org</vt:lpstr>
      <vt:lpstr>www.twitter.com/fiblstatistics</vt:lpstr>
      <vt:lpstr>Contact</vt:lpstr>
      <vt:lpstr>FiBL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Willer Helga</cp:lastModifiedBy>
  <cp:revision>286</cp:revision>
  <dcterms:created xsi:type="dcterms:W3CDTF">2021-02-10T13:15:41Z</dcterms:created>
  <dcterms:modified xsi:type="dcterms:W3CDTF">2023-07-11T14:04:37Z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