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90"/>
  </p:notesMasterIdLst>
  <p:handoutMasterIdLst>
    <p:handoutMasterId r:id="rId91"/>
  </p:handoutMasterIdLst>
  <p:sldIdLst>
    <p:sldId id="479" r:id="rId5"/>
    <p:sldId id="480" r:id="rId6"/>
    <p:sldId id="481" r:id="rId7"/>
    <p:sldId id="482" r:id="rId8"/>
    <p:sldId id="483" r:id="rId9"/>
    <p:sldId id="484" r:id="rId10"/>
    <p:sldId id="485" r:id="rId11"/>
    <p:sldId id="411" r:id="rId12"/>
    <p:sldId id="486" r:id="rId13"/>
    <p:sldId id="487" r:id="rId14"/>
    <p:sldId id="488" r:id="rId15"/>
    <p:sldId id="489" r:id="rId16"/>
    <p:sldId id="547" r:id="rId17"/>
    <p:sldId id="559" r:id="rId18"/>
    <p:sldId id="560" r:id="rId19"/>
    <p:sldId id="490" r:id="rId20"/>
    <p:sldId id="419" r:id="rId21"/>
    <p:sldId id="491" r:id="rId22"/>
    <p:sldId id="492" r:id="rId23"/>
    <p:sldId id="493" r:id="rId24"/>
    <p:sldId id="494" r:id="rId25"/>
    <p:sldId id="548" r:id="rId26"/>
    <p:sldId id="561" r:id="rId27"/>
    <p:sldId id="562" r:id="rId28"/>
    <p:sldId id="425" r:id="rId29"/>
    <p:sldId id="426" r:id="rId30"/>
    <p:sldId id="495" r:id="rId31"/>
    <p:sldId id="496" r:id="rId32"/>
    <p:sldId id="497" r:id="rId33"/>
    <p:sldId id="499" r:id="rId34"/>
    <p:sldId id="500" r:id="rId35"/>
    <p:sldId id="501" r:id="rId36"/>
    <p:sldId id="502" r:id="rId37"/>
    <p:sldId id="503" r:id="rId38"/>
    <p:sldId id="504" r:id="rId39"/>
    <p:sldId id="506" r:id="rId40"/>
    <p:sldId id="552" r:id="rId41"/>
    <p:sldId id="553" r:id="rId42"/>
    <p:sldId id="554" r:id="rId43"/>
    <p:sldId id="555" r:id="rId44"/>
    <p:sldId id="556" r:id="rId45"/>
    <p:sldId id="522" r:id="rId46"/>
    <p:sldId id="507" r:id="rId47"/>
    <p:sldId id="508" r:id="rId48"/>
    <p:sldId id="509" r:id="rId49"/>
    <p:sldId id="510" r:id="rId50"/>
    <p:sldId id="511" r:id="rId51"/>
    <p:sldId id="512" r:id="rId52"/>
    <p:sldId id="514" r:id="rId53"/>
    <p:sldId id="515" r:id="rId54"/>
    <p:sldId id="516" r:id="rId55"/>
    <p:sldId id="557" r:id="rId56"/>
    <p:sldId id="517" r:id="rId57"/>
    <p:sldId id="518" r:id="rId58"/>
    <p:sldId id="519" r:id="rId59"/>
    <p:sldId id="520" r:id="rId60"/>
    <p:sldId id="521" r:id="rId61"/>
    <p:sldId id="523" r:id="rId62"/>
    <p:sldId id="456" r:id="rId63"/>
    <p:sldId id="558" r:id="rId64"/>
    <p:sldId id="528" r:id="rId65"/>
    <p:sldId id="529" r:id="rId66"/>
    <p:sldId id="530" r:id="rId67"/>
    <p:sldId id="549" r:id="rId68"/>
    <p:sldId id="531" r:id="rId69"/>
    <p:sldId id="464" r:id="rId70"/>
    <p:sldId id="532" r:id="rId71"/>
    <p:sldId id="533" r:id="rId72"/>
    <p:sldId id="534" r:id="rId73"/>
    <p:sldId id="535" r:id="rId74"/>
    <p:sldId id="550" r:id="rId75"/>
    <p:sldId id="527" r:id="rId76"/>
    <p:sldId id="471" r:id="rId77"/>
    <p:sldId id="536" r:id="rId78"/>
    <p:sldId id="537" r:id="rId79"/>
    <p:sldId id="538" r:id="rId80"/>
    <p:sldId id="539" r:id="rId81"/>
    <p:sldId id="551" r:id="rId82"/>
    <p:sldId id="540" r:id="rId83"/>
    <p:sldId id="355" r:id="rId84"/>
    <p:sldId id="542" r:id="rId85"/>
    <p:sldId id="543" r:id="rId86"/>
    <p:sldId id="544" r:id="rId87"/>
    <p:sldId id="545" r:id="rId88"/>
    <p:sldId id="546"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50F855F4-6B3D-734F-8ED9-E6A7F47D5A6B}">
          <p14:sldIdLst>
            <p14:sldId id="479"/>
            <p14:sldId id="480"/>
            <p14:sldId id="481"/>
            <p14:sldId id="482"/>
            <p14:sldId id="483"/>
            <p14:sldId id="484"/>
            <p14:sldId id="485"/>
            <p14:sldId id="411"/>
            <p14:sldId id="486"/>
            <p14:sldId id="487"/>
            <p14:sldId id="488"/>
            <p14:sldId id="489"/>
            <p14:sldId id="547"/>
            <p14:sldId id="559"/>
            <p14:sldId id="560"/>
            <p14:sldId id="490"/>
            <p14:sldId id="419"/>
            <p14:sldId id="491"/>
            <p14:sldId id="492"/>
            <p14:sldId id="493"/>
            <p14:sldId id="494"/>
            <p14:sldId id="548"/>
            <p14:sldId id="561"/>
            <p14:sldId id="562"/>
            <p14:sldId id="425"/>
            <p14:sldId id="426"/>
            <p14:sldId id="495"/>
            <p14:sldId id="496"/>
            <p14:sldId id="497"/>
            <p14:sldId id="499"/>
            <p14:sldId id="500"/>
            <p14:sldId id="501"/>
            <p14:sldId id="502"/>
            <p14:sldId id="503"/>
            <p14:sldId id="504"/>
            <p14:sldId id="506"/>
            <p14:sldId id="552"/>
            <p14:sldId id="553"/>
            <p14:sldId id="554"/>
            <p14:sldId id="555"/>
            <p14:sldId id="556"/>
            <p14:sldId id="522"/>
            <p14:sldId id="507"/>
            <p14:sldId id="508"/>
            <p14:sldId id="509"/>
            <p14:sldId id="510"/>
            <p14:sldId id="511"/>
            <p14:sldId id="512"/>
            <p14:sldId id="514"/>
            <p14:sldId id="515"/>
            <p14:sldId id="516"/>
            <p14:sldId id="557"/>
            <p14:sldId id="517"/>
            <p14:sldId id="518"/>
            <p14:sldId id="519"/>
            <p14:sldId id="520"/>
            <p14:sldId id="521"/>
            <p14:sldId id="523"/>
            <p14:sldId id="456"/>
            <p14:sldId id="558"/>
            <p14:sldId id="528"/>
            <p14:sldId id="529"/>
            <p14:sldId id="530"/>
            <p14:sldId id="549"/>
            <p14:sldId id="531"/>
            <p14:sldId id="464"/>
            <p14:sldId id="532"/>
            <p14:sldId id="533"/>
            <p14:sldId id="534"/>
            <p14:sldId id="535"/>
            <p14:sldId id="550"/>
            <p14:sldId id="527"/>
            <p14:sldId id="471"/>
            <p14:sldId id="536"/>
            <p14:sldId id="537"/>
            <p14:sldId id="538"/>
            <p14:sldId id="539"/>
            <p14:sldId id="551"/>
            <p14:sldId id="540"/>
            <p14:sldId id="355"/>
            <p14:sldId id="542"/>
            <p14:sldId id="543"/>
            <p14:sldId id="544"/>
            <p14:sldId id="545"/>
            <p14:sldId id="546"/>
          </p14:sldIdLst>
        </p14:section>
        <p14:section name="Content" id="{27C77642-E8FC-D04B-A600-8D79524F4638}">
          <p14:sldIdLst/>
        </p14:section>
        <p14:section name="Contacts" id="{A36A632A-72D9-C44B-BFEE-AABA4BC46D4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midtke Knut" initials="SK" lastIdx="23" clrIdx="0">
    <p:extLst>
      <p:ext uri="{19B8F6BF-5375-455C-9EA6-DF929625EA0E}">
        <p15:presenceInfo xmlns:p15="http://schemas.microsoft.com/office/powerpoint/2012/main" userId="S-1-5-21-1635401191-1135830115-316617838-73315" providerId="AD"/>
      </p:ext>
    </p:extLst>
  </p:cmAuthor>
  <p:cmAuthor id="2" name="Keller Chigusa" initials="KC" lastIdx="30" clrIdx="1">
    <p:extLst>
      <p:ext uri="{19B8F6BF-5375-455C-9EA6-DF929625EA0E}">
        <p15:presenceInfo xmlns:p15="http://schemas.microsoft.com/office/powerpoint/2012/main" userId="S-1-5-21-1635401191-1135830115-316617838-73561" providerId="AD"/>
      </p:ext>
    </p:extLst>
  </p:cmAuthor>
  <p:cmAuthor id="3" name="Kalchofner Seraina" initials="KS" lastIdx="17" clrIdx="2">
    <p:extLst>
      <p:ext uri="{19B8F6BF-5375-455C-9EA6-DF929625EA0E}">
        <p15:presenceInfo xmlns:p15="http://schemas.microsoft.com/office/powerpoint/2012/main" userId="S-1-5-21-1635401191-1135830115-316617838-735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BFD4"/>
    <a:srgbClr val="D0DFE8"/>
    <a:srgbClr val="CE8628"/>
    <a:srgbClr val="DA7F59"/>
    <a:srgbClr val="B280A9"/>
    <a:srgbClr val="5FAA93"/>
    <a:srgbClr val="5EA9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87953" autoAdjust="0"/>
  </p:normalViewPr>
  <p:slideViewPr>
    <p:cSldViewPr snapToGrid="0" snapToObjects="1">
      <p:cViewPr varScale="1">
        <p:scale>
          <a:sx n="101" d="100"/>
          <a:sy n="101" d="100"/>
        </p:scale>
        <p:origin x="960" y="96"/>
      </p:cViewPr>
      <p:guideLst/>
    </p:cSldViewPr>
  </p:slideViewPr>
  <p:outlineViewPr>
    <p:cViewPr>
      <p:scale>
        <a:sx n="33" d="100"/>
        <a:sy n="33" d="100"/>
      </p:scale>
      <p:origin x="0" y="0"/>
    </p:cViewPr>
  </p:outlineViewPr>
  <p:notesTextViewPr>
    <p:cViewPr>
      <p:scale>
        <a:sx n="170" d="100"/>
        <a:sy n="170" d="100"/>
      </p:scale>
      <p:origin x="0" y="-366"/>
    </p:cViewPr>
  </p:notesTextViewPr>
  <p:notesViewPr>
    <p:cSldViewPr snapToGrid="0" snapToObjects="1">
      <p:cViewPr varScale="1">
        <p:scale>
          <a:sx n="51" d="100"/>
          <a:sy n="51" d="100"/>
        </p:scale>
        <p:origin x="2692" y="5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14DF50-E128-DD4D-9216-1D555D2B2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E73D45D-0977-B94B-A510-AB881F7EFC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6C2096-F608-BC41-B354-F97475F8C6C3}" type="datetimeFigureOut">
              <a:rPr lang="en-US" smtClean="0"/>
              <a:t>7/11/2023</a:t>
            </a:fld>
            <a:endParaRPr lang="en-US"/>
          </a:p>
        </p:txBody>
      </p:sp>
      <p:sp>
        <p:nvSpPr>
          <p:cNvPr id="4" name="Footer Placeholder 3">
            <a:extLst>
              <a:ext uri="{FF2B5EF4-FFF2-40B4-BE49-F238E27FC236}">
                <a16:creationId xmlns:a16="http://schemas.microsoft.com/office/drawing/2014/main" id="{50308E38-6F86-534F-8D47-913A1B6AEA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E4A49C-C1A0-9843-BE65-F3D21BBFCE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A238E7-292D-1E40-BE92-D4E3F92C1031}" type="slidenum">
              <a:rPr lang="en-US" smtClean="0"/>
              <a:t>‹Nr.›</a:t>
            </a:fld>
            <a:endParaRPr lang="en-US"/>
          </a:p>
        </p:txBody>
      </p:sp>
    </p:spTree>
    <p:extLst>
      <p:ext uri="{BB962C8B-B14F-4D97-AF65-F5344CB8AC3E}">
        <p14:creationId xmlns:p14="http://schemas.microsoft.com/office/powerpoint/2010/main" val="672120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39B61C-870F-C24D-AA23-5AF1F9363730}" type="datetimeFigureOut">
              <a:rPr lang="en-US" smtClean="0"/>
              <a:t>7/11/2023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7C43B-4DA6-0243-8574-382468EBCECA}" type="slidenum">
              <a:rPr lang="en-US" smtClean="0"/>
              <a:t>‹Nr.›</a:t>
            </a:fld>
            <a:endParaRPr lang="en-US"/>
          </a:p>
        </p:txBody>
      </p:sp>
    </p:spTree>
    <p:extLst>
      <p:ext uri="{BB962C8B-B14F-4D97-AF65-F5344CB8AC3E}">
        <p14:creationId xmlns:p14="http://schemas.microsoft.com/office/powerpoint/2010/main" val="78588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47C43B-4DA6-0243-8574-382468EBCECA}" type="slidenum">
              <a:rPr lang="en-US" smtClean="0"/>
              <a:t>1</a:t>
            </a:fld>
            <a:endParaRPr lang="en-US"/>
          </a:p>
        </p:txBody>
      </p:sp>
    </p:spTree>
    <p:extLst>
      <p:ext uri="{BB962C8B-B14F-4D97-AF65-F5344CB8AC3E}">
        <p14:creationId xmlns:p14="http://schemas.microsoft.com/office/powerpoint/2010/main" val="3481407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p:txBody>
      </p:sp>
    </p:spTree>
    <p:extLst>
      <p:ext uri="{BB962C8B-B14F-4D97-AF65-F5344CB8AC3E}">
        <p14:creationId xmlns:p14="http://schemas.microsoft.com/office/powerpoint/2010/main" val="1616804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46205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lienbildplatzhalter 1"/>
          <p:cNvSpPr>
            <a:spLocks noGrp="1" noRot="1" noChangeAspect="1" noTextEdit="1"/>
          </p:cNvSpPr>
          <p:nvPr>
            <p:ph type="sldImg"/>
          </p:nvPr>
        </p:nvSpPr>
        <p:spPr>
          <a:ln/>
        </p:spPr>
      </p:sp>
      <p:sp>
        <p:nvSpPr>
          <p:cNvPr id="96259" name="Notizenplatzhalter 2"/>
          <p:cNvSpPr>
            <a:spLocks noGrp="1"/>
          </p:cNvSpPr>
          <p:nvPr>
            <p:ph type="body" idx="1"/>
          </p:nvPr>
        </p:nvSpPr>
        <p:spPr>
          <a:noFill/>
          <a:ln/>
        </p:spPr>
        <p:txBody>
          <a:bodyPr/>
          <a:lstStyle/>
          <a:p>
            <a:endParaRPr lang="de-DE" dirty="0">
              <a:latin typeface="Times New Roman" pitchFamily="18" charset="0"/>
            </a:endParaRPr>
          </a:p>
        </p:txBody>
      </p:sp>
      <p:sp>
        <p:nvSpPr>
          <p:cNvPr id="4" name="Kopfzeilenplatzhalter 3"/>
          <p:cNvSpPr>
            <a:spLocks noGrp="1"/>
          </p:cNvSpPr>
          <p:nvPr>
            <p:ph type="hdr" sz="quarter"/>
          </p:nvPr>
        </p:nvSpPr>
        <p:spPr/>
        <p:txBody>
          <a:bodyPr/>
          <a:lstStyle/>
          <a:p>
            <a:pPr>
              <a:defRPr/>
            </a:pPr>
            <a:r>
              <a:rPr lang="de-DE" dirty="0"/>
              <a:t>FiBL</a:t>
            </a:r>
            <a:endParaRPr lang="de-CH" dirty="0"/>
          </a:p>
        </p:txBody>
      </p:sp>
      <p:sp>
        <p:nvSpPr>
          <p:cNvPr id="5" name="Datumsplatzhalter 4"/>
          <p:cNvSpPr>
            <a:spLocks noGrp="1"/>
          </p:cNvSpPr>
          <p:nvPr>
            <p:ph type="dt" sz="quarter" idx="1"/>
          </p:nvPr>
        </p:nvSpPr>
        <p:spPr/>
        <p:txBody>
          <a:bodyPr/>
          <a:lstStyle/>
          <a:p>
            <a:pPr>
              <a:defRPr/>
            </a:pPr>
            <a:fld id="{0033EEAB-3C72-4C78-A7F7-FF8F299C5FAC}" type="datetime1">
              <a:rPr lang="de-DE" smtClean="0"/>
              <a:pPr>
                <a:defRPr/>
              </a:pPr>
              <a:t>11.07.2023</a:t>
            </a:fld>
            <a:endParaRPr lang="de-CH" dirty="0"/>
          </a:p>
        </p:txBody>
      </p:sp>
      <p:sp>
        <p:nvSpPr>
          <p:cNvPr id="6" name="Fußzeilenplatzhalter 5"/>
          <p:cNvSpPr>
            <a:spLocks noGrp="1"/>
          </p:cNvSpPr>
          <p:nvPr>
            <p:ph type="ftr" sz="quarter" idx="4"/>
          </p:nvPr>
        </p:nvSpPr>
        <p:spPr/>
        <p:txBody>
          <a:bodyPr/>
          <a:lstStyle/>
          <a:p>
            <a:pPr>
              <a:defRPr/>
            </a:pPr>
            <a:r>
              <a:rPr lang="de-CH" dirty="0"/>
              <a:t>www.fibl.org</a:t>
            </a:r>
          </a:p>
        </p:txBody>
      </p:sp>
      <p:sp>
        <p:nvSpPr>
          <p:cNvPr id="7" name="Foliennummernplatzhalter 6"/>
          <p:cNvSpPr>
            <a:spLocks noGrp="1"/>
          </p:cNvSpPr>
          <p:nvPr>
            <p:ph type="sldNum" sz="quarter" idx="5"/>
          </p:nvPr>
        </p:nvSpPr>
        <p:spPr/>
        <p:txBody>
          <a:bodyPr/>
          <a:lstStyle/>
          <a:p>
            <a:pPr>
              <a:defRPr/>
            </a:pPr>
            <a:fld id="{B0EFD158-9F2D-4492-AB0C-852963D57EAC}" type="slidenum">
              <a:rPr lang="de-CH" smtClean="0"/>
              <a:pPr>
                <a:defRPr/>
              </a:pPr>
              <a:t>17</a:t>
            </a:fld>
            <a:endParaRPr lang="de-CH" dirty="0"/>
          </a:p>
        </p:txBody>
      </p:sp>
    </p:spTree>
    <p:extLst>
      <p:ext uri="{BB962C8B-B14F-4D97-AF65-F5344CB8AC3E}">
        <p14:creationId xmlns:p14="http://schemas.microsoft.com/office/powerpoint/2010/main" val="2205968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711290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Source: FiBL survey 2022</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039733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Source: FiBL-IFOAM-SOEL surveys 2001-2022</a:t>
            </a:r>
            <a:endParaRPr dirty="0"/>
          </a:p>
          <a:p>
            <a:r>
              <a:rPr b="0" dirty="0"/>
              <a:t>No alt text provided</a:t>
            </a:r>
            <a:endParaRPr dirty="0"/>
          </a:p>
          <a:p>
            <a:endParaRPr dirty="0"/>
          </a:p>
        </p:txBody>
      </p:sp>
    </p:spTree>
    <p:extLst>
      <p:ext uri="{BB962C8B-B14F-4D97-AF65-F5344CB8AC3E}">
        <p14:creationId xmlns:p14="http://schemas.microsoft.com/office/powerpoint/2010/main" val="2955505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p:txBody>
      </p:sp>
    </p:spTree>
    <p:extLst>
      <p:ext uri="{BB962C8B-B14F-4D97-AF65-F5344CB8AC3E}">
        <p14:creationId xmlns:p14="http://schemas.microsoft.com/office/powerpoint/2010/main" val="1266267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080849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p:txBody>
      </p:sp>
    </p:spTree>
    <p:extLst>
      <p:ext uri="{BB962C8B-B14F-4D97-AF65-F5344CB8AC3E}">
        <p14:creationId xmlns:p14="http://schemas.microsoft.com/office/powerpoint/2010/main" val="2326977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p:txBody>
      </p:sp>
    </p:spTree>
    <p:extLst>
      <p:ext uri="{BB962C8B-B14F-4D97-AF65-F5344CB8AC3E}">
        <p14:creationId xmlns:p14="http://schemas.microsoft.com/office/powerpoint/2010/main" val="1881002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txBox="1">
            <a:spLocks noGrp="1" noChangeArrowheads="1"/>
          </p:cNvSpPr>
          <p:nvPr/>
        </p:nvSpPr>
        <p:spPr bwMode="auto">
          <a:xfrm>
            <a:off x="2" y="1"/>
            <a:ext cx="3093671" cy="47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spcBef>
                <a:spcPct val="0"/>
              </a:spcBef>
            </a:pPr>
            <a:r>
              <a:rPr lang="de-CH" altLang="de-DE" b="0"/>
              <a:t>FiBL</a:t>
            </a:r>
          </a:p>
        </p:txBody>
      </p:sp>
      <p:sp>
        <p:nvSpPr>
          <p:cNvPr id="57347" name="Rectangle 3"/>
          <p:cNvSpPr txBox="1">
            <a:spLocks noGrp="1" noChangeArrowheads="1"/>
          </p:cNvSpPr>
          <p:nvPr/>
        </p:nvSpPr>
        <p:spPr bwMode="auto">
          <a:xfrm>
            <a:off x="3988988" y="1"/>
            <a:ext cx="3093670" cy="47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lgn="r">
              <a:spcBef>
                <a:spcPct val="0"/>
              </a:spcBef>
            </a:pPr>
            <a:fld id="{AC7BCAC9-5CD2-4A3A-8BE1-7C5F805052AC}" type="datetime1">
              <a:rPr lang="de-CH" altLang="de-DE" b="0"/>
              <a:pPr algn="r">
                <a:spcBef>
                  <a:spcPct val="0"/>
                </a:spcBef>
              </a:pPr>
              <a:t>11.07.2023</a:t>
            </a:fld>
            <a:endParaRPr lang="de-CH" altLang="de-DE" b="0"/>
          </a:p>
        </p:txBody>
      </p:sp>
      <p:sp>
        <p:nvSpPr>
          <p:cNvPr id="57348" name="Rectangle 6"/>
          <p:cNvSpPr txBox="1">
            <a:spLocks noGrp="1" noChangeArrowheads="1"/>
          </p:cNvSpPr>
          <p:nvPr/>
        </p:nvSpPr>
        <p:spPr bwMode="auto">
          <a:xfrm>
            <a:off x="2" y="9730922"/>
            <a:ext cx="3093671" cy="47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nchor="b"/>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spcBef>
                <a:spcPct val="0"/>
              </a:spcBef>
            </a:pPr>
            <a:r>
              <a:rPr lang="de-CH" altLang="de-DE" b="0"/>
              <a:t>www.fibl.org</a:t>
            </a:r>
          </a:p>
        </p:txBody>
      </p:sp>
      <p:sp>
        <p:nvSpPr>
          <p:cNvPr id="57349" name="Rectangle 7"/>
          <p:cNvSpPr txBox="1">
            <a:spLocks noGrp="1" noChangeArrowheads="1"/>
          </p:cNvSpPr>
          <p:nvPr/>
        </p:nvSpPr>
        <p:spPr bwMode="auto">
          <a:xfrm>
            <a:off x="3988988" y="9730922"/>
            <a:ext cx="3093670" cy="47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nchor="b"/>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lgn="r">
              <a:spcBef>
                <a:spcPct val="0"/>
              </a:spcBef>
            </a:pPr>
            <a:fld id="{63FAC3EE-9186-4F3B-80E2-6B5F747B646C}" type="slidenum">
              <a:rPr lang="de-CH" altLang="de-DE" b="0"/>
              <a:pPr algn="r">
                <a:spcBef>
                  <a:spcPct val="0"/>
                </a:spcBef>
              </a:pPr>
              <a:t>2</a:t>
            </a:fld>
            <a:endParaRPr lang="de-CH" altLang="de-DE" b="0"/>
          </a:p>
        </p:txBody>
      </p:sp>
      <p:sp>
        <p:nvSpPr>
          <p:cNvPr id="57350" name="Rectangle 2"/>
          <p:cNvSpPr>
            <a:spLocks noGrp="1" noRot="1" noChangeAspect="1" noChangeArrowheads="1" noTextEdit="1"/>
          </p:cNvSpPr>
          <p:nvPr>
            <p:ph type="sldImg"/>
          </p:nvPr>
        </p:nvSpPr>
        <p:spPr>
          <a:xfrm>
            <a:off x="180975" y="800100"/>
            <a:ext cx="6797675" cy="3824288"/>
          </a:xfrm>
          <a:ln/>
        </p:spPr>
      </p:sp>
      <p:sp>
        <p:nvSpPr>
          <p:cNvPr id="57351" name="Rectangle 3"/>
          <p:cNvSpPr>
            <a:spLocks noGrp="1" noChangeArrowheads="1"/>
          </p:cNvSpPr>
          <p:nvPr>
            <p:ph type="body" idx="1"/>
          </p:nvPr>
        </p:nvSpPr>
        <p:spPr>
          <a:xfrm>
            <a:off x="976861" y="4864643"/>
            <a:ext cx="5210480" cy="46283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New Roman" pitchFamily="18" charset="0"/>
            </a:endParaRPr>
          </a:p>
        </p:txBody>
      </p:sp>
    </p:spTree>
    <p:extLst>
      <p:ext uri="{BB962C8B-B14F-4D97-AF65-F5344CB8AC3E}">
        <p14:creationId xmlns:p14="http://schemas.microsoft.com/office/powerpoint/2010/main" val="2149646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180975" y="800100"/>
            <a:ext cx="6797675" cy="3824288"/>
          </a:xfrm>
          <a:ln/>
        </p:spPr>
      </p:sp>
      <p:sp>
        <p:nvSpPr>
          <p:cNvPr id="102403" name="Rectangle 3"/>
          <p:cNvSpPr>
            <a:spLocks noGrp="1" noChangeArrowheads="1"/>
          </p:cNvSpPr>
          <p:nvPr>
            <p:ph type="body" idx="1"/>
          </p:nvPr>
        </p:nvSpPr>
        <p:spPr>
          <a:xfrm>
            <a:off x="976314" y="4864101"/>
            <a:ext cx="5211762" cy="4629150"/>
          </a:xfrm>
          <a:noFill/>
          <a:ln/>
        </p:spPr>
        <p:txBody>
          <a:bodyPr/>
          <a:lstStyle/>
          <a:p>
            <a:endParaRPr lang="en-US" dirty="0">
              <a:latin typeface="Arial" charset="0"/>
            </a:endParaRPr>
          </a:p>
        </p:txBody>
      </p:sp>
    </p:spTree>
    <p:extLst>
      <p:ext uri="{BB962C8B-B14F-4D97-AF65-F5344CB8AC3E}">
        <p14:creationId xmlns:p14="http://schemas.microsoft.com/office/powerpoint/2010/main" val="3066035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pieChart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pieChart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367538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367734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European Union</a:t>
            </a:r>
            <a:endParaRPr dirty="0"/>
          </a:p>
          <a:p>
            <a:r>
              <a:rPr b="0" dirty="0"/>
              <a:t>No alt text provided</a:t>
            </a:r>
            <a:endParaRPr dirty="0"/>
          </a:p>
          <a:p>
            <a:endParaRPr dirty="0"/>
          </a:p>
          <a:p>
            <a:r>
              <a:rPr b="1" dirty="0"/>
              <a:t>Europe</a:t>
            </a:r>
            <a:endParaRPr dirty="0"/>
          </a:p>
          <a:p>
            <a:r>
              <a:rPr b="0" dirty="0"/>
              <a:t>No alt text provided</a:t>
            </a:r>
            <a:endParaRPr dirty="0"/>
          </a:p>
          <a:p>
            <a:endParaRPr dirty="0"/>
          </a:p>
          <a:p>
            <a:r>
              <a:rPr b="1" dirty="0"/>
              <a:t>EFTA</a:t>
            </a:r>
            <a:endParaRPr dirty="0"/>
          </a:p>
          <a:p>
            <a:r>
              <a:rPr b="0" dirty="0"/>
              <a:t>No alt text provided</a:t>
            </a:r>
            <a:endParaRPr dirty="0"/>
          </a:p>
          <a:p>
            <a:endParaRPr dirty="0"/>
          </a:p>
          <a:p>
            <a:r>
              <a:rPr b="1" dirty="0"/>
              <a:t>EU-14</a:t>
            </a:r>
            <a:endParaRPr dirty="0"/>
          </a:p>
          <a:p>
            <a:r>
              <a:rPr b="0" dirty="0"/>
              <a:t>No alt text provided</a:t>
            </a:r>
            <a:endParaRPr dirty="0"/>
          </a:p>
          <a:p>
            <a:endParaRPr dirty="0"/>
          </a:p>
          <a:p>
            <a:r>
              <a:rPr b="1" dirty="0"/>
              <a:t>EU-13</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shape</a:t>
            </a:r>
            <a:endParaRPr dirty="0"/>
          </a:p>
          <a:p>
            <a:r>
              <a:rPr b="0" dirty="0"/>
              <a:t>No alt text provided</a:t>
            </a:r>
            <a:endParaRPr dirty="0"/>
          </a:p>
          <a:p>
            <a:endParaRPr dirty="0"/>
          </a:p>
        </p:txBody>
      </p:sp>
    </p:spTree>
    <p:extLst>
      <p:ext uri="{BB962C8B-B14F-4D97-AF65-F5344CB8AC3E}">
        <p14:creationId xmlns:p14="http://schemas.microsoft.com/office/powerpoint/2010/main" val="4087158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lineChart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685427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4224187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p:txBody>
      </p:sp>
    </p:spTree>
    <p:extLst>
      <p:ext uri="{BB962C8B-B14F-4D97-AF65-F5344CB8AC3E}">
        <p14:creationId xmlns:p14="http://schemas.microsoft.com/office/powerpoint/2010/main" val="3345705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lineChart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831932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European Union</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Europe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763554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Permanent crops</a:t>
            </a:r>
            <a:endParaRPr dirty="0"/>
          </a:p>
          <a:p>
            <a:r>
              <a:rPr b="0" dirty="0"/>
              <a:t>No alt text provided</a:t>
            </a:r>
            <a:endParaRPr dirty="0"/>
          </a:p>
          <a:p>
            <a:endParaRPr dirty="0"/>
          </a:p>
          <a:p>
            <a:r>
              <a:rPr b="1" dirty="0"/>
              <a:t>Permanent grassland</a:t>
            </a:r>
            <a:endParaRPr dirty="0"/>
          </a:p>
          <a:p>
            <a:r>
              <a:rPr b="0" dirty="0"/>
              <a:t>No alt text provided</a:t>
            </a:r>
            <a:endParaRPr dirty="0"/>
          </a:p>
          <a:p>
            <a:endParaRPr dirty="0"/>
          </a:p>
        </p:txBody>
      </p:sp>
    </p:spTree>
    <p:extLst>
      <p:ext uri="{BB962C8B-B14F-4D97-AF65-F5344CB8AC3E}">
        <p14:creationId xmlns:p14="http://schemas.microsoft.com/office/powerpoint/2010/main" val="1866409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Times New Roman" pitchFamily="18" charset="0"/>
            </a:endParaRPr>
          </a:p>
        </p:txBody>
      </p:sp>
    </p:spTree>
    <p:extLst>
      <p:ext uri="{BB962C8B-B14F-4D97-AF65-F5344CB8AC3E}">
        <p14:creationId xmlns:p14="http://schemas.microsoft.com/office/powerpoint/2010/main" val="3264380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land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631481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land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426932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land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501467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pieChart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pieChart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138946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620977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5471030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lineChart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582548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clusteredBarChart</a:t>
            </a:r>
            <a:endParaRPr dirty="0"/>
          </a:p>
          <a:p>
            <a:r>
              <a:rPr b="0" dirty="0"/>
              <a:t>No alt text provided</a:t>
            </a:r>
            <a:endParaRPr dirty="0"/>
          </a:p>
          <a:p>
            <a:endParaRPr dirty="0"/>
          </a:p>
        </p:txBody>
      </p:sp>
    </p:spTree>
    <p:extLst>
      <p:ext uri="{BB962C8B-B14F-4D97-AF65-F5344CB8AC3E}">
        <p14:creationId xmlns:p14="http://schemas.microsoft.com/office/powerpoint/2010/main" val="17903856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clusteredBarChart</a:t>
            </a:r>
            <a:endParaRPr dirty="0"/>
          </a:p>
          <a:p>
            <a:r>
              <a:rPr b="0" dirty="0"/>
              <a:t>No alt text provided</a:t>
            </a:r>
            <a:endParaRPr dirty="0"/>
          </a:p>
          <a:p>
            <a:endParaRPr dirty="0"/>
          </a:p>
        </p:txBody>
      </p:sp>
    </p:spTree>
    <p:extLst>
      <p:ext uri="{BB962C8B-B14F-4D97-AF65-F5344CB8AC3E}">
        <p14:creationId xmlns:p14="http://schemas.microsoft.com/office/powerpoint/2010/main" val="39079810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clusteredBarChart</a:t>
            </a:r>
            <a:endParaRPr dirty="0"/>
          </a:p>
          <a:p>
            <a:r>
              <a:rPr b="0" dirty="0"/>
              <a:t>No alt text provided</a:t>
            </a:r>
            <a:endParaRPr dirty="0"/>
          </a:p>
          <a:p>
            <a:endParaRPr dirty="0"/>
          </a:p>
        </p:txBody>
      </p:sp>
    </p:spTree>
    <p:extLst>
      <p:ext uri="{BB962C8B-B14F-4D97-AF65-F5344CB8AC3E}">
        <p14:creationId xmlns:p14="http://schemas.microsoft.com/office/powerpoint/2010/main" val="1393792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bwMode="auto">
          <a:xfrm>
            <a:off x="133350" y="774700"/>
            <a:ext cx="6600825" cy="3713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Times New Roman" pitchFamily="18" charset="0"/>
            </a:endParaRPr>
          </a:p>
        </p:txBody>
      </p:sp>
    </p:spTree>
    <p:extLst>
      <p:ext uri="{BB962C8B-B14F-4D97-AF65-F5344CB8AC3E}">
        <p14:creationId xmlns:p14="http://schemas.microsoft.com/office/powerpoint/2010/main" val="2822069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hundredPercentStackedBarChart</a:t>
            </a:r>
            <a:endParaRPr dirty="0"/>
          </a:p>
          <a:p>
            <a:r>
              <a:rPr b="0" dirty="0"/>
              <a:t>No alt text provided</a:t>
            </a:r>
            <a:endParaRPr dirty="0"/>
          </a:p>
          <a:p>
            <a:endParaRPr dirty="0"/>
          </a:p>
        </p:txBody>
      </p:sp>
    </p:spTree>
    <p:extLst>
      <p:ext uri="{BB962C8B-B14F-4D97-AF65-F5344CB8AC3E}">
        <p14:creationId xmlns:p14="http://schemas.microsoft.com/office/powerpoint/2010/main" val="340237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Austria</a:t>
            </a:r>
            <a:endParaRPr dirty="0"/>
          </a:p>
          <a:p>
            <a:r>
              <a:rPr b="0" dirty="0"/>
              <a:t>No alt text provided</a:t>
            </a:r>
            <a:endParaRPr dirty="0"/>
          </a:p>
          <a:p>
            <a:endParaRPr dirty="0"/>
          </a:p>
          <a:p>
            <a:r>
              <a:rPr b="1" dirty="0"/>
              <a:t>Denmark</a:t>
            </a:r>
            <a:endParaRPr dirty="0"/>
          </a:p>
          <a:p>
            <a:r>
              <a:rPr b="0" dirty="0"/>
              <a:t>No alt text provided</a:t>
            </a:r>
            <a:endParaRPr dirty="0"/>
          </a:p>
          <a:p>
            <a:endParaRPr dirty="0"/>
          </a:p>
          <a:p>
            <a:r>
              <a:rPr b="1" dirty="0"/>
              <a:t>France</a:t>
            </a:r>
            <a:endParaRPr dirty="0"/>
          </a:p>
          <a:p>
            <a:r>
              <a:rPr b="0" dirty="0"/>
              <a:t>No alt text provided</a:t>
            </a:r>
            <a:endParaRPr dirty="0"/>
          </a:p>
          <a:p>
            <a:endParaRPr dirty="0"/>
          </a:p>
          <a:p>
            <a:r>
              <a:rPr b="1" dirty="0"/>
              <a:t>Germany</a:t>
            </a:r>
            <a:endParaRPr dirty="0"/>
          </a:p>
          <a:p>
            <a:r>
              <a:rPr b="0" dirty="0"/>
              <a:t>No alt text provided</a:t>
            </a:r>
            <a:endParaRPr dirty="0"/>
          </a:p>
          <a:p>
            <a:endParaRPr dirty="0"/>
          </a:p>
          <a:p>
            <a:r>
              <a:rPr b="1" dirty="0"/>
              <a:t>Italy</a:t>
            </a:r>
            <a:endParaRPr dirty="0"/>
          </a:p>
          <a:p>
            <a:r>
              <a:rPr b="0" dirty="0"/>
              <a:t>No alt text provided</a:t>
            </a:r>
            <a:endParaRPr dirty="0"/>
          </a:p>
          <a:p>
            <a:endParaRPr dirty="0"/>
          </a:p>
          <a:p>
            <a:r>
              <a:rPr b="1" dirty="0"/>
              <a:t>Switzerland</a:t>
            </a:r>
            <a:endParaRPr dirty="0"/>
          </a:p>
          <a:p>
            <a:r>
              <a:rPr b="0" dirty="0"/>
              <a:t>No alt text provided</a:t>
            </a:r>
            <a:endParaRPr dirty="0"/>
          </a:p>
          <a:p>
            <a:endParaRPr dirty="0"/>
          </a:p>
        </p:txBody>
      </p:sp>
    </p:spTree>
    <p:extLst>
      <p:ext uri="{BB962C8B-B14F-4D97-AF65-F5344CB8AC3E}">
        <p14:creationId xmlns:p14="http://schemas.microsoft.com/office/powerpoint/2010/main" val="28013486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clusteredBarChart</a:t>
            </a:r>
            <a:endParaRPr dirty="0"/>
          </a:p>
          <a:p>
            <a:r>
              <a:rPr b="0" dirty="0"/>
              <a:t>No alt text provided</a:t>
            </a:r>
            <a:endParaRPr dirty="0"/>
          </a:p>
          <a:p>
            <a:endParaRPr dirty="0"/>
          </a:p>
        </p:txBody>
      </p:sp>
    </p:spTree>
    <p:extLst>
      <p:ext uri="{BB962C8B-B14F-4D97-AF65-F5344CB8AC3E}">
        <p14:creationId xmlns:p14="http://schemas.microsoft.com/office/powerpoint/2010/main" val="32379440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0124088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3605584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columnChart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4354271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2944038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olienbildplatzhalter 1"/>
          <p:cNvSpPr>
            <a:spLocks noGrp="1" noRot="1" noChangeAspect="1" noTextEdit="1"/>
          </p:cNvSpPr>
          <p:nvPr>
            <p:ph type="sldImg"/>
          </p:nvPr>
        </p:nvSpPr>
        <p:spPr>
          <a:ln/>
        </p:spPr>
      </p:sp>
      <p:sp>
        <p:nvSpPr>
          <p:cNvPr id="115715" name="Notizenplatzhalter 2"/>
          <p:cNvSpPr>
            <a:spLocks noGrp="1"/>
          </p:cNvSpPr>
          <p:nvPr>
            <p:ph type="body" idx="1"/>
          </p:nvPr>
        </p:nvSpPr>
        <p:spPr>
          <a:noFill/>
          <a:ln/>
        </p:spPr>
        <p:txBody>
          <a:bodyPr/>
          <a:lstStyle/>
          <a:p>
            <a:endParaRPr lang="de-DE" dirty="0">
              <a:latin typeface="Times New Roman" pitchFamily="18" charset="0"/>
            </a:endParaRPr>
          </a:p>
        </p:txBody>
      </p:sp>
      <p:sp>
        <p:nvSpPr>
          <p:cNvPr id="4" name="Kopfzeilenplatzhalter 3"/>
          <p:cNvSpPr>
            <a:spLocks noGrp="1"/>
          </p:cNvSpPr>
          <p:nvPr>
            <p:ph type="hdr" sz="quarter"/>
          </p:nvPr>
        </p:nvSpPr>
        <p:spPr/>
        <p:txBody>
          <a:bodyPr/>
          <a:lstStyle/>
          <a:p>
            <a:pPr>
              <a:defRPr/>
            </a:pPr>
            <a:r>
              <a:rPr lang="de-DE" dirty="0"/>
              <a:t>FiBL</a:t>
            </a:r>
            <a:endParaRPr lang="de-CH" dirty="0"/>
          </a:p>
        </p:txBody>
      </p:sp>
      <p:sp>
        <p:nvSpPr>
          <p:cNvPr id="5" name="Datumsplatzhalter 4"/>
          <p:cNvSpPr>
            <a:spLocks noGrp="1"/>
          </p:cNvSpPr>
          <p:nvPr>
            <p:ph type="dt" sz="quarter" idx="1"/>
          </p:nvPr>
        </p:nvSpPr>
        <p:spPr/>
        <p:txBody>
          <a:bodyPr/>
          <a:lstStyle/>
          <a:p>
            <a:pPr>
              <a:defRPr/>
            </a:pPr>
            <a:fld id="{0033EEAB-3C72-4C78-A7F7-FF8F299C5FAC}" type="datetime1">
              <a:rPr lang="de-DE" smtClean="0"/>
              <a:pPr>
                <a:defRPr/>
              </a:pPr>
              <a:t>11.07.2023</a:t>
            </a:fld>
            <a:endParaRPr lang="de-CH" dirty="0"/>
          </a:p>
        </p:txBody>
      </p:sp>
      <p:sp>
        <p:nvSpPr>
          <p:cNvPr id="6" name="Fußzeilenplatzhalter 5"/>
          <p:cNvSpPr>
            <a:spLocks noGrp="1"/>
          </p:cNvSpPr>
          <p:nvPr>
            <p:ph type="ftr" sz="quarter" idx="4"/>
          </p:nvPr>
        </p:nvSpPr>
        <p:spPr/>
        <p:txBody>
          <a:bodyPr/>
          <a:lstStyle/>
          <a:p>
            <a:pPr>
              <a:defRPr/>
            </a:pPr>
            <a:r>
              <a:rPr lang="de-CH" dirty="0"/>
              <a:t>www.fibl.org</a:t>
            </a:r>
          </a:p>
        </p:txBody>
      </p:sp>
      <p:sp>
        <p:nvSpPr>
          <p:cNvPr id="7" name="Foliennummernplatzhalter 6"/>
          <p:cNvSpPr>
            <a:spLocks noGrp="1"/>
          </p:cNvSpPr>
          <p:nvPr>
            <p:ph type="sldNum" sz="quarter" idx="5"/>
          </p:nvPr>
        </p:nvSpPr>
        <p:spPr/>
        <p:txBody>
          <a:bodyPr/>
          <a:lstStyle/>
          <a:p>
            <a:pPr>
              <a:defRPr/>
            </a:pPr>
            <a:fld id="{605CDEFE-F76D-4179-B612-F1D137AE7F6C}" type="slidenum">
              <a:rPr lang="de-CH" smtClean="0"/>
              <a:pPr>
                <a:defRPr/>
              </a:pPr>
              <a:t>59</a:t>
            </a:fld>
            <a:endParaRPr lang="de-CH" dirty="0"/>
          </a:p>
        </p:txBody>
      </p:sp>
    </p:spTree>
    <p:extLst>
      <p:ext uri="{BB962C8B-B14F-4D97-AF65-F5344CB8AC3E}">
        <p14:creationId xmlns:p14="http://schemas.microsoft.com/office/powerpoint/2010/main" val="9457749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5854228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230020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idx="10"/>
          </p:nvPr>
        </p:nvSpPr>
        <p:spPr/>
        <p:txBody>
          <a:bodyPr/>
          <a:lstStyle/>
          <a:p>
            <a:pPr>
              <a:defRPr/>
            </a:pPr>
            <a:r>
              <a:rPr lang="de-DE"/>
              <a:t>FiBL</a:t>
            </a:r>
            <a:endParaRPr lang="de-CH"/>
          </a:p>
        </p:txBody>
      </p:sp>
      <p:sp>
        <p:nvSpPr>
          <p:cNvPr id="5" name="Datumsplatzhalter 4"/>
          <p:cNvSpPr>
            <a:spLocks noGrp="1"/>
          </p:cNvSpPr>
          <p:nvPr>
            <p:ph type="dt" idx="11"/>
          </p:nvPr>
        </p:nvSpPr>
        <p:spPr/>
        <p:txBody>
          <a:bodyPr/>
          <a:lstStyle/>
          <a:p>
            <a:pPr>
              <a:defRPr/>
            </a:pPr>
            <a:fld id="{7FBAC3AA-6F46-4053-897A-4D02544212D0}" type="datetime1">
              <a:rPr lang="de-DE" smtClean="0"/>
              <a:pPr>
                <a:defRPr/>
              </a:pPr>
              <a:t>11.07.2023</a:t>
            </a:fld>
            <a:endParaRPr lang="de-CH"/>
          </a:p>
        </p:txBody>
      </p:sp>
      <p:sp>
        <p:nvSpPr>
          <p:cNvPr id="6" name="Fußzeilenplatzhalter 5"/>
          <p:cNvSpPr>
            <a:spLocks noGrp="1"/>
          </p:cNvSpPr>
          <p:nvPr>
            <p:ph type="ftr" sz="quarter" idx="12"/>
          </p:nvPr>
        </p:nvSpPr>
        <p:spPr/>
        <p:txBody>
          <a:bodyPr/>
          <a:lstStyle/>
          <a:p>
            <a:pPr>
              <a:defRPr/>
            </a:pPr>
            <a:r>
              <a:rPr lang="de-CH"/>
              <a:t>www.fibl.org</a:t>
            </a:r>
          </a:p>
        </p:txBody>
      </p:sp>
      <p:sp>
        <p:nvSpPr>
          <p:cNvPr id="7" name="Foliennummernplatzhalter 6"/>
          <p:cNvSpPr>
            <a:spLocks noGrp="1"/>
          </p:cNvSpPr>
          <p:nvPr>
            <p:ph type="sldNum" sz="quarter" idx="13"/>
          </p:nvPr>
        </p:nvSpPr>
        <p:spPr/>
        <p:txBody>
          <a:bodyPr/>
          <a:lstStyle/>
          <a:p>
            <a:pPr>
              <a:defRPr/>
            </a:pPr>
            <a:fld id="{BF0D0EB4-22D4-4B15-B4B1-B55594AEF119}" type="slidenum">
              <a:rPr lang="de-CH" smtClean="0"/>
              <a:pPr>
                <a:defRPr/>
              </a:pPr>
              <a:t>5</a:t>
            </a:fld>
            <a:endParaRPr lang="de-CH"/>
          </a:p>
        </p:txBody>
      </p:sp>
    </p:spTree>
    <p:extLst>
      <p:ext uri="{BB962C8B-B14F-4D97-AF65-F5344CB8AC3E}">
        <p14:creationId xmlns:p14="http://schemas.microsoft.com/office/powerpoint/2010/main" val="197987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lineClusteredColumnComboChart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9109605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p:txBody>
      </p:sp>
    </p:spTree>
    <p:extLst>
      <p:ext uri="{BB962C8B-B14F-4D97-AF65-F5344CB8AC3E}">
        <p14:creationId xmlns:p14="http://schemas.microsoft.com/office/powerpoint/2010/main" val="38081918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8146265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olienbildplatzhalter 1"/>
          <p:cNvSpPr>
            <a:spLocks noGrp="1" noRot="1" noChangeAspect="1" noTextEdit="1"/>
          </p:cNvSpPr>
          <p:nvPr>
            <p:ph type="sldImg"/>
          </p:nvPr>
        </p:nvSpPr>
        <p:spPr>
          <a:ln/>
        </p:spPr>
      </p:sp>
      <p:sp>
        <p:nvSpPr>
          <p:cNvPr id="122883" name="Notizenplatzhalter 2"/>
          <p:cNvSpPr>
            <a:spLocks noGrp="1"/>
          </p:cNvSpPr>
          <p:nvPr>
            <p:ph type="body" idx="1"/>
          </p:nvPr>
        </p:nvSpPr>
        <p:spPr>
          <a:noFill/>
          <a:ln/>
        </p:spPr>
        <p:txBody>
          <a:bodyPr/>
          <a:lstStyle/>
          <a:p>
            <a:endParaRPr lang="de-DE" dirty="0">
              <a:latin typeface="Times New Roman" pitchFamily="18" charset="0"/>
            </a:endParaRPr>
          </a:p>
        </p:txBody>
      </p:sp>
      <p:sp>
        <p:nvSpPr>
          <p:cNvPr id="4" name="Kopfzeilenplatzhalter 3"/>
          <p:cNvSpPr>
            <a:spLocks noGrp="1"/>
          </p:cNvSpPr>
          <p:nvPr>
            <p:ph type="hdr" sz="quarter"/>
          </p:nvPr>
        </p:nvSpPr>
        <p:spPr/>
        <p:txBody>
          <a:bodyPr/>
          <a:lstStyle/>
          <a:p>
            <a:pPr>
              <a:defRPr/>
            </a:pPr>
            <a:r>
              <a:rPr lang="de-DE" dirty="0"/>
              <a:t>FiBL</a:t>
            </a:r>
            <a:endParaRPr lang="de-CH" dirty="0"/>
          </a:p>
        </p:txBody>
      </p:sp>
      <p:sp>
        <p:nvSpPr>
          <p:cNvPr id="5" name="Datumsplatzhalter 4"/>
          <p:cNvSpPr>
            <a:spLocks noGrp="1"/>
          </p:cNvSpPr>
          <p:nvPr>
            <p:ph type="dt" sz="quarter" idx="1"/>
          </p:nvPr>
        </p:nvSpPr>
        <p:spPr/>
        <p:txBody>
          <a:bodyPr/>
          <a:lstStyle/>
          <a:p>
            <a:pPr>
              <a:defRPr/>
            </a:pPr>
            <a:fld id="{0033EEAB-3C72-4C78-A7F7-FF8F299C5FAC}" type="datetime1">
              <a:rPr lang="de-DE" smtClean="0"/>
              <a:pPr>
                <a:defRPr/>
              </a:pPr>
              <a:t>11.07.2023</a:t>
            </a:fld>
            <a:endParaRPr lang="de-CH" dirty="0"/>
          </a:p>
        </p:txBody>
      </p:sp>
      <p:sp>
        <p:nvSpPr>
          <p:cNvPr id="6" name="Fußzeilenplatzhalter 5"/>
          <p:cNvSpPr>
            <a:spLocks noGrp="1"/>
          </p:cNvSpPr>
          <p:nvPr>
            <p:ph type="ftr" sz="quarter" idx="4"/>
          </p:nvPr>
        </p:nvSpPr>
        <p:spPr/>
        <p:txBody>
          <a:bodyPr/>
          <a:lstStyle/>
          <a:p>
            <a:pPr>
              <a:defRPr/>
            </a:pPr>
            <a:r>
              <a:rPr lang="de-CH" dirty="0"/>
              <a:t>www.fibl.org</a:t>
            </a:r>
          </a:p>
        </p:txBody>
      </p:sp>
      <p:sp>
        <p:nvSpPr>
          <p:cNvPr id="7" name="Foliennummernplatzhalter 6"/>
          <p:cNvSpPr>
            <a:spLocks noGrp="1"/>
          </p:cNvSpPr>
          <p:nvPr>
            <p:ph type="sldNum" sz="quarter" idx="5"/>
          </p:nvPr>
        </p:nvSpPr>
        <p:spPr/>
        <p:txBody>
          <a:bodyPr/>
          <a:lstStyle/>
          <a:p>
            <a:pPr>
              <a:defRPr/>
            </a:pPr>
            <a:fld id="{86D0AEC4-122C-4AEB-94F4-93FEE6DF8D3C}" type="slidenum">
              <a:rPr lang="de-CH" smtClean="0"/>
              <a:pPr>
                <a:defRPr/>
              </a:pPr>
              <a:t>66</a:t>
            </a:fld>
            <a:endParaRPr lang="de-CH" dirty="0"/>
          </a:p>
        </p:txBody>
      </p:sp>
    </p:spTree>
    <p:extLst>
      <p:ext uri="{BB962C8B-B14F-4D97-AF65-F5344CB8AC3E}">
        <p14:creationId xmlns:p14="http://schemas.microsoft.com/office/powerpoint/2010/main" val="39880293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4414207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Source: COTA and USDA, 2022</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002267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lineClusteredColumnComboChart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5123433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p:txBody>
      </p:sp>
    </p:spTree>
    <p:extLst>
      <p:ext uri="{BB962C8B-B14F-4D97-AF65-F5344CB8AC3E}">
        <p14:creationId xmlns:p14="http://schemas.microsoft.com/office/powerpoint/2010/main" val="9305921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9694852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a:ln/>
        </p:spPr>
      </p:sp>
      <p:sp>
        <p:nvSpPr>
          <p:cNvPr id="131075" name="Notizenplatzhalter 2"/>
          <p:cNvSpPr>
            <a:spLocks noGrp="1"/>
          </p:cNvSpPr>
          <p:nvPr>
            <p:ph type="body" idx="1"/>
          </p:nvPr>
        </p:nvSpPr>
        <p:spPr>
          <a:noFill/>
          <a:ln/>
        </p:spPr>
        <p:txBody>
          <a:bodyPr/>
          <a:lstStyle/>
          <a:p>
            <a:endParaRPr lang="de-DE" dirty="0">
              <a:latin typeface="Times New Roman" pitchFamily="18" charset="0"/>
            </a:endParaRPr>
          </a:p>
        </p:txBody>
      </p:sp>
      <p:sp>
        <p:nvSpPr>
          <p:cNvPr id="4" name="Kopfzeilenplatzhalter 3"/>
          <p:cNvSpPr>
            <a:spLocks noGrp="1"/>
          </p:cNvSpPr>
          <p:nvPr>
            <p:ph type="hdr" sz="quarter"/>
          </p:nvPr>
        </p:nvSpPr>
        <p:spPr/>
        <p:txBody>
          <a:bodyPr/>
          <a:lstStyle/>
          <a:p>
            <a:pPr>
              <a:defRPr/>
            </a:pPr>
            <a:r>
              <a:rPr lang="de-DE" dirty="0"/>
              <a:t>FiBL</a:t>
            </a:r>
            <a:endParaRPr lang="de-CH" dirty="0"/>
          </a:p>
        </p:txBody>
      </p:sp>
      <p:sp>
        <p:nvSpPr>
          <p:cNvPr id="5" name="Datumsplatzhalter 4"/>
          <p:cNvSpPr>
            <a:spLocks noGrp="1"/>
          </p:cNvSpPr>
          <p:nvPr>
            <p:ph type="dt" sz="quarter" idx="1"/>
          </p:nvPr>
        </p:nvSpPr>
        <p:spPr/>
        <p:txBody>
          <a:bodyPr/>
          <a:lstStyle/>
          <a:p>
            <a:pPr>
              <a:defRPr/>
            </a:pPr>
            <a:fld id="{0033EEAB-3C72-4C78-A7F7-FF8F299C5FAC}" type="datetime1">
              <a:rPr lang="de-DE" smtClean="0"/>
              <a:pPr>
                <a:defRPr/>
              </a:pPr>
              <a:t>11.07.2023</a:t>
            </a:fld>
            <a:endParaRPr lang="de-CH" dirty="0"/>
          </a:p>
        </p:txBody>
      </p:sp>
      <p:sp>
        <p:nvSpPr>
          <p:cNvPr id="6" name="Fußzeilenplatzhalter 5"/>
          <p:cNvSpPr>
            <a:spLocks noGrp="1"/>
          </p:cNvSpPr>
          <p:nvPr>
            <p:ph type="ftr" sz="quarter" idx="4"/>
          </p:nvPr>
        </p:nvSpPr>
        <p:spPr/>
        <p:txBody>
          <a:bodyPr/>
          <a:lstStyle/>
          <a:p>
            <a:pPr>
              <a:defRPr/>
            </a:pPr>
            <a:r>
              <a:rPr lang="de-CH" dirty="0"/>
              <a:t>www.fibl.org</a:t>
            </a:r>
          </a:p>
        </p:txBody>
      </p:sp>
      <p:sp>
        <p:nvSpPr>
          <p:cNvPr id="7" name="Foliennummernplatzhalter 6"/>
          <p:cNvSpPr>
            <a:spLocks noGrp="1"/>
          </p:cNvSpPr>
          <p:nvPr>
            <p:ph type="sldNum" sz="quarter" idx="5"/>
          </p:nvPr>
        </p:nvSpPr>
        <p:spPr/>
        <p:txBody>
          <a:bodyPr/>
          <a:lstStyle/>
          <a:p>
            <a:pPr>
              <a:defRPr/>
            </a:pPr>
            <a:fld id="{FAEF81A1-1B0C-4C50-8EDE-C18305391EC4}" type="slidenum">
              <a:rPr lang="de-CH" smtClean="0"/>
              <a:pPr>
                <a:defRPr/>
              </a:pPr>
              <a:t>73</a:t>
            </a:fld>
            <a:endParaRPr lang="de-CH" dirty="0"/>
          </a:p>
        </p:txBody>
      </p:sp>
    </p:spTree>
    <p:extLst>
      <p:ext uri="{BB962C8B-B14F-4D97-AF65-F5344CB8AC3E}">
        <p14:creationId xmlns:p14="http://schemas.microsoft.com/office/powerpoint/2010/main" val="4063666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olienbildplatzhalter 1"/>
          <p:cNvSpPr>
            <a:spLocks noGrp="1" noRot="1" noChangeAspect="1" noTextEdit="1"/>
          </p:cNvSpPr>
          <p:nvPr>
            <p:ph type="sldImg"/>
          </p:nvPr>
        </p:nvSpPr>
        <p:spPr>
          <a:ln/>
        </p:spPr>
      </p:sp>
      <p:sp>
        <p:nvSpPr>
          <p:cNvPr id="90115" name="Notizenplatzhalter 2"/>
          <p:cNvSpPr>
            <a:spLocks noGrp="1"/>
          </p:cNvSpPr>
          <p:nvPr>
            <p:ph type="body" idx="1"/>
          </p:nvPr>
        </p:nvSpPr>
        <p:spPr>
          <a:noFill/>
          <a:ln/>
        </p:spPr>
        <p:txBody>
          <a:bodyPr/>
          <a:lstStyle/>
          <a:p>
            <a:endParaRPr lang="de-DE" dirty="0">
              <a:latin typeface="Times New Roman" pitchFamily="18" charset="0"/>
            </a:endParaRPr>
          </a:p>
        </p:txBody>
      </p:sp>
      <p:sp>
        <p:nvSpPr>
          <p:cNvPr id="4" name="Kopfzeilenplatzhalter 3"/>
          <p:cNvSpPr>
            <a:spLocks noGrp="1"/>
          </p:cNvSpPr>
          <p:nvPr>
            <p:ph type="hdr" sz="quarter"/>
          </p:nvPr>
        </p:nvSpPr>
        <p:spPr/>
        <p:txBody>
          <a:bodyPr/>
          <a:lstStyle/>
          <a:p>
            <a:pPr>
              <a:defRPr/>
            </a:pPr>
            <a:r>
              <a:rPr lang="de-DE" dirty="0"/>
              <a:t>FiBL</a:t>
            </a:r>
            <a:endParaRPr lang="de-CH" dirty="0"/>
          </a:p>
        </p:txBody>
      </p:sp>
      <p:sp>
        <p:nvSpPr>
          <p:cNvPr id="5" name="Datumsplatzhalter 4"/>
          <p:cNvSpPr>
            <a:spLocks noGrp="1"/>
          </p:cNvSpPr>
          <p:nvPr>
            <p:ph type="dt" sz="quarter" idx="1"/>
          </p:nvPr>
        </p:nvSpPr>
        <p:spPr/>
        <p:txBody>
          <a:bodyPr/>
          <a:lstStyle/>
          <a:p>
            <a:pPr>
              <a:defRPr/>
            </a:pPr>
            <a:fld id="{0033EEAB-3C72-4C78-A7F7-FF8F299C5FAC}" type="datetime1">
              <a:rPr lang="de-DE" smtClean="0"/>
              <a:pPr>
                <a:defRPr/>
              </a:pPr>
              <a:t>11.07.2023</a:t>
            </a:fld>
            <a:endParaRPr lang="de-CH" dirty="0"/>
          </a:p>
        </p:txBody>
      </p:sp>
      <p:sp>
        <p:nvSpPr>
          <p:cNvPr id="6" name="Fußzeilenplatzhalter 5"/>
          <p:cNvSpPr>
            <a:spLocks noGrp="1"/>
          </p:cNvSpPr>
          <p:nvPr>
            <p:ph type="ftr" sz="quarter" idx="4"/>
          </p:nvPr>
        </p:nvSpPr>
        <p:spPr/>
        <p:txBody>
          <a:bodyPr/>
          <a:lstStyle/>
          <a:p>
            <a:pPr>
              <a:defRPr/>
            </a:pPr>
            <a:r>
              <a:rPr lang="de-CH" dirty="0"/>
              <a:t>www.fibl.org</a:t>
            </a:r>
          </a:p>
        </p:txBody>
      </p:sp>
      <p:sp>
        <p:nvSpPr>
          <p:cNvPr id="7" name="Foliennummernplatzhalter 6"/>
          <p:cNvSpPr>
            <a:spLocks noGrp="1"/>
          </p:cNvSpPr>
          <p:nvPr>
            <p:ph type="sldNum" sz="quarter" idx="5"/>
          </p:nvPr>
        </p:nvSpPr>
        <p:spPr/>
        <p:txBody>
          <a:bodyPr/>
          <a:lstStyle/>
          <a:p>
            <a:pPr>
              <a:defRPr/>
            </a:pPr>
            <a:fld id="{AB01F301-DD70-4EB2-A6C6-8B48135AB988}" type="slidenum">
              <a:rPr lang="de-CH" smtClean="0"/>
              <a:pPr>
                <a:defRPr/>
              </a:pPr>
              <a:t>8</a:t>
            </a:fld>
            <a:endParaRPr lang="de-CH" dirty="0"/>
          </a:p>
        </p:txBody>
      </p:sp>
    </p:spTree>
    <p:extLst>
      <p:ext uri="{BB962C8B-B14F-4D97-AF65-F5344CB8AC3E}">
        <p14:creationId xmlns:p14="http://schemas.microsoft.com/office/powerpoint/2010/main" val="6694762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6155107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0232830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lineClusteredColumnComboChart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335530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p:txBody>
      </p:sp>
    </p:spTree>
    <p:extLst>
      <p:ext uri="{BB962C8B-B14F-4D97-AF65-F5344CB8AC3E}">
        <p14:creationId xmlns:p14="http://schemas.microsoft.com/office/powerpoint/2010/main" val="26594379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5367491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D747C43B-4DA6-0243-8574-382468EBCECA}" type="slidenum">
              <a:rPr lang="en-US" smtClean="0"/>
              <a:t>81</a:t>
            </a:fld>
            <a:endParaRPr lang="en-US"/>
          </a:p>
        </p:txBody>
      </p:sp>
    </p:spTree>
    <p:extLst>
      <p:ext uri="{BB962C8B-B14F-4D97-AF65-F5344CB8AC3E}">
        <p14:creationId xmlns:p14="http://schemas.microsoft.com/office/powerpoint/2010/main" val="905747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Source: FiBL survey 2022</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831523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barChart</a:t>
            </a:r>
            <a:endParaRPr dirty="0"/>
          </a:p>
          <a:p>
            <a:r>
              <a:rPr b="0" dirty="0"/>
              <a:t>No alt text provided</a:t>
            </a:r>
            <a:endParaRPr dirty="0"/>
          </a:p>
          <a:p>
            <a:endParaRPr dirty="0"/>
          </a:p>
        </p:txBody>
      </p:sp>
    </p:spTree>
    <p:extLst>
      <p:ext uri="{BB962C8B-B14F-4D97-AF65-F5344CB8AC3E}">
        <p14:creationId xmlns:p14="http://schemas.microsoft.com/office/powerpoint/2010/main" val="2887589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lineClusteredColumnComboChart</a:t>
            </a:r>
            <a:endParaRPr dirty="0"/>
          </a:p>
          <a:p>
            <a:r>
              <a:rPr b="0" dirty="0"/>
              <a:t>No alt text provided</a:t>
            </a:r>
            <a:endParaRPr dirty="0"/>
          </a:p>
          <a:p>
            <a:endParaRPr dirty="0"/>
          </a:p>
        </p:txBody>
      </p:sp>
    </p:spTree>
    <p:extLst>
      <p:ext uri="{BB962C8B-B14F-4D97-AF65-F5344CB8AC3E}">
        <p14:creationId xmlns:p14="http://schemas.microsoft.com/office/powerpoint/2010/main" val="9016162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BL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DBFF-EB18-DD4C-A88E-ECF19E59DE91}"/>
              </a:ext>
            </a:extLst>
          </p:cNvPr>
          <p:cNvSpPr>
            <a:spLocks noGrp="1"/>
          </p:cNvSpPr>
          <p:nvPr>
            <p:ph type="ctrTitle"/>
          </p:nvPr>
        </p:nvSpPr>
        <p:spPr>
          <a:xfrm>
            <a:off x="1238491" y="4305780"/>
            <a:ext cx="9429509" cy="928898"/>
          </a:xfrm>
        </p:spPr>
        <p:txBody>
          <a:bodyPr anchor="t">
            <a:normAutofit/>
          </a:bodyPr>
          <a:lstStyle>
            <a:lvl1pPr algn="l">
              <a:defRPr sz="2800" b="1"/>
            </a:lvl1pPr>
          </a:lstStyle>
          <a:p>
            <a:r>
              <a:rPr lang="en-US" dirty="0"/>
              <a:t>Click to edit Master title style</a:t>
            </a:r>
          </a:p>
        </p:txBody>
      </p:sp>
      <p:sp>
        <p:nvSpPr>
          <p:cNvPr id="3" name="Subtitle 2">
            <a:extLst>
              <a:ext uri="{FF2B5EF4-FFF2-40B4-BE49-F238E27FC236}">
                <a16:creationId xmlns:a16="http://schemas.microsoft.com/office/drawing/2014/main" id="{8BD12E77-49F3-F844-B0A1-2018032B0078}"/>
              </a:ext>
            </a:extLst>
          </p:cNvPr>
          <p:cNvSpPr>
            <a:spLocks noGrp="1"/>
          </p:cNvSpPr>
          <p:nvPr>
            <p:ph type="subTitle" idx="1"/>
          </p:nvPr>
        </p:nvSpPr>
        <p:spPr>
          <a:xfrm>
            <a:off x="1238491" y="5283842"/>
            <a:ext cx="9429509" cy="597879"/>
          </a:xfrm>
        </p:spPr>
        <p:txBody>
          <a:bodyPr>
            <a:normAutofit/>
          </a:bodyPr>
          <a:lstStyle>
            <a:lvl1pPr marL="0" indent="0" algn="l">
              <a:buNone/>
              <a:defRPr sz="2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Graphic 10">
            <a:extLst>
              <a:ext uri="{FF2B5EF4-FFF2-40B4-BE49-F238E27FC236}">
                <a16:creationId xmlns:a16="http://schemas.microsoft.com/office/drawing/2014/main" id="{55A50E0F-ED28-864E-B0A6-5D2754C7B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2924" y="520861"/>
            <a:ext cx="1314692" cy="547788"/>
          </a:xfrm>
          <a:prstGeom prst="rect">
            <a:avLst/>
          </a:prstGeom>
        </p:spPr>
      </p:pic>
      <p:sp>
        <p:nvSpPr>
          <p:cNvPr id="12" name="Rectangle 11">
            <a:extLst>
              <a:ext uri="{FF2B5EF4-FFF2-40B4-BE49-F238E27FC236}">
                <a16:creationId xmlns:a16="http://schemas.microsoft.com/office/drawing/2014/main" id="{BF254339-8DB6-654D-B850-1C2EB50816E9}"/>
              </a:ext>
            </a:extLst>
          </p:cNvPr>
          <p:cNvSpPr/>
          <p:nvPr userDrawn="1"/>
        </p:nvSpPr>
        <p:spPr>
          <a:xfrm>
            <a:off x="682906"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888E5C9F-1501-2C4C-BAAD-119C398735A5}"/>
              </a:ext>
            </a:extLst>
          </p:cNvPr>
          <p:cNvSpPr txBox="1">
            <a:spLocks/>
          </p:cNvSpPr>
          <p:nvPr userDrawn="1"/>
        </p:nvSpPr>
        <p:spPr>
          <a:xfrm>
            <a:off x="3048000" y="55801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60000"/>
              </a:lnSpc>
            </a:pPr>
            <a:r>
              <a:rPr lang="de-CH" sz="2000" noProof="0" dirty="0"/>
              <a:t>Research Institute </a:t>
            </a:r>
            <a:r>
              <a:rPr lang="de-CH" sz="2000" noProof="0" dirty="0" err="1"/>
              <a:t>of</a:t>
            </a:r>
            <a:r>
              <a:rPr lang="de-CH" sz="2000" noProof="0" dirty="0"/>
              <a:t> </a:t>
            </a:r>
            <a:r>
              <a:rPr lang="de-CH" sz="2000" noProof="0" dirty="0" err="1"/>
              <a:t>Organic</a:t>
            </a:r>
            <a:r>
              <a:rPr lang="de-CH" sz="2000" noProof="0" dirty="0"/>
              <a:t> </a:t>
            </a:r>
            <a:r>
              <a:rPr lang="de-CH" sz="2000" noProof="0" dirty="0" err="1"/>
              <a:t>Agriculture</a:t>
            </a:r>
            <a:r>
              <a:rPr lang="de-CH" sz="2000" noProof="0" dirty="0"/>
              <a:t> FiBL</a:t>
            </a:r>
          </a:p>
          <a:p>
            <a:pPr algn="l">
              <a:lnSpc>
                <a:spcPct val="60000"/>
              </a:lnSpc>
            </a:pPr>
            <a:r>
              <a:rPr lang="de-CH" sz="2000" noProof="0" dirty="0"/>
              <a:t>info.suisse@fibl.org | </a:t>
            </a:r>
            <a:r>
              <a:rPr lang="de-CH" sz="2000" noProof="0" dirty="0" err="1"/>
              <a:t>www.fibl.org</a:t>
            </a:r>
            <a:endParaRPr lang="de-CH" sz="2000" spc="20" noProof="0" dirty="0"/>
          </a:p>
        </p:txBody>
      </p:sp>
      <p:sp>
        <p:nvSpPr>
          <p:cNvPr id="14" name="Textplatzhalter 3">
            <a:extLst>
              <a:ext uri="{FF2B5EF4-FFF2-40B4-BE49-F238E27FC236}">
                <a16:creationId xmlns:a16="http://schemas.microsoft.com/office/drawing/2014/main" id="{D3BA7F37-53AE-324F-A201-9AD658A06E9D}"/>
              </a:ext>
            </a:extLst>
          </p:cNvPr>
          <p:cNvSpPr>
            <a:spLocks noGrp="1"/>
          </p:cNvSpPr>
          <p:nvPr>
            <p:ph type="body" sz="quarter" idx="18" hasCustomPrompt="1"/>
          </p:nvPr>
        </p:nvSpPr>
        <p:spPr>
          <a:xfrm>
            <a:off x="1238491" y="5900866"/>
            <a:ext cx="9429509" cy="210567"/>
          </a:xfrm>
        </p:spPr>
        <p:txBody>
          <a:bodyPr anchor="b"/>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1800" baseline="0"/>
            </a:lvl1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CH" spc="20" dirty="0"/>
              <a:t>Event, </a:t>
            </a:r>
            <a:r>
              <a:rPr lang="de-CH" spc="20" dirty="0" err="1"/>
              <a:t>date</a:t>
            </a:r>
            <a:r>
              <a:rPr lang="de-CH" spc="20" dirty="0"/>
              <a:t>, </a:t>
            </a:r>
            <a:r>
              <a:rPr lang="de-CH" spc="20" dirty="0" err="1"/>
              <a:t>presenter</a:t>
            </a:r>
            <a:r>
              <a:rPr lang="de-CH" spc="20" dirty="0"/>
              <a:t>, etc.</a:t>
            </a:r>
          </a:p>
        </p:txBody>
      </p:sp>
      <p:sp>
        <p:nvSpPr>
          <p:cNvPr id="42" name="Picture Placeholder 41">
            <a:extLst>
              <a:ext uri="{FF2B5EF4-FFF2-40B4-BE49-F238E27FC236}">
                <a16:creationId xmlns:a16="http://schemas.microsoft.com/office/drawing/2014/main" id="{7A926437-441C-6A4C-8E7F-D4F733895F9C}"/>
              </a:ext>
            </a:extLst>
          </p:cNvPr>
          <p:cNvSpPr>
            <a:spLocks noGrp="1"/>
          </p:cNvSpPr>
          <p:nvPr>
            <p:ph type="pic" sz="quarter" idx="19"/>
          </p:nvPr>
        </p:nvSpPr>
        <p:spPr>
          <a:xfrm>
            <a:off x="-48445" y="1672111"/>
            <a:ext cx="3676214" cy="2195291"/>
          </a:xfrm>
          <a:ln w="38100">
            <a:solidFill>
              <a:schemeClr val="bg1"/>
            </a:solidFill>
          </a:ln>
        </p:spPr>
        <p:txBody>
          <a:bodyPr/>
          <a:lstStyle>
            <a:lvl1pPr marL="0" indent="0">
              <a:buNone/>
              <a:defRPr/>
            </a:lvl1pPr>
          </a:lstStyle>
          <a:p>
            <a:endParaRPr lang="en-US" dirty="0"/>
          </a:p>
        </p:txBody>
      </p:sp>
      <p:sp>
        <p:nvSpPr>
          <p:cNvPr id="54" name="Picture Placeholder 41">
            <a:extLst>
              <a:ext uri="{FF2B5EF4-FFF2-40B4-BE49-F238E27FC236}">
                <a16:creationId xmlns:a16="http://schemas.microsoft.com/office/drawing/2014/main" id="{DAB84D41-7F32-AB48-8430-E84FCA693C97}"/>
              </a:ext>
            </a:extLst>
          </p:cNvPr>
          <p:cNvSpPr>
            <a:spLocks noGrp="1"/>
          </p:cNvSpPr>
          <p:nvPr>
            <p:ph type="pic" sz="quarter" idx="22"/>
          </p:nvPr>
        </p:nvSpPr>
        <p:spPr>
          <a:xfrm>
            <a:off x="3646024" y="1672111"/>
            <a:ext cx="2488558" cy="2195291"/>
          </a:xfrm>
          <a:ln w="38100">
            <a:solidFill>
              <a:schemeClr val="bg1"/>
            </a:solidFill>
          </a:ln>
        </p:spPr>
        <p:txBody>
          <a:bodyPr/>
          <a:lstStyle>
            <a:lvl1pPr marL="0" indent="0">
              <a:buNone/>
              <a:defRPr/>
            </a:lvl1pPr>
          </a:lstStyle>
          <a:p>
            <a:endParaRPr lang="en-US" dirty="0"/>
          </a:p>
        </p:txBody>
      </p:sp>
      <p:sp>
        <p:nvSpPr>
          <p:cNvPr id="55" name="Picture Placeholder 41">
            <a:extLst>
              <a:ext uri="{FF2B5EF4-FFF2-40B4-BE49-F238E27FC236}">
                <a16:creationId xmlns:a16="http://schemas.microsoft.com/office/drawing/2014/main" id="{2F5C97B4-E074-9341-B421-D166DB7918E8}"/>
              </a:ext>
            </a:extLst>
          </p:cNvPr>
          <p:cNvSpPr>
            <a:spLocks noGrp="1"/>
          </p:cNvSpPr>
          <p:nvPr>
            <p:ph type="pic" sz="quarter" idx="23"/>
          </p:nvPr>
        </p:nvSpPr>
        <p:spPr>
          <a:xfrm>
            <a:off x="6130537" y="1672111"/>
            <a:ext cx="3619769" cy="2195291"/>
          </a:xfrm>
          <a:ln w="38100">
            <a:solidFill>
              <a:schemeClr val="bg1"/>
            </a:solidFill>
          </a:ln>
        </p:spPr>
        <p:txBody>
          <a:bodyPr/>
          <a:lstStyle>
            <a:lvl1pPr marL="0" indent="0">
              <a:buNone/>
              <a:defRPr/>
            </a:lvl1pPr>
          </a:lstStyle>
          <a:p>
            <a:endParaRPr lang="en-US" dirty="0"/>
          </a:p>
        </p:txBody>
      </p:sp>
      <p:sp>
        <p:nvSpPr>
          <p:cNvPr id="56" name="Picture Placeholder 41">
            <a:extLst>
              <a:ext uri="{FF2B5EF4-FFF2-40B4-BE49-F238E27FC236}">
                <a16:creationId xmlns:a16="http://schemas.microsoft.com/office/drawing/2014/main" id="{FB4A9AA5-42E0-8949-940F-856681424749}"/>
              </a:ext>
            </a:extLst>
          </p:cNvPr>
          <p:cNvSpPr>
            <a:spLocks noGrp="1"/>
          </p:cNvSpPr>
          <p:nvPr>
            <p:ph type="pic" sz="quarter" idx="24"/>
          </p:nvPr>
        </p:nvSpPr>
        <p:spPr>
          <a:xfrm>
            <a:off x="9741837" y="1672111"/>
            <a:ext cx="2478660" cy="2195291"/>
          </a:xfrm>
          <a:ln w="38100">
            <a:solidFill>
              <a:schemeClr val="bg1"/>
            </a:solidFill>
          </a:ln>
        </p:spPr>
        <p:txBody>
          <a:bodyPr/>
          <a:lstStyle>
            <a:lvl1pPr marL="0" indent="0">
              <a:buNone/>
              <a:defRPr/>
            </a:lvl1pPr>
          </a:lstStyle>
          <a:p>
            <a:endParaRPr lang="en-US" dirty="0"/>
          </a:p>
        </p:txBody>
      </p:sp>
      <p:sp>
        <p:nvSpPr>
          <p:cNvPr id="57" name="Rectangle 56">
            <a:extLst>
              <a:ext uri="{FF2B5EF4-FFF2-40B4-BE49-F238E27FC236}">
                <a16:creationId xmlns:a16="http://schemas.microsoft.com/office/drawing/2014/main" id="{32EEA2A6-4ECA-B14F-9615-5A5E999B9F55}"/>
              </a:ext>
            </a:extLst>
          </p:cNvPr>
          <p:cNvSpPr/>
          <p:nvPr userDrawn="1"/>
        </p:nvSpPr>
        <p:spPr>
          <a:xfrm>
            <a:off x="10596341"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345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23634" y="404813"/>
            <a:ext cx="10544732" cy="629700"/>
          </a:xfrm>
        </p:spPr>
        <p:txBody>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Inhaltsplatzhalter 2"/>
          <p:cNvSpPr>
            <a:spLocks noGrp="1"/>
          </p:cNvSpPr>
          <p:nvPr>
            <p:ph idx="1" hasCustomPrompt="1"/>
          </p:nvPr>
        </p:nvSpPr>
        <p:spPr>
          <a:xfrm>
            <a:off x="814918" y="1638000"/>
            <a:ext cx="10562167" cy="4309944"/>
          </a:xfrm>
        </p:spPr>
        <p:txBody>
          <a:bodyPr/>
          <a:lstStyle>
            <a:lvl1pPr>
              <a:defRPr sz="2200" baseline="0"/>
            </a:lvl1pPr>
            <a:lvl2pPr>
              <a:defRPr sz="2000"/>
            </a:lvl2pPr>
            <a:lvl3pPr>
              <a:defRPr sz="2000"/>
            </a:lvl3pPr>
            <a:lvl4pPr>
              <a:defRPr sz="1800"/>
            </a:lvl4pPr>
            <a:lvl5pPr>
              <a:defRPr sz="1600"/>
            </a:lvl5pPr>
          </a:lstStyle>
          <a:p>
            <a:pPr lvl="0"/>
            <a:r>
              <a:rPr lang="en-GB" noProof="0" dirty="0" err="1"/>
              <a:t>Erste</a:t>
            </a:r>
            <a:r>
              <a:rPr lang="en-GB" noProof="0" dirty="0"/>
              <a:t> </a:t>
            </a:r>
            <a:r>
              <a:rPr lang="en-GB" noProof="0" dirty="0" err="1"/>
              <a:t>Ebene</a:t>
            </a:r>
            <a:r>
              <a:rPr lang="en-GB" noProof="0" dirty="0"/>
              <a:t> </a:t>
            </a:r>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11" name="Datumsplatzhalter 4"/>
          <p:cNvSpPr>
            <a:spLocks noGrp="1"/>
          </p:cNvSpPr>
          <p:nvPr>
            <p:ph type="dt" sz="half" idx="2"/>
          </p:nvPr>
        </p:nvSpPr>
        <p:spPr>
          <a:xfrm>
            <a:off x="8015817" y="6219700"/>
            <a:ext cx="2314583" cy="360000"/>
          </a:xfrm>
          <a:prstGeom prst="rect">
            <a:avLst/>
          </a:prstGeom>
        </p:spPr>
        <p:txBody>
          <a:bodyPr vert="horz" lIns="91440" tIns="45720" rIns="91440" bIns="45720" rtlCol="0" anchor="b"/>
          <a:lstStyle>
            <a:lvl1pPr algn="r">
              <a:defRPr sz="1200" spc="20" baseline="0">
                <a:solidFill>
                  <a:schemeClr val="tx1"/>
                </a:solidFill>
              </a:defRPr>
            </a:lvl1pPr>
          </a:lstStyle>
          <a:p>
            <a:fld id="{29AF5E0C-915B-4FE3-8BA1-36302552C7A1}" type="datetime4">
              <a:rPr lang="en-GB" noProof="0" smtClean="0"/>
              <a:t>11 July 2023</a:t>
            </a:fld>
            <a:endParaRPr lang="en-GB" noProof="0" dirty="0"/>
          </a:p>
        </p:txBody>
      </p:sp>
      <p:sp>
        <p:nvSpPr>
          <p:cNvPr id="12" name="Foliennummernplatzhalter 5"/>
          <p:cNvSpPr>
            <a:spLocks noGrp="1"/>
          </p:cNvSpPr>
          <p:nvPr>
            <p:ph type="sldNum" sz="quarter" idx="4"/>
          </p:nvPr>
        </p:nvSpPr>
        <p:spPr>
          <a:xfrm>
            <a:off x="10330400" y="6219700"/>
            <a:ext cx="1056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‹Nr.›</a:t>
            </a:fld>
            <a:endParaRPr lang="en-GB" noProof="0" dirty="0"/>
          </a:p>
        </p:txBody>
      </p:sp>
    </p:spTree>
    <p:extLst>
      <p:ext uri="{BB962C8B-B14F-4D97-AF65-F5344CB8AC3E}">
        <p14:creationId xmlns:p14="http://schemas.microsoft.com/office/powerpoint/2010/main" val="4056354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711201" y="228600"/>
            <a:ext cx="11002433" cy="698500"/>
          </a:xfrm>
        </p:spPr>
        <p:txBody>
          <a:bodyPr lIns="0" tIns="0"/>
          <a:lstStyle/>
          <a:p>
            <a:r>
              <a:rPr lang="en-GB" noProof="0" dirty="0" err="1"/>
              <a:t>Mastertitelformat</a:t>
            </a:r>
            <a:r>
              <a:rPr lang="en-GB" noProof="0" dirty="0"/>
              <a:t> </a:t>
            </a:r>
            <a:r>
              <a:rPr lang="en-GB" noProof="0" dirty="0" err="1"/>
              <a:t>bearbeiten</a:t>
            </a:r>
            <a:endParaRPr lang="en-GB" noProof="0" dirty="0"/>
          </a:p>
        </p:txBody>
      </p:sp>
      <p:sp>
        <p:nvSpPr>
          <p:cNvPr id="3" name="Inhaltsplatzhalter 2"/>
          <p:cNvSpPr>
            <a:spLocks noGrp="1"/>
          </p:cNvSpPr>
          <p:nvPr>
            <p:ph sz="half" idx="1"/>
          </p:nvPr>
        </p:nvSpPr>
        <p:spPr>
          <a:xfrm>
            <a:off x="711201" y="1484314"/>
            <a:ext cx="5317067"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r>
              <a:rPr lang="en-GB" noProof="0" dirty="0"/>
              <a:t> </a:t>
            </a:r>
          </a:p>
        </p:txBody>
      </p:sp>
      <p:sp>
        <p:nvSpPr>
          <p:cNvPr id="5" name="Rectangle 15"/>
          <p:cNvSpPr>
            <a:spLocks noGrp="1" noChangeArrowheads="1"/>
          </p:cNvSpPr>
          <p:nvPr>
            <p:ph type="sldNum" sz="quarter" idx="10"/>
          </p:nvPr>
        </p:nvSpPr>
        <p:spPr/>
        <p:txBody>
          <a:bodyPr/>
          <a:lstStyle>
            <a:lvl1pPr>
              <a:defRPr/>
            </a:lvl1pPr>
          </a:lstStyle>
          <a:p>
            <a:pPr>
              <a:defRPr/>
            </a:pPr>
            <a:fld id="{8E111EDD-A746-4E57-9E68-1651CE3C54B2}" type="slidenum">
              <a:rPr lang="en-GB" noProof="0" smtClean="0"/>
              <a:pPr>
                <a:defRPr/>
              </a:pPr>
              <a:t>‹Nr.›</a:t>
            </a:fld>
            <a:endParaRPr lang="en-GB" noProof="0" dirty="0"/>
          </a:p>
        </p:txBody>
      </p:sp>
      <p:sp>
        <p:nvSpPr>
          <p:cNvPr id="6" name="Inhaltsplatzhalter 2"/>
          <p:cNvSpPr>
            <a:spLocks noGrp="1"/>
          </p:cNvSpPr>
          <p:nvPr>
            <p:ph sz="half" idx="11"/>
          </p:nvPr>
        </p:nvSpPr>
        <p:spPr>
          <a:xfrm>
            <a:off x="6278033" y="1484314"/>
            <a:ext cx="5317067"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r>
              <a:rPr lang="en-GB" noProof="0" dirty="0"/>
              <a:t> </a:t>
            </a:r>
          </a:p>
        </p:txBody>
      </p:sp>
    </p:spTree>
    <p:extLst>
      <p:ext uri="{BB962C8B-B14F-4D97-AF65-F5344CB8AC3E}">
        <p14:creationId xmlns:p14="http://schemas.microsoft.com/office/powerpoint/2010/main" val="2062697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7" name="Datumsplatzhalter 4"/>
          <p:cNvSpPr>
            <a:spLocks noGrp="1"/>
          </p:cNvSpPr>
          <p:nvPr>
            <p:ph type="dt" sz="half" idx="2"/>
          </p:nvPr>
        </p:nvSpPr>
        <p:spPr>
          <a:xfrm>
            <a:off x="8015817" y="6219700"/>
            <a:ext cx="2314583" cy="360000"/>
          </a:xfrm>
          <a:prstGeom prst="rect">
            <a:avLst/>
          </a:prstGeom>
        </p:spPr>
        <p:txBody>
          <a:bodyPr vert="horz" lIns="91440" tIns="45720" rIns="91440" bIns="45720" rtlCol="0" anchor="b"/>
          <a:lstStyle>
            <a:lvl1pPr algn="r">
              <a:defRPr sz="1200" spc="20" baseline="0">
                <a:solidFill>
                  <a:schemeClr val="tx1"/>
                </a:solidFill>
              </a:defRPr>
            </a:lvl1pPr>
          </a:lstStyle>
          <a:p>
            <a:fld id="{624A798B-A3DA-4942-B8F6-D602136F51AD}" type="datetime4">
              <a:rPr lang="en-GB" noProof="0" smtClean="0"/>
              <a:t>11 July 2023</a:t>
            </a:fld>
            <a:endParaRPr lang="en-GB" noProof="0" dirty="0"/>
          </a:p>
        </p:txBody>
      </p:sp>
      <p:sp>
        <p:nvSpPr>
          <p:cNvPr id="8" name="Foliennummernplatzhalter 5"/>
          <p:cNvSpPr>
            <a:spLocks noGrp="1"/>
          </p:cNvSpPr>
          <p:nvPr>
            <p:ph type="sldNum" sz="quarter" idx="4"/>
          </p:nvPr>
        </p:nvSpPr>
        <p:spPr>
          <a:xfrm>
            <a:off x="10330400" y="6219700"/>
            <a:ext cx="1056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‹Nr.›</a:t>
            </a:fld>
            <a:endParaRPr lang="en-GB" noProof="0" dirty="0"/>
          </a:p>
        </p:txBody>
      </p:sp>
    </p:spTree>
    <p:extLst>
      <p:ext uri="{BB962C8B-B14F-4D97-AF65-F5344CB8AC3E}">
        <p14:creationId xmlns:p14="http://schemas.microsoft.com/office/powerpoint/2010/main" val="3495547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‹Nr.›</a:t>
            </a:fld>
            <a:endParaRPr lang="en-US"/>
          </a:p>
        </p:txBody>
      </p:sp>
    </p:spTree>
    <p:extLst>
      <p:ext uri="{BB962C8B-B14F-4D97-AF65-F5344CB8AC3E}">
        <p14:creationId xmlns:p14="http://schemas.microsoft.com/office/powerpoint/2010/main" val="3563747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BL Title Slide w/o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DBFF-EB18-DD4C-A88E-ECF19E59DE91}"/>
              </a:ext>
            </a:extLst>
          </p:cNvPr>
          <p:cNvSpPr>
            <a:spLocks noGrp="1"/>
          </p:cNvSpPr>
          <p:nvPr>
            <p:ph type="ctrTitle"/>
          </p:nvPr>
        </p:nvSpPr>
        <p:spPr>
          <a:xfrm>
            <a:off x="1238491" y="3203558"/>
            <a:ext cx="9429509" cy="928898"/>
          </a:xfrm>
        </p:spPr>
        <p:txBody>
          <a:bodyPr anchor="t">
            <a:normAutofit/>
          </a:bodyPr>
          <a:lstStyle>
            <a:lvl1pPr algn="l">
              <a:defRPr sz="2800" b="1"/>
            </a:lvl1pPr>
          </a:lstStyle>
          <a:p>
            <a:r>
              <a:rPr lang="en-US" dirty="0"/>
              <a:t>Click to edit Master title style</a:t>
            </a:r>
          </a:p>
        </p:txBody>
      </p:sp>
      <p:sp>
        <p:nvSpPr>
          <p:cNvPr id="3" name="Subtitle 2">
            <a:extLst>
              <a:ext uri="{FF2B5EF4-FFF2-40B4-BE49-F238E27FC236}">
                <a16:creationId xmlns:a16="http://schemas.microsoft.com/office/drawing/2014/main" id="{8BD12E77-49F3-F844-B0A1-2018032B0078}"/>
              </a:ext>
            </a:extLst>
          </p:cNvPr>
          <p:cNvSpPr>
            <a:spLocks noGrp="1"/>
          </p:cNvSpPr>
          <p:nvPr>
            <p:ph type="subTitle" idx="1"/>
          </p:nvPr>
        </p:nvSpPr>
        <p:spPr>
          <a:xfrm>
            <a:off x="1238491" y="4132456"/>
            <a:ext cx="9429509" cy="1978977"/>
          </a:xfrm>
        </p:spPr>
        <p:txBody>
          <a:bodyPr>
            <a:normAutofit/>
          </a:bodyPr>
          <a:lstStyle>
            <a:lvl1pPr marL="0" indent="0" algn="l">
              <a:buNone/>
              <a:defRPr sz="2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Rectangle 11">
            <a:extLst>
              <a:ext uri="{FF2B5EF4-FFF2-40B4-BE49-F238E27FC236}">
                <a16:creationId xmlns:a16="http://schemas.microsoft.com/office/drawing/2014/main" id="{BF254339-8DB6-654D-B850-1C2EB50816E9}"/>
              </a:ext>
            </a:extLst>
          </p:cNvPr>
          <p:cNvSpPr/>
          <p:nvPr userDrawn="1"/>
        </p:nvSpPr>
        <p:spPr>
          <a:xfrm>
            <a:off x="682906"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icture Placeholder 41">
            <a:extLst>
              <a:ext uri="{FF2B5EF4-FFF2-40B4-BE49-F238E27FC236}">
                <a16:creationId xmlns:a16="http://schemas.microsoft.com/office/drawing/2014/main" id="{7A926437-441C-6A4C-8E7F-D4F733895F9C}"/>
              </a:ext>
            </a:extLst>
          </p:cNvPr>
          <p:cNvSpPr>
            <a:spLocks noGrp="1"/>
          </p:cNvSpPr>
          <p:nvPr>
            <p:ph type="pic" sz="quarter" idx="19"/>
          </p:nvPr>
        </p:nvSpPr>
        <p:spPr>
          <a:xfrm>
            <a:off x="-48445" y="658503"/>
            <a:ext cx="3676214" cy="2195291"/>
          </a:xfrm>
          <a:ln w="38100">
            <a:solidFill>
              <a:schemeClr val="bg1"/>
            </a:solidFill>
          </a:ln>
        </p:spPr>
        <p:txBody>
          <a:bodyPr/>
          <a:lstStyle>
            <a:lvl1pPr marL="0" indent="0">
              <a:buNone/>
              <a:defRPr/>
            </a:lvl1pPr>
          </a:lstStyle>
          <a:p>
            <a:endParaRPr lang="en-US" dirty="0"/>
          </a:p>
        </p:txBody>
      </p:sp>
      <p:sp>
        <p:nvSpPr>
          <p:cNvPr id="54" name="Picture Placeholder 41">
            <a:extLst>
              <a:ext uri="{FF2B5EF4-FFF2-40B4-BE49-F238E27FC236}">
                <a16:creationId xmlns:a16="http://schemas.microsoft.com/office/drawing/2014/main" id="{DAB84D41-7F32-AB48-8430-E84FCA693C97}"/>
              </a:ext>
            </a:extLst>
          </p:cNvPr>
          <p:cNvSpPr>
            <a:spLocks noGrp="1"/>
          </p:cNvSpPr>
          <p:nvPr>
            <p:ph type="pic" sz="quarter" idx="22"/>
          </p:nvPr>
        </p:nvSpPr>
        <p:spPr>
          <a:xfrm>
            <a:off x="3646024" y="658503"/>
            <a:ext cx="2488558" cy="2195291"/>
          </a:xfrm>
          <a:ln w="38100">
            <a:solidFill>
              <a:schemeClr val="bg1"/>
            </a:solidFill>
          </a:ln>
        </p:spPr>
        <p:txBody>
          <a:bodyPr/>
          <a:lstStyle>
            <a:lvl1pPr marL="0" indent="0">
              <a:buNone/>
              <a:defRPr/>
            </a:lvl1pPr>
          </a:lstStyle>
          <a:p>
            <a:endParaRPr lang="en-US" dirty="0"/>
          </a:p>
        </p:txBody>
      </p:sp>
      <p:sp>
        <p:nvSpPr>
          <p:cNvPr id="55" name="Picture Placeholder 41">
            <a:extLst>
              <a:ext uri="{FF2B5EF4-FFF2-40B4-BE49-F238E27FC236}">
                <a16:creationId xmlns:a16="http://schemas.microsoft.com/office/drawing/2014/main" id="{2F5C97B4-E074-9341-B421-D166DB7918E8}"/>
              </a:ext>
            </a:extLst>
          </p:cNvPr>
          <p:cNvSpPr>
            <a:spLocks noGrp="1"/>
          </p:cNvSpPr>
          <p:nvPr>
            <p:ph type="pic" sz="quarter" idx="23"/>
          </p:nvPr>
        </p:nvSpPr>
        <p:spPr>
          <a:xfrm>
            <a:off x="6130537" y="658503"/>
            <a:ext cx="3619769" cy="2195291"/>
          </a:xfrm>
          <a:ln w="38100">
            <a:solidFill>
              <a:schemeClr val="bg1"/>
            </a:solidFill>
          </a:ln>
        </p:spPr>
        <p:txBody>
          <a:bodyPr/>
          <a:lstStyle>
            <a:lvl1pPr marL="0" indent="0">
              <a:buNone/>
              <a:defRPr/>
            </a:lvl1pPr>
          </a:lstStyle>
          <a:p>
            <a:endParaRPr lang="en-US" dirty="0"/>
          </a:p>
        </p:txBody>
      </p:sp>
      <p:sp>
        <p:nvSpPr>
          <p:cNvPr id="56" name="Picture Placeholder 41">
            <a:extLst>
              <a:ext uri="{FF2B5EF4-FFF2-40B4-BE49-F238E27FC236}">
                <a16:creationId xmlns:a16="http://schemas.microsoft.com/office/drawing/2014/main" id="{FB4A9AA5-42E0-8949-940F-856681424749}"/>
              </a:ext>
            </a:extLst>
          </p:cNvPr>
          <p:cNvSpPr>
            <a:spLocks noGrp="1"/>
          </p:cNvSpPr>
          <p:nvPr>
            <p:ph type="pic" sz="quarter" idx="24"/>
          </p:nvPr>
        </p:nvSpPr>
        <p:spPr>
          <a:xfrm>
            <a:off x="9741837" y="658503"/>
            <a:ext cx="2478660" cy="2195291"/>
          </a:xfrm>
          <a:ln w="38100">
            <a:solidFill>
              <a:schemeClr val="bg1"/>
            </a:solidFill>
          </a:ln>
        </p:spPr>
        <p:txBody>
          <a:bodyPr/>
          <a:lstStyle>
            <a:lvl1pPr marL="0" indent="0">
              <a:buNone/>
              <a:defRPr/>
            </a:lvl1pPr>
          </a:lstStyle>
          <a:p>
            <a:endParaRPr lang="en-US" dirty="0"/>
          </a:p>
        </p:txBody>
      </p:sp>
      <p:sp>
        <p:nvSpPr>
          <p:cNvPr id="57" name="Rectangle 56">
            <a:extLst>
              <a:ext uri="{FF2B5EF4-FFF2-40B4-BE49-F238E27FC236}">
                <a16:creationId xmlns:a16="http://schemas.microsoft.com/office/drawing/2014/main" id="{32EEA2A6-4ECA-B14F-9615-5A5E999B9F55}"/>
              </a:ext>
            </a:extLst>
          </p:cNvPr>
          <p:cNvSpPr/>
          <p:nvPr userDrawn="1"/>
        </p:nvSpPr>
        <p:spPr>
          <a:xfrm>
            <a:off x="10596341"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513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iBL 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56AD6AF-1A38-9E48-9EEC-988BE783A673}"/>
              </a:ext>
            </a:extLst>
          </p:cNvPr>
          <p:cNvSpPr>
            <a:spLocks noGrp="1"/>
          </p:cNvSpPr>
          <p:nvPr>
            <p:ph type="pic" sz="quarter" idx="13"/>
          </p:nvPr>
        </p:nvSpPr>
        <p:spPr>
          <a:xfrm>
            <a:off x="6077414" y="0"/>
            <a:ext cx="6114585" cy="6858000"/>
          </a:xfrm>
        </p:spPr>
        <p:txBody>
          <a:bodyPr/>
          <a:lstStyle>
            <a:lvl1pPr marL="0" indent="0">
              <a:buNone/>
              <a:defRPr/>
            </a:lvl1pPr>
          </a:lstStyle>
          <a:p>
            <a:endParaRPr lang="en-US" dirty="0"/>
          </a:p>
        </p:txBody>
      </p:sp>
      <p:sp>
        <p:nvSpPr>
          <p:cNvPr id="3" name="Text Placeholder 2">
            <a:extLst>
              <a:ext uri="{FF2B5EF4-FFF2-40B4-BE49-F238E27FC236}">
                <a16:creationId xmlns:a16="http://schemas.microsoft.com/office/drawing/2014/main" id="{BCF22BD3-CDA9-D54A-9EC1-F19C7A68503B}"/>
              </a:ext>
            </a:extLst>
          </p:cNvPr>
          <p:cNvSpPr>
            <a:spLocks noGrp="1"/>
          </p:cNvSpPr>
          <p:nvPr>
            <p:ph type="body" idx="1" hasCustomPrompt="1"/>
          </p:nvPr>
        </p:nvSpPr>
        <p:spPr>
          <a:xfrm>
            <a:off x="831849" y="811548"/>
            <a:ext cx="4888727" cy="939193"/>
          </a:xfrm>
        </p:spPr>
        <p:txBody>
          <a:bodyPr>
            <a:normAutofit/>
          </a:bodyPr>
          <a:lstStyle>
            <a:lvl1pPr marL="0" indent="0">
              <a:buNone/>
              <a:defRPr sz="2800" b="1">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Header</a:t>
            </a:r>
          </a:p>
        </p:txBody>
      </p:sp>
      <p:sp>
        <p:nvSpPr>
          <p:cNvPr id="9" name="Text Placeholder 3">
            <a:extLst>
              <a:ext uri="{FF2B5EF4-FFF2-40B4-BE49-F238E27FC236}">
                <a16:creationId xmlns:a16="http://schemas.microsoft.com/office/drawing/2014/main" id="{D8FA9F99-5AC8-A144-A933-316366D939D7}"/>
              </a:ext>
            </a:extLst>
          </p:cNvPr>
          <p:cNvSpPr>
            <a:spLocks noGrp="1"/>
          </p:cNvSpPr>
          <p:nvPr>
            <p:ph type="body" sz="half" idx="2"/>
          </p:nvPr>
        </p:nvSpPr>
        <p:spPr>
          <a:xfrm>
            <a:off x="839788" y="1750741"/>
            <a:ext cx="4880788" cy="4148254"/>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58176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BL 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56AD6AF-1A38-9E48-9EEC-988BE783A673}"/>
              </a:ext>
            </a:extLst>
          </p:cNvPr>
          <p:cNvSpPr>
            <a:spLocks noGrp="1"/>
          </p:cNvSpPr>
          <p:nvPr>
            <p:ph type="pic" sz="quarter" idx="13"/>
          </p:nvPr>
        </p:nvSpPr>
        <p:spPr>
          <a:xfrm>
            <a:off x="6077414" y="0"/>
            <a:ext cx="6114585" cy="6858000"/>
          </a:xfrm>
        </p:spPr>
        <p:txBody>
          <a:bodyPr/>
          <a:lstStyle>
            <a:lvl1pPr marL="0" indent="0">
              <a:buNone/>
              <a:defRPr/>
            </a:lvl1pPr>
          </a:lstStyle>
          <a:p>
            <a:endParaRPr lang="en-US" dirty="0"/>
          </a:p>
        </p:txBody>
      </p:sp>
      <p:sp>
        <p:nvSpPr>
          <p:cNvPr id="3" name="Text Placeholder 2">
            <a:extLst>
              <a:ext uri="{FF2B5EF4-FFF2-40B4-BE49-F238E27FC236}">
                <a16:creationId xmlns:a16="http://schemas.microsoft.com/office/drawing/2014/main" id="{BCF22BD3-CDA9-D54A-9EC1-F19C7A68503B}"/>
              </a:ext>
            </a:extLst>
          </p:cNvPr>
          <p:cNvSpPr>
            <a:spLocks noGrp="1"/>
          </p:cNvSpPr>
          <p:nvPr>
            <p:ph type="body" idx="1" hasCustomPrompt="1"/>
          </p:nvPr>
        </p:nvSpPr>
        <p:spPr>
          <a:xfrm>
            <a:off x="831849" y="811547"/>
            <a:ext cx="4888727" cy="1677317"/>
          </a:xfrm>
        </p:spPr>
        <p:txBody>
          <a:bodyPr>
            <a:normAutofit/>
          </a:bodyPr>
          <a:lstStyle>
            <a:lvl1pPr marL="0" indent="0">
              <a:buNone/>
              <a:defRPr sz="2800" b="1">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Header long title</a:t>
            </a:r>
          </a:p>
        </p:txBody>
      </p:sp>
      <p:sp>
        <p:nvSpPr>
          <p:cNvPr id="9" name="Text Placeholder 3">
            <a:extLst>
              <a:ext uri="{FF2B5EF4-FFF2-40B4-BE49-F238E27FC236}">
                <a16:creationId xmlns:a16="http://schemas.microsoft.com/office/drawing/2014/main" id="{D8FA9F99-5AC8-A144-A933-316366D939D7}"/>
              </a:ext>
            </a:extLst>
          </p:cNvPr>
          <p:cNvSpPr>
            <a:spLocks noGrp="1"/>
          </p:cNvSpPr>
          <p:nvPr>
            <p:ph type="body" sz="half" idx="2"/>
          </p:nvPr>
        </p:nvSpPr>
        <p:spPr>
          <a:xfrm>
            <a:off x="839788" y="2488865"/>
            <a:ext cx="4880788" cy="3410130"/>
          </a:xfrm>
        </p:spPr>
        <p:txBody>
          <a:bodyPr>
            <a:normAutofit/>
          </a:bodyPr>
          <a:lstStyle>
            <a:lvl1pPr marL="0" indent="0">
              <a:buNone/>
              <a:defRPr sz="2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510856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BL Dept Highlight w/ Ta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257AD5B-8FFD-2F47-86EF-E787843401E7}"/>
              </a:ext>
            </a:extLst>
          </p:cNvPr>
          <p:cNvSpPr>
            <a:spLocks noGrp="1"/>
          </p:cNvSpPr>
          <p:nvPr>
            <p:ph type="pic" sz="quarter" idx="11"/>
          </p:nvPr>
        </p:nvSpPr>
        <p:spPr>
          <a:xfrm>
            <a:off x="0" y="0"/>
            <a:ext cx="12192000" cy="6857999"/>
          </a:xfrm>
        </p:spPr>
        <p:txBody>
          <a:bodyPr/>
          <a:lstStyle>
            <a:lvl1pPr marL="0" indent="0">
              <a:buNone/>
              <a:defRPr/>
            </a:lvl1pPr>
          </a:lstStyle>
          <a:p>
            <a:endParaRPr lang="en-US" dirty="0"/>
          </a:p>
        </p:txBody>
      </p:sp>
      <p:sp>
        <p:nvSpPr>
          <p:cNvPr id="7" name="Text Placeholder 6">
            <a:extLst>
              <a:ext uri="{FF2B5EF4-FFF2-40B4-BE49-F238E27FC236}">
                <a16:creationId xmlns:a16="http://schemas.microsoft.com/office/drawing/2014/main" id="{7EBC0D80-4267-2345-B483-000A4DABDC54}"/>
              </a:ext>
            </a:extLst>
          </p:cNvPr>
          <p:cNvSpPr>
            <a:spLocks noGrp="1"/>
          </p:cNvSpPr>
          <p:nvPr>
            <p:ph type="body" sz="quarter" idx="10" hasCustomPrompt="1"/>
          </p:nvPr>
        </p:nvSpPr>
        <p:spPr>
          <a:xfrm>
            <a:off x="0" y="5750977"/>
            <a:ext cx="12192000" cy="1177723"/>
          </a:xfrm>
          <a:prstGeom prst="rect">
            <a:avLst/>
          </a:prstGeom>
          <a:solidFill>
            <a:srgbClr val="D0DFE8"/>
          </a:solidFill>
          <a:ln>
            <a:noFill/>
          </a:ln>
        </p:spPr>
        <p:txBody>
          <a:bodyPr wrap="none" lIns="180000" tIns="180000" rIns="180000" bIns="180000" anchor="t" anchorCtr="0">
            <a:noAutofit/>
          </a:bodyPr>
          <a:lstStyle>
            <a:lvl1pPr marL="0" indent="0">
              <a:buNone/>
              <a:defRPr sz="2600" b="1">
                <a:solidFill>
                  <a:schemeClr val="accent1"/>
                </a:solidFill>
              </a:defRPr>
            </a:lvl1pPr>
          </a:lstStyle>
          <a:p>
            <a:pPr lvl="0"/>
            <a:r>
              <a:rPr lang="en-US" dirty="0"/>
              <a:t>Click to enter tag content</a:t>
            </a:r>
          </a:p>
        </p:txBody>
      </p:sp>
    </p:spTree>
    <p:extLst>
      <p:ext uri="{BB962C8B-B14F-4D97-AF65-F5344CB8AC3E}">
        <p14:creationId xmlns:p14="http://schemas.microsoft.com/office/powerpoint/2010/main" val="4227334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FiBL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2810-4AD9-DB4A-A0C1-1FE4B020DEE8}"/>
              </a:ext>
            </a:extLst>
          </p:cNvPr>
          <p:cNvSpPr>
            <a:spLocks noGrp="1"/>
          </p:cNvSpPr>
          <p:nvPr>
            <p:ph type="title"/>
          </p:nvPr>
        </p:nvSpPr>
        <p:spPr/>
        <p:txBody>
          <a:bodyPr>
            <a:normAutofit/>
          </a:bodyPr>
          <a:lstStyle>
            <a:lvl1pPr>
              <a:defRPr sz="2800" b="1"/>
            </a:lvl1pPr>
          </a:lstStyle>
          <a:p>
            <a:r>
              <a:rPr lang="en-US" dirty="0"/>
              <a:t>Click to edit Master title style</a:t>
            </a:r>
          </a:p>
        </p:txBody>
      </p:sp>
      <p:sp>
        <p:nvSpPr>
          <p:cNvPr id="3" name="Content Placeholder 2">
            <a:extLst>
              <a:ext uri="{FF2B5EF4-FFF2-40B4-BE49-F238E27FC236}">
                <a16:creationId xmlns:a16="http://schemas.microsoft.com/office/drawing/2014/main" id="{034EA6A1-549B-2D4C-93C0-0B27DBC9007C}"/>
              </a:ext>
            </a:extLst>
          </p:cNvPr>
          <p:cNvSpPr>
            <a:spLocks noGrp="1"/>
          </p:cNvSpPr>
          <p:nvPr>
            <p:ph idx="1"/>
          </p:nvPr>
        </p:nvSpPr>
        <p:spPr/>
        <p:txBody>
          <a:bodyPr>
            <a:normAutofit/>
          </a:bodyPr>
          <a:lstStyle>
            <a:lvl1pPr>
              <a:defRPr sz="2600"/>
            </a:lvl1pPr>
            <a:lvl2pPr>
              <a:defRPr sz="2600"/>
            </a:lvl2pPr>
            <a:lvl3pPr>
              <a:defRPr sz="2600"/>
            </a:lvl3pPr>
            <a:lvl4pPr>
              <a:defRPr sz="2600"/>
            </a:lvl4pPr>
            <a:lvl5pPr>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669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FiBL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8F274-1116-1843-9470-F9851C3B30AD}"/>
              </a:ext>
            </a:extLst>
          </p:cNvPr>
          <p:cNvSpPr>
            <a:spLocks noGrp="1"/>
          </p:cNvSpPr>
          <p:nvPr>
            <p:ph type="title"/>
          </p:nvPr>
        </p:nvSpPr>
        <p:spPr>
          <a:xfrm>
            <a:off x="839788" y="365125"/>
            <a:ext cx="10515600" cy="1325563"/>
          </a:xfrm>
        </p:spPr>
        <p:txBody>
          <a:bodyPr>
            <a:normAutofit/>
          </a:bodyPr>
          <a:lstStyle>
            <a:lvl1pPr>
              <a:defRPr sz="2800" b="1"/>
            </a:lvl1pPr>
          </a:lstStyle>
          <a:p>
            <a:r>
              <a:rPr lang="en-US" dirty="0"/>
              <a:t>Click to edit Master title style</a:t>
            </a:r>
          </a:p>
        </p:txBody>
      </p:sp>
      <p:sp>
        <p:nvSpPr>
          <p:cNvPr id="3" name="Text Placeholder 2">
            <a:extLst>
              <a:ext uri="{FF2B5EF4-FFF2-40B4-BE49-F238E27FC236}">
                <a16:creationId xmlns:a16="http://schemas.microsoft.com/office/drawing/2014/main" id="{AA47EC34-15C8-F347-B8F9-75CC7D267909}"/>
              </a:ext>
            </a:extLst>
          </p:cNvPr>
          <p:cNvSpPr>
            <a:spLocks noGrp="1"/>
          </p:cNvSpPr>
          <p:nvPr>
            <p:ph type="body" idx="1"/>
          </p:nvPr>
        </p:nvSpPr>
        <p:spPr>
          <a:xfrm>
            <a:off x="839788" y="1681163"/>
            <a:ext cx="5157787" cy="823912"/>
          </a:xfrm>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5AA75BE-F339-5B46-B568-BB31BC9B7EF5}"/>
              </a:ext>
            </a:extLst>
          </p:cNvPr>
          <p:cNvSpPr>
            <a:spLocks noGrp="1"/>
          </p:cNvSpPr>
          <p:nvPr>
            <p:ph sz="half" idx="2"/>
          </p:nvPr>
        </p:nvSpPr>
        <p:spPr>
          <a:xfrm>
            <a:off x="839788" y="2505075"/>
            <a:ext cx="5157787" cy="3684588"/>
          </a:xfrm>
        </p:spPr>
        <p:txBody>
          <a:bodyPr>
            <a:normAutofit/>
          </a:bodyPr>
          <a:lstStyle>
            <a:lvl1pPr>
              <a:defRPr sz="2600"/>
            </a:lvl1pPr>
            <a:lvl2pPr>
              <a:defRPr sz="2600"/>
            </a:lvl2pPr>
            <a:lvl3pPr>
              <a:defRPr sz="2600"/>
            </a:lvl3pPr>
            <a:lvl4pPr>
              <a:defRPr sz="2600"/>
            </a:lvl4pPr>
            <a:lvl5pPr>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B0D1983-5160-894A-A7DC-90E53CED17C5}"/>
              </a:ext>
            </a:extLst>
          </p:cNvPr>
          <p:cNvSpPr>
            <a:spLocks noGrp="1"/>
          </p:cNvSpPr>
          <p:nvPr>
            <p:ph type="body" sz="quarter" idx="3"/>
          </p:nvPr>
        </p:nvSpPr>
        <p:spPr>
          <a:xfrm>
            <a:off x="6172200" y="1681163"/>
            <a:ext cx="5183188" cy="823912"/>
          </a:xfrm>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8216D0B2-5790-8E47-8F8D-58A1593AEEF6}"/>
              </a:ext>
            </a:extLst>
          </p:cNvPr>
          <p:cNvSpPr>
            <a:spLocks noGrp="1"/>
          </p:cNvSpPr>
          <p:nvPr>
            <p:ph sz="quarter" idx="4"/>
          </p:nvPr>
        </p:nvSpPr>
        <p:spPr>
          <a:xfrm>
            <a:off x="6172200" y="2505075"/>
            <a:ext cx="5183188" cy="3684588"/>
          </a:xfrm>
        </p:spPr>
        <p:txBody>
          <a:bodyPr>
            <a:normAutofit/>
          </a:bodyPr>
          <a:lstStyle>
            <a:lvl1pPr>
              <a:defRPr sz="2600"/>
            </a:lvl1pPr>
            <a:lvl2pPr>
              <a:defRPr sz="2600"/>
            </a:lvl2pPr>
            <a:lvl3pPr>
              <a:defRPr sz="2600"/>
            </a:lvl3pPr>
            <a:lvl4pPr>
              <a:defRPr sz="2600"/>
            </a:lvl4pPr>
            <a:lvl5pPr>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3010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FiBL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F0F81-41B8-794D-AEE5-48EAF7060820}"/>
              </a:ext>
            </a:extLst>
          </p:cNvPr>
          <p:cNvSpPr>
            <a:spLocks noGrp="1"/>
          </p:cNvSpPr>
          <p:nvPr>
            <p:ph type="title"/>
          </p:nvPr>
        </p:nvSpPr>
        <p:spPr/>
        <p:txBody>
          <a:bodyPr>
            <a:normAutofit/>
          </a:bodyPr>
          <a:lstStyle>
            <a:lvl1pPr>
              <a:defRPr sz="2800" b="1"/>
            </a:lvl1pPr>
          </a:lstStyle>
          <a:p>
            <a:r>
              <a:rPr lang="en-US" dirty="0"/>
              <a:t>Click to edit Master title style</a:t>
            </a:r>
          </a:p>
        </p:txBody>
      </p:sp>
    </p:spTree>
    <p:extLst>
      <p:ext uri="{BB962C8B-B14F-4D97-AF65-F5344CB8AC3E}">
        <p14:creationId xmlns:p14="http://schemas.microsoft.com/office/powerpoint/2010/main" val="295678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FiB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1C6166-3E98-734B-87E5-01BB2DE3AE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134C2A-1B9D-D24D-944D-3E121E2318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9D48503F-D017-E844-9556-B8A1AC9A776C}"/>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72924" y="6223021"/>
            <a:ext cx="851704" cy="354877"/>
          </a:xfrm>
          <a:prstGeom prst="rect">
            <a:avLst/>
          </a:prstGeom>
        </p:spPr>
      </p:pic>
      <p:sp>
        <p:nvSpPr>
          <p:cNvPr id="11" name="TextBox 10">
            <a:extLst>
              <a:ext uri="{FF2B5EF4-FFF2-40B4-BE49-F238E27FC236}">
                <a16:creationId xmlns:a16="http://schemas.microsoft.com/office/drawing/2014/main" id="{AE251EE5-A475-234B-AA8A-FC4E32A15543}"/>
              </a:ext>
            </a:extLst>
          </p:cNvPr>
          <p:cNvSpPr txBox="1"/>
          <p:nvPr userDrawn="1"/>
        </p:nvSpPr>
        <p:spPr>
          <a:xfrm>
            <a:off x="11168493" y="6322402"/>
            <a:ext cx="463588" cy="369332"/>
          </a:xfrm>
          <a:prstGeom prst="rect">
            <a:avLst/>
          </a:prstGeom>
          <a:noFill/>
        </p:spPr>
        <p:txBody>
          <a:bodyPr wrap="none" rtlCol="0">
            <a:spAutoFit/>
          </a:bodyPr>
          <a:lstStyle/>
          <a:p>
            <a:fld id="{213BC0C1-3B21-8A41-9948-8480536BE542}" type="slidenum">
              <a:rPr lang="en-US" sz="1800" b="0" smtClean="0"/>
              <a:t>‹Nr.›</a:t>
            </a:fld>
            <a:endParaRPr lang="en-US" sz="1800" b="0" dirty="0"/>
          </a:p>
        </p:txBody>
      </p:sp>
    </p:spTree>
    <p:extLst>
      <p:ext uri="{BB962C8B-B14F-4D97-AF65-F5344CB8AC3E}">
        <p14:creationId xmlns:p14="http://schemas.microsoft.com/office/powerpoint/2010/main" val="2050307136"/>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1" r:id="rId4"/>
    <p:sldLayoutId id="2147483657" r:id="rId5"/>
    <p:sldLayoutId id="2147483650" r:id="rId6"/>
    <p:sldLayoutId id="2147483653" r:id="rId7"/>
    <p:sldLayoutId id="2147483654" r:id="rId8"/>
    <p:sldLayoutId id="2147483655" r:id="rId9"/>
    <p:sldLayoutId id="2147483661" r:id="rId10"/>
    <p:sldLayoutId id="2147483662" r:id="rId11"/>
    <p:sldLayoutId id="2147483668" r:id="rId12"/>
    <p:sldLayoutId id="2147483670" r:id="rId13"/>
  </p:sldLayoutIdLst>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www.organic-world.net/"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hyperlink" Target="mailto:helga.willer@fibl.org" TargetMode="External"/><Relationship Id="rId4" Type="http://schemas.openxmlformats.org/officeDocument/2006/relationships/hyperlink" Target="https://www.organic-world.net/yearbook/yearbook-2023/presentations.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hyperlink" Target="https://www.fibl.org/en/shop-en" TargetMode="External"/><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hyperlink" Target="https://statistics.fibl.org/" TargetMode="External"/><Relationship Id="rId4" Type="http://schemas.openxmlformats.org/officeDocument/2006/relationships/hyperlink" Target="http://www.organic-world.net/"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hyperlink" Target="https://www.organic-world.net/yearbook/yearbook-2023/presentations.html"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71.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77.xml.rels><?xml version="1.0" encoding="UTF-8" standalone="yes"?>
<Relationships xmlns="http://schemas.openxmlformats.org/package/2006/relationships"><Relationship Id="rId3" Type="http://schemas.openxmlformats.org/officeDocument/2006/relationships/hyperlink" Target="https://app.powerbi.com/groups/me/reports/35a39ec2-7fd3-4bb1-9eb2-20f9fe0170b4/?pbi_source=PowerPoint" TargetMode="External"/><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78.xml.rels><?xml version="1.0" encoding="UTF-8" standalone="yes"?>
<Relationships xmlns="http://schemas.openxmlformats.org/package/2006/relationships"><Relationship Id="rId3" Type="http://schemas.openxmlformats.org/officeDocument/2006/relationships/hyperlink" Target="https://app.powerbi.com/groups/me/reports/59882e72-0c2d-4698-9223-f7fa324b2051/?pbi_source=PowerPoint" TargetMode="External"/><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79.xml.rels><?xml version="1.0" encoding="UTF-8" standalone="yes"?>
<Relationships xmlns="http://schemas.openxmlformats.org/package/2006/relationships"><Relationship Id="rId3" Type="http://schemas.openxmlformats.org/officeDocument/2006/relationships/hyperlink" Target="mailto:helga.willer@fibl.org" TargetMode="External"/><Relationship Id="rId2" Type="http://schemas.openxmlformats.org/officeDocument/2006/relationships/hyperlink" Target="http://www.organic-world.net/yearbook/yearbook-2022.html" TargetMode="Externa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hyperlink" Target="http://www.organic-world.net/" TargetMode="External"/><Relationship Id="rId2" Type="http://schemas.openxmlformats.org/officeDocument/2006/relationships/notesSlide" Target="../notesSlides/notesSlide65.xml"/><Relationship Id="rId1" Type="http://schemas.openxmlformats.org/officeDocument/2006/relationships/slideLayout" Target="../slideLayouts/slideLayout10.xml"/><Relationship Id="rId4" Type="http://schemas.openxmlformats.org/officeDocument/2006/relationships/image" Target="../media/image79.png"/></Relationships>
</file>

<file path=ppt/slides/_rels/slide8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hyperlink" Target="mailto:helga.willer@fibl.org" TargetMode="External"/><Relationship Id="rId2" Type="http://schemas.openxmlformats.org/officeDocument/2006/relationships/hyperlink" Target="mailto:info.suisse@fibl.org" TargetMode="External"/><Relationship Id="rId1" Type="http://schemas.openxmlformats.org/officeDocument/2006/relationships/slideLayout" Target="../slideLayouts/slideLayout6.xml"/><Relationship Id="rId6" Type="http://schemas.openxmlformats.org/officeDocument/2006/relationships/hyperlink" Target="https://statistics.fibl.org/" TargetMode="External"/><Relationship Id="rId5" Type="http://schemas.openxmlformats.org/officeDocument/2006/relationships/hyperlink" Target="http://www.organic-world.net/" TargetMode="External"/><Relationship Id="rId4" Type="http://schemas.openxmlformats.org/officeDocument/2006/relationships/hyperlink" Target="http://www.fibl.org/"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http://www.fibl.org/" TargetMode="External"/><Relationship Id="rId13" Type="http://schemas.openxmlformats.org/officeDocument/2006/relationships/hyperlink" Target="https://twitter.com/fiblorg" TargetMode="External"/><Relationship Id="rId3" Type="http://schemas.openxmlformats.org/officeDocument/2006/relationships/image" Target="../media/image83.png"/><Relationship Id="rId7" Type="http://schemas.openxmlformats.org/officeDocument/2006/relationships/image" Target="../media/image85.jpeg"/><Relationship Id="rId12" Type="http://schemas.openxmlformats.org/officeDocument/2006/relationships/hyperlink" Target="https://www.fibl.org/en/index.html" TargetMode="External"/><Relationship Id="rId2" Type="http://schemas.openxmlformats.org/officeDocument/2006/relationships/hyperlink" Target="https://www.youtube.com/user/fiblfilm" TargetMode="External"/><Relationship Id="rId1" Type="http://schemas.openxmlformats.org/officeDocument/2006/relationships/slideLayout" Target="../slideLayouts/slideLayout6.xml"/><Relationship Id="rId6" Type="http://schemas.openxmlformats.org/officeDocument/2006/relationships/hyperlink" Target="https://www.linkedin.com/company/fibl-en" TargetMode="External"/><Relationship Id="rId11" Type="http://schemas.openxmlformats.org/officeDocument/2006/relationships/hyperlink" Target="http://www.bioaktuell.ch/" TargetMode="External"/><Relationship Id="rId5" Type="http://schemas.openxmlformats.org/officeDocument/2006/relationships/image" Target="../media/image84.png"/><Relationship Id="rId15" Type="http://schemas.openxmlformats.org/officeDocument/2006/relationships/image" Target="../media/image88.png"/><Relationship Id="rId10" Type="http://schemas.openxmlformats.org/officeDocument/2006/relationships/image" Target="../media/image87.png"/><Relationship Id="rId4" Type="http://schemas.openxmlformats.org/officeDocument/2006/relationships/hyperlink" Target="https://www.facebook.com/FiBLaktuell" TargetMode="External"/><Relationship Id="rId9" Type="http://schemas.openxmlformats.org/officeDocument/2006/relationships/image" Target="../media/image86.png"/><Relationship Id="rId14" Type="http://schemas.openxmlformats.org/officeDocument/2006/relationships/hyperlink" Target="https://www.facebook.com/FiBLnew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67">
            <a:extLst>
              <a:ext uri="{FF2B5EF4-FFF2-40B4-BE49-F238E27FC236}">
                <a16:creationId xmlns:a16="http://schemas.microsoft.com/office/drawing/2014/main" id="{45EE8A0E-DF48-024B-9A88-F711A0C14828}"/>
              </a:ext>
            </a:extLst>
          </p:cNvPr>
          <p:cNvSpPr>
            <a:spLocks noGrp="1"/>
          </p:cNvSpPr>
          <p:nvPr>
            <p:ph type="ctrTitle"/>
          </p:nvPr>
        </p:nvSpPr>
        <p:spPr>
          <a:xfrm>
            <a:off x="1145258" y="4111173"/>
            <a:ext cx="9835909" cy="928898"/>
          </a:xfrm>
        </p:spPr>
        <p:txBody>
          <a:bodyPr>
            <a:noAutofit/>
          </a:bodyPr>
          <a:lstStyle/>
          <a:p>
            <a:r>
              <a:rPr lang="en-GB" dirty="0"/>
              <a:t>Organic Agriculture Worldwide </a:t>
            </a:r>
            <a:r>
              <a:rPr lang="cs-CZ" dirty="0"/>
              <a:t>2021</a:t>
            </a:r>
            <a:r>
              <a:rPr lang="en-GB" dirty="0"/>
              <a:t>: </a:t>
            </a:r>
            <a:br>
              <a:rPr lang="en-GB" dirty="0"/>
            </a:br>
            <a:r>
              <a:rPr lang="en-GB" dirty="0"/>
              <a:t>Key results from the FiBL survey on organic agriculture worldwide </a:t>
            </a:r>
            <a:r>
              <a:rPr lang="cs-CZ" dirty="0"/>
              <a:t>2023</a:t>
            </a:r>
            <a:br>
              <a:rPr lang="en-GB" dirty="0"/>
            </a:br>
            <a:endParaRPr lang="en-GB" sz="2800" dirty="0"/>
          </a:p>
        </p:txBody>
      </p:sp>
      <p:sp>
        <p:nvSpPr>
          <p:cNvPr id="69" name="Subtitle 68">
            <a:extLst>
              <a:ext uri="{FF2B5EF4-FFF2-40B4-BE49-F238E27FC236}">
                <a16:creationId xmlns:a16="http://schemas.microsoft.com/office/drawing/2014/main" id="{BD52C387-AB0A-3942-9F3D-3537FEB8A3AD}"/>
              </a:ext>
            </a:extLst>
          </p:cNvPr>
          <p:cNvSpPr>
            <a:spLocks noGrp="1"/>
          </p:cNvSpPr>
          <p:nvPr>
            <p:ph type="subTitle" idx="1"/>
          </p:nvPr>
        </p:nvSpPr>
        <p:spPr>
          <a:xfrm>
            <a:off x="1145258" y="5283842"/>
            <a:ext cx="9429509" cy="597879"/>
          </a:xfrm>
        </p:spPr>
        <p:txBody>
          <a:bodyPr>
            <a:normAutofit/>
          </a:bodyPr>
          <a:lstStyle/>
          <a:p>
            <a:r>
              <a:rPr lang="en-US" dirty="0">
                <a:ea typeface="ＭＳ Ｐゴシック" charset="-128"/>
              </a:rPr>
              <a:t>Part 3:  Organic agriculture in the regions</a:t>
            </a:r>
            <a:endParaRPr lang="en-US" dirty="0"/>
          </a:p>
        </p:txBody>
      </p:sp>
      <p:sp>
        <p:nvSpPr>
          <p:cNvPr id="70" name="Text Placeholder 69">
            <a:extLst>
              <a:ext uri="{FF2B5EF4-FFF2-40B4-BE49-F238E27FC236}">
                <a16:creationId xmlns:a16="http://schemas.microsoft.com/office/drawing/2014/main" id="{98FE71A9-53C0-454A-AEB3-ED65B591A137}"/>
              </a:ext>
            </a:extLst>
          </p:cNvPr>
          <p:cNvSpPr>
            <a:spLocks noGrp="1"/>
          </p:cNvSpPr>
          <p:nvPr>
            <p:ph type="body" sz="quarter" idx="18"/>
          </p:nvPr>
        </p:nvSpPr>
        <p:spPr>
          <a:xfrm>
            <a:off x="1145258" y="5900866"/>
            <a:ext cx="9429509" cy="210567"/>
          </a:xfrm>
        </p:spPr>
        <p:txBody>
          <a:bodyPr>
            <a:noAutofit/>
          </a:bodyPr>
          <a:lstStyle/>
          <a:p>
            <a:r>
              <a:rPr lang="en-GB" dirty="0"/>
              <a:t>Jan Trávníček</a:t>
            </a:r>
            <a:r>
              <a:rPr lang="cs-CZ" dirty="0"/>
              <a:t>,</a:t>
            </a:r>
            <a:r>
              <a:rPr lang="de-CH" dirty="0"/>
              <a:t> Bernhard Schlatter and</a:t>
            </a:r>
            <a:r>
              <a:rPr lang="cs-CZ" dirty="0"/>
              <a:t> </a:t>
            </a:r>
            <a:r>
              <a:rPr lang="de-CH" dirty="0"/>
              <a:t>Helga Willer</a:t>
            </a:r>
            <a:endParaRPr lang="en-GB" dirty="0"/>
          </a:p>
        </p:txBody>
      </p:sp>
      <p:pic>
        <p:nvPicPr>
          <p:cNvPr id="49" name="Grafik 14">
            <a:extLst>
              <a:ext uri="{FF2B5EF4-FFF2-40B4-BE49-F238E27FC236}">
                <a16:creationId xmlns:a16="http://schemas.microsoft.com/office/drawing/2014/main" id="{D2843BBB-02E7-1E48-B2D4-5A25CCF91622}"/>
              </a:ext>
            </a:extLst>
          </p:cNvPr>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a:stretch/>
        </p:blipFill>
        <p:spPr>
          <a:xfrm>
            <a:off x="-48445" y="1672111"/>
            <a:ext cx="3676214" cy="2195291"/>
          </a:xfrm>
          <a:prstGeom prst="rect">
            <a:avLst/>
          </a:prstGeom>
        </p:spPr>
      </p:pic>
      <p:pic>
        <p:nvPicPr>
          <p:cNvPr id="56" name="Grafik 16">
            <a:extLst>
              <a:ext uri="{FF2B5EF4-FFF2-40B4-BE49-F238E27FC236}">
                <a16:creationId xmlns:a16="http://schemas.microsoft.com/office/drawing/2014/main" id="{08599FA9-2452-484B-B0FA-40683C67FC22}"/>
              </a:ext>
            </a:extLst>
          </p:cNvPr>
          <p:cNvPicPr>
            <a:picLocks noGrp="1" noChangeAspect="1"/>
          </p:cNvPicPr>
          <p:nvPr>
            <p:ph type="pic" sz="quarter" idx="22"/>
          </p:nvPr>
        </p:nvPicPr>
        <p:blipFill rotWithShape="1">
          <a:blip r:embed="rId4" cstate="screen">
            <a:extLst>
              <a:ext uri="{28A0092B-C50C-407E-A947-70E740481C1C}">
                <a14:useLocalDpi xmlns:a14="http://schemas.microsoft.com/office/drawing/2010/main"/>
              </a:ext>
            </a:extLst>
          </a:blip>
          <a:srcRect/>
          <a:stretch/>
        </p:blipFill>
        <p:spPr>
          <a:xfrm>
            <a:off x="3646024" y="1672111"/>
            <a:ext cx="2488558" cy="2195291"/>
          </a:xfrm>
          <a:prstGeom prst="rect">
            <a:avLst/>
          </a:prstGeom>
        </p:spPr>
      </p:pic>
      <p:pic>
        <p:nvPicPr>
          <p:cNvPr id="60" name="Picture Placeholder 59">
            <a:extLst>
              <a:ext uri="{FF2B5EF4-FFF2-40B4-BE49-F238E27FC236}">
                <a16:creationId xmlns:a16="http://schemas.microsoft.com/office/drawing/2014/main" id="{6B236FDC-C19C-3341-A104-A37DA4597C30}"/>
              </a:ext>
            </a:extLst>
          </p:cNvPr>
          <p:cNvPicPr>
            <a:picLocks noGrp="1" noChangeAspect="1"/>
          </p:cNvPicPr>
          <p:nvPr>
            <p:ph type="pic" sz="quarter" idx="23"/>
          </p:nvPr>
        </p:nvPicPr>
        <p:blipFill rotWithShape="1">
          <a:blip r:embed="rId5" cstate="screen">
            <a:extLst>
              <a:ext uri="{28A0092B-C50C-407E-A947-70E740481C1C}">
                <a14:useLocalDpi xmlns:a14="http://schemas.microsoft.com/office/drawing/2010/main"/>
              </a:ext>
            </a:extLst>
          </a:blip>
          <a:srcRect/>
          <a:stretch/>
        </p:blipFill>
        <p:spPr>
          <a:xfrm>
            <a:off x="6130537" y="1672111"/>
            <a:ext cx="3619769" cy="2195291"/>
          </a:xfrm>
        </p:spPr>
      </p:pic>
      <p:pic>
        <p:nvPicPr>
          <p:cNvPr id="58" name="Grafik 15">
            <a:extLst>
              <a:ext uri="{FF2B5EF4-FFF2-40B4-BE49-F238E27FC236}">
                <a16:creationId xmlns:a16="http://schemas.microsoft.com/office/drawing/2014/main" id="{0DF6BE28-D9BF-0444-9713-F7AC3EE48CF1}"/>
              </a:ext>
            </a:extLst>
          </p:cNvPr>
          <p:cNvPicPr>
            <a:picLocks noGrp="1" noChangeAspect="1"/>
          </p:cNvPicPr>
          <p:nvPr>
            <p:ph type="pic" sz="quarter" idx="24"/>
          </p:nvPr>
        </p:nvPicPr>
        <p:blipFill rotWithShape="1">
          <a:blip r:embed="rId6" cstate="screen">
            <a:extLst>
              <a:ext uri="{28A0092B-C50C-407E-A947-70E740481C1C}">
                <a14:useLocalDpi xmlns:a14="http://schemas.microsoft.com/office/drawing/2010/main"/>
              </a:ext>
            </a:extLst>
          </a:blip>
          <a:srcRect/>
          <a:stretch/>
        </p:blipFill>
        <p:spPr>
          <a:prstGeom prst="rect">
            <a:avLst/>
          </a:prstGeom>
        </p:spPr>
      </p:pic>
      <p:sp>
        <p:nvSpPr>
          <p:cNvPr id="9" name="Textplatzhalter 2"/>
          <p:cNvSpPr txBox="1">
            <a:spLocks/>
          </p:cNvSpPr>
          <p:nvPr/>
        </p:nvSpPr>
        <p:spPr>
          <a:xfrm>
            <a:off x="1238491" y="6579036"/>
            <a:ext cx="7911014" cy="210567"/>
          </a:xfrm>
          <a:prstGeom prst="rect">
            <a:avLst/>
          </a:prstGeom>
        </p:spPr>
        <p:txBody>
          <a:bodyPr vert="horz" lIns="0" tIns="0" rIns="0" bIns="0" rtlCol="0" anchor="b">
            <a:noAutofit/>
          </a:bodyPr>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1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ltLang="de-DE" dirty="0"/>
              <a:t>© FiBL, April </a:t>
            </a:r>
            <a:r>
              <a:rPr lang="cs-CZ" altLang="de-DE" dirty="0"/>
              <a:t>2023</a:t>
            </a:r>
            <a:r>
              <a:rPr lang="en-GB" altLang="de-DE" dirty="0"/>
              <a:t> </a:t>
            </a:r>
            <a:endParaRPr lang="en-GB" dirty="0"/>
          </a:p>
        </p:txBody>
      </p:sp>
    </p:spTree>
    <p:extLst>
      <p:ext uri="{BB962C8B-B14F-4D97-AF65-F5344CB8AC3E}">
        <p14:creationId xmlns:p14="http://schemas.microsoft.com/office/powerpoint/2010/main" val="2191123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Africa_land_share</a:t>
            </a:r>
          </a:p>
        </p:txBody>
      </p:sp>
      <p:pic>
        <p:nvPicPr>
          <p:cNvPr id="5" name="Picture 4">
            <a:extLst>
              <a:ext uri="{FF2B5EF4-FFF2-40B4-BE49-F238E27FC236}">
                <a16:creationId xmlns:a16="http://schemas.microsoft.com/office/drawing/2014/main" id="{DC016D5B-7F45-4D57-9EB9-7EFB0B170A33}"/>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3174872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africa_land_growth</a:t>
            </a:r>
          </a:p>
        </p:txBody>
      </p:sp>
      <p:pic>
        <p:nvPicPr>
          <p:cNvPr id="5" name="Picture 4">
            <a:extLst>
              <a:ext uri="{FF2B5EF4-FFF2-40B4-BE49-F238E27FC236}">
                <a16:creationId xmlns:a16="http://schemas.microsoft.com/office/drawing/2014/main" id="{EE17CDCD-B838-4994-8903-16AD32CE9C45}"/>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3671388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africa_producers_country</a:t>
            </a:r>
          </a:p>
        </p:txBody>
      </p:sp>
      <p:pic>
        <p:nvPicPr>
          <p:cNvPr id="5" name="Picture 4">
            <a:extLst>
              <a:ext uri="{FF2B5EF4-FFF2-40B4-BE49-F238E27FC236}">
                <a16:creationId xmlns:a16="http://schemas.microsoft.com/office/drawing/2014/main" id="{1C3EB2F7-CBA8-4AE7-8178-250479AD9EEB}"/>
              </a:ext>
            </a:extLst>
          </p:cNvPr>
          <p:cNvPicPr>
            <a:picLocks noChangeAspect="1"/>
          </p:cNvPicPr>
          <p:nvPr/>
        </p:nvPicPr>
        <p:blipFill>
          <a:blip r:embed="rId3"/>
          <a:stretch>
            <a:fillRect/>
          </a:stretch>
        </p:blipFill>
        <p:spPr>
          <a:xfrm>
            <a:off x="256380" y="0"/>
            <a:ext cx="10250489" cy="6858000"/>
          </a:xfrm>
          <a:prstGeom prst="rect">
            <a:avLst/>
          </a:prstGeom>
        </p:spPr>
      </p:pic>
    </p:spTree>
    <p:extLst>
      <p:ext uri="{BB962C8B-B14F-4D97-AF65-F5344CB8AC3E}">
        <p14:creationId xmlns:p14="http://schemas.microsoft.com/office/powerpoint/2010/main" val="934305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Africa_land_use</a:t>
            </a:r>
          </a:p>
        </p:txBody>
      </p:sp>
      <p:pic>
        <p:nvPicPr>
          <p:cNvPr id="5" name="Picture 4">
            <a:extLst>
              <a:ext uri="{FF2B5EF4-FFF2-40B4-BE49-F238E27FC236}">
                <a16:creationId xmlns:a16="http://schemas.microsoft.com/office/drawing/2014/main" id="{32F64E9F-02AD-401F-B147-D54F44186C2C}"/>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2508726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69C2D0-6E03-4D69-9D7B-CE7E5DD2B927}"/>
              </a:ext>
            </a:extLst>
          </p:cNvPr>
          <p:cNvPicPr>
            <a:picLocks noChangeAspect="1"/>
          </p:cNvPicPr>
          <p:nvPr/>
        </p:nvPicPr>
        <p:blipFill>
          <a:blip r:embed="rId2"/>
          <a:stretch>
            <a:fillRect/>
          </a:stretch>
        </p:blipFill>
        <p:spPr>
          <a:xfrm>
            <a:off x="484980" y="0"/>
            <a:ext cx="10250489" cy="6858000"/>
          </a:xfrm>
          <a:prstGeom prst="rect">
            <a:avLst/>
          </a:prstGeom>
        </p:spPr>
      </p:pic>
    </p:spTree>
    <p:extLst>
      <p:ext uri="{BB962C8B-B14F-4D97-AF65-F5344CB8AC3E}">
        <p14:creationId xmlns:p14="http://schemas.microsoft.com/office/powerpoint/2010/main" val="2459359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AE0D82-C93C-43C9-B849-A78F369ED5FF}"/>
              </a:ext>
            </a:extLst>
          </p:cNvPr>
          <p:cNvPicPr>
            <a:picLocks noChangeAspect="1"/>
          </p:cNvPicPr>
          <p:nvPr/>
        </p:nvPicPr>
        <p:blipFill>
          <a:blip r:embed="rId2"/>
          <a:stretch>
            <a:fillRect/>
          </a:stretch>
        </p:blipFill>
        <p:spPr>
          <a:xfrm>
            <a:off x="504030" y="0"/>
            <a:ext cx="10250489" cy="6858000"/>
          </a:xfrm>
          <a:prstGeom prst="rect">
            <a:avLst/>
          </a:prstGeom>
        </p:spPr>
      </p:pic>
    </p:spTree>
    <p:extLst>
      <p:ext uri="{BB962C8B-B14F-4D97-AF65-F5344CB8AC3E}">
        <p14:creationId xmlns:p14="http://schemas.microsoft.com/office/powerpoint/2010/main" val="2213781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9476"/>
          <a:stretch/>
        </p:blipFill>
        <p:spPr>
          <a:xfrm>
            <a:off x="2916897" y="127819"/>
            <a:ext cx="6358206" cy="6695605"/>
          </a:xfrm>
          <a:prstGeom prst="rect">
            <a:avLst/>
          </a:prstGeom>
        </p:spPr>
      </p:pic>
      <p:sp>
        <p:nvSpPr>
          <p:cNvPr id="3" name="Titel 2"/>
          <p:cNvSpPr>
            <a:spLocks noGrp="1"/>
          </p:cNvSpPr>
          <p:nvPr>
            <p:ph type="title"/>
          </p:nvPr>
        </p:nvSpPr>
        <p:spPr/>
        <p:txBody>
          <a:bodyPr/>
          <a:lstStyle/>
          <a:p>
            <a:r>
              <a:rPr lang="de-CH" dirty="0" err="1"/>
              <a:t>Asia</a:t>
            </a:r>
            <a:endParaRPr lang="de-CH" dirty="0"/>
          </a:p>
        </p:txBody>
      </p:sp>
    </p:spTree>
    <p:extLst>
      <p:ext uri="{BB962C8B-B14F-4D97-AF65-F5344CB8AC3E}">
        <p14:creationId xmlns:p14="http://schemas.microsoft.com/office/powerpoint/2010/main" val="106601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el 1"/>
          <p:cNvSpPr>
            <a:spLocks noGrp="1"/>
          </p:cNvSpPr>
          <p:nvPr>
            <p:ph type="title"/>
          </p:nvPr>
        </p:nvSpPr>
        <p:spPr/>
        <p:txBody>
          <a:bodyPr/>
          <a:lstStyle/>
          <a:p>
            <a:r>
              <a:rPr lang="de-DE" dirty="0"/>
              <a:t>Organic Agriculture in Asia </a:t>
            </a:r>
            <a:r>
              <a:rPr lang="cs-CZ" dirty="0"/>
              <a:t>2021</a:t>
            </a:r>
            <a:endParaRPr lang="de-DE" dirty="0"/>
          </a:p>
        </p:txBody>
      </p:sp>
      <p:sp>
        <p:nvSpPr>
          <p:cNvPr id="52227" name="Inhaltsplatzhalter 2"/>
          <p:cNvSpPr>
            <a:spLocks noGrp="1"/>
          </p:cNvSpPr>
          <p:nvPr>
            <p:ph idx="1"/>
          </p:nvPr>
        </p:nvSpPr>
        <p:spPr/>
        <p:txBody>
          <a:bodyPr/>
          <a:lstStyle/>
          <a:p>
            <a:pPr marL="342900" indent="-342900"/>
            <a:r>
              <a:rPr lang="en-US" dirty="0"/>
              <a:t>The total area dedicated to organic agriculture in Asia was more than 6.</a:t>
            </a:r>
            <a:r>
              <a:rPr lang="cs-CZ" dirty="0"/>
              <a:t>5</a:t>
            </a:r>
            <a:r>
              <a:rPr lang="en-US" dirty="0"/>
              <a:t> million hectares in </a:t>
            </a:r>
            <a:r>
              <a:rPr lang="cs-CZ" dirty="0"/>
              <a:t>2021</a:t>
            </a:r>
            <a:r>
              <a:rPr lang="en-US" dirty="0"/>
              <a:t>. </a:t>
            </a:r>
          </a:p>
          <a:p>
            <a:pPr marL="342900" indent="-342900"/>
            <a:r>
              <a:rPr lang="en-US" dirty="0"/>
              <a:t>The leading countries by area were </a:t>
            </a:r>
            <a:r>
              <a:rPr lang="cs-CZ" dirty="0"/>
              <a:t>China</a:t>
            </a:r>
            <a:r>
              <a:rPr lang="en-US" dirty="0"/>
              <a:t> (2.7</a:t>
            </a:r>
            <a:r>
              <a:rPr lang="cs-CZ" dirty="0"/>
              <a:t>5</a:t>
            </a:r>
            <a:r>
              <a:rPr lang="en-US" dirty="0"/>
              <a:t> million hectares) and </a:t>
            </a:r>
            <a:r>
              <a:rPr lang="cs-CZ" dirty="0"/>
              <a:t>India</a:t>
            </a:r>
            <a:r>
              <a:rPr lang="en-US" dirty="0"/>
              <a:t> (over 2.</a:t>
            </a:r>
            <a:r>
              <a:rPr lang="cs-CZ" dirty="0"/>
              <a:t>66</a:t>
            </a:r>
            <a:r>
              <a:rPr lang="en-US" dirty="0"/>
              <a:t> million hectares). </a:t>
            </a:r>
          </a:p>
          <a:p>
            <a:pPr marL="342900" indent="-342900"/>
            <a:r>
              <a:rPr lang="en-US" dirty="0"/>
              <a:t>Timor-Leste had the highest proportion of organic agricultural land (8.5 percent). </a:t>
            </a:r>
          </a:p>
          <a:p>
            <a:pPr marL="342900" indent="-342900"/>
            <a:r>
              <a:rPr lang="en-US" dirty="0"/>
              <a:t>There were nearly </a:t>
            </a:r>
            <a:r>
              <a:rPr lang="cs-CZ" dirty="0"/>
              <a:t>1.8</a:t>
            </a:r>
            <a:r>
              <a:rPr lang="en-US" dirty="0"/>
              <a:t> million producers, most of whom were in India. </a:t>
            </a:r>
          </a:p>
          <a:p>
            <a:pPr marL="342900" indent="-342900"/>
            <a:r>
              <a:rPr lang="en-US" dirty="0"/>
              <a:t>Twenty</a:t>
            </a:r>
            <a:r>
              <a:rPr lang="cs-CZ" dirty="0"/>
              <a:t>-two</a:t>
            </a:r>
            <a:r>
              <a:rPr lang="en-US" dirty="0"/>
              <a:t> countries in the region have legislation on organic agriculture, and </a:t>
            </a:r>
            <a:r>
              <a:rPr lang="cs-CZ" dirty="0"/>
              <a:t>six</a:t>
            </a:r>
            <a:r>
              <a:rPr lang="en-US" dirty="0"/>
              <a:t> countries are drafting legislation.</a:t>
            </a:r>
          </a:p>
        </p:txBody>
      </p:sp>
      <p:sp>
        <p:nvSpPr>
          <p:cNvPr id="5" name="Text Box 4"/>
          <p:cNvSpPr txBox="1">
            <a:spLocks noChangeArrowheads="1"/>
          </p:cNvSpPr>
          <p:nvPr/>
        </p:nvSpPr>
        <p:spPr bwMode="auto">
          <a:xfrm>
            <a:off x="4655840" y="6304399"/>
            <a:ext cx="1944216" cy="274637"/>
          </a:xfrm>
          <a:prstGeom prst="rect">
            <a:avLst/>
          </a:prstGeom>
          <a:noFill/>
          <a:ln w="9525">
            <a:noFill/>
            <a:miter lim="800000"/>
            <a:headEnd/>
            <a:tailEnd/>
          </a:ln>
        </p:spPr>
        <p:txBody>
          <a:bodyPr wrap="square">
            <a:spAutoFit/>
          </a:bodyPr>
          <a:lstStyle/>
          <a:p>
            <a:pPr eaLnBrk="0" hangingPunct="0">
              <a:spcBef>
                <a:spcPct val="50000"/>
              </a:spcBef>
            </a:pPr>
            <a:r>
              <a:rPr lang="de-CH" sz="1200" dirty="0"/>
              <a:t>Source: FiBL </a:t>
            </a:r>
            <a:r>
              <a:rPr lang="de-CH" sz="1200" dirty="0" err="1"/>
              <a:t>survey</a:t>
            </a:r>
            <a:r>
              <a:rPr lang="de-CH" sz="1200" dirty="0"/>
              <a:t> </a:t>
            </a:r>
            <a:r>
              <a:rPr lang="cs-CZ" sz="1200" dirty="0"/>
              <a:t>2023</a:t>
            </a:r>
            <a:endParaRPr lang="de-CH" sz="1200" dirty="0"/>
          </a:p>
        </p:txBody>
      </p:sp>
    </p:spTree>
    <p:extLst>
      <p:ext uri="{BB962C8B-B14F-4D97-AF65-F5344CB8AC3E}">
        <p14:creationId xmlns:p14="http://schemas.microsoft.com/office/powerpoint/2010/main" val="1242425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Asia_land_country</a:t>
            </a:r>
          </a:p>
        </p:txBody>
      </p:sp>
      <p:pic>
        <p:nvPicPr>
          <p:cNvPr id="5" name="Picture 4">
            <a:extLst>
              <a:ext uri="{FF2B5EF4-FFF2-40B4-BE49-F238E27FC236}">
                <a16:creationId xmlns:a16="http://schemas.microsoft.com/office/drawing/2014/main" id="{A4E0589D-D877-4152-A948-5D62B1809C36}"/>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535368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Asia_land_share_country</a:t>
            </a:r>
          </a:p>
        </p:txBody>
      </p:sp>
      <p:pic>
        <p:nvPicPr>
          <p:cNvPr id="5" name="Picture 4">
            <a:extLst>
              <a:ext uri="{FF2B5EF4-FFF2-40B4-BE49-F238E27FC236}">
                <a16:creationId xmlns:a16="http://schemas.microsoft.com/office/drawing/2014/main" id="{F8CF7F1A-E1A5-4DAB-82C9-0C82D0C88CE2}"/>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2485654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8"/>
          <p:cNvSpPr>
            <a:spLocks noGrp="1" noChangeArrowheads="1"/>
          </p:cNvSpPr>
          <p:nvPr>
            <p:ph type="title"/>
          </p:nvPr>
        </p:nvSpPr>
        <p:spPr/>
        <p:txBody>
          <a:bodyPr>
            <a:normAutofit fontScale="90000"/>
          </a:bodyPr>
          <a:lstStyle/>
          <a:p>
            <a:r>
              <a:rPr lang="en-US" sz="2300" dirty="0"/>
              <a:t>Organic Agriculture Worldwide: Key results from the FiBL survey on organic agriculture worldwide </a:t>
            </a:r>
            <a:r>
              <a:rPr lang="cs-CZ" sz="2300" dirty="0"/>
              <a:t>2023</a:t>
            </a:r>
            <a:br>
              <a:rPr lang="en-US" sz="2300" dirty="0"/>
            </a:br>
            <a:r>
              <a:rPr lang="en-US" sz="2300" dirty="0"/>
              <a:t>Part 3: Organic agriculture in the regions </a:t>
            </a:r>
            <a:endParaRPr lang="de-DE" sz="2300" dirty="0"/>
          </a:p>
        </p:txBody>
      </p:sp>
      <p:sp>
        <p:nvSpPr>
          <p:cNvPr id="8" name="Content Placeholder 7"/>
          <p:cNvSpPr>
            <a:spLocks noGrp="1"/>
          </p:cNvSpPr>
          <p:nvPr>
            <p:ph idx="1"/>
          </p:nvPr>
        </p:nvSpPr>
        <p:spPr/>
        <p:txBody>
          <a:bodyPr>
            <a:normAutofit fontScale="92500"/>
          </a:bodyPr>
          <a:lstStyle/>
          <a:p>
            <a:pPr marL="342900" indent="-342900">
              <a:defRPr/>
            </a:pPr>
            <a:r>
              <a:rPr lang="en-GB" sz="1800" kern="0" dirty="0"/>
              <a:t>Data compiled by the Research Institute of Organic Agriculture FiBL, Frick, Switzerland, based on national data sources and data from certifiers. </a:t>
            </a:r>
          </a:p>
          <a:p>
            <a:pPr marL="342900" indent="-342900">
              <a:defRPr/>
            </a:pPr>
            <a:r>
              <a:rPr lang="en-GB" sz="1800" kern="0" dirty="0"/>
              <a:t>Data as published February </a:t>
            </a:r>
            <a:r>
              <a:rPr lang="cs-CZ" sz="1800" kern="0" dirty="0"/>
              <a:t>2023 </a:t>
            </a:r>
            <a:r>
              <a:rPr lang="en-GB" sz="1800" kern="0" dirty="0"/>
              <a:t>in The World of Organic Agriculture. Statistics and Emerging Trends </a:t>
            </a:r>
            <a:r>
              <a:rPr lang="cs-CZ" sz="1800" kern="0" dirty="0"/>
              <a:t>2023</a:t>
            </a:r>
            <a:r>
              <a:rPr lang="en-GB" sz="1800" kern="0" dirty="0"/>
              <a:t>.* Frick and Bonn, www.organic-world.net </a:t>
            </a:r>
          </a:p>
          <a:p>
            <a:pPr marL="342900" indent="-342900">
              <a:defRPr/>
            </a:pPr>
            <a:r>
              <a:rPr lang="en-GB" sz="1800" kern="0" dirty="0"/>
              <a:t>For updates, check </a:t>
            </a:r>
            <a:r>
              <a:rPr lang="en-GB" sz="1800" kern="0" dirty="0">
                <a:hlinkClick r:id="rId3"/>
              </a:rPr>
              <a:t>www.organic-world.net</a:t>
            </a:r>
            <a:endParaRPr lang="de-CH" sz="1800" kern="0" dirty="0"/>
          </a:p>
          <a:p>
            <a:pPr marL="342900" indent="-342900">
              <a:defRPr/>
            </a:pPr>
            <a:r>
              <a:rPr lang="de-CH" sz="1800" kern="0" dirty="0"/>
              <a:t>This presentation is available online at: </a:t>
            </a:r>
            <a:r>
              <a:rPr lang="de-CH" sz="1800" kern="0" dirty="0">
                <a:hlinkClick r:id="rId4"/>
              </a:rPr>
              <a:t>https://www.organic-world.net/yearbook/yearbook-202</a:t>
            </a:r>
            <a:r>
              <a:rPr lang="cs-CZ" sz="1800" kern="0" dirty="0">
                <a:hlinkClick r:id="rId4"/>
              </a:rPr>
              <a:t>3</a:t>
            </a:r>
            <a:r>
              <a:rPr lang="de-CH" sz="1800" kern="0" dirty="0">
                <a:hlinkClick r:id="rId4"/>
              </a:rPr>
              <a:t>/presentations.html</a:t>
            </a:r>
            <a:r>
              <a:rPr lang="de-CH" sz="1800" kern="0" dirty="0"/>
              <a:t> </a:t>
            </a:r>
            <a:endParaRPr lang="cs-CZ" sz="1800" kern="0" dirty="0"/>
          </a:p>
          <a:p>
            <a:pPr marL="342900" indent="-342900">
              <a:defRPr/>
            </a:pPr>
            <a:r>
              <a:rPr lang="de-CH" sz="1800" kern="0" dirty="0"/>
              <a:t>Texts and graphs: </a:t>
            </a:r>
            <a:r>
              <a:rPr lang="de-CH" sz="1800" dirty="0"/>
              <a:t>Helga Willer, Bernhard Schlatter, </a:t>
            </a:r>
            <a:r>
              <a:rPr lang="en-GB" sz="1800" dirty="0"/>
              <a:t>Jan Trávníček and Claudia Meier, </a:t>
            </a:r>
            <a:r>
              <a:rPr lang="de-CH" sz="1800" kern="0" dirty="0"/>
              <a:t>Research Institute of Organic Agriculture FiBL, Frick, Switzerland </a:t>
            </a:r>
          </a:p>
          <a:p>
            <a:pPr marL="342900" indent="-342900">
              <a:defRPr/>
            </a:pPr>
            <a:r>
              <a:rPr lang="en-GB" sz="1800" kern="0" dirty="0"/>
              <a:t>Contact: Helga Willer, </a:t>
            </a:r>
            <a:r>
              <a:rPr lang="en-GB" sz="1800" kern="0" dirty="0">
                <a:hlinkClick r:id="rId5"/>
              </a:rPr>
              <a:t>helga.willer@fibl.org</a:t>
            </a:r>
            <a:r>
              <a:rPr lang="en-GB" sz="1800" kern="0" dirty="0"/>
              <a:t>, Research Institute of Organic Agriculture FiBL, Frick, Switzerland</a:t>
            </a:r>
          </a:p>
          <a:p>
            <a:pPr>
              <a:defRPr/>
            </a:pPr>
            <a:r>
              <a:rPr lang="en-GB" sz="1800" kern="0" dirty="0"/>
              <a:t>© Research Institute of Organic Agriculture FiBL, </a:t>
            </a:r>
            <a:r>
              <a:rPr lang="de-CH" sz="1800" kern="0" dirty="0"/>
              <a:t>Frick, Switzerland, </a:t>
            </a:r>
            <a:r>
              <a:rPr lang="cs-CZ" sz="1800" kern="0" dirty="0"/>
              <a:t>February</a:t>
            </a:r>
            <a:r>
              <a:rPr lang="de-CH" sz="1800" kern="0" dirty="0"/>
              <a:t> </a:t>
            </a:r>
            <a:r>
              <a:rPr lang="cs-CZ" sz="1800" kern="0" dirty="0"/>
              <a:t>2023</a:t>
            </a:r>
            <a:endParaRPr lang="de-CH" sz="1800" kern="0" dirty="0"/>
          </a:p>
          <a:p>
            <a:pPr marL="0" indent="0">
              <a:lnSpc>
                <a:spcPct val="110000"/>
              </a:lnSpc>
              <a:buNone/>
              <a:defRPr/>
            </a:pPr>
            <a:endParaRPr lang="de-CH" sz="1300" kern="0" dirty="0"/>
          </a:p>
          <a:p>
            <a:pPr marL="0" indent="0">
              <a:lnSpc>
                <a:spcPct val="110000"/>
              </a:lnSpc>
              <a:buNone/>
              <a:defRPr/>
            </a:pPr>
            <a:r>
              <a:rPr lang="de-CH" sz="1300" kern="0" dirty="0"/>
              <a:t>*</a:t>
            </a:r>
            <a:r>
              <a:rPr lang="de-CH" sz="1300" kern="0" dirty="0" err="1"/>
              <a:t>Citation</a:t>
            </a:r>
            <a:r>
              <a:rPr lang="de-CH" sz="1300" kern="0" dirty="0"/>
              <a:t>: </a:t>
            </a:r>
            <a:r>
              <a:rPr lang="en-GB" sz="1300" dirty="0"/>
              <a:t>Willer, Helga, Jan Trávníček, Claudia Meier and Bernhard Schlatter (Eds.) (</a:t>
            </a:r>
            <a:r>
              <a:rPr lang="cs-CZ" sz="1300" dirty="0"/>
              <a:t>2023</a:t>
            </a:r>
            <a:r>
              <a:rPr lang="en-GB" sz="1300" dirty="0"/>
              <a:t>): The World of Organic Agriculture. Statistics and Emerging Trends </a:t>
            </a:r>
            <a:r>
              <a:rPr lang="cs-CZ" sz="1300" dirty="0"/>
              <a:t>2023</a:t>
            </a:r>
            <a:r>
              <a:rPr lang="en-GB" sz="1300" dirty="0"/>
              <a:t>. Research Institute of Organic Agriculture FiBL, Frick, and IFOAM – Organics International, Bonn. </a:t>
            </a:r>
            <a:endParaRPr lang="de-CH" sz="1300" kern="0" dirty="0"/>
          </a:p>
          <a:p>
            <a:pPr marL="0" indent="0">
              <a:buNone/>
              <a:defRPr/>
            </a:pPr>
            <a:endParaRPr lang="en-GB" sz="1800" kern="0" dirty="0"/>
          </a:p>
        </p:txBody>
      </p:sp>
    </p:spTree>
    <p:extLst>
      <p:ext uri="{BB962C8B-B14F-4D97-AF65-F5344CB8AC3E}">
        <p14:creationId xmlns:p14="http://schemas.microsoft.com/office/powerpoint/2010/main" val="1334991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asia_land_growth</a:t>
            </a:r>
          </a:p>
        </p:txBody>
      </p:sp>
      <p:pic>
        <p:nvPicPr>
          <p:cNvPr id="5" name="Picture 4">
            <a:extLst>
              <a:ext uri="{FF2B5EF4-FFF2-40B4-BE49-F238E27FC236}">
                <a16:creationId xmlns:a16="http://schemas.microsoft.com/office/drawing/2014/main" id="{D1B913D9-D7D6-488C-9760-06B75AD07E25}"/>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3803334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Asia_producers_country</a:t>
            </a:r>
          </a:p>
        </p:txBody>
      </p:sp>
      <p:pic>
        <p:nvPicPr>
          <p:cNvPr id="5" name="Picture 4">
            <a:extLst>
              <a:ext uri="{FF2B5EF4-FFF2-40B4-BE49-F238E27FC236}">
                <a16:creationId xmlns:a16="http://schemas.microsoft.com/office/drawing/2014/main" id="{B9BEA0FA-BF7A-47F2-99E8-B53FC299233A}"/>
              </a:ext>
            </a:extLst>
          </p:cNvPr>
          <p:cNvPicPr>
            <a:picLocks noChangeAspect="1"/>
          </p:cNvPicPr>
          <p:nvPr/>
        </p:nvPicPr>
        <p:blipFill>
          <a:blip r:embed="rId3"/>
          <a:stretch>
            <a:fillRect/>
          </a:stretch>
        </p:blipFill>
        <p:spPr>
          <a:xfrm>
            <a:off x="523080" y="-85725"/>
            <a:ext cx="10250489" cy="6858000"/>
          </a:xfrm>
          <a:prstGeom prst="rect">
            <a:avLst/>
          </a:prstGeom>
        </p:spPr>
      </p:pic>
    </p:spTree>
    <p:extLst>
      <p:ext uri="{BB962C8B-B14F-4D97-AF65-F5344CB8AC3E}">
        <p14:creationId xmlns:p14="http://schemas.microsoft.com/office/powerpoint/2010/main" val="961376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Asia_land_use</a:t>
            </a:r>
          </a:p>
        </p:txBody>
      </p:sp>
      <p:pic>
        <p:nvPicPr>
          <p:cNvPr id="5" name="Picture 4">
            <a:extLst>
              <a:ext uri="{FF2B5EF4-FFF2-40B4-BE49-F238E27FC236}">
                <a16:creationId xmlns:a16="http://schemas.microsoft.com/office/drawing/2014/main" id="{CD44061E-9CB3-4023-9BF3-A95161A35E8E}"/>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422816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Asia_producers_country</a:t>
            </a:r>
          </a:p>
        </p:txBody>
      </p:sp>
      <p:pic>
        <p:nvPicPr>
          <p:cNvPr id="3" name="Picture 2">
            <a:extLst>
              <a:ext uri="{FF2B5EF4-FFF2-40B4-BE49-F238E27FC236}">
                <a16:creationId xmlns:a16="http://schemas.microsoft.com/office/drawing/2014/main" id="{1815A8B1-C77B-4A37-A129-DD74409E2EC6}"/>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3313807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Asia_producers_country</a:t>
            </a:r>
          </a:p>
        </p:txBody>
      </p:sp>
      <p:pic>
        <p:nvPicPr>
          <p:cNvPr id="5" name="Picture 4">
            <a:extLst>
              <a:ext uri="{FF2B5EF4-FFF2-40B4-BE49-F238E27FC236}">
                <a16:creationId xmlns:a16="http://schemas.microsoft.com/office/drawing/2014/main" id="{4938C49A-0B37-4585-8CC8-76541654F6A3}"/>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3849780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3"/>
          <a:stretch>
            <a:fillRect/>
          </a:stretch>
        </p:blipFill>
        <p:spPr>
          <a:xfrm>
            <a:off x="6515100" y="119104"/>
            <a:ext cx="5153025" cy="6738896"/>
          </a:xfrm>
          <a:prstGeom prst="rect">
            <a:avLst/>
          </a:prstGeom>
        </p:spPr>
      </p:pic>
      <p:sp>
        <p:nvSpPr>
          <p:cNvPr id="57346" name="Rectangle 2"/>
          <p:cNvSpPr>
            <a:spLocks noGrp="1" noChangeArrowheads="1"/>
          </p:cNvSpPr>
          <p:nvPr>
            <p:ph type="title"/>
          </p:nvPr>
        </p:nvSpPr>
        <p:spPr>
          <a:xfrm>
            <a:off x="733619" y="1058326"/>
            <a:ext cx="10544732" cy="629700"/>
          </a:xfrm>
        </p:spPr>
        <p:txBody>
          <a:bodyPr>
            <a:noAutofit/>
          </a:bodyPr>
          <a:lstStyle/>
          <a:p>
            <a:r>
              <a:rPr lang="de-CH" sz="3600" dirty="0"/>
              <a:t>Europe: </a:t>
            </a:r>
            <a:br>
              <a:rPr lang="cs-CZ" sz="3600" dirty="0"/>
            </a:br>
            <a:r>
              <a:rPr lang="de-CH" sz="3600" dirty="0"/>
              <a:t>Organic agricultural </a:t>
            </a:r>
            <a:r>
              <a:rPr lang="de-CH" sz="3600" dirty="0" err="1"/>
              <a:t>land</a:t>
            </a:r>
            <a:r>
              <a:rPr lang="de-CH" sz="3600" dirty="0"/>
              <a:t> </a:t>
            </a:r>
            <a:r>
              <a:rPr lang="cs-CZ" sz="3600" dirty="0"/>
              <a:t>2021</a:t>
            </a:r>
            <a:endParaRPr lang="de-CH" sz="3600" dirty="0"/>
          </a:p>
        </p:txBody>
      </p:sp>
      <p:sp>
        <p:nvSpPr>
          <p:cNvPr id="57347" name="Text Box 4"/>
          <p:cNvSpPr txBox="1">
            <a:spLocks noChangeArrowheads="1"/>
          </p:cNvSpPr>
          <p:nvPr/>
        </p:nvSpPr>
        <p:spPr bwMode="auto">
          <a:xfrm>
            <a:off x="2522240" y="6355674"/>
            <a:ext cx="4896544" cy="276999"/>
          </a:xfrm>
          <a:prstGeom prst="rect">
            <a:avLst/>
          </a:prstGeom>
          <a:noFill/>
          <a:ln w="9525">
            <a:noFill/>
            <a:miter lim="800000"/>
            <a:headEnd/>
            <a:tailEnd/>
          </a:ln>
        </p:spPr>
        <p:txBody>
          <a:bodyPr wrap="square">
            <a:spAutoFit/>
          </a:bodyPr>
          <a:lstStyle/>
          <a:p>
            <a:pPr>
              <a:spcBef>
                <a:spcPct val="50000"/>
              </a:spcBef>
            </a:pPr>
            <a:r>
              <a:rPr lang="de-CH" sz="1200" dirty="0"/>
              <a:t>Source: FiBL </a:t>
            </a:r>
            <a:r>
              <a:rPr lang="de-CH" sz="1200" dirty="0" err="1"/>
              <a:t>survey</a:t>
            </a:r>
            <a:r>
              <a:rPr lang="de-CH" sz="1200" dirty="0"/>
              <a:t> </a:t>
            </a:r>
            <a:r>
              <a:rPr lang="cs-CZ" sz="1200" dirty="0"/>
              <a:t>2023</a:t>
            </a:r>
            <a:r>
              <a:rPr lang="de-CH" sz="1200" dirty="0"/>
              <a:t>, based on national sources and Eurostat.</a:t>
            </a:r>
          </a:p>
        </p:txBody>
      </p:sp>
    </p:spTree>
    <p:extLst>
      <p:ext uri="{BB962C8B-B14F-4D97-AF65-F5344CB8AC3E}">
        <p14:creationId xmlns:p14="http://schemas.microsoft.com/office/powerpoint/2010/main" val="2325657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el 1"/>
          <p:cNvSpPr>
            <a:spLocks noGrp="1"/>
          </p:cNvSpPr>
          <p:nvPr>
            <p:ph type="title"/>
          </p:nvPr>
        </p:nvSpPr>
        <p:spPr/>
        <p:txBody>
          <a:bodyPr/>
          <a:lstStyle/>
          <a:p>
            <a:r>
              <a:rPr lang="de-CH" dirty="0"/>
              <a:t>Organic agriculture in Europe: Key </a:t>
            </a:r>
            <a:r>
              <a:rPr lang="de-CH" dirty="0" err="1"/>
              <a:t>data</a:t>
            </a:r>
            <a:r>
              <a:rPr lang="de-CH" dirty="0"/>
              <a:t> </a:t>
            </a:r>
            <a:r>
              <a:rPr lang="cs-CZ" dirty="0"/>
              <a:t>2021</a:t>
            </a:r>
            <a:endParaRPr lang="de-CH" dirty="0"/>
          </a:p>
        </p:txBody>
      </p:sp>
      <p:sp>
        <p:nvSpPr>
          <p:cNvPr id="58371" name="Inhaltsplatzhalter 2"/>
          <p:cNvSpPr>
            <a:spLocks noGrp="1"/>
          </p:cNvSpPr>
          <p:nvPr>
            <p:ph idx="1"/>
          </p:nvPr>
        </p:nvSpPr>
        <p:spPr/>
        <p:txBody>
          <a:bodyPr>
            <a:normAutofit fontScale="70000" lnSpcReduction="20000"/>
          </a:bodyPr>
          <a:lstStyle/>
          <a:p>
            <a:pPr marL="342900" indent="-342900">
              <a:lnSpc>
                <a:spcPct val="120000"/>
              </a:lnSpc>
            </a:pPr>
            <a:r>
              <a:rPr lang="en-US" dirty="0"/>
              <a:t>As of the end of </a:t>
            </a:r>
            <a:r>
              <a:rPr lang="cs-CZ" dirty="0"/>
              <a:t>2021</a:t>
            </a:r>
            <a:r>
              <a:rPr lang="en-US" dirty="0"/>
              <a:t>, </a:t>
            </a:r>
            <a:r>
              <a:rPr lang="cs-CZ" dirty="0"/>
              <a:t>18</a:t>
            </a:r>
            <a:r>
              <a:rPr lang="en-US" dirty="0"/>
              <a:t> million hectares of agricultural land in Europe (European Union: </a:t>
            </a:r>
            <a:r>
              <a:rPr lang="cs-CZ" dirty="0"/>
              <a:t>15.6</a:t>
            </a:r>
            <a:r>
              <a:rPr lang="en-US" dirty="0"/>
              <a:t> million hectares) were managed organically by almost 4</a:t>
            </a:r>
            <a:r>
              <a:rPr lang="cs-CZ" dirty="0"/>
              <a:t>4</a:t>
            </a:r>
            <a:r>
              <a:rPr lang="en-US" dirty="0"/>
              <a:t>0’000 producers (European Union: almost 3</a:t>
            </a:r>
            <a:r>
              <a:rPr lang="cs-CZ" dirty="0"/>
              <a:t>80</a:t>
            </a:r>
            <a:r>
              <a:rPr lang="en-US" dirty="0"/>
              <a:t>’000). </a:t>
            </a:r>
          </a:p>
          <a:p>
            <a:pPr marL="342900" indent="-342900">
              <a:lnSpc>
                <a:spcPct val="120000"/>
              </a:lnSpc>
            </a:pPr>
            <a:r>
              <a:rPr lang="en-US" dirty="0"/>
              <a:t>In Europe, 3.</a:t>
            </a:r>
            <a:r>
              <a:rPr lang="cs-CZ" dirty="0"/>
              <a:t>6</a:t>
            </a:r>
            <a:r>
              <a:rPr lang="en-US" dirty="0"/>
              <a:t> percent of the agricultural area was organic (European Union: 9.</a:t>
            </a:r>
            <a:r>
              <a:rPr lang="cs-CZ" dirty="0"/>
              <a:t>6</a:t>
            </a:r>
            <a:r>
              <a:rPr lang="en-US" dirty="0"/>
              <a:t> percent). </a:t>
            </a:r>
          </a:p>
          <a:p>
            <a:pPr marL="342900" indent="-342900">
              <a:lnSpc>
                <a:spcPct val="120000"/>
              </a:lnSpc>
            </a:pPr>
            <a:r>
              <a:rPr lang="en-US" dirty="0"/>
              <a:t>Organic farmland has increased by </a:t>
            </a:r>
            <a:r>
              <a:rPr lang="cs-CZ" dirty="0"/>
              <a:t>almost</a:t>
            </a:r>
            <a:r>
              <a:rPr lang="en-US" dirty="0"/>
              <a:t> 0.</a:t>
            </a:r>
            <a:r>
              <a:rPr lang="cs-CZ" dirty="0"/>
              <a:t>8</a:t>
            </a:r>
            <a:r>
              <a:rPr lang="en-US" dirty="0"/>
              <a:t> million hectares compared to </a:t>
            </a:r>
            <a:r>
              <a:rPr lang="cs-CZ" dirty="0"/>
              <a:t>2020</a:t>
            </a:r>
            <a:r>
              <a:rPr lang="en-US" dirty="0"/>
              <a:t>. </a:t>
            </a:r>
          </a:p>
          <a:p>
            <a:pPr marL="342900" indent="-342900">
              <a:lnSpc>
                <a:spcPct val="120000"/>
              </a:lnSpc>
            </a:pPr>
            <a:r>
              <a:rPr lang="en-US" dirty="0"/>
              <a:t>The countries with the largest organic agricultural areas were France (2.</a:t>
            </a:r>
            <a:r>
              <a:rPr lang="cs-CZ" dirty="0"/>
              <a:t>8</a:t>
            </a:r>
            <a:r>
              <a:rPr lang="en-US" dirty="0"/>
              <a:t> million hectares), Spain (2.</a:t>
            </a:r>
            <a:r>
              <a:rPr lang="cs-CZ" dirty="0"/>
              <a:t>6</a:t>
            </a:r>
            <a:r>
              <a:rPr lang="en-US" dirty="0"/>
              <a:t> million hectares) and Italy (2.</a:t>
            </a:r>
            <a:r>
              <a:rPr lang="cs-CZ" dirty="0"/>
              <a:t>2</a:t>
            </a:r>
            <a:r>
              <a:rPr lang="en-US" dirty="0"/>
              <a:t> million hectares). </a:t>
            </a:r>
          </a:p>
          <a:p>
            <a:pPr marL="342900" indent="-342900">
              <a:lnSpc>
                <a:spcPct val="120000"/>
              </a:lnSpc>
            </a:pPr>
            <a:r>
              <a:rPr lang="en-US" dirty="0"/>
              <a:t>In 15 countries, at least 10 percent of the farmland was organic: Liechtenstein had the lead (</a:t>
            </a:r>
            <a:r>
              <a:rPr lang="cs-CZ" dirty="0"/>
              <a:t>40.2</a:t>
            </a:r>
            <a:r>
              <a:rPr lang="en-US" dirty="0"/>
              <a:t> percent), followed by Austria (26.5 percent) and Estonia (2</a:t>
            </a:r>
            <a:r>
              <a:rPr lang="cs-CZ" dirty="0"/>
              <a:t>3.0</a:t>
            </a:r>
            <a:r>
              <a:rPr lang="en-US" dirty="0"/>
              <a:t> percent). </a:t>
            </a:r>
          </a:p>
          <a:p>
            <a:pPr marL="342900" indent="-342900">
              <a:lnSpc>
                <a:spcPct val="120000"/>
              </a:lnSpc>
            </a:pPr>
            <a:r>
              <a:rPr lang="en-US" dirty="0"/>
              <a:t>Retail sales of organic products </a:t>
            </a:r>
            <a:r>
              <a:rPr lang="en-US" dirty="0" err="1"/>
              <a:t>totalled</a:t>
            </a:r>
            <a:r>
              <a:rPr lang="en-US" dirty="0"/>
              <a:t> 5</a:t>
            </a:r>
            <a:r>
              <a:rPr lang="cs-CZ" dirty="0"/>
              <a:t>4.5</a:t>
            </a:r>
            <a:r>
              <a:rPr lang="en-US" dirty="0"/>
              <a:t> billion euros in </a:t>
            </a:r>
            <a:r>
              <a:rPr lang="cs-CZ" dirty="0"/>
              <a:t>202´1</a:t>
            </a:r>
            <a:r>
              <a:rPr lang="en-US" dirty="0"/>
              <a:t> (European Union: 4</a:t>
            </a:r>
            <a:r>
              <a:rPr lang="cs-CZ" dirty="0"/>
              <a:t>6</a:t>
            </a:r>
            <a:r>
              <a:rPr lang="en-US" dirty="0"/>
              <a:t>.</a:t>
            </a:r>
            <a:r>
              <a:rPr lang="cs-CZ" dirty="0"/>
              <a:t>7</a:t>
            </a:r>
            <a:r>
              <a:rPr lang="en-US" dirty="0"/>
              <a:t> billion euros), an increase of </a:t>
            </a:r>
            <a:r>
              <a:rPr lang="cs-CZ" dirty="0"/>
              <a:t>4</a:t>
            </a:r>
            <a:r>
              <a:rPr lang="en-US" dirty="0"/>
              <a:t> percent compared to </a:t>
            </a:r>
            <a:r>
              <a:rPr lang="cs-CZ" dirty="0"/>
              <a:t>2021</a:t>
            </a:r>
            <a:r>
              <a:rPr lang="en-US" dirty="0"/>
              <a:t>. </a:t>
            </a:r>
          </a:p>
          <a:p>
            <a:pPr marL="342900" indent="-342900">
              <a:lnSpc>
                <a:spcPct val="120000"/>
              </a:lnSpc>
            </a:pPr>
            <a:r>
              <a:rPr lang="en-US" dirty="0"/>
              <a:t>The largest market for organic products in </a:t>
            </a:r>
            <a:r>
              <a:rPr lang="cs-CZ" dirty="0"/>
              <a:t>2021</a:t>
            </a:r>
            <a:r>
              <a:rPr lang="en-US" dirty="0"/>
              <a:t> was Germany, with retail sales of 15.</a:t>
            </a:r>
            <a:r>
              <a:rPr lang="cs-CZ" dirty="0"/>
              <a:t>9</a:t>
            </a:r>
            <a:r>
              <a:rPr lang="en-US" dirty="0"/>
              <a:t> billion euros, followed by France (12.7 billion euros) and Italy (3.9 billion euros) </a:t>
            </a:r>
          </a:p>
          <a:p>
            <a:pPr marL="342900" indent="-342900">
              <a:lnSpc>
                <a:spcPct val="120000"/>
              </a:lnSpc>
            </a:pPr>
            <a:r>
              <a:rPr lang="en-US" dirty="0"/>
              <a:t>In Europe, 4</a:t>
            </a:r>
            <a:r>
              <a:rPr lang="cs-CZ" dirty="0"/>
              <a:t>3</a:t>
            </a:r>
            <a:r>
              <a:rPr lang="en-US" dirty="0"/>
              <a:t> countries have legislation on organic agriculture. </a:t>
            </a:r>
            <a:endParaRPr lang="de-CH" dirty="0"/>
          </a:p>
        </p:txBody>
      </p:sp>
      <p:sp>
        <p:nvSpPr>
          <p:cNvPr id="6" name="Text Box 4"/>
          <p:cNvSpPr txBox="1">
            <a:spLocks noChangeArrowheads="1"/>
          </p:cNvSpPr>
          <p:nvPr/>
        </p:nvSpPr>
        <p:spPr bwMode="auto">
          <a:xfrm>
            <a:off x="4565983" y="6302037"/>
            <a:ext cx="5184576" cy="276999"/>
          </a:xfrm>
          <a:prstGeom prst="rect">
            <a:avLst/>
          </a:prstGeom>
          <a:noFill/>
          <a:ln w="9525">
            <a:noFill/>
            <a:miter lim="800000"/>
            <a:headEnd/>
            <a:tailEnd/>
          </a:ln>
        </p:spPr>
        <p:txBody>
          <a:bodyPr wrap="square">
            <a:spAutoFit/>
          </a:bodyPr>
          <a:lstStyle/>
          <a:p>
            <a:pPr>
              <a:spcBef>
                <a:spcPct val="50000"/>
              </a:spcBef>
            </a:pPr>
            <a:r>
              <a:rPr lang="de-CH" sz="1200" dirty="0"/>
              <a:t>Source: FiBL </a:t>
            </a:r>
            <a:r>
              <a:rPr lang="de-CH" sz="1200" dirty="0" err="1"/>
              <a:t>survey</a:t>
            </a:r>
            <a:r>
              <a:rPr lang="de-CH" sz="1200" dirty="0"/>
              <a:t> </a:t>
            </a:r>
            <a:r>
              <a:rPr lang="cs-CZ" sz="1200" dirty="0"/>
              <a:t>2023</a:t>
            </a:r>
            <a:r>
              <a:rPr lang="de-CH" sz="1200" dirty="0"/>
              <a:t>, based on national sources and Eurostat.</a:t>
            </a:r>
          </a:p>
        </p:txBody>
      </p:sp>
    </p:spTree>
    <p:extLst>
      <p:ext uri="{BB962C8B-B14F-4D97-AF65-F5344CB8AC3E}">
        <p14:creationId xmlns:p14="http://schemas.microsoft.com/office/powerpoint/2010/main" val="1806345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005" y="0"/>
            <a:ext cx="8968583" cy="6858000"/>
          </a:xfrm>
          <a:prstGeom prst="rect">
            <a:avLst/>
          </a:prstGeom>
        </p:spPr>
      </p:pic>
    </p:spTree>
    <p:extLst>
      <p:ext uri="{BB962C8B-B14F-4D97-AF65-F5344CB8AC3E}">
        <p14:creationId xmlns:p14="http://schemas.microsoft.com/office/powerpoint/2010/main" val="1562652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433" y="0"/>
            <a:ext cx="8968583" cy="6858000"/>
          </a:xfrm>
          <a:prstGeom prst="rect">
            <a:avLst/>
          </a:prstGeom>
        </p:spPr>
      </p:pic>
    </p:spTree>
    <p:extLst>
      <p:ext uri="{BB962C8B-B14F-4D97-AF65-F5344CB8AC3E}">
        <p14:creationId xmlns:p14="http://schemas.microsoft.com/office/powerpoint/2010/main" val="3598339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968583" cy="6858000"/>
          </a:xfrm>
          <a:prstGeom prst="rect">
            <a:avLst/>
          </a:prstGeom>
        </p:spPr>
      </p:pic>
    </p:spTree>
    <p:extLst>
      <p:ext uri="{BB962C8B-B14F-4D97-AF65-F5344CB8AC3E}">
        <p14:creationId xmlns:p14="http://schemas.microsoft.com/office/powerpoint/2010/main" val="3170622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de-CH" altLang="de-DE"/>
              <a:t>Acknowledgements</a:t>
            </a:r>
            <a:endParaRPr lang="de-CH" altLang="de-DE" dirty="0"/>
          </a:p>
        </p:txBody>
      </p:sp>
      <p:sp>
        <p:nvSpPr>
          <p:cNvPr id="7171" name="Rectangle 3"/>
          <p:cNvSpPr>
            <a:spLocks noGrp="1" noChangeArrowheads="1"/>
          </p:cNvSpPr>
          <p:nvPr>
            <p:ph idx="1"/>
          </p:nvPr>
        </p:nvSpPr>
        <p:spPr/>
        <p:txBody>
          <a:bodyPr>
            <a:normAutofit lnSpcReduction="10000"/>
          </a:bodyPr>
          <a:lstStyle/>
          <a:p>
            <a:r>
              <a:rPr lang="de-DE" altLang="de-DE" dirty="0"/>
              <a:t>The Swiss State Secretariat of </a:t>
            </a:r>
            <a:br>
              <a:rPr lang="de-DE" altLang="de-DE" dirty="0"/>
            </a:br>
            <a:r>
              <a:rPr lang="de-DE" altLang="de-DE" dirty="0" err="1"/>
              <a:t>Economic</a:t>
            </a:r>
            <a:r>
              <a:rPr lang="de-DE" altLang="de-DE" dirty="0"/>
              <a:t> </a:t>
            </a:r>
            <a:r>
              <a:rPr lang="de-DE" altLang="de-DE" dirty="0" err="1"/>
              <a:t>Affairs</a:t>
            </a:r>
            <a:r>
              <a:rPr lang="de-DE" altLang="de-DE" dirty="0"/>
              <a:t> (SECO)</a:t>
            </a:r>
            <a:br>
              <a:rPr lang="de-DE" altLang="de-DE" dirty="0"/>
            </a:br>
            <a:endParaRPr lang="de-DE" altLang="de-DE" dirty="0"/>
          </a:p>
          <a:p>
            <a:r>
              <a:rPr lang="en-GB" altLang="de-DE" dirty="0"/>
              <a:t>Coop Sustainability Fund </a:t>
            </a:r>
            <a:br>
              <a:rPr lang="en-GB" altLang="de-DE" dirty="0"/>
            </a:br>
            <a:endParaRPr lang="de-DE" altLang="de-DE" dirty="0"/>
          </a:p>
          <a:p>
            <a:r>
              <a:rPr lang="de-DE" altLang="de-DE" dirty="0"/>
              <a:t>NürnbergMesse, the </a:t>
            </a:r>
            <a:r>
              <a:rPr lang="de-DE" altLang="de-DE" dirty="0" err="1"/>
              <a:t>organizers</a:t>
            </a:r>
            <a:r>
              <a:rPr lang="de-DE" altLang="de-DE" dirty="0"/>
              <a:t> of  BIOFACH</a:t>
            </a:r>
            <a:br>
              <a:rPr lang="de-DE" altLang="de-DE" dirty="0"/>
            </a:br>
            <a:endParaRPr lang="de-DE" altLang="de-DE" dirty="0"/>
          </a:p>
          <a:p>
            <a:r>
              <a:rPr lang="de-DE" altLang="de-DE" dirty="0"/>
              <a:t>IFOAM – Organics International</a:t>
            </a:r>
            <a:br>
              <a:rPr lang="de-DE" altLang="de-DE" dirty="0"/>
            </a:br>
            <a:br>
              <a:rPr lang="de-DE" altLang="de-DE" dirty="0"/>
            </a:br>
            <a:br>
              <a:rPr lang="de-DE" altLang="de-DE" dirty="0"/>
            </a:br>
            <a:br>
              <a:rPr lang="de-DE" altLang="de-DE" dirty="0"/>
            </a:br>
            <a:endParaRPr lang="de-DE" altLang="de-DE" dirty="0"/>
          </a:p>
          <a:p>
            <a:r>
              <a:rPr lang="de-DE" altLang="de-DE" dirty="0"/>
              <a:t>More </a:t>
            </a:r>
            <a:r>
              <a:rPr lang="de-DE" altLang="de-DE" dirty="0" err="1"/>
              <a:t>than</a:t>
            </a:r>
            <a:r>
              <a:rPr lang="de-DE" altLang="de-DE" dirty="0"/>
              <a:t> 200 </a:t>
            </a:r>
            <a:r>
              <a:rPr lang="de-DE" altLang="de-DE" dirty="0" err="1"/>
              <a:t>experts</a:t>
            </a:r>
            <a:r>
              <a:rPr lang="de-DE" altLang="de-DE" dirty="0"/>
              <a:t> from all </a:t>
            </a:r>
            <a:r>
              <a:rPr lang="de-DE" altLang="de-DE" dirty="0" err="1"/>
              <a:t>parts</a:t>
            </a:r>
            <a:r>
              <a:rPr lang="de-DE" altLang="de-DE" dirty="0"/>
              <a:t> of the </a:t>
            </a:r>
            <a:r>
              <a:rPr lang="de-DE" altLang="de-DE" dirty="0" err="1"/>
              <a:t>world</a:t>
            </a:r>
            <a:r>
              <a:rPr lang="de-DE" altLang="de-DE" dirty="0"/>
              <a:t> </a:t>
            </a:r>
            <a:r>
              <a:rPr lang="de-DE" altLang="de-DE" dirty="0" err="1"/>
              <a:t>contributed</a:t>
            </a:r>
            <a:r>
              <a:rPr lang="de-DE" altLang="de-DE" dirty="0"/>
              <a:t> to the FiBL </a:t>
            </a:r>
            <a:r>
              <a:rPr lang="de-DE" altLang="de-DE" dirty="0" err="1"/>
              <a:t>survey</a:t>
            </a:r>
            <a:r>
              <a:rPr lang="de-DE" altLang="de-DE" dirty="0"/>
              <a:t> </a:t>
            </a:r>
            <a:r>
              <a:rPr lang="cs-CZ" altLang="de-DE" dirty="0"/>
              <a:t>2023</a:t>
            </a:r>
            <a:r>
              <a:rPr lang="de-DE" altLang="de-DE" dirty="0"/>
              <a:t>.</a:t>
            </a:r>
          </a:p>
        </p:txBody>
      </p:sp>
      <p:pic>
        <p:nvPicPr>
          <p:cNvPr id="7173" name="Grafik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51374" y="2872334"/>
            <a:ext cx="1440000" cy="71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51374" y="1339264"/>
            <a:ext cx="1440000" cy="76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coop switzerland"/>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551374" y="2340087"/>
            <a:ext cx="1440000" cy="4896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51374" y="3668937"/>
            <a:ext cx="1440000" cy="800000"/>
          </a:xfrm>
          <a:prstGeom prst="rect">
            <a:avLst/>
          </a:prstGeom>
        </p:spPr>
      </p:pic>
      <p:pic>
        <p:nvPicPr>
          <p:cNvPr id="8" name="Graphic 7">
            <a:extLst>
              <a:ext uri="{FF2B5EF4-FFF2-40B4-BE49-F238E27FC236}">
                <a16:creationId xmlns:a16="http://schemas.microsoft.com/office/drawing/2014/main" id="{79B0458A-601F-40EF-AFA9-11573ADCE2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19301" y="6258616"/>
            <a:ext cx="628649" cy="370092"/>
          </a:xfrm>
          <a:prstGeom prst="rect">
            <a:avLst/>
          </a:prstGeom>
        </p:spPr>
      </p:pic>
    </p:spTree>
    <p:extLst>
      <p:ext uri="{BB962C8B-B14F-4D97-AF65-F5344CB8AC3E}">
        <p14:creationId xmlns:p14="http://schemas.microsoft.com/office/powerpoint/2010/main" val="166841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227806" y="0"/>
            <a:ext cx="10250488" cy="6858000"/>
          </a:xfrm>
          <a:prstGeom prst="rect">
            <a:avLst/>
          </a:prstGeom>
          <a:noFill/>
        </p:spPr>
      </p:pic>
      <p:sp>
        <p:nvSpPr>
          <p:cNvPr id="4" name="Title" hidden="1"/>
          <p:cNvSpPr>
            <a:spLocks noGrp="1"/>
          </p:cNvSpPr>
          <p:nvPr>
            <p:ph type="title"/>
          </p:nvPr>
        </p:nvSpPr>
        <p:spPr/>
        <p:txBody>
          <a:bodyPr/>
          <a:lstStyle/>
          <a:p>
            <a:r>
              <a:t>EU_Europe_land_distribution_country</a:t>
            </a:r>
          </a:p>
        </p:txBody>
      </p:sp>
    </p:spTree>
    <p:extLst>
      <p:ext uri="{BB962C8B-B14F-4D97-AF65-F5344CB8AC3E}">
        <p14:creationId xmlns:p14="http://schemas.microsoft.com/office/powerpoint/2010/main" val="3807617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3124200" y="36806"/>
            <a:ext cx="5934075" cy="6784387"/>
          </a:xfrm>
          <a:prstGeom prst="rect">
            <a:avLst/>
          </a:prstGeom>
          <a:noFill/>
        </p:spPr>
      </p:pic>
      <p:sp>
        <p:nvSpPr>
          <p:cNvPr id="4" name="Title" hidden="1"/>
          <p:cNvSpPr>
            <a:spLocks noGrp="1"/>
          </p:cNvSpPr>
          <p:nvPr>
            <p:ph type="title"/>
          </p:nvPr>
        </p:nvSpPr>
        <p:spPr/>
        <p:txBody>
          <a:bodyPr/>
          <a:lstStyle/>
          <a:p>
            <a:r>
              <a:t>Europe_land_by_country</a:t>
            </a:r>
          </a:p>
        </p:txBody>
      </p:sp>
    </p:spTree>
    <p:extLst>
      <p:ext uri="{BB962C8B-B14F-4D97-AF65-F5344CB8AC3E}">
        <p14:creationId xmlns:p14="http://schemas.microsoft.com/office/powerpoint/2010/main" val="2570267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3124200" y="36806"/>
            <a:ext cx="5934075" cy="6784387"/>
          </a:xfrm>
          <a:prstGeom prst="rect">
            <a:avLst/>
          </a:prstGeom>
          <a:noFill/>
        </p:spPr>
      </p:pic>
      <p:sp>
        <p:nvSpPr>
          <p:cNvPr id="4" name="Title" hidden="1"/>
          <p:cNvSpPr>
            <a:spLocks noGrp="1"/>
          </p:cNvSpPr>
          <p:nvPr>
            <p:ph type="title"/>
          </p:nvPr>
        </p:nvSpPr>
        <p:spPr/>
        <p:txBody>
          <a:bodyPr/>
          <a:lstStyle/>
          <a:p>
            <a:r>
              <a:t>Europe_land_share_country</a:t>
            </a:r>
          </a:p>
        </p:txBody>
      </p:sp>
    </p:spTree>
    <p:extLst>
      <p:ext uri="{BB962C8B-B14F-4D97-AF65-F5344CB8AC3E}">
        <p14:creationId xmlns:p14="http://schemas.microsoft.com/office/powerpoint/2010/main" val="3858466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839788" y="0"/>
            <a:ext cx="10250488" cy="6858000"/>
          </a:xfrm>
          <a:prstGeom prst="rect">
            <a:avLst/>
          </a:prstGeom>
          <a:noFill/>
        </p:spPr>
      </p:pic>
      <p:sp>
        <p:nvSpPr>
          <p:cNvPr id="4" name="Title" hidden="1"/>
          <p:cNvSpPr>
            <a:spLocks noGrp="1"/>
          </p:cNvSpPr>
          <p:nvPr>
            <p:ph type="title"/>
          </p:nvPr>
        </p:nvSpPr>
        <p:spPr/>
        <p:txBody>
          <a:bodyPr/>
          <a:lstStyle/>
          <a:p>
            <a:r>
              <a:t>Europe_EU_growth_land</a:t>
            </a:r>
          </a:p>
        </p:txBody>
      </p:sp>
    </p:spTree>
    <p:extLst>
      <p:ext uri="{BB962C8B-B14F-4D97-AF65-F5344CB8AC3E}">
        <p14:creationId xmlns:p14="http://schemas.microsoft.com/office/powerpoint/2010/main" val="6102180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551656" y="0"/>
            <a:ext cx="10250488" cy="6858000"/>
          </a:xfrm>
          <a:prstGeom prst="rect">
            <a:avLst/>
          </a:prstGeom>
          <a:noFill/>
        </p:spPr>
      </p:pic>
      <p:sp>
        <p:nvSpPr>
          <p:cNvPr id="4" name="Title" hidden="1"/>
          <p:cNvSpPr>
            <a:spLocks noGrp="1"/>
          </p:cNvSpPr>
          <p:nvPr>
            <p:ph type="title"/>
          </p:nvPr>
        </p:nvSpPr>
        <p:spPr/>
        <p:txBody>
          <a:bodyPr/>
          <a:lstStyle/>
          <a:p>
            <a:r>
              <a:t>Europe_growth_percent</a:t>
            </a:r>
          </a:p>
        </p:txBody>
      </p:sp>
    </p:spTree>
    <p:extLst>
      <p:ext uri="{BB962C8B-B14F-4D97-AF65-F5344CB8AC3E}">
        <p14:creationId xmlns:p14="http://schemas.microsoft.com/office/powerpoint/2010/main" val="4272485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437356" y="0"/>
            <a:ext cx="10250488" cy="6858000"/>
          </a:xfrm>
          <a:prstGeom prst="rect">
            <a:avLst/>
          </a:prstGeom>
          <a:noFill/>
        </p:spPr>
      </p:pic>
      <p:sp>
        <p:nvSpPr>
          <p:cNvPr id="4" name="Title" hidden="1"/>
          <p:cNvSpPr>
            <a:spLocks noGrp="1"/>
          </p:cNvSpPr>
          <p:nvPr>
            <p:ph type="title"/>
          </p:nvPr>
        </p:nvSpPr>
        <p:spPr/>
        <p:txBody>
          <a:bodyPr/>
          <a:lstStyle/>
          <a:p>
            <a:r>
              <a:t>Europe_top10_land_growth_area+share</a:t>
            </a:r>
          </a:p>
        </p:txBody>
      </p:sp>
    </p:spTree>
    <p:extLst>
      <p:ext uri="{BB962C8B-B14F-4D97-AF65-F5344CB8AC3E}">
        <p14:creationId xmlns:p14="http://schemas.microsoft.com/office/powerpoint/2010/main" val="2133805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849313" y="0"/>
            <a:ext cx="10250488" cy="6858000"/>
          </a:xfrm>
          <a:prstGeom prst="rect">
            <a:avLst/>
          </a:prstGeom>
          <a:noFill/>
        </p:spPr>
      </p:pic>
      <p:sp>
        <p:nvSpPr>
          <p:cNvPr id="4" name="Title" hidden="1"/>
          <p:cNvSpPr>
            <a:spLocks noGrp="1"/>
          </p:cNvSpPr>
          <p:nvPr>
            <p:ph type="title"/>
          </p:nvPr>
        </p:nvSpPr>
        <p:spPr/>
        <p:txBody>
          <a:bodyPr/>
          <a:lstStyle/>
          <a:p>
            <a:r>
              <a:t> Europe_EU_growth_producers</a:t>
            </a:r>
          </a:p>
        </p:txBody>
      </p:sp>
    </p:spTree>
    <p:extLst>
      <p:ext uri="{BB962C8B-B14F-4D97-AF65-F5344CB8AC3E}">
        <p14:creationId xmlns:p14="http://schemas.microsoft.com/office/powerpoint/2010/main" val="2493463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608806" y="0"/>
            <a:ext cx="10250488" cy="6858000"/>
          </a:xfrm>
          <a:prstGeom prst="rect">
            <a:avLst/>
          </a:prstGeom>
          <a:noFill/>
        </p:spPr>
      </p:pic>
      <p:sp>
        <p:nvSpPr>
          <p:cNvPr id="4" name="Title" hidden="1"/>
          <p:cNvSpPr>
            <a:spLocks noGrp="1"/>
          </p:cNvSpPr>
          <p:nvPr>
            <p:ph type="title"/>
          </p:nvPr>
        </p:nvSpPr>
        <p:spPr/>
        <p:txBody>
          <a:bodyPr/>
          <a:lstStyle/>
          <a:p>
            <a:r>
              <a:t>Europe_land_use</a:t>
            </a:r>
          </a:p>
        </p:txBody>
      </p:sp>
    </p:spTree>
    <p:extLst>
      <p:ext uri="{BB962C8B-B14F-4D97-AF65-F5344CB8AC3E}">
        <p14:creationId xmlns:p14="http://schemas.microsoft.com/office/powerpoint/2010/main" val="9313373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325014" y="9525"/>
            <a:ext cx="8627322" cy="6848475"/>
          </a:xfrm>
          <a:prstGeom prst="rect">
            <a:avLst/>
          </a:prstGeom>
          <a:noFill/>
        </p:spPr>
      </p:pic>
      <p:sp>
        <p:nvSpPr>
          <p:cNvPr id="4" name="Title" hidden="1"/>
          <p:cNvSpPr>
            <a:spLocks noGrp="1"/>
          </p:cNvSpPr>
          <p:nvPr>
            <p:ph type="title"/>
          </p:nvPr>
        </p:nvSpPr>
        <p:spPr/>
        <p:txBody>
          <a:bodyPr/>
          <a:lstStyle/>
          <a:p>
            <a:r>
              <a:t>Europe_land_use_by_culture</a:t>
            </a:r>
          </a:p>
        </p:txBody>
      </p:sp>
    </p:spTree>
    <p:extLst>
      <p:ext uri="{BB962C8B-B14F-4D97-AF65-F5344CB8AC3E}">
        <p14:creationId xmlns:p14="http://schemas.microsoft.com/office/powerpoint/2010/main" val="3721573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180181" y="-76200"/>
            <a:ext cx="10250488" cy="6858000"/>
          </a:xfrm>
          <a:prstGeom prst="rect">
            <a:avLst/>
          </a:prstGeom>
          <a:noFill/>
        </p:spPr>
      </p:pic>
      <p:sp>
        <p:nvSpPr>
          <p:cNvPr id="4" name="Title" hidden="1"/>
          <p:cNvSpPr>
            <a:spLocks noGrp="1"/>
          </p:cNvSpPr>
          <p:nvPr>
            <p:ph type="title"/>
          </p:nvPr>
        </p:nvSpPr>
        <p:spPr/>
        <p:txBody>
          <a:bodyPr/>
          <a:lstStyle/>
          <a:p>
            <a:r>
              <a:t>Europe_land_use_development</a:t>
            </a:r>
          </a:p>
        </p:txBody>
      </p:sp>
    </p:spTree>
    <p:extLst>
      <p:ext uri="{BB962C8B-B14F-4D97-AF65-F5344CB8AC3E}">
        <p14:creationId xmlns:p14="http://schemas.microsoft.com/office/powerpoint/2010/main" val="576286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r>
              <a:rPr lang="de-CH" altLang="en-US" dirty="0"/>
              <a:t>The World of Organic </a:t>
            </a:r>
            <a:r>
              <a:rPr lang="de-CH" altLang="en-US" dirty="0" err="1"/>
              <a:t>Agriculture</a:t>
            </a:r>
            <a:r>
              <a:rPr lang="de-CH" altLang="en-US" dirty="0"/>
              <a:t> </a:t>
            </a:r>
            <a:r>
              <a:rPr lang="cs-CZ" altLang="en-US" dirty="0"/>
              <a:t>2023</a:t>
            </a:r>
            <a:endParaRPr lang="de-CH" altLang="en-US" dirty="0"/>
          </a:p>
        </p:txBody>
      </p:sp>
      <p:sp>
        <p:nvSpPr>
          <p:cNvPr id="9" name="Rectangle 3"/>
          <p:cNvSpPr>
            <a:spLocks noGrp="1" noChangeArrowheads="1"/>
          </p:cNvSpPr>
          <p:nvPr>
            <p:ph sz="half" idx="1"/>
          </p:nvPr>
        </p:nvSpPr>
        <p:spPr>
          <a:xfrm>
            <a:off x="711201" y="1484314"/>
            <a:ext cx="6769369" cy="4681537"/>
          </a:xfrm>
        </p:spPr>
        <p:txBody>
          <a:bodyPr>
            <a:normAutofit/>
          </a:bodyPr>
          <a:lstStyle/>
          <a:p>
            <a:r>
              <a:rPr lang="de-CH" sz="2400" dirty="0"/>
              <a:t>The </a:t>
            </a:r>
            <a:r>
              <a:rPr lang="cs-CZ" sz="2400" dirty="0"/>
              <a:t>24</a:t>
            </a:r>
            <a:r>
              <a:rPr lang="cs-CZ" sz="2400" baseline="30000" dirty="0"/>
              <a:t>th</a:t>
            </a:r>
            <a:r>
              <a:rPr lang="de-CH" sz="2400" dirty="0"/>
              <a:t> </a:t>
            </a:r>
            <a:r>
              <a:rPr lang="de-CH" sz="2400" dirty="0" err="1"/>
              <a:t>edition</a:t>
            </a:r>
            <a:r>
              <a:rPr lang="de-CH" sz="2400" dirty="0"/>
              <a:t> of «The World of Organic Agriculture», was </a:t>
            </a:r>
            <a:r>
              <a:rPr lang="de-CH" sz="2400" dirty="0" err="1"/>
              <a:t>published</a:t>
            </a:r>
            <a:r>
              <a:rPr lang="de-CH" sz="2400" dirty="0"/>
              <a:t> by FiBL and IFOAM – Organics International in </a:t>
            </a:r>
            <a:r>
              <a:rPr lang="de-CH" sz="2400" dirty="0" err="1"/>
              <a:t>February</a:t>
            </a:r>
            <a:r>
              <a:rPr lang="de-CH" sz="2400" dirty="0"/>
              <a:t> </a:t>
            </a:r>
            <a:r>
              <a:rPr lang="cs-CZ" sz="2400" dirty="0"/>
              <a:t>2023</a:t>
            </a:r>
            <a:r>
              <a:rPr lang="de-CH" sz="2400" dirty="0"/>
              <a:t>.</a:t>
            </a:r>
          </a:p>
          <a:p>
            <a:r>
              <a:rPr lang="de-CH" sz="2400" dirty="0"/>
              <a:t>Data </a:t>
            </a:r>
            <a:r>
              <a:rPr lang="de-CH" sz="2400" dirty="0" err="1"/>
              <a:t>tables</a:t>
            </a:r>
            <a:endParaRPr lang="de-CH" sz="2400" dirty="0"/>
          </a:p>
          <a:p>
            <a:r>
              <a:rPr lang="de-CH" sz="2400" dirty="0"/>
              <a:t>Country and </a:t>
            </a:r>
            <a:r>
              <a:rPr lang="de-CH" sz="2400" dirty="0" err="1"/>
              <a:t>continent</a:t>
            </a:r>
            <a:r>
              <a:rPr lang="de-CH" sz="2400" dirty="0"/>
              <a:t> </a:t>
            </a:r>
            <a:r>
              <a:rPr lang="de-CH" sz="2400" dirty="0" err="1"/>
              <a:t>reports</a:t>
            </a:r>
            <a:endParaRPr lang="de-CH" sz="2400" dirty="0"/>
          </a:p>
          <a:p>
            <a:r>
              <a:rPr lang="de-CH" sz="2400" dirty="0" err="1"/>
              <a:t>Markets</a:t>
            </a:r>
            <a:r>
              <a:rPr lang="de-CH" sz="2400" dirty="0"/>
              <a:t>, </a:t>
            </a:r>
            <a:r>
              <a:rPr lang="de-CH" sz="2400" dirty="0" err="1"/>
              <a:t>standards</a:t>
            </a:r>
            <a:r>
              <a:rPr lang="de-CH" sz="2400" dirty="0"/>
              <a:t> and </a:t>
            </a:r>
            <a:r>
              <a:rPr lang="de-CH" sz="2400" dirty="0" err="1"/>
              <a:t>policy</a:t>
            </a:r>
            <a:r>
              <a:rPr lang="de-CH" sz="2400" dirty="0"/>
              <a:t> support</a:t>
            </a:r>
          </a:p>
          <a:p>
            <a:r>
              <a:rPr lang="de-CH" sz="2400" dirty="0"/>
              <a:t>The book </a:t>
            </a:r>
            <a:r>
              <a:rPr lang="de-CH" sz="2400" dirty="0" err="1"/>
              <a:t>can</a:t>
            </a:r>
            <a:r>
              <a:rPr lang="de-CH" sz="2400" dirty="0"/>
              <a:t> be </a:t>
            </a:r>
            <a:r>
              <a:rPr lang="de-CH" sz="2400" dirty="0" err="1"/>
              <a:t>ordered</a:t>
            </a:r>
            <a:r>
              <a:rPr lang="de-CH" sz="2400" dirty="0"/>
              <a:t> </a:t>
            </a:r>
            <a:r>
              <a:rPr lang="de-CH" sz="2400" dirty="0" err="1"/>
              <a:t>or</a:t>
            </a:r>
            <a:r>
              <a:rPr lang="de-CH" sz="2400" dirty="0"/>
              <a:t> </a:t>
            </a:r>
            <a:r>
              <a:rPr lang="de-CH" sz="2400" dirty="0" err="1"/>
              <a:t>downloaded</a:t>
            </a:r>
            <a:r>
              <a:rPr lang="de-CH" sz="2400" dirty="0"/>
              <a:t> at (item </a:t>
            </a:r>
            <a:r>
              <a:rPr lang="de-CH" sz="2400" dirty="0" err="1"/>
              <a:t>number</a:t>
            </a:r>
            <a:r>
              <a:rPr lang="de-CH" sz="2400" dirty="0"/>
              <a:t> 1254)</a:t>
            </a:r>
            <a:r>
              <a:rPr lang="cs-CZ" sz="2400" dirty="0"/>
              <a:t>: </a:t>
            </a:r>
            <a:r>
              <a:rPr lang="cs-CZ" sz="2400" dirty="0">
                <a:hlinkClick r:id="rId3"/>
              </a:rPr>
              <a:t>https://www.fibl.org/en/shop-en</a:t>
            </a:r>
            <a:r>
              <a:rPr lang="cs-CZ" sz="2400" dirty="0"/>
              <a:t> </a:t>
            </a:r>
            <a:br>
              <a:rPr lang="de-CH" sz="2400" dirty="0"/>
            </a:br>
            <a:endParaRPr lang="de-CH" sz="2400" dirty="0"/>
          </a:p>
          <a:p>
            <a:r>
              <a:rPr lang="de-CH" altLang="en-US" sz="2400" dirty="0">
                <a:hlinkClick r:id="rId4"/>
              </a:rPr>
              <a:t>www.organic-world.net</a:t>
            </a:r>
            <a:endParaRPr lang="de-CH" altLang="en-US" sz="2400" dirty="0"/>
          </a:p>
          <a:p>
            <a:r>
              <a:rPr lang="de-CH" altLang="en-US" sz="2400" dirty="0">
                <a:hlinkClick r:id="rId5"/>
              </a:rPr>
              <a:t>https://statistics.fibl.org</a:t>
            </a:r>
            <a:r>
              <a:rPr lang="de-CH" altLang="en-US" sz="2400" dirty="0"/>
              <a:t> </a:t>
            </a:r>
          </a:p>
          <a:p>
            <a:endParaRPr lang="de-CH" sz="2400" dirty="0"/>
          </a:p>
        </p:txBody>
      </p:sp>
      <p:pic>
        <p:nvPicPr>
          <p:cNvPr id="3" name="Grafik 2"/>
          <p:cNvPicPr>
            <a:picLocks noChangeAspect="1"/>
          </p:cNvPicPr>
          <p:nvPr/>
        </p:nvPicPr>
        <p:blipFill>
          <a:blip r:embed="rId6"/>
          <a:stretch>
            <a:fillRect/>
          </a:stretch>
        </p:blipFill>
        <p:spPr>
          <a:xfrm>
            <a:off x="8324761" y="927100"/>
            <a:ext cx="3212451" cy="4883271"/>
          </a:xfrm>
          <a:prstGeom prst="rect">
            <a:avLst/>
          </a:prstGeom>
        </p:spPr>
      </p:pic>
      <p:pic>
        <p:nvPicPr>
          <p:cNvPr id="6" name="Graphic 5">
            <a:extLst>
              <a:ext uri="{FF2B5EF4-FFF2-40B4-BE49-F238E27FC236}">
                <a16:creationId xmlns:a16="http://schemas.microsoft.com/office/drawing/2014/main" id="{807B5228-DF21-44F1-A837-982B093960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19301" y="6258616"/>
            <a:ext cx="628649" cy="370092"/>
          </a:xfrm>
          <a:prstGeom prst="rect">
            <a:avLst/>
          </a:prstGeom>
        </p:spPr>
      </p:pic>
    </p:spTree>
    <p:extLst>
      <p:ext uri="{BB962C8B-B14F-4D97-AF65-F5344CB8AC3E}">
        <p14:creationId xmlns:p14="http://schemas.microsoft.com/office/powerpoint/2010/main" val="276118243"/>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370681" y="0"/>
            <a:ext cx="10250488" cy="6858000"/>
          </a:xfrm>
          <a:prstGeom prst="rect">
            <a:avLst/>
          </a:prstGeom>
          <a:noFill/>
        </p:spPr>
      </p:pic>
      <p:sp>
        <p:nvSpPr>
          <p:cNvPr id="4" name="Title" hidden="1"/>
          <p:cNvSpPr>
            <a:spLocks noGrp="1"/>
          </p:cNvSpPr>
          <p:nvPr>
            <p:ph type="title"/>
          </p:nvPr>
        </p:nvSpPr>
        <p:spPr/>
        <p:txBody>
          <a:bodyPr/>
          <a:lstStyle/>
          <a:p>
            <a:r>
              <a:t>European_Union_land_use_by_culture</a:t>
            </a:r>
          </a:p>
        </p:txBody>
      </p:sp>
    </p:spTree>
    <p:extLst>
      <p:ext uri="{BB962C8B-B14F-4D97-AF65-F5344CB8AC3E}">
        <p14:creationId xmlns:p14="http://schemas.microsoft.com/office/powerpoint/2010/main" val="2149589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208756" y="0"/>
            <a:ext cx="10250488" cy="6858000"/>
          </a:xfrm>
          <a:prstGeom prst="rect">
            <a:avLst/>
          </a:prstGeom>
          <a:noFill/>
        </p:spPr>
      </p:pic>
      <p:sp>
        <p:nvSpPr>
          <p:cNvPr id="4" name="Title" hidden="1"/>
          <p:cNvSpPr>
            <a:spLocks noGrp="1"/>
          </p:cNvSpPr>
          <p:nvPr>
            <p:ph type="title"/>
          </p:nvPr>
        </p:nvSpPr>
        <p:spPr/>
        <p:txBody>
          <a:bodyPr/>
          <a:lstStyle/>
          <a:p>
            <a:r>
              <a:t>milk</a:t>
            </a:r>
          </a:p>
        </p:txBody>
      </p:sp>
    </p:spTree>
    <p:extLst>
      <p:ext uri="{BB962C8B-B14F-4D97-AF65-F5344CB8AC3E}">
        <p14:creationId xmlns:p14="http://schemas.microsoft.com/office/powerpoint/2010/main" val="253026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808" y="0"/>
            <a:ext cx="8968583" cy="6858000"/>
          </a:xfrm>
          <a:prstGeom prst="rect">
            <a:avLst/>
          </a:prstGeom>
        </p:spPr>
      </p:pic>
    </p:spTree>
    <p:extLst>
      <p:ext uri="{BB962C8B-B14F-4D97-AF65-F5344CB8AC3E}">
        <p14:creationId xmlns:p14="http://schemas.microsoft.com/office/powerpoint/2010/main" val="1452004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839788" y="0"/>
            <a:ext cx="10250488" cy="6858000"/>
          </a:xfrm>
          <a:prstGeom prst="rect">
            <a:avLst/>
          </a:prstGeom>
          <a:noFill/>
        </p:spPr>
      </p:pic>
      <p:sp>
        <p:nvSpPr>
          <p:cNvPr id="4" name="Title" hidden="1"/>
          <p:cNvSpPr>
            <a:spLocks noGrp="1"/>
          </p:cNvSpPr>
          <p:nvPr>
            <p:ph type="title"/>
          </p:nvPr>
        </p:nvSpPr>
        <p:spPr/>
        <p:txBody>
          <a:bodyPr/>
          <a:lstStyle/>
          <a:p>
            <a:r>
              <a:t>EU_producers, processors_distribution</a:t>
            </a:r>
          </a:p>
        </p:txBody>
      </p:sp>
    </p:spTree>
    <p:extLst>
      <p:ext uri="{BB962C8B-B14F-4D97-AF65-F5344CB8AC3E}">
        <p14:creationId xmlns:p14="http://schemas.microsoft.com/office/powerpoint/2010/main" val="30086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3128962" y="0"/>
            <a:ext cx="5934075" cy="6784387"/>
          </a:xfrm>
          <a:prstGeom prst="rect">
            <a:avLst/>
          </a:prstGeom>
          <a:noFill/>
        </p:spPr>
      </p:pic>
      <p:sp>
        <p:nvSpPr>
          <p:cNvPr id="4" name="Title" hidden="1"/>
          <p:cNvSpPr>
            <a:spLocks noGrp="1"/>
          </p:cNvSpPr>
          <p:nvPr>
            <p:ph type="title"/>
          </p:nvPr>
        </p:nvSpPr>
        <p:spPr/>
        <p:txBody>
          <a:bodyPr/>
          <a:lstStyle/>
          <a:p>
            <a:r>
              <a:t>Europe_producers_by_country</a:t>
            </a:r>
          </a:p>
        </p:txBody>
      </p:sp>
    </p:spTree>
    <p:extLst>
      <p:ext uri="{BB962C8B-B14F-4D97-AF65-F5344CB8AC3E}">
        <p14:creationId xmlns:p14="http://schemas.microsoft.com/office/powerpoint/2010/main" val="3330390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3124200" y="36806"/>
            <a:ext cx="5934075" cy="6784387"/>
          </a:xfrm>
          <a:prstGeom prst="rect">
            <a:avLst/>
          </a:prstGeom>
          <a:noFill/>
        </p:spPr>
      </p:pic>
      <p:sp>
        <p:nvSpPr>
          <p:cNvPr id="4" name="Title" hidden="1"/>
          <p:cNvSpPr>
            <a:spLocks noGrp="1"/>
          </p:cNvSpPr>
          <p:nvPr>
            <p:ph type="title"/>
          </p:nvPr>
        </p:nvSpPr>
        <p:spPr/>
        <p:txBody>
          <a:bodyPr/>
          <a:lstStyle/>
          <a:p>
            <a:r>
              <a:t>Europe_retail_sales_by_country</a:t>
            </a:r>
          </a:p>
        </p:txBody>
      </p:sp>
    </p:spTree>
    <p:extLst>
      <p:ext uri="{BB962C8B-B14F-4D97-AF65-F5344CB8AC3E}">
        <p14:creationId xmlns:p14="http://schemas.microsoft.com/office/powerpoint/2010/main" val="11934868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839788" y="0"/>
            <a:ext cx="10250488" cy="6858000"/>
          </a:xfrm>
          <a:prstGeom prst="rect">
            <a:avLst/>
          </a:prstGeom>
          <a:noFill/>
        </p:spPr>
      </p:pic>
      <p:sp>
        <p:nvSpPr>
          <p:cNvPr id="4" name="Title" hidden="1"/>
          <p:cNvSpPr>
            <a:spLocks noGrp="1"/>
          </p:cNvSpPr>
          <p:nvPr>
            <p:ph type="title"/>
          </p:nvPr>
        </p:nvSpPr>
        <p:spPr/>
        <p:txBody>
          <a:bodyPr/>
          <a:lstStyle/>
          <a:p>
            <a:r>
              <a:t>Europe_EU_growth_retail</a:t>
            </a:r>
          </a:p>
        </p:txBody>
      </p:sp>
    </p:spTree>
    <p:extLst>
      <p:ext uri="{BB962C8B-B14F-4D97-AF65-F5344CB8AC3E}">
        <p14:creationId xmlns:p14="http://schemas.microsoft.com/office/powerpoint/2010/main" val="7155734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839788" y="0"/>
            <a:ext cx="10250488" cy="6858000"/>
          </a:xfrm>
          <a:prstGeom prst="rect">
            <a:avLst/>
          </a:prstGeom>
          <a:noFill/>
        </p:spPr>
      </p:pic>
      <p:sp>
        <p:nvSpPr>
          <p:cNvPr id="4" name="Title" hidden="1"/>
          <p:cNvSpPr>
            <a:spLocks noGrp="1"/>
          </p:cNvSpPr>
          <p:nvPr>
            <p:ph type="title"/>
          </p:nvPr>
        </p:nvSpPr>
        <p:spPr/>
        <p:txBody>
          <a:bodyPr/>
          <a:lstStyle/>
          <a:p>
            <a:r>
              <a:t>Europe_retail_growth</a:t>
            </a:r>
          </a:p>
        </p:txBody>
      </p:sp>
    </p:spTree>
    <p:extLst>
      <p:ext uri="{BB962C8B-B14F-4D97-AF65-F5344CB8AC3E}">
        <p14:creationId xmlns:p14="http://schemas.microsoft.com/office/powerpoint/2010/main" val="15767396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839788" y="0"/>
            <a:ext cx="10250488" cy="6858000"/>
          </a:xfrm>
          <a:prstGeom prst="rect">
            <a:avLst/>
          </a:prstGeom>
          <a:noFill/>
        </p:spPr>
      </p:pic>
      <p:sp>
        <p:nvSpPr>
          <p:cNvPr id="4" name="Title" hidden="1"/>
          <p:cNvSpPr>
            <a:spLocks noGrp="1"/>
          </p:cNvSpPr>
          <p:nvPr>
            <p:ph type="title"/>
          </p:nvPr>
        </p:nvSpPr>
        <p:spPr/>
        <p:txBody>
          <a:bodyPr/>
          <a:lstStyle/>
          <a:p>
            <a:r>
              <a:t>Europe_retail_per_capita</a:t>
            </a:r>
          </a:p>
        </p:txBody>
      </p:sp>
    </p:spTree>
    <p:extLst>
      <p:ext uri="{BB962C8B-B14F-4D97-AF65-F5344CB8AC3E}">
        <p14:creationId xmlns:p14="http://schemas.microsoft.com/office/powerpoint/2010/main" val="2881270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839788" y="0"/>
            <a:ext cx="10250488" cy="6858000"/>
          </a:xfrm>
          <a:prstGeom prst="rect">
            <a:avLst/>
          </a:prstGeom>
          <a:noFill/>
        </p:spPr>
      </p:pic>
      <p:sp>
        <p:nvSpPr>
          <p:cNvPr id="4" name="Title" hidden="1"/>
          <p:cNvSpPr>
            <a:spLocks noGrp="1"/>
          </p:cNvSpPr>
          <p:nvPr>
            <p:ph type="title"/>
          </p:nvPr>
        </p:nvSpPr>
        <p:spPr/>
        <p:txBody>
          <a:bodyPr/>
          <a:lstStyle/>
          <a:p>
            <a:r>
              <a:t>Europe_retail_share</a:t>
            </a:r>
          </a:p>
        </p:txBody>
      </p:sp>
    </p:spTree>
    <p:extLst>
      <p:ext uri="{BB962C8B-B14F-4D97-AF65-F5344CB8AC3E}">
        <p14:creationId xmlns:p14="http://schemas.microsoft.com/office/powerpoint/2010/main" val="398362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4"/>
          <p:cNvSpPr>
            <a:spLocks noGrp="1"/>
          </p:cNvSpPr>
          <p:nvPr>
            <p:ph type="title"/>
          </p:nvPr>
        </p:nvSpPr>
        <p:spPr/>
        <p:txBody>
          <a:bodyPr/>
          <a:lstStyle/>
          <a:p>
            <a:r>
              <a:rPr lang="de-CH" altLang="de-DE"/>
              <a:t>About this presentation</a:t>
            </a:r>
          </a:p>
        </p:txBody>
      </p:sp>
      <p:sp>
        <p:nvSpPr>
          <p:cNvPr id="11267" name="Inhaltsplatzhalter 5"/>
          <p:cNvSpPr>
            <a:spLocks noGrp="1"/>
          </p:cNvSpPr>
          <p:nvPr>
            <p:ph idx="1"/>
          </p:nvPr>
        </p:nvSpPr>
        <p:spPr/>
        <p:txBody>
          <a:bodyPr/>
          <a:lstStyle/>
          <a:p>
            <a:r>
              <a:rPr lang="de-CH" dirty="0"/>
              <a:t>In </a:t>
            </a:r>
            <a:r>
              <a:rPr lang="de-CH" dirty="0" err="1"/>
              <a:t>three</a:t>
            </a:r>
            <a:r>
              <a:rPr lang="de-CH" dirty="0"/>
              <a:t> </a:t>
            </a:r>
            <a:r>
              <a:rPr lang="de-CH" dirty="0" err="1"/>
              <a:t>presentations</a:t>
            </a:r>
            <a:r>
              <a:rPr lang="de-CH" dirty="0"/>
              <a:t>, the </a:t>
            </a:r>
            <a:r>
              <a:rPr lang="de-CH" dirty="0" err="1"/>
              <a:t>key</a:t>
            </a:r>
            <a:r>
              <a:rPr lang="de-CH" dirty="0"/>
              <a:t> </a:t>
            </a:r>
            <a:r>
              <a:rPr lang="de-CH" dirty="0" err="1"/>
              <a:t>results</a:t>
            </a:r>
            <a:r>
              <a:rPr lang="de-CH" dirty="0"/>
              <a:t> of the FiBL </a:t>
            </a:r>
            <a:r>
              <a:rPr lang="de-CH" dirty="0" err="1"/>
              <a:t>survey</a:t>
            </a:r>
            <a:r>
              <a:rPr lang="de-CH" dirty="0"/>
              <a:t> on organic agriculture </a:t>
            </a:r>
            <a:r>
              <a:rPr lang="de-CH" dirty="0" err="1"/>
              <a:t>worldwide</a:t>
            </a:r>
            <a:r>
              <a:rPr lang="de-CH" dirty="0"/>
              <a:t> </a:t>
            </a:r>
            <a:r>
              <a:rPr lang="cs-CZ" dirty="0"/>
              <a:t>2023</a:t>
            </a:r>
            <a:r>
              <a:rPr lang="de-CH" dirty="0"/>
              <a:t> </a:t>
            </a:r>
            <a:r>
              <a:rPr lang="de-CH" dirty="0" err="1"/>
              <a:t>are</a:t>
            </a:r>
            <a:r>
              <a:rPr lang="de-CH" dirty="0"/>
              <a:t> </a:t>
            </a:r>
            <a:r>
              <a:rPr lang="de-CH" dirty="0" err="1"/>
              <a:t>summarized</a:t>
            </a:r>
            <a:r>
              <a:rPr lang="de-CH" dirty="0"/>
              <a:t> (</a:t>
            </a:r>
            <a:r>
              <a:rPr lang="de-CH" dirty="0" err="1"/>
              <a:t>data</a:t>
            </a:r>
            <a:r>
              <a:rPr lang="de-CH" dirty="0"/>
              <a:t> </a:t>
            </a:r>
            <a:r>
              <a:rPr lang="cs-CZ" dirty="0"/>
              <a:t>2021</a:t>
            </a:r>
            <a:r>
              <a:rPr lang="de-CH" dirty="0"/>
              <a:t>).  Apart from the global data, </a:t>
            </a:r>
            <a:r>
              <a:rPr lang="de-CH" dirty="0" err="1"/>
              <a:t>key</a:t>
            </a:r>
            <a:r>
              <a:rPr lang="de-CH" dirty="0"/>
              <a:t> </a:t>
            </a:r>
            <a:r>
              <a:rPr lang="de-CH" dirty="0" err="1"/>
              <a:t>results</a:t>
            </a:r>
            <a:r>
              <a:rPr lang="de-CH" dirty="0"/>
              <a:t> on crop and on regional data </a:t>
            </a:r>
            <a:r>
              <a:rPr lang="de-CH" dirty="0" err="1"/>
              <a:t>are</a:t>
            </a:r>
            <a:r>
              <a:rPr lang="de-CH" dirty="0"/>
              <a:t> </a:t>
            </a:r>
            <a:r>
              <a:rPr lang="de-CH" dirty="0" err="1"/>
              <a:t>presented</a:t>
            </a:r>
            <a:r>
              <a:rPr lang="de-CH" dirty="0"/>
              <a:t>.</a:t>
            </a:r>
          </a:p>
          <a:p>
            <a:r>
              <a:rPr lang="de-CH" dirty="0"/>
              <a:t>More </a:t>
            </a:r>
            <a:r>
              <a:rPr lang="de-CH" dirty="0" err="1"/>
              <a:t>information</a:t>
            </a:r>
            <a:r>
              <a:rPr lang="de-CH" dirty="0"/>
              <a:t> </a:t>
            </a:r>
            <a:r>
              <a:rPr lang="de-CH" dirty="0" err="1"/>
              <a:t>is</a:t>
            </a:r>
            <a:r>
              <a:rPr lang="de-CH" dirty="0"/>
              <a:t> </a:t>
            </a:r>
            <a:r>
              <a:rPr lang="de-CH" dirty="0" err="1"/>
              <a:t>available</a:t>
            </a:r>
            <a:r>
              <a:rPr lang="de-CH" dirty="0"/>
              <a:t> at www.organic-world.net </a:t>
            </a:r>
          </a:p>
          <a:p>
            <a:r>
              <a:rPr lang="de-CH" dirty="0"/>
              <a:t>The </a:t>
            </a:r>
            <a:r>
              <a:rPr lang="de-CH" dirty="0" err="1"/>
              <a:t>following</a:t>
            </a:r>
            <a:r>
              <a:rPr lang="de-CH" dirty="0"/>
              <a:t> </a:t>
            </a:r>
            <a:r>
              <a:rPr lang="de-CH" dirty="0" err="1"/>
              <a:t>three</a:t>
            </a:r>
            <a:r>
              <a:rPr lang="de-CH" dirty="0"/>
              <a:t> </a:t>
            </a:r>
            <a:r>
              <a:rPr lang="de-CH" dirty="0" err="1"/>
              <a:t>presentations</a:t>
            </a:r>
            <a:r>
              <a:rPr lang="de-CH" dirty="0"/>
              <a:t> </a:t>
            </a:r>
            <a:r>
              <a:rPr lang="de-CH" dirty="0" err="1"/>
              <a:t>are</a:t>
            </a:r>
            <a:r>
              <a:rPr lang="de-CH" dirty="0"/>
              <a:t> </a:t>
            </a:r>
            <a:r>
              <a:rPr lang="de-CH" dirty="0" err="1"/>
              <a:t>available</a:t>
            </a:r>
            <a:r>
              <a:rPr lang="de-CH" dirty="0"/>
              <a:t> at </a:t>
            </a:r>
            <a:r>
              <a:rPr lang="de-CH" dirty="0">
                <a:hlinkClick r:id="rId3"/>
              </a:rPr>
              <a:t>https://www.organic-world.net/yearbook/yearbook-202</a:t>
            </a:r>
            <a:r>
              <a:rPr lang="cs-CZ" dirty="0">
                <a:hlinkClick r:id="rId3"/>
              </a:rPr>
              <a:t>3</a:t>
            </a:r>
            <a:r>
              <a:rPr lang="de-CH" dirty="0">
                <a:hlinkClick r:id="rId3"/>
              </a:rPr>
              <a:t>/presentations.html</a:t>
            </a:r>
            <a:r>
              <a:rPr lang="cs-CZ" dirty="0"/>
              <a:t>:</a:t>
            </a:r>
            <a:endParaRPr lang="de-CH" dirty="0"/>
          </a:p>
          <a:p>
            <a:pPr lvl="1"/>
            <a:r>
              <a:rPr lang="en-US" dirty="0"/>
              <a:t>Part 1: Global data </a:t>
            </a:r>
            <a:r>
              <a:rPr lang="cs-CZ" dirty="0"/>
              <a:t>2021 </a:t>
            </a:r>
            <a:r>
              <a:rPr lang="en-US" dirty="0"/>
              <a:t>and survey background </a:t>
            </a:r>
          </a:p>
          <a:p>
            <a:pPr lvl="1"/>
            <a:r>
              <a:rPr lang="de-CH" dirty="0"/>
              <a:t>Part 2: Land </a:t>
            </a:r>
            <a:r>
              <a:rPr lang="de-CH" dirty="0" err="1"/>
              <a:t>use</a:t>
            </a:r>
            <a:r>
              <a:rPr lang="de-CH" dirty="0"/>
              <a:t> and </a:t>
            </a:r>
            <a:r>
              <a:rPr lang="de-CH" dirty="0" err="1"/>
              <a:t>key</a:t>
            </a:r>
            <a:r>
              <a:rPr lang="de-CH" dirty="0"/>
              <a:t> </a:t>
            </a:r>
            <a:r>
              <a:rPr lang="de-CH" dirty="0" err="1"/>
              <a:t>crops</a:t>
            </a:r>
            <a:r>
              <a:rPr lang="de-CH" dirty="0"/>
              <a:t> in organic </a:t>
            </a:r>
            <a:r>
              <a:rPr lang="de-CH" dirty="0" err="1"/>
              <a:t>agriculture</a:t>
            </a:r>
            <a:r>
              <a:rPr lang="de-CH" dirty="0"/>
              <a:t> </a:t>
            </a:r>
            <a:r>
              <a:rPr lang="cs-CZ" dirty="0"/>
              <a:t>2021</a:t>
            </a:r>
            <a:endParaRPr lang="de-CH" dirty="0"/>
          </a:p>
          <a:p>
            <a:pPr lvl="1"/>
            <a:r>
              <a:rPr lang="de-CH" dirty="0"/>
              <a:t>Part 3: Organic agriculture in the </a:t>
            </a:r>
            <a:r>
              <a:rPr lang="de-CH" dirty="0" err="1"/>
              <a:t>regions</a:t>
            </a:r>
            <a:r>
              <a:rPr lang="de-CH" dirty="0"/>
              <a:t> </a:t>
            </a:r>
            <a:r>
              <a:rPr lang="cs-CZ" dirty="0"/>
              <a:t>2021</a:t>
            </a:r>
            <a:endParaRPr lang="de-CH" dirty="0"/>
          </a:p>
        </p:txBody>
      </p:sp>
    </p:spTree>
    <p:extLst>
      <p:ext uri="{BB962C8B-B14F-4D97-AF65-F5344CB8AC3E}">
        <p14:creationId xmlns:p14="http://schemas.microsoft.com/office/powerpoint/2010/main" val="18238552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839788" y="0"/>
            <a:ext cx="10250488" cy="6858000"/>
          </a:xfrm>
          <a:prstGeom prst="rect">
            <a:avLst/>
          </a:prstGeom>
          <a:noFill/>
        </p:spPr>
      </p:pic>
      <p:sp>
        <p:nvSpPr>
          <p:cNvPr id="4" name="Title" hidden="1"/>
          <p:cNvSpPr>
            <a:spLocks noGrp="1"/>
          </p:cNvSpPr>
          <p:nvPr>
            <p:ph type="title"/>
          </p:nvPr>
        </p:nvSpPr>
        <p:spPr/>
        <p:txBody>
          <a:bodyPr/>
          <a:lstStyle/>
          <a:p>
            <a:r>
              <a:t> Europe_retail_by_channel</a:t>
            </a:r>
          </a:p>
        </p:txBody>
      </p:sp>
    </p:spTree>
    <p:extLst>
      <p:ext uri="{BB962C8B-B14F-4D97-AF65-F5344CB8AC3E}">
        <p14:creationId xmlns:p14="http://schemas.microsoft.com/office/powerpoint/2010/main" val="25262981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961231" y="0"/>
            <a:ext cx="10250488" cy="6858000"/>
          </a:xfrm>
          <a:prstGeom prst="rect">
            <a:avLst/>
          </a:prstGeom>
          <a:noFill/>
        </p:spPr>
      </p:pic>
      <p:sp>
        <p:nvSpPr>
          <p:cNvPr id="4" name="Title" hidden="1"/>
          <p:cNvSpPr>
            <a:spLocks noGrp="1"/>
          </p:cNvSpPr>
          <p:nvPr>
            <p:ph type="title"/>
          </p:nvPr>
        </p:nvSpPr>
        <p:spPr/>
        <p:txBody>
          <a:bodyPr/>
          <a:lstStyle/>
          <a:p>
            <a:r>
              <a:t>Europe_retail_by_channel_by_country</a:t>
            </a:r>
          </a:p>
        </p:txBody>
      </p:sp>
    </p:spTree>
    <p:extLst>
      <p:ext uri="{BB962C8B-B14F-4D97-AF65-F5344CB8AC3E}">
        <p14:creationId xmlns:p14="http://schemas.microsoft.com/office/powerpoint/2010/main" val="8311498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IE" dirty="0"/>
              <a:t>Organic imports volumes up by 2.8 percent in 2021</a:t>
            </a:r>
            <a:endParaRPr lang="de-CH" dirty="0"/>
          </a:p>
        </p:txBody>
      </p:sp>
      <p:sp>
        <p:nvSpPr>
          <p:cNvPr id="6" name="Inhaltsplatzhalter 5"/>
          <p:cNvSpPr>
            <a:spLocks noGrp="1"/>
          </p:cNvSpPr>
          <p:nvPr>
            <p:ph idx="1"/>
          </p:nvPr>
        </p:nvSpPr>
        <p:spPr>
          <a:xfrm>
            <a:off x="838200" y="1749427"/>
            <a:ext cx="10515600" cy="4743449"/>
          </a:xfrm>
        </p:spPr>
        <p:txBody>
          <a:bodyPr>
            <a:normAutofit fontScale="47500" lnSpcReduction="20000"/>
          </a:bodyPr>
          <a:lstStyle/>
          <a:p>
            <a:pPr lvl="0"/>
            <a:r>
              <a:rPr lang="en-IE" sz="3300" dirty="0"/>
              <a:t>Total imports of organic agri-food products in the EU have increased from 2.79 million metric tons in 2020 to 2.87 million metric tons in 2021 (+2.8 percent).</a:t>
            </a:r>
            <a:endParaRPr lang="de-CH" sz="3300" dirty="0"/>
          </a:p>
          <a:p>
            <a:pPr lvl="0"/>
            <a:r>
              <a:rPr lang="en-IE" sz="3300" dirty="0"/>
              <a:t>Data on imports from the UK are, however, not available for 2020 as it was de facto an EU Member State during the transition period following its departure from the EU on 31 January 2020. Excluding imports from the UK in 2021, EU imports of organic products declined by 1 percent compared to 2020, to 2.76 million metric tons.</a:t>
            </a:r>
          </a:p>
          <a:p>
            <a:pPr lvl="0"/>
            <a:r>
              <a:rPr lang="en-GB" sz="3300" dirty="0"/>
              <a:t>The main imports in terms of volume were cereals, cocoa beans, coffee as well as fruit and vegetables and meat (other primary products). Commodities and other primary products each accounted for 44 percent of total organic imports.</a:t>
            </a:r>
          </a:p>
          <a:p>
            <a:pPr lvl="0"/>
            <a:r>
              <a:rPr lang="en-GB" sz="3300" dirty="0"/>
              <a:t> Imports of commodities in terms of volume, however, have decreased by 5.3 percent to 1.27 million metric tons, mainly due to a trend of diminishing supply of oilcakes from China, wheat from Ukraine and sugar from Brazil and India.</a:t>
            </a:r>
          </a:p>
          <a:p>
            <a:pPr lvl="0"/>
            <a:r>
              <a:rPr lang="en-GB" sz="3300" dirty="0"/>
              <a:t>On the other hand, imports of other primary products in terms of volume have increased by 5.7 percent to 1.25 million metric tons, mainly due to growth in the demand for tropical fruit, and in particular bananas.</a:t>
            </a:r>
          </a:p>
          <a:p>
            <a:pPr lvl="0"/>
            <a:r>
              <a:rPr lang="en-GB" sz="3300" dirty="0"/>
              <a:t>Imports of tropical fruit – the largest product group – have increased by 7.0 percent to 903’000 metric tons, of which imports of bananas were up by 6.2 percent to 721’000 metric tons.</a:t>
            </a:r>
          </a:p>
          <a:p>
            <a:pPr lvl="0"/>
            <a:r>
              <a:rPr lang="en-GB" sz="3300" dirty="0"/>
              <a:t>Imports of higher value products were significantly smaller, but nevertheless have shown high growth rates: imports of processed products (mainly juices, olive oil) have increased by 7.0 percent to 212’000 metric tons. Imports of food preparations and beverages more than doubled (+120 percent each) to 98’000 and 3’700 metric tons respectively.</a:t>
            </a:r>
            <a:endParaRPr lang="de-CH" sz="3300" dirty="0"/>
          </a:p>
          <a:p>
            <a:pPr marL="0" indent="0" algn="r">
              <a:buNone/>
            </a:pPr>
            <a:endParaRPr lang="en-US" sz="1900" dirty="0"/>
          </a:p>
          <a:p>
            <a:pPr marL="0" indent="0" algn="r">
              <a:buNone/>
            </a:pPr>
            <a:endParaRPr lang="en-US" sz="1900" dirty="0"/>
          </a:p>
          <a:p>
            <a:pPr marL="0" indent="0" algn="r">
              <a:buNone/>
            </a:pPr>
            <a:r>
              <a:rPr lang="en-US" sz="1900" dirty="0"/>
              <a:t>Source: European Commission/Traces 2023</a:t>
            </a:r>
            <a:endParaRPr lang="de-CH" sz="1900" dirty="0"/>
          </a:p>
        </p:txBody>
      </p:sp>
    </p:spTree>
    <p:extLst>
      <p:ext uri="{BB962C8B-B14F-4D97-AF65-F5344CB8AC3E}">
        <p14:creationId xmlns:p14="http://schemas.microsoft.com/office/powerpoint/2010/main" val="2272343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332581" y="0"/>
            <a:ext cx="10250488" cy="6858000"/>
          </a:xfrm>
          <a:prstGeom prst="rect">
            <a:avLst/>
          </a:prstGeom>
          <a:noFill/>
        </p:spPr>
      </p:pic>
      <p:sp>
        <p:nvSpPr>
          <p:cNvPr id="4" name="Title" hidden="1"/>
          <p:cNvSpPr>
            <a:spLocks noGrp="1"/>
          </p:cNvSpPr>
          <p:nvPr>
            <p:ph type="title"/>
          </p:nvPr>
        </p:nvSpPr>
        <p:spPr/>
        <p:txBody>
          <a:bodyPr/>
          <a:lstStyle/>
          <a:p>
            <a:r>
              <a:rPr dirty="0" err="1"/>
              <a:t>Europe_import_country</a:t>
            </a:r>
            <a:endParaRPr dirty="0"/>
          </a:p>
        </p:txBody>
      </p:sp>
    </p:spTree>
    <p:extLst>
      <p:ext uri="{BB962C8B-B14F-4D97-AF65-F5344CB8AC3E}">
        <p14:creationId xmlns:p14="http://schemas.microsoft.com/office/powerpoint/2010/main" val="28976711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446881" y="0"/>
            <a:ext cx="10250488" cy="6858000"/>
          </a:xfrm>
          <a:prstGeom prst="rect">
            <a:avLst/>
          </a:prstGeom>
          <a:noFill/>
        </p:spPr>
      </p:pic>
      <p:sp>
        <p:nvSpPr>
          <p:cNvPr id="4" name="Title" hidden="1"/>
          <p:cNvSpPr>
            <a:spLocks noGrp="1"/>
          </p:cNvSpPr>
          <p:nvPr>
            <p:ph type="title"/>
          </p:nvPr>
        </p:nvSpPr>
        <p:spPr/>
        <p:txBody>
          <a:bodyPr/>
          <a:lstStyle/>
          <a:p>
            <a:r>
              <a:t>EU_import_by_food_product</a:t>
            </a:r>
          </a:p>
        </p:txBody>
      </p:sp>
    </p:spTree>
    <p:extLst>
      <p:ext uri="{BB962C8B-B14F-4D97-AF65-F5344CB8AC3E}">
        <p14:creationId xmlns:p14="http://schemas.microsoft.com/office/powerpoint/2010/main" val="29642606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304006" y="0"/>
            <a:ext cx="10250488" cy="6858000"/>
          </a:xfrm>
          <a:prstGeom prst="rect">
            <a:avLst/>
          </a:prstGeom>
          <a:noFill/>
        </p:spPr>
      </p:pic>
      <p:sp>
        <p:nvSpPr>
          <p:cNvPr id="4" name="Title" hidden="1"/>
          <p:cNvSpPr>
            <a:spLocks noGrp="1"/>
          </p:cNvSpPr>
          <p:nvPr>
            <p:ph type="title"/>
          </p:nvPr>
        </p:nvSpPr>
        <p:spPr/>
        <p:txBody>
          <a:bodyPr/>
          <a:lstStyle/>
          <a:p>
            <a:r>
              <a:t>EU_import_by_exporter</a:t>
            </a:r>
          </a:p>
        </p:txBody>
      </p:sp>
    </p:spTree>
    <p:extLst>
      <p:ext uri="{BB962C8B-B14F-4D97-AF65-F5344CB8AC3E}">
        <p14:creationId xmlns:p14="http://schemas.microsoft.com/office/powerpoint/2010/main" val="23683501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313531" y="0"/>
            <a:ext cx="10250488" cy="6858000"/>
          </a:xfrm>
          <a:prstGeom prst="rect">
            <a:avLst/>
          </a:prstGeom>
          <a:noFill/>
        </p:spPr>
      </p:pic>
      <p:sp>
        <p:nvSpPr>
          <p:cNvPr id="4" name="Title" hidden="1"/>
          <p:cNvSpPr>
            <a:spLocks noGrp="1"/>
          </p:cNvSpPr>
          <p:nvPr>
            <p:ph type="title"/>
          </p:nvPr>
        </p:nvSpPr>
        <p:spPr/>
        <p:txBody>
          <a:bodyPr/>
          <a:lstStyle/>
          <a:p>
            <a:r>
              <a:t>Europe_imports development</a:t>
            </a:r>
          </a:p>
        </p:txBody>
      </p:sp>
    </p:spTree>
    <p:extLst>
      <p:ext uri="{BB962C8B-B14F-4D97-AF65-F5344CB8AC3E}">
        <p14:creationId xmlns:p14="http://schemas.microsoft.com/office/powerpoint/2010/main" val="860439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284956" y="0"/>
            <a:ext cx="10250488" cy="6858000"/>
          </a:xfrm>
          <a:prstGeom prst="rect">
            <a:avLst/>
          </a:prstGeom>
          <a:noFill/>
        </p:spPr>
      </p:pic>
      <p:sp>
        <p:nvSpPr>
          <p:cNvPr id="4" name="Title" hidden="1"/>
          <p:cNvSpPr>
            <a:spLocks noGrp="1"/>
          </p:cNvSpPr>
          <p:nvPr>
            <p:ph type="title"/>
          </p:nvPr>
        </p:nvSpPr>
        <p:spPr/>
        <p:txBody>
          <a:bodyPr/>
          <a:lstStyle/>
          <a:p>
            <a:r>
              <a:t> Europe_imports development_Arable_products</a:t>
            </a:r>
          </a:p>
        </p:txBody>
      </p:sp>
    </p:spTree>
    <p:extLst>
      <p:ext uri="{BB962C8B-B14F-4D97-AF65-F5344CB8AC3E}">
        <p14:creationId xmlns:p14="http://schemas.microsoft.com/office/powerpoint/2010/main" val="13354879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8985"/>
          <a:stretch/>
        </p:blipFill>
        <p:spPr>
          <a:xfrm>
            <a:off x="3493107" y="157316"/>
            <a:ext cx="6300858" cy="6675629"/>
          </a:xfrm>
          <a:prstGeom prst="rect">
            <a:avLst/>
          </a:prstGeom>
        </p:spPr>
      </p:pic>
      <p:sp>
        <p:nvSpPr>
          <p:cNvPr id="2" name="Titel 1"/>
          <p:cNvSpPr>
            <a:spLocks noGrp="1"/>
          </p:cNvSpPr>
          <p:nvPr>
            <p:ph type="title"/>
          </p:nvPr>
        </p:nvSpPr>
        <p:spPr/>
        <p:txBody>
          <a:bodyPr/>
          <a:lstStyle/>
          <a:p>
            <a:r>
              <a:rPr lang="de-CH" dirty="0" err="1"/>
              <a:t>Latin</a:t>
            </a:r>
            <a:r>
              <a:rPr lang="de-CH" dirty="0"/>
              <a:t> </a:t>
            </a:r>
            <a:r>
              <a:rPr lang="de-CH" dirty="0" err="1"/>
              <a:t>America</a:t>
            </a:r>
            <a:r>
              <a:rPr lang="de-CH" dirty="0"/>
              <a:t> </a:t>
            </a:r>
            <a:br>
              <a:rPr lang="cs-CZ" dirty="0"/>
            </a:br>
            <a:r>
              <a:rPr lang="de-CH" dirty="0"/>
              <a:t>and </a:t>
            </a:r>
            <a:r>
              <a:rPr lang="de-CH" dirty="0" err="1"/>
              <a:t>the</a:t>
            </a:r>
            <a:r>
              <a:rPr lang="de-CH" dirty="0"/>
              <a:t> Caribbean</a:t>
            </a:r>
          </a:p>
        </p:txBody>
      </p:sp>
    </p:spTree>
    <p:extLst>
      <p:ext uri="{BB962C8B-B14F-4D97-AF65-F5344CB8AC3E}">
        <p14:creationId xmlns:p14="http://schemas.microsoft.com/office/powerpoint/2010/main" val="33286474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p:cNvSpPr>
            <a:spLocks noGrp="1"/>
          </p:cNvSpPr>
          <p:nvPr>
            <p:ph type="title"/>
          </p:nvPr>
        </p:nvSpPr>
        <p:spPr/>
        <p:txBody>
          <a:bodyPr/>
          <a:lstStyle/>
          <a:p>
            <a:r>
              <a:rPr lang="de-DE" dirty="0"/>
              <a:t>Latin America and Caribbean: Key </a:t>
            </a:r>
            <a:r>
              <a:rPr lang="de-DE" dirty="0" err="1"/>
              <a:t>figures</a:t>
            </a:r>
            <a:r>
              <a:rPr lang="de-DE" dirty="0"/>
              <a:t> </a:t>
            </a:r>
            <a:r>
              <a:rPr lang="de-CH" dirty="0"/>
              <a:t>2020</a:t>
            </a:r>
            <a:endParaRPr lang="de-DE" dirty="0"/>
          </a:p>
        </p:txBody>
      </p:sp>
      <p:sp>
        <p:nvSpPr>
          <p:cNvPr id="66563" name="Inhaltsplatzhalter 2"/>
          <p:cNvSpPr>
            <a:spLocks noGrp="1"/>
          </p:cNvSpPr>
          <p:nvPr>
            <p:ph idx="1"/>
          </p:nvPr>
        </p:nvSpPr>
        <p:spPr/>
        <p:txBody>
          <a:bodyPr>
            <a:normAutofit fontScale="77500" lnSpcReduction="20000"/>
          </a:bodyPr>
          <a:lstStyle/>
          <a:p>
            <a:pPr marL="342900" indent="-342900">
              <a:lnSpc>
                <a:spcPct val="120000"/>
              </a:lnSpc>
            </a:pPr>
            <a:r>
              <a:rPr lang="en-IE" dirty="0"/>
              <a:t>In Latin America and the Caribbean, nearly 9.9 million hectares were managed organically in 2021.</a:t>
            </a:r>
            <a:endParaRPr lang="en-US" dirty="0"/>
          </a:p>
          <a:p>
            <a:pPr marL="342900" indent="-342900">
              <a:lnSpc>
                <a:spcPct val="120000"/>
              </a:lnSpc>
            </a:pPr>
            <a:r>
              <a:rPr lang="en-IE" dirty="0"/>
              <a:t>With almost 4’075’000 hectares, Argentina had the largest farmland area under organic management, followed by Uruguay (almost 2’742’000 hectares), Brazil (over 1’482’000 hectares) and Peru (almost 375’000 hectares).</a:t>
            </a:r>
          </a:p>
          <a:p>
            <a:pPr marL="342900" indent="-342900">
              <a:lnSpc>
                <a:spcPct val="120000"/>
              </a:lnSpc>
            </a:pPr>
            <a:r>
              <a:rPr lang="en-IE" dirty="0"/>
              <a:t>The country with the highest organic area share was Uruguay, with a share of 19.6 percent, followed by French Guyana (11.9 percent) and Dominica (11.6 percent).</a:t>
            </a:r>
            <a:endParaRPr lang="de-CH" dirty="0"/>
          </a:p>
          <a:p>
            <a:pPr marL="342900" indent="-342900">
              <a:lnSpc>
                <a:spcPct val="120000"/>
              </a:lnSpc>
            </a:pPr>
            <a:r>
              <a:rPr lang="en-US" dirty="0"/>
              <a:t>Many Latin American countries remain important exporters of organic products such as coffee, cocoa and bananas. </a:t>
            </a:r>
          </a:p>
          <a:p>
            <a:pPr marL="342900" indent="-342900">
              <a:lnSpc>
                <a:spcPct val="120000"/>
              </a:lnSpc>
            </a:pPr>
            <a:r>
              <a:rPr lang="en-US" dirty="0"/>
              <a:t>In Argentina and Uruguay, temperate fruit and meat are key export commodities. </a:t>
            </a:r>
          </a:p>
          <a:p>
            <a:pPr marL="342900" indent="-342900">
              <a:lnSpc>
                <a:spcPct val="120000"/>
              </a:lnSpc>
            </a:pPr>
            <a:r>
              <a:rPr lang="en-US" dirty="0"/>
              <a:t>Brazil has the largest domestic market for organic products in Latin America. </a:t>
            </a:r>
          </a:p>
          <a:p>
            <a:pPr marL="342900" indent="-342900">
              <a:lnSpc>
                <a:spcPct val="120000"/>
              </a:lnSpc>
            </a:pPr>
            <a:r>
              <a:rPr lang="en-US" dirty="0"/>
              <a:t>Nineteen countries in the region have legislation on organic agriculture, and two countries are drafting such legislation.</a:t>
            </a:r>
          </a:p>
        </p:txBody>
      </p:sp>
      <p:sp>
        <p:nvSpPr>
          <p:cNvPr id="5" name="Foliennummernplatzhalter 3"/>
          <p:cNvSpPr>
            <a:spLocks noGrp="1"/>
          </p:cNvSpPr>
          <p:nvPr>
            <p:ph type="sldNum" sz="quarter" idx="4"/>
          </p:nvPr>
        </p:nvSpPr>
        <p:spPr>
          <a:xfrm>
            <a:off x="9272589" y="6219826"/>
            <a:ext cx="790575" cy="360363"/>
          </a:xfrm>
        </p:spPr>
        <p:txBody>
          <a:bodyPr/>
          <a:lstStyle/>
          <a:p>
            <a:fld id="{E807130A-017D-4A97-80D7-1690E5258BC9}" type="slidenum">
              <a:rPr lang="de-DE" smtClean="0"/>
              <a:pPr/>
              <a:t>59</a:t>
            </a:fld>
            <a:endParaRPr lang="de-DE" dirty="0"/>
          </a:p>
        </p:txBody>
      </p:sp>
      <p:sp>
        <p:nvSpPr>
          <p:cNvPr id="4" name="Text Box 4"/>
          <p:cNvSpPr txBox="1">
            <a:spLocks noChangeArrowheads="1"/>
          </p:cNvSpPr>
          <p:nvPr/>
        </p:nvSpPr>
        <p:spPr bwMode="auto">
          <a:xfrm>
            <a:off x="4655840" y="6304399"/>
            <a:ext cx="2088232" cy="274637"/>
          </a:xfrm>
          <a:prstGeom prst="rect">
            <a:avLst/>
          </a:prstGeom>
          <a:noFill/>
          <a:ln w="9525">
            <a:noFill/>
            <a:miter lim="800000"/>
            <a:headEnd/>
            <a:tailEnd/>
          </a:ln>
        </p:spPr>
        <p:txBody>
          <a:bodyPr wrap="square">
            <a:spAutoFit/>
          </a:bodyPr>
          <a:lstStyle/>
          <a:p>
            <a:pPr eaLnBrk="0" hangingPunct="0">
              <a:spcBef>
                <a:spcPct val="50000"/>
              </a:spcBef>
            </a:pPr>
            <a:r>
              <a:rPr lang="de-CH" sz="1200" dirty="0"/>
              <a:t>Source: FiBL </a:t>
            </a:r>
            <a:r>
              <a:rPr lang="de-CH" sz="1200" dirty="0" err="1"/>
              <a:t>survey</a:t>
            </a:r>
            <a:r>
              <a:rPr lang="de-CH" sz="1200" dirty="0"/>
              <a:t> </a:t>
            </a:r>
            <a:r>
              <a:rPr lang="en-US" sz="1200" dirty="0"/>
              <a:t>202</a:t>
            </a:r>
            <a:r>
              <a:rPr lang="de-CH" sz="1200" dirty="0"/>
              <a:t>3</a:t>
            </a:r>
          </a:p>
        </p:txBody>
      </p:sp>
    </p:spTree>
    <p:extLst>
      <p:ext uri="{BB962C8B-B14F-4D97-AF65-F5344CB8AC3E}">
        <p14:creationId xmlns:p14="http://schemas.microsoft.com/office/powerpoint/2010/main" val="3976340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p:txBody>
          <a:bodyPr/>
          <a:lstStyle/>
          <a:p>
            <a:r>
              <a:rPr lang="de-CH" altLang="de-DE" dirty="0"/>
              <a:t>The </a:t>
            </a:r>
            <a:r>
              <a:rPr lang="cs-CZ" dirty="0"/>
              <a:t>24</a:t>
            </a:r>
            <a:r>
              <a:rPr lang="cs-CZ" baseline="30000" dirty="0"/>
              <a:t>th</a:t>
            </a:r>
            <a:r>
              <a:rPr lang="cs-CZ" altLang="de-DE" dirty="0"/>
              <a:t> </a:t>
            </a:r>
            <a:r>
              <a:rPr lang="de-CH" altLang="de-DE" dirty="0" err="1"/>
              <a:t>survey</a:t>
            </a:r>
            <a:r>
              <a:rPr lang="de-CH" altLang="de-DE" dirty="0"/>
              <a:t> on organic agriculture </a:t>
            </a:r>
            <a:r>
              <a:rPr lang="de-CH" altLang="de-DE" dirty="0" err="1"/>
              <a:t>world-wide</a:t>
            </a:r>
            <a:endParaRPr lang="de-CH" altLang="de-DE" dirty="0"/>
          </a:p>
        </p:txBody>
      </p:sp>
      <p:sp>
        <p:nvSpPr>
          <p:cNvPr id="2" name="Content Placeholder 1"/>
          <p:cNvSpPr>
            <a:spLocks noGrp="1"/>
          </p:cNvSpPr>
          <p:nvPr>
            <p:ph idx="1"/>
          </p:nvPr>
        </p:nvSpPr>
        <p:spPr/>
        <p:txBody>
          <a:bodyPr>
            <a:normAutofit lnSpcReduction="10000"/>
          </a:bodyPr>
          <a:lstStyle/>
          <a:p>
            <a:r>
              <a:rPr lang="en-GB" dirty="0"/>
              <a:t>The </a:t>
            </a:r>
            <a:r>
              <a:rPr lang="cs-CZ" sz="2000" dirty="0"/>
              <a:t>24</a:t>
            </a:r>
            <a:r>
              <a:rPr lang="cs-CZ" sz="2000" baseline="30000" dirty="0"/>
              <a:t>th </a:t>
            </a:r>
            <a:r>
              <a:rPr lang="en-GB" dirty="0"/>
              <a:t>survey on organic agriculture worldwide was carried out by the Research Institute of Organic Agriculture FiBL in cooperation with partners from all around the world. The results were published jointly by FiBL and IFOAM – Organics International.</a:t>
            </a:r>
          </a:p>
          <a:p>
            <a:r>
              <a:rPr lang="en-GB" dirty="0"/>
              <a:t>The survey was carried out between July </a:t>
            </a:r>
            <a:r>
              <a:rPr lang="cs-CZ" dirty="0"/>
              <a:t>2022</a:t>
            </a:r>
            <a:r>
              <a:rPr lang="en-GB" dirty="0"/>
              <a:t> and February </a:t>
            </a:r>
            <a:r>
              <a:rPr lang="cs-CZ" dirty="0"/>
              <a:t>2023</a:t>
            </a:r>
            <a:r>
              <a:rPr lang="en-GB" dirty="0"/>
              <a:t>.</a:t>
            </a:r>
          </a:p>
          <a:p>
            <a:r>
              <a:rPr lang="en-GB" dirty="0"/>
              <a:t>Data were received from 19</a:t>
            </a:r>
            <a:r>
              <a:rPr lang="cs-CZ" dirty="0"/>
              <a:t>1</a:t>
            </a:r>
            <a:r>
              <a:rPr lang="en-GB" dirty="0"/>
              <a:t> countries.</a:t>
            </a:r>
          </a:p>
          <a:p>
            <a:r>
              <a:rPr lang="en-GB" dirty="0"/>
              <a:t>Data was provided by over 200 country experts (representatives from NGOs, certification bodies, governments, researchers).</a:t>
            </a:r>
          </a:p>
          <a:p>
            <a:r>
              <a:rPr lang="en-GB" dirty="0"/>
              <a:t>The following data was collected: area data (including land use and crop details); producers, other operator types; domestic market values; export and import data; livestock data (animal heads and production in metric tons). </a:t>
            </a:r>
          </a:p>
          <a:p>
            <a:r>
              <a:rPr lang="en-GB" dirty="0"/>
              <a:t>The results are published in the yearbook “The World of Organic Agriculture </a:t>
            </a:r>
            <a:r>
              <a:rPr lang="cs-CZ" dirty="0"/>
              <a:t>2023</a:t>
            </a:r>
            <a:r>
              <a:rPr lang="en-GB" dirty="0"/>
              <a:t>” and on www.organic-world.net.</a:t>
            </a:r>
          </a:p>
          <a:p>
            <a:endParaRPr lang="de-CH" dirty="0"/>
          </a:p>
          <a:p>
            <a:endParaRPr lang="en-GB" dirty="0"/>
          </a:p>
        </p:txBody>
      </p:sp>
    </p:spTree>
    <p:extLst>
      <p:ext uri="{BB962C8B-B14F-4D97-AF65-F5344CB8AC3E}">
        <p14:creationId xmlns:p14="http://schemas.microsoft.com/office/powerpoint/2010/main" val="18192323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867569" y="0"/>
            <a:ext cx="10250488" cy="6858000"/>
          </a:xfrm>
          <a:prstGeom prst="rect">
            <a:avLst/>
          </a:prstGeom>
          <a:noFill/>
        </p:spPr>
      </p:pic>
      <p:sp>
        <p:nvSpPr>
          <p:cNvPr id="4" name="Title" hidden="1"/>
          <p:cNvSpPr>
            <a:spLocks noGrp="1"/>
          </p:cNvSpPr>
          <p:nvPr>
            <p:ph type="title"/>
          </p:nvPr>
        </p:nvSpPr>
        <p:spPr/>
        <p:txBody>
          <a:bodyPr/>
          <a:lstStyle/>
          <a:p>
            <a:r>
              <a:t>LA_land_country</a:t>
            </a:r>
          </a:p>
        </p:txBody>
      </p:sp>
    </p:spTree>
    <p:extLst>
      <p:ext uri="{BB962C8B-B14F-4D97-AF65-F5344CB8AC3E}">
        <p14:creationId xmlns:p14="http://schemas.microsoft.com/office/powerpoint/2010/main" val="12728965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665956" y="0"/>
            <a:ext cx="10250488" cy="6858000"/>
          </a:xfrm>
          <a:prstGeom prst="rect">
            <a:avLst/>
          </a:prstGeom>
          <a:noFill/>
        </p:spPr>
      </p:pic>
      <p:sp>
        <p:nvSpPr>
          <p:cNvPr id="4" name="Title" hidden="1"/>
          <p:cNvSpPr>
            <a:spLocks noGrp="1"/>
          </p:cNvSpPr>
          <p:nvPr>
            <p:ph type="title"/>
          </p:nvPr>
        </p:nvSpPr>
        <p:spPr/>
        <p:txBody>
          <a:bodyPr/>
          <a:lstStyle/>
          <a:p>
            <a:r>
              <a:t>LA_land_share_country</a:t>
            </a:r>
          </a:p>
        </p:txBody>
      </p:sp>
    </p:spTree>
    <p:extLst>
      <p:ext uri="{BB962C8B-B14F-4D97-AF65-F5344CB8AC3E}">
        <p14:creationId xmlns:p14="http://schemas.microsoft.com/office/powerpoint/2010/main" val="9640646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839788" y="0"/>
            <a:ext cx="10250488" cy="6858000"/>
          </a:xfrm>
          <a:prstGeom prst="rect">
            <a:avLst/>
          </a:prstGeom>
          <a:noFill/>
        </p:spPr>
      </p:pic>
      <p:sp>
        <p:nvSpPr>
          <p:cNvPr id="4" name="Title" hidden="1"/>
          <p:cNvSpPr>
            <a:spLocks noGrp="1"/>
          </p:cNvSpPr>
          <p:nvPr>
            <p:ph type="title"/>
          </p:nvPr>
        </p:nvSpPr>
        <p:spPr/>
        <p:txBody>
          <a:bodyPr/>
          <a:lstStyle/>
          <a:p>
            <a:r>
              <a:t>LA_land_growth</a:t>
            </a:r>
          </a:p>
        </p:txBody>
      </p:sp>
    </p:spTree>
    <p:extLst>
      <p:ext uri="{BB962C8B-B14F-4D97-AF65-F5344CB8AC3E}">
        <p14:creationId xmlns:p14="http://schemas.microsoft.com/office/powerpoint/2010/main" val="32432227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839788" y="0"/>
            <a:ext cx="10250488" cy="6858000"/>
          </a:xfrm>
          <a:prstGeom prst="rect">
            <a:avLst/>
          </a:prstGeom>
          <a:noFill/>
        </p:spPr>
      </p:pic>
      <p:sp>
        <p:nvSpPr>
          <p:cNvPr id="4" name="Title" hidden="1"/>
          <p:cNvSpPr>
            <a:spLocks noGrp="1"/>
          </p:cNvSpPr>
          <p:nvPr>
            <p:ph type="title"/>
          </p:nvPr>
        </p:nvSpPr>
        <p:spPr/>
        <p:txBody>
          <a:bodyPr/>
          <a:lstStyle/>
          <a:p>
            <a:r>
              <a:t>LA_producers_country</a:t>
            </a:r>
          </a:p>
        </p:txBody>
      </p:sp>
    </p:spTree>
    <p:extLst>
      <p:ext uri="{BB962C8B-B14F-4D97-AF65-F5344CB8AC3E}">
        <p14:creationId xmlns:p14="http://schemas.microsoft.com/office/powerpoint/2010/main" val="33997869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839788" y="0"/>
            <a:ext cx="10250488" cy="6858000"/>
          </a:xfrm>
          <a:prstGeom prst="rect">
            <a:avLst/>
          </a:prstGeom>
          <a:noFill/>
        </p:spPr>
      </p:pic>
      <p:sp>
        <p:nvSpPr>
          <p:cNvPr id="4" name="Title" hidden="1"/>
          <p:cNvSpPr>
            <a:spLocks noGrp="1"/>
          </p:cNvSpPr>
          <p:nvPr>
            <p:ph type="title"/>
          </p:nvPr>
        </p:nvSpPr>
        <p:spPr/>
        <p:txBody>
          <a:bodyPr/>
          <a:lstStyle/>
          <a:p>
            <a:r>
              <a:t>LA_land_use</a:t>
            </a:r>
          </a:p>
        </p:txBody>
      </p:sp>
    </p:spTree>
    <p:extLst>
      <p:ext uri="{BB962C8B-B14F-4D97-AF65-F5344CB8AC3E}">
        <p14:creationId xmlns:p14="http://schemas.microsoft.com/office/powerpoint/2010/main" val="18787203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93106" y="67936"/>
            <a:ext cx="5169113" cy="6759933"/>
          </a:xfrm>
          <a:prstGeom prst="rect">
            <a:avLst/>
          </a:prstGeom>
        </p:spPr>
      </p:pic>
      <p:sp>
        <p:nvSpPr>
          <p:cNvPr id="2" name="Titel 1"/>
          <p:cNvSpPr>
            <a:spLocks noGrp="1"/>
          </p:cNvSpPr>
          <p:nvPr>
            <p:ph type="title"/>
          </p:nvPr>
        </p:nvSpPr>
        <p:spPr/>
        <p:txBody>
          <a:bodyPr/>
          <a:lstStyle/>
          <a:p>
            <a:r>
              <a:rPr lang="de-CH" dirty="0"/>
              <a:t>North </a:t>
            </a:r>
            <a:r>
              <a:rPr lang="de-CH" dirty="0" err="1"/>
              <a:t>America</a:t>
            </a:r>
            <a:endParaRPr lang="de-CH" dirty="0"/>
          </a:p>
        </p:txBody>
      </p:sp>
    </p:spTree>
    <p:extLst>
      <p:ext uri="{BB962C8B-B14F-4D97-AF65-F5344CB8AC3E}">
        <p14:creationId xmlns:p14="http://schemas.microsoft.com/office/powerpoint/2010/main" val="1014924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el 4"/>
          <p:cNvSpPr>
            <a:spLocks noGrp="1"/>
          </p:cNvSpPr>
          <p:nvPr>
            <p:ph type="title"/>
          </p:nvPr>
        </p:nvSpPr>
        <p:spPr/>
        <p:txBody>
          <a:bodyPr/>
          <a:lstStyle/>
          <a:p>
            <a:r>
              <a:rPr lang="de-CH" dirty="0"/>
              <a:t>Organic Agriculture in North America: Key </a:t>
            </a:r>
            <a:r>
              <a:rPr lang="de-CH" dirty="0" err="1"/>
              <a:t>figures</a:t>
            </a:r>
            <a:r>
              <a:rPr lang="de-CH" dirty="0"/>
              <a:t> 2021</a:t>
            </a:r>
          </a:p>
        </p:txBody>
      </p:sp>
      <p:sp>
        <p:nvSpPr>
          <p:cNvPr id="174083" name="Inhaltsplatzhalter 2"/>
          <p:cNvSpPr>
            <a:spLocks noGrp="1"/>
          </p:cNvSpPr>
          <p:nvPr>
            <p:ph idx="1"/>
          </p:nvPr>
        </p:nvSpPr>
        <p:spPr/>
        <p:txBody>
          <a:bodyPr>
            <a:normAutofit lnSpcReduction="10000"/>
          </a:bodyPr>
          <a:lstStyle/>
          <a:p>
            <a:r>
              <a:rPr lang="en-GB" dirty="0"/>
              <a:t>North America had nearly 3.5 million hectares of organic farmland in 2021.</a:t>
            </a:r>
          </a:p>
          <a:p>
            <a:r>
              <a:rPr lang="en-IE" dirty="0"/>
              <a:t>Organic farmland in North America constituted 0.8 percent of the continent’s total agricultural land and was thus below the global organic area share of 1.6 percent in 2021.</a:t>
            </a:r>
            <a:endParaRPr lang="de-CH" dirty="0"/>
          </a:p>
          <a:p>
            <a:r>
              <a:rPr lang="en-IE" dirty="0"/>
              <a:t>The US reported a share of 0.6 percent, followed by Canada with a 2.1 percent share.</a:t>
            </a:r>
          </a:p>
          <a:p>
            <a:r>
              <a:rPr lang="en-IE" dirty="0"/>
              <a:t>Almost 40 percent of the organic farmland in North America was used for arable crops (1.5 million hectares). Among the key crops were cereals (661’473 hectares), oilseeds (160’199 hectares) and dry pulses (111’703 hectares).</a:t>
            </a:r>
            <a:endParaRPr lang="de-CH" dirty="0"/>
          </a:p>
          <a:p>
            <a:r>
              <a:rPr lang="en-IE" dirty="0"/>
              <a:t>Permanent crops accounted for approximately 10 percent of total organic land in North America in 2021. Among the key crops were berries (49’746 hectares), grapes (28’736 hectares) and temperate fruit (19’184 hectares). </a:t>
            </a:r>
            <a:endParaRPr lang="de-CH" dirty="0"/>
          </a:p>
          <a:p>
            <a:r>
              <a:rPr lang="en-IE" dirty="0"/>
              <a:t>Organic retail sales for North America reached 53.9 billion euros in 2021. The USA, which is the largest single market in the world (followed by the European Union), reported retail sales of 48.6 billion euros, whereas Canada had 5.3 billion euros. </a:t>
            </a:r>
            <a:endParaRPr lang="en-GB" dirty="0"/>
          </a:p>
        </p:txBody>
      </p:sp>
      <p:sp>
        <p:nvSpPr>
          <p:cNvPr id="4" name="Foliennummernplatzhalter 3"/>
          <p:cNvSpPr>
            <a:spLocks noGrp="1"/>
          </p:cNvSpPr>
          <p:nvPr>
            <p:ph type="sldNum" sz="quarter" idx="4"/>
          </p:nvPr>
        </p:nvSpPr>
        <p:spPr>
          <a:xfrm>
            <a:off x="9272589" y="6219826"/>
            <a:ext cx="790575" cy="360363"/>
          </a:xfrm>
        </p:spPr>
        <p:txBody>
          <a:bodyPr/>
          <a:lstStyle/>
          <a:p>
            <a:fld id="{E807130A-017D-4A97-80D7-1690E5258BC9}" type="slidenum">
              <a:rPr lang="de-DE" smtClean="0"/>
              <a:pPr/>
              <a:t>66</a:t>
            </a:fld>
            <a:endParaRPr lang="de-DE" dirty="0"/>
          </a:p>
        </p:txBody>
      </p:sp>
      <p:sp>
        <p:nvSpPr>
          <p:cNvPr id="5" name="Text Box 4"/>
          <p:cNvSpPr txBox="1">
            <a:spLocks noChangeArrowheads="1"/>
          </p:cNvSpPr>
          <p:nvPr/>
        </p:nvSpPr>
        <p:spPr bwMode="auto">
          <a:xfrm>
            <a:off x="4871865" y="6309033"/>
            <a:ext cx="2304256" cy="274637"/>
          </a:xfrm>
          <a:prstGeom prst="rect">
            <a:avLst/>
          </a:prstGeom>
          <a:noFill/>
          <a:ln w="9525">
            <a:noFill/>
            <a:miter lim="800000"/>
            <a:headEnd/>
            <a:tailEnd/>
          </a:ln>
        </p:spPr>
        <p:txBody>
          <a:bodyPr wrap="square">
            <a:spAutoFit/>
          </a:bodyPr>
          <a:lstStyle/>
          <a:p>
            <a:pPr eaLnBrk="0" hangingPunct="0">
              <a:spcBef>
                <a:spcPct val="50000"/>
              </a:spcBef>
            </a:pPr>
            <a:r>
              <a:rPr lang="de-CH" sz="1200" dirty="0"/>
              <a:t>Source: USDA and COTA </a:t>
            </a:r>
            <a:r>
              <a:rPr lang="cs-CZ" sz="1200" dirty="0"/>
              <a:t>202</a:t>
            </a:r>
            <a:r>
              <a:rPr lang="de-CH" sz="1200" dirty="0"/>
              <a:t>2</a:t>
            </a:r>
          </a:p>
        </p:txBody>
      </p:sp>
    </p:spTree>
    <p:extLst>
      <p:ext uri="{BB962C8B-B14F-4D97-AF65-F5344CB8AC3E}">
        <p14:creationId xmlns:p14="http://schemas.microsoft.com/office/powerpoint/2010/main" val="7489202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437356" y="0"/>
            <a:ext cx="10250488" cy="6858000"/>
          </a:xfrm>
          <a:prstGeom prst="rect">
            <a:avLst/>
          </a:prstGeom>
          <a:noFill/>
        </p:spPr>
      </p:pic>
      <p:sp>
        <p:nvSpPr>
          <p:cNvPr id="4" name="Title" hidden="1"/>
          <p:cNvSpPr>
            <a:spLocks noGrp="1"/>
          </p:cNvSpPr>
          <p:nvPr>
            <p:ph type="title"/>
          </p:nvPr>
        </p:nvSpPr>
        <p:spPr/>
        <p:txBody>
          <a:bodyPr/>
          <a:lstStyle/>
          <a:p>
            <a:r>
              <a:t>NA_land_country</a:t>
            </a:r>
          </a:p>
        </p:txBody>
      </p:sp>
    </p:spTree>
    <p:extLst>
      <p:ext uri="{BB962C8B-B14F-4D97-AF65-F5344CB8AC3E}">
        <p14:creationId xmlns:p14="http://schemas.microsoft.com/office/powerpoint/2010/main" val="23497141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294481" y="0"/>
            <a:ext cx="10250488" cy="6858000"/>
          </a:xfrm>
          <a:prstGeom prst="rect">
            <a:avLst/>
          </a:prstGeom>
          <a:noFill/>
        </p:spPr>
      </p:pic>
      <p:sp>
        <p:nvSpPr>
          <p:cNvPr id="4" name="Title" hidden="1"/>
          <p:cNvSpPr>
            <a:spLocks noGrp="1"/>
          </p:cNvSpPr>
          <p:nvPr>
            <p:ph type="title"/>
          </p:nvPr>
        </p:nvSpPr>
        <p:spPr/>
        <p:txBody>
          <a:bodyPr/>
          <a:lstStyle/>
          <a:p>
            <a:r>
              <a:t>NA_land_share_country</a:t>
            </a:r>
          </a:p>
        </p:txBody>
      </p:sp>
    </p:spTree>
    <p:extLst>
      <p:ext uri="{BB962C8B-B14F-4D97-AF65-F5344CB8AC3E}">
        <p14:creationId xmlns:p14="http://schemas.microsoft.com/office/powerpoint/2010/main" val="16185373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284956" y="0"/>
            <a:ext cx="10250488" cy="6858000"/>
          </a:xfrm>
          <a:prstGeom prst="rect">
            <a:avLst/>
          </a:prstGeom>
          <a:noFill/>
        </p:spPr>
      </p:pic>
      <p:sp>
        <p:nvSpPr>
          <p:cNvPr id="4" name="Title" hidden="1"/>
          <p:cNvSpPr>
            <a:spLocks noGrp="1"/>
          </p:cNvSpPr>
          <p:nvPr>
            <p:ph type="title"/>
          </p:nvPr>
        </p:nvSpPr>
        <p:spPr/>
        <p:txBody>
          <a:bodyPr/>
          <a:lstStyle/>
          <a:p>
            <a:r>
              <a:t>NA_land_growth</a:t>
            </a:r>
          </a:p>
        </p:txBody>
      </p:sp>
    </p:spTree>
    <p:extLst>
      <p:ext uri="{BB962C8B-B14F-4D97-AF65-F5344CB8AC3E}">
        <p14:creationId xmlns:p14="http://schemas.microsoft.com/office/powerpoint/2010/main" val="174339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93232" y="25217"/>
            <a:ext cx="5205536" cy="6807566"/>
          </a:xfrm>
          <a:prstGeom prst="rect">
            <a:avLst/>
          </a:prstGeom>
        </p:spPr>
      </p:pic>
      <p:sp>
        <p:nvSpPr>
          <p:cNvPr id="3" name="Titel 2"/>
          <p:cNvSpPr>
            <a:spLocks noGrp="1"/>
          </p:cNvSpPr>
          <p:nvPr>
            <p:ph type="title"/>
          </p:nvPr>
        </p:nvSpPr>
        <p:spPr/>
        <p:txBody>
          <a:bodyPr/>
          <a:lstStyle/>
          <a:p>
            <a:r>
              <a:rPr lang="de-CH" dirty="0"/>
              <a:t>Africa</a:t>
            </a:r>
          </a:p>
        </p:txBody>
      </p:sp>
    </p:spTree>
    <p:extLst>
      <p:ext uri="{BB962C8B-B14F-4D97-AF65-F5344CB8AC3E}">
        <p14:creationId xmlns:p14="http://schemas.microsoft.com/office/powerpoint/2010/main" val="41843389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304006" y="0"/>
            <a:ext cx="10250488" cy="6858000"/>
          </a:xfrm>
          <a:prstGeom prst="rect">
            <a:avLst/>
          </a:prstGeom>
          <a:noFill/>
        </p:spPr>
      </p:pic>
      <p:sp>
        <p:nvSpPr>
          <p:cNvPr id="4" name="Title" hidden="1"/>
          <p:cNvSpPr>
            <a:spLocks noGrp="1"/>
          </p:cNvSpPr>
          <p:nvPr>
            <p:ph type="title"/>
          </p:nvPr>
        </p:nvSpPr>
        <p:spPr/>
        <p:txBody>
          <a:bodyPr/>
          <a:lstStyle/>
          <a:p>
            <a:r>
              <a:t>NA_producers_country</a:t>
            </a:r>
          </a:p>
        </p:txBody>
      </p:sp>
    </p:spTree>
    <p:extLst>
      <p:ext uri="{BB962C8B-B14F-4D97-AF65-F5344CB8AC3E}">
        <p14:creationId xmlns:p14="http://schemas.microsoft.com/office/powerpoint/2010/main" val="17246464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839788" y="0"/>
            <a:ext cx="10250488" cy="6858000"/>
          </a:xfrm>
          <a:prstGeom prst="rect">
            <a:avLst/>
          </a:prstGeom>
          <a:noFill/>
        </p:spPr>
      </p:pic>
      <p:sp>
        <p:nvSpPr>
          <p:cNvPr id="4" name="Title" hidden="1"/>
          <p:cNvSpPr>
            <a:spLocks noGrp="1"/>
          </p:cNvSpPr>
          <p:nvPr>
            <p:ph type="title"/>
          </p:nvPr>
        </p:nvSpPr>
        <p:spPr/>
        <p:txBody>
          <a:bodyPr/>
          <a:lstStyle/>
          <a:p>
            <a:r>
              <a:t>NA_land_use</a:t>
            </a:r>
          </a:p>
        </p:txBody>
      </p:sp>
    </p:spTree>
    <p:extLst>
      <p:ext uri="{BB962C8B-B14F-4D97-AF65-F5344CB8AC3E}">
        <p14:creationId xmlns:p14="http://schemas.microsoft.com/office/powerpoint/2010/main" val="12091806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56216" y="-1678055"/>
            <a:ext cx="6479568" cy="8536055"/>
          </a:xfrm>
          <a:prstGeom prst="rect">
            <a:avLst/>
          </a:prstGeom>
        </p:spPr>
      </p:pic>
      <p:sp>
        <p:nvSpPr>
          <p:cNvPr id="2" name="Titel 1"/>
          <p:cNvSpPr>
            <a:spLocks noGrp="1"/>
          </p:cNvSpPr>
          <p:nvPr>
            <p:ph type="title"/>
          </p:nvPr>
        </p:nvSpPr>
        <p:spPr/>
        <p:txBody>
          <a:bodyPr/>
          <a:lstStyle/>
          <a:p>
            <a:r>
              <a:rPr lang="de-CH" dirty="0" err="1"/>
              <a:t>Oceania</a:t>
            </a:r>
            <a:endParaRPr lang="de-CH" dirty="0"/>
          </a:p>
        </p:txBody>
      </p:sp>
    </p:spTree>
    <p:extLst>
      <p:ext uri="{BB962C8B-B14F-4D97-AF65-F5344CB8AC3E}">
        <p14:creationId xmlns:p14="http://schemas.microsoft.com/office/powerpoint/2010/main" val="32884078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el 4"/>
          <p:cNvSpPr>
            <a:spLocks noGrp="1"/>
          </p:cNvSpPr>
          <p:nvPr>
            <p:ph type="title"/>
          </p:nvPr>
        </p:nvSpPr>
        <p:spPr/>
        <p:txBody>
          <a:bodyPr/>
          <a:lstStyle/>
          <a:p>
            <a:r>
              <a:rPr lang="de-DE" dirty="0"/>
              <a:t>Organic agriculture in Oceania: Key </a:t>
            </a:r>
            <a:r>
              <a:rPr lang="de-DE" dirty="0" err="1"/>
              <a:t>figures</a:t>
            </a:r>
            <a:r>
              <a:rPr lang="de-DE" dirty="0"/>
              <a:t> </a:t>
            </a:r>
            <a:r>
              <a:rPr lang="de-CH" dirty="0"/>
              <a:t>2021</a:t>
            </a:r>
            <a:endParaRPr lang="de-DE" dirty="0"/>
          </a:p>
        </p:txBody>
      </p:sp>
      <p:sp>
        <p:nvSpPr>
          <p:cNvPr id="182275" name="Inhaltsplatzhalter 2"/>
          <p:cNvSpPr>
            <a:spLocks noGrp="1"/>
          </p:cNvSpPr>
          <p:nvPr>
            <p:ph idx="1"/>
          </p:nvPr>
        </p:nvSpPr>
        <p:spPr>
          <a:xfrm>
            <a:off x="814918" y="1638000"/>
            <a:ext cx="10653182" cy="4309944"/>
          </a:xfrm>
        </p:spPr>
        <p:txBody>
          <a:bodyPr/>
          <a:lstStyle/>
          <a:p>
            <a:pPr marL="342900" indent="-342900"/>
            <a:r>
              <a:rPr lang="en-US" dirty="0"/>
              <a:t>This region includes Australia, New Zealand and the Pacific Islands states. </a:t>
            </a:r>
          </a:p>
          <a:p>
            <a:pPr marL="342900" indent="-342900"/>
            <a:r>
              <a:rPr lang="en-US" dirty="0"/>
              <a:t>Altogether, there were over 18’000 producers on nearly 36 million hectares, constituting 9.7 percent of the region’s agricultural land and half the world’s organic land. </a:t>
            </a:r>
          </a:p>
          <a:p>
            <a:pPr marL="342900" indent="-342900"/>
            <a:r>
              <a:rPr lang="en-US" dirty="0"/>
              <a:t>More than 99 percent of the organic land in the region is in Australia (35.7 million hectares, mostly extensive grazing land), followed by Papua New Guinea (over 88’000 hectares) and new Zealand (over 79’000 hectares). </a:t>
            </a:r>
          </a:p>
          <a:p>
            <a:pPr marL="342900" indent="-342900"/>
            <a:r>
              <a:rPr lang="en-US" dirty="0"/>
              <a:t>The highest organic shares of all national agricultural land were in Samoa (29.1 percent), followed by Australia (9.9 percent) and Papua New Guinea (7.4. percent</a:t>
            </a:r>
          </a:p>
          <a:p>
            <a:pPr marL="342900" indent="-342900"/>
            <a:r>
              <a:rPr lang="en-US" dirty="0"/>
              <a:t>Four countries in Oceania have legislation on organic agriculture, and twelve countries have a national standard but no organic legislation. </a:t>
            </a:r>
          </a:p>
        </p:txBody>
      </p:sp>
      <p:sp>
        <p:nvSpPr>
          <p:cNvPr id="6" name="Text Box 4"/>
          <p:cNvSpPr txBox="1">
            <a:spLocks noChangeArrowheads="1"/>
          </p:cNvSpPr>
          <p:nvPr/>
        </p:nvSpPr>
        <p:spPr bwMode="auto">
          <a:xfrm>
            <a:off x="4727849" y="6309033"/>
            <a:ext cx="1512615" cy="277813"/>
          </a:xfrm>
          <a:prstGeom prst="rect">
            <a:avLst/>
          </a:prstGeom>
          <a:noFill/>
          <a:ln w="9525">
            <a:noFill/>
            <a:miter lim="800000"/>
            <a:headEnd/>
            <a:tailEnd/>
          </a:ln>
        </p:spPr>
        <p:txBody>
          <a:bodyPr wrap="square">
            <a:spAutoFit/>
          </a:bodyPr>
          <a:lstStyle/>
          <a:p>
            <a:pPr eaLnBrk="0" hangingPunct="0">
              <a:spcBef>
                <a:spcPct val="50000"/>
              </a:spcBef>
            </a:pPr>
            <a:r>
              <a:rPr lang="en-US" sz="1200" dirty="0">
                <a:ea typeface="MS PGothic" pitchFamily="34" charset="-128"/>
              </a:rPr>
              <a:t>FiBL survey </a:t>
            </a:r>
            <a:r>
              <a:rPr lang="cs-CZ" sz="1200" dirty="0">
                <a:ea typeface="MS PGothic" pitchFamily="34" charset="-128"/>
              </a:rPr>
              <a:t>202</a:t>
            </a:r>
            <a:r>
              <a:rPr lang="de-CH" sz="1200" dirty="0">
                <a:ea typeface="MS PGothic" pitchFamily="34" charset="-128"/>
              </a:rPr>
              <a:t>3</a:t>
            </a:r>
          </a:p>
        </p:txBody>
      </p:sp>
    </p:spTree>
    <p:extLst>
      <p:ext uri="{BB962C8B-B14F-4D97-AF65-F5344CB8AC3E}">
        <p14:creationId xmlns:p14="http://schemas.microsoft.com/office/powerpoint/2010/main" val="17017485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839788" y="0"/>
            <a:ext cx="10250488" cy="6858000"/>
          </a:xfrm>
          <a:prstGeom prst="rect">
            <a:avLst/>
          </a:prstGeom>
          <a:noFill/>
        </p:spPr>
      </p:pic>
      <p:sp>
        <p:nvSpPr>
          <p:cNvPr id="4" name="Title" hidden="1"/>
          <p:cNvSpPr>
            <a:spLocks noGrp="1"/>
          </p:cNvSpPr>
          <p:nvPr>
            <p:ph type="title"/>
          </p:nvPr>
        </p:nvSpPr>
        <p:spPr/>
        <p:txBody>
          <a:bodyPr/>
          <a:lstStyle/>
          <a:p>
            <a:r>
              <a:t>Oceania_land_country</a:t>
            </a:r>
          </a:p>
        </p:txBody>
      </p:sp>
    </p:spTree>
    <p:extLst>
      <p:ext uri="{BB962C8B-B14F-4D97-AF65-F5344CB8AC3E}">
        <p14:creationId xmlns:p14="http://schemas.microsoft.com/office/powerpoint/2010/main" val="35576757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839788" y="0"/>
            <a:ext cx="10250488" cy="6858000"/>
          </a:xfrm>
          <a:prstGeom prst="rect">
            <a:avLst/>
          </a:prstGeom>
          <a:noFill/>
        </p:spPr>
      </p:pic>
      <p:sp>
        <p:nvSpPr>
          <p:cNvPr id="4" name="Title" hidden="1"/>
          <p:cNvSpPr>
            <a:spLocks noGrp="1"/>
          </p:cNvSpPr>
          <p:nvPr>
            <p:ph type="title"/>
          </p:nvPr>
        </p:nvSpPr>
        <p:spPr/>
        <p:txBody>
          <a:bodyPr/>
          <a:lstStyle/>
          <a:p>
            <a:r>
              <a:t>Oceania_land_share_country</a:t>
            </a:r>
          </a:p>
        </p:txBody>
      </p:sp>
    </p:spTree>
    <p:extLst>
      <p:ext uri="{BB962C8B-B14F-4D97-AF65-F5344CB8AC3E}">
        <p14:creationId xmlns:p14="http://schemas.microsoft.com/office/powerpoint/2010/main" val="34704273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839788" y="0"/>
            <a:ext cx="10250488" cy="6858000"/>
          </a:xfrm>
          <a:prstGeom prst="rect">
            <a:avLst/>
          </a:prstGeom>
          <a:noFill/>
        </p:spPr>
      </p:pic>
      <p:sp>
        <p:nvSpPr>
          <p:cNvPr id="4" name="Title" hidden="1"/>
          <p:cNvSpPr>
            <a:spLocks noGrp="1"/>
          </p:cNvSpPr>
          <p:nvPr>
            <p:ph type="title"/>
          </p:nvPr>
        </p:nvSpPr>
        <p:spPr/>
        <p:txBody>
          <a:bodyPr/>
          <a:lstStyle/>
          <a:p>
            <a:r>
              <a:t>Oceania_land_growth</a:t>
            </a:r>
          </a:p>
        </p:txBody>
      </p:sp>
    </p:spTree>
    <p:extLst>
      <p:ext uri="{BB962C8B-B14F-4D97-AF65-F5344CB8AC3E}">
        <p14:creationId xmlns:p14="http://schemas.microsoft.com/office/powerpoint/2010/main" val="25645298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839788" y="0"/>
            <a:ext cx="10250488" cy="6858000"/>
          </a:xfrm>
          <a:prstGeom prst="rect">
            <a:avLst/>
          </a:prstGeom>
          <a:noFill/>
        </p:spPr>
      </p:pic>
      <p:sp>
        <p:nvSpPr>
          <p:cNvPr id="4" name="Title" hidden="1"/>
          <p:cNvSpPr>
            <a:spLocks noGrp="1"/>
          </p:cNvSpPr>
          <p:nvPr>
            <p:ph type="title"/>
          </p:nvPr>
        </p:nvSpPr>
        <p:spPr/>
        <p:txBody>
          <a:bodyPr/>
          <a:lstStyle/>
          <a:p>
            <a:r>
              <a:t>Oceania_producers_country</a:t>
            </a:r>
          </a:p>
        </p:txBody>
      </p:sp>
    </p:spTree>
    <p:extLst>
      <p:ext uri="{BB962C8B-B14F-4D97-AF65-F5344CB8AC3E}">
        <p14:creationId xmlns:p14="http://schemas.microsoft.com/office/powerpoint/2010/main" val="31188126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a:hlinkClick r:id="rId3"/>
          </p:cNvPr>
          <p:cNvPicPr>
            <a:picLocks noChangeAspect="1"/>
          </p:cNvPicPr>
          <p:nvPr/>
        </p:nvPicPr>
        <p:blipFill>
          <a:blip r:embed="rId4"/>
          <a:stretch>
            <a:fillRect/>
          </a:stretch>
        </p:blipFill>
        <p:spPr>
          <a:xfrm>
            <a:off x="513556" y="0"/>
            <a:ext cx="10250488" cy="6858000"/>
          </a:xfrm>
          <a:prstGeom prst="rect">
            <a:avLst/>
          </a:prstGeom>
          <a:noFill/>
        </p:spPr>
      </p:pic>
      <p:sp>
        <p:nvSpPr>
          <p:cNvPr id="4" name="Title" hidden="1"/>
          <p:cNvSpPr>
            <a:spLocks noGrp="1"/>
          </p:cNvSpPr>
          <p:nvPr>
            <p:ph type="title"/>
          </p:nvPr>
        </p:nvSpPr>
        <p:spPr/>
        <p:txBody>
          <a:bodyPr/>
          <a:lstStyle/>
          <a:p>
            <a:r>
              <a:t>Oceania_land_use</a:t>
            </a:r>
          </a:p>
        </p:txBody>
      </p:sp>
    </p:spTree>
    <p:extLst>
      <p:ext uri="{BB962C8B-B14F-4D97-AF65-F5344CB8AC3E}">
        <p14:creationId xmlns:p14="http://schemas.microsoft.com/office/powerpoint/2010/main" val="19169880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1"/>
          <p:cNvSpPr>
            <a:spLocks noGrp="1"/>
          </p:cNvSpPr>
          <p:nvPr>
            <p:ph type="title"/>
          </p:nvPr>
        </p:nvSpPr>
        <p:spPr/>
        <p:txBody>
          <a:bodyPr/>
          <a:lstStyle/>
          <a:p>
            <a:r>
              <a:rPr lang="de-CH" altLang="de-DE"/>
              <a:t>More information </a:t>
            </a:r>
            <a:endParaRPr lang="de-CH" altLang="de-DE" dirty="0"/>
          </a:p>
        </p:txBody>
      </p:sp>
      <p:sp>
        <p:nvSpPr>
          <p:cNvPr id="3" name="Inhaltsplatzhalter 2"/>
          <p:cNvSpPr>
            <a:spLocks noGrp="1"/>
          </p:cNvSpPr>
          <p:nvPr>
            <p:ph idx="1"/>
          </p:nvPr>
        </p:nvSpPr>
        <p:spPr/>
        <p:txBody>
          <a:bodyPr/>
          <a:lstStyle/>
          <a:p>
            <a:r>
              <a:rPr lang="de-CH" dirty="0"/>
              <a:t>More </a:t>
            </a:r>
            <a:r>
              <a:rPr lang="de-CH" dirty="0" err="1"/>
              <a:t>information</a:t>
            </a:r>
            <a:r>
              <a:rPr lang="de-CH" dirty="0"/>
              <a:t> (PDF, data </a:t>
            </a:r>
            <a:r>
              <a:rPr lang="de-CH" dirty="0" err="1"/>
              <a:t>sources</a:t>
            </a:r>
            <a:r>
              <a:rPr lang="de-CH" dirty="0"/>
              <a:t>, </a:t>
            </a:r>
            <a:r>
              <a:rPr lang="de-CH" dirty="0" err="1"/>
              <a:t>graphs</a:t>
            </a:r>
            <a:r>
              <a:rPr lang="de-CH" dirty="0"/>
              <a:t>) at</a:t>
            </a:r>
            <a:r>
              <a:rPr lang="cs-CZ" dirty="0"/>
              <a:t>:</a:t>
            </a:r>
            <a:r>
              <a:rPr lang="de-CH" dirty="0"/>
              <a:t> </a:t>
            </a:r>
            <a:br>
              <a:rPr lang="cs-CZ" dirty="0"/>
            </a:br>
            <a:r>
              <a:rPr lang="de-CH" dirty="0">
                <a:hlinkClick r:id="rId2"/>
              </a:rPr>
              <a:t>http://www.organic-world.net/yearbook/yearbook-20</a:t>
            </a:r>
            <a:r>
              <a:rPr lang="cs-CZ" dirty="0">
                <a:hlinkClick r:id="rId2"/>
              </a:rPr>
              <a:t>2</a:t>
            </a:r>
            <a:r>
              <a:rPr lang="de-CH" dirty="0">
                <a:hlinkClick r:id="rId2"/>
              </a:rPr>
              <a:t>3.html</a:t>
            </a:r>
            <a:r>
              <a:rPr lang="de-CH" dirty="0"/>
              <a:t> </a:t>
            </a:r>
            <a:endParaRPr lang="cs-CZ" dirty="0"/>
          </a:p>
          <a:p>
            <a:endParaRPr lang="de-CH" dirty="0"/>
          </a:p>
          <a:p>
            <a:r>
              <a:rPr lang="de-CH" dirty="0"/>
              <a:t>Contact</a:t>
            </a:r>
            <a:br>
              <a:rPr lang="de-CH" dirty="0"/>
            </a:br>
            <a:r>
              <a:rPr lang="de-CH" dirty="0"/>
              <a:t>Helga Wille</a:t>
            </a:r>
            <a:r>
              <a:rPr lang="cs-CZ" dirty="0"/>
              <a:t>r</a:t>
            </a:r>
            <a:br>
              <a:rPr lang="de-CH" dirty="0"/>
            </a:br>
            <a:r>
              <a:rPr lang="de-CH" dirty="0"/>
              <a:t>Research Institute of Organic Agriculture FiBL</a:t>
            </a:r>
            <a:br>
              <a:rPr lang="de-CH" dirty="0"/>
            </a:br>
            <a:r>
              <a:rPr lang="de-CH" dirty="0"/>
              <a:t>5070 Frick</a:t>
            </a:r>
            <a:br>
              <a:rPr lang="de-CH" dirty="0"/>
            </a:br>
            <a:r>
              <a:rPr lang="de-CH" dirty="0"/>
              <a:t>Switzerland</a:t>
            </a:r>
            <a:br>
              <a:rPr lang="de-CH" dirty="0"/>
            </a:br>
            <a:r>
              <a:rPr lang="de-CH" dirty="0">
                <a:hlinkClick r:id="rId3"/>
              </a:rPr>
              <a:t>helga.willer@fibl.org</a:t>
            </a:r>
            <a:endParaRPr lang="en-US" dirty="0"/>
          </a:p>
        </p:txBody>
      </p:sp>
      <p:sp>
        <p:nvSpPr>
          <p:cNvPr id="8" name="Foliennummernplatzhalter 3"/>
          <p:cNvSpPr>
            <a:spLocks noGrp="1"/>
          </p:cNvSpPr>
          <p:nvPr>
            <p:ph type="sldNum" sz="quarter" idx="4"/>
          </p:nvPr>
        </p:nvSpPr>
        <p:spPr/>
        <p:txBody>
          <a:bodyPr/>
          <a:lstStyle/>
          <a:p>
            <a:fld id="{DBC8FA60-E7A4-4A3C-A274-EE460834FBED}" type="slidenum">
              <a:rPr lang="de-DE" smtClean="0"/>
              <a:pPr/>
              <a:t>79</a:t>
            </a:fld>
            <a:endParaRPr lang="de-DE" dirty="0"/>
          </a:p>
        </p:txBody>
      </p:sp>
    </p:spTree>
    <p:extLst>
      <p:ext uri="{BB962C8B-B14F-4D97-AF65-F5344CB8AC3E}">
        <p14:creationId xmlns:p14="http://schemas.microsoft.com/office/powerpoint/2010/main" val="3559090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p:cNvSpPr>
            <a:spLocks noGrp="1"/>
          </p:cNvSpPr>
          <p:nvPr>
            <p:ph type="title"/>
          </p:nvPr>
        </p:nvSpPr>
        <p:spPr/>
        <p:txBody>
          <a:bodyPr/>
          <a:lstStyle/>
          <a:p>
            <a:r>
              <a:rPr lang="de-DE" dirty="0"/>
              <a:t>Organic agriculture in </a:t>
            </a:r>
            <a:r>
              <a:rPr lang="de-DE" dirty="0" err="1"/>
              <a:t>Africa</a:t>
            </a:r>
            <a:r>
              <a:rPr lang="de-DE" dirty="0"/>
              <a:t> </a:t>
            </a:r>
            <a:r>
              <a:rPr lang="de-CH" dirty="0"/>
              <a:t>202</a:t>
            </a:r>
            <a:r>
              <a:rPr lang="cs-CZ" dirty="0"/>
              <a:t>1</a:t>
            </a:r>
            <a:endParaRPr lang="de-DE" dirty="0"/>
          </a:p>
        </p:txBody>
      </p:sp>
      <p:sp>
        <p:nvSpPr>
          <p:cNvPr id="135171" name="Inhaltsplatzhalter 2"/>
          <p:cNvSpPr>
            <a:spLocks noGrp="1"/>
          </p:cNvSpPr>
          <p:nvPr>
            <p:ph idx="1"/>
          </p:nvPr>
        </p:nvSpPr>
        <p:spPr/>
        <p:txBody>
          <a:bodyPr/>
          <a:lstStyle/>
          <a:p>
            <a:pPr marL="285750" indent="-285750"/>
            <a:r>
              <a:rPr lang="en-US" sz="1800" dirty="0"/>
              <a:t>There were </a:t>
            </a:r>
            <a:r>
              <a:rPr lang="cs-CZ" sz="1800" dirty="0"/>
              <a:t>nearly </a:t>
            </a:r>
            <a:r>
              <a:rPr lang="en-US" sz="1800" dirty="0"/>
              <a:t>2</a:t>
            </a:r>
            <a:r>
              <a:rPr lang="cs-CZ" sz="1800" dirty="0"/>
              <a:t>.7</a:t>
            </a:r>
            <a:r>
              <a:rPr lang="en-US" sz="1800" dirty="0"/>
              <a:t> million hectares of certified organic agricultural land in Africa in </a:t>
            </a:r>
            <a:r>
              <a:rPr lang="cs-CZ" sz="1800" dirty="0"/>
              <a:t>2021</a:t>
            </a:r>
            <a:r>
              <a:rPr lang="en-US" sz="1800" dirty="0"/>
              <a:t>. </a:t>
            </a:r>
          </a:p>
          <a:p>
            <a:pPr marL="285750" indent="-285750"/>
            <a:r>
              <a:rPr lang="en-US" sz="1800" dirty="0"/>
              <a:t>Africa reported </a:t>
            </a:r>
            <a:r>
              <a:rPr lang="cs-CZ" sz="1800" dirty="0"/>
              <a:t>almost 393</a:t>
            </a:r>
            <a:r>
              <a:rPr lang="en-US" sz="1800" dirty="0"/>
              <a:t>´000 hectares more than in </a:t>
            </a:r>
            <a:r>
              <a:rPr lang="cs-CZ" sz="1800" dirty="0"/>
              <a:t>2020</a:t>
            </a:r>
            <a:r>
              <a:rPr lang="en-US" sz="1800" dirty="0"/>
              <a:t>, a </a:t>
            </a:r>
            <a:r>
              <a:rPr lang="cs-CZ" sz="1800" dirty="0"/>
              <a:t>17.3</a:t>
            </a:r>
            <a:r>
              <a:rPr lang="en-US" sz="1800" dirty="0"/>
              <a:t> percent increase, and nearly </a:t>
            </a:r>
            <a:r>
              <a:rPr lang="cs-CZ" sz="1800" dirty="0"/>
              <a:t>1´123</a:t>
            </a:r>
            <a:r>
              <a:rPr lang="en-US" sz="1800" dirty="0"/>
              <a:t>´000 producers. </a:t>
            </a:r>
          </a:p>
          <a:p>
            <a:pPr marL="285750" indent="-285750"/>
            <a:r>
              <a:rPr lang="cs-CZ" sz="1800" dirty="0"/>
              <a:t>Uganda</a:t>
            </a:r>
            <a:r>
              <a:rPr lang="en-US" sz="1800" dirty="0"/>
              <a:t> was the country with the largest organic area (more than </a:t>
            </a:r>
            <a:r>
              <a:rPr lang="cs-CZ" sz="1800" dirty="0"/>
              <a:t>505</a:t>
            </a:r>
            <a:r>
              <a:rPr lang="en-US" sz="1800" dirty="0"/>
              <a:t>´000 hectares in </a:t>
            </a:r>
            <a:r>
              <a:rPr lang="cs-CZ" sz="1800" dirty="0"/>
              <a:t>2021</a:t>
            </a:r>
            <a:r>
              <a:rPr lang="en-US" sz="1800" dirty="0"/>
              <a:t>), </a:t>
            </a:r>
            <a:r>
              <a:rPr lang="cs-CZ" sz="1800" dirty="0"/>
              <a:t>as well as</a:t>
            </a:r>
            <a:r>
              <a:rPr lang="en-US" sz="1800" dirty="0"/>
              <a:t> the largest number of organic producers (</a:t>
            </a:r>
            <a:r>
              <a:rPr lang="cs-CZ" sz="1800" dirty="0"/>
              <a:t>over</a:t>
            </a:r>
            <a:r>
              <a:rPr lang="en-US" sz="1800" dirty="0"/>
              <a:t> </a:t>
            </a:r>
            <a:r>
              <a:rPr lang="cs-CZ" sz="1800" dirty="0"/>
              <a:t>400</a:t>
            </a:r>
            <a:r>
              <a:rPr lang="en-US" sz="1800" dirty="0"/>
              <a:t>´000). </a:t>
            </a:r>
          </a:p>
          <a:p>
            <a:pPr marL="285750" indent="-285750"/>
            <a:r>
              <a:rPr lang="en-US" sz="1800" dirty="0"/>
              <a:t>The country with the highest percentage of land devoted to organic farming in the region was the island state of São Tomé and Príncipe, with </a:t>
            </a:r>
            <a:r>
              <a:rPr lang="cs-CZ" sz="1800" dirty="0"/>
              <a:t>21.1</a:t>
            </a:r>
            <a:r>
              <a:rPr lang="en-US" sz="1800" dirty="0"/>
              <a:t> percent of its agricultural area dedicated to organic crops. </a:t>
            </a:r>
          </a:p>
          <a:p>
            <a:pPr marL="285750" indent="-285750"/>
            <a:r>
              <a:rPr lang="en-US" sz="1800" dirty="0"/>
              <a:t>The majority of certified organic products in Africa are destined for export markets. Key crops are </a:t>
            </a:r>
            <a:r>
              <a:rPr lang="cs-CZ" sz="1800" dirty="0"/>
              <a:t>coffee. cocoa</a:t>
            </a:r>
            <a:r>
              <a:rPr lang="en-US" sz="1800" dirty="0"/>
              <a:t>,</a:t>
            </a:r>
            <a:r>
              <a:rPr lang="cs-CZ" sz="1800" dirty="0"/>
              <a:t> textile crops,</a:t>
            </a:r>
            <a:r>
              <a:rPr lang="en-US" sz="1800" dirty="0"/>
              <a:t> olives, </a:t>
            </a:r>
            <a:r>
              <a:rPr lang="cs-CZ" sz="1800" dirty="0"/>
              <a:t>nuts and oilseeds.</a:t>
            </a:r>
            <a:endParaRPr lang="en-US" sz="1800" dirty="0"/>
          </a:p>
          <a:p>
            <a:pPr marL="285750" indent="-285750"/>
            <a:r>
              <a:rPr lang="en-US" sz="1800" dirty="0"/>
              <a:t>Five countries in Africa have legislation on organic agriculture, and </a:t>
            </a:r>
            <a:r>
              <a:rPr lang="cs-CZ" sz="1800" dirty="0"/>
              <a:t>seven</a:t>
            </a:r>
            <a:r>
              <a:rPr lang="en-US" sz="1800" dirty="0"/>
              <a:t> countries are drafting legislation. Six countries have a national standard but lack legislation on the definition of organic farming (East African Organic Product Standard). </a:t>
            </a:r>
          </a:p>
        </p:txBody>
      </p:sp>
      <p:sp>
        <p:nvSpPr>
          <p:cNvPr id="47108" name="Text Box 4"/>
          <p:cNvSpPr txBox="1">
            <a:spLocks noChangeArrowheads="1"/>
          </p:cNvSpPr>
          <p:nvPr/>
        </p:nvSpPr>
        <p:spPr bwMode="auto">
          <a:xfrm>
            <a:off x="4803776" y="6304399"/>
            <a:ext cx="2012305" cy="274637"/>
          </a:xfrm>
          <a:prstGeom prst="rect">
            <a:avLst/>
          </a:prstGeom>
          <a:noFill/>
          <a:ln w="9525">
            <a:noFill/>
            <a:miter lim="800000"/>
            <a:headEnd/>
            <a:tailEnd/>
          </a:ln>
        </p:spPr>
        <p:txBody>
          <a:bodyPr wrap="square">
            <a:spAutoFit/>
          </a:bodyPr>
          <a:lstStyle/>
          <a:p>
            <a:pPr eaLnBrk="0" hangingPunct="0">
              <a:spcBef>
                <a:spcPct val="50000"/>
              </a:spcBef>
            </a:pPr>
            <a:r>
              <a:rPr lang="de-CH" sz="1200" dirty="0"/>
              <a:t>Source: FiBL </a:t>
            </a:r>
            <a:r>
              <a:rPr lang="de-CH" sz="1200" dirty="0" err="1"/>
              <a:t>survey</a:t>
            </a:r>
            <a:r>
              <a:rPr lang="de-CH" sz="1200" dirty="0"/>
              <a:t> </a:t>
            </a:r>
            <a:r>
              <a:rPr lang="cs-CZ" sz="1200" dirty="0"/>
              <a:t>2023</a:t>
            </a:r>
            <a:endParaRPr lang="de-CH" sz="1200" dirty="0"/>
          </a:p>
        </p:txBody>
      </p:sp>
      <p:sp>
        <p:nvSpPr>
          <p:cNvPr id="7" name="Foliennummernplatzhalter 3"/>
          <p:cNvSpPr>
            <a:spLocks noGrp="1"/>
          </p:cNvSpPr>
          <p:nvPr>
            <p:ph type="sldNum" sz="quarter" idx="4"/>
          </p:nvPr>
        </p:nvSpPr>
        <p:spPr>
          <a:xfrm>
            <a:off x="9786041" y="6309032"/>
            <a:ext cx="277122" cy="271156"/>
          </a:xfrm>
        </p:spPr>
        <p:txBody>
          <a:bodyPr/>
          <a:lstStyle/>
          <a:p>
            <a:fld id="{E807130A-017D-4A97-80D7-1690E5258BC9}" type="slidenum">
              <a:rPr lang="de-DE" smtClean="0"/>
              <a:pPr/>
              <a:t>8</a:t>
            </a:fld>
            <a:endParaRPr lang="de-DE" dirty="0"/>
          </a:p>
        </p:txBody>
      </p:sp>
    </p:spTree>
    <p:extLst>
      <p:ext uri="{BB962C8B-B14F-4D97-AF65-F5344CB8AC3E}">
        <p14:creationId xmlns:p14="http://schemas.microsoft.com/office/powerpoint/2010/main" val="14954278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Disclaimer</a:t>
            </a:r>
          </a:p>
        </p:txBody>
      </p:sp>
      <p:sp>
        <p:nvSpPr>
          <p:cNvPr id="3" name="Inhaltsplatzhalter 2"/>
          <p:cNvSpPr>
            <a:spLocks noGrp="1"/>
          </p:cNvSpPr>
          <p:nvPr>
            <p:ph idx="1"/>
          </p:nvPr>
        </p:nvSpPr>
        <p:spPr/>
        <p:txBody>
          <a:bodyPr/>
          <a:lstStyle/>
          <a:p>
            <a:r>
              <a:rPr lang="en-GB" dirty="0"/>
              <a:t>All of the results contained in this slide show have been compiled by the Research Institute of Organic Agriculture FiBL. However, the possibility of mistakes cannot be ruled out entirely.  Therefore, FiBL is not subject to any obligation and makes no guarantees whatsoever regarding any of the statements or results in this work; neither does FiBL accept responsibility or liability for any possible mistakes, nor for any consequences of actions taken by readers based on statements or advice contained therein.</a:t>
            </a:r>
            <a:endParaRPr lang="de-CH" dirty="0"/>
          </a:p>
          <a:p>
            <a:r>
              <a:rPr lang="en-GB" dirty="0"/>
              <a:t>This document has been produced with the support of the Swiss State Secretariat for Economic Affairs (SECO), the Sustainability Fund of Coop Switzerland, NürnbergMesse, IFOAM – Organics International. The views expressed herein can in no way be taken to reflect the official opinions of SECO, Coop, NürnbergMesse or IFOAM – Organics International. </a:t>
            </a:r>
            <a:endParaRPr lang="de-CH" dirty="0"/>
          </a:p>
        </p:txBody>
      </p:sp>
      <p:sp>
        <p:nvSpPr>
          <p:cNvPr id="4" name="Foliennummernplatzhalter 3"/>
          <p:cNvSpPr>
            <a:spLocks noGrp="1"/>
          </p:cNvSpPr>
          <p:nvPr>
            <p:ph type="sldNum" sz="quarter" idx="4"/>
          </p:nvPr>
        </p:nvSpPr>
        <p:spPr/>
        <p:txBody>
          <a:bodyPr/>
          <a:lstStyle/>
          <a:p>
            <a:fld id="{DBC8FA60-E7A4-4A3C-A274-EE460834FBED}" type="slidenum">
              <a:rPr lang="de-DE" smtClean="0"/>
              <a:pPr/>
              <a:t>80</a:t>
            </a:fld>
            <a:endParaRPr lang="de-DE" dirty="0"/>
          </a:p>
        </p:txBody>
      </p:sp>
    </p:spTree>
    <p:extLst>
      <p:ext uri="{BB962C8B-B14F-4D97-AF65-F5344CB8AC3E}">
        <p14:creationId xmlns:p14="http://schemas.microsoft.com/office/powerpoint/2010/main" val="24095026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9315-D2BE-4181-ABDB-577B9193C16E}"/>
              </a:ext>
            </a:extLst>
          </p:cNvPr>
          <p:cNvSpPr>
            <a:spLocks noGrp="1"/>
          </p:cNvSpPr>
          <p:nvPr>
            <p:ph type="title"/>
          </p:nvPr>
        </p:nvSpPr>
        <p:spPr/>
        <p:txBody>
          <a:bodyPr/>
          <a:lstStyle/>
          <a:p>
            <a:r>
              <a:rPr lang="de-CH" altLang="en-US"/>
              <a:t>Presentations on </a:t>
            </a:r>
            <a:r>
              <a:rPr lang="de-CH" altLang="en-US">
                <a:hlinkClick r:id="rId3"/>
              </a:rPr>
              <a:t>www.organic-world.net</a:t>
            </a:r>
            <a:endParaRPr lang="de-CH" dirty="0"/>
          </a:p>
        </p:txBody>
      </p:sp>
      <p:pic>
        <p:nvPicPr>
          <p:cNvPr id="3" name="Picture 2">
            <a:extLst>
              <a:ext uri="{FF2B5EF4-FFF2-40B4-BE49-F238E27FC236}">
                <a16:creationId xmlns:a16="http://schemas.microsoft.com/office/drawing/2014/main" id="{78D80215-96B2-445F-A041-3591C7AAEDB0}"/>
              </a:ext>
            </a:extLst>
          </p:cNvPr>
          <p:cNvPicPr>
            <a:picLocks noChangeAspect="1"/>
          </p:cNvPicPr>
          <p:nvPr/>
        </p:nvPicPr>
        <p:blipFill>
          <a:blip r:embed="rId4"/>
          <a:stretch>
            <a:fillRect/>
          </a:stretch>
        </p:blipFill>
        <p:spPr>
          <a:xfrm>
            <a:off x="823634" y="1228388"/>
            <a:ext cx="7529368" cy="5629611"/>
          </a:xfrm>
          <a:prstGeom prst="rect">
            <a:avLst/>
          </a:prstGeom>
        </p:spPr>
      </p:pic>
    </p:spTree>
    <p:extLst>
      <p:ext uri="{BB962C8B-B14F-4D97-AF65-F5344CB8AC3E}">
        <p14:creationId xmlns:p14="http://schemas.microsoft.com/office/powerpoint/2010/main" val="33246125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3304B-3A00-48C1-813C-FEE6E099EBCE}"/>
              </a:ext>
            </a:extLst>
          </p:cNvPr>
          <p:cNvSpPr>
            <a:spLocks noGrp="1"/>
          </p:cNvSpPr>
          <p:nvPr>
            <p:ph type="title"/>
          </p:nvPr>
        </p:nvSpPr>
        <p:spPr/>
        <p:txBody>
          <a:bodyPr/>
          <a:lstStyle/>
          <a:p>
            <a:r>
              <a:rPr lang="de-CH" dirty="0"/>
              <a:t>Statistics.FiBL.org</a:t>
            </a:r>
          </a:p>
        </p:txBody>
      </p:sp>
      <p:pic>
        <p:nvPicPr>
          <p:cNvPr id="6" name="Picture 5">
            <a:extLst>
              <a:ext uri="{FF2B5EF4-FFF2-40B4-BE49-F238E27FC236}">
                <a16:creationId xmlns:a16="http://schemas.microsoft.com/office/drawing/2014/main" id="{BDC649F7-AAC4-41C5-8730-B8F119DFB654}"/>
              </a:ext>
            </a:extLst>
          </p:cNvPr>
          <p:cNvPicPr>
            <a:picLocks noChangeAspect="1"/>
          </p:cNvPicPr>
          <p:nvPr/>
        </p:nvPicPr>
        <p:blipFill>
          <a:blip r:embed="rId2"/>
          <a:stretch>
            <a:fillRect/>
          </a:stretch>
        </p:blipFill>
        <p:spPr>
          <a:xfrm>
            <a:off x="823634" y="1194294"/>
            <a:ext cx="8110816" cy="5663706"/>
          </a:xfrm>
          <a:prstGeom prst="rect">
            <a:avLst/>
          </a:prstGeom>
        </p:spPr>
      </p:pic>
    </p:spTree>
    <p:extLst>
      <p:ext uri="{BB962C8B-B14F-4D97-AF65-F5344CB8AC3E}">
        <p14:creationId xmlns:p14="http://schemas.microsoft.com/office/powerpoint/2010/main" val="6577406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545B-8FFD-4CD1-815F-F1C0C701E0C2}"/>
              </a:ext>
            </a:extLst>
          </p:cNvPr>
          <p:cNvSpPr>
            <a:spLocks noGrp="1"/>
          </p:cNvSpPr>
          <p:nvPr>
            <p:ph type="title"/>
          </p:nvPr>
        </p:nvSpPr>
        <p:spPr/>
        <p:txBody>
          <a:bodyPr/>
          <a:lstStyle/>
          <a:p>
            <a:r>
              <a:rPr lang="de-CH" altLang="en-US" dirty="0"/>
              <a:t>www.twitter.com/fiblstatistics</a:t>
            </a:r>
            <a:endParaRPr lang="de-CH" dirty="0"/>
          </a:p>
        </p:txBody>
      </p:sp>
      <p:pic>
        <p:nvPicPr>
          <p:cNvPr id="3" name="Picture 2">
            <a:extLst>
              <a:ext uri="{FF2B5EF4-FFF2-40B4-BE49-F238E27FC236}">
                <a16:creationId xmlns:a16="http://schemas.microsoft.com/office/drawing/2014/main" id="{77F71D31-E28E-4672-B463-9AAFDB100E13}"/>
              </a:ext>
            </a:extLst>
          </p:cNvPr>
          <p:cNvPicPr>
            <a:picLocks noChangeAspect="1"/>
          </p:cNvPicPr>
          <p:nvPr/>
        </p:nvPicPr>
        <p:blipFill>
          <a:blip r:embed="rId2"/>
          <a:stretch>
            <a:fillRect/>
          </a:stretch>
        </p:blipFill>
        <p:spPr>
          <a:xfrm>
            <a:off x="1361046" y="1273967"/>
            <a:ext cx="2958476" cy="4310063"/>
          </a:xfrm>
          <a:prstGeom prst="rect">
            <a:avLst/>
          </a:prstGeom>
        </p:spPr>
      </p:pic>
      <p:pic>
        <p:nvPicPr>
          <p:cNvPr id="6" name="Picture 5">
            <a:extLst>
              <a:ext uri="{FF2B5EF4-FFF2-40B4-BE49-F238E27FC236}">
                <a16:creationId xmlns:a16="http://schemas.microsoft.com/office/drawing/2014/main" id="{15715700-EB83-42AB-87D2-204DD699D6FA}"/>
              </a:ext>
            </a:extLst>
          </p:cNvPr>
          <p:cNvPicPr>
            <a:picLocks noChangeAspect="1"/>
          </p:cNvPicPr>
          <p:nvPr/>
        </p:nvPicPr>
        <p:blipFill>
          <a:blip r:embed="rId3"/>
          <a:stretch>
            <a:fillRect/>
          </a:stretch>
        </p:blipFill>
        <p:spPr>
          <a:xfrm>
            <a:off x="5605462" y="1273967"/>
            <a:ext cx="5075089" cy="5033962"/>
          </a:xfrm>
          <a:prstGeom prst="rect">
            <a:avLst/>
          </a:prstGeom>
        </p:spPr>
      </p:pic>
    </p:spTree>
    <p:extLst>
      <p:ext uri="{BB962C8B-B14F-4D97-AF65-F5344CB8AC3E}">
        <p14:creationId xmlns:p14="http://schemas.microsoft.com/office/powerpoint/2010/main" val="37852957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405B3-848B-D84F-B838-AA9DCE90FD70}"/>
              </a:ext>
            </a:extLst>
          </p:cNvPr>
          <p:cNvSpPr>
            <a:spLocks noGrp="1"/>
          </p:cNvSpPr>
          <p:nvPr>
            <p:ph type="title"/>
          </p:nvPr>
        </p:nvSpPr>
        <p:spPr/>
        <p:txBody>
          <a:bodyPr>
            <a:normAutofit/>
          </a:bodyPr>
          <a:lstStyle/>
          <a:p>
            <a:r>
              <a:rPr lang="en-US" sz="2800" dirty="0"/>
              <a:t>Contact</a:t>
            </a:r>
          </a:p>
        </p:txBody>
      </p:sp>
      <p:sp>
        <p:nvSpPr>
          <p:cNvPr id="3" name="Content Placeholder 2">
            <a:extLst>
              <a:ext uri="{FF2B5EF4-FFF2-40B4-BE49-F238E27FC236}">
                <a16:creationId xmlns:a16="http://schemas.microsoft.com/office/drawing/2014/main" id="{9BE6DD01-D6BD-724A-92D2-0B6B5F0FD3FF}"/>
              </a:ext>
            </a:extLst>
          </p:cNvPr>
          <p:cNvSpPr>
            <a:spLocks noGrp="1"/>
          </p:cNvSpPr>
          <p:nvPr>
            <p:ph idx="1"/>
          </p:nvPr>
        </p:nvSpPr>
        <p:spPr>
          <a:xfrm>
            <a:off x="838200" y="1448253"/>
            <a:ext cx="10515600" cy="4351338"/>
          </a:xfrm>
        </p:spPr>
        <p:txBody>
          <a:bodyPr/>
          <a:lstStyle/>
          <a:p>
            <a:pPr marL="0" indent="0">
              <a:buNone/>
            </a:pPr>
            <a:r>
              <a:rPr lang="en-GB" dirty="0"/>
              <a:t>Helga Willer</a:t>
            </a:r>
            <a:br>
              <a:rPr lang="en-GB" dirty="0"/>
            </a:br>
            <a:r>
              <a:rPr lang="en-GB" dirty="0"/>
              <a:t>Research Institute of Organic Agriculture FiBL</a:t>
            </a:r>
            <a:br>
              <a:rPr lang="en-GB" dirty="0"/>
            </a:br>
            <a:r>
              <a:rPr lang="en-GB" dirty="0"/>
              <a:t>Ackerstrasse 113, Box 219</a:t>
            </a:r>
            <a:br>
              <a:rPr lang="en-GB" dirty="0"/>
            </a:br>
            <a:r>
              <a:rPr lang="en-GB" dirty="0"/>
              <a:t>5070 Frick</a:t>
            </a:r>
            <a:br>
              <a:rPr lang="en-GB" dirty="0"/>
            </a:br>
            <a:r>
              <a:rPr lang="en-GB" dirty="0"/>
              <a:t>Switzerland</a:t>
            </a:r>
          </a:p>
          <a:p>
            <a:pPr marL="0" indent="0">
              <a:lnSpc>
                <a:spcPct val="20000"/>
              </a:lnSpc>
              <a:buNone/>
            </a:pPr>
            <a:endParaRPr lang="en-GB" dirty="0"/>
          </a:p>
          <a:p>
            <a:pPr marL="0" indent="0">
              <a:buNone/>
            </a:pPr>
            <a:r>
              <a:rPr lang="en-GB" dirty="0"/>
              <a:t>Phone +41 62 865 72 72</a:t>
            </a:r>
            <a:br>
              <a:rPr lang="en-GB" dirty="0"/>
            </a:br>
            <a:r>
              <a:rPr lang="en-GB" dirty="0"/>
              <a:t>Phone +41 62 865 72 07 (direct)</a:t>
            </a:r>
          </a:p>
          <a:p>
            <a:pPr marL="0" indent="0">
              <a:buNone/>
            </a:pPr>
            <a:r>
              <a:rPr lang="en-GB" dirty="0">
                <a:hlinkClick r:id="rId2"/>
              </a:rPr>
              <a:t>info.suisse@fibl.org</a:t>
            </a:r>
            <a:r>
              <a:rPr lang="en-GB" dirty="0"/>
              <a:t>, </a:t>
            </a:r>
            <a:r>
              <a:rPr lang="en-GB" dirty="0">
                <a:hlinkClick r:id="rId3"/>
              </a:rPr>
              <a:t>helga.willer@fibl.org</a:t>
            </a:r>
            <a:r>
              <a:rPr lang="en-GB" dirty="0"/>
              <a:t> </a:t>
            </a:r>
            <a:br>
              <a:rPr lang="en-GB" dirty="0"/>
            </a:br>
            <a:r>
              <a:rPr lang="en-GB" dirty="0">
                <a:hlinkClick r:id="rId4"/>
              </a:rPr>
              <a:t>www.fibl.org</a:t>
            </a:r>
            <a:r>
              <a:rPr lang="en-GB" dirty="0"/>
              <a:t>, </a:t>
            </a:r>
            <a:r>
              <a:rPr lang="en-GB" dirty="0">
                <a:hlinkClick r:id="rId5"/>
              </a:rPr>
              <a:t>www.organic-world.net</a:t>
            </a:r>
            <a:r>
              <a:rPr lang="en-GB" dirty="0"/>
              <a:t>, </a:t>
            </a:r>
            <a:r>
              <a:rPr lang="en-GB" dirty="0">
                <a:hlinkClick r:id="rId6"/>
              </a:rPr>
              <a:t>https://statistics.fibl.org</a:t>
            </a:r>
            <a:r>
              <a:rPr lang="en-GB" dirty="0"/>
              <a:t> </a:t>
            </a:r>
          </a:p>
        </p:txBody>
      </p:sp>
    </p:spTree>
    <p:extLst>
      <p:ext uri="{BB962C8B-B14F-4D97-AF65-F5344CB8AC3E}">
        <p14:creationId xmlns:p14="http://schemas.microsoft.com/office/powerpoint/2010/main" val="14223864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9498B-A81A-A549-A0AF-AFC67138070F}"/>
              </a:ext>
            </a:extLst>
          </p:cNvPr>
          <p:cNvSpPr>
            <a:spLocks noGrp="1"/>
          </p:cNvSpPr>
          <p:nvPr>
            <p:ph type="title"/>
          </p:nvPr>
        </p:nvSpPr>
        <p:spPr/>
        <p:txBody>
          <a:bodyPr>
            <a:normAutofit/>
          </a:bodyPr>
          <a:lstStyle/>
          <a:p>
            <a:r>
              <a:rPr lang="en-US" sz="2800" dirty="0" err="1"/>
              <a:t>FiBL</a:t>
            </a:r>
            <a:r>
              <a:rPr lang="en-US" sz="2800" dirty="0"/>
              <a:t> online</a:t>
            </a:r>
          </a:p>
        </p:txBody>
      </p:sp>
      <p:grpSp>
        <p:nvGrpSpPr>
          <p:cNvPr id="35" name="Group 34">
            <a:extLst>
              <a:ext uri="{FF2B5EF4-FFF2-40B4-BE49-F238E27FC236}">
                <a16:creationId xmlns:a16="http://schemas.microsoft.com/office/drawing/2014/main" id="{8BB65460-3444-D64C-A9D0-D05F7A7A498E}"/>
              </a:ext>
            </a:extLst>
          </p:cNvPr>
          <p:cNvGrpSpPr/>
          <p:nvPr/>
        </p:nvGrpSpPr>
        <p:grpSpPr>
          <a:xfrm>
            <a:off x="838200" y="1810702"/>
            <a:ext cx="8532809" cy="3554578"/>
            <a:chOff x="599603" y="1495209"/>
            <a:chExt cx="8532809" cy="3554578"/>
          </a:xfrm>
        </p:grpSpPr>
        <p:grpSp>
          <p:nvGrpSpPr>
            <p:cNvPr id="19" name="Group 18">
              <a:extLst>
                <a:ext uri="{FF2B5EF4-FFF2-40B4-BE49-F238E27FC236}">
                  <a16:creationId xmlns:a16="http://schemas.microsoft.com/office/drawing/2014/main" id="{5F46367B-105D-2A4C-A47D-DE6F0FC37727}"/>
                </a:ext>
              </a:extLst>
            </p:cNvPr>
            <p:cNvGrpSpPr/>
            <p:nvPr/>
          </p:nvGrpSpPr>
          <p:grpSpPr>
            <a:xfrm>
              <a:off x="599603" y="1495209"/>
              <a:ext cx="8532809" cy="3554578"/>
              <a:chOff x="599603" y="1495209"/>
              <a:chExt cx="8532809" cy="3554578"/>
            </a:xfrm>
          </p:grpSpPr>
          <p:pic>
            <p:nvPicPr>
              <p:cNvPr id="20" name="Grafik 5">
                <a:hlinkClick r:id="rId2"/>
                <a:extLst>
                  <a:ext uri="{FF2B5EF4-FFF2-40B4-BE49-F238E27FC236}">
                    <a16:creationId xmlns:a16="http://schemas.microsoft.com/office/drawing/2014/main" id="{77A406CC-FA12-E942-BC35-EF10AE3BCE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993" y="3010178"/>
                <a:ext cx="630776" cy="630776"/>
              </a:xfrm>
              <a:prstGeom prst="rect">
                <a:avLst/>
              </a:prstGeom>
            </p:spPr>
          </p:pic>
          <p:pic>
            <p:nvPicPr>
              <p:cNvPr id="21" name="Picture 4" descr="https://lh3.googleusercontent.com/ZZPdzvlpK9r_Df9C3M7j1rNRi7hhHRvPhlklJ3lfi5jk86Jd1s0Y5wcQ1QgbVaAP5Q=w300">
                <a:hlinkClick r:id="rId4"/>
                <a:extLst>
                  <a:ext uri="{FF2B5EF4-FFF2-40B4-BE49-F238E27FC236}">
                    <a16:creationId xmlns:a16="http://schemas.microsoft.com/office/drawing/2014/main" id="{BEFA0C65-ECD6-624F-B7C4-AAD50C2364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0679" y="4419011"/>
                <a:ext cx="630776" cy="630776"/>
              </a:xfrm>
              <a:prstGeom prst="rect">
                <a:avLst/>
              </a:prstGeom>
              <a:noFill/>
              <a:extLst>
                <a:ext uri="{909E8E84-426E-40DD-AFC4-6F175D3DCCD1}">
                  <a14:hiddenFill xmlns:a14="http://schemas.microsoft.com/office/drawing/2010/main">
                    <a:solidFill>
                      <a:srgbClr val="FFFFFF"/>
                    </a:solidFill>
                  </a14:hiddenFill>
                </a:ext>
              </a:extLst>
            </p:spPr>
          </p:pic>
          <p:pic>
            <p:nvPicPr>
              <p:cNvPr id="22" name="Grafik 8">
                <a:hlinkClick r:id="rId6"/>
                <a:extLst>
                  <a:ext uri="{FF2B5EF4-FFF2-40B4-BE49-F238E27FC236}">
                    <a16:creationId xmlns:a16="http://schemas.microsoft.com/office/drawing/2014/main" id="{7B144CD8-3729-4748-8029-E45ED76137E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43809" y="4419011"/>
                <a:ext cx="630776" cy="630776"/>
              </a:xfrm>
              <a:prstGeom prst="rect">
                <a:avLst/>
              </a:prstGeom>
            </p:spPr>
          </p:pic>
          <p:grpSp>
            <p:nvGrpSpPr>
              <p:cNvPr id="23" name="Gruppieren 13">
                <a:extLst>
                  <a:ext uri="{FF2B5EF4-FFF2-40B4-BE49-F238E27FC236}">
                    <a16:creationId xmlns:a16="http://schemas.microsoft.com/office/drawing/2014/main" id="{EEB974EA-99FD-3846-8779-8E211DFB9FCB}"/>
                  </a:ext>
                </a:extLst>
              </p:cNvPr>
              <p:cNvGrpSpPr/>
              <p:nvPr/>
            </p:nvGrpSpPr>
            <p:grpSpPr>
              <a:xfrm>
                <a:off x="599603" y="1536612"/>
                <a:ext cx="997206" cy="997206"/>
                <a:chOff x="4114800" y="2971800"/>
                <a:chExt cx="997206" cy="997206"/>
              </a:xfrm>
            </p:grpSpPr>
            <p:pic>
              <p:nvPicPr>
                <p:cNvPr id="32" name="Grafik 9" descr="Welt">
                  <a:hlinkClick r:id="rId8"/>
                  <a:extLst>
                    <a:ext uri="{FF2B5EF4-FFF2-40B4-BE49-F238E27FC236}">
                      <a16:creationId xmlns:a16="http://schemas.microsoft.com/office/drawing/2014/main" id="{F189B53A-52D6-404C-B51B-2FB9B18F253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14800" y="2971800"/>
                  <a:ext cx="914400" cy="914400"/>
                </a:xfrm>
                <a:prstGeom prst="rect">
                  <a:avLst/>
                </a:prstGeom>
              </p:spPr>
            </p:pic>
            <p:pic>
              <p:nvPicPr>
                <p:cNvPr id="33" name="Grafik 12" descr="Cursor">
                  <a:extLst>
                    <a:ext uri="{FF2B5EF4-FFF2-40B4-BE49-F238E27FC236}">
                      <a16:creationId xmlns:a16="http://schemas.microsoft.com/office/drawing/2014/main" id="{FE664DBD-DF5C-0249-B137-787BBBE6139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61578" y="3418578"/>
                  <a:ext cx="550428" cy="550428"/>
                </a:xfrm>
                <a:prstGeom prst="rect">
                  <a:avLst/>
                </a:prstGeom>
              </p:spPr>
            </p:pic>
          </p:grpSp>
          <p:grpSp>
            <p:nvGrpSpPr>
              <p:cNvPr id="24" name="Gruppieren 14">
                <a:extLst>
                  <a:ext uri="{FF2B5EF4-FFF2-40B4-BE49-F238E27FC236}">
                    <a16:creationId xmlns:a16="http://schemas.microsoft.com/office/drawing/2014/main" id="{6928F7D9-55EB-6A4E-90C3-A497A6AE3DD9}"/>
                  </a:ext>
                </a:extLst>
              </p:cNvPr>
              <p:cNvGrpSpPr/>
              <p:nvPr/>
            </p:nvGrpSpPr>
            <p:grpSpPr>
              <a:xfrm>
                <a:off x="4301997" y="1495209"/>
                <a:ext cx="997206" cy="997206"/>
                <a:chOff x="4114800" y="2971800"/>
                <a:chExt cx="997206" cy="997206"/>
              </a:xfrm>
            </p:grpSpPr>
            <p:pic>
              <p:nvPicPr>
                <p:cNvPr id="30" name="Grafik 15" descr="Welt">
                  <a:hlinkClick r:id="rId11"/>
                  <a:extLst>
                    <a:ext uri="{FF2B5EF4-FFF2-40B4-BE49-F238E27FC236}">
                      <a16:creationId xmlns:a16="http://schemas.microsoft.com/office/drawing/2014/main" id="{DE3B2A9C-DDE8-334A-806A-B47F3883E01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14800" y="2971800"/>
                  <a:ext cx="914400" cy="914400"/>
                </a:xfrm>
                <a:prstGeom prst="rect">
                  <a:avLst/>
                </a:prstGeom>
              </p:spPr>
            </p:pic>
            <p:pic>
              <p:nvPicPr>
                <p:cNvPr id="31" name="Grafik 16" descr="Cursor">
                  <a:extLst>
                    <a:ext uri="{FF2B5EF4-FFF2-40B4-BE49-F238E27FC236}">
                      <a16:creationId xmlns:a16="http://schemas.microsoft.com/office/drawing/2014/main" id="{04AA1540-F745-2B47-89B3-D0320329324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61578" y="3418578"/>
                  <a:ext cx="550428" cy="550428"/>
                </a:xfrm>
                <a:prstGeom prst="rect">
                  <a:avLst/>
                </a:prstGeom>
              </p:spPr>
            </p:pic>
          </p:grpSp>
          <p:sp>
            <p:nvSpPr>
              <p:cNvPr id="25" name="Textfeld 17">
                <a:extLst>
                  <a:ext uri="{FF2B5EF4-FFF2-40B4-BE49-F238E27FC236}">
                    <a16:creationId xmlns:a16="http://schemas.microsoft.com/office/drawing/2014/main" id="{CF4F0875-77CE-A447-8BA0-67707271D3C5}"/>
                  </a:ext>
                </a:extLst>
              </p:cNvPr>
              <p:cNvSpPr txBox="1"/>
              <p:nvPr/>
            </p:nvSpPr>
            <p:spPr>
              <a:xfrm>
                <a:off x="1679615" y="1796939"/>
                <a:ext cx="1889492" cy="492443"/>
              </a:xfrm>
              <a:prstGeom prst="rect">
                <a:avLst/>
              </a:prstGeom>
              <a:noFill/>
            </p:spPr>
            <p:txBody>
              <a:bodyPr wrap="none" rtlCol="0">
                <a:spAutoFit/>
              </a:bodyPr>
              <a:lstStyle/>
              <a:p>
                <a:r>
                  <a:rPr lang="de-CH" sz="2600" dirty="0">
                    <a:hlinkClick r:id="rId12"/>
                  </a:rPr>
                  <a:t>www.fibl.org</a:t>
                </a:r>
                <a:endParaRPr lang="de-CH" sz="2600" dirty="0"/>
              </a:p>
            </p:txBody>
          </p:sp>
          <p:sp>
            <p:nvSpPr>
              <p:cNvPr id="26" name="Textfeld 19">
                <a:extLst>
                  <a:ext uri="{FF2B5EF4-FFF2-40B4-BE49-F238E27FC236}">
                    <a16:creationId xmlns:a16="http://schemas.microsoft.com/office/drawing/2014/main" id="{CE9D93A8-9476-9848-BD00-E61F4F9FAD25}"/>
                  </a:ext>
                </a:extLst>
              </p:cNvPr>
              <p:cNvSpPr txBox="1"/>
              <p:nvPr/>
            </p:nvSpPr>
            <p:spPr>
              <a:xfrm>
                <a:off x="1679615" y="3094732"/>
                <a:ext cx="1069524" cy="492443"/>
              </a:xfrm>
              <a:prstGeom prst="rect">
                <a:avLst/>
              </a:prstGeom>
              <a:noFill/>
            </p:spPr>
            <p:txBody>
              <a:bodyPr wrap="none" rtlCol="0">
                <a:spAutoFit/>
              </a:bodyPr>
              <a:lstStyle/>
              <a:p>
                <a:r>
                  <a:rPr lang="de-CH" sz="2600" dirty="0" err="1">
                    <a:hlinkClick r:id="rId2"/>
                  </a:rPr>
                  <a:t>fiblfilm</a:t>
                </a:r>
                <a:endParaRPr lang="de-CH" sz="2600" dirty="0"/>
              </a:p>
            </p:txBody>
          </p:sp>
          <p:sp>
            <p:nvSpPr>
              <p:cNvPr id="27" name="Textfeld 20">
                <a:extLst>
                  <a:ext uri="{FF2B5EF4-FFF2-40B4-BE49-F238E27FC236}">
                    <a16:creationId xmlns:a16="http://schemas.microsoft.com/office/drawing/2014/main" id="{B9468D72-BAD8-634A-813E-C9EB201A3F19}"/>
                  </a:ext>
                </a:extLst>
              </p:cNvPr>
              <p:cNvSpPr txBox="1"/>
              <p:nvPr/>
            </p:nvSpPr>
            <p:spPr>
              <a:xfrm>
                <a:off x="5466600" y="3108381"/>
                <a:ext cx="1377300" cy="492443"/>
              </a:xfrm>
              <a:prstGeom prst="rect">
                <a:avLst/>
              </a:prstGeom>
              <a:noFill/>
            </p:spPr>
            <p:txBody>
              <a:bodyPr wrap="none" rtlCol="0">
                <a:spAutoFit/>
              </a:bodyPr>
              <a:lstStyle/>
              <a:p>
                <a:r>
                  <a:rPr lang="de-CH" sz="2600" dirty="0">
                    <a:hlinkClick r:id="rId13"/>
                  </a:rPr>
                  <a:t>@</a:t>
                </a:r>
                <a:r>
                  <a:rPr lang="de-CH" sz="2600" dirty="0" err="1">
                    <a:hlinkClick r:id="rId13"/>
                  </a:rPr>
                  <a:t>fiblorg</a:t>
                </a:r>
                <a:endParaRPr lang="de-CH" sz="2600" dirty="0"/>
              </a:p>
            </p:txBody>
          </p:sp>
          <p:sp>
            <p:nvSpPr>
              <p:cNvPr id="28" name="Textfeld 21">
                <a:extLst>
                  <a:ext uri="{FF2B5EF4-FFF2-40B4-BE49-F238E27FC236}">
                    <a16:creationId xmlns:a16="http://schemas.microsoft.com/office/drawing/2014/main" id="{758652D1-0FD8-F24F-80D0-A4F5C2F63A69}"/>
                  </a:ext>
                </a:extLst>
              </p:cNvPr>
              <p:cNvSpPr txBox="1"/>
              <p:nvPr/>
            </p:nvSpPr>
            <p:spPr>
              <a:xfrm>
                <a:off x="1679614" y="4503566"/>
                <a:ext cx="1991251" cy="492443"/>
              </a:xfrm>
              <a:prstGeom prst="rect">
                <a:avLst/>
              </a:prstGeom>
              <a:noFill/>
            </p:spPr>
            <p:txBody>
              <a:bodyPr wrap="none" rtlCol="0">
                <a:spAutoFit/>
              </a:bodyPr>
              <a:lstStyle/>
              <a:p>
                <a:r>
                  <a:rPr lang="de-CH" sz="2600" dirty="0">
                    <a:hlinkClick r:id="rId14"/>
                  </a:rPr>
                  <a:t>@FiBLaktuell</a:t>
                </a:r>
                <a:endParaRPr lang="de-CH" sz="2600" dirty="0"/>
              </a:p>
            </p:txBody>
          </p:sp>
          <p:sp>
            <p:nvSpPr>
              <p:cNvPr id="29" name="Textfeld 22">
                <a:extLst>
                  <a:ext uri="{FF2B5EF4-FFF2-40B4-BE49-F238E27FC236}">
                    <a16:creationId xmlns:a16="http://schemas.microsoft.com/office/drawing/2014/main" id="{0397A37A-B18E-4D4F-9F36-55BAA3D4D527}"/>
                  </a:ext>
                </a:extLst>
              </p:cNvPr>
              <p:cNvSpPr txBox="1"/>
              <p:nvPr/>
            </p:nvSpPr>
            <p:spPr>
              <a:xfrm>
                <a:off x="5466600" y="4517213"/>
                <a:ext cx="3665812" cy="492443"/>
              </a:xfrm>
              <a:prstGeom prst="rect">
                <a:avLst/>
              </a:prstGeom>
              <a:noFill/>
            </p:spPr>
            <p:txBody>
              <a:bodyPr wrap="none" rtlCol="0">
                <a:spAutoFit/>
              </a:bodyPr>
              <a:lstStyle/>
              <a:p>
                <a:r>
                  <a:rPr lang="de-CH" sz="2600" dirty="0">
                    <a:hlinkClick r:id="rId6"/>
                  </a:rPr>
                  <a:t>linkedin.com/</a:t>
                </a:r>
                <a:r>
                  <a:rPr lang="de-CH" sz="2600" dirty="0" err="1">
                    <a:hlinkClick r:id="rId6"/>
                  </a:rPr>
                  <a:t>company</a:t>
                </a:r>
                <a:r>
                  <a:rPr lang="de-CH" sz="2600" dirty="0">
                    <a:hlinkClick r:id="rId6"/>
                  </a:rPr>
                  <a:t>/</a:t>
                </a:r>
                <a:r>
                  <a:rPr lang="de-CH" sz="2600" dirty="0" err="1">
                    <a:hlinkClick r:id="rId6"/>
                  </a:rPr>
                  <a:t>fibl</a:t>
                </a:r>
                <a:endParaRPr lang="de-CH" sz="2600" dirty="0"/>
              </a:p>
            </p:txBody>
          </p:sp>
          <p:sp>
            <p:nvSpPr>
              <p:cNvPr id="37" name="Textfeld 17">
                <a:extLst>
                  <a:ext uri="{FF2B5EF4-FFF2-40B4-BE49-F238E27FC236}">
                    <a16:creationId xmlns:a16="http://schemas.microsoft.com/office/drawing/2014/main" id="{D0777A13-1FD0-2044-A887-2CE48194E5FE}"/>
                  </a:ext>
                </a:extLst>
              </p:cNvPr>
              <p:cNvSpPr txBox="1"/>
              <p:nvPr/>
            </p:nvSpPr>
            <p:spPr>
              <a:xfrm>
                <a:off x="5466600" y="1800792"/>
                <a:ext cx="2658933" cy="492443"/>
              </a:xfrm>
              <a:prstGeom prst="rect">
                <a:avLst/>
              </a:prstGeom>
              <a:noFill/>
            </p:spPr>
            <p:txBody>
              <a:bodyPr wrap="none" rtlCol="0">
                <a:spAutoFit/>
              </a:bodyPr>
              <a:lstStyle/>
              <a:p>
                <a:r>
                  <a:rPr lang="de-CH" sz="2600" dirty="0">
                    <a:hlinkClick r:id="rId11"/>
                  </a:rPr>
                  <a:t>www.bioaktuell.ch</a:t>
                </a:r>
                <a:endParaRPr lang="de-CH" sz="2600" dirty="0"/>
              </a:p>
            </p:txBody>
          </p:sp>
        </p:grpSp>
        <p:pic>
          <p:nvPicPr>
            <p:cNvPr id="34" name="Grafik 11">
              <a:hlinkClick r:id="rId13"/>
              <a:extLst>
                <a:ext uri="{FF2B5EF4-FFF2-40B4-BE49-F238E27FC236}">
                  <a16:creationId xmlns:a16="http://schemas.microsoft.com/office/drawing/2014/main" id="{8E1EE578-43AA-3446-BA47-5AF610784556}"/>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4433851" y="3013096"/>
              <a:ext cx="629848" cy="630776"/>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158787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africa_land_country</a:t>
            </a:r>
          </a:p>
        </p:txBody>
      </p:sp>
      <p:pic>
        <p:nvPicPr>
          <p:cNvPr id="5" name="Picture 4">
            <a:extLst>
              <a:ext uri="{FF2B5EF4-FFF2-40B4-BE49-F238E27FC236}">
                <a16:creationId xmlns:a16="http://schemas.microsoft.com/office/drawing/2014/main" id="{747493C7-963A-4E51-BF84-2FE60FF8BB52}"/>
              </a:ext>
            </a:extLst>
          </p:cNvPr>
          <p:cNvPicPr>
            <a:picLocks noChangeAspect="1"/>
          </p:cNvPicPr>
          <p:nvPr/>
        </p:nvPicPr>
        <p:blipFill>
          <a:blip r:embed="rId3"/>
          <a:stretch>
            <a:fillRect/>
          </a:stretch>
        </p:blipFill>
        <p:spPr>
          <a:xfrm>
            <a:off x="839788" y="0"/>
            <a:ext cx="10250489" cy="6858000"/>
          </a:xfrm>
          <a:prstGeom prst="rect">
            <a:avLst/>
          </a:prstGeom>
        </p:spPr>
      </p:pic>
    </p:spTree>
    <p:extLst>
      <p:ext uri="{BB962C8B-B14F-4D97-AF65-F5344CB8AC3E}">
        <p14:creationId xmlns:p14="http://schemas.microsoft.com/office/powerpoint/2010/main" val="2929914987"/>
      </p:ext>
    </p:extLst>
  </p:cSld>
  <p:clrMapOvr>
    <a:masterClrMapping/>
  </p:clrMapOvr>
</p:sld>
</file>

<file path=ppt/theme/theme1.xml><?xml version="1.0" encoding="utf-8"?>
<a:theme xmlns:a="http://schemas.openxmlformats.org/drawingml/2006/main" name="FiBL Slide Master">
  <a:themeElements>
    <a:clrScheme name="FiBL Colors">
      <a:dk1>
        <a:srgbClr val="000000"/>
      </a:dk1>
      <a:lt1>
        <a:srgbClr val="FFFFFF"/>
      </a:lt1>
      <a:dk2>
        <a:srgbClr val="9ABFD4"/>
      </a:dk2>
      <a:lt2>
        <a:srgbClr val="FEFFFF"/>
      </a:lt2>
      <a:accent1>
        <a:srgbClr val="2F6C86"/>
      </a:accent1>
      <a:accent2>
        <a:srgbClr val="CE8628"/>
      </a:accent2>
      <a:accent3>
        <a:srgbClr val="8D66A3"/>
      </a:accent3>
      <a:accent4>
        <a:srgbClr val="75AF41"/>
      </a:accent4>
      <a:accent5>
        <a:srgbClr val="D7B600"/>
      </a:accent5>
      <a:accent6>
        <a:srgbClr val="E84E28"/>
      </a:accent6>
      <a:hlink>
        <a:srgbClr val="000000"/>
      </a:hlink>
      <a:folHlink>
        <a:srgbClr val="00000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prache xmlns="dd18740c-b141-4d05-9751-e9f3dcf7e76f">Englisch</Sprache>
    <TranslationStateDownloadLink xmlns="http://schemas.microsoft.com/sharepoint/v3">
      <Url xsi:nil="true"/>
      <Description xsi:nil="true"/>
    </TranslationStateDownloadLink>
    <Download_x0020_a_x0020_copy xmlns="926ccd4c-651f-4ccc-af87-3950eef9fdad" xsi:nil="true"/>
    <Kategorie xmlns="dd18740c-b141-4d05-9751-e9f3dcf7e76f">Folie</Kategorie>
    <FiBL_x002d_Standort xmlns="926ccd4c-651f-4ccc-af87-3950eef9fdad">FiBL CH</FiBL_x002d_Standort>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38CE18F8DE21746B13E196ECDFF44C0" ma:contentTypeVersion="5" ma:contentTypeDescription="Create a new document." ma:contentTypeScope="" ma:versionID="3866447ef4b274d91ae53c0e04d000d7">
  <xsd:schema xmlns:xsd="http://www.w3.org/2001/XMLSchema" xmlns:xs="http://www.w3.org/2001/XMLSchema" xmlns:p="http://schemas.microsoft.com/office/2006/metadata/properties" xmlns:ns1="http://schemas.microsoft.com/sharepoint/v3" xmlns:ns2="dd18740c-b141-4d05-9751-e9f3dcf7e76f" xmlns:ns3="926ccd4c-651f-4ccc-af87-3950eef9fdad" targetNamespace="http://schemas.microsoft.com/office/2006/metadata/properties" ma:root="true" ma:fieldsID="98267f331064875f993f9785cd354c41" ns1:_="" ns2:_="" ns3:_="">
    <xsd:import namespace="http://schemas.microsoft.com/sharepoint/v3"/>
    <xsd:import namespace="dd18740c-b141-4d05-9751-e9f3dcf7e76f"/>
    <xsd:import namespace="926ccd4c-651f-4ccc-af87-3950eef9fdad"/>
    <xsd:element name="properties">
      <xsd:complexType>
        <xsd:sequence>
          <xsd:element name="documentManagement">
            <xsd:complexType>
              <xsd:all>
                <xsd:element ref="ns2:Kategorie"/>
                <xsd:element ref="ns2:Sprache" minOccurs="0"/>
                <xsd:element ref="ns3:FiBL_x002d_Standort" minOccurs="0"/>
                <xsd:element ref="ns1:TranslationStateDownloadLink" minOccurs="0"/>
                <xsd:element ref="ns3:Download_x0020_a_x0020_cop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TranslationStateDownloadLink" ma:index="11" nillable="true" ma:displayName="Downloadlink" ma:internalName="TranslationStateDownload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18740c-b141-4d05-9751-e9f3dcf7e76f" elementFormDefault="qualified">
    <xsd:import namespace="http://schemas.microsoft.com/office/2006/documentManagement/types"/>
    <xsd:import namespace="http://schemas.microsoft.com/office/infopath/2007/PartnerControls"/>
    <xsd:element name="Kategorie" ma:index="2" ma:displayName="Kategorie" ma:default="Bericht" ma:format="Dropdown" ma:indexed="true" ma:internalName="Kategorie">
      <xsd:simpleType>
        <xsd:restriction base="dms:Choice">
          <xsd:enumeration value="Bericht"/>
          <xsd:enumeration value="Brief/ Fax"/>
          <xsd:enumeration value="Corporate Identity (CI)"/>
          <xsd:enumeration value="EU-Bericht"/>
          <xsd:enumeration value="Folie"/>
          <xsd:enumeration value="Kurse"/>
          <xsd:enumeration value="Logo"/>
          <xsd:enumeration value="Medienmitteilung"/>
          <xsd:enumeration value="Ordnerrücken"/>
          <xsd:enumeration value="Praktikums-/ Semester- /Diplomarbeiten"/>
          <xsd:enumeration value="Sonderformate"/>
          <xsd:enumeration value="Protokolle"/>
          <xsd:enumeration value="Vertrag"/>
        </xsd:restriction>
      </xsd:simpleType>
    </xsd:element>
    <xsd:element name="Sprache" ma:index="3" nillable="true" ma:displayName="Sprache" ma:default="Deutsch" ma:format="Dropdown" ma:internalName="Sprache">
      <xsd:simpleType>
        <xsd:restriction base="dms:Choice">
          <xsd:enumeration value="Deutsch"/>
          <xsd:enumeration value="Englisch"/>
          <xsd:enumeration value="Französisch"/>
          <xsd:enumeration value="Italienisch"/>
          <xsd:enumeration value="Spanisch"/>
        </xsd:restriction>
      </xsd:simpleType>
    </xsd:element>
  </xsd:schema>
  <xsd:schema xmlns:xsd="http://www.w3.org/2001/XMLSchema" xmlns:xs="http://www.w3.org/2001/XMLSchema" xmlns:dms="http://schemas.microsoft.com/office/2006/documentManagement/types" xmlns:pc="http://schemas.microsoft.com/office/infopath/2007/PartnerControls" targetNamespace="926ccd4c-651f-4ccc-af87-3950eef9fdad" elementFormDefault="qualified">
    <xsd:import namespace="http://schemas.microsoft.com/office/2006/documentManagement/types"/>
    <xsd:import namespace="http://schemas.microsoft.com/office/infopath/2007/PartnerControls"/>
    <xsd:element name="FiBL_x002d_Standort" ma:index="4" nillable="true" ma:displayName="FiBL-Standort" ma:default="All FiBL" ma:format="Dropdown" ma:internalName="FiBL_x002d_Standort">
      <xsd:simpleType>
        <xsd:restriction base="dms:Choice">
          <xsd:enumeration value="All FiBL"/>
          <xsd:enumeration value="FiBL CH"/>
          <xsd:enumeration value="FiBL DE"/>
          <xsd:enumeration value="FiBL AT"/>
          <xsd:enumeration value="FiBL EU"/>
          <xsd:enumeration value="Team FiBL France"/>
        </xsd:restriction>
      </xsd:simpleType>
    </xsd:element>
    <xsd:element name="Download_x0020_a_x0020_copy" ma:index="12" nillable="true" ma:displayName="Download a copy" ma:internalName="Download_x0020_a_x0020_cop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Inhaltstyp"/>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0A4870-0F19-497A-A7B4-C3109C528915}">
  <ds:schemaRefs>
    <ds:schemaRef ds:uri="http://schemas.microsoft.com/sharepoint/v3/contenttype/forms"/>
  </ds:schemaRefs>
</ds:datastoreItem>
</file>

<file path=customXml/itemProps2.xml><?xml version="1.0" encoding="utf-8"?>
<ds:datastoreItem xmlns:ds="http://schemas.openxmlformats.org/officeDocument/2006/customXml" ds:itemID="{1E1B3832-62FB-4AA6-AE0F-C1005DBE3406}">
  <ds:schemaRefs>
    <ds:schemaRef ds:uri="http://www.w3.org/XML/1998/namespace"/>
    <ds:schemaRef ds:uri="http://purl.org/dc/dcmitype/"/>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http://purl.org/dc/terms/"/>
    <ds:schemaRef ds:uri="dd18740c-b141-4d05-9751-e9f3dcf7e76f"/>
    <ds:schemaRef ds:uri="http://purl.org/dc/elements/1.1/"/>
    <ds:schemaRef ds:uri="926ccd4c-651f-4ccc-af87-3950eef9fdad"/>
    <ds:schemaRef ds:uri="http://schemas.microsoft.com/sharepoint/v3"/>
  </ds:schemaRefs>
</ds:datastoreItem>
</file>

<file path=customXml/itemProps3.xml><?xml version="1.0" encoding="utf-8"?>
<ds:datastoreItem xmlns:ds="http://schemas.openxmlformats.org/officeDocument/2006/customXml" ds:itemID="{BA681434-57E7-4CCF-9198-64284A5FD2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d18740c-b141-4d05-9751-e9f3dcf7e76f"/>
    <ds:schemaRef ds:uri="926ccd4c-651f-4ccc-af87-3950eef9fd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3793</Words>
  <Application>Microsoft Office PowerPoint</Application>
  <PresentationFormat>Breitbild</PresentationFormat>
  <Paragraphs>748</Paragraphs>
  <Slides>85</Slides>
  <Notes>65</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85</vt:i4>
      </vt:variant>
    </vt:vector>
  </HeadingPairs>
  <TitlesOfParts>
    <vt:vector size="93" baseType="lpstr">
      <vt:lpstr>ＭＳ Ｐゴシック</vt:lpstr>
      <vt:lpstr>ＭＳ Ｐゴシック</vt:lpstr>
      <vt:lpstr>Arial</vt:lpstr>
      <vt:lpstr>Arial Black</vt:lpstr>
      <vt:lpstr>Calibri</vt:lpstr>
      <vt:lpstr>Gill Sans MT</vt:lpstr>
      <vt:lpstr>Times New Roman</vt:lpstr>
      <vt:lpstr>FiBL Slide Master</vt:lpstr>
      <vt:lpstr>Organic Agriculture Worldwide 2021:  Key results from the FiBL survey on organic agriculture worldwide 2023 </vt:lpstr>
      <vt:lpstr>Organic Agriculture Worldwide: Key results from the FiBL survey on organic agriculture worldwide 2023 Part 3: Organic agriculture in the regions </vt:lpstr>
      <vt:lpstr>Acknowledgements</vt:lpstr>
      <vt:lpstr>The World of Organic Agriculture 2023</vt:lpstr>
      <vt:lpstr>About this presentation</vt:lpstr>
      <vt:lpstr>The 24th survey on organic agriculture world-wide</vt:lpstr>
      <vt:lpstr>Africa</vt:lpstr>
      <vt:lpstr>Organic agriculture in Africa 2021</vt:lpstr>
      <vt:lpstr>africa_land_country</vt:lpstr>
      <vt:lpstr>Africa_land_share</vt:lpstr>
      <vt:lpstr>africa_land_growth</vt:lpstr>
      <vt:lpstr>africa_producers_country</vt:lpstr>
      <vt:lpstr>Africa_land_use</vt:lpstr>
      <vt:lpstr>PowerPoint-Präsentation</vt:lpstr>
      <vt:lpstr>PowerPoint-Präsentation</vt:lpstr>
      <vt:lpstr>Asia</vt:lpstr>
      <vt:lpstr>Organic Agriculture in Asia 2021</vt:lpstr>
      <vt:lpstr>Asia_land_country</vt:lpstr>
      <vt:lpstr>Asia_land_share_country</vt:lpstr>
      <vt:lpstr>asia_land_growth</vt:lpstr>
      <vt:lpstr>Asia_producers_country</vt:lpstr>
      <vt:lpstr>Asia_land_use</vt:lpstr>
      <vt:lpstr>Asia_producers_country</vt:lpstr>
      <vt:lpstr>Asia_producers_country</vt:lpstr>
      <vt:lpstr>Europe:  Organic agricultural land 2021</vt:lpstr>
      <vt:lpstr>Organic agriculture in Europe: Key data 2021</vt:lpstr>
      <vt:lpstr>PowerPoint-Präsentation</vt:lpstr>
      <vt:lpstr>PowerPoint-Präsentation</vt:lpstr>
      <vt:lpstr>PowerPoint-Präsentation</vt:lpstr>
      <vt:lpstr>EU_Europe_land_distribution_country</vt:lpstr>
      <vt:lpstr>Europe_land_by_country</vt:lpstr>
      <vt:lpstr>Europe_land_share_country</vt:lpstr>
      <vt:lpstr>Europe_EU_growth_land</vt:lpstr>
      <vt:lpstr>Europe_growth_percent</vt:lpstr>
      <vt:lpstr>Europe_top10_land_growth_area+share</vt:lpstr>
      <vt:lpstr> Europe_EU_growth_producers</vt:lpstr>
      <vt:lpstr>Europe_land_use</vt:lpstr>
      <vt:lpstr>Europe_land_use_by_culture</vt:lpstr>
      <vt:lpstr>Europe_land_use_development</vt:lpstr>
      <vt:lpstr>European_Union_land_use_by_culture</vt:lpstr>
      <vt:lpstr>milk</vt:lpstr>
      <vt:lpstr>PowerPoint-Präsentation</vt:lpstr>
      <vt:lpstr>EU_producers, processors_distribution</vt:lpstr>
      <vt:lpstr>Europe_producers_by_country</vt:lpstr>
      <vt:lpstr>Europe_retail_sales_by_country</vt:lpstr>
      <vt:lpstr>Europe_EU_growth_retail</vt:lpstr>
      <vt:lpstr>Europe_retail_growth</vt:lpstr>
      <vt:lpstr>Europe_retail_per_capita</vt:lpstr>
      <vt:lpstr>Europe_retail_share</vt:lpstr>
      <vt:lpstr> Europe_retail_by_channel</vt:lpstr>
      <vt:lpstr>Europe_retail_by_channel_by_country</vt:lpstr>
      <vt:lpstr>Organic imports volumes up by 2.8 percent in 2021</vt:lpstr>
      <vt:lpstr>Europe_import_country</vt:lpstr>
      <vt:lpstr>EU_import_by_food_product</vt:lpstr>
      <vt:lpstr>EU_import_by_exporter</vt:lpstr>
      <vt:lpstr>Europe_imports development</vt:lpstr>
      <vt:lpstr> Europe_imports development_Arable_products</vt:lpstr>
      <vt:lpstr>Latin America  and the Caribbean</vt:lpstr>
      <vt:lpstr>Latin America and Caribbean: Key figures 2020</vt:lpstr>
      <vt:lpstr>LA_land_country</vt:lpstr>
      <vt:lpstr>LA_land_share_country</vt:lpstr>
      <vt:lpstr>LA_land_growth</vt:lpstr>
      <vt:lpstr>LA_producers_country</vt:lpstr>
      <vt:lpstr>LA_land_use</vt:lpstr>
      <vt:lpstr>North America</vt:lpstr>
      <vt:lpstr>Organic Agriculture in North America: Key figures 2021</vt:lpstr>
      <vt:lpstr>NA_land_country</vt:lpstr>
      <vt:lpstr>NA_land_share_country</vt:lpstr>
      <vt:lpstr>NA_land_growth</vt:lpstr>
      <vt:lpstr>NA_producers_country</vt:lpstr>
      <vt:lpstr>NA_land_use</vt:lpstr>
      <vt:lpstr>Oceania</vt:lpstr>
      <vt:lpstr>Organic agriculture in Oceania: Key figures 2021</vt:lpstr>
      <vt:lpstr>Oceania_land_country</vt:lpstr>
      <vt:lpstr>Oceania_land_share_country</vt:lpstr>
      <vt:lpstr>Oceania_land_growth</vt:lpstr>
      <vt:lpstr>Oceania_producers_country</vt:lpstr>
      <vt:lpstr>Oceania_land_use</vt:lpstr>
      <vt:lpstr>More information </vt:lpstr>
      <vt:lpstr>Disclaimer</vt:lpstr>
      <vt:lpstr>Presentations on www.organic-world.net</vt:lpstr>
      <vt:lpstr>Statistics.FiBL.org</vt:lpstr>
      <vt:lpstr>www.twitter.com/fiblstatistics</vt:lpstr>
      <vt:lpstr>Contact</vt:lpstr>
      <vt:lpstr>FiBL online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master FiBL English</dc:title>
  <dc:creator>Riedi Kurt</dc:creator>
  <cp:lastModifiedBy>Willer Helga</cp:lastModifiedBy>
  <cp:revision>296</cp:revision>
  <dcterms:created xsi:type="dcterms:W3CDTF">2021-02-10T13:15:41Z</dcterms:created>
  <dcterms:modified xsi:type="dcterms:W3CDTF">2023-07-11T14:16:35Z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0x010100038CE18F8DE21746B13E196ECDFF44C0</vt:lpwstr>
  </property>
</Properties>
</file>