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85"/>
  </p:notesMasterIdLst>
  <p:handoutMasterIdLst>
    <p:handoutMasterId r:id="rId86"/>
  </p:handoutMasterIdLst>
  <p:sldIdLst>
    <p:sldId id="694" r:id="rId2"/>
    <p:sldId id="671" r:id="rId3"/>
    <p:sldId id="654" r:id="rId4"/>
    <p:sldId id="695" r:id="rId5"/>
    <p:sldId id="696" r:id="rId6"/>
    <p:sldId id="697" r:id="rId7"/>
    <p:sldId id="664" r:id="rId8"/>
    <p:sldId id="660" r:id="rId9"/>
    <p:sldId id="698" r:id="rId10"/>
    <p:sldId id="744" r:id="rId11"/>
    <p:sldId id="745" r:id="rId12"/>
    <p:sldId id="651" r:id="rId13"/>
    <p:sldId id="699" r:id="rId14"/>
    <p:sldId id="650" r:id="rId15"/>
    <p:sldId id="700" r:id="rId16"/>
    <p:sldId id="670" r:id="rId17"/>
    <p:sldId id="676" r:id="rId18"/>
    <p:sldId id="677" r:id="rId19"/>
    <p:sldId id="678" r:id="rId20"/>
    <p:sldId id="648" r:id="rId21"/>
    <p:sldId id="643" r:id="rId22"/>
    <p:sldId id="642" r:id="rId23"/>
    <p:sldId id="669" r:id="rId24"/>
    <p:sldId id="679" r:id="rId25"/>
    <p:sldId id="746" r:id="rId26"/>
    <p:sldId id="701" r:id="rId27"/>
    <p:sldId id="655" r:id="rId28"/>
    <p:sldId id="692" r:id="rId29"/>
    <p:sldId id="657" r:id="rId30"/>
    <p:sldId id="662" r:id="rId31"/>
    <p:sldId id="709" r:id="rId32"/>
    <p:sldId id="667" r:id="rId33"/>
    <p:sldId id="713" r:id="rId34"/>
    <p:sldId id="668" r:id="rId35"/>
    <p:sldId id="666" r:id="rId36"/>
    <p:sldId id="714" r:id="rId37"/>
    <p:sldId id="715" r:id="rId38"/>
    <p:sldId id="716" r:id="rId39"/>
    <p:sldId id="717" r:id="rId40"/>
    <p:sldId id="718" r:id="rId41"/>
    <p:sldId id="719" r:id="rId42"/>
    <p:sldId id="720" r:id="rId43"/>
    <p:sldId id="721" r:id="rId44"/>
    <p:sldId id="663" r:id="rId45"/>
    <p:sldId id="724" r:id="rId46"/>
    <p:sldId id="725" r:id="rId47"/>
    <p:sldId id="722" r:id="rId48"/>
    <p:sldId id="665" r:id="rId49"/>
    <p:sldId id="726" r:id="rId50"/>
    <p:sldId id="682" r:id="rId51"/>
    <p:sldId id="681" r:id="rId52"/>
    <p:sldId id="680" r:id="rId53"/>
    <p:sldId id="683" r:id="rId54"/>
    <p:sldId id="684" r:id="rId55"/>
    <p:sldId id="685" r:id="rId56"/>
    <p:sldId id="704" r:id="rId57"/>
    <p:sldId id="705" r:id="rId58"/>
    <p:sldId id="691" r:id="rId59"/>
    <p:sldId id="728" r:id="rId60"/>
    <p:sldId id="729" r:id="rId61"/>
    <p:sldId id="730" r:id="rId62"/>
    <p:sldId id="731" r:id="rId63"/>
    <p:sldId id="732" r:id="rId64"/>
    <p:sldId id="733" r:id="rId65"/>
    <p:sldId id="686" r:id="rId66"/>
    <p:sldId id="748" r:id="rId67"/>
    <p:sldId id="747" r:id="rId68"/>
    <p:sldId id="734" r:id="rId69"/>
    <p:sldId id="735" r:id="rId70"/>
    <p:sldId id="736" r:id="rId71"/>
    <p:sldId id="737" r:id="rId72"/>
    <p:sldId id="738" r:id="rId73"/>
    <p:sldId id="689" r:id="rId74"/>
    <p:sldId id="711" r:id="rId75"/>
    <p:sldId id="690" r:id="rId76"/>
    <p:sldId id="707" r:id="rId77"/>
    <p:sldId id="712" r:id="rId78"/>
    <p:sldId id="710" r:id="rId79"/>
    <p:sldId id="641" r:id="rId80"/>
    <p:sldId id="640" r:id="rId81"/>
    <p:sldId id="740" r:id="rId82"/>
    <p:sldId id="742" r:id="rId83"/>
    <p:sldId id="743" r:id="rId84"/>
  </p:sldIdLst>
  <p:sldSz cx="9144000" cy="6858000" type="screen4x3"/>
  <p:notesSz cx="7099300" cy="10234613"/>
  <p:defaultTextStyle>
    <a:defPPr>
      <a:defRPr lang="de-CH"/>
    </a:defPPr>
    <a:lvl1pPr algn="l" rtl="0" eaLnBrk="0" fontAlgn="base" hangingPunct="0">
      <a:spcBef>
        <a:spcPct val="0"/>
      </a:spcBef>
      <a:spcAft>
        <a:spcPct val="0"/>
      </a:spcAft>
      <a:defRPr sz="2400" b="1" kern="1200">
        <a:solidFill>
          <a:schemeClr val="tx1"/>
        </a:solidFill>
        <a:latin typeface="Arial" charset="0"/>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457200" rtl="0" eaLnBrk="1" latinLnBrk="0" hangingPunct="1">
      <a:defRPr sz="2400" b="1" kern="1200">
        <a:solidFill>
          <a:schemeClr val="tx1"/>
        </a:solidFill>
        <a:latin typeface="Arial" charset="0"/>
        <a:ea typeface="+mn-ea"/>
        <a:cs typeface="+mn-cs"/>
      </a:defRPr>
    </a:lvl6pPr>
    <a:lvl7pPr marL="2743200" algn="l" defTabSz="457200" rtl="0" eaLnBrk="1" latinLnBrk="0" hangingPunct="1">
      <a:defRPr sz="2400" b="1" kern="1200">
        <a:solidFill>
          <a:schemeClr val="tx1"/>
        </a:solidFill>
        <a:latin typeface="Arial" charset="0"/>
        <a:ea typeface="+mn-ea"/>
        <a:cs typeface="+mn-cs"/>
      </a:defRPr>
    </a:lvl7pPr>
    <a:lvl8pPr marL="3200400" algn="l" defTabSz="457200" rtl="0" eaLnBrk="1" latinLnBrk="0" hangingPunct="1">
      <a:defRPr sz="2400" b="1" kern="1200">
        <a:solidFill>
          <a:schemeClr val="tx1"/>
        </a:solidFill>
        <a:latin typeface="Arial" charset="0"/>
        <a:ea typeface="+mn-ea"/>
        <a:cs typeface="+mn-cs"/>
      </a:defRPr>
    </a:lvl8pPr>
    <a:lvl9pPr marL="3657600" algn="l" defTabSz="4572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888">
          <p15:clr>
            <a:srgbClr val="A4A3A4"/>
          </p15:clr>
        </p15:guide>
        <p15:guide id="2" orient="horz" pos="924">
          <p15:clr>
            <a:srgbClr val="A4A3A4"/>
          </p15:clr>
        </p15:guide>
        <p15:guide id="3" orient="horz" pos="708">
          <p15:clr>
            <a:srgbClr val="A4A3A4"/>
          </p15:clr>
        </p15:guide>
        <p15:guide id="4" orient="horz" pos="440">
          <p15:clr>
            <a:srgbClr val="A4A3A4"/>
          </p15:clr>
        </p15:guide>
        <p15:guide id="5" orient="horz" pos="1186">
          <p15:clr>
            <a:srgbClr val="A4A3A4"/>
          </p15:clr>
        </p15:guide>
        <p15:guide id="6" orient="horz" pos="2360">
          <p15:clr>
            <a:srgbClr val="A4A3A4"/>
          </p15:clr>
        </p15:guide>
        <p15:guide id="7" orient="horz" pos="4006">
          <p15:clr>
            <a:srgbClr val="A4A3A4"/>
          </p15:clr>
        </p15:guide>
        <p15:guide id="8" orient="horz" pos="3712">
          <p15:clr>
            <a:srgbClr val="A4A3A4"/>
          </p15:clr>
        </p15:guide>
        <p15:guide id="9" pos="5478">
          <p15:clr>
            <a:srgbClr val="A4A3A4"/>
          </p15:clr>
        </p15:guide>
        <p15:guide id="10" pos="1536">
          <p15:clr>
            <a:srgbClr val="A4A3A4"/>
          </p15:clr>
        </p15:guide>
        <p15:guide id="11" pos="2960">
          <p15:clr>
            <a:srgbClr val="A4A3A4"/>
          </p15:clr>
        </p15:guide>
        <p15:guide id="12" pos="2848">
          <p15:clr>
            <a:srgbClr val="A4A3A4"/>
          </p15:clr>
        </p15:guide>
        <p15:guide id="13" pos="336">
          <p15:clr>
            <a:srgbClr val="A4A3A4"/>
          </p15:clr>
        </p15:guide>
        <p15:guide id="14" pos="1648">
          <p15:clr>
            <a:srgbClr val="A4A3A4"/>
          </p15:clr>
        </p15:guide>
        <p15:guide id="15" pos="3744">
          <p15:clr>
            <a:srgbClr val="A4A3A4"/>
          </p15:clr>
        </p15:guide>
        <p15:guide id="16" pos="384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ninkmeyer Christine" initials="BC" lastIdx="9" clrIdx="0">
    <p:extLst>
      <p:ext uri="{19B8F6BF-5375-455C-9EA6-DF929625EA0E}">
        <p15:presenceInfo xmlns:p15="http://schemas.microsoft.com/office/powerpoint/2012/main" userId="S-1-5-21-1635401191-1135830115-316617838-74069" providerId="AD"/>
      </p:ext>
    </p:extLst>
  </p:cmAuthor>
  <p:cmAuthor id="2" name="Kanner Elsa" initials="KE" lastIdx="12" clrIdx="1">
    <p:extLst>
      <p:ext uri="{19B8F6BF-5375-455C-9EA6-DF929625EA0E}">
        <p15:presenceInfo xmlns:p15="http://schemas.microsoft.com/office/powerpoint/2012/main" userId="S-1-5-21-1635401191-1135830115-316617838-75758" providerId="AD"/>
      </p:ext>
    </p:extLst>
  </p:cmAuthor>
  <p:cmAuthor id="3" name="Ulmann Selina" initials="US" lastIdx="8" clrIdx="2">
    <p:extLst>
      <p:ext uri="{19B8F6BF-5375-455C-9EA6-DF929625EA0E}">
        <p15:presenceInfo xmlns:p15="http://schemas.microsoft.com/office/powerpoint/2012/main" userId="S-1-5-21-1635401191-1135830115-316617838-75661" providerId="AD"/>
      </p:ext>
    </p:extLst>
  </p:cmAuthor>
  <p:cmAuthor id="4" name="Weidmann Gilles" initials="WG" lastIdx="3" clrIdx="3">
    <p:extLst>
      <p:ext uri="{19B8F6BF-5375-455C-9EA6-DF929625EA0E}">
        <p15:presenceInfo xmlns:p15="http://schemas.microsoft.com/office/powerpoint/2012/main" userId="S-1-5-21-1635401191-1135830115-316617838-1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a:srgbClr val="FF7C80"/>
    <a:srgbClr val="BFE0A8"/>
    <a:srgbClr val="99CCFF"/>
    <a:srgbClr val="8DC765"/>
    <a:srgbClr val="CCECFF"/>
    <a:srgbClr val="FFFFFF"/>
    <a:srgbClr val="7443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90" autoAdjust="0"/>
    <p:restoredTop sz="95268" autoAdjust="0"/>
  </p:normalViewPr>
  <p:slideViewPr>
    <p:cSldViewPr showGuides="1">
      <p:cViewPr varScale="1">
        <p:scale>
          <a:sx n="86" d="100"/>
          <a:sy n="86" d="100"/>
        </p:scale>
        <p:origin x="1344" y="72"/>
      </p:cViewPr>
      <p:guideLst>
        <p:guide orient="horz" pos="3888"/>
        <p:guide orient="horz" pos="924"/>
        <p:guide orient="horz" pos="708"/>
        <p:guide orient="horz" pos="440"/>
        <p:guide orient="horz" pos="1186"/>
        <p:guide orient="horz" pos="2360"/>
        <p:guide orient="horz" pos="4006"/>
        <p:guide orient="horz" pos="3712"/>
        <p:guide pos="5478"/>
        <p:guide pos="1536"/>
        <p:guide pos="2960"/>
        <p:guide pos="2848"/>
        <p:guide pos="336"/>
        <p:guide pos="1648"/>
        <p:guide pos="3744"/>
        <p:guide pos="3848"/>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50" d="100"/>
        <a:sy n="5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93671" cy="477441"/>
          </a:xfrm>
          <a:prstGeom prst="rect">
            <a:avLst/>
          </a:prstGeom>
          <a:noFill/>
          <a:ln w="9525">
            <a:noFill/>
            <a:miter lim="800000"/>
            <a:headEnd/>
            <a:tailEnd/>
          </a:ln>
          <a:effectLst/>
        </p:spPr>
        <p:txBody>
          <a:bodyPr vert="horz" wrap="square" lIns="97163" tIns="48581" rIns="97163" bIns="48581" numCol="1" anchor="t" anchorCtr="0" compatLnSpc="1">
            <a:prstTxWarp prst="textNoShape">
              <a:avLst/>
            </a:prstTxWarp>
          </a:bodyPr>
          <a:lstStyle>
            <a:lvl1pPr defTabSz="965371">
              <a:defRPr sz="1200" b="0">
                <a:latin typeface="Times New Roman" charset="0"/>
              </a:defRPr>
            </a:lvl1pPr>
          </a:lstStyle>
          <a:p>
            <a:pPr>
              <a:defRPr/>
            </a:pPr>
            <a:r>
              <a:rPr lang="de-DE"/>
              <a:t>FiBL</a:t>
            </a:r>
            <a:endParaRPr lang="de-CH"/>
          </a:p>
        </p:txBody>
      </p:sp>
      <p:sp>
        <p:nvSpPr>
          <p:cNvPr id="4099" name="Rectangle 3"/>
          <p:cNvSpPr>
            <a:spLocks noGrp="1" noChangeArrowheads="1"/>
          </p:cNvSpPr>
          <p:nvPr>
            <p:ph type="dt" sz="quarter" idx="1"/>
          </p:nvPr>
        </p:nvSpPr>
        <p:spPr bwMode="auto">
          <a:xfrm>
            <a:off x="3988988" y="0"/>
            <a:ext cx="3093670" cy="477441"/>
          </a:xfrm>
          <a:prstGeom prst="rect">
            <a:avLst/>
          </a:prstGeom>
          <a:noFill/>
          <a:ln w="9525">
            <a:noFill/>
            <a:miter lim="800000"/>
            <a:headEnd/>
            <a:tailEnd/>
          </a:ln>
          <a:effectLst/>
        </p:spPr>
        <p:txBody>
          <a:bodyPr vert="horz" wrap="square" lIns="97163" tIns="48581" rIns="97163" bIns="48581" numCol="1" anchor="t" anchorCtr="0" compatLnSpc="1">
            <a:prstTxWarp prst="textNoShape">
              <a:avLst/>
            </a:prstTxWarp>
          </a:bodyPr>
          <a:lstStyle>
            <a:lvl1pPr algn="r" defTabSz="965371">
              <a:defRPr sz="1200" b="0">
                <a:latin typeface="Times New Roman" charset="0"/>
              </a:defRPr>
            </a:lvl1pPr>
          </a:lstStyle>
          <a:p>
            <a:pPr>
              <a:defRPr/>
            </a:pPr>
            <a:fld id="{6E1D1DFD-66A3-43C0-960F-85B276673C29}" type="datetime1">
              <a:rPr lang="de-DE" smtClean="0"/>
              <a:pPr>
                <a:defRPr/>
              </a:pPr>
              <a:t>01.11.2022</a:t>
            </a:fld>
            <a:endParaRPr lang="de-CH"/>
          </a:p>
        </p:txBody>
      </p:sp>
      <p:sp>
        <p:nvSpPr>
          <p:cNvPr id="4100" name="Rectangle 4"/>
          <p:cNvSpPr>
            <a:spLocks noGrp="1" noChangeArrowheads="1"/>
          </p:cNvSpPr>
          <p:nvPr>
            <p:ph type="ftr" sz="quarter" idx="2"/>
          </p:nvPr>
        </p:nvSpPr>
        <p:spPr bwMode="auto">
          <a:xfrm>
            <a:off x="1" y="9729281"/>
            <a:ext cx="3093671" cy="480722"/>
          </a:xfrm>
          <a:prstGeom prst="rect">
            <a:avLst/>
          </a:prstGeom>
          <a:noFill/>
          <a:ln w="9525">
            <a:noFill/>
            <a:miter lim="800000"/>
            <a:headEnd/>
            <a:tailEnd/>
          </a:ln>
          <a:effectLst/>
        </p:spPr>
        <p:txBody>
          <a:bodyPr vert="horz" wrap="square" lIns="97163" tIns="48581" rIns="97163" bIns="48581" numCol="1" anchor="b" anchorCtr="0" compatLnSpc="1">
            <a:prstTxWarp prst="textNoShape">
              <a:avLst/>
            </a:prstTxWarp>
          </a:bodyPr>
          <a:lstStyle>
            <a:lvl1pPr defTabSz="965371">
              <a:defRPr sz="1200" b="0">
                <a:latin typeface="Times New Roman" charset="0"/>
              </a:defRPr>
            </a:lvl1pPr>
          </a:lstStyle>
          <a:p>
            <a:pPr>
              <a:defRPr/>
            </a:pPr>
            <a:r>
              <a:rPr lang="de-CH"/>
              <a:t>www.fibl.org</a:t>
            </a:r>
          </a:p>
        </p:txBody>
      </p:sp>
      <p:sp>
        <p:nvSpPr>
          <p:cNvPr id="4101" name="Rectangle 5"/>
          <p:cNvSpPr>
            <a:spLocks noGrp="1" noChangeArrowheads="1"/>
          </p:cNvSpPr>
          <p:nvPr>
            <p:ph type="sldNum" sz="quarter" idx="3"/>
          </p:nvPr>
        </p:nvSpPr>
        <p:spPr bwMode="auto">
          <a:xfrm>
            <a:off x="3988988" y="9729281"/>
            <a:ext cx="3093670" cy="480722"/>
          </a:xfrm>
          <a:prstGeom prst="rect">
            <a:avLst/>
          </a:prstGeom>
          <a:noFill/>
          <a:ln w="9525">
            <a:noFill/>
            <a:miter lim="800000"/>
            <a:headEnd/>
            <a:tailEnd/>
          </a:ln>
          <a:effectLst/>
        </p:spPr>
        <p:txBody>
          <a:bodyPr vert="horz" wrap="square" lIns="97163" tIns="48581" rIns="97163" bIns="48581" numCol="1" anchor="b" anchorCtr="0" compatLnSpc="1">
            <a:prstTxWarp prst="textNoShape">
              <a:avLst/>
            </a:prstTxWarp>
          </a:bodyPr>
          <a:lstStyle>
            <a:lvl1pPr algn="r" defTabSz="965371">
              <a:defRPr sz="1200" b="0">
                <a:latin typeface="Times New Roman" charset="0"/>
              </a:defRPr>
            </a:lvl1pPr>
          </a:lstStyle>
          <a:p>
            <a:pPr>
              <a:defRPr/>
            </a:pPr>
            <a:fld id="{C9AAA821-03F2-4105-9D3D-E6CC72E67156}" type="slidenum">
              <a:rPr lang="de-CH"/>
              <a:pPr>
                <a:defRPr/>
              </a:pPr>
              <a:t>‹Nr.›</a:t>
            </a:fld>
            <a:endParaRPr lang="de-CH"/>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93671" cy="477441"/>
          </a:xfrm>
          <a:prstGeom prst="rect">
            <a:avLst/>
          </a:prstGeom>
          <a:noFill/>
          <a:ln w="9525">
            <a:noFill/>
            <a:miter lim="800000"/>
            <a:headEnd/>
            <a:tailEnd/>
          </a:ln>
          <a:effectLst/>
        </p:spPr>
        <p:txBody>
          <a:bodyPr vert="horz" wrap="square" lIns="97163" tIns="48581" rIns="97163" bIns="48581" numCol="1" anchor="t" anchorCtr="0" compatLnSpc="1">
            <a:prstTxWarp prst="textNoShape">
              <a:avLst/>
            </a:prstTxWarp>
          </a:bodyPr>
          <a:lstStyle>
            <a:lvl1pPr defTabSz="965371">
              <a:defRPr sz="1200" b="0">
                <a:latin typeface="Times New Roman" charset="0"/>
              </a:defRPr>
            </a:lvl1pPr>
          </a:lstStyle>
          <a:p>
            <a:pPr>
              <a:defRPr/>
            </a:pPr>
            <a:r>
              <a:rPr lang="de-DE"/>
              <a:t>FiBL</a:t>
            </a:r>
            <a:endParaRPr lang="de-CH"/>
          </a:p>
        </p:txBody>
      </p:sp>
      <p:sp>
        <p:nvSpPr>
          <p:cNvPr id="3075" name="Rectangle 3"/>
          <p:cNvSpPr>
            <a:spLocks noGrp="1" noChangeArrowheads="1"/>
          </p:cNvSpPr>
          <p:nvPr>
            <p:ph type="dt" idx="1"/>
          </p:nvPr>
        </p:nvSpPr>
        <p:spPr bwMode="auto">
          <a:xfrm>
            <a:off x="3988988" y="0"/>
            <a:ext cx="3093670" cy="477441"/>
          </a:xfrm>
          <a:prstGeom prst="rect">
            <a:avLst/>
          </a:prstGeom>
          <a:noFill/>
          <a:ln w="9525">
            <a:noFill/>
            <a:miter lim="800000"/>
            <a:headEnd/>
            <a:tailEnd/>
          </a:ln>
          <a:effectLst/>
        </p:spPr>
        <p:txBody>
          <a:bodyPr vert="horz" wrap="square" lIns="97163" tIns="48581" rIns="97163" bIns="48581" numCol="1" anchor="t" anchorCtr="0" compatLnSpc="1">
            <a:prstTxWarp prst="textNoShape">
              <a:avLst/>
            </a:prstTxWarp>
          </a:bodyPr>
          <a:lstStyle>
            <a:lvl1pPr algn="r" defTabSz="965371">
              <a:defRPr sz="1200" b="0">
                <a:latin typeface="Times New Roman" charset="0"/>
              </a:defRPr>
            </a:lvl1pPr>
          </a:lstStyle>
          <a:p>
            <a:pPr>
              <a:defRPr/>
            </a:pPr>
            <a:fld id="{30A2E6DE-5C23-4B8D-80AA-F70A250176EA}" type="datetime1">
              <a:rPr lang="de-DE" smtClean="0"/>
              <a:pPr>
                <a:defRPr/>
              </a:pPr>
              <a:t>01.11.2022</a:t>
            </a:fld>
            <a:endParaRPr lang="de-CH"/>
          </a:p>
        </p:txBody>
      </p:sp>
      <p:sp>
        <p:nvSpPr>
          <p:cNvPr id="29700" name="Rectangle 4"/>
          <p:cNvSpPr>
            <a:spLocks noGrp="1" noRot="1" noChangeAspect="1" noChangeArrowheads="1" noTextEdit="1"/>
          </p:cNvSpPr>
          <p:nvPr>
            <p:ph type="sldImg" idx="2"/>
          </p:nvPr>
        </p:nvSpPr>
        <p:spPr bwMode="auto">
          <a:xfrm>
            <a:off x="1031875" y="798513"/>
            <a:ext cx="5100638" cy="3825875"/>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976861" y="4866282"/>
            <a:ext cx="5210480" cy="4625101"/>
          </a:xfrm>
          <a:prstGeom prst="rect">
            <a:avLst/>
          </a:prstGeom>
          <a:noFill/>
          <a:ln w="9525">
            <a:noFill/>
            <a:miter lim="800000"/>
            <a:headEnd/>
            <a:tailEnd/>
          </a:ln>
          <a:effectLst/>
        </p:spPr>
        <p:txBody>
          <a:bodyPr vert="horz" wrap="square" lIns="97163" tIns="48581" rIns="97163" bIns="48581"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3078" name="Rectangle 6"/>
          <p:cNvSpPr>
            <a:spLocks noGrp="1" noChangeArrowheads="1"/>
          </p:cNvSpPr>
          <p:nvPr>
            <p:ph type="ftr" sz="quarter" idx="4"/>
          </p:nvPr>
        </p:nvSpPr>
        <p:spPr bwMode="auto">
          <a:xfrm>
            <a:off x="1" y="9729281"/>
            <a:ext cx="3093671" cy="480722"/>
          </a:xfrm>
          <a:prstGeom prst="rect">
            <a:avLst/>
          </a:prstGeom>
          <a:noFill/>
          <a:ln w="9525">
            <a:noFill/>
            <a:miter lim="800000"/>
            <a:headEnd/>
            <a:tailEnd/>
          </a:ln>
          <a:effectLst/>
        </p:spPr>
        <p:txBody>
          <a:bodyPr vert="horz" wrap="square" lIns="97163" tIns="48581" rIns="97163" bIns="48581" numCol="1" anchor="b" anchorCtr="0" compatLnSpc="1">
            <a:prstTxWarp prst="textNoShape">
              <a:avLst/>
            </a:prstTxWarp>
          </a:bodyPr>
          <a:lstStyle>
            <a:lvl1pPr defTabSz="965371">
              <a:defRPr sz="1200" b="0">
                <a:latin typeface="Times New Roman" charset="0"/>
              </a:defRPr>
            </a:lvl1pPr>
          </a:lstStyle>
          <a:p>
            <a:pPr>
              <a:defRPr/>
            </a:pPr>
            <a:r>
              <a:rPr lang="de-CH"/>
              <a:t>www.fibl.org</a:t>
            </a:r>
          </a:p>
        </p:txBody>
      </p:sp>
      <p:sp>
        <p:nvSpPr>
          <p:cNvPr id="3079" name="Rectangle 7"/>
          <p:cNvSpPr>
            <a:spLocks noGrp="1" noChangeArrowheads="1"/>
          </p:cNvSpPr>
          <p:nvPr>
            <p:ph type="sldNum" sz="quarter" idx="5"/>
          </p:nvPr>
        </p:nvSpPr>
        <p:spPr bwMode="auto">
          <a:xfrm>
            <a:off x="3988988" y="9729281"/>
            <a:ext cx="3093670" cy="480722"/>
          </a:xfrm>
          <a:prstGeom prst="rect">
            <a:avLst/>
          </a:prstGeom>
          <a:noFill/>
          <a:ln w="9525">
            <a:noFill/>
            <a:miter lim="800000"/>
            <a:headEnd/>
            <a:tailEnd/>
          </a:ln>
          <a:effectLst/>
        </p:spPr>
        <p:txBody>
          <a:bodyPr vert="horz" wrap="square" lIns="97163" tIns="48581" rIns="97163" bIns="48581" numCol="1" anchor="b" anchorCtr="0" compatLnSpc="1">
            <a:prstTxWarp prst="textNoShape">
              <a:avLst/>
            </a:prstTxWarp>
          </a:bodyPr>
          <a:lstStyle>
            <a:lvl1pPr algn="r" defTabSz="965371">
              <a:defRPr sz="1200" b="0">
                <a:latin typeface="Times New Roman" charset="0"/>
              </a:defRPr>
            </a:lvl1pPr>
          </a:lstStyle>
          <a:p>
            <a:pPr>
              <a:defRPr/>
            </a:pPr>
            <a:fld id="{FF552329-D149-46D8-A6E1-DEE19B321DB1}" type="slidenum">
              <a:rPr lang="de-CH"/>
              <a:pPr>
                <a:defRPr/>
              </a:pPr>
              <a:t>‹Nr.›</a:t>
            </a:fld>
            <a:endParaRPr lang="de-CH"/>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a:t>
            </a:fld>
            <a:endParaRPr lang="de-CH"/>
          </a:p>
        </p:txBody>
      </p:sp>
    </p:spTree>
    <p:extLst>
      <p:ext uri="{BB962C8B-B14F-4D97-AF65-F5344CB8AC3E}">
        <p14:creationId xmlns:p14="http://schemas.microsoft.com/office/powerpoint/2010/main" val="277637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16</a:t>
            </a:fld>
            <a:endParaRPr lang="de-CH"/>
          </a:p>
        </p:txBody>
      </p:sp>
    </p:spTree>
    <p:extLst>
      <p:ext uri="{BB962C8B-B14F-4D97-AF65-F5344CB8AC3E}">
        <p14:creationId xmlns:p14="http://schemas.microsoft.com/office/powerpoint/2010/main" val="143600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17</a:t>
            </a:fld>
            <a:endParaRPr lang="de-CH"/>
          </a:p>
        </p:txBody>
      </p:sp>
    </p:spTree>
    <p:extLst>
      <p:ext uri="{BB962C8B-B14F-4D97-AF65-F5344CB8AC3E}">
        <p14:creationId xmlns:p14="http://schemas.microsoft.com/office/powerpoint/2010/main" val="307598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18</a:t>
            </a:fld>
            <a:endParaRPr lang="de-CH"/>
          </a:p>
        </p:txBody>
      </p:sp>
    </p:spTree>
    <p:extLst>
      <p:ext uri="{BB962C8B-B14F-4D97-AF65-F5344CB8AC3E}">
        <p14:creationId xmlns:p14="http://schemas.microsoft.com/office/powerpoint/2010/main" val="255857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19</a:t>
            </a:fld>
            <a:endParaRPr lang="de-CH"/>
          </a:p>
        </p:txBody>
      </p:sp>
    </p:spTree>
    <p:extLst>
      <p:ext uri="{BB962C8B-B14F-4D97-AF65-F5344CB8AC3E}">
        <p14:creationId xmlns:p14="http://schemas.microsoft.com/office/powerpoint/2010/main" val="183696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20</a:t>
            </a:fld>
            <a:endParaRPr lang="de-CH"/>
          </a:p>
        </p:txBody>
      </p:sp>
    </p:spTree>
    <p:extLst>
      <p:ext uri="{BB962C8B-B14F-4D97-AF65-F5344CB8AC3E}">
        <p14:creationId xmlns:p14="http://schemas.microsoft.com/office/powerpoint/2010/main" val="259251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21</a:t>
            </a:fld>
            <a:endParaRPr lang="de-CH"/>
          </a:p>
        </p:txBody>
      </p:sp>
    </p:spTree>
    <p:extLst>
      <p:ext uri="{BB962C8B-B14F-4D97-AF65-F5344CB8AC3E}">
        <p14:creationId xmlns:p14="http://schemas.microsoft.com/office/powerpoint/2010/main" val="663734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22</a:t>
            </a:fld>
            <a:endParaRPr lang="de-CH"/>
          </a:p>
        </p:txBody>
      </p:sp>
    </p:spTree>
    <p:extLst>
      <p:ext uri="{BB962C8B-B14F-4D97-AF65-F5344CB8AC3E}">
        <p14:creationId xmlns:p14="http://schemas.microsoft.com/office/powerpoint/2010/main" val="196203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23</a:t>
            </a:fld>
            <a:endParaRPr lang="de-CH"/>
          </a:p>
        </p:txBody>
      </p:sp>
    </p:spTree>
    <p:extLst>
      <p:ext uri="{BB962C8B-B14F-4D97-AF65-F5344CB8AC3E}">
        <p14:creationId xmlns:p14="http://schemas.microsoft.com/office/powerpoint/2010/main" val="117030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24</a:t>
            </a:fld>
            <a:endParaRPr lang="de-CH"/>
          </a:p>
        </p:txBody>
      </p:sp>
    </p:spTree>
    <p:extLst>
      <p:ext uri="{BB962C8B-B14F-4D97-AF65-F5344CB8AC3E}">
        <p14:creationId xmlns:p14="http://schemas.microsoft.com/office/powerpoint/2010/main" val="998404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26</a:t>
            </a:fld>
            <a:endParaRPr lang="de-CH"/>
          </a:p>
        </p:txBody>
      </p:sp>
    </p:spTree>
    <p:extLst>
      <p:ext uri="{BB962C8B-B14F-4D97-AF65-F5344CB8AC3E}">
        <p14:creationId xmlns:p14="http://schemas.microsoft.com/office/powerpoint/2010/main" val="34426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a:t>
            </a:fld>
            <a:endParaRPr lang="de-CH"/>
          </a:p>
        </p:txBody>
      </p:sp>
    </p:spTree>
    <p:extLst>
      <p:ext uri="{BB962C8B-B14F-4D97-AF65-F5344CB8AC3E}">
        <p14:creationId xmlns:p14="http://schemas.microsoft.com/office/powerpoint/2010/main" val="1791720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27</a:t>
            </a:fld>
            <a:endParaRPr lang="de-CH"/>
          </a:p>
        </p:txBody>
      </p:sp>
    </p:spTree>
    <p:extLst>
      <p:ext uri="{BB962C8B-B14F-4D97-AF65-F5344CB8AC3E}">
        <p14:creationId xmlns:p14="http://schemas.microsoft.com/office/powerpoint/2010/main" val="112829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29</a:t>
            </a:fld>
            <a:endParaRPr lang="de-CH"/>
          </a:p>
        </p:txBody>
      </p:sp>
    </p:spTree>
    <p:extLst>
      <p:ext uri="{BB962C8B-B14F-4D97-AF65-F5344CB8AC3E}">
        <p14:creationId xmlns:p14="http://schemas.microsoft.com/office/powerpoint/2010/main" val="257051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30</a:t>
            </a:fld>
            <a:endParaRPr lang="de-CH"/>
          </a:p>
        </p:txBody>
      </p:sp>
    </p:spTree>
    <p:extLst>
      <p:ext uri="{BB962C8B-B14F-4D97-AF65-F5344CB8AC3E}">
        <p14:creationId xmlns:p14="http://schemas.microsoft.com/office/powerpoint/2010/main" val="2609806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31</a:t>
            </a:fld>
            <a:endParaRPr lang="de-CH"/>
          </a:p>
        </p:txBody>
      </p:sp>
    </p:spTree>
    <p:extLst>
      <p:ext uri="{BB962C8B-B14F-4D97-AF65-F5344CB8AC3E}">
        <p14:creationId xmlns:p14="http://schemas.microsoft.com/office/powerpoint/2010/main" val="19250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32</a:t>
            </a:fld>
            <a:endParaRPr lang="de-CH"/>
          </a:p>
        </p:txBody>
      </p:sp>
    </p:spTree>
    <p:extLst>
      <p:ext uri="{BB962C8B-B14F-4D97-AF65-F5344CB8AC3E}">
        <p14:creationId xmlns:p14="http://schemas.microsoft.com/office/powerpoint/2010/main" val="337392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34</a:t>
            </a:fld>
            <a:endParaRPr lang="de-CH"/>
          </a:p>
        </p:txBody>
      </p:sp>
    </p:spTree>
    <p:extLst>
      <p:ext uri="{BB962C8B-B14F-4D97-AF65-F5344CB8AC3E}">
        <p14:creationId xmlns:p14="http://schemas.microsoft.com/office/powerpoint/2010/main" val="161575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35</a:t>
            </a:fld>
            <a:endParaRPr lang="de-CH"/>
          </a:p>
        </p:txBody>
      </p:sp>
    </p:spTree>
    <p:extLst>
      <p:ext uri="{BB962C8B-B14F-4D97-AF65-F5344CB8AC3E}">
        <p14:creationId xmlns:p14="http://schemas.microsoft.com/office/powerpoint/2010/main" val="1145356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44</a:t>
            </a:fld>
            <a:endParaRPr lang="de-CH"/>
          </a:p>
        </p:txBody>
      </p:sp>
    </p:spTree>
    <p:extLst>
      <p:ext uri="{BB962C8B-B14F-4D97-AF65-F5344CB8AC3E}">
        <p14:creationId xmlns:p14="http://schemas.microsoft.com/office/powerpoint/2010/main" val="1145356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50</a:t>
            </a:fld>
            <a:endParaRPr lang="de-CH"/>
          </a:p>
        </p:txBody>
      </p:sp>
    </p:spTree>
    <p:extLst>
      <p:ext uri="{BB962C8B-B14F-4D97-AF65-F5344CB8AC3E}">
        <p14:creationId xmlns:p14="http://schemas.microsoft.com/office/powerpoint/2010/main" val="294389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54</a:t>
            </a:fld>
            <a:endParaRPr lang="de-CH"/>
          </a:p>
        </p:txBody>
      </p:sp>
    </p:spTree>
    <p:extLst>
      <p:ext uri="{BB962C8B-B14F-4D97-AF65-F5344CB8AC3E}">
        <p14:creationId xmlns:p14="http://schemas.microsoft.com/office/powerpoint/2010/main" val="12532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4</a:t>
            </a:fld>
            <a:endParaRPr lang="de-CH"/>
          </a:p>
        </p:txBody>
      </p:sp>
    </p:spTree>
    <p:extLst>
      <p:ext uri="{BB962C8B-B14F-4D97-AF65-F5344CB8AC3E}">
        <p14:creationId xmlns:p14="http://schemas.microsoft.com/office/powerpoint/2010/main" val="72033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55</a:t>
            </a:fld>
            <a:endParaRPr lang="de-CH"/>
          </a:p>
        </p:txBody>
      </p:sp>
    </p:spTree>
    <p:extLst>
      <p:ext uri="{BB962C8B-B14F-4D97-AF65-F5344CB8AC3E}">
        <p14:creationId xmlns:p14="http://schemas.microsoft.com/office/powerpoint/2010/main" val="1203035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56</a:t>
            </a:fld>
            <a:endParaRPr lang="de-CH"/>
          </a:p>
        </p:txBody>
      </p:sp>
    </p:spTree>
    <p:extLst>
      <p:ext uri="{BB962C8B-B14F-4D97-AF65-F5344CB8AC3E}">
        <p14:creationId xmlns:p14="http://schemas.microsoft.com/office/powerpoint/2010/main" val="640079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57</a:t>
            </a:fld>
            <a:endParaRPr lang="de-CH"/>
          </a:p>
        </p:txBody>
      </p:sp>
    </p:spTree>
    <p:extLst>
      <p:ext uri="{BB962C8B-B14F-4D97-AF65-F5344CB8AC3E}">
        <p14:creationId xmlns:p14="http://schemas.microsoft.com/office/powerpoint/2010/main" val="3685991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79</a:t>
            </a:fld>
            <a:endParaRPr lang="de-CH"/>
          </a:p>
        </p:txBody>
      </p:sp>
    </p:spTree>
    <p:extLst>
      <p:ext uri="{BB962C8B-B14F-4D97-AF65-F5344CB8AC3E}">
        <p14:creationId xmlns:p14="http://schemas.microsoft.com/office/powerpoint/2010/main" val="1051728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80</a:t>
            </a:fld>
            <a:endParaRPr lang="de-CH"/>
          </a:p>
        </p:txBody>
      </p:sp>
    </p:spTree>
    <p:extLst>
      <p:ext uri="{BB962C8B-B14F-4D97-AF65-F5344CB8AC3E}">
        <p14:creationId xmlns:p14="http://schemas.microsoft.com/office/powerpoint/2010/main" val="208515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6</a:t>
            </a:fld>
            <a:endParaRPr lang="de-CH"/>
          </a:p>
        </p:txBody>
      </p:sp>
    </p:spTree>
    <p:extLst>
      <p:ext uri="{BB962C8B-B14F-4D97-AF65-F5344CB8AC3E}">
        <p14:creationId xmlns:p14="http://schemas.microsoft.com/office/powerpoint/2010/main" val="374113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9</a:t>
            </a:fld>
            <a:endParaRPr lang="de-CH"/>
          </a:p>
        </p:txBody>
      </p:sp>
    </p:spTree>
    <p:extLst>
      <p:ext uri="{BB962C8B-B14F-4D97-AF65-F5344CB8AC3E}">
        <p14:creationId xmlns:p14="http://schemas.microsoft.com/office/powerpoint/2010/main" val="100699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12</a:t>
            </a:fld>
            <a:endParaRPr lang="de-CH"/>
          </a:p>
        </p:txBody>
      </p:sp>
    </p:spTree>
    <p:extLst>
      <p:ext uri="{BB962C8B-B14F-4D97-AF65-F5344CB8AC3E}">
        <p14:creationId xmlns:p14="http://schemas.microsoft.com/office/powerpoint/2010/main" val="19889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13</a:t>
            </a:fld>
            <a:endParaRPr lang="de-CH"/>
          </a:p>
        </p:txBody>
      </p:sp>
    </p:spTree>
    <p:extLst>
      <p:ext uri="{BB962C8B-B14F-4D97-AF65-F5344CB8AC3E}">
        <p14:creationId xmlns:p14="http://schemas.microsoft.com/office/powerpoint/2010/main" val="303607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14</a:t>
            </a:fld>
            <a:endParaRPr lang="de-CH"/>
          </a:p>
        </p:txBody>
      </p:sp>
    </p:spTree>
    <p:extLst>
      <p:ext uri="{BB962C8B-B14F-4D97-AF65-F5344CB8AC3E}">
        <p14:creationId xmlns:p14="http://schemas.microsoft.com/office/powerpoint/2010/main" val="349360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30A2E6DE-5C23-4B8D-80AA-F70A250176EA}" type="datetime1">
              <a:rPr lang="de-DE" smtClean="0"/>
              <a:pPr>
                <a:defRPr/>
              </a:pPr>
              <a:t>01.11.2022</a:t>
            </a:fld>
            <a:endParaRPr lang="de-CH"/>
          </a:p>
        </p:txBody>
      </p:sp>
      <p:sp>
        <p:nvSpPr>
          <p:cNvPr id="5" name="Foliennummernplatzhalter 4"/>
          <p:cNvSpPr>
            <a:spLocks noGrp="1"/>
          </p:cNvSpPr>
          <p:nvPr>
            <p:ph type="sldNum" sz="quarter" idx="5"/>
          </p:nvPr>
        </p:nvSpPr>
        <p:spPr/>
        <p:txBody>
          <a:bodyPr/>
          <a:lstStyle/>
          <a:p>
            <a:pPr>
              <a:defRPr/>
            </a:pPr>
            <a:fld id="{FF552329-D149-46D8-A6E1-DEE19B321DB1}" type="slidenum">
              <a:rPr lang="de-CH" smtClean="0"/>
              <a:pPr>
                <a:defRPr/>
              </a:pPr>
              <a:t>15</a:t>
            </a:fld>
            <a:endParaRPr lang="de-CH"/>
          </a:p>
        </p:txBody>
      </p:sp>
    </p:spTree>
    <p:extLst>
      <p:ext uri="{BB962C8B-B14F-4D97-AF65-F5344CB8AC3E}">
        <p14:creationId xmlns:p14="http://schemas.microsoft.com/office/powerpoint/2010/main" val="335299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6575" y="228600"/>
            <a:ext cx="8251825" cy="717550"/>
          </a:xfrm>
        </p:spPr>
        <p:txBody>
          <a:bodyPr lIns="0" tIns="0"/>
          <a:lstStyle/>
          <a:p>
            <a:r>
              <a:rPr lang="de-CH" dirty="0"/>
              <a:t>Mastertitelformat bearbeiten</a:t>
            </a:r>
            <a:endParaRPr lang="de-DE" dirty="0"/>
          </a:p>
        </p:txBody>
      </p:sp>
      <p:sp>
        <p:nvSpPr>
          <p:cNvPr id="3" name="Inhaltsplatzhalter 2"/>
          <p:cNvSpPr>
            <a:spLocks noGrp="1"/>
          </p:cNvSpPr>
          <p:nvPr>
            <p:ph idx="1"/>
          </p:nvPr>
        </p:nvSpPr>
        <p:spPr>
          <a:xfrm>
            <a:off x="540808" y="1485900"/>
            <a:ext cx="8251825" cy="4406900"/>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4" name="Inhaltsplatzhalter 2"/>
          <p:cNvSpPr>
            <a:spLocks noGrp="1"/>
          </p:cNvSpPr>
          <p:nvPr>
            <p:ph sz="half" idx="1" hasCustomPrompt="1"/>
          </p:nvPr>
        </p:nvSpPr>
        <p:spPr>
          <a:xfrm>
            <a:off x="539751" y="1469114"/>
            <a:ext cx="3993637" cy="468615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5" name="Inhaltsplatzhalter 2"/>
          <p:cNvSpPr>
            <a:spLocks noGrp="1"/>
          </p:cNvSpPr>
          <p:nvPr>
            <p:ph sz="half" idx="15" hasCustomPrompt="1"/>
          </p:nvPr>
        </p:nvSpPr>
        <p:spPr>
          <a:xfrm>
            <a:off x="4702688" y="1469114"/>
            <a:ext cx="3993637" cy="2260037"/>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6" name="Inhaltsplatzhalter 2"/>
          <p:cNvSpPr>
            <a:spLocks noGrp="1"/>
          </p:cNvSpPr>
          <p:nvPr>
            <p:ph sz="half" idx="16" hasCustomPrompt="1"/>
          </p:nvPr>
        </p:nvSpPr>
        <p:spPr>
          <a:xfrm>
            <a:off x="4702688" y="3912163"/>
            <a:ext cx="3993637" cy="2260037"/>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Rechteck 4"/>
          <p:cNvSpPr/>
          <p:nvPr userDrawn="1"/>
        </p:nvSpPr>
        <p:spPr bwMode="auto">
          <a:xfrm>
            <a:off x="539750" y="1466850"/>
            <a:ext cx="8156575" cy="4705350"/>
          </a:xfrm>
          <a:prstGeom prst="rect">
            <a:avLst/>
          </a:prstGeom>
          <a:noFill/>
          <a:ln w="0" cap="flat" cmpd="sng" algn="ctr">
            <a:noFill/>
            <a:prstDash val="solid"/>
            <a:round/>
            <a:headEnd type="none" w="sm" len="sm"/>
            <a:tailEnd type="none" w="sm" len="sm"/>
          </a:ln>
          <a:effectLst/>
        </p:spPr>
        <p:txBody>
          <a:bodyPr>
            <a:prstTxWarp prst="textNoShape">
              <a:avLst/>
            </a:prstTxWarp>
          </a:bodyPr>
          <a:lstStyle/>
          <a:p>
            <a:pPr>
              <a:defRPr/>
            </a:pPr>
            <a:endParaRPr lang="de-DE"/>
          </a:p>
        </p:txBody>
      </p:sp>
      <p:sp>
        <p:nvSpPr>
          <p:cNvPr id="2" name="Titel 1"/>
          <p:cNvSpPr>
            <a:spLocks noGrp="1"/>
          </p:cNvSpPr>
          <p:nvPr>
            <p:ph type="title"/>
          </p:nvPr>
        </p:nvSpPr>
        <p:spPr>
          <a:xfrm>
            <a:off x="511175" y="330201"/>
            <a:ext cx="8251825" cy="498475"/>
          </a:xfrm>
        </p:spPr>
        <p:txBody>
          <a:bodyPr lIns="0" tIns="0"/>
          <a:lstStyle/>
          <a:p>
            <a:r>
              <a:rPr lang="de-CH"/>
              <a:t>Mastertitelformat bearbeiten</a:t>
            </a:r>
            <a:endParaRPr lang="de-DE" dirty="0"/>
          </a:p>
        </p:txBody>
      </p:sp>
      <p:sp>
        <p:nvSpPr>
          <p:cNvPr id="4" name="Inhaltsplatzhalter 3"/>
          <p:cNvSpPr>
            <a:spLocks noGrp="1"/>
          </p:cNvSpPr>
          <p:nvPr>
            <p:ph sz="half" idx="2"/>
          </p:nvPr>
        </p:nvSpPr>
        <p:spPr>
          <a:xfrm>
            <a:off x="537633" y="1466850"/>
            <a:ext cx="8150226" cy="4692650"/>
          </a:xfrm>
        </p:spPr>
        <p:txBody>
          <a:bodyPr/>
          <a:lstStyle>
            <a:lvl1pPr>
              <a:buSzPct val="100000"/>
              <a:buFontTx/>
              <a:buNone/>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lvl="0"/>
            <a:r>
              <a:rPr lang="de-CH" dirty="0"/>
              <a:t>Mastertextformat bearbeiten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Inhaltsplatzhalter 3"/>
          <p:cNvSpPr>
            <a:spLocks noGrp="1"/>
          </p:cNvSpPr>
          <p:nvPr>
            <p:ph sz="half" idx="2" hasCustomPrompt="1"/>
          </p:nvPr>
        </p:nvSpPr>
        <p:spPr>
          <a:xfrm>
            <a:off x="0" y="0"/>
            <a:ext cx="9143999" cy="6172201"/>
          </a:xfrm>
          <a:ln>
            <a:noFill/>
          </a:ln>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Inhaltsplatzhalter 3"/>
          <p:cNvSpPr>
            <a:spLocks noGrp="1"/>
          </p:cNvSpPr>
          <p:nvPr>
            <p:ph sz="half" idx="2" hasCustomPrompt="1"/>
          </p:nvPr>
        </p:nvSpPr>
        <p:spPr>
          <a:xfrm>
            <a:off x="0" y="0"/>
            <a:ext cx="9143999" cy="6857999"/>
          </a:xfrm>
          <a:ln>
            <a:noFill/>
          </a:ln>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45043" y="228601"/>
            <a:ext cx="8251825" cy="698500"/>
          </a:xfrm>
        </p:spPr>
        <p:txBody>
          <a:bodyPr lIns="0" tIns="0"/>
          <a:lstStyle/>
          <a:p>
            <a:r>
              <a:rPr lang="de-CH"/>
              <a:t>Mastertitelformat bearbeiten</a:t>
            </a:r>
            <a:endParaRPr lang="de-DE"/>
          </a:p>
        </p:txBody>
      </p:sp>
      <p:sp>
        <p:nvSpPr>
          <p:cNvPr id="3" name="Tabellenplatzhalter 2"/>
          <p:cNvSpPr>
            <a:spLocks noGrp="1"/>
          </p:cNvSpPr>
          <p:nvPr>
            <p:ph type="tbl" idx="1"/>
          </p:nvPr>
        </p:nvSpPr>
        <p:spPr>
          <a:xfrm>
            <a:off x="539750" y="1123950"/>
            <a:ext cx="8159750" cy="5041901"/>
          </a:xfrm>
        </p:spPr>
        <p:txBody>
          <a:bodyPr/>
          <a:lstStyle>
            <a:lvl1pPr>
              <a:buSzPct val="100000"/>
              <a:buFontTx/>
              <a:buNone/>
              <a:defRPr/>
            </a:lvl1pPr>
          </a:lstStyle>
          <a:p>
            <a:pPr lvl="0"/>
            <a:endParaRPr lang="de-DE"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hasCustomPrompt="1"/>
          </p:nvPr>
        </p:nvSpPr>
        <p:spPr>
          <a:xfrm>
            <a:off x="539751"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14" name="Inhaltsplatzhalter 2"/>
          <p:cNvSpPr>
            <a:spLocks noGrp="1"/>
          </p:cNvSpPr>
          <p:nvPr>
            <p:ph sz="half" idx="10" hasCustomPrompt="1"/>
          </p:nvPr>
        </p:nvSpPr>
        <p:spPr>
          <a:xfrm>
            <a:off x="3315213"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15" name="Inhaltsplatzhalter 2"/>
          <p:cNvSpPr>
            <a:spLocks noGrp="1"/>
          </p:cNvSpPr>
          <p:nvPr>
            <p:ph sz="half" idx="11"/>
          </p:nvPr>
        </p:nvSpPr>
        <p:spPr>
          <a:xfrm>
            <a:off x="6117167" y="1466850"/>
            <a:ext cx="2578100"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6117167" y="1469114"/>
            <a:ext cx="2579158" cy="4703086"/>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539750" y="1473200"/>
            <a:ext cx="5403850" cy="4698999"/>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36576" y="228600"/>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539751" y="1475317"/>
            <a:ext cx="2628000" cy="4696883"/>
          </a:xfrm>
        </p:spPr>
        <p:txBody>
          <a:bodyPr tIns="0"/>
          <a:lstStyle>
            <a:lvl1pPr>
              <a:buSzPct val="100000"/>
              <a:buFontTx/>
              <a:buNone/>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endParaRPr lang="de-CH" dirty="0"/>
          </a:p>
        </p:txBody>
      </p:sp>
      <p:sp>
        <p:nvSpPr>
          <p:cNvPr id="14" name="Inhaltsplatzhalter 2"/>
          <p:cNvSpPr>
            <a:spLocks noGrp="1"/>
          </p:cNvSpPr>
          <p:nvPr>
            <p:ph sz="half" idx="10" hasCustomPrompt="1"/>
          </p:nvPr>
        </p:nvSpPr>
        <p:spPr>
          <a:xfrm>
            <a:off x="3323680" y="1469114"/>
            <a:ext cx="2628000" cy="2277386"/>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endParaRPr lang="de-CH" dirty="0"/>
          </a:p>
          <a:p>
            <a:pPr lvl="0"/>
            <a:endParaRPr lang="de-CH" dirty="0"/>
          </a:p>
        </p:txBody>
      </p:sp>
      <p:sp>
        <p:nvSpPr>
          <p:cNvPr id="15" name="Inhaltsplatzhalter 2"/>
          <p:cNvSpPr>
            <a:spLocks noGrp="1"/>
          </p:cNvSpPr>
          <p:nvPr>
            <p:ph sz="half" idx="11" hasCustomPrompt="1"/>
          </p:nvPr>
        </p:nvSpPr>
        <p:spPr>
          <a:xfrm>
            <a:off x="6117167" y="1469114"/>
            <a:ext cx="2578100" cy="4703086"/>
          </a:xfrm>
        </p:spPr>
        <p:txBody>
          <a:bodyPr tIns="0"/>
          <a:lstStyle>
            <a:lvl1pPr>
              <a:buSzPct val="100000"/>
              <a:buFontTx/>
              <a:buNone/>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Text oder Bild</a:t>
            </a:r>
          </a:p>
        </p:txBody>
      </p:sp>
      <p:sp>
        <p:nvSpPr>
          <p:cNvPr id="8" name="Inhaltsplatzhalter 2"/>
          <p:cNvSpPr>
            <a:spLocks noGrp="1"/>
          </p:cNvSpPr>
          <p:nvPr>
            <p:ph sz="half" idx="13" hasCustomPrompt="1"/>
          </p:nvPr>
        </p:nvSpPr>
        <p:spPr>
          <a:xfrm>
            <a:off x="3323680" y="3918098"/>
            <a:ext cx="2628000" cy="225410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539751" y="1466850"/>
            <a:ext cx="2624649"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3302000" y="1466850"/>
            <a:ext cx="5379525" cy="47053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51"/>
            <a:ext cx="8251825" cy="717550"/>
          </a:xfrm>
        </p:spPr>
        <p:txBody>
          <a:bodyPr lIns="0" tIns="0"/>
          <a:lstStyle/>
          <a:p>
            <a:r>
              <a:rPr lang="de-CH" dirty="0"/>
              <a:t>Mastertitelformat bearbeiten</a:t>
            </a:r>
            <a:endParaRPr lang="de-DE" dirty="0"/>
          </a:p>
        </p:txBody>
      </p:sp>
      <p:sp>
        <p:nvSpPr>
          <p:cNvPr id="13" name="Inhaltsplatzhalter 2"/>
          <p:cNvSpPr>
            <a:spLocks noGrp="1"/>
          </p:cNvSpPr>
          <p:nvPr>
            <p:ph sz="half" idx="1"/>
          </p:nvPr>
        </p:nvSpPr>
        <p:spPr>
          <a:xfrm>
            <a:off x="6117167" y="1466850"/>
            <a:ext cx="2587625"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14" name="Inhaltsplatzhalter 2"/>
          <p:cNvSpPr>
            <a:spLocks noGrp="1"/>
          </p:cNvSpPr>
          <p:nvPr>
            <p:ph sz="half" idx="10" hasCustomPrompt="1"/>
          </p:nvPr>
        </p:nvSpPr>
        <p:spPr>
          <a:xfrm>
            <a:off x="539750" y="1471246"/>
            <a:ext cx="5403850" cy="2275253"/>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
        <p:nvSpPr>
          <p:cNvPr id="5" name="Inhaltsplatzhalter 2"/>
          <p:cNvSpPr>
            <a:spLocks noGrp="1"/>
          </p:cNvSpPr>
          <p:nvPr>
            <p:ph sz="half" idx="11" hasCustomPrompt="1"/>
          </p:nvPr>
        </p:nvSpPr>
        <p:spPr>
          <a:xfrm>
            <a:off x="539750" y="3922348"/>
            <a:ext cx="5403850" cy="2237152"/>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dirty="0"/>
              <a:t>Bild</a:t>
            </a:r>
          </a:p>
          <a:p>
            <a:pPr lvl="0"/>
            <a:endParaRPr lang="de-CH"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CH" dirty="0"/>
              <a:t>Mastertitelformat bearbeiten</a:t>
            </a:r>
            <a:endParaRPr lang="de-DE" dirty="0"/>
          </a:p>
        </p:txBody>
      </p:sp>
      <p:sp>
        <p:nvSpPr>
          <p:cNvPr id="3" name="Inhaltsplatzhalter 2"/>
          <p:cNvSpPr>
            <a:spLocks noGrp="1"/>
          </p:cNvSpPr>
          <p:nvPr>
            <p:ph sz="half" idx="1"/>
          </p:nvPr>
        </p:nvSpPr>
        <p:spPr>
          <a:xfrm>
            <a:off x="533401"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endParaRPr lang="de-DE" dirty="0"/>
          </a:p>
        </p:txBody>
      </p:sp>
      <p:sp>
        <p:nvSpPr>
          <p:cNvPr id="6" name="Inhaltsplatzhalter 2"/>
          <p:cNvSpPr>
            <a:spLocks noGrp="1"/>
          </p:cNvSpPr>
          <p:nvPr>
            <p:ph sz="half" idx="11"/>
          </p:nvPr>
        </p:nvSpPr>
        <p:spPr>
          <a:xfrm>
            <a:off x="4708525"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CH" dirty="0"/>
              <a:t>Mastertitelformat bearbeiten</a:t>
            </a:r>
            <a:endParaRPr lang="de-DE" dirty="0"/>
          </a:p>
        </p:txBody>
      </p:sp>
      <p:sp>
        <p:nvSpPr>
          <p:cNvPr id="3" name="Inhaltsplatzhalter 2"/>
          <p:cNvSpPr>
            <a:spLocks noGrp="1"/>
          </p:cNvSpPr>
          <p:nvPr>
            <p:ph sz="half" idx="1"/>
          </p:nvPr>
        </p:nvSpPr>
        <p:spPr>
          <a:xfrm>
            <a:off x="533401" y="1484313"/>
            <a:ext cx="3987800" cy="440848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6" name="Inhaltsplatzhalter 2"/>
          <p:cNvSpPr>
            <a:spLocks noGrp="1"/>
          </p:cNvSpPr>
          <p:nvPr>
            <p:ph sz="half" idx="11" hasCustomPrompt="1"/>
          </p:nvPr>
        </p:nvSpPr>
        <p:spPr>
          <a:xfrm>
            <a:off x="4708525" y="1484313"/>
            <a:ext cx="3987800" cy="4408487"/>
          </a:xfrm>
        </p:spPr>
        <p:txBody>
          <a:bodyPr tIns="0"/>
          <a:lstStyle>
            <a:lvl1pPr>
              <a:buSzPct val="100000"/>
              <a:buFontTx/>
              <a:buNone/>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Bild</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41867" y="211666"/>
            <a:ext cx="8229600" cy="727075"/>
          </a:xfrm>
        </p:spPr>
        <p:txBody>
          <a:bodyPr lIns="0" tIns="0"/>
          <a:lstStyle>
            <a:lvl1pPr>
              <a:defRPr/>
            </a:lvl1pPr>
          </a:lstStyle>
          <a:p>
            <a:r>
              <a:rPr lang="de-CH" dirty="0"/>
              <a:t>Mastertitelformat bearbeiten</a:t>
            </a:r>
            <a:endParaRPr lang="de-DE" dirty="0"/>
          </a:p>
        </p:txBody>
      </p:sp>
      <p:sp>
        <p:nvSpPr>
          <p:cNvPr id="3" name="Textplatzhalter 2"/>
          <p:cNvSpPr>
            <a:spLocks noGrp="1"/>
          </p:cNvSpPr>
          <p:nvPr>
            <p:ph type="body" idx="1" hasCustomPrompt="1"/>
          </p:nvPr>
        </p:nvSpPr>
        <p:spPr>
          <a:xfrm>
            <a:off x="533400" y="1475317"/>
            <a:ext cx="3987800" cy="677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Masteruntertitelformat bearbeiten</a:t>
            </a:r>
          </a:p>
        </p:txBody>
      </p:sp>
      <p:sp>
        <p:nvSpPr>
          <p:cNvPr id="4" name="Inhaltsplatzhalter 3"/>
          <p:cNvSpPr>
            <a:spLocks noGrp="1"/>
          </p:cNvSpPr>
          <p:nvPr>
            <p:ph sz="half" idx="2"/>
          </p:nvPr>
        </p:nvSpPr>
        <p:spPr>
          <a:xfrm>
            <a:off x="533400" y="2209801"/>
            <a:ext cx="3987800" cy="3683000"/>
          </a:xfrm>
        </p:spPr>
        <p:txBody>
          <a:bodyPr tIns="0"/>
          <a:lstStyle>
            <a:lvl1pPr>
              <a:buSzPct val="100000"/>
              <a:buFont typeface="Arial Black"/>
              <a:buChar char="›"/>
              <a:defRPr sz="2400"/>
            </a:lvl1pPr>
            <a:lvl2pPr>
              <a:buSzPct val="100000"/>
              <a:buFont typeface="Arial Black"/>
              <a:buChar char="›"/>
              <a:defRPr sz="2000"/>
            </a:lvl2pPr>
            <a:lvl3pPr>
              <a:buSzPct val="100000"/>
              <a:buFont typeface="Arial Black"/>
              <a:buChar char="›"/>
              <a:defRPr sz="1800"/>
            </a:lvl3pPr>
            <a:lvl4pPr>
              <a:buSzPct val="100000"/>
              <a:buFont typeface="Arial Black"/>
              <a:buChar char="›"/>
              <a:defRPr sz="1600"/>
            </a:lvl4pPr>
            <a:lvl5pPr>
              <a:buSzPct val="100000"/>
              <a:buFont typeface="Arial Black"/>
              <a:buChar cha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5" name="Textplatzhalter 4"/>
          <p:cNvSpPr>
            <a:spLocks noGrp="1"/>
          </p:cNvSpPr>
          <p:nvPr>
            <p:ph type="body" sz="quarter" idx="3" hasCustomPrompt="1"/>
          </p:nvPr>
        </p:nvSpPr>
        <p:spPr>
          <a:xfrm>
            <a:off x="4699000" y="1475317"/>
            <a:ext cx="3997325" cy="677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a:t>Masteruntertitelformat bearbeiten</a:t>
            </a:r>
          </a:p>
        </p:txBody>
      </p:sp>
      <p:sp>
        <p:nvSpPr>
          <p:cNvPr id="6" name="Inhaltsplatzhalter 5"/>
          <p:cNvSpPr>
            <a:spLocks noGrp="1"/>
          </p:cNvSpPr>
          <p:nvPr>
            <p:ph sz="quarter" idx="4"/>
          </p:nvPr>
        </p:nvSpPr>
        <p:spPr>
          <a:xfrm>
            <a:off x="4699000" y="2220912"/>
            <a:ext cx="3997325" cy="3671888"/>
          </a:xfrm>
        </p:spPr>
        <p:txBody>
          <a:bodyPr tIns="0"/>
          <a:lstStyle>
            <a:lvl1pPr>
              <a:buFont typeface="Arial Black"/>
              <a:buChar char="›"/>
              <a:defRPr sz="2400"/>
            </a:lvl1pPr>
            <a:lvl2pPr>
              <a:buFont typeface="Arial Black"/>
              <a:buChar char="›"/>
              <a:defRPr sz="2000"/>
            </a:lvl2pPr>
            <a:lvl3pPr>
              <a:buFont typeface="Arial Black"/>
              <a:buChar char="›"/>
              <a:defRPr sz="1800"/>
            </a:lvl3pPr>
            <a:lvl4pPr>
              <a:buFont typeface="Arial Black"/>
              <a:buChar char="›"/>
              <a:defRPr sz="1600"/>
            </a:lvl4pPr>
            <a:lvl5pPr>
              <a:buFont typeface="Arial Black"/>
              <a:buChar cha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33400" y="304800"/>
            <a:ext cx="8166100" cy="5588000"/>
          </a:xfrm>
        </p:spPr>
        <p:txBody>
          <a:bodyPr tIns="0"/>
          <a:lstStyle>
            <a:lvl1pPr>
              <a:buSzPct val="100000"/>
              <a:buFont typeface="Arial Black"/>
              <a:buChar char="›"/>
              <a:defRPr sz="2800"/>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0134"/>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p:nvPr>
        </p:nvSpPr>
        <p:spPr>
          <a:xfrm>
            <a:off x="539751" y="1484312"/>
            <a:ext cx="8156574" cy="2260037"/>
          </a:xfrm>
        </p:spPr>
        <p:txBody>
          <a:bodyPr vert="horz" lIns="0"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hasCustomPrompt="1"/>
          </p:nvPr>
        </p:nvSpPr>
        <p:spPr>
          <a:xfrm>
            <a:off x="539751" y="3922614"/>
            <a:ext cx="3981449"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CH"/>
              <a:t>Mastertitelformat bearbeiten</a:t>
            </a:r>
            <a:endParaRPr lang="de-DE"/>
          </a:p>
        </p:txBody>
      </p:sp>
      <p:sp>
        <p:nvSpPr>
          <p:cNvPr id="6" name="Inhaltsplatzhalter 2"/>
          <p:cNvSpPr>
            <a:spLocks noGrp="1"/>
          </p:cNvSpPr>
          <p:nvPr>
            <p:ph sz="half" idx="1"/>
          </p:nvPr>
        </p:nvSpPr>
        <p:spPr>
          <a:xfrm>
            <a:off x="539751" y="1469114"/>
            <a:ext cx="3993637" cy="2277386"/>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Mastertextformat bearbeiten</a:t>
            </a:r>
          </a:p>
        </p:txBody>
      </p:sp>
      <p:sp>
        <p:nvSpPr>
          <p:cNvPr id="8" name="Inhaltsplatzhalter 2"/>
          <p:cNvSpPr>
            <a:spLocks noGrp="1"/>
          </p:cNvSpPr>
          <p:nvPr>
            <p:ph sz="half" idx="11"/>
          </p:nvPr>
        </p:nvSpPr>
        <p:spPr>
          <a:xfrm>
            <a:off x="539751" y="3924350"/>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
        <p:nvSpPr>
          <p:cNvPr id="12" name="Inhaltsplatzhalter 2"/>
          <p:cNvSpPr>
            <a:spLocks noGrp="1"/>
          </p:cNvSpPr>
          <p:nvPr>
            <p:ph sz="half" idx="14"/>
          </p:nvPr>
        </p:nvSpPr>
        <p:spPr>
          <a:xfrm>
            <a:off x="4702688" y="3924350"/>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
        <p:nvSpPr>
          <p:cNvPr id="13" name="Inhaltsplatzhalter 2"/>
          <p:cNvSpPr>
            <a:spLocks noGrp="1"/>
          </p:cNvSpPr>
          <p:nvPr>
            <p:ph sz="half" idx="15"/>
          </p:nvPr>
        </p:nvSpPr>
        <p:spPr>
          <a:xfrm>
            <a:off x="4702688" y="1469114"/>
            <a:ext cx="3993637" cy="2277386"/>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Mastertextformat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CH" dirty="0"/>
              <a:t>Mastertitelformat bearbeiten</a:t>
            </a:r>
            <a:endParaRPr lang="de-DE" dirty="0"/>
          </a:p>
        </p:txBody>
      </p:sp>
      <p:sp>
        <p:nvSpPr>
          <p:cNvPr id="6" name="Inhaltsplatzhalter 2"/>
          <p:cNvSpPr>
            <a:spLocks noGrp="1"/>
          </p:cNvSpPr>
          <p:nvPr>
            <p:ph sz="half" idx="1" hasCustomPrompt="1"/>
          </p:nvPr>
        </p:nvSpPr>
        <p:spPr>
          <a:xfrm>
            <a:off x="539751" y="1477581"/>
            <a:ext cx="1898649"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3" name="Inhaltsplatzhalter 2"/>
          <p:cNvSpPr>
            <a:spLocks noGrp="1"/>
          </p:cNvSpPr>
          <p:nvPr>
            <p:ph sz="half" idx="15" hasCustomPrompt="1"/>
          </p:nvPr>
        </p:nvSpPr>
        <p:spPr>
          <a:xfrm>
            <a:off x="4699000" y="1477581"/>
            <a:ext cx="3997325" cy="4686152"/>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0" name="Inhaltsplatzhalter 2"/>
          <p:cNvSpPr>
            <a:spLocks noGrp="1"/>
          </p:cNvSpPr>
          <p:nvPr>
            <p:ph sz="half" idx="18" hasCustomPrompt="1"/>
          </p:nvPr>
        </p:nvSpPr>
        <p:spPr>
          <a:xfrm>
            <a:off x="2628900" y="1477581"/>
            <a:ext cx="1890000"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1" name="Inhaltsplatzhalter 2"/>
          <p:cNvSpPr>
            <a:spLocks noGrp="1"/>
          </p:cNvSpPr>
          <p:nvPr>
            <p:ph sz="half" idx="19" hasCustomPrompt="1"/>
          </p:nvPr>
        </p:nvSpPr>
        <p:spPr>
          <a:xfrm>
            <a:off x="539751" y="3924863"/>
            <a:ext cx="1898649"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
        <p:nvSpPr>
          <p:cNvPr id="14" name="Inhaltsplatzhalter 2"/>
          <p:cNvSpPr>
            <a:spLocks noGrp="1"/>
          </p:cNvSpPr>
          <p:nvPr>
            <p:ph sz="half" idx="20" hasCustomPrompt="1"/>
          </p:nvPr>
        </p:nvSpPr>
        <p:spPr>
          <a:xfrm>
            <a:off x="2628900" y="3924863"/>
            <a:ext cx="1890000" cy="2260037"/>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dirty="0"/>
              <a:t>Bild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447675" y="412750"/>
            <a:ext cx="8251825" cy="7175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de-CH" dirty="0"/>
              <a:t>Mastertitelformat </a:t>
            </a:r>
            <a:br>
              <a:rPr lang="de-CH" dirty="0"/>
            </a:br>
            <a:r>
              <a:rPr lang="de-CH" dirty="0"/>
              <a:t>bearbeiten</a:t>
            </a:r>
          </a:p>
        </p:txBody>
      </p:sp>
      <p:sp>
        <p:nvSpPr>
          <p:cNvPr id="1027" name="Rectangle 6"/>
          <p:cNvSpPr>
            <a:spLocks noGrp="1" noChangeArrowheads="1"/>
          </p:cNvSpPr>
          <p:nvPr>
            <p:ph type="body" idx="1"/>
          </p:nvPr>
        </p:nvSpPr>
        <p:spPr bwMode="auto">
          <a:xfrm>
            <a:off x="533400" y="1466850"/>
            <a:ext cx="8162925" cy="4425950"/>
          </a:xfrm>
          <a:prstGeom prst="rect">
            <a:avLst/>
          </a:prstGeom>
          <a:noFill/>
          <a:ln w="9525">
            <a:noFill/>
            <a:miter lim="800000"/>
            <a:headEnd/>
            <a:tailEnd/>
          </a:ln>
        </p:spPr>
        <p:txBody>
          <a:bodyPr vert="horz" wrap="square" lIns="0" tIns="46038" rIns="92075" bIns="46038"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 </a:t>
            </a:r>
          </a:p>
        </p:txBody>
      </p:sp>
      <p:sp>
        <p:nvSpPr>
          <p:cNvPr id="12" name="Text Box 5"/>
          <p:cNvSpPr txBox="1">
            <a:spLocks noChangeArrowheads="1"/>
          </p:cNvSpPr>
          <p:nvPr userDrawn="1"/>
        </p:nvSpPr>
        <p:spPr bwMode="auto">
          <a:xfrm>
            <a:off x="4673600" y="6184821"/>
            <a:ext cx="4394200" cy="246221"/>
          </a:xfrm>
          <a:prstGeom prst="rect">
            <a:avLst/>
          </a:prstGeom>
          <a:noFill/>
          <a:ln w="9525">
            <a:noFill/>
            <a:miter lim="800000"/>
            <a:headEnd/>
            <a:tailEnd/>
          </a:ln>
          <a:effectLst/>
        </p:spPr>
        <p:txBody>
          <a:bodyPr anchor="ctr">
            <a:prstTxWarp prst="textNoShape">
              <a:avLst/>
            </a:prstTxWarp>
            <a:spAutoFit/>
          </a:bodyPr>
          <a:lstStyle/>
          <a:p>
            <a:pPr algn="just">
              <a:spcBef>
                <a:spcPct val="50000"/>
              </a:spcBef>
              <a:defRPr/>
            </a:pPr>
            <a:r>
              <a:rPr lang="en-US" sz="1000" b="0" dirty="0">
                <a:ea typeface="Arial" charset="0"/>
                <a:cs typeface="Arial" charset="0"/>
              </a:rPr>
              <a:t>Animal Species M10: Poultry Husbandry U3		   </a:t>
            </a:r>
            <a:fld id="{52E4C7FF-91B9-42F4-AF10-83FFA9CB4D84}" type="slidenum">
              <a:rPr lang="en-US" sz="1000" b="0">
                <a:ea typeface="Arial" charset="0"/>
                <a:cs typeface="Arial" charset="0"/>
              </a:rPr>
              <a:pPr algn="just">
                <a:spcBef>
                  <a:spcPct val="50000"/>
                </a:spcBef>
                <a:defRPr/>
              </a:pPr>
              <a:t>‹Nr.›</a:t>
            </a:fld>
            <a:r>
              <a:rPr lang="en-US" sz="1000" b="0" dirty="0">
                <a:ea typeface="Arial" charset="0"/>
                <a:cs typeface="Arial" charset="0"/>
              </a:rPr>
              <a:t> </a:t>
            </a:r>
          </a:p>
        </p:txBody>
      </p:sp>
      <p:pic>
        <p:nvPicPr>
          <p:cNvPr id="13" name="Bild 6" descr="Motiv_2_RZ_farbig.tif"/>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04800" y="6130925"/>
            <a:ext cx="457200" cy="457200"/>
          </a:xfrm>
          <a:prstGeom prst="rect">
            <a:avLst/>
          </a:prstGeom>
          <a:noFill/>
          <a:ln w="9525">
            <a:noFill/>
            <a:miter lim="800000"/>
            <a:headEnd/>
            <a:tailEnd/>
          </a:ln>
        </p:spPr>
      </p:pic>
      <p:sp>
        <p:nvSpPr>
          <p:cNvPr id="14" name="Textfeld 13"/>
          <p:cNvSpPr txBox="1"/>
          <p:nvPr userDrawn="1"/>
        </p:nvSpPr>
        <p:spPr>
          <a:xfrm>
            <a:off x="784225" y="6188075"/>
            <a:ext cx="2873375" cy="246063"/>
          </a:xfrm>
          <a:prstGeom prst="rect">
            <a:avLst/>
          </a:prstGeom>
          <a:noFill/>
        </p:spPr>
        <p:txBody>
          <a:bodyPr wrap="none">
            <a:prstTxWarp prst="textNoShape">
              <a:avLst/>
            </a:prstTxWarp>
            <a:spAutoFit/>
          </a:bodyPr>
          <a:lstStyle/>
          <a:p>
            <a:pPr>
              <a:defRPr/>
            </a:pPr>
            <a:r>
              <a:rPr lang="en-US" sz="1000" dirty="0">
                <a:solidFill>
                  <a:srgbClr val="A23D25"/>
                </a:solidFill>
                <a:ea typeface="Arial" charset="0"/>
                <a:cs typeface="Arial" charset="0"/>
              </a:rPr>
              <a:t>African Organic Agriculture Training Manual</a:t>
            </a:r>
            <a:endParaRPr lang="de-DE" sz="1000" dirty="0">
              <a:solidFill>
                <a:srgbClr val="A23D25"/>
              </a:solidFill>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4831" r:id="rId1"/>
    <p:sldLayoutId id="2147484832"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33" r:id="rId11"/>
    <p:sldLayoutId id="2147484817" r:id="rId12"/>
    <p:sldLayoutId id="2147484818" r:id="rId13"/>
    <p:sldLayoutId id="2147484819" r:id="rId14"/>
    <p:sldLayoutId id="2147484820" r:id="rId15"/>
    <p:sldLayoutId id="2147484821" r:id="rId16"/>
    <p:sldLayoutId id="2147484822" r:id="rId17"/>
    <p:sldLayoutId id="2147484823" r:id="rId18"/>
    <p:sldLayoutId id="2147484824" r:id="rId19"/>
  </p:sldLayoutIdLst>
  <p:hf hdr="0" ftr="0" dt="0"/>
  <p:txStyles>
    <p:title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p:titleStyle>
    <p:body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22"/>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22"/>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22"/>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22"/>
        </a:buBlip>
        <a:defRPr b="1">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8.sv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sv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sv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3.jpeg"/><Relationship Id="rId4" Type="http://schemas.openxmlformats.org/officeDocument/2006/relationships/image" Target="../media/image112.jpeg"/></Relationships>
</file>

<file path=ppt/slides/_rels/slide7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5.png"/><Relationship Id="rId7" Type="http://schemas.openxmlformats.org/officeDocument/2006/relationships/image" Target="../media/image98.sv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88.sv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Traditional free-range poultry production</a:t>
            </a:r>
            <a:endParaRPr lang="de-DE" dirty="0"/>
          </a:p>
        </p:txBody>
      </p:sp>
      <p:pic>
        <p:nvPicPr>
          <p:cNvPr id="5" name="Grafik 4">
            <a:extLst>
              <a:ext uri="{FF2B5EF4-FFF2-40B4-BE49-F238E27FC236}">
                <a16:creationId xmlns:a16="http://schemas.microsoft.com/office/drawing/2014/main" id="{98DDB256-6ED8-4353-A12F-38C8D15503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575" y="1052736"/>
            <a:ext cx="7563817" cy="4854214"/>
          </a:xfrm>
          <a:prstGeom prst="rect">
            <a:avLst/>
          </a:prstGeom>
        </p:spPr>
      </p:pic>
      <p:sp>
        <p:nvSpPr>
          <p:cNvPr id="7" name="Rechteck 6">
            <a:extLst>
              <a:ext uri="{FF2B5EF4-FFF2-40B4-BE49-F238E27FC236}">
                <a16:creationId xmlns:a16="http://schemas.microsoft.com/office/drawing/2014/main" id="{50FFBF80-A2FC-4FB9-B7BC-26BEA2CAB853}"/>
              </a:ext>
            </a:extLst>
          </p:cNvPr>
          <p:cNvSpPr/>
          <p:nvPr/>
        </p:nvSpPr>
        <p:spPr>
          <a:xfrm>
            <a:off x="5456984" y="4509120"/>
            <a:ext cx="2520280" cy="63197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Chickens scavenge for food and are fed outside</a:t>
            </a:r>
          </a:p>
        </p:txBody>
      </p:sp>
      <p:sp>
        <p:nvSpPr>
          <p:cNvPr id="8" name="Rechteck 7">
            <a:extLst>
              <a:ext uri="{FF2B5EF4-FFF2-40B4-BE49-F238E27FC236}">
                <a16:creationId xmlns:a16="http://schemas.microsoft.com/office/drawing/2014/main" id="{26E3FB33-A7A8-4C4A-AC55-11F4941CD66E}"/>
              </a:ext>
            </a:extLst>
          </p:cNvPr>
          <p:cNvSpPr/>
          <p:nvPr/>
        </p:nvSpPr>
        <p:spPr>
          <a:xfrm>
            <a:off x="3491880" y="5247679"/>
            <a:ext cx="2520279" cy="63197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Indigenous and locally adapted breeds are used</a:t>
            </a:r>
          </a:p>
        </p:txBody>
      </p:sp>
      <p:sp>
        <p:nvSpPr>
          <p:cNvPr id="10" name="Rechteck 6">
            <a:extLst>
              <a:ext uri="{FF2B5EF4-FFF2-40B4-BE49-F238E27FC236}">
                <a16:creationId xmlns:a16="http://schemas.microsoft.com/office/drawing/2014/main" id="{92448586-F3B6-4F1F-9A7B-273DCB9FCAA6}"/>
              </a:ext>
            </a:extLst>
          </p:cNvPr>
          <p:cNvSpPr/>
          <p:nvPr/>
        </p:nvSpPr>
        <p:spPr>
          <a:xfrm>
            <a:off x="683568" y="1199282"/>
            <a:ext cx="3094326"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During the day,</a:t>
            </a:r>
            <a:r>
              <a:rPr lang="en-US" sz="1600" b="0" dirty="0">
                <a:latin typeface="+mn-lt"/>
                <a:ea typeface="ＭＳ Ｐゴシック" charset="-128"/>
              </a:rPr>
              <a:t> chickens move around freely outside</a:t>
            </a:r>
          </a:p>
        </p:txBody>
      </p:sp>
      <p:sp>
        <p:nvSpPr>
          <p:cNvPr id="9" name="Rechteck 6">
            <a:extLst>
              <a:ext uri="{FF2B5EF4-FFF2-40B4-BE49-F238E27FC236}">
                <a16:creationId xmlns:a16="http://schemas.microsoft.com/office/drawing/2014/main" id="{1F602A19-3E84-434A-B1A7-69074A59D4CB}"/>
              </a:ext>
            </a:extLst>
          </p:cNvPr>
          <p:cNvSpPr/>
          <p:nvPr/>
        </p:nvSpPr>
        <p:spPr>
          <a:xfrm>
            <a:off x="4355976" y="1704603"/>
            <a:ext cx="3621288"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Overnight, chickens are kept in a chicken house or the people’s house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B7C4A-686D-414E-ACE3-E0E63046C513}"/>
              </a:ext>
            </a:extLst>
          </p:cNvPr>
          <p:cNvSpPr>
            <a:spLocks noGrp="1"/>
          </p:cNvSpPr>
          <p:nvPr>
            <p:ph type="title"/>
          </p:nvPr>
        </p:nvSpPr>
        <p:spPr/>
        <p:txBody>
          <a:bodyPr/>
          <a:lstStyle/>
          <a:p>
            <a:r>
              <a:rPr lang="en-US" sz="2700" dirty="0"/>
              <a:t>Recommendations for organic poultry housing (1)</a:t>
            </a:r>
            <a:endParaRPr lang="de-CH" sz="2700" dirty="0"/>
          </a:p>
        </p:txBody>
      </p:sp>
      <p:graphicFrame>
        <p:nvGraphicFramePr>
          <p:cNvPr id="5" name="Tabelle 4">
            <a:extLst>
              <a:ext uri="{FF2B5EF4-FFF2-40B4-BE49-F238E27FC236}">
                <a16:creationId xmlns:a16="http://schemas.microsoft.com/office/drawing/2014/main" id="{23DB638A-EA1D-4A48-B347-399A2BF52EF4}"/>
              </a:ext>
            </a:extLst>
          </p:cNvPr>
          <p:cNvGraphicFramePr>
            <a:graphicFrameLocks noGrp="1"/>
          </p:cNvGraphicFramePr>
          <p:nvPr>
            <p:extLst>
              <p:ext uri="{D42A27DB-BD31-4B8C-83A1-F6EECF244321}">
                <p14:modId xmlns:p14="http://schemas.microsoft.com/office/powerpoint/2010/main" val="4051255777"/>
              </p:ext>
            </p:extLst>
          </p:nvPr>
        </p:nvGraphicFramePr>
        <p:xfrm>
          <a:off x="395536" y="932760"/>
          <a:ext cx="8251826" cy="4992480"/>
        </p:xfrm>
        <a:graphic>
          <a:graphicData uri="http://schemas.openxmlformats.org/drawingml/2006/table">
            <a:tbl>
              <a:tblPr firstRow="1" firstCol="1" bandRow="1">
                <a:tableStyleId>{7DF18680-E054-41AD-8BC1-D1AEF772440D}</a:tableStyleId>
              </a:tblPr>
              <a:tblGrid>
                <a:gridCol w="1925977">
                  <a:extLst>
                    <a:ext uri="{9D8B030D-6E8A-4147-A177-3AD203B41FA5}">
                      <a16:colId xmlns:a16="http://schemas.microsoft.com/office/drawing/2014/main" val="3902104537"/>
                    </a:ext>
                  </a:extLst>
                </a:gridCol>
                <a:gridCol w="1650364">
                  <a:extLst>
                    <a:ext uri="{9D8B030D-6E8A-4147-A177-3AD203B41FA5}">
                      <a16:colId xmlns:a16="http://schemas.microsoft.com/office/drawing/2014/main" val="1291137914"/>
                    </a:ext>
                  </a:extLst>
                </a:gridCol>
                <a:gridCol w="1629857">
                  <a:extLst>
                    <a:ext uri="{9D8B030D-6E8A-4147-A177-3AD203B41FA5}">
                      <a16:colId xmlns:a16="http://schemas.microsoft.com/office/drawing/2014/main" val="4154657653"/>
                    </a:ext>
                  </a:extLst>
                </a:gridCol>
                <a:gridCol w="1537194">
                  <a:extLst>
                    <a:ext uri="{9D8B030D-6E8A-4147-A177-3AD203B41FA5}">
                      <a16:colId xmlns:a16="http://schemas.microsoft.com/office/drawing/2014/main" val="3539570893"/>
                    </a:ext>
                  </a:extLst>
                </a:gridCol>
                <a:gridCol w="1508434">
                  <a:extLst>
                    <a:ext uri="{9D8B030D-6E8A-4147-A177-3AD203B41FA5}">
                      <a16:colId xmlns:a16="http://schemas.microsoft.com/office/drawing/2014/main" val="1330811218"/>
                    </a:ext>
                  </a:extLst>
                </a:gridCol>
              </a:tblGrid>
              <a:tr h="318581">
                <a:tc>
                  <a:txBody>
                    <a:bodyPr/>
                    <a:lstStyle/>
                    <a:p>
                      <a:pPr marL="0" indent="0" algn="l">
                        <a:lnSpc>
                          <a:spcPts val="1400"/>
                        </a:lnSpc>
                        <a:spcAft>
                          <a:spcPts val="600"/>
                        </a:spcAft>
                      </a:pPr>
                      <a:r>
                        <a:rPr lang="en-US" sz="1400" dirty="0">
                          <a:solidFill>
                            <a:schemeClr val="tx1"/>
                          </a:solidFill>
                          <a:effectLst/>
                          <a:latin typeface="+mn-lt"/>
                        </a:rPr>
                        <a:t> </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err="1">
                          <a:solidFill>
                            <a:schemeClr val="tx1"/>
                          </a:solidFill>
                          <a:effectLst/>
                          <a:latin typeface="+mn-lt"/>
                        </a:rPr>
                        <a:t>Laying</a:t>
                      </a:r>
                      <a:r>
                        <a:rPr lang="de-CH" sz="1400" dirty="0">
                          <a:solidFill>
                            <a:schemeClr val="tx1"/>
                          </a:solidFill>
                          <a:effectLst/>
                          <a:latin typeface="+mn-lt"/>
                        </a:rPr>
                        <a:t> </a:t>
                      </a:r>
                      <a:r>
                        <a:rPr lang="de-CH" sz="1400" dirty="0" err="1">
                          <a:solidFill>
                            <a:schemeClr val="tx1"/>
                          </a:solidFill>
                          <a:effectLst/>
                          <a:latin typeface="+mn-lt"/>
                        </a:rPr>
                        <a:t>hens</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Layer </a:t>
                      </a:r>
                      <a:r>
                        <a:rPr lang="de-CH" sz="1400" dirty="0" err="1">
                          <a:solidFill>
                            <a:schemeClr val="tx1"/>
                          </a:solidFill>
                          <a:effectLst/>
                          <a:latin typeface="+mn-lt"/>
                        </a:rPr>
                        <a:t>pullets</a:t>
                      </a:r>
                      <a:r>
                        <a:rPr lang="de-CH" sz="1400" dirty="0">
                          <a:solidFill>
                            <a:schemeClr val="tx1"/>
                          </a:solidFill>
                          <a:effectLst/>
                          <a:latin typeface="+mn-lt"/>
                        </a:rPr>
                        <a:t> </a:t>
                      </a:r>
                      <a:br>
                        <a:rPr lang="de-CH" sz="1400" dirty="0">
                          <a:solidFill>
                            <a:schemeClr val="tx1"/>
                          </a:solidFill>
                          <a:effectLst/>
                          <a:latin typeface="+mn-lt"/>
                        </a:rPr>
                      </a:br>
                      <a:r>
                        <a:rPr lang="de-CH" sz="1400" dirty="0">
                          <a:solidFill>
                            <a:schemeClr val="tx1"/>
                          </a:solidFill>
                          <a:effectLst/>
                          <a:latin typeface="+mn-lt"/>
                        </a:rPr>
                        <a:t>(11 </a:t>
                      </a:r>
                      <a:r>
                        <a:rPr lang="de-CH" sz="1400" dirty="0" err="1">
                          <a:solidFill>
                            <a:schemeClr val="tx1"/>
                          </a:solidFill>
                          <a:effectLst/>
                          <a:latin typeface="+mn-lt"/>
                        </a:rPr>
                        <a:t>to</a:t>
                      </a:r>
                      <a:r>
                        <a:rPr lang="de-CH" sz="1400" dirty="0">
                          <a:solidFill>
                            <a:schemeClr val="tx1"/>
                          </a:solidFill>
                          <a:effectLst/>
                          <a:latin typeface="+mn-lt"/>
                        </a:rPr>
                        <a:t> 18 </a:t>
                      </a:r>
                      <a:r>
                        <a:rPr lang="de-CH" sz="1400" dirty="0" err="1">
                          <a:solidFill>
                            <a:schemeClr val="tx1"/>
                          </a:solidFill>
                          <a:effectLst/>
                          <a:latin typeface="+mn-lt"/>
                        </a:rPr>
                        <a:t>weeks</a:t>
                      </a:r>
                      <a:r>
                        <a:rPr lang="de-CH" sz="1400" dirty="0">
                          <a:solidFill>
                            <a:schemeClr val="tx1"/>
                          </a:solidFill>
                          <a:effectLst/>
                          <a:latin typeface="+mn-lt"/>
                        </a:rPr>
                        <a:t>)</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Chicks </a:t>
                      </a:r>
                      <a:br>
                        <a:rPr lang="de-CH" sz="1400" dirty="0">
                          <a:solidFill>
                            <a:schemeClr val="tx1"/>
                          </a:solidFill>
                          <a:effectLst/>
                          <a:latin typeface="+mn-lt"/>
                        </a:rPr>
                      </a:br>
                      <a:r>
                        <a:rPr lang="de-CH" sz="1400" dirty="0">
                          <a:solidFill>
                            <a:schemeClr val="tx1"/>
                          </a:solidFill>
                          <a:effectLst/>
                          <a:latin typeface="+mn-lt"/>
                        </a:rPr>
                        <a:t>(</a:t>
                      </a:r>
                      <a:r>
                        <a:rPr lang="de-CH" sz="1400" dirty="0" err="1">
                          <a:solidFill>
                            <a:schemeClr val="tx1"/>
                          </a:solidFill>
                          <a:effectLst/>
                          <a:latin typeface="+mn-lt"/>
                        </a:rPr>
                        <a:t>until</a:t>
                      </a:r>
                      <a:r>
                        <a:rPr lang="de-CH" sz="1400" dirty="0">
                          <a:solidFill>
                            <a:schemeClr val="tx1"/>
                          </a:solidFill>
                          <a:effectLst/>
                          <a:latin typeface="+mn-lt"/>
                        </a:rPr>
                        <a:t> </a:t>
                      </a:r>
                      <a:r>
                        <a:rPr lang="de-CH" sz="1400" dirty="0" err="1">
                          <a:solidFill>
                            <a:schemeClr val="tx1"/>
                          </a:solidFill>
                          <a:effectLst/>
                          <a:latin typeface="+mn-lt"/>
                        </a:rPr>
                        <a:t>week</a:t>
                      </a:r>
                      <a:r>
                        <a:rPr lang="de-CH" sz="1400" dirty="0">
                          <a:solidFill>
                            <a:schemeClr val="tx1"/>
                          </a:solidFill>
                          <a:effectLst/>
                          <a:latin typeface="+mn-lt"/>
                        </a:rPr>
                        <a:t> 10)</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Broilers</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3138007484"/>
                  </a:ext>
                </a:extLst>
              </a:tr>
              <a:tr h="284394">
                <a:tc>
                  <a:txBody>
                    <a:bodyPr/>
                    <a:lstStyle/>
                    <a:p>
                      <a:pPr marL="0" indent="0" algn="l">
                        <a:spcAft>
                          <a:spcPts val="500"/>
                        </a:spcAft>
                      </a:pPr>
                      <a:r>
                        <a:rPr lang="en-US" sz="1400" dirty="0">
                          <a:solidFill>
                            <a:schemeClr val="tx1"/>
                          </a:solidFill>
                          <a:effectLst/>
                          <a:latin typeface="+mn-lt"/>
                        </a:rPr>
                        <a:t>Stocking rate (animals per m</a:t>
                      </a:r>
                      <a:r>
                        <a:rPr lang="en-US" sz="1400" baseline="30000" dirty="0">
                          <a:solidFill>
                            <a:schemeClr val="tx1"/>
                          </a:solidFill>
                          <a:effectLst/>
                          <a:latin typeface="+mn-lt"/>
                        </a:rPr>
                        <a:t>2 </a:t>
                      </a:r>
                      <a:r>
                        <a:rPr lang="en-US" sz="1400" dirty="0">
                          <a:solidFill>
                            <a:schemeClr val="tx1"/>
                          </a:solidFill>
                          <a:effectLst/>
                          <a:latin typeface="+mn-lt"/>
                        </a:rPr>
                        <a:t>usable area)</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Up to 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 Up to 8</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Up to 14</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Up to 20 kg </a:t>
                      </a:r>
                      <a:br>
                        <a:rPr lang="en-GB" sz="1400" dirty="0">
                          <a:effectLst/>
                          <a:latin typeface="+mn-lt"/>
                        </a:rPr>
                      </a:br>
                      <a:r>
                        <a:rPr lang="en-GB" sz="1400" dirty="0">
                          <a:effectLst/>
                          <a:latin typeface="+mn-lt"/>
                        </a:rPr>
                        <a:t>per m</a:t>
                      </a:r>
                      <a:r>
                        <a:rPr lang="en-GB" sz="1400" baseline="30000" dirty="0">
                          <a:effectLst/>
                          <a:latin typeface="+mn-lt"/>
                        </a:rPr>
                        <a:t>2</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622226612"/>
                  </a:ext>
                </a:extLst>
              </a:tr>
              <a:tr h="318581">
                <a:tc>
                  <a:txBody>
                    <a:bodyPr/>
                    <a:lstStyle/>
                    <a:p>
                      <a:pPr marL="0" indent="0" algn="l">
                        <a:lnSpc>
                          <a:spcPts val="1400"/>
                        </a:lnSpc>
                        <a:spcAft>
                          <a:spcPts val="600"/>
                        </a:spcAft>
                      </a:pPr>
                      <a:r>
                        <a:rPr lang="en-US" sz="1400">
                          <a:solidFill>
                            <a:schemeClr val="tx1"/>
                          </a:solidFill>
                          <a:effectLst/>
                          <a:latin typeface="+mn-lt"/>
                        </a:rPr>
                        <a:t>Proportion of littered scratch area (of usable area)</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ct val="107000"/>
                        </a:lnSpc>
                        <a:spcAft>
                          <a:spcPts val="300"/>
                        </a:spcAft>
                      </a:pPr>
                      <a:r>
                        <a:rPr lang="en-GB" sz="1400">
                          <a:effectLst/>
                          <a:latin typeface="+mn-lt"/>
                        </a:rPr>
                        <a:t>At least 2/3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441062685"/>
                  </a:ext>
                </a:extLst>
              </a:tr>
              <a:tr h="0">
                <a:tc>
                  <a:txBody>
                    <a:bodyPr/>
                    <a:lstStyle/>
                    <a:p>
                      <a:pPr marL="0" indent="0" algn="l">
                        <a:lnSpc>
                          <a:spcPts val="1400"/>
                        </a:lnSpc>
                        <a:spcAft>
                          <a:spcPts val="600"/>
                        </a:spcAft>
                      </a:pPr>
                      <a:r>
                        <a:rPr lang="en-US" sz="1400" dirty="0">
                          <a:solidFill>
                            <a:schemeClr val="tx1"/>
                          </a:solidFill>
                          <a:effectLst/>
                          <a:latin typeface="+mn-lt"/>
                        </a:rPr>
                        <a:t>Outside area </a:t>
                      </a:r>
                      <a:br>
                        <a:rPr lang="en-US" sz="1400" dirty="0">
                          <a:solidFill>
                            <a:schemeClr val="tx1"/>
                          </a:solidFill>
                          <a:effectLst/>
                          <a:latin typeface="+mn-lt"/>
                        </a:rPr>
                      </a:br>
                      <a:r>
                        <a:rPr lang="en-US" sz="1400" dirty="0">
                          <a:solidFill>
                            <a:schemeClr val="tx1"/>
                          </a:solidFill>
                          <a:effectLst/>
                          <a:latin typeface="+mn-lt"/>
                        </a:rPr>
                        <a:t>(m</a:t>
                      </a:r>
                      <a:r>
                        <a:rPr lang="en-US" sz="1400" baseline="30000" dirty="0">
                          <a:solidFill>
                            <a:schemeClr val="tx1"/>
                          </a:solidFill>
                          <a:effectLst/>
                          <a:latin typeface="+mn-lt"/>
                        </a:rPr>
                        <a:t>2 </a:t>
                      </a:r>
                      <a:r>
                        <a:rPr lang="en-US" sz="1400" baseline="0" dirty="0">
                          <a:solidFill>
                            <a:schemeClr val="tx1"/>
                          </a:solidFill>
                          <a:effectLst/>
                          <a:latin typeface="+mn-lt"/>
                        </a:rPr>
                        <a:t>per</a:t>
                      </a:r>
                      <a:r>
                        <a:rPr lang="en-US" sz="1400" baseline="30000" dirty="0">
                          <a:solidFill>
                            <a:schemeClr val="tx1"/>
                          </a:solidFill>
                          <a:effectLst/>
                          <a:latin typeface="+mn-lt"/>
                        </a:rPr>
                        <a:t> </a:t>
                      </a:r>
                      <a:r>
                        <a:rPr lang="en-US" sz="1400" dirty="0">
                          <a:solidFill>
                            <a:schemeClr val="tx1"/>
                          </a:solidFill>
                          <a:effectLst/>
                          <a:latin typeface="+mn-lt"/>
                        </a:rPr>
                        <a:t>animal)</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ct val="107000"/>
                        </a:lnSpc>
                        <a:spcAft>
                          <a:spcPts val="0"/>
                        </a:spcAft>
                      </a:pPr>
                      <a:r>
                        <a:rPr lang="de-CH" sz="1400">
                          <a:effectLst/>
                          <a:latin typeface="+mn-lt"/>
                        </a:rPr>
                        <a:t>At least 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0.2</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2</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1021484262"/>
                  </a:ext>
                </a:extLst>
              </a:tr>
              <a:tr h="484478">
                <a:tc>
                  <a:txBody>
                    <a:bodyPr/>
                    <a:lstStyle/>
                    <a:p>
                      <a:pPr marL="0" indent="0" algn="l">
                        <a:lnSpc>
                          <a:spcPts val="1400"/>
                        </a:lnSpc>
                        <a:spcAft>
                          <a:spcPts val="600"/>
                        </a:spcAft>
                      </a:pPr>
                      <a:r>
                        <a:rPr lang="en-US" sz="1400">
                          <a:solidFill>
                            <a:schemeClr val="tx1"/>
                          </a:solidFill>
                          <a:effectLst/>
                          <a:latin typeface="+mn-lt"/>
                        </a:rPr>
                        <a:t>Nest area</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US" sz="1400" dirty="0">
                          <a:effectLst/>
                          <a:latin typeface="+mn-lt"/>
                        </a:rPr>
                        <a:t>Max. 5 hens per single nest; at least 120 cm</a:t>
                      </a:r>
                      <a:r>
                        <a:rPr lang="en-US" sz="1400" baseline="30000" dirty="0">
                          <a:effectLst/>
                          <a:latin typeface="+mn-lt"/>
                        </a:rPr>
                        <a:t>2 </a:t>
                      </a:r>
                      <a:r>
                        <a:rPr lang="en-US" sz="1400" baseline="0" dirty="0">
                          <a:effectLst/>
                          <a:latin typeface="+mn-lt"/>
                        </a:rPr>
                        <a:t>per</a:t>
                      </a:r>
                      <a:r>
                        <a:rPr lang="en-US" sz="1400" baseline="30000" dirty="0">
                          <a:effectLst/>
                          <a:latin typeface="+mn-lt"/>
                        </a:rPr>
                        <a:t> </a:t>
                      </a:r>
                      <a:r>
                        <a:rPr lang="en-US" sz="1400" dirty="0">
                          <a:effectLst/>
                          <a:latin typeface="+mn-lt"/>
                        </a:rPr>
                        <a:t>hen in group nests</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1713250767"/>
                  </a:ext>
                </a:extLst>
              </a:tr>
              <a:tr h="318581">
                <a:tc>
                  <a:txBody>
                    <a:bodyPr/>
                    <a:lstStyle/>
                    <a:p>
                      <a:pPr marL="0" indent="0" algn="l">
                        <a:lnSpc>
                          <a:spcPts val="1400"/>
                        </a:lnSpc>
                        <a:spcAft>
                          <a:spcPts val="600"/>
                        </a:spcAft>
                      </a:pPr>
                      <a:r>
                        <a:rPr lang="en-US" sz="1400">
                          <a:solidFill>
                            <a:schemeClr val="tx1"/>
                          </a:solidFill>
                          <a:effectLst/>
                          <a:latin typeface="+mn-lt"/>
                        </a:rPr>
                        <a:t>Perches (cm perch per animal)</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18</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8</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6 cm per kg live weight</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666269869"/>
                  </a:ext>
                </a:extLst>
              </a:tr>
              <a:tr h="318581">
                <a:tc>
                  <a:txBody>
                    <a:bodyPr/>
                    <a:lstStyle/>
                    <a:p>
                      <a:pPr marL="0" indent="0" algn="l">
                        <a:lnSpc>
                          <a:spcPts val="1400"/>
                        </a:lnSpc>
                        <a:spcAft>
                          <a:spcPts val="600"/>
                        </a:spcAft>
                      </a:pPr>
                      <a:r>
                        <a:rPr lang="en-US" sz="1400" dirty="0">
                          <a:solidFill>
                            <a:schemeClr val="tx1"/>
                          </a:solidFill>
                          <a:effectLst/>
                          <a:latin typeface="+mn-lt"/>
                        </a:rPr>
                        <a:t>Horizontal distance between </a:t>
                      </a:r>
                      <a:r>
                        <a:rPr lang="en-US" sz="1400" dirty="0" err="1">
                          <a:solidFill>
                            <a:schemeClr val="tx1"/>
                          </a:solidFill>
                          <a:effectLst/>
                          <a:latin typeface="+mn-lt"/>
                        </a:rPr>
                        <a:t>between</a:t>
                      </a:r>
                      <a:r>
                        <a:rPr lang="en-US" sz="1400" dirty="0">
                          <a:solidFill>
                            <a:schemeClr val="tx1"/>
                          </a:solidFill>
                          <a:effectLst/>
                          <a:latin typeface="+mn-lt"/>
                        </a:rPr>
                        <a:t> </a:t>
                      </a:r>
                      <a:br>
                        <a:rPr lang="en-US" sz="1400" dirty="0">
                          <a:solidFill>
                            <a:schemeClr val="tx1"/>
                          </a:solidFill>
                          <a:effectLst/>
                          <a:latin typeface="+mn-lt"/>
                        </a:rPr>
                      </a:br>
                      <a:r>
                        <a:rPr lang="en-US" sz="1400" dirty="0">
                          <a:solidFill>
                            <a:schemeClr val="tx1"/>
                          </a:solidFill>
                          <a:effectLst/>
                          <a:latin typeface="+mn-lt"/>
                        </a:rPr>
                        <a:t>the perches (cm)</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ct val="107000"/>
                        </a:lnSpc>
                        <a:spcAft>
                          <a:spcPts val="0"/>
                        </a:spcAft>
                      </a:pPr>
                      <a:r>
                        <a:rPr lang="de-CH" sz="1400" dirty="0">
                          <a:effectLst/>
                          <a:latin typeface="+mn-lt"/>
                        </a:rPr>
                        <a:t>30</a:t>
                      </a:r>
                    </a:p>
                  </a:txBody>
                  <a:tcPr marL="72000" marR="72000" marT="72000" marB="72000" anchor="ctr"/>
                </a:tc>
                <a:tc>
                  <a:txBody>
                    <a:bodyPr/>
                    <a:lstStyle/>
                    <a:p>
                      <a:pPr marL="0" indent="0" algn="l">
                        <a:lnSpc>
                          <a:spcPts val="1400"/>
                        </a:lnSpc>
                        <a:spcAft>
                          <a:spcPts val="600"/>
                        </a:spcAft>
                      </a:pPr>
                      <a:r>
                        <a:rPr lang="en-GB" sz="1400">
                          <a:effectLst/>
                          <a:latin typeface="+mn-lt"/>
                        </a:rPr>
                        <a:t>25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ct val="107000"/>
                        </a:lnSpc>
                        <a:spcAft>
                          <a:spcPts val="0"/>
                        </a:spcAft>
                      </a:pPr>
                      <a:r>
                        <a:rPr lang="de-CH" sz="1400" dirty="0">
                          <a:effectLst/>
                          <a:latin typeface="+mn-lt"/>
                        </a:rPr>
                        <a:t>20</a:t>
                      </a:r>
                    </a:p>
                  </a:txBody>
                  <a:tcPr marL="72000" marR="72000" marT="72000" marB="72000" anchor="ctr"/>
                </a:tc>
                <a:tc>
                  <a:txBody>
                    <a:bodyPr/>
                    <a:lstStyle/>
                    <a:p>
                      <a:pPr marL="0" indent="0" algn="l">
                        <a:lnSpc>
                          <a:spcPts val="1400"/>
                        </a:lnSpc>
                        <a:spcAft>
                          <a:spcPts val="600"/>
                        </a:spcAft>
                      </a:pPr>
                      <a:r>
                        <a:rPr lang="en-GB" sz="1400" dirty="0">
                          <a:effectLst/>
                          <a:latin typeface="+mn-lt"/>
                        </a:rPr>
                        <a:t>20 to 25</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4221860139"/>
                  </a:ext>
                </a:extLst>
              </a:tr>
              <a:tr h="318581">
                <a:tc>
                  <a:txBody>
                    <a:bodyPr/>
                    <a:lstStyle/>
                    <a:p>
                      <a:pPr marL="0" indent="0" algn="l">
                        <a:lnSpc>
                          <a:spcPts val="1400"/>
                        </a:lnSpc>
                        <a:spcAft>
                          <a:spcPts val="600"/>
                        </a:spcAft>
                      </a:pPr>
                      <a:r>
                        <a:rPr lang="en-US" sz="1400">
                          <a:solidFill>
                            <a:schemeClr val="tx1"/>
                          </a:solidFill>
                          <a:effectLst/>
                          <a:latin typeface="+mn-lt"/>
                        </a:rPr>
                        <a:t>Diameter of the perches (cm)</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3.5 to 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Same as adults or smaller</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Same as adults or smaller</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3.5 to 5</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2314841291"/>
                  </a:ext>
                </a:extLst>
              </a:tr>
            </a:tbl>
          </a:graphicData>
        </a:graphic>
      </p:graphicFrame>
    </p:spTree>
    <p:extLst>
      <p:ext uri="{BB962C8B-B14F-4D97-AF65-F5344CB8AC3E}">
        <p14:creationId xmlns:p14="http://schemas.microsoft.com/office/powerpoint/2010/main" val="275279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B7C4A-686D-414E-ACE3-E0E63046C513}"/>
              </a:ext>
            </a:extLst>
          </p:cNvPr>
          <p:cNvSpPr>
            <a:spLocks noGrp="1"/>
          </p:cNvSpPr>
          <p:nvPr>
            <p:ph type="title"/>
          </p:nvPr>
        </p:nvSpPr>
        <p:spPr/>
        <p:txBody>
          <a:bodyPr/>
          <a:lstStyle/>
          <a:p>
            <a:r>
              <a:rPr lang="en-US" sz="2700" dirty="0"/>
              <a:t>Recommendations for organic poultry housing (2)</a:t>
            </a:r>
            <a:endParaRPr lang="de-CH" sz="2700" dirty="0"/>
          </a:p>
        </p:txBody>
      </p:sp>
      <p:graphicFrame>
        <p:nvGraphicFramePr>
          <p:cNvPr id="5" name="Tabelle 4">
            <a:extLst>
              <a:ext uri="{FF2B5EF4-FFF2-40B4-BE49-F238E27FC236}">
                <a16:creationId xmlns:a16="http://schemas.microsoft.com/office/drawing/2014/main" id="{23DB638A-EA1D-4A48-B347-399A2BF52EF4}"/>
              </a:ext>
            </a:extLst>
          </p:cNvPr>
          <p:cNvGraphicFramePr>
            <a:graphicFrameLocks noGrp="1"/>
          </p:cNvGraphicFramePr>
          <p:nvPr>
            <p:extLst>
              <p:ext uri="{D42A27DB-BD31-4B8C-83A1-F6EECF244321}">
                <p14:modId xmlns:p14="http://schemas.microsoft.com/office/powerpoint/2010/main" val="2745567410"/>
              </p:ext>
            </p:extLst>
          </p:nvPr>
        </p:nvGraphicFramePr>
        <p:xfrm>
          <a:off x="395536" y="1027860"/>
          <a:ext cx="8251825" cy="5113230"/>
        </p:xfrm>
        <a:graphic>
          <a:graphicData uri="http://schemas.openxmlformats.org/drawingml/2006/table">
            <a:tbl>
              <a:tblPr firstRow="1" firstCol="1" bandRow="1">
                <a:tableStyleId>{7DF18680-E054-41AD-8BC1-D1AEF772440D}</a:tableStyleId>
              </a:tblPr>
              <a:tblGrid>
                <a:gridCol w="1898650">
                  <a:extLst>
                    <a:ext uri="{9D8B030D-6E8A-4147-A177-3AD203B41FA5}">
                      <a16:colId xmlns:a16="http://schemas.microsoft.com/office/drawing/2014/main" val="3902104537"/>
                    </a:ext>
                  </a:extLst>
                </a:gridCol>
                <a:gridCol w="1460500">
                  <a:extLst>
                    <a:ext uri="{9D8B030D-6E8A-4147-A177-3AD203B41FA5}">
                      <a16:colId xmlns:a16="http://schemas.microsoft.com/office/drawing/2014/main" val="1291137914"/>
                    </a:ext>
                  </a:extLst>
                </a:gridCol>
                <a:gridCol w="1847047">
                  <a:extLst>
                    <a:ext uri="{9D8B030D-6E8A-4147-A177-3AD203B41FA5}">
                      <a16:colId xmlns:a16="http://schemas.microsoft.com/office/drawing/2014/main" val="4154657653"/>
                    </a:ext>
                  </a:extLst>
                </a:gridCol>
                <a:gridCol w="1537194">
                  <a:extLst>
                    <a:ext uri="{9D8B030D-6E8A-4147-A177-3AD203B41FA5}">
                      <a16:colId xmlns:a16="http://schemas.microsoft.com/office/drawing/2014/main" val="3539570893"/>
                    </a:ext>
                  </a:extLst>
                </a:gridCol>
                <a:gridCol w="1508434">
                  <a:extLst>
                    <a:ext uri="{9D8B030D-6E8A-4147-A177-3AD203B41FA5}">
                      <a16:colId xmlns:a16="http://schemas.microsoft.com/office/drawing/2014/main" val="1330811218"/>
                    </a:ext>
                  </a:extLst>
                </a:gridCol>
              </a:tblGrid>
              <a:tr h="525683">
                <a:tc>
                  <a:txBody>
                    <a:bodyPr/>
                    <a:lstStyle/>
                    <a:p>
                      <a:pPr marL="0" indent="0" algn="l">
                        <a:lnSpc>
                          <a:spcPts val="1400"/>
                        </a:lnSpc>
                        <a:spcAft>
                          <a:spcPts val="600"/>
                        </a:spcAft>
                      </a:pPr>
                      <a:r>
                        <a:rPr lang="en-US" sz="1400" dirty="0">
                          <a:solidFill>
                            <a:schemeClr val="tx1"/>
                          </a:solidFill>
                          <a:effectLst/>
                          <a:latin typeface="+mn-lt"/>
                        </a:rPr>
                        <a:t> </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err="1">
                          <a:solidFill>
                            <a:schemeClr val="tx1"/>
                          </a:solidFill>
                          <a:effectLst/>
                          <a:latin typeface="+mn-lt"/>
                        </a:rPr>
                        <a:t>Laying</a:t>
                      </a:r>
                      <a:r>
                        <a:rPr lang="de-CH" sz="1400" dirty="0">
                          <a:solidFill>
                            <a:schemeClr val="tx1"/>
                          </a:solidFill>
                          <a:effectLst/>
                          <a:latin typeface="+mn-lt"/>
                        </a:rPr>
                        <a:t> </a:t>
                      </a:r>
                      <a:r>
                        <a:rPr lang="de-CH" sz="1400" dirty="0" err="1">
                          <a:solidFill>
                            <a:schemeClr val="tx1"/>
                          </a:solidFill>
                          <a:effectLst/>
                          <a:latin typeface="+mn-lt"/>
                        </a:rPr>
                        <a:t>hens</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Layer </a:t>
                      </a:r>
                      <a:r>
                        <a:rPr lang="de-CH" sz="1400" dirty="0" err="1">
                          <a:solidFill>
                            <a:schemeClr val="tx1"/>
                          </a:solidFill>
                          <a:effectLst/>
                          <a:latin typeface="+mn-lt"/>
                        </a:rPr>
                        <a:t>pullets</a:t>
                      </a:r>
                      <a:r>
                        <a:rPr lang="de-CH" sz="1400" dirty="0">
                          <a:solidFill>
                            <a:schemeClr val="tx1"/>
                          </a:solidFill>
                          <a:effectLst/>
                          <a:latin typeface="+mn-lt"/>
                        </a:rPr>
                        <a:t> </a:t>
                      </a:r>
                      <a:br>
                        <a:rPr lang="de-CH" sz="1400" dirty="0">
                          <a:solidFill>
                            <a:schemeClr val="tx1"/>
                          </a:solidFill>
                          <a:effectLst/>
                          <a:latin typeface="+mn-lt"/>
                        </a:rPr>
                      </a:br>
                      <a:r>
                        <a:rPr lang="de-CH" sz="1400" dirty="0">
                          <a:solidFill>
                            <a:schemeClr val="tx1"/>
                          </a:solidFill>
                          <a:effectLst/>
                          <a:latin typeface="+mn-lt"/>
                        </a:rPr>
                        <a:t>(11 </a:t>
                      </a:r>
                      <a:r>
                        <a:rPr lang="de-CH" sz="1400" dirty="0" err="1">
                          <a:solidFill>
                            <a:schemeClr val="tx1"/>
                          </a:solidFill>
                          <a:effectLst/>
                          <a:latin typeface="+mn-lt"/>
                        </a:rPr>
                        <a:t>to</a:t>
                      </a:r>
                      <a:r>
                        <a:rPr lang="de-CH" sz="1400" dirty="0">
                          <a:solidFill>
                            <a:schemeClr val="tx1"/>
                          </a:solidFill>
                          <a:effectLst/>
                          <a:latin typeface="+mn-lt"/>
                        </a:rPr>
                        <a:t> 18 </a:t>
                      </a:r>
                      <a:r>
                        <a:rPr lang="de-CH" sz="1400" dirty="0" err="1">
                          <a:solidFill>
                            <a:schemeClr val="tx1"/>
                          </a:solidFill>
                          <a:effectLst/>
                          <a:latin typeface="+mn-lt"/>
                        </a:rPr>
                        <a:t>weeks</a:t>
                      </a:r>
                      <a:r>
                        <a:rPr lang="de-CH" sz="1400" dirty="0">
                          <a:solidFill>
                            <a:schemeClr val="tx1"/>
                          </a:solidFill>
                          <a:effectLst/>
                          <a:latin typeface="+mn-lt"/>
                        </a:rPr>
                        <a:t>)</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Chicks </a:t>
                      </a:r>
                      <a:br>
                        <a:rPr lang="de-CH" sz="1400" dirty="0">
                          <a:solidFill>
                            <a:schemeClr val="tx1"/>
                          </a:solidFill>
                          <a:effectLst/>
                          <a:latin typeface="+mn-lt"/>
                        </a:rPr>
                      </a:br>
                      <a:r>
                        <a:rPr lang="de-CH" sz="1400" dirty="0" err="1">
                          <a:solidFill>
                            <a:schemeClr val="tx1"/>
                          </a:solidFill>
                          <a:effectLst/>
                          <a:latin typeface="+mn-lt"/>
                        </a:rPr>
                        <a:t>until</a:t>
                      </a:r>
                      <a:r>
                        <a:rPr lang="de-CH" sz="1400" dirty="0">
                          <a:solidFill>
                            <a:schemeClr val="tx1"/>
                          </a:solidFill>
                          <a:effectLst/>
                          <a:latin typeface="+mn-lt"/>
                        </a:rPr>
                        <a:t> </a:t>
                      </a:r>
                      <a:r>
                        <a:rPr lang="de-CH" sz="1400" dirty="0" err="1">
                          <a:solidFill>
                            <a:schemeClr val="tx1"/>
                          </a:solidFill>
                          <a:effectLst/>
                          <a:latin typeface="+mn-lt"/>
                        </a:rPr>
                        <a:t>week</a:t>
                      </a:r>
                      <a:r>
                        <a:rPr lang="de-CH" sz="1400" dirty="0">
                          <a:solidFill>
                            <a:schemeClr val="tx1"/>
                          </a:solidFill>
                          <a:effectLst/>
                          <a:latin typeface="+mn-lt"/>
                        </a:rPr>
                        <a:t> 10)</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de-CH" sz="1400" dirty="0">
                          <a:solidFill>
                            <a:schemeClr val="tx1"/>
                          </a:solidFill>
                          <a:effectLst/>
                          <a:latin typeface="+mn-lt"/>
                        </a:rPr>
                        <a:t>Broilers</a:t>
                      </a:r>
                      <a:endParaRPr lang="de-CH" sz="1400" b="1"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3138007484"/>
                  </a:ext>
                </a:extLst>
              </a:tr>
              <a:tr h="899849">
                <a:tc>
                  <a:txBody>
                    <a:bodyPr/>
                    <a:lstStyle/>
                    <a:p>
                      <a:pPr marL="0" indent="0" algn="l">
                        <a:lnSpc>
                          <a:spcPts val="1400"/>
                        </a:lnSpc>
                        <a:spcAft>
                          <a:spcPts val="600"/>
                        </a:spcAft>
                      </a:pPr>
                      <a:r>
                        <a:rPr lang="en-US" sz="1400" dirty="0">
                          <a:solidFill>
                            <a:schemeClr val="tx1"/>
                          </a:solidFill>
                          <a:effectLst/>
                          <a:latin typeface="+mn-lt"/>
                        </a:rPr>
                        <a:t>Optimal temperature in °C</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18 to 22</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ct val="107000"/>
                        </a:lnSpc>
                        <a:spcAft>
                          <a:spcPts val="0"/>
                        </a:spcAft>
                      </a:pPr>
                      <a:r>
                        <a:rPr lang="de-CH" sz="1400" dirty="0" err="1">
                          <a:effectLst/>
                          <a:latin typeface="+mn-lt"/>
                        </a:rPr>
                        <a:t>From</a:t>
                      </a:r>
                      <a:r>
                        <a:rPr lang="de-CH" sz="1400" dirty="0">
                          <a:effectLst/>
                          <a:latin typeface="+mn-lt"/>
                        </a:rPr>
                        <a:t> </a:t>
                      </a:r>
                      <a:r>
                        <a:rPr lang="de-CH" sz="1400" dirty="0" err="1">
                          <a:effectLst/>
                          <a:latin typeface="+mn-lt"/>
                        </a:rPr>
                        <a:t>week</a:t>
                      </a:r>
                      <a:r>
                        <a:rPr lang="de-CH" sz="1400" dirty="0">
                          <a:effectLst/>
                          <a:latin typeface="+mn-lt"/>
                        </a:rPr>
                        <a:t> 8:</a:t>
                      </a:r>
                    </a:p>
                    <a:p>
                      <a:pPr marL="0" indent="0" algn="l">
                        <a:lnSpc>
                          <a:spcPts val="1400"/>
                        </a:lnSpc>
                        <a:spcAft>
                          <a:spcPts val="600"/>
                        </a:spcAft>
                      </a:pPr>
                      <a:r>
                        <a:rPr lang="en-GB" sz="1400" dirty="0">
                          <a:effectLst/>
                          <a:latin typeface="+mn-lt"/>
                        </a:rPr>
                        <a:t>18 to 22</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Until week 8: </a:t>
                      </a:r>
                      <a:br>
                        <a:rPr lang="en-GB" sz="1400" dirty="0">
                          <a:effectLst/>
                          <a:latin typeface="+mn-lt"/>
                        </a:rPr>
                      </a:br>
                      <a:r>
                        <a:rPr lang="en-GB" sz="1400" dirty="0">
                          <a:effectLst/>
                          <a:latin typeface="+mn-lt"/>
                        </a:rPr>
                        <a:t>21 to 34 (2 °C decreasing per week of age)</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US" sz="1400" dirty="0">
                          <a:effectLst/>
                          <a:latin typeface="+mn-lt"/>
                        </a:rPr>
                        <a:t>Start at 32 °C, decrease to 20 °C in small steps in 5 to 7 weeks, depend. on weight gain</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376744236"/>
                  </a:ext>
                </a:extLst>
              </a:tr>
              <a:tr h="712766">
                <a:tc>
                  <a:txBody>
                    <a:bodyPr/>
                    <a:lstStyle/>
                    <a:p>
                      <a:pPr marL="0" indent="0" algn="l">
                        <a:lnSpc>
                          <a:spcPts val="1400"/>
                        </a:lnSpc>
                        <a:spcAft>
                          <a:spcPts val="600"/>
                        </a:spcAft>
                      </a:pPr>
                      <a:r>
                        <a:rPr lang="en-US" sz="1400" dirty="0">
                          <a:solidFill>
                            <a:schemeClr val="tx1"/>
                          </a:solidFill>
                          <a:effectLst/>
                          <a:latin typeface="+mn-lt"/>
                        </a:rPr>
                        <a:t>Required feeding place in cm</a:t>
                      </a:r>
                      <a:br>
                        <a:rPr lang="en-US" sz="1400" dirty="0">
                          <a:solidFill>
                            <a:schemeClr val="tx1"/>
                          </a:solidFill>
                          <a:effectLst/>
                          <a:latin typeface="+mn-lt"/>
                        </a:rPr>
                      </a:br>
                      <a:r>
                        <a:rPr lang="en-US" sz="1400" dirty="0">
                          <a:solidFill>
                            <a:schemeClr val="tx1"/>
                          </a:solidFill>
                          <a:effectLst/>
                          <a:latin typeface="+mn-lt"/>
                        </a:rPr>
                        <a:t>(hand operated)</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16 </a:t>
                      </a:r>
                      <a:br>
                        <a:rPr lang="en-GB" sz="1400" dirty="0">
                          <a:effectLst/>
                          <a:latin typeface="+mn-lt"/>
                        </a:rPr>
                      </a:br>
                      <a:r>
                        <a:rPr lang="en-GB" sz="1400" dirty="0">
                          <a:effectLst/>
                          <a:latin typeface="+mn-lt"/>
                        </a:rPr>
                        <a:t>per animal</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10 to 16 per animal</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3 </a:t>
                      </a:r>
                      <a:br>
                        <a:rPr lang="en-GB" sz="1400" dirty="0">
                          <a:effectLst/>
                          <a:latin typeface="+mn-lt"/>
                        </a:rPr>
                      </a:br>
                      <a:r>
                        <a:rPr lang="en-GB" sz="1400" dirty="0">
                          <a:effectLst/>
                          <a:latin typeface="+mn-lt"/>
                        </a:rPr>
                        <a:t>per animal</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2.5 to 4 per kg live weight</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96144428"/>
                  </a:ext>
                </a:extLst>
              </a:tr>
              <a:tr h="712766">
                <a:tc>
                  <a:txBody>
                    <a:bodyPr/>
                    <a:lstStyle/>
                    <a:p>
                      <a:pPr marL="0" indent="0" algn="l">
                        <a:lnSpc>
                          <a:spcPts val="1400"/>
                        </a:lnSpc>
                        <a:spcAft>
                          <a:spcPts val="600"/>
                        </a:spcAft>
                      </a:pPr>
                      <a:r>
                        <a:rPr lang="en-US" sz="1400" dirty="0">
                          <a:solidFill>
                            <a:schemeClr val="tx1"/>
                          </a:solidFill>
                          <a:effectLst/>
                          <a:latin typeface="+mn-lt"/>
                        </a:rPr>
                        <a:t>Required feeding place in cm (</a:t>
                      </a:r>
                      <a:r>
                        <a:rPr lang="en-US" sz="1400" dirty="0" err="1">
                          <a:solidFill>
                            <a:schemeClr val="tx1"/>
                          </a:solidFill>
                          <a:effectLst/>
                          <a:latin typeface="+mn-lt"/>
                        </a:rPr>
                        <a:t>mecha-nical</a:t>
                      </a:r>
                      <a:r>
                        <a:rPr lang="en-US" sz="1400" dirty="0">
                          <a:solidFill>
                            <a:schemeClr val="tx1"/>
                          </a:solidFill>
                          <a:effectLst/>
                          <a:latin typeface="+mn-lt"/>
                        </a:rPr>
                        <a:t>; chain feeding)</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8</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6</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2</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730788230"/>
                  </a:ext>
                </a:extLst>
              </a:tr>
              <a:tr h="712766">
                <a:tc>
                  <a:txBody>
                    <a:bodyPr/>
                    <a:lstStyle/>
                    <a:p>
                      <a:pPr marL="0" indent="0" algn="l">
                        <a:lnSpc>
                          <a:spcPts val="1400"/>
                        </a:lnSpc>
                        <a:spcAft>
                          <a:spcPts val="600"/>
                        </a:spcAft>
                      </a:pPr>
                      <a:r>
                        <a:rPr lang="en-US" sz="1400" dirty="0">
                          <a:solidFill>
                            <a:schemeClr val="tx1"/>
                          </a:solidFill>
                          <a:effectLst/>
                          <a:latin typeface="+mn-lt"/>
                        </a:rPr>
                        <a:t>Required feeding place in cm </a:t>
                      </a:r>
                      <a:br>
                        <a:rPr lang="en-US" sz="1400" dirty="0">
                          <a:solidFill>
                            <a:schemeClr val="tx1"/>
                          </a:solidFill>
                          <a:effectLst/>
                          <a:latin typeface="+mn-lt"/>
                        </a:rPr>
                      </a:br>
                      <a:r>
                        <a:rPr lang="en-US" sz="1400" dirty="0">
                          <a:solidFill>
                            <a:schemeClr val="tx1"/>
                          </a:solidFill>
                          <a:effectLst/>
                          <a:latin typeface="+mn-lt"/>
                        </a:rPr>
                        <a:t>(round feeder)</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3</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3</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2</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4211493590"/>
                  </a:ext>
                </a:extLst>
              </a:tr>
              <a:tr h="712766">
                <a:tc>
                  <a:txBody>
                    <a:bodyPr/>
                    <a:lstStyle/>
                    <a:p>
                      <a:pPr marL="0" indent="0" algn="l">
                        <a:lnSpc>
                          <a:spcPts val="1400"/>
                        </a:lnSpc>
                        <a:spcAft>
                          <a:spcPts val="600"/>
                        </a:spcAft>
                      </a:pPr>
                      <a:r>
                        <a:rPr lang="en-US" sz="1400">
                          <a:solidFill>
                            <a:schemeClr val="tx1"/>
                          </a:solidFill>
                          <a:effectLst/>
                          <a:latin typeface="+mn-lt"/>
                        </a:rPr>
                        <a:t>Required place on round or lengthwise drinker in cm</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2.5</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2</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a:effectLst/>
                          <a:latin typeface="+mn-lt"/>
                        </a:rPr>
                        <a:t>At least 1</a:t>
                      </a:r>
                      <a:endParaRPr lang="de-CH" sz="140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2883122604"/>
                  </a:ext>
                </a:extLst>
              </a:tr>
              <a:tr h="525683">
                <a:tc>
                  <a:txBody>
                    <a:bodyPr/>
                    <a:lstStyle/>
                    <a:p>
                      <a:pPr marL="0" indent="0" algn="l">
                        <a:lnSpc>
                          <a:spcPts val="1400"/>
                        </a:lnSpc>
                        <a:spcAft>
                          <a:spcPts val="600"/>
                        </a:spcAft>
                      </a:pPr>
                      <a:r>
                        <a:rPr lang="en-US" sz="1400" dirty="0">
                          <a:solidFill>
                            <a:schemeClr val="tx1"/>
                          </a:solidFill>
                          <a:effectLst/>
                          <a:latin typeface="+mn-lt"/>
                        </a:rPr>
                        <a:t>Required drinking troughs</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 cup per 20 chickens</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 cup per 25 chickens</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 cup per 25 chickens</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tc>
                  <a:txBody>
                    <a:bodyPr/>
                    <a:lstStyle/>
                    <a:p>
                      <a:pPr marL="0" indent="0" algn="l">
                        <a:lnSpc>
                          <a:spcPts val="1400"/>
                        </a:lnSpc>
                        <a:spcAft>
                          <a:spcPts val="600"/>
                        </a:spcAft>
                      </a:pPr>
                      <a:r>
                        <a:rPr lang="en-GB" sz="1400" dirty="0">
                          <a:effectLst/>
                          <a:latin typeface="+mn-lt"/>
                        </a:rPr>
                        <a:t>At least 1 cup per 25 chickens</a:t>
                      </a:r>
                      <a:endParaRPr lang="de-CH" sz="1400" dirty="0">
                        <a:effectLst/>
                        <a:latin typeface="+mn-lt"/>
                        <a:ea typeface="SimSun" panose="02010600030101010101" pitchFamily="2" charset="-122"/>
                        <a:cs typeface="Times New Roman" panose="02020603050405020304" pitchFamily="18" charset="0"/>
                      </a:endParaRPr>
                    </a:p>
                  </a:txBody>
                  <a:tcPr marL="72000" marR="72000" marT="72000" marB="72000" anchor="ctr"/>
                </a:tc>
                <a:extLst>
                  <a:ext uri="{0D108BD9-81ED-4DB2-BD59-A6C34878D82A}">
                    <a16:rowId xmlns:a16="http://schemas.microsoft.com/office/drawing/2014/main" val="4239099936"/>
                  </a:ext>
                </a:extLst>
              </a:tr>
            </a:tbl>
          </a:graphicData>
        </a:graphic>
      </p:graphicFrame>
    </p:spTree>
    <p:extLst>
      <p:ext uri="{BB962C8B-B14F-4D97-AF65-F5344CB8AC3E}">
        <p14:creationId xmlns:p14="http://schemas.microsoft.com/office/powerpoint/2010/main" val="392914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600" dirty="0"/>
              <a:t>Species-appropriate furnishing of the poultry house</a:t>
            </a:r>
            <a:endParaRPr lang="de-DE" sz="2600" dirty="0"/>
          </a:p>
        </p:txBody>
      </p:sp>
      <p:pic>
        <p:nvPicPr>
          <p:cNvPr id="4" name="Grafik 3">
            <a:extLst>
              <a:ext uri="{FF2B5EF4-FFF2-40B4-BE49-F238E27FC236}">
                <a16:creationId xmlns:a16="http://schemas.microsoft.com/office/drawing/2014/main" id="{5487689B-36B9-4AB7-A990-21B5D449C0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253" y="946150"/>
            <a:ext cx="7521494" cy="5277081"/>
          </a:xfrm>
          <a:prstGeom prst="rect">
            <a:avLst/>
          </a:prstGeom>
        </p:spPr>
      </p:pic>
      <p:sp>
        <p:nvSpPr>
          <p:cNvPr id="5" name="Rechteck 4">
            <a:extLst>
              <a:ext uri="{FF2B5EF4-FFF2-40B4-BE49-F238E27FC236}">
                <a16:creationId xmlns:a16="http://schemas.microsoft.com/office/drawing/2014/main" id="{78CA7229-D51B-42D8-A248-0FC6698AFCC5}"/>
              </a:ext>
            </a:extLst>
          </p:cNvPr>
          <p:cNvSpPr/>
          <p:nvPr/>
        </p:nvSpPr>
        <p:spPr>
          <a:xfrm>
            <a:off x="6660232" y="3452207"/>
            <a:ext cx="1823684" cy="62989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Pop holes to </a:t>
            </a:r>
            <a:br>
              <a:rPr lang="en-US" sz="1600" b="0" dirty="0">
                <a:latin typeface="+mn-lt"/>
                <a:ea typeface="ＭＳ Ｐゴシック" charset="-128"/>
              </a:rPr>
            </a:br>
            <a:r>
              <a:rPr lang="en-US" sz="1600" b="0" dirty="0">
                <a:latin typeface="+mn-lt"/>
                <a:ea typeface="ＭＳ Ｐゴシック" charset="-128"/>
              </a:rPr>
              <a:t>the outdoor area</a:t>
            </a:r>
          </a:p>
        </p:txBody>
      </p:sp>
      <p:sp>
        <p:nvSpPr>
          <p:cNvPr id="7" name="Rechteck 6">
            <a:extLst>
              <a:ext uri="{FF2B5EF4-FFF2-40B4-BE49-F238E27FC236}">
                <a16:creationId xmlns:a16="http://schemas.microsoft.com/office/drawing/2014/main" id="{6E192E46-CBAB-483D-8C35-EAA5EBABFFED}"/>
              </a:ext>
            </a:extLst>
          </p:cNvPr>
          <p:cNvSpPr/>
          <p:nvPr/>
        </p:nvSpPr>
        <p:spPr>
          <a:xfrm>
            <a:off x="323528" y="5193063"/>
            <a:ext cx="2376263" cy="64807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A-shape perches in the middle of the house</a:t>
            </a:r>
          </a:p>
        </p:txBody>
      </p:sp>
      <p:sp>
        <p:nvSpPr>
          <p:cNvPr id="8" name="Rechteck 7">
            <a:extLst>
              <a:ext uri="{FF2B5EF4-FFF2-40B4-BE49-F238E27FC236}">
                <a16:creationId xmlns:a16="http://schemas.microsoft.com/office/drawing/2014/main" id="{E991AF98-9AAE-439B-9A3C-7755FF2B83A2}"/>
              </a:ext>
            </a:extLst>
          </p:cNvPr>
          <p:cNvSpPr/>
          <p:nvPr/>
        </p:nvSpPr>
        <p:spPr>
          <a:xfrm>
            <a:off x="4328137" y="5137013"/>
            <a:ext cx="2376264"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Feeders on the ground</a:t>
            </a:r>
          </a:p>
        </p:txBody>
      </p:sp>
      <p:sp>
        <p:nvSpPr>
          <p:cNvPr id="9" name="Rechteck 8">
            <a:extLst>
              <a:ext uri="{FF2B5EF4-FFF2-40B4-BE49-F238E27FC236}">
                <a16:creationId xmlns:a16="http://schemas.microsoft.com/office/drawing/2014/main" id="{A39A7A6D-EB54-45C4-A7B2-CC947E4E9432}"/>
              </a:ext>
            </a:extLst>
          </p:cNvPr>
          <p:cNvSpPr/>
          <p:nvPr/>
        </p:nvSpPr>
        <p:spPr>
          <a:xfrm>
            <a:off x="6948264" y="2416276"/>
            <a:ext cx="936104"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Nests</a:t>
            </a:r>
          </a:p>
        </p:txBody>
      </p:sp>
      <p:sp>
        <p:nvSpPr>
          <p:cNvPr id="10" name="Rechteck 9">
            <a:extLst>
              <a:ext uri="{FF2B5EF4-FFF2-40B4-BE49-F238E27FC236}">
                <a16:creationId xmlns:a16="http://schemas.microsoft.com/office/drawing/2014/main" id="{1CD43F8C-6A73-4762-9A0B-9889776FF543}"/>
              </a:ext>
            </a:extLst>
          </p:cNvPr>
          <p:cNvSpPr/>
          <p:nvPr/>
        </p:nvSpPr>
        <p:spPr>
          <a:xfrm>
            <a:off x="2483768" y="2416276"/>
            <a:ext cx="1959553" cy="37508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Perches at the wall</a:t>
            </a:r>
          </a:p>
        </p:txBody>
      </p:sp>
      <p:sp>
        <p:nvSpPr>
          <p:cNvPr id="11" name="Rechteck 7">
            <a:extLst>
              <a:ext uri="{FF2B5EF4-FFF2-40B4-BE49-F238E27FC236}">
                <a16:creationId xmlns:a16="http://schemas.microsoft.com/office/drawing/2014/main" id="{FDDC73E6-2207-4C35-AC94-483D7598C65E}"/>
              </a:ext>
            </a:extLst>
          </p:cNvPr>
          <p:cNvSpPr/>
          <p:nvPr/>
        </p:nvSpPr>
        <p:spPr>
          <a:xfrm>
            <a:off x="4993362" y="4402382"/>
            <a:ext cx="3106922" cy="62989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Hanging feeders and drinkers</a:t>
            </a:r>
          </a:p>
        </p:txBody>
      </p:sp>
    </p:spTree>
    <p:extLst>
      <p:ext uri="{BB962C8B-B14F-4D97-AF65-F5344CB8AC3E}">
        <p14:creationId xmlns:p14="http://schemas.microsoft.com/office/powerpoint/2010/main" val="250964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Appropriate</a:t>
            </a:r>
            <a:r>
              <a:rPr lang="de-DE" dirty="0"/>
              <a:t> </a:t>
            </a:r>
            <a:r>
              <a:rPr lang="de-DE" dirty="0" err="1"/>
              <a:t>shape</a:t>
            </a:r>
            <a:r>
              <a:rPr lang="de-DE" dirty="0"/>
              <a:t> </a:t>
            </a:r>
            <a:r>
              <a:rPr lang="de-DE" dirty="0" err="1"/>
              <a:t>of</a:t>
            </a:r>
            <a:r>
              <a:rPr lang="de-DE" dirty="0"/>
              <a:t> </a:t>
            </a:r>
            <a:r>
              <a:rPr lang="de-DE" dirty="0" err="1"/>
              <a:t>the</a:t>
            </a:r>
            <a:r>
              <a:rPr lang="de-DE" dirty="0"/>
              <a:t> </a:t>
            </a:r>
            <a:r>
              <a:rPr lang="de-DE" dirty="0" err="1"/>
              <a:t>perches</a:t>
            </a:r>
            <a:endParaRPr lang="de-DE" dirty="0"/>
          </a:p>
        </p:txBody>
      </p:sp>
      <p:sp>
        <p:nvSpPr>
          <p:cNvPr id="6" name="Rechteck 5">
            <a:extLst>
              <a:ext uri="{FF2B5EF4-FFF2-40B4-BE49-F238E27FC236}">
                <a16:creationId xmlns:a16="http://schemas.microsoft.com/office/drawing/2014/main" id="{C1803AAD-FC94-471D-AC5A-6F1F05A0111A}"/>
              </a:ext>
            </a:extLst>
          </p:cNvPr>
          <p:cNvSpPr/>
          <p:nvPr/>
        </p:nvSpPr>
        <p:spPr>
          <a:xfrm>
            <a:off x="5076056" y="4437112"/>
            <a:ext cx="35125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endParaRPr lang="en-US" sz="1600" b="0" dirty="0">
              <a:latin typeface="+mn-lt"/>
              <a:ea typeface="ＭＳ Ｐゴシック" charset="-128"/>
            </a:endParaRPr>
          </a:p>
        </p:txBody>
      </p:sp>
      <p:grpSp>
        <p:nvGrpSpPr>
          <p:cNvPr id="3" name="Gruppieren 2">
            <a:extLst>
              <a:ext uri="{FF2B5EF4-FFF2-40B4-BE49-F238E27FC236}">
                <a16:creationId xmlns:a16="http://schemas.microsoft.com/office/drawing/2014/main" id="{050109D7-C2FD-4081-B19F-07D8E1855DD3}"/>
              </a:ext>
            </a:extLst>
          </p:cNvPr>
          <p:cNvGrpSpPr/>
          <p:nvPr/>
        </p:nvGrpSpPr>
        <p:grpSpPr>
          <a:xfrm>
            <a:off x="683570" y="824009"/>
            <a:ext cx="3312367" cy="3667263"/>
            <a:chOff x="3347864" y="1412776"/>
            <a:chExt cx="2016224" cy="2232248"/>
          </a:xfrm>
        </p:grpSpPr>
        <p:pic>
          <p:nvPicPr>
            <p:cNvPr id="5" name="Grafik 4">
              <a:extLst>
                <a:ext uri="{FF2B5EF4-FFF2-40B4-BE49-F238E27FC236}">
                  <a16:creationId xmlns:a16="http://schemas.microsoft.com/office/drawing/2014/main" id="{41FD5DF5-9BBF-4D82-AE4B-934E7F96D7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7864" y="1412776"/>
              <a:ext cx="2016224" cy="2232248"/>
            </a:xfrm>
            <a:prstGeom prst="rect">
              <a:avLst/>
            </a:prstGeom>
          </p:spPr>
        </p:pic>
        <p:grpSp>
          <p:nvGrpSpPr>
            <p:cNvPr id="9" name="Gruppieren 8">
              <a:extLst>
                <a:ext uri="{FF2B5EF4-FFF2-40B4-BE49-F238E27FC236}">
                  <a16:creationId xmlns:a16="http://schemas.microsoft.com/office/drawing/2014/main" id="{FBC08426-BA53-4DF9-BD3E-4F7A409BE637}"/>
                </a:ext>
              </a:extLst>
            </p:cNvPr>
            <p:cNvGrpSpPr/>
            <p:nvPr/>
          </p:nvGrpSpPr>
          <p:grpSpPr>
            <a:xfrm>
              <a:off x="3779912" y="2418027"/>
              <a:ext cx="1152128" cy="1123109"/>
              <a:chOff x="1098032" y="1913971"/>
              <a:chExt cx="1152128" cy="1123109"/>
            </a:xfrm>
          </p:grpSpPr>
          <p:cxnSp>
            <p:nvCxnSpPr>
              <p:cNvPr id="4" name="Gerader Verbinder 3">
                <a:extLst>
                  <a:ext uri="{FF2B5EF4-FFF2-40B4-BE49-F238E27FC236}">
                    <a16:creationId xmlns:a16="http://schemas.microsoft.com/office/drawing/2014/main" id="{D3D4326B-C7E1-455D-943A-B0D7134FF216}"/>
                  </a:ext>
                </a:extLst>
              </p:cNvPr>
              <p:cNvCxnSpPr>
                <a:cxnSpLocks/>
              </p:cNvCxnSpPr>
              <p:nvPr/>
            </p:nvCxnSpPr>
            <p:spPr bwMode="auto">
              <a:xfrm>
                <a:off x="1098032" y="1913971"/>
                <a:ext cx="1080120" cy="1123109"/>
              </a:xfrm>
              <a:prstGeom prst="line">
                <a:avLst/>
              </a:prstGeom>
              <a:solidFill>
                <a:schemeClr val="accent1"/>
              </a:solidFill>
              <a:ln w="38100" cap="flat" cmpd="sng" algn="ctr">
                <a:solidFill>
                  <a:srgbClr val="FF0000"/>
                </a:solidFill>
                <a:prstDash val="solid"/>
                <a:round/>
                <a:headEnd type="none" w="sm" len="sm"/>
                <a:tailEnd type="none" w="sm" len="sm"/>
              </a:ln>
              <a:effectLst/>
            </p:spPr>
          </p:cxnSp>
          <p:cxnSp>
            <p:nvCxnSpPr>
              <p:cNvPr id="8" name="Gerader Verbinder 7">
                <a:extLst>
                  <a:ext uri="{FF2B5EF4-FFF2-40B4-BE49-F238E27FC236}">
                    <a16:creationId xmlns:a16="http://schemas.microsoft.com/office/drawing/2014/main" id="{C043A84A-829F-4605-B427-A144B312A30B}"/>
                  </a:ext>
                </a:extLst>
              </p:cNvPr>
              <p:cNvCxnSpPr>
                <a:cxnSpLocks/>
              </p:cNvCxnSpPr>
              <p:nvPr/>
            </p:nvCxnSpPr>
            <p:spPr bwMode="auto">
              <a:xfrm flipH="1">
                <a:off x="1098032" y="1983118"/>
                <a:ext cx="1152128" cy="1053962"/>
              </a:xfrm>
              <a:prstGeom prst="line">
                <a:avLst/>
              </a:prstGeom>
              <a:solidFill>
                <a:schemeClr val="accent1"/>
              </a:solidFill>
              <a:ln w="38100" cap="flat" cmpd="sng" algn="ctr">
                <a:solidFill>
                  <a:srgbClr val="FF0000"/>
                </a:solidFill>
                <a:prstDash val="solid"/>
                <a:round/>
                <a:headEnd type="none" w="sm" len="sm"/>
                <a:tailEnd type="none" w="sm" len="sm"/>
              </a:ln>
              <a:effectLst/>
            </p:spPr>
          </p:cxnSp>
        </p:grpSp>
      </p:grpSp>
      <p:pic>
        <p:nvPicPr>
          <p:cNvPr id="11" name="Grafik 10">
            <a:extLst>
              <a:ext uri="{FF2B5EF4-FFF2-40B4-BE49-F238E27FC236}">
                <a16:creationId xmlns:a16="http://schemas.microsoft.com/office/drawing/2014/main" id="{7B5E69E2-671C-4DE2-AB3B-8E4C1DDF1D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4213" y="800939"/>
            <a:ext cx="3284285" cy="3636173"/>
          </a:xfrm>
          <a:prstGeom prst="rect">
            <a:avLst/>
          </a:prstGeom>
        </p:spPr>
      </p:pic>
      <p:sp>
        <p:nvSpPr>
          <p:cNvPr id="15" name="Rechteck 14">
            <a:extLst>
              <a:ext uri="{FF2B5EF4-FFF2-40B4-BE49-F238E27FC236}">
                <a16:creationId xmlns:a16="http://schemas.microsoft.com/office/drawing/2014/main" id="{7ABF6899-09AE-4655-A9E7-EF39F5079E1F}"/>
              </a:ext>
            </a:extLst>
          </p:cNvPr>
          <p:cNvSpPr/>
          <p:nvPr/>
        </p:nvSpPr>
        <p:spPr>
          <a:xfrm>
            <a:off x="854034" y="4497648"/>
            <a:ext cx="3168353" cy="86123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Diameter too small: The claws cannot grip properly and there is much pressure concentrated on the foot.</a:t>
            </a:r>
          </a:p>
        </p:txBody>
      </p:sp>
      <p:sp>
        <p:nvSpPr>
          <p:cNvPr id="16" name="Rechteck 15">
            <a:extLst>
              <a:ext uri="{FF2B5EF4-FFF2-40B4-BE49-F238E27FC236}">
                <a16:creationId xmlns:a16="http://schemas.microsoft.com/office/drawing/2014/main" id="{5045D8FD-C1F1-4C31-8A17-ACC757F76C06}"/>
              </a:ext>
            </a:extLst>
          </p:cNvPr>
          <p:cNvSpPr/>
          <p:nvPr/>
        </p:nvSpPr>
        <p:spPr>
          <a:xfrm>
            <a:off x="4777337" y="4497648"/>
            <a:ext cx="3168353" cy="86123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claws find a good grip and the pressure is well spread across the foot.</a:t>
            </a:r>
          </a:p>
        </p:txBody>
      </p:sp>
      <p:cxnSp>
        <p:nvCxnSpPr>
          <p:cNvPr id="10" name="Straight Arrow Connector 9">
            <a:extLst>
              <a:ext uri="{FF2B5EF4-FFF2-40B4-BE49-F238E27FC236}">
                <a16:creationId xmlns:a16="http://schemas.microsoft.com/office/drawing/2014/main" id="{96180001-4DA8-4A48-829E-1BC7D7F8A017}"/>
              </a:ext>
            </a:extLst>
          </p:cNvPr>
          <p:cNvCxnSpPr>
            <a:cxnSpLocks/>
          </p:cNvCxnSpPr>
          <p:nvPr/>
        </p:nvCxnSpPr>
        <p:spPr bwMode="auto">
          <a:xfrm flipH="1" flipV="1">
            <a:off x="2333323" y="3010476"/>
            <a:ext cx="12860" cy="576064"/>
          </a:xfrm>
          <a:prstGeom prst="straightConnector1">
            <a:avLst/>
          </a:prstGeom>
          <a:ln w="101600">
            <a:solidFill>
              <a:srgbClr val="FF0000"/>
            </a:solidFill>
            <a:headEnd type="none" w="sm" len="sm"/>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9">
            <a:extLst>
              <a:ext uri="{FF2B5EF4-FFF2-40B4-BE49-F238E27FC236}">
                <a16:creationId xmlns:a16="http://schemas.microsoft.com/office/drawing/2014/main" id="{391662F5-FC2F-4135-B690-791164F8021B}"/>
              </a:ext>
            </a:extLst>
          </p:cNvPr>
          <p:cNvCxnSpPr/>
          <p:nvPr/>
        </p:nvCxnSpPr>
        <p:spPr bwMode="auto">
          <a:xfrm flipV="1">
            <a:off x="5364088" y="3162462"/>
            <a:ext cx="0" cy="360040"/>
          </a:xfrm>
          <a:prstGeom prst="straightConnector1">
            <a:avLst/>
          </a:prstGeom>
          <a:ln w="57150">
            <a:solidFill>
              <a:srgbClr val="FF0000"/>
            </a:solidFill>
            <a:headEnd type="none" w="sm" len="sm"/>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9">
            <a:extLst>
              <a:ext uri="{FF2B5EF4-FFF2-40B4-BE49-F238E27FC236}">
                <a16:creationId xmlns:a16="http://schemas.microsoft.com/office/drawing/2014/main" id="{E8BC03EC-A885-4463-BD58-039C071C1435}"/>
              </a:ext>
            </a:extLst>
          </p:cNvPr>
          <p:cNvCxnSpPr/>
          <p:nvPr/>
        </p:nvCxnSpPr>
        <p:spPr bwMode="auto">
          <a:xfrm flipV="1">
            <a:off x="5724128" y="3162462"/>
            <a:ext cx="0" cy="360040"/>
          </a:xfrm>
          <a:prstGeom prst="straightConnector1">
            <a:avLst/>
          </a:prstGeom>
          <a:ln w="57150">
            <a:solidFill>
              <a:srgbClr val="FF0000"/>
            </a:solidFill>
            <a:headEnd type="none" w="sm" len="sm"/>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9">
            <a:extLst>
              <a:ext uri="{FF2B5EF4-FFF2-40B4-BE49-F238E27FC236}">
                <a16:creationId xmlns:a16="http://schemas.microsoft.com/office/drawing/2014/main" id="{2462E8B4-8600-4B80-B5BA-0B8407C96051}"/>
              </a:ext>
            </a:extLst>
          </p:cNvPr>
          <p:cNvCxnSpPr/>
          <p:nvPr/>
        </p:nvCxnSpPr>
        <p:spPr bwMode="auto">
          <a:xfrm flipV="1">
            <a:off x="6084168" y="3162462"/>
            <a:ext cx="0" cy="360040"/>
          </a:xfrm>
          <a:prstGeom prst="straightConnector1">
            <a:avLst/>
          </a:prstGeom>
          <a:ln w="57150">
            <a:solidFill>
              <a:srgbClr val="FF0000"/>
            </a:solidFill>
            <a:headEnd type="none" w="sm" len="sm"/>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9">
            <a:extLst>
              <a:ext uri="{FF2B5EF4-FFF2-40B4-BE49-F238E27FC236}">
                <a16:creationId xmlns:a16="http://schemas.microsoft.com/office/drawing/2014/main" id="{4767370B-4738-406C-B333-D1A4A28E5CCB}"/>
              </a:ext>
            </a:extLst>
          </p:cNvPr>
          <p:cNvCxnSpPr/>
          <p:nvPr/>
        </p:nvCxnSpPr>
        <p:spPr bwMode="auto">
          <a:xfrm flipV="1">
            <a:off x="6444208" y="3162462"/>
            <a:ext cx="0" cy="360040"/>
          </a:xfrm>
          <a:prstGeom prst="straightConnector1">
            <a:avLst/>
          </a:prstGeom>
          <a:ln w="57150">
            <a:solidFill>
              <a:srgbClr val="FF0000"/>
            </a:solidFill>
            <a:headEnd type="none" w="sm" len="sm"/>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986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4D6340F-AAF0-4871-BE6D-C18227F78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1972" y="1035448"/>
            <a:ext cx="2878223" cy="2878223"/>
          </a:xfrm>
          <a:prstGeom prst="rect">
            <a:avLst/>
          </a:prstGeom>
        </p:spPr>
      </p:pic>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perches</a:t>
            </a:r>
            <a:endParaRPr lang="de-DE" dirty="0"/>
          </a:p>
        </p:txBody>
      </p:sp>
      <p:pic>
        <p:nvPicPr>
          <p:cNvPr id="4" name="Grafik 3">
            <a:extLst>
              <a:ext uri="{FF2B5EF4-FFF2-40B4-BE49-F238E27FC236}">
                <a16:creationId xmlns:a16="http://schemas.microsoft.com/office/drawing/2014/main" id="{E4FE0C73-494D-46F0-B42E-615E0BBC1E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395442" y="1034736"/>
            <a:ext cx="3545647" cy="2878224"/>
          </a:xfrm>
          <a:prstGeom prst="rect">
            <a:avLst/>
          </a:prstGeom>
        </p:spPr>
      </p:pic>
      <p:pic>
        <p:nvPicPr>
          <p:cNvPr id="5" name="Grafik 4">
            <a:extLst>
              <a:ext uri="{FF2B5EF4-FFF2-40B4-BE49-F238E27FC236}">
                <a16:creationId xmlns:a16="http://schemas.microsoft.com/office/drawing/2014/main" id="{D77956DF-D680-458A-BAA6-8394D39C8F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6775" y="3789040"/>
            <a:ext cx="3545647" cy="2496934"/>
          </a:xfrm>
          <a:prstGeom prst="rect">
            <a:avLst/>
          </a:prstGeom>
        </p:spPr>
      </p:pic>
      <p:sp>
        <p:nvSpPr>
          <p:cNvPr id="7" name="Rechteck 6">
            <a:extLst>
              <a:ext uri="{FF2B5EF4-FFF2-40B4-BE49-F238E27FC236}">
                <a16:creationId xmlns:a16="http://schemas.microsoft.com/office/drawing/2014/main" id="{C4A1B630-2B5C-4B68-A04E-064DD73C827B}"/>
              </a:ext>
            </a:extLst>
          </p:cNvPr>
          <p:cNvSpPr/>
          <p:nvPr/>
        </p:nvSpPr>
        <p:spPr>
          <a:xfrm>
            <a:off x="5292080" y="5445224"/>
            <a:ext cx="1512168"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Free-standing</a:t>
            </a:r>
          </a:p>
        </p:txBody>
      </p:sp>
      <p:sp>
        <p:nvSpPr>
          <p:cNvPr id="9" name="Rechteck 8">
            <a:extLst>
              <a:ext uri="{FF2B5EF4-FFF2-40B4-BE49-F238E27FC236}">
                <a16:creationId xmlns:a16="http://schemas.microsoft.com/office/drawing/2014/main" id="{864E7A63-6EE1-4665-93BE-FD4246A6CC92}"/>
              </a:ext>
            </a:extLst>
          </p:cNvPr>
          <p:cNvSpPr/>
          <p:nvPr/>
        </p:nvSpPr>
        <p:spPr>
          <a:xfrm>
            <a:off x="313005" y="4036880"/>
            <a:ext cx="2386788"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Attached to a wall</a:t>
            </a:r>
          </a:p>
        </p:txBody>
      </p:sp>
      <p:sp>
        <p:nvSpPr>
          <p:cNvPr id="10" name="Rechteck 9">
            <a:extLst>
              <a:ext uri="{FF2B5EF4-FFF2-40B4-BE49-F238E27FC236}">
                <a16:creationId xmlns:a16="http://schemas.microsoft.com/office/drawing/2014/main" id="{E62683AE-2D5C-4F25-9AE0-164E99C4EFEB}"/>
              </a:ext>
            </a:extLst>
          </p:cNvPr>
          <p:cNvSpPr/>
          <p:nvPr/>
        </p:nvSpPr>
        <p:spPr>
          <a:xfrm>
            <a:off x="5806836" y="4112768"/>
            <a:ext cx="2532694"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Above the laying nests </a:t>
            </a:r>
            <a:br>
              <a:rPr lang="en-US" sz="1600" b="0" dirty="0">
                <a:latin typeface="+mn-lt"/>
                <a:ea typeface="ＭＳ Ｐゴシック" charset="-128"/>
              </a:rPr>
            </a:br>
            <a:r>
              <a:rPr lang="en-US" sz="1600" b="0" dirty="0">
                <a:latin typeface="+mn-lt"/>
                <a:ea typeface="ＭＳ Ｐゴシック" charset="-128"/>
              </a:rPr>
              <a:t>(with a dropping board)</a:t>
            </a:r>
          </a:p>
        </p:txBody>
      </p:sp>
    </p:spTree>
    <p:extLst>
      <p:ext uri="{BB962C8B-B14F-4D97-AF65-F5344CB8AC3E}">
        <p14:creationId xmlns:p14="http://schemas.microsoft.com/office/powerpoint/2010/main" val="124394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Proper </a:t>
            </a:r>
            <a:r>
              <a:rPr lang="de-DE" dirty="0" err="1"/>
              <a:t>installation</a:t>
            </a:r>
            <a:r>
              <a:rPr lang="de-DE" dirty="0"/>
              <a:t> </a:t>
            </a:r>
            <a:r>
              <a:rPr lang="de-DE" dirty="0" err="1"/>
              <a:t>of</a:t>
            </a:r>
            <a:r>
              <a:rPr lang="de-DE" dirty="0"/>
              <a:t> </a:t>
            </a:r>
            <a:r>
              <a:rPr lang="de-DE" dirty="0" err="1"/>
              <a:t>perches</a:t>
            </a:r>
            <a:endParaRPr lang="de-DE" dirty="0"/>
          </a:p>
        </p:txBody>
      </p:sp>
      <p:pic>
        <p:nvPicPr>
          <p:cNvPr id="9" name="Grafik 8">
            <a:extLst>
              <a:ext uri="{FF2B5EF4-FFF2-40B4-BE49-F238E27FC236}">
                <a16:creationId xmlns:a16="http://schemas.microsoft.com/office/drawing/2014/main" id="{651FF4D0-ED8A-428B-ADEA-CF8302EB53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9487" y="1460698"/>
            <a:ext cx="4506143" cy="4506143"/>
          </a:xfrm>
          <a:prstGeom prst="rect">
            <a:avLst/>
          </a:prstGeom>
        </p:spPr>
      </p:pic>
      <p:sp>
        <p:nvSpPr>
          <p:cNvPr id="8" name="Rechteck 6">
            <a:extLst>
              <a:ext uri="{FF2B5EF4-FFF2-40B4-BE49-F238E27FC236}">
                <a16:creationId xmlns:a16="http://schemas.microsoft.com/office/drawing/2014/main" id="{7BBCB44C-4BEF-4C9A-9B8F-5FCBAFB5EC85}"/>
              </a:ext>
            </a:extLst>
          </p:cNvPr>
          <p:cNvSpPr/>
          <p:nvPr/>
        </p:nvSpPr>
        <p:spPr>
          <a:xfrm>
            <a:off x="329782" y="2159404"/>
            <a:ext cx="2341461" cy="85034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Distance between the perches of 30 to 50 cm</a:t>
            </a:r>
          </a:p>
        </p:txBody>
      </p:sp>
      <p:sp>
        <p:nvSpPr>
          <p:cNvPr id="10" name="Rechteck 6">
            <a:extLst>
              <a:ext uri="{FF2B5EF4-FFF2-40B4-BE49-F238E27FC236}">
                <a16:creationId xmlns:a16="http://schemas.microsoft.com/office/drawing/2014/main" id="{33893D3A-B9D2-4BFE-8E61-4C072975AAF7}"/>
              </a:ext>
            </a:extLst>
          </p:cNvPr>
          <p:cNvSpPr/>
          <p:nvPr/>
        </p:nvSpPr>
        <p:spPr>
          <a:xfrm>
            <a:off x="5499366" y="4074695"/>
            <a:ext cx="3428556" cy="96819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Dropping board below the perches to collect the droppings and use them as </a:t>
            </a:r>
            <a:r>
              <a:rPr lang="en-US" sz="1600" b="0" dirty="0" err="1">
                <a:latin typeface="+mn-lt"/>
                <a:ea typeface="ＭＳ Ｐゴシック" charset="-128"/>
              </a:rPr>
              <a:t>fertiliser</a:t>
            </a:r>
            <a:r>
              <a:rPr lang="en-US" sz="1600" b="0" dirty="0">
                <a:latin typeface="+mn-lt"/>
                <a:ea typeface="ＭＳ Ｐゴシック" charset="-128"/>
              </a:rPr>
              <a:t> for crops</a:t>
            </a:r>
          </a:p>
        </p:txBody>
      </p:sp>
      <p:sp>
        <p:nvSpPr>
          <p:cNvPr id="11" name="Rechteck 6">
            <a:extLst>
              <a:ext uri="{FF2B5EF4-FFF2-40B4-BE49-F238E27FC236}">
                <a16:creationId xmlns:a16="http://schemas.microsoft.com/office/drawing/2014/main" id="{59E44113-89BC-4986-9036-FD2BD4149AF3}"/>
              </a:ext>
            </a:extLst>
          </p:cNvPr>
          <p:cNvSpPr/>
          <p:nvPr/>
        </p:nvSpPr>
        <p:spPr>
          <a:xfrm>
            <a:off x="329782" y="4558793"/>
            <a:ext cx="2417292" cy="7175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Nests underneath the perches for laying eggs</a:t>
            </a:r>
          </a:p>
        </p:txBody>
      </p:sp>
      <p:sp>
        <p:nvSpPr>
          <p:cNvPr id="13" name="Rechteck 6">
            <a:extLst>
              <a:ext uri="{FF2B5EF4-FFF2-40B4-BE49-F238E27FC236}">
                <a16:creationId xmlns:a16="http://schemas.microsoft.com/office/drawing/2014/main" id="{3DE2888E-B43C-4274-B742-069F92F6FB36}"/>
              </a:ext>
            </a:extLst>
          </p:cNvPr>
          <p:cNvSpPr/>
          <p:nvPr/>
        </p:nvSpPr>
        <p:spPr>
          <a:xfrm>
            <a:off x="5535932" y="3185895"/>
            <a:ext cx="3206478"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Distance between the first perch and the wall of at least 20 cm</a:t>
            </a:r>
          </a:p>
        </p:txBody>
      </p:sp>
      <p:sp>
        <p:nvSpPr>
          <p:cNvPr id="14" name="Arrow: Up-Down 13">
            <a:extLst>
              <a:ext uri="{FF2B5EF4-FFF2-40B4-BE49-F238E27FC236}">
                <a16:creationId xmlns:a16="http://schemas.microsoft.com/office/drawing/2014/main" id="{8CCE4757-751A-422B-A7EC-30FD02324C03}"/>
              </a:ext>
            </a:extLst>
          </p:cNvPr>
          <p:cNvSpPr/>
          <p:nvPr/>
        </p:nvSpPr>
        <p:spPr bwMode="auto">
          <a:xfrm rot="1659706" flipH="1">
            <a:off x="2773749" y="2775944"/>
            <a:ext cx="231407" cy="377827"/>
          </a:xfrm>
          <a:prstGeom prst="upDown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5" name="Rechteck 6">
            <a:extLst>
              <a:ext uri="{FF2B5EF4-FFF2-40B4-BE49-F238E27FC236}">
                <a16:creationId xmlns:a16="http://schemas.microsoft.com/office/drawing/2014/main" id="{1C6ECFF1-5ECC-4D27-8EB7-96A4E2E1CF0F}"/>
              </a:ext>
            </a:extLst>
          </p:cNvPr>
          <p:cNvSpPr/>
          <p:nvPr/>
        </p:nvSpPr>
        <p:spPr>
          <a:xfrm>
            <a:off x="4010948" y="1631951"/>
            <a:ext cx="3206478"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Angled so that droppings do not fall on lower sitting chickens </a:t>
            </a:r>
          </a:p>
        </p:txBody>
      </p:sp>
      <p:sp>
        <p:nvSpPr>
          <p:cNvPr id="16" name="Arrow: Up-Down 15">
            <a:extLst>
              <a:ext uri="{FF2B5EF4-FFF2-40B4-BE49-F238E27FC236}">
                <a16:creationId xmlns:a16="http://schemas.microsoft.com/office/drawing/2014/main" id="{FCB21892-D5B0-4592-9D11-7C7FE95443AD}"/>
              </a:ext>
            </a:extLst>
          </p:cNvPr>
          <p:cNvSpPr/>
          <p:nvPr/>
        </p:nvSpPr>
        <p:spPr bwMode="auto">
          <a:xfrm rot="5400000" flipH="1">
            <a:off x="5421663" y="2861489"/>
            <a:ext cx="159673" cy="418840"/>
          </a:xfrm>
          <a:prstGeom prst="upDown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2708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build</a:t>
            </a:r>
            <a:r>
              <a:rPr lang="de-DE" dirty="0"/>
              <a:t> a </a:t>
            </a:r>
            <a:r>
              <a:rPr lang="de-DE" dirty="0" err="1"/>
              <a:t>dropping</a:t>
            </a:r>
            <a:r>
              <a:rPr lang="de-DE" dirty="0"/>
              <a:t> </a:t>
            </a:r>
            <a:r>
              <a:rPr lang="de-DE" dirty="0" err="1"/>
              <a:t>pit</a:t>
            </a:r>
            <a:r>
              <a:rPr lang="de-DE" dirty="0"/>
              <a:t> (1)</a:t>
            </a:r>
          </a:p>
        </p:txBody>
      </p:sp>
      <p:sp>
        <p:nvSpPr>
          <p:cNvPr id="12" name="Rechteck 6">
            <a:extLst>
              <a:ext uri="{FF2B5EF4-FFF2-40B4-BE49-F238E27FC236}">
                <a16:creationId xmlns:a16="http://schemas.microsoft.com/office/drawing/2014/main" id="{672A1096-9376-467C-AA69-202EA748FFA7}"/>
              </a:ext>
            </a:extLst>
          </p:cNvPr>
          <p:cNvSpPr/>
          <p:nvPr/>
        </p:nvSpPr>
        <p:spPr>
          <a:xfrm>
            <a:off x="6061861" y="5781249"/>
            <a:ext cx="2520280" cy="31204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pic>
        <p:nvPicPr>
          <p:cNvPr id="4" name="Grafik 3">
            <a:extLst>
              <a:ext uri="{FF2B5EF4-FFF2-40B4-BE49-F238E27FC236}">
                <a16:creationId xmlns:a16="http://schemas.microsoft.com/office/drawing/2014/main" id="{B82EF771-93F6-4C18-A9DF-B9F5316DF5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771" y="1060589"/>
            <a:ext cx="6259370" cy="4736821"/>
          </a:xfrm>
          <a:prstGeom prst="rect">
            <a:avLst/>
          </a:prstGeom>
        </p:spPr>
      </p:pic>
      <p:sp>
        <p:nvSpPr>
          <p:cNvPr id="6" name="Rechteck 6">
            <a:extLst>
              <a:ext uri="{FF2B5EF4-FFF2-40B4-BE49-F238E27FC236}">
                <a16:creationId xmlns:a16="http://schemas.microsoft.com/office/drawing/2014/main" id="{CB239DCC-63B1-476F-A90C-A495307BF9E9}"/>
              </a:ext>
            </a:extLst>
          </p:cNvPr>
          <p:cNvSpPr/>
          <p:nvPr/>
        </p:nvSpPr>
        <p:spPr>
          <a:xfrm>
            <a:off x="395536" y="1196752"/>
            <a:ext cx="3096344"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Build the outer walls of the dropping pit (40 to 90 cm high)</a:t>
            </a:r>
          </a:p>
        </p:txBody>
      </p:sp>
      <p:sp>
        <p:nvSpPr>
          <p:cNvPr id="7" name="Rechteck 6">
            <a:extLst>
              <a:ext uri="{FF2B5EF4-FFF2-40B4-BE49-F238E27FC236}">
                <a16:creationId xmlns:a16="http://schemas.microsoft.com/office/drawing/2014/main" id="{D44849B9-D286-4CF3-B463-65A728D4C7D2}"/>
              </a:ext>
            </a:extLst>
          </p:cNvPr>
          <p:cNvSpPr/>
          <p:nvPr/>
        </p:nvSpPr>
        <p:spPr>
          <a:xfrm>
            <a:off x="395536" y="2463797"/>
            <a:ext cx="3458140"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front wall will be made of removable boards for easy cleaning</a:t>
            </a:r>
          </a:p>
        </p:txBody>
      </p:sp>
      <p:sp>
        <p:nvSpPr>
          <p:cNvPr id="8" name="Rechteck 7">
            <a:extLst>
              <a:ext uri="{FF2B5EF4-FFF2-40B4-BE49-F238E27FC236}">
                <a16:creationId xmlns:a16="http://schemas.microsoft.com/office/drawing/2014/main" id="{687A9EBF-81F3-442F-A7B6-6A9283B89C66}"/>
              </a:ext>
            </a:extLst>
          </p:cNvPr>
          <p:cNvSpPr/>
          <p:nvPr/>
        </p:nvSpPr>
        <p:spPr>
          <a:xfrm>
            <a:off x="401745" y="3517494"/>
            <a:ext cx="3451931"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Wooden posts are fixed to the floor to keep the front boards in place</a:t>
            </a:r>
          </a:p>
        </p:txBody>
      </p:sp>
      <p:cxnSp>
        <p:nvCxnSpPr>
          <p:cNvPr id="9" name="Gerader Verbinder 8">
            <a:extLst>
              <a:ext uri="{FF2B5EF4-FFF2-40B4-BE49-F238E27FC236}">
                <a16:creationId xmlns:a16="http://schemas.microsoft.com/office/drawing/2014/main" id="{1EF17241-C3CF-4883-86C7-7D6F9763A2BC}"/>
              </a:ext>
            </a:extLst>
          </p:cNvPr>
          <p:cNvCxnSpPr>
            <a:cxnSpLocks/>
          </p:cNvCxnSpPr>
          <p:nvPr/>
        </p:nvCxnSpPr>
        <p:spPr bwMode="auto">
          <a:xfrm flipH="1" flipV="1">
            <a:off x="3347864" y="1618355"/>
            <a:ext cx="3096344" cy="845441"/>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0" name="Gerader Verbinder 9">
            <a:extLst>
              <a:ext uri="{FF2B5EF4-FFF2-40B4-BE49-F238E27FC236}">
                <a16:creationId xmlns:a16="http://schemas.microsoft.com/office/drawing/2014/main" id="{75F15EF3-E666-44E3-B8E0-AE20A4517486}"/>
              </a:ext>
            </a:extLst>
          </p:cNvPr>
          <p:cNvCxnSpPr>
            <a:cxnSpLocks/>
          </p:cNvCxnSpPr>
          <p:nvPr/>
        </p:nvCxnSpPr>
        <p:spPr bwMode="auto">
          <a:xfrm flipH="1" flipV="1">
            <a:off x="3605519" y="4112334"/>
            <a:ext cx="691770" cy="458857"/>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4" name="Gerader Verbinder 13">
            <a:extLst>
              <a:ext uri="{FF2B5EF4-FFF2-40B4-BE49-F238E27FC236}">
                <a16:creationId xmlns:a16="http://schemas.microsoft.com/office/drawing/2014/main" id="{18A048E9-B7F9-45BD-AB75-D56E0536FB85}"/>
              </a:ext>
            </a:extLst>
          </p:cNvPr>
          <p:cNvCxnSpPr>
            <a:cxnSpLocks/>
          </p:cNvCxnSpPr>
          <p:nvPr/>
        </p:nvCxnSpPr>
        <p:spPr bwMode="auto">
          <a:xfrm flipH="1" flipV="1">
            <a:off x="3624190" y="4112337"/>
            <a:ext cx="229486" cy="458854"/>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2936968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built</a:t>
            </a:r>
            <a:r>
              <a:rPr lang="de-DE" dirty="0"/>
              <a:t> a </a:t>
            </a:r>
            <a:r>
              <a:rPr lang="de-DE" dirty="0" err="1"/>
              <a:t>dropping</a:t>
            </a:r>
            <a:r>
              <a:rPr lang="de-DE" dirty="0"/>
              <a:t> </a:t>
            </a:r>
            <a:r>
              <a:rPr lang="de-DE" dirty="0" err="1"/>
              <a:t>pit</a:t>
            </a:r>
            <a:r>
              <a:rPr lang="de-DE" dirty="0"/>
              <a:t> (2)</a:t>
            </a:r>
          </a:p>
        </p:txBody>
      </p:sp>
      <p:pic>
        <p:nvPicPr>
          <p:cNvPr id="5" name="Grafik 4">
            <a:extLst>
              <a:ext uri="{FF2B5EF4-FFF2-40B4-BE49-F238E27FC236}">
                <a16:creationId xmlns:a16="http://schemas.microsoft.com/office/drawing/2014/main" id="{F3D7B5F4-3F59-420C-8825-DA4FC31C58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5856" y="1069664"/>
            <a:ext cx="5200269" cy="4711585"/>
          </a:xfrm>
          <a:prstGeom prst="rect">
            <a:avLst/>
          </a:prstGeom>
        </p:spPr>
      </p:pic>
      <p:sp>
        <p:nvSpPr>
          <p:cNvPr id="8" name="Rechteck 7">
            <a:extLst>
              <a:ext uri="{FF2B5EF4-FFF2-40B4-BE49-F238E27FC236}">
                <a16:creationId xmlns:a16="http://schemas.microsoft.com/office/drawing/2014/main" id="{687A9EBF-81F3-442F-A7B6-6A9283B89C66}"/>
              </a:ext>
            </a:extLst>
          </p:cNvPr>
          <p:cNvSpPr/>
          <p:nvPr/>
        </p:nvSpPr>
        <p:spPr>
          <a:xfrm>
            <a:off x="463766" y="1323139"/>
            <a:ext cx="3028113" cy="64807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Build a cover with wire mesh</a:t>
            </a:r>
            <a:r>
              <a:rPr lang="en-US" sz="1600" b="0" dirty="0">
                <a:ea typeface="ＭＳ Ｐゴシック" charset="-128"/>
              </a:rPr>
              <a:t> for the pit</a:t>
            </a:r>
            <a:endParaRPr lang="en-US" sz="1600" b="0" dirty="0">
              <a:latin typeface="+mn-lt"/>
              <a:ea typeface="ＭＳ Ｐゴシック" charset="-128"/>
            </a:endParaRPr>
          </a:p>
        </p:txBody>
      </p:sp>
      <p:sp>
        <p:nvSpPr>
          <p:cNvPr id="6" name="Rechteck 6">
            <a:extLst>
              <a:ext uri="{FF2B5EF4-FFF2-40B4-BE49-F238E27FC236}">
                <a16:creationId xmlns:a16="http://schemas.microsoft.com/office/drawing/2014/main" id="{2424A4F7-1B92-4481-B4BE-22DB0F4F495D}"/>
              </a:ext>
            </a:extLst>
          </p:cNvPr>
          <p:cNvSpPr/>
          <p:nvPr/>
        </p:nvSpPr>
        <p:spPr>
          <a:xfrm>
            <a:off x="6061861" y="5781249"/>
            <a:ext cx="2414264" cy="31204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
        <p:nvSpPr>
          <p:cNvPr id="7" name="Rechteck 6">
            <a:extLst>
              <a:ext uri="{FF2B5EF4-FFF2-40B4-BE49-F238E27FC236}">
                <a16:creationId xmlns:a16="http://schemas.microsoft.com/office/drawing/2014/main" id="{064B580F-DD5E-49C9-94A5-8081E6D1DB3F}"/>
              </a:ext>
            </a:extLst>
          </p:cNvPr>
          <p:cNvSpPr/>
          <p:nvPr/>
        </p:nvSpPr>
        <p:spPr>
          <a:xfrm>
            <a:off x="531924" y="2224686"/>
            <a:ext cx="2959955" cy="127632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Mount perches at a distance of 30 cm from each other on the upper side of the cover</a:t>
            </a:r>
            <a:endParaRPr lang="en-US" sz="1600" b="0" dirty="0">
              <a:latin typeface="+mn-lt"/>
              <a:ea typeface="ＭＳ Ｐゴシック" charset="-128"/>
            </a:endParaRPr>
          </a:p>
        </p:txBody>
      </p:sp>
      <p:cxnSp>
        <p:nvCxnSpPr>
          <p:cNvPr id="9" name="Gerader Verbinder 8">
            <a:extLst>
              <a:ext uri="{FF2B5EF4-FFF2-40B4-BE49-F238E27FC236}">
                <a16:creationId xmlns:a16="http://schemas.microsoft.com/office/drawing/2014/main" id="{4277A467-90F8-4C81-98D6-98FDF32D8EE0}"/>
              </a:ext>
            </a:extLst>
          </p:cNvPr>
          <p:cNvCxnSpPr>
            <a:cxnSpLocks/>
          </p:cNvCxnSpPr>
          <p:nvPr/>
        </p:nvCxnSpPr>
        <p:spPr bwMode="auto">
          <a:xfrm flipH="1" flipV="1">
            <a:off x="3275855" y="1729486"/>
            <a:ext cx="2016226" cy="8151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0" name="Gerader Verbinder 9">
            <a:extLst>
              <a:ext uri="{FF2B5EF4-FFF2-40B4-BE49-F238E27FC236}">
                <a16:creationId xmlns:a16="http://schemas.microsoft.com/office/drawing/2014/main" id="{0570A9CB-4C1D-4996-8121-D1332EDBE2F5}"/>
              </a:ext>
            </a:extLst>
          </p:cNvPr>
          <p:cNvCxnSpPr>
            <a:cxnSpLocks/>
          </p:cNvCxnSpPr>
          <p:nvPr/>
        </p:nvCxnSpPr>
        <p:spPr bwMode="auto">
          <a:xfrm flipH="1" flipV="1">
            <a:off x="3275859" y="2781402"/>
            <a:ext cx="1296141" cy="122156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4" name="Gerader Verbinder 13">
            <a:extLst>
              <a:ext uri="{FF2B5EF4-FFF2-40B4-BE49-F238E27FC236}">
                <a16:creationId xmlns:a16="http://schemas.microsoft.com/office/drawing/2014/main" id="{145A0738-8FBC-4F26-B2EE-72C89CA2BF59}"/>
              </a:ext>
            </a:extLst>
          </p:cNvPr>
          <p:cNvCxnSpPr>
            <a:cxnSpLocks/>
          </p:cNvCxnSpPr>
          <p:nvPr/>
        </p:nvCxnSpPr>
        <p:spPr bwMode="auto">
          <a:xfrm flipH="1" flipV="1">
            <a:off x="3275859" y="2790840"/>
            <a:ext cx="936101" cy="150774"/>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6" name="Gerader Verbinder 15">
            <a:extLst>
              <a:ext uri="{FF2B5EF4-FFF2-40B4-BE49-F238E27FC236}">
                <a16:creationId xmlns:a16="http://schemas.microsoft.com/office/drawing/2014/main" id="{4A250448-84E4-44FA-8FF1-C2BF769B2B10}"/>
              </a:ext>
            </a:extLst>
          </p:cNvPr>
          <p:cNvCxnSpPr>
            <a:cxnSpLocks/>
          </p:cNvCxnSpPr>
          <p:nvPr/>
        </p:nvCxnSpPr>
        <p:spPr bwMode="auto">
          <a:xfrm flipH="1" flipV="1">
            <a:off x="3275857" y="2790840"/>
            <a:ext cx="1728191" cy="207707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216745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320D80-A714-415B-9400-123A7207BE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574" y="1193725"/>
            <a:ext cx="7611826" cy="4470549"/>
          </a:xfrm>
          <a:prstGeom prst="rect">
            <a:avLst/>
          </a:prstGeom>
        </p:spPr>
      </p:pic>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built</a:t>
            </a:r>
            <a:r>
              <a:rPr lang="de-DE" dirty="0"/>
              <a:t> a </a:t>
            </a:r>
            <a:r>
              <a:rPr lang="de-DE" dirty="0" err="1"/>
              <a:t>dropping</a:t>
            </a:r>
            <a:r>
              <a:rPr lang="de-DE" dirty="0"/>
              <a:t> </a:t>
            </a:r>
            <a:r>
              <a:rPr lang="de-DE" dirty="0" err="1"/>
              <a:t>pit</a:t>
            </a:r>
            <a:r>
              <a:rPr lang="de-DE" dirty="0"/>
              <a:t> (3)</a:t>
            </a:r>
          </a:p>
        </p:txBody>
      </p:sp>
      <p:sp>
        <p:nvSpPr>
          <p:cNvPr id="6" name="Rechteck 6">
            <a:extLst>
              <a:ext uri="{FF2B5EF4-FFF2-40B4-BE49-F238E27FC236}">
                <a16:creationId xmlns:a16="http://schemas.microsoft.com/office/drawing/2014/main" id="{CB239DCC-63B1-476F-A90C-A495307BF9E9}"/>
              </a:ext>
            </a:extLst>
          </p:cNvPr>
          <p:cNvSpPr/>
          <p:nvPr/>
        </p:nvSpPr>
        <p:spPr>
          <a:xfrm>
            <a:off x="251521" y="4382740"/>
            <a:ext cx="2016224" cy="7175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Put the front wall </a:t>
            </a:r>
            <a:br>
              <a:rPr lang="en-US" sz="1600" b="0" dirty="0">
                <a:latin typeface="+mn-lt"/>
                <a:ea typeface="ＭＳ Ｐゴシック" charset="-128"/>
              </a:rPr>
            </a:br>
            <a:r>
              <a:rPr lang="en-US" sz="1600" b="0" dirty="0">
                <a:latin typeface="+mn-lt"/>
                <a:ea typeface="ＭＳ Ｐゴシック" charset="-128"/>
              </a:rPr>
              <a:t>boards in place</a:t>
            </a:r>
          </a:p>
        </p:txBody>
      </p:sp>
      <p:sp>
        <p:nvSpPr>
          <p:cNvPr id="7" name="Rechteck 6">
            <a:extLst>
              <a:ext uri="{FF2B5EF4-FFF2-40B4-BE49-F238E27FC236}">
                <a16:creationId xmlns:a16="http://schemas.microsoft.com/office/drawing/2014/main" id="{D44849B9-D286-4CF3-B463-65A728D4C7D2}"/>
              </a:ext>
            </a:extLst>
          </p:cNvPr>
          <p:cNvSpPr/>
          <p:nvPr/>
        </p:nvSpPr>
        <p:spPr>
          <a:xfrm>
            <a:off x="476197" y="1229769"/>
            <a:ext cx="3223053"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Place the wire mesh cover with the perches onto the dropping pit</a:t>
            </a:r>
          </a:p>
        </p:txBody>
      </p:sp>
      <p:sp>
        <p:nvSpPr>
          <p:cNvPr id="8" name="Rechteck 7">
            <a:extLst>
              <a:ext uri="{FF2B5EF4-FFF2-40B4-BE49-F238E27FC236}">
                <a16:creationId xmlns:a16="http://schemas.microsoft.com/office/drawing/2014/main" id="{687A9EBF-81F3-442F-A7B6-6A9283B89C66}"/>
              </a:ext>
            </a:extLst>
          </p:cNvPr>
          <p:cNvSpPr/>
          <p:nvPr/>
        </p:nvSpPr>
        <p:spPr>
          <a:xfrm>
            <a:off x="5955153" y="1229769"/>
            <a:ext cx="2893623"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marL="180000" defTabSz="623888">
              <a:spcBef>
                <a:spcPct val="10000"/>
              </a:spcBef>
              <a:spcAft>
                <a:spcPct val="10000"/>
              </a:spcAft>
              <a:buClr>
                <a:schemeClr val="tx1"/>
              </a:buClr>
              <a:buSzPct val="100000"/>
            </a:pPr>
            <a:r>
              <a:rPr lang="en-US" sz="1600" b="0" dirty="0">
                <a:latin typeface="+mn-lt"/>
                <a:ea typeface="ＭＳ Ｐゴシック" charset="-128"/>
              </a:rPr>
              <a:t>The edge of the dropping pit is a good place for nests</a:t>
            </a:r>
          </a:p>
        </p:txBody>
      </p:sp>
      <p:sp>
        <p:nvSpPr>
          <p:cNvPr id="9" name="Rechteck 6">
            <a:extLst>
              <a:ext uri="{FF2B5EF4-FFF2-40B4-BE49-F238E27FC236}">
                <a16:creationId xmlns:a16="http://schemas.microsoft.com/office/drawing/2014/main" id="{A8932BBD-DC66-4E6A-9986-DDD86F3FC32D}"/>
              </a:ext>
            </a:extLst>
          </p:cNvPr>
          <p:cNvSpPr/>
          <p:nvPr/>
        </p:nvSpPr>
        <p:spPr>
          <a:xfrm>
            <a:off x="5948120" y="5673912"/>
            <a:ext cx="2520280" cy="27398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cxnSp>
        <p:nvCxnSpPr>
          <p:cNvPr id="10" name="Gerader Verbinder 9">
            <a:extLst>
              <a:ext uri="{FF2B5EF4-FFF2-40B4-BE49-F238E27FC236}">
                <a16:creationId xmlns:a16="http://schemas.microsoft.com/office/drawing/2014/main" id="{F157DCE9-F38E-458D-8AA3-2080B71799A7}"/>
              </a:ext>
            </a:extLst>
          </p:cNvPr>
          <p:cNvCxnSpPr>
            <a:cxnSpLocks/>
          </p:cNvCxnSpPr>
          <p:nvPr/>
        </p:nvCxnSpPr>
        <p:spPr bwMode="auto">
          <a:xfrm flipV="1">
            <a:off x="4572000" y="1651372"/>
            <a:ext cx="1565887" cy="697508"/>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1" name="Gerader Verbinder 10">
            <a:extLst>
              <a:ext uri="{FF2B5EF4-FFF2-40B4-BE49-F238E27FC236}">
                <a16:creationId xmlns:a16="http://schemas.microsoft.com/office/drawing/2014/main" id="{4D078E10-62E1-4E35-B84E-F6E05F993BC6}"/>
              </a:ext>
            </a:extLst>
          </p:cNvPr>
          <p:cNvCxnSpPr>
            <a:cxnSpLocks/>
          </p:cNvCxnSpPr>
          <p:nvPr/>
        </p:nvCxnSpPr>
        <p:spPr bwMode="auto">
          <a:xfrm flipH="1" flipV="1">
            <a:off x="6137887" y="1651372"/>
            <a:ext cx="234314" cy="114224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7" name="Gerader Verbinder 16">
            <a:extLst>
              <a:ext uri="{FF2B5EF4-FFF2-40B4-BE49-F238E27FC236}">
                <a16:creationId xmlns:a16="http://schemas.microsoft.com/office/drawing/2014/main" id="{7828F93B-010F-4A24-B122-0C4065022198}"/>
              </a:ext>
            </a:extLst>
          </p:cNvPr>
          <p:cNvCxnSpPr>
            <a:cxnSpLocks/>
          </p:cNvCxnSpPr>
          <p:nvPr/>
        </p:nvCxnSpPr>
        <p:spPr bwMode="auto">
          <a:xfrm flipV="1">
            <a:off x="2051720" y="3861048"/>
            <a:ext cx="72008" cy="789498"/>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1" name="Gerader Verbinder 20">
            <a:extLst>
              <a:ext uri="{FF2B5EF4-FFF2-40B4-BE49-F238E27FC236}">
                <a16:creationId xmlns:a16="http://schemas.microsoft.com/office/drawing/2014/main" id="{912BB093-E1DC-45FD-9D83-C6C7BBC25150}"/>
              </a:ext>
            </a:extLst>
          </p:cNvPr>
          <p:cNvCxnSpPr>
            <a:cxnSpLocks/>
          </p:cNvCxnSpPr>
          <p:nvPr/>
        </p:nvCxnSpPr>
        <p:spPr bwMode="auto">
          <a:xfrm>
            <a:off x="2051720" y="4650546"/>
            <a:ext cx="2304256" cy="553057"/>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6" name="Gerader Verbinder 25">
            <a:extLst>
              <a:ext uri="{FF2B5EF4-FFF2-40B4-BE49-F238E27FC236}">
                <a16:creationId xmlns:a16="http://schemas.microsoft.com/office/drawing/2014/main" id="{AD51DE12-69DE-4851-AAF4-9712B5A0F57A}"/>
              </a:ext>
            </a:extLst>
          </p:cNvPr>
          <p:cNvCxnSpPr>
            <a:cxnSpLocks/>
          </p:cNvCxnSpPr>
          <p:nvPr/>
        </p:nvCxnSpPr>
        <p:spPr bwMode="auto">
          <a:xfrm flipH="1" flipV="1">
            <a:off x="1867520" y="1886842"/>
            <a:ext cx="1138595" cy="111011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169950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9B170A-57BC-4994-92F0-B127BB6C13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991533"/>
            <a:ext cx="6299006" cy="4724255"/>
          </a:xfrm>
          <a:prstGeom prst="rect">
            <a:avLst/>
          </a:prstGeom>
        </p:spPr>
      </p:pic>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built</a:t>
            </a:r>
            <a:r>
              <a:rPr lang="de-DE" dirty="0"/>
              <a:t> a </a:t>
            </a:r>
            <a:r>
              <a:rPr lang="de-DE" dirty="0" err="1"/>
              <a:t>dropping</a:t>
            </a:r>
            <a:r>
              <a:rPr lang="de-DE" dirty="0"/>
              <a:t> </a:t>
            </a:r>
            <a:r>
              <a:rPr lang="de-DE" dirty="0" err="1"/>
              <a:t>pit</a:t>
            </a:r>
            <a:r>
              <a:rPr lang="de-DE" dirty="0"/>
              <a:t> (4)</a:t>
            </a:r>
          </a:p>
        </p:txBody>
      </p:sp>
      <p:sp>
        <p:nvSpPr>
          <p:cNvPr id="7" name="Rechteck 6">
            <a:extLst>
              <a:ext uri="{FF2B5EF4-FFF2-40B4-BE49-F238E27FC236}">
                <a16:creationId xmlns:a16="http://schemas.microsoft.com/office/drawing/2014/main" id="{D44849B9-D286-4CF3-B463-65A728D4C7D2}"/>
              </a:ext>
            </a:extLst>
          </p:cNvPr>
          <p:cNvSpPr/>
          <p:nvPr/>
        </p:nvSpPr>
        <p:spPr>
          <a:xfrm>
            <a:off x="541539" y="1154064"/>
            <a:ext cx="5254597" cy="8432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Drinkers can be placed on elevated surfaces, </a:t>
            </a:r>
            <a:br>
              <a:rPr lang="en-US" sz="1600" b="0" dirty="0">
                <a:latin typeface="+mn-lt"/>
                <a:ea typeface="ＭＳ Ｐゴシック" charset="-128"/>
              </a:rPr>
            </a:br>
            <a:r>
              <a:rPr lang="en-US" sz="1600" b="0" dirty="0">
                <a:latin typeface="+mn-lt"/>
                <a:ea typeface="ＭＳ Ｐゴシック" charset="-128"/>
              </a:rPr>
              <a:t>if enough space remains for all hens on the perches</a:t>
            </a:r>
          </a:p>
        </p:txBody>
      </p:sp>
      <p:sp>
        <p:nvSpPr>
          <p:cNvPr id="8" name="Rechteck 6">
            <a:extLst>
              <a:ext uri="{FF2B5EF4-FFF2-40B4-BE49-F238E27FC236}">
                <a16:creationId xmlns:a16="http://schemas.microsoft.com/office/drawing/2014/main" id="{3FD4FC62-ABD2-4518-B90D-786C214C2C54}"/>
              </a:ext>
            </a:extLst>
          </p:cNvPr>
          <p:cNvSpPr/>
          <p:nvPr/>
        </p:nvSpPr>
        <p:spPr>
          <a:xfrm>
            <a:off x="5203298" y="5719643"/>
            <a:ext cx="2427348" cy="31735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cxnSp>
        <p:nvCxnSpPr>
          <p:cNvPr id="10" name="Gerader Verbinder 9">
            <a:extLst>
              <a:ext uri="{FF2B5EF4-FFF2-40B4-BE49-F238E27FC236}">
                <a16:creationId xmlns:a16="http://schemas.microsoft.com/office/drawing/2014/main" id="{D5FD6A65-5063-4590-B30F-CA04B67D85F7}"/>
              </a:ext>
            </a:extLst>
          </p:cNvPr>
          <p:cNvCxnSpPr>
            <a:cxnSpLocks/>
          </p:cNvCxnSpPr>
          <p:nvPr/>
        </p:nvCxnSpPr>
        <p:spPr bwMode="auto">
          <a:xfrm flipH="1" flipV="1">
            <a:off x="5508104" y="1712912"/>
            <a:ext cx="955334" cy="1299872"/>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1" name="Gerader Verbinder 10">
            <a:extLst>
              <a:ext uri="{FF2B5EF4-FFF2-40B4-BE49-F238E27FC236}">
                <a16:creationId xmlns:a16="http://schemas.microsoft.com/office/drawing/2014/main" id="{66F07288-D8A9-446E-9F6D-496B68C94C40}"/>
              </a:ext>
            </a:extLst>
          </p:cNvPr>
          <p:cNvCxnSpPr>
            <a:cxnSpLocks/>
          </p:cNvCxnSpPr>
          <p:nvPr/>
        </p:nvCxnSpPr>
        <p:spPr bwMode="auto">
          <a:xfrm flipV="1">
            <a:off x="2123728" y="1712912"/>
            <a:ext cx="3384376" cy="142805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414844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B46ED-6784-4626-A594-ADAFD4C92904}"/>
              </a:ext>
            </a:extLst>
          </p:cNvPr>
          <p:cNvSpPr>
            <a:spLocks noGrp="1"/>
          </p:cNvSpPr>
          <p:nvPr>
            <p:ph type="title"/>
          </p:nvPr>
        </p:nvSpPr>
        <p:spPr/>
        <p:txBody>
          <a:bodyPr/>
          <a:lstStyle/>
          <a:p>
            <a:r>
              <a:rPr lang="de-CH" dirty="0"/>
              <a:t>Traditional </a:t>
            </a:r>
            <a:r>
              <a:rPr lang="de-CH" dirty="0" err="1"/>
              <a:t>free</a:t>
            </a:r>
            <a:r>
              <a:rPr lang="de-CH" dirty="0"/>
              <a:t>-range </a:t>
            </a:r>
            <a:r>
              <a:rPr lang="de-CH" dirty="0" err="1"/>
              <a:t>poultry</a:t>
            </a:r>
            <a:r>
              <a:rPr lang="de-CH" dirty="0"/>
              <a:t> </a:t>
            </a:r>
            <a:r>
              <a:rPr lang="de-CH" dirty="0" err="1"/>
              <a:t>production</a:t>
            </a:r>
            <a:endParaRPr lang="de-CH" dirty="0"/>
          </a:p>
        </p:txBody>
      </p:sp>
      <p:pic>
        <p:nvPicPr>
          <p:cNvPr id="6" name="Grafik 5">
            <a:extLst>
              <a:ext uri="{FF2B5EF4-FFF2-40B4-BE49-F238E27FC236}">
                <a16:creationId xmlns:a16="http://schemas.microsoft.com/office/drawing/2014/main" id="{9276166F-B399-4526-8BD4-7F02FEF57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776" y="1052736"/>
            <a:ext cx="4032448" cy="3024336"/>
          </a:xfrm>
          <a:prstGeom prst="rect">
            <a:avLst/>
          </a:prstGeom>
        </p:spPr>
      </p:pic>
      <p:sp>
        <p:nvSpPr>
          <p:cNvPr id="3" name="Textfeld 2">
            <a:extLst>
              <a:ext uri="{FF2B5EF4-FFF2-40B4-BE49-F238E27FC236}">
                <a16:creationId xmlns:a16="http://schemas.microsoft.com/office/drawing/2014/main" id="{E3245005-98FC-4AF7-878C-91E381D5AC21}"/>
              </a:ext>
            </a:extLst>
          </p:cNvPr>
          <p:cNvSpPr txBox="1"/>
          <p:nvPr/>
        </p:nvSpPr>
        <p:spPr>
          <a:xfrm>
            <a:off x="4572000" y="1032190"/>
            <a:ext cx="3888432" cy="4793620"/>
          </a:xfrm>
          <a:prstGeom prst="rect">
            <a:avLst/>
          </a:prstGeom>
          <a:noFill/>
        </p:spPr>
        <p:txBody>
          <a:bodyPr wrap="square" rtlCol="0">
            <a:spAutoFit/>
          </a:bodyPr>
          <a:lstStyle/>
          <a:p>
            <a:pPr>
              <a:spcAft>
                <a:spcPts val="300"/>
              </a:spcAft>
            </a:pPr>
            <a:r>
              <a:rPr lang="de-CH" sz="1800" dirty="0"/>
              <a:t>Advantages:</a:t>
            </a:r>
          </a:p>
          <a:p>
            <a:pPr marL="285750" indent="-285750">
              <a:spcAft>
                <a:spcPts val="300"/>
              </a:spcAft>
              <a:buFont typeface="Arial" panose="020B0604020202020204" pitchFamily="34" charset="0"/>
              <a:buChar char="•"/>
            </a:pPr>
            <a:r>
              <a:rPr lang="de-CH" sz="1800" b="0" dirty="0"/>
              <a:t>Low </a:t>
            </a:r>
            <a:r>
              <a:rPr lang="de-CH" sz="1800" b="0" dirty="0" err="1"/>
              <a:t>feed</a:t>
            </a:r>
            <a:r>
              <a:rPr lang="de-CH" sz="1800" b="0" dirty="0"/>
              <a:t> </a:t>
            </a:r>
            <a:r>
              <a:rPr lang="de-CH" sz="1800" b="0" dirty="0" err="1"/>
              <a:t>costs</a:t>
            </a:r>
            <a:r>
              <a:rPr lang="de-CH" sz="1800" b="0" dirty="0"/>
              <a:t>: </a:t>
            </a:r>
            <a:r>
              <a:rPr lang="de-CH" sz="1800" b="0" dirty="0" err="1"/>
              <a:t>Chickens</a:t>
            </a:r>
            <a:r>
              <a:rPr lang="de-CH" sz="1800" b="0" dirty="0"/>
              <a:t> find </a:t>
            </a:r>
            <a:r>
              <a:rPr lang="de-CH" sz="1800" b="0" dirty="0" err="1"/>
              <a:t>most</a:t>
            </a:r>
            <a:r>
              <a:rPr lang="de-CH" sz="1800" b="0" dirty="0"/>
              <a:t> </a:t>
            </a:r>
            <a:r>
              <a:rPr lang="de-CH" sz="1800" b="0" dirty="0" err="1"/>
              <a:t>of</a:t>
            </a:r>
            <a:r>
              <a:rPr lang="de-CH" sz="1800" b="0" dirty="0"/>
              <a:t> </a:t>
            </a:r>
            <a:r>
              <a:rPr lang="de-CH" sz="1800" b="0" dirty="0" err="1"/>
              <a:t>their</a:t>
            </a:r>
            <a:r>
              <a:rPr lang="de-CH" sz="1800" b="0" dirty="0"/>
              <a:t> </a:t>
            </a:r>
            <a:r>
              <a:rPr lang="de-CH" sz="1800" b="0" dirty="0" err="1"/>
              <a:t>feed</a:t>
            </a:r>
            <a:r>
              <a:rPr lang="de-CH" sz="1800" b="0" dirty="0"/>
              <a:t> </a:t>
            </a:r>
            <a:r>
              <a:rPr lang="de-CH" sz="1800" b="0" dirty="0" err="1"/>
              <a:t>by</a:t>
            </a:r>
            <a:r>
              <a:rPr lang="de-CH" sz="1800" b="0" dirty="0"/>
              <a:t> </a:t>
            </a:r>
            <a:r>
              <a:rPr lang="de-CH" sz="1800" b="0" dirty="0" err="1"/>
              <a:t>scavenging</a:t>
            </a:r>
            <a:endParaRPr lang="de-CH" sz="1800" b="0" dirty="0"/>
          </a:p>
          <a:p>
            <a:pPr marL="285750" indent="-285750">
              <a:spcAft>
                <a:spcPts val="300"/>
              </a:spcAft>
              <a:buFont typeface="Arial" panose="020B0604020202020204" pitchFamily="34" charset="0"/>
              <a:buChar char="•"/>
            </a:pPr>
            <a:r>
              <a:rPr lang="de-CH" sz="1800" b="0" dirty="0"/>
              <a:t>Natural </a:t>
            </a:r>
            <a:r>
              <a:rPr lang="de-CH" sz="1800" b="0" dirty="0" err="1"/>
              <a:t>behaviour</a:t>
            </a:r>
            <a:endParaRPr lang="de-CH" sz="1800" b="0" dirty="0"/>
          </a:p>
          <a:p>
            <a:pPr marL="285750" indent="-285750">
              <a:spcAft>
                <a:spcPts val="300"/>
              </a:spcAft>
              <a:buFont typeface="Arial" panose="020B0604020202020204" pitchFamily="34" charset="0"/>
              <a:buChar char="•"/>
            </a:pPr>
            <a:r>
              <a:rPr lang="de-CH" sz="1800" b="0" dirty="0"/>
              <a:t>Natural </a:t>
            </a:r>
            <a:r>
              <a:rPr lang="de-CH" sz="1800" b="0" dirty="0" err="1"/>
              <a:t>reproduction</a:t>
            </a:r>
            <a:endParaRPr lang="de-CH" sz="1800" b="0" dirty="0"/>
          </a:p>
          <a:p>
            <a:pPr marL="285750" indent="-285750">
              <a:spcAft>
                <a:spcPts val="300"/>
              </a:spcAft>
              <a:buFont typeface="Arial" panose="020B0604020202020204" pitchFamily="34" charset="0"/>
              <a:buChar char="•"/>
            </a:pPr>
            <a:endParaRPr lang="de-CH" sz="800" b="0" dirty="0"/>
          </a:p>
          <a:p>
            <a:pPr>
              <a:spcAft>
                <a:spcPts val="300"/>
              </a:spcAft>
            </a:pPr>
            <a:r>
              <a:rPr lang="de-CH" sz="1800" dirty="0" err="1"/>
              <a:t>Disadvantages</a:t>
            </a:r>
            <a:r>
              <a:rPr lang="de-CH" sz="1800" dirty="0"/>
              <a:t>:</a:t>
            </a:r>
          </a:p>
          <a:p>
            <a:pPr marL="285750" indent="-285750">
              <a:spcAft>
                <a:spcPts val="300"/>
              </a:spcAft>
              <a:buFont typeface="Arial" panose="020B0604020202020204" pitchFamily="34" charset="0"/>
              <a:buChar char="•"/>
            </a:pPr>
            <a:r>
              <a:rPr lang="de-CH" sz="1800" b="0" dirty="0"/>
              <a:t>Risk </a:t>
            </a:r>
            <a:r>
              <a:rPr lang="de-CH" sz="1800" b="0" dirty="0" err="1"/>
              <a:t>of</a:t>
            </a:r>
            <a:r>
              <a:rPr lang="de-CH" sz="1800" b="0" dirty="0"/>
              <a:t> </a:t>
            </a:r>
            <a:r>
              <a:rPr lang="de-CH" sz="1800" b="0" dirty="0" err="1"/>
              <a:t>predation</a:t>
            </a:r>
            <a:r>
              <a:rPr lang="de-CH" sz="1800" b="0" dirty="0"/>
              <a:t> (</a:t>
            </a:r>
            <a:r>
              <a:rPr lang="de-CH" sz="1800" b="0" dirty="0" err="1"/>
              <a:t>higher</a:t>
            </a:r>
            <a:r>
              <a:rPr lang="de-CH" sz="1800" b="0" dirty="0"/>
              <a:t> </a:t>
            </a:r>
            <a:r>
              <a:rPr lang="de-CH" sz="1800" b="0" dirty="0" err="1"/>
              <a:t>losses</a:t>
            </a:r>
            <a:r>
              <a:rPr lang="de-CH" sz="1800" b="0" dirty="0"/>
              <a:t>)</a:t>
            </a:r>
          </a:p>
          <a:p>
            <a:pPr marL="285750" indent="-285750">
              <a:spcAft>
                <a:spcPts val="300"/>
              </a:spcAft>
              <a:buFont typeface="Arial" panose="020B0604020202020204" pitchFamily="34" charset="0"/>
              <a:buChar char="•"/>
            </a:pPr>
            <a:r>
              <a:rPr lang="de-CH" sz="1800" b="0" dirty="0" err="1"/>
              <a:t>Only</a:t>
            </a:r>
            <a:r>
              <a:rPr lang="de-CH" sz="1800" b="0" dirty="0"/>
              <a:t> possible </a:t>
            </a:r>
            <a:r>
              <a:rPr lang="de-CH" sz="1800" b="0" dirty="0" err="1"/>
              <a:t>with</a:t>
            </a:r>
            <a:r>
              <a:rPr lang="de-CH" sz="1800" b="0" dirty="0"/>
              <a:t> a </a:t>
            </a:r>
            <a:r>
              <a:rPr lang="de-CH" sz="1800" b="0" dirty="0" err="1"/>
              <a:t>low</a:t>
            </a:r>
            <a:r>
              <a:rPr lang="de-CH" sz="1800" b="0" dirty="0"/>
              <a:t> </a:t>
            </a:r>
            <a:r>
              <a:rPr lang="de-CH" sz="1800" b="0" dirty="0" err="1"/>
              <a:t>number</a:t>
            </a:r>
            <a:r>
              <a:rPr lang="de-CH" sz="1800" b="0" dirty="0"/>
              <a:t> </a:t>
            </a:r>
            <a:r>
              <a:rPr lang="de-CH" sz="1800" b="0" dirty="0" err="1"/>
              <a:t>of</a:t>
            </a:r>
            <a:r>
              <a:rPr lang="de-CH" sz="1800" b="0" dirty="0"/>
              <a:t> </a:t>
            </a:r>
            <a:r>
              <a:rPr lang="de-CH" sz="1800" b="0" dirty="0" err="1"/>
              <a:t>chickens</a:t>
            </a:r>
            <a:endParaRPr lang="de-CH" sz="1800" b="0" dirty="0"/>
          </a:p>
          <a:p>
            <a:pPr marL="285750" indent="-285750">
              <a:spcAft>
                <a:spcPts val="300"/>
              </a:spcAft>
              <a:buFont typeface="Arial" panose="020B0604020202020204" pitchFamily="34" charset="0"/>
              <a:buChar char="•"/>
            </a:pPr>
            <a:r>
              <a:rPr lang="de-CH" sz="1800" b="0" dirty="0" err="1"/>
              <a:t>Often</a:t>
            </a:r>
            <a:r>
              <a:rPr lang="de-CH" sz="1800" b="0" dirty="0"/>
              <a:t> lack </a:t>
            </a:r>
            <a:r>
              <a:rPr lang="de-CH" sz="1800" b="0" dirty="0" err="1"/>
              <a:t>of</a:t>
            </a:r>
            <a:r>
              <a:rPr lang="de-CH" sz="1800" b="0" dirty="0"/>
              <a:t> </a:t>
            </a:r>
            <a:r>
              <a:rPr lang="de-CH" sz="1800" b="0" dirty="0" err="1"/>
              <a:t>vaccination</a:t>
            </a:r>
            <a:r>
              <a:rPr lang="de-CH" sz="1800" b="0" dirty="0"/>
              <a:t> </a:t>
            </a:r>
            <a:br>
              <a:rPr lang="de-CH" sz="1800" b="0" dirty="0"/>
            </a:br>
            <a:r>
              <a:rPr lang="de-CH" sz="1800" b="0" dirty="0"/>
              <a:t>(</a:t>
            </a:r>
            <a:r>
              <a:rPr lang="de-CH" sz="1800" b="0" dirty="0" err="1"/>
              <a:t>higher</a:t>
            </a:r>
            <a:r>
              <a:rPr lang="de-CH" sz="1800" b="0" dirty="0"/>
              <a:t> </a:t>
            </a:r>
            <a:r>
              <a:rPr lang="de-CH" sz="1800" b="0" dirty="0" err="1"/>
              <a:t>losses</a:t>
            </a:r>
            <a:r>
              <a:rPr lang="de-CH" sz="1800" b="0" dirty="0"/>
              <a:t>)</a:t>
            </a:r>
          </a:p>
          <a:p>
            <a:pPr marL="285750" indent="-285750">
              <a:spcAft>
                <a:spcPts val="300"/>
              </a:spcAft>
              <a:buFont typeface="Arial" panose="020B0604020202020204" pitchFamily="34" charset="0"/>
              <a:buChar char="•"/>
            </a:pPr>
            <a:endParaRPr lang="de-CH" sz="800" b="0" dirty="0"/>
          </a:p>
          <a:p>
            <a:pPr>
              <a:spcAft>
                <a:spcPts val="300"/>
              </a:spcAft>
            </a:pPr>
            <a:r>
              <a:rPr lang="de-CH" sz="1800" dirty="0" err="1"/>
              <a:t>Challenges</a:t>
            </a:r>
            <a:r>
              <a:rPr lang="de-CH" sz="1800" dirty="0"/>
              <a:t>:</a:t>
            </a:r>
          </a:p>
          <a:p>
            <a:pPr marL="285750" indent="-285750">
              <a:spcAft>
                <a:spcPts val="300"/>
              </a:spcAft>
              <a:buFont typeface="Arial" panose="020B0604020202020204" pitchFamily="34" charset="0"/>
              <a:buChar char="•"/>
            </a:pPr>
            <a:r>
              <a:rPr lang="de-CH" sz="1800" b="0" dirty="0" err="1"/>
              <a:t>Vaccination</a:t>
            </a:r>
            <a:r>
              <a:rPr lang="de-CH" sz="1800" b="0" dirty="0"/>
              <a:t> </a:t>
            </a:r>
            <a:r>
              <a:rPr lang="de-CH" sz="1800" b="0" dirty="0" err="1"/>
              <a:t>of</a:t>
            </a:r>
            <a:r>
              <a:rPr lang="de-CH" sz="1800" b="0" dirty="0"/>
              <a:t> </a:t>
            </a:r>
            <a:r>
              <a:rPr lang="de-CH" sz="1800" b="0" dirty="0" err="1"/>
              <a:t>the</a:t>
            </a:r>
            <a:r>
              <a:rPr lang="de-CH" sz="1800" b="0" dirty="0"/>
              <a:t> </a:t>
            </a:r>
            <a:r>
              <a:rPr lang="de-CH" sz="1800" b="0" dirty="0" err="1"/>
              <a:t>chicks</a:t>
            </a:r>
            <a:r>
              <a:rPr lang="de-CH" sz="1800" b="0" dirty="0"/>
              <a:t> at </a:t>
            </a:r>
            <a:r>
              <a:rPr lang="de-CH" sz="1800" b="0" dirty="0" err="1"/>
              <a:t>the</a:t>
            </a:r>
            <a:r>
              <a:rPr lang="de-CH" sz="1800" b="0" dirty="0"/>
              <a:t> </a:t>
            </a:r>
            <a:r>
              <a:rPr lang="de-CH" sz="1800" b="0" dirty="0" err="1"/>
              <a:t>right</a:t>
            </a:r>
            <a:r>
              <a:rPr lang="de-CH" sz="1800" b="0" dirty="0"/>
              <a:t> </a:t>
            </a:r>
            <a:r>
              <a:rPr lang="de-CH" sz="1800" b="0" dirty="0" err="1"/>
              <a:t>age</a:t>
            </a:r>
            <a:endParaRPr lang="de-CH" sz="1800" b="0" dirty="0"/>
          </a:p>
        </p:txBody>
      </p:sp>
    </p:spTree>
    <p:extLst>
      <p:ext uri="{BB962C8B-B14F-4D97-AF65-F5344CB8AC3E}">
        <p14:creationId xmlns:p14="http://schemas.microsoft.com/office/powerpoint/2010/main" val="1240597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Types of nests</a:t>
            </a:r>
            <a:endParaRPr lang="de-DE" dirty="0"/>
          </a:p>
        </p:txBody>
      </p:sp>
      <p:pic>
        <p:nvPicPr>
          <p:cNvPr id="5" name="Grafik 4">
            <a:extLst>
              <a:ext uri="{FF2B5EF4-FFF2-40B4-BE49-F238E27FC236}">
                <a16:creationId xmlns:a16="http://schemas.microsoft.com/office/drawing/2014/main" id="{486904FC-E23F-4A34-89EF-EB9BCB2A88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094" y="1033418"/>
            <a:ext cx="3863958" cy="3926084"/>
          </a:xfrm>
          <a:prstGeom prst="rect">
            <a:avLst/>
          </a:prstGeom>
        </p:spPr>
      </p:pic>
      <p:pic>
        <p:nvPicPr>
          <p:cNvPr id="6" name="Grafik 5">
            <a:extLst>
              <a:ext uri="{FF2B5EF4-FFF2-40B4-BE49-F238E27FC236}">
                <a16:creationId xmlns:a16="http://schemas.microsoft.com/office/drawing/2014/main" id="{2780D724-B9BB-4DB9-9214-FB37CB2A6B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548040" y="587375"/>
            <a:ext cx="3240360" cy="3240360"/>
          </a:xfrm>
          <a:prstGeom prst="rect">
            <a:avLst/>
          </a:prstGeom>
        </p:spPr>
      </p:pic>
      <p:pic>
        <p:nvPicPr>
          <p:cNvPr id="7" name="Grafik 6">
            <a:extLst>
              <a:ext uri="{FF2B5EF4-FFF2-40B4-BE49-F238E27FC236}">
                <a16:creationId xmlns:a16="http://schemas.microsoft.com/office/drawing/2014/main" id="{DBC393C4-75FF-4CE5-9FA9-6BC98DCC38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009312" y="3782700"/>
            <a:ext cx="1542972" cy="1542972"/>
          </a:xfrm>
          <a:prstGeom prst="rect">
            <a:avLst/>
          </a:prstGeom>
        </p:spPr>
      </p:pic>
      <p:pic>
        <p:nvPicPr>
          <p:cNvPr id="8" name="Grafik 7">
            <a:extLst>
              <a:ext uri="{FF2B5EF4-FFF2-40B4-BE49-F238E27FC236}">
                <a16:creationId xmlns:a16="http://schemas.microsoft.com/office/drawing/2014/main" id="{A51628C4-D1A6-4623-8070-9963115115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687755" y="3404575"/>
            <a:ext cx="2019664" cy="1837852"/>
          </a:xfrm>
          <a:prstGeom prst="rect">
            <a:avLst/>
          </a:prstGeom>
        </p:spPr>
      </p:pic>
      <p:sp>
        <p:nvSpPr>
          <p:cNvPr id="10" name="Rechteck 9">
            <a:extLst>
              <a:ext uri="{FF2B5EF4-FFF2-40B4-BE49-F238E27FC236}">
                <a16:creationId xmlns:a16="http://schemas.microsoft.com/office/drawing/2014/main" id="{14FBB626-6308-4154-9880-1A66770A43EA}"/>
              </a:ext>
            </a:extLst>
          </p:cNvPr>
          <p:cNvSpPr/>
          <p:nvPr/>
        </p:nvSpPr>
        <p:spPr>
          <a:xfrm>
            <a:off x="340094" y="4967398"/>
            <a:ext cx="3170237"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Nests in a shelf below perches</a:t>
            </a:r>
          </a:p>
        </p:txBody>
      </p:sp>
      <p:sp>
        <p:nvSpPr>
          <p:cNvPr id="9" name="Rechteck 8">
            <a:extLst>
              <a:ext uri="{FF2B5EF4-FFF2-40B4-BE49-F238E27FC236}">
                <a16:creationId xmlns:a16="http://schemas.microsoft.com/office/drawing/2014/main" id="{670BF057-87DC-4C4B-84A1-868D437FBEED}"/>
              </a:ext>
            </a:extLst>
          </p:cNvPr>
          <p:cNvSpPr/>
          <p:nvPr/>
        </p:nvSpPr>
        <p:spPr>
          <a:xfrm>
            <a:off x="4485716" y="5225388"/>
            <a:ext cx="2784569"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Single nests filled with straw</a:t>
            </a:r>
          </a:p>
        </p:txBody>
      </p:sp>
      <p:sp>
        <p:nvSpPr>
          <p:cNvPr id="11" name="Rechteck 10">
            <a:extLst>
              <a:ext uri="{FF2B5EF4-FFF2-40B4-BE49-F238E27FC236}">
                <a16:creationId xmlns:a16="http://schemas.microsoft.com/office/drawing/2014/main" id="{4845055B-BE02-49A4-87D3-09AF82C1EF42}"/>
              </a:ext>
            </a:extLst>
          </p:cNvPr>
          <p:cNvSpPr/>
          <p:nvPr/>
        </p:nvSpPr>
        <p:spPr>
          <a:xfrm>
            <a:off x="4290351" y="1357583"/>
            <a:ext cx="1727622"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Nests in a shelf</a:t>
            </a:r>
          </a:p>
        </p:txBody>
      </p:sp>
    </p:spTree>
    <p:extLst>
      <p:ext uri="{BB962C8B-B14F-4D97-AF65-F5344CB8AC3E}">
        <p14:creationId xmlns:p14="http://schemas.microsoft.com/office/powerpoint/2010/main" val="154365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8B95322-B043-43F5-B49C-0FAECA87FB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9521" y="3025741"/>
            <a:ext cx="2780928" cy="2142999"/>
          </a:xfrm>
          <a:prstGeom prst="rect">
            <a:avLst/>
          </a:prstGeom>
        </p:spPr>
      </p:pic>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drinkers</a:t>
            </a:r>
            <a:endParaRPr lang="de-DE" dirty="0"/>
          </a:p>
        </p:txBody>
      </p:sp>
      <p:sp>
        <p:nvSpPr>
          <p:cNvPr id="5" name="Rechteck 4">
            <a:extLst>
              <a:ext uri="{FF2B5EF4-FFF2-40B4-BE49-F238E27FC236}">
                <a16:creationId xmlns:a16="http://schemas.microsoft.com/office/drawing/2014/main" id="{09B96D39-A43D-40E2-B471-786B47B8E924}"/>
              </a:ext>
            </a:extLst>
          </p:cNvPr>
          <p:cNvSpPr/>
          <p:nvPr/>
        </p:nvSpPr>
        <p:spPr>
          <a:xfrm>
            <a:off x="3242053" y="3853751"/>
            <a:ext cx="2232248"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Self-regulating drinker</a:t>
            </a:r>
          </a:p>
        </p:txBody>
      </p:sp>
      <p:pic>
        <p:nvPicPr>
          <p:cNvPr id="4" name="Grafik 3">
            <a:extLst>
              <a:ext uri="{FF2B5EF4-FFF2-40B4-BE49-F238E27FC236}">
                <a16:creationId xmlns:a16="http://schemas.microsoft.com/office/drawing/2014/main" id="{0BC7BCC3-1EBC-4260-8D81-9895F16B06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546" y="906245"/>
            <a:ext cx="3512550" cy="1657048"/>
          </a:xfrm>
          <a:prstGeom prst="rect">
            <a:avLst/>
          </a:prstGeom>
        </p:spPr>
      </p:pic>
      <p:pic>
        <p:nvPicPr>
          <p:cNvPr id="7" name="Grafik 6">
            <a:extLst>
              <a:ext uri="{FF2B5EF4-FFF2-40B4-BE49-F238E27FC236}">
                <a16:creationId xmlns:a16="http://schemas.microsoft.com/office/drawing/2014/main" id="{C9162D4E-45D7-41BD-80EB-F4F4056149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593" y="4079828"/>
            <a:ext cx="4252599" cy="1835115"/>
          </a:xfrm>
          <a:prstGeom prst="rect">
            <a:avLst/>
          </a:prstGeom>
        </p:spPr>
      </p:pic>
      <p:sp>
        <p:nvSpPr>
          <p:cNvPr id="12" name="Rechteck 11">
            <a:extLst>
              <a:ext uri="{FF2B5EF4-FFF2-40B4-BE49-F238E27FC236}">
                <a16:creationId xmlns:a16="http://schemas.microsoft.com/office/drawing/2014/main" id="{0C02147E-9B8C-4C6E-B4A7-E71DE37172A2}"/>
              </a:ext>
            </a:extLst>
          </p:cNvPr>
          <p:cNvSpPr/>
          <p:nvPr/>
        </p:nvSpPr>
        <p:spPr>
          <a:xfrm>
            <a:off x="5630608" y="4707561"/>
            <a:ext cx="1468783"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Nipple drinker</a:t>
            </a:r>
          </a:p>
        </p:txBody>
      </p:sp>
      <p:sp>
        <p:nvSpPr>
          <p:cNvPr id="13" name="Rechteck 12">
            <a:extLst>
              <a:ext uri="{FF2B5EF4-FFF2-40B4-BE49-F238E27FC236}">
                <a16:creationId xmlns:a16="http://schemas.microsoft.com/office/drawing/2014/main" id="{7669E204-7527-49C2-98FA-A675941B7206}"/>
              </a:ext>
            </a:extLst>
          </p:cNvPr>
          <p:cNvSpPr/>
          <p:nvPr/>
        </p:nvSpPr>
        <p:spPr>
          <a:xfrm>
            <a:off x="399544" y="2597896"/>
            <a:ext cx="1972300"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Nipple cup drinker</a:t>
            </a:r>
          </a:p>
        </p:txBody>
      </p:sp>
      <p:sp>
        <p:nvSpPr>
          <p:cNvPr id="14" name="Rechteck 13">
            <a:extLst>
              <a:ext uri="{FF2B5EF4-FFF2-40B4-BE49-F238E27FC236}">
                <a16:creationId xmlns:a16="http://schemas.microsoft.com/office/drawing/2014/main" id="{5BED761C-5E41-40B7-BB4B-72785395B187}"/>
              </a:ext>
            </a:extLst>
          </p:cNvPr>
          <p:cNvSpPr/>
          <p:nvPr/>
        </p:nvSpPr>
        <p:spPr>
          <a:xfrm>
            <a:off x="1385694" y="5389719"/>
            <a:ext cx="1334642"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Cup drinker</a:t>
            </a:r>
          </a:p>
        </p:txBody>
      </p:sp>
      <p:pic>
        <p:nvPicPr>
          <p:cNvPr id="19" name="Grafik 3">
            <a:extLst>
              <a:ext uri="{FF2B5EF4-FFF2-40B4-BE49-F238E27FC236}">
                <a16:creationId xmlns:a16="http://schemas.microsoft.com/office/drawing/2014/main" id="{6F4F676B-5705-4BF0-8CB6-907EBDC77E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24563" y="744800"/>
            <a:ext cx="3066092" cy="2142998"/>
          </a:xfrm>
          <a:prstGeom prst="rect">
            <a:avLst/>
          </a:prstGeom>
        </p:spPr>
      </p:pic>
      <p:sp>
        <p:nvSpPr>
          <p:cNvPr id="20" name="Rechteck 19">
            <a:extLst>
              <a:ext uri="{FF2B5EF4-FFF2-40B4-BE49-F238E27FC236}">
                <a16:creationId xmlns:a16="http://schemas.microsoft.com/office/drawing/2014/main" id="{A8DCAC21-C929-402E-BA38-9D6D22D4C799}"/>
              </a:ext>
            </a:extLst>
          </p:cNvPr>
          <p:cNvSpPr/>
          <p:nvPr/>
        </p:nvSpPr>
        <p:spPr>
          <a:xfrm>
            <a:off x="6079499" y="2696070"/>
            <a:ext cx="2124237"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Water basin with grill</a:t>
            </a:r>
          </a:p>
        </p:txBody>
      </p:sp>
      <p:pic>
        <p:nvPicPr>
          <p:cNvPr id="8" name="Grafik 7">
            <a:extLst>
              <a:ext uri="{FF2B5EF4-FFF2-40B4-BE49-F238E27FC236}">
                <a16:creationId xmlns:a16="http://schemas.microsoft.com/office/drawing/2014/main" id="{92AD0873-4B32-4AEB-A69D-ACB75E8146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80083" y="2225761"/>
            <a:ext cx="2956187" cy="1627990"/>
          </a:xfrm>
          <a:prstGeom prst="rect">
            <a:avLst/>
          </a:prstGeom>
        </p:spPr>
      </p:pic>
      <p:sp>
        <p:nvSpPr>
          <p:cNvPr id="15" name="Rechteck 4">
            <a:extLst>
              <a:ext uri="{FF2B5EF4-FFF2-40B4-BE49-F238E27FC236}">
                <a16:creationId xmlns:a16="http://schemas.microsoft.com/office/drawing/2014/main" id="{3CD23D05-2E86-4E16-B39A-395534E02DBE}"/>
              </a:ext>
            </a:extLst>
          </p:cNvPr>
          <p:cNvSpPr/>
          <p:nvPr/>
        </p:nvSpPr>
        <p:spPr>
          <a:xfrm>
            <a:off x="5175411" y="5195306"/>
            <a:ext cx="3564396" cy="949315"/>
          </a:xfrm>
          <a:prstGeom prst="rect">
            <a:avLst/>
          </a:prstGeom>
          <a:solidFill>
            <a:srgbClr val="FF000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dirty="0">
                <a:solidFill>
                  <a:srgbClr val="FFFF00"/>
                </a:solidFill>
                <a:ea typeface="ＭＳ Ｐゴシック" charset="-128"/>
              </a:rPr>
              <a:t>Not recommended for use alone: Additional drinkers with open water surface should be available</a:t>
            </a:r>
          </a:p>
        </p:txBody>
      </p:sp>
    </p:spTree>
    <p:extLst>
      <p:ext uri="{BB962C8B-B14F-4D97-AF65-F5344CB8AC3E}">
        <p14:creationId xmlns:p14="http://schemas.microsoft.com/office/powerpoint/2010/main" val="159542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feeders</a:t>
            </a:r>
            <a:endParaRPr lang="de-DE" dirty="0"/>
          </a:p>
        </p:txBody>
      </p:sp>
      <p:pic>
        <p:nvPicPr>
          <p:cNvPr id="5" name="Grafik 4">
            <a:extLst>
              <a:ext uri="{FF2B5EF4-FFF2-40B4-BE49-F238E27FC236}">
                <a16:creationId xmlns:a16="http://schemas.microsoft.com/office/drawing/2014/main" id="{11C8DC11-0D0E-4B0D-B0EC-6464F6DB62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2487" y="1587437"/>
            <a:ext cx="3728886" cy="2854362"/>
          </a:xfrm>
          <a:prstGeom prst="rect">
            <a:avLst/>
          </a:prstGeom>
        </p:spPr>
      </p:pic>
      <p:pic>
        <p:nvPicPr>
          <p:cNvPr id="8" name="Grafik 7">
            <a:extLst>
              <a:ext uri="{FF2B5EF4-FFF2-40B4-BE49-F238E27FC236}">
                <a16:creationId xmlns:a16="http://schemas.microsoft.com/office/drawing/2014/main" id="{462B3A61-EAC4-4834-A900-B578DC447F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575" y="1196752"/>
            <a:ext cx="3648202" cy="3245047"/>
          </a:xfrm>
          <a:prstGeom prst="rect">
            <a:avLst/>
          </a:prstGeom>
        </p:spPr>
      </p:pic>
      <p:sp>
        <p:nvSpPr>
          <p:cNvPr id="9" name="Rechteck 8">
            <a:extLst>
              <a:ext uri="{FF2B5EF4-FFF2-40B4-BE49-F238E27FC236}">
                <a16:creationId xmlns:a16="http://schemas.microsoft.com/office/drawing/2014/main" id="{85C7DAC4-892B-4B9A-A257-973664F3860E}"/>
              </a:ext>
            </a:extLst>
          </p:cNvPr>
          <p:cNvSpPr/>
          <p:nvPr/>
        </p:nvSpPr>
        <p:spPr>
          <a:xfrm>
            <a:off x="1043608" y="4581128"/>
            <a:ext cx="289723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Round feeder (suspended </a:t>
            </a:r>
            <a:br>
              <a:rPr lang="en-US" sz="1600" b="0" dirty="0">
                <a:latin typeface="+mn-lt"/>
                <a:ea typeface="ＭＳ Ｐゴシック" charset="-128"/>
              </a:rPr>
            </a:br>
            <a:r>
              <a:rPr lang="en-US" sz="1600" b="0" dirty="0">
                <a:latin typeface="+mn-lt"/>
                <a:ea typeface="ＭＳ Ｐゴシック" charset="-128"/>
              </a:rPr>
              <a:t>or placed on a flat stone)</a:t>
            </a:r>
          </a:p>
        </p:txBody>
      </p:sp>
      <p:sp>
        <p:nvSpPr>
          <p:cNvPr id="12" name="Rechteck 11">
            <a:extLst>
              <a:ext uri="{FF2B5EF4-FFF2-40B4-BE49-F238E27FC236}">
                <a16:creationId xmlns:a16="http://schemas.microsoft.com/office/drawing/2014/main" id="{31321E31-7F40-4716-BBEC-40AB3D06F62E}"/>
              </a:ext>
            </a:extLst>
          </p:cNvPr>
          <p:cNvSpPr/>
          <p:nvPr/>
        </p:nvSpPr>
        <p:spPr>
          <a:xfrm>
            <a:off x="5699215" y="4731559"/>
            <a:ext cx="1655429"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Linear feeder</a:t>
            </a:r>
          </a:p>
        </p:txBody>
      </p:sp>
    </p:spTree>
    <p:extLst>
      <p:ext uri="{BB962C8B-B14F-4D97-AF65-F5344CB8AC3E}">
        <p14:creationId xmlns:p14="http://schemas.microsoft.com/office/powerpoint/2010/main" val="122949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Self-made </a:t>
            </a:r>
            <a:r>
              <a:rPr lang="de-DE" dirty="0" err="1"/>
              <a:t>feeders</a:t>
            </a:r>
            <a:endParaRPr lang="de-DE" dirty="0"/>
          </a:p>
        </p:txBody>
      </p:sp>
      <p:pic>
        <p:nvPicPr>
          <p:cNvPr id="6" name="Grafik 5">
            <a:extLst>
              <a:ext uri="{FF2B5EF4-FFF2-40B4-BE49-F238E27FC236}">
                <a16:creationId xmlns:a16="http://schemas.microsoft.com/office/drawing/2014/main" id="{BE53D898-9857-4B95-9305-326552D767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989" y="1916832"/>
            <a:ext cx="3152788" cy="2308696"/>
          </a:xfrm>
          <a:prstGeom prst="rect">
            <a:avLst/>
          </a:prstGeom>
        </p:spPr>
      </p:pic>
      <p:pic>
        <p:nvPicPr>
          <p:cNvPr id="7" name="Grafik 6">
            <a:extLst>
              <a:ext uri="{FF2B5EF4-FFF2-40B4-BE49-F238E27FC236}">
                <a16:creationId xmlns:a16="http://schemas.microsoft.com/office/drawing/2014/main" id="{CE1B6B46-29D1-4039-8CCC-D2CD2A8252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800693" y="620688"/>
            <a:ext cx="3152789" cy="3757973"/>
          </a:xfrm>
          <a:prstGeom prst="rect">
            <a:avLst/>
          </a:prstGeom>
        </p:spPr>
      </p:pic>
      <p:sp>
        <p:nvSpPr>
          <p:cNvPr id="11" name="Rechteck 10">
            <a:extLst>
              <a:ext uri="{FF2B5EF4-FFF2-40B4-BE49-F238E27FC236}">
                <a16:creationId xmlns:a16="http://schemas.microsoft.com/office/drawing/2014/main" id="{66E6C3DB-2A4C-402C-B1B3-161155CFDB36}"/>
              </a:ext>
            </a:extLst>
          </p:cNvPr>
          <p:cNvSpPr/>
          <p:nvPr/>
        </p:nvSpPr>
        <p:spPr>
          <a:xfrm>
            <a:off x="4296597" y="4077072"/>
            <a:ext cx="1627807"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Self-made vertical feeders</a:t>
            </a:r>
          </a:p>
        </p:txBody>
      </p:sp>
      <p:sp>
        <p:nvSpPr>
          <p:cNvPr id="12" name="Rechteck 11">
            <a:extLst>
              <a:ext uri="{FF2B5EF4-FFF2-40B4-BE49-F238E27FC236}">
                <a16:creationId xmlns:a16="http://schemas.microsoft.com/office/drawing/2014/main" id="{31321E31-7F40-4716-BBEC-40AB3D06F62E}"/>
              </a:ext>
            </a:extLst>
          </p:cNvPr>
          <p:cNvSpPr/>
          <p:nvPr/>
        </p:nvSpPr>
        <p:spPr>
          <a:xfrm>
            <a:off x="982592" y="4181441"/>
            <a:ext cx="2544969"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Self-made linear feeder</a:t>
            </a:r>
          </a:p>
        </p:txBody>
      </p:sp>
      <p:sp>
        <p:nvSpPr>
          <p:cNvPr id="10" name="Rechteck 4">
            <a:extLst>
              <a:ext uri="{FF2B5EF4-FFF2-40B4-BE49-F238E27FC236}">
                <a16:creationId xmlns:a16="http://schemas.microsoft.com/office/drawing/2014/main" id="{3A0E4045-A6B7-4BB9-8C7C-47876855ADD3}"/>
              </a:ext>
            </a:extLst>
          </p:cNvPr>
          <p:cNvSpPr/>
          <p:nvPr/>
        </p:nvSpPr>
        <p:spPr>
          <a:xfrm>
            <a:off x="4326033" y="4800864"/>
            <a:ext cx="3669514" cy="819657"/>
          </a:xfrm>
          <a:prstGeom prst="rect">
            <a:avLst/>
          </a:prstGeom>
          <a:solidFill>
            <a:srgbClr val="FF000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algn="ctr" defTabSz="467916">
              <a:spcBef>
                <a:spcPct val="10000"/>
              </a:spcBef>
              <a:spcAft>
                <a:spcPct val="10000"/>
              </a:spcAft>
              <a:buClr>
                <a:schemeClr val="tx1"/>
              </a:buClr>
              <a:buSzPct val="100000"/>
            </a:pPr>
            <a:r>
              <a:rPr lang="en-US" sz="1600" b="0" dirty="0">
                <a:solidFill>
                  <a:srgbClr val="FFFF00"/>
                </a:solidFill>
                <a:ea typeface="ＭＳ Ｐゴシック" charset="-128"/>
              </a:rPr>
              <a:t>Not recommended because it provides only very few feeding places</a:t>
            </a:r>
          </a:p>
        </p:txBody>
      </p:sp>
    </p:spTree>
    <p:extLst>
      <p:ext uri="{BB962C8B-B14F-4D97-AF65-F5344CB8AC3E}">
        <p14:creationId xmlns:p14="http://schemas.microsoft.com/office/powerpoint/2010/main" val="4196416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F1EB73-548A-42A7-B3D0-4CC0AC1C8C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339" y="997781"/>
            <a:ext cx="4087843" cy="3943387"/>
          </a:xfrm>
          <a:prstGeom prst="rect">
            <a:avLst/>
          </a:prstGeom>
        </p:spPr>
      </p:pic>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build</a:t>
            </a:r>
            <a:r>
              <a:rPr lang="de-DE" dirty="0"/>
              <a:t> linear </a:t>
            </a:r>
            <a:r>
              <a:rPr lang="de-DE" dirty="0" err="1"/>
              <a:t>feeders</a:t>
            </a:r>
            <a:endParaRPr lang="de-DE" dirty="0"/>
          </a:p>
        </p:txBody>
      </p:sp>
      <p:sp>
        <p:nvSpPr>
          <p:cNvPr id="6" name="Rechteck 6">
            <a:extLst>
              <a:ext uri="{FF2B5EF4-FFF2-40B4-BE49-F238E27FC236}">
                <a16:creationId xmlns:a16="http://schemas.microsoft.com/office/drawing/2014/main" id="{CB239DCC-63B1-476F-A90C-A495307BF9E9}"/>
              </a:ext>
            </a:extLst>
          </p:cNvPr>
          <p:cNvSpPr/>
          <p:nvPr/>
        </p:nvSpPr>
        <p:spPr>
          <a:xfrm>
            <a:off x="323528" y="1484784"/>
            <a:ext cx="3977890" cy="79208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Cut rain gutters into pieces of appropriate length (e.g. 120 to 180 cm)</a:t>
            </a:r>
          </a:p>
        </p:txBody>
      </p:sp>
      <p:sp>
        <p:nvSpPr>
          <p:cNvPr id="7" name="Rechteck 6">
            <a:extLst>
              <a:ext uri="{FF2B5EF4-FFF2-40B4-BE49-F238E27FC236}">
                <a16:creationId xmlns:a16="http://schemas.microsoft.com/office/drawing/2014/main" id="{D44849B9-D286-4CF3-B463-65A728D4C7D2}"/>
              </a:ext>
            </a:extLst>
          </p:cNvPr>
          <p:cNvSpPr/>
          <p:nvPr/>
        </p:nvSpPr>
        <p:spPr>
          <a:xfrm>
            <a:off x="323528" y="2387770"/>
            <a:ext cx="2160240" cy="79208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Close the ends </a:t>
            </a:r>
            <a:br>
              <a:rPr lang="en-US" sz="1600" b="0" dirty="0">
                <a:latin typeface="+mn-lt"/>
                <a:ea typeface="ＭＳ Ｐゴシック" charset="-128"/>
              </a:rPr>
            </a:br>
            <a:r>
              <a:rPr lang="en-US" sz="1600" b="0" dirty="0">
                <a:latin typeface="+mn-lt"/>
                <a:ea typeface="ＭＳ Ｐゴシック" charset="-128"/>
              </a:rPr>
              <a:t>with pieces of wood</a:t>
            </a:r>
          </a:p>
        </p:txBody>
      </p:sp>
      <p:pic>
        <p:nvPicPr>
          <p:cNvPr id="10" name="Grafik 9">
            <a:extLst>
              <a:ext uri="{FF2B5EF4-FFF2-40B4-BE49-F238E27FC236}">
                <a16:creationId xmlns:a16="http://schemas.microsoft.com/office/drawing/2014/main" id="{455F1200-9161-47E4-8097-568112C86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5317" y="985764"/>
            <a:ext cx="3325157" cy="3934149"/>
          </a:xfrm>
          <a:prstGeom prst="rect">
            <a:avLst/>
          </a:prstGeom>
        </p:spPr>
      </p:pic>
      <p:sp>
        <p:nvSpPr>
          <p:cNvPr id="8" name="Rechteck 6">
            <a:extLst>
              <a:ext uri="{FF2B5EF4-FFF2-40B4-BE49-F238E27FC236}">
                <a16:creationId xmlns:a16="http://schemas.microsoft.com/office/drawing/2014/main" id="{77716E82-41E7-42DD-A1FF-1EBCECEDDD3C}"/>
              </a:ext>
            </a:extLst>
          </p:cNvPr>
          <p:cNvSpPr/>
          <p:nvPr/>
        </p:nvSpPr>
        <p:spPr>
          <a:xfrm>
            <a:off x="5660194" y="4916915"/>
            <a:ext cx="2520280" cy="41368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
        <p:nvSpPr>
          <p:cNvPr id="3" name="Rechteck 2">
            <a:extLst>
              <a:ext uri="{FF2B5EF4-FFF2-40B4-BE49-F238E27FC236}">
                <a16:creationId xmlns:a16="http://schemas.microsoft.com/office/drawing/2014/main" id="{968DB74F-8D2B-42F9-A488-9D4599AADF7F}"/>
              </a:ext>
            </a:extLst>
          </p:cNvPr>
          <p:cNvSpPr/>
          <p:nvPr/>
        </p:nvSpPr>
        <p:spPr>
          <a:xfrm>
            <a:off x="467544" y="5103537"/>
            <a:ext cx="3833874" cy="53935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Use the wooden counterparts as bases for the troughs</a:t>
            </a:r>
            <a:endParaRPr lang="de-CH" sz="1600" b="0" dirty="0">
              <a:latin typeface="+mn-lt"/>
              <a:ea typeface="ＭＳ Ｐゴシック" charset="-128"/>
            </a:endParaRPr>
          </a:p>
        </p:txBody>
      </p:sp>
      <p:cxnSp>
        <p:nvCxnSpPr>
          <p:cNvPr id="11" name="Gerader Verbinder 10">
            <a:extLst>
              <a:ext uri="{FF2B5EF4-FFF2-40B4-BE49-F238E27FC236}">
                <a16:creationId xmlns:a16="http://schemas.microsoft.com/office/drawing/2014/main" id="{A240F670-FE1D-4CC9-8DB5-F19BA803B406}"/>
              </a:ext>
            </a:extLst>
          </p:cNvPr>
          <p:cNvCxnSpPr>
            <a:cxnSpLocks/>
          </p:cNvCxnSpPr>
          <p:nvPr/>
        </p:nvCxnSpPr>
        <p:spPr bwMode="auto">
          <a:xfrm flipH="1" flipV="1">
            <a:off x="2244613" y="2640820"/>
            <a:ext cx="951430" cy="114822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3" name="Gerader Verbinder 12">
            <a:extLst>
              <a:ext uri="{FF2B5EF4-FFF2-40B4-BE49-F238E27FC236}">
                <a16:creationId xmlns:a16="http://schemas.microsoft.com/office/drawing/2014/main" id="{E8E0C9C1-A0F2-489B-BD69-E58F56BD2193}"/>
              </a:ext>
            </a:extLst>
          </p:cNvPr>
          <p:cNvCxnSpPr>
            <a:cxnSpLocks/>
          </p:cNvCxnSpPr>
          <p:nvPr/>
        </p:nvCxnSpPr>
        <p:spPr bwMode="auto">
          <a:xfrm flipH="1" flipV="1">
            <a:off x="3196043" y="2027785"/>
            <a:ext cx="712275" cy="825151"/>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5" name="Gerader Verbinder 14">
            <a:extLst>
              <a:ext uri="{FF2B5EF4-FFF2-40B4-BE49-F238E27FC236}">
                <a16:creationId xmlns:a16="http://schemas.microsoft.com/office/drawing/2014/main" id="{59348F0B-05F7-4A27-99B5-F3EDC16A8887}"/>
              </a:ext>
            </a:extLst>
          </p:cNvPr>
          <p:cNvCxnSpPr>
            <a:cxnSpLocks/>
            <a:stCxn id="3" idx="3"/>
          </p:cNvCxnSpPr>
          <p:nvPr/>
        </p:nvCxnSpPr>
        <p:spPr bwMode="auto">
          <a:xfrm flipH="1" flipV="1">
            <a:off x="3620570" y="4080980"/>
            <a:ext cx="680848" cy="129223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4274242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A5894-1C58-4798-A3ED-73AF025F6F23}"/>
              </a:ext>
            </a:extLst>
          </p:cNvPr>
          <p:cNvSpPr>
            <a:spLocks noGrp="1"/>
          </p:cNvSpPr>
          <p:nvPr>
            <p:ph type="title"/>
          </p:nvPr>
        </p:nvSpPr>
        <p:spPr/>
        <p:txBody>
          <a:bodyPr/>
          <a:lstStyle/>
          <a:p>
            <a:r>
              <a:rPr lang="de-CH" dirty="0" err="1"/>
              <a:t>Cleaning</a:t>
            </a:r>
            <a:r>
              <a:rPr lang="de-CH" dirty="0"/>
              <a:t> and </a:t>
            </a:r>
            <a:r>
              <a:rPr lang="de-CH" dirty="0" err="1"/>
              <a:t>disinfection</a:t>
            </a:r>
            <a:endParaRPr lang="de-CH" dirty="0"/>
          </a:p>
        </p:txBody>
      </p:sp>
      <p:graphicFrame>
        <p:nvGraphicFramePr>
          <p:cNvPr id="5" name="Tabelle 4">
            <a:extLst>
              <a:ext uri="{FF2B5EF4-FFF2-40B4-BE49-F238E27FC236}">
                <a16:creationId xmlns:a16="http://schemas.microsoft.com/office/drawing/2014/main" id="{D1D72936-45EB-46AC-8138-FFD73AB978CE}"/>
              </a:ext>
            </a:extLst>
          </p:cNvPr>
          <p:cNvGraphicFramePr>
            <a:graphicFrameLocks noGrp="1"/>
          </p:cNvGraphicFramePr>
          <p:nvPr>
            <p:extLst>
              <p:ext uri="{D42A27DB-BD31-4B8C-83A1-F6EECF244321}">
                <p14:modId xmlns:p14="http://schemas.microsoft.com/office/powerpoint/2010/main" val="3533456043"/>
              </p:ext>
            </p:extLst>
          </p:nvPr>
        </p:nvGraphicFramePr>
        <p:xfrm>
          <a:off x="395536" y="1288800"/>
          <a:ext cx="8064896" cy="4280400"/>
        </p:xfrm>
        <a:graphic>
          <a:graphicData uri="http://schemas.openxmlformats.org/drawingml/2006/table">
            <a:tbl>
              <a:tblPr firstRow="1" firstCol="1" bandRow="1">
                <a:tableStyleId>{7DF18680-E054-41AD-8BC1-D1AEF772440D}</a:tableStyleId>
              </a:tblPr>
              <a:tblGrid>
                <a:gridCol w="2664296">
                  <a:extLst>
                    <a:ext uri="{9D8B030D-6E8A-4147-A177-3AD203B41FA5}">
                      <a16:colId xmlns:a16="http://schemas.microsoft.com/office/drawing/2014/main" val="2215498133"/>
                    </a:ext>
                  </a:extLst>
                </a:gridCol>
                <a:gridCol w="5400600">
                  <a:extLst>
                    <a:ext uri="{9D8B030D-6E8A-4147-A177-3AD203B41FA5}">
                      <a16:colId xmlns:a16="http://schemas.microsoft.com/office/drawing/2014/main" val="3237600575"/>
                    </a:ext>
                  </a:extLst>
                </a:gridCol>
              </a:tblGrid>
              <a:tr h="0">
                <a:tc>
                  <a:txBody>
                    <a:bodyPr/>
                    <a:lstStyle/>
                    <a:p>
                      <a:pPr>
                        <a:lnSpc>
                          <a:spcPts val="2000"/>
                        </a:lnSpc>
                        <a:spcAft>
                          <a:spcPts val="600"/>
                        </a:spcAft>
                      </a:pPr>
                      <a:r>
                        <a:rPr lang="en-GB" sz="1800" dirty="0">
                          <a:solidFill>
                            <a:schemeClr val="tx1"/>
                          </a:solidFill>
                          <a:effectLst/>
                        </a:rPr>
                        <a:t>Frequency</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tc>
                  <a:txBody>
                    <a:bodyPr/>
                    <a:lstStyle/>
                    <a:p>
                      <a:pPr>
                        <a:lnSpc>
                          <a:spcPts val="2000"/>
                        </a:lnSpc>
                        <a:spcAft>
                          <a:spcPts val="600"/>
                        </a:spcAft>
                      </a:pPr>
                      <a:r>
                        <a:rPr lang="en-GB" sz="1800" dirty="0">
                          <a:solidFill>
                            <a:schemeClr val="tx1"/>
                          </a:solidFill>
                          <a:effectLst/>
                        </a:rPr>
                        <a:t>Measure</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extLst>
                  <a:ext uri="{0D108BD9-81ED-4DB2-BD59-A6C34878D82A}">
                    <a16:rowId xmlns:a16="http://schemas.microsoft.com/office/drawing/2014/main" val="1965497940"/>
                  </a:ext>
                </a:extLst>
              </a:tr>
              <a:tr h="0">
                <a:tc>
                  <a:txBody>
                    <a:bodyPr/>
                    <a:lstStyle/>
                    <a:p>
                      <a:pPr>
                        <a:lnSpc>
                          <a:spcPts val="2000"/>
                        </a:lnSpc>
                        <a:spcAft>
                          <a:spcPts val="600"/>
                        </a:spcAft>
                      </a:pPr>
                      <a:r>
                        <a:rPr lang="en-GB" sz="1800" dirty="0">
                          <a:solidFill>
                            <a:schemeClr val="tx1"/>
                          </a:solidFill>
                          <a:effectLst/>
                        </a:rPr>
                        <a:t>Daily</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tc>
                  <a:txBody>
                    <a:bodyPr/>
                    <a:lstStyle/>
                    <a:p>
                      <a:pPr marL="285750" indent="-285750">
                        <a:lnSpc>
                          <a:spcPts val="2000"/>
                        </a:lnSpc>
                        <a:spcAft>
                          <a:spcPts val="600"/>
                        </a:spcAft>
                        <a:buFont typeface="Arial" panose="020B0604020202020204" pitchFamily="34" charset="0"/>
                        <a:buChar char="•"/>
                      </a:pPr>
                      <a:r>
                        <a:rPr lang="en-GB" sz="1800" dirty="0">
                          <a:solidFill>
                            <a:schemeClr val="tx1"/>
                          </a:solidFill>
                          <a:effectLst/>
                        </a:rPr>
                        <a:t>Empty and clean feeding and watering troughs.</a:t>
                      </a:r>
                    </a:p>
                    <a:p>
                      <a:pPr marL="285750" indent="-285750">
                        <a:lnSpc>
                          <a:spcPts val="2000"/>
                        </a:lnSpc>
                        <a:spcAft>
                          <a:spcPts val="600"/>
                        </a:spcAft>
                        <a:buFont typeface="Arial" panose="020B0604020202020204" pitchFamily="34" charset="0"/>
                        <a:buChar char="•"/>
                      </a:pPr>
                      <a:r>
                        <a:rPr lang="en-GB" sz="1800" dirty="0">
                          <a:solidFill>
                            <a:schemeClr val="tx1"/>
                          </a:solidFill>
                          <a:effectLst/>
                        </a:rPr>
                        <a:t>Remove wet and dirty bedding.</a:t>
                      </a:r>
                    </a:p>
                    <a:p>
                      <a:pPr marL="285750" indent="-285750">
                        <a:lnSpc>
                          <a:spcPts val="2000"/>
                        </a:lnSpc>
                        <a:spcAft>
                          <a:spcPts val="600"/>
                        </a:spcAft>
                        <a:buFont typeface="Arial" panose="020B0604020202020204" pitchFamily="34" charset="0"/>
                        <a:buChar char="•"/>
                      </a:pPr>
                      <a:r>
                        <a:rPr lang="en-GB" sz="1800" dirty="0">
                          <a:solidFill>
                            <a:schemeClr val="tx1"/>
                          </a:solidFill>
                          <a:effectLst/>
                        </a:rPr>
                        <a:t>Add dry bedding as necessary.</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extLst>
                  <a:ext uri="{0D108BD9-81ED-4DB2-BD59-A6C34878D82A}">
                    <a16:rowId xmlns:a16="http://schemas.microsoft.com/office/drawing/2014/main" val="991414603"/>
                  </a:ext>
                </a:extLst>
              </a:tr>
              <a:tr h="0">
                <a:tc>
                  <a:txBody>
                    <a:bodyPr/>
                    <a:lstStyle/>
                    <a:p>
                      <a:pPr>
                        <a:lnSpc>
                          <a:spcPts val="2000"/>
                        </a:lnSpc>
                        <a:spcAft>
                          <a:spcPts val="600"/>
                        </a:spcAft>
                      </a:pPr>
                      <a:r>
                        <a:rPr lang="en-GB" sz="1800">
                          <a:solidFill>
                            <a:schemeClr val="tx1"/>
                          </a:solidFill>
                          <a:effectLst/>
                        </a:rPr>
                        <a:t>Weekly</a:t>
                      </a:r>
                      <a:endParaRPr lang="de-CH" sz="18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tc>
                  <a:txBody>
                    <a:bodyPr/>
                    <a:lstStyle/>
                    <a:p>
                      <a:pPr marL="285750" indent="-285750">
                        <a:lnSpc>
                          <a:spcPts val="2000"/>
                        </a:lnSpc>
                        <a:spcAft>
                          <a:spcPts val="600"/>
                        </a:spcAft>
                        <a:buFont typeface="Arial" panose="020B0604020202020204" pitchFamily="34" charset="0"/>
                        <a:buChar char="•"/>
                      </a:pPr>
                      <a:r>
                        <a:rPr lang="en-GB" sz="1800" dirty="0">
                          <a:solidFill>
                            <a:schemeClr val="tx1"/>
                          </a:solidFill>
                          <a:effectLst/>
                        </a:rPr>
                        <a:t>Thoroughly clean and dry feeding and watering troughs (more frequently for chicks).</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extLst>
                  <a:ext uri="{0D108BD9-81ED-4DB2-BD59-A6C34878D82A}">
                    <a16:rowId xmlns:a16="http://schemas.microsoft.com/office/drawing/2014/main" val="167074101"/>
                  </a:ext>
                </a:extLst>
              </a:tr>
              <a:tr h="0">
                <a:tc>
                  <a:txBody>
                    <a:bodyPr/>
                    <a:lstStyle/>
                    <a:p>
                      <a:pPr>
                        <a:lnSpc>
                          <a:spcPts val="2000"/>
                        </a:lnSpc>
                        <a:spcAft>
                          <a:spcPts val="600"/>
                        </a:spcAft>
                      </a:pPr>
                      <a:r>
                        <a:rPr lang="en-GB" sz="1800" dirty="0">
                          <a:solidFill>
                            <a:schemeClr val="tx1"/>
                          </a:solidFill>
                          <a:effectLst/>
                        </a:rPr>
                        <a:t>Monthly</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tc>
                  <a:txBody>
                    <a:bodyPr/>
                    <a:lstStyle/>
                    <a:p>
                      <a:pPr marL="285750" indent="-285750">
                        <a:lnSpc>
                          <a:spcPts val="2000"/>
                        </a:lnSpc>
                        <a:spcAft>
                          <a:spcPts val="600"/>
                        </a:spcAft>
                        <a:buFont typeface="Arial" panose="020B0604020202020204" pitchFamily="34" charset="0"/>
                        <a:buChar char="•"/>
                      </a:pPr>
                      <a:r>
                        <a:rPr lang="en-GB" sz="1800" dirty="0">
                          <a:solidFill>
                            <a:schemeClr val="tx1"/>
                          </a:solidFill>
                          <a:effectLst/>
                        </a:rPr>
                        <a:t>Dust cracks and crevices with diatomaceous earth powder.</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extLst>
                  <a:ext uri="{0D108BD9-81ED-4DB2-BD59-A6C34878D82A}">
                    <a16:rowId xmlns:a16="http://schemas.microsoft.com/office/drawing/2014/main" val="24554900"/>
                  </a:ext>
                </a:extLst>
              </a:tr>
              <a:tr h="0">
                <a:tc>
                  <a:txBody>
                    <a:bodyPr/>
                    <a:lstStyle/>
                    <a:p>
                      <a:pPr>
                        <a:lnSpc>
                          <a:spcPts val="2000"/>
                        </a:lnSpc>
                        <a:spcAft>
                          <a:spcPts val="600"/>
                        </a:spcAft>
                      </a:pPr>
                      <a:r>
                        <a:rPr lang="en-GB" sz="1800">
                          <a:solidFill>
                            <a:schemeClr val="tx1"/>
                          </a:solidFill>
                          <a:effectLst/>
                        </a:rPr>
                        <a:t>At the end of an “</a:t>
                      </a:r>
                      <a:r>
                        <a:rPr lang="en-US" sz="1800">
                          <a:solidFill>
                            <a:schemeClr val="tx1"/>
                          </a:solidFill>
                          <a:effectLst/>
                        </a:rPr>
                        <a:t>all-in/all-out</a:t>
                      </a:r>
                      <a:r>
                        <a:rPr lang="en-GB" sz="1800">
                          <a:solidFill>
                            <a:schemeClr val="tx1"/>
                          </a:solidFill>
                          <a:effectLst/>
                        </a:rPr>
                        <a:t>” cycle, after a disease outbreak, or at least twice yearly</a:t>
                      </a:r>
                      <a:endParaRPr lang="de-CH" sz="18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tc>
                  <a:txBody>
                    <a:bodyPr/>
                    <a:lstStyle/>
                    <a:p>
                      <a:pPr marL="285750" indent="-285750">
                        <a:lnSpc>
                          <a:spcPts val="2000"/>
                        </a:lnSpc>
                        <a:spcAft>
                          <a:spcPts val="600"/>
                        </a:spcAft>
                        <a:buFont typeface="Arial" panose="020B0604020202020204" pitchFamily="34" charset="0"/>
                        <a:buChar char="•"/>
                      </a:pPr>
                      <a:r>
                        <a:rPr lang="en-GB" sz="1800" dirty="0">
                          <a:solidFill>
                            <a:schemeClr val="tx1"/>
                          </a:solidFill>
                          <a:effectLst/>
                        </a:rPr>
                        <a:t>Fully clean and disinfect the chicken house.</a:t>
                      </a:r>
                      <a:endParaRPr lang="de-CH" sz="18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tc>
                <a:extLst>
                  <a:ext uri="{0D108BD9-81ED-4DB2-BD59-A6C34878D82A}">
                    <a16:rowId xmlns:a16="http://schemas.microsoft.com/office/drawing/2014/main" val="104443772"/>
                  </a:ext>
                </a:extLst>
              </a:tr>
            </a:tbl>
          </a:graphicData>
        </a:graphic>
      </p:graphicFrame>
    </p:spTree>
    <p:extLst>
      <p:ext uri="{BB962C8B-B14F-4D97-AF65-F5344CB8AC3E}">
        <p14:creationId xmlns:p14="http://schemas.microsoft.com/office/powerpoint/2010/main" val="2061219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CBF85D-C394-4102-972E-1C4DC303A308}"/>
              </a:ext>
            </a:extLst>
          </p:cNvPr>
          <p:cNvSpPr>
            <a:spLocks noGrp="1"/>
          </p:cNvSpPr>
          <p:nvPr>
            <p:ph type="title"/>
          </p:nvPr>
        </p:nvSpPr>
        <p:spPr/>
        <p:txBody>
          <a:bodyPr/>
          <a:lstStyle/>
          <a:p>
            <a:r>
              <a:rPr lang="en-US" dirty="0"/>
              <a:t>Pop holes </a:t>
            </a:r>
          </a:p>
        </p:txBody>
      </p:sp>
      <p:pic>
        <p:nvPicPr>
          <p:cNvPr id="10" name="Grafik 9">
            <a:extLst>
              <a:ext uri="{FF2B5EF4-FFF2-40B4-BE49-F238E27FC236}">
                <a16:creationId xmlns:a16="http://schemas.microsoft.com/office/drawing/2014/main" id="{8CFD13E8-75FB-49F1-AB32-C240E2B73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782" y="980728"/>
            <a:ext cx="6966602" cy="4577303"/>
          </a:xfrm>
          <a:prstGeom prst="rect">
            <a:avLst/>
          </a:prstGeom>
        </p:spPr>
      </p:pic>
      <p:sp>
        <p:nvSpPr>
          <p:cNvPr id="5" name="Rechteck 4">
            <a:extLst>
              <a:ext uri="{FF2B5EF4-FFF2-40B4-BE49-F238E27FC236}">
                <a16:creationId xmlns:a16="http://schemas.microsoft.com/office/drawing/2014/main" id="{9A169DCF-9DC6-439D-9B91-8E908D768C5F}"/>
              </a:ext>
            </a:extLst>
          </p:cNvPr>
          <p:cNvSpPr/>
          <p:nvPr/>
        </p:nvSpPr>
        <p:spPr>
          <a:xfrm>
            <a:off x="485718" y="2204237"/>
            <a:ext cx="4176464" cy="85944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pop holes must be wide enough to be used simultaneously by several chickens</a:t>
            </a:r>
          </a:p>
        </p:txBody>
      </p:sp>
      <p:sp>
        <p:nvSpPr>
          <p:cNvPr id="12" name="Rechteck 11">
            <a:extLst>
              <a:ext uri="{FF2B5EF4-FFF2-40B4-BE49-F238E27FC236}">
                <a16:creationId xmlns:a16="http://schemas.microsoft.com/office/drawing/2014/main" id="{FAD8922C-31D1-4C67-B3C1-8D7B5D4CED8A}"/>
              </a:ext>
            </a:extLst>
          </p:cNvPr>
          <p:cNvSpPr/>
          <p:nvPr/>
        </p:nvSpPr>
        <p:spPr>
          <a:xfrm>
            <a:off x="485718" y="1106139"/>
            <a:ext cx="5976664"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 rain gutter keeps the outdoor area close to the building dry and prevents chickens from carrying wet dirt inside</a:t>
            </a:r>
          </a:p>
        </p:txBody>
      </p:sp>
      <p:cxnSp>
        <p:nvCxnSpPr>
          <p:cNvPr id="7" name="Gerader Verbinder 6">
            <a:extLst>
              <a:ext uri="{FF2B5EF4-FFF2-40B4-BE49-F238E27FC236}">
                <a16:creationId xmlns:a16="http://schemas.microsoft.com/office/drawing/2014/main" id="{DAB2ED4F-DC51-4FD3-B846-88DB10207667}"/>
              </a:ext>
            </a:extLst>
          </p:cNvPr>
          <p:cNvCxnSpPr>
            <a:cxnSpLocks/>
          </p:cNvCxnSpPr>
          <p:nvPr/>
        </p:nvCxnSpPr>
        <p:spPr bwMode="auto">
          <a:xfrm flipH="1">
            <a:off x="6174350" y="1106138"/>
            <a:ext cx="1368152" cy="21902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9" name="Gerader Verbinder 8">
            <a:extLst>
              <a:ext uri="{FF2B5EF4-FFF2-40B4-BE49-F238E27FC236}">
                <a16:creationId xmlns:a16="http://schemas.microsoft.com/office/drawing/2014/main" id="{060E3C92-9F66-4ECF-A241-7363CD916171}"/>
              </a:ext>
            </a:extLst>
          </p:cNvPr>
          <p:cNvCxnSpPr>
            <a:cxnSpLocks/>
          </p:cNvCxnSpPr>
          <p:nvPr/>
        </p:nvCxnSpPr>
        <p:spPr bwMode="auto">
          <a:xfrm flipH="1" flipV="1">
            <a:off x="2573950" y="2936849"/>
            <a:ext cx="576064" cy="98060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20" name="Rechteck 6">
            <a:extLst>
              <a:ext uri="{FF2B5EF4-FFF2-40B4-BE49-F238E27FC236}">
                <a16:creationId xmlns:a16="http://schemas.microsoft.com/office/drawing/2014/main" id="{7DECB1DA-E45F-4F4A-BC28-6B31575CB51C}"/>
              </a:ext>
            </a:extLst>
          </p:cNvPr>
          <p:cNvSpPr/>
          <p:nvPr/>
        </p:nvSpPr>
        <p:spPr>
          <a:xfrm>
            <a:off x="5508104" y="5539526"/>
            <a:ext cx="2520280" cy="3460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Thomas Alföldi (</a:t>
            </a:r>
            <a:r>
              <a:rPr lang="en-US" sz="1000" b="0" dirty="0" err="1">
                <a:latin typeface="+mn-lt"/>
                <a:ea typeface="ＭＳ Ｐゴシック" charset="-128"/>
              </a:rPr>
              <a:t>FiBL</a:t>
            </a:r>
            <a:r>
              <a:rPr lang="en-US" sz="1000" b="0" dirty="0">
                <a:latin typeface="+mn-lt"/>
                <a:ea typeface="ＭＳ Ｐゴシック" charset="-128"/>
              </a:rPr>
              <a:t>)</a:t>
            </a:r>
          </a:p>
        </p:txBody>
      </p:sp>
    </p:spTree>
    <p:extLst>
      <p:ext uri="{BB962C8B-B14F-4D97-AF65-F5344CB8AC3E}">
        <p14:creationId xmlns:p14="http://schemas.microsoft.com/office/powerpoint/2010/main" val="265343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19216FD-BF0E-4C3D-92AC-9D50C319C1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3912"/>
            <a:ext cx="9007900" cy="5147371"/>
          </a:xfrm>
          <a:prstGeom prst="rect">
            <a:avLst/>
          </a:prstGeom>
        </p:spPr>
      </p:pic>
      <p:sp>
        <p:nvSpPr>
          <p:cNvPr id="2" name="Titel 1"/>
          <p:cNvSpPr>
            <a:spLocks noGrp="1"/>
          </p:cNvSpPr>
          <p:nvPr>
            <p:ph type="title"/>
          </p:nvPr>
        </p:nvSpPr>
        <p:spPr/>
        <p:txBody>
          <a:bodyPr/>
          <a:lstStyle/>
          <a:p>
            <a:r>
              <a:rPr lang="en-US" dirty="0"/>
              <a:t>Setup of the pasture area</a:t>
            </a:r>
            <a:endParaRPr lang="de-DE" dirty="0"/>
          </a:p>
        </p:txBody>
      </p:sp>
      <p:sp>
        <p:nvSpPr>
          <p:cNvPr id="5" name="Rechteck 4">
            <a:extLst>
              <a:ext uri="{FF2B5EF4-FFF2-40B4-BE49-F238E27FC236}">
                <a16:creationId xmlns:a16="http://schemas.microsoft.com/office/drawing/2014/main" id="{9A169DCF-9DC6-439D-9B91-8E908D768C5F}"/>
              </a:ext>
            </a:extLst>
          </p:cNvPr>
          <p:cNvSpPr/>
          <p:nvPr/>
        </p:nvSpPr>
        <p:spPr>
          <a:xfrm>
            <a:off x="5611550" y="2146661"/>
            <a:ext cx="3152316" cy="88935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Bushes and trees in the outdoor area allow the chickens to feel safe as they can hide</a:t>
            </a:r>
          </a:p>
        </p:txBody>
      </p:sp>
      <p:sp>
        <p:nvSpPr>
          <p:cNvPr id="8" name="Rechteck 7">
            <a:extLst>
              <a:ext uri="{FF2B5EF4-FFF2-40B4-BE49-F238E27FC236}">
                <a16:creationId xmlns:a16="http://schemas.microsoft.com/office/drawing/2014/main" id="{C9231FBF-654C-4EF7-A5D6-DB5FC9118368}"/>
              </a:ext>
            </a:extLst>
          </p:cNvPr>
          <p:cNvSpPr/>
          <p:nvPr/>
        </p:nvSpPr>
        <p:spPr>
          <a:xfrm>
            <a:off x="4221539" y="828792"/>
            <a:ext cx="4608511" cy="87286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chickens are moved into the next section when the grass is short, which </a:t>
            </a:r>
            <a:r>
              <a:rPr lang="en-US" sz="1600" b="0" dirty="0">
                <a:ea typeface="ＭＳ Ｐゴシック" charset="-128"/>
              </a:rPr>
              <a:t>allows the grass in the other sections to recover from grazing</a:t>
            </a:r>
            <a:endParaRPr lang="en-US" sz="1600" b="0" dirty="0">
              <a:latin typeface="+mn-lt"/>
              <a:ea typeface="ＭＳ Ｐゴシック" charset="-128"/>
            </a:endParaRPr>
          </a:p>
        </p:txBody>
      </p:sp>
      <p:sp>
        <p:nvSpPr>
          <p:cNvPr id="9" name="Rechteck 8">
            <a:extLst>
              <a:ext uri="{FF2B5EF4-FFF2-40B4-BE49-F238E27FC236}">
                <a16:creationId xmlns:a16="http://schemas.microsoft.com/office/drawing/2014/main" id="{C5846AF1-7768-4CFA-A73A-08B8AA489C56}"/>
              </a:ext>
            </a:extLst>
          </p:cNvPr>
          <p:cNvSpPr/>
          <p:nvPr/>
        </p:nvSpPr>
        <p:spPr>
          <a:xfrm>
            <a:off x="5868144" y="5073957"/>
            <a:ext cx="2808951" cy="10729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fence is buried in the ground to prevent predators from digging underneath</a:t>
            </a:r>
          </a:p>
        </p:txBody>
      </p:sp>
      <p:sp>
        <p:nvSpPr>
          <p:cNvPr id="10" name="Rechteck 9">
            <a:extLst>
              <a:ext uri="{FF2B5EF4-FFF2-40B4-BE49-F238E27FC236}">
                <a16:creationId xmlns:a16="http://schemas.microsoft.com/office/drawing/2014/main" id="{2B76097C-F60A-4BC2-8FB1-630A5FB3A432}"/>
              </a:ext>
            </a:extLst>
          </p:cNvPr>
          <p:cNvSpPr/>
          <p:nvPr/>
        </p:nvSpPr>
        <p:spPr>
          <a:xfrm>
            <a:off x="110544" y="887920"/>
            <a:ext cx="3661011" cy="86761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pasture is divided into several sections, and chickens are allowed to graze on only one at a time  </a:t>
            </a:r>
          </a:p>
        </p:txBody>
      </p:sp>
      <p:sp>
        <p:nvSpPr>
          <p:cNvPr id="13" name="Rechteck 4">
            <a:extLst>
              <a:ext uri="{FF2B5EF4-FFF2-40B4-BE49-F238E27FC236}">
                <a16:creationId xmlns:a16="http://schemas.microsoft.com/office/drawing/2014/main" id="{1308F62D-010B-4E9A-86CA-1A5BF7135185}"/>
              </a:ext>
            </a:extLst>
          </p:cNvPr>
          <p:cNvSpPr/>
          <p:nvPr/>
        </p:nvSpPr>
        <p:spPr>
          <a:xfrm>
            <a:off x="232346" y="4198170"/>
            <a:ext cx="2971622" cy="66721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Shelters in the outdoor run offer protection and shade</a:t>
            </a:r>
          </a:p>
        </p:txBody>
      </p:sp>
      <p:cxnSp>
        <p:nvCxnSpPr>
          <p:cNvPr id="14" name="Gerader Verbinder 13">
            <a:extLst>
              <a:ext uri="{FF2B5EF4-FFF2-40B4-BE49-F238E27FC236}">
                <a16:creationId xmlns:a16="http://schemas.microsoft.com/office/drawing/2014/main" id="{665D6BFC-71C0-41B7-BED9-45E05A10F676}"/>
              </a:ext>
            </a:extLst>
          </p:cNvPr>
          <p:cNvCxnSpPr>
            <a:cxnSpLocks/>
          </p:cNvCxnSpPr>
          <p:nvPr/>
        </p:nvCxnSpPr>
        <p:spPr bwMode="auto">
          <a:xfrm flipH="1" flipV="1">
            <a:off x="2775410" y="3791357"/>
            <a:ext cx="140406" cy="740421"/>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5" name="Gerader Verbinder 14">
            <a:extLst>
              <a:ext uri="{FF2B5EF4-FFF2-40B4-BE49-F238E27FC236}">
                <a16:creationId xmlns:a16="http://schemas.microsoft.com/office/drawing/2014/main" id="{56DE24F9-E24E-47A9-82E0-4D3989E551B1}"/>
              </a:ext>
            </a:extLst>
          </p:cNvPr>
          <p:cNvCxnSpPr>
            <a:cxnSpLocks/>
          </p:cNvCxnSpPr>
          <p:nvPr/>
        </p:nvCxnSpPr>
        <p:spPr bwMode="auto">
          <a:xfrm flipV="1">
            <a:off x="2915816" y="3180143"/>
            <a:ext cx="1706440" cy="135163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6" name="Gerader Verbinder 15">
            <a:extLst>
              <a:ext uri="{FF2B5EF4-FFF2-40B4-BE49-F238E27FC236}">
                <a16:creationId xmlns:a16="http://schemas.microsoft.com/office/drawing/2014/main" id="{D09B795B-A5E2-46A3-94AF-0ABC43583D21}"/>
              </a:ext>
            </a:extLst>
          </p:cNvPr>
          <p:cNvCxnSpPr>
            <a:cxnSpLocks/>
          </p:cNvCxnSpPr>
          <p:nvPr/>
        </p:nvCxnSpPr>
        <p:spPr bwMode="auto">
          <a:xfrm flipH="1" flipV="1">
            <a:off x="5580112" y="5475476"/>
            <a:ext cx="576064" cy="49718"/>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8" name="Gerader Verbinder 17">
            <a:extLst>
              <a:ext uri="{FF2B5EF4-FFF2-40B4-BE49-F238E27FC236}">
                <a16:creationId xmlns:a16="http://schemas.microsoft.com/office/drawing/2014/main" id="{1C593908-7CCB-47D1-A66A-0F17C13D6ED9}"/>
              </a:ext>
            </a:extLst>
          </p:cNvPr>
          <p:cNvCxnSpPr>
            <a:cxnSpLocks/>
          </p:cNvCxnSpPr>
          <p:nvPr/>
        </p:nvCxnSpPr>
        <p:spPr bwMode="auto">
          <a:xfrm flipV="1">
            <a:off x="6453792" y="2758296"/>
            <a:ext cx="1574592" cy="719302"/>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1" name="Gerader Verbinder 20">
            <a:extLst>
              <a:ext uri="{FF2B5EF4-FFF2-40B4-BE49-F238E27FC236}">
                <a16:creationId xmlns:a16="http://schemas.microsoft.com/office/drawing/2014/main" id="{FACDB698-1152-435F-BE12-F0D253183071}"/>
              </a:ext>
            </a:extLst>
          </p:cNvPr>
          <p:cNvCxnSpPr>
            <a:cxnSpLocks/>
          </p:cNvCxnSpPr>
          <p:nvPr/>
        </p:nvCxnSpPr>
        <p:spPr bwMode="auto">
          <a:xfrm flipV="1">
            <a:off x="7451645" y="2853918"/>
            <a:ext cx="445554" cy="757369"/>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131818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254A8-7C10-4447-8042-38AF08D812C2}"/>
              </a:ext>
            </a:extLst>
          </p:cNvPr>
          <p:cNvSpPr>
            <a:spLocks noGrp="1"/>
          </p:cNvSpPr>
          <p:nvPr>
            <p:ph type="title"/>
          </p:nvPr>
        </p:nvSpPr>
        <p:spPr/>
        <p:txBody>
          <a:bodyPr/>
          <a:lstStyle/>
          <a:p>
            <a:r>
              <a:rPr lang="de-CH" dirty="0"/>
              <a:t>Management </a:t>
            </a:r>
            <a:r>
              <a:rPr lang="de-CH" dirty="0" err="1"/>
              <a:t>of</a:t>
            </a:r>
            <a:r>
              <a:rPr lang="de-CH" dirty="0"/>
              <a:t> </a:t>
            </a:r>
            <a:r>
              <a:rPr lang="de-CH" dirty="0" err="1"/>
              <a:t>the</a:t>
            </a:r>
            <a:r>
              <a:rPr lang="de-CH" dirty="0"/>
              <a:t> </a:t>
            </a:r>
            <a:r>
              <a:rPr lang="de-CH" dirty="0" err="1"/>
              <a:t>pasture</a:t>
            </a:r>
            <a:r>
              <a:rPr lang="de-CH" dirty="0"/>
              <a:t> </a:t>
            </a:r>
            <a:r>
              <a:rPr lang="de-CH" dirty="0" err="1"/>
              <a:t>area</a:t>
            </a:r>
            <a:r>
              <a:rPr lang="de-CH" dirty="0"/>
              <a:t> </a:t>
            </a:r>
          </a:p>
        </p:txBody>
      </p:sp>
      <p:pic>
        <p:nvPicPr>
          <p:cNvPr id="8" name="Grafik 7">
            <a:extLst>
              <a:ext uri="{FF2B5EF4-FFF2-40B4-BE49-F238E27FC236}">
                <a16:creationId xmlns:a16="http://schemas.microsoft.com/office/drawing/2014/main" id="{8B2E6546-C428-40C1-9B4E-3DBD6113D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1619350"/>
            <a:ext cx="2520280" cy="1922129"/>
          </a:xfrm>
          <a:prstGeom prst="rect">
            <a:avLst/>
          </a:prstGeom>
        </p:spPr>
      </p:pic>
      <p:sp>
        <p:nvSpPr>
          <p:cNvPr id="13" name="Textfeld 12">
            <a:extLst>
              <a:ext uri="{FF2B5EF4-FFF2-40B4-BE49-F238E27FC236}">
                <a16:creationId xmlns:a16="http://schemas.microsoft.com/office/drawing/2014/main" id="{5B8A2D6D-2E9D-44B2-8099-265F4806D204}"/>
              </a:ext>
            </a:extLst>
          </p:cNvPr>
          <p:cNvSpPr txBox="1"/>
          <p:nvPr/>
        </p:nvSpPr>
        <p:spPr>
          <a:xfrm>
            <a:off x="533400" y="3565970"/>
            <a:ext cx="2520280" cy="106438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indent="-361950" defTabSz="623888">
              <a:spcBef>
                <a:spcPct val="10000"/>
              </a:spcBef>
              <a:spcAft>
                <a:spcPct val="10000"/>
              </a:spcAft>
              <a:buClr>
                <a:schemeClr val="tx1"/>
              </a:buClr>
              <a:buSzPct val="100000"/>
              <a:defRPr sz="1600" b="0">
                <a:ea typeface="ＭＳ Ｐゴシック" charset="-128"/>
              </a:defRPr>
            </a:lvl1pPr>
          </a:lstStyle>
          <a:p>
            <a:r>
              <a:rPr lang="de-CH" dirty="0"/>
              <a:t>Green </a:t>
            </a:r>
            <a:r>
              <a:rPr lang="de-CH" dirty="0" err="1"/>
              <a:t>run</a:t>
            </a:r>
            <a:r>
              <a:rPr lang="de-CH" dirty="0"/>
              <a:t> </a:t>
            </a:r>
            <a:r>
              <a:rPr lang="de-CH" dirty="0" err="1"/>
              <a:t>with</a:t>
            </a:r>
            <a:r>
              <a:rPr lang="de-CH" dirty="0"/>
              <a:t> </a:t>
            </a:r>
            <a:r>
              <a:rPr lang="de-CH" dirty="0" err="1"/>
              <a:t>sufficient</a:t>
            </a:r>
            <a:r>
              <a:rPr lang="de-CH" dirty="0"/>
              <a:t> </a:t>
            </a:r>
            <a:r>
              <a:rPr lang="de-CH" dirty="0" err="1"/>
              <a:t>food</a:t>
            </a:r>
            <a:r>
              <a:rPr lang="de-CH" dirty="0"/>
              <a:t> (</a:t>
            </a:r>
            <a:r>
              <a:rPr lang="de-CH" dirty="0" err="1"/>
              <a:t>grass</a:t>
            </a:r>
            <a:r>
              <a:rPr lang="de-CH" dirty="0"/>
              <a:t>, </a:t>
            </a:r>
            <a:r>
              <a:rPr lang="de-CH" dirty="0" err="1"/>
              <a:t>herbs</a:t>
            </a:r>
            <a:r>
              <a:rPr lang="de-CH" dirty="0"/>
              <a:t>, </a:t>
            </a:r>
            <a:r>
              <a:rPr lang="de-CH" dirty="0" err="1"/>
              <a:t>insects</a:t>
            </a:r>
            <a:r>
              <a:rPr lang="de-CH" dirty="0"/>
              <a:t>, etc.)</a:t>
            </a:r>
          </a:p>
        </p:txBody>
      </p:sp>
      <p:sp>
        <p:nvSpPr>
          <p:cNvPr id="14" name="Textfeld 13">
            <a:extLst>
              <a:ext uri="{FF2B5EF4-FFF2-40B4-BE49-F238E27FC236}">
                <a16:creationId xmlns:a16="http://schemas.microsoft.com/office/drawing/2014/main" id="{2DDBA26B-87B3-475F-916E-70C156018AF5}"/>
              </a:ext>
            </a:extLst>
          </p:cNvPr>
          <p:cNvSpPr txBox="1"/>
          <p:nvPr/>
        </p:nvSpPr>
        <p:spPr>
          <a:xfrm>
            <a:off x="3199858" y="3757815"/>
            <a:ext cx="2668286" cy="68069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indent="-361950" defTabSz="623888">
              <a:spcBef>
                <a:spcPct val="10000"/>
              </a:spcBef>
              <a:spcAft>
                <a:spcPct val="10000"/>
              </a:spcAft>
              <a:buClr>
                <a:schemeClr val="tx1"/>
              </a:buClr>
              <a:buSzPct val="100000"/>
              <a:defRPr sz="1600" b="0">
                <a:ea typeface="ＭＳ Ｐゴシック" charset="-128"/>
              </a:defRPr>
            </a:lvl1pPr>
          </a:lstStyle>
          <a:p>
            <a:r>
              <a:rPr lang="de-CH" dirty="0" err="1"/>
              <a:t>Strongly</a:t>
            </a:r>
            <a:r>
              <a:rPr lang="de-CH" dirty="0"/>
              <a:t> </a:t>
            </a:r>
            <a:r>
              <a:rPr lang="de-CH" dirty="0" err="1"/>
              <a:t>used</a:t>
            </a:r>
            <a:r>
              <a:rPr lang="de-CH" dirty="0"/>
              <a:t> </a:t>
            </a:r>
            <a:r>
              <a:rPr lang="de-CH" dirty="0" err="1"/>
              <a:t>green</a:t>
            </a:r>
            <a:r>
              <a:rPr lang="de-CH" dirty="0"/>
              <a:t> </a:t>
            </a:r>
            <a:r>
              <a:rPr lang="de-CH" dirty="0" err="1"/>
              <a:t>run</a:t>
            </a:r>
            <a:r>
              <a:rPr lang="de-CH" dirty="0"/>
              <a:t> </a:t>
            </a:r>
            <a:r>
              <a:rPr lang="de-CH" dirty="0" err="1"/>
              <a:t>with</a:t>
            </a:r>
            <a:r>
              <a:rPr lang="de-CH" dirty="0"/>
              <a:t> </a:t>
            </a:r>
            <a:r>
              <a:rPr lang="de-CH" dirty="0" err="1"/>
              <a:t>only</a:t>
            </a:r>
            <a:r>
              <a:rPr lang="de-CH" dirty="0"/>
              <a:t> </a:t>
            </a:r>
            <a:r>
              <a:rPr lang="de-CH" dirty="0" err="1"/>
              <a:t>remains</a:t>
            </a:r>
            <a:r>
              <a:rPr lang="de-CH" dirty="0"/>
              <a:t> </a:t>
            </a:r>
            <a:r>
              <a:rPr lang="de-CH" dirty="0" err="1"/>
              <a:t>of</a:t>
            </a:r>
            <a:r>
              <a:rPr lang="de-CH" dirty="0"/>
              <a:t> </a:t>
            </a:r>
            <a:r>
              <a:rPr lang="de-CH" dirty="0" err="1"/>
              <a:t>grass</a:t>
            </a:r>
            <a:r>
              <a:rPr lang="de-CH" dirty="0"/>
              <a:t> and </a:t>
            </a:r>
            <a:r>
              <a:rPr lang="de-CH" dirty="0" err="1"/>
              <a:t>herbs</a:t>
            </a:r>
            <a:endParaRPr lang="de-CH" dirty="0"/>
          </a:p>
        </p:txBody>
      </p:sp>
      <p:sp>
        <p:nvSpPr>
          <p:cNvPr id="16" name="Textfeld 15">
            <a:extLst>
              <a:ext uri="{FF2B5EF4-FFF2-40B4-BE49-F238E27FC236}">
                <a16:creationId xmlns:a16="http://schemas.microsoft.com/office/drawing/2014/main" id="{AD4C5C65-3644-4031-9779-36B863363A60}"/>
              </a:ext>
            </a:extLst>
          </p:cNvPr>
          <p:cNvSpPr txBox="1"/>
          <p:nvPr/>
        </p:nvSpPr>
        <p:spPr>
          <a:xfrm>
            <a:off x="6014322" y="3757814"/>
            <a:ext cx="2520281" cy="168741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defPPr>
              <a:defRPr lang="de-CH"/>
            </a:defPPr>
            <a:lvl1pPr indent="-361950" defTabSz="623888">
              <a:spcBef>
                <a:spcPct val="10000"/>
              </a:spcBef>
              <a:spcAft>
                <a:spcPct val="10000"/>
              </a:spcAft>
              <a:buClr>
                <a:schemeClr val="tx1"/>
              </a:buClr>
              <a:buSzPct val="100000"/>
              <a:defRPr sz="1600" b="0">
                <a:ea typeface="ＭＳ Ｐゴシック" charset="-128"/>
              </a:defRPr>
            </a:lvl1pPr>
          </a:lstStyle>
          <a:p>
            <a:r>
              <a:rPr lang="de-CH" dirty="0"/>
              <a:t>Green </a:t>
            </a:r>
            <a:r>
              <a:rPr lang="de-CH" dirty="0" err="1"/>
              <a:t>run</a:t>
            </a:r>
            <a:r>
              <a:rPr lang="de-CH" dirty="0"/>
              <a:t> </a:t>
            </a:r>
            <a:r>
              <a:rPr lang="de-CH" dirty="0" err="1"/>
              <a:t>with</a:t>
            </a:r>
            <a:r>
              <a:rPr lang="de-CH" dirty="0"/>
              <a:t> bare </a:t>
            </a:r>
            <a:r>
              <a:rPr lang="de-CH" dirty="0" err="1"/>
              <a:t>soil</a:t>
            </a:r>
            <a:r>
              <a:rPr lang="de-CH" dirty="0"/>
              <a:t> </a:t>
            </a:r>
            <a:r>
              <a:rPr lang="de-CH" dirty="0" err="1"/>
              <a:t>that</a:t>
            </a:r>
            <a:r>
              <a:rPr lang="de-CH" dirty="0"/>
              <a:t> </a:t>
            </a:r>
            <a:r>
              <a:rPr lang="de-CH" dirty="0" err="1"/>
              <a:t>does</a:t>
            </a:r>
            <a:r>
              <a:rPr lang="de-CH" dirty="0"/>
              <a:t> </a:t>
            </a:r>
            <a:r>
              <a:rPr lang="de-CH" dirty="0" err="1"/>
              <a:t>provide</a:t>
            </a:r>
            <a:r>
              <a:rPr lang="de-CH" dirty="0"/>
              <a:t> </a:t>
            </a:r>
            <a:r>
              <a:rPr lang="de-CH" dirty="0" err="1"/>
              <a:t>no</a:t>
            </a:r>
            <a:r>
              <a:rPr lang="de-CH" dirty="0"/>
              <a:t> </a:t>
            </a:r>
            <a:r>
              <a:rPr lang="de-CH" dirty="0" err="1"/>
              <a:t>food</a:t>
            </a:r>
            <a:r>
              <a:rPr lang="de-CH" dirty="0"/>
              <a:t> </a:t>
            </a:r>
            <a:r>
              <a:rPr lang="de-CH" dirty="0" err="1"/>
              <a:t>or</a:t>
            </a:r>
            <a:r>
              <a:rPr lang="de-CH" dirty="0"/>
              <a:t> </a:t>
            </a:r>
            <a:r>
              <a:rPr lang="de-CH" dirty="0" err="1"/>
              <a:t>occupation</a:t>
            </a:r>
            <a:r>
              <a:rPr lang="de-CH" dirty="0"/>
              <a:t> </a:t>
            </a:r>
            <a:r>
              <a:rPr lang="de-CH" dirty="0" err="1"/>
              <a:t>to</a:t>
            </a:r>
            <a:r>
              <a:rPr lang="de-CH" dirty="0"/>
              <a:t> </a:t>
            </a:r>
            <a:r>
              <a:rPr lang="de-CH" dirty="0" err="1"/>
              <a:t>the</a:t>
            </a:r>
            <a:r>
              <a:rPr lang="de-CH" dirty="0"/>
              <a:t> </a:t>
            </a:r>
            <a:r>
              <a:rPr lang="de-CH" dirty="0" err="1"/>
              <a:t>hens</a:t>
            </a:r>
            <a:r>
              <a:rPr lang="de-CH" dirty="0"/>
              <a:t>. Valuable </a:t>
            </a:r>
            <a:r>
              <a:rPr lang="de-CH" dirty="0" err="1"/>
              <a:t>fertiliser</a:t>
            </a:r>
            <a:r>
              <a:rPr lang="de-CH" dirty="0"/>
              <a:t> will </a:t>
            </a:r>
            <a:r>
              <a:rPr lang="de-CH" dirty="0" err="1"/>
              <a:t>get</a:t>
            </a:r>
            <a:r>
              <a:rPr lang="de-CH" dirty="0"/>
              <a:t> lost </a:t>
            </a:r>
            <a:r>
              <a:rPr lang="de-CH" dirty="0" err="1"/>
              <a:t>when</a:t>
            </a:r>
            <a:r>
              <a:rPr lang="de-CH" dirty="0"/>
              <a:t> </a:t>
            </a:r>
            <a:r>
              <a:rPr lang="de-CH" dirty="0" err="1"/>
              <a:t>it</a:t>
            </a:r>
            <a:r>
              <a:rPr lang="de-CH" dirty="0"/>
              <a:t> </a:t>
            </a:r>
            <a:r>
              <a:rPr lang="de-CH" dirty="0" err="1"/>
              <a:t>rains</a:t>
            </a:r>
            <a:r>
              <a:rPr lang="de-CH" dirty="0"/>
              <a:t> and </a:t>
            </a:r>
            <a:r>
              <a:rPr lang="de-CH" dirty="0" err="1"/>
              <a:t>there</a:t>
            </a:r>
            <a:r>
              <a:rPr lang="de-CH" dirty="0"/>
              <a:t> </a:t>
            </a:r>
            <a:r>
              <a:rPr lang="de-CH" dirty="0" err="1"/>
              <a:t>is</a:t>
            </a:r>
            <a:r>
              <a:rPr lang="de-CH" dirty="0"/>
              <a:t> an </a:t>
            </a:r>
            <a:r>
              <a:rPr lang="de-CH" dirty="0" err="1"/>
              <a:t>increased</a:t>
            </a:r>
            <a:r>
              <a:rPr lang="de-CH" dirty="0"/>
              <a:t> </a:t>
            </a:r>
            <a:r>
              <a:rPr lang="de-CH" dirty="0" err="1"/>
              <a:t>risk</a:t>
            </a:r>
            <a:r>
              <a:rPr lang="de-CH" dirty="0"/>
              <a:t> </a:t>
            </a:r>
            <a:r>
              <a:rPr lang="de-CH" dirty="0" err="1"/>
              <a:t>of</a:t>
            </a:r>
            <a:r>
              <a:rPr lang="de-CH" dirty="0"/>
              <a:t> </a:t>
            </a:r>
            <a:r>
              <a:rPr lang="de-CH" dirty="0" err="1"/>
              <a:t>erosion</a:t>
            </a:r>
            <a:r>
              <a:rPr lang="de-CH" dirty="0"/>
              <a:t>.</a:t>
            </a:r>
          </a:p>
        </p:txBody>
      </p:sp>
      <p:pic>
        <p:nvPicPr>
          <p:cNvPr id="4" name="Grafik 3">
            <a:extLst>
              <a:ext uri="{FF2B5EF4-FFF2-40B4-BE49-F238E27FC236}">
                <a16:creationId xmlns:a16="http://schemas.microsoft.com/office/drawing/2014/main" id="{0C7B354B-8B6A-4386-8FC0-57D3B73868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8312" y="1613887"/>
            <a:ext cx="2520281" cy="1933053"/>
          </a:xfrm>
          <a:prstGeom prst="rect">
            <a:avLst/>
          </a:prstGeom>
        </p:spPr>
      </p:pic>
      <p:pic>
        <p:nvPicPr>
          <p:cNvPr id="9" name="Grafik 8">
            <a:extLst>
              <a:ext uri="{FF2B5EF4-FFF2-40B4-BE49-F238E27FC236}">
                <a16:creationId xmlns:a16="http://schemas.microsoft.com/office/drawing/2014/main" id="{1E09171E-388D-4C4B-8BD9-DE78DDAA77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2"/>
          <a:stretch/>
        </p:blipFill>
        <p:spPr>
          <a:xfrm>
            <a:off x="3273861" y="1613887"/>
            <a:ext cx="2520280" cy="1930328"/>
          </a:xfrm>
          <a:prstGeom prst="rect">
            <a:avLst/>
          </a:prstGeom>
        </p:spPr>
      </p:pic>
    </p:spTree>
    <p:extLst>
      <p:ext uri="{BB962C8B-B14F-4D97-AF65-F5344CB8AC3E}">
        <p14:creationId xmlns:p14="http://schemas.microsoft.com/office/powerpoint/2010/main" val="324510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CBF85D-C394-4102-972E-1C4DC303A308}"/>
              </a:ext>
            </a:extLst>
          </p:cNvPr>
          <p:cNvSpPr>
            <a:spLocks noGrp="1"/>
          </p:cNvSpPr>
          <p:nvPr>
            <p:ph type="title"/>
          </p:nvPr>
        </p:nvSpPr>
        <p:spPr/>
        <p:txBody>
          <a:bodyPr/>
          <a:lstStyle/>
          <a:p>
            <a:r>
              <a:rPr lang="en-US" dirty="0"/>
              <a:t>Chicken run </a:t>
            </a:r>
          </a:p>
        </p:txBody>
      </p:sp>
      <p:pic>
        <p:nvPicPr>
          <p:cNvPr id="10" name="Grafik 9">
            <a:extLst>
              <a:ext uri="{FF2B5EF4-FFF2-40B4-BE49-F238E27FC236}">
                <a16:creationId xmlns:a16="http://schemas.microsoft.com/office/drawing/2014/main" id="{8CFD13E8-75FB-49F1-AB32-C240E2B73E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616" y="1077911"/>
            <a:ext cx="6696744" cy="4702178"/>
          </a:xfrm>
          <a:prstGeom prst="rect">
            <a:avLst/>
          </a:prstGeom>
        </p:spPr>
      </p:pic>
      <p:cxnSp>
        <p:nvCxnSpPr>
          <p:cNvPr id="13" name="Gerader Verbinder 12">
            <a:extLst>
              <a:ext uri="{FF2B5EF4-FFF2-40B4-BE49-F238E27FC236}">
                <a16:creationId xmlns:a16="http://schemas.microsoft.com/office/drawing/2014/main" id="{14061353-6243-42BD-801C-7BF4826E1BA1}"/>
              </a:ext>
            </a:extLst>
          </p:cNvPr>
          <p:cNvCxnSpPr>
            <a:cxnSpLocks/>
          </p:cNvCxnSpPr>
          <p:nvPr/>
        </p:nvCxnSpPr>
        <p:spPr bwMode="auto">
          <a:xfrm flipV="1">
            <a:off x="3851920" y="2348880"/>
            <a:ext cx="1152128" cy="64807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1" name="Rechteck 10">
            <a:extLst>
              <a:ext uri="{FF2B5EF4-FFF2-40B4-BE49-F238E27FC236}">
                <a16:creationId xmlns:a16="http://schemas.microsoft.com/office/drawing/2014/main" id="{D1B0A5B7-7BF8-472D-963B-225F7DB7885C}"/>
              </a:ext>
            </a:extLst>
          </p:cNvPr>
          <p:cNvSpPr/>
          <p:nvPr/>
        </p:nvSpPr>
        <p:spPr>
          <a:xfrm>
            <a:off x="4932040" y="1371604"/>
            <a:ext cx="4000376" cy="106171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area close to the hen house should be covered with recyclable material that can be composted and used as </a:t>
            </a:r>
            <a:r>
              <a:rPr lang="en-US" sz="1600" b="0" dirty="0" err="1">
                <a:latin typeface="+mn-lt"/>
                <a:ea typeface="ＭＳ Ｐゴシック" charset="-128"/>
              </a:rPr>
              <a:t>fertiliser</a:t>
            </a:r>
            <a:endParaRPr lang="en-US" sz="1600" b="0" dirty="0">
              <a:latin typeface="+mn-lt"/>
              <a:ea typeface="ＭＳ Ｐゴシック" charset="-128"/>
            </a:endParaRPr>
          </a:p>
        </p:txBody>
      </p:sp>
      <p:sp>
        <p:nvSpPr>
          <p:cNvPr id="20" name="Rechteck 6">
            <a:extLst>
              <a:ext uri="{FF2B5EF4-FFF2-40B4-BE49-F238E27FC236}">
                <a16:creationId xmlns:a16="http://schemas.microsoft.com/office/drawing/2014/main" id="{7DECB1DA-E45F-4F4A-BC28-6B31575CB51C}"/>
              </a:ext>
            </a:extLst>
          </p:cNvPr>
          <p:cNvSpPr/>
          <p:nvPr/>
        </p:nvSpPr>
        <p:spPr>
          <a:xfrm>
            <a:off x="5417922" y="5747247"/>
            <a:ext cx="2520280" cy="3460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Thomas Alföldi (</a:t>
            </a:r>
            <a:r>
              <a:rPr lang="en-US" sz="1000" b="0" dirty="0" err="1">
                <a:latin typeface="+mn-lt"/>
                <a:ea typeface="ＭＳ Ｐゴシック" charset="-128"/>
              </a:rPr>
              <a:t>FiBL</a:t>
            </a:r>
            <a:r>
              <a:rPr lang="en-US" sz="1000" b="0" dirty="0">
                <a:latin typeface="+mn-lt"/>
                <a:ea typeface="ＭＳ Ｐゴシック" charset="-128"/>
              </a:rPr>
              <a:t>)</a:t>
            </a:r>
          </a:p>
        </p:txBody>
      </p:sp>
    </p:spTree>
    <p:extLst>
      <p:ext uri="{BB962C8B-B14F-4D97-AF65-F5344CB8AC3E}">
        <p14:creationId xmlns:p14="http://schemas.microsoft.com/office/powerpoint/2010/main" val="338042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Semi-intensive free-range production system</a:t>
            </a:r>
            <a:endParaRPr lang="de-DE" dirty="0"/>
          </a:p>
        </p:txBody>
      </p:sp>
      <p:pic>
        <p:nvPicPr>
          <p:cNvPr id="4" name="Grafik 3">
            <a:extLst>
              <a:ext uri="{FF2B5EF4-FFF2-40B4-BE49-F238E27FC236}">
                <a16:creationId xmlns:a16="http://schemas.microsoft.com/office/drawing/2014/main" id="{7AFE8318-834C-4EBD-AC12-D6893808F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142" y="964384"/>
            <a:ext cx="7201714" cy="5052723"/>
          </a:xfrm>
          <a:prstGeom prst="rect">
            <a:avLst/>
          </a:prstGeom>
        </p:spPr>
      </p:pic>
      <p:sp>
        <p:nvSpPr>
          <p:cNvPr id="8" name="Rechteck 7">
            <a:extLst>
              <a:ext uri="{FF2B5EF4-FFF2-40B4-BE49-F238E27FC236}">
                <a16:creationId xmlns:a16="http://schemas.microsoft.com/office/drawing/2014/main" id="{51F55F33-9513-4A10-BC00-7257EA9190AA}"/>
              </a:ext>
            </a:extLst>
          </p:cNvPr>
          <p:cNvSpPr/>
          <p:nvPr/>
        </p:nvSpPr>
        <p:spPr>
          <a:xfrm>
            <a:off x="624474" y="1196752"/>
            <a:ext cx="2966519" cy="66800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 fence protects the chickens from predators and thieves</a:t>
            </a:r>
          </a:p>
        </p:txBody>
      </p:sp>
      <p:sp>
        <p:nvSpPr>
          <p:cNvPr id="9" name="Rechteck 8">
            <a:extLst>
              <a:ext uri="{FF2B5EF4-FFF2-40B4-BE49-F238E27FC236}">
                <a16:creationId xmlns:a16="http://schemas.microsoft.com/office/drawing/2014/main" id="{D56005C4-3425-4917-8B3C-20DFFCB719CD}"/>
              </a:ext>
            </a:extLst>
          </p:cNvPr>
          <p:cNvSpPr/>
          <p:nvPr/>
        </p:nvSpPr>
        <p:spPr>
          <a:xfrm>
            <a:off x="5603577" y="4983602"/>
            <a:ext cx="3197408" cy="86409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chickens may regularly also have access to other parts of the farm to scavenge for food</a:t>
            </a:r>
          </a:p>
        </p:txBody>
      </p:sp>
      <p:sp>
        <p:nvSpPr>
          <p:cNvPr id="11" name="Rechteck 10">
            <a:extLst>
              <a:ext uri="{FF2B5EF4-FFF2-40B4-BE49-F238E27FC236}">
                <a16:creationId xmlns:a16="http://schemas.microsoft.com/office/drawing/2014/main" id="{8F159E4C-096E-4B7B-BCE8-850BF57A02B7}"/>
              </a:ext>
            </a:extLst>
          </p:cNvPr>
          <p:cNvSpPr/>
          <p:nvPr/>
        </p:nvSpPr>
        <p:spPr>
          <a:xfrm>
            <a:off x="342799" y="2624453"/>
            <a:ext cx="2402468" cy="74964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main feeders are in the chicken house</a:t>
            </a:r>
          </a:p>
        </p:txBody>
      </p:sp>
      <p:cxnSp>
        <p:nvCxnSpPr>
          <p:cNvPr id="5" name="Gerader Verbinder 4">
            <a:extLst>
              <a:ext uri="{FF2B5EF4-FFF2-40B4-BE49-F238E27FC236}">
                <a16:creationId xmlns:a16="http://schemas.microsoft.com/office/drawing/2014/main" id="{93F9D723-809F-4609-96C0-5A3CB0A563F7}"/>
              </a:ext>
            </a:extLst>
          </p:cNvPr>
          <p:cNvCxnSpPr>
            <a:cxnSpLocks/>
          </p:cNvCxnSpPr>
          <p:nvPr/>
        </p:nvCxnSpPr>
        <p:spPr bwMode="auto">
          <a:xfrm>
            <a:off x="3303863" y="1616838"/>
            <a:ext cx="31298" cy="144183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3" name="Gerader Verbinder 12">
            <a:extLst>
              <a:ext uri="{FF2B5EF4-FFF2-40B4-BE49-F238E27FC236}">
                <a16:creationId xmlns:a16="http://schemas.microsoft.com/office/drawing/2014/main" id="{D47ED7A5-C8FF-49BE-B8E8-3199CF1C8FE7}"/>
              </a:ext>
            </a:extLst>
          </p:cNvPr>
          <p:cNvCxnSpPr>
            <a:cxnSpLocks/>
          </p:cNvCxnSpPr>
          <p:nvPr/>
        </p:nvCxnSpPr>
        <p:spPr bwMode="auto">
          <a:xfrm flipH="1">
            <a:off x="2411760" y="3849086"/>
            <a:ext cx="1879476" cy="88788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5" name="Gerader Verbinder 14">
            <a:extLst>
              <a:ext uri="{FF2B5EF4-FFF2-40B4-BE49-F238E27FC236}">
                <a16:creationId xmlns:a16="http://schemas.microsoft.com/office/drawing/2014/main" id="{80667965-7FA0-4CC7-A56E-C895A22BF527}"/>
              </a:ext>
            </a:extLst>
          </p:cNvPr>
          <p:cNvCxnSpPr>
            <a:cxnSpLocks/>
          </p:cNvCxnSpPr>
          <p:nvPr/>
        </p:nvCxnSpPr>
        <p:spPr bwMode="auto">
          <a:xfrm flipH="1" flipV="1">
            <a:off x="2411760" y="3149806"/>
            <a:ext cx="1160906" cy="236468"/>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1" name="Gerader Verbinder 20">
            <a:extLst>
              <a:ext uri="{FF2B5EF4-FFF2-40B4-BE49-F238E27FC236}">
                <a16:creationId xmlns:a16="http://schemas.microsoft.com/office/drawing/2014/main" id="{55D83652-2AEE-402F-A646-8AEBEB348EED}"/>
              </a:ext>
            </a:extLst>
          </p:cNvPr>
          <p:cNvCxnSpPr>
            <a:cxnSpLocks/>
          </p:cNvCxnSpPr>
          <p:nvPr/>
        </p:nvCxnSpPr>
        <p:spPr bwMode="auto">
          <a:xfrm flipH="1">
            <a:off x="6804248" y="1864760"/>
            <a:ext cx="504057" cy="772152"/>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0" name="Rechteck 9">
            <a:extLst>
              <a:ext uri="{FF2B5EF4-FFF2-40B4-BE49-F238E27FC236}">
                <a16:creationId xmlns:a16="http://schemas.microsoft.com/office/drawing/2014/main" id="{CB5F73E0-033E-4850-82D5-E687C1B32552}"/>
              </a:ext>
            </a:extLst>
          </p:cNvPr>
          <p:cNvSpPr/>
          <p:nvPr/>
        </p:nvSpPr>
        <p:spPr>
          <a:xfrm>
            <a:off x="5603577" y="1184790"/>
            <a:ext cx="3125400" cy="86409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outdoor run around the chicken house is complemented by several pasture areas </a:t>
            </a:r>
          </a:p>
        </p:txBody>
      </p:sp>
      <p:sp>
        <p:nvSpPr>
          <p:cNvPr id="12" name="Rechteck 11">
            <a:extLst>
              <a:ext uri="{FF2B5EF4-FFF2-40B4-BE49-F238E27FC236}">
                <a16:creationId xmlns:a16="http://schemas.microsoft.com/office/drawing/2014/main" id="{FADDFC4D-328D-4A5F-A414-B33254749BF4}"/>
              </a:ext>
            </a:extLst>
          </p:cNvPr>
          <p:cNvSpPr/>
          <p:nvPr/>
        </p:nvSpPr>
        <p:spPr>
          <a:xfrm>
            <a:off x="338276" y="4175995"/>
            <a:ext cx="2411514" cy="91001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An intermediate outdoor area surrounds the chicken house</a:t>
            </a:r>
          </a:p>
        </p:txBody>
      </p:sp>
      <p:sp>
        <p:nvSpPr>
          <p:cNvPr id="14" name="Rechteck 10">
            <a:extLst>
              <a:ext uri="{FF2B5EF4-FFF2-40B4-BE49-F238E27FC236}">
                <a16:creationId xmlns:a16="http://schemas.microsoft.com/office/drawing/2014/main" id="{B8505900-CF74-4ADF-8B65-CFDAD9E459E5}"/>
              </a:ext>
            </a:extLst>
          </p:cNvPr>
          <p:cNvSpPr/>
          <p:nvPr/>
        </p:nvSpPr>
        <p:spPr>
          <a:xfrm>
            <a:off x="6516216" y="3316882"/>
            <a:ext cx="2402468" cy="74964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pop-holes are closed during the night </a:t>
            </a:r>
          </a:p>
        </p:txBody>
      </p:sp>
      <p:cxnSp>
        <p:nvCxnSpPr>
          <p:cNvPr id="16" name="Gerader Verbinder 14">
            <a:extLst>
              <a:ext uri="{FF2B5EF4-FFF2-40B4-BE49-F238E27FC236}">
                <a16:creationId xmlns:a16="http://schemas.microsoft.com/office/drawing/2014/main" id="{E711A7D0-4D52-47DB-B71F-6D8FD1AD43A4}"/>
              </a:ext>
            </a:extLst>
          </p:cNvPr>
          <p:cNvCxnSpPr>
            <a:cxnSpLocks/>
            <a:stCxn id="14" idx="1"/>
          </p:cNvCxnSpPr>
          <p:nvPr/>
        </p:nvCxnSpPr>
        <p:spPr bwMode="auto">
          <a:xfrm flipH="1" flipV="1">
            <a:off x="4860032" y="3135371"/>
            <a:ext cx="1656184" cy="556334"/>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2240948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97335D4-025C-4E82-8EE3-BAF2002893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43" y="1424440"/>
            <a:ext cx="6441449" cy="4519320"/>
          </a:xfrm>
          <a:prstGeom prst="rect">
            <a:avLst/>
          </a:prstGeom>
        </p:spPr>
      </p:pic>
      <p:sp>
        <p:nvSpPr>
          <p:cNvPr id="7" name="Titel 1">
            <a:extLst>
              <a:ext uri="{FF2B5EF4-FFF2-40B4-BE49-F238E27FC236}">
                <a16:creationId xmlns:a16="http://schemas.microsoft.com/office/drawing/2014/main" id="{CD2E882E-C3F7-459F-808C-D55E3534381C}"/>
              </a:ext>
            </a:extLst>
          </p:cNvPr>
          <p:cNvSpPr>
            <a:spLocks noGrp="1"/>
          </p:cNvSpPr>
          <p:nvPr>
            <p:ph type="title"/>
          </p:nvPr>
        </p:nvSpPr>
        <p:spPr>
          <a:xfrm>
            <a:off x="536575" y="228600"/>
            <a:ext cx="8251825" cy="717550"/>
          </a:xfrm>
        </p:spPr>
        <p:txBody>
          <a:bodyPr/>
          <a:lstStyle/>
          <a:p>
            <a:r>
              <a:rPr lang="en-US" dirty="0"/>
              <a:t>Alternatives to an exclusive chicken pasture </a:t>
            </a:r>
            <a:endParaRPr lang="de-DE" dirty="0"/>
          </a:p>
        </p:txBody>
      </p:sp>
      <p:sp>
        <p:nvSpPr>
          <p:cNvPr id="2" name="Rechteck 1">
            <a:extLst>
              <a:ext uri="{FF2B5EF4-FFF2-40B4-BE49-F238E27FC236}">
                <a16:creationId xmlns:a16="http://schemas.microsoft.com/office/drawing/2014/main" id="{9BBE0403-03B3-4F78-9D73-17E94E6800F9}"/>
              </a:ext>
            </a:extLst>
          </p:cNvPr>
          <p:cNvSpPr/>
          <p:nvPr/>
        </p:nvSpPr>
        <p:spPr>
          <a:xfrm>
            <a:off x="627883" y="993385"/>
            <a:ext cx="7366793" cy="338554"/>
          </a:xfrm>
          <a:prstGeom prst="rect">
            <a:avLst/>
          </a:prstGeom>
        </p:spPr>
        <p:txBody>
          <a:bodyPr wrap="square">
            <a:spAutoFit/>
          </a:bodyPr>
          <a:lstStyle/>
          <a:p>
            <a:pPr indent="-361950" defTabSz="623888">
              <a:spcBef>
                <a:spcPct val="10000"/>
              </a:spcBef>
              <a:spcAft>
                <a:spcPct val="10000"/>
              </a:spcAft>
              <a:buClr>
                <a:schemeClr val="tx1"/>
              </a:buClr>
              <a:buSzPct val="100000"/>
            </a:pPr>
            <a:r>
              <a:rPr lang="en-US" sz="1600" b="0" dirty="0">
                <a:ea typeface="ＭＳ Ｐゴシック" charset="-128"/>
              </a:rPr>
              <a:t>Instead of running in an exclusive chicken pasture, chickens can forage in...</a:t>
            </a:r>
          </a:p>
        </p:txBody>
      </p:sp>
      <p:sp>
        <p:nvSpPr>
          <p:cNvPr id="4" name="Rechteck 3">
            <a:extLst>
              <a:ext uri="{FF2B5EF4-FFF2-40B4-BE49-F238E27FC236}">
                <a16:creationId xmlns:a16="http://schemas.microsoft.com/office/drawing/2014/main" id="{4E4F732D-B235-4A31-9F24-D24D602C64D7}"/>
              </a:ext>
            </a:extLst>
          </p:cNvPr>
          <p:cNvSpPr/>
          <p:nvPr/>
        </p:nvSpPr>
        <p:spPr>
          <a:xfrm>
            <a:off x="323528" y="4810741"/>
            <a:ext cx="1752077" cy="105387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Cattle pastures or pastures of other herbivores</a:t>
            </a:r>
            <a:endParaRPr lang="de-CH" sz="1600" b="0" dirty="0">
              <a:latin typeface="+mn-lt"/>
              <a:ea typeface="ＭＳ Ｐゴシック" charset="-128"/>
            </a:endParaRPr>
          </a:p>
        </p:txBody>
      </p:sp>
      <p:sp>
        <p:nvSpPr>
          <p:cNvPr id="9" name="Rechteck 8">
            <a:extLst>
              <a:ext uri="{FF2B5EF4-FFF2-40B4-BE49-F238E27FC236}">
                <a16:creationId xmlns:a16="http://schemas.microsoft.com/office/drawing/2014/main" id="{F9E2F5F6-6385-4014-B39A-66519132B0CA}"/>
              </a:ext>
            </a:extLst>
          </p:cNvPr>
          <p:cNvSpPr/>
          <p:nvPr/>
        </p:nvSpPr>
        <p:spPr>
          <a:xfrm>
            <a:off x="7020272" y="2512688"/>
            <a:ext cx="1296144" cy="51916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Orchards</a:t>
            </a:r>
          </a:p>
        </p:txBody>
      </p:sp>
      <p:sp>
        <p:nvSpPr>
          <p:cNvPr id="11" name="Rechteck 10">
            <a:extLst>
              <a:ext uri="{FF2B5EF4-FFF2-40B4-BE49-F238E27FC236}">
                <a16:creationId xmlns:a16="http://schemas.microsoft.com/office/drawing/2014/main" id="{2115B910-B496-4EE6-8CF4-5362F95A5814}"/>
              </a:ext>
            </a:extLst>
          </p:cNvPr>
          <p:cNvSpPr/>
          <p:nvPr/>
        </p:nvSpPr>
        <p:spPr>
          <a:xfrm>
            <a:off x="440722" y="1785047"/>
            <a:ext cx="2179769" cy="51916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Agroforestry systems</a:t>
            </a:r>
          </a:p>
        </p:txBody>
      </p:sp>
      <p:sp>
        <p:nvSpPr>
          <p:cNvPr id="12" name="Rechteck 11">
            <a:extLst>
              <a:ext uri="{FF2B5EF4-FFF2-40B4-BE49-F238E27FC236}">
                <a16:creationId xmlns:a16="http://schemas.microsoft.com/office/drawing/2014/main" id="{356FFAAD-EEF6-4613-8369-0105A92BBF2A}"/>
              </a:ext>
            </a:extLst>
          </p:cNvPr>
          <p:cNvSpPr/>
          <p:nvPr/>
        </p:nvSpPr>
        <p:spPr>
          <a:xfrm>
            <a:off x="6496580" y="4120102"/>
            <a:ext cx="2016223" cy="51916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Fields after harvest</a:t>
            </a:r>
          </a:p>
        </p:txBody>
      </p:sp>
    </p:spTree>
    <p:extLst>
      <p:ext uri="{BB962C8B-B14F-4D97-AF65-F5344CB8AC3E}">
        <p14:creationId xmlns:p14="http://schemas.microsoft.com/office/powerpoint/2010/main" val="629715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7BCF16CE-1635-4694-868D-4DFA172ED7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276" y="1125590"/>
            <a:ext cx="6834164" cy="4054378"/>
          </a:xfrm>
          <a:prstGeom prst="rect">
            <a:avLst/>
          </a:prstGeom>
        </p:spPr>
      </p:pic>
      <p:pic>
        <p:nvPicPr>
          <p:cNvPr id="8" name="Grafik 7">
            <a:extLst>
              <a:ext uri="{FF2B5EF4-FFF2-40B4-BE49-F238E27FC236}">
                <a16:creationId xmlns:a16="http://schemas.microsoft.com/office/drawing/2014/main" id="{2FDC5F26-A9FD-4C39-AAF3-12CAD65155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3032" y="3152779"/>
            <a:ext cx="2548532" cy="2364453"/>
          </a:xfrm>
          <a:prstGeom prst="rect">
            <a:avLst/>
          </a:prstGeom>
          <a:ln w="28575">
            <a:solidFill>
              <a:schemeClr val="bg1"/>
            </a:solidFill>
          </a:ln>
        </p:spPr>
      </p:pic>
      <p:sp>
        <p:nvSpPr>
          <p:cNvPr id="7" name="Titel 1">
            <a:extLst>
              <a:ext uri="{FF2B5EF4-FFF2-40B4-BE49-F238E27FC236}">
                <a16:creationId xmlns:a16="http://schemas.microsoft.com/office/drawing/2014/main" id="{CD2E882E-C3F7-459F-808C-D55E3534381C}"/>
              </a:ext>
            </a:extLst>
          </p:cNvPr>
          <p:cNvSpPr>
            <a:spLocks noGrp="1"/>
          </p:cNvSpPr>
          <p:nvPr>
            <p:ph type="title"/>
          </p:nvPr>
        </p:nvSpPr>
        <p:spPr>
          <a:xfrm>
            <a:off x="536575" y="228600"/>
            <a:ext cx="8251825" cy="717550"/>
          </a:xfrm>
        </p:spPr>
        <p:txBody>
          <a:bodyPr/>
          <a:lstStyle/>
          <a:p>
            <a:r>
              <a:rPr lang="en-US" dirty="0"/>
              <a:t>Hens foraging in cattle paddock</a:t>
            </a:r>
          </a:p>
        </p:txBody>
      </p:sp>
      <p:sp>
        <p:nvSpPr>
          <p:cNvPr id="11" name="Rechteck 10">
            <a:extLst>
              <a:ext uri="{FF2B5EF4-FFF2-40B4-BE49-F238E27FC236}">
                <a16:creationId xmlns:a16="http://schemas.microsoft.com/office/drawing/2014/main" id="{2115B910-B496-4EE6-8CF4-5362F95A5814}"/>
              </a:ext>
            </a:extLst>
          </p:cNvPr>
          <p:cNvSpPr/>
          <p:nvPr/>
        </p:nvSpPr>
        <p:spPr>
          <a:xfrm>
            <a:off x="3007365" y="5406411"/>
            <a:ext cx="5650359" cy="62584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Chickens feed on insects and mites attracted by herbivores</a:t>
            </a:r>
          </a:p>
        </p:txBody>
      </p:sp>
      <p:sp>
        <p:nvSpPr>
          <p:cNvPr id="12" name="Rechteck 11">
            <a:extLst>
              <a:ext uri="{FF2B5EF4-FFF2-40B4-BE49-F238E27FC236}">
                <a16:creationId xmlns:a16="http://schemas.microsoft.com/office/drawing/2014/main" id="{356FFAAD-EEF6-4613-8369-0105A92BBF2A}"/>
              </a:ext>
            </a:extLst>
          </p:cNvPr>
          <p:cNvSpPr/>
          <p:nvPr/>
        </p:nvSpPr>
        <p:spPr>
          <a:xfrm>
            <a:off x="269825" y="4663562"/>
            <a:ext cx="5666347" cy="42162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ea typeface="ＭＳ Ｐゴシック" charset="-128"/>
              </a:rPr>
              <a:t>Hens feel protected from predators when close to herbivores</a:t>
            </a:r>
          </a:p>
        </p:txBody>
      </p:sp>
      <p:sp>
        <p:nvSpPr>
          <p:cNvPr id="10" name="Rechteck 6">
            <a:extLst>
              <a:ext uri="{FF2B5EF4-FFF2-40B4-BE49-F238E27FC236}">
                <a16:creationId xmlns:a16="http://schemas.microsoft.com/office/drawing/2014/main" id="{CF75EE06-7505-47ED-987A-CF035A920D3C}"/>
              </a:ext>
            </a:extLst>
          </p:cNvPr>
          <p:cNvSpPr/>
          <p:nvPr/>
        </p:nvSpPr>
        <p:spPr>
          <a:xfrm>
            <a:off x="486276" y="5179968"/>
            <a:ext cx="1844823" cy="33230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Tree>
    <p:extLst>
      <p:ext uri="{BB962C8B-B14F-4D97-AF65-F5344CB8AC3E}">
        <p14:creationId xmlns:p14="http://schemas.microsoft.com/office/powerpoint/2010/main" val="2726464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5AE85DB3-A671-4D48-AE0B-87C005278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9456" y="2769156"/>
            <a:ext cx="2998675" cy="2998675"/>
          </a:xfrm>
          <a:prstGeom prst="rect">
            <a:avLst/>
          </a:prstGeom>
        </p:spPr>
      </p:pic>
      <p:pic>
        <p:nvPicPr>
          <p:cNvPr id="28" name="Grafik 27">
            <a:extLst>
              <a:ext uri="{FF2B5EF4-FFF2-40B4-BE49-F238E27FC236}">
                <a16:creationId xmlns:a16="http://schemas.microsoft.com/office/drawing/2014/main" id="{543D041C-84D4-4AA1-A78C-4A2A72F1BF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4836" y="3428999"/>
            <a:ext cx="3081020" cy="2099587"/>
          </a:xfrm>
          <a:prstGeom prst="rect">
            <a:avLst/>
          </a:prstGeom>
        </p:spPr>
      </p:pic>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Plant-based feed components rich in energy</a:t>
            </a:r>
            <a:endParaRPr lang="de-DE" dirty="0"/>
          </a:p>
        </p:txBody>
      </p:sp>
      <p:sp>
        <p:nvSpPr>
          <p:cNvPr id="21" name="Rechteck 20">
            <a:extLst>
              <a:ext uri="{FF2B5EF4-FFF2-40B4-BE49-F238E27FC236}">
                <a16:creationId xmlns:a16="http://schemas.microsoft.com/office/drawing/2014/main" id="{6D69F68A-D900-454B-9B32-14509926CBD3}"/>
              </a:ext>
            </a:extLst>
          </p:cNvPr>
          <p:cNvSpPr/>
          <p:nvPr/>
        </p:nvSpPr>
        <p:spPr>
          <a:xfrm>
            <a:off x="3894551" y="2848298"/>
            <a:ext cx="1386946"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err="1">
                <a:latin typeface="+mn-lt"/>
                <a:ea typeface="ＭＳ Ｐゴシック" charset="-128"/>
              </a:rPr>
              <a:t>Maize</a:t>
            </a:r>
            <a:endParaRPr lang="de-CH" sz="1600" b="0" dirty="0">
              <a:latin typeface="+mn-lt"/>
              <a:ea typeface="ＭＳ Ｐゴシック" charset="-128"/>
            </a:endParaRPr>
          </a:p>
        </p:txBody>
      </p:sp>
      <p:pic>
        <p:nvPicPr>
          <p:cNvPr id="22" name="Grafik 21">
            <a:extLst>
              <a:ext uri="{FF2B5EF4-FFF2-40B4-BE49-F238E27FC236}">
                <a16:creationId xmlns:a16="http://schemas.microsoft.com/office/drawing/2014/main" id="{EDB12FDF-33E1-4382-9E13-EB5B8AD0E6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5856" y="1329414"/>
            <a:ext cx="2446161" cy="1363514"/>
          </a:xfrm>
          <a:prstGeom prst="rect">
            <a:avLst/>
          </a:prstGeom>
        </p:spPr>
      </p:pic>
      <p:pic>
        <p:nvPicPr>
          <p:cNvPr id="24" name="Grafik 23">
            <a:extLst>
              <a:ext uri="{FF2B5EF4-FFF2-40B4-BE49-F238E27FC236}">
                <a16:creationId xmlns:a16="http://schemas.microsoft.com/office/drawing/2014/main" id="{E5787231-20D3-4BDF-B543-B27870CB50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2525" y="908720"/>
            <a:ext cx="2993932" cy="2039583"/>
          </a:xfrm>
          <a:prstGeom prst="rect">
            <a:avLst/>
          </a:prstGeom>
        </p:spPr>
      </p:pic>
      <p:sp>
        <p:nvSpPr>
          <p:cNvPr id="25" name="Rechteck 24">
            <a:extLst>
              <a:ext uri="{FF2B5EF4-FFF2-40B4-BE49-F238E27FC236}">
                <a16:creationId xmlns:a16="http://schemas.microsoft.com/office/drawing/2014/main" id="{FB260F3E-BC6B-4354-BD99-4844E883F65F}"/>
              </a:ext>
            </a:extLst>
          </p:cNvPr>
          <p:cNvSpPr/>
          <p:nvPr/>
        </p:nvSpPr>
        <p:spPr>
          <a:xfrm>
            <a:off x="1530017" y="5429277"/>
            <a:ext cx="119776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a:latin typeface="+mn-lt"/>
                <a:ea typeface="ＭＳ Ｐゴシック" charset="-128"/>
              </a:rPr>
              <a:t>Rice</a:t>
            </a:r>
          </a:p>
        </p:txBody>
      </p:sp>
      <p:sp>
        <p:nvSpPr>
          <p:cNvPr id="26" name="Rechteck 25">
            <a:extLst>
              <a:ext uri="{FF2B5EF4-FFF2-40B4-BE49-F238E27FC236}">
                <a16:creationId xmlns:a16="http://schemas.microsoft.com/office/drawing/2014/main" id="{6F593D13-E761-4729-91E2-DDD009B7DA33}"/>
              </a:ext>
            </a:extLst>
          </p:cNvPr>
          <p:cNvSpPr/>
          <p:nvPr/>
        </p:nvSpPr>
        <p:spPr>
          <a:xfrm>
            <a:off x="3881850" y="5433653"/>
            <a:ext cx="1602522"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a:latin typeface="+mn-lt"/>
                <a:ea typeface="ＭＳ Ｐゴシック" charset="-128"/>
              </a:rPr>
              <a:t>Sunflower</a:t>
            </a:r>
          </a:p>
        </p:txBody>
      </p:sp>
      <p:sp>
        <p:nvSpPr>
          <p:cNvPr id="27" name="Rechteck 26">
            <a:extLst>
              <a:ext uri="{FF2B5EF4-FFF2-40B4-BE49-F238E27FC236}">
                <a16:creationId xmlns:a16="http://schemas.microsoft.com/office/drawing/2014/main" id="{D40EE991-FDF0-48C6-9D9E-7B4162509FF4}"/>
              </a:ext>
            </a:extLst>
          </p:cNvPr>
          <p:cNvSpPr/>
          <p:nvPr/>
        </p:nvSpPr>
        <p:spPr>
          <a:xfrm>
            <a:off x="6824173" y="5416514"/>
            <a:ext cx="1060195"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a:latin typeface="+mn-lt"/>
                <a:ea typeface="ＭＳ Ｐゴシック" charset="-128"/>
              </a:rPr>
              <a:t>Yam</a:t>
            </a:r>
          </a:p>
        </p:txBody>
      </p:sp>
      <p:pic>
        <p:nvPicPr>
          <p:cNvPr id="31" name="Grafik 30">
            <a:extLst>
              <a:ext uri="{FF2B5EF4-FFF2-40B4-BE49-F238E27FC236}">
                <a16:creationId xmlns:a16="http://schemas.microsoft.com/office/drawing/2014/main" id="{1D46F6FE-3891-460D-BA91-A29C9D4CA7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99366" y="3618653"/>
            <a:ext cx="2701798" cy="1719637"/>
          </a:xfrm>
          <a:prstGeom prst="rect">
            <a:avLst/>
          </a:prstGeom>
        </p:spPr>
      </p:pic>
      <p:sp>
        <p:nvSpPr>
          <p:cNvPr id="32" name="Rechteck 31">
            <a:extLst>
              <a:ext uri="{FF2B5EF4-FFF2-40B4-BE49-F238E27FC236}">
                <a16:creationId xmlns:a16="http://schemas.microsoft.com/office/drawing/2014/main" id="{7515DEAB-DEEF-4D1F-9D84-7045674177CA}"/>
              </a:ext>
            </a:extLst>
          </p:cNvPr>
          <p:cNvSpPr/>
          <p:nvPr/>
        </p:nvSpPr>
        <p:spPr>
          <a:xfrm>
            <a:off x="6128131" y="2860462"/>
            <a:ext cx="2044269"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a:latin typeface="+mn-lt"/>
                <a:ea typeface="ＭＳ Ｐゴシック" charset="-128"/>
              </a:rPr>
              <a:t>Sorghum and </a:t>
            </a:r>
            <a:r>
              <a:rPr lang="de-CH" sz="1600" b="0" dirty="0" err="1">
                <a:latin typeface="+mn-lt"/>
                <a:ea typeface="ＭＳ Ｐゴシック" charset="-128"/>
              </a:rPr>
              <a:t>millet</a:t>
            </a:r>
            <a:endParaRPr lang="de-CH" sz="1600" b="0" dirty="0">
              <a:latin typeface="+mn-lt"/>
              <a:ea typeface="ＭＳ Ｐゴシック" charset="-128"/>
            </a:endParaRPr>
          </a:p>
        </p:txBody>
      </p:sp>
      <p:sp>
        <p:nvSpPr>
          <p:cNvPr id="16" name="Rechteck 4">
            <a:extLst>
              <a:ext uri="{FF2B5EF4-FFF2-40B4-BE49-F238E27FC236}">
                <a16:creationId xmlns:a16="http://schemas.microsoft.com/office/drawing/2014/main" id="{D1302EC9-3236-4E78-9121-06EA68733D73}"/>
              </a:ext>
            </a:extLst>
          </p:cNvPr>
          <p:cNvSpPr/>
          <p:nvPr/>
        </p:nvSpPr>
        <p:spPr>
          <a:xfrm>
            <a:off x="1187625" y="2752988"/>
            <a:ext cx="1152126"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Wheat</a:t>
            </a:r>
          </a:p>
        </p:txBody>
      </p:sp>
      <p:pic>
        <p:nvPicPr>
          <p:cNvPr id="17" name="Grafik 14">
            <a:extLst>
              <a:ext uri="{FF2B5EF4-FFF2-40B4-BE49-F238E27FC236}">
                <a16:creationId xmlns:a16="http://schemas.microsoft.com/office/drawing/2014/main" id="{CD341F88-32DD-43A2-ADD3-D6E6A416AC4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6866" y="1005835"/>
            <a:ext cx="2352848" cy="1882783"/>
          </a:xfrm>
          <a:prstGeom prst="rect">
            <a:avLst/>
          </a:prstGeom>
        </p:spPr>
      </p:pic>
    </p:spTree>
    <p:extLst>
      <p:ext uri="{BB962C8B-B14F-4D97-AF65-F5344CB8AC3E}">
        <p14:creationId xmlns:p14="http://schemas.microsoft.com/office/powerpoint/2010/main" val="67618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6CDB0-8827-4233-BAB6-FFB1EC457220}"/>
              </a:ext>
            </a:extLst>
          </p:cNvPr>
          <p:cNvSpPr>
            <a:spLocks noGrp="1"/>
          </p:cNvSpPr>
          <p:nvPr>
            <p:ph type="title"/>
          </p:nvPr>
        </p:nvSpPr>
        <p:spPr/>
        <p:txBody>
          <a:bodyPr/>
          <a:lstStyle/>
          <a:p>
            <a:r>
              <a:rPr lang="en-US" dirty="0"/>
              <a:t>Common feed high in carbohydrates</a:t>
            </a:r>
            <a:endParaRPr lang="de-CH" dirty="0"/>
          </a:p>
        </p:txBody>
      </p:sp>
      <p:graphicFrame>
        <p:nvGraphicFramePr>
          <p:cNvPr id="5" name="Tabelle 4">
            <a:extLst>
              <a:ext uri="{FF2B5EF4-FFF2-40B4-BE49-F238E27FC236}">
                <a16:creationId xmlns:a16="http://schemas.microsoft.com/office/drawing/2014/main" id="{764B1952-7798-457E-837B-53F8409BAE3C}"/>
              </a:ext>
            </a:extLst>
          </p:cNvPr>
          <p:cNvGraphicFramePr>
            <a:graphicFrameLocks noGrp="1"/>
          </p:cNvGraphicFramePr>
          <p:nvPr>
            <p:extLst>
              <p:ext uri="{D42A27DB-BD31-4B8C-83A1-F6EECF244321}">
                <p14:modId xmlns:p14="http://schemas.microsoft.com/office/powerpoint/2010/main" val="1489629163"/>
              </p:ext>
            </p:extLst>
          </p:nvPr>
        </p:nvGraphicFramePr>
        <p:xfrm>
          <a:off x="467544" y="1196752"/>
          <a:ext cx="7999039" cy="4896542"/>
        </p:xfrm>
        <a:graphic>
          <a:graphicData uri="http://schemas.openxmlformats.org/drawingml/2006/table">
            <a:tbl>
              <a:tblPr>
                <a:tableStyleId>{5C22544A-7EE6-4342-B048-85BDC9FD1C3A}</a:tableStyleId>
              </a:tblPr>
              <a:tblGrid>
                <a:gridCol w="1762173">
                  <a:extLst>
                    <a:ext uri="{9D8B030D-6E8A-4147-A177-3AD203B41FA5}">
                      <a16:colId xmlns:a16="http://schemas.microsoft.com/office/drawing/2014/main" val="3746525672"/>
                    </a:ext>
                  </a:extLst>
                </a:gridCol>
                <a:gridCol w="1837174">
                  <a:extLst>
                    <a:ext uri="{9D8B030D-6E8A-4147-A177-3AD203B41FA5}">
                      <a16:colId xmlns:a16="http://schemas.microsoft.com/office/drawing/2014/main" val="1965798084"/>
                    </a:ext>
                  </a:extLst>
                </a:gridCol>
                <a:gridCol w="1173251">
                  <a:extLst>
                    <a:ext uri="{9D8B030D-6E8A-4147-A177-3AD203B41FA5}">
                      <a16:colId xmlns:a16="http://schemas.microsoft.com/office/drawing/2014/main" val="1856349205"/>
                    </a:ext>
                  </a:extLst>
                </a:gridCol>
                <a:gridCol w="659954">
                  <a:extLst>
                    <a:ext uri="{9D8B030D-6E8A-4147-A177-3AD203B41FA5}">
                      <a16:colId xmlns:a16="http://schemas.microsoft.com/office/drawing/2014/main" val="3990846673"/>
                    </a:ext>
                  </a:extLst>
                </a:gridCol>
                <a:gridCol w="1099923">
                  <a:extLst>
                    <a:ext uri="{9D8B030D-6E8A-4147-A177-3AD203B41FA5}">
                      <a16:colId xmlns:a16="http://schemas.microsoft.com/office/drawing/2014/main" val="1139471009"/>
                    </a:ext>
                  </a:extLst>
                </a:gridCol>
                <a:gridCol w="1466564">
                  <a:extLst>
                    <a:ext uri="{9D8B030D-6E8A-4147-A177-3AD203B41FA5}">
                      <a16:colId xmlns:a16="http://schemas.microsoft.com/office/drawing/2014/main" val="1973775539"/>
                    </a:ext>
                  </a:extLst>
                </a:gridCol>
              </a:tblGrid>
              <a:tr h="611142">
                <a:tc>
                  <a:txBody>
                    <a:bodyPr/>
                    <a:lstStyle/>
                    <a:p>
                      <a:pPr>
                        <a:lnSpc>
                          <a:spcPts val="1400"/>
                        </a:lnSpc>
                        <a:spcAft>
                          <a:spcPts val="600"/>
                        </a:spcAft>
                      </a:pPr>
                      <a:r>
                        <a:rPr lang="en-GB" sz="1600" b="1" dirty="0">
                          <a:effectLst/>
                        </a:rPr>
                        <a:t>Feed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b="1" dirty="0">
                          <a:effectLst/>
                        </a:rPr>
                        <a:t>Carbohydrates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Proteins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Fats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Minerals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dirty="0">
                          <a:effectLst/>
                        </a:rPr>
                        <a:t>Vitamins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815066015"/>
                  </a:ext>
                </a:extLst>
              </a:tr>
              <a:tr h="321615">
                <a:tc>
                  <a:txBody>
                    <a:bodyPr/>
                    <a:lstStyle/>
                    <a:p>
                      <a:pPr>
                        <a:lnSpc>
                          <a:spcPts val="1400"/>
                        </a:lnSpc>
                        <a:spcAft>
                          <a:spcPts val="600"/>
                        </a:spcAft>
                      </a:pPr>
                      <a:r>
                        <a:rPr lang="en-GB" sz="1600" b="1">
                          <a:effectLst/>
                        </a:rPr>
                        <a:t>Barley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33644264"/>
                  </a:ext>
                </a:extLst>
              </a:tr>
              <a:tr h="321615">
                <a:tc>
                  <a:txBody>
                    <a:bodyPr/>
                    <a:lstStyle/>
                    <a:p>
                      <a:pPr>
                        <a:lnSpc>
                          <a:spcPts val="1400"/>
                        </a:lnSpc>
                        <a:spcAft>
                          <a:spcPts val="600"/>
                        </a:spcAft>
                      </a:pPr>
                      <a:r>
                        <a:rPr lang="en-GB" sz="1600" b="1">
                          <a:effectLst/>
                        </a:rPr>
                        <a:t>Beans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31602412"/>
                  </a:ext>
                </a:extLst>
              </a:tr>
              <a:tr h="321615">
                <a:tc>
                  <a:txBody>
                    <a:bodyPr/>
                    <a:lstStyle/>
                    <a:p>
                      <a:pPr>
                        <a:lnSpc>
                          <a:spcPts val="1400"/>
                        </a:lnSpc>
                        <a:spcAft>
                          <a:spcPts val="600"/>
                        </a:spcAft>
                      </a:pPr>
                      <a:r>
                        <a:rPr lang="en-GB" sz="1600" b="1" dirty="0">
                          <a:effectLst/>
                        </a:rPr>
                        <a:t>Maize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17407554"/>
                  </a:ext>
                </a:extLst>
              </a:tr>
              <a:tr h="321615">
                <a:tc>
                  <a:txBody>
                    <a:bodyPr/>
                    <a:lstStyle/>
                    <a:p>
                      <a:pPr>
                        <a:lnSpc>
                          <a:spcPts val="1400"/>
                        </a:lnSpc>
                        <a:spcAft>
                          <a:spcPts val="600"/>
                        </a:spcAft>
                      </a:pPr>
                      <a:r>
                        <a:rPr lang="en-GB" sz="1600" b="1">
                          <a:effectLst/>
                        </a:rPr>
                        <a:t>Millet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42553979"/>
                  </a:ext>
                </a:extLst>
              </a:tr>
              <a:tr h="321615">
                <a:tc>
                  <a:txBody>
                    <a:bodyPr/>
                    <a:lstStyle/>
                    <a:p>
                      <a:pPr>
                        <a:lnSpc>
                          <a:spcPts val="1400"/>
                        </a:lnSpc>
                        <a:spcAft>
                          <a:spcPts val="600"/>
                        </a:spcAft>
                      </a:pPr>
                      <a:r>
                        <a:rPr lang="en-GB" sz="1600" b="1">
                          <a:effectLst/>
                        </a:rPr>
                        <a:t>Oats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63664776"/>
                  </a:ext>
                </a:extLst>
              </a:tr>
              <a:tr h="321615">
                <a:tc>
                  <a:txBody>
                    <a:bodyPr/>
                    <a:lstStyle/>
                    <a:p>
                      <a:pPr>
                        <a:lnSpc>
                          <a:spcPts val="1400"/>
                        </a:lnSpc>
                        <a:spcAft>
                          <a:spcPts val="600"/>
                        </a:spcAft>
                      </a:pPr>
                      <a:r>
                        <a:rPr lang="en-GB" sz="1600" b="1">
                          <a:effectLst/>
                        </a:rPr>
                        <a:t>Peas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86588257"/>
                  </a:ext>
                </a:extLst>
              </a:tr>
              <a:tr h="321615">
                <a:tc>
                  <a:txBody>
                    <a:bodyPr/>
                    <a:lstStyle/>
                    <a:p>
                      <a:pPr>
                        <a:lnSpc>
                          <a:spcPts val="1400"/>
                        </a:lnSpc>
                        <a:spcAft>
                          <a:spcPts val="600"/>
                        </a:spcAft>
                      </a:pPr>
                      <a:r>
                        <a:rPr lang="en-GB" sz="1600" b="1">
                          <a:effectLst/>
                        </a:rPr>
                        <a:t>Potatoes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46004875"/>
                  </a:ext>
                </a:extLst>
              </a:tr>
              <a:tr h="321615">
                <a:tc>
                  <a:txBody>
                    <a:bodyPr/>
                    <a:lstStyle/>
                    <a:p>
                      <a:pPr>
                        <a:lnSpc>
                          <a:spcPts val="1400"/>
                        </a:lnSpc>
                        <a:spcAft>
                          <a:spcPts val="600"/>
                        </a:spcAft>
                      </a:pPr>
                      <a:r>
                        <a:rPr lang="en-GB" sz="1600" b="1">
                          <a:effectLst/>
                        </a:rPr>
                        <a:t>Rice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14970200"/>
                  </a:ext>
                </a:extLst>
              </a:tr>
              <a:tr h="321615">
                <a:tc>
                  <a:txBody>
                    <a:bodyPr/>
                    <a:lstStyle/>
                    <a:p>
                      <a:pPr>
                        <a:lnSpc>
                          <a:spcPts val="1400"/>
                        </a:lnSpc>
                        <a:spcAft>
                          <a:spcPts val="600"/>
                        </a:spcAft>
                      </a:pPr>
                      <a:r>
                        <a:rPr lang="en-GB" sz="1600" b="1">
                          <a:effectLst/>
                        </a:rPr>
                        <a:t>Rye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8141944"/>
                  </a:ext>
                </a:extLst>
              </a:tr>
              <a:tr h="321615">
                <a:tc>
                  <a:txBody>
                    <a:bodyPr/>
                    <a:lstStyle/>
                    <a:p>
                      <a:pPr>
                        <a:lnSpc>
                          <a:spcPts val="1400"/>
                        </a:lnSpc>
                        <a:spcAft>
                          <a:spcPts val="600"/>
                        </a:spcAft>
                      </a:pPr>
                      <a:r>
                        <a:rPr lang="en-GB" sz="1600" b="1">
                          <a:effectLst/>
                        </a:rPr>
                        <a:t>Sorghum grain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960069"/>
                  </a:ext>
                </a:extLst>
              </a:tr>
              <a:tr h="321615">
                <a:tc>
                  <a:txBody>
                    <a:bodyPr/>
                    <a:lstStyle/>
                    <a:p>
                      <a:pPr>
                        <a:lnSpc>
                          <a:spcPts val="1400"/>
                        </a:lnSpc>
                        <a:spcAft>
                          <a:spcPts val="600"/>
                        </a:spcAft>
                      </a:pPr>
                      <a:r>
                        <a:rPr lang="en-GB" sz="1600" b="1" dirty="0">
                          <a:effectLst/>
                        </a:rPr>
                        <a:t>Wheat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711568"/>
                  </a:ext>
                </a:extLst>
              </a:tr>
              <a:tr h="747635">
                <a:tc>
                  <a:txBody>
                    <a:bodyPr/>
                    <a:lstStyle/>
                    <a:p>
                      <a:pPr>
                        <a:lnSpc>
                          <a:spcPts val="1400"/>
                        </a:lnSpc>
                        <a:spcBef>
                          <a:spcPts val="600"/>
                        </a:spcBef>
                        <a:spcAft>
                          <a:spcPts val="600"/>
                        </a:spcAft>
                      </a:pPr>
                      <a:endParaRPr lang="de-CH" sz="12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gridSpan="5">
                  <a:txBody>
                    <a:bodyPr/>
                    <a:lstStyle/>
                    <a:p>
                      <a:pPr>
                        <a:lnSpc>
                          <a:spcPts val="1400"/>
                        </a:lnSpc>
                        <a:spcBef>
                          <a:spcPts val="0"/>
                        </a:spcBef>
                        <a:spcAft>
                          <a:spcPts val="600"/>
                        </a:spcAft>
                      </a:pPr>
                      <a:r>
                        <a:rPr lang="en-US" sz="1200" dirty="0">
                          <a:effectLst/>
                        </a:rPr>
                        <a:t>+++ high content, ++ medium content, + low content, - none</a:t>
                      </a:r>
                      <a:endParaRPr lang="de-CH" sz="1200" dirty="0">
                        <a:effectLst/>
                      </a:endParaRPr>
                    </a:p>
                    <a:p>
                      <a:pPr>
                        <a:lnSpc>
                          <a:spcPts val="1400"/>
                        </a:lnSpc>
                        <a:spcAft>
                          <a:spcPts val="600"/>
                        </a:spcAft>
                      </a:pPr>
                      <a:r>
                        <a:rPr lang="fr-CH" sz="1000" dirty="0">
                          <a:effectLst/>
                        </a:rPr>
                        <a:t>Source: </a:t>
                      </a:r>
                      <a:r>
                        <a:rPr lang="fr-CH" sz="1000" dirty="0" err="1">
                          <a:effectLst/>
                        </a:rPr>
                        <a:t>Ahlers</a:t>
                      </a:r>
                      <a:r>
                        <a:rPr lang="fr-CH" sz="1000" dirty="0">
                          <a:effectLst/>
                        </a:rPr>
                        <a:t> C. et al., 2009, </a:t>
                      </a:r>
                      <a:r>
                        <a:rPr lang="fr-CH" sz="1000" dirty="0" err="1">
                          <a:effectLst/>
                        </a:rPr>
                        <a:t>Improving</a:t>
                      </a:r>
                      <a:r>
                        <a:rPr lang="fr-CH" sz="1000" dirty="0">
                          <a:effectLst/>
                        </a:rPr>
                        <a:t> village </a:t>
                      </a:r>
                      <a:r>
                        <a:rPr lang="fr-CH" sz="1000" dirty="0" err="1">
                          <a:effectLst/>
                        </a:rPr>
                        <a:t>chicken</a:t>
                      </a:r>
                      <a:r>
                        <a:rPr lang="fr-CH" sz="1000" dirty="0">
                          <a:effectLst/>
                        </a:rPr>
                        <a:t> production, p. 55, </a:t>
                      </a:r>
                      <a:r>
                        <a:rPr lang="fr-CH" sz="1000" dirty="0" err="1">
                          <a:effectLst/>
                        </a:rPr>
                        <a:t>modified</a:t>
                      </a:r>
                      <a:r>
                        <a:rPr lang="fr-CH" sz="1000" dirty="0">
                          <a:effectLst/>
                        </a:rPr>
                        <a:t> by </a:t>
                      </a:r>
                      <a:r>
                        <a:rPr lang="fr-CH" sz="1000" dirty="0" err="1">
                          <a:effectLst/>
                        </a:rPr>
                        <a:t>FiBL</a:t>
                      </a:r>
                      <a:r>
                        <a:rPr lang="fr-CH" sz="1000" dirty="0">
                          <a:effectLst/>
                        </a:rPr>
                        <a:t> </a:t>
                      </a:r>
                      <a:endParaRPr lang="de-CH" sz="1000" kern="1200" dirty="0">
                        <a:solidFill>
                          <a:schemeClr val="dk1"/>
                        </a:solidFill>
                        <a:effectLst/>
                        <a:latin typeface="+mn-lt"/>
                        <a:ea typeface="+mn-ea"/>
                        <a:cs typeface="+mn-cs"/>
                      </a:endParaRPr>
                    </a:p>
                  </a:txBody>
                  <a:tcPr marL="68580" marR="68580" marT="0" marB="0" anchor="ctr">
                    <a:noFill/>
                  </a:tcP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703325967"/>
                  </a:ext>
                </a:extLst>
              </a:tr>
            </a:tbl>
          </a:graphicData>
        </a:graphic>
      </p:graphicFrame>
    </p:spTree>
    <p:extLst>
      <p:ext uri="{BB962C8B-B14F-4D97-AF65-F5344CB8AC3E}">
        <p14:creationId xmlns:p14="http://schemas.microsoft.com/office/powerpoint/2010/main" val="75909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094" y="315354"/>
            <a:ext cx="8607425" cy="717550"/>
          </a:xfrm>
        </p:spPr>
        <p:txBody>
          <a:bodyPr/>
          <a:lstStyle/>
          <a:p>
            <a:r>
              <a:rPr lang="en-US" dirty="0">
                <a:latin typeface="Arial" panose="020B0604020202020204" pitchFamily="34" charset="0"/>
                <a:cs typeface="Arial" panose="020B0604020202020204" pitchFamily="34" charset="0"/>
              </a:rPr>
              <a:t>Plant-based protein-rich poultry feed components </a:t>
            </a:r>
            <a:endParaRPr lang="de-DE" dirty="0"/>
          </a:p>
        </p:txBody>
      </p:sp>
      <p:sp>
        <p:nvSpPr>
          <p:cNvPr id="5" name="Rechteck 4">
            <a:extLst>
              <a:ext uri="{FF2B5EF4-FFF2-40B4-BE49-F238E27FC236}">
                <a16:creationId xmlns:a16="http://schemas.microsoft.com/office/drawing/2014/main" id="{2F716242-F77E-4F81-BB49-87FA8296F7B8}"/>
              </a:ext>
            </a:extLst>
          </p:cNvPr>
          <p:cNvSpPr/>
          <p:nvPr/>
        </p:nvSpPr>
        <p:spPr>
          <a:xfrm>
            <a:off x="4692118" y="5253472"/>
            <a:ext cx="1903504"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Cereal sprouts</a:t>
            </a:r>
          </a:p>
        </p:txBody>
      </p:sp>
      <p:sp>
        <p:nvSpPr>
          <p:cNvPr id="4" name="Rechteck 3">
            <a:extLst>
              <a:ext uri="{FF2B5EF4-FFF2-40B4-BE49-F238E27FC236}">
                <a16:creationId xmlns:a16="http://schemas.microsoft.com/office/drawing/2014/main" id="{A959224F-6661-4E67-810C-3510F1C3DF66}"/>
              </a:ext>
            </a:extLst>
          </p:cNvPr>
          <p:cNvSpPr/>
          <p:nvPr/>
        </p:nvSpPr>
        <p:spPr>
          <a:xfrm>
            <a:off x="646557" y="2832215"/>
            <a:ext cx="146907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err="1">
                <a:latin typeface="+mn-lt"/>
                <a:ea typeface="ＭＳ Ｐゴシック" charset="-128"/>
              </a:rPr>
              <a:t>Cowbeans</a:t>
            </a:r>
            <a:endParaRPr lang="de-CH" sz="1600" b="0" dirty="0">
              <a:latin typeface="+mn-lt"/>
              <a:ea typeface="ＭＳ Ｐゴシック" charset="-128"/>
            </a:endParaRPr>
          </a:p>
        </p:txBody>
      </p:sp>
      <p:sp>
        <p:nvSpPr>
          <p:cNvPr id="6" name="Rechteck 5">
            <a:extLst>
              <a:ext uri="{FF2B5EF4-FFF2-40B4-BE49-F238E27FC236}">
                <a16:creationId xmlns:a16="http://schemas.microsoft.com/office/drawing/2014/main" id="{A0786763-2023-4430-AB80-5ED6C76728EC}"/>
              </a:ext>
            </a:extLst>
          </p:cNvPr>
          <p:cNvSpPr/>
          <p:nvPr/>
        </p:nvSpPr>
        <p:spPr>
          <a:xfrm>
            <a:off x="3686952" y="2753017"/>
            <a:ext cx="1642691" cy="42054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err="1">
                <a:latin typeface="+mn-lt"/>
                <a:ea typeface="ＭＳ Ｐゴシック" charset="-128"/>
              </a:rPr>
              <a:t>Mungbeans</a:t>
            </a:r>
            <a:endParaRPr lang="de-CH" sz="1600" b="0" dirty="0">
              <a:latin typeface="+mn-lt"/>
              <a:ea typeface="ＭＳ Ｐゴシック" charset="-128"/>
            </a:endParaRPr>
          </a:p>
        </p:txBody>
      </p:sp>
      <p:sp>
        <p:nvSpPr>
          <p:cNvPr id="7" name="Rechteck 6">
            <a:extLst>
              <a:ext uri="{FF2B5EF4-FFF2-40B4-BE49-F238E27FC236}">
                <a16:creationId xmlns:a16="http://schemas.microsoft.com/office/drawing/2014/main" id="{3EA81726-D132-40B6-95DC-ABF3CD07F242}"/>
              </a:ext>
            </a:extLst>
          </p:cNvPr>
          <p:cNvSpPr/>
          <p:nvPr/>
        </p:nvSpPr>
        <p:spPr>
          <a:xfrm>
            <a:off x="6444209" y="2809257"/>
            <a:ext cx="1259016" cy="36151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 peas</a:t>
            </a:r>
            <a:endParaRPr lang="de-CH" sz="1600" b="0" dirty="0">
              <a:latin typeface="+mn-lt"/>
              <a:ea typeface="ＭＳ Ｐゴシック" charset="-128"/>
            </a:endParaRPr>
          </a:p>
        </p:txBody>
      </p:sp>
      <p:sp>
        <p:nvSpPr>
          <p:cNvPr id="8" name="Rechteck 7">
            <a:extLst>
              <a:ext uri="{FF2B5EF4-FFF2-40B4-BE49-F238E27FC236}">
                <a16:creationId xmlns:a16="http://schemas.microsoft.com/office/drawing/2014/main" id="{7D945F3D-21E1-4DB5-B17D-33BE65E78400}"/>
              </a:ext>
            </a:extLst>
          </p:cNvPr>
          <p:cNvSpPr/>
          <p:nvPr/>
        </p:nvSpPr>
        <p:spPr>
          <a:xfrm>
            <a:off x="2296203" y="5328936"/>
            <a:ext cx="1903504" cy="33273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Cassava leaves</a:t>
            </a:r>
            <a:endParaRPr lang="de-CH" sz="1600" b="0" dirty="0">
              <a:latin typeface="+mn-lt"/>
              <a:ea typeface="ＭＳ Ｐゴシック" charset="-128"/>
            </a:endParaRPr>
          </a:p>
        </p:txBody>
      </p:sp>
      <p:pic>
        <p:nvPicPr>
          <p:cNvPr id="11" name="Grafik 10">
            <a:extLst>
              <a:ext uri="{FF2B5EF4-FFF2-40B4-BE49-F238E27FC236}">
                <a16:creationId xmlns:a16="http://schemas.microsoft.com/office/drawing/2014/main" id="{6ABC7B87-23F4-4172-BF7F-2FF8269334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7824" y="1191875"/>
            <a:ext cx="2808312" cy="1431863"/>
          </a:xfrm>
          <a:prstGeom prst="rect">
            <a:avLst/>
          </a:prstGeom>
        </p:spPr>
      </p:pic>
      <p:pic>
        <p:nvPicPr>
          <p:cNvPr id="12" name="Grafik 11">
            <a:extLst>
              <a:ext uri="{FF2B5EF4-FFF2-40B4-BE49-F238E27FC236}">
                <a16:creationId xmlns:a16="http://schemas.microsoft.com/office/drawing/2014/main" id="{D5F44DE4-8165-4C04-8B26-FC55D14AFB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2161" y="993404"/>
            <a:ext cx="2664296" cy="1838811"/>
          </a:xfrm>
          <a:prstGeom prst="rect">
            <a:avLst/>
          </a:prstGeom>
        </p:spPr>
      </p:pic>
      <p:pic>
        <p:nvPicPr>
          <p:cNvPr id="13" name="Grafik 12">
            <a:extLst>
              <a:ext uri="{FF2B5EF4-FFF2-40B4-BE49-F238E27FC236}">
                <a16:creationId xmlns:a16="http://schemas.microsoft.com/office/drawing/2014/main" id="{464BA90C-B056-4FB0-81D5-574B620613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29558" y="3491505"/>
            <a:ext cx="2531249" cy="1761967"/>
          </a:xfrm>
          <a:prstGeom prst="rect">
            <a:avLst/>
          </a:prstGeom>
        </p:spPr>
      </p:pic>
      <p:pic>
        <p:nvPicPr>
          <p:cNvPr id="14" name="x_Grafik 1">
            <a:extLst>
              <a:ext uri="{FF2B5EF4-FFF2-40B4-BE49-F238E27FC236}">
                <a16:creationId xmlns:a16="http://schemas.microsoft.com/office/drawing/2014/main" id="{0F6B9D42-E8CF-4419-A59A-A0389F9A14C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427985" y="3952703"/>
            <a:ext cx="2232248" cy="129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1633F4BF-FB61-4B9E-85CE-DD4BE72E13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5536" y="1191875"/>
            <a:ext cx="2307234" cy="1563455"/>
          </a:xfrm>
          <a:prstGeom prst="rect">
            <a:avLst/>
          </a:prstGeom>
        </p:spPr>
      </p:pic>
      <p:sp>
        <p:nvSpPr>
          <p:cNvPr id="17" name="Rechteck 4">
            <a:extLst>
              <a:ext uri="{FF2B5EF4-FFF2-40B4-BE49-F238E27FC236}">
                <a16:creationId xmlns:a16="http://schemas.microsoft.com/office/drawing/2014/main" id="{DD19A1D8-D722-4FC0-B842-0805FA0802EA}"/>
              </a:ext>
            </a:extLst>
          </p:cNvPr>
          <p:cNvSpPr/>
          <p:nvPr/>
        </p:nvSpPr>
        <p:spPr>
          <a:xfrm>
            <a:off x="7045754" y="5262975"/>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Lucerne pellets</a:t>
            </a:r>
          </a:p>
        </p:txBody>
      </p:sp>
      <p:sp>
        <p:nvSpPr>
          <p:cNvPr id="19" name="Rechteck 4">
            <a:extLst>
              <a:ext uri="{FF2B5EF4-FFF2-40B4-BE49-F238E27FC236}">
                <a16:creationId xmlns:a16="http://schemas.microsoft.com/office/drawing/2014/main" id="{DFF36602-F517-4D34-8136-5F9EA213B4E5}"/>
              </a:ext>
            </a:extLst>
          </p:cNvPr>
          <p:cNvSpPr/>
          <p:nvPr/>
        </p:nvSpPr>
        <p:spPr>
          <a:xfrm>
            <a:off x="280095" y="5207688"/>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Soy beans</a:t>
            </a:r>
          </a:p>
        </p:txBody>
      </p:sp>
      <p:pic>
        <p:nvPicPr>
          <p:cNvPr id="20" name="Grafik 6">
            <a:extLst>
              <a:ext uri="{FF2B5EF4-FFF2-40B4-BE49-F238E27FC236}">
                <a16:creationId xmlns:a16="http://schemas.microsoft.com/office/drawing/2014/main" id="{36F2FF6C-36A0-49FD-B004-C6EB0618BC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60233" y="3208719"/>
            <a:ext cx="2160240" cy="2016306"/>
          </a:xfrm>
          <a:prstGeom prst="rect">
            <a:avLst/>
          </a:prstGeom>
        </p:spPr>
      </p:pic>
      <p:pic>
        <p:nvPicPr>
          <p:cNvPr id="21" name="Grafik 12">
            <a:extLst>
              <a:ext uri="{FF2B5EF4-FFF2-40B4-BE49-F238E27FC236}">
                <a16:creationId xmlns:a16="http://schemas.microsoft.com/office/drawing/2014/main" id="{69EC2EF3-6C51-46DE-ADED-4F1641758E3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9719" y="3302313"/>
            <a:ext cx="2243832" cy="1975913"/>
          </a:xfrm>
          <a:prstGeom prst="rect">
            <a:avLst/>
          </a:prstGeom>
        </p:spPr>
      </p:pic>
    </p:spTree>
    <p:extLst>
      <p:ext uri="{BB962C8B-B14F-4D97-AF65-F5344CB8AC3E}">
        <p14:creationId xmlns:p14="http://schemas.microsoft.com/office/powerpoint/2010/main" val="1048303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3379" y="282634"/>
            <a:ext cx="8352928" cy="717550"/>
          </a:xfrm>
        </p:spPr>
        <p:txBody>
          <a:bodyPr/>
          <a:lstStyle/>
          <a:p>
            <a:r>
              <a:rPr lang="en-US" sz="2600" dirty="0">
                <a:latin typeface="Arial" panose="020B0604020202020204" pitchFamily="34" charset="0"/>
                <a:cs typeface="Arial" panose="020B0604020202020204" pitchFamily="34" charset="0"/>
              </a:rPr>
              <a:t>Animal-based protein-rich poultry feed components</a:t>
            </a:r>
            <a:endParaRPr lang="de-DE" sz="2600" dirty="0"/>
          </a:p>
        </p:txBody>
      </p:sp>
      <p:sp>
        <p:nvSpPr>
          <p:cNvPr id="4" name="Rechteck 3">
            <a:extLst>
              <a:ext uri="{FF2B5EF4-FFF2-40B4-BE49-F238E27FC236}">
                <a16:creationId xmlns:a16="http://schemas.microsoft.com/office/drawing/2014/main" id="{63DEB186-F014-43C0-ADED-E7FF7CFD1721}"/>
              </a:ext>
            </a:extLst>
          </p:cNvPr>
          <p:cNvSpPr/>
          <p:nvPr/>
        </p:nvSpPr>
        <p:spPr>
          <a:xfrm>
            <a:off x="789845" y="2960380"/>
            <a:ext cx="1374829"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Termites</a:t>
            </a:r>
            <a:endParaRPr lang="de-CH" sz="1600" b="0" dirty="0">
              <a:latin typeface="+mn-lt"/>
              <a:ea typeface="ＭＳ Ｐゴシック" charset="-128"/>
            </a:endParaRPr>
          </a:p>
        </p:txBody>
      </p:sp>
      <p:sp>
        <p:nvSpPr>
          <p:cNvPr id="6" name="Rechteck 5">
            <a:extLst>
              <a:ext uri="{FF2B5EF4-FFF2-40B4-BE49-F238E27FC236}">
                <a16:creationId xmlns:a16="http://schemas.microsoft.com/office/drawing/2014/main" id="{D519D986-DBFA-4DFF-8985-5AD1B687B78A}"/>
              </a:ext>
            </a:extLst>
          </p:cNvPr>
          <p:cNvSpPr/>
          <p:nvPr/>
        </p:nvSpPr>
        <p:spPr>
          <a:xfrm>
            <a:off x="3587113" y="2947040"/>
            <a:ext cx="1072730"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Worms</a:t>
            </a:r>
            <a:endParaRPr lang="de-CH" sz="1600" b="0" dirty="0">
              <a:latin typeface="+mn-lt"/>
              <a:ea typeface="ＭＳ Ｐゴシック" charset="-128"/>
            </a:endParaRPr>
          </a:p>
        </p:txBody>
      </p:sp>
      <p:sp>
        <p:nvSpPr>
          <p:cNvPr id="7" name="Rechteck 6">
            <a:extLst>
              <a:ext uri="{FF2B5EF4-FFF2-40B4-BE49-F238E27FC236}">
                <a16:creationId xmlns:a16="http://schemas.microsoft.com/office/drawing/2014/main" id="{AD83A21D-599A-4630-925A-BCA07F745455}"/>
              </a:ext>
            </a:extLst>
          </p:cNvPr>
          <p:cNvSpPr/>
          <p:nvPr/>
        </p:nvSpPr>
        <p:spPr>
          <a:xfrm>
            <a:off x="6129892" y="2970850"/>
            <a:ext cx="1072730"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Insects</a:t>
            </a:r>
            <a:endParaRPr lang="de-CH" sz="1600" b="0" dirty="0">
              <a:latin typeface="+mn-lt"/>
              <a:ea typeface="ＭＳ Ｐゴシック" charset="-128"/>
            </a:endParaRPr>
          </a:p>
        </p:txBody>
      </p:sp>
      <p:sp>
        <p:nvSpPr>
          <p:cNvPr id="9" name="Rechteck 8">
            <a:extLst>
              <a:ext uri="{FF2B5EF4-FFF2-40B4-BE49-F238E27FC236}">
                <a16:creationId xmlns:a16="http://schemas.microsoft.com/office/drawing/2014/main" id="{4811A38A-98A8-4AC3-87FB-B81B09340B7F}"/>
              </a:ext>
            </a:extLst>
          </p:cNvPr>
          <p:cNvSpPr/>
          <p:nvPr/>
        </p:nvSpPr>
        <p:spPr>
          <a:xfrm>
            <a:off x="265004" y="5378512"/>
            <a:ext cx="1863351"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Insect larvae</a:t>
            </a:r>
            <a:endParaRPr lang="de-CH" sz="1600" b="0" dirty="0">
              <a:latin typeface="+mn-lt"/>
              <a:ea typeface="ＭＳ Ｐゴシック" charset="-128"/>
            </a:endParaRPr>
          </a:p>
        </p:txBody>
      </p:sp>
      <p:pic>
        <p:nvPicPr>
          <p:cNvPr id="10" name="Grafik 9">
            <a:extLst>
              <a:ext uri="{FF2B5EF4-FFF2-40B4-BE49-F238E27FC236}">
                <a16:creationId xmlns:a16="http://schemas.microsoft.com/office/drawing/2014/main" id="{42CFA342-B670-453D-933C-B8F4980A4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1441" y="1380707"/>
            <a:ext cx="1800000" cy="1431288"/>
          </a:xfrm>
          <a:prstGeom prst="rect">
            <a:avLst/>
          </a:prstGeom>
          <a:solidFill>
            <a:srgbClr val="FFFFFF">
              <a:alpha val="80000"/>
            </a:srgbClr>
          </a:solidFill>
          <a:ln w="28575">
            <a:noFill/>
            <a:miter lim="800000"/>
            <a:headEnd/>
            <a:tailEnd/>
          </a:ln>
          <a:effectLst>
            <a:softEdge rad="63500"/>
          </a:effectLst>
        </p:spPr>
      </p:pic>
      <p:pic>
        <p:nvPicPr>
          <p:cNvPr id="11" name="Grafik 10">
            <a:extLst>
              <a:ext uri="{FF2B5EF4-FFF2-40B4-BE49-F238E27FC236}">
                <a16:creationId xmlns:a16="http://schemas.microsoft.com/office/drawing/2014/main" id="{757644E3-3091-4E6C-AB88-2DB235F196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3848" y="1312936"/>
            <a:ext cx="2133929" cy="1410619"/>
          </a:xfrm>
          <a:prstGeom prst="rect">
            <a:avLst/>
          </a:prstGeom>
        </p:spPr>
      </p:pic>
      <p:sp>
        <p:nvSpPr>
          <p:cNvPr id="15" name="Rechteck 14">
            <a:extLst>
              <a:ext uri="{FF2B5EF4-FFF2-40B4-BE49-F238E27FC236}">
                <a16:creationId xmlns:a16="http://schemas.microsoft.com/office/drawing/2014/main" id="{CA2967DA-A44C-4F0C-91E8-5A7A24E68C60}"/>
              </a:ext>
            </a:extLst>
          </p:cNvPr>
          <p:cNvSpPr/>
          <p:nvPr/>
        </p:nvSpPr>
        <p:spPr>
          <a:xfrm>
            <a:off x="4788024" y="5378512"/>
            <a:ext cx="1539501"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de-CH" sz="1600" b="0" dirty="0">
                <a:latin typeface="+mn-lt"/>
                <a:ea typeface="ＭＳ Ｐゴシック" charset="-128"/>
              </a:rPr>
              <a:t>Fish</a:t>
            </a:r>
          </a:p>
        </p:txBody>
      </p:sp>
      <p:pic>
        <p:nvPicPr>
          <p:cNvPr id="16" name="Grafik 15">
            <a:extLst>
              <a:ext uri="{FF2B5EF4-FFF2-40B4-BE49-F238E27FC236}">
                <a16:creationId xmlns:a16="http://schemas.microsoft.com/office/drawing/2014/main" id="{15FBC174-7176-4590-B290-804C9D68D1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83494" y="3911290"/>
            <a:ext cx="2204730" cy="1272872"/>
          </a:xfrm>
          <a:prstGeom prst="rect">
            <a:avLst/>
          </a:prstGeom>
        </p:spPr>
      </p:pic>
      <p:pic>
        <p:nvPicPr>
          <p:cNvPr id="18" name="Grafik 17">
            <a:extLst>
              <a:ext uri="{FF2B5EF4-FFF2-40B4-BE49-F238E27FC236}">
                <a16:creationId xmlns:a16="http://schemas.microsoft.com/office/drawing/2014/main" id="{CE300BC8-B387-42E5-A621-DC906A22E1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1560" y="1665137"/>
            <a:ext cx="1900488" cy="1173187"/>
          </a:xfrm>
          <a:prstGeom prst="rect">
            <a:avLst/>
          </a:prstGeom>
        </p:spPr>
      </p:pic>
      <p:pic>
        <p:nvPicPr>
          <p:cNvPr id="20" name="Grafik 19">
            <a:extLst>
              <a:ext uri="{FF2B5EF4-FFF2-40B4-BE49-F238E27FC236}">
                <a16:creationId xmlns:a16="http://schemas.microsoft.com/office/drawing/2014/main" id="{2F8FB310-DADE-49EE-B331-90CDF1393D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2848" y="3911290"/>
            <a:ext cx="1863351" cy="1383626"/>
          </a:xfrm>
          <a:prstGeom prst="rect">
            <a:avLst/>
          </a:prstGeom>
        </p:spPr>
      </p:pic>
      <p:sp>
        <p:nvSpPr>
          <p:cNvPr id="14" name="Rechteck 4">
            <a:extLst>
              <a:ext uri="{FF2B5EF4-FFF2-40B4-BE49-F238E27FC236}">
                <a16:creationId xmlns:a16="http://schemas.microsoft.com/office/drawing/2014/main" id="{B9DB498A-353F-4AD9-A543-E4E4B5415C92}"/>
              </a:ext>
            </a:extLst>
          </p:cNvPr>
          <p:cNvSpPr/>
          <p:nvPr/>
        </p:nvSpPr>
        <p:spPr>
          <a:xfrm>
            <a:off x="2305327" y="5281575"/>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Soldier fly meal</a:t>
            </a:r>
          </a:p>
        </p:txBody>
      </p:sp>
      <p:pic>
        <p:nvPicPr>
          <p:cNvPr id="17" name="Grafik 4">
            <a:extLst>
              <a:ext uri="{FF2B5EF4-FFF2-40B4-BE49-F238E27FC236}">
                <a16:creationId xmlns:a16="http://schemas.microsoft.com/office/drawing/2014/main" id="{5ECD59D7-3264-4AD5-97D5-B912C98A86DE}"/>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6789495" y="3437538"/>
            <a:ext cx="2061814" cy="1715903"/>
          </a:xfrm>
          <a:prstGeom prst="rect">
            <a:avLst/>
          </a:prstGeom>
        </p:spPr>
      </p:pic>
      <p:sp>
        <p:nvSpPr>
          <p:cNvPr id="19" name="Rechteck 4">
            <a:extLst>
              <a:ext uri="{FF2B5EF4-FFF2-40B4-BE49-F238E27FC236}">
                <a16:creationId xmlns:a16="http://schemas.microsoft.com/office/drawing/2014/main" id="{95779DDC-6E2B-42FB-89B6-51541A5B8943}"/>
              </a:ext>
            </a:extLst>
          </p:cNvPr>
          <p:cNvSpPr/>
          <p:nvPr/>
        </p:nvSpPr>
        <p:spPr>
          <a:xfrm>
            <a:off x="6992071" y="5295190"/>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Fishmeal</a:t>
            </a:r>
          </a:p>
        </p:txBody>
      </p:sp>
      <p:pic>
        <p:nvPicPr>
          <p:cNvPr id="21" name="Grafik 10">
            <a:extLst>
              <a:ext uri="{FF2B5EF4-FFF2-40B4-BE49-F238E27FC236}">
                <a16:creationId xmlns:a16="http://schemas.microsoft.com/office/drawing/2014/main" id="{2EE5E31A-3B58-44C5-8295-596919BDD04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38598" y="3495729"/>
            <a:ext cx="2061814" cy="1882783"/>
          </a:xfrm>
          <a:prstGeom prst="rect">
            <a:avLst/>
          </a:prstGeom>
        </p:spPr>
      </p:pic>
    </p:spTree>
    <p:extLst>
      <p:ext uri="{BB962C8B-B14F-4D97-AF65-F5344CB8AC3E}">
        <p14:creationId xmlns:p14="http://schemas.microsoft.com/office/powerpoint/2010/main" val="14345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0D832-5C70-4B06-9631-D28B4CFDE394}"/>
              </a:ext>
            </a:extLst>
          </p:cNvPr>
          <p:cNvSpPr>
            <a:spLocks noGrp="1"/>
          </p:cNvSpPr>
          <p:nvPr>
            <p:ph type="title"/>
          </p:nvPr>
        </p:nvSpPr>
        <p:spPr/>
        <p:txBody>
          <a:bodyPr/>
          <a:lstStyle/>
          <a:p>
            <a:r>
              <a:rPr lang="de-CH" dirty="0"/>
              <a:t>Common protein-</a:t>
            </a:r>
            <a:r>
              <a:rPr lang="de-CH" dirty="0" err="1"/>
              <a:t>rich</a:t>
            </a:r>
            <a:r>
              <a:rPr lang="de-CH" dirty="0"/>
              <a:t> </a:t>
            </a:r>
            <a:r>
              <a:rPr lang="de-CH" dirty="0" err="1"/>
              <a:t>feed</a:t>
            </a:r>
            <a:r>
              <a:rPr lang="de-CH" dirty="0"/>
              <a:t> </a:t>
            </a:r>
            <a:r>
              <a:rPr lang="de-CH" dirty="0" err="1"/>
              <a:t>sources</a:t>
            </a:r>
            <a:endParaRPr lang="de-CH" dirty="0"/>
          </a:p>
        </p:txBody>
      </p:sp>
      <p:graphicFrame>
        <p:nvGraphicFramePr>
          <p:cNvPr id="6" name="Tabelle 5">
            <a:extLst>
              <a:ext uri="{FF2B5EF4-FFF2-40B4-BE49-F238E27FC236}">
                <a16:creationId xmlns:a16="http://schemas.microsoft.com/office/drawing/2014/main" id="{20E96C6A-35B8-4F91-8517-A28F6C850F5E}"/>
              </a:ext>
            </a:extLst>
          </p:cNvPr>
          <p:cNvGraphicFramePr>
            <a:graphicFrameLocks noGrp="1"/>
          </p:cNvGraphicFramePr>
          <p:nvPr>
            <p:extLst>
              <p:ext uri="{D42A27DB-BD31-4B8C-83A1-F6EECF244321}">
                <p14:modId xmlns:p14="http://schemas.microsoft.com/office/powerpoint/2010/main" val="2254744424"/>
              </p:ext>
            </p:extLst>
          </p:nvPr>
        </p:nvGraphicFramePr>
        <p:xfrm>
          <a:off x="361462" y="836712"/>
          <a:ext cx="8374386" cy="5332579"/>
        </p:xfrm>
        <a:graphic>
          <a:graphicData uri="http://schemas.openxmlformats.org/drawingml/2006/table">
            <a:tbl>
              <a:tblPr>
                <a:tableStyleId>{5C22544A-7EE6-4342-B048-85BDC9FD1C3A}</a:tableStyleId>
              </a:tblPr>
              <a:tblGrid>
                <a:gridCol w="2576984">
                  <a:extLst>
                    <a:ext uri="{9D8B030D-6E8A-4147-A177-3AD203B41FA5}">
                      <a16:colId xmlns:a16="http://schemas.microsoft.com/office/drawing/2014/main" val="3996577029"/>
                    </a:ext>
                  </a:extLst>
                </a:gridCol>
                <a:gridCol w="1311248">
                  <a:extLst>
                    <a:ext uri="{9D8B030D-6E8A-4147-A177-3AD203B41FA5}">
                      <a16:colId xmlns:a16="http://schemas.microsoft.com/office/drawing/2014/main" val="1345707744"/>
                    </a:ext>
                  </a:extLst>
                </a:gridCol>
                <a:gridCol w="1189151">
                  <a:extLst>
                    <a:ext uri="{9D8B030D-6E8A-4147-A177-3AD203B41FA5}">
                      <a16:colId xmlns:a16="http://schemas.microsoft.com/office/drawing/2014/main" val="3746900533"/>
                    </a:ext>
                  </a:extLst>
                </a:gridCol>
                <a:gridCol w="857221">
                  <a:extLst>
                    <a:ext uri="{9D8B030D-6E8A-4147-A177-3AD203B41FA5}">
                      <a16:colId xmlns:a16="http://schemas.microsoft.com/office/drawing/2014/main" val="1032578736"/>
                    </a:ext>
                  </a:extLst>
                </a:gridCol>
                <a:gridCol w="1156610">
                  <a:extLst>
                    <a:ext uri="{9D8B030D-6E8A-4147-A177-3AD203B41FA5}">
                      <a16:colId xmlns:a16="http://schemas.microsoft.com/office/drawing/2014/main" val="2884479825"/>
                    </a:ext>
                  </a:extLst>
                </a:gridCol>
                <a:gridCol w="1283172">
                  <a:extLst>
                    <a:ext uri="{9D8B030D-6E8A-4147-A177-3AD203B41FA5}">
                      <a16:colId xmlns:a16="http://schemas.microsoft.com/office/drawing/2014/main" val="238104278"/>
                    </a:ext>
                  </a:extLst>
                </a:gridCol>
              </a:tblGrid>
              <a:tr h="487123">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Feed </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600"/>
                        </a:lnSpc>
                        <a:spcAft>
                          <a:spcPts val="600"/>
                        </a:spcAft>
                      </a:pPr>
                      <a:r>
                        <a:rPr lang="en-GB" sz="1600" b="1" kern="1200" dirty="0">
                          <a:solidFill>
                            <a:schemeClr val="dk1"/>
                          </a:solidFill>
                          <a:effectLst/>
                          <a:latin typeface="+mn-lt"/>
                          <a:ea typeface="+mn-ea"/>
                          <a:cs typeface="+mn-cs"/>
                        </a:rPr>
                        <a:t>Carbo-</a:t>
                      </a:r>
                      <a:br>
                        <a:rPr lang="en-GB" sz="1600" b="1" kern="1200" dirty="0">
                          <a:solidFill>
                            <a:schemeClr val="dk1"/>
                          </a:solidFill>
                          <a:effectLst/>
                          <a:latin typeface="+mn-lt"/>
                          <a:ea typeface="+mn-ea"/>
                          <a:cs typeface="+mn-cs"/>
                        </a:rPr>
                      </a:br>
                      <a:r>
                        <a:rPr lang="en-GB" sz="1600" b="1" kern="1200" dirty="0">
                          <a:solidFill>
                            <a:schemeClr val="dk1"/>
                          </a:solidFill>
                          <a:effectLst/>
                          <a:latin typeface="+mn-lt"/>
                          <a:ea typeface="+mn-ea"/>
                          <a:cs typeface="+mn-cs"/>
                        </a:rPr>
                        <a:t>hydrates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Proteins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a:solidFill>
                            <a:schemeClr val="dk1"/>
                          </a:solidFill>
                          <a:effectLst/>
                          <a:latin typeface="+mn-lt"/>
                          <a:ea typeface="+mn-ea"/>
                          <a:cs typeface="+mn-cs"/>
                        </a:rPr>
                        <a:t>Fats</a:t>
                      </a:r>
                      <a:endParaRPr lang="de-CH" sz="1600" b="1" kern="1200">
                        <a:solidFill>
                          <a:schemeClr val="dk1"/>
                        </a:solidFill>
                        <a:effectLst/>
                        <a:latin typeface="+mn-lt"/>
                        <a:ea typeface="+mn-ea"/>
                        <a:cs typeface="+mn-cs"/>
                      </a:endParaRPr>
                    </a:p>
                  </a:txBody>
                  <a:tcPr marL="72000" marR="72000" marT="36000" marB="3600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Minerals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Vitamins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1363141475"/>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Beans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589377562"/>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Cereal grains (sprouted)</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582406179"/>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Fish </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1290032199"/>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Groundnuts </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481896340"/>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Insects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4107358558"/>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Insect larvae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2105487467"/>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Leaves (various)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2879173780"/>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Lupins </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1398854268"/>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Oilseed cakes</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893157643"/>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Peas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446976962"/>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Rapeseed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688477560"/>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Soybeans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1965422611"/>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Sunflower seed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1192844875"/>
                  </a:ext>
                </a:extLst>
              </a:tr>
              <a:tr h="286378">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Termites </a:t>
                      </a:r>
                      <a:endParaRPr lang="de-CH" sz="1600" b="1" kern="120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528109210"/>
                  </a:ext>
                </a:extLst>
              </a:tr>
              <a:tr h="286378">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Worms </a:t>
                      </a:r>
                      <a:endParaRPr lang="de-CH" sz="1600" b="1" kern="1200" dirty="0">
                        <a:solidFill>
                          <a:schemeClr val="dk1"/>
                        </a:solidFill>
                        <a:effectLst/>
                        <a:latin typeface="+mn-lt"/>
                        <a:ea typeface="+mn-ea"/>
                        <a:cs typeface="+mn-cs"/>
                      </a:endParaRPr>
                    </a:p>
                  </a:txBody>
                  <a:tcPr marL="72000" marR="72000" marT="36000" marB="3600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3840390897"/>
                  </a:ext>
                </a:extLst>
              </a:tr>
              <a:tr h="549786">
                <a:tc gridSpan="6">
                  <a:txBody>
                    <a:bodyPr/>
                    <a:lstStyle/>
                    <a:p>
                      <a:pPr>
                        <a:lnSpc>
                          <a:spcPct val="100000"/>
                        </a:lnSpc>
                        <a:spcBef>
                          <a:spcPts val="0"/>
                        </a:spcBef>
                        <a:spcAft>
                          <a:spcPts val="0"/>
                        </a:spcAft>
                      </a:pPr>
                      <a:endParaRPr lang="en-US" sz="400" dirty="0">
                        <a:effectLst/>
                      </a:endParaRPr>
                    </a:p>
                    <a:p>
                      <a:pPr marL="0" marR="0" lvl="0" indent="0" algn="l" defTabSz="457200" rtl="0" eaLnBrk="1" fontAlgn="auto" latinLnBrk="0" hangingPunct="1">
                        <a:lnSpc>
                          <a:spcPts val="1400"/>
                        </a:lnSpc>
                        <a:spcBef>
                          <a:spcPts val="0"/>
                        </a:spcBef>
                        <a:spcAft>
                          <a:spcPts val="600"/>
                        </a:spcAft>
                        <a:buClrTx/>
                        <a:buSzTx/>
                        <a:buFontTx/>
                        <a:buNone/>
                        <a:tabLst/>
                        <a:defRPr/>
                      </a:pPr>
                      <a:r>
                        <a:rPr lang="en-US" sz="1200" dirty="0">
                          <a:effectLst/>
                        </a:rPr>
                        <a:t>+++ high content, ++ medium content, + low content, </a:t>
                      </a:r>
                      <a:r>
                        <a:rPr lang="en-GB" sz="1200" dirty="0">
                          <a:effectLst/>
                        </a:rPr>
                        <a:t>– </a:t>
                      </a:r>
                      <a:r>
                        <a:rPr lang="en-US" sz="1200" dirty="0">
                          <a:effectLst/>
                        </a:rPr>
                        <a:t> none</a:t>
                      </a:r>
                      <a:endParaRPr lang="de-CH" sz="1200" dirty="0">
                        <a:effectLst/>
                      </a:endParaRPr>
                    </a:p>
                    <a:p>
                      <a:pPr>
                        <a:lnSpc>
                          <a:spcPts val="1400"/>
                        </a:lnSpc>
                        <a:spcAft>
                          <a:spcPts val="600"/>
                        </a:spcAft>
                      </a:pPr>
                      <a:r>
                        <a:rPr lang="fr-CH" sz="1000" dirty="0">
                          <a:effectLst/>
                        </a:rPr>
                        <a:t>Source: </a:t>
                      </a:r>
                      <a:r>
                        <a:rPr lang="fr-CH" sz="1000" dirty="0" err="1">
                          <a:effectLst/>
                        </a:rPr>
                        <a:t>Ahlers</a:t>
                      </a:r>
                      <a:r>
                        <a:rPr lang="fr-CH" sz="1000" dirty="0">
                          <a:effectLst/>
                        </a:rPr>
                        <a:t> C. et al., 2009, </a:t>
                      </a:r>
                      <a:r>
                        <a:rPr lang="fr-CH" sz="1000" dirty="0" err="1">
                          <a:effectLst/>
                        </a:rPr>
                        <a:t>Improving</a:t>
                      </a:r>
                      <a:r>
                        <a:rPr lang="fr-CH" sz="1000" dirty="0">
                          <a:effectLst/>
                        </a:rPr>
                        <a:t> village </a:t>
                      </a:r>
                      <a:r>
                        <a:rPr lang="fr-CH" sz="1000" dirty="0" err="1">
                          <a:effectLst/>
                        </a:rPr>
                        <a:t>chicken</a:t>
                      </a:r>
                      <a:r>
                        <a:rPr lang="fr-CH" sz="1000" dirty="0">
                          <a:effectLst/>
                        </a:rPr>
                        <a:t> production, p. 55, , </a:t>
                      </a:r>
                      <a:r>
                        <a:rPr lang="fr-CH" sz="1000" dirty="0" err="1">
                          <a:effectLst/>
                        </a:rPr>
                        <a:t>modified</a:t>
                      </a:r>
                      <a:r>
                        <a:rPr lang="fr-CH" sz="1000" dirty="0">
                          <a:effectLst/>
                        </a:rPr>
                        <a:t> by </a:t>
                      </a:r>
                      <a:r>
                        <a:rPr lang="fr-CH" sz="1000" dirty="0" err="1">
                          <a:effectLst/>
                        </a:rPr>
                        <a:t>FiBL</a:t>
                      </a:r>
                      <a:r>
                        <a:rPr lang="fr-CH" sz="1000" dirty="0">
                          <a:effectLst/>
                        </a:rPr>
                        <a:t> </a:t>
                      </a:r>
                      <a:endParaRPr lang="de-CH" sz="1000" kern="1200" dirty="0">
                        <a:solidFill>
                          <a:schemeClr val="dk1"/>
                        </a:solidFill>
                        <a:effectLst/>
                        <a:latin typeface="+mn-lt"/>
                        <a:ea typeface="+mn-ea"/>
                        <a:cs typeface="+mn-cs"/>
                      </a:endParaRPr>
                    </a:p>
                  </a:txBody>
                  <a:tcPr marL="72000" marR="72000" marT="36000" marB="36000" anchor="ctr">
                    <a:noFill/>
                  </a:tcPr>
                </a:tc>
                <a:tc hMerge="1">
                  <a:txBody>
                    <a:bodyPr/>
                    <a:lstStyle/>
                    <a:p>
                      <a:pPr>
                        <a:lnSpc>
                          <a:spcPct val="100000"/>
                        </a:lnSpc>
                        <a:spcBef>
                          <a:spcPts val="0"/>
                        </a:spcBef>
                        <a:spcAft>
                          <a:spcPts val="0"/>
                        </a:spcAft>
                      </a:pPr>
                      <a:endParaRPr lang="de-CH" sz="1000" kern="1200" dirty="0">
                        <a:solidFill>
                          <a:schemeClr val="dk1"/>
                        </a:solidFill>
                        <a:effectLst/>
                        <a:latin typeface="+mn-lt"/>
                        <a:ea typeface="+mn-ea"/>
                        <a:cs typeface="+mn-cs"/>
                      </a:endParaRPr>
                    </a:p>
                  </a:txBody>
                  <a:tcPr marL="72000" marR="72000" marT="36000" marB="36000" anchor="ctr">
                    <a:noFill/>
                  </a:tcP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tc>
                <a:tc hMerge="1">
                  <a:txBody>
                    <a:bodyPr/>
                    <a:lstStyle/>
                    <a:p>
                      <a:pPr marL="0" algn="ctr" defTabSz="457200" rtl="0" eaLnBrk="1" latinLnBrk="0" hangingPunct="1">
                        <a:lnSpc>
                          <a:spcPts val="1400"/>
                        </a:lnSpc>
                        <a:spcAft>
                          <a:spcPts val="600"/>
                        </a:spcAft>
                      </a:pPr>
                      <a:endParaRPr lang="de-CH"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083695190"/>
                  </a:ext>
                </a:extLst>
              </a:tr>
            </a:tbl>
          </a:graphicData>
        </a:graphic>
      </p:graphicFrame>
    </p:spTree>
    <p:extLst>
      <p:ext uri="{BB962C8B-B14F-4D97-AF65-F5344CB8AC3E}">
        <p14:creationId xmlns:p14="http://schemas.microsoft.com/office/powerpoint/2010/main" val="266636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5036A-CCFD-4257-BE2C-A6B7509A1C54}"/>
              </a:ext>
            </a:extLst>
          </p:cNvPr>
          <p:cNvSpPr>
            <a:spLocks noGrp="1"/>
          </p:cNvSpPr>
          <p:nvPr>
            <p:ph type="title"/>
          </p:nvPr>
        </p:nvSpPr>
        <p:spPr/>
        <p:txBody>
          <a:bodyPr/>
          <a:lstStyle/>
          <a:p>
            <a:r>
              <a:rPr lang="de-CH" dirty="0"/>
              <a:t>Notes on </a:t>
            </a:r>
            <a:r>
              <a:rPr lang="de-CH" dirty="0" err="1"/>
              <a:t>specific</a:t>
            </a:r>
            <a:r>
              <a:rPr lang="de-CH" dirty="0"/>
              <a:t> </a:t>
            </a:r>
            <a:r>
              <a:rPr lang="de-CH" dirty="0" err="1"/>
              <a:t>feed</a:t>
            </a:r>
            <a:r>
              <a:rPr lang="de-CH" dirty="0"/>
              <a:t> </a:t>
            </a:r>
            <a:r>
              <a:rPr lang="de-CH" dirty="0" err="1"/>
              <a:t>sources</a:t>
            </a:r>
            <a:endParaRPr lang="de-CH" dirty="0"/>
          </a:p>
        </p:txBody>
      </p:sp>
      <p:graphicFrame>
        <p:nvGraphicFramePr>
          <p:cNvPr id="5" name="Tabelle 4">
            <a:extLst>
              <a:ext uri="{FF2B5EF4-FFF2-40B4-BE49-F238E27FC236}">
                <a16:creationId xmlns:a16="http://schemas.microsoft.com/office/drawing/2014/main" id="{224AC0FE-258F-4B8E-B7B1-F7ACC5609126}"/>
              </a:ext>
            </a:extLst>
          </p:cNvPr>
          <p:cNvGraphicFramePr>
            <a:graphicFrameLocks noGrp="1"/>
          </p:cNvGraphicFramePr>
          <p:nvPr>
            <p:extLst>
              <p:ext uri="{D42A27DB-BD31-4B8C-83A1-F6EECF244321}">
                <p14:modId xmlns:p14="http://schemas.microsoft.com/office/powerpoint/2010/main" val="3052404370"/>
              </p:ext>
            </p:extLst>
          </p:nvPr>
        </p:nvGraphicFramePr>
        <p:xfrm>
          <a:off x="358775" y="927100"/>
          <a:ext cx="8352927" cy="5201957"/>
        </p:xfrm>
        <a:graphic>
          <a:graphicData uri="http://schemas.openxmlformats.org/drawingml/2006/table">
            <a:tbl>
              <a:tblPr>
                <a:tableStyleId>{5C22544A-7EE6-4342-B048-85BDC9FD1C3A}</a:tableStyleId>
              </a:tblPr>
              <a:tblGrid>
                <a:gridCol w="2010071">
                  <a:extLst>
                    <a:ext uri="{9D8B030D-6E8A-4147-A177-3AD203B41FA5}">
                      <a16:colId xmlns:a16="http://schemas.microsoft.com/office/drawing/2014/main" val="127123689"/>
                    </a:ext>
                  </a:extLst>
                </a:gridCol>
                <a:gridCol w="6342856">
                  <a:extLst>
                    <a:ext uri="{9D8B030D-6E8A-4147-A177-3AD203B41FA5}">
                      <a16:colId xmlns:a16="http://schemas.microsoft.com/office/drawing/2014/main" val="2712842890"/>
                    </a:ext>
                  </a:extLst>
                </a:gridCol>
              </a:tblGrid>
              <a:tr h="278750">
                <a:tc>
                  <a:txBody>
                    <a:bodyPr/>
                    <a:lstStyle/>
                    <a:p>
                      <a:pPr algn="l">
                        <a:lnSpc>
                          <a:spcPts val="1800"/>
                        </a:lnSpc>
                        <a:spcBef>
                          <a:spcPts val="600"/>
                        </a:spcBef>
                        <a:spcAft>
                          <a:spcPts val="300"/>
                        </a:spcAft>
                      </a:pPr>
                      <a:r>
                        <a:rPr lang="en-GB" sz="1600" b="1">
                          <a:effectLst/>
                        </a:rPr>
                        <a:t>Feed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60000"/>
                        <a:lumOff val="40000"/>
                      </a:schemeClr>
                    </a:solidFill>
                  </a:tcPr>
                </a:tc>
                <a:tc>
                  <a:txBody>
                    <a:bodyPr/>
                    <a:lstStyle/>
                    <a:p>
                      <a:pPr algn="l">
                        <a:lnSpc>
                          <a:spcPts val="1800"/>
                        </a:lnSpc>
                        <a:spcBef>
                          <a:spcPts val="600"/>
                        </a:spcBef>
                        <a:spcAft>
                          <a:spcPts val="300"/>
                        </a:spcAft>
                      </a:pPr>
                      <a:r>
                        <a:rPr lang="en-GB" sz="1600" b="1" dirty="0">
                          <a:effectLst/>
                        </a:rPr>
                        <a:t>Notes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2171415644"/>
                  </a:ext>
                </a:extLst>
              </a:tr>
              <a:tr h="1769055">
                <a:tc>
                  <a:txBody>
                    <a:bodyPr/>
                    <a:lstStyle/>
                    <a:p>
                      <a:pPr algn="l">
                        <a:lnSpc>
                          <a:spcPts val="1800"/>
                        </a:lnSpc>
                        <a:spcBef>
                          <a:spcPts val="0"/>
                        </a:spcBef>
                        <a:spcAft>
                          <a:spcPts val="0"/>
                        </a:spcAft>
                      </a:pPr>
                      <a:r>
                        <a:rPr lang="en-GB" sz="1600" b="1" dirty="0">
                          <a:effectLst/>
                        </a:rPr>
                        <a:t>Beans </a:t>
                      </a:r>
                      <a:br>
                        <a:rPr lang="en-GB" sz="1600" b="1" dirty="0">
                          <a:effectLst/>
                        </a:rPr>
                      </a:br>
                      <a:r>
                        <a:rPr lang="en-GB" sz="1400" b="0" dirty="0">
                          <a:effectLst/>
                        </a:rPr>
                        <a:t>(</a:t>
                      </a:r>
                      <a:r>
                        <a:rPr lang="en-GB" sz="1400" dirty="0">
                          <a:effectLst/>
                        </a:rPr>
                        <a:t>e.g. soybeans, </a:t>
                      </a:r>
                      <a:r>
                        <a:rPr lang="en-GB" sz="1400" dirty="0" err="1">
                          <a:effectLst/>
                        </a:rPr>
                        <a:t>cowbeans</a:t>
                      </a:r>
                      <a:r>
                        <a:rPr lang="en-GB" sz="1400" dirty="0">
                          <a:effectLst/>
                        </a:rPr>
                        <a:t>, </a:t>
                      </a:r>
                      <a:r>
                        <a:rPr lang="en-GB" sz="1400" dirty="0" err="1">
                          <a:effectLst/>
                        </a:rPr>
                        <a:t>mungbeans</a:t>
                      </a:r>
                      <a:r>
                        <a:rPr lang="en-GB" sz="1400" dirty="0">
                          <a:effectLst/>
                        </a:rPr>
                        <a:t>)</a:t>
                      </a:r>
                      <a:endParaRPr lang="de-CH" sz="14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solidFill>
                      <a:schemeClr val="accent5">
                        <a:lumMod val="60000"/>
                        <a:lumOff val="40000"/>
                      </a:schemeClr>
                    </a:solidFill>
                  </a:tcPr>
                </a:tc>
                <a:tc>
                  <a:txBody>
                    <a:bodyPr/>
                    <a:lstStyle/>
                    <a:p>
                      <a:pPr marL="285750" indent="-285750" algn="l">
                        <a:lnSpc>
                          <a:spcPts val="1800"/>
                        </a:lnSpc>
                        <a:spcBef>
                          <a:spcPts val="0"/>
                        </a:spcBef>
                        <a:spcAft>
                          <a:spcPts val="300"/>
                        </a:spcAft>
                        <a:buFont typeface="Arial" panose="020B0604020202020204" pitchFamily="34" charset="0"/>
                        <a:buChar char="•"/>
                      </a:pPr>
                      <a:r>
                        <a:rPr lang="en-GB" sz="1600" dirty="0">
                          <a:effectLst/>
                        </a:rPr>
                        <a:t>Should be broken into pieces small enough to be swallowed easily  by the chickens (but not ground to powder).</a:t>
                      </a:r>
                    </a:p>
                    <a:p>
                      <a:pPr marL="285750" indent="-285750" algn="l">
                        <a:lnSpc>
                          <a:spcPts val="1800"/>
                        </a:lnSpc>
                        <a:spcBef>
                          <a:spcPts val="0"/>
                        </a:spcBef>
                        <a:spcAft>
                          <a:spcPts val="300"/>
                        </a:spcAft>
                        <a:buFont typeface="Arial" panose="020B0604020202020204" pitchFamily="34" charset="0"/>
                        <a:buChar char="•"/>
                      </a:pPr>
                      <a:r>
                        <a:rPr lang="en-GB" sz="1600" dirty="0">
                          <a:effectLst/>
                        </a:rPr>
                        <a:t>Can be fed as sprouts (after sprouting under moist conditions for a few days; attention: avoid moulding, as mould is a health risk and can be poisonous).</a:t>
                      </a:r>
                    </a:p>
                    <a:p>
                      <a:pPr marL="285750" indent="-285750" algn="l">
                        <a:lnSpc>
                          <a:spcPts val="1800"/>
                        </a:lnSpc>
                        <a:spcBef>
                          <a:spcPts val="0"/>
                        </a:spcBef>
                        <a:spcAft>
                          <a:spcPts val="300"/>
                        </a:spcAft>
                        <a:buFont typeface="Arial" panose="020B0604020202020204" pitchFamily="34" charset="0"/>
                        <a:buChar char="•"/>
                      </a:pPr>
                      <a:r>
                        <a:rPr lang="en-GB" sz="1600" dirty="0">
                          <a:effectLst/>
                        </a:rPr>
                        <a:t>Soybeans must be heat treated before feeding, as untreated beans can be poisonous to chickens.</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tc>
                <a:extLst>
                  <a:ext uri="{0D108BD9-81ED-4DB2-BD59-A6C34878D82A}">
                    <a16:rowId xmlns:a16="http://schemas.microsoft.com/office/drawing/2014/main" val="3215648554"/>
                  </a:ext>
                </a:extLst>
              </a:tr>
              <a:tr h="556037">
                <a:tc>
                  <a:txBody>
                    <a:bodyPr/>
                    <a:lstStyle/>
                    <a:p>
                      <a:pPr algn="l">
                        <a:lnSpc>
                          <a:spcPts val="2000"/>
                        </a:lnSpc>
                        <a:spcBef>
                          <a:spcPts val="600"/>
                        </a:spcBef>
                        <a:spcAft>
                          <a:spcPts val="300"/>
                        </a:spcAft>
                      </a:pPr>
                      <a:r>
                        <a:rPr lang="en-GB" sz="1600" b="1" dirty="0">
                          <a:effectLst/>
                        </a:rPr>
                        <a:t>Cereal grains (sprouted)</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solidFill>
                      <a:schemeClr val="accent5">
                        <a:lumMod val="60000"/>
                        <a:lumOff val="40000"/>
                      </a:schemeClr>
                    </a:solidFill>
                  </a:tcPr>
                </a:tc>
                <a:tc>
                  <a:txBody>
                    <a:bodyPr/>
                    <a:lstStyle/>
                    <a:p>
                      <a:pPr marL="285750" indent="-285750" algn="l">
                        <a:lnSpc>
                          <a:spcPts val="1800"/>
                        </a:lnSpc>
                        <a:spcBef>
                          <a:spcPts val="0"/>
                        </a:spcBef>
                        <a:spcAft>
                          <a:spcPts val="300"/>
                        </a:spcAft>
                        <a:buFont typeface="Arial" panose="020B0604020202020204" pitchFamily="34" charset="0"/>
                        <a:buChar char="•"/>
                      </a:pPr>
                      <a:r>
                        <a:rPr lang="en-GB" sz="1600" dirty="0">
                          <a:effectLst/>
                        </a:rPr>
                        <a:t>Higher protein content and more vitamins after sprouting</a:t>
                      </a:r>
                    </a:p>
                    <a:p>
                      <a:pPr marL="285750" indent="-285750" algn="l">
                        <a:lnSpc>
                          <a:spcPts val="1800"/>
                        </a:lnSpc>
                        <a:spcBef>
                          <a:spcPts val="0"/>
                        </a:spcBef>
                        <a:spcAft>
                          <a:spcPts val="300"/>
                        </a:spcAft>
                        <a:buFont typeface="Arial" panose="020B0604020202020204" pitchFamily="34" charset="0"/>
                        <a:buChar char="•"/>
                      </a:pPr>
                      <a:r>
                        <a:rPr lang="en-GB" sz="1600" dirty="0">
                          <a:effectLst/>
                        </a:rPr>
                        <a:t>Avoid moulding during sprouting!</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tc>
                <a:extLst>
                  <a:ext uri="{0D108BD9-81ED-4DB2-BD59-A6C34878D82A}">
                    <a16:rowId xmlns:a16="http://schemas.microsoft.com/office/drawing/2014/main" val="194652135"/>
                  </a:ext>
                </a:extLst>
              </a:tr>
              <a:tr h="285169">
                <a:tc>
                  <a:txBody>
                    <a:bodyPr/>
                    <a:lstStyle/>
                    <a:p>
                      <a:pPr algn="l">
                        <a:lnSpc>
                          <a:spcPts val="2000"/>
                        </a:lnSpc>
                        <a:spcBef>
                          <a:spcPts val="600"/>
                        </a:spcBef>
                        <a:spcAft>
                          <a:spcPts val="300"/>
                        </a:spcAft>
                      </a:pPr>
                      <a:r>
                        <a:rPr lang="en-GB" sz="1600" b="1" dirty="0">
                          <a:effectLst/>
                        </a:rPr>
                        <a:t>Leaves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solidFill>
                      <a:schemeClr val="accent5">
                        <a:lumMod val="60000"/>
                        <a:lumOff val="40000"/>
                      </a:schemeClr>
                    </a:solidFill>
                  </a:tcPr>
                </a:tc>
                <a:tc>
                  <a:txBody>
                    <a:bodyPr/>
                    <a:lstStyle/>
                    <a:p>
                      <a:pPr marL="285750" indent="-285750" algn="l">
                        <a:lnSpc>
                          <a:spcPts val="1800"/>
                        </a:lnSpc>
                        <a:spcBef>
                          <a:spcPts val="0"/>
                        </a:spcBef>
                        <a:spcAft>
                          <a:spcPts val="300"/>
                        </a:spcAft>
                        <a:buFont typeface="Arial" panose="020B0604020202020204" pitchFamily="34" charset="0"/>
                        <a:buChar char="•"/>
                      </a:pPr>
                      <a:r>
                        <a:rPr lang="en-GB" sz="1600" dirty="0">
                          <a:effectLst/>
                        </a:rPr>
                        <a:t>Cassava and bean leaves have particularly high protein contents. </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tc>
                <a:extLst>
                  <a:ext uri="{0D108BD9-81ED-4DB2-BD59-A6C34878D82A}">
                    <a16:rowId xmlns:a16="http://schemas.microsoft.com/office/drawing/2014/main" val="1813185639"/>
                  </a:ext>
                </a:extLst>
              </a:tr>
              <a:tr h="1262650">
                <a:tc>
                  <a:txBody>
                    <a:bodyPr/>
                    <a:lstStyle/>
                    <a:p>
                      <a:pPr algn="l">
                        <a:lnSpc>
                          <a:spcPts val="1800"/>
                        </a:lnSpc>
                        <a:spcBef>
                          <a:spcPts val="0"/>
                        </a:spcBef>
                        <a:spcAft>
                          <a:spcPts val="0"/>
                        </a:spcAft>
                      </a:pPr>
                      <a:r>
                        <a:rPr lang="en-GB" sz="1600" b="1" dirty="0">
                          <a:effectLst/>
                        </a:rPr>
                        <a:t>Insects </a:t>
                      </a:r>
                      <a:br>
                        <a:rPr lang="en-GB" sz="1600" b="1" dirty="0">
                          <a:effectLst/>
                        </a:rPr>
                      </a:br>
                      <a:r>
                        <a:rPr lang="en-GB" sz="1400" b="0" dirty="0">
                          <a:effectLst/>
                        </a:rPr>
                        <a:t>(</a:t>
                      </a:r>
                      <a:r>
                        <a:rPr lang="en-GB" sz="1400" dirty="0">
                          <a:effectLst/>
                        </a:rPr>
                        <a:t>e.g. termites, ants, worms)</a:t>
                      </a:r>
                      <a:endParaRPr lang="de-CH" sz="14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solidFill>
                      <a:schemeClr val="accent5">
                        <a:lumMod val="60000"/>
                        <a:lumOff val="40000"/>
                      </a:schemeClr>
                    </a:solidFill>
                  </a:tcPr>
                </a:tc>
                <a:tc>
                  <a:txBody>
                    <a:bodyPr/>
                    <a:lstStyle/>
                    <a:p>
                      <a:pPr marL="285750" indent="-285750" algn="l">
                        <a:lnSpc>
                          <a:spcPts val="1800"/>
                        </a:lnSpc>
                        <a:spcBef>
                          <a:spcPts val="0"/>
                        </a:spcBef>
                        <a:spcAft>
                          <a:spcPts val="300"/>
                        </a:spcAft>
                        <a:buFont typeface="Arial" panose="020B0604020202020204" pitchFamily="34" charset="0"/>
                        <a:buChar char="•"/>
                      </a:pPr>
                      <a:r>
                        <a:rPr lang="en-GB" sz="1600" dirty="0">
                          <a:effectLst/>
                        </a:rPr>
                        <a:t>More insects if co-grazed with ruminants or if cow dung is dispersed in the poultry pasture </a:t>
                      </a:r>
                    </a:p>
                    <a:p>
                      <a:pPr marL="285750" indent="-285750" algn="l">
                        <a:lnSpc>
                          <a:spcPts val="1800"/>
                        </a:lnSpc>
                        <a:spcBef>
                          <a:spcPts val="0"/>
                        </a:spcBef>
                        <a:spcAft>
                          <a:spcPts val="300"/>
                        </a:spcAft>
                        <a:buFont typeface="Arial" panose="020B0604020202020204" pitchFamily="34" charset="0"/>
                        <a:buChar char="•"/>
                      </a:pPr>
                      <a:r>
                        <a:rPr lang="en-GB" sz="1600" dirty="0">
                          <a:effectLst/>
                        </a:rPr>
                        <a:t>Creating natural insect habitats like brush piles to the poultry pasture area can attract insects. Dispersal of the brush piles eases the access to the insects.  </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nchor="ctr"/>
                </a:tc>
                <a:extLst>
                  <a:ext uri="{0D108BD9-81ED-4DB2-BD59-A6C34878D82A}">
                    <a16:rowId xmlns:a16="http://schemas.microsoft.com/office/drawing/2014/main" val="2555116634"/>
                  </a:ext>
                </a:extLst>
              </a:tr>
              <a:tr h="991782">
                <a:tc>
                  <a:txBody>
                    <a:bodyPr/>
                    <a:lstStyle/>
                    <a:p>
                      <a:pPr algn="l">
                        <a:lnSpc>
                          <a:spcPts val="1800"/>
                        </a:lnSpc>
                        <a:spcBef>
                          <a:spcPts val="0"/>
                        </a:spcBef>
                        <a:spcAft>
                          <a:spcPts val="0"/>
                        </a:spcAft>
                      </a:pPr>
                      <a:r>
                        <a:rPr lang="en-GB" sz="1600" b="1" dirty="0">
                          <a:effectLst/>
                        </a:rPr>
                        <a:t>Oilseed cakes</a:t>
                      </a:r>
                      <a:br>
                        <a:rPr lang="en-GB" sz="1600" b="1" dirty="0">
                          <a:effectLst/>
                        </a:rPr>
                      </a:br>
                      <a:r>
                        <a:rPr lang="en-GB" sz="1400" b="0" dirty="0">
                          <a:effectLst/>
                        </a:rPr>
                        <a:t>(e.g. cotton, sunflower, copra, sesame, palm kernel cakes)</a:t>
                      </a:r>
                      <a:endParaRPr lang="de-CH" sz="1400" b="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solidFill>
                      <a:schemeClr val="accent5">
                        <a:lumMod val="60000"/>
                        <a:lumOff val="40000"/>
                      </a:schemeClr>
                    </a:solidFill>
                  </a:tcPr>
                </a:tc>
                <a:tc>
                  <a:txBody>
                    <a:bodyPr/>
                    <a:lstStyle/>
                    <a:p>
                      <a:pPr marL="285750" indent="-285750" algn="l">
                        <a:lnSpc>
                          <a:spcPts val="1800"/>
                        </a:lnSpc>
                        <a:spcBef>
                          <a:spcPts val="0"/>
                        </a:spcBef>
                        <a:spcAft>
                          <a:spcPts val="300"/>
                        </a:spcAft>
                        <a:buFont typeface="Arial" panose="020B0604020202020204" pitchFamily="34" charset="0"/>
                        <a:buChar char="•"/>
                      </a:pPr>
                      <a:r>
                        <a:rPr lang="en-GB" sz="1600" dirty="0">
                          <a:effectLst/>
                        </a:rPr>
                        <a:t>Can be bought in case of a lack of other protein sources.</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36000" marB="36000"/>
                </a:tc>
                <a:extLst>
                  <a:ext uri="{0D108BD9-81ED-4DB2-BD59-A6C34878D82A}">
                    <a16:rowId xmlns:a16="http://schemas.microsoft.com/office/drawing/2014/main" val="2391227907"/>
                  </a:ext>
                </a:extLst>
              </a:tr>
            </a:tbl>
          </a:graphicData>
        </a:graphic>
      </p:graphicFrame>
    </p:spTree>
    <p:extLst>
      <p:ext uri="{BB962C8B-B14F-4D97-AF65-F5344CB8AC3E}">
        <p14:creationId xmlns:p14="http://schemas.microsoft.com/office/powerpoint/2010/main" val="917128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421AD-240A-404C-A0A1-7B9A7070DD2D}"/>
              </a:ext>
            </a:extLst>
          </p:cNvPr>
          <p:cNvSpPr>
            <a:spLocks noGrp="1"/>
          </p:cNvSpPr>
          <p:nvPr>
            <p:ph type="title"/>
          </p:nvPr>
        </p:nvSpPr>
        <p:spPr/>
        <p:txBody>
          <a:bodyPr/>
          <a:lstStyle/>
          <a:p>
            <a:r>
              <a:rPr lang="en-US" dirty="0"/>
              <a:t>Common feed high in fats</a:t>
            </a:r>
            <a:endParaRPr lang="de-CH" dirty="0"/>
          </a:p>
        </p:txBody>
      </p:sp>
      <p:graphicFrame>
        <p:nvGraphicFramePr>
          <p:cNvPr id="5" name="Tabelle 4">
            <a:extLst>
              <a:ext uri="{FF2B5EF4-FFF2-40B4-BE49-F238E27FC236}">
                <a16:creationId xmlns:a16="http://schemas.microsoft.com/office/drawing/2014/main" id="{A0ED6B33-F142-47D3-8B21-20EEA5439E04}"/>
              </a:ext>
            </a:extLst>
          </p:cNvPr>
          <p:cNvGraphicFramePr>
            <a:graphicFrameLocks noGrp="1"/>
          </p:cNvGraphicFramePr>
          <p:nvPr>
            <p:extLst>
              <p:ext uri="{D42A27DB-BD31-4B8C-83A1-F6EECF244321}">
                <p14:modId xmlns:p14="http://schemas.microsoft.com/office/powerpoint/2010/main" val="1530928146"/>
              </p:ext>
            </p:extLst>
          </p:nvPr>
        </p:nvGraphicFramePr>
        <p:xfrm>
          <a:off x="572479" y="980728"/>
          <a:ext cx="7999044" cy="5241792"/>
        </p:xfrm>
        <a:graphic>
          <a:graphicData uri="http://schemas.openxmlformats.org/drawingml/2006/table">
            <a:tbl>
              <a:tblPr>
                <a:tableStyleId>{5C22544A-7EE6-4342-B048-85BDC9FD1C3A}</a:tableStyleId>
              </a:tblPr>
              <a:tblGrid>
                <a:gridCol w="1911289">
                  <a:extLst>
                    <a:ext uri="{9D8B030D-6E8A-4147-A177-3AD203B41FA5}">
                      <a16:colId xmlns:a16="http://schemas.microsoft.com/office/drawing/2014/main" val="2661066579"/>
                    </a:ext>
                  </a:extLst>
                </a:gridCol>
                <a:gridCol w="1217551">
                  <a:extLst>
                    <a:ext uri="{9D8B030D-6E8A-4147-A177-3AD203B41FA5}">
                      <a16:colId xmlns:a16="http://schemas.microsoft.com/office/drawing/2014/main" val="1227168362"/>
                    </a:ext>
                  </a:extLst>
                </a:gridCol>
                <a:gridCol w="1217551">
                  <a:extLst>
                    <a:ext uri="{9D8B030D-6E8A-4147-A177-3AD203B41FA5}">
                      <a16:colId xmlns:a16="http://schemas.microsoft.com/office/drawing/2014/main" val="33304785"/>
                    </a:ext>
                  </a:extLst>
                </a:gridCol>
                <a:gridCol w="1217551">
                  <a:extLst>
                    <a:ext uri="{9D8B030D-6E8A-4147-A177-3AD203B41FA5}">
                      <a16:colId xmlns:a16="http://schemas.microsoft.com/office/drawing/2014/main" val="2626562593"/>
                    </a:ext>
                  </a:extLst>
                </a:gridCol>
                <a:gridCol w="1217551">
                  <a:extLst>
                    <a:ext uri="{9D8B030D-6E8A-4147-A177-3AD203B41FA5}">
                      <a16:colId xmlns:a16="http://schemas.microsoft.com/office/drawing/2014/main" val="2175928256"/>
                    </a:ext>
                  </a:extLst>
                </a:gridCol>
                <a:gridCol w="1217551">
                  <a:extLst>
                    <a:ext uri="{9D8B030D-6E8A-4147-A177-3AD203B41FA5}">
                      <a16:colId xmlns:a16="http://schemas.microsoft.com/office/drawing/2014/main" val="3239554522"/>
                    </a:ext>
                  </a:extLst>
                </a:gridCol>
              </a:tblGrid>
              <a:tr h="655224">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Feed </a:t>
                      </a:r>
                      <a:endParaRPr lang="de-CH" sz="1600" b="1" kern="1200" dirty="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Carbo-hydrates</a:t>
                      </a:r>
                      <a:endParaRPr lang="de-CH" sz="1600" b="1" kern="1200" dirty="0">
                        <a:solidFill>
                          <a:schemeClr val="dk1"/>
                        </a:solidFill>
                        <a:effectLst/>
                        <a:latin typeface="+mn-lt"/>
                        <a:ea typeface="+mn-ea"/>
                        <a:cs typeface="+mn-cs"/>
                      </a:endParaRPr>
                    </a:p>
                  </a:txBody>
                  <a:tcPr marL="68580" marR="68580" marT="0" marB="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Proteins</a:t>
                      </a:r>
                      <a:endParaRPr lang="de-CH" sz="1600" b="1" kern="1200" dirty="0">
                        <a:solidFill>
                          <a:schemeClr val="dk1"/>
                        </a:solidFill>
                        <a:effectLst/>
                        <a:latin typeface="+mn-lt"/>
                        <a:ea typeface="+mn-ea"/>
                        <a:cs typeface="+mn-cs"/>
                      </a:endParaRPr>
                    </a:p>
                  </a:txBody>
                  <a:tcPr marL="68580" marR="68580" marT="0" marB="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Fats</a:t>
                      </a:r>
                      <a:endParaRPr lang="de-CH" sz="1600" b="1" kern="1200" dirty="0">
                        <a:solidFill>
                          <a:schemeClr val="dk1"/>
                        </a:solidFill>
                        <a:effectLst/>
                        <a:latin typeface="+mn-lt"/>
                        <a:ea typeface="+mn-ea"/>
                        <a:cs typeface="+mn-cs"/>
                      </a:endParaRPr>
                    </a:p>
                  </a:txBody>
                  <a:tcPr marL="68580" marR="68580" marT="0" marB="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a:solidFill>
                            <a:schemeClr val="dk1"/>
                          </a:solidFill>
                          <a:effectLst/>
                          <a:latin typeface="+mn-lt"/>
                          <a:ea typeface="+mn-ea"/>
                          <a:cs typeface="+mn-cs"/>
                        </a:rPr>
                        <a:t>Minerals</a:t>
                      </a:r>
                      <a:endParaRPr lang="de-CH" sz="1600" b="1" kern="1200">
                        <a:solidFill>
                          <a:schemeClr val="dk1"/>
                        </a:solidFill>
                        <a:effectLst/>
                        <a:latin typeface="+mn-lt"/>
                        <a:ea typeface="+mn-ea"/>
                        <a:cs typeface="+mn-cs"/>
                      </a:endParaRPr>
                    </a:p>
                  </a:txBody>
                  <a:tcPr marL="68580" marR="68580" marT="0" marB="0" anchor="ctr">
                    <a:solidFill>
                      <a:schemeClr val="accent5">
                        <a:lumMod val="40000"/>
                        <a:lumOff val="60000"/>
                      </a:schemeClr>
                    </a:solidFill>
                  </a:tcPr>
                </a:tc>
                <a:tc>
                  <a:txBody>
                    <a:bodyPr/>
                    <a:lstStyle/>
                    <a:p>
                      <a:pPr marL="0" algn="ctr" defTabSz="457200" rtl="0" eaLnBrk="1" latinLnBrk="0" hangingPunct="1">
                        <a:lnSpc>
                          <a:spcPts val="1400"/>
                        </a:lnSpc>
                        <a:spcAft>
                          <a:spcPts val="600"/>
                        </a:spcAft>
                      </a:pPr>
                      <a:r>
                        <a:rPr lang="en-GB" sz="1600" b="1" kern="1200" dirty="0">
                          <a:solidFill>
                            <a:schemeClr val="dk1"/>
                          </a:solidFill>
                          <a:effectLst/>
                          <a:latin typeface="+mn-lt"/>
                          <a:ea typeface="+mn-ea"/>
                          <a:cs typeface="+mn-cs"/>
                        </a:rPr>
                        <a:t>Vitamins</a:t>
                      </a:r>
                      <a:endParaRPr lang="de-CH" sz="1600" b="1" kern="1200" dirty="0">
                        <a:solidFill>
                          <a:schemeClr val="dk1"/>
                        </a:solidFill>
                        <a:effectLst/>
                        <a:latin typeface="+mn-lt"/>
                        <a:ea typeface="+mn-ea"/>
                        <a:cs typeface="+mn-cs"/>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2970277973"/>
                  </a:ext>
                </a:extLst>
              </a:tr>
              <a:tr h="655224">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Animal fats </a:t>
                      </a:r>
                      <a:endParaRPr lang="de-CH" sz="1600" b="1" kern="1200" dirty="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50350802"/>
                  </a:ext>
                </a:extLst>
              </a:tr>
              <a:tr h="655224">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Groundnuts </a:t>
                      </a:r>
                      <a:endParaRPr lang="de-CH" sz="1600" b="1" kern="120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52537543"/>
                  </a:ext>
                </a:extLst>
              </a:tr>
              <a:tr h="655224">
                <a:tc>
                  <a:txBody>
                    <a:bodyPr/>
                    <a:lstStyle/>
                    <a:p>
                      <a:pPr marL="0" algn="l" defTabSz="457200" rtl="0" eaLnBrk="1" latinLnBrk="0" hangingPunct="1">
                        <a:lnSpc>
                          <a:spcPts val="1400"/>
                        </a:lnSpc>
                        <a:spcAft>
                          <a:spcPts val="600"/>
                        </a:spcAft>
                      </a:pPr>
                      <a:r>
                        <a:rPr lang="en-GB" sz="1600" b="1" kern="1200">
                          <a:solidFill>
                            <a:schemeClr val="dk1"/>
                          </a:solidFill>
                          <a:effectLst/>
                          <a:latin typeface="+mn-lt"/>
                          <a:ea typeface="+mn-ea"/>
                          <a:cs typeface="+mn-cs"/>
                        </a:rPr>
                        <a:t>Plant oil </a:t>
                      </a:r>
                      <a:endParaRPr lang="de-CH" sz="1600" b="1" kern="120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216094383"/>
                  </a:ext>
                </a:extLst>
              </a:tr>
              <a:tr h="655224">
                <a:tc>
                  <a:txBody>
                    <a:bodyPr/>
                    <a:lstStyle/>
                    <a:p>
                      <a:pPr marL="0" algn="l" defTabSz="457200" rtl="0" eaLnBrk="1" latinLnBrk="0" hangingPunct="1">
                        <a:lnSpc>
                          <a:spcPts val="1400"/>
                        </a:lnSpc>
                        <a:spcAft>
                          <a:spcPts val="600"/>
                        </a:spcAft>
                      </a:pPr>
                      <a:r>
                        <a:rPr lang="en-GB" sz="1600" b="1" kern="1200" dirty="0">
                          <a:solidFill>
                            <a:schemeClr val="dk1"/>
                          </a:solidFill>
                          <a:effectLst/>
                          <a:latin typeface="+mn-lt"/>
                          <a:ea typeface="+mn-ea"/>
                          <a:cs typeface="+mn-cs"/>
                        </a:rPr>
                        <a:t>Soybeans </a:t>
                      </a:r>
                      <a:endParaRPr lang="de-CH" sz="1600" b="1" kern="1200" dirty="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68580" marR="68580" marT="0" marB="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52836566"/>
                  </a:ext>
                </a:extLst>
              </a:tr>
              <a:tr h="655224">
                <a:tc>
                  <a:txBody>
                    <a:bodyPr/>
                    <a:lstStyle/>
                    <a:p>
                      <a:pPr marL="0" algn="l" defTabSz="457200" rtl="0" eaLnBrk="1" latinLnBrk="0" hangingPunct="1">
                        <a:lnSpc>
                          <a:spcPts val="1400"/>
                        </a:lnSpc>
                        <a:spcAft>
                          <a:spcPts val="600"/>
                        </a:spcAft>
                      </a:pPr>
                      <a:r>
                        <a:rPr lang="de-CH" sz="1600" b="1" kern="1200" dirty="0" err="1">
                          <a:solidFill>
                            <a:schemeClr val="dk1"/>
                          </a:solidFill>
                          <a:effectLst/>
                          <a:latin typeface="+mn-lt"/>
                          <a:ea typeface="+mn-ea"/>
                          <a:cs typeface="+mn-cs"/>
                        </a:rPr>
                        <a:t>Rapeseeds</a:t>
                      </a:r>
                      <a:endParaRPr lang="de-CH" sz="1600" b="1" kern="1200" dirty="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271142036"/>
                  </a:ext>
                </a:extLst>
              </a:tr>
              <a:tr h="655224">
                <a:tc>
                  <a:txBody>
                    <a:bodyPr/>
                    <a:lstStyle/>
                    <a:p>
                      <a:pPr marL="0" algn="l" defTabSz="457200" rtl="0" eaLnBrk="1" latinLnBrk="0" hangingPunct="1">
                        <a:lnSpc>
                          <a:spcPts val="1400"/>
                        </a:lnSpc>
                        <a:spcAft>
                          <a:spcPts val="600"/>
                        </a:spcAft>
                      </a:pPr>
                      <a:r>
                        <a:rPr lang="de-CH" sz="1600" b="1" kern="1200" dirty="0">
                          <a:solidFill>
                            <a:schemeClr val="dk1"/>
                          </a:solidFill>
                          <a:effectLst/>
                          <a:latin typeface="+mn-lt"/>
                          <a:ea typeface="+mn-ea"/>
                          <a:cs typeface="+mn-cs"/>
                        </a:rPr>
                        <a:t>Sunflower </a:t>
                      </a:r>
                      <a:r>
                        <a:rPr lang="de-CH" sz="1600" b="1" kern="1200" dirty="0" err="1">
                          <a:solidFill>
                            <a:schemeClr val="dk1"/>
                          </a:solidFill>
                          <a:effectLst/>
                          <a:latin typeface="+mn-lt"/>
                          <a:ea typeface="+mn-ea"/>
                          <a:cs typeface="+mn-cs"/>
                        </a:rPr>
                        <a:t>seeds</a:t>
                      </a:r>
                      <a:endParaRPr lang="de-CH" sz="1600" b="1" kern="1200" dirty="0">
                        <a:solidFill>
                          <a:schemeClr val="dk1"/>
                        </a:solidFill>
                        <a:effectLst/>
                        <a:latin typeface="+mn-lt"/>
                        <a:ea typeface="+mn-ea"/>
                        <a:cs typeface="+mn-cs"/>
                      </a:endParaRPr>
                    </a:p>
                  </a:txBody>
                  <a:tcPr marL="68580" marR="68580" marT="0" marB="0" anchor="ctr">
                    <a:solidFill>
                      <a:schemeClr val="accent5">
                        <a:lumMod val="60000"/>
                        <a:lumOff val="40000"/>
                      </a:schemeClr>
                    </a:solidFill>
                  </a:tcP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a:solidFill>
                            <a:schemeClr val="dk1"/>
                          </a:solidFill>
                          <a:effectLst/>
                          <a:latin typeface="+mn-lt"/>
                          <a:ea typeface="+mn-ea"/>
                          <a:cs typeface="+mn-cs"/>
                        </a:rPr>
                        <a:t>++</a:t>
                      </a:r>
                      <a:endParaRPr lang="de-CH" sz="1600" kern="1200">
                        <a:solidFill>
                          <a:schemeClr val="dk1"/>
                        </a:solidFill>
                        <a:effectLst/>
                        <a:latin typeface="+mn-lt"/>
                        <a:ea typeface="+mn-ea"/>
                        <a:cs typeface="+mn-cs"/>
                      </a:endParaRPr>
                    </a:p>
                  </a:txBody>
                  <a:tcPr marL="72000" marR="72000" marT="36000" marB="36000" anchor="ctr"/>
                </a:tc>
                <a:tc>
                  <a:txBody>
                    <a:bodyPr/>
                    <a:lstStyle/>
                    <a:p>
                      <a:pPr marL="0" algn="ctr" defTabSz="457200" rtl="0" eaLnBrk="1" latinLnBrk="0" hangingPunct="1">
                        <a:lnSpc>
                          <a:spcPts val="1400"/>
                        </a:lnSpc>
                        <a:spcAft>
                          <a:spcPts val="600"/>
                        </a:spcAft>
                      </a:pPr>
                      <a:r>
                        <a:rPr lang="en-GB" sz="1600" kern="1200" dirty="0">
                          <a:solidFill>
                            <a:schemeClr val="dk1"/>
                          </a:solidFill>
                          <a:effectLst/>
                          <a:latin typeface="+mn-lt"/>
                          <a:ea typeface="+mn-ea"/>
                          <a:cs typeface="+mn-cs"/>
                        </a:rPr>
                        <a:t>+</a:t>
                      </a:r>
                      <a:endParaRPr lang="de-CH" sz="1600" kern="1200" dirty="0">
                        <a:solidFill>
                          <a:schemeClr val="dk1"/>
                        </a:solidFill>
                        <a:effectLst/>
                        <a:latin typeface="+mn-lt"/>
                        <a:ea typeface="+mn-ea"/>
                        <a:cs typeface="+mn-cs"/>
                      </a:endParaRPr>
                    </a:p>
                  </a:txBody>
                  <a:tcPr marL="72000" marR="72000" marT="36000" marB="36000" anchor="ctr"/>
                </a:tc>
                <a:extLst>
                  <a:ext uri="{0D108BD9-81ED-4DB2-BD59-A6C34878D82A}">
                    <a16:rowId xmlns:a16="http://schemas.microsoft.com/office/drawing/2014/main" val="1658000858"/>
                  </a:ext>
                </a:extLst>
              </a:tr>
              <a:tr h="655224">
                <a:tc>
                  <a:txBody>
                    <a:bodyPr/>
                    <a:lstStyle/>
                    <a:p>
                      <a:pPr>
                        <a:lnSpc>
                          <a:spcPts val="1400"/>
                        </a:lnSpc>
                        <a:spcBef>
                          <a:spcPts val="600"/>
                        </a:spcBef>
                        <a:spcAft>
                          <a:spcPts val="600"/>
                        </a:spcAft>
                      </a:pPr>
                      <a:endParaRPr lang="de-CH" sz="12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gridSpan="5">
                  <a:txBody>
                    <a:bodyPr/>
                    <a:lstStyle/>
                    <a:p>
                      <a:pPr>
                        <a:lnSpc>
                          <a:spcPct val="100000"/>
                        </a:lnSpc>
                        <a:spcBef>
                          <a:spcPts val="0"/>
                        </a:spcBef>
                        <a:spcAft>
                          <a:spcPts val="0"/>
                        </a:spcAft>
                      </a:pPr>
                      <a:endParaRPr lang="en-US" sz="400" dirty="0">
                        <a:effectLst/>
                      </a:endParaRPr>
                    </a:p>
                    <a:p>
                      <a:pPr>
                        <a:lnSpc>
                          <a:spcPts val="1400"/>
                        </a:lnSpc>
                        <a:spcBef>
                          <a:spcPts val="0"/>
                        </a:spcBef>
                        <a:spcAft>
                          <a:spcPts val="600"/>
                        </a:spcAft>
                      </a:pPr>
                      <a:r>
                        <a:rPr lang="en-US" sz="1200" dirty="0">
                          <a:effectLst/>
                        </a:rPr>
                        <a:t>+++ high content, ++ medium content, + low content, - none</a:t>
                      </a:r>
                      <a:endParaRPr lang="de-CH" sz="1200" dirty="0">
                        <a:effectLst/>
                      </a:endParaRPr>
                    </a:p>
                    <a:p>
                      <a:pPr>
                        <a:lnSpc>
                          <a:spcPts val="1400"/>
                        </a:lnSpc>
                        <a:spcAft>
                          <a:spcPts val="600"/>
                        </a:spcAft>
                      </a:pPr>
                      <a:r>
                        <a:rPr lang="fr-CH" sz="1000" dirty="0">
                          <a:effectLst/>
                        </a:rPr>
                        <a:t>Source: </a:t>
                      </a:r>
                      <a:r>
                        <a:rPr lang="fr-CH" sz="1000" dirty="0" err="1">
                          <a:effectLst/>
                        </a:rPr>
                        <a:t>Ahlers</a:t>
                      </a:r>
                      <a:r>
                        <a:rPr lang="fr-CH" sz="1000" dirty="0">
                          <a:effectLst/>
                        </a:rPr>
                        <a:t> C. et al., 2009, </a:t>
                      </a:r>
                      <a:r>
                        <a:rPr lang="fr-CH" sz="1000" dirty="0" err="1">
                          <a:effectLst/>
                        </a:rPr>
                        <a:t>Improving</a:t>
                      </a:r>
                      <a:r>
                        <a:rPr lang="fr-CH" sz="1000" dirty="0">
                          <a:effectLst/>
                        </a:rPr>
                        <a:t> village </a:t>
                      </a:r>
                      <a:r>
                        <a:rPr lang="fr-CH" sz="1000" dirty="0" err="1">
                          <a:effectLst/>
                        </a:rPr>
                        <a:t>chicken</a:t>
                      </a:r>
                      <a:r>
                        <a:rPr lang="fr-CH" sz="1000" dirty="0">
                          <a:effectLst/>
                        </a:rPr>
                        <a:t> production, p. 55, </a:t>
                      </a:r>
                      <a:r>
                        <a:rPr lang="fr-CH" sz="1000" dirty="0" err="1">
                          <a:effectLst/>
                        </a:rPr>
                        <a:t>modified</a:t>
                      </a:r>
                      <a:r>
                        <a:rPr lang="fr-CH" sz="1000" dirty="0">
                          <a:effectLst/>
                        </a:rPr>
                        <a:t> by </a:t>
                      </a:r>
                      <a:r>
                        <a:rPr lang="fr-CH" sz="1000" dirty="0" err="1">
                          <a:effectLst/>
                        </a:rPr>
                        <a:t>FiBL</a:t>
                      </a:r>
                      <a:r>
                        <a:rPr lang="fr-CH" sz="1000" dirty="0">
                          <a:effectLst/>
                        </a:rPr>
                        <a:t> </a:t>
                      </a:r>
                      <a:endParaRPr lang="de-CH" sz="1000" kern="1200" dirty="0">
                        <a:solidFill>
                          <a:schemeClr val="dk1"/>
                        </a:solidFill>
                        <a:effectLst/>
                        <a:latin typeface="+mn-lt"/>
                        <a:ea typeface="+mn-ea"/>
                        <a:cs typeface="+mn-cs"/>
                      </a:endParaRPr>
                    </a:p>
                  </a:txBody>
                  <a:tcPr marL="68580" marR="68580" marT="0" marB="0" anchor="ctr">
                    <a:noFill/>
                  </a:tcP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noFill/>
                  </a:tcP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noFill/>
                  </a:tcPr>
                </a:tc>
                <a:tc hMerge="1">
                  <a:txBody>
                    <a:bodyPr/>
                    <a:lstStyle/>
                    <a:p>
                      <a:pPr marL="0" algn="ctr" defTabSz="457200" rtl="0" eaLnBrk="1" latinLnBrk="0" hangingPunct="1">
                        <a:lnSpc>
                          <a:spcPts val="1400"/>
                        </a:lnSpc>
                        <a:spcAft>
                          <a:spcPts val="600"/>
                        </a:spcAft>
                      </a:pPr>
                      <a:endParaRPr lang="de-CH" sz="1600" kern="1200">
                        <a:solidFill>
                          <a:schemeClr val="dk1"/>
                        </a:solidFill>
                        <a:effectLst/>
                        <a:latin typeface="+mn-lt"/>
                        <a:ea typeface="+mn-ea"/>
                        <a:cs typeface="+mn-cs"/>
                      </a:endParaRPr>
                    </a:p>
                  </a:txBody>
                  <a:tcPr marL="68580" marR="68580" marT="0" marB="0" anchor="ctr">
                    <a:noFill/>
                  </a:tcPr>
                </a:tc>
                <a:tc hMerge="1">
                  <a:txBody>
                    <a:bodyPr/>
                    <a:lstStyle/>
                    <a:p>
                      <a:pPr marL="0" algn="ctr" defTabSz="457200" rtl="0" eaLnBrk="1" latinLnBrk="0" hangingPunct="1">
                        <a:lnSpc>
                          <a:spcPts val="1400"/>
                        </a:lnSpc>
                        <a:spcAft>
                          <a:spcPts val="600"/>
                        </a:spcAft>
                      </a:pPr>
                      <a:endParaRPr lang="de-CH" sz="1600" kern="1200" dirty="0">
                        <a:solidFill>
                          <a:schemeClr val="dk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512639133"/>
                  </a:ext>
                </a:extLst>
              </a:tr>
            </a:tbl>
          </a:graphicData>
        </a:graphic>
      </p:graphicFrame>
    </p:spTree>
    <p:extLst>
      <p:ext uri="{BB962C8B-B14F-4D97-AF65-F5344CB8AC3E}">
        <p14:creationId xmlns:p14="http://schemas.microsoft.com/office/powerpoint/2010/main" val="3954479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421AD-240A-404C-A0A1-7B9A7070DD2D}"/>
              </a:ext>
            </a:extLst>
          </p:cNvPr>
          <p:cNvSpPr>
            <a:spLocks noGrp="1"/>
          </p:cNvSpPr>
          <p:nvPr>
            <p:ph type="title"/>
          </p:nvPr>
        </p:nvSpPr>
        <p:spPr/>
        <p:txBody>
          <a:bodyPr/>
          <a:lstStyle/>
          <a:p>
            <a:r>
              <a:rPr lang="en-US" dirty="0"/>
              <a:t>Common feed high in minerals</a:t>
            </a:r>
            <a:endParaRPr lang="de-CH" dirty="0"/>
          </a:p>
        </p:txBody>
      </p:sp>
      <p:graphicFrame>
        <p:nvGraphicFramePr>
          <p:cNvPr id="3" name="Tabelle 2">
            <a:extLst>
              <a:ext uri="{FF2B5EF4-FFF2-40B4-BE49-F238E27FC236}">
                <a16:creationId xmlns:a16="http://schemas.microsoft.com/office/drawing/2014/main" id="{4407D931-2B07-4697-A72E-64CDC6327A9D}"/>
              </a:ext>
            </a:extLst>
          </p:cNvPr>
          <p:cNvGraphicFramePr>
            <a:graphicFrameLocks noGrp="1"/>
          </p:cNvGraphicFramePr>
          <p:nvPr>
            <p:extLst>
              <p:ext uri="{D42A27DB-BD31-4B8C-83A1-F6EECF244321}">
                <p14:modId xmlns:p14="http://schemas.microsoft.com/office/powerpoint/2010/main" val="1385587353"/>
              </p:ext>
            </p:extLst>
          </p:nvPr>
        </p:nvGraphicFramePr>
        <p:xfrm>
          <a:off x="362238" y="890006"/>
          <a:ext cx="8317683" cy="5187236"/>
        </p:xfrm>
        <a:graphic>
          <a:graphicData uri="http://schemas.openxmlformats.org/drawingml/2006/table">
            <a:tbl>
              <a:tblPr>
                <a:tableStyleId>{5C22544A-7EE6-4342-B048-85BDC9FD1C3A}</a:tableStyleId>
              </a:tblPr>
              <a:tblGrid>
                <a:gridCol w="2355450">
                  <a:extLst>
                    <a:ext uri="{9D8B030D-6E8A-4147-A177-3AD203B41FA5}">
                      <a16:colId xmlns:a16="http://schemas.microsoft.com/office/drawing/2014/main" val="2811872961"/>
                    </a:ext>
                  </a:extLst>
                </a:gridCol>
                <a:gridCol w="1231074">
                  <a:extLst>
                    <a:ext uri="{9D8B030D-6E8A-4147-A177-3AD203B41FA5}">
                      <a16:colId xmlns:a16="http://schemas.microsoft.com/office/drawing/2014/main" val="3664547933"/>
                    </a:ext>
                  </a:extLst>
                </a:gridCol>
                <a:gridCol w="1068326">
                  <a:extLst>
                    <a:ext uri="{9D8B030D-6E8A-4147-A177-3AD203B41FA5}">
                      <a16:colId xmlns:a16="http://schemas.microsoft.com/office/drawing/2014/main" val="1710638460"/>
                    </a:ext>
                  </a:extLst>
                </a:gridCol>
                <a:gridCol w="915708">
                  <a:extLst>
                    <a:ext uri="{9D8B030D-6E8A-4147-A177-3AD203B41FA5}">
                      <a16:colId xmlns:a16="http://schemas.microsoft.com/office/drawing/2014/main" val="2217687084"/>
                    </a:ext>
                  </a:extLst>
                </a:gridCol>
                <a:gridCol w="1152927">
                  <a:extLst>
                    <a:ext uri="{9D8B030D-6E8A-4147-A177-3AD203B41FA5}">
                      <a16:colId xmlns:a16="http://schemas.microsoft.com/office/drawing/2014/main" val="2183939063"/>
                    </a:ext>
                  </a:extLst>
                </a:gridCol>
                <a:gridCol w="1594198">
                  <a:extLst>
                    <a:ext uri="{9D8B030D-6E8A-4147-A177-3AD203B41FA5}">
                      <a16:colId xmlns:a16="http://schemas.microsoft.com/office/drawing/2014/main" val="1286009552"/>
                    </a:ext>
                  </a:extLst>
                </a:gridCol>
              </a:tblGrid>
              <a:tr h="600403">
                <a:tc>
                  <a:txBody>
                    <a:bodyPr/>
                    <a:lstStyle/>
                    <a:p>
                      <a:pPr>
                        <a:lnSpc>
                          <a:spcPts val="1400"/>
                        </a:lnSpc>
                        <a:spcAft>
                          <a:spcPts val="600"/>
                        </a:spcAft>
                      </a:pPr>
                      <a:r>
                        <a:rPr lang="en-GB" sz="1600" b="1">
                          <a:effectLst/>
                        </a:rPr>
                        <a:t>Feed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b="1" dirty="0">
                          <a:effectLst/>
                        </a:rPr>
                        <a:t>Carbo-</a:t>
                      </a:r>
                      <a:br>
                        <a:rPr lang="en-GB" sz="1600" b="1" dirty="0">
                          <a:effectLst/>
                        </a:rPr>
                      </a:br>
                      <a:r>
                        <a:rPr lang="en-GB" sz="1600" b="1" dirty="0">
                          <a:effectLst/>
                        </a:rPr>
                        <a:t>hydrates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Proteins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Fats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Minerals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dirty="0">
                          <a:effectLst/>
                        </a:rPr>
                        <a:t>Vitamins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669105588"/>
                  </a:ext>
                </a:extLst>
              </a:tr>
              <a:tr h="387024">
                <a:tc>
                  <a:txBody>
                    <a:bodyPr/>
                    <a:lstStyle/>
                    <a:p>
                      <a:pPr>
                        <a:lnSpc>
                          <a:spcPts val="1400"/>
                        </a:lnSpc>
                        <a:spcAft>
                          <a:spcPts val="600"/>
                        </a:spcAft>
                      </a:pPr>
                      <a:r>
                        <a:rPr lang="en-GB" sz="1600" b="1">
                          <a:effectLst/>
                        </a:rPr>
                        <a:t>Bones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65256144"/>
                  </a:ext>
                </a:extLst>
              </a:tr>
              <a:tr h="387024">
                <a:tc>
                  <a:txBody>
                    <a:bodyPr/>
                    <a:lstStyle/>
                    <a:p>
                      <a:pPr>
                        <a:lnSpc>
                          <a:spcPts val="1400"/>
                        </a:lnSpc>
                        <a:spcAft>
                          <a:spcPts val="600"/>
                        </a:spcAft>
                      </a:pPr>
                      <a:r>
                        <a:rPr lang="en-GB" sz="1600" b="1">
                          <a:effectLst/>
                        </a:rPr>
                        <a:t>Eggshells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72384550"/>
                  </a:ext>
                </a:extLst>
              </a:tr>
              <a:tr h="387024">
                <a:tc>
                  <a:txBody>
                    <a:bodyPr/>
                    <a:lstStyle/>
                    <a:p>
                      <a:pPr>
                        <a:lnSpc>
                          <a:spcPts val="1400"/>
                        </a:lnSpc>
                        <a:spcAft>
                          <a:spcPts val="600"/>
                        </a:spcAft>
                      </a:pPr>
                      <a:r>
                        <a:rPr lang="en-GB" sz="1600" b="1" dirty="0">
                          <a:effectLst/>
                        </a:rPr>
                        <a:t>Fish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21113582"/>
                  </a:ext>
                </a:extLst>
              </a:tr>
              <a:tr h="387024">
                <a:tc>
                  <a:txBody>
                    <a:bodyPr/>
                    <a:lstStyle/>
                    <a:p>
                      <a:pPr>
                        <a:lnSpc>
                          <a:spcPts val="1400"/>
                        </a:lnSpc>
                        <a:spcAft>
                          <a:spcPts val="600"/>
                        </a:spcAft>
                      </a:pPr>
                      <a:r>
                        <a:rPr lang="en-GB" sz="1600" b="1">
                          <a:effectLst/>
                        </a:rPr>
                        <a:t>Fruit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97556285"/>
                  </a:ext>
                </a:extLst>
              </a:tr>
              <a:tr h="387024">
                <a:tc>
                  <a:txBody>
                    <a:bodyPr/>
                    <a:lstStyle/>
                    <a:p>
                      <a:pPr>
                        <a:lnSpc>
                          <a:spcPts val="1400"/>
                        </a:lnSpc>
                        <a:spcAft>
                          <a:spcPts val="600"/>
                        </a:spcAft>
                      </a:pPr>
                      <a:r>
                        <a:rPr lang="en-GB" sz="1600" b="1">
                          <a:effectLst/>
                        </a:rPr>
                        <a:t>Insects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0198813"/>
                  </a:ext>
                </a:extLst>
              </a:tr>
              <a:tr h="387024">
                <a:tc>
                  <a:txBody>
                    <a:bodyPr/>
                    <a:lstStyle/>
                    <a:p>
                      <a:pPr>
                        <a:lnSpc>
                          <a:spcPts val="1400"/>
                        </a:lnSpc>
                        <a:spcAft>
                          <a:spcPts val="600"/>
                        </a:spcAft>
                      </a:pPr>
                      <a:r>
                        <a:rPr lang="en-GB" sz="1600" b="1">
                          <a:effectLst/>
                        </a:rPr>
                        <a:t>Insect larvae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90970816"/>
                  </a:ext>
                </a:extLst>
              </a:tr>
              <a:tr h="387024">
                <a:tc>
                  <a:txBody>
                    <a:bodyPr/>
                    <a:lstStyle/>
                    <a:p>
                      <a:pPr>
                        <a:lnSpc>
                          <a:spcPts val="1400"/>
                        </a:lnSpc>
                        <a:spcAft>
                          <a:spcPts val="600"/>
                        </a:spcAft>
                      </a:pPr>
                      <a:r>
                        <a:rPr lang="en-GB" sz="1600" b="1">
                          <a:effectLst/>
                        </a:rPr>
                        <a:t>Snail shells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97793367"/>
                  </a:ext>
                </a:extLst>
              </a:tr>
              <a:tr h="387024">
                <a:tc>
                  <a:txBody>
                    <a:bodyPr/>
                    <a:lstStyle/>
                    <a:p>
                      <a:pPr>
                        <a:lnSpc>
                          <a:spcPts val="1400"/>
                        </a:lnSpc>
                        <a:spcAft>
                          <a:spcPts val="600"/>
                        </a:spcAft>
                      </a:pPr>
                      <a:r>
                        <a:rPr lang="en-GB" sz="1600" b="1">
                          <a:effectLst/>
                        </a:rPr>
                        <a:t>Termites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14879977"/>
                  </a:ext>
                </a:extLst>
              </a:tr>
              <a:tr h="565454">
                <a:tc>
                  <a:txBody>
                    <a:bodyPr/>
                    <a:lstStyle/>
                    <a:p>
                      <a:pPr>
                        <a:lnSpc>
                          <a:spcPts val="1400"/>
                        </a:lnSpc>
                        <a:spcAft>
                          <a:spcPts val="600"/>
                        </a:spcAft>
                      </a:pPr>
                      <a:r>
                        <a:rPr lang="en-GB" sz="1600" b="1">
                          <a:effectLst/>
                        </a:rPr>
                        <a:t>Tree and plant leaves </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68095135"/>
                  </a:ext>
                </a:extLst>
              </a:tr>
              <a:tr h="387024">
                <a:tc>
                  <a:txBody>
                    <a:bodyPr/>
                    <a:lstStyle/>
                    <a:p>
                      <a:pPr>
                        <a:lnSpc>
                          <a:spcPts val="1400"/>
                        </a:lnSpc>
                        <a:spcAft>
                          <a:spcPts val="600"/>
                        </a:spcAft>
                      </a:pPr>
                      <a:r>
                        <a:rPr lang="en-GB" sz="1600" b="1" dirty="0">
                          <a:effectLst/>
                        </a:rPr>
                        <a:t>Worms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26757678"/>
                  </a:ext>
                </a:extLst>
              </a:tr>
              <a:tr h="482211">
                <a:tc>
                  <a:txBody>
                    <a:bodyPr/>
                    <a:lstStyle/>
                    <a:p>
                      <a:pPr marL="0" marR="0" lvl="0" indent="0" algn="l" defTabSz="457200" rtl="0" eaLnBrk="1" fontAlgn="auto" latinLnBrk="0" hangingPunct="1">
                        <a:lnSpc>
                          <a:spcPts val="1400"/>
                        </a:lnSpc>
                        <a:spcBef>
                          <a:spcPts val="0"/>
                        </a:spcBef>
                        <a:spcAft>
                          <a:spcPts val="600"/>
                        </a:spcAft>
                        <a:buClrTx/>
                        <a:buSzTx/>
                        <a:buFontTx/>
                        <a:buNone/>
                        <a:tabLst/>
                        <a:defRPr/>
                      </a:pPr>
                      <a:endParaRPr kumimoji="0" lang="de-CH" sz="10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0" marB="0" anchor="ctr">
                    <a:noFill/>
                  </a:tcPr>
                </a:tc>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 high content, ++ medium content, + low content, - none</a:t>
                      </a:r>
                      <a:endParaRPr kumimoji="0" lang="de-CH"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0" lang="fr-CH" sz="1000" b="0" i="0" u="none" strike="noStrike" kern="1200" cap="none" spc="0" normalizeH="0" baseline="0" noProof="0" dirty="0">
                          <a:ln>
                            <a:noFill/>
                          </a:ln>
                          <a:solidFill>
                            <a:srgbClr val="000000"/>
                          </a:solidFill>
                          <a:effectLst/>
                          <a:uLnTx/>
                          <a:uFillTx/>
                          <a:latin typeface="+mn-lt"/>
                          <a:ea typeface="+mn-ea"/>
                          <a:cs typeface="+mn-cs"/>
                        </a:rPr>
                        <a:t>Source: </a:t>
                      </a:r>
                      <a:r>
                        <a:rPr kumimoji="0" lang="fr-CH" sz="1000" b="0" i="0" u="none" strike="noStrike" kern="1200" cap="none" spc="0" normalizeH="0" baseline="0" noProof="0" dirty="0" err="1">
                          <a:ln>
                            <a:noFill/>
                          </a:ln>
                          <a:solidFill>
                            <a:srgbClr val="000000"/>
                          </a:solidFill>
                          <a:effectLst/>
                          <a:uLnTx/>
                          <a:uFillTx/>
                          <a:latin typeface="+mn-lt"/>
                          <a:ea typeface="+mn-ea"/>
                          <a:cs typeface="+mn-cs"/>
                        </a:rPr>
                        <a:t>Ahlers</a:t>
                      </a:r>
                      <a:r>
                        <a:rPr kumimoji="0" lang="fr-CH" sz="1000" b="0" i="0" u="none" strike="noStrike" kern="1200" cap="none" spc="0" normalizeH="0" baseline="0" noProof="0" dirty="0">
                          <a:ln>
                            <a:noFill/>
                          </a:ln>
                          <a:solidFill>
                            <a:srgbClr val="000000"/>
                          </a:solidFill>
                          <a:effectLst/>
                          <a:uLnTx/>
                          <a:uFillTx/>
                          <a:latin typeface="+mn-lt"/>
                          <a:ea typeface="+mn-ea"/>
                          <a:cs typeface="+mn-cs"/>
                        </a:rPr>
                        <a:t> C. et al., 2009, </a:t>
                      </a:r>
                      <a:r>
                        <a:rPr kumimoji="0" lang="fr-CH" sz="1000" b="0" i="0" u="none" strike="noStrike" kern="1200" cap="none" spc="0" normalizeH="0" baseline="0" noProof="0" dirty="0" err="1">
                          <a:ln>
                            <a:noFill/>
                          </a:ln>
                          <a:solidFill>
                            <a:srgbClr val="000000"/>
                          </a:solidFill>
                          <a:effectLst/>
                          <a:uLnTx/>
                          <a:uFillTx/>
                          <a:latin typeface="+mn-lt"/>
                          <a:ea typeface="+mn-ea"/>
                          <a:cs typeface="+mn-cs"/>
                        </a:rPr>
                        <a:t>Improving</a:t>
                      </a:r>
                      <a:r>
                        <a:rPr kumimoji="0" lang="fr-CH" sz="1000" b="0" i="0" u="none" strike="noStrike" kern="1200" cap="none" spc="0" normalizeH="0" baseline="0" noProof="0" dirty="0">
                          <a:ln>
                            <a:noFill/>
                          </a:ln>
                          <a:solidFill>
                            <a:srgbClr val="000000"/>
                          </a:solidFill>
                          <a:effectLst/>
                          <a:uLnTx/>
                          <a:uFillTx/>
                          <a:latin typeface="+mn-lt"/>
                          <a:ea typeface="+mn-ea"/>
                          <a:cs typeface="+mn-cs"/>
                        </a:rPr>
                        <a:t> village </a:t>
                      </a:r>
                      <a:r>
                        <a:rPr kumimoji="0" lang="fr-CH" sz="1000" b="0" i="0" u="none" strike="noStrike" kern="1200" cap="none" spc="0" normalizeH="0" baseline="0" noProof="0" dirty="0" err="1">
                          <a:ln>
                            <a:noFill/>
                          </a:ln>
                          <a:solidFill>
                            <a:srgbClr val="000000"/>
                          </a:solidFill>
                          <a:effectLst/>
                          <a:uLnTx/>
                          <a:uFillTx/>
                          <a:latin typeface="+mn-lt"/>
                          <a:ea typeface="+mn-ea"/>
                          <a:cs typeface="+mn-cs"/>
                        </a:rPr>
                        <a:t>chicken</a:t>
                      </a:r>
                      <a:r>
                        <a:rPr kumimoji="0" lang="fr-CH" sz="1000" b="0" i="0" u="none" strike="noStrike" kern="1200" cap="none" spc="0" normalizeH="0" baseline="0" noProof="0" dirty="0">
                          <a:ln>
                            <a:noFill/>
                          </a:ln>
                          <a:solidFill>
                            <a:srgbClr val="000000"/>
                          </a:solidFill>
                          <a:effectLst/>
                          <a:uLnTx/>
                          <a:uFillTx/>
                          <a:latin typeface="+mn-lt"/>
                          <a:ea typeface="+mn-ea"/>
                          <a:cs typeface="+mn-cs"/>
                        </a:rPr>
                        <a:t> production, p. 55</a:t>
                      </a:r>
                      <a:r>
                        <a:rPr lang="fr-CH" sz="1000" dirty="0">
                          <a:effectLst/>
                        </a:rPr>
                        <a:t>, </a:t>
                      </a:r>
                      <a:r>
                        <a:rPr lang="fr-CH" sz="1000" dirty="0" err="1">
                          <a:effectLst/>
                        </a:rPr>
                        <a:t>modified</a:t>
                      </a:r>
                      <a:r>
                        <a:rPr lang="fr-CH" sz="1000" dirty="0">
                          <a:effectLst/>
                        </a:rPr>
                        <a:t> by </a:t>
                      </a:r>
                      <a:r>
                        <a:rPr lang="fr-CH" sz="1000" dirty="0" err="1">
                          <a:effectLst/>
                        </a:rPr>
                        <a:t>FiBL</a:t>
                      </a:r>
                      <a:r>
                        <a:rPr lang="fr-CH" sz="1000" dirty="0">
                          <a:effectLst/>
                        </a:rPr>
                        <a:t> </a:t>
                      </a:r>
                      <a:endParaRPr kumimoji="0" lang="de-CH" sz="1000" b="0" i="0" u="none" strike="noStrike" kern="1200" cap="none" spc="0" normalizeH="0" baseline="0" noProof="0" dirty="0">
                        <a:ln>
                          <a:noFill/>
                        </a:ln>
                        <a:solidFill>
                          <a:srgbClr val="000000"/>
                        </a:solidFill>
                        <a:effectLst/>
                        <a:uLnTx/>
                        <a:uFillTx/>
                        <a:latin typeface="+mn-lt"/>
                        <a:ea typeface="+mn-ea"/>
                        <a:cs typeface="+mn-cs"/>
                      </a:endParaRPr>
                    </a:p>
                  </a:txBody>
                  <a:tcPr marL="68580" marR="68580" marT="0" marB="0" anchor="ctr">
                    <a:noFill/>
                  </a:tcPr>
                </a:tc>
                <a:tc hMerge="1">
                  <a:txBody>
                    <a:bodyPr/>
                    <a:lstStyle/>
                    <a:p>
                      <a:pPr algn="ctr">
                        <a:lnSpc>
                          <a:spcPts val="1400"/>
                        </a:lnSpc>
                        <a:spcAft>
                          <a:spcPts val="600"/>
                        </a:spcAft>
                      </a:pP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algn="ctr">
                        <a:lnSpc>
                          <a:spcPts val="1400"/>
                        </a:lnSpc>
                        <a:spcAft>
                          <a:spcPts val="600"/>
                        </a:spcAft>
                      </a:pP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algn="ctr">
                        <a:lnSpc>
                          <a:spcPts val="1400"/>
                        </a:lnSpc>
                        <a:spcAft>
                          <a:spcPts val="600"/>
                        </a:spcAft>
                      </a:pP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algn="ctr">
                        <a:lnSpc>
                          <a:spcPts val="1400"/>
                        </a:lnSpc>
                        <a:spcAft>
                          <a:spcPts val="600"/>
                        </a:spcAft>
                      </a:pP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852195986"/>
                  </a:ext>
                </a:extLst>
              </a:tr>
            </a:tbl>
          </a:graphicData>
        </a:graphic>
      </p:graphicFrame>
    </p:spTree>
    <p:extLst>
      <p:ext uri="{BB962C8B-B14F-4D97-AF65-F5344CB8AC3E}">
        <p14:creationId xmlns:p14="http://schemas.microsoft.com/office/powerpoint/2010/main" val="284571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Intensive </a:t>
            </a:r>
            <a:r>
              <a:rPr lang="de-DE" dirty="0" err="1"/>
              <a:t>production</a:t>
            </a:r>
            <a:r>
              <a:rPr lang="de-DE" dirty="0"/>
              <a:t> </a:t>
            </a:r>
            <a:r>
              <a:rPr lang="de-DE" dirty="0" err="1"/>
              <a:t>system</a:t>
            </a:r>
            <a:endParaRPr lang="de-DE" dirty="0"/>
          </a:p>
        </p:txBody>
      </p:sp>
      <p:pic>
        <p:nvPicPr>
          <p:cNvPr id="4" name="Grafik 3">
            <a:extLst>
              <a:ext uri="{FF2B5EF4-FFF2-40B4-BE49-F238E27FC236}">
                <a16:creationId xmlns:a16="http://schemas.microsoft.com/office/drawing/2014/main" id="{0A095D66-0147-4FD2-844F-A1334F6545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487" y="587375"/>
            <a:ext cx="6858000" cy="6858000"/>
          </a:xfrm>
          <a:prstGeom prst="rect">
            <a:avLst/>
          </a:prstGeom>
        </p:spPr>
      </p:pic>
      <p:sp>
        <p:nvSpPr>
          <p:cNvPr id="7" name="Rechteck 4">
            <a:extLst>
              <a:ext uri="{FF2B5EF4-FFF2-40B4-BE49-F238E27FC236}">
                <a16:creationId xmlns:a16="http://schemas.microsoft.com/office/drawing/2014/main" id="{AE4682D6-70AC-4CCF-A485-1E54AAB97C78}"/>
              </a:ext>
            </a:extLst>
          </p:cNvPr>
          <p:cNvSpPr/>
          <p:nvPr/>
        </p:nvSpPr>
        <p:spPr>
          <a:xfrm>
            <a:off x="273375" y="1744898"/>
            <a:ext cx="2232248" cy="99090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chickens are kept in cages </a:t>
            </a:r>
            <a:r>
              <a:rPr lang="en-US" sz="1600" b="0" dirty="0">
                <a:ea typeface="ＭＳ Ｐゴシック" charset="-128"/>
              </a:rPr>
              <a:t>all day </a:t>
            </a:r>
            <a:r>
              <a:rPr lang="en-US" sz="1600" b="0" dirty="0">
                <a:latin typeface="+mn-lt"/>
                <a:ea typeface="ＭＳ Ｐゴシック" charset="-128"/>
              </a:rPr>
              <a:t>with very little space</a:t>
            </a:r>
          </a:p>
        </p:txBody>
      </p:sp>
      <p:sp>
        <p:nvSpPr>
          <p:cNvPr id="11" name="Rechteck 4">
            <a:extLst>
              <a:ext uri="{FF2B5EF4-FFF2-40B4-BE49-F238E27FC236}">
                <a16:creationId xmlns:a16="http://schemas.microsoft.com/office/drawing/2014/main" id="{713AF2F2-D0A3-45AF-AEF0-475C53633A85}"/>
              </a:ext>
            </a:extLst>
          </p:cNvPr>
          <p:cNvSpPr/>
          <p:nvPr/>
        </p:nvSpPr>
        <p:spPr>
          <a:xfrm>
            <a:off x="2864446" y="1052736"/>
            <a:ext cx="2594817" cy="103136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dirty="0">
                <a:solidFill>
                  <a:srgbClr val="FF0000"/>
                </a:solidFill>
                <a:ea typeface="ＭＳ Ｐゴシック" charset="-128"/>
              </a:rPr>
              <a:t>Not allowed by organic regulations!</a:t>
            </a:r>
          </a:p>
        </p:txBody>
      </p:sp>
      <p:sp>
        <p:nvSpPr>
          <p:cNvPr id="12" name="Rechteck 11">
            <a:extLst>
              <a:ext uri="{FF2B5EF4-FFF2-40B4-BE49-F238E27FC236}">
                <a16:creationId xmlns:a16="http://schemas.microsoft.com/office/drawing/2014/main" id="{06BF6243-8380-45D7-957D-B16A100CCA8F}"/>
              </a:ext>
            </a:extLst>
          </p:cNvPr>
          <p:cNvSpPr/>
          <p:nvPr/>
        </p:nvSpPr>
        <p:spPr>
          <a:xfrm>
            <a:off x="273374" y="5373216"/>
            <a:ext cx="31683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The beaks are usually trimmed</a:t>
            </a:r>
          </a:p>
        </p:txBody>
      </p:sp>
      <p:sp>
        <p:nvSpPr>
          <p:cNvPr id="13" name="Rechteck 12">
            <a:extLst>
              <a:ext uri="{FF2B5EF4-FFF2-40B4-BE49-F238E27FC236}">
                <a16:creationId xmlns:a16="http://schemas.microsoft.com/office/drawing/2014/main" id="{D8C99867-C1F9-4D35-A7EF-FE0B711F6E42}"/>
              </a:ext>
            </a:extLst>
          </p:cNvPr>
          <p:cNvSpPr/>
          <p:nvPr/>
        </p:nvSpPr>
        <p:spPr>
          <a:xfrm>
            <a:off x="6156176" y="1412776"/>
            <a:ext cx="2459891" cy="103136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Natural </a:t>
            </a:r>
            <a:r>
              <a:rPr lang="en-US" sz="1600" b="0" dirty="0" err="1">
                <a:latin typeface="+mn-lt"/>
                <a:ea typeface="ＭＳ Ｐゴシック" charset="-128"/>
              </a:rPr>
              <a:t>behaviours</a:t>
            </a:r>
            <a:r>
              <a:rPr lang="en-US" sz="1600" b="0" dirty="0">
                <a:latin typeface="+mn-lt"/>
                <a:ea typeface="ＭＳ Ｐゴシック" charset="-128"/>
              </a:rPr>
              <a:t> like scratching, foraging and dustbathing cannot be performed </a:t>
            </a:r>
            <a:r>
              <a:rPr lang="en-US" sz="1600" b="0" dirty="0">
                <a:ea typeface="ＭＳ Ｐゴシック" charset="-128"/>
              </a:rPr>
              <a:t>adequately</a:t>
            </a:r>
            <a:endParaRPr lang="en-US" sz="1600" b="0" dirty="0">
              <a:latin typeface="+mn-lt"/>
              <a:ea typeface="ＭＳ Ｐゴシック" charset="-128"/>
            </a:endParaRPr>
          </a:p>
        </p:txBody>
      </p:sp>
    </p:spTree>
    <p:extLst>
      <p:ext uri="{BB962C8B-B14F-4D97-AF65-F5344CB8AC3E}">
        <p14:creationId xmlns:p14="http://schemas.microsoft.com/office/powerpoint/2010/main" val="2583156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421AD-240A-404C-A0A1-7B9A7070DD2D}"/>
              </a:ext>
            </a:extLst>
          </p:cNvPr>
          <p:cNvSpPr>
            <a:spLocks noGrp="1"/>
          </p:cNvSpPr>
          <p:nvPr>
            <p:ph type="title"/>
          </p:nvPr>
        </p:nvSpPr>
        <p:spPr/>
        <p:txBody>
          <a:bodyPr/>
          <a:lstStyle/>
          <a:p>
            <a:r>
              <a:rPr lang="en-US" dirty="0"/>
              <a:t>Common feed high in vitamins</a:t>
            </a:r>
            <a:endParaRPr lang="de-CH" dirty="0"/>
          </a:p>
        </p:txBody>
      </p:sp>
      <p:graphicFrame>
        <p:nvGraphicFramePr>
          <p:cNvPr id="4" name="Tabelle 3">
            <a:extLst>
              <a:ext uri="{FF2B5EF4-FFF2-40B4-BE49-F238E27FC236}">
                <a16:creationId xmlns:a16="http://schemas.microsoft.com/office/drawing/2014/main" id="{9460185D-D942-4BD7-9C11-246FB764F1B4}"/>
              </a:ext>
            </a:extLst>
          </p:cNvPr>
          <p:cNvGraphicFramePr>
            <a:graphicFrameLocks noGrp="1"/>
          </p:cNvGraphicFramePr>
          <p:nvPr>
            <p:extLst>
              <p:ext uri="{D42A27DB-BD31-4B8C-83A1-F6EECF244321}">
                <p14:modId xmlns:p14="http://schemas.microsoft.com/office/powerpoint/2010/main" val="3449688912"/>
              </p:ext>
            </p:extLst>
          </p:nvPr>
        </p:nvGraphicFramePr>
        <p:xfrm>
          <a:off x="480330" y="1052736"/>
          <a:ext cx="8136908" cy="4248473"/>
        </p:xfrm>
        <a:graphic>
          <a:graphicData uri="http://schemas.openxmlformats.org/drawingml/2006/table">
            <a:tbl>
              <a:tblPr>
                <a:tableStyleId>{5C22544A-7EE6-4342-B048-85BDC9FD1C3A}</a:tableStyleId>
              </a:tblPr>
              <a:tblGrid>
                <a:gridCol w="1716962">
                  <a:extLst>
                    <a:ext uri="{9D8B030D-6E8A-4147-A177-3AD203B41FA5}">
                      <a16:colId xmlns:a16="http://schemas.microsoft.com/office/drawing/2014/main" val="2181699686"/>
                    </a:ext>
                  </a:extLst>
                </a:gridCol>
                <a:gridCol w="1642312">
                  <a:extLst>
                    <a:ext uri="{9D8B030D-6E8A-4147-A177-3AD203B41FA5}">
                      <a16:colId xmlns:a16="http://schemas.microsoft.com/office/drawing/2014/main" val="951907707"/>
                    </a:ext>
                  </a:extLst>
                </a:gridCol>
                <a:gridCol w="1045108">
                  <a:extLst>
                    <a:ext uri="{9D8B030D-6E8A-4147-A177-3AD203B41FA5}">
                      <a16:colId xmlns:a16="http://schemas.microsoft.com/office/drawing/2014/main" val="200778951"/>
                    </a:ext>
                  </a:extLst>
                </a:gridCol>
                <a:gridCol w="1194408">
                  <a:extLst>
                    <a:ext uri="{9D8B030D-6E8A-4147-A177-3AD203B41FA5}">
                      <a16:colId xmlns:a16="http://schemas.microsoft.com/office/drawing/2014/main" val="106155385"/>
                    </a:ext>
                  </a:extLst>
                </a:gridCol>
                <a:gridCol w="1194408">
                  <a:extLst>
                    <a:ext uri="{9D8B030D-6E8A-4147-A177-3AD203B41FA5}">
                      <a16:colId xmlns:a16="http://schemas.microsoft.com/office/drawing/2014/main" val="2177057526"/>
                    </a:ext>
                  </a:extLst>
                </a:gridCol>
                <a:gridCol w="1343710">
                  <a:extLst>
                    <a:ext uri="{9D8B030D-6E8A-4147-A177-3AD203B41FA5}">
                      <a16:colId xmlns:a16="http://schemas.microsoft.com/office/drawing/2014/main" val="2528209728"/>
                    </a:ext>
                  </a:extLst>
                </a:gridCol>
              </a:tblGrid>
              <a:tr h="733750">
                <a:tc>
                  <a:txBody>
                    <a:bodyPr/>
                    <a:lstStyle/>
                    <a:p>
                      <a:pPr>
                        <a:lnSpc>
                          <a:spcPts val="1400"/>
                        </a:lnSpc>
                        <a:spcAft>
                          <a:spcPts val="600"/>
                        </a:spcAft>
                      </a:pPr>
                      <a:r>
                        <a:rPr lang="en-GB" sz="1600" b="1" dirty="0">
                          <a:effectLst/>
                        </a:rPr>
                        <a:t>Feed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600"/>
                        </a:lnSpc>
                        <a:spcAft>
                          <a:spcPts val="600"/>
                        </a:spcAft>
                      </a:pPr>
                      <a:r>
                        <a:rPr lang="en-GB" sz="1600" b="1" dirty="0">
                          <a:effectLst/>
                        </a:rPr>
                        <a:t>Carbohydrates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Proteins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Fats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a:effectLst/>
                        </a:rPr>
                        <a:t>Minerals</a:t>
                      </a:r>
                      <a:endParaRPr lang="de-CH" sz="1600" b="1">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ts val="1400"/>
                        </a:lnSpc>
                        <a:spcAft>
                          <a:spcPts val="600"/>
                        </a:spcAft>
                      </a:pPr>
                      <a:r>
                        <a:rPr lang="en-GB" sz="1600" b="1" dirty="0">
                          <a:effectLst/>
                        </a:rPr>
                        <a:t>Vitamins</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451483306"/>
                  </a:ext>
                </a:extLst>
              </a:tr>
              <a:tr h="434632">
                <a:tc>
                  <a:txBody>
                    <a:bodyPr/>
                    <a:lstStyle/>
                    <a:p>
                      <a:pPr>
                        <a:lnSpc>
                          <a:spcPts val="1400"/>
                        </a:lnSpc>
                        <a:spcAft>
                          <a:spcPts val="600"/>
                        </a:spcAft>
                      </a:pPr>
                      <a:r>
                        <a:rPr lang="en-GB" sz="1600" b="1" dirty="0">
                          <a:effectLst/>
                        </a:rPr>
                        <a:t>Fish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43011346"/>
                  </a:ext>
                </a:extLst>
              </a:tr>
              <a:tr h="434632">
                <a:tc>
                  <a:txBody>
                    <a:bodyPr/>
                    <a:lstStyle/>
                    <a:p>
                      <a:pPr>
                        <a:lnSpc>
                          <a:spcPts val="1400"/>
                        </a:lnSpc>
                        <a:spcAft>
                          <a:spcPts val="600"/>
                        </a:spcAft>
                      </a:pPr>
                      <a:r>
                        <a:rPr lang="en-GB" sz="1600" b="1" dirty="0">
                          <a:effectLst/>
                        </a:rPr>
                        <a:t>Fruit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29108104"/>
                  </a:ext>
                </a:extLst>
              </a:tr>
              <a:tr h="434632">
                <a:tc>
                  <a:txBody>
                    <a:bodyPr/>
                    <a:lstStyle/>
                    <a:p>
                      <a:pPr>
                        <a:lnSpc>
                          <a:spcPts val="1400"/>
                        </a:lnSpc>
                        <a:spcAft>
                          <a:spcPts val="600"/>
                        </a:spcAft>
                      </a:pPr>
                      <a:r>
                        <a:rPr lang="en-GB" sz="1600" b="1" dirty="0">
                          <a:effectLst/>
                        </a:rPr>
                        <a:t>Insects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49823711"/>
                  </a:ext>
                </a:extLst>
              </a:tr>
              <a:tr h="434632">
                <a:tc>
                  <a:txBody>
                    <a:bodyPr/>
                    <a:lstStyle/>
                    <a:p>
                      <a:pPr>
                        <a:lnSpc>
                          <a:spcPts val="1400"/>
                        </a:lnSpc>
                        <a:spcAft>
                          <a:spcPts val="600"/>
                        </a:spcAft>
                      </a:pPr>
                      <a:r>
                        <a:rPr lang="en-GB" sz="1600" b="1" dirty="0">
                          <a:effectLst/>
                        </a:rPr>
                        <a:t>Termites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05626744"/>
                  </a:ext>
                </a:extLst>
              </a:tr>
              <a:tr h="714753">
                <a:tc>
                  <a:txBody>
                    <a:bodyPr/>
                    <a:lstStyle/>
                    <a:p>
                      <a:pPr>
                        <a:lnSpc>
                          <a:spcPts val="1800"/>
                        </a:lnSpc>
                        <a:spcAft>
                          <a:spcPts val="600"/>
                        </a:spcAft>
                      </a:pPr>
                      <a:r>
                        <a:rPr lang="en-GB" sz="1600" b="1" dirty="0">
                          <a:effectLst/>
                        </a:rPr>
                        <a:t>Tree and </a:t>
                      </a:r>
                      <a:br>
                        <a:rPr lang="en-GB" sz="1600" b="1" dirty="0">
                          <a:effectLst/>
                        </a:rPr>
                      </a:br>
                      <a:r>
                        <a:rPr lang="en-GB" sz="1600" b="1" dirty="0">
                          <a:effectLst/>
                        </a:rPr>
                        <a:t>plant leaves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97909099"/>
                  </a:ext>
                </a:extLst>
              </a:tr>
              <a:tr h="434632">
                <a:tc>
                  <a:txBody>
                    <a:bodyPr/>
                    <a:lstStyle/>
                    <a:p>
                      <a:pPr>
                        <a:lnSpc>
                          <a:spcPts val="1400"/>
                        </a:lnSpc>
                        <a:spcAft>
                          <a:spcPts val="600"/>
                        </a:spcAft>
                      </a:pPr>
                      <a:r>
                        <a:rPr lang="en-GB" sz="1600" b="1" dirty="0">
                          <a:effectLst/>
                        </a:rPr>
                        <a:t>Worms </a:t>
                      </a:r>
                      <a:endParaRPr lang="de-CH" sz="1600" b="1"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a:effectLst/>
                        </a:rPr>
                        <a:t>+++</a:t>
                      </a: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400"/>
                        </a:lnSpc>
                        <a:spcAft>
                          <a:spcPts val="600"/>
                        </a:spcAft>
                      </a:pPr>
                      <a:r>
                        <a:rPr lang="en-GB" sz="1600" dirty="0">
                          <a:effectLst/>
                        </a:rPr>
                        <a:t>+++</a:t>
                      </a: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70777581"/>
                  </a:ext>
                </a:extLst>
              </a:tr>
              <a:tr h="626810">
                <a:tc>
                  <a:txBody>
                    <a:bodyPr/>
                    <a:lstStyle/>
                    <a:p>
                      <a:pPr marL="0" marR="0" lvl="0" indent="0" algn="l" defTabSz="457200" rtl="0" eaLnBrk="1" fontAlgn="auto" latinLnBrk="0" hangingPunct="1">
                        <a:lnSpc>
                          <a:spcPts val="1400"/>
                        </a:lnSpc>
                        <a:spcBef>
                          <a:spcPts val="0"/>
                        </a:spcBef>
                        <a:spcAft>
                          <a:spcPts val="600"/>
                        </a:spcAft>
                        <a:buClrTx/>
                        <a:buSzTx/>
                        <a:buFontTx/>
                        <a:buNone/>
                        <a:tabLst/>
                        <a:defRPr/>
                      </a:pPr>
                      <a:endParaRPr kumimoji="0" lang="de-CH" sz="10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0" marB="0" anchor="ctr">
                    <a:noFill/>
                  </a:tcPr>
                </a:tc>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 high content, ++ medium content, + low content, - none</a:t>
                      </a:r>
                      <a:endParaRPr kumimoji="0" lang="de-CH"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0" lang="fr-CH" sz="1000" b="0" i="0" u="none" strike="noStrike" kern="1200" cap="none" spc="0" normalizeH="0" baseline="0" noProof="0" dirty="0">
                          <a:ln>
                            <a:noFill/>
                          </a:ln>
                          <a:solidFill>
                            <a:srgbClr val="000000"/>
                          </a:solidFill>
                          <a:effectLst/>
                          <a:uLnTx/>
                          <a:uFillTx/>
                          <a:latin typeface="+mn-lt"/>
                          <a:ea typeface="+mn-ea"/>
                          <a:cs typeface="+mn-cs"/>
                        </a:rPr>
                        <a:t>Source: </a:t>
                      </a:r>
                      <a:r>
                        <a:rPr kumimoji="0" lang="fr-CH" sz="1000" b="0" i="0" u="none" strike="noStrike" kern="1200" cap="none" spc="0" normalizeH="0" baseline="0" noProof="0" dirty="0" err="1">
                          <a:ln>
                            <a:noFill/>
                          </a:ln>
                          <a:solidFill>
                            <a:srgbClr val="000000"/>
                          </a:solidFill>
                          <a:effectLst/>
                          <a:uLnTx/>
                          <a:uFillTx/>
                          <a:latin typeface="+mn-lt"/>
                          <a:ea typeface="+mn-ea"/>
                          <a:cs typeface="+mn-cs"/>
                        </a:rPr>
                        <a:t>Ahlers</a:t>
                      </a:r>
                      <a:r>
                        <a:rPr kumimoji="0" lang="fr-CH" sz="1000" b="0" i="0" u="none" strike="noStrike" kern="1200" cap="none" spc="0" normalizeH="0" baseline="0" noProof="0" dirty="0">
                          <a:ln>
                            <a:noFill/>
                          </a:ln>
                          <a:solidFill>
                            <a:srgbClr val="000000"/>
                          </a:solidFill>
                          <a:effectLst/>
                          <a:uLnTx/>
                          <a:uFillTx/>
                          <a:latin typeface="+mn-lt"/>
                          <a:ea typeface="+mn-ea"/>
                          <a:cs typeface="+mn-cs"/>
                        </a:rPr>
                        <a:t> C. et al., 2009, </a:t>
                      </a:r>
                      <a:r>
                        <a:rPr kumimoji="0" lang="fr-CH" sz="1000" b="0" i="0" u="none" strike="noStrike" kern="1200" cap="none" spc="0" normalizeH="0" baseline="0" noProof="0" dirty="0" err="1">
                          <a:ln>
                            <a:noFill/>
                          </a:ln>
                          <a:solidFill>
                            <a:srgbClr val="000000"/>
                          </a:solidFill>
                          <a:effectLst/>
                          <a:uLnTx/>
                          <a:uFillTx/>
                          <a:latin typeface="+mn-lt"/>
                          <a:ea typeface="+mn-ea"/>
                          <a:cs typeface="+mn-cs"/>
                        </a:rPr>
                        <a:t>Improving</a:t>
                      </a:r>
                      <a:r>
                        <a:rPr kumimoji="0" lang="fr-CH" sz="1000" b="0" i="0" u="none" strike="noStrike" kern="1200" cap="none" spc="0" normalizeH="0" baseline="0" noProof="0" dirty="0">
                          <a:ln>
                            <a:noFill/>
                          </a:ln>
                          <a:solidFill>
                            <a:srgbClr val="000000"/>
                          </a:solidFill>
                          <a:effectLst/>
                          <a:uLnTx/>
                          <a:uFillTx/>
                          <a:latin typeface="+mn-lt"/>
                          <a:ea typeface="+mn-ea"/>
                          <a:cs typeface="+mn-cs"/>
                        </a:rPr>
                        <a:t> village </a:t>
                      </a:r>
                      <a:r>
                        <a:rPr kumimoji="0" lang="fr-CH" sz="1000" b="0" i="0" u="none" strike="noStrike" kern="1200" cap="none" spc="0" normalizeH="0" baseline="0" noProof="0" dirty="0" err="1">
                          <a:ln>
                            <a:noFill/>
                          </a:ln>
                          <a:solidFill>
                            <a:srgbClr val="000000"/>
                          </a:solidFill>
                          <a:effectLst/>
                          <a:uLnTx/>
                          <a:uFillTx/>
                          <a:latin typeface="+mn-lt"/>
                          <a:ea typeface="+mn-ea"/>
                          <a:cs typeface="+mn-cs"/>
                        </a:rPr>
                        <a:t>chicken</a:t>
                      </a:r>
                      <a:r>
                        <a:rPr kumimoji="0" lang="fr-CH" sz="1000" b="0" i="0" u="none" strike="noStrike" kern="1200" cap="none" spc="0" normalizeH="0" baseline="0" noProof="0" dirty="0">
                          <a:ln>
                            <a:noFill/>
                          </a:ln>
                          <a:solidFill>
                            <a:srgbClr val="000000"/>
                          </a:solidFill>
                          <a:effectLst/>
                          <a:uLnTx/>
                          <a:uFillTx/>
                          <a:latin typeface="+mn-lt"/>
                          <a:ea typeface="+mn-ea"/>
                          <a:cs typeface="+mn-cs"/>
                        </a:rPr>
                        <a:t> production, p. 55</a:t>
                      </a:r>
                      <a:r>
                        <a:rPr lang="fr-CH" sz="1000" dirty="0">
                          <a:effectLst/>
                        </a:rPr>
                        <a:t>, </a:t>
                      </a:r>
                      <a:r>
                        <a:rPr lang="fr-CH" sz="1000" dirty="0" err="1">
                          <a:effectLst/>
                        </a:rPr>
                        <a:t>modified</a:t>
                      </a:r>
                      <a:r>
                        <a:rPr lang="fr-CH" sz="1000" dirty="0">
                          <a:effectLst/>
                        </a:rPr>
                        <a:t> by </a:t>
                      </a:r>
                      <a:r>
                        <a:rPr lang="fr-CH" sz="1000" dirty="0" err="1">
                          <a:effectLst/>
                        </a:rPr>
                        <a:t>FiBL</a:t>
                      </a:r>
                      <a:r>
                        <a:rPr lang="fr-CH" sz="1000" dirty="0">
                          <a:effectLst/>
                        </a:rPr>
                        <a:t> </a:t>
                      </a:r>
                      <a:endParaRPr kumimoji="0" lang="de-CH" sz="1000" b="0" i="0" u="none" strike="noStrike" kern="1200" cap="none" spc="0" normalizeH="0" baseline="0" noProof="0" dirty="0">
                        <a:ln>
                          <a:noFill/>
                        </a:ln>
                        <a:solidFill>
                          <a:srgbClr val="000000"/>
                        </a:solidFill>
                        <a:effectLst/>
                        <a:uLnTx/>
                        <a:uFillTx/>
                        <a:latin typeface="+mn-lt"/>
                        <a:ea typeface="+mn-ea"/>
                        <a:cs typeface="+mn-cs"/>
                      </a:endParaRPr>
                    </a:p>
                  </a:txBody>
                  <a:tcPr marL="68580" marR="68580" marT="0" marB="0" anchor="ctr">
                    <a:noFill/>
                  </a:tcPr>
                </a:tc>
                <a:tc hMerge="1">
                  <a:txBody>
                    <a:bodyPr/>
                    <a:lstStyle/>
                    <a:p>
                      <a:pPr algn="ctr">
                        <a:lnSpc>
                          <a:spcPts val="1400"/>
                        </a:lnSpc>
                        <a:spcAft>
                          <a:spcPts val="600"/>
                        </a:spcAft>
                      </a:pP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algn="ctr">
                        <a:lnSpc>
                          <a:spcPts val="1400"/>
                        </a:lnSpc>
                        <a:spcAft>
                          <a:spcPts val="600"/>
                        </a:spcAft>
                      </a:pPr>
                      <a:endParaRPr lang="de-CH" sz="16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algn="ctr">
                        <a:lnSpc>
                          <a:spcPts val="1400"/>
                        </a:lnSpc>
                        <a:spcAft>
                          <a:spcPts val="600"/>
                        </a:spcAft>
                      </a:pPr>
                      <a:endParaRPr lang="de-CH" sz="16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noFill/>
                  </a:tcPr>
                </a:tc>
                <a:tc hMerge="1">
                  <a:txBody>
                    <a:bodyPr/>
                    <a:lstStyle/>
                    <a:p>
                      <a:pPr marL="0" marR="0" lvl="0" indent="0" algn="l" defTabSz="457200" rtl="0" eaLnBrk="1" fontAlgn="auto" latinLnBrk="0" hangingPunct="1">
                        <a:lnSpc>
                          <a:spcPts val="1400"/>
                        </a:lnSpc>
                        <a:spcBef>
                          <a:spcPts val="0"/>
                        </a:spcBef>
                        <a:spcAft>
                          <a:spcPts val="600"/>
                        </a:spcAft>
                        <a:buClrTx/>
                        <a:buSzTx/>
                        <a:buFontTx/>
                        <a:buNone/>
                        <a:tabLst/>
                        <a:defRPr/>
                      </a:pPr>
                      <a:endParaRPr kumimoji="0" lang="de-CH" sz="10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0" marB="0" anchor="ctr">
                    <a:noFill/>
                  </a:tcPr>
                </a:tc>
                <a:extLst>
                  <a:ext uri="{0D108BD9-81ED-4DB2-BD59-A6C34878D82A}">
                    <a16:rowId xmlns:a16="http://schemas.microsoft.com/office/drawing/2014/main" val="2256267067"/>
                  </a:ext>
                </a:extLst>
              </a:tr>
            </a:tbl>
          </a:graphicData>
        </a:graphic>
      </p:graphicFrame>
    </p:spTree>
    <p:extLst>
      <p:ext uri="{BB962C8B-B14F-4D97-AF65-F5344CB8AC3E}">
        <p14:creationId xmlns:p14="http://schemas.microsoft.com/office/powerpoint/2010/main" val="1786298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75DE0E-D432-42C3-A106-DE194C576D12}"/>
              </a:ext>
            </a:extLst>
          </p:cNvPr>
          <p:cNvSpPr>
            <a:spLocks noGrp="1"/>
          </p:cNvSpPr>
          <p:nvPr>
            <p:ph type="title"/>
          </p:nvPr>
        </p:nvSpPr>
        <p:spPr/>
        <p:txBody>
          <a:bodyPr/>
          <a:lstStyle/>
          <a:p>
            <a:r>
              <a:rPr lang="en-US" dirty="0"/>
              <a:t>General nutrition guidelines for poultry</a:t>
            </a:r>
            <a:endParaRPr lang="de-CH" dirty="0"/>
          </a:p>
        </p:txBody>
      </p:sp>
      <p:graphicFrame>
        <p:nvGraphicFramePr>
          <p:cNvPr id="5" name="Tabelle 4">
            <a:extLst>
              <a:ext uri="{FF2B5EF4-FFF2-40B4-BE49-F238E27FC236}">
                <a16:creationId xmlns:a16="http://schemas.microsoft.com/office/drawing/2014/main" id="{D060D952-9662-4399-B345-803E36FCF371}"/>
              </a:ext>
            </a:extLst>
          </p:cNvPr>
          <p:cNvGraphicFramePr>
            <a:graphicFrameLocks noGrp="1"/>
          </p:cNvGraphicFramePr>
          <p:nvPr>
            <p:extLst>
              <p:ext uri="{D42A27DB-BD31-4B8C-83A1-F6EECF244321}">
                <p14:modId xmlns:p14="http://schemas.microsoft.com/office/powerpoint/2010/main" val="34794181"/>
              </p:ext>
            </p:extLst>
          </p:nvPr>
        </p:nvGraphicFramePr>
        <p:xfrm>
          <a:off x="393784" y="867440"/>
          <a:ext cx="8250312" cy="4777812"/>
        </p:xfrm>
        <a:graphic>
          <a:graphicData uri="http://schemas.openxmlformats.org/drawingml/2006/table">
            <a:tbl>
              <a:tblPr firstRow="1" firstCol="1">
                <a:tableStyleId>{5C22544A-7EE6-4342-B048-85BDC9FD1C3A}</a:tableStyleId>
              </a:tblPr>
              <a:tblGrid>
                <a:gridCol w="1920331">
                  <a:extLst>
                    <a:ext uri="{9D8B030D-6E8A-4147-A177-3AD203B41FA5}">
                      <a16:colId xmlns:a16="http://schemas.microsoft.com/office/drawing/2014/main" val="1403163324"/>
                    </a:ext>
                  </a:extLst>
                </a:gridCol>
                <a:gridCol w="1182351">
                  <a:extLst>
                    <a:ext uri="{9D8B030D-6E8A-4147-A177-3AD203B41FA5}">
                      <a16:colId xmlns:a16="http://schemas.microsoft.com/office/drawing/2014/main" val="4243182470"/>
                    </a:ext>
                  </a:extLst>
                </a:gridCol>
                <a:gridCol w="634639">
                  <a:extLst>
                    <a:ext uri="{9D8B030D-6E8A-4147-A177-3AD203B41FA5}">
                      <a16:colId xmlns:a16="http://schemas.microsoft.com/office/drawing/2014/main" val="2932760491"/>
                    </a:ext>
                  </a:extLst>
                </a:gridCol>
                <a:gridCol w="1128248">
                  <a:extLst>
                    <a:ext uri="{9D8B030D-6E8A-4147-A177-3AD203B41FA5}">
                      <a16:colId xmlns:a16="http://schemas.microsoft.com/office/drawing/2014/main" val="1766802798"/>
                    </a:ext>
                  </a:extLst>
                </a:gridCol>
                <a:gridCol w="756324">
                  <a:extLst>
                    <a:ext uri="{9D8B030D-6E8A-4147-A177-3AD203B41FA5}">
                      <a16:colId xmlns:a16="http://schemas.microsoft.com/office/drawing/2014/main" val="1214648698"/>
                    </a:ext>
                  </a:extLst>
                </a:gridCol>
                <a:gridCol w="1314209">
                  <a:extLst>
                    <a:ext uri="{9D8B030D-6E8A-4147-A177-3AD203B41FA5}">
                      <a16:colId xmlns:a16="http://schemas.microsoft.com/office/drawing/2014/main" val="388358942"/>
                    </a:ext>
                  </a:extLst>
                </a:gridCol>
                <a:gridCol w="1314210">
                  <a:extLst>
                    <a:ext uri="{9D8B030D-6E8A-4147-A177-3AD203B41FA5}">
                      <a16:colId xmlns:a16="http://schemas.microsoft.com/office/drawing/2014/main" val="2597322737"/>
                    </a:ext>
                  </a:extLst>
                </a:gridCol>
              </a:tblGrid>
              <a:tr h="232171">
                <a:tc>
                  <a:txBody>
                    <a:bodyPr/>
                    <a:lstStyle/>
                    <a:p>
                      <a:pPr>
                        <a:lnSpc>
                          <a:spcPct val="107000"/>
                        </a:lnSpc>
                        <a:spcAft>
                          <a:spcPts val="0"/>
                        </a:spcAft>
                      </a:pPr>
                      <a:r>
                        <a:rPr lang="en-GB" sz="1400" dirty="0">
                          <a:solidFill>
                            <a:schemeClr val="tx1"/>
                          </a:solidFill>
                          <a:effectLst/>
                        </a:rPr>
                        <a:t>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gridSpan="2">
                  <a:txBody>
                    <a:bodyPr/>
                    <a:lstStyle/>
                    <a:p>
                      <a:r>
                        <a:rPr lang="de-CH" sz="1400" dirty="0" err="1">
                          <a:solidFill>
                            <a:schemeClr val="tx1"/>
                          </a:solidFill>
                          <a:effectLst/>
                        </a:rPr>
                        <a:t>Carbohydrates</a:t>
                      </a:r>
                      <a:r>
                        <a:rPr lang="de-CH" sz="1400" dirty="0">
                          <a:solidFill>
                            <a:schemeClr val="tx1"/>
                          </a:solidFill>
                          <a:effectLst/>
                        </a:rPr>
                        <a:t> (%)</a:t>
                      </a:r>
                      <a:endParaRPr lang="de-CH" dirty="0"/>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de-CH"/>
                    </a:p>
                  </a:txBody>
                  <a:tcPr/>
                </a:tc>
                <a:tc>
                  <a:txBody>
                    <a:bodyPr/>
                    <a:lstStyle/>
                    <a:p>
                      <a:pPr algn="ctr">
                        <a:lnSpc>
                          <a:spcPct val="107000"/>
                        </a:lnSpc>
                        <a:spcAft>
                          <a:spcPts val="0"/>
                        </a:spcAft>
                      </a:pPr>
                      <a:r>
                        <a:rPr lang="de-CH" sz="1400">
                          <a:solidFill>
                            <a:schemeClr val="tx1"/>
                          </a:solidFill>
                          <a:effectLst/>
                        </a:rPr>
                        <a:t>Protein (%)</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a:solidFill>
                            <a:schemeClr val="tx1"/>
                          </a:solidFill>
                          <a:effectLst/>
                        </a:rPr>
                        <a:t>Fat (%)</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Minerals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Vitamins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200851419"/>
                  </a:ext>
                </a:extLst>
              </a:tr>
              <a:tr h="247381">
                <a:tc>
                  <a:txBody>
                    <a:bodyPr/>
                    <a:lstStyle/>
                    <a:p>
                      <a:pPr>
                        <a:lnSpc>
                          <a:spcPct val="107000"/>
                        </a:lnSpc>
                        <a:spcAft>
                          <a:spcPts val="0"/>
                        </a:spcAft>
                      </a:pPr>
                      <a:r>
                        <a:rPr lang="de-CH" sz="1400" dirty="0">
                          <a:solidFill>
                            <a:schemeClr val="tx1"/>
                          </a:solidFill>
                          <a:effectLst/>
                        </a:rPr>
                        <a:t>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Quick </a:t>
                      </a:r>
                      <a:r>
                        <a:rPr lang="de-CH" sz="1400" dirty="0" err="1">
                          <a:solidFill>
                            <a:schemeClr val="tx1"/>
                          </a:solidFill>
                          <a:effectLst/>
                        </a:rPr>
                        <a:t>energy</a:t>
                      </a:r>
                      <a:r>
                        <a:rPr lang="de-CH" sz="1400" dirty="0">
                          <a:solidFill>
                            <a:schemeClr val="tx1"/>
                          </a:solidFill>
                          <a:effectLst/>
                        </a:rPr>
                        <a:t> </a:t>
                      </a:r>
                      <a:endParaRPr lang="de-CH"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Fiber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Ca : P</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07000"/>
                        </a:lnSpc>
                        <a:spcAft>
                          <a:spcPts val="0"/>
                        </a:spcAft>
                      </a:pPr>
                      <a:r>
                        <a:rPr lang="de-CH" sz="1400" dirty="0">
                          <a:solidFill>
                            <a:schemeClr val="tx1"/>
                          </a:solidFill>
                          <a:effectLst/>
                        </a:rPr>
                        <a:t>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75415231"/>
                  </a:ext>
                </a:extLst>
              </a:tr>
              <a:tr h="294156">
                <a:tc gridSpan="7">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CH" sz="1400" dirty="0">
                          <a:solidFill>
                            <a:schemeClr val="tx1"/>
                          </a:solidFill>
                          <a:effectLst/>
                        </a:rPr>
                        <a:t>Broiler (</a:t>
                      </a:r>
                      <a:r>
                        <a:rPr lang="de-CH" sz="1400" dirty="0" err="1">
                          <a:solidFill>
                            <a:schemeClr val="tx1"/>
                          </a:solidFill>
                          <a:effectLst/>
                        </a:rPr>
                        <a:t>meat</a:t>
                      </a:r>
                      <a:r>
                        <a:rPr lang="de-CH" sz="1400" dirty="0">
                          <a:solidFill>
                            <a:schemeClr val="tx1"/>
                          </a:solidFill>
                          <a:effectLst/>
                        </a:rPr>
                        <a:t> </a:t>
                      </a:r>
                      <a:r>
                        <a:rPr lang="de-CH" sz="1400" dirty="0" err="1">
                          <a:solidFill>
                            <a:schemeClr val="tx1"/>
                          </a:solidFill>
                          <a:effectLst/>
                        </a:rPr>
                        <a:t>production</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algn="ctr"/>
                      <a:endParaRPr lang="de-CH"/>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extLst>
                  <a:ext uri="{0D108BD9-81ED-4DB2-BD59-A6C34878D82A}">
                    <a16:rowId xmlns:a16="http://schemas.microsoft.com/office/drawing/2014/main" val="4226375618"/>
                  </a:ext>
                </a:extLst>
              </a:tr>
              <a:tr h="488405">
                <a:tc>
                  <a:txBody>
                    <a:bodyPr/>
                    <a:lstStyle/>
                    <a:p>
                      <a:pPr>
                        <a:lnSpc>
                          <a:spcPct val="107000"/>
                        </a:lnSpc>
                        <a:spcAft>
                          <a:spcPts val="0"/>
                        </a:spcAft>
                      </a:pPr>
                      <a:r>
                        <a:rPr lang="de-CH" sz="1400" dirty="0">
                          <a:solidFill>
                            <a:schemeClr val="tx1"/>
                          </a:solidFill>
                          <a:effectLst/>
                        </a:rPr>
                        <a:t>Starter (1–3 </a:t>
                      </a:r>
                      <a:r>
                        <a:rPr lang="de-CH" sz="1400" dirty="0" err="1">
                          <a:solidFill>
                            <a:schemeClr val="tx1"/>
                          </a:solidFill>
                          <a:effectLst/>
                        </a:rPr>
                        <a:t>weeks</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68 - 69</a:t>
                      </a:r>
                      <a:endParaRPr lang="de-CH"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2 - 3</a:t>
                      </a: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22</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5</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en-US" sz="1400" dirty="0">
                          <a:solidFill>
                            <a:schemeClr val="tx1"/>
                          </a:solidFill>
                          <a:effectLst/>
                        </a:rPr>
                        <a:t>1 : 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&lt;1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lnT w="12700" cap="flat" cmpd="sng" algn="ctr">
                      <a:noFill/>
                      <a:prstDash val="solid"/>
                      <a:round/>
                      <a:headEnd type="none" w="med" len="med"/>
                      <a:tailEnd type="none" w="med" len="med"/>
                    </a:lnT>
                    <a:solidFill>
                      <a:schemeClr val="accent5">
                        <a:lumMod val="40000"/>
                        <a:lumOff val="60000"/>
                      </a:schemeClr>
                    </a:solidFill>
                  </a:tcPr>
                </a:tc>
                <a:extLst>
                  <a:ext uri="{0D108BD9-81ED-4DB2-BD59-A6C34878D82A}">
                    <a16:rowId xmlns:a16="http://schemas.microsoft.com/office/drawing/2014/main" val="3388347355"/>
                  </a:ext>
                </a:extLst>
              </a:tr>
              <a:tr h="488405">
                <a:tc>
                  <a:txBody>
                    <a:bodyPr/>
                    <a:lstStyle/>
                    <a:p>
                      <a:pPr>
                        <a:lnSpc>
                          <a:spcPct val="107000"/>
                        </a:lnSpc>
                        <a:spcAft>
                          <a:spcPts val="0"/>
                        </a:spcAft>
                      </a:pPr>
                      <a:r>
                        <a:rPr lang="de-CH" sz="1400" dirty="0" err="1">
                          <a:solidFill>
                            <a:schemeClr val="tx1"/>
                          </a:solidFill>
                          <a:effectLst/>
                        </a:rPr>
                        <a:t>Grower</a:t>
                      </a:r>
                      <a:r>
                        <a:rPr lang="de-CH" sz="1400" dirty="0">
                          <a:solidFill>
                            <a:schemeClr val="tx1"/>
                          </a:solidFill>
                          <a:effectLst/>
                        </a:rPr>
                        <a:t> (4–6 </a:t>
                      </a:r>
                      <a:r>
                        <a:rPr lang="de-CH" sz="1400" dirty="0" err="1">
                          <a:solidFill>
                            <a:schemeClr val="tx1"/>
                          </a:solidFill>
                          <a:effectLst/>
                        </a:rPr>
                        <a:t>weeks</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68 - 69</a:t>
                      </a:r>
                      <a:endParaRPr lang="de-CH"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 3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20</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6</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en-US" sz="1400">
                          <a:solidFill>
                            <a:schemeClr val="tx1"/>
                          </a:solidFill>
                          <a:effectLst/>
                        </a:rPr>
                        <a:t>1</a:t>
                      </a:r>
                      <a:r>
                        <a:rPr lang="de-CH" sz="1400">
                          <a:solidFill>
                            <a:schemeClr val="tx1"/>
                          </a:solidFill>
                          <a:effectLst/>
                        </a:rPr>
                        <a:t> - </a:t>
                      </a:r>
                      <a:r>
                        <a:rPr lang="en-US" sz="1400">
                          <a:solidFill>
                            <a:schemeClr val="tx1"/>
                          </a:solidFill>
                          <a:effectLst/>
                        </a:rPr>
                        <a:t>2 </a:t>
                      </a:r>
                      <a:r>
                        <a:rPr lang="en-US" sz="1400" dirty="0">
                          <a:solidFill>
                            <a:schemeClr val="tx1"/>
                          </a:solidFill>
                          <a:effectLst/>
                        </a:rPr>
                        <a:t>: 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&lt;1</a:t>
                      </a: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3548314821"/>
                  </a:ext>
                </a:extLst>
              </a:tr>
              <a:tr h="488405">
                <a:tc>
                  <a:txBody>
                    <a:bodyPr/>
                    <a:lstStyle/>
                    <a:p>
                      <a:pPr>
                        <a:lnSpc>
                          <a:spcPct val="107000"/>
                        </a:lnSpc>
                        <a:spcAft>
                          <a:spcPts val="0"/>
                        </a:spcAft>
                      </a:pPr>
                      <a:r>
                        <a:rPr lang="de-CH" sz="1400" dirty="0" err="1">
                          <a:solidFill>
                            <a:schemeClr val="tx1"/>
                          </a:solidFill>
                          <a:effectLst/>
                        </a:rPr>
                        <a:t>Finisher</a:t>
                      </a:r>
                      <a:r>
                        <a:rPr lang="de-CH" sz="1400" dirty="0">
                          <a:solidFill>
                            <a:schemeClr val="tx1"/>
                          </a:solidFill>
                          <a:effectLst/>
                        </a:rPr>
                        <a:t> (7+ </a:t>
                      </a:r>
                      <a:r>
                        <a:rPr lang="de-CH" sz="1400" dirty="0" err="1">
                          <a:solidFill>
                            <a:schemeClr val="tx1"/>
                          </a:solidFill>
                          <a:effectLst/>
                        </a:rPr>
                        <a:t>weeks</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70 - 71</a:t>
                      </a:r>
                      <a:endParaRPr lang="de-CH"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3</a:t>
                      </a: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18</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a:solidFill>
                            <a:schemeClr val="tx1"/>
                          </a:solidFill>
                          <a:effectLst/>
                        </a:rPr>
                        <a:t>6</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en-US" sz="1400" dirty="0">
                          <a:solidFill>
                            <a:schemeClr val="tx1"/>
                          </a:solidFill>
                          <a:effectLst/>
                        </a:rPr>
                        <a:t>1</a:t>
                      </a:r>
                      <a:r>
                        <a:rPr lang="de-CH" sz="1400" dirty="0">
                          <a:solidFill>
                            <a:schemeClr val="tx1"/>
                          </a:solidFill>
                          <a:effectLst/>
                        </a:rPr>
                        <a:t> - </a:t>
                      </a:r>
                      <a:r>
                        <a:rPr lang="en-US" sz="1400" dirty="0">
                          <a:solidFill>
                            <a:schemeClr val="tx1"/>
                          </a:solidFill>
                          <a:effectLst/>
                        </a:rPr>
                        <a:t>2 : 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&lt;1</a:t>
                      </a: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2562345345"/>
                  </a:ext>
                </a:extLst>
              </a:tr>
              <a:tr h="371250">
                <a:tc gridSpan="7">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CH" sz="1400" dirty="0">
                          <a:solidFill>
                            <a:schemeClr val="tx1"/>
                          </a:solidFill>
                          <a:effectLst/>
                        </a:rPr>
                        <a:t>Pullet (</a:t>
                      </a:r>
                      <a:r>
                        <a:rPr lang="de-CH" sz="1400" dirty="0" err="1">
                          <a:solidFill>
                            <a:schemeClr val="tx1"/>
                          </a:solidFill>
                          <a:effectLst/>
                        </a:rPr>
                        <a:t>young</a:t>
                      </a:r>
                      <a:r>
                        <a:rPr lang="de-CH" sz="1400" dirty="0">
                          <a:solidFill>
                            <a:schemeClr val="tx1"/>
                          </a:solidFill>
                          <a:effectLst/>
                        </a:rPr>
                        <a:t> </a:t>
                      </a:r>
                      <a:r>
                        <a:rPr lang="de-CH" sz="1400" dirty="0" err="1">
                          <a:solidFill>
                            <a:schemeClr val="tx1"/>
                          </a:solidFill>
                          <a:effectLst/>
                        </a:rPr>
                        <a:t>hen</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60000"/>
                        <a:lumOff val="4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endParaRPr>
                    </a:p>
                  </a:txBody>
                  <a:tcPr marL="59643" marR="59643" marT="0" marB="0" anchor="ctr">
                    <a:solidFill>
                      <a:schemeClr val="accent5">
                        <a:lumMod val="40000"/>
                        <a:lumOff val="60000"/>
                      </a:schemeClr>
                    </a:solidFill>
                  </a:tcPr>
                </a:tc>
                <a:extLst>
                  <a:ext uri="{0D108BD9-81ED-4DB2-BD59-A6C34878D82A}">
                    <a16:rowId xmlns:a16="http://schemas.microsoft.com/office/drawing/2014/main" val="3672281831"/>
                  </a:ext>
                </a:extLst>
              </a:tr>
              <a:tr h="471592">
                <a:tc>
                  <a:txBody>
                    <a:bodyPr/>
                    <a:lstStyle/>
                    <a:p>
                      <a:pPr>
                        <a:lnSpc>
                          <a:spcPct val="107000"/>
                        </a:lnSpc>
                        <a:spcAft>
                          <a:spcPts val="0"/>
                        </a:spcAft>
                      </a:pPr>
                      <a:r>
                        <a:rPr lang="de-CH" sz="1400" dirty="0">
                          <a:solidFill>
                            <a:schemeClr val="tx1"/>
                          </a:solidFill>
                          <a:effectLst/>
                        </a:rPr>
                        <a:t>Starter (1–6 </a:t>
                      </a:r>
                      <a:r>
                        <a:rPr lang="de-CH" sz="1400" dirty="0" err="1">
                          <a:solidFill>
                            <a:schemeClr val="tx1"/>
                          </a:solidFill>
                          <a:effectLst/>
                        </a:rPr>
                        <a:t>weeks</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70 - 71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3 - 4</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a:solidFill>
                            <a:schemeClr val="tx1"/>
                          </a:solidFill>
                          <a:effectLst/>
                        </a:rPr>
                        <a:t>20</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a:solidFill>
                            <a:schemeClr val="tx1"/>
                          </a:solidFill>
                          <a:effectLst/>
                        </a:rPr>
                        <a:t>4</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en-US" sz="1400" dirty="0">
                          <a:solidFill>
                            <a:schemeClr val="tx1"/>
                          </a:solidFill>
                          <a:effectLst/>
                        </a:rPr>
                        <a:t>1 : 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&lt;1</a:t>
                      </a: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2042694395"/>
                  </a:ext>
                </a:extLst>
              </a:tr>
              <a:tr h="471592">
                <a:tc>
                  <a:txBody>
                    <a:bodyPr/>
                    <a:lstStyle/>
                    <a:p>
                      <a:pPr>
                        <a:lnSpc>
                          <a:spcPct val="107000"/>
                        </a:lnSpc>
                        <a:spcAft>
                          <a:spcPts val="0"/>
                        </a:spcAft>
                      </a:pPr>
                      <a:r>
                        <a:rPr lang="de-CH" sz="1400">
                          <a:solidFill>
                            <a:schemeClr val="tx1"/>
                          </a:solidFill>
                          <a:effectLst/>
                        </a:rPr>
                        <a:t>Grower (7–18 weeks)</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69 - 74</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3 - 7</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17</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a:solidFill>
                            <a:schemeClr val="tx1"/>
                          </a:solidFill>
                          <a:effectLst/>
                        </a:rPr>
                        <a:t>4</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en-US" sz="1400" dirty="0">
                          <a:solidFill>
                            <a:schemeClr val="tx1"/>
                          </a:solidFill>
                          <a:effectLst/>
                        </a:rPr>
                        <a:t>1</a:t>
                      </a:r>
                      <a:r>
                        <a:rPr lang="de-CH" sz="1400" dirty="0">
                          <a:solidFill>
                            <a:schemeClr val="tx1"/>
                          </a:solidFill>
                          <a:effectLst/>
                        </a:rPr>
                        <a:t> - </a:t>
                      </a:r>
                      <a:r>
                        <a:rPr lang="en-US" sz="1400" dirty="0">
                          <a:solidFill>
                            <a:schemeClr val="tx1"/>
                          </a:solidFill>
                          <a:effectLst/>
                        </a:rPr>
                        <a:t>2 : 1</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 &lt;1</a:t>
                      </a: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1625482078"/>
                  </a:ext>
                </a:extLst>
              </a:tr>
              <a:tr h="381074">
                <a:tc gridSpan="7">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CH" sz="1400" dirty="0">
                          <a:solidFill>
                            <a:schemeClr val="tx1"/>
                          </a:solidFill>
                          <a:effectLst/>
                        </a:rPr>
                        <a:t>Egg </a:t>
                      </a:r>
                      <a:r>
                        <a:rPr lang="de-CH" sz="1400" dirty="0" err="1">
                          <a:solidFill>
                            <a:schemeClr val="tx1"/>
                          </a:solidFill>
                          <a:effectLst/>
                        </a:rPr>
                        <a:t>laying</a:t>
                      </a:r>
                      <a:r>
                        <a:rPr lang="de-CH" sz="1400" dirty="0">
                          <a:solidFill>
                            <a:schemeClr val="tx1"/>
                          </a:solidFill>
                          <a:effectLst/>
                        </a:rPr>
                        <a:t> </a:t>
                      </a:r>
                      <a:r>
                        <a:rPr lang="de-CH" sz="1400" dirty="0" err="1">
                          <a:solidFill>
                            <a:schemeClr val="tx1"/>
                          </a:solidFill>
                          <a:effectLst/>
                        </a:rPr>
                        <a:t>hen</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60000"/>
                        <a:lumOff val="40000"/>
                      </a:schemeClr>
                    </a:solidFill>
                  </a:tcPr>
                </a:tc>
                <a:tc hMerge="1">
                  <a:txBody>
                    <a:bodyPr/>
                    <a:lstStyle/>
                    <a:p>
                      <a:pPr algn="ctr"/>
                      <a:endParaRPr lang="de-CH"/>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9643" marR="59643" marT="0" marB="0" anchor="ctr">
                    <a:solidFill>
                      <a:schemeClr val="accent5">
                        <a:lumMod val="40000"/>
                        <a:lumOff val="60000"/>
                      </a:schemeClr>
                    </a:solidFill>
                  </a:tcPr>
                </a:tc>
                <a:tc hMerge="1">
                  <a:txBody>
                    <a:bodyPr/>
                    <a:lstStyle/>
                    <a:p>
                      <a:pPr algn="ctr">
                        <a:lnSpc>
                          <a:spcPct val="107000"/>
                        </a:lnSpc>
                        <a:spcAft>
                          <a:spcPts val="0"/>
                        </a:spcAft>
                      </a:pPr>
                      <a:endParaRPr lang="de-CH" sz="1400" dirty="0">
                        <a:solidFill>
                          <a:schemeClr val="tx1"/>
                        </a:solidFill>
                        <a:effectLst/>
                      </a:endParaRPr>
                    </a:p>
                  </a:txBody>
                  <a:tcPr marL="59643" marR="59643" marT="0" marB="0" anchor="ctr">
                    <a:solidFill>
                      <a:schemeClr val="accent5">
                        <a:lumMod val="40000"/>
                        <a:lumOff val="60000"/>
                      </a:schemeClr>
                    </a:solidFill>
                  </a:tcPr>
                </a:tc>
                <a:extLst>
                  <a:ext uri="{0D108BD9-81ED-4DB2-BD59-A6C34878D82A}">
                    <a16:rowId xmlns:a16="http://schemas.microsoft.com/office/drawing/2014/main" val="711184588"/>
                  </a:ext>
                </a:extLst>
              </a:tr>
              <a:tr h="476652">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CH" sz="1400" dirty="0">
                          <a:solidFill>
                            <a:schemeClr val="tx1"/>
                          </a:solidFill>
                          <a:effectLst/>
                        </a:rPr>
                        <a:t>Egg </a:t>
                      </a:r>
                      <a:r>
                        <a:rPr lang="de-CH" sz="1400" dirty="0" err="1">
                          <a:solidFill>
                            <a:schemeClr val="tx1"/>
                          </a:solidFill>
                          <a:effectLst/>
                        </a:rPr>
                        <a:t>laying</a:t>
                      </a:r>
                      <a:r>
                        <a:rPr lang="de-CH" sz="1400" dirty="0">
                          <a:solidFill>
                            <a:schemeClr val="tx1"/>
                          </a:solidFill>
                          <a:effectLst/>
                        </a:rPr>
                        <a:t> </a:t>
                      </a:r>
                      <a:r>
                        <a:rPr lang="de-CH" sz="1400" dirty="0" err="1">
                          <a:solidFill>
                            <a:schemeClr val="tx1"/>
                          </a:solidFill>
                          <a:effectLst/>
                        </a:rPr>
                        <a:t>hen</a:t>
                      </a:r>
                      <a:br>
                        <a:rPr lang="de-CH" sz="1400" dirty="0">
                          <a:solidFill>
                            <a:schemeClr val="tx1"/>
                          </a:solidFill>
                          <a:effectLst/>
                        </a:rPr>
                      </a:br>
                      <a:r>
                        <a:rPr lang="de-CH" sz="1400" dirty="0">
                          <a:solidFill>
                            <a:schemeClr val="tx1"/>
                          </a:solidFill>
                          <a:effectLst/>
                        </a:rPr>
                        <a:t>(19+ </a:t>
                      </a:r>
                      <a:r>
                        <a:rPr lang="de-CH" sz="1400" dirty="0" err="1">
                          <a:solidFill>
                            <a:schemeClr val="tx1"/>
                          </a:solidFill>
                          <a:effectLst/>
                        </a:rPr>
                        <a:t>weeks</a:t>
                      </a:r>
                      <a:r>
                        <a:rPr lang="de-CH" sz="1400" dirty="0">
                          <a:solidFill>
                            <a:schemeClr val="tx1"/>
                          </a:solidFill>
                          <a:effectLst/>
                        </a:rPr>
                        <a:t>)</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63 - 73</a:t>
                      </a:r>
                      <a:endParaRPr lang="de-CH"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3 - 8</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16 - 18</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a:solidFill>
                            <a:schemeClr val="tx1"/>
                          </a:solidFill>
                          <a:effectLst/>
                        </a:rPr>
                        <a:t>4</a:t>
                      </a:r>
                      <a:endParaRPr lang="de-CH"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3 - 6 : 1 </a:t>
                      </a:r>
                      <a:endParaRPr lang="de-CH"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0" marR="72000" marT="36000" marB="36000" anchor="ctr">
                    <a:solidFill>
                      <a:schemeClr val="accent5">
                        <a:lumMod val="40000"/>
                        <a:lumOff val="60000"/>
                      </a:schemeClr>
                    </a:solidFill>
                  </a:tcPr>
                </a:tc>
                <a:tc>
                  <a:txBody>
                    <a:bodyPr/>
                    <a:lstStyle/>
                    <a:p>
                      <a:pPr algn="ctr">
                        <a:lnSpc>
                          <a:spcPct val="107000"/>
                        </a:lnSpc>
                        <a:spcAft>
                          <a:spcPts val="0"/>
                        </a:spcAft>
                      </a:pPr>
                      <a:r>
                        <a:rPr lang="de-CH" sz="1400" dirty="0">
                          <a:solidFill>
                            <a:schemeClr val="tx1"/>
                          </a:solidFill>
                          <a:effectLst/>
                        </a:rPr>
                        <a:t>&lt;1</a:t>
                      </a:r>
                    </a:p>
                  </a:txBody>
                  <a:tcPr marL="72000" marR="72000" marT="36000" marB="36000" anchor="ctr">
                    <a:solidFill>
                      <a:schemeClr val="accent5">
                        <a:lumMod val="40000"/>
                        <a:lumOff val="60000"/>
                      </a:schemeClr>
                    </a:solidFill>
                  </a:tcPr>
                </a:tc>
                <a:extLst>
                  <a:ext uri="{0D108BD9-81ED-4DB2-BD59-A6C34878D82A}">
                    <a16:rowId xmlns:a16="http://schemas.microsoft.com/office/drawing/2014/main" val="1564800659"/>
                  </a:ext>
                </a:extLst>
              </a:tr>
            </a:tbl>
          </a:graphicData>
        </a:graphic>
      </p:graphicFrame>
      <p:sp>
        <p:nvSpPr>
          <p:cNvPr id="6" name="Rechteck 5">
            <a:extLst>
              <a:ext uri="{FF2B5EF4-FFF2-40B4-BE49-F238E27FC236}">
                <a16:creationId xmlns:a16="http://schemas.microsoft.com/office/drawing/2014/main" id="{AF899B3F-944F-4BE9-953A-E9A29FC8F8BA}"/>
              </a:ext>
            </a:extLst>
          </p:cNvPr>
          <p:cNvSpPr/>
          <p:nvPr/>
        </p:nvSpPr>
        <p:spPr>
          <a:xfrm>
            <a:off x="393784" y="5645252"/>
            <a:ext cx="8250311" cy="435697"/>
          </a:xfrm>
          <a:prstGeom prst="rect">
            <a:avLst/>
          </a:prstGeom>
        </p:spPr>
        <p:txBody>
          <a:bodyPr wrap="square">
            <a:spAutoFit/>
          </a:bodyPr>
          <a:lstStyle/>
          <a:p>
            <a:pPr>
              <a:lnSpc>
                <a:spcPts val="1400"/>
              </a:lnSpc>
              <a:spcAft>
                <a:spcPts val="600"/>
              </a:spcAft>
            </a:pPr>
            <a:r>
              <a:rPr lang="en-US" sz="1000" b="0" dirty="0">
                <a:latin typeface="+mn-lt"/>
                <a:ea typeface="SimSun" panose="02010600030101010101" pitchFamily="2" charset="-122"/>
                <a:cs typeface="Times New Roman" panose="02020603050405020304" pitchFamily="18" charset="0"/>
              </a:rPr>
              <a:t>Source: Nutrition for the backyard flock, </a:t>
            </a:r>
            <a:r>
              <a:rPr lang="en-US" sz="1000" b="0" dirty="0">
                <a:solidFill>
                  <a:srgbClr val="595959"/>
                </a:solidFill>
                <a:latin typeface="+mn-lt"/>
                <a:ea typeface="Open Sans"/>
                <a:cs typeface="Open Sans"/>
              </a:rPr>
              <a:t>Larry Vest and Nick Dale, UGA Department of Poultry Science, Leaflet 396.  https://extension.uga.edu/publications/detail.html?number=C954&amp;title=Nutrition%20for%20the%20Backyard%20Flock </a:t>
            </a:r>
            <a:endParaRPr lang="de-CH" sz="1000" b="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82258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4A313-3F99-44E0-90A2-8E986B13888A}"/>
              </a:ext>
            </a:extLst>
          </p:cNvPr>
          <p:cNvSpPr>
            <a:spLocks noGrp="1"/>
          </p:cNvSpPr>
          <p:nvPr>
            <p:ph type="title"/>
          </p:nvPr>
        </p:nvSpPr>
        <p:spPr/>
        <p:txBody>
          <a:bodyPr/>
          <a:lstStyle/>
          <a:p>
            <a:r>
              <a:rPr lang="de-CH" dirty="0" err="1"/>
              <a:t>Appropriate</a:t>
            </a:r>
            <a:r>
              <a:rPr lang="de-CH" dirty="0"/>
              <a:t> </a:t>
            </a:r>
            <a:r>
              <a:rPr lang="de-CH" dirty="0" err="1"/>
              <a:t>stomach</a:t>
            </a:r>
            <a:r>
              <a:rPr lang="de-CH" dirty="0"/>
              <a:t> </a:t>
            </a:r>
            <a:r>
              <a:rPr lang="de-CH" dirty="0" err="1"/>
              <a:t>gravel</a:t>
            </a:r>
            <a:r>
              <a:rPr lang="de-CH" dirty="0"/>
              <a:t> </a:t>
            </a:r>
            <a:r>
              <a:rPr lang="de-CH" dirty="0" err="1"/>
              <a:t>sizes</a:t>
            </a:r>
            <a:r>
              <a:rPr lang="de-CH" dirty="0"/>
              <a:t> </a:t>
            </a:r>
            <a:r>
              <a:rPr lang="de-CH" dirty="0" err="1"/>
              <a:t>for</a:t>
            </a:r>
            <a:r>
              <a:rPr lang="de-CH" dirty="0"/>
              <a:t> </a:t>
            </a:r>
            <a:r>
              <a:rPr lang="de-CH" dirty="0" err="1"/>
              <a:t>poultry</a:t>
            </a:r>
            <a:endParaRPr lang="de-CH" dirty="0"/>
          </a:p>
        </p:txBody>
      </p:sp>
      <p:sp>
        <p:nvSpPr>
          <p:cNvPr id="5" name="Rechteck 4">
            <a:extLst>
              <a:ext uri="{FF2B5EF4-FFF2-40B4-BE49-F238E27FC236}">
                <a16:creationId xmlns:a16="http://schemas.microsoft.com/office/drawing/2014/main" id="{80176EA0-822F-41AA-AE4C-2DD1636098A3}"/>
              </a:ext>
            </a:extLst>
          </p:cNvPr>
          <p:cNvSpPr/>
          <p:nvPr/>
        </p:nvSpPr>
        <p:spPr>
          <a:xfrm>
            <a:off x="3635896" y="1767101"/>
            <a:ext cx="4968552" cy="3606115"/>
          </a:xfrm>
          <a:prstGeom prst="rect">
            <a:avLst/>
          </a:prstGeom>
        </p:spPr>
        <p:txBody>
          <a:bodyPr wrap="square">
            <a:spAutoFit/>
          </a:bodyPr>
          <a:lstStyle/>
          <a:p>
            <a:pPr algn="just">
              <a:lnSpc>
                <a:spcPts val="1400"/>
              </a:lnSpc>
              <a:spcAft>
                <a:spcPts val="600"/>
              </a:spcAft>
            </a:pPr>
            <a:r>
              <a:rPr lang="en-US" sz="2000" dirty="0">
                <a:latin typeface="+mn-lt"/>
                <a:ea typeface="SimSun" panose="02010600030101010101" pitchFamily="2" charset="-122"/>
                <a:cs typeface="Times New Roman" panose="02020603050405020304" pitchFamily="18" charset="0"/>
              </a:rPr>
              <a:t>Appropriate stone size by age of bird:</a:t>
            </a:r>
          </a:p>
          <a:p>
            <a:pPr algn="just">
              <a:lnSpc>
                <a:spcPts val="1400"/>
              </a:lnSpc>
              <a:spcAft>
                <a:spcPts val="600"/>
              </a:spcAft>
            </a:pPr>
            <a:r>
              <a:rPr lang="en-US" sz="2000" dirty="0">
                <a:latin typeface="+mn-lt"/>
                <a:ea typeface="SimSun" panose="02010600030101010101" pitchFamily="2" charset="-122"/>
                <a:cs typeface="Times New Roman" panose="02020603050405020304" pitchFamily="18" charset="0"/>
              </a:rPr>
              <a:t> </a:t>
            </a:r>
            <a:endParaRPr lang="de-CH" sz="2000" dirty="0">
              <a:latin typeface="+mn-lt"/>
              <a:ea typeface="SimSun" panose="02010600030101010101" pitchFamily="2" charset="-122"/>
              <a:cs typeface="Times New Roman" panose="02020603050405020304" pitchFamily="18" charset="0"/>
            </a:endParaRPr>
          </a:p>
          <a:p>
            <a:pPr marL="90170" marR="107950">
              <a:spcAft>
                <a:spcPts val="600"/>
              </a:spcAft>
            </a:pPr>
            <a:r>
              <a:rPr lang="en-US" sz="2000" dirty="0">
                <a:latin typeface="+mn-lt"/>
                <a:ea typeface="SimSun" panose="02010600030101010101" pitchFamily="2" charset="-122"/>
                <a:cs typeface="Times New Roman" panose="02020603050405020304" pitchFamily="18" charset="0"/>
              </a:rPr>
              <a:t>1</a:t>
            </a:r>
            <a:r>
              <a:rPr lang="en-US" sz="2000" baseline="30000" dirty="0">
                <a:latin typeface="+mn-lt"/>
                <a:ea typeface="SimSun" panose="02010600030101010101" pitchFamily="2" charset="-122"/>
                <a:cs typeface="Times New Roman" panose="02020603050405020304" pitchFamily="18" charset="0"/>
              </a:rPr>
              <a:t>st</a:t>
            </a:r>
            <a:r>
              <a:rPr lang="en-US" sz="2000" dirty="0">
                <a:latin typeface="+mn-lt"/>
                <a:ea typeface="SimSun" panose="02010600030101010101" pitchFamily="2" charset="-122"/>
                <a:cs typeface="Times New Roman" panose="02020603050405020304" pitchFamily="18" charset="0"/>
              </a:rPr>
              <a:t> to 2</a:t>
            </a:r>
            <a:r>
              <a:rPr lang="en-US" sz="2000" baseline="30000" dirty="0">
                <a:latin typeface="+mn-lt"/>
                <a:ea typeface="SimSun" panose="02010600030101010101" pitchFamily="2" charset="-122"/>
                <a:cs typeface="Times New Roman" panose="02020603050405020304" pitchFamily="18" charset="0"/>
              </a:rPr>
              <a:t>nd</a:t>
            </a:r>
            <a:r>
              <a:rPr lang="en-US" sz="2000" dirty="0">
                <a:latin typeface="+mn-lt"/>
                <a:ea typeface="SimSun" panose="02010600030101010101" pitchFamily="2" charset="-122"/>
                <a:cs typeface="Times New Roman" panose="02020603050405020304" pitchFamily="18" charset="0"/>
              </a:rPr>
              <a:t>  week:</a:t>
            </a:r>
          </a:p>
          <a:p>
            <a:pPr marL="90170" marR="107950">
              <a:spcAft>
                <a:spcPts val="600"/>
              </a:spcAft>
            </a:pPr>
            <a:r>
              <a:rPr lang="en-US" sz="2000" b="0" dirty="0">
                <a:latin typeface="+mn-lt"/>
                <a:ea typeface="SimSun" panose="02010600030101010101" pitchFamily="2" charset="-122"/>
                <a:cs typeface="Times New Roman" panose="02020603050405020304" pitchFamily="18" charset="0"/>
              </a:rPr>
              <a:t>1 g per animal (diameter 1 - 2 mm) </a:t>
            </a:r>
            <a:endParaRPr lang="de-CH" sz="2000" b="0" dirty="0">
              <a:latin typeface="+mn-lt"/>
              <a:ea typeface="SimSun" panose="02010600030101010101" pitchFamily="2" charset="-122"/>
              <a:cs typeface="Times New Roman" panose="02020603050405020304" pitchFamily="18" charset="0"/>
            </a:endParaRPr>
          </a:p>
          <a:p>
            <a:pPr marL="90170" marR="107950">
              <a:spcAft>
                <a:spcPts val="600"/>
              </a:spcAft>
            </a:pPr>
            <a:endParaRPr lang="en-US" sz="2000" dirty="0">
              <a:latin typeface="+mn-lt"/>
              <a:ea typeface="SimSun" panose="02010600030101010101" pitchFamily="2" charset="-122"/>
              <a:cs typeface="Times New Roman" panose="02020603050405020304" pitchFamily="18" charset="0"/>
            </a:endParaRPr>
          </a:p>
          <a:p>
            <a:pPr marL="90170" marR="107950">
              <a:spcAft>
                <a:spcPts val="600"/>
              </a:spcAft>
            </a:pPr>
            <a:r>
              <a:rPr lang="en-US" sz="2000" dirty="0">
                <a:latin typeface="+mn-lt"/>
                <a:ea typeface="SimSun" panose="02010600030101010101" pitchFamily="2" charset="-122"/>
                <a:cs typeface="Times New Roman" panose="02020603050405020304" pitchFamily="18" charset="0"/>
              </a:rPr>
              <a:t>3</a:t>
            </a:r>
            <a:r>
              <a:rPr lang="en-US" sz="2000" baseline="30000" dirty="0">
                <a:latin typeface="+mn-lt"/>
                <a:ea typeface="SimSun" panose="02010600030101010101" pitchFamily="2" charset="-122"/>
                <a:cs typeface="Times New Roman" panose="02020603050405020304" pitchFamily="18" charset="0"/>
              </a:rPr>
              <a:t>rd</a:t>
            </a:r>
            <a:r>
              <a:rPr lang="en-US" sz="2000" dirty="0">
                <a:latin typeface="+mn-lt"/>
                <a:ea typeface="SimSun" panose="02010600030101010101" pitchFamily="2" charset="-122"/>
                <a:cs typeface="Times New Roman" panose="02020603050405020304" pitchFamily="18" charset="0"/>
              </a:rPr>
              <a:t> to 8</a:t>
            </a:r>
            <a:r>
              <a:rPr lang="en-US" sz="2000" baseline="30000" dirty="0">
                <a:latin typeface="+mn-lt"/>
                <a:ea typeface="SimSun" panose="02010600030101010101" pitchFamily="2" charset="-122"/>
                <a:cs typeface="Times New Roman" panose="02020603050405020304" pitchFamily="18" charset="0"/>
              </a:rPr>
              <a:t>th</a:t>
            </a:r>
            <a:r>
              <a:rPr lang="en-US" sz="2000" dirty="0">
                <a:latin typeface="+mn-lt"/>
                <a:ea typeface="SimSun" panose="02010600030101010101" pitchFamily="2" charset="-122"/>
                <a:cs typeface="Times New Roman" panose="02020603050405020304" pitchFamily="18" charset="0"/>
              </a:rPr>
              <a:t>  week:</a:t>
            </a:r>
          </a:p>
          <a:p>
            <a:pPr marL="90170" marR="107950">
              <a:spcAft>
                <a:spcPts val="600"/>
              </a:spcAft>
            </a:pPr>
            <a:r>
              <a:rPr lang="en-US" sz="2000" b="0" dirty="0">
                <a:latin typeface="+mn-lt"/>
                <a:ea typeface="SimSun" panose="02010600030101010101" pitchFamily="2" charset="-122"/>
                <a:cs typeface="Times New Roman" panose="02020603050405020304" pitchFamily="18" charset="0"/>
              </a:rPr>
              <a:t>2 g per animal (diameter 2 - 4 mm)</a:t>
            </a:r>
            <a:endParaRPr lang="de-CH" sz="2000" b="0" dirty="0">
              <a:latin typeface="+mn-lt"/>
              <a:ea typeface="SimSun" panose="02010600030101010101" pitchFamily="2" charset="-122"/>
              <a:cs typeface="Times New Roman" panose="02020603050405020304" pitchFamily="18" charset="0"/>
            </a:endParaRPr>
          </a:p>
          <a:p>
            <a:pPr marL="90170" marR="107950">
              <a:spcAft>
                <a:spcPts val="600"/>
              </a:spcAft>
            </a:pPr>
            <a:endParaRPr lang="en-US" sz="2000" dirty="0">
              <a:latin typeface="+mn-lt"/>
              <a:ea typeface="SimSun" panose="02010600030101010101" pitchFamily="2" charset="-122"/>
              <a:cs typeface="Times New Roman" panose="02020603050405020304" pitchFamily="18" charset="0"/>
            </a:endParaRPr>
          </a:p>
          <a:p>
            <a:pPr marL="90170" marR="107950">
              <a:spcAft>
                <a:spcPts val="600"/>
              </a:spcAft>
            </a:pPr>
            <a:r>
              <a:rPr lang="en-US" sz="2000" dirty="0">
                <a:latin typeface="+mn-lt"/>
                <a:ea typeface="SimSun" panose="02010600030101010101" pitchFamily="2" charset="-122"/>
                <a:cs typeface="Times New Roman" panose="02020603050405020304" pitchFamily="18" charset="0"/>
              </a:rPr>
              <a:t>From 9</a:t>
            </a:r>
            <a:r>
              <a:rPr lang="en-US" sz="2000" baseline="30000" dirty="0">
                <a:latin typeface="+mn-lt"/>
                <a:ea typeface="SimSun" panose="02010600030101010101" pitchFamily="2" charset="-122"/>
                <a:cs typeface="Times New Roman" panose="02020603050405020304" pitchFamily="18" charset="0"/>
              </a:rPr>
              <a:t>th</a:t>
            </a:r>
            <a:r>
              <a:rPr lang="en-US" sz="2000" dirty="0">
                <a:latin typeface="+mn-lt"/>
                <a:ea typeface="SimSun" panose="02010600030101010101" pitchFamily="2" charset="-122"/>
                <a:cs typeface="Times New Roman" panose="02020603050405020304" pitchFamily="18" charset="0"/>
              </a:rPr>
              <a:t> week:</a:t>
            </a:r>
          </a:p>
          <a:p>
            <a:pPr marL="90170" marR="107950">
              <a:spcAft>
                <a:spcPts val="600"/>
              </a:spcAft>
            </a:pPr>
            <a:r>
              <a:rPr lang="en-US" sz="2000" b="0" dirty="0">
                <a:latin typeface="+mn-lt"/>
                <a:ea typeface="SimSun" panose="02010600030101010101" pitchFamily="2" charset="-122"/>
                <a:cs typeface="Times New Roman" panose="02020603050405020304" pitchFamily="18" charset="0"/>
              </a:rPr>
              <a:t>3 g per animal per month (2 - 5 mm)</a:t>
            </a:r>
            <a:endParaRPr lang="de-CH" sz="2000" b="0" dirty="0">
              <a:latin typeface="+mn-lt"/>
              <a:ea typeface="SimSun" panose="02010600030101010101" pitchFamily="2" charset="-122"/>
              <a:cs typeface="Times New Roman" panose="02020603050405020304" pitchFamily="18" charset="0"/>
            </a:endParaRPr>
          </a:p>
        </p:txBody>
      </p:sp>
      <p:pic>
        <p:nvPicPr>
          <p:cNvPr id="6" name="Grafik 18">
            <a:extLst>
              <a:ext uri="{FF2B5EF4-FFF2-40B4-BE49-F238E27FC236}">
                <a16:creationId xmlns:a16="http://schemas.microsoft.com/office/drawing/2014/main" id="{CEE62929-1592-48B5-8DEE-4D8FCE0796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1844824"/>
            <a:ext cx="3024336" cy="2623886"/>
          </a:xfrm>
          <a:prstGeom prst="rect">
            <a:avLst/>
          </a:prstGeom>
        </p:spPr>
      </p:pic>
      <p:sp>
        <p:nvSpPr>
          <p:cNvPr id="7" name="Rechteck 4">
            <a:extLst>
              <a:ext uri="{FF2B5EF4-FFF2-40B4-BE49-F238E27FC236}">
                <a16:creationId xmlns:a16="http://schemas.microsoft.com/office/drawing/2014/main" id="{3E14554A-E230-4A71-8A8C-70E26AE3322E}"/>
              </a:ext>
            </a:extLst>
          </p:cNvPr>
          <p:cNvSpPr/>
          <p:nvPr/>
        </p:nvSpPr>
        <p:spPr>
          <a:xfrm>
            <a:off x="899592" y="4593656"/>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Stomach gravel</a:t>
            </a:r>
          </a:p>
        </p:txBody>
      </p:sp>
    </p:spTree>
    <p:extLst>
      <p:ext uri="{BB962C8B-B14F-4D97-AF65-F5344CB8AC3E}">
        <p14:creationId xmlns:p14="http://schemas.microsoft.com/office/powerpoint/2010/main" val="2115347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3383D-FEB6-49D1-BB20-8F85A87597F7}"/>
              </a:ext>
            </a:extLst>
          </p:cNvPr>
          <p:cNvSpPr>
            <a:spLocks noGrp="1"/>
          </p:cNvSpPr>
          <p:nvPr>
            <p:ph type="title"/>
          </p:nvPr>
        </p:nvSpPr>
        <p:spPr/>
        <p:txBody>
          <a:bodyPr/>
          <a:lstStyle/>
          <a:p>
            <a:r>
              <a:rPr lang="de-CH" dirty="0"/>
              <a:t>Advantages </a:t>
            </a:r>
            <a:r>
              <a:rPr lang="de-CH" dirty="0" err="1"/>
              <a:t>of</a:t>
            </a:r>
            <a:r>
              <a:rPr lang="de-CH" dirty="0"/>
              <a:t> </a:t>
            </a:r>
            <a:r>
              <a:rPr lang="de-CH" dirty="0" err="1"/>
              <a:t>roughages</a:t>
            </a:r>
            <a:r>
              <a:rPr lang="de-CH" dirty="0"/>
              <a:t> in </a:t>
            </a:r>
            <a:r>
              <a:rPr lang="de-CH" dirty="0" err="1"/>
              <a:t>poultry</a:t>
            </a:r>
            <a:r>
              <a:rPr lang="de-CH" dirty="0"/>
              <a:t> </a:t>
            </a:r>
            <a:r>
              <a:rPr lang="de-CH" dirty="0" err="1"/>
              <a:t>feeding</a:t>
            </a:r>
            <a:endParaRPr lang="de-CH" dirty="0"/>
          </a:p>
        </p:txBody>
      </p:sp>
      <p:pic>
        <p:nvPicPr>
          <p:cNvPr id="5" name="Grafik 4">
            <a:extLst>
              <a:ext uri="{FF2B5EF4-FFF2-40B4-BE49-F238E27FC236}">
                <a16:creationId xmlns:a16="http://schemas.microsoft.com/office/drawing/2014/main" id="{CA9192BC-3B28-4C7D-B907-5A6D3D62A522}"/>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41450" y="1335250"/>
            <a:ext cx="3490341" cy="3096344"/>
          </a:xfrm>
          <a:prstGeom prst="rect">
            <a:avLst/>
          </a:prstGeom>
        </p:spPr>
      </p:pic>
      <p:sp>
        <p:nvSpPr>
          <p:cNvPr id="6" name="Rechteck 5">
            <a:extLst>
              <a:ext uri="{FF2B5EF4-FFF2-40B4-BE49-F238E27FC236}">
                <a16:creationId xmlns:a16="http://schemas.microsoft.com/office/drawing/2014/main" id="{533F1D9D-0AFD-4DE5-8FF5-1452EC73D8A8}"/>
              </a:ext>
            </a:extLst>
          </p:cNvPr>
          <p:cNvSpPr/>
          <p:nvPr/>
        </p:nvSpPr>
        <p:spPr>
          <a:xfrm>
            <a:off x="971600" y="4173604"/>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Roughage</a:t>
            </a:r>
          </a:p>
        </p:txBody>
      </p:sp>
      <p:sp>
        <p:nvSpPr>
          <p:cNvPr id="7" name="Rechteck 6">
            <a:extLst>
              <a:ext uri="{FF2B5EF4-FFF2-40B4-BE49-F238E27FC236}">
                <a16:creationId xmlns:a16="http://schemas.microsoft.com/office/drawing/2014/main" id="{EDB3C5E8-E688-431B-A5F5-60AE2D5F76B3}"/>
              </a:ext>
            </a:extLst>
          </p:cNvPr>
          <p:cNvSpPr/>
          <p:nvPr/>
        </p:nvSpPr>
        <p:spPr>
          <a:xfrm>
            <a:off x="3531791" y="1556792"/>
            <a:ext cx="5112568" cy="3626634"/>
          </a:xfrm>
          <a:prstGeom prst="rect">
            <a:avLst/>
          </a:prstGeom>
        </p:spPr>
        <p:txBody>
          <a:bodyPr wrap="square">
            <a:spAutoFit/>
          </a:bodyPr>
          <a:lstStyle/>
          <a:p>
            <a:pPr algn="just">
              <a:lnSpc>
                <a:spcPts val="1400"/>
              </a:lnSpc>
              <a:spcAft>
                <a:spcPts val="600"/>
              </a:spcAft>
            </a:pPr>
            <a:r>
              <a:rPr lang="en-US" sz="1800" dirty="0">
                <a:latin typeface="+mn-lt"/>
                <a:ea typeface="SimSun" panose="02010600030101010101" pitchFamily="2" charset="-122"/>
                <a:cs typeface="Times New Roman" panose="02020603050405020304" pitchFamily="18" charset="0"/>
              </a:rPr>
              <a:t>Benefits of offering cut plant material: </a:t>
            </a:r>
            <a:endParaRPr lang="de-CH" sz="1800" dirty="0">
              <a:latin typeface="+mn-lt"/>
              <a:ea typeface="SimSun" panose="02010600030101010101" pitchFamily="2" charset="-122"/>
              <a:cs typeface="Times New Roman" panose="02020603050405020304" pitchFamily="18" charset="0"/>
            </a:endParaRPr>
          </a:p>
          <a:p>
            <a:pPr marL="375920" marR="107950" indent="-285750">
              <a:spcAft>
                <a:spcPts val="600"/>
              </a:spcAft>
              <a:buFont typeface="Arial" panose="020B0604020202020204" pitchFamily="34" charset="0"/>
              <a:buChar char="•"/>
            </a:pPr>
            <a:r>
              <a:rPr lang="en-GB" sz="1800" b="0" dirty="0">
                <a:latin typeface="+mn-lt"/>
                <a:ea typeface="SimSun" panose="02010600030101010101" pitchFamily="2" charset="-122"/>
                <a:cs typeface="Times New Roman" panose="02020603050405020304" pitchFamily="18" charset="0"/>
              </a:rPr>
              <a:t>Satisfies the chickens’ instinctive need to eat structured feed and prevents boredom (and thus feather pecking and cannibalism).</a:t>
            </a:r>
            <a:endParaRPr lang="de-CH" sz="1800" b="0" dirty="0">
              <a:latin typeface="+mn-lt"/>
              <a:ea typeface="SimSun" panose="02010600030101010101" pitchFamily="2" charset="-122"/>
              <a:cs typeface="Times New Roman" panose="02020603050405020304" pitchFamily="18" charset="0"/>
            </a:endParaRPr>
          </a:p>
          <a:p>
            <a:pPr marL="375920" marR="107950" indent="-285750">
              <a:spcAft>
                <a:spcPts val="600"/>
              </a:spcAft>
              <a:buFont typeface="Arial" panose="020B0604020202020204" pitchFamily="34" charset="0"/>
              <a:buChar char="•"/>
            </a:pPr>
            <a:r>
              <a:rPr lang="en-GB" sz="1800" b="0" dirty="0">
                <a:latin typeface="+mn-lt"/>
                <a:ea typeface="SimSun" panose="02010600030101010101" pitchFamily="2" charset="-122"/>
                <a:cs typeface="Times New Roman" panose="02020603050405020304" pitchFamily="18" charset="0"/>
              </a:rPr>
              <a:t>Has a positive effect on the development and health of the gizzard and intestine (from the fibre).</a:t>
            </a:r>
            <a:endParaRPr lang="de-CH" sz="1800" b="0" dirty="0">
              <a:latin typeface="+mn-lt"/>
              <a:ea typeface="SimSun" panose="02010600030101010101" pitchFamily="2" charset="-122"/>
              <a:cs typeface="Times New Roman" panose="02020603050405020304" pitchFamily="18" charset="0"/>
            </a:endParaRPr>
          </a:p>
          <a:p>
            <a:pPr marL="375920" marR="107950" indent="-285750">
              <a:spcAft>
                <a:spcPts val="600"/>
              </a:spcAft>
              <a:buFont typeface="Arial" panose="020B0604020202020204" pitchFamily="34" charset="0"/>
              <a:buChar char="•"/>
            </a:pPr>
            <a:r>
              <a:rPr lang="en-GB" sz="1800" b="0" dirty="0">
                <a:latin typeface="+mn-lt"/>
                <a:ea typeface="SimSun" panose="02010600030101010101" pitchFamily="2" charset="-122"/>
                <a:cs typeface="Times New Roman" panose="02020603050405020304" pitchFamily="18" charset="0"/>
              </a:rPr>
              <a:t>Increases the utilisation of amino acids in the feed, reducing the nitrogen content in the urine and manure.</a:t>
            </a:r>
            <a:endParaRPr lang="de-CH" sz="1800" b="0" dirty="0">
              <a:latin typeface="+mn-lt"/>
              <a:ea typeface="SimSun" panose="02010600030101010101" pitchFamily="2" charset="-122"/>
              <a:cs typeface="Times New Roman" panose="02020603050405020304" pitchFamily="18" charset="0"/>
            </a:endParaRPr>
          </a:p>
          <a:p>
            <a:pPr marL="375920" marR="107950" indent="-285750">
              <a:spcAft>
                <a:spcPts val="600"/>
              </a:spcAft>
              <a:buFont typeface="Arial" panose="020B0604020202020204" pitchFamily="34" charset="0"/>
              <a:buChar char="•"/>
            </a:pPr>
            <a:r>
              <a:rPr lang="en-GB" sz="1800" b="0" dirty="0">
                <a:latin typeface="+mn-lt"/>
                <a:ea typeface="SimSun" panose="02010600030101010101" pitchFamily="2" charset="-122"/>
                <a:cs typeface="Times New Roman" panose="02020603050405020304" pitchFamily="18" charset="0"/>
              </a:rPr>
              <a:t>Keeps manure more firm, which keeps the litter dry and reduces infection pressure.</a:t>
            </a:r>
            <a:endParaRPr lang="de-CH" sz="1800" b="0" dirty="0">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06837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Example</a:t>
            </a:r>
            <a:r>
              <a:rPr lang="de-DE" dirty="0"/>
              <a:t> </a:t>
            </a:r>
            <a:r>
              <a:rPr lang="de-DE" dirty="0" err="1"/>
              <a:t>of</a:t>
            </a:r>
            <a:r>
              <a:rPr lang="de-DE" dirty="0"/>
              <a:t> a </a:t>
            </a:r>
            <a:r>
              <a:rPr lang="de-DE" dirty="0" err="1"/>
              <a:t>feed</a:t>
            </a:r>
            <a:r>
              <a:rPr lang="de-DE" dirty="0"/>
              <a:t> </a:t>
            </a:r>
            <a:r>
              <a:rPr lang="de-DE" dirty="0" err="1"/>
              <a:t>ration</a:t>
            </a:r>
            <a:r>
              <a:rPr lang="de-DE" dirty="0"/>
              <a:t> </a:t>
            </a:r>
            <a:r>
              <a:rPr lang="de-DE" dirty="0" err="1"/>
              <a:t>for</a:t>
            </a:r>
            <a:r>
              <a:rPr lang="de-DE" dirty="0"/>
              <a:t> </a:t>
            </a:r>
            <a:r>
              <a:rPr lang="de-DE" dirty="0" err="1"/>
              <a:t>laying</a:t>
            </a:r>
            <a:r>
              <a:rPr lang="de-DE" dirty="0"/>
              <a:t> </a:t>
            </a:r>
            <a:r>
              <a:rPr lang="de-DE" dirty="0" err="1"/>
              <a:t>hens</a:t>
            </a:r>
            <a:endParaRPr lang="de-DE" dirty="0"/>
          </a:p>
        </p:txBody>
      </p:sp>
      <p:sp>
        <p:nvSpPr>
          <p:cNvPr id="33" name="Rechteck 4">
            <a:extLst>
              <a:ext uri="{FF2B5EF4-FFF2-40B4-BE49-F238E27FC236}">
                <a16:creationId xmlns:a16="http://schemas.microsoft.com/office/drawing/2014/main" id="{3F873A55-9796-400D-9F3F-9F71685EFF32}"/>
              </a:ext>
            </a:extLst>
          </p:cNvPr>
          <p:cNvSpPr/>
          <p:nvPr/>
        </p:nvSpPr>
        <p:spPr>
          <a:xfrm>
            <a:off x="2383695" y="1053822"/>
            <a:ext cx="2019960" cy="191476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Layer mash </a:t>
            </a:r>
            <a:r>
              <a:rPr lang="en-US" sz="1600" b="0" dirty="0">
                <a:ea typeface="ＭＳ Ｐゴシック" charset="-128"/>
              </a:rPr>
              <a:t>contains a suitable protein to energy ratio. It </a:t>
            </a:r>
            <a:r>
              <a:rPr lang="en-US" sz="1600" b="0" dirty="0">
                <a:latin typeface="+mn-lt"/>
                <a:ea typeface="ＭＳ Ｐゴシック" charset="-128"/>
              </a:rPr>
              <a:t>is the most commonly used feed for laying hens.</a:t>
            </a:r>
          </a:p>
        </p:txBody>
      </p:sp>
      <p:sp>
        <p:nvSpPr>
          <p:cNvPr id="34" name="Rechteck 4">
            <a:extLst>
              <a:ext uri="{FF2B5EF4-FFF2-40B4-BE49-F238E27FC236}">
                <a16:creationId xmlns:a16="http://schemas.microsoft.com/office/drawing/2014/main" id="{9B15478D-ED34-41DB-AC10-2D80606F4C57}"/>
              </a:ext>
            </a:extLst>
          </p:cNvPr>
          <p:cNvSpPr/>
          <p:nvPr/>
        </p:nvSpPr>
        <p:spPr>
          <a:xfrm>
            <a:off x="6525879" y="1040451"/>
            <a:ext cx="2366601" cy="216200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Stomach gravel breaks down the feed in the </a:t>
            </a:r>
            <a:r>
              <a:rPr lang="en-US" sz="1600" b="0" dirty="0">
                <a:ea typeface="ＭＳ Ｐゴシック" charset="-128"/>
              </a:rPr>
              <a:t>chicken </a:t>
            </a:r>
            <a:r>
              <a:rPr lang="en-US" sz="1600" b="0" dirty="0">
                <a:latin typeface="+mn-lt"/>
                <a:ea typeface="ＭＳ Ｐゴシック" charset="-128"/>
              </a:rPr>
              <a:t>stomach. If the chickens cannot find proper gravel outdoor, stomach gravel must be provided. Diameter 1 to 5 mm, depending on the age.</a:t>
            </a:r>
          </a:p>
        </p:txBody>
      </p:sp>
      <p:sp>
        <p:nvSpPr>
          <p:cNvPr id="35" name="Rechteck 4">
            <a:extLst>
              <a:ext uri="{FF2B5EF4-FFF2-40B4-BE49-F238E27FC236}">
                <a16:creationId xmlns:a16="http://schemas.microsoft.com/office/drawing/2014/main" id="{F354BE20-3786-4DED-8F68-70650EECFB3C}"/>
              </a:ext>
            </a:extLst>
          </p:cNvPr>
          <p:cNvSpPr/>
          <p:nvPr/>
        </p:nvSpPr>
        <p:spPr>
          <a:xfrm>
            <a:off x="2352655" y="3140332"/>
            <a:ext cx="2206108" cy="145521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Roughage like hay, grass, alfalfa pellets or silage keeps the animals occupied. This can also add more protein to the ration.</a:t>
            </a:r>
          </a:p>
        </p:txBody>
      </p:sp>
      <p:sp>
        <p:nvSpPr>
          <p:cNvPr id="36" name="Rechteck 4">
            <a:extLst>
              <a:ext uri="{FF2B5EF4-FFF2-40B4-BE49-F238E27FC236}">
                <a16:creationId xmlns:a16="http://schemas.microsoft.com/office/drawing/2014/main" id="{02823562-B57B-4D1B-AA59-CB7943AF2A3D}"/>
              </a:ext>
            </a:extLst>
          </p:cNvPr>
          <p:cNvSpPr/>
          <p:nvPr/>
        </p:nvSpPr>
        <p:spPr>
          <a:xfrm>
            <a:off x="6514866" y="3356871"/>
            <a:ext cx="2215045" cy="226733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Shell grit or other mineral sources should be provided to ensure sufficient mineral uptake. Diameter 1 to 5 mm, depending on the age.</a:t>
            </a:r>
          </a:p>
        </p:txBody>
      </p:sp>
      <p:sp>
        <p:nvSpPr>
          <p:cNvPr id="38" name="Rechteck 4">
            <a:extLst>
              <a:ext uri="{FF2B5EF4-FFF2-40B4-BE49-F238E27FC236}">
                <a16:creationId xmlns:a16="http://schemas.microsoft.com/office/drawing/2014/main" id="{3FFF4F1C-8B96-4149-A769-37537990FB7F}"/>
              </a:ext>
            </a:extLst>
          </p:cNvPr>
          <p:cNvSpPr/>
          <p:nvPr/>
        </p:nvSpPr>
        <p:spPr>
          <a:xfrm>
            <a:off x="2425633" y="5044095"/>
            <a:ext cx="2160200" cy="88597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Enough clean water is important to keep the birds healthy.</a:t>
            </a:r>
          </a:p>
        </p:txBody>
      </p:sp>
      <p:pic>
        <p:nvPicPr>
          <p:cNvPr id="22" name="Grafik 4">
            <a:extLst>
              <a:ext uri="{FF2B5EF4-FFF2-40B4-BE49-F238E27FC236}">
                <a16:creationId xmlns:a16="http://schemas.microsoft.com/office/drawing/2014/main" id="{9A4ED834-0228-4D24-A57D-44B2AC1524BC}"/>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8815" y="2978991"/>
            <a:ext cx="2540133" cy="2253398"/>
          </a:xfrm>
          <a:prstGeom prst="rect">
            <a:avLst/>
          </a:prstGeom>
        </p:spPr>
      </p:pic>
      <p:pic>
        <p:nvPicPr>
          <p:cNvPr id="24" name="Grafik 8">
            <a:extLst>
              <a:ext uri="{FF2B5EF4-FFF2-40B4-BE49-F238E27FC236}">
                <a16:creationId xmlns:a16="http://schemas.microsoft.com/office/drawing/2014/main" id="{02269A25-CE50-49E6-9586-1CE8908414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107" y="897377"/>
            <a:ext cx="1994548" cy="1955338"/>
          </a:xfrm>
          <a:prstGeom prst="rect">
            <a:avLst/>
          </a:prstGeom>
        </p:spPr>
      </p:pic>
      <p:pic>
        <p:nvPicPr>
          <p:cNvPr id="39" name="Grafik 16">
            <a:extLst>
              <a:ext uri="{FF2B5EF4-FFF2-40B4-BE49-F238E27FC236}">
                <a16:creationId xmlns:a16="http://schemas.microsoft.com/office/drawing/2014/main" id="{4CFBC6E2-CEED-4129-B72F-7C59109AB4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0587" y="3449168"/>
            <a:ext cx="2024279" cy="1882783"/>
          </a:xfrm>
          <a:prstGeom prst="rect">
            <a:avLst/>
          </a:prstGeom>
        </p:spPr>
      </p:pic>
      <p:pic>
        <p:nvPicPr>
          <p:cNvPr id="40" name="Grafik 18">
            <a:extLst>
              <a:ext uri="{FF2B5EF4-FFF2-40B4-BE49-F238E27FC236}">
                <a16:creationId xmlns:a16="http://schemas.microsoft.com/office/drawing/2014/main" id="{0A218161-7305-42CE-BE36-A206E01536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9652" y="906363"/>
            <a:ext cx="2100048" cy="1821982"/>
          </a:xfrm>
          <a:prstGeom prst="rect">
            <a:avLst/>
          </a:prstGeom>
        </p:spPr>
      </p:pic>
      <p:sp>
        <p:nvSpPr>
          <p:cNvPr id="26" name="Rechteck 4">
            <a:extLst>
              <a:ext uri="{FF2B5EF4-FFF2-40B4-BE49-F238E27FC236}">
                <a16:creationId xmlns:a16="http://schemas.microsoft.com/office/drawing/2014/main" id="{B34DC88D-F191-4604-BAA4-2E44A8B0A645}"/>
              </a:ext>
            </a:extLst>
          </p:cNvPr>
          <p:cNvSpPr/>
          <p:nvPr/>
        </p:nvSpPr>
        <p:spPr>
          <a:xfrm>
            <a:off x="4600336" y="4974400"/>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Shell grit</a:t>
            </a:r>
          </a:p>
        </p:txBody>
      </p:sp>
      <p:sp>
        <p:nvSpPr>
          <p:cNvPr id="27" name="Rechteck 4">
            <a:extLst>
              <a:ext uri="{FF2B5EF4-FFF2-40B4-BE49-F238E27FC236}">
                <a16:creationId xmlns:a16="http://schemas.microsoft.com/office/drawing/2014/main" id="{D74C1A94-3196-4B7D-AE4D-15F456AAD721}"/>
              </a:ext>
            </a:extLst>
          </p:cNvPr>
          <p:cNvSpPr/>
          <p:nvPr/>
        </p:nvSpPr>
        <p:spPr>
          <a:xfrm>
            <a:off x="4572000" y="2468087"/>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Stomach gravel</a:t>
            </a:r>
          </a:p>
        </p:txBody>
      </p:sp>
      <p:sp>
        <p:nvSpPr>
          <p:cNvPr id="5" name="Rechteck 4">
            <a:extLst>
              <a:ext uri="{FF2B5EF4-FFF2-40B4-BE49-F238E27FC236}">
                <a16:creationId xmlns:a16="http://schemas.microsoft.com/office/drawing/2014/main" id="{553E7806-9B4F-4238-87B4-0F436D9D4C2A}"/>
              </a:ext>
            </a:extLst>
          </p:cNvPr>
          <p:cNvSpPr/>
          <p:nvPr/>
        </p:nvSpPr>
        <p:spPr>
          <a:xfrm>
            <a:off x="455180" y="4490537"/>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Roughage</a:t>
            </a:r>
          </a:p>
        </p:txBody>
      </p:sp>
      <p:sp>
        <p:nvSpPr>
          <p:cNvPr id="28" name="Rechteck 4">
            <a:extLst>
              <a:ext uri="{FF2B5EF4-FFF2-40B4-BE49-F238E27FC236}">
                <a16:creationId xmlns:a16="http://schemas.microsoft.com/office/drawing/2014/main" id="{E7B53C47-9AD6-4FD6-A21C-68514FDA1FFD}"/>
              </a:ext>
            </a:extLst>
          </p:cNvPr>
          <p:cNvSpPr/>
          <p:nvPr/>
        </p:nvSpPr>
        <p:spPr>
          <a:xfrm>
            <a:off x="470185" y="2475748"/>
            <a:ext cx="18181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Layer mash</a:t>
            </a:r>
          </a:p>
        </p:txBody>
      </p:sp>
      <p:pic>
        <p:nvPicPr>
          <p:cNvPr id="45" name="Grafik 44">
            <a:extLst>
              <a:ext uri="{FF2B5EF4-FFF2-40B4-BE49-F238E27FC236}">
                <a16:creationId xmlns:a16="http://schemas.microsoft.com/office/drawing/2014/main" id="{6DF53AD1-72DD-4FFD-996C-6BB3E7D884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
          <a:stretch/>
        </p:blipFill>
        <p:spPr>
          <a:xfrm>
            <a:off x="715870" y="4958957"/>
            <a:ext cx="1331950" cy="720079"/>
          </a:xfrm>
          <a:prstGeom prst="rect">
            <a:avLst/>
          </a:prstGeom>
        </p:spPr>
      </p:pic>
      <p:sp>
        <p:nvSpPr>
          <p:cNvPr id="37" name="Rechteck 4">
            <a:extLst>
              <a:ext uri="{FF2B5EF4-FFF2-40B4-BE49-F238E27FC236}">
                <a16:creationId xmlns:a16="http://schemas.microsoft.com/office/drawing/2014/main" id="{E97EE091-CF29-4A01-94C3-7929C50C5BFC}"/>
              </a:ext>
            </a:extLst>
          </p:cNvPr>
          <p:cNvSpPr/>
          <p:nvPr/>
        </p:nvSpPr>
        <p:spPr>
          <a:xfrm>
            <a:off x="418575" y="5619792"/>
            <a:ext cx="1818151" cy="515979"/>
          </a:xfrm>
          <a:prstGeom prst="rect">
            <a:avLst/>
          </a:prstGeom>
          <a:solidFill>
            <a:srgbClr val="00B0F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600" b="0" dirty="0">
                <a:latin typeface="+mn-lt"/>
                <a:ea typeface="ＭＳ Ｐゴシック" charset="-128"/>
              </a:rPr>
              <a:t>Water</a:t>
            </a:r>
          </a:p>
        </p:txBody>
      </p:sp>
    </p:spTree>
    <p:extLst>
      <p:ext uri="{BB962C8B-B14F-4D97-AF65-F5344CB8AC3E}">
        <p14:creationId xmlns:p14="http://schemas.microsoft.com/office/powerpoint/2010/main" val="1371980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7F3BF-B1CD-4A8B-9200-A7BB59C2FF6A}"/>
              </a:ext>
            </a:extLst>
          </p:cNvPr>
          <p:cNvSpPr>
            <a:spLocks noGrp="1"/>
          </p:cNvSpPr>
          <p:nvPr>
            <p:ph type="title"/>
          </p:nvPr>
        </p:nvSpPr>
        <p:spPr>
          <a:xfrm>
            <a:off x="533400" y="228600"/>
            <a:ext cx="7927031" cy="698500"/>
          </a:xfrm>
        </p:spPr>
        <p:txBody>
          <a:bodyPr/>
          <a:lstStyle/>
          <a:p>
            <a:r>
              <a:rPr lang="de-CH" dirty="0" err="1"/>
              <a:t>Types</a:t>
            </a:r>
            <a:r>
              <a:rPr lang="de-CH" dirty="0"/>
              <a:t> </a:t>
            </a:r>
            <a:r>
              <a:rPr lang="de-CH" dirty="0" err="1"/>
              <a:t>of</a:t>
            </a:r>
            <a:r>
              <a:rPr lang="de-CH" dirty="0"/>
              <a:t> </a:t>
            </a:r>
            <a:r>
              <a:rPr lang="de-CH" dirty="0" err="1"/>
              <a:t>feeding</a:t>
            </a:r>
            <a:r>
              <a:rPr lang="de-CH" dirty="0"/>
              <a:t> (1)</a:t>
            </a:r>
          </a:p>
        </p:txBody>
      </p:sp>
      <p:graphicFrame>
        <p:nvGraphicFramePr>
          <p:cNvPr id="3" name="Tabelle 2">
            <a:extLst>
              <a:ext uri="{FF2B5EF4-FFF2-40B4-BE49-F238E27FC236}">
                <a16:creationId xmlns:a16="http://schemas.microsoft.com/office/drawing/2014/main" id="{CFE15740-2626-4C98-8D54-A7A57210BD9E}"/>
              </a:ext>
            </a:extLst>
          </p:cNvPr>
          <p:cNvGraphicFramePr>
            <a:graphicFrameLocks noGrp="1"/>
          </p:cNvGraphicFramePr>
          <p:nvPr>
            <p:extLst>
              <p:ext uri="{D42A27DB-BD31-4B8C-83A1-F6EECF244321}">
                <p14:modId xmlns:p14="http://schemas.microsoft.com/office/powerpoint/2010/main" val="2900869168"/>
              </p:ext>
            </p:extLst>
          </p:nvPr>
        </p:nvGraphicFramePr>
        <p:xfrm>
          <a:off x="313884" y="944662"/>
          <a:ext cx="8516231" cy="5118100"/>
        </p:xfrm>
        <a:graphic>
          <a:graphicData uri="http://schemas.openxmlformats.org/drawingml/2006/table">
            <a:tbl>
              <a:tblPr firstRow="1" bandRow="1">
                <a:tableStyleId>{5C22544A-7EE6-4342-B048-85BDC9FD1C3A}</a:tableStyleId>
              </a:tblPr>
              <a:tblGrid>
                <a:gridCol w="1431988">
                  <a:extLst>
                    <a:ext uri="{9D8B030D-6E8A-4147-A177-3AD203B41FA5}">
                      <a16:colId xmlns:a16="http://schemas.microsoft.com/office/drawing/2014/main" val="1540816918"/>
                    </a:ext>
                  </a:extLst>
                </a:gridCol>
                <a:gridCol w="1538465">
                  <a:extLst>
                    <a:ext uri="{9D8B030D-6E8A-4147-A177-3AD203B41FA5}">
                      <a16:colId xmlns:a16="http://schemas.microsoft.com/office/drawing/2014/main" val="3298327030"/>
                    </a:ext>
                  </a:extLst>
                </a:gridCol>
                <a:gridCol w="1362748">
                  <a:extLst>
                    <a:ext uri="{9D8B030D-6E8A-4147-A177-3AD203B41FA5}">
                      <a16:colId xmlns:a16="http://schemas.microsoft.com/office/drawing/2014/main" val="3629940354"/>
                    </a:ext>
                  </a:extLst>
                </a:gridCol>
                <a:gridCol w="1656184">
                  <a:extLst>
                    <a:ext uri="{9D8B030D-6E8A-4147-A177-3AD203B41FA5}">
                      <a16:colId xmlns:a16="http://schemas.microsoft.com/office/drawing/2014/main" val="1074278163"/>
                    </a:ext>
                  </a:extLst>
                </a:gridCol>
                <a:gridCol w="2526846">
                  <a:extLst>
                    <a:ext uri="{9D8B030D-6E8A-4147-A177-3AD203B41FA5}">
                      <a16:colId xmlns:a16="http://schemas.microsoft.com/office/drawing/2014/main" val="3581604955"/>
                    </a:ext>
                  </a:extLst>
                </a:gridCol>
              </a:tblGrid>
              <a:tr h="370840">
                <a:tc>
                  <a:txBody>
                    <a:bodyPr/>
                    <a:lstStyle/>
                    <a:p>
                      <a:pPr algn="l">
                        <a:lnSpc>
                          <a:spcPts val="1400"/>
                        </a:lnSpc>
                        <a:spcAft>
                          <a:spcPts val="600"/>
                        </a:spcAft>
                      </a:pPr>
                      <a:r>
                        <a:rPr lang="en-US" sz="1400" b="1" dirty="0">
                          <a:solidFill>
                            <a:schemeClr val="tx1"/>
                          </a:solidFill>
                          <a:effectLst/>
                          <a:latin typeface="+mn-lt"/>
                          <a:ea typeface="SimSun" panose="02010600030101010101" pitchFamily="2" charset="-122"/>
                          <a:cs typeface="Times New Roman" panose="02020603050405020304" pitchFamily="18" charset="0"/>
                        </a:rPr>
                        <a:t>Type of feeding</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400"/>
                        </a:lnSpc>
                        <a:spcAft>
                          <a:spcPts val="600"/>
                        </a:spcAft>
                      </a:pPr>
                      <a:r>
                        <a:rPr lang="en-US" sz="1400" b="1" dirty="0">
                          <a:solidFill>
                            <a:schemeClr val="tx1"/>
                          </a:solidFill>
                          <a:effectLst/>
                          <a:latin typeface="+mn-lt"/>
                          <a:ea typeface="SimSun" panose="02010600030101010101" pitchFamily="2" charset="-122"/>
                          <a:cs typeface="Times New Roman" panose="02020603050405020304" pitchFamily="18" charset="0"/>
                        </a:rPr>
                        <a:t>Description </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400"/>
                        </a:lnSpc>
                        <a:spcAft>
                          <a:spcPts val="600"/>
                        </a:spcAft>
                      </a:pPr>
                      <a:r>
                        <a:rPr lang="en-US" sz="1400" b="1">
                          <a:solidFill>
                            <a:schemeClr val="tx1"/>
                          </a:solidFill>
                          <a:effectLst/>
                          <a:latin typeface="+mn-lt"/>
                          <a:ea typeface="SimSun" panose="02010600030101010101" pitchFamily="2" charset="-122"/>
                          <a:cs typeface="Times New Roman" panose="02020603050405020304" pitchFamily="18" charset="0"/>
                        </a:rPr>
                        <a:t>Best for…</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400"/>
                        </a:lnSpc>
                        <a:spcAft>
                          <a:spcPts val="600"/>
                        </a:spcAft>
                      </a:pPr>
                      <a:r>
                        <a:rPr lang="en-US" sz="1400" b="1">
                          <a:solidFill>
                            <a:schemeClr val="tx1"/>
                          </a:solidFill>
                          <a:effectLst/>
                          <a:latin typeface="+mn-lt"/>
                          <a:ea typeface="SimSun" panose="02010600030101010101" pitchFamily="2" charset="-122"/>
                          <a:cs typeface="Times New Roman" panose="02020603050405020304" pitchFamily="18" charset="0"/>
                        </a:rPr>
                        <a:t>Advantages</a:t>
                      </a:r>
                      <a:endParaRPr lang="de-CH" sz="140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400"/>
                        </a:lnSpc>
                        <a:spcAft>
                          <a:spcPts val="600"/>
                        </a:spcAft>
                      </a:pPr>
                      <a:r>
                        <a:rPr lang="en-US" sz="1400" b="1" dirty="0">
                          <a:solidFill>
                            <a:schemeClr val="tx1"/>
                          </a:solidFill>
                          <a:effectLst/>
                          <a:latin typeface="+mn-lt"/>
                          <a:ea typeface="SimSun" panose="02010600030101010101" pitchFamily="2" charset="-122"/>
                          <a:cs typeface="Times New Roman" panose="02020603050405020304" pitchFamily="18" charset="0"/>
                        </a:rPr>
                        <a:t>Disadvantages</a:t>
                      </a:r>
                      <a:endParaRPr lang="de-CH" sz="14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extLst>
                  <a:ext uri="{0D108BD9-81ED-4DB2-BD59-A6C34878D82A}">
                    <a16:rowId xmlns:a16="http://schemas.microsoft.com/office/drawing/2014/main" val="1926567521"/>
                  </a:ext>
                </a:extLst>
              </a:tr>
              <a:tr h="370840">
                <a:tc>
                  <a:txBody>
                    <a:bodyPr/>
                    <a:lstStyle/>
                    <a:p>
                      <a:pPr algn="l">
                        <a:lnSpc>
                          <a:spcPct val="100000"/>
                        </a:lnSpc>
                        <a:spcAft>
                          <a:spcPts val="600"/>
                        </a:spcAft>
                      </a:pPr>
                      <a:r>
                        <a:rPr lang="en-US" sz="1400" b="1" dirty="0">
                          <a:effectLst/>
                          <a:latin typeface="+mn-lt"/>
                          <a:ea typeface="SimSun" panose="02010600030101010101" pitchFamily="2" charset="-122"/>
                          <a:cs typeface="Times New Roman" panose="02020603050405020304" pitchFamily="18" charset="0"/>
                        </a:rPr>
                        <a:t>Complete feed </a:t>
                      </a:r>
                      <a:br>
                        <a:rPr lang="en-US" sz="1400" b="1" dirty="0">
                          <a:effectLst/>
                          <a:latin typeface="+mn-lt"/>
                          <a:ea typeface="SimSun" panose="02010600030101010101" pitchFamily="2" charset="-122"/>
                          <a:cs typeface="Times New Roman" panose="02020603050405020304" pitchFamily="18" charset="0"/>
                        </a:rPr>
                      </a:br>
                      <a:r>
                        <a:rPr lang="en-US" sz="1400" b="1" dirty="0">
                          <a:effectLst/>
                          <a:latin typeface="+mn-lt"/>
                          <a:ea typeface="SimSun" panose="02010600030101010101" pitchFamily="2" charset="-122"/>
                          <a:cs typeface="Times New Roman" panose="02020603050405020304" pitchFamily="18" charset="0"/>
                        </a:rPr>
                        <a:t>at free choice</a:t>
                      </a:r>
                      <a:br>
                        <a:rPr lang="en-US" sz="1400" b="1" dirty="0">
                          <a:effectLst/>
                          <a:latin typeface="+mn-lt"/>
                          <a:ea typeface="SimSun" panose="02010600030101010101" pitchFamily="2" charset="-122"/>
                          <a:cs typeface="Times New Roman" panose="02020603050405020304" pitchFamily="18" charset="0"/>
                        </a:rPr>
                      </a:br>
                      <a:r>
                        <a:rPr lang="en-US" sz="1400" b="1" dirty="0">
                          <a:effectLst/>
                          <a:latin typeface="+mn-lt"/>
                          <a:ea typeface="SimSun" panose="02010600030101010101" pitchFamily="2" charset="-122"/>
                          <a:cs typeface="Times New Roman" panose="02020603050405020304" pitchFamily="18" charset="0"/>
                        </a:rPr>
                        <a:t>(ad libitum)</a:t>
                      </a:r>
                      <a:endParaRPr lang="de-CH" sz="1400" b="1"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algn="l">
                        <a:lnSpc>
                          <a:spcPct val="100000"/>
                        </a:lnSpc>
                        <a:spcAft>
                          <a:spcPts val="600"/>
                        </a:spcAft>
                      </a:pPr>
                      <a:r>
                        <a:rPr lang="en-US" sz="1400" dirty="0">
                          <a:effectLst/>
                          <a:latin typeface="+mn-lt"/>
                          <a:ea typeface="SimSun" panose="02010600030101010101" pitchFamily="2" charset="-122"/>
                          <a:cs typeface="Times New Roman" panose="02020603050405020304" pitchFamily="18" charset="0"/>
                        </a:rPr>
                        <a:t>Permanently available feed mix containing all nutrients in the right proportions</a:t>
                      </a:r>
                      <a:endParaRPr lang="de-CH" sz="1400"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marL="180000" indent="-180000">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Chicks</a:t>
                      </a:r>
                    </a:p>
                    <a:p>
                      <a:pPr marL="180000" indent="-180000">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Flocks of same age and similar performance</a:t>
                      </a:r>
                      <a:endParaRPr lang="de-CH" sz="1400" dirty="0">
                        <a:latin typeface="+mn-lt"/>
                      </a:endParaRPr>
                    </a:p>
                  </a:txBody>
                  <a:tcPr>
                    <a:solidFill>
                      <a:schemeClr val="accent5">
                        <a:lumMod val="20000"/>
                        <a:lumOff val="80000"/>
                      </a:schemeClr>
                    </a:solidFill>
                  </a:tcPr>
                </a:tc>
                <a:tc>
                  <a:txBody>
                    <a:bodyPr/>
                    <a:lstStyle/>
                    <a:p>
                      <a:pPr marL="180000" indent="-180000" algn="l">
                        <a:lnSpc>
                          <a:spcPct val="100000"/>
                        </a:lnSpc>
                        <a:spcAft>
                          <a:spcPts val="300"/>
                        </a:spcAft>
                        <a:buFont typeface="Arial" panose="020B0604020202020204" pitchFamily="34" charset="0"/>
                        <a:buChar char="•"/>
                      </a:pPr>
                      <a:r>
                        <a:rPr lang="en-US" sz="1400" dirty="0">
                          <a:effectLst/>
                          <a:latin typeface="+mn-lt"/>
                          <a:ea typeface="SimSun" panose="02010600030101010101" pitchFamily="2" charset="-122"/>
                          <a:cs typeface="Times New Roman" panose="02020603050405020304" pitchFamily="18" charset="0"/>
                        </a:rPr>
                        <a:t>Simple</a:t>
                      </a:r>
                    </a:p>
                    <a:p>
                      <a:pPr marL="180000" indent="-180000" algn="l">
                        <a:lnSpc>
                          <a:spcPct val="100000"/>
                        </a:lnSpc>
                        <a:spcAft>
                          <a:spcPts val="300"/>
                        </a:spcAft>
                        <a:buFont typeface="Arial" panose="020B0604020202020204" pitchFamily="34" charset="0"/>
                        <a:buChar char="•"/>
                      </a:pPr>
                      <a:r>
                        <a:rPr lang="en-US" sz="1400" dirty="0">
                          <a:effectLst/>
                          <a:latin typeface="+mn-lt"/>
                          <a:ea typeface="SimSun" panose="02010600030101010101" pitchFamily="2" charset="-122"/>
                          <a:cs typeface="Times New Roman" panose="02020603050405020304" pitchFamily="18" charset="0"/>
                        </a:rPr>
                        <a:t>Time-efficient</a:t>
                      </a:r>
                      <a:endParaRPr lang="de-CH" sz="1400" dirty="0">
                        <a:effectLst/>
                        <a:latin typeface="+mn-lt"/>
                        <a:ea typeface="SimSun" panose="02010600030101010101" pitchFamily="2" charset="-122"/>
                        <a:cs typeface="Times New Roman" panose="02020603050405020304" pitchFamily="18" charset="0"/>
                      </a:endParaRPr>
                    </a:p>
                    <a:p>
                      <a:pPr marL="180000" indent="-180000" algn="l">
                        <a:lnSpc>
                          <a:spcPct val="100000"/>
                        </a:lnSpc>
                        <a:spcAft>
                          <a:spcPts val="300"/>
                        </a:spcAft>
                        <a:buFont typeface="Arial" panose="020B0604020202020204" pitchFamily="34" charset="0"/>
                        <a:buChar char="•"/>
                      </a:pPr>
                      <a:r>
                        <a:rPr lang="en-US" sz="1400" dirty="0">
                          <a:effectLst/>
                          <a:latin typeface="+mn-lt"/>
                          <a:ea typeface="SimSun" panose="02010600030101010101" pitchFamily="2" charset="-122"/>
                          <a:cs typeface="Times New Roman" panose="02020603050405020304" pitchFamily="18" charset="0"/>
                        </a:rPr>
                        <a:t>Balanced nutrition</a:t>
                      </a:r>
                      <a:endParaRPr lang="de-CH" sz="1400"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marL="180000" indent="-180000">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Some feed waste </a:t>
                      </a:r>
                      <a:r>
                        <a:rPr lang="de-CH" sz="1400" kern="1200" dirty="0">
                          <a:solidFill>
                            <a:schemeClr val="dk1"/>
                          </a:solidFill>
                          <a:effectLst/>
                          <a:latin typeface="+mn-lt"/>
                          <a:ea typeface="+mn-ea"/>
                          <a:cs typeface="+mn-cs"/>
                        </a:rPr>
                        <a:t>probable</a:t>
                      </a:r>
                    </a:p>
                    <a:p>
                      <a:pPr marL="180000" marR="0" lvl="0" indent="-18000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Selective consumption of feed components (can lead to imbalanced nutrition) in case of over-supply (solution: daily refilling of slightly more than the recommended daily ratio, so that chickens consume all components before the refill)</a:t>
                      </a:r>
                      <a:endParaRPr lang="de-CH" sz="1400" dirty="0">
                        <a:latin typeface="+mn-lt"/>
                      </a:endParaRPr>
                    </a:p>
                  </a:txBody>
                  <a:tcPr>
                    <a:solidFill>
                      <a:schemeClr val="accent5">
                        <a:lumMod val="20000"/>
                        <a:lumOff val="80000"/>
                      </a:schemeClr>
                    </a:solidFill>
                  </a:tcPr>
                </a:tc>
                <a:extLst>
                  <a:ext uri="{0D108BD9-81ED-4DB2-BD59-A6C34878D82A}">
                    <a16:rowId xmlns:a16="http://schemas.microsoft.com/office/drawing/2014/main" val="3761601379"/>
                  </a:ext>
                </a:extLst>
              </a:tr>
              <a:tr h="370840">
                <a:tc>
                  <a:txBody>
                    <a:bodyPr/>
                    <a:lstStyle/>
                    <a:p>
                      <a:pPr algn="l">
                        <a:lnSpc>
                          <a:spcPts val="1400"/>
                        </a:lnSpc>
                        <a:spcAft>
                          <a:spcPts val="600"/>
                        </a:spcAft>
                      </a:pPr>
                      <a:r>
                        <a:rPr lang="en-US" sz="1400" b="1" dirty="0">
                          <a:effectLst/>
                          <a:latin typeface="+mn-lt"/>
                          <a:ea typeface="SimSun" panose="02010600030101010101" pitchFamily="2" charset="-122"/>
                          <a:cs typeface="Times New Roman" panose="02020603050405020304" pitchFamily="18" charset="0"/>
                        </a:rPr>
                        <a:t>Cafeteria</a:t>
                      </a:r>
                      <a:endParaRPr lang="de-CH" sz="1400" b="1"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40000"/>
                        <a:lumOff val="60000"/>
                      </a:schemeClr>
                    </a:solidFill>
                  </a:tcPr>
                </a:tc>
                <a:tc>
                  <a:txBody>
                    <a:bodyPr/>
                    <a:lstStyle/>
                    <a:p>
                      <a:pPr algn="l">
                        <a:lnSpc>
                          <a:spcPts val="1400"/>
                        </a:lnSpc>
                        <a:spcAft>
                          <a:spcPts val="600"/>
                        </a:spcAft>
                      </a:pPr>
                      <a:r>
                        <a:rPr lang="en-US" sz="1400" kern="1200" dirty="0">
                          <a:solidFill>
                            <a:schemeClr val="dk1"/>
                          </a:solidFill>
                          <a:effectLst/>
                          <a:latin typeface="+mn-lt"/>
                          <a:ea typeface="SimSun" panose="02010600030101010101" pitchFamily="2" charset="-122"/>
                          <a:cs typeface="Times New Roman" panose="02020603050405020304" pitchFamily="18" charset="0"/>
                        </a:rPr>
                        <a:t>Mixes of feed stuffs rich in carbohydrate, protein and calcium </a:t>
                      </a:r>
                      <a:r>
                        <a:rPr lang="en-US" sz="1400" dirty="0">
                          <a:effectLst/>
                          <a:latin typeface="+mn-lt"/>
                          <a:ea typeface="SimSun" panose="02010600030101010101" pitchFamily="2" charset="-122"/>
                          <a:cs typeface="Times New Roman" panose="02020603050405020304" pitchFamily="18" charset="0"/>
                        </a:rPr>
                        <a:t>permanently</a:t>
                      </a:r>
                      <a:r>
                        <a:rPr lang="en-US" sz="1400" kern="1200" dirty="0">
                          <a:solidFill>
                            <a:schemeClr val="dk1"/>
                          </a:solidFill>
                          <a:effectLst/>
                          <a:latin typeface="+mn-lt"/>
                          <a:ea typeface="SimSun" panose="02010600030101010101" pitchFamily="2" charset="-122"/>
                          <a:cs typeface="Times New Roman" panose="02020603050405020304" pitchFamily="18" charset="0"/>
                        </a:rPr>
                        <a:t> available in separate containers. </a:t>
                      </a:r>
                      <a:br>
                        <a:rPr lang="en-US" sz="1400" kern="1200" dirty="0">
                          <a:solidFill>
                            <a:schemeClr val="dk1"/>
                          </a:solidFill>
                          <a:effectLst/>
                          <a:latin typeface="+mn-lt"/>
                          <a:ea typeface="SimSun" panose="02010600030101010101" pitchFamily="2" charset="-122"/>
                          <a:cs typeface="Times New Roman" panose="02020603050405020304" pitchFamily="18" charset="0"/>
                        </a:rPr>
                      </a:br>
                      <a:r>
                        <a:rPr lang="en-US" sz="1400" kern="1200" dirty="0">
                          <a:solidFill>
                            <a:schemeClr val="dk1"/>
                          </a:solidFill>
                          <a:effectLst/>
                          <a:latin typeface="+mn-lt"/>
                          <a:ea typeface="SimSun" panose="02010600030101010101" pitchFamily="2" charset="-122"/>
                          <a:cs typeface="Times New Roman" panose="02020603050405020304" pitchFamily="18" charset="0"/>
                        </a:rPr>
                        <a:t>The animals choose according to their demands. </a:t>
                      </a:r>
                      <a:endParaRPr lang="de-CH" sz="1400" kern="1200" dirty="0">
                        <a:solidFill>
                          <a:schemeClr val="dk1"/>
                        </a:solidFill>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40000"/>
                        <a:lumOff val="60000"/>
                      </a:schemeClr>
                    </a:solidFill>
                  </a:tcPr>
                </a:tc>
                <a:tc>
                  <a:txBody>
                    <a:bodyPr/>
                    <a:lstStyle/>
                    <a:p>
                      <a:pPr marL="180000" indent="-180000" algn="l" defTabSz="457200" rtl="0" eaLnBrk="1" latinLnBrk="0" hangingPunct="1">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Flocks with mixed ages and/or with access to good quality pasture</a:t>
                      </a:r>
                      <a:endParaRPr lang="de-CH" sz="1400" kern="1200" dirty="0">
                        <a:solidFill>
                          <a:schemeClr val="dk1"/>
                        </a:solidFill>
                        <a:effectLst/>
                        <a:latin typeface="+mn-lt"/>
                        <a:ea typeface="+mn-ea"/>
                        <a:cs typeface="+mn-cs"/>
                      </a:endParaRPr>
                    </a:p>
                  </a:txBody>
                  <a:tcPr marL="68580" marR="68580" marT="68580" marB="68580">
                    <a:solidFill>
                      <a:schemeClr val="accent5">
                        <a:lumMod val="40000"/>
                        <a:lumOff val="60000"/>
                      </a:schemeClr>
                    </a:solidFill>
                  </a:tcPr>
                </a:tc>
                <a:tc>
                  <a:txBody>
                    <a:bodyPr/>
                    <a:lstStyle/>
                    <a:p>
                      <a:pPr marL="180000" indent="-180000" algn="l" defTabSz="457200" rtl="0" eaLnBrk="1" latinLnBrk="0" hangingPunct="1">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Can be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cost-saving. </a:t>
                      </a:r>
                      <a:endParaRPr lang="de-CH" sz="1400" kern="1200" dirty="0">
                        <a:solidFill>
                          <a:schemeClr val="dk1"/>
                        </a:solidFill>
                        <a:effectLst/>
                        <a:latin typeface="+mn-lt"/>
                        <a:ea typeface="+mn-ea"/>
                        <a:cs typeface="+mn-cs"/>
                      </a:endParaRPr>
                    </a:p>
                    <a:p>
                      <a:pPr marL="180000" indent="-180000" algn="l" defTabSz="457200" rtl="0" eaLnBrk="1" latinLnBrk="0" hangingPunct="1">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Allows birds at different life stages to fully meet their nutritional needs with one type of feeding. </a:t>
                      </a:r>
                      <a:endParaRPr lang="de-CH" sz="1400" kern="1200" dirty="0">
                        <a:solidFill>
                          <a:schemeClr val="dk1"/>
                        </a:solidFill>
                        <a:effectLst/>
                        <a:latin typeface="+mn-lt"/>
                        <a:ea typeface="+mn-ea"/>
                        <a:cs typeface="+mn-cs"/>
                      </a:endParaRPr>
                    </a:p>
                  </a:txBody>
                  <a:tcPr>
                    <a:solidFill>
                      <a:schemeClr val="accent5">
                        <a:lumMod val="40000"/>
                        <a:lumOff val="60000"/>
                      </a:schemeClr>
                    </a:solidFill>
                  </a:tcPr>
                </a:tc>
                <a:tc>
                  <a:txBody>
                    <a:bodyPr/>
                    <a:lstStyle/>
                    <a:p>
                      <a:pPr marL="180000" indent="-180000" algn="l" defTabSz="457200" rtl="0" eaLnBrk="1" latinLnBrk="0" hangingPunct="1">
                        <a:lnSpc>
                          <a:spcPct val="100000"/>
                        </a:lnSpc>
                        <a:spcAft>
                          <a:spcPts val="300"/>
                        </a:spcAft>
                        <a:buFont typeface="Arial" panose="020B0604020202020204" pitchFamily="34" charset="0"/>
                        <a:buChar char="•"/>
                      </a:pPr>
                      <a:r>
                        <a:rPr lang="en-US" sz="1400" kern="1200" dirty="0">
                          <a:solidFill>
                            <a:schemeClr val="dk1"/>
                          </a:solidFill>
                          <a:effectLst/>
                          <a:latin typeface="+mn-lt"/>
                          <a:ea typeface="+mn-ea"/>
                          <a:cs typeface="+mn-cs"/>
                        </a:rPr>
                        <a:t>While most birds only eat what they need, some birds may overeat and become too fat. </a:t>
                      </a:r>
                      <a:endParaRPr lang="de-CH" sz="1400" kern="1200" dirty="0">
                        <a:solidFill>
                          <a:schemeClr val="dk1"/>
                        </a:solidFill>
                        <a:effectLst/>
                        <a:latin typeface="+mn-lt"/>
                        <a:ea typeface="+mn-ea"/>
                        <a:cs typeface="+mn-cs"/>
                      </a:endParaRPr>
                    </a:p>
                  </a:txBody>
                  <a:tcPr>
                    <a:solidFill>
                      <a:schemeClr val="accent5">
                        <a:lumMod val="40000"/>
                        <a:lumOff val="60000"/>
                      </a:schemeClr>
                    </a:solidFill>
                  </a:tcPr>
                </a:tc>
                <a:extLst>
                  <a:ext uri="{0D108BD9-81ED-4DB2-BD59-A6C34878D82A}">
                    <a16:rowId xmlns:a16="http://schemas.microsoft.com/office/drawing/2014/main" val="930492081"/>
                  </a:ext>
                </a:extLst>
              </a:tr>
            </a:tbl>
          </a:graphicData>
        </a:graphic>
      </p:graphicFrame>
    </p:spTree>
    <p:extLst>
      <p:ext uri="{BB962C8B-B14F-4D97-AF65-F5344CB8AC3E}">
        <p14:creationId xmlns:p14="http://schemas.microsoft.com/office/powerpoint/2010/main" val="3977383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7F3BF-B1CD-4A8B-9200-A7BB59C2FF6A}"/>
              </a:ext>
            </a:extLst>
          </p:cNvPr>
          <p:cNvSpPr>
            <a:spLocks noGrp="1"/>
          </p:cNvSpPr>
          <p:nvPr>
            <p:ph type="title"/>
          </p:nvPr>
        </p:nvSpPr>
        <p:spPr>
          <a:xfrm>
            <a:off x="533400" y="228600"/>
            <a:ext cx="7927031" cy="698500"/>
          </a:xfrm>
        </p:spPr>
        <p:txBody>
          <a:bodyPr/>
          <a:lstStyle/>
          <a:p>
            <a:r>
              <a:rPr lang="de-CH" dirty="0" err="1"/>
              <a:t>Types</a:t>
            </a:r>
            <a:r>
              <a:rPr lang="de-CH" dirty="0"/>
              <a:t> </a:t>
            </a:r>
            <a:r>
              <a:rPr lang="de-CH" dirty="0" err="1"/>
              <a:t>of</a:t>
            </a:r>
            <a:r>
              <a:rPr lang="de-CH" dirty="0"/>
              <a:t> </a:t>
            </a:r>
            <a:r>
              <a:rPr lang="de-CH" dirty="0" err="1"/>
              <a:t>feeding</a:t>
            </a:r>
            <a:r>
              <a:rPr lang="de-CH" dirty="0"/>
              <a:t> (2)</a:t>
            </a:r>
          </a:p>
        </p:txBody>
      </p:sp>
      <p:graphicFrame>
        <p:nvGraphicFramePr>
          <p:cNvPr id="3" name="Tabelle 2">
            <a:extLst>
              <a:ext uri="{FF2B5EF4-FFF2-40B4-BE49-F238E27FC236}">
                <a16:creationId xmlns:a16="http://schemas.microsoft.com/office/drawing/2014/main" id="{CFE15740-2626-4C98-8D54-A7A57210BD9E}"/>
              </a:ext>
            </a:extLst>
          </p:cNvPr>
          <p:cNvGraphicFramePr>
            <a:graphicFrameLocks noGrp="1"/>
          </p:cNvGraphicFramePr>
          <p:nvPr>
            <p:extLst>
              <p:ext uri="{D42A27DB-BD31-4B8C-83A1-F6EECF244321}">
                <p14:modId xmlns:p14="http://schemas.microsoft.com/office/powerpoint/2010/main" val="4094214549"/>
              </p:ext>
            </p:extLst>
          </p:nvPr>
        </p:nvGraphicFramePr>
        <p:xfrm>
          <a:off x="238799" y="926048"/>
          <a:ext cx="8516231" cy="5095240"/>
        </p:xfrm>
        <a:graphic>
          <a:graphicData uri="http://schemas.openxmlformats.org/drawingml/2006/table">
            <a:tbl>
              <a:tblPr firstRow="1" bandRow="1">
                <a:tableStyleId>{5C22544A-7EE6-4342-B048-85BDC9FD1C3A}</a:tableStyleId>
              </a:tblPr>
              <a:tblGrid>
                <a:gridCol w="1380873">
                  <a:extLst>
                    <a:ext uri="{9D8B030D-6E8A-4147-A177-3AD203B41FA5}">
                      <a16:colId xmlns:a16="http://schemas.microsoft.com/office/drawing/2014/main" val="1540816918"/>
                    </a:ext>
                  </a:extLst>
                </a:gridCol>
                <a:gridCol w="1800200">
                  <a:extLst>
                    <a:ext uri="{9D8B030D-6E8A-4147-A177-3AD203B41FA5}">
                      <a16:colId xmlns:a16="http://schemas.microsoft.com/office/drawing/2014/main" val="3298327030"/>
                    </a:ext>
                  </a:extLst>
                </a:gridCol>
                <a:gridCol w="1584176">
                  <a:extLst>
                    <a:ext uri="{9D8B030D-6E8A-4147-A177-3AD203B41FA5}">
                      <a16:colId xmlns:a16="http://schemas.microsoft.com/office/drawing/2014/main" val="3629940354"/>
                    </a:ext>
                  </a:extLst>
                </a:gridCol>
                <a:gridCol w="1296144">
                  <a:extLst>
                    <a:ext uri="{9D8B030D-6E8A-4147-A177-3AD203B41FA5}">
                      <a16:colId xmlns:a16="http://schemas.microsoft.com/office/drawing/2014/main" val="1074278163"/>
                    </a:ext>
                  </a:extLst>
                </a:gridCol>
                <a:gridCol w="2454838">
                  <a:extLst>
                    <a:ext uri="{9D8B030D-6E8A-4147-A177-3AD203B41FA5}">
                      <a16:colId xmlns:a16="http://schemas.microsoft.com/office/drawing/2014/main" val="3581604955"/>
                    </a:ext>
                  </a:extLst>
                </a:gridCol>
              </a:tblGrid>
              <a:tr h="370840">
                <a:tc>
                  <a:txBody>
                    <a:bodyPr/>
                    <a:lstStyle/>
                    <a:p>
                      <a:pPr algn="l">
                        <a:lnSpc>
                          <a:spcPts val="1500"/>
                        </a:lnSpc>
                        <a:spcAft>
                          <a:spcPts val="600"/>
                        </a:spcAft>
                      </a:pPr>
                      <a:r>
                        <a:rPr lang="en-US" sz="1300" b="1" dirty="0">
                          <a:solidFill>
                            <a:schemeClr val="tx1"/>
                          </a:solidFill>
                          <a:effectLst/>
                          <a:latin typeface="+mn-lt"/>
                          <a:ea typeface="SimSun" panose="02010600030101010101" pitchFamily="2" charset="-122"/>
                          <a:cs typeface="Times New Roman" panose="02020603050405020304" pitchFamily="18" charset="0"/>
                        </a:rPr>
                        <a:t>Type of feeding</a:t>
                      </a:r>
                      <a:endParaRPr lang="de-CH" sz="13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500"/>
                        </a:lnSpc>
                        <a:spcAft>
                          <a:spcPts val="600"/>
                        </a:spcAft>
                      </a:pPr>
                      <a:r>
                        <a:rPr lang="en-US" sz="1300" b="1" dirty="0">
                          <a:solidFill>
                            <a:schemeClr val="tx1"/>
                          </a:solidFill>
                          <a:effectLst/>
                          <a:latin typeface="+mn-lt"/>
                          <a:ea typeface="SimSun" panose="02010600030101010101" pitchFamily="2" charset="-122"/>
                          <a:cs typeface="Times New Roman" panose="02020603050405020304" pitchFamily="18" charset="0"/>
                        </a:rPr>
                        <a:t>Description </a:t>
                      </a:r>
                      <a:endParaRPr lang="de-CH" sz="13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500"/>
                        </a:lnSpc>
                        <a:spcAft>
                          <a:spcPts val="600"/>
                        </a:spcAft>
                      </a:pPr>
                      <a:r>
                        <a:rPr lang="en-US" sz="1300" b="1">
                          <a:solidFill>
                            <a:schemeClr val="tx1"/>
                          </a:solidFill>
                          <a:effectLst/>
                          <a:latin typeface="+mn-lt"/>
                          <a:ea typeface="SimSun" panose="02010600030101010101" pitchFamily="2" charset="-122"/>
                          <a:cs typeface="Times New Roman" panose="02020603050405020304" pitchFamily="18" charset="0"/>
                        </a:rPr>
                        <a:t>Best for…</a:t>
                      </a:r>
                      <a:endParaRPr lang="de-CH" sz="130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500"/>
                        </a:lnSpc>
                        <a:spcAft>
                          <a:spcPts val="600"/>
                        </a:spcAft>
                      </a:pPr>
                      <a:r>
                        <a:rPr lang="en-US" sz="1300" b="1">
                          <a:solidFill>
                            <a:schemeClr val="tx1"/>
                          </a:solidFill>
                          <a:effectLst/>
                          <a:latin typeface="+mn-lt"/>
                          <a:ea typeface="SimSun" panose="02010600030101010101" pitchFamily="2" charset="-122"/>
                          <a:cs typeface="Times New Roman" panose="02020603050405020304" pitchFamily="18" charset="0"/>
                        </a:rPr>
                        <a:t>Advantages</a:t>
                      </a:r>
                      <a:endParaRPr lang="de-CH" sz="130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tc>
                  <a:txBody>
                    <a:bodyPr/>
                    <a:lstStyle/>
                    <a:p>
                      <a:pPr algn="l">
                        <a:lnSpc>
                          <a:spcPts val="1500"/>
                        </a:lnSpc>
                        <a:spcAft>
                          <a:spcPts val="600"/>
                        </a:spcAft>
                      </a:pPr>
                      <a:r>
                        <a:rPr lang="en-US" sz="1300" b="1" dirty="0">
                          <a:solidFill>
                            <a:schemeClr val="tx1"/>
                          </a:solidFill>
                          <a:effectLst/>
                          <a:latin typeface="+mn-lt"/>
                          <a:ea typeface="SimSun" panose="02010600030101010101" pitchFamily="2" charset="-122"/>
                          <a:cs typeface="Times New Roman" panose="02020603050405020304" pitchFamily="18" charset="0"/>
                        </a:rPr>
                        <a:t>Disadvantages</a:t>
                      </a:r>
                      <a:endParaRPr lang="de-CH" sz="13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68580" marB="68580" anchor="ctr">
                    <a:solidFill>
                      <a:schemeClr val="accent5">
                        <a:lumMod val="60000"/>
                        <a:lumOff val="40000"/>
                      </a:schemeClr>
                    </a:solidFill>
                  </a:tcPr>
                </a:tc>
                <a:extLst>
                  <a:ext uri="{0D108BD9-81ED-4DB2-BD59-A6C34878D82A}">
                    <a16:rowId xmlns:a16="http://schemas.microsoft.com/office/drawing/2014/main" val="1926567521"/>
                  </a:ext>
                </a:extLst>
              </a:tr>
              <a:tr h="370840">
                <a:tc>
                  <a:txBody>
                    <a:bodyPr/>
                    <a:lstStyle/>
                    <a:p>
                      <a:pPr algn="l">
                        <a:lnSpc>
                          <a:spcPts val="1500"/>
                        </a:lnSpc>
                        <a:spcAft>
                          <a:spcPts val="600"/>
                        </a:spcAft>
                      </a:pPr>
                      <a:r>
                        <a:rPr lang="en-US" sz="1300" b="1" dirty="0">
                          <a:effectLst/>
                          <a:latin typeface="+mn-lt"/>
                          <a:ea typeface="SimSun" panose="02010600030101010101" pitchFamily="2" charset="-122"/>
                          <a:cs typeface="Times New Roman" panose="02020603050405020304" pitchFamily="18" charset="0"/>
                        </a:rPr>
                        <a:t>Controlled </a:t>
                      </a:r>
                      <a:br>
                        <a:rPr lang="en-US" sz="1300" b="1" dirty="0">
                          <a:effectLst/>
                          <a:latin typeface="+mn-lt"/>
                          <a:ea typeface="SimSun" panose="02010600030101010101" pitchFamily="2" charset="-122"/>
                          <a:cs typeface="Times New Roman" panose="02020603050405020304" pitchFamily="18" charset="0"/>
                        </a:rPr>
                      </a:br>
                      <a:r>
                        <a:rPr lang="en-US" sz="1300" b="1" dirty="0">
                          <a:effectLst/>
                          <a:latin typeface="+mn-lt"/>
                          <a:ea typeface="SimSun" panose="02010600030101010101" pitchFamily="2" charset="-122"/>
                          <a:cs typeface="Times New Roman" panose="02020603050405020304" pitchFamily="18" charset="0"/>
                        </a:rPr>
                        <a:t>(rationed) </a:t>
                      </a:r>
                      <a:endParaRPr lang="de-CH" sz="1300" b="1"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algn="l">
                        <a:lnSpc>
                          <a:spcPts val="1500"/>
                        </a:lnSpc>
                        <a:spcAft>
                          <a:spcPts val="600"/>
                        </a:spcAft>
                      </a:pPr>
                      <a:r>
                        <a:rPr lang="en-US" sz="1300" dirty="0">
                          <a:effectLst/>
                          <a:latin typeface="+mn-lt"/>
                          <a:ea typeface="SimSun" panose="02010600030101010101" pitchFamily="2" charset="-122"/>
                          <a:cs typeface="Times New Roman" panose="02020603050405020304" pitchFamily="18" charset="0"/>
                        </a:rPr>
                        <a:t>Calculated daily feed allocation for the number, age and type of birds, and feeding of the exact amount</a:t>
                      </a:r>
                      <a:endParaRPr lang="de-CH" sz="1300"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marL="180000" indent="-180000">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Flocks with birds of same age and type, where the farmer is very familiar with the nutritional needs, and keeps detailed records (eggs, weights, etc.)</a:t>
                      </a:r>
                      <a:endParaRPr lang="de-CH" sz="1300" dirty="0">
                        <a:latin typeface="+mn-lt"/>
                      </a:endParaRPr>
                    </a:p>
                  </a:txBody>
                  <a:tcPr>
                    <a:solidFill>
                      <a:schemeClr val="accent5">
                        <a:lumMod val="20000"/>
                        <a:lumOff val="80000"/>
                      </a:schemeClr>
                    </a:solidFill>
                  </a:tcPr>
                </a:tc>
                <a:tc>
                  <a:txBody>
                    <a:bodyPr/>
                    <a:lstStyle/>
                    <a:p>
                      <a:pPr marL="180000" indent="-180000" algn="l">
                        <a:lnSpc>
                          <a:spcPts val="1500"/>
                        </a:lnSpc>
                        <a:spcAft>
                          <a:spcPts val="300"/>
                        </a:spcAft>
                        <a:buFont typeface="Arial" panose="020B0604020202020204" pitchFamily="34" charset="0"/>
                        <a:buChar char="•"/>
                      </a:pPr>
                      <a:r>
                        <a:rPr lang="en-US" sz="1300" dirty="0">
                          <a:effectLst/>
                          <a:latin typeface="+mn-lt"/>
                          <a:ea typeface="SimSun" panose="02010600030101010101" pitchFamily="2" charset="-122"/>
                          <a:cs typeface="Times New Roman" panose="02020603050405020304" pitchFamily="18" charset="0"/>
                        </a:rPr>
                        <a:t>Can be cost-saving</a:t>
                      </a:r>
                    </a:p>
                    <a:p>
                      <a:pPr marL="180000" indent="-180000" algn="l">
                        <a:lnSpc>
                          <a:spcPts val="1500"/>
                        </a:lnSpc>
                        <a:spcAft>
                          <a:spcPts val="300"/>
                        </a:spcAft>
                        <a:buFont typeface="Arial" panose="020B0604020202020204" pitchFamily="34" charset="0"/>
                        <a:buChar char="•"/>
                      </a:pPr>
                      <a:r>
                        <a:rPr lang="en-US" sz="1300" dirty="0">
                          <a:effectLst/>
                          <a:latin typeface="+mn-lt"/>
                          <a:ea typeface="SimSun" panose="02010600030101010101" pitchFamily="2" charset="-122"/>
                          <a:cs typeface="Times New Roman" panose="02020603050405020304" pitchFamily="18" charset="0"/>
                        </a:rPr>
                        <a:t>Can prevent birds from becoming too fat in certain life stages because of overeating. </a:t>
                      </a:r>
                      <a:endParaRPr lang="de-CH" sz="1300"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20000"/>
                        <a:lumOff val="80000"/>
                      </a:schemeClr>
                    </a:solidFill>
                  </a:tcPr>
                </a:tc>
                <a:tc>
                  <a:txBody>
                    <a:bodyPr/>
                    <a:lstStyle/>
                    <a:p>
                      <a:pPr marL="180000" indent="-180000">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As the laying period progresses, the animals have more variable nutritional needs; the most productive birds may suffer from deficiencies and produce less. </a:t>
                      </a:r>
                    </a:p>
                    <a:p>
                      <a:pPr marL="180000" indent="-180000">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Requires close monitoring of the birds and record keeping; therefore time-consuming</a:t>
                      </a:r>
                    </a:p>
                  </a:txBody>
                  <a:tcPr>
                    <a:solidFill>
                      <a:schemeClr val="accent5">
                        <a:lumMod val="20000"/>
                        <a:lumOff val="80000"/>
                      </a:schemeClr>
                    </a:solidFill>
                  </a:tcPr>
                </a:tc>
                <a:extLst>
                  <a:ext uri="{0D108BD9-81ED-4DB2-BD59-A6C34878D82A}">
                    <a16:rowId xmlns:a16="http://schemas.microsoft.com/office/drawing/2014/main" val="3761601379"/>
                  </a:ext>
                </a:extLst>
              </a:tr>
              <a:tr h="370840">
                <a:tc>
                  <a:txBody>
                    <a:bodyPr/>
                    <a:lstStyle/>
                    <a:p>
                      <a:pPr algn="l">
                        <a:lnSpc>
                          <a:spcPts val="1500"/>
                        </a:lnSpc>
                        <a:spcAft>
                          <a:spcPts val="600"/>
                        </a:spcAft>
                      </a:pPr>
                      <a:r>
                        <a:rPr lang="en-US" sz="1300" b="1" dirty="0">
                          <a:effectLst/>
                          <a:latin typeface="+mn-lt"/>
                          <a:ea typeface="SimSun" panose="02010600030101010101" pitchFamily="2" charset="-122"/>
                          <a:cs typeface="Times New Roman" panose="02020603050405020304" pitchFamily="18" charset="0"/>
                        </a:rPr>
                        <a:t>Restrictive feeding </a:t>
                      </a:r>
                      <a:endParaRPr lang="de-CH" sz="1300" b="1" dirty="0">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40000"/>
                        <a:lumOff val="60000"/>
                      </a:schemeClr>
                    </a:solidFill>
                  </a:tcPr>
                </a:tc>
                <a:tc>
                  <a:txBody>
                    <a:bodyPr/>
                    <a:lstStyle/>
                    <a:p>
                      <a:pPr algn="l">
                        <a:lnSpc>
                          <a:spcPts val="1500"/>
                        </a:lnSpc>
                        <a:spcAft>
                          <a:spcPts val="600"/>
                        </a:spcAft>
                      </a:pPr>
                      <a:r>
                        <a:rPr lang="en-US" sz="1300" kern="1200" dirty="0">
                          <a:solidFill>
                            <a:schemeClr val="dk1"/>
                          </a:solidFill>
                          <a:effectLst/>
                          <a:latin typeface="+mn-lt"/>
                          <a:ea typeface="SimSun" panose="02010600030101010101" pitchFamily="2" charset="-122"/>
                          <a:cs typeface="Times New Roman" panose="02020603050405020304" pitchFamily="18" charset="0"/>
                        </a:rPr>
                        <a:t>Purposely calculated reduction of the daily feed ration (in quantity, nutritional density (i.e. more fiber added) or duration of availability) to avoid overeating and birds becoming too fat or broody. </a:t>
                      </a:r>
                      <a:endParaRPr lang="de-CH" sz="1300" kern="1200" dirty="0">
                        <a:solidFill>
                          <a:schemeClr val="dk1"/>
                        </a:solidFill>
                        <a:effectLst/>
                        <a:latin typeface="+mn-lt"/>
                        <a:ea typeface="SimSun" panose="02010600030101010101" pitchFamily="2" charset="-122"/>
                        <a:cs typeface="Times New Roman" panose="02020603050405020304" pitchFamily="18" charset="0"/>
                      </a:endParaRPr>
                    </a:p>
                  </a:txBody>
                  <a:tcPr marL="68580" marR="68580" marT="68580" marB="68580">
                    <a:solidFill>
                      <a:schemeClr val="accent5">
                        <a:lumMod val="40000"/>
                        <a:lumOff val="60000"/>
                      </a:schemeClr>
                    </a:solidFill>
                  </a:tcPr>
                </a:tc>
                <a:tc>
                  <a:txBody>
                    <a:bodyPr/>
                    <a:lstStyle/>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Birds with decreased or changed nutritional needs due to life stage</a:t>
                      </a:r>
                    </a:p>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Very efficient birds</a:t>
                      </a:r>
                    </a:p>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Dual purpose hens in egg production if they tend to become broody.</a:t>
                      </a:r>
                    </a:p>
                  </a:txBody>
                  <a:tcPr marL="68580" marR="68580" marT="68580" marB="68580">
                    <a:solidFill>
                      <a:schemeClr val="accent5">
                        <a:lumMod val="40000"/>
                        <a:lumOff val="60000"/>
                      </a:schemeClr>
                    </a:solidFill>
                  </a:tcPr>
                </a:tc>
                <a:tc>
                  <a:txBody>
                    <a:bodyPr/>
                    <a:lstStyle/>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Can be cost-saving.</a:t>
                      </a:r>
                    </a:p>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Prevents birds from becoming too large. </a:t>
                      </a:r>
                    </a:p>
                  </a:txBody>
                  <a:tcPr>
                    <a:solidFill>
                      <a:schemeClr val="accent5">
                        <a:lumMod val="40000"/>
                        <a:lumOff val="60000"/>
                      </a:schemeClr>
                    </a:solidFill>
                  </a:tcPr>
                </a:tc>
                <a:tc>
                  <a:txBody>
                    <a:bodyPr/>
                    <a:lstStyle/>
                    <a:p>
                      <a:pPr marL="180000" indent="-180000" algn="l" defTabSz="457200" rtl="0" eaLnBrk="1" latinLnBrk="0" hangingPunct="1">
                        <a:lnSpc>
                          <a:spcPts val="1500"/>
                        </a:lnSpc>
                        <a:spcAft>
                          <a:spcPts val="300"/>
                        </a:spcAft>
                        <a:buFont typeface="Arial" panose="020B0604020202020204" pitchFamily="34" charset="0"/>
                        <a:buChar char="•"/>
                      </a:pPr>
                      <a:r>
                        <a:rPr lang="en-US" sz="1300" kern="1200" dirty="0">
                          <a:solidFill>
                            <a:schemeClr val="dk1"/>
                          </a:solidFill>
                          <a:effectLst/>
                          <a:latin typeface="+mn-lt"/>
                          <a:ea typeface="+mn-ea"/>
                          <a:cs typeface="+mn-cs"/>
                        </a:rPr>
                        <a:t>Risk of underfeeding </a:t>
                      </a:r>
                      <a:br>
                        <a:rPr lang="en-US" sz="1300" kern="1200" dirty="0">
                          <a:solidFill>
                            <a:schemeClr val="dk1"/>
                          </a:solidFill>
                          <a:effectLst/>
                          <a:latin typeface="+mn-lt"/>
                          <a:ea typeface="+mn-ea"/>
                          <a:cs typeface="+mn-cs"/>
                        </a:rPr>
                      </a:br>
                      <a:r>
                        <a:rPr lang="en-US" sz="1300" kern="1200" dirty="0">
                          <a:solidFill>
                            <a:schemeClr val="dk1"/>
                          </a:solidFill>
                          <a:effectLst/>
                          <a:latin typeface="+mn-lt"/>
                          <a:ea typeface="+mn-ea"/>
                          <a:cs typeface="+mn-cs"/>
                        </a:rPr>
                        <a:t>or deficiency, if a key nutritional component in the diet is forgotten.</a:t>
                      </a:r>
                      <a:endParaRPr lang="de-CH" sz="1300" kern="1200" dirty="0">
                        <a:solidFill>
                          <a:schemeClr val="dk1"/>
                        </a:solidFill>
                        <a:effectLst/>
                        <a:latin typeface="+mn-lt"/>
                        <a:ea typeface="+mn-ea"/>
                        <a:cs typeface="+mn-cs"/>
                      </a:endParaRPr>
                    </a:p>
                  </a:txBody>
                  <a:tcPr>
                    <a:solidFill>
                      <a:schemeClr val="accent5">
                        <a:lumMod val="40000"/>
                        <a:lumOff val="60000"/>
                      </a:schemeClr>
                    </a:solidFill>
                  </a:tcPr>
                </a:tc>
                <a:extLst>
                  <a:ext uri="{0D108BD9-81ED-4DB2-BD59-A6C34878D82A}">
                    <a16:rowId xmlns:a16="http://schemas.microsoft.com/office/drawing/2014/main" val="930492081"/>
                  </a:ext>
                </a:extLst>
              </a:tr>
            </a:tbl>
          </a:graphicData>
        </a:graphic>
      </p:graphicFrame>
    </p:spTree>
    <p:extLst>
      <p:ext uri="{BB962C8B-B14F-4D97-AF65-F5344CB8AC3E}">
        <p14:creationId xmlns:p14="http://schemas.microsoft.com/office/powerpoint/2010/main" val="348696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7F3BF-B1CD-4A8B-9200-A7BB59C2FF6A}"/>
              </a:ext>
            </a:extLst>
          </p:cNvPr>
          <p:cNvSpPr>
            <a:spLocks noGrp="1"/>
          </p:cNvSpPr>
          <p:nvPr>
            <p:ph type="title"/>
          </p:nvPr>
        </p:nvSpPr>
        <p:spPr/>
        <p:txBody>
          <a:bodyPr/>
          <a:lstStyle/>
          <a:p>
            <a:r>
              <a:rPr lang="de-CH" dirty="0"/>
              <a:t>Synchronisation </a:t>
            </a:r>
            <a:r>
              <a:rPr lang="de-CH" dirty="0" err="1"/>
              <a:t>of</a:t>
            </a:r>
            <a:r>
              <a:rPr lang="de-CH" dirty="0"/>
              <a:t> </a:t>
            </a:r>
            <a:r>
              <a:rPr lang="de-CH" dirty="0" err="1"/>
              <a:t>moulting</a:t>
            </a:r>
            <a:endParaRPr lang="de-CH" dirty="0"/>
          </a:p>
        </p:txBody>
      </p:sp>
      <p:pic>
        <p:nvPicPr>
          <p:cNvPr id="6" name="Grafik 5">
            <a:extLst>
              <a:ext uri="{FF2B5EF4-FFF2-40B4-BE49-F238E27FC236}">
                <a16:creationId xmlns:a16="http://schemas.microsoft.com/office/drawing/2014/main" id="{CDD7EF78-19E7-457B-92BA-76342A612F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745" y="1268759"/>
            <a:ext cx="1534572" cy="2172377"/>
          </a:xfrm>
          <a:prstGeom prst="rect">
            <a:avLst/>
          </a:prstGeom>
        </p:spPr>
      </p:pic>
      <p:graphicFrame>
        <p:nvGraphicFramePr>
          <p:cNvPr id="7" name="Tabelle 6">
            <a:extLst>
              <a:ext uri="{FF2B5EF4-FFF2-40B4-BE49-F238E27FC236}">
                <a16:creationId xmlns:a16="http://schemas.microsoft.com/office/drawing/2014/main" id="{89A626DE-A6F5-4ED3-8618-708EFE7CF98D}"/>
              </a:ext>
            </a:extLst>
          </p:cNvPr>
          <p:cNvGraphicFramePr>
            <a:graphicFrameLocks noGrp="1"/>
          </p:cNvGraphicFramePr>
          <p:nvPr>
            <p:extLst>
              <p:ext uri="{D42A27DB-BD31-4B8C-83A1-F6EECF244321}">
                <p14:modId xmlns:p14="http://schemas.microsoft.com/office/powerpoint/2010/main" val="1866467570"/>
              </p:ext>
            </p:extLst>
          </p:nvPr>
        </p:nvGraphicFramePr>
        <p:xfrm>
          <a:off x="1835696" y="960990"/>
          <a:ext cx="6837556" cy="5116308"/>
        </p:xfrm>
        <a:graphic>
          <a:graphicData uri="http://schemas.openxmlformats.org/drawingml/2006/table">
            <a:tbl>
              <a:tblPr>
                <a:tableStyleId>{5C22544A-7EE6-4342-B048-85BDC9FD1C3A}</a:tableStyleId>
              </a:tblPr>
              <a:tblGrid>
                <a:gridCol w="896697">
                  <a:extLst>
                    <a:ext uri="{9D8B030D-6E8A-4147-A177-3AD203B41FA5}">
                      <a16:colId xmlns:a16="http://schemas.microsoft.com/office/drawing/2014/main" val="1307612764"/>
                    </a:ext>
                  </a:extLst>
                </a:gridCol>
                <a:gridCol w="583598">
                  <a:extLst>
                    <a:ext uri="{9D8B030D-6E8A-4147-A177-3AD203B41FA5}">
                      <a16:colId xmlns:a16="http://schemas.microsoft.com/office/drawing/2014/main" val="2828826638"/>
                    </a:ext>
                  </a:extLst>
                </a:gridCol>
                <a:gridCol w="1621275">
                  <a:extLst>
                    <a:ext uri="{9D8B030D-6E8A-4147-A177-3AD203B41FA5}">
                      <a16:colId xmlns:a16="http://schemas.microsoft.com/office/drawing/2014/main" val="117513049"/>
                    </a:ext>
                  </a:extLst>
                </a:gridCol>
                <a:gridCol w="2010997">
                  <a:extLst>
                    <a:ext uri="{9D8B030D-6E8A-4147-A177-3AD203B41FA5}">
                      <a16:colId xmlns:a16="http://schemas.microsoft.com/office/drawing/2014/main" val="3935039600"/>
                    </a:ext>
                  </a:extLst>
                </a:gridCol>
                <a:gridCol w="792088">
                  <a:extLst>
                    <a:ext uri="{9D8B030D-6E8A-4147-A177-3AD203B41FA5}">
                      <a16:colId xmlns:a16="http://schemas.microsoft.com/office/drawing/2014/main" val="1232260752"/>
                    </a:ext>
                  </a:extLst>
                </a:gridCol>
                <a:gridCol w="932901">
                  <a:extLst>
                    <a:ext uri="{9D8B030D-6E8A-4147-A177-3AD203B41FA5}">
                      <a16:colId xmlns:a16="http://schemas.microsoft.com/office/drawing/2014/main" val="3591694813"/>
                    </a:ext>
                  </a:extLst>
                </a:gridCol>
              </a:tblGrid>
              <a:tr h="186078">
                <a:tc gridSpan="6">
                  <a:txBody>
                    <a:bodyPr/>
                    <a:lstStyle/>
                    <a:p>
                      <a:pPr>
                        <a:lnSpc>
                          <a:spcPts val="1250"/>
                        </a:lnSpc>
                        <a:spcAft>
                          <a:spcPts val="0"/>
                        </a:spcAft>
                        <a:tabLst>
                          <a:tab pos="215900" algn="l"/>
                        </a:tabLst>
                      </a:pPr>
                      <a:r>
                        <a:rPr lang="de-CH" sz="1400" b="1" spc="10" dirty="0" err="1">
                          <a:solidFill>
                            <a:srgbClr val="000000"/>
                          </a:solidFill>
                          <a:effectLst/>
                          <a:latin typeface="+mn-lt"/>
                          <a:ea typeface="Calibri" panose="020F0502020204030204" pitchFamily="34" charset="0"/>
                          <a:cs typeface="Function Pro Book" panose="020B0502020204020303" pitchFamily="34" charset="0"/>
                        </a:rPr>
                        <a:t>FiBL</a:t>
                      </a:r>
                      <a:r>
                        <a:rPr lang="de-CH" sz="1400" b="1" spc="10" dirty="0">
                          <a:solidFill>
                            <a:srgbClr val="000000"/>
                          </a:solidFill>
                          <a:effectLst/>
                          <a:latin typeface="+mn-lt"/>
                          <a:ea typeface="Calibri" panose="020F0502020204030204" pitchFamily="34" charset="0"/>
                          <a:cs typeface="Function Pro Book" panose="020B0502020204020303" pitchFamily="34" charset="0"/>
                        </a:rPr>
                        <a:t> </a:t>
                      </a:r>
                      <a:r>
                        <a:rPr lang="de-CH" sz="1400" b="1" spc="10" dirty="0" err="1">
                          <a:solidFill>
                            <a:srgbClr val="000000"/>
                          </a:solidFill>
                          <a:effectLst/>
                          <a:latin typeface="+mn-lt"/>
                          <a:ea typeface="Calibri" panose="020F0502020204030204" pitchFamily="34" charset="0"/>
                          <a:cs typeface="Function Pro Book" panose="020B0502020204020303" pitchFamily="34" charset="0"/>
                        </a:rPr>
                        <a:t>Moulting</a:t>
                      </a:r>
                      <a:r>
                        <a:rPr lang="de-CH" sz="1400" b="1" spc="10" dirty="0">
                          <a:solidFill>
                            <a:srgbClr val="000000"/>
                          </a:solidFill>
                          <a:effectLst/>
                          <a:latin typeface="+mn-lt"/>
                          <a:ea typeface="Calibri" panose="020F0502020204030204" pitchFamily="34" charset="0"/>
                          <a:cs typeface="Function Pro Book" panose="020B0502020204020303" pitchFamily="34" charset="0"/>
                        </a:rPr>
                        <a:t> </a:t>
                      </a:r>
                      <a:r>
                        <a:rPr lang="de-CH" sz="1400" b="1" spc="10" dirty="0" err="1">
                          <a:solidFill>
                            <a:srgbClr val="000000"/>
                          </a:solidFill>
                          <a:effectLst/>
                          <a:latin typeface="+mn-lt"/>
                          <a:ea typeface="Calibri" panose="020F0502020204030204" pitchFamily="34" charset="0"/>
                          <a:cs typeface="Function Pro Book" panose="020B0502020204020303" pitchFamily="34" charset="0"/>
                        </a:rPr>
                        <a:t>Program</a:t>
                      </a:r>
                      <a:endParaRPr lang="de-CH" sz="1400" b="1" spc="10" dirty="0">
                        <a:solidFill>
                          <a:srgbClr val="000000"/>
                        </a:solidFill>
                        <a:effectLst/>
                        <a:latin typeface="+mn-lt"/>
                        <a:ea typeface="Calibri" panose="020F0502020204030204" pitchFamily="34" charset="0"/>
                        <a:cs typeface="Function Pro Book" panose="020B0502020204020303" pitchFamily="34" charset="0"/>
                      </a:endParaRPr>
                    </a:p>
                  </a:txBody>
                  <a:tcPr marL="36000" marR="36000" marT="36000" marB="36000">
                    <a:noFill/>
                  </a:tcPr>
                </a:tc>
                <a:tc hMerge="1">
                  <a:txBody>
                    <a:bodyPr/>
                    <a:lstStyle/>
                    <a:p>
                      <a:pPr>
                        <a:lnSpc>
                          <a:spcPts val="1250"/>
                        </a:lnSpc>
                        <a:spcAft>
                          <a:spcPts val="0"/>
                        </a:spcAft>
                        <a:tabLst>
                          <a:tab pos="215900" algn="l"/>
                        </a:tabLst>
                      </a:pPr>
                      <a:endParaRPr lang="de-CH" sz="10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47753" marR="47753" marT="44373" marB="44373">
                    <a:no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pPr>
                        <a:lnSpc>
                          <a:spcPts val="1250"/>
                        </a:lnSpc>
                        <a:spcAft>
                          <a:spcPts val="0"/>
                        </a:spcAft>
                        <a:tabLst>
                          <a:tab pos="215900" algn="l"/>
                        </a:tabLst>
                      </a:pPr>
                      <a:endParaRPr lang="de-CH" sz="1400" b="1" spc="10" dirty="0">
                        <a:solidFill>
                          <a:srgbClr val="000000"/>
                        </a:solidFill>
                        <a:effectLst/>
                        <a:latin typeface="+mn-lt"/>
                        <a:ea typeface="Calibri" panose="020F0502020204030204" pitchFamily="34" charset="0"/>
                        <a:cs typeface="Function Pro Book" panose="020B0502020204020303" pitchFamily="34" charset="0"/>
                      </a:endParaRPr>
                    </a:p>
                  </a:txBody>
                  <a:tcPr marL="72000" marR="72000" marT="36000" marB="36000">
                    <a:noFill/>
                  </a:tcPr>
                </a:tc>
                <a:extLst>
                  <a:ext uri="{0D108BD9-81ED-4DB2-BD59-A6C34878D82A}">
                    <a16:rowId xmlns:a16="http://schemas.microsoft.com/office/drawing/2014/main" val="676471004"/>
                  </a:ext>
                </a:extLst>
              </a:tr>
              <a:tr h="366367">
                <a:tc>
                  <a:txBody>
                    <a:bodyPr/>
                    <a:lstStyle/>
                    <a:p>
                      <a:pPr>
                        <a:lnSpc>
                          <a:spcPts val="1250"/>
                        </a:lnSpc>
                        <a:spcAft>
                          <a:spcPts val="0"/>
                        </a:spcAft>
                        <a:tabLst>
                          <a:tab pos="215900" algn="l"/>
                        </a:tabLst>
                      </a:pPr>
                      <a:r>
                        <a:rPr lang="de-DE" sz="1200" b="1" spc="10" dirty="0">
                          <a:effectLst/>
                        </a:rPr>
                        <a:t>Day</a:t>
                      </a:r>
                      <a:endParaRPr lang="de-CH" sz="12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CH" sz="1200" b="1" spc="10" dirty="0">
                          <a:effectLst/>
                        </a:rPr>
                        <a:t>Light (</a:t>
                      </a:r>
                      <a:r>
                        <a:rPr lang="de-CH" sz="1200" b="1" spc="10" dirty="0" err="1">
                          <a:effectLst/>
                        </a:rPr>
                        <a:t>hrs</a:t>
                      </a:r>
                      <a:r>
                        <a:rPr lang="de-CH" sz="1200" b="1" spc="10" dirty="0">
                          <a:effectLst/>
                        </a:rPr>
                        <a:t>)</a:t>
                      </a:r>
                      <a:endParaRPr lang="de-CH" sz="12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en-US" sz="1200" b="1" spc="10" dirty="0">
                          <a:effectLst/>
                        </a:rPr>
                        <a:t>Laying hen feed </a:t>
                      </a:r>
                      <a:br>
                        <a:rPr lang="en-US" sz="1200" b="1" spc="10" dirty="0">
                          <a:effectLst/>
                        </a:rPr>
                      </a:br>
                      <a:r>
                        <a:rPr lang="en-US" sz="1200" b="1" spc="10" dirty="0">
                          <a:effectLst/>
                        </a:rPr>
                        <a:t>(% of daily amount)</a:t>
                      </a:r>
                      <a:endParaRPr lang="de-CH" sz="12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b="1" spc="10" dirty="0">
                          <a:effectLst/>
                        </a:rPr>
                        <a:t>Bran</a:t>
                      </a:r>
                      <a:endParaRPr lang="de-CH" sz="12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b="1" spc="10">
                          <a:effectLst/>
                        </a:rPr>
                        <a:t>Running yard</a:t>
                      </a:r>
                      <a:endParaRPr lang="de-CH"/>
                    </a:p>
                  </a:txBody>
                  <a:tcPr marL="72000" marR="0" marT="72000" marB="72000"/>
                </a:tc>
                <a:tc>
                  <a:txBody>
                    <a:bodyPr/>
                    <a:lstStyle/>
                    <a:p>
                      <a:pPr>
                        <a:lnSpc>
                          <a:spcPts val="1250"/>
                        </a:lnSpc>
                        <a:spcAft>
                          <a:spcPts val="0"/>
                        </a:spcAft>
                        <a:tabLst>
                          <a:tab pos="215900" algn="l"/>
                        </a:tabLst>
                      </a:pPr>
                      <a:r>
                        <a:rPr lang="de-DE" sz="1200" b="1" spc="10">
                          <a:effectLst/>
                        </a:rPr>
                        <a:t>Pasture</a:t>
                      </a:r>
                      <a:endParaRPr lang="de-CH" sz="1200" b="1"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432383932"/>
                  </a:ext>
                </a:extLst>
              </a:tr>
              <a:tr h="493923">
                <a:tc>
                  <a:txBody>
                    <a:bodyPr/>
                    <a:lstStyle/>
                    <a:p>
                      <a:pPr>
                        <a:lnSpc>
                          <a:spcPts val="1250"/>
                        </a:lnSpc>
                        <a:spcAft>
                          <a:spcPts val="0"/>
                        </a:spcAft>
                        <a:tabLst>
                          <a:tab pos="215900" algn="l"/>
                        </a:tabLst>
                      </a:pPr>
                      <a:r>
                        <a:rPr lang="de-DE" sz="1200" spc="10">
                          <a:effectLst/>
                        </a:rPr>
                        <a:t>1</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8</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en-US" sz="1200" spc="10" dirty="0">
                          <a:effectLst/>
                        </a:rPr>
                        <a:t>Let the chickens </a:t>
                      </a:r>
                      <a:br>
                        <a:rPr lang="en-US" sz="1200" spc="10" dirty="0">
                          <a:effectLst/>
                        </a:rPr>
                      </a:br>
                      <a:r>
                        <a:rPr lang="en-US" sz="1200" spc="10" dirty="0">
                          <a:effectLst/>
                        </a:rPr>
                        <a:t>empty the feeders, </a:t>
                      </a:r>
                      <a:br>
                        <a:rPr lang="en-US" sz="1200" spc="10" dirty="0">
                          <a:effectLst/>
                        </a:rPr>
                      </a:br>
                      <a:r>
                        <a:rPr lang="en-US" sz="1200" spc="10" dirty="0">
                          <a:effectLst/>
                        </a:rPr>
                        <a:t>no new food</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err="1">
                          <a:effectLst/>
                        </a:rPr>
                        <a:t>none</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dirty="0">
                          <a:effectLst/>
                        </a:rPr>
                        <a:t>open</a:t>
                      </a:r>
                      <a:endParaRPr lang="de-CH" dirty="0"/>
                    </a:p>
                  </a:txBody>
                  <a:tcPr marL="72000" marR="0" marT="72000" marB="72000"/>
                </a:tc>
                <a:tc>
                  <a:txBody>
                    <a:bodyPr/>
                    <a:lstStyle/>
                    <a:p>
                      <a:pPr>
                        <a:lnSpc>
                          <a:spcPts val="1250"/>
                        </a:lnSpc>
                        <a:spcAft>
                          <a:spcPts val="0"/>
                        </a:spcAft>
                        <a:tabLst>
                          <a:tab pos="215900" algn="l"/>
                        </a:tabLst>
                      </a:pPr>
                      <a:r>
                        <a:rPr lang="de-DE" sz="1200" spc="10">
                          <a:effectLst/>
                        </a:rPr>
                        <a:t>closed</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3235971609"/>
                  </a:ext>
                </a:extLst>
              </a:tr>
              <a:tr h="238811">
                <a:tc>
                  <a:txBody>
                    <a:bodyPr/>
                    <a:lstStyle/>
                    <a:p>
                      <a:pPr>
                        <a:lnSpc>
                          <a:spcPts val="1250"/>
                        </a:lnSpc>
                        <a:spcAft>
                          <a:spcPts val="0"/>
                        </a:spcAft>
                        <a:tabLst>
                          <a:tab pos="215900" algn="l"/>
                        </a:tabLst>
                      </a:pPr>
                      <a:r>
                        <a:rPr lang="de-DE" sz="1200" spc="10" dirty="0">
                          <a:effectLst/>
                        </a:rPr>
                        <a:t>2 </a:t>
                      </a:r>
                      <a:r>
                        <a:rPr lang="de-DE" sz="1200" spc="10" dirty="0" err="1">
                          <a:effectLst/>
                        </a:rPr>
                        <a:t>to</a:t>
                      </a:r>
                      <a:r>
                        <a:rPr lang="de-DE" sz="1200" spc="10" dirty="0">
                          <a:effectLst/>
                        </a:rPr>
                        <a:t> 14</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8</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0</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ad libitum</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dirty="0">
                          <a:effectLst/>
                        </a:rPr>
                        <a:t>open</a:t>
                      </a:r>
                      <a:endParaRPr lang="de-CH" dirty="0"/>
                    </a:p>
                  </a:txBody>
                  <a:tcPr marL="72000" marR="0" marT="72000" marB="72000"/>
                </a:tc>
                <a:tc>
                  <a:txBody>
                    <a:bodyPr/>
                    <a:lstStyle/>
                    <a:p>
                      <a:pPr>
                        <a:lnSpc>
                          <a:spcPts val="1250"/>
                        </a:lnSpc>
                        <a:spcAft>
                          <a:spcPts val="0"/>
                        </a:spcAft>
                        <a:tabLst>
                          <a:tab pos="215900" algn="l"/>
                        </a:tabLst>
                      </a:pPr>
                      <a:r>
                        <a:rPr lang="de-DE" sz="1200" spc="10" dirty="0" err="1">
                          <a:effectLst/>
                        </a:rPr>
                        <a:t>closed</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2742585633"/>
                  </a:ext>
                </a:extLst>
              </a:tr>
              <a:tr h="366367">
                <a:tc rowSpan="2">
                  <a:txBody>
                    <a:bodyPr/>
                    <a:lstStyle/>
                    <a:p>
                      <a:pPr>
                        <a:lnSpc>
                          <a:spcPts val="1250"/>
                        </a:lnSpc>
                        <a:spcAft>
                          <a:spcPts val="0"/>
                        </a:spcAft>
                        <a:tabLst>
                          <a:tab pos="215900" algn="l"/>
                        </a:tabLst>
                      </a:pPr>
                      <a:r>
                        <a:rPr lang="de-DE" sz="1200" spc="10" dirty="0">
                          <a:effectLst/>
                        </a:rPr>
                        <a:t>15</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gridSpan="5">
                  <a:txBody>
                    <a:bodyPr/>
                    <a:lstStyle/>
                    <a:p>
                      <a:pPr>
                        <a:lnSpc>
                          <a:spcPts val="1250"/>
                        </a:lnSpc>
                        <a:spcAft>
                          <a:spcPts val="0"/>
                        </a:spcAft>
                        <a:tabLst>
                          <a:tab pos="215900" algn="l"/>
                        </a:tabLst>
                      </a:pPr>
                      <a:r>
                        <a:rPr lang="en-US" sz="1200" spc="10" dirty="0">
                          <a:effectLst/>
                        </a:rPr>
                        <a:t>If the laying rate has not dropped to zero, continue with the regime from day 14. </a:t>
                      </a:r>
                      <a:br>
                        <a:rPr lang="en-US" sz="1200" spc="10" dirty="0">
                          <a:effectLst/>
                        </a:rPr>
                      </a:br>
                      <a:r>
                        <a:rPr lang="en-US" sz="1200" spc="10" dirty="0">
                          <a:effectLst/>
                        </a:rPr>
                        <a:t>Only continue with the program, when egg production has ceased.</a:t>
                      </a:r>
                    </a:p>
                  </a:txBody>
                  <a:tcPr marL="72000" marR="0" marT="72000" marB="72000"/>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pPr>
                        <a:lnSpc>
                          <a:spcPts val="1250"/>
                        </a:lnSpc>
                        <a:spcAft>
                          <a:spcPts val="0"/>
                        </a:spcAft>
                        <a:tabLst>
                          <a:tab pos="215900" algn="l"/>
                        </a:tabLst>
                      </a:pPr>
                      <a:endParaRPr lang="en-US" sz="1400" spc="10" dirty="0">
                        <a:effectLst/>
                      </a:endParaRPr>
                    </a:p>
                  </a:txBody>
                  <a:tcPr marL="72000" marR="72000" marT="72000" marB="72000"/>
                </a:tc>
                <a:extLst>
                  <a:ext uri="{0D108BD9-81ED-4DB2-BD59-A6C34878D82A}">
                    <a16:rowId xmlns:a16="http://schemas.microsoft.com/office/drawing/2014/main" val="809709847"/>
                  </a:ext>
                </a:extLst>
              </a:tr>
              <a:tr h="535134">
                <a:tc vMerge="1">
                  <a:txBody>
                    <a:bodyPr/>
                    <a:lstStyle/>
                    <a:p>
                      <a:endParaRPr lang="de-CH"/>
                    </a:p>
                  </a:txBody>
                  <a:tcPr/>
                </a:tc>
                <a:tc>
                  <a:txBody>
                    <a:bodyPr/>
                    <a:lstStyle/>
                    <a:p>
                      <a:pPr>
                        <a:lnSpc>
                          <a:spcPts val="1250"/>
                        </a:lnSpc>
                        <a:spcAft>
                          <a:spcPts val="0"/>
                        </a:spcAft>
                        <a:tabLst>
                          <a:tab pos="215900" algn="l"/>
                        </a:tabLst>
                      </a:pPr>
                      <a:r>
                        <a:rPr lang="de-DE" sz="1200" spc="10" dirty="0">
                          <a:effectLst/>
                        </a:rPr>
                        <a:t>9</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50</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en-US" sz="1200" spc="10" dirty="0">
                          <a:effectLst/>
                        </a:rPr>
                        <a:t>Let chickens empty the </a:t>
                      </a:r>
                      <a:br>
                        <a:rPr lang="en-US" sz="1200" spc="10" dirty="0">
                          <a:effectLst/>
                        </a:rPr>
                      </a:br>
                      <a:r>
                        <a:rPr lang="en-US" sz="1200" spc="10" dirty="0">
                          <a:effectLst/>
                        </a:rPr>
                        <a:t>bran feeders, no new bran</a:t>
                      </a:r>
                      <a:endParaRPr lang="de-CH" sz="1200" dirty="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err="1">
                          <a:effectLst/>
                        </a:rPr>
                        <a:t>closed</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673459600"/>
                  </a:ext>
                </a:extLst>
              </a:tr>
              <a:tr h="535134">
                <a:tc>
                  <a:txBody>
                    <a:bodyPr/>
                    <a:lstStyle/>
                    <a:p>
                      <a:pPr>
                        <a:lnSpc>
                          <a:spcPts val="1250"/>
                        </a:lnSpc>
                        <a:spcAft>
                          <a:spcPts val="0"/>
                        </a:spcAft>
                        <a:tabLst>
                          <a:tab pos="215900" algn="l"/>
                        </a:tabLst>
                      </a:pPr>
                      <a:r>
                        <a:rPr lang="de-DE" sz="1200" spc="10">
                          <a:effectLst/>
                        </a:rPr>
                        <a:t>16</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9</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50</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10" dirty="0">
                          <a:effectLst/>
                        </a:rPr>
                        <a:t>Let chickens empty the </a:t>
                      </a:r>
                      <a:br>
                        <a:rPr lang="en-US" sz="1200" spc="10" dirty="0">
                          <a:effectLst/>
                        </a:rPr>
                      </a:br>
                      <a:r>
                        <a:rPr lang="en-US" sz="1200" spc="10" dirty="0">
                          <a:effectLst/>
                        </a:rPr>
                        <a:t>bran feeders, no new bran</a:t>
                      </a:r>
                      <a:endParaRPr lang="de-CH" sz="1200" dirty="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err="1">
                          <a:effectLst/>
                        </a:rPr>
                        <a:t>closed</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565609321"/>
                  </a:ext>
                </a:extLst>
              </a:tr>
              <a:tr h="252547">
                <a:tc>
                  <a:txBody>
                    <a:bodyPr/>
                    <a:lstStyle/>
                    <a:p>
                      <a:pPr>
                        <a:lnSpc>
                          <a:spcPts val="1250"/>
                        </a:lnSpc>
                        <a:spcAft>
                          <a:spcPts val="0"/>
                        </a:spcAft>
                        <a:tabLst>
                          <a:tab pos="215900" algn="l"/>
                        </a:tabLst>
                      </a:pPr>
                      <a:r>
                        <a:rPr lang="de-DE" sz="1200" spc="10" dirty="0">
                          <a:effectLst/>
                        </a:rPr>
                        <a:t>17</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9</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ad libitum</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dirty="0" err="1">
                          <a:effectLst/>
                        </a:rPr>
                        <a:t>none</a:t>
                      </a:r>
                      <a:endParaRPr lang="de-CH" sz="1200" dirty="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2452474214"/>
                  </a:ext>
                </a:extLst>
              </a:tr>
              <a:tr h="252547">
                <a:tc>
                  <a:txBody>
                    <a:bodyPr/>
                    <a:lstStyle/>
                    <a:p>
                      <a:pPr>
                        <a:lnSpc>
                          <a:spcPts val="1250"/>
                        </a:lnSpc>
                        <a:spcAft>
                          <a:spcPts val="0"/>
                        </a:spcAft>
                        <a:tabLst>
                          <a:tab pos="215900" algn="l"/>
                        </a:tabLst>
                      </a:pPr>
                      <a:r>
                        <a:rPr lang="de-DE" sz="1200" spc="10" dirty="0">
                          <a:effectLst/>
                        </a:rPr>
                        <a:t>18 </a:t>
                      </a:r>
                      <a:r>
                        <a:rPr lang="de-DE" sz="1200" spc="10" dirty="0" err="1">
                          <a:effectLst/>
                        </a:rPr>
                        <a:t>to</a:t>
                      </a:r>
                      <a:r>
                        <a:rPr lang="de-DE" sz="1200" spc="10" dirty="0">
                          <a:effectLst/>
                        </a:rPr>
                        <a:t> 20</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10</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ad libitum</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a:effectLst/>
                        </a:rPr>
                        <a:t>none</a:t>
                      </a:r>
                      <a:endParaRPr lang="de-CH" sz="120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1609462072"/>
                  </a:ext>
                </a:extLst>
              </a:tr>
              <a:tr h="252547">
                <a:tc>
                  <a:txBody>
                    <a:bodyPr/>
                    <a:lstStyle/>
                    <a:p>
                      <a:pPr>
                        <a:lnSpc>
                          <a:spcPts val="1250"/>
                        </a:lnSpc>
                        <a:spcAft>
                          <a:spcPts val="0"/>
                        </a:spcAft>
                        <a:tabLst>
                          <a:tab pos="215900" algn="l"/>
                        </a:tabLst>
                      </a:pPr>
                      <a:r>
                        <a:rPr lang="de-DE" sz="1200" spc="10" dirty="0">
                          <a:effectLst/>
                        </a:rPr>
                        <a:t>21 </a:t>
                      </a:r>
                      <a:r>
                        <a:rPr lang="de-DE" sz="1200" spc="10" dirty="0" err="1">
                          <a:effectLst/>
                        </a:rPr>
                        <a:t>to</a:t>
                      </a:r>
                      <a:r>
                        <a:rPr lang="de-DE" sz="1200" spc="10" dirty="0">
                          <a:effectLst/>
                        </a:rPr>
                        <a:t> 23</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11</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ad libitum</a:t>
                      </a:r>
                      <a:endParaRPr lang="de-CH" sz="1200" spc="1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a:effectLst/>
                        </a:rPr>
                        <a:t>none</a:t>
                      </a:r>
                      <a:endParaRPr lang="de-CH" sz="120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895310232"/>
                  </a:ext>
                </a:extLst>
              </a:tr>
              <a:tr h="252547">
                <a:tc>
                  <a:txBody>
                    <a:bodyPr/>
                    <a:lstStyle/>
                    <a:p>
                      <a:pPr>
                        <a:lnSpc>
                          <a:spcPts val="1250"/>
                        </a:lnSpc>
                        <a:spcAft>
                          <a:spcPts val="0"/>
                        </a:spcAft>
                        <a:tabLst>
                          <a:tab pos="215900" algn="l"/>
                        </a:tabLst>
                      </a:pPr>
                      <a:r>
                        <a:rPr lang="de-DE" sz="1200" spc="10" dirty="0">
                          <a:effectLst/>
                        </a:rPr>
                        <a:t>24 </a:t>
                      </a:r>
                      <a:r>
                        <a:rPr lang="de-DE" sz="1200" spc="10" dirty="0" err="1">
                          <a:effectLst/>
                        </a:rPr>
                        <a:t>to</a:t>
                      </a:r>
                      <a:r>
                        <a:rPr lang="de-DE" sz="1200" spc="10" dirty="0">
                          <a:effectLst/>
                        </a:rPr>
                        <a:t> 26</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12</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a:effectLst/>
                        </a:rPr>
                        <a:t>ad libitum</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dirty="0" err="1">
                          <a:effectLst/>
                        </a:rPr>
                        <a:t>none</a:t>
                      </a:r>
                      <a:endParaRPr lang="de-CH" sz="1200" dirty="0"/>
                    </a:p>
                  </a:txBody>
                  <a:tcPr marL="72000" marR="0" marT="72000" marB="72000"/>
                </a:tc>
                <a:tc>
                  <a:txBody>
                    <a:bodyPr/>
                    <a:lstStyle/>
                    <a:p>
                      <a:pPr>
                        <a:lnSpc>
                          <a:spcPts val="1250"/>
                        </a:lnSpc>
                        <a:spcAft>
                          <a:spcPts val="0"/>
                        </a:spcAft>
                        <a:tabLst>
                          <a:tab pos="215900" algn="l"/>
                        </a:tabLst>
                      </a:pPr>
                      <a:r>
                        <a:rPr lang="de-DE" sz="1200" spc="1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2392251242"/>
                  </a:ext>
                </a:extLst>
              </a:tr>
              <a:tr h="252547">
                <a:tc>
                  <a:txBody>
                    <a:bodyPr/>
                    <a:lstStyle/>
                    <a:p>
                      <a:pPr>
                        <a:lnSpc>
                          <a:spcPts val="1250"/>
                        </a:lnSpc>
                        <a:spcAft>
                          <a:spcPts val="0"/>
                        </a:spcAft>
                        <a:tabLst>
                          <a:tab pos="215900" algn="l"/>
                        </a:tabLst>
                      </a:pPr>
                      <a:r>
                        <a:rPr lang="de-DE" sz="1200" spc="10" dirty="0">
                          <a:effectLst/>
                        </a:rPr>
                        <a:t>27 – ?</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14*</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ad libitum</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r>
                        <a:rPr lang="de-DE" sz="1200" spc="10" dirty="0" err="1">
                          <a:effectLst/>
                        </a:rPr>
                        <a:t>none</a:t>
                      </a:r>
                      <a:endParaRPr lang="de-CH" sz="1200" dirty="0"/>
                    </a:p>
                  </a:txBody>
                  <a:tcPr marL="72000" marR="0" marT="72000" marB="72000"/>
                </a:tc>
                <a:tc>
                  <a:txBody>
                    <a:bodyPr/>
                    <a:lstStyle/>
                    <a:p>
                      <a:pPr>
                        <a:lnSpc>
                          <a:spcPts val="1250"/>
                        </a:lnSpc>
                        <a:spcAft>
                          <a:spcPts val="0"/>
                        </a:spcAft>
                        <a:tabLst>
                          <a:tab pos="215900" algn="l"/>
                        </a:tabLst>
                      </a:pPr>
                      <a:r>
                        <a:rPr lang="de-DE" sz="1200" spc="10" dirty="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tc>
                  <a:txBody>
                    <a:bodyPr/>
                    <a:lstStyle/>
                    <a:p>
                      <a:pPr>
                        <a:lnSpc>
                          <a:spcPts val="1250"/>
                        </a:lnSpc>
                        <a:spcAft>
                          <a:spcPts val="0"/>
                        </a:spcAft>
                        <a:tabLst>
                          <a:tab pos="215900" algn="l"/>
                        </a:tabLst>
                      </a:pPr>
                      <a:r>
                        <a:rPr lang="de-DE" sz="1200" spc="10" dirty="0">
                          <a:effectLst/>
                        </a:rPr>
                        <a:t>open</a:t>
                      </a:r>
                      <a:endParaRPr lang="de-CH" sz="1200" spc="10" dirty="0">
                        <a:solidFill>
                          <a:srgbClr val="000000"/>
                        </a:solidFill>
                        <a:effectLst/>
                        <a:latin typeface="Function Pro Book" panose="020B0502020204020303" pitchFamily="34" charset="0"/>
                        <a:ea typeface="Calibri" panose="020F0502020204030204" pitchFamily="34" charset="0"/>
                        <a:cs typeface="Function Pro Book" panose="020B0502020204020303" pitchFamily="34" charset="0"/>
                      </a:endParaRPr>
                    </a:p>
                  </a:txBody>
                  <a:tcPr marL="72000" marR="0" marT="72000" marB="72000"/>
                </a:tc>
                <a:extLst>
                  <a:ext uri="{0D108BD9-81ED-4DB2-BD59-A6C34878D82A}">
                    <a16:rowId xmlns:a16="http://schemas.microsoft.com/office/drawing/2014/main" val="224122189"/>
                  </a:ext>
                </a:extLst>
              </a:tr>
              <a:tr h="196920">
                <a:tc gridSpan="6">
                  <a:txBody>
                    <a:bodyPr/>
                    <a:lstStyle/>
                    <a:p>
                      <a:r>
                        <a:rPr lang="de-CH" sz="1000" b="0" dirty="0"/>
                        <a:t>* Further </a:t>
                      </a:r>
                      <a:r>
                        <a:rPr lang="de-CH" sz="1000" b="0" dirty="0" err="1"/>
                        <a:t>increase</a:t>
                      </a:r>
                      <a:r>
                        <a:rPr lang="de-CH" sz="1000" b="0" dirty="0"/>
                        <a:t> </a:t>
                      </a:r>
                      <a:r>
                        <a:rPr lang="de-CH" sz="1000" b="0" dirty="0" err="1"/>
                        <a:t>depending</a:t>
                      </a:r>
                      <a:r>
                        <a:rPr lang="de-CH" sz="1000" b="0" dirty="0"/>
                        <a:t> on </a:t>
                      </a:r>
                      <a:r>
                        <a:rPr lang="de-CH" sz="1000" b="0" dirty="0" err="1"/>
                        <a:t>the</a:t>
                      </a:r>
                      <a:r>
                        <a:rPr lang="de-CH" sz="1000" b="0" dirty="0"/>
                        <a:t> </a:t>
                      </a:r>
                      <a:r>
                        <a:rPr lang="de-CH" sz="1000" b="0" dirty="0" err="1"/>
                        <a:t>usual</a:t>
                      </a:r>
                      <a:r>
                        <a:rPr lang="de-CH" sz="1000" b="0" dirty="0"/>
                        <a:t> </a:t>
                      </a:r>
                      <a:r>
                        <a:rPr lang="de-CH" sz="1000" b="0" dirty="0" err="1"/>
                        <a:t>lighting</a:t>
                      </a:r>
                      <a:r>
                        <a:rPr lang="de-CH" sz="1000" b="0" dirty="0"/>
                        <a:t> </a:t>
                      </a:r>
                      <a:r>
                        <a:rPr lang="de-CH" sz="1000" b="0" dirty="0" err="1"/>
                        <a:t>programme</a:t>
                      </a:r>
                      <a:r>
                        <a:rPr lang="de-CH" sz="1000" b="0" dirty="0"/>
                        <a:t>.</a:t>
                      </a:r>
                    </a:p>
                  </a:txBody>
                  <a:tcPr marL="36000" marR="36000" marT="36000" marB="36000">
                    <a:no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sz="1400" b="0" dirty="0"/>
                    </a:p>
                  </a:txBody>
                  <a:tcPr marL="72000" marR="72000" marT="36000" marB="36000">
                    <a:noFill/>
                  </a:tcPr>
                </a:tc>
                <a:extLst>
                  <a:ext uri="{0D108BD9-81ED-4DB2-BD59-A6C34878D82A}">
                    <a16:rowId xmlns:a16="http://schemas.microsoft.com/office/drawing/2014/main" val="3420888639"/>
                  </a:ext>
                </a:extLst>
              </a:tr>
            </a:tbl>
          </a:graphicData>
        </a:graphic>
      </p:graphicFrame>
      <p:sp>
        <p:nvSpPr>
          <p:cNvPr id="5" name="Rechteck 6">
            <a:extLst>
              <a:ext uri="{FF2B5EF4-FFF2-40B4-BE49-F238E27FC236}">
                <a16:creationId xmlns:a16="http://schemas.microsoft.com/office/drawing/2014/main" id="{401E5687-0DC3-4560-A87A-608855513926}"/>
              </a:ext>
            </a:extLst>
          </p:cNvPr>
          <p:cNvSpPr/>
          <p:nvPr/>
        </p:nvSpPr>
        <p:spPr>
          <a:xfrm>
            <a:off x="202745" y="3450488"/>
            <a:ext cx="1534572" cy="33230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a:t>
            </a:r>
            <a:br>
              <a:rPr lang="en-US" sz="1000" b="0" dirty="0">
                <a:latin typeface="+mn-lt"/>
                <a:ea typeface="ＭＳ Ｐゴシック" charset="-128"/>
              </a:rPr>
            </a:br>
            <a:r>
              <a:rPr lang="en-US" sz="1000" b="0" dirty="0" err="1">
                <a:latin typeface="+mn-lt"/>
                <a:ea typeface="ＭＳ Ｐゴシック" charset="-128"/>
              </a:rPr>
              <a:t>Aviforum</a:t>
            </a:r>
            <a:r>
              <a:rPr lang="en-US" sz="1000" b="0" dirty="0">
                <a:latin typeface="+mn-lt"/>
                <a:ea typeface="ＭＳ Ｐゴシック" charset="-128"/>
              </a:rPr>
              <a:t>, Switzerland</a:t>
            </a:r>
          </a:p>
        </p:txBody>
      </p:sp>
    </p:spTree>
    <p:extLst>
      <p:ext uri="{BB962C8B-B14F-4D97-AF65-F5344CB8AC3E}">
        <p14:creationId xmlns:p14="http://schemas.microsoft.com/office/powerpoint/2010/main" val="2646150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FF3E66B-2829-4990-8A29-18D01D741434}"/>
              </a:ext>
            </a:extLst>
          </p:cNvPr>
          <p:cNvSpPr>
            <a:spLocks noGrp="1"/>
          </p:cNvSpPr>
          <p:nvPr>
            <p:ph type="title"/>
          </p:nvPr>
        </p:nvSpPr>
        <p:spPr>
          <a:xfrm>
            <a:off x="533400" y="228600"/>
            <a:ext cx="8251825" cy="698500"/>
          </a:xfrm>
        </p:spPr>
        <p:txBody>
          <a:bodyPr/>
          <a:lstStyle/>
          <a:p>
            <a:r>
              <a:rPr lang="de-CH" dirty="0" err="1"/>
              <a:t>Organic</a:t>
            </a:r>
            <a:r>
              <a:rPr lang="de-CH" dirty="0"/>
              <a:t> </a:t>
            </a:r>
            <a:r>
              <a:rPr lang="de-CH" dirty="0" err="1"/>
              <a:t>approach</a:t>
            </a:r>
            <a:r>
              <a:rPr lang="de-CH" dirty="0"/>
              <a:t> </a:t>
            </a:r>
            <a:r>
              <a:rPr lang="de-CH" dirty="0" err="1"/>
              <a:t>to</a:t>
            </a:r>
            <a:r>
              <a:rPr lang="de-CH" dirty="0"/>
              <a:t> </a:t>
            </a:r>
            <a:r>
              <a:rPr lang="de-CH" dirty="0" err="1"/>
              <a:t>animal</a:t>
            </a:r>
            <a:r>
              <a:rPr lang="de-CH" dirty="0"/>
              <a:t> </a:t>
            </a:r>
            <a:r>
              <a:rPr lang="de-CH" dirty="0" err="1"/>
              <a:t>health</a:t>
            </a:r>
            <a:endParaRPr lang="de-CH" dirty="0"/>
          </a:p>
        </p:txBody>
      </p:sp>
      <p:grpSp>
        <p:nvGrpSpPr>
          <p:cNvPr id="29" name="Gruppieren 28">
            <a:extLst>
              <a:ext uri="{FF2B5EF4-FFF2-40B4-BE49-F238E27FC236}">
                <a16:creationId xmlns:a16="http://schemas.microsoft.com/office/drawing/2014/main" id="{363615B0-6B6D-4832-8B4D-EA89F020C16A}"/>
              </a:ext>
            </a:extLst>
          </p:cNvPr>
          <p:cNvGrpSpPr/>
          <p:nvPr/>
        </p:nvGrpSpPr>
        <p:grpSpPr>
          <a:xfrm>
            <a:off x="683568" y="1700808"/>
            <a:ext cx="8101657" cy="4029650"/>
            <a:chOff x="827584" y="961305"/>
            <a:chExt cx="8031244" cy="4902507"/>
          </a:xfrm>
        </p:grpSpPr>
        <p:sp>
          <p:nvSpPr>
            <p:cNvPr id="2" name="Freihandform: Form 1">
              <a:extLst>
                <a:ext uri="{FF2B5EF4-FFF2-40B4-BE49-F238E27FC236}">
                  <a16:creationId xmlns:a16="http://schemas.microsoft.com/office/drawing/2014/main" id="{2D8EE5F8-266C-4CCB-820F-E56F440A447D}"/>
                </a:ext>
              </a:extLst>
            </p:cNvPr>
            <p:cNvSpPr/>
            <p:nvPr/>
          </p:nvSpPr>
          <p:spPr bwMode="auto">
            <a:xfrm>
              <a:off x="4860032" y="961305"/>
              <a:ext cx="1954635" cy="1946246"/>
            </a:xfrm>
            <a:custGeom>
              <a:avLst/>
              <a:gdLst>
                <a:gd name="connsiteX0" fmla="*/ 0 w 1954635"/>
                <a:gd name="connsiteY0" fmla="*/ 1929468 h 1946246"/>
                <a:gd name="connsiteX1" fmla="*/ 1954635 w 1954635"/>
                <a:gd name="connsiteY1" fmla="*/ 0 h 1946246"/>
                <a:gd name="connsiteX2" fmla="*/ 1946246 w 1954635"/>
                <a:gd name="connsiteY2" fmla="*/ 1946246 h 1946246"/>
                <a:gd name="connsiteX3" fmla="*/ 0 w 1954635"/>
                <a:gd name="connsiteY3" fmla="*/ 1929468 h 1946246"/>
              </a:gdLst>
              <a:ahLst/>
              <a:cxnLst>
                <a:cxn ang="0">
                  <a:pos x="connsiteX0" y="connsiteY0"/>
                </a:cxn>
                <a:cxn ang="0">
                  <a:pos x="connsiteX1" y="connsiteY1"/>
                </a:cxn>
                <a:cxn ang="0">
                  <a:pos x="connsiteX2" y="connsiteY2"/>
                </a:cxn>
                <a:cxn ang="0">
                  <a:pos x="connsiteX3" y="connsiteY3"/>
                </a:cxn>
              </a:cxnLst>
              <a:rect l="l" t="t" r="r" b="b"/>
              <a:pathLst>
                <a:path w="1954635" h="1946246">
                  <a:moveTo>
                    <a:pt x="0" y="1929468"/>
                  </a:moveTo>
                  <a:lnTo>
                    <a:pt x="1954635" y="0"/>
                  </a:lnTo>
                  <a:cubicBezTo>
                    <a:pt x="1951839" y="648749"/>
                    <a:pt x="1949042" y="1297497"/>
                    <a:pt x="1946246" y="1946246"/>
                  </a:cubicBezTo>
                  <a:lnTo>
                    <a:pt x="0" y="1929468"/>
                  </a:lnTo>
                  <a:close/>
                </a:path>
              </a:pathLst>
            </a:custGeom>
            <a:solidFill>
              <a:schemeClr val="accent6">
                <a:lumMod val="20000"/>
                <a:lumOff val="8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3" name="Freihandform: Form 2">
              <a:extLst>
                <a:ext uri="{FF2B5EF4-FFF2-40B4-BE49-F238E27FC236}">
                  <a16:creationId xmlns:a16="http://schemas.microsoft.com/office/drawing/2014/main" id="{AD357321-7361-4AF4-A734-D0C6192AF6C3}"/>
                </a:ext>
              </a:extLst>
            </p:cNvPr>
            <p:cNvSpPr/>
            <p:nvPr/>
          </p:nvSpPr>
          <p:spPr bwMode="auto">
            <a:xfrm>
              <a:off x="3677184" y="2999830"/>
              <a:ext cx="3129094" cy="989901"/>
            </a:xfrm>
            <a:custGeom>
              <a:avLst/>
              <a:gdLst>
                <a:gd name="connsiteX0" fmla="*/ 1065402 w 3129094"/>
                <a:gd name="connsiteY0" fmla="*/ 0 h 989901"/>
                <a:gd name="connsiteX1" fmla="*/ 3129094 w 3129094"/>
                <a:gd name="connsiteY1" fmla="*/ 16778 h 989901"/>
                <a:gd name="connsiteX2" fmla="*/ 3120705 w 3129094"/>
                <a:gd name="connsiteY2" fmla="*/ 989901 h 989901"/>
                <a:gd name="connsiteX3" fmla="*/ 0 w 3129094"/>
                <a:gd name="connsiteY3" fmla="*/ 989901 h 989901"/>
                <a:gd name="connsiteX4" fmla="*/ 1065402 w 3129094"/>
                <a:gd name="connsiteY4" fmla="*/ 0 h 98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094" h="989901">
                  <a:moveTo>
                    <a:pt x="1065402" y="0"/>
                  </a:moveTo>
                  <a:lnTo>
                    <a:pt x="3129094" y="16778"/>
                  </a:lnTo>
                  <a:cubicBezTo>
                    <a:pt x="3126298" y="341152"/>
                    <a:pt x="3123501" y="665527"/>
                    <a:pt x="3120705" y="989901"/>
                  </a:cubicBezTo>
                  <a:lnTo>
                    <a:pt x="0" y="989901"/>
                  </a:lnTo>
                  <a:lnTo>
                    <a:pt x="1065402" y="0"/>
                  </a:lnTo>
                  <a:close/>
                </a:path>
              </a:pathLst>
            </a:custGeom>
            <a:solidFill>
              <a:schemeClr val="accent6">
                <a:lumMod val="40000"/>
                <a:lumOff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7" name="Freihandform: Form 6">
              <a:extLst>
                <a:ext uri="{FF2B5EF4-FFF2-40B4-BE49-F238E27FC236}">
                  <a16:creationId xmlns:a16="http://schemas.microsoft.com/office/drawing/2014/main" id="{9C094D15-18E3-49C3-AE6C-4BF26733B74D}"/>
                </a:ext>
              </a:extLst>
            </p:cNvPr>
            <p:cNvSpPr/>
            <p:nvPr/>
          </p:nvSpPr>
          <p:spPr bwMode="auto">
            <a:xfrm>
              <a:off x="1697382" y="5008135"/>
              <a:ext cx="5108896" cy="855677"/>
            </a:xfrm>
            <a:custGeom>
              <a:avLst/>
              <a:gdLst>
                <a:gd name="connsiteX0" fmla="*/ 5100507 w 5108896"/>
                <a:gd name="connsiteY0" fmla="*/ 25167 h 855677"/>
                <a:gd name="connsiteX1" fmla="*/ 5108896 w 5108896"/>
                <a:gd name="connsiteY1" fmla="*/ 855677 h 855677"/>
                <a:gd name="connsiteX2" fmla="*/ 0 w 5108896"/>
                <a:gd name="connsiteY2" fmla="*/ 855677 h 855677"/>
                <a:gd name="connsiteX3" fmla="*/ 931178 w 5108896"/>
                <a:gd name="connsiteY3" fmla="*/ 0 h 855677"/>
                <a:gd name="connsiteX4" fmla="*/ 5100507 w 5108896"/>
                <a:gd name="connsiteY4" fmla="*/ 2516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96" h="855677">
                  <a:moveTo>
                    <a:pt x="5100507" y="25167"/>
                  </a:moveTo>
                  <a:cubicBezTo>
                    <a:pt x="5103303" y="302004"/>
                    <a:pt x="5106100" y="578840"/>
                    <a:pt x="5108896" y="855677"/>
                  </a:cubicBezTo>
                  <a:lnTo>
                    <a:pt x="0" y="855677"/>
                  </a:lnTo>
                  <a:lnTo>
                    <a:pt x="931178" y="0"/>
                  </a:lnTo>
                  <a:lnTo>
                    <a:pt x="5100507" y="25167"/>
                  </a:lnTo>
                  <a:close/>
                </a:path>
              </a:pathLst>
            </a:custGeom>
            <a:solidFill>
              <a:srgbClr val="9966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8" name="Freihandform: Form 7">
              <a:extLst>
                <a:ext uri="{FF2B5EF4-FFF2-40B4-BE49-F238E27FC236}">
                  <a16:creationId xmlns:a16="http://schemas.microsoft.com/office/drawing/2014/main" id="{E1854B6A-A5E8-4291-9F54-DE44ED8E24FC}"/>
                </a:ext>
              </a:extLst>
            </p:cNvPr>
            <p:cNvSpPr/>
            <p:nvPr/>
          </p:nvSpPr>
          <p:spPr bwMode="auto">
            <a:xfrm>
              <a:off x="2720839" y="4082010"/>
              <a:ext cx="4077050" cy="822121"/>
            </a:xfrm>
            <a:custGeom>
              <a:avLst/>
              <a:gdLst>
                <a:gd name="connsiteX0" fmla="*/ 4077050 w 4077050"/>
                <a:gd name="connsiteY0" fmla="*/ 16778 h 822121"/>
                <a:gd name="connsiteX1" fmla="*/ 4077050 w 4077050"/>
                <a:gd name="connsiteY1" fmla="*/ 822121 h 822121"/>
                <a:gd name="connsiteX2" fmla="*/ 0 w 4077050"/>
                <a:gd name="connsiteY2" fmla="*/ 805343 h 822121"/>
                <a:gd name="connsiteX3" fmla="*/ 847288 w 4077050"/>
                <a:gd name="connsiteY3" fmla="*/ 0 h 822121"/>
                <a:gd name="connsiteX4" fmla="*/ 4077050 w 4077050"/>
                <a:gd name="connsiteY4" fmla="*/ 16778 h 8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050" h="822121">
                  <a:moveTo>
                    <a:pt x="4077050" y="16778"/>
                  </a:moveTo>
                  <a:lnTo>
                    <a:pt x="4077050" y="822121"/>
                  </a:lnTo>
                  <a:lnTo>
                    <a:pt x="0" y="805343"/>
                  </a:lnTo>
                  <a:lnTo>
                    <a:pt x="847288" y="0"/>
                  </a:lnTo>
                  <a:lnTo>
                    <a:pt x="4077050" y="16778"/>
                  </a:lnTo>
                  <a:close/>
                </a:path>
              </a:pathLst>
            </a:custGeom>
            <a:solidFill>
              <a:schemeClr val="accent6">
                <a:lumMod val="60000"/>
                <a:lumOff val="4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cxnSp>
          <p:nvCxnSpPr>
            <p:cNvPr id="11" name="Gerader Verbinder 10">
              <a:extLst>
                <a:ext uri="{FF2B5EF4-FFF2-40B4-BE49-F238E27FC236}">
                  <a16:creationId xmlns:a16="http://schemas.microsoft.com/office/drawing/2014/main" id="{81648848-1DCB-444D-80AD-92A2EDDB2466}"/>
                </a:ext>
              </a:extLst>
            </p:cNvPr>
            <p:cNvCxnSpPr>
              <a:cxnSpLocks/>
            </p:cNvCxnSpPr>
            <p:nvPr/>
          </p:nvCxnSpPr>
          <p:spPr bwMode="auto">
            <a:xfrm flipH="1">
              <a:off x="827584" y="2966889"/>
              <a:ext cx="7488832"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4" name="Gerader Verbinder 13">
              <a:extLst>
                <a:ext uri="{FF2B5EF4-FFF2-40B4-BE49-F238E27FC236}">
                  <a16:creationId xmlns:a16="http://schemas.microsoft.com/office/drawing/2014/main" id="{2FC841DE-029F-4DE0-9262-C63A89536445}"/>
                </a:ext>
              </a:extLst>
            </p:cNvPr>
            <p:cNvCxnSpPr>
              <a:cxnSpLocks/>
            </p:cNvCxnSpPr>
            <p:nvPr/>
          </p:nvCxnSpPr>
          <p:spPr bwMode="auto">
            <a:xfrm flipH="1">
              <a:off x="827584" y="4048454"/>
              <a:ext cx="7488832"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5" name="Gerader Verbinder 14">
              <a:extLst>
                <a:ext uri="{FF2B5EF4-FFF2-40B4-BE49-F238E27FC236}">
                  <a16:creationId xmlns:a16="http://schemas.microsoft.com/office/drawing/2014/main" id="{68ADFD1C-51E0-4CFB-A575-A4E0B5F79F4A}"/>
                </a:ext>
              </a:extLst>
            </p:cNvPr>
            <p:cNvCxnSpPr>
              <a:cxnSpLocks/>
            </p:cNvCxnSpPr>
            <p:nvPr/>
          </p:nvCxnSpPr>
          <p:spPr bwMode="auto">
            <a:xfrm flipH="1">
              <a:off x="827584" y="4951036"/>
              <a:ext cx="7488832"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6" name="Textfeld 15">
              <a:extLst>
                <a:ext uri="{FF2B5EF4-FFF2-40B4-BE49-F238E27FC236}">
                  <a16:creationId xmlns:a16="http://schemas.microsoft.com/office/drawing/2014/main" id="{C34AAB78-CEA2-4689-8C2D-95D597EFBA04}"/>
                </a:ext>
              </a:extLst>
            </p:cNvPr>
            <p:cNvSpPr txBox="1"/>
            <p:nvPr/>
          </p:nvSpPr>
          <p:spPr>
            <a:xfrm>
              <a:off x="3279324" y="2355897"/>
              <a:ext cx="1579150" cy="338554"/>
            </a:xfrm>
            <a:prstGeom prst="rect">
              <a:avLst/>
            </a:prstGeom>
            <a:noFill/>
          </p:spPr>
          <p:txBody>
            <a:bodyPr wrap="none" rtlCol="0">
              <a:spAutoFit/>
            </a:bodyPr>
            <a:lstStyle/>
            <a:p>
              <a:r>
                <a:rPr lang="de-CH" sz="1600" b="0" dirty="0" err="1"/>
                <a:t>very</a:t>
              </a:r>
              <a:r>
                <a:rPr lang="de-CH" sz="1600" b="0" dirty="0"/>
                <a:t> </a:t>
              </a:r>
              <a:r>
                <a:rPr lang="de-CH" sz="1600" b="0" dirty="0" err="1"/>
                <a:t>short</a:t>
              </a:r>
              <a:r>
                <a:rPr lang="de-CH" sz="1600" b="0" dirty="0"/>
                <a:t> </a:t>
              </a:r>
              <a:r>
                <a:rPr lang="de-CH" sz="1600" b="0" dirty="0" err="1"/>
                <a:t>term</a:t>
              </a:r>
              <a:endParaRPr lang="de-CH" sz="1600" b="0" dirty="0"/>
            </a:p>
          </p:txBody>
        </p:sp>
        <p:sp>
          <p:nvSpPr>
            <p:cNvPr id="17" name="Textfeld 16">
              <a:extLst>
                <a:ext uri="{FF2B5EF4-FFF2-40B4-BE49-F238E27FC236}">
                  <a16:creationId xmlns:a16="http://schemas.microsoft.com/office/drawing/2014/main" id="{29720044-971A-46D2-9418-186158D6F7EC}"/>
                </a:ext>
              </a:extLst>
            </p:cNvPr>
            <p:cNvSpPr txBox="1"/>
            <p:nvPr/>
          </p:nvSpPr>
          <p:spPr>
            <a:xfrm>
              <a:off x="6948264" y="2360280"/>
              <a:ext cx="1910564" cy="411888"/>
            </a:xfrm>
            <a:prstGeom prst="rect">
              <a:avLst/>
            </a:prstGeom>
            <a:noFill/>
          </p:spPr>
          <p:txBody>
            <a:bodyPr wrap="square" rtlCol="0">
              <a:spAutoFit/>
            </a:bodyPr>
            <a:lstStyle/>
            <a:p>
              <a:r>
                <a:rPr lang="de-CH" sz="1600" b="0" dirty="0"/>
                <a:t>in an </a:t>
              </a:r>
              <a:r>
                <a:rPr lang="de-CH" sz="1600" b="0" dirty="0" err="1"/>
                <a:t>emergency</a:t>
              </a:r>
              <a:endParaRPr lang="de-CH" sz="1600" b="0" dirty="0"/>
            </a:p>
          </p:txBody>
        </p:sp>
        <p:sp>
          <p:nvSpPr>
            <p:cNvPr id="18" name="Textfeld 17">
              <a:extLst>
                <a:ext uri="{FF2B5EF4-FFF2-40B4-BE49-F238E27FC236}">
                  <a16:creationId xmlns:a16="http://schemas.microsoft.com/office/drawing/2014/main" id="{D37E0735-AFFB-4413-B40D-F1830E83CA23}"/>
                </a:ext>
              </a:extLst>
            </p:cNvPr>
            <p:cNvSpPr txBox="1"/>
            <p:nvPr/>
          </p:nvSpPr>
          <p:spPr>
            <a:xfrm>
              <a:off x="5373487" y="2232787"/>
              <a:ext cx="1424401" cy="597486"/>
            </a:xfrm>
            <a:prstGeom prst="rect">
              <a:avLst/>
            </a:prstGeom>
            <a:noFill/>
          </p:spPr>
          <p:txBody>
            <a:bodyPr wrap="square" rtlCol="0">
              <a:spAutoFit/>
            </a:bodyPr>
            <a:lstStyle/>
            <a:p>
              <a:r>
                <a:rPr lang="de-CH" sz="1600" b="0" dirty="0" err="1"/>
                <a:t>Conventional</a:t>
              </a:r>
              <a:r>
                <a:rPr lang="de-CH" sz="1600" b="0" dirty="0"/>
                <a:t> </a:t>
              </a:r>
              <a:r>
                <a:rPr lang="de-CH" sz="1600" b="0" dirty="0" err="1"/>
                <a:t>medicine</a:t>
              </a:r>
              <a:endParaRPr lang="de-CH" sz="1600" b="0" dirty="0"/>
            </a:p>
          </p:txBody>
        </p:sp>
        <p:sp>
          <p:nvSpPr>
            <p:cNvPr id="20" name="Textfeld 19">
              <a:extLst>
                <a:ext uri="{FF2B5EF4-FFF2-40B4-BE49-F238E27FC236}">
                  <a16:creationId xmlns:a16="http://schemas.microsoft.com/office/drawing/2014/main" id="{F49F87C2-5EF2-4F30-8DAE-4AD5C8020245}"/>
                </a:ext>
              </a:extLst>
            </p:cNvPr>
            <p:cNvSpPr txBox="1"/>
            <p:nvPr/>
          </p:nvSpPr>
          <p:spPr>
            <a:xfrm>
              <a:off x="2740718" y="3320456"/>
              <a:ext cx="1111202" cy="338554"/>
            </a:xfrm>
            <a:prstGeom prst="rect">
              <a:avLst/>
            </a:prstGeom>
            <a:noFill/>
          </p:spPr>
          <p:txBody>
            <a:bodyPr wrap="none" rtlCol="0">
              <a:spAutoFit/>
            </a:bodyPr>
            <a:lstStyle/>
            <a:p>
              <a:r>
                <a:rPr lang="de-CH" sz="1600" b="0" dirty="0" err="1"/>
                <a:t>short</a:t>
              </a:r>
              <a:r>
                <a:rPr lang="de-CH" sz="1600" b="0" dirty="0"/>
                <a:t> </a:t>
              </a:r>
              <a:r>
                <a:rPr lang="de-CH" sz="1600" b="0" dirty="0" err="1"/>
                <a:t>term</a:t>
              </a:r>
              <a:endParaRPr lang="de-CH" sz="1600" b="0" dirty="0"/>
            </a:p>
          </p:txBody>
        </p:sp>
        <p:sp>
          <p:nvSpPr>
            <p:cNvPr id="21" name="Textfeld 20">
              <a:extLst>
                <a:ext uri="{FF2B5EF4-FFF2-40B4-BE49-F238E27FC236}">
                  <a16:creationId xmlns:a16="http://schemas.microsoft.com/office/drawing/2014/main" id="{C58F91F0-B5B5-40D6-A56F-A8D87CBBC721}"/>
                </a:ext>
              </a:extLst>
            </p:cNvPr>
            <p:cNvSpPr txBox="1"/>
            <p:nvPr/>
          </p:nvSpPr>
          <p:spPr>
            <a:xfrm>
              <a:off x="6948264" y="3325229"/>
              <a:ext cx="902811" cy="338554"/>
            </a:xfrm>
            <a:prstGeom prst="rect">
              <a:avLst/>
            </a:prstGeom>
            <a:noFill/>
          </p:spPr>
          <p:txBody>
            <a:bodyPr wrap="none" rtlCol="0">
              <a:spAutoFit/>
            </a:bodyPr>
            <a:lstStyle/>
            <a:p>
              <a:r>
                <a:rPr lang="de-CH" sz="1600" b="0" dirty="0" err="1"/>
                <a:t>curative</a:t>
              </a:r>
              <a:endParaRPr lang="de-CH" sz="1600" b="0" dirty="0"/>
            </a:p>
          </p:txBody>
        </p:sp>
        <p:sp>
          <p:nvSpPr>
            <p:cNvPr id="22" name="Textfeld 21">
              <a:extLst>
                <a:ext uri="{FF2B5EF4-FFF2-40B4-BE49-F238E27FC236}">
                  <a16:creationId xmlns:a16="http://schemas.microsoft.com/office/drawing/2014/main" id="{C00AADD6-FBD0-4D11-B0E0-9FACC2B454B4}"/>
                </a:ext>
              </a:extLst>
            </p:cNvPr>
            <p:cNvSpPr txBox="1"/>
            <p:nvPr/>
          </p:nvSpPr>
          <p:spPr>
            <a:xfrm>
              <a:off x="4572001" y="3197346"/>
              <a:ext cx="2052232" cy="597486"/>
            </a:xfrm>
            <a:prstGeom prst="rect">
              <a:avLst/>
            </a:prstGeom>
            <a:noFill/>
          </p:spPr>
          <p:txBody>
            <a:bodyPr wrap="square" rtlCol="0">
              <a:spAutoFit/>
            </a:bodyPr>
            <a:lstStyle/>
            <a:p>
              <a:r>
                <a:rPr lang="de-CH" sz="1600" b="0" dirty="0" err="1"/>
                <a:t>Complementary</a:t>
              </a:r>
              <a:r>
                <a:rPr lang="de-CH" sz="1600" b="0" dirty="0"/>
                <a:t> </a:t>
              </a:r>
              <a:r>
                <a:rPr lang="de-CH" sz="1600" b="0" dirty="0" err="1"/>
                <a:t>medicine</a:t>
              </a:r>
              <a:r>
                <a:rPr lang="de-CH" sz="1600" b="0" dirty="0"/>
                <a:t> </a:t>
              </a:r>
              <a:r>
                <a:rPr lang="de-CH" sz="1600" b="0" dirty="0" err="1"/>
                <a:t>methods</a:t>
              </a:r>
              <a:endParaRPr lang="de-CH" sz="1600" b="0" dirty="0"/>
            </a:p>
          </p:txBody>
        </p:sp>
        <p:sp>
          <p:nvSpPr>
            <p:cNvPr id="23" name="Textfeld 22">
              <a:extLst>
                <a:ext uri="{FF2B5EF4-FFF2-40B4-BE49-F238E27FC236}">
                  <a16:creationId xmlns:a16="http://schemas.microsoft.com/office/drawing/2014/main" id="{535E9C0A-E84E-47D8-A523-9C10154CE964}"/>
                </a:ext>
              </a:extLst>
            </p:cNvPr>
            <p:cNvSpPr txBox="1"/>
            <p:nvPr/>
          </p:nvSpPr>
          <p:spPr>
            <a:xfrm>
              <a:off x="1453766" y="4253050"/>
              <a:ext cx="1394934" cy="338554"/>
            </a:xfrm>
            <a:prstGeom prst="rect">
              <a:avLst/>
            </a:prstGeom>
            <a:noFill/>
          </p:spPr>
          <p:txBody>
            <a:bodyPr wrap="none" rtlCol="0">
              <a:spAutoFit/>
            </a:bodyPr>
            <a:lstStyle/>
            <a:p>
              <a:r>
                <a:rPr lang="de-CH" sz="1600" b="0" dirty="0"/>
                <a:t>medium-term</a:t>
              </a:r>
            </a:p>
          </p:txBody>
        </p:sp>
        <p:sp>
          <p:nvSpPr>
            <p:cNvPr id="24" name="Textfeld 23">
              <a:extLst>
                <a:ext uri="{FF2B5EF4-FFF2-40B4-BE49-F238E27FC236}">
                  <a16:creationId xmlns:a16="http://schemas.microsoft.com/office/drawing/2014/main" id="{43DC6A41-13D1-46B4-8DBA-7257A2C214F6}"/>
                </a:ext>
              </a:extLst>
            </p:cNvPr>
            <p:cNvSpPr txBox="1"/>
            <p:nvPr/>
          </p:nvSpPr>
          <p:spPr>
            <a:xfrm>
              <a:off x="6948264" y="4271978"/>
              <a:ext cx="1130438" cy="338554"/>
            </a:xfrm>
            <a:prstGeom prst="rect">
              <a:avLst/>
            </a:prstGeom>
            <a:noFill/>
          </p:spPr>
          <p:txBody>
            <a:bodyPr wrap="none" rtlCol="0">
              <a:spAutoFit/>
            </a:bodyPr>
            <a:lstStyle/>
            <a:p>
              <a:r>
                <a:rPr lang="de-CH" sz="1600" b="0" dirty="0" err="1"/>
                <a:t>preventive</a:t>
              </a:r>
              <a:endParaRPr lang="de-CH" sz="1600" b="0" dirty="0"/>
            </a:p>
          </p:txBody>
        </p:sp>
        <p:sp>
          <p:nvSpPr>
            <p:cNvPr id="25" name="Textfeld 24">
              <a:extLst>
                <a:ext uri="{FF2B5EF4-FFF2-40B4-BE49-F238E27FC236}">
                  <a16:creationId xmlns:a16="http://schemas.microsoft.com/office/drawing/2014/main" id="{B332C6F5-F2C4-4064-BE3C-8AC9546BEA0B}"/>
                </a:ext>
              </a:extLst>
            </p:cNvPr>
            <p:cNvSpPr txBox="1"/>
            <p:nvPr/>
          </p:nvSpPr>
          <p:spPr>
            <a:xfrm>
              <a:off x="3446739" y="4165140"/>
              <a:ext cx="3589983" cy="597486"/>
            </a:xfrm>
            <a:prstGeom prst="rect">
              <a:avLst/>
            </a:prstGeom>
            <a:noFill/>
          </p:spPr>
          <p:txBody>
            <a:bodyPr wrap="square" rtlCol="0">
              <a:spAutoFit/>
            </a:bodyPr>
            <a:lstStyle/>
            <a:p>
              <a:r>
                <a:rPr lang="de-CH" sz="1600" b="0" dirty="0" err="1"/>
                <a:t>Optimisation</a:t>
              </a:r>
              <a:r>
                <a:rPr lang="de-CH" sz="1600" b="0" dirty="0"/>
                <a:t> </a:t>
              </a:r>
              <a:r>
                <a:rPr lang="de-CH" sz="1600" b="0" dirty="0" err="1"/>
                <a:t>of</a:t>
              </a:r>
              <a:r>
                <a:rPr lang="de-CH" sz="1600" b="0" dirty="0"/>
                <a:t> environmental </a:t>
              </a:r>
              <a:r>
                <a:rPr lang="de-CH" sz="1600" b="0" dirty="0" err="1"/>
                <a:t>conditions</a:t>
              </a:r>
              <a:r>
                <a:rPr lang="de-CH" sz="1600" b="0" dirty="0"/>
                <a:t> and </a:t>
              </a:r>
              <a:r>
                <a:rPr lang="de-CH" sz="1600" b="0" dirty="0" err="1"/>
                <a:t>animal</a:t>
              </a:r>
              <a:r>
                <a:rPr lang="de-CH" sz="1600" b="0" dirty="0"/>
                <a:t> </a:t>
              </a:r>
              <a:r>
                <a:rPr lang="de-CH" sz="1600" b="0" dirty="0" err="1"/>
                <a:t>management</a:t>
              </a:r>
              <a:endParaRPr lang="de-CH" sz="1600" b="0" dirty="0"/>
            </a:p>
          </p:txBody>
        </p:sp>
        <p:sp>
          <p:nvSpPr>
            <p:cNvPr id="26" name="Textfeld 25">
              <a:extLst>
                <a:ext uri="{FF2B5EF4-FFF2-40B4-BE49-F238E27FC236}">
                  <a16:creationId xmlns:a16="http://schemas.microsoft.com/office/drawing/2014/main" id="{D9A8BABC-6C10-42A2-868D-B501C94137A3}"/>
                </a:ext>
              </a:extLst>
            </p:cNvPr>
            <p:cNvSpPr txBox="1"/>
            <p:nvPr/>
          </p:nvSpPr>
          <p:spPr>
            <a:xfrm>
              <a:off x="927821" y="5177059"/>
              <a:ext cx="1051891" cy="338554"/>
            </a:xfrm>
            <a:prstGeom prst="rect">
              <a:avLst/>
            </a:prstGeom>
            <a:noFill/>
          </p:spPr>
          <p:txBody>
            <a:bodyPr wrap="none" rtlCol="0">
              <a:spAutoFit/>
            </a:bodyPr>
            <a:lstStyle/>
            <a:p>
              <a:r>
                <a:rPr lang="de-CH" sz="1600" b="0" dirty="0" err="1"/>
                <a:t>long</a:t>
              </a:r>
              <a:r>
                <a:rPr lang="de-CH" sz="1600" b="0" dirty="0"/>
                <a:t>-term</a:t>
              </a:r>
            </a:p>
          </p:txBody>
        </p:sp>
        <p:sp>
          <p:nvSpPr>
            <p:cNvPr id="27" name="Textfeld 26">
              <a:extLst>
                <a:ext uri="{FF2B5EF4-FFF2-40B4-BE49-F238E27FC236}">
                  <a16:creationId xmlns:a16="http://schemas.microsoft.com/office/drawing/2014/main" id="{7A674055-59DC-4326-8CB0-7C4494B9E862}"/>
                </a:ext>
              </a:extLst>
            </p:cNvPr>
            <p:cNvSpPr txBox="1"/>
            <p:nvPr/>
          </p:nvSpPr>
          <p:spPr>
            <a:xfrm>
              <a:off x="6948264" y="5181832"/>
              <a:ext cx="1130438" cy="338554"/>
            </a:xfrm>
            <a:prstGeom prst="rect">
              <a:avLst/>
            </a:prstGeom>
            <a:noFill/>
          </p:spPr>
          <p:txBody>
            <a:bodyPr wrap="none" rtlCol="0">
              <a:spAutoFit/>
            </a:bodyPr>
            <a:lstStyle/>
            <a:p>
              <a:r>
                <a:rPr lang="de-CH" sz="1600" b="0" dirty="0" err="1"/>
                <a:t>preventive</a:t>
              </a:r>
              <a:endParaRPr lang="de-CH" sz="1600" b="0" dirty="0"/>
            </a:p>
          </p:txBody>
        </p:sp>
        <p:sp>
          <p:nvSpPr>
            <p:cNvPr id="28" name="Textfeld 27">
              <a:extLst>
                <a:ext uri="{FF2B5EF4-FFF2-40B4-BE49-F238E27FC236}">
                  <a16:creationId xmlns:a16="http://schemas.microsoft.com/office/drawing/2014/main" id="{5418DF8F-05AB-4AA2-9560-DF446FDEF3C0}"/>
                </a:ext>
              </a:extLst>
            </p:cNvPr>
            <p:cNvSpPr txBox="1"/>
            <p:nvPr/>
          </p:nvSpPr>
          <p:spPr>
            <a:xfrm>
              <a:off x="2890579" y="5114604"/>
              <a:ext cx="3347206" cy="597486"/>
            </a:xfrm>
            <a:prstGeom prst="rect">
              <a:avLst/>
            </a:prstGeom>
            <a:noFill/>
          </p:spPr>
          <p:txBody>
            <a:bodyPr wrap="square" rtlCol="0">
              <a:spAutoFit/>
            </a:bodyPr>
            <a:lstStyle/>
            <a:p>
              <a:r>
                <a:rPr lang="en-US" sz="1600" b="0" dirty="0">
                  <a:solidFill>
                    <a:schemeClr val="bg1"/>
                  </a:solidFill>
                </a:rPr>
                <a:t>Species- and location-appropriate animal breeding</a:t>
              </a:r>
              <a:endParaRPr lang="de-CH" sz="1600" b="0" dirty="0">
                <a:solidFill>
                  <a:schemeClr val="bg1"/>
                </a:solidFill>
              </a:endParaRPr>
            </a:p>
          </p:txBody>
        </p:sp>
      </p:grpSp>
      <p:sp>
        <p:nvSpPr>
          <p:cNvPr id="4" name="Rechteck 3">
            <a:extLst>
              <a:ext uri="{FF2B5EF4-FFF2-40B4-BE49-F238E27FC236}">
                <a16:creationId xmlns:a16="http://schemas.microsoft.com/office/drawing/2014/main" id="{8CE2342F-B1C6-4DFC-9BFD-D4EA999B90F8}"/>
              </a:ext>
            </a:extLst>
          </p:cNvPr>
          <p:cNvSpPr/>
          <p:nvPr/>
        </p:nvSpPr>
        <p:spPr>
          <a:xfrm>
            <a:off x="533399" y="1196738"/>
            <a:ext cx="4735927" cy="1077218"/>
          </a:xfrm>
          <a:prstGeom prst="rect">
            <a:avLst/>
          </a:prstGeom>
          <a:solidFill>
            <a:srgbClr val="92D050"/>
          </a:solidFill>
        </p:spPr>
        <p:txBody>
          <a:bodyPr wrap="square" rtlCol="0">
            <a:spAutoFit/>
          </a:bodyPr>
          <a:lstStyle/>
          <a:p>
            <a:r>
              <a:rPr lang="de-CH" sz="1600" b="0" dirty="0"/>
              <a:t>The </a:t>
            </a:r>
            <a:r>
              <a:rPr lang="de-CH" sz="1600" b="0" dirty="0" err="1"/>
              <a:t>animal</a:t>
            </a:r>
            <a:r>
              <a:rPr lang="de-CH" sz="1600" b="0" dirty="0"/>
              <a:t> </a:t>
            </a:r>
            <a:r>
              <a:rPr lang="de-CH" sz="1600" b="0" dirty="0" err="1"/>
              <a:t>health</a:t>
            </a:r>
            <a:r>
              <a:rPr lang="de-CH" sz="1600" b="0" dirty="0"/>
              <a:t> </a:t>
            </a:r>
            <a:r>
              <a:rPr lang="de-CH" sz="1600" b="0" dirty="0" err="1"/>
              <a:t>strategy</a:t>
            </a:r>
            <a:r>
              <a:rPr lang="de-CH" sz="1600" b="0" dirty="0"/>
              <a:t> in </a:t>
            </a:r>
            <a:r>
              <a:rPr lang="de-CH" sz="1600" b="0" dirty="0" err="1"/>
              <a:t>organic</a:t>
            </a:r>
            <a:r>
              <a:rPr lang="de-CH" sz="1600" b="0" dirty="0"/>
              <a:t> </a:t>
            </a:r>
            <a:r>
              <a:rPr lang="de-CH" sz="1600" b="0" dirty="0" err="1"/>
              <a:t>farming</a:t>
            </a:r>
            <a:r>
              <a:rPr lang="de-CH" sz="1600" b="0" dirty="0"/>
              <a:t> </a:t>
            </a:r>
            <a:r>
              <a:rPr lang="de-CH" sz="1600" b="0" dirty="0" err="1"/>
              <a:t>is</a:t>
            </a:r>
            <a:r>
              <a:rPr lang="de-CH" sz="1600" b="0" dirty="0"/>
              <a:t> </a:t>
            </a:r>
            <a:r>
              <a:rPr lang="de-CH" sz="1600" b="0" dirty="0" err="1"/>
              <a:t>based</a:t>
            </a:r>
            <a:r>
              <a:rPr lang="de-CH" sz="1600" b="0" dirty="0"/>
              <a:t> on </a:t>
            </a:r>
            <a:r>
              <a:rPr lang="de-CH" sz="1600" b="0" dirty="0" err="1"/>
              <a:t>long</a:t>
            </a:r>
            <a:r>
              <a:rPr lang="de-CH" sz="1600" b="0" dirty="0"/>
              <a:t> and medium-term </a:t>
            </a:r>
            <a:r>
              <a:rPr lang="de-CH" sz="1600" b="0" dirty="0" err="1"/>
              <a:t>prevention</a:t>
            </a:r>
            <a:r>
              <a:rPr lang="de-CH" sz="1600" b="0" dirty="0"/>
              <a:t> </a:t>
            </a:r>
            <a:r>
              <a:rPr lang="de-CH" sz="1600" b="0" dirty="0" err="1"/>
              <a:t>of</a:t>
            </a:r>
            <a:r>
              <a:rPr lang="de-CH" sz="1600" b="0" dirty="0"/>
              <a:t> </a:t>
            </a:r>
            <a:r>
              <a:rPr lang="de-CH" sz="1600" b="0" dirty="0" err="1"/>
              <a:t>diseases</a:t>
            </a:r>
            <a:r>
              <a:rPr lang="de-CH" sz="1600" b="0" dirty="0"/>
              <a:t>. </a:t>
            </a:r>
            <a:r>
              <a:rPr lang="de-CH" sz="1600" b="0" dirty="0" err="1"/>
              <a:t>For</a:t>
            </a:r>
            <a:r>
              <a:rPr lang="de-CH" sz="1600" b="0" dirty="0"/>
              <a:t> </a:t>
            </a:r>
            <a:r>
              <a:rPr lang="de-CH" sz="1600" b="0" dirty="0" err="1"/>
              <a:t>disease</a:t>
            </a:r>
            <a:r>
              <a:rPr lang="de-CH" sz="1600" b="0" dirty="0"/>
              <a:t> </a:t>
            </a:r>
            <a:r>
              <a:rPr lang="de-CH" sz="1600" b="0" dirty="0" err="1"/>
              <a:t>treatment</a:t>
            </a:r>
            <a:r>
              <a:rPr lang="de-CH" sz="1600" b="0" dirty="0"/>
              <a:t>, </a:t>
            </a:r>
            <a:r>
              <a:rPr lang="de-CH" sz="1600" b="0" dirty="0" err="1"/>
              <a:t>complementary</a:t>
            </a:r>
            <a:r>
              <a:rPr lang="de-CH" sz="1600" b="0" dirty="0"/>
              <a:t> </a:t>
            </a:r>
            <a:r>
              <a:rPr lang="de-CH" sz="1600" b="0" dirty="0" err="1"/>
              <a:t>medicine</a:t>
            </a:r>
            <a:r>
              <a:rPr lang="de-CH" sz="1600" b="0" dirty="0"/>
              <a:t> </a:t>
            </a:r>
            <a:r>
              <a:rPr lang="de-CH" sz="1600" b="0" dirty="0" err="1"/>
              <a:t>methods</a:t>
            </a:r>
            <a:r>
              <a:rPr lang="de-CH" sz="1600" b="0" dirty="0"/>
              <a:t> </a:t>
            </a:r>
            <a:r>
              <a:rPr lang="de-CH" sz="1600" b="0" dirty="0" err="1"/>
              <a:t>are</a:t>
            </a:r>
            <a:r>
              <a:rPr lang="de-CH" sz="1600" b="0" dirty="0"/>
              <a:t> </a:t>
            </a:r>
            <a:r>
              <a:rPr lang="de-CH" sz="1600" b="0" dirty="0" err="1"/>
              <a:t>to</a:t>
            </a:r>
            <a:r>
              <a:rPr lang="de-CH" sz="1600" b="0" dirty="0"/>
              <a:t> </a:t>
            </a:r>
            <a:r>
              <a:rPr lang="de-CH" sz="1600" b="0" dirty="0" err="1"/>
              <a:t>be</a:t>
            </a:r>
            <a:r>
              <a:rPr lang="de-CH" sz="1600" b="0" dirty="0"/>
              <a:t> </a:t>
            </a:r>
            <a:r>
              <a:rPr lang="de-CH" sz="1600" b="0" dirty="0" err="1"/>
              <a:t>used</a:t>
            </a:r>
            <a:r>
              <a:rPr lang="de-CH" sz="1600" b="0" dirty="0"/>
              <a:t> </a:t>
            </a:r>
            <a:r>
              <a:rPr lang="de-CH" sz="1600" b="0" dirty="0" err="1"/>
              <a:t>preferentially</a:t>
            </a:r>
            <a:r>
              <a:rPr lang="de-CH" sz="1600" b="0" dirty="0"/>
              <a:t>.</a:t>
            </a:r>
          </a:p>
        </p:txBody>
      </p:sp>
    </p:spTree>
    <p:extLst>
      <p:ext uri="{BB962C8B-B14F-4D97-AF65-F5344CB8AC3E}">
        <p14:creationId xmlns:p14="http://schemas.microsoft.com/office/powerpoint/2010/main" val="977898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3A7167B1-8F7E-4A6F-8027-85636CD3D4F3}"/>
              </a:ext>
            </a:extLst>
          </p:cNvPr>
          <p:cNvSpPr/>
          <p:nvPr/>
        </p:nvSpPr>
        <p:spPr bwMode="auto">
          <a:xfrm>
            <a:off x="323529" y="3429000"/>
            <a:ext cx="8352928" cy="2364585"/>
          </a:xfrm>
          <a:prstGeom prst="rect">
            <a:avLst/>
          </a:prstGeom>
          <a:solidFill>
            <a:schemeClr val="accent2">
              <a:lumMod val="20000"/>
              <a:lumOff val="8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 name="Titel 1">
            <a:extLst>
              <a:ext uri="{FF2B5EF4-FFF2-40B4-BE49-F238E27FC236}">
                <a16:creationId xmlns:a16="http://schemas.microsoft.com/office/drawing/2014/main" id="{6B5435D5-2753-4388-A2F6-C9E3AAB2CB94}"/>
              </a:ext>
            </a:extLst>
          </p:cNvPr>
          <p:cNvSpPr>
            <a:spLocks noGrp="1"/>
          </p:cNvSpPr>
          <p:nvPr>
            <p:ph type="title"/>
          </p:nvPr>
        </p:nvSpPr>
        <p:spPr/>
        <p:txBody>
          <a:bodyPr/>
          <a:lstStyle/>
          <a:p>
            <a:r>
              <a:rPr lang="en-US" dirty="0"/>
              <a:t>Pillars of flock health and disease prevention</a:t>
            </a:r>
            <a:endParaRPr lang="de-CH" dirty="0"/>
          </a:p>
        </p:txBody>
      </p:sp>
      <p:sp>
        <p:nvSpPr>
          <p:cNvPr id="6" name="Rechteck 5">
            <a:extLst>
              <a:ext uri="{FF2B5EF4-FFF2-40B4-BE49-F238E27FC236}">
                <a16:creationId xmlns:a16="http://schemas.microsoft.com/office/drawing/2014/main" id="{D3138EAA-1103-476F-8B80-CCD5FBEDF9B1}"/>
              </a:ext>
            </a:extLst>
          </p:cNvPr>
          <p:cNvSpPr/>
          <p:nvPr/>
        </p:nvSpPr>
        <p:spPr>
          <a:xfrm>
            <a:off x="394255" y="3534106"/>
            <a:ext cx="2664296" cy="830997"/>
          </a:xfrm>
          <a:prstGeom prst="rect">
            <a:avLst/>
          </a:prstGeom>
          <a:solidFill>
            <a:schemeClr val="accent6">
              <a:lumMod val="40000"/>
              <a:lumOff val="60000"/>
            </a:schemeClr>
          </a:solidFill>
        </p:spPr>
        <p:txBody>
          <a:bodyPr wrap="square">
            <a:spAutoFit/>
          </a:bodyPr>
          <a:lstStyle/>
          <a:p>
            <a:r>
              <a:rPr lang="de-CH" sz="1600" b="0" dirty="0" err="1"/>
              <a:t>Breed</a:t>
            </a:r>
            <a:r>
              <a:rPr lang="de-CH" sz="1600" b="0" dirty="0"/>
              <a:t> </a:t>
            </a:r>
            <a:r>
              <a:rPr lang="de-CH" sz="1600" b="0" dirty="0" err="1"/>
              <a:t>known</a:t>
            </a:r>
            <a:r>
              <a:rPr lang="de-CH" sz="1600" b="0" dirty="0"/>
              <a:t> </a:t>
            </a:r>
            <a:r>
              <a:rPr lang="de-CH" sz="1600" b="0" dirty="0" err="1"/>
              <a:t>for</a:t>
            </a:r>
            <a:r>
              <a:rPr lang="de-CH" sz="1600" b="0" dirty="0"/>
              <a:t> </a:t>
            </a:r>
            <a:r>
              <a:rPr lang="de-CH" sz="1600" b="0" dirty="0" err="1"/>
              <a:t>their</a:t>
            </a:r>
            <a:r>
              <a:rPr lang="de-CH" sz="1600" b="0" dirty="0"/>
              <a:t> </a:t>
            </a:r>
            <a:r>
              <a:rPr lang="de-CH" sz="1600" b="0" dirty="0" err="1"/>
              <a:t>good</a:t>
            </a:r>
            <a:r>
              <a:rPr lang="de-CH" sz="1600" b="0" dirty="0"/>
              <a:t> </a:t>
            </a:r>
            <a:r>
              <a:rPr lang="de-CH" sz="1600" b="0" dirty="0" err="1"/>
              <a:t>health</a:t>
            </a:r>
            <a:r>
              <a:rPr lang="de-CH" sz="1600" b="0" dirty="0"/>
              <a:t> and </a:t>
            </a:r>
            <a:r>
              <a:rPr lang="de-CH" sz="1600" b="0" dirty="0" err="1"/>
              <a:t>productivity</a:t>
            </a:r>
            <a:r>
              <a:rPr lang="de-CH" sz="1600" b="0" dirty="0"/>
              <a:t>; </a:t>
            </a:r>
            <a:r>
              <a:rPr lang="de-CH" sz="1600" dirty="0" err="1"/>
              <a:t>healthy</a:t>
            </a:r>
            <a:r>
              <a:rPr lang="de-CH" sz="1600" dirty="0"/>
              <a:t> </a:t>
            </a:r>
            <a:r>
              <a:rPr lang="de-CH" sz="1600" dirty="0" err="1"/>
              <a:t>birds</a:t>
            </a:r>
            <a:endParaRPr lang="de-CH" sz="1600" dirty="0"/>
          </a:p>
        </p:txBody>
      </p:sp>
      <p:pic>
        <p:nvPicPr>
          <p:cNvPr id="7" name="Grafik 6">
            <a:extLst>
              <a:ext uri="{FF2B5EF4-FFF2-40B4-BE49-F238E27FC236}">
                <a16:creationId xmlns:a16="http://schemas.microsoft.com/office/drawing/2014/main" id="{19994D48-4B0D-4AE6-BB37-21F2388B7E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222955" y="856327"/>
            <a:ext cx="2502693" cy="2578028"/>
          </a:xfrm>
          <a:prstGeom prst="rect">
            <a:avLst/>
          </a:prstGeom>
          <a:solidFill>
            <a:srgbClr val="92D050"/>
          </a:solidFill>
        </p:spPr>
      </p:pic>
      <p:sp>
        <p:nvSpPr>
          <p:cNvPr id="9" name="Rechteck 8">
            <a:extLst>
              <a:ext uri="{FF2B5EF4-FFF2-40B4-BE49-F238E27FC236}">
                <a16:creationId xmlns:a16="http://schemas.microsoft.com/office/drawing/2014/main" id="{849BEAAD-95B4-4322-8898-80747EDF5E4D}"/>
              </a:ext>
            </a:extLst>
          </p:cNvPr>
          <p:cNvSpPr/>
          <p:nvPr/>
        </p:nvSpPr>
        <p:spPr>
          <a:xfrm>
            <a:off x="3167368" y="3534107"/>
            <a:ext cx="2664296" cy="584775"/>
          </a:xfrm>
          <a:prstGeom prst="rect">
            <a:avLst/>
          </a:prstGeom>
          <a:solidFill>
            <a:schemeClr val="accent6">
              <a:lumMod val="40000"/>
              <a:lumOff val="60000"/>
            </a:schemeClr>
          </a:solidFill>
        </p:spPr>
        <p:txBody>
          <a:bodyPr wrap="square">
            <a:spAutoFit/>
          </a:bodyPr>
          <a:lstStyle/>
          <a:p>
            <a:r>
              <a:rPr lang="de-CH" sz="1600" b="0" dirty="0"/>
              <a:t>Proper </a:t>
            </a:r>
            <a:r>
              <a:rPr lang="de-CH" sz="1600" dirty="0" err="1"/>
              <a:t>nutrition</a:t>
            </a:r>
            <a:r>
              <a:rPr lang="de-CH" sz="1600" b="0" dirty="0"/>
              <a:t>, </a:t>
            </a:r>
            <a:br>
              <a:rPr lang="de-CH" sz="1600" b="0" dirty="0"/>
            </a:br>
            <a:r>
              <a:rPr lang="de-CH" sz="1600" b="0" dirty="0"/>
              <a:t>clean </a:t>
            </a:r>
            <a:r>
              <a:rPr lang="de-CH" sz="1600" b="0" dirty="0" err="1"/>
              <a:t>water</a:t>
            </a:r>
            <a:r>
              <a:rPr lang="de-CH" sz="1600" b="0" dirty="0"/>
              <a:t>, </a:t>
            </a:r>
            <a:r>
              <a:rPr lang="de-CH" sz="1600" b="0" dirty="0" err="1"/>
              <a:t>little</a:t>
            </a:r>
            <a:r>
              <a:rPr lang="de-CH" sz="1600" b="0" dirty="0"/>
              <a:t> stress</a:t>
            </a:r>
          </a:p>
        </p:txBody>
      </p:sp>
      <p:sp>
        <p:nvSpPr>
          <p:cNvPr id="10" name="Rechteck 9">
            <a:extLst>
              <a:ext uri="{FF2B5EF4-FFF2-40B4-BE49-F238E27FC236}">
                <a16:creationId xmlns:a16="http://schemas.microsoft.com/office/drawing/2014/main" id="{64C7217B-67AE-4904-A6A4-436B93191A52}"/>
              </a:ext>
            </a:extLst>
          </p:cNvPr>
          <p:cNvSpPr/>
          <p:nvPr/>
        </p:nvSpPr>
        <p:spPr>
          <a:xfrm>
            <a:off x="394255" y="4581128"/>
            <a:ext cx="2664296" cy="1077218"/>
          </a:xfrm>
          <a:prstGeom prst="rect">
            <a:avLst/>
          </a:prstGeom>
          <a:solidFill>
            <a:schemeClr val="accent6">
              <a:lumMod val="40000"/>
              <a:lumOff val="60000"/>
            </a:schemeClr>
          </a:solidFill>
        </p:spPr>
        <p:txBody>
          <a:bodyPr wrap="square">
            <a:spAutoFit/>
          </a:bodyPr>
          <a:lstStyle/>
          <a:p>
            <a:r>
              <a:rPr lang="de-CH" sz="1600" dirty="0"/>
              <a:t>Housing</a:t>
            </a:r>
            <a:r>
              <a:rPr lang="de-CH" sz="1600" b="0" dirty="0"/>
              <a:t> </a:t>
            </a:r>
            <a:r>
              <a:rPr lang="de-CH" sz="1600" b="0" dirty="0" err="1"/>
              <a:t>with</a:t>
            </a:r>
            <a:r>
              <a:rPr lang="de-CH" sz="1600" b="0" dirty="0"/>
              <a:t> </a:t>
            </a:r>
            <a:r>
              <a:rPr lang="de-CH" sz="1600" b="0" dirty="0" err="1"/>
              <a:t>good</a:t>
            </a:r>
            <a:r>
              <a:rPr lang="de-CH" sz="1600" b="0" dirty="0"/>
              <a:t> </a:t>
            </a:r>
            <a:r>
              <a:rPr lang="de-CH" sz="1600" b="0" dirty="0" err="1"/>
              <a:t>ventilation</a:t>
            </a:r>
            <a:r>
              <a:rPr lang="de-CH" sz="1600" b="0" dirty="0"/>
              <a:t>, </a:t>
            </a:r>
            <a:r>
              <a:rPr lang="de-CH" sz="1600" b="0" dirty="0" err="1"/>
              <a:t>sufficient</a:t>
            </a:r>
            <a:r>
              <a:rPr lang="de-CH" sz="1600" b="0" dirty="0"/>
              <a:t> </a:t>
            </a:r>
            <a:r>
              <a:rPr lang="de-CH" sz="1600" b="0" dirty="0" err="1"/>
              <a:t>space</a:t>
            </a:r>
            <a:r>
              <a:rPr lang="de-CH" sz="1600" b="0" dirty="0"/>
              <a:t>, and an </a:t>
            </a:r>
            <a:r>
              <a:rPr lang="de-CH" sz="1600" dirty="0" err="1"/>
              <a:t>outdoor</a:t>
            </a:r>
            <a:r>
              <a:rPr lang="de-CH" sz="1600" dirty="0"/>
              <a:t> </a:t>
            </a:r>
            <a:r>
              <a:rPr lang="de-CH" sz="1600" dirty="0" err="1"/>
              <a:t>area</a:t>
            </a:r>
            <a:r>
              <a:rPr lang="de-CH" sz="1600" dirty="0"/>
              <a:t> </a:t>
            </a:r>
            <a:r>
              <a:rPr lang="de-CH" sz="1600" b="0" dirty="0" err="1"/>
              <a:t>allowing</a:t>
            </a:r>
            <a:r>
              <a:rPr lang="de-CH" sz="1600" b="0" dirty="0"/>
              <a:t> </a:t>
            </a:r>
            <a:r>
              <a:rPr lang="de-CH" sz="1600" b="0" dirty="0" err="1"/>
              <a:t>natural</a:t>
            </a:r>
            <a:r>
              <a:rPr lang="de-CH" sz="1600" b="0" dirty="0"/>
              <a:t> </a:t>
            </a:r>
            <a:r>
              <a:rPr lang="de-CH" sz="1600" b="0" dirty="0" err="1"/>
              <a:t>behaviour</a:t>
            </a:r>
            <a:endParaRPr lang="de-CH" sz="1600" b="0" dirty="0"/>
          </a:p>
        </p:txBody>
      </p:sp>
      <p:sp>
        <p:nvSpPr>
          <p:cNvPr id="11" name="Rechteck 10">
            <a:extLst>
              <a:ext uri="{FF2B5EF4-FFF2-40B4-BE49-F238E27FC236}">
                <a16:creationId xmlns:a16="http://schemas.microsoft.com/office/drawing/2014/main" id="{60B3FEBB-6C7B-4F11-AEBF-9CDD41662F99}"/>
              </a:ext>
            </a:extLst>
          </p:cNvPr>
          <p:cNvSpPr/>
          <p:nvPr/>
        </p:nvSpPr>
        <p:spPr>
          <a:xfrm>
            <a:off x="3167605" y="4192911"/>
            <a:ext cx="2664059" cy="830997"/>
          </a:xfrm>
          <a:prstGeom prst="rect">
            <a:avLst/>
          </a:prstGeom>
          <a:solidFill>
            <a:schemeClr val="accent6">
              <a:lumMod val="40000"/>
              <a:lumOff val="60000"/>
            </a:schemeClr>
          </a:solidFill>
        </p:spPr>
        <p:txBody>
          <a:bodyPr wrap="square">
            <a:spAutoFit/>
          </a:bodyPr>
          <a:lstStyle/>
          <a:p>
            <a:r>
              <a:rPr lang="de-CH" sz="1600" dirty="0"/>
              <a:t>Clean and dry </a:t>
            </a:r>
            <a:r>
              <a:rPr lang="de-CH" sz="1600" dirty="0" err="1"/>
              <a:t>environment</a:t>
            </a:r>
            <a:r>
              <a:rPr lang="de-CH" sz="1600" dirty="0"/>
              <a:t> </a:t>
            </a:r>
            <a:r>
              <a:rPr lang="de-CH" sz="1600" b="0" dirty="0" err="1"/>
              <a:t>free</a:t>
            </a:r>
            <a:r>
              <a:rPr lang="de-CH" sz="1600" b="0" dirty="0"/>
              <a:t> </a:t>
            </a:r>
            <a:r>
              <a:rPr lang="de-CH" sz="1600" b="0" dirty="0" err="1"/>
              <a:t>of</a:t>
            </a:r>
            <a:r>
              <a:rPr lang="de-CH" sz="1600" b="0" dirty="0"/>
              <a:t> </a:t>
            </a:r>
            <a:r>
              <a:rPr lang="de-CH" sz="1600" b="0" dirty="0" err="1"/>
              <a:t>mould</a:t>
            </a:r>
            <a:r>
              <a:rPr lang="de-CH" sz="1600" b="0" dirty="0"/>
              <a:t> and </a:t>
            </a:r>
            <a:r>
              <a:rPr lang="de-CH" sz="1600" b="0" dirty="0" err="1"/>
              <a:t>droppings</a:t>
            </a:r>
            <a:endParaRPr lang="de-CH" sz="1600" b="0" dirty="0"/>
          </a:p>
        </p:txBody>
      </p:sp>
      <p:sp>
        <p:nvSpPr>
          <p:cNvPr id="12" name="Rechteck 11">
            <a:extLst>
              <a:ext uri="{FF2B5EF4-FFF2-40B4-BE49-F238E27FC236}">
                <a16:creationId xmlns:a16="http://schemas.microsoft.com/office/drawing/2014/main" id="{BD658A5D-E611-4C6C-87CE-E922EFD6B1A3}"/>
              </a:ext>
            </a:extLst>
          </p:cNvPr>
          <p:cNvSpPr/>
          <p:nvPr/>
        </p:nvSpPr>
        <p:spPr>
          <a:xfrm>
            <a:off x="3165396" y="5080234"/>
            <a:ext cx="2664296" cy="584775"/>
          </a:xfrm>
          <a:prstGeom prst="rect">
            <a:avLst/>
          </a:prstGeom>
          <a:solidFill>
            <a:schemeClr val="accent6">
              <a:lumMod val="40000"/>
              <a:lumOff val="60000"/>
            </a:schemeClr>
          </a:solidFill>
        </p:spPr>
        <p:txBody>
          <a:bodyPr wrap="square">
            <a:spAutoFit/>
          </a:bodyPr>
          <a:lstStyle/>
          <a:p>
            <a:r>
              <a:rPr lang="de-CH" sz="1600" b="0" dirty="0"/>
              <a:t>“All-in/all-out” </a:t>
            </a:r>
            <a:r>
              <a:rPr lang="de-CH" sz="1600" b="0" dirty="0" err="1"/>
              <a:t>management</a:t>
            </a:r>
            <a:endParaRPr lang="de-CH" sz="1600" b="0" dirty="0"/>
          </a:p>
          <a:p>
            <a:endParaRPr lang="de-CH" sz="1600" b="0" dirty="0"/>
          </a:p>
        </p:txBody>
      </p:sp>
      <p:sp>
        <p:nvSpPr>
          <p:cNvPr id="13" name="Rechteck 12">
            <a:extLst>
              <a:ext uri="{FF2B5EF4-FFF2-40B4-BE49-F238E27FC236}">
                <a16:creationId xmlns:a16="http://schemas.microsoft.com/office/drawing/2014/main" id="{FB38B3F0-BD4E-42FC-B7B1-B568CAD0F5E9}"/>
              </a:ext>
            </a:extLst>
          </p:cNvPr>
          <p:cNvSpPr/>
          <p:nvPr/>
        </p:nvSpPr>
        <p:spPr>
          <a:xfrm>
            <a:off x="5940152" y="3534107"/>
            <a:ext cx="2664296" cy="830997"/>
          </a:xfrm>
          <a:prstGeom prst="rect">
            <a:avLst/>
          </a:prstGeom>
          <a:solidFill>
            <a:schemeClr val="accent6">
              <a:lumMod val="40000"/>
              <a:lumOff val="60000"/>
            </a:schemeClr>
          </a:solidFill>
        </p:spPr>
        <p:txBody>
          <a:bodyPr wrap="square">
            <a:spAutoFit/>
          </a:bodyPr>
          <a:lstStyle/>
          <a:p>
            <a:r>
              <a:rPr lang="de-CH" sz="1600" dirty="0" err="1"/>
              <a:t>Biosecurity</a:t>
            </a:r>
            <a:r>
              <a:rPr lang="de-CH" sz="1600" dirty="0"/>
              <a:t> </a:t>
            </a:r>
            <a:r>
              <a:rPr lang="de-CH" sz="1600" dirty="0" err="1"/>
              <a:t>measures</a:t>
            </a:r>
            <a:r>
              <a:rPr lang="de-CH" sz="1600" dirty="0"/>
              <a:t> </a:t>
            </a:r>
            <a:r>
              <a:rPr lang="de-CH" sz="1600" b="0" dirty="0" err="1"/>
              <a:t>that</a:t>
            </a:r>
            <a:r>
              <a:rPr lang="de-CH" sz="1600" b="0" dirty="0"/>
              <a:t> </a:t>
            </a:r>
            <a:r>
              <a:rPr lang="de-CH" sz="1600" b="0" dirty="0" err="1"/>
              <a:t>minimise</a:t>
            </a:r>
            <a:r>
              <a:rPr lang="de-CH" sz="1600" b="0" dirty="0"/>
              <a:t> </a:t>
            </a:r>
            <a:r>
              <a:rPr lang="de-CH" sz="1600" b="0" dirty="0" err="1"/>
              <a:t>the</a:t>
            </a:r>
            <a:r>
              <a:rPr lang="de-CH" sz="1600" b="0" dirty="0"/>
              <a:t> </a:t>
            </a:r>
            <a:r>
              <a:rPr lang="de-CH" sz="1600" b="0" dirty="0" err="1"/>
              <a:t>entry</a:t>
            </a:r>
            <a:r>
              <a:rPr lang="de-CH" sz="1600" b="0" dirty="0"/>
              <a:t> and </a:t>
            </a:r>
            <a:r>
              <a:rPr lang="de-CH" sz="1600" b="0" dirty="0" err="1"/>
              <a:t>spread</a:t>
            </a:r>
            <a:r>
              <a:rPr lang="de-CH" sz="1600" b="0" dirty="0"/>
              <a:t> </a:t>
            </a:r>
            <a:r>
              <a:rPr lang="de-CH" sz="1600" b="0" dirty="0" err="1"/>
              <a:t>of</a:t>
            </a:r>
            <a:r>
              <a:rPr lang="de-CH" sz="1600" b="0" dirty="0"/>
              <a:t> </a:t>
            </a:r>
            <a:r>
              <a:rPr lang="de-CH" sz="1600" b="0" dirty="0" err="1"/>
              <a:t>diseases</a:t>
            </a:r>
            <a:endParaRPr lang="de-CH" sz="1600" b="0" dirty="0"/>
          </a:p>
        </p:txBody>
      </p:sp>
      <p:sp>
        <p:nvSpPr>
          <p:cNvPr id="14" name="Rechteck 13">
            <a:extLst>
              <a:ext uri="{FF2B5EF4-FFF2-40B4-BE49-F238E27FC236}">
                <a16:creationId xmlns:a16="http://schemas.microsoft.com/office/drawing/2014/main" id="{87CA5030-E683-4E8C-8AC0-3781A1F2795D}"/>
              </a:ext>
            </a:extLst>
          </p:cNvPr>
          <p:cNvSpPr/>
          <p:nvPr/>
        </p:nvSpPr>
        <p:spPr>
          <a:xfrm>
            <a:off x="5940152" y="5073571"/>
            <a:ext cx="2664296" cy="584775"/>
          </a:xfrm>
          <a:prstGeom prst="rect">
            <a:avLst/>
          </a:prstGeom>
          <a:solidFill>
            <a:schemeClr val="accent6">
              <a:lumMod val="40000"/>
              <a:lumOff val="60000"/>
            </a:schemeClr>
          </a:solidFill>
        </p:spPr>
        <p:txBody>
          <a:bodyPr wrap="square">
            <a:spAutoFit/>
          </a:bodyPr>
          <a:lstStyle/>
          <a:p>
            <a:r>
              <a:rPr lang="de-CH" sz="1600" b="0" dirty="0"/>
              <a:t>Quick and </a:t>
            </a:r>
            <a:r>
              <a:rPr lang="de-CH" sz="1600" b="0" dirty="0" err="1"/>
              <a:t>appropriate</a:t>
            </a:r>
            <a:r>
              <a:rPr lang="de-CH" sz="1600" b="0" dirty="0"/>
              <a:t> </a:t>
            </a:r>
            <a:r>
              <a:rPr lang="de-CH" sz="1600" dirty="0" err="1"/>
              <a:t>action</a:t>
            </a:r>
            <a:r>
              <a:rPr lang="de-CH" sz="1600" b="0" dirty="0"/>
              <a:t> in </a:t>
            </a:r>
            <a:r>
              <a:rPr lang="de-CH" sz="1600" b="0" dirty="0" err="1"/>
              <a:t>case</a:t>
            </a:r>
            <a:r>
              <a:rPr lang="de-CH" sz="1600" b="0" dirty="0"/>
              <a:t> </a:t>
            </a:r>
            <a:r>
              <a:rPr lang="de-CH" sz="1600" b="0" dirty="0" err="1"/>
              <a:t>of</a:t>
            </a:r>
            <a:r>
              <a:rPr lang="de-CH" sz="1600" b="0" dirty="0"/>
              <a:t> </a:t>
            </a:r>
            <a:r>
              <a:rPr lang="de-CH" sz="1600" b="0" dirty="0" err="1"/>
              <a:t>problems</a:t>
            </a:r>
            <a:endParaRPr lang="de-CH" sz="1600" b="0" dirty="0"/>
          </a:p>
        </p:txBody>
      </p:sp>
      <p:sp>
        <p:nvSpPr>
          <p:cNvPr id="15" name="Rechteck 14">
            <a:extLst>
              <a:ext uri="{FF2B5EF4-FFF2-40B4-BE49-F238E27FC236}">
                <a16:creationId xmlns:a16="http://schemas.microsoft.com/office/drawing/2014/main" id="{0F2C7281-2786-42C6-9E9C-5F6509850DB7}"/>
              </a:ext>
            </a:extLst>
          </p:cNvPr>
          <p:cNvSpPr/>
          <p:nvPr/>
        </p:nvSpPr>
        <p:spPr>
          <a:xfrm>
            <a:off x="5940389" y="4428401"/>
            <a:ext cx="2664059" cy="584775"/>
          </a:xfrm>
          <a:prstGeom prst="rect">
            <a:avLst/>
          </a:prstGeom>
          <a:solidFill>
            <a:schemeClr val="accent6">
              <a:lumMod val="40000"/>
              <a:lumOff val="60000"/>
            </a:schemeClr>
          </a:solidFill>
        </p:spPr>
        <p:txBody>
          <a:bodyPr wrap="square">
            <a:spAutoFit/>
          </a:bodyPr>
          <a:lstStyle/>
          <a:p>
            <a:r>
              <a:rPr lang="de-CH" sz="1600" dirty="0" err="1"/>
              <a:t>Vaccination</a:t>
            </a:r>
            <a:r>
              <a:rPr lang="de-CH" sz="1600" dirty="0"/>
              <a:t> </a:t>
            </a:r>
            <a:r>
              <a:rPr lang="de-CH" sz="1600" dirty="0" err="1"/>
              <a:t>program</a:t>
            </a:r>
            <a:r>
              <a:rPr lang="de-CH" sz="1600" dirty="0"/>
              <a:t> </a:t>
            </a:r>
            <a:br>
              <a:rPr lang="de-CH" sz="1600" dirty="0"/>
            </a:br>
            <a:r>
              <a:rPr lang="de-CH" sz="1600" b="0" dirty="0" err="1"/>
              <a:t>for</a:t>
            </a:r>
            <a:r>
              <a:rPr lang="de-CH" sz="1600" b="0" dirty="0"/>
              <a:t> </a:t>
            </a:r>
            <a:r>
              <a:rPr lang="de-CH" sz="1600" b="0" dirty="0" err="1"/>
              <a:t>the</a:t>
            </a:r>
            <a:r>
              <a:rPr lang="de-CH" sz="1600" b="0" dirty="0"/>
              <a:t> </a:t>
            </a:r>
            <a:r>
              <a:rPr lang="de-CH" sz="1600" b="0" dirty="0" err="1"/>
              <a:t>farm</a:t>
            </a:r>
            <a:endParaRPr lang="de-CH" sz="1600" b="0" dirty="0"/>
          </a:p>
        </p:txBody>
      </p:sp>
    </p:spTree>
    <p:extLst>
      <p:ext uri="{BB962C8B-B14F-4D97-AF65-F5344CB8AC3E}">
        <p14:creationId xmlns:p14="http://schemas.microsoft.com/office/powerpoint/2010/main" val="113601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6EFE4017-865B-43CC-B8FD-39ED207A6E8F}"/>
              </a:ext>
            </a:extLst>
          </p:cNvPr>
          <p:cNvSpPr/>
          <p:nvPr/>
        </p:nvSpPr>
        <p:spPr bwMode="auto">
          <a:xfrm>
            <a:off x="425386" y="2273864"/>
            <a:ext cx="7999041" cy="3531400"/>
          </a:xfrm>
          <a:prstGeom prst="rect">
            <a:avLst/>
          </a:prstGeom>
          <a:solidFill>
            <a:srgbClr val="F2D05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 name="Titel 1">
            <a:extLst>
              <a:ext uri="{FF2B5EF4-FFF2-40B4-BE49-F238E27FC236}">
                <a16:creationId xmlns:a16="http://schemas.microsoft.com/office/drawing/2014/main" id="{FAA32CB3-CB3D-4DB5-81EE-EBF5097BE922}"/>
              </a:ext>
            </a:extLst>
          </p:cNvPr>
          <p:cNvSpPr>
            <a:spLocks noGrp="1"/>
          </p:cNvSpPr>
          <p:nvPr>
            <p:ph type="title"/>
          </p:nvPr>
        </p:nvSpPr>
        <p:spPr/>
        <p:txBody>
          <a:bodyPr/>
          <a:lstStyle/>
          <a:p>
            <a:r>
              <a:rPr lang="de-CH" dirty="0" err="1"/>
              <a:t>Focal</a:t>
            </a:r>
            <a:r>
              <a:rPr lang="de-CH" dirty="0"/>
              <a:t> </a:t>
            </a:r>
            <a:r>
              <a:rPr lang="de-CH" dirty="0" err="1"/>
              <a:t>points</a:t>
            </a:r>
            <a:r>
              <a:rPr lang="de-CH" dirty="0"/>
              <a:t> </a:t>
            </a:r>
            <a:r>
              <a:rPr lang="de-CH" dirty="0" err="1"/>
              <a:t>of</a:t>
            </a:r>
            <a:r>
              <a:rPr lang="de-CH" dirty="0"/>
              <a:t> </a:t>
            </a:r>
            <a:r>
              <a:rPr lang="de-CH" dirty="0" err="1"/>
              <a:t>organic</a:t>
            </a:r>
            <a:r>
              <a:rPr lang="de-CH" dirty="0"/>
              <a:t> </a:t>
            </a:r>
            <a:r>
              <a:rPr lang="de-CH" dirty="0" err="1"/>
              <a:t>poultry</a:t>
            </a:r>
            <a:r>
              <a:rPr lang="de-CH" dirty="0"/>
              <a:t> </a:t>
            </a:r>
            <a:r>
              <a:rPr lang="de-CH" dirty="0" err="1"/>
              <a:t>production</a:t>
            </a:r>
            <a:endParaRPr lang="de-CH" dirty="0"/>
          </a:p>
        </p:txBody>
      </p:sp>
      <p:pic>
        <p:nvPicPr>
          <p:cNvPr id="12" name="Grafik 3">
            <a:extLst>
              <a:ext uri="{FF2B5EF4-FFF2-40B4-BE49-F238E27FC236}">
                <a16:creationId xmlns:a16="http://schemas.microsoft.com/office/drawing/2014/main" id="{7EBF4A7A-8946-4B81-B7F5-066D8B1871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9672" y="2359409"/>
            <a:ext cx="5137534" cy="3386901"/>
          </a:xfrm>
          <a:prstGeom prst="ellipse">
            <a:avLst/>
          </a:prstGeom>
          <a:ln>
            <a:noFill/>
          </a:ln>
          <a:effectLst>
            <a:softEdge rad="112500"/>
          </a:effectLst>
        </p:spPr>
      </p:pic>
      <p:sp>
        <p:nvSpPr>
          <p:cNvPr id="3" name="Inhaltsplatzhalter 2">
            <a:extLst>
              <a:ext uri="{FF2B5EF4-FFF2-40B4-BE49-F238E27FC236}">
                <a16:creationId xmlns:a16="http://schemas.microsoft.com/office/drawing/2014/main" id="{46EDE894-0EA5-409B-8E8D-1ADDE83BEC78}"/>
              </a:ext>
            </a:extLst>
          </p:cNvPr>
          <p:cNvSpPr>
            <a:spLocks noGrp="1"/>
          </p:cNvSpPr>
          <p:nvPr>
            <p:ph sz="half" idx="1"/>
          </p:nvPr>
        </p:nvSpPr>
        <p:spPr>
          <a:xfrm>
            <a:off x="425386" y="5079449"/>
            <a:ext cx="3034220" cy="648070"/>
          </a:xfr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marL="0" indent="0">
              <a:buNone/>
            </a:pPr>
            <a:r>
              <a:rPr lang="en-US" sz="1600" b="0" kern="1200" dirty="0">
                <a:cs typeface="+mn-cs"/>
              </a:rPr>
              <a:t>Roosting in a house with daily access to an outdoor area</a:t>
            </a:r>
            <a:endParaRPr lang="de-CH" sz="1600" b="0" kern="1200" dirty="0">
              <a:cs typeface="+mn-cs"/>
            </a:endParaRPr>
          </a:p>
        </p:txBody>
      </p:sp>
      <p:sp>
        <p:nvSpPr>
          <p:cNvPr id="4" name="Rechteck 3">
            <a:extLst>
              <a:ext uri="{FF2B5EF4-FFF2-40B4-BE49-F238E27FC236}">
                <a16:creationId xmlns:a16="http://schemas.microsoft.com/office/drawing/2014/main" id="{AA423CAB-BDF9-4642-B162-EE0BD0DE639F}"/>
              </a:ext>
            </a:extLst>
          </p:cNvPr>
          <p:cNvSpPr/>
          <p:nvPr/>
        </p:nvSpPr>
        <p:spPr>
          <a:xfrm>
            <a:off x="425387" y="1190736"/>
            <a:ext cx="7999040" cy="923330"/>
          </a:xfrm>
          <a:prstGeom prst="rect">
            <a:avLst/>
          </a:prstGeom>
          <a:solidFill>
            <a:srgbClr val="A8CD4E"/>
          </a:solidFill>
        </p:spPr>
        <p:txBody>
          <a:bodyPr wrap="square">
            <a:spAutoFit/>
          </a:bodyPr>
          <a:lstStyle/>
          <a:p>
            <a:pPr marL="0" lvl="0" indent="0">
              <a:spcBef>
                <a:spcPts val="600"/>
              </a:spcBef>
              <a:buNone/>
            </a:pPr>
            <a:r>
              <a:rPr lang="en-US" sz="1800" b="0" dirty="0"/>
              <a:t>Organic poultry production does not aim for maximum performance, </a:t>
            </a:r>
            <a:br>
              <a:rPr lang="en-US" sz="1800" b="0" dirty="0"/>
            </a:br>
            <a:r>
              <a:rPr lang="en-US" sz="1800" b="0" dirty="0"/>
              <a:t>but to balance sustainable and environmentally friendly production of healthy food while accounting for animal welfare.</a:t>
            </a:r>
            <a:endParaRPr lang="de-CH" sz="1800" b="0" dirty="0"/>
          </a:p>
        </p:txBody>
      </p:sp>
      <p:sp>
        <p:nvSpPr>
          <p:cNvPr id="7" name="Inhaltsplatzhalter 2">
            <a:extLst>
              <a:ext uri="{FF2B5EF4-FFF2-40B4-BE49-F238E27FC236}">
                <a16:creationId xmlns:a16="http://schemas.microsoft.com/office/drawing/2014/main" id="{9D85BF53-B0F6-4BA1-85D4-A8532FAF47E2}"/>
              </a:ext>
            </a:extLst>
          </p:cNvPr>
          <p:cNvSpPr txBox="1">
            <a:spLocks/>
          </p:cNvSpPr>
          <p:nvPr/>
        </p:nvSpPr>
        <p:spPr bwMode="auto">
          <a:xfrm>
            <a:off x="5342639" y="4246429"/>
            <a:ext cx="3034220" cy="46818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Font typeface="Arial Black"/>
              <a:buNone/>
            </a:pPr>
            <a:r>
              <a:rPr lang="en-US" sz="1600" b="0" kern="1200" dirty="0">
                <a:cs typeface="+mn-cs"/>
              </a:rPr>
              <a:t>Use of organically grown feed</a:t>
            </a:r>
            <a:endParaRPr lang="de-CH" sz="1600" b="0" kern="1200" dirty="0">
              <a:cs typeface="+mn-cs"/>
            </a:endParaRPr>
          </a:p>
        </p:txBody>
      </p:sp>
      <p:sp>
        <p:nvSpPr>
          <p:cNvPr id="8" name="Inhaltsplatzhalter 2">
            <a:extLst>
              <a:ext uri="{FF2B5EF4-FFF2-40B4-BE49-F238E27FC236}">
                <a16:creationId xmlns:a16="http://schemas.microsoft.com/office/drawing/2014/main" id="{75257E62-C0E3-4ECC-8E9F-BE571D8BA0B9}"/>
              </a:ext>
            </a:extLst>
          </p:cNvPr>
          <p:cNvSpPr txBox="1">
            <a:spLocks/>
          </p:cNvSpPr>
          <p:nvPr/>
        </p:nvSpPr>
        <p:spPr bwMode="auto">
          <a:xfrm>
            <a:off x="425386" y="3418501"/>
            <a:ext cx="1780061" cy="64807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None/>
            </a:pPr>
            <a:r>
              <a:rPr lang="en-US" sz="1600" b="0" dirty="0">
                <a:cs typeface="+mn-cs"/>
              </a:rPr>
              <a:t>Preferential use of robust breeds</a:t>
            </a:r>
            <a:endParaRPr lang="de-CH" sz="1600" b="0" kern="1200" dirty="0">
              <a:cs typeface="+mn-cs"/>
            </a:endParaRPr>
          </a:p>
        </p:txBody>
      </p:sp>
      <p:sp>
        <p:nvSpPr>
          <p:cNvPr id="9" name="Inhaltsplatzhalter 2">
            <a:extLst>
              <a:ext uri="{FF2B5EF4-FFF2-40B4-BE49-F238E27FC236}">
                <a16:creationId xmlns:a16="http://schemas.microsoft.com/office/drawing/2014/main" id="{5515D8AD-0669-45AB-BF13-E4F97E193B4F}"/>
              </a:ext>
            </a:extLst>
          </p:cNvPr>
          <p:cNvSpPr txBox="1">
            <a:spLocks/>
          </p:cNvSpPr>
          <p:nvPr/>
        </p:nvSpPr>
        <p:spPr bwMode="auto">
          <a:xfrm>
            <a:off x="515164" y="2381015"/>
            <a:ext cx="1808832" cy="42288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Font typeface="Arial Black"/>
              <a:buNone/>
            </a:pPr>
            <a:r>
              <a:rPr lang="en-US" sz="1600" b="0" kern="1200" dirty="0">
                <a:cs typeface="+mn-cs"/>
              </a:rPr>
              <a:t>Limited flock size</a:t>
            </a:r>
            <a:endParaRPr lang="de-CH" sz="1600" b="0" kern="1200" dirty="0">
              <a:cs typeface="+mn-cs"/>
            </a:endParaRPr>
          </a:p>
        </p:txBody>
      </p:sp>
      <p:sp>
        <p:nvSpPr>
          <p:cNvPr id="10" name="Inhaltsplatzhalter 2">
            <a:extLst>
              <a:ext uri="{FF2B5EF4-FFF2-40B4-BE49-F238E27FC236}">
                <a16:creationId xmlns:a16="http://schemas.microsoft.com/office/drawing/2014/main" id="{6988B095-CC65-4511-A4A1-B4B82165F3A9}"/>
              </a:ext>
            </a:extLst>
          </p:cNvPr>
          <p:cNvSpPr txBox="1">
            <a:spLocks/>
          </p:cNvSpPr>
          <p:nvPr/>
        </p:nvSpPr>
        <p:spPr bwMode="auto">
          <a:xfrm>
            <a:off x="5267592" y="2370683"/>
            <a:ext cx="3109267" cy="46818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Font typeface="Arial Black"/>
              <a:buNone/>
            </a:pPr>
            <a:r>
              <a:rPr lang="en-US" sz="1600" b="0" kern="1200" dirty="0">
                <a:cs typeface="+mn-cs"/>
              </a:rPr>
              <a:t>No use of synthetic chemicals</a:t>
            </a:r>
            <a:endParaRPr lang="de-CH" sz="1600" b="0" kern="1200" dirty="0">
              <a:cs typeface="+mn-cs"/>
            </a:endParaRPr>
          </a:p>
        </p:txBody>
      </p:sp>
      <p:sp>
        <p:nvSpPr>
          <p:cNvPr id="11" name="Inhaltsplatzhalter 2">
            <a:extLst>
              <a:ext uri="{FF2B5EF4-FFF2-40B4-BE49-F238E27FC236}">
                <a16:creationId xmlns:a16="http://schemas.microsoft.com/office/drawing/2014/main" id="{51F63A40-CF2B-45D8-9727-76B28E6CB1A0}"/>
              </a:ext>
            </a:extLst>
          </p:cNvPr>
          <p:cNvSpPr txBox="1">
            <a:spLocks/>
          </p:cNvSpPr>
          <p:nvPr/>
        </p:nvSpPr>
        <p:spPr bwMode="auto">
          <a:xfrm>
            <a:off x="5305116" y="3263168"/>
            <a:ext cx="3109267" cy="46214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Font typeface="Arial Black"/>
              <a:buNone/>
            </a:pPr>
            <a:r>
              <a:rPr lang="en-US" sz="1600" b="0" kern="1200" dirty="0">
                <a:cs typeface="+mn-cs"/>
              </a:rPr>
              <a:t>No preventive use of antibiotics </a:t>
            </a:r>
            <a:endParaRPr lang="de-CH" sz="1600" b="0" kern="1200" dirty="0">
              <a:cs typeface="+mn-cs"/>
            </a:endParaRPr>
          </a:p>
        </p:txBody>
      </p:sp>
      <p:sp>
        <p:nvSpPr>
          <p:cNvPr id="13" name="Rechteck 12">
            <a:extLst>
              <a:ext uri="{FF2B5EF4-FFF2-40B4-BE49-F238E27FC236}">
                <a16:creationId xmlns:a16="http://schemas.microsoft.com/office/drawing/2014/main" id="{FC71DA3D-746C-45B0-8605-9CF9C1948481}"/>
              </a:ext>
            </a:extLst>
          </p:cNvPr>
          <p:cNvSpPr/>
          <p:nvPr/>
        </p:nvSpPr>
        <p:spPr>
          <a:xfrm>
            <a:off x="5266249" y="5070019"/>
            <a:ext cx="3094929" cy="63401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Recycling of chicken droppings as </a:t>
            </a:r>
            <a:r>
              <a:rPr lang="en-US" sz="1600" b="0" dirty="0" err="1">
                <a:latin typeface="+mn-lt"/>
                <a:ea typeface="ＭＳ Ｐゴシック" charset="-128"/>
              </a:rPr>
              <a:t>fertiliser</a:t>
            </a:r>
            <a:r>
              <a:rPr lang="en-US" sz="1600" b="0" dirty="0">
                <a:latin typeface="+mn-lt"/>
                <a:ea typeface="ＭＳ Ｐゴシック" charset="-128"/>
              </a:rPr>
              <a:t> for crops </a:t>
            </a:r>
          </a:p>
        </p:txBody>
      </p:sp>
    </p:spTree>
    <p:extLst>
      <p:ext uri="{BB962C8B-B14F-4D97-AF65-F5344CB8AC3E}">
        <p14:creationId xmlns:p14="http://schemas.microsoft.com/office/powerpoint/2010/main" val="2866888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4FC80FDC-5E2A-47E4-BEFC-957A6C2F3B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2" y="946150"/>
            <a:ext cx="7743850" cy="4939168"/>
          </a:xfrm>
          <a:prstGeom prst="rect">
            <a:avLst/>
          </a:prstGeom>
        </p:spPr>
      </p:pic>
      <p:sp>
        <p:nvSpPr>
          <p:cNvPr id="2" name="Titel 1"/>
          <p:cNvSpPr>
            <a:spLocks noGrp="1"/>
          </p:cNvSpPr>
          <p:nvPr>
            <p:ph type="title"/>
          </p:nvPr>
        </p:nvSpPr>
        <p:spPr/>
        <p:txBody>
          <a:bodyPr/>
          <a:lstStyle/>
          <a:p>
            <a:r>
              <a:rPr lang="de-CH" dirty="0" err="1"/>
              <a:t>Practical</a:t>
            </a:r>
            <a:r>
              <a:rPr lang="de-CH" dirty="0"/>
              <a:t> </a:t>
            </a:r>
            <a:r>
              <a:rPr lang="de-CH" dirty="0" err="1"/>
              <a:t>steps</a:t>
            </a:r>
            <a:r>
              <a:rPr lang="de-CH" dirty="0"/>
              <a:t> </a:t>
            </a:r>
            <a:r>
              <a:rPr lang="de-CH" dirty="0" err="1"/>
              <a:t>to</a:t>
            </a:r>
            <a:r>
              <a:rPr lang="de-CH" dirty="0"/>
              <a:t> </a:t>
            </a:r>
            <a:r>
              <a:rPr lang="de-CH" dirty="0" err="1"/>
              <a:t>creating</a:t>
            </a:r>
            <a:r>
              <a:rPr lang="de-CH" dirty="0"/>
              <a:t> a </a:t>
            </a:r>
            <a:r>
              <a:rPr lang="de-CH" dirty="0" err="1"/>
              <a:t>biosecure</a:t>
            </a:r>
            <a:r>
              <a:rPr lang="de-CH" dirty="0"/>
              <a:t> </a:t>
            </a:r>
            <a:r>
              <a:rPr lang="de-CH" dirty="0" err="1"/>
              <a:t>farm</a:t>
            </a:r>
            <a:r>
              <a:rPr lang="de-CH" dirty="0"/>
              <a:t> (1) </a:t>
            </a:r>
            <a:endParaRPr lang="de-DE" dirty="0"/>
          </a:p>
        </p:txBody>
      </p:sp>
      <p:sp>
        <p:nvSpPr>
          <p:cNvPr id="23" name="Rechteck 12">
            <a:extLst>
              <a:ext uri="{FF2B5EF4-FFF2-40B4-BE49-F238E27FC236}">
                <a16:creationId xmlns:a16="http://schemas.microsoft.com/office/drawing/2014/main" id="{6B379521-8A21-4E8D-9672-1DA842595405}"/>
              </a:ext>
            </a:extLst>
          </p:cNvPr>
          <p:cNvSpPr/>
          <p:nvPr/>
        </p:nvSpPr>
        <p:spPr>
          <a:xfrm>
            <a:off x="5077675" y="4369532"/>
            <a:ext cx="2904705" cy="166883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marL="0" lvl="2">
              <a:spcAft>
                <a:spcPts val="600"/>
              </a:spcAft>
            </a:pPr>
            <a:r>
              <a:rPr lang="en-US" sz="1600" b="0" dirty="0"/>
              <a:t>If not practicing all-in/all-out, keep new birds separate from the main flock for 30 days. This prevents disease entry or spread via infected birds.</a:t>
            </a:r>
            <a:endParaRPr lang="de-CH" sz="1600" b="0" dirty="0"/>
          </a:p>
        </p:txBody>
      </p:sp>
      <p:cxnSp>
        <p:nvCxnSpPr>
          <p:cNvPr id="10" name="Gerader Verbinder 14">
            <a:extLst>
              <a:ext uri="{FF2B5EF4-FFF2-40B4-BE49-F238E27FC236}">
                <a16:creationId xmlns:a16="http://schemas.microsoft.com/office/drawing/2014/main" id="{676AB081-9D58-4602-919B-5598CC0BC01E}"/>
              </a:ext>
            </a:extLst>
          </p:cNvPr>
          <p:cNvCxnSpPr>
            <a:cxnSpLocks/>
          </p:cNvCxnSpPr>
          <p:nvPr/>
        </p:nvCxnSpPr>
        <p:spPr bwMode="auto">
          <a:xfrm flipH="1">
            <a:off x="4232361" y="1099199"/>
            <a:ext cx="483655" cy="9755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1" name="Inhaltsplatzhalter 2">
            <a:extLst>
              <a:ext uri="{FF2B5EF4-FFF2-40B4-BE49-F238E27FC236}">
                <a16:creationId xmlns:a16="http://schemas.microsoft.com/office/drawing/2014/main" id="{78F73B54-81C1-4D4D-9844-2B1A8486CB11}"/>
              </a:ext>
            </a:extLst>
          </p:cNvPr>
          <p:cNvSpPr txBox="1">
            <a:spLocks/>
          </p:cNvSpPr>
          <p:nvPr/>
        </p:nvSpPr>
        <p:spPr bwMode="auto">
          <a:xfrm>
            <a:off x="366578" y="1035796"/>
            <a:ext cx="3838906" cy="133449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buNone/>
            </a:pPr>
            <a:r>
              <a:rPr lang="en-US" sz="1600" b="0" dirty="0"/>
              <a:t>Establish a burn pile away from the chicken area to dispose of birds who have died of disease and contaminated bedding to avoid disease spread.</a:t>
            </a:r>
            <a:endParaRPr lang="de-CH" sz="1600" b="0" dirty="0"/>
          </a:p>
        </p:txBody>
      </p:sp>
      <p:cxnSp>
        <p:nvCxnSpPr>
          <p:cNvPr id="12" name="Gerader Verbinder 14">
            <a:extLst>
              <a:ext uri="{FF2B5EF4-FFF2-40B4-BE49-F238E27FC236}">
                <a16:creationId xmlns:a16="http://schemas.microsoft.com/office/drawing/2014/main" id="{91D512DA-2529-4643-A648-8A8B39D2AA69}"/>
              </a:ext>
            </a:extLst>
          </p:cNvPr>
          <p:cNvCxnSpPr>
            <a:cxnSpLocks/>
          </p:cNvCxnSpPr>
          <p:nvPr/>
        </p:nvCxnSpPr>
        <p:spPr bwMode="auto">
          <a:xfrm flipV="1">
            <a:off x="2771800" y="3558784"/>
            <a:ext cx="360040" cy="70874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3" name="Inhaltsplatzhalter 2">
            <a:extLst>
              <a:ext uri="{FF2B5EF4-FFF2-40B4-BE49-F238E27FC236}">
                <a16:creationId xmlns:a16="http://schemas.microsoft.com/office/drawing/2014/main" id="{F1E6EB6A-8DC2-479E-96C6-38291D463879}"/>
              </a:ext>
            </a:extLst>
          </p:cNvPr>
          <p:cNvSpPr txBox="1">
            <a:spLocks/>
          </p:cNvSpPr>
          <p:nvPr/>
        </p:nvSpPr>
        <p:spPr bwMode="auto">
          <a:xfrm>
            <a:off x="400571" y="2323233"/>
            <a:ext cx="3395770" cy="122674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lvl="2" indent="0">
              <a:spcAft>
                <a:spcPts val="600"/>
              </a:spcAft>
              <a:buNone/>
            </a:pPr>
            <a:r>
              <a:rPr lang="en-US" sz="1600" b="0" dirty="0"/>
              <a:t>Add bedding, droppings, and the unusable parts of healthy birds from slaughter to the compost to add nutrients for crops.</a:t>
            </a:r>
          </a:p>
        </p:txBody>
      </p:sp>
      <p:sp>
        <p:nvSpPr>
          <p:cNvPr id="16" name="Inhaltsplatzhalter 2">
            <a:extLst>
              <a:ext uri="{FF2B5EF4-FFF2-40B4-BE49-F238E27FC236}">
                <a16:creationId xmlns:a16="http://schemas.microsoft.com/office/drawing/2014/main" id="{D744A827-4117-4232-A285-480DF7D05801}"/>
              </a:ext>
            </a:extLst>
          </p:cNvPr>
          <p:cNvSpPr txBox="1">
            <a:spLocks/>
          </p:cNvSpPr>
          <p:nvPr/>
        </p:nvSpPr>
        <p:spPr bwMode="auto">
          <a:xfrm>
            <a:off x="5118275" y="1099199"/>
            <a:ext cx="2904705" cy="141031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lvl="2" indent="0">
              <a:spcAft>
                <a:spcPts val="600"/>
              </a:spcAft>
              <a:buNone/>
            </a:pPr>
            <a:r>
              <a:rPr lang="en-US" sz="1600" b="0" dirty="0"/>
              <a:t>Create a sales and storage area outside the poultry area to prevent disease spread via clothing, boots and hands of visitors. </a:t>
            </a:r>
          </a:p>
        </p:txBody>
      </p:sp>
      <p:cxnSp>
        <p:nvCxnSpPr>
          <p:cNvPr id="17" name="Gerader Verbinder 14">
            <a:extLst>
              <a:ext uri="{FF2B5EF4-FFF2-40B4-BE49-F238E27FC236}">
                <a16:creationId xmlns:a16="http://schemas.microsoft.com/office/drawing/2014/main" id="{32A04B05-767E-46BF-9E44-DA062C8E2EAD}"/>
              </a:ext>
            </a:extLst>
          </p:cNvPr>
          <p:cNvCxnSpPr>
            <a:cxnSpLocks/>
          </p:cNvCxnSpPr>
          <p:nvPr/>
        </p:nvCxnSpPr>
        <p:spPr bwMode="auto">
          <a:xfrm flipH="1">
            <a:off x="2655484" y="4109929"/>
            <a:ext cx="2348564" cy="471199"/>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8" name="Inhaltsplatzhalter 2">
            <a:extLst>
              <a:ext uri="{FF2B5EF4-FFF2-40B4-BE49-F238E27FC236}">
                <a16:creationId xmlns:a16="http://schemas.microsoft.com/office/drawing/2014/main" id="{3CF5799C-7921-4B49-B227-C65723205840}"/>
              </a:ext>
            </a:extLst>
          </p:cNvPr>
          <p:cNvSpPr txBox="1">
            <a:spLocks/>
          </p:cNvSpPr>
          <p:nvPr/>
        </p:nvSpPr>
        <p:spPr bwMode="auto">
          <a:xfrm>
            <a:off x="5101199" y="2596082"/>
            <a:ext cx="2904705" cy="163922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lvl="2" indent="0">
              <a:spcAft>
                <a:spcPts val="600"/>
              </a:spcAft>
              <a:buNone/>
            </a:pPr>
            <a:r>
              <a:rPr lang="en-US" sz="1600" b="0" dirty="0"/>
              <a:t>Store any equipment that is used at the market (cages, egg trays, etc.) in this area, as they are difficult to clean and may carry disease. </a:t>
            </a:r>
          </a:p>
        </p:txBody>
      </p:sp>
      <p:cxnSp>
        <p:nvCxnSpPr>
          <p:cNvPr id="21" name="Gerader Verbinder 14">
            <a:extLst>
              <a:ext uri="{FF2B5EF4-FFF2-40B4-BE49-F238E27FC236}">
                <a16:creationId xmlns:a16="http://schemas.microsoft.com/office/drawing/2014/main" id="{3C74D53A-03A4-4EFB-8E8E-74786130C866}"/>
              </a:ext>
            </a:extLst>
          </p:cNvPr>
          <p:cNvCxnSpPr>
            <a:cxnSpLocks/>
          </p:cNvCxnSpPr>
          <p:nvPr/>
        </p:nvCxnSpPr>
        <p:spPr bwMode="auto">
          <a:xfrm flipH="1" flipV="1">
            <a:off x="2655484" y="4598738"/>
            <a:ext cx="2348564" cy="198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4" name="Gerader Verbinder 14">
            <a:extLst>
              <a:ext uri="{FF2B5EF4-FFF2-40B4-BE49-F238E27FC236}">
                <a16:creationId xmlns:a16="http://schemas.microsoft.com/office/drawing/2014/main" id="{27716C4C-CE36-4C01-853E-B67949FEEA69}"/>
              </a:ext>
            </a:extLst>
          </p:cNvPr>
          <p:cNvCxnSpPr>
            <a:cxnSpLocks/>
          </p:cNvCxnSpPr>
          <p:nvPr/>
        </p:nvCxnSpPr>
        <p:spPr bwMode="auto">
          <a:xfrm flipH="1">
            <a:off x="2655483" y="1933790"/>
            <a:ext cx="2429866" cy="265614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2287960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6EFE4017-865B-43CC-B8FD-39ED207A6E8F}"/>
              </a:ext>
            </a:extLst>
          </p:cNvPr>
          <p:cNvSpPr/>
          <p:nvPr/>
        </p:nvSpPr>
        <p:spPr bwMode="auto">
          <a:xfrm>
            <a:off x="323528" y="1176466"/>
            <a:ext cx="8461697" cy="4700806"/>
          </a:xfrm>
          <a:prstGeom prst="rect">
            <a:avLst/>
          </a:prstGeom>
          <a:solidFill>
            <a:srgbClr val="F2D05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 name="Titel 1">
            <a:extLst>
              <a:ext uri="{FF2B5EF4-FFF2-40B4-BE49-F238E27FC236}">
                <a16:creationId xmlns:a16="http://schemas.microsoft.com/office/drawing/2014/main" id="{FAA32CB3-CB3D-4DB5-81EE-EBF5097BE922}"/>
              </a:ext>
            </a:extLst>
          </p:cNvPr>
          <p:cNvSpPr>
            <a:spLocks noGrp="1"/>
          </p:cNvSpPr>
          <p:nvPr>
            <p:ph type="title"/>
          </p:nvPr>
        </p:nvSpPr>
        <p:spPr/>
        <p:txBody>
          <a:bodyPr/>
          <a:lstStyle/>
          <a:p>
            <a:r>
              <a:rPr lang="de-CH" dirty="0" err="1"/>
              <a:t>Practical</a:t>
            </a:r>
            <a:r>
              <a:rPr lang="de-CH" dirty="0"/>
              <a:t> </a:t>
            </a:r>
            <a:r>
              <a:rPr lang="de-CH" dirty="0" err="1"/>
              <a:t>steps</a:t>
            </a:r>
            <a:r>
              <a:rPr lang="de-CH" dirty="0"/>
              <a:t> </a:t>
            </a:r>
            <a:r>
              <a:rPr lang="de-CH" dirty="0" err="1"/>
              <a:t>to</a:t>
            </a:r>
            <a:r>
              <a:rPr lang="de-CH" dirty="0"/>
              <a:t> </a:t>
            </a:r>
            <a:r>
              <a:rPr lang="de-CH" dirty="0" err="1"/>
              <a:t>creating</a:t>
            </a:r>
            <a:r>
              <a:rPr lang="de-CH" dirty="0"/>
              <a:t> a </a:t>
            </a:r>
            <a:r>
              <a:rPr lang="de-CH" dirty="0" err="1"/>
              <a:t>biosecure</a:t>
            </a:r>
            <a:r>
              <a:rPr lang="de-CH" dirty="0"/>
              <a:t> </a:t>
            </a:r>
            <a:r>
              <a:rPr lang="de-CH" dirty="0" err="1"/>
              <a:t>farm</a:t>
            </a:r>
            <a:r>
              <a:rPr lang="de-CH" dirty="0"/>
              <a:t> (2) </a:t>
            </a:r>
          </a:p>
        </p:txBody>
      </p:sp>
      <p:pic>
        <p:nvPicPr>
          <p:cNvPr id="12" name="Grafik 3">
            <a:extLst>
              <a:ext uri="{FF2B5EF4-FFF2-40B4-BE49-F238E27FC236}">
                <a16:creationId xmlns:a16="http://schemas.microsoft.com/office/drawing/2014/main" id="{7EBF4A7A-8946-4B81-B7F5-066D8B1871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7410" y="2058534"/>
            <a:ext cx="5137534" cy="3604493"/>
          </a:xfrm>
          <a:prstGeom prst="ellipse">
            <a:avLst/>
          </a:prstGeom>
          <a:ln>
            <a:noFill/>
          </a:ln>
          <a:effectLst>
            <a:softEdge rad="112500"/>
          </a:effectLst>
        </p:spPr>
      </p:pic>
      <p:sp>
        <p:nvSpPr>
          <p:cNvPr id="8" name="Inhaltsplatzhalter 2">
            <a:extLst>
              <a:ext uri="{FF2B5EF4-FFF2-40B4-BE49-F238E27FC236}">
                <a16:creationId xmlns:a16="http://schemas.microsoft.com/office/drawing/2014/main" id="{75257E62-C0E3-4ECC-8E9F-BE571D8BA0B9}"/>
              </a:ext>
            </a:extLst>
          </p:cNvPr>
          <p:cNvSpPr txBox="1">
            <a:spLocks/>
          </p:cNvSpPr>
          <p:nvPr/>
        </p:nvSpPr>
        <p:spPr bwMode="auto">
          <a:xfrm>
            <a:off x="6492198" y="4148389"/>
            <a:ext cx="2164503" cy="165618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None/>
            </a:pPr>
            <a:r>
              <a:rPr lang="en-GB" sz="1600" b="0" dirty="0"/>
              <a:t>A perimeter fence </a:t>
            </a:r>
            <a:r>
              <a:rPr lang="en-US" sz="1600" b="0" dirty="0"/>
              <a:t>helps to prevent disease entry via vehicles, guests, and other domestic and wild animals</a:t>
            </a:r>
            <a:endParaRPr lang="de-CH" sz="1600" b="0" kern="1200" dirty="0">
              <a:cs typeface="+mn-cs"/>
            </a:endParaRPr>
          </a:p>
        </p:txBody>
      </p:sp>
      <p:sp>
        <p:nvSpPr>
          <p:cNvPr id="10" name="Inhaltsplatzhalter 2">
            <a:extLst>
              <a:ext uri="{FF2B5EF4-FFF2-40B4-BE49-F238E27FC236}">
                <a16:creationId xmlns:a16="http://schemas.microsoft.com/office/drawing/2014/main" id="{6988B095-CC65-4511-A4A1-B4B82165F3A9}"/>
              </a:ext>
            </a:extLst>
          </p:cNvPr>
          <p:cNvSpPr txBox="1">
            <a:spLocks/>
          </p:cNvSpPr>
          <p:nvPr/>
        </p:nvSpPr>
        <p:spPr bwMode="auto">
          <a:xfrm>
            <a:off x="373125" y="4890955"/>
            <a:ext cx="4632995" cy="91361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0" indent="0">
              <a:buNone/>
            </a:pPr>
            <a:r>
              <a:rPr lang="en-US" sz="1600" b="0" dirty="0"/>
              <a:t>Provide one pair of clean rubber shoes / boots at the entry of the chicken house for each worker and guest</a:t>
            </a:r>
            <a:endParaRPr lang="de-CH" sz="1600" b="0" dirty="0"/>
          </a:p>
        </p:txBody>
      </p:sp>
      <p:cxnSp>
        <p:nvCxnSpPr>
          <p:cNvPr id="15" name="Gerader Verbinder 14">
            <a:extLst>
              <a:ext uri="{FF2B5EF4-FFF2-40B4-BE49-F238E27FC236}">
                <a16:creationId xmlns:a16="http://schemas.microsoft.com/office/drawing/2014/main" id="{BC9DF561-C1AE-4495-959E-DA5C28E34AF6}"/>
              </a:ext>
            </a:extLst>
          </p:cNvPr>
          <p:cNvCxnSpPr>
            <a:cxnSpLocks/>
          </p:cNvCxnSpPr>
          <p:nvPr/>
        </p:nvCxnSpPr>
        <p:spPr bwMode="auto">
          <a:xfrm flipH="1" flipV="1">
            <a:off x="3131840" y="1874966"/>
            <a:ext cx="229263" cy="2132069"/>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9" name="Inhaltsplatzhalter 2">
            <a:extLst>
              <a:ext uri="{FF2B5EF4-FFF2-40B4-BE49-F238E27FC236}">
                <a16:creationId xmlns:a16="http://schemas.microsoft.com/office/drawing/2014/main" id="{5515D8AD-0669-45AB-BF13-E4F97E193B4F}"/>
              </a:ext>
            </a:extLst>
          </p:cNvPr>
          <p:cNvSpPr txBox="1">
            <a:spLocks/>
          </p:cNvSpPr>
          <p:nvPr/>
        </p:nvSpPr>
        <p:spPr bwMode="auto">
          <a:xfrm>
            <a:off x="6460447" y="1235042"/>
            <a:ext cx="2263694" cy="165618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None/>
            </a:pPr>
            <a:r>
              <a:rPr lang="en-GB" sz="1600" b="0" dirty="0"/>
              <a:t>Overall: Purchase healthy eggs / chicks / birds from a farm with good management, hygiene and vaccination practices</a:t>
            </a:r>
            <a:endParaRPr lang="de-CH" sz="1600" b="0" dirty="0"/>
          </a:p>
        </p:txBody>
      </p:sp>
      <p:cxnSp>
        <p:nvCxnSpPr>
          <p:cNvPr id="25" name="Gerader Verbinder 24">
            <a:extLst>
              <a:ext uri="{FF2B5EF4-FFF2-40B4-BE49-F238E27FC236}">
                <a16:creationId xmlns:a16="http://schemas.microsoft.com/office/drawing/2014/main" id="{12DF3960-807C-4311-89FD-A5699A1622FF}"/>
              </a:ext>
            </a:extLst>
          </p:cNvPr>
          <p:cNvCxnSpPr>
            <a:cxnSpLocks/>
          </p:cNvCxnSpPr>
          <p:nvPr/>
        </p:nvCxnSpPr>
        <p:spPr bwMode="auto">
          <a:xfrm flipV="1">
            <a:off x="2827549" y="4007035"/>
            <a:ext cx="533554" cy="81122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7" name="Gerader Verbinder 26">
            <a:extLst>
              <a:ext uri="{FF2B5EF4-FFF2-40B4-BE49-F238E27FC236}">
                <a16:creationId xmlns:a16="http://schemas.microsoft.com/office/drawing/2014/main" id="{C05294C8-70E3-4F3A-AF2E-C22EA873D162}"/>
              </a:ext>
            </a:extLst>
          </p:cNvPr>
          <p:cNvCxnSpPr>
            <a:cxnSpLocks/>
          </p:cNvCxnSpPr>
          <p:nvPr/>
        </p:nvCxnSpPr>
        <p:spPr bwMode="auto">
          <a:xfrm>
            <a:off x="5006120" y="4367893"/>
            <a:ext cx="1436482" cy="523062"/>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24" name="Inhaltsplatzhalter 2">
            <a:extLst>
              <a:ext uri="{FF2B5EF4-FFF2-40B4-BE49-F238E27FC236}">
                <a16:creationId xmlns:a16="http://schemas.microsoft.com/office/drawing/2014/main" id="{69C1FFE9-7A75-437F-96E1-563CC6C364DA}"/>
              </a:ext>
            </a:extLst>
          </p:cNvPr>
          <p:cNvSpPr txBox="1">
            <a:spLocks/>
          </p:cNvSpPr>
          <p:nvPr/>
        </p:nvSpPr>
        <p:spPr bwMode="auto">
          <a:xfrm>
            <a:off x="373125" y="1250035"/>
            <a:ext cx="2946013" cy="100246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None/>
            </a:pPr>
            <a:r>
              <a:rPr lang="en-US" sz="1600" b="0" dirty="0">
                <a:ea typeface="SimSun" panose="02010600030101010101" pitchFamily="2" charset="-122"/>
                <a:cs typeface="Times New Roman" panose="02020603050405020304" pitchFamily="18" charset="0"/>
              </a:rPr>
              <a:t>Install hand washing stations with water and soap at the entry to each chicken house</a:t>
            </a:r>
            <a:endParaRPr lang="de-CH" sz="1600" b="0" dirty="0"/>
          </a:p>
        </p:txBody>
      </p:sp>
      <p:sp>
        <p:nvSpPr>
          <p:cNvPr id="32" name="Inhaltsplatzhalter 2">
            <a:extLst>
              <a:ext uri="{FF2B5EF4-FFF2-40B4-BE49-F238E27FC236}">
                <a16:creationId xmlns:a16="http://schemas.microsoft.com/office/drawing/2014/main" id="{C1BFF7E6-6592-4B4A-BE99-02E73AF23285}"/>
              </a:ext>
            </a:extLst>
          </p:cNvPr>
          <p:cNvSpPr txBox="1">
            <a:spLocks/>
          </p:cNvSpPr>
          <p:nvPr/>
        </p:nvSpPr>
        <p:spPr bwMode="auto">
          <a:xfrm>
            <a:off x="3557594" y="1235042"/>
            <a:ext cx="2810989" cy="129092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indent="0">
              <a:buNone/>
            </a:pPr>
            <a:r>
              <a:rPr lang="en-US" sz="1600" b="0" dirty="0">
                <a:ea typeface="SimSun" panose="02010600030101010101" pitchFamily="2" charset="-122"/>
                <a:cs typeface="Times New Roman" panose="02020603050405020304" pitchFamily="18" charset="0"/>
              </a:rPr>
              <a:t>Clean up spilled feed or standing water promptly to avoid attracting wild animals that may carry disease </a:t>
            </a:r>
            <a:endParaRPr lang="de-CH" sz="1600" b="0" dirty="0"/>
          </a:p>
        </p:txBody>
      </p:sp>
      <p:cxnSp>
        <p:nvCxnSpPr>
          <p:cNvPr id="33" name="Gerader Verbinder 14">
            <a:extLst>
              <a:ext uri="{FF2B5EF4-FFF2-40B4-BE49-F238E27FC236}">
                <a16:creationId xmlns:a16="http://schemas.microsoft.com/office/drawing/2014/main" id="{8251813F-3B05-454C-9102-37AD37F64E05}"/>
              </a:ext>
            </a:extLst>
          </p:cNvPr>
          <p:cNvCxnSpPr>
            <a:cxnSpLocks/>
          </p:cNvCxnSpPr>
          <p:nvPr/>
        </p:nvCxnSpPr>
        <p:spPr bwMode="auto">
          <a:xfrm flipV="1">
            <a:off x="3653330" y="2348880"/>
            <a:ext cx="1139896" cy="713969"/>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2709655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FF3E66B-2829-4990-8A29-18D01D741434}"/>
              </a:ext>
            </a:extLst>
          </p:cNvPr>
          <p:cNvSpPr>
            <a:spLocks noGrp="1"/>
          </p:cNvSpPr>
          <p:nvPr>
            <p:ph type="title"/>
          </p:nvPr>
        </p:nvSpPr>
        <p:spPr>
          <a:xfrm>
            <a:off x="533400" y="228600"/>
            <a:ext cx="8251825" cy="698500"/>
          </a:xfrm>
        </p:spPr>
        <p:txBody>
          <a:bodyPr/>
          <a:lstStyle/>
          <a:p>
            <a:r>
              <a:rPr lang="de-CH" dirty="0" err="1"/>
              <a:t>How</a:t>
            </a:r>
            <a:r>
              <a:rPr lang="de-CH" dirty="0"/>
              <a:t> </a:t>
            </a:r>
            <a:r>
              <a:rPr lang="de-CH" dirty="0" err="1"/>
              <a:t>to</a:t>
            </a:r>
            <a:r>
              <a:rPr lang="de-CH" dirty="0"/>
              <a:t> catch </a:t>
            </a:r>
            <a:r>
              <a:rPr lang="de-CH" dirty="0" err="1"/>
              <a:t>chickens</a:t>
            </a:r>
            <a:endParaRPr lang="de-CH" dirty="0"/>
          </a:p>
        </p:txBody>
      </p:sp>
      <p:sp>
        <p:nvSpPr>
          <p:cNvPr id="7" name="Rechteck 6">
            <a:extLst>
              <a:ext uri="{FF2B5EF4-FFF2-40B4-BE49-F238E27FC236}">
                <a16:creationId xmlns:a16="http://schemas.microsoft.com/office/drawing/2014/main" id="{F6AE6EB9-29BF-49FB-B251-9BBCBA052CE5}"/>
              </a:ext>
            </a:extLst>
          </p:cNvPr>
          <p:cNvSpPr/>
          <p:nvPr/>
        </p:nvSpPr>
        <p:spPr>
          <a:xfrm>
            <a:off x="4674030" y="4867701"/>
            <a:ext cx="3888432" cy="60686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Chicken are best picked up from behind by grasping the body of the animal with the hands from both sides.</a:t>
            </a:r>
          </a:p>
        </p:txBody>
      </p:sp>
      <p:pic>
        <p:nvPicPr>
          <p:cNvPr id="9" name="Picture 37">
            <a:extLst>
              <a:ext uri="{FF2B5EF4-FFF2-40B4-BE49-F238E27FC236}">
                <a16:creationId xmlns:a16="http://schemas.microsoft.com/office/drawing/2014/main" id="{8ED9111F-4459-4EB2-8A7D-647EAFBBB035}"/>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909691" y="1205942"/>
            <a:ext cx="3351942" cy="3240360"/>
          </a:xfrm>
          <a:prstGeom prst="rect">
            <a:avLst/>
          </a:prstGeom>
          <a:noFill/>
        </p:spPr>
      </p:pic>
      <p:pic>
        <p:nvPicPr>
          <p:cNvPr id="8" name="Grafik 7">
            <a:extLst>
              <a:ext uri="{FF2B5EF4-FFF2-40B4-BE49-F238E27FC236}">
                <a16:creationId xmlns:a16="http://schemas.microsoft.com/office/drawing/2014/main" id="{880E5719-DCF6-4A1C-9E08-3CE5032E22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094" y="1122014"/>
            <a:ext cx="4752528" cy="3499496"/>
          </a:xfrm>
          <a:prstGeom prst="rect">
            <a:avLst/>
          </a:prstGeom>
        </p:spPr>
      </p:pic>
      <p:pic>
        <p:nvPicPr>
          <p:cNvPr id="10" name="Grafik 9">
            <a:extLst>
              <a:ext uri="{FF2B5EF4-FFF2-40B4-BE49-F238E27FC236}">
                <a16:creationId xmlns:a16="http://schemas.microsoft.com/office/drawing/2014/main" id="{4EB5F28E-7120-4311-A08F-786CF865C0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23728" y="980728"/>
            <a:ext cx="2160240" cy="209786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Rechteck 10">
            <a:extLst>
              <a:ext uri="{FF2B5EF4-FFF2-40B4-BE49-F238E27FC236}">
                <a16:creationId xmlns:a16="http://schemas.microsoft.com/office/drawing/2014/main" id="{662F555E-FDC6-439E-B71F-1F74DB2BF3FA}"/>
              </a:ext>
            </a:extLst>
          </p:cNvPr>
          <p:cNvSpPr/>
          <p:nvPr/>
        </p:nvSpPr>
        <p:spPr>
          <a:xfrm>
            <a:off x="907825" y="4821884"/>
            <a:ext cx="3888432"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Using a hook when catching chickens can make it much more easy and less stressful for animals and people.</a:t>
            </a:r>
          </a:p>
        </p:txBody>
      </p:sp>
    </p:spTree>
    <p:extLst>
      <p:ext uri="{BB962C8B-B14F-4D97-AF65-F5344CB8AC3E}">
        <p14:creationId xmlns:p14="http://schemas.microsoft.com/office/powerpoint/2010/main" val="3859264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FF3E66B-2829-4990-8A29-18D01D741434}"/>
              </a:ext>
            </a:extLst>
          </p:cNvPr>
          <p:cNvSpPr>
            <a:spLocks noGrp="1"/>
          </p:cNvSpPr>
          <p:nvPr>
            <p:ph type="title"/>
          </p:nvPr>
        </p:nvSpPr>
        <p:spPr>
          <a:xfrm>
            <a:off x="533400" y="228600"/>
            <a:ext cx="8251825" cy="698500"/>
          </a:xfrm>
        </p:spPr>
        <p:txBody>
          <a:bodyPr/>
          <a:lstStyle/>
          <a:p>
            <a:r>
              <a:rPr lang="de-CH" dirty="0" err="1"/>
              <a:t>How</a:t>
            </a:r>
            <a:r>
              <a:rPr lang="de-CH" dirty="0"/>
              <a:t> </a:t>
            </a:r>
            <a:r>
              <a:rPr lang="de-CH" dirty="0" err="1"/>
              <a:t>to</a:t>
            </a:r>
            <a:r>
              <a:rPr lang="de-CH" dirty="0"/>
              <a:t> hold </a:t>
            </a:r>
            <a:r>
              <a:rPr lang="de-CH" dirty="0" err="1"/>
              <a:t>chickens</a:t>
            </a:r>
            <a:endParaRPr lang="de-CH" dirty="0"/>
          </a:p>
        </p:txBody>
      </p:sp>
      <p:pic>
        <p:nvPicPr>
          <p:cNvPr id="8" name="Grafik 7">
            <a:extLst>
              <a:ext uri="{FF2B5EF4-FFF2-40B4-BE49-F238E27FC236}">
                <a16:creationId xmlns:a16="http://schemas.microsoft.com/office/drawing/2014/main" id="{A78A95BD-3576-4B1A-B7BE-5081169C3B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2413" y="1933677"/>
            <a:ext cx="5076454" cy="2940743"/>
          </a:xfrm>
          <a:prstGeom prst="rect">
            <a:avLst/>
          </a:prstGeom>
        </p:spPr>
      </p:pic>
      <p:pic>
        <p:nvPicPr>
          <p:cNvPr id="10" name="Grafik 9">
            <a:extLst>
              <a:ext uri="{FF2B5EF4-FFF2-40B4-BE49-F238E27FC236}">
                <a16:creationId xmlns:a16="http://schemas.microsoft.com/office/drawing/2014/main" id="{C68D5D4C-0CB7-46B1-B4EB-DD991A3A77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1236014"/>
            <a:ext cx="4435596" cy="3571658"/>
          </a:xfrm>
          <a:prstGeom prst="rect">
            <a:avLst/>
          </a:prstGeom>
        </p:spPr>
      </p:pic>
      <p:sp>
        <p:nvSpPr>
          <p:cNvPr id="11" name="Rechteck 10">
            <a:extLst>
              <a:ext uri="{FF2B5EF4-FFF2-40B4-BE49-F238E27FC236}">
                <a16:creationId xmlns:a16="http://schemas.microsoft.com/office/drawing/2014/main" id="{C910C02D-814A-4EA0-99E7-EF9D3C978989}"/>
              </a:ext>
            </a:extLst>
          </p:cNvPr>
          <p:cNvSpPr/>
          <p:nvPr/>
        </p:nvSpPr>
        <p:spPr>
          <a:xfrm>
            <a:off x="2658772" y="4840163"/>
            <a:ext cx="3313443" cy="60686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Holding chickens properly </a:t>
            </a:r>
          </a:p>
        </p:txBody>
      </p:sp>
    </p:spTree>
    <p:extLst>
      <p:ext uri="{BB962C8B-B14F-4D97-AF65-F5344CB8AC3E}">
        <p14:creationId xmlns:p14="http://schemas.microsoft.com/office/powerpoint/2010/main" val="1861050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CEE0210-4A75-45EF-99D6-A6276EB3CA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1560802"/>
            <a:ext cx="3728578" cy="3385915"/>
          </a:xfrm>
          <a:prstGeom prst="rect">
            <a:avLst/>
          </a:prstGeom>
        </p:spPr>
      </p:pic>
      <p:pic>
        <p:nvPicPr>
          <p:cNvPr id="4" name="Grafik 3">
            <a:extLst>
              <a:ext uri="{FF2B5EF4-FFF2-40B4-BE49-F238E27FC236}">
                <a16:creationId xmlns:a16="http://schemas.microsoft.com/office/drawing/2014/main" id="{215C369D-E7A4-4F7D-8A73-7CE374CA58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43" y="1557312"/>
            <a:ext cx="3925066" cy="3403633"/>
          </a:xfrm>
          <a:prstGeom prst="rect">
            <a:avLst/>
          </a:prstGeom>
        </p:spPr>
      </p:pic>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build</a:t>
            </a:r>
            <a:r>
              <a:rPr lang="de-DE" dirty="0"/>
              <a:t> a </a:t>
            </a:r>
            <a:r>
              <a:rPr lang="de-DE" dirty="0" err="1"/>
              <a:t>catching</a:t>
            </a:r>
            <a:r>
              <a:rPr lang="de-DE" dirty="0"/>
              <a:t> </a:t>
            </a:r>
            <a:r>
              <a:rPr lang="de-DE" dirty="0" err="1"/>
              <a:t>grid</a:t>
            </a:r>
            <a:endParaRPr lang="de-DE" dirty="0"/>
          </a:p>
        </p:txBody>
      </p:sp>
      <p:sp>
        <p:nvSpPr>
          <p:cNvPr id="6" name="Rechteck 6">
            <a:extLst>
              <a:ext uri="{FF2B5EF4-FFF2-40B4-BE49-F238E27FC236}">
                <a16:creationId xmlns:a16="http://schemas.microsoft.com/office/drawing/2014/main" id="{CB239DCC-63B1-476F-A90C-A495307BF9E9}"/>
              </a:ext>
            </a:extLst>
          </p:cNvPr>
          <p:cNvSpPr/>
          <p:nvPr/>
        </p:nvSpPr>
        <p:spPr>
          <a:xfrm>
            <a:off x="432843" y="4950897"/>
            <a:ext cx="3779118" cy="49432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Attach wire mesh to a (metal) frame</a:t>
            </a:r>
          </a:p>
        </p:txBody>
      </p:sp>
      <p:sp>
        <p:nvSpPr>
          <p:cNvPr id="8" name="Rechteck 6">
            <a:extLst>
              <a:ext uri="{FF2B5EF4-FFF2-40B4-BE49-F238E27FC236}">
                <a16:creationId xmlns:a16="http://schemas.microsoft.com/office/drawing/2014/main" id="{1532E10B-CF7F-44C5-BE16-57C2268609CA}"/>
              </a:ext>
            </a:extLst>
          </p:cNvPr>
          <p:cNvSpPr/>
          <p:nvPr/>
        </p:nvSpPr>
        <p:spPr>
          <a:xfrm>
            <a:off x="4499992" y="4950208"/>
            <a:ext cx="3870661" cy="49432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Attach several frames to each other</a:t>
            </a:r>
          </a:p>
        </p:txBody>
      </p:sp>
      <p:sp>
        <p:nvSpPr>
          <p:cNvPr id="9" name="Rechteck 6">
            <a:extLst>
              <a:ext uri="{FF2B5EF4-FFF2-40B4-BE49-F238E27FC236}">
                <a16:creationId xmlns:a16="http://schemas.microsoft.com/office/drawing/2014/main" id="{3120DA99-595E-4EE6-BBE9-2F9D415EC87A}"/>
              </a:ext>
            </a:extLst>
          </p:cNvPr>
          <p:cNvSpPr/>
          <p:nvPr/>
        </p:nvSpPr>
        <p:spPr>
          <a:xfrm>
            <a:off x="5844164" y="5414033"/>
            <a:ext cx="2520280" cy="41368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Tree>
    <p:extLst>
      <p:ext uri="{BB962C8B-B14F-4D97-AF65-F5344CB8AC3E}">
        <p14:creationId xmlns:p14="http://schemas.microsoft.com/office/powerpoint/2010/main" val="2944329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264A6A0C-5D4F-4A09-9E8D-6A8E990F3D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526" y="939512"/>
            <a:ext cx="6552728" cy="4840599"/>
          </a:xfrm>
          <a:prstGeom prst="rect">
            <a:avLst/>
          </a:prstGeom>
        </p:spPr>
      </p:pic>
      <p:sp>
        <p:nvSpPr>
          <p:cNvPr id="2" name="Titel 1"/>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use</a:t>
            </a:r>
            <a:r>
              <a:rPr lang="de-DE" dirty="0"/>
              <a:t> a </a:t>
            </a:r>
            <a:r>
              <a:rPr lang="de-DE" dirty="0" err="1"/>
              <a:t>catching</a:t>
            </a:r>
            <a:r>
              <a:rPr lang="de-DE" dirty="0"/>
              <a:t> </a:t>
            </a:r>
            <a:r>
              <a:rPr lang="de-DE" dirty="0" err="1"/>
              <a:t>grid</a:t>
            </a:r>
            <a:endParaRPr lang="de-DE" dirty="0"/>
          </a:p>
        </p:txBody>
      </p:sp>
      <p:sp>
        <p:nvSpPr>
          <p:cNvPr id="7" name="Rechteck 6">
            <a:extLst>
              <a:ext uri="{FF2B5EF4-FFF2-40B4-BE49-F238E27FC236}">
                <a16:creationId xmlns:a16="http://schemas.microsoft.com/office/drawing/2014/main" id="{D44849B9-D286-4CF3-B463-65A728D4C7D2}"/>
              </a:ext>
            </a:extLst>
          </p:cNvPr>
          <p:cNvSpPr/>
          <p:nvPr/>
        </p:nvSpPr>
        <p:spPr>
          <a:xfrm>
            <a:off x="467545" y="4737787"/>
            <a:ext cx="2232248" cy="71613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Corner the chickens </a:t>
            </a:r>
            <a:br>
              <a:rPr lang="en-US" sz="1600" b="0" dirty="0">
                <a:latin typeface="+mn-lt"/>
                <a:ea typeface="ＭＳ Ｐゴシック" charset="-128"/>
              </a:rPr>
            </a:br>
            <a:r>
              <a:rPr lang="en-US" sz="1600" b="0" dirty="0">
                <a:latin typeface="+mn-lt"/>
                <a:ea typeface="ＭＳ Ｐゴシック" charset="-128"/>
              </a:rPr>
              <a:t>with the catching grid</a:t>
            </a:r>
          </a:p>
        </p:txBody>
      </p:sp>
      <p:sp>
        <p:nvSpPr>
          <p:cNvPr id="9" name="Rechteck 6">
            <a:extLst>
              <a:ext uri="{FF2B5EF4-FFF2-40B4-BE49-F238E27FC236}">
                <a16:creationId xmlns:a16="http://schemas.microsoft.com/office/drawing/2014/main" id="{7A88786D-E557-4AF7-99B7-EB53FF3AB091}"/>
              </a:ext>
            </a:extLst>
          </p:cNvPr>
          <p:cNvSpPr/>
          <p:nvPr/>
        </p:nvSpPr>
        <p:spPr>
          <a:xfrm>
            <a:off x="6106160" y="4782399"/>
            <a:ext cx="2520280" cy="62690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Pick up the chickens </a:t>
            </a:r>
            <a:r>
              <a:rPr lang="en-US" sz="1600" b="0" dirty="0">
                <a:ea typeface="ＭＳ Ｐゴシック" charset="-128"/>
              </a:rPr>
              <a:t>individually </a:t>
            </a:r>
            <a:r>
              <a:rPr lang="en-US" sz="1600" b="0" dirty="0">
                <a:latin typeface="+mn-lt"/>
                <a:ea typeface="ＭＳ Ｐゴシック" charset="-128"/>
              </a:rPr>
              <a:t>for inspection</a:t>
            </a:r>
          </a:p>
        </p:txBody>
      </p:sp>
      <p:grpSp>
        <p:nvGrpSpPr>
          <p:cNvPr id="3" name="Gruppieren 2">
            <a:extLst>
              <a:ext uri="{FF2B5EF4-FFF2-40B4-BE49-F238E27FC236}">
                <a16:creationId xmlns:a16="http://schemas.microsoft.com/office/drawing/2014/main" id="{339EED04-EE43-426F-AB22-AA7ADF919E51}"/>
              </a:ext>
            </a:extLst>
          </p:cNvPr>
          <p:cNvGrpSpPr/>
          <p:nvPr/>
        </p:nvGrpSpPr>
        <p:grpSpPr>
          <a:xfrm>
            <a:off x="4925384" y="854127"/>
            <a:ext cx="3922077" cy="938580"/>
            <a:chOff x="7484324" y="-1106194"/>
            <a:chExt cx="3922077" cy="938580"/>
          </a:xfrm>
        </p:grpSpPr>
        <p:sp>
          <p:nvSpPr>
            <p:cNvPr id="11" name="Rechteck 10">
              <a:extLst>
                <a:ext uri="{FF2B5EF4-FFF2-40B4-BE49-F238E27FC236}">
                  <a16:creationId xmlns:a16="http://schemas.microsoft.com/office/drawing/2014/main" id="{96FA2939-4F5C-466F-BEE1-718D6C64873B}"/>
                </a:ext>
              </a:extLst>
            </p:cNvPr>
            <p:cNvSpPr/>
            <p:nvPr/>
          </p:nvSpPr>
          <p:spPr>
            <a:xfrm>
              <a:off x="7484324" y="-885164"/>
              <a:ext cx="3747393" cy="717550"/>
            </a:xfrm>
            <a:prstGeom prst="rect">
              <a:avLst/>
            </a:prstGeom>
            <a:solidFill>
              <a:srgbClr val="FF7C8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Don’t push the chickens too close </a:t>
              </a:r>
              <a:br>
                <a:rPr lang="en-US" sz="1600" b="0" dirty="0">
                  <a:latin typeface="+mn-lt"/>
                  <a:ea typeface="ＭＳ Ｐゴシック" charset="-128"/>
                </a:rPr>
              </a:br>
              <a:r>
                <a:rPr lang="en-US" sz="1600" b="0" dirty="0">
                  <a:latin typeface="+mn-lt"/>
                  <a:ea typeface="ＭＳ Ｐゴシック" charset="-128"/>
                </a:rPr>
                <a:t>together as they easily suffocate.</a:t>
              </a:r>
            </a:p>
          </p:txBody>
        </p:sp>
        <p:pic>
          <p:nvPicPr>
            <p:cNvPr id="5" name="Grafik 4" descr="Ausrufezeichen">
              <a:extLst>
                <a:ext uri="{FF2B5EF4-FFF2-40B4-BE49-F238E27FC236}">
                  <a16:creationId xmlns:a16="http://schemas.microsoft.com/office/drawing/2014/main" id="{56171A14-41BE-44F9-93D5-8B8372130F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2001" y="-1106194"/>
              <a:ext cx="914400" cy="914400"/>
            </a:xfrm>
            <a:prstGeom prst="rect">
              <a:avLst/>
            </a:prstGeom>
          </p:spPr>
        </p:pic>
      </p:grpSp>
      <p:sp>
        <p:nvSpPr>
          <p:cNvPr id="10" name="Rechteck 6">
            <a:extLst>
              <a:ext uri="{FF2B5EF4-FFF2-40B4-BE49-F238E27FC236}">
                <a16:creationId xmlns:a16="http://schemas.microsoft.com/office/drawing/2014/main" id="{5642E448-E8B3-4A69-AA3B-074531055ABB}"/>
              </a:ext>
            </a:extLst>
          </p:cNvPr>
          <p:cNvSpPr/>
          <p:nvPr/>
        </p:nvSpPr>
        <p:spPr>
          <a:xfrm>
            <a:off x="5119974" y="5780112"/>
            <a:ext cx="2520280" cy="305990"/>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Tree>
    <p:extLst>
      <p:ext uri="{BB962C8B-B14F-4D97-AF65-F5344CB8AC3E}">
        <p14:creationId xmlns:p14="http://schemas.microsoft.com/office/powerpoint/2010/main" val="3257636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0A52FCF-F01D-4777-B468-9C0B4152A2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142828" y="1898003"/>
            <a:ext cx="3409957" cy="3512602"/>
          </a:xfrm>
          <a:prstGeom prst="rect">
            <a:avLst/>
          </a:prstGeom>
          <a:solidFill>
            <a:srgbClr val="92D050"/>
          </a:solidFill>
        </p:spPr>
      </p:pic>
      <p:sp>
        <p:nvSpPr>
          <p:cNvPr id="2" name="Titel 1"/>
          <p:cNvSpPr>
            <a:spLocks noGrp="1"/>
          </p:cNvSpPr>
          <p:nvPr>
            <p:ph type="title"/>
          </p:nvPr>
        </p:nvSpPr>
        <p:spPr>
          <a:xfrm>
            <a:off x="352942" y="128653"/>
            <a:ext cx="8251825" cy="717550"/>
          </a:xfrm>
        </p:spPr>
        <p:txBody>
          <a:bodyPr/>
          <a:lstStyle/>
          <a:p>
            <a:r>
              <a:rPr lang="de-DE" dirty="0" err="1"/>
              <a:t>Characteristics</a:t>
            </a:r>
            <a:r>
              <a:rPr lang="de-DE" dirty="0"/>
              <a:t> </a:t>
            </a:r>
            <a:r>
              <a:rPr lang="de-DE" dirty="0" err="1"/>
              <a:t>of</a:t>
            </a:r>
            <a:r>
              <a:rPr lang="de-DE" dirty="0"/>
              <a:t> a </a:t>
            </a:r>
            <a:r>
              <a:rPr lang="de-DE" dirty="0" err="1"/>
              <a:t>healthy</a:t>
            </a:r>
            <a:r>
              <a:rPr lang="de-DE" dirty="0"/>
              <a:t> </a:t>
            </a:r>
            <a:r>
              <a:rPr lang="de-DE" dirty="0" err="1"/>
              <a:t>chicken</a:t>
            </a:r>
            <a:endParaRPr lang="de-DE" dirty="0"/>
          </a:p>
        </p:txBody>
      </p:sp>
      <p:sp>
        <p:nvSpPr>
          <p:cNvPr id="18" name="Sprechblase: rechteckig 6">
            <a:extLst>
              <a:ext uri="{FF2B5EF4-FFF2-40B4-BE49-F238E27FC236}">
                <a16:creationId xmlns:a16="http://schemas.microsoft.com/office/drawing/2014/main" id="{A5D714DE-C3E1-4A63-9191-5759FD4BCF16}"/>
              </a:ext>
            </a:extLst>
          </p:cNvPr>
          <p:cNvSpPr/>
          <p:nvPr/>
        </p:nvSpPr>
        <p:spPr>
          <a:xfrm>
            <a:off x="827584" y="786132"/>
            <a:ext cx="7077194" cy="437997"/>
          </a:xfrm>
          <a:prstGeom prst="wedgeRectCallout">
            <a:avLst>
              <a:gd name="adj1" fmla="val 7293"/>
              <a:gd name="adj2" fmla="val 46075"/>
            </a:avLst>
          </a:prstGeom>
          <a:no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General attitude: </a:t>
            </a:r>
            <a:r>
              <a:rPr lang="en-US" sz="1200" b="0" dirty="0"/>
              <a:t>alert, strong, eager to eat, normal growth for age (pullets and broilers), normal egg production for age (layers), normal weight for age, has no visible wounds or injuries.</a:t>
            </a:r>
            <a:endParaRPr lang="en-US" sz="1200" dirty="0"/>
          </a:p>
        </p:txBody>
      </p:sp>
      <p:sp>
        <p:nvSpPr>
          <p:cNvPr id="20" name="Sprechblase: rechteckig 4">
            <a:extLst>
              <a:ext uri="{FF2B5EF4-FFF2-40B4-BE49-F238E27FC236}">
                <a16:creationId xmlns:a16="http://schemas.microsoft.com/office/drawing/2014/main" id="{F15C7613-55DC-4A5C-A35A-C01ECAB1C9E6}"/>
              </a:ext>
            </a:extLst>
          </p:cNvPr>
          <p:cNvSpPr/>
          <p:nvPr/>
        </p:nvSpPr>
        <p:spPr>
          <a:xfrm>
            <a:off x="339369" y="5267964"/>
            <a:ext cx="3512551" cy="586599"/>
          </a:xfrm>
          <a:prstGeom prst="wedgeRectCallout">
            <a:avLst>
              <a:gd name="adj1" fmla="val 64242"/>
              <a:gd name="adj2" fmla="val -42738"/>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Feet</a:t>
            </a:r>
            <a:r>
              <a:rPr lang="en-US" sz="1200" b="0" dirty="0"/>
              <a:t>: skin under the feet should be uniform, with no discolorations, breaks in the skin, or ulcers</a:t>
            </a:r>
          </a:p>
          <a:p>
            <a:br>
              <a:rPr lang="en-US" sz="1200" dirty="0"/>
            </a:br>
            <a:endParaRPr lang="en-US" sz="1200" b="0" dirty="0">
              <a:latin typeface="+mn-lt"/>
              <a:ea typeface="ＭＳ Ｐゴシック" charset="-128"/>
            </a:endParaRPr>
          </a:p>
        </p:txBody>
      </p:sp>
      <p:sp>
        <p:nvSpPr>
          <p:cNvPr id="21" name="Sprechblase: rechteckig 4">
            <a:extLst>
              <a:ext uri="{FF2B5EF4-FFF2-40B4-BE49-F238E27FC236}">
                <a16:creationId xmlns:a16="http://schemas.microsoft.com/office/drawing/2014/main" id="{20F316A1-7190-4AC7-A180-B8F67ACEB32E}"/>
              </a:ext>
            </a:extLst>
          </p:cNvPr>
          <p:cNvSpPr/>
          <p:nvPr/>
        </p:nvSpPr>
        <p:spPr>
          <a:xfrm>
            <a:off x="6620116" y="3059604"/>
            <a:ext cx="2061871" cy="980851"/>
          </a:xfrm>
          <a:prstGeom prst="wedgeRectCallout">
            <a:avLst>
              <a:gd name="adj1" fmla="val -72730"/>
              <a:gd name="adj2" fmla="val 53737"/>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Eggs</a:t>
            </a:r>
            <a:r>
              <a:rPr lang="en-US" sz="1200" b="0" dirty="0"/>
              <a:t> (if laying): normal in size, with hard shells without folds or deposits, and with yolk of an intensive </a:t>
            </a:r>
            <a:r>
              <a:rPr lang="en-US" sz="1200" b="0" dirty="0" err="1"/>
              <a:t>colour</a:t>
            </a:r>
            <a:endParaRPr lang="en-US" sz="1200" b="0" dirty="0"/>
          </a:p>
          <a:p>
            <a:br>
              <a:rPr lang="en-US" sz="1200" dirty="0"/>
            </a:br>
            <a:endParaRPr lang="en-US" sz="1200" b="0" dirty="0">
              <a:latin typeface="+mn-lt"/>
              <a:ea typeface="ＭＳ Ｐゴシック" charset="-128"/>
            </a:endParaRPr>
          </a:p>
        </p:txBody>
      </p:sp>
      <p:sp>
        <p:nvSpPr>
          <p:cNvPr id="22" name="Sprechblase: rechteckig 4">
            <a:extLst>
              <a:ext uri="{FF2B5EF4-FFF2-40B4-BE49-F238E27FC236}">
                <a16:creationId xmlns:a16="http://schemas.microsoft.com/office/drawing/2014/main" id="{35E76C4F-A267-424F-A590-6219991C3840}"/>
              </a:ext>
            </a:extLst>
          </p:cNvPr>
          <p:cNvSpPr/>
          <p:nvPr/>
        </p:nvSpPr>
        <p:spPr>
          <a:xfrm>
            <a:off x="5652120" y="5085184"/>
            <a:ext cx="3036808" cy="744508"/>
          </a:xfrm>
          <a:prstGeom prst="wedgeRectCallout">
            <a:avLst>
              <a:gd name="adj1" fmla="val -47444"/>
              <a:gd name="adj2" fmla="val -70258"/>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r>
              <a:rPr lang="en-US" sz="1200" dirty="0"/>
              <a:t>Droppings</a:t>
            </a:r>
            <a:r>
              <a:rPr lang="en-US" sz="1200" b="0" dirty="0"/>
              <a:t>: should not be completely liquid (diarrhea) or contain blood; should not contain worms</a:t>
            </a:r>
            <a:endParaRPr lang="en-US" sz="1200" b="0" dirty="0">
              <a:latin typeface="+mn-lt"/>
              <a:ea typeface="ＭＳ Ｐゴシック" charset="-128"/>
            </a:endParaRPr>
          </a:p>
        </p:txBody>
      </p:sp>
      <p:sp>
        <p:nvSpPr>
          <p:cNvPr id="23" name="Sprechblase: rechteckig 22">
            <a:extLst>
              <a:ext uri="{FF2B5EF4-FFF2-40B4-BE49-F238E27FC236}">
                <a16:creationId xmlns:a16="http://schemas.microsoft.com/office/drawing/2014/main" id="{9281DE11-BCCE-4F61-BB44-65CBC783B0E4}"/>
              </a:ext>
            </a:extLst>
          </p:cNvPr>
          <p:cNvSpPr/>
          <p:nvPr/>
        </p:nvSpPr>
        <p:spPr>
          <a:xfrm>
            <a:off x="6372200" y="4143418"/>
            <a:ext cx="2309787" cy="838803"/>
          </a:xfrm>
          <a:prstGeom prst="wedgeRectCallout">
            <a:avLst>
              <a:gd name="adj1" fmla="val -68687"/>
              <a:gd name="adj2" fmla="val 5305"/>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Vent</a:t>
            </a:r>
            <a:r>
              <a:rPr lang="en-US" sz="1200" b="0" dirty="0"/>
              <a:t> or </a:t>
            </a:r>
            <a:r>
              <a:rPr lang="en-US" sz="1200" dirty="0"/>
              <a:t>cloaca</a:t>
            </a:r>
            <a:r>
              <a:rPr lang="en-US" sz="1200" b="0" dirty="0"/>
              <a:t>: clean, moist, and light pink; surrounding feathers clean and dry; without visible mites or lice</a:t>
            </a:r>
          </a:p>
          <a:p>
            <a:br>
              <a:rPr lang="en-US" sz="1200" dirty="0"/>
            </a:br>
            <a:endParaRPr lang="en-US" sz="1200" b="0" dirty="0">
              <a:latin typeface="+mn-lt"/>
              <a:ea typeface="ＭＳ Ｐゴシック" charset="-128"/>
            </a:endParaRPr>
          </a:p>
        </p:txBody>
      </p:sp>
      <p:sp>
        <p:nvSpPr>
          <p:cNvPr id="24" name="Sprechblase: rechteckig 23">
            <a:extLst>
              <a:ext uri="{FF2B5EF4-FFF2-40B4-BE49-F238E27FC236}">
                <a16:creationId xmlns:a16="http://schemas.microsoft.com/office/drawing/2014/main" id="{22B93A3F-FB6B-4F82-B031-4E17960CF1FB}"/>
              </a:ext>
            </a:extLst>
          </p:cNvPr>
          <p:cNvSpPr/>
          <p:nvPr/>
        </p:nvSpPr>
        <p:spPr>
          <a:xfrm>
            <a:off x="352942" y="2751891"/>
            <a:ext cx="2658647" cy="882238"/>
          </a:xfrm>
          <a:prstGeom prst="wedgeRectCallout">
            <a:avLst>
              <a:gd name="adj1" fmla="val 68297"/>
              <a:gd name="adj2" fmla="val -58383"/>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r>
              <a:rPr lang="en-US" sz="1200" dirty="0"/>
              <a:t>Eyes and sinuses </a:t>
            </a:r>
            <a:r>
              <a:rPr lang="en-US" sz="1200" b="0" dirty="0"/>
              <a:t>(the area bet-ween the eye and the beak): clear and bright with no discharge (i.e. no watery eyes), not swollen</a:t>
            </a:r>
            <a:br>
              <a:rPr lang="en-US" sz="1200" dirty="0"/>
            </a:br>
            <a:endParaRPr lang="en-US" sz="1200" b="0" dirty="0">
              <a:latin typeface="+mn-lt"/>
              <a:ea typeface="ＭＳ Ｐゴシック" charset="-128"/>
            </a:endParaRPr>
          </a:p>
        </p:txBody>
      </p:sp>
      <p:sp>
        <p:nvSpPr>
          <p:cNvPr id="25" name="Sprechblase: rechteckig 9">
            <a:extLst>
              <a:ext uri="{FF2B5EF4-FFF2-40B4-BE49-F238E27FC236}">
                <a16:creationId xmlns:a16="http://schemas.microsoft.com/office/drawing/2014/main" id="{B3AB6288-35C1-42A1-91B9-B372283175A2}"/>
              </a:ext>
            </a:extLst>
          </p:cNvPr>
          <p:cNvSpPr/>
          <p:nvPr/>
        </p:nvSpPr>
        <p:spPr>
          <a:xfrm>
            <a:off x="344170" y="3716001"/>
            <a:ext cx="2658647" cy="882238"/>
          </a:xfrm>
          <a:prstGeom prst="wedgeRectCallout">
            <a:avLst>
              <a:gd name="adj1" fmla="val 78561"/>
              <a:gd name="adj2" fmla="val -45535"/>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r>
              <a:rPr lang="en-US" sz="1200" dirty="0"/>
              <a:t>Crop</a:t>
            </a:r>
            <a:r>
              <a:rPr lang="en-US" sz="1200" b="0" dirty="0"/>
              <a:t> (round sack felt underneath the skin to the right of the breast-bone): before feeding feels almost flat, after feeding feels full and firm </a:t>
            </a:r>
            <a:endParaRPr lang="en-US" sz="1200" b="0" dirty="0">
              <a:latin typeface="+mn-lt"/>
              <a:ea typeface="ＭＳ Ｐゴシック" charset="-128"/>
            </a:endParaRPr>
          </a:p>
        </p:txBody>
      </p:sp>
      <p:sp>
        <p:nvSpPr>
          <p:cNvPr id="26" name="Sprechblase: rechteckig 9">
            <a:extLst>
              <a:ext uri="{FF2B5EF4-FFF2-40B4-BE49-F238E27FC236}">
                <a16:creationId xmlns:a16="http://schemas.microsoft.com/office/drawing/2014/main" id="{C6B360D6-17F9-45F1-951F-E75FB59E9261}"/>
              </a:ext>
            </a:extLst>
          </p:cNvPr>
          <p:cNvSpPr/>
          <p:nvPr/>
        </p:nvSpPr>
        <p:spPr>
          <a:xfrm>
            <a:off x="339370" y="4680111"/>
            <a:ext cx="2658648" cy="515979"/>
          </a:xfrm>
          <a:prstGeom prst="wedgeRectCallout">
            <a:avLst>
              <a:gd name="adj1" fmla="val 106636"/>
              <a:gd name="adj2" fmla="val -43110"/>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Legs</a:t>
            </a:r>
            <a:r>
              <a:rPr lang="en-US" sz="1200" b="0" dirty="0"/>
              <a:t> and </a:t>
            </a:r>
            <a:r>
              <a:rPr lang="en-US" sz="1200" dirty="0"/>
              <a:t>scales</a:t>
            </a:r>
            <a:r>
              <a:rPr lang="en-US" sz="1200" b="0" dirty="0"/>
              <a:t>: scales are smooth and even-</a:t>
            </a:r>
            <a:r>
              <a:rPr lang="en-US" sz="1200" b="0" dirty="0" err="1"/>
              <a:t>coloured</a:t>
            </a:r>
            <a:endParaRPr lang="en-US" sz="1200" b="0" dirty="0"/>
          </a:p>
          <a:p>
            <a:br>
              <a:rPr lang="en-US" sz="1200" dirty="0"/>
            </a:br>
            <a:endParaRPr lang="en-US" sz="1200" b="0" dirty="0">
              <a:latin typeface="+mn-lt"/>
              <a:ea typeface="ＭＳ Ｐゴシック" charset="-128"/>
            </a:endParaRPr>
          </a:p>
        </p:txBody>
      </p:sp>
      <p:sp>
        <p:nvSpPr>
          <p:cNvPr id="27" name="Sprechblase: rechteckig 9">
            <a:extLst>
              <a:ext uri="{FF2B5EF4-FFF2-40B4-BE49-F238E27FC236}">
                <a16:creationId xmlns:a16="http://schemas.microsoft.com/office/drawing/2014/main" id="{E6F0E54D-D2AB-4C9B-8217-3C2040CDBD8E}"/>
              </a:ext>
            </a:extLst>
          </p:cNvPr>
          <p:cNvSpPr/>
          <p:nvPr/>
        </p:nvSpPr>
        <p:spPr>
          <a:xfrm>
            <a:off x="346156" y="2054553"/>
            <a:ext cx="2658648" cy="614509"/>
          </a:xfrm>
          <a:prstGeom prst="wedgeRectCallout">
            <a:avLst>
              <a:gd name="adj1" fmla="val 62968"/>
              <a:gd name="adj2" fmla="val 17016"/>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dirty="0"/>
          </a:p>
          <a:p>
            <a:r>
              <a:rPr lang="en-US" sz="1200" dirty="0"/>
              <a:t>Nostrils and beak</a:t>
            </a:r>
            <a:r>
              <a:rPr lang="en-US" sz="1200" b="0" dirty="0"/>
              <a:t>: clean with no discharge (like watery or runny nose), no unpleasant smell at nostril </a:t>
            </a:r>
          </a:p>
          <a:p>
            <a:br>
              <a:rPr lang="en-US" sz="1200" dirty="0"/>
            </a:br>
            <a:endParaRPr lang="en-US" sz="1200" b="0" dirty="0">
              <a:latin typeface="+mn-lt"/>
              <a:ea typeface="ＭＳ Ｐゴシック" charset="-128"/>
            </a:endParaRPr>
          </a:p>
        </p:txBody>
      </p:sp>
      <p:sp>
        <p:nvSpPr>
          <p:cNvPr id="28" name="Sprechblase: rechteckig 27">
            <a:extLst>
              <a:ext uri="{FF2B5EF4-FFF2-40B4-BE49-F238E27FC236}">
                <a16:creationId xmlns:a16="http://schemas.microsoft.com/office/drawing/2014/main" id="{BD195186-530C-4094-84AB-3B1E7C3D2257}"/>
              </a:ext>
            </a:extLst>
          </p:cNvPr>
          <p:cNvSpPr/>
          <p:nvPr/>
        </p:nvSpPr>
        <p:spPr>
          <a:xfrm>
            <a:off x="3136042" y="1350249"/>
            <a:ext cx="2530799" cy="614510"/>
          </a:xfrm>
          <a:prstGeom prst="wedgeRectCallout">
            <a:avLst>
              <a:gd name="adj1" fmla="val 1815"/>
              <a:gd name="adj2" fmla="val 81255"/>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Comb</a:t>
            </a:r>
            <a:r>
              <a:rPr lang="en-US" sz="1200" b="0" dirty="0"/>
              <a:t> (top of head) and </a:t>
            </a:r>
            <a:r>
              <a:rPr lang="en-US" sz="1200" dirty="0"/>
              <a:t>wattles</a:t>
            </a:r>
            <a:r>
              <a:rPr lang="en-US" sz="1200" b="0" dirty="0"/>
              <a:t> (under chin): bright uniform </a:t>
            </a:r>
            <a:r>
              <a:rPr lang="en-US" sz="1200" b="0" dirty="0" err="1"/>
              <a:t>colour</a:t>
            </a:r>
            <a:r>
              <a:rPr lang="en-US" sz="1200" b="0" dirty="0"/>
              <a:t>, fleshy and soft to the touch </a:t>
            </a:r>
          </a:p>
          <a:p>
            <a:br>
              <a:rPr lang="en-US" sz="1200" dirty="0"/>
            </a:br>
            <a:endParaRPr lang="en-US" sz="1200" b="0" dirty="0">
              <a:latin typeface="+mn-lt"/>
              <a:ea typeface="ＭＳ Ｐゴシック" charset="-128"/>
            </a:endParaRPr>
          </a:p>
        </p:txBody>
      </p:sp>
      <p:sp>
        <p:nvSpPr>
          <p:cNvPr id="29" name="Sprechblase: rechteckig 28">
            <a:extLst>
              <a:ext uri="{FF2B5EF4-FFF2-40B4-BE49-F238E27FC236}">
                <a16:creationId xmlns:a16="http://schemas.microsoft.com/office/drawing/2014/main" id="{73D2FAAE-F48C-48C0-9BE0-C413656B3E66}"/>
              </a:ext>
            </a:extLst>
          </p:cNvPr>
          <p:cNvSpPr/>
          <p:nvPr/>
        </p:nvSpPr>
        <p:spPr>
          <a:xfrm>
            <a:off x="6776784" y="2215934"/>
            <a:ext cx="1912144" cy="717550"/>
          </a:xfrm>
          <a:prstGeom prst="wedgeRectCallout">
            <a:avLst>
              <a:gd name="adj1" fmla="val -84401"/>
              <a:gd name="adj2" fmla="val 35553"/>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r>
              <a:rPr lang="en-US" sz="1200" dirty="0"/>
              <a:t>Feathers</a:t>
            </a:r>
            <a:r>
              <a:rPr lang="en-US" sz="1200" b="0" dirty="0"/>
              <a:t>: glossy and bright, no breaks or bald patches, no mites or lice</a:t>
            </a:r>
            <a:endParaRPr lang="en-US" sz="1200" b="0" dirty="0">
              <a:latin typeface="+mn-lt"/>
              <a:ea typeface="ＭＳ Ｐゴシック" charset="-128"/>
            </a:endParaRPr>
          </a:p>
        </p:txBody>
      </p:sp>
      <p:sp>
        <p:nvSpPr>
          <p:cNvPr id="30" name="Sprechblase: rechteckig 29">
            <a:extLst>
              <a:ext uri="{FF2B5EF4-FFF2-40B4-BE49-F238E27FC236}">
                <a16:creationId xmlns:a16="http://schemas.microsoft.com/office/drawing/2014/main" id="{A50112FF-585E-418A-B3C3-C617A4F840F7}"/>
              </a:ext>
            </a:extLst>
          </p:cNvPr>
          <p:cNvSpPr/>
          <p:nvPr/>
        </p:nvSpPr>
        <p:spPr>
          <a:xfrm>
            <a:off x="352942" y="1354655"/>
            <a:ext cx="2645076" cy="614510"/>
          </a:xfrm>
          <a:prstGeom prst="wedgeRectCallout">
            <a:avLst>
              <a:gd name="adj1" fmla="val 53225"/>
              <a:gd name="adj2" fmla="val 52398"/>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dirty="0"/>
              <a:t>Mental state </a:t>
            </a:r>
            <a:r>
              <a:rPr lang="en-US" sz="1200" b="0" dirty="0"/>
              <a:t>and ease of movement: alert, coordinated, can walk and stand with ease</a:t>
            </a:r>
            <a:endParaRPr lang="en-US" sz="1200" b="0" dirty="0">
              <a:latin typeface="+mn-lt"/>
              <a:ea typeface="ＭＳ Ｐゴシック" charset="-128"/>
            </a:endParaRPr>
          </a:p>
        </p:txBody>
      </p:sp>
      <p:sp>
        <p:nvSpPr>
          <p:cNvPr id="31" name="Sprechblase: rechteckig 30">
            <a:extLst>
              <a:ext uri="{FF2B5EF4-FFF2-40B4-BE49-F238E27FC236}">
                <a16:creationId xmlns:a16="http://schemas.microsoft.com/office/drawing/2014/main" id="{80189E79-831A-4E1C-8E5F-3CAF192431C9}"/>
              </a:ext>
            </a:extLst>
          </p:cNvPr>
          <p:cNvSpPr/>
          <p:nvPr/>
        </p:nvSpPr>
        <p:spPr>
          <a:xfrm>
            <a:off x="5792758" y="1350249"/>
            <a:ext cx="2884820" cy="614510"/>
          </a:xfrm>
          <a:prstGeom prst="wedgeRectCallout">
            <a:avLst>
              <a:gd name="adj1" fmla="val -86292"/>
              <a:gd name="adj2" fmla="val 118862"/>
            </a:avLst>
          </a:prstGeom>
          <a:solidFill>
            <a:srgbClr val="BFE0A8">
              <a:alpha val="80000"/>
            </a:srgb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dirty="0"/>
              <a:t>Breathing</a:t>
            </a:r>
            <a:r>
              <a:rPr lang="en-US" sz="1200" b="0" dirty="0"/>
              <a:t>: normal rate with no apparent effort, closed beak, silent breathing without sneezing or coughing </a:t>
            </a:r>
            <a:endParaRPr lang="en-US" sz="1200" b="0" dirty="0">
              <a:latin typeface="+mn-lt"/>
              <a:ea typeface="ＭＳ Ｐゴシック" charset="-128"/>
            </a:endParaRPr>
          </a:p>
        </p:txBody>
      </p:sp>
    </p:spTree>
    <p:extLst>
      <p:ext uri="{BB962C8B-B14F-4D97-AF65-F5344CB8AC3E}">
        <p14:creationId xmlns:p14="http://schemas.microsoft.com/office/powerpoint/2010/main" val="1984252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5">
            <a:extLst>
              <a:ext uri="{FF2B5EF4-FFF2-40B4-BE49-F238E27FC236}">
                <a16:creationId xmlns:a16="http://schemas.microsoft.com/office/drawing/2014/main" id="{F71DE552-9FB2-4EE2-8F99-9384A7450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4075" y="2367103"/>
            <a:ext cx="4791205" cy="2555975"/>
          </a:xfrm>
          <a:prstGeom prst="rect">
            <a:avLst/>
          </a:prstGeom>
        </p:spPr>
      </p:pic>
      <p:sp>
        <p:nvSpPr>
          <p:cNvPr id="2" name="Titel 1"/>
          <p:cNvSpPr>
            <a:spLocks noGrp="1"/>
          </p:cNvSpPr>
          <p:nvPr>
            <p:ph type="title"/>
          </p:nvPr>
        </p:nvSpPr>
        <p:spPr>
          <a:xfrm>
            <a:off x="1516741" y="31300"/>
            <a:ext cx="6079595" cy="717550"/>
          </a:xfrm>
        </p:spPr>
        <p:txBody>
          <a:bodyPr/>
          <a:lstStyle/>
          <a:p>
            <a:r>
              <a:rPr lang="de-DE" dirty="0" err="1"/>
              <a:t>Characteristics</a:t>
            </a:r>
            <a:r>
              <a:rPr lang="de-DE" dirty="0"/>
              <a:t> </a:t>
            </a:r>
            <a:r>
              <a:rPr lang="de-DE" dirty="0" err="1"/>
              <a:t>of</a:t>
            </a:r>
            <a:r>
              <a:rPr lang="de-DE" dirty="0"/>
              <a:t> a sick </a:t>
            </a:r>
            <a:r>
              <a:rPr lang="de-DE" dirty="0" err="1"/>
              <a:t>chicken</a:t>
            </a:r>
            <a:endParaRPr lang="de-DE" dirty="0"/>
          </a:p>
        </p:txBody>
      </p:sp>
      <p:sp>
        <p:nvSpPr>
          <p:cNvPr id="5" name="Sprechblase: rechteckig 4">
            <a:extLst>
              <a:ext uri="{FF2B5EF4-FFF2-40B4-BE49-F238E27FC236}">
                <a16:creationId xmlns:a16="http://schemas.microsoft.com/office/drawing/2014/main" id="{F014584D-E95B-456A-AB8D-84F4A32BC25E}"/>
              </a:ext>
            </a:extLst>
          </p:cNvPr>
          <p:cNvSpPr/>
          <p:nvPr/>
        </p:nvSpPr>
        <p:spPr>
          <a:xfrm>
            <a:off x="7020270" y="2664316"/>
            <a:ext cx="1636593" cy="942201"/>
          </a:xfrm>
          <a:prstGeom prst="wedgeRectCallout">
            <a:avLst>
              <a:gd name="adj1" fmla="val -75832"/>
              <a:gd name="adj2" fmla="val -3457"/>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Vent or cloaca:</a:t>
            </a:r>
            <a:br>
              <a:rPr lang="en-US" sz="1200" dirty="0"/>
            </a:br>
            <a:r>
              <a:rPr lang="en-US" sz="1200" b="0" dirty="0"/>
              <a:t>enlarged or bloody, surrounding feathers wet/dirty, evidence of mites or visible lice</a:t>
            </a:r>
          </a:p>
        </p:txBody>
      </p:sp>
      <p:sp>
        <p:nvSpPr>
          <p:cNvPr id="6" name="Sprechblase: rechteckig 5">
            <a:extLst>
              <a:ext uri="{FF2B5EF4-FFF2-40B4-BE49-F238E27FC236}">
                <a16:creationId xmlns:a16="http://schemas.microsoft.com/office/drawing/2014/main" id="{36BDD8E7-AF38-4776-81B7-193CE41F4DE1}"/>
              </a:ext>
            </a:extLst>
          </p:cNvPr>
          <p:cNvSpPr/>
          <p:nvPr/>
        </p:nvSpPr>
        <p:spPr>
          <a:xfrm>
            <a:off x="3049437" y="1312455"/>
            <a:ext cx="1916350" cy="965276"/>
          </a:xfrm>
          <a:prstGeom prst="wedgeRectCallout">
            <a:avLst>
              <a:gd name="adj1" fmla="val -58855"/>
              <a:gd name="adj2" fmla="val 75889"/>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Comb (top of head) and wattles (under the chin): </a:t>
            </a:r>
            <a:r>
              <a:rPr lang="en-US" sz="1200" b="0" dirty="0"/>
              <a:t>dull </a:t>
            </a:r>
            <a:r>
              <a:rPr lang="en-US" sz="1200" b="0" dirty="0" err="1"/>
              <a:t>colour</a:t>
            </a:r>
            <a:r>
              <a:rPr lang="en-US" sz="1200" b="0" dirty="0"/>
              <a:t>, maybe with spots or scabs, dry and flat to the touch</a:t>
            </a:r>
          </a:p>
        </p:txBody>
      </p:sp>
      <p:sp>
        <p:nvSpPr>
          <p:cNvPr id="7" name="Sprechblase: rechteckig 6">
            <a:extLst>
              <a:ext uri="{FF2B5EF4-FFF2-40B4-BE49-F238E27FC236}">
                <a16:creationId xmlns:a16="http://schemas.microsoft.com/office/drawing/2014/main" id="{3BA674D8-BD08-4614-8F57-2146B105EC70}"/>
              </a:ext>
            </a:extLst>
          </p:cNvPr>
          <p:cNvSpPr/>
          <p:nvPr/>
        </p:nvSpPr>
        <p:spPr>
          <a:xfrm>
            <a:off x="7015279" y="1308898"/>
            <a:ext cx="1641584" cy="1196581"/>
          </a:xfrm>
          <a:prstGeom prst="wedgeRectCallout">
            <a:avLst>
              <a:gd name="adj1" fmla="val -82681"/>
              <a:gd name="adj2" fmla="val 59897"/>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Feathers: </a:t>
            </a:r>
            <a:r>
              <a:rPr lang="en-US" sz="1200" b="0" dirty="0"/>
              <a:t>dirty and dull, broken feathers or bald patches visible, visible evidence of mites or lice</a:t>
            </a:r>
          </a:p>
        </p:txBody>
      </p:sp>
      <p:sp>
        <p:nvSpPr>
          <p:cNvPr id="8" name="Sprechblase: rechteckig 7">
            <a:extLst>
              <a:ext uri="{FF2B5EF4-FFF2-40B4-BE49-F238E27FC236}">
                <a16:creationId xmlns:a16="http://schemas.microsoft.com/office/drawing/2014/main" id="{E7F1E5AC-8EE2-48B2-A38B-F49E1CCF7A8A}"/>
              </a:ext>
            </a:extLst>
          </p:cNvPr>
          <p:cNvSpPr/>
          <p:nvPr/>
        </p:nvSpPr>
        <p:spPr>
          <a:xfrm>
            <a:off x="265461" y="1347280"/>
            <a:ext cx="2647307" cy="930451"/>
          </a:xfrm>
          <a:prstGeom prst="wedgeRectCallout">
            <a:avLst>
              <a:gd name="adj1" fmla="val 38980"/>
              <a:gd name="adj2" fmla="val 81056"/>
            </a:avLst>
          </a:prstGeom>
          <a:solidFill>
            <a:schemeClr val="accent2">
              <a:lumMod val="40000"/>
              <a:lumOff val="60000"/>
              <a:alpha val="80000"/>
            </a:scheme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r>
              <a:rPr lang="en-US" sz="1200" dirty="0"/>
              <a:t>Mental state and ease of movement: </a:t>
            </a:r>
            <a:r>
              <a:rPr lang="en-US" sz="1200" b="0" dirty="0"/>
              <a:t>maybe not knowing where it is, gazing at the sky or with a twisted neck, walking with a limp or difficulty, or not able to stand</a:t>
            </a:r>
          </a:p>
        </p:txBody>
      </p:sp>
      <p:sp>
        <p:nvSpPr>
          <p:cNvPr id="9" name="Sprechblase: rechteckig 8">
            <a:extLst>
              <a:ext uri="{FF2B5EF4-FFF2-40B4-BE49-F238E27FC236}">
                <a16:creationId xmlns:a16="http://schemas.microsoft.com/office/drawing/2014/main" id="{58CAE0C7-86B7-4ADD-A387-2D0E65B5E027}"/>
              </a:ext>
            </a:extLst>
          </p:cNvPr>
          <p:cNvSpPr/>
          <p:nvPr/>
        </p:nvSpPr>
        <p:spPr>
          <a:xfrm>
            <a:off x="5084294" y="1302019"/>
            <a:ext cx="1812478" cy="824114"/>
          </a:xfrm>
          <a:prstGeom prst="wedgeRectCallout">
            <a:avLst>
              <a:gd name="adj1" fmla="val -49618"/>
              <a:gd name="adj2" fmla="val 104283"/>
            </a:avLst>
          </a:prstGeom>
          <a:solidFill>
            <a:schemeClr val="accent2">
              <a:lumMod val="40000"/>
              <a:lumOff val="60000"/>
              <a:alpha val="80000"/>
            </a:schemeClr>
          </a:solidFill>
          <a:ln w="9525">
            <a:noFill/>
            <a:miter lim="800000"/>
            <a:headEnd/>
            <a:tailEnd/>
          </a:ln>
          <a:effectLst/>
          <a:extLst/>
        </p:spPr>
        <p:txBody>
          <a:bodyPr vert="horz" wrap="square" lIns="108000" tIns="108000" rIns="108000" bIns="108000" numCol="1" anchor="ctr" anchorCtr="0" compatLnSpc="1">
            <a:prstTxWarp prst="textNoShape">
              <a:avLst/>
            </a:prstTxWarp>
          </a:bodyPr>
          <a:lstStyle/>
          <a:p>
            <a:r>
              <a:rPr lang="en-US" sz="1200" dirty="0"/>
              <a:t>Breathing: </a:t>
            </a:r>
            <a:r>
              <a:rPr lang="en-US" sz="1200" b="0" dirty="0"/>
              <a:t>faster than normal rate, with effort, noisy, open beak, sneezing or coughing  </a:t>
            </a:r>
          </a:p>
        </p:txBody>
      </p:sp>
      <p:sp>
        <p:nvSpPr>
          <p:cNvPr id="10" name="Sprechblase: rechteckig 9">
            <a:extLst>
              <a:ext uri="{FF2B5EF4-FFF2-40B4-BE49-F238E27FC236}">
                <a16:creationId xmlns:a16="http://schemas.microsoft.com/office/drawing/2014/main" id="{D8B407DF-2772-4840-A369-EAA025D24AB0}"/>
              </a:ext>
            </a:extLst>
          </p:cNvPr>
          <p:cNvSpPr/>
          <p:nvPr/>
        </p:nvSpPr>
        <p:spPr>
          <a:xfrm>
            <a:off x="268462" y="3745336"/>
            <a:ext cx="2575346" cy="1223154"/>
          </a:xfrm>
          <a:prstGeom prst="wedgeRectCallout">
            <a:avLst>
              <a:gd name="adj1" fmla="val 68980"/>
              <a:gd name="adj2" fmla="val -46767"/>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endParaRPr lang="en-US" sz="1200" b="0" dirty="0"/>
          </a:p>
          <a:p>
            <a:r>
              <a:rPr lang="en-US" sz="1200" dirty="0"/>
              <a:t>Eyes and sinuses </a:t>
            </a:r>
            <a:r>
              <a:rPr lang="en-US" sz="1200" b="0" dirty="0"/>
              <a:t>(area between eye and beak)</a:t>
            </a:r>
            <a:r>
              <a:rPr lang="en-US" sz="1200" dirty="0"/>
              <a:t>:</a:t>
            </a:r>
            <a:r>
              <a:rPr lang="en-US" sz="1200" b="0" dirty="0"/>
              <a:t> watery or runny eyes (may be clear or yellowish discharge), swollen sinuses (may be severe enough that the bird cannot open its eyes)</a:t>
            </a:r>
            <a:br>
              <a:rPr lang="en-US" sz="1200" b="0" dirty="0"/>
            </a:br>
            <a:endParaRPr lang="en-US" sz="1200" b="0" dirty="0"/>
          </a:p>
        </p:txBody>
      </p:sp>
      <p:sp>
        <p:nvSpPr>
          <p:cNvPr id="13" name="Sprechblase: rechteckig 9">
            <a:extLst>
              <a:ext uri="{FF2B5EF4-FFF2-40B4-BE49-F238E27FC236}">
                <a16:creationId xmlns:a16="http://schemas.microsoft.com/office/drawing/2014/main" id="{47DCF556-6C64-4354-8799-4641FCA18C44}"/>
              </a:ext>
            </a:extLst>
          </p:cNvPr>
          <p:cNvSpPr/>
          <p:nvPr/>
        </p:nvSpPr>
        <p:spPr>
          <a:xfrm>
            <a:off x="269643" y="5119503"/>
            <a:ext cx="2773200" cy="821322"/>
          </a:xfrm>
          <a:prstGeom prst="wedgeRectCallout">
            <a:avLst>
              <a:gd name="adj1" fmla="val 69790"/>
              <a:gd name="adj2" fmla="val -134259"/>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Crop</a:t>
            </a:r>
            <a:r>
              <a:rPr lang="en-US" sz="1200" b="0" dirty="0"/>
              <a:t> (round sack felt underneath the skin to the right of the breastbone)</a:t>
            </a:r>
            <a:r>
              <a:rPr lang="en-US" sz="1200" dirty="0"/>
              <a:t>: </a:t>
            </a:r>
            <a:r>
              <a:rPr lang="en-US" sz="1200" b="0" dirty="0"/>
              <a:t>hard after feeding in the evening, mushy and smelling like sour milk</a:t>
            </a:r>
          </a:p>
        </p:txBody>
      </p:sp>
      <p:sp>
        <p:nvSpPr>
          <p:cNvPr id="14" name="Sprechblase: rechteckig 9">
            <a:extLst>
              <a:ext uri="{FF2B5EF4-FFF2-40B4-BE49-F238E27FC236}">
                <a16:creationId xmlns:a16="http://schemas.microsoft.com/office/drawing/2014/main" id="{DAB8D2D3-E072-4190-B2CF-A5DB624018A3}"/>
              </a:ext>
            </a:extLst>
          </p:cNvPr>
          <p:cNvSpPr/>
          <p:nvPr/>
        </p:nvSpPr>
        <p:spPr>
          <a:xfrm>
            <a:off x="3203848" y="5105046"/>
            <a:ext cx="1145110" cy="834964"/>
          </a:xfrm>
          <a:prstGeom prst="wedgeRectCallout">
            <a:avLst>
              <a:gd name="adj1" fmla="val 29352"/>
              <a:gd name="adj2" fmla="val -149005"/>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Legs and scales: </a:t>
            </a:r>
            <a:r>
              <a:rPr lang="en-US" sz="1200" b="0" dirty="0"/>
              <a:t>scales rough and raised </a:t>
            </a:r>
          </a:p>
          <a:p>
            <a:br>
              <a:rPr lang="en-US" sz="1200" b="0" dirty="0"/>
            </a:br>
            <a:endParaRPr lang="en-US" sz="1200" b="0" dirty="0"/>
          </a:p>
        </p:txBody>
      </p:sp>
      <p:sp>
        <p:nvSpPr>
          <p:cNvPr id="12" name="Sprechblase: rechteckig 9">
            <a:extLst>
              <a:ext uri="{FF2B5EF4-FFF2-40B4-BE49-F238E27FC236}">
                <a16:creationId xmlns:a16="http://schemas.microsoft.com/office/drawing/2014/main" id="{EFBD13A4-1DCD-4F5C-9C15-107A8F764659}"/>
              </a:ext>
            </a:extLst>
          </p:cNvPr>
          <p:cNvSpPr/>
          <p:nvPr/>
        </p:nvSpPr>
        <p:spPr>
          <a:xfrm>
            <a:off x="268463" y="2384764"/>
            <a:ext cx="1855265" cy="1223154"/>
          </a:xfrm>
          <a:prstGeom prst="wedgeRectCallout">
            <a:avLst>
              <a:gd name="adj1" fmla="val 60568"/>
              <a:gd name="adj2" fmla="val 19810"/>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Nostrils and beak:</a:t>
            </a:r>
            <a:br>
              <a:rPr lang="en-US" sz="1200" dirty="0"/>
            </a:br>
            <a:r>
              <a:rPr lang="en-US" sz="1200" b="0" dirty="0"/>
              <a:t>watery or runny nose (may be clear or yellow-</a:t>
            </a:r>
            <a:r>
              <a:rPr lang="en-US" sz="1200" b="0" dirty="0" err="1"/>
              <a:t>ish</a:t>
            </a:r>
            <a:r>
              <a:rPr lang="en-US" sz="1200" b="0" dirty="0"/>
              <a:t> discharge), maybe unpleasant smell at the nostril </a:t>
            </a:r>
          </a:p>
        </p:txBody>
      </p:sp>
      <p:sp>
        <p:nvSpPr>
          <p:cNvPr id="15" name="Sprechblase: rechteckig 4">
            <a:extLst>
              <a:ext uri="{FF2B5EF4-FFF2-40B4-BE49-F238E27FC236}">
                <a16:creationId xmlns:a16="http://schemas.microsoft.com/office/drawing/2014/main" id="{2CB3209C-526E-4D4B-9CD4-6030D195D851}"/>
              </a:ext>
            </a:extLst>
          </p:cNvPr>
          <p:cNvSpPr/>
          <p:nvPr/>
        </p:nvSpPr>
        <p:spPr>
          <a:xfrm>
            <a:off x="4499992" y="5105862"/>
            <a:ext cx="1584176" cy="834964"/>
          </a:xfrm>
          <a:prstGeom prst="wedgeRectCallout">
            <a:avLst>
              <a:gd name="adj1" fmla="val -16437"/>
              <a:gd name="adj2" fmla="val -115796"/>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Feet: </a:t>
            </a:r>
            <a:r>
              <a:rPr lang="en-US" sz="1200" b="0" dirty="0"/>
              <a:t>skin under the feet </a:t>
            </a:r>
            <a:r>
              <a:rPr lang="en-US" sz="1200" b="0" dirty="0" err="1"/>
              <a:t>discoloured</a:t>
            </a:r>
            <a:r>
              <a:rPr lang="en-US" sz="1200" b="0" dirty="0"/>
              <a:t>, with breaks in the skin or ulcers</a:t>
            </a:r>
          </a:p>
          <a:p>
            <a:br>
              <a:rPr lang="en-US" sz="1200" b="0" dirty="0"/>
            </a:br>
            <a:endParaRPr lang="en-US" sz="1200" b="0" dirty="0"/>
          </a:p>
        </p:txBody>
      </p:sp>
      <p:sp>
        <p:nvSpPr>
          <p:cNvPr id="16" name="Sprechblase: rechteckig 4">
            <a:extLst>
              <a:ext uri="{FF2B5EF4-FFF2-40B4-BE49-F238E27FC236}">
                <a16:creationId xmlns:a16="http://schemas.microsoft.com/office/drawing/2014/main" id="{4A81B9F5-52DA-4EFC-9161-4790FDE1586D}"/>
              </a:ext>
            </a:extLst>
          </p:cNvPr>
          <p:cNvSpPr/>
          <p:nvPr/>
        </p:nvSpPr>
        <p:spPr>
          <a:xfrm>
            <a:off x="6235202" y="5119503"/>
            <a:ext cx="2441253" cy="834965"/>
          </a:xfrm>
          <a:prstGeom prst="wedgeRectCallout">
            <a:avLst>
              <a:gd name="adj1" fmla="val -44851"/>
              <a:gd name="adj2" fmla="val -88603"/>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Eggs </a:t>
            </a:r>
            <a:r>
              <a:rPr lang="en-US" sz="1200" b="0" dirty="0"/>
              <a:t>(if laying)</a:t>
            </a:r>
            <a:r>
              <a:rPr lang="en-US" sz="1200" dirty="0"/>
              <a:t>:</a:t>
            </a:r>
            <a:r>
              <a:rPr lang="en-US" sz="1200" b="0" dirty="0"/>
              <a:t> maybe of abnormal in size, with soft shells with folds or deposits, and yolk may have a dull </a:t>
            </a:r>
            <a:r>
              <a:rPr lang="en-US" sz="1200" b="0" dirty="0" err="1"/>
              <a:t>colour</a:t>
            </a:r>
            <a:endParaRPr lang="en-US" sz="1200" b="0" dirty="0"/>
          </a:p>
          <a:p>
            <a:br>
              <a:rPr lang="en-US" sz="1200" b="0" dirty="0"/>
            </a:br>
            <a:endParaRPr lang="en-US" sz="1200" b="0" dirty="0"/>
          </a:p>
        </p:txBody>
      </p:sp>
      <p:sp>
        <p:nvSpPr>
          <p:cNvPr id="17" name="Sprechblase: rechteckig 4">
            <a:extLst>
              <a:ext uri="{FF2B5EF4-FFF2-40B4-BE49-F238E27FC236}">
                <a16:creationId xmlns:a16="http://schemas.microsoft.com/office/drawing/2014/main" id="{4FF8825F-53A0-4373-923D-184594BB991E}"/>
              </a:ext>
            </a:extLst>
          </p:cNvPr>
          <p:cNvSpPr/>
          <p:nvPr/>
        </p:nvSpPr>
        <p:spPr>
          <a:xfrm>
            <a:off x="7015279" y="3752254"/>
            <a:ext cx="1636593" cy="1025087"/>
          </a:xfrm>
          <a:prstGeom prst="wedgeRectCallout">
            <a:avLst>
              <a:gd name="adj1" fmla="val -71437"/>
              <a:gd name="adj2" fmla="val -29602"/>
            </a:avLst>
          </a:prstGeom>
          <a:solidFill>
            <a:schemeClr val="accent2">
              <a:lumMod val="40000"/>
              <a:lumOff val="60000"/>
              <a:alpha val="80000"/>
            </a:scheme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r>
              <a:rPr lang="en-US" sz="1200" dirty="0"/>
              <a:t>Droppings: </a:t>
            </a:r>
            <a:r>
              <a:rPr lang="en-US" sz="1200" b="0" dirty="0"/>
              <a:t>maybe completely liquid (diarrhea), foamy, containing blood or worms</a:t>
            </a:r>
          </a:p>
        </p:txBody>
      </p:sp>
      <p:sp>
        <p:nvSpPr>
          <p:cNvPr id="19" name="Sprechblase: rechteckig 6">
            <a:extLst>
              <a:ext uri="{FF2B5EF4-FFF2-40B4-BE49-F238E27FC236}">
                <a16:creationId xmlns:a16="http://schemas.microsoft.com/office/drawing/2014/main" id="{BE5B5324-B77C-46AA-9274-D21F691A8978}"/>
              </a:ext>
            </a:extLst>
          </p:cNvPr>
          <p:cNvSpPr/>
          <p:nvPr/>
        </p:nvSpPr>
        <p:spPr>
          <a:xfrm>
            <a:off x="209590" y="671847"/>
            <a:ext cx="5874578" cy="524420"/>
          </a:xfrm>
          <a:prstGeom prst="wedgeRectCallout">
            <a:avLst>
              <a:gd name="adj1" fmla="val 7293"/>
              <a:gd name="adj2" fmla="val 46075"/>
            </a:avLst>
          </a:prstGeom>
          <a:noFill/>
          <a:ln w="9525">
            <a:noFill/>
            <a:miter lim="800000"/>
            <a:headEnd/>
            <a:tailEnd/>
          </a:ln>
          <a:effectLst/>
          <a:extLst/>
        </p:spPr>
        <p:txBody>
          <a:bodyPr vert="horz" wrap="square" lIns="108000" tIns="108000" rIns="108000" bIns="108000" numCol="1" anchor="ctr" anchorCtr="0" compatLnSpc="1">
            <a:prstTxWarp prst="textNoShape">
              <a:avLst/>
            </a:prstTxWarp>
          </a:bodyPr>
          <a:lstStyle/>
          <a:p>
            <a:endParaRPr lang="en-US" sz="1200" b="0" dirty="0"/>
          </a:p>
          <a:p>
            <a:endParaRPr lang="en-US" sz="1200" b="0" dirty="0"/>
          </a:p>
          <a:p>
            <a:r>
              <a:rPr lang="en-US" sz="1200" dirty="0"/>
              <a:t>General attitude: </a:t>
            </a:r>
            <a:r>
              <a:rPr lang="en-US" sz="1200" b="0" dirty="0"/>
              <a:t>depressed, weak, reluctant to eat, standing alone with retracted neck and ruffled feathers, slow growth for age (pullets and broilers), reduced egg production for age (layers), weight loss, with visible wounds or injuries </a:t>
            </a:r>
          </a:p>
          <a:p>
            <a:br>
              <a:rPr lang="en-US" sz="1200" dirty="0"/>
            </a:br>
            <a:endParaRPr lang="en-US" sz="1200" b="0" dirty="0">
              <a:latin typeface="+mn-lt"/>
              <a:ea typeface="ＭＳ Ｐゴシック" charset="-128"/>
            </a:endParaRPr>
          </a:p>
        </p:txBody>
      </p:sp>
      <p:sp>
        <p:nvSpPr>
          <p:cNvPr id="20" name="Sprechblase: rechteckig 6">
            <a:extLst>
              <a:ext uri="{FF2B5EF4-FFF2-40B4-BE49-F238E27FC236}">
                <a16:creationId xmlns:a16="http://schemas.microsoft.com/office/drawing/2014/main" id="{6A1F27F3-77AF-484A-86F0-6AB26C52EA11}"/>
              </a:ext>
            </a:extLst>
          </p:cNvPr>
          <p:cNvSpPr/>
          <p:nvPr/>
        </p:nvSpPr>
        <p:spPr>
          <a:xfrm>
            <a:off x="6012160" y="650003"/>
            <a:ext cx="2664294" cy="619013"/>
          </a:xfrm>
          <a:prstGeom prst="rect">
            <a:avLst/>
          </a:prstGeom>
          <a:solidFill>
            <a:srgbClr val="FF0000">
              <a:alpha val="80000"/>
            </a:srgbClr>
          </a:solidFill>
          <a:ln w="28575">
            <a:noFill/>
            <a:miter lim="800000"/>
            <a:headEnd/>
            <a:tailEnd/>
          </a:ln>
          <a:effectLst>
            <a:softEdge rad="127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algn="ctr" defTabSz="467916">
              <a:spcBef>
                <a:spcPct val="10000"/>
              </a:spcBef>
              <a:spcAft>
                <a:spcPct val="10000"/>
              </a:spcAft>
              <a:buClr>
                <a:schemeClr val="tx1"/>
              </a:buClr>
              <a:buSzPct val="100000"/>
            </a:pPr>
            <a:r>
              <a:rPr lang="en-US" sz="1100" dirty="0">
                <a:solidFill>
                  <a:srgbClr val="FFFF00"/>
                </a:solidFill>
                <a:ea typeface="ＭＳ Ｐゴシック" charset="-128"/>
              </a:rPr>
              <a:t>Note: </a:t>
            </a:r>
            <a:r>
              <a:rPr lang="en-US" sz="1100" b="0" dirty="0">
                <a:solidFill>
                  <a:srgbClr val="FFFF00"/>
                </a:solidFill>
                <a:ea typeface="ＭＳ Ｐゴシック" charset="-128"/>
              </a:rPr>
              <a:t>Sick chickens only show one or a few of the described symptoms! They rarely have all symptoms at once.</a:t>
            </a:r>
          </a:p>
        </p:txBody>
      </p:sp>
      <p:sp>
        <p:nvSpPr>
          <p:cNvPr id="21" name="Rechteck 6">
            <a:extLst>
              <a:ext uri="{FF2B5EF4-FFF2-40B4-BE49-F238E27FC236}">
                <a16:creationId xmlns:a16="http://schemas.microsoft.com/office/drawing/2014/main" id="{84EE8C3D-BE03-44EB-ADF9-8D9BAF2971A1}"/>
              </a:ext>
            </a:extLst>
          </p:cNvPr>
          <p:cNvSpPr/>
          <p:nvPr/>
        </p:nvSpPr>
        <p:spPr>
          <a:xfrm>
            <a:off x="6804248" y="5966820"/>
            <a:ext cx="1786447" cy="253721"/>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Tree>
    <p:extLst>
      <p:ext uri="{BB962C8B-B14F-4D97-AF65-F5344CB8AC3E}">
        <p14:creationId xmlns:p14="http://schemas.microsoft.com/office/powerpoint/2010/main" val="3373096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07470D9-9C14-4FBD-A84C-1CC3C614C7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7919" y="1185237"/>
            <a:ext cx="2585543" cy="1848312"/>
          </a:xfrm>
          <a:prstGeom prst="rect">
            <a:avLst/>
          </a:prstGeom>
        </p:spPr>
      </p:pic>
      <p:sp>
        <p:nvSpPr>
          <p:cNvPr id="2" name="Titel 1">
            <a:extLst>
              <a:ext uri="{FF2B5EF4-FFF2-40B4-BE49-F238E27FC236}">
                <a16:creationId xmlns:a16="http://schemas.microsoft.com/office/drawing/2014/main" id="{481B1DAE-D76F-41AF-AC97-2F424836FDBF}"/>
              </a:ext>
            </a:extLst>
          </p:cNvPr>
          <p:cNvSpPr>
            <a:spLocks noGrp="1"/>
          </p:cNvSpPr>
          <p:nvPr>
            <p:ph type="title"/>
          </p:nvPr>
        </p:nvSpPr>
        <p:spPr/>
        <p:txBody>
          <a:bodyPr/>
          <a:lstStyle/>
          <a:p>
            <a:r>
              <a:rPr lang="en-US" dirty="0"/>
              <a:t>Normal and abnormal poultry droppings </a:t>
            </a:r>
            <a:endParaRPr lang="de-CH" dirty="0"/>
          </a:p>
        </p:txBody>
      </p:sp>
      <p:pic>
        <p:nvPicPr>
          <p:cNvPr id="6" name="Grafik 5">
            <a:extLst>
              <a:ext uri="{FF2B5EF4-FFF2-40B4-BE49-F238E27FC236}">
                <a16:creationId xmlns:a16="http://schemas.microsoft.com/office/drawing/2014/main" id="{749E6BC1-7EA1-42CE-AF85-8440C01109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993" y="3499255"/>
            <a:ext cx="2528812" cy="1832574"/>
          </a:xfrm>
          <a:prstGeom prst="rect">
            <a:avLst/>
          </a:prstGeom>
        </p:spPr>
      </p:pic>
      <p:sp>
        <p:nvSpPr>
          <p:cNvPr id="9" name="Rechteck 8">
            <a:extLst>
              <a:ext uri="{FF2B5EF4-FFF2-40B4-BE49-F238E27FC236}">
                <a16:creationId xmlns:a16="http://schemas.microsoft.com/office/drawing/2014/main" id="{78E77D3A-E80C-4863-AAFC-DE6F0493C6A7}"/>
              </a:ext>
            </a:extLst>
          </p:cNvPr>
          <p:cNvSpPr/>
          <p:nvPr/>
        </p:nvSpPr>
        <p:spPr>
          <a:xfrm>
            <a:off x="6121281" y="3037311"/>
            <a:ext cx="237626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Abnormal: </a:t>
            </a:r>
            <a:r>
              <a:rPr lang="de-CH" sz="1400" b="0" dirty="0" err="1">
                <a:latin typeface="+mn-lt"/>
                <a:ea typeface="ＭＳ Ｐゴシック" charset="-128"/>
              </a:rPr>
              <a:t>contains</a:t>
            </a:r>
            <a:r>
              <a:rPr lang="de-CH" sz="1400" b="0" dirty="0">
                <a:latin typeface="+mn-lt"/>
                <a:ea typeface="ＭＳ Ｐゴシック" charset="-128"/>
              </a:rPr>
              <a:t> </a:t>
            </a:r>
            <a:r>
              <a:rPr lang="de-CH" sz="1400" b="0" dirty="0" err="1">
                <a:latin typeface="+mn-lt"/>
                <a:ea typeface="ＭＳ Ｐゴシック" charset="-128"/>
              </a:rPr>
              <a:t>blood</a:t>
            </a:r>
            <a:endParaRPr lang="de-CH" sz="1400" b="0" dirty="0">
              <a:latin typeface="+mn-lt"/>
              <a:ea typeface="ＭＳ Ｐゴシック" charset="-128"/>
            </a:endParaRPr>
          </a:p>
        </p:txBody>
      </p:sp>
      <p:sp>
        <p:nvSpPr>
          <p:cNvPr id="11" name="Rechteck 10">
            <a:extLst>
              <a:ext uri="{FF2B5EF4-FFF2-40B4-BE49-F238E27FC236}">
                <a16:creationId xmlns:a16="http://schemas.microsoft.com/office/drawing/2014/main" id="{FCEC389D-476D-4CEB-A934-3516466DCFF6}"/>
              </a:ext>
            </a:extLst>
          </p:cNvPr>
          <p:cNvSpPr/>
          <p:nvPr/>
        </p:nvSpPr>
        <p:spPr>
          <a:xfrm>
            <a:off x="514730" y="5331829"/>
            <a:ext cx="275002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Abnormal: </a:t>
            </a:r>
            <a:r>
              <a:rPr lang="de-CH" sz="1400" b="0" dirty="0" err="1">
                <a:latin typeface="+mn-lt"/>
                <a:ea typeface="ＭＳ Ｐゴシック" charset="-128"/>
              </a:rPr>
              <a:t>diarrhoea</a:t>
            </a:r>
            <a:r>
              <a:rPr lang="de-CH" sz="1400" b="0" dirty="0">
                <a:latin typeface="+mn-lt"/>
                <a:ea typeface="ＭＳ Ｐゴシック" charset="-128"/>
              </a:rPr>
              <a:t> </a:t>
            </a:r>
            <a:r>
              <a:rPr lang="de-CH" sz="1400" b="0" dirty="0" err="1">
                <a:latin typeface="+mn-lt"/>
                <a:ea typeface="ＭＳ Ｐゴシック" charset="-128"/>
              </a:rPr>
              <a:t>with</a:t>
            </a:r>
            <a:r>
              <a:rPr lang="de-CH" sz="1400" b="0" dirty="0">
                <a:latin typeface="+mn-lt"/>
                <a:ea typeface="ＭＳ Ｐゴシック" charset="-128"/>
              </a:rPr>
              <a:t> </a:t>
            </a:r>
            <a:r>
              <a:rPr lang="de-CH" sz="1400" b="0" dirty="0" err="1">
                <a:latin typeface="+mn-lt"/>
                <a:ea typeface="ＭＳ Ｐゴシック" charset="-128"/>
              </a:rPr>
              <a:t>blood</a:t>
            </a:r>
            <a:endParaRPr lang="de-CH" sz="1400" b="0" dirty="0">
              <a:latin typeface="+mn-lt"/>
              <a:ea typeface="ＭＳ Ｐゴシック" charset="-128"/>
            </a:endParaRPr>
          </a:p>
        </p:txBody>
      </p:sp>
      <p:pic>
        <p:nvPicPr>
          <p:cNvPr id="13" name="Grafik 12">
            <a:extLst>
              <a:ext uri="{FF2B5EF4-FFF2-40B4-BE49-F238E27FC236}">
                <a16:creationId xmlns:a16="http://schemas.microsoft.com/office/drawing/2014/main" id="{2DECE100-4259-4C61-9644-352ECE1419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033" y="1185847"/>
            <a:ext cx="2525772" cy="1832574"/>
          </a:xfrm>
          <a:prstGeom prst="rect">
            <a:avLst/>
          </a:prstGeom>
        </p:spPr>
      </p:pic>
      <p:sp>
        <p:nvSpPr>
          <p:cNvPr id="14" name="Rechteck 13">
            <a:extLst>
              <a:ext uri="{FF2B5EF4-FFF2-40B4-BE49-F238E27FC236}">
                <a16:creationId xmlns:a16="http://schemas.microsoft.com/office/drawing/2014/main" id="{5C77F624-50AD-4B60-B070-E82FC703B8FA}"/>
              </a:ext>
            </a:extLst>
          </p:cNvPr>
          <p:cNvSpPr/>
          <p:nvPr/>
        </p:nvSpPr>
        <p:spPr>
          <a:xfrm>
            <a:off x="544667" y="3018421"/>
            <a:ext cx="2443157"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Normal: </a:t>
            </a:r>
            <a:r>
              <a:rPr lang="de-CH" sz="1400" b="0" dirty="0" err="1">
                <a:latin typeface="+mn-lt"/>
                <a:ea typeface="ＭＳ Ｐゴシック" charset="-128"/>
              </a:rPr>
              <a:t>healthy</a:t>
            </a:r>
            <a:r>
              <a:rPr lang="de-CH" sz="1400" b="0" dirty="0">
                <a:latin typeface="+mn-lt"/>
                <a:ea typeface="ＭＳ Ｐゴシック" charset="-128"/>
              </a:rPr>
              <a:t> </a:t>
            </a:r>
            <a:r>
              <a:rPr lang="de-CH" sz="1400" b="0" dirty="0" err="1">
                <a:latin typeface="+mn-lt"/>
                <a:ea typeface="ＭＳ Ｐゴシック" charset="-128"/>
              </a:rPr>
              <a:t>chicken</a:t>
            </a:r>
            <a:endParaRPr lang="de-CH" sz="1400" b="0" dirty="0">
              <a:latin typeface="+mn-lt"/>
              <a:ea typeface="ＭＳ Ｐゴシック" charset="-128"/>
            </a:endParaRPr>
          </a:p>
        </p:txBody>
      </p:sp>
      <p:pic>
        <p:nvPicPr>
          <p:cNvPr id="16" name="Grafik 15">
            <a:extLst>
              <a:ext uri="{FF2B5EF4-FFF2-40B4-BE49-F238E27FC236}">
                <a16:creationId xmlns:a16="http://schemas.microsoft.com/office/drawing/2014/main" id="{02E2155A-AB57-42B7-BD37-E9248AE8C3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43"/>
          <a:stretch/>
        </p:blipFill>
        <p:spPr>
          <a:xfrm>
            <a:off x="6130809" y="3499255"/>
            <a:ext cx="2572653" cy="1858267"/>
          </a:xfrm>
          <a:prstGeom prst="rect">
            <a:avLst/>
          </a:prstGeom>
        </p:spPr>
      </p:pic>
      <p:sp>
        <p:nvSpPr>
          <p:cNvPr id="17" name="Rechteck 16">
            <a:extLst>
              <a:ext uri="{FF2B5EF4-FFF2-40B4-BE49-F238E27FC236}">
                <a16:creationId xmlns:a16="http://schemas.microsoft.com/office/drawing/2014/main" id="{7A0C0723-83D6-4502-A921-4E899CEDBA5D}"/>
              </a:ext>
            </a:extLst>
          </p:cNvPr>
          <p:cNvSpPr/>
          <p:nvPr/>
        </p:nvSpPr>
        <p:spPr>
          <a:xfrm>
            <a:off x="6122188" y="5394702"/>
            <a:ext cx="2772243"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Abnormal: </a:t>
            </a:r>
            <a:r>
              <a:rPr lang="de-CH" sz="1400" b="0" dirty="0" err="1">
                <a:latin typeface="+mn-lt"/>
                <a:ea typeface="ＭＳ Ｐゴシック" charset="-128"/>
              </a:rPr>
              <a:t>with</a:t>
            </a:r>
            <a:r>
              <a:rPr lang="de-CH" sz="1400" b="0" dirty="0">
                <a:latin typeface="+mn-lt"/>
                <a:ea typeface="ＭＳ Ｐゴシック" charset="-128"/>
              </a:rPr>
              <a:t> </a:t>
            </a:r>
            <a:r>
              <a:rPr lang="de-CH" sz="1400" b="0" dirty="0" err="1">
                <a:latin typeface="+mn-lt"/>
                <a:ea typeface="ＭＳ Ｐゴシック" charset="-128"/>
              </a:rPr>
              <a:t>undigested</a:t>
            </a:r>
            <a:r>
              <a:rPr lang="de-CH" sz="1400" b="0" dirty="0">
                <a:latin typeface="+mn-lt"/>
                <a:ea typeface="ＭＳ Ｐゴシック" charset="-128"/>
              </a:rPr>
              <a:t> </a:t>
            </a:r>
            <a:r>
              <a:rPr lang="de-CH" sz="1400" b="0" dirty="0" err="1">
                <a:latin typeface="+mn-lt"/>
                <a:ea typeface="ＭＳ Ｐゴシック" charset="-128"/>
              </a:rPr>
              <a:t>feed</a:t>
            </a:r>
            <a:r>
              <a:rPr lang="de-CH" sz="1400" b="0" dirty="0">
                <a:latin typeface="+mn-lt"/>
                <a:ea typeface="ＭＳ Ｐゴシック" charset="-128"/>
              </a:rPr>
              <a:t> </a:t>
            </a:r>
          </a:p>
        </p:txBody>
      </p:sp>
      <p:pic>
        <p:nvPicPr>
          <p:cNvPr id="19" name="Grafik 18">
            <a:extLst>
              <a:ext uri="{FF2B5EF4-FFF2-40B4-BE49-F238E27FC236}">
                <a16:creationId xmlns:a16="http://schemas.microsoft.com/office/drawing/2014/main" id="{D0C0544A-7210-4A0E-A752-5AD6274DDA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11814" y="1185237"/>
            <a:ext cx="2585543" cy="1832575"/>
          </a:xfrm>
          <a:prstGeom prst="rect">
            <a:avLst/>
          </a:prstGeom>
        </p:spPr>
      </p:pic>
      <p:pic>
        <p:nvPicPr>
          <p:cNvPr id="21" name="Grafik 20">
            <a:extLst>
              <a:ext uri="{FF2B5EF4-FFF2-40B4-BE49-F238E27FC236}">
                <a16:creationId xmlns:a16="http://schemas.microsoft.com/office/drawing/2014/main" id="{B68D145D-39AF-4485-AB44-99F8898DFB5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16096" y="3489493"/>
            <a:ext cx="2585543" cy="1870011"/>
          </a:xfrm>
          <a:prstGeom prst="rect">
            <a:avLst/>
          </a:prstGeom>
        </p:spPr>
      </p:pic>
      <p:sp>
        <p:nvSpPr>
          <p:cNvPr id="22" name="Rechteck 21">
            <a:extLst>
              <a:ext uri="{FF2B5EF4-FFF2-40B4-BE49-F238E27FC236}">
                <a16:creationId xmlns:a16="http://schemas.microsoft.com/office/drawing/2014/main" id="{2FD20DB9-EA04-4B57-91DA-2764744BEA8C}"/>
              </a:ext>
            </a:extLst>
          </p:cNvPr>
          <p:cNvSpPr/>
          <p:nvPr/>
        </p:nvSpPr>
        <p:spPr>
          <a:xfrm>
            <a:off x="3322582" y="5357523"/>
            <a:ext cx="237626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Abnormal: </a:t>
            </a:r>
            <a:r>
              <a:rPr lang="de-CH" sz="1400" b="0" dirty="0" err="1">
                <a:latin typeface="+mn-lt"/>
                <a:ea typeface="ＭＳ Ｐゴシック" charset="-128"/>
              </a:rPr>
              <a:t>foamy</a:t>
            </a:r>
            <a:r>
              <a:rPr lang="de-CH" sz="1400" b="0" dirty="0">
                <a:latin typeface="+mn-lt"/>
                <a:ea typeface="ＭＳ Ｐゴシック" charset="-128"/>
              </a:rPr>
              <a:t> </a:t>
            </a:r>
          </a:p>
        </p:txBody>
      </p:sp>
      <p:sp>
        <p:nvSpPr>
          <p:cNvPr id="23" name="Rechteck 22">
            <a:extLst>
              <a:ext uri="{FF2B5EF4-FFF2-40B4-BE49-F238E27FC236}">
                <a16:creationId xmlns:a16="http://schemas.microsoft.com/office/drawing/2014/main" id="{B538A18F-D686-40F3-921E-5A20168F127D}"/>
              </a:ext>
            </a:extLst>
          </p:cNvPr>
          <p:cNvSpPr/>
          <p:nvPr/>
        </p:nvSpPr>
        <p:spPr>
          <a:xfrm>
            <a:off x="3316096" y="3022341"/>
            <a:ext cx="2376264"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de-CH" sz="1400" b="0" dirty="0">
                <a:latin typeface="+mn-lt"/>
                <a:ea typeface="ＭＳ Ｐゴシック" charset="-128"/>
              </a:rPr>
              <a:t>Abnormal: </a:t>
            </a:r>
            <a:r>
              <a:rPr lang="de-CH" sz="1400" b="0" dirty="0" err="1">
                <a:latin typeface="+mn-lt"/>
                <a:ea typeface="ＭＳ Ｐゴシック" charset="-128"/>
              </a:rPr>
              <a:t>diarrhoea</a:t>
            </a:r>
            <a:endParaRPr lang="de-CH" sz="1400" b="0" dirty="0">
              <a:latin typeface="+mn-lt"/>
              <a:ea typeface="ＭＳ Ｐゴシック" charset="-128"/>
            </a:endParaRPr>
          </a:p>
        </p:txBody>
      </p:sp>
      <p:pic>
        <p:nvPicPr>
          <p:cNvPr id="4" name="Graphic 3" descr="Checkmark">
            <a:extLst>
              <a:ext uri="{FF2B5EF4-FFF2-40B4-BE49-F238E27FC236}">
                <a16:creationId xmlns:a16="http://schemas.microsoft.com/office/drawing/2014/main" id="{C2A6172B-50A3-4946-94D0-2A5245D398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3424" y="2149391"/>
            <a:ext cx="914400" cy="914400"/>
          </a:xfrm>
          <a:prstGeom prst="rect">
            <a:avLst/>
          </a:prstGeom>
        </p:spPr>
      </p:pic>
      <p:pic>
        <p:nvPicPr>
          <p:cNvPr id="7" name="Graphic 6" descr="Close">
            <a:extLst>
              <a:ext uri="{FF2B5EF4-FFF2-40B4-BE49-F238E27FC236}">
                <a16:creationId xmlns:a16="http://schemas.microsoft.com/office/drawing/2014/main" id="{855F3130-AB82-4CBE-AA8D-CEAD113C29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29251" y="2192105"/>
            <a:ext cx="914400" cy="914400"/>
          </a:xfrm>
          <a:prstGeom prst="rect">
            <a:avLst/>
          </a:prstGeom>
        </p:spPr>
      </p:pic>
      <p:pic>
        <p:nvPicPr>
          <p:cNvPr id="20" name="Graphic 19" descr="Close">
            <a:extLst>
              <a:ext uri="{FF2B5EF4-FFF2-40B4-BE49-F238E27FC236}">
                <a16:creationId xmlns:a16="http://schemas.microsoft.com/office/drawing/2014/main" id="{DB89011B-F405-4FAE-A386-1FEA8DCF71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7181" y="2192105"/>
            <a:ext cx="914400" cy="914400"/>
          </a:xfrm>
          <a:prstGeom prst="rect">
            <a:avLst/>
          </a:prstGeom>
        </p:spPr>
      </p:pic>
      <p:pic>
        <p:nvPicPr>
          <p:cNvPr id="24" name="Graphic 23" descr="Close">
            <a:extLst>
              <a:ext uri="{FF2B5EF4-FFF2-40B4-BE49-F238E27FC236}">
                <a16:creationId xmlns:a16="http://schemas.microsoft.com/office/drawing/2014/main" id="{D7A50424-46CB-43B8-8F7A-F904811189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95752" y="4480302"/>
            <a:ext cx="914400" cy="914400"/>
          </a:xfrm>
          <a:prstGeom prst="rect">
            <a:avLst/>
          </a:prstGeom>
        </p:spPr>
      </p:pic>
      <p:pic>
        <p:nvPicPr>
          <p:cNvPr id="25" name="Graphic 24" descr="Close">
            <a:extLst>
              <a:ext uri="{FF2B5EF4-FFF2-40B4-BE49-F238E27FC236}">
                <a16:creationId xmlns:a16="http://schemas.microsoft.com/office/drawing/2014/main" id="{018BF628-5074-420E-AF10-94AE9AE44E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5757" y="4529024"/>
            <a:ext cx="914400" cy="914400"/>
          </a:xfrm>
          <a:prstGeom prst="rect">
            <a:avLst/>
          </a:prstGeom>
        </p:spPr>
      </p:pic>
      <p:pic>
        <p:nvPicPr>
          <p:cNvPr id="26" name="Graphic 25" descr="Close">
            <a:extLst>
              <a:ext uri="{FF2B5EF4-FFF2-40B4-BE49-F238E27FC236}">
                <a16:creationId xmlns:a16="http://schemas.microsoft.com/office/drawing/2014/main" id="{BD455C4C-3D18-4DB3-A995-2E229CFB73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244" y="4529024"/>
            <a:ext cx="914400" cy="914400"/>
          </a:xfrm>
          <a:prstGeom prst="rect">
            <a:avLst/>
          </a:prstGeom>
        </p:spPr>
      </p:pic>
      <p:sp>
        <p:nvSpPr>
          <p:cNvPr id="27" name="Rechteck 6">
            <a:extLst>
              <a:ext uri="{FF2B5EF4-FFF2-40B4-BE49-F238E27FC236}">
                <a16:creationId xmlns:a16="http://schemas.microsoft.com/office/drawing/2014/main" id="{0F3AFFC1-299B-42AE-9F89-19D719080681}"/>
              </a:ext>
            </a:extLst>
          </p:cNvPr>
          <p:cNvSpPr/>
          <p:nvPr/>
        </p:nvSpPr>
        <p:spPr>
          <a:xfrm>
            <a:off x="6049273" y="5787190"/>
            <a:ext cx="2520280" cy="24117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Tree>
    <p:extLst>
      <p:ext uri="{BB962C8B-B14F-4D97-AF65-F5344CB8AC3E}">
        <p14:creationId xmlns:p14="http://schemas.microsoft.com/office/powerpoint/2010/main" val="1252231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p:txBody>
          <a:bodyPr/>
          <a:lstStyle/>
          <a:p>
            <a:r>
              <a:rPr lang="de-CH" dirty="0" err="1"/>
              <a:t>Respiratory</a:t>
            </a:r>
            <a:r>
              <a:rPr lang="de-CH" dirty="0"/>
              <a:t> </a:t>
            </a:r>
            <a:r>
              <a:rPr lang="de-CH" dirty="0" err="1"/>
              <a:t>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1440512546"/>
              </p:ext>
            </p:extLst>
          </p:nvPr>
        </p:nvGraphicFramePr>
        <p:xfrm>
          <a:off x="4434136" y="1337237"/>
          <a:ext cx="4176464" cy="3313661"/>
        </p:xfrm>
        <a:graphic>
          <a:graphicData uri="http://schemas.openxmlformats.org/drawingml/2006/table">
            <a:tbl>
              <a:tblPr firstRow="1" bandRow="1">
                <a:tableStyleId>{93296810-A885-4BE3-A3E7-6D5BEEA58F35}</a:tableStyleId>
              </a:tblPr>
              <a:tblGrid>
                <a:gridCol w="4176464">
                  <a:extLst>
                    <a:ext uri="{9D8B030D-6E8A-4147-A177-3AD203B41FA5}">
                      <a16:colId xmlns:a16="http://schemas.microsoft.com/office/drawing/2014/main" val="3855433845"/>
                    </a:ext>
                  </a:extLst>
                </a:gridCol>
              </a:tblGrid>
              <a:tr h="445971">
                <a:tc>
                  <a:txBody>
                    <a:bodyPr/>
                    <a:lstStyle/>
                    <a:p>
                      <a:pPr>
                        <a:lnSpc>
                          <a:spcPts val="2000"/>
                        </a:lnSpc>
                      </a:pPr>
                      <a:r>
                        <a:rPr lang="de-CH" sz="1800" b="1" kern="1200" dirty="0" err="1">
                          <a:solidFill>
                            <a:schemeClr val="tx1"/>
                          </a:solidFill>
                          <a:effectLst/>
                          <a:latin typeface="+mn-lt"/>
                          <a:ea typeface="+mn-ea"/>
                          <a:cs typeface="+mn-cs"/>
                        </a:rPr>
                        <a:t>Functions</a:t>
                      </a:r>
                      <a:endParaRPr lang="de-CH" sz="18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2000"/>
                        </a:lnSpc>
                        <a:buFont typeface="Arial" panose="020B0604020202020204" pitchFamily="34" charset="0"/>
                        <a:buChar char="•"/>
                      </a:pPr>
                      <a:r>
                        <a:rPr lang="en-US" sz="1800" dirty="0">
                          <a:solidFill>
                            <a:schemeClr val="tx1"/>
                          </a:solidFill>
                          <a:latin typeface="+mn-lt"/>
                        </a:rPr>
                        <a:t>Allows the bird to breathe.</a:t>
                      </a:r>
                    </a:p>
                    <a:p>
                      <a:pPr marL="285750" indent="-285750">
                        <a:lnSpc>
                          <a:spcPts val="2000"/>
                        </a:lnSpc>
                        <a:buFont typeface="Arial" panose="020B0604020202020204" pitchFamily="34" charset="0"/>
                        <a:buChar char="•"/>
                      </a:pPr>
                      <a:r>
                        <a:rPr lang="en-US" sz="1800" dirty="0">
                          <a:solidFill>
                            <a:schemeClr val="tx1"/>
                          </a:solidFill>
                          <a:latin typeface="+mn-lt"/>
                        </a:rPr>
                        <a:t>Air enters the bird`s beak and nose, then follows the trachea to the lungs and the air sacs. </a:t>
                      </a:r>
                      <a:endParaRPr lang="de-CH" sz="18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2000"/>
                        </a:lnSpc>
                      </a:pPr>
                      <a:r>
                        <a:rPr lang="de-CH" sz="1800" b="1" strike="noStrike" kern="1200" dirty="0">
                          <a:solidFill>
                            <a:schemeClr val="tx1"/>
                          </a:solidFill>
                          <a:effectLst/>
                          <a:latin typeface="+mn-lt"/>
                          <a:ea typeface="+mn-ea"/>
                          <a:cs typeface="+mn-cs"/>
                        </a:rPr>
                        <a:t>Disease</a:t>
                      </a:r>
                      <a:r>
                        <a:rPr lang="de-CH" sz="1800" b="1" kern="1200" dirty="0">
                          <a:solidFill>
                            <a:schemeClr val="tx1"/>
                          </a:solidFill>
                          <a:effectLst/>
                          <a:latin typeface="+mn-lt"/>
                          <a:ea typeface="+mn-ea"/>
                          <a:cs typeface="+mn-cs"/>
                        </a:rPr>
                        <a:t> </a:t>
                      </a:r>
                      <a:r>
                        <a:rPr lang="de-CH" sz="1800" b="1" kern="1200" dirty="0" err="1">
                          <a:solidFill>
                            <a:schemeClr val="tx1"/>
                          </a:solidFill>
                          <a:effectLst/>
                          <a:latin typeface="+mn-lt"/>
                          <a:ea typeface="+mn-ea"/>
                          <a:cs typeface="+mn-cs"/>
                        </a:rPr>
                        <a:t>symptoms</a:t>
                      </a:r>
                      <a:endParaRPr lang="de-CH" sz="18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GB" sz="1800" dirty="0">
                          <a:solidFill>
                            <a:schemeClr val="tx1"/>
                          </a:solidFill>
                          <a:effectLst/>
                          <a:latin typeface="+mn-lt"/>
                          <a:ea typeface="SimSun" panose="02010600030101010101" pitchFamily="2" charset="-122"/>
                          <a:cs typeface="Times New Roman" panose="02020603050405020304" pitchFamily="18" charset="0"/>
                        </a:rPr>
                        <a:t>Difficulty breathing, possibly fast breathing and with open beak</a:t>
                      </a:r>
                    </a:p>
                    <a:p>
                      <a:pPr marL="285750" indent="-285750">
                        <a:lnSpc>
                          <a:spcPts val="2000"/>
                        </a:lnSpc>
                        <a:spcAft>
                          <a:spcPts val="600"/>
                        </a:spcAft>
                        <a:buFont typeface="Arial" panose="020B0604020202020204" pitchFamily="34" charset="0"/>
                        <a:buChar char="•"/>
                      </a:pPr>
                      <a:r>
                        <a:rPr lang="en-GB" sz="1800" dirty="0">
                          <a:solidFill>
                            <a:schemeClr val="tx1"/>
                          </a:solidFill>
                          <a:effectLst/>
                          <a:latin typeface="+mn-lt"/>
                          <a:ea typeface="SimSun" panose="02010600030101010101" pitchFamily="2" charset="-122"/>
                          <a:cs typeface="Times New Roman" panose="02020603050405020304" pitchFamily="18" charset="0"/>
                        </a:rPr>
                        <a:t>Sneezing or coughing</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493" t="7007" r="34224" b="20121"/>
          <a:stretch/>
        </p:blipFill>
        <p:spPr>
          <a:xfrm>
            <a:off x="533400" y="1329157"/>
            <a:ext cx="3456384" cy="3328369"/>
          </a:xfrm>
          <a:prstGeom prst="rect">
            <a:avLst/>
          </a:prstGeom>
        </p:spPr>
      </p:pic>
      <p:sp>
        <p:nvSpPr>
          <p:cNvPr id="7" name="Inhaltsplatzhalter 2">
            <a:extLst>
              <a:ext uri="{FF2B5EF4-FFF2-40B4-BE49-F238E27FC236}">
                <a16:creationId xmlns:a16="http://schemas.microsoft.com/office/drawing/2014/main" id="{9040FF52-6E8D-410B-8F9F-F8ACD5054C11}"/>
              </a:ext>
            </a:extLst>
          </p:cNvPr>
          <p:cNvSpPr txBox="1">
            <a:spLocks/>
          </p:cNvSpPr>
          <p:nvPr/>
        </p:nvSpPr>
        <p:spPr bwMode="auto">
          <a:xfrm>
            <a:off x="3031269" y="3555702"/>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Trachea</a:t>
            </a:r>
            <a:endParaRPr lang="de-CH" dirty="0"/>
          </a:p>
        </p:txBody>
      </p:sp>
      <p:cxnSp>
        <p:nvCxnSpPr>
          <p:cNvPr id="8" name="Gerader Verbinder 7">
            <a:extLst>
              <a:ext uri="{FF2B5EF4-FFF2-40B4-BE49-F238E27FC236}">
                <a16:creationId xmlns:a16="http://schemas.microsoft.com/office/drawing/2014/main" id="{DDE3CF3F-74A1-4F1A-8991-ACFF93C081AA}"/>
              </a:ext>
            </a:extLst>
          </p:cNvPr>
          <p:cNvCxnSpPr>
            <a:cxnSpLocks/>
          </p:cNvCxnSpPr>
          <p:nvPr/>
        </p:nvCxnSpPr>
        <p:spPr bwMode="auto">
          <a:xfrm flipH="1" flipV="1">
            <a:off x="2873306" y="2249731"/>
            <a:ext cx="474558" cy="1179269"/>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9" name="Gerader Verbinder 8">
            <a:extLst>
              <a:ext uri="{FF2B5EF4-FFF2-40B4-BE49-F238E27FC236}">
                <a16:creationId xmlns:a16="http://schemas.microsoft.com/office/drawing/2014/main" id="{D57D3568-79C7-4465-9591-F8FEC8B2B487}"/>
              </a:ext>
            </a:extLst>
          </p:cNvPr>
          <p:cNvCxnSpPr>
            <a:cxnSpLocks/>
          </p:cNvCxnSpPr>
          <p:nvPr/>
        </p:nvCxnSpPr>
        <p:spPr bwMode="auto">
          <a:xfrm flipH="1">
            <a:off x="2231386" y="2037946"/>
            <a:ext cx="30206" cy="670975"/>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10" name="Gerader Verbinder 9">
            <a:extLst>
              <a:ext uri="{FF2B5EF4-FFF2-40B4-BE49-F238E27FC236}">
                <a16:creationId xmlns:a16="http://schemas.microsoft.com/office/drawing/2014/main" id="{AA82646D-2D37-4F9E-AAA4-C419297DC26A}"/>
              </a:ext>
            </a:extLst>
          </p:cNvPr>
          <p:cNvCxnSpPr>
            <a:cxnSpLocks/>
          </p:cNvCxnSpPr>
          <p:nvPr/>
        </p:nvCxnSpPr>
        <p:spPr bwMode="auto">
          <a:xfrm>
            <a:off x="1491915" y="1745178"/>
            <a:ext cx="135119" cy="1237566"/>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2" name="Inhaltsplatzhalter 2">
            <a:extLst>
              <a:ext uri="{FF2B5EF4-FFF2-40B4-BE49-F238E27FC236}">
                <a16:creationId xmlns:a16="http://schemas.microsoft.com/office/drawing/2014/main" id="{7EFCC889-053E-408C-A6D4-0966A3D3D0DC}"/>
              </a:ext>
            </a:extLst>
          </p:cNvPr>
          <p:cNvSpPr txBox="1">
            <a:spLocks/>
          </p:cNvSpPr>
          <p:nvPr/>
        </p:nvSpPr>
        <p:spPr bwMode="auto">
          <a:xfrm>
            <a:off x="1736101" y="1514429"/>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0" indent="0">
              <a:buNone/>
            </a:pPr>
            <a:r>
              <a:rPr lang="en-US" sz="1600" b="0" dirty="0"/>
              <a:t>Lungs</a:t>
            </a:r>
            <a:endParaRPr lang="de-CH" sz="1600" b="0" dirty="0"/>
          </a:p>
        </p:txBody>
      </p:sp>
      <p:cxnSp>
        <p:nvCxnSpPr>
          <p:cNvPr id="13" name="Gerader Verbinder 12">
            <a:extLst>
              <a:ext uri="{FF2B5EF4-FFF2-40B4-BE49-F238E27FC236}">
                <a16:creationId xmlns:a16="http://schemas.microsoft.com/office/drawing/2014/main" id="{CD52AD0E-D71A-464E-88A0-FEDA2F088E63}"/>
              </a:ext>
            </a:extLst>
          </p:cNvPr>
          <p:cNvCxnSpPr>
            <a:cxnSpLocks/>
          </p:cNvCxnSpPr>
          <p:nvPr/>
        </p:nvCxnSpPr>
        <p:spPr bwMode="auto">
          <a:xfrm>
            <a:off x="1485306" y="1745178"/>
            <a:ext cx="872462" cy="1475980"/>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15" name="Gerader Verbinder 14">
            <a:extLst>
              <a:ext uri="{FF2B5EF4-FFF2-40B4-BE49-F238E27FC236}">
                <a16:creationId xmlns:a16="http://schemas.microsoft.com/office/drawing/2014/main" id="{00E0D6E9-4922-4244-8E5B-AF993A8D07CC}"/>
              </a:ext>
            </a:extLst>
          </p:cNvPr>
          <p:cNvCxnSpPr>
            <a:cxnSpLocks/>
          </p:cNvCxnSpPr>
          <p:nvPr/>
        </p:nvCxnSpPr>
        <p:spPr bwMode="auto">
          <a:xfrm>
            <a:off x="1485306" y="1745178"/>
            <a:ext cx="583219" cy="1237565"/>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7" name="Inhaltsplatzhalter 2">
            <a:extLst>
              <a:ext uri="{FF2B5EF4-FFF2-40B4-BE49-F238E27FC236}">
                <a16:creationId xmlns:a16="http://schemas.microsoft.com/office/drawing/2014/main" id="{A2E9E59B-B6B5-45BE-954B-65039ACDA0B8}"/>
              </a:ext>
            </a:extLst>
          </p:cNvPr>
          <p:cNvSpPr txBox="1">
            <a:spLocks/>
          </p:cNvSpPr>
          <p:nvPr/>
        </p:nvSpPr>
        <p:spPr bwMode="auto">
          <a:xfrm>
            <a:off x="1012657" y="1205904"/>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0" indent="0">
              <a:buNone/>
            </a:pPr>
            <a:r>
              <a:rPr lang="en-US" sz="1600" b="0" dirty="0"/>
              <a:t>Air sacs</a:t>
            </a:r>
            <a:endParaRPr lang="de-CH" sz="1600" b="0" dirty="0"/>
          </a:p>
        </p:txBody>
      </p:sp>
    </p:spTree>
    <p:extLst>
      <p:ext uri="{BB962C8B-B14F-4D97-AF65-F5344CB8AC3E}">
        <p14:creationId xmlns:p14="http://schemas.microsoft.com/office/powerpoint/2010/main" val="411359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Integrating poultry into the farm cycle</a:t>
            </a:r>
            <a:endParaRPr lang="de-DE" dirty="0"/>
          </a:p>
        </p:txBody>
      </p:sp>
      <p:pic>
        <p:nvPicPr>
          <p:cNvPr id="4" name="Grafik 3">
            <a:extLst>
              <a:ext uri="{FF2B5EF4-FFF2-40B4-BE49-F238E27FC236}">
                <a16:creationId xmlns:a16="http://schemas.microsoft.com/office/drawing/2014/main" id="{E9D86B02-1C51-4E50-A823-781684E0C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301" y="996736"/>
            <a:ext cx="7743850" cy="4939168"/>
          </a:xfrm>
          <a:prstGeom prst="rect">
            <a:avLst/>
          </a:prstGeom>
        </p:spPr>
      </p:pic>
      <p:sp>
        <p:nvSpPr>
          <p:cNvPr id="3" name="Bogen 2">
            <a:extLst>
              <a:ext uri="{FF2B5EF4-FFF2-40B4-BE49-F238E27FC236}">
                <a16:creationId xmlns:a16="http://schemas.microsoft.com/office/drawing/2014/main" id="{9EE219A6-BE1E-4152-BE6D-77ED1002B703}"/>
              </a:ext>
            </a:extLst>
          </p:cNvPr>
          <p:cNvSpPr/>
          <p:nvPr/>
        </p:nvSpPr>
        <p:spPr bwMode="auto">
          <a:xfrm>
            <a:off x="1112038" y="2595891"/>
            <a:ext cx="6124258" cy="2993349"/>
          </a:xfrm>
          <a:prstGeom prst="arc">
            <a:avLst>
              <a:gd name="adj1" fmla="val 13403344"/>
              <a:gd name="adj2" fmla="val 12652070"/>
            </a:avLst>
          </a:prstGeom>
          <a:noFill/>
          <a:ln w="127000" cap="flat" cmpd="sng" algn="ctr">
            <a:solidFill>
              <a:srgbClr val="CCECFF">
                <a:alpha val="70000"/>
              </a:srgbClr>
            </a:solidFill>
            <a:prstDash val="solid"/>
            <a:round/>
            <a:headEnd type="triangle" w="sm"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6" name="Rechteck 5">
            <a:extLst>
              <a:ext uri="{FF2B5EF4-FFF2-40B4-BE49-F238E27FC236}">
                <a16:creationId xmlns:a16="http://schemas.microsoft.com/office/drawing/2014/main" id="{87EDCA75-96E3-4DBA-9751-5422E2C197D7}"/>
              </a:ext>
            </a:extLst>
          </p:cNvPr>
          <p:cNvSpPr/>
          <p:nvPr/>
        </p:nvSpPr>
        <p:spPr>
          <a:xfrm>
            <a:off x="725849" y="4785993"/>
            <a:ext cx="2195079" cy="40555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Manure is composted</a:t>
            </a:r>
          </a:p>
        </p:txBody>
      </p:sp>
      <p:sp>
        <p:nvSpPr>
          <p:cNvPr id="9" name="Rechteck 8">
            <a:extLst>
              <a:ext uri="{FF2B5EF4-FFF2-40B4-BE49-F238E27FC236}">
                <a16:creationId xmlns:a16="http://schemas.microsoft.com/office/drawing/2014/main" id="{1ADDDCEF-B560-4BD7-9073-F0328EE7E430}"/>
              </a:ext>
            </a:extLst>
          </p:cNvPr>
          <p:cNvSpPr/>
          <p:nvPr/>
        </p:nvSpPr>
        <p:spPr>
          <a:xfrm>
            <a:off x="685637" y="3225951"/>
            <a:ext cx="2619025" cy="46501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Chickens produce manure</a:t>
            </a:r>
          </a:p>
        </p:txBody>
      </p:sp>
      <p:sp>
        <p:nvSpPr>
          <p:cNvPr id="19" name="Rechteck 5">
            <a:extLst>
              <a:ext uri="{FF2B5EF4-FFF2-40B4-BE49-F238E27FC236}">
                <a16:creationId xmlns:a16="http://schemas.microsoft.com/office/drawing/2014/main" id="{DD75410E-495C-4947-AC05-406DD756520E}"/>
              </a:ext>
            </a:extLst>
          </p:cNvPr>
          <p:cNvSpPr/>
          <p:nvPr/>
        </p:nvSpPr>
        <p:spPr>
          <a:xfrm>
            <a:off x="949563" y="5221920"/>
            <a:ext cx="3699056" cy="64504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Ripe compost is added to the fields to promote crop growth and soil fertility  </a:t>
            </a:r>
          </a:p>
        </p:txBody>
      </p:sp>
      <p:sp>
        <p:nvSpPr>
          <p:cNvPr id="20" name="Bogen 19">
            <a:extLst>
              <a:ext uri="{FF2B5EF4-FFF2-40B4-BE49-F238E27FC236}">
                <a16:creationId xmlns:a16="http://schemas.microsoft.com/office/drawing/2014/main" id="{B345077D-A15D-4821-88C6-D302A92741AC}"/>
              </a:ext>
            </a:extLst>
          </p:cNvPr>
          <p:cNvSpPr/>
          <p:nvPr/>
        </p:nvSpPr>
        <p:spPr bwMode="auto">
          <a:xfrm rot="20221217">
            <a:off x="2660618" y="1847085"/>
            <a:ext cx="5282576" cy="2676096"/>
          </a:xfrm>
          <a:prstGeom prst="arc">
            <a:avLst>
              <a:gd name="adj1" fmla="val 13716810"/>
              <a:gd name="adj2" fmla="val 18775300"/>
            </a:avLst>
          </a:prstGeom>
          <a:noFill/>
          <a:ln w="127000" cap="flat" cmpd="sng" algn="ctr">
            <a:solidFill>
              <a:srgbClr val="CCECFF">
                <a:alpha val="70000"/>
              </a:srgbClr>
            </a:solidFill>
            <a:prstDash val="solid"/>
            <a:round/>
            <a:headEnd type="triangle" w="sm"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8" name="Rechteck 7">
            <a:extLst>
              <a:ext uri="{FF2B5EF4-FFF2-40B4-BE49-F238E27FC236}">
                <a16:creationId xmlns:a16="http://schemas.microsoft.com/office/drawing/2014/main" id="{6767EBAE-0612-49B1-9FDC-D6A3C50531D1}"/>
              </a:ext>
            </a:extLst>
          </p:cNvPr>
          <p:cNvSpPr/>
          <p:nvPr/>
        </p:nvSpPr>
        <p:spPr>
          <a:xfrm>
            <a:off x="2309763" y="1313295"/>
            <a:ext cx="2952328" cy="64504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Residues from processing are bought and fed to chickens </a:t>
            </a:r>
          </a:p>
        </p:txBody>
      </p:sp>
      <p:sp>
        <p:nvSpPr>
          <p:cNvPr id="21" name="Bogen 20">
            <a:extLst>
              <a:ext uri="{FF2B5EF4-FFF2-40B4-BE49-F238E27FC236}">
                <a16:creationId xmlns:a16="http://schemas.microsoft.com/office/drawing/2014/main" id="{7EDB41DE-B534-4181-8CCE-C802F2F62BCF}"/>
              </a:ext>
            </a:extLst>
          </p:cNvPr>
          <p:cNvSpPr/>
          <p:nvPr/>
        </p:nvSpPr>
        <p:spPr bwMode="auto">
          <a:xfrm rot="5400000">
            <a:off x="4016930" y="2140835"/>
            <a:ext cx="3596202" cy="2993349"/>
          </a:xfrm>
          <a:prstGeom prst="arc">
            <a:avLst>
              <a:gd name="adj1" fmla="val 12593979"/>
              <a:gd name="adj2" fmla="val 18252436"/>
            </a:avLst>
          </a:prstGeom>
          <a:noFill/>
          <a:ln w="127000" cap="flat" cmpd="sng" algn="ctr">
            <a:solidFill>
              <a:srgbClr val="CCECFF">
                <a:alpha val="70000"/>
              </a:srgbClr>
            </a:solidFill>
            <a:prstDash val="solid"/>
            <a:round/>
            <a:headEnd type="triangle" w="sm"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0" name="Rechteck 9">
            <a:extLst>
              <a:ext uri="{FF2B5EF4-FFF2-40B4-BE49-F238E27FC236}">
                <a16:creationId xmlns:a16="http://schemas.microsoft.com/office/drawing/2014/main" id="{5D425725-C33C-4B94-B875-7E17343B75F9}"/>
              </a:ext>
            </a:extLst>
          </p:cNvPr>
          <p:cNvSpPr/>
          <p:nvPr/>
        </p:nvSpPr>
        <p:spPr>
          <a:xfrm>
            <a:off x="4842763" y="4225943"/>
            <a:ext cx="3187730" cy="64504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Crop residues and harvest from the fields are fed to chickens </a:t>
            </a:r>
          </a:p>
        </p:txBody>
      </p:sp>
      <p:sp>
        <p:nvSpPr>
          <p:cNvPr id="5" name="Rechteck 4">
            <a:extLst>
              <a:ext uri="{FF2B5EF4-FFF2-40B4-BE49-F238E27FC236}">
                <a16:creationId xmlns:a16="http://schemas.microsoft.com/office/drawing/2014/main" id="{362C49E5-81DC-40A3-A0BF-83E63AF9FF84}"/>
              </a:ext>
            </a:extLst>
          </p:cNvPr>
          <p:cNvSpPr/>
          <p:nvPr/>
        </p:nvSpPr>
        <p:spPr>
          <a:xfrm>
            <a:off x="5459124" y="5261717"/>
            <a:ext cx="2121590" cy="43204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Crops are harvested</a:t>
            </a:r>
          </a:p>
        </p:txBody>
      </p:sp>
    </p:spTree>
    <p:extLst>
      <p:ext uri="{BB962C8B-B14F-4D97-AF65-F5344CB8AC3E}">
        <p14:creationId xmlns:p14="http://schemas.microsoft.com/office/powerpoint/2010/main" val="970746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p:txBody>
          <a:bodyPr/>
          <a:lstStyle/>
          <a:p>
            <a:r>
              <a:rPr lang="de-CH" dirty="0"/>
              <a:t>Digestive </a:t>
            </a:r>
            <a:r>
              <a:rPr lang="de-CH" dirty="0" err="1"/>
              <a:t>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3568321274"/>
              </p:ext>
            </p:extLst>
          </p:nvPr>
        </p:nvGraphicFramePr>
        <p:xfrm>
          <a:off x="4139952" y="927100"/>
          <a:ext cx="4536504" cy="4905342"/>
        </p:xfrm>
        <a:graphic>
          <a:graphicData uri="http://schemas.openxmlformats.org/drawingml/2006/table">
            <a:tbl>
              <a:tblPr firstRow="1" bandRow="1">
                <a:tableStyleId>{93296810-A885-4BE3-A3E7-6D5BEEA58F35}</a:tableStyleId>
              </a:tblPr>
              <a:tblGrid>
                <a:gridCol w="4536504">
                  <a:extLst>
                    <a:ext uri="{9D8B030D-6E8A-4147-A177-3AD203B41FA5}">
                      <a16:colId xmlns:a16="http://schemas.microsoft.com/office/drawing/2014/main" val="3855433845"/>
                    </a:ext>
                  </a:extLst>
                </a:gridCol>
              </a:tblGrid>
              <a:tr h="445971">
                <a:tc>
                  <a:txBody>
                    <a:bodyPr/>
                    <a:lstStyle/>
                    <a:p>
                      <a:pPr>
                        <a:lnSpc>
                          <a:spcPts val="1800"/>
                        </a:lnSpc>
                      </a:pPr>
                      <a:r>
                        <a:rPr lang="de-CH" sz="1600" b="1" kern="1200" dirty="0" err="1">
                          <a:solidFill>
                            <a:schemeClr val="tx1"/>
                          </a:solidFill>
                          <a:effectLst/>
                          <a:latin typeface="+mn-lt"/>
                          <a:ea typeface="+mn-ea"/>
                          <a:cs typeface="+mn-cs"/>
                        </a:rPr>
                        <a:t>Functions</a:t>
                      </a:r>
                      <a:endParaRPr lang="de-CH" sz="16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1800"/>
                        </a:lnSpc>
                        <a:buFont typeface="Arial" panose="020B0604020202020204" pitchFamily="34" charset="0"/>
                        <a:buChar char="•"/>
                      </a:pPr>
                      <a:r>
                        <a:rPr lang="en-US" sz="1600" dirty="0">
                          <a:solidFill>
                            <a:schemeClr val="tx1"/>
                          </a:solidFill>
                          <a:latin typeface="+mn-lt"/>
                        </a:rPr>
                        <a:t>Allows the bird to eat and digest food.</a:t>
                      </a:r>
                    </a:p>
                    <a:p>
                      <a:pPr marL="285750" indent="-285750">
                        <a:lnSpc>
                          <a:spcPts val="1800"/>
                        </a:lnSpc>
                        <a:buFont typeface="Arial" panose="020B0604020202020204" pitchFamily="34" charset="0"/>
                        <a:buChar char="•"/>
                      </a:pPr>
                      <a:r>
                        <a:rPr lang="en-US" sz="1600" dirty="0">
                          <a:solidFill>
                            <a:schemeClr val="tx1"/>
                          </a:solidFill>
                          <a:latin typeface="+mn-lt"/>
                        </a:rPr>
                        <a:t>The food enters the beak, travels down the esophagus to the crop (a holding sac).</a:t>
                      </a:r>
                    </a:p>
                    <a:p>
                      <a:pPr marL="285750" indent="-285750">
                        <a:lnSpc>
                          <a:spcPts val="1800"/>
                        </a:lnSpc>
                        <a:buFont typeface="Arial" panose="020B0604020202020204" pitchFamily="34" charset="0"/>
                        <a:buChar char="•"/>
                      </a:pPr>
                      <a:r>
                        <a:rPr lang="en-US" sz="1600" dirty="0">
                          <a:solidFill>
                            <a:schemeClr val="tx1"/>
                          </a:solidFill>
                          <a:latin typeface="+mn-lt"/>
                        </a:rPr>
                        <a:t>In the gizzard (the stomach), the food is ground with the help of small stones.</a:t>
                      </a:r>
                    </a:p>
                    <a:p>
                      <a:pPr marL="285750" indent="-285750">
                        <a:lnSpc>
                          <a:spcPts val="1800"/>
                        </a:lnSpc>
                        <a:buFont typeface="Arial" panose="020B0604020202020204" pitchFamily="34" charset="0"/>
                        <a:buChar char="•"/>
                      </a:pPr>
                      <a:r>
                        <a:rPr lang="en-US" sz="1600" dirty="0">
                          <a:solidFill>
                            <a:schemeClr val="tx1"/>
                          </a:solidFill>
                          <a:latin typeface="+mn-lt"/>
                        </a:rPr>
                        <a:t>In the intestines, nutrients are absorbed.</a:t>
                      </a:r>
                    </a:p>
                    <a:p>
                      <a:pPr marL="285750" indent="-285750">
                        <a:lnSpc>
                          <a:spcPts val="1800"/>
                        </a:lnSpc>
                        <a:buFont typeface="Arial" panose="020B0604020202020204" pitchFamily="34" charset="0"/>
                        <a:buChar char="•"/>
                      </a:pPr>
                      <a:r>
                        <a:rPr lang="en-US" sz="1600" dirty="0">
                          <a:solidFill>
                            <a:schemeClr val="tx1"/>
                          </a:solidFill>
                          <a:latin typeface="+mn-lt"/>
                        </a:rPr>
                        <a:t>Digestion ends with the excretion of the droppings at the cloaca. </a:t>
                      </a:r>
                      <a:endParaRPr lang="de-CH" sz="16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1800"/>
                        </a:lnSpc>
                      </a:pPr>
                      <a:r>
                        <a:rPr lang="de-CH" sz="1600" b="1" strike="noStrike" kern="1200" dirty="0">
                          <a:solidFill>
                            <a:schemeClr val="tx1"/>
                          </a:solidFill>
                          <a:effectLst/>
                          <a:latin typeface="+mn-lt"/>
                          <a:ea typeface="+mn-ea"/>
                          <a:cs typeface="+mn-cs"/>
                        </a:rPr>
                        <a:t>Disease</a:t>
                      </a:r>
                      <a:r>
                        <a:rPr lang="de-CH" sz="1600" b="1" kern="1200" dirty="0">
                          <a:solidFill>
                            <a:schemeClr val="tx1"/>
                          </a:solidFill>
                          <a:effectLst/>
                          <a:latin typeface="+mn-lt"/>
                          <a:ea typeface="+mn-ea"/>
                          <a:cs typeface="+mn-cs"/>
                        </a:rPr>
                        <a:t> </a:t>
                      </a:r>
                      <a:r>
                        <a:rPr lang="de-CH" sz="1600" b="1" kern="1200" dirty="0" err="1">
                          <a:solidFill>
                            <a:schemeClr val="tx1"/>
                          </a:solidFill>
                          <a:effectLst/>
                          <a:latin typeface="+mn-lt"/>
                          <a:ea typeface="+mn-ea"/>
                          <a:cs typeface="+mn-cs"/>
                        </a:rPr>
                        <a:t>symptoms</a:t>
                      </a:r>
                      <a:endParaRPr lang="de-CH" sz="16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1800"/>
                        </a:lnSpc>
                        <a:spcBef>
                          <a:spcPts val="0"/>
                        </a:spcBef>
                        <a:spcAft>
                          <a:spcPts val="600"/>
                        </a:spcAft>
                        <a:buClrTx/>
                        <a:buSzTx/>
                        <a:buFont typeface="Arial" panose="020B0604020202020204" pitchFamily="34" charset="0"/>
                        <a:buChar char="•"/>
                        <a:tabLst/>
                        <a:defRPr/>
                      </a:pPr>
                      <a:r>
                        <a:rPr lang="en-US" sz="1600" dirty="0">
                          <a:solidFill>
                            <a:schemeClr val="tx1"/>
                          </a:solidFill>
                          <a:effectLst/>
                          <a:latin typeface="+mn-lt"/>
                          <a:ea typeface="SimSun" panose="02010600030101010101" pitchFamily="2" charset="-122"/>
                          <a:cs typeface="Times New Roman" panose="02020603050405020304" pitchFamily="18" charset="0"/>
                        </a:rPr>
                        <a:t>Crop is hard or emits a foul odor (impaction or sour crop).</a:t>
                      </a:r>
                    </a:p>
                    <a:p>
                      <a:pPr marL="285750" marR="0" lvl="0" indent="-285750" algn="l" defTabSz="457200" rtl="0" eaLnBrk="1" fontAlgn="auto" latinLnBrk="0" hangingPunct="1">
                        <a:lnSpc>
                          <a:spcPts val="1800"/>
                        </a:lnSpc>
                        <a:spcBef>
                          <a:spcPts val="0"/>
                        </a:spcBef>
                        <a:spcAft>
                          <a:spcPts val="600"/>
                        </a:spcAft>
                        <a:buClrTx/>
                        <a:buSzTx/>
                        <a:buFont typeface="Arial" panose="020B0604020202020204" pitchFamily="34" charset="0"/>
                        <a:buChar char="•"/>
                        <a:tabLst/>
                        <a:defRPr/>
                      </a:pPr>
                      <a:r>
                        <a:rPr lang="en-US" sz="1600" dirty="0">
                          <a:solidFill>
                            <a:schemeClr val="tx1"/>
                          </a:solidFill>
                          <a:effectLst/>
                          <a:latin typeface="+mn-lt"/>
                          <a:ea typeface="SimSun" panose="02010600030101010101" pitchFamily="2" charset="-122"/>
                          <a:cs typeface="Times New Roman" panose="02020603050405020304" pitchFamily="18" charset="0"/>
                        </a:rPr>
                        <a:t>Loss of weight or diarrhea due to problems in the intestines.</a:t>
                      </a:r>
                    </a:p>
                    <a:p>
                      <a:pPr marL="285750" marR="0" lvl="0" indent="-285750" algn="l" defTabSz="457200" rtl="0" eaLnBrk="1" fontAlgn="auto" latinLnBrk="0" hangingPunct="1">
                        <a:lnSpc>
                          <a:spcPts val="1800"/>
                        </a:lnSpc>
                        <a:spcBef>
                          <a:spcPts val="0"/>
                        </a:spcBef>
                        <a:spcAft>
                          <a:spcPts val="600"/>
                        </a:spcAft>
                        <a:buClrTx/>
                        <a:buSzTx/>
                        <a:buFont typeface="Arial" panose="020B0604020202020204" pitchFamily="34" charset="0"/>
                        <a:buChar char="•"/>
                        <a:tabLst/>
                        <a:defRPr/>
                      </a:pPr>
                      <a:r>
                        <a:rPr lang="en-US" sz="1600" dirty="0">
                          <a:solidFill>
                            <a:schemeClr val="tx1"/>
                          </a:solidFill>
                          <a:effectLst/>
                          <a:latin typeface="+mn-lt"/>
                          <a:ea typeface="SimSun" panose="02010600030101010101" pitchFamily="2" charset="-122"/>
                          <a:cs typeface="Times New Roman" panose="02020603050405020304" pitchFamily="18" charset="0"/>
                        </a:rPr>
                        <a:t>Heavy infestation with endoparasites visible as worm eggs or worms, or coccidian oocysts in the droppings. </a:t>
                      </a:r>
                      <a:endParaRPr lang="en-GB" sz="1600" dirty="0">
                        <a:solidFill>
                          <a:schemeClr val="tx1"/>
                        </a:solidFill>
                        <a:effectLst/>
                        <a:latin typeface="+mn-lt"/>
                        <a:ea typeface="SimSun" panose="02010600030101010101" pitchFamily="2" charset="-122"/>
                        <a:cs typeface="Times New Roman" panose="02020603050405020304" pitchFamily="18" charset="0"/>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7521" t="6920" r="18196" b="20208"/>
          <a:stretch/>
        </p:blipFill>
        <p:spPr>
          <a:xfrm>
            <a:off x="254236" y="1412776"/>
            <a:ext cx="3456384" cy="3328369"/>
          </a:xfrm>
          <a:prstGeom prst="rect">
            <a:avLst/>
          </a:prstGeom>
        </p:spPr>
      </p:pic>
      <p:sp>
        <p:nvSpPr>
          <p:cNvPr id="7" name="Inhaltsplatzhalter 2">
            <a:extLst>
              <a:ext uri="{FF2B5EF4-FFF2-40B4-BE49-F238E27FC236}">
                <a16:creationId xmlns:a16="http://schemas.microsoft.com/office/drawing/2014/main" id="{EC830970-966C-4A67-8FFC-BC87A65E1C9D}"/>
              </a:ext>
            </a:extLst>
          </p:cNvPr>
          <p:cNvSpPr txBox="1">
            <a:spLocks/>
          </p:cNvSpPr>
          <p:nvPr/>
        </p:nvSpPr>
        <p:spPr bwMode="auto">
          <a:xfrm>
            <a:off x="3208139" y="2551584"/>
            <a:ext cx="775537"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Beak</a:t>
            </a:r>
            <a:endParaRPr lang="de-CH" dirty="0"/>
          </a:p>
        </p:txBody>
      </p:sp>
      <p:cxnSp>
        <p:nvCxnSpPr>
          <p:cNvPr id="8" name="Gerader Verbinder 7">
            <a:extLst>
              <a:ext uri="{FF2B5EF4-FFF2-40B4-BE49-F238E27FC236}">
                <a16:creationId xmlns:a16="http://schemas.microsoft.com/office/drawing/2014/main" id="{B9F2F659-77A9-40D8-818C-8918BB19D471}"/>
              </a:ext>
            </a:extLst>
          </p:cNvPr>
          <p:cNvCxnSpPr>
            <a:cxnSpLocks/>
          </p:cNvCxnSpPr>
          <p:nvPr/>
        </p:nvCxnSpPr>
        <p:spPr bwMode="auto">
          <a:xfrm flipH="1" flipV="1">
            <a:off x="3347864" y="1867895"/>
            <a:ext cx="216024" cy="552993"/>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9" name="Gerader Verbinder 8">
            <a:extLst>
              <a:ext uri="{FF2B5EF4-FFF2-40B4-BE49-F238E27FC236}">
                <a16:creationId xmlns:a16="http://schemas.microsoft.com/office/drawing/2014/main" id="{43889F88-312F-41B8-BEDF-405C0D9914B4}"/>
              </a:ext>
            </a:extLst>
          </p:cNvPr>
          <p:cNvCxnSpPr>
            <a:cxnSpLocks/>
          </p:cNvCxnSpPr>
          <p:nvPr/>
        </p:nvCxnSpPr>
        <p:spPr bwMode="auto">
          <a:xfrm>
            <a:off x="2447575" y="1439679"/>
            <a:ext cx="396233" cy="849000"/>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0" name="Inhaltsplatzhalter 2">
            <a:extLst>
              <a:ext uri="{FF2B5EF4-FFF2-40B4-BE49-F238E27FC236}">
                <a16:creationId xmlns:a16="http://schemas.microsoft.com/office/drawing/2014/main" id="{A8D8FEBB-BA4F-4481-B80B-97A78AF648D5}"/>
              </a:ext>
            </a:extLst>
          </p:cNvPr>
          <p:cNvSpPr txBox="1">
            <a:spLocks/>
          </p:cNvSpPr>
          <p:nvPr/>
        </p:nvSpPr>
        <p:spPr bwMode="auto">
          <a:xfrm>
            <a:off x="2716343" y="4193899"/>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Crop</a:t>
            </a:r>
            <a:endParaRPr lang="de-CH" dirty="0"/>
          </a:p>
        </p:txBody>
      </p:sp>
      <p:sp>
        <p:nvSpPr>
          <p:cNvPr id="14" name="Inhaltsplatzhalter 2">
            <a:extLst>
              <a:ext uri="{FF2B5EF4-FFF2-40B4-BE49-F238E27FC236}">
                <a16:creationId xmlns:a16="http://schemas.microsoft.com/office/drawing/2014/main" id="{21627AF8-1530-4D92-85CC-93897BA8BEF1}"/>
              </a:ext>
            </a:extLst>
          </p:cNvPr>
          <p:cNvSpPr txBox="1">
            <a:spLocks/>
          </p:cNvSpPr>
          <p:nvPr/>
        </p:nvSpPr>
        <p:spPr bwMode="auto">
          <a:xfrm>
            <a:off x="1200188" y="1141312"/>
            <a:ext cx="1368152"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0" indent="0">
              <a:buNone/>
            </a:pPr>
            <a:r>
              <a:rPr lang="en-US" sz="1600" b="0" dirty="0"/>
              <a:t>Esophagus</a:t>
            </a:r>
            <a:endParaRPr lang="de-CH" sz="1600" b="0" dirty="0"/>
          </a:p>
        </p:txBody>
      </p:sp>
      <p:cxnSp>
        <p:nvCxnSpPr>
          <p:cNvPr id="15" name="Gerader Verbinder 14">
            <a:extLst>
              <a:ext uri="{FF2B5EF4-FFF2-40B4-BE49-F238E27FC236}">
                <a16:creationId xmlns:a16="http://schemas.microsoft.com/office/drawing/2014/main" id="{924390FC-39FC-48D6-9C0C-CBB89F18CE55}"/>
              </a:ext>
            </a:extLst>
          </p:cNvPr>
          <p:cNvCxnSpPr>
            <a:cxnSpLocks/>
          </p:cNvCxnSpPr>
          <p:nvPr/>
        </p:nvCxnSpPr>
        <p:spPr bwMode="auto">
          <a:xfrm>
            <a:off x="2667862" y="2997085"/>
            <a:ext cx="319962" cy="1120433"/>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18" name="Gerader Verbinder 17">
            <a:extLst>
              <a:ext uri="{FF2B5EF4-FFF2-40B4-BE49-F238E27FC236}">
                <a16:creationId xmlns:a16="http://schemas.microsoft.com/office/drawing/2014/main" id="{72EE6478-CB2E-4F47-9BB3-8EA850B31F11}"/>
              </a:ext>
            </a:extLst>
          </p:cNvPr>
          <p:cNvCxnSpPr>
            <a:cxnSpLocks/>
          </p:cNvCxnSpPr>
          <p:nvPr/>
        </p:nvCxnSpPr>
        <p:spPr bwMode="auto">
          <a:xfrm flipH="1" flipV="1">
            <a:off x="1521543" y="2153922"/>
            <a:ext cx="260502" cy="735907"/>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20" name="Inhaltsplatzhalter 2">
            <a:extLst>
              <a:ext uri="{FF2B5EF4-FFF2-40B4-BE49-F238E27FC236}">
                <a16:creationId xmlns:a16="http://schemas.microsoft.com/office/drawing/2014/main" id="{1066D36C-380B-4852-B3ED-507137BB6B1D}"/>
              </a:ext>
            </a:extLst>
          </p:cNvPr>
          <p:cNvSpPr txBox="1">
            <a:spLocks/>
          </p:cNvSpPr>
          <p:nvPr/>
        </p:nvSpPr>
        <p:spPr bwMode="auto">
          <a:xfrm>
            <a:off x="993960" y="1753110"/>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Gizzard</a:t>
            </a:r>
            <a:endParaRPr lang="de-CH" dirty="0"/>
          </a:p>
        </p:txBody>
      </p:sp>
      <p:sp>
        <p:nvSpPr>
          <p:cNvPr id="23" name="Inhaltsplatzhalter 2">
            <a:extLst>
              <a:ext uri="{FF2B5EF4-FFF2-40B4-BE49-F238E27FC236}">
                <a16:creationId xmlns:a16="http://schemas.microsoft.com/office/drawing/2014/main" id="{B23E8243-E32C-424B-AA5A-496132D04DE1}"/>
              </a:ext>
            </a:extLst>
          </p:cNvPr>
          <p:cNvSpPr txBox="1">
            <a:spLocks/>
          </p:cNvSpPr>
          <p:nvPr/>
        </p:nvSpPr>
        <p:spPr bwMode="auto">
          <a:xfrm>
            <a:off x="684238" y="4912356"/>
            <a:ext cx="1268237"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Intestines</a:t>
            </a:r>
            <a:endParaRPr lang="de-CH" dirty="0"/>
          </a:p>
        </p:txBody>
      </p:sp>
      <p:cxnSp>
        <p:nvCxnSpPr>
          <p:cNvPr id="24" name="Gerader Verbinder 23">
            <a:extLst>
              <a:ext uri="{FF2B5EF4-FFF2-40B4-BE49-F238E27FC236}">
                <a16:creationId xmlns:a16="http://schemas.microsoft.com/office/drawing/2014/main" id="{B8137367-EC45-4EAB-B3FC-8B87872C31E6}"/>
              </a:ext>
            </a:extLst>
          </p:cNvPr>
          <p:cNvCxnSpPr>
            <a:cxnSpLocks/>
          </p:cNvCxnSpPr>
          <p:nvPr/>
        </p:nvCxnSpPr>
        <p:spPr bwMode="auto">
          <a:xfrm flipV="1">
            <a:off x="1200188" y="3557302"/>
            <a:ext cx="221720" cy="1246410"/>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26" name="Gerader Verbinder 25">
            <a:extLst>
              <a:ext uri="{FF2B5EF4-FFF2-40B4-BE49-F238E27FC236}">
                <a16:creationId xmlns:a16="http://schemas.microsoft.com/office/drawing/2014/main" id="{4C2AA11A-972F-44DA-AC30-129190C6D91C}"/>
              </a:ext>
            </a:extLst>
          </p:cNvPr>
          <p:cNvCxnSpPr>
            <a:cxnSpLocks/>
          </p:cNvCxnSpPr>
          <p:nvPr/>
        </p:nvCxnSpPr>
        <p:spPr bwMode="auto">
          <a:xfrm flipV="1">
            <a:off x="573378" y="3032730"/>
            <a:ext cx="221720" cy="1246410"/>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27" name="Inhaltsplatzhalter 2">
            <a:extLst>
              <a:ext uri="{FF2B5EF4-FFF2-40B4-BE49-F238E27FC236}">
                <a16:creationId xmlns:a16="http://schemas.microsoft.com/office/drawing/2014/main" id="{05C8EDAC-7398-42DF-9266-D11D5536846E}"/>
              </a:ext>
            </a:extLst>
          </p:cNvPr>
          <p:cNvSpPr txBox="1">
            <a:spLocks/>
          </p:cNvSpPr>
          <p:nvPr/>
        </p:nvSpPr>
        <p:spPr bwMode="auto">
          <a:xfrm>
            <a:off x="132904" y="4441586"/>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Cloaca</a:t>
            </a:r>
            <a:endParaRPr lang="de-CH" dirty="0"/>
          </a:p>
        </p:txBody>
      </p:sp>
    </p:spTree>
    <p:extLst>
      <p:ext uri="{BB962C8B-B14F-4D97-AF65-F5344CB8AC3E}">
        <p14:creationId xmlns:p14="http://schemas.microsoft.com/office/powerpoint/2010/main" val="4195560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p:txBody>
          <a:bodyPr/>
          <a:lstStyle/>
          <a:p>
            <a:r>
              <a:rPr lang="en-GB" dirty="0"/>
              <a:t>Nervous 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2964877573"/>
              </p:ext>
            </p:extLst>
          </p:nvPr>
        </p:nvGraphicFramePr>
        <p:xfrm>
          <a:off x="3932317" y="1413568"/>
          <a:ext cx="4686672" cy="4075661"/>
        </p:xfrm>
        <a:graphic>
          <a:graphicData uri="http://schemas.openxmlformats.org/drawingml/2006/table">
            <a:tbl>
              <a:tblPr firstRow="1" bandRow="1">
                <a:tableStyleId>{93296810-A885-4BE3-A3E7-6D5BEEA58F35}</a:tableStyleId>
              </a:tblPr>
              <a:tblGrid>
                <a:gridCol w="4686672">
                  <a:extLst>
                    <a:ext uri="{9D8B030D-6E8A-4147-A177-3AD203B41FA5}">
                      <a16:colId xmlns:a16="http://schemas.microsoft.com/office/drawing/2014/main" val="3855433845"/>
                    </a:ext>
                  </a:extLst>
                </a:gridCol>
              </a:tblGrid>
              <a:tr h="445971">
                <a:tc>
                  <a:txBody>
                    <a:bodyPr/>
                    <a:lstStyle/>
                    <a:p>
                      <a:pPr>
                        <a:lnSpc>
                          <a:spcPts val="2000"/>
                        </a:lnSpc>
                      </a:pPr>
                      <a:r>
                        <a:rPr lang="de-CH" sz="1800" b="1" kern="1200" dirty="0" err="1">
                          <a:solidFill>
                            <a:schemeClr val="tx1"/>
                          </a:solidFill>
                          <a:effectLst/>
                          <a:latin typeface="+mn-lt"/>
                          <a:ea typeface="+mn-ea"/>
                          <a:cs typeface="+mn-cs"/>
                        </a:rPr>
                        <a:t>Functions</a:t>
                      </a:r>
                      <a:endParaRPr lang="de-CH" sz="18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2000"/>
                        </a:lnSpc>
                        <a:buFont typeface="Arial" panose="020B0604020202020204" pitchFamily="34" charset="0"/>
                        <a:buChar char="•"/>
                      </a:pPr>
                      <a:r>
                        <a:rPr lang="de-CH" sz="1800" kern="1200" dirty="0" err="1">
                          <a:solidFill>
                            <a:schemeClr val="dk1"/>
                          </a:solidFill>
                          <a:effectLst/>
                          <a:latin typeface="+mn-lt"/>
                          <a:ea typeface="+mn-ea"/>
                          <a:cs typeface="+mn-cs"/>
                        </a:rPr>
                        <a:t>Allows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the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bird</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to</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be</a:t>
                      </a:r>
                      <a:r>
                        <a:rPr lang="de-CH" sz="1800" kern="1200" dirty="0">
                          <a:solidFill>
                            <a:schemeClr val="dk1"/>
                          </a:solidFill>
                          <a:effectLst/>
                          <a:latin typeface="+mn-lt"/>
                          <a:ea typeface="+mn-ea"/>
                          <a:cs typeface="+mn-cs"/>
                        </a:rPr>
                        <a:t> alert and </a:t>
                      </a:r>
                      <a:r>
                        <a:rPr lang="de-CH" sz="1800" kern="1200" dirty="0" err="1">
                          <a:solidFill>
                            <a:schemeClr val="dk1"/>
                          </a:solidFill>
                          <a:effectLst/>
                          <a:latin typeface="+mn-lt"/>
                          <a:ea typeface="+mn-ea"/>
                          <a:cs typeface="+mn-cs"/>
                        </a:rPr>
                        <a:t>conscious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react</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to</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its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environment</a:t>
                      </a:r>
                      <a:r>
                        <a:rPr lang="de-CH" sz="1800" kern="1200" dirty="0">
                          <a:solidFill>
                            <a:schemeClr val="dk1"/>
                          </a:solidFill>
                          <a:effectLst/>
                          <a:latin typeface="+mn-lt"/>
                          <a:ea typeface="+mn-ea"/>
                          <a:cs typeface="+mn-cs"/>
                        </a:rPr>
                        <a:t>.</a:t>
                      </a:r>
                    </a:p>
                    <a:p>
                      <a:pPr marL="285750" indent="-285750">
                        <a:lnSpc>
                          <a:spcPts val="2000"/>
                        </a:lnSpc>
                        <a:buFont typeface="Arial" panose="020B0604020202020204" pitchFamily="34" charset="0"/>
                        <a:buChar char="•"/>
                      </a:pPr>
                      <a:r>
                        <a:rPr lang="de-CH" sz="1800" kern="1200" dirty="0" err="1">
                          <a:solidFill>
                            <a:schemeClr val="dk1"/>
                          </a:solidFill>
                          <a:effectLst/>
                          <a:latin typeface="+mn-lt"/>
                          <a:ea typeface="+mn-ea"/>
                          <a:cs typeface="+mn-cs"/>
                        </a:rPr>
                        <a:t>It</a:t>
                      </a:r>
                      <a:r>
                        <a:rPr lang="de-CH" sz="1800" kern="1200" dirty="0">
                          <a:solidFill>
                            <a:schemeClr val="dk1"/>
                          </a:solidFill>
                          <a:effectLst/>
                          <a:latin typeface="+mn-lt"/>
                          <a:ea typeface="+mn-ea"/>
                          <a:cs typeface="+mn-cs"/>
                        </a:rPr>
                        <a:t> also </a:t>
                      </a:r>
                      <a:r>
                        <a:rPr lang="de-CH" sz="1800" kern="1200" dirty="0" err="1">
                          <a:solidFill>
                            <a:schemeClr val="dk1"/>
                          </a:solidFill>
                          <a:effectLst/>
                          <a:latin typeface="+mn-lt"/>
                          <a:ea typeface="+mn-ea"/>
                          <a:cs typeface="+mn-cs"/>
                        </a:rPr>
                        <a:t>controls</a:t>
                      </a:r>
                      <a:r>
                        <a:rPr lang="de-CH" sz="1800" kern="1200" dirty="0">
                          <a:solidFill>
                            <a:schemeClr val="dk1"/>
                          </a:solidFill>
                          <a:effectLst/>
                          <a:latin typeface="+mn-lt"/>
                          <a:ea typeface="+mn-ea"/>
                          <a:cs typeface="+mn-cs"/>
                        </a:rPr>
                        <a:t> and </a:t>
                      </a:r>
                      <a:r>
                        <a:rPr lang="de-CH" sz="1800" kern="1200" dirty="0" err="1">
                          <a:solidFill>
                            <a:schemeClr val="dk1"/>
                          </a:solidFill>
                          <a:effectLst/>
                          <a:latin typeface="+mn-lt"/>
                          <a:ea typeface="+mn-ea"/>
                          <a:cs typeface="+mn-cs"/>
                        </a:rPr>
                        <a:t>coordinates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muscle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movements</a:t>
                      </a:r>
                      <a:r>
                        <a:rPr lang="de-CH" sz="1800" kern="1200" dirty="0">
                          <a:solidFill>
                            <a:schemeClr val="dk1"/>
                          </a:solidFill>
                          <a:effectLst/>
                          <a:latin typeface="+mn-lt"/>
                          <a:ea typeface="+mn-ea"/>
                          <a:cs typeface="+mn-cs"/>
                        </a:rPr>
                        <a:t>.</a:t>
                      </a:r>
                    </a:p>
                    <a:p>
                      <a:pPr marL="285750" indent="-285750">
                        <a:lnSpc>
                          <a:spcPts val="2000"/>
                        </a:lnSpc>
                        <a:buFont typeface="Arial" panose="020B0604020202020204" pitchFamily="34" charset="0"/>
                        <a:buChar char="•"/>
                      </a:pPr>
                      <a:r>
                        <a:rPr lang="de-CH" sz="1800" kern="1200" dirty="0">
                          <a:solidFill>
                            <a:schemeClr val="dk1"/>
                          </a:solidFill>
                          <a:effectLst/>
                          <a:latin typeface="+mn-lt"/>
                          <a:ea typeface="+mn-ea"/>
                          <a:cs typeface="+mn-cs"/>
                        </a:rPr>
                        <a:t>The </a:t>
                      </a:r>
                      <a:r>
                        <a:rPr lang="de-CH" sz="1800" kern="1200" dirty="0" err="1">
                          <a:solidFill>
                            <a:schemeClr val="dk1"/>
                          </a:solidFill>
                          <a:effectLst/>
                          <a:latin typeface="+mn-lt"/>
                          <a:ea typeface="+mn-ea"/>
                          <a:cs typeface="+mn-cs"/>
                        </a:rPr>
                        <a:t>nervous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system</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is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controlled</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by</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the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brain</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which</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receives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messages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from</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nerves</a:t>
                      </a:r>
                      <a:r>
                        <a:rPr lang="de-CH" sz="1800" kern="1200" dirty="0">
                          <a:solidFill>
                            <a:schemeClr val="dk1"/>
                          </a:solidFill>
                          <a:effectLst/>
                          <a:latin typeface="+mn-lt"/>
                          <a:ea typeface="+mn-ea"/>
                          <a:cs typeface="+mn-cs"/>
                        </a:rPr>
                        <a:t>. </a:t>
                      </a:r>
                      <a:endParaRPr lang="de-CH" sz="18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2000"/>
                        </a:lnSpc>
                      </a:pPr>
                      <a:r>
                        <a:rPr lang="de-CH" sz="1800" b="1" kern="1200" dirty="0">
                          <a:solidFill>
                            <a:schemeClr val="tx1"/>
                          </a:solidFill>
                          <a:effectLst/>
                          <a:latin typeface="+mn-lt"/>
                          <a:ea typeface="+mn-ea"/>
                          <a:cs typeface="+mn-cs"/>
                        </a:rPr>
                        <a:t>Disease </a:t>
                      </a:r>
                      <a:r>
                        <a:rPr lang="de-CH" sz="1800" b="1" kern="1200" dirty="0" err="1">
                          <a:solidFill>
                            <a:schemeClr val="tx1"/>
                          </a:solidFill>
                          <a:effectLst/>
                          <a:latin typeface="+mn-lt"/>
                          <a:ea typeface="+mn-ea"/>
                          <a:cs typeface="+mn-cs"/>
                        </a:rPr>
                        <a:t>symptoms</a:t>
                      </a:r>
                      <a:endParaRPr lang="de-CH" sz="18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de-CH" sz="1800" kern="1200" dirty="0">
                          <a:solidFill>
                            <a:schemeClr val="dk1"/>
                          </a:solidFill>
                          <a:effectLst/>
                          <a:latin typeface="+mn-lt"/>
                          <a:ea typeface="+mn-ea"/>
                          <a:cs typeface="+mn-cs"/>
                        </a:rPr>
                        <a:t>Lack </a:t>
                      </a:r>
                      <a:r>
                        <a:rPr lang="de-CH" sz="1800" kern="1200" dirty="0" err="1">
                          <a:solidFill>
                            <a:schemeClr val="dk1"/>
                          </a:solidFill>
                          <a:effectLst/>
                          <a:latin typeface="+mn-lt"/>
                          <a:ea typeface="+mn-ea"/>
                          <a:cs typeface="+mn-cs"/>
                        </a:rPr>
                        <a:t>of</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orientation</a:t>
                      </a:r>
                      <a:endParaRPr lang="de-CH" sz="1800" kern="1200" dirty="0">
                        <a:solidFill>
                          <a:schemeClr val="dk1"/>
                        </a:solidFill>
                        <a:effectLst/>
                        <a:latin typeface="+mn-lt"/>
                        <a:ea typeface="+mn-ea"/>
                        <a:cs typeface="+mn-cs"/>
                      </a:endParaRP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de-CH" sz="1800" kern="1200" dirty="0" err="1">
                          <a:solidFill>
                            <a:schemeClr val="dk1"/>
                          </a:solidFill>
                          <a:effectLst/>
                          <a:latin typeface="+mn-lt"/>
                          <a:ea typeface="+mn-ea"/>
                          <a:cs typeface="+mn-cs"/>
                        </a:rPr>
                        <a:t>Disturbed</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muscle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activity</a:t>
                      </a:r>
                      <a:r>
                        <a:rPr lang="de-CH" sz="1800" kern="1200" dirty="0">
                          <a:solidFill>
                            <a:schemeClr val="dk1"/>
                          </a:solidFill>
                          <a:effectLst/>
                          <a:latin typeface="+mn-lt"/>
                          <a:ea typeface="+mn-ea"/>
                          <a:cs typeface="+mn-cs"/>
                        </a:rPr>
                        <a:t> (neck </a:t>
                      </a:r>
                      <a:r>
                        <a:rPr lang="de-CH" sz="1800" kern="1200" dirty="0" err="1">
                          <a:solidFill>
                            <a:schemeClr val="dk1"/>
                          </a:solidFill>
                          <a:effectLst/>
                          <a:latin typeface="+mn-lt"/>
                          <a:ea typeface="+mn-ea"/>
                          <a:cs typeface="+mn-cs"/>
                        </a:rPr>
                        <a:t>bent</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backwards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difficulties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walking</a:t>
                      </a:r>
                      <a:r>
                        <a:rPr lang="de-CH" sz="1800" kern="1200" dirty="0">
                          <a:solidFill>
                            <a:schemeClr val="dk1"/>
                          </a:solidFill>
                          <a:effectLst/>
                          <a:latin typeface="+mn-lt"/>
                          <a:ea typeface="+mn-ea"/>
                          <a:cs typeface="+mn-cs"/>
                        </a:rPr>
                        <a:t>)</a:t>
                      </a:r>
                      <a:endParaRPr lang="en-GB" sz="1800" dirty="0">
                        <a:solidFill>
                          <a:schemeClr val="tx1"/>
                        </a:solidFill>
                        <a:effectLst/>
                        <a:latin typeface="+mn-lt"/>
                        <a:ea typeface="SimSun" panose="02010600030101010101" pitchFamily="2" charset="-122"/>
                        <a:cs typeface="Times New Roman" panose="02020603050405020304" pitchFamily="18" charset="0"/>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096" t="7129" r="50621" b="19999"/>
          <a:stretch/>
        </p:blipFill>
        <p:spPr>
          <a:xfrm>
            <a:off x="533400" y="1368771"/>
            <a:ext cx="3456384" cy="3328369"/>
          </a:xfrm>
          <a:prstGeom prst="rect">
            <a:avLst/>
          </a:prstGeom>
        </p:spPr>
      </p:pic>
      <p:sp>
        <p:nvSpPr>
          <p:cNvPr id="7" name="Inhaltsplatzhalter 2">
            <a:extLst>
              <a:ext uri="{FF2B5EF4-FFF2-40B4-BE49-F238E27FC236}">
                <a16:creationId xmlns:a16="http://schemas.microsoft.com/office/drawing/2014/main" id="{05AA1A7E-D5FB-42D7-B80E-77FA60B99F42}"/>
              </a:ext>
            </a:extLst>
          </p:cNvPr>
          <p:cNvSpPr txBox="1">
            <a:spLocks/>
          </p:cNvSpPr>
          <p:nvPr/>
        </p:nvSpPr>
        <p:spPr bwMode="auto">
          <a:xfrm>
            <a:off x="1907704" y="1154022"/>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Brain</a:t>
            </a:r>
            <a:endParaRPr lang="de-CH" dirty="0"/>
          </a:p>
        </p:txBody>
      </p:sp>
      <p:cxnSp>
        <p:nvCxnSpPr>
          <p:cNvPr id="8" name="Gerader Verbinder 7">
            <a:extLst>
              <a:ext uri="{FF2B5EF4-FFF2-40B4-BE49-F238E27FC236}">
                <a16:creationId xmlns:a16="http://schemas.microsoft.com/office/drawing/2014/main" id="{B8A5D302-6940-4EB7-8F05-27F34260E522}"/>
              </a:ext>
            </a:extLst>
          </p:cNvPr>
          <p:cNvCxnSpPr>
            <a:cxnSpLocks/>
          </p:cNvCxnSpPr>
          <p:nvPr/>
        </p:nvCxnSpPr>
        <p:spPr bwMode="auto">
          <a:xfrm flipH="1" flipV="1">
            <a:off x="2699792" y="1323144"/>
            <a:ext cx="720080" cy="377664"/>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9" name="Gerader Verbinder 8">
            <a:extLst>
              <a:ext uri="{FF2B5EF4-FFF2-40B4-BE49-F238E27FC236}">
                <a16:creationId xmlns:a16="http://schemas.microsoft.com/office/drawing/2014/main" id="{96F4E1AD-DB34-48E2-9D7A-28CC2C36EF02}"/>
              </a:ext>
            </a:extLst>
          </p:cNvPr>
          <p:cNvCxnSpPr>
            <a:cxnSpLocks/>
          </p:cNvCxnSpPr>
          <p:nvPr/>
        </p:nvCxnSpPr>
        <p:spPr bwMode="auto">
          <a:xfrm flipH="1">
            <a:off x="1043608" y="3221787"/>
            <a:ext cx="576064" cy="1071309"/>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0" name="Inhaltsplatzhalter 2">
            <a:extLst>
              <a:ext uri="{FF2B5EF4-FFF2-40B4-BE49-F238E27FC236}">
                <a16:creationId xmlns:a16="http://schemas.microsoft.com/office/drawing/2014/main" id="{FAD7448F-FDB1-4986-B0AA-F207CE7188E4}"/>
              </a:ext>
            </a:extLst>
          </p:cNvPr>
          <p:cNvSpPr txBox="1">
            <a:spLocks/>
          </p:cNvSpPr>
          <p:nvPr/>
        </p:nvSpPr>
        <p:spPr bwMode="auto">
          <a:xfrm>
            <a:off x="660233" y="4415287"/>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Nerves</a:t>
            </a:r>
            <a:endParaRPr lang="de-CH" dirty="0"/>
          </a:p>
        </p:txBody>
      </p:sp>
    </p:spTree>
    <p:extLst>
      <p:ext uri="{BB962C8B-B14F-4D97-AF65-F5344CB8AC3E}">
        <p14:creationId xmlns:p14="http://schemas.microsoft.com/office/powerpoint/2010/main" val="4030162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a:xfrm>
            <a:off x="533400" y="228600"/>
            <a:ext cx="8610600" cy="698500"/>
          </a:xfrm>
        </p:spPr>
        <p:txBody>
          <a:bodyPr/>
          <a:lstStyle/>
          <a:p>
            <a:r>
              <a:rPr lang="de-CH" dirty="0" err="1"/>
              <a:t>Musculoskeletal</a:t>
            </a:r>
            <a:r>
              <a:rPr lang="de-CH" dirty="0"/>
              <a:t> </a:t>
            </a:r>
            <a:r>
              <a:rPr lang="de-CH" dirty="0" err="1"/>
              <a:t>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184224041"/>
              </p:ext>
            </p:extLst>
          </p:nvPr>
        </p:nvGraphicFramePr>
        <p:xfrm>
          <a:off x="4457930" y="1556792"/>
          <a:ext cx="4176464" cy="3493413"/>
        </p:xfrm>
        <a:graphic>
          <a:graphicData uri="http://schemas.openxmlformats.org/drawingml/2006/table">
            <a:tbl>
              <a:tblPr firstRow="1" bandRow="1">
                <a:tableStyleId>{93296810-A885-4BE3-A3E7-6D5BEEA58F35}</a:tableStyleId>
              </a:tblPr>
              <a:tblGrid>
                <a:gridCol w="4176464">
                  <a:extLst>
                    <a:ext uri="{9D8B030D-6E8A-4147-A177-3AD203B41FA5}">
                      <a16:colId xmlns:a16="http://schemas.microsoft.com/office/drawing/2014/main" val="3855433845"/>
                    </a:ext>
                  </a:extLst>
                </a:gridCol>
              </a:tblGrid>
              <a:tr h="445971">
                <a:tc>
                  <a:txBody>
                    <a:bodyPr/>
                    <a:lstStyle/>
                    <a:p>
                      <a:pPr>
                        <a:lnSpc>
                          <a:spcPts val="2000"/>
                        </a:lnSpc>
                      </a:pPr>
                      <a:r>
                        <a:rPr lang="de-CH" sz="1800" b="1" kern="1200" dirty="0" err="1">
                          <a:solidFill>
                            <a:schemeClr val="tx1"/>
                          </a:solidFill>
                          <a:effectLst/>
                          <a:latin typeface="+mn-lt"/>
                          <a:ea typeface="+mn-ea"/>
                          <a:cs typeface="+mn-cs"/>
                        </a:rPr>
                        <a:t>Functions</a:t>
                      </a:r>
                      <a:endParaRPr lang="de-CH" sz="18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2000"/>
                        </a:lnSpc>
                        <a:buFont typeface="Arial" panose="020B0604020202020204" pitchFamily="34" charset="0"/>
                        <a:buChar char="•"/>
                      </a:pPr>
                      <a:r>
                        <a:rPr lang="de-CH" sz="1800" kern="1200" dirty="0" err="1">
                          <a:solidFill>
                            <a:schemeClr val="dk1"/>
                          </a:solidFill>
                          <a:effectLst/>
                          <a:latin typeface="+mn-lt"/>
                          <a:ea typeface="+mn-ea"/>
                          <a:cs typeface="+mn-cs"/>
                        </a:rPr>
                        <a:t>Skeletal</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structure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of</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the</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body</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for</a:t>
                      </a:r>
                      <a:r>
                        <a:rPr lang="de-CH" sz="1800" kern="1200" dirty="0">
                          <a:solidFill>
                            <a:schemeClr val="dk1"/>
                          </a:solidFill>
                          <a:effectLst/>
                          <a:latin typeface="+mn-lt"/>
                          <a:ea typeface="+mn-ea"/>
                          <a:cs typeface="+mn-cs"/>
                        </a:rPr>
                        <a:t> support </a:t>
                      </a:r>
                    </a:p>
                    <a:p>
                      <a:pPr marL="285750" indent="-285750">
                        <a:lnSpc>
                          <a:spcPts val="2000"/>
                        </a:lnSpc>
                        <a:buFont typeface="Arial" panose="020B0604020202020204" pitchFamily="34" charset="0"/>
                        <a:buChar char="•"/>
                      </a:pPr>
                      <a:r>
                        <a:rPr lang="de-CH" sz="1800" kern="1200" dirty="0" err="1">
                          <a:solidFill>
                            <a:schemeClr val="dk1"/>
                          </a:solidFill>
                          <a:effectLst/>
                          <a:latin typeface="+mn-lt"/>
                          <a:ea typeface="+mn-ea"/>
                          <a:cs typeface="+mn-cs"/>
                        </a:rPr>
                        <a:t>Muscles</a:t>
                      </a:r>
                      <a:r>
                        <a:rPr lang="de-CH" sz="1800" kern="1200" dirty="0">
                          <a:solidFill>
                            <a:schemeClr val="dk1"/>
                          </a:solidFill>
                          <a:effectLst/>
                          <a:latin typeface="+mn-lt"/>
                          <a:ea typeface="+mn-ea"/>
                          <a:cs typeface="+mn-cs"/>
                        </a:rPr>
                        <a:t> and </a:t>
                      </a:r>
                      <a:r>
                        <a:rPr lang="de-CH" sz="1800" kern="1200" dirty="0" err="1">
                          <a:solidFill>
                            <a:schemeClr val="dk1"/>
                          </a:solidFill>
                          <a:effectLst/>
                          <a:latin typeface="+mn-lt"/>
                          <a:ea typeface="+mn-ea"/>
                          <a:cs typeface="+mn-cs"/>
                        </a:rPr>
                        <a:t>joints</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for</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movement</a:t>
                      </a:r>
                      <a:r>
                        <a:rPr lang="de-CH" sz="1800" kern="1200" dirty="0">
                          <a:solidFill>
                            <a:schemeClr val="dk1"/>
                          </a:solidFill>
                          <a:effectLst/>
                          <a:latin typeface="+mn-lt"/>
                          <a:ea typeface="+mn-ea"/>
                          <a:cs typeface="+mn-cs"/>
                        </a:rPr>
                        <a:t> </a:t>
                      </a:r>
                      <a:endParaRPr lang="de-CH" sz="18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2000"/>
                        </a:lnSpc>
                      </a:pPr>
                      <a:r>
                        <a:rPr lang="de-CH" sz="1800" b="1" kern="1200" dirty="0">
                          <a:solidFill>
                            <a:schemeClr val="tx1"/>
                          </a:solidFill>
                          <a:effectLst/>
                          <a:latin typeface="+mn-lt"/>
                          <a:ea typeface="+mn-ea"/>
                          <a:cs typeface="+mn-cs"/>
                        </a:rPr>
                        <a:t>Disease </a:t>
                      </a:r>
                      <a:r>
                        <a:rPr lang="de-CH" sz="1800" b="1" kern="1200" dirty="0" err="1">
                          <a:solidFill>
                            <a:schemeClr val="tx1"/>
                          </a:solidFill>
                          <a:effectLst/>
                          <a:latin typeface="+mn-lt"/>
                          <a:ea typeface="+mn-ea"/>
                          <a:cs typeface="+mn-cs"/>
                        </a:rPr>
                        <a:t>symptoms</a:t>
                      </a:r>
                      <a:endParaRPr lang="de-CH" sz="18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Difficulty or inability to move</a:t>
                      </a: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de-CH" sz="1800" kern="1200" dirty="0" err="1">
                          <a:solidFill>
                            <a:schemeClr val="dk1"/>
                          </a:solidFill>
                          <a:effectLst/>
                          <a:latin typeface="+mn-lt"/>
                          <a:ea typeface="+mn-ea"/>
                          <a:cs typeface="+mn-cs"/>
                        </a:rPr>
                        <a:t>Affected</a:t>
                      </a:r>
                      <a:r>
                        <a:rPr lang="de-CH" sz="1800" kern="1200" dirty="0">
                          <a:solidFill>
                            <a:schemeClr val="dk1"/>
                          </a:solidFill>
                          <a:effectLst/>
                          <a:latin typeface="+mn-lt"/>
                          <a:ea typeface="+mn-ea"/>
                          <a:cs typeface="+mn-cs"/>
                        </a:rPr>
                        <a:t> (i.e. </a:t>
                      </a:r>
                      <a:r>
                        <a:rPr lang="de-CH" sz="1800" kern="1200" dirty="0" err="1">
                          <a:solidFill>
                            <a:schemeClr val="dk1"/>
                          </a:solidFill>
                          <a:effectLst/>
                          <a:latin typeface="+mn-lt"/>
                          <a:ea typeface="+mn-ea"/>
                          <a:cs typeface="+mn-cs"/>
                        </a:rPr>
                        <a:t>swollen</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joints</a:t>
                      </a:r>
                      <a:endParaRPr lang="de-CH" sz="1800" kern="1200" dirty="0">
                        <a:solidFill>
                          <a:schemeClr val="dk1"/>
                        </a:solidFill>
                        <a:effectLst/>
                        <a:latin typeface="+mn-lt"/>
                        <a:ea typeface="+mn-ea"/>
                        <a:cs typeface="+mn-cs"/>
                      </a:endParaRP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de-CH" sz="1800" kern="1200" dirty="0" err="1">
                          <a:solidFill>
                            <a:schemeClr val="dk1"/>
                          </a:solidFill>
                          <a:effectLst/>
                          <a:latin typeface="+mn-lt"/>
                          <a:ea typeface="+mn-ea"/>
                          <a:cs typeface="+mn-cs"/>
                        </a:rPr>
                        <a:t>Affected</a:t>
                      </a:r>
                      <a:r>
                        <a:rPr lang="de-CH" sz="1800" kern="1200" dirty="0">
                          <a:solidFill>
                            <a:schemeClr val="dk1"/>
                          </a:solidFill>
                          <a:effectLst/>
                          <a:latin typeface="+mn-lt"/>
                          <a:ea typeface="+mn-ea"/>
                          <a:cs typeface="+mn-cs"/>
                        </a:rPr>
                        <a:t> (i.e. </a:t>
                      </a:r>
                      <a:r>
                        <a:rPr lang="de-CH" sz="1800" kern="1200" dirty="0" err="1">
                          <a:solidFill>
                            <a:schemeClr val="dk1"/>
                          </a:solidFill>
                          <a:effectLst/>
                          <a:latin typeface="+mn-lt"/>
                          <a:ea typeface="+mn-ea"/>
                          <a:cs typeface="+mn-cs"/>
                        </a:rPr>
                        <a:t>thickened</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or</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broken</a:t>
                      </a:r>
                      <a:r>
                        <a:rPr lang="de-CH" sz="1800" kern="1200" dirty="0">
                          <a:solidFill>
                            <a:schemeClr val="dk1"/>
                          </a:solidFill>
                          <a:effectLst/>
                          <a:latin typeface="+mn-lt"/>
                          <a:ea typeface="+mn-ea"/>
                          <a:cs typeface="+mn-cs"/>
                        </a:rPr>
                        <a:t>) </a:t>
                      </a:r>
                      <a:r>
                        <a:rPr lang="de-CH" sz="1800" kern="1200" dirty="0" err="1">
                          <a:solidFill>
                            <a:schemeClr val="dk1"/>
                          </a:solidFill>
                          <a:effectLst/>
                          <a:latin typeface="+mn-lt"/>
                          <a:ea typeface="+mn-ea"/>
                          <a:cs typeface="+mn-cs"/>
                        </a:rPr>
                        <a:t>bones</a:t>
                      </a:r>
                      <a:endParaRPr lang="en-GB" sz="1800" dirty="0">
                        <a:solidFill>
                          <a:schemeClr val="tx1"/>
                        </a:solidFill>
                        <a:effectLst/>
                        <a:latin typeface="+mn-lt"/>
                        <a:ea typeface="SimSun" panose="02010600030101010101" pitchFamily="2" charset="-122"/>
                        <a:cs typeface="Times New Roman" panose="02020603050405020304" pitchFamily="18" charset="0"/>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423" t="6920" r="67294" b="20208"/>
          <a:stretch/>
        </p:blipFill>
        <p:spPr>
          <a:xfrm>
            <a:off x="479453" y="1556792"/>
            <a:ext cx="3456384" cy="3328369"/>
          </a:xfrm>
          <a:prstGeom prst="rect">
            <a:avLst/>
          </a:prstGeom>
        </p:spPr>
      </p:pic>
      <p:cxnSp>
        <p:nvCxnSpPr>
          <p:cNvPr id="7" name="Gerader Verbinder 6">
            <a:extLst>
              <a:ext uri="{FF2B5EF4-FFF2-40B4-BE49-F238E27FC236}">
                <a16:creationId xmlns:a16="http://schemas.microsoft.com/office/drawing/2014/main" id="{033729D8-DBCF-40B3-AAB1-39AA0C6FABCA}"/>
              </a:ext>
            </a:extLst>
          </p:cNvPr>
          <p:cNvCxnSpPr>
            <a:cxnSpLocks/>
          </p:cNvCxnSpPr>
          <p:nvPr/>
        </p:nvCxnSpPr>
        <p:spPr bwMode="auto">
          <a:xfrm flipV="1">
            <a:off x="1907703" y="2132856"/>
            <a:ext cx="0" cy="634987"/>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8" name="Inhaltsplatzhalter 2">
            <a:extLst>
              <a:ext uri="{FF2B5EF4-FFF2-40B4-BE49-F238E27FC236}">
                <a16:creationId xmlns:a16="http://schemas.microsoft.com/office/drawing/2014/main" id="{BCB1403B-9CB4-475F-B07B-155F31F1D687}"/>
              </a:ext>
            </a:extLst>
          </p:cNvPr>
          <p:cNvSpPr txBox="1">
            <a:spLocks/>
          </p:cNvSpPr>
          <p:nvPr/>
        </p:nvSpPr>
        <p:spPr bwMode="auto">
          <a:xfrm>
            <a:off x="1547664" y="1643267"/>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Bones</a:t>
            </a:r>
            <a:endParaRPr lang="de-CH" dirty="0"/>
          </a:p>
        </p:txBody>
      </p:sp>
      <p:sp>
        <p:nvSpPr>
          <p:cNvPr id="9" name="Inhaltsplatzhalter 2">
            <a:extLst>
              <a:ext uri="{FF2B5EF4-FFF2-40B4-BE49-F238E27FC236}">
                <a16:creationId xmlns:a16="http://schemas.microsoft.com/office/drawing/2014/main" id="{C5C6BC84-EDE9-43BF-891E-7D2BC94834D0}"/>
              </a:ext>
            </a:extLst>
          </p:cNvPr>
          <p:cNvSpPr txBox="1">
            <a:spLocks/>
          </p:cNvSpPr>
          <p:nvPr/>
        </p:nvSpPr>
        <p:spPr bwMode="auto">
          <a:xfrm>
            <a:off x="738678" y="5011844"/>
            <a:ext cx="1385050" cy="503009"/>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Muscles</a:t>
            </a:r>
            <a:br>
              <a:rPr lang="en-US" dirty="0"/>
            </a:br>
            <a:r>
              <a:rPr lang="en-US" dirty="0"/>
              <a:t>(not shown)</a:t>
            </a:r>
            <a:endParaRPr lang="de-CH" dirty="0"/>
          </a:p>
        </p:txBody>
      </p:sp>
      <p:sp>
        <p:nvSpPr>
          <p:cNvPr id="10" name="Inhaltsplatzhalter 2">
            <a:extLst>
              <a:ext uri="{FF2B5EF4-FFF2-40B4-BE49-F238E27FC236}">
                <a16:creationId xmlns:a16="http://schemas.microsoft.com/office/drawing/2014/main" id="{F82B8C1D-B3BE-4170-B5D3-016B08C24547}"/>
              </a:ext>
            </a:extLst>
          </p:cNvPr>
          <p:cNvSpPr txBox="1">
            <a:spLocks/>
          </p:cNvSpPr>
          <p:nvPr/>
        </p:nvSpPr>
        <p:spPr bwMode="auto">
          <a:xfrm>
            <a:off x="2831899" y="4623712"/>
            <a:ext cx="1418965" cy="52289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Joints </a:t>
            </a:r>
            <a:br>
              <a:rPr lang="en-US" dirty="0"/>
            </a:br>
            <a:r>
              <a:rPr lang="en-US" dirty="0"/>
              <a:t>(not shown)</a:t>
            </a:r>
            <a:endParaRPr lang="de-CH" dirty="0"/>
          </a:p>
        </p:txBody>
      </p:sp>
      <p:cxnSp>
        <p:nvCxnSpPr>
          <p:cNvPr id="11" name="Gerader Verbinder 10">
            <a:extLst>
              <a:ext uri="{FF2B5EF4-FFF2-40B4-BE49-F238E27FC236}">
                <a16:creationId xmlns:a16="http://schemas.microsoft.com/office/drawing/2014/main" id="{19EA436B-211D-442F-BCA5-21178D75AF5B}"/>
              </a:ext>
            </a:extLst>
          </p:cNvPr>
          <p:cNvCxnSpPr>
            <a:cxnSpLocks/>
          </p:cNvCxnSpPr>
          <p:nvPr/>
        </p:nvCxnSpPr>
        <p:spPr bwMode="auto">
          <a:xfrm flipV="1">
            <a:off x="1187624" y="3717033"/>
            <a:ext cx="720080" cy="1168128"/>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cxnSp>
        <p:nvCxnSpPr>
          <p:cNvPr id="12" name="Gerader Verbinder 11">
            <a:extLst>
              <a:ext uri="{FF2B5EF4-FFF2-40B4-BE49-F238E27FC236}">
                <a16:creationId xmlns:a16="http://schemas.microsoft.com/office/drawing/2014/main" id="{A145D506-38E9-4DBE-91D7-FF9711EEAF07}"/>
              </a:ext>
            </a:extLst>
          </p:cNvPr>
          <p:cNvCxnSpPr>
            <a:cxnSpLocks/>
          </p:cNvCxnSpPr>
          <p:nvPr/>
        </p:nvCxnSpPr>
        <p:spPr bwMode="auto">
          <a:xfrm flipH="1" flipV="1">
            <a:off x="1994777" y="4069018"/>
            <a:ext cx="1137063" cy="434346"/>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Tree>
    <p:extLst>
      <p:ext uri="{BB962C8B-B14F-4D97-AF65-F5344CB8AC3E}">
        <p14:creationId xmlns:p14="http://schemas.microsoft.com/office/powerpoint/2010/main" val="1864596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a:xfrm>
            <a:off x="533400" y="228600"/>
            <a:ext cx="8610600" cy="698500"/>
          </a:xfrm>
        </p:spPr>
        <p:txBody>
          <a:bodyPr/>
          <a:lstStyle/>
          <a:p>
            <a:r>
              <a:rPr lang="en-GB" dirty="0"/>
              <a:t>Integumentary 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1612230517"/>
              </p:ext>
            </p:extLst>
          </p:nvPr>
        </p:nvGraphicFramePr>
        <p:xfrm>
          <a:off x="4636473" y="1409270"/>
          <a:ext cx="3918378" cy="4077613"/>
        </p:xfrm>
        <a:graphic>
          <a:graphicData uri="http://schemas.openxmlformats.org/drawingml/2006/table">
            <a:tbl>
              <a:tblPr firstRow="1" bandRow="1">
                <a:tableStyleId>{93296810-A885-4BE3-A3E7-6D5BEEA58F35}</a:tableStyleId>
              </a:tblPr>
              <a:tblGrid>
                <a:gridCol w="3918378">
                  <a:extLst>
                    <a:ext uri="{9D8B030D-6E8A-4147-A177-3AD203B41FA5}">
                      <a16:colId xmlns:a16="http://schemas.microsoft.com/office/drawing/2014/main" val="3855433845"/>
                    </a:ext>
                  </a:extLst>
                </a:gridCol>
              </a:tblGrid>
              <a:tr h="445971">
                <a:tc>
                  <a:txBody>
                    <a:bodyPr/>
                    <a:lstStyle/>
                    <a:p>
                      <a:pPr>
                        <a:lnSpc>
                          <a:spcPts val="2000"/>
                        </a:lnSpc>
                      </a:pPr>
                      <a:r>
                        <a:rPr lang="de-CH" sz="1800" b="1" kern="1200" dirty="0" err="1">
                          <a:solidFill>
                            <a:schemeClr val="tx1"/>
                          </a:solidFill>
                          <a:effectLst/>
                          <a:latin typeface="+mn-lt"/>
                          <a:ea typeface="+mn-ea"/>
                          <a:cs typeface="+mn-cs"/>
                        </a:rPr>
                        <a:t>Functions</a:t>
                      </a:r>
                      <a:endParaRPr lang="de-CH" sz="18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2000"/>
                        </a:lnSpc>
                        <a:buFont typeface="Arial" panose="020B0604020202020204" pitchFamily="34" charset="0"/>
                        <a:buChar char="•"/>
                      </a:pPr>
                      <a:r>
                        <a:rPr lang="en-US" sz="1800" kern="1200" dirty="0">
                          <a:solidFill>
                            <a:schemeClr val="dk1"/>
                          </a:solidFill>
                          <a:effectLst/>
                          <a:latin typeface="+mn-lt"/>
                          <a:ea typeface="+mn-ea"/>
                          <a:cs typeface="+mn-cs"/>
                        </a:rPr>
                        <a:t>Encompasses the bird’s external body, including skin, feathers, beak, and legs. </a:t>
                      </a:r>
                      <a:endParaRPr lang="de-CH" sz="18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2000"/>
                        </a:lnSpc>
                      </a:pPr>
                      <a:r>
                        <a:rPr lang="de-CH" sz="1800" b="1" kern="1200" dirty="0">
                          <a:solidFill>
                            <a:schemeClr val="tx1"/>
                          </a:solidFill>
                          <a:effectLst/>
                          <a:latin typeface="+mn-lt"/>
                          <a:ea typeface="+mn-ea"/>
                          <a:cs typeface="+mn-cs"/>
                        </a:rPr>
                        <a:t>Disease </a:t>
                      </a:r>
                      <a:r>
                        <a:rPr lang="de-CH" sz="1800" b="1" kern="1200" dirty="0" err="1">
                          <a:solidFill>
                            <a:schemeClr val="tx1"/>
                          </a:solidFill>
                          <a:effectLst/>
                          <a:latin typeface="+mn-lt"/>
                          <a:ea typeface="+mn-ea"/>
                          <a:cs typeface="+mn-cs"/>
                        </a:rPr>
                        <a:t>symptoms</a:t>
                      </a:r>
                      <a:endParaRPr lang="de-CH" sz="18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Itching skin</a:t>
                      </a: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Wounds or damages to the skin</a:t>
                      </a: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Loss of feathers or reduced feather health</a:t>
                      </a: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Uneven and raised scales on the legs/feet </a:t>
                      </a:r>
                      <a:endParaRPr lang="en-GB" sz="1800" dirty="0">
                        <a:solidFill>
                          <a:schemeClr val="tx1"/>
                        </a:solidFill>
                        <a:effectLst/>
                        <a:latin typeface="+mn-lt"/>
                        <a:ea typeface="SimSun" panose="02010600030101010101" pitchFamily="2" charset="-122"/>
                        <a:cs typeface="Times New Roman" panose="02020603050405020304" pitchFamily="18" charset="0"/>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81" t="6306" r="83736" b="20822"/>
          <a:stretch/>
        </p:blipFill>
        <p:spPr>
          <a:xfrm>
            <a:off x="479453" y="1556792"/>
            <a:ext cx="3456384" cy="3328369"/>
          </a:xfrm>
          <a:prstGeom prst="rect">
            <a:avLst/>
          </a:prstGeom>
        </p:spPr>
      </p:pic>
      <p:cxnSp>
        <p:nvCxnSpPr>
          <p:cNvPr id="7" name="Gerader Verbinder 6">
            <a:extLst>
              <a:ext uri="{FF2B5EF4-FFF2-40B4-BE49-F238E27FC236}">
                <a16:creationId xmlns:a16="http://schemas.microsoft.com/office/drawing/2014/main" id="{C2773E35-9643-4E11-985B-E0AAB4F424A0}"/>
              </a:ext>
            </a:extLst>
          </p:cNvPr>
          <p:cNvCxnSpPr>
            <a:cxnSpLocks/>
          </p:cNvCxnSpPr>
          <p:nvPr/>
        </p:nvCxnSpPr>
        <p:spPr bwMode="auto">
          <a:xfrm flipV="1">
            <a:off x="1907703" y="2132856"/>
            <a:ext cx="0" cy="634987"/>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8" name="Inhaltsplatzhalter 2">
            <a:extLst>
              <a:ext uri="{FF2B5EF4-FFF2-40B4-BE49-F238E27FC236}">
                <a16:creationId xmlns:a16="http://schemas.microsoft.com/office/drawing/2014/main" id="{4CA17154-99C2-499E-84DE-940F73C70B2E}"/>
              </a:ext>
            </a:extLst>
          </p:cNvPr>
          <p:cNvSpPr txBox="1">
            <a:spLocks/>
          </p:cNvSpPr>
          <p:nvPr/>
        </p:nvSpPr>
        <p:spPr bwMode="auto">
          <a:xfrm>
            <a:off x="1547664" y="1643267"/>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Skin</a:t>
            </a:r>
            <a:endParaRPr lang="de-CH" dirty="0"/>
          </a:p>
        </p:txBody>
      </p:sp>
      <p:cxnSp>
        <p:nvCxnSpPr>
          <p:cNvPr id="9" name="Gerader Verbinder 8">
            <a:extLst>
              <a:ext uri="{FF2B5EF4-FFF2-40B4-BE49-F238E27FC236}">
                <a16:creationId xmlns:a16="http://schemas.microsoft.com/office/drawing/2014/main" id="{D556238E-45E7-4A46-9E9E-0C749B8ED552}"/>
              </a:ext>
            </a:extLst>
          </p:cNvPr>
          <p:cNvCxnSpPr>
            <a:cxnSpLocks/>
          </p:cNvCxnSpPr>
          <p:nvPr/>
        </p:nvCxnSpPr>
        <p:spPr bwMode="auto">
          <a:xfrm>
            <a:off x="2123728" y="4513686"/>
            <a:ext cx="0" cy="715514"/>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0" name="Inhaltsplatzhalter 2">
            <a:extLst>
              <a:ext uri="{FF2B5EF4-FFF2-40B4-BE49-F238E27FC236}">
                <a16:creationId xmlns:a16="http://schemas.microsoft.com/office/drawing/2014/main" id="{44396E93-542B-457E-9C94-EC7FF4859AFA}"/>
              </a:ext>
            </a:extLst>
          </p:cNvPr>
          <p:cNvSpPr txBox="1">
            <a:spLocks/>
          </p:cNvSpPr>
          <p:nvPr/>
        </p:nvSpPr>
        <p:spPr bwMode="auto">
          <a:xfrm>
            <a:off x="1907703" y="5338099"/>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Legs</a:t>
            </a:r>
            <a:endParaRPr lang="de-CH" dirty="0"/>
          </a:p>
        </p:txBody>
      </p:sp>
      <p:cxnSp>
        <p:nvCxnSpPr>
          <p:cNvPr id="11" name="Gerader Verbinder 10">
            <a:extLst>
              <a:ext uri="{FF2B5EF4-FFF2-40B4-BE49-F238E27FC236}">
                <a16:creationId xmlns:a16="http://schemas.microsoft.com/office/drawing/2014/main" id="{2A9FC2D2-39CE-4A4F-95C9-28CCAAC2F8BA}"/>
              </a:ext>
            </a:extLst>
          </p:cNvPr>
          <p:cNvCxnSpPr>
            <a:cxnSpLocks/>
          </p:cNvCxnSpPr>
          <p:nvPr/>
        </p:nvCxnSpPr>
        <p:spPr bwMode="auto">
          <a:xfrm>
            <a:off x="3467082" y="2070155"/>
            <a:ext cx="288031" cy="566757"/>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2" name="Inhaltsplatzhalter 2">
            <a:extLst>
              <a:ext uri="{FF2B5EF4-FFF2-40B4-BE49-F238E27FC236}">
                <a16:creationId xmlns:a16="http://schemas.microsoft.com/office/drawing/2014/main" id="{749036A8-F3C5-406C-A0A0-AB6917BF14CC}"/>
              </a:ext>
            </a:extLst>
          </p:cNvPr>
          <p:cNvSpPr txBox="1">
            <a:spLocks/>
          </p:cNvSpPr>
          <p:nvPr/>
        </p:nvSpPr>
        <p:spPr bwMode="auto">
          <a:xfrm>
            <a:off x="3456579" y="2756640"/>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Beak</a:t>
            </a:r>
            <a:endParaRPr lang="de-CH" dirty="0"/>
          </a:p>
        </p:txBody>
      </p:sp>
      <p:cxnSp>
        <p:nvCxnSpPr>
          <p:cNvPr id="14" name="Gerader Verbinder 13">
            <a:extLst>
              <a:ext uri="{FF2B5EF4-FFF2-40B4-BE49-F238E27FC236}">
                <a16:creationId xmlns:a16="http://schemas.microsoft.com/office/drawing/2014/main" id="{9F83EE9B-38AD-4849-81B4-51B0C0FA8269}"/>
              </a:ext>
            </a:extLst>
          </p:cNvPr>
          <p:cNvCxnSpPr>
            <a:cxnSpLocks/>
          </p:cNvCxnSpPr>
          <p:nvPr/>
        </p:nvCxnSpPr>
        <p:spPr bwMode="auto">
          <a:xfrm flipV="1">
            <a:off x="971600" y="1752661"/>
            <a:ext cx="0" cy="634987"/>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5" name="Inhaltsplatzhalter 2">
            <a:extLst>
              <a:ext uri="{FF2B5EF4-FFF2-40B4-BE49-F238E27FC236}">
                <a16:creationId xmlns:a16="http://schemas.microsoft.com/office/drawing/2014/main" id="{1122C16F-5C98-4A46-AB71-D2F03FC94879}"/>
              </a:ext>
            </a:extLst>
          </p:cNvPr>
          <p:cNvSpPr txBox="1">
            <a:spLocks/>
          </p:cNvSpPr>
          <p:nvPr/>
        </p:nvSpPr>
        <p:spPr bwMode="auto">
          <a:xfrm>
            <a:off x="589149" y="1175309"/>
            <a:ext cx="1174539"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Feathers</a:t>
            </a:r>
            <a:endParaRPr lang="de-CH" dirty="0"/>
          </a:p>
        </p:txBody>
      </p:sp>
    </p:spTree>
    <p:extLst>
      <p:ext uri="{BB962C8B-B14F-4D97-AF65-F5344CB8AC3E}">
        <p14:creationId xmlns:p14="http://schemas.microsoft.com/office/powerpoint/2010/main" val="2148022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9F181-E505-4684-8136-EB806AA6B6CE}"/>
              </a:ext>
            </a:extLst>
          </p:cNvPr>
          <p:cNvSpPr>
            <a:spLocks noGrp="1"/>
          </p:cNvSpPr>
          <p:nvPr>
            <p:ph type="title"/>
          </p:nvPr>
        </p:nvSpPr>
        <p:spPr>
          <a:xfrm>
            <a:off x="533400" y="228600"/>
            <a:ext cx="8100994" cy="698500"/>
          </a:xfrm>
        </p:spPr>
        <p:txBody>
          <a:bodyPr/>
          <a:lstStyle/>
          <a:p>
            <a:r>
              <a:rPr lang="en-GB" dirty="0"/>
              <a:t>Reproductive system</a:t>
            </a:r>
            <a:endParaRPr lang="de-CH" dirty="0"/>
          </a:p>
        </p:txBody>
      </p:sp>
      <p:graphicFrame>
        <p:nvGraphicFramePr>
          <p:cNvPr id="5" name="Tabelle 4">
            <a:extLst>
              <a:ext uri="{FF2B5EF4-FFF2-40B4-BE49-F238E27FC236}">
                <a16:creationId xmlns:a16="http://schemas.microsoft.com/office/drawing/2014/main" id="{3FCE17CB-9BC1-488A-9988-FD753FF3E53B}"/>
              </a:ext>
            </a:extLst>
          </p:cNvPr>
          <p:cNvGraphicFramePr>
            <a:graphicFrameLocks noGrp="1"/>
          </p:cNvGraphicFramePr>
          <p:nvPr>
            <p:extLst>
              <p:ext uri="{D42A27DB-BD31-4B8C-83A1-F6EECF244321}">
                <p14:modId xmlns:p14="http://schemas.microsoft.com/office/powerpoint/2010/main" val="784576325"/>
              </p:ext>
            </p:extLst>
          </p:nvPr>
        </p:nvGraphicFramePr>
        <p:xfrm>
          <a:off x="4139952" y="1188776"/>
          <a:ext cx="4464496" cy="4242200"/>
        </p:xfrm>
        <a:graphic>
          <a:graphicData uri="http://schemas.openxmlformats.org/drawingml/2006/table">
            <a:tbl>
              <a:tblPr firstRow="1" bandRow="1">
                <a:tableStyleId>{93296810-A885-4BE3-A3E7-6D5BEEA58F35}</a:tableStyleId>
              </a:tblPr>
              <a:tblGrid>
                <a:gridCol w="4464496">
                  <a:extLst>
                    <a:ext uri="{9D8B030D-6E8A-4147-A177-3AD203B41FA5}">
                      <a16:colId xmlns:a16="http://schemas.microsoft.com/office/drawing/2014/main" val="3855433845"/>
                    </a:ext>
                  </a:extLst>
                </a:gridCol>
              </a:tblGrid>
              <a:tr h="445971">
                <a:tc>
                  <a:txBody>
                    <a:bodyPr/>
                    <a:lstStyle/>
                    <a:p>
                      <a:pPr>
                        <a:lnSpc>
                          <a:spcPts val="2000"/>
                        </a:lnSpc>
                      </a:pPr>
                      <a:r>
                        <a:rPr lang="de-CH" sz="1800" b="1" kern="1200" dirty="0" err="1">
                          <a:solidFill>
                            <a:schemeClr val="tx1"/>
                          </a:solidFill>
                          <a:effectLst/>
                          <a:latin typeface="+mn-lt"/>
                          <a:ea typeface="+mn-ea"/>
                          <a:cs typeface="+mn-cs"/>
                        </a:rPr>
                        <a:t>Functions</a:t>
                      </a:r>
                      <a:endParaRPr lang="de-CH" sz="1800" dirty="0">
                        <a:solidFill>
                          <a:schemeClr val="tx1"/>
                        </a:solidFill>
                        <a:latin typeface="+mn-lt"/>
                      </a:endParaRPr>
                    </a:p>
                  </a:txBody>
                  <a:tcPr marT="108000" marB="10800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33831233"/>
                  </a:ext>
                </a:extLst>
              </a:tr>
              <a:tr h="1169013">
                <a:tc>
                  <a:txBody>
                    <a:bodyPr/>
                    <a:lstStyle/>
                    <a:p>
                      <a:pPr marL="285750" indent="-285750">
                        <a:lnSpc>
                          <a:spcPts val="2000"/>
                        </a:lnSpc>
                        <a:buFont typeface="Arial" panose="020B0604020202020204" pitchFamily="34" charset="0"/>
                        <a:buChar char="•"/>
                      </a:pPr>
                      <a:r>
                        <a:rPr lang="en-US" sz="1800" kern="1200" dirty="0">
                          <a:solidFill>
                            <a:schemeClr val="dk1"/>
                          </a:solidFill>
                          <a:effectLst/>
                          <a:latin typeface="+mn-lt"/>
                          <a:ea typeface="+mn-ea"/>
                          <a:cs typeface="+mn-cs"/>
                        </a:rPr>
                        <a:t>Allows female birds to create and lay eggs.</a:t>
                      </a:r>
                    </a:p>
                    <a:p>
                      <a:pPr marL="285750" indent="-285750">
                        <a:lnSpc>
                          <a:spcPts val="2000"/>
                        </a:lnSpc>
                        <a:buFont typeface="Arial" panose="020B0604020202020204" pitchFamily="34" charset="0"/>
                        <a:buChar char="•"/>
                      </a:pPr>
                      <a:r>
                        <a:rPr lang="en-US" sz="1800" kern="1200" dirty="0">
                          <a:solidFill>
                            <a:schemeClr val="dk1"/>
                          </a:solidFill>
                          <a:effectLst/>
                          <a:latin typeface="+mn-lt"/>
                          <a:ea typeface="+mn-ea"/>
                          <a:cs typeface="+mn-cs"/>
                        </a:rPr>
                        <a:t>It begins at the ovary.</a:t>
                      </a:r>
                    </a:p>
                    <a:p>
                      <a:pPr marL="285750" indent="-285750">
                        <a:lnSpc>
                          <a:spcPts val="2000"/>
                        </a:lnSpc>
                        <a:buFont typeface="Arial" panose="020B0604020202020204" pitchFamily="34" charset="0"/>
                        <a:buChar char="•"/>
                      </a:pPr>
                      <a:r>
                        <a:rPr lang="en-US" sz="1800" kern="1200" dirty="0">
                          <a:solidFill>
                            <a:schemeClr val="dk1"/>
                          </a:solidFill>
                          <a:effectLst/>
                          <a:latin typeface="+mn-lt"/>
                          <a:ea typeface="+mn-ea"/>
                          <a:cs typeface="+mn-cs"/>
                        </a:rPr>
                        <a:t>The egg is assembled as it travels down the oviduct.</a:t>
                      </a:r>
                    </a:p>
                    <a:p>
                      <a:pPr marL="285750" indent="-285750">
                        <a:lnSpc>
                          <a:spcPts val="2000"/>
                        </a:lnSpc>
                        <a:buFont typeface="Arial" panose="020B0604020202020204" pitchFamily="34" charset="0"/>
                        <a:buChar char="•"/>
                      </a:pPr>
                      <a:r>
                        <a:rPr lang="en-US" sz="1800" kern="1200" dirty="0">
                          <a:solidFill>
                            <a:schemeClr val="dk1"/>
                          </a:solidFill>
                          <a:effectLst/>
                          <a:latin typeface="+mn-lt"/>
                          <a:ea typeface="+mn-ea"/>
                          <a:cs typeface="+mn-cs"/>
                        </a:rPr>
                        <a:t>After 24 hours, a complete egg is laid through the cloaca. </a:t>
                      </a:r>
                      <a:endParaRPr lang="de-CH" sz="1800" dirty="0">
                        <a:solidFill>
                          <a:schemeClr val="tx1"/>
                        </a:solidFill>
                        <a:latin typeface="+mn-lt"/>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5704268"/>
                  </a:ext>
                </a:extLst>
              </a:tr>
              <a:tr h="445971">
                <a:tc>
                  <a:txBody>
                    <a:bodyPr/>
                    <a:lstStyle/>
                    <a:p>
                      <a:pPr>
                        <a:lnSpc>
                          <a:spcPts val="2000"/>
                        </a:lnSpc>
                      </a:pPr>
                      <a:r>
                        <a:rPr lang="de-CH" sz="1800" b="1" kern="1200" dirty="0">
                          <a:solidFill>
                            <a:schemeClr val="tx1"/>
                          </a:solidFill>
                          <a:effectLst/>
                          <a:latin typeface="+mn-lt"/>
                          <a:ea typeface="+mn-ea"/>
                          <a:cs typeface="+mn-cs"/>
                        </a:rPr>
                        <a:t>Disease </a:t>
                      </a:r>
                      <a:r>
                        <a:rPr lang="de-CH" sz="1800" b="1" kern="1200" dirty="0" err="1">
                          <a:solidFill>
                            <a:schemeClr val="tx1"/>
                          </a:solidFill>
                          <a:effectLst/>
                          <a:latin typeface="+mn-lt"/>
                          <a:ea typeface="+mn-ea"/>
                          <a:cs typeface="+mn-cs"/>
                        </a:rPr>
                        <a:t>symptoms</a:t>
                      </a:r>
                      <a:endParaRPr lang="de-CH" sz="1800" dirty="0">
                        <a:solidFill>
                          <a:schemeClr val="tx1"/>
                        </a:solidFill>
                        <a:latin typeface="+mn-lt"/>
                      </a:endParaRPr>
                    </a:p>
                  </a:txBody>
                  <a:tcPr marT="108000" marB="108000">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655663411"/>
                  </a:ext>
                </a:extLst>
              </a:tr>
              <a:tr h="1141661">
                <a:tc>
                  <a:txBody>
                    <a:bodyPr/>
                    <a:lstStyle/>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Reduced egg production</a:t>
                      </a:r>
                    </a:p>
                    <a:p>
                      <a:pPr marL="285750" marR="0" lvl="0" indent="-285750" algn="l" defTabSz="457200" rtl="0" eaLnBrk="1" fontAlgn="auto" latinLnBrk="0" hangingPunct="1">
                        <a:lnSpc>
                          <a:spcPts val="2000"/>
                        </a:lnSpc>
                        <a:spcBef>
                          <a:spcPts val="0"/>
                        </a:spcBef>
                        <a:spcAft>
                          <a:spcPts val="60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Reduced egg quality (irregular or no shells, deposits on the shell, or with abnormal contents)</a:t>
                      </a:r>
                      <a:endParaRPr lang="en-GB" sz="1800" dirty="0">
                        <a:solidFill>
                          <a:schemeClr val="tx1"/>
                        </a:solidFill>
                        <a:effectLst/>
                        <a:latin typeface="+mn-lt"/>
                        <a:ea typeface="SimSun" panose="02010600030101010101" pitchFamily="2" charset="-122"/>
                        <a:cs typeface="Times New Roman" panose="02020603050405020304" pitchFamily="18" charset="0"/>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3965014"/>
                  </a:ext>
                </a:extLst>
              </a:tr>
            </a:tbl>
          </a:graphicData>
        </a:graphic>
      </p:graphicFrame>
      <p:pic>
        <p:nvPicPr>
          <p:cNvPr id="6" name="Grafik 5">
            <a:extLst>
              <a:ext uri="{FF2B5EF4-FFF2-40B4-BE49-F238E27FC236}">
                <a16:creationId xmlns:a16="http://schemas.microsoft.com/office/drawing/2014/main" id="{FFC07AD7-2D3B-4C7D-A4C0-578644F8D3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962" t="7883" r="1755" b="19246"/>
          <a:stretch/>
        </p:blipFill>
        <p:spPr>
          <a:xfrm>
            <a:off x="479453" y="1556792"/>
            <a:ext cx="3456384" cy="3328369"/>
          </a:xfrm>
          <a:prstGeom prst="rect">
            <a:avLst/>
          </a:prstGeom>
        </p:spPr>
      </p:pic>
      <p:cxnSp>
        <p:nvCxnSpPr>
          <p:cNvPr id="7" name="Gerader Verbinder 6">
            <a:extLst>
              <a:ext uri="{FF2B5EF4-FFF2-40B4-BE49-F238E27FC236}">
                <a16:creationId xmlns:a16="http://schemas.microsoft.com/office/drawing/2014/main" id="{BBE33F06-3427-4E30-85CF-40F13F7598FB}"/>
              </a:ext>
            </a:extLst>
          </p:cNvPr>
          <p:cNvCxnSpPr>
            <a:cxnSpLocks/>
          </p:cNvCxnSpPr>
          <p:nvPr/>
        </p:nvCxnSpPr>
        <p:spPr bwMode="auto">
          <a:xfrm flipH="1">
            <a:off x="755576" y="2924944"/>
            <a:ext cx="864096" cy="1296144"/>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8" name="Inhaltsplatzhalter 2">
            <a:extLst>
              <a:ext uri="{FF2B5EF4-FFF2-40B4-BE49-F238E27FC236}">
                <a16:creationId xmlns:a16="http://schemas.microsoft.com/office/drawing/2014/main" id="{9DA0E4CC-4E22-402D-BBF4-5D57DCC44585}"/>
              </a:ext>
            </a:extLst>
          </p:cNvPr>
          <p:cNvSpPr txBox="1">
            <a:spLocks/>
          </p:cNvSpPr>
          <p:nvPr/>
        </p:nvSpPr>
        <p:spPr bwMode="auto">
          <a:xfrm>
            <a:off x="395536" y="4384002"/>
            <a:ext cx="958515"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Oviduct</a:t>
            </a:r>
            <a:endParaRPr lang="de-CH" dirty="0"/>
          </a:p>
        </p:txBody>
      </p:sp>
      <p:cxnSp>
        <p:nvCxnSpPr>
          <p:cNvPr id="9" name="Gerader Verbinder 8">
            <a:extLst>
              <a:ext uri="{FF2B5EF4-FFF2-40B4-BE49-F238E27FC236}">
                <a16:creationId xmlns:a16="http://schemas.microsoft.com/office/drawing/2014/main" id="{C808C0C4-FB7F-4434-A5F9-0ADAAF440EDF}"/>
              </a:ext>
            </a:extLst>
          </p:cNvPr>
          <p:cNvCxnSpPr>
            <a:cxnSpLocks/>
          </p:cNvCxnSpPr>
          <p:nvPr/>
        </p:nvCxnSpPr>
        <p:spPr bwMode="auto">
          <a:xfrm>
            <a:off x="1619672" y="1772816"/>
            <a:ext cx="432048" cy="1008112"/>
          </a:xfrm>
          <a:prstGeom prst="line">
            <a:avLst/>
          </a:prstGeom>
          <a:solidFill>
            <a:schemeClr val="accent1"/>
          </a:solidFill>
          <a:ln w="38100" cap="flat" cmpd="sng" algn="ctr">
            <a:solidFill>
              <a:schemeClr val="accent6">
                <a:alpha val="80000"/>
              </a:schemeClr>
            </a:solidFill>
            <a:prstDash val="solid"/>
            <a:round/>
            <a:headEnd type="oval" w="med" len="med"/>
            <a:tailEnd type="oval" w="med" len="med"/>
          </a:ln>
          <a:effectLst/>
        </p:spPr>
      </p:cxnSp>
      <p:sp>
        <p:nvSpPr>
          <p:cNvPr id="10" name="Inhaltsplatzhalter 2">
            <a:extLst>
              <a:ext uri="{FF2B5EF4-FFF2-40B4-BE49-F238E27FC236}">
                <a16:creationId xmlns:a16="http://schemas.microsoft.com/office/drawing/2014/main" id="{CC750CED-757D-4D85-BDB6-40CD60A260D3}"/>
              </a:ext>
            </a:extLst>
          </p:cNvPr>
          <p:cNvSpPr txBox="1">
            <a:spLocks/>
          </p:cNvSpPr>
          <p:nvPr/>
        </p:nvSpPr>
        <p:spPr bwMode="auto">
          <a:xfrm>
            <a:off x="1222496" y="1290555"/>
            <a:ext cx="829224" cy="33824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defPPr>
              <a:defRPr lang="de-CH"/>
            </a:defPPr>
            <a:lvl1pPr marL="0" lvl="0" indent="0" defTabSz="623888">
              <a:spcBef>
                <a:spcPct val="10000"/>
              </a:spcBef>
              <a:spcAft>
                <a:spcPct val="10000"/>
              </a:spcAft>
              <a:buClr>
                <a:schemeClr val="tx1"/>
              </a:buClr>
              <a:buSzPct val="100000"/>
              <a:buFont typeface="Arial Black"/>
              <a:buNone/>
              <a:defRPr sz="1600" b="0">
                <a:latin typeface="+mn-lt"/>
                <a:ea typeface="ＭＳ Ｐゴシック" charset="-128"/>
                <a:cs typeface="ＭＳ Ｐゴシック" charset="-128"/>
              </a:defRPr>
            </a:lvl1pPr>
            <a:lvl2pPr marL="685800" indent="-322263" defTabSz="623888">
              <a:spcBef>
                <a:spcPct val="10000"/>
              </a:spcBef>
              <a:spcAft>
                <a:spcPct val="10000"/>
              </a:spcAft>
              <a:buClr>
                <a:schemeClr val="tx1"/>
              </a:buClr>
              <a:buSzPct val="100000"/>
              <a:buFont typeface="Arial Black"/>
              <a:buChar char="›"/>
              <a:defRPr sz="2000">
                <a:latin typeface="+mn-lt"/>
                <a:ea typeface="ＭＳ Ｐゴシック" charset="-128"/>
              </a:defRPr>
            </a:lvl2pPr>
            <a:lvl3pPr marL="981075" indent="-285750" defTabSz="623888">
              <a:spcBef>
                <a:spcPct val="10000"/>
              </a:spcBef>
              <a:spcAft>
                <a:spcPct val="10000"/>
              </a:spcAft>
              <a:buClr>
                <a:schemeClr val="tx1"/>
              </a:buClr>
              <a:buSzPct val="100000"/>
              <a:buFont typeface="Arial Black"/>
              <a:buChar char="›"/>
              <a:defRPr>
                <a:latin typeface="+mn-lt"/>
                <a:ea typeface="ＭＳ Ｐゴシック" charset="-128"/>
              </a:defRPr>
            </a:lvl3pPr>
            <a:lvl4pPr marL="1238250" indent="-244475" defTabSz="623888">
              <a:spcBef>
                <a:spcPct val="10000"/>
              </a:spcBef>
              <a:spcAft>
                <a:spcPct val="10000"/>
              </a:spcAft>
              <a:buClr>
                <a:schemeClr val="tx1"/>
              </a:buClr>
              <a:buSzPct val="100000"/>
              <a:buFont typeface="Arial Black"/>
              <a:buChar char="›"/>
              <a:defRPr>
                <a:latin typeface="+mn-lt"/>
                <a:ea typeface="ＭＳ Ｐゴシック" charset="-128"/>
              </a:defRPr>
            </a:lvl4pPr>
            <a:lvl5pPr marL="1487488" indent="-228600" defTabSz="623888">
              <a:spcBef>
                <a:spcPct val="10000"/>
              </a:spcBef>
              <a:spcAft>
                <a:spcPct val="10000"/>
              </a:spcAft>
              <a:buClr>
                <a:schemeClr val="tx1"/>
              </a:buClr>
              <a:buSzPct val="100000"/>
              <a:buFont typeface="Arial Black"/>
              <a:buChar char="›"/>
              <a:defRPr>
                <a:latin typeface="+mn-lt"/>
                <a:ea typeface="ＭＳ Ｐゴシック" charset="-128"/>
              </a:defRPr>
            </a:lvl5pPr>
            <a:lvl6pPr marL="19446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6pPr>
            <a:lvl7pPr marL="24018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7pPr>
            <a:lvl8pPr marL="28590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8pPr>
            <a:lvl9pPr marL="3316288" indent="-228600" defTabSz="623888" eaLnBrk="0" fontAlgn="base" hangingPunct="0">
              <a:spcBef>
                <a:spcPct val="10000"/>
              </a:spcBef>
              <a:spcAft>
                <a:spcPct val="10000"/>
              </a:spcAft>
              <a:buClr>
                <a:schemeClr val="tx1"/>
              </a:buClr>
              <a:buFont typeface="Arial" charset="0"/>
              <a:buBlip>
                <a:blip r:embed="rId3"/>
              </a:buBlip>
              <a:defRPr>
                <a:latin typeface="+mn-lt"/>
                <a:ea typeface="ＭＳ Ｐゴシック" charset="-128"/>
              </a:defRPr>
            </a:lvl9pPr>
          </a:lstStyle>
          <a:p>
            <a:r>
              <a:rPr lang="en-US" dirty="0"/>
              <a:t>Ovary</a:t>
            </a:r>
            <a:endParaRPr lang="de-CH" dirty="0"/>
          </a:p>
        </p:txBody>
      </p:sp>
    </p:spTree>
    <p:extLst>
      <p:ext uri="{BB962C8B-B14F-4D97-AF65-F5344CB8AC3E}">
        <p14:creationId xmlns:p14="http://schemas.microsoft.com/office/powerpoint/2010/main" val="3551422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AEF3AF58-B147-435E-95D5-2900D0335D1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0117" y="1797430"/>
            <a:ext cx="5109579" cy="38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1">
            <a:extLst>
              <a:ext uri="{FF2B5EF4-FFF2-40B4-BE49-F238E27FC236}">
                <a16:creationId xmlns:a16="http://schemas.microsoft.com/office/drawing/2014/main" id="{BBD06711-AE5F-4F61-8426-DB1EC7D4F6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9"/>
          <a:stretch/>
        </p:blipFill>
        <p:spPr bwMode="auto">
          <a:xfrm>
            <a:off x="5691004" y="1787547"/>
            <a:ext cx="2992880" cy="24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46F9BCDC-4663-43D8-BD6F-E634CFBA9CC9}"/>
              </a:ext>
            </a:extLst>
          </p:cNvPr>
          <p:cNvSpPr>
            <a:spLocks noGrp="1"/>
          </p:cNvSpPr>
          <p:nvPr>
            <p:ph type="title"/>
          </p:nvPr>
        </p:nvSpPr>
        <p:spPr>
          <a:xfrm>
            <a:off x="533400" y="228600"/>
            <a:ext cx="8359080" cy="698500"/>
          </a:xfrm>
        </p:spPr>
        <p:txBody>
          <a:bodyPr/>
          <a:lstStyle/>
          <a:p>
            <a:r>
              <a:rPr lang="de-CH" dirty="0" err="1"/>
              <a:t>Feather</a:t>
            </a:r>
            <a:r>
              <a:rPr lang="de-CH" dirty="0"/>
              <a:t> </a:t>
            </a:r>
            <a:r>
              <a:rPr lang="de-CH" dirty="0" err="1"/>
              <a:t>pecking</a:t>
            </a:r>
            <a:r>
              <a:rPr lang="de-CH" dirty="0"/>
              <a:t> and </a:t>
            </a:r>
            <a:r>
              <a:rPr lang="de-CH" dirty="0" err="1"/>
              <a:t>cannibalism</a:t>
            </a:r>
            <a:endParaRPr lang="de-CH" dirty="0"/>
          </a:p>
        </p:txBody>
      </p:sp>
      <p:sp>
        <p:nvSpPr>
          <p:cNvPr id="6" name="Rechteck 5">
            <a:extLst>
              <a:ext uri="{FF2B5EF4-FFF2-40B4-BE49-F238E27FC236}">
                <a16:creationId xmlns:a16="http://schemas.microsoft.com/office/drawing/2014/main" id="{FA93C95C-B06C-43EC-A9D7-9AF6524580B8}"/>
              </a:ext>
            </a:extLst>
          </p:cNvPr>
          <p:cNvSpPr/>
          <p:nvPr/>
        </p:nvSpPr>
        <p:spPr>
          <a:xfrm>
            <a:off x="533400" y="1069270"/>
            <a:ext cx="7927032" cy="69850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Feather pecking can lead to cannibalism, which leads to high losses (dead birds). Cannibalism can also occur without feather pecking, as vent pecking or toe pecking.</a:t>
            </a:r>
          </a:p>
        </p:txBody>
      </p:sp>
      <p:sp>
        <p:nvSpPr>
          <p:cNvPr id="10" name="Rechteck 9">
            <a:extLst>
              <a:ext uri="{FF2B5EF4-FFF2-40B4-BE49-F238E27FC236}">
                <a16:creationId xmlns:a16="http://schemas.microsoft.com/office/drawing/2014/main" id="{64C4450C-710E-4ABB-B663-010E4C78778A}"/>
              </a:ext>
            </a:extLst>
          </p:cNvPr>
          <p:cNvSpPr/>
          <p:nvPr/>
        </p:nvSpPr>
        <p:spPr>
          <a:xfrm>
            <a:off x="2195736" y="4437703"/>
            <a:ext cx="3269583" cy="11537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Feather pecking and cannibalism result from foraging </a:t>
            </a:r>
            <a:r>
              <a:rPr lang="en-US" sz="1600" b="0" dirty="0" err="1">
                <a:latin typeface="+mn-lt"/>
                <a:ea typeface="ＭＳ Ｐゴシック" charset="-128"/>
              </a:rPr>
              <a:t>behaviour</a:t>
            </a:r>
            <a:r>
              <a:rPr lang="en-US" sz="1600" b="0" dirty="0">
                <a:latin typeface="+mn-lt"/>
                <a:ea typeface="ＭＳ Ｐゴシック" charset="-128"/>
              </a:rPr>
              <a:t> (search for food). There is no aggressive motivation.</a:t>
            </a:r>
          </a:p>
        </p:txBody>
      </p:sp>
      <p:sp>
        <p:nvSpPr>
          <p:cNvPr id="11" name="Rechteck 10">
            <a:extLst>
              <a:ext uri="{FF2B5EF4-FFF2-40B4-BE49-F238E27FC236}">
                <a16:creationId xmlns:a16="http://schemas.microsoft.com/office/drawing/2014/main" id="{B44460A7-1F03-459D-8F20-89243F83F7E6}"/>
              </a:ext>
            </a:extLst>
          </p:cNvPr>
          <p:cNvSpPr/>
          <p:nvPr/>
        </p:nvSpPr>
        <p:spPr>
          <a:xfrm>
            <a:off x="5691003" y="4415668"/>
            <a:ext cx="3201478" cy="125704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ts val="0"/>
              </a:spcBef>
              <a:spcAft>
                <a:spcPct val="10000"/>
              </a:spcAft>
              <a:buClr>
                <a:schemeClr val="tx1"/>
              </a:buClr>
              <a:buSzPct val="100000"/>
            </a:pPr>
            <a:r>
              <a:rPr lang="en-US" sz="1600" b="0" dirty="0">
                <a:latin typeface="+mn-lt"/>
                <a:ea typeface="ＭＳ Ｐゴシック" charset="-128"/>
              </a:rPr>
              <a:t>Requirements for prevention:</a:t>
            </a:r>
          </a:p>
          <a:p>
            <a:pPr indent="-36195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Good nutrition</a:t>
            </a:r>
          </a:p>
          <a:p>
            <a:pPr indent="-36195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Occupation of the hens</a:t>
            </a:r>
          </a:p>
          <a:p>
            <a:pPr indent="-36195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Early detection of problems</a:t>
            </a:r>
          </a:p>
          <a:p>
            <a:pPr indent="-36195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Quick countermeasures</a:t>
            </a:r>
          </a:p>
        </p:txBody>
      </p:sp>
      <p:sp>
        <p:nvSpPr>
          <p:cNvPr id="13" name="Rechteck 6">
            <a:extLst>
              <a:ext uri="{FF2B5EF4-FFF2-40B4-BE49-F238E27FC236}">
                <a16:creationId xmlns:a16="http://schemas.microsoft.com/office/drawing/2014/main" id="{CCCE991E-56A1-4949-8C93-383B822BADF6}"/>
              </a:ext>
            </a:extLst>
          </p:cNvPr>
          <p:cNvSpPr/>
          <p:nvPr/>
        </p:nvSpPr>
        <p:spPr>
          <a:xfrm>
            <a:off x="3830527" y="5672718"/>
            <a:ext cx="1739169" cy="337314"/>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Tree>
    <p:extLst>
      <p:ext uri="{BB962C8B-B14F-4D97-AF65-F5344CB8AC3E}">
        <p14:creationId xmlns:p14="http://schemas.microsoft.com/office/powerpoint/2010/main" val="2632882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7E431B51-1A23-468B-A1E1-4523695E24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24974" y="1318134"/>
            <a:ext cx="2679474" cy="1942326"/>
          </a:xfrm>
          <a:prstGeom prst="rect">
            <a:avLst/>
          </a:prstGeom>
        </p:spPr>
      </p:pic>
      <p:pic>
        <p:nvPicPr>
          <p:cNvPr id="15" name="Grafik 1" descr="C:\Users\ckeppler\AppData\Local\Microsoft\Windows\Temporary Internet Files\Content.Word\20140526_121056.jpg">
            <a:extLst>
              <a:ext uri="{FF2B5EF4-FFF2-40B4-BE49-F238E27FC236}">
                <a16:creationId xmlns:a16="http://schemas.microsoft.com/office/drawing/2014/main" id="{DCA00F05-44E4-44A8-AA04-20D7EE8C92B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29803" y="1334319"/>
            <a:ext cx="2454423" cy="367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Keppler 4">
            <a:extLst>
              <a:ext uri="{FF2B5EF4-FFF2-40B4-BE49-F238E27FC236}">
                <a16:creationId xmlns:a16="http://schemas.microsoft.com/office/drawing/2014/main" id="{3CCF3C28-AACB-4771-956E-DFBC2AD537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15691" y="4480225"/>
            <a:ext cx="2738384" cy="139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D:\Daten ckeppler\Eigene Bilder und Fotos\_Huhn\huhn\17_E3_GefiederRuecken.jpeg">
            <a:extLst>
              <a:ext uri="{FF2B5EF4-FFF2-40B4-BE49-F238E27FC236}">
                <a16:creationId xmlns:a16="http://schemas.microsoft.com/office/drawing/2014/main" id="{6F8C79E2-E38A-4656-93CA-795989AAD02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5581" y="1343516"/>
            <a:ext cx="2612757" cy="369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46F9BCDC-4663-43D8-BD6F-E634CFBA9CC9}"/>
              </a:ext>
            </a:extLst>
          </p:cNvPr>
          <p:cNvSpPr>
            <a:spLocks noGrp="1"/>
          </p:cNvSpPr>
          <p:nvPr>
            <p:ph type="title"/>
          </p:nvPr>
        </p:nvSpPr>
        <p:spPr>
          <a:xfrm>
            <a:off x="533400" y="228600"/>
            <a:ext cx="8359080" cy="698500"/>
          </a:xfrm>
        </p:spPr>
        <p:txBody>
          <a:bodyPr/>
          <a:lstStyle/>
          <a:p>
            <a:r>
              <a:rPr lang="de-CH" dirty="0" err="1"/>
              <a:t>Signs</a:t>
            </a:r>
            <a:r>
              <a:rPr lang="de-CH" dirty="0"/>
              <a:t> </a:t>
            </a:r>
            <a:r>
              <a:rPr lang="de-CH" dirty="0" err="1"/>
              <a:t>of</a:t>
            </a:r>
            <a:r>
              <a:rPr lang="de-CH" dirty="0"/>
              <a:t> </a:t>
            </a:r>
            <a:r>
              <a:rPr lang="de-CH" dirty="0" err="1"/>
              <a:t>feather</a:t>
            </a:r>
            <a:r>
              <a:rPr lang="de-CH" dirty="0"/>
              <a:t> </a:t>
            </a:r>
            <a:r>
              <a:rPr lang="de-CH" dirty="0" err="1"/>
              <a:t>pecking</a:t>
            </a:r>
            <a:r>
              <a:rPr lang="de-CH" dirty="0"/>
              <a:t> and </a:t>
            </a:r>
            <a:r>
              <a:rPr lang="de-CH" dirty="0" err="1"/>
              <a:t>cannibalism</a:t>
            </a:r>
            <a:endParaRPr lang="de-CH" dirty="0"/>
          </a:p>
        </p:txBody>
      </p:sp>
      <p:sp>
        <p:nvSpPr>
          <p:cNvPr id="7" name="Rechteck 6">
            <a:extLst>
              <a:ext uri="{FF2B5EF4-FFF2-40B4-BE49-F238E27FC236}">
                <a16:creationId xmlns:a16="http://schemas.microsoft.com/office/drawing/2014/main" id="{CBED009C-FA73-4933-B635-42CDA1A88EF8}"/>
              </a:ext>
            </a:extLst>
          </p:cNvPr>
          <p:cNvSpPr/>
          <p:nvPr/>
        </p:nvSpPr>
        <p:spPr>
          <a:xfrm>
            <a:off x="464541" y="5014198"/>
            <a:ext cx="2576444" cy="88070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No feathers in the litter: feather eating due to lack of roughage</a:t>
            </a:r>
          </a:p>
        </p:txBody>
      </p:sp>
      <p:sp>
        <p:nvSpPr>
          <p:cNvPr id="8" name="Rechteck 7">
            <a:extLst>
              <a:ext uri="{FF2B5EF4-FFF2-40B4-BE49-F238E27FC236}">
                <a16:creationId xmlns:a16="http://schemas.microsoft.com/office/drawing/2014/main" id="{AEDEE5D6-7660-4290-80D0-79FA018F6617}"/>
              </a:ext>
            </a:extLst>
          </p:cNvPr>
          <p:cNvSpPr/>
          <p:nvPr/>
        </p:nvSpPr>
        <p:spPr>
          <a:xfrm>
            <a:off x="3188673" y="5076479"/>
            <a:ext cx="2736301"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Bald patches (often hidden underneath longer feathers)</a:t>
            </a:r>
          </a:p>
        </p:txBody>
      </p:sp>
      <p:sp>
        <p:nvSpPr>
          <p:cNvPr id="9" name="Rechteck 8">
            <a:extLst>
              <a:ext uri="{FF2B5EF4-FFF2-40B4-BE49-F238E27FC236}">
                <a16:creationId xmlns:a16="http://schemas.microsoft.com/office/drawing/2014/main" id="{38551D8F-B2D7-40AA-A401-A4C2464552A3}"/>
              </a:ext>
            </a:extLst>
          </p:cNvPr>
          <p:cNvSpPr/>
          <p:nvPr/>
        </p:nvSpPr>
        <p:spPr>
          <a:xfrm>
            <a:off x="6228184" y="1037174"/>
            <a:ext cx="2586013" cy="97210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Small pecking wounds (often hidden underneath the feathers)</a:t>
            </a:r>
          </a:p>
        </p:txBody>
      </p:sp>
      <p:sp>
        <p:nvSpPr>
          <p:cNvPr id="11" name="Rechteck 10">
            <a:extLst>
              <a:ext uri="{FF2B5EF4-FFF2-40B4-BE49-F238E27FC236}">
                <a16:creationId xmlns:a16="http://schemas.microsoft.com/office/drawing/2014/main" id="{B44460A7-1F03-459D-8F20-89243F83F7E6}"/>
              </a:ext>
            </a:extLst>
          </p:cNvPr>
          <p:cNvSpPr/>
          <p:nvPr/>
        </p:nvSpPr>
        <p:spPr>
          <a:xfrm>
            <a:off x="475913" y="858292"/>
            <a:ext cx="5032191" cy="32240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On observing any of these signs, action is needed! </a:t>
            </a:r>
          </a:p>
        </p:txBody>
      </p:sp>
      <p:sp>
        <p:nvSpPr>
          <p:cNvPr id="13" name="Rechteck 6">
            <a:extLst>
              <a:ext uri="{FF2B5EF4-FFF2-40B4-BE49-F238E27FC236}">
                <a16:creationId xmlns:a16="http://schemas.microsoft.com/office/drawing/2014/main" id="{CCCE991E-56A1-4949-8C93-383B822BADF6}"/>
              </a:ext>
            </a:extLst>
          </p:cNvPr>
          <p:cNvSpPr/>
          <p:nvPr/>
        </p:nvSpPr>
        <p:spPr>
          <a:xfrm>
            <a:off x="4034519" y="5818916"/>
            <a:ext cx="1749707" cy="292389"/>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
        <p:nvSpPr>
          <p:cNvPr id="12" name="Rechteck 11">
            <a:extLst>
              <a:ext uri="{FF2B5EF4-FFF2-40B4-BE49-F238E27FC236}">
                <a16:creationId xmlns:a16="http://schemas.microsoft.com/office/drawing/2014/main" id="{C8E6B4EE-3D54-47C8-B3F8-AC661B4D8506}"/>
              </a:ext>
            </a:extLst>
          </p:cNvPr>
          <p:cNvSpPr/>
          <p:nvPr/>
        </p:nvSpPr>
        <p:spPr>
          <a:xfrm>
            <a:off x="5848570" y="3592614"/>
            <a:ext cx="2965627" cy="88416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Bleeding wounds: immediately catch the chicken and keep it separately from the others</a:t>
            </a:r>
          </a:p>
        </p:txBody>
      </p:sp>
      <p:sp>
        <p:nvSpPr>
          <p:cNvPr id="17" name="Rechteck 6">
            <a:extLst>
              <a:ext uri="{FF2B5EF4-FFF2-40B4-BE49-F238E27FC236}">
                <a16:creationId xmlns:a16="http://schemas.microsoft.com/office/drawing/2014/main" id="{48370E16-5B29-49CD-8F21-6F432169DF18}"/>
              </a:ext>
            </a:extLst>
          </p:cNvPr>
          <p:cNvSpPr/>
          <p:nvPr/>
        </p:nvSpPr>
        <p:spPr>
          <a:xfrm>
            <a:off x="6569524" y="3268477"/>
            <a:ext cx="2034924" cy="289568"/>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 Christine Brenninkmeyer</a:t>
            </a:r>
          </a:p>
        </p:txBody>
      </p:sp>
      <p:cxnSp>
        <p:nvCxnSpPr>
          <p:cNvPr id="18" name="Gerader Verbinder 17">
            <a:extLst>
              <a:ext uri="{FF2B5EF4-FFF2-40B4-BE49-F238E27FC236}">
                <a16:creationId xmlns:a16="http://schemas.microsoft.com/office/drawing/2014/main" id="{BB29ED81-06B0-4DB1-9AA2-D43148BBCE0B}"/>
              </a:ext>
            </a:extLst>
          </p:cNvPr>
          <p:cNvCxnSpPr>
            <a:cxnSpLocks/>
          </p:cNvCxnSpPr>
          <p:nvPr/>
        </p:nvCxnSpPr>
        <p:spPr bwMode="auto">
          <a:xfrm>
            <a:off x="2203017" y="4293096"/>
            <a:ext cx="1034692" cy="911632"/>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19" name="Gerader Verbinder 18">
            <a:extLst>
              <a:ext uri="{FF2B5EF4-FFF2-40B4-BE49-F238E27FC236}">
                <a16:creationId xmlns:a16="http://schemas.microsoft.com/office/drawing/2014/main" id="{FDA534A7-262D-4F5D-AB02-157F303BA62F}"/>
              </a:ext>
            </a:extLst>
          </p:cNvPr>
          <p:cNvCxnSpPr>
            <a:cxnSpLocks/>
          </p:cNvCxnSpPr>
          <p:nvPr/>
        </p:nvCxnSpPr>
        <p:spPr bwMode="auto">
          <a:xfrm flipV="1">
            <a:off x="3228310" y="3979372"/>
            <a:ext cx="1662088" cy="1225357"/>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20" name="Gerader Verbinder 19">
            <a:extLst>
              <a:ext uri="{FF2B5EF4-FFF2-40B4-BE49-F238E27FC236}">
                <a16:creationId xmlns:a16="http://schemas.microsoft.com/office/drawing/2014/main" id="{3CBA6222-6ADB-4BB1-9AE1-486C26B5BCDE}"/>
              </a:ext>
            </a:extLst>
          </p:cNvPr>
          <p:cNvCxnSpPr>
            <a:cxnSpLocks/>
          </p:cNvCxnSpPr>
          <p:nvPr/>
        </p:nvCxnSpPr>
        <p:spPr bwMode="auto">
          <a:xfrm flipH="1">
            <a:off x="6732240" y="1871478"/>
            <a:ext cx="1224136" cy="585102"/>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23" name="Gerader Verbinder 22">
            <a:extLst>
              <a:ext uri="{FF2B5EF4-FFF2-40B4-BE49-F238E27FC236}">
                <a16:creationId xmlns:a16="http://schemas.microsoft.com/office/drawing/2014/main" id="{75CD7866-9654-4740-A214-C441917EBA56}"/>
              </a:ext>
            </a:extLst>
          </p:cNvPr>
          <p:cNvCxnSpPr>
            <a:cxnSpLocks/>
          </p:cNvCxnSpPr>
          <p:nvPr/>
        </p:nvCxnSpPr>
        <p:spPr bwMode="auto">
          <a:xfrm>
            <a:off x="7956376" y="1857774"/>
            <a:ext cx="34500" cy="542541"/>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32" name="Gerader Verbinder 31">
            <a:extLst>
              <a:ext uri="{FF2B5EF4-FFF2-40B4-BE49-F238E27FC236}">
                <a16:creationId xmlns:a16="http://schemas.microsoft.com/office/drawing/2014/main" id="{091CF85E-D3AE-412F-8B81-2DDAFDBD334A}"/>
              </a:ext>
            </a:extLst>
          </p:cNvPr>
          <p:cNvCxnSpPr>
            <a:cxnSpLocks/>
          </p:cNvCxnSpPr>
          <p:nvPr/>
        </p:nvCxnSpPr>
        <p:spPr bwMode="auto">
          <a:xfrm flipH="1">
            <a:off x="7247150" y="4293096"/>
            <a:ext cx="1357298" cy="556139"/>
          </a:xfrm>
          <a:prstGeom prst="line">
            <a:avLst/>
          </a:prstGeom>
          <a:ln>
            <a:headEnd type="oval" w="med" len="med"/>
            <a:tailEnd type="oval" w="med" len="med"/>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81767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E570511B-3DB6-42EA-A202-E2D0EDA470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1945" y="877587"/>
            <a:ext cx="4213796" cy="5140411"/>
          </a:xfrm>
          <a:prstGeom prst="rect">
            <a:avLst/>
          </a:prstGeom>
        </p:spPr>
      </p:pic>
      <p:sp>
        <p:nvSpPr>
          <p:cNvPr id="2" name="Titel 1">
            <a:extLst>
              <a:ext uri="{FF2B5EF4-FFF2-40B4-BE49-F238E27FC236}">
                <a16:creationId xmlns:a16="http://schemas.microsoft.com/office/drawing/2014/main" id="{46F9BCDC-4663-43D8-BD6F-E634CFBA9CC9}"/>
              </a:ext>
            </a:extLst>
          </p:cNvPr>
          <p:cNvSpPr>
            <a:spLocks noGrp="1"/>
          </p:cNvSpPr>
          <p:nvPr>
            <p:ph type="title"/>
          </p:nvPr>
        </p:nvSpPr>
        <p:spPr>
          <a:xfrm>
            <a:off x="533400" y="228600"/>
            <a:ext cx="8359080" cy="698500"/>
          </a:xfrm>
        </p:spPr>
        <p:txBody>
          <a:bodyPr/>
          <a:lstStyle/>
          <a:p>
            <a:r>
              <a:rPr lang="de-CH" dirty="0" err="1"/>
              <a:t>How</a:t>
            </a:r>
            <a:r>
              <a:rPr lang="de-CH" dirty="0"/>
              <a:t> </a:t>
            </a:r>
            <a:r>
              <a:rPr lang="de-CH" dirty="0" err="1"/>
              <a:t>to</a:t>
            </a:r>
            <a:r>
              <a:rPr lang="de-CH" dirty="0"/>
              <a:t> </a:t>
            </a:r>
            <a:r>
              <a:rPr lang="de-CH" dirty="0" err="1"/>
              <a:t>prevent</a:t>
            </a:r>
            <a:r>
              <a:rPr lang="de-CH" dirty="0"/>
              <a:t> </a:t>
            </a:r>
            <a:r>
              <a:rPr lang="de-CH" dirty="0" err="1"/>
              <a:t>feather</a:t>
            </a:r>
            <a:r>
              <a:rPr lang="de-CH" dirty="0"/>
              <a:t> </a:t>
            </a:r>
            <a:r>
              <a:rPr lang="de-CH" dirty="0" err="1"/>
              <a:t>pecking</a:t>
            </a:r>
            <a:r>
              <a:rPr lang="de-CH" dirty="0"/>
              <a:t> and </a:t>
            </a:r>
            <a:r>
              <a:rPr lang="de-CH" dirty="0" err="1"/>
              <a:t>cannibalism</a:t>
            </a:r>
            <a:endParaRPr lang="de-CH" dirty="0"/>
          </a:p>
        </p:txBody>
      </p:sp>
      <p:sp>
        <p:nvSpPr>
          <p:cNvPr id="6" name="Rechteck 5">
            <a:extLst>
              <a:ext uri="{FF2B5EF4-FFF2-40B4-BE49-F238E27FC236}">
                <a16:creationId xmlns:a16="http://schemas.microsoft.com/office/drawing/2014/main" id="{FA93C95C-B06C-43EC-A9D7-9AF6524580B8}"/>
              </a:ext>
            </a:extLst>
          </p:cNvPr>
          <p:cNvSpPr/>
          <p:nvPr/>
        </p:nvSpPr>
        <p:spPr>
          <a:xfrm>
            <a:off x="6228184" y="1099174"/>
            <a:ext cx="2476123"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Keeping the chickens busy</a:t>
            </a:r>
          </a:p>
        </p:txBody>
      </p:sp>
      <p:sp>
        <p:nvSpPr>
          <p:cNvPr id="7" name="Rechteck 6">
            <a:extLst>
              <a:ext uri="{FF2B5EF4-FFF2-40B4-BE49-F238E27FC236}">
                <a16:creationId xmlns:a16="http://schemas.microsoft.com/office/drawing/2014/main" id="{CBED009C-FA73-4933-B635-42CDA1A88EF8}"/>
              </a:ext>
            </a:extLst>
          </p:cNvPr>
          <p:cNvSpPr/>
          <p:nvPr/>
        </p:nvSpPr>
        <p:spPr>
          <a:xfrm>
            <a:off x="6127863" y="2793127"/>
            <a:ext cx="2576444"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Avoiding high stocking densities</a:t>
            </a:r>
          </a:p>
        </p:txBody>
      </p:sp>
      <p:sp>
        <p:nvSpPr>
          <p:cNvPr id="8" name="Rechteck 7">
            <a:extLst>
              <a:ext uri="{FF2B5EF4-FFF2-40B4-BE49-F238E27FC236}">
                <a16:creationId xmlns:a16="http://schemas.microsoft.com/office/drawing/2014/main" id="{AEDEE5D6-7660-4290-80D0-79FA018F6617}"/>
              </a:ext>
            </a:extLst>
          </p:cNvPr>
          <p:cNvSpPr/>
          <p:nvPr/>
        </p:nvSpPr>
        <p:spPr>
          <a:xfrm>
            <a:off x="6111285" y="3760270"/>
            <a:ext cx="2736301"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Ensuring that the hens use the nests for laying eggs</a:t>
            </a:r>
          </a:p>
        </p:txBody>
      </p:sp>
      <p:sp>
        <p:nvSpPr>
          <p:cNvPr id="9" name="Rechteck 8">
            <a:extLst>
              <a:ext uri="{FF2B5EF4-FFF2-40B4-BE49-F238E27FC236}">
                <a16:creationId xmlns:a16="http://schemas.microsoft.com/office/drawing/2014/main" id="{38551D8F-B2D7-40AA-A401-A4C2464552A3}"/>
              </a:ext>
            </a:extLst>
          </p:cNvPr>
          <p:cNvSpPr/>
          <p:nvPr/>
        </p:nvSpPr>
        <p:spPr>
          <a:xfrm>
            <a:off x="400433" y="3079750"/>
            <a:ext cx="2935664"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Avoiding nutritional deficiencies and imbalances</a:t>
            </a:r>
          </a:p>
        </p:txBody>
      </p:sp>
      <p:sp>
        <p:nvSpPr>
          <p:cNvPr id="10" name="Rechteck 9">
            <a:extLst>
              <a:ext uri="{FF2B5EF4-FFF2-40B4-BE49-F238E27FC236}">
                <a16:creationId xmlns:a16="http://schemas.microsoft.com/office/drawing/2014/main" id="{64C4450C-710E-4ABB-B663-010E4C78778A}"/>
              </a:ext>
            </a:extLst>
          </p:cNvPr>
          <p:cNvSpPr/>
          <p:nvPr/>
        </p:nvSpPr>
        <p:spPr>
          <a:xfrm>
            <a:off x="417715" y="1091128"/>
            <a:ext cx="2985652" cy="98128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Choosing chicken breeds with a low tendency for feather pecking and cannibalism</a:t>
            </a:r>
          </a:p>
        </p:txBody>
      </p:sp>
      <p:sp>
        <p:nvSpPr>
          <p:cNvPr id="11" name="Rechteck 10">
            <a:extLst>
              <a:ext uri="{FF2B5EF4-FFF2-40B4-BE49-F238E27FC236}">
                <a16:creationId xmlns:a16="http://schemas.microsoft.com/office/drawing/2014/main" id="{B44460A7-1F03-459D-8F20-89243F83F7E6}"/>
              </a:ext>
            </a:extLst>
          </p:cNvPr>
          <p:cNvSpPr/>
          <p:nvPr/>
        </p:nvSpPr>
        <p:spPr>
          <a:xfrm>
            <a:off x="400433" y="2204140"/>
            <a:ext cx="2959198"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Buying young hens from flocks without pecking</a:t>
            </a:r>
          </a:p>
        </p:txBody>
      </p:sp>
      <p:sp>
        <p:nvSpPr>
          <p:cNvPr id="13" name="Rechteck 6">
            <a:extLst>
              <a:ext uri="{FF2B5EF4-FFF2-40B4-BE49-F238E27FC236}">
                <a16:creationId xmlns:a16="http://schemas.microsoft.com/office/drawing/2014/main" id="{CCCE991E-56A1-4949-8C93-383B822BADF6}"/>
              </a:ext>
            </a:extLst>
          </p:cNvPr>
          <p:cNvSpPr/>
          <p:nvPr/>
        </p:nvSpPr>
        <p:spPr>
          <a:xfrm>
            <a:off x="6948264" y="5796701"/>
            <a:ext cx="1756043" cy="296595"/>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
        <p:nvSpPr>
          <p:cNvPr id="12" name="Rechteck 11">
            <a:extLst>
              <a:ext uri="{FF2B5EF4-FFF2-40B4-BE49-F238E27FC236}">
                <a16:creationId xmlns:a16="http://schemas.microsoft.com/office/drawing/2014/main" id="{C0B29709-6CC0-4DFD-80EB-DC5696E7DBA3}"/>
              </a:ext>
            </a:extLst>
          </p:cNvPr>
          <p:cNvSpPr/>
          <p:nvPr/>
        </p:nvSpPr>
        <p:spPr>
          <a:xfrm>
            <a:off x="394523" y="3888023"/>
            <a:ext cx="2935664"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Ensuring  availability of roughage at any time</a:t>
            </a:r>
          </a:p>
        </p:txBody>
      </p:sp>
      <p:sp>
        <p:nvSpPr>
          <p:cNvPr id="14" name="Rechteck 13">
            <a:extLst>
              <a:ext uri="{FF2B5EF4-FFF2-40B4-BE49-F238E27FC236}">
                <a16:creationId xmlns:a16="http://schemas.microsoft.com/office/drawing/2014/main" id="{1DE078D4-86DA-4596-BD5C-18ADB34B8B03}"/>
              </a:ext>
            </a:extLst>
          </p:cNvPr>
          <p:cNvSpPr/>
          <p:nvPr/>
        </p:nvSpPr>
        <p:spPr>
          <a:xfrm>
            <a:off x="6127863" y="1854890"/>
            <a:ext cx="2576444"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Giving the chickens daily access to the  outdoor run</a:t>
            </a:r>
          </a:p>
        </p:txBody>
      </p:sp>
      <p:sp>
        <p:nvSpPr>
          <p:cNvPr id="15" name="Rechteck 14">
            <a:extLst>
              <a:ext uri="{FF2B5EF4-FFF2-40B4-BE49-F238E27FC236}">
                <a16:creationId xmlns:a16="http://schemas.microsoft.com/office/drawing/2014/main" id="{9A458347-7784-4163-A3F0-FB5731651F28}"/>
              </a:ext>
            </a:extLst>
          </p:cNvPr>
          <p:cNvSpPr/>
          <p:nvPr/>
        </p:nvSpPr>
        <p:spPr>
          <a:xfrm>
            <a:off x="6111285" y="4729408"/>
            <a:ext cx="2841706" cy="58759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Seeking help from a poultry expert</a:t>
            </a:r>
          </a:p>
        </p:txBody>
      </p:sp>
    </p:spTree>
    <p:extLst>
      <p:ext uri="{BB962C8B-B14F-4D97-AF65-F5344CB8AC3E}">
        <p14:creationId xmlns:p14="http://schemas.microsoft.com/office/powerpoint/2010/main" val="327863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F1-5FC2-4061-9C86-D40F30F34104}"/>
              </a:ext>
            </a:extLst>
          </p:cNvPr>
          <p:cNvSpPr>
            <a:spLocks noGrp="1"/>
          </p:cNvSpPr>
          <p:nvPr>
            <p:ph type="title"/>
          </p:nvPr>
        </p:nvSpPr>
        <p:spPr/>
        <p:txBody>
          <a:bodyPr/>
          <a:lstStyle/>
          <a:p>
            <a:r>
              <a:rPr lang="de-CH" dirty="0" err="1"/>
              <a:t>Viruses</a:t>
            </a:r>
            <a:endParaRPr lang="de-CH" dirty="0"/>
          </a:p>
        </p:txBody>
      </p:sp>
      <p:graphicFrame>
        <p:nvGraphicFramePr>
          <p:cNvPr id="5" name="Tabelle 4">
            <a:extLst>
              <a:ext uri="{FF2B5EF4-FFF2-40B4-BE49-F238E27FC236}">
                <a16:creationId xmlns:a16="http://schemas.microsoft.com/office/drawing/2014/main" id="{E0D220AA-945A-4FC1-8DEB-E33F038ED261}"/>
              </a:ext>
            </a:extLst>
          </p:cNvPr>
          <p:cNvGraphicFramePr>
            <a:graphicFrameLocks noGrp="1"/>
          </p:cNvGraphicFramePr>
          <p:nvPr>
            <p:extLst>
              <p:ext uri="{D42A27DB-BD31-4B8C-83A1-F6EECF244321}">
                <p14:modId xmlns:p14="http://schemas.microsoft.com/office/powerpoint/2010/main" val="1411886230"/>
              </p:ext>
            </p:extLst>
          </p:nvPr>
        </p:nvGraphicFramePr>
        <p:xfrm>
          <a:off x="527307" y="1196752"/>
          <a:ext cx="8077141" cy="4076900"/>
        </p:xfrm>
        <a:graphic>
          <a:graphicData uri="http://schemas.openxmlformats.org/drawingml/2006/table">
            <a:tbl>
              <a:tblPr firstRow="1" firstCol="1" bandRow="1">
                <a:tableStyleId>{7DF18680-E054-41AD-8BC1-D1AEF772440D}</a:tableStyleId>
              </a:tblPr>
              <a:tblGrid>
                <a:gridCol w="2132688">
                  <a:extLst>
                    <a:ext uri="{9D8B030D-6E8A-4147-A177-3AD203B41FA5}">
                      <a16:colId xmlns:a16="http://schemas.microsoft.com/office/drawing/2014/main" val="818049418"/>
                    </a:ext>
                  </a:extLst>
                </a:gridCol>
                <a:gridCol w="2130247">
                  <a:extLst>
                    <a:ext uri="{9D8B030D-6E8A-4147-A177-3AD203B41FA5}">
                      <a16:colId xmlns:a16="http://schemas.microsoft.com/office/drawing/2014/main" val="3050398418"/>
                    </a:ext>
                  </a:extLst>
                </a:gridCol>
                <a:gridCol w="1868523">
                  <a:extLst>
                    <a:ext uri="{9D8B030D-6E8A-4147-A177-3AD203B41FA5}">
                      <a16:colId xmlns:a16="http://schemas.microsoft.com/office/drawing/2014/main" val="802412974"/>
                    </a:ext>
                  </a:extLst>
                </a:gridCol>
                <a:gridCol w="1945683">
                  <a:extLst>
                    <a:ext uri="{9D8B030D-6E8A-4147-A177-3AD203B41FA5}">
                      <a16:colId xmlns:a16="http://schemas.microsoft.com/office/drawing/2014/main" val="3239093327"/>
                    </a:ext>
                  </a:extLst>
                </a:gridCol>
              </a:tblGrid>
              <a:tr h="0">
                <a:tc>
                  <a:txBody>
                    <a:bodyPr/>
                    <a:lstStyle/>
                    <a:p>
                      <a:pPr>
                        <a:lnSpc>
                          <a:spcPts val="1600"/>
                        </a:lnSpc>
                        <a:spcAft>
                          <a:spcPts val="600"/>
                        </a:spcAft>
                      </a:pPr>
                      <a:r>
                        <a:rPr lang="en-GB" sz="1400" dirty="0">
                          <a:solidFill>
                            <a:schemeClr val="tx1"/>
                          </a:solidFill>
                          <a:effectLst/>
                        </a:rPr>
                        <a:t>What it is and how </a:t>
                      </a:r>
                      <a:br>
                        <a:rPr lang="en-GB" sz="1400" dirty="0">
                          <a:solidFill>
                            <a:schemeClr val="tx1"/>
                          </a:solidFill>
                          <a:effectLst/>
                        </a:rPr>
                      </a:br>
                      <a:r>
                        <a:rPr lang="en-GB" sz="1400" dirty="0">
                          <a:solidFill>
                            <a:schemeClr val="tx1"/>
                          </a:solidFill>
                          <a:effectLst/>
                        </a:rPr>
                        <a:t>disease is caused</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Importance in poultry</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Examples </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Importance </a:t>
                      </a:r>
                      <a:br>
                        <a:rPr lang="en-GB" sz="1400" dirty="0">
                          <a:solidFill>
                            <a:schemeClr val="tx1"/>
                          </a:solidFill>
                          <a:effectLst/>
                        </a:rPr>
                      </a:br>
                      <a:r>
                        <a:rPr lang="en-GB" sz="1400" dirty="0">
                          <a:solidFill>
                            <a:schemeClr val="tx1"/>
                          </a:solidFill>
                          <a:effectLst/>
                        </a:rPr>
                        <a:t>in humans (zoonoses)</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extLst>
                  <a:ext uri="{0D108BD9-81ED-4DB2-BD59-A6C34878D82A}">
                    <a16:rowId xmlns:a16="http://schemas.microsoft.com/office/drawing/2014/main" val="4095483522"/>
                  </a:ext>
                </a:extLst>
              </a:tr>
              <a:tr h="0">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err="1">
                          <a:solidFill>
                            <a:schemeClr val="dk1"/>
                          </a:solidFill>
                          <a:effectLst/>
                          <a:latin typeface="+mn-lt"/>
                          <a:ea typeface="+mn-ea"/>
                          <a:cs typeface="+mn-cs"/>
                        </a:rPr>
                        <a:t>Submicroscopic</a:t>
                      </a:r>
                      <a:r>
                        <a:rPr lang="en-GB" sz="1400" kern="1200" dirty="0">
                          <a:solidFill>
                            <a:schemeClr val="dk1"/>
                          </a:solidFill>
                          <a:effectLst/>
                          <a:latin typeface="+mn-lt"/>
                          <a:ea typeface="+mn-ea"/>
                          <a:cs typeface="+mn-cs"/>
                        </a:rPr>
                        <a:t> infectious agents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Enter the body through nose, beak, eyes, breaks in the skin (cuts), or with an insect sting</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Reproduce in the cells of the infected bird</a:t>
                      </a:r>
                      <a:endParaRPr lang="de-CH" sz="1400" kern="1200" dirty="0">
                        <a:solidFill>
                          <a:schemeClr val="dk1"/>
                        </a:solidFill>
                        <a:effectLst/>
                        <a:latin typeface="+mn-lt"/>
                        <a:ea typeface="+mn-ea"/>
                        <a:cs typeface="+mn-cs"/>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Cause some of the most important diseases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Are easily introduced to a flock (e.g. on clothes)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Can spread quickly and cause high death rates in a flock .</a:t>
                      </a:r>
                      <a:endParaRPr lang="de-CH" sz="1400" kern="1200" dirty="0">
                        <a:solidFill>
                          <a:schemeClr val="dk1"/>
                        </a:solidFill>
                        <a:effectLst/>
                        <a:latin typeface="+mn-lt"/>
                        <a:ea typeface="+mn-ea"/>
                        <a:cs typeface="+mn-cs"/>
                      </a:endParaRP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GB" sz="1400" kern="1200" dirty="0">
                          <a:solidFill>
                            <a:schemeClr val="dk1"/>
                          </a:solidFill>
                          <a:effectLst/>
                          <a:latin typeface="+mn-lt"/>
                          <a:ea typeface="+mn-ea"/>
                          <a:cs typeface="+mn-cs"/>
                        </a:rPr>
                        <a:t>Must be prevented </a:t>
                      </a:r>
                      <a:br>
                        <a:rPr lang="en-GB" sz="1400" kern="1200" dirty="0">
                          <a:solidFill>
                            <a:schemeClr val="dk1"/>
                          </a:solidFill>
                          <a:effectLst/>
                          <a:latin typeface="+mn-lt"/>
                          <a:ea typeface="+mn-ea"/>
                          <a:cs typeface="+mn-cs"/>
                        </a:rPr>
                      </a:br>
                      <a:r>
                        <a:rPr lang="en-GB" sz="1400" kern="1200" dirty="0">
                          <a:solidFill>
                            <a:schemeClr val="dk1"/>
                          </a:solidFill>
                          <a:effectLst/>
                          <a:latin typeface="+mn-lt"/>
                          <a:ea typeface="+mn-ea"/>
                          <a:cs typeface="+mn-cs"/>
                        </a:rPr>
                        <a:t>by vaccines and biosecurity, as there </a:t>
                      </a:r>
                      <a:br>
                        <a:rPr lang="en-GB" sz="1400" kern="1200" dirty="0">
                          <a:solidFill>
                            <a:schemeClr val="dk1"/>
                          </a:solidFill>
                          <a:effectLst/>
                          <a:latin typeface="+mn-lt"/>
                          <a:ea typeface="+mn-ea"/>
                          <a:cs typeface="+mn-cs"/>
                        </a:rPr>
                      </a:br>
                      <a:r>
                        <a:rPr lang="en-GB" sz="1400" kern="1200" dirty="0">
                          <a:solidFill>
                            <a:schemeClr val="dk1"/>
                          </a:solidFill>
                          <a:effectLst/>
                          <a:latin typeface="+mn-lt"/>
                          <a:ea typeface="+mn-ea"/>
                          <a:cs typeface="+mn-cs"/>
                        </a:rPr>
                        <a:t>is no cure.</a:t>
                      </a:r>
                      <a:br>
                        <a:rPr lang="en-GB" sz="1400" dirty="0">
                          <a:effectLst/>
                        </a:rPr>
                      </a:b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180000" lvl="0" indent="-180000">
                        <a:lnSpc>
                          <a:spcPts val="1600"/>
                        </a:lnSpc>
                        <a:spcAft>
                          <a:spcPts val="500"/>
                        </a:spcAft>
                        <a:buClr>
                          <a:srgbClr val="2F6C86"/>
                        </a:buClr>
                        <a:buFont typeface="Symbol" panose="05050102010706020507" pitchFamily="18" charset="2"/>
                        <a:buChar char=""/>
                      </a:pPr>
                      <a:r>
                        <a:rPr lang="en-US" sz="1400" dirty="0">
                          <a:effectLst/>
                        </a:rPr>
                        <a:t>Newcastle Disease</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Infectious Bursal Disease (IBD) (</a:t>
                      </a:r>
                      <a:r>
                        <a:rPr lang="en-US" sz="1400" dirty="0" err="1">
                          <a:effectLst/>
                        </a:rPr>
                        <a:t>Gumboro</a:t>
                      </a:r>
                      <a:r>
                        <a:rPr lang="en-US" sz="1400" dirty="0">
                          <a:effectLst/>
                        </a:rPr>
                        <a:t>)</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Infectious Bronchitis (IB)</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Infectious Laryngotracheitis (ILT)</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Marek’s Disease</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Fowl Pox </a:t>
                      </a:r>
                      <a:endParaRPr lang="de-CH" sz="1400" dirty="0">
                        <a:effectLst/>
                      </a:endParaRPr>
                    </a:p>
                    <a:p>
                      <a:pPr marL="180000" lvl="0" indent="-180000">
                        <a:lnSpc>
                          <a:spcPts val="1600"/>
                        </a:lnSpc>
                        <a:spcAft>
                          <a:spcPts val="500"/>
                        </a:spcAft>
                        <a:buClr>
                          <a:srgbClr val="2F6C86"/>
                        </a:buClr>
                        <a:buFont typeface="Symbol" panose="05050102010706020507" pitchFamily="18" charset="2"/>
                        <a:buChar char=""/>
                      </a:pPr>
                      <a:r>
                        <a:rPr lang="en-US" sz="1400" dirty="0">
                          <a:effectLst/>
                        </a:rPr>
                        <a:t>Avian influenza </a:t>
                      </a:r>
                      <a:br>
                        <a:rPr lang="en-US" sz="1400" dirty="0">
                          <a:effectLst/>
                        </a:rPr>
                      </a:br>
                      <a:r>
                        <a:rPr lang="en-US" sz="1400" dirty="0">
                          <a:effectLst/>
                        </a:rPr>
                        <a:t>(AI, zoonotic)</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Not common,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but can occur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(e.g. avian influenza </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“bird flu”).</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Can cause severe disease and death.</a:t>
                      </a:r>
                      <a:endParaRPr lang="de-CH" sz="1400" kern="1200" dirty="0">
                        <a:solidFill>
                          <a:schemeClr val="dk1"/>
                        </a:solidFill>
                        <a:effectLst/>
                        <a:latin typeface="+mn-lt"/>
                        <a:ea typeface="+mn-ea"/>
                        <a:cs typeface="+mn-cs"/>
                      </a:endParaRPr>
                    </a:p>
                  </a:txBody>
                  <a:tcPr marL="72000" marR="72000" marT="108000" marB="108000"/>
                </a:tc>
                <a:extLst>
                  <a:ext uri="{0D108BD9-81ED-4DB2-BD59-A6C34878D82A}">
                    <a16:rowId xmlns:a16="http://schemas.microsoft.com/office/drawing/2014/main" val="1952637888"/>
                  </a:ext>
                </a:extLst>
              </a:tr>
            </a:tbl>
          </a:graphicData>
        </a:graphic>
      </p:graphicFrame>
    </p:spTree>
    <p:extLst>
      <p:ext uri="{BB962C8B-B14F-4D97-AF65-F5344CB8AC3E}">
        <p14:creationId xmlns:p14="http://schemas.microsoft.com/office/powerpoint/2010/main" val="1189245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F1-5FC2-4061-9C86-D40F30F34104}"/>
              </a:ext>
            </a:extLst>
          </p:cNvPr>
          <p:cNvSpPr>
            <a:spLocks noGrp="1"/>
          </p:cNvSpPr>
          <p:nvPr>
            <p:ph type="title"/>
          </p:nvPr>
        </p:nvSpPr>
        <p:spPr/>
        <p:txBody>
          <a:bodyPr/>
          <a:lstStyle/>
          <a:p>
            <a:r>
              <a:rPr lang="de-CH" dirty="0"/>
              <a:t>Bacteria and </a:t>
            </a:r>
            <a:r>
              <a:rPr lang="de-CH" dirty="0" err="1"/>
              <a:t>protozoa</a:t>
            </a:r>
            <a:endParaRPr lang="de-CH" dirty="0"/>
          </a:p>
        </p:txBody>
      </p:sp>
      <p:graphicFrame>
        <p:nvGraphicFramePr>
          <p:cNvPr id="3" name="Tabelle 2">
            <a:extLst>
              <a:ext uri="{FF2B5EF4-FFF2-40B4-BE49-F238E27FC236}">
                <a16:creationId xmlns:a16="http://schemas.microsoft.com/office/drawing/2014/main" id="{7E762E82-4F55-4F17-8C28-B094ACB1A758}"/>
              </a:ext>
            </a:extLst>
          </p:cNvPr>
          <p:cNvGraphicFramePr>
            <a:graphicFrameLocks noGrp="1"/>
          </p:cNvGraphicFramePr>
          <p:nvPr>
            <p:extLst>
              <p:ext uri="{D42A27DB-BD31-4B8C-83A1-F6EECF244321}">
                <p14:modId xmlns:p14="http://schemas.microsoft.com/office/powerpoint/2010/main" val="1794101820"/>
              </p:ext>
            </p:extLst>
          </p:nvPr>
        </p:nvGraphicFramePr>
        <p:xfrm>
          <a:off x="533400" y="1196752"/>
          <a:ext cx="7992888" cy="4474800"/>
        </p:xfrm>
        <a:graphic>
          <a:graphicData uri="http://schemas.openxmlformats.org/drawingml/2006/table">
            <a:tbl>
              <a:tblPr firstRow="1" firstCol="1" bandRow="1">
                <a:tableStyleId>{7DF18680-E054-41AD-8BC1-D1AEF772440D}</a:tableStyleId>
              </a:tblPr>
              <a:tblGrid>
                <a:gridCol w="2110442">
                  <a:extLst>
                    <a:ext uri="{9D8B030D-6E8A-4147-A177-3AD203B41FA5}">
                      <a16:colId xmlns:a16="http://schemas.microsoft.com/office/drawing/2014/main" val="818049418"/>
                    </a:ext>
                  </a:extLst>
                </a:gridCol>
                <a:gridCol w="2220900">
                  <a:extLst>
                    <a:ext uri="{9D8B030D-6E8A-4147-A177-3AD203B41FA5}">
                      <a16:colId xmlns:a16="http://schemas.microsoft.com/office/drawing/2014/main" val="3050398418"/>
                    </a:ext>
                  </a:extLst>
                </a:gridCol>
                <a:gridCol w="1501306">
                  <a:extLst>
                    <a:ext uri="{9D8B030D-6E8A-4147-A177-3AD203B41FA5}">
                      <a16:colId xmlns:a16="http://schemas.microsoft.com/office/drawing/2014/main" val="802412974"/>
                    </a:ext>
                  </a:extLst>
                </a:gridCol>
                <a:gridCol w="2160240">
                  <a:extLst>
                    <a:ext uri="{9D8B030D-6E8A-4147-A177-3AD203B41FA5}">
                      <a16:colId xmlns:a16="http://schemas.microsoft.com/office/drawing/2014/main" val="3239093327"/>
                    </a:ext>
                  </a:extLst>
                </a:gridCol>
              </a:tblGrid>
              <a:tr h="0">
                <a:tc>
                  <a:txBody>
                    <a:bodyPr/>
                    <a:lstStyle/>
                    <a:p>
                      <a:pPr>
                        <a:lnSpc>
                          <a:spcPts val="1600"/>
                        </a:lnSpc>
                        <a:spcAft>
                          <a:spcPts val="600"/>
                        </a:spcAft>
                      </a:pPr>
                      <a:r>
                        <a:rPr lang="en-GB" sz="1400" dirty="0">
                          <a:solidFill>
                            <a:schemeClr val="tx1"/>
                          </a:solidFill>
                          <a:effectLst/>
                        </a:rPr>
                        <a:t>What it is and how </a:t>
                      </a:r>
                      <a:br>
                        <a:rPr lang="en-GB" sz="1400" dirty="0">
                          <a:solidFill>
                            <a:schemeClr val="tx1"/>
                          </a:solidFill>
                          <a:effectLst/>
                        </a:rPr>
                      </a:br>
                      <a:r>
                        <a:rPr lang="en-GB" sz="1400" dirty="0">
                          <a:solidFill>
                            <a:schemeClr val="tx1"/>
                          </a:solidFill>
                          <a:effectLst/>
                        </a:rPr>
                        <a:t>disease is caused</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Importance in poultry</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Examples </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Importance </a:t>
                      </a:r>
                      <a:br>
                        <a:rPr lang="en-GB" sz="1400" dirty="0">
                          <a:solidFill>
                            <a:schemeClr val="tx1"/>
                          </a:solidFill>
                          <a:effectLst/>
                        </a:rPr>
                      </a:br>
                      <a:r>
                        <a:rPr lang="en-GB" sz="1400" dirty="0">
                          <a:solidFill>
                            <a:schemeClr val="tx1"/>
                          </a:solidFill>
                          <a:effectLst/>
                        </a:rPr>
                        <a:t>in humans (zoonoses)</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extLst>
                  <a:ext uri="{0D108BD9-81ED-4DB2-BD59-A6C34878D82A}">
                    <a16:rowId xmlns:a16="http://schemas.microsoft.com/office/drawing/2014/main" val="4095483522"/>
                  </a:ext>
                </a:extLst>
              </a:tr>
              <a:tr h="0">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b="1" kern="1200" dirty="0">
                          <a:solidFill>
                            <a:schemeClr val="dk1"/>
                          </a:solidFill>
                          <a:effectLst/>
                          <a:latin typeface="+mn-lt"/>
                          <a:ea typeface="+mn-ea"/>
                          <a:cs typeface="+mn-cs"/>
                        </a:rPr>
                        <a:t>Microscopic organisms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b="1" kern="1200" dirty="0">
                          <a:solidFill>
                            <a:schemeClr val="dk1"/>
                          </a:solidFill>
                          <a:effectLst/>
                          <a:latin typeface="+mn-lt"/>
                          <a:ea typeface="+mn-ea"/>
                          <a:cs typeface="+mn-cs"/>
                        </a:rPr>
                        <a:t>Enter the body through </a:t>
                      </a:r>
                      <a:r>
                        <a:rPr lang="en-GB" sz="1400" kern="1200" dirty="0">
                          <a:solidFill>
                            <a:schemeClr val="dk1"/>
                          </a:solidFill>
                          <a:effectLst/>
                          <a:latin typeface="+mn-lt"/>
                          <a:ea typeface="+mn-ea"/>
                          <a:cs typeface="+mn-cs"/>
                        </a:rPr>
                        <a:t>nose, mouth, eyes, breaks in the skin (cuts)</a:t>
                      </a:r>
                      <a:r>
                        <a:rPr lang="en-US" sz="1400" b="1" kern="1200" dirty="0">
                          <a:solidFill>
                            <a:schemeClr val="dk1"/>
                          </a:solidFill>
                          <a:effectLst/>
                          <a:latin typeface="+mn-lt"/>
                          <a:ea typeface="+mn-ea"/>
                          <a:cs typeface="+mn-cs"/>
                        </a:rPr>
                        <a:t>. </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b="1" kern="1200" dirty="0">
                          <a:solidFill>
                            <a:schemeClr val="dk1"/>
                          </a:solidFill>
                          <a:effectLst/>
                          <a:latin typeface="+mn-lt"/>
                          <a:ea typeface="+mn-ea"/>
                          <a:cs typeface="+mn-cs"/>
                        </a:rPr>
                        <a:t>Inside the body, they reproduce quickly.</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b="1" kern="1200" dirty="0">
                          <a:solidFill>
                            <a:schemeClr val="dk1"/>
                          </a:solidFill>
                          <a:effectLst/>
                          <a:latin typeface="+mn-lt"/>
                          <a:ea typeface="+mn-ea"/>
                          <a:cs typeface="+mn-cs"/>
                        </a:rPr>
                        <a:t>Produce toxins that damage the cells of the infected bird.</a:t>
                      </a:r>
                      <a:endParaRPr lang="de-CH" sz="1400" b="1" kern="1200" dirty="0">
                        <a:solidFill>
                          <a:schemeClr val="dk1"/>
                        </a:solidFill>
                        <a:effectLst/>
                        <a:latin typeface="+mn-lt"/>
                        <a:ea typeface="+mn-ea"/>
                        <a:cs typeface="+mn-cs"/>
                      </a:endParaRPr>
                    </a:p>
                  </a:txBody>
                  <a:tcPr marL="72000" marR="72000" marT="72000" marB="72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Can spread quickly and cause high death rates in flocks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Coccidiosis is one of the most important poultry diseases after viral diseases.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Some bacterial diseases can be prevented with vaccines (Coccidiosis).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Most bacteria must be prevented with proper husbandry and biosecurity.</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Most are curable with antibiotics.</a:t>
                      </a:r>
                    </a:p>
                  </a:txBody>
                  <a:tcPr marL="72000" marR="72000" marT="72000" marB="72000"/>
                </a:tc>
                <a:tc>
                  <a:txBody>
                    <a:bodyPr/>
                    <a:lstStyle/>
                    <a:p>
                      <a:pPr marL="0" lvl="0" indent="0" algn="l" defTabSz="457200" rtl="0" eaLnBrk="1" latinLnBrk="0" hangingPunct="1">
                        <a:lnSpc>
                          <a:spcPts val="1600"/>
                        </a:lnSpc>
                        <a:spcAft>
                          <a:spcPts val="500"/>
                        </a:spcAft>
                        <a:buClr>
                          <a:srgbClr val="2F6C86"/>
                        </a:buClr>
                        <a:buFont typeface="Symbol" panose="05050102010706020507" pitchFamily="18" charset="2"/>
                        <a:buNone/>
                      </a:pPr>
                      <a:r>
                        <a:rPr lang="de-CH" sz="1400" kern="1200" dirty="0" err="1">
                          <a:solidFill>
                            <a:schemeClr val="dk1"/>
                          </a:solidFill>
                          <a:effectLst/>
                          <a:latin typeface="+mn-lt"/>
                          <a:ea typeface="+mn-ea"/>
                          <a:cs typeface="+mn-cs"/>
                        </a:rPr>
                        <a:t>Protozoa</a:t>
                      </a:r>
                      <a:r>
                        <a:rPr lang="de-CH" sz="1400" kern="1200" dirty="0">
                          <a:solidFill>
                            <a:schemeClr val="dk1"/>
                          </a:solidFill>
                          <a:effectLst/>
                          <a:latin typeface="+mn-lt"/>
                          <a:ea typeface="+mn-ea"/>
                          <a:cs typeface="+mn-cs"/>
                        </a:rPr>
                        <a:t>:</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de-CH" sz="1400" kern="1200" dirty="0" err="1">
                          <a:solidFill>
                            <a:schemeClr val="dk1"/>
                          </a:solidFill>
                          <a:effectLst/>
                          <a:latin typeface="+mn-lt"/>
                          <a:ea typeface="+mn-ea"/>
                          <a:cs typeface="+mn-cs"/>
                        </a:rPr>
                        <a:t>Coccidia</a:t>
                      </a:r>
                      <a:r>
                        <a:rPr lang="de-CH" sz="1400" kern="1200" dirty="0">
                          <a:solidFill>
                            <a:schemeClr val="dk1"/>
                          </a:solidFill>
                          <a:effectLst/>
                          <a:latin typeface="+mn-lt"/>
                          <a:ea typeface="+mn-ea"/>
                          <a:cs typeface="+mn-cs"/>
                        </a:rPr>
                        <a:t> </a:t>
                      </a:r>
                      <a:br>
                        <a:rPr lang="de-CH" sz="1400" kern="1200" dirty="0">
                          <a:solidFill>
                            <a:schemeClr val="dk1"/>
                          </a:solidFill>
                          <a:effectLst/>
                          <a:latin typeface="+mn-lt"/>
                          <a:ea typeface="+mn-ea"/>
                          <a:cs typeface="+mn-cs"/>
                        </a:rPr>
                      </a:br>
                      <a:r>
                        <a:rPr lang="de-CH" sz="1400" kern="1200" dirty="0">
                          <a:solidFill>
                            <a:schemeClr val="dk1"/>
                          </a:solidFill>
                          <a:effectLst/>
                          <a:latin typeface="+mn-lt"/>
                          <a:ea typeface="+mn-ea"/>
                          <a:cs typeface="+mn-cs"/>
                        </a:rPr>
                        <a:t>(a </a:t>
                      </a:r>
                      <a:r>
                        <a:rPr lang="de-CH" sz="1400" kern="1200" dirty="0" err="1">
                          <a:solidFill>
                            <a:schemeClr val="dk1"/>
                          </a:solidFill>
                          <a:effectLst/>
                          <a:latin typeface="+mn-lt"/>
                          <a:ea typeface="+mn-ea"/>
                          <a:cs typeface="+mn-cs"/>
                        </a:rPr>
                        <a:t>very</a:t>
                      </a:r>
                      <a:r>
                        <a:rPr lang="de-CH" sz="1400" kern="1200" dirty="0">
                          <a:solidFill>
                            <a:schemeClr val="dk1"/>
                          </a:solidFill>
                          <a:effectLst/>
                          <a:latin typeface="+mn-lt"/>
                          <a:ea typeface="+mn-ea"/>
                          <a:cs typeface="+mn-cs"/>
                        </a:rPr>
                        <a:t> </a:t>
                      </a:r>
                      <a:r>
                        <a:rPr lang="de-CH" sz="1400" kern="1200" dirty="0" err="1">
                          <a:solidFill>
                            <a:schemeClr val="dk1"/>
                          </a:solidFill>
                          <a:effectLst/>
                          <a:latin typeface="+mn-lt"/>
                          <a:ea typeface="+mn-ea"/>
                          <a:cs typeface="+mn-cs"/>
                        </a:rPr>
                        <a:t>small</a:t>
                      </a:r>
                      <a:r>
                        <a:rPr lang="de-CH" sz="1400" kern="1200" dirty="0">
                          <a:solidFill>
                            <a:schemeClr val="dk1"/>
                          </a:solidFill>
                          <a:effectLst/>
                          <a:latin typeface="+mn-lt"/>
                          <a:ea typeface="+mn-ea"/>
                          <a:cs typeface="+mn-cs"/>
                        </a:rPr>
                        <a:t> </a:t>
                      </a:r>
                      <a:r>
                        <a:rPr lang="de-CH" sz="1400" kern="1200" dirty="0" err="1">
                          <a:solidFill>
                            <a:schemeClr val="dk1"/>
                          </a:solidFill>
                          <a:effectLst/>
                          <a:latin typeface="+mn-lt"/>
                          <a:ea typeface="+mn-ea"/>
                          <a:cs typeface="+mn-cs"/>
                        </a:rPr>
                        <a:t>endoparasite</a:t>
                      </a:r>
                      <a:r>
                        <a:rPr lang="de-CH" sz="1400" kern="1200" dirty="0">
                          <a:solidFill>
                            <a:schemeClr val="dk1"/>
                          </a:solidFill>
                          <a:effectLst/>
                          <a:latin typeface="+mn-lt"/>
                          <a:ea typeface="+mn-ea"/>
                          <a:cs typeface="+mn-cs"/>
                        </a:rPr>
                        <a:t>)</a:t>
                      </a:r>
                    </a:p>
                    <a:p>
                      <a:pPr marL="0" lvl="0" indent="0" algn="l" defTabSz="457200" rtl="0" eaLnBrk="1" latinLnBrk="0" hangingPunct="1">
                        <a:lnSpc>
                          <a:spcPts val="1600"/>
                        </a:lnSpc>
                        <a:spcAft>
                          <a:spcPts val="500"/>
                        </a:spcAft>
                        <a:buClr>
                          <a:srgbClr val="2F6C86"/>
                        </a:buClr>
                        <a:buFont typeface="Symbol" panose="05050102010706020507" pitchFamily="18" charset="2"/>
                        <a:buNone/>
                      </a:pPr>
                      <a:r>
                        <a:rPr lang="de-CH" sz="1400" kern="1200" dirty="0">
                          <a:solidFill>
                            <a:schemeClr val="dk1"/>
                          </a:solidFill>
                          <a:effectLst/>
                          <a:latin typeface="+mn-lt"/>
                          <a:ea typeface="+mn-ea"/>
                          <a:cs typeface="+mn-cs"/>
                        </a:rPr>
                        <a:t>Bacteria:</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de-CH" sz="1400" kern="1200" dirty="0">
                          <a:solidFill>
                            <a:schemeClr val="dk1"/>
                          </a:solidFill>
                          <a:effectLst/>
                          <a:latin typeface="+mn-lt"/>
                          <a:ea typeface="+mn-ea"/>
                          <a:cs typeface="+mn-cs"/>
                        </a:rPr>
                        <a:t>Salmonella (</a:t>
                      </a:r>
                      <a:r>
                        <a:rPr lang="de-CH" sz="1400" kern="1200" dirty="0" err="1">
                          <a:solidFill>
                            <a:schemeClr val="dk1"/>
                          </a:solidFill>
                          <a:effectLst/>
                          <a:latin typeface="+mn-lt"/>
                          <a:ea typeface="+mn-ea"/>
                          <a:cs typeface="+mn-cs"/>
                        </a:rPr>
                        <a:t>zoonotic</a:t>
                      </a:r>
                      <a:r>
                        <a:rPr lang="de-CH" sz="1400" kern="1200" dirty="0">
                          <a:solidFill>
                            <a:schemeClr val="dk1"/>
                          </a:solidFill>
                          <a:effectLst/>
                          <a:latin typeface="+mn-lt"/>
                          <a:ea typeface="+mn-ea"/>
                          <a:cs typeface="+mn-cs"/>
                        </a:rPr>
                        <a:t>)</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de-CH" sz="1400" kern="1200" dirty="0">
                          <a:solidFill>
                            <a:schemeClr val="dk1"/>
                          </a:solidFill>
                          <a:effectLst/>
                          <a:latin typeface="+mn-lt"/>
                          <a:ea typeface="+mn-ea"/>
                          <a:cs typeface="+mn-cs"/>
                        </a:rPr>
                        <a:t>E. coli (</a:t>
                      </a:r>
                      <a:r>
                        <a:rPr lang="de-CH" sz="1400" kern="1200" dirty="0" err="1">
                          <a:solidFill>
                            <a:schemeClr val="dk1"/>
                          </a:solidFill>
                          <a:effectLst/>
                          <a:latin typeface="+mn-lt"/>
                          <a:ea typeface="+mn-ea"/>
                          <a:cs typeface="+mn-cs"/>
                        </a:rPr>
                        <a:t>zoonotic</a:t>
                      </a:r>
                      <a:r>
                        <a:rPr lang="de-CH" sz="1400" kern="1200" dirty="0">
                          <a:solidFill>
                            <a:schemeClr val="dk1"/>
                          </a:solidFill>
                          <a:effectLst/>
                          <a:latin typeface="+mn-lt"/>
                          <a:ea typeface="+mn-ea"/>
                          <a:cs typeface="+mn-cs"/>
                        </a:rPr>
                        <a:t>)</a:t>
                      </a:r>
                      <a:br>
                        <a:rPr lang="en-US" sz="1400" kern="1200" dirty="0">
                          <a:solidFill>
                            <a:schemeClr val="dk1"/>
                          </a:solidFill>
                          <a:effectLst/>
                          <a:latin typeface="+mn-lt"/>
                          <a:ea typeface="+mn-ea"/>
                          <a:cs typeface="+mn-cs"/>
                        </a:rPr>
                      </a:br>
                      <a:endParaRPr lang="de-CH" sz="1400" kern="1200" dirty="0">
                        <a:solidFill>
                          <a:schemeClr val="dk1"/>
                        </a:solidFill>
                        <a:effectLst/>
                        <a:latin typeface="+mn-lt"/>
                        <a:ea typeface="+mn-ea"/>
                        <a:cs typeface="+mn-cs"/>
                      </a:endParaRPr>
                    </a:p>
                  </a:txBody>
                  <a:tcPr marL="72000" marR="72000" marT="72000" marB="72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Most common cause of bird-human (zoonotic) disease</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Infections of humans mostly through contaminated meat or eggs, or after contact with droppings and not washing hands before eating. </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Mostly mild symptoms in humans (diarrhea and intestinal upset), but can occasionally be severe and lead to death (e.g. Salmonellosis).</a:t>
                      </a:r>
                      <a:endParaRPr lang="de-CH" sz="1400" kern="1200" dirty="0">
                        <a:solidFill>
                          <a:schemeClr val="dk1"/>
                        </a:solidFill>
                        <a:effectLst/>
                        <a:latin typeface="+mn-lt"/>
                        <a:ea typeface="+mn-ea"/>
                        <a:cs typeface="+mn-cs"/>
                      </a:endParaRPr>
                    </a:p>
                  </a:txBody>
                  <a:tcPr marL="72000" marR="72000" marT="72000" marB="72000"/>
                </a:tc>
                <a:extLst>
                  <a:ext uri="{0D108BD9-81ED-4DB2-BD59-A6C34878D82A}">
                    <a16:rowId xmlns:a16="http://schemas.microsoft.com/office/drawing/2014/main" val="1952637888"/>
                  </a:ext>
                </a:extLst>
              </a:tr>
            </a:tbl>
          </a:graphicData>
        </a:graphic>
      </p:graphicFrame>
    </p:spTree>
    <p:extLst>
      <p:ext uri="{BB962C8B-B14F-4D97-AF65-F5344CB8AC3E}">
        <p14:creationId xmlns:p14="http://schemas.microsoft.com/office/powerpoint/2010/main" val="290245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F4AF625-A694-4988-93CF-403BC3D83F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5852" y="842777"/>
            <a:ext cx="7372357" cy="5172446"/>
          </a:xfrm>
          <a:prstGeom prst="rect">
            <a:avLst/>
          </a:prstGeom>
        </p:spPr>
      </p:pic>
      <p:sp>
        <p:nvSpPr>
          <p:cNvPr id="2" name="Titel 1">
            <a:extLst>
              <a:ext uri="{FF2B5EF4-FFF2-40B4-BE49-F238E27FC236}">
                <a16:creationId xmlns:a16="http://schemas.microsoft.com/office/drawing/2014/main" id="{4AE1B995-11C7-4762-8D5D-8B17114A89A1}"/>
              </a:ext>
            </a:extLst>
          </p:cNvPr>
          <p:cNvSpPr>
            <a:spLocks noGrp="1"/>
          </p:cNvSpPr>
          <p:nvPr>
            <p:ph type="title"/>
          </p:nvPr>
        </p:nvSpPr>
        <p:spPr/>
        <p:txBody>
          <a:bodyPr/>
          <a:lstStyle/>
          <a:p>
            <a:r>
              <a:rPr lang="de-CH" dirty="0" err="1">
                <a:latin typeface="Arial" panose="020B0604020202020204" pitchFamily="34" charset="0"/>
                <a:cs typeface="Arial" panose="020B0604020202020204" pitchFamily="34" charset="0"/>
              </a:rPr>
              <a:t>Behaviour</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of</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chickens</a:t>
            </a:r>
            <a:r>
              <a:rPr lang="de-CH" dirty="0">
                <a:latin typeface="Arial" panose="020B0604020202020204" pitchFamily="34" charset="0"/>
                <a:cs typeface="Arial" panose="020B0604020202020204" pitchFamily="34" charset="0"/>
              </a:rPr>
              <a:t> in a </a:t>
            </a:r>
            <a:r>
              <a:rPr lang="de-CH" dirty="0" err="1">
                <a:latin typeface="Arial" panose="020B0604020202020204" pitchFamily="34" charset="0"/>
                <a:cs typeface="Arial" panose="020B0604020202020204" pitchFamily="34" charset="0"/>
              </a:rPr>
              <a:t>natural</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habitat</a:t>
            </a:r>
            <a:endParaRPr lang="de-CH" dirty="0"/>
          </a:p>
        </p:txBody>
      </p:sp>
      <p:sp>
        <p:nvSpPr>
          <p:cNvPr id="27" name="Rechteck 26">
            <a:extLst>
              <a:ext uri="{FF2B5EF4-FFF2-40B4-BE49-F238E27FC236}">
                <a16:creationId xmlns:a16="http://schemas.microsoft.com/office/drawing/2014/main" id="{7B2A4D0E-6CFA-4684-AB8B-87F26DF8D0C2}"/>
              </a:ext>
            </a:extLst>
          </p:cNvPr>
          <p:cNvSpPr/>
          <p:nvPr/>
        </p:nvSpPr>
        <p:spPr>
          <a:xfrm>
            <a:off x="6746930" y="2235635"/>
            <a:ext cx="1800200" cy="97444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Hens and rooster perching on high branches</a:t>
            </a:r>
          </a:p>
        </p:txBody>
      </p:sp>
      <p:sp>
        <p:nvSpPr>
          <p:cNvPr id="28" name="Rechteck 27">
            <a:extLst>
              <a:ext uri="{FF2B5EF4-FFF2-40B4-BE49-F238E27FC236}">
                <a16:creationId xmlns:a16="http://schemas.microsoft.com/office/drawing/2014/main" id="{1CB56ADB-DE71-4A5C-93FE-F8D969F854CB}"/>
              </a:ext>
            </a:extLst>
          </p:cNvPr>
          <p:cNvSpPr/>
          <p:nvPr/>
        </p:nvSpPr>
        <p:spPr>
          <a:xfrm>
            <a:off x="190412" y="2822880"/>
            <a:ext cx="1810321" cy="139699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Hens scratching and searching for berries, seeds, caterpillars and insects</a:t>
            </a:r>
          </a:p>
        </p:txBody>
      </p:sp>
      <p:sp>
        <p:nvSpPr>
          <p:cNvPr id="29" name="Rechteck 28">
            <a:extLst>
              <a:ext uri="{FF2B5EF4-FFF2-40B4-BE49-F238E27FC236}">
                <a16:creationId xmlns:a16="http://schemas.microsoft.com/office/drawing/2014/main" id="{A0A64C9B-C424-4D0C-9C7B-F58B500C1C7A}"/>
              </a:ext>
            </a:extLst>
          </p:cNvPr>
          <p:cNvSpPr/>
          <p:nvPr/>
        </p:nvSpPr>
        <p:spPr>
          <a:xfrm>
            <a:off x="1304877" y="1886386"/>
            <a:ext cx="1908061" cy="69849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Rooster watching out for predators</a:t>
            </a:r>
          </a:p>
        </p:txBody>
      </p:sp>
      <p:sp>
        <p:nvSpPr>
          <p:cNvPr id="30" name="Rechteck 29">
            <a:extLst>
              <a:ext uri="{FF2B5EF4-FFF2-40B4-BE49-F238E27FC236}">
                <a16:creationId xmlns:a16="http://schemas.microsoft.com/office/drawing/2014/main" id="{1DC5D364-9E76-4C4E-8553-EC171FA41CF2}"/>
              </a:ext>
            </a:extLst>
          </p:cNvPr>
          <p:cNvSpPr/>
          <p:nvPr/>
        </p:nvSpPr>
        <p:spPr>
          <a:xfrm>
            <a:off x="190412" y="5169091"/>
            <a:ext cx="1810321"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Hens dustbathing in sandy ground</a:t>
            </a:r>
          </a:p>
        </p:txBody>
      </p:sp>
      <p:sp>
        <p:nvSpPr>
          <p:cNvPr id="31" name="Rechteck 30">
            <a:extLst>
              <a:ext uri="{FF2B5EF4-FFF2-40B4-BE49-F238E27FC236}">
                <a16:creationId xmlns:a16="http://schemas.microsoft.com/office/drawing/2014/main" id="{C92D5D2F-89B5-4516-9C4A-184E67A8E2B0}"/>
              </a:ext>
            </a:extLst>
          </p:cNvPr>
          <p:cNvSpPr/>
          <p:nvPr/>
        </p:nvSpPr>
        <p:spPr>
          <a:xfrm>
            <a:off x="6433382" y="5280261"/>
            <a:ext cx="2142318" cy="71755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Hens in hidden nests under bushes</a:t>
            </a:r>
          </a:p>
        </p:txBody>
      </p:sp>
    </p:spTree>
    <p:extLst>
      <p:ext uri="{BB962C8B-B14F-4D97-AF65-F5344CB8AC3E}">
        <p14:creationId xmlns:p14="http://schemas.microsoft.com/office/powerpoint/2010/main" val="1225303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F1-5FC2-4061-9C86-D40F30F34104}"/>
              </a:ext>
            </a:extLst>
          </p:cNvPr>
          <p:cNvSpPr>
            <a:spLocks noGrp="1"/>
          </p:cNvSpPr>
          <p:nvPr>
            <p:ph type="title"/>
          </p:nvPr>
        </p:nvSpPr>
        <p:spPr/>
        <p:txBody>
          <a:bodyPr/>
          <a:lstStyle/>
          <a:p>
            <a:r>
              <a:rPr lang="de-CH" dirty="0"/>
              <a:t>Parasites</a:t>
            </a:r>
          </a:p>
        </p:txBody>
      </p:sp>
      <p:graphicFrame>
        <p:nvGraphicFramePr>
          <p:cNvPr id="4" name="Tabelle 3">
            <a:extLst>
              <a:ext uri="{FF2B5EF4-FFF2-40B4-BE49-F238E27FC236}">
                <a16:creationId xmlns:a16="http://schemas.microsoft.com/office/drawing/2014/main" id="{F76455A7-810C-4B3C-93C8-9FF321CFB6FF}"/>
              </a:ext>
            </a:extLst>
          </p:cNvPr>
          <p:cNvGraphicFramePr>
            <a:graphicFrameLocks noGrp="1"/>
          </p:cNvGraphicFramePr>
          <p:nvPr>
            <p:extLst>
              <p:ext uri="{D42A27DB-BD31-4B8C-83A1-F6EECF244321}">
                <p14:modId xmlns:p14="http://schemas.microsoft.com/office/powerpoint/2010/main" val="1312142543"/>
              </p:ext>
            </p:extLst>
          </p:nvPr>
        </p:nvGraphicFramePr>
        <p:xfrm>
          <a:off x="536476" y="1052736"/>
          <a:ext cx="8071047" cy="4673800"/>
        </p:xfrm>
        <a:graphic>
          <a:graphicData uri="http://schemas.openxmlformats.org/drawingml/2006/table">
            <a:tbl>
              <a:tblPr firstRow="1" firstCol="1" bandRow="1">
                <a:tableStyleId>{7DF18680-E054-41AD-8BC1-D1AEF772440D}</a:tableStyleId>
              </a:tblPr>
              <a:tblGrid>
                <a:gridCol w="2131079">
                  <a:extLst>
                    <a:ext uri="{9D8B030D-6E8A-4147-A177-3AD203B41FA5}">
                      <a16:colId xmlns:a16="http://schemas.microsoft.com/office/drawing/2014/main" val="818049418"/>
                    </a:ext>
                  </a:extLst>
                </a:gridCol>
                <a:gridCol w="2128640">
                  <a:extLst>
                    <a:ext uri="{9D8B030D-6E8A-4147-A177-3AD203B41FA5}">
                      <a16:colId xmlns:a16="http://schemas.microsoft.com/office/drawing/2014/main" val="3050398418"/>
                    </a:ext>
                  </a:extLst>
                </a:gridCol>
                <a:gridCol w="1867113">
                  <a:extLst>
                    <a:ext uri="{9D8B030D-6E8A-4147-A177-3AD203B41FA5}">
                      <a16:colId xmlns:a16="http://schemas.microsoft.com/office/drawing/2014/main" val="802412974"/>
                    </a:ext>
                  </a:extLst>
                </a:gridCol>
                <a:gridCol w="1944215">
                  <a:extLst>
                    <a:ext uri="{9D8B030D-6E8A-4147-A177-3AD203B41FA5}">
                      <a16:colId xmlns:a16="http://schemas.microsoft.com/office/drawing/2014/main" val="3239093327"/>
                    </a:ext>
                  </a:extLst>
                </a:gridCol>
              </a:tblGrid>
              <a:tr h="0">
                <a:tc>
                  <a:txBody>
                    <a:bodyPr/>
                    <a:lstStyle/>
                    <a:p>
                      <a:pPr>
                        <a:lnSpc>
                          <a:spcPts val="1600"/>
                        </a:lnSpc>
                        <a:spcAft>
                          <a:spcPts val="600"/>
                        </a:spcAft>
                      </a:pPr>
                      <a:r>
                        <a:rPr lang="en-GB" sz="1400" dirty="0">
                          <a:solidFill>
                            <a:schemeClr val="tx1"/>
                          </a:solidFill>
                          <a:effectLst/>
                        </a:rPr>
                        <a:t>What and how </a:t>
                      </a:r>
                      <a:br>
                        <a:rPr lang="en-GB" sz="1400" dirty="0">
                          <a:solidFill>
                            <a:schemeClr val="tx1"/>
                          </a:solidFill>
                          <a:effectLst/>
                        </a:rPr>
                      </a:br>
                      <a:r>
                        <a:rPr lang="en-GB" sz="1400" dirty="0">
                          <a:solidFill>
                            <a:schemeClr val="tx1"/>
                          </a:solidFill>
                          <a:effectLst/>
                        </a:rPr>
                        <a:t>disease is caused</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Importance in poultry</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Examples </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Importance </a:t>
                      </a:r>
                      <a:br>
                        <a:rPr lang="en-GB" sz="1400" dirty="0">
                          <a:solidFill>
                            <a:schemeClr val="tx1"/>
                          </a:solidFill>
                          <a:effectLst/>
                        </a:rPr>
                      </a:br>
                      <a:r>
                        <a:rPr lang="en-GB" sz="1400" dirty="0">
                          <a:solidFill>
                            <a:schemeClr val="tx1"/>
                          </a:solidFill>
                          <a:effectLst/>
                        </a:rPr>
                        <a:t>in humans (zoonoses)</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extLst>
                  <a:ext uri="{0D108BD9-81ED-4DB2-BD59-A6C34878D82A}">
                    <a16:rowId xmlns:a16="http://schemas.microsoft.com/office/drawing/2014/main" val="4095483522"/>
                  </a:ext>
                </a:extLst>
              </a:tr>
              <a:tr h="0">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Visible by eye</a:t>
                      </a:r>
                    </a:p>
                    <a:p>
                      <a:pPr marL="0" lvl="0" indent="0" algn="l" defTabSz="457200" rtl="0" eaLnBrk="1" latinLnBrk="0" hangingPunct="1">
                        <a:lnSpc>
                          <a:spcPts val="1600"/>
                        </a:lnSpc>
                        <a:spcAft>
                          <a:spcPts val="500"/>
                        </a:spcAft>
                        <a:buClr>
                          <a:srgbClr val="2F6C86"/>
                        </a:buClr>
                        <a:buFont typeface="Symbol" panose="05050102010706020507" pitchFamily="18" charset="2"/>
                        <a:buNone/>
                      </a:pPr>
                      <a:r>
                        <a:rPr lang="en-US" sz="1400" kern="1200" dirty="0">
                          <a:solidFill>
                            <a:schemeClr val="dk1"/>
                          </a:solidFill>
                          <a:effectLst/>
                          <a:latin typeface="+mn-lt"/>
                          <a:ea typeface="+mn-ea"/>
                          <a:cs typeface="+mn-cs"/>
                        </a:rPr>
                        <a:t>Internal parasites (endoparasites):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Live inside the body of the birds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Are taken up as eggs when foraging for food</a:t>
                      </a:r>
                    </a:p>
                    <a:p>
                      <a:pPr marL="0" lvl="0" indent="0" algn="l" defTabSz="457200" rtl="0" eaLnBrk="1" latinLnBrk="0" hangingPunct="1">
                        <a:lnSpc>
                          <a:spcPts val="1600"/>
                        </a:lnSpc>
                        <a:spcAft>
                          <a:spcPts val="500"/>
                        </a:spcAft>
                        <a:buClr>
                          <a:srgbClr val="2F6C86"/>
                        </a:buClr>
                        <a:buFont typeface="Symbol" panose="05050102010706020507" pitchFamily="18" charset="2"/>
                        <a:buNone/>
                      </a:pPr>
                      <a:r>
                        <a:rPr lang="en-US" sz="1400" kern="1200" dirty="0">
                          <a:solidFill>
                            <a:schemeClr val="dk1"/>
                          </a:solidFill>
                          <a:effectLst/>
                          <a:latin typeface="+mn-lt"/>
                          <a:ea typeface="+mn-ea"/>
                          <a:cs typeface="+mn-cs"/>
                        </a:rPr>
                        <a:t>External parasites (ectoparasites):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Live in the environment and/or on the birds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Feed on the blood of the birds by biting them</a:t>
                      </a:r>
                      <a:endParaRPr lang="de-CH" sz="1400" kern="1200" dirty="0">
                        <a:solidFill>
                          <a:schemeClr val="dk1"/>
                        </a:solidFill>
                        <a:effectLst/>
                        <a:latin typeface="+mn-lt"/>
                        <a:ea typeface="+mn-ea"/>
                        <a:cs typeface="+mn-cs"/>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Internal parasites can cause weight loss, diarrhea, and death</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External parasites can cause itching, blood loss, and death</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External parasites can also affect humans (zoonotic)</a:t>
                      </a:r>
                      <a:br>
                        <a:rPr lang="en-GB" sz="1400" dirty="0">
                          <a:effectLst/>
                        </a:rPr>
                      </a:b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0" lvl="0" indent="0">
                        <a:lnSpc>
                          <a:spcPts val="1600"/>
                        </a:lnSpc>
                        <a:spcAft>
                          <a:spcPts val="500"/>
                        </a:spcAft>
                        <a:buClr>
                          <a:srgbClr val="2F6C86"/>
                        </a:buClr>
                        <a:buFont typeface="Symbol" panose="05050102010706020507" pitchFamily="18" charset="2"/>
                        <a:buNone/>
                      </a:pPr>
                      <a:r>
                        <a:rPr lang="de-CH" sz="1400" dirty="0">
                          <a:effectLst/>
                          <a:latin typeface="+mn-lt"/>
                          <a:ea typeface="SimSun" panose="02010600030101010101" pitchFamily="2" charset="-122"/>
                          <a:cs typeface="Times New Roman" panose="02020603050405020304" pitchFamily="18" charset="0"/>
                        </a:rPr>
                        <a:t>Internal </a:t>
                      </a:r>
                      <a:r>
                        <a:rPr lang="de-CH" sz="1400" dirty="0" err="1">
                          <a:effectLst/>
                          <a:latin typeface="+mn-lt"/>
                          <a:ea typeface="SimSun" panose="02010600030101010101" pitchFamily="2" charset="-122"/>
                          <a:cs typeface="Times New Roman" panose="02020603050405020304" pitchFamily="18" charset="0"/>
                        </a:rPr>
                        <a:t>parasites</a:t>
                      </a:r>
                      <a:r>
                        <a:rPr lang="de-CH" sz="1400" dirty="0">
                          <a:effectLst/>
                          <a:latin typeface="+mn-lt"/>
                          <a:ea typeface="SimSun" panose="02010600030101010101" pitchFamily="2" charset="-122"/>
                          <a:cs typeface="Times New Roman" panose="02020603050405020304" pitchFamily="18" charset="0"/>
                        </a:rPr>
                        <a:t>:</a:t>
                      </a:r>
                    </a:p>
                    <a:p>
                      <a:pPr marL="180000" lvl="0" indent="-180000">
                        <a:lnSpc>
                          <a:spcPts val="1600"/>
                        </a:lnSpc>
                        <a:spcAft>
                          <a:spcPts val="500"/>
                        </a:spcAft>
                        <a:buClr>
                          <a:srgbClr val="2F6C86"/>
                        </a:buClr>
                        <a:buFont typeface="Symbol" panose="05050102010706020507" pitchFamily="18" charset="2"/>
                        <a:buChar char=""/>
                      </a:pPr>
                      <a:r>
                        <a:rPr lang="de-CH" sz="1400" dirty="0" err="1">
                          <a:effectLst/>
                          <a:latin typeface="+mn-lt"/>
                          <a:ea typeface="SimSun" panose="02010600030101010101" pitchFamily="2" charset="-122"/>
                          <a:cs typeface="Times New Roman" panose="02020603050405020304" pitchFamily="18" charset="0"/>
                        </a:rPr>
                        <a:t>Helminths</a:t>
                      </a:r>
                      <a:endParaRPr lang="de-CH" sz="1400" dirty="0">
                        <a:effectLst/>
                        <a:latin typeface="+mn-lt"/>
                        <a:ea typeface="SimSun" panose="02010600030101010101" pitchFamily="2" charset="-122"/>
                        <a:cs typeface="Times New Roman" panose="02020603050405020304" pitchFamily="18" charset="0"/>
                      </a:endParaRPr>
                    </a:p>
                    <a:p>
                      <a:pPr marL="180000" lvl="0" indent="-180000">
                        <a:lnSpc>
                          <a:spcPts val="1600"/>
                        </a:lnSpc>
                        <a:spcAft>
                          <a:spcPts val="500"/>
                        </a:spcAft>
                        <a:buClr>
                          <a:srgbClr val="2F6C86"/>
                        </a:buClr>
                        <a:buFont typeface="Symbol" panose="05050102010706020507" pitchFamily="18" charset="2"/>
                        <a:buChar char=""/>
                      </a:pPr>
                      <a:r>
                        <a:rPr lang="de-CH" sz="1400" dirty="0" err="1">
                          <a:effectLst/>
                          <a:latin typeface="+mn-lt"/>
                          <a:ea typeface="SimSun" panose="02010600030101010101" pitchFamily="2" charset="-122"/>
                          <a:cs typeface="Times New Roman" panose="02020603050405020304" pitchFamily="18" charset="0"/>
                        </a:rPr>
                        <a:t>Coccidia</a:t>
                      </a:r>
                      <a:endParaRPr lang="de-CH" sz="1400" dirty="0">
                        <a:effectLst/>
                        <a:latin typeface="+mn-lt"/>
                        <a:ea typeface="SimSun" panose="02010600030101010101" pitchFamily="2" charset="-122"/>
                        <a:cs typeface="Times New Roman" panose="02020603050405020304" pitchFamily="18" charset="0"/>
                      </a:endParaRPr>
                    </a:p>
                    <a:p>
                      <a:pPr marL="0" lvl="0" indent="0">
                        <a:lnSpc>
                          <a:spcPts val="1600"/>
                        </a:lnSpc>
                        <a:spcAft>
                          <a:spcPts val="500"/>
                        </a:spcAft>
                        <a:buClr>
                          <a:srgbClr val="2F6C86"/>
                        </a:buClr>
                        <a:buFont typeface="Symbol" panose="05050102010706020507" pitchFamily="18" charset="2"/>
                        <a:buNone/>
                      </a:pPr>
                      <a:r>
                        <a:rPr lang="de-CH" sz="1400" dirty="0">
                          <a:effectLst/>
                          <a:latin typeface="+mn-lt"/>
                          <a:ea typeface="SimSun" panose="02010600030101010101" pitchFamily="2" charset="-122"/>
                          <a:cs typeface="Times New Roman" panose="02020603050405020304" pitchFamily="18" charset="0"/>
                        </a:rPr>
                        <a:t>External </a:t>
                      </a:r>
                      <a:r>
                        <a:rPr lang="de-CH" sz="1400" dirty="0" err="1">
                          <a:effectLst/>
                          <a:latin typeface="+mn-lt"/>
                          <a:ea typeface="SimSun" panose="02010600030101010101" pitchFamily="2" charset="-122"/>
                          <a:cs typeface="Times New Roman" panose="02020603050405020304" pitchFamily="18" charset="0"/>
                        </a:rPr>
                        <a:t>parasites</a:t>
                      </a:r>
                      <a:r>
                        <a:rPr lang="de-CH" sz="1400" dirty="0">
                          <a:effectLst/>
                          <a:latin typeface="+mn-lt"/>
                          <a:ea typeface="SimSun" panose="02010600030101010101" pitchFamily="2" charset="-122"/>
                          <a:cs typeface="Times New Roman" panose="02020603050405020304" pitchFamily="18" charset="0"/>
                        </a:rPr>
                        <a:t>:</a:t>
                      </a:r>
                    </a:p>
                    <a:p>
                      <a:pPr marL="180000" lvl="0" indent="-180000">
                        <a:lnSpc>
                          <a:spcPts val="1600"/>
                        </a:lnSpc>
                        <a:spcAft>
                          <a:spcPts val="500"/>
                        </a:spcAft>
                        <a:buClr>
                          <a:srgbClr val="2F6C86"/>
                        </a:buClr>
                        <a:buFont typeface="Symbol" panose="05050102010706020507" pitchFamily="18" charset="2"/>
                        <a:buChar char=""/>
                      </a:pPr>
                      <a:r>
                        <a:rPr lang="de-CH" sz="1400" dirty="0" err="1">
                          <a:effectLst/>
                          <a:latin typeface="+mn-lt"/>
                          <a:ea typeface="SimSun" panose="02010600030101010101" pitchFamily="2" charset="-122"/>
                          <a:cs typeface="Times New Roman" panose="02020603050405020304" pitchFamily="18" charset="0"/>
                        </a:rPr>
                        <a:t>Fleas</a:t>
                      </a:r>
                      <a:r>
                        <a:rPr lang="de-CH" sz="1400" dirty="0">
                          <a:effectLst/>
                          <a:latin typeface="+mn-lt"/>
                          <a:ea typeface="SimSun" panose="02010600030101010101" pitchFamily="2" charset="-122"/>
                          <a:cs typeface="Times New Roman" panose="02020603050405020304" pitchFamily="18" charset="0"/>
                        </a:rPr>
                        <a:t> (</a:t>
                      </a:r>
                      <a:r>
                        <a:rPr lang="de-CH" sz="1400" dirty="0" err="1">
                          <a:effectLst/>
                          <a:latin typeface="+mn-lt"/>
                          <a:ea typeface="SimSun" panose="02010600030101010101" pitchFamily="2" charset="-122"/>
                          <a:cs typeface="Times New Roman" panose="02020603050405020304" pitchFamily="18" charset="0"/>
                        </a:rPr>
                        <a:t>zoonotic</a:t>
                      </a:r>
                      <a:r>
                        <a:rPr lang="de-CH" sz="1400" dirty="0">
                          <a:effectLst/>
                          <a:latin typeface="+mn-lt"/>
                          <a:ea typeface="SimSun" panose="02010600030101010101" pitchFamily="2" charset="-122"/>
                          <a:cs typeface="Times New Roman" panose="02020603050405020304" pitchFamily="18" charset="0"/>
                        </a:rPr>
                        <a:t>)</a:t>
                      </a:r>
                    </a:p>
                    <a:p>
                      <a:pPr marL="180000" lvl="0" indent="-180000">
                        <a:lnSpc>
                          <a:spcPts val="1600"/>
                        </a:lnSpc>
                        <a:spcAft>
                          <a:spcPts val="500"/>
                        </a:spcAft>
                        <a:buClr>
                          <a:srgbClr val="2F6C86"/>
                        </a:buClr>
                        <a:buFont typeface="Symbol" panose="05050102010706020507" pitchFamily="18" charset="2"/>
                        <a:buChar char=""/>
                      </a:pPr>
                      <a:r>
                        <a:rPr lang="de-CH" sz="1400" dirty="0">
                          <a:effectLst/>
                          <a:latin typeface="+mn-lt"/>
                          <a:ea typeface="SimSun" panose="02010600030101010101" pitchFamily="2" charset="-122"/>
                          <a:cs typeface="Times New Roman" panose="02020603050405020304" pitchFamily="18" charset="0"/>
                        </a:rPr>
                        <a:t>Ticks (</a:t>
                      </a:r>
                      <a:r>
                        <a:rPr lang="de-CH" sz="1400" dirty="0" err="1">
                          <a:effectLst/>
                          <a:latin typeface="+mn-lt"/>
                          <a:ea typeface="SimSun" panose="02010600030101010101" pitchFamily="2" charset="-122"/>
                          <a:cs typeface="Times New Roman" panose="02020603050405020304" pitchFamily="18" charset="0"/>
                        </a:rPr>
                        <a:t>zoonotic</a:t>
                      </a:r>
                      <a:r>
                        <a:rPr lang="de-CH" sz="1400" dirty="0">
                          <a:effectLst/>
                          <a:latin typeface="+mn-lt"/>
                          <a:ea typeface="SimSun" panose="02010600030101010101" pitchFamily="2" charset="-122"/>
                          <a:cs typeface="Times New Roman" panose="02020603050405020304" pitchFamily="18" charset="0"/>
                        </a:rPr>
                        <a:t>)</a:t>
                      </a:r>
                    </a:p>
                    <a:p>
                      <a:pPr marL="180000" lvl="0" indent="-180000">
                        <a:lnSpc>
                          <a:spcPts val="1600"/>
                        </a:lnSpc>
                        <a:spcAft>
                          <a:spcPts val="500"/>
                        </a:spcAft>
                        <a:buClr>
                          <a:srgbClr val="2F6C86"/>
                        </a:buClr>
                        <a:buFont typeface="Symbol" panose="05050102010706020507" pitchFamily="18" charset="2"/>
                        <a:buChar char=""/>
                      </a:pPr>
                      <a:r>
                        <a:rPr lang="de-CH" sz="1400" dirty="0" err="1">
                          <a:effectLst/>
                          <a:latin typeface="+mn-lt"/>
                          <a:ea typeface="SimSun" panose="02010600030101010101" pitchFamily="2" charset="-122"/>
                          <a:cs typeface="Times New Roman" panose="02020603050405020304" pitchFamily="18" charset="0"/>
                        </a:rPr>
                        <a:t>Mites</a:t>
                      </a:r>
                      <a:r>
                        <a:rPr lang="de-CH" sz="1400" dirty="0">
                          <a:effectLst/>
                          <a:latin typeface="+mn-lt"/>
                          <a:ea typeface="SimSun" panose="02010600030101010101" pitchFamily="2" charset="-122"/>
                          <a:cs typeface="Times New Roman" panose="02020603050405020304" pitchFamily="18" charset="0"/>
                        </a:rPr>
                        <a:t> (</a:t>
                      </a:r>
                      <a:r>
                        <a:rPr lang="de-CH" sz="1400" dirty="0" err="1">
                          <a:effectLst/>
                          <a:latin typeface="+mn-lt"/>
                          <a:ea typeface="SimSun" panose="02010600030101010101" pitchFamily="2" charset="-122"/>
                          <a:cs typeface="Times New Roman" panose="02020603050405020304" pitchFamily="18" charset="0"/>
                        </a:rPr>
                        <a:t>some</a:t>
                      </a:r>
                      <a:r>
                        <a:rPr lang="de-CH" sz="1400" dirty="0">
                          <a:effectLst/>
                          <a:latin typeface="+mn-lt"/>
                          <a:ea typeface="SimSun" panose="02010600030101010101" pitchFamily="2" charset="-122"/>
                          <a:cs typeface="Times New Roman" panose="02020603050405020304" pitchFamily="18" charset="0"/>
                        </a:rPr>
                        <a:t> </a:t>
                      </a:r>
                      <a:r>
                        <a:rPr lang="de-CH" sz="1400" dirty="0" err="1">
                          <a:effectLst/>
                          <a:latin typeface="+mn-lt"/>
                          <a:ea typeface="SimSun" panose="02010600030101010101" pitchFamily="2" charset="-122"/>
                          <a:cs typeface="Times New Roman" panose="02020603050405020304" pitchFamily="18" charset="0"/>
                        </a:rPr>
                        <a:t>zoonotic</a:t>
                      </a:r>
                      <a:r>
                        <a:rPr lang="de-CH" sz="1400" dirty="0">
                          <a:effectLst/>
                          <a:latin typeface="+mn-lt"/>
                          <a:ea typeface="SimSun" panose="02010600030101010101" pitchFamily="2" charset="-122"/>
                          <a:cs typeface="Times New Roman" panose="02020603050405020304" pitchFamily="18" charset="0"/>
                        </a:rPr>
                        <a:t>)</a:t>
                      </a:r>
                    </a:p>
                    <a:p>
                      <a:pPr marL="180000" lvl="0" indent="-180000">
                        <a:lnSpc>
                          <a:spcPts val="1600"/>
                        </a:lnSpc>
                        <a:spcAft>
                          <a:spcPts val="500"/>
                        </a:spcAft>
                        <a:buClr>
                          <a:srgbClr val="2F6C86"/>
                        </a:buClr>
                        <a:buFont typeface="Symbol" panose="05050102010706020507" pitchFamily="18" charset="2"/>
                        <a:buChar char=""/>
                      </a:pPr>
                      <a:r>
                        <a:rPr lang="de-CH" sz="1400" dirty="0" err="1">
                          <a:effectLst/>
                          <a:latin typeface="+mn-lt"/>
                          <a:ea typeface="SimSun" panose="02010600030101010101" pitchFamily="2" charset="-122"/>
                          <a:cs typeface="Times New Roman" panose="02020603050405020304" pitchFamily="18" charset="0"/>
                        </a:rPr>
                        <a:t>Lice</a:t>
                      </a:r>
                      <a:endParaRPr lang="de-CH" sz="1400" dirty="0">
                        <a:effectLst/>
                        <a:latin typeface="+mn-lt"/>
                        <a:ea typeface="SimSun" panose="02010600030101010101" pitchFamily="2" charset="-122"/>
                        <a:cs typeface="Times New Roman" panose="02020603050405020304" pitchFamily="18" charset="0"/>
                      </a:endParaRPr>
                    </a:p>
                    <a:p>
                      <a:pPr marL="180000" lvl="0" indent="-180000">
                        <a:lnSpc>
                          <a:spcPts val="1600"/>
                        </a:lnSpc>
                        <a:spcAft>
                          <a:spcPts val="500"/>
                        </a:spcAft>
                        <a:buClr>
                          <a:srgbClr val="2F6C86"/>
                        </a:buClr>
                        <a:buFont typeface="Symbol" panose="05050102010706020507" pitchFamily="18" charset="2"/>
                        <a:buChar char=""/>
                      </a:pP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Internal parasites of poultry and poultry lice do not affect humans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The external parasites usually prefer the bird hosts, but can also bite humans, causing itching, redness, and potentially spreading dangerous disease. </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endParaRPr lang="de-CH" sz="1400" kern="1200" dirty="0">
                        <a:solidFill>
                          <a:schemeClr val="dk1"/>
                        </a:solidFill>
                        <a:effectLst/>
                        <a:latin typeface="+mn-lt"/>
                        <a:ea typeface="+mn-ea"/>
                        <a:cs typeface="+mn-cs"/>
                      </a:endParaRPr>
                    </a:p>
                  </a:txBody>
                  <a:tcPr marL="72000" marR="72000" marT="108000" marB="108000"/>
                </a:tc>
                <a:extLst>
                  <a:ext uri="{0D108BD9-81ED-4DB2-BD59-A6C34878D82A}">
                    <a16:rowId xmlns:a16="http://schemas.microsoft.com/office/drawing/2014/main" val="1952637888"/>
                  </a:ext>
                </a:extLst>
              </a:tr>
            </a:tbl>
          </a:graphicData>
        </a:graphic>
      </p:graphicFrame>
    </p:spTree>
    <p:extLst>
      <p:ext uri="{BB962C8B-B14F-4D97-AF65-F5344CB8AC3E}">
        <p14:creationId xmlns:p14="http://schemas.microsoft.com/office/powerpoint/2010/main" val="3111227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F1-5FC2-4061-9C86-D40F30F34104}"/>
              </a:ext>
            </a:extLst>
          </p:cNvPr>
          <p:cNvSpPr>
            <a:spLocks noGrp="1"/>
          </p:cNvSpPr>
          <p:nvPr>
            <p:ph type="title"/>
          </p:nvPr>
        </p:nvSpPr>
        <p:spPr/>
        <p:txBody>
          <a:bodyPr/>
          <a:lstStyle/>
          <a:p>
            <a:r>
              <a:rPr lang="de-CH" dirty="0"/>
              <a:t>Fungi</a:t>
            </a:r>
          </a:p>
        </p:txBody>
      </p:sp>
      <p:graphicFrame>
        <p:nvGraphicFramePr>
          <p:cNvPr id="4" name="Tabelle 3">
            <a:extLst>
              <a:ext uri="{FF2B5EF4-FFF2-40B4-BE49-F238E27FC236}">
                <a16:creationId xmlns:a16="http://schemas.microsoft.com/office/drawing/2014/main" id="{06C72843-1376-4DDB-9012-A2A160E78C41}"/>
              </a:ext>
            </a:extLst>
          </p:cNvPr>
          <p:cNvGraphicFramePr>
            <a:graphicFrameLocks noGrp="1"/>
          </p:cNvGraphicFramePr>
          <p:nvPr>
            <p:extLst>
              <p:ext uri="{D42A27DB-BD31-4B8C-83A1-F6EECF244321}">
                <p14:modId xmlns:p14="http://schemas.microsoft.com/office/powerpoint/2010/main" val="3087520952"/>
              </p:ext>
            </p:extLst>
          </p:nvPr>
        </p:nvGraphicFramePr>
        <p:xfrm>
          <a:off x="533400" y="1340768"/>
          <a:ext cx="8071047" cy="3403800"/>
        </p:xfrm>
        <a:graphic>
          <a:graphicData uri="http://schemas.openxmlformats.org/drawingml/2006/table">
            <a:tbl>
              <a:tblPr firstRow="1" firstCol="1" bandRow="1">
                <a:tableStyleId>{7DF18680-E054-41AD-8BC1-D1AEF772440D}</a:tableStyleId>
              </a:tblPr>
              <a:tblGrid>
                <a:gridCol w="2131079">
                  <a:extLst>
                    <a:ext uri="{9D8B030D-6E8A-4147-A177-3AD203B41FA5}">
                      <a16:colId xmlns:a16="http://schemas.microsoft.com/office/drawing/2014/main" val="818049418"/>
                    </a:ext>
                  </a:extLst>
                </a:gridCol>
                <a:gridCol w="2128640">
                  <a:extLst>
                    <a:ext uri="{9D8B030D-6E8A-4147-A177-3AD203B41FA5}">
                      <a16:colId xmlns:a16="http://schemas.microsoft.com/office/drawing/2014/main" val="3050398418"/>
                    </a:ext>
                  </a:extLst>
                </a:gridCol>
                <a:gridCol w="1867113">
                  <a:extLst>
                    <a:ext uri="{9D8B030D-6E8A-4147-A177-3AD203B41FA5}">
                      <a16:colId xmlns:a16="http://schemas.microsoft.com/office/drawing/2014/main" val="802412974"/>
                    </a:ext>
                  </a:extLst>
                </a:gridCol>
                <a:gridCol w="1944215">
                  <a:extLst>
                    <a:ext uri="{9D8B030D-6E8A-4147-A177-3AD203B41FA5}">
                      <a16:colId xmlns:a16="http://schemas.microsoft.com/office/drawing/2014/main" val="3239093327"/>
                    </a:ext>
                  </a:extLst>
                </a:gridCol>
              </a:tblGrid>
              <a:tr h="0">
                <a:tc>
                  <a:txBody>
                    <a:bodyPr/>
                    <a:lstStyle/>
                    <a:p>
                      <a:pPr>
                        <a:lnSpc>
                          <a:spcPts val="1600"/>
                        </a:lnSpc>
                        <a:spcAft>
                          <a:spcPts val="600"/>
                        </a:spcAft>
                      </a:pPr>
                      <a:r>
                        <a:rPr lang="en-GB" sz="1400" dirty="0">
                          <a:solidFill>
                            <a:schemeClr val="tx1"/>
                          </a:solidFill>
                          <a:effectLst/>
                        </a:rPr>
                        <a:t>What and how </a:t>
                      </a:r>
                      <a:br>
                        <a:rPr lang="en-GB" sz="1400" dirty="0">
                          <a:solidFill>
                            <a:schemeClr val="tx1"/>
                          </a:solidFill>
                          <a:effectLst/>
                        </a:rPr>
                      </a:br>
                      <a:r>
                        <a:rPr lang="en-GB" sz="1400" dirty="0">
                          <a:solidFill>
                            <a:schemeClr val="tx1"/>
                          </a:solidFill>
                          <a:effectLst/>
                        </a:rPr>
                        <a:t>disease is caused</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Importance in poultry</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a:solidFill>
                            <a:schemeClr val="tx1"/>
                          </a:solidFill>
                          <a:effectLst/>
                        </a:rPr>
                        <a:t>Examples </a:t>
                      </a:r>
                      <a:endParaRPr lang="de-CH" sz="140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a:lnSpc>
                          <a:spcPts val="1600"/>
                        </a:lnSpc>
                        <a:spcAft>
                          <a:spcPts val="600"/>
                        </a:spcAft>
                      </a:pPr>
                      <a:r>
                        <a:rPr lang="en-GB" sz="1400" dirty="0">
                          <a:solidFill>
                            <a:schemeClr val="tx1"/>
                          </a:solidFill>
                          <a:effectLst/>
                        </a:rPr>
                        <a:t>Importance </a:t>
                      </a:r>
                      <a:br>
                        <a:rPr lang="en-GB" sz="1400" dirty="0">
                          <a:solidFill>
                            <a:schemeClr val="tx1"/>
                          </a:solidFill>
                          <a:effectLst/>
                        </a:rPr>
                      </a:br>
                      <a:r>
                        <a:rPr lang="en-GB" sz="1400" dirty="0">
                          <a:solidFill>
                            <a:schemeClr val="tx1"/>
                          </a:solidFill>
                          <a:effectLst/>
                        </a:rPr>
                        <a:t>in humans (zoonoses)</a:t>
                      </a:r>
                      <a:endParaRPr lang="de-CH" sz="1400" dirty="0">
                        <a:solidFill>
                          <a:schemeClr val="tx1"/>
                        </a:solidFill>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extLst>
                  <a:ext uri="{0D108BD9-81ED-4DB2-BD59-A6C34878D82A}">
                    <a16:rowId xmlns:a16="http://schemas.microsoft.com/office/drawing/2014/main" val="4095483522"/>
                  </a:ext>
                </a:extLst>
              </a:tr>
              <a:tr h="0">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Decomposing organisms thriving in wet and dirty environments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Produce microscopic spores that enter the body through mouth and nose and then go into the airways </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Damage airway cells, causing symptoms</a:t>
                      </a:r>
                      <a:endParaRPr lang="de-CH" sz="1400" kern="1200" dirty="0">
                        <a:solidFill>
                          <a:schemeClr val="dk1"/>
                        </a:solidFill>
                        <a:effectLst/>
                        <a:latin typeface="+mn-lt"/>
                        <a:ea typeface="+mn-ea"/>
                        <a:cs typeface="+mn-cs"/>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Can cause high death rates in flocks, especially among young animals.</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Must be prevented by husbandry and biosecurity, as they cannot be cured.</a:t>
                      </a:r>
                      <a:br>
                        <a:rPr lang="en-GB" sz="1400" dirty="0">
                          <a:effectLst/>
                        </a:rPr>
                      </a:b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180000" lvl="0" indent="-180000">
                        <a:lnSpc>
                          <a:spcPts val="1600"/>
                        </a:lnSpc>
                        <a:spcAft>
                          <a:spcPts val="500"/>
                        </a:spcAft>
                        <a:buClr>
                          <a:srgbClr val="2F6C86"/>
                        </a:buClr>
                        <a:buFont typeface="Symbol" panose="05050102010706020507" pitchFamily="18" charset="2"/>
                        <a:buChar char=""/>
                      </a:pPr>
                      <a:r>
                        <a:rPr lang="de-CH" sz="1400" dirty="0" err="1">
                          <a:effectLst/>
                        </a:rPr>
                        <a:t>Aspergillosis</a:t>
                      </a:r>
                      <a:r>
                        <a:rPr lang="de-CH" sz="1400" dirty="0">
                          <a:effectLst/>
                        </a:rPr>
                        <a:t> (</a:t>
                      </a:r>
                      <a:r>
                        <a:rPr lang="de-CH" sz="1400" dirty="0" err="1">
                          <a:effectLst/>
                        </a:rPr>
                        <a:t>brooder</a:t>
                      </a:r>
                      <a:r>
                        <a:rPr lang="de-CH" sz="1400" dirty="0">
                          <a:effectLst/>
                        </a:rPr>
                        <a:t> </a:t>
                      </a:r>
                      <a:r>
                        <a:rPr lang="de-CH" sz="1400" dirty="0" err="1">
                          <a:effectLst/>
                        </a:rPr>
                        <a:t>pneumonia</a:t>
                      </a:r>
                      <a:r>
                        <a:rPr lang="de-CH" sz="1400" dirty="0">
                          <a:effectLst/>
                        </a:rPr>
                        <a:t>) (</a:t>
                      </a:r>
                      <a:r>
                        <a:rPr lang="de-CH" sz="1400" dirty="0" err="1">
                          <a:effectLst/>
                        </a:rPr>
                        <a:t>zoonotic</a:t>
                      </a:r>
                      <a:r>
                        <a:rPr lang="de-CH" sz="1400" dirty="0">
                          <a:effectLst/>
                        </a:rPr>
                        <a:t>)</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108000" marB="108000"/>
                </a:tc>
                <a:tc>
                  <a:txBody>
                    <a:bodyPr/>
                    <a:lstStyle/>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Spores can affect humans when breathed-in.</a:t>
                      </a:r>
                    </a:p>
                    <a:p>
                      <a:pPr marL="180000" lvl="0" indent="-180000" algn="l" defTabSz="457200" rtl="0" eaLnBrk="1" latinLnBrk="0" hangingPunct="1">
                        <a:lnSpc>
                          <a:spcPts val="1600"/>
                        </a:lnSpc>
                        <a:spcAft>
                          <a:spcPts val="500"/>
                        </a:spcAft>
                        <a:buClr>
                          <a:srgbClr val="2F6C86"/>
                        </a:buClr>
                        <a:buFont typeface="Symbol" panose="05050102010706020507" pitchFamily="18" charset="2"/>
                        <a:buChar char=""/>
                      </a:pPr>
                      <a:r>
                        <a:rPr lang="en-US" sz="1400" kern="1200" dirty="0">
                          <a:solidFill>
                            <a:schemeClr val="dk1"/>
                          </a:solidFill>
                          <a:effectLst/>
                          <a:latin typeface="+mn-lt"/>
                          <a:ea typeface="+mn-ea"/>
                          <a:cs typeface="+mn-cs"/>
                        </a:rPr>
                        <a:t>Humans with weakened immune systems can develop severe pneumonia, which can lead to death.</a:t>
                      </a:r>
                      <a:endParaRPr lang="de-CH" sz="1400" kern="1200" dirty="0">
                        <a:solidFill>
                          <a:schemeClr val="dk1"/>
                        </a:solidFill>
                        <a:effectLst/>
                        <a:latin typeface="+mn-lt"/>
                        <a:ea typeface="+mn-ea"/>
                        <a:cs typeface="+mn-cs"/>
                      </a:endParaRPr>
                    </a:p>
                  </a:txBody>
                  <a:tcPr marL="72000" marR="72000" marT="108000" marB="108000"/>
                </a:tc>
                <a:extLst>
                  <a:ext uri="{0D108BD9-81ED-4DB2-BD59-A6C34878D82A}">
                    <a16:rowId xmlns:a16="http://schemas.microsoft.com/office/drawing/2014/main" val="1952637888"/>
                  </a:ext>
                </a:extLst>
              </a:tr>
            </a:tbl>
          </a:graphicData>
        </a:graphic>
      </p:graphicFrame>
    </p:spTree>
    <p:extLst>
      <p:ext uri="{BB962C8B-B14F-4D97-AF65-F5344CB8AC3E}">
        <p14:creationId xmlns:p14="http://schemas.microsoft.com/office/powerpoint/2010/main" val="2519255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4DC6B-88A0-455C-9A1B-C3756C1B760B}"/>
              </a:ext>
            </a:extLst>
          </p:cNvPr>
          <p:cNvSpPr>
            <a:spLocks noGrp="1"/>
          </p:cNvSpPr>
          <p:nvPr>
            <p:ph type="title"/>
          </p:nvPr>
        </p:nvSpPr>
        <p:spPr/>
        <p:txBody>
          <a:bodyPr/>
          <a:lstStyle/>
          <a:p>
            <a:r>
              <a:rPr lang="de-CH" dirty="0"/>
              <a:t>Traditional </a:t>
            </a:r>
            <a:r>
              <a:rPr lang="de-CH" dirty="0" err="1"/>
              <a:t>breeds</a:t>
            </a:r>
            <a:endParaRPr lang="de-CH" dirty="0"/>
          </a:p>
        </p:txBody>
      </p:sp>
      <p:graphicFrame>
        <p:nvGraphicFramePr>
          <p:cNvPr id="5" name="Tabelle 4">
            <a:extLst>
              <a:ext uri="{FF2B5EF4-FFF2-40B4-BE49-F238E27FC236}">
                <a16:creationId xmlns:a16="http://schemas.microsoft.com/office/drawing/2014/main" id="{9ED955C0-E5CD-4ACE-A82C-A79A88E6FCFD}"/>
              </a:ext>
            </a:extLst>
          </p:cNvPr>
          <p:cNvGraphicFramePr>
            <a:graphicFrameLocks noGrp="1"/>
          </p:cNvGraphicFramePr>
          <p:nvPr>
            <p:extLst>
              <p:ext uri="{D42A27DB-BD31-4B8C-83A1-F6EECF244321}">
                <p14:modId xmlns:p14="http://schemas.microsoft.com/office/powerpoint/2010/main" val="2807207238"/>
              </p:ext>
            </p:extLst>
          </p:nvPr>
        </p:nvGraphicFramePr>
        <p:xfrm>
          <a:off x="533400" y="838415"/>
          <a:ext cx="8359080" cy="5197711"/>
        </p:xfrm>
        <a:graphic>
          <a:graphicData uri="http://schemas.openxmlformats.org/drawingml/2006/table">
            <a:tbl>
              <a:tblPr firstRow="1" firstCol="1" bandRow="1">
                <a:tableStyleId>{68D230F3-CF80-4859-8CE7-A43EE81993B5}</a:tableStyleId>
              </a:tblPr>
              <a:tblGrid>
                <a:gridCol w="2238400">
                  <a:extLst>
                    <a:ext uri="{9D8B030D-6E8A-4147-A177-3AD203B41FA5}">
                      <a16:colId xmlns:a16="http://schemas.microsoft.com/office/drawing/2014/main" val="2887358273"/>
                    </a:ext>
                  </a:extLst>
                </a:gridCol>
                <a:gridCol w="1440160">
                  <a:extLst>
                    <a:ext uri="{9D8B030D-6E8A-4147-A177-3AD203B41FA5}">
                      <a16:colId xmlns:a16="http://schemas.microsoft.com/office/drawing/2014/main" val="2371732656"/>
                    </a:ext>
                  </a:extLst>
                </a:gridCol>
                <a:gridCol w="4680520">
                  <a:extLst>
                    <a:ext uri="{9D8B030D-6E8A-4147-A177-3AD203B41FA5}">
                      <a16:colId xmlns:a16="http://schemas.microsoft.com/office/drawing/2014/main" val="3166574801"/>
                    </a:ext>
                  </a:extLst>
                </a:gridCol>
              </a:tblGrid>
              <a:tr h="406251">
                <a:tc>
                  <a:txBody>
                    <a:bodyPr/>
                    <a:lstStyle/>
                    <a:p>
                      <a:pPr>
                        <a:lnSpc>
                          <a:spcPts val="1600"/>
                        </a:lnSpc>
                        <a:spcAft>
                          <a:spcPts val="600"/>
                        </a:spcAft>
                      </a:pPr>
                      <a:r>
                        <a:rPr lang="en-GB" sz="1400" u="none" dirty="0">
                          <a:effectLst/>
                        </a:rPr>
                        <a:t>Breed</a:t>
                      </a:r>
                      <a:endParaRPr lang="de-CH" sz="1400" u="none"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nSpc>
                          <a:spcPts val="1600"/>
                        </a:lnSpc>
                        <a:spcAft>
                          <a:spcPts val="600"/>
                        </a:spcAft>
                      </a:pPr>
                      <a:r>
                        <a:rPr lang="en-GB" sz="1400" u="none" dirty="0">
                          <a:effectLst/>
                        </a:rPr>
                        <a:t>Origin</a:t>
                      </a:r>
                      <a:endParaRPr lang="de-CH" sz="1400" u="none" dirty="0">
                        <a:effectLst/>
                        <a:latin typeface="Gill Sans MT" panose="020B0502020104020203" pitchFamily="34" charset="0"/>
                        <a:ea typeface="SimSun" panose="02010600030101010101" pitchFamily="2" charset="-122"/>
                        <a:cs typeface="Times New Roman" panose="02020603050405020304" pitchFamily="18" charset="0"/>
                      </a:endParaRPr>
                    </a:p>
                  </a:txBody>
                  <a:tcPr marL="108000" marR="108000" marT="108000" marB="108000" anchor="ctr">
                    <a:lnL>
                      <a:noFill/>
                    </a:lnL>
                    <a:lnR>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nSpc>
                          <a:spcPts val="1600"/>
                        </a:lnSpc>
                        <a:spcAft>
                          <a:spcPts val="600"/>
                        </a:spcAft>
                      </a:pPr>
                      <a:r>
                        <a:rPr lang="en-GB" sz="1400" u="none" dirty="0">
                          <a:effectLst/>
                        </a:rPr>
                        <a:t>Performance and traits</a:t>
                      </a:r>
                      <a:endParaRPr lang="de-CH" sz="1400" u="none"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657526449"/>
                  </a:ext>
                </a:extLst>
              </a:tr>
              <a:tr h="455960">
                <a:tc>
                  <a:txBody>
                    <a:bodyPr/>
                    <a:lstStyle/>
                    <a:p>
                      <a:pPr>
                        <a:lnSpc>
                          <a:spcPts val="1600"/>
                        </a:lnSpc>
                        <a:spcAft>
                          <a:spcPts val="600"/>
                        </a:spcAft>
                      </a:pPr>
                      <a:r>
                        <a:rPr lang="en-GB" sz="1400" dirty="0">
                          <a:effectLst/>
                        </a:rPr>
                        <a:t>African Naked Neck</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Africa</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robust, especially in high temperature regions, good weight gain, egg production and egg quality</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14944860"/>
                  </a:ext>
                </a:extLst>
              </a:tr>
              <a:tr h="533398">
                <a:tc>
                  <a:txBody>
                    <a:bodyPr/>
                    <a:lstStyle/>
                    <a:p>
                      <a:pPr>
                        <a:lnSpc>
                          <a:spcPts val="1600"/>
                        </a:lnSpc>
                        <a:spcAft>
                          <a:spcPts val="600"/>
                        </a:spcAft>
                      </a:pPr>
                      <a:r>
                        <a:rPr lang="en-GB" sz="1400" dirty="0" err="1">
                          <a:effectLst/>
                        </a:rPr>
                        <a:t>Australorp</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Australia</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good meat chicken with good laying performance; not good at flying</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72000" marR="72000" marT="72000" marB="7200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128935213"/>
                  </a:ext>
                </a:extLst>
              </a:tr>
              <a:tr h="470995">
                <a:tc>
                  <a:txBody>
                    <a:bodyPr/>
                    <a:lstStyle/>
                    <a:p>
                      <a:pPr>
                        <a:lnSpc>
                          <a:spcPts val="1600"/>
                        </a:lnSpc>
                        <a:spcAft>
                          <a:spcPts val="600"/>
                        </a:spcAft>
                      </a:pPr>
                      <a:r>
                        <a:rPr lang="en-GB" sz="1400" dirty="0" err="1">
                          <a:effectLst/>
                        </a:rPr>
                        <a:t>Boschveld</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South Africa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robust and disease tolerant, low nutritional needs; good layer</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02875349"/>
                  </a:ext>
                </a:extLst>
              </a:tr>
              <a:tr h="397896">
                <a:tc>
                  <a:txBody>
                    <a:bodyPr/>
                    <a:lstStyle/>
                    <a:p>
                      <a:pPr>
                        <a:lnSpc>
                          <a:spcPts val="1600"/>
                        </a:lnSpc>
                        <a:spcAft>
                          <a:spcPts val="600"/>
                        </a:spcAft>
                      </a:pPr>
                      <a:r>
                        <a:rPr lang="en-GB" sz="1400" dirty="0" err="1">
                          <a:effectLst/>
                        </a:rPr>
                        <a:t>Bresse</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France</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dual-purpose with good meat quality; early onset of lay, eggs rather small</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00754864"/>
                  </a:ext>
                </a:extLst>
              </a:tr>
              <a:tr h="196923">
                <a:tc>
                  <a:txBody>
                    <a:bodyPr/>
                    <a:lstStyle/>
                    <a:p>
                      <a:pPr>
                        <a:lnSpc>
                          <a:spcPts val="1600"/>
                        </a:lnSpc>
                        <a:spcAft>
                          <a:spcPts val="600"/>
                        </a:spcAft>
                      </a:pPr>
                      <a:r>
                        <a:rPr lang="en-GB" sz="1400" dirty="0" err="1">
                          <a:effectLst/>
                        </a:rPr>
                        <a:t>Kuroiler</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India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good egg production and weight gain</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577525585"/>
                  </a:ext>
                </a:extLst>
              </a:tr>
              <a:tr h="196923">
                <a:tc>
                  <a:txBody>
                    <a:bodyPr/>
                    <a:lstStyle/>
                    <a:p>
                      <a:pPr>
                        <a:lnSpc>
                          <a:spcPts val="1600"/>
                        </a:lnSpc>
                        <a:spcAft>
                          <a:spcPts val="600"/>
                        </a:spcAft>
                      </a:pPr>
                      <a:r>
                        <a:rPr lang="en-GB" sz="1400" dirty="0">
                          <a:effectLst/>
                        </a:rPr>
                        <a:t>New </a:t>
                      </a:r>
                      <a:r>
                        <a:rPr lang="en-GB" sz="1400" dirty="0" err="1">
                          <a:effectLst/>
                        </a:rPr>
                        <a:t>Hamphire</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a:effectLst/>
                        </a:rPr>
                        <a:t>North America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fast growing and early onset of lay</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071648682"/>
                  </a:ext>
                </a:extLst>
              </a:tr>
              <a:tr h="196923">
                <a:tc>
                  <a:txBody>
                    <a:bodyPr/>
                    <a:lstStyle/>
                    <a:p>
                      <a:pPr>
                        <a:lnSpc>
                          <a:spcPts val="1600"/>
                        </a:lnSpc>
                        <a:spcAft>
                          <a:spcPts val="600"/>
                        </a:spcAft>
                      </a:pPr>
                      <a:r>
                        <a:rPr lang="en-GB" sz="1400" dirty="0" err="1">
                          <a:effectLst/>
                        </a:rPr>
                        <a:t>Noiler</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Nigeria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good weight gain</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52999068"/>
                  </a:ext>
                </a:extLst>
              </a:tr>
              <a:tr h="304998">
                <a:tc>
                  <a:txBody>
                    <a:bodyPr/>
                    <a:lstStyle/>
                    <a:p>
                      <a:pPr>
                        <a:lnSpc>
                          <a:spcPts val="1600"/>
                        </a:lnSpc>
                        <a:spcAft>
                          <a:spcPts val="600"/>
                        </a:spcAft>
                      </a:pPr>
                      <a:r>
                        <a:rPr lang="en-GB" sz="1400">
                          <a:effectLst/>
                        </a:rPr>
                        <a:t>Orpington</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a:effectLst/>
                        </a:rPr>
                        <a:t>England</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heavy dual-purpose, tendency to become broody</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696434619"/>
                  </a:ext>
                </a:extLst>
              </a:tr>
              <a:tr h="304998">
                <a:tc>
                  <a:txBody>
                    <a:bodyPr/>
                    <a:lstStyle/>
                    <a:p>
                      <a:pPr>
                        <a:lnSpc>
                          <a:spcPts val="1600"/>
                        </a:lnSpc>
                        <a:spcAft>
                          <a:spcPts val="600"/>
                        </a:spcAft>
                      </a:pPr>
                      <a:r>
                        <a:rPr lang="en-GB" sz="1400">
                          <a:effectLst/>
                        </a:rPr>
                        <a:t>Ovambo</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Namibia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high egg and meat production; small and agile</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56994989"/>
                  </a:ext>
                </a:extLst>
              </a:tr>
              <a:tr h="397896">
                <a:tc>
                  <a:txBody>
                    <a:bodyPr/>
                    <a:lstStyle/>
                    <a:p>
                      <a:pPr>
                        <a:lnSpc>
                          <a:spcPts val="1600"/>
                        </a:lnSpc>
                        <a:spcAft>
                          <a:spcPts val="600"/>
                        </a:spcAft>
                      </a:pPr>
                      <a:r>
                        <a:rPr lang="en-GB" sz="1400" dirty="0">
                          <a:effectLst/>
                        </a:rPr>
                        <a:t>Potchefstroom </a:t>
                      </a:r>
                      <a:r>
                        <a:rPr lang="en-GB" sz="1400" dirty="0" err="1">
                          <a:effectLst/>
                        </a:rPr>
                        <a:t>Koekoek</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a:effectLst/>
                        </a:rPr>
                        <a:t>South Africa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dual-purpose, well suited for free range; sufficiently broody</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228888146"/>
                  </a:ext>
                </a:extLst>
              </a:tr>
              <a:tr h="397896">
                <a:tc>
                  <a:txBody>
                    <a:bodyPr/>
                    <a:lstStyle/>
                    <a:p>
                      <a:pPr>
                        <a:lnSpc>
                          <a:spcPts val="1600"/>
                        </a:lnSpc>
                        <a:spcAft>
                          <a:spcPts val="600"/>
                        </a:spcAft>
                      </a:pPr>
                      <a:r>
                        <a:rPr lang="en-GB" sz="1400">
                          <a:effectLst/>
                        </a:rPr>
                        <a:t>Rhode Island Red</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North America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good dual purpose; early start of laying between 18 and 24 weeks of age</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964934966"/>
                  </a:ext>
                </a:extLst>
              </a:tr>
              <a:tr h="196923">
                <a:tc>
                  <a:txBody>
                    <a:bodyPr/>
                    <a:lstStyle/>
                    <a:p>
                      <a:pPr>
                        <a:lnSpc>
                          <a:spcPts val="1600"/>
                        </a:lnSpc>
                        <a:spcAft>
                          <a:spcPts val="600"/>
                        </a:spcAft>
                      </a:pPr>
                      <a:r>
                        <a:rPr lang="en-GB" sz="1400">
                          <a:effectLst/>
                        </a:rPr>
                        <a:t>Shika-Brown</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a:effectLst/>
                        </a:rPr>
                        <a:t>Nigeria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good egg production</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69885358"/>
                  </a:ext>
                </a:extLst>
              </a:tr>
              <a:tr h="455960">
                <a:tc>
                  <a:txBody>
                    <a:bodyPr/>
                    <a:lstStyle/>
                    <a:p>
                      <a:pPr>
                        <a:lnSpc>
                          <a:spcPts val="1600"/>
                        </a:lnSpc>
                        <a:spcAft>
                          <a:spcPts val="600"/>
                        </a:spcAft>
                      </a:pPr>
                      <a:r>
                        <a:rPr lang="en-GB" sz="1400">
                          <a:effectLst/>
                        </a:rPr>
                        <a:t>Silky chicken</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a:effectLst/>
                        </a:rPr>
                        <a:t>China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pPr>
                        <a:lnSpc>
                          <a:spcPts val="1600"/>
                        </a:lnSpc>
                        <a:spcAft>
                          <a:spcPts val="600"/>
                        </a:spcAft>
                      </a:pPr>
                      <a:r>
                        <a:rPr lang="en-GB" sz="1400" dirty="0">
                          <a:effectLst/>
                        </a:rPr>
                        <a:t>very good for brooding eggs and good mothers; small, not a good layer, rather low production</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857906256"/>
                  </a:ext>
                </a:extLst>
              </a:tr>
              <a:tr h="196923">
                <a:tc>
                  <a:txBody>
                    <a:bodyPr/>
                    <a:lstStyle/>
                    <a:p>
                      <a:pPr>
                        <a:lnSpc>
                          <a:spcPts val="1600"/>
                        </a:lnSpc>
                        <a:spcAft>
                          <a:spcPts val="600"/>
                        </a:spcAft>
                      </a:pPr>
                      <a:r>
                        <a:rPr lang="en-GB" sz="1400">
                          <a:effectLst/>
                        </a:rPr>
                        <a:t>White Rock</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a:effectLst/>
                        </a:rPr>
                        <a:t>North America</a:t>
                      </a:r>
                      <a:endParaRPr lang="de-CH" sz="140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nSpc>
                          <a:spcPts val="1600"/>
                        </a:lnSpc>
                        <a:spcAft>
                          <a:spcPts val="600"/>
                        </a:spcAft>
                      </a:pPr>
                      <a:r>
                        <a:rPr lang="en-GB" sz="1400" dirty="0">
                          <a:effectLst/>
                        </a:rPr>
                        <a:t>dual-purpose with good meat quality</a:t>
                      </a:r>
                      <a:endParaRPr lang="de-CH" sz="1400" dirty="0">
                        <a:effectLst/>
                        <a:latin typeface="Gill Sans MT" panose="020B0502020104020203"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920056684"/>
                  </a:ext>
                </a:extLst>
              </a:tr>
            </a:tbl>
          </a:graphicData>
        </a:graphic>
      </p:graphicFrame>
    </p:spTree>
    <p:extLst>
      <p:ext uri="{BB962C8B-B14F-4D97-AF65-F5344CB8AC3E}">
        <p14:creationId xmlns:p14="http://schemas.microsoft.com/office/powerpoint/2010/main" val="465342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2BB52-7A30-4DF1-BAF4-540F92BF4FED}"/>
              </a:ext>
            </a:extLst>
          </p:cNvPr>
          <p:cNvSpPr>
            <a:spLocks noGrp="1"/>
          </p:cNvSpPr>
          <p:nvPr>
            <p:ph type="title"/>
          </p:nvPr>
        </p:nvSpPr>
        <p:spPr/>
        <p:txBody>
          <a:bodyPr/>
          <a:lstStyle/>
          <a:p>
            <a:r>
              <a:rPr lang="de-CH" dirty="0" err="1"/>
              <a:t>Requirements</a:t>
            </a:r>
            <a:r>
              <a:rPr lang="de-CH" dirty="0"/>
              <a:t> </a:t>
            </a:r>
            <a:r>
              <a:rPr lang="de-CH" dirty="0" err="1"/>
              <a:t>for</a:t>
            </a:r>
            <a:r>
              <a:rPr lang="de-CH" dirty="0"/>
              <a:t> </a:t>
            </a:r>
            <a:r>
              <a:rPr lang="de-CH" dirty="0" err="1"/>
              <a:t>raising</a:t>
            </a:r>
            <a:r>
              <a:rPr lang="de-CH" dirty="0"/>
              <a:t> </a:t>
            </a:r>
            <a:r>
              <a:rPr lang="de-CH" dirty="0" err="1"/>
              <a:t>chicks</a:t>
            </a:r>
            <a:r>
              <a:rPr lang="de-CH" dirty="0"/>
              <a:t> (1)</a:t>
            </a:r>
          </a:p>
        </p:txBody>
      </p:sp>
      <p:pic>
        <p:nvPicPr>
          <p:cNvPr id="4" name="Picture 3">
            <a:extLst>
              <a:ext uri="{FF2B5EF4-FFF2-40B4-BE49-F238E27FC236}">
                <a16:creationId xmlns:a16="http://schemas.microsoft.com/office/drawing/2014/main" id="{E011E2E2-47B7-41DB-8E41-3CD30F491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8563" y="927100"/>
            <a:ext cx="6661497" cy="4758463"/>
          </a:xfrm>
          <a:prstGeom prst="rect">
            <a:avLst/>
          </a:prstGeom>
        </p:spPr>
      </p:pic>
      <p:sp>
        <p:nvSpPr>
          <p:cNvPr id="6" name="Inhaltsplatzhalter 2">
            <a:extLst>
              <a:ext uri="{FF2B5EF4-FFF2-40B4-BE49-F238E27FC236}">
                <a16:creationId xmlns:a16="http://schemas.microsoft.com/office/drawing/2014/main" id="{F6D14AEC-CC12-4B3F-819D-A425446C3201}"/>
              </a:ext>
            </a:extLst>
          </p:cNvPr>
          <p:cNvSpPr txBox="1">
            <a:spLocks/>
          </p:cNvSpPr>
          <p:nvPr/>
        </p:nvSpPr>
        <p:spPr bwMode="auto">
          <a:xfrm>
            <a:off x="365113" y="2000138"/>
            <a:ext cx="2406687" cy="62739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Dry conditions at all times</a:t>
            </a:r>
          </a:p>
        </p:txBody>
      </p:sp>
      <p:sp>
        <p:nvSpPr>
          <p:cNvPr id="7" name="Inhaltsplatzhalter 2">
            <a:extLst>
              <a:ext uri="{FF2B5EF4-FFF2-40B4-BE49-F238E27FC236}">
                <a16:creationId xmlns:a16="http://schemas.microsoft.com/office/drawing/2014/main" id="{BA851E71-25E2-426F-B8E1-F7240C5FFAFA}"/>
              </a:ext>
            </a:extLst>
          </p:cNvPr>
          <p:cNvSpPr txBox="1">
            <a:spLocks/>
          </p:cNvSpPr>
          <p:nvPr/>
        </p:nvSpPr>
        <p:spPr bwMode="auto">
          <a:xfrm>
            <a:off x="5579141" y="4882047"/>
            <a:ext cx="2961328" cy="80351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Feeders and drinkers are adjusted to the chicken`s size</a:t>
            </a:r>
          </a:p>
        </p:txBody>
      </p:sp>
      <p:sp>
        <p:nvSpPr>
          <p:cNvPr id="8" name="Inhaltsplatzhalter 2">
            <a:extLst>
              <a:ext uri="{FF2B5EF4-FFF2-40B4-BE49-F238E27FC236}">
                <a16:creationId xmlns:a16="http://schemas.microsoft.com/office/drawing/2014/main" id="{9C6D9C61-7F43-461E-9EE5-4BAA129DBE06}"/>
              </a:ext>
            </a:extLst>
          </p:cNvPr>
          <p:cNvSpPr txBox="1">
            <a:spLocks/>
          </p:cNvSpPr>
          <p:nvPr/>
        </p:nvSpPr>
        <p:spPr bwMode="auto">
          <a:xfrm>
            <a:off x="173706" y="4143315"/>
            <a:ext cx="3116433" cy="76236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Temperature is around 34 ºC </a:t>
            </a:r>
            <a:br>
              <a:rPr lang="en-US" sz="1600" b="0" dirty="0"/>
            </a:br>
            <a:r>
              <a:rPr lang="en-US" sz="1600" b="0" dirty="0"/>
              <a:t>in the first few days</a:t>
            </a:r>
          </a:p>
        </p:txBody>
      </p:sp>
      <p:sp>
        <p:nvSpPr>
          <p:cNvPr id="9" name="Inhaltsplatzhalter 2">
            <a:extLst>
              <a:ext uri="{FF2B5EF4-FFF2-40B4-BE49-F238E27FC236}">
                <a16:creationId xmlns:a16="http://schemas.microsoft.com/office/drawing/2014/main" id="{83D3F573-429D-4ED3-80FA-50F2DF81ED0D}"/>
              </a:ext>
            </a:extLst>
          </p:cNvPr>
          <p:cNvSpPr txBox="1">
            <a:spLocks/>
          </p:cNvSpPr>
          <p:nvPr/>
        </p:nvSpPr>
        <p:spPr bwMode="auto">
          <a:xfrm>
            <a:off x="274196" y="973552"/>
            <a:ext cx="2497604" cy="100811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Thoroughly cleaned and disinfected stable before placing the chicks</a:t>
            </a:r>
          </a:p>
        </p:txBody>
      </p:sp>
      <p:sp>
        <p:nvSpPr>
          <p:cNvPr id="10" name="Inhaltsplatzhalter 2">
            <a:extLst>
              <a:ext uri="{FF2B5EF4-FFF2-40B4-BE49-F238E27FC236}">
                <a16:creationId xmlns:a16="http://schemas.microsoft.com/office/drawing/2014/main" id="{DAEDEA9B-F969-4075-8389-EE55D7AB1B29}"/>
              </a:ext>
            </a:extLst>
          </p:cNvPr>
          <p:cNvSpPr txBox="1">
            <a:spLocks/>
          </p:cNvSpPr>
          <p:nvPr/>
        </p:nvSpPr>
        <p:spPr bwMode="auto">
          <a:xfrm>
            <a:off x="5773459" y="973552"/>
            <a:ext cx="3005428" cy="100811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Fresh air is important, without draught or high temperature fluctuations</a:t>
            </a:r>
          </a:p>
        </p:txBody>
      </p:sp>
      <p:sp>
        <p:nvSpPr>
          <p:cNvPr id="11" name="Inhaltsplatzhalter 2">
            <a:extLst>
              <a:ext uri="{FF2B5EF4-FFF2-40B4-BE49-F238E27FC236}">
                <a16:creationId xmlns:a16="http://schemas.microsoft.com/office/drawing/2014/main" id="{773C1E13-B4C1-4334-BD8A-08CAD0A3D97C}"/>
              </a:ext>
            </a:extLst>
          </p:cNvPr>
          <p:cNvSpPr txBox="1">
            <a:spLocks/>
          </p:cNvSpPr>
          <p:nvPr/>
        </p:nvSpPr>
        <p:spPr bwMode="auto">
          <a:xfrm>
            <a:off x="183751" y="5071560"/>
            <a:ext cx="3096344" cy="92467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Small perches or similar installations should be provided from the first day on</a:t>
            </a:r>
          </a:p>
        </p:txBody>
      </p:sp>
      <p:cxnSp>
        <p:nvCxnSpPr>
          <p:cNvPr id="12" name="Gerader Verbinder 14">
            <a:extLst>
              <a:ext uri="{FF2B5EF4-FFF2-40B4-BE49-F238E27FC236}">
                <a16:creationId xmlns:a16="http://schemas.microsoft.com/office/drawing/2014/main" id="{7EB3F04C-433C-4428-9CFD-6F3C1114F4C5}"/>
              </a:ext>
            </a:extLst>
          </p:cNvPr>
          <p:cNvCxnSpPr>
            <a:cxnSpLocks/>
          </p:cNvCxnSpPr>
          <p:nvPr/>
        </p:nvCxnSpPr>
        <p:spPr bwMode="auto">
          <a:xfrm flipV="1">
            <a:off x="2987824" y="4466325"/>
            <a:ext cx="1071760" cy="535499"/>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4" name="Gerader Verbinder 14">
            <a:extLst>
              <a:ext uri="{FF2B5EF4-FFF2-40B4-BE49-F238E27FC236}">
                <a16:creationId xmlns:a16="http://schemas.microsoft.com/office/drawing/2014/main" id="{C326B990-251A-49C0-802D-F2552CCF11FB}"/>
              </a:ext>
            </a:extLst>
          </p:cNvPr>
          <p:cNvCxnSpPr>
            <a:cxnSpLocks/>
          </p:cNvCxnSpPr>
          <p:nvPr/>
        </p:nvCxnSpPr>
        <p:spPr bwMode="auto">
          <a:xfrm flipV="1">
            <a:off x="2987824" y="3140968"/>
            <a:ext cx="0" cy="110887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8" name="Gerader Verbinder 14">
            <a:extLst>
              <a:ext uri="{FF2B5EF4-FFF2-40B4-BE49-F238E27FC236}">
                <a16:creationId xmlns:a16="http://schemas.microsoft.com/office/drawing/2014/main" id="{3C227876-25B4-471D-A723-A5D394E735C3}"/>
              </a:ext>
            </a:extLst>
          </p:cNvPr>
          <p:cNvCxnSpPr>
            <a:cxnSpLocks/>
          </p:cNvCxnSpPr>
          <p:nvPr/>
        </p:nvCxnSpPr>
        <p:spPr bwMode="auto">
          <a:xfrm flipV="1">
            <a:off x="5076056" y="1492474"/>
            <a:ext cx="697403" cy="280342"/>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2" name="Gerader Verbinder 14">
            <a:extLst>
              <a:ext uri="{FF2B5EF4-FFF2-40B4-BE49-F238E27FC236}">
                <a16:creationId xmlns:a16="http://schemas.microsoft.com/office/drawing/2014/main" id="{D4B70CAB-54C7-4D41-B24A-28D0550ED0B6}"/>
              </a:ext>
            </a:extLst>
          </p:cNvPr>
          <p:cNvCxnSpPr>
            <a:cxnSpLocks/>
          </p:cNvCxnSpPr>
          <p:nvPr/>
        </p:nvCxnSpPr>
        <p:spPr bwMode="auto">
          <a:xfrm flipV="1">
            <a:off x="6012160" y="4293097"/>
            <a:ext cx="1047645" cy="70545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16" name="Gerader Verbinder 14">
            <a:extLst>
              <a:ext uri="{FF2B5EF4-FFF2-40B4-BE49-F238E27FC236}">
                <a16:creationId xmlns:a16="http://schemas.microsoft.com/office/drawing/2014/main" id="{B418EC1D-3906-4BA9-B3DA-AFA91060E3EA}"/>
              </a:ext>
            </a:extLst>
          </p:cNvPr>
          <p:cNvCxnSpPr>
            <a:cxnSpLocks/>
          </p:cNvCxnSpPr>
          <p:nvPr/>
        </p:nvCxnSpPr>
        <p:spPr bwMode="auto">
          <a:xfrm flipV="1">
            <a:off x="6012160" y="2338191"/>
            <a:ext cx="436415" cy="476953"/>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5" name="Inhaltsplatzhalter 2">
            <a:extLst>
              <a:ext uri="{FF2B5EF4-FFF2-40B4-BE49-F238E27FC236}">
                <a16:creationId xmlns:a16="http://schemas.microsoft.com/office/drawing/2014/main" id="{E38BB8AD-FAFA-4851-A97B-D4CEBEDD844E}"/>
              </a:ext>
            </a:extLst>
          </p:cNvPr>
          <p:cNvSpPr txBox="1">
            <a:spLocks/>
          </p:cNvSpPr>
          <p:nvPr/>
        </p:nvSpPr>
        <p:spPr bwMode="auto">
          <a:xfrm>
            <a:off x="6476378" y="2000138"/>
            <a:ext cx="2302509"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Blocked corners to prevent smothering</a:t>
            </a:r>
          </a:p>
        </p:txBody>
      </p:sp>
      <p:sp>
        <p:nvSpPr>
          <p:cNvPr id="17" name="Rechteck 6">
            <a:extLst>
              <a:ext uri="{FF2B5EF4-FFF2-40B4-BE49-F238E27FC236}">
                <a16:creationId xmlns:a16="http://schemas.microsoft.com/office/drawing/2014/main" id="{CD0B68C8-E192-4AAF-8B3E-E62E4D066E29}"/>
              </a:ext>
            </a:extLst>
          </p:cNvPr>
          <p:cNvSpPr/>
          <p:nvPr/>
        </p:nvSpPr>
        <p:spPr>
          <a:xfrm>
            <a:off x="6222402" y="5669357"/>
            <a:ext cx="1800200" cy="323010"/>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
        <p:nvSpPr>
          <p:cNvPr id="19" name="Inhaltsplatzhalter 2">
            <a:extLst>
              <a:ext uri="{FF2B5EF4-FFF2-40B4-BE49-F238E27FC236}">
                <a16:creationId xmlns:a16="http://schemas.microsoft.com/office/drawing/2014/main" id="{718D024A-90D1-41AE-876D-610EB35F2B6A}"/>
              </a:ext>
            </a:extLst>
          </p:cNvPr>
          <p:cNvSpPr txBox="1">
            <a:spLocks/>
          </p:cNvSpPr>
          <p:nvPr/>
        </p:nvSpPr>
        <p:spPr bwMode="auto">
          <a:xfrm>
            <a:off x="6546598" y="2877418"/>
            <a:ext cx="2302508" cy="1108875"/>
          </a:xfrm>
          <a:prstGeom prst="rect">
            <a:avLst/>
          </a:prstGeom>
          <a:solidFill>
            <a:srgbClr val="FF000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solidFill>
                  <a:srgbClr val="FFFF00"/>
                </a:solidFill>
              </a:rPr>
              <a:t>Heat source + dry litter = fire risk! Keep at a safe distance from each other!</a:t>
            </a:r>
          </a:p>
        </p:txBody>
      </p:sp>
      <p:cxnSp>
        <p:nvCxnSpPr>
          <p:cNvPr id="20" name="Gerader Verbinder 14">
            <a:extLst>
              <a:ext uri="{FF2B5EF4-FFF2-40B4-BE49-F238E27FC236}">
                <a16:creationId xmlns:a16="http://schemas.microsoft.com/office/drawing/2014/main" id="{A78126AC-6E63-41C0-97E4-F80571428C81}"/>
              </a:ext>
            </a:extLst>
          </p:cNvPr>
          <p:cNvCxnSpPr>
            <a:cxnSpLocks/>
          </p:cNvCxnSpPr>
          <p:nvPr/>
        </p:nvCxnSpPr>
        <p:spPr bwMode="auto">
          <a:xfrm flipV="1">
            <a:off x="6312344" y="3055164"/>
            <a:ext cx="223638" cy="137748"/>
          </a:xfrm>
          <a:prstGeom prst="line">
            <a:avLst/>
          </a:prstGeom>
          <a:solidFill>
            <a:schemeClr val="accent1"/>
          </a:solidFill>
          <a:ln w="38100" cap="flat" cmpd="sng" algn="ctr">
            <a:solidFill>
              <a:srgbClr val="FF0000">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947203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85BE669B-FFEA-4A97-88B0-39AB92B0D5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22220" y="3900253"/>
            <a:ext cx="3787086" cy="2057963"/>
          </a:xfrm>
          <a:prstGeom prst="rect">
            <a:avLst/>
          </a:prstGeom>
        </p:spPr>
      </p:pic>
      <p:pic>
        <p:nvPicPr>
          <p:cNvPr id="32" name="Grafik 31">
            <a:extLst>
              <a:ext uri="{FF2B5EF4-FFF2-40B4-BE49-F238E27FC236}">
                <a16:creationId xmlns:a16="http://schemas.microsoft.com/office/drawing/2014/main" id="{C95EA1C9-3798-4754-A803-53BB37D63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977997"/>
            <a:ext cx="3887401" cy="2247763"/>
          </a:xfrm>
          <a:prstGeom prst="rect">
            <a:avLst/>
          </a:prstGeom>
        </p:spPr>
      </p:pic>
      <p:pic>
        <p:nvPicPr>
          <p:cNvPr id="27" name="Grafik 26">
            <a:extLst>
              <a:ext uri="{FF2B5EF4-FFF2-40B4-BE49-F238E27FC236}">
                <a16:creationId xmlns:a16="http://schemas.microsoft.com/office/drawing/2014/main" id="{521AD463-1D61-4BBB-8B37-DC2AF714E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399" y="3333888"/>
            <a:ext cx="3875579" cy="2624328"/>
          </a:xfrm>
          <a:prstGeom prst="rect">
            <a:avLst/>
          </a:prstGeom>
        </p:spPr>
      </p:pic>
      <p:pic>
        <p:nvPicPr>
          <p:cNvPr id="23" name="Grafik 22">
            <a:extLst>
              <a:ext uri="{FF2B5EF4-FFF2-40B4-BE49-F238E27FC236}">
                <a16:creationId xmlns:a16="http://schemas.microsoft.com/office/drawing/2014/main" id="{66BF15A2-01FF-4C65-AB59-23388BBEF9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30682" y="977997"/>
            <a:ext cx="3778624" cy="2825894"/>
          </a:xfrm>
          <a:prstGeom prst="rect">
            <a:avLst/>
          </a:prstGeom>
        </p:spPr>
      </p:pic>
      <p:sp>
        <p:nvSpPr>
          <p:cNvPr id="2" name="Titel 1">
            <a:extLst>
              <a:ext uri="{FF2B5EF4-FFF2-40B4-BE49-F238E27FC236}">
                <a16:creationId xmlns:a16="http://schemas.microsoft.com/office/drawing/2014/main" id="{F652BB52-7A30-4DF1-BAF4-540F92BF4FED}"/>
              </a:ext>
            </a:extLst>
          </p:cNvPr>
          <p:cNvSpPr>
            <a:spLocks noGrp="1"/>
          </p:cNvSpPr>
          <p:nvPr>
            <p:ph type="title"/>
          </p:nvPr>
        </p:nvSpPr>
        <p:spPr/>
        <p:txBody>
          <a:bodyPr/>
          <a:lstStyle/>
          <a:p>
            <a:r>
              <a:rPr lang="de-CH" dirty="0" err="1"/>
              <a:t>Requirements</a:t>
            </a:r>
            <a:r>
              <a:rPr lang="de-CH" dirty="0"/>
              <a:t> </a:t>
            </a:r>
            <a:r>
              <a:rPr lang="de-CH" dirty="0" err="1"/>
              <a:t>for</a:t>
            </a:r>
            <a:r>
              <a:rPr lang="de-CH" dirty="0"/>
              <a:t> </a:t>
            </a:r>
            <a:r>
              <a:rPr lang="de-CH" dirty="0" err="1"/>
              <a:t>raising</a:t>
            </a:r>
            <a:r>
              <a:rPr lang="de-CH" dirty="0"/>
              <a:t> </a:t>
            </a:r>
            <a:r>
              <a:rPr lang="de-CH" dirty="0" err="1"/>
              <a:t>chicks</a:t>
            </a:r>
            <a:r>
              <a:rPr lang="de-CH" dirty="0"/>
              <a:t> (2)</a:t>
            </a:r>
          </a:p>
        </p:txBody>
      </p:sp>
      <p:sp>
        <p:nvSpPr>
          <p:cNvPr id="7" name="Inhaltsplatzhalter 2">
            <a:extLst>
              <a:ext uri="{FF2B5EF4-FFF2-40B4-BE49-F238E27FC236}">
                <a16:creationId xmlns:a16="http://schemas.microsoft.com/office/drawing/2014/main" id="{BA851E71-25E2-426F-B8E1-F7240C5FFAFA}"/>
              </a:ext>
            </a:extLst>
          </p:cNvPr>
          <p:cNvSpPr txBox="1">
            <a:spLocks/>
          </p:cNvSpPr>
          <p:nvPr/>
        </p:nvSpPr>
        <p:spPr bwMode="auto">
          <a:xfrm>
            <a:off x="573826" y="3332883"/>
            <a:ext cx="3389239" cy="80351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9pPr>
          </a:lstStyle>
          <a:p>
            <a:pPr marL="0" lvl="2" indent="0">
              <a:spcAft>
                <a:spcPts val="600"/>
              </a:spcAft>
              <a:buNone/>
            </a:pPr>
            <a:r>
              <a:rPr lang="en-US" sz="1600" b="0" dirty="0"/>
              <a:t>The height of feeders and drinkers is adjusted to the chick’s size</a:t>
            </a:r>
          </a:p>
        </p:txBody>
      </p:sp>
      <p:sp>
        <p:nvSpPr>
          <p:cNvPr id="9" name="Inhaltsplatzhalter 2">
            <a:extLst>
              <a:ext uri="{FF2B5EF4-FFF2-40B4-BE49-F238E27FC236}">
                <a16:creationId xmlns:a16="http://schemas.microsoft.com/office/drawing/2014/main" id="{83D3F573-429D-4ED3-80FA-50F2DF81ED0D}"/>
              </a:ext>
            </a:extLst>
          </p:cNvPr>
          <p:cNvSpPr txBox="1">
            <a:spLocks/>
          </p:cNvSpPr>
          <p:nvPr/>
        </p:nvSpPr>
        <p:spPr bwMode="auto">
          <a:xfrm>
            <a:off x="573826" y="2055119"/>
            <a:ext cx="1584177" cy="116963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9pPr>
          </a:lstStyle>
          <a:p>
            <a:pPr marL="0" lvl="2" indent="0">
              <a:spcAft>
                <a:spcPts val="600"/>
              </a:spcAft>
              <a:buNone/>
            </a:pPr>
            <a:r>
              <a:rPr lang="en-US" sz="1600" b="0" dirty="0"/>
              <a:t>Chicks need perches from the first week of age</a:t>
            </a:r>
          </a:p>
        </p:txBody>
      </p:sp>
      <p:sp>
        <p:nvSpPr>
          <p:cNvPr id="10" name="Inhaltsplatzhalter 2">
            <a:extLst>
              <a:ext uri="{FF2B5EF4-FFF2-40B4-BE49-F238E27FC236}">
                <a16:creationId xmlns:a16="http://schemas.microsoft.com/office/drawing/2014/main" id="{DAEDEA9B-F969-4075-8389-EE55D7AB1B29}"/>
              </a:ext>
            </a:extLst>
          </p:cNvPr>
          <p:cNvSpPr txBox="1">
            <a:spLocks/>
          </p:cNvSpPr>
          <p:nvPr/>
        </p:nvSpPr>
        <p:spPr bwMode="auto">
          <a:xfrm>
            <a:off x="6240723" y="5211535"/>
            <a:ext cx="2168583" cy="72227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9pPr>
          </a:lstStyle>
          <a:p>
            <a:pPr marL="0" lvl="2" indent="0">
              <a:spcAft>
                <a:spcPts val="600"/>
              </a:spcAft>
              <a:buNone/>
            </a:pPr>
            <a:r>
              <a:rPr lang="en-US" sz="1600" b="0" dirty="0"/>
              <a:t>Brooder guards must have round corners</a:t>
            </a:r>
          </a:p>
        </p:txBody>
      </p:sp>
      <p:sp>
        <p:nvSpPr>
          <p:cNvPr id="15" name="Inhaltsplatzhalter 2">
            <a:extLst>
              <a:ext uri="{FF2B5EF4-FFF2-40B4-BE49-F238E27FC236}">
                <a16:creationId xmlns:a16="http://schemas.microsoft.com/office/drawing/2014/main" id="{E38BB8AD-FAFA-4851-A97B-D4CEBEDD844E}"/>
              </a:ext>
            </a:extLst>
          </p:cNvPr>
          <p:cNvSpPr txBox="1">
            <a:spLocks/>
          </p:cNvSpPr>
          <p:nvPr/>
        </p:nvSpPr>
        <p:spPr bwMode="auto">
          <a:xfrm>
            <a:off x="5259087" y="1023462"/>
            <a:ext cx="3150219" cy="107416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6"/>
              </a:buBlip>
              <a:defRPr b="1">
                <a:solidFill>
                  <a:schemeClr val="tx1"/>
                </a:solidFill>
                <a:latin typeface="+mn-lt"/>
                <a:ea typeface="ＭＳ Ｐゴシック" charset="-128"/>
              </a:defRPr>
            </a:lvl9pPr>
          </a:lstStyle>
          <a:p>
            <a:pPr marL="0" lvl="2" indent="0">
              <a:spcAft>
                <a:spcPts val="600"/>
              </a:spcAft>
              <a:buNone/>
            </a:pPr>
            <a:r>
              <a:rPr lang="en-US" sz="1600" b="0" dirty="0"/>
              <a:t>The chicks can be confined to a smaller part of the stable for the first week (brooder guard)</a:t>
            </a:r>
          </a:p>
        </p:txBody>
      </p:sp>
      <p:sp>
        <p:nvSpPr>
          <p:cNvPr id="17" name="Rechteck 6">
            <a:extLst>
              <a:ext uri="{FF2B5EF4-FFF2-40B4-BE49-F238E27FC236}">
                <a16:creationId xmlns:a16="http://schemas.microsoft.com/office/drawing/2014/main" id="{CD0B68C8-E192-4AAF-8B3E-E62E4D066E29}"/>
              </a:ext>
            </a:extLst>
          </p:cNvPr>
          <p:cNvSpPr/>
          <p:nvPr/>
        </p:nvSpPr>
        <p:spPr>
          <a:xfrm>
            <a:off x="6732240" y="5958216"/>
            <a:ext cx="1764197" cy="24117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spTree>
    <p:extLst>
      <p:ext uri="{BB962C8B-B14F-4D97-AF65-F5344CB8AC3E}">
        <p14:creationId xmlns:p14="http://schemas.microsoft.com/office/powerpoint/2010/main" val="1955196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Grafik 112">
            <a:extLst>
              <a:ext uri="{FF2B5EF4-FFF2-40B4-BE49-F238E27FC236}">
                <a16:creationId xmlns:a16="http://schemas.microsoft.com/office/drawing/2014/main" id="{C332DBB6-0A36-4071-ACBB-EBD192B067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259180" y="4257255"/>
            <a:ext cx="373974" cy="285867"/>
          </a:xfrm>
          <a:prstGeom prst="rect">
            <a:avLst/>
          </a:prstGeom>
        </p:spPr>
      </p:pic>
      <p:pic>
        <p:nvPicPr>
          <p:cNvPr id="112" name="Grafik 111">
            <a:extLst>
              <a:ext uri="{FF2B5EF4-FFF2-40B4-BE49-F238E27FC236}">
                <a16:creationId xmlns:a16="http://schemas.microsoft.com/office/drawing/2014/main" id="{D9DEFA11-58D2-4184-A1B7-8D0E71C184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395089" y="4491345"/>
            <a:ext cx="373974" cy="285867"/>
          </a:xfrm>
          <a:prstGeom prst="rect">
            <a:avLst/>
          </a:prstGeom>
        </p:spPr>
      </p:pic>
      <p:pic>
        <p:nvPicPr>
          <p:cNvPr id="93" name="Grafik 92">
            <a:extLst>
              <a:ext uri="{FF2B5EF4-FFF2-40B4-BE49-F238E27FC236}">
                <a16:creationId xmlns:a16="http://schemas.microsoft.com/office/drawing/2014/main" id="{7B324F1C-EC7F-4659-B5E6-C2DAA9B204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937276" y="1674232"/>
            <a:ext cx="373974" cy="285867"/>
          </a:xfrm>
          <a:prstGeom prst="rect">
            <a:avLst/>
          </a:prstGeom>
        </p:spPr>
      </p:pic>
      <p:pic>
        <p:nvPicPr>
          <p:cNvPr id="87" name="Grafik 86">
            <a:extLst>
              <a:ext uri="{FF2B5EF4-FFF2-40B4-BE49-F238E27FC236}">
                <a16:creationId xmlns:a16="http://schemas.microsoft.com/office/drawing/2014/main" id="{12E684E9-0AAB-4568-9AB4-1FC541F07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3140621" y="1688258"/>
            <a:ext cx="469674" cy="475160"/>
          </a:xfrm>
          <a:prstGeom prst="rect">
            <a:avLst/>
          </a:prstGeom>
        </p:spPr>
      </p:pic>
      <p:pic>
        <p:nvPicPr>
          <p:cNvPr id="100" name="Grafik 99">
            <a:extLst>
              <a:ext uri="{FF2B5EF4-FFF2-40B4-BE49-F238E27FC236}">
                <a16:creationId xmlns:a16="http://schemas.microsoft.com/office/drawing/2014/main" id="{1F6C8E01-31BC-45AC-A8C7-767A6583D9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2697627" y="1648479"/>
            <a:ext cx="469674" cy="475160"/>
          </a:xfrm>
          <a:prstGeom prst="rect">
            <a:avLst/>
          </a:prstGeom>
        </p:spPr>
      </p:pic>
      <p:sp>
        <p:nvSpPr>
          <p:cNvPr id="76" name="Rechteck 75">
            <a:extLst>
              <a:ext uri="{FF2B5EF4-FFF2-40B4-BE49-F238E27FC236}">
                <a16:creationId xmlns:a16="http://schemas.microsoft.com/office/drawing/2014/main" id="{3D5EE785-BC6D-49A6-AFCE-D9681934E548}"/>
              </a:ext>
            </a:extLst>
          </p:cNvPr>
          <p:cNvSpPr/>
          <p:nvPr/>
        </p:nvSpPr>
        <p:spPr>
          <a:xfrm>
            <a:off x="399459" y="5547505"/>
            <a:ext cx="7988966" cy="507527"/>
          </a:xfrm>
          <a:prstGeom prst="rect">
            <a:avLst/>
          </a:prstGeom>
          <a:solidFill>
            <a:srgbClr val="FF7C8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Litter material catches fire easily! Keep that in mind when installing heat sources</a:t>
            </a:r>
          </a:p>
        </p:txBody>
      </p:sp>
      <p:sp>
        <p:nvSpPr>
          <p:cNvPr id="2" name="Titel 1">
            <a:extLst>
              <a:ext uri="{FF2B5EF4-FFF2-40B4-BE49-F238E27FC236}">
                <a16:creationId xmlns:a16="http://schemas.microsoft.com/office/drawing/2014/main" id="{81408474-BCFE-474D-B7B0-E8B7D461484D}"/>
              </a:ext>
            </a:extLst>
          </p:cNvPr>
          <p:cNvSpPr>
            <a:spLocks noGrp="1"/>
          </p:cNvSpPr>
          <p:nvPr>
            <p:ph type="title"/>
          </p:nvPr>
        </p:nvSpPr>
        <p:spPr/>
        <p:txBody>
          <a:bodyPr/>
          <a:lstStyle/>
          <a:p>
            <a:r>
              <a:rPr lang="de-CH" dirty="0" err="1"/>
              <a:t>How</a:t>
            </a:r>
            <a:r>
              <a:rPr lang="de-CH" dirty="0"/>
              <a:t> </a:t>
            </a:r>
            <a:r>
              <a:rPr lang="de-CH" dirty="0" err="1"/>
              <a:t>to</a:t>
            </a:r>
            <a:r>
              <a:rPr lang="de-CH" dirty="0"/>
              <a:t> </a:t>
            </a:r>
            <a:r>
              <a:rPr lang="de-CH" dirty="0" err="1"/>
              <a:t>assess</a:t>
            </a:r>
            <a:r>
              <a:rPr lang="de-CH" dirty="0"/>
              <a:t> </a:t>
            </a:r>
            <a:r>
              <a:rPr lang="de-CH" dirty="0" err="1"/>
              <a:t>the</a:t>
            </a:r>
            <a:r>
              <a:rPr lang="de-CH" dirty="0"/>
              <a:t> </a:t>
            </a:r>
            <a:r>
              <a:rPr lang="de-CH" dirty="0" err="1"/>
              <a:t>temperature</a:t>
            </a:r>
            <a:r>
              <a:rPr lang="de-CH" dirty="0"/>
              <a:t> </a:t>
            </a:r>
            <a:r>
              <a:rPr lang="de-CH" dirty="0" err="1"/>
              <a:t>for</a:t>
            </a:r>
            <a:r>
              <a:rPr lang="de-CH" dirty="0"/>
              <a:t> </a:t>
            </a:r>
            <a:r>
              <a:rPr lang="de-CH" dirty="0" err="1"/>
              <a:t>chicks</a:t>
            </a:r>
            <a:endParaRPr lang="de-CH" dirty="0"/>
          </a:p>
        </p:txBody>
      </p:sp>
      <p:sp>
        <p:nvSpPr>
          <p:cNvPr id="7" name="Rechteck 6">
            <a:extLst>
              <a:ext uri="{FF2B5EF4-FFF2-40B4-BE49-F238E27FC236}">
                <a16:creationId xmlns:a16="http://schemas.microsoft.com/office/drawing/2014/main" id="{CF88A2BA-43F7-4B08-8B10-24A885709B38}"/>
              </a:ext>
            </a:extLst>
          </p:cNvPr>
          <p:cNvSpPr/>
          <p:nvPr/>
        </p:nvSpPr>
        <p:spPr>
          <a:xfrm>
            <a:off x="343538" y="1003345"/>
            <a:ext cx="2105376"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dirty="0">
                <a:latin typeface="+mn-lt"/>
                <a:ea typeface="ＭＳ Ｐゴシック" charset="-128"/>
              </a:rPr>
              <a:t>Chicks in clusters and close to the heat source</a:t>
            </a:r>
          </a:p>
        </p:txBody>
      </p:sp>
      <p:sp>
        <p:nvSpPr>
          <p:cNvPr id="8" name="Rechteck 7">
            <a:extLst>
              <a:ext uri="{FF2B5EF4-FFF2-40B4-BE49-F238E27FC236}">
                <a16:creationId xmlns:a16="http://schemas.microsoft.com/office/drawing/2014/main" id="{287BBA63-61F7-4D79-80A8-953312484C81}"/>
              </a:ext>
            </a:extLst>
          </p:cNvPr>
          <p:cNvSpPr/>
          <p:nvPr/>
        </p:nvSpPr>
        <p:spPr>
          <a:xfrm>
            <a:off x="305768" y="3273828"/>
            <a:ext cx="1769231"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dirty="0">
                <a:latin typeface="+mn-lt"/>
                <a:ea typeface="ＭＳ Ｐゴシック" charset="-128"/>
              </a:rPr>
              <a:t>Chicks cluster on one side</a:t>
            </a:r>
          </a:p>
        </p:txBody>
      </p:sp>
      <p:sp>
        <p:nvSpPr>
          <p:cNvPr id="9" name="Rechteck 8">
            <a:extLst>
              <a:ext uri="{FF2B5EF4-FFF2-40B4-BE49-F238E27FC236}">
                <a16:creationId xmlns:a16="http://schemas.microsoft.com/office/drawing/2014/main" id="{1B6E6858-D271-4735-9F77-C132F626C552}"/>
              </a:ext>
            </a:extLst>
          </p:cNvPr>
          <p:cNvSpPr/>
          <p:nvPr/>
        </p:nvSpPr>
        <p:spPr>
          <a:xfrm>
            <a:off x="6617836" y="819428"/>
            <a:ext cx="2453858" cy="148498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en-US" sz="1600" dirty="0">
                <a:ea typeface="ＭＳ Ｐゴシック" charset="-128"/>
              </a:rPr>
              <a:t>Chicks away from the heat source and/or </a:t>
            </a:r>
            <a:r>
              <a:rPr lang="en-US" sz="1600" dirty="0">
                <a:latin typeface="+mn-lt"/>
                <a:ea typeface="ＭＳ Ｐゴシック" charset="-128"/>
              </a:rPr>
              <a:t>with open beaks and spread wings</a:t>
            </a:r>
          </a:p>
        </p:txBody>
      </p:sp>
      <p:sp>
        <p:nvSpPr>
          <p:cNvPr id="10" name="Rechteck 9">
            <a:extLst>
              <a:ext uri="{FF2B5EF4-FFF2-40B4-BE49-F238E27FC236}">
                <a16:creationId xmlns:a16="http://schemas.microsoft.com/office/drawing/2014/main" id="{ED71B87B-DA6A-4696-BAD7-75AA08E35411}"/>
              </a:ext>
            </a:extLst>
          </p:cNvPr>
          <p:cNvSpPr/>
          <p:nvPr/>
        </p:nvSpPr>
        <p:spPr>
          <a:xfrm>
            <a:off x="6626222" y="3221826"/>
            <a:ext cx="2207657" cy="977655"/>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defTabSz="623888">
              <a:spcBef>
                <a:spcPct val="10000"/>
              </a:spcBef>
              <a:spcAft>
                <a:spcPct val="10000"/>
              </a:spcAft>
              <a:buClr>
                <a:schemeClr val="tx1"/>
              </a:buClr>
              <a:buSzPct val="100000"/>
            </a:pPr>
            <a:r>
              <a:rPr lang="en-US" sz="1600" dirty="0">
                <a:latin typeface="+mn-lt"/>
                <a:ea typeface="ＭＳ Ｐゴシック" charset="-128"/>
              </a:rPr>
              <a:t>Chicks more or less evenly distributed </a:t>
            </a:r>
            <a:br>
              <a:rPr lang="en-US" sz="1600" dirty="0">
                <a:latin typeface="+mn-lt"/>
                <a:ea typeface="ＭＳ Ｐゴシック" charset="-128"/>
              </a:rPr>
            </a:br>
            <a:r>
              <a:rPr lang="en-US" sz="1600" dirty="0">
                <a:latin typeface="+mn-lt"/>
                <a:ea typeface="ＭＳ Ｐゴシック" charset="-128"/>
              </a:rPr>
              <a:t>(no clustering)</a:t>
            </a:r>
          </a:p>
        </p:txBody>
      </p:sp>
      <p:sp>
        <p:nvSpPr>
          <p:cNvPr id="3" name="Ellipse 2">
            <a:extLst>
              <a:ext uri="{FF2B5EF4-FFF2-40B4-BE49-F238E27FC236}">
                <a16:creationId xmlns:a16="http://schemas.microsoft.com/office/drawing/2014/main" id="{517274A4-F02F-44A8-A7D3-5D75ACE20D6F}"/>
              </a:ext>
            </a:extLst>
          </p:cNvPr>
          <p:cNvSpPr/>
          <p:nvPr/>
        </p:nvSpPr>
        <p:spPr bwMode="auto">
          <a:xfrm>
            <a:off x="2047903" y="3369405"/>
            <a:ext cx="2160240" cy="2016224"/>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908DDAD5-2078-4B00-BF62-ECD546F132E4}"/>
              </a:ext>
            </a:extLst>
          </p:cNvPr>
          <p:cNvSpPr/>
          <p:nvPr/>
        </p:nvSpPr>
        <p:spPr bwMode="auto">
          <a:xfrm>
            <a:off x="4365110" y="1123367"/>
            <a:ext cx="2160240" cy="2016224"/>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dirty="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0D64C79F-78E9-4600-9311-C2DA1613BC92}"/>
              </a:ext>
            </a:extLst>
          </p:cNvPr>
          <p:cNvSpPr/>
          <p:nvPr/>
        </p:nvSpPr>
        <p:spPr bwMode="auto">
          <a:xfrm>
            <a:off x="4370454" y="3369405"/>
            <a:ext cx="2160240" cy="2016224"/>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3" name="Ellipse 12">
            <a:extLst>
              <a:ext uri="{FF2B5EF4-FFF2-40B4-BE49-F238E27FC236}">
                <a16:creationId xmlns:a16="http://schemas.microsoft.com/office/drawing/2014/main" id="{5043361A-2F41-4D89-91D1-14BBBB68FD12}"/>
              </a:ext>
            </a:extLst>
          </p:cNvPr>
          <p:cNvSpPr/>
          <p:nvPr/>
        </p:nvSpPr>
        <p:spPr bwMode="auto">
          <a:xfrm>
            <a:off x="2047903" y="1123367"/>
            <a:ext cx="2160240" cy="2016224"/>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4" name="Ellipse 3">
            <a:extLst>
              <a:ext uri="{FF2B5EF4-FFF2-40B4-BE49-F238E27FC236}">
                <a16:creationId xmlns:a16="http://schemas.microsoft.com/office/drawing/2014/main" id="{83D4E2D2-4658-4440-A0C8-BED2F37B0CC9}"/>
              </a:ext>
            </a:extLst>
          </p:cNvPr>
          <p:cNvSpPr/>
          <p:nvPr/>
        </p:nvSpPr>
        <p:spPr bwMode="auto">
          <a:xfrm>
            <a:off x="5262134" y="4195955"/>
            <a:ext cx="366192" cy="360040"/>
          </a:xfrm>
          <a:prstGeom prst="ellipse">
            <a:avLst/>
          </a:prstGeom>
          <a:solidFill>
            <a:srgbClr val="E65208"/>
          </a:solidFill>
          <a:ln w="12700" cap="flat" cmpd="sng" algn="ctr">
            <a:no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CH"/>
          </a:p>
        </p:txBody>
      </p:sp>
      <p:sp>
        <p:nvSpPr>
          <p:cNvPr id="14" name="Ellipse 13">
            <a:extLst>
              <a:ext uri="{FF2B5EF4-FFF2-40B4-BE49-F238E27FC236}">
                <a16:creationId xmlns:a16="http://schemas.microsoft.com/office/drawing/2014/main" id="{A0908221-2AD6-498B-9AD4-AB00A9D55CDC}"/>
              </a:ext>
            </a:extLst>
          </p:cNvPr>
          <p:cNvSpPr/>
          <p:nvPr/>
        </p:nvSpPr>
        <p:spPr bwMode="auto">
          <a:xfrm>
            <a:off x="2989206" y="4197497"/>
            <a:ext cx="366192" cy="360040"/>
          </a:xfrm>
          <a:prstGeom prst="ellipse">
            <a:avLst/>
          </a:prstGeom>
          <a:solidFill>
            <a:srgbClr val="E65208"/>
          </a:solidFill>
          <a:ln w="12700" cap="flat" cmpd="sng" algn="ctr">
            <a:no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CH"/>
          </a:p>
        </p:txBody>
      </p:sp>
      <p:sp>
        <p:nvSpPr>
          <p:cNvPr id="15" name="Ellipse 14">
            <a:extLst>
              <a:ext uri="{FF2B5EF4-FFF2-40B4-BE49-F238E27FC236}">
                <a16:creationId xmlns:a16="http://schemas.microsoft.com/office/drawing/2014/main" id="{793CCF0C-2A3B-4AF6-816A-7047D0C8E14A}"/>
              </a:ext>
            </a:extLst>
          </p:cNvPr>
          <p:cNvSpPr/>
          <p:nvPr/>
        </p:nvSpPr>
        <p:spPr bwMode="auto">
          <a:xfrm>
            <a:off x="5262134" y="1927098"/>
            <a:ext cx="366192" cy="360040"/>
          </a:xfrm>
          <a:prstGeom prst="ellipse">
            <a:avLst/>
          </a:prstGeom>
          <a:solidFill>
            <a:srgbClr val="E65208"/>
          </a:solidFill>
          <a:ln w="12700" cap="flat" cmpd="sng" algn="ctr">
            <a:no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CH"/>
          </a:p>
        </p:txBody>
      </p:sp>
      <p:sp>
        <p:nvSpPr>
          <p:cNvPr id="16" name="Ellipse 15">
            <a:extLst>
              <a:ext uri="{FF2B5EF4-FFF2-40B4-BE49-F238E27FC236}">
                <a16:creationId xmlns:a16="http://schemas.microsoft.com/office/drawing/2014/main" id="{EAFB7B9F-09C8-4E31-90B0-2282A9607540}"/>
              </a:ext>
            </a:extLst>
          </p:cNvPr>
          <p:cNvSpPr/>
          <p:nvPr/>
        </p:nvSpPr>
        <p:spPr bwMode="auto">
          <a:xfrm>
            <a:off x="2989206" y="1951459"/>
            <a:ext cx="366192" cy="360040"/>
          </a:xfrm>
          <a:prstGeom prst="ellipse">
            <a:avLst/>
          </a:prstGeom>
          <a:solidFill>
            <a:srgbClr val="E6520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65" name="Rechteck 64">
            <a:extLst>
              <a:ext uri="{FF2B5EF4-FFF2-40B4-BE49-F238E27FC236}">
                <a16:creationId xmlns:a16="http://schemas.microsoft.com/office/drawing/2014/main" id="{970F8ED0-C2B1-4043-9630-7672CADF5EE7}"/>
              </a:ext>
            </a:extLst>
          </p:cNvPr>
          <p:cNvSpPr/>
          <p:nvPr/>
        </p:nvSpPr>
        <p:spPr>
          <a:xfrm>
            <a:off x="767705" y="2033875"/>
            <a:ext cx="1072702"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Too cold</a:t>
            </a:r>
          </a:p>
        </p:txBody>
      </p:sp>
      <p:sp>
        <p:nvSpPr>
          <p:cNvPr id="66" name="Rechteck 65">
            <a:extLst>
              <a:ext uri="{FF2B5EF4-FFF2-40B4-BE49-F238E27FC236}">
                <a16:creationId xmlns:a16="http://schemas.microsoft.com/office/drawing/2014/main" id="{173A52CF-4F5E-4E0E-B136-E2198CCD9133}"/>
              </a:ext>
            </a:extLst>
          </p:cNvPr>
          <p:cNvSpPr/>
          <p:nvPr/>
        </p:nvSpPr>
        <p:spPr>
          <a:xfrm>
            <a:off x="823257" y="4229075"/>
            <a:ext cx="822755"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Drafty</a:t>
            </a:r>
          </a:p>
        </p:txBody>
      </p:sp>
      <p:sp>
        <p:nvSpPr>
          <p:cNvPr id="67" name="Rechteck 66">
            <a:extLst>
              <a:ext uri="{FF2B5EF4-FFF2-40B4-BE49-F238E27FC236}">
                <a16:creationId xmlns:a16="http://schemas.microsoft.com/office/drawing/2014/main" id="{54471AD9-CF9C-409C-88AA-F6CF75274774}"/>
              </a:ext>
            </a:extLst>
          </p:cNvPr>
          <p:cNvSpPr/>
          <p:nvPr/>
        </p:nvSpPr>
        <p:spPr>
          <a:xfrm>
            <a:off x="7216444" y="2153027"/>
            <a:ext cx="1072702"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Too hot</a:t>
            </a:r>
          </a:p>
        </p:txBody>
      </p:sp>
      <p:sp>
        <p:nvSpPr>
          <p:cNvPr id="68" name="Rechteck 67">
            <a:extLst>
              <a:ext uri="{FF2B5EF4-FFF2-40B4-BE49-F238E27FC236}">
                <a16:creationId xmlns:a16="http://schemas.microsoft.com/office/drawing/2014/main" id="{5444333E-79B9-462A-8E4E-025568890A23}"/>
              </a:ext>
            </a:extLst>
          </p:cNvPr>
          <p:cNvSpPr/>
          <p:nvPr/>
        </p:nvSpPr>
        <p:spPr>
          <a:xfrm>
            <a:off x="7302548" y="4266226"/>
            <a:ext cx="1376092" cy="6985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Right </a:t>
            </a:r>
            <a:r>
              <a:rPr lang="en-US" sz="1600" b="0" dirty="0" err="1">
                <a:latin typeface="+mn-lt"/>
                <a:ea typeface="ＭＳ Ｐゴシック" charset="-128"/>
              </a:rPr>
              <a:t>Temperaure</a:t>
            </a:r>
            <a:endParaRPr lang="en-US" sz="1600" b="0" dirty="0">
              <a:latin typeface="+mn-lt"/>
              <a:ea typeface="ＭＳ Ｐゴシック" charset="-128"/>
            </a:endParaRPr>
          </a:p>
        </p:txBody>
      </p:sp>
      <p:pic>
        <p:nvPicPr>
          <p:cNvPr id="69" name="Grafik 68" descr="Ausrufezeichen">
            <a:extLst>
              <a:ext uri="{FF2B5EF4-FFF2-40B4-BE49-F238E27FC236}">
                <a16:creationId xmlns:a16="http://schemas.microsoft.com/office/drawing/2014/main" id="{93BE30F4-0C1C-4575-B302-8D96EA61F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8092" y="5247457"/>
            <a:ext cx="722375" cy="722375"/>
          </a:xfrm>
          <a:prstGeom prst="rect">
            <a:avLst/>
          </a:prstGeom>
        </p:spPr>
      </p:pic>
      <p:sp>
        <p:nvSpPr>
          <p:cNvPr id="70" name="Textfeld 9">
            <a:extLst>
              <a:ext uri="{FF2B5EF4-FFF2-40B4-BE49-F238E27FC236}">
                <a16:creationId xmlns:a16="http://schemas.microsoft.com/office/drawing/2014/main" id="{E5436CA9-2AC1-4926-812F-F4890AE44D36}"/>
              </a:ext>
            </a:extLst>
          </p:cNvPr>
          <p:cNvSpPr txBox="1"/>
          <p:nvPr/>
        </p:nvSpPr>
        <p:spPr>
          <a:xfrm>
            <a:off x="352929" y="2038118"/>
            <a:ext cx="489818" cy="646331"/>
          </a:xfrm>
          <a:prstGeom prst="rect">
            <a:avLst/>
          </a:prstGeom>
          <a:noFill/>
        </p:spPr>
        <p:txBody>
          <a:bodyPr wrap="square" rtlCol="0">
            <a:spAutoFit/>
          </a:bodyPr>
          <a:lstStyle/>
          <a:p>
            <a:r>
              <a:rPr lang="de-CH" sz="3600" dirty="0">
                <a:solidFill>
                  <a:srgbClr val="FF0000"/>
                </a:solidFill>
              </a:rPr>
              <a:t>X</a:t>
            </a:r>
          </a:p>
        </p:txBody>
      </p:sp>
      <p:sp>
        <p:nvSpPr>
          <p:cNvPr id="71" name="Textfeld 9">
            <a:extLst>
              <a:ext uri="{FF2B5EF4-FFF2-40B4-BE49-F238E27FC236}">
                <a16:creationId xmlns:a16="http://schemas.microsoft.com/office/drawing/2014/main" id="{25795DF0-735C-4308-88BD-99879535B132}"/>
              </a:ext>
            </a:extLst>
          </p:cNvPr>
          <p:cNvSpPr txBox="1"/>
          <p:nvPr/>
        </p:nvSpPr>
        <p:spPr>
          <a:xfrm>
            <a:off x="324390" y="4257255"/>
            <a:ext cx="489818" cy="646331"/>
          </a:xfrm>
          <a:prstGeom prst="rect">
            <a:avLst/>
          </a:prstGeom>
          <a:noFill/>
        </p:spPr>
        <p:txBody>
          <a:bodyPr wrap="square" rtlCol="0">
            <a:spAutoFit/>
          </a:bodyPr>
          <a:lstStyle/>
          <a:p>
            <a:r>
              <a:rPr lang="de-CH" sz="3600" dirty="0">
                <a:solidFill>
                  <a:srgbClr val="FF0000"/>
                </a:solidFill>
              </a:rPr>
              <a:t>X</a:t>
            </a:r>
          </a:p>
        </p:txBody>
      </p:sp>
      <p:sp>
        <p:nvSpPr>
          <p:cNvPr id="72" name="Textfeld 9">
            <a:extLst>
              <a:ext uri="{FF2B5EF4-FFF2-40B4-BE49-F238E27FC236}">
                <a16:creationId xmlns:a16="http://schemas.microsoft.com/office/drawing/2014/main" id="{F6B91E70-E25C-4F24-904D-048E93460E9A}"/>
              </a:ext>
            </a:extLst>
          </p:cNvPr>
          <p:cNvSpPr txBox="1"/>
          <p:nvPr/>
        </p:nvSpPr>
        <p:spPr>
          <a:xfrm>
            <a:off x="6709853" y="2125211"/>
            <a:ext cx="489818" cy="646331"/>
          </a:xfrm>
          <a:prstGeom prst="rect">
            <a:avLst/>
          </a:prstGeom>
          <a:noFill/>
        </p:spPr>
        <p:txBody>
          <a:bodyPr wrap="square" rtlCol="0">
            <a:spAutoFit/>
          </a:bodyPr>
          <a:lstStyle/>
          <a:p>
            <a:r>
              <a:rPr lang="de-CH" sz="3600" dirty="0">
                <a:solidFill>
                  <a:srgbClr val="FF0000"/>
                </a:solidFill>
              </a:rPr>
              <a:t>X</a:t>
            </a:r>
          </a:p>
        </p:txBody>
      </p:sp>
      <p:pic>
        <p:nvPicPr>
          <p:cNvPr id="75" name="Grafik 74" descr="Häkchen">
            <a:extLst>
              <a:ext uri="{FF2B5EF4-FFF2-40B4-BE49-F238E27FC236}">
                <a16:creationId xmlns:a16="http://schemas.microsoft.com/office/drawing/2014/main" id="{3CA6D74D-0EC1-48F9-A109-D7B11490CB8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95685" y="4397804"/>
            <a:ext cx="501102" cy="501102"/>
          </a:xfrm>
          <a:prstGeom prst="rect">
            <a:avLst/>
          </a:prstGeom>
        </p:spPr>
      </p:pic>
      <p:pic>
        <p:nvPicPr>
          <p:cNvPr id="6" name="Grafik 5">
            <a:extLst>
              <a:ext uri="{FF2B5EF4-FFF2-40B4-BE49-F238E27FC236}">
                <a16:creationId xmlns:a16="http://schemas.microsoft.com/office/drawing/2014/main" id="{0A3E6138-5EC4-4E46-88C1-62AF9FA43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7904" y="1841496"/>
            <a:ext cx="373974" cy="285867"/>
          </a:xfrm>
          <a:prstGeom prst="rect">
            <a:avLst/>
          </a:prstGeom>
        </p:spPr>
      </p:pic>
      <p:pic>
        <p:nvPicPr>
          <p:cNvPr id="77" name="Grafik 76">
            <a:extLst>
              <a:ext uri="{FF2B5EF4-FFF2-40B4-BE49-F238E27FC236}">
                <a16:creationId xmlns:a16="http://schemas.microsoft.com/office/drawing/2014/main" id="{E737365B-3EAD-45F4-B2F0-B0F694BFDB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17"/>
          <a:stretch/>
        </p:blipFill>
        <p:spPr>
          <a:xfrm>
            <a:off x="5912915" y="2346709"/>
            <a:ext cx="447567" cy="452795"/>
          </a:xfrm>
          <a:prstGeom prst="rect">
            <a:avLst/>
          </a:prstGeom>
        </p:spPr>
      </p:pic>
      <p:pic>
        <p:nvPicPr>
          <p:cNvPr id="79" name="Grafik 78">
            <a:extLst>
              <a:ext uri="{FF2B5EF4-FFF2-40B4-BE49-F238E27FC236}">
                <a16:creationId xmlns:a16="http://schemas.microsoft.com/office/drawing/2014/main" id="{242B56EC-6B83-4CBE-BBEF-2F52ACDDFB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5526130" y="1225277"/>
            <a:ext cx="469674" cy="475160"/>
          </a:xfrm>
          <a:prstGeom prst="rect">
            <a:avLst/>
          </a:prstGeom>
        </p:spPr>
      </p:pic>
      <p:pic>
        <p:nvPicPr>
          <p:cNvPr id="80" name="Grafik 79">
            <a:extLst>
              <a:ext uri="{FF2B5EF4-FFF2-40B4-BE49-F238E27FC236}">
                <a16:creationId xmlns:a16="http://schemas.microsoft.com/office/drawing/2014/main" id="{C0640057-FC35-4859-A194-8D6F2123D74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17"/>
          <a:stretch/>
        </p:blipFill>
        <p:spPr>
          <a:xfrm>
            <a:off x="5919375" y="1481147"/>
            <a:ext cx="447567" cy="452795"/>
          </a:xfrm>
          <a:prstGeom prst="rect">
            <a:avLst/>
          </a:prstGeom>
        </p:spPr>
      </p:pic>
      <p:pic>
        <p:nvPicPr>
          <p:cNvPr id="81" name="Grafik 80">
            <a:extLst>
              <a:ext uri="{FF2B5EF4-FFF2-40B4-BE49-F238E27FC236}">
                <a16:creationId xmlns:a16="http://schemas.microsoft.com/office/drawing/2014/main" id="{4B8097B4-ACAF-43FA-AB56-3C0822639C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17"/>
          <a:stretch/>
        </p:blipFill>
        <p:spPr>
          <a:xfrm flipH="1">
            <a:off x="4628295" y="2468172"/>
            <a:ext cx="447567" cy="452795"/>
          </a:xfrm>
          <a:prstGeom prst="rect">
            <a:avLst/>
          </a:prstGeom>
        </p:spPr>
      </p:pic>
      <p:pic>
        <p:nvPicPr>
          <p:cNvPr id="84" name="Grafik 83">
            <a:extLst>
              <a:ext uri="{FF2B5EF4-FFF2-40B4-BE49-F238E27FC236}">
                <a16:creationId xmlns:a16="http://schemas.microsoft.com/office/drawing/2014/main" id="{F01E3468-F554-4ABE-915C-F8705DF77A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4492811" y="1400958"/>
            <a:ext cx="469674" cy="475160"/>
          </a:xfrm>
          <a:prstGeom prst="rect">
            <a:avLst/>
          </a:prstGeom>
        </p:spPr>
      </p:pic>
      <p:pic>
        <p:nvPicPr>
          <p:cNvPr id="85" name="Grafik 84">
            <a:extLst>
              <a:ext uri="{FF2B5EF4-FFF2-40B4-BE49-F238E27FC236}">
                <a16:creationId xmlns:a16="http://schemas.microsoft.com/office/drawing/2014/main" id="{B084ADC8-7A55-455F-A228-9F55CDFEB1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5371851" y="2611155"/>
            <a:ext cx="469674" cy="475160"/>
          </a:xfrm>
          <a:prstGeom prst="rect">
            <a:avLst/>
          </a:prstGeom>
        </p:spPr>
      </p:pic>
      <p:pic>
        <p:nvPicPr>
          <p:cNvPr id="86" name="Grafik 85">
            <a:extLst>
              <a:ext uri="{FF2B5EF4-FFF2-40B4-BE49-F238E27FC236}">
                <a16:creationId xmlns:a16="http://schemas.microsoft.com/office/drawing/2014/main" id="{CC94093C-D7D2-4BE9-9E6C-B897D85D8E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4414460" y="2135995"/>
            <a:ext cx="469674" cy="475160"/>
          </a:xfrm>
          <a:prstGeom prst="rect">
            <a:avLst/>
          </a:prstGeom>
        </p:spPr>
      </p:pic>
      <p:pic>
        <p:nvPicPr>
          <p:cNvPr id="88" name="Grafik 87">
            <a:extLst>
              <a:ext uri="{FF2B5EF4-FFF2-40B4-BE49-F238E27FC236}">
                <a16:creationId xmlns:a16="http://schemas.microsoft.com/office/drawing/2014/main" id="{DC8F1E81-A686-4A8F-9C64-C30B673948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4930930" y="2624808"/>
            <a:ext cx="469674" cy="475160"/>
          </a:xfrm>
          <a:prstGeom prst="rect">
            <a:avLst/>
          </a:prstGeom>
        </p:spPr>
      </p:pic>
      <p:pic>
        <p:nvPicPr>
          <p:cNvPr id="89" name="Grafik 88">
            <a:extLst>
              <a:ext uri="{FF2B5EF4-FFF2-40B4-BE49-F238E27FC236}">
                <a16:creationId xmlns:a16="http://schemas.microsoft.com/office/drawing/2014/main" id="{B0F4A27E-108D-45FF-B91C-6AD0842436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5595710" y="2534857"/>
            <a:ext cx="469674" cy="475160"/>
          </a:xfrm>
          <a:prstGeom prst="rect">
            <a:avLst/>
          </a:prstGeom>
        </p:spPr>
      </p:pic>
      <p:pic>
        <p:nvPicPr>
          <p:cNvPr id="90" name="Grafik 89">
            <a:extLst>
              <a:ext uri="{FF2B5EF4-FFF2-40B4-BE49-F238E27FC236}">
                <a16:creationId xmlns:a16="http://schemas.microsoft.com/office/drawing/2014/main" id="{F43600AD-B780-4450-BF21-24F4E488EF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6039719" y="1907965"/>
            <a:ext cx="469674" cy="475160"/>
          </a:xfrm>
          <a:prstGeom prst="rect">
            <a:avLst/>
          </a:prstGeom>
        </p:spPr>
      </p:pic>
      <p:pic>
        <p:nvPicPr>
          <p:cNvPr id="91" name="Grafik 90">
            <a:extLst>
              <a:ext uri="{FF2B5EF4-FFF2-40B4-BE49-F238E27FC236}">
                <a16:creationId xmlns:a16="http://schemas.microsoft.com/office/drawing/2014/main" id="{98A78850-1AF6-4B12-9606-0096BCD180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6203" y="1164215"/>
            <a:ext cx="373974" cy="285867"/>
          </a:xfrm>
          <a:prstGeom prst="rect">
            <a:avLst/>
          </a:prstGeom>
        </p:spPr>
      </p:pic>
      <p:pic>
        <p:nvPicPr>
          <p:cNvPr id="92" name="Grafik 91">
            <a:extLst>
              <a:ext uri="{FF2B5EF4-FFF2-40B4-BE49-F238E27FC236}">
                <a16:creationId xmlns:a16="http://schemas.microsoft.com/office/drawing/2014/main" id="{565EF554-4ABF-42D2-BC88-FA42B3719D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4773891" y="1259964"/>
            <a:ext cx="469674" cy="475160"/>
          </a:xfrm>
          <a:prstGeom prst="rect">
            <a:avLst/>
          </a:prstGeom>
        </p:spPr>
      </p:pic>
      <p:pic>
        <p:nvPicPr>
          <p:cNvPr id="83" name="Grafik 82">
            <a:extLst>
              <a:ext uri="{FF2B5EF4-FFF2-40B4-BE49-F238E27FC236}">
                <a16:creationId xmlns:a16="http://schemas.microsoft.com/office/drawing/2014/main" id="{36E58560-FE7D-4410-9BA3-D88F9E2727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3292566" y="1876118"/>
            <a:ext cx="469674" cy="475160"/>
          </a:xfrm>
          <a:prstGeom prst="rect">
            <a:avLst/>
          </a:prstGeom>
        </p:spPr>
      </p:pic>
      <p:pic>
        <p:nvPicPr>
          <p:cNvPr id="94" name="Grafik 93">
            <a:extLst>
              <a:ext uri="{FF2B5EF4-FFF2-40B4-BE49-F238E27FC236}">
                <a16:creationId xmlns:a16="http://schemas.microsoft.com/office/drawing/2014/main" id="{625DD289-F397-4E52-8078-C81C7F06EE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620543" y="1878975"/>
            <a:ext cx="373974" cy="285867"/>
          </a:xfrm>
          <a:prstGeom prst="rect">
            <a:avLst/>
          </a:prstGeom>
        </p:spPr>
      </p:pic>
      <p:pic>
        <p:nvPicPr>
          <p:cNvPr id="99" name="Grafik 98">
            <a:extLst>
              <a:ext uri="{FF2B5EF4-FFF2-40B4-BE49-F238E27FC236}">
                <a16:creationId xmlns:a16="http://schemas.microsoft.com/office/drawing/2014/main" id="{BE3E67BD-9135-43F2-A00E-28DA4B72B2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2468598" y="1865240"/>
            <a:ext cx="469674" cy="475160"/>
          </a:xfrm>
          <a:prstGeom prst="rect">
            <a:avLst/>
          </a:prstGeom>
        </p:spPr>
      </p:pic>
      <p:pic>
        <p:nvPicPr>
          <p:cNvPr id="95" name="Grafik 94">
            <a:extLst>
              <a:ext uri="{FF2B5EF4-FFF2-40B4-BE49-F238E27FC236}">
                <a16:creationId xmlns:a16="http://schemas.microsoft.com/office/drawing/2014/main" id="{763D095E-F7C1-4765-8C18-F9FAC6F1FF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83450" y="2132918"/>
            <a:ext cx="373974" cy="285867"/>
          </a:xfrm>
          <a:prstGeom prst="rect">
            <a:avLst/>
          </a:prstGeom>
        </p:spPr>
      </p:pic>
      <p:pic>
        <p:nvPicPr>
          <p:cNvPr id="98" name="Grafik 97">
            <a:extLst>
              <a:ext uri="{FF2B5EF4-FFF2-40B4-BE49-F238E27FC236}">
                <a16:creationId xmlns:a16="http://schemas.microsoft.com/office/drawing/2014/main" id="{5A78D6B9-6D22-4828-A0A2-FCA854118A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2707266" y="2127738"/>
            <a:ext cx="469674" cy="475160"/>
          </a:xfrm>
          <a:prstGeom prst="rect">
            <a:avLst/>
          </a:prstGeom>
        </p:spPr>
      </p:pic>
      <p:pic>
        <p:nvPicPr>
          <p:cNvPr id="96" name="Grafik 95">
            <a:extLst>
              <a:ext uri="{FF2B5EF4-FFF2-40B4-BE49-F238E27FC236}">
                <a16:creationId xmlns:a16="http://schemas.microsoft.com/office/drawing/2014/main" id="{6002C447-50AE-441C-A54C-D64019AD81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67063" y="2294833"/>
            <a:ext cx="373974" cy="285867"/>
          </a:xfrm>
          <a:prstGeom prst="rect">
            <a:avLst/>
          </a:prstGeom>
        </p:spPr>
      </p:pic>
      <p:pic>
        <p:nvPicPr>
          <p:cNvPr id="101" name="Grafik 100">
            <a:extLst>
              <a:ext uri="{FF2B5EF4-FFF2-40B4-BE49-F238E27FC236}">
                <a16:creationId xmlns:a16="http://schemas.microsoft.com/office/drawing/2014/main" id="{391C89E6-F86A-4010-AED2-D933CA7F82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274232" y="2149099"/>
            <a:ext cx="373974" cy="285867"/>
          </a:xfrm>
          <a:prstGeom prst="rect">
            <a:avLst/>
          </a:prstGeom>
        </p:spPr>
      </p:pic>
      <p:pic>
        <p:nvPicPr>
          <p:cNvPr id="97" name="Grafik 96">
            <a:extLst>
              <a:ext uri="{FF2B5EF4-FFF2-40B4-BE49-F238E27FC236}">
                <a16:creationId xmlns:a16="http://schemas.microsoft.com/office/drawing/2014/main" id="{E113500A-41B9-4AC1-B2D4-E50424A037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3137982" y="2186162"/>
            <a:ext cx="469674" cy="475160"/>
          </a:xfrm>
          <a:prstGeom prst="rect">
            <a:avLst/>
          </a:prstGeom>
        </p:spPr>
      </p:pic>
      <p:pic>
        <p:nvPicPr>
          <p:cNvPr id="102" name="Grafik 101">
            <a:extLst>
              <a:ext uri="{FF2B5EF4-FFF2-40B4-BE49-F238E27FC236}">
                <a16:creationId xmlns:a16="http://schemas.microsoft.com/office/drawing/2014/main" id="{8ED7AB57-CFA9-401C-A0EE-F58788DC79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348613" y="3497168"/>
            <a:ext cx="469674" cy="475160"/>
          </a:xfrm>
          <a:prstGeom prst="rect">
            <a:avLst/>
          </a:prstGeom>
        </p:spPr>
      </p:pic>
      <p:pic>
        <p:nvPicPr>
          <p:cNvPr id="103" name="Grafik 102">
            <a:extLst>
              <a:ext uri="{FF2B5EF4-FFF2-40B4-BE49-F238E27FC236}">
                <a16:creationId xmlns:a16="http://schemas.microsoft.com/office/drawing/2014/main" id="{972FAE38-A690-487D-94E0-904CD2392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212975" y="3647555"/>
            <a:ext cx="469674" cy="475160"/>
          </a:xfrm>
          <a:prstGeom prst="rect">
            <a:avLst/>
          </a:prstGeom>
        </p:spPr>
      </p:pic>
      <p:pic>
        <p:nvPicPr>
          <p:cNvPr id="104" name="Grafik 103">
            <a:extLst>
              <a:ext uri="{FF2B5EF4-FFF2-40B4-BE49-F238E27FC236}">
                <a16:creationId xmlns:a16="http://schemas.microsoft.com/office/drawing/2014/main" id="{12E9C2D5-B571-4F9D-AD9F-E01A0D96B4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284484" y="3787251"/>
            <a:ext cx="469674" cy="475160"/>
          </a:xfrm>
          <a:prstGeom prst="rect">
            <a:avLst/>
          </a:prstGeom>
        </p:spPr>
      </p:pic>
      <p:pic>
        <p:nvPicPr>
          <p:cNvPr id="105" name="Grafik 104">
            <a:extLst>
              <a:ext uri="{FF2B5EF4-FFF2-40B4-BE49-F238E27FC236}">
                <a16:creationId xmlns:a16="http://schemas.microsoft.com/office/drawing/2014/main" id="{664CE78D-CE8B-4D48-A8B6-11BC9CBF71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031410" y="3848517"/>
            <a:ext cx="469674" cy="475160"/>
          </a:xfrm>
          <a:prstGeom prst="rect">
            <a:avLst/>
          </a:prstGeom>
        </p:spPr>
      </p:pic>
      <p:pic>
        <p:nvPicPr>
          <p:cNvPr id="106" name="Grafik 105">
            <a:extLst>
              <a:ext uri="{FF2B5EF4-FFF2-40B4-BE49-F238E27FC236}">
                <a16:creationId xmlns:a16="http://schemas.microsoft.com/office/drawing/2014/main" id="{DD2B0A04-BC56-401D-9573-C7211B827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016604" y="4094729"/>
            <a:ext cx="469674" cy="475160"/>
          </a:xfrm>
          <a:prstGeom prst="rect">
            <a:avLst/>
          </a:prstGeom>
        </p:spPr>
      </p:pic>
      <p:pic>
        <p:nvPicPr>
          <p:cNvPr id="107" name="Grafik 106">
            <a:extLst>
              <a:ext uri="{FF2B5EF4-FFF2-40B4-BE49-F238E27FC236}">
                <a16:creationId xmlns:a16="http://schemas.microsoft.com/office/drawing/2014/main" id="{8E41616E-D44C-4D0C-8E46-D23B61E147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044010" y="4250296"/>
            <a:ext cx="469674" cy="475160"/>
          </a:xfrm>
          <a:prstGeom prst="rect">
            <a:avLst/>
          </a:prstGeom>
        </p:spPr>
      </p:pic>
      <p:pic>
        <p:nvPicPr>
          <p:cNvPr id="108" name="Grafik 107">
            <a:extLst>
              <a:ext uri="{FF2B5EF4-FFF2-40B4-BE49-F238E27FC236}">
                <a16:creationId xmlns:a16="http://schemas.microsoft.com/office/drawing/2014/main" id="{2760C1AC-53D4-4179-929C-0405DC05B7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182524" y="4498283"/>
            <a:ext cx="469674" cy="475160"/>
          </a:xfrm>
          <a:prstGeom prst="rect">
            <a:avLst/>
          </a:prstGeom>
        </p:spPr>
      </p:pic>
      <p:pic>
        <p:nvPicPr>
          <p:cNvPr id="109" name="Grafik 108">
            <a:extLst>
              <a:ext uri="{FF2B5EF4-FFF2-40B4-BE49-F238E27FC236}">
                <a16:creationId xmlns:a16="http://schemas.microsoft.com/office/drawing/2014/main" id="{8E98548B-A18E-4A1B-9A3D-095CFF9F65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2302914" y="4643136"/>
            <a:ext cx="469674" cy="475160"/>
          </a:xfrm>
          <a:prstGeom prst="rect">
            <a:avLst/>
          </a:prstGeom>
        </p:spPr>
      </p:pic>
      <p:pic>
        <p:nvPicPr>
          <p:cNvPr id="110" name="Grafik 109">
            <a:extLst>
              <a:ext uri="{FF2B5EF4-FFF2-40B4-BE49-F238E27FC236}">
                <a16:creationId xmlns:a16="http://schemas.microsoft.com/office/drawing/2014/main" id="{9D23AD41-3536-4882-B931-2549F1D6CD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92687" y="4041293"/>
            <a:ext cx="373974" cy="285867"/>
          </a:xfrm>
          <a:prstGeom prst="rect">
            <a:avLst/>
          </a:prstGeom>
        </p:spPr>
      </p:pic>
      <p:pic>
        <p:nvPicPr>
          <p:cNvPr id="111" name="Grafik 110">
            <a:extLst>
              <a:ext uri="{FF2B5EF4-FFF2-40B4-BE49-F238E27FC236}">
                <a16:creationId xmlns:a16="http://schemas.microsoft.com/office/drawing/2014/main" id="{237B39A6-0464-4BFB-9919-93C25C8004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453425" y="4898366"/>
            <a:ext cx="373974" cy="285867"/>
          </a:xfrm>
          <a:prstGeom prst="rect">
            <a:avLst/>
          </a:prstGeom>
        </p:spPr>
      </p:pic>
      <p:pic>
        <p:nvPicPr>
          <p:cNvPr id="115" name="Grafik 114">
            <a:extLst>
              <a:ext uri="{FF2B5EF4-FFF2-40B4-BE49-F238E27FC236}">
                <a16:creationId xmlns:a16="http://schemas.microsoft.com/office/drawing/2014/main" id="{2432A589-F5F5-49E1-B511-C0AA9471C0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5715441" y="3547242"/>
            <a:ext cx="469674" cy="475160"/>
          </a:xfrm>
          <a:prstGeom prst="rect">
            <a:avLst/>
          </a:prstGeom>
        </p:spPr>
      </p:pic>
      <p:pic>
        <p:nvPicPr>
          <p:cNvPr id="116" name="Grafik 115">
            <a:extLst>
              <a:ext uri="{FF2B5EF4-FFF2-40B4-BE49-F238E27FC236}">
                <a16:creationId xmlns:a16="http://schemas.microsoft.com/office/drawing/2014/main" id="{506C593B-7D45-41E9-AFE7-7A72CDB4F3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4624891" y="3761770"/>
            <a:ext cx="469674" cy="475160"/>
          </a:xfrm>
          <a:prstGeom prst="rect">
            <a:avLst/>
          </a:prstGeom>
        </p:spPr>
      </p:pic>
      <p:pic>
        <p:nvPicPr>
          <p:cNvPr id="117" name="Grafik 116">
            <a:extLst>
              <a:ext uri="{FF2B5EF4-FFF2-40B4-BE49-F238E27FC236}">
                <a16:creationId xmlns:a16="http://schemas.microsoft.com/office/drawing/2014/main" id="{79F1D3F1-4485-4620-9003-06AB25BB9E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4719686" y="4347119"/>
            <a:ext cx="469674" cy="475160"/>
          </a:xfrm>
          <a:prstGeom prst="rect">
            <a:avLst/>
          </a:prstGeom>
        </p:spPr>
      </p:pic>
      <p:pic>
        <p:nvPicPr>
          <p:cNvPr id="118" name="Grafik 117">
            <a:extLst>
              <a:ext uri="{FF2B5EF4-FFF2-40B4-BE49-F238E27FC236}">
                <a16:creationId xmlns:a16="http://schemas.microsoft.com/office/drawing/2014/main" id="{8D75BA01-39AE-49E7-9999-BD994DE5A8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flipH="1">
            <a:off x="5715441" y="4677205"/>
            <a:ext cx="469674" cy="475160"/>
          </a:xfrm>
          <a:prstGeom prst="rect">
            <a:avLst/>
          </a:prstGeom>
        </p:spPr>
      </p:pic>
      <p:pic>
        <p:nvPicPr>
          <p:cNvPr id="119" name="Grafik 118">
            <a:extLst>
              <a:ext uri="{FF2B5EF4-FFF2-40B4-BE49-F238E27FC236}">
                <a16:creationId xmlns:a16="http://schemas.microsoft.com/office/drawing/2014/main" id="{A6E18D75-F94C-4DB6-9510-C6379317DD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4947509" y="3449180"/>
            <a:ext cx="469674" cy="475160"/>
          </a:xfrm>
          <a:prstGeom prst="rect">
            <a:avLst/>
          </a:prstGeom>
        </p:spPr>
      </p:pic>
      <p:pic>
        <p:nvPicPr>
          <p:cNvPr id="120" name="Grafik 119">
            <a:extLst>
              <a:ext uri="{FF2B5EF4-FFF2-40B4-BE49-F238E27FC236}">
                <a16:creationId xmlns:a16="http://schemas.microsoft.com/office/drawing/2014/main" id="{ECE63FA3-E431-4549-BA2F-36BD47E620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5950278" y="3904677"/>
            <a:ext cx="469674" cy="475160"/>
          </a:xfrm>
          <a:prstGeom prst="rect">
            <a:avLst/>
          </a:prstGeom>
        </p:spPr>
      </p:pic>
      <p:pic>
        <p:nvPicPr>
          <p:cNvPr id="121" name="Grafik 120">
            <a:extLst>
              <a:ext uri="{FF2B5EF4-FFF2-40B4-BE49-F238E27FC236}">
                <a16:creationId xmlns:a16="http://schemas.microsoft.com/office/drawing/2014/main" id="{91C07889-9A2D-4692-A9EA-1E87C3A87D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5673126" y="4229075"/>
            <a:ext cx="469674" cy="475160"/>
          </a:xfrm>
          <a:prstGeom prst="rect">
            <a:avLst/>
          </a:prstGeom>
        </p:spPr>
      </p:pic>
      <p:pic>
        <p:nvPicPr>
          <p:cNvPr id="122" name="Grafik 121">
            <a:extLst>
              <a:ext uri="{FF2B5EF4-FFF2-40B4-BE49-F238E27FC236}">
                <a16:creationId xmlns:a16="http://schemas.microsoft.com/office/drawing/2014/main" id="{62774B9C-266C-4BC7-858A-594CB3C0F5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7"/>
          <a:stretch/>
        </p:blipFill>
        <p:spPr>
          <a:xfrm>
            <a:off x="5100219" y="4855607"/>
            <a:ext cx="469674" cy="475160"/>
          </a:xfrm>
          <a:prstGeom prst="rect">
            <a:avLst/>
          </a:prstGeom>
        </p:spPr>
      </p:pic>
      <p:pic>
        <p:nvPicPr>
          <p:cNvPr id="123" name="Grafik 122">
            <a:extLst>
              <a:ext uri="{FF2B5EF4-FFF2-40B4-BE49-F238E27FC236}">
                <a16:creationId xmlns:a16="http://schemas.microsoft.com/office/drawing/2014/main" id="{E67FBF0F-CEC4-43AB-882E-98B352834F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9136" y="3413867"/>
            <a:ext cx="373974" cy="285867"/>
          </a:xfrm>
          <a:prstGeom prst="rect">
            <a:avLst/>
          </a:prstGeom>
        </p:spPr>
      </p:pic>
      <p:pic>
        <p:nvPicPr>
          <p:cNvPr id="124" name="Grafik 123">
            <a:extLst>
              <a:ext uri="{FF2B5EF4-FFF2-40B4-BE49-F238E27FC236}">
                <a16:creationId xmlns:a16="http://schemas.microsoft.com/office/drawing/2014/main" id="{963C5128-A2DF-4737-961C-9E4AC3A24B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1956" y="4328060"/>
            <a:ext cx="373974" cy="285867"/>
          </a:xfrm>
          <a:prstGeom prst="rect">
            <a:avLst/>
          </a:prstGeom>
        </p:spPr>
      </p:pic>
      <p:pic>
        <p:nvPicPr>
          <p:cNvPr id="125" name="Grafik 124">
            <a:extLst>
              <a:ext uri="{FF2B5EF4-FFF2-40B4-BE49-F238E27FC236}">
                <a16:creationId xmlns:a16="http://schemas.microsoft.com/office/drawing/2014/main" id="{5540F0CB-E056-4B3F-9209-EA7D70CBD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429634" y="4090870"/>
            <a:ext cx="373974" cy="285867"/>
          </a:xfrm>
          <a:prstGeom prst="rect">
            <a:avLst/>
          </a:prstGeom>
        </p:spPr>
      </p:pic>
      <p:pic>
        <p:nvPicPr>
          <p:cNvPr id="126" name="Grafik 125">
            <a:extLst>
              <a:ext uri="{FF2B5EF4-FFF2-40B4-BE49-F238E27FC236}">
                <a16:creationId xmlns:a16="http://schemas.microsoft.com/office/drawing/2014/main" id="{8331B411-207B-4993-9573-80F9C6EE0C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556956" y="4732118"/>
            <a:ext cx="373974" cy="285867"/>
          </a:xfrm>
          <a:prstGeom prst="rect">
            <a:avLst/>
          </a:prstGeom>
        </p:spPr>
      </p:pic>
      <p:pic>
        <p:nvPicPr>
          <p:cNvPr id="127" name="Grafik 126">
            <a:extLst>
              <a:ext uri="{FF2B5EF4-FFF2-40B4-BE49-F238E27FC236}">
                <a16:creationId xmlns:a16="http://schemas.microsoft.com/office/drawing/2014/main" id="{832155F6-7FCF-4AAE-BEAC-146F992DD1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411313" y="3755385"/>
            <a:ext cx="373974" cy="285867"/>
          </a:xfrm>
          <a:prstGeom prst="rect">
            <a:avLst/>
          </a:prstGeom>
        </p:spPr>
      </p:pic>
    </p:spTree>
    <p:extLst>
      <p:ext uri="{BB962C8B-B14F-4D97-AF65-F5344CB8AC3E}">
        <p14:creationId xmlns:p14="http://schemas.microsoft.com/office/powerpoint/2010/main" val="3318509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2BB52-7A30-4DF1-BAF4-540F92BF4FED}"/>
              </a:ext>
            </a:extLst>
          </p:cNvPr>
          <p:cNvSpPr>
            <a:spLocks noGrp="1"/>
          </p:cNvSpPr>
          <p:nvPr>
            <p:ph type="title"/>
          </p:nvPr>
        </p:nvSpPr>
        <p:spPr/>
        <p:txBody>
          <a:bodyPr/>
          <a:lstStyle/>
          <a:p>
            <a:r>
              <a:rPr lang="de-CH" dirty="0"/>
              <a:t>Offering </a:t>
            </a:r>
            <a:r>
              <a:rPr lang="de-CH" dirty="0" err="1"/>
              <a:t>occupation</a:t>
            </a:r>
            <a:r>
              <a:rPr lang="de-CH" dirty="0"/>
              <a:t> </a:t>
            </a:r>
            <a:r>
              <a:rPr lang="de-CH" dirty="0" err="1"/>
              <a:t>to</a:t>
            </a:r>
            <a:r>
              <a:rPr lang="de-CH" dirty="0"/>
              <a:t> </a:t>
            </a:r>
            <a:r>
              <a:rPr lang="de-CH" dirty="0" err="1"/>
              <a:t>chicks</a:t>
            </a:r>
            <a:r>
              <a:rPr lang="de-CH" dirty="0"/>
              <a:t> and </a:t>
            </a:r>
            <a:r>
              <a:rPr lang="de-CH" dirty="0" err="1"/>
              <a:t>chickens</a:t>
            </a:r>
            <a:r>
              <a:rPr lang="de-CH" dirty="0"/>
              <a:t> (1)</a:t>
            </a:r>
          </a:p>
        </p:txBody>
      </p:sp>
      <p:cxnSp>
        <p:nvCxnSpPr>
          <p:cNvPr id="12" name="Gerader Verbinder 14">
            <a:extLst>
              <a:ext uri="{FF2B5EF4-FFF2-40B4-BE49-F238E27FC236}">
                <a16:creationId xmlns:a16="http://schemas.microsoft.com/office/drawing/2014/main" id="{7EB3F04C-433C-4428-9CFD-6F3C1114F4C5}"/>
              </a:ext>
            </a:extLst>
          </p:cNvPr>
          <p:cNvCxnSpPr>
            <a:cxnSpLocks/>
          </p:cNvCxnSpPr>
          <p:nvPr/>
        </p:nvCxnSpPr>
        <p:spPr bwMode="auto">
          <a:xfrm flipV="1">
            <a:off x="3423368" y="4678674"/>
            <a:ext cx="636216" cy="713970"/>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10" name="Rechteck 6">
            <a:extLst>
              <a:ext uri="{FF2B5EF4-FFF2-40B4-BE49-F238E27FC236}">
                <a16:creationId xmlns:a16="http://schemas.microsoft.com/office/drawing/2014/main" id="{769D44DD-5270-46DD-B53A-D645B9C78346}"/>
              </a:ext>
            </a:extLst>
          </p:cNvPr>
          <p:cNvSpPr/>
          <p:nvPr/>
        </p:nvSpPr>
        <p:spPr>
          <a:xfrm>
            <a:off x="5657076" y="5812315"/>
            <a:ext cx="1853492" cy="24117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pic>
        <p:nvPicPr>
          <p:cNvPr id="7" name="Grafik 6">
            <a:extLst>
              <a:ext uri="{FF2B5EF4-FFF2-40B4-BE49-F238E27FC236}">
                <a16:creationId xmlns:a16="http://schemas.microsoft.com/office/drawing/2014/main" id="{F425961F-9308-450E-BAAB-CFA49EDE99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9068" y="1268760"/>
            <a:ext cx="6336544" cy="4543555"/>
          </a:xfrm>
          <a:prstGeom prst="rect">
            <a:avLst/>
          </a:prstGeom>
        </p:spPr>
      </p:pic>
      <p:sp>
        <p:nvSpPr>
          <p:cNvPr id="9" name="Inhaltsplatzhalter 2">
            <a:extLst>
              <a:ext uri="{FF2B5EF4-FFF2-40B4-BE49-F238E27FC236}">
                <a16:creationId xmlns:a16="http://schemas.microsoft.com/office/drawing/2014/main" id="{83D3F573-429D-4ED3-80FA-50F2DF81ED0D}"/>
              </a:ext>
            </a:extLst>
          </p:cNvPr>
          <p:cNvSpPr txBox="1">
            <a:spLocks/>
          </p:cNvSpPr>
          <p:nvPr/>
        </p:nvSpPr>
        <p:spPr bwMode="auto">
          <a:xfrm>
            <a:off x="6019814" y="4361429"/>
            <a:ext cx="992808" cy="42297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Perches</a:t>
            </a:r>
          </a:p>
        </p:txBody>
      </p:sp>
      <p:sp>
        <p:nvSpPr>
          <p:cNvPr id="17" name="Inhaltsplatzhalter 2">
            <a:extLst>
              <a:ext uri="{FF2B5EF4-FFF2-40B4-BE49-F238E27FC236}">
                <a16:creationId xmlns:a16="http://schemas.microsoft.com/office/drawing/2014/main" id="{638715C4-D780-4852-B041-B6C45B2955D4}"/>
              </a:ext>
            </a:extLst>
          </p:cNvPr>
          <p:cNvSpPr txBox="1">
            <a:spLocks/>
          </p:cNvSpPr>
          <p:nvPr/>
        </p:nvSpPr>
        <p:spPr bwMode="auto">
          <a:xfrm>
            <a:off x="1042833" y="767898"/>
            <a:ext cx="7019878" cy="481034"/>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Providing occupation from the start helps to prevent feather pecking.</a:t>
            </a:r>
          </a:p>
        </p:txBody>
      </p:sp>
      <p:sp>
        <p:nvSpPr>
          <p:cNvPr id="14" name="Inhaltsplatzhalter 2">
            <a:extLst>
              <a:ext uri="{FF2B5EF4-FFF2-40B4-BE49-F238E27FC236}">
                <a16:creationId xmlns:a16="http://schemas.microsoft.com/office/drawing/2014/main" id="{E10733AB-4DFD-4715-B51B-6EE420935AA3}"/>
              </a:ext>
            </a:extLst>
          </p:cNvPr>
          <p:cNvSpPr txBox="1">
            <a:spLocks/>
          </p:cNvSpPr>
          <p:nvPr/>
        </p:nvSpPr>
        <p:spPr bwMode="auto">
          <a:xfrm>
            <a:off x="251520" y="2323780"/>
            <a:ext cx="1489519" cy="644397"/>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Green plants as fresh feed</a:t>
            </a:r>
          </a:p>
        </p:txBody>
      </p:sp>
      <p:sp>
        <p:nvSpPr>
          <p:cNvPr id="15" name="Inhaltsplatzhalter 2">
            <a:extLst>
              <a:ext uri="{FF2B5EF4-FFF2-40B4-BE49-F238E27FC236}">
                <a16:creationId xmlns:a16="http://schemas.microsoft.com/office/drawing/2014/main" id="{BBE695E5-35A3-4F03-95B4-E0559E0CB216}"/>
              </a:ext>
            </a:extLst>
          </p:cNvPr>
          <p:cNvSpPr txBox="1">
            <a:spLocks/>
          </p:cNvSpPr>
          <p:nvPr/>
        </p:nvSpPr>
        <p:spPr bwMode="auto">
          <a:xfrm>
            <a:off x="3829989" y="1678565"/>
            <a:ext cx="814019" cy="42297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Straw</a:t>
            </a:r>
          </a:p>
        </p:txBody>
      </p:sp>
      <p:sp>
        <p:nvSpPr>
          <p:cNvPr id="16" name="Inhaltsplatzhalter 2">
            <a:extLst>
              <a:ext uri="{FF2B5EF4-FFF2-40B4-BE49-F238E27FC236}">
                <a16:creationId xmlns:a16="http://schemas.microsoft.com/office/drawing/2014/main" id="{B2367179-0FC9-4CB4-AE7F-55C34AD805AA}"/>
              </a:ext>
            </a:extLst>
          </p:cNvPr>
          <p:cNvSpPr txBox="1">
            <a:spLocks/>
          </p:cNvSpPr>
          <p:nvPr/>
        </p:nvSpPr>
        <p:spPr bwMode="auto">
          <a:xfrm>
            <a:off x="1176316" y="4966705"/>
            <a:ext cx="2531588" cy="71397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Dust bath (sand) with entry holes on both sides</a:t>
            </a:r>
          </a:p>
        </p:txBody>
      </p:sp>
      <p:sp>
        <p:nvSpPr>
          <p:cNvPr id="19" name="Inhaltsplatzhalter 2">
            <a:extLst>
              <a:ext uri="{FF2B5EF4-FFF2-40B4-BE49-F238E27FC236}">
                <a16:creationId xmlns:a16="http://schemas.microsoft.com/office/drawing/2014/main" id="{511B75FD-2018-4B52-9CE5-FFC2B6E8E127}"/>
              </a:ext>
            </a:extLst>
          </p:cNvPr>
          <p:cNvSpPr txBox="1">
            <a:spLocks/>
          </p:cNvSpPr>
          <p:nvPr/>
        </p:nvSpPr>
        <p:spPr bwMode="auto">
          <a:xfrm>
            <a:off x="6271840" y="5324682"/>
            <a:ext cx="992808" cy="42297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Dry litter</a:t>
            </a:r>
          </a:p>
        </p:txBody>
      </p:sp>
      <p:cxnSp>
        <p:nvCxnSpPr>
          <p:cNvPr id="21" name="Gerader Verbinder 14">
            <a:extLst>
              <a:ext uri="{FF2B5EF4-FFF2-40B4-BE49-F238E27FC236}">
                <a16:creationId xmlns:a16="http://schemas.microsoft.com/office/drawing/2014/main" id="{F2A9B801-943C-4152-A22F-004D10E72CBA}"/>
              </a:ext>
            </a:extLst>
          </p:cNvPr>
          <p:cNvCxnSpPr>
            <a:cxnSpLocks/>
            <a:stCxn id="16" idx="0"/>
          </p:cNvCxnSpPr>
          <p:nvPr/>
        </p:nvCxnSpPr>
        <p:spPr bwMode="auto">
          <a:xfrm flipV="1">
            <a:off x="2442110" y="4361429"/>
            <a:ext cx="185674" cy="605276"/>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986614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fik 39">
            <a:extLst>
              <a:ext uri="{FF2B5EF4-FFF2-40B4-BE49-F238E27FC236}">
                <a16:creationId xmlns:a16="http://schemas.microsoft.com/office/drawing/2014/main" id="{091A2C6A-8E8E-4DBC-B800-872FEF64D6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366" y="1021136"/>
            <a:ext cx="7083969" cy="4722646"/>
          </a:xfrm>
          <a:prstGeom prst="rect">
            <a:avLst/>
          </a:prstGeom>
        </p:spPr>
      </p:pic>
      <p:sp>
        <p:nvSpPr>
          <p:cNvPr id="2" name="Titel 1">
            <a:extLst>
              <a:ext uri="{FF2B5EF4-FFF2-40B4-BE49-F238E27FC236}">
                <a16:creationId xmlns:a16="http://schemas.microsoft.com/office/drawing/2014/main" id="{F652BB52-7A30-4DF1-BAF4-540F92BF4FED}"/>
              </a:ext>
            </a:extLst>
          </p:cNvPr>
          <p:cNvSpPr>
            <a:spLocks noGrp="1"/>
          </p:cNvSpPr>
          <p:nvPr>
            <p:ph type="title"/>
          </p:nvPr>
        </p:nvSpPr>
        <p:spPr/>
        <p:txBody>
          <a:bodyPr/>
          <a:lstStyle/>
          <a:p>
            <a:r>
              <a:rPr lang="de-CH" dirty="0"/>
              <a:t>Offering </a:t>
            </a:r>
            <a:r>
              <a:rPr lang="de-CH" dirty="0" err="1"/>
              <a:t>occupation</a:t>
            </a:r>
            <a:r>
              <a:rPr lang="de-CH" dirty="0"/>
              <a:t> </a:t>
            </a:r>
            <a:r>
              <a:rPr lang="de-CH" dirty="0" err="1"/>
              <a:t>to</a:t>
            </a:r>
            <a:r>
              <a:rPr lang="de-CH" dirty="0"/>
              <a:t> </a:t>
            </a:r>
            <a:r>
              <a:rPr lang="de-CH" dirty="0" err="1"/>
              <a:t>chicks</a:t>
            </a:r>
            <a:r>
              <a:rPr lang="de-CH" dirty="0"/>
              <a:t> and </a:t>
            </a:r>
            <a:r>
              <a:rPr lang="de-CH" dirty="0" err="1"/>
              <a:t>chickens</a:t>
            </a:r>
            <a:r>
              <a:rPr lang="de-CH" dirty="0"/>
              <a:t> (2)</a:t>
            </a:r>
          </a:p>
        </p:txBody>
      </p:sp>
      <p:sp>
        <p:nvSpPr>
          <p:cNvPr id="15" name="Inhaltsplatzhalter 2">
            <a:extLst>
              <a:ext uri="{FF2B5EF4-FFF2-40B4-BE49-F238E27FC236}">
                <a16:creationId xmlns:a16="http://schemas.microsoft.com/office/drawing/2014/main" id="{E38BB8AD-FAFA-4851-A97B-D4CEBEDD844E}"/>
              </a:ext>
            </a:extLst>
          </p:cNvPr>
          <p:cNvSpPr txBox="1">
            <a:spLocks/>
          </p:cNvSpPr>
          <p:nvPr/>
        </p:nvSpPr>
        <p:spPr bwMode="auto">
          <a:xfrm>
            <a:off x="554856" y="4869160"/>
            <a:ext cx="4377184" cy="76857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A clean plastic bucket filled with a thick layer of sand can serve as a small dust bath.</a:t>
            </a:r>
          </a:p>
        </p:txBody>
      </p:sp>
      <p:sp>
        <p:nvSpPr>
          <p:cNvPr id="17" name="Rechteck 6">
            <a:extLst>
              <a:ext uri="{FF2B5EF4-FFF2-40B4-BE49-F238E27FC236}">
                <a16:creationId xmlns:a16="http://schemas.microsoft.com/office/drawing/2014/main" id="{CD0B68C8-E192-4AAF-8B3E-E62E4D066E29}"/>
              </a:ext>
            </a:extLst>
          </p:cNvPr>
          <p:cNvSpPr/>
          <p:nvPr/>
        </p:nvSpPr>
        <p:spPr>
          <a:xfrm>
            <a:off x="5868144" y="5770283"/>
            <a:ext cx="1728191" cy="24117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 Christiane Keppler</a:t>
            </a:r>
          </a:p>
        </p:txBody>
      </p:sp>
      <p:sp>
        <p:nvSpPr>
          <p:cNvPr id="18" name="Inhaltsplatzhalter 2">
            <a:extLst>
              <a:ext uri="{FF2B5EF4-FFF2-40B4-BE49-F238E27FC236}">
                <a16:creationId xmlns:a16="http://schemas.microsoft.com/office/drawing/2014/main" id="{B07CF88F-D505-4626-8FCF-7A6282DAF843}"/>
              </a:ext>
            </a:extLst>
          </p:cNvPr>
          <p:cNvSpPr txBox="1">
            <a:spLocks/>
          </p:cNvSpPr>
          <p:nvPr/>
        </p:nvSpPr>
        <p:spPr bwMode="auto">
          <a:xfrm>
            <a:off x="5076056" y="4855190"/>
            <a:ext cx="3513088" cy="78254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3"/>
              </a:buBlip>
              <a:defRPr b="1">
                <a:solidFill>
                  <a:schemeClr val="tx1"/>
                </a:solidFill>
                <a:latin typeface="+mn-lt"/>
                <a:ea typeface="ＭＳ Ｐゴシック" charset="-128"/>
              </a:defRPr>
            </a:lvl9pPr>
          </a:lstStyle>
          <a:p>
            <a:pPr marL="0" lvl="2" indent="0">
              <a:spcAft>
                <a:spcPts val="600"/>
              </a:spcAft>
              <a:buNone/>
            </a:pPr>
            <a:r>
              <a:rPr lang="en-US" sz="1600" b="0" dirty="0"/>
              <a:t>A peck stone is a good occupation and rounds-off the beak.</a:t>
            </a:r>
          </a:p>
        </p:txBody>
      </p:sp>
      <p:cxnSp>
        <p:nvCxnSpPr>
          <p:cNvPr id="19" name="Gerader Verbinder 14">
            <a:extLst>
              <a:ext uri="{FF2B5EF4-FFF2-40B4-BE49-F238E27FC236}">
                <a16:creationId xmlns:a16="http://schemas.microsoft.com/office/drawing/2014/main" id="{073F8EEC-41F9-4844-9126-A1C0080BD623}"/>
              </a:ext>
            </a:extLst>
          </p:cNvPr>
          <p:cNvCxnSpPr>
            <a:cxnSpLocks/>
          </p:cNvCxnSpPr>
          <p:nvPr/>
        </p:nvCxnSpPr>
        <p:spPr bwMode="auto">
          <a:xfrm flipH="1">
            <a:off x="6444208" y="4699585"/>
            <a:ext cx="720080" cy="24719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cxnSp>
        <p:nvCxnSpPr>
          <p:cNvPr id="21" name="Gerader Verbinder 14">
            <a:extLst>
              <a:ext uri="{FF2B5EF4-FFF2-40B4-BE49-F238E27FC236}">
                <a16:creationId xmlns:a16="http://schemas.microsoft.com/office/drawing/2014/main" id="{D15D9101-81F1-41BC-BD0F-5024C2E99A1A}"/>
              </a:ext>
            </a:extLst>
          </p:cNvPr>
          <p:cNvCxnSpPr>
            <a:cxnSpLocks/>
          </p:cNvCxnSpPr>
          <p:nvPr/>
        </p:nvCxnSpPr>
        <p:spPr bwMode="auto">
          <a:xfrm flipV="1">
            <a:off x="3995936" y="4005064"/>
            <a:ext cx="163267" cy="837595"/>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Tree>
    <p:extLst>
      <p:ext uri="{BB962C8B-B14F-4D97-AF65-F5344CB8AC3E}">
        <p14:creationId xmlns:p14="http://schemas.microsoft.com/office/powerpoint/2010/main" val="1228889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fik 43">
            <a:extLst>
              <a:ext uri="{FF2B5EF4-FFF2-40B4-BE49-F238E27FC236}">
                <a16:creationId xmlns:a16="http://schemas.microsoft.com/office/drawing/2014/main" id="{870B3DF3-6D9E-4910-9D8A-9F6938D53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423" y="1002522"/>
            <a:ext cx="4011369" cy="3008527"/>
          </a:xfrm>
          <a:prstGeom prst="rect">
            <a:avLst/>
          </a:prstGeom>
        </p:spPr>
      </p:pic>
      <p:pic>
        <p:nvPicPr>
          <p:cNvPr id="36" name="Grafik 35">
            <a:extLst>
              <a:ext uri="{FF2B5EF4-FFF2-40B4-BE49-F238E27FC236}">
                <a16:creationId xmlns:a16="http://schemas.microsoft.com/office/drawing/2014/main" id="{C0CDE0E2-1428-47E5-8506-A2EBC97363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0032" y="3270028"/>
            <a:ext cx="2911030" cy="2472840"/>
          </a:xfrm>
          <a:prstGeom prst="rect">
            <a:avLst/>
          </a:prstGeom>
        </p:spPr>
      </p:pic>
      <p:sp>
        <p:nvSpPr>
          <p:cNvPr id="2" name="Titel 1">
            <a:extLst>
              <a:ext uri="{FF2B5EF4-FFF2-40B4-BE49-F238E27FC236}">
                <a16:creationId xmlns:a16="http://schemas.microsoft.com/office/drawing/2014/main" id="{F652BB52-7A30-4DF1-BAF4-540F92BF4FED}"/>
              </a:ext>
            </a:extLst>
          </p:cNvPr>
          <p:cNvSpPr>
            <a:spLocks noGrp="1"/>
          </p:cNvSpPr>
          <p:nvPr>
            <p:ph type="title"/>
          </p:nvPr>
        </p:nvSpPr>
        <p:spPr/>
        <p:txBody>
          <a:bodyPr/>
          <a:lstStyle/>
          <a:p>
            <a:r>
              <a:rPr lang="de-CH" dirty="0" err="1"/>
              <a:t>How</a:t>
            </a:r>
            <a:r>
              <a:rPr lang="de-CH" dirty="0"/>
              <a:t> </a:t>
            </a:r>
            <a:r>
              <a:rPr lang="de-CH" dirty="0" err="1"/>
              <a:t>to</a:t>
            </a:r>
            <a:r>
              <a:rPr lang="de-CH" dirty="0"/>
              <a:t> </a:t>
            </a:r>
            <a:r>
              <a:rPr lang="de-CH" dirty="0" err="1"/>
              <a:t>build</a:t>
            </a:r>
            <a:r>
              <a:rPr lang="de-CH" dirty="0"/>
              <a:t> an indoor </a:t>
            </a:r>
            <a:r>
              <a:rPr lang="de-CH" dirty="0" err="1"/>
              <a:t>dust</a:t>
            </a:r>
            <a:r>
              <a:rPr lang="de-CH" dirty="0"/>
              <a:t> </a:t>
            </a:r>
            <a:r>
              <a:rPr lang="de-CH" dirty="0" err="1"/>
              <a:t>bath</a:t>
            </a:r>
            <a:endParaRPr lang="de-CH" dirty="0"/>
          </a:p>
        </p:txBody>
      </p:sp>
      <p:sp>
        <p:nvSpPr>
          <p:cNvPr id="7" name="Inhaltsplatzhalter 2">
            <a:extLst>
              <a:ext uri="{FF2B5EF4-FFF2-40B4-BE49-F238E27FC236}">
                <a16:creationId xmlns:a16="http://schemas.microsoft.com/office/drawing/2014/main" id="{BA851E71-25E2-426F-B8E1-F7240C5FFAFA}"/>
              </a:ext>
            </a:extLst>
          </p:cNvPr>
          <p:cNvSpPr txBox="1">
            <a:spLocks/>
          </p:cNvSpPr>
          <p:nvPr/>
        </p:nvSpPr>
        <p:spPr bwMode="auto">
          <a:xfrm>
            <a:off x="4697954" y="1026616"/>
            <a:ext cx="4011369" cy="165618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180000" lvl="2" indent="-180000">
              <a:spcBef>
                <a:spcPts val="0"/>
              </a:spcBef>
              <a:spcAft>
                <a:spcPts val="300"/>
              </a:spcAft>
              <a:buFont typeface="Arial" panose="020B0604020202020204" pitchFamily="34" charset="0"/>
              <a:buChar char="•"/>
            </a:pPr>
            <a:r>
              <a:rPr lang="en-US" sz="1600" b="0" dirty="0"/>
              <a:t>Take a mortar bucket.</a:t>
            </a:r>
          </a:p>
          <a:p>
            <a:pPr marL="180000" lvl="2" indent="-180000">
              <a:spcBef>
                <a:spcPts val="0"/>
              </a:spcBef>
              <a:spcAft>
                <a:spcPts val="300"/>
              </a:spcAft>
              <a:buFont typeface="Arial" panose="020B0604020202020204" pitchFamily="34" charset="0"/>
              <a:buChar char="•"/>
            </a:pPr>
            <a:r>
              <a:rPr lang="en-US" sz="1600" b="0" dirty="0"/>
              <a:t>Cut two holes in it on opposite sides.</a:t>
            </a:r>
          </a:p>
          <a:p>
            <a:pPr marL="180000" lvl="2" indent="-180000">
              <a:spcBef>
                <a:spcPts val="0"/>
              </a:spcBef>
              <a:spcAft>
                <a:spcPts val="300"/>
              </a:spcAft>
              <a:buFont typeface="Arial" panose="020B0604020202020204" pitchFamily="34" charset="0"/>
              <a:buChar char="•"/>
            </a:pPr>
            <a:r>
              <a:rPr lang="en-US" sz="1600" b="0" dirty="0"/>
              <a:t>The holes should be about 6 cm above the bucket floor.</a:t>
            </a:r>
          </a:p>
          <a:p>
            <a:pPr marL="180000" lvl="2" indent="-180000">
              <a:spcBef>
                <a:spcPts val="0"/>
              </a:spcBef>
              <a:spcAft>
                <a:spcPts val="300"/>
              </a:spcAft>
              <a:buFont typeface="Arial" panose="020B0604020202020204" pitchFamily="34" charset="0"/>
              <a:buChar char="•"/>
            </a:pPr>
            <a:r>
              <a:rPr lang="en-US" sz="1600" b="0" dirty="0"/>
              <a:t>Holes must be large enough for a hen!</a:t>
            </a:r>
          </a:p>
          <a:p>
            <a:pPr marL="180000" lvl="2" indent="-180000">
              <a:spcBef>
                <a:spcPts val="0"/>
              </a:spcBef>
              <a:spcAft>
                <a:spcPts val="300"/>
              </a:spcAft>
              <a:buFont typeface="Arial" panose="020B0604020202020204" pitchFamily="34" charset="0"/>
              <a:buChar char="•"/>
            </a:pPr>
            <a:r>
              <a:rPr lang="en-US" sz="1600" b="0" dirty="0"/>
              <a:t>Fill with a thick layer of sand.</a:t>
            </a:r>
          </a:p>
        </p:txBody>
      </p:sp>
      <p:sp>
        <p:nvSpPr>
          <p:cNvPr id="11" name="Inhaltsplatzhalter 2">
            <a:extLst>
              <a:ext uri="{FF2B5EF4-FFF2-40B4-BE49-F238E27FC236}">
                <a16:creationId xmlns:a16="http://schemas.microsoft.com/office/drawing/2014/main" id="{773C1E13-B4C1-4334-BD8A-08CAD0A3D97C}"/>
              </a:ext>
            </a:extLst>
          </p:cNvPr>
          <p:cNvSpPr txBox="1">
            <a:spLocks/>
          </p:cNvSpPr>
          <p:nvPr/>
        </p:nvSpPr>
        <p:spPr bwMode="auto">
          <a:xfrm>
            <a:off x="6662340" y="3362626"/>
            <a:ext cx="2300039" cy="1083016"/>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lvl="2" indent="0">
              <a:spcAft>
                <a:spcPts val="600"/>
              </a:spcAft>
              <a:buNone/>
            </a:pPr>
            <a:r>
              <a:rPr lang="en-US" sz="1600" b="0" dirty="0"/>
              <a:t>A dust bath with sand should be offered from the beginning.</a:t>
            </a:r>
          </a:p>
        </p:txBody>
      </p:sp>
      <p:sp>
        <p:nvSpPr>
          <p:cNvPr id="17" name="Rechteck 6">
            <a:extLst>
              <a:ext uri="{FF2B5EF4-FFF2-40B4-BE49-F238E27FC236}">
                <a16:creationId xmlns:a16="http://schemas.microsoft.com/office/drawing/2014/main" id="{CD0B68C8-E192-4AAF-8B3E-E62E4D066E29}"/>
              </a:ext>
            </a:extLst>
          </p:cNvPr>
          <p:cNvSpPr/>
          <p:nvPr/>
        </p:nvSpPr>
        <p:spPr>
          <a:xfrm>
            <a:off x="5292080" y="5750316"/>
            <a:ext cx="2520280" cy="241177"/>
          </a:xfrm>
          <a:prstGeom prst="rect">
            <a:avLst/>
          </a:prstGeom>
          <a:no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p>
            <a:pPr indent="-361950" algn="r" defTabSz="623888">
              <a:spcBef>
                <a:spcPct val="10000"/>
              </a:spcBef>
              <a:spcAft>
                <a:spcPct val="10000"/>
              </a:spcAft>
              <a:buClr>
                <a:schemeClr val="tx1"/>
              </a:buClr>
              <a:buSzPct val="100000"/>
            </a:pPr>
            <a:r>
              <a:rPr lang="en-US" sz="1000" b="0" dirty="0">
                <a:latin typeface="+mn-lt"/>
                <a:ea typeface="ＭＳ Ｐゴシック" charset="-128"/>
              </a:rPr>
              <a:t>Photos: Christiane Keppler</a:t>
            </a:r>
          </a:p>
        </p:txBody>
      </p:sp>
      <p:cxnSp>
        <p:nvCxnSpPr>
          <p:cNvPr id="20" name="Gerader Verbinder 14">
            <a:extLst>
              <a:ext uri="{FF2B5EF4-FFF2-40B4-BE49-F238E27FC236}">
                <a16:creationId xmlns:a16="http://schemas.microsoft.com/office/drawing/2014/main" id="{A78126AC-6E63-41C0-97E4-F80571428C81}"/>
              </a:ext>
            </a:extLst>
          </p:cNvPr>
          <p:cNvCxnSpPr>
            <a:cxnSpLocks/>
          </p:cNvCxnSpPr>
          <p:nvPr/>
        </p:nvCxnSpPr>
        <p:spPr bwMode="auto">
          <a:xfrm flipV="1">
            <a:off x="1703910" y="5445224"/>
            <a:ext cx="2955402" cy="369447"/>
          </a:xfrm>
          <a:prstGeom prst="line">
            <a:avLst/>
          </a:prstGeom>
          <a:solidFill>
            <a:schemeClr val="accent1"/>
          </a:solidFill>
          <a:ln w="38100" cap="flat" cmpd="sng" algn="ctr">
            <a:solidFill>
              <a:srgbClr val="FFFFFF">
                <a:alpha val="80000"/>
              </a:srgbClr>
            </a:solidFill>
            <a:prstDash val="solid"/>
            <a:round/>
            <a:headEnd type="oval" w="med" len="med"/>
            <a:tailEnd type="oval" w="med" len="med"/>
          </a:ln>
          <a:effectLst/>
        </p:spPr>
      </p:cxnSp>
      <p:sp>
        <p:nvSpPr>
          <p:cNvPr id="45" name="Inhaltsplatzhalter 2">
            <a:extLst>
              <a:ext uri="{FF2B5EF4-FFF2-40B4-BE49-F238E27FC236}">
                <a16:creationId xmlns:a16="http://schemas.microsoft.com/office/drawing/2014/main" id="{E54B1795-D6E8-4790-82B0-F0767778F6D4}"/>
              </a:ext>
            </a:extLst>
          </p:cNvPr>
          <p:cNvSpPr txBox="1">
            <a:spLocks/>
          </p:cNvSpPr>
          <p:nvPr/>
        </p:nvSpPr>
        <p:spPr bwMode="auto">
          <a:xfrm>
            <a:off x="372360" y="4106492"/>
            <a:ext cx="3798303" cy="1623712"/>
          </a:xfrm>
          <a:prstGeom prst="rect">
            <a:avLst/>
          </a:prstGeom>
          <a:solidFill>
            <a:srgbClr val="FF0000">
              <a:alpha val="80000"/>
            </a:srgbClr>
          </a:solidFill>
          <a:ln w="28575">
            <a:noFill/>
            <a:miter lim="800000"/>
            <a:headEnd/>
            <a:tailEnd/>
          </a:ln>
          <a:effectLst>
            <a:softEdge rad="63500"/>
          </a:effectLst>
          <a:extLst/>
        </p:spPr>
        <p:txBody>
          <a:bodyPr vert="horz" wrap="square" lIns="108000" tIns="108000" rIns="108000" bIns="108000" numCol="1" anchor="ctr" anchorCtr="0" compatLnSpc="1">
            <a:prstTxWarp prst="textNoShape">
              <a:avLst/>
            </a:prstTxWarp>
          </a:bodyPr>
          <a:lstStyle>
            <a:lvl1pPr marL="361950" indent="-361950" algn="l" defTabSz="623888" rtl="0" eaLnBrk="0" fontAlgn="base" hangingPunct="0">
              <a:spcBef>
                <a:spcPct val="10000"/>
              </a:spcBef>
              <a:spcAft>
                <a:spcPct val="10000"/>
              </a:spcAft>
              <a:buClr>
                <a:schemeClr val="tx1"/>
              </a:buClr>
              <a:buSzPct val="100000"/>
              <a:buFont typeface="Arial Black"/>
              <a:buChar char="›"/>
              <a:defRPr sz="2400" b="1">
                <a:solidFill>
                  <a:schemeClr val="tx1"/>
                </a:solidFill>
                <a:latin typeface="+mn-lt"/>
                <a:ea typeface="ＭＳ Ｐゴシック"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 typeface="Arial Black"/>
              <a:buChar char="›"/>
              <a:defRPr sz="2000" b="1">
                <a:solidFill>
                  <a:schemeClr val="tx1"/>
                </a:solidFill>
                <a:latin typeface="+mn-lt"/>
                <a:ea typeface="ＭＳ Ｐゴシック" charset="-128"/>
              </a:defRPr>
            </a:lvl2pPr>
            <a:lvl3pPr marL="981075" indent="-28575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3pPr>
            <a:lvl4pPr marL="1238250" indent="-244475"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4pPr>
            <a:lvl5pPr marL="1487488" indent="-228600" algn="l" defTabSz="623888" rtl="0" eaLnBrk="0" fontAlgn="base" hangingPunct="0">
              <a:spcBef>
                <a:spcPct val="10000"/>
              </a:spcBef>
              <a:spcAft>
                <a:spcPct val="10000"/>
              </a:spcAft>
              <a:buClr>
                <a:schemeClr val="tx1"/>
              </a:buClr>
              <a:buSzPct val="100000"/>
              <a:buFont typeface="Arial Black"/>
              <a:buChar char="›"/>
              <a:defRPr b="1">
                <a:solidFill>
                  <a:schemeClr val="tx1"/>
                </a:solidFill>
                <a:latin typeface="+mn-lt"/>
                <a:ea typeface="ＭＳ Ｐゴシック" charset="-128"/>
              </a:defRPr>
            </a:lvl5pPr>
            <a:lvl6pPr marL="19446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0" fontAlgn="base" hangingPunct="0">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lvl="2" indent="0">
              <a:spcAft>
                <a:spcPts val="600"/>
              </a:spcAft>
              <a:buNone/>
            </a:pPr>
            <a:r>
              <a:rPr lang="en-US" sz="1600" b="0" dirty="0">
                <a:solidFill>
                  <a:srgbClr val="FFFF00"/>
                </a:solidFill>
              </a:rPr>
              <a:t>Only use buckets with holes to allow chickens to escape at the bottom when other chickens enter at the top. Chickens at the bottom may be crushed otherwise!</a:t>
            </a:r>
          </a:p>
        </p:txBody>
      </p:sp>
      <p:pic>
        <p:nvPicPr>
          <p:cNvPr id="46" name="Grafik 45" descr="Ausrufezeichen">
            <a:extLst>
              <a:ext uri="{FF2B5EF4-FFF2-40B4-BE49-F238E27FC236}">
                <a16:creationId xmlns:a16="http://schemas.microsoft.com/office/drawing/2014/main" id="{ABFEA30C-511B-4A20-9F5F-0F19FD8A410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8694" r="35243"/>
          <a:stretch/>
        </p:blipFill>
        <p:spPr>
          <a:xfrm>
            <a:off x="4175557" y="4113780"/>
            <a:ext cx="375344" cy="1440160"/>
          </a:xfrm>
          <a:prstGeom prst="rect">
            <a:avLst/>
          </a:prstGeom>
        </p:spPr>
      </p:pic>
    </p:spTree>
    <p:extLst>
      <p:ext uri="{BB962C8B-B14F-4D97-AF65-F5344CB8AC3E}">
        <p14:creationId xmlns:p14="http://schemas.microsoft.com/office/powerpoint/2010/main" val="6945759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Products </a:t>
            </a:r>
            <a:r>
              <a:rPr lang="de-DE" dirty="0" err="1"/>
              <a:t>from</a:t>
            </a:r>
            <a:r>
              <a:rPr lang="de-DE" dirty="0"/>
              <a:t> </a:t>
            </a:r>
            <a:r>
              <a:rPr lang="de-DE" dirty="0" err="1"/>
              <a:t>poultry</a:t>
            </a:r>
            <a:endParaRPr lang="de-DE" dirty="0"/>
          </a:p>
        </p:txBody>
      </p:sp>
      <p:sp>
        <p:nvSpPr>
          <p:cNvPr id="3" name="Rechteck 2">
            <a:extLst>
              <a:ext uri="{FF2B5EF4-FFF2-40B4-BE49-F238E27FC236}">
                <a16:creationId xmlns:a16="http://schemas.microsoft.com/office/drawing/2014/main" id="{843C6DFA-2923-4DBA-8197-35E687D8E45B}"/>
              </a:ext>
            </a:extLst>
          </p:cNvPr>
          <p:cNvSpPr/>
          <p:nvPr/>
        </p:nvSpPr>
        <p:spPr>
          <a:xfrm>
            <a:off x="4788024" y="2912018"/>
            <a:ext cx="35125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Chicken meat</a:t>
            </a:r>
          </a:p>
        </p:txBody>
      </p:sp>
      <p:pic>
        <p:nvPicPr>
          <p:cNvPr id="5" name="Grafik 4">
            <a:extLst>
              <a:ext uri="{FF2B5EF4-FFF2-40B4-BE49-F238E27FC236}">
                <a16:creationId xmlns:a16="http://schemas.microsoft.com/office/drawing/2014/main" id="{CB591AE4-458C-4AF8-90D6-9E3081F823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743" y="964637"/>
            <a:ext cx="2484276" cy="1978613"/>
          </a:xfrm>
          <a:prstGeom prst="rect">
            <a:avLst/>
          </a:prstGeom>
        </p:spPr>
      </p:pic>
      <p:pic>
        <p:nvPicPr>
          <p:cNvPr id="6" name="Grafik 5">
            <a:extLst>
              <a:ext uri="{FF2B5EF4-FFF2-40B4-BE49-F238E27FC236}">
                <a16:creationId xmlns:a16="http://schemas.microsoft.com/office/drawing/2014/main" id="{D35984C7-2B01-4572-A6E2-2329672C7C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574" y="3198311"/>
            <a:ext cx="3675385" cy="2265376"/>
          </a:xfrm>
          <a:prstGeom prst="rect">
            <a:avLst/>
          </a:prstGeom>
        </p:spPr>
      </p:pic>
      <p:sp>
        <p:nvSpPr>
          <p:cNvPr id="7" name="Rechteck 6">
            <a:extLst>
              <a:ext uri="{FF2B5EF4-FFF2-40B4-BE49-F238E27FC236}">
                <a16:creationId xmlns:a16="http://schemas.microsoft.com/office/drawing/2014/main" id="{7C1AE57D-398A-43E7-8DBD-AED878DD1668}"/>
              </a:ext>
            </a:extLst>
          </p:cNvPr>
          <p:cNvSpPr/>
          <p:nvPr/>
        </p:nvSpPr>
        <p:spPr>
          <a:xfrm>
            <a:off x="807421" y="5185521"/>
            <a:ext cx="35125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Chicks and other live animals</a:t>
            </a:r>
          </a:p>
        </p:txBody>
      </p:sp>
      <p:sp>
        <p:nvSpPr>
          <p:cNvPr id="8" name="Rechteck 7">
            <a:extLst>
              <a:ext uri="{FF2B5EF4-FFF2-40B4-BE49-F238E27FC236}">
                <a16:creationId xmlns:a16="http://schemas.microsoft.com/office/drawing/2014/main" id="{CEB68534-E659-454A-B9E3-2229E7734199}"/>
              </a:ext>
            </a:extLst>
          </p:cNvPr>
          <p:cNvSpPr/>
          <p:nvPr/>
        </p:nvSpPr>
        <p:spPr>
          <a:xfrm>
            <a:off x="502303" y="2396039"/>
            <a:ext cx="3512551"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Eggs</a:t>
            </a:r>
          </a:p>
        </p:txBody>
      </p:sp>
      <p:pic>
        <p:nvPicPr>
          <p:cNvPr id="13" name="Grafik 12">
            <a:extLst>
              <a:ext uri="{FF2B5EF4-FFF2-40B4-BE49-F238E27FC236}">
                <a16:creationId xmlns:a16="http://schemas.microsoft.com/office/drawing/2014/main" id="{AB1746BE-3363-455E-A0F8-DDC27888C2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7512" y="946150"/>
            <a:ext cx="2484276" cy="1722926"/>
          </a:xfrm>
          <a:prstGeom prst="rect">
            <a:avLst/>
          </a:prstGeom>
        </p:spPr>
      </p:pic>
      <p:sp>
        <p:nvSpPr>
          <p:cNvPr id="10" name="Rechteck 2">
            <a:extLst>
              <a:ext uri="{FF2B5EF4-FFF2-40B4-BE49-F238E27FC236}">
                <a16:creationId xmlns:a16="http://schemas.microsoft.com/office/drawing/2014/main" id="{1C2A8F23-6084-4A41-87B7-270680E4380D}"/>
              </a:ext>
            </a:extLst>
          </p:cNvPr>
          <p:cNvSpPr/>
          <p:nvPr/>
        </p:nvSpPr>
        <p:spPr>
          <a:xfrm>
            <a:off x="5094875" y="4468716"/>
            <a:ext cx="2429453" cy="133654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dirty="0">
                <a:latin typeface="+mn-lt"/>
                <a:ea typeface="ＭＳ Ｐゴシック" charset="-128"/>
              </a:rPr>
              <a:t>Additional products:</a:t>
            </a:r>
          </a:p>
          <a:p>
            <a:pPr indent="-18000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Poultry litter</a:t>
            </a:r>
          </a:p>
          <a:p>
            <a:pPr indent="-180000" defTabSz="623888">
              <a:spcBef>
                <a:spcPts val="0"/>
              </a:spcBef>
              <a:spcAft>
                <a:spcPct val="10000"/>
              </a:spcAft>
              <a:buClr>
                <a:schemeClr val="tx1"/>
              </a:buClr>
              <a:buSzPct val="100000"/>
              <a:buFont typeface="Arial" panose="020B0604020202020204" pitchFamily="34" charset="0"/>
              <a:buChar char="•"/>
            </a:pPr>
            <a:r>
              <a:rPr lang="en-US" sz="1600" b="0" dirty="0">
                <a:latin typeface="+mn-lt"/>
                <a:ea typeface="ＭＳ Ｐゴシック" charset="-128"/>
              </a:rPr>
              <a:t>Manure as </a:t>
            </a:r>
            <a:r>
              <a:rPr lang="en-US" sz="1600" b="0" dirty="0" err="1">
                <a:latin typeface="+mn-lt"/>
                <a:ea typeface="ＭＳ Ｐゴシック" charset="-128"/>
              </a:rPr>
              <a:t>fertiliser</a:t>
            </a:r>
            <a:endParaRPr lang="en-US" sz="1600" b="0" dirty="0">
              <a:latin typeface="+mn-lt"/>
              <a:ea typeface="ＭＳ Ｐゴシック" charset="-128"/>
            </a:endParaRPr>
          </a:p>
        </p:txBody>
      </p:sp>
    </p:spTree>
    <p:extLst>
      <p:ext uri="{BB962C8B-B14F-4D97-AF65-F5344CB8AC3E}">
        <p14:creationId xmlns:p14="http://schemas.microsoft.com/office/powerpoint/2010/main" val="170392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3502D2F0-79C6-4299-82D7-105454989A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065" y="1393882"/>
            <a:ext cx="8187592" cy="4241637"/>
          </a:xfrm>
          <a:prstGeom prst="rect">
            <a:avLst/>
          </a:prstGeom>
        </p:spPr>
      </p:pic>
      <p:sp>
        <p:nvSpPr>
          <p:cNvPr id="2" name="Titel 1">
            <a:extLst>
              <a:ext uri="{FF2B5EF4-FFF2-40B4-BE49-F238E27FC236}">
                <a16:creationId xmlns:a16="http://schemas.microsoft.com/office/drawing/2014/main" id="{B4F1F44C-2E43-45B3-A15E-EE7DE18B58C7}"/>
              </a:ext>
            </a:extLst>
          </p:cNvPr>
          <p:cNvSpPr>
            <a:spLocks noGrp="1"/>
          </p:cNvSpPr>
          <p:nvPr>
            <p:ph type="title"/>
          </p:nvPr>
        </p:nvSpPr>
        <p:spPr/>
        <p:txBody>
          <a:bodyPr/>
          <a:lstStyle/>
          <a:p>
            <a:r>
              <a:rPr lang="de-CH" dirty="0"/>
              <a:t>The </a:t>
            </a:r>
            <a:r>
              <a:rPr lang="de-CH" dirty="0" err="1"/>
              <a:t>daily</a:t>
            </a:r>
            <a:r>
              <a:rPr lang="de-CH" dirty="0"/>
              <a:t> </a:t>
            </a:r>
            <a:r>
              <a:rPr lang="de-CH" dirty="0" err="1"/>
              <a:t>routine</a:t>
            </a:r>
            <a:r>
              <a:rPr lang="de-CH" dirty="0"/>
              <a:t> </a:t>
            </a:r>
            <a:r>
              <a:rPr lang="de-CH" dirty="0" err="1"/>
              <a:t>of</a:t>
            </a:r>
            <a:r>
              <a:rPr lang="de-CH" dirty="0"/>
              <a:t> </a:t>
            </a:r>
            <a:r>
              <a:rPr lang="de-CH" dirty="0" err="1"/>
              <a:t>chickens</a:t>
            </a:r>
            <a:endParaRPr lang="de-CH" dirty="0"/>
          </a:p>
        </p:txBody>
      </p:sp>
      <p:sp>
        <p:nvSpPr>
          <p:cNvPr id="5" name="Rechteck 4">
            <a:extLst>
              <a:ext uri="{FF2B5EF4-FFF2-40B4-BE49-F238E27FC236}">
                <a16:creationId xmlns:a16="http://schemas.microsoft.com/office/drawing/2014/main" id="{1BA70AA2-29AC-4F63-A5F4-090B4A4BE033}"/>
              </a:ext>
            </a:extLst>
          </p:cNvPr>
          <p:cNvSpPr/>
          <p:nvPr/>
        </p:nvSpPr>
        <p:spPr>
          <a:xfrm>
            <a:off x="827584" y="2142308"/>
            <a:ext cx="627058" cy="4100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Night</a:t>
            </a:r>
          </a:p>
        </p:txBody>
      </p:sp>
      <p:sp>
        <p:nvSpPr>
          <p:cNvPr id="8" name="Rechteck 7">
            <a:extLst>
              <a:ext uri="{FF2B5EF4-FFF2-40B4-BE49-F238E27FC236}">
                <a16:creationId xmlns:a16="http://schemas.microsoft.com/office/drawing/2014/main" id="{3F56A795-F217-473E-9BBD-A002F8F4DFDC}"/>
              </a:ext>
            </a:extLst>
          </p:cNvPr>
          <p:cNvSpPr/>
          <p:nvPr/>
        </p:nvSpPr>
        <p:spPr>
          <a:xfrm>
            <a:off x="346936" y="3842770"/>
            <a:ext cx="844153"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Sleeping</a:t>
            </a:r>
          </a:p>
        </p:txBody>
      </p:sp>
      <p:sp>
        <p:nvSpPr>
          <p:cNvPr id="9" name="Rechteck 8">
            <a:extLst>
              <a:ext uri="{FF2B5EF4-FFF2-40B4-BE49-F238E27FC236}">
                <a16:creationId xmlns:a16="http://schemas.microsoft.com/office/drawing/2014/main" id="{2C3E8DCB-21A8-4C83-B5AF-1D8311C50600}"/>
              </a:ext>
            </a:extLst>
          </p:cNvPr>
          <p:cNvSpPr/>
          <p:nvPr/>
        </p:nvSpPr>
        <p:spPr>
          <a:xfrm>
            <a:off x="2068491" y="1393882"/>
            <a:ext cx="819019"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Morning</a:t>
            </a:r>
          </a:p>
        </p:txBody>
      </p:sp>
      <p:sp>
        <p:nvSpPr>
          <p:cNvPr id="10" name="Rechteck 9">
            <a:extLst>
              <a:ext uri="{FF2B5EF4-FFF2-40B4-BE49-F238E27FC236}">
                <a16:creationId xmlns:a16="http://schemas.microsoft.com/office/drawing/2014/main" id="{7B3E67E3-B234-421C-A4B8-D3FB5026726B}"/>
              </a:ext>
            </a:extLst>
          </p:cNvPr>
          <p:cNvSpPr/>
          <p:nvPr/>
        </p:nvSpPr>
        <p:spPr>
          <a:xfrm>
            <a:off x="4249751" y="983850"/>
            <a:ext cx="596219"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Noon</a:t>
            </a:r>
          </a:p>
        </p:txBody>
      </p:sp>
      <p:sp>
        <p:nvSpPr>
          <p:cNvPr id="11" name="Rechteck 10">
            <a:extLst>
              <a:ext uri="{FF2B5EF4-FFF2-40B4-BE49-F238E27FC236}">
                <a16:creationId xmlns:a16="http://schemas.microsoft.com/office/drawing/2014/main" id="{BE99FF4A-1FD8-45C6-A857-DD7F053C4B90}"/>
              </a:ext>
            </a:extLst>
          </p:cNvPr>
          <p:cNvSpPr/>
          <p:nvPr/>
        </p:nvSpPr>
        <p:spPr>
          <a:xfrm>
            <a:off x="6372200" y="1613724"/>
            <a:ext cx="819019"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Evening</a:t>
            </a:r>
          </a:p>
        </p:txBody>
      </p:sp>
      <p:sp>
        <p:nvSpPr>
          <p:cNvPr id="12" name="Rechteck 11">
            <a:extLst>
              <a:ext uri="{FF2B5EF4-FFF2-40B4-BE49-F238E27FC236}">
                <a16:creationId xmlns:a16="http://schemas.microsoft.com/office/drawing/2014/main" id="{15AAF7B7-8E04-4770-A2B9-F32293D7B114}"/>
              </a:ext>
            </a:extLst>
          </p:cNvPr>
          <p:cNvSpPr/>
          <p:nvPr/>
        </p:nvSpPr>
        <p:spPr>
          <a:xfrm>
            <a:off x="8003649" y="2323130"/>
            <a:ext cx="625533" cy="410033"/>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Night</a:t>
            </a:r>
          </a:p>
        </p:txBody>
      </p:sp>
      <p:sp>
        <p:nvSpPr>
          <p:cNvPr id="17" name="Rechteck 16">
            <a:extLst>
              <a:ext uri="{FF2B5EF4-FFF2-40B4-BE49-F238E27FC236}">
                <a16:creationId xmlns:a16="http://schemas.microsoft.com/office/drawing/2014/main" id="{904A9972-2107-4269-85B5-4F0D6FA51762}"/>
              </a:ext>
            </a:extLst>
          </p:cNvPr>
          <p:cNvSpPr/>
          <p:nvPr/>
        </p:nvSpPr>
        <p:spPr>
          <a:xfrm>
            <a:off x="1191089" y="4267139"/>
            <a:ext cx="918481"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Cleaning</a:t>
            </a:r>
            <a:endParaRPr lang="en-US" sz="1200" b="0" dirty="0">
              <a:latin typeface="+mn-lt"/>
              <a:ea typeface="ＭＳ Ｐゴシック" charset="-128"/>
            </a:endParaRPr>
          </a:p>
        </p:txBody>
      </p:sp>
      <p:sp>
        <p:nvSpPr>
          <p:cNvPr id="18" name="Rechteck 17">
            <a:extLst>
              <a:ext uri="{FF2B5EF4-FFF2-40B4-BE49-F238E27FC236}">
                <a16:creationId xmlns:a16="http://schemas.microsoft.com/office/drawing/2014/main" id="{3C848B23-82AE-416B-ABBF-22954C2611BD}"/>
              </a:ext>
            </a:extLst>
          </p:cNvPr>
          <p:cNvSpPr/>
          <p:nvPr/>
        </p:nvSpPr>
        <p:spPr>
          <a:xfrm>
            <a:off x="1890082" y="4834918"/>
            <a:ext cx="881718"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Foraging</a:t>
            </a:r>
            <a:endParaRPr lang="en-US" sz="1200" b="0" dirty="0">
              <a:latin typeface="+mn-lt"/>
              <a:ea typeface="ＭＳ Ｐゴシック" charset="-128"/>
            </a:endParaRPr>
          </a:p>
        </p:txBody>
      </p:sp>
      <p:sp>
        <p:nvSpPr>
          <p:cNvPr id="19" name="Rechteck 18">
            <a:extLst>
              <a:ext uri="{FF2B5EF4-FFF2-40B4-BE49-F238E27FC236}">
                <a16:creationId xmlns:a16="http://schemas.microsoft.com/office/drawing/2014/main" id="{F1562909-F97A-4595-AA0A-09E80AE58EA9}"/>
              </a:ext>
            </a:extLst>
          </p:cNvPr>
          <p:cNvSpPr/>
          <p:nvPr/>
        </p:nvSpPr>
        <p:spPr>
          <a:xfrm>
            <a:off x="2771800" y="5334232"/>
            <a:ext cx="982489"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Egg laying</a:t>
            </a:r>
          </a:p>
        </p:txBody>
      </p:sp>
      <p:sp>
        <p:nvSpPr>
          <p:cNvPr id="20" name="Rechteck 19">
            <a:extLst>
              <a:ext uri="{FF2B5EF4-FFF2-40B4-BE49-F238E27FC236}">
                <a16:creationId xmlns:a16="http://schemas.microsoft.com/office/drawing/2014/main" id="{F80CD815-03A0-4A33-B7AC-899B04AB3387}"/>
              </a:ext>
            </a:extLst>
          </p:cNvPr>
          <p:cNvSpPr/>
          <p:nvPr/>
        </p:nvSpPr>
        <p:spPr>
          <a:xfrm>
            <a:off x="3754289" y="5539248"/>
            <a:ext cx="1162887"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Sand bathing</a:t>
            </a:r>
          </a:p>
        </p:txBody>
      </p:sp>
      <p:sp>
        <p:nvSpPr>
          <p:cNvPr id="21" name="Rechteck 20">
            <a:extLst>
              <a:ext uri="{FF2B5EF4-FFF2-40B4-BE49-F238E27FC236}">
                <a16:creationId xmlns:a16="http://schemas.microsoft.com/office/drawing/2014/main" id="{676B2717-B5F4-4BEE-B65F-AC4FFF07A6D1}"/>
              </a:ext>
            </a:extLst>
          </p:cNvPr>
          <p:cNvSpPr/>
          <p:nvPr/>
        </p:nvSpPr>
        <p:spPr>
          <a:xfrm>
            <a:off x="4999904" y="5063036"/>
            <a:ext cx="1020815"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Sunbathing</a:t>
            </a:r>
            <a:endParaRPr lang="en-US" sz="1200" b="0" dirty="0">
              <a:latin typeface="+mn-lt"/>
              <a:ea typeface="ＭＳ Ｐゴシック" charset="-128"/>
            </a:endParaRPr>
          </a:p>
        </p:txBody>
      </p:sp>
      <p:sp>
        <p:nvSpPr>
          <p:cNvPr id="22" name="Rechteck 21">
            <a:extLst>
              <a:ext uri="{FF2B5EF4-FFF2-40B4-BE49-F238E27FC236}">
                <a16:creationId xmlns:a16="http://schemas.microsoft.com/office/drawing/2014/main" id="{517190B3-4F26-4BE3-A2D6-5117756AAC8C}"/>
              </a:ext>
            </a:extLst>
          </p:cNvPr>
          <p:cNvSpPr/>
          <p:nvPr/>
        </p:nvSpPr>
        <p:spPr>
          <a:xfrm>
            <a:off x="5976156" y="4834918"/>
            <a:ext cx="881718"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Foraging</a:t>
            </a:r>
            <a:endParaRPr lang="en-US" sz="1200" b="0" dirty="0">
              <a:latin typeface="+mn-lt"/>
              <a:ea typeface="ＭＳ Ｐゴシック" charset="-128"/>
            </a:endParaRPr>
          </a:p>
        </p:txBody>
      </p:sp>
      <p:sp>
        <p:nvSpPr>
          <p:cNvPr id="23" name="Rechteck 22">
            <a:extLst>
              <a:ext uri="{FF2B5EF4-FFF2-40B4-BE49-F238E27FC236}">
                <a16:creationId xmlns:a16="http://schemas.microsoft.com/office/drawing/2014/main" id="{427FCAE8-A598-4EE2-A0AA-8CECC60D5AB6}"/>
              </a:ext>
            </a:extLst>
          </p:cNvPr>
          <p:cNvSpPr/>
          <p:nvPr/>
        </p:nvSpPr>
        <p:spPr>
          <a:xfrm>
            <a:off x="7026024" y="4428559"/>
            <a:ext cx="720080"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ea typeface="ＭＳ Ｐゴシック" charset="-128"/>
              </a:rPr>
              <a:t>Mating</a:t>
            </a:r>
            <a:endParaRPr lang="en-US" sz="1200" b="0" dirty="0">
              <a:latin typeface="+mn-lt"/>
              <a:ea typeface="ＭＳ Ｐゴシック" charset="-128"/>
            </a:endParaRPr>
          </a:p>
        </p:txBody>
      </p:sp>
      <p:sp>
        <p:nvSpPr>
          <p:cNvPr id="24" name="Rechteck 23">
            <a:extLst>
              <a:ext uri="{FF2B5EF4-FFF2-40B4-BE49-F238E27FC236}">
                <a16:creationId xmlns:a16="http://schemas.microsoft.com/office/drawing/2014/main" id="{39BBC8DD-BD6A-4DEE-8EE2-8DC71865BA0D}"/>
              </a:ext>
            </a:extLst>
          </p:cNvPr>
          <p:cNvSpPr/>
          <p:nvPr/>
        </p:nvSpPr>
        <p:spPr>
          <a:xfrm>
            <a:off x="7759524" y="3842770"/>
            <a:ext cx="847464" cy="410032"/>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Sleeping</a:t>
            </a:r>
          </a:p>
        </p:txBody>
      </p:sp>
      <p:sp>
        <p:nvSpPr>
          <p:cNvPr id="25" name="Rechteck 24">
            <a:extLst>
              <a:ext uri="{FF2B5EF4-FFF2-40B4-BE49-F238E27FC236}">
                <a16:creationId xmlns:a16="http://schemas.microsoft.com/office/drawing/2014/main" id="{4B8DFAEF-8681-4148-8EA2-23841A711BBD}"/>
              </a:ext>
            </a:extLst>
          </p:cNvPr>
          <p:cNvSpPr/>
          <p:nvPr/>
        </p:nvSpPr>
        <p:spPr>
          <a:xfrm>
            <a:off x="5822593" y="5635519"/>
            <a:ext cx="2965807" cy="338554"/>
          </a:xfrm>
          <a:prstGeom prst="rect">
            <a:avLst/>
          </a:prstGeom>
        </p:spPr>
        <p:txBody>
          <a:bodyPr wrap="square">
            <a:spAutoFit/>
          </a:bodyPr>
          <a:lstStyle/>
          <a:p>
            <a:r>
              <a:rPr lang="de-CH" sz="800" b="0" dirty="0"/>
              <a:t>Source: Jan </a:t>
            </a:r>
            <a:r>
              <a:rPr lang="de-CH" sz="800" b="0" dirty="0" err="1"/>
              <a:t>Hulsen</a:t>
            </a:r>
            <a:r>
              <a:rPr lang="de-CH" sz="800" b="0" dirty="0"/>
              <a:t>. Chicken Signals. </a:t>
            </a:r>
            <a:r>
              <a:rPr lang="de-CH" sz="800" b="0" dirty="0" err="1"/>
              <a:t>Practical</a:t>
            </a:r>
            <a:r>
              <a:rPr lang="de-CH" sz="800" b="0" dirty="0"/>
              <a:t> </a:t>
            </a:r>
            <a:r>
              <a:rPr lang="de-CH" sz="800" b="0" dirty="0" err="1"/>
              <a:t>guide</a:t>
            </a:r>
            <a:r>
              <a:rPr lang="de-CH" sz="800" b="0" dirty="0"/>
              <a:t> </a:t>
            </a:r>
            <a:r>
              <a:rPr lang="de-CH" sz="800" b="0" dirty="0" err="1"/>
              <a:t>to</a:t>
            </a:r>
            <a:r>
              <a:rPr lang="de-CH" sz="800" b="0" dirty="0"/>
              <a:t> </a:t>
            </a:r>
            <a:r>
              <a:rPr lang="de-CH" sz="800" b="0" dirty="0" err="1"/>
              <a:t>animal-friendly</a:t>
            </a:r>
            <a:r>
              <a:rPr lang="de-CH" sz="800" b="0" dirty="0"/>
              <a:t> </a:t>
            </a:r>
            <a:r>
              <a:rPr lang="de-CH" sz="800" b="0" dirty="0" err="1"/>
              <a:t>chicken</a:t>
            </a:r>
            <a:r>
              <a:rPr lang="de-CH" sz="800" b="0" dirty="0"/>
              <a:t> </a:t>
            </a:r>
            <a:r>
              <a:rPr lang="de-CH" sz="800" b="0" dirty="0" err="1"/>
              <a:t>husbandry</a:t>
            </a:r>
            <a:r>
              <a:rPr lang="de-CH" sz="800" b="0" dirty="0"/>
              <a:t>. 2010, </a:t>
            </a:r>
            <a:r>
              <a:rPr lang="de-CH" sz="800" b="0" dirty="0" err="1"/>
              <a:t>modified</a:t>
            </a:r>
            <a:r>
              <a:rPr lang="de-CH" sz="800" b="0" dirty="0"/>
              <a:t> </a:t>
            </a:r>
            <a:r>
              <a:rPr lang="de-CH" sz="800" b="0" dirty="0" err="1"/>
              <a:t>by</a:t>
            </a:r>
            <a:r>
              <a:rPr lang="de-CH" sz="800" b="0" dirty="0"/>
              <a:t> </a:t>
            </a:r>
            <a:r>
              <a:rPr lang="de-CH" sz="800" b="0" dirty="0" err="1"/>
              <a:t>FiBL</a:t>
            </a:r>
            <a:endParaRPr lang="de-CH" sz="800" b="0" dirty="0"/>
          </a:p>
        </p:txBody>
      </p:sp>
    </p:spTree>
    <p:extLst>
      <p:ext uri="{BB962C8B-B14F-4D97-AF65-F5344CB8AC3E}">
        <p14:creationId xmlns:p14="http://schemas.microsoft.com/office/powerpoint/2010/main" val="19655879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4B9134-D5AC-4184-896A-A0D0A8884D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20874" y="1085189"/>
            <a:ext cx="2952328" cy="2337103"/>
          </a:xfrm>
          <a:prstGeom prst="rect">
            <a:avLst/>
          </a:prstGeom>
        </p:spPr>
      </p:pic>
      <p:sp>
        <p:nvSpPr>
          <p:cNvPr id="2" name="Titel 1"/>
          <p:cNvSpPr>
            <a:spLocks noGrp="1"/>
          </p:cNvSpPr>
          <p:nvPr>
            <p:ph type="title"/>
          </p:nvPr>
        </p:nvSpPr>
        <p:spPr/>
        <p:txBody>
          <a:bodyPr/>
          <a:lstStyle/>
          <a:p>
            <a:r>
              <a:rPr lang="de-DE" dirty="0"/>
              <a:t>Transport </a:t>
            </a:r>
            <a:r>
              <a:rPr lang="de-DE" dirty="0" err="1"/>
              <a:t>of</a:t>
            </a:r>
            <a:r>
              <a:rPr lang="de-DE" dirty="0"/>
              <a:t> </a:t>
            </a:r>
            <a:r>
              <a:rPr lang="de-DE" dirty="0" err="1"/>
              <a:t>living</a:t>
            </a:r>
            <a:r>
              <a:rPr lang="de-DE" dirty="0"/>
              <a:t> </a:t>
            </a:r>
            <a:r>
              <a:rPr lang="de-DE" dirty="0" err="1"/>
              <a:t>poultry</a:t>
            </a:r>
            <a:endParaRPr lang="de-DE" dirty="0"/>
          </a:p>
        </p:txBody>
      </p:sp>
      <p:sp>
        <p:nvSpPr>
          <p:cNvPr id="3" name="Rechteck 2">
            <a:extLst>
              <a:ext uri="{FF2B5EF4-FFF2-40B4-BE49-F238E27FC236}">
                <a16:creationId xmlns:a16="http://schemas.microsoft.com/office/drawing/2014/main" id="{4B8C4FE7-B56B-4AFE-AB24-468082E651FD}"/>
              </a:ext>
            </a:extLst>
          </p:cNvPr>
          <p:cNvSpPr/>
          <p:nvPr/>
        </p:nvSpPr>
        <p:spPr>
          <a:xfrm>
            <a:off x="259398" y="2987579"/>
            <a:ext cx="3821872" cy="43989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Transporting chickens on a motorcycle </a:t>
            </a:r>
          </a:p>
        </p:txBody>
      </p:sp>
      <p:pic>
        <p:nvPicPr>
          <p:cNvPr id="4" name="Grafik 3">
            <a:extLst>
              <a:ext uri="{FF2B5EF4-FFF2-40B4-BE49-F238E27FC236}">
                <a16:creationId xmlns:a16="http://schemas.microsoft.com/office/drawing/2014/main" id="{DB57BBE1-557A-47A8-AAED-006368E9C5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149" y="3710409"/>
            <a:ext cx="2952327" cy="2094769"/>
          </a:xfrm>
          <a:prstGeom prst="rect">
            <a:avLst/>
          </a:prstGeom>
        </p:spPr>
      </p:pic>
      <p:pic>
        <p:nvPicPr>
          <p:cNvPr id="6" name="Grafik 5">
            <a:extLst>
              <a:ext uri="{FF2B5EF4-FFF2-40B4-BE49-F238E27FC236}">
                <a16:creationId xmlns:a16="http://schemas.microsoft.com/office/drawing/2014/main" id="{8F786CE2-0F6F-47FE-A28F-C6CB30DA35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91560" y="726098"/>
            <a:ext cx="4446548" cy="2589641"/>
          </a:xfrm>
          <a:prstGeom prst="rect">
            <a:avLst/>
          </a:prstGeom>
        </p:spPr>
      </p:pic>
      <p:sp>
        <p:nvSpPr>
          <p:cNvPr id="10" name="Rechteck 9">
            <a:extLst>
              <a:ext uri="{FF2B5EF4-FFF2-40B4-BE49-F238E27FC236}">
                <a16:creationId xmlns:a16="http://schemas.microsoft.com/office/drawing/2014/main" id="{DFFC329A-1707-4696-9DDA-AB793CC85EC4}"/>
              </a:ext>
            </a:extLst>
          </p:cNvPr>
          <p:cNvSpPr/>
          <p:nvPr/>
        </p:nvSpPr>
        <p:spPr>
          <a:xfrm>
            <a:off x="259398" y="5565546"/>
            <a:ext cx="3149830" cy="51597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Transport container for chickens</a:t>
            </a:r>
          </a:p>
        </p:txBody>
      </p:sp>
      <p:sp>
        <p:nvSpPr>
          <p:cNvPr id="11" name="Rechteck 10">
            <a:extLst>
              <a:ext uri="{FF2B5EF4-FFF2-40B4-BE49-F238E27FC236}">
                <a16:creationId xmlns:a16="http://schemas.microsoft.com/office/drawing/2014/main" id="{A4B2B4F6-3132-4EE9-80F1-DE8760006C17}"/>
              </a:ext>
            </a:extLst>
          </p:cNvPr>
          <p:cNvSpPr/>
          <p:nvPr/>
        </p:nvSpPr>
        <p:spPr>
          <a:xfrm>
            <a:off x="4244924" y="2492896"/>
            <a:ext cx="4470052" cy="93610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600" b="0" dirty="0">
                <a:latin typeface="+mn-lt"/>
                <a:ea typeface="ＭＳ Ｐゴシック" charset="-128"/>
              </a:rPr>
              <a:t>Large numbers of chickens can be transported on a van. However, good aeration must be assured for the chickens in the center!</a:t>
            </a:r>
          </a:p>
        </p:txBody>
      </p:sp>
      <p:sp>
        <p:nvSpPr>
          <p:cNvPr id="12" name="Textfeld 9">
            <a:extLst>
              <a:ext uri="{FF2B5EF4-FFF2-40B4-BE49-F238E27FC236}">
                <a16:creationId xmlns:a16="http://schemas.microsoft.com/office/drawing/2014/main" id="{9CCACDE0-FE70-4F1E-BCF2-F100E40329FC}"/>
              </a:ext>
            </a:extLst>
          </p:cNvPr>
          <p:cNvSpPr txBox="1"/>
          <p:nvPr/>
        </p:nvSpPr>
        <p:spPr>
          <a:xfrm>
            <a:off x="971600" y="1093490"/>
            <a:ext cx="1454579" cy="646331"/>
          </a:xfrm>
          <a:prstGeom prst="rect">
            <a:avLst/>
          </a:prstGeom>
          <a:noFill/>
        </p:spPr>
        <p:txBody>
          <a:bodyPr wrap="square" rtlCol="0">
            <a:spAutoFit/>
          </a:bodyPr>
          <a:lstStyle/>
          <a:p>
            <a:r>
              <a:rPr lang="de-CH" sz="3600" dirty="0">
                <a:solidFill>
                  <a:srgbClr val="FF0000"/>
                </a:solidFill>
              </a:rPr>
              <a:t>X </a:t>
            </a:r>
            <a:r>
              <a:rPr lang="de-CH" sz="3600" dirty="0" err="1">
                <a:solidFill>
                  <a:srgbClr val="FF0000"/>
                </a:solidFill>
              </a:rPr>
              <a:t>X</a:t>
            </a:r>
            <a:endParaRPr lang="de-CH" sz="3600" dirty="0">
              <a:solidFill>
                <a:srgbClr val="FF0000"/>
              </a:solidFill>
            </a:endParaRPr>
          </a:p>
        </p:txBody>
      </p:sp>
      <p:sp>
        <p:nvSpPr>
          <p:cNvPr id="13" name="Rechteck 13">
            <a:extLst>
              <a:ext uri="{FF2B5EF4-FFF2-40B4-BE49-F238E27FC236}">
                <a16:creationId xmlns:a16="http://schemas.microsoft.com/office/drawing/2014/main" id="{77DFDB61-EC05-4B16-91F8-5985D71FAE55}"/>
              </a:ext>
            </a:extLst>
          </p:cNvPr>
          <p:cNvSpPr/>
          <p:nvPr/>
        </p:nvSpPr>
        <p:spPr>
          <a:xfrm>
            <a:off x="467544" y="888160"/>
            <a:ext cx="2750109" cy="338554"/>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81000" tIns="81000" rIns="81000" bIns="81000" numCol="1" anchor="ctr" anchorCtr="0" compatLnSpc="1">
            <a:prstTxWarp prst="textNoShape">
              <a:avLst/>
            </a:prstTxWarp>
          </a:bodyPr>
          <a:lstStyle/>
          <a:p>
            <a:pPr defTabSz="467916">
              <a:spcBef>
                <a:spcPct val="10000"/>
              </a:spcBef>
              <a:spcAft>
                <a:spcPct val="10000"/>
              </a:spcAft>
              <a:buClr>
                <a:schemeClr val="tx1"/>
              </a:buClr>
              <a:buSzPct val="100000"/>
            </a:pPr>
            <a:r>
              <a:rPr lang="en-US" sz="1200" dirty="0">
                <a:solidFill>
                  <a:srgbClr val="FF0000"/>
                </a:solidFill>
                <a:ea typeface="ＭＳ Ｐゴシック" charset="-128"/>
              </a:rPr>
              <a:t>All animals should be in the cage.</a:t>
            </a:r>
          </a:p>
        </p:txBody>
      </p:sp>
      <p:sp>
        <p:nvSpPr>
          <p:cNvPr id="7" name="Rectangle 6">
            <a:extLst>
              <a:ext uri="{FF2B5EF4-FFF2-40B4-BE49-F238E27FC236}">
                <a16:creationId xmlns:a16="http://schemas.microsoft.com/office/drawing/2014/main" id="{D0B267EC-CF93-4D7D-AFBB-347CEEEB81A4}"/>
              </a:ext>
            </a:extLst>
          </p:cNvPr>
          <p:cNvSpPr/>
          <p:nvPr/>
        </p:nvSpPr>
        <p:spPr>
          <a:xfrm>
            <a:off x="3935895" y="3557464"/>
            <a:ext cx="4823416" cy="2400657"/>
          </a:xfrm>
          <a:prstGeom prst="rect">
            <a:avLst/>
          </a:prstGeom>
          <a:solidFill>
            <a:srgbClr val="7443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180340" marR="107950" indent="-180340">
              <a:spcAft>
                <a:spcPts val="200"/>
              </a:spcAft>
            </a:pPr>
            <a:r>
              <a:rPr lang="en-US" sz="1400" dirty="0">
                <a:latin typeface="+mn-lt"/>
                <a:ea typeface="SimSun" panose="02010600030101010101" pitchFamily="2" charset="-122"/>
                <a:cs typeface="Times New Roman" panose="02020603050405020304" pitchFamily="18" charset="0"/>
              </a:rPr>
              <a:t>How to ensure animal welfare during transport:</a:t>
            </a:r>
          </a:p>
          <a:p>
            <a:pPr marL="180000" marR="107950" lvl="0" indent="-180000">
              <a:spcAft>
                <a:spcPts val="200"/>
              </a:spcAft>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Load and drive in the dark. </a:t>
            </a:r>
          </a:p>
          <a:p>
            <a:pPr marL="180000" marR="107950" lvl="0" indent="-180000">
              <a:spcAft>
                <a:spcPts val="200"/>
              </a:spcAft>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Ensure good aeration during transport. Accumulated heat can lead to overheating </a:t>
            </a:r>
            <a:r>
              <a:rPr lang="en-US" sz="1400" b="0" dirty="0">
                <a:uFill>
                  <a:solidFill>
                    <a:srgbClr val="2F6C86"/>
                  </a:solidFill>
                </a:uFill>
                <a:ea typeface="SimSun" panose="02010600030101010101" pitchFamily="2" charset="-122"/>
                <a:cs typeface="Times New Roman" panose="02020603050405020304" pitchFamily="18" charset="0"/>
              </a:rPr>
              <a:t>and death of the chickens. D</a:t>
            </a:r>
            <a:r>
              <a:rPr lang="en-US" sz="1400" b="0" dirty="0">
                <a:uFill>
                  <a:solidFill>
                    <a:srgbClr val="2F6C86"/>
                  </a:solidFill>
                </a:uFill>
                <a:latin typeface="+mn-lt"/>
                <a:ea typeface="SimSun" panose="02010600030101010101" pitchFamily="2" charset="-122"/>
                <a:cs typeface="Times New Roman" panose="02020603050405020304" pitchFamily="18" charset="0"/>
              </a:rPr>
              <a:t>ead birds cannot be sold anymore.</a:t>
            </a:r>
          </a:p>
          <a:p>
            <a:pPr marL="180000" marR="107950" lvl="0" indent="-180000">
              <a:spcAft>
                <a:spcPts val="200"/>
              </a:spcAft>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The time period from loading to slaughter should be not more 8 hours.</a:t>
            </a:r>
          </a:p>
          <a:p>
            <a:pPr marL="180000" marR="107950" lvl="0" indent="-180000">
              <a:spcAft>
                <a:spcPts val="200"/>
              </a:spcAft>
              <a:buFont typeface="Symbol" panose="05050102010706020507" pitchFamily="18" charset="2"/>
              <a:buChar char=""/>
            </a:pPr>
            <a:r>
              <a:rPr lang="en-US" sz="1400" b="0" dirty="0">
                <a:uFill>
                  <a:solidFill>
                    <a:srgbClr val="2F6C86"/>
                  </a:solidFill>
                </a:uFill>
                <a:ea typeface="SimSun" panose="02010600030101010101" pitchFamily="2" charset="-122"/>
                <a:cs typeface="Times New Roman" panose="02020603050405020304" pitchFamily="18" charset="0"/>
              </a:rPr>
              <a:t>Transport healthy animals only. </a:t>
            </a:r>
            <a:endParaRPr lang="en-US" sz="1400" b="0" dirty="0">
              <a:uFill>
                <a:solidFill>
                  <a:srgbClr val="2F6C86"/>
                </a:solidFill>
              </a:uFill>
              <a:latin typeface="+mn-lt"/>
              <a:ea typeface="SimSun" panose="02010600030101010101" pitchFamily="2" charset="-122"/>
              <a:cs typeface="Times New Roman" panose="02020603050405020304" pitchFamily="18" charset="0"/>
            </a:endParaRPr>
          </a:p>
          <a:p>
            <a:pPr marL="180000" marR="107950" lvl="0" indent="-180000">
              <a:spcAft>
                <a:spcPts val="200"/>
              </a:spcAft>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Drive carefully and steadily.</a:t>
            </a:r>
          </a:p>
          <a:p>
            <a:pPr marL="180000" marR="107950" lvl="0" indent="-180000">
              <a:spcAft>
                <a:spcPts val="200"/>
              </a:spcAft>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If chickens are injured or die, try to identify the reasons.</a:t>
            </a:r>
          </a:p>
        </p:txBody>
      </p:sp>
    </p:spTree>
    <p:extLst>
      <p:ext uri="{BB962C8B-B14F-4D97-AF65-F5344CB8AC3E}">
        <p14:creationId xmlns:p14="http://schemas.microsoft.com/office/powerpoint/2010/main" val="3719460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7B199-97E2-4340-B664-5297F04B2DE4}"/>
              </a:ext>
            </a:extLst>
          </p:cNvPr>
          <p:cNvSpPr>
            <a:spLocks noGrp="1"/>
          </p:cNvSpPr>
          <p:nvPr>
            <p:ph type="title"/>
          </p:nvPr>
        </p:nvSpPr>
        <p:spPr>
          <a:xfrm>
            <a:off x="533401" y="228600"/>
            <a:ext cx="7927032" cy="698500"/>
          </a:xfrm>
        </p:spPr>
        <p:txBody>
          <a:bodyPr/>
          <a:lstStyle/>
          <a:p>
            <a:r>
              <a:rPr lang="de-CH" dirty="0"/>
              <a:t>Checklist on </a:t>
            </a:r>
            <a:r>
              <a:rPr lang="de-CH" dirty="0" err="1"/>
              <a:t>expected</a:t>
            </a:r>
            <a:r>
              <a:rPr lang="de-CH" dirty="0"/>
              <a:t> </a:t>
            </a:r>
            <a:r>
              <a:rPr lang="de-CH" dirty="0" err="1"/>
              <a:t>costs</a:t>
            </a:r>
            <a:r>
              <a:rPr lang="de-CH" dirty="0"/>
              <a:t> (1)</a:t>
            </a:r>
          </a:p>
        </p:txBody>
      </p:sp>
      <p:graphicFrame>
        <p:nvGraphicFramePr>
          <p:cNvPr id="5" name="Tabelle 4">
            <a:extLst>
              <a:ext uri="{FF2B5EF4-FFF2-40B4-BE49-F238E27FC236}">
                <a16:creationId xmlns:a16="http://schemas.microsoft.com/office/drawing/2014/main" id="{9F755B01-C223-4A5B-905C-6F36E991337D}"/>
              </a:ext>
            </a:extLst>
          </p:cNvPr>
          <p:cNvGraphicFramePr>
            <a:graphicFrameLocks noGrp="1"/>
          </p:cNvGraphicFramePr>
          <p:nvPr>
            <p:extLst>
              <p:ext uri="{D42A27DB-BD31-4B8C-83A1-F6EECF244321}">
                <p14:modId xmlns:p14="http://schemas.microsoft.com/office/powerpoint/2010/main" val="1108254355"/>
              </p:ext>
            </p:extLst>
          </p:nvPr>
        </p:nvGraphicFramePr>
        <p:xfrm>
          <a:off x="467544" y="1075200"/>
          <a:ext cx="8136904" cy="4936200"/>
        </p:xfrm>
        <a:graphic>
          <a:graphicData uri="http://schemas.openxmlformats.org/drawingml/2006/table">
            <a:tbl>
              <a:tblPr firstRow="1" firstCol="1" bandRow="1">
                <a:tableStyleId>{5C22544A-7EE6-4342-B048-85BDC9FD1C3A}</a:tableStyleId>
              </a:tblPr>
              <a:tblGrid>
                <a:gridCol w="8136904">
                  <a:extLst>
                    <a:ext uri="{9D8B030D-6E8A-4147-A177-3AD203B41FA5}">
                      <a16:colId xmlns:a16="http://schemas.microsoft.com/office/drawing/2014/main" val="2462343736"/>
                    </a:ext>
                  </a:extLst>
                </a:gridCol>
              </a:tblGrid>
              <a:tr h="337732">
                <a:tc>
                  <a:txBody>
                    <a:bodyPr/>
                    <a:lstStyle/>
                    <a:p>
                      <a:pPr marL="0" marR="0" lvl="0" indent="0" algn="l" defTabSz="457200" rtl="0" eaLnBrk="1" fontAlgn="auto" latinLnBrk="0" hangingPunct="1">
                        <a:lnSpc>
                          <a:spcPts val="1800"/>
                        </a:lnSpc>
                        <a:spcBef>
                          <a:spcPts val="0"/>
                        </a:spcBef>
                        <a:spcAft>
                          <a:spcPts val="600"/>
                        </a:spcAft>
                        <a:buClrTx/>
                        <a:buSzTx/>
                        <a:buFont typeface="Arial" panose="020B0604020202020204" pitchFamily="34" charset="0"/>
                        <a:buNone/>
                        <a:tabLst/>
                        <a:defRPr/>
                      </a:pPr>
                      <a:r>
                        <a:rPr lang="en-US" sz="1600" dirty="0">
                          <a:solidFill>
                            <a:schemeClr val="tx1"/>
                          </a:solidFill>
                          <a:effectLst/>
                        </a:rPr>
                        <a:t>Initial investments </a:t>
                      </a:r>
                      <a:endParaRPr lang="de-CH" sz="1600" dirty="0">
                        <a:solidFill>
                          <a:schemeClr val="tx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916381540"/>
                  </a:ext>
                </a:extLst>
              </a:tr>
              <a:tr h="4054756">
                <a:tc>
                  <a:txBody>
                    <a:bodyPr/>
                    <a:lstStyle/>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Poultry house: </a:t>
                      </a:r>
                      <a:r>
                        <a:rPr lang="en-US" sz="1600" b="0" dirty="0">
                          <a:solidFill>
                            <a:schemeClr val="tx1"/>
                          </a:solidFill>
                          <a:effectLst/>
                        </a:rPr>
                        <a:t>walls, floor, roof, electricity, lighting, perches, manure management, nest boxes, feeders, drinkers, bedding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Poultry run: </a:t>
                      </a:r>
                      <a:r>
                        <a:rPr lang="en-US" sz="1600" b="0" dirty="0">
                          <a:solidFill>
                            <a:schemeClr val="tx1"/>
                          </a:solidFill>
                          <a:effectLst/>
                        </a:rPr>
                        <a:t>fencing, bedding, structures like covered sand baths</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Pasture system: </a:t>
                      </a:r>
                      <a:r>
                        <a:rPr lang="en-US" sz="1600" b="0" dirty="0">
                          <a:solidFill>
                            <a:schemeClr val="tx1"/>
                          </a:solidFill>
                          <a:effectLst/>
                        </a:rPr>
                        <a:t>fencing, tree and bush planting, additional shelters</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Storage area: </a:t>
                      </a:r>
                      <a:r>
                        <a:rPr lang="en-US" sz="1600" b="0" dirty="0">
                          <a:solidFill>
                            <a:schemeClr val="tx1"/>
                          </a:solidFill>
                          <a:effectLst/>
                        </a:rPr>
                        <a:t>cool storage for eggs, egg trays, cold storage for meat, etc.</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Market sales equipment: </a:t>
                      </a:r>
                      <a:r>
                        <a:rPr lang="en-US" sz="1600" b="0" dirty="0">
                          <a:solidFill>
                            <a:schemeClr val="tx1"/>
                          </a:solidFill>
                          <a:effectLst/>
                        </a:rPr>
                        <a:t>egg trays, crates, etc.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Transport equipment for live animals: </a:t>
                      </a:r>
                      <a:r>
                        <a:rPr lang="en-US" sz="1600" b="0" dirty="0">
                          <a:solidFill>
                            <a:schemeClr val="tx1"/>
                          </a:solidFill>
                          <a:effectLst/>
                        </a:rPr>
                        <a:t>crates, etc.</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Egg incubation equipment </a:t>
                      </a:r>
                      <a:r>
                        <a:rPr lang="en-US" sz="1600" b="0" dirty="0">
                          <a:solidFill>
                            <a:schemeClr val="tx1"/>
                          </a:solidFill>
                          <a:effectLst/>
                        </a:rPr>
                        <a:t>(if desired)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Chick rearing equipment: </a:t>
                      </a:r>
                      <a:r>
                        <a:rPr lang="en-US" sz="1600" b="0" dirty="0">
                          <a:solidFill>
                            <a:schemeClr val="tx1"/>
                          </a:solidFill>
                          <a:effectLst/>
                        </a:rPr>
                        <a:t>enclosure, heating system, lights, small feeders and drinkers</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Biosecurity: </a:t>
                      </a:r>
                      <a:r>
                        <a:rPr lang="en-US" sz="1600" b="0" dirty="0">
                          <a:solidFill>
                            <a:schemeClr val="tx1"/>
                          </a:solidFill>
                          <a:effectLst/>
                        </a:rPr>
                        <a:t>hand washing stations and clean boots in each house, perimeter fence around chicken area, burn pit, compost pit, quarantine house for new birds, storage and sales area outside the chicken area</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Cleaning supplies: </a:t>
                      </a:r>
                      <a:r>
                        <a:rPr lang="en-US" sz="1600" b="0" dirty="0">
                          <a:solidFill>
                            <a:schemeClr val="tx1"/>
                          </a:solidFill>
                          <a:effectLst/>
                        </a:rPr>
                        <a:t>broom, scraper, garden sprayer, organic approved chemicals and substances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First aid supplies: </a:t>
                      </a:r>
                      <a:r>
                        <a:rPr lang="en-US" sz="1600" b="0" dirty="0">
                          <a:solidFill>
                            <a:schemeClr val="tx1"/>
                          </a:solidFill>
                          <a:effectLst/>
                        </a:rPr>
                        <a:t>disinfectant, place to separate injured birds </a:t>
                      </a:r>
                      <a:endParaRPr lang="de-CH" sz="1600" b="0" dirty="0">
                        <a:solidFill>
                          <a:schemeClr val="tx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905893171"/>
                  </a:ext>
                </a:extLst>
              </a:tr>
            </a:tbl>
          </a:graphicData>
        </a:graphic>
      </p:graphicFrame>
    </p:spTree>
    <p:extLst>
      <p:ext uri="{BB962C8B-B14F-4D97-AF65-F5344CB8AC3E}">
        <p14:creationId xmlns:p14="http://schemas.microsoft.com/office/powerpoint/2010/main" val="10075178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7B199-97E2-4340-B664-5297F04B2DE4}"/>
              </a:ext>
            </a:extLst>
          </p:cNvPr>
          <p:cNvSpPr>
            <a:spLocks noGrp="1"/>
          </p:cNvSpPr>
          <p:nvPr>
            <p:ph type="title"/>
          </p:nvPr>
        </p:nvSpPr>
        <p:spPr>
          <a:xfrm>
            <a:off x="533401" y="228600"/>
            <a:ext cx="7927032" cy="698500"/>
          </a:xfrm>
        </p:spPr>
        <p:txBody>
          <a:bodyPr/>
          <a:lstStyle/>
          <a:p>
            <a:r>
              <a:rPr lang="de-CH" dirty="0"/>
              <a:t>Checklist on </a:t>
            </a:r>
            <a:r>
              <a:rPr lang="de-CH" dirty="0" err="1"/>
              <a:t>expected</a:t>
            </a:r>
            <a:r>
              <a:rPr lang="de-CH" dirty="0"/>
              <a:t> </a:t>
            </a:r>
            <a:r>
              <a:rPr lang="de-CH" dirty="0" err="1"/>
              <a:t>costs</a:t>
            </a:r>
            <a:r>
              <a:rPr lang="de-CH" dirty="0"/>
              <a:t> (2)</a:t>
            </a:r>
          </a:p>
        </p:txBody>
      </p:sp>
      <p:graphicFrame>
        <p:nvGraphicFramePr>
          <p:cNvPr id="5" name="Tabelle 4">
            <a:extLst>
              <a:ext uri="{FF2B5EF4-FFF2-40B4-BE49-F238E27FC236}">
                <a16:creationId xmlns:a16="http://schemas.microsoft.com/office/drawing/2014/main" id="{9F755B01-C223-4A5B-905C-6F36E991337D}"/>
              </a:ext>
            </a:extLst>
          </p:cNvPr>
          <p:cNvGraphicFramePr>
            <a:graphicFrameLocks noGrp="1"/>
          </p:cNvGraphicFramePr>
          <p:nvPr>
            <p:extLst>
              <p:ext uri="{D42A27DB-BD31-4B8C-83A1-F6EECF244321}">
                <p14:modId xmlns:p14="http://schemas.microsoft.com/office/powerpoint/2010/main" val="3199307680"/>
              </p:ext>
            </p:extLst>
          </p:nvPr>
        </p:nvGraphicFramePr>
        <p:xfrm>
          <a:off x="611559" y="980728"/>
          <a:ext cx="7927031" cy="4631400"/>
        </p:xfrm>
        <a:graphic>
          <a:graphicData uri="http://schemas.openxmlformats.org/drawingml/2006/table">
            <a:tbl>
              <a:tblPr firstRow="1" firstCol="1" bandRow="1">
                <a:tableStyleId>{5C22544A-7EE6-4342-B048-85BDC9FD1C3A}</a:tableStyleId>
              </a:tblPr>
              <a:tblGrid>
                <a:gridCol w="7927031">
                  <a:extLst>
                    <a:ext uri="{9D8B030D-6E8A-4147-A177-3AD203B41FA5}">
                      <a16:colId xmlns:a16="http://schemas.microsoft.com/office/drawing/2014/main" val="2462343736"/>
                    </a:ext>
                  </a:extLst>
                </a:gridCol>
              </a:tblGrid>
              <a:tr h="337732">
                <a:tc>
                  <a:txBody>
                    <a:bodyPr/>
                    <a:lstStyle/>
                    <a:p>
                      <a:pPr marL="0" marR="0" lvl="0" indent="0" algn="l" defTabSz="457200" rtl="0" eaLnBrk="1" fontAlgn="auto" latinLnBrk="0" hangingPunct="1">
                        <a:lnSpc>
                          <a:spcPts val="1800"/>
                        </a:lnSpc>
                        <a:spcBef>
                          <a:spcPts val="0"/>
                        </a:spcBef>
                        <a:spcAft>
                          <a:spcPts val="600"/>
                        </a:spcAft>
                        <a:buClrTx/>
                        <a:buSzTx/>
                        <a:buFont typeface="Arial" panose="020B0604020202020204" pitchFamily="34" charset="0"/>
                        <a:buNone/>
                        <a:tabLst/>
                        <a:defRPr/>
                      </a:pPr>
                      <a:r>
                        <a:rPr lang="en-US" sz="1600" dirty="0">
                          <a:solidFill>
                            <a:schemeClr val="tx1"/>
                          </a:solidFill>
                          <a:effectLst/>
                        </a:rPr>
                        <a:t>Ongoing operational costs</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916381540"/>
                  </a:ext>
                </a:extLst>
              </a:tr>
              <a:tr h="4054756">
                <a:tc>
                  <a:txBody>
                    <a:bodyPr/>
                    <a:lstStyle/>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Animals: </a:t>
                      </a:r>
                      <a:r>
                        <a:rPr lang="en-US" sz="1600" b="0" dirty="0">
                          <a:solidFill>
                            <a:schemeClr val="tx1"/>
                          </a:solidFill>
                          <a:effectLst/>
                        </a:rPr>
                        <a:t>eggs, chicks, pullets, adult birds, etc.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Feed: </a:t>
                      </a:r>
                      <a:r>
                        <a:rPr lang="en-US" sz="1600" b="0" dirty="0">
                          <a:solidFill>
                            <a:schemeClr val="tx1"/>
                          </a:solidFill>
                          <a:effectLst/>
                        </a:rPr>
                        <a:t>base feed, vitamins, minerals; own crops that are used for feed need to be taken into account in the budget, too</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Water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Bedding and litter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Veterinary care:</a:t>
                      </a:r>
                      <a:r>
                        <a:rPr lang="en-US" sz="1600" b="0" dirty="0">
                          <a:solidFill>
                            <a:schemeClr val="tx1"/>
                          </a:solidFill>
                          <a:effectLst/>
                        </a:rPr>
                        <a:t> vaccines, visit and medication costs</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Transport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Slaughter and processing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Marketing </a:t>
                      </a:r>
                    </a:p>
                    <a:p>
                      <a:pPr marL="180000" indent="-180000" algn="l">
                        <a:lnSpc>
                          <a:spcPts val="1800"/>
                        </a:lnSpc>
                        <a:spcAft>
                          <a:spcPts val="600"/>
                        </a:spcAft>
                        <a:buFont typeface="Arial" panose="020B0604020202020204" pitchFamily="34" charset="0"/>
                        <a:buChar char="•"/>
                      </a:pPr>
                      <a:r>
                        <a:rPr lang="en-US" sz="1600" b="1" dirty="0" err="1">
                          <a:solidFill>
                            <a:schemeClr val="tx1"/>
                          </a:solidFill>
                          <a:effectLst/>
                        </a:rPr>
                        <a:t>Labour</a:t>
                      </a:r>
                      <a:r>
                        <a:rPr lang="en-US" sz="1600" b="1" dirty="0">
                          <a:solidFill>
                            <a:schemeClr val="tx1"/>
                          </a:solidFill>
                          <a:effectLst/>
                        </a:rPr>
                        <a:t>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Technical advice: </a:t>
                      </a:r>
                      <a:r>
                        <a:rPr lang="en-US" sz="1600" b="0" dirty="0">
                          <a:solidFill>
                            <a:schemeClr val="tx1"/>
                          </a:solidFill>
                          <a:effectLst/>
                        </a:rPr>
                        <a:t>extension services, organic groups</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Building and equipment maintenance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Loan repayment and interest </a:t>
                      </a:r>
                    </a:p>
                    <a:p>
                      <a:pPr marL="180000" indent="-180000" algn="l">
                        <a:lnSpc>
                          <a:spcPts val="1800"/>
                        </a:lnSpc>
                        <a:spcAft>
                          <a:spcPts val="600"/>
                        </a:spcAft>
                        <a:buFont typeface="Arial" panose="020B0604020202020204" pitchFamily="34" charset="0"/>
                        <a:buChar char="•"/>
                      </a:pPr>
                      <a:r>
                        <a:rPr lang="en-US" sz="1600" b="1" dirty="0">
                          <a:solidFill>
                            <a:schemeClr val="tx1"/>
                          </a:solidFill>
                          <a:effectLst/>
                        </a:rPr>
                        <a:t>Other unforeseen costs: </a:t>
                      </a:r>
                      <a:r>
                        <a:rPr lang="en-US" sz="1600" b="0" dirty="0">
                          <a:solidFill>
                            <a:schemeClr val="tx1"/>
                          </a:solidFill>
                          <a:effectLst/>
                        </a:rPr>
                        <a:t>always budget some room for these </a:t>
                      </a:r>
                      <a:endParaRPr lang="de-CH" sz="1600" b="0" dirty="0">
                        <a:solidFill>
                          <a:schemeClr val="tx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905893171"/>
                  </a:ext>
                </a:extLst>
              </a:tr>
            </a:tbl>
          </a:graphicData>
        </a:graphic>
      </p:graphicFrame>
    </p:spTree>
    <p:extLst>
      <p:ext uri="{BB962C8B-B14F-4D97-AF65-F5344CB8AC3E}">
        <p14:creationId xmlns:p14="http://schemas.microsoft.com/office/powerpoint/2010/main" val="27807103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43738-7FE5-4CB2-9FBA-F3611A9B34EF}"/>
              </a:ext>
            </a:extLst>
          </p:cNvPr>
          <p:cNvSpPr>
            <a:spLocks noGrp="1"/>
          </p:cNvSpPr>
          <p:nvPr>
            <p:ph type="title"/>
          </p:nvPr>
        </p:nvSpPr>
        <p:spPr/>
        <p:txBody>
          <a:bodyPr/>
          <a:lstStyle/>
          <a:p>
            <a:r>
              <a:rPr lang="de-CH" dirty="0" err="1"/>
              <a:t>Participatory</a:t>
            </a:r>
            <a:r>
              <a:rPr lang="de-CH" dirty="0"/>
              <a:t> </a:t>
            </a:r>
            <a:r>
              <a:rPr lang="de-CH" dirty="0" err="1"/>
              <a:t>Guarantee</a:t>
            </a:r>
            <a:r>
              <a:rPr lang="de-CH" dirty="0"/>
              <a:t> Systems (PGS) </a:t>
            </a:r>
          </a:p>
        </p:txBody>
      </p:sp>
      <p:sp>
        <p:nvSpPr>
          <p:cNvPr id="4" name="Rechteck 3">
            <a:extLst>
              <a:ext uri="{FF2B5EF4-FFF2-40B4-BE49-F238E27FC236}">
                <a16:creationId xmlns:a16="http://schemas.microsoft.com/office/drawing/2014/main" id="{6A44FC17-5C85-426A-A0D2-033E141D1611}"/>
              </a:ext>
            </a:extLst>
          </p:cNvPr>
          <p:cNvSpPr/>
          <p:nvPr/>
        </p:nvSpPr>
        <p:spPr>
          <a:xfrm>
            <a:off x="533400" y="1175370"/>
            <a:ext cx="3822576" cy="4635180"/>
          </a:xfrm>
          <a:prstGeom prst="rect">
            <a:avLst/>
          </a:prstGeom>
          <a:solidFill>
            <a:srgbClr val="BFE0A8"/>
          </a:solidFill>
        </p:spPr>
        <p:txBody>
          <a:bodyPr wrap="square">
            <a:spAutoFit/>
          </a:bodyPr>
          <a:lstStyle/>
          <a:p>
            <a:pPr>
              <a:lnSpc>
                <a:spcPct val="107000"/>
              </a:lnSpc>
              <a:spcAft>
                <a:spcPts val="800"/>
              </a:spcAft>
            </a:pPr>
            <a:r>
              <a:rPr lang="en-GB" sz="1400" dirty="0">
                <a:latin typeface="+mn-lt"/>
                <a:ea typeface="Calibri" panose="020F0502020204030204" pitchFamily="34" charset="0"/>
                <a:cs typeface="Times New Roman" panose="02020603050405020304" pitchFamily="18" charset="0"/>
              </a:rPr>
              <a:t>Strengths</a:t>
            </a:r>
            <a:endParaRPr lang="de-CH" sz="1400" b="0" dirty="0">
              <a:latin typeface="+mn-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ea typeface="Calibri" panose="020F0502020204030204" pitchFamily="34" charset="0"/>
                <a:cs typeface="Times New Roman" panose="02020603050405020304" pitchFamily="18" charset="0"/>
              </a:rPr>
              <a:t>All stakeholders can get involved (farmers, consumers, business) and can manage and change the system, leading to shared responsibilities and active participations in the guarantee system;</a:t>
            </a:r>
            <a:endParaRPr lang="de-CH" sz="1400" b="0" dirty="0">
              <a:latin typeface="+mn-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ea typeface="Calibri" panose="020F0502020204030204" pitchFamily="34" charset="0"/>
                <a:cs typeface="Times New Roman" panose="02020603050405020304" pitchFamily="18" charset="0"/>
              </a:rPr>
              <a:t>May innovate an appropriate guarantee mechanism, helping to reduce guarantee costs;</a:t>
            </a:r>
            <a:endParaRPr lang="de-CH" sz="1400" b="0" dirty="0">
              <a:latin typeface="+mn-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ea typeface="Calibri" panose="020F0502020204030204" pitchFamily="34" charset="0"/>
                <a:cs typeface="Times New Roman" panose="02020603050405020304" pitchFamily="18" charset="0"/>
              </a:rPr>
              <a:t>Facilitates knowledge exchange among producers and stakeholders, contributing to a better understanding and appreciation of organic agriculture;</a:t>
            </a:r>
            <a:endParaRPr lang="de-CH" sz="1400" b="0" dirty="0">
              <a:latin typeface="+mn-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ea typeface="Calibri" panose="020F0502020204030204" pitchFamily="34" charset="0"/>
                <a:cs typeface="Times New Roman" panose="02020603050405020304" pitchFamily="18" charset="0"/>
              </a:rPr>
              <a:t>Enables small producers to access organic markets (through being certified) and consumers to access local food/organic products at reasonable prices. </a:t>
            </a:r>
            <a:endParaRPr lang="de-CH" sz="1400" b="0" dirty="0">
              <a:latin typeface="+mn-lt"/>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D61CEE70-2084-46D2-B0D2-2342DD1C6BB3}"/>
              </a:ext>
            </a:extLst>
          </p:cNvPr>
          <p:cNvSpPr/>
          <p:nvPr/>
        </p:nvSpPr>
        <p:spPr>
          <a:xfrm>
            <a:off x="4643288" y="1175370"/>
            <a:ext cx="3960440" cy="4737772"/>
          </a:xfrm>
          <a:prstGeom prst="rect">
            <a:avLst/>
          </a:prstGeom>
          <a:solidFill>
            <a:srgbClr val="FFCCCC"/>
          </a:solidFill>
        </p:spPr>
        <p:txBody>
          <a:bodyPr wrap="square">
            <a:spAutoFit/>
          </a:bodyPr>
          <a:lstStyle/>
          <a:p>
            <a:pPr>
              <a:lnSpc>
                <a:spcPct val="107000"/>
              </a:lnSpc>
              <a:spcAft>
                <a:spcPts val="800"/>
              </a:spcAft>
            </a:pPr>
            <a:r>
              <a:rPr lang="en-GB" sz="1400" dirty="0">
                <a:latin typeface="+mn-lt"/>
                <a:cs typeface="Times New Roman" panose="02020603050405020304" pitchFamily="18" charset="0"/>
              </a:rPr>
              <a:t>Limitations</a:t>
            </a:r>
            <a:endParaRPr lang="de-CH" sz="1400" dirty="0">
              <a:latin typeface="+mn-lt"/>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cs typeface="Times New Roman" panose="02020603050405020304" pitchFamily="18" charset="0"/>
              </a:rPr>
              <a:t>It relies on the participation of local producers and supporters, most of whom doing the works as volunteers, it thus takes a longer time and may have high hidden costs (non-monetary);</a:t>
            </a:r>
            <a:endParaRPr lang="de-CH" sz="1400" b="0" dirty="0">
              <a:latin typeface="+mn-lt"/>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cs typeface="Times New Roman" panose="02020603050405020304" pitchFamily="18" charset="0"/>
              </a:rPr>
              <a:t>It is a self-guarantee system (by either first or second party), thus recognition is low compared to third party certification.</a:t>
            </a:r>
          </a:p>
          <a:p>
            <a:pPr marL="285750" indent="-285750">
              <a:lnSpc>
                <a:spcPct val="107000"/>
              </a:lnSpc>
              <a:spcAft>
                <a:spcPts val="800"/>
              </a:spcAft>
              <a:buFont typeface="Arial" panose="020B0604020202020204" pitchFamily="34" charset="0"/>
              <a:buChar char="•"/>
            </a:pPr>
            <a:r>
              <a:rPr lang="en-GB" sz="1400" b="0" dirty="0">
                <a:latin typeface="+mn-lt"/>
                <a:cs typeface="Times New Roman" panose="02020603050405020304" pitchFamily="18" charset="0"/>
              </a:rPr>
              <a:t>Products can be marketed locally or at the most within the country, not internationally;</a:t>
            </a:r>
            <a:endParaRPr lang="de-CH" sz="1400" b="0" dirty="0">
              <a:latin typeface="+mn-lt"/>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cs typeface="Times New Roman" panose="02020603050405020304" pitchFamily="18" charset="0"/>
              </a:rPr>
              <a:t>Each group may have different standards, as well as their own PGS seals, causing confusion among consumers;</a:t>
            </a:r>
            <a:endParaRPr lang="de-CH" sz="1400" b="0" dirty="0">
              <a:latin typeface="+mn-lt"/>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b="0" dirty="0">
                <a:latin typeface="+mn-lt"/>
                <a:cs typeface="Times New Roman" panose="02020603050405020304" pitchFamily="18" charset="0"/>
              </a:rPr>
              <a:t>The system is based on trust among different stakeholders, if trust is undermined (e.g. poor relationships), it can also affect the PGS.</a:t>
            </a:r>
            <a:endParaRPr lang="de-CH" sz="1400" b="0" dirty="0">
              <a:latin typeface="+mn-lt"/>
              <a:cs typeface="Times New Roman" panose="02020603050405020304" pitchFamily="18" charset="0"/>
            </a:endParaRPr>
          </a:p>
        </p:txBody>
      </p:sp>
    </p:spTree>
    <p:extLst>
      <p:ext uri="{BB962C8B-B14F-4D97-AF65-F5344CB8AC3E}">
        <p14:creationId xmlns:p14="http://schemas.microsoft.com/office/powerpoint/2010/main" val="55752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Open-sided housing </a:t>
            </a:r>
            <a:endParaRPr lang="de-DE" dirty="0"/>
          </a:p>
        </p:txBody>
      </p:sp>
      <p:pic>
        <p:nvPicPr>
          <p:cNvPr id="4" name="Grafik 3">
            <a:extLst>
              <a:ext uri="{FF2B5EF4-FFF2-40B4-BE49-F238E27FC236}">
                <a16:creationId xmlns:a16="http://schemas.microsoft.com/office/drawing/2014/main" id="{2190D234-88FA-4D78-87A4-D6101957C4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000" y="946150"/>
            <a:ext cx="6361211" cy="3634977"/>
          </a:xfrm>
          <a:prstGeom prst="rect">
            <a:avLst/>
          </a:prstGeom>
        </p:spPr>
      </p:pic>
      <p:sp>
        <p:nvSpPr>
          <p:cNvPr id="5" name="Rechteck 4">
            <a:extLst>
              <a:ext uri="{FF2B5EF4-FFF2-40B4-BE49-F238E27FC236}">
                <a16:creationId xmlns:a16="http://schemas.microsoft.com/office/drawing/2014/main" id="{9A169DCF-9DC6-439D-9B91-8E908D768C5F}"/>
              </a:ext>
            </a:extLst>
          </p:cNvPr>
          <p:cNvSpPr/>
          <p:nvPr/>
        </p:nvSpPr>
        <p:spPr>
          <a:xfrm>
            <a:off x="291174" y="4573833"/>
            <a:ext cx="8497226" cy="1467421"/>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marL="180000" marR="107950" indent="-180000" defTabSz="623888">
              <a:spcAft>
                <a:spcPts val="200"/>
              </a:spcAft>
              <a:buClr>
                <a:schemeClr val="tx1"/>
              </a:buClr>
              <a:buSzPct val="100000"/>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Large openings (protected with wire mesh) on both long sides of the building for sufficient aeration</a:t>
            </a:r>
          </a:p>
          <a:p>
            <a:pPr marL="180000" marR="107950" indent="-180000" defTabSz="623888">
              <a:spcAft>
                <a:spcPts val="200"/>
              </a:spcAft>
              <a:buClr>
                <a:schemeClr val="tx1"/>
              </a:buClr>
              <a:buSzPct val="100000"/>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House placed in east-west direction to </a:t>
            </a:r>
            <a:r>
              <a:rPr lang="en-US" sz="1400" b="0" dirty="0" err="1">
                <a:uFill>
                  <a:solidFill>
                    <a:srgbClr val="2F6C86"/>
                  </a:solidFill>
                </a:uFill>
                <a:latin typeface="+mn-lt"/>
                <a:ea typeface="SimSun" panose="02010600030101010101" pitchFamily="2" charset="-122"/>
                <a:cs typeface="Times New Roman" panose="02020603050405020304" pitchFamily="18" charset="0"/>
              </a:rPr>
              <a:t>minimise</a:t>
            </a:r>
            <a:r>
              <a:rPr lang="en-US" sz="1400" b="0" dirty="0">
                <a:uFill>
                  <a:solidFill>
                    <a:srgbClr val="2F6C86"/>
                  </a:solidFill>
                </a:uFill>
                <a:latin typeface="+mn-lt"/>
                <a:ea typeface="SimSun" panose="02010600030101010101" pitchFamily="2" charset="-122"/>
                <a:cs typeface="Times New Roman" panose="02020603050405020304" pitchFamily="18" charset="0"/>
              </a:rPr>
              <a:t> direct sunlight </a:t>
            </a:r>
          </a:p>
          <a:p>
            <a:pPr marL="180000" marR="107950" indent="-180000" defTabSz="623888">
              <a:spcAft>
                <a:spcPts val="200"/>
              </a:spcAft>
              <a:buClr>
                <a:schemeClr val="tx1"/>
              </a:buClr>
              <a:buSzPct val="100000"/>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Roof overhang of one meter for good protection from rain and direct sunlight</a:t>
            </a:r>
          </a:p>
          <a:p>
            <a:pPr marL="180000" marR="107950" indent="-180000" defTabSz="623888">
              <a:spcAft>
                <a:spcPts val="200"/>
              </a:spcAft>
              <a:buClr>
                <a:schemeClr val="tx1"/>
              </a:buClr>
              <a:buSzPct val="100000"/>
              <a:buFont typeface="Symbol" panose="05050102010706020507" pitchFamily="18" charset="2"/>
              <a:buChar char=""/>
            </a:pPr>
            <a:r>
              <a:rPr lang="en-US" sz="1400" b="0" dirty="0">
                <a:uFill>
                  <a:solidFill>
                    <a:srgbClr val="2F6C86"/>
                  </a:solidFill>
                </a:uFill>
                <a:latin typeface="+mn-lt"/>
                <a:ea typeface="SimSun" panose="02010600030101010101" pitchFamily="2" charset="-122"/>
                <a:cs typeface="Times New Roman" panose="02020603050405020304" pitchFamily="18" charset="0"/>
              </a:rPr>
              <a:t>Raised pop holes (at least 20 cm above the floor) and door (at least 15 cm above the floor) to prevent flooding and allow easy opening of the door above the litter</a:t>
            </a:r>
          </a:p>
        </p:txBody>
      </p:sp>
      <p:sp>
        <p:nvSpPr>
          <p:cNvPr id="7" name="Rechteck 8">
            <a:extLst>
              <a:ext uri="{FF2B5EF4-FFF2-40B4-BE49-F238E27FC236}">
                <a16:creationId xmlns:a16="http://schemas.microsoft.com/office/drawing/2014/main" id="{F06B9EBB-2CDF-4B55-937E-AB20F6E7B624}"/>
              </a:ext>
            </a:extLst>
          </p:cNvPr>
          <p:cNvSpPr/>
          <p:nvPr/>
        </p:nvSpPr>
        <p:spPr>
          <a:xfrm>
            <a:off x="1427202" y="3560202"/>
            <a:ext cx="1728192" cy="518488"/>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15 cm above the floor </a:t>
            </a:r>
          </a:p>
        </p:txBody>
      </p:sp>
      <p:sp>
        <p:nvSpPr>
          <p:cNvPr id="8" name="Rechteck 8">
            <a:extLst>
              <a:ext uri="{FF2B5EF4-FFF2-40B4-BE49-F238E27FC236}">
                <a16:creationId xmlns:a16="http://schemas.microsoft.com/office/drawing/2014/main" id="{ED622D5A-7617-4518-9FFF-855992D7BCEE}"/>
              </a:ext>
            </a:extLst>
          </p:cNvPr>
          <p:cNvSpPr/>
          <p:nvPr/>
        </p:nvSpPr>
        <p:spPr>
          <a:xfrm>
            <a:off x="3426746" y="3631527"/>
            <a:ext cx="1728192" cy="46555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20 cm above the floor </a:t>
            </a:r>
          </a:p>
        </p:txBody>
      </p:sp>
      <p:sp>
        <p:nvSpPr>
          <p:cNvPr id="9" name="Rechteck 8">
            <a:extLst>
              <a:ext uri="{FF2B5EF4-FFF2-40B4-BE49-F238E27FC236}">
                <a16:creationId xmlns:a16="http://schemas.microsoft.com/office/drawing/2014/main" id="{06C4F4D0-432A-4621-B977-9EE5240A7CB2}"/>
              </a:ext>
            </a:extLst>
          </p:cNvPr>
          <p:cNvSpPr/>
          <p:nvPr/>
        </p:nvSpPr>
        <p:spPr>
          <a:xfrm>
            <a:off x="6104366" y="2001173"/>
            <a:ext cx="1673789" cy="465559"/>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Overhang of 1 meter</a:t>
            </a:r>
          </a:p>
        </p:txBody>
      </p:sp>
      <p:sp>
        <p:nvSpPr>
          <p:cNvPr id="10" name="Rechteck 8">
            <a:extLst>
              <a:ext uri="{FF2B5EF4-FFF2-40B4-BE49-F238E27FC236}">
                <a16:creationId xmlns:a16="http://schemas.microsoft.com/office/drawing/2014/main" id="{C956A510-22DF-42EF-9DD5-BB8718F0449E}"/>
              </a:ext>
            </a:extLst>
          </p:cNvPr>
          <p:cNvSpPr/>
          <p:nvPr/>
        </p:nvSpPr>
        <p:spPr>
          <a:xfrm>
            <a:off x="2051720" y="1119346"/>
            <a:ext cx="887313" cy="465559"/>
          </a:xfrm>
          <a:prstGeom prst="ellipse">
            <a:avLst/>
          </a:prstGeom>
          <a:solidFill>
            <a:srgbClr val="99CCFF">
              <a:alpha val="80000"/>
            </a:srgbClr>
          </a:solidFill>
          <a:ln w="2857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200" b="0" dirty="0">
                <a:latin typeface="+mn-lt"/>
                <a:ea typeface="ＭＳ Ｐゴシック" charset="-128"/>
              </a:rPr>
              <a:t>North</a:t>
            </a:r>
          </a:p>
        </p:txBody>
      </p:sp>
      <p:sp>
        <p:nvSpPr>
          <p:cNvPr id="11" name="Rechteck 8">
            <a:extLst>
              <a:ext uri="{FF2B5EF4-FFF2-40B4-BE49-F238E27FC236}">
                <a16:creationId xmlns:a16="http://schemas.microsoft.com/office/drawing/2014/main" id="{6A5F819E-2D36-4D48-9CAF-80D13603D662}"/>
              </a:ext>
            </a:extLst>
          </p:cNvPr>
          <p:cNvSpPr/>
          <p:nvPr/>
        </p:nvSpPr>
        <p:spPr>
          <a:xfrm>
            <a:off x="5794687" y="4038942"/>
            <a:ext cx="968372" cy="465559"/>
          </a:xfrm>
          <a:prstGeom prst="ellipse">
            <a:avLst/>
          </a:prstGeom>
          <a:solidFill>
            <a:srgbClr val="99CCFF">
              <a:alpha val="80000"/>
            </a:srgbClr>
          </a:solidFill>
          <a:ln w="2857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200" b="0" dirty="0">
                <a:latin typeface="+mn-lt"/>
                <a:ea typeface="ＭＳ Ｐゴシック" charset="-128"/>
              </a:rPr>
              <a:t>South</a:t>
            </a:r>
          </a:p>
        </p:txBody>
      </p:sp>
      <p:sp>
        <p:nvSpPr>
          <p:cNvPr id="12" name="Rechteck 8">
            <a:extLst>
              <a:ext uri="{FF2B5EF4-FFF2-40B4-BE49-F238E27FC236}">
                <a16:creationId xmlns:a16="http://schemas.microsoft.com/office/drawing/2014/main" id="{38C85854-69FF-4742-A655-D62E6EDDEFBB}"/>
              </a:ext>
            </a:extLst>
          </p:cNvPr>
          <p:cNvSpPr/>
          <p:nvPr/>
        </p:nvSpPr>
        <p:spPr>
          <a:xfrm>
            <a:off x="6756163" y="1352125"/>
            <a:ext cx="887944" cy="465559"/>
          </a:xfrm>
          <a:prstGeom prst="ellipse">
            <a:avLst/>
          </a:prstGeom>
          <a:solidFill>
            <a:srgbClr val="99CCFF">
              <a:alpha val="80000"/>
            </a:srgbClr>
          </a:solidFill>
          <a:ln w="2857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200" b="0" dirty="0">
                <a:latin typeface="+mn-lt"/>
                <a:ea typeface="ＭＳ Ｐゴシック" charset="-128"/>
              </a:rPr>
              <a:t>East</a:t>
            </a:r>
          </a:p>
        </p:txBody>
      </p:sp>
      <p:sp>
        <p:nvSpPr>
          <p:cNvPr id="13" name="Rechteck 8">
            <a:extLst>
              <a:ext uri="{FF2B5EF4-FFF2-40B4-BE49-F238E27FC236}">
                <a16:creationId xmlns:a16="http://schemas.microsoft.com/office/drawing/2014/main" id="{49862647-E9A1-4FBA-B7C5-6A1BA0211046}"/>
              </a:ext>
            </a:extLst>
          </p:cNvPr>
          <p:cNvSpPr/>
          <p:nvPr/>
        </p:nvSpPr>
        <p:spPr>
          <a:xfrm>
            <a:off x="313417" y="3287503"/>
            <a:ext cx="887312" cy="465559"/>
          </a:xfrm>
          <a:prstGeom prst="ellipse">
            <a:avLst/>
          </a:prstGeom>
          <a:solidFill>
            <a:srgbClr val="99CCFF">
              <a:alpha val="80000"/>
            </a:srgbClr>
          </a:solidFill>
          <a:ln w="28575">
            <a:noFill/>
            <a:miter lim="800000"/>
            <a:headEnd/>
            <a:tailEnd/>
          </a:ln>
          <a:effectLst/>
          <a:extLst/>
        </p:spPr>
        <p:txBody>
          <a:bodyPr vert="horz" wrap="square" lIns="108000" tIns="108000" rIns="108000" bIns="108000" numCol="1" anchor="ctr" anchorCtr="0" compatLnSpc="1">
            <a:prstTxWarp prst="textNoShape">
              <a:avLst/>
            </a:prstTxWarp>
          </a:bodyPr>
          <a:lstStyle/>
          <a:p>
            <a:pPr indent="-361950" algn="ctr" defTabSz="623888">
              <a:spcBef>
                <a:spcPct val="10000"/>
              </a:spcBef>
              <a:spcAft>
                <a:spcPct val="10000"/>
              </a:spcAft>
              <a:buClr>
                <a:schemeClr val="tx1"/>
              </a:buClr>
              <a:buSzPct val="100000"/>
            </a:pPr>
            <a:r>
              <a:rPr lang="en-US" sz="1200" b="0" dirty="0">
                <a:latin typeface="+mn-lt"/>
                <a:ea typeface="ＭＳ Ｐゴシック" charset="-128"/>
              </a:rPr>
              <a:t>West</a:t>
            </a:r>
          </a:p>
        </p:txBody>
      </p:sp>
      <p:sp>
        <p:nvSpPr>
          <p:cNvPr id="16" name="Arrow: Up-Down 15">
            <a:extLst>
              <a:ext uri="{FF2B5EF4-FFF2-40B4-BE49-F238E27FC236}">
                <a16:creationId xmlns:a16="http://schemas.microsoft.com/office/drawing/2014/main" id="{35B3F4AD-850A-4340-94E5-F233C9DB7AEF}"/>
              </a:ext>
            </a:extLst>
          </p:cNvPr>
          <p:cNvSpPr/>
          <p:nvPr/>
        </p:nvSpPr>
        <p:spPr bwMode="auto">
          <a:xfrm>
            <a:off x="2267744" y="3347785"/>
            <a:ext cx="88233" cy="116872"/>
          </a:xfrm>
          <a:prstGeom prst="upDownArrow">
            <a:avLst/>
          </a:prstGeom>
          <a:solidFill>
            <a:srgbClr val="FF000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7" name="Arrow: Up-Down 16">
            <a:extLst>
              <a:ext uri="{FF2B5EF4-FFF2-40B4-BE49-F238E27FC236}">
                <a16:creationId xmlns:a16="http://schemas.microsoft.com/office/drawing/2014/main" id="{0CF44E64-A24C-4734-87ED-7D91A6E917CC}"/>
              </a:ext>
            </a:extLst>
          </p:cNvPr>
          <p:cNvSpPr/>
          <p:nvPr/>
        </p:nvSpPr>
        <p:spPr bwMode="auto">
          <a:xfrm>
            <a:off x="3751406" y="3464657"/>
            <a:ext cx="86781" cy="118890"/>
          </a:xfrm>
          <a:prstGeom prst="upDownArrow">
            <a:avLst/>
          </a:prstGeom>
          <a:solidFill>
            <a:srgbClr val="FF000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de-CH"/>
          </a:p>
        </p:txBody>
      </p:sp>
      <p:sp>
        <p:nvSpPr>
          <p:cNvPr id="18" name="Arrow: Up-Down 17">
            <a:extLst>
              <a:ext uri="{FF2B5EF4-FFF2-40B4-BE49-F238E27FC236}">
                <a16:creationId xmlns:a16="http://schemas.microsoft.com/office/drawing/2014/main" id="{AD0B6583-49E4-4188-8D59-4E305307947F}"/>
              </a:ext>
            </a:extLst>
          </p:cNvPr>
          <p:cNvSpPr/>
          <p:nvPr/>
        </p:nvSpPr>
        <p:spPr bwMode="auto">
          <a:xfrm rot="17812911">
            <a:off x="5815694" y="1994054"/>
            <a:ext cx="86781" cy="237781"/>
          </a:xfrm>
          <a:prstGeom prst="upDown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9" name="Arrow: Up-Down 18">
            <a:extLst>
              <a:ext uri="{FF2B5EF4-FFF2-40B4-BE49-F238E27FC236}">
                <a16:creationId xmlns:a16="http://schemas.microsoft.com/office/drawing/2014/main" id="{9B39F9BD-71B4-4494-8E21-1D1C697E5501}"/>
              </a:ext>
            </a:extLst>
          </p:cNvPr>
          <p:cNvSpPr/>
          <p:nvPr/>
        </p:nvSpPr>
        <p:spPr bwMode="auto">
          <a:xfrm rot="15421365">
            <a:off x="5075987" y="2872233"/>
            <a:ext cx="90334" cy="254280"/>
          </a:xfrm>
          <a:prstGeom prst="upDown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0" name="Rechteck 8">
            <a:extLst>
              <a:ext uri="{FF2B5EF4-FFF2-40B4-BE49-F238E27FC236}">
                <a16:creationId xmlns:a16="http://schemas.microsoft.com/office/drawing/2014/main" id="{E1C38653-3999-469E-A8A3-19370C46C8F8}"/>
              </a:ext>
            </a:extLst>
          </p:cNvPr>
          <p:cNvSpPr/>
          <p:nvPr/>
        </p:nvSpPr>
        <p:spPr>
          <a:xfrm>
            <a:off x="5260043" y="3001303"/>
            <a:ext cx="1673789" cy="572400"/>
          </a:xfrm>
          <a:prstGeom prst="rect">
            <a:avLst/>
          </a:prstGeom>
          <a:solidFill>
            <a:srgbClr val="FFFFFF">
              <a:alpha val="80000"/>
            </a:srgbClr>
          </a:solidFill>
          <a:ln w="28575">
            <a:noFill/>
            <a:miter lim="800000"/>
            <a:headEnd/>
            <a:tailEnd/>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08000" rIns="108000" bIns="108000" numCol="1" anchor="ctr" anchorCtr="0" compatLnSpc="1">
            <a:prstTxWarp prst="textNoShape">
              <a:avLst/>
            </a:prstTxWarp>
          </a:bodyPr>
          <a:lstStyle/>
          <a:p>
            <a:pPr indent="-361950" defTabSz="623888">
              <a:spcBef>
                <a:spcPct val="10000"/>
              </a:spcBef>
              <a:spcAft>
                <a:spcPct val="10000"/>
              </a:spcAft>
              <a:buClr>
                <a:schemeClr val="tx1"/>
              </a:buClr>
              <a:buSzPct val="100000"/>
            </a:pPr>
            <a:r>
              <a:rPr lang="en-US" sz="1200" b="0" dirty="0">
                <a:latin typeface="+mn-lt"/>
                <a:ea typeface="ＭＳ Ｐゴシック" charset="-128"/>
              </a:rPr>
              <a:t>Wide enough for at least two chickens</a:t>
            </a:r>
          </a:p>
        </p:txBody>
      </p:sp>
    </p:spTree>
    <p:extLst>
      <p:ext uri="{BB962C8B-B14F-4D97-AF65-F5344CB8AC3E}">
        <p14:creationId xmlns:p14="http://schemas.microsoft.com/office/powerpoint/2010/main" val="2388220800"/>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000000"/>
      </a:lt2>
      <a:accent1>
        <a:srgbClr val="008C80"/>
      </a:accent1>
      <a:accent2>
        <a:srgbClr val="FF9400"/>
      </a:accent2>
      <a:accent3>
        <a:srgbClr val="FFFFFF"/>
      </a:accent3>
      <a:accent4>
        <a:srgbClr val="000000"/>
      </a:accent4>
      <a:accent5>
        <a:srgbClr val="AAC5C0"/>
      </a:accent5>
      <a:accent6>
        <a:srgbClr val="E78600"/>
      </a:accent6>
      <a:hlink>
        <a:srgbClr val="000000"/>
      </a:hlink>
      <a:folHlink>
        <a:srgbClr val="080808"/>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1" i="0" u="none" strike="noStrike" cap="none" normalizeH="0" baseline="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000000"/>
        </a:lt2>
        <a:accent1>
          <a:srgbClr val="008C80"/>
        </a:accent1>
        <a:accent2>
          <a:srgbClr val="FF9400"/>
        </a:accent2>
        <a:accent3>
          <a:srgbClr val="FFFFFF"/>
        </a:accent3>
        <a:accent4>
          <a:srgbClr val="000000"/>
        </a:accent4>
        <a:accent5>
          <a:srgbClr val="AAC5C0"/>
        </a:accent5>
        <a:accent6>
          <a:srgbClr val="E78600"/>
        </a:accent6>
        <a:hlink>
          <a:srgbClr val="000000"/>
        </a:hlink>
        <a:folHlink>
          <a:srgbClr val="08080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7371</Words>
  <Application>Microsoft Office PowerPoint</Application>
  <PresentationFormat>Bildschirmpräsentation (4:3)</PresentationFormat>
  <Paragraphs>1358</Paragraphs>
  <Slides>83</Slides>
  <Notes>34</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83</vt:i4>
      </vt:variant>
    </vt:vector>
  </HeadingPairs>
  <TitlesOfParts>
    <vt:vector size="95" baseType="lpstr">
      <vt:lpstr>ＭＳ Ｐゴシック</vt:lpstr>
      <vt:lpstr>SimSun</vt:lpstr>
      <vt:lpstr>Arial</vt:lpstr>
      <vt:lpstr>Arial Black</vt:lpstr>
      <vt:lpstr>Calibri</vt:lpstr>
      <vt:lpstr>Function Pro Book</vt:lpstr>
      <vt:lpstr>Gill Sans MT</vt:lpstr>
      <vt:lpstr>Open Sans</vt:lpstr>
      <vt:lpstr>Palatino Linotype</vt:lpstr>
      <vt:lpstr>Symbol</vt:lpstr>
      <vt:lpstr>Times New Roman</vt:lpstr>
      <vt:lpstr>Standarddesign</vt:lpstr>
      <vt:lpstr>Traditional free-range poultry production</vt:lpstr>
      <vt:lpstr>Traditional free-range poultry production</vt:lpstr>
      <vt:lpstr>Semi-intensive free-range production system</vt:lpstr>
      <vt:lpstr>Intensive production system</vt:lpstr>
      <vt:lpstr>Focal points of organic poultry production</vt:lpstr>
      <vt:lpstr>Integrating poultry into the farm cycle</vt:lpstr>
      <vt:lpstr>Behaviour of chickens in a natural habitat</vt:lpstr>
      <vt:lpstr>The daily routine of chickens</vt:lpstr>
      <vt:lpstr>Open-sided housing </vt:lpstr>
      <vt:lpstr>Recommendations for organic poultry housing (1)</vt:lpstr>
      <vt:lpstr>Recommendations for organic poultry housing (2)</vt:lpstr>
      <vt:lpstr>Species-appropriate furnishing of the poultry house</vt:lpstr>
      <vt:lpstr>Appropriate shape of the perches</vt:lpstr>
      <vt:lpstr>Types of perches</vt:lpstr>
      <vt:lpstr>Proper installation of perches</vt:lpstr>
      <vt:lpstr>How to build a dropping pit (1)</vt:lpstr>
      <vt:lpstr>How to built a dropping pit (2)</vt:lpstr>
      <vt:lpstr>How to built a dropping pit (3)</vt:lpstr>
      <vt:lpstr>How to built a dropping pit (4)</vt:lpstr>
      <vt:lpstr>Types of nests</vt:lpstr>
      <vt:lpstr>Types of drinkers</vt:lpstr>
      <vt:lpstr>Types of feeders</vt:lpstr>
      <vt:lpstr>Self-made feeders</vt:lpstr>
      <vt:lpstr>How to build linear feeders</vt:lpstr>
      <vt:lpstr>Cleaning and disinfection</vt:lpstr>
      <vt:lpstr>Pop holes </vt:lpstr>
      <vt:lpstr>Setup of the pasture area</vt:lpstr>
      <vt:lpstr>Management of the pasture area </vt:lpstr>
      <vt:lpstr>Chicken run </vt:lpstr>
      <vt:lpstr>Alternatives to an exclusive chicken pasture </vt:lpstr>
      <vt:lpstr>Hens foraging in cattle paddock</vt:lpstr>
      <vt:lpstr>Plant-based feed components rich in energy</vt:lpstr>
      <vt:lpstr>Common feed high in carbohydrates</vt:lpstr>
      <vt:lpstr>Plant-based protein-rich poultry feed components </vt:lpstr>
      <vt:lpstr>Animal-based protein-rich poultry feed components</vt:lpstr>
      <vt:lpstr>Common protein-rich feed sources</vt:lpstr>
      <vt:lpstr>Notes on specific feed sources</vt:lpstr>
      <vt:lpstr>Common feed high in fats</vt:lpstr>
      <vt:lpstr>Common feed high in minerals</vt:lpstr>
      <vt:lpstr>Common feed high in vitamins</vt:lpstr>
      <vt:lpstr>General nutrition guidelines for poultry</vt:lpstr>
      <vt:lpstr>Appropriate stomach gravel sizes for poultry</vt:lpstr>
      <vt:lpstr>Advantages of roughages in poultry feeding</vt:lpstr>
      <vt:lpstr>Example of a feed ration for laying hens</vt:lpstr>
      <vt:lpstr>Types of feeding (1)</vt:lpstr>
      <vt:lpstr>Types of feeding (2)</vt:lpstr>
      <vt:lpstr>Synchronisation of moulting</vt:lpstr>
      <vt:lpstr>Organic approach to animal health</vt:lpstr>
      <vt:lpstr>Pillars of flock health and disease prevention</vt:lpstr>
      <vt:lpstr>Practical steps to creating a biosecure farm (1) </vt:lpstr>
      <vt:lpstr>Practical steps to creating a biosecure farm (2) </vt:lpstr>
      <vt:lpstr>How to catch chickens</vt:lpstr>
      <vt:lpstr>How to hold chickens</vt:lpstr>
      <vt:lpstr>How to build a catching grid</vt:lpstr>
      <vt:lpstr>How to use a catching grid</vt:lpstr>
      <vt:lpstr>Characteristics of a healthy chicken</vt:lpstr>
      <vt:lpstr>Characteristics of a sick chicken</vt:lpstr>
      <vt:lpstr>Normal and abnormal poultry droppings </vt:lpstr>
      <vt:lpstr>Respiratory system</vt:lpstr>
      <vt:lpstr>Digestive system</vt:lpstr>
      <vt:lpstr>Nervous system</vt:lpstr>
      <vt:lpstr>Musculoskeletal system</vt:lpstr>
      <vt:lpstr>Integumentary system</vt:lpstr>
      <vt:lpstr>Reproductive system</vt:lpstr>
      <vt:lpstr>Feather pecking and cannibalism</vt:lpstr>
      <vt:lpstr>Signs of feather pecking and cannibalism</vt:lpstr>
      <vt:lpstr>How to prevent feather pecking and cannibalism</vt:lpstr>
      <vt:lpstr>Viruses</vt:lpstr>
      <vt:lpstr>Bacteria and protozoa</vt:lpstr>
      <vt:lpstr>Parasites</vt:lpstr>
      <vt:lpstr>Fungi</vt:lpstr>
      <vt:lpstr>Traditional breeds</vt:lpstr>
      <vt:lpstr>Requirements for raising chicks (1)</vt:lpstr>
      <vt:lpstr>Requirements for raising chicks (2)</vt:lpstr>
      <vt:lpstr>How to assess the temperature for chicks</vt:lpstr>
      <vt:lpstr>Offering occupation to chicks and chickens (1)</vt:lpstr>
      <vt:lpstr>Offering occupation to chicks and chickens (2)</vt:lpstr>
      <vt:lpstr>How to build an indoor dust bath</vt:lpstr>
      <vt:lpstr>Products from poultry</vt:lpstr>
      <vt:lpstr>Transport of living poultry</vt:lpstr>
      <vt:lpstr>Checklist on expected costs (1)</vt:lpstr>
      <vt:lpstr>Checklist on expected costs (2)</vt:lpstr>
      <vt:lpstr>Participatory Guarantee Systems (PGS) </vt:lpstr>
    </vt:vector>
  </TitlesOfParts>
  <Manager/>
  <Company>FiBL Schweiz</Company>
  <LinksUpToDate>false</LinksUpToDate>
  <SharedDoc>false</SharedDoc>
  <HyperlinkBase>http://www.fibl.org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FiBL</dc:title>
  <dc:subject/>
  <dc:creator>FiBL Schweiz</dc:creator>
  <cp:keywords/>
  <dc:description/>
  <cp:lastModifiedBy>Weidmann Gilles</cp:lastModifiedBy>
  <cp:revision>1011</cp:revision>
  <cp:lastPrinted>2022-10-17T06:50:27Z</cp:lastPrinted>
  <dcterms:created xsi:type="dcterms:W3CDTF">2010-11-25T15:05:52Z</dcterms:created>
  <dcterms:modified xsi:type="dcterms:W3CDTF">2022-11-01T11:30:44Z</dcterms:modified>
  <cp:category/>
</cp:coreProperties>
</file>