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326" r:id="rId6"/>
    <p:sldId id="327" r:id="rId7"/>
    <p:sldId id="314" r:id="rId8"/>
    <p:sldId id="328" r:id="rId9"/>
    <p:sldId id="329" r:id="rId10"/>
    <p:sldId id="334" r:id="rId11"/>
    <p:sldId id="331" r:id="rId12"/>
    <p:sldId id="332" r:id="rId13"/>
    <p:sldId id="335" r:id="rId14"/>
    <p:sldId id="333" r:id="rId15"/>
    <p:sldId id="354" r:id="rId16"/>
    <p:sldId id="351" r:id="rId17"/>
    <p:sldId id="352" r:id="rId18"/>
    <p:sldId id="3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256"/>
            <p14:sldId id="326"/>
          </p14:sldIdLst>
        </p14:section>
        <p14:section name="Content" id="{27C77642-E8FC-D04B-A600-8D79524F4638}">
          <p14:sldIdLst>
            <p14:sldId id="327"/>
            <p14:sldId id="314"/>
            <p14:sldId id="328"/>
            <p14:sldId id="329"/>
            <p14:sldId id="334"/>
            <p14:sldId id="331"/>
            <p14:sldId id="332"/>
            <p14:sldId id="335"/>
            <p14:sldId id="333"/>
            <p14:sldId id="354"/>
          </p14:sldIdLst>
        </p14:section>
        <p14:section name="Contacts" id="{A36A632A-72D9-C44B-BFEE-AABA4BC46D46}">
          <p14:sldIdLst>
            <p14:sldId id="351"/>
            <p14:sldId id="352"/>
            <p14:sldId id="3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876"/>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81287" autoAdjust="0"/>
  </p:normalViewPr>
  <p:slideViewPr>
    <p:cSldViewPr snapToGrid="0" snapToObjects="1">
      <p:cViewPr>
        <p:scale>
          <a:sx n="75" d="100"/>
          <a:sy n="75" d="100"/>
        </p:scale>
        <p:origin x="1902" y="468"/>
      </p:cViewPr>
      <p:guideLst/>
    </p:cSldViewPr>
  </p:slideViewPr>
  <p:outlineViewPr>
    <p:cViewPr>
      <p:scale>
        <a:sx n="33" d="100"/>
        <a:sy n="33" d="100"/>
      </p:scale>
      <p:origin x="0" y="0"/>
    </p:cViewPr>
  </p:outlineViewPr>
  <p:notesTextViewPr>
    <p:cViewPr>
      <p:scale>
        <a:sx n="170" d="100"/>
        <a:sy n="170" d="100"/>
      </p:scale>
      <p:origin x="0" y="0"/>
    </p:cViewPr>
  </p:notesTextViewPr>
  <p:sorterViewPr>
    <p:cViewPr>
      <p:scale>
        <a:sx n="100" d="100"/>
        <a:sy n="100" d="100"/>
      </p:scale>
      <p:origin x="0" y="0"/>
    </p:cViewPr>
  </p:sorter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10/6/2022</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290537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Profitability of farms is further affected by post-harvest handling operations and management practices, e.g., sorting, cleaning, grading, processing, packaging, storing and transportation. Good post-harvest practices can help to maintain or enhance the quality and profitability of farm produce.</a:t>
            </a:r>
          </a:p>
          <a:p>
            <a:r>
              <a:rPr lang="en-US" dirty="0"/>
              <a:t>Some major factors to consider: </a:t>
            </a:r>
          </a:p>
          <a:p>
            <a:r>
              <a:rPr lang="en-US" dirty="0"/>
              <a:t>• Shading and cooling are especially important for products which are sensitive to heat or high temperatures, e.g., fruit and vegetables. </a:t>
            </a:r>
          </a:p>
          <a:p>
            <a:r>
              <a:rPr lang="en-US" dirty="0"/>
              <a:t>• Transportation and distance to markets are important factors. Some organic buyers, e.g., Kenyan organic macadamia nut farmers, provide local collection points, reducing transportation costs to farmers and ensuring quality checks.</a:t>
            </a:r>
          </a:p>
          <a:p>
            <a:r>
              <a:rPr lang="en-US" dirty="0"/>
              <a:t>• Pest and disease damage to harvested products can lead to significant losses. Organic farmers must continue best practices even after the harvest to maintain high product quality. </a:t>
            </a:r>
          </a:p>
          <a:p>
            <a:r>
              <a:rPr lang="en-US" dirty="0"/>
              <a:t>• Good clean storage facilities are important for harvested products. </a:t>
            </a:r>
          </a:p>
          <a:p>
            <a:r>
              <a:rPr lang="en-US" dirty="0"/>
              <a:t>• Some post-harvest operations are </a:t>
            </a:r>
            <a:r>
              <a:rPr lang="en-US" dirty="0" err="1"/>
              <a:t>labour</a:t>
            </a:r>
            <a:r>
              <a:rPr lang="en-US" dirty="0"/>
              <a:t> intensive, costly and hence reduce profitability.</a:t>
            </a:r>
            <a:endParaRPr lang="en-US"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D747C43B-4DA6-0243-8574-382468EBCECA}" type="slidenum">
              <a:rPr lang="en-US" smtClean="0"/>
              <a:t>10</a:t>
            </a:fld>
            <a:endParaRPr lang="en-US"/>
          </a:p>
        </p:txBody>
      </p:sp>
    </p:spTree>
    <p:extLst>
      <p:ext uri="{BB962C8B-B14F-4D97-AF65-F5344CB8AC3E}">
        <p14:creationId xmlns:p14="http://schemas.microsoft.com/office/powerpoint/2010/main" val="75769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Organic products can receive a premium price if marketed properly - it is, therefore, </a:t>
            </a:r>
            <a:r>
              <a:rPr lang="en-US" dirty="0" err="1"/>
              <a:t>advantagious</a:t>
            </a:r>
            <a:r>
              <a:rPr lang="en-US" dirty="0"/>
              <a:t> for farm profitability to choose crops with an organic market in your region, or for export. </a:t>
            </a:r>
          </a:p>
          <a:p>
            <a:r>
              <a:rPr lang="en-US" dirty="0"/>
              <a:t>With good organic management and organic price premiums, organic farmers can achieve ~30 % higher profitability compared to conventional systems. However, price premiums are often only available for cash crops destined for export market, e.g., cocoa, cotton, and not for all crops in the rotation. </a:t>
            </a:r>
          </a:p>
          <a:p>
            <a:r>
              <a:rPr lang="en-US" dirty="0"/>
              <a:t>Design a diverse crop rotation or agroforestry system which includes products destined for the market (as organic to </a:t>
            </a:r>
            <a:r>
              <a:rPr lang="en-US" dirty="0" err="1"/>
              <a:t>capitalise</a:t>
            </a:r>
            <a:r>
              <a:rPr lang="en-US" dirty="0"/>
              <a:t> on the price premium) and crops for home-consumption. Knowing the market is important, but diversity also helps you to be able to react if the market changes. </a:t>
            </a:r>
          </a:p>
          <a:p>
            <a:r>
              <a:rPr lang="en-US" dirty="0" err="1"/>
              <a:t>Organising</a:t>
            </a:r>
            <a:r>
              <a:rPr lang="en-US" dirty="0"/>
              <a:t> into cooperatives is also helpful to have more power in negotiations, but also for organic certification. Cooperatives also provide access to knowledge exchange, training and other services. </a:t>
            </a:r>
          </a:p>
          <a:p>
            <a:r>
              <a:rPr lang="en-US" dirty="0"/>
              <a:t>In agroforestry systems, e.g., cacao as cash crop, by-products compensate for lower income from cocoa. So, monocultures produce higher cocoa yields, but agroforestry systems achieve higher total productivity, as well as a higher diversity of products.</a:t>
            </a:r>
          </a:p>
        </p:txBody>
      </p:sp>
      <p:sp>
        <p:nvSpPr>
          <p:cNvPr id="4" name="Foliennummernplatzhalter 3"/>
          <p:cNvSpPr>
            <a:spLocks noGrp="1"/>
          </p:cNvSpPr>
          <p:nvPr>
            <p:ph type="sldNum" sz="quarter" idx="5"/>
          </p:nvPr>
        </p:nvSpPr>
        <p:spPr/>
        <p:txBody>
          <a:bodyPr/>
          <a:lstStyle/>
          <a:p>
            <a:fld id="{D747C43B-4DA6-0243-8574-382468EBCECA}" type="slidenum">
              <a:rPr lang="en-US" smtClean="0"/>
              <a:t>11</a:t>
            </a:fld>
            <a:endParaRPr lang="en-US"/>
          </a:p>
        </p:txBody>
      </p:sp>
    </p:spTree>
    <p:extLst>
      <p:ext uri="{BB962C8B-B14F-4D97-AF65-F5344CB8AC3E}">
        <p14:creationId xmlns:p14="http://schemas.microsoft.com/office/powerpoint/2010/main" val="2656151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747C43B-4DA6-0243-8574-382468EBCECA}" type="slidenum">
              <a:rPr lang="en-US" smtClean="0"/>
              <a:t>13</a:t>
            </a:fld>
            <a:endParaRPr lang="en-US"/>
          </a:p>
        </p:txBody>
      </p:sp>
    </p:spTree>
    <p:extLst>
      <p:ext uri="{BB962C8B-B14F-4D97-AF65-F5344CB8AC3E}">
        <p14:creationId xmlns:p14="http://schemas.microsoft.com/office/powerpoint/2010/main" val="220096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7C43B-4DA6-0243-8574-382468EBCECA}" type="slidenum">
              <a:rPr lang="en-US" smtClean="0"/>
              <a:t>14</a:t>
            </a:fld>
            <a:endParaRPr lang="en-US"/>
          </a:p>
        </p:txBody>
      </p:sp>
    </p:spTree>
    <p:extLst>
      <p:ext uri="{BB962C8B-B14F-4D97-AF65-F5344CB8AC3E}">
        <p14:creationId xmlns:p14="http://schemas.microsoft.com/office/powerpoint/2010/main" val="148456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factsheet introduces how organic famers can achieve a good profitability, highlighting some of the major factors from the experiences of the research related to profitability: </a:t>
            </a:r>
            <a:r>
              <a:rPr lang="en-US" dirty="0" err="1"/>
              <a:t>labour</a:t>
            </a:r>
            <a:r>
              <a:rPr lang="en-US" dirty="0"/>
              <a:t>, organic inputs, best practices and market access. The information is based on long-term experiments and on-farm research conducted in the scope of three projects across different countries in Africa, as well as Bolivia and India.</a:t>
            </a:r>
          </a:p>
        </p:txBody>
      </p:sp>
      <p:sp>
        <p:nvSpPr>
          <p:cNvPr id="4" name="Foliennummernplatzhalter 3"/>
          <p:cNvSpPr>
            <a:spLocks noGrp="1"/>
          </p:cNvSpPr>
          <p:nvPr>
            <p:ph type="sldNum" sz="quarter" idx="5"/>
          </p:nvPr>
        </p:nvSpPr>
        <p:spPr/>
        <p:txBody>
          <a:bodyPr/>
          <a:lstStyle/>
          <a:p>
            <a:fld id="{D747C43B-4DA6-0243-8574-382468EBCECA}" type="slidenum">
              <a:rPr lang="en-US" smtClean="0"/>
              <a:t>2</a:t>
            </a:fld>
            <a:endParaRPr lang="en-US"/>
          </a:p>
        </p:txBody>
      </p:sp>
    </p:spTree>
    <p:extLst>
      <p:ext uri="{BB962C8B-B14F-4D97-AF65-F5344CB8AC3E}">
        <p14:creationId xmlns:p14="http://schemas.microsoft.com/office/powerpoint/2010/main" val="352928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Profitability is a key factor affecting the choices of farmers. Ecological organic farming provides many benefits for health, environment and social welfare, but is generally perceived as not as profitable as conventional due to the lower yields and high </a:t>
            </a:r>
            <a:r>
              <a:rPr lang="en-US" dirty="0" err="1"/>
              <a:t>labour</a:t>
            </a:r>
            <a:r>
              <a:rPr lang="en-US" dirty="0"/>
              <a:t> costs. However, current research has demonstrated that farm profitability on actively-managed organic farms can match or exceed those of conventional. In organic systems, lower costs for external, market purchased inputs and higher market value of organic produce can often compensate the economic loss due to lower yield. </a:t>
            </a:r>
          </a:p>
          <a:p>
            <a:endParaRPr lang="en-US" dirty="0"/>
          </a:p>
          <a:p>
            <a:r>
              <a:rPr lang="en-US" b="1" dirty="0"/>
              <a:t>What is productivity? </a:t>
            </a:r>
            <a:r>
              <a:rPr lang="en-US" dirty="0"/>
              <a:t>In this factsheet, we define the profitability of a production system as the gross margins and return on economic and </a:t>
            </a:r>
            <a:r>
              <a:rPr lang="en-US" dirty="0" err="1"/>
              <a:t>labour</a:t>
            </a:r>
            <a:r>
              <a:rPr lang="en-US" dirty="0"/>
              <a:t> investments of a farm. Simply speaking, the achieved yields and the prices for marketable products minus variable production costs. Return on investment shows how much profit was earned per </a:t>
            </a:r>
            <a:r>
              <a:rPr lang="en-US" dirty="0" err="1"/>
              <a:t>labour</a:t>
            </a:r>
            <a:r>
              <a:rPr lang="en-US" dirty="0"/>
              <a:t> hour or money invested.</a:t>
            </a:r>
            <a:endParaRPr lang="en-AU" dirty="0"/>
          </a:p>
        </p:txBody>
      </p:sp>
      <p:sp>
        <p:nvSpPr>
          <p:cNvPr id="4" name="Foliennummernplatzhalter 3"/>
          <p:cNvSpPr>
            <a:spLocks noGrp="1"/>
          </p:cNvSpPr>
          <p:nvPr>
            <p:ph type="sldNum" sz="quarter" idx="5"/>
          </p:nvPr>
        </p:nvSpPr>
        <p:spPr/>
        <p:txBody>
          <a:bodyPr/>
          <a:lstStyle/>
          <a:p>
            <a:fld id="{D747C43B-4DA6-0243-8574-382468EBCECA}" type="slidenum">
              <a:rPr lang="en-US" smtClean="0"/>
              <a:t>3</a:t>
            </a:fld>
            <a:endParaRPr lang="en-US"/>
          </a:p>
        </p:txBody>
      </p:sp>
    </p:spTree>
    <p:extLst>
      <p:ext uri="{BB962C8B-B14F-4D97-AF65-F5344CB8AC3E}">
        <p14:creationId xmlns:p14="http://schemas.microsoft.com/office/powerpoint/2010/main" val="315462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u="none" strike="noStrike" kern="1200" baseline="0" dirty="0">
                <a:solidFill>
                  <a:schemeClr val="tx1"/>
                </a:solidFill>
                <a:latin typeface="+mn-lt"/>
                <a:ea typeface="+mn-ea"/>
                <a:cs typeface="+mn-cs"/>
              </a:rPr>
              <a:t>Key </a:t>
            </a:r>
            <a:r>
              <a:rPr lang="de-CH" sz="1200" b="1" i="0" u="none" strike="noStrike" kern="1200" baseline="0" dirty="0" err="1">
                <a:solidFill>
                  <a:schemeClr val="tx1"/>
                </a:solidFill>
                <a:latin typeface="+mn-lt"/>
                <a:ea typeface="+mn-ea"/>
                <a:cs typeface="+mn-cs"/>
              </a:rPr>
              <a:t>messages</a:t>
            </a:r>
            <a:r>
              <a:rPr lang="de-CH" sz="1200" b="1" i="0" u="none" strike="noStrike" kern="1200" baseline="0" dirty="0">
                <a:solidFill>
                  <a:schemeClr val="tx1"/>
                </a:solidFill>
                <a:latin typeface="+mn-lt"/>
                <a:ea typeface="+mn-ea"/>
                <a:cs typeface="+mn-cs"/>
              </a:rPr>
              <a:t> </a:t>
            </a:r>
            <a:r>
              <a:rPr lang="de-CH" sz="1200" b="1" i="0" u="none" strike="noStrike" kern="1200" baseline="0" dirty="0" err="1">
                <a:solidFill>
                  <a:schemeClr val="tx1"/>
                </a:solidFill>
                <a:latin typeface="+mn-lt"/>
                <a:ea typeface="+mn-ea"/>
                <a:cs typeface="+mn-cs"/>
              </a:rPr>
              <a:t>from</a:t>
            </a:r>
            <a:r>
              <a:rPr lang="de-CH" sz="1200" b="1" i="0" u="none" strike="noStrike" kern="1200" baseline="0" dirty="0">
                <a:solidFill>
                  <a:schemeClr val="tx1"/>
                </a:solidFill>
                <a:latin typeface="+mn-lt"/>
                <a:ea typeface="+mn-ea"/>
                <a:cs typeface="+mn-cs"/>
              </a:rPr>
              <a:t> </a:t>
            </a:r>
            <a:r>
              <a:rPr lang="de-CH" sz="1200" b="1" i="0" u="none" strike="noStrike" kern="1200" baseline="0" dirty="0" err="1">
                <a:solidFill>
                  <a:schemeClr val="tx1"/>
                </a:solidFill>
                <a:latin typeface="+mn-lt"/>
                <a:ea typeface="+mn-ea"/>
                <a:cs typeface="+mn-cs"/>
              </a:rPr>
              <a:t>the</a:t>
            </a:r>
            <a:r>
              <a:rPr lang="de-CH" sz="1200" b="1" i="0" u="none" strike="noStrike" kern="1200" baseline="0" dirty="0">
                <a:solidFill>
                  <a:schemeClr val="tx1"/>
                </a:solidFill>
                <a:latin typeface="+mn-lt"/>
                <a:ea typeface="+mn-ea"/>
                <a:cs typeface="+mn-cs"/>
              </a:rPr>
              <a:t> </a:t>
            </a:r>
            <a:r>
              <a:rPr lang="de-CH" sz="1200" b="1" i="0" u="none" strike="noStrike" kern="1200" baseline="0" dirty="0" err="1">
                <a:solidFill>
                  <a:schemeClr val="tx1"/>
                </a:solidFill>
                <a:latin typeface="+mn-lt"/>
                <a:ea typeface="+mn-ea"/>
                <a:cs typeface="+mn-cs"/>
              </a:rPr>
              <a:t>research</a:t>
            </a:r>
            <a:endParaRPr lang="de-CH"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dirty="0"/>
              <a:t>Profitability of organic system was found to be mainly influenced by crop productivity.</a:t>
            </a:r>
          </a:p>
          <a:p>
            <a:pPr marL="171450" indent="-171450">
              <a:buFont typeface="Arial" panose="020B0604020202020204" pitchFamily="34" charset="0"/>
              <a:buChar char="•"/>
            </a:pPr>
            <a:r>
              <a:rPr lang="en-US" dirty="0"/>
              <a:t>With a holistic, active management approach and implementing good agricultural practices, ecological organic farms can match or exceed the yields of conventional systems and, therefore, be profitable.</a:t>
            </a:r>
          </a:p>
          <a:p>
            <a:pPr marL="171450" indent="-171450">
              <a:buFont typeface="Arial" panose="020B0604020202020204" pitchFamily="34" charset="0"/>
              <a:buChar char="•"/>
            </a:pPr>
            <a:r>
              <a:rPr lang="en-US" dirty="0"/>
              <a:t>There is no silver bullet for increasing profitability among organic smallholder farmers – profit increasing activities can be associated with </a:t>
            </a:r>
            <a:r>
              <a:rPr lang="en-US" dirty="0" err="1"/>
              <a:t>labour</a:t>
            </a:r>
            <a:r>
              <a:rPr lang="en-US" dirty="0"/>
              <a:t> input, crop type and best practices.</a:t>
            </a:r>
          </a:p>
          <a:p>
            <a:pPr marL="171450" indent="-171450">
              <a:buFont typeface="Arial" panose="020B0604020202020204" pitchFamily="34" charset="0"/>
              <a:buChar char="•"/>
            </a:pPr>
            <a:r>
              <a:rPr lang="en-US" dirty="0"/>
              <a:t>Farm diversification can help to ensure economic resilience, e.g., diverse production through crop rotations, mixed cropping, etc.</a:t>
            </a:r>
            <a:endParaRPr lang="en-AU" dirty="0"/>
          </a:p>
        </p:txBody>
      </p:sp>
      <p:sp>
        <p:nvSpPr>
          <p:cNvPr id="4" name="Foliennummernplatzhalter 3"/>
          <p:cNvSpPr>
            <a:spLocks noGrp="1"/>
          </p:cNvSpPr>
          <p:nvPr>
            <p:ph type="sldNum" sz="quarter" idx="5"/>
          </p:nvPr>
        </p:nvSpPr>
        <p:spPr/>
        <p:txBody>
          <a:bodyPr/>
          <a:lstStyle/>
          <a:p>
            <a:fld id="{D747C43B-4DA6-0243-8574-382468EBCECA}" type="slidenum">
              <a:rPr lang="en-US" smtClean="0"/>
              <a:t>4</a:t>
            </a:fld>
            <a:endParaRPr lang="en-US"/>
          </a:p>
        </p:txBody>
      </p:sp>
    </p:spTree>
    <p:extLst>
      <p:ext uri="{BB962C8B-B14F-4D97-AF65-F5344CB8AC3E}">
        <p14:creationId xmlns:p14="http://schemas.microsoft.com/office/powerpoint/2010/main" val="388891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During the initial years of converting from conventional to ecological organic production, farmers can expect a decrease in yields, often estimated between 5 and 20% - as the soil recovers fertility and farmers learn new holistic management techniques. This required a bit of patience, as on average, farmers converting to organic production need around five years to get the best return for their investment. Farmers transitioning their farms to ecological management are advised to start small, converting their farm piece by piece. </a:t>
            </a:r>
          </a:p>
          <a:p>
            <a:r>
              <a:rPr lang="en-US" dirty="0"/>
              <a:t>Organic farms with active ecological management can outperform farms with non-active management and match or exceed conventional farms, with high input and capital demands. Conventional systems require more market-purchased inputs and therefore have the potential to make capital-poor families more vulnerable to cycles of debt. In ecological organic systems, lower costs for external, market purchased inputs and higher market value of organic produce can compensate the economic loss due to lower yields of some crops with do not perform as well in organic systems, e.g., wheat, brassicas. The return on investment, in terms of both production and </a:t>
            </a:r>
            <a:r>
              <a:rPr lang="en-US" dirty="0" err="1"/>
              <a:t>labour</a:t>
            </a:r>
            <a:r>
              <a:rPr lang="en-US" dirty="0"/>
              <a:t> costs, makes organic arable systems a more suitable choice for smallholder farmers who have limited capital for investments. </a:t>
            </a:r>
          </a:p>
          <a:p>
            <a:r>
              <a:rPr lang="en-US" dirty="0"/>
              <a:t>In Kenya, from year three of active organic production, the profitability of the organic system was similar to conventional (without the organic price premium). With 25 to 50% premium prices on organic products, profitability in the actively-managed organic system was higher than the profit from the conventional system. </a:t>
            </a:r>
          </a:p>
          <a:p>
            <a:r>
              <a:rPr lang="en-US" dirty="0"/>
              <a:t>To </a:t>
            </a:r>
            <a:r>
              <a:rPr lang="en-US" dirty="0" err="1"/>
              <a:t>optimise</a:t>
            </a:r>
            <a:r>
              <a:rPr lang="en-US" dirty="0"/>
              <a:t> profitability, focus on crops that perform </a:t>
            </a:r>
            <a:r>
              <a:rPr lang="en-US" dirty="0" err="1"/>
              <a:t>particuarly</a:t>
            </a:r>
            <a:r>
              <a:rPr lang="en-US" dirty="0"/>
              <a:t> well in organic systems - see the 'Productivity' factsheet, pg. 5 and 6 - and those crops which have a good organic market in your region or for export, detailed in the following section.</a:t>
            </a:r>
            <a:endParaRPr lang="en-AU" dirty="0"/>
          </a:p>
        </p:txBody>
      </p:sp>
      <p:sp>
        <p:nvSpPr>
          <p:cNvPr id="4" name="Foliennummernplatzhalter 3"/>
          <p:cNvSpPr>
            <a:spLocks noGrp="1"/>
          </p:cNvSpPr>
          <p:nvPr>
            <p:ph type="sldNum" sz="quarter" idx="5"/>
          </p:nvPr>
        </p:nvSpPr>
        <p:spPr/>
        <p:txBody>
          <a:bodyPr/>
          <a:lstStyle/>
          <a:p>
            <a:fld id="{D747C43B-4DA6-0243-8574-382468EBCECA}" type="slidenum">
              <a:rPr lang="en-US" smtClean="0"/>
              <a:t>5</a:t>
            </a:fld>
            <a:endParaRPr lang="en-US"/>
          </a:p>
        </p:txBody>
      </p:sp>
    </p:spTree>
    <p:extLst>
      <p:ext uri="{BB962C8B-B14F-4D97-AF65-F5344CB8AC3E}">
        <p14:creationId xmlns:p14="http://schemas.microsoft.com/office/powerpoint/2010/main" val="103210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Ecological organic systems take a holistic system approach, considering long-term farm sustainability, diversity, quality and health of the system. This is in contrast to the standard approach which focuses on short-term efficiency, yields and income. The holistic organic approach requires a focus on the health and productivity of the whole farm system over the long-term using organic best practices. Refer to the ‘Ecological approach’ factsheet, video, etc. to go deeper into this topic. This difference in approach means organic farmers face different challenges regarding productivity and profitability. For example, on ecological organic farms </a:t>
            </a:r>
            <a:r>
              <a:rPr lang="en-US" dirty="0" err="1"/>
              <a:t>labour</a:t>
            </a:r>
            <a:r>
              <a:rPr lang="en-US" dirty="0"/>
              <a:t> is a major factor contributing to production costs, (e.g., </a:t>
            </a:r>
            <a:r>
              <a:rPr lang="en-US" dirty="0" err="1"/>
              <a:t>labour</a:t>
            </a:r>
            <a:r>
              <a:rPr lang="en-US" dirty="0"/>
              <a:t> for </a:t>
            </a:r>
            <a:r>
              <a:rPr lang="en-US" dirty="0" err="1"/>
              <a:t>fertiliser</a:t>
            </a:r>
            <a:r>
              <a:rPr lang="en-US" dirty="0"/>
              <a:t> </a:t>
            </a:r>
            <a:r>
              <a:rPr lang="en-US" dirty="0" err="1"/>
              <a:t>preperation</a:t>
            </a:r>
            <a:r>
              <a:rPr lang="en-US" dirty="0"/>
              <a:t>, as was found in </a:t>
            </a:r>
            <a:r>
              <a:rPr lang="en-US" dirty="0" err="1"/>
              <a:t>SysCom</a:t>
            </a:r>
            <a:r>
              <a:rPr lang="en-US" dirty="0"/>
              <a:t> Kenya). In conventional systems, production costs are mainly determined by the costs for external inputs. It is essential to keep good farm records, in order to see which crops are most successful and adapt accordingly. In this section, some important factors regarding profitability on organic farms are explained.</a:t>
            </a:r>
            <a:endParaRPr lang="en-AU" dirty="0"/>
          </a:p>
        </p:txBody>
      </p:sp>
      <p:sp>
        <p:nvSpPr>
          <p:cNvPr id="4" name="Foliennummernplatzhalter 3"/>
          <p:cNvSpPr>
            <a:spLocks noGrp="1"/>
          </p:cNvSpPr>
          <p:nvPr>
            <p:ph type="sldNum" sz="quarter" idx="5"/>
          </p:nvPr>
        </p:nvSpPr>
        <p:spPr/>
        <p:txBody>
          <a:bodyPr/>
          <a:lstStyle/>
          <a:p>
            <a:fld id="{D747C43B-4DA6-0243-8574-382468EBCECA}" type="slidenum">
              <a:rPr lang="en-US" smtClean="0"/>
              <a:t>6</a:t>
            </a:fld>
            <a:endParaRPr lang="en-US"/>
          </a:p>
        </p:txBody>
      </p:sp>
    </p:spTree>
    <p:extLst>
      <p:ext uri="{BB962C8B-B14F-4D97-AF65-F5344CB8AC3E}">
        <p14:creationId xmlns:p14="http://schemas.microsoft.com/office/powerpoint/2010/main" val="181961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Labour</a:t>
            </a:r>
            <a:r>
              <a:rPr lang="en-US" dirty="0"/>
              <a:t> costs are often higher in organic – how can organic farmers ensure returns on </a:t>
            </a:r>
            <a:r>
              <a:rPr lang="en-US" dirty="0" err="1"/>
              <a:t>labour</a:t>
            </a:r>
            <a:r>
              <a:rPr lang="en-US" dirty="0"/>
              <a:t> investments? Return on </a:t>
            </a:r>
            <a:r>
              <a:rPr lang="en-US" dirty="0" err="1"/>
              <a:t>labour</a:t>
            </a:r>
            <a:r>
              <a:rPr lang="en-US" dirty="0"/>
              <a:t> measures the gain or loss generated per unit of </a:t>
            </a:r>
            <a:r>
              <a:rPr lang="en-US" dirty="0" err="1"/>
              <a:t>labour</a:t>
            </a:r>
            <a:r>
              <a:rPr lang="en-US" dirty="0"/>
              <a:t> used.</a:t>
            </a:r>
          </a:p>
          <a:p>
            <a:r>
              <a:rPr lang="en-US" dirty="0"/>
              <a:t>We found that </a:t>
            </a:r>
            <a:r>
              <a:rPr lang="en-US" dirty="0" err="1"/>
              <a:t>labour</a:t>
            </a:r>
            <a:r>
              <a:rPr lang="en-US" dirty="0"/>
              <a:t> demands, e.g., for compost preparation and weeding, contribute strongly to production costs in organic systems. However, this higher investment does not need to result in a loss of profitability. In fact, organic systems can achieve higher returns on production costs (</a:t>
            </a:r>
            <a:r>
              <a:rPr lang="en-US" dirty="0" err="1"/>
              <a:t>SysCom</a:t>
            </a:r>
            <a:r>
              <a:rPr lang="en-US" dirty="0"/>
              <a:t> India, </a:t>
            </a:r>
            <a:r>
              <a:rPr lang="en-US" dirty="0" err="1"/>
              <a:t>ProEcoAfrica</a:t>
            </a:r>
            <a:r>
              <a:rPr lang="en-US" dirty="0"/>
              <a:t> in Kenya) and equal returns on </a:t>
            </a:r>
            <a:r>
              <a:rPr lang="en-US" dirty="0" err="1"/>
              <a:t>labour</a:t>
            </a:r>
            <a:r>
              <a:rPr lang="en-US" dirty="0"/>
              <a:t> (</a:t>
            </a:r>
            <a:r>
              <a:rPr lang="en-US" dirty="0" err="1"/>
              <a:t>SysCom</a:t>
            </a:r>
            <a:r>
              <a:rPr lang="en-US" dirty="0"/>
              <a:t> Bolivia, some </a:t>
            </a:r>
            <a:r>
              <a:rPr lang="en-US" dirty="0" err="1"/>
              <a:t>ProEcoAfrica</a:t>
            </a:r>
            <a:r>
              <a:rPr lang="en-US" dirty="0"/>
              <a:t> cases in Ghana and Kenya), making it a suitable option, particularly for capital-poor smallholders.</a:t>
            </a:r>
          </a:p>
        </p:txBody>
      </p:sp>
      <p:sp>
        <p:nvSpPr>
          <p:cNvPr id="4" name="Slide Number Placeholder 3"/>
          <p:cNvSpPr>
            <a:spLocks noGrp="1"/>
          </p:cNvSpPr>
          <p:nvPr>
            <p:ph type="sldNum" sz="quarter" idx="5"/>
          </p:nvPr>
        </p:nvSpPr>
        <p:spPr/>
        <p:txBody>
          <a:bodyPr/>
          <a:lstStyle/>
          <a:p>
            <a:fld id="{D747C43B-4DA6-0243-8574-382468EBCECA}" type="slidenum">
              <a:rPr lang="en-US" smtClean="0"/>
              <a:t>7</a:t>
            </a:fld>
            <a:endParaRPr lang="en-US"/>
          </a:p>
        </p:txBody>
      </p:sp>
    </p:spTree>
    <p:extLst>
      <p:ext uri="{BB962C8B-B14F-4D97-AF65-F5344CB8AC3E}">
        <p14:creationId xmlns:p14="http://schemas.microsoft.com/office/powerpoint/2010/main" val="302883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Organic inputs Ecological organic does not mean low input – on the contrary! Organic farmers do not rely on external inputs to feed their soil and protect their plants but rather </a:t>
            </a:r>
            <a:r>
              <a:rPr lang="en-US" dirty="0" err="1"/>
              <a:t>utilise</a:t>
            </a:r>
            <a:r>
              <a:rPr lang="en-US" dirty="0"/>
              <a:t> on-farm resources to recycle nutrients locally – this is the holistic ecological approach. </a:t>
            </a:r>
          </a:p>
          <a:p>
            <a:r>
              <a:rPr lang="en-US" dirty="0"/>
              <a:t>Organic farms should produce self-made inputs, from composts to biorationals (e.g., botanicals). Although the preparation of these inputs is </a:t>
            </a:r>
            <a:r>
              <a:rPr lang="en-US" dirty="0" err="1"/>
              <a:t>labour-intensive</a:t>
            </a:r>
            <a:r>
              <a:rPr lang="en-US" dirty="0"/>
              <a:t>, input costs are reduced significantly. Additionally, self-made inputs are made from locally available and sustainable resources, and are safe for farmers, their communities and the environment, when produced and handled correctly. The use of organic composts also protects soils. We found that after six years of active organic management, using high-quality, self-made composts, soil fertility was built at a faster rate compared to conventional soils. This approach can better support sustainable soil fertility management and crop production in sub-Saharan Africa compared to high or low-input conventional production systems. See the ‘Soil fertility and health’ factsheet, poster, video, etc. to go deeper into this topic &gt; Link.</a:t>
            </a:r>
            <a:endParaRPr lang="en-AU" dirty="0"/>
          </a:p>
        </p:txBody>
      </p:sp>
      <p:sp>
        <p:nvSpPr>
          <p:cNvPr id="4" name="Foliennummernplatzhalter 3"/>
          <p:cNvSpPr>
            <a:spLocks noGrp="1"/>
          </p:cNvSpPr>
          <p:nvPr>
            <p:ph type="sldNum" sz="quarter" idx="5"/>
          </p:nvPr>
        </p:nvSpPr>
        <p:spPr/>
        <p:txBody>
          <a:bodyPr/>
          <a:lstStyle/>
          <a:p>
            <a:fld id="{D747C43B-4DA6-0243-8574-382468EBCECA}" type="slidenum">
              <a:rPr lang="en-US" smtClean="0"/>
              <a:t>8</a:t>
            </a:fld>
            <a:endParaRPr lang="en-US"/>
          </a:p>
        </p:txBody>
      </p:sp>
    </p:spTree>
    <p:extLst>
      <p:ext uri="{BB962C8B-B14F-4D97-AF65-F5344CB8AC3E}">
        <p14:creationId xmlns:p14="http://schemas.microsoft.com/office/powerpoint/2010/main" val="94816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Farm profitability is directly dependent on productivity. In well-managed organic systems, farm productivity can match or exceed conventional systems. Improved on-farm practices through a holistic ecological approach are the key. Some major considerations are outlined here, to go deeper into the topic refer to the 'Productivity' factsheet:</a:t>
            </a:r>
          </a:p>
          <a:p>
            <a:pPr marL="171450" indent="-171450">
              <a:buFont typeface="Arial" panose="020B0604020202020204" pitchFamily="34" charset="0"/>
              <a:buChar char="•"/>
            </a:pPr>
            <a:r>
              <a:rPr lang="en-US" dirty="0"/>
              <a:t>Healthy soil, healthy crops: focus on the </a:t>
            </a:r>
            <a:r>
              <a:rPr lang="en-US" dirty="0" err="1"/>
              <a:t>longterm</a:t>
            </a:r>
            <a:r>
              <a:rPr lang="en-US" dirty="0"/>
              <a:t> build up of soil fertility, organic matter and biological activity, e.g., apply high-quality organic inputs, adjust the timing of input application, intercrop complimentary crops, and mulch or hoe at the right time (e.g., fruit setting).</a:t>
            </a:r>
          </a:p>
          <a:p>
            <a:pPr marL="171450" indent="-171450">
              <a:buFont typeface="Arial" panose="020B0604020202020204" pitchFamily="34" charset="0"/>
              <a:buChar char="•"/>
            </a:pPr>
            <a:r>
              <a:rPr lang="en-US" dirty="0"/>
              <a:t>Use locally adapted varieties and livestock races</a:t>
            </a:r>
          </a:p>
          <a:p>
            <a:pPr marL="171450" indent="-171450">
              <a:buFont typeface="Arial" panose="020B0604020202020204" pitchFamily="34" charset="0"/>
              <a:buChar char="•"/>
            </a:pPr>
            <a:r>
              <a:rPr lang="en-US" dirty="0"/>
              <a:t>Prevent pest and disease attacks: integrate pest and disease management on your farm. Refer to the 'Pest and disease' factsheet to get more information.</a:t>
            </a:r>
          </a:p>
          <a:p>
            <a:pPr marL="171450" indent="-171450">
              <a:buFont typeface="Arial" panose="020B0604020202020204" pitchFamily="34" charset="0"/>
              <a:buChar char="•"/>
            </a:pPr>
            <a:r>
              <a:rPr lang="en-US" dirty="0"/>
              <a:t>Plan, learn and experiment: Establish a flexible plan that allows for experiments, test and adapt farming practices gradually.</a:t>
            </a:r>
          </a:p>
          <a:p>
            <a:pPr marL="171450" indent="-171450">
              <a:buFont typeface="Arial" panose="020B0604020202020204" pitchFamily="34" charset="0"/>
              <a:buChar char="•"/>
            </a:pPr>
            <a:r>
              <a:rPr lang="en-US" dirty="0"/>
              <a:t>Cultivate a diversity of crops: this can increase the overall farm productivity and contribute to improved nutrition and higher incomes. Intercropping is an example of this, however, it is important to find mixtures that complement one another.</a:t>
            </a:r>
          </a:p>
          <a:p>
            <a:pPr marL="171450" indent="-171450">
              <a:buFont typeface="Arial" panose="020B0604020202020204" pitchFamily="34" charset="0"/>
              <a:buChar char="•"/>
            </a:pPr>
            <a:r>
              <a:rPr lang="en-US" dirty="0"/>
              <a:t>Agroforestry: In addition to the economic benefits, the total system benefits </a:t>
            </a:r>
            <a:r>
              <a:rPr lang="en-US" dirty="0" err="1"/>
              <a:t>realised</a:t>
            </a:r>
            <a:r>
              <a:rPr lang="en-US" dirty="0"/>
              <a:t> in agroforestry systems are much higher.</a:t>
            </a:r>
            <a:endParaRPr lang="en-AU" dirty="0"/>
          </a:p>
          <a:p>
            <a:endParaRPr lang="en-AU" dirty="0"/>
          </a:p>
        </p:txBody>
      </p:sp>
      <p:sp>
        <p:nvSpPr>
          <p:cNvPr id="4" name="Foliennummernplatzhalter 3"/>
          <p:cNvSpPr>
            <a:spLocks noGrp="1"/>
          </p:cNvSpPr>
          <p:nvPr>
            <p:ph type="sldNum" sz="quarter" idx="5"/>
          </p:nvPr>
        </p:nvSpPr>
        <p:spPr/>
        <p:txBody>
          <a:bodyPr/>
          <a:lstStyle/>
          <a:p>
            <a:fld id="{D747C43B-4DA6-0243-8574-382468EBCECA}" type="slidenum">
              <a:rPr lang="en-US" smtClean="0"/>
              <a:t>9</a:t>
            </a:fld>
            <a:endParaRPr lang="en-US"/>
          </a:p>
        </p:txBody>
      </p:sp>
    </p:spTree>
    <p:extLst>
      <p:ext uri="{BB962C8B-B14F-4D97-AF65-F5344CB8AC3E}">
        <p14:creationId xmlns:p14="http://schemas.microsoft.com/office/powerpoint/2010/main" val="2428232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CO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34678"/>
            <a:ext cx="9429509" cy="647043"/>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42393" y="6217827"/>
            <a:ext cx="1412437" cy="59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693238"/>
            <a:ext cx="6623901" cy="8465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2000" noProof="0" dirty="0"/>
              <a:t>KCOA – Knowledge Centre for Organic Agriculture in Africa</a:t>
            </a:r>
            <a:br>
              <a:rPr lang="en-US" sz="2000" noProof="0" dirty="0"/>
            </a:br>
            <a:br>
              <a:rPr lang="en-US" sz="2000" noProof="0" dirty="0"/>
            </a:br>
            <a:r>
              <a:rPr lang="en-US" sz="2000" noProof="0" dirty="0"/>
              <a:t>Presentation series | Topic 5</a:t>
            </a:r>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0" y="5881721"/>
            <a:ext cx="9429509" cy="39438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17">
            <a:extLst>
              <a:ext uri="{FF2B5EF4-FFF2-40B4-BE49-F238E27FC236}">
                <a16:creationId xmlns:a16="http://schemas.microsoft.com/office/drawing/2014/main" id="{3DBB95C2-0862-4169-A20F-56AB65F00AAA}"/>
              </a:ext>
            </a:extLst>
          </p:cNvPr>
          <p:cNvPicPr>
            <a:picLocks noChangeAspect="1"/>
          </p:cNvPicPr>
          <p:nvPr userDrawn="1"/>
        </p:nvPicPr>
        <p:blipFill>
          <a:blip r:embed="rId2"/>
          <a:stretch>
            <a:fillRect/>
          </a:stretch>
        </p:blipFill>
        <p:spPr>
          <a:xfrm>
            <a:off x="3675403" y="1671978"/>
            <a:ext cx="2767057" cy="2196000"/>
          </a:xfrm>
          <a:prstGeom prst="rect">
            <a:avLst/>
          </a:prstGeom>
        </p:spPr>
      </p:pic>
      <p:pic>
        <p:nvPicPr>
          <p:cNvPr id="20" name="Grafik 19">
            <a:extLst>
              <a:ext uri="{FF2B5EF4-FFF2-40B4-BE49-F238E27FC236}">
                <a16:creationId xmlns:a16="http://schemas.microsoft.com/office/drawing/2014/main" id="{40EC71D8-02C7-4F63-A47E-6F4C4FC01F6B}"/>
              </a:ext>
            </a:extLst>
          </p:cNvPr>
          <p:cNvPicPr>
            <a:picLocks noChangeAspect="1"/>
          </p:cNvPicPr>
          <p:nvPr userDrawn="1"/>
        </p:nvPicPr>
        <p:blipFill rotWithShape="1">
          <a:blip r:embed="rId3"/>
          <a:srcRect l="2290"/>
          <a:stretch/>
        </p:blipFill>
        <p:spPr>
          <a:xfrm>
            <a:off x="0" y="1671387"/>
            <a:ext cx="3591201" cy="2196000"/>
          </a:xfrm>
          <a:prstGeom prst="rect">
            <a:avLst/>
          </a:prstGeom>
        </p:spPr>
      </p:pic>
      <p:pic>
        <p:nvPicPr>
          <p:cNvPr id="10" name="Grafik 9">
            <a:extLst>
              <a:ext uri="{FF2B5EF4-FFF2-40B4-BE49-F238E27FC236}">
                <a16:creationId xmlns:a16="http://schemas.microsoft.com/office/drawing/2014/main" id="{774D9E66-71F3-41CA-B2EB-E2A4BF00572C}"/>
              </a:ext>
            </a:extLst>
          </p:cNvPr>
          <p:cNvPicPr>
            <a:picLocks noChangeAspect="1"/>
          </p:cNvPicPr>
          <p:nvPr userDrawn="1"/>
        </p:nvPicPr>
        <p:blipFill rotWithShape="1">
          <a:blip r:embed="rId4"/>
          <a:srcRect r="16117"/>
          <a:stretch/>
        </p:blipFill>
        <p:spPr>
          <a:xfrm>
            <a:off x="6526663" y="1671387"/>
            <a:ext cx="2762879" cy="2196000"/>
          </a:xfrm>
          <a:prstGeom prst="rect">
            <a:avLst/>
          </a:prstGeom>
        </p:spPr>
      </p:pic>
      <p:pic>
        <p:nvPicPr>
          <p:cNvPr id="15" name="Grafik 6">
            <a:extLst>
              <a:ext uri="{FF2B5EF4-FFF2-40B4-BE49-F238E27FC236}">
                <a16:creationId xmlns:a16="http://schemas.microsoft.com/office/drawing/2014/main" id="{2027801C-10AE-49B8-BD4C-84452C3B1D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5371" y="441535"/>
            <a:ext cx="2122629" cy="1005456"/>
          </a:xfrm>
          <a:prstGeom prst="rect">
            <a:avLst/>
          </a:prstGeom>
        </p:spPr>
      </p:pic>
      <p:pic>
        <p:nvPicPr>
          <p:cNvPr id="5" name="Picture 4">
            <a:extLst>
              <a:ext uri="{FF2B5EF4-FFF2-40B4-BE49-F238E27FC236}">
                <a16:creationId xmlns:a16="http://schemas.microsoft.com/office/drawing/2014/main" id="{1E612C1B-5538-4847-98B3-B468175EECF1}"/>
              </a:ext>
            </a:extLst>
          </p:cNvPr>
          <p:cNvPicPr>
            <a:picLocks noChangeAspect="1"/>
          </p:cNvPicPr>
          <p:nvPr userDrawn="1"/>
        </p:nvPicPr>
        <p:blipFill rotWithShape="1">
          <a:blip r:embed="rId7"/>
          <a:srcRect l="19305" r="3817"/>
          <a:stretch/>
        </p:blipFill>
        <p:spPr>
          <a:xfrm>
            <a:off x="9373745" y="1664999"/>
            <a:ext cx="2818256" cy="2202979"/>
          </a:xfrm>
          <a:prstGeom prst="rect">
            <a:avLst/>
          </a:prstGeom>
        </p:spPr>
      </p:pic>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15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rther Inf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8261-FDA6-41CE-A579-EC15A2B86D93}"/>
              </a:ext>
            </a:extLst>
          </p:cNvPr>
          <p:cNvSpPr>
            <a:spLocks noGrp="1"/>
          </p:cNvSpPr>
          <p:nvPr>
            <p:ph type="title" hasCustomPrompt="1"/>
          </p:nvPr>
        </p:nvSpPr>
        <p:spPr>
          <a:xfrm>
            <a:off x="838200" y="365125"/>
            <a:ext cx="10515600" cy="1325563"/>
          </a:xfrm>
        </p:spPr>
        <p:txBody>
          <a:bodyPr>
            <a:normAutofit/>
          </a:bodyPr>
          <a:lstStyle>
            <a:lvl1pPr>
              <a:defRPr sz="2800" b="1"/>
            </a:lvl1pPr>
          </a:lstStyle>
          <a:p>
            <a:r>
              <a:rPr lang="en-US" dirty="0"/>
              <a:t>Further information</a:t>
            </a:r>
          </a:p>
        </p:txBody>
      </p:sp>
      <p:sp>
        <p:nvSpPr>
          <p:cNvPr id="3" name="Content Placeholder 3">
            <a:extLst>
              <a:ext uri="{FF2B5EF4-FFF2-40B4-BE49-F238E27FC236}">
                <a16:creationId xmlns:a16="http://schemas.microsoft.com/office/drawing/2014/main" id="{1F3FA3D3-3CB8-4BD7-A579-CD9C624B3F94}"/>
              </a:ext>
            </a:extLst>
          </p:cNvPr>
          <p:cNvSpPr>
            <a:spLocks noGrp="1"/>
          </p:cNvSpPr>
          <p:nvPr>
            <p:ph sz="half" idx="2" hasCustomPrompt="1"/>
          </p:nvPr>
        </p:nvSpPr>
        <p:spPr>
          <a:xfrm>
            <a:off x="862014" y="1710258"/>
            <a:ext cx="10515600" cy="3684588"/>
          </a:xfrm>
        </p:spPr>
        <p:txBody>
          <a:bodyPr>
            <a:normAutofit/>
          </a:bodyPr>
          <a:lstStyle>
            <a:lvl1pPr marL="0" indent="0">
              <a:buFont typeface="Arial" panose="020B0604020202020204" pitchFamily="34" charset="0"/>
              <a:buNone/>
              <a:defRPr sz="1800"/>
            </a:lvl1pPr>
            <a:lvl2pPr>
              <a:defRPr sz="2600"/>
            </a:lvl2pPr>
            <a:lvl3pPr>
              <a:defRPr sz="2600"/>
            </a:lvl3pPr>
            <a:lvl4pPr>
              <a:defRPr sz="2600"/>
            </a:lvl4pPr>
            <a:lvl5pPr>
              <a:defRPr sz="2600"/>
            </a:lvl5pPr>
          </a:lstStyle>
          <a:p>
            <a:pPr lvl="0"/>
            <a:r>
              <a:rPr lang="en-US" noProof="0" dirty="0"/>
              <a:t>This PowerPoint is a part of a series of knowledge products; corresponding products about the same topic, e.g., a factsheet, poster and video can be found here [Link]</a:t>
            </a:r>
          </a:p>
          <a:p>
            <a:pPr lvl="0"/>
            <a:r>
              <a:rPr lang="en-US" noProof="0" dirty="0"/>
              <a:t>Further topics are covered in the series, including:</a:t>
            </a:r>
            <a:br>
              <a:rPr lang="en-US" noProof="0" dirty="0"/>
            </a:br>
            <a:r>
              <a:rPr lang="en-US" noProof="0" dirty="0"/>
              <a:t>- Pest and disease [Link]</a:t>
            </a:r>
            <a:br>
              <a:rPr lang="en-US" noProof="0" dirty="0"/>
            </a:br>
            <a:r>
              <a:rPr lang="en-US" noProof="0" dirty="0"/>
              <a:t>- Profitability [Link]</a:t>
            </a:r>
            <a:br>
              <a:rPr lang="en-US" noProof="0" dirty="0"/>
            </a:br>
            <a:r>
              <a:rPr lang="en-US" noProof="0" dirty="0"/>
              <a:t>- Soil [Link]</a:t>
            </a:r>
            <a:br>
              <a:rPr lang="en-US" noProof="0" dirty="0"/>
            </a:br>
            <a:r>
              <a:rPr lang="en-US" noProof="0" dirty="0"/>
              <a:t>- Profitability [Link]</a:t>
            </a:r>
            <a:br>
              <a:rPr lang="en-US" noProof="0" dirty="0"/>
            </a:br>
            <a:r>
              <a:rPr lang="en-US" noProof="0" dirty="0"/>
              <a:t>- Biodiversity and adaptation [Link]</a:t>
            </a:r>
          </a:p>
          <a:p>
            <a:pPr lvl="0"/>
            <a:r>
              <a:rPr lang="en-US" noProof="0" dirty="0"/>
              <a:t>The purpose of this series is to educate African farmers and advisors on research results related to organic farming. The outcomes of the </a:t>
            </a:r>
            <a:r>
              <a:rPr lang="en-US" noProof="0" dirty="0" err="1"/>
              <a:t>SysCom</a:t>
            </a:r>
            <a:r>
              <a:rPr lang="en-US" noProof="0" dirty="0"/>
              <a:t> and </a:t>
            </a:r>
            <a:r>
              <a:rPr lang="en-US" noProof="0" dirty="0" err="1"/>
              <a:t>ProEcoAfrica</a:t>
            </a:r>
            <a:r>
              <a:rPr lang="en-US" noProof="0" dirty="0"/>
              <a:t> projects were </a:t>
            </a:r>
            <a:r>
              <a:rPr lang="en-US" noProof="0" dirty="0" err="1"/>
              <a:t>analysed</a:t>
            </a:r>
            <a:r>
              <a:rPr lang="en-US" noProof="0" dirty="0"/>
              <a:t> and communicated in the series. For further information on these projects refer to the corresponding project brief [Link].</a:t>
            </a:r>
          </a:p>
        </p:txBody>
      </p:sp>
      <p:pic>
        <p:nvPicPr>
          <p:cNvPr id="7" name="Picture 6">
            <a:extLst>
              <a:ext uri="{FF2B5EF4-FFF2-40B4-BE49-F238E27FC236}">
                <a16:creationId xmlns:a16="http://schemas.microsoft.com/office/drawing/2014/main" id="{2FB6D4F2-A6FA-4FC5-954F-F711A5E9E7B6}"/>
              </a:ext>
            </a:extLst>
          </p:cNvPr>
          <p:cNvPicPr>
            <a:picLocks noChangeAspect="1"/>
          </p:cNvPicPr>
          <p:nvPr userDrawn="1"/>
        </p:nvPicPr>
        <p:blipFill>
          <a:blip r:embed="rId2"/>
          <a:stretch>
            <a:fillRect/>
          </a:stretch>
        </p:blipFill>
        <p:spPr>
          <a:xfrm>
            <a:off x="2082131" y="6252496"/>
            <a:ext cx="1824851" cy="605504"/>
          </a:xfrm>
          <a:prstGeom prst="rect">
            <a:avLst/>
          </a:prstGeom>
        </p:spPr>
      </p:pic>
      <p:pic>
        <p:nvPicPr>
          <p:cNvPr id="9" name="Picture 8">
            <a:extLst>
              <a:ext uri="{FF2B5EF4-FFF2-40B4-BE49-F238E27FC236}">
                <a16:creationId xmlns:a16="http://schemas.microsoft.com/office/drawing/2014/main" id="{762ED391-CC5C-4A72-A0AF-8DDD7A159F25}"/>
              </a:ext>
            </a:extLst>
          </p:cNvPr>
          <p:cNvPicPr>
            <a:picLocks noChangeAspect="1"/>
          </p:cNvPicPr>
          <p:nvPr userDrawn="1"/>
        </p:nvPicPr>
        <p:blipFill>
          <a:blip r:embed="rId3"/>
          <a:stretch>
            <a:fillRect/>
          </a:stretch>
        </p:blipFill>
        <p:spPr>
          <a:xfrm>
            <a:off x="4161072" y="6252496"/>
            <a:ext cx="1209349" cy="605504"/>
          </a:xfrm>
          <a:prstGeom prst="rect">
            <a:avLst/>
          </a:prstGeom>
        </p:spPr>
      </p:pic>
    </p:spTree>
    <p:extLst>
      <p:ext uri="{BB962C8B-B14F-4D97-AF65-F5344CB8AC3E}">
        <p14:creationId xmlns:p14="http://schemas.microsoft.com/office/powerpoint/2010/main" val="426485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8261-FDA6-41CE-A579-EC15A2B86D93}"/>
              </a:ext>
            </a:extLst>
          </p:cNvPr>
          <p:cNvSpPr>
            <a:spLocks noGrp="1"/>
          </p:cNvSpPr>
          <p:nvPr>
            <p:ph type="title" hasCustomPrompt="1"/>
          </p:nvPr>
        </p:nvSpPr>
        <p:spPr>
          <a:xfrm>
            <a:off x="838200" y="365125"/>
            <a:ext cx="10515600" cy="1325563"/>
          </a:xfrm>
        </p:spPr>
        <p:txBody>
          <a:bodyPr>
            <a:normAutofit/>
          </a:bodyPr>
          <a:lstStyle>
            <a:lvl1pPr>
              <a:defRPr sz="2800" b="1"/>
            </a:lvl1pPr>
          </a:lstStyle>
          <a:p>
            <a:r>
              <a:rPr lang="en-US" dirty="0"/>
              <a:t>Imprint</a:t>
            </a:r>
          </a:p>
        </p:txBody>
      </p:sp>
      <p:sp>
        <p:nvSpPr>
          <p:cNvPr id="3" name="Content Placeholder 3">
            <a:extLst>
              <a:ext uri="{FF2B5EF4-FFF2-40B4-BE49-F238E27FC236}">
                <a16:creationId xmlns:a16="http://schemas.microsoft.com/office/drawing/2014/main" id="{1F3FA3D3-3CB8-4BD7-A579-CD9C624B3F94}"/>
              </a:ext>
            </a:extLst>
          </p:cNvPr>
          <p:cNvSpPr>
            <a:spLocks noGrp="1"/>
          </p:cNvSpPr>
          <p:nvPr>
            <p:ph sz="half" idx="2" hasCustomPrompt="1"/>
          </p:nvPr>
        </p:nvSpPr>
        <p:spPr>
          <a:xfrm>
            <a:off x="862014" y="1710258"/>
            <a:ext cx="4549571" cy="4398442"/>
          </a:xfrm>
        </p:spPr>
        <p:txBody>
          <a:bodyPr>
            <a:noAutofit/>
          </a:bodyPr>
          <a:lstStyle>
            <a:lvl1pPr marL="0" indent="0">
              <a:buFont typeface="Arial" panose="020B0604020202020204" pitchFamily="34" charset="0"/>
              <a:buNone/>
              <a:defRPr sz="1800"/>
            </a:lvl1pPr>
            <a:lvl2pPr>
              <a:defRPr sz="2600"/>
            </a:lvl2pPr>
            <a:lvl3pPr>
              <a:defRPr sz="2600"/>
            </a:lvl3pPr>
            <a:lvl4pPr>
              <a:defRPr sz="2600"/>
            </a:lvl4pPr>
            <a:lvl5pPr>
              <a:defRPr sz="2600"/>
            </a:lvl5pPr>
          </a:lstStyle>
          <a:p>
            <a:pPr lvl="0"/>
            <a:r>
              <a:rPr lang="en-US" noProof="0" dirty="0"/>
              <a:t>Publisher: Research Institute of Organic Agriculture FiBL, Switzerland</a:t>
            </a:r>
          </a:p>
          <a:p>
            <a:pPr lvl="0"/>
            <a:r>
              <a:rPr lang="en-US" noProof="0" dirty="0"/>
              <a:t>Authors: Lauren ­Dietemann, Irene Kadzere, Johanna </a:t>
            </a:r>
            <a:r>
              <a:rPr lang="en-US" noProof="0" dirty="0" err="1"/>
              <a:t>Rueegg</a:t>
            </a:r>
            <a:r>
              <a:rPr lang="en-US" noProof="0" dirty="0"/>
              <a:t> (All FiBL) </a:t>
            </a:r>
          </a:p>
          <a:p>
            <a:pPr lvl="0"/>
            <a:r>
              <a:rPr lang="en-US" noProof="0" dirty="0"/>
              <a:t>Contact: beate.huber@fibl.org</a:t>
            </a:r>
          </a:p>
          <a:p>
            <a:pPr lvl="0"/>
            <a:r>
              <a:rPr lang="en-US" noProof="0" dirty="0"/>
              <a:t>Contributors: Noah Adamtey, Laura Armengot, Elsa Kanner,  Madelaine </a:t>
            </a:r>
            <a:r>
              <a:rPr lang="en-US" noProof="0" dirty="0" err="1"/>
              <a:t>Rueger</a:t>
            </a:r>
            <a:r>
              <a:rPr lang="en-US" noProof="0" dirty="0"/>
              <a:t>,  Akanksha Singh, Sophie Thanner, Gilles Weidmann (all FiBL)</a:t>
            </a:r>
          </a:p>
          <a:p>
            <a:pPr lvl="0"/>
            <a:r>
              <a:rPr lang="en-US" noProof="0" dirty="0"/>
              <a:t>Editor: Lauren Dietemann (FiBL)</a:t>
            </a:r>
          </a:p>
          <a:p>
            <a:pPr lvl="0"/>
            <a:r>
              <a:rPr lang="en-US" noProof="0" dirty="0"/>
              <a:t>Layout: Madelaine </a:t>
            </a:r>
            <a:r>
              <a:rPr lang="en-US" noProof="0" dirty="0" err="1"/>
              <a:t>Rueger</a:t>
            </a:r>
            <a:r>
              <a:rPr lang="en-US" noProof="0" dirty="0"/>
              <a:t> (FiBL)</a:t>
            </a:r>
          </a:p>
          <a:p>
            <a:pPr lvl="0"/>
            <a:r>
              <a:rPr lang="en-US" noProof="0" dirty="0"/>
              <a:t>Photos: …</a:t>
            </a:r>
          </a:p>
          <a:p>
            <a:pPr lvl="0"/>
            <a:r>
              <a:rPr lang="en-US" noProof="0" dirty="0"/>
              <a:t>Illustrations: </a:t>
            </a:r>
            <a:r>
              <a:rPr lang="en-US" noProof="0" dirty="0" err="1"/>
              <a:t>Deogratius</a:t>
            </a:r>
            <a:r>
              <a:rPr lang="en-US" noProof="0" dirty="0"/>
              <a:t> G </a:t>
            </a:r>
            <a:r>
              <a:rPr lang="en-US" noProof="0" dirty="0" err="1"/>
              <a:t>Okudi</a:t>
            </a:r>
            <a:r>
              <a:rPr lang="en-US" noProof="0" dirty="0"/>
              <a:t> (Uganda) </a:t>
            </a:r>
          </a:p>
          <a:p>
            <a:pPr lvl="0"/>
            <a:endParaRPr lang="en-US" noProof="0" dirty="0"/>
          </a:p>
        </p:txBody>
      </p:sp>
      <p:sp>
        <p:nvSpPr>
          <p:cNvPr id="4" name="Content Placeholder 3">
            <a:extLst>
              <a:ext uri="{FF2B5EF4-FFF2-40B4-BE49-F238E27FC236}">
                <a16:creationId xmlns:a16="http://schemas.microsoft.com/office/drawing/2014/main" id="{41CDFDD9-FC8B-4720-BF3A-B12A1AB85B72}"/>
              </a:ext>
            </a:extLst>
          </p:cNvPr>
          <p:cNvSpPr>
            <a:spLocks noGrp="1"/>
          </p:cNvSpPr>
          <p:nvPr>
            <p:ph sz="half" idx="10" hasCustomPrompt="1"/>
          </p:nvPr>
        </p:nvSpPr>
        <p:spPr>
          <a:xfrm>
            <a:off x="6096000" y="1719178"/>
            <a:ext cx="4549571" cy="4398442"/>
          </a:xfrm>
        </p:spPr>
        <p:txBody>
          <a:bodyPr>
            <a:noAutofit/>
          </a:bodyPr>
          <a:lstStyle>
            <a:lvl1pPr marL="0" indent="0">
              <a:buFont typeface="Arial" panose="020B0604020202020204" pitchFamily="34" charset="0"/>
              <a:buNone/>
              <a:defRPr sz="1600"/>
            </a:lvl1pPr>
            <a:lvl2pPr>
              <a:defRPr sz="2600"/>
            </a:lvl2pPr>
            <a:lvl3pPr>
              <a:defRPr sz="2600"/>
            </a:lvl3pPr>
            <a:lvl4pPr>
              <a:defRPr sz="2600"/>
            </a:lvl4pPr>
            <a:lvl5pPr>
              <a:defRPr sz="2600"/>
            </a:lvl5pPr>
          </a:lstStyle>
          <a:p>
            <a:pPr lvl="0"/>
            <a:r>
              <a:rPr lang="en-US" noProof="0" dirty="0"/>
              <a:t>Knowledge product funders</a:t>
            </a:r>
          </a:p>
          <a:p>
            <a:pPr lvl="0"/>
            <a:endParaRPr lang="en-US" noProof="0" dirty="0"/>
          </a:p>
          <a:p>
            <a:pPr lvl="0"/>
            <a:endParaRPr lang="en-US" noProof="0" dirty="0"/>
          </a:p>
          <a:p>
            <a:pPr lvl="0"/>
            <a:endParaRPr lang="en-US" noProof="0" dirty="0"/>
          </a:p>
          <a:p>
            <a:pPr lvl="0"/>
            <a:r>
              <a:rPr lang="en-US" noProof="0" dirty="0"/>
              <a:t>Projects involved</a:t>
            </a:r>
          </a:p>
          <a:p>
            <a:pPr lvl="0"/>
            <a:endParaRPr lang="en-US" noProof="0" dirty="0"/>
          </a:p>
          <a:p>
            <a:pPr lvl="0"/>
            <a:endParaRPr lang="en-US" noProof="0" dirty="0"/>
          </a:p>
          <a:p>
            <a:pPr lvl="0"/>
            <a:r>
              <a:rPr lang="en-US" noProof="0" dirty="0"/>
              <a:t>Project funders </a:t>
            </a:r>
          </a:p>
          <a:p>
            <a:pPr lvl="0"/>
            <a:endParaRPr lang="en-US" noProof="0" dirty="0"/>
          </a:p>
        </p:txBody>
      </p:sp>
      <p:pic>
        <p:nvPicPr>
          <p:cNvPr id="6" name="Picture 5">
            <a:extLst>
              <a:ext uri="{FF2B5EF4-FFF2-40B4-BE49-F238E27FC236}">
                <a16:creationId xmlns:a16="http://schemas.microsoft.com/office/drawing/2014/main" id="{CEF3F4CC-1244-4CE3-A630-6C41C7D4B2F9}"/>
              </a:ext>
            </a:extLst>
          </p:cNvPr>
          <p:cNvPicPr>
            <a:picLocks noChangeAspect="1"/>
          </p:cNvPicPr>
          <p:nvPr userDrawn="1"/>
        </p:nvPicPr>
        <p:blipFill>
          <a:blip r:embed="rId2"/>
          <a:stretch>
            <a:fillRect/>
          </a:stretch>
        </p:blipFill>
        <p:spPr>
          <a:xfrm>
            <a:off x="2203283" y="6308305"/>
            <a:ext cx="880740" cy="369139"/>
          </a:xfrm>
          <a:prstGeom prst="rect">
            <a:avLst/>
          </a:prstGeom>
        </p:spPr>
      </p:pic>
      <p:pic>
        <p:nvPicPr>
          <p:cNvPr id="9" name="Picture 8">
            <a:extLst>
              <a:ext uri="{FF2B5EF4-FFF2-40B4-BE49-F238E27FC236}">
                <a16:creationId xmlns:a16="http://schemas.microsoft.com/office/drawing/2014/main" id="{261BD35C-06BF-4D3E-88E1-74AE496D70F2}"/>
              </a:ext>
            </a:extLst>
          </p:cNvPr>
          <p:cNvPicPr>
            <a:picLocks noChangeAspect="1"/>
          </p:cNvPicPr>
          <p:nvPr userDrawn="1"/>
        </p:nvPicPr>
        <p:blipFill>
          <a:blip r:embed="rId3"/>
          <a:stretch>
            <a:fillRect/>
          </a:stretch>
        </p:blipFill>
        <p:spPr>
          <a:xfrm>
            <a:off x="6629192" y="3429000"/>
            <a:ext cx="1824851" cy="605504"/>
          </a:xfrm>
          <a:prstGeom prst="rect">
            <a:avLst/>
          </a:prstGeom>
        </p:spPr>
      </p:pic>
      <p:pic>
        <p:nvPicPr>
          <p:cNvPr id="10" name="Picture 9">
            <a:extLst>
              <a:ext uri="{FF2B5EF4-FFF2-40B4-BE49-F238E27FC236}">
                <a16:creationId xmlns:a16="http://schemas.microsoft.com/office/drawing/2014/main" id="{B055AA85-4CAD-48C4-BD2B-27B82F6D8BF2}"/>
              </a:ext>
            </a:extLst>
          </p:cNvPr>
          <p:cNvPicPr>
            <a:picLocks noChangeAspect="1"/>
          </p:cNvPicPr>
          <p:nvPr userDrawn="1"/>
        </p:nvPicPr>
        <p:blipFill>
          <a:blip r:embed="rId4"/>
          <a:stretch>
            <a:fillRect/>
          </a:stretch>
        </p:blipFill>
        <p:spPr>
          <a:xfrm>
            <a:off x="8708133" y="3429000"/>
            <a:ext cx="1209349" cy="605504"/>
          </a:xfrm>
          <a:prstGeom prst="rect">
            <a:avLst/>
          </a:prstGeom>
        </p:spPr>
      </p:pic>
      <p:pic>
        <p:nvPicPr>
          <p:cNvPr id="12" name="Picture 11">
            <a:extLst>
              <a:ext uri="{FF2B5EF4-FFF2-40B4-BE49-F238E27FC236}">
                <a16:creationId xmlns:a16="http://schemas.microsoft.com/office/drawing/2014/main" id="{E2C12FE5-CC76-4FEE-9116-B5549895CFFB}"/>
              </a:ext>
            </a:extLst>
          </p:cNvPr>
          <p:cNvPicPr>
            <a:picLocks noChangeAspect="1"/>
          </p:cNvPicPr>
          <p:nvPr userDrawn="1"/>
        </p:nvPicPr>
        <p:blipFill rotWithShape="1">
          <a:blip r:embed="rId5"/>
          <a:srcRect t="29598"/>
          <a:stretch/>
        </p:blipFill>
        <p:spPr>
          <a:xfrm>
            <a:off x="6441529" y="2087347"/>
            <a:ext cx="2266604" cy="840288"/>
          </a:xfrm>
          <a:prstGeom prst="rect">
            <a:avLst/>
          </a:prstGeom>
        </p:spPr>
      </p:pic>
      <p:pic>
        <p:nvPicPr>
          <p:cNvPr id="14" name="Picture 13">
            <a:extLst>
              <a:ext uri="{FF2B5EF4-FFF2-40B4-BE49-F238E27FC236}">
                <a16:creationId xmlns:a16="http://schemas.microsoft.com/office/drawing/2014/main" id="{E493DB35-A20F-46AC-8AD6-760736CC27F4}"/>
              </a:ext>
            </a:extLst>
          </p:cNvPr>
          <p:cNvPicPr>
            <a:picLocks noChangeAspect="1"/>
          </p:cNvPicPr>
          <p:nvPr userDrawn="1"/>
        </p:nvPicPr>
        <p:blipFill>
          <a:blip r:embed="rId6"/>
          <a:stretch>
            <a:fillRect/>
          </a:stretch>
        </p:blipFill>
        <p:spPr>
          <a:xfrm>
            <a:off x="8675081" y="2161651"/>
            <a:ext cx="1275452" cy="604162"/>
          </a:xfrm>
          <a:prstGeom prst="rect">
            <a:avLst/>
          </a:prstGeom>
        </p:spPr>
      </p:pic>
      <p:pic>
        <p:nvPicPr>
          <p:cNvPr id="16" name="Picture 15">
            <a:extLst>
              <a:ext uri="{FF2B5EF4-FFF2-40B4-BE49-F238E27FC236}">
                <a16:creationId xmlns:a16="http://schemas.microsoft.com/office/drawing/2014/main" id="{3B94C4B2-8797-425B-BE06-5786B3657AAF}"/>
              </a:ext>
            </a:extLst>
          </p:cNvPr>
          <p:cNvPicPr>
            <a:picLocks noChangeAspect="1"/>
          </p:cNvPicPr>
          <p:nvPr userDrawn="1"/>
        </p:nvPicPr>
        <p:blipFill>
          <a:blip r:embed="rId7"/>
          <a:stretch>
            <a:fillRect/>
          </a:stretch>
        </p:blipFill>
        <p:spPr>
          <a:xfrm>
            <a:off x="6326440" y="4710436"/>
            <a:ext cx="605504" cy="605504"/>
          </a:xfrm>
          <a:prstGeom prst="rect">
            <a:avLst/>
          </a:prstGeom>
        </p:spPr>
      </p:pic>
      <p:pic>
        <p:nvPicPr>
          <p:cNvPr id="18" name="Picture 17">
            <a:extLst>
              <a:ext uri="{FF2B5EF4-FFF2-40B4-BE49-F238E27FC236}">
                <a16:creationId xmlns:a16="http://schemas.microsoft.com/office/drawing/2014/main" id="{1562427C-7D86-4457-8AF4-FDD4F7C14449}"/>
              </a:ext>
            </a:extLst>
          </p:cNvPr>
          <p:cNvPicPr>
            <a:picLocks noChangeAspect="1"/>
          </p:cNvPicPr>
          <p:nvPr userDrawn="1"/>
        </p:nvPicPr>
        <p:blipFill>
          <a:blip r:embed="rId8"/>
          <a:stretch>
            <a:fillRect/>
          </a:stretch>
        </p:blipFill>
        <p:spPr>
          <a:xfrm>
            <a:off x="7616359" y="4739530"/>
            <a:ext cx="1824851" cy="228715"/>
          </a:xfrm>
          <a:prstGeom prst="rect">
            <a:avLst/>
          </a:prstGeom>
        </p:spPr>
      </p:pic>
      <p:pic>
        <p:nvPicPr>
          <p:cNvPr id="20" name="Picture 19">
            <a:extLst>
              <a:ext uri="{FF2B5EF4-FFF2-40B4-BE49-F238E27FC236}">
                <a16:creationId xmlns:a16="http://schemas.microsoft.com/office/drawing/2014/main" id="{1AAA3FC0-F256-48BB-8EA3-0AD13B22A188}"/>
              </a:ext>
            </a:extLst>
          </p:cNvPr>
          <p:cNvPicPr>
            <a:picLocks noChangeAspect="1"/>
          </p:cNvPicPr>
          <p:nvPr userDrawn="1"/>
        </p:nvPicPr>
        <p:blipFill rotWithShape="1">
          <a:blip r:embed="rId9"/>
          <a:srcRect l="8779" t="10977" r="24072" b="17842"/>
          <a:stretch/>
        </p:blipFill>
        <p:spPr>
          <a:xfrm>
            <a:off x="7222432" y="5135709"/>
            <a:ext cx="807663" cy="470535"/>
          </a:xfrm>
          <a:prstGeom prst="rect">
            <a:avLst/>
          </a:prstGeom>
        </p:spPr>
      </p:pic>
      <p:pic>
        <p:nvPicPr>
          <p:cNvPr id="22" name="Picture 21">
            <a:extLst>
              <a:ext uri="{FF2B5EF4-FFF2-40B4-BE49-F238E27FC236}">
                <a16:creationId xmlns:a16="http://schemas.microsoft.com/office/drawing/2014/main" id="{E3029EEA-31A7-499E-9740-7A7EDC3D9680}"/>
              </a:ext>
            </a:extLst>
          </p:cNvPr>
          <p:cNvPicPr>
            <a:picLocks noChangeAspect="1"/>
          </p:cNvPicPr>
          <p:nvPr userDrawn="1"/>
        </p:nvPicPr>
        <p:blipFill>
          <a:blip r:embed="rId10"/>
          <a:stretch>
            <a:fillRect/>
          </a:stretch>
        </p:blipFill>
        <p:spPr>
          <a:xfrm>
            <a:off x="8932611" y="5135709"/>
            <a:ext cx="1017922" cy="419411"/>
          </a:xfrm>
          <a:prstGeom prst="rect">
            <a:avLst/>
          </a:prstGeom>
        </p:spPr>
      </p:pic>
      <p:pic>
        <p:nvPicPr>
          <p:cNvPr id="24" name="Picture 23">
            <a:extLst>
              <a:ext uri="{FF2B5EF4-FFF2-40B4-BE49-F238E27FC236}">
                <a16:creationId xmlns:a16="http://schemas.microsoft.com/office/drawing/2014/main" id="{5F6877D8-83F3-46A6-BEB9-3AEB6FB487C8}"/>
              </a:ext>
            </a:extLst>
          </p:cNvPr>
          <p:cNvPicPr>
            <a:picLocks noChangeAspect="1"/>
          </p:cNvPicPr>
          <p:nvPr userDrawn="1"/>
        </p:nvPicPr>
        <p:blipFill>
          <a:blip r:embed="rId11"/>
          <a:stretch>
            <a:fillRect/>
          </a:stretch>
        </p:blipFill>
        <p:spPr>
          <a:xfrm>
            <a:off x="6260016" y="5689311"/>
            <a:ext cx="738351" cy="428309"/>
          </a:xfrm>
          <a:prstGeom prst="rect">
            <a:avLst/>
          </a:prstGeom>
        </p:spPr>
      </p:pic>
      <p:pic>
        <p:nvPicPr>
          <p:cNvPr id="26" name="Picture 25">
            <a:extLst>
              <a:ext uri="{FF2B5EF4-FFF2-40B4-BE49-F238E27FC236}">
                <a16:creationId xmlns:a16="http://schemas.microsoft.com/office/drawing/2014/main" id="{9D9C532E-69C5-478A-B5BD-9F021BB65512}"/>
              </a:ext>
            </a:extLst>
          </p:cNvPr>
          <p:cNvPicPr>
            <a:picLocks noChangeAspect="1"/>
          </p:cNvPicPr>
          <p:nvPr userDrawn="1"/>
        </p:nvPicPr>
        <p:blipFill>
          <a:blip r:embed="rId12"/>
          <a:stretch>
            <a:fillRect/>
          </a:stretch>
        </p:blipFill>
        <p:spPr>
          <a:xfrm>
            <a:off x="8518207" y="5689311"/>
            <a:ext cx="1212555" cy="547785"/>
          </a:xfrm>
          <a:prstGeom prst="rect">
            <a:avLst/>
          </a:prstGeom>
        </p:spPr>
      </p:pic>
    </p:spTree>
    <p:extLst>
      <p:ext uri="{BB962C8B-B14F-4D97-AF65-F5344CB8AC3E}">
        <p14:creationId xmlns:p14="http://schemas.microsoft.com/office/powerpoint/2010/main" val="245310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775373" y="6199497"/>
            <a:ext cx="1192193" cy="65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Sub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50186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Text Placeholder 2">
            <a:extLst>
              <a:ext uri="{FF2B5EF4-FFF2-40B4-BE49-F238E27FC236}">
                <a16:creationId xmlns:a16="http://schemas.microsoft.com/office/drawing/2014/main" id="{01405471-3F38-4FAA-B5FF-C94B2CB8FA7A}"/>
              </a:ext>
            </a:extLst>
          </p:cNvPr>
          <p:cNvSpPr>
            <a:spLocks noGrp="1"/>
          </p:cNvSpPr>
          <p:nvPr>
            <p:ph type="body" idx="14" hasCustomPrompt="1"/>
          </p:nvPr>
        </p:nvSpPr>
        <p:spPr>
          <a:xfrm>
            <a:off x="831849" y="1313412"/>
            <a:ext cx="4888727" cy="315884"/>
          </a:xfrm>
        </p:spPr>
        <p:txBody>
          <a:bodyPr>
            <a:noAutofit/>
          </a:bodyPr>
          <a:lstStyle>
            <a:lvl1pPr marL="0" indent="0">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a:t>
            </a:r>
            <a:r>
              <a:rPr lang="en-US" dirty="0" err="1"/>
              <a:t>Subheader</a:t>
            </a:r>
            <a:endParaRPr lang="en-US" dirty="0"/>
          </a:p>
        </p:txBody>
      </p:sp>
    </p:spTree>
    <p:extLst>
      <p:ext uri="{BB962C8B-B14F-4D97-AF65-F5344CB8AC3E}">
        <p14:creationId xmlns:p14="http://schemas.microsoft.com/office/powerpoint/2010/main" val="48815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a:t>
            </a:fld>
            <a:endParaRPr lang="en-US" sz="1800" b="0" dirty="0"/>
          </a:p>
        </p:txBody>
      </p:sp>
      <p:pic>
        <p:nvPicPr>
          <p:cNvPr id="6" name="Grafik 5">
            <a:extLst>
              <a:ext uri="{FF2B5EF4-FFF2-40B4-BE49-F238E27FC236}">
                <a16:creationId xmlns:a16="http://schemas.microsoft.com/office/drawing/2014/main" id="{FEFCF056-2779-4947-922B-CF96813B0945}"/>
              </a:ext>
            </a:extLst>
          </p:cNvPr>
          <p:cNvPicPr>
            <a:picLocks noChangeAspect="1"/>
          </p:cNvPicPr>
          <p:nvPr userDrawn="1"/>
        </p:nvPicPr>
        <p:blipFill>
          <a:blip r:embed="rId14"/>
          <a:stretch>
            <a:fillRect/>
          </a:stretch>
        </p:blipFill>
        <p:spPr>
          <a:xfrm>
            <a:off x="838200" y="6237463"/>
            <a:ext cx="1134585" cy="539209"/>
          </a:xfrm>
          <a:prstGeom prst="rect">
            <a:avLst/>
          </a:prstGeom>
        </p:spPr>
      </p:pic>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1" r:id="rId4"/>
    <p:sldLayoutId id="2147483651" r:id="rId5"/>
    <p:sldLayoutId id="2147483657" r:id="rId6"/>
    <p:sldLayoutId id="2147483650" r:id="rId7"/>
    <p:sldLayoutId id="2147483653" r:id="rId8"/>
    <p:sldLayoutId id="2147483654" r:id="rId9"/>
    <p:sldLayoutId id="2147483660" r:id="rId10"/>
    <p:sldLayoutId id="2147483662" r:id="rId11"/>
    <p:sldLayoutId id="2147483663" r:id="rId12"/>
  </p:sldLayoutIdLst>
  <p:hf sldNum="0"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orgprints.org/id/eprint/44397" TargetMode="External"/><Relationship Id="rId3" Type="http://schemas.openxmlformats.org/officeDocument/2006/relationships/hyperlink" Target="https://orgprints.org/id/eprint/44396" TargetMode="External"/><Relationship Id="rId7" Type="http://schemas.openxmlformats.org/officeDocument/2006/relationships/hyperlink" Target="https://orgprints.org/id/eprint/44395/"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orgprints.org/id/eprint/44394/" TargetMode="External"/><Relationship Id="rId5" Type="http://schemas.openxmlformats.org/officeDocument/2006/relationships/hyperlink" Target="https://orgprints.org/id/eprint/44393" TargetMode="External"/><Relationship Id="rId4" Type="http://schemas.openxmlformats.org/officeDocument/2006/relationships/hyperlink" Target="https://orgprints.org/id/eprint/44392" TargetMode="External"/><Relationship Id="rId9" Type="http://schemas.openxmlformats.org/officeDocument/2006/relationships/hyperlink" Target="https://orgprints.org/id/eprint/4439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p:txBody>
          <a:bodyPr/>
          <a:lstStyle/>
          <a:p>
            <a:r>
              <a:rPr lang="en-US" dirty="0"/>
              <a:t>Profitability on ecological organic farms in the Tropics</a:t>
            </a:r>
            <a:endParaRPr lang="en-GB"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p:txBody>
          <a:bodyPr/>
          <a:lstStyle/>
          <a:p>
            <a:r>
              <a:rPr lang="en-US" dirty="0"/>
              <a:t>Major factors to achieve good profits</a:t>
            </a:r>
          </a:p>
        </p:txBody>
      </p:sp>
      <p:sp>
        <p:nvSpPr>
          <p:cNvPr id="8" name="Text Placeholder 7">
            <a:extLst>
              <a:ext uri="{FF2B5EF4-FFF2-40B4-BE49-F238E27FC236}">
                <a16:creationId xmlns:a16="http://schemas.microsoft.com/office/drawing/2014/main" id="{0DBBA1A7-3173-43B6-8989-6E3C6F5A7A2F}"/>
              </a:ext>
            </a:extLst>
          </p:cNvPr>
          <p:cNvSpPr>
            <a:spLocks noGrp="1"/>
          </p:cNvSpPr>
          <p:nvPr>
            <p:ph type="body" sz="quarter" idx="18"/>
          </p:nvPr>
        </p:nvSpPr>
        <p:spPr/>
        <p:txBody>
          <a:bodyPr/>
          <a:lstStyle/>
          <a:p>
            <a:r>
              <a:rPr lang="en-US" dirty="0">
                <a:highlight>
                  <a:srgbClr val="FFFF00"/>
                </a:highlight>
              </a:rPr>
              <a:t>Event, date, presenter, email, etc.</a:t>
            </a:r>
          </a:p>
        </p:txBody>
      </p:sp>
    </p:spTree>
    <p:extLst>
      <p:ext uri="{BB962C8B-B14F-4D97-AF65-F5344CB8AC3E}">
        <p14:creationId xmlns:p14="http://schemas.microsoft.com/office/powerpoint/2010/main" val="3299681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F1B3D0-7CB4-4D23-9061-FEB3B8EECDA9}"/>
              </a:ext>
            </a:extLst>
          </p:cNvPr>
          <p:cNvSpPr>
            <a:spLocks noGrp="1"/>
          </p:cNvSpPr>
          <p:nvPr>
            <p:ph type="body" idx="1"/>
          </p:nvPr>
        </p:nvSpPr>
        <p:spPr>
          <a:xfrm>
            <a:off x="1798655" y="811548"/>
            <a:ext cx="3921921" cy="501863"/>
          </a:xfrm>
        </p:spPr>
        <p:txBody>
          <a:bodyPr>
            <a:normAutofit/>
          </a:bodyPr>
          <a:lstStyle/>
          <a:p>
            <a:r>
              <a:rPr lang="en-AU" dirty="0"/>
              <a:t>Post-harvest</a:t>
            </a:r>
          </a:p>
        </p:txBody>
      </p:sp>
      <p:sp>
        <p:nvSpPr>
          <p:cNvPr id="4" name="Text Placeholder 3">
            <a:extLst>
              <a:ext uri="{FF2B5EF4-FFF2-40B4-BE49-F238E27FC236}">
                <a16:creationId xmlns:a16="http://schemas.microsoft.com/office/drawing/2014/main" id="{AE90A9D4-F3A4-4EAD-B9C0-2EE246FFCCE6}"/>
              </a:ext>
            </a:extLst>
          </p:cNvPr>
          <p:cNvSpPr>
            <a:spLocks noGrp="1"/>
          </p:cNvSpPr>
          <p:nvPr>
            <p:ph type="body" sz="half" idx="2"/>
          </p:nvPr>
        </p:nvSpPr>
        <p:spPr>
          <a:xfrm>
            <a:off x="908136" y="2580651"/>
            <a:ext cx="4812439" cy="3659376"/>
          </a:xfrm>
        </p:spPr>
        <p:txBody>
          <a:bodyPr>
            <a:normAutofit fontScale="85000" lnSpcReduction="20000"/>
          </a:bodyPr>
          <a:lstStyle/>
          <a:p>
            <a:pPr marL="457200" indent="-457200">
              <a:buFont typeface="Arial" panose="020B0604020202020204" pitchFamily="34" charset="0"/>
              <a:buChar char="•"/>
            </a:pPr>
            <a:r>
              <a:rPr lang="en-US" dirty="0"/>
              <a:t>Shading and cooling: important for products which are sensitive to heat </a:t>
            </a:r>
          </a:p>
          <a:p>
            <a:pPr marL="457200" indent="-457200">
              <a:buFont typeface="Arial" panose="020B0604020202020204" pitchFamily="34" charset="0"/>
              <a:buChar char="•"/>
            </a:pPr>
            <a:r>
              <a:rPr lang="en-US" dirty="0"/>
              <a:t>Transportation and distance to markets are important factors</a:t>
            </a:r>
          </a:p>
          <a:p>
            <a:pPr marL="457200" indent="-457200">
              <a:buFont typeface="Arial" panose="020B0604020202020204" pitchFamily="34" charset="0"/>
              <a:buChar char="•"/>
            </a:pPr>
            <a:r>
              <a:rPr lang="en-US" dirty="0"/>
              <a:t>Prevent pest and disease damage to harvested products: ensure proper storage, protection from rodents, etc. </a:t>
            </a:r>
          </a:p>
          <a:p>
            <a:pPr marL="457200" indent="-457200">
              <a:buFont typeface="Arial" panose="020B0604020202020204" pitchFamily="34" charset="0"/>
              <a:buChar char="•"/>
            </a:pPr>
            <a:r>
              <a:rPr lang="en-US" dirty="0"/>
              <a:t>Some postharvest operations are </a:t>
            </a:r>
            <a:r>
              <a:rPr lang="en-US" dirty="0" err="1"/>
              <a:t>labour</a:t>
            </a:r>
            <a:r>
              <a:rPr lang="en-US" dirty="0"/>
              <a:t> intensive = costly – hence reducing profitability</a:t>
            </a:r>
          </a:p>
        </p:txBody>
      </p:sp>
      <p:sp>
        <p:nvSpPr>
          <p:cNvPr id="8" name="Text Placeholder 7">
            <a:extLst>
              <a:ext uri="{FF2B5EF4-FFF2-40B4-BE49-F238E27FC236}">
                <a16:creationId xmlns:a16="http://schemas.microsoft.com/office/drawing/2014/main" id="{1D422EA8-2096-439D-AD17-C1B8026A26D2}"/>
              </a:ext>
            </a:extLst>
          </p:cNvPr>
          <p:cNvSpPr>
            <a:spLocks noGrp="1"/>
          </p:cNvSpPr>
          <p:nvPr>
            <p:ph type="body" idx="14"/>
          </p:nvPr>
        </p:nvSpPr>
        <p:spPr>
          <a:xfrm>
            <a:off x="839788" y="1621783"/>
            <a:ext cx="4888727" cy="958867"/>
          </a:xfrm>
        </p:spPr>
        <p:txBody>
          <a:bodyPr/>
          <a:lstStyle/>
          <a:p>
            <a:r>
              <a:rPr lang="en-US" sz="2400" baseline="30000" dirty="0"/>
              <a:t>The profitability of farms is further affected by post-harvest handling operations and management practices, e.g., sorting, cleaning, and grading.</a:t>
            </a:r>
          </a:p>
        </p:txBody>
      </p:sp>
      <p:pic>
        <p:nvPicPr>
          <p:cNvPr id="9" name="Grafik 18" descr="Startwerte">
            <a:extLst>
              <a:ext uri="{FF2B5EF4-FFF2-40B4-BE49-F238E27FC236}">
                <a16:creationId xmlns:a16="http://schemas.microsoft.com/office/drawing/2014/main" id="{E585FD46-CF69-4332-89EF-2A0491AF82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788" y="602773"/>
            <a:ext cx="958867" cy="958867"/>
          </a:xfrm>
          <a:prstGeom prst="rect">
            <a:avLst/>
          </a:prstGeom>
        </p:spPr>
      </p:pic>
      <p:pic>
        <p:nvPicPr>
          <p:cNvPr id="10" name="Picture 9">
            <a:extLst>
              <a:ext uri="{FF2B5EF4-FFF2-40B4-BE49-F238E27FC236}">
                <a16:creationId xmlns:a16="http://schemas.microsoft.com/office/drawing/2014/main" id="{015CF4EE-19F0-4CED-8FFC-D8229BACA08D}"/>
              </a:ext>
            </a:extLst>
          </p:cNvPr>
          <p:cNvPicPr>
            <a:picLocks noChangeAspect="1"/>
          </p:cNvPicPr>
          <p:nvPr/>
        </p:nvPicPr>
        <p:blipFill rotWithShape="1">
          <a:blip r:embed="rId5"/>
          <a:srcRect r="35083"/>
          <a:stretch/>
        </p:blipFill>
        <p:spPr>
          <a:xfrm>
            <a:off x="6256962" y="0"/>
            <a:ext cx="5935038" cy="6858000"/>
          </a:xfrm>
          <a:prstGeom prst="rect">
            <a:avLst/>
          </a:prstGeom>
        </p:spPr>
      </p:pic>
    </p:spTree>
    <p:extLst>
      <p:ext uri="{BB962C8B-B14F-4D97-AF65-F5344CB8AC3E}">
        <p14:creationId xmlns:p14="http://schemas.microsoft.com/office/powerpoint/2010/main" val="1218323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3F58E2-40B0-4265-B75C-B9AF093F602E}"/>
              </a:ext>
            </a:extLst>
          </p:cNvPr>
          <p:cNvPicPr>
            <a:picLocks noChangeAspect="1"/>
          </p:cNvPicPr>
          <p:nvPr/>
        </p:nvPicPr>
        <p:blipFill>
          <a:blip r:embed="rId3"/>
          <a:stretch>
            <a:fillRect/>
          </a:stretch>
        </p:blipFill>
        <p:spPr>
          <a:xfrm>
            <a:off x="839788" y="509914"/>
            <a:ext cx="745611" cy="742776"/>
          </a:xfrm>
          <a:prstGeom prst="rect">
            <a:avLst/>
          </a:prstGeom>
        </p:spPr>
      </p:pic>
      <p:sp>
        <p:nvSpPr>
          <p:cNvPr id="3" name="Inhaltsplatzhalter 2">
            <a:extLst>
              <a:ext uri="{FF2B5EF4-FFF2-40B4-BE49-F238E27FC236}">
                <a16:creationId xmlns:a16="http://schemas.microsoft.com/office/drawing/2014/main" id="{AEF1B3D0-7CB4-4D23-9061-FEB3B8EECDA9}"/>
              </a:ext>
            </a:extLst>
          </p:cNvPr>
          <p:cNvSpPr>
            <a:spLocks noGrp="1"/>
          </p:cNvSpPr>
          <p:nvPr>
            <p:ph type="body" idx="1"/>
          </p:nvPr>
        </p:nvSpPr>
        <p:spPr>
          <a:xfrm>
            <a:off x="1585399" y="630370"/>
            <a:ext cx="3640959" cy="501863"/>
          </a:xfrm>
        </p:spPr>
        <p:txBody>
          <a:bodyPr>
            <a:normAutofit/>
          </a:bodyPr>
          <a:lstStyle/>
          <a:p>
            <a:r>
              <a:rPr lang="en-AU" dirty="0"/>
              <a:t>Market access</a:t>
            </a:r>
          </a:p>
        </p:txBody>
      </p:sp>
      <p:sp>
        <p:nvSpPr>
          <p:cNvPr id="5" name="Text Placeholder 4">
            <a:extLst>
              <a:ext uri="{FF2B5EF4-FFF2-40B4-BE49-F238E27FC236}">
                <a16:creationId xmlns:a16="http://schemas.microsoft.com/office/drawing/2014/main" id="{F0FB459C-7007-4AE5-86E2-EE6C1CEE9EA4}"/>
              </a:ext>
            </a:extLst>
          </p:cNvPr>
          <p:cNvSpPr>
            <a:spLocks noGrp="1"/>
          </p:cNvSpPr>
          <p:nvPr>
            <p:ph type="body" sz="half" idx="2"/>
          </p:nvPr>
        </p:nvSpPr>
        <p:spPr>
          <a:xfrm>
            <a:off x="839788" y="2384135"/>
            <a:ext cx="4880788" cy="3514859"/>
          </a:xfrm>
        </p:spPr>
        <p:txBody>
          <a:bodyPr>
            <a:normAutofit fontScale="77500" lnSpcReduction="20000"/>
          </a:bodyPr>
          <a:lstStyle/>
          <a:p>
            <a:pPr marL="457200" indent="-457200">
              <a:buFont typeface="Arial" panose="020B0604020202020204" pitchFamily="34" charset="0"/>
              <a:buChar char="•"/>
            </a:pPr>
            <a:r>
              <a:rPr lang="en-US" dirty="0"/>
              <a:t>Organic farmers can achieve ~30% higher profitability compared to conventional systems – however, price premiums are often only available for cash crops destined for export market, e.g., cocoa, cotton</a:t>
            </a:r>
          </a:p>
          <a:p>
            <a:pPr marL="457200" indent="-457200">
              <a:buFont typeface="Arial" panose="020B0604020202020204" pitchFamily="34" charset="0"/>
              <a:buChar char="•"/>
            </a:pPr>
            <a:r>
              <a:rPr lang="en-US" dirty="0"/>
              <a:t>Design diverse crop rotation or agroforestry systems: with products destined for the market and self-consumption. </a:t>
            </a:r>
          </a:p>
          <a:p>
            <a:pPr marL="457200" indent="-457200">
              <a:buFont typeface="Arial" panose="020B0604020202020204" pitchFamily="34" charset="0"/>
              <a:buChar char="•"/>
            </a:pPr>
            <a:r>
              <a:rPr lang="en-US" dirty="0"/>
              <a:t>Know the market and prices</a:t>
            </a:r>
          </a:p>
          <a:p>
            <a:pPr marL="457200" indent="-457200">
              <a:buFont typeface="Arial" panose="020B0604020202020204" pitchFamily="34" charset="0"/>
              <a:buChar char="•"/>
            </a:pPr>
            <a:r>
              <a:rPr lang="en-US" dirty="0" err="1"/>
              <a:t>Organise</a:t>
            </a:r>
            <a:r>
              <a:rPr lang="en-US" dirty="0"/>
              <a:t> into cooperatives</a:t>
            </a:r>
          </a:p>
        </p:txBody>
      </p:sp>
      <p:sp>
        <p:nvSpPr>
          <p:cNvPr id="8" name="Text Placeholder 7">
            <a:extLst>
              <a:ext uri="{FF2B5EF4-FFF2-40B4-BE49-F238E27FC236}">
                <a16:creationId xmlns:a16="http://schemas.microsoft.com/office/drawing/2014/main" id="{B6252155-6708-493D-B7BD-D480157C82FA}"/>
              </a:ext>
            </a:extLst>
          </p:cNvPr>
          <p:cNvSpPr>
            <a:spLocks noGrp="1"/>
          </p:cNvSpPr>
          <p:nvPr>
            <p:ph type="body" idx="14"/>
          </p:nvPr>
        </p:nvSpPr>
        <p:spPr>
          <a:xfrm>
            <a:off x="831849" y="1507253"/>
            <a:ext cx="4888727" cy="742776"/>
          </a:xfrm>
        </p:spPr>
        <p:txBody>
          <a:bodyPr/>
          <a:lstStyle/>
          <a:p>
            <a:r>
              <a:rPr lang="en-US" sz="2200" baseline="30000" dirty="0"/>
              <a:t>Organic products can receive a premium price if marketed properly - it is economically advantageous to grow crops with an organic market in your region, or for export. </a:t>
            </a:r>
            <a:endParaRPr lang="en-US" sz="2200" dirty="0"/>
          </a:p>
        </p:txBody>
      </p:sp>
      <p:pic>
        <p:nvPicPr>
          <p:cNvPr id="22" name="Picture 21">
            <a:extLst>
              <a:ext uri="{FF2B5EF4-FFF2-40B4-BE49-F238E27FC236}">
                <a16:creationId xmlns:a16="http://schemas.microsoft.com/office/drawing/2014/main" id="{32A667D9-E548-485A-9052-DD82EF47B221}"/>
              </a:ext>
            </a:extLst>
          </p:cNvPr>
          <p:cNvPicPr>
            <a:picLocks noChangeAspect="1"/>
          </p:cNvPicPr>
          <p:nvPr/>
        </p:nvPicPr>
        <p:blipFill rotWithShape="1">
          <a:blip r:embed="rId4"/>
          <a:srcRect r="29535"/>
          <a:stretch/>
        </p:blipFill>
        <p:spPr>
          <a:xfrm>
            <a:off x="5565569" y="0"/>
            <a:ext cx="7248731" cy="6858000"/>
          </a:xfrm>
          <a:prstGeom prst="rect">
            <a:avLst/>
          </a:prstGeom>
        </p:spPr>
      </p:pic>
    </p:spTree>
    <p:extLst>
      <p:ext uri="{BB962C8B-B14F-4D97-AF65-F5344CB8AC3E}">
        <p14:creationId xmlns:p14="http://schemas.microsoft.com/office/powerpoint/2010/main" val="1067564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5ED2-A35B-422D-BB51-6B57FC342138}"/>
              </a:ext>
            </a:extLst>
          </p:cNvPr>
          <p:cNvSpPr>
            <a:spLocks noGrp="1"/>
          </p:cNvSpPr>
          <p:nvPr>
            <p:ph type="title"/>
          </p:nvPr>
        </p:nvSpPr>
        <p:spPr>
          <a:xfrm>
            <a:off x="1676400" y="376959"/>
            <a:ext cx="10515600" cy="1325563"/>
          </a:xfrm>
        </p:spPr>
        <p:txBody>
          <a:bodyPr/>
          <a:lstStyle/>
          <a:p>
            <a:r>
              <a:rPr lang="en-US" dirty="0"/>
              <a:t>Take-home messages</a:t>
            </a:r>
          </a:p>
        </p:txBody>
      </p:sp>
      <p:sp>
        <p:nvSpPr>
          <p:cNvPr id="3" name="Content Placeholder 2">
            <a:extLst>
              <a:ext uri="{FF2B5EF4-FFF2-40B4-BE49-F238E27FC236}">
                <a16:creationId xmlns:a16="http://schemas.microsoft.com/office/drawing/2014/main" id="{2AADC774-4CD9-4A5F-8DF5-AFC532A8D1B5}"/>
              </a:ext>
            </a:extLst>
          </p:cNvPr>
          <p:cNvSpPr>
            <a:spLocks noGrp="1"/>
          </p:cNvSpPr>
          <p:nvPr>
            <p:ph idx="1"/>
          </p:nvPr>
        </p:nvSpPr>
        <p:spPr/>
        <p:txBody>
          <a:bodyPr>
            <a:normAutofit/>
          </a:bodyPr>
          <a:lstStyle/>
          <a:p>
            <a:r>
              <a:rPr lang="en-AU" dirty="0"/>
              <a:t>Well-managed organic farms’ profitability can </a:t>
            </a:r>
            <a:r>
              <a:rPr lang="en-AU" b="1" dirty="0"/>
              <a:t>match or exceed</a:t>
            </a:r>
            <a:r>
              <a:rPr lang="en-AU" dirty="0"/>
              <a:t> conventional, due to:</a:t>
            </a:r>
          </a:p>
          <a:p>
            <a:pPr lvl="1"/>
            <a:r>
              <a:rPr lang="en-AU" dirty="0"/>
              <a:t>lower costs for external market purchased inputs, and</a:t>
            </a:r>
          </a:p>
          <a:p>
            <a:pPr lvl="1"/>
            <a:r>
              <a:rPr lang="en-AU" dirty="0"/>
              <a:t>higher market value of organic produce</a:t>
            </a:r>
            <a:endParaRPr lang="en-AU" dirty="0">
              <a:latin typeface="Gill Sans MT" panose="020B0502020104020203" pitchFamily="34" charset="0"/>
            </a:endParaRPr>
          </a:p>
          <a:p>
            <a:r>
              <a:rPr lang="en-AU" dirty="0">
                <a:latin typeface="Gill Sans MT" panose="020B0502020104020203" pitchFamily="34" charset="0"/>
              </a:rPr>
              <a:t>~5 years after conversion to organic, farmers will get best return on investments</a:t>
            </a:r>
          </a:p>
          <a:p>
            <a:pPr marL="0" indent="0">
              <a:buNone/>
            </a:pPr>
            <a:r>
              <a:rPr lang="en-AU" sz="2000" b="1" dirty="0">
                <a:latin typeface="Gill Sans MT" panose="020B0502020104020203" pitchFamily="34" charset="0"/>
              </a:rPr>
              <a:t>Major consideration to achieve good profitability:</a:t>
            </a:r>
          </a:p>
          <a:p>
            <a:endParaRPr lang="en-US" dirty="0"/>
          </a:p>
        </p:txBody>
      </p:sp>
      <p:pic>
        <p:nvPicPr>
          <p:cNvPr id="5" name="Graphic 4" descr="Open envelope">
            <a:extLst>
              <a:ext uri="{FF2B5EF4-FFF2-40B4-BE49-F238E27FC236}">
                <a16:creationId xmlns:a16="http://schemas.microsoft.com/office/drawing/2014/main" id="{DC7FCB43-DB62-4ADD-8102-425FB7682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353" y="681037"/>
            <a:ext cx="640773" cy="640773"/>
          </a:xfrm>
          <a:prstGeom prst="rect">
            <a:avLst/>
          </a:prstGeom>
        </p:spPr>
      </p:pic>
      <p:sp>
        <p:nvSpPr>
          <p:cNvPr id="6" name="Textfeld 5">
            <a:extLst>
              <a:ext uri="{FF2B5EF4-FFF2-40B4-BE49-F238E27FC236}">
                <a16:creationId xmlns:a16="http://schemas.microsoft.com/office/drawing/2014/main" id="{A4E4A24D-3594-4BDF-A42C-03B8CBC63512}"/>
              </a:ext>
            </a:extLst>
          </p:cNvPr>
          <p:cNvSpPr txBox="1"/>
          <p:nvPr/>
        </p:nvSpPr>
        <p:spPr>
          <a:xfrm>
            <a:off x="2785515" y="5635541"/>
            <a:ext cx="983965" cy="523220"/>
          </a:xfrm>
          <a:prstGeom prst="rect">
            <a:avLst/>
          </a:prstGeom>
          <a:noFill/>
        </p:spPr>
        <p:txBody>
          <a:bodyPr wrap="square" rtlCol="0">
            <a:spAutoFit/>
          </a:bodyPr>
          <a:lstStyle/>
          <a:p>
            <a:pPr algn="ctr"/>
            <a:r>
              <a:rPr lang="en-AU" sz="1400" dirty="0"/>
              <a:t>Labour costs</a:t>
            </a:r>
          </a:p>
        </p:txBody>
      </p:sp>
      <p:sp>
        <p:nvSpPr>
          <p:cNvPr id="7" name="Textfeld 6">
            <a:extLst>
              <a:ext uri="{FF2B5EF4-FFF2-40B4-BE49-F238E27FC236}">
                <a16:creationId xmlns:a16="http://schemas.microsoft.com/office/drawing/2014/main" id="{43B53639-8A31-4A85-AFBA-26B8E0AE95B5}"/>
              </a:ext>
            </a:extLst>
          </p:cNvPr>
          <p:cNvSpPr txBox="1"/>
          <p:nvPr/>
        </p:nvSpPr>
        <p:spPr>
          <a:xfrm>
            <a:off x="8109757" y="5566792"/>
            <a:ext cx="1094322" cy="523220"/>
          </a:xfrm>
          <a:prstGeom prst="rect">
            <a:avLst/>
          </a:prstGeom>
          <a:noFill/>
        </p:spPr>
        <p:txBody>
          <a:bodyPr wrap="square" rtlCol="0">
            <a:spAutoFit/>
          </a:bodyPr>
          <a:lstStyle/>
          <a:p>
            <a:r>
              <a:rPr lang="en-AU" sz="1400" dirty="0"/>
              <a:t>Market access</a:t>
            </a:r>
          </a:p>
        </p:txBody>
      </p:sp>
      <p:sp>
        <p:nvSpPr>
          <p:cNvPr id="8" name="Textfeld 7">
            <a:extLst>
              <a:ext uri="{FF2B5EF4-FFF2-40B4-BE49-F238E27FC236}">
                <a16:creationId xmlns:a16="http://schemas.microsoft.com/office/drawing/2014/main" id="{9163B235-6634-4C9C-BAB7-03E1923511D0}"/>
              </a:ext>
            </a:extLst>
          </p:cNvPr>
          <p:cNvSpPr txBox="1"/>
          <p:nvPr/>
        </p:nvSpPr>
        <p:spPr>
          <a:xfrm>
            <a:off x="5119384" y="5635541"/>
            <a:ext cx="1449436" cy="523220"/>
          </a:xfrm>
          <a:prstGeom prst="rect">
            <a:avLst/>
          </a:prstGeom>
          <a:noFill/>
        </p:spPr>
        <p:txBody>
          <a:bodyPr wrap="square" rtlCol="0">
            <a:spAutoFit/>
          </a:bodyPr>
          <a:lstStyle/>
          <a:p>
            <a:pPr algn="ctr"/>
            <a:r>
              <a:rPr lang="en-AU" sz="1400" dirty="0"/>
              <a:t>Organic best practices</a:t>
            </a:r>
          </a:p>
        </p:txBody>
      </p:sp>
      <p:sp>
        <p:nvSpPr>
          <p:cNvPr id="9" name="Textfeld 8">
            <a:extLst>
              <a:ext uri="{FF2B5EF4-FFF2-40B4-BE49-F238E27FC236}">
                <a16:creationId xmlns:a16="http://schemas.microsoft.com/office/drawing/2014/main" id="{110E4323-1C94-44EA-AB3C-C35B42F83F45}"/>
              </a:ext>
            </a:extLst>
          </p:cNvPr>
          <p:cNvSpPr txBox="1"/>
          <p:nvPr/>
        </p:nvSpPr>
        <p:spPr>
          <a:xfrm>
            <a:off x="3960926" y="5653743"/>
            <a:ext cx="1085493" cy="523220"/>
          </a:xfrm>
          <a:prstGeom prst="rect">
            <a:avLst/>
          </a:prstGeom>
          <a:noFill/>
        </p:spPr>
        <p:txBody>
          <a:bodyPr wrap="square" rtlCol="0">
            <a:spAutoFit/>
          </a:bodyPr>
          <a:lstStyle/>
          <a:p>
            <a:pPr algn="ctr"/>
            <a:r>
              <a:rPr lang="en-AU" sz="1400" dirty="0"/>
              <a:t>Organic inputs</a:t>
            </a:r>
          </a:p>
        </p:txBody>
      </p:sp>
      <p:pic>
        <p:nvPicPr>
          <p:cNvPr id="10" name="Grafik 10" descr="Geld">
            <a:extLst>
              <a:ext uri="{FF2B5EF4-FFF2-40B4-BE49-F238E27FC236}">
                <a16:creationId xmlns:a16="http://schemas.microsoft.com/office/drawing/2014/main" id="{71C38D30-3360-4697-BDCE-EEAFB57947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4611" y="4825139"/>
            <a:ext cx="772362" cy="772362"/>
          </a:xfrm>
          <a:prstGeom prst="rect">
            <a:avLst/>
          </a:prstGeom>
        </p:spPr>
      </p:pic>
      <p:pic>
        <p:nvPicPr>
          <p:cNvPr id="11" name="Grafik 18" descr="Startwerte">
            <a:extLst>
              <a:ext uri="{FF2B5EF4-FFF2-40B4-BE49-F238E27FC236}">
                <a16:creationId xmlns:a16="http://schemas.microsoft.com/office/drawing/2014/main" id="{CA0E15C9-8A4B-4A65-A019-CE05C43960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9894" y="4842490"/>
            <a:ext cx="850144" cy="850144"/>
          </a:xfrm>
          <a:prstGeom prst="rect">
            <a:avLst/>
          </a:prstGeom>
        </p:spPr>
      </p:pic>
      <p:pic>
        <p:nvPicPr>
          <p:cNvPr id="12" name="Grafik 20" descr="Bauer">
            <a:extLst>
              <a:ext uri="{FF2B5EF4-FFF2-40B4-BE49-F238E27FC236}">
                <a16:creationId xmlns:a16="http://schemas.microsoft.com/office/drawing/2014/main" id="{5A86D57E-8B3D-4758-96E7-C666340230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6435" y="4863179"/>
            <a:ext cx="793131" cy="793131"/>
          </a:xfrm>
          <a:prstGeom prst="rect">
            <a:avLst/>
          </a:prstGeom>
        </p:spPr>
      </p:pic>
      <p:pic>
        <p:nvPicPr>
          <p:cNvPr id="13" name="Grafik 22" descr="Einkaufswagen">
            <a:extLst>
              <a:ext uri="{FF2B5EF4-FFF2-40B4-BE49-F238E27FC236}">
                <a16:creationId xmlns:a16="http://schemas.microsoft.com/office/drawing/2014/main" id="{59C26CF7-B151-4960-9A84-2770B8FC89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44405" y="4885915"/>
            <a:ext cx="557774" cy="557774"/>
          </a:xfrm>
          <a:prstGeom prst="rect">
            <a:avLst/>
          </a:prstGeom>
        </p:spPr>
      </p:pic>
      <p:pic>
        <p:nvPicPr>
          <p:cNvPr id="14" name="Grafik 14">
            <a:extLst>
              <a:ext uri="{FF2B5EF4-FFF2-40B4-BE49-F238E27FC236}">
                <a16:creationId xmlns:a16="http://schemas.microsoft.com/office/drawing/2014/main" id="{919C36AD-AC9B-4856-9188-1D74E2A08543}"/>
              </a:ext>
            </a:extLst>
          </p:cNvPr>
          <p:cNvPicPr>
            <a:picLocks noChangeAspect="1"/>
          </p:cNvPicPr>
          <p:nvPr/>
        </p:nvPicPr>
        <p:blipFill rotWithShape="1">
          <a:blip r:embed="rId12"/>
          <a:srcRect r="34764"/>
          <a:stretch/>
        </p:blipFill>
        <p:spPr>
          <a:xfrm>
            <a:off x="4254353" y="4800145"/>
            <a:ext cx="612556" cy="708158"/>
          </a:xfrm>
          <a:prstGeom prst="rect">
            <a:avLst/>
          </a:prstGeom>
        </p:spPr>
      </p:pic>
      <p:sp>
        <p:nvSpPr>
          <p:cNvPr id="15" name="Textfeld 6">
            <a:extLst>
              <a:ext uri="{FF2B5EF4-FFF2-40B4-BE49-F238E27FC236}">
                <a16:creationId xmlns:a16="http://schemas.microsoft.com/office/drawing/2014/main" id="{AD071B60-AA87-42DA-B64F-B8140B973BDE}"/>
              </a:ext>
            </a:extLst>
          </p:cNvPr>
          <p:cNvSpPr txBox="1"/>
          <p:nvPr/>
        </p:nvSpPr>
        <p:spPr>
          <a:xfrm>
            <a:off x="6548278" y="5653743"/>
            <a:ext cx="1346522" cy="523220"/>
          </a:xfrm>
          <a:prstGeom prst="rect">
            <a:avLst/>
          </a:prstGeom>
          <a:noFill/>
        </p:spPr>
        <p:txBody>
          <a:bodyPr wrap="square" rtlCol="0">
            <a:spAutoFit/>
          </a:bodyPr>
          <a:lstStyle/>
          <a:p>
            <a:pPr algn="ctr"/>
            <a:r>
              <a:rPr lang="en-AU" sz="1400" dirty="0"/>
              <a:t>Post-harvest</a:t>
            </a:r>
          </a:p>
          <a:p>
            <a:pPr algn="ctr"/>
            <a:r>
              <a:rPr lang="en-AU" sz="1400" dirty="0"/>
              <a:t>practices</a:t>
            </a:r>
          </a:p>
        </p:txBody>
      </p:sp>
    </p:spTree>
    <p:extLst>
      <p:ext uri="{BB962C8B-B14F-4D97-AF65-F5344CB8AC3E}">
        <p14:creationId xmlns:p14="http://schemas.microsoft.com/office/powerpoint/2010/main" val="1473762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lstStyle/>
          <a:p>
            <a:r>
              <a:rPr lang="en-US"/>
              <a:t>Contact</a:t>
            </a:r>
            <a:endParaRPr lang="en-US" dirty="0"/>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p:txBody>
          <a:bodyPr/>
          <a:lstStyle/>
          <a:p>
            <a:r>
              <a:rPr lang="en-GB" dirty="0">
                <a:highlight>
                  <a:srgbClr val="FFFF00"/>
                </a:highlight>
              </a:rPr>
              <a:t>Name of institution and contact person</a:t>
            </a:r>
          </a:p>
          <a:p>
            <a:r>
              <a:rPr lang="en-GB" dirty="0">
                <a:highlight>
                  <a:srgbClr val="FFFF00"/>
                </a:highlight>
              </a:rPr>
              <a:t>Address</a:t>
            </a:r>
          </a:p>
          <a:p>
            <a:r>
              <a:rPr lang="en-GB" dirty="0">
                <a:highlight>
                  <a:srgbClr val="FFFF00"/>
                </a:highlight>
              </a:rPr>
              <a:t>Phone</a:t>
            </a:r>
          </a:p>
          <a:p>
            <a:r>
              <a:rPr lang="en-GB" dirty="0">
                <a:highlight>
                  <a:srgbClr val="FFFF00"/>
                </a:highlight>
              </a:rPr>
              <a:t>E-mail</a:t>
            </a:r>
          </a:p>
          <a:p>
            <a:r>
              <a:rPr lang="en-GB" dirty="0">
                <a:highlight>
                  <a:srgbClr val="FFFF00"/>
                </a:highlight>
              </a:rPr>
              <a:t>Website </a:t>
            </a:r>
          </a:p>
        </p:txBody>
      </p:sp>
      <p:sp>
        <p:nvSpPr>
          <p:cNvPr id="4" name="Rectangle 3">
            <a:extLst>
              <a:ext uri="{FF2B5EF4-FFF2-40B4-BE49-F238E27FC236}">
                <a16:creationId xmlns:a16="http://schemas.microsoft.com/office/drawing/2014/main" id="{138979FE-66F1-4AA5-B66F-FCADAB62CB25}"/>
              </a:ext>
            </a:extLst>
          </p:cNvPr>
          <p:cNvSpPr/>
          <p:nvPr/>
        </p:nvSpPr>
        <p:spPr>
          <a:xfrm>
            <a:off x="2389909" y="6176963"/>
            <a:ext cx="1184563" cy="6810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Institution logo</a:t>
            </a:r>
          </a:p>
        </p:txBody>
      </p:sp>
    </p:spTree>
    <p:extLst>
      <p:ext uri="{BB962C8B-B14F-4D97-AF65-F5344CB8AC3E}">
        <p14:creationId xmlns:p14="http://schemas.microsoft.com/office/powerpoint/2010/main" val="397767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8F4109-51EC-4C39-89AA-16FED704B62A}"/>
              </a:ext>
            </a:extLst>
          </p:cNvPr>
          <p:cNvSpPr>
            <a:spLocks noGrp="1"/>
          </p:cNvSpPr>
          <p:nvPr>
            <p:ph type="title"/>
          </p:nvPr>
        </p:nvSpPr>
        <p:spPr/>
        <p:txBody>
          <a:bodyPr/>
          <a:lstStyle/>
          <a:p>
            <a:r>
              <a:rPr lang="en-US" dirty="0"/>
              <a:t>Further information</a:t>
            </a:r>
          </a:p>
        </p:txBody>
      </p:sp>
      <p:sp>
        <p:nvSpPr>
          <p:cNvPr id="5" name="Content Placeholder 4">
            <a:extLst>
              <a:ext uri="{FF2B5EF4-FFF2-40B4-BE49-F238E27FC236}">
                <a16:creationId xmlns:a16="http://schemas.microsoft.com/office/drawing/2014/main" id="{1C7E9D9E-92EE-4823-8174-F51FC5126053}"/>
              </a:ext>
            </a:extLst>
          </p:cNvPr>
          <p:cNvSpPr>
            <a:spLocks noGrp="1"/>
          </p:cNvSpPr>
          <p:nvPr>
            <p:ph sz="half" idx="2"/>
          </p:nvPr>
        </p:nvSpPr>
        <p:spPr/>
        <p:txBody>
          <a:bodyPr/>
          <a:lstStyle/>
          <a:p>
            <a:pPr lvl="0"/>
            <a:r>
              <a:rPr lang="en-US" dirty="0"/>
              <a:t>This PowerPoint is a part of a series of knowledge products; corresponding products about the same topic, e.g., a factsheet, poster and video can be found here [</a:t>
            </a:r>
            <a:r>
              <a:rPr lang="en-US" dirty="0">
                <a:solidFill>
                  <a:srgbClr val="2F6C86"/>
                </a:solidFill>
                <a:hlinkClick r:id="rId3">
                  <a:extLst>
                    <a:ext uri="{A12FA001-AC4F-418D-AE19-62706E023703}">
                      <ahyp:hlinkClr xmlns:ahyp="http://schemas.microsoft.com/office/drawing/2018/hyperlinkcolor" val="tx"/>
                    </a:ext>
                  </a:extLst>
                </a:hlinkClick>
              </a:rPr>
              <a:t>Link</a:t>
            </a:r>
            <a:r>
              <a:rPr lang="en-US" dirty="0"/>
              <a:t>]</a:t>
            </a:r>
          </a:p>
          <a:p>
            <a:r>
              <a:rPr lang="en-US" dirty="0"/>
              <a:t>Further topics are covered in the series, including:</a:t>
            </a:r>
            <a:br>
              <a:rPr lang="en-US" dirty="0"/>
            </a:br>
            <a:r>
              <a:rPr lang="en-US" dirty="0"/>
              <a:t>- Ecological approach [</a:t>
            </a:r>
            <a:r>
              <a:rPr lang="en-US" dirty="0">
                <a:solidFill>
                  <a:srgbClr val="2F6C86"/>
                </a:solidFill>
                <a:hlinkClick r:id="rId4">
                  <a:extLst>
                    <a:ext uri="{A12FA001-AC4F-418D-AE19-62706E023703}">
                      <ahyp:hlinkClr xmlns:ahyp="http://schemas.microsoft.com/office/drawing/2018/hyperlinkcolor" val="tx"/>
                    </a:ext>
                  </a:extLst>
                </a:hlinkClick>
              </a:rPr>
              <a:t>Link</a:t>
            </a:r>
            <a:r>
              <a:rPr lang="en-US" dirty="0"/>
              <a:t>]</a:t>
            </a:r>
            <a:br>
              <a:rPr lang="en-US" dirty="0"/>
            </a:br>
            <a:r>
              <a:rPr lang="en-US" dirty="0"/>
              <a:t>- Pest and disease [</a:t>
            </a:r>
            <a:r>
              <a:rPr lang="en-US" dirty="0">
                <a:solidFill>
                  <a:srgbClr val="2F6C86"/>
                </a:solidFill>
                <a:hlinkClick r:id="rId5">
                  <a:extLst>
                    <a:ext uri="{A12FA001-AC4F-418D-AE19-62706E023703}">
                      <ahyp:hlinkClr xmlns:ahyp="http://schemas.microsoft.com/office/drawing/2018/hyperlinkcolor" val="tx"/>
                    </a:ext>
                  </a:extLst>
                </a:hlinkClick>
              </a:rPr>
              <a:t>Link</a:t>
            </a:r>
            <a:r>
              <a:rPr lang="en-US" dirty="0"/>
              <a:t>]</a:t>
            </a:r>
            <a:br>
              <a:rPr lang="en-US" dirty="0"/>
            </a:br>
            <a:r>
              <a:rPr lang="en-US" dirty="0"/>
              <a:t>- Productivity [</a:t>
            </a:r>
            <a:r>
              <a:rPr lang="en-US" dirty="0">
                <a:hlinkClick r:id="rId6"/>
              </a:rPr>
              <a:t>Link</a:t>
            </a:r>
            <a:r>
              <a:rPr lang="en-US" dirty="0"/>
              <a:t>]</a:t>
            </a:r>
            <a:br>
              <a:rPr lang="en-US" dirty="0"/>
            </a:br>
            <a:r>
              <a:rPr lang="en-US" dirty="0"/>
              <a:t>- Soil [</a:t>
            </a:r>
            <a:r>
              <a:rPr lang="en-US" dirty="0">
                <a:solidFill>
                  <a:srgbClr val="2F6C86"/>
                </a:solidFill>
                <a:hlinkClick r:id="rId7">
                  <a:extLst>
                    <a:ext uri="{A12FA001-AC4F-418D-AE19-62706E023703}">
                      <ahyp:hlinkClr xmlns:ahyp="http://schemas.microsoft.com/office/drawing/2018/hyperlinkcolor" val="tx"/>
                    </a:ext>
                  </a:extLst>
                </a:hlinkClick>
              </a:rPr>
              <a:t>Link</a:t>
            </a:r>
            <a:r>
              <a:rPr lang="en-US" dirty="0"/>
              <a:t>]</a:t>
            </a:r>
            <a:br>
              <a:rPr lang="en-US" dirty="0"/>
            </a:br>
            <a:r>
              <a:rPr lang="en-US" dirty="0"/>
              <a:t>- Biodiversity and adaptation [</a:t>
            </a:r>
            <a:r>
              <a:rPr lang="en-US" dirty="0">
                <a:solidFill>
                  <a:srgbClr val="2F6C86"/>
                </a:solidFill>
                <a:hlinkClick r:id="rId8">
                  <a:extLst>
                    <a:ext uri="{A12FA001-AC4F-418D-AE19-62706E023703}">
                      <ahyp:hlinkClr xmlns:ahyp="http://schemas.microsoft.com/office/drawing/2018/hyperlinkcolor" val="tx"/>
                    </a:ext>
                  </a:extLst>
                </a:hlinkClick>
              </a:rPr>
              <a:t>Link</a:t>
            </a:r>
            <a:r>
              <a:rPr lang="en-US" dirty="0"/>
              <a:t>]</a:t>
            </a:r>
          </a:p>
          <a:p>
            <a:pPr lvl="0"/>
            <a:r>
              <a:rPr lang="en-US" dirty="0"/>
              <a:t>The purpose of this series is to educate African farmers and advisors on research results related to organic farming. The outcomes of the </a:t>
            </a:r>
            <a:r>
              <a:rPr lang="en-US" dirty="0" err="1"/>
              <a:t>SysCom</a:t>
            </a:r>
            <a:r>
              <a:rPr lang="en-US" dirty="0"/>
              <a:t> and </a:t>
            </a:r>
            <a:r>
              <a:rPr lang="en-US" dirty="0" err="1"/>
              <a:t>ProEcoAfrica</a:t>
            </a:r>
            <a:r>
              <a:rPr lang="en-US" dirty="0"/>
              <a:t> projects were </a:t>
            </a:r>
            <a:r>
              <a:rPr lang="en-US" dirty="0" err="1"/>
              <a:t>analysed</a:t>
            </a:r>
            <a:r>
              <a:rPr lang="en-US" dirty="0"/>
              <a:t> and communicated in the series. For further information on these projects refer to the corresponding project brief [</a:t>
            </a:r>
            <a:r>
              <a:rPr lang="en-US" dirty="0">
                <a:solidFill>
                  <a:srgbClr val="2F6C86"/>
                </a:solidFill>
                <a:hlinkClick r:id="rId9">
                  <a:extLst>
                    <a:ext uri="{A12FA001-AC4F-418D-AE19-62706E023703}">
                      <ahyp:hlinkClr xmlns:ahyp="http://schemas.microsoft.com/office/drawing/2018/hyperlinkcolor" val="tx"/>
                    </a:ext>
                  </a:extLst>
                </a:hlinkClick>
              </a:rPr>
              <a:t>Link</a:t>
            </a:r>
            <a:r>
              <a:rPr lang="en-US" dirty="0"/>
              <a:t>].</a:t>
            </a:r>
          </a:p>
        </p:txBody>
      </p:sp>
    </p:spTree>
    <p:extLst>
      <p:ext uri="{BB962C8B-B14F-4D97-AF65-F5344CB8AC3E}">
        <p14:creationId xmlns:p14="http://schemas.microsoft.com/office/powerpoint/2010/main" val="414696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61E02F-1526-4091-9711-3D5D5EDAA44D}"/>
              </a:ext>
            </a:extLst>
          </p:cNvPr>
          <p:cNvSpPr>
            <a:spLocks noGrp="1"/>
          </p:cNvSpPr>
          <p:nvPr>
            <p:ph type="title"/>
          </p:nvPr>
        </p:nvSpPr>
        <p:spPr/>
        <p:txBody>
          <a:bodyPr/>
          <a:lstStyle/>
          <a:p>
            <a:r>
              <a:rPr lang="en-US"/>
              <a:t>Imprint</a:t>
            </a:r>
            <a:endParaRPr lang="en-US" dirty="0"/>
          </a:p>
        </p:txBody>
      </p:sp>
      <p:sp>
        <p:nvSpPr>
          <p:cNvPr id="5" name="Content Placeholder 4">
            <a:extLst>
              <a:ext uri="{FF2B5EF4-FFF2-40B4-BE49-F238E27FC236}">
                <a16:creationId xmlns:a16="http://schemas.microsoft.com/office/drawing/2014/main" id="{7D4C3FD4-B522-4228-BC67-6DE9973B358F}"/>
              </a:ext>
            </a:extLst>
          </p:cNvPr>
          <p:cNvSpPr>
            <a:spLocks noGrp="1"/>
          </p:cNvSpPr>
          <p:nvPr>
            <p:ph sz="half" idx="2"/>
          </p:nvPr>
        </p:nvSpPr>
        <p:spPr>
          <a:xfrm>
            <a:off x="862014" y="1710258"/>
            <a:ext cx="4549571" cy="4398442"/>
          </a:xfrm>
        </p:spPr>
        <p:txBody>
          <a:bodyPr/>
          <a:lstStyle/>
          <a:p>
            <a:r>
              <a:rPr lang="en-US" dirty="0"/>
              <a:t>Publisher: Research Institute of Organic Agriculture FiBL, Switzerland</a:t>
            </a:r>
          </a:p>
          <a:p>
            <a:r>
              <a:rPr lang="en-US" dirty="0"/>
              <a:t>Authors: Lauren ­Dietemann, Irene Kadzere, Akanksha Singh (all FiBL)</a:t>
            </a:r>
          </a:p>
          <a:p>
            <a:r>
              <a:rPr lang="en-US" dirty="0"/>
              <a:t>Contact: beate.huber@fibl.org</a:t>
            </a:r>
          </a:p>
          <a:p>
            <a:r>
              <a:rPr lang="en-US" dirty="0"/>
              <a:t>Contributors: Noah Adamtey, Laura Armengot, David Bautze, Eva Goldmann, Christian Grovermann, Irene Kadzere, Elsa Kanner, Johanna </a:t>
            </a:r>
            <a:r>
              <a:rPr lang="en-US" dirty="0" err="1"/>
              <a:t>Rueegg</a:t>
            </a:r>
            <a:r>
              <a:rPr lang="en-US" dirty="0"/>
              <a:t>, Madelaine </a:t>
            </a:r>
            <a:r>
              <a:rPr lang="en-US" dirty="0" err="1"/>
              <a:t>Rueger</a:t>
            </a:r>
            <a:r>
              <a:rPr lang="en-US" dirty="0"/>
              <a:t>, Sophie Thanner, Gilles Weidmann (all FiBL)</a:t>
            </a:r>
          </a:p>
          <a:p>
            <a:r>
              <a:rPr lang="en-US" dirty="0"/>
              <a:t>Editor: Lauren Dietemann (FiBL)</a:t>
            </a:r>
          </a:p>
          <a:p>
            <a:r>
              <a:rPr lang="en-US" dirty="0"/>
              <a:t>Layout: Madelaine </a:t>
            </a:r>
            <a:r>
              <a:rPr lang="en-US" dirty="0" err="1"/>
              <a:t>Rueger</a:t>
            </a:r>
            <a:r>
              <a:rPr lang="en-US" dirty="0"/>
              <a:t> (FiBL)</a:t>
            </a:r>
          </a:p>
          <a:p>
            <a:r>
              <a:rPr lang="en-US" dirty="0"/>
              <a:t>Photos: See factsheet imprint</a:t>
            </a:r>
          </a:p>
          <a:p>
            <a:r>
              <a:rPr lang="en-US" dirty="0"/>
              <a:t>Illustrations: </a:t>
            </a:r>
            <a:r>
              <a:rPr lang="en-US" dirty="0" err="1"/>
              <a:t>Deogratius</a:t>
            </a:r>
            <a:r>
              <a:rPr lang="en-US" dirty="0"/>
              <a:t> G </a:t>
            </a:r>
            <a:r>
              <a:rPr lang="en-US" dirty="0" err="1"/>
              <a:t>Okudi</a:t>
            </a:r>
            <a:r>
              <a:rPr lang="en-US" dirty="0"/>
              <a:t> (Uganda) </a:t>
            </a:r>
          </a:p>
          <a:p>
            <a:endParaRPr lang="en-US" dirty="0"/>
          </a:p>
          <a:p>
            <a:endParaRPr lang="en-US" dirty="0"/>
          </a:p>
        </p:txBody>
      </p:sp>
      <p:sp>
        <p:nvSpPr>
          <p:cNvPr id="6" name="Content Placeholder 5">
            <a:extLst>
              <a:ext uri="{FF2B5EF4-FFF2-40B4-BE49-F238E27FC236}">
                <a16:creationId xmlns:a16="http://schemas.microsoft.com/office/drawing/2014/main" id="{781A4E36-2561-4852-B2A0-1DD429DDA293}"/>
              </a:ext>
            </a:extLst>
          </p:cNvPr>
          <p:cNvSpPr>
            <a:spLocks noGrp="1"/>
          </p:cNvSpPr>
          <p:nvPr>
            <p:ph sz="half" idx="10"/>
          </p:nvPr>
        </p:nvSpPr>
        <p:spPr/>
        <p:txBody>
          <a:bodyPr/>
          <a:lstStyle/>
          <a:p>
            <a:r>
              <a:rPr lang="en-US"/>
              <a:t>Knowledge product funders</a:t>
            </a:r>
          </a:p>
          <a:p>
            <a:endParaRPr lang="en-US"/>
          </a:p>
          <a:p>
            <a:endParaRPr lang="en-US"/>
          </a:p>
          <a:p>
            <a:endParaRPr lang="en-US"/>
          </a:p>
          <a:p>
            <a:r>
              <a:rPr lang="en-US"/>
              <a:t>Projects involved</a:t>
            </a:r>
          </a:p>
          <a:p>
            <a:endParaRPr lang="en-US"/>
          </a:p>
          <a:p>
            <a:endParaRPr lang="en-US"/>
          </a:p>
          <a:p>
            <a:r>
              <a:rPr lang="en-US"/>
              <a:t>Project funders </a:t>
            </a:r>
          </a:p>
          <a:p>
            <a:endParaRPr lang="en-US"/>
          </a:p>
          <a:p>
            <a:endParaRPr lang="en-US" dirty="0"/>
          </a:p>
        </p:txBody>
      </p:sp>
    </p:spTree>
    <p:extLst>
      <p:ext uri="{BB962C8B-B14F-4D97-AF65-F5344CB8AC3E}">
        <p14:creationId xmlns:p14="http://schemas.microsoft.com/office/powerpoint/2010/main" val="148821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AF838ACB-C794-4492-A88B-8763C6F8129C}"/>
              </a:ext>
            </a:extLst>
          </p:cNvPr>
          <p:cNvPicPr>
            <a:picLocks noGrp="1" noChangeAspect="1"/>
          </p:cNvPicPr>
          <p:nvPr>
            <p:ph type="pic" sz="quarter" idx="13"/>
          </p:nvPr>
        </p:nvPicPr>
        <p:blipFill rotWithShape="1">
          <a:blip r:embed="rId3"/>
          <a:srcRect l="20334" r="20334"/>
          <a:stretch/>
        </p:blipFill>
        <p:spPr/>
      </p:pic>
      <p:sp>
        <p:nvSpPr>
          <p:cNvPr id="2" name="Text Placeholder 1">
            <a:extLst>
              <a:ext uri="{FF2B5EF4-FFF2-40B4-BE49-F238E27FC236}">
                <a16:creationId xmlns:a16="http://schemas.microsoft.com/office/drawing/2014/main" id="{4258E8DB-5A6A-4930-81F2-316F315482CB}"/>
              </a:ext>
            </a:extLst>
          </p:cNvPr>
          <p:cNvSpPr>
            <a:spLocks noGrp="1"/>
          </p:cNvSpPr>
          <p:nvPr>
            <p:ph type="body" idx="1"/>
          </p:nvPr>
        </p:nvSpPr>
        <p:spPr/>
        <p:txBody>
          <a:bodyPr>
            <a:normAutofit/>
          </a:bodyPr>
          <a:lstStyle/>
          <a:p>
            <a:r>
              <a:rPr lang="en-US" dirty="0"/>
              <a:t>Table of contents</a:t>
            </a:r>
          </a:p>
        </p:txBody>
      </p:sp>
      <p:sp>
        <p:nvSpPr>
          <p:cNvPr id="3" name="Text Placeholder 2">
            <a:extLst>
              <a:ext uri="{FF2B5EF4-FFF2-40B4-BE49-F238E27FC236}">
                <a16:creationId xmlns:a16="http://schemas.microsoft.com/office/drawing/2014/main" id="{0B9EF2F2-B688-402C-A081-824351A8E95D}"/>
              </a:ext>
            </a:extLst>
          </p:cNvPr>
          <p:cNvSpPr>
            <a:spLocks noGrp="1"/>
          </p:cNvSpPr>
          <p:nvPr>
            <p:ph type="body" sz="half" idx="2"/>
          </p:nvPr>
        </p:nvSpPr>
        <p:spPr/>
        <p:txBody>
          <a:bodyPr>
            <a:normAutofit lnSpcReduction="10000"/>
          </a:bodyPr>
          <a:lstStyle/>
          <a:p>
            <a:pPr marL="457200" indent="-457200">
              <a:buFont typeface="Arial" panose="020B0604020202020204" pitchFamily="34" charset="0"/>
              <a:buChar char="•"/>
            </a:pPr>
            <a:r>
              <a:rPr lang="en-US" dirty="0"/>
              <a:t>Introduction</a:t>
            </a:r>
          </a:p>
          <a:p>
            <a:pPr marL="457200" indent="-457200">
              <a:buFont typeface="Arial" panose="020B0604020202020204" pitchFamily="34" charset="0"/>
              <a:buChar char="•"/>
            </a:pPr>
            <a:r>
              <a:rPr lang="en-US" dirty="0"/>
              <a:t>Key findings</a:t>
            </a:r>
          </a:p>
          <a:p>
            <a:pPr marL="457200" indent="-457200">
              <a:buFont typeface="Arial" panose="020B0604020202020204" pitchFamily="34" charset="0"/>
              <a:buChar char="•"/>
            </a:pPr>
            <a:r>
              <a:rPr lang="en-US" dirty="0"/>
              <a:t>How can organic farms be profitable?</a:t>
            </a:r>
          </a:p>
          <a:p>
            <a:pPr marL="457200" indent="-457200">
              <a:buFont typeface="Arial" panose="020B0604020202020204" pitchFamily="34" charset="0"/>
              <a:buChar char="•"/>
            </a:pPr>
            <a:r>
              <a:rPr lang="en-US" dirty="0"/>
              <a:t>Factors to consider</a:t>
            </a:r>
          </a:p>
          <a:p>
            <a:pPr marL="914400" lvl="1" indent="-457200">
              <a:buFont typeface="Arial" panose="020B0604020202020204" pitchFamily="34" charset="0"/>
              <a:buChar char="•"/>
            </a:pPr>
            <a:r>
              <a:rPr lang="en-US" sz="2400" dirty="0"/>
              <a:t>Labor costs</a:t>
            </a:r>
          </a:p>
          <a:p>
            <a:pPr marL="914400" lvl="1" indent="-457200">
              <a:buFont typeface="Arial" panose="020B0604020202020204" pitchFamily="34" charset="0"/>
              <a:buChar char="•"/>
            </a:pPr>
            <a:r>
              <a:rPr lang="en-AU" sz="2400" dirty="0"/>
              <a:t>Organic inputs</a:t>
            </a:r>
          </a:p>
          <a:p>
            <a:pPr marL="914400" lvl="1" indent="-457200">
              <a:buFont typeface="Arial" panose="020B0604020202020204" pitchFamily="34" charset="0"/>
              <a:buChar char="•"/>
            </a:pPr>
            <a:r>
              <a:rPr lang="en-AU" sz="2400" dirty="0"/>
              <a:t>Organic best practices</a:t>
            </a:r>
          </a:p>
          <a:p>
            <a:pPr marL="914400" lvl="1" indent="-457200">
              <a:buFont typeface="Arial" panose="020B0604020202020204" pitchFamily="34" charset="0"/>
              <a:buChar char="•"/>
            </a:pPr>
            <a:r>
              <a:rPr lang="en-AU" sz="2400" dirty="0"/>
              <a:t>Post-harvest practices</a:t>
            </a:r>
          </a:p>
          <a:p>
            <a:pPr marL="914400" lvl="1" indent="-457200">
              <a:buFont typeface="Arial" panose="020B0604020202020204" pitchFamily="34" charset="0"/>
              <a:buChar char="•"/>
            </a:pPr>
            <a:r>
              <a:rPr lang="en-AU" sz="2400" dirty="0"/>
              <a:t>Market access</a:t>
            </a:r>
            <a:endParaRPr lang="de-CH" sz="2400" dirty="0"/>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p:txBody>
      </p:sp>
      <p:sp>
        <p:nvSpPr>
          <p:cNvPr id="4" name="Text Placeholder 3">
            <a:extLst>
              <a:ext uri="{FF2B5EF4-FFF2-40B4-BE49-F238E27FC236}">
                <a16:creationId xmlns:a16="http://schemas.microsoft.com/office/drawing/2014/main" id="{AAC7E914-4030-4972-AD7C-DACE91E28831}"/>
              </a:ext>
            </a:extLst>
          </p:cNvPr>
          <p:cNvSpPr>
            <a:spLocks noGrp="1"/>
          </p:cNvSpPr>
          <p:nvPr>
            <p:ph type="body" idx="14"/>
          </p:nvPr>
        </p:nvSpPr>
        <p:spPr/>
        <p:txBody>
          <a:bodyPr/>
          <a:lstStyle/>
          <a:p>
            <a:r>
              <a:rPr lang="en-AU" dirty="0"/>
              <a:t>Profitability</a:t>
            </a:r>
            <a:endParaRPr lang="de-CH" dirty="0"/>
          </a:p>
        </p:txBody>
      </p:sp>
    </p:spTree>
    <p:extLst>
      <p:ext uri="{BB962C8B-B14F-4D97-AF65-F5344CB8AC3E}">
        <p14:creationId xmlns:p14="http://schemas.microsoft.com/office/powerpoint/2010/main" val="1774995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D2E8B0-623B-4BF4-B354-D64A0131515D}"/>
              </a:ext>
            </a:extLst>
          </p:cNvPr>
          <p:cNvSpPr>
            <a:spLocks noGrp="1"/>
          </p:cNvSpPr>
          <p:nvPr>
            <p:ph type="title"/>
          </p:nvPr>
        </p:nvSpPr>
        <p:spPr/>
        <p:txBody>
          <a:bodyPr/>
          <a:lstStyle/>
          <a:p>
            <a:r>
              <a:rPr lang="en-AU" dirty="0"/>
              <a:t>Introducing profitability on ecological organic farms</a:t>
            </a:r>
          </a:p>
        </p:txBody>
      </p:sp>
      <p:sp>
        <p:nvSpPr>
          <p:cNvPr id="3" name="Inhaltsplatzhalter 2">
            <a:extLst>
              <a:ext uri="{FF2B5EF4-FFF2-40B4-BE49-F238E27FC236}">
                <a16:creationId xmlns:a16="http://schemas.microsoft.com/office/drawing/2014/main" id="{E6C7795C-5772-4DF1-918D-EE79F08A7336}"/>
              </a:ext>
            </a:extLst>
          </p:cNvPr>
          <p:cNvSpPr>
            <a:spLocks noGrp="1"/>
          </p:cNvSpPr>
          <p:nvPr>
            <p:ph idx="1"/>
          </p:nvPr>
        </p:nvSpPr>
        <p:spPr>
          <a:xfrm>
            <a:off x="838200" y="1514205"/>
            <a:ext cx="10515600" cy="2575195"/>
          </a:xfrm>
        </p:spPr>
        <p:txBody>
          <a:bodyPr>
            <a:normAutofit lnSpcReduction="10000"/>
          </a:bodyPr>
          <a:lstStyle/>
          <a:p>
            <a:r>
              <a:rPr lang="en-AU" dirty="0"/>
              <a:t>Organic farming is often perceived as less profitable, but research has shown that well-managed organic farms’ profitability can </a:t>
            </a:r>
            <a:r>
              <a:rPr lang="en-AU" b="1" dirty="0"/>
              <a:t>match or exceed</a:t>
            </a:r>
            <a:r>
              <a:rPr lang="en-AU" dirty="0"/>
              <a:t> conventional, due to:</a:t>
            </a:r>
          </a:p>
          <a:p>
            <a:pPr lvl="1"/>
            <a:r>
              <a:rPr lang="en-AU" dirty="0"/>
              <a:t>lower costs for external market purchased inputs, and</a:t>
            </a:r>
          </a:p>
          <a:p>
            <a:pPr lvl="1"/>
            <a:r>
              <a:rPr lang="en-AU" dirty="0"/>
              <a:t>higher market value of organic produce</a:t>
            </a:r>
          </a:p>
          <a:p>
            <a:r>
              <a:rPr lang="en-AU" dirty="0"/>
              <a:t>Simply speaking:  farm profitability is the achieved yields and the prices for marketable products minus variable production costs</a:t>
            </a:r>
          </a:p>
          <a:p>
            <a:pPr marL="0" indent="0">
              <a:buNone/>
            </a:pPr>
            <a:endParaRPr lang="en-AU" dirty="0"/>
          </a:p>
        </p:txBody>
      </p:sp>
      <p:sp>
        <p:nvSpPr>
          <p:cNvPr id="6" name="Sprechblase: rechteckig 5">
            <a:extLst>
              <a:ext uri="{FF2B5EF4-FFF2-40B4-BE49-F238E27FC236}">
                <a16:creationId xmlns:a16="http://schemas.microsoft.com/office/drawing/2014/main" id="{5C2F8498-37A5-4ECA-B1F2-590CCD2500F5}"/>
              </a:ext>
            </a:extLst>
          </p:cNvPr>
          <p:cNvSpPr/>
          <p:nvPr/>
        </p:nvSpPr>
        <p:spPr>
          <a:xfrm flipH="1">
            <a:off x="631521" y="1339611"/>
            <a:ext cx="10928958" cy="2844763"/>
          </a:xfrm>
          <a:prstGeom prst="wedgeRectCallout">
            <a:avLst>
              <a:gd name="adj1" fmla="val 5197"/>
              <a:gd name="adj2" fmla="val 74301"/>
            </a:avLst>
          </a:prstGeom>
          <a:noFill/>
          <a:ln w="28575">
            <a:solidFill>
              <a:srgbClr val="2F6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3F07128D-A553-4F7D-9DF9-04B7DFFDCA7A}"/>
              </a:ext>
            </a:extLst>
          </p:cNvPr>
          <p:cNvPicPr>
            <a:picLocks noChangeAspect="1"/>
          </p:cNvPicPr>
          <p:nvPr/>
        </p:nvPicPr>
        <p:blipFill>
          <a:blip r:embed="rId3"/>
          <a:stretch>
            <a:fillRect/>
          </a:stretch>
        </p:blipFill>
        <p:spPr>
          <a:xfrm>
            <a:off x="2213694" y="3462931"/>
            <a:ext cx="4908769" cy="4908769"/>
          </a:xfrm>
          <a:prstGeom prst="rect">
            <a:avLst/>
          </a:prstGeom>
        </p:spPr>
      </p:pic>
      <p:pic>
        <p:nvPicPr>
          <p:cNvPr id="8" name="Grafik 7" descr="Pflanze">
            <a:extLst>
              <a:ext uri="{FF2B5EF4-FFF2-40B4-BE49-F238E27FC236}">
                <a16:creationId xmlns:a16="http://schemas.microsoft.com/office/drawing/2014/main" id="{9895EFEC-AABC-45E5-AEC5-45CE23CB58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9553" y="5066251"/>
            <a:ext cx="1968578" cy="1968578"/>
          </a:xfrm>
          <a:prstGeom prst="rect">
            <a:avLst/>
          </a:prstGeom>
        </p:spPr>
      </p:pic>
      <p:pic>
        <p:nvPicPr>
          <p:cNvPr id="9" name="Grafik 8" descr="Pflanze">
            <a:extLst>
              <a:ext uri="{FF2B5EF4-FFF2-40B4-BE49-F238E27FC236}">
                <a16:creationId xmlns:a16="http://schemas.microsoft.com/office/drawing/2014/main" id="{71DF9D76-A38B-4F8E-8464-7A29B4BC14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025806" y="5662907"/>
            <a:ext cx="1185525" cy="1339161"/>
          </a:xfrm>
          <a:prstGeom prst="rect">
            <a:avLst/>
          </a:prstGeom>
        </p:spPr>
      </p:pic>
    </p:spTree>
    <p:extLst>
      <p:ext uri="{BB962C8B-B14F-4D97-AF65-F5344CB8AC3E}">
        <p14:creationId xmlns:p14="http://schemas.microsoft.com/office/powerpoint/2010/main" val="2346229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BFE233-FB36-4B39-9379-F835BBE28AC3}"/>
              </a:ext>
            </a:extLst>
          </p:cNvPr>
          <p:cNvSpPr>
            <a:spLocks noGrp="1"/>
          </p:cNvSpPr>
          <p:nvPr>
            <p:ph type="title"/>
          </p:nvPr>
        </p:nvSpPr>
        <p:spPr/>
        <p:txBody>
          <a:bodyPr/>
          <a:lstStyle/>
          <a:p>
            <a:r>
              <a:rPr lang="en-AU"/>
              <a:t>Key findings from the research</a:t>
            </a:r>
            <a:endParaRPr lang="en-US" dirty="0"/>
          </a:p>
        </p:txBody>
      </p:sp>
      <p:sp>
        <p:nvSpPr>
          <p:cNvPr id="2" name="Text Placeholder 1">
            <a:extLst>
              <a:ext uri="{FF2B5EF4-FFF2-40B4-BE49-F238E27FC236}">
                <a16:creationId xmlns:a16="http://schemas.microsoft.com/office/drawing/2014/main" id="{4258E8DB-5A6A-4930-81F2-316F315482CB}"/>
              </a:ext>
            </a:extLst>
          </p:cNvPr>
          <p:cNvSpPr>
            <a:spLocks noGrp="1"/>
          </p:cNvSpPr>
          <p:nvPr>
            <p:ph idx="1"/>
          </p:nvPr>
        </p:nvSpPr>
        <p:spPr/>
        <p:txBody>
          <a:bodyPr/>
          <a:lstStyle/>
          <a:p>
            <a:r>
              <a:rPr lang="en-US" dirty="0"/>
              <a:t>Profitability depends mainly on productivity – holistic management needed</a:t>
            </a:r>
          </a:p>
          <a:p>
            <a:r>
              <a:rPr lang="en-US" dirty="0"/>
              <a:t>Organic systems </a:t>
            </a:r>
            <a:r>
              <a:rPr lang="en-US" b="1" dirty="0"/>
              <a:t>can be as or more profitable</a:t>
            </a:r>
            <a:r>
              <a:rPr lang="en-US" dirty="0"/>
              <a:t> than conventional systems</a:t>
            </a:r>
          </a:p>
          <a:p>
            <a:r>
              <a:rPr lang="en-US" dirty="0"/>
              <a:t>No silver bullet:  various measures can increase profit</a:t>
            </a:r>
          </a:p>
          <a:p>
            <a:r>
              <a:rPr lang="en-US" b="1" dirty="0"/>
              <a:t>Farm diversity </a:t>
            </a:r>
            <a:r>
              <a:rPr lang="en-US" dirty="0"/>
              <a:t>can ensure economic resilience</a:t>
            </a:r>
          </a:p>
          <a:p>
            <a:endParaRPr lang="en-US" dirty="0"/>
          </a:p>
          <a:p>
            <a:endParaRPr lang="en-US" dirty="0"/>
          </a:p>
        </p:txBody>
      </p:sp>
      <p:pic>
        <p:nvPicPr>
          <p:cNvPr id="8" name="Grafik 2">
            <a:extLst>
              <a:ext uri="{FF2B5EF4-FFF2-40B4-BE49-F238E27FC236}">
                <a16:creationId xmlns:a16="http://schemas.microsoft.com/office/drawing/2014/main" id="{3B6E7D3A-00A9-4EA8-BF6B-5E6502E15FF3}"/>
              </a:ext>
            </a:extLst>
          </p:cNvPr>
          <p:cNvPicPr>
            <a:picLocks noChangeAspect="1"/>
          </p:cNvPicPr>
          <p:nvPr/>
        </p:nvPicPr>
        <p:blipFill rotWithShape="1">
          <a:blip r:embed="rId3"/>
          <a:srcRect t="9031" b="24933"/>
          <a:stretch/>
        </p:blipFill>
        <p:spPr>
          <a:xfrm>
            <a:off x="2710885" y="4039437"/>
            <a:ext cx="6083492" cy="2818563"/>
          </a:xfrm>
          <a:prstGeom prst="rect">
            <a:avLst/>
          </a:prstGeom>
        </p:spPr>
      </p:pic>
    </p:spTree>
    <p:extLst>
      <p:ext uri="{BB962C8B-B14F-4D97-AF65-F5344CB8AC3E}">
        <p14:creationId xmlns:p14="http://schemas.microsoft.com/office/powerpoint/2010/main" val="2087549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3EB253-438E-4DC7-A7A5-D0C2D00F76A1}"/>
              </a:ext>
            </a:extLst>
          </p:cNvPr>
          <p:cNvSpPr>
            <a:spLocks noGrp="1"/>
          </p:cNvSpPr>
          <p:nvPr>
            <p:ph type="title"/>
          </p:nvPr>
        </p:nvSpPr>
        <p:spPr/>
        <p:txBody>
          <a:bodyPr/>
          <a:lstStyle/>
          <a:p>
            <a:r>
              <a:rPr lang="en-US" dirty="0"/>
              <a:t>How can organic farms be profitable?</a:t>
            </a:r>
            <a:endParaRPr lang="en-AU" dirty="0"/>
          </a:p>
        </p:txBody>
      </p:sp>
      <p:sp>
        <p:nvSpPr>
          <p:cNvPr id="5" name="Inhaltsplatzhalter 4">
            <a:extLst>
              <a:ext uri="{FF2B5EF4-FFF2-40B4-BE49-F238E27FC236}">
                <a16:creationId xmlns:a16="http://schemas.microsoft.com/office/drawing/2014/main" id="{947BAA4B-AFB0-48FD-954B-54B6151948D2}"/>
              </a:ext>
            </a:extLst>
          </p:cNvPr>
          <p:cNvSpPr>
            <a:spLocks noGrp="1"/>
          </p:cNvSpPr>
          <p:nvPr>
            <p:ph idx="1"/>
          </p:nvPr>
        </p:nvSpPr>
        <p:spPr>
          <a:xfrm>
            <a:off x="838200" y="1825625"/>
            <a:ext cx="7682802" cy="4351338"/>
          </a:xfrm>
        </p:spPr>
        <p:txBody>
          <a:bodyPr>
            <a:normAutofit/>
          </a:bodyPr>
          <a:lstStyle/>
          <a:p>
            <a:pPr marL="285750" indent="-285750"/>
            <a:r>
              <a:rPr lang="en-AU" dirty="0"/>
              <a:t>Expect initial yield losses (</a:t>
            </a:r>
            <a:r>
              <a:rPr lang="en-AU" dirty="0">
                <a:latin typeface="Gill Sans MT" panose="020B0502020104020203" pitchFamily="34" charset="0"/>
              </a:rPr>
              <a:t>~5-20%) after conversion</a:t>
            </a:r>
          </a:p>
          <a:p>
            <a:pPr marL="742950" lvl="1" indent="-285750"/>
            <a:r>
              <a:rPr lang="en-AU" dirty="0">
                <a:latin typeface="Gill Sans MT" panose="020B0502020104020203" pitchFamily="34" charset="0"/>
              </a:rPr>
              <a:t>~5 years after conversion to organic to get best return on investments</a:t>
            </a:r>
          </a:p>
          <a:p>
            <a:pPr marL="285750" indent="-285750"/>
            <a:r>
              <a:rPr lang="en-US" dirty="0"/>
              <a:t>Focus on long-term health and productivity</a:t>
            </a:r>
          </a:p>
          <a:p>
            <a:pPr marL="285750" indent="-285750"/>
            <a:r>
              <a:rPr lang="en-US" dirty="0"/>
              <a:t>Organic production has lower costs for external, market purchased inputs</a:t>
            </a:r>
          </a:p>
          <a:p>
            <a:pPr marL="285750" indent="-285750"/>
            <a:r>
              <a:rPr lang="en-US" dirty="0"/>
              <a:t>Organic products have higher market value</a:t>
            </a:r>
          </a:p>
          <a:p>
            <a:pPr marL="285750" indent="-285750"/>
            <a:r>
              <a:rPr lang="en-US" dirty="0">
                <a:latin typeface="Gill Sans MT" panose="020B0502020104020203" pitchFamily="34" charset="0"/>
              </a:rPr>
              <a:t>Choose crops that perform well in organic systems and have a good market</a:t>
            </a:r>
          </a:p>
        </p:txBody>
      </p:sp>
      <p:pic>
        <p:nvPicPr>
          <p:cNvPr id="3" name="Grafik 2">
            <a:extLst>
              <a:ext uri="{FF2B5EF4-FFF2-40B4-BE49-F238E27FC236}">
                <a16:creationId xmlns:a16="http://schemas.microsoft.com/office/drawing/2014/main" id="{0AD489B8-7886-4FCA-A563-A4CD7B6BB3C0}"/>
              </a:ext>
            </a:extLst>
          </p:cNvPr>
          <p:cNvPicPr>
            <a:picLocks noChangeAspect="1"/>
          </p:cNvPicPr>
          <p:nvPr/>
        </p:nvPicPr>
        <p:blipFill>
          <a:blip r:embed="rId3"/>
          <a:stretch>
            <a:fillRect/>
          </a:stretch>
        </p:blipFill>
        <p:spPr>
          <a:xfrm>
            <a:off x="8444755" y="1798548"/>
            <a:ext cx="4694327" cy="4694327"/>
          </a:xfrm>
          <a:prstGeom prst="rect">
            <a:avLst/>
          </a:prstGeom>
        </p:spPr>
      </p:pic>
      <p:sp>
        <p:nvSpPr>
          <p:cNvPr id="6" name="Sprechblase: rechteckig 5">
            <a:extLst>
              <a:ext uri="{FF2B5EF4-FFF2-40B4-BE49-F238E27FC236}">
                <a16:creationId xmlns:a16="http://schemas.microsoft.com/office/drawing/2014/main" id="{44FF0F06-0539-4B95-8009-16B71F523DCE}"/>
              </a:ext>
            </a:extLst>
          </p:cNvPr>
          <p:cNvSpPr/>
          <p:nvPr/>
        </p:nvSpPr>
        <p:spPr>
          <a:xfrm>
            <a:off x="618563" y="1638735"/>
            <a:ext cx="8060980" cy="4351338"/>
          </a:xfrm>
          <a:prstGeom prst="wedgeRectCallout">
            <a:avLst>
              <a:gd name="adj1" fmla="val 66793"/>
              <a:gd name="adj2" fmla="val -5047"/>
            </a:avLst>
          </a:prstGeom>
          <a:noFill/>
          <a:ln w="28575">
            <a:solidFill>
              <a:srgbClr val="2F6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8264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2DA63-2C29-4517-A03C-EBA807092290}"/>
              </a:ext>
            </a:extLst>
          </p:cNvPr>
          <p:cNvSpPr>
            <a:spLocks noGrp="1"/>
          </p:cNvSpPr>
          <p:nvPr>
            <p:ph type="title"/>
          </p:nvPr>
        </p:nvSpPr>
        <p:spPr/>
        <p:txBody>
          <a:bodyPr/>
          <a:lstStyle/>
          <a:p>
            <a:r>
              <a:rPr lang="en-US" dirty="0"/>
              <a:t>Major factors to consider regarding farm profitability</a:t>
            </a:r>
            <a:endParaRPr lang="en-AU" dirty="0"/>
          </a:p>
        </p:txBody>
      </p:sp>
      <p:sp>
        <p:nvSpPr>
          <p:cNvPr id="6" name="Textfeld 5">
            <a:extLst>
              <a:ext uri="{FF2B5EF4-FFF2-40B4-BE49-F238E27FC236}">
                <a16:creationId xmlns:a16="http://schemas.microsoft.com/office/drawing/2014/main" id="{8F1BD130-7A88-4788-843C-C02066C348EF}"/>
              </a:ext>
            </a:extLst>
          </p:cNvPr>
          <p:cNvSpPr txBox="1"/>
          <p:nvPr/>
        </p:nvSpPr>
        <p:spPr>
          <a:xfrm>
            <a:off x="599460" y="4221008"/>
            <a:ext cx="1390124" cy="369332"/>
          </a:xfrm>
          <a:prstGeom prst="rect">
            <a:avLst/>
          </a:prstGeom>
          <a:noFill/>
        </p:spPr>
        <p:txBody>
          <a:bodyPr wrap="none" rtlCol="0">
            <a:spAutoFit/>
          </a:bodyPr>
          <a:lstStyle/>
          <a:p>
            <a:r>
              <a:rPr lang="en-AU" dirty="0"/>
              <a:t>Labour costs</a:t>
            </a:r>
          </a:p>
        </p:txBody>
      </p:sp>
      <p:sp>
        <p:nvSpPr>
          <p:cNvPr id="7" name="Textfeld 6">
            <a:extLst>
              <a:ext uri="{FF2B5EF4-FFF2-40B4-BE49-F238E27FC236}">
                <a16:creationId xmlns:a16="http://schemas.microsoft.com/office/drawing/2014/main" id="{A8F9BC68-2551-4748-AEB0-780A0AC46544}"/>
              </a:ext>
            </a:extLst>
          </p:cNvPr>
          <p:cNvSpPr txBox="1"/>
          <p:nvPr/>
        </p:nvSpPr>
        <p:spPr>
          <a:xfrm>
            <a:off x="9755101" y="4310192"/>
            <a:ext cx="1495474" cy="369332"/>
          </a:xfrm>
          <a:prstGeom prst="rect">
            <a:avLst/>
          </a:prstGeom>
          <a:noFill/>
        </p:spPr>
        <p:txBody>
          <a:bodyPr wrap="none" rtlCol="0">
            <a:spAutoFit/>
          </a:bodyPr>
          <a:lstStyle/>
          <a:p>
            <a:r>
              <a:rPr lang="en-AU" dirty="0"/>
              <a:t>Market access</a:t>
            </a:r>
          </a:p>
        </p:txBody>
      </p:sp>
      <p:sp>
        <p:nvSpPr>
          <p:cNvPr id="8" name="Textfeld 7">
            <a:extLst>
              <a:ext uri="{FF2B5EF4-FFF2-40B4-BE49-F238E27FC236}">
                <a16:creationId xmlns:a16="http://schemas.microsoft.com/office/drawing/2014/main" id="{4168E7A4-2A91-48F0-80EB-8CBA3B86EB89}"/>
              </a:ext>
            </a:extLst>
          </p:cNvPr>
          <p:cNvSpPr txBox="1"/>
          <p:nvPr/>
        </p:nvSpPr>
        <p:spPr>
          <a:xfrm>
            <a:off x="5371281" y="4171692"/>
            <a:ext cx="1449436" cy="646331"/>
          </a:xfrm>
          <a:prstGeom prst="rect">
            <a:avLst/>
          </a:prstGeom>
          <a:noFill/>
        </p:spPr>
        <p:txBody>
          <a:bodyPr wrap="none" rtlCol="0">
            <a:spAutoFit/>
          </a:bodyPr>
          <a:lstStyle/>
          <a:p>
            <a:r>
              <a:rPr lang="en-AU" dirty="0"/>
              <a:t>Organic best </a:t>
            </a:r>
          </a:p>
          <a:p>
            <a:pPr algn="ctr"/>
            <a:r>
              <a:rPr lang="en-AU" dirty="0"/>
              <a:t>practices</a:t>
            </a:r>
          </a:p>
        </p:txBody>
      </p:sp>
      <p:sp>
        <p:nvSpPr>
          <p:cNvPr id="9" name="Textfeld 8">
            <a:extLst>
              <a:ext uri="{FF2B5EF4-FFF2-40B4-BE49-F238E27FC236}">
                <a16:creationId xmlns:a16="http://schemas.microsoft.com/office/drawing/2014/main" id="{ADA7942D-EF11-4B53-B2BB-A28EB3E99B5E}"/>
              </a:ext>
            </a:extLst>
          </p:cNvPr>
          <p:cNvSpPr txBox="1"/>
          <p:nvPr/>
        </p:nvSpPr>
        <p:spPr>
          <a:xfrm>
            <a:off x="2845587" y="4221008"/>
            <a:ext cx="1556836" cy="369332"/>
          </a:xfrm>
          <a:prstGeom prst="rect">
            <a:avLst/>
          </a:prstGeom>
          <a:noFill/>
        </p:spPr>
        <p:txBody>
          <a:bodyPr wrap="none" rtlCol="0">
            <a:spAutoFit/>
          </a:bodyPr>
          <a:lstStyle/>
          <a:p>
            <a:r>
              <a:rPr lang="en-AU" dirty="0"/>
              <a:t>Organic inputs</a:t>
            </a:r>
          </a:p>
        </p:txBody>
      </p:sp>
      <p:pic>
        <p:nvPicPr>
          <p:cNvPr id="11" name="Grafik 10" descr="Geld">
            <a:extLst>
              <a:ext uri="{FF2B5EF4-FFF2-40B4-BE49-F238E27FC236}">
                <a16:creationId xmlns:a16="http://schemas.microsoft.com/office/drawing/2014/main" id="{10194D6A-37B2-46A7-92BF-E4F2DD33E1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104" y="2253642"/>
            <a:ext cx="1556836" cy="1556836"/>
          </a:xfrm>
          <a:prstGeom prst="rect">
            <a:avLst/>
          </a:prstGeom>
        </p:spPr>
      </p:pic>
      <p:pic>
        <p:nvPicPr>
          <p:cNvPr id="19" name="Grafik 18" descr="Startwerte">
            <a:extLst>
              <a:ext uri="{FF2B5EF4-FFF2-40B4-BE49-F238E27FC236}">
                <a16:creationId xmlns:a16="http://schemas.microsoft.com/office/drawing/2014/main" id="{BEFCC2EA-5015-4B13-AFFB-70529DE0F8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6683" y="2208741"/>
            <a:ext cx="1713619" cy="1713619"/>
          </a:xfrm>
          <a:prstGeom prst="rect">
            <a:avLst/>
          </a:prstGeom>
        </p:spPr>
      </p:pic>
      <p:pic>
        <p:nvPicPr>
          <p:cNvPr id="21" name="Grafik 20" descr="Bauer">
            <a:extLst>
              <a:ext uri="{FF2B5EF4-FFF2-40B4-BE49-F238E27FC236}">
                <a16:creationId xmlns:a16="http://schemas.microsoft.com/office/drawing/2014/main" id="{7AD6BDA0-E8D4-4311-AF60-528E1F6CD1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8259" y="2357097"/>
            <a:ext cx="1598699" cy="1598699"/>
          </a:xfrm>
          <a:prstGeom prst="rect">
            <a:avLst/>
          </a:prstGeom>
        </p:spPr>
      </p:pic>
      <p:pic>
        <p:nvPicPr>
          <p:cNvPr id="23" name="Grafik 22" descr="Einkaufswagen">
            <a:extLst>
              <a:ext uri="{FF2B5EF4-FFF2-40B4-BE49-F238E27FC236}">
                <a16:creationId xmlns:a16="http://schemas.microsoft.com/office/drawing/2014/main" id="{F908C2C6-CEFD-4EA2-B45E-5F767FDE30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5101" y="2334512"/>
            <a:ext cx="1598699" cy="1598699"/>
          </a:xfrm>
          <a:prstGeom prst="rect">
            <a:avLst/>
          </a:prstGeom>
        </p:spPr>
      </p:pic>
      <p:pic>
        <p:nvPicPr>
          <p:cNvPr id="13" name="Grafik 14">
            <a:extLst>
              <a:ext uri="{FF2B5EF4-FFF2-40B4-BE49-F238E27FC236}">
                <a16:creationId xmlns:a16="http://schemas.microsoft.com/office/drawing/2014/main" id="{33F41869-4FAA-4048-9899-A67EB689B676}"/>
              </a:ext>
            </a:extLst>
          </p:cNvPr>
          <p:cNvPicPr>
            <a:picLocks noChangeAspect="1"/>
          </p:cNvPicPr>
          <p:nvPr/>
        </p:nvPicPr>
        <p:blipFill rotWithShape="1">
          <a:blip r:embed="rId11"/>
          <a:srcRect r="34764"/>
          <a:stretch/>
        </p:blipFill>
        <p:spPr>
          <a:xfrm>
            <a:off x="3006647" y="2411915"/>
            <a:ext cx="1234717" cy="1427421"/>
          </a:xfrm>
          <a:prstGeom prst="rect">
            <a:avLst/>
          </a:prstGeom>
        </p:spPr>
      </p:pic>
      <p:sp>
        <p:nvSpPr>
          <p:cNvPr id="14" name="Textfeld 6">
            <a:extLst>
              <a:ext uri="{FF2B5EF4-FFF2-40B4-BE49-F238E27FC236}">
                <a16:creationId xmlns:a16="http://schemas.microsoft.com/office/drawing/2014/main" id="{4774E773-881D-491B-9A93-FB645A522306}"/>
              </a:ext>
            </a:extLst>
          </p:cNvPr>
          <p:cNvSpPr txBox="1"/>
          <p:nvPr/>
        </p:nvSpPr>
        <p:spPr>
          <a:xfrm>
            <a:off x="7674828" y="4254501"/>
            <a:ext cx="1346522" cy="369332"/>
          </a:xfrm>
          <a:prstGeom prst="rect">
            <a:avLst/>
          </a:prstGeom>
          <a:noFill/>
        </p:spPr>
        <p:txBody>
          <a:bodyPr wrap="none" rtlCol="0">
            <a:spAutoFit/>
          </a:bodyPr>
          <a:lstStyle/>
          <a:p>
            <a:r>
              <a:rPr lang="en-AU" dirty="0"/>
              <a:t>Post-harvest</a:t>
            </a:r>
          </a:p>
        </p:txBody>
      </p:sp>
    </p:spTree>
    <p:extLst>
      <p:ext uri="{BB962C8B-B14F-4D97-AF65-F5344CB8AC3E}">
        <p14:creationId xmlns:p14="http://schemas.microsoft.com/office/powerpoint/2010/main" val="67690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26A1192-1845-4B8E-A280-9D2640811168}"/>
              </a:ext>
            </a:extLst>
          </p:cNvPr>
          <p:cNvPicPr>
            <a:picLocks noGrp="1" noChangeAspect="1"/>
          </p:cNvPicPr>
          <p:nvPr>
            <p:ph type="pic" sz="quarter" idx="13"/>
          </p:nvPr>
        </p:nvPicPr>
        <p:blipFill>
          <a:blip r:embed="rId3"/>
          <a:srcRect l="20334" r="20334"/>
          <a:stretch>
            <a:fillRect/>
          </a:stretch>
        </p:blipFill>
        <p:spPr/>
      </p:pic>
      <p:sp>
        <p:nvSpPr>
          <p:cNvPr id="3" name="Text Placeholder 2">
            <a:extLst>
              <a:ext uri="{FF2B5EF4-FFF2-40B4-BE49-F238E27FC236}">
                <a16:creationId xmlns:a16="http://schemas.microsoft.com/office/drawing/2014/main" id="{50D9A9E6-3F98-43BC-BC4D-80F6BF8B1BD6}"/>
              </a:ext>
            </a:extLst>
          </p:cNvPr>
          <p:cNvSpPr>
            <a:spLocks noGrp="1"/>
          </p:cNvSpPr>
          <p:nvPr>
            <p:ph type="body" idx="1"/>
          </p:nvPr>
        </p:nvSpPr>
        <p:spPr>
          <a:xfrm>
            <a:off x="1874823" y="869470"/>
            <a:ext cx="2757467" cy="501863"/>
          </a:xfrm>
        </p:spPr>
        <p:txBody>
          <a:bodyPr/>
          <a:lstStyle/>
          <a:p>
            <a:r>
              <a:rPr lang="en-AU"/>
              <a:t>Labour costs</a:t>
            </a:r>
            <a:endParaRPr lang="en-US" dirty="0"/>
          </a:p>
        </p:txBody>
      </p:sp>
      <p:sp>
        <p:nvSpPr>
          <p:cNvPr id="4" name="Text Placeholder 3">
            <a:extLst>
              <a:ext uri="{FF2B5EF4-FFF2-40B4-BE49-F238E27FC236}">
                <a16:creationId xmlns:a16="http://schemas.microsoft.com/office/drawing/2014/main" id="{AC7C6D31-4FF1-4F51-A63A-DB1AF969F340}"/>
              </a:ext>
            </a:extLst>
          </p:cNvPr>
          <p:cNvSpPr>
            <a:spLocks noGrp="1"/>
          </p:cNvSpPr>
          <p:nvPr>
            <p:ph type="body" sz="half" idx="2"/>
          </p:nvPr>
        </p:nvSpPr>
        <p:spPr>
          <a:xfrm>
            <a:off x="839788" y="2340507"/>
            <a:ext cx="4880788" cy="3809084"/>
          </a:xfrm>
        </p:spPr>
        <p:txBody>
          <a:bodyPr>
            <a:normAutofit fontScale="77500" lnSpcReduction="20000"/>
          </a:bodyPr>
          <a:lstStyle/>
          <a:p>
            <a:pPr marL="457200" indent="-457200">
              <a:buFont typeface="Arial" panose="020B0604020202020204" pitchFamily="34" charset="0"/>
              <a:buChar char="•"/>
            </a:pPr>
            <a:r>
              <a:rPr lang="en-US" sz="3000" dirty="0" err="1"/>
              <a:t>Labour</a:t>
            </a:r>
            <a:r>
              <a:rPr lang="en-US" sz="3000" dirty="0"/>
              <a:t> demands, e.g., for compost preparation, contribute strongly to production costs in organic systems</a:t>
            </a:r>
          </a:p>
          <a:p>
            <a:pPr marL="457200" indent="-457200">
              <a:buFont typeface="Arial" panose="020B0604020202020204" pitchFamily="34" charset="0"/>
              <a:buChar char="•"/>
            </a:pPr>
            <a:r>
              <a:rPr lang="en-US" sz="3000" dirty="0"/>
              <a:t>Organic systems can achieve higher returns on production costs (</a:t>
            </a:r>
            <a:r>
              <a:rPr lang="en-US" sz="3000" dirty="0" err="1"/>
              <a:t>SysCom</a:t>
            </a:r>
            <a:r>
              <a:rPr lang="en-US" sz="3000" dirty="0"/>
              <a:t> India) and equal returns on </a:t>
            </a:r>
            <a:r>
              <a:rPr lang="en-US" sz="3000" dirty="0" err="1"/>
              <a:t>labour</a:t>
            </a:r>
            <a:r>
              <a:rPr lang="en-US" sz="3000" dirty="0"/>
              <a:t> (</a:t>
            </a:r>
            <a:r>
              <a:rPr lang="en-US" sz="3000" dirty="0" err="1"/>
              <a:t>SysCom</a:t>
            </a:r>
            <a:r>
              <a:rPr lang="en-US" sz="3000" dirty="0"/>
              <a:t> Bolivia)</a:t>
            </a:r>
          </a:p>
          <a:p>
            <a:pPr marL="457200" indent="-457200">
              <a:buFont typeface="Arial" panose="020B0604020202020204" pitchFamily="34" charset="0"/>
              <a:buChar char="•"/>
            </a:pPr>
            <a:r>
              <a:rPr lang="en-US" sz="3000" dirty="0"/>
              <a:t>Agroforestry systems – although more </a:t>
            </a:r>
            <a:r>
              <a:rPr lang="en-US" sz="3000" dirty="0" err="1"/>
              <a:t>labour</a:t>
            </a:r>
            <a:r>
              <a:rPr lang="en-US" sz="3000" dirty="0"/>
              <a:t> intensive, return on </a:t>
            </a:r>
            <a:r>
              <a:rPr lang="en-US" sz="3000" dirty="0" err="1"/>
              <a:t>labour</a:t>
            </a:r>
            <a:r>
              <a:rPr lang="en-US" sz="3000" dirty="0"/>
              <a:t> was almost double in the agroforestry systems compared to monocultures </a:t>
            </a:r>
          </a:p>
        </p:txBody>
      </p:sp>
      <p:sp>
        <p:nvSpPr>
          <p:cNvPr id="8" name="Text Placeholder 7">
            <a:extLst>
              <a:ext uri="{FF2B5EF4-FFF2-40B4-BE49-F238E27FC236}">
                <a16:creationId xmlns:a16="http://schemas.microsoft.com/office/drawing/2014/main" id="{F2DD7147-619F-4615-AA90-37A117362E9A}"/>
              </a:ext>
            </a:extLst>
          </p:cNvPr>
          <p:cNvSpPr>
            <a:spLocks noGrp="1"/>
          </p:cNvSpPr>
          <p:nvPr>
            <p:ph type="body" idx="14"/>
          </p:nvPr>
        </p:nvSpPr>
        <p:spPr>
          <a:xfrm>
            <a:off x="839788" y="1658702"/>
            <a:ext cx="4888727" cy="585671"/>
          </a:xfrm>
        </p:spPr>
        <p:txBody>
          <a:bodyPr/>
          <a:lstStyle/>
          <a:p>
            <a:r>
              <a:rPr lang="en-US" sz="2200" baseline="30000" dirty="0"/>
              <a:t>Often higher in organic – how can organic farmers ensure returns on investment? </a:t>
            </a:r>
          </a:p>
        </p:txBody>
      </p:sp>
      <p:pic>
        <p:nvPicPr>
          <p:cNvPr id="5" name="Grafik 10" descr="Geld">
            <a:extLst>
              <a:ext uri="{FF2B5EF4-FFF2-40B4-BE49-F238E27FC236}">
                <a16:creationId xmlns:a16="http://schemas.microsoft.com/office/drawing/2014/main" id="{3D25AD2A-6C1F-4D75-91C8-D9F64A9707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788" y="464003"/>
            <a:ext cx="1027096" cy="1027096"/>
          </a:xfrm>
          <a:prstGeom prst="rect">
            <a:avLst/>
          </a:prstGeom>
        </p:spPr>
      </p:pic>
    </p:spTree>
    <p:extLst>
      <p:ext uri="{BB962C8B-B14F-4D97-AF65-F5344CB8AC3E}">
        <p14:creationId xmlns:p14="http://schemas.microsoft.com/office/powerpoint/2010/main" val="2679992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F1B3D0-7CB4-4D23-9061-FEB3B8EECDA9}"/>
              </a:ext>
            </a:extLst>
          </p:cNvPr>
          <p:cNvSpPr>
            <a:spLocks noGrp="1"/>
          </p:cNvSpPr>
          <p:nvPr>
            <p:ph type="body" idx="1"/>
          </p:nvPr>
        </p:nvSpPr>
        <p:spPr>
          <a:xfrm>
            <a:off x="1868993" y="811548"/>
            <a:ext cx="3851583" cy="501863"/>
          </a:xfrm>
        </p:spPr>
        <p:txBody>
          <a:bodyPr>
            <a:normAutofit/>
          </a:bodyPr>
          <a:lstStyle/>
          <a:p>
            <a:r>
              <a:rPr lang="en-AU" dirty="0"/>
              <a:t>Organic inputs</a:t>
            </a:r>
          </a:p>
        </p:txBody>
      </p:sp>
      <p:sp>
        <p:nvSpPr>
          <p:cNvPr id="4" name="Text Placeholder 3">
            <a:extLst>
              <a:ext uri="{FF2B5EF4-FFF2-40B4-BE49-F238E27FC236}">
                <a16:creationId xmlns:a16="http://schemas.microsoft.com/office/drawing/2014/main" id="{171F9102-6005-4629-A1AD-6DDF44174E06}"/>
              </a:ext>
            </a:extLst>
          </p:cNvPr>
          <p:cNvSpPr>
            <a:spLocks noGrp="1"/>
          </p:cNvSpPr>
          <p:nvPr>
            <p:ph type="body" sz="half" idx="2"/>
          </p:nvPr>
        </p:nvSpPr>
        <p:spPr>
          <a:xfrm>
            <a:off x="839788" y="2541566"/>
            <a:ext cx="4880788" cy="3618019"/>
          </a:xfrm>
        </p:spPr>
        <p:txBody>
          <a:bodyPr>
            <a:noAutofit/>
          </a:bodyPr>
          <a:lstStyle/>
          <a:p>
            <a:pPr marL="457200" indent="-457200">
              <a:buFont typeface="Arial" panose="020B0604020202020204" pitchFamily="34" charset="0"/>
              <a:buChar char="•"/>
            </a:pPr>
            <a:r>
              <a:rPr lang="en-AU" sz="2300" dirty="0"/>
              <a:t>Organic farmers should produce self-made inputs from composts to biorationals (e.g. botanical pesticides)</a:t>
            </a:r>
          </a:p>
          <a:p>
            <a:pPr marL="742950" lvl="1" indent="-285750">
              <a:buFont typeface="Arial" panose="020B0604020202020204" pitchFamily="34" charset="0"/>
              <a:buChar char="•"/>
            </a:pPr>
            <a:r>
              <a:rPr lang="en-AU" sz="2000" dirty="0"/>
              <a:t>made from locally available, sustainable resources – safe for human health and the environment</a:t>
            </a:r>
          </a:p>
          <a:p>
            <a:pPr marL="742950" lvl="1" indent="-285750">
              <a:buFont typeface="Arial" panose="020B0604020202020204" pitchFamily="34" charset="0"/>
              <a:buChar char="•"/>
            </a:pPr>
            <a:r>
              <a:rPr lang="en-AU" sz="2000" dirty="0"/>
              <a:t>labour intensive, but more economical</a:t>
            </a:r>
          </a:p>
          <a:p>
            <a:pPr marL="457200" indent="-457200">
              <a:buFont typeface="Arial" panose="020B0604020202020204" pitchFamily="34" charset="0"/>
              <a:buChar char="•"/>
            </a:pPr>
            <a:r>
              <a:rPr lang="en-AU" sz="2300" dirty="0"/>
              <a:t>Organic composts can increase fertility and thus reduce risks</a:t>
            </a:r>
          </a:p>
        </p:txBody>
      </p:sp>
      <p:sp>
        <p:nvSpPr>
          <p:cNvPr id="9" name="Text Placeholder 8">
            <a:extLst>
              <a:ext uri="{FF2B5EF4-FFF2-40B4-BE49-F238E27FC236}">
                <a16:creationId xmlns:a16="http://schemas.microsoft.com/office/drawing/2014/main" id="{0262DD02-9521-4441-827F-4F6487842B65}"/>
              </a:ext>
            </a:extLst>
          </p:cNvPr>
          <p:cNvSpPr>
            <a:spLocks noGrp="1"/>
          </p:cNvSpPr>
          <p:nvPr>
            <p:ph type="body" idx="14"/>
          </p:nvPr>
        </p:nvSpPr>
        <p:spPr>
          <a:xfrm>
            <a:off x="839788" y="1629976"/>
            <a:ext cx="4888727" cy="784754"/>
          </a:xfrm>
        </p:spPr>
        <p:txBody>
          <a:bodyPr/>
          <a:lstStyle/>
          <a:p>
            <a:r>
              <a:rPr lang="en-US" sz="2200" baseline="30000" dirty="0"/>
              <a:t>Ecological organic does not mean low input - on the contrary! Organic farmers do not rely on external inputs but </a:t>
            </a:r>
            <a:r>
              <a:rPr lang="en-US" sz="2200" baseline="30000" dirty="0" err="1"/>
              <a:t>utilises</a:t>
            </a:r>
            <a:r>
              <a:rPr lang="en-US" sz="2200" baseline="30000" dirty="0"/>
              <a:t> on-farm resources to recycle nutrients locally.</a:t>
            </a:r>
          </a:p>
          <a:p>
            <a:endParaRPr lang="en-US" sz="2200" dirty="0"/>
          </a:p>
        </p:txBody>
      </p:sp>
      <p:pic>
        <p:nvPicPr>
          <p:cNvPr id="6" name="Grafik 14">
            <a:extLst>
              <a:ext uri="{FF2B5EF4-FFF2-40B4-BE49-F238E27FC236}">
                <a16:creationId xmlns:a16="http://schemas.microsoft.com/office/drawing/2014/main" id="{1BBE7AB8-BA36-458A-A90F-1E90FA51AEF1}"/>
              </a:ext>
            </a:extLst>
          </p:cNvPr>
          <p:cNvPicPr>
            <a:picLocks noChangeAspect="1"/>
          </p:cNvPicPr>
          <p:nvPr/>
        </p:nvPicPr>
        <p:blipFill rotWithShape="1">
          <a:blip r:embed="rId3"/>
          <a:srcRect r="34764"/>
          <a:stretch/>
        </p:blipFill>
        <p:spPr>
          <a:xfrm>
            <a:off x="1034974" y="650355"/>
            <a:ext cx="655600" cy="757921"/>
          </a:xfrm>
          <a:prstGeom prst="rect">
            <a:avLst/>
          </a:prstGeom>
        </p:spPr>
      </p:pic>
      <p:pic>
        <p:nvPicPr>
          <p:cNvPr id="15" name="Picture Placeholder 14">
            <a:extLst>
              <a:ext uri="{FF2B5EF4-FFF2-40B4-BE49-F238E27FC236}">
                <a16:creationId xmlns:a16="http://schemas.microsoft.com/office/drawing/2014/main" id="{30F8F32E-7EF8-4520-9774-BA2520B75ECB}"/>
              </a:ext>
            </a:extLst>
          </p:cNvPr>
          <p:cNvPicPr>
            <a:picLocks noGrp="1" noChangeAspect="1"/>
          </p:cNvPicPr>
          <p:nvPr>
            <p:ph type="pic" sz="quarter" idx="13"/>
          </p:nvPr>
        </p:nvPicPr>
        <p:blipFill>
          <a:blip r:embed="rId4"/>
          <a:srcRect t="12617" b="12617"/>
          <a:stretch>
            <a:fillRect/>
          </a:stretch>
        </p:blipFill>
        <p:spPr/>
      </p:pic>
    </p:spTree>
    <p:extLst>
      <p:ext uri="{BB962C8B-B14F-4D97-AF65-F5344CB8AC3E}">
        <p14:creationId xmlns:p14="http://schemas.microsoft.com/office/powerpoint/2010/main" val="357358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F19C3DC-CA55-4472-88AB-4722B659713C}"/>
              </a:ext>
            </a:extLst>
          </p:cNvPr>
          <p:cNvPicPr>
            <a:picLocks noGrp="1" noChangeAspect="1"/>
          </p:cNvPicPr>
          <p:nvPr>
            <p:ph type="pic" sz="quarter" idx="13"/>
          </p:nvPr>
        </p:nvPicPr>
        <p:blipFill>
          <a:blip r:embed="rId3"/>
          <a:srcRect t="12687" b="12687"/>
          <a:stretch>
            <a:fillRect/>
          </a:stretch>
        </p:blipFill>
        <p:spPr/>
      </p:pic>
      <p:sp>
        <p:nvSpPr>
          <p:cNvPr id="3" name="Inhaltsplatzhalter 2">
            <a:extLst>
              <a:ext uri="{FF2B5EF4-FFF2-40B4-BE49-F238E27FC236}">
                <a16:creationId xmlns:a16="http://schemas.microsoft.com/office/drawing/2014/main" id="{AEF1B3D0-7CB4-4D23-9061-FEB3B8EECDA9}"/>
              </a:ext>
            </a:extLst>
          </p:cNvPr>
          <p:cNvSpPr>
            <a:spLocks noGrp="1"/>
          </p:cNvSpPr>
          <p:nvPr>
            <p:ph type="body" idx="1"/>
          </p:nvPr>
        </p:nvSpPr>
        <p:spPr>
          <a:xfrm>
            <a:off x="1798655" y="811548"/>
            <a:ext cx="3921921" cy="501863"/>
          </a:xfrm>
        </p:spPr>
        <p:txBody>
          <a:bodyPr>
            <a:normAutofit/>
          </a:bodyPr>
          <a:lstStyle/>
          <a:p>
            <a:r>
              <a:rPr lang="en-AU"/>
              <a:t>Organic best practices</a:t>
            </a:r>
            <a:endParaRPr lang="en-US" dirty="0"/>
          </a:p>
        </p:txBody>
      </p:sp>
      <p:sp>
        <p:nvSpPr>
          <p:cNvPr id="4" name="Text Placeholder 3">
            <a:extLst>
              <a:ext uri="{FF2B5EF4-FFF2-40B4-BE49-F238E27FC236}">
                <a16:creationId xmlns:a16="http://schemas.microsoft.com/office/drawing/2014/main" id="{AE90A9D4-F3A4-4EAD-B9C0-2EE246FFCCE6}"/>
              </a:ext>
            </a:extLst>
          </p:cNvPr>
          <p:cNvSpPr>
            <a:spLocks noGrp="1"/>
          </p:cNvSpPr>
          <p:nvPr>
            <p:ph type="body" sz="half" idx="2"/>
          </p:nvPr>
        </p:nvSpPr>
        <p:spPr>
          <a:xfrm>
            <a:off x="839788" y="2294313"/>
            <a:ext cx="4880788" cy="3945713"/>
          </a:xfrm>
        </p:spPr>
        <p:txBody>
          <a:bodyPr>
            <a:normAutofit fontScale="92500"/>
          </a:bodyPr>
          <a:lstStyle/>
          <a:p>
            <a:pPr marL="457200" indent="-457200">
              <a:buFont typeface="Arial" panose="020B0604020202020204" pitchFamily="34" charset="0"/>
              <a:buChar char="•"/>
            </a:pPr>
            <a:r>
              <a:rPr lang="en-AU" dirty="0"/>
              <a:t>Healthy soil, healthy crops</a:t>
            </a:r>
          </a:p>
          <a:p>
            <a:pPr marL="457200" indent="-457200">
              <a:buFont typeface="Arial" panose="020B0604020202020204" pitchFamily="34" charset="0"/>
              <a:buChar char="•"/>
            </a:pPr>
            <a:r>
              <a:rPr lang="en-AU" dirty="0"/>
              <a:t>Use local adapted seeds</a:t>
            </a:r>
          </a:p>
          <a:p>
            <a:pPr marL="457200" indent="-457200">
              <a:buFont typeface="Arial" panose="020B0604020202020204" pitchFamily="34" charset="0"/>
              <a:buChar char="•"/>
            </a:pPr>
            <a:r>
              <a:rPr lang="en-AU" dirty="0"/>
              <a:t>Prevent pests and diseases</a:t>
            </a:r>
          </a:p>
          <a:p>
            <a:pPr marL="457200" indent="-457200">
              <a:buFont typeface="Arial" panose="020B0604020202020204" pitchFamily="34" charset="0"/>
              <a:buChar char="•"/>
            </a:pPr>
            <a:r>
              <a:rPr lang="en-AU" dirty="0"/>
              <a:t>Plan, learn and experiment</a:t>
            </a:r>
          </a:p>
          <a:p>
            <a:pPr marL="457200" indent="-457200">
              <a:buFont typeface="Arial" panose="020B0604020202020204" pitchFamily="34" charset="0"/>
              <a:buChar char="•"/>
            </a:pPr>
            <a:r>
              <a:rPr lang="en-AU" dirty="0"/>
              <a:t>Cultivate a diversity of crops</a:t>
            </a:r>
          </a:p>
          <a:p>
            <a:pPr marL="457200" indent="-457200">
              <a:buFont typeface="Arial" panose="020B0604020202020204" pitchFamily="34" charset="0"/>
              <a:buChar char="•"/>
            </a:pPr>
            <a:r>
              <a:rPr lang="en-AU" dirty="0"/>
              <a:t>Integrate agroforestry systems</a:t>
            </a:r>
          </a:p>
          <a:p>
            <a:pPr marL="457200" indent="-457200">
              <a:buFont typeface="Arial" panose="020B0604020202020204" pitchFamily="34" charset="0"/>
              <a:buChar char="•"/>
            </a:pPr>
            <a:r>
              <a:rPr lang="en-AU" dirty="0"/>
              <a:t>Go deeper into best practices in the ‘Productivity’ topic</a:t>
            </a:r>
          </a:p>
        </p:txBody>
      </p:sp>
      <p:sp>
        <p:nvSpPr>
          <p:cNvPr id="8" name="Text Placeholder 7">
            <a:extLst>
              <a:ext uri="{FF2B5EF4-FFF2-40B4-BE49-F238E27FC236}">
                <a16:creationId xmlns:a16="http://schemas.microsoft.com/office/drawing/2014/main" id="{1D422EA8-2096-439D-AD17-C1B8026A26D2}"/>
              </a:ext>
            </a:extLst>
          </p:cNvPr>
          <p:cNvSpPr>
            <a:spLocks noGrp="1"/>
          </p:cNvSpPr>
          <p:nvPr>
            <p:ph type="body" idx="14"/>
          </p:nvPr>
        </p:nvSpPr>
        <p:spPr>
          <a:xfrm>
            <a:off x="839788" y="1621783"/>
            <a:ext cx="4888727" cy="612057"/>
          </a:xfrm>
        </p:spPr>
        <p:txBody>
          <a:bodyPr/>
          <a:lstStyle/>
          <a:p>
            <a:r>
              <a:rPr lang="en-US" sz="2200" baseline="30000"/>
              <a:t>Profitability is directly dependent on productivity. Improved on-farm practices through a holistic ecological approach are the key. </a:t>
            </a:r>
            <a:endParaRPr lang="en-US" sz="2200" baseline="30000" dirty="0"/>
          </a:p>
        </p:txBody>
      </p:sp>
      <p:pic>
        <p:nvPicPr>
          <p:cNvPr id="6" name="Grafik 20" descr="Bauer">
            <a:extLst>
              <a:ext uri="{FF2B5EF4-FFF2-40B4-BE49-F238E27FC236}">
                <a16:creationId xmlns:a16="http://schemas.microsoft.com/office/drawing/2014/main" id="{1A45C11F-2A2E-4EC2-BA9B-B8926D71BE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850" y="524165"/>
            <a:ext cx="1037144" cy="1037144"/>
          </a:xfrm>
          <a:prstGeom prst="rect">
            <a:avLst/>
          </a:prstGeom>
        </p:spPr>
      </p:pic>
    </p:spTree>
    <p:extLst>
      <p:ext uri="{BB962C8B-B14F-4D97-AF65-F5344CB8AC3E}">
        <p14:creationId xmlns:p14="http://schemas.microsoft.com/office/powerpoint/2010/main" val="1746820483"/>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1B3832-62FB-4AA6-AE0F-C1005DBE3406}">
  <ds:schemaRefs>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 ds:uri="dd18740c-b141-4d05-9751-e9f3dcf7e76f"/>
    <ds:schemaRef ds:uri="http://schemas.microsoft.com/sharepoint/v3"/>
    <ds:schemaRef ds:uri="http://schemas.microsoft.com/office/infopath/2007/PartnerControls"/>
    <ds:schemaRef ds:uri="926ccd4c-651f-4ccc-af87-3950eef9fdad"/>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0A4870-0F19-497A-A7B4-C3109C5289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2760</Words>
  <Application>Microsoft Office PowerPoint</Application>
  <PresentationFormat>Widescreen</PresentationFormat>
  <Paragraphs>160</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 Sans MT</vt:lpstr>
      <vt:lpstr>FiBL Slide Master</vt:lpstr>
      <vt:lpstr>Profitability on ecological organic farms in the Tropics</vt:lpstr>
      <vt:lpstr>PowerPoint Presentation</vt:lpstr>
      <vt:lpstr>Introducing profitability on ecological organic farms</vt:lpstr>
      <vt:lpstr>Key findings from the research</vt:lpstr>
      <vt:lpstr>How can organic farms be profitable?</vt:lpstr>
      <vt:lpstr>Major factors to consider regarding farm profitability</vt:lpstr>
      <vt:lpstr>PowerPoint Presentation</vt:lpstr>
      <vt:lpstr>PowerPoint Presentation</vt:lpstr>
      <vt:lpstr>PowerPoint Presentation</vt:lpstr>
      <vt:lpstr>PowerPoint Presentation</vt:lpstr>
      <vt:lpstr>PowerPoint Presentation</vt:lpstr>
      <vt:lpstr>Take-home messages</vt:lpstr>
      <vt:lpstr>Contact</vt:lpstr>
      <vt:lpstr>Further information</vt:lpstr>
      <vt:lpstr>Imprint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Dietemann Lauren</cp:lastModifiedBy>
  <cp:revision>413</cp:revision>
  <dcterms:created xsi:type="dcterms:W3CDTF">2021-02-10T13:15:41Z</dcterms:created>
  <dcterms:modified xsi:type="dcterms:W3CDTF">2022-10-06T06:47:41Z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