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3" r:id="rId3"/>
    <p:sldId id="260" r:id="rId4"/>
    <p:sldId id="265" r:id="rId5"/>
    <p:sldId id="261" r:id="rId6"/>
    <p:sldId id="280" r:id="rId7"/>
    <p:sldId id="262" r:id="rId8"/>
    <p:sldId id="267" r:id="rId9"/>
    <p:sldId id="303" r:id="rId10"/>
    <p:sldId id="304" r:id="rId11"/>
    <p:sldId id="305" r:id="rId12"/>
    <p:sldId id="309" r:id="rId13"/>
    <p:sldId id="306" r:id="rId14"/>
    <p:sldId id="307" r:id="rId15"/>
    <p:sldId id="308" r:id="rId16"/>
    <p:sldId id="310" r:id="rId17"/>
  </p:sldIdLst>
  <p:sldSz cx="9144000" cy="6858000" type="screen4x3"/>
  <p:notesSz cx="6648450" cy="98504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158" autoAdjust="0"/>
    <p:restoredTop sz="68678" autoAdjust="0"/>
  </p:normalViewPr>
  <p:slideViewPr>
    <p:cSldViewPr>
      <p:cViewPr varScale="1">
        <p:scale>
          <a:sx n="90" d="100"/>
          <a:sy n="90" d="100"/>
        </p:scale>
        <p:origin x="292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AFD41-607F-4FB0-9575-E35356C2180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3893008-5AFE-423D-BDDF-40D052FD45B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a-DK" dirty="0"/>
        </a:p>
      </dgm:t>
    </dgm:pt>
    <dgm:pt modelId="{549FB6A3-9EA4-4F0E-827D-1B80A2B615EE}" type="parTrans" cxnId="{0C0F19B1-FC24-48DD-8C67-30ECF436E4AB}">
      <dgm:prSet/>
      <dgm:spPr/>
      <dgm:t>
        <a:bodyPr/>
        <a:lstStyle/>
        <a:p>
          <a:endParaRPr lang="da-DK"/>
        </a:p>
      </dgm:t>
    </dgm:pt>
    <dgm:pt modelId="{A317E0A3-2753-4C31-AF27-893386F43C11}" type="sibTrans" cxnId="{0C0F19B1-FC24-48DD-8C67-30ECF436E4AB}">
      <dgm:prSet/>
      <dgm:spPr/>
      <dgm:t>
        <a:bodyPr/>
        <a:lstStyle/>
        <a:p>
          <a:endParaRPr lang="da-DK"/>
        </a:p>
      </dgm:t>
    </dgm:pt>
    <dgm:pt modelId="{683CEFD7-E91E-4524-B651-07159D524CE2}">
      <dgm:prSet phldrT="[Text]" custT="1"/>
      <dgm:spPr/>
      <dgm:t>
        <a:bodyPr/>
        <a:lstStyle/>
        <a:p>
          <a:r>
            <a:rPr lang="da-DK" sz="1000" smtClean="0"/>
            <a:t>Research</a:t>
          </a:r>
          <a:endParaRPr lang="da-DK" sz="1000" dirty="0"/>
        </a:p>
      </dgm:t>
    </dgm:pt>
    <dgm:pt modelId="{06EE3087-2400-474B-9D39-666261968F68}" type="parTrans" cxnId="{BACF537B-7B5A-4F65-A4B2-683A3C2EDA73}">
      <dgm:prSet/>
      <dgm:spPr/>
      <dgm:t>
        <a:bodyPr/>
        <a:lstStyle/>
        <a:p>
          <a:endParaRPr lang="da-DK"/>
        </a:p>
      </dgm:t>
    </dgm:pt>
    <dgm:pt modelId="{DD2AE177-2E66-4A7D-8F2B-34A3E9758D19}" type="sibTrans" cxnId="{BACF537B-7B5A-4F65-A4B2-683A3C2EDA73}">
      <dgm:prSet/>
      <dgm:spPr/>
      <dgm:t>
        <a:bodyPr/>
        <a:lstStyle/>
        <a:p>
          <a:endParaRPr lang="da-DK"/>
        </a:p>
      </dgm:t>
    </dgm:pt>
    <dgm:pt modelId="{BC1BE14E-27F6-4275-BE4A-084B71FA2B0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a-DK" sz="1000" smtClean="0"/>
            <a:t>Practise</a:t>
          </a:r>
          <a:endParaRPr lang="da-DK" sz="1000" dirty="0"/>
        </a:p>
      </dgm:t>
    </dgm:pt>
    <dgm:pt modelId="{B0CC2AF1-AB4D-43DC-A67F-24848E1E7A6C}" type="parTrans" cxnId="{AEB6B8EC-6EA0-40C9-9D14-103629503B03}">
      <dgm:prSet/>
      <dgm:spPr/>
      <dgm:t>
        <a:bodyPr/>
        <a:lstStyle/>
        <a:p>
          <a:endParaRPr lang="da-DK"/>
        </a:p>
      </dgm:t>
    </dgm:pt>
    <dgm:pt modelId="{41C191CB-3AF2-4849-AB05-4ED2B7157058}" type="sibTrans" cxnId="{AEB6B8EC-6EA0-40C9-9D14-103629503B03}">
      <dgm:prSet/>
      <dgm:spPr/>
      <dgm:t>
        <a:bodyPr/>
        <a:lstStyle/>
        <a:p>
          <a:endParaRPr lang="da-DK"/>
        </a:p>
      </dgm:t>
    </dgm:pt>
    <dgm:pt modelId="{1C76EF49-7E01-472F-98F0-99F1C5E50622}">
      <dgm:prSet phldrT="[Text]" custT="1"/>
      <dgm:spPr/>
      <dgm:t>
        <a:bodyPr/>
        <a:lstStyle/>
        <a:p>
          <a:r>
            <a:rPr lang="da-DK" sz="1000" smtClean="0"/>
            <a:t>Advising</a:t>
          </a:r>
          <a:endParaRPr lang="da-DK" sz="1000" dirty="0"/>
        </a:p>
      </dgm:t>
    </dgm:pt>
    <dgm:pt modelId="{6DB90948-EA37-4940-BD42-29AF3BE4E911}" type="parTrans" cxnId="{1E2A2EA6-B09F-4455-8CB4-CF96828F2071}">
      <dgm:prSet/>
      <dgm:spPr/>
      <dgm:t>
        <a:bodyPr/>
        <a:lstStyle/>
        <a:p>
          <a:endParaRPr lang="da-DK"/>
        </a:p>
      </dgm:t>
    </dgm:pt>
    <dgm:pt modelId="{6CA85A17-F328-4FB0-A3CF-3EBA610BC285}" type="sibTrans" cxnId="{1E2A2EA6-B09F-4455-8CB4-CF96828F2071}">
      <dgm:prSet/>
      <dgm:spPr/>
      <dgm:t>
        <a:bodyPr/>
        <a:lstStyle/>
        <a:p>
          <a:endParaRPr lang="da-DK"/>
        </a:p>
      </dgm:t>
    </dgm:pt>
    <dgm:pt modelId="{767BE6A2-292D-4314-A263-95E97B99046E}">
      <dgm:prSet phldrT="[Text]"/>
      <dgm:spPr/>
      <dgm:t>
        <a:bodyPr/>
        <a:lstStyle/>
        <a:p>
          <a:r>
            <a:rPr lang="da-DK" smtClean="0"/>
            <a:t>Teaching</a:t>
          </a:r>
          <a:endParaRPr lang="da-DK" dirty="0"/>
        </a:p>
      </dgm:t>
    </dgm:pt>
    <dgm:pt modelId="{61E3D822-0BEE-487B-BA6A-2010604843D2}" type="parTrans" cxnId="{287FCE99-721D-49C6-BA12-C163575D08C9}">
      <dgm:prSet/>
      <dgm:spPr/>
      <dgm:t>
        <a:bodyPr/>
        <a:lstStyle/>
        <a:p>
          <a:endParaRPr lang="da-DK"/>
        </a:p>
      </dgm:t>
    </dgm:pt>
    <dgm:pt modelId="{0DA50EAD-35FC-4C9D-9EAB-4F4130DED956}" type="sibTrans" cxnId="{287FCE99-721D-49C6-BA12-C163575D08C9}">
      <dgm:prSet/>
      <dgm:spPr/>
      <dgm:t>
        <a:bodyPr/>
        <a:lstStyle/>
        <a:p>
          <a:endParaRPr lang="da-DK"/>
        </a:p>
      </dgm:t>
    </dgm:pt>
    <dgm:pt modelId="{6745A091-4A2A-48C6-A648-18E682440F69}" type="pres">
      <dgm:prSet presAssocID="{6D1AFD41-607F-4FB0-9575-E35356C218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7DCEF98E-61A3-4457-9066-24E1CB119007}" type="pres">
      <dgm:prSet presAssocID="{83893008-5AFE-423D-BDDF-40D052FD45B3}" presName="centerShape" presStyleLbl="node0" presStyleIdx="0" presStyleCnt="1" custScaleX="33062" custScaleY="38591"/>
      <dgm:spPr/>
      <dgm:t>
        <a:bodyPr/>
        <a:lstStyle/>
        <a:p>
          <a:endParaRPr lang="da-DK"/>
        </a:p>
      </dgm:t>
    </dgm:pt>
    <dgm:pt modelId="{63BF000C-E1F9-424B-9496-24242491629D}" type="pres">
      <dgm:prSet presAssocID="{06EE3087-2400-474B-9D39-666261968F68}" presName="Name9" presStyleLbl="parChTrans1D2" presStyleIdx="0" presStyleCnt="4"/>
      <dgm:spPr/>
      <dgm:t>
        <a:bodyPr/>
        <a:lstStyle/>
        <a:p>
          <a:endParaRPr lang="da-DK"/>
        </a:p>
      </dgm:t>
    </dgm:pt>
    <dgm:pt modelId="{DBFF5C85-4E7B-4220-8795-27C0EE7EFE8F}" type="pres">
      <dgm:prSet presAssocID="{06EE3087-2400-474B-9D39-666261968F68}" presName="connTx" presStyleLbl="parChTrans1D2" presStyleIdx="0" presStyleCnt="4"/>
      <dgm:spPr/>
      <dgm:t>
        <a:bodyPr/>
        <a:lstStyle/>
        <a:p>
          <a:endParaRPr lang="da-DK"/>
        </a:p>
      </dgm:t>
    </dgm:pt>
    <dgm:pt modelId="{8BCF6620-6BE3-490B-A620-2A23E6A8D557}" type="pres">
      <dgm:prSet presAssocID="{683CEFD7-E91E-4524-B651-07159D524CE2}" presName="node" presStyleLbl="node1" presStyleIdx="0" presStyleCnt="4" custScaleX="71157" custScaleY="30713" custRadScaleRad="76910" custRadScaleInc="104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06EEAF7-DCA0-4312-BC32-DF608ED8E50C}" type="pres">
      <dgm:prSet presAssocID="{B0CC2AF1-AB4D-43DC-A67F-24848E1E7A6C}" presName="Name9" presStyleLbl="parChTrans1D2" presStyleIdx="1" presStyleCnt="4"/>
      <dgm:spPr/>
      <dgm:t>
        <a:bodyPr/>
        <a:lstStyle/>
        <a:p>
          <a:endParaRPr lang="da-DK"/>
        </a:p>
      </dgm:t>
    </dgm:pt>
    <dgm:pt modelId="{EEF1489B-C330-492B-A749-8C8945F7A351}" type="pres">
      <dgm:prSet presAssocID="{B0CC2AF1-AB4D-43DC-A67F-24848E1E7A6C}" presName="connTx" presStyleLbl="parChTrans1D2" presStyleIdx="1" presStyleCnt="4"/>
      <dgm:spPr/>
      <dgm:t>
        <a:bodyPr/>
        <a:lstStyle/>
        <a:p>
          <a:endParaRPr lang="da-DK"/>
        </a:p>
      </dgm:t>
    </dgm:pt>
    <dgm:pt modelId="{A0B72744-E847-42C2-9C28-CDC34B0F9679}" type="pres">
      <dgm:prSet presAssocID="{BC1BE14E-27F6-4275-BE4A-084B71FA2B02}" presName="node" presStyleLbl="node1" presStyleIdx="1" presStyleCnt="4" custScaleX="66132" custScaleY="4352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CF54A44-1514-4D67-80BD-F8EBCDD8C28D}" type="pres">
      <dgm:prSet presAssocID="{6DB90948-EA37-4940-BD42-29AF3BE4E911}" presName="Name9" presStyleLbl="parChTrans1D2" presStyleIdx="2" presStyleCnt="4"/>
      <dgm:spPr/>
      <dgm:t>
        <a:bodyPr/>
        <a:lstStyle/>
        <a:p>
          <a:endParaRPr lang="da-DK"/>
        </a:p>
      </dgm:t>
    </dgm:pt>
    <dgm:pt modelId="{8B54FC9C-3930-4C2A-B6AA-B9F3F95218F3}" type="pres">
      <dgm:prSet presAssocID="{6DB90948-EA37-4940-BD42-29AF3BE4E911}" presName="connTx" presStyleLbl="parChTrans1D2" presStyleIdx="2" presStyleCnt="4"/>
      <dgm:spPr/>
      <dgm:t>
        <a:bodyPr/>
        <a:lstStyle/>
        <a:p>
          <a:endParaRPr lang="da-DK"/>
        </a:p>
      </dgm:t>
    </dgm:pt>
    <dgm:pt modelId="{35E3EF65-1708-4CED-8179-D85437A8384D}" type="pres">
      <dgm:prSet presAssocID="{1C76EF49-7E01-472F-98F0-99F1C5E50622}" presName="node" presStyleLbl="node1" presStyleIdx="2" presStyleCnt="4" custScaleX="68275" custScaleY="29748" custRadScaleRad="123716" custRadScaleInc="18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2EE2D0E-830A-45D7-A145-F3F74240E2C8}" type="pres">
      <dgm:prSet presAssocID="{61E3D822-0BEE-487B-BA6A-2010604843D2}" presName="Name9" presStyleLbl="parChTrans1D2" presStyleIdx="3" presStyleCnt="4"/>
      <dgm:spPr/>
      <dgm:t>
        <a:bodyPr/>
        <a:lstStyle/>
        <a:p>
          <a:endParaRPr lang="da-DK"/>
        </a:p>
      </dgm:t>
    </dgm:pt>
    <dgm:pt modelId="{C5EAA968-657B-48AA-968A-DA68F2858CC1}" type="pres">
      <dgm:prSet presAssocID="{61E3D822-0BEE-487B-BA6A-2010604843D2}" presName="connTx" presStyleLbl="parChTrans1D2" presStyleIdx="3" presStyleCnt="4"/>
      <dgm:spPr/>
      <dgm:t>
        <a:bodyPr/>
        <a:lstStyle/>
        <a:p>
          <a:endParaRPr lang="da-DK"/>
        </a:p>
      </dgm:t>
    </dgm:pt>
    <dgm:pt modelId="{F6813CDE-F986-4C1B-B49E-468B420BE526}" type="pres">
      <dgm:prSet presAssocID="{767BE6A2-292D-4314-A263-95E97B99046E}" presName="node" presStyleLbl="node1" presStyleIdx="3" presStyleCnt="4" custScaleX="64254" custScaleY="39354" custRadScaleRad="82651" custRadScaleInc="223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6A52565-8433-45A8-AC22-A48A4946ED80}" type="presOf" srcId="{6DB90948-EA37-4940-BD42-29AF3BE4E911}" destId="{4CF54A44-1514-4D67-80BD-F8EBCDD8C28D}" srcOrd="0" destOrd="0" presId="urn:microsoft.com/office/officeart/2005/8/layout/radial1"/>
    <dgm:cxn modelId="{1E2A2EA6-B09F-4455-8CB4-CF96828F2071}" srcId="{83893008-5AFE-423D-BDDF-40D052FD45B3}" destId="{1C76EF49-7E01-472F-98F0-99F1C5E50622}" srcOrd="2" destOrd="0" parTransId="{6DB90948-EA37-4940-BD42-29AF3BE4E911}" sibTransId="{6CA85A17-F328-4FB0-A3CF-3EBA610BC285}"/>
    <dgm:cxn modelId="{A1E27467-3C36-4474-AA06-8B19148147E1}" type="presOf" srcId="{767BE6A2-292D-4314-A263-95E97B99046E}" destId="{F6813CDE-F986-4C1B-B49E-468B420BE526}" srcOrd="0" destOrd="0" presId="urn:microsoft.com/office/officeart/2005/8/layout/radial1"/>
    <dgm:cxn modelId="{0C0F19B1-FC24-48DD-8C67-30ECF436E4AB}" srcId="{6D1AFD41-607F-4FB0-9575-E35356C21803}" destId="{83893008-5AFE-423D-BDDF-40D052FD45B3}" srcOrd="0" destOrd="0" parTransId="{549FB6A3-9EA4-4F0E-827D-1B80A2B615EE}" sibTransId="{A317E0A3-2753-4C31-AF27-893386F43C11}"/>
    <dgm:cxn modelId="{C2A20F7E-770B-44E7-820E-5EDAF1804208}" type="presOf" srcId="{B0CC2AF1-AB4D-43DC-A67F-24848E1E7A6C}" destId="{606EEAF7-DCA0-4312-BC32-DF608ED8E50C}" srcOrd="0" destOrd="0" presId="urn:microsoft.com/office/officeart/2005/8/layout/radial1"/>
    <dgm:cxn modelId="{80427D1F-8B15-4897-B5C7-4160C979669A}" type="presOf" srcId="{6D1AFD41-607F-4FB0-9575-E35356C21803}" destId="{6745A091-4A2A-48C6-A648-18E682440F69}" srcOrd="0" destOrd="0" presId="urn:microsoft.com/office/officeart/2005/8/layout/radial1"/>
    <dgm:cxn modelId="{287FCE99-721D-49C6-BA12-C163575D08C9}" srcId="{83893008-5AFE-423D-BDDF-40D052FD45B3}" destId="{767BE6A2-292D-4314-A263-95E97B99046E}" srcOrd="3" destOrd="0" parTransId="{61E3D822-0BEE-487B-BA6A-2010604843D2}" sibTransId="{0DA50EAD-35FC-4C9D-9EAB-4F4130DED956}"/>
    <dgm:cxn modelId="{2D6D7FC2-5317-4C6B-95E9-E064322D5847}" type="presOf" srcId="{6DB90948-EA37-4940-BD42-29AF3BE4E911}" destId="{8B54FC9C-3930-4C2A-B6AA-B9F3F95218F3}" srcOrd="1" destOrd="0" presId="urn:microsoft.com/office/officeart/2005/8/layout/radial1"/>
    <dgm:cxn modelId="{065970C2-0242-48A1-8510-8C5C8EDA1697}" type="presOf" srcId="{06EE3087-2400-474B-9D39-666261968F68}" destId="{63BF000C-E1F9-424B-9496-24242491629D}" srcOrd="0" destOrd="0" presId="urn:microsoft.com/office/officeart/2005/8/layout/radial1"/>
    <dgm:cxn modelId="{38D0A70D-C4C7-481E-893C-4D8A642C13F5}" type="presOf" srcId="{1C76EF49-7E01-472F-98F0-99F1C5E50622}" destId="{35E3EF65-1708-4CED-8179-D85437A8384D}" srcOrd="0" destOrd="0" presId="urn:microsoft.com/office/officeart/2005/8/layout/radial1"/>
    <dgm:cxn modelId="{AEB6B8EC-6EA0-40C9-9D14-103629503B03}" srcId="{83893008-5AFE-423D-BDDF-40D052FD45B3}" destId="{BC1BE14E-27F6-4275-BE4A-084B71FA2B02}" srcOrd="1" destOrd="0" parTransId="{B0CC2AF1-AB4D-43DC-A67F-24848E1E7A6C}" sibTransId="{41C191CB-3AF2-4849-AB05-4ED2B7157058}"/>
    <dgm:cxn modelId="{34F9B38F-F9D7-4F0D-8968-DA3AFBAB8668}" type="presOf" srcId="{683CEFD7-E91E-4524-B651-07159D524CE2}" destId="{8BCF6620-6BE3-490B-A620-2A23E6A8D557}" srcOrd="0" destOrd="0" presId="urn:microsoft.com/office/officeart/2005/8/layout/radial1"/>
    <dgm:cxn modelId="{2F77FF02-45DF-49DD-ACB2-4E8CBD9F08A1}" type="presOf" srcId="{BC1BE14E-27F6-4275-BE4A-084B71FA2B02}" destId="{A0B72744-E847-42C2-9C28-CDC34B0F9679}" srcOrd="0" destOrd="0" presId="urn:microsoft.com/office/officeart/2005/8/layout/radial1"/>
    <dgm:cxn modelId="{D41896CB-0C7D-4B91-AA8F-DC25E329566C}" type="presOf" srcId="{61E3D822-0BEE-487B-BA6A-2010604843D2}" destId="{72EE2D0E-830A-45D7-A145-F3F74240E2C8}" srcOrd="0" destOrd="0" presId="urn:microsoft.com/office/officeart/2005/8/layout/radial1"/>
    <dgm:cxn modelId="{B4794179-8B7A-435E-AA97-7A42FEC2F901}" type="presOf" srcId="{83893008-5AFE-423D-BDDF-40D052FD45B3}" destId="{7DCEF98E-61A3-4457-9066-24E1CB119007}" srcOrd="0" destOrd="0" presId="urn:microsoft.com/office/officeart/2005/8/layout/radial1"/>
    <dgm:cxn modelId="{BACF537B-7B5A-4F65-A4B2-683A3C2EDA73}" srcId="{83893008-5AFE-423D-BDDF-40D052FD45B3}" destId="{683CEFD7-E91E-4524-B651-07159D524CE2}" srcOrd="0" destOrd="0" parTransId="{06EE3087-2400-474B-9D39-666261968F68}" sibTransId="{DD2AE177-2E66-4A7D-8F2B-34A3E9758D19}"/>
    <dgm:cxn modelId="{8F7ED8A6-4CB0-4349-9295-2308392AC755}" type="presOf" srcId="{B0CC2AF1-AB4D-43DC-A67F-24848E1E7A6C}" destId="{EEF1489B-C330-492B-A749-8C8945F7A351}" srcOrd="1" destOrd="0" presId="urn:microsoft.com/office/officeart/2005/8/layout/radial1"/>
    <dgm:cxn modelId="{1F80E1B8-B938-4048-8034-B95780BDBB56}" type="presOf" srcId="{06EE3087-2400-474B-9D39-666261968F68}" destId="{DBFF5C85-4E7B-4220-8795-27C0EE7EFE8F}" srcOrd="1" destOrd="0" presId="urn:microsoft.com/office/officeart/2005/8/layout/radial1"/>
    <dgm:cxn modelId="{2621AD81-8F4C-4904-847A-9E28D30C3522}" type="presOf" srcId="{61E3D822-0BEE-487B-BA6A-2010604843D2}" destId="{C5EAA968-657B-48AA-968A-DA68F2858CC1}" srcOrd="1" destOrd="0" presId="urn:microsoft.com/office/officeart/2005/8/layout/radial1"/>
    <dgm:cxn modelId="{9277B455-1A06-4E44-A4CF-C160523229F1}" type="presParOf" srcId="{6745A091-4A2A-48C6-A648-18E682440F69}" destId="{7DCEF98E-61A3-4457-9066-24E1CB119007}" srcOrd="0" destOrd="0" presId="urn:microsoft.com/office/officeart/2005/8/layout/radial1"/>
    <dgm:cxn modelId="{D6862F9D-5517-4AD2-9D07-300A61CC89F9}" type="presParOf" srcId="{6745A091-4A2A-48C6-A648-18E682440F69}" destId="{63BF000C-E1F9-424B-9496-24242491629D}" srcOrd="1" destOrd="0" presId="urn:microsoft.com/office/officeart/2005/8/layout/radial1"/>
    <dgm:cxn modelId="{D10390CD-051C-4DB1-BCBD-957D3FD32488}" type="presParOf" srcId="{63BF000C-E1F9-424B-9496-24242491629D}" destId="{DBFF5C85-4E7B-4220-8795-27C0EE7EFE8F}" srcOrd="0" destOrd="0" presId="urn:microsoft.com/office/officeart/2005/8/layout/radial1"/>
    <dgm:cxn modelId="{FAD606FD-EB61-413E-946F-7BCB7E5E4FCE}" type="presParOf" srcId="{6745A091-4A2A-48C6-A648-18E682440F69}" destId="{8BCF6620-6BE3-490B-A620-2A23E6A8D557}" srcOrd="2" destOrd="0" presId="urn:microsoft.com/office/officeart/2005/8/layout/radial1"/>
    <dgm:cxn modelId="{AC326473-CA01-4AFE-931B-DB2BCEC3D5DC}" type="presParOf" srcId="{6745A091-4A2A-48C6-A648-18E682440F69}" destId="{606EEAF7-DCA0-4312-BC32-DF608ED8E50C}" srcOrd="3" destOrd="0" presId="urn:microsoft.com/office/officeart/2005/8/layout/radial1"/>
    <dgm:cxn modelId="{E74F633E-A616-4F03-9963-7C164511AE69}" type="presParOf" srcId="{606EEAF7-DCA0-4312-BC32-DF608ED8E50C}" destId="{EEF1489B-C330-492B-A749-8C8945F7A351}" srcOrd="0" destOrd="0" presId="urn:microsoft.com/office/officeart/2005/8/layout/radial1"/>
    <dgm:cxn modelId="{1F8AB473-A86F-437D-B527-92164D2FE2F8}" type="presParOf" srcId="{6745A091-4A2A-48C6-A648-18E682440F69}" destId="{A0B72744-E847-42C2-9C28-CDC34B0F9679}" srcOrd="4" destOrd="0" presId="urn:microsoft.com/office/officeart/2005/8/layout/radial1"/>
    <dgm:cxn modelId="{9873E863-4F3D-4A44-81EC-43E7DF95CA2D}" type="presParOf" srcId="{6745A091-4A2A-48C6-A648-18E682440F69}" destId="{4CF54A44-1514-4D67-80BD-F8EBCDD8C28D}" srcOrd="5" destOrd="0" presId="urn:microsoft.com/office/officeart/2005/8/layout/radial1"/>
    <dgm:cxn modelId="{0C26C141-6D73-4538-98DC-89D9017D0972}" type="presParOf" srcId="{4CF54A44-1514-4D67-80BD-F8EBCDD8C28D}" destId="{8B54FC9C-3930-4C2A-B6AA-B9F3F95218F3}" srcOrd="0" destOrd="0" presId="urn:microsoft.com/office/officeart/2005/8/layout/radial1"/>
    <dgm:cxn modelId="{21291D2D-C3B9-4BEA-9861-51B396A00818}" type="presParOf" srcId="{6745A091-4A2A-48C6-A648-18E682440F69}" destId="{35E3EF65-1708-4CED-8179-D85437A8384D}" srcOrd="6" destOrd="0" presId="urn:microsoft.com/office/officeart/2005/8/layout/radial1"/>
    <dgm:cxn modelId="{B49BEBCD-88B9-4E61-B906-C795588388D0}" type="presParOf" srcId="{6745A091-4A2A-48C6-A648-18E682440F69}" destId="{72EE2D0E-830A-45D7-A145-F3F74240E2C8}" srcOrd="7" destOrd="0" presId="urn:microsoft.com/office/officeart/2005/8/layout/radial1"/>
    <dgm:cxn modelId="{193C7CB8-EF8F-4191-BDBF-85498881A905}" type="presParOf" srcId="{72EE2D0E-830A-45D7-A145-F3F74240E2C8}" destId="{C5EAA968-657B-48AA-968A-DA68F2858CC1}" srcOrd="0" destOrd="0" presId="urn:microsoft.com/office/officeart/2005/8/layout/radial1"/>
    <dgm:cxn modelId="{67595BE1-1215-41A1-9337-343C1313253F}" type="presParOf" srcId="{6745A091-4A2A-48C6-A648-18E682440F69}" destId="{F6813CDE-F986-4C1B-B49E-468B420BE5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EF98E-61A3-4457-9066-24E1CB119007}">
      <dsp:nvSpPr>
        <dsp:cNvPr id="0" name=""/>
        <dsp:cNvSpPr/>
      </dsp:nvSpPr>
      <dsp:spPr>
        <a:xfrm>
          <a:off x="3629739" y="2381906"/>
          <a:ext cx="488697" cy="5704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900" kern="1200" dirty="0"/>
        </a:p>
      </dsp:txBody>
      <dsp:txXfrm>
        <a:off x="3701307" y="2465443"/>
        <a:ext cx="345561" cy="403349"/>
      </dsp:txXfrm>
    </dsp:sp>
    <dsp:sp modelId="{63BF000C-E1F9-424B-9496-24242491629D}">
      <dsp:nvSpPr>
        <dsp:cNvPr id="0" name=""/>
        <dsp:cNvSpPr/>
      </dsp:nvSpPr>
      <dsp:spPr>
        <a:xfrm rot="16228107">
          <a:off x="3397531" y="1881960"/>
          <a:ext cx="965672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965672" y="17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856225" y="1874957"/>
        <a:ext cx="48283" cy="48283"/>
      </dsp:txXfrm>
    </dsp:sp>
    <dsp:sp modelId="{8BCF6620-6BE3-490B-A620-2A23E6A8D557}">
      <dsp:nvSpPr>
        <dsp:cNvPr id="0" name=""/>
        <dsp:cNvSpPr/>
      </dsp:nvSpPr>
      <dsp:spPr>
        <a:xfrm>
          <a:off x="3360276" y="962303"/>
          <a:ext cx="1051790" cy="4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smtClean="0"/>
            <a:t>Research</a:t>
          </a:r>
          <a:endParaRPr lang="da-DK" sz="1000" kern="1200" dirty="0"/>
        </a:p>
      </dsp:txBody>
      <dsp:txXfrm>
        <a:off x="3514307" y="1028786"/>
        <a:ext cx="743728" cy="321010"/>
      </dsp:txXfrm>
    </dsp:sp>
    <dsp:sp modelId="{606EEAF7-DCA0-4312-BC32-DF608ED8E50C}">
      <dsp:nvSpPr>
        <dsp:cNvPr id="0" name=""/>
        <dsp:cNvSpPr/>
      </dsp:nvSpPr>
      <dsp:spPr>
        <a:xfrm>
          <a:off x="4118437" y="2649979"/>
          <a:ext cx="118845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1188458" y="17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4682954" y="2637406"/>
        <a:ext cx="59422" cy="59422"/>
      </dsp:txXfrm>
    </dsp:sp>
    <dsp:sp modelId="{A0B72744-E847-42C2-9C28-CDC34B0F9679}">
      <dsp:nvSpPr>
        <dsp:cNvPr id="0" name=""/>
        <dsp:cNvSpPr/>
      </dsp:nvSpPr>
      <dsp:spPr>
        <a:xfrm>
          <a:off x="5306895" y="2345470"/>
          <a:ext cx="977514" cy="64329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smtClean="0"/>
            <a:t>Practise</a:t>
          </a:r>
          <a:endParaRPr lang="da-DK" sz="1000" kern="1200" dirty="0"/>
        </a:p>
      </dsp:txBody>
      <dsp:txXfrm>
        <a:off x="5450049" y="2439678"/>
        <a:ext cx="691206" cy="454879"/>
      </dsp:txXfrm>
    </dsp:sp>
    <dsp:sp modelId="{4CF54A44-1514-4D67-80BD-F8EBCDD8C28D}">
      <dsp:nvSpPr>
        <dsp:cNvPr id="0" name=""/>
        <dsp:cNvSpPr/>
      </dsp:nvSpPr>
      <dsp:spPr>
        <a:xfrm rot="5404914">
          <a:off x="2936235" y="3871296"/>
          <a:ext cx="1872214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1872214" y="17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600" kern="1200"/>
        </a:p>
      </dsp:txBody>
      <dsp:txXfrm rot="10800000">
        <a:off x="3825537" y="3841630"/>
        <a:ext cx="93610" cy="93610"/>
      </dsp:txXfrm>
    </dsp:sp>
    <dsp:sp modelId="{35E3EF65-1708-4CED-8179-D85437A8384D}">
      <dsp:nvSpPr>
        <dsp:cNvPr id="0" name=""/>
        <dsp:cNvSpPr/>
      </dsp:nvSpPr>
      <dsp:spPr>
        <a:xfrm>
          <a:off x="3366094" y="4824541"/>
          <a:ext cx="1009190" cy="43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smtClean="0"/>
            <a:t>Advising</a:t>
          </a:r>
          <a:endParaRPr lang="da-DK" sz="1000" kern="1200" dirty="0"/>
        </a:p>
      </dsp:txBody>
      <dsp:txXfrm>
        <a:off x="3513886" y="4888935"/>
        <a:ext cx="713606" cy="310924"/>
      </dsp:txXfrm>
    </dsp:sp>
    <dsp:sp modelId="{72EE2D0E-830A-45D7-A145-F3F74240E2C8}">
      <dsp:nvSpPr>
        <dsp:cNvPr id="0" name=""/>
        <dsp:cNvSpPr/>
      </dsp:nvSpPr>
      <dsp:spPr>
        <a:xfrm rot="10860399">
          <a:off x="2760756" y="2638052"/>
          <a:ext cx="869077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869077" y="17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 rot="10800000">
        <a:off x="3173568" y="2633463"/>
        <a:ext cx="43453" cy="43453"/>
      </dsp:txXfrm>
    </dsp:sp>
    <dsp:sp modelId="{F6813CDE-F986-4C1B-B49E-468B420BE526}">
      <dsp:nvSpPr>
        <dsp:cNvPr id="0" name=""/>
        <dsp:cNvSpPr/>
      </dsp:nvSpPr>
      <dsp:spPr>
        <a:xfrm>
          <a:off x="1811263" y="2348365"/>
          <a:ext cx="949755" cy="581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smtClean="0"/>
            <a:t>Teaching</a:t>
          </a:r>
          <a:endParaRPr lang="da-DK" sz="1300" kern="1200" dirty="0"/>
        </a:p>
      </dsp:txBody>
      <dsp:txXfrm>
        <a:off x="1950351" y="2433553"/>
        <a:ext cx="671579" cy="4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8313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358313"/>
            <a:ext cx="28813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0BC50-AFDC-45D1-959D-AA6AC991CF49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8005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a-DK" alt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da-DK" altLang="da-DK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38188"/>
            <a:ext cx="4924425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78363"/>
            <a:ext cx="5318125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6725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a-DK" altLang="da-DK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56725"/>
            <a:ext cx="28813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F5EBD9-3D68-468E-842C-85936D466C8F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66144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4599" indent="-278692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4768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0675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06582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2489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397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4304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0211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689621-36B3-43E8-9899-2988E7899EAB}" type="slidenum">
              <a:rPr lang="da-DK" altLang="da-DK" sz="1300"/>
              <a:pPr eaLnBrk="1" hangingPunct="1">
                <a:spcBef>
                  <a:spcPct val="0"/>
                </a:spcBef>
              </a:pPr>
              <a:t>1</a:t>
            </a:fld>
            <a:endParaRPr lang="da-DK" altLang="da-DK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790" y="4678958"/>
            <a:ext cx="4872872" cy="44326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pPr eaLnBrk="1" hangingPunct="1"/>
            <a:endParaRPr lang="en-US" altLang="da-DK" smtClean="0"/>
          </a:p>
        </p:txBody>
      </p:sp>
    </p:spTree>
    <p:extLst>
      <p:ext uri="{BB962C8B-B14F-4D97-AF65-F5344CB8AC3E}">
        <p14:creationId xmlns:p14="http://schemas.microsoft.com/office/powerpoint/2010/main" val="359806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Organic</a:t>
            </a:r>
            <a:r>
              <a:rPr lang="da-DK" dirty="0" smtClean="0"/>
              <a:t> </a:t>
            </a:r>
            <a:r>
              <a:rPr lang="da-DK" dirty="0" err="1" smtClean="0"/>
              <a:t>Eprints</a:t>
            </a:r>
            <a:r>
              <a:rPr lang="da-DK" baseline="0" dirty="0" smtClean="0"/>
              <a:t> kan bruges i mange sammenhænge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5EBD9-3D68-468E-842C-85936D466C8F}" type="slidenum">
              <a:rPr lang="da-DK" altLang="da-DK" smtClean="0"/>
              <a:pPr/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0569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4599" indent="-278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4768" indent="-222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0675" indent="-222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06582" indent="-222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2489" indent="-222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397" indent="-222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4304" indent="-222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0211" indent="-222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EC7B70-25B5-4CB6-BB62-D02C3C1984D9}" type="slidenum">
              <a:rPr lang="da-DK" altLang="da-DK" sz="1300"/>
              <a:pPr eaLnBrk="1" hangingPunct="1">
                <a:spcBef>
                  <a:spcPct val="0"/>
                </a:spcBef>
              </a:pPr>
              <a:t>3</a:t>
            </a:fld>
            <a:endParaRPr lang="da-DK" altLang="da-DK" sz="1300"/>
          </a:p>
        </p:txBody>
      </p:sp>
    </p:spTree>
    <p:extLst>
      <p:ext uri="{BB962C8B-B14F-4D97-AF65-F5344CB8AC3E}">
        <p14:creationId xmlns:p14="http://schemas.microsoft.com/office/powerpoint/2010/main" val="84781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4599" indent="-278692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4768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0675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06582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2489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397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4304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0211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AA796F-782D-432A-9D99-B33CA0A717BA}" type="slidenum">
              <a:rPr lang="da-DK" altLang="da-DK" sz="1300"/>
              <a:pPr eaLnBrk="1" hangingPunct="1">
                <a:spcBef>
                  <a:spcPct val="0"/>
                </a:spcBef>
              </a:pPr>
              <a:t>4</a:t>
            </a:fld>
            <a:endParaRPr lang="da-DK" altLang="da-DK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790" y="4678958"/>
            <a:ext cx="4872872" cy="44326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pPr eaLnBrk="1" hangingPunct="1"/>
            <a:r>
              <a:rPr lang="en-US" altLang="da-DK" dirty="0" err="1" smtClean="0"/>
              <a:t>Og</a:t>
            </a:r>
            <a:r>
              <a:rPr lang="en-US" altLang="da-DK" dirty="0" smtClean="0"/>
              <a:t> de </a:t>
            </a:r>
            <a:r>
              <a:rPr lang="en-US" altLang="da-DK" dirty="0" err="1" smtClean="0"/>
              <a:t>andre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er</a:t>
            </a:r>
            <a:r>
              <a:rPr lang="en-US" altLang="da-DK" dirty="0" smtClean="0"/>
              <a:t> om </a:t>
            </a:r>
            <a:r>
              <a:rPr lang="en-US" altLang="da-DK" dirty="0" err="1" smtClean="0"/>
              <a:t>landbrug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generelt</a:t>
            </a:r>
            <a:r>
              <a:rPr lang="en-US" altLang="da-DK" dirty="0" smtClean="0"/>
              <a:t> – </a:t>
            </a:r>
            <a:r>
              <a:rPr lang="en-US" altLang="da-DK" dirty="0" err="1" smtClean="0"/>
              <a:t>ikke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økologisk</a:t>
            </a:r>
            <a:r>
              <a:rPr lang="en-US" altLang="da-DK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794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4599" indent="-278692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4768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0675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06582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2489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397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4304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0211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ACA411-5D25-490F-8A79-4ECA0713EEE1}" type="slidenum">
              <a:rPr lang="da-DK" altLang="da-DK" sz="1300"/>
              <a:pPr eaLnBrk="1" hangingPunct="1">
                <a:spcBef>
                  <a:spcPct val="0"/>
                </a:spcBef>
              </a:pPr>
              <a:t>5</a:t>
            </a:fld>
            <a:endParaRPr lang="da-DK" altLang="da-DK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790" y="4678958"/>
            <a:ext cx="4872872" cy="44326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pPr eaLnBrk="1" hangingPunct="1"/>
            <a:r>
              <a:rPr lang="en-US" altLang="da-DK" dirty="0" smtClean="0"/>
              <a:t>For de </a:t>
            </a:r>
            <a:r>
              <a:rPr lang="en-US" altLang="da-DK" dirty="0" err="1" smtClean="0"/>
              <a:t>artikler</a:t>
            </a:r>
            <a:r>
              <a:rPr lang="en-US" altLang="da-DK" dirty="0" smtClean="0"/>
              <a:t>, der </a:t>
            </a:r>
            <a:r>
              <a:rPr lang="en-US" altLang="da-DK" dirty="0" err="1" smtClean="0"/>
              <a:t>ikke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er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direkte</a:t>
            </a:r>
            <a:r>
              <a:rPr lang="en-US" altLang="da-DK" dirty="0" smtClean="0"/>
              <a:t> Open Access, </a:t>
            </a:r>
            <a:r>
              <a:rPr lang="en-US" altLang="da-DK" dirty="0" err="1" smtClean="0"/>
              <a:t>f.eks</a:t>
            </a:r>
            <a:r>
              <a:rPr lang="en-US" altLang="da-DK" dirty="0" smtClean="0"/>
              <a:t>. Fra </a:t>
            </a:r>
            <a:r>
              <a:rPr lang="en-US" altLang="da-DK" dirty="0" err="1" smtClean="0"/>
              <a:t>videnskabelige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tidskrifter</a:t>
            </a:r>
            <a:r>
              <a:rPr lang="en-US" altLang="da-DK" dirty="0" smtClean="0"/>
              <a:t>, </a:t>
            </a:r>
            <a:r>
              <a:rPr lang="en-US" altLang="da-DK" dirty="0" err="1" smtClean="0"/>
              <a:t>er</a:t>
            </a:r>
            <a:r>
              <a:rPr lang="en-US" altLang="da-DK" dirty="0" smtClean="0"/>
              <a:t> der </a:t>
            </a:r>
            <a:r>
              <a:rPr lang="en-US" altLang="da-DK" dirty="0" err="1" smtClean="0"/>
              <a:t>mulighed</a:t>
            </a:r>
            <a:r>
              <a:rPr lang="en-US" altLang="da-DK" dirty="0" smtClean="0"/>
              <a:t> for </a:t>
            </a:r>
            <a:r>
              <a:rPr lang="en-US" altLang="da-DK" dirty="0" err="1" smtClean="0"/>
              <a:t>ved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klik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på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en</a:t>
            </a:r>
            <a:r>
              <a:rPr lang="en-US" altLang="da-DK" dirty="0" smtClean="0"/>
              <a:t> knap at </a:t>
            </a:r>
            <a:r>
              <a:rPr lang="en-US" altLang="da-DK" dirty="0" err="1" smtClean="0"/>
              <a:t>sende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en</a:t>
            </a:r>
            <a:r>
              <a:rPr lang="en-US" altLang="da-DK" dirty="0" smtClean="0"/>
              <a:t> mail </a:t>
            </a:r>
            <a:r>
              <a:rPr lang="en-US" altLang="da-DK" dirty="0" err="1" smtClean="0"/>
              <a:t>til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forfatteren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og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bede</a:t>
            </a:r>
            <a:r>
              <a:rPr lang="en-US" altLang="da-DK" dirty="0" smtClean="0"/>
              <a:t> om </a:t>
            </a:r>
            <a:r>
              <a:rPr lang="en-US" altLang="da-DK" dirty="0" err="1" smtClean="0"/>
              <a:t>en</a:t>
            </a:r>
            <a:r>
              <a:rPr lang="en-US" altLang="da-DK" dirty="0" smtClean="0"/>
              <a:t> kopi. </a:t>
            </a:r>
            <a:r>
              <a:rPr lang="en-US" altLang="da-DK" dirty="0" err="1" smtClean="0"/>
              <a:t>Forfatteren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skal</a:t>
            </a:r>
            <a:r>
              <a:rPr lang="en-US" altLang="da-DK" dirty="0" smtClean="0"/>
              <a:t> bare </a:t>
            </a:r>
            <a:r>
              <a:rPr lang="en-US" altLang="da-DK" dirty="0" err="1" smtClean="0"/>
              <a:t>trykke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godkend</a:t>
            </a:r>
            <a:r>
              <a:rPr lang="en-US" altLang="da-DK" dirty="0" smtClean="0"/>
              <a:t>, </a:t>
            </a:r>
            <a:r>
              <a:rPr lang="en-US" altLang="da-DK" dirty="0" err="1" smtClean="0"/>
              <a:t>så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får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vedkommende</a:t>
            </a:r>
            <a:r>
              <a:rPr lang="en-US" altLang="da-DK" dirty="0" smtClean="0"/>
              <a:t> </a:t>
            </a:r>
            <a:r>
              <a:rPr lang="en-US" altLang="da-DK" dirty="0" err="1" smtClean="0"/>
              <a:t>en</a:t>
            </a:r>
            <a:r>
              <a:rPr lang="en-US" altLang="da-DK" dirty="0" smtClean="0"/>
              <a:t> kopi,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og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dette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er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tilladt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ift</a:t>
            </a:r>
            <a:r>
              <a:rPr lang="en-US" altLang="da-DK" baseline="0" dirty="0" smtClean="0"/>
              <a:t> copyright. </a:t>
            </a:r>
            <a:r>
              <a:rPr lang="en-US" altLang="da-DK" baseline="0" dirty="0" err="1" smtClean="0"/>
              <a:t>Artikler</a:t>
            </a:r>
            <a:r>
              <a:rPr lang="en-US" altLang="da-DK" baseline="0" dirty="0" smtClean="0"/>
              <a:t> med “restricted access” </a:t>
            </a:r>
            <a:r>
              <a:rPr lang="en-US" altLang="da-DK" baseline="0" dirty="0" err="1" smtClean="0"/>
              <a:t>kan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ikke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søges</a:t>
            </a:r>
            <a:r>
              <a:rPr lang="en-US" altLang="da-DK" baseline="0" dirty="0" smtClean="0"/>
              <a:t>/</a:t>
            </a:r>
            <a:r>
              <a:rPr lang="en-US" altLang="da-DK" baseline="0" dirty="0" err="1" smtClean="0"/>
              <a:t>læses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af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søgemaskiner</a:t>
            </a:r>
            <a:r>
              <a:rPr lang="en-US" altLang="da-DK" baseline="0" dirty="0" smtClean="0"/>
              <a:t>, </a:t>
            </a:r>
            <a:r>
              <a:rPr lang="en-US" altLang="da-DK" baseline="0" dirty="0" err="1" smtClean="0"/>
              <a:t>heller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ikke</a:t>
            </a:r>
            <a:r>
              <a:rPr lang="en-US" altLang="da-DK" baseline="0" dirty="0" smtClean="0"/>
              <a:t> </a:t>
            </a:r>
            <a:r>
              <a:rPr lang="en-US" altLang="da-DK" baseline="0" dirty="0" err="1" smtClean="0"/>
              <a:t>tidskrifternes</a:t>
            </a:r>
            <a:r>
              <a:rPr lang="en-US" altLang="da-DK" baseline="0" dirty="0" smtClean="0"/>
              <a:t>.</a:t>
            </a:r>
            <a:endParaRPr lang="en-US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239558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4599" indent="-278692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4768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60675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06582" indent="-222954" defTabSz="911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52489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397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4304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0211" indent="-222954" defTabSz="911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0B3A74-AF81-4A5B-AC28-7C98FE49A4D3}" type="slidenum">
              <a:rPr lang="da-DK" altLang="da-DK" sz="1300"/>
              <a:pPr eaLnBrk="1" hangingPunct="1">
                <a:spcBef>
                  <a:spcPct val="0"/>
                </a:spcBef>
              </a:pPr>
              <a:t>7</a:t>
            </a:fld>
            <a:endParaRPr lang="da-DK" altLang="da-DK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7790" y="4678958"/>
            <a:ext cx="4872872" cy="44326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/>
          <a:p>
            <a:pPr eaLnBrk="1" hangingPunct="1"/>
            <a:r>
              <a:rPr lang="en-US" altLang="da-DK" smtClean="0"/>
              <a:t>Brugere – stor fordel i u-lande, at man gratis kan downloade artikler, som ellers koster dyrt for universitetsbiblioteker o.lign. (og som de mange steder ikke har adgang til)</a:t>
            </a:r>
          </a:p>
          <a:p>
            <a:pPr eaLnBrk="1" hangingPunct="1"/>
            <a:r>
              <a:rPr lang="en-US" altLang="da-DK" smtClean="0"/>
              <a:t>Administratorer – det er jo os her I DK, men det kan jo også være donorer til u-lande, som gerne vil holde øje med output fra projektet – f.eks. ProGrov som har uddannelse med.</a:t>
            </a:r>
          </a:p>
        </p:txBody>
      </p:sp>
    </p:spTree>
    <p:extLst>
      <p:ext uri="{BB962C8B-B14F-4D97-AF65-F5344CB8AC3E}">
        <p14:creationId xmlns:p14="http://schemas.microsoft.com/office/powerpoint/2010/main" val="216262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29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47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8669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43000"/>
            <a:ext cx="54483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471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37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99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57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657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2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430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34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79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78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95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I:\ALMENT\ICROFS LOGO\icrofs_logo_small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6067425"/>
            <a:ext cx="1981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8F8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F8F8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430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 altLang="da-DK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467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teksttypografien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rganic-farmknowledge.org/" TargetMode="External"/><Relationship Id="rId2" Type="http://schemas.openxmlformats.org/officeDocument/2006/relationships/hyperlink" Target="http://orgprints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lsea.rasmussen@icrofs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jpeg"/><Relationship Id="rId7" Type="http://schemas.openxmlformats.org/officeDocument/2006/relationships/diagramData" Target="../diagrams/data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a-DK" sz="1800">
              <a:latin typeface="Arial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671888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>
              <a:latin typeface="Arial" charset="0"/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128316" y="4581128"/>
            <a:ext cx="691276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da-DK" sz="2800" kern="0" dirty="0">
                <a:latin typeface="+mn-lt"/>
              </a:rPr>
              <a:t>Ilse A. Rasmussen</a:t>
            </a:r>
          </a:p>
          <a:p>
            <a:pPr algn="ctr">
              <a:spcBef>
                <a:spcPct val="20000"/>
              </a:spcBef>
              <a:defRPr/>
            </a:pPr>
            <a:r>
              <a:rPr lang="da-DK" sz="2800" kern="0" dirty="0" err="1" smtClean="0">
                <a:latin typeface="+mn-lt"/>
              </a:rPr>
              <a:t>Organic</a:t>
            </a:r>
            <a:r>
              <a:rPr lang="da-DK" sz="2800" kern="0" dirty="0" smtClean="0">
                <a:latin typeface="+mn-lt"/>
              </a:rPr>
              <a:t> Plus 28th June, 2019</a:t>
            </a:r>
            <a:endParaRPr lang="da-DK" sz="2800" kern="0" dirty="0" smtClean="0">
              <a:latin typeface="+mn-lt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1587500" y="5445125"/>
            <a:ext cx="5895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  <a:defRPr/>
            </a:pPr>
            <a:endParaRPr lang="da-DK" sz="2800" kern="0" dirty="0">
              <a:latin typeface="+mn-lt"/>
            </a:endParaRPr>
          </a:p>
        </p:txBody>
      </p:sp>
      <p:pic>
        <p:nvPicPr>
          <p:cNvPr id="10246" name="Picture 1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81075"/>
            <a:ext cx="826452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11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Organic</a:t>
            </a:r>
            <a:r>
              <a:rPr lang="da-DK" dirty="0" smtClean="0"/>
              <a:t> </a:t>
            </a:r>
            <a:r>
              <a:rPr lang="da-DK" dirty="0" err="1" smtClean="0"/>
              <a:t>Farmknowledge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" y="-99392"/>
            <a:ext cx="9666607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3488"/>
            <a:ext cx="121920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25" y="-823913"/>
            <a:ext cx="9467850" cy="85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68192"/>
            <a:ext cx="9933557" cy="71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419100"/>
            <a:ext cx="75723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732589"/>
            <a:ext cx="108013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6321896" cy="3581400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http://orgprints.org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https://organic-farmknowledge.org/</a:t>
            </a:r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1760" y="2438400"/>
            <a:ext cx="5970240" cy="3581400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Ilsea.rasmussen@icrofs.org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99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43163"/>
            <a:ext cx="24161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Aktiv rådgivning i mark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508500"/>
            <a:ext cx="241776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352675"/>
            <a:ext cx="18986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146050"/>
            <a:ext cx="26257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914400" y="692696"/>
          <a:ext cx="7762056" cy="532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43" name="Picture 12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954338"/>
            <a:ext cx="1671638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97125"/>
            <a:ext cx="327501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Orgprints_plakatlogo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48244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29138"/>
            <a:ext cx="155733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059832" y="2397125"/>
            <a:ext cx="5322168" cy="3622675"/>
          </a:xfrm>
        </p:spPr>
        <p:txBody>
          <a:bodyPr/>
          <a:lstStyle/>
          <a:p>
            <a:r>
              <a:rPr lang="da-DK" altLang="da-DK" sz="2800" dirty="0" smtClean="0"/>
              <a:t>Archive with </a:t>
            </a:r>
            <a:r>
              <a:rPr lang="da-DK" altLang="da-DK" sz="2800" dirty="0" err="1" smtClean="0"/>
              <a:t>publications</a:t>
            </a:r>
            <a:r>
              <a:rPr lang="da-DK" altLang="da-DK" sz="2800" dirty="0" smtClean="0"/>
              <a:t> on research and </a:t>
            </a:r>
            <a:r>
              <a:rPr lang="da-DK" altLang="da-DK" sz="2800" dirty="0" err="1" smtClean="0"/>
              <a:t>dissemination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about</a:t>
            </a:r>
            <a:r>
              <a:rPr lang="da-DK" altLang="da-DK" sz="2800" dirty="0" smtClean="0"/>
              <a:t> </a:t>
            </a:r>
            <a:r>
              <a:rPr lang="da-DK" altLang="da-DK" sz="2800" dirty="0" err="1" smtClean="0"/>
              <a:t>organic</a:t>
            </a:r>
            <a:r>
              <a:rPr lang="da-DK" altLang="da-DK" sz="2800" dirty="0" smtClean="0"/>
              <a:t> food systems</a:t>
            </a:r>
          </a:p>
          <a:p>
            <a:r>
              <a:rPr lang="da-DK" altLang="da-DK" sz="2800" dirty="0" smtClean="0"/>
              <a:t>Open Access</a:t>
            </a:r>
          </a:p>
          <a:p>
            <a:r>
              <a:rPr lang="da-DK" altLang="da-DK" sz="2800" dirty="0" smtClean="0"/>
              <a:t>Danish </a:t>
            </a:r>
            <a:r>
              <a:rPr lang="da-DK" altLang="da-DK" sz="2800" dirty="0" err="1" smtClean="0"/>
              <a:t>initiative</a:t>
            </a:r>
            <a:r>
              <a:rPr lang="da-DK" altLang="da-DK" sz="2800" dirty="0" smtClean="0"/>
              <a:t> 2002</a:t>
            </a:r>
          </a:p>
          <a:p>
            <a:pPr lvl="1"/>
            <a:r>
              <a:rPr lang="da-DK" altLang="da-DK" sz="2400" dirty="0" smtClean="0"/>
              <a:t>International</a:t>
            </a:r>
          </a:p>
          <a:p>
            <a:r>
              <a:rPr lang="da-DK" altLang="da-DK" dirty="0" smtClean="0"/>
              <a:t>Open Aire </a:t>
            </a:r>
            <a:r>
              <a:rPr lang="da-DK" altLang="da-DK" dirty="0" err="1" smtClean="0"/>
              <a:t>compliant</a:t>
            </a:r>
            <a:r>
              <a:rPr lang="da-DK" altLang="da-DK" dirty="0" smtClean="0"/>
              <a:t> (H2020-requirement)</a:t>
            </a:r>
          </a:p>
          <a:p>
            <a:pPr>
              <a:buFontTx/>
              <a:buChar char="-"/>
            </a:pPr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29689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a-DK" sz="1800">
              <a:latin typeface="Arial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671888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>
              <a:latin typeface="Arial" charset="0"/>
            </a:endParaRPr>
          </a:p>
        </p:txBody>
      </p:sp>
      <p:sp>
        <p:nvSpPr>
          <p:cNvPr id="16388" name="Rectangle 13"/>
          <p:cNvSpPr txBox="1">
            <a:spLocks noChangeArrowheads="1"/>
          </p:cNvSpPr>
          <p:nvPr/>
        </p:nvSpPr>
        <p:spPr bwMode="auto">
          <a:xfrm>
            <a:off x="2330442" y="4278313"/>
            <a:ext cx="56259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25438" y="1350963"/>
            <a:ext cx="19431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latin typeface="Tahoma" pitchFamily="34" charset="0"/>
                <a:cs typeface="Tahoma" pitchFamily="34" charset="0"/>
              </a:rPr>
              <a:t>Organic</a:t>
            </a:r>
            <a:r>
              <a:rPr lang="da-DK" altLang="da-DK" sz="1800" dirty="0">
                <a:latin typeface="Tahoma" pitchFamily="34" charset="0"/>
                <a:cs typeface="Tahoma" pitchFamily="34" charset="0"/>
              </a:rPr>
              <a:t> Eprints is the </a:t>
            </a:r>
            <a:r>
              <a:rPr lang="da-DK" altLang="da-DK" sz="1800" dirty="0" smtClean="0">
                <a:latin typeface="Tahoma" pitchFamily="34" charset="0"/>
                <a:cs typeface="Tahoma" pitchFamily="34" charset="0"/>
              </a:rPr>
              <a:t>8</a:t>
            </a:r>
            <a:r>
              <a:rPr lang="da-DK" altLang="da-DK" sz="1800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da-DK" altLang="da-DK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a-DK" altLang="da-DK" sz="1800" dirty="0" err="1">
                <a:latin typeface="Tahoma" pitchFamily="34" charset="0"/>
                <a:cs typeface="Tahoma" pitchFamily="34" charset="0"/>
              </a:rPr>
              <a:t>largest</a:t>
            </a:r>
            <a:r>
              <a:rPr lang="da-DK" altLang="da-DK" sz="1800" dirty="0">
                <a:latin typeface="Tahoma" pitchFamily="34" charset="0"/>
                <a:cs typeface="Tahoma" pitchFamily="34" charset="0"/>
              </a:rPr>
              <a:t> </a:t>
            </a:r>
            <a:r>
              <a:rPr lang="da-DK" altLang="da-DK" sz="1800" dirty="0" err="1">
                <a:latin typeface="Tahoma" pitchFamily="34" charset="0"/>
                <a:cs typeface="Tahoma" pitchFamily="34" charset="0"/>
              </a:rPr>
              <a:t>archive</a:t>
            </a:r>
            <a:r>
              <a:rPr lang="da-DK" altLang="da-DK" sz="1800" dirty="0">
                <a:latin typeface="Tahoma" pitchFamily="34" charset="0"/>
                <a:cs typeface="Tahoma" pitchFamily="34" charset="0"/>
              </a:rPr>
              <a:t> on </a:t>
            </a:r>
            <a:r>
              <a:rPr lang="da-DK" altLang="da-DK" sz="1800" dirty="0" err="1">
                <a:latin typeface="Tahoma" pitchFamily="34" charset="0"/>
                <a:cs typeface="Tahoma" pitchFamily="34" charset="0"/>
              </a:rPr>
              <a:t>agriculture</a:t>
            </a:r>
            <a:r>
              <a:rPr lang="da-DK" altLang="da-DK" sz="1800" dirty="0">
                <a:latin typeface="Tahoma" pitchFamily="34" charset="0"/>
                <a:cs typeface="Tahoma" pitchFamily="34" charset="0"/>
              </a:rPr>
              <a:t> in the </a:t>
            </a:r>
            <a:r>
              <a:rPr lang="da-DK" altLang="da-DK" sz="1800" dirty="0" err="1">
                <a:latin typeface="Tahoma" pitchFamily="34" charset="0"/>
                <a:cs typeface="Tahoma" pitchFamily="34" charset="0"/>
              </a:rPr>
              <a:t>world</a:t>
            </a:r>
            <a:r>
              <a:rPr lang="da-DK" altLang="da-DK" sz="1800" dirty="0">
                <a:latin typeface="Tahoma" pitchFamily="34" charset="0"/>
                <a:cs typeface="Tahoma" pitchFamily="34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91" name="Content Placeholder 3" descr="OrgPrints_lillelogo7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90021" y="3048000"/>
            <a:ext cx="19431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err="1">
                <a:latin typeface="Tahoma" pitchFamily="34" charset="0"/>
                <a:cs typeface="Tahoma" pitchFamily="34" charset="0"/>
              </a:rPr>
              <a:t>Organic</a:t>
            </a:r>
            <a:r>
              <a:rPr lang="da-DK" altLang="da-DK" sz="1800" dirty="0">
                <a:latin typeface="Tahoma" pitchFamily="34" charset="0"/>
                <a:cs typeface="Tahoma" pitchFamily="34" charset="0"/>
              </a:rPr>
              <a:t> Eprints is the </a:t>
            </a:r>
            <a:r>
              <a:rPr lang="da-DK" altLang="da-DK" sz="1800" dirty="0" err="1" smtClean="0">
                <a:latin typeface="Tahoma" pitchFamily="34" charset="0"/>
                <a:cs typeface="Tahoma" pitchFamily="34" charset="0"/>
              </a:rPr>
              <a:t>only</a:t>
            </a:r>
            <a:r>
              <a:rPr lang="da-DK" altLang="da-DK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a-DK" altLang="da-DK" sz="1800" dirty="0" err="1">
                <a:latin typeface="Tahoma" pitchFamily="34" charset="0"/>
                <a:cs typeface="Tahoma" pitchFamily="34" charset="0"/>
              </a:rPr>
              <a:t>archive</a:t>
            </a:r>
            <a:r>
              <a:rPr lang="da-DK" altLang="da-DK" sz="1800" dirty="0">
                <a:latin typeface="Tahoma" pitchFamily="34" charset="0"/>
                <a:cs typeface="Tahoma" pitchFamily="34" charset="0"/>
              </a:rPr>
              <a:t> on </a:t>
            </a:r>
            <a:r>
              <a:rPr lang="da-DK" altLang="da-DK" sz="1800" dirty="0" err="1" smtClean="0">
                <a:latin typeface="Tahoma" pitchFamily="34" charset="0"/>
                <a:cs typeface="Tahoma" pitchFamily="34" charset="0"/>
              </a:rPr>
              <a:t>organic</a:t>
            </a:r>
            <a:r>
              <a:rPr lang="da-DK" altLang="da-DK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a-DK" altLang="da-DK" sz="1800" dirty="0" err="1" smtClean="0">
                <a:latin typeface="Tahoma" pitchFamily="34" charset="0"/>
                <a:cs typeface="Tahoma" pitchFamily="34" charset="0"/>
              </a:rPr>
              <a:t>agriculture</a:t>
            </a:r>
            <a:r>
              <a:rPr lang="da-DK" altLang="da-DK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a-DK" altLang="da-DK" sz="1800" dirty="0">
                <a:latin typeface="Tahoma" pitchFamily="34" charset="0"/>
                <a:cs typeface="Tahoma" pitchFamily="34" charset="0"/>
              </a:rPr>
              <a:t>in the </a:t>
            </a:r>
            <a:r>
              <a:rPr lang="da-DK" altLang="da-DK" sz="1800" dirty="0" err="1" smtClean="0">
                <a:latin typeface="Tahoma" pitchFamily="34" charset="0"/>
                <a:cs typeface="Tahoma" pitchFamily="34" charset="0"/>
              </a:rPr>
              <a:t>world</a:t>
            </a:r>
            <a:r>
              <a:rPr lang="da-DK" altLang="da-DK" sz="1800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da-DK" altLang="da-DK" sz="1800" dirty="0" err="1" smtClean="0">
                <a:latin typeface="Tahoma" pitchFamily="34" charset="0"/>
                <a:cs typeface="Tahoma" pitchFamily="34" charset="0"/>
              </a:rPr>
              <a:t>that</a:t>
            </a:r>
            <a:r>
              <a:rPr lang="da-DK" altLang="da-DK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a-DK" altLang="da-DK" sz="1800" dirty="0" err="1" smtClean="0">
                <a:latin typeface="Tahoma" pitchFamily="34" charset="0"/>
                <a:cs typeface="Tahoma" pitchFamily="34" charset="0"/>
              </a:rPr>
              <a:t>we</a:t>
            </a:r>
            <a:r>
              <a:rPr lang="da-DK" altLang="da-DK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da-DK" altLang="da-DK" sz="1800" dirty="0" err="1" smtClean="0">
                <a:latin typeface="Tahoma" pitchFamily="34" charset="0"/>
                <a:cs typeface="Tahoma" pitchFamily="34" charset="0"/>
              </a:rPr>
              <a:t>know</a:t>
            </a:r>
            <a:r>
              <a:rPr lang="da-DK" altLang="da-DK" sz="1800" dirty="0" smtClean="0">
                <a:latin typeface="Tahoma" pitchFamily="34" charset="0"/>
                <a:cs typeface="Tahoma" pitchFamily="34" charset="0"/>
              </a:rPr>
              <a:t> of).  </a:t>
            </a:r>
            <a:endParaRPr lang="da-DK" altLang="da-DK" sz="1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362572"/>
            <a:ext cx="5364945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a-DK" sz="1800">
              <a:latin typeface="Arial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3671888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>
              <a:latin typeface="Arial" charset="0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1587500" y="5445125"/>
            <a:ext cx="5895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  <a:defRPr/>
            </a:pPr>
            <a:endParaRPr lang="da-DK" sz="2800" kern="0" dirty="0">
              <a:latin typeface="+mn-lt"/>
            </a:endParaRP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93688" y="350838"/>
            <a:ext cx="8599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sz="4000">
                <a:latin typeface="Tahoma" pitchFamily="34" charset="0"/>
                <a:cs typeface="Tahoma" pitchFamily="34" charset="0"/>
              </a:rPr>
              <a:t>– - an Open Access archive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sz="4000">
                <a:latin typeface="Tahoma" pitchFamily="34" charset="0"/>
                <a:cs typeface="Tahoma" pitchFamily="34" charset="0"/>
              </a:rPr>
              <a:t>for organic research </a:t>
            </a:r>
            <a:endParaRPr lang="da-DK" altLang="da-DK" sz="4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2843213" y="1844824"/>
            <a:ext cx="618807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a-DK" sz="2800" dirty="0">
                <a:latin typeface="Tahoma" pitchFamily="34" charset="0"/>
                <a:cs typeface="Tahoma" pitchFamily="34" charset="0"/>
              </a:rPr>
              <a:t> Over </a:t>
            </a:r>
            <a:r>
              <a:rPr lang="en-US" altLang="da-DK" sz="2800" dirty="0" smtClean="0">
                <a:latin typeface="Tahoma" pitchFamily="34" charset="0"/>
                <a:cs typeface="Tahoma" pitchFamily="34" charset="0"/>
              </a:rPr>
              <a:t>22,000 </a:t>
            </a:r>
            <a:r>
              <a:rPr lang="en-US" altLang="da-DK" sz="2800" dirty="0" err="1">
                <a:latin typeface="Tahoma" pitchFamily="34" charset="0"/>
                <a:cs typeface="Tahoma" pitchFamily="34" charset="0"/>
              </a:rPr>
              <a:t>eprints</a:t>
            </a:r>
            <a:r>
              <a:rPr lang="en-US" altLang="da-DK" sz="28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a-DK" sz="2800" dirty="0">
                <a:latin typeface="Tahoma" pitchFamily="34" charset="0"/>
                <a:cs typeface="Tahoma" pitchFamily="34" charset="0"/>
              </a:rPr>
              <a:t> Free to </a:t>
            </a:r>
            <a:r>
              <a:rPr lang="en-US" altLang="da-DK" sz="2800" dirty="0" smtClean="0">
                <a:latin typeface="Tahoma" pitchFamily="34" charset="0"/>
                <a:cs typeface="Tahoma" pitchFamily="34" charset="0"/>
              </a:rPr>
              <a:t>use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a-DK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da-DK" sz="2800" dirty="0" smtClean="0">
                <a:latin typeface="Tahoma" pitchFamily="34" charset="0"/>
                <a:cs typeface="Tahoma" pitchFamily="34" charset="0"/>
              </a:rPr>
              <a:t>Papers with copyright can have “restricted access”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a-DK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da-DK" sz="2800" dirty="0" smtClean="0">
                <a:latin typeface="Tahoma" pitchFamily="34" charset="0"/>
                <a:cs typeface="Tahoma" pitchFamily="34" charset="0"/>
              </a:rPr>
              <a:t>Users can “request a copy”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a-DK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da-DK" sz="2800" dirty="0" smtClean="0">
                <a:latin typeface="Tahoma" pitchFamily="34" charset="0"/>
                <a:cs typeface="Tahoma" pitchFamily="34" charset="0"/>
              </a:rPr>
              <a:t>This is allowed under copyright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da-DK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da-DK" sz="2800" dirty="0" smtClean="0">
                <a:latin typeface="Tahoma" pitchFamily="34" charset="0"/>
                <a:cs typeface="Tahoma" pitchFamily="34" charset="0"/>
              </a:rPr>
              <a:t>Search machines cannot read papers with restricted access</a:t>
            </a:r>
            <a:endParaRPr lang="da-DK" altLang="da-DK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5" name="Content Placeholder 3" descr="OrgPrints_lillelogo7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36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Documents"/>
          <p:cNvSpPr>
            <a:spLocks noEditPoints="1" noChangeArrowheads="1"/>
          </p:cNvSpPr>
          <p:nvPr/>
        </p:nvSpPr>
        <p:spPr bwMode="auto">
          <a:xfrm>
            <a:off x="1019175" y="2181225"/>
            <a:ext cx="1104900" cy="1392238"/>
          </a:xfrm>
          <a:custGeom>
            <a:avLst/>
            <a:gdLst>
              <a:gd name="T0" fmla="*/ 0 w 21600"/>
              <a:gd name="T1" fmla="*/ 11627572 h 21600"/>
              <a:gd name="T2" fmla="*/ 9075270 w 21600"/>
              <a:gd name="T3" fmla="*/ 0 h 21600"/>
              <a:gd name="T4" fmla="*/ 56662955 w 21600"/>
              <a:gd name="T5" fmla="*/ 78187313 h 21600"/>
              <a:gd name="T6" fmla="*/ 52216909 w 21600"/>
              <a:gd name="T7" fmla="*/ 83942928 h 21600"/>
              <a:gd name="T8" fmla="*/ 47773472 w 21600"/>
              <a:gd name="T9" fmla="*/ 89814885 h 21600"/>
              <a:gd name="T10" fmla="*/ 52216909 w 21600"/>
              <a:gd name="T11" fmla="*/ 5930096 h 21600"/>
              <a:gd name="T12" fmla="*/ 47773472 w 21600"/>
              <a:gd name="T13" fmla="*/ 11627572 h 21600"/>
              <a:gd name="T14" fmla="*/ 4304762 w 21600"/>
              <a:gd name="T15" fmla="*/ 5930096 h 21600"/>
              <a:gd name="T16" fmla="*/ 56524280 w 21600"/>
              <a:gd name="T17" fmla="*/ 0 h 21600"/>
              <a:gd name="T18" fmla="*/ 28262165 w 21600"/>
              <a:gd name="T19" fmla="*/ 0 h 21600"/>
              <a:gd name="T20" fmla="*/ 0 w 21600"/>
              <a:gd name="T21" fmla="*/ 44849336 h 21600"/>
              <a:gd name="T22" fmla="*/ 56524280 w 21600"/>
              <a:gd name="T23" fmla="*/ 4484933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da-DK"/>
          </a:p>
        </p:txBody>
      </p:sp>
      <p:pic>
        <p:nvPicPr>
          <p:cNvPr id="122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787775"/>
            <a:ext cx="24971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838200"/>
          </a:xfrm>
        </p:spPr>
        <p:txBody>
          <a:bodyPr/>
          <a:lstStyle/>
          <a:p>
            <a:r>
              <a:rPr lang="da-DK" smtClean="0"/>
              <a:t>Organic Eprints – contents 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05" y="1623433"/>
            <a:ext cx="8712968" cy="5256584"/>
          </a:xfrm>
        </p:spPr>
        <p:txBody>
          <a:bodyPr/>
          <a:lstStyle/>
          <a:p>
            <a:r>
              <a:rPr lang="en-GB" sz="2400" dirty="0" smtClean="0"/>
              <a:t>Scientific articles, </a:t>
            </a:r>
          </a:p>
          <a:p>
            <a:r>
              <a:rPr lang="en-GB" sz="2400" dirty="0" smtClean="0"/>
              <a:t>Books, book chapters, theses</a:t>
            </a:r>
          </a:p>
          <a:p>
            <a:r>
              <a:rPr lang="en-GB" sz="2400" dirty="0" smtClean="0"/>
              <a:t>Reports, report chapters</a:t>
            </a:r>
          </a:p>
          <a:p>
            <a:r>
              <a:rPr lang="en-GB" sz="2400" dirty="0"/>
              <a:t>Videos, </a:t>
            </a:r>
            <a:r>
              <a:rPr lang="en-GB" sz="2400" dirty="0" smtClean="0"/>
              <a:t>educational </a:t>
            </a:r>
            <a:r>
              <a:rPr lang="en-GB" sz="2400" dirty="0"/>
              <a:t>material</a:t>
            </a:r>
          </a:p>
          <a:p>
            <a:r>
              <a:rPr lang="en-GB" sz="2400" dirty="0" smtClean="0"/>
              <a:t>Articles in agricultural magazines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and newspapers</a:t>
            </a:r>
          </a:p>
          <a:p>
            <a:r>
              <a:rPr lang="en-GB" sz="2400" dirty="0" smtClean="0"/>
              <a:t>Conference </a:t>
            </a:r>
            <a:r>
              <a:rPr lang="en-GB" sz="2400" dirty="0"/>
              <a:t>proceedings, presentations,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posters</a:t>
            </a:r>
            <a:endParaRPr lang="en-GB" sz="2400" dirty="0"/>
          </a:p>
          <a:p>
            <a:r>
              <a:rPr lang="en-GB" sz="2400" dirty="0" smtClean="0"/>
              <a:t>Project descriptions and results (e.g. status reports)</a:t>
            </a:r>
          </a:p>
          <a:p>
            <a:r>
              <a:rPr lang="en-GB" sz="2400" dirty="0" err="1" smtClean="0"/>
              <a:t>Desctipions</a:t>
            </a:r>
            <a:r>
              <a:rPr lang="en-GB" sz="2400" dirty="0" smtClean="0"/>
              <a:t> of organisations and </a:t>
            </a:r>
            <a:r>
              <a:rPr lang="en-GB" sz="2400" dirty="0" err="1" smtClean="0"/>
              <a:t>facilites</a:t>
            </a:r>
            <a:endParaRPr lang="en-GB" sz="2400" dirty="0" smtClean="0"/>
          </a:p>
          <a:p>
            <a:r>
              <a:rPr lang="en-GB" sz="2400" dirty="0" smtClean="0"/>
              <a:t>… and more</a:t>
            </a:r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3" y="1412776"/>
            <a:ext cx="2292499" cy="305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3" y="1450828"/>
            <a:ext cx="2292499" cy="341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27473"/>
            <a:ext cx="3593686" cy="2189559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3" y="1594844"/>
            <a:ext cx="2428355" cy="341833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37" y="1594844"/>
            <a:ext cx="2326783" cy="327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75" y="1594844"/>
            <a:ext cx="2805113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03"/>
          <a:stretch/>
        </p:blipFill>
        <p:spPr bwMode="auto">
          <a:xfrm>
            <a:off x="4788024" y="1469703"/>
            <a:ext cx="4163547" cy="2247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8"/>
          <a:stretch/>
        </p:blipFill>
        <p:spPr bwMode="auto">
          <a:xfrm>
            <a:off x="4966350" y="1393750"/>
            <a:ext cx="3943349" cy="246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a-DK" sz="1800">
              <a:latin typeface="Arial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1936750" y="620713"/>
            <a:ext cx="70500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are the advantages?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6" name="Content Placeholder 3" descr="OrgPrints_lillelogo7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93675" y="1458913"/>
            <a:ext cx="4148138" cy="43910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a-DK" sz="2000" u="sng" kern="0"/>
              <a:t>For users:</a:t>
            </a:r>
            <a:endParaRPr lang="da-DK" sz="2000" u="sng" kern="0" dirty="0"/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a-DK" sz="2000" kern="0"/>
              <a:t> Easy access to papers</a:t>
            </a:r>
            <a:endParaRPr lang="da-DK" sz="2000" kern="0" dirty="0"/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a-DK" sz="2000" kern="0"/>
              <a:t> Direct </a:t>
            </a:r>
            <a:r>
              <a:rPr lang="da-DK" sz="2000" kern="0" dirty="0"/>
              <a:t>download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a-DK" sz="2000" kern="0" dirty="0"/>
              <a:t> </a:t>
            </a:r>
            <a:r>
              <a:rPr lang="da-DK" sz="2000" kern="0"/>
              <a:t>”Grey” litterature (conference papers etc.)</a:t>
            </a:r>
            <a:endParaRPr lang="da-DK" sz="2000" kern="0" dirty="0"/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a-DK" sz="2000" kern="0"/>
              <a:t> FREE!</a:t>
            </a:r>
            <a:endParaRPr lang="en-US" sz="2000" kern="0" dirty="0"/>
          </a:p>
        </p:txBody>
      </p:sp>
      <p:sp>
        <p:nvSpPr>
          <p:cNvPr id="13318" name="Oval 4"/>
          <p:cNvSpPr>
            <a:spLocks noChangeArrowheads="1"/>
          </p:cNvSpPr>
          <p:nvPr/>
        </p:nvSpPr>
        <p:spPr bwMode="auto">
          <a:xfrm>
            <a:off x="6084888" y="1268413"/>
            <a:ext cx="2901950" cy="27098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a-DK" altLang="da-DK" sz="2000" u="sng">
                <a:latin typeface="Arial" charset="0"/>
              </a:rPr>
              <a:t>For authors</a:t>
            </a:r>
            <a:r>
              <a:rPr lang="da-DK" altLang="da-DK" sz="2000">
                <a:latin typeface="Arial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a-DK" altLang="da-DK" sz="2000">
                <a:latin typeface="Arial" charset="0"/>
              </a:rPr>
              <a:t>Better </a:t>
            </a:r>
            <a:r>
              <a:rPr lang="da-DK" altLang="da-DK" sz="2000" smtClean="0">
                <a:latin typeface="Arial" charset="0"/>
              </a:rPr>
              <a:t>dissemination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a-DK" altLang="da-DK" sz="2000" smtClean="0">
                <a:latin typeface="Arial" charset="0"/>
              </a:rPr>
              <a:t>More visibility</a:t>
            </a:r>
            <a:endParaRPr lang="da-DK" altLang="da-DK" sz="20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a-DK" altLang="da-DK" sz="2000">
                <a:latin typeface="Arial" charset="0"/>
              </a:rPr>
              <a:t>More citations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a-DK" sz="2000"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1813" y="3500438"/>
            <a:ext cx="2822575" cy="27368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sz="2000" u="sng" kern="0" dirty="0"/>
              <a:t>For </a:t>
            </a:r>
            <a:r>
              <a:rPr lang="da-DK" sz="2000" u="sng" kern="0" dirty="0" smtClean="0"/>
              <a:t>administrators:</a:t>
            </a:r>
            <a:endParaRPr lang="da-DK" sz="2000" kern="0" dirty="0"/>
          </a:p>
          <a:p>
            <a:pPr>
              <a:buFont typeface="Wingdings" pitchFamily="2" charset="2"/>
              <a:buChar char="Ø"/>
              <a:defRPr/>
            </a:pPr>
            <a:r>
              <a:rPr lang="da-DK" sz="2000" kern="0" dirty="0"/>
              <a:t> </a:t>
            </a:r>
            <a:r>
              <a:rPr lang="da-DK" sz="2000" kern="0" dirty="0" err="1"/>
              <a:t>Better</a:t>
            </a:r>
            <a:r>
              <a:rPr lang="da-DK" sz="2000" kern="0" dirty="0"/>
              <a:t> overview over </a:t>
            </a:r>
            <a:r>
              <a:rPr lang="da-DK" sz="2000" kern="0" dirty="0" err="1"/>
              <a:t>project</a:t>
            </a:r>
            <a:r>
              <a:rPr lang="da-DK" sz="2000" kern="0" dirty="0"/>
              <a:t> </a:t>
            </a:r>
            <a:r>
              <a:rPr lang="da-DK" sz="2000" kern="0" dirty="0" err="1"/>
              <a:t>publications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5306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/>
              <a:t>Organic Eprints </a:t>
            </a:r>
            <a:br>
              <a:rPr lang="da-DK" altLang="da-DK" smtClean="0"/>
            </a:br>
            <a:r>
              <a:rPr lang="da-DK" altLang="da-DK" smtClean="0"/>
              <a:t>– making research accessible</a:t>
            </a:r>
            <a:endParaRPr lang="en-GB" altLang="da-DK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a-DK" dirty="0" smtClean="0"/>
              <a:t>Mandatory to deposit all publications in Organic </a:t>
            </a:r>
            <a:r>
              <a:rPr lang="en-GB" altLang="da-DK" dirty="0" err="1" smtClean="0"/>
              <a:t>Eprints</a:t>
            </a:r>
            <a:r>
              <a:rPr lang="en-GB" altLang="da-DK" dirty="0" smtClean="0"/>
              <a:t>:</a:t>
            </a:r>
          </a:p>
          <a:p>
            <a:pPr lvl="1"/>
            <a:r>
              <a:rPr lang="en-GB" altLang="da-DK" dirty="0" smtClean="0"/>
              <a:t>All Danish research &amp; innovation projects</a:t>
            </a:r>
          </a:p>
          <a:p>
            <a:pPr lvl="1"/>
            <a:r>
              <a:rPr lang="en-GB" altLang="da-DK" dirty="0" smtClean="0"/>
              <a:t>CORE Organic projects</a:t>
            </a:r>
          </a:p>
          <a:p>
            <a:pPr lvl="1"/>
            <a:r>
              <a:rPr lang="en-GB" altLang="da-DK" dirty="0" smtClean="0"/>
              <a:t>Organic </a:t>
            </a:r>
            <a:r>
              <a:rPr lang="en-GB" altLang="da-DK" dirty="0" smtClean="0"/>
              <a:t>research centres (</a:t>
            </a:r>
            <a:r>
              <a:rPr lang="en-GB" altLang="da-DK" dirty="0" err="1" smtClean="0"/>
              <a:t>FiBL</a:t>
            </a:r>
            <a:r>
              <a:rPr lang="en-GB" altLang="da-DK" dirty="0"/>
              <a:t> </a:t>
            </a:r>
            <a:r>
              <a:rPr lang="en-GB" altLang="da-DK" dirty="0" smtClean="0"/>
              <a:t>(CH), </a:t>
            </a:r>
            <a:r>
              <a:rPr lang="en-GB" altLang="da-DK" dirty="0" smtClean="0"/>
              <a:t>NORSØK </a:t>
            </a:r>
            <a:r>
              <a:rPr lang="en-GB" altLang="da-DK" dirty="0" smtClean="0"/>
              <a:t>(NO))</a:t>
            </a:r>
          </a:p>
          <a:p>
            <a:endParaRPr lang="en-GB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25867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Organic</a:t>
            </a:r>
            <a:r>
              <a:rPr lang="da-DK" dirty="0" smtClean="0"/>
              <a:t> Plus</a:t>
            </a:r>
            <a:r>
              <a:rPr lang="da-DK" dirty="0" smtClean="0"/>
              <a:t> </a:t>
            </a:r>
            <a:r>
              <a:rPr lang="da-DK" dirty="0" smtClean="0"/>
              <a:t>in </a:t>
            </a:r>
            <a:r>
              <a:rPr lang="da-DK" dirty="0" err="1" smtClean="0"/>
              <a:t>Organic</a:t>
            </a:r>
            <a:r>
              <a:rPr lang="da-DK" dirty="0" smtClean="0"/>
              <a:t> </a:t>
            </a:r>
            <a:r>
              <a:rPr lang="da-DK" dirty="0" err="1" smtClean="0"/>
              <a:t>Eprints</a:t>
            </a:r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273" y="1864584"/>
            <a:ext cx="5102036" cy="2843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5" y="2463209"/>
            <a:ext cx="48863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ROF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ICROFS</Template>
  <TotalTime>673</TotalTime>
  <Words>406</Words>
  <Application>Microsoft Office PowerPoint</Application>
  <PresentationFormat>On-screen Show (4:3)</PresentationFormat>
  <Paragraphs>68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ICROFS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Organic Eprints – contents </vt:lpstr>
      <vt:lpstr>PowerPoint Presentation</vt:lpstr>
      <vt:lpstr>Organic Eprints  – making research accessible</vt:lpstr>
      <vt:lpstr>Organic Plus in Organic Eprints</vt:lpstr>
      <vt:lpstr>Organic Farmknowledge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Ilse Ankjær Rasmussen</dc:creator>
  <cp:lastModifiedBy>Ilse Ankjær Rasmussen</cp:lastModifiedBy>
  <cp:revision>62</cp:revision>
  <dcterms:created xsi:type="dcterms:W3CDTF">2015-06-01T14:01:02Z</dcterms:created>
  <dcterms:modified xsi:type="dcterms:W3CDTF">2019-06-27T15:56:24Z</dcterms:modified>
</cp:coreProperties>
</file>