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9" r:id="rId2"/>
    <p:sldId id="262" r:id="rId3"/>
    <p:sldId id="261" r:id="rId4"/>
    <p:sldId id="267" r:id="rId5"/>
    <p:sldId id="276" r:id="rId6"/>
    <p:sldId id="279" r:id="rId7"/>
    <p:sldId id="277" r:id="rId8"/>
    <p:sldId id="271" r:id="rId9"/>
    <p:sldId id="268" r:id="rId10"/>
    <p:sldId id="263" r:id="rId11"/>
    <p:sldId id="264" r:id="rId12"/>
    <p:sldId id="265" r:id="rId13"/>
    <p:sldId id="296" r:id="rId14"/>
    <p:sldId id="272" r:id="rId15"/>
    <p:sldId id="269" r:id="rId16"/>
    <p:sldId id="280" r:id="rId17"/>
    <p:sldId id="281" r:id="rId18"/>
    <p:sldId id="282" r:id="rId19"/>
    <p:sldId id="283" r:id="rId20"/>
    <p:sldId id="285" r:id="rId21"/>
    <p:sldId id="287" r:id="rId22"/>
    <p:sldId id="289" r:id="rId23"/>
    <p:sldId id="303" r:id="rId24"/>
    <p:sldId id="304" r:id="rId25"/>
    <p:sldId id="290" r:id="rId26"/>
    <p:sldId id="291" r:id="rId27"/>
    <p:sldId id="270" r:id="rId28"/>
    <p:sldId id="292" r:id="rId29"/>
    <p:sldId id="293" r:id="rId30"/>
    <p:sldId id="297" r:id="rId31"/>
    <p:sldId id="298" r:id="rId32"/>
    <p:sldId id="299" r:id="rId33"/>
    <p:sldId id="300" r:id="rId34"/>
    <p:sldId id="302" r:id="rId35"/>
  </p:sldIdLst>
  <p:sldSz cx="9144000" cy="6858000" type="screen4x3"/>
  <p:notesSz cx="6648450" cy="98504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3" autoAdjust="0"/>
    <p:restoredTop sz="90925" autoAdjust="0"/>
  </p:normalViewPr>
  <p:slideViewPr>
    <p:cSldViewPr showGuides="1">
      <p:cViewPr varScale="1">
        <p:scale>
          <a:sx n="64" d="100"/>
          <a:sy n="64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ra\Documents\OrganicEprints\Promotion\Udvikling%20i%20records_20130927_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141</c:v>
                </c:pt>
                <c:pt idx="1">
                  <c:v>1168</c:v>
                </c:pt>
                <c:pt idx="2">
                  <c:v>2174</c:v>
                </c:pt>
                <c:pt idx="3">
                  <c:v>3762</c:v>
                </c:pt>
                <c:pt idx="4">
                  <c:v>5777</c:v>
                </c:pt>
                <c:pt idx="5">
                  <c:v>6807</c:v>
                </c:pt>
                <c:pt idx="6">
                  <c:v>8324</c:v>
                </c:pt>
                <c:pt idx="7">
                  <c:v>9774</c:v>
                </c:pt>
                <c:pt idx="8">
                  <c:v>10704</c:v>
                </c:pt>
                <c:pt idx="9">
                  <c:v>12197</c:v>
                </c:pt>
                <c:pt idx="10">
                  <c:v>13279</c:v>
                </c:pt>
                <c:pt idx="11">
                  <c:v>14339</c:v>
                </c:pt>
                <c:pt idx="12">
                  <c:v>16413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19264"/>
        <c:axId val="97420800"/>
      </c:lineChart>
      <c:catAx>
        <c:axId val="9741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420800"/>
        <c:crosses val="autoZero"/>
        <c:auto val="1"/>
        <c:lblAlgn val="ctr"/>
        <c:lblOffset val="100"/>
        <c:noMultiLvlLbl val="0"/>
      </c:catAx>
      <c:valAx>
        <c:axId val="9742080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a-DK"/>
                  <a:t>Number of eprints in Organic Eprints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419264"/>
        <c:crosses val="autoZero"/>
        <c:crossBetween val="between"/>
      </c:valAx>
      <c:spPr>
        <a:solidFill>
          <a:srgbClr val="AAE2CA">
            <a:lumMod val="40000"/>
            <a:lumOff val="60000"/>
          </a:srgbClr>
        </a:solidFill>
      </c:spPr>
    </c:plotArea>
    <c:plotVisOnly val="1"/>
    <c:dispBlanksAs val="gap"/>
    <c:showDLblsOverMax val="0"/>
  </c:chart>
  <c:spPr>
    <a:solidFill>
      <a:srgbClr val="AAE2CA">
        <a:lumMod val="20000"/>
        <a:lumOff val="80000"/>
      </a:srgbClr>
    </a:solidFill>
    <a:ln>
      <a:solidFill>
        <a:srgbClr val="AAE2CA">
          <a:lumMod val="50000"/>
        </a:srgbClr>
      </a:solidFill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AFD41-607F-4FB0-9575-E35356C2180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3893008-5AFE-423D-BDDF-40D052FD45B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a-DK" dirty="0"/>
        </a:p>
      </dgm:t>
    </dgm:pt>
    <dgm:pt modelId="{549FB6A3-9EA4-4F0E-827D-1B80A2B615EE}" type="parTrans" cxnId="{0C0F19B1-FC24-48DD-8C67-30ECF436E4AB}">
      <dgm:prSet/>
      <dgm:spPr/>
      <dgm:t>
        <a:bodyPr/>
        <a:lstStyle/>
        <a:p>
          <a:endParaRPr lang="da-DK"/>
        </a:p>
      </dgm:t>
    </dgm:pt>
    <dgm:pt modelId="{A317E0A3-2753-4C31-AF27-893386F43C11}" type="sibTrans" cxnId="{0C0F19B1-FC24-48DD-8C67-30ECF436E4AB}">
      <dgm:prSet/>
      <dgm:spPr/>
      <dgm:t>
        <a:bodyPr/>
        <a:lstStyle/>
        <a:p>
          <a:endParaRPr lang="da-DK"/>
        </a:p>
      </dgm:t>
    </dgm:pt>
    <dgm:pt modelId="{683CEFD7-E91E-4524-B651-07159D524CE2}">
      <dgm:prSet phldrT="[Text]" custT="1"/>
      <dgm:spPr/>
      <dgm:t>
        <a:bodyPr/>
        <a:lstStyle/>
        <a:p>
          <a:r>
            <a:rPr lang="da-DK" sz="1400" smtClean="0"/>
            <a:t>Research</a:t>
          </a:r>
          <a:endParaRPr lang="da-DK" sz="1400" dirty="0"/>
        </a:p>
      </dgm:t>
    </dgm:pt>
    <dgm:pt modelId="{06EE3087-2400-474B-9D39-666261968F68}" type="parTrans" cxnId="{BACF537B-7B5A-4F65-A4B2-683A3C2EDA73}">
      <dgm:prSet/>
      <dgm:spPr/>
      <dgm:t>
        <a:bodyPr/>
        <a:lstStyle/>
        <a:p>
          <a:endParaRPr lang="da-DK"/>
        </a:p>
      </dgm:t>
    </dgm:pt>
    <dgm:pt modelId="{DD2AE177-2E66-4A7D-8F2B-34A3E9758D19}" type="sibTrans" cxnId="{BACF537B-7B5A-4F65-A4B2-683A3C2EDA73}">
      <dgm:prSet/>
      <dgm:spPr/>
      <dgm:t>
        <a:bodyPr/>
        <a:lstStyle/>
        <a:p>
          <a:endParaRPr lang="da-DK"/>
        </a:p>
      </dgm:t>
    </dgm:pt>
    <dgm:pt modelId="{BC1BE14E-27F6-4275-BE4A-084B71FA2B0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a-DK" sz="1400" smtClean="0"/>
            <a:t>Practice</a:t>
          </a:r>
          <a:endParaRPr lang="da-DK" sz="1400" dirty="0"/>
        </a:p>
      </dgm:t>
    </dgm:pt>
    <dgm:pt modelId="{B0CC2AF1-AB4D-43DC-A67F-24848E1E7A6C}" type="parTrans" cxnId="{AEB6B8EC-6EA0-40C9-9D14-103629503B03}">
      <dgm:prSet/>
      <dgm:spPr/>
      <dgm:t>
        <a:bodyPr/>
        <a:lstStyle/>
        <a:p>
          <a:endParaRPr lang="da-DK"/>
        </a:p>
      </dgm:t>
    </dgm:pt>
    <dgm:pt modelId="{41C191CB-3AF2-4849-AB05-4ED2B7157058}" type="sibTrans" cxnId="{AEB6B8EC-6EA0-40C9-9D14-103629503B03}">
      <dgm:prSet/>
      <dgm:spPr/>
      <dgm:t>
        <a:bodyPr/>
        <a:lstStyle/>
        <a:p>
          <a:endParaRPr lang="da-DK"/>
        </a:p>
      </dgm:t>
    </dgm:pt>
    <dgm:pt modelId="{1C76EF49-7E01-472F-98F0-99F1C5E50622}">
      <dgm:prSet phldrT="[Text]" custT="1"/>
      <dgm:spPr/>
      <dgm:t>
        <a:bodyPr/>
        <a:lstStyle/>
        <a:p>
          <a:r>
            <a:rPr lang="da-DK" sz="1400" smtClean="0"/>
            <a:t>Advice</a:t>
          </a:r>
          <a:endParaRPr lang="da-DK" sz="1400" dirty="0"/>
        </a:p>
      </dgm:t>
    </dgm:pt>
    <dgm:pt modelId="{6DB90948-EA37-4940-BD42-29AF3BE4E911}" type="parTrans" cxnId="{1E2A2EA6-B09F-4455-8CB4-CF96828F2071}">
      <dgm:prSet/>
      <dgm:spPr/>
      <dgm:t>
        <a:bodyPr/>
        <a:lstStyle/>
        <a:p>
          <a:endParaRPr lang="da-DK"/>
        </a:p>
      </dgm:t>
    </dgm:pt>
    <dgm:pt modelId="{6CA85A17-F328-4FB0-A3CF-3EBA610BC285}" type="sibTrans" cxnId="{1E2A2EA6-B09F-4455-8CB4-CF96828F2071}">
      <dgm:prSet/>
      <dgm:spPr/>
      <dgm:t>
        <a:bodyPr/>
        <a:lstStyle/>
        <a:p>
          <a:endParaRPr lang="da-DK"/>
        </a:p>
      </dgm:t>
    </dgm:pt>
    <dgm:pt modelId="{767BE6A2-292D-4314-A263-95E97B99046E}">
      <dgm:prSet phldrT="[Text]" custT="1"/>
      <dgm:spPr/>
      <dgm:t>
        <a:bodyPr/>
        <a:lstStyle/>
        <a:p>
          <a:r>
            <a:rPr lang="da-DK" sz="1400" smtClean="0"/>
            <a:t>Education</a:t>
          </a:r>
          <a:endParaRPr lang="da-DK" sz="1400" dirty="0"/>
        </a:p>
      </dgm:t>
    </dgm:pt>
    <dgm:pt modelId="{61E3D822-0BEE-487B-BA6A-2010604843D2}" type="parTrans" cxnId="{287FCE99-721D-49C6-BA12-C163575D08C9}">
      <dgm:prSet/>
      <dgm:spPr/>
      <dgm:t>
        <a:bodyPr/>
        <a:lstStyle/>
        <a:p>
          <a:endParaRPr lang="da-DK"/>
        </a:p>
      </dgm:t>
    </dgm:pt>
    <dgm:pt modelId="{0DA50EAD-35FC-4C9D-9EAB-4F4130DED956}" type="sibTrans" cxnId="{287FCE99-721D-49C6-BA12-C163575D08C9}">
      <dgm:prSet/>
      <dgm:spPr/>
      <dgm:t>
        <a:bodyPr/>
        <a:lstStyle/>
        <a:p>
          <a:endParaRPr lang="da-DK"/>
        </a:p>
      </dgm:t>
    </dgm:pt>
    <dgm:pt modelId="{6745A091-4A2A-48C6-A648-18E682440F69}" type="pres">
      <dgm:prSet presAssocID="{6D1AFD41-607F-4FB0-9575-E35356C218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7DCEF98E-61A3-4457-9066-24E1CB119007}" type="pres">
      <dgm:prSet presAssocID="{83893008-5AFE-423D-BDDF-40D052FD45B3}" presName="centerShape" presStyleLbl="node0" presStyleIdx="0" presStyleCnt="1" custScaleX="33062" custScaleY="38591"/>
      <dgm:spPr/>
      <dgm:t>
        <a:bodyPr/>
        <a:lstStyle/>
        <a:p>
          <a:endParaRPr lang="da-DK"/>
        </a:p>
      </dgm:t>
    </dgm:pt>
    <dgm:pt modelId="{63BF000C-E1F9-424B-9496-24242491629D}" type="pres">
      <dgm:prSet presAssocID="{06EE3087-2400-474B-9D39-666261968F68}" presName="Name9" presStyleLbl="parChTrans1D2" presStyleIdx="0" presStyleCnt="4"/>
      <dgm:spPr/>
      <dgm:t>
        <a:bodyPr/>
        <a:lstStyle/>
        <a:p>
          <a:endParaRPr lang="da-DK"/>
        </a:p>
      </dgm:t>
    </dgm:pt>
    <dgm:pt modelId="{DBFF5C85-4E7B-4220-8795-27C0EE7EFE8F}" type="pres">
      <dgm:prSet presAssocID="{06EE3087-2400-474B-9D39-666261968F68}" presName="connTx" presStyleLbl="parChTrans1D2" presStyleIdx="0" presStyleCnt="4"/>
      <dgm:spPr/>
      <dgm:t>
        <a:bodyPr/>
        <a:lstStyle/>
        <a:p>
          <a:endParaRPr lang="da-DK"/>
        </a:p>
      </dgm:t>
    </dgm:pt>
    <dgm:pt modelId="{8BCF6620-6BE3-490B-A620-2A23E6A8D557}" type="pres">
      <dgm:prSet presAssocID="{683CEFD7-E91E-4524-B651-07159D524CE2}" presName="node" presStyleLbl="node1" presStyleIdx="0" presStyleCnt="4" custScaleX="71157" custScaleY="30713" custRadScaleRad="76910" custRadScaleInc="104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06EEAF7-DCA0-4312-BC32-DF608ED8E50C}" type="pres">
      <dgm:prSet presAssocID="{B0CC2AF1-AB4D-43DC-A67F-24848E1E7A6C}" presName="Name9" presStyleLbl="parChTrans1D2" presStyleIdx="1" presStyleCnt="4"/>
      <dgm:spPr/>
      <dgm:t>
        <a:bodyPr/>
        <a:lstStyle/>
        <a:p>
          <a:endParaRPr lang="da-DK"/>
        </a:p>
      </dgm:t>
    </dgm:pt>
    <dgm:pt modelId="{EEF1489B-C330-492B-A749-8C8945F7A351}" type="pres">
      <dgm:prSet presAssocID="{B0CC2AF1-AB4D-43DC-A67F-24848E1E7A6C}" presName="connTx" presStyleLbl="parChTrans1D2" presStyleIdx="1" presStyleCnt="4"/>
      <dgm:spPr/>
      <dgm:t>
        <a:bodyPr/>
        <a:lstStyle/>
        <a:p>
          <a:endParaRPr lang="da-DK"/>
        </a:p>
      </dgm:t>
    </dgm:pt>
    <dgm:pt modelId="{A0B72744-E847-42C2-9C28-CDC34B0F9679}" type="pres">
      <dgm:prSet presAssocID="{BC1BE14E-27F6-4275-BE4A-084B71FA2B02}" presName="node" presStyleLbl="node1" presStyleIdx="1" presStyleCnt="4" custScaleX="66132" custScaleY="4352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CF54A44-1514-4D67-80BD-F8EBCDD8C28D}" type="pres">
      <dgm:prSet presAssocID="{6DB90948-EA37-4940-BD42-29AF3BE4E911}" presName="Name9" presStyleLbl="parChTrans1D2" presStyleIdx="2" presStyleCnt="4"/>
      <dgm:spPr/>
      <dgm:t>
        <a:bodyPr/>
        <a:lstStyle/>
        <a:p>
          <a:endParaRPr lang="da-DK"/>
        </a:p>
      </dgm:t>
    </dgm:pt>
    <dgm:pt modelId="{8B54FC9C-3930-4C2A-B6AA-B9F3F95218F3}" type="pres">
      <dgm:prSet presAssocID="{6DB90948-EA37-4940-BD42-29AF3BE4E911}" presName="connTx" presStyleLbl="parChTrans1D2" presStyleIdx="2" presStyleCnt="4"/>
      <dgm:spPr/>
      <dgm:t>
        <a:bodyPr/>
        <a:lstStyle/>
        <a:p>
          <a:endParaRPr lang="da-DK"/>
        </a:p>
      </dgm:t>
    </dgm:pt>
    <dgm:pt modelId="{35E3EF65-1708-4CED-8179-D85437A8384D}" type="pres">
      <dgm:prSet presAssocID="{1C76EF49-7E01-472F-98F0-99F1C5E50622}" presName="node" presStyleLbl="node1" presStyleIdx="2" presStyleCnt="4" custScaleX="68275" custScaleY="29748" custRadScaleRad="123716" custRadScaleInc="18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2EE2D0E-830A-45D7-A145-F3F74240E2C8}" type="pres">
      <dgm:prSet presAssocID="{61E3D822-0BEE-487B-BA6A-2010604843D2}" presName="Name9" presStyleLbl="parChTrans1D2" presStyleIdx="3" presStyleCnt="4"/>
      <dgm:spPr/>
      <dgm:t>
        <a:bodyPr/>
        <a:lstStyle/>
        <a:p>
          <a:endParaRPr lang="da-DK"/>
        </a:p>
      </dgm:t>
    </dgm:pt>
    <dgm:pt modelId="{C5EAA968-657B-48AA-968A-DA68F2858CC1}" type="pres">
      <dgm:prSet presAssocID="{61E3D822-0BEE-487B-BA6A-2010604843D2}" presName="connTx" presStyleLbl="parChTrans1D2" presStyleIdx="3" presStyleCnt="4"/>
      <dgm:spPr/>
      <dgm:t>
        <a:bodyPr/>
        <a:lstStyle/>
        <a:p>
          <a:endParaRPr lang="da-DK"/>
        </a:p>
      </dgm:t>
    </dgm:pt>
    <dgm:pt modelId="{F6813CDE-F986-4C1B-B49E-468B420BE526}" type="pres">
      <dgm:prSet presAssocID="{767BE6A2-292D-4314-A263-95E97B99046E}" presName="node" presStyleLbl="node1" presStyleIdx="3" presStyleCnt="4" custScaleX="81713" custScaleY="39354" custRadScaleRad="82651" custRadScaleInc="223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E2A2EA6-B09F-4455-8CB4-CF96828F2071}" srcId="{83893008-5AFE-423D-BDDF-40D052FD45B3}" destId="{1C76EF49-7E01-472F-98F0-99F1C5E50622}" srcOrd="2" destOrd="0" parTransId="{6DB90948-EA37-4940-BD42-29AF3BE4E911}" sibTransId="{6CA85A17-F328-4FB0-A3CF-3EBA610BC285}"/>
    <dgm:cxn modelId="{0C0F19B1-FC24-48DD-8C67-30ECF436E4AB}" srcId="{6D1AFD41-607F-4FB0-9575-E35356C21803}" destId="{83893008-5AFE-423D-BDDF-40D052FD45B3}" srcOrd="0" destOrd="0" parTransId="{549FB6A3-9EA4-4F0E-827D-1B80A2B615EE}" sibTransId="{A317E0A3-2753-4C31-AF27-893386F43C11}"/>
    <dgm:cxn modelId="{11D114F9-05D6-402C-8B68-2993F2F89C08}" type="presOf" srcId="{61E3D822-0BEE-487B-BA6A-2010604843D2}" destId="{C5EAA968-657B-48AA-968A-DA68F2858CC1}" srcOrd="1" destOrd="0" presId="urn:microsoft.com/office/officeart/2005/8/layout/radial1"/>
    <dgm:cxn modelId="{17E496B5-3C46-4741-9827-C457B6258847}" type="presOf" srcId="{06EE3087-2400-474B-9D39-666261968F68}" destId="{DBFF5C85-4E7B-4220-8795-27C0EE7EFE8F}" srcOrd="1" destOrd="0" presId="urn:microsoft.com/office/officeart/2005/8/layout/radial1"/>
    <dgm:cxn modelId="{67218C4D-9AB3-4CDC-B2E2-7E772BB9AD3F}" type="presOf" srcId="{B0CC2AF1-AB4D-43DC-A67F-24848E1E7A6C}" destId="{606EEAF7-DCA0-4312-BC32-DF608ED8E50C}" srcOrd="0" destOrd="0" presId="urn:microsoft.com/office/officeart/2005/8/layout/radial1"/>
    <dgm:cxn modelId="{6B417643-8B57-4018-9F3D-F319DCFFFDCE}" type="presOf" srcId="{1C76EF49-7E01-472F-98F0-99F1C5E50622}" destId="{35E3EF65-1708-4CED-8179-D85437A8384D}" srcOrd="0" destOrd="0" presId="urn:microsoft.com/office/officeart/2005/8/layout/radial1"/>
    <dgm:cxn modelId="{287FCE99-721D-49C6-BA12-C163575D08C9}" srcId="{83893008-5AFE-423D-BDDF-40D052FD45B3}" destId="{767BE6A2-292D-4314-A263-95E97B99046E}" srcOrd="3" destOrd="0" parTransId="{61E3D822-0BEE-487B-BA6A-2010604843D2}" sibTransId="{0DA50EAD-35FC-4C9D-9EAB-4F4130DED956}"/>
    <dgm:cxn modelId="{DE167F9A-7888-4625-973B-B1D1F35C5A17}" type="presOf" srcId="{B0CC2AF1-AB4D-43DC-A67F-24848E1E7A6C}" destId="{EEF1489B-C330-492B-A749-8C8945F7A351}" srcOrd="1" destOrd="0" presId="urn:microsoft.com/office/officeart/2005/8/layout/radial1"/>
    <dgm:cxn modelId="{AEB6B8EC-6EA0-40C9-9D14-103629503B03}" srcId="{83893008-5AFE-423D-BDDF-40D052FD45B3}" destId="{BC1BE14E-27F6-4275-BE4A-084B71FA2B02}" srcOrd="1" destOrd="0" parTransId="{B0CC2AF1-AB4D-43DC-A67F-24848E1E7A6C}" sibTransId="{41C191CB-3AF2-4849-AB05-4ED2B7157058}"/>
    <dgm:cxn modelId="{74664AD8-2F00-4889-8645-2DD1D3D7A869}" type="presOf" srcId="{6DB90948-EA37-4940-BD42-29AF3BE4E911}" destId="{4CF54A44-1514-4D67-80BD-F8EBCDD8C28D}" srcOrd="0" destOrd="0" presId="urn:microsoft.com/office/officeart/2005/8/layout/radial1"/>
    <dgm:cxn modelId="{DCFBD2D5-D5CE-450C-BCFA-1B2EFBF00679}" type="presOf" srcId="{6D1AFD41-607F-4FB0-9575-E35356C21803}" destId="{6745A091-4A2A-48C6-A648-18E682440F69}" srcOrd="0" destOrd="0" presId="urn:microsoft.com/office/officeart/2005/8/layout/radial1"/>
    <dgm:cxn modelId="{BACF537B-7B5A-4F65-A4B2-683A3C2EDA73}" srcId="{83893008-5AFE-423D-BDDF-40D052FD45B3}" destId="{683CEFD7-E91E-4524-B651-07159D524CE2}" srcOrd="0" destOrd="0" parTransId="{06EE3087-2400-474B-9D39-666261968F68}" sibTransId="{DD2AE177-2E66-4A7D-8F2B-34A3E9758D19}"/>
    <dgm:cxn modelId="{8B9E24C2-139F-4C70-BD81-AC86E7E29F0D}" type="presOf" srcId="{61E3D822-0BEE-487B-BA6A-2010604843D2}" destId="{72EE2D0E-830A-45D7-A145-F3F74240E2C8}" srcOrd="0" destOrd="0" presId="urn:microsoft.com/office/officeart/2005/8/layout/radial1"/>
    <dgm:cxn modelId="{7E78A3C5-A6EF-4C48-B6AB-1A9095656488}" type="presOf" srcId="{683CEFD7-E91E-4524-B651-07159D524CE2}" destId="{8BCF6620-6BE3-490B-A620-2A23E6A8D557}" srcOrd="0" destOrd="0" presId="urn:microsoft.com/office/officeart/2005/8/layout/radial1"/>
    <dgm:cxn modelId="{31B91D56-765D-4C76-AF94-F2E7604B73EA}" type="presOf" srcId="{06EE3087-2400-474B-9D39-666261968F68}" destId="{63BF000C-E1F9-424B-9496-24242491629D}" srcOrd="0" destOrd="0" presId="urn:microsoft.com/office/officeart/2005/8/layout/radial1"/>
    <dgm:cxn modelId="{229E1311-F3DE-4FE8-BB3B-4E21FE123B0A}" type="presOf" srcId="{6DB90948-EA37-4940-BD42-29AF3BE4E911}" destId="{8B54FC9C-3930-4C2A-B6AA-B9F3F95218F3}" srcOrd="1" destOrd="0" presId="urn:microsoft.com/office/officeart/2005/8/layout/radial1"/>
    <dgm:cxn modelId="{39B90C24-FAD4-4C7B-A9DC-A0591478E12C}" type="presOf" srcId="{767BE6A2-292D-4314-A263-95E97B99046E}" destId="{F6813CDE-F986-4C1B-B49E-468B420BE526}" srcOrd="0" destOrd="0" presId="urn:microsoft.com/office/officeart/2005/8/layout/radial1"/>
    <dgm:cxn modelId="{105FEE32-61CB-4010-B168-53C9A73B1941}" type="presOf" srcId="{83893008-5AFE-423D-BDDF-40D052FD45B3}" destId="{7DCEF98E-61A3-4457-9066-24E1CB119007}" srcOrd="0" destOrd="0" presId="urn:microsoft.com/office/officeart/2005/8/layout/radial1"/>
    <dgm:cxn modelId="{1D48E9C2-8134-416F-B3C8-5B95377BE64D}" type="presOf" srcId="{BC1BE14E-27F6-4275-BE4A-084B71FA2B02}" destId="{A0B72744-E847-42C2-9C28-CDC34B0F9679}" srcOrd="0" destOrd="0" presId="urn:microsoft.com/office/officeart/2005/8/layout/radial1"/>
    <dgm:cxn modelId="{79C8CB4F-9488-4FC9-A6DB-F5A4808CF2B5}" type="presParOf" srcId="{6745A091-4A2A-48C6-A648-18E682440F69}" destId="{7DCEF98E-61A3-4457-9066-24E1CB119007}" srcOrd="0" destOrd="0" presId="urn:microsoft.com/office/officeart/2005/8/layout/radial1"/>
    <dgm:cxn modelId="{69078488-6969-4541-BD1A-0165D4244C68}" type="presParOf" srcId="{6745A091-4A2A-48C6-A648-18E682440F69}" destId="{63BF000C-E1F9-424B-9496-24242491629D}" srcOrd="1" destOrd="0" presId="urn:microsoft.com/office/officeart/2005/8/layout/radial1"/>
    <dgm:cxn modelId="{8CAA0DA4-6403-4029-B1CD-C86CA71472EA}" type="presParOf" srcId="{63BF000C-E1F9-424B-9496-24242491629D}" destId="{DBFF5C85-4E7B-4220-8795-27C0EE7EFE8F}" srcOrd="0" destOrd="0" presId="urn:microsoft.com/office/officeart/2005/8/layout/radial1"/>
    <dgm:cxn modelId="{F19E550F-0953-4D54-AB1D-62F0021EF533}" type="presParOf" srcId="{6745A091-4A2A-48C6-A648-18E682440F69}" destId="{8BCF6620-6BE3-490B-A620-2A23E6A8D557}" srcOrd="2" destOrd="0" presId="urn:microsoft.com/office/officeart/2005/8/layout/radial1"/>
    <dgm:cxn modelId="{6E691D43-415B-4FBA-8846-D87EEBA0D3F6}" type="presParOf" srcId="{6745A091-4A2A-48C6-A648-18E682440F69}" destId="{606EEAF7-DCA0-4312-BC32-DF608ED8E50C}" srcOrd="3" destOrd="0" presId="urn:microsoft.com/office/officeart/2005/8/layout/radial1"/>
    <dgm:cxn modelId="{E22BB8A0-B02C-461B-A0CE-1B212298B23E}" type="presParOf" srcId="{606EEAF7-DCA0-4312-BC32-DF608ED8E50C}" destId="{EEF1489B-C330-492B-A749-8C8945F7A351}" srcOrd="0" destOrd="0" presId="urn:microsoft.com/office/officeart/2005/8/layout/radial1"/>
    <dgm:cxn modelId="{76CE2EC1-4BCA-485C-A6D2-16ED208D04BE}" type="presParOf" srcId="{6745A091-4A2A-48C6-A648-18E682440F69}" destId="{A0B72744-E847-42C2-9C28-CDC34B0F9679}" srcOrd="4" destOrd="0" presId="urn:microsoft.com/office/officeart/2005/8/layout/radial1"/>
    <dgm:cxn modelId="{F7258A4A-471F-48B5-B143-6CC23DC17392}" type="presParOf" srcId="{6745A091-4A2A-48C6-A648-18E682440F69}" destId="{4CF54A44-1514-4D67-80BD-F8EBCDD8C28D}" srcOrd="5" destOrd="0" presId="urn:microsoft.com/office/officeart/2005/8/layout/radial1"/>
    <dgm:cxn modelId="{265AA2C2-5EFC-4EFD-A73A-D192A54DA86C}" type="presParOf" srcId="{4CF54A44-1514-4D67-80BD-F8EBCDD8C28D}" destId="{8B54FC9C-3930-4C2A-B6AA-B9F3F95218F3}" srcOrd="0" destOrd="0" presId="urn:microsoft.com/office/officeart/2005/8/layout/radial1"/>
    <dgm:cxn modelId="{50B57100-56AA-4599-9D30-D1179D80DA84}" type="presParOf" srcId="{6745A091-4A2A-48C6-A648-18E682440F69}" destId="{35E3EF65-1708-4CED-8179-D85437A8384D}" srcOrd="6" destOrd="0" presId="urn:microsoft.com/office/officeart/2005/8/layout/radial1"/>
    <dgm:cxn modelId="{323197C7-8E2F-4C7C-B6B8-D07BB2FAD38C}" type="presParOf" srcId="{6745A091-4A2A-48C6-A648-18E682440F69}" destId="{72EE2D0E-830A-45D7-A145-F3F74240E2C8}" srcOrd="7" destOrd="0" presId="urn:microsoft.com/office/officeart/2005/8/layout/radial1"/>
    <dgm:cxn modelId="{EF38A1E5-12AC-4BB8-AABF-313E27BD96E5}" type="presParOf" srcId="{72EE2D0E-830A-45D7-A145-F3F74240E2C8}" destId="{C5EAA968-657B-48AA-968A-DA68F2858CC1}" srcOrd="0" destOrd="0" presId="urn:microsoft.com/office/officeart/2005/8/layout/radial1"/>
    <dgm:cxn modelId="{83F31E33-82C3-46DC-8A0D-1EFF9845A7A1}" type="presParOf" srcId="{6745A091-4A2A-48C6-A648-18E682440F69}" destId="{F6813CDE-F986-4C1B-B49E-468B420BE5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EF98E-61A3-4457-9066-24E1CB119007}">
      <dsp:nvSpPr>
        <dsp:cNvPr id="0" name=""/>
        <dsp:cNvSpPr/>
      </dsp:nvSpPr>
      <dsp:spPr>
        <a:xfrm>
          <a:off x="3694255" y="2381906"/>
          <a:ext cx="488697" cy="5704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900" kern="1200" dirty="0"/>
        </a:p>
      </dsp:txBody>
      <dsp:txXfrm>
        <a:off x="3765823" y="2465443"/>
        <a:ext cx="345561" cy="403349"/>
      </dsp:txXfrm>
    </dsp:sp>
    <dsp:sp modelId="{63BF000C-E1F9-424B-9496-24242491629D}">
      <dsp:nvSpPr>
        <dsp:cNvPr id="0" name=""/>
        <dsp:cNvSpPr/>
      </dsp:nvSpPr>
      <dsp:spPr>
        <a:xfrm rot="16228107">
          <a:off x="3462048" y="1881960"/>
          <a:ext cx="965672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965672" y="17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920742" y="1874957"/>
        <a:ext cx="48283" cy="48283"/>
      </dsp:txXfrm>
    </dsp:sp>
    <dsp:sp modelId="{8BCF6620-6BE3-490B-A620-2A23E6A8D557}">
      <dsp:nvSpPr>
        <dsp:cNvPr id="0" name=""/>
        <dsp:cNvSpPr/>
      </dsp:nvSpPr>
      <dsp:spPr>
        <a:xfrm>
          <a:off x="3424792" y="962303"/>
          <a:ext cx="1051790" cy="4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smtClean="0"/>
            <a:t>Research</a:t>
          </a:r>
          <a:endParaRPr lang="da-DK" sz="1400" kern="1200" dirty="0"/>
        </a:p>
      </dsp:txBody>
      <dsp:txXfrm>
        <a:off x="3578823" y="1028786"/>
        <a:ext cx="743728" cy="321010"/>
      </dsp:txXfrm>
    </dsp:sp>
    <dsp:sp modelId="{606EEAF7-DCA0-4312-BC32-DF608ED8E50C}">
      <dsp:nvSpPr>
        <dsp:cNvPr id="0" name=""/>
        <dsp:cNvSpPr/>
      </dsp:nvSpPr>
      <dsp:spPr>
        <a:xfrm>
          <a:off x="4182953" y="2649979"/>
          <a:ext cx="118845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1188458" y="17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4747471" y="2637406"/>
        <a:ext cx="59422" cy="59422"/>
      </dsp:txXfrm>
    </dsp:sp>
    <dsp:sp modelId="{A0B72744-E847-42C2-9C28-CDC34B0F9679}">
      <dsp:nvSpPr>
        <dsp:cNvPr id="0" name=""/>
        <dsp:cNvSpPr/>
      </dsp:nvSpPr>
      <dsp:spPr>
        <a:xfrm>
          <a:off x="5371412" y="2345470"/>
          <a:ext cx="977514" cy="64329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smtClean="0"/>
            <a:t>Practice</a:t>
          </a:r>
          <a:endParaRPr lang="da-DK" sz="1400" kern="1200" dirty="0"/>
        </a:p>
      </dsp:txBody>
      <dsp:txXfrm>
        <a:off x="5514566" y="2439678"/>
        <a:ext cx="691206" cy="454879"/>
      </dsp:txXfrm>
    </dsp:sp>
    <dsp:sp modelId="{4CF54A44-1514-4D67-80BD-F8EBCDD8C28D}">
      <dsp:nvSpPr>
        <dsp:cNvPr id="0" name=""/>
        <dsp:cNvSpPr/>
      </dsp:nvSpPr>
      <dsp:spPr>
        <a:xfrm rot="5404914">
          <a:off x="3000751" y="3871296"/>
          <a:ext cx="1872214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1872214" y="17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600" kern="1200"/>
        </a:p>
      </dsp:txBody>
      <dsp:txXfrm rot="10800000">
        <a:off x="3890053" y="3841630"/>
        <a:ext cx="93610" cy="93610"/>
      </dsp:txXfrm>
    </dsp:sp>
    <dsp:sp modelId="{35E3EF65-1708-4CED-8179-D85437A8384D}">
      <dsp:nvSpPr>
        <dsp:cNvPr id="0" name=""/>
        <dsp:cNvSpPr/>
      </dsp:nvSpPr>
      <dsp:spPr>
        <a:xfrm>
          <a:off x="3430611" y="4824541"/>
          <a:ext cx="1009190" cy="43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smtClean="0"/>
            <a:t>Advice</a:t>
          </a:r>
          <a:endParaRPr lang="da-DK" sz="1400" kern="1200" dirty="0"/>
        </a:p>
      </dsp:txBody>
      <dsp:txXfrm>
        <a:off x="3578403" y="4888935"/>
        <a:ext cx="713606" cy="310924"/>
      </dsp:txXfrm>
    </dsp:sp>
    <dsp:sp modelId="{72EE2D0E-830A-45D7-A145-F3F74240E2C8}">
      <dsp:nvSpPr>
        <dsp:cNvPr id="0" name=""/>
        <dsp:cNvSpPr/>
      </dsp:nvSpPr>
      <dsp:spPr>
        <a:xfrm rot="10860399">
          <a:off x="2954109" y="2639183"/>
          <a:ext cx="740231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40231" y="17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 rot="10800000">
        <a:off x="3305719" y="2637816"/>
        <a:ext cx="37011" cy="37011"/>
      </dsp:txXfrm>
    </dsp:sp>
    <dsp:sp modelId="{F6813CDE-F986-4C1B-B49E-468B420BE526}">
      <dsp:nvSpPr>
        <dsp:cNvPr id="0" name=""/>
        <dsp:cNvSpPr/>
      </dsp:nvSpPr>
      <dsp:spPr>
        <a:xfrm>
          <a:off x="1746747" y="2348365"/>
          <a:ext cx="1207821" cy="581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smtClean="0"/>
            <a:t>Education</a:t>
          </a:r>
          <a:endParaRPr lang="da-DK" sz="1400" kern="1200" dirty="0"/>
        </a:p>
      </dsp:txBody>
      <dsp:txXfrm>
        <a:off x="1923628" y="2433553"/>
        <a:ext cx="854059" cy="4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8313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 alt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358313"/>
            <a:ext cx="28813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C93216-603A-4922-8220-F3AFD37170CC}" type="slidenum">
              <a:rPr lang="da-DK" altLang="en-US"/>
              <a:pPr>
                <a:defRPr/>
              </a:pPr>
              <a:t>‹#›</a:t>
            </a:fld>
            <a:endParaRPr lang="da-DK" altLang="en-US" dirty="0"/>
          </a:p>
        </p:txBody>
      </p:sp>
    </p:spTree>
    <p:extLst>
      <p:ext uri="{BB962C8B-B14F-4D97-AF65-F5344CB8AC3E}">
        <p14:creationId xmlns:p14="http://schemas.microsoft.com/office/powerpoint/2010/main" val="249512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a-DK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da-DK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38188"/>
            <a:ext cx="4924425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78363"/>
            <a:ext cx="5318125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noProof="0" dirty="0" smtClean="0"/>
              <a:t>Klik for at redigere teksttypografierne i masteren</a:t>
            </a:r>
          </a:p>
          <a:p>
            <a:pPr lvl="1"/>
            <a:r>
              <a:rPr lang="da-DK" altLang="en-US" noProof="0" dirty="0" smtClean="0"/>
              <a:t>Andet niveau</a:t>
            </a:r>
          </a:p>
          <a:p>
            <a:pPr lvl="2"/>
            <a:r>
              <a:rPr lang="da-DK" altLang="en-US" noProof="0" dirty="0" smtClean="0"/>
              <a:t>Tredje niveau</a:t>
            </a:r>
          </a:p>
          <a:p>
            <a:pPr lvl="3"/>
            <a:r>
              <a:rPr lang="da-DK" altLang="en-US" noProof="0" dirty="0" smtClean="0"/>
              <a:t>Fjerde niveau</a:t>
            </a:r>
          </a:p>
          <a:p>
            <a:pPr lvl="4"/>
            <a:r>
              <a:rPr lang="da-DK" altLang="en-US" noProof="0" dirty="0" smtClean="0"/>
              <a:t>Femte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6725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a-DK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56725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028FEB-3CFB-4D67-BA70-749D7C91DBAA}" type="slidenum">
              <a:rPr lang="da-DK" altLang="en-US"/>
              <a:pPr>
                <a:defRPr/>
              </a:pPr>
              <a:t>‹#›</a:t>
            </a:fld>
            <a:endParaRPr lang="da-DK" altLang="en-US" dirty="0"/>
          </a:p>
        </p:txBody>
      </p:sp>
    </p:spTree>
    <p:extLst>
      <p:ext uri="{BB962C8B-B14F-4D97-AF65-F5344CB8AC3E}">
        <p14:creationId xmlns:p14="http://schemas.microsoft.com/office/powerpoint/2010/main" val="71200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28FEB-3CFB-4D67-BA70-749D7C91DBAA}" type="slidenum">
              <a:rPr lang="da-DK" altLang="en-US" smtClean="0"/>
              <a:pPr>
                <a:defRPr/>
              </a:pPr>
              <a:t>14</a:t>
            </a:fld>
            <a:endParaRPr lang="da-DK" altLang="en-US" dirty="0"/>
          </a:p>
        </p:txBody>
      </p:sp>
    </p:spTree>
    <p:extLst>
      <p:ext uri="{BB962C8B-B14F-4D97-AF65-F5344CB8AC3E}">
        <p14:creationId xmlns:p14="http://schemas.microsoft.com/office/powerpoint/2010/main" val="74301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759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523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866900" cy="4876800"/>
          </a:xfrm>
        </p:spPr>
        <p:txBody>
          <a:bodyPr vert="eaVert"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43000"/>
            <a:ext cx="5448300" cy="4876800"/>
          </a:xfrm>
        </p:spPr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338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838200"/>
          </a:xfrm>
        </p:spPr>
        <p:txBody>
          <a:bodyPr/>
          <a:lstStyle>
            <a:lvl1pPr>
              <a:defRPr b="0">
                <a:solidFill>
                  <a:srgbClr val="006666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/>
          <a:lstStyle>
            <a:lvl1pPr>
              <a:spcBef>
                <a:spcPts val="1200"/>
              </a:spcBef>
              <a:buClr>
                <a:srgbClr val="006666"/>
              </a:buClr>
              <a:defRPr sz="2800"/>
            </a:lvl1pPr>
            <a:lvl2pPr>
              <a:spcBef>
                <a:spcPts val="1200"/>
              </a:spcBef>
              <a:buClr>
                <a:srgbClr val="006666"/>
              </a:buClr>
              <a:defRPr sz="2400"/>
            </a:lvl2pPr>
            <a:lvl3pPr>
              <a:buClr>
                <a:srgbClr val="006666"/>
              </a:buClr>
              <a:defRPr sz="2000"/>
            </a:lvl3pPr>
            <a:lvl4pPr>
              <a:buClr>
                <a:srgbClr val="006666"/>
              </a:buClr>
              <a:defRPr sz="1800"/>
            </a:lvl4pPr>
            <a:lvl5pPr>
              <a:buClr>
                <a:srgbClr val="006666"/>
              </a:buClr>
              <a:defRPr sz="180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887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42536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57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657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99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104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851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0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016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63055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:\ALMENT\ICROFS LOGO\icrofs_logo_small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6067425"/>
            <a:ext cx="1981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8F8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F8F8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430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467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dirty="0" smtClean="0"/>
              <a:t>Klik for at redigere teksttypografien i masteren</a:t>
            </a:r>
          </a:p>
          <a:p>
            <a:pPr lvl="1"/>
            <a:r>
              <a:rPr lang="da-DK" altLang="en-US" dirty="0" smtClean="0"/>
              <a:t>Andet niveau</a:t>
            </a:r>
          </a:p>
          <a:p>
            <a:pPr lvl="2"/>
            <a:r>
              <a:rPr lang="da-DK" altLang="en-US" dirty="0" smtClean="0"/>
              <a:t>Tredje niveau</a:t>
            </a:r>
          </a:p>
          <a:p>
            <a:pPr lvl="3"/>
            <a:r>
              <a:rPr lang="da-DK" altLang="en-US" dirty="0" smtClean="0"/>
              <a:t>Fjerde niveau</a:t>
            </a:r>
          </a:p>
          <a:p>
            <a:pPr lvl="4"/>
            <a:r>
              <a:rPr lang="da-DK" altLang="en-US" dirty="0" smtClean="0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.wikipedia.org/wiki/Fil:Open_Access_logo_PLoS_white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20.png"/><Relationship Id="rId5" Type="http://schemas.openxmlformats.org/officeDocument/2006/relationships/image" Target="../media/image18.tiff"/><Relationship Id="rId10" Type="http://schemas.microsoft.com/office/2007/relationships/diagramDrawing" Target="../diagrams/drawing1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899642"/>
          </a:xfrm>
        </p:spPr>
        <p:txBody>
          <a:bodyPr/>
          <a:lstStyle/>
          <a:p>
            <a:r>
              <a:rPr lang="da-DK" smtClean="0">
                <a:solidFill>
                  <a:schemeClr val="accent1">
                    <a:lumMod val="50000"/>
                  </a:schemeClr>
                </a:solidFill>
              </a:rPr>
              <a:t>Open research repository </a:t>
            </a:r>
            <a:br>
              <a:rPr lang="da-DK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smtClean="0">
                <a:solidFill>
                  <a:schemeClr val="accent1">
                    <a:lumMod val="50000"/>
                  </a:schemeClr>
                </a:solidFill>
              </a:rPr>
              <a:t>for organic agriculture</a:t>
            </a:r>
            <a:endParaRPr lang="da-DK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592288"/>
          </a:xfrm>
        </p:spPr>
        <p:txBody>
          <a:bodyPr/>
          <a:lstStyle/>
          <a:p>
            <a:r>
              <a:rPr lang="da-DK" smtClean="0"/>
              <a:t>Ilse A. Rasmussen</a:t>
            </a:r>
          </a:p>
          <a:p>
            <a:r>
              <a:rPr lang="da-DK" smtClean="0"/>
              <a:t>Allan Leck Jensen</a:t>
            </a:r>
            <a:br>
              <a:rPr lang="da-DK" smtClean="0"/>
            </a:br>
            <a:r>
              <a:rPr lang="da-DK" sz="1800" smtClean="0"/>
              <a:t> </a:t>
            </a:r>
            <a:br>
              <a:rPr lang="da-DK" sz="1800" smtClean="0"/>
            </a:br>
            <a:r>
              <a:rPr lang="da-DK" sz="1800" smtClean="0"/>
              <a:t> </a:t>
            </a:r>
            <a:r>
              <a:rPr lang="da-DK" smtClean="0"/>
              <a:t/>
            </a:r>
            <a:br>
              <a:rPr lang="da-DK" smtClean="0"/>
            </a:br>
            <a:r>
              <a:rPr lang="da-DK" sz="2400" smtClean="0"/>
              <a:t>International Centre for Research in </a:t>
            </a:r>
            <a:br>
              <a:rPr lang="da-DK" sz="2400" smtClean="0"/>
            </a:br>
            <a:r>
              <a:rPr lang="da-DK" sz="2400" smtClean="0"/>
              <a:t>Organic Food Systems (ICROFS)</a:t>
            </a:r>
            <a:endParaRPr lang="da-DK"/>
          </a:p>
        </p:txBody>
      </p:sp>
      <p:pic>
        <p:nvPicPr>
          <p:cNvPr id="7" name="Picture 2" descr="Organic Eprint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27" y="404664"/>
            <a:ext cx="193751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smtClean="0"/>
              <a:t>Adaptions of EPrints in Organic Eprints</a:t>
            </a:r>
            <a:endParaRPr lang="da-DK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smtClean="0"/>
              <a:t>Organisational structure</a:t>
            </a:r>
          </a:p>
          <a:p>
            <a:pPr marL="514350" indent="-514350">
              <a:buFont typeface="+mj-lt"/>
              <a:buAutoNum type="arabicPeriod"/>
            </a:pPr>
            <a:r>
              <a:rPr lang="da-DK" smtClean="0"/>
              <a:t>Integration of a third-party thesaurus (AGROVOC</a:t>
            </a:r>
            <a:r>
              <a:rPr lang="da-DK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a-DK" smtClean="0"/>
              <a:t>OpenAire compliant </a:t>
            </a:r>
            <a:r>
              <a:rPr lang="da-DK" smtClean="0"/>
              <a:t/>
            </a:r>
            <a:br>
              <a:rPr lang="da-DK" smtClean="0"/>
            </a:br>
            <a:endParaRPr lang="da-DK" smtClean="0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1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1. Organisational structure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>
                <a:solidFill>
                  <a:srgbClr val="006666"/>
                </a:solidFill>
              </a:rPr>
              <a:t>ICROFS</a:t>
            </a:r>
            <a:r>
              <a:rPr lang="da-DK" smtClean="0"/>
              <a:t/>
            </a:r>
            <a:br>
              <a:rPr lang="da-DK" smtClean="0"/>
            </a:br>
            <a:r>
              <a:rPr lang="en-GB"/>
              <a:t>International Centre for Research in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Organic </a:t>
            </a:r>
            <a:r>
              <a:rPr lang="en-GB"/>
              <a:t>Food Systems</a:t>
            </a:r>
            <a:r>
              <a:rPr lang="da-DK" smtClean="0"/>
              <a:t>: </a:t>
            </a:r>
            <a:br>
              <a:rPr lang="da-DK" smtClean="0"/>
            </a:br>
            <a:r>
              <a:rPr lang="da-DK" smtClean="0"/>
              <a:t>Main administration, hosting</a:t>
            </a:r>
          </a:p>
          <a:p>
            <a:r>
              <a:rPr lang="da-DK" smtClean="0">
                <a:solidFill>
                  <a:srgbClr val="006666"/>
                </a:solidFill>
              </a:rPr>
              <a:t>FiBL</a:t>
            </a:r>
            <a:r>
              <a:rPr lang="da-DK" smtClean="0"/>
              <a:t/>
            </a:r>
            <a:br>
              <a:rPr lang="da-DK" smtClean="0"/>
            </a:br>
            <a:r>
              <a:rPr lang="en-GB" smtClean="0"/>
              <a:t>Research </a:t>
            </a:r>
            <a:r>
              <a:rPr lang="en-GB"/>
              <a:t>Institute of Organic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Agriculture, </a:t>
            </a:r>
            <a:r>
              <a:rPr lang="da-DK" smtClean="0"/>
              <a:t>Germany and Switzerland: </a:t>
            </a:r>
            <a:br>
              <a:rPr lang="da-DK" smtClean="0"/>
            </a:br>
            <a:r>
              <a:rPr lang="da-DK" smtClean="0"/>
              <a:t>Maintenance and helpdesk of German version</a:t>
            </a:r>
          </a:p>
          <a:p>
            <a:r>
              <a:rPr lang="da-DK" smtClean="0">
                <a:solidFill>
                  <a:srgbClr val="006666"/>
                </a:solidFill>
              </a:rPr>
              <a:t>26 national editors</a:t>
            </a: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Local helpdesk, editors of local eprints</a:t>
            </a:r>
            <a:endParaRPr lang="da-DK"/>
          </a:p>
        </p:txBody>
      </p:sp>
      <p:pic>
        <p:nvPicPr>
          <p:cNvPr id="8194" name="Picture 2" descr="FiBL web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78" y="3509098"/>
            <a:ext cx="1765314" cy="7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CROFS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78" y="1700808"/>
            <a:ext cx="147616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National editors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58000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861048"/>
            <a:ext cx="2592288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 (</a:t>
            </a:r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21)</a:t>
            </a:r>
            <a:endParaRPr lang="da-DK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Australia</a:t>
            </a:r>
          </a:p>
          <a:p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Brazil</a:t>
            </a:r>
          </a:p>
          <a:p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Canada</a:t>
            </a:r>
          </a:p>
          <a:p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Nigeria</a:t>
            </a:r>
          </a:p>
          <a:p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Turkey</a:t>
            </a:r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more wanted</a:t>
            </a:r>
          </a:p>
        </p:txBody>
      </p:sp>
    </p:spTree>
    <p:extLst>
      <p:ext uri="{BB962C8B-B14F-4D97-AF65-F5344CB8AC3E}">
        <p14:creationId xmlns:p14="http://schemas.microsoft.com/office/powerpoint/2010/main" val="23289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6544"/>
            <a:ext cx="8640960" cy="838200"/>
          </a:xfrm>
        </p:spPr>
        <p:txBody>
          <a:bodyPr/>
          <a:lstStyle/>
          <a:p>
            <a:r>
              <a:rPr lang="da-DK" smtClean="0"/>
              <a:t>Role of national editors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r>
              <a:rPr lang="da-DK" sz="2400" kern="0" smtClean="0"/>
              <a:t>Each national editor has an editorial profile,</a:t>
            </a:r>
            <a:br>
              <a:rPr lang="da-DK" sz="2400" kern="0" smtClean="0"/>
            </a:br>
            <a:r>
              <a:rPr lang="da-DK" sz="2400" kern="0" smtClean="0"/>
              <a:t>e.g. national editor of Nigeria, Dr. Timothy Olabiyi:</a:t>
            </a:r>
            <a:br>
              <a:rPr lang="da-DK" sz="2400" kern="0" smtClean="0"/>
            </a:br>
            <a:r>
              <a:rPr lang="da-DK" kern="0" smtClean="0"/>
              <a:t> </a:t>
            </a:r>
            <a:r>
              <a:rPr lang="da-DK" sz="2400" kern="0" smtClean="0"/>
              <a:t/>
            </a:r>
            <a:br>
              <a:rPr lang="da-DK" sz="2400" kern="0" smtClean="0"/>
            </a:br>
            <a:r>
              <a:rPr lang="da-DK" sz="2400" kern="0" smtClean="0"/>
              <a:t/>
            </a:r>
            <a:br>
              <a:rPr lang="da-DK" sz="2400" kern="0" smtClean="0"/>
            </a:br>
            <a:r>
              <a:rPr lang="da-DK" sz="2400" kern="0" smtClean="0"/>
              <a:t/>
            </a:r>
            <a:br>
              <a:rPr lang="da-DK" sz="2400" kern="0" smtClean="0"/>
            </a:br>
            <a:r>
              <a:rPr lang="da-DK" sz="2400" kern="0" smtClean="0"/>
              <a:t> </a:t>
            </a:r>
            <a:endParaRPr lang="en-GB" sz="2400" b="1" smtClean="0"/>
          </a:p>
          <a:p>
            <a:r>
              <a:rPr lang="da-DK" sz="2400" kern="0" smtClean="0"/>
              <a:t>Check bibliographic information of eprints with affiliation matching editorial profile </a:t>
            </a:r>
          </a:p>
          <a:p>
            <a:r>
              <a:rPr lang="da-DK" sz="2400" kern="0" smtClean="0"/>
              <a:t>Author </a:t>
            </a:r>
            <a:r>
              <a:rPr lang="da-DK" sz="2400" kern="0" smtClean="0"/>
              <a:t>is </a:t>
            </a:r>
            <a:r>
              <a:rPr lang="da-DK" sz="2400" kern="0" smtClean="0"/>
              <a:t>responsible for the quality, not editor</a:t>
            </a:r>
          </a:p>
          <a:p>
            <a:r>
              <a:rPr lang="da-DK" sz="2400" kern="0" smtClean="0"/>
              <a:t>Accept or reject eprint for publication in ‘live archive’ </a:t>
            </a:r>
          </a:p>
          <a:p>
            <a:r>
              <a:rPr lang="da-DK" sz="2400" kern="0" smtClean="0"/>
              <a:t>Local promotion and helpdesk</a:t>
            </a:r>
          </a:p>
          <a:p>
            <a:r>
              <a:rPr lang="da-DK" sz="2400" kern="0" smtClean="0"/>
              <a:t>Voluntary, unpaid by Organic Eprints.</a:t>
            </a:r>
          </a:p>
          <a:p>
            <a:endParaRPr lang="da-DK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0545"/>
            <a:ext cx="6957330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339752" y="2852936"/>
            <a:ext cx="1966497" cy="288032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87" y="1412776"/>
            <a:ext cx="3649801" cy="20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User types and their rights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184576"/>
          </a:xfrm>
        </p:spPr>
        <p:txBody>
          <a:bodyPr/>
          <a:lstStyle/>
          <a:p>
            <a:r>
              <a:rPr lang="da-DK" sz="2400" smtClean="0">
                <a:solidFill>
                  <a:srgbClr val="006666"/>
                </a:solidFill>
              </a:rPr>
              <a:t>User </a:t>
            </a:r>
            <a:r>
              <a:rPr lang="da-DK" sz="2400" smtClean="0"/>
              <a:t>(ordinary registered users)</a:t>
            </a:r>
          </a:p>
          <a:p>
            <a:pPr lvl="1"/>
            <a:r>
              <a:rPr lang="da-DK" sz="2000" smtClean="0"/>
              <a:t>Saved searches</a:t>
            </a:r>
          </a:p>
          <a:p>
            <a:pPr lvl="1"/>
            <a:r>
              <a:rPr lang="da-DK" sz="2000" smtClean="0"/>
              <a:t>Deposit own eprints to the ‘Workarea’ </a:t>
            </a:r>
          </a:p>
          <a:p>
            <a:r>
              <a:rPr lang="da-DK" sz="2400" smtClean="0">
                <a:solidFill>
                  <a:srgbClr val="006666"/>
                </a:solidFill>
              </a:rPr>
              <a:t>Editor</a:t>
            </a:r>
            <a:r>
              <a:rPr lang="da-DK" sz="2400" smtClean="0"/>
              <a:t> (the national editors)</a:t>
            </a:r>
          </a:p>
          <a:p>
            <a:pPr lvl="1"/>
            <a:r>
              <a:rPr lang="da-DK" sz="2000" smtClean="0"/>
              <a:t>Same as User </a:t>
            </a:r>
          </a:p>
          <a:p>
            <a:pPr lvl="1"/>
            <a:r>
              <a:rPr lang="da-DK" sz="2000" smtClean="0"/>
              <a:t>Review depending on ‘Editorial profile’</a:t>
            </a:r>
          </a:p>
          <a:p>
            <a:r>
              <a:rPr lang="da-DK" sz="2400" smtClean="0">
                <a:solidFill>
                  <a:srgbClr val="006666"/>
                </a:solidFill>
              </a:rPr>
              <a:t>Config Editor</a:t>
            </a:r>
            <a:r>
              <a:rPr lang="da-DK" sz="2400" smtClean="0"/>
              <a:t> (new user type, 6 persons from FiBL &amp; ICROFS)</a:t>
            </a:r>
          </a:p>
          <a:p>
            <a:pPr lvl="1"/>
            <a:r>
              <a:rPr lang="da-DK" sz="2000" smtClean="0"/>
              <a:t>Same as Editor</a:t>
            </a:r>
          </a:p>
          <a:p>
            <a:pPr lvl="1"/>
            <a:r>
              <a:rPr lang="da-DK" sz="2000" smtClean="0"/>
              <a:t>Edit user rights, subject hierarchy and website phrases </a:t>
            </a:r>
          </a:p>
          <a:p>
            <a:r>
              <a:rPr lang="da-DK" sz="2400" smtClean="0">
                <a:solidFill>
                  <a:srgbClr val="006666"/>
                </a:solidFill>
              </a:rPr>
              <a:t>Repository Administrator</a:t>
            </a:r>
            <a:r>
              <a:rPr lang="da-DK" sz="2400" smtClean="0"/>
              <a:t> (Dennis)</a:t>
            </a:r>
          </a:p>
          <a:p>
            <a:pPr lvl="1"/>
            <a:r>
              <a:rPr lang="da-DK" sz="2000" smtClean="0"/>
              <a:t>Everything</a:t>
            </a: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29727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2. AGROVOC vocabulary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Multilingual agricultural thesaurus published by the UN Food and Agriculture Orgnization (FAO)</a:t>
            </a:r>
          </a:p>
          <a:p>
            <a:r>
              <a:rPr lang="da-DK" smtClean="0"/>
              <a:t>23 languages</a:t>
            </a:r>
          </a:p>
          <a:p>
            <a:r>
              <a:rPr lang="da-DK" smtClean="0"/>
              <a:t>More than 32,000 concepts about food and agriculture</a:t>
            </a:r>
          </a:p>
          <a:p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5506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Long term objective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r>
              <a:rPr lang="da-DK" smtClean="0"/>
              <a:t>A Spanish person searching for ‘Zanahoria’ and a Russion person searching for ‘</a:t>
            </a:r>
            <a:r>
              <a:rPr lang="az-Cyrl-AZ" smtClean="0"/>
              <a:t>морковь (овощи)</a:t>
            </a:r>
            <a:r>
              <a:rPr lang="da-DK" smtClean="0"/>
              <a:t>’ will get the same eprints about ‘carrots’</a:t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endParaRPr lang="da-DK" smtClean="0"/>
          </a:p>
          <a:p>
            <a:r>
              <a:rPr lang="da-DK" smtClean="0"/>
              <a:t>First step: AGROVOC tagging of new eprints</a:t>
            </a:r>
          </a:p>
          <a:p>
            <a:r>
              <a:rPr lang="da-DK" smtClean="0"/>
              <a:t>Second step: </a:t>
            </a:r>
            <a:r>
              <a:rPr lang="da-DK"/>
              <a:t>Tagging of </a:t>
            </a:r>
            <a:r>
              <a:rPr lang="da-DK"/>
              <a:t>old </a:t>
            </a:r>
            <a:r>
              <a:rPr lang="da-DK" smtClean="0"/>
              <a:t>eprints (automatic?)</a:t>
            </a:r>
            <a:endParaRPr lang="da-DK" smtClean="0"/>
          </a:p>
          <a:p>
            <a:r>
              <a:rPr lang="da-DK" smtClean="0"/>
              <a:t>Third step: </a:t>
            </a:r>
            <a:r>
              <a:rPr lang="da-DK"/>
              <a:t>Integration in search</a:t>
            </a:r>
            <a:endParaRPr lang="da-DK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6"/>
          <a:stretch/>
        </p:blipFill>
        <p:spPr bwMode="auto">
          <a:xfrm>
            <a:off x="395537" y="2852936"/>
            <a:ext cx="8424936" cy="181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Search for eprints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2285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99592" y="2780928"/>
            <a:ext cx="5328592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Open a selected eprint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9"/>
          <a:stretch/>
        </p:blipFill>
        <p:spPr bwMode="auto">
          <a:xfrm>
            <a:off x="683568" y="1484784"/>
            <a:ext cx="7895451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Agrovoc keywords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/>
          <a:stretch/>
        </p:blipFill>
        <p:spPr bwMode="auto">
          <a:xfrm>
            <a:off x="1187300" y="1528997"/>
            <a:ext cx="6692727" cy="500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043608" y="1412776"/>
            <a:ext cx="6624736" cy="1800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272808" cy="838200"/>
          </a:xfrm>
        </p:spPr>
        <p:txBody>
          <a:bodyPr/>
          <a:lstStyle/>
          <a:p>
            <a:r>
              <a:rPr lang="da-DK" smtClean="0"/>
              <a:t>Organic Eprints - facts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68552"/>
          </a:xfrm>
        </p:spPr>
        <p:txBody>
          <a:bodyPr/>
          <a:lstStyle/>
          <a:p>
            <a:r>
              <a:rPr lang="da-DK" smtClean="0"/>
              <a:t>www.orgprints.org</a:t>
            </a:r>
          </a:p>
          <a:p>
            <a:r>
              <a:rPr lang="da-DK" smtClean="0"/>
              <a:t>The largest archive in the World of publications on research in organic agriculture and food</a:t>
            </a:r>
          </a:p>
          <a:p>
            <a:r>
              <a:rPr lang="da-DK" smtClean="0"/>
              <a:t>A</a:t>
            </a:r>
            <a:r>
              <a:rPr lang="da-DK" i="1" smtClean="0"/>
              <a:t> subject</a:t>
            </a:r>
            <a:r>
              <a:rPr lang="da-DK" smtClean="0"/>
              <a:t>  (vs. institutional) archive</a:t>
            </a:r>
          </a:p>
          <a:p>
            <a:r>
              <a:rPr lang="da-DK" smtClean="0"/>
              <a:t>Started </a:t>
            </a:r>
            <a:r>
              <a:rPr lang="da-DK" smtClean="0"/>
              <a:t>by Hugo Alroe </a:t>
            </a:r>
            <a:r>
              <a:rPr lang="da-DK" smtClean="0"/>
              <a:t>in </a:t>
            </a:r>
            <a:r>
              <a:rPr lang="da-DK" smtClean="0"/>
              <a:t>2002 based on EPrints </a:t>
            </a:r>
            <a:r>
              <a:rPr lang="da-DK" smtClean="0"/>
              <a:t>(now version </a:t>
            </a:r>
            <a:r>
              <a:rPr lang="da-DK" smtClean="0"/>
              <a:t>3.3.10)</a:t>
            </a:r>
          </a:p>
          <a:p>
            <a:r>
              <a:rPr lang="da-DK" smtClean="0"/>
              <a:t>More than 17,000 eprints about organic agriculture</a:t>
            </a:r>
          </a:p>
          <a:p>
            <a:r>
              <a:rPr lang="da-DK" smtClean="0"/>
              <a:t>More than 240,000 visits per month</a:t>
            </a:r>
          </a:p>
          <a:p>
            <a:r>
              <a:rPr lang="da-DK" smtClean="0"/>
              <a:t>Open, free of charge</a:t>
            </a:r>
            <a:endParaRPr lang="da-DK"/>
          </a:p>
        </p:txBody>
      </p:sp>
      <p:pic>
        <p:nvPicPr>
          <p:cNvPr id="6146" name="Picture 2" descr="Organic Eprint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93751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2/25/Open_Access_logo_PLoS_white.svg/220px-Open_Access_logo_PLoS_whit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51" y="6021288"/>
            <a:ext cx="41446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Adding Agrovoc keywords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"/>
          <a:stretch/>
        </p:blipFill>
        <p:spPr bwMode="auto">
          <a:xfrm>
            <a:off x="5516" y="1556792"/>
            <a:ext cx="9030980" cy="31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7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Adding Agrovoc keywords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0"/>
          <a:stretch/>
        </p:blipFill>
        <p:spPr bwMode="auto">
          <a:xfrm>
            <a:off x="134542" y="1381125"/>
            <a:ext cx="8829946" cy="486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7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Adding Agrovoc keywords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3"/>
          <a:stretch/>
        </p:blipFill>
        <p:spPr bwMode="auto">
          <a:xfrm>
            <a:off x="179512" y="1484784"/>
            <a:ext cx="8712968" cy="330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3. OpenAIRE compliant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Open Access </a:t>
            </a:r>
            <a:r>
              <a:rPr lang="en-GB" sz="2400"/>
              <a:t>Infrastructure </a:t>
            </a:r>
            <a:r>
              <a:rPr lang="en-GB" sz="2400" smtClean="0"/>
              <a:t>for </a:t>
            </a:r>
            <a:r>
              <a:rPr lang="en-GB" sz="2400"/>
              <a:t>Research in Europe</a:t>
            </a:r>
            <a:endParaRPr lang="da-DK" sz="2400" smtClean="0"/>
          </a:p>
          <a:p>
            <a:r>
              <a:rPr lang="da-DK" sz="2400" smtClean="0"/>
              <a:t>The European Commission’s </a:t>
            </a:r>
            <a:r>
              <a:rPr lang="en-GB" sz="2400" smtClean="0"/>
              <a:t>7th </a:t>
            </a:r>
            <a:br>
              <a:rPr lang="en-GB" sz="2400" smtClean="0"/>
            </a:br>
            <a:r>
              <a:rPr lang="en-GB" sz="2400" smtClean="0"/>
              <a:t>Framework </a:t>
            </a:r>
            <a:r>
              <a:rPr lang="en-GB" sz="2400"/>
              <a:t>Programme </a:t>
            </a:r>
            <a:r>
              <a:rPr lang="en-GB" sz="2400" smtClean="0"/>
              <a:t>(FP7) </a:t>
            </a:r>
            <a:br>
              <a:rPr lang="en-GB" sz="2400" smtClean="0"/>
            </a:br>
            <a:r>
              <a:rPr lang="en-GB" sz="2400" smtClean="0"/>
              <a:t>funded European </a:t>
            </a:r>
            <a:r>
              <a:rPr lang="en-GB" sz="2400"/>
              <a:t>Research 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and </a:t>
            </a:r>
            <a:r>
              <a:rPr lang="en-GB" sz="2400"/>
              <a:t>Technological </a:t>
            </a:r>
            <a:r>
              <a:rPr lang="en-GB" sz="2400"/>
              <a:t>Development 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from </a:t>
            </a:r>
            <a:r>
              <a:rPr lang="en-GB" sz="2400"/>
              <a:t>2007 </a:t>
            </a:r>
            <a:r>
              <a:rPr lang="en-GB" sz="2400"/>
              <a:t>until </a:t>
            </a:r>
            <a:r>
              <a:rPr lang="en-GB" sz="2400" smtClean="0"/>
              <a:t>2013 </a:t>
            </a:r>
            <a:br>
              <a:rPr lang="en-GB" sz="2400" smtClean="0"/>
            </a:br>
            <a:r>
              <a:rPr lang="en-GB" sz="2400" smtClean="0"/>
              <a:t>($56,000,000,000 over 7 years)</a:t>
            </a:r>
          </a:p>
          <a:p>
            <a:r>
              <a:rPr lang="en-GB" sz="2400" smtClean="0"/>
              <a:t>FP7 demand to deposit publications </a:t>
            </a:r>
            <a:br>
              <a:rPr lang="en-GB" sz="2400" smtClean="0"/>
            </a:br>
            <a:r>
              <a:rPr lang="en-GB" sz="2400" smtClean="0"/>
              <a:t>of funded projects in Open Access </a:t>
            </a:r>
            <a:br>
              <a:rPr lang="en-GB" sz="2400" smtClean="0"/>
            </a:br>
            <a:r>
              <a:rPr lang="en-GB" sz="2400" smtClean="0"/>
              <a:t>archives</a:t>
            </a:r>
          </a:p>
          <a:p>
            <a:r>
              <a:rPr lang="en-GB" sz="2400"/>
              <a:t>Organic Eprints is OpenAire </a:t>
            </a:r>
            <a:br>
              <a:rPr lang="en-GB" sz="2400"/>
            </a:br>
            <a:r>
              <a:rPr lang="en-GB" sz="2400"/>
              <a:t>compliant </a:t>
            </a:r>
            <a:endParaRPr lang="da-DK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284413" cy="46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838200"/>
          </a:xfrm>
        </p:spPr>
        <p:txBody>
          <a:bodyPr/>
          <a:lstStyle/>
          <a:p>
            <a:r>
              <a:rPr lang="da-DK" smtClean="0"/>
              <a:t>3. OpenAIRE compliant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r>
              <a:rPr lang="en-GB" sz="2400"/>
              <a:t>Open Access Infrastructure for Research </a:t>
            </a:r>
            <a:r>
              <a:rPr lang="en-GB" sz="2400"/>
              <a:t>in </a:t>
            </a:r>
            <a:r>
              <a:rPr lang="en-GB" sz="2400" smtClean="0"/>
              <a:t>Europe</a:t>
            </a:r>
          </a:p>
          <a:p>
            <a:r>
              <a:rPr lang="da-DK" sz="2400" smtClean="0"/>
              <a:t>Part </a:t>
            </a:r>
            <a:r>
              <a:rPr lang="da-DK" sz="2400" smtClean="0"/>
              <a:t>of an open network of research repositories</a:t>
            </a:r>
            <a:endParaRPr lang="da-DK" sz="240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2492896"/>
            <a:ext cx="8582025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Copyright issues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2285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732240" y="4869160"/>
            <a:ext cx="1944216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Copyright issues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0" y="1628799"/>
            <a:ext cx="8087808" cy="45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851920" y="3068960"/>
            <a:ext cx="2304256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Current and future work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Organic Agriware: </a:t>
            </a:r>
            <a:br>
              <a:rPr lang="da-DK" smtClean="0"/>
            </a:br>
            <a:r>
              <a:rPr lang="da-DK" smtClean="0"/>
              <a:t>Added value by combining metadata from different agricultural data sources (incl. Organic Eprints) in mobile app</a:t>
            </a:r>
          </a:p>
          <a:p>
            <a:r>
              <a:rPr lang="da-DK" smtClean="0"/>
              <a:t>OK-Net Arable:</a:t>
            </a:r>
            <a:br>
              <a:rPr lang="da-DK" smtClean="0"/>
            </a:br>
            <a:r>
              <a:rPr lang="da-DK" smtClean="0"/>
              <a:t>Platform of the best tools for organic agriculture in Europe (management and education)</a:t>
            </a:r>
          </a:p>
        </p:txBody>
      </p:sp>
    </p:spTree>
    <p:extLst>
      <p:ext uri="{BB962C8B-B14F-4D97-AF65-F5344CB8AC3E}">
        <p14:creationId xmlns:p14="http://schemas.microsoft.com/office/powerpoint/2010/main" val="37986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Current and future work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Simpler search facility, custum tailered to various user types. E.g. weed management researchers, Italian tomato farmers, etc. </a:t>
            </a:r>
          </a:p>
          <a:p>
            <a:r>
              <a:rPr lang="da-DK" smtClean="0"/>
              <a:t>Modules for external integration (e.g. list of latest eprints of certain topic)</a:t>
            </a:r>
          </a:p>
          <a:p>
            <a:r>
              <a:rPr lang="da-DK" smtClean="0"/>
              <a:t>Improved import and export facility </a:t>
            </a:r>
            <a:br>
              <a:rPr lang="da-DK" smtClean="0"/>
            </a:br>
            <a:r>
              <a:rPr lang="da-DK" smtClean="0"/>
              <a:t>(e.g. batch import)</a:t>
            </a:r>
            <a:br>
              <a:rPr lang="da-DK" smtClean="0"/>
            </a:br>
            <a:endParaRPr lang="da-DK" smtClean="0"/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9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Thank you for your attention!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mtClean="0"/>
              <a:t>We are interested in your experiences and ideas!</a:t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endParaRPr lang="da-DK" smtClean="0"/>
          </a:p>
        </p:txBody>
      </p:sp>
      <p:pic>
        <p:nvPicPr>
          <p:cNvPr id="7170" name="Picture 2" descr="http://images.bigbrotherbot.net/thank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600400" cy="332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Organic Eprints – development team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/>
          <a:lstStyle/>
          <a:p>
            <a:r>
              <a:rPr lang="da-DK" smtClean="0"/>
              <a:t>Ilse A. Rasmussen (‘Administrator’)</a:t>
            </a:r>
            <a:br>
              <a:rPr lang="da-DK" smtClean="0"/>
            </a:br>
            <a:r>
              <a:rPr lang="da-DK" smtClean="0"/>
              <a:t>Knows about research and development </a:t>
            </a:r>
            <a:br>
              <a:rPr lang="da-DK" smtClean="0"/>
            </a:br>
            <a:r>
              <a:rPr lang="da-DK" smtClean="0"/>
              <a:t>in organic agriculture</a:t>
            </a:r>
            <a:br>
              <a:rPr lang="da-DK" smtClean="0"/>
            </a:br>
            <a:r>
              <a:rPr lang="da-DK" sz="900" smtClean="0"/>
              <a:t> </a:t>
            </a:r>
            <a:endParaRPr lang="da-DK" sz="4400" smtClean="0"/>
          </a:p>
          <a:p>
            <a:r>
              <a:rPr lang="da-DK" smtClean="0"/>
              <a:t>Dennis Christensen (‘ICT nerd’)</a:t>
            </a:r>
            <a:br>
              <a:rPr lang="da-DK" smtClean="0"/>
            </a:br>
            <a:r>
              <a:rPr lang="da-DK" smtClean="0"/>
              <a:t>Knows about </a:t>
            </a:r>
            <a:r>
              <a:rPr lang="da-DK" smtClean="0"/>
              <a:t>EPrints</a:t>
            </a:r>
            <a:r>
              <a:rPr lang="da-DK" smtClean="0"/>
              <a:t>, Linux, Perl, Web </a:t>
            </a:r>
            <a:br>
              <a:rPr lang="da-DK" smtClean="0"/>
            </a:br>
            <a:r>
              <a:rPr lang="da-DK" smtClean="0"/>
              <a:t>servers</a:t>
            </a:r>
            <a:br>
              <a:rPr lang="da-DK" smtClean="0"/>
            </a:br>
            <a:r>
              <a:rPr lang="da-DK" sz="900" smtClean="0"/>
              <a:t> </a:t>
            </a:r>
            <a:endParaRPr lang="da-DK" smtClean="0"/>
          </a:p>
          <a:p>
            <a:r>
              <a:rPr lang="da-DK" smtClean="0"/>
              <a:t>Allan Leck Jensen (‘Interpreter’)</a:t>
            </a:r>
            <a:br>
              <a:rPr lang="da-DK" smtClean="0"/>
            </a:br>
            <a:r>
              <a:rPr lang="da-DK" smtClean="0"/>
              <a:t>Knows about ICT systems, databases,</a:t>
            </a:r>
            <a:br>
              <a:rPr lang="da-DK" smtClean="0"/>
            </a:br>
            <a:r>
              <a:rPr lang="da-DK" smtClean="0"/>
              <a:t>informatics</a:t>
            </a:r>
            <a:br>
              <a:rPr lang="da-DK" smtClean="0"/>
            </a:br>
            <a:endParaRPr lang="da-DK"/>
          </a:p>
        </p:txBody>
      </p:sp>
      <p:pic>
        <p:nvPicPr>
          <p:cNvPr id="7170" name="Picture 2" descr="http://www.isofar.org/isofar/images/il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"/>
          <a:stretch/>
        </p:blipFill>
        <p:spPr bwMode="auto">
          <a:xfrm>
            <a:off x="7308303" y="1556792"/>
            <a:ext cx="1440000" cy="149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3" y="4773743"/>
            <a:ext cx="1440000" cy="131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:\AllanDocs\Publikationer\2015\OR2015 Indianapolis June 2015\Presentation\de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r="5097"/>
          <a:stretch/>
        </p:blipFill>
        <p:spPr bwMode="auto">
          <a:xfrm>
            <a:off x="7308303" y="3202301"/>
            <a:ext cx="1440000" cy="142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Standards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OAI-PMH (open archives initiative - protocol for metadata </a:t>
            </a:r>
            <a:r>
              <a:rPr lang="da-DK"/>
              <a:t>harvesting</a:t>
            </a:r>
            <a:r>
              <a:rPr lang="da-DK" smtClean="0"/>
              <a:t>). We use </a:t>
            </a:r>
            <a:r>
              <a:rPr lang="da-DK"/>
              <a:t>OAI </a:t>
            </a:r>
            <a:r>
              <a:rPr lang="da-DK" smtClean="0"/>
              <a:t>2.0: </a:t>
            </a:r>
            <a:r>
              <a:rPr lang="da-DK" u="sng">
                <a:solidFill>
                  <a:srgbClr val="C00000"/>
                </a:solidFill>
              </a:rPr>
              <a:t/>
            </a:r>
            <a:br>
              <a:rPr lang="da-DK" u="sng">
                <a:solidFill>
                  <a:srgbClr val="C00000"/>
                </a:solidFill>
              </a:rPr>
            </a:br>
            <a:r>
              <a:rPr lang="da-DK" u="sng" smtClean="0">
                <a:solidFill>
                  <a:schemeClr val="accent1">
                    <a:lumMod val="50000"/>
                  </a:schemeClr>
                </a:solidFill>
              </a:rPr>
              <a:t>http://orgprints.org/cgi/oai2?verb=Identify</a:t>
            </a:r>
          </a:p>
          <a:p>
            <a:r>
              <a:rPr lang="da-DK" smtClean="0"/>
              <a:t>Metadata formats:</a:t>
            </a:r>
          </a:p>
          <a:p>
            <a:pPr lvl="1"/>
            <a:r>
              <a:rPr lang="da-DK" smtClean="0"/>
              <a:t>didl, mets, oai_bibl, oai_dc, rdf, uketd_dc, voa3r_dcds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smtClean="0"/>
              <a:t>External – RSS with latest FiBL eprints</a:t>
            </a:r>
            <a:endParaRPr lang="da-DK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8038"/>
            <a:ext cx="8820473" cy="518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5610225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smtClean="0"/>
              <a:t>External – List of project publications</a:t>
            </a:r>
            <a:endParaRPr lang="da-DK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4" y="1412776"/>
            <a:ext cx="8856984" cy="530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4" y="1334078"/>
            <a:ext cx="6168752" cy="402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5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External – Search plugin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8018"/>
            <a:ext cx="8712968" cy="461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Export and import standards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48780" r="59250" b="11111"/>
          <a:stretch/>
        </p:blipFill>
        <p:spPr bwMode="auto">
          <a:xfrm>
            <a:off x="395536" y="2372266"/>
            <a:ext cx="4297680" cy="2819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34486" r="33525" b="29946"/>
          <a:stretch/>
        </p:blipFill>
        <p:spPr bwMode="auto">
          <a:xfrm>
            <a:off x="4950859" y="2364422"/>
            <a:ext cx="4052341" cy="250023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Organic Eprints – contents 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/>
          <a:lstStyle/>
          <a:p>
            <a:r>
              <a:rPr lang="en-GB" sz="2400" smtClean="0"/>
              <a:t>Scientific </a:t>
            </a:r>
            <a:r>
              <a:rPr lang="en-GB" sz="2400"/>
              <a:t>and popular </a:t>
            </a:r>
            <a:r>
              <a:rPr lang="en-GB" sz="2400" smtClean="0"/>
              <a:t>articles, 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also unpublished</a:t>
            </a:r>
            <a:endParaRPr lang="en-GB" sz="2400" smtClean="0"/>
          </a:p>
          <a:p>
            <a:r>
              <a:rPr lang="en-GB" sz="2400" smtClean="0"/>
              <a:t>Books, </a:t>
            </a:r>
            <a:r>
              <a:rPr lang="en-GB" sz="2400" smtClean="0"/>
              <a:t>book chapters, theses</a:t>
            </a:r>
            <a:endParaRPr lang="en-GB" sz="2400" smtClean="0"/>
          </a:p>
          <a:p>
            <a:r>
              <a:rPr lang="en-GB" sz="2400" smtClean="0"/>
              <a:t>Reports, report chapters</a:t>
            </a:r>
            <a:endParaRPr lang="en-GB" sz="2400" smtClean="0"/>
          </a:p>
          <a:p>
            <a:r>
              <a:rPr lang="en-GB" sz="2400"/>
              <a:t>Videos</a:t>
            </a:r>
            <a:r>
              <a:rPr lang="en-GB" sz="2400"/>
              <a:t>, </a:t>
            </a:r>
            <a:r>
              <a:rPr lang="en-GB" sz="2400" smtClean="0"/>
              <a:t>educational </a:t>
            </a:r>
            <a:r>
              <a:rPr lang="en-GB" sz="2400"/>
              <a:t>material</a:t>
            </a:r>
          </a:p>
          <a:p>
            <a:r>
              <a:rPr lang="en-GB" sz="2400" smtClean="0"/>
              <a:t>Agricultural </a:t>
            </a:r>
            <a:r>
              <a:rPr lang="en-GB" sz="2400" smtClean="0"/>
              <a:t>magazines and newspapers</a:t>
            </a:r>
          </a:p>
          <a:p>
            <a:r>
              <a:rPr lang="en-GB" sz="2400"/>
              <a:t>Conference proceedings, presentations</a:t>
            </a:r>
            <a:r>
              <a:rPr lang="en-GB" sz="2400"/>
              <a:t>, 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posters</a:t>
            </a:r>
            <a:endParaRPr lang="en-GB" sz="2400"/>
          </a:p>
          <a:p>
            <a:r>
              <a:rPr lang="en-GB" sz="2400" smtClean="0"/>
              <a:t>Project </a:t>
            </a:r>
            <a:r>
              <a:rPr lang="en-GB" sz="2400" smtClean="0"/>
              <a:t>descriptions and results </a:t>
            </a:r>
            <a:r>
              <a:rPr lang="en-GB" sz="2400" smtClean="0"/>
              <a:t>(</a:t>
            </a:r>
            <a:r>
              <a:rPr lang="en-GB" sz="2400" smtClean="0"/>
              <a:t>e.g. status reports)</a:t>
            </a:r>
          </a:p>
          <a:p>
            <a:r>
              <a:rPr lang="en-GB" sz="2400" smtClean="0"/>
              <a:t>Desctipions </a:t>
            </a:r>
            <a:r>
              <a:rPr lang="en-GB" sz="2400" smtClean="0"/>
              <a:t>of organisations and facilites</a:t>
            </a:r>
          </a:p>
          <a:p>
            <a:r>
              <a:rPr lang="en-GB" sz="2400" smtClean="0"/>
              <a:t>… and more</a:t>
            </a:r>
            <a:endParaRPr lang="en-GB" sz="2400" smtClean="0"/>
          </a:p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3" y="1412776"/>
            <a:ext cx="2292499" cy="305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3" y="1450828"/>
            <a:ext cx="2292499" cy="341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27473"/>
            <a:ext cx="3593686" cy="2189559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3" y="1594844"/>
            <a:ext cx="2428355" cy="341833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37" y="1594844"/>
            <a:ext cx="2326783" cy="327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75" y="1594844"/>
            <a:ext cx="2805113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03"/>
          <a:stretch/>
        </p:blipFill>
        <p:spPr bwMode="auto">
          <a:xfrm>
            <a:off x="4788024" y="1469703"/>
            <a:ext cx="4163547" cy="224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8"/>
          <a:stretch/>
        </p:blipFill>
        <p:spPr bwMode="auto">
          <a:xfrm>
            <a:off x="4966350" y="1393750"/>
            <a:ext cx="3943349" cy="246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Organic Eprints - advantages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Oval 3"/>
          <p:cNvSpPr/>
          <p:nvPr/>
        </p:nvSpPr>
        <p:spPr bwMode="auto">
          <a:xfrm>
            <a:off x="193674" y="1412776"/>
            <a:ext cx="4666358" cy="39152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a-DK" sz="2000" b="1" kern="0" smtClean="0">
                <a:latin typeface="+mn-lt"/>
              </a:rPr>
              <a:t>For </a:t>
            </a:r>
            <a:r>
              <a:rPr lang="da-DK" sz="2000" b="1" kern="0">
                <a:latin typeface="+mn-lt"/>
              </a:rPr>
              <a:t>users:</a:t>
            </a:r>
            <a:endParaRPr lang="da-DK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a-DK" sz="2000" kern="0" smtClean="0">
                <a:latin typeface="+mn-lt"/>
              </a:rPr>
              <a:t>Easy </a:t>
            </a:r>
            <a:r>
              <a:rPr lang="da-DK" sz="2000" kern="0">
                <a:latin typeface="+mn-lt"/>
              </a:rPr>
              <a:t>access to papers</a:t>
            </a:r>
            <a:endParaRPr lang="da-DK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a-DK" sz="2000" kern="0">
                <a:latin typeface="+mn-lt"/>
              </a:rPr>
              <a:t>One comprehensive source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a-DK" sz="2000" kern="0" smtClean="0">
                <a:latin typeface="+mn-lt"/>
              </a:rPr>
              <a:t>Direct </a:t>
            </a:r>
            <a:r>
              <a:rPr lang="da-DK" sz="2000" kern="0" dirty="0">
                <a:latin typeface="+mn-lt"/>
              </a:rPr>
              <a:t>download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a-DK" sz="2000" kern="0" smtClean="0">
                <a:latin typeface="+mn-lt"/>
              </a:rPr>
              <a:t>”</a:t>
            </a:r>
            <a:r>
              <a:rPr lang="da-DK" sz="2000" kern="0">
                <a:latin typeface="+mn-lt"/>
              </a:rPr>
              <a:t>Grey” litterature (conference </a:t>
            </a:r>
            <a:r>
              <a:rPr lang="da-DK" sz="2000" kern="0" smtClean="0">
                <a:latin typeface="+mn-lt"/>
              </a:rPr>
              <a:t>papers etc</a:t>
            </a:r>
            <a:r>
              <a:rPr lang="da-DK" sz="2000" kern="0">
                <a:latin typeface="+mn-lt"/>
              </a:rPr>
              <a:t>.)</a:t>
            </a:r>
            <a:endParaRPr lang="da-DK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a-DK" sz="2000" kern="0" smtClean="0">
                <a:latin typeface="+mn-lt"/>
              </a:rPr>
              <a:t>FREE</a:t>
            </a:r>
            <a:r>
              <a:rPr lang="da-DK" sz="2000" kern="0">
                <a:latin typeface="+mn-lt"/>
              </a:rPr>
              <a:t>!</a:t>
            </a:r>
            <a:endParaRPr lang="en-US" sz="2000" kern="0" dirty="0">
              <a:latin typeface="+mn-lt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03848" y="4364756"/>
            <a:ext cx="3134968" cy="24486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a-DK" altLang="da-DK" sz="1400" b="1" smtClean="0">
                <a:latin typeface="+mn-lt"/>
              </a:rPr>
              <a:t> </a:t>
            </a:r>
            <a:r>
              <a:rPr lang="da-DK" altLang="da-DK" sz="2000" b="1" smtClean="0">
                <a:latin typeface="+mn-lt"/>
              </a:rPr>
              <a:t/>
            </a:r>
            <a:br>
              <a:rPr lang="da-DK" altLang="da-DK" sz="2000" b="1" smtClean="0">
                <a:latin typeface="+mn-lt"/>
              </a:rPr>
            </a:br>
            <a:r>
              <a:rPr lang="da-DK" altLang="da-DK" sz="2000" b="1" smtClean="0">
                <a:latin typeface="+mn-lt"/>
              </a:rPr>
              <a:t>For </a:t>
            </a:r>
            <a:r>
              <a:rPr lang="da-DK" altLang="da-DK" sz="2000" b="1">
                <a:latin typeface="+mn-lt"/>
              </a:rPr>
              <a:t>authors: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a-DK" altLang="da-DK" sz="2000">
                <a:latin typeface="+mn-lt"/>
              </a:rPr>
              <a:t>Better dissemination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a-DK" altLang="da-DK" sz="2000">
                <a:latin typeface="+mn-lt"/>
              </a:rPr>
              <a:t>More citations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2000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004048" y="2443748"/>
            <a:ext cx="3888432" cy="26414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sz="1800" b="1" kern="0" smtClean="0">
                <a:latin typeface="+mn-lt"/>
              </a:rPr>
              <a:t> </a:t>
            </a:r>
            <a:r>
              <a:rPr lang="da-DK" sz="2000" b="1" kern="0" smtClean="0">
                <a:latin typeface="+mn-lt"/>
              </a:rPr>
              <a:t/>
            </a:r>
            <a:br>
              <a:rPr lang="da-DK" sz="2000" b="1" kern="0" smtClean="0">
                <a:latin typeface="+mn-lt"/>
              </a:rPr>
            </a:br>
            <a:r>
              <a:rPr lang="da-DK" sz="2000" b="1" kern="0" smtClean="0">
                <a:latin typeface="+mn-lt"/>
              </a:rPr>
              <a:t>For project funders and administrators:</a:t>
            </a:r>
            <a:endParaRPr lang="da-DK" sz="2000" b="1" kern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a-DK" sz="2000" kern="0" smtClean="0">
                <a:latin typeface="+mn-lt"/>
              </a:rPr>
              <a:t>Better </a:t>
            </a:r>
            <a:r>
              <a:rPr lang="da-DK" sz="2000" kern="0">
                <a:latin typeface="+mn-lt"/>
              </a:rPr>
              <a:t>overview </a:t>
            </a:r>
            <a:r>
              <a:rPr lang="da-DK" sz="2000" kern="0" smtClean="0">
                <a:latin typeface="+mn-lt"/>
              </a:rPr>
              <a:t>over project </a:t>
            </a:r>
            <a:r>
              <a:rPr lang="da-DK" sz="2000" kern="0">
                <a:latin typeface="+mn-lt"/>
              </a:rPr>
              <a:t>publications</a:t>
            </a:r>
            <a:endParaRPr lang="en-GB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9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56905"/>
            <a:ext cx="2415794" cy="1776197"/>
          </a:xfrm>
          <a:prstGeom prst="rect">
            <a:avLst/>
          </a:prstGeom>
        </p:spPr>
      </p:pic>
      <p:pic>
        <p:nvPicPr>
          <p:cNvPr id="2053" name="Picture 5" descr="Aktiv rådgivning i mar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49" y="4722215"/>
            <a:ext cx="2417703" cy="15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10" y="2565856"/>
            <a:ext cx="1897382" cy="1958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02" y="359357"/>
            <a:ext cx="2624766" cy="1968575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4836306"/>
              </p:ext>
            </p:extLst>
          </p:nvPr>
        </p:nvGraphicFramePr>
        <p:xfrm>
          <a:off x="698376" y="905791"/>
          <a:ext cx="7762056" cy="532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Picture 120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8823" y="3168113"/>
            <a:ext cx="1671289" cy="75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Development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282919"/>
              </p:ext>
            </p:extLst>
          </p:nvPr>
        </p:nvGraphicFramePr>
        <p:xfrm>
          <a:off x="827584" y="1556792"/>
          <a:ext cx="7200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9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Organic Eprints - languages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Language is an issue for the many users</a:t>
            </a:r>
          </a:p>
          <a:p>
            <a:r>
              <a:rPr lang="da-DK" smtClean="0"/>
              <a:t>Web site versions in English and German</a:t>
            </a:r>
          </a:p>
          <a:p>
            <a:r>
              <a:rPr lang="da-DK" smtClean="0"/>
              <a:t>User manuals in </a:t>
            </a:r>
          </a:p>
          <a:p>
            <a:pPr lvl="1"/>
            <a:r>
              <a:rPr lang="en-GB" smtClean="0"/>
              <a:t>English</a:t>
            </a:r>
            <a:r>
              <a:rPr lang="en-GB"/>
              <a:t>, </a:t>
            </a:r>
            <a:endParaRPr lang="en-GB" smtClean="0"/>
          </a:p>
          <a:p>
            <a:pPr lvl="1"/>
            <a:r>
              <a:rPr lang="en-GB" smtClean="0"/>
              <a:t>Spanish, </a:t>
            </a:r>
            <a:endParaRPr lang="da-DK" smtClean="0"/>
          </a:p>
          <a:p>
            <a:pPr lvl="1"/>
            <a:r>
              <a:rPr lang="en-GB" smtClean="0"/>
              <a:t>Portuguese, </a:t>
            </a:r>
          </a:p>
          <a:p>
            <a:pPr lvl="1"/>
            <a:r>
              <a:rPr lang="en-GB" smtClean="0"/>
              <a:t>Czech</a:t>
            </a:r>
            <a:r>
              <a:rPr lang="en-GB"/>
              <a:t>, </a:t>
            </a:r>
            <a:endParaRPr lang="en-GB" smtClean="0"/>
          </a:p>
          <a:p>
            <a:pPr lvl="1"/>
            <a:r>
              <a:rPr lang="en-GB" smtClean="0"/>
              <a:t>Turkish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33" y="2955722"/>
            <a:ext cx="4580008" cy="3096344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300028"/>
            <a:ext cx="48862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800" smtClean="0">
                <a:latin typeface="+mn-lt"/>
              </a:rPr>
              <a:t>The English screen is explained, here in Czech</a:t>
            </a:r>
            <a:endParaRPr lang="da-DK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14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ICROFS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Int’l Centre for Research in Organic Food Systems</a:t>
            </a:r>
          </a:p>
          <a:p>
            <a:r>
              <a:rPr lang="en-GB" smtClean="0"/>
              <a:t>Coordinates research programmes, both Danish and European</a:t>
            </a:r>
          </a:p>
          <a:p>
            <a:r>
              <a:rPr lang="en-GB" smtClean="0"/>
              <a:t>Participates in research projects</a:t>
            </a:r>
          </a:p>
          <a:p>
            <a:r>
              <a:rPr lang="en-GB" smtClean="0"/>
              <a:t>Disseminates research results and </a:t>
            </a:r>
            <a:r>
              <a:rPr lang="en-GB" smtClean="0"/>
              <a:t>knowledge</a:t>
            </a:r>
            <a:endParaRPr lang="en-GB" smtClean="0"/>
          </a:p>
          <a:p>
            <a:r>
              <a:rPr lang="en-GB" smtClean="0"/>
              <a:t>Development of Organic Eprints is funded and </a:t>
            </a:r>
            <a:r>
              <a:rPr lang="en-GB" smtClean="0"/>
              <a:t>developed by </a:t>
            </a:r>
            <a:r>
              <a:rPr lang="en-GB" smtClean="0"/>
              <a:t>the participation of ICROFS in research </a:t>
            </a:r>
            <a:r>
              <a:rPr lang="en-GB" smtClean="0"/>
              <a:t>projects and by basic funding from the Danish Ministery of Food, Agriculture and Fisheries.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623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ICROF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ICROFS</Template>
  <TotalTime>12166</TotalTime>
  <Words>567</Words>
  <Application>Microsoft Office PowerPoint</Application>
  <PresentationFormat>On-screen Show (4:3)</PresentationFormat>
  <Paragraphs>136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ICROFS</vt:lpstr>
      <vt:lpstr>Open research repository  for organic agriculture</vt:lpstr>
      <vt:lpstr>Organic Eprints - facts</vt:lpstr>
      <vt:lpstr>Organic Eprints – development team</vt:lpstr>
      <vt:lpstr>Organic Eprints – contents </vt:lpstr>
      <vt:lpstr>Organic Eprints - advantages</vt:lpstr>
      <vt:lpstr>PowerPoint Presentation</vt:lpstr>
      <vt:lpstr>Development</vt:lpstr>
      <vt:lpstr>Organic Eprints - languages</vt:lpstr>
      <vt:lpstr>ICROFS</vt:lpstr>
      <vt:lpstr>Adaptions of EPrints in Organic Eprints</vt:lpstr>
      <vt:lpstr>1. Organisational structure</vt:lpstr>
      <vt:lpstr>National editors</vt:lpstr>
      <vt:lpstr>Role of national editors</vt:lpstr>
      <vt:lpstr>User types and their rights</vt:lpstr>
      <vt:lpstr>2. AGROVOC vocabulary</vt:lpstr>
      <vt:lpstr>Long term objective</vt:lpstr>
      <vt:lpstr>Search for eprints</vt:lpstr>
      <vt:lpstr>Open a selected eprint</vt:lpstr>
      <vt:lpstr>Agrovoc keywords</vt:lpstr>
      <vt:lpstr>Adding Agrovoc keywords</vt:lpstr>
      <vt:lpstr>Adding Agrovoc keywords</vt:lpstr>
      <vt:lpstr>Adding Agrovoc keywords</vt:lpstr>
      <vt:lpstr>3. OpenAIRE compliant</vt:lpstr>
      <vt:lpstr>3. OpenAIRE compliant</vt:lpstr>
      <vt:lpstr>Copyright issues</vt:lpstr>
      <vt:lpstr>Copyright issues</vt:lpstr>
      <vt:lpstr>Current and future work</vt:lpstr>
      <vt:lpstr>Current and future work</vt:lpstr>
      <vt:lpstr>Thank you for your attention!</vt:lpstr>
      <vt:lpstr>Standards</vt:lpstr>
      <vt:lpstr>External – RSS with latest FiBL eprints</vt:lpstr>
      <vt:lpstr>External – List of project publications</vt:lpstr>
      <vt:lpstr>External – Search plugin</vt:lpstr>
      <vt:lpstr>Export and import standards</vt:lpstr>
    </vt:vector>
  </TitlesOfParts>
  <Company>Aarhus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Leck Jensen</dc:creator>
  <cp:lastModifiedBy>Allan Leck Jensen</cp:lastModifiedBy>
  <cp:revision>75</cp:revision>
  <dcterms:created xsi:type="dcterms:W3CDTF">2015-05-29T08:33:02Z</dcterms:created>
  <dcterms:modified xsi:type="dcterms:W3CDTF">2015-06-07T08:37:54Z</dcterms:modified>
</cp:coreProperties>
</file>