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1322" r:id="rId3"/>
    <p:sldId id="1323" r:id="rId4"/>
    <p:sldId id="281" r:id="rId5"/>
    <p:sldId id="1327" r:id="rId6"/>
    <p:sldId id="1324" r:id="rId7"/>
    <p:sldId id="1325" r:id="rId8"/>
    <p:sldId id="1326" r:id="rId9"/>
    <p:sldId id="1328" r:id="rId10"/>
    <p:sldId id="1298" r:id="rId11"/>
    <p:sldId id="1319" r:id="rId12"/>
    <p:sldId id="1314" r:id="rId13"/>
    <p:sldId id="1332" r:id="rId14"/>
    <p:sldId id="1321" r:id="rId15"/>
    <p:sldId id="1329" r:id="rId16"/>
    <p:sldId id="1330" r:id="rId17"/>
    <p:sldId id="1331" r:id="rId18"/>
    <p:sldId id="1308" r:id="rId19"/>
  </p:sldIdLst>
  <p:sldSz cx="9144000" cy="6858000" type="screen4x3"/>
  <p:notesSz cx="6858000" cy="9144000"/>
  <p:defaultTextStyle>
    <a:defPPr>
      <a:defRPr lang="nb-NO"/>
    </a:defPPr>
    <a:lvl1pPr marL="0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09535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419070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628604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838139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047674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257209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466743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1676278" algn="l" defTabSz="20953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6">
          <p15:clr>
            <a:srgbClr val="A4A3A4"/>
          </p15:clr>
        </p15:guide>
        <p15:guide id="2" pos="11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0CB"/>
    <a:srgbClr val="3D7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60"/>
  </p:normalViewPr>
  <p:slideViewPr>
    <p:cSldViewPr>
      <p:cViewPr varScale="1">
        <p:scale>
          <a:sx n="117" d="100"/>
          <a:sy n="117" d="100"/>
        </p:scale>
        <p:origin x="1494" y="84"/>
      </p:cViewPr>
      <p:guideLst>
        <p:guide orient="horz" pos="1176"/>
        <p:guide pos="11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ne-Kristin\AppData\Local\Microsoft\Windows\INetCache\Content.Outlook\0QL44OX7\Restor%202019%20H&#248;sting%202021_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150481189851253E-2"/>
          <c:y val="4.6296296296296294E-2"/>
          <c:w val="0.88396062992125979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figurer!$L$1</c:f>
              <c:strCache>
                <c:ptCount val="1"/>
                <c:pt idx="0">
                  <c:v>snitt slått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figurer!$K$2:$K$6</c:f>
              <c:strCache>
                <c:ptCount val="5"/>
                <c:pt idx="0">
                  <c:v>AF</c:v>
                </c:pt>
                <c:pt idx="1">
                  <c:v>FBAF</c:v>
                </c:pt>
                <c:pt idx="2">
                  <c:v>FB</c:v>
                </c:pt>
                <c:pt idx="3">
                  <c:v>GØ</c:v>
                </c:pt>
                <c:pt idx="4">
                  <c:v>K0</c:v>
                </c:pt>
              </c:strCache>
            </c:strRef>
          </c:cat>
          <c:val>
            <c:numRef>
              <c:f>figurer!$L$2:$L$6</c:f>
              <c:numCache>
                <c:formatCode>0.00</c:formatCode>
                <c:ptCount val="5"/>
                <c:pt idx="0">
                  <c:v>1.4128388968582986</c:v>
                </c:pt>
                <c:pt idx="1">
                  <c:v>1.5983964722333597</c:v>
                </c:pt>
                <c:pt idx="2">
                  <c:v>0.83680724701876152</c:v>
                </c:pt>
                <c:pt idx="3">
                  <c:v>0.79959068574327796</c:v>
                </c:pt>
                <c:pt idx="4">
                  <c:v>0.43881179495493078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9-4314-8F57-8F7F209A810B}"/>
            </c:ext>
          </c:extLst>
        </c:ser>
        <c:ser>
          <c:idx val="1"/>
          <c:order val="1"/>
          <c:tx>
            <c:strRef>
              <c:f>figurer!$M$1</c:f>
              <c:strCache>
                <c:ptCount val="1"/>
                <c:pt idx="0">
                  <c:v>snitt slått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figurer!$K$2:$K$6</c:f>
              <c:strCache>
                <c:ptCount val="5"/>
                <c:pt idx="0">
                  <c:v>AF</c:v>
                </c:pt>
                <c:pt idx="1">
                  <c:v>FBAF</c:v>
                </c:pt>
                <c:pt idx="2">
                  <c:v>FB</c:v>
                </c:pt>
                <c:pt idx="3">
                  <c:v>GØ</c:v>
                </c:pt>
                <c:pt idx="4">
                  <c:v>K0</c:v>
                </c:pt>
              </c:strCache>
            </c:strRef>
          </c:cat>
          <c:val>
            <c:numRef>
              <c:f>figurer!$M$2:$M$6</c:f>
              <c:numCache>
                <c:formatCode>0.00</c:formatCode>
                <c:ptCount val="5"/>
                <c:pt idx="0">
                  <c:v>0.65606910725414669</c:v>
                </c:pt>
                <c:pt idx="1">
                  <c:v>0.78620713685410637</c:v>
                </c:pt>
                <c:pt idx="2">
                  <c:v>0.33844943348000683</c:v>
                </c:pt>
                <c:pt idx="3">
                  <c:v>0.29437024405421353</c:v>
                </c:pt>
                <c:pt idx="4">
                  <c:v>0.11345659957470547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89-4314-8F57-8F7F209A810B}"/>
            </c:ext>
          </c:extLst>
        </c:ser>
        <c:ser>
          <c:idx val="2"/>
          <c:order val="2"/>
          <c:tx>
            <c:strRef>
              <c:f>figurer!$N$1</c:f>
              <c:strCache>
                <c:ptCount val="1"/>
                <c:pt idx="0">
                  <c:v>SUM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figurer!$K$2:$K$6</c:f>
              <c:strCache>
                <c:ptCount val="5"/>
                <c:pt idx="0">
                  <c:v>AF</c:v>
                </c:pt>
                <c:pt idx="1">
                  <c:v>FBAF</c:v>
                </c:pt>
                <c:pt idx="2">
                  <c:v>FB</c:v>
                </c:pt>
                <c:pt idx="3">
                  <c:v>GØ</c:v>
                </c:pt>
                <c:pt idx="4">
                  <c:v>K0</c:v>
                </c:pt>
              </c:strCache>
            </c:strRef>
          </c:cat>
          <c:val>
            <c:numRef>
              <c:f>figurer!$N$2:$N$6</c:f>
              <c:numCache>
                <c:formatCode>0.00</c:formatCode>
                <c:ptCount val="5"/>
                <c:pt idx="0">
                  <c:v>2.068908004112445</c:v>
                </c:pt>
                <c:pt idx="1">
                  <c:v>2.384603609087466</c:v>
                </c:pt>
                <c:pt idx="2">
                  <c:v>1.1752566804987683</c:v>
                </c:pt>
                <c:pt idx="3">
                  <c:v>1.0939609297974915</c:v>
                </c:pt>
                <c:pt idx="4">
                  <c:v>0.55226839452963628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89-4314-8F57-8F7F209A8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5188024"/>
        <c:axId val="355188352"/>
      </c:barChart>
      <c:catAx>
        <c:axId val="35518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55188352"/>
        <c:crosses val="autoZero"/>
        <c:auto val="1"/>
        <c:lblAlgn val="ctr"/>
        <c:lblOffset val="100"/>
        <c:noMultiLvlLbl val="0"/>
      </c:catAx>
      <c:valAx>
        <c:axId val="35518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55188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423E5-6530-4F40-AD4B-464858C59B13}" type="datetimeFigureOut">
              <a:rPr lang="nb-NO" smtClean="0"/>
              <a:t>25.10.2022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A40BA-6E64-4C90-A297-395E969191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53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1684" y="3478936"/>
            <a:ext cx="9145758" cy="3379064"/>
          </a:xfrm>
          <a:prstGeom prst="rect">
            <a:avLst/>
          </a:prstGeom>
          <a:solidFill>
            <a:srgbClr val="7EB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7417" tIns="18709" rIns="37417" bIns="18709" rtlCol="0" anchor="ctr"/>
          <a:lstStyle/>
          <a:p>
            <a:pPr algn="ctr"/>
            <a:endParaRPr lang="nb-NO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0372" y="4869160"/>
            <a:ext cx="8203256" cy="1100518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Title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372" y="5986300"/>
            <a:ext cx="8203256" cy="293985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456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Date  –  </a:t>
            </a:r>
            <a:r>
              <a:rPr lang="nb-NO" dirty="0" err="1"/>
              <a:t>Lecturer</a:t>
            </a:r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8" t="-194" r="440" b="194"/>
          <a:stretch/>
        </p:blipFill>
        <p:spPr>
          <a:xfrm>
            <a:off x="2555776" y="2508200"/>
            <a:ext cx="4011122" cy="18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1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0"/>
            <a:ext cx="9145758" cy="6858000"/>
          </a:xfrm>
          <a:prstGeom prst="rect">
            <a:avLst/>
          </a:prstGeom>
          <a:solidFill>
            <a:srgbClr val="7EB8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1907" tIns="20953" rIns="41907" bIns="20953" rtlCol="0" anchor="ctr"/>
          <a:lstStyle/>
          <a:p>
            <a:pPr algn="ctr"/>
            <a:endParaRPr lang="nb-NO"/>
          </a:p>
        </p:txBody>
      </p:sp>
      <p:sp>
        <p:nvSpPr>
          <p:cNvPr id="3" name="Vertical Title 2"/>
          <p:cNvSpPr>
            <a:spLocks noGrp="1"/>
          </p:cNvSpPr>
          <p:nvPr>
            <p:ph type="pic" idx="1"/>
          </p:nvPr>
        </p:nvSpPr>
        <p:spPr>
          <a:xfrm>
            <a:off x="470372" y="2174667"/>
            <a:ext cx="8203256" cy="376407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E071E8-1706-6CE8-C299-6224E8C0DE74}" type="datetimeFigureOut">
              <a:rPr lang="nb-NO" smtClean="0"/>
              <a:pPr/>
              <a:t>25.10.2022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70372" y="685147"/>
            <a:ext cx="8203256" cy="1467356"/>
          </a:xfrm>
          <a:prstGeom prst="rect">
            <a:avLst/>
          </a:prstGeom>
        </p:spPr>
        <p:txBody>
          <a:bodyPr vert="horz" lIns="41907" tIns="20953" rIns="41907" bIns="20953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>
                <a:solidFill>
                  <a:srgbClr val="FFFFFF"/>
                </a:solidFill>
              </a:rPr>
              <a:t>Click</a:t>
            </a:r>
            <a:r>
              <a:rPr lang="nb-NO" dirty="0">
                <a:solidFill>
                  <a:srgbClr val="FFFFFF"/>
                </a:solidFill>
              </a:rPr>
              <a:t> to </a:t>
            </a:r>
            <a:r>
              <a:rPr lang="nb-NO" dirty="0" err="1">
                <a:solidFill>
                  <a:srgbClr val="FFFFFF"/>
                </a:solidFill>
              </a:rPr>
              <a:t>edit</a:t>
            </a:r>
            <a:r>
              <a:rPr lang="nb-NO" dirty="0">
                <a:solidFill>
                  <a:srgbClr val="FFFFFF"/>
                </a:solidFill>
              </a:rPr>
              <a:t> Master </a:t>
            </a:r>
            <a:r>
              <a:rPr lang="nb-NO" dirty="0" err="1">
                <a:solidFill>
                  <a:srgbClr val="FFFFFF"/>
                </a:solidFill>
              </a:rPr>
              <a:t>title</a:t>
            </a:r>
            <a:r>
              <a:rPr lang="nb-NO" dirty="0">
                <a:solidFill>
                  <a:srgbClr val="FFFFFF"/>
                </a:solidFill>
              </a:rPr>
              <a:t> style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1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1684" y="3478936"/>
            <a:ext cx="9145758" cy="3379064"/>
          </a:xfrm>
          <a:prstGeom prst="rect">
            <a:avLst/>
          </a:prstGeom>
          <a:solidFill>
            <a:srgbClr val="7EB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7417" tIns="18709" rIns="37417" bIns="18709" rtlCol="0" anchor="ctr"/>
          <a:lstStyle/>
          <a:p>
            <a:pPr algn="ctr"/>
            <a:endParaRPr lang="nb-NO"/>
          </a:p>
        </p:txBody>
      </p:sp>
      <p:sp>
        <p:nvSpPr>
          <p:cNvPr id="10" name="TextBox 3"/>
          <p:cNvSpPr txBox="1"/>
          <p:nvPr userDrawn="1"/>
        </p:nvSpPr>
        <p:spPr>
          <a:xfrm>
            <a:off x="415750" y="1027959"/>
            <a:ext cx="8315000" cy="58300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>
              <a:lnSpc>
                <a:spcPts val="1558"/>
              </a:lnSpc>
              <a:spcAft>
                <a:spcPts val="458"/>
              </a:spcAft>
              <a:tabLst>
                <a:tab pos="104767" algn="l"/>
              </a:tabLst>
              <a:defRPr lang="en-US"/>
            </a:pPr>
            <a:r>
              <a:rPr sz="2700" b="1" dirty="0">
                <a:solidFill>
                  <a:srgbClr val="FFFFFF"/>
                </a:solidFill>
                <a:latin typeface="Calibri" charset="77"/>
                <a:ea typeface="Calibri" charset="77"/>
                <a:cs typeface="Calibri" charset="77"/>
              </a:rPr>
              <a:t>www.norsok.no</a:t>
            </a:r>
          </a:p>
        </p:txBody>
      </p:sp>
    </p:spTree>
    <p:extLst>
      <p:ext uri="{BB962C8B-B14F-4D97-AF65-F5344CB8AC3E}">
        <p14:creationId xmlns:p14="http://schemas.microsoft.com/office/powerpoint/2010/main" val="301738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1684" y="3478936"/>
            <a:ext cx="9145758" cy="3379064"/>
          </a:xfrm>
          <a:prstGeom prst="rect">
            <a:avLst/>
          </a:prstGeom>
          <a:solidFill>
            <a:srgbClr val="7EB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7417" tIns="18709" rIns="37417" bIns="18709" rtlCol="0" anchor="ctr"/>
          <a:lstStyle/>
          <a:p>
            <a:pPr algn="ctr"/>
            <a:endParaRPr lang="nb-NO"/>
          </a:p>
        </p:txBody>
      </p:sp>
      <p:sp>
        <p:nvSpPr>
          <p:cNvPr id="6" name="TextBox 3"/>
          <p:cNvSpPr txBox="1"/>
          <p:nvPr userDrawn="1"/>
        </p:nvSpPr>
        <p:spPr>
          <a:xfrm>
            <a:off x="415750" y="1027959"/>
            <a:ext cx="8315000" cy="58300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>
              <a:lnSpc>
                <a:spcPts val="1558"/>
              </a:lnSpc>
              <a:spcAft>
                <a:spcPts val="458"/>
              </a:spcAft>
              <a:tabLst>
                <a:tab pos="104767" algn="l"/>
              </a:tabLst>
              <a:defRPr lang="en-US"/>
            </a:pPr>
            <a:r>
              <a:rPr sz="2700" b="1" dirty="0">
                <a:solidFill>
                  <a:srgbClr val="FFFFFF"/>
                </a:solidFill>
                <a:latin typeface="Calibri" charset="77"/>
                <a:ea typeface="Calibri" charset="77"/>
                <a:cs typeface="Calibri" charset="77"/>
              </a:rPr>
              <a:t>www.norsok.no</a:t>
            </a:r>
          </a:p>
        </p:txBody>
      </p:sp>
    </p:spTree>
    <p:extLst>
      <p:ext uri="{BB962C8B-B14F-4D97-AF65-F5344CB8AC3E}">
        <p14:creationId xmlns:p14="http://schemas.microsoft.com/office/powerpoint/2010/main" val="1184649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2" y="2174667"/>
            <a:ext cx="8203257" cy="377461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3EC2-2586-6559-2AEA-CCB507999B55}" type="datetimeFigureOut">
              <a:t>25.10.2022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620" y="6307490"/>
            <a:ext cx="7098700" cy="7259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0844" y="6093296"/>
            <a:ext cx="1030456" cy="41998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40844" y="6093296"/>
            <a:ext cx="1030456" cy="419983"/>
          </a:xfrm>
          <a:prstGeom prst="rect">
            <a:avLst/>
          </a:prstGeom>
        </p:spPr>
      </p:pic>
      <p:sp>
        <p:nvSpPr>
          <p:cNvPr id="2" name="Rektangel 1"/>
          <p:cNvSpPr/>
          <p:nvPr userDrawn="1"/>
        </p:nvSpPr>
        <p:spPr>
          <a:xfrm>
            <a:off x="454044" y="6307489"/>
            <a:ext cx="7098700" cy="54000"/>
          </a:xfrm>
          <a:prstGeom prst="rect">
            <a:avLst/>
          </a:prstGeom>
          <a:solidFill>
            <a:srgbClr val="5489CE"/>
          </a:solidFill>
          <a:ln>
            <a:solidFill>
              <a:srgbClr val="5489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61391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02C4E-7AF2-4472-A9A0-78E5D865432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952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39170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6F59A8-6109-47E5-8667-AE155F0A0396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003C1F-83DC-4BB1-B749-DDCA96456E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00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>
            <a:lvl1pPr algn="l">
              <a:defRPr sz="3800" baseline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485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/>
          <p:cNvSpPr>
            <a:spLocks noGrp="1"/>
          </p:cNvSpPr>
          <p:nvPr>
            <p:ph type="pic" idx="1"/>
          </p:nvPr>
        </p:nvSpPr>
        <p:spPr>
          <a:xfrm>
            <a:off x="470372" y="2174667"/>
            <a:ext cx="8203256" cy="3764077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71E8-1706-6CE8-C299-6224E8C0DE74}" type="datetimeFigureOut">
              <a:t>25.10.2022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125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1684" y="3478936"/>
            <a:ext cx="9145758" cy="3379064"/>
          </a:xfrm>
          <a:prstGeom prst="rect">
            <a:avLst/>
          </a:prstGeom>
          <a:solidFill>
            <a:srgbClr val="7EB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7417" tIns="18709" rIns="37417" bIns="18709" rtlCol="0" anchor="ctr"/>
          <a:lstStyle/>
          <a:p>
            <a:pPr algn="ctr"/>
            <a:endParaRPr lang="nb-NO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0372" y="4869160"/>
            <a:ext cx="8203256" cy="1100518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Title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372" y="5986300"/>
            <a:ext cx="8203256" cy="293985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456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Date  –  </a:t>
            </a:r>
            <a:r>
              <a:rPr lang="nb-NO" dirty="0" err="1"/>
              <a:t>Lecturer</a:t>
            </a:r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8" t="-194" r="440" b="194"/>
          <a:stretch/>
        </p:blipFill>
        <p:spPr>
          <a:xfrm>
            <a:off x="2555776" y="2508200"/>
            <a:ext cx="4011122" cy="18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4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372" y="685147"/>
            <a:ext cx="8203256" cy="14673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372" y="2174667"/>
            <a:ext cx="8203256" cy="377461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1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B280-7C4D-5C7E-8BD5-BAD1AD51261A}" type="datetimeFigureOut">
              <a:t>25.10.2022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2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2" y="2174667"/>
            <a:ext cx="8203257" cy="37746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3EC2-2586-6559-2AEA-CCB507999B55}" type="datetimeFigureOut">
              <a:t>25.10.2022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0372" y="685147"/>
            <a:ext cx="8203256" cy="14673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6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2" y="2174667"/>
            <a:ext cx="4032504" cy="37746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4572000" y="2174667"/>
            <a:ext cx="4101628" cy="377461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5DA1-A968-5C59-0B46-1DE80A78D6A3}" type="datetimeFigureOut">
              <a:t>25.10.2022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0372" y="685147"/>
            <a:ext cx="8203256" cy="146735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8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2"/>
          <p:cNvSpPr>
            <a:spLocks noGrp="1"/>
          </p:cNvSpPr>
          <p:nvPr>
            <p:ph type="pic" idx="1"/>
          </p:nvPr>
        </p:nvSpPr>
        <p:spPr>
          <a:xfrm>
            <a:off x="470372" y="2174667"/>
            <a:ext cx="8203256" cy="3764077"/>
          </a:xfrm>
        </p:spPr>
        <p:txBody>
          <a:bodyPr/>
          <a:lstStyle/>
          <a:p>
            <a:r>
              <a:rPr lang="nb-NO"/>
              <a:t>Klikk ikonet for å legge til et bilde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071E8-1706-6CE8-C299-6224E8C0DE74}" type="datetimeFigureOut">
              <a:t>25.10.2022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70372" y="685147"/>
            <a:ext cx="8203256" cy="1467356"/>
          </a:xfrm>
          <a:prstGeom prst="rect">
            <a:avLst/>
          </a:prstGeom>
        </p:spPr>
        <p:txBody>
          <a:bodyPr vert="horz" lIns="41907" tIns="20953" rIns="41907" bIns="20953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edit</a:t>
            </a:r>
            <a:r>
              <a:rPr lang="nb-NO" dirty="0"/>
              <a:t> Master </a:t>
            </a:r>
            <a:r>
              <a:rPr lang="nb-NO" dirty="0" err="1"/>
              <a:t>title</a:t>
            </a:r>
            <a:r>
              <a:rPr lang="nb-NO" dirty="0"/>
              <a:t> style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9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758" cy="6858000"/>
          </a:xfrm>
          <a:prstGeom prst="rect">
            <a:avLst/>
          </a:prstGeom>
          <a:solidFill>
            <a:srgbClr val="7EB8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1907" tIns="20953" rIns="41907" bIns="20953"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372" y="685147"/>
            <a:ext cx="8203256" cy="14673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372" y="2174667"/>
            <a:ext cx="8203256" cy="377461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51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1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5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DDB280-7C4D-5C7E-8BD5-BAD1AD51261A}" type="datetimeFigureOut">
              <a:rPr lang="nb-NO" smtClean="0"/>
              <a:pPr/>
              <a:t>25.10.2022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6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758" cy="6858000"/>
          </a:xfrm>
          <a:prstGeom prst="rect">
            <a:avLst/>
          </a:prstGeom>
          <a:solidFill>
            <a:srgbClr val="7EB8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1907" tIns="20953" rIns="41907" bIns="20953" rtlCol="0" anchor="ctr"/>
          <a:lstStyle/>
          <a:p>
            <a:pPr algn="ctr"/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2" y="2174667"/>
            <a:ext cx="8203257" cy="37746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E63EC2-2586-6559-2AEA-CCB507999B55}" type="datetimeFigureOut">
              <a:rPr lang="nb-NO" smtClean="0"/>
              <a:pPr/>
              <a:t>25.10.2022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0372" y="685147"/>
            <a:ext cx="8203256" cy="14673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8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0"/>
            <a:ext cx="9145758" cy="6858000"/>
          </a:xfrm>
          <a:prstGeom prst="rect">
            <a:avLst/>
          </a:prstGeom>
          <a:solidFill>
            <a:srgbClr val="7EB84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1907" tIns="20953" rIns="41907" bIns="20953" rtlCol="0" anchor="ctr"/>
          <a:lstStyle/>
          <a:p>
            <a:pPr algn="ctr"/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2" y="2174667"/>
            <a:ext cx="4032504" cy="37746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idx="2"/>
          </p:nvPr>
        </p:nvSpPr>
        <p:spPr>
          <a:xfrm>
            <a:off x="4572000" y="2174667"/>
            <a:ext cx="4101628" cy="37746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CA5DA1-A968-5C59-0B46-1DE80A78D6A3}" type="datetimeFigureOut">
              <a:rPr lang="nb-NO" smtClean="0"/>
              <a:pPr/>
              <a:t>25.10.2022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0372" y="685147"/>
            <a:ext cx="8203256" cy="14673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0" y="6309320"/>
            <a:ext cx="7098700" cy="7259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844" y="6093296"/>
            <a:ext cx="1155360" cy="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297"/>
          </a:xfrm>
          <a:prstGeom prst="rect">
            <a:avLst/>
          </a:prstGeom>
        </p:spPr>
        <p:txBody>
          <a:bodyPr vert="horz" lIns="41907" tIns="20953" rIns="41907" bIns="20953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7914"/>
            <a:ext cx="8229600" cy="4505706"/>
          </a:xfrm>
          <a:prstGeom prst="rect">
            <a:avLst/>
          </a:prstGeom>
        </p:spPr>
        <p:txBody>
          <a:bodyPr vert="horz" lIns="41907" tIns="20953" rIns="41907" bIns="20953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9360"/>
            <a:ext cx="2130552" cy="411480"/>
          </a:xfrm>
          <a:prstGeom prst="rect">
            <a:avLst/>
          </a:prstGeom>
        </p:spPr>
        <p:txBody>
          <a:bodyPr vert="horz" lIns="41907" tIns="20953" rIns="41907" bIns="20953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7F91-6D1D-487A-93DD-6AB167742E74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104" y="6309360"/>
            <a:ext cx="2898648" cy="411480"/>
          </a:xfrm>
          <a:prstGeom prst="rect">
            <a:avLst/>
          </a:prstGeom>
        </p:spPr>
        <p:txBody>
          <a:bodyPr vert="horz" lIns="41907" tIns="20953" rIns="41907" bIns="20953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1907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7151" indent="-157151" algn="l" defTabSz="41907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494" indent="-130959" algn="l" defTabSz="41907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23837" indent="-104767" algn="l" defTabSz="41907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33372" indent="-104767" algn="l" defTabSz="419070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42906" indent="-104767" algn="l" defTabSz="419070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52441" indent="-104767" algn="l" defTabSz="41907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1976" indent="-104767" algn="l" defTabSz="41907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71511" indent="-104767" algn="l" defTabSz="41907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81045" indent="-104767" algn="l" defTabSz="41907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9535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19070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28604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38139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47674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57209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66743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76278" algn="l" defTabSz="419070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11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11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11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B7D2807-8A16-4817-97ED-9580716A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40" y="2279006"/>
            <a:ext cx="1759839" cy="1149994"/>
          </a:xfrm>
          <a:prstGeom prst="rect">
            <a:avLst/>
          </a:prstGeom>
        </p:spPr>
      </p:pic>
      <p:pic>
        <p:nvPicPr>
          <p:cNvPr id="6" name="Picture 2" descr="Bilderesultat for Organic PLUS project">
            <a:extLst>
              <a:ext uri="{FF2B5EF4-FFF2-40B4-BE49-F238E27FC236}">
                <a16:creationId xmlns:a16="http://schemas.microsoft.com/office/drawing/2014/main" id="{96280AD5-F21A-4589-9E36-0B40D83B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7111"/>
            <a:ext cx="1743761" cy="9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2CA5AF7-5E96-4B0A-B706-1E6BBBE02F01}"/>
              </a:ext>
            </a:extLst>
          </p:cNvPr>
          <p:cNvSpPr txBox="1"/>
          <p:nvPr/>
        </p:nvSpPr>
        <p:spPr>
          <a:xfrm>
            <a:off x="7244334" y="2894301"/>
            <a:ext cx="18996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dirty="0"/>
              <a:t>Møre og Romsdal </a:t>
            </a:r>
          </a:p>
          <a:p>
            <a:r>
              <a:rPr lang="nb-NO" sz="1600" dirty="0" err="1"/>
              <a:t>county</a:t>
            </a:r>
            <a:r>
              <a:rPr lang="nb-NO" sz="1600" dirty="0"/>
              <a:t> </a:t>
            </a:r>
            <a:r>
              <a:rPr lang="nb-NO" sz="1600" dirty="0" err="1"/>
              <a:t>municipality</a:t>
            </a:r>
            <a:endParaRPr lang="nb-NO" sz="1600" dirty="0"/>
          </a:p>
        </p:txBody>
      </p:sp>
      <p:pic>
        <p:nvPicPr>
          <p:cNvPr id="10" name="Bilde 9" descr="MRF_logo_pos">
            <a:extLst>
              <a:ext uri="{FF2B5EF4-FFF2-40B4-BE49-F238E27FC236}">
                <a16:creationId xmlns:a16="http://schemas.microsoft.com/office/drawing/2014/main" id="{C129640D-BA94-463E-8AB6-B3A0E3E1477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28"/>
          <a:stretch/>
        </p:blipFill>
        <p:spPr bwMode="auto">
          <a:xfrm>
            <a:off x="6626410" y="2894301"/>
            <a:ext cx="617924" cy="67710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23D67CA-D122-47DD-8D58-800D150C2B69}"/>
              </a:ext>
            </a:extLst>
          </p:cNvPr>
          <p:cNvSpPr txBox="1"/>
          <p:nvPr/>
        </p:nvSpPr>
        <p:spPr>
          <a:xfrm>
            <a:off x="6626410" y="3491143"/>
            <a:ext cx="1439999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000" dirty="0"/>
              <a:t>RESTOR</a:t>
            </a:r>
          </a:p>
        </p:txBody>
      </p:sp>
      <p:sp>
        <p:nvSpPr>
          <p:cNvPr id="14" name="Tittel 3">
            <a:extLst>
              <a:ext uri="{FF2B5EF4-FFF2-40B4-BE49-F238E27FC236}">
                <a16:creationId xmlns:a16="http://schemas.microsoft.com/office/drawing/2014/main" id="{ADBA0741-C92C-4ADB-8915-79B93761D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561293"/>
            <a:ext cx="8278092" cy="1149994"/>
          </a:xfrm>
        </p:spPr>
        <p:txBody>
          <a:bodyPr>
            <a:normAutofit fontScale="90000"/>
          </a:bodyPr>
          <a:lstStyle/>
          <a:p>
            <a:r>
              <a:rPr lang="nb-NO" sz="4000" dirty="0"/>
              <a:t>Marine-</a:t>
            </a:r>
            <a:r>
              <a:rPr lang="nb-NO" sz="4000" dirty="0" err="1"/>
              <a:t>derived</a:t>
            </a:r>
            <a:r>
              <a:rPr lang="nb-NO" sz="4000" dirty="0"/>
              <a:t> fertilisers: </a:t>
            </a:r>
            <a:br>
              <a:rPr lang="nb-NO" sz="4000" dirty="0"/>
            </a:br>
            <a:r>
              <a:rPr lang="nb-NO" sz="3100" dirty="0" err="1"/>
              <a:t>significant</a:t>
            </a:r>
            <a:r>
              <a:rPr lang="nb-NO" sz="3100" dirty="0"/>
              <a:t> </a:t>
            </a:r>
            <a:r>
              <a:rPr lang="nb-NO" sz="3100" dirty="0" err="1"/>
              <a:t>possibilities</a:t>
            </a:r>
            <a:r>
              <a:rPr lang="nb-NO" sz="3100" dirty="0"/>
              <a:t>, and </a:t>
            </a:r>
            <a:r>
              <a:rPr lang="nb-NO" sz="3100" dirty="0" err="1"/>
              <a:t>some</a:t>
            </a:r>
            <a:r>
              <a:rPr lang="nb-NO" sz="3100" dirty="0"/>
              <a:t> </a:t>
            </a:r>
            <a:r>
              <a:rPr lang="nb-NO" sz="3100" dirty="0" err="1"/>
              <a:t>challenges</a:t>
            </a:r>
            <a:r>
              <a:rPr lang="nb-NO" sz="3100" dirty="0"/>
              <a:t> to </a:t>
            </a:r>
            <a:r>
              <a:rPr lang="nb-NO" sz="3100" dirty="0" err="1"/>
              <a:t>solve</a:t>
            </a:r>
            <a:endParaRPr lang="nb-NO" sz="3100" dirty="0"/>
          </a:p>
        </p:txBody>
      </p:sp>
      <p:sp>
        <p:nvSpPr>
          <p:cNvPr id="15" name="Undertittel 4">
            <a:extLst>
              <a:ext uri="{FF2B5EF4-FFF2-40B4-BE49-F238E27FC236}">
                <a16:creationId xmlns:a16="http://schemas.microsoft.com/office/drawing/2014/main" id="{BA62165D-54AF-47DF-A263-76313A47FB5F}"/>
              </a:ext>
            </a:extLst>
          </p:cNvPr>
          <p:cNvSpPr txBox="1">
            <a:spLocks/>
          </p:cNvSpPr>
          <p:nvPr/>
        </p:nvSpPr>
        <p:spPr>
          <a:xfrm>
            <a:off x="683568" y="5913838"/>
            <a:ext cx="8152581" cy="688701"/>
          </a:xfrm>
          <a:prstGeom prst="rect">
            <a:avLst/>
          </a:prstGeom>
        </p:spPr>
        <p:txBody>
          <a:bodyPr vert="horz" lIns="41907" tIns="20953" rIns="41907" bIns="20953" rtlCol="0">
            <a:normAutofit lnSpcReduction="10000"/>
          </a:bodyPr>
          <a:lstStyle>
            <a:lvl1pPr marL="0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rgbClr val="FFFFFF"/>
                </a:solidFill>
                <a:latin typeface="Calibri Light"/>
                <a:ea typeface="+mn-ea"/>
                <a:cs typeface="Calibri Light"/>
              </a:defRPr>
            </a:lvl1pPr>
            <a:lvl2pPr marL="456542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085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943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6170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2712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996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2604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2339" indent="0" algn="ctr" defTabSz="41907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The </a:t>
            </a:r>
            <a:r>
              <a:rPr lang="nb-NO" sz="2000" dirty="0" err="1"/>
              <a:t>NorthWest</a:t>
            </a:r>
            <a:r>
              <a:rPr lang="nb-NO" sz="2000" dirty="0"/>
              <a:t>, verdiskapingsdagen		September 2, 2021</a:t>
            </a:r>
          </a:p>
          <a:p>
            <a:r>
              <a:rPr lang="nb-NO" sz="2000" dirty="0"/>
              <a:t>Anne-Kristin Løes</a:t>
            </a:r>
          </a:p>
          <a:p>
            <a:endParaRPr lang="nb-NO" sz="2000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6DA6E0-BBB2-4028-A7A3-23339E25B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15706"/>
            <a:ext cx="1222983" cy="11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6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C0A9EF5-6D2C-4FDB-869E-652B4329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6" y="212535"/>
            <a:ext cx="7847272" cy="1329590"/>
          </a:xfrm>
        </p:spPr>
        <p:txBody>
          <a:bodyPr>
            <a:noAutofit/>
          </a:bodyPr>
          <a:lstStyle/>
          <a:p>
            <a:pPr algn="l"/>
            <a:r>
              <a:rPr lang="nb-NO" sz="3200" dirty="0"/>
              <a:t>Control: </a:t>
            </a:r>
            <a:r>
              <a:rPr lang="nb-NO" sz="3200" dirty="0" err="1"/>
              <a:t>Enriched</a:t>
            </a:r>
            <a:r>
              <a:rPr lang="nb-NO" sz="3200" dirty="0"/>
              <a:t> </a:t>
            </a:r>
            <a:r>
              <a:rPr lang="nb-NO" sz="3200" dirty="0" err="1"/>
              <a:t>poultry</a:t>
            </a:r>
            <a:r>
              <a:rPr lang="nb-NO" sz="3200" dirty="0"/>
              <a:t> </a:t>
            </a:r>
            <a:r>
              <a:rPr lang="nb-NO" sz="3200" dirty="0" err="1"/>
              <a:t>manure</a:t>
            </a:r>
            <a:r>
              <a:rPr lang="nb-NO" sz="3200" dirty="0"/>
              <a:t>, </a:t>
            </a:r>
            <a:br>
              <a:rPr lang="nb-NO" sz="3200" dirty="0"/>
            </a:br>
            <a:r>
              <a:rPr lang="nb-NO" sz="3200" dirty="0" err="1"/>
              <a:t>well</a:t>
            </a:r>
            <a:r>
              <a:rPr lang="nb-NO" sz="3200" dirty="0"/>
              <a:t> </a:t>
            </a:r>
            <a:r>
              <a:rPr lang="nb-NO" sz="3200" dirty="0" err="1"/>
              <a:t>balanced</a:t>
            </a:r>
            <a:r>
              <a:rPr lang="nb-NO" sz="3200" dirty="0"/>
              <a:t> fertiliser («Green </a:t>
            </a:r>
            <a:r>
              <a:rPr lang="nb-NO" sz="3200" dirty="0" err="1"/>
              <a:t>Organic</a:t>
            </a:r>
            <a:r>
              <a:rPr lang="nb-NO" sz="3200" dirty="0"/>
              <a:t>», GO)</a:t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6" name="Picture 2" descr="Bilderesultat for Organic PLUS project">
            <a:extLst>
              <a:ext uri="{FF2B5EF4-FFF2-40B4-BE49-F238E27FC236}">
                <a16:creationId xmlns:a16="http://schemas.microsoft.com/office/drawing/2014/main" id="{52096B94-B330-4CF6-86A0-69DB5CA4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848" y="5269292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8372F4A-4C80-40BB-86D6-0D6B64CAE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046" y="5653434"/>
            <a:ext cx="613019" cy="400587"/>
          </a:xfrm>
          <a:prstGeom prst="rect">
            <a:avLst/>
          </a:prstGeom>
        </p:spPr>
      </p:pic>
      <p:pic>
        <p:nvPicPr>
          <p:cNvPr id="10" name="Plassholder for innhold 4" descr="Et bilde som inneholder bygning, utendørs&#10;&#10;Beskrivelse som er generert med svært høy visshet">
            <a:extLst>
              <a:ext uri="{FF2B5EF4-FFF2-40B4-BE49-F238E27FC236}">
                <a16:creationId xmlns:a16="http://schemas.microsoft.com/office/drawing/2014/main" id="{C48F3FD2-B294-4DD9-ACFF-635E1937D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/>
          <a:stretch/>
        </p:blipFill>
        <p:spPr>
          <a:xfrm rot="5400000">
            <a:off x="-229715" y="3562641"/>
            <a:ext cx="3541165" cy="3039864"/>
          </a:xfr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60F1292-4EE2-4C17-897E-9A02DC9C8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6" y="1697383"/>
            <a:ext cx="2001385" cy="1329591"/>
          </a:xfrm>
          <a:prstGeom prst="rect">
            <a:avLst/>
          </a:prstGeom>
        </p:spPr>
      </p:pic>
      <p:pic>
        <p:nvPicPr>
          <p:cNvPr id="13" name="Bilde 12" descr="Et bilde som inneholder bord, mat, sitter, papir&#10;&#10;Automatisk generert beskrivelse">
            <a:extLst>
              <a:ext uri="{FF2B5EF4-FFF2-40B4-BE49-F238E27FC236}">
                <a16:creationId xmlns:a16="http://schemas.microsoft.com/office/drawing/2014/main" id="{A694A854-7275-42FE-BAB6-F405077515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r="57350" b="48601"/>
          <a:stretch/>
        </p:blipFill>
        <p:spPr>
          <a:xfrm rot="5400000">
            <a:off x="1907523" y="2004089"/>
            <a:ext cx="1345761" cy="96079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892FE8F-5991-441D-8143-477E41596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794" y="1697383"/>
            <a:ext cx="4416816" cy="2263466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A6E896A-5568-4480-AFCC-2572AF309591}"/>
              </a:ext>
            </a:extLst>
          </p:cNvPr>
          <p:cNvSpPr txBox="1"/>
          <p:nvPr/>
        </p:nvSpPr>
        <p:spPr>
          <a:xfrm>
            <a:off x="3060799" y="4115474"/>
            <a:ext cx="4535537" cy="2553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/>
              <a:t>9 </a:t>
            </a:r>
            <a:r>
              <a:rPr lang="nb-NO" sz="2000" dirty="0" err="1"/>
              <a:t>treatments</a:t>
            </a:r>
            <a:r>
              <a:rPr lang="nb-NO" sz="2000" dirty="0"/>
              <a:t>, 4 </a:t>
            </a:r>
            <a:r>
              <a:rPr lang="nb-NO" sz="2000" dirty="0" err="1"/>
              <a:t>replicates</a:t>
            </a:r>
            <a:endParaRPr lang="nb-NO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/>
              <a:t>Control, 5 types </a:t>
            </a:r>
            <a:r>
              <a:rPr lang="nb-NO" sz="2000" dirty="0" err="1"/>
              <a:t>of</a:t>
            </a:r>
            <a:r>
              <a:rPr lang="nb-NO" sz="2000" dirty="0"/>
              <a:t> fertiliser, 2 N </a:t>
            </a:r>
            <a:r>
              <a:rPr lang="nb-NO" sz="2000" dirty="0" err="1"/>
              <a:t>levels</a:t>
            </a:r>
            <a:r>
              <a:rPr lang="nb-NO" sz="20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/>
              <a:t>300 or 600 kg N/ha in acid-</a:t>
            </a:r>
            <a:r>
              <a:rPr lang="nb-NO" sz="2000" dirty="0" err="1"/>
              <a:t>conserved</a:t>
            </a:r>
            <a:r>
              <a:rPr lang="nb-NO" sz="2000" dirty="0"/>
              <a:t> </a:t>
            </a:r>
            <a:r>
              <a:rPr lang="nb-NO" sz="2000" dirty="0" err="1"/>
              <a:t>fish</a:t>
            </a:r>
            <a:r>
              <a:rPr lang="nb-NO" sz="2000" dirty="0"/>
              <a:t> bones (FB), </a:t>
            </a:r>
            <a:r>
              <a:rPr lang="nb-NO" sz="2000" dirty="0" err="1"/>
              <a:t>Mix</a:t>
            </a:r>
            <a:r>
              <a:rPr lang="nb-NO" sz="2000" dirty="0"/>
              <a:t> (</a:t>
            </a:r>
            <a:r>
              <a:rPr lang="nb-NO" sz="2000" dirty="0" err="1"/>
              <a:t>algae</a:t>
            </a:r>
            <a:r>
              <a:rPr lang="nb-NO" sz="2000" dirty="0"/>
              <a:t> fibre + FB), </a:t>
            </a:r>
            <a:r>
              <a:rPr lang="nb-NO" sz="2000" dirty="0" err="1"/>
              <a:t>poultry</a:t>
            </a:r>
            <a:r>
              <a:rPr lang="nb-NO" sz="2000" dirty="0"/>
              <a:t> </a:t>
            </a:r>
            <a:r>
              <a:rPr lang="nb-NO" sz="2000" dirty="0" err="1"/>
              <a:t>manure</a:t>
            </a:r>
            <a:r>
              <a:rPr lang="nb-NO" sz="2000" dirty="0"/>
              <a:t> Green </a:t>
            </a:r>
            <a:r>
              <a:rPr lang="nb-NO" sz="2000" dirty="0" err="1"/>
              <a:t>Organic</a:t>
            </a:r>
            <a:r>
              <a:rPr lang="nb-NO" sz="2000" dirty="0"/>
              <a:t> (GO)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000" dirty="0" err="1"/>
              <a:t>Algae</a:t>
            </a:r>
            <a:r>
              <a:rPr lang="nb-NO" sz="2000" dirty="0"/>
              <a:t> fibre (AF) and </a:t>
            </a:r>
            <a:r>
              <a:rPr lang="nb-NO" sz="2000" dirty="0" err="1"/>
              <a:t>fresh</a:t>
            </a:r>
            <a:r>
              <a:rPr lang="nb-NO" sz="2000" dirty="0"/>
              <a:t> </a:t>
            </a:r>
            <a:r>
              <a:rPr lang="nb-NO" sz="2000" dirty="0" err="1"/>
              <a:t>ground</a:t>
            </a:r>
            <a:r>
              <a:rPr lang="nb-NO" sz="2000" dirty="0"/>
              <a:t> </a:t>
            </a:r>
            <a:r>
              <a:rPr lang="nb-NO" sz="2000" dirty="0" err="1"/>
              <a:t>fishbones</a:t>
            </a:r>
            <a:r>
              <a:rPr lang="nb-NO" sz="2000" dirty="0"/>
              <a:t> (F) </a:t>
            </a:r>
            <a:r>
              <a:rPr lang="nb-NO" sz="2000" dirty="0" err="1"/>
              <a:t>only</a:t>
            </a:r>
            <a:r>
              <a:rPr lang="nb-NO" sz="2000" dirty="0"/>
              <a:t> 300 kg N/ha </a:t>
            </a:r>
            <a:endParaRPr lang="nb-NO" sz="2000" b="1" u="sng" dirty="0"/>
          </a:p>
        </p:txBody>
      </p:sp>
    </p:spTree>
    <p:extLst>
      <p:ext uri="{BB962C8B-B14F-4D97-AF65-F5344CB8AC3E}">
        <p14:creationId xmlns:p14="http://schemas.microsoft.com/office/powerpoint/2010/main" val="187365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6EE21EE-0D37-4EA6-A121-49171312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688"/>
            <a:ext cx="1817791" cy="3960440"/>
          </a:xfrm>
        </p:spPr>
        <p:txBody>
          <a:bodyPr>
            <a:normAutofit/>
          </a:bodyPr>
          <a:lstStyle/>
          <a:p>
            <a:r>
              <a:rPr lang="nb-NO" sz="2800" dirty="0" err="1"/>
              <a:t>Ryegrass</a:t>
            </a:r>
            <a:r>
              <a:rPr lang="nb-NO" sz="2800" dirty="0"/>
              <a:t> </a:t>
            </a:r>
            <a:r>
              <a:rPr lang="nb-NO" sz="2800" dirty="0" err="1"/>
              <a:t>experimentready</a:t>
            </a:r>
            <a:r>
              <a:rPr lang="nb-NO" sz="2800" dirty="0"/>
              <a:t> for 3rd </a:t>
            </a:r>
            <a:r>
              <a:rPr lang="nb-NO" sz="2800" dirty="0" err="1"/>
              <a:t>cut</a:t>
            </a:r>
            <a:r>
              <a:rPr lang="nb-NO" sz="2800" dirty="0"/>
              <a:t>, August 13, 2020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569E195-7C78-456E-945B-66FEFFF3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470" y="6124754"/>
            <a:ext cx="613019" cy="400587"/>
          </a:xfrm>
          <a:prstGeom prst="rect">
            <a:avLst/>
          </a:prstGeom>
        </p:spPr>
      </p:pic>
      <p:pic>
        <p:nvPicPr>
          <p:cNvPr id="11" name="Picture 2" descr="Bilderesultat for Organic PLUS project">
            <a:extLst>
              <a:ext uri="{FF2B5EF4-FFF2-40B4-BE49-F238E27FC236}">
                <a16:creationId xmlns:a16="http://schemas.microsoft.com/office/drawing/2014/main" id="{F96F9A18-0513-4516-9837-0EF8352A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 descr="Et bilde som inneholder gress, utendørs, tre, stående&#10;&#10;Automatisk generert beskrivelse">
            <a:extLst>
              <a:ext uri="{FF2B5EF4-FFF2-40B4-BE49-F238E27FC236}">
                <a16:creationId xmlns:a16="http://schemas.microsoft.com/office/drawing/2014/main" id="{F35965C5-BCD6-48CB-9215-5EEC4092E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17791" y="-2679"/>
            <a:ext cx="7326209" cy="549465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8DA9958-B41A-4E70-BF47-EE3857B5800F}"/>
              </a:ext>
            </a:extLst>
          </p:cNvPr>
          <p:cNvSpPr txBox="1"/>
          <p:nvPr/>
        </p:nvSpPr>
        <p:spPr>
          <a:xfrm>
            <a:off x="3419872" y="1844824"/>
            <a:ext cx="79208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 sz="2000" dirty="0" err="1"/>
              <a:t>Mix</a:t>
            </a:r>
            <a:endParaRPr lang="nb-NO" sz="20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BCE48DB-DC92-4777-AA2F-1326C6D7A83B}"/>
              </a:ext>
            </a:extLst>
          </p:cNvPr>
          <p:cNvSpPr txBox="1"/>
          <p:nvPr/>
        </p:nvSpPr>
        <p:spPr>
          <a:xfrm>
            <a:off x="7524328" y="2089538"/>
            <a:ext cx="79208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 sz="2000" dirty="0"/>
              <a:t>AF</a:t>
            </a:r>
          </a:p>
        </p:txBody>
      </p:sp>
    </p:spTree>
    <p:extLst>
      <p:ext uri="{BB962C8B-B14F-4D97-AF65-F5344CB8AC3E}">
        <p14:creationId xmlns:p14="http://schemas.microsoft.com/office/powerpoint/2010/main" val="340634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6EE21EE-0D37-4EA6-A121-49171312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071"/>
            <a:ext cx="9144000" cy="1080119"/>
          </a:xfrm>
        </p:spPr>
        <p:txBody>
          <a:bodyPr>
            <a:normAutofit/>
          </a:bodyPr>
          <a:lstStyle/>
          <a:p>
            <a:r>
              <a:rPr lang="nb-NO" sz="2800" dirty="0" err="1"/>
              <a:t>Ryegrass</a:t>
            </a:r>
            <a:r>
              <a:rPr lang="nb-NO" sz="2800" dirty="0"/>
              <a:t> </a:t>
            </a:r>
            <a:r>
              <a:rPr lang="nb-NO" sz="2800" dirty="0" err="1"/>
              <a:t>experiment</a:t>
            </a:r>
            <a:r>
              <a:rPr lang="nb-NO" sz="2800" dirty="0"/>
              <a:t>, sum </a:t>
            </a:r>
            <a:r>
              <a:rPr lang="nb-NO" sz="2800" dirty="0" err="1"/>
              <a:t>of</a:t>
            </a:r>
            <a:r>
              <a:rPr lang="nb-NO" sz="2800" dirty="0"/>
              <a:t> 4 </a:t>
            </a:r>
            <a:r>
              <a:rPr lang="nb-NO" sz="2800" dirty="0" err="1"/>
              <a:t>cuts</a:t>
            </a:r>
            <a:r>
              <a:rPr lang="nb-NO" sz="2800" dirty="0"/>
              <a:t> 2020, </a:t>
            </a:r>
            <a:r>
              <a:rPr lang="nb-NO" sz="2800" dirty="0" err="1"/>
              <a:t>yields</a:t>
            </a:r>
            <a:r>
              <a:rPr lang="nb-NO" sz="2800" dirty="0"/>
              <a:t> 4 - 8 t DM/ha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1CB2089-10D6-4515-94D0-DEABF17AD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" t="1739" r="1753" b="1842"/>
          <a:stretch/>
        </p:blipFill>
        <p:spPr>
          <a:xfrm>
            <a:off x="107504" y="1628800"/>
            <a:ext cx="6552728" cy="39450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569E195-7C78-456E-945B-66FEFFF3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470" y="6124754"/>
            <a:ext cx="613019" cy="400587"/>
          </a:xfrm>
          <a:prstGeom prst="rect">
            <a:avLst/>
          </a:prstGeom>
        </p:spPr>
      </p:pic>
      <p:pic>
        <p:nvPicPr>
          <p:cNvPr id="11" name="Picture 2" descr="Bilderesultat for Organic PLUS project">
            <a:extLst>
              <a:ext uri="{FF2B5EF4-FFF2-40B4-BE49-F238E27FC236}">
                <a16:creationId xmlns:a16="http://schemas.microsoft.com/office/drawing/2014/main" id="{F96F9A18-0513-4516-9837-0EF8352A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7453748-2722-4B92-8A5A-DAFE3D62766C}"/>
              </a:ext>
            </a:extLst>
          </p:cNvPr>
          <p:cNvSpPr txBox="1"/>
          <p:nvPr/>
        </p:nvSpPr>
        <p:spPr>
          <a:xfrm>
            <a:off x="6927789" y="1628800"/>
            <a:ext cx="210582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K0= </a:t>
            </a:r>
            <a:r>
              <a:rPr lang="nb-NO" sz="1400" dirty="0" err="1"/>
              <a:t>no</a:t>
            </a:r>
            <a:r>
              <a:rPr lang="nb-NO" sz="1400" dirty="0"/>
              <a:t> fertiliser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AF= 300 kg N/ha in </a:t>
            </a:r>
            <a:r>
              <a:rPr lang="nb-NO" sz="1400" dirty="0" err="1"/>
              <a:t>algae</a:t>
            </a:r>
            <a:r>
              <a:rPr lang="nb-NO" sz="1400" dirty="0"/>
              <a:t> fibre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F1= 300 kg N/ha in </a:t>
            </a:r>
            <a:r>
              <a:rPr lang="nb-NO" sz="1400" dirty="0" err="1"/>
              <a:t>fresh</a:t>
            </a:r>
            <a:r>
              <a:rPr lang="nb-NO" sz="1400" dirty="0"/>
              <a:t>  </a:t>
            </a:r>
            <a:r>
              <a:rPr lang="nb-NO" sz="1400" dirty="0" err="1"/>
              <a:t>ground</a:t>
            </a:r>
            <a:r>
              <a:rPr lang="nb-NO" sz="1400" dirty="0"/>
              <a:t> </a:t>
            </a:r>
            <a:r>
              <a:rPr lang="nb-NO" sz="1400" dirty="0" err="1"/>
              <a:t>fish</a:t>
            </a:r>
            <a:r>
              <a:rPr lang="nb-NO" sz="1400" dirty="0"/>
              <a:t> bones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FB1, 2 = 300 and 600 kg N/ha in acid-</a:t>
            </a:r>
            <a:r>
              <a:rPr lang="nb-NO" sz="1400" dirty="0" err="1"/>
              <a:t>conserved</a:t>
            </a:r>
            <a:r>
              <a:rPr lang="nb-NO" sz="1400" dirty="0"/>
              <a:t> </a:t>
            </a:r>
            <a:r>
              <a:rPr lang="nb-NO" sz="1400" dirty="0" err="1"/>
              <a:t>fish</a:t>
            </a:r>
            <a:r>
              <a:rPr lang="nb-NO" sz="1400" dirty="0"/>
              <a:t> bones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GO1, 2 = 300 and 600 kg N/ha in </a:t>
            </a:r>
            <a:r>
              <a:rPr lang="nb-NO" sz="1400" dirty="0" err="1"/>
              <a:t>poultry</a:t>
            </a:r>
            <a:r>
              <a:rPr lang="nb-NO" sz="1400" dirty="0"/>
              <a:t> </a:t>
            </a:r>
            <a:r>
              <a:rPr lang="nb-NO" sz="1400" dirty="0" err="1"/>
              <a:t>manure</a:t>
            </a:r>
            <a:r>
              <a:rPr lang="nb-NO" sz="14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 err="1"/>
              <a:t>Mix</a:t>
            </a:r>
            <a:r>
              <a:rPr lang="nb-NO" sz="1400" dirty="0"/>
              <a:t> 1, 2 = 300 and 600 kg N/ha in AF+ FB </a:t>
            </a:r>
            <a:r>
              <a:rPr lang="nb-NO" sz="1400" dirty="0" err="1"/>
              <a:t>where</a:t>
            </a:r>
            <a:r>
              <a:rPr lang="nb-NO" sz="1400" dirty="0"/>
              <a:t> 30% N is from AF and 70% from FB</a:t>
            </a:r>
          </a:p>
        </p:txBody>
      </p:sp>
    </p:spTree>
    <p:extLst>
      <p:ext uri="{BB962C8B-B14F-4D97-AF65-F5344CB8AC3E}">
        <p14:creationId xmlns:p14="http://schemas.microsoft.com/office/powerpoint/2010/main" val="271162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6EE21EE-0D37-4EA6-A121-49171312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24" y="44624"/>
            <a:ext cx="9144000" cy="1080119"/>
          </a:xfrm>
        </p:spPr>
        <p:txBody>
          <a:bodyPr>
            <a:normAutofit/>
          </a:bodyPr>
          <a:lstStyle/>
          <a:p>
            <a:r>
              <a:rPr lang="nb-NO" sz="2800" dirty="0"/>
              <a:t>Residual </a:t>
            </a:r>
            <a:r>
              <a:rPr lang="nb-NO" sz="2800" dirty="0" err="1"/>
              <a:t>effects</a:t>
            </a:r>
            <a:r>
              <a:rPr lang="nb-NO" sz="2800" dirty="0"/>
              <a:t> in </a:t>
            </a:r>
            <a:r>
              <a:rPr lang="nb-NO" sz="2800" dirty="0" err="1"/>
              <a:t>perennial</a:t>
            </a:r>
            <a:r>
              <a:rPr lang="nb-NO" sz="2800" dirty="0"/>
              <a:t> </a:t>
            </a:r>
            <a:r>
              <a:rPr lang="nb-NO" sz="2800" dirty="0" err="1"/>
              <a:t>ley</a:t>
            </a:r>
            <a:r>
              <a:rPr lang="nb-NO" sz="2800" dirty="0"/>
              <a:t>, 2021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569E195-7C78-456E-945B-66FEFFF3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470" y="6124754"/>
            <a:ext cx="613019" cy="400587"/>
          </a:xfrm>
          <a:prstGeom prst="rect">
            <a:avLst/>
          </a:prstGeom>
        </p:spPr>
      </p:pic>
      <p:pic>
        <p:nvPicPr>
          <p:cNvPr id="11" name="Picture 2" descr="Bilderesultat for Organic PLUS project">
            <a:extLst>
              <a:ext uri="{FF2B5EF4-FFF2-40B4-BE49-F238E27FC236}">
                <a16:creationId xmlns:a16="http://schemas.microsoft.com/office/drawing/2014/main" id="{F96F9A18-0513-4516-9837-0EF8352A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7453748-2722-4B92-8A5A-DAFE3D62766C}"/>
              </a:ext>
            </a:extLst>
          </p:cNvPr>
          <p:cNvSpPr txBox="1"/>
          <p:nvPr/>
        </p:nvSpPr>
        <p:spPr>
          <a:xfrm>
            <a:off x="6972863" y="608577"/>
            <a:ext cx="2105823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Fertilisers </a:t>
            </a:r>
            <a:r>
              <a:rPr lang="nb-NO" sz="1400" dirty="0" err="1"/>
              <a:t>applied</a:t>
            </a:r>
            <a:r>
              <a:rPr lang="nb-NO" sz="1400" dirty="0"/>
              <a:t> in 2019:</a:t>
            </a:r>
          </a:p>
          <a:p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K0= </a:t>
            </a:r>
            <a:r>
              <a:rPr lang="nb-NO" sz="1400" dirty="0" err="1"/>
              <a:t>no</a:t>
            </a:r>
            <a:r>
              <a:rPr lang="nb-NO" sz="1400" dirty="0"/>
              <a:t> fertiliser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AF= 160 kg N/ha in </a:t>
            </a:r>
            <a:r>
              <a:rPr lang="nb-NO" sz="1400" dirty="0" err="1"/>
              <a:t>algae</a:t>
            </a:r>
            <a:r>
              <a:rPr lang="nb-NO" sz="1400" dirty="0"/>
              <a:t> fibre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FB = 160 kg N/ha in acid-</a:t>
            </a:r>
            <a:r>
              <a:rPr lang="nb-NO" sz="1400" dirty="0" err="1"/>
              <a:t>conserved</a:t>
            </a:r>
            <a:r>
              <a:rPr lang="nb-NO" sz="1400" dirty="0"/>
              <a:t> </a:t>
            </a:r>
            <a:r>
              <a:rPr lang="nb-NO" sz="1400" dirty="0" err="1"/>
              <a:t>fishbones</a:t>
            </a: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GØ = 160 kg N/ha in </a:t>
            </a:r>
            <a:r>
              <a:rPr lang="nb-NO" sz="1400" dirty="0" err="1"/>
              <a:t>poultry</a:t>
            </a:r>
            <a:r>
              <a:rPr lang="nb-NO" sz="1400" dirty="0"/>
              <a:t> </a:t>
            </a:r>
            <a:r>
              <a:rPr lang="nb-NO" sz="1400" dirty="0" err="1"/>
              <a:t>manure</a:t>
            </a:r>
            <a:r>
              <a:rPr lang="nb-NO" sz="14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400" dirty="0"/>
              <a:t>FBAF = 1600 kg N/ha in AF+ FB </a:t>
            </a:r>
            <a:r>
              <a:rPr lang="nb-NO" sz="1400" dirty="0" err="1"/>
              <a:t>where</a:t>
            </a:r>
            <a:r>
              <a:rPr lang="nb-NO" sz="1400" dirty="0"/>
              <a:t> 30% N is from AF and 70% from FB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688B938-4B2B-488D-A50B-0342479BC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739151"/>
              </p:ext>
            </p:extLst>
          </p:nvPr>
        </p:nvGraphicFramePr>
        <p:xfrm>
          <a:off x="323528" y="1268760"/>
          <a:ext cx="63367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ECB002EA-E66C-410F-B571-491DD455C5B1}"/>
              </a:ext>
            </a:extLst>
          </p:cNvPr>
          <p:cNvSpPr txBox="1"/>
          <p:nvPr/>
        </p:nvSpPr>
        <p:spPr>
          <a:xfrm>
            <a:off x="1331640" y="1136160"/>
            <a:ext cx="1864299" cy="288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b="1" dirty="0"/>
              <a:t>Kg TS/m2= tonn TS/daa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01C12B9-C358-495E-8F39-1A5047C39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464" y="4124867"/>
            <a:ext cx="1914286" cy="1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2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C69E8E2-3E18-48D2-9133-F8F93164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7" y="332656"/>
            <a:ext cx="8229600" cy="1028201"/>
          </a:xfrm>
        </p:spPr>
        <p:txBody>
          <a:bodyPr>
            <a:normAutofit/>
          </a:bodyPr>
          <a:lstStyle/>
          <a:p>
            <a:pPr algn="l"/>
            <a:r>
              <a:rPr lang="nb-NO" sz="2800" dirty="0" err="1"/>
              <a:t>Some</a:t>
            </a:r>
            <a:r>
              <a:rPr lang="nb-NO" sz="2800" dirty="0"/>
              <a:t> </a:t>
            </a:r>
            <a:r>
              <a:rPr lang="nb-NO" sz="2800" dirty="0" err="1"/>
              <a:t>conclusions</a:t>
            </a:r>
            <a:r>
              <a:rPr lang="nb-NO" sz="2800" dirty="0"/>
              <a:t>: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543D94F-E559-47DF-BE16-FDDFF433D254}"/>
              </a:ext>
            </a:extLst>
          </p:cNvPr>
          <p:cNvSpPr txBox="1"/>
          <p:nvPr/>
        </p:nvSpPr>
        <p:spPr>
          <a:xfrm>
            <a:off x="323528" y="1360857"/>
            <a:ext cx="48965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600 kg N/ha is </a:t>
            </a:r>
            <a:r>
              <a:rPr lang="nb-NO" sz="2000" dirty="0" err="1"/>
              <a:t>too</a:t>
            </a:r>
            <a:r>
              <a:rPr lang="nb-NO" sz="2000" dirty="0"/>
              <a:t> </a:t>
            </a:r>
            <a:r>
              <a:rPr lang="nb-NO" sz="2000" dirty="0" err="1"/>
              <a:t>high</a:t>
            </a:r>
            <a:r>
              <a:rPr lang="nb-NO" sz="2000" dirty="0"/>
              <a:t> in a </a:t>
            </a:r>
            <a:r>
              <a:rPr lang="nb-NO" sz="2000" dirty="0" err="1"/>
              <a:t>field</a:t>
            </a:r>
            <a:r>
              <a:rPr lang="nb-NO" sz="2000" dirty="0"/>
              <a:t> </a:t>
            </a:r>
            <a:r>
              <a:rPr lang="nb-NO" sz="2000" dirty="0" err="1"/>
              <a:t>experiment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ryegrass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Very</a:t>
            </a:r>
            <a:r>
              <a:rPr lang="nb-NO" sz="2000" dirty="0"/>
              <a:t> rapid </a:t>
            </a:r>
            <a:r>
              <a:rPr lang="nb-NO" sz="2000" dirty="0" err="1"/>
              <a:t>growth</a:t>
            </a:r>
            <a:r>
              <a:rPr lang="nb-NO" sz="2000" dirty="0"/>
              <a:t> </a:t>
            </a:r>
            <a:r>
              <a:rPr lang="nb-NO" sz="2000" dirty="0" err="1"/>
              <a:t>effect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acid-</a:t>
            </a:r>
            <a:r>
              <a:rPr lang="nb-NO" sz="2000" dirty="0" err="1"/>
              <a:t>conserved</a:t>
            </a:r>
            <a:r>
              <a:rPr lang="nb-NO" sz="2000" dirty="0"/>
              <a:t> </a:t>
            </a:r>
            <a:r>
              <a:rPr lang="nb-NO" sz="2000" dirty="0" err="1"/>
              <a:t>fish</a:t>
            </a:r>
            <a:r>
              <a:rPr lang="nb-NO" sz="2000" dirty="0"/>
              <a:t> bones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Less rapid, </a:t>
            </a:r>
            <a:r>
              <a:rPr lang="nb-NO" sz="2000" dirty="0" err="1"/>
              <a:t>but</a:t>
            </a:r>
            <a:r>
              <a:rPr lang="nb-NO" sz="2000" dirty="0"/>
              <a:t> positive </a:t>
            </a:r>
            <a:r>
              <a:rPr lang="nb-NO" sz="2000" dirty="0" err="1"/>
              <a:t>growth</a:t>
            </a:r>
            <a:r>
              <a:rPr lang="nb-NO" sz="2000" dirty="0"/>
              <a:t> </a:t>
            </a:r>
            <a:r>
              <a:rPr lang="nb-NO" sz="2000" dirty="0" err="1"/>
              <a:t>effect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fresh</a:t>
            </a:r>
            <a:r>
              <a:rPr lang="nb-NO" sz="2000" dirty="0"/>
              <a:t> </a:t>
            </a:r>
            <a:r>
              <a:rPr lang="nb-NO" sz="2000" dirty="0" err="1"/>
              <a:t>fish</a:t>
            </a:r>
            <a:r>
              <a:rPr lang="nb-NO" sz="2000" dirty="0"/>
              <a:t> bones (</a:t>
            </a:r>
            <a:r>
              <a:rPr lang="nb-NO" sz="2000" dirty="0" err="1"/>
              <a:t>popular</a:t>
            </a:r>
            <a:r>
              <a:rPr lang="nb-NO" sz="2000" dirty="0"/>
              <a:t> </a:t>
            </a:r>
            <a:r>
              <a:rPr lang="nb-NO" sz="2000" dirty="0" err="1"/>
              <a:t>feed</a:t>
            </a:r>
            <a:r>
              <a:rPr lang="nb-NO" sz="2000" dirty="0"/>
              <a:t> for </a:t>
            </a:r>
            <a:r>
              <a:rPr lang="nb-NO" sz="2000" dirty="0" err="1"/>
              <a:t>soil</a:t>
            </a:r>
            <a:r>
              <a:rPr lang="nb-NO" sz="2000" dirty="0"/>
              <a:t> </a:t>
            </a:r>
            <a:r>
              <a:rPr lang="nb-NO" sz="2000" dirty="0" err="1"/>
              <a:t>animals</a:t>
            </a:r>
            <a:r>
              <a:rPr lang="nb-NO" sz="2000" dirty="0"/>
              <a:t>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/>
              <a:t>Initiation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positive </a:t>
            </a:r>
            <a:r>
              <a:rPr lang="nb-NO" sz="2000" dirty="0" err="1"/>
              <a:t>growth</a:t>
            </a:r>
            <a:r>
              <a:rPr lang="nb-NO" sz="2000" dirty="0"/>
              <a:t> </a:t>
            </a:r>
            <a:r>
              <a:rPr lang="nb-NO" sz="2000" dirty="0" err="1"/>
              <a:t>effect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algae</a:t>
            </a:r>
            <a:r>
              <a:rPr lang="nb-NO" sz="2000" dirty="0"/>
              <a:t> fiber </a:t>
            </a:r>
            <a:r>
              <a:rPr lang="nb-NO" sz="2000" dirty="0" err="1"/>
              <a:t>after</a:t>
            </a:r>
            <a:r>
              <a:rPr lang="nb-NO" sz="2000" dirty="0"/>
              <a:t> </a:t>
            </a:r>
            <a:r>
              <a:rPr lang="nb-NO" sz="2000" dirty="0" err="1"/>
              <a:t>about</a:t>
            </a:r>
            <a:r>
              <a:rPr lang="nb-NO" sz="2000" dirty="0"/>
              <a:t> 3 </a:t>
            </a:r>
            <a:r>
              <a:rPr lang="nb-NO" sz="2000" dirty="0" err="1"/>
              <a:t>months</a:t>
            </a:r>
            <a:r>
              <a:rPr lang="nb-NO" sz="2000" dirty="0"/>
              <a:t> (May-August)</a:t>
            </a:r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2000" dirty="0"/>
          </a:p>
        </p:txBody>
      </p:sp>
      <p:pic>
        <p:nvPicPr>
          <p:cNvPr id="6" name="Bilde 5" descr="Et bilde som inneholder bord, innendørs, sitter, kopp&#10;&#10;Automatisk generert beskrivelse">
            <a:extLst>
              <a:ext uri="{FF2B5EF4-FFF2-40B4-BE49-F238E27FC236}">
                <a16:creationId xmlns:a16="http://schemas.microsoft.com/office/drawing/2014/main" id="{DFC53DE5-DB86-4A6F-8A16-0F93C4054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20423"/>
          <a:stretch/>
        </p:blipFill>
        <p:spPr>
          <a:xfrm rot="5400000">
            <a:off x="3800068" y="1514068"/>
            <a:ext cx="7123976" cy="35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45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8657C98-B7BD-447C-B9B4-6F02F215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9585"/>
            <a:ext cx="8229600" cy="1028201"/>
          </a:xfrm>
        </p:spPr>
        <p:txBody>
          <a:bodyPr>
            <a:normAutofit/>
          </a:bodyPr>
          <a:lstStyle/>
          <a:p>
            <a:r>
              <a:rPr lang="nb-NO" sz="3600" dirty="0"/>
              <a:t>Challenges</a:t>
            </a:r>
            <a:r>
              <a:rPr lang="nb-NO" dirty="0"/>
              <a:t> – </a:t>
            </a:r>
            <a:r>
              <a:rPr lang="nb-NO" dirty="0" err="1"/>
              <a:t>chemical</a:t>
            </a:r>
            <a:r>
              <a:rPr lang="nb-NO" dirty="0"/>
              <a:t> </a:t>
            </a:r>
            <a:r>
              <a:rPr lang="nb-NO" dirty="0" err="1"/>
              <a:t>composition</a:t>
            </a:r>
            <a:r>
              <a:rPr lang="nb-NO" dirty="0"/>
              <a:t>: </a:t>
            </a:r>
            <a:r>
              <a:rPr lang="nb-NO" dirty="0" err="1"/>
              <a:t>Potentially</a:t>
            </a:r>
            <a:r>
              <a:rPr lang="nb-NO" dirty="0"/>
              <a:t> </a:t>
            </a:r>
            <a:r>
              <a:rPr lang="nb-NO" dirty="0" err="1"/>
              <a:t>toxic</a:t>
            </a:r>
            <a:r>
              <a:rPr lang="nb-NO" dirty="0"/>
              <a:t> elements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4C686FB-1B1B-44D6-A8A3-3F2CE46B2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470" y="6124754"/>
            <a:ext cx="613019" cy="400587"/>
          </a:xfrm>
          <a:prstGeom prst="rect">
            <a:avLst/>
          </a:prstGeom>
        </p:spPr>
      </p:pic>
      <p:pic>
        <p:nvPicPr>
          <p:cNvPr id="7" name="Picture 2" descr="Bilderesultat for Organic PLUS project">
            <a:extLst>
              <a:ext uri="{FF2B5EF4-FFF2-40B4-BE49-F238E27FC236}">
                <a16:creationId xmlns:a16="http://schemas.microsoft.com/office/drawing/2014/main" id="{32D558DA-E122-47B4-BEC4-7CF713A21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l 10">
            <a:extLst>
              <a:ext uri="{FF2B5EF4-FFF2-40B4-BE49-F238E27FC236}">
                <a16:creationId xmlns:a16="http://schemas.microsoft.com/office/drawing/2014/main" id="{CBD5C230-E8F7-4AF8-BA9A-083A3973CF52}"/>
              </a:ext>
            </a:extLst>
          </p:cNvPr>
          <p:cNvGraphicFramePr>
            <a:graphicFrameLocks noGrp="1"/>
          </p:cNvGraphicFramePr>
          <p:nvPr/>
        </p:nvGraphicFramePr>
        <p:xfrm>
          <a:off x="885949" y="1753370"/>
          <a:ext cx="7372102" cy="4420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684">
                  <a:extLst>
                    <a:ext uri="{9D8B030D-6E8A-4147-A177-3AD203B41FA5}">
                      <a16:colId xmlns:a16="http://schemas.microsoft.com/office/drawing/2014/main" val="567003025"/>
                    </a:ext>
                  </a:extLst>
                </a:gridCol>
                <a:gridCol w="867306">
                  <a:extLst>
                    <a:ext uri="{9D8B030D-6E8A-4147-A177-3AD203B41FA5}">
                      <a16:colId xmlns:a16="http://schemas.microsoft.com/office/drawing/2014/main" val="785985978"/>
                    </a:ext>
                  </a:extLst>
                </a:gridCol>
                <a:gridCol w="1156408">
                  <a:extLst>
                    <a:ext uri="{9D8B030D-6E8A-4147-A177-3AD203B41FA5}">
                      <a16:colId xmlns:a16="http://schemas.microsoft.com/office/drawing/2014/main" val="1041116902"/>
                    </a:ext>
                  </a:extLst>
                </a:gridCol>
                <a:gridCol w="1156408">
                  <a:extLst>
                    <a:ext uri="{9D8B030D-6E8A-4147-A177-3AD203B41FA5}">
                      <a16:colId xmlns:a16="http://schemas.microsoft.com/office/drawing/2014/main" val="406335939"/>
                    </a:ext>
                  </a:extLst>
                </a:gridCol>
                <a:gridCol w="1734612">
                  <a:extLst>
                    <a:ext uri="{9D8B030D-6E8A-4147-A177-3AD203B41FA5}">
                      <a16:colId xmlns:a16="http://schemas.microsoft.com/office/drawing/2014/main" val="4084822273"/>
                    </a:ext>
                  </a:extLst>
                </a:gridCol>
                <a:gridCol w="1228684">
                  <a:extLst>
                    <a:ext uri="{9D8B030D-6E8A-4147-A177-3AD203B41FA5}">
                      <a16:colId xmlns:a16="http://schemas.microsoft.com/office/drawing/2014/main" val="3319907227"/>
                    </a:ext>
                  </a:extLst>
                </a:gridCol>
              </a:tblGrid>
              <a:tr h="1250625">
                <a:tc>
                  <a:txBody>
                    <a:bodyPr/>
                    <a:lstStyle/>
                    <a:p>
                      <a:r>
                        <a:rPr lang="nb-NO" sz="1600" dirty="0" err="1"/>
                        <a:t>Potentially</a:t>
                      </a:r>
                      <a:r>
                        <a:rPr lang="nb-NO" sz="1600" dirty="0"/>
                        <a:t> </a:t>
                      </a:r>
                      <a:r>
                        <a:rPr lang="nb-NO" sz="1600" dirty="0" err="1"/>
                        <a:t>toxic</a:t>
                      </a:r>
                      <a:r>
                        <a:rPr lang="nb-NO" sz="1600" dirty="0"/>
                        <a:t> element, mg/kg 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Algae</a:t>
                      </a:r>
                      <a:r>
                        <a:rPr lang="nb-NO" sz="1600" dirty="0"/>
                        <a:t> fibre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Acid-</a:t>
                      </a:r>
                      <a:r>
                        <a:rPr lang="nb-NO" sz="1600" dirty="0" err="1"/>
                        <a:t>conserved</a:t>
                      </a:r>
                      <a:r>
                        <a:rPr lang="nb-NO" sz="1600" dirty="0"/>
                        <a:t> </a:t>
                      </a:r>
                      <a:r>
                        <a:rPr lang="nb-NO" sz="1600" dirty="0" err="1"/>
                        <a:t>fish</a:t>
                      </a:r>
                      <a:r>
                        <a:rPr lang="nb-NO" sz="1600" dirty="0"/>
                        <a:t> bones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Grinded</a:t>
                      </a:r>
                      <a:r>
                        <a:rPr lang="nb-NO" sz="1600" dirty="0"/>
                        <a:t> </a:t>
                      </a:r>
                      <a:r>
                        <a:rPr lang="nb-NO" sz="1600" dirty="0" err="1"/>
                        <a:t>fresh</a:t>
                      </a:r>
                      <a:r>
                        <a:rPr lang="nb-NO" sz="1600" dirty="0"/>
                        <a:t> </a:t>
                      </a:r>
                      <a:r>
                        <a:rPr lang="nb-NO" sz="1600" dirty="0" err="1"/>
                        <a:t>fish</a:t>
                      </a:r>
                      <a:r>
                        <a:rPr lang="nb-NO" sz="1600" dirty="0"/>
                        <a:t> bones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Limit in EU </a:t>
                      </a:r>
                      <a:r>
                        <a:rPr lang="nb-NO" sz="1600" dirty="0" err="1"/>
                        <a:t>regulation</a:t>
                      </a:r>
                      <a:r>
                        <a:rPr lang="nb-NO" sz="1600" dirty="0"/>
                        <a:t> </a:t>
                      </a:r>
                      <a:r>
                        <a:rPr lang="nb-NO" sz="1600" dirty="0" err="1"/>
                        <a:t>Annex</a:t>
                      </a:r>
                      <a:r>
                        <a:rPr lang="nb-NO" sz="16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Poultry</a:t>
                      </a:r>
                      <a:r>
                        <a:rPr lang="nb-NO" sz="1600" dirty="0"/>
                        <a:t> </a:t>
                      </a:r>
                      <a:r>
                        <a:rPr lang="nb-NO" sz="1600" dirty="0" err="1"/>
                        <a:t>manure</a:t>
                      </a:r>
                      <a:r>
                        <a:rPr lang="nb-NO" sz="1600" dirty="0"/>
                        <a:t> «Green </a:t>
                      </a:r>
                      <a:r>
                        <a:rPr lang="nb-NO" sz="1600" dirty="0" err="1"/>
                        <a:t>Organic</a:t>
                      </a:r>
                      <a:r>
                        <a:rPr lang="nb-NO" sz="1600" dirty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113121"/>
                  </a:ext>
                </a:extLst>
              </a:tr>
              <a:tr h="602633">
                <a:tc>
                  <a:txBody>
                    <a:bodyPr/>
                    <a:lstStyle/>
                    <a:p>
                      <a:r>
                        <a:rPr lang="nb-NO" sz="16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No limit in Ann. 1</a:t>
                      </a:r>
                    </a:p>
                    <a:p>
                      <a:r>
                        <a:rPr lang="nb-NO" sz="1600" dirty="0"/>
                        <a:t>General EU </a:t>
                      </a:r>
                      <a:r>
                        <a:rPr lang="nb-NO" sz="1600" dirty="0" err="1"/>
                        <a:t>reguletion</a:t>
                      </a:r>
                      <a:r>
                        <a:rPr lang="nb-NO" sz="1600" dirty="0"/>
                        <a:t> 40?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455914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073846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 err="1"/>
                        <a:t>Cr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082094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 err="1"/>
                        <a:t>Cu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909605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/>
                        <a:t>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566405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/>
                        <a:t>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13278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&lt;0.3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048272"/>
                  </a:ext>
                </a:extLst>
              </a:tr>
              <a:tr h="331886">
                <a:tc>
                  <a:txBody>
                    <a:bodyPr/>
                    <a:lstStyle/>
                    <a:p>
                      <a:r>
                        <a:rPr lang="nb-NO" sz="1600" dirty="0" err="1"/>
                        <a:t>Zn</a:t>
                      </a:r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447940"/>
                  </a:ext>
                </a:extLst>
              </a:tr>
            </a:tbl>
          </a:graphicData>
        </a:graphic>
      </p:graphicFrame>
      <p:sp>
        <p:nvSpPr>
          <p:cNvPr id="13" name="Ellipse 12">
            <a:extLst>
              <a:ext uri="{FF2B5EF4-FFF2-40B4-BE49-F238E27FC236}">
                <a16:creationId xmlns:a16="http://schemas.microsoft.com/office/drawing/2014/main" id="{24DF7268-BC88-4FBB-8FEE-34768B927F1B}"/>
              </a:ext>
            </a:extLst>
          </p:cNvPr>
          <p:cNvSpPr/>
          <p:nvPr/>
        </p:nvSpPr>
        <p:spPr>
          <a:xfrm>
            <a:off x="2051720" y="3816101"/>
            <a:ext cx="619670" cy="2950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8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7D1D2AB-895A-4AC9-A2A7-98E9E50D62A3}"/>
              </a:ext>
            </a:extLst>
          </p:cNvPr>
          <p:cNvSpPr/>
          <p:nvPr/>
        </p:nvSpPr>
        <p:spPr>
          <a:xfrm>
            <a:off x="1979712" y="2982064"/>
            <a:ext cx="619670" cy="2950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8"/>
          </a:p>
        </p:txBody>
      </p:sp>
    </p:spTree>
    <p:extLst>
      <p:ext uri="{BB962C8B-B14F-4D97-AF65-F5344CB8AC3E}">
        <p14:creationId xmlns:p14="http://schemas.microsoft.com/office/powerpoint/2010/main" val="4254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80428019-95F9-4C55-84BC-C65971E5D9F9}"/>
              </a:ext>
            </a:extLst>
          </p:cNvPr>
          <p:cNvSpPr txBox="1">
            <a:spLocks/>
          </p:cNvSpPr>
          <p:nvPr/>
        </p:nvSpPr>
        <p:spPr>
          <a:xfrm>
            <a:off x="3922609" y="1988840"/>
            <a:ext cx="4608512" cy="4131759"/>
          </a:xfrm>
          <a:prstGeom prst="rect">
            <a:avLst/>
          </a:prstGeom>
        </p:spPr>
        <p:txBody>
          <a:bodyPr vert="horz" lIns="41907" tIns="20953" rIns="41907" bIns="20953" rtlCol="0">
            <a:normAutofit/>
          </a:bodyPr>
          <a:lstStyle>
            <a:lvl1pPr marL="157151" indent="-157151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494" indent="-130959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3837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3372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06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44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1976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151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81045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Fish bones = N, P, </a:t>
            </a:r>
            <a:r>
              <a:rPr lang="nb-NO" dirty="0" err="1"/>
              <a:t>Ca</a:t>
            </a:r>
            <a:r>
              <a:rPr lang="nb-NO" dirty="0"/>
              <a:t> fertiliser; not </a:t>
            </a:r>
            <a:r>
              <a:rPr lang="nb-NO" dirty="0" err="1"/>
              <a:t>well</a:t>
            </a:r>
            <a:r>
              <a:rPr lang="nb-NO" dirty="0"/>
              <a:t> </a:t>
            </a:r>
            <a:r>
              <a:rPr lang="nb-NO" dirty="0" err="1"/>
              <a:t>balanced</a:t>
            </a:r>
            <a:r>
              <a:rPr lang="nb-NO" dirty="0"/>
              <a:t> for </a:t>
            </a:r>
            <a:r>
              <a:rPr lang="nb-NO" dirty="0" err="1"/>
              <a:t>crop</a:t>
            </a:r>
            <a:r>
              <a:rPr lang="nb-NO" dirty="0"/>
              <a:t> </a:t>
            </a:r>
            <a:r>
              <a:rPr lang="nb-NO" dirty="0" err="1"/>
              <a:t>needs</a:t>
            </a:r>
            <a:endParaRPr lang="nb-NO" dirty="0"/>
          </a:p>
          <a:p>
            <a:r>
              <a:rPr lang="nb-NO" dirty="0"/>
              <a:t>Horticulture or </a:t>
            </a:r>
            <a:r>
              <a:rPr lang="nb-NO" dirty="0" err="1"/>
              <a:t>meadow</a:t>
            </a:r>
            <a:r>
              <a:rPr lang="nb-NO" dirty="0"/>
              <a:t> purpose? (</a:t>
            </a:r>
            <a:r>
              <a:rPr lang="nb-NO" dirty="0" err="1"/>
              <a:t>early</a:t>
            </a:r>
            <a:r>
              <a:rPr lang="nb-NO" dirty="0"/>
              <a:t> spring </a:t>
            </a:r>
            <a:r>
              <a:rPr lang="nb-NO" dirty="0" err="1"/>
              <a:t>applicaton</a:t>
            </a:r>
            <a:r>
              <a:rPr lang="nb-NO" dirty="0"/>
              <a:t>)</a:t>
            </a:r>
          </a:p>
          <a:p>
            <a:r>
              <a:rPr lang="nb-NO" dirty="0"/>
              <a:t>AF not </a:t>
            </a:r>
            <a:r>
              <a:rPr lang="nb-NO" dirty="0" err="1"/>
              <a:t>permitted</a:t>
            </a:r>
            <a:r>
              <a:rPr lang="nb-NO" dirty="0"/>
              <a:t> for </a:t>
            </a:r>
            <a:r>
              <a:rPr lang="nb-NO" dirty="0" err="1"/>
              <a:t>use</a:t>
            </a:r>
            <a:r>
              <a:rPr lang="nb-NO" dirty="0"/>
              <a:t> in </a:t>
            </a:r>
            <a:r>
              <a:rPr lang="nb-NO" dirty="0" err="1"/>
              <a:t>organic</a:t>
            </a:r>
            <a:r>
              <a:rPr lang="nb-NO" dirty="0"/>
              <a:t> </a:t>
            </a:r>
            <a:r>
              <a:rPr lang="nb-NO" dirty="0" err="1"/>
              <a:t>growing</a:t>
            </a:r>
            <a:r>
              <a:rPr lang="nb-NO" dirty="0"/>
              <a:t> (Cd, </a:t>
            </a:r>
            <a:r>
              <a:rPr lang="nb-NO" dirty="0" err="1"/>
              <a:t>possibly</a:t>
            </a:r>
            <a:r>
              <a:rPr lang="nb-NO" dirty="0"/>
              <a:t> As, </a:t>
            </a:r>
            <a:r>
              <a:rPr lang="nb-NO" dirty="0" err="1"/>
              <a:t>contains</a:t>
            </a:r>
            <a:r>
              <a:rPr lang="nb-NO" dirty="0"/>
              <a:t> </a:t>
            </a:r>
            <a:r>
              <a:rPr lang="nb-NO" dirty="0" err="1"/>
              <a:t>residues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HNO</a:t>
            </a:r>
            <a:r>
              <a:rPr lang="nb-NO" baseline="-25000" dirty="0"/>
              <a:t>3</a:t>
            </a:r>
          </a:p>
          <a:p>
            <a:r>
              <a:rPr lang="nb-NO" dirty="0"/>
              <a:t>AF has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concentrations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K: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feed</a:t>
            </a:r>
            <a:r>
              <a:rPr lang="nb-NO" dirty="0"/>
              <a:t> </a:t>
            </a:r>
            <a:r>
              <a:rPr lang="nb-NO" dirty="0" err="1"/>
              <a:t>quality</a:t>
            </a:r>
            <a:r>
              <a:rPr lang="nb-NO" dirty="0"/>
              <a:t>? High </a:t>
            </a:r>
            <a:r>
              <a:rPr lang="nb-NO" dirty="0" err="1"/>
              <a:t>uptake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K </a:t>
            </a:r>
            <a:r>
              <a:rPr lang="nb-NO" dirty="0" err="1"/>
              <a:t>decreased</a:t>
            </a:r>
            <a:r>
              <a:rPr lang="nb-NO" dirty="0"/>
              <a:t> </a:t>
            </a:r>
            <a:r>
              <a:rPr lang="nb-NO" dirty="0" err="1"/>
              <a:t>uptake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Ca</a:t>
            </a:r>
            <a:r>
              <a:rPr lang="nb-NO" dirty="0"/>
              <a:t> in pot </a:t>
            </a:r>
            <a:r>
              <a:rPr lang="nb-NO" dirty="0" err="1"/>
              <a:t>exp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ryegrass</a:t>
            </a:r>
            <a:endParaRPr lang="nb-NO" dirty="0"/>
          </a:p>
          <a:p>
            <a:endParaRPr lang="nb-NO" dirty="0"/>
          </a:p>
        </p:txBody>
      </p:sp>
      <p:sp>
        <p:nvSpPr>
          <p:cNvPr id="5" name="Tittel 2">
            <a:extLst>
              <a:ext uri="{FF2B5EF4-FFF2-40B4-BE49-F238E27FC236}">
                <a16:creationId xmlns:a16="http://schemas.microsoft.com/office/drawing/2014/main" id="{19219527-A32B-4B5C-AE1C-7F805DA51DCE}"/>
              </a:ext>
            </a:extLst>
          </p:cNvPr>
          <p:cNvSpPr txBox="1">
            <a:spLocks/>
          </p:cNvSpPr>
          <p:nvPr/>
        </p:nvSpPr>
        <p:spPr>
          <a:xfrm>
            <a:off x="251520" y="639585"/>
            <a:ext cx="8229600" cy="1028201"/>
          </a:xfrm>
          <a:prstGeom prst="rect">
            <a:avLst/>
          </a:prstGeom>
        </p:spPr>
        <p:txBody>
          <a:bodyPr vert="horz" lIns="41907" tIns="20953" rIns="41907" bIns="20953" rtlCol="0" anchor="ctr">
            <a:normAutofit fontScale="90000" lnSpcReduction="10000"/>
          </a:bodyPr>
          <a:lstStyle>
            <a:lvl1pPr algn="ctr" defTabSz="4190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Challenges</a:t>
            </a:r>
            <a:r>
              <a:rPr lang="nb-NO" dirty="0"/>
              <a:t> </a:t>
            </a:r>
            <a:r>
              <a:rPr lang="nb-NO" sz="3600" dirty="0"/>
              <a:t>–</a:t>
            </a:r>
            <a:r>
              <a:rPr lang="nb-NO" dirty="0"/>
              <a:t> </a:t>
            </a:r>
            <a:r>
              <a:rPr lang="nb-NO" sz="3600" dirty="0" err="1"/>
              <a:t>chemical</a:t>
            </a:r>
            <a:r>
              <a:rPr lang="nb-NO" sz="3600" dirty="0"/>
              <a:t> </a:t>
            </a:r>
            <a:r>
              <a:rPr lang="nb-NO" sz="3600" dirty="0" err="1"/>
              <a:t>composition</a:t>
            </a:r>
            <a:r>
              <a:rPr lang="nb-NO" sz="3600" dirty="0"/>
              <a:t>: </a:t>
            </a:r>
          </a:p>
          <a:p>
            <a:r>
              <a:rPr lang="nb-NO" sz="3600" dirty="0"/>
              <a:t>Mineral </a:t>
            </a:r>
            <a:r>
              <a:rPr lang="nb-NO" sz="3600" dirty="0" err="1"/>
              <a:t>balance</a:t>
            </a:r>
            <a:r>
              <a:rPr lang="nb-NO" sz="3600" dirty="0"/>
              <a:t>- </a:t>
            </a:r>
            <a:r>
              <a:rPr lang="nb-NO" sz="3600" dirty="0" err="1"/>
              <a:t>feed</a:t>
            </a:r>
            <a:r>
              <a:rPr lang="nb-NO" sz="3600" dirty="0"/>
              <a:t> </a:t>
            </a:r>
            <a:r>
              <a:rPr lang="nb-NO" sz="3600" dirty="0" err="1"/>
              <a:t>quality</a:t>
            </a:r>
            <a:endParaRPr lang="nb-NO" sz="3600" dirty="0"/>
          </a:p>
        </p:txBody>
      </p:sp>
      <p:pic>
        <p:nvPicPr>
          <p:cNvPr id="7" name="Bilde 6" descr="Et bilde som inneholder gress, utendørs, felt, pattedyr&#10;&#10;Automatisk generert beskrivelse">
            <a:extLst>
              <a:ext uri="{FF2B5EF4-FFF2-40B4-BE49-F238E27FC236}">
                <a16:creationId xmlns:a16="http://schemas.microsoft.com/office/drawing/2014/main" id="{25A7B37A-B6D3-4EA6-B277-AAF504BF7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236"/>
            <a:ext cx="3771503" cy="250976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909C2D8-338F-4740-8AD1-52DE19CFA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188"/>
            <a:ext cx="3347864" cy="256787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DED1E89-2DBD-4524-A5EB-BA60AC2E5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470" y="6124754"/>
            <a:ext cx="613019" cy="400587"/>
          </a:xfrm>
          <a:prstGeom prst="rect">
            <a:avLst/>
          </a:prstGeom>
        </p:spPr>
      </p:pic>
      <p:pic>
        <p:nvPicPr>
          <p:cNvPr id="11" name="Picture 2" descr="Bilderesultat for Organic PLUS project">
            <a:extLst>
              <a:ext uri="{FF2B5EF4-FFF2-40B4-BE49-F238E27FC236}">
                <a16:creationId xmlns:a16="http://schemas.microsoft.com/office/drawing/2014/main" id="{C244E939-7420-4AE7-8499-7A85C1FF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4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7A06FE5-62A1-4C7B-8B34-6873FD40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81" y="1667786"/>
            <a:ext cx="8203257" cy="3774613"/>
          </a:xfrm>
        </p:spPr>
        <p:txBody>
          <a:bodyPr>
            <a:normAutofit/>
          </a:bodyPr>
          <a:lstStyle/>
          <a:p>
            <a:r>
              <a:rPr lang="nb-NO" sz="2000" dirty="0" err="1"/>
              <a:t>Competition</a:t>
            </a:r>
            <a:r>
              <a:rPr lang="nb-NO" sz="2000" dirty="0"/>
              <a:t> for residual materials: From gate </a:t>
            </a:r>
            <a:r>
              <a:rPr lang="nb-NO" sz="2000" dirty="0" err="1"/>
              <a:t>fee</a:t>
            </a:r>
            <a:r>
              <a:rPr lang="nb-NO" sz="2000" dirty="0"/>
              <a:t> to </a:t>
            </a:r>
            <a:r>
              <a:rPr lang="nb-NO" sz="2000" dirty="0" err="1"/>
              <a:t>purchase</a:t>
            </a:r>
            <a:endParaRPr lang="nb-NO" sz="2000" dirty="0"/>
          </a:p>
          <a:p>
            <a:r>
              <a:rPr lang="nb-NO" sz="2000" dirty="0"/>
              <a:t>Industry </a:t>
            </a:r>
            <a:r>
              <a:rPr lang="nb-NO" sz="2000" dirty="0" err="1"/>
              <a:t>will</a:t>
            </a:r>
            <a:r>
              <a:rPr lang="nb-NO" sz="2000" dirty="0"/>
              <a:t> </a:t>
            </a:r>
            <a:r>
              <a:rPr lang="nb-NO" sz="2000" dirty="0" err="1"/>
              <a:t>always</a:t>
            </a:r>
            <a:r>
              <a:rPr lang="nb-NO" sz="2000" dirty="0"/>
              <a:t> </a:t>
            </a:r>
            <a:r>
              <a:rPr lang="nb-NO" sz="2000" dirty="0" err="1"/>
              <a:t>search</a:t>
            </a:r>
            <a:r>
              <a:rPr lang="nb-NO" sz="2000" dirty="0"/>
              <a:t> for </a:t>
            </a:r>
            <a:r>
              <a:rPr lang="nb-NO" sz="2000" dirty="0" err="1"/>
              <a:t>products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higher</a:t>
            </a:r>
            <a:r>
              <a:rPr lang="nb-NO" sz="2000" dirty="0"/>
              <a:t> </a:t>
            </a:r>
            <a:r>
              <a:rPr lang="nb-NO" sz="2000" dirty="0" err="1"/>
              <a:t>profits</a:t>
            </a:r>
            <a:endParaRPr lang="nb-NO" sz="2000" dirty="0"/>
          </a:p>
          <a:p>
            <a:r>
              <a:rPr lang="nb-NO" sz="2000" dirty="0" err="1"/>
              <a:t>Low</a:t>
            </a:r>
            <a:r>
              <a:rPr lang="nb-NO" sz="2000" dirty="0"/>
              <a:t> </a:t>
            </a:r>
            <a:r>
              <a:rPr lang="nb-NO" sz="2000" dirty="0" err="1"/>
              <a:t>interest</a:t>
            </a:r>
            <a:r>
              <a:rPr lang="nb-NO" sz="2000" dirty="0"/>
              <a:t> for </a:t>
            </a:r>
            <a:r>
              <a:rPr lang="nb-NO" sz="2000" dirty="0" err="1"/>
              <a:t>making</a:t>
            </a:r>
            <a:r>
              <a:rPr lang="nb-NO" sz="2000" dirty="0"/>
              <a:t> </a:t>
            </a:r>
            <a:r>
              <a:rPr lang="nb-NO" sz="2000" dirty="0" err="1"/>
              <a:t>recycled</a:t>
            </a:r>
            <a:r>
              <a:rPr lang="nb-NO" sz="2000" dirty="0"/>
              <a:t> fertilisers in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home</a:t>
            </a:r>
            <a:r>
              <a:rPr lang="nb-NO" sz="2000" dirty="0"/>
              <a:t> country </a:t>
            </a:r>
            <a:r>
              <a:rPr lang="nb-NO" sz="2000" dirty="0" err="1"/>
              <a:t>of</a:t>
            </a:r>
            <a:r>
              <a:rPr lang="nb-NO" sz="2000" dirty="0"/>
              <a:t> Yara</a:t>
            </a:r>
          </a:p>
          <a:p>
            <a:r>
              <a:rPr lang="nb-NO" sz="2000" dirty="0"/>
              <a:t>Long </a:t>
            </a:r>
            <a:r>
              <a:rPr lang="nb-NO" sz="2000" dirty="0" err="1"/>
              <a:t>distance</a:t>
            </a:r>
            <a:r>
              <a:rPr lang="nb-NO" sz="2000" dirty="0"/>
              <a:t> from </a:t>
            </a:r>
            <a:r>
              <a:rPr lang="nb-NO" sz="2000" dirty="0" err="1"/>
              <a:t>sea</a:t>
            </a:r>
            <a:r>
              <a:rPr lang="nb-NO" sz="2000" dirty="0"/>
              <a:t> to </a:t>
            </a:r>
            <a:r>
              <a:rPr lang="nb-NO" sz="2000" dirty="0" err="1"/>
              <a:t>farmland</a:t>
            </a:r>
            <a:r>
              <a:rPr lang="nb-NO" sz="2000" dirty="0"/>
              <a:t>; </a:t>
            </a:r>
            <a:r>
              <a:rPr lang="nb-NO" sz="2000" dirty="0" err="1"/>
              <a:t>two</a:t>
            </a:r>
            <a:r>
              <a:rPr lang="nb-NO" sz="2000" dirty="0"/>
              <a:t> </a:t>
            </a:r>
            <a:r>
              <a:rPr lang="nb-NO" sz="2000" dirty="0" err="1"/>
              <a:t>highly</a:t>
            </a:r>
            <a:r>
              <a:rPr lang="nb-NO" sz="2000" dirty="0"/>
              <a:t> different </a:t>
            </a:r>
            <a:r>
              <a:rPr lang="nb-NO" sz="2000" dirty="0" err="1"/>
              <a:t>cultures</a:t>
            </a:r>
            <a:endParaRPr lang="nb-NO" sz="2000" dirty="0"/>
          </a:p>
          <a:p>
            <a:r>
              <a:rPr lang="nb-NO" sz="2000" dirty="0"/>
              <a:t>Lots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practical</a:t>
            </a:r>
            <a:r>
              <a:rPr lang="nb-NO" sz="2000" dirty="0"/>
              <a:t> </a:t>
            </a:r>
            <a:r>
              <a:rPr lang="nb-NO" sz="2000" dirty="0" err="1"/>
              <a:t>issues</a:t>
            </a:r>
            <a:r>
              <a:rPr lang="nb-NO" sz="2000" dirty="0"/>
              <a:t> still to be </a:t>
            </a:r>
            <a:r>
              <a:rPr lang="nb-NO" sz="2000" dirty="0" err="1"/>
              <a:t>solved</a:t>
            </a:r>
            <a:r>
              <a:rPr lang="nb-NO" sz="2000" dirty="0"/>
              <a:t> (</a:t>
            </a:r>
            <a:r>
              <a:rPr lang="nb-NO" sz="2000" dirty="0" err="1"/>
              <a:t>innovational</a:t>
            </a:r>
            <a:r>
              <a:rPr lang="nb-NO" sz="2000" dirty="0"/>
              <a:t> «</a:t>
            </a:r>
            <a:r>
              <a:rPr lang="nb-NO" sz="2000" dirty="0" err="1"/>
              <a:t>valley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death</a:t>
            </a:r>
            <a:r>
              <a:rPr lang="nb-NO" sz="2000" dirty="0"/>
              <a:t>»)</a:t>
            </a:r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371525F8-A406-4E2A-94A8-B7EE2F726A6F}"/>
              </a:ext>
            </a:extLst>
          </p:cNvPr>
          <p:cNvSpPr txBox="1">
            <a:spLocks/>
          </p:cNvSpPr>
          <p:nvPr/>
        </p:nvSpPr>
        <p:spPr>
          <a:xfrm>
            <a:off x="251520" y="639585"/>
            <a:ext cx="8229600" cy="1028201"/>
          </a:xfrm>
          <a:prstGeom prst="rect">
            <a:avLst/>
          </a:prstGeom>
        </p:spPr>
        <p:txBody>
          <a:bodyPr vert="horz" lIns="41907" tIns="20953" rIns="41907" bIns="20953" rtlCol="0" anchor="ctr">
            <a:normAutofit fontScale="97500"/>
          </a:bodyPr>
          <a:lstStyle>
            <a:lvl1pPr algn="ctr" defTabSz="4190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600" dirty="0"/>
              <a:t>Challenges</a:t>
            </a:r>
            <a:r>
              <a:rPr lang="nb-NO" dirty="0"/>
              <a:t> </a:t>
            </a:r>
            <a:r>
              <a:rPr lang="nb-NO" sz="3600" dirty="0"/>
              <a:t>–</a:t>
            </a:r>
            <a:r>
              <a:rPr lang="nb-NO" dirty="0"/>
              <a:t> </a:t>
            </a:r>
            <a:r>
              <a:rPr lang="nb-NO" dirty="0" err="1"/>
              <a:t>accessability</a:t>
            </a:r>
            <a:r>
              <a:rPr lang="nb-NO" dirty="0"/>
              <a:t>, </a:t>
            </a:r>
            <a:r>
              <a:rPr lang="nb-NO" dirty="0" err="1"/>
              <a:t>logistics</a:t>
            </a:r>
            <a:endParaRPr lang="nb-NO" sz="3600" dirty="0"/>
          </a:p>
        </p:txBody>
      </p:sp>
      <p:pic>
        <p:nvPicPr>
          <p:cNvPr id="1026" name="Picture 2" descr="Fisherman boat in Mauritius stock photo 40274ea4-2f51-4e14-80f0-1605f351c52b">
            <a:extLst>
              <a:ext uri="{FF2B5EF4-FFF2-40B4-BE49-F238E27FC236}">
                <a16:creationId xmlns:a16="http://schemas.microsoft.com/office/drawing/2014/main" id="{DBFFC28F-5593-4912-ACAF-E3D1DD3A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rming Agriculture Growing Food">
            <a:extLst>
              <a:ext uri="{FF2B5EF4-FFF2-40B4-BE49-F238E27FC236}">
                <a16:creationId xmlns:a16="http://schemas.microsoft.com/office/drawing/2014/main" id="{0D704769-599B-4E84-9A67-4E6C6B31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07" y="3873314"/>
            <a:ext cx="2683226" cy="178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B00A9CD-72E8-4899-BA5D-317A1389A595}"/>
              </a:ext>
            </a:extLst>
          </p:cNvPr>
          <p:cNvSpPr txBox="1"/>
          <p:nvPr/>
        </p:nvSpPr>
        <p:spPr>
          <a:xfrm>
            <a:off x="-14444" y="5684388"/>
            <a:ext cx="316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Good </a:t>
            </a:r>
            <a:r>
              <a:rPr lang="nb-NO" sz="1400" dirty="0" err="1"/>
              <a:t>fishing</a:t>
            </a:r>
            <a:r>
              <a:rPr lang="nb-NO" sz="1400" dirty="0"/>
              <a:t> </a:t>
            </a:r>
            <a:r>
              <a:rPr lang="nb-NO" sz="1400" dirty="0" err="1"/>
              <a:t>places</a:t>
            </a:r>
            <a:r>
              <a:rPr lang="nb-NO" sz="1400" dirty="0"/>
              <a:t> </a:t>
            </a:r>
            <a:r>
              <a:rPr lang="nb-NO" sz="1400" dirty="0" err="1"/>
              <a:t>are</a:t>
            </a:r>
            <a:r>
              <a:rPr lang="nb-NO" sz="1400" dirty="0"/>
              <a:t> </a:t>
            </a:r>
            <a:r>
              <a:rPr lang="nb-NO" sz="1400" dirty="0" err="1"/>
              <a:t>top</a:t>
            </a:r>
            <a:r>
              <a:rPr lang="nb-NO" sz="1400" dirty="0"/>
              <a:t> </a:t>
            </a:r>
            <a:r>
              <a:rPr lang="nb-NO" sz="1400" dirty="0" err="1"/>
              <a:t>secret</a:t>
            </a:r>
            <a:r>
              <a:rPr lang="nb-NO" sz="1400" dirty="0"/>
              <a:t> ……and </a:t>
            </a:r>
            <a:r>
              <a:rPr lang="nb-NO" sz="1400" dirty="0" err="1"/>
              <a:t>nobody</a:t>
            </a:r>
            <a:r>
              <a:rPr lang="nb-NO" sz="1400" dirty="0"/>
              <a:t> sees </a:t>
            </a:r>
            <a:r>
              <a:rPr lang="nb-NO" sz="1400" dirty="0" err="1"/>
              <a:t>what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</a:t>
            </a:r>
            <a:r>
              <a:rPr lang="nb-NO" sz="1400" dirty="0" err="1"/>
              <a:t>sea</a:t>
            </a:r>
            <a:r>
              <a:rPr lang="nb-NO" sz="1400" dirty="0"/>
              <a:t> </a:t>
            </a:r>
            <a:r>
              <a:rPr lang="nb-NO" sz="1400" dirty="0" err="1"/>
              <a:t>hides</a:t>
            </a:r>
            <a:endParaRPr lang="nb-NO" sz="14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7FAB1A3-D061-49F7-94E6-002AA77FBE30}"/>
              </a:ext>
            </a:extLst>
          </p:cNvPr>
          <p:cNvSpPr txBox="1"/>
          <p:nvPr/>
        </p:nvSpPr>
        <p:spPr>
          <a:xfrm>
            <a:off x="3153909" y="5739602"/>
            <a:ext cx="316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Agricultural </a:t>
            </a:r>
            <a:r>
              <a:rPr lang="nb-NO" sz="1400" dirty="0" err="1"/>
              <a:t>practice</a:t>
            </a:r>
            <a:r>
              <a:rPr lang="nb-NO" sz="1400" dirty="0"/>
              <a:t> is visible for all</a:t>
            </a:r>
          </a:p>
        </p:txBody>
      </p:sp>
      <p:pic>
        <p:nvPicPr>
          <p:cNvPr id="1030" name="Picture 6" descr="Bridging the technological “valley of death”">
            <a:extLst>
              <a:ext uri="{FF2B5EF4-FFF2-40B4-BE49-F238E27FC236}">
                <a16:creationId xmlns:a16="http://schemas.microsoft.com/office/drawing/2014/main" id="{D2C555AF-B137-4FC1-ACFB-9EDD258E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04" y="3880072"/>
            <a:ext cx="3101387" cy="20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6133E5A-4041-4AA7-A81D-C1030D753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70" y="6124754"/>
            <a:ext cx="613019" cy="400587"/>
          </a:xfrm>
          <a:prstGeom prst="rect">
            <a:avLst/>
          </a:prstGeom>
        </p:spPr>
      </p:pic>
      <p:pic>
        <p:nvPicPr>
          <p:cNvPr id="11" name="Picture 2" descr="Bilderesultat for Organic PLUS project">
            <a:extLst>
              <a:ext uri="{FF2B5EF4-FFF2-40B4-BE49-F238E27FC236}">
                <a16:creationId xmlns:a16="http://schemas.microsoft.com/office/drawing/2014/main" id="{117C6842-6B2D-440C-A5D6-6B5FF0492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7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18FC2BD-BE9A-4A77-A537-5CEA193C7428}"/>
              </a:ext>
            </a:extLst>
          </p:cNvPr>
          <p:cNvSpPr/>
          <p:nvPr/>
        </p:nvSpPr>
        <p:spPr>
          <a:xfrm>
            <a:off x="773833" y="2852936"/>
            <a:ext cx="4572000" cy="7736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has received funding from the European Union’s Horizon 2020 impact and innovation programme under grant agreement No. 774340</a:t>
            </a:r>
            <a:endParaRPr lang="nb-N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91D932B-94DE-4B6E-BA84-47BDF7FF70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268761"/>
            <a:ext cx="2016224" cy="1023484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50BE079B-91D5-4DCF-86D7-89A281C6FE6B}"/>
              </a:ext>
            </a:extLst>
          </p:cNvPr>
          <p:cNvSpPr/>
          <p:nvPr/>
        </p:nvSpPr>
        <p:spPr>
          <a:xfrm>
            <a:off x="3419872" y="1268761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Pathways to phase-out contentious inputs from organic agriculture in Europe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510478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A6BB549-956B-473F-BEFF-486B634D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80" y="0"/>
            <a:ext cx="8229600" cy="1028201"/>
          </a:xfrm>
        </p:spPr>
        <p:txBody>
          <a:bodyPr>
            <a:normAutofit/>
          </a:bodyPr>
          <a:lstStyle/>
          <a:p>
            <a:r>
              <a:rPr lang="nb-NO" sz="3200" dirty="0"/>
              <a:t>Norway has a </a:t>
            </a:r>
            <a:r>
              <a:rPr lang="nb-NO" sz="3200" dirty="0" err="1"/>
              <a:t>long</a:t>
            </a:r>
            <a:r>
              <a:rPr lang="nb-NO" sz="3200" dirty="0"/>
              <a:t> </a:t>
            </a:r>
            <a:r>
              <a:rPr lang="nb-NO" sz="3200" dirty="0" err="1"/>
              <a:t>coastline</a:t>
            </a:r>
            <a:endParaRPr lang="nb-NO" sz="3200" dirty="0"/>
          </a:p>
        </p:txBody>
      </p:sp>
      <p:pic>
        <p:nvPicPr>
          <p:cNvPr id="2050" name="Picture 2" descr="Velkommen til Nordmøre Fiskebåt">
            <a:extLst>
              <a:ext uri="{FF2B5EF4-FFF2-40B4-BE49-F238E27FC236}">
                <a16:creationId xmlns:a16="http://schemas.microsoft.com/office/drawing/2014/main" id="{99E4A977-4D44-46F4-80E7-ECB9EE92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207"/>
            <a:ext cx="5544616" cy="23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ger - Vi vil skape en ny og viktig kystnæring — Norges Vel">
            <a:extLst>
              <a:ext uri="{FF2B5EF4-FFF2-40B4-BE49-F238E27FC236}">
                <a16:creationId xmlns:a16="http://schemas.microsoft.com/office/drawing/2014/main" id="{B48132F7-2C4E-4CF4-ADAB-C6E847B0DC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56" y="3771916"/>
            <a:ext cx="3923928" cy="21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lger – Store norske leksikon">
            <a:extLst>
              <a:ext uri="{FF2B5EF4-FFF2-40B4-BE49-F238E27FC236}">
                <a16:creationId xmlns:a16="http://schemas.microsoft.com/office/drawing/2014/main" id="{B4286970-AF03-496D-B4D7-6D38B67D7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84" y="3771916"/>
            <a:ext cx="3085616" cy="19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raftig nedgang for torsk i Nordsjøen | Havforskningsinstituttet">
            <a:extLst>
              <a:ext uri="{FF2B5EF4-FFF2-40B4-BE49-F238E27FC236}">
                <a16:creationId xmlns:a16="http://schemas.microsoft.com/office/drawing/2014/main" id="{6EFDBB63-C3CA-400D-BA19-DE807F101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17" y="1583136"/>
            <a:ext cx="3791583" cy="219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F632DDC-703F-4227-928F-8EA4DA2C0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77733"/>
            <a:ext cx="2134456" cy="276223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5FC3097-9FA3-48A9-8A4E-54E95DA0A16A}"/>
              </a:ext>
            </a:extLst>
          </p:cNvPr>
          <p:cNvSpPr txBox="1"/>
          <p:nvPr/>
        </p:nvSpPr>
        <p:spPr>
          <a:xfrm>
            <a:off x="2110752" y="5961678"/>
            <a:ext cx="55446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dirty="0"/>
              <a:t>Fish </a:t>
            </a:r>
            <a:r>
              <a:rPr lang="nb-NO" sz="1600" dirty="0" err="1"/>
              <a:t>capture</a:t>
            </a:r>
            <a:r>
              <a:rPr lang="nb-NO" sz="1600" dirty="0"/>
              <a:t>: 2.5mill </a:t>
            </a:r>
            <a:r>
              <a:rPr lang="nb-NO" sz="1600" dirty="0" err="1"/>
              <a:t>tons</a:t>
            </a:r>
            <a:r>
              <a:rPr lang="nb-NO" sz="1600" dirty="0"/>
              <a:t> live </a:t>
            </a:r>
            <a:r>
              <a:rPr lang="nb-NO" sz="1600" dirty="0" err="1"/>
              <a:t>weight</a:t>
            </a:r>
            <a:r>
              <a:rPr lang="nb-NO" sz="1600" dirty="0"/>
              <a:t>/</a:t>
            </a:r>
            <a:r>
              <a:rPr lang="nb-NO" sz="1600" dirty="0" err="1"/>
              <a:t>year</a:t>
            </a:r>
            <a:r>
              <a:rPr lang="nb-NO" sz="1600" dirty="0"/>
              <a:t> (</a:t>
            </a:r>
            <a:r>
              <a:rPr lang="nb-NO" sz="1600" dirty="0" err="1"/>
              <a:t>white</a:t>
            </a:r>
            <a:r>
              <a:rPr lang="nb-NO" sz="1600" dirty="0"/>
              <a:t> </a:t>
            </a:r>
            <a:r>
              <a:rPr lang="nb-NO" sz="1600" dirty="0" err="1"/>
              <a:t>fish</a:t>
            </a:r>
            <a:r>
              <a:rPr lang="nb-NO" sz="1600" dirty="0"/>
              <a:t>, </a:t>
            </a:r>
            <a:r>
              <a:rPr lang="nb-NO" sz="1600" dirty="0" err="1"/>
              <a:t>herring</a:t>
            </a:r>
            <a:r>
              <a:rPr lang="nb-NO" sz="1600" dirty="0"/>
              <a:t> ++)</a:t>
            </a:r>
          </a:p>
          <a:p>
            <a:r>
              <a:rPr lang="nb-NO" sz="1600" dirty="0" err="1"/>
              <a:t>Aquaculture</a:t>
            </a:r>
            <a:r>
              <a:rPr lang="nb-NO" sz="1600" dirty="0"/>
              <a:t>: 1.5 </a:t>
            </a:r>
            <a:r>
              <a:rPr lang="nb-NO" sz="1600" dirty="0" err="1"/>
              <a:t>mill</a:t>
            </a:r>
            <a:r>
              <a:rPr lang="nb-NO" sz="1600" dirty="0"/>
              <a:t> </a:t>
            </a:r>
            <a:r>
              <a:rPr lang="nb-NO" sz="1600" dirty="0" err="1"/>
              <a:t>tons</a:t>
            </a:r>
            <a:r>
              <a:rPr lang="nb-NO" sz="1600" dirty="0"/>
              <a:t>/</a:t>
            </a:r>
            <a:r>
              <a:rPr lang="nb-NO" sz="1600" dirty="0" err="1"/>
              <a:t>year</a:t>
            </a:r>
            <a:r>
              <a:rPr lang="nb-NO" sz="1600" dirty="0"/>
              <a:t> (</a:t>
            </a:r>
            <a:r>
              <a:rPr lang="nb-NO" sz="1600" dirty="0" err="1"/>
              <a:t>mainly</a:t>
            </a:r>
            <a:r>
              <a:rPr lang="nb-NO" sz="1600" dirty="0"/>
              <a:t> </a:t>
            </a:r>
            <a:r>
              <a:rPr lang="nb-NO" sz="1600" dirty="0" err="1"/>
              <a:t>salmon</a:t>
            </a:r>
            <a:r>
              <a:rPr lang="nb-NO" sz="1600" dirty="0"/>
              <a:t>)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377FEDB-A495-46C5-8D99-DF9BB937E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027" y="5757728"/>
            <a:ext cx="476250" cy="31908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5371AB7-F15C-4ADE-B7E8-25675404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587" y="6303771"/>
            <a:ext cx="476250" cy="319088"/>
          </a:xfrm>
          <a:prstGeom prst="rect">
            <a:avLst/>
          </a:prstGeom>
        </p:spPr>
      </p:pic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B1A058A-30E3-4B8B-9CF2-95B8E57B2273}"/>
              </a:ext>
            </a:extLst>
          </p:cNvPr>
          <p:cNvCxnSpPr>
            <a:cxnSpLocks/>
          </p:cNvCxnSpPr>
          <p:nvPr/>
        </p:nvCxnSpPr>
        <p:spPr>
          <a:xfrm>
            <a:off x="6129985" y="6303772"/>
            <a:ext cx="493858" cy="3361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0DF94E39-F9FB-419A-9F05-F12BDEC114BC}"/>
              </a:ext>
            </a:extLst>
          </p:cNvPr>
          <p:cNvCxnSpPr>
            <a:cxnSpLocks/>
          </p:cNvCxnSpPr>
          <p:nvPr/>
        </p:nvCxnSpPr>
        <p:spPr>
          <a:xfrm flipH="1">
            <a:off x="6137692" y="6303771"/>
            <a:ext cx="444040" cy="337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1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0C71480-AAD8-42E2-8390-4A3CCBA0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64704"/>
            <a:ext cx="8229600" cy="1028201"/>
          </a:xfrm>
        </p:spPr>
        <p:txBody>
          <a:bodyPr>
            <a:normAutofit/>
          </a:bodyPr>
          <a:lstStyle/>
          <a:p>
            <a:r>
              <a:rPr lang="nb-NO" sz="3200" dirty="0" err="1"/>
              <a:t>Significant</a:t>
            </a:r>
            <a:r>
              <a:rPr lang="nb-NO" sz="3200" dirty="0"/>
              <a:t> </a:t>
            </a:r>
            <a:r>
              <a:rPr lang="nb-NO" sz="3200" dirty="0" err="1"/>
              <a:t>volumes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 err="1"/>
              <a:t>organic</a:t>
            </a:r>
            <a:r>
              <a:rPr lang="nb-NO" sz="3200" dirty="0"/>
              <a:t> material </a:t>
            </a:r>
            <a:br>
              <a:rPr lang="nb-NO" sz="3200" dirty="0"/>
            </a:br>
            <a:r>
              <a:rPr lang="nb-NO" sz="3200" dirty="0" err="1"/>
              <a:t>are</a:t>
            </a:r>
            <a:r>
              <a:rPr lang="nb-NO" sz="3200" dirty="0"/>
              <a:t> </a:t>
            </a:r>
            <a:r>
              <a:rPr lang="nb-NO" sz="3200" dirty="0" err="1"/>
              <a:t>poorly</a:t>
            </a:r>
            <a:r>
              <a:rPr lang="nb-NO" sz="3200" dirty="0"/>
              <a:t> </a:t>
            </a:r>
            <a:r>
              <a:rPr lang="nb-NO" sz="3200" dirty="0" err="1"/>
              <a:t>utilised</a:t>
            </a:r>
            <a:endParaRPr lang="nb-NO" sz="32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9D47E25-E3A2-4A4C-AD90-4BA86822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325"/>
            <a:ext cx="4784656" cy="318977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B2BC43A-8EB5-41F1-917F-1F0C611C604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793" y="2780928"/>
            <a:ext cx="4537207" cy="2808312"/>
          </a:xfrm>
          <a:prstGeom prst="rect">
            <a:avLst/>
          </a:prstGeom>
        </p:spPr>
      </p:pic>
      <p:sp>
        <p:nvSpPr>
          <p:cNvPr id="5" name="Tittel 2">
            <a:extLst>
              <a:ext uri="{FF2B5EF4-FFF2-40B4-BE49-F238E27FC236}">
                <a16:creationId xmlns:a16="http://schemas.microsoft.com/office/drawing/2014/main" id="{172FB14B-42DC-4875-90AE-E11EC701595A}"/>
              </a:ext>
            </a:extLst>
          </p:cNvPr>
          <p:cNvSpPr txBox="1">
            <a:spLocks/>
          </p:cNvSpPr>
          <p:nvPr/>
        </p:nvSpPr>
        <p:spPr>
          <a:xfrm>
            <a:off x="179512" y="5733257"/>
            <a:ext cx="8640960" cy="9361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41907" tIns="20953" rIns="41907" bIns="20953" rtlCol="0" anchor="ctr">
            <a:normAutofit fontScale="82500" lnSpcReduction="20000"/>
          </a:bodyPr>
          <a:lstStyle>
            <a:lvl1pPr algn="ctr" defTabSz="41907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…. </a:t>
            </a:r>
            <a:r>
              <a:rPr lang="nb-NO" dirty="0" err="1"/>
              <a:t>product</a:t>
            </a:r>
            <a:r>
              <a:rPr lang="nb-NO" dirty="0"/>
              <a:t> </a:t>
            </a:r>
            <a:r>
              <a:rPr lang="nb-NO" dirty="0" err="1"/>
              <a:t>development</a:t>
            </a:r>
            <a:r>
              <a:rPr lang="nb-NO" dirty="0"/>
              <a:t> </a:t>
            </a:r>
            <a:r>
              <a:rPr lang="nb-NO" dirty="0" err="1"/>
              <a:t>aims</a:t>
            </a:r>
            <a:r>
              <a:rPr lang="nb-NO" dirty="0"/>
              <a:t> at </a:t>
            </a:r>
            <a:r>
              <a:rPr lang="nb-NO" dirty="0" err="1"/>
              <a:t>pharmacy</a:t>
            </a:r>
            <a:r>
              <a:rPr lang="nb-NO" dirty="0"/>
              <a:t>, </a:t>
            </a:r>
            <a:r>
              <a:rPr lang="nb-NO" dirty="0" err="1"/>
              <a:t>food</a:t>
            </a:r>
            <a:r>
              <a:rPr lang="nb-NO" dirty="0"/>
              <a:t> and </a:t>
            </a:r>
            <a:r>
              <a:rPr lang="nb-NO" dirty="0" err="1"/>
              <a:t>pet</a:t>
            </a:r>
            <a:r>
              <a:rPr lang="nb-NO" dirty="0"/>
              <a:t> </a:t>
            </a:r>
            <a:r>
              <a:rPr lang="nb-NO" dirty="0" err="1"/>
              <a:t>food</a:t>
            </a:r>
            <a:r>
              <a:rPr lang="nb-NO" dirty="0"/>
              <a:t>… fertilisers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cheap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8774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2537"/>
            <a:ext cx="9144000" cy="172457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200" dirty="0"/>
              <a:t>Starting point for NORSØK:</a:t>
            </a:r>
            <a:br>
              <a:rPr lang="en-US" sz="3200" dirty="0"/>
            </a:br>
            <a:r>
              <a:rPr lang="en-US" sz="3200" dirty="0"/>
              <a:t>Bioeconomy project CYCLE 2013-2016 (SINTEF Ocean):</a:t>
            </a:r>
            <a:br>
              <a:rPr lang="en-US" sz="3200" dirty="0"/>
            </a:br>
            <a:r>
              <a:rPr lang="en-US" sz="3200" dirty="0"/>
              <a:t>Hydrolysis of animal co-products, </a:t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2200" dirty="0"/>
              <a:t>here chicken bones, from mechanically separated meat production)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4" y="3460023"/>
            <a:ext cx="1711264" cy="1593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087013" y="1094970"/>
            <a:ext cx="7000316" cy="5705356"/>
            <a:chOff x="1725861" y="623004"/>
            <a:chExt cx="7711812" cy="618282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325" y="2420888"/>
              <a:ext cx="1835249" cy="20312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820389"/>
              <a:ext cx="1396358" cy="32322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305" y="623004"/>
              <a:ext cx="637183" cy="19946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7788368" y="1268760"/>
              <a:ext cx="6541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000" b="1" dirty="0"/>
                <a:t>Oil</a:t>
              </a: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267" y="2780928"/>
              <a:ext cx="1824109" cy="18030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709" y="5270168"/>
              <a:ext cx="2243964" cy="15356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142844" y="2780928"/>
              <a:ext cx="1945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/>
                <a:t>CPH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58095" y="5231457"/>
              <a:ext cx="1680104" cy="500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2400" b="1" dirty="0">
                  <a:solidFill>
                    <a:schemeClr val="bg1"/>
                  </a:solidFill>
                </a:rPr>
                <a:t>Sediments</a:t>
              </a:r>
            </a:p>
          </p:txBody>
        </p: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 rot="16200000">
              <a:off x="1781522" y="3101944"/>
              <a:ext cx="537963" cy="649286"/>
            </a:xfrm>
            <a:prstGeom prst="downArrow">
              <a:avLst>
                <a:gd name="adj1" fmla="val 55741"/>
                <a:gd name="adj2" fmla="val 3787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000">
                <a:solidFill>
                  <a:srgbClr val="003366"/>
                </a:solidFill>
              </a:endParaRP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rot="16200000">
              <a:off x="4590702" y="3101944"/>
              <a:ext cx="537963" cy="649287"/>
            </a:xfrm>
            <a:prstGeom prst="downArrow">
              <a:avLst>
                <a:gd name="adj1" fmla="val 55741"/>
                <a:gd name="adj2" fmla="val 3787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000">
                <a:solidFill>
                  <a:srgbClr val="003366"/>
                </a:solidFill>
              </a:endParaRPr>
            </a:p>
          </p:txBody>
        </p:sp>
        <p:sp>
          <p:nvSpPr>
            <p:cNvPr id="19" name="AutoShape 12"/>
            <p:cNvSpPr>
              <a:spLocks noChangeArrowheads="1"/>
            </p:cNvSpPr>
            <p:nvPr/>
          </p:nvSpPr>
          <p:spPr bwMode="auto">
            <a:xfrm rot="18255693">
              <a:off x="6486157" y="4906815"/>
              <a:ext cx="537963" cy="649287"/>
            </a:xfrm>
            <a:prstGeom prst="downArrow">
              <a:avLst>
                <a:gd name="adj1" fmla="val 55741"/>
                <a:gd name="adj2" fmla="val 3787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000">
                <a:solidFill>
                  <a:srgbClr val="003366"/>
                </a:solidFill>
              </a:endParaRPr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 rot="16200000">
              <a:off x="6600084" y="3157836"/>
              <a:ext cx="537963" cy="649287"/>
            </a:xfrm>
            <a:prstGeom prst="downArrow">
              <a:avLst>
                <a:gd name="adj1" fmla="val 55741"/>
                <a:gd name="adj2" fmla="val 3787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000">
                <a:solidFill>
                  <a:srgbClr val="003366"/>
                </a:solidFill>
              </a:endParaRPr>
            </a:p>
          </p:txBody>
        </p:sp>
        <p:sp>
          <p:nvSpPr>
            <p:cNvPr id="21" name="AutoShape 12"/>
            <p:cNvSpPr>
              <a:spLocks noChangeArrowheads="1"/>
            </p:cNvSpPr>
            <p:nvPr/>
          </p:nvSpPr>
          <p:spPr bwMode="auto">
            <a:xfrm rot="14305706">
              <a:off x="6891285" y="1764727"/>
              <a:ext cx="537963" cy="649287"/>
            </a:xfrm>
            <a:prstGeom prst="downArrow">
              <a:avLst>
                <a:gd name="adj1" fmla="val 55741"/>
                <a:gd name="adj2" fmla="val 3787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000">
                <a:solidFill>
                  <a:srgbClr val="003366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7503" y="5015449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Raw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17 % lipids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16 % 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5 % 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63 % moisture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5736" y="4656345"/>
            <a:ext cx="33841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 err="1"/>
              <a:t>Raw</a:t>
            </a:r>
            <a:r>
              <a:rPr lang="nb-NO" sz="1600" b="1" dirty="0"/>
              <a:t> material </a:t>
            </a:r>
            <a:r>
              <a:rPr lang="nb-NO" sz="1600" dirty="0"/>
              <a:t>and </a:t>
            </a:r>
            <a:r>
              <a:rPr lang="nb-NO" sz="1600" b="1" dirty="0"/>
              <a:t>water</a:t>
            </a:r>
            <a:r>
              <a:rPr lang="nb-NO" sz="1600" dirty="0"/>
              <a:t>(1:1)</a:t>
            </a:r>
          </a:p>
          <a:p>
            <a:r>
              <a:rPr lang="nb-NO" sz="1600" dirty="0"/>
              <a:t>0.1 % </a:t>
            </a:r>
            <a:r>
              <a:rPr lang="nb-NO" sz="1600" dirty="0" err="1"/>
              <a:t>enzyme</a:t>
            </a:r>
            <a:r>
              <a:rPr lang="nb-NO" sz="1600" dirty="0"/>
              <a:t> (dry </a:t>
            </a:r>
            <a:r>
              <a:rPr lang="nb-NO" sz="1600" dirty="0" err="1"/>
              <a:t>weight</a:t>
            </a:r>
            <a:r>
              <a:rPr lang="nb-NO" sz="1600" dirty="0"/>
              <a:t> </a:t>
            </a:r>
            <a:r>
              <a:rPr lang="nb-NO" sz="1600" dirty="0" err="1"/>
              <a:t>enzyme</a:t>
            </a:r>
            <a:r>
              <a:rPr lang="nb-NO" sz="1600" dirty="0"/>
              <a:t>/</a:t>
            </a:r>
            <a:r>
              <a:rPr lang="nb-NO" sz="1600" dirty="0" err="1"/>
              <a:t>wet</a:t>
            </a:r>
            <a:r>
              <a:rPr lang="nb-NO" sz="1600" dirty="0"/>
              <a:t> </a:t>
            </a:r>
            <a:r>
              <a:rPr lang="nb-NO" sz="1600" dirty="0" err="1"/>
              <a:t>weight</a:t>
            </a:r>
            <a:r>
              <a:rPr lang="nb-NO" sz="1600" dirty="0"/>
              <a:t> </a:t>
            </a:r>
            <a:r>
              <a:rPr lang="nb-NO" sz="1600" dirty="0" err="1"/>
              <a:t>raw</a:t>
            </a:r>
            <a:r>
              <a:rPr lang="nb-NO" sz="1600" dirty="0"/>
              <a:t> material)</a:t>
            </a:r>
          </a:p>
          <a:p>
            <a:endParaRPr lang="nb-NO" sz="1600" dirty="0"/>
          </a:p>
          <a:p>
            <a:r>
              <a:rPr lang="nb-NO" sz="1600" dirty="0"/>
              <a:t>50 °C, 120 min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4948920" y="6323654"/>
            <a:ext cx="2118687" cy="4766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6980830" y="4208188"/>
            <a:ext cx="1719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 err="1"/>
              <a:t>Chicken</a:t>
            </a:r>
            <a:r>
              <a:rPr lang="nb-NO" sz="1600" b="1" dirty="0"/>
              <a:t> protein </a:t>
            </a:r>
            <a:r>
              <a:rPr lang="nb-NO" sz="1600" b="1" dirty="0" err="1"/>
              <a:t>hydrolysate</a:t>
            </a:r>
            <a:endParaRPr lang="nb-NO" sz="1600" b="1" dirty="0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9680B371-FDBD-49E9-929C-837180BBDF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" y="1630540"/>
            <a:ext cx="2450661" cy="183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2AA47C2-4770-491B-9F29-A39D5699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7" y="519276"/>
            <a:ext cx="6270905" cy="1064061"/>
          </a:xfrm>
        </p:spPr>
        <p:txBody>
          <a:bodyPr>
            <a:normAutofit fontScale="90000"/>
          </a:bodyPr>
          <a:lstStyle/>
          <a:p>
            <a:r>
              <a:rPr lang="nb-NO" sz="3200" dirty="0"/>
              <a:t>2017: </a:t>
            </a:r>
            <a:r>
              <a:rPr lang="nb-NO" sz="3200" dirty="0" err="1"/>
              <a:t>Very</a:t>
            </a:r>
            <a:r>
              <a:rPr lang="nb-NO" sz="3200" dirty="0"/>
              <a:t> rapid </a:t>
            </a:r>
            <a:r>
              <a:rPr lang="nb-NO" sz="3200" dirty="0" err="1"/>
              <a:t>growth</a:t>
            </a:r>
            <a:r>
              <a:rPr lang="nb-NO" sz="3200" dirty="0"/>
              <a:t> </a:t>
            </a:r>
            <a:r>
              <a:rPr lang="nb-NO" sz="3200" dirty="0" err="1"/>
              <a:t>effect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animal </a:t>
            </a:r>
            <a:r>
              <a:rPr lang="nb-NO" sz="3200" dirty="0" err="1"/>
              <a:t>residues</a:t>
            </a:r>
            <a:r>
              <a:rPr lang="nb-NO" sz="3200" dirty="0"/>
              <a:t> (</a:t>
            </a:r>
            <a:r>
              <a:rPr lang="nb-NO" sz="3200" dirty="0" err="1"/>
              <a:t>slaughtered</a:t>
            </a:r>
            <a:r>
              <a:rPr lang="nb-NO" sz="3200" dirty="0"/>
              <a:t> </a:t>
            </a:r>
            <a:r>
              <a:rPr lang="nb-NO" sz="3200" dirty="0" err="1"/>
              <a:t>laying</a:t>
            </a:r>
            <a:r>
              <a:rPr lang="nb-NO" sz="3200" dirty="0"/>
              <a:t> </a:t>
            </a:r>
            <a:r>
              <a:rPr lang="nb-NO" sz="3200" dirty="0" err="1"/>
              <a:t>hens</a:t>
            </a:r>
            <a:r>
              <a:rPr lang="nb-NO" sz="3200" dirty="0"/>
              <a:t>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E85B8F-CA99-474B-89B1-9BEA44E1F5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8888" y="1552865"/>
            <a:ext cx="4901130" cy="25717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4964CDB-DEB5-4C18-ABC6-760DCBF372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3356992"/>
            <a:ext cx="4256405" cy="25717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8F5E6E0-B808-4EEE-AA05-E972883FEFA6}"/>
              </a:ext>
            </a:extLst>
          </p:cNvPr>
          <p:cNvSpPr txBox="1"/>
          <p:nvPr/>
        </p:nvSpPr>
        <p:spPr>
          <a:xfrm>
            <a:off x="4932040" y="4139736"/>
            <a:ext cx="4109042" cy="2208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yields of ryegrass, g DM/pot (n= 5/treatment), plants cut at 4 cm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S1= Sediment 1 finely grinded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S2= Sediment 2 less finely grinded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CN= CaNO</a:t>
            </a:r>
            <a:r>
              <a:rPr lang="en-US" sz="14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1400" b="1" baseline="-2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= low, M= medium, H= high 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200, 400, 600 kg N/ha</a:t>
            </a:r>
            <a:endParaRPr lang="nb-NO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8E91C1E-327E-49FC-8949-92FE059D5998}"/>
              </a:ext>
            </a:extLst>
          </p:cNvPr>
          <p:cNvSpPr txBox="1"/>
          <p:nvPr/>
        </p:nvSpPr>
        <p:spPr>
          <a:xfrm>
            <a:off x="395536" y="6093296"/>
            <a:ext cx="266429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dirty="0" err="1"/>
              <a:t>Seeds</a:t>
            </a:r>
            <a:r>
              <a:rPr lang="nb-NO" sz="1200" dirty="0"/>
              <a:t> </a:t>
            </a:r>
            <a:r>
              <a:rPr lang="nb-NO" sz="1200" dirty="0" err="1"/>
              <a:t>germinated</a:t>
            </a:r>
            <a:r>
              <a:rPr lang="nb-NO" sz="1200" dirty="0"/>
              <a:t> </a:t>
            </a:r>
            <a:r>
              <a:rPr lang="nb-NO" sz="1200" dirty="0" err="1"/>
              <a:t>on</a:t>
            </a:r>
            <a:r>
              <a:rPr lang="nb-NO" sz="1200" dirty="0"/>
              <a:t> </a:t>
            </a:r>
            <a:r>
              <a:rPr lang="nb-NO" sz="1200" dirty="0" err="1"/>
              <a:t>March</a:t>
            </a:r>
            <a:r>
              <a:rPr lang="nb-NO" sz="1200" dirty="0"/>
              <a:t> 14, 2017; 1st </a:t>
            </a:r>
            <a:r>
              <a:rPr lang="nb-NO" sz="1200" dirty="0" err="1"/>
              <a:t>harvest</a:t>
            </a:r>
            <a:r>
              <a:rPr lang="nb-NO" sz="1200" dirty="0"/>
              <a:t> </a:t>
            </a:r>
            <a:r>
              <a:rPr lang="nb-NO" sz="1200" dirty="0" err="1"/>
              <a:t>March</a:t>
            </a:r>
            <a:r>
              <a:rPr lang="nb-NO" sz="1200" dirty="0"/>
              <a:t> 31, 2017</a:t>
            </a:r>
          </a:p>
        </p:txBody>
      </p:sp>
    </p:spTree>
    <p:extLst>
      <p:ext uri="{BB962C8B-B14F-4D97-AF65-F5344CB8AC3E}">
        <p14:creationId xmlns:p14="http://schemas.microsoft.com/office/powerpoint/2010/main" val="216002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E2688EE-7909-4673-9469-C51D688F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688"/>
            <a:ext cx="8229600" cy="1028201"/>
          </a:xfrm>
        </p:spPr>
        <p:txBody>
          <a:bodyPr>
            <a:normAutofit/>
          </a:bodyPr>
          <a:lstStyle/>
          <a:p>
            <a:r>
              <a:rPr lang="nb-NO" sz="3200" dirty="0"/>
              <a:t>Sediments from </a:t>
            </a:r>
            <a:r>
              <a:rPr lang="nb-NO" sz="3200" dirty="0" err="1"/>
              <a:t>grinded</a:t>
            </a:r>
            <a:r>
              <a:rPr lang="nb-NO" sz="3200" dirty="0"/>
              <a:t> </a:t>
            </a:r>
            <a:r>
              <a:rPr lang="nb-NO" sz="3200" dirty="0" err="1"/>
              <a:t>fish</a:t>
            </a:r>
            <a:r>
              <a:rPr lang="nb-NO" sz="3200" dirty="0"/>
              <a:t> </a:t>
            </a:r>
            <a:r>
              <a:rPr lang="nb-NO" sz="3200" dirty="0" err="1"/>
              <a:t>residues</a:t>
            </a:r>
            <a:r>
              <a:rPr lang="nb-NO" sz="3200" dirty="0"/>
              <a:t> </a:t>
            </a:r>
            <a:br>
              <a:rPr lang="nb-NO" sz="3200" dirty="0"/>
            </a:br>
            <a:r>
              <a:rPr lang="nb-NO" sz="3200" dirty="0" err="1"/>
              <a:t>conserved</a:t>
            </a:r>
            <a:r>
              <a:rPr lang="nb-NO" sz="3200" dirty="0"/>
              <a:t> by </a:t>
            </a:r>
            <a:r>
              <a:rPr lang="nb-NO" sz="3200" dirty="0" err="1"/>
              <a:t>formic</a:t>
            </a:r>
            <a:r>
              <a:rPr lang="nb-NO" sz="3200" dirty="0"/>
              <a:t> acid (pH &lt; 4)</a:t>
            </a:r>
          </a:p>
        </p:txBody>
      </p:sp>
      <p:pic>
        <p:nvPicPr>
          <p:cNvPr id="5" name="Plassholder for innhold 4" descr="Et bilde som inneholder himmel, utendørs, bygning, bakke&#10;&#10;Automatisk generert beskrivelse">
            <a:extLst>
              <a:ext uri="{FF2B5EF4-FFF2-40B4-BE49-F238E27FC236}">
                <a16:creationId xmlns:a16="http://schemas.microsoft.com/office/drawing/2014/main" id="{FCC8ADEF-4E65-4E2F-9032-050BA1FCE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644" y="2317870"/>
            <a:ext cx="2832397" cy="3775075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8E227F4-7324-442E-A26D-9433D812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5" y="2317870"/>
            <a:ext cx="1267529" cy="2982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F1391718-090C-4A78-935B-5777D5E79122}"/>
              </a:ext>
            </a:extLst>
          </p:cNvPr>
          <p:cNvSpPr txBox="1"/>
          <p:nvPr/>
        </p:nvSpPr>
        <p:spPr>
          <a:xfrm>
            <a:off x="128655" y="55120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Lab </a:t>
            </a:r>
            <a:r>
              <a:rPr lang="nb-NO" sz="1800" dirty="0" err="1"/>
              <a:t>scale</a:t>
            </a:r>
            <a:endParaRPr lang="nb-NO" sz="1800" dirty="0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C10E4FD1-77A0-4AFD-AE52-53FD04665DBC}"/>
              </a:ext>
            </a:extLst>
          </p:cNvPr>
          <p:cNvSpPr txBox="1"/>
          <p:nvPr/>
        </p:nvSpPr>
        <p:spPr>
          <a:xfrm>
            <a:off x="1533603" y="5235051"/>
            <a:ext cx="266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chemeClr val="bg1"/>
                </a:solidFill>
              </a:rPr>
              <a:t>Industry </a:t>
            </a:r>
            <a:r>
              <a:rPr lang="nb-NO" sz="1800" dirty="0" err="1">
                <a:solidFill>
                  <a:schemeClr val="bg1"/>
                </a:solidFill>
              </a:rPr>
              <a:t>scale</a:t>
            </a:r>
            <a:r>
              <a:rPr lang="nb-NO" sz="1800" dirty="0">
                <a:solidFill>
                  <a:schemeClr val="bg1"/>
                </a:solidFill>
              </a:rPr>
              <a:t> </a:t>
            </a:r>
          </a:p>
          <a:p>
            <a:r>
              <a:rPr lang="nb-NO" sz="1800" dirty="0">
                <a:solidFill>
                  <a:schemeClr val="bg1"/>
                </a:solidFill>
              </a:rPr>
              <a:t>tank for </a:t>
            </a:r>
            <a:r>
              <a:rPr lang="nb-NO" sz="1800" dirty="0" err="1">
                <a:solidFill>
                  <a:schemeClr val="bg1"/>
                </a:solidFill>
              </a:rPr>
              <a:t>hydrolysis</a:t>
            </a: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24" name="Picture 12" descr="https://lh3.googleusercontent.com/UHCxCIzEIKnupnoQjFq_wicU5YUrZzzR9mv4kRW2TpQ4taiUUYjdPKgrC5WBhxYvMbcJ4Wuu2H4JdxPdJtdDTxWvbPAzTUcxysQbwsd5nrDL5DB5lJrivpe-FtWtinOdJauhfyqjEeAqaCTtMrJ1tl87GOU7eYfhwxbzZg4eiWJ5OdqC0VBbfNIf3SnIvTzvm5tfwl8jGesPyE0xAMtsYqSB-7N8dFUOCieABMLfIGqicII3lqOasxxIKkEj6CyuPNhmAsj0O_aju4zb6Ohrp4jo9P8XUJ-VtgZXVOdIU7xSRycIOCy_oRsimFuZKxVZ_qAxz6_bL8uT4W13ePeIvFDanN1V3i6coJS2rFaQb8WmePV134CHIZr1Ni3snF3VT3NQnN8L1kBvSS5kWd1DwylUqrOGPgEmY2ws0vHt4GTtT1FXt1si6TQEbt8B_KroV9mq5SIQseISZn69KsZ69_lbujIRvMlB0PYd3pFyq2fAn-pHk6Q9utnq5EWxCv_-a1ULGwQVjnUtBpSgNcatpFfFAjvQCdR885nsWHwCTht-W7kemOuMsWOrnG1u_q43DJ43tb2ookw2wr9Etd1tlFUBGleAkOQ9hmFERLro8mPLjO1VcBlwUUG-LCaE8z9ba5m39ZS7C5DGByxb1KcvaPvNm2jCnIU=w703-h937-no">
            <a:extLst>
              <a:ext uri="{FF2B5EF4-FFF2-40B4-BE49-F238E27FC236}">
                <a16:creationId xmlns:a16="http://schemas.microsoft.com/office/drawing/2014/main" id="{FCF4CC78-BB54-4563-A257-B9DAC905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7434" y="1795864"/>
            <a:ext cx="2411618" cy="321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7FCF2828-C3A8-4E9A-82B2-1BF51F26F383}"/>
              </a:ext>
            </a:extLst>
          </p:cNvPr>
          <p:cNvPicPr/>
          <p:nvPr/>
        </p:nvPicPr>
        <p:blipFill rotWithShape="1">
          <a:blip r:embed="rId5"/>
          <a:srcRect t="9416" r="53549"/>
          <a:stretch/>
        </p:blipFill>
        <p:spPr>
          <a:xfrm>
            <a:off x="4283968" y="2464663"/>
            <a:ext cx="2411618" cy="2548513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1DB36315-1ECE-4361-B132-92BF2E724580}"/>
              </a:ext>
            </a:extLst>
          </p:cNvPr>
          <p:cNvSpPr txBox="1"/>
          <p:nvPr/>
        </p:nvSpPr>
        <p:spPr>
          <a:xfrm>
            <a:off x="4479602" y="5142718"/>
            <a:ext cx="197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Sediments in IBC (1m</a:t>
            </a:r>
            <a:r>
              <a:rPr lang="nb-NO" sz="1800" baseline="30000" dirty="0"/>
              <a:t>3</a:t>
            </a:r>
            <a:r>
              <a:rPr lang="nb-NO" sz="1800" dirty="0"/>
              <a:t>), ca. 50% DM 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215C16A7-992F-45B2-B232-39231F1EC5DA}"/>
              </a:ext>
            </a:extLst>
          </p:cNvPr>
          <p:cNvSpPr txBox="1"/>
          <p:nvPr/>
        </p:nvSpPr>
        <p:spPr>
          <a:xfrm>
            <a:off x="6716409" y="5036983"/>
            <a:ext cx="2411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Air-</a:t>
            </a:r>
            <a:r>
              <a:rPr lang="nb-NO" sz="1800" dirty="0" err="1"/>
              <a:t>dried</a:t>
            </a:r>
            <a:r>
              <a:rPr lang="nb-NO" sz="1800" dirty="0"/>
              <a:t> and </a:t>
            </a:r>
            <a:r>
              <a:rPr lang="nb-NO" sz="1800" dirty="0" err="1"/>
              <a:t>sieved</a:t>
            </a:r>
            <a:r>
              <a:rPr lang="nb-NO" sz="1800" dirty="0"/>
              <a:t> sediments </a:t>
            </a:r>
          </a:p>
          <a:p>
            <a:r>
              <a:rPr lang="nb-NO" sz="1800" dirty="0"/>
              <a:t>for </a:t>
            </a:r>
            <a:r>
              <a:rPr lang="nb-NO" sz="1800" dirty="0" err="1"/>
              <a:t>field</a:t>
            </a:r>
            <a:r>
              <a:rPr lang="nb-NO" sz="1800" dirty="0"/>
              <a:t> </a:t>
            </a:r>
            <a:r>
              <a:rPr lang="nb-NO" sz="1800" dirty="0" err="1"/>
              <a:t>application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54048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9614C78-361A-477D-8C57-3ADD06DE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" y="385235"/>
            <a:ext cx="8229600" cy="1028201"/>
          </a:xfrm>
        </p:spPr>
        <p:txBody>
          <a:bodyPr>
            <a:normAutofit/>
          </a:bodyPr>
          <a:lstStyle/>
          <a:p>
            <a:r>
              <a:rPr lang="nb-NO" sz="3200" dirty="0"/>
              <a:t>A </a:t>
            </a:r>
            <a:r>
              <a:rPr lang="nb-NO" sz="3200" dirty="0" err="1"/>
              <a:t>rich</a:t>
            </a:r>
            <a:r>
              <a:rPr lang="nb-NO" sz="3200" dirty="0"/>
              <a:t> </a:t>
            </a:r>
            <a:r>
              <a:rPr lang="nb-NO" sz="3200" dirty="0" err="1"/>
              <a:t>source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P, </a:t>
            </a:r>
            <a:r>
              <a:rPr lang="nb-NO" sz="3200" dirty="0" err="1"/>
              <a:t>Ca</a:t>
            </a:r>
            <a:r>
              <a:rPr lang="nb-NO" sz="3200" dirty="0"/>
              <a:t>, N – </a:t>
            </a:r>
            <a:r>
              <a:rPr lang="nb-NO" sz="3200" dirty="0" err="1"/>
              <a:t>but</a:t>
            </a:r>
            <a:r>
              <a:rPr lang="nb-NO" sz="3200" dirty="0"/>
              <a:t> </a:t>
            </a:r>
            <a:r>
              <a:rPr lang="nb-NO" sz="3200" dirty="0" err="1"/>
              <a:t>little</a:t>
            </a:r>
            <a:r>
              <a:rPr lang="nb-NO" sz="3200" dirty="0"/>
              <a:t> K, Mg</a:t>
            </a:r>
          </a:p>
        </p:txBody>
      </p:sp>
      <p:pic>
        <p:nvPicPr>
          <p:cNvPr id="4" name="Picture 12" descr="https://lh3.googleusercontent.com/UHCxCIzEIKnupnoQjFq_wicU5YUrZzzR9mv4kRW2TpQ4taiUUYjdPKgrC5WBhxYvMbcJ4Wuu2H4JdxPdJtdDTxWvbPAzTUcxysQbwsd5nrDL5DB5lJrivpe-FtWtinOdJauhfyqjEeAqaCTtMrJ1tl87GOU7eYfhwxbzZg4eiWJ5OdqC0VBbfNIf3SnIvTzvm5tfwl8jGesPyE0xAMtsYqSB-7N8dFUOCieABMLfIGqicII3lqOasxxIKkEj6CyuPNhmAsj0O_aju4zb6Ohrp4jo9P8XUJ-VtgZXVOdIU7xSRycIOCy_oRsimFuZKxVZ_qAxz6_bL8uT4W13ePeIvFDanN1V3i6coJS2rFaQb8WmePV134CHIZr1Ni3snF3VT3NQnN8L1kBvSS5kWd1DwylUqrOGPgEmY2ws0vHt4GTtT1FXt1si6TQEbt8B_KroV9mq5SIQseISZn69KsZ69_lbujIRvMlB0PYd3pFyq2fAn-pHk6Q9utnq5EWxCv_-a1ULGwQVjnUtBpSgNcatpFfFAjvQCdR885nsWHwCTht-W7kemOuMsWOrnG1u_q43DJ43tb2ookw2wr9Etd1tlFUBGleAkOQ9hmFERLro8mPLjO1VcBlwUUG-LCaE8z9ba5m39ZS7C5DGByxb1KcvaPvNm2jCnIU=w703-h937-no">
            <a:extLst>
              <a:ext uri="{FF2B5EF4-FFF2-40B4-BE49-F238E27FC236}">
                <a16:creationId xmlns:a16="http://schemas.microsoft.com/office/drawing/2014/main" id="{A05A6D1C-0F08-4B5C-91E9-AC74054B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556792"/>
            <a:ext cx="2411618" cy="321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8BB099DD-07A4-4706-8967-0C97D42663F5}"/>
              </a:ext>
            </a:extLst>
          </p:cNvPr>
          <p:cNvGraphicFramePr>
            <a:graphicFrameLocks noGrp="1"/>
          </p:cNvGraphicFramePr>
          <p:nvPr/>
        </p:nvGraphicFramePr>
        <p:xfrm>
          <a:off x="2915816" y="1556792"/>
          <a:ext cx="2915675" cy="3816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576">
                  <a:extLst>
                    <a:ext uri="{9D8B030D-6E8A-4147-A177-3AD203B41FA5}">
                      <a16:colId xmlns:a16="http://schemas.microsoft.com/office/drawing/2014/main" val="3977694742"/>
                    </a:ext>
                  </a:extLst>
                </a:gridCol>
                <a:gridCol w="900099">
                  <a:extLst>
                    <a:ext uri="{9D8B030D-6E8A-4147-A177-3AD203B41FA5}">
                      <a16:colId xmlns:a16="http://schemas.microsoft.com/office/drawing/2014/main" val="4238024728"/>
                    </a:ext>
                  </a:extLst>
                </a:gridCol>
              </a:tblGrid>
              <a:tr h="346989">
                <a:tc>
                  <a:txBody>
                    <a:bodyPr/>
                    <a:lstStyle/>
                    <a:p>
                      <a:r>
                        <a:rPr lang="nb-NO" sz="18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986765"/>
                  </a:ext>
                </a:extLst>
              </a:tr>
              <a:tr h="346989">
                <a:tc>
                  <a:txBody>
                    <a:bodyPr/>
                    <a:lstStyle/>
                    <a:p>
                      <a:r>
                        <a:rPr lang="nb-NO" sz="1800" dirty="0"/>
                        <a:t>DM,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63061"/>
                  </a:ext>
                </a:extLst>
              </a:tr>
              <a:tr h="514366">
                <a:tc>
                  <a:txBody>
                    <a:bodyPr/>
                    <a:lstStyle/>
                    <a:p>
                      <a:r>
                        <a:rPr lang="nb-NO" sz="1800" dirty="0"/>
                        <a:t>N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35052"/>
                  </a:ext>
                </a:extLst>
              </a:tr>
              <a:tr h="514065">
                <a:tc>
                  <a:txBody>
                    <a:bodyPr/>
                    <a:lstStyle/>
                    <a:p>
                      <a:r>
                        <a:rPr lang="nb-NO" sz="1800" dirty="0"/>
                        <a:t>P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05422"/>
                  </a:ext>
                </a:extLst>
              </a:tr>
              <a:tr h="514065">
                <a:tc>
                  <a:txBody>
                    <a:bodyPr/>
                    <a:lstStyle/>
                    <a:p>
                      <a:r>
                        <a:rPr lang="nb-NO" sz="1800" dirty="0" err="1"/>
                        <a:t>Ca</a:t>
                      </a:r>
                      <a:r>
                        <a:rPr lang="nb-NO" sz="1800" dirty="0"/>
                        <a:t>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652450"/>
                  </a:ext>
                </a:extLst>
              </a:tr>
              <a:tr h="514065">
                <a:tc>
                  <a:txBody>
                    <a:bodyPr/>
                    <a:lstStyle/>
                    <a:p>
                      <a:r>
                        <a:rPr lang="nb-NO" sz="1800" dirty="0"/>
                        <a:t>K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921348"/>
                  </a:ext>
                </a:extLst>
              </a:tr>
              <a:tr h="514065">
                <a:tc>
                  <a:txBody>
                    <a:bodyPr/>
                    <a:lstStyle/>
                    <a:p>
                      <a:r>
                        <a:rPr lang="nb-NO" sz="1800" dirty="0"/>
                        <a:t>Mg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487526"/>
                  </a:ext>
                </a:extLst>
              </a:tr>
              <a:tr h="514065">
                <a:tc>
                  <a:txBody>
                    <a:bodyPr/>
                    <a:lstStyle/>
                    <a:p>
                      <a:r>
                        <a:rPr lang="nb-NO" sz="1800" dirty="0"/>
                        <a:t>S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76611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FB4CB462-912E-4FA1-8FA0-5B2BD812F3EE}"/>
              </a:ext>
            </a:extLst>
          </p:cNvPr>
          <p:cNvSpPr txBox="1"/>
          <p:nvPr/>
        </p:nvSpPr>
        <p:spPr>
          <a:xfrm>
            <a:off x="6149251" y="1556792"/>
            <a:ext cx="2915674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100 kg </a:t>
            </a:r>
            <a:r>
              <a:rPr lang="nb-NO" sz="2400" dirty="0" err="1"/>
              <a:t>would</a:t>
            </a:r>
            <a:r>
              <a:rPr lang="nb-NO" sz="2400" dirty="0"/>
              <a:t> </a:t>
            </a:r>
            <a:r>
              <a:rPr lang="nb-NO" sz="2400" dirty="0" err="1"/>
              <a:t>contain</a:t>
            </a:r>
            <a:r>
              <a:rPr lang="nb-NO" sz="24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3.3 kg 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7.4 kg 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12.8 kg </a:t>
            </a:r>
            <a:r>
              <a:rPr lang="nb-NO" sz="2400" dirty="0" err="1"/>
              <a:t>Ca</a:t>
            </a: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0.08 kg 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8EE756-E910-454B-8FE7-B19979CEF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80366"/>
            <a:ext cx="1438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ECE6BC4-D1E6-4E60-9301-658EA28A0EB0}"/>
              </a:ext>
            </a:extLst>
          </p:cNvPr>
          <p:cNvSpPr txBox="1"/>
          <p:nvPr/>
        </p:nvSpPr>
        <p:spPr>
          <a:xfrm>
            <a:off x="1835695" y="5606106"/>
            <a:ext cx="3995796" cy="10772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/>
              <a:t>Norwegian Food </a:t>
            </a:r>
            <a:r>
              <a:rPr lang="nb-NO" sz="1600" dirty="0" err="1"/>
              <a:t>Safety</a:t>
            </a:r>
            <a:r>
              <a:rPr lang="nb-NO" sz="1600" dirty="0"/>
              <a:t> </a:t>
            </a:r>
            <a:r>
              <a:rPr lang="nb-NO" sz="1600" dirty="0" err="1"/>
              <a:t>authority</a:t>
            </a:r>
            <a:r>
              <a:rPr lang="nb-NO" sz="1600" dirty="0"/>
              <a:t> </a:t>
            </a:r>
            <a:r>
              <a:rPr lang="nb-NO" sz="1600" dirty="0" err="1"/>
              <a:t>specifies</a:t>
            </a:r>
            <a:r>
              <a:rPr lang="nb-NO" sz="1600" dirty="0"/>
              <a:t> </a:t>
            </a:r>
            <a:r>
              <a:rPr lang="nb-NO" sz="1600" dirty="0" err="1"/>
              <a:t>that</a:t>
            </a:r>
            <a:r>
              <a:rPr lang="nb-NO" sz="1600" dirty="0"/>
              <a:t> </a:t>
            </a:r>
            <a:r>
              <a:rPr lang="nb-NO" sz="1600" dirty="0" err="1"/>
              <a:t>fish</a:t>
            </a:r>
            <a:r>
              <a:rPr lang="nb-NO" sz="1600" dirty="0"/>
              <a:t> and </a:t>
            </a:r>
            <a:r>
              <a:rPr lang="nb-NO" sz="1600" dirty="0" err="1"/>
              <a:t>formic</a:t>
            </a:r>
            <a:r>
              <a:rPr lang="nb-NO" sz="1600" dirty="0"/>
              <a:t> acid </a:t>
            </a:r>
            <a:r>
              <a:rPr lang="nb-NO" sz="1600" dirty="0" err="1"/>
              <a:t>are</a:t>
            </a:r>
            <a:r>
              <a:rPr lang="nb-NO" sz="1600" dirty="0"/>
              <a:t> </a:t>
            </a:r>
            <a:r>
              <a:rPr lang="nb-NO" sz="1600" dirty="0" err="1"/>
              <a:t>permitted</a:t>
            </a:r>
            <a:r>
              <a:rPr lang="nb-NO" sz="1600" dirty="0"/>
              <a:t> inputs as </a:t>
            </a:r>
            <a:r>
              <a:rPr lang="nb-NO" sz="1600" dirty="0" err="1"/>
              <a:t>long</a:t>
            </a:r>
            <a:r>
              <a:rPr lang="nb-NO" sz="1600" dirty="0"/>
              <a:t> as </a:t>
            </a:r>
            <a:r>
              <a:rPr lang="nb-NO" sz="1600" dirty="0" err="1"/>
              <a:t>fish</a:t>
            </a:r>
            <a:r>
              <a:rPr lang="nb-NO" sz="1600" dirty="0"/>
              <a:t> is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category</a:t>
            </a:r>
            <a:r>
              <a:rPr lang="nb-NO" sz="1600" dirty="0"/>
              <a:t> 3 (</a:t>
            </a:r>
            <a:r>
              <a:rPr lang="nb-NO" sz="1600" dirty="0" err="1"/>
              <a:t>hence</a:t>
            </a:r>
            <a:r>
              <a:rPr lang="nb-NO" sz="1600" dirty="0"/>
              <a:t>, not </a:t>
            </a:r>
            <a:r>
              <a:rPr lang="nb-NO" sz="1600" dirty="0" err="1"/>
              <a:t>dead</a:t>
            </a:r>
            <a:r>
              <a:rPr lang="nb-NO" sz="1600" dirty="0"/>
              <a:t> </a:t>
            </a:r>
            <a:r>
              <a:rPr lang="nb-NO" sz="1600" dirty="0" err="1"/>
              <a:t>fish</a:t>
            </a:r>
            <a:r>
              <a:rPr lang="nb-NO" sz="1600" dirty="0"/>
              <a:t> from </a:t>
            </a:r>
            <a:r>
              <a:rPr lang="nb-NO" sz="1600" dirty="0" err="1"/>
              <a:t>aquaculture</a:t>
            </a:r>
            <a:r>
              <a:rPr lang="nb-NO" sz="1600" dirty="0"/>
              <a:t>, </a:t>
            </a:r>
            <a:r>
              <a:rPr lang="nb-NO" sz="1600" dirty="0" err="1"/>
              <a:t>which</a:t>
            </a:r>
            <a:r>
              <a:rPr lang="nb-NO" sz="1600" dirty="0"/>
              <a:t> is cat.2) </a:t>
            </a:r>
          </a:p>
        </p:txBody>
      </p:sp>
      <p:pic>
        <p:nvPicPr>
          <p:cNvPr id="8" name="Picture 2" descr="Bilderesultat for Organic PLUS project">
            <a:extLst>
              <a:ext uri="{FF2B5EF4-FFF2-40B4-BE49-F238E27FC236}">
                <a16:creationId xmlns:a16="http://schemas.microsoft.com/office/drawing/2014/main" id="{4AD56753-1401-465D-98C9-ED8D438A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88" y="5775588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7DA0E5D-130B-4E39-9CE5-2141D2F13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514" y="5455790"/>
            <a:ext cx="434818" cy="284139"/>
          </a:xfrm>
          <a:prstGeom prst="rect">
            <a:avLst/>
          </a:prstGeom>
        </p:spPr>
      </p:pic>
      <p:pic>
        <p:nvPicPr>
          <p:cNvPr id="2" name="Picture 2" descr="Tegning av brun og grønn plante vokser i en rød gryte | Offentlig  tilgjengelige vektorbilder">
            <a:extLst>
              <a:ext uri="{FF2B5EF4-FFF2-40B4-BE49-F238E27FC236}">
                <a16:creationId xmlns:a16="http://schemas.microsoft.com/office/drawing/2014/main" id="{1D2D0CD9-B8AA-4163-9B37-469A1124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94260"/>
            <a:ext cx="937273" cy="9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BB8D19F-5293-49A3-8C9B-103BE900AB2D}"/>
              </a:ext>
            </a:extLst>
          </p:cNvPr>
          <p:cNvSpPr txBox="1"/>
          <p:nvPr/>
        </p:nvSpPr>
        <p:spPr>
          <a:xfrm>
            <a:off x="7327494" y="3659708"/>
            <a:ext cx="1049661" cy="160043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Crop plants </a:t>
            </a:r>
            <a:r>
              <a:rPr lang="nb-NO" sz="1400" dirty="0" err="1"/>
              <a:t>demand</a:t>
            </a:r>
            <a:r>
              <a:rPr lang="nb-NO" sz="1400" dirty="0"/>
              <a:t> N, P, K, </a:t>
            </a:r>
            <a:r>
              <a:rPr lang="nb-NO" sz="1400" dirty="0" err="1"/>
              <a:t>Ca</a:t>
            </a:r>
            <a:r>
              <a:rPr lang="nb-NO" sz="1400" dirty="0"/>
              <a:t>, Mg, S </a:t>
            </a:r>
          </a:p>
          <a:p>
            <a:r>
              <a:rPr lang="nb-NO" sz="1400" dirty="0"/>
              <a:t>and a range </a:t>
            </a:r>
            <a:r>
              <a:rPr lang="nb-NO" sz="1400" dirty="0" err="1"/>
              <a:t>of</a:t>
            </a:r>
            <a:r>
              <a:rPr lang="nb-NO" sz="1400" dirty="0"/>
              <a:t> micro-</a:t>
            </a:r>
            <a:r>
              <a:rPr lang="nb-NO" sz="1400" dirty="0" err="1"/>
              <a:t>nutrients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00594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41E45DC-0B2A-4FA4-9FD8-E9EF163D2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041"/>
            <a:ext cx="8229600" cy="1028201"/>
          </a:xfrm>
        </p:spPr>
        <p:txBody>
          <a:bodyPr>
            <a:normAutofit/>
          </a:bodyPr>
          <a:lstStyle/>
          <a:p>
            <a:r>
              <a:rPr lang="nb-NO" sz="3200" dirty="0" err="1"/>
              <a:t>Rockweed</a:t>
            </a:r>
            <a:r>
              <a:rPr lang="nb-NO" sz="3200" dirty="0"/>
              <a:t> </a:t>
            </a:r>
            <a:r>
              <a:rPr lang="nb-NO" sz="3200" dirty="0" err="1"/>
              <a:t>contains</a:t>
            </a:r>
            <a:r>
              <a:rPr lang="nb-NO" sz="3200" dirty="0"/>
              <a:t> </a:t>
            </a:r>
            <a:r>
              <a:rPr lang="nb-NO" sz="3200" dirty="0" err="1"/>
              <a:t>significant</a:t>
            </a:r>
            <a:r>
              <a:rPr lang="nb-NO" sz="3200" dirty="0"/>
              <a:t> K, S, Mg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054988-CAC5-4FE5-8461-0301D940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07" y="1486181"/>
            <a:ext cx="3460337" cy="252027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E67DD9E-CD5E-477A-BAF6-C044AA40D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23290" r="17021" b="21656"/>
          <a:stretch/>
        </p:blipFill>
        <p:spPr bwMode="auto">
          <a:xfrm>
            <a:off x="4529652" y="1486181"/>
            <a:ext cx="15910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BA337D9-EFAE-44F4-9422-8D0CCFF20ADD}"/>
              </a:ext>
            </a:extLst>
          </p:cNvPr>
          <p:cNvSpPr txBox="1"/>
          <p:nvPr/>
        </p:nvSpPr>
        <p:spPr>
          <a:xfrm>
            <a:off x="4427984" y="3251419"/>
            <a:ext cx="198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Product for sale:</a:t>
            </a:r>
          </a:p>
          <a:p>
            <a:r>
              <a:rPr lang="nb-NO" sz="1800" dirty="0" err="1"/>
              <a:t>AlgaFert</a:t>
            </a:r>
            <a:r>
              <a:rPr lang="nb-NO" sz="1800" dirty="0"/>
              <a:t> Base, pH 5</a:t>
            </a:r>
          </a:p>
        </p:txBody>
      </p:sp>
      <p:pic>
        <p:nvPicPr>
          <p:cNvPr id="12" name="Bilde 11" descr="Et bilde som inneholder verktøy&#10;&#10;Automatisk generert beskrivelse">
            <a:extLst>
              <a:ext uri="{FF2B5EF4-FFF2-40B4-BE49-F238E27FC236}">
                <a16:creationId xmlns:a16="http://schemas.microsoft.com/office/drawing/2014/main" id="{BC22EEBD-054C-4F39-B66A-8F6A86D5E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2438" y="2081387"/>
            <a:ext cx="2633531" cy="1975148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F1A17E3-7A85-46B1-B838-2098C39563C7}"/>
              </a:ext>
            </a:extLst>
          </p:cNvPr>
          <p:cNvSpPr txBox="1"/>
          <p:nvPr/>
        </p:nvSpPr>
        <p:spPr>
          <a:xfrm>
            <a:off x="6411628" y="4399752"/>
            <a:ext cx="2120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From </a:t>
            </a:r>
            <a:r>
              <a:rPr lang="nb-NO" sz="1800" dirty="0" err="1"/>
              <a:t>the</a:t>
            </a:r>
            <a:r>
              <a:rPr lang="nb-NO" sz="1800" dirty="0"/>
              <a:t> plant: </a:t>
            </a:r>
            <a:r>
              <a:rPr lang="nb-NO" sz="1800" dirty="0" err="1"/>
              <a:t>About</a:t>
            </a:r>
            <a:r>
              <a:rPr lang="nb-NO" sz="1800" dirty="0"/>
              <a:t> 15 </a:t>
            </a:r>
            <a:r>
              <a:rPr lang="nb-NO" sz="1800" dirty="0" err="1"/>
              <a:t>tons</a:t>
            </a:r>
            <a:r>
              <a:rPr lang="nb-NO" sz="1800" dirty="0"/>
              <a:t>/</a:t>
            </a:r>
            <a:r>
              <a:rPr lang="nb-NO" sz="1800" dirty="0" err="1"/>
              <a:t>week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</a:t>
            </a:r>
            <a:r>
              <a:rPr lang="nb-NO" sz="1800" dirty="0" err="1"/>
              <a:t>algae</a:t>
            </a:r>
            <a:r>
              <a:rPr lang="nb-NO" sz="1800" dirty="0"/>
              <a:t> fibre, </a:t>
            </a:r>
          </a:p>
          <a:p>
            <a:r>
              <a:rPr lang="nb-NO" sz="1800" dirty="0" err="1"/>
              <a:t>currently</a:t>
            </a:r>
            <a:r>
              <a:rPr lang="nb-NO" sz="1800" dirty="0"/>
              <a:t> </a:t>
            </a:r>
            <a:r>
              <a:rPr lang="nb-NO" sz="1800" dirty="0" err="1"/>
              <a:t>incinerated</a:t>
            </a:r>
            <a:endParaRPr lang="nb-NO" sz="1800"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A9C39FD0-D767-43B6-B00E-5FF3C960D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4" y="4337721"/>
            <a:ext cx="4131605" cy="2520279"/>
          </a:xfrm>
          <a:prstGeom prst="rect">
            <a:avLst/>
          </a:prstGeom>
        </p:spPr>
      </p:pic>
      <p:graphicFrame>
        <p:nvGraphicFramePr>
          <p:cNvPr id="21" name="Tabell 5">
            <a:extLst>
              <a:ext uri="{FF2B5EF4-FFF2-40B4-BE49-F238E27FC236}">
                <a16:creationId xmlns:a16="http://schemas.microsoft.com/office/drawing/2014/main" id="{8187CD60-4E72-4118-BFBC-13979C1FD849}"/>
              </a:ext>
            </a:extLst>
          </p:cNvPr>
          <p:cNvGraphicFramePr>
            <a:graphicFrameLocks noGrp="1"/>
          </p:cNvGraphicFramePr>
          <p:nvPr/>
        </p:nvGraphicFramePr>
        <p:xfrm>
          <a:off x="1984611" y="3068961"/>
          <a:ext cx="2319573" cy="3068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626">
                  <a:extLst>
                    <a:ext uri="{9D8B030D-6E8A-4147-A177-3AD203B41FA5}">
                      <a16:colId xmlns:a16="http://schemas.microsoft.com/office/drawing/2014/main" val="3977694742"/>
                    </a:ext>
                  </a:extLst>
                </a:gridCol>
                <a:gridCol w="673947">
                  <a:extLst>
                    <a:ext uri="{9D8B030D-6E8A-4147-A177-3AD203B41FA5}">
                      <a16:colId xmlns:a16="http://schemas.microsoft.com/office/drawing/2014/main" val="4238024728"/>
                    </a:ext>
                  </a:extLst>
                </a:gridCol>
              </a:tblGrid>
              <a:tr h="262924">
                <a:tc>
                  <a:txBody>
                    <a:bodyPr/>
                    <a:lstStyle/>
                    <a:p>
                      <a:r>
                        <a:rPr lang="nb-NO" sz="18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986765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r>
                        <a:rPr lang="nb-NO" sz="1800" dirty="0"/>
                        <a:t>DM,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63061"/>
                  </a:ext>
                </a:extLst>
              </a:tr>
              <a:tr h="389751">
                <a:tc>
                  <a:txBody>
                    <a:bodyPr/>
                    <a:lstStyle/>
                    <a:p>
                      <a:r>
                        <a:rPr lang="nb-NO" sz="1800" dirty="0"/>
                        <a:t>N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335052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r>
                        <a:rPr lang="nb-NO" sz="1800" dirty="0"/>
                        <a:t>P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05422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r>
                        <a:rPr lang="nb-NO" sz="1800" dirty="0" err="1"/>
                        <a:t>Ca</a:t>
                      </a:r>
                      <a:r>
                        <a:rPr lang="nb-NO" sz="1800" dirty="0"/>
                        <a:t>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652450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r>
                        <a:rPr lang="nb-NO" sz="1800" dirty="0"/>
                        <a:t>K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921348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r>
                        <a:rPr lang="nb-NO" sz="1800" dirty="0"/>
                        <a:t>Mg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487526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r>
                        <a:rPr lang="nb-NO" sz="1800" dirty="0"/>
                        <a:t>S % </a:t>
                      </a:r>
                      <a:r>
                        <a:rPr lang="nb-NO" sz="1800" dirty="0" err="1"/>
                        <a:t>of</a:t>
                      </a:r>
                      <a:r>
                        <a:rPr lang="nb-NO" sz="1800" dirty="0"/>
                        <a:t>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8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472726"/>
                  </a:ext>
                </a:extLst>
              </a:tr>
            </a:tbl>
          </a:graphicData>
        </a:graphic>
      </p:graphicFrame>
      <p:sp>
        <p:nvSpPr>
          <p:cNvPr id="10" name="TekstSylinder 9">
            <a:extLst>
              <a:ext uri="{FF2B5EF4-FFF2-40B4-BE49-F238E27FC236}">
                <a16:creationId xmlns:a16="http://schemas.microsoft.com/office/drawing/2014/main" id="{065700FD-D561-4480-A5F7-BE887D0E6689}"/>
              </a:ext>
            </a:extLst>
          </p:cNvPr>
          <p:cNvSpPr txBox="1"/>
          <p:nvPr/>
        </p:nvSpPr>
        <p:spPr>
          <a:xfrm>
            <a:off x="4153159" y="6013695"/>
            <a:ext cx="3299161" cy="8443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/>
              <a:t>Liquid fertilisers </a:t>
            </a:r>
            <a:r>
              <a:rPr lang="nb-NO" sz="1600" dirty="0" err="1"/>
              <a:t>are</a:t>
            </a:r>
            <a:r>
              <a:rPr lang="nb-NO" sz="1600" dirty="0"/>
              <a:t> </a:t>
            </a:r>
            <a:r>
              <a:rPr lang="nb-NO" sz="1600" dirty="0" err="1"/>
              <a:t>permitted</a:t>
            </a:r>
            <a:r>
              <a:rPr lang="nb-NO" sz="1600" dirty="0"/>
              <a:t> </a:t>
            </a:r>
            <a:r>
              <a:rPr lang="nb-NO" sz="1600" dirty="0" err="1"/>
              <a:t>but</a:t>
            </a:r>
            <a:r>
              <a:rPr lang="nb-NO" sz="1600" dirty="0"/>
              <a:t> not fibre </a:t>
            </a:r>
            <a:r>
              <a:rPr lang="nb-NO" sz="1600" dirty="0" err="1"/>
              <a:t>residues</a:t>
            </a:r>
            <a:r>
              <a:rPr lang="nb-NO" sz="1600" dirty="0"/>
              <a:t> due to </a:t>
            </a:r>
            <a:r>
              <a:rPr lang="nb-NO" sz="1600" dirty="0" err="1"/>
              <a:t>extraction</a:t>
            </a:r>
            <a:r>
              <a:rPr lang="nb-NO" sz="1600" dirty="0"/>
              <a:t> </a:t>
            </a:r>
            <a:r>
              <a:rPr lang="nb-NO" sz="1600" dirty="0" err="1"/>
              <a:t>with</a:t>
            </a:r>
            <a:r>
              <a:rPr lang="nb-NO" sz="1600" dirty="0"/>
              <a:t> HNO</a:t>
            </a:r>
            <a:r>
              <a:rPr lang="nb-NO" sz="1600" baseline="-25000" dirty="0"/>
              <a:t>3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EB03A54-6D73-4747-9D39-B3778308F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514" y="5455790"/>
            <a:ext cx="434818" cy="284139"/>
          </a:xfrm>
          <a:prstGeom prst="rect">
            <a:avLst/>
          </a:prstGeom>
        </p:spPr>
      </p:pic>
      <p:pic>
        <p:nvPicPr>
          <p:cNvPr id="13" name="Picture 2" descr="Bilderesultat for Organic PLUS project">
            <a:extLst>
              <a:ext uri="{FF2B5EF4-FFF2-40B4-BE49-F238E27FC236}">
                <a16:creationId xmlns:a16="http://schemas.microsoft.com/office/drawing/2014/main" id="{8556FEDC-2C03-4D72-92E4-19D9C183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39" y="5839292"/>
            <a:ext cx="559193" cy="3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23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D9ECD52-CC11-4F20-A386-88521B94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9" y="1309549"/>
            <a:ext cx="2448271" cy="663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/>
              <a:t>Fresh</a:t>
            </a:r>
            <a:r>
              <a:rPr lang="nb-NO" dirty="0"/>
              <a:t>, </a:t>
            </a:r>
            <a:r>
              <a:rPr lang="nb-NO" dirty="0" err="1"/>
              <a:t>ground</a:t>
            </a:r>
            <a:r>
              <a:rPr lang="nb-NO" dirty="0"/>
              <a:t> </a:t>
            </a:r>
            <a:r>
              <a:rPr lang="nb-NO" dirty="0" err="1"/>
              <a:t>fishbones</a:t>
            </a:r>
            <a:r>
              <a:rPr lang="nb-NO" dirty="0"/>
              <a:t> (F)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FEDF940-0270-477E-86C1-6BADC94C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3" y="343384"/>
            <a:ext cx="8229600" cy="1028201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Field </a:t>
            </a:r>
            <a:r>
              <a:rPr lang="nb-NO" sz="3600" dirty="0" err="1"/>
              <a:t>experiment</a:t>
            </a:r>
            <a:r>
              <a:rPr lang="nb-NO" sz="3600" dirty="0"/>
              <a:t> </a:t>
            </a:r>
            <a:r>
              <a:rPr lang="nb-NO" sz="3600" dirty="0" err="1"/>
              <a:t>with</a:t>
            </a:r>
            <a:r>
              <a:rPr lang="nb-NO" sz="3600" dirty="0"/>
              <a:t> </a:t>
            </a:r>
            <a:r>
              <a:rPr lang="nb-NO" sz="3600" dirty="0" err="1"/>
              <a:t>ryegrass</a:t>
            </a:r>
            <a:r>
              <a:rPr lang="nb-NO" sz="3600" dirty="0"/>
              <a:t> 2020 (4 </a:t>
            </a:r>
            <a:r>
              <a:rPr lang="nb-NO" sz="3600" dirty="0" err="1"/>
              <a:t>cuts</a:t>
            </a:r>
            <a:r>
              <a:rPr lang="nb-NO" sz="3600" dirty="0"/>
              <a:t>)</a:t>
            </a:r>
          </a:p>
        </p:txBody>
      </p:sp>
      <p:pic>
        <p:nvPicPr>
          <p:cNvPr id="5" name="Bilde 4" descr="Et bilde som inneholder utendørs, kopp, sitter, kaffe&#10;&#10;Automatisk generert beskrivelse">
            <a:extLst>
              <a:ext uri="{FF2B5EF4-FFF2-40B4-BE49-F238E27FC236}">
                <a16:creationId xmlns:a16="http://schemas.microsoft.com/office/drawing/2014/main" id="{ADE5020F-A1A7-476A-B2ED-06002497D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8120" y="2534242"/>
            <a:ext cx="4253677" cy="3190258"/>
          </a:xfrm>
          <a:prstGeom prst="rect">
            <a:avLst/>
          </a:prstGeom>
        </p:spPr>
      </p:pic>
      <p:pic>
        <p:nvPicPr>
          <p:cNvPr id="7" name="Bilde 6" descr="Et bilde som inneholder bygning, tre, mann, stående&#10;&#10;Automatisk generert beskrivelse">
            <a:extLst>
              <a:ext uri="{FF2B5EF4-FFF2-40B4-BE49-F238E27FC236}">
                <a16:creationId xmlns:a16="http://schemas.microsoft.com/office/drawing/2014/main" id="{6356E3E8-916F-4C19-AA1B-ABB141621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1964" y="1781807"/>
            <a:ext cx="5102942" cy="3827206"/>
          </a:xfrm>
          <a:prstGeom prst="rect">
            <a:avLst/>
          </a:prstGeom>
        </p:spPr>
      </p:pic>
      <p:pic>
        <p:nvPicPr>
          <p:cNvPr id="8" name="Picture 12" descr="https://lh3.googleusercontent.com/UHCxCIzEIKnupnoQjFq_wicU5YUrZzzR9mv4kRW2TpQ4taiUUYjdPKgrC5WBhxYvMbcJ4Wuu2H4JdxPdJtdDTxWvbPAzTUcxysQbwsd5nrDL5DB5lJrivpe-FtWtinOdJauhfyqjEeAqaCTtMrJ1tl87GOU7eYfhwxbzZg4eiWJ5OdqC0VBbfNIf3SnIvTzvm5tfwl8jGesPyE0xAMtsYqSB-7N8dFUOCieABMLfIGqicII3lqOasxxIKkEj6CyuPNhmAsj0O_aju4zb6Ohrp4jo9P8XUJ-VtgZXVOdIU7xSRycIOCy_oRsimFuZKxVZ_qAxz6_bL8uT4W13ePeIvFDanN1V3i6coJS2rFaQb8WmePV134CHIZr1Ni3snF3VT3NQnN8L1kBvSS5kWd1DwylUqrOGPgEmY2ws0vHt4GTtT1FXt1si6TQEbt8B_KroV9mq5SIQseISZn69KsZ69_lbujIRvMlB0PYd3pFyq2fAn-pHk6Q9utnq5EWxCv_-a1ULGwQVjnUtBpSgNcatpFfFAjvQCdR885nsWHwCTht-W7kemOuMsWOrnG1u_q43DJ43tb2ookw2wr9Etd1tlFUBGleAkOQ9hmFERLro8mPLjO1VcBlwUUG-LCaE8z9ba5m39ZS7C5DGByxb1KcvaPvNm2jCnIU=w703-h937-no">
            <a:extLst>
              <a:ext uri="{FF2B5EF4-FFF2-40B4-BE49-F238E27FC236}">
                <a16:creationId xmlns:a16="http://schemas.microsoft.com/office/drawing/2014/main" id="{6135C603-E2A3-4FC6-8FBE-83B4A68E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4085" y="2289634"/>
            <a:ext cx="1393325" cy="18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ssholder for innhold 1">
            <a:extLst>
              <a:ext uri="{FF2B5EF4-FFF2-40B4-BE49-F238E27FC236}">
                <a16:creationId xmlns:a16="http://schemas.microsoft.com/office/drawing/2014/main" id="{DC03B6BF-9062-404A-B502-1CD65C66BB18}"/>
              </a:ext>
            </a:extLst>
          </p:cNvPr>
          <p:cNvSpPr txBox="1">
            <a:spLocks/>
          </p:cNvSpPr>
          <p:nvPr/>
        </p:nvSpPr>
        <p:spPr>
          <a:xfrm>
            <a:off x="3070684" y="1152705"/>
            <a:ext cx="2088232" cy="663171"/>
          </a:xfrm>
          <a:prstGeom prst="rect">
            <a:avLst/>
          </a:prstGeom>
        </p:spPr>
        <p:txBody>
          <a:bodyPr vert="horz" lIns="41907" tIns="20953" rIns="41907" bIns="20953" rtlCol="0">
            <a:noAutofit/>
          </a:bodyPr>
          <a:lstStyle>
            <a:lvl1pPr marL="157151" indent="-157151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494" indent="-130959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3837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3372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06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44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1976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151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81045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b-NO" sz="2000" dirty="0" err="1"/>
              <a:t>Cultivator</a:t>
            </a:r>
            <a:r>
              <a:rPr lang="nb-NO" sz="2000" dirty="0"/>
              <a:t> used to </a:t>
            </a:r>
            <a:r>
              <a:rPr lang="nb-NO" sz="2000" dirty="0" err="1"/>
              <a:t>incorporate</a:t>
            </a:r>
            <a:r>
              <a:rPr lang="nb-NO" sz="2000" dirty="0"/>
              <a:t> fertilisers in </a:t>
            </a:r>
            <a:r>
              <a:rPr lang="nb-NO" sz="2000" dirty="0" err="1"/>
              <a:t>soil</a:t>
            </a:r>
            <a:endParaRPr lang="nb-NO" sz="2000" dirty="0"/>
          </a:p>
        </p:txBody>
      </p:sp>
      <p:sp>
        <p:nvSpPr>
          <p:cNvPr id="10" name="Plassholder for innhold 1">
            <a:extLst>
              <a:ext uri="{FF2B5EF4-FFF2-40B4-BE49-F238E27FC236}">
                <a16:creationId xmlns:a16="http://schemas.microsoft.com/office/drawing/2014/main" id="{026CADC0-A649-44A5-9A64-9F3F0A36A40E}"/>
              </a:ext>
            </a:extLst>
          </p:cNvPr>
          <p:cNvSpPr txBox="1">
            <a:spLocks/>
          </p:cNvSpPr>
          <p:nvPr/>
        </p:nvSpPr>
        <p:spPr>
          <a:xfrm>
            <a:off x="7303416" y="1340567"/>
            <a:ext cx="2088232" cy="663171"/>
          </a:xfrm>
          <a:prstGeom prst="rect">
            <a:avLst/>
          </a:prstGeom>
        </p:spPr>
        <p:txBody>
          <a:bodyPr vert="horz" lIns="41907" tIns="20953" rIns="41907" bIns="20953" rtlCol="0">
            <a:noAutofit/>
          </a:bodyPr>
          <a:lstStyle>
            <a:lvl1pPr marL="157151" indent="-157151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494" indent="-130959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3837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3372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06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44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1976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151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81045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b-NO" sz="2000" dirty="0" err="1"/>
              <a:t>Dried</a:t>
            </a:r>
            <a:r>
              <a:rPr lang="nb-NO" sz="2000" dirty="0"/>
              <a:t> </a:t>
            </a:r>
            <a:r>
              <a:rPr lang="nb-NO" sz="2000" dirty="0" err="1"/>
              <a:t>fishbones</a:t>
            </a:r>
            <a:r>
              <a:rPr lang="nb-NO" sz="2000" dirty="0"/>
              <a:t> </a:t>
            </a:r>
            <a:r>
              <a:rPr lang="nb-NO" sz="2000" dirty="0" err="1"/>
              <a:t>conserved</a:t>
            </a:r>
            <a:r>
              <a:rPr lang="nb-NO" sz="2000" dirty="0"/>
              <a:t> by </a:t>
            </a:r>
            <a:r>
              <a:rPr lang="nb-NO" sz="2000" dirty="0" err="1"/>
              <a:t>formic</a:t>
            </a:r>
            <a:r>
              <a:rPr lang="nb-NO" sz="2000" dirty="0"/>
              <a:t> acid (FB)</a:t>
            </a:r>
          </a:p>
          <a:p>
            <a:endParaRPr lang="nb-NO" sz="20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E3800B7-1F48-4CC7-A008-2B3E9C974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70" y="6196765"/>
            <a:ext cx="613019" cy="400587"/>
          </a:xfrm>
          <a:prstGeom prst="rect">
            <a:avLst/>
          </a:prstGeom>
        </p:spPr>
      </p:pic>
      <p:pic>
        <p:nvPicPr>
          <p:cNvPr id="12" name="Picture 2" descr="Bilderesultat for Organic PLUS project">
            <a:extLst>
              <a:ext uri="{FF2B5EF4-FFF2-40B4-BE49-F238E27FC236}">
                <a16:creationId xmlns:a16="http://schemas.microsoft.com/office/drawing/2014/main" id="{E0259F2E-D09C-4BBC-8D31-D1C6C2E9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73" y="6124755"/>
            <a:ext cx="683568" cy="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e 12" descr="Et bilde som inneholder del, person, innendørs&#10;&#10;Automatisk generert beskrivelse">
            <a:extLst>
              <a:ext uri="{FF2B5EF4-FFF2-40B4-BE49-F238E27FC236}">
                <a16:creationId xmlns:a16="http://schemas.microsoft.com/office/drawing/2014/main" id="{2DC309A6-5E39-4C2D-9434-312ED8CCC3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1972" y="4703815"/>
            <a:ext cx="2461926" cy="1846444"/>
          </a:xfrm>
          <a:prstGeom prst="rect">
            <a:avLst/>
          </a:prstGeom>
        </p:spPr>
      </p:pic>
      <p:sp>
        <p:nvSpPr>
          <p:cNvPr id="14" name="Plassholder for innhold 1">
            <a:extLst>
              <a:ext uri="{FF2B5EF4-FFF2-40B4-BE49-F238E27FC236}">
                <a16:creationId xmlns:a16="http://schemas.microsoft.com/office/drawing/2014/main" id="{E428712D-BD42-442D-89E5-F5E554297CAF}"/>
              </a:ext>
            </a:extLst>
          </p:cNvPr>
          <p:cNvSpPr txBox="1">
            <a:spLocks/>
          </p:cNvSpPr>
          <p:nvPr/>
        </p:nvSpPr>
        <p:spPr>
          <a:xfrm>
            <a:off x="5335599" y="5678671"/>
            <a:ext cx="1904898" cy="1155078"/>
          </a:xfrm>
          <a:prstGeom prst="rect">
            <a:avLst/>
          </a:prstGeom>
          <a:solidFill>
            <a:schemeClr val="bg1"/>
          </a:solidFill>
        </p:spPr>
        <p:txBody>
          <a:bodyPr vert="horz" lIns="41907" tIns="20953" rIns="41907" bIns="20953" rtlCol="0">
            <a:noAutofit/>
          </a:bodyPr>
          <a:lstStyle>
            <a:lvl1pPr marL="157151" indent="-157151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0494" indent="-130959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3837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3372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2906" indent="-104767" algn="l" defTabSz="41907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244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1976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1511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81045" indent="-104767" algn="l" defTabSz="4190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b-NO" sz="2000" dirty="0" err="1"/>
              <a:t>Clumps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algae</a:t>
            </a:r>
            <a:r>
              <a:rPr lang="nb-NO" sz="2000" dirty="0"/>
              <a:t> fibre </a:t>
            </a:r>
            <a:r>
              <a:rPr lang="nb-NO" sz="2000" dirty="0" err="1"/>
              <a:t>made</a:t>
            </a:r>
            <a:r>
              <a:rPr lang="nb-NO" sz="2000" dirty="0"/>
              <a:t> </a:t>
            </a:r>
            <a:r>
              <a:rPr lang="nb-NO" sz="2000" dirty="0" err="1"/>
              <a:t>smaller</a:t>
            </a:r>
            <a:r>
              <a:rPr lang="nb-NO" sz="2000" dirty="0"/>
              <a:t> (AF)</a:t>
            </a:r>
          </a:p>
        </p:txBody>
      </p:sp>
    </p:spTree>
    <p:extLst>
      <p:ext uri="{BB962C8B-B14F-4D97-AF65-F5344CB8AC3E}">
        <p14:creationId xmlns:p14="http://schemas.microsoft.com/office/powerpoint/2010/main" val="369736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7" id="{258FB14A-F170-46A0-BFD5-AB515A1334A0}" vid="{1B43A388-965D-427B-9AE3-AA4CA4686BA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Norsøk_PPT mal Eng ENG</Template>
  <TotalTime>59</TotalTime>
  <Words>1154</Words>
  <Application>Microsoft Office PowerPoint</Application>
  <PresentationFormat>Skjermfremvisning (4:3)</PresentationFormat>
  <Paragraphs>204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Marine-derived fertilisers:  significant possibilities, and some challenges to solve</vt:lpstr>
      <vt:lpstr>Norway has a long coastline</vt:lpstr>
      <vt:lpstr>Significant volumes of organic material  are poorly utilised</vt:lpstr>
      <vt:lpstr>Starting point for NORSØK: Bioeconomy project CYCLE 2013-2016 (SINTEF Ocean): Hydrolysis of animal co-products,  (here chicken bones, from mechanically separated meat production)</vt:lpstr>
      <vt:lpstr>2017: Very rapid growth effect of animal residues (slaughtered laying hens)</vt:lpstr>
      <vt:lpstr>Sediments from grinded fish residues  conserved by formic acid (pH &lt; 4)</vt:lpstr>
      <vt:lpstr>A rich source of P, Ca, N – but little K, Mg</vt:lpstr>
      <vt:lpstr>Rockweed contains significant K, S, Mg</vt:lpstr>
      <vt:lpstr>Field experiment with ryegrass 2020 (4 cuts)</vt:lpstr>
      <vt:lpstr>Control: Enriched poultry manure,  well balanced fertiliser («Green Organic», GO) </vt:lpstr>
      <vt:lpstr>Ryegrass experimentready for 3rd cut, August 13, 2020</vt:lpstr>
      <vt:lpstr>Ryegrass experiment, sum of 4 cuts 2020, yields 4 - 8 t DM/ha</vt:lpstr>
      <vt:lpstr>Residual effects in perennial ley, 2021</vt:lpstr>
      <vt:lpstr>Some conclusions:</vt:lpstr>
      <vt:lpstr>Challenges – chemical composition: Potentially toxic elements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Anita Land</dc:creator>
  <cp:lastModifiedBy>Anne-Kristin Løes</cp:lastModifiedBy>
  <cp:revision>32</cp:revision>
  <dcterms:created xsi:type="dcterms:W3CDTF">2016-04-21T10:43:43Z</dcterms:created>
  <dcterms:modified xsi:type="dcterms:W3CDTF">2022-10-25T13:39:54Z</dcterms:modified>
</cp:coreProperties>
</file>