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E2F0D9"/>
    <a:srgbClr val="ACDC92"/>
    <a:srgbClr val="7BD15F"/>
    <a:srgbClr val="8FD56B"/>
    <a:srgbClr val="9FBC67"/>
    <a:srgbClr val="799942"/>
    <a:srgbClr val="6D962D"/>
    <a:srgbClr val="287412"/>
    <a:srgbClr val="368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8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598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226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287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539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2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10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86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616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865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91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65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E94A-ACE6-4299-A8A8-09E2CFC507BD}" type="datetimeFigureOut">
              <a:rPr lang="da-DK" smtClean="0"/>
              <a:t>09-06-2021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EE47-C19F-4270-8E9D-27647B2358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09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0"/>
          <p:cNvSpPr txBox="1">
            <a:spLocks/>
          </p:cNvSpPr>
          <p:nvPr/>
        </p:nvSpPr>
        <p:spPr>
          <a:xfrm>
            <a:off x="15464696" y="18923104"/>
            <a:ext cx="13930571" cy="7604726"/>
          </a:xfrm>
          <a:prstGeom prst="rect">
            <a:avLst/>
          </a:prstGeom>
          <a:solidFill>
            <a:srgbClr val="8FD56B">
              <a:alpha val="5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65125" algn="l"/>
              </a:tabLst>
            </a:pPr>
            <a:r>
              <a:rPr lang="da-DK" sz="9600" b="1" dirty="0" smtClean="0"/>
              <a:t>	SOW ACTIVITY</a:t>
            </a:r>
          </a:p>
          <a:p>
            <a:pPr marL="0" indent="0">
              <a:buNone/>
            </a:pPr>
            <a:endParaRPr lang="da-DK" sz="4000" dirty="0" smtClean="0">
              <a:latin typeface="AU Passata" panose="020B0503030502030804" pitchFamily="34" charset="0"/>
            </a:endParaRPr>
          </a:p>
        </p:txBody>
      </p:sp>
      <p:sp>
        <p:nvSpPr>
          <p:cNvPr id="29" name="Content Placeholder 20"/>
          <p:cNvSpPr txBox="1">
            <a:spLocks/>
          </p:cNvSpPr>
          <p:nvPr/>
        </p:nvSpPr>
        <p:spPr>
          <a:xfrm>
            <a:off x="783340" y="26982438"/>
            <a:ext cx="28611927" cy="10553682"/>
          </a:xfrm>
          <a:prstGeom prst="rect">
            <a:avLst/>
          </a:prstGeom>
          <a:solidFill>
            <a:srgbClr val="ACDC92"/>
          </a:solidFill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buNone/>
              <a:tabLst>
                <a:tab pos="365125" algn="l"/>
              </a:tabLst>
            </a:pPr>
            <a:r>
              <a:rPr lang="da-DK" sz="9600" b="1" dirty="0" smtClean="0"/>
              <a:t>	RESULTS EXP-2 </a:t>
            </a:r>
            <a:r>
              <a:rPr lang="da-DK" sz="4800" i="1" dirty="0" smtClean="0">
                <a:latin typeface="AU Passata" panose="020B0503030502030804" pitchFamily="34" charset="0"/>
              </a:rPr>
              <a:t>(Heart rate, distance </a:t>
            </a:r>
            <a:r>
              <a:rPr lang="da-DK" sz="4800" i="1" dirty="0" err="1" smtClean="0">
                <a:latin typeface="AU Passata" panose="020B0503030502030804" pitchFamily="34" charset="0"/>
              </a:rPr>
              <a:t>covered</a:t>
            </a:r>
            <a:r>
              <a:rPr lang="da-DK" sz="4800" i="1" dirty="0" smtClean="0">
                <a:latin typeface="AU Passata" panose="020B0503030502030804" pitchFamily="34" charset="0"/>
              </a:rPr>
              <a:t> and </a:t>
            </a:r>
            <a:r>
              <a:rPr lang="da-DK" sz="4800" i="1" dirty="0" err="1">
                <a:latin typeface="AU Passata" panose="020B0503030502030804" pitchFamily="34" charset="0"/>
              </a:rPr>
              <a:t>estimated</a:t>
            </a:r>
            <a:r>
              <a:rPr lang="da-DK" sz="4800" i="1" dirty="0">
                <a:latin typeface="AU Passata" panose="020B0503030502030804" pitchFamily="34" charset="0"/>
              </a:rPr>
              <a:t> </a:t>
            </a:r>
            <a:r>
              <a:rPr lang="da-DK" sz="4800" i="1" dirty="0" smtClean="0">
                <a:latin typeface="AU Passata" panose="020B0503030502030804" pitchFamily="34" charset="0"/>
              </a:rPr>
              <a:t>heat </a:t>
            </a:r>
            <a:r>
              <a:rPr lang="da-DK" sz="4800" i="1" dirty="0" err="1" smtClean="0">
                <a:latin typeface="AU Passata" panose="020B0503030502030804" pitchFamily="34" charset="0"/>
              </a:rPr>
              <a:t>production</a:t>
            </a:r>
            <a:r>
              <a:rPr lang="da-DK" sz="4800" i="1" dirty="0" smtClean="0">
                <a:latin typeface="AU Passata" panose="020B0503030502030804" pitchFamily="34" charset="0"/>
              </a:rPr>
              <a:t>)</a:t>
            </a:r>
            <a:endParaRPr lang="da-DK" sz="4800" i="1" dirty="0">
              <a:latin typeface="AU Passata" panose="020B0503030502030804" pitchFamily="34" charset="0"/>
            </a:endParaRPr>
          </a:p>
          <a:p>
            <a:pPr marL="324000" indent="0">
              <a:buNone/>
            </a:pPr>
            <a:endParaRPr lang="da-DK" sz="5400" b="1" i="1" dirty="0" smtClean="0">
              <a:latin typeface="AU Passata" panose="020B0503030502030804" pitchFamily="34" charset="0"/>
            </a:endParaRPr>
          </a:p>
          <a:p>
            <a:pPr marL="324000" indent="0">
              <a:buNone/>
            </a:pPr>
            <a:endParaRPr lang="da-DK" sz="5400" b="1" i="1" dirty="0">
              <a:latin typeface="AU Passata" panose="020B0503030502030804" pitchFamily="34" charset="0"/>
            </a:endParaRPr>
          </a:p>
          <a:p>
            <a:pPr marL="324000" indent="0">
              <a:buNone/>
            </a:pPr>
            <a:endParaRPr lang="da-DK" sz="5400" b="1" i="1" dirty="0" smtClean="0">
              <a:latin typeface="AU Passata" panose="020B0503030502030804" pitchFamily="34" charset="0"/>
            </a:endParaRPr>
          </a:p>
          <a:p>
            <a:pPr marL="324000" indent="0">
              <a:buNone/>
            </a:pPr>
            <a:endParaRPr lang="da-DK" sz="5400" b="1" i="1" dirty="0">
              <a:latin typeface="AU Passata" panose="020B0503030502030804" pitchFamily="34" charset="0"/>
            </a:endParaRPr>
          </a:p>
          <a:p>
            <a:pPr marL="324000" indent="0">
              <a:buNone/>
            </a:pPr>
            <a:endParaRPr lang="da-DK" sz="5400" b="1" i="1" dirty="0" smtClean="0">
              <a:latin typeface="AU Passata" panose="020B0503030502030804" pitchFamily="34" charset="0"/>
            </a:endParaRPr>
          </a:p>
          <a:p>
            <a:pPr marL="324000" indent="0">
              <a:buNone/>
            </a:pPr>
            <a:endParaRPr lang="da-DK" sz="5400" b="1" i="1" dirty="0">
              <a:latin typeface="AU Passata" panose="020B0503030502030804" pitchFamily="34" charset="0"/>
            </a:endParaRPr>
          </a:p>
          <a:p>
            <a:pPr marL="324000" indent="0">
              <a:buNone/>
            </a:pPr>
            <a:endParaRPr lang="da-DK" sz="5400" b="1" i="1" dirty="0" smtClean="0">
              <a:latin typeface="AU Passata" panose="020B05030305020308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30275213" cy="6309360"/>
          </a:xfrm>
          <a:prstGeom prst="rect">
            <a:avLst/>
          </a:prstGeom>
          <a:solidFill>
            <a:srgbClr val="8FD56B">
              <a:alpha val="90000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1"/>
          <a:stretch/>
        </p:blipFill>
        <p:spPr>
          <a:xfrm>
            <a:off x="26697787" y="1110990"/>
            <a:ext cx="2385240" cy="2840398"/>
          </a:xfrm>
          <a:ln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7699" y="243569"/>
            <a:ext cx="20071081" cy="389409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da-DK" sz="10800" dirty="0" smtClean="0">
                <a:latin typeface="AU Passata" panose="020B0503030502030804" pitchFamily="34" charset="0"/>
              </a:rPr>
              <a:t>Heat </a:t>
            </a:r>
            <a:r>
              <a:rPr lang="da-DK" sz="10800" dirty="0" err="1">
                <a:latin typeface="AU Passata" panose="020B0503030502030804" pitchFamily="34" charset="0"/>
              </a:rPr>
              <a:t>production</a:t>
            </a:r>
            <a:r>
              <a:rPr lang="da-DK" sz="10800" dirty="0">
                <a:latin typeface="AU Passata" panose="020B0503030502030804" pitchFamily="34" charset="0"/>
              </a:rPr>
              <a:t> </a:t>
            </a:r>
            <a:r>
              <a:rPr lang="da-DK" sz="10800" dirty="0" smtClean="0">
                <a:latin typeface="AU Passata" panose="020B0503030502030804" pitchFamily="34" charset="0"/>
              </a:rPr>
              <a:t>in </a:t>
            </a:r>
            <a:r>
              <a:rPr lang="da-DK" sz="10800" dirty="0" err="1" smtClean="0">
                <a:latin typeface="AU Passata" panose="020B0503030502030804" pitchFamily="34" charset="0"/>
              </a:rPr>
              <a:t>free</a:t>
            </a:r>
            <a:r>
              <a:rPr lang="da-DK" sz="10800" dirty="0" smtClean="0">
                <a:latin typeface="AU Passata" panose="020B0503030502030804" pitchFamily="34" charset="0"/>
              </a:rPr>
              <a:t>-range </a:t>
            </a:r>
            <a:r>
              <a:rPr lang="da-DK" sz="10800" dirty="0" err="1" smtClean="0">
                <a:latin typeface="AU Passata" panose="020B0503030502030804" pitchFamily="34" charset="0"/>
              </a:rPr>
              <a:t>sows</a:t>
            </a:r>
            <a:r>
              <a:rPr lang="da-DK" sz="10800" dirty="0" smtClean="0">
                <a:latin typeface="AU Passata" panose="020B0503030502030804" pitchFamily="34" charset="0"/>
              </a:rPr>
              <a:t> </a:t>
            </a:r>
            <a:r>
              <a:rPr lang="da-DK" sz="10800" dirty="0" err="1" smtClean="0">
                <a:latin typeface="AU Passata" panose="020B0503030502030804" pitchFamily="34" charset="0"/>
              </a:rPr>
              <a:t>estimated</a:t>
            </a:r>
            <a:r>
              <a:rPr lang="da-DK" sz="10800" dirty="0" smtClean="0">
                <a:latin typeface="AU Passata" panose="020B0503030502030804" pitchFamily="34" charset="0"/>
              </a:rPr>
              <a:t> by </a:t>
            </a:r>
            <a:r>
              <a:rPr lang="da-DK" sz="10800" dirty="0" err="1" smtClean="0">
                <a:latin typeface="AU Passata" panose="020B0503030502030804" pitchFamily="34" charset="0"/>
              </a:rPr>
              <a:t>heart</a:t>
            </a:r>
            <a:r>
              <a:rPr lang="da-DK" sz="10800" dirty="0" smtClean="0">
                <a:latin typeface="AU Passata" panose="020B0503030502030804" pitchFamily="34" charset="0"/>
              </a:rPr>
              <a:t> rate </a:t>
            </a:r>
            <a:r>
              <a:rPr lang="da-DK" sz="10800" dirty="0" err="1" smtClean="0">
                <a:latin typeface="AU Passata" panose="020B0503030502030804" pitchFamily="34" charset="0"/>
              </a:rPr>
              <a:t>recordings</a:t>
            </a:r>
            <a:endParaRPr lang="da-DK" sz="10800" dirty="0">
              <a:latin typeface="AU Passata" panose="020B05030305020308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91903" y="1053994"/>
            <a:ext cx="4485796" cy="2832164"/>
            <a:chOff x="691903" y="952229"/>
            <a:chExt cx="4485796" cy="28321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079" b="60708"/>
            <a:stretch/>
          </p:blipFill>
          <p:spPr>
            <a:xfrm>
              <a:off x="1225303" y="952229"/>
              <a:ext cx="3494181" cy="198658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30" r="59611" b="35746"/>
            <a:stretch/>
          </p:blipFill>
          <p:spPr>
            <a:xfrm>
              <a:off x="691903" y="2845536"/>
              <a:ext cx="4485796" cy="938857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6560627" y="4022293"/>
            <a:ext cx="539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AU Passata" panose="020B0503030502030804" pitchFamily="34" charset="0"/>
              </a:rPr>
              <a:t>UffeKrogh@anis.au.dk</a:t>
            </a:r>
            <a:endParaRPr lang="da-DK" sz="2000" dirty="0">
              <a:latin typeface="AU Passata" panose="020B05030305020308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7739" y="4137659"/>
            <a:ext cx="197510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500" u="sng" dirty="0" smtClean="0">
                <a:latin typeface="AU Passata" panose="020B0503030502030804" pitchFamily="34" charset="0"/>
              </a:rPr>
              <a:t>U. Krogh</a:t>
            </a:r>
            <a:r>
              <a:rPr lang="da-DK" sz="4500" dirty="0" smtClean="0">
                <a:latin typeface="AU Passata" panose="020B0503030502030804" pitchFamily="34" charset="0"/>
              </a:rPr>
              <a:t>*, M. Eskildsen*, M. T. Sørensen*, H. Jørgensen*, P. K. Theil</a:t>
            </a:r>
            <a:endParaRPr lang="da-DK" sz="4500" dirty="0">
              <a:latin typeface="AU Passata" panose="020B05030305020308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307" y="4888198"/>
            <a:ext cx="1975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 smtClean="0">
                <a:latin typeface="AU Passata" panose="020B0503030502030804" pitchFamily="34" charset="0"/>
              </a:rPr>
              <a:t>* Department of Animal Science, Aarhus </a:t>
            </a:r>
            <a:r>
              <a:rPr lang="da-DK" sz="3600" dirty="0" err="1" smtClean="0">
                <a:latin typeface="AU Passata" panose="020B0503030502030804" pitchFamily="34" charset="0"/>
              </a:rPr>
              <a:t>University</a:t>
            </a:r>
            <a:r>
              <a:rPr lang="da-DK" sz="3600" dirty="0" smtClean="0">
                <a:latin typeface="AU Passata" panose="020B0503030502030804" pitchFamily="34" charset="0"/>
              </a:rPr>
              <a:t> Foulum, Denmark</a:t>
            </a:r>
            <a:endParaRPr lang="da-DK" sz="3600" dirty="0">
              <a:latin typeface="AU Passata" panose="020B0503030502030804" pitchFamily="34" charset="0"/>
            </a:endParaRPr>
          </a:p>
        </p:txBody>
      </p:sp>
      <p:sp>
        <p:nvSpPr>
          <p:cNvPr id="30" name="Content Placeholder 20"/>
          <p:cNvSpPr txBox="1">
            <a:spLocks/>
          </p:cNvSpPr>
          <p:nvPr/>
        </p:nvSpPr>
        <p:spPr>
          <a:xfrm>
            <a:off x="829063" y="6895830"/>
            <a:ext cx="13884848" cy="11572665"/>
          </a:xfrm>
          <a:prstGeom prst="rect">
            <a:avLst/>
          </a:prstGeom>
          <a:solidFill>
            <a:srgbClr val="8FD56B">
              <a:alpha val="50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638" algn="l"/>
              </a:tabLst>
            </a:pPr>
            <a:r>
              <a:rPr lang="da-DK" sz="9600" b="1" dirty="0" smtClean="0"/>
              <a:t>	INTRODUCTION</a:t>
            </a:r>
          </a:p>
          <a:p>
            <a:pPr marL="324000" indent="0">
              <a:buNone/>
            </a:pPr>
            <a:r>
              <a:rPr lang="da-DK" sz="5000" b="1" i="1" dirty="0" smtClean="0">
                <a:latin typeface="AU Passata" panose="020B0503030502030804" pitchFamily="34" charset="0"/>
              </a:rPr>
              <a:t>Background</a:t>
            </a:r>
          </a:p>
          <a:p>
            <a:pPr marL="324000" indent="0">
              <a:spcBef>
                <a:spcPts val="1200"/>
              </a:spcBef>
              <a:buNone/>
            </a:pPr>
            <a:r>
              <a:rPr lang="en-US" sz="4000" dirty="0" smtClean="0">
                <a:latin typeface="AU Passata" panose="020B0503030502030804" pitchFamily="34" charset="0"/>
              </a:rPr>
              <a:t>Heat production (</a:t>
            </a:r>
            <a:r>
              <a:rPr lang="en-US" sz="4000" b="1" dirty="0" smtClean="0">
                <a:latin typeface="AU Passata" panose="020B0503030502030804" pitchFamily="34" charset="0"/>
              </a:rPr>
              <a:t>HP</a:t>
            </a:r>
            <a:r>
              <a:rPr lang="en-US" sz="4000" dirty="0" smtClean="0">
                <a:latin typeface="AU Passata" panose="020B0503030502030804" pitchFamily="34" charset="0"/>
              </a:rPr>
              <a:t>) of free-range </a:t>
            </a:r>
            <a:r>
              <a:rPr lang="en-US" sz="4000" dirty="0">
                <a:latin typeface="AU Passata" panose="020B0503030502030804" pitchFamily="34" charset="0"/>
              </a:rPr>
              <a:t>sows </a:t>
            </a:r>
            <a:r>
              <a:rPr lang="en-US" sz="4000" dirty="0" smtClean="0">
                <a:latin typeface="AU Passata" panose="020B0503030502030804" pitchFamily="34" charset="0"/>
              </a:rPr>
              <a:t>is </a:t>
            </a:r>
            <a:r>
              <a:rPr lang="en-US" sz="4000" dirty="0">
                <a:latin typeface="AU Passata" panose="020B0503030502030804" pitchFamily="34" charset="0"/>
              </a:rPr>
              <a:t>affected by factors such as activity level and environmental temperature. </a:t>
            </a:r>
            <a:endParaRPr lang="en-US" sz="4000" dirty="0" smtClean="0">
              <a:latin typeface="AU Passata" panose="020B0503030502030804" pitchFamily="34" charset="0"/>
            </a:endParaRPr>
          </a:p>
          <a:p>
            <a:pPr marL="324000" indent="0">
              <a:spcBef>
                <a:spcPts val="1200"/>
              </a:spcBef>
              <a:buNone/>
            </a:pPr>
            <a:r>
              <a:rPr lang="en-US" sz="4000" dirty="0" smtClean="0">
                <a:latin typeface="AU Passata" panose="020B0503030502030804" pitchFamily="34" charset="0"/>
              </a:rPr>
              <a:t>Conventional methods to estimate HP, such as indirect calorimetry, </a:t>
            </a:r>
            <a:r>
              <a:rPr lang="en-US" sz="4000" dirty="0">
                <a:latin typeface="AU Passata" panose="020B0503030502030804" pitchFamily="34" charset="0"/>
              </a:rPr>
              <a:t>are not applicable in </a:t>
            </a:r>
            <a:r>
              <a:rPr lang="en-US" sz="4000" dirty="0" smtClean="0">
                <a:latin typeface="AU Passata" panose="020B0503030502030804" pitchFamily="34" charset="0"/>
              </a:rPr>
              <a:t>free-range sows. </a:t>
            </a:r>
          </a:p>
          <a:p>
            <a:pPr marL="324000" indent="0">
              <a:spcBef>
                <a:spcPts val="1200"/>
              </a:spcBef>
              <a:buNone/>
            </a:pPr>
            <a:r>
              <a:rPr lang="en-US" sz="4000" dirty="0" smtClean="0">
                <a:latin typeface="AU Passata" panose="020B0503030502030804" pitchFamily="34" charset="0"/>
              </a:rPr>
              <a:t>At </a:t>
            </a:r>
            <a:r>
              <a:rPr lang="en-US" sz="4000" dirty="0">
                <a:latin typeface="AU Passata" panose="020B0503030502030804" pitchFamily="34" charset="0"/>
              </a:rPr>
              <a:t>sub-maximal levels of exercise, </a:t>
            </a:r>
            <a:r>
              <a:rPr lang="en-US" sz="4000" dirty="0" smtClean="0">
                <a:latin typeface="AU Passata" panose="020B0503030502030804" pitchFamily="34" charset="0"/>
              </a:rPr>
              <a:t>oxygen consumption, is </a:t>
            </a:r>
            <a:r>
              <a:rPr lang="en-US" sz="4000" dirty="0">
                <a:latin typeface="AU Passata" panose="020B0503030502030804" pitchFamily="34" charset="0"/>
              </a:rPr>
              <a:t>the single most important factor of heat production. </a:t>
            </a:r>
            <a:r>
              <a:rPr lang="en-US" sz="4000" dirty="0" smtClean="0">
                <a:latin typeface="AU Passata" panose="020B0503030502030804" pitchFamily="34" charset="0"/>
              </a:rPr>
              <a:t>Therefore, the linear </a:t>
            </a:r>
            <a:r>
              <a:rPr lang="en-US" sz="4000" dirty="0">
                <a:latin typeface="AU Passata" panose="020B0503030502030804" pitchFamily="34" charset="0"/>
              </a:rPr>
              <a:t>relationship between heart rate </a:t>
            </a:r>
            <a:r>
              <a:rPr lang="en-US" sz="4000" dirty="0" smtClean="0">
                <a:latin typeface="AU Passata" panose="020B0503030502030804" pitchFamily="34" charset="0"/>
              </a:rPr>
              <a:t>(</a:t>
            </a:r>
            <a:r>
              <a:rPr lang="en-US" sz="4000" b="1" dirty="0" smtClean="0">
                <a:latin typeface="AU Passata" panose="020B0503030502030804" pitchFamily="34" charset="0"/>
              </a:rPr>
              <a:t>HR</a:t>
            </a:r>
            <a:r>
              <a:rPr lang="en-US" sz="4000" dirty="0" smtClean="0">
                <a:latin typeface="AU Passata" panose="020B0503030502030804" pitchFamily="34" charset="0"/>
              </a:rPr>
              <a:t>) and oxygen consumption may be used to estimate heat production.</a:t>
            </a:r>
            <a:endParaRPr lang="da-DK" sz="4000" dirty="0" smtClean="0">
              <a:latin typeface="AU Passata" panose="020B0503030502030804" pitchFamily="34" charset="0"/>
            </a:endParaRPr>
          </a:p>
          <a:p>
            <a:pPr marL="324000" indent="0">
              <a:buNone/>
            </a:pPr>
            <a:r>
              <a:rPr lang="da-DK" sz="5000" b="1" i="1" dirty="0" err="1" smtClean="0">
                <a:latin typeface="AU Passata" panose="020B0503030502030804" pitchFamily="34" charset="0"/>
              </a:rPr>
              <a:t>Objectives</a:t>
            </a:r>
            <a:endParaRPr lang="da-DK" sz="5000" b="1" i="1" dirty="0" smtClean="0">
              <a:latin typeface="AU Passata" panose="020B0503030502030804" pitchFamily="34" charset="0"/>
            </a:endParaRPr>
          </a:p>
          <a:p>
            <a:pPr marL="324000" indent="0">
              <a:spcBef>
                <a:spcPts val="1200"/>
              </a:spcBef>
              <a:buNone/>
            </a:pPr>
            <a:r>
              <a:rPr lang="en-US" sz="4000" dirty="0" smtClean="0">
                <a:latin typeface="AU Passata" panose="020B0503030502030804" pitchFamily="34" charset="0"/>
              </a:rPr>
              <a:t>To establish the </a:t>
            </a:r>
            <a:r>
              <a:rPr lang="en-US" sz="4000" dirty="0">
                <a:latin typeface="AU Passata" panose="020B0503030502030804" pitchFamily="34" charset="0"/>
              </a:rPr>
              <a:t>relationship between sow heart rate </a:t>
            </a:r>
            <a:r>
              <a:rPr lang="en-US" sz="4000" dirty="0" smtClean="0">
                <a:latin typeface="AU Passata" panose="020B0503030502030804" pitchFamily="34" charset="0"/>
              </a:rPr>
              <a:t>and </a:t>
            </a:r>
            <a:r>
              <a:rPr lang="en-US" sz="4000" dirty="0">
                <a:latin typeface="AU Passata" panose="020B0503030502030804" pitchFamily="34" charset="0"/>
              </a:rPr>
              <a:t>heat production </a:t>
            </a:r>
            <a:r>
              <a:rPr lang="en-US" sz="4000" dirty="0" smtClean="0">
                <a:latin typeface="AU Passata" panose="020B0503030502030804" pitchFamily="34" charset="0"/>
              </a:rPr>
              <a:t>in </a:t>
            </a:r>
            <a:r>
              <a:rPr lang="en-US" sz="4000" dirty="0">
                <a:latin typeface="AU Passata" panose="020B0503030502030804" pitchFamily="34" charset="0"/>
              </a:rPr>
              <a:t>confined sows </a:t>
            </a:r>
            <a:r>
              <a:rPr lang="en-US" sz="4000" dirty="0" smtClean="0">
                <a:latin typeface="AU Passata" panose="020B0503030502030804" pitchFamily="34" charset="0"/>
              </a:rPr>
              <a:t>(EXP-1).</a:t>
            </a:r>
          </a:p>
          <a:p>
            <a:pPr marL="324000" indent="0">
              <a:spcBef>
                <a:spcPts val="1200"/>
              </a:spcBef>
              <a:buNone/>
            </a:pPr>
            <a:r>
              <a:rPr lang="en-US" sz="4000" dirty="0" smtClean="0">
                <a:latin typeface="AU Passata" panose="020B0503030502030804" pitchFamily="34" charset="0"/>
              </a:rPr>
              <a:t>To estimate heat production of free-range </a:t>
            </a:r>
            <a:r>
              <a:rPr lang="en-US" sz="4000" dirty="0">
                <a:latin typeface="AU Passata" panose="020B0503030502030804" pitchFamily="34" charset="0"/>
              </a:rPr>
              <a:t>sows </a:t>
            </a:r>
            <a:r>
              <a:rPr lang="en-US" sz="4000" dirty="0" smtClean="0">
                <a:latin typeface="AU Passata" panose="020B0503030502030804" pitchFamily="34" charset="0"/>
              </a:rPr>
              <a:t>using the established HR-HP relationship (EXP-2</a:t>
            </a:r>
            <a:r>
              <a:rPr lang="en-US" sz="4000" dirty="0">
                <a:latin typeface="AU Passata" panose="020B0503030502030804" pitchFamily="34" charset="0"/>
              </a:rPr>
              <a:t>). </a:t>
            </a:r>
            <a:endParaRPr lang="da-DK" sz="4000" dirty="0" smtClean="0">
              <a:latin typeface="AU Passata" panose="020B0503030502030804" pitchFamily="34" charset="0"/>
            </a:endParaRPr>
          </a:p>
        </p:txBody>
      </p:sp>
      <p:sp>
        <p:nvSpPr>
          <p:cNvPr id="34" name="Content Placeholder 20"/>
          <p:cNvSpPr txBox="1">
            <a:spLocks/>
          </p:cNvSpPr>
          <p:nvPr/>
        </p:nvSpPr>
        <p:spPr>
          <a:xfrm>
            <a:off x="15464696" y="6864562"/>
            <a:ext cx="13884848" cy="11503339"/>
          </a:xfrm>
          <a:prstGeom prst="rect">
            <a:avLst/>
          </a:prstGeom>
          <a:solidFill>
            <a:srgbClr val="8FD56B">
              <a:alpha val="50000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  <a:tabLst>
                <a:tab pos="365125" algn="l"/>
              </a:tabLst>
            </a:pPr>
            <a:r>
              <a:rPr lang="da-DK" sz="10400" b="1" dirty="0" smtClean="0"/>
              <a:t>	METHODS</a:t>
            </a:r>
          </a:p>
          <a:p>
            <a:pPr marL="324000" indent="0">
              <a:buNone/>
            </a:pPr>
            <a:r>
              <a:rPr lang="da-DK" sz="5400" b="1" i="1" dirty="0" smtClean="0">
                <a:latin typeface="AU Passata" panose="020B0503030502030804" pitchFamily="34" charset="0"/>
              </a:rPr>
              <a:t>Experiment-1 </a:t>
            </a:r>
            <a:r>
              <a:rPr lang="da-DK" sz="4300" i="1" dirty="0" smtClean="0">
                <a:latin typeface="AU Passata" panose="020B0503030502030804" pitchFamily="34" charset="0"/>
              </a:rPr>
              <a:t>(HR–HP </a:t>
            </a:r>
            <a:r>
              <a:rPr lang="da-DK" sz="4300" i="1" dirty="0" err="1" smtClean="0">
                <a:latin typeface="AU Passata" panose="020B0503030502030804" pitchFamily="34" charset="0"/>
              </a:rPr>
              <a:t>relationship</a:t>
            </a:r>
            <a:r>
              <a:rPr lang="da-DK" sz="4300" i="1" dirty="0" smtClean="0">
                <a:latin typeface="AU Passata" panose="020B0503030502030804" pitchFamily="34" charset="0"/>
              </a:rPr>
              <a:t>)</a:t>
            </a:r>
            <a:endParaRPr lang="da-DK" sz="5400" i="1" dirty="0" smtClean="0">
              <a:latin typeface="AU Passata" panose="020B0503030502030804" pitchFamily="34" charset="0"/>
            </a:endParaRPr>
          </a:p>
          <a:p>
            <a:pPr marL="324000" indent="0">
              <a:spcBef>
                <a:spcPts val="1200"/>
              </a:spcBef>
              <a:buNone/>
            </a:pPr>
            <a:r>
              <a:rPr lang="en-US" sz="4300" dirty="0" smtClean="0">
                <a:latin typeface="AU Passata" panose="020B0503030502030804" pitchFamily="34" charset="0"/>
              </a:rPr>
              <a:t>Sow HR and HP was measured in 8 second parity confined sows on day 30, 60, 80 and 104 in gestation and day 10, 14 and 24 in lactation.</a:t>
            </a:r>
          </a:p>
          <a:p>
            <a:pPr marL="324000" indent="0">
              <a:spcBef>
                <a:spcPts val="1200"/>
              </a:spcBef>
              <a:buNone/>
            </a:pPr>
            <a:r>
              <a:rPr lang="en-US" sz="4300" dirty="0" smtClean="0">
                <a:latin typeface="AU Passata" panose="020B0503030502030804" pitchFamily="34" charset="0"/>
              </a:rPr>
              <a:t>Sow HR was measured using surgically inserted HR-implants.</a:t>
            </a:r>
          </a:p>
          <a:p>
            <a:pPr marL="324000" indent="0">
              <a:spcBef>
                <a:spcPts val="1200"/>
              </a:spcBef>
              <a:buNone/>
            </a:pPr>
            <a:r>
              <a:rPr lang="en-US" sz="4300" dirty="0" smtClean="0">
                <a:latin typeface="AU Passata" panose="020B0503030502030804" pitchFamily="34" charset="0"/>
              </a:rPr>
              <a:t>Sow HP was estimated by indirect calorimetry using respiration chambers.</a:t>
            </a:r>
          </a:p>
          <a:p>
            <a:pPr marL="324000" indent="0">
              <a:buNone/>
            </a:pPr>
            <a:r>
              <a:rPr lang="da-DK" sz="5400" b="1" i="1" dirty="0" smtClean="0">
                <a:latin typeface="AU Passata" panose="020B0503030502030804" pitchFamily="34" charset="0"/>
              </a:rPr>
              <a:t>Experiment-2 </a:t>
            </a:r>
            <a:r>
              <a:rPr lang="da-DK" sz="4300" i="1" dirty="0" smtClean="0">
                <a:latin typeface="AU Passata" panose="020B0503030502030804" pitchFamily="34" charset="0"/>
              </a:rPr>
              <a:t>(</a:t>
            </a:r>
            <a:r>
              <a:rPr lang="da-DK" sz="4300" i="1" dirty="0" err="1" smtClean="0">
                <a:latin typeface="AU Passata" panose="020B0503030502030804" pitchFamily="34" charset="0"/>
              </a:rPr>
              <a:t>Sow</a:t>
            </a:r>
            <a:r>
              <a:rPr lang="da-DK" sz="4300" i="1" dirty="0" smtClean="0">
                <a:latin typeface="AU Passata" panose="020B0503030502030804" pitchFamily="34" charset="0"/>
              </a:rPr>
              <a:t> </a:t>
            </a:r>
            <a:r>
              <a:rPr lang="da-DK" sz="4300" i="1" dirty="0" err="1" smtClean="0">
                <a:latin typeface="AU Passata" panose="020B0503030502030804" pitchFamily="34" charset="0"/>
              </a:rPr>
              <a:t>activity</a:t>
            </a:r>
            <a:r>
              <a:rPr lang="da-DK" sz="4300" i="1" dirty="0" smtClean="0">
                <a:latin typeface="AU Passata" panose="020B0503030502030804" pitchFamily="34" charset="0"/>
              </a:rPr>
              <a:t> and </a:t>
            </a:r>
            <a:r>
              <a:rPr lang="da-DK" sz="4300" i="1" dirty="0" err="1" smtClean="0">
                <a:latin typeface="AU Passata" panose="020B0503030502030804" pitchFamily="34" charset="0"/>
              </a:rPr>
              <a:t>estimated</a:t>
            </a:r>
            <a:r>
              <a:rPr lang="da-DK" sz="4300" i="1" dirty="0" smtClean="0">
                <a:latin typeface="AU Passata" panose="020B0503030502030804" pitchFamily="34" charset="0"/>
              </a:rPr>
              <a:t> HP)</a:t>
            </a:r>
            <a:endParaRPr lang="da-DK" sz="4300" i="1" dirty="0">
              <a:latin typeface="AU Passata" panose="020B0503030502030804" pitchFamily="34" charset="0"/>
            </a:endParaRPr>
          </a:p>
          <a:p>
            <a:pPr marL="324000" indent="0">
              <a:spcBef>
                <a:spcPts val="1200"/>
              </a:spcBef>
              <a:buNone/>
            </a:pPr>
            <a:r>
              <a:rPr lang="en-US" sz="4300" dirty="0" smtClean="0">
                <a:latin typeface="AU Passata" panose="020B0503030502030804" pitchFamily="34" charset="0"/>
              </a:rPr>
              <a:t>Sow activity (HR and distance covered) was measured in 41 free-range second parity sows (2 groups from May to September 2016) using an activity tracking and HR device (Polar team pro, Polar®, Denmark),</a:t>
            </a:r>
          </a:p>
          <a:p>
            <a:pPr marL="324000" indent="0">
              <a:spcBef>
                <a:spcPts val="1200"/>
              </a:spcBef>
              <a:buNone/>
            </a:pPr>
            <a:r>
              <a:rPr lang="en-US" sz="4300" dirty="0" smtClean="0">
                <a:latin typeface="AU Passata" panose="020B0503030502030804" pitchFamily="34" charset="0"/>
              </a:rPr>
              <a:t>Activity was measured on day 60 and 100 in gestation and on day 5, 20 and 40 in lactation. </a:t>
            </a:r>
          </a:p>
          <a:p>
            <a:pPr marL="324000" indent="0">
              <a:spcBef>
                <a:spcPts val="1200"/>
              </a:spcBef>
              <a:buNone/>
            </a:pPr>
            <a:r>
              <a:rPr lang="en-US" sz="4300" dirty="0" smtClean="0">
                <a:latin typeface="AU Passata" panose="020B0503030502030804" pitchFamily="34" charset="0"/>
              </a:rPr>
              <a:t>The HR-HP relationship established in EXP-1 was </a:t>
            </a:r>
            <a:r>
              <a:rPr lang="en-US" sz="4300" dirty="0">
                <a:latin typeface="AU Passata" panose="020B0503030502030804" pitchFamily="34" charset="0"/>
              </a:rPr>
              <a:t>used to estimate heat production </a:t>
            </a:r>
            <a:r>
              <a:rPr lang="en-US" sz="4300" dirty="0" smtClean="0">
                <a:latin typeface="AU Passata" panose="020B0503030502030804" pitchFamily="34" charset="0"/>
              </a:rPr>
              <a:t>of free-range sows in EXP-2.  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538187"/>
              </p:ext>
            </p:extLst>
          </p:nvPr>
        </p:nvGraphicFramePr>
        <p:xfrm>
          <a:off x="1225304" y="28626063"/>
          <a:ext cx="27566480" cy="838312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10270">
                  <a:extLst>
                    <a:ext uri="{9D8B030D-6E8A-4147-A177-3AD203B41FA5}">
                      <a16:colId xmlns:a16="http://schemas.microsoft.com/office/drawing/2014/main" val="2255904459"/>
                    </a:ext>
                  </a:extLst>
                </a:gridCol>
                <a:gridCol w="7426413">
                  <a:extLst>
                    <a:ext uri="{9D8B030D-6E8A-4147-A177-3AD203B41FA5}">
                      <a16:colId xmlns:a16="http://schemas.microsoft.com/office/drawing/2014/main" val="1319564052"/>
                    </a:ext>
                  </a:extLst>
                </a:gridCol>
                <a:gridCol w="2507226">
                  <a:extLst>
                    <a:ext uri="{9D8B030D-6E8A-4147-A177-3AD203B41FA5}">
                      <a16:colId xmlns:a16="http://schemas.microsoft.com/office/drawing/2014/main" val="1653448441"/>
                    </a:ext>
                  </a:extLst>
                </a:gridCol>
                <a:gridCol w="2507226">
                  <a:extLst>
                    <a:ext uri="{9D8B030D-6E8A-4147-A177-3AD203B41FA5}">
                      <a16:colId xmlns:a16="http://schemas.microsoft.com/office/drawing/2014/main" val="945687473"/>
                    </a:ext>
                  </a:extLst>
                </a:gridCol>
                <a:gridCol w="265471">
                  <a:extLst>
                    <a:ext uri="{9D8B030D-6E8A-4147-A177-3AD203B41FA5}">
                      <a16:colId xmlns:a16="http://schemas.microsoft.com/office/drawing/2014/main" val="1393933528"/>
                    </a:ext>
                  </a:extLst>
                </a:gridCol>
                <a:gridCol w="3008671">
                  <a:extLst>
                    <a:ext uri="{9D8B030D-6E8A-4147-A177-3AD203B41FA5}">
                      <a16:colId xmlns:a16="http://schemas.microsoft.com/office/drawing/2014/main" val="4132030248"/>
                    </a:ext>
                  </a:extLst>
                </a:gridCol>
                <a:gridCol w="3008671">
                  <a:extLst>
                    <a:ext uri="{9D8B030D-6E8A-4147-A177-3AD203B41FA5}">
                      <a16:colId xmlns:a16="http://schemas.microsoft.com/office/drawing/2014/main" val="3048659849"/>
                    </a:ext>
                  </a:extLst>
                </a:gridCol>
                <a:gridCol w="3008671">
                  <a:extLst>
                    <a:ext uri="{9D8B030D-6E8A-4147-A177-3AD203B41FA5}">
                      <a16:colId xmlns:a16="http://schemas.microsoft.com/office/drawing/2014/main" val="39330789"/>
                    </a:ext>
                  </a:extLst>
                </a:gridCol>
                <a:gridCol w="258483">
                  <a:extLst>
                    <a:ext uri="{9D8B030D-6E8A-4147-A177-3AD203B41FA5}">
                      <a16:colId xmlns:a16="http://schemas.microsoft.com/office/drawing/2014/main" val="3294574424"/>
                    </a:ext>
                  </a:extLst>
                </a:gridCol>
                <a:gridCol w="2366729">
                  <a:extLst>
                    <a:ext uri="{9D8B030D-6E8A-4147-A177-3AD203B41FA5}">
                      <a16:colId xmlns:a16="http://schemas.microsoft.com/office/drawing/2014/main" val="2514857788"/>
                    </a:ext>
                  </a:extLst>
                </a:gridCol>
                <a:gridCol w="379486">
                  <a:extLst>
                    <a:ext uri="{9D8B030D-6E8A-4147-A177-3AD203B41FA5}">
                      <a16:colId xmlns:a16="http://schemas.microsoft.com/office/drawing/2014/main" val="2091456008"/>
                    </a:ext>
                  </a:extLst>
                </a:gridCol>
                <a:gridCol w="2219163">
                  <a:extLst>
                    <a:ext uri="{9D8B030D-6E8A-4147-A177-3AD203B41FA5}">
                      <a16:colId xmlns:a16="http://schemas.microsoft.com/office/drawing/2014/main" val="3391571192"/>
                    </a:ext>
                  </a:extLst>
                </a:gridCol>
              </a:tblGrid>
              <a:tr h="634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 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 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Gestation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Lactation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 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b="1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SEM</a:t>
                      </a: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 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b="1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P-val</a:t>
                      </a: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74775"/>
                  </a:ext>
                </a:extLst>
              </a:tr>
              <a:tr h="161151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 Heart rate, BPM 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b="1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Day 60</a:t>
                      </a: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b="1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Day 100</a:t>
                      </a: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da-DK"/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b="1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Day 5</a:t>
                      </a: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b="1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Day 20</a:t>
                      </a: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b="1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Day 40</a:t>
                      </a: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b="1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 </a:t>
                      </a: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05202"/>
                  </a:ext>
                </a:extLst>
              </a:tr>
              <a:tr h="635262"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5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b="1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 </a:t>
                      </a: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61959"/>
                  </a:ext>
                </a:extLst>
              </a:tr>
              <a:tr h="576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Not moving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83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d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94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c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92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c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97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b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101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a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1.4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&lt; 0.001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290925"/>
                  </a:ext>
                </a:extLst>
              </a:tr>
              <a:tr h="577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Walking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2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110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c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120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b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139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a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140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a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139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a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2.4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&lt; 0.001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6718"/>
                  </a:ext>
                </a:extLst>
              </a:tr>
              <a:tr h="489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24 </a:t>
                      </a: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hour-mean</a:t>
                      </a:r>
                      <a:r>
                        <a:rPr lang="da-DK" sz="4000" baseline="30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3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91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d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99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c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98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c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108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b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113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a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1.5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&lt; 0.001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85221"/>
                  </a:ext>
                </a:extLst>
              </a:tr>
              <a:tr h="34239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Distance </a:t>
                      </a:r>
                      <a:r>
                        <a:rPr lang="da-DK" sz="400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covered</a:t>
                      </a: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, km/day</a:t>
                      </a:r>
                      <a:r>
                        <a:rPr lang="da-DK" sz="4000" baseline="30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4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3.4</a:t>
                      </a:r>
                      <a:r>
                        <a:rPr lang="da-DK" sz="4000" baseline="30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a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2.4</a:t>
                      </a:r>
                      <a:r>
                        <a:rPr lang="da-DK" sz="4000" baseline="30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b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1.1</a:t>
                      </a:r>
                      <a:r>
                        <a:rPr lang="da-DK" sz="4000" baseline="30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c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2.0</a:t>
                      </a:r>
                      <a:r>
                        <a:rPr lang="da-DK" sz="4000" baseline="30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b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2.3</a:t>
                      </a:r>
                      <a:r>
                        <a:rPr lang="da-DK" sz="4000" baseline="30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b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0.17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&lt; 0.001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42785"/>
                  </a:ext>
                </a:extLst>
              </a:tr>
              <a:tr h="3724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Estimated</a:t>
                      </a: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 heat </a:t>
                      </a:r>
                      <a:r>
                        <a:rPr lang="da-DK" sz="400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production</a:t>
                      </a: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, </a:t>
                      </a: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MJ/d</a:t>
                      </a:r>
                      <a:r>
                        <a:rPr lang="da-DK" sz="4000" baseline="30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5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27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d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30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c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38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b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39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a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40</a:t>
                      </a:r>
                      <a:r>
                        <a:rPr lang="da-DK" sz="4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a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 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0.3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 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&lt; 0.001</a:t>
                      </a:r>
                      <a:endParaRPr lang="da-DK" sz="4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926910"/>
                  </a:ext>
                </a:extLst>
              </a:tr>
              <a:tr h="636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2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1</a:t>
                      </a:r>
                      <a:endParaRPr lang="da-DK" sz="32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Heart rate during 1-minutes intervals where the distance covered was zero.</a:t>
                      </a:r>
                      <a:endParaRPr lang="da-DK" sz="3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77287"/>
                  </a:ext>
                </a:extLst>
              </a:tr>
              <a:tr h="596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2</a:t>
                      </a:r>
                      <a:endParaRPr lang="da-DK" sz="3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Heart rate during 1-minutes intervals where the distance covered was </a:t>
                      </a:r>
                      <a:r>
                        <a:rPr lang="en-US" sz="3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greater than10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meter/minutes.</a:t>
                      </a:r>
                      <a:endParaRPr lang="da-DK" sz="3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40251"/>
                  </a:ext>
                </a:extLst>
              </a:tr>
              <a:tr h="105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 baseline="30000" dirty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3</a:t>
                      </a:r>
                      <a:endParaRPr lang="da-DK" sz="3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Daily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 mean heart rate estimated as the weighted average of the recorded heart rate during day time (sunrise to sunset) and heart rate at night (s</a:t>
                      </a:r>
                      <a:r>
                        <a:rPr lang="en-US" sz="3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unset to sunrise). The heart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 rate at night </a:t>
                      </a:r>
                      <a:r>
                        <a:rPr lang="en-US" sz="3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was assumed to be identical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 to the heart rate when the sow was relaxing (i.e. not moving). </a:t>
                      </a:r>
                      <a:endParaRPr lang="da-DK" sz="3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722682"/>
                  </a:ext>
                </a:extLst>
              </a:tr>
              <a:tr h="378236"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000" baseline="30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4</a:t>
                      </a:r>
                      <a:endParaRPr lang="da-DK" sz="3000" dirty="0" smtClean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covered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recorded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distance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during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time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multiplied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 the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length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(h) to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recording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time (h) ratio.</a:t>
                      </a:r>
                      <a:endParaRPr lang="da-DK" sz="3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658118"/>
                  </a:ext>
                </a:extLst>
              </a:tr>
              <a:tr h="328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 baseline="30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</a:rPr>
                        <a:t>5</a:t>
                      </a:r>
                      <a:endParaRPr lang="da-DK" sz="3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Heat </a:t>
                      </a:r>
                      <a:r>
                        <a:rPr lang="da-DK" sz="300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</a:t>
                      </a:r>
                      <a:r>
                        <a:rPr lang="da-DK" sz="3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300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</a:t>
                      </a:r>
                      <a:r>
                        <a:rPr lang="da-DK" sz="3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300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</a:t>
                      </a:r>
                      <a:r>
                        <a:rPr lang="da-DK" sz="300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established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relationships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rate and heat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gestation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da-DK" sz="3000" baseline="0" dirty="0" err="1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lactation</a:t>
                      </a:r>
                      <a:r>
                        <a:rPr lang="da-DK" sz="3000" baseline="0" dirty="0" smtClean="0">
                          <a:solidFill>
                            <a:schemeClr val="tx1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da-DK" sz="3000" dirty="0">
                        <a:solidFill>
                          <a:schemeClr val="tx1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92487"/>
                  </a:ext>
                </a:extLst>
              </a:tr>
            </a:tbl>
          </a:graphicData>
        </a:graphic>
      </p:graphicFrame>
      <p:sp>
        <p:nvSpPr>
          <p:cNvPr id="42" name="Content Placeholder 20"/>
          <p:cNvSpPr txBox="1">
            <a:spLocks/>
          </p:cNvSpPr>
          <p:nvPr/>
        </p:nvSpPr>
        <p:spPr>
          <a:xfrm>
            <a:off x="691903" y="38005003"/>
            <a:ext cx="28703364" cy="4302220"/>
          </a:xfrm>
          <a:prstGeom prst="rect">
            <a:avLst/>
          </a:prstGeom>
          <a:solidFill>
            <a:srgbClr val="8FD56B"/>
          </a:solidFill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9600" b="1" dirty="0" smtClean="0"/>
              <a:t>CONCLUSION</a:t>
            </a:r>
          </a:p>
          <a:p>
            <a:pPr marL="2422525" indent="-822325">
              <a:spcBef>
                <a:spcPts val="1200"/>
              </a:spcBef>
            </a:pPr>
            <a:r>
              <a:rPr lang="en-US" sz="4000" dirty="0">
                <a:latin typeface="AU Passata" panose="020B0503030502030804" pitchFamily="34" charset="0"/>
              </a:rPr>
              <a:t>A linear relation between </a:t>
            </a:r>
            <a:r>
              <a:rPr lang="en-US" sz="4000" dirty="0" smtClean="0">
                <a:latin typeface="AU Passata" panose="020B0503030502030804" pitchFamily="34" charset="0"/>
              </a:rPr>
              <a:t>heart rate and heat production (indirect calorimetry) was observed.</a:t>
            </a:r>
            <a:endParaRPr lang="en-US" sz="4000" dirty="0">
              <a:latin typeface="AU Passata" panose="020B0503030502030804" pitchFamily="34" charset="0"/>
            </a:endParaRPr>
          </a:p>
          <a:p>
            <a:pPr marL="2422525" indent="-822325">
              <a:spcBef>
                <a:spcPts val="1200"/>
              </a:spcBef>
            </a:pPr>
            <a:r>
              <a:rPr lang="en-US" sz="4000" dirty="0" smtClean="0">
                <a:latin typeface="AU Passata" panose="020B0503030502030804" pitchFamily="34" charset="0"/>
              </a:rPr>
              <a:t>The daily distance covered by free-range sows ranged between 1.1 and 3.4 km/day, with the lowest distance in early lactation.</a:t>
            </a:r>
            <a:endParaRPr lang="en-US" sz="4000" dirty="0">
              <a:latin typeface="AU Passata" panose="020B0503030502030804" pitchFamily="34" charset="0"/>
            </a:endParaRPr>
          </a:p>
          <a:p>
            <a:pPr marL="2422525" indent="-822325">
              <a:spcBef>
                <a:spcPts val="1200"/>
              </a:spcBef>
            </a:pPr>
            <a:r>
              <a:rPr lang="en-US" sz="4000" dirty="0" smtClean="0">
                <a:latin typeface="AU Passata" panose="020B0503030502030804" pitchFamily="34" charset="0"/>
              </a:rPr>
              <a:t>Heat production of free-range sows increased </a:t>
            </a:r>
            <a:r>
              <a:rPr lang="en-US" sz="4000" dirty="0">
                <a:latin typeface="AU Passata" panose="020B0503030502030804" pitchFamily="34" charset="0"/>
              </a:rPr>
              <a:t>by 48% from </a:t>
            </a:r>
            <a:r>
              <a:rPr lang="en-US" sz="4000" dirty="0" smtClean="0">
                <a:latin typeface="AU Passata" panose="020B0503030502030804" pitchFamily="34" charset="0"/>
              </a:rPr>
              <a:t>day 60 of gestation </a:t>
            </a:r>
            <a:r>
              <a:rPr lang="en-US" sz="4000" dirty="0">
                <a:latin typeface="AU Passata" panose="020B0503030502030804" pitchFamily="34" charset="0"/>
              </a:rPr>
              <a:t>to </a:t>
            </a:r>
            <a:r>
              <a:rPr lang="en-US" sz="4000" dirty="0" smtClean="0">
                <a:latin typeface="AU Passata" panose="020B0503030502030804" pitchFamily="34" charset="0"/>
              </a:rPr>
              <a:t>day 40 in lactation. </a:t>
            </a:r>
          </a:p>
          <a:p>
            <a:pPr marL="324000" indent="0">
              <a:spcBef>
                <a:spcPts val="1200"/>
              </a:spcBef>
              <a:buNone/>
            </a:pPr>
            <a:endParaRPr lang="da-DK" sz="4300" dirty="0">
              <a:latin typeface="AU Passata" panose="020B0503030502030804" pitchFamily="34" charset="0"/>
            </a:endParaRPr>
          </a:p>
          <a:p>
            <a:pPr marL="324000" indent="0">
              <a:spcBef>
                <a:spcPts val="1200"/>
              </a:spcBef>
              <a:buNone/>
            </a:pPr>
            <a:endParaRPr lang="en-US" sz="4300" dirty="0" smtClean="0">
              <a:latin typeface="AU Passata" panose="020B0503030502030804" pitchFamily="34" charset="0"/>
            </a:endParaRPr>
          </a:p>
        </p:txBody>
      </p:sp>
      <p:sp>
        <p:nvSpPr>
          <p:cNvPr id="28" name="Content Placeholder 20"/>
          <p:cNvSpPr txBox="1">
            <a:spLocks/>
          </p:cNvSpPr>
          <p:nvPr/>
        </p:nvSpPr>
        <p:spPr>
          <a:xfrm>
            <a:off x="920500" y="18923103"/>
            <a:ext cx="13793411" cy="7604726"/>
          </a:xfrm>
          <a:prstGeom prst="rect">
            <a:avLst/>
          </a:prstGeom>
          <a:solidFill>
            <a:srgbClr val="8FD56B">
              <a:alpha val="5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buNone/>
            </a:pPr>
            <a:r>
              <a:rPr lang="da-DK" sz="9600" b="1" dirty="0" smtClean="0"/>
              <a:t>RESULTS EXP-1 </a:t>
            </a:r>
            <a:r>
              <a:rPr lang="da-DK" sz="4800" i="1" dirty="0" smtClean="0">
                <a:latin typeface="AU Passata" panose="020B0503030502030804" pitchFamily="34" charset="0"/>
              </a:rPr>
              <a:t>(HR–HP </a:t>
            </a:r>
            <a:r>
              <a:rPr lang="da-DK" sz="4800" i="1" dirty="0" err="1" smtClean="0">
                <a:latin typeface="AU Passata" panose="020B0503030502030804" pitchFamily="34" charset="0"/>
              </a:rPr>
              <a:t>relationship</a:t>
            </a:r>
            <a:r>
              <a:rPr lang="da-DK" sz="4800" i="1" dirty="0" smtClean="0">
                <a:latin typeface="AU Passata" panose="020B0503030502030804" pitchFamily="34" charset="0"/>
              </a:rPr>
              <a:t>)</a:t>
            </a:r>
            <a:endParaRPr lang="da-DK" sz="5000" i="1" dirty="0">
              <a:latin typeface="AU Passata" panose="020B0503030502030804" pitchFamily="34" charset="0"/>
            </a:endParaRPr>
          </a:p>
          <a:p>
            <a:pPr marL="324000" indent="0">
              <a:spcBef>
                <a:spcPts val="1200"/>
              </a:spcBef>
              <a:buNone/>
            </a:pPr>
            <a:endParaRPr lang="en-US" sz="1400" dirty="0" smtClean="0">
              <a:latin typeface="AU Passata" panose="020B0503030502030804" pitchFamily="34" charset="0"/>
            </a:endParaRPr>
          </a:p>
          <a:p>
            <a:pPr marL="324000" indent="0">
              <a:spcBef>
                <a:spcPts val="1200"/>
              </a:spcBef>
              <a:buNone/>
            </a:pPr>
            <a:r>
              <a:rPr lang="en-US" sz="4000" dirty="0" smtClean="0">
                <a:latin typeface="AU Passata" panose="020B0503030502030804" pitchFamily="34" charset="0"/>
              </a:rPr>
              <a:t>The linear relationships </a:t>
            </a:r>
            <a:r>
              <a:rPr lang="en-US" sz="4000" dirty="0">
                <a:latin typeface="AU Passata" panose="020B0503030502030804" pitchFamily="34" charset="0"/>
              </a:rPr>
              <a:t>between </a:t>
            </a:r>
            <a:r>
              <a:rPr lang="en-US" sz="4000" dirty="0" smtClean="0">
                <a:latin typeface="AU Passata" panose="020B0503030502030804" pitchFamily="34" charset="0"/>
              </a:rPr>
              <a:t>HR (Beats per minute) </a:t>
            </a:r>
            <a:r>
              <a:rPr lang="en-US" sz="4000" dirty="0">
                <a:latin typeface="AU Passata" panose="020B0503030502030804" pitchFamily="34" charset="0"/>
              </a:rPr>
              <a:t>and </a:t>
            </a:r>
            <a:r>
              <a:rPr lang="en-US" sz="4000" dirty="0" smtClean="0">
                <a:latin typeface="AU Passata" panose="020B0503030502030804" pitchFamily="34" charset="0"/>
              </a:rPr>
              <a:t>HP (MJ/day) were:</a:t>
            </a:r>
          </a:p>
          <a:p>
            <a:pPr marL="324000" indent="0">
              <a:spcBef>
                <a:spcPts val="1200"/>
              </a:spcBef>
              <a:buNone/>
            </a:pPr>
            <a:endParaRPr lang="en-US" sz="400" dirty="0">
              <a:latin typeface="AU Passata" panose="020B0503030502030804" pitchFamily="34" charset="0"/>
            </a:endParaRPr>
          </a:p>
          <a:p>
            <a:pPr marL="324000" indent="0">
              <a:spcBef>
                <a:spcPts val="1200"/>
              </a:spcBef>
              <a:spcAft>
                <a:spcPts val="600"/>
              </a:spcAft>
              <a:buNone/>
              <a:tabLst>
                <a:tab pos="4310063" algn="l"/>
              </a:tabLst>
            </a:pPr>
            <a:r>
              <a:rPr lang="en-US" sz="4000" b="1" i="1" u="sng" dirty="0">
                <a:latin typeface="AU Passata" panose="020B0503030502030804" pitchFamily="34" charset="0"/>
              </a:rPr>
              <a:t>Gestation</a:t>
            </a:r>
            <a:r>
              <a:rPr lang="en-US" sz="4000" i="1" dirty="0">
                <a:latin typeface="AU Passata" panose="020B0503030502030804" pitchFamily="34" charset="0"/>
              </a:rPr>
              <a:t>:</a:t>
            </a:r>
            <a:r>
              <a:rPr lang="en-US" sz="4000" dirty="0">
                <a:latin typeface="AU Passata" panose="020B0503030502030804" pitchFamily="34" charset="0"/>
              </a:rPr>
              <a:t/>
            </a:r>
            <a:br>
              <a:rPr lang="en-US" sz="4000" dirty="0">
                <a:latin typeface="AU Passata" panose="020B0503030502030804" pitchFamily="34" charset="0"/>
              </a:rPr>
            </a:br>
            <a:r>
              <a:rPr lang="en-US" sz="4000" dirty="0" smtClean="0">
                <a:latin typeface="AU Passata" panose="020B0503030502030804" pitchFamily="34" charset="0"/>
              </a:rPr>
              <a:t>HP (</a:t>
            </a:r>
            <a:r>
              <a:rPr lang="en-US" sz="4000" dirty="0">
                <a:latin typeface="AU Passata" panose="020B0503030502030804" pitchFamily="34" charset="0"/>
              </a:rPr>
              <a:t>R</a:t>
            </a:r>
            <a:r>
              <a:rPr lang="en-US" sz="4000" baseline="30000" dirty="0">
                <a:latin typeface="AU Passata" panose="020B0503030502030804" pitchFamily="34" charset="0"/>
              </a:rPr>
              <a:t>2 </a:t>
            </a:r>
            <a:r>
              <a:rPr lang="en-US" sz="4000" dirty="0">
                <a:latin typeface="AU Passata" panose="020B0503030502030804" pitchFamily="34" charset="0"/>
              </a:rPr>
              <a:t>= 0.62) = </a:t>
            </a:r>
            <a:r>
              <a:rPr lang="en-US" sz="4000" dirty="0" smtClean="0">
                <a:latin typeface="AU Passata" panose="020B0503030502030804" pitchFamily="34" charset="0"/>
              </a:rPr>
              <a:t>	0.323 </a:t>
            </a:r>
            <a:r>
              <a:rPr lang="en-US" sz="4000" dirty="0">
                <a:latin typeface="AU Passata" panose="020B0503030502030804" pitchFamily="34" charset="0"/>
              </a:rPr>
              <a:t>(±0.025; </a:t>
            </a:r>
            <a:r>
              <a:rPr lang="en-US" sz="4000" i="1" dirty="0" smtClean="0">
                <a:latin typeface="AU Passata" panose="020B0503030502030804" pitchFamily="34" charset="0"/>
              </a:rPr>
              <a:t>P </a:t>
            </a:r>
            <a:r>
              <a:rPr lang="en-US" sz="4000" dirty="0">
                <a:latin typeface="AU Passata" panose="020B0503030502030804" pitchFamily="34" charset="0"/>
              </a:rPr>
              <a:t>&lt; 0.001) × </a:t>
            </a:r>
            <a:r>
              <a:rPr lang="en-US" sz="4000" dirty="0" smtClean="0">
                <a:latin typeface="AU Passata" panose="020B0503030502030804" pitchFamily="34" charset="0"/>
              </a:rPr>
              <a:t/>
            </a:r>
            <a:br>
              <a:rPr lang="en-US" sz="4000" dirty="0" smtClean="0">
                <a:latin typeface="AU Passata" panose="020B0503030502030804" pitchFamily="34" charset="0"/>
              </a:rPr>
            </a:br>
            <a:r>
              <a:rPr lang="en-US" sz="4000" dirty="0" smtClean="0">
                <a:latin typeface="AU Passata" panose="020B0503030502030804" pitchFamily="34" charset="0"/>
              </a:rPr>
              <a:t>	HR</a:t>
            </a:r>
            <a:r>
              <a:rPr lang="en-US" sz="4000" dirty="0">
                <a:latin typeface="AU Passata" panose="020B0503030502030804" pitchFamily="34" charset="0"/>
              </a:rPr>
              <a:t>, bpm – 2.4 (±2.3; </a:t>
            </a:r>
            <a:r>
              <a:rPr lang="en-US" sz="4000" i="1" dirty="0">
                <a:latin typeface="AU Passata" panose="020B0503030502030804" pitchFamily="34" charset="0"/>
              </a:rPr>
              <a:t>P </a:t>
            </a:r>
            <a:r>
              <a:rPr lang="en-US" sz="4000" dirty="0">
                <a:latin typeface="AU Passata" panose="020B0503030502030804" pitchFamily="34" charset="0"/>
              </a:rPr>
              <a:t>= 0.33</a:t>
            </a:r>
            <a:r>
              <a:rPr lang="en-US" sz="4000" dirty="0" smtClean="0">
                <a:latin typeface="AU Passata" panose="020B0503030502030804" pitchFamily="34" charset="0"/>
              </a:rPr>
              <a:t>)</a:t>
            </a:r>
            <a:br>
              <a:rPr lang="en-US" sz="4000" dirty="0" smtClean="0">
                <a:latin typeface="AU Passata" panose="020B0503030502030804" pitchFamily="34" charset="0"/>
              </a:rPr>
            </a:br>
            <a:endParaRPr lang="en-US" sz="1100" dirty="0">
              <a:latin typeface="AU Passata" panose="020B0503030502030804" pitchFamily="34" charset="0"/>
            </a:endParaRPr>
          </a:p>
          <a:p>
            <a:pPr marL="324000" indent="0">
              <a:spcBef>
                <a:spcPts val="1200"/>
              </a:spcBef>
              <a:spcAft>
                <a:spcPts val="600"/>
              </a:spcAft>
              <a:buNone/>
              <a:tabLst>
                <a:tab pos="4310063" algn="l"/>
              </a:tabLst>
            </a:pPr>
            <a:r>
              <a:rPr lang="en-US" sz="4000" b="1" i="1" u="sng" dirty="0">
                <a:latin typeface="AU Passata" panose="020B0503030502030804" pitchFamily="34" charset="0"/>
              </a:rPr>
              <a:t>Lactation</a:t>
            </a:r>
            <a:r>
              <a:rPr lang="en-US" sz="4000" i="1" dirty="0">
                <a:latin typeface="AU Passata" panose="020B0503030502030804" pitchFamily="34" charset="0"/>
              </a:rPr>
              <a:t>:</a:t>
            </a:r>
            <a:r>
              <a:rPr lang="en-US" sz="4000" dirty="0">
                <a:latin typeface="AU Passata" panose="020B0503030502030804" pitchFamily="34" charset="0"/>
              </a:rPr>
              <a:t/>
            </a:r>
            <a:br>
              <a:rPr lang="en-US" sz="4000" dirty="0">
                <a:latin typeface="AU Passata" panose="020B0503030502030804" pitchFamily="34" charset="0"/>
              </a:rPr>
            </a:br>
            <a:r>
              <a:rPr lang="en-US" sz="4000" dirty="0" smtClean="0">
                <a:latin typeface="AU Passata" panose="020B0503030502030804" pitchFamily="34" charset="0"/>
              </a:rPr>
              <a:t>HP (R</a:t>
            </a:r>
            <a:r>
              <a:rPr lang="en-US" sz="4000" baseline="30000" dirty="0" smtClean="0">
                <a:latin typeface="AU Passata" panose="020B0503030502030804" pitchFamily="34" charset="0"/>
              </a:rPr>
              <a:t>2 </a:t>
            </a:r>
            <a:r>
              <a:rPr lang="en-US" sz="4000" dirty="0">
                <a:latin typeface="AU Passata" panose="020B0503030502030804" pitchFamily="34" charset="0"/>
              </a:rPr>
              <a:t>= 0.25) = </a:t>
            </a:r>
            <a:r>
              <a:rPr lang="en-US" sz="4000" dirty="0" smtClean="0">
                <a:latin typeface="AU Passata" panose="020B0503030502030804" pitchFamily="34" charset="0"/>
              </a:rPr>
              <a:t>	0.118 </a:t>
            </a:r>
            <a:r>
              <a:rPr lang="en-US" sz="4000" dirty="0">
                <a:latin typeface="AU Passata" panose="020B0503030502030804" pitchFamily="34" charset="0"/>
              </a:rPr>
              <a:t>(± 0.034; </a:t>
            </a:r>
            <a:r>
              <a:rPr lang="en-US" sz="4000" i="1" dirty="0" smtClean="0">
                <a:latin typeface="AU Passata" panose="020B0503030502030804" pitchFamily="34" charset="0"/>
              </a:rPr>
              <a:t>P </a:t>
            </a:r>
            <a:r>
              <a:rPr lang="en-US" sz="4000" dirty="0">
                <a:latin typeface="AU Passata" panose="020B0503030502030804" pitchFamily="34" charset="0"/>
              </a:rPr>
              <a:t>= 0.003) × </a:t>
            </a:r>
            <a:br>
              <a:rPr lang="en-US" sz="4000" dirty="0">
                <a:latin typeface="AU Passata" panose="020B0503030502030804" pitchFamily="34" charset="0"/>
              </a:rPr>
            </a:br>
            <a:r>
              <a:rPr lang="en-US" sz="4000" dirty="0" smtClean="0">
                <a:latin typeface="AU Passata" panose="020B0503030502030804" pitchFamily="34" charset="0"/>
              </a:rPr>
              <a:t>	HR</a:t>
            </a:r>
            <a:r>
              <a:rPr lang="en-US" sz="4000" dirty="0">
                <a:latin typeface="AU Passata" panose="020B0503030502030804" pitchFamily="34" charset="0"/>
              </a:rPr>
              <a:t>, bpm + 26.7 (± 3.4; </a:t>
            </a:r>
            <a:r>
              <a:rPr lang="en-US" sz="4000" i="1" dirty="0">
                <a:latin typeface="AU Passata" panose="020B0503030502030804" pitchFamily="34" charset="0"/>
              </a:rPr>
              <a:t>P </a:t>
            </a:r>
            <a:r>
              <a:rPr lang="en-US" sz="4000" dirty="0">
                <a:latin typeface="AU Passata" panose="020B0503030502030804" pitchFamily="34" charset="0"/>
              </a:rPr>
              <a:t>&lt; 0.001)</a:t>
            </a:r>
            <a:endParaRPr lang="da-DK" sz="5400" b="1" i="1" dirty="0">
              <a:latin typeface="AU Passata" panose="020B0503030502030804" pitchFamily="34" charset="0"/>
            </a:endParaRPr>
          </a:p>
          <a:p>
            <a:pPr marL="0" indent="0">
              <a:buNone/>
            </a:pPr>
            <a:endParaRPr lang="da-DK" sz="4000" dirty="0" smtClean="0">
              <a:latin typeface="AU Passata" panose="020B05030305020308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939931" y="20608182"/>
            <a:ext cx="12851851" cy="5690208"/>
            <a:chOff x="15939931" y="20323537"/>
            <a:chExt cx="12851851" cy="5690208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15939932" y="20323537"/>
              <a:ext cx="12851850" cy="4163395"/>
              <a:chOff x="15939935" y="20687977"/>
              <a:chExt cx="10811328" cy="350236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266"/>
              <a:stretch/>
            </p:blipFill>
            <p:spPr>
              <a:xfrm rot="5400000">
                <a:off x="19617605" y="20704956"/>
                <a:ext cx="3502363" cy="346840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114"/>
              <a:stretch/>
            </p:blipFill>
            <p:spPr>
              <a:xfrm rot="5400000">
                <a:off x="15922957" y="20704957"/>
                <a:ext cx="3502361" cy="346840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47" t="28398" r="32710"/>
              <a:stretch/>
            </p:blipFill>
            <p:spPr>
              <a:xfrm>
                <a:off x="23317864" y="20687978"/>
                <a:ext cx="3433399" cy="35023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5939931" y="24536417"/>
              <a:ext cx="1285185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000" b="1" dirty="0" err="1" smtClean="0">
                  <a:latin typeface="AU Passata" panose="020B0503030502030804" pitchFamily="34" charset="0"/>
                </a:rPr>
                <a:t>Figure</a:t>
              </a:r>
              <a:r>
                <a:rPr lang="da-DK" sz="3000" b="1" dirty="0" smtClean="0">
                  <a:latin typeface="AU Passata" panose="020B0503030502030804" pitchFamily="34" charset="0"/>
                </a:rPr>
                <a:t> 1</a:t>
              </a:r>
              <a:r>
                <a:rPr lang="da-DK" sz="3000" dirty="0" smtClean="0">
                  <a:latin typeface="AU Passata" panose="020B0503030502030804" pitchFamily="34" charset="0"/>
                </a:rPr>
                <a:t>. The </a:t>
              </a:r>
              <a:r>
                <a:rPr lang="da-DK" sz="3000" dirty="0" err="1" smtClean="0">
                  <a:latin typeface="AU Passata" panose="020B0503030502030804" pitchFamily="34" charset="0"/>
                </a:rPr>
                <a:t>activity</a:t>
              </a:r>
              <a:r>
                <a:rPr lang="da-DK" sz="3000" dirty="0" smtClean="0">
                  <a:latin typeface="AU Passata" panose="020B0503030502030804" pitchFamily="34" charset="0"/>
                </a:rPr>
                <a:t> </a:t>
              </a:r>
              <a:r>
                <a:rPr lang="da-DK" sz="3000" dirty="0" err="1" smtClean="0">
                  <a:latin typeface="AU Passata" panose="020B0503030502030804" pitchFamily="34" charset="0"/>
                </a:rPr>
                <a:t>tracking</a:t>
              </a:r>
              <a:r>
                <a:rPr lang="da-DK" sz="3000" dirty="0" smtClean="0">
                  <a:latin typeface="AU Passata" panose="020B0503030502030804" pitchFamily="34" charset="0"/>
                </a:rPr>
                <a:t> and </a:t>
              </a:r>
              <a:r>
                <a:rPr lang="da-DK" sz="3000" dirty="0" err="1" smtClean="0">
                  <a:latin typeface="AU Passata" panose="020B0503030502030804" pitchFamily="34" charset="0"/>
                </a:rPr>
                <a:t>heart</a:t>
              </a:r>
              <a:r>
                <a:rPr lang="da-DK" sz="3000" dirty="0" smtClean="0">
                  <a:latin typeface="AU Passata" panose="020B0503030502030804" pitchFamily="34" charset="0"/>
                </a:rPr>
                <a:t> rate </a:t>
              </a:r>
              <a:r>
                <a:rPr lang="en-US" sz="3000" dirty="0" smtClean="0">
                  <a:latin typeface="AU Passata" panose="020B0503030502030804" pitchFamily="34" charset="0"/>
                </a:rPr>
                <a:t>devices was </a:t>
              </a:r>
              <a:r>
                <a:rPr lang="en-US" sz="3000" dirty="0">
                  <a:latin typeface="AU Passata" panose="020B0503030502030804" pitchFamily="34" charset="0"/>
                </a:rPr>
                <a:t>fastened to the </a:t>
              </a:r>
              <a:r>
                <a:rPr lang="en-US" sz="3000" dirty="0" smtClean="0">
                  <a:latin typeface="AU Passata" panose="020B0503030502030804" pitchFamily="34" charset="0"/>
                </a:rPr>
                <a:t>sow (</a:t>
              </a:r>
              <a:r>
                <a:rPr lang="en-US" sz="3000" dirty="0">
                  <a:latin typeface="AU Passata" panose="020B0503030502030804" pitchFamily="34" charset="0"/>
                </a:rPr>
                <a:t>Polar team pro, Polar®, Denmark</a:t>
              </a:r>
              <a:r>
                <a:rPr lang="en-US" sz="3000" dirty="0" smtClean="0">
                  <a:latin typeface="AU Passata" panose="020B0503030502030804" pitchFamily="34" charset="0"/>
                </a:rPr>
                <a:t>) and data were continuously logged. </a:t>
              </a:r>
              <a:endParaRPr lang="da-DK" sz="3000" dirty="0">
                <a:latin typeface="AU Passata" panose="020B05030305020308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7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720</Words>
  <Application>Microsoft Office PowerPoint</Application>
  <PresentationFormat>Brugerdefineret</PresentationFormat>
  <Paragraphs>107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AU Passata</vt:lpstr>
      <vt:lpstr>Calibri</vt:lpstr>
      <vt:lpstr>Calibri Light</vt:lpstr>
      <vt:lpstr>Times New Roman</vt:lpstr>
      <vt:lpstr>Office Theme</vt:lpstr>
      <vt:lpstr>Heat production in free-range sows estimated by heart rate recordings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Uffe Krogh</dc:creator>
  <cp:lastModifiedBy>Malene Jakobsen</cp:lastModifiedBy>
  <cp:revision>96</cp:revision>
  <cp:lastPrinted>2018-07-23T08:35:02Z</cp:lastPrinted>
  <dcterms:created xsi:type="dcterms:W3CDTF">2018-05-11T11:34:15Z</dcterms:created>
  <dcterms:modified xsi:type="dcterms:W3CDTF">2021-06-09T13:01:16Z</dcterms:modified>
</cp:coreProperties>
</file>