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112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27B6D4-8634-4A96-8D26-ECD3D3AD64C4}"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353476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27B6D4-8634-4A96-8D26-ECD3D3AD64C4}"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82393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27B6D4-8634-4A96-8D26-ECD3D3AD64C4}"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50109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27B6D4-8634-4A96-8D26-ECD3D3AD64C4}"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269519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27B6D4-8634-4A96-8D26-ECD3D3AD64C4}" type="datetimeFigureOut">
              <a:rPr lang="tr-TR" smtClean="0"/>
              <a:t>7.12.2020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33826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27B6D4-8634-4A96-8D26-ECD3D3AD64C4}"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313529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27B6D4-8634-4A96-8D26-ECD3D3AD64C4}" type="datetimeFigureOut">
              <a:rPr lang="tr-TR" smtClean="0"/>
              <a:t>7.12.2020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294653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27B6D4-8634-4A96-8D26-ECD3D3AD64C4}" type="datetimeFigureOut">
              <a:rPr lang="tr-TR" smtClean="0"/>
              <a:t>7.12.2020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94560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7B6D4-8634-4A96-8D26-ECD3D3AD64C4}" type="datetimeFigureOut">
              <a:rPr lang="tr-TR" smtClean="0"/>
              <a:t>7.12.2020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89954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627B6D4-8634-4A96-8D26-ECD3D3AD64C4}"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121946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627B6D4-8634-4A96-8D26-ECD3D3AD64C4}" type="datetimeFigureOut">
              <a:rPr lang="tr-TR" smtClean="0"/>
              <a:t>7.12.2020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D40B0-215F-4A62-8838-55EB475C00D6}" type="slidenum">
              <a:rPr lang="tr-TR" smtClean="0"/>
              <a:t>‹#›</a:t>
            </a:fld>
            <a:endParaRPr lang="tr-TR"/>
          </a:p>
        </p:txBody>
      </p:sp>
    </p:spTree>
    <p:extLst>
      <p:ext uri="{BB962C8B-B14F-4D97-AF65-F5344CB8AC3E}">
        <p14:creationId xmlns:p14="http://schemas.microsoft.com/office/powerpoint/2010/main" val="134333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7B6D4-8634-4A96-8D26-ECD3D3AD64C4}" type="datetimeFigureOut">
              <a:rPr lang="tr-TR" smtClean="0"/>
              <a:t>7.12.2020</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40B0-215F-4A62-8838-55EB475C00D6}" type="slidenum">
              <a:rPr lang="tr-TR" smtClean="0"/>
              <a:t>‹#›</a:t>
            </a:fld>
            <a:endParaRPr lang="tr-TR"/>
          </a:p>
        </p:txBody>
      </p:sp>
    </p:spTree>
    <p:extLst>
      <p:ext uri="{BB962C8B-B14F-4D97-AF65-F5344CB8AC3E}">
        <p14:creationId xmlns:p14="http://schemas.microsoft.com/office/powerpoint/2010/main" val="4105376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4692" y="74816"/>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pPr algn="just"/>
            <a:r>
              <a:rPr lang="tr-TR" sz="1000" dirty="0">
                <a:solidFill>
                  <a:schemeClr val="tx1"/>
                </a:solidFill>
                <a:latin typeface="Arial" panose="020B0604020202020204" pitchFamily="34" charset="0"/>
                <a:cs typeface="Arial" panose="020B0604020202020204" pitchFamily="34" charset="0"/>
              </a:rPr>
              <a:t>Denemenin başladığı döneme ait toprak analiz sonuçları ile denemenin bittiği yılda alınan topraklar karşılaştırıldığında, makro ve mikro element miktarlarında iyileşme ve yaprak analiz sonuçlarında eksikliklerin yeterli seviyelere çıkış sağladığı tespit edilmiştir Bütün yıllar incelendiğinde organik olarak yetiştirilen hayvan yemlerinde maliyet açısından en karlı yem bitkileri kombinasyonu üçgül ve silajlık mısır olarak saptanmıştır. Bu münavebeye ait yem ham maddesinde </a:t>
            </a:r>
            <a:r>
              <a:rPr lang="tr-TR" sz="1000" dirty="0" err="1">
                <a:solidFill>
                  <a:schemeClr val="tx1"/>
                </a:solidFill>
                <a:latin typeface="Arial" panose="020B0604020202020204" pitchFamily="34" charset="0"/>
                <a:cs typeface="Arial" panose="020B0604020202020204" pitchFamily="34" charset="0"/>
              </a:rPr>
              <a:t>mikotoksin</a:t>
            </a:r>
            <a:r>
              <a:rPr lang="tr-TR" sz="1000" dirty="0">
                <a:solidFill>
                  <a:schemeClr val="tx1"/>
                </a:solidFill>
                <a:latin typeface="Arial" panose="020B0604020202020204" pitchFamily="34" charset="0"/>
                <a:cs typeface="Arial" panose="020B0604020202020204" pitchFamily="34" charset="0"/>
              </a:rPr>
              <a:t> açısından da bir sorun yaşanmamıştır. Projeden elde edilen sonuçlarla, organik yem bitkisi üreticisine, zengin içerikli, yüksek kaliteli yem çeşitleri ve kendi içinde sürekli bir münavebe döngüsüyle en ucuz maliyetli üretim sistemi önerilmektedir.</a:t>
            </a:r>
          </a:p>
        </p:txBody>
      </p:sp>
      <p:sp>
        <p:nvSpPr>
          <p:cNvPr id="8" name="Dikdörtgen 7"/>
          <p:cNvSpPr/>
          <p:nvPr/>
        </p:nvSpPr>
        <p:spPr>
          <a:xfrm>
            <a:off x="3369426" y="74816"/>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pPr algn="ctr"/>
            <a:r>
              <a:rPr lang="tr-TR" sz="1200" b="1" dirty="0">
                <a:solidFill>
                  <a:schemeClr val="tx1"/>
                </a:solidFill>
                <a:latin typeface="Arial" panose="020B0604020202020204" pitchFamily="34" charset="0"/>
                <a:cs typeface="Arial" panose="020B0604020202020204" pitchFamily="34" charset="0"/>
              </a:rPr>
              <a:t>Uluslararası Tarımsal Araştırma Ve Eğitim Merkezi Müdürlüğü</a:t>
            </a: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200" b="1" dirty="0" err="1">
                <a:solidFill>
                  <a:schemeClr val="tx1"/>
                </a:solidFill>
                <a:latin typeface="Arial" panose="020B0604020202020204" pitchFamily="34" charset="0"/>
                <a:cs typeface="Arial" panose="020B0604020202020204" pitchFamily="34" charset="0"/>
              </a:rPr>
              <a:t>Camikebir</a:t>
            </a:r>
            <a:r>
              <a:rPr lang="tr-TR" sz="1200" b="1" dirty="0">
                <a:solidFill>
                  <a:schemeClr val="tx1"/>
                </a:solidFill>
                <a:latin typeface="Arial" panose="020B0604020202020204" pitchFamily="34" charset="0"/>
                <a:cs typeface="Arial" panose="020B0604020202020204" pitchFamily="34" charset="0"/>
              </a:rPr>
              <a:t> Mah. Maltepe Yolu No: 27/1 Menemen-İzmir/TÜRKİYE</a:t>
            </a: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200" b="1" dirty="0">
                <a:solidFill>
                  <a:schemeClr val="tx1"/>
                </a:solidFill>
                <a:latin typeface="Arial" panose="020B0604020202020204" pitchFamily="34" charset="0"/>
                <a:cs typeface="Arial" panose="020B0604020202020204" pitchFamily="34" charset="0"/>
              </a:rPr>
              <a:t>Tel: 0 232 831 10 52</a:t>
            </a:r>
          </a:p>
          <a:p>
            <a:pPr algn="ctr"/>
            <a:r>
              <a:rPr lang="tr-TR" sz="1200" b="1" dirty="0">
                <a:solidFill>
                  <a:schemeClr val="tx1"/>
                </a:solidFill>
                <a:latin typeface="Arial" panose="020B0604020202020204" pitchFamily="34" charset="0"/>
                <a:cs typeface="Arial" panose="020B0604020202020204" pitchFamily="34" charset="0"/>
              </a:rPr>
              <a:t>Faks: 0232 831 10 51</a:t>
            </a:r>
          </a:p>
          <a:p>
            <a:pPr algn="ctr"/>
            <a:r>
              <a:rPr lang="tr-TR" sz="1200" b="1" dirty="0">
                <a:solidFill>
                  <a:schemeClr val="tx1"/>
                </a:solidFill>
                <a:latin typeface="Arial" panose="020B0604020202020204" pitchFamily="34" charset="0"/>
                <a:cs typeface="Arial" panose="020B0604020202020204" pitchFamily="34" charset="0"/>
              </a:rPr>
              <a:t>izmirutaem@tarimorman.gov.tr</a:t>
            </a:r>
          </a:p>
        </p:txBody>
      </p:sp>
      <p:sp>
        <p:nvSpPr>
          <p:cNvPr id="9" name="Dikdörtgen 8"/>
          <p:cNvSpPr/>
          <p:nvPr/>
        </p:nvSpPr>
        <p:spPr>
          <a:xfrm>
            <a:off x="6614160" y="74815"/>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200" b="1" dirty="0">
                <a:solidFill>
                  <a:schemeClr val="tx1"/>
                </a:solidFill>
                <a:latin typeface="Arial" panose="020B0604020202020204" pitchFamily="34" charset="0"/>
                <a:cs typeface="Arial" panose="020B0604020202020204" pitchFamily="34" charset="0"/>
              </a:rPr>
              <a:t>T.C.</a:t>
            </a:r>
          </a:p>
          <a:p>
            <a:pPr algn="ctr"/>
            <a:r>
              <a:rPr lang="tr-TR" sz="1200" b="1" dirty="0">
                <a:solidFill>
                  <a:schemeClr val="tx1"/>
                </a:solidFill>
                <a:latin typeface="Arial" panose="020B0604020202020204" pitchFamily="34" charset="0"/>
                <a:cs typeface="Arial" panose="020B0604020202020204" pitchFamily="34" charset="0"/>
              </a:rPr>
              <a:t>TARIM VE ORMAN BAKANLIĞI</a:t>
            </a:r>
          </a:p>
          <a:p>
            <a:pPr algn="ctr"/>
            <a:r>
              <a:rPr lang="tr-TR" sz="1200" b="1" dirty="0">
                <a:solidFill>
                  <a:schemeClr val="tx1"/>
                </a:solidFill>
                <a:latin typeface="Arial" panose="020B0604020202020204" pitchFamily="34" charset="0"/>
                <a:cs typeface="Arial" panose="020B0604020202020204" pitchFamily="34" charset="0"/>
              </a:rPr>
              <a:t>Tarımsal Araştırmalar ve </a:t>
            </a:r>
          </a:p>
          <a:p>
            <a:pPr algn="ctr"/>
            <a:r>
              <a:rPr lang="tr-TR" sz="1200" b="1" dirty="0">
                <a:solidFill>
                  <a:schemeClr val="tx1"/>
                </a:solidFill>
                <a:latin typeface="Arial" panose="020B0604020202020204" pitchFamily="34" charset="0"/>
                <a:cs typeface="Arial" panose="020B0604020202020204" pitchFamily="34" charset="0"/>
              </a:rPr>
              <a:t>Politikalar Genel Müdürlüğü</a:t>
            </a: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200" b="1" dirty="0">
                <a:solidFill>
                  <a:schemeClr val="tx1"/>
                </a:solidFill>
                <a:latin typeface="Arial" panose="020B0604020202020204" pitchFamily="34" charset="0"/>
                <a:cs typeface="Arial" panose="020B0604020202020204" pitchFamily="34" charset="0"/>
              </a:rPr>
              <a:t>ULUSLARARASI TARIMSAL ARAŞTIRMA VE EĞİTİM MERKEZİ MÜDÜRLÜĞÜ</a:t>
            </a: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200" b="1" dirty="0">
                <a:solidFill>
                  <a:schemeClr val="tx1"/>
                </a:solidFill>
                <a:latin typeface="Arial" panose="020B0604020202020204" pitchFamily="34" charset="0"/>
                <a:cs typeface="Arial" panose="020B0604020202020204" pitchFamily="34" charset="0"/>
              </a:rPr>
              <a:t>EGE BÖLGESİ KOŞULLARINDA ORGANİK HAYVAN YEMİ ÜRETİMİNDE FARKLI MÜNAVEBE SİSTEMLERİNİN KARŞILAŞTIRILMASI</a:t>
            </a:r>
          </a:p>
          <a:p>
            <a:pPr algn="ctr"/>
            <a:endParaRPr lang="tr-TR" sz="1200" b="1" dirty="0">
              <a:solidFill>
                <a:schemeClr val="tx1"/>
              </a:solidFill>
              <a:latin typeface="Arial" panose="020B0604020202020204" pitchFamily="34" charset="0"/>
              <a:cs typeface="Arial" panose="020B0604020202020204" pitchFamily="34" charset="0"/>
            </a:endParaRPr>
          </a:p>
          <a:p>
            <a:pPr algn="ctr"/>
            <a:r>
              <a:rPr lang="tr-TR" sz="1000" b="1" dirty="0">
                <a:solidFill>
                  <a:schemeClr val="tx1"/>
                </a:solidFill>
                <a:latin typeface="Arial" panose="020B0604020202020204" pitchFamily="34" charset="0"/>
                <a:cs typeface="Arial" panose="020B0604020202020204" pitchFamily="34" charset="0"/>
              </a:rPr>
              <a:t>Ülfet ERDAL</a:t>
            </a:r>
          </a:p>
          <a:p>
            <a:pPr algn="ctr"/>
            <a:r>
              <a:rPr lang="tr-TR" sz="1000" b="1" dirty="0">
                <a:solidFill>
                  <a:schemeClr val="tx1"/>
                </a:solidFill>
                <a:latin typeface="Arial" panose="020B0604020202020204" pitchFamily="34" charset="0"/>
                <a:cs typeface="Arial" panose="020B0604020202020204" pitchFamily="34" charset="0"/>
              </a:rPr>
              <a:t>Nuri CANDAN</a:t>
            </a:r>
          </a:p>
          <a:p>
            <a:pPr algn="ctr"/>
            <a:r>
              <a:rPr lang="tr-TR" sz="1000" b="1" dirty="0">
                <a:solidFill>
                  <a:schemeClr val="tx1"/>
                </a:solidFill>
                <a:latin typeface="Arial" panose="020B0604020202020204" pitchFamily="34" charset="0"/>
                <a:cs typeface="Arial" panose="020B0604020202020204" pitchFamily="34" charset="0"/>
              </a:rPr>
              <a:t>Bülent GÜRÜN</a:t>
            </a:r>
          </a:p>
          <a:p>
            <a:pPr algn="ctr"/>
            <a:r>
              <a:rPr lang="tr-TR" sz="1000" b="1" dirty="0">
                <a:solidFill>
                  <a:schemeClr val="tx1"/>
                </a:solidFill>
                <a:latin typeface="Arial" panose="020B0604020202020204" pitchFamily="34" charset="0"/>
                <a:cs typeface="Arial" panose="020B0604020202020204" pitchFamily="34" charset="0"/>
              </a:rPr>
              <a:t>Şener ÖZÇELİK</a:t>
            </a:r>
          </a:p>
          <a:p>
            <a:pPr algn="ctr"/>
            <a:r>
              <a:rPr lang="tr-TR" sz="1000" b="1" dirty="0">
                <a:solidFill>
                  <a:schemeClr val="tx1"/>
                </a:solidFill>
                <a:latin typeface="Arial" panose="020B0604020202020204" pitchFamily="34" charset="0"/>
                <a:cs typeface="Arial" panose="020B0604020202020204" pitchFamily="34" charset="0"/>
              </a:rPr>
              <a:t>İlkay EREMİR</a:t>
            </a:r>
          </a:p>
          <a:p>
            <a:pPr algn="ctr"/>
            <a:r>
              <a:rPr lang="tr-TR" sz="1000" b="1" dirty="0" err="1">
                <a:solidFill>
                  <a:schemeClr val="tx1"/>
                </a:solidFill>
                <a:latin typeface="Arial" panose="020B0604020202020204" pitchFamily="34" charset="0"/>
                <a:cs typeface="Arial" panose="020B0604020202020204" pitchFamily="34" charset="0"/>
              </a:rPr>
              <a:t>Dr.Hülya</a:t>
            </a:r>
            <a:r>
              <a:rPr lang="tr-TR" sz="1000" b="1" dirty="0">
                <a:solidFill>
                  <a:schemeClr val="tx1"/>
                </a:solidFill>
                <a:latin typeface="Arial" panose="020B0604020202020204" pitchFamily="34" charset="0"/>
                <a:cs typeface="Arial" panose="020B0604020202020204" pitchFamily="34" charset="0"/>
              </a:rPr>
              <a:t> HANOĞLU</a:t>
            </a:r>
          </a:p>
          <a:p>
            <a:pPr algn="ctr"/>
            <a:r>
              <a:rPr lang="tr-TR" sz="1000" b="1" dirty="0">
                <a:solidFill>
                  <a:schemeClr val="tx1"/>
                </a:solidFill>
                <a:latin typeface="Arial" panose="020B0604020202020204" pitchFamily="34" charset="0"/>
                <a:cs typeface="Arial" panose="020B0604020202020204" pitchFamily="34" charset="0"/>
              </a:rPr>
              <a:t>Prof. Dr. İhsan YAŞA</a:t>
            </a:r>
          </a:p>
          <a:p>
            <a:pPr algn="ctr"/>
            <a:r>
              <a:rPr lang="tr-TR" sz="1000" b="1" dirty="0">
                <a:solidFill>
                  <a:schemeClr val="tx1"/>
                </a:solidFill>
                <a:latin typeface="Arial" panose="020B0604020202020204" pitchFamily="34" charset="0"/>
                <a:cs typeface="Arial" panose="020B0604020202020204" pitchFamily="34" charset="0"/>
              </a:rPr>
              <a:t>Prof. Dr. Alev HALİKİ</a:t>
            </a:r>
          </a:p>
          <a:p>
            <a:pPr algn="ctr"/>
            <a:r>
              <a:rPr lang="tr-TR" sz="1000" b="1" dirty="0">
                <a:solidFill>
                  <a:schemeClr val="tx1"/>
                </a:solidFill>
                <a:latin typeface="Arial" panose="020B0604020202020204" pitchFamily="34" charset="0"/>
                <a:cs typeface="Arial" panose="020B0604020202020204" pitchFamily="34" charset="0"/>
              </a:rPr>
              <a:t>Prof. Dr. Hülya ÖZELÇAM</a:t>
            </a:r>
          </a:p>
          <a:p>
            <a:pPr algn="ctr"/>
            <a:r>
              <a:rPr lang="tr-TR" sz="1000" b="1" dirty="0" err="1">
                <a:solidFill>
                  <a:schemeClr val="tx1"/>
                </a:solidFill>
                <a:latin typeface="Arial" panose="020B0604020202020204" pitchFamily="34" charset="0"/>
                <a:cs typeface="Arial" panose="020B0604020202020204" pitchFamily="34" charset="0"/>
              </a:rPr>
              <a:t>Prof.Dr</a:t>
            </a:r>
            <a:r>
              <a:rPr lang="tr-TR" sz="1000" b="1" dirty="0">
                <a:solidFill>
                  <a:schemeClr val="tx1"/>
                </a:solidFill>
                <a:latin typeface="Arial" panose="020B0604020202020204" pitchFamily="34" charset="0"/>
                <a:cs typeface="Arial" panose="020B0604020202020204" pitchFamily="34" charset="0"/>
              </a:rPr>
              <a:t>. Esen ÇELEN</a:t>
            </a:r>
          </a:p>
          <a:p>
            <a:pPr algn="ctr"/>
            <a:r>
              <a:rPr lang="tr-TR" sz="1000" b="1" dirty="0" err="1">
                <a:solidFill>
                  <a:schemeClr val="tx1"/>
                </a:solidFill>
                <a:latin typeface="Arial" panose="020B0604020202020204" pitchFamily="34" charset="0"/>
                <a:cs typeface="Arial" panose="020B0604020202020204" pitchFamily="34" charset="0"/>
              </a:rPr>
              <a:t>Prof.Dr</a:t>
            </a:r>
            <a:r>
              <a:rPr lang="tr-TR" sz="1000" b="1" dirty="0">
                <a:solidFill>
                  <a:schemeClr val="tx1"/>
                </a:solidFill>
                <a:latin typeface="Arial" panose="020B0604020202020204" pitchFamily="34" charset="0"/>
                <a:cs typeface="Arial" panose="020B0604020202020204" pitchFamily="34" charset="0"/>
              </a:rPr>
              <a:t>. Metin ALTINBAŞ</a:t>
            </a:r>
          </a:p>
          <a:p>
            <a:pPr algn="ctr"/>
            <a:endParaRPr lang="tr-TR" sz="1000" dirty="0">
              <a:solidFill>
                <a:schemeClr val="tx1"/>
              </a:solidFill>
              <a:latin typeface="Arial" panose="020B0604020202020204" pitchFamily="34" charset="0"/>
              <a:cs typeface="Arial" panose="020B0604020202020204" pitchFamily="34" charset="0"/>
            </a:endParaRPr>
          </a:p>
          <a:p>
            <a:pPr algn="ctr"/>
            <a:endParaRPr lang="tr-TR" sz="1000" b="1" dirty="0">
              <a:solidFill>
                <a:schemeClr val="tx1"/>
              </a:solidFill>
              <a:latin typeface="Arial" panose="020B0604020202020204" pitchFamily="34" charset="0"/>
              <a:cs typeface="Arial" panose="020B0604020202020204" pitchFamily="34" charset="0"/>
            </a:endParaRPr>
          </a:p>
          <a:p>
            <a:pPr algn="ctr"/>
            <a:r>
              <a:rPr lang="tr-TR" sz="1000" b="1" dirty="0">
                <a:solidFill>
                  <a:schemeClr val="tx1"/>
                </a:solidFill>
                <a:latin typeface="Arial" panose="020B0604020202020204" pitchFamily="34" charset="0"/>
                <a:cs typeface="Arial" panose="020B0604020202020204" pitchFamily="34" charset="0"/>
              </a:rPr>
              <a:t>İZMİR</a:t>
            </a:r>
          </a:p>
          <a:p>
            <a:pPr algn="ctr"/>
            <a:r>
              <a:rPr lang="tr-TR" sz="1000" b="1" dirty="0">
                <a:solidFill>
                  <a:schemeClr val="tx1"/>
                </a:solidFill>
                <a:latin typeface="Arial" panose="020B0604020202020204" pitchFamily="34" charset="0"/>
                <a:cs typeface="Arial" panose="020B0604020202020204" pitchFamily="34" charset="0"/>
              </a:rPr>
              <a:t>2020</a:t>
            </a:r>
            <a:endParaRPr lang="tr-TR" sz="1400" b="1" dirty="0">
              <a:solidFill>
                <a:schemeClr val="tx1"/>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517473" y="1896533"/>
            <a:ext cx="1352210" cy="1346200"/>
          </a:xfrm>
          <a:prstGeom prst="rect">
            <a:avLst/>
          </a:prstGeom>
          <a:solidFill>
            <a:srgbClr val="FFFFFF"/>
          </a:solidFill>
        </p:spPr>
      </p:pic>
      <p:pic>
        <p:nvPicPr>
          <p:cNvPr id="5" name="Resim 4"/>
          <p:cNvPicPr>
            <a:picLocks noChangeAspect="1"/>
          </p:cNvPicPr>
          <p:nvPr/>
        </p:nvPicPr>
        <p:blipFill>
          <a:blip r:embed="rId3"/>
          <a:stretch>
            <a:fillRect/>
          </a:stretch>
        </p:blipFill>
        <p:spPr>
          <a:xfrm>
            <a:off x="543286" y="212897"/>
            <a:ext cx="2313450" cy="1908000"/>
          </a:xfrm>
          <a:prstGeom prst="rect">
            <a:avLst/>
          </a:prstGeom>
        </p:spPr>
      </p:pic>
      <p:pic>
        <p:nvPicPr>
          <p:cNvPr id="10" name="Resim 9"/>
          <p:cNvPicPr/>
          <p:nvPr/>
        </p:nvPicPr>
        <p:blipFill>
          <a:blip r:embed="rId4"/>
          <a:stretch>
            <a:fillRect/>
          </a:stretch>
        </p:blipFill>
        <p:spPr>
          <a:xfrm>
            <a:off x="382502" y="4705002"/>
            <a:ext cx="2635018" cy="1927879"/>
          </a:xfrm>
          <a:prstGeom prst="rect">
            <a:avLst/>
          </a:prstGeom>
        </p:spPr>
      </p:pic>
    </p:spTree>
    <p:extLst>
      <p:ext uri="{BB962C8B-B14F-4D97-AF65-F5344CB8AC3E}">
        <p14:creationId xmlns:p14="http://schemas.microsoft.com/office/powerpoint/2010/main" val="24223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4692" y="74816"/>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spcAft>
                <a:spcPts val="600"/>
              </a:spcAft>
            </a:pPr>
            <a:r>
              <a:rPr lang="tr-TR" sz="1000" b="1" dirty="0">
                <a:solidFill>
                  <a:schemeClr val="tx1"/>
                </a:solidFill>
                <a:latin typeface="Arial" panose="020B0604020202020204" pitchFamily="34" charset="0"/>
                <a:cs typeface="Arial" panose="020B0604020202020204" pitchFamily="34" charset="0"/>
              </a:rPr>
              <a:t>GİRİŞ</a:t>
            </a:r>
          </a:p>
          <a:p>
            <a:pPr algn="just">
              <a:spcBef>
                <a:spcPts val="600"/>
              </a:spcBef>
              <a:spcAft>
                <a:spcPts val="600"/>
              </a:spcAft>
            </a:pPr>
            <a:r>
              <a:rPr lang="tr-TR" sz="1000" dirty="0">
                <a:solidFill>
                  <a:schemeClr val="tx1"/>
                </a:solidFill>
                <a:latin typeface="Arial" panose="020B0604020202020204" pitchFamily="34" charset="0"/>
                <a:cs typeface="Arial" panose="020B0604020202020204" pitchFamily="34" charset="0"/>
              </a:rPr>
              <a:t>Organik hayvansal üretimde en önemli girdiyi organik yemler oluşturmakta ve hayvanlar için hazırlanan </a:t>
            </a:r>
            <a:r>
              <a:rPr lang="tr-TR" sz="1000" dirty="0" err="1">
                <a:solidFill>
                  <a:schemeClr val="tx1"/>
                </a:solidFill>
                <a:latin typeface="Arial" panose="020B0604020202020204" pitchFamily="34" charset="0"/>
                <a:cs typeface="Arial" panose="020B0604020202020204" pitchFamily="34" charset="0"/>
              </a:rPr>
              <a:t>rasyonların</a:t>
            </a:r>
            <a:r>
              <a:rPr lang="tr-TR" sz="1000" dirty="0">
                <a:solidFill>
                  <a:schemeClr val="tx1"/>
                </a:solidFill>
                <a:latin typeface="Arial" panose="020B0604020202020204" pitchFamily="34" charset="0"/>
                <a:cs typeface="Arial" panose="020B0604020202020204" pitchFamily="34" charset="0"/>
              </a:rPr>
              <a:t> organik yemlerden oluşturulması zorunluluğu bulunmaktadır. Organik yem bitkileri üretiminin her ülkede olduğu gibi Türkiye'de de oldukça yetersiz seviyede olduğu bilinmektedir. Organik hayvancılığın gelişebilmesi kaliteli organik yem girdisinin yeterli seviyede olmasına bağlıdır. Maliyetlerin %70’ini yem girdisinin oluşturduğu düşünüldüğünde, bu sorunlar ülkemizde organik hayvancılığın ilerleyememesinin başlıca nedenleri arasında yer almaktadır. </a:t>
            </a:r>
          </a:p>
          <a:p>
            <a:pPr algn="just"/>
            <a:endParaRPr lang="tr-TR" sz="1000" dirty="0">
              <a:solidFill>
                <a:schemeClr val="tx1"/>
              </a:solidFill>
              <a:latin typeface="Arial" panose="020B0604020202020204" pitchFamily="34" charset="0"/>
              <a:cs typeface="Arial" panose="020B0604020202020204" pitchFamily="34" charset="0"/>
            </a:endParaRPr>
          </a:p>
          <a:p>
            <a:pPr algn="just">
              <a:spcBef>
                <a:spcPts val="600"/>
              </a:spcBef>
              <a:spcAft>
                <a:spcPts val="600"/>
              </a:spcAft>
            </a:pPr>
            <a:r>
              <a:rPr lang="tr-TR" sz="1000" b="1" dirty="0">
                <a:solidFill>
                  <a:schemeClr val="tx1"/>
                </a:solidFill>
                <a:latin typeface="Arial" panose="020B0604020202020204" pitchFamily="34" charset="0"/>
                <a:cs typeface="Arial" panose="020B0604020202020204" pitchFamily="34" charset="0"/>
              </a:rPr>
              <a:t>PROJENİN AMACI</a:t>
            </a:r>
          </a:p>
          <a:p>
            <a:pPr algn="just">
              <a:spcBef>
                <a:spcPts val="600"/>
              </a:spcBef>
              <a:spcAft>
                <a:spcPts val="600"/>
              </a:spcAft>
            </a:pPr>
            <a:r>
              <a:rPr lang="tr-TR" sz="1000" dirty="0">
                <a:solidFill>
                  <a:schemeClr val="tx1"/>
                </a:solidFill>
                <a:latin typeface="Arial" panose="020B0604020202020204" pitchFamily="34" charset="0"/>
                <a:cs typeface="Arial" panose="020B0604020202020204" pitchFamily="34" charset="0"/>
              </a:rPr>
              <a:t>Bu proje Ege Bölgesi Koşullarında organik yem üretiminde, yem besin içeriği yüksek maliyeti düşük, en önemli kalite kriterlerinde bir olan </a:t>
            </a:r>
            <a:r>
              <a:rPr lang="tr-TR" sz="1000" dirty="0" err="1">
                <a:solidFill>
                  <a:schemeClr val="tx1"/>
                </a:solidFill>
                <a:latin typeface="Arial" panose="020B0604020202020204" pitchFamily="34" charset="0"/>
                <a:cs typeface="Arial" panose="020B0604020202020204" pitchFamily="34" charset="0"/>
              </a:rPr>
              <a:t>mikotoksin</a:t>
            </a:r>
            <a:r>
              <a:rPr lang="tr-TR" sz="1000" dirty="0">
                <a:solidFill>
                  <a:schemeClr val="tx1"/>
                </a:solidFill>
                <a:latin typeface="Arial" panose="020B0604020202020204" pitchFamily="34" charset="0"/>
                <a:cs typeface="Arial" panose="020B0604020202020204" pitchFamily="34" charset="0"/>
              </a:rPr>
              <a:t> içermeyen, organik tarımın sürdürülebilirliğine uygun bir münavebe sistemi belirlemek amacı yürütülmüştür. Çiftçimizin organik yem üretimi yaparken proje sonuçlarından </a:t>
            </a:r>
            <a:r>
              <a:rPr lang="tr-TR" sz="1000" dirty="0" err="1">
                <a:solidFill>
                  <a:schemeClr val="tx1"/>
                </a:solidFill>
                <a:latin typeface="Arial" panose="020B0604020202020204" pitchFamily="34" charset="0"/>
                <a:cs typeface="Arial" panose="020B0604020202020204" pitchFamily="34" charset="0"/>
              </a:rPr>
              <a:t>faydanarak</a:t>
            </a:r>
            <a:r>
              <a:rPr lang="tr-TR" sz="1000" dirty="0">
                <a:solidFill>
                  <a:schemeClr val="tx1"/>
                </a:solidFill>
                <a:latin typeface="Arial" panose="020B0604020202020204" pitchFamily="34" charset="0"/>
                <a:cs typeface="Arial" panose="020B0604020202020204" pitchFamily="34" charset="0"/>
              </a:rPr>
              <a:t>, pratiğe aktarılabilen sonuçlar olması amaçlanmıştır.</a:t>
            </a:r>
          </a:p>
        </p:txBody>
      </p:sp>
      <p:sp>
        <p:nvSpPr>
          <p:cNvPr id="8" name="Dikdörtgen 7"/>
          <p:cNvSpPr/>
          <p:nvPr/>
        </p:nvSpPr>
        <p:spPr>
          <a:xfrm>
            <a:off x="3369426" y="74816"/>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endParaRPr lang="tr-TR" sz="1000" dirty="0">
              <a:latin typeface="Arial" panose="020B0604020202020204" pitchFamily="34" charset="0"/>
              <a:cs typeface="Arial" panose="020B0604020202020204" pitchFamily="34" charset="0"/>
            </a:endParaRPr>
          </a:p>
          <a:p>
            <a:pPr algn="just">
              <a:spcBef>
                <a:spcPts val="600"/>
              </a:spcBef>
              <a:spcAft>
                <a:spcPts val="600"/>
              </a:spcAft>
            </a:pPr>
            <a:r>
              <a:rPr lang="tr-TR" sz="1000" b="1" dirty="0">
                <a:solidFill>
                  <a:schemeClr val="tx1"/>
                </a:solidFill>
                <a:latin typeface="Arial" panose="020B0604020202020204" pitchFamily="34" charset="0"/>
                <a:cs typeface="Arial" panose="020B0604020202020204" pitchFamily="34" charset="0"/>
              </a:rPr>
              <a:t>MATERYAL VE YÖNTEM </a:t>
            </a:r>
          </a:p>
          <a:p>
            <a:pPr algn="just">
              <a:spcBef>
                <a:spcPts val="600"/>
              </a:spcBef>
              <a:spcAft>
                <a:spcPts val="600"/>
              </a:spcAft>
            </a:pPr>
            <a:r>
              <a:rPr lang="tr-TR" sz="1000" dirty="0">
                <a:solidFill>
                  <a:schemeClr val="tx1"/>
                </a:solidFill>
                <a:latin typeface="Arial" panose="020B0604020202020204" pitchFamily="34" charset="0"/>
                <a:cs typeface="Arial" panose="020B0604020202020204" pitchFamily="34" charset="0"/>
              </a:rPr>
              <a:t>Deneme 2013 yılında kurulmuş, 2017 yılında ise tamamlanmıştır.5 yıl süre ile 6 farklı </a:t>
            </a:r>
            <a:r>
              <a:rPr lang="tr-TR" sz="1000" dirty="0" err="1">
                <a:solidFill>
                  <a:schemeClr val="tx1"/>
                </a:solidFill>
                <a:latin typeface="Arial" panose="020B0604020202020204" pitchFamily="34" charset="0"/>
                <a:cs typeface="Arial" panose="020B0604020202020204" pitchFamily="34" charset="0"/>
              </a:rPr>
              <a:t>münavabe</a:t>
            </a:r>
            <a:r>
              <a:rPr lang="tr-TR" sz="1000" dirty="0">
                <a:solidFill>
                  <a:schemeClr val="tx1"/>
                </a:solidFill>
                <a:latin typeface="Arial" panose="020B0604020202020204" pitchFamily="34" charset="0"/>
                <a:cs typeface="Arial" panose="020B0604020202020204" pitchFamily="34" charset="0"/>
              </a:rPr>
              <a:t> sisteminde, tesadüf blokları deneme deseninde 4 tekerrürlü olarak UTAEM Ortaköy arazisinde yürütülmüştür. Parseller 2.8 m x 5 m = 14 m</a:t>
            </a:r>
            <a:r>
              <a:rPr lang="tr-TR" sz="1000" baseline="30000" dirty="0">
                <a:solidFill>
                  <a:schemeClr val="tx1"/>
                </a:solidFill>
                <a:latin typeface="Arial" panose="020B0604020202020204" pitchFamily="34" charset="0"/>
                <a:cs typeface="Arial" panose="020B0604020202020204" pitchFamily="34" charset="0"/>
              </a:rPr>
              <a:t>2</a:t>
            </a:r>
            <a:r>
              <a:rPr lang="tr-TR" sz="1000" dirty="0">
                <a:solidFill>
                  <a:schemeClr val="tx1"/>
                </a:solidFill>
                <a:latin typeface="Arial" panose="020B0604020202020204" pitchFamily="34" charset="0"/>
                <a:cs typeface="Arial" panose="020B0604020202020204" pitchFamily="34" charset="0"/>
              </a:rPr>
              <a:t> olup, her parsel arasında 1.5 m, 2 münavebe sistemi arasında ise 5 m mesafe bırakılmıştır. İlk yıl dane mısır ve silajlık mısır bitkilerinin kuzey yaprak yanıklığı hastalığından büyük zarar görmesi nedeniyle parsel verimleri alınamamıştır. </a:t>
            </a:r>
          </a:p>
        </p:txBody>
      </p:sp>
      <p:sp>
        <p:nvSpPr>
          <p:cNvPr id="9" name="Dikdörtgen 8"/>
          <p:cNvSpPr/>
          <p:nvPr/>
        </p:nvSpPr>
        <p:spPr>
          <a:xfrm>
            <a:off x="6614160" y="74815"/>
            <a:ext cx="3158836" cy="6700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1000" dirty="0">
                <a:solidFill>
                  <a:schemeClr val="tx1"/>
                </a:solidFill>
                <a:latin typeface="Arial" panose="020B0604020202020204" pitchFamily="34" charset="0"/>
                <a:cs typeface="Arial" panose="020B0604020202020204" pitchFamily="34" charset="0"/>
              </a:rPr>
              <a:t>Beş yıl yürütülen denemede bütün münavebe sistemlerinden verim, yem besin değerleri, </a:t>
            </a:r>
            <a:r>
              <a:rPr lang="tr-TR" sz="1000" dirty="0" err="1">
                <a:solidFill>
                  <a:schemeClr val="tx1"/>
                </a:solidFill>
                <a:latin typeface="Arial" panose="020B0604020202020204" pitchFamily="34" charset="0"/>
                <a:cs typeface="Arial" panose="020B0604020202020204" pitchFamily="34" charset="0"/>
              </a:rPr>
              <a:t>mikotoksin</a:t>
            </a:r>
            <a:r>
              <a:rPr lang="tr-TR" sz="1000" dirty="0">
                <a:solidFill>
                  <a:schemeClr val="tx1"/>
                </a:solidFill>
                <a:latin typeface="Arial" panose="020B0604020202020204" pitchFamily="34" charset="0"/>
                <a:cs typeface="Arial" panose="020B0604020202020204" pitchFamily="34" charset="0"/>
              </a:rPr>
              <a:t>, küf  ve ekonomik analiz değerlerinin 4 yıllık sonuçları elde edilmiş olup; diğer kriterlerden, toprak verimlilik, toprak makro ve mikro elementleri ve yaprak analiz sonuçlarının 5 yıllık verilerin sonuçları değerlendirilmiştir.</a:t>
            </a: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r>
              <a:rPr lang="tr-TR" sz="1000" dirty="0">
                <a:solidFill>
                  <a:schemeClr val="tx1"/>
                </a:solidFill>
                <a:latin typeface="Arial" panose="020B0604020202020204" pitchFamily="34" charset="0"/>
                <a:cs typeface="Arial" panose="020B0604020202020204" pitchFamily="34" charset="0"/>
              </a:rPr>
              <a:t> </a:t>
            </a: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endParaRPr lang="tr-TR" sz="1000"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endParaRPr lang="tr-TR" sz="1000" b="1" dirty="0">
              <a:solidFill>
                <a:schemeClr val="tx1"/>
              </a:solidFill>
              <a:latin typeface="Arial" panose="020B0604020202020204" pitchFamily="34" charset="0"/>
              <a:cs typeface="Arial" panose="020B0604020202020204" pitchFamily="34" charset="0"/>
            </a:endParaRPr>
          </a:p>
          <a:p>
            <a:pPr algn="just"/>
            <a:r>
              <a:rPr lang="tr-TR" sz="1000" b="1" dirty="0">
                <a:solidFill>
                  <a:schemeClr val="tx1"/>
                </a:solidFill>
                <a:latin typeface="Arial" panose="020B0604020202020204" pitchFamily="34" charset="0"/>
                <a:cs typeface="Arial" panose="020B0604020202020204" pitchFamily="34" charset="0"/>
              </a:rPr>
              <a:t>SONUÇ</a:t>
            </a:r>
          </a:p>
          <a:p>
            <a:pPr algn="just"/>
            <a:endParaRPr lang="tr-TR" sz="1000" b="1" dirty="0">
              <a:solidFill>
                <a:schemeClr val="tx1"/>
              </a:solidFill>
              <a:latin typeface="Arial" panose="020B0604020202020204" pitchFamily="34" charset="0"/>
              <a:cs typeface="Arial" panose="020B0604020202020204" pitchFamily="34" charset="0"/>
            </a:endParaRPr>
          </a:p>
          <a:p>
            <a:pPr algn="just"/>
            <a:r>
              <a:rPr lang="tr-TR" sz="1000" dirty="0">
                <a:solidFill>
                  <a:schemeClr val="tx1"/>
                </a:solidFill>
                <a:latin typeface="Arial" panose="020B0604020202020204" pitchFamily="34" charset="0"/>
                <a:cs typeface="Arial" panose="020B0604020202020204" pitchFamily="34" charset="0"/>
              </a:rPr>
              <a:t>Her bir </a:t>
            </a:r>
            <a:r>
              <a:rPr lang="tr-TR" sz="1000" dirty="0" err="1">
                <a:solidFill>
                  <a:schemeClr val="tx1"/>
                </a:solidFill>
                <a:latin typeface="Arial" panose="020B0604020202020204" pitchFamily="34" charset="0"/>
                <a:cs typeface="Arial" panose="020B0604020202020204" pitchFamily="34" charset="0"/>
              </a:rPr>
              <a:t>münavabe</a:t>
            </a:r>
            <a:r>
              <a:rPr lang="tr-TR" sz="1000" dirty="0">
                <a:solidFill>
                  <a:schemeClr val="tx1"/>
                </a:solidFill>
                <a:latin typeface="Arial" panose="020B0604020202020204" pitchFamily="34" charset="0"/>
                <a:cs typeface="Arial" panose="020B0604020202020204" pitchFamily="34" charset="0"/>
              </a:rPr>
              <a:t> sisteminin kuru madde, ham kül, ham yağ, ham selüloz ve ham protein verimleri değerlendirilmiştir. 6 farklı münavebe sistemi istatistiki olarak değerlendirildiğinde, VI. münavebe sisteminde yer alan bitkilerden [(2014) </a:t>
            </a:r>
            <a:r>
              <a:rPr lang="tr-TR" sz="1000" dirty="0" err="1">
                <a:solidFill>
                  <a:schemeClr val="tx1"/>
                </a:solidFill>
                <a:latin typeface="Arial" panose="020B0604020202020204" pitchFamily="34" charset="0"/>
                <a:cs typeface="Arial" panose="020B0604020202020204" pitchFamily="34" charset="0"/>
              </a:rPr>
              <a:t>üçgül+silajlık</a:t>
            </a:r>
            <a:r>
              <a:rPr lang="tr-TR" sz="1000" dirty="0">
                <a:solidFill>
                  <a:schemeClr val="tx1"/>
                </a:solidFill>
                <a:latin typeface="Arial" panose="020B0604020202020204" pitchFamily="34" charset="0"/>
                <a:cs typeface="Arial" panose="020B0604020202020204" pitchFamily="34" charset="0"/>
              </a:rPr>
              <a:t> mısır, (2015) fiğ/</a:t>
            </a:r>
            <a:r>
              <a:rPr lang="tr-TR" sz="1000" dirty="0" err="1">
                <a:solidFill>
                  <a:schemeClr val="tx1"/>
                </a:solidFill>
                <a:latin typeface="Arial" panose="020B0604020202020204" pitchFamily="34" charset="0"/>
                <a:cs typeface="Arial" panose="020B0604020202020204" pitchFamily="34" charset="0"/>
              </a:rPr>
              <a:t>yulaf+mısır</a:t>
            </a:r>
            <a:r>
              <a:rPr lang="tr-TR" sz="1000" dirty="0">
                <a:solidFill>
                  <a:schemeClr val="tx1"/>
                </a:solidFill>
                <a:latin typeface="Arial" panose="020B0604020202020204" pitchFamily="34" charset="0"/>
                <a:cs typeface="Arial" panose="020B0604020202020204" pitchFamily="34" charset="0"/>
              </a:rPr>
              <a:t> dane (2016) </a:t>
            </a:r>
            <a:r>
              <a:rPr lang="tr-TR" sz="1000" dirty="0" err="1">
                <a:solidFill>
                  <a:schemeClr val="tx1"/>
                </a:solidFill>
                <a:latin typeface="Arial" panose="020B0604020202020204" pitchFamily="34" charset="0"/>
                <a:cs typeface="Arial" panose="020B0604020202020204" pitchFamily="34" charset="0"/>
              </a:rPr>
              <a:t>üçgül+silajlık</a:t>
            </a:r>
            <a:r>
              <a:rPr lang="tr-TR" sz="1000" dirty="0">
                <a:solidFill>
                  <a:schemeClr val="tx1"/>
                </a:solidFill>
                <a:latin typeface="Arial" panose="020B0604020202020204" pitchFamily="34" charset="0"/>
                <a:cs typeface="Arial" panose="020B0604020202020204" pitchFamily="34" charset="0"/>
              </a:rPr>
              <a:t> mısır, (2017) fiğ/</a:t>
            </a:r>
            <a:r>
              <a:rPr lang="tr-TR" sz="1000" dirty="0" err="1">
                <a:solidFill>
                  <a:schemeClr val="tx1"/>
                </a:solidFill>
                <a:latin typeface="Arial" panose="020B0604020202020204" pitchFamily="34" charset="0"/>
                <a:cs typeface="Arial" panose="020B0604020202020204" pitchFamily="34" charset="0"/>
              </a:rPr>
              <a:t>yulaf+mısır</a:t>
            </a:r>
            <a:r>
              <a:rPr lang="tr-TR" sz="1000" dirty="0">
                <a:solidFill>
                  <a:schemeClr val="tx1"/>
                </a:solidFill>
                <a:latin typeface="Arial" panose="020B0604020202020204" pitchFamily="34" charset="0"/>
                <a:cs typeface="Arial" panose="020B0604020202020204" pitchFamily="34" charset="0"/>
              </a:rPr>
              <a:t> dane] en yüksek yem besin içeriği sağlanmıştır. Yem besin maddelerinden, kuru madde (KM) ve ham yağ (HY) verimleri bakımından en yüksek değerler (sırasıyla 8805 kg ve 966 kg) VI. Münavebe sisteminde elde edilmiştir. Bu münavebeyi ikinci sırada aynı özellikler açısından II. Münavebe sistemi [(2014) </a:t>
            </a:r>
            <a:r>
              <a:rPr lang="tr-TR" sz="1000" dirty="0" err="1">
                <a:solidFill>
                  <a:schemeClr val="tx1"/>
                </a:solidFill>
                <a:latin typeface="Arial" panose="020B0604020202020204" pitchFamily="34" charset="0"/>
                <a:cs typeface="Arial" panose="020B0604020202020204" pitchFamily="34" charset="0"/>
              </a:rPr>
              <a:t>üçgül+silajlık</a:t>
            </a:r>
            <a:r>
              <a:rPr lang="tr-TR" sz="1000" dirty="0">
                <a:solidFill>
                  <a:schemeClr val="tx1"/>
                </a:solidFill>
                <a:latin typeface="Arial" panose="020B0604020202020204" pitchFamily="34" charset="0"/>
                <a:cs typeface="Arial" panose="020B0604020202020204" pitchFamily="34" charset="0"/>
              </a:rPr>
              <a:t> mısır, (2015) fiğ/</a:t>
            </a:r>
            <a:r>
              <a:rPr lang="tr-TR" sz="1000" dirty="0" err="1">
                <a:solidFill>
                  <a:schemeClr val="tx1"/>
                </a:solidFill>
                <a:latin typeface="Arial" panose="020B0604020202020204" pitchFamily="34" charset="0"/>
                <a:cs typeface="Arial" panose="020B0604020202020204" pitchFamily="34" charset="0"/>
              </a:rPr>
              <a:t>tritikale+pamuk</a:t>
            </a:r>
            <a:r>
              <a:rPr lang="tr-TR" sz="1000" dirty="0">
                <a:solidFill>
                  <a:schemeClr val="tx1"/>
                </a:solidFill>
                <a:latin typeface="Arial" panose="020B0604020202020204" pitchFamily="34" charset="0"/>
                <a:cs typeface="Arial" panose="020B0604020202020204" pitchFamily="34" charset="0"/>
              </a:rPr>
              <a:t> (2016) </a:t>
            </a:r>
            <a:r>
              <a:rPr lang="tr-TR" sz="1000" dirty="0" err="1">
                <a:solidFill>
                  <a:schemeClr val="tx1"/>
                </a:solidFill>
                <a:latin typeface="Arial" panose="020B0604020202020204" pitchFamily="34" charset="0"/>
                <a:cs typeface="Arial" panose="020B0604020202020204" pitchFamily="34" charset="0"/>
              </a:rPr>
              <a:t>üçgül+silajlık</a:t>
            </a:r>
            <a:r>
              <a:rPr lang="tr-TR" sz="1000" dirty="0">
                <a:solidFill>
                  <a:schemeClr val="tx1"/>
                </a:solidFill>
                <a:latin typeface="Arial" panose="020B0604020202020204" pitchFamily="34" charset="0"/>
                <a:cs typeface="Arial" panose="020B0604020202020204" pitchFamily="34" charset="0"/>
              </a:rPr>
              <a:t> mısır, (2017) fiğ/</a:t>
            </a:r>
            <a:r>
              <a:rPr lang="tr-TR" sz="1000" dirty="0" err="1">
                <a:solidFill>
                  <a:schemeClr val="tx1"/>
                </a:solidFill>
                <a:latin typeface="Arial" panose="020B0604020202020204" pitchFamily="34" charset="0"/>
                <a:cs typeface="Arial" panose="020B0604020202020204" pitchFamily="34" charset="0"/>
              </a:rPr>
              <a:t>tritikale+pamuk</a:t>
            </a:r>
            <a:r>
              <a:rPr lang="tr-TR" sz="1000" dirty="0">
                <a:solidFill>
                  <a:schemeClr val="tx1"/>
                </a:solidFill>
                <a:latin typeface="Arial" panose="020B0604020202020204" pitchFamily="34" charset="0"/>
                <a:cs typeface="Arial" panose="020B0604020202020204" pitchFamily="34" charset="0"/>
              </a:rPr>
              <a:t>] takip etmiştir. </a:t>
            </a:r>
          </a:p>
          <a:p>
            <a:pPr algn="just"/>
            <a:endParaRPr lang="tr-TR" sz="1000" dirty="0">
              <a:solidFill>
                <a:schemeClr val="tx1"/>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2"/>
          <a:stretch>
            <a:fillRect/>
          </a:stretch>
        </p:blipFill>
        <p:spPr>
          <a:xfrm>
            <a:off x="445361" y="4327903"/>
            <a:ext cx="2500140" cy="2196000"/>
          </a:xfrm>
          <a:prstGeom prst="rect">
            <a:avLst/>
          </a:prstGeom>
        </p:spPr>
      </p:pic>
      <p:pic>
        <p:nvPicPr>
          <p:cNvPr id="11" name="Resim 10"/>
          <p:cNvPicPr>
            <a:picLocks noChangeAspect="1"/>
          </p:cNvPicPr>
          <p:nvPr/>
        </p:nvPicPr>
        <p:blipFill>
          <a:blip r:embed="rId3"/>
          <a:stretch>
            <a:fillRect/>
          </a:stretch>
        </p:blipFill>
        <p:spPr>
          <a:xfrm>
            <a:off x="3770587" y="245528"/>
            <a:ext cx="2355893" cy="1875001"/>
          </a:xfrm>
          <a:prstGeom prst="rect">
            <a:avLst/>
          </a:prstGeom>
        </p:spPr>
      </p:pic>
      <p:pic>
        <p:nvPicPr>
          <p:cNvPr id="12" name="Resim 11"/>
          <p:cNvPicPr/>
          <p:nvPr/>
        </p:nvPicPr>
        <p:blipFill>
          <a:blip r:embed="rId4"/>
          <a:stretch>
            <a:fillRect/>
          </a:stretch>
        </p:blipFill>
        <p:spPr>
          <a:xfrm>
            <a:off x="3950836" y="4336213"/>
            <a:ext cx="1996017" cy="2196000"/>
          </a:xfrm>
          <a:prstGeom prst="rect">
            <a:avLst/>
          </a:prstGeom>
        </p:spPr>
      </p:pic>
      <p:pic>
        <p:nvPicPr>
          <p:cNvPr id="13" name="Resim 12"/>
          <p:cNvPicPr>
            <a:picLocks noChangeAspect="1"/>
          </p:cNvPicPr>
          <p:nvPr/>
        </p:nvPicPr>
        <p:blipFill>
          <a:blip r:embed="rId5"/>
          <a:stretch>
            <a:fillRect/>
          </a:stretch>
        </p:blipFill>
        <p:spPr>
          <a:xfrm>
            <a:off x="7968893" y="1915925"/>
            <a:ext cx="1663027" cy="2015996"/>
          </a:xfrm>
          <a:prstGeom prst="rect">
            <a:avLst/>
          </a:prstGeom>
        </p:spPr>
      </p:pic>
      <p:sp>
        <p:nvSpPr>
          <p:cNvPr id="15" name="Dikdörtgen 14"/>
          <p:cNvSpPr/>
          <p:nvPr/>
        </p:nvSpPr>
        <p:spPr>
          <a:xfrm>
            <a:off x="6614160" y="1183028"/>
            <a:ext cx="3027948" cy="2862322"/>
          </a:xfrm>
          <a:prstGeom prst="rect">
            <a:avLst/>
          </a:prstGeom>
        </p:spPr>
        <p:txBody>
          <a:bodyPr wrap="square">
            <a:spAutoFit/>
          </a:bodyPr>
          <a:lstStyle/>
          <a:p>
            <a:r>
              <a:rPr lang="tr-TR" sz="1000" dirty="0">
                <a:latin typeface="Arial" panose="020B0604020202020204" pitchFamily="34" charset="0"/>
                <a:cs typeface="Arial" panose="020B0604020202020204" pitchFamily="34" charset="0"/>
              </a:rPr>
              <a:t>Denemelerde kaba yem olarak fiğ/yulaf (Alper/YVD1-18), fiğ/</a:t>
            </a:r>
            <a:r>
              <a:rPr lang="tr-TR" sz="1000" dirty="0" err="1">
                <a:latin typeface="Arial" panose="020B0604020202020204" pitchFamily="34" charset="0"/>
                <a:cs typeface="Arial" panose="020B0604020202020204" pitchFamily="34" charset="0"/>
              </a:rPr>
              <a:t>tritikale</a:t>
            </a:r>
            <a:r>
              <a:rPr lang="tr-TR" sz="1000" dirty="0">
                <a:latin typeface="Arial" panose="020B0604020202020204" pitchFamily="34" charset="0"/>
                <a:cs typeface="Arial" panose="020B0604020202020204" pitchFamily="34" charset="0"/>
              </a:rPr>
              <a:t> (Alper/Ege Yıldızı) karışımı, üçgül (Demet-82) ve silajlık mısır (Burak), enerji yemi olarak arpa (Hilal), </a:t>
            </a:r>
            <a:r>
              <a:rPr lang="tr-TR" sz="1000" dirty="0" err="1">
                <a:latin typeface="Arial" panose="020B0604020202020204" pitchFamily="34" charset="0"/>
                <a:cs typeface="Arial" panose="020B0604020202020204" pitchFamily="34" charset="0"/>
              </a:rPr>
              <a:t>tritikale</a:t>
            </a:r>
            <a:r>
              <a:rPr lang="tr-TR" sz="1000" dirty="0">
                <a:latin typeface="Arial" panose="020B0604020202020204" pitchFamily="34" charset="0"/>
                <a:cs typeface="Arial" panose="020B0604020202020204" pitchFamily="34" charset="0"/>
              </a:rPr>
              <a:t> (Ege Yıldızı) ve dane</a:t>
            </a:r>
          </a:p>
          <a:p>
            <a:r>
              <a:rPr lang="tr-TR" sz="1000" dirty="0">
                <a:latin typeface="Arial" panose="020B0604020202020204" pitchFamily="34" charset="0"/>
                <a:cs typeface="Arial" panose="020B0604020202020204" pitchFamily="34" charset="0"/>
              </a:rPr>
              <a:t>mısır (Ada 523),</a:t>
            </a:r>
          </a:p>
          <a:p>
            <a:r>
              <a:rPr lang="tr-TR" sz="1000" dirty="0">
                <a:latin typeface="Arial" panose="020B0604020202020204" pitchFamily="34" charset="0"/>
                <a:cs typeface="Arial" panose="020B0604020202020204" pitchFamily="34" charset="0"/>
              </a:rPr>
              <a:t>protein yemi olarak</a:t>
            </a:r>
          </a:p>
          <a:p>
            <a:r>
              <a:rPr lang="tr-TR" sz="1000" dirty="0">
                <a:latin typeface="Arial" panose="020B0604020202020204" pitchFamily="34" charset="0"/>
                <a:cs typeface="Arial" panose="020B0604020202020204" pitchFamily="34" charset="0"/>
              </a:rPr>
              <a:t>pamuk (</a:t>
            </a:r>
            <a:r>
              <a:rPr lang="tr-TR" sz="1000" dirty="0" err="1">
                <a:latin typeface="Arial" panose="020B0604020202020204" pitchFamily="34" charset="0"/>
                <a:cs typeface="Arial" panose="020B0604020202020204" pitchFamily="34" charset="0"/>
              </a:rPr>
              <a:t>Baly</a:t>
            </a:r>
            <a:r>
              <a:rPr lang="tr-TR" sz="1000" dirty="0">
                <a:latin typeface="Arial" panose="020B0604020202020204" pitchFamily="34" charset="0"/>
                <a:cs typeface="Arial" panose="020B0604020202020204" pitchFamily="34" charset="0"/>
              </a:rPr>
              <a:t> 308 ) ve</a:t>
            </a:r>
          </a:p>
          <a:p>
            <a:r>
              <a:rPr lang="tr-TR" sz="1000" dirty="0">
                <a:latin typeface="Arial" panose="020B0604020202020204" pitchFamily="34" charset="0"/>
                <a:cs typeface="Arial" panose="020B0604020202020204" pitchFamily="34" charset="0"/>
              </a:rPr>
              <a:t>soya (Umut) </a:t>
            </a:r>
          </a:p>
          <a:p>
            <a:r>
              <a:rPr lang="tr-TR" sz="1000" dirty="0">
                <a:latin typeface="Arial" panose="020B0604020202020204" pitchFamily="34" charset="0"/>
                <a:cs typeface="Arial" panose="020B0604020202020204" pitchFamily="34" charset="0"/>
              </a:rPr>
              <a:t>kullanılmıştır. Bitki</a:t>
            </a:r>
          </a:p>
          <a:p>
            <a:r>
              <a:rPr lang="tr-TR" sz="1000" dirty="0">
                <a:latin typeface="Arial" panose="020B0604020202020204" pitchFamily="34" charset="0"/>
                <a:cs typeface="Arial" panose="020B0604020202020204" pitchFamily="34" charset="0"/>
              </a:rPr>
              <a:t>beslemede deneme</a:t>
            </a:r>
          </a:p>
          <a:p>
            <a:r>
              <a:rPr lang="tr-TR" sz="1000" dirty="0">
                <a:latin typeface="Arial" panose="020B0604020202020204" pitchFamily="34" charset="0"/>
                <a:cs typeface="Arial" panose="020B0604020202020204" pitchFamily="34" charset="0"/>
              </a:rPr>
              <a:t>parsellerine içeriği</a:t>
            </a:r>
          </a:p>
          <a:p>
            <a:r>
              <a:rPr lang="tr-TR" sz="1000" dirty="0">
                <a:latin typeface="Arial" panose="020B0604020202020204" pitchFamily="34" charset="0"/>
                <a:cs typeface="Arial" panose="020B0604020202020204" pitchFamily="34" charset="0"/>
              </a:rPr>
              <a:t>% 2 N, % 2,5 P</a:t>
            </a:r>
            <a:r>
              <a:rPr lang="tr-TR" sz="1000" baseline="-25000" dirty="0">
                <a:latin typeface="Arial" panose="020B0604020202020204" pitchFamily="34" charset="0"/>
                <a:cs typeface="Arial" panose="020B0604020202020204" pitchFamily="34" charset="0"/>
              </a:rPr>
              <a:t>2</a:t>
            </a:r>
            <a:r>
              <a:rPr lang="tr-TR" sz="1000" dirty="0">
                <a:latin typeface="Arial" panose="020B0604020202020204" pitchFamily="34" charset="0"/>
                <a:cs typeface="Arial" panose="020B0604020202020204" pitchFamily="34" charset="0"/>
              </a:rPr>
              <a:t>O</a:t>
            </a:r>
            <a:r>
              <a:rPr lang="tr-TR" sz="1000" baseline="-25000" dirty="0">
                <a:latin typeface="Arial" panose="020B0604020202020204" pitchFamily="34" charset="0"/>
                <a:cs typeface="Arial" panose="020B0604020202020204" pitchFamily="34" charset="0"/>
              </a:rPr>
              <a:t>5</a:t>
            </a:r>
            <a:r>
              <a:rPr lang="tr-TR" sz="1000" dirty="0">
                <a:latin typeface="Arial" panose="020B0604020202020204" pitchFamily="34" charset="0"/>
                <a:cs typeface="Arial" panose="020B0604020202020204" pitchFamily="34" charset="0"/>
              </a:rPr>
              <a:t>,</a:t>
            </a:r>
          </a:p>
          <a:p>
            <a:r>
              <a:rPr lang="tr-TR" sz="1000" dirty="0">
                <a:latin typeface="Arial" panose="020B0604020202020204" pitchFamily="34" charset="0"/>
                <a:cs typeface="Arial" panose="020B0604020202020204" pitchFamily="34" charset="0"/>
              </a:rPr>
              <a:t>% 2.5 K</a:t>
            </a:r>
            <a:r>
              <a:rPr lang="tr-TR" sz="1000" baseline="-25000" dirty="0">
                <a:latin typeface="Arial" panose="020B0604020202020204" pitchFamily="34" charset="0"/>
                <a:cs typeface="Arial" panose="020B0604020202020204" pitchFamily="34" charset="0"/>
              </a:rPr>
              <a:t>2</a:t>
            </a:r>
            <a:r>
              <a:rPr lang="tr-TR" sz="1000" dirty="0">
                <a:latin typeface="Arial" panose="020B0604020202020204" pitchFamily="34" charset="0"/>
                <a:cs typeface="Arial" panose="020B0604020202020204" pitchFamily="34" charset="0"/>
              </a:rPr>
              <a:t>O, organik</a:t>
            </a:r>
          </a:p>
          <a:p>
            <a:r>
              <a:rPr lang="tr-TR" sz="1000" dirty="0">
                <a:latin typeface="Arial" panose="020B0604020202020204" pitchFamily="34" charset="0"/>
                <a:cs typeface="Arial" panose="020B0604020202020204" pitchFamily="34" charset="0"/>
              </a:rPr>
              <a:t>maddesi % 60, C/N</a:t>
            </a:r>
          </a:p>
          <a:p>
            <a:r>
              <a:rPr lang="tr-TR" sz="1000" dirty="0">
                <a:latin typeface="Arial" panose="020B0604020202020204" pitchFamily="34" charset="0"/>
                <a:cs typeface="Arial" panose="020B0604020202020204" pitchFamily="34" charset="0"/>
              </a:rPr>
              <a:t>oranı 9-12 olan</a:t>
            </a:r>
          </a:p>
          <a:p>
            <a:r>
              <a:rPr lang="tr-TR" sz="1000" dirty="0">
                <a:latin typeface="Arial" panose="020B0604020202020204" pitchFamily="34" charset="0"/>
                <a:cs typeface="Arial" panose="020B0604020202020204" pitchFamily="34" charset="0"/>
              </a:rPr>
              <a:t>organik sertifikalı</a:t>
            </a:r>
          </a:p>
          <a:p>
            <a:r>
              <a:rPr lang="tr-TR" sz="1000" dirty="0">
                <a:latin typeface="Arial" panose="020B0604020202020204" pitchFamily="34" charset="0"/>
                <a:cs typeface="Arial" panose="020B0604020202020204" pitchFamily="34" charset="0"/>
              </a:rPr>
              <a:t>gübre uygulanmıştır.</a:t>
            </a:r>
          </a:p>
        </p:txBody>
      </p:sp>
    </p:spTree>
    <p:extLst>
      <p:ext uri="{BB962C8B-B14F-4D97-AF65-F5344CB8AC3E}">
        <p14:creationId xmlns:p14="http://schemas.microsoft.com/office/powerpoint/2010/main" val="150322268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727</Words>
  <Application>Microsoft Office PowerPoint</Application>
  <PresentationFormat>A4 Kağıt (210x297 mm)</PresentationFormat>
  <Paragraphs>141</Paragraphs>
  <Slides>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vt:i4>
      </vt:variant>
    </vt:vector>
  </HeadingPairs>
  <TitlesOfParts>
    <vt:vector size="7" baseType="lpstr">
      <vt:lpstr>Arial</vt:lpstr>
      <vt:lpstr>Calibri</vt:lpstr>
      <vt:lpstr>Calibri Light</vt:lpstr>
      <vt:lpstr>Times New Roman</vt:lpstr>
      <vt:lpstr>Office Teması</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Nejat ÖZDEN</dc:creator>
  <cp:lastModifiedBy>pc</cp:lastModifiedBy>
  <cp:revision>8</cp:revision>
  <dcterms:created xsi:type="dcterms:W3CDTF">2020-12-01T10:41:54Z</dcterms:created>
  <dcterms:modified xsi:type="dcterms:W3CDTF">2020-12-07T11:27:03Z</dcterms:modified>
</cp:coreProperties>
</file>