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6" r:id="rId2"/>
    <p:sldId id="382" r:id="rId3"/>
    <p:sldId id="383" r:id="rId4"/>
    <p:sldId id="370" r:id="rId5"/>
    <p:sldId id="384" r:id="rId6"/>
    <p:sldId id="349" r:id="rId7"/>
    <p:sldId id="375" r:id="rId8"/>
    <p:sldId id="348" r:id="rId9"/>
    <p:sldId id="360" r:id="rId10"/>
    <p:sldId id="343" r:id="rId11"/>
    <p:sldId id="373" r:id="rId12"/>
    <p:sldId id="378" r:id="rId13"/>
    <p:sldId id="371" r:id="rId14"/>
    <p:sldId id="362" r:id="rId15"/>
    <p:sldId id="380" r:id="rId16"/>
    <p:sldId id="386" r:id="rId17"/>
    <p:sldId id="387" r:id="rId18"/>
    <p:sldId id="361" r:id="rId19"/>
    <p:sldId id="377" r:id="rId20"/>
    <p:sldId id="363" r:id="rId21"/>
    <p:sldId id="367" r:id="rId22"/>
    <p:sldId id="369" r:id="rId23"/>
    <p:sldId id="374" r:id="rId24"/>
    <p:sldId id="3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b-NO" sz="2800" dirty="0">
                <a:solidFill>
                  <a:schemeClr val="tx1"/>
                </a:solidFill>
              </a:rPr>
              <a:t>Jord (%) </a:t>
            </a:r>
            <a:r>
              <a:rPr lang="nb-NO" sz="2800" baseline="0" dirty="0">
                <a:solidFill>
                  <a:schemeClr val="tx1"/>
                </a:solidFill>
              </a:rPr>
              <a:t>etter 13 dager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23845563836103706"/>
          <c:y val="1.7244449061068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'Ark2'!$B$9</c:f>
              <c:strCache>
                <c:ptCount val="1"/>
                <c:pt idx="0">
                  <c:v>Control</c:v>
                </c:pt>
              </c:strCache>
            </c:strRef>
          </c:tx>
          <c:spPr>
            <a:ln w="38100" cap="rnd">
              <a:solidFill>
                <a:srgbClr val="4472C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4472C4"/>
              </a:solidFill>
              <a:ln w="38100">
                <a:solidFill>
                  <a:srgbClr val="4472C4"/>
                </a:solidFill>
              </a:ln>
              <a:effectLst/>
            </c:spPr>
          </c:marker>
          <c:cat>
            <c:strRef>
              <c:f>'Ark2'!$C$8:$K$8</c:f>
              <c:strCache>
                <c:ptCount val="9"/>
                <c:pt idx="0">
                  <c:v>pH</c:v>
                </c:pt>
                <c:pt idx="1">
                  <c:v>P-AL</c:v>
                </c:pt>
                <c:pt idx="2">
                  <c:v>K-AL</c:v>
                </c:pt>
                <c:pt idx="3">
                  <c:v>Mg-AL</c:v>
                </c:pt>
                <c:pt idx="4">
                  <c:v>Ca-AL</c:v>
                </c:pt>
                <c:pt idx="5">
                  <c:v> KHNO3</c:v>
                </c:pt>
                <c:pt idx="6">
                  <c:v> Na-AL</c:v>
                </c:pt>
                <c:pt idx="7">
                  <c:v>Loss of Ignition </c:v>
                </c:pt>
                <c:pt idx="8">
                  <c:v>Soil density</c:v>
                </c:pt>
              </c:strCache>
            </c:strRef>
          </c:cat>
          <c:val>
            <c:numRef>
              <c:f>'Ark2'!$C$9:$K$9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C9-4F91-81E7-5E0CAE31708E}"/>
            </c:ext>
          </c:extLst>
        </c:ser>
        <c:ser>
          <c:idx val="1"/>
          <c:order val="1"/>
          <c:tx>
            <c:strRef>
              <c:f>'Ark2'!$B$10</c:f>
              <c:strCache>
                <c:ptCount val="1"/>
                <c:pt idx="0">
                  <c:v>Biochar+LD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</a:ln>
              <a:effectLst/>
            </c:spPr>
          </c:marker>
          <c:cat>
            <c:strRef>
              <c:f>'Ark2'!$C$8:$K$8</c:f>
              <c:strCache>
                <c:ptCount val="9"/>
                <c:pt idx="0">
                  <c:v>pH</c:v>
                </c:pt>
                <c:pt idx="1">
                  <c:v>P-AL</c:v>
                </c:pt>
                <c:pt idx="2">
                  <c:v>K-AL</c:v>
                </c:pt>
                <c:pt idx="3">
                  <c:v>Mg-AL</c:v>
                </c:pt>
                <c:pt idx="4">
                  <c:v>Ca-AL</c:v>
                </c:pt>
                <c:pt idx="5">
                  <c:v> KHNO3</c:v>
                </c:pt>
                <c:pt idx="6">
                  <c:v> Na-AL</c:v>
                </c:pt>
                <c:pt idx="7">
                  <c:v>Loss of Ignition </c:v>
                </c:pt>
                <c:pt idx="8">
                  <c:v>Soil density</c:v>
                </c:pt>
              </c:strCache>
            </c:strRef>
          </c:cat>
          <c:val>
            <c:numRef>
              <c:f>'Ark2'!$C$10:$K$10</c:f>
              <c:numCache>
                <c:formatCode>0.0</c:formatCode>
                <c:ptCount val="9"/>
                <c:pt idx="0">
                  <c:v>-0.632911392405061</c:v>
                </c:pt>
                <c:pt idx="1">
                  <c:v>-2.8301886792452828</c:v>
                </c:pt>
                <c:pt idx="2">
                  <c:v>13.461538461538474</c:v>
                </c:pt>
                <c:pt idx="3">
                  <c:v>6.2500000000000107</c:v>
                </c:pt>
                <c:pt idx="4">
                  <c:v>6.7307692307692371</c:v>
                </c:pt>
                <c:pt idx="5">
                  <c:v>-1.1904761904761836</c:v>
                </c:pt>
                <c:pt idx="6">
                  <c:v>81.25</c:v>
                </c:pt>
                <c:pt idx="7">
                  <c:v>4.7297297297297307</c:v>
                </c:pt>
                <c:pt idx="8">
                  <c:v>-6.2762745469054328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C9-4F91-81E7-5E0CAE31708E}"/>
            </c:ext>
          </c:extLst>
        </c:ser>
        <c:ser>
          <c:idx val="2"/>
          <c:order val="2"/>
          <c:tx>
            <c:strRef>
              <c:f>'Ark2'!$B$11</c:f>
              <c:strCache>
                <c:ptCount val="1"/>
                <c:pt idx="0">
                  <c:v>Horse manure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strRef>
              <c:f>'Ark2'!$C$8:$K$8</c:f>
              <c:strCache>
                <c:ptCount val="9"/>
                <c:pt idx="0">
                  <c:v>pH</c:v>
                </c:pt>
                <c:pt idx="1">
                  <c:v>P-AL</c:v>
                </c:pt>
                <c:pt idx="2">
                  <c:v>K-AL</c:v>
                </c:pt>
                <c:pt idx="3">
                  <c:v>Mg-AL</c:v>
                </c:pt>
                <c:pt idx="4">
                  <c:v>Ca-AL</c:v>
                </c:pt>
                <c:pt idx="5">
                  <c:v> KHNO3</c:v>
                </c:pt>
                <c:pt idx="6">
                  <c:v> Na-AL</c:v>
                </c:pt>
                <c:pt idx="7">
                  <c:v>Loss of Ignition </c:v>
                </c:pt>
                <c:pt idx="8">
                  <c:v>Soil density</c:v>
                </c:pt>
              </c:strCache>
            </c:strRef>
          </c:cat>
          <c:val>
            <c:numRef>
              <c:f>'Ark2'!$C$11:$K$11</c:f>
              <c:numCache>
                <c:formatCode>0.0</c:formatCode>
                <c:ptCount val="9"/>
                <c:pt idx="0">
                  <c:v>2.8481012658227916</c:v>
                </c:pt>
                <c:pt idx="1">
                  <c:v>2.8301886792452828</c:v>
                </c:pt>
                <c:pt idx="2">
                  <c:v>40.384615384615387</c:v>
                </c:pt>
                <c:pt idx="3">
                  <c:v>9.375</c:v>
                </c:pt>
                <c:pt idx="4">
                  <c:v>4.8076923076923217</c:v>
                </c:pt>
                <c:pt idx="5">
                  <c:v>7.1428571428571423</c:v>
                </c:pt>
                <c:pt idx="6">
                  <c:v>100</c:v>
                </c:pt>
                <c:pt idx="7">
                  <c:v>10.810810810810825</c:v>
                </c:pt>
                <c:pt idx="8">
                  <c:v>-7.3087459791202001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C9-4F91-81E7-5E0CAE31708E}"/>
            </c:ext>
          </c:extLst>
        </c:ser>
        <c:ser>
          <c:idx val="3"/>
          <c:order val="3"/>
          <c:tx>
            <c:strRef>
              <c:f>'Ark2'!$B$12</c:f>
              <c:strCache>
                <c:ptCount val="1"/>
                <c:pt idx="0">
                  <c:v>Solid digestate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AD47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cat>
            <c:strRef>
              <c:f>'Ark2'!$C$8:$K$8</c:f>
              <c:strCache>
                <c:ptCount val="9"/>
                <c:pt idx="0">
                  <c:v>pH</c:v>
                </c:pt>
                <c:pt idx="1">
                  <c:v>P-AL</c:v>
                </c:pt>
                <c:pt idx="2">
                  <c:v>K-AL</c:v>
                </c:pt>
                <c:pt idx="3">
                  <c:v>Mg-AL</c:v>
                </c:pt>
                <c:pt idx="4">
                  <c:v>Ca-AL</c:v>
                </c:pt>
                <c:pt idx="5">
                  <c:v> KHNO3</c:v>
                </c:pt>
                <c:pt idx="6">
                  <c:v> Na-AL</c:v>
                </c:pt>
                <c:pt idx="7">
                  <c:v>Loss of Ignition </c:v>
                </c:pt>
                <c:pt idx="8">
                  <c:v>Soil density</c:v>
                </c:pt>
              </c:strCache>
            </c:strRef>
          </c:cat>
          <c:val>
            <c:numRef>
              <c:f>'Ark2'!$C$12:$K$12</c:f>
              <c:numCache>
                <c:formatCode>0.0</c:formatCode>
                <c:ptCount val="9"/>
                <c:pt idx="0">
                  <c:v>0.632911392405061</c:v>
                </c:pt>
                <c:pt idx="1">
                  <c:v>1.886792452830182</c:v>
                </c:pt>
                <c:pt idx="2">
                  <c:v>23.076923076923077</c:v>
                </c:pt>
                <c:pt idx="3">
                  <c:v>9.375</c:v>
                </c:pt>
                <c:pt idx="4">
                  <c:v>15.865384615384617</c:v>
                </c:pt>
                <c:pt idx="5">
                  <c:v>-3.5714285714285712</c:v>
                </c:pt>
                <c:pt idx="6">
                  <c:v>37.5</c:v>
                </c:pt>
                <c:pt idx="7">
                  <c:v>2.0270270270270196</c:v>
                </c:pt>
                <c:pt idx="8">
                  <c:v>-2.6081901173425082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C9-4F91-81E7-5E0CAE317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918520"/>
        <c:axId val="548917208"/>
      </c:radarChart>
      <c:catAx>
        <c:axId val="548918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917208"/>
        <c:crosses val="autoZero"/>
        <c:auto val="1"/>
        <c:lblAlgn val="ctr"/>
        <c:lblOffset val="100"/>
        <c:noMultiLvlLbl val="0"/>
      </c:catAx>
      <c:valAx>
        <c:axId val="548917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918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>
                <a:solidFill>
                  <a:schemeClr val="tx1"/>
                </a:solidFill>
              </a:rPr>
              <a:t>Planter</a:t>
            </a:r>
            <a:r>
              <a:rPr lang="en-GB" sz="2800" baseline="0" dirty="0">
                <a:solidFill>
                  <a:schemeClr val="tx1"/>
                </a:solidFill>
              </a:rPr>
              <a:t> </a:t>
            </a:r>
            <a:r>
              <a:rPr lang="nb-NO" sz="2800" baseline="0" dirty="0">
                <a:solidFill>
                  <a:schemeClr val="tx1"/>
                </a:solidFill>
              </a:rPr>
              <a:t>(%) etter 6 måneder</a:t>
            </a:r>
            <a:r>
              <a:rPr lang="en-GB" sz="2800" baseline="0" dirty="0">
                <a:solidFill>
                  <a:schemeClr val="tx1"/>
                </a:solidFill>
              </a:rPr>
              <a:t> </a:t>
            </a:r>
            <a:endParaRPr lang="en-GB" sz="2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1407382512001477"/>
          <c:y val="4.45786776308416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54027723948953"/>
          <c:y val="0.2221345199588774"/>
          <c:w val="0.46719219942494877"/>
          <c:h val="0.66326994408632678"/>
        </c:manualLayout>
      </c:layout>
      <c:radarChart>
        <c:radarStyle val="marker"/>
        <c:varyColors val="0"/>
        <c:ser>
          <c:idx val="1"/>
          <c:order val="0"/>
          <c:tx>
            <c:strRef>
              <c:f>'Ark1'!$B$19</c:f>
              <c:strCache>
                <c:ptCount val="1"/>
                <c:pt idx="0">
                  <c:v>Control</c:v>
                </c:pt>
              </c:strCache>
            </c:strRef>
          </c:tx>
          <c:spPr>
            <a:ln w="38100" cap="rnd">
              <a:solidFill>
                <a:srgbClr val="4472C4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38100">
                <a:solidFill>
                  <a:srgbClr val="4472C4"/>
                </a:solidFill>
              </a:ln>
              <a:effectLst/>
            </c:spPr>
          </c:marker>
          <c:cat>
            <c:strRef>
              <c:f>'Ark1'!$C$17:$O$17</c:f>
              <c:strCache>
                <c:ptCount val="13"/>
                <c:pt idx="0">
                  <c:v> N</c:v>
                </c:pt>
                <c:pt idx="1">
                  <c:v>P</c:v>
                </c:pt>
                <c:pt idx="2">
                  <c:v> S</c:v>
                </c:pt>
                <c:pt idx="3">
                  <c:v>K</c:v>
                </c:pt>
                <c:pt idx="4">
                  <c:v>Mg</c:v>
                </c:pt>
                <c:pt idx="5">
                  <c:v>Ca</c:v>
                </c:pt>
                <c:pt idx="6">
                  <c:v> Na</c:v>
                </c:pt>
                <c:pt idx="7">
                  <c:v> Fe</c:v>
                </c:pt>
                <c:pt idx="8">
                  <c:v> B</c:v>
                </c:pt>
                <c:pt idx="9">
                  <c:v> Mn</c:v>
                </c:pt>
                <c:pt idx="10">
                  <c:v>Cu</c:v>
                </c:pt>
                <c:pt idx="11">
                  <c:v> Zn</c:v>
                </c:pt>
                <c:pt idx="12">
                  <c:v>Al</c:v>
                </c:pt>
              </c:strCache>
            </c:strRef>
          </c:cat>
          <c:val>
            <c:numRef>
              <c:f>'Ark1'!$C$19:$O$19</c:f>
              <c:numCache>
                <c:formatCode>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4-4FEB-A72D-6A2EEA41591C}"/>
            </c:ext>
          </c:extLst>
        </c:ser>
        <c:ser>
          <c:idx val="0"/>
          <c:order val="1"/>
          <c:tx>
            <c:strRef>
              <c:f>'Ark1'!$B$18</c:f>
              <c:strCache>
                <c:ptCount val="1"/>
                <c:pt idx="0">
                  <c:v>Biochar+LD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38100">
                <a:solidFill>
                  <a:sysClr val="windowText" lastClr="000000"/>
                </a:solidFill>
              </a:ln>
              <a:effectLst/>
            </c:spPr>
          </c:marker>
          <c:cat>
            <c:strRef>
              <c:f>'Ark1'!$C$17:$O$17</c:f>
              <c:strCache>
                <c:ptCount val="13"/>
                <c:pt idx="0">
                  <c:v> N</c:v>
                </c:pt>
                <c:pt idx="1">
                  <c:v>P</c:v>
                </c:pt>
                <c:pt idx="2">
                  <c:v> S</c:v>
                </c:pt>
                <c:pt idx="3">
                  <c:v>K</c:v>
                </c:pt>
                <c:pt idx="4">
                  <c:v>Mg</c:v>
                </c:pt>
                <c:pt idx="5">
                  <c:v>Ca</c:v>
                </c:pt>
                <c:pt idx="6">
                  <c:v> Na</c:v>
                </c:pt>
                <c:pt idx="7">
                  <c:v> Fe</c:v>
                </c:pt>
                <c:pt idx="8">
                  <c:v> B</c:v>
                </c:pt>
                <c:pt idx="9">
                  <c:v> Mn</c:v>
                </c:pt>
                <c:pt idx="10">
                  <c:v>Cu</c:v>
                </c:pt>
                <c:pt idx="11">
                  <c:v> Zn</c:v>
                </c:pt>
                <c:pt idx="12">
                  <c:v>Al</c:v>
                </c:pt>
              </c:strCache>
            </c:strRef>
          </c:cat>
          <c:val>
            <c:numRef>
              <c:f>'Ark1'!$C$18:$O$18</c:f>
              <c:numCache>
                <c:formatCode>0</c:formatCode>
                <c:ptCount val="13"/>
                <c:pt idx="0">
                  <c:v>21.890023903541156</c:v>
                </c:pt>
                <c:pt idx="1">
                  <c:v>8.1734275789281519</c:v>
                </c:pt>
                <c:pt idx="2">
                  <c:v>-13.34016463524345</c:v>
                </c:pt>
                <c:pt idx="3">
                  <c:v>35.536747416314604</c:v>
                </c:pt>
                <c:pt idx="4">
                  <c:v>16.323059743458543</c:v>
                </c:pt>
                <c:pt idx="5">
                  <c:v>16.262736635553551</c:v>
                </c:pt>
                <c:pt idx="6">
                  <c:v>12.079418419016955</c:v>
                </c:pt>
                <c:pt idx="7">
                  <c:v>18.247080028670805</c:v>
                </c:pt>
                <c:pt idx="8">
                  <c:v>5.5855465363700691</c:v>
                </c:pt>
                <c:pt idx="9">
                  <c:v>9.4045982196004907</c:v>
                </c:pt>
                <c:pt idx="10">
                  <c:v>15.803502652792989</c:v>
                </c:pt>
                <c:pt idx="11">
                  <c:v>15.863785579733547</c:v>
                </c:pt>
                <c:pt idx="12">
                  <c:v>11.444899840275177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44-4FEB-A72D-6A2EEA41591C}"/>
            </c:ext>
          </c:extLst>
        </c:ser>
        <c:ser>
          <c:idx val="2"/>
          <c:order val="2"/>
          <c:tx>
            <c:strRef>
              <c:f>'Ark1'!$B$20</c:f>
              <c:strCache>
                <c:ptCount val="1"/>
                <c:pt idx="0">
                  <c:v>Horse manure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38100">
                <a:solidFill>
                  <a:srgbClr val="FF0000"/>
                </a:solidFill>
              </a:ln>
              <a:effectLst/>
            </c:spPr>
          </c:marker>
          <c:cat>
            <c:strRef>
              <c:f>'Ark1'!$C$17:$O$17</c:f>
              <c:strCache>
                <c:ptCount val="13"/>
                <c:pt idx="0">
                  <c:v> N</c:v>
                </c:pt>
                <c:pt idx="1">
                  <c:v>P</c:v>
                </c:pt>
                <c:pt idx="2">
                  <c:v> S</c:v>
                </c:pt>
                <c:pt idx="3">
                  <c:v>K</c:v>
                </c:pt>
                <c:pt idx="4">
                  <c:v>Mg</c:v>
                </c:pt>
                <c:pt idx="5">
                  <c:v>Ca</c:v>
                </c:pt>
                <c:pt idx="6">
                  <c:v> Na</c:v>
                </c:pt>
                <c:pt idx="7">
                  <c:v> Fe</c:v>
                </c:pt>
                <c:pt idx="8">
                  <c:v> B</c:v>
                </c:pt>
                <c:pt idx="9">
                  <c:v> Mn</c:v>
                </c:pt>
                <c:pt idx="10">
                  <c:v>Cu</c:v>
                </c:pt>
                <c:pt idx="11">
                  <c:v> Zn</c:v>
                </c:pt>
                <c:pt idx="12">
                  <c:v>Al</c:v>
                </c:pt>
              </c:strCache>
            </c:strRef>
          </c:cat>
          <c:val>
            <c:numRef>
              <c:f>'Ark1'!$C$20:$O$20</c:f>
              <c:numCache>
                <c:formatCode>0</c:formatCode>
                <c:ptCount val="13"/>
                <c:pt idx="0">
                  <c:v>-25.14382116414718</c:v>
                </c:pt>
                <c:pt idx="1">
                  <c:v>-23.923395901035153</c:v>
                </c:pt>
                <c:pt idx="2">
                  <c:v>-50.421476334427219</c:v>
                </c:pt>
                <c:pt idx="3">
                  <c:v>-20.003134271702937</c:v>
                </c:pt>
                <c:pt idx="4">
                  <c:v>-30.411500151606003</c:v>
                </c:pt>
                <c:pt idx="5">
                  <c:v>-23.421374436497661</c:v>
                </c:pt>
                <c:pt idx="6">
                  <c:v>-12.087056911345558</c:v>
                </c:pt>
                <c:pt idx="7">
                  <c:v>-52.406453839042577</c:v>
                </c:pt>
                <c:pt idx="8">
                  <c:v>-26.097013161005584</c:v>
                </c:pt>
                <c:pt idx="9">
                  <c:v>-19.108551048571094</c:v>
                </c:pt>
                <c:pt idx="10">
                  <c:v>-9.9390124542720262</c:v>
                </c:pt>
                <c:pt idx="11">
                  <c:v>-8.4387773676175151</c:v>
                </c:pt>
                <c:pt idx="12">
                  <c:v>-57.07447675278533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44-4FEB-A72D-6A2EEA41591C}"/>
            </c:ext>
          </c:extLst>
        </c:ser>
        <c:ser>
          <c:idx val="3"/>
          <c:order val="3"/>
          <c:tx>
            <c:strRef>
              <c:f>'Ark1'!$B$21</c:f>
              <c:strCache>
                <c:ptCount val="1"/>
                <c:pt idx="0">
                  <c:v>Solid digestate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cat>
            <c:strRef>
              <c:f>'Ark1'!$C$17:$O$17</c:f>
              <c:strCache>
                <c:ptCount val="13"/>
                <c:pt idx="0">
                  <c:v> N</c:v>
                </c:pt>
                <c:pt idx="1">
                  <c:v>P</c:v>
                </c:pt>
                <c:pt idx="2">
                  <c:v> S</c:v>
                </c:pt>
                <c:pt idx="3">
                  <c:v>K</c:v>
                </c:pt>
                <c:pt idx="4">
                  <c:v>Mg</c:v>
                </c:pt>
                <c:pt idx="5">
                  <c:v>Ca</c:v>
                </c:pt>
                <c:pt idx="6">
                  <c:v> Na</c:v>
                </c:pt>
                <c:pt idx="7">
                  <c:v> Fe</c:v>
                </c:pt>
                <c:pt idx="8">
                  <c:v> B</c:v>
                </c:pt>
                <c:pt idx="9">
                  <c:v> Mn</c:v>
                </c:pt>
                <c:pt idx="10">
                  <c:v>Cu</c:v>
                </c:pt>
                <c:pt idx="11">
                  <c:v> Zn</c:v>
                </c:pt>
                <c:pt idx="12">
                  <c:v>Al</c:v>
                </c:pt>
              </c:strCache>
            </c:strRef>
          </c:cat>
          <c:val>
            <c:numRef>
              <c:f>'Ark1'!$C$21:$O$21</c:f>
              <c:numCache>
                <c:formatCode>0</c:formatCode>
                <c:ptCount val="13"/>
                <c:pt idx="0">
                  <c:v>52.563778795600889</c:v>
                </c:pt>
                <c:pt idx="1">
                  <c:v>3.0814090944912644</c:v>
                </c:pt>
                <c:pt idx="2">
                  <c:v>4.3577708816282668</c:v>
                </c:pt>
                <c:pt idx="3">
                  <c:v>32.537635535234493</c:v>
                </c:pt>
                <c:pt idx="4">
                  <c:v>13.236675032825701</c:v>
                </c:pt>
                <c:pt idx="5">
                  <c:v>34.136131356806402</c:v>
                </c:pt>
                <c:pt idx="6">
                  <c:v>-40.622525456105976</c:v>
                </c:pt>
                <c:pt idx="7">
                  <c:v>-41.19972860792781</c:v>
                </c:pt>
                <c:pt idx="8">
                  <c:v>9.5239971628969862</c:v>
                </c:pt>
                <c:pt idx="9">
                  <c:v>0.43583569618852208</c:v>
                </c:pt>
                <c:pt idx="10">
                  <c:v>13.057029329442042</c:v>
                </c:pt>
                <c:pt idx="11">
                  <c:v>6.6162804240590125</c:v>
                </c:pt>
                <c:pt idx="12">
                  <c:v>-46.635921471130096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44-4FEB-A72D-6A2EEA415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6566784"/>
        <c:axId val="486567112"/>
      </c:radarChart>
      <c:catAx>
        <c:axId val="48656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567112"/>
        <c:crosses val="autoZero"/>
        <c:auto val="1"/>
        <c:lblAlgn val="ctr"/>
        <c:lblOffset val="100"/>
        <c:noMultiLvlLbl val="0"/>
      </c:catAx>
      <c:valAx>
        <c:axId val="486567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56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'Ark3'!$B$25</c:f>
              <c:strCache>
                <c:ptCount val="1"/>
                <c:pt idx="0">
                  <c:v>BL-High</c:v>
                </c:pt>
              </c:strCache>
            </c:strRef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'Ark3'!$A$27:$A$34</c:f>
              <c:numCache>
                <c:formatCode>m/d/yyyy</c:formatCode>
                <c:ptCount val="8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43844</c:v>
                </c:pt>
                <c:pt idx="5">
                  <c:v>43847</c:v>
                </c:pt>
                <c:pt idx="6">
                  <c:v>43858</c:v>
                </c:pt>
                <c:pt idx="7">
                  <c:v>43871</c:v>
                </c:pt>
              </c:numCache>
            </c:numRef>
          </c:cat>
          <c:val>
            <c:numRef>
              <c:f>'Ark3'!$B$27:$B$34</c:f>
              <c:numCache>
                <c:formatCode>0.0</c:formatCode>
                <c:ptCount val="8"/>
                <c:pt idx="0">
                  <c:v>4.9125734920447549E-2</c:v>
                </c:pt>
                <c:pt idx="1">
                  <c:v>9.0676693348670415E-2</c:v>
                </c:pt>
                <c:pt idx="2">
                  <c:v>0.17745568617221558</c:v>
                </c:pt>
                <c:pt idx="3">
                  <c:v>0.34866034320036243</c:v>
                </c:pt>
                <c:pt idx="4">
                  <c:v>0.80733879933633834</c:v>
                </c:pt>
                <c:pt idx="5">
                  <c:v>1.0842226196589211</c:v>
                </c:pt>
                <c:pt idx="6">
                  <c:v>1.8122836611445985</c:v>
                </c:pt>
                <c:pt idx="7">
                  <c:v>2.4155447443069242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54-4749-95EF-7C327BF41FBA}"/>
            </c:ext>
          </c:extLst>
        </c:ser>
        <c:ser>
          <c:idx val="1"/>
          <c:order val="1"/>
          <c:tx>
            <c:strRef>
              <c:f>'Ark3'!$C$25</c:f>
              <c:strCache>
                <c:ptCount val="1"/>
                <c:pt idx="0">
                  <c:v>BL-Low</c:v>
                </c:pt>
              </c:strCache>
            </c:strRef>
          </c:tx>
          <c:spPr>
            <a:ln w="63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'Ark3'!$A$27:$A$34</c:f>
              <c:numCache>
                <c:formatCode>m/d/yyyy</c:formatCode>
                <c:ptCount val="8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43844</c:v>
                </c:pt>
                <c:pt idx="5">
                  <c:v>43847</c:v>
                </c:pt>
                <c:pt idx="6">
                  <c:v>43858</c:v>
                </c:pt>
                <c:pt idx="7">
                  <c:v>43871</c:v>
                </c:pt>
              </c:numCache>
            </c:numRef>
          </c:cat>
          <c:val>
            <c:numRef>
              <c:f>'Ark3'!$C$27:$C$34</c:f>
              <c:numCache>
                <c:formatCode>0.0</c:formatCode>
                <c:ptCount val="8"/>
                <c:pt idx="0">
                  <c:v>3.76532579030978E-2</c:v>
                </c:pt>
                <c:pt idx="1">
                  <c:v>6.758465627528687E-2</c:v>
                </c:pt>
                <c:pt idx="2">
                  <c:v>8.9941278155251131E-2</c:v>
                </c:pt>
                <c:pt idx="3">
                  <c:v>0.11266560763192514</c:v>
                </c:pt>
                <c:pt idx="4">
                  <c:v>0.18039734694589538</c:v>
                </c:pt>
                <c:pt idx="5">
                  <c:v>0.24504034244750239</c:v>
                </c:pt>
                <c:pt idx="6">
                  <c:v>0.48772735627605979</c:v>
                </c:pt>
                <c:pt idx="7">
                  <c:v>0.86918721710294744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54-4749-95EF-7C327BF41FBA}"/>
            </c:ext>
          </c:extLst>
        </c:ser>
        <c:ser>
          <c:idx val="2"/>
          <c:order val="2"/>
          <c:tx>
            <c:strRef>
              <c:f>'Ark3'!$D$25</c:f>
              <c:strCache>
                <c:ptCount val="1"/>
                <c:pt idx="0">
                  <c:v>HM-High</c:v>
                </c:pt>
              </c:strCache>
            </c:strRef>
          </c:tx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'Ark3'!$A$27:$A$34</c:f>
              <c:numCache>
                <c:formatCode>m/d/yyyy</c:formatCode>
                <c:ptCount val="8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43844</c:v>
                </c:pt>
                <c:pt idx="5">
                  <c:v>43847</c:v>
                </c:pt>
                <c:pt idx="6">
                  <c:v>43858</c:v>
                </c:pt>
                <c:pt idx="7">
                  <c:v>43871</c:v>
                </c:pt>
              </c:numCache>
            </c:numRef>
          </c:cat>
          <c:val>
            <c:numRef>
              <c:f>'Ark3'!$D$27:$D$34</c:f>
              <c:numCache>
                <c:formatCode>0.0</c:formatCode>
                <c:ptCount val="8"/>
                <c:pt idx="0">
                  <c:v>6.95702772975203E-2</c:v>
                </c:pt>
                <c:pt idx="1">
                  <c:v>0.13877284699833045</c:v>
                </c:pt>
                <c:pt idx="2">
                  <c:v>0.23158224440791852</c:v>
                </c:pt>
                <c:pt idx="3">
                  <c:v>0.42028978303945841</c:v>
                </c:pt>
                <c:pt idx="4">
                  <c:v>0.95133309420794987</c:v>
                </c:pt>
                <c:pt idx="5">
                  <c:v>1.2359387740614407</c:v>
                </c:pt>
                <c:pt idx="6">
                  <c:v>2.30052580805605</c:v>
                </c:pt>
                <c:pt idx="7">
                  <c:v>3.4382131122765971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54-4749-95EF-7C327BF41FBA}"/>
            </c:ext>
          </c:extLst>
        </c:ser>
        <c:ser>
          <c:idx val="3"/>
          <c:order val="3"/>
          <c:tx>
            <c:strRef>
              <c:f>'Ark3'!$E$25</c:f>
              <c:strCache>
                <c:ptCount val="1"/>
                <c:pt idx="0">
                  <c:v>HM-Low</c:v>
                </c:pt>
              </c:strCache>
            </c:strRef>
          </c:tx>
          <c:spPr>
            <a:ln w="63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'Ark3'!$A$27:$A$34</c:f>
              <c:numCache>
                <c:formatCode>m/d/yyyy</c:formatCode>
                <c:ptCount val="8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43844</c:v>
                </c:pt>
                <c:pt idx="5">
                  <c:v>43847</c:v>
                </c:pt>
                <c:pt idx="6">
                  <c:v>43858</c:v>
                </c:pt>
                <c:pt idx="7">
                  <c:v>43871</c:v>
                </c:pt>
              </c:numCache>
            </c:numRef>
          </c:cat>
          <c:val>
            <c:numRef>
              <c:f>'Ark3'!$E$27:$E$34</c:f>
              <c:numCache>
                <c:formatCode>0.0</c:formatCode>
                <c:ptCount val="8"/>
                <c:pt idx="0">
                  <c:v>4.7801987572291767E-2</c:v>
                </c:pt>
                <c:pt idx="1">
                  <c:v>9.4280227796427751E-2</c:v>
                </c:pt>
                <c:pt idx="2">
                  <c:v>0.1888546216702236</c:v>
                </c:pt>
                <c:pt idx="3">
                  <c:v>0.37609132991492367</c:v>
                </c:pt>
                <c:pt idx="4">
                  <c:v>0.80652984262357652</c:v>
                </c:pt>
                <c:pt idx="5">
                  <c:v>0.98435323639250183</c:v>
                </c:pt>
                <c:pt idx="6">
                  <c:v>1.6873366197825579</c:v>
                </c:pt>
                <c:pt idx="7">
                  <c:v>2.5123989252803156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54-4749-95EF-7C327BF41FBA}"/>
            </c:ext>
          </c:extLst>
        </c:ser>
        <c:ser>
          <c:idx val="4"/>
          <c:order val="4"/>
          <c:tx>
            <c:strRef>
              <c:f>'Ark3'!$F$25</c:f>
              <c:strCache>
                <c:ptCount val="1"/>
                <c:pt idx="0">
                  <c:v>SD-High</c:v>
                </c:pt>
              </c:strCache>
            </c:strRef>
          </c:tx>
          <c:spPr>
            <a:ln w="63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'Ark3'!$A$27:$A$34</c:f>
              <c:numCache>
                <c:formatCode>m/d/yyyy</c:formatCode>
                <c:ptCount val="8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43844</c:v>
                </c:pt>
                <c:pt idx="5">
                  <c:v>43847</c:v>
                </c:pt>
                <c:pt idx="6">
                  <c:v>43858</c:v>
                </c:pt>
                <c:pt idx="7">
                  <c:v>43871</c:v>
                </c:pt>
              </c:numCache>
            </c:numRef>
          </c:cat>
          <c:val>
            <c:numRef>
              <c:f>'Ark3'!$F$27:$F$34</c:f>
              <c:numCache>
                <c:formatCode>0.0</c:formatCode>
                <c:ptCount val="8"/>
                <c:pt idx="0">
                  <c:v>0.87808574094333047</c:v>
                </c:pt>
                <c:pt idx="1">
                  <c:v>1.5699643549127487</c:v>
                </c:pt>
                <c:pt idx="2">
                  <c:v>2.3647542968122774</c:v>
                </c:pt>
                <c:pt idx="3">
                  <c:v>3.3043341191108446</c:v>
                </c:pt>
                <c:pt idx="4">
                  <c:v>3.9505568207542234</c:v>
                </c:pt>
                <c:pt idx="5">
                  <c:v>6.256451159722241</c:v>
                </c:pt>
                <c:pt idx="6">
                  <c:v>9.7007682181042245</c:v>
                </c:pt>
                <c:pt idx="7">
                  <c:v>11.982661279396085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154-4749-95EF-7C327BF41FBA}"/>
            </c:ext>
          </c:extLst>
        </c:ser>
        <c:ser>
          <c:idx val="5"/>
          <c:order val="5"/>
          <c:tx>
            <c:strRef>
              <c:f>'Ark3'!$G$25</c:f>
              <c:strCache>
                <c:ptCount val="1"/>
                <c:pt idx="0">
                  <c:v>SD-Low</c:v>
                </c:pt>
              </c:strCache>
            </c:strRef>
          </c:tx>
          <c:spPr>
            <a:ln w="6350" cap="rnd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'Ark3'!$A$27:$A$34</c:f>
              <c:numCache>
                <c:formatCode>m/d/yyyy</c:formatCode>
                <c:ptCount val="8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43844</c:v>
                </c:pt>
                <c:pt idx="5">
                  <c:v>43847</c:v>
                </c:pt>
                <c:pt idx="6">
                  <c:v>43858</c:v>
                </c:pt>
                <c:pt idx="7">
                  <c:v>43871</c:v>
                </c:pt>
              </c:numCache>
            </c:numRef>
          </c:cat>
          <c:val>
            <c:numRef>
              <c:f>'Ark3'!$G$27:$G$34</c:f>
              <c:numCache>
                <c:formatCode>0.0</c:formatCode>
                <c:ptCount val="8"/>
                <c:pt idx="0">
                  <c:v>0.34741013737154874</c:v>
                </c:pt>
                <c:pt idx="1">
                  <c:v>0.6370901820596373</c:v>
                </c:pt>
                <c:pt idx="2">
                  <c:v>0.93691895641692002</c:v>
                </c:pt>
                <c:pt idx="3">
                  <c:v>1.2452050054985315</c:v>
                </c:pt>
                <c:pt idx="4">
                  <c:v>2.0412184108562039</c:v>
                </c:pt>
                <c:pt idx="5">
                  <c:v>2.7783250592209443</c:v>
                </c:pt>
                <c:pt idx="6">
                  <c:v>4.5693552212757069</c:v>
                </c:pt>
                <c:pt idx="7">
                  <c:v>5.9030306745426513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54-4749-95EF-7C327BF41FBA}"/>
            </c:ext>
          </c:extLst>
        </c:ser>
        <c:ser>
          <c:idx val="6"/>
          <c:order val="6"/>
          <c:tx>
            <c:strRef>
              <c:f>'Ark3'!$H$25</c:f>
              <c:strCache>
                <c:ptCount val="1"/>
                <c:pt idx="0">
                  <c:v>Soil</c:v>
                </c:pt>
              </c:strCache>
            </c:strRef>
          </c:tx>
          <c:spPr>
            <a:ln w="63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'Ark3'!$A$27:$A$34</c:f>
              <c:numCache>
                <c:formatCode>m/d/yyyy</c:formatCode>
                <c:ptCount val="8"/>
                <c:pt idx="0">
                  <c:v>43837</c:v>
                </c:pt>
                <c:pt idx="1">
                  <c:v>43838</c:v>
                </c:pt>
                <c:pt idx="2">
                  <c:v>43839</c:v>
                </c:pt>
                <c:pt idx="3">
                  <c:v>43840</c:v>
                </c:pt>
                <c:pt idx="4">
                  <c:v>43844</c:v>
                </c:pt>
                <c:pt idx="5">
                  <c:v>43847</c:v>
                </c:pt>
                <c:pt idx="6">
                  <c:v>43858</c:v>
                </c:pt>
                <c:pt idx="7">
                  <c:v>43871</c:v>
                </c:pt>
              </c:numCache>
            </c:numRef>
          </c:cat>
          <c:val>
            <c:numRef>
              <c:f>'Ark3'!$H$27:$H$34</c:f>
              <c:numCache>
                <c:formatCode>0.0</c:formatCode>
                <c:ptCount val="8"/>
                <c:pt idx="0">
                  <c:v>2.2503704918648268E-2</c:v>
                </c:pt>
                <c:pt idx="1">
                  <c:v>4.9346359478473788E-2</c:v>
                </c:pt>
                <c:pt idx="2">
                  <c:v>8.0822129756844566E-2</c:v>
                </c:pt>
                <c:pt idx="3">
                  <c:v>3.5373470803496031E-2</c:v>
                </c:pt>
                <c:pt idx="4">
                  <c:v>0.10259041948207255</c:v>
                </c:pt>
                <c:pt idx="5">
                  <c:v>8.5602328514073539E-2</c:v>
                </c:pt>
                <c:pt idx="6">
                  <c:v>0.29446024344531918</c:v>
                </c:pt>
                <c:pt idx="7">
                  <c:v>0.62046979868835361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154-4749-95EF-7C327BF41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242952"/>
        <c:axId val="482241312"/>
      </c:lineChart>
      <c:dateAx>
        <c:axId val="482242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baseline="0" dirty="0">
                    <a:solidFill>
                      <a:sysClr val="windowText" lastClr="000000"/>
                    </a:solidFill>
                  </a:rPr>
                  <a:t>Dato</a:t>
                </a:r>
                <a:endParaRPr lang="en-GB" sz="200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d\.m\.yy;@" sourceLinked="0"/>
        <c:majorTickMark val="cross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241312"/>
        <c:crosses val="autoZero"/>
        <c:auto val="1"/>
        <c:lblOffset val="100"/>
        <c:baseTimeUnit val="days"/>
        <c:majorUnit val="3"/>
        <c:majorTimeUnit val="days"/>
      </c:dateAx>
      <c:valAx>
        <c:axId val="482241312"/>
        <c:scaling>
          <c:orientation val="minMax"/>
          <c:max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000" b="0" i="0" u="none" strike="noStrike" baseline="0" dirty="0">
                    <a:solidFill>
                      <a:sysClr val="windowText" lastClr="000000"/>
                    </a:solidFill>
                    <a:effectLst/>
                  </a:rPr>
                  <a:t>Total </a:t>
                </a:r>
                <a:r>
                  <a:rPr lang="en-GB" sz="2000" b="0" i="0" u="none" strike="noStrike" baseline="0" dirty="0" err="1">
                    <a:solidFill>
                      <a:sysClr val="windowText" lastClr="000000"/>
                    </a:solidFill>
                    <a:effectLst/>
                  </a:rPr>
                  <a:t>utslipp</a:t>
                </a:r>
                <a:r>
                  <a:rPr lang="en-GB" sz="2000" b="0" i="0" u="none" strike="noStrike" baseline="0" dirty="0">
                    <a:solidFill>
                      <a:sysClr val="windowText" lastClr="000000"/>
                    </a:solidFill>
                    <a:effectLst/>
                  </a:rPr>
                  <a:t> CO</a:t>
                </a:r>
                <a:r>
                  <a:rPr lang="en-GB" sz="2000" b="0" i="0" u="none" strike="noStrike" baseline="0" dirty="0">
                    <a:solidFill>
                      <a:sysClr val="windowText" lastClr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₂ </a:t>
                </a:r>
                <a:r>
                  <a:rPr lang="en-GB" sz="2000" b="0" i="0" u="none" strike="noStrike" baseline="0" dirty="0">
                    <a:solidFill>
                      <a:sysClr val="windowText" lastClr="000000"/>
                    </a:solidFill>
                    <a:effectLst/>
                  </a:rPr>
                  <a:t>(g CO</a:t>
                </a:r>
                <a:r>
                  <a:rPr lang="en-GB" sz="2000" b="0" i="0" u="none" strike="noStrike" baseline="0" dirty="0">
                    <a:solidFill>
                      <a:sysClr val="windowText" lastClr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₂-C m</a:t>
                </a:r>
                <a:r>
                  <a:rPr lang="en-GB" sz="2000" b="0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⁻</a:t>
                </a:r>
                <a:r>
                  <a:rPr lang="en-GB" sz="2000" b="0" i="0" u="none" strike="noStrike" baseline="0" dirty="0">
                    <a:solidFill>
                      <a:sysClr val="windowText" lastClr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²)</a:t>
                </a:r>
                <a:endParaRPr lang="en-GB" sz="2000" dirty="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cross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2242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9.6185381718589522E-2"/>
          <c:y val="5.878513689352563E-2"/>
          <c:w val="0.15565819976817621"/>
          <c:h val="0.4530454644873936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778B-E1E3-49CB-9E5B-9DF452EA5370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6AAA7-FF1A-4CEA-B27B-8B954A9E4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8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Thanks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invitation</a:t>
            </a:r>
            <a:endParaRPr lang="nb-NO" dirty="0"/>
          </a:p>
          <a:p>
            <a:r>
              <a:rPr lang="nb-NO" dirty="0" err="1"/>
              <a:t>Since</a:t>
            </a:r>
            <a:r>
              <a:rPr lang="nb-NO" dirty="0"/>
              <a:t> 2011 – </a:t>
            </a:r>
            <a:r>
              <a:rPr lang="nb-NO" dirty="0" err="1"/>
              <a:t>biochar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r>
              <a:rPr lang="nb-NO" dirty="0"/>
              <a:t>Talk </a:t>
            </a:r>
            <a:r>
              <a:rPr lang="nb-NO" dirty="0" err="1"/>
              <a:t>about</a:t>
            </a:r>
            <a:r>
              <a:rPr lang="nb-NO" dirty="0"/>
              <a:t>: my </a:t>
            </a:r>
            <a:r>
              <a:rPr lang="nb-NO" dirty="0" err="1"/>
              <a:t>experience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biochar</a:t>
            </a:r>
            <a:r>
              <a:rPr lang="nb-NO" dirty="0"/>
              <a:t> in Brazil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D4587-B348-4AD9-A42F-5BB01FFCC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0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God dag! I dag jeg vil presentere MERMOLD prosjekt.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er a bilda fra Experiment når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installer </a:t>
            </a:r>
            <a:r>
              <a:rPr lang="nb-NO" dirty="0"/>
              <a:t> vi i juli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Forst </a:t>
            </a:r>
            <a:r>
              <a:rPr lang="nb-NO" sz="1200" dirty="0"/>
              <a:t>Fast råtnerest, Mineralgjødsel, Hestegjødsel, Biokull + flytende råtnerest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D37E0-C9CF-4159-9882-A24BEE774FD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1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99B6F5-345E-4157-8054-5B04B6762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A55DA66-E453-4A2E-9DF8-2DB739E26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9FB3B6-96DD-4B13-860C-2D23340F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3605D2-DDDC-43FF-B2A6-75B50B72F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A54F70F-294E-4185-86D9-C5C83881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51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761B46-0126-4CAF-8708-D7951A3D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FB631B6-018C-4359-A58F-B82224FD7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6C3C50-75B3-4783-89D9-D7C4A799A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F217D8-DAF3-42E1-89A5-17799913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33A30E-9BFF-47F2-8C7F-C9CC08C4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51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7021E89-1A71-473F-9841-A0F6A0F7F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1C71A6B-4E55-400F-A936-1FC160210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7F71EF-F88D-451D-B62C-CFB3A957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ABB12D-ECF5-495D-B70A-866EB848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4DC9571-4151-4260-8CAF-BE8408C56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43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Rektangel 15"/>
          <p:cNvSpPr/>
          <p:nvPr userDrawn="1"/>
        </p:nvSpPr>
        <p:spPr>
          <a:xfrm>
            <a:off x="2245" y="3478936"/>
            <a:ext cx="12194344" cy="3379064"/>
          </a:xfrm>
          <a:prstGeom prst="rect">
            <a:avLst/>
          </a:prstGeom>
          <a:solidFill>
            <a:srgbClr val="7EB84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8063" tIns="14032" rIns="28063" bIns="14032" rtlCol="0" anchor="ctr"/>
          <a:lstStyle/>
          <a:p>
            <a:pPr algn="ctr"/>
            <a:endParaRPr lang="nb-NO" sz="135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27165" y="4869160"/>
            <a:ext cx="10937675" cy="1100518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nb-NO" dirty="0" err="1"/>
              <a:t>Title</a:t>
            </a:r>
            <a:endParaRPr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165" y="5986305"/>
            <a:ext cx="10937675" cy="293985"/>
          </a:xfrm>
        </p:spPr>
        <p:txBody>
          <a:bodyPr>
            <a:normAutofit/>
          </a:bodyPr>
          <a:lstStyle>
            <a:lvl1pPr marL="0" indent="0" algn="ctr">
              <a:buNone/>
              <a:defRPr sz="675">
                <a:solidFill>
                  <a:srgbClr val="FFFFFF"/>
                </a:solidFill>
                <a:latin typeface="Calibri Light"/>
                <a:cs typeface="Calibri Light"/>
              </a:defRPr>
            </a:lvl1pPr>
            <a:lvl2pPr marL="342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4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9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Date  –  </a:t>
            </a:r>
            <a:r>
              <a:rPr lang="nb-NO" dirty="0" err="1"/>
              <a:t>Lecturer</a:t>
            </a:r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8" t="-194" r="440" b="194"/>
          <a:stretch/>
        </p:blipFill>
        <p:spPr>
          <a:xfrm>
            <a:off x="3407701" y="2508200"/>
            <a:ext cx="5348163" cy="18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14B7BB-EDB9-448B-BD62-1954E1182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784918-2D99-4666-92C9-FBE35640B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6AE42E-5C2A-4156-954D-2A8BCB29F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E8FC26D-973C-47B6-9695-B32695E8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C8D774-9769-4A70-85A2-6D5CC6A5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49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DF14EC-1C1B-4952-B582-8CDBF5299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2613BE3-6036-445A-BE13-0649B23D8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0F5EF-7093-4610-9595-6CF76339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BCF722-549E-4845-B33A-77E05047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A64A5B8-EA34-41AA-A57C-2991F404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84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726D26-8A61-4AFA-B210-5F883480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8E48EB-288B-4A5A-ADB1-B08896043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E316C43-6AF3-46AC-8900-F67CD7792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800B1D3-2770-4719-8CB6-E2CB238D3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81F6601-660D-4DC4-803A-7E636029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D3F40EC-DE3A-4597-8C50-B8C2C5F29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9AF5CF-AD20-4981-9099-7ED12CA47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7FBE8FB-B4AA-4E30-9ED9-C970769D9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FF2CCCB-FFBA-4AE4-BC2E-BE7233013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96D0BD5-E78B-4024-A4C1-1FFAA1B70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DADD7EF-8393-4148-8397-642D0FB668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23A3B04-45E3-4352-BCAF-FA31CF3B4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C67A772-F7C5-4A0C-8819-CADC5E125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35F7D23A-0CF8-4EA3-A2B7-446CDB3E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9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E422B1-3350-4496-BAEC-961B45AF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0B4376F-74D7-4375-A808-81F75F08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3EC8960-7E32-409E-9A9A-CD45EB8D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AD2F29D-98B9-4A0A-9A7B-F25926F9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9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CD43FC1-D50B-43F8-AC6F-C8757FBF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42EE4F-B6C6-4928-BB21-AB804A62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C659281-845A-4BB8-B3A2-3527E87D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55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C24DF2-F158-4308-84F6-F7FD6C1C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E46BE4E-B002-4CE4-B100-4FA09702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74E29F6-8695-4364-B3E0-771C5DC5F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54776BA-29B5-498C-91F4-A6D79BB4F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05DDC8B-E1AD-4D69-A478-8351915D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CEE4AEA-081E-4008-86DA-6F08A75B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860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ED9BAD-73F7-4C7C-97F8-74E308F6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7DD8CB0-BCC8-4A3E-BA72-C1D9BA343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A1D629E-29CB-47B3-BCB8-11F3E9F82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AF0499-4877-4ACE-B305-8E3BEE05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9001B58-386B-4EFF-A47F-6F6D692A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B120C8D-B6E6-4352-89E5-8F98D54E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83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824E218-ECD1-41E6-BE39-0A48AD3C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FEEE496-6704-4CAD-830F-E7B7E28D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AB2972D-23D2-4CDF-98A4-ED9C03745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651F7-2DFF-47CB-87E7-3014EEA00BEB}" type="datetimeFigureOut">
              <a:rPr lang="en-GB" smtClean="0"/>
              <a:t>06/03/2020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A90938-9297-4D34-A625-94AB50749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045B182-671D-4D74-A4D2-4746B77F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92C9F-B4B2-4BD3-A77A-2A5D0C27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31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commons.wikimedia.org/wiki/File:Thumbs_up_icon.sv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hyperlink" Target="https://pixabay.com/en/ruler-straight-edge-tool-geometry-145940/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weetlyscrapped.deviantart.com/art/Mason-Jar-21725809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751114" y="4392760"/>
            <a:ext cx="10689772" cy="825389"/>
          </a:xfrm>
        </p:spPr>
        <p:txBody>
          <a:bodyPr>
            <a:normAutofit fontScale="90000"/>
          </a:bodyPr>
          <a:lstStyle/>
          <a:p>
            <a:r>
              <a:rPr lang="en-GB" dirty="0"/>
              <a:t>Potential use of biochar in Norwegian agriculture, and how projects were established</a:t>
            </a:r>
            <a:endParaRPr lang="en-US" sz="2800" b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833869" y="5866034"/>
            <a:ext cx="6152442" cy="220489"/>
          </a:xfrm>
        </p:spPr>
        <p:txBody>
          <a:bodyPr>
            <a:noAutofit/>
          </a:bodyPr>
          <a:lstStyle/>
          <a:p>
            <a:r>
              <a:rPr lang="en-US" sz="1800" dirty="0"/>
              <a:t>Tatiana Rittl</a:t>
            </a:r>
          </a:p>
          <a:p>
            <a:r>
              <a:rPr lang="en-US" sz="1800" dirty="0"/>
              <a:t>10 Mars 2020</a:t>
            </a:r>
          </a:p>
        </p:txBody>
      </p:sp>
    </p:spTree>
    <p:extLst>
      <p:ext uri="{BB962C8B-B14F-4D97-AF65-F5344CB8AC3E}">
        <p14:creationId xmlns:p14="http://schemas.microsoft.com/office/powerpoint/2010/main" val="779146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6">
            <a:extLst>
              <a:ext uri="{FF2B5EF4-FFF2-40B4-BE49-F238E27FC236}">
                <a16:creationId xmlns:a16="http://schemas.microsoft.com/office/drawing/2014/main" id="{D84CE4CE-1376-48D2-B16D-F06225F19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" y="1"/>
            <a:ext cx="12192018" cy="685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26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fjell, utendørs, gress, skitt&#10;&#10;Automatisk generert beskrivelse">
            <a:extLst>
              <a:ext uri="{FF2B5EF4-FFF2-40B4-BE49-F238E27FC236}">
                <a16:creationId xmlns:a16="http://schemas.microsoft.com/office/drawing/2014/main" id="{A34A2E73-E75F-4DF1-8D62-ED98DEAE5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EFAC411-6C50-4189-93C1-CA0F2D8AFCD6}"/>
              </a:ext>
            </a:extLst>
          </p:cNvPr>
          <p:cNvSpPr txBox="1"/>
          <p:nvPr/>
        </p:nvSpPr>
        <p:spPr>
          <a:xfrm>
            <a:off x="1289895" y="732723"/>
            <a:ext cx="7896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FF00"/>
                </a:solidFill>
              </a:rPr>
              <a:t>Jord etterpå organiske materiale tilsette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4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FAD43599-82E4-44D5-9C7C-17122F952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133887"/>
              </p:ext>
            </p:extLst>
          </p:nvPr>
        </p:nvGraphicFramePr>
        <p:xfrm>
          <a:off x="1309470" y="1452944"/>
          <a:ext cx="10173809" cy="333565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02701">
                  <a:extLst>
                    <a:ext uri="{9D8B030D-6E8A-4147-A177-3AD203B41FA5}">
                      <a16:colId xmlns:a16="http://schemas.microsoft.com/office/drawing/2014/main" val="1992790610"/>
                    </a:ext>
                  </a:extLst>
                </a:gridCol>
                <a:gridCol w="608488">
                  <a:extLst>
                    <a:ext uri="{9D8B030D-6E8A-4147-A177-3AD203B41FA5}">
                      <a16:colId xmlns:a16="http://schemas.microsoft.com/office/drawing/2014/main" val="1844618432"/>
                    </a:ext>
                  </a:extLst>
                </a:gridCol>
                <a:gridCol w="759461">
                  <a:extLst>
                    <a:ext uri="{9D8B030D-6E8A-4147-A177-3AD203B41FA5}">
                      <a16:colId xmlns:a16="http://schemas.microsoft.com/office/drawing/2014/main" val="4178190462"/>
                    </a:ext>
                  </a:extLst>
                </a:gridCol>
                <a:gridCol w="762272">
                  <a:extLst>
                    <a:ext uri="{9D8B030D-6E8A-4147-A177-3AD203B41FA5}">
                      <a16:colId xmlns:a16="http://schemas.microsoft.com/office/drawing/2014/main" val="459836996"/>
                    </a:ext>
                  </a:extLst>
                </a:gridCol>
                <a:gridCol w="961685">
                  <a:extLst>
                    <a:ext uri="{9D8B030D-6E8A-4147-A177-3AD203B41FA5}">
                      <a16:colId xmlns:a16="http://schemas.microsoft.com/office/drawing/2014/main" val="1848550248"/>
                    </a:ext>
                  </a:extLst>
                </a:gridCol>
                <a:gridCol w="880234">
                  <a:extLst>
                    <a:ext uri="{9D8B030D-6E8A-4147-A177-3AD203B41FA5}">
                      <a16:colId xmlns:a16="http://schemas.microsoft.com/office/drawing/2014/main" val="3550788746"/>
                    </a:ext>
                  </a:extLst>
                </a:gridCol>
                <a:gridCol w="1062797">
                  <a:extLst>
                    <a:ext uri="{9D8B030D-6E8A-4147-A177-3AD203B41FA5}">
                      <a16:colId xmlns:a16="http://schemas.microsoft.com/office/drawing/2014/main" val="834726128"/>
                    </a:ext>
                  </a:extLst>
                </a:gridCol>
                <a:gridCol w="967302">
                  <a:extLst>
                    <a:ext uri="{9D8B030D-6E8A-4147-A177-3AD203B41FA5}">
                      <a16:colId xmlns:a16="http://schemas.microsoft.com/office/drawing/2014/main" val="4176020010"/>
                    </a:ext>
                  </a:extLst>
                </a:gridCol>
                <a:gridCol w="1290866">
                  <a:extLst>
                    <a:ext uri="{9D8B030D-6E8A-4147-A177-3AD203B41FA5}">
                      <a16:colId xmlns:a16="http://schemas.microsoft.com/office/drawing/2014/main" val="2326825776"/>
                    </a:ext>
                  </a:extLst>
                </a:gridCol>
                <a:gridCol w="1178003">
                  <a:extLst>
                    <a:ext uri="{9D8B030D-6E8A-4147-A177-3AD203B41FA5}">
                      <a16:colId xmlns:a16="http://schemas.microsoft.com/office/drawing/2014/main" val="1415669370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 err="1">
                          <a:effectLst/>
                        </a:rPr>
                        <a:t>Treatments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pH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P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Mg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 err="1">
                          <a:effectLst/>
                        </a:rPr>
                        <a:t>Ca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KHNO</a:t>
                      </a:r>
                      <a:r>
                        <a:rPr lang="nb-NO" sz="2400" baseline="-25000" dirty="0">
                          <a:effectLst/>
                        </a:rPr>
                        <a:t>3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 Na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Karbon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 err="1">
                          <a:effectLst/>
                        </a:rPr>
                        <a:t>Soil</a:t>
                      </a:r>
                      <a:r>
                        <a:rPr lang="nb-NO" sz="2400" dirty="0">
                          <a:effectLst/>
                        </a:rPr>
                        <a:t> bulk </a:t>
                      </a:r>
                      <a:r>
                        <a:rPr lang="nb-NO" sz="2400" dirty="0" err="1">
                          <a:effectLst/>
                        </a:rPr>
                        <a:t>density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48958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 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mg 100 g dry soil</a:t>
                      </a:r>
                      <a:r>
                        <a:rPr lang="nb-NO" sz="2400" baseline="30000" dirty="0">
                          <a:effectLst/>
                        </a:rPr>
                        <a:t>-1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%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g cm</a:t>
                      </a:r>
                      <a:r>
                        <a:rPr lang="nb-NO" sz="2400" baseline="30000">
                          <a:effectLst/>
                        </a:rPr>
                        <a:t>-3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74934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C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17.7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8.7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34.7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140.0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2.67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2.47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1.55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38083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B+LD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17.2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9.8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37.0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138.3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4.83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2.58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1.46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62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HM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18.2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12.2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5.8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36.3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150.0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5.33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2.73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1.44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1252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SD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18.0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10.7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5.8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40.2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135.0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3.67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>
                          <a:effectLst/>
                        </a:rPr>
                        <a:t>2.52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400" dirty="0">
                          <a:effectLst/>
                        </a:rPr>
                        <a:t>1.51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026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765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stein, tre, skråning&#10;&#10;Automatisk generert beskrivelse">
            <a:extLst>
              <a:ext uri="{FF2B5EF4-FFF2-40B4-BE49-F238E27FC236}">
                <a16:creationId xmlns:a16="http://schemas.microsoft.com/office/drawing/2014/main" id="{28F90CF7-1E29-4556-9A50-675E2BEFAA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6" b="2"/>
          <a:stretch/>
        </p:blipFill>
        <p:spPr>
          <a:xfrm>
            <a:off x="79899" y="1937070"/>
            <a:ext cx="4884383" cy="3995918"/>
          </a:xfrm>
          <a:prstGeom prst="rect">
            <a:avLst/>
          </a:prstGeom>
        </p:spPr>
      </p:pic>
      <p:pic>
        <p:nvPicPr>
          <p:cNvPr id="6" name="Plassholder for bilde 5" descr="Et bilde som inneholder utendørs, gress, brun, svart&#10;&#10;Automatisk generert beskrivelse">
            <a:extLst>
              <a:ext uri="{FF2B5EF4-FFF2-40B4-BE49-F238E27FC236}">
                <a16:creationId xmlns:a16="http://schemas.microsoft.com/office/drawing/2014/main" id="{2C50FE50-2CFE-4EB5-87E4-79C4A8C4F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3" r="1" b="598"/>
          <a:stretch/>
        </p:blipFill>
        <p:spPr>
          <a:xfrm rot="10800000">
            <a:off x="4994984" y="1937070"/>
            <a:ext cx="7117117" cy="3995917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9E22FE1-364A-4744-ACE1-CBAF58C0CF3A}"/>
              </a:ext>
            </a:extLst>
          </p:cNvPr>
          <p:cNvSpPr txBox="1"/>
          <p:nvPr/>
        </p:nvSpPr>
        <p:spPr>
          <a:xfrm>
            <a:off x="176169" y="494448"/>
            <a:ext cx="4546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Etter 6 måneder…. </a:t>
            </a:r>
            <a:endParaRPr lang="en-GB" sz="40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932309E-CD3F-4ACD-A5AF-D092AECEB4A8}"/>
              </a:ext>
            </a:extLst>
          </p:cNvPr>
          <p:cNvSpPr/>
          <p:nvPr/>
        </p:nvSpPr>
        <p:spPr>
          <a:xfrm>
            <a:off x="836597" y="2474752"/>
            <a:ext cx="337098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Fast </a:t>
            </a:r>
            <a:r>
              <a:rPr lang="en-GB" sz="3200" b="1" dirty="0" err="1"/>
              <a:t>råtnerest</a:t>
            </a:r>
            <a:endParaRPr lang="en-GB" sz="3200" b="1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375DAEB-9949-40B4-9AC1-9270868AA3CD}"/>
              </a:ext>
            </a:extLst>
          </p:cNvPr>
          <p:cNvSpPr/>
          <p:nvPr/>
        </p:nvSpPr>
        <p:spPr>
          <a:xfrm>
            <a:off x="5984137" y="2474752"/>
            <a:ext cx="48963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nb-NO" sz="3200" b="1" dirty="0"/>
              <a:t>Biokull + flytende råtnerest </a:t>
            </a:r>
          </a:p>
        </p:txBody>
      </p:sp>
    </p:spTree>
    <p:extLst>
      <p:ext uri="{BB962C8B-B14F-4D97-AF65-F5344CB8AC3E}">
        <p14:creationId xmlns:p14="http://schemas.microsoft.com/office/powerpoint/2010/main" val="152745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lante, gress, brun, grønn&#10;&#10;Automatisk generert beskrivelse">
            <a:extLst>
              <a:ext uri="{FF2B5EF4-FFF2-40B4-BE49-F238E27FC236}">
                <a16:creationId xmlns:a16="http://schemas.microsoft.com/office/drawing/2014/main" id="{20E9F30B-EFD3-4615-AF38-9351F14EA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 b="-1"/>
          <a:stretch/>
        </p:blipFill>
        <p:spPr>
          <a:xfrm rot="5400000">
            <a:off x="78738" y="564724"/>
            <a:ext cx="6214533" cy="5728548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163F47C-07FB-48F0-A616-9ABB905FB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8637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10B2DBC-0E83-4FDB-A249-A43916583D10}"/>
              </a:ext>
            </a:extLst>
          </p:cNvPr>
          <p:cNvSpPr txBox="1"/>
          <p:nvPr/>
        </p:nvSpPr>
        <p:spPr>
          <a:xfrm>
            <a:off x="1898294" y="1642468"/>
            <a:ext cx="2575420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Vinter rug </a:t>
            </a:r>
            <a:endParaRPr lang="nb-NO" sz="3600" dirty="0"/>
          </a:p>
        </p:txBody>
      </p:sp>
      <p:pic>
        <p:nvPicPr>
          <p:cNvPr id="8" name="Bilde 7" descr="Et bilde som inneholder objekt, svart, sitter&#10;&#10;Automatisk generert beskrivelse">
            <a:extLst>
              <a:ext uri="{FF2B5EF4-FFF2-40B4-BE49-F238E27FC236}">
                <a16:creationId xmlns:a16="http://schemas.microsoft.com/office/drawing/2014/main" id="{7E7B9B8A-BA92-4B07-93E9-1BD182AF6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4341662">
            <a:off x="7958360" y="3526610"/>
            <a:ext cx="3965556" cy="1986908"/>
          </a:xfrm>
          <a:prstGeom prst="rect">
            <a:avLst/>
          </a:prstGeom>
        </p:spPr>
      </p:pic>
      <p:pic>
        <p:nvPicPr>
          <p:cNvPr id="10" name="Bilde 9" descr="Et bilde som inneholder lys, mat&#10;&#10;Automatisk generert beskrivelse">
            <a:extLst>
              <a:ext uri="{FF2B5EF4-FFF2-40B4-BE49-F238E27FC236}">
                <a16:creationId xmlns:a16="http://schemas.microsoft.com/office/drawing/2014/main" id="{3D1E8CC7-4F59-4AF8-8574-59818F9B7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323984" y="3676650"/>
            <a:ext cx="1441167" cy="157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2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D3B7C3-E37C-482F-A893-BB710D2A1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935191"/>
              </p:ext>
            </p:extLst>
          </p:nvPr>
        </p:nvGraphicFramePr>
        <p:xfrm>
          <a:off x="79899" y="301658"/>
          <a:ext cx="6625702" cy="589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57CF119-022E-4247-9C79-B7282A6EC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244110"/>
              </p:ext>
            </p:extLst>
          </p:nvPr>
        </p:nvGraphicFramePr>
        <p:xfrm>
          <a:off x="4835926" y="177553"/>
          <a:ext cx="8158578" cy="5623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088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E448B3-CE91-4DB6-809E-E5B4DCB5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Karbon lagring potensial </a:t>
            </a:r>
            <a:endParaRPr lang="en-GB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8488702-3471-4F07-A1AB-F0CB8851F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b="26734"/>
          <a:stretch/>
        </p:blipFill>
        <p:spPr>
          <a:xfrm rot="5400000">
            <a:off x="6804214" y="2039635"/>
            <a:ext cx="5211498" cy="3188040"/>
          </a:xfr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3A164EC-E8A1-4223-87D5-D52F77EBE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57071" y="3199049"/>
            <a:ext cx="562090" cy="86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1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4ABBB9-9F9A-4720-9471-8877404C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Karbonlagring</a:t>
            </a:r>
            <a:endParaRPr lang="en-GB" dirty="0"/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D70D6A47-EA15-4234-83BC-CBE1D86C1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6750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583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ess, utendørs, ridning, liten&#10;&#10;Automatisk generert beskrivelse">
            <a:extLst>
              <a:ext uri="{FF2B5EF4-FFF2-40B4-BE49-F238E27FC236}">
                <a16:creationId xmlns:a16="http://schemas.microsoft.com/office/drawing/2014/main" id="{E8FBCAB8-CFFC-4528-8BA3-70F84139F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r="20395" b="-1"/>
          <a:stretch/>
        </p:blipFill>
        <p:spPr>
          <a:xfrm rot="10800000">
            <a:off x="73550" y="-150951"/>
            <a:ext cx="12118450" cy="7413045"/>
          </a:xfrm>
          <a:prstGeom prst="rect">
            <a:avLst/>
          </a:prstGeom>
        </p:spPr>
      </p:pic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DCC088FB-507B-4448-8D4F-BF662D77F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782599"/>
              </p:ext>
            </p:extLst>
          </p:nvPr>
        </p:nvGraphicFramePr>
        <p:xfrm>
          <a:off x="2344970" y="1526959"/>
          <a:ext cx="7502060" cy="435823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71765">
                  <a:extLst>
                    <a:ext uri="{9D8B030D-6E8A-4147-A177-3AD203B41FA5}">
                      <a16:colId xmlns:a16="http://schemas.microsoft.com/office/drawing/2014/main" val="3174036602"/>
                    </a:ext>
                  </a:extLst>
                </a:gridCol>
                <a:gridCol w="1499812">
                  <a:extLst>
                    <a:ext uri="{9D8B030D-6E8A-4147-A177-3AD203B41FA5}">
                      <a16:colId xmlns:a16="http://schemas.microsoft.com/office/drawing/2014/main" val="4225381555"/>
                    </a:ext>
                  </a:extLst>
                </a:gridCol>
                <a:gridCol w="1073866">
                  <a:extLst>
                    <a:ext uri="{9D8B030D-6E8A-4147-A177-3AD203B41FA5}">
                      <a16:colId xmlns:a16="http://schemas.microsoft.com/office/drawing/2014/main" val="1631541110"/>
                    </a:ext>
                  </a:extLst>
                </a:gridCol>
                <a:gridCol w="1073866">
                  <a:extLst>
                    <a:ext uri="{9D8B030D-6E8A-4147-A177-3AD203B41FA5}">
                      <a16:colId xmlns:a16="http://schemas.microsoft.com/office/drawing/2014/main" val="3543538329"/>
                    </a:ext>
                  </a:extLst>
                </a:gridCol>
                <a:gridCol w="1073866">
                  <a:extLst>
                    <a:ext uri="{9D8B030D-6E8A-4147-A177-3AD203B41FA5}">
                      <a16:colId xmlns:a16="http://schemas.microsoft.com/office/drawing/2014/main" val="1376092400"/>
                    </a:ext>
                  </a:extLst>
                </a:gridCol>
                <a:gridCol w="908885">
                  <a:extLst>
                    <a:ext uri="{9D8B030D-6E8A-4147-A177-3AD203B41FA5}">
                      <a16:colId xmlns:a16="http://schemas.microsoft.com/office/drawing/2014/main" val="4113430312"/>
                    </a:ext>
                  </a:extLst>
                </a:gridCol>
              </a:tblGrid>
              <a:tr h="616311">
                <a:tc row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 err="1">
                          <a:effectLst/>
                        </a:rPr>
                        <a:t>Treatments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 err="1">
                          <a:effectLst/>
                        </a:rPr>
                        <a:t>Yield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N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P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K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2983616"/>
                  </a:ext>
                </a:extLst>
              </a:tr>
              <a:tr h="127667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g dm m</a:t>
                      </a:r>
                      <a:r>
                        <a:rPr lang="en-GB" sz="2800" baseline="30000" dirty="0">
                          <a:effectLst/>
                        </a:rPr>
                        <a:t>-2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GB" sz="2800" dirty="0">
                          <a:effectLst/>
                        </a:rPr>
                        <a:t>g kg dm</a:t>
                      </a:r>
                      <a:r>
                        <a:rPr lang="en-GB" sz="2800" baseline="30000" dirty="0">
                          <a:effectLst/>
                        </a:rPr>
                        <a:t>-1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546552"/>
                  </a:ext>
                </a:extLst>
              </a:tr>
              <a:tr h="616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Control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113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177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38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20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197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998362"/>
                  </a:ext>
                </a:extLst>
              </a:tr>
              <a:tr h="616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B+LD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119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215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42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17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267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51757"/>
                  </a:ext>
                </a:extLst>
              </a:tr>
              <a:tr h="616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HM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93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132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29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10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158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3004567"/>
                  </a:ext>
                </a:extLst>
              </a:tr>
              <a:tr h="6163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SD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124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269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40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>
                          <a:effectLst/>
                        </a:rPr>
                        <a:t>21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nb-NO" sz="2800" dirty="0">
                          <a:effectLst/>
                        </a:rPr>
                        <a:t>261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5554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743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85DE25-24D1-421B-9875-60331109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2020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D02A68F-1360-40B3-84EE-46AAA3BAB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55168" r="42204" b="7081"/>
          <a:stretch/>
        </p:blipFill>
        <p:spPr>
          <a:xfrm>
            <a:off x="838200" y="2098961"/>
            <a:ext cx="4857009" cy="394454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5A327E6-743C-45AA-ACCF-392929FEAAF0}"/>
              </a:ext>
            </a:extLst>
          </p:cNvPr>
          <p:cNvSpPr txBox="1"/>
          <p:nvPr/>
        </p:nvSpPr>
        <p:spPr>
          <a:xfrm>
            <a:off x="6875813" y="2512188"/>
            <a:ext cx="40138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Poteter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Vinter rug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Jord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4000" dirty="0"/>
              <a:t>Karbon lagring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339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AAD82E-EC8F-4852-9656-93271C60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Biokull</a:t>
            </a:r>
            <a:r>
              <a:rPr lang="en-GB" dirty="0"/>
              <a:t> </a:t>
            </a:r>
            <a:r>
              <a:rPr lang="en-GB" dirty="0" err="1"/>
              <a:t>prosjekter</a:t>
            </a:r>
            <a:r>
              <a:rPr lang="en-GB" dirty="0"/>
              <a:t>: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89C76C-96B8-4730-A405-66492E391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2802" y="1326696"/>
            <a:ext cx="5606143" cy="420460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BDF0139-D990-4A34-866C-C39AC8E83A14}"/>
              </a:ext>
            </a:extLst>
          </p:cNvPr>
          <p:cNvSpPr txBox="1"/>
          <p:nvPr/>
        </p:nvSpPr>
        <p:spPr>
          <a:xfrm>
            <a:off x="838200" y="1861457"/>
            <a:ext cx="3897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nb-NO" sz="4000" dirty="0"/>
              <a:t>MERMOLD</a:t>
            </a:r>
          </a:p>
          <a:p>
            <a:pPr marL="914400" indent="-914400">
              <a:buFont typeface="+mj-lt"/>
              <a:buAutoNum type="arabicPeriod"/>
            </a:pPr>
            <a:endParaRPr lang="nb-NO" sz="4000" dirty="0"/>
          </a:p>
          <a:p>
            <a:pPr marL="914400" indent="-914400">
              <a:buFont typeface="+mj-lt"/>
              <a:buAutoNum type="arabicPeriod"/>
            </a:pPr>
            <a:r>
              <a:rPr lang="nb-NO" sz="4000" dirty="0"/>
              <a:t>CHARCOAT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07422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7D2E53-61D3-4C2B-AB90-9D557A80B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120" y="1122363"/>
            <a:ext cx="3200400" cy="2387600"/>
          </a:xfrm>
        </p:spPr>
        <p:txBody>
          <a:bodyPr>
            <a:normAutofit/>
          </a:bodyPr>
          <a:lstStyle/>
          <a:p>
            <a:r>
              <a:rPr lang="nb-NO" sz="4800" dirty="0"/>
              <a:t>Ny prosjekt:</a:t>
            </a:r>
            <a:br>
              <a:rPr lang="nb-NO" sz="4800" dirty="0"/>
            </a:br>
            <a:r>
              <a:rPr lang="nb-NO" sz="4800" b="1" dirty="0"/>
              <a:t>CHARCOAT</a:t>
            </a:r>
            <a:endParaRPr lang="en-GB" sz="4800" b="1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C9BF1B2-EAA9-4683-9664-C1DD5EE61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966" y="3584283"/>
            <a:ext cx="3623470" cy="1655762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Regionalt</a:t>
            </a:r>
            <a:r>
              <a:rPr lang="en-US" sz="1800" b="1" dirty="0"/>
              <a:t> </a:t>
            </a:r>
            <a:r>
              <a:rPr lang="en-US" sz="1800" b="1" dirty="0" err="1"/>
              <a:t>forskingsfond</a:t>
            </a:r>
            <a:r>
              <a:rPr lang="en-US" sz="1800" b="1" dirty="0"/>
              <a:t> </a:t>
            </a:r>
            <a:r>
              <a:rPr lang="en-US" sz="1800" b="1" dirty="0" err="1"/>
              <a:t>Midt</a:t>
            </a:r>
            <a:r>
              <a:rPr lang="en-US" sz="1800" b="1" dirty="0"/>
              <a:t>-Norge</a:t>
            </a:r>
            <a:endParaRPr lang="en-GB" sz="1800" dirty="0"/>
          </a:p>
        </p:txBody>
      </p:sp>
      <p:pic>
        <p:nvPicPr>
          <p:cNvPr id="5" name="Picture 6" descr="Image result for norsøk">
            <a:extLst>
              <a:ext uri="{FF2B5EF4-FFF2-40B4-BE49-F238E27FC236}">
                <a16:creationId xmlns:a16="http://schemas.microsoft.com/office/drawing/2014/main" id="{BB2CA3BA-FC2E-4F2A-9D58-4800C90B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464" y="702348"/>
            <a:ext cx="3148558" cy="11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D0AC5EA-4D16-457A-90F4-FB298A10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7713" y="372291"/>
            <a:ext cx="2784647" cy="17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sunndalspotet">
            <a:extLst>
              <a:ext uri="{FF2B5EF4-FFF2-40B4-BE49-F238E27FC236}">
                <a16:creationId xmlns:a16="http://schemas.microsoft.com/office/drawing/2014/main" id="{681F962D-30AC-4696-88FC-F32C3CB0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554" y="2452749"/>
            <a:ext cx="1870273" cy="187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9711059-8715-469F-A1EE-E5FCF5762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5002" y="2410706"/>
            <a:ext cx="1870273" cy="187027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D7AB73D-EC0F-4598-A10B-03C4FC76B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486" y="4644755"/>
            <a:ext cx="2151719" cy="171159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768D11E-C447-40CB-8BA2-4636E8CB7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756" y="4721283"/>
            <a:ext cx="3148561" cy="1558537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1184D54-FC0A-45E7-B7B8-18A73B190C4A}"/>
              </a:ext>
            </a:extLst>
          </p:cNvPr>
          <p:cNvSpPr/>
          <p:nvPr/>
        </p:nvSpPr>
        <p:spPr>
          <a:xfrm>
            <a:off x="1382648" y="3982265"/>
            <a:ext cx="2222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Starter: 01 Mars 2020</a:t>
            </a:r>
          </a:p>
        </p:txBody>
      </p:sp>
    </p:spTree>
    <p:extLst>
      <p:ext uri="{BB962C8B-B14F-4D97-AF65-F5344CB8AC3E}">
        <p14:creationId xmlns:p14="http://schemas.microsoft.com/office/powerpoint/2010/main" val="1170727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E7A197E7-1681-4A06-90E3-E587BEB30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6" t="6599" r="6928" b="20539"/>
          <a:stretch/>
        </p:blipFill>
        <p:spPr>
          <a:xfrm>
            <a:off x="5577253" y="2179009"/>
            <a:ext cx="3445291" cy="327000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D1287ED-CAEC-4079-90B8-19F9F949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/>
              <a:t>Kan belegg av biokull på potet og gulrot redusere sykdomsangrep under lagring ? </a:t>
            </a:r>
            <a:endParaRPr lang="en-GB" b="1" dirty="0"/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CCFAE4AE-E965-4F3A-A3DD-62301B1D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81" y="3651525"/>
            <a:ext cx="1543838" cy="143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lated image">
            <a:extLst>
              <a:ext uri="{FF2B5EF4-FFF2-40B4-BE49-F238E27FC236}">
                <a16:creationId xmlns:a16="http://schemas.microsoft.com/office/drawing/2014/main" id="{A2A5282D-7043-453D-8E08-09D23B4A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76" y="2092521"/>
            <a:ext cx="1778223" cy="16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id="{0AF08307-DBAB-4038-9EF1-CED059312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53" y="4633006"/>
            <a:ext cx="2006248" cy="185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20AEBB7-9F2B-42E5-BA03-781EB7527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35" t="5324" r="15386" b="5324"/>
          <a:stretch/>
        </p:blipFill>
        <p:spPr>
          <a:xfrm>
            <a:off x="451729" y="2278429"/>
            <a:ext cx="1320800" cy="1859869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737E7356-4CB2-43BC-9148-B3A897F13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35"/>
          <a:stretch/>
        </p:blipFill>
        <p:spPr>
          <a:xfrm>
            <a:off x="2330675" y="5000672"/>
            <a:ext cx="1428750" cy="143119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0621F2AE-EED7-41A5-9096-898D6882B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4090" y="3744431"/>
            <a:ext cx="2853582" cy="2850467"/>
          </a:xfrm>
          <a:prstGeom prst="rect">
            <a:avLst/>
          </a:prstGeom>
        </p:spPr>
      </p:pic>
      <p:pic>
        <p:nvPicPr>
          <p:cNvPr id="19" name="Picture 4" descr="Related image">
            <a:extLst>
              <a:ext uri="{FF2B5EF4-FFF2-40B4-BE49-F238E27FC236}">
                <a16:creationId xmlns:a16="http://schemas.microsoft.com/office/drawing/2014/main" id="{37FF3D1C-097E-4544-9D28-F302EF07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52" y="3935794"/>
            <a:ext cx="930553" cy="86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elated image">
            <a:extLst>
              <a:ext uri="{FF2B5EF4-FFF2-40B4-BE49-F238E27FC236}">
                <a16:creationId xmlns:a16="http://schemas.microsoft.com/office/drawing/2014/main" id="{A8868840-5C66-409D-B938-8746E9B4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60" y="5488444"/>
            <a:ext cx="857919" cy="79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ksplosjon: 8 punkt 21">
            <a:extLst>
              <a:ext uri="{FF2B5EF4-FFF2-40B4-BE49-F238E27FC236}">
                <a16:creationId xmlns:a16="http://schemas.microsoft.com/office/drawing/2014/main" id="{5F4CD133-5B72-468B-A49A-71CFB11517B1}"/>
              </a:ext>
            </a:extLst>
          </p:cNvPr>
          <p:cNvSpPr/>
          <p:nvPr/>
        </p:nvSpPr>
        <p:spPr>
          <a:xfrm>
            <a:off x="8880998" y="1842821"/>
            <a:ext cx="2472802" cy="1971191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473C374-839B-4C23-A296-8B61B3308A95}"/>
              </a:ext>
            </a:extLst>
          </p:cNvPr>
          <p:cNvSpPr txBox="1"/>
          <p:nvPr/>
        </p:nvSpPr>
        <p:spPr>
          <a:xfrm>
            <a:off x="9299468" y="2600358"/>
            <a:ext cx="1691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Biokull team 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39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F5E55C-5C61-4030-BEA7-A41C524F3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Lagring</a:t>
            </a:r>
            <a:r>
              <a:rPr lang="en-US" dirty="0"/>
              <a:t> </a:t>
            </a:r>
            <a:r>
              <a:rPr lang="en-US" dirty="0" err="1"/>
              <a:t>eksperiment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92502F6-DF5E-44AC-9A0F-FAEBAAB05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7" t="3041" r="38576" b="9239"/>
          <a:stretch/>
        </p:blipFill>
        <p:spPr>
          <a:xfrm>
            <a:off x="838199" y="1928811"/>
            <a:ext cx="4942968" cy="4281489"/>
          </a:xfrm>
          <a:prstGeom prst="rect">
            <a:avLst/>
          </a:prstGeom>
        </p:spPr>
      </p:pic>
      <p:pic>
        <p:nvPicPr>
          <p:cNvPr id="3078" name="Picture 6" descr="Image result for potato storage diseases">
            <a:extLst>
              <a:ext uri="{FF2B5EF4-FFF2-40B4-BE49-F238E27FC236}">
                <a16:creationId xmlns:a16="http://schemas.microsoft.com/office/drawing/2014/main" id="{A629DA8D-0A8D-4E89-AECF-AC0D6C3A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39" y="1928811"/>
            <a:ext cx="2610361" cy="20034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5822A8F-66B4-4EE0-A6E3-CEA4A19C5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060" y="4069554"/>
            <a:ext cx="3320164" cy="214074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CC1450F-CC05-4D3F-95DD-A498297F08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27" b="3633"/>
          <a:stretch/>
        </p:blipFill>
        <p:spPr>
          <a:xfrm>
            <a:off x="5781763" y="1928811"/>
            <a:ext cx="2531213" cy="200342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DF875C2-B92D-48A8-A91F-498A70FE6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167" y="4092344"/>
            <a:ext cx="2531809" cy="211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6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105BFDA-51CD-4F2C-98E5-0AAC7125E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52" y="525789"/>
            <a:ext cx="7223748" cy="541781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AF75975-5563-47DB-9EED-541E0D6D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051" y="4482808"/>
            <a:ext cx="1272863" cy="146079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7597E01-E6B5-4E5D-A249-05184D481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209" y="1159256"/>
            <a:ext cx="1947878" cy="127417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9E49E8E-25F5-4D3A-B74A-05E03D01F1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59" t="6833" b="7668"/>
          <a:stretch/>
        </p:blipFill>
        <p:spPr>
          <a:xfrm>
            <a:off x="10418340" y="2754086"/>
            <a:ext cx="1545060" cy="136071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A0584172-9958-4A8C-A08B-CD1762D47D68}"/>
              </a:ext>
            </a:extLst>
          </p:cNvPr>
          <p:cNvSpPr/>
          <p:nvPr/>
        </p:nvSpPr>
        <p:spPr>
          <a:xfrm>
            <a:off x="394283" y="1875618"/>
            <a:ext cx="41566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err="1"/>
              <a:t>Utprøving</a:t>
            </a:r>
            <a:r>
              <a:rPr lang="en-GB" sz="4000" dirty="0"/>
              <a:t> </a:t>
            </a:r>
            <a:r>
              <a:rPr lang="en-GB" sz="4000" dirty="0" err="1"/>
              <a:t>i</a:t>
            </a:r>
            <a:r>
              <a:rPr lang="en-GB" sz="4000" dirty="0"/>
              <a:t> </a:t>
            </a:r>
            <a:r>
              <a:rPr lang="en-GB" sz="4000" dirty="0" err="1"/>
              <a:t>praksis</a:t>
            </a:r>
            <a:r>
              <a:rPr lang="en-GB" sz="4000" dirty="0"/>
              <a:t> </a:t>
            </a:r>
          </a:p>
          <a:p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400" dirty="0" err="1"/>
              <a:t>Effekt</a:t>
            </a:r>
            <a:r>
              <a:rPr lang="en-GB" sz="2400" dirty="0"/>
              <a:t> </a:t>
            </a:r>
            <a:r>
              <a:rPr lang="en-GB" sz="2400" dirty="0" err="1"/>
              <a:t>av</a:t>
            </a:r>
            <a:r>
              <a:rPr lang="en-GB" sz="2400" dirty="0"/>
              <a:t> </a:t>
            </a:r>
            <a:r>
              <a:rPr lang="en-GB" sz="2400" dirty="0" err="1"/>
              <a:t>støv</a:t>
            </a:r>
            <a:r>
              <a:rPr lang="en-GB" sz="2400" dirty="0"/>
              <a:t> </a:t>
            </a:r>
            <a:r>
              <a:rPr lang="en-GB" sz="2400" dirty="0" err="1"/>
              <a:t>på</a:t>
            </a:r>
            <a:r>
              <a:rPr lang="nb-NO" sz="2400" dirty="0"/>
              <a:t> </a:t>
            </a:r>
            <a:r>
              <a:rPr lang="en-GB" sz="2400" dirty="0" err="1"/>
              <a:t>helse</a:t>
            </a:r>
            <a:r>
              <a:rPr lang="en-GB" sz="2400" dirty="0"/>
              <a:t> </a:t>
            </a:r>
            <a:r>
              <a:rPr lang="en-GB" sz="2400" dirty="0" err="1"/>
              <a:t>og</a:t>
            </a:r>
            <a:r>
              <a:rPr lang="en-GB" sz="2400" dirty="0"/>
              <a:t> </a:t>
            </a:r>
            <a:r>
              <a:rPr lang="en-GB" sz="2400" dirty="0" err="1"/>
              <a:t>miljøforurensning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86778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B8F765-E03F-485F-9A65-832187B0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962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7D2E53-61D3-4C2B-AB90-9D557A80B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120" y="1122363"/>
            <a:ext cx="3200400" cy="2387600"/>
          </a:xfrm>
        </p:spPr>
        <p:txBody>
          <a:bodyPr>
            <a:normAutofit/>
          </a:bodyPr>
          <a:lstStyle/>
          <a:p>
            <a:r>
              <a:rPr lang="nb-NO" sz="4800" dirty="0"/>
              <a:t>Prosjekt:</a:t>
            </a:r>
            <a:br>
              <a:rPr lang="nb-NO" sz="4800" dirty="0"/>
            </a:br>
            <a:r>
              <a:rPr lang="nb-NO" sz="4800" b="1" dirty="0"/>
              <a:t>MERMOLD</a:t>
            </a:r>
            <a:endParaRPr lang="en-GB" sz="4800" b="1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C9BF1B2-EAA9-4683-9664-C1DD5EE61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966" y="3584283"/>
            <a:ext cx="3623470" cy="1655762"/>
          </a:xfrm>
        </p:spPr>
        <p:txBody>
          <a:bodyPr>
            <a:normAutofit/>
          </a:bodyPr>
          <a:lstStyle/>
          <a:p>
            <a:r>
              <a:rPr lang="en-US" sz="1800" b="1" dirty="0" err="1"/>
              <a:t>Regionalt</a:t>
            </a:r>
            <a:r>
              <a:rPr lang="en-US" sz="1800" b="1" dirty="0"/>
              <a:t> </a:t>
            </a:r>
            <a:r>
              <a:rPr lang="en-US" sz="1800" b="1" dirty="0" err="1"/>
              <a:t>forskingsfond</a:t>
            </a:r>
            <a:r>
              <a:rPr lang="en-US" sz="1800" b="1" dirty="0"/>
              <a:t> </a:t>
            </a:r>
            <a:r>
              <a:rPr lang="en-US" sz="1800" b="1" dirty="0" err="1"/>
              <a:t>Midt</a:t>
            </a:r>
            <a:r>
              <a:rPr lang="en-US" sz="1800" b="1" dirty="0"/>
              <a:t>-Norge</a:t>
            </a:r>
            <a:endParaRPr lang="en-GB" sz="1800" dirty="0"/>
          </a:p>
        </p:txBody>
      </p:sp>
      <p:pic>
        <p:nvPicPr>
          <p:cNvPr id="5" name="Picture 6" descr="Image result for norsøk">
            <a:extLst>
              <a:ext uri="{FF2B5EF4-FFF2-40B4-BE49-F238E27FC236}">
                <a16:creationId xmlns:a16="http://schemas.microsoft.com/office/drawing/2014/main" id="{BB2CA3BA-FC2E-4F2A-9D58-4800C90B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464" y="702348"/>
            <a:ext cx="3148558" cy="11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D0AC5EA-4D16-457A-90F4-FB298A10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7713" y="372291"/>
            <a:ext cx="2784647" cy="175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sunndalspotet">
            <a:extLst>
              <a:ext uri="{FF2B5EF4-FFF2-40B4-BE49-F238E27FC236}">
                <a16:creationId xmlns:a16="http://schemas.microsoft.com/office/drawing/2014/main" id="{681F962D-30AC-4696-88FC-F32C3CB0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554" y="2452749"/>
            <a:ext cx="1870273" cy="187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768D11E-C447-40CB-8BA2-4636E8CB7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5756" y="4721283"/>
            <a:ext cx="3148561" cy="1558537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1184D54-FC0A-45E7-B7B8-18A73B190C4A}"/>
              </a:ext>
            </a:extLst>
          </p:cNvPr>
          <p:cNvSpPr/>
          <p:nvPr/>
        </p:nvSpPr>
        <p:spPr>
          <a:xfrm>
            <a:off x="1382648" y="3982265"/>
            <a:ext cx="1908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Start: 02 July 2019</a:t>
            </a:r>
          </a:p>
          <a:p>
            <a:r>
              <a:rPr lang="en-GB" dirty="0"/>
              <a:t>End: 01 July 2022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C4BDFD1-AA8F-4182-ADDE-2B61568ED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6853" y="2316163"/>
            <a:ext cx="4275147" cy="2247900"/>
          </a:xfrm>
          <a:prstGeom prst="rect">
            <a:avLst/>
          </a:prstGeom>
        </p:spPr>
      </p:pic>
      <p:pic>
        <p:nvPicPr>
          <p:cNvPr id="12" name="Picture 4" descr="Image result for ecopro as verdal logo">
            <a:extLst>
              <a:ext uri="{FF2B5EF4-FFF2-40B4-BE49-F238E27FC236}">
                <a16:creationId xmlns:a16="http://schemas.microsoft.com/office/drawing/2014/main" id="{2E7A65F9-89F8-4518-BDAC-C187E51F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66" y="5240045"/>
            <a:ext cx="3034956" cy="10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99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1429F1-6816-462F-B093-E6B98219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4"/>
            <a:ext cx="12096206" cy="994172"/>
          </a:xfrm>
        </p:spPr>
        <p:txBody>
          <a:bodyPr>
            <a:normAutofit/>
          </a:bodyPr>
          <a:lstStyle/>
          <a:p>
            <a:r>
              <a:rPr lang="nb-NO" sz="2800" b="1" dirty="0"/>
              <a:t>MERMOLD</a:t>
            </a:r>
            <a:r>
              <a:rPr lang="nb-NO" sz="2800" dirty="0"/>
              <a:t>: </a:t>
            </a:r>
            <a:r>
              <a:rPr lang="en-GB" sz="2800" dirty="0" err="1"/>
              <a:t>Effekt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dekkvekst</a:t>
            </a:r>
            <a:r>
              <a:rPr lang="en-GB" sz="2800" dirty="0"/>
              <a:t> </a:t>
            </a:r>
            <a:r>
              <a:rPr lang="en-GB" sz="2800" dirty="0" err="1"/>
              <a:t>og</a:t>
            </a:r>
            <a:r>
              <a:rPr lang="en-GB" sz="2800" dirty="0"/>
              <a:t> </a:t>
            </a:r>
            <a:r>
              <a:rPr lang="en-GB" sz="2800" dirty="0" err="1"/>
              <a:t>tilførsel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organisk</a:t>
            </a:r>
            <a:r>
              <a:rPr lang="en-GB" sz="2800" dirty="0"/>
              <a:t> </a:t>
            </a:r>
            <a:r>
              <a:rPr lang="en-GB" sz="2800" dirty="0" err="1"/>
              <a:t>materiale</a:t>
            </a:r>
            <a:r>
              <a:rPr lang="en-GB" sz="2800" dirty="0"/>
              <a:t> </a:t>
            </a:r>
            <a:r>
              <a:rPr lang="en-GB" sz="2800" dirty="0" err="1"/>
              <a:t>på</a:t>
            </a:r>
            <a:r>
              <a:rPr lang="en-GB" sz="2800" dirty="0"/>
              <a:t> </a:t>
            </a:r>
            <a:r>
              <a:rPr lang="en-GB" sz="2800" dirty="0" err="1"/>
              <a:t>jordas</a:t>
            </a:r>
            <a:r>
              <a:rPr lang="en-GB" sz="2800" dirty="0"/>
              <a:t> </a:t>
            </a:r>
            <a:r>
              <a:rPr lang="en-GB" sz="2800" dirty="0" err="1"/>
              <a:t>moldinnhold</a:t>
            </a:r>
            <a:r>
              <a:rPr lang="en-GB" sz="2800" dirty="0"/>
              <a:t>, </a:t>
            </a:r>
            <a:r>
              <a:rPr lang="en-GB" sz="2800" dirty="0" err="1"/>
              <a:t>potetavling</a:t>
            </a:r>
            <a:r>
              <a:rPr lang="en-GB" sz="2800" dirty="0"/>
              <a:t> </a:t>
            </a:r>
            <a:r>
              <a:rPr lang="en-GB" sz="2800" dirty="0" err="1"/>
              <a:t>og</a:t>
            </a:r>
            <a:r>
              <a:rPr lang="en-GB" sz="2800" dirty="0"/>
              <a:t> </a:t>
            </a:r>
            <a:r>
              <a:rPr lang="en-GB" sz="2800" dirty="0" err="1"/>
              <a:t>jordbårne</a:t>
            </a:r>
            <a:r>
              <a:rPr lang="en-GB" sz="2800" dirty="0"/>
              <a:t> </a:t>
            </a:r>
            <a:r>
              <a:rPr lang="en-GB" sz="2800" dirty="0" err="1"/>
              <a:t>sjukdommer</a:t>
            </a:r>
            <a:endParaRPr lang="en-GB" sz="2800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A706FE95-4D3F-46B6-BA37-C5181EDAA267}"/>
              </a:ext>
            </a:extLst>
          </p:cNvPr>
          <p:cNvGrpSpPr/>
          <p:nvPr/>
        </p:nvGrpSpPr>
        <p:grpSpPr>
          <a:xfrm>
            <a:off x="487681" y="1132122"/>
            <a:ext cx="11474163" cy="5890375"/>
            <a:chOff x="1461082" y="1639996"/>
            <a:chExt cx="9418301" cy="4604402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32E7E1A0-CD86-49C5-BFCF-FAF0357B4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8" t="55168" r="1"/>
            <a:stretch/>
          </p:blipFill>
          <p:spPr>
            <a:xfrm>
              <a:off x="1461082" y="3938474"/>
              <a:ext cx="9206918" cy="2305924"/>
            </a:xfrm>
            <a:prstGeom prst="rect">
              <a:avLst/>
            </a:prstGeom>
          </p:spPr>
        </p:pic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D4669FF-0D39-4E9C-B119-1D8FA38CF47B}"/>
                </a:ext>
              </a:extLst>
            </p:cNvPr>
            <p:cNvSpPr/>
            <p:nvPr/>
          </p:nvSpPr>
          <p:spPr>
            <a:xfrm>
              <a:off x="1784060" y="2444622"/>
              <a:ext cx="333463" cy="2265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rgbClr val="FFC000"/>
                </a:solidFill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4D52A844-CCCB-491E-A032-DCF6082AC246}"/>
                </a:ext>
              </a:extLst>
            </p:cNvPr>
            <p:cNvSpPr/>
            <p:nvPr/>
          </p:nvSpPr>
          <p:spPr>
            <a:xfrm>
              <a:off x="1784060" y="2761486"/>
              <a:ext cx="333463" cy="2275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948F1D7F-D685-471D-BD05-21A994154B7B}"/>
                </a:ext>
              </a:extLst>
            </p:cNvPr>
            <p:cNvSpPr/>
            <p:nvPr/>
          </p:nvSpPr>
          <p:spPr>
            <a:xfrm>
              <a:off x="1784060" y="3066474"/>
              <a:ext cx="333463" cy="226503"/>
            </a:xfrm>
            <a:prstGeom prst="rect">
              <a:avLst/>
            </a:prstGeom>
            <a:pattFill prst="smConfetti">
              <a:fgClr>
                <a:schemeClr val="accent2"/>
              </a:fgClr>
              <a:bgClr>
                <a:schemeClr val="tx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A27156F0-A7DF-4EE7-8D3B-90BAD737D5B4}"/>
                </a:ext>
              </a:extLst>
            </p:cNvPr>
            <p:cNvSpPr/>
            <p:nvPr/>
          </p:nvSpPr>
          <p:spPr>
            <a:xfrm>
              <a:off x="1784060" y="3382566"/>
              <a:ext cx="333463" cy="226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270552F0-6D5A-4A92-AB0D-93213CA38780}"/>
                </a:ext>
              </a:extLst>
            </p:cNvPr>
            <p:cNvSpPr txBox="1"/>
            <p:nvPr/>
          </p:nvSpPr>
          <p:spPr>
            <a:xfrm>
              <a:off x="2202873" y="2433504"/>
              <a:ext cx="1974497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Hestegjødsel (M)</a:t>
              </a:r>
              <a:endParaRPr lang="en-GB" sz="2000" dirty="0"/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730D4A68-E24F-4647-B743-231879979046}"/>
                </a:ext>
              </a:extLst>
            </p:cNvPr>
            <p:cNvSpPr txBox="1"/>
            <p:nvPr/>
          </p:nvSpPr>
          <p:spPr>
            <a:xfrm>
              <a:off x="2202870" y="2741743"/>
              <a:ext cx="1905002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Fast råtnerest (SD)</a:t>
              </a:r>
              <a:endParaRPr lang="en-GB" sz="2000" dirty="0"/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78ECA54F-FE9F-41AD-95E4-32F2B64A7CF5}"/>
                </a:ext>
              </a:extLst>
            </p:cNvPr>
            <p:cNvSpPr txBox="1"/>
            <p:nvPr/>
          </p:nvSpPr>
          <p:spPr>
            <a:xfrm>
              <a:off x="2202871" y="3044476"/>
              <a:ext cx="2804090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Biokull + flytende råtnerest (B)</a:t>
              </a:r>
              <a:endParaRPr lang="en-GB" sz="2000" dirty="0"/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A5A38556-346D-4C5F-95C4-FD633A09C522}"/>
                </a:ext>
              </a:extLst>
            </p:cNvPr>
            <p:cNvSpPr txBox="1"/>
            <p:nvPr/>
          </p:nvSpPr>
          <p:spPr>
            <a:xfrm>
              <a:off x="2202871" y="3347209"/>
              <a:ext cx="1905002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Mineralgjødsel (MF)</a:t>
              </a:r>
              <a:r>
                <a:rPr lang="en-GB" sz="2000" dirty="0"/>
                <a:t> </a:t>
              </a:r>
            </a:p>
          </p:txBody>
        </p:sp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7CDF3E9E-CC7C-4F76-B2EB-A18E86C9823C}"/>
                </a:ext>
              </a:extLst>
            </p:cNvPr>
            <p:cNvSpPr txBox="1"/>
            <p:nvPr/>
          </p:nvSpPr>
          <p:spPr>
            <a:xfrm>
              <a:off x="1784059" y="1639996"/>
              <a:ext cx="2503353" cy="312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Forskningsbehandling </a:t>
              </a:r>
              <a:endParaRPr lang="en-GB" sz="2000" dirty="0"/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460044B0-6939-4BD0-8A5D-2BD4EED92358}"/>
                </a:ext>
              </a:extLst>
            </p:cNvPr>
            <p:cNvSpPr txBox="1"/>
            <p:nvPr/>
          </p:nvSpPr>
          <p:spPr>
            <a:xfrm>
              <a:off x="7843328" y="2331677"/>
              <a:ext cx="3036055" cy="1034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Jord</a:t>
              </a:r>
              <a:r>
                <a:rPr lang="en-GB" sz="2000" dirty="0"/>
                <a:t> </a:t>
              </a:r>
              <a:r>
                <a:rPr lang="en-GB" sz="2000" dirty="0" err="1"/>
                <a:t>karbon</a:t>
              </a:r>
              <a:endParaRPr lang="en-GB" sz="2000" dirty="0"/>
            </a:p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Potetavling</a:t>
              </a:r>
              <a:endParaRPr lang="en-GB" sz="2000" dirty="0"/>
            </a:p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Potet</a:t>
              </a:r>
              <a:r>
                <a:rPr lang="en-GB" sz="2000" dirty="0"/>
                <a:t> </a:t>
              </a:r>
              <a:r>
                <a:rPr lang="en-GB" sz="2000" dirty="0" err="1"/>
                <a:t>sykdom</a:t>
              </a:r>
              <a:endParaRPr lang="en-GB" sz="2000" dirty="0"/>
            </a:p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Jord</a:t>
              </a:r>
              <a:r>
                <a:rPr lang="en-GB" sz="2000" dirty="0"/>
                <a:t> </a:t>
              </a:r>
              <a:r>
                <a:rPr lang="en-GB" sz="2000" dirty="0" err="1"/>
                <a:t>og</a:t>
              </a:r>
              <a:r>
                <a:rPr lang="en-GB" sz="2000" dirty="0"/>
                <a:t> </a:t>
              </a:r>
              <a:r>
                <a:rPr lang="en-GB" sz="2000" dirty="0" err="1"/>
                <a:t>plantenæringsstoff</a:t>
              </a:r>
              <a:endParaRPr lang="en-GB" sz="2000" dirty="0"/>
            </a:p>
          </p:txBody>
        </p:sp>
        <p:sp>
          <p:nvSpPr>
            <p:cNvPr id="8" name="Multiplikasjonstegn 7">
              <a:extLst>
                <a:ext uri="{FF2B5EF4-FFF2-40B4-BE49-F238E27FC236}">
                  <a16:creationId xmlns:a16="http://schemas.microsoft.com/office/drawing/2014/main" id="{BA9BEFFC-669A-4DA7-AEDB-7E043CE66AFE}"/>
                </a:ext>
              </a:extLst>
            </p:cNvPr>
            <p:cNvSpPr/>
            <p:nvPr/>
          </p:nvSpPr>
          <p:spPr>
            <a:xfrm>
              <a:off x="4193224" y="2333482"/>
              <a:ext cx="699654" cy="718497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BBA30F31-034E-4694-934C-D240793A6132}"/>
                </a:ext>
              </a:extLst>
            </p:cNvPr>
            <p:cNvSpPr txBox="1"/>
            <p:nvPr/>
          </p:nvSpPr>
          <p:spPr>
            <a:xfrm>
              <a:off x="4859006" y="1645227"/>
              <a:ext cx="2323815" cy="312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Dekkvekst</a:t>
              </a:r>
              <a:endParaRPr lang="en-GB" sz="2000" dirty="0"/>
            </a:p>
          </p:txBody>
        </p:sp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25C3302D-D0D9-4A9A-B42A-DD4F5F21A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335" y="2438185"/>
              <a:ext cx="412843" cy="442208"/>
            </a:xfrm>
            <a:prstGeom prst="rect">
              <a:avLst/>
            </a:prstGeom>
          </p:spPr>
        </p:pic>
        <p:pic>
          <p:nvPicPr>
            <p:cNvPr id="18" name="Bilde 17">
              <a:extLst>
                <a:ext uri="{FF2B5EF4-FFF2-40B4-BE49-F238E27FC236}">
                  <a16:creationId xmlns:a16="http://schemas.microsoft.com/office/drawing/2014/main" id="{83232D36-3342-4D59-B3EB-A2D456FC7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478" y="2907442"/>
              <a:ext cx="412843" cy="442208"/>
            </a:xfrm>
            <a:prstGeom prst="rect">
              <a:avLst/>
            </a:prstGeom>
          </p:spPr>
        </p:pic>
        <p:sp>
          <p:nvSpPr>
            <p:cNvPr id="19" name="Multiplikasjonstegn 18">
              <a:extLst>
                <a:ext uri="{FF2B5EF4-FFF2-40B4-BE49-F238E27FC236}">
                  <a16:creationId xmlns:a16="http://schemas.microsoft.com/office/drawing/2014/main" id="{DAA9B18D-3F99-46D5-84C2-E18F5C9768A9}"/>
                </a:ext>
              </a:extLst>
            </p:cNvPr>
            <p:cNvSpPr/>
            <p:nvPr/>
          </p:nvSpPr>
          <p:spPr>
            <a:xfrm>
              <a:off x="5072417" y="2923194"/>
              <a:ext cx="475758" cy="48563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B468325A-7300-49E0-B390-CE196906E1EA}"/>
                </a:ext>
              </a:extLst>
            </p:cNvPr>
            <p:cNvSpPr txBox="1"/>
            <p:nvPr/>
          </p:nvSpPr>
          <p:spPr>
            <a:xfrm>
              <a:off x="5630350" y="2584312"/>
              <a:ext cx="1598674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Vinter rug</a:t>
              </a:r>
              <a:endParaRPr lang="en-GB" sz="2000" dirty="0"/>
            </a:p>
          </p:txBody>
        </p:sp>
        <p:sp>
          <p:nvSpPr>
            <p:cNvPr id="21" name="TekstSylinder 20">
              <a:extLst>
                <a:ext uri="{FF2B5EF4-FFF2-40B4-BE49-F238E27FC236}">
                  <a16:creationId xmlns:a16="http://schemas.microsoft.com/office/drawing/2014/main" id="{4195E45C-D8F1-4194-9060-0CC08A6C92B0}"/>
                </a:ext>
              </a:extLst>
            </p:cNvPr>
            <p:cNvSpPr txBox="1"/>
            <p:nvPr/>
          </p:nvSpPr>
          <p:spPr>
            <a:xfrm>
              <a:off x="5598891" y="3081635"/>
              <a:ext cx="1813310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/>
                <a:t>Ikke</a:t>
              </a:r>
              <a:r>
                <a:rPr lang="en-GB" sz="2000" dirty="0"/>
                <a:t> </a:t>
              </a:r>
              <a:r>
                <a:rPr lang="en-GB" sz="2000" dirty="0" err="1"/>
                <a:t>vinter</a:t>
              </a:r>
              <a:r>
                <a:rPr lang="en-GB" sz="2000" dirty="0"/>
                <a:t> rug</a:t>
              </a:r>
            </a:p>
          </p:txBody>
        </p:sp>
        <p:sp>
          <p:nvSpPr>
            <p:cNvPr id="22" name="Høyre klammeparentes 21">
              <a:extLst>
                <a:ext uri="{FF2B5EF4-FFF2-40B4-BE49-F238E27FC236}">
                  <a16:creationId xmlns:a16="http://schemas.microsoft.com/office/drawing/2014/main" id="{6C7AF675-A463-4B38-B4B5-F026C67A2D5E}"/>
                </a:ext>
              </a:extLst>
            </p:cNvPr>
            <p:cNvSpPr/>
            <p:nvPr/>
          </p:nvSpPr>
          <p:spPr>
            <a:xfrm>
              <a:off x="7447655" y="1797979"/>
              <a:ext cx="360218" cy="1538692"/>
            </a:xfrm>
            <a:prstGeom prst="rightBrac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CE8F3409-D8BA-4F50-B424-A9539997533C}"/>
                </a:ext>
              </a:extLst>
            </p:cNvPr>
            <p:cNvSpPr txBox="1"/>
            <p:nvPr/>
          </p:nvSpPr>
          <p:spPr>
            <a:xfrm>
              <a:off x="7920391" y="1648210"/>
              <a:ext cx="2323815" cy="312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Analyse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018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1429F1-6816-462F-B093-E6B98219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4"/>
            <a:ext cx="12096206" cy="994172"/>
          </a:xfrm>
        </p:spPr>
        <p:txBody>
          <a:bodyPr>
            <a:normAutofit/>
          </a:bodyPr>
          <a:lstStyle/>
          <a:p>
            <a:r>
              <a:rPr lang="nb-NO" sz="2800" b="1" dirty="0"/>
              <a:t>MERMOLD</a:t>
            </a:r>
            <a:r>
              <a:rPr lang="nb-NO" sz="2800" dirty="0"/>
              <a:t>: </a:t>
            </a:r>
            <a:r>
              <a:rPr lang="en-GB" sz="2800" dirty="0" err="1"/>
              <a:t>Effekt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dekkvekst</a:t>
            </a:r>
            <a:r>
              <a:rPr lang="en-GB" sz="2800" dirty="0"/>
              <a:t> </a:t>
            </a:r>
            <a:r>
              <a:rPr lang="en-GB" sz="2800" dirty="0" err="1"/>
              <a:t>og</a:t>
            </a:r>
            <a:r>
              <a:rPr lang="en-GB" sz="2800" dirty="0"/>
              <a:t> </a:t>
            </a:r>
            <a:r>
              <a:rPr lang="en-GB" sz="2800" dirty="0" err="1"/>
              <a:t>tilførsel</a:t>
            </a:r>
            <a:r>
              <a:rPr lang="en-GB" sz="2800" dirty="0"/>
              <a:t> </a:t>
            </a:r>
            <a:r>
              <a:rPr lang="en-GB" sz="2800" dirty="0" err="1"/>
              <a:t>av</a:t>
            </a:r>
            <a:r>
              <a:rPr lang="en-GB" sz="2800" dirty="0"/>
              <a:t> </a:t>
            </a:r>
            <a:r>
              <a:rPr lang="en-GB" sz="2800" dirty="0" err="1"/>
              <a:t>organisk</a:t>
            </a:r>
            <a:r>
              <a:rPr lang="en-GB" sz="2800" dirty="0"/>
              <a:t> </a:t>
            </a:r>
            <a:r>
              <a:rPr lang="en-GB" sz="2800" dirty="0" err="1"/>
              <a:t>materiale</a:t>
            </a:r>
            <a:r>
              <a:rPr lang="en-GB" sz="2800" dirty="0"/>
              <a:t> </a:t>
            </a:r>
            <a:r>
              <a:rPr lang="en-GB" sz="2800" dirty="0" err="1"/>
              <a:t>på</a:t>
            </a:r>
            <a:r>
              <a:rPr lang="en-GB" sz="2800" dirty="0"/>
              <a:t> </a:t>
            </a:r>
            <a:r>
              <a:rPr lang="en-GB" sz="2800" dirty="0" err="1"/>
              <a:t>jordas</a:t>
            </a:r>
            <a:r>
              <a:rPr lang="en-GB" sz="2800" dirty="0"/>
              <a:t> </a:t>
            </a:r>
            <a:r>
              <a:rPr lang="en-GB" sz="2800" dirty="0" err="1"/>
              <a:t>moldinnhold</a:t>
            </a:r>
            <a:r>
              <a:rPr lang="en-GB" sz="2800" dirty="0"/>
              <a:t>, </a:t>
            </a:r>
            <a:r>
              <a:rPr lang="en-GB" sz="2800" dirty="0" err="1"/>
              <a:t>potetavling</a:t>
            </a:r>
            <a:r>
              <a:rPr lang="en-GB" sz="2800" dirty="0"/>
              <a:t> </a:t>
            </a:r>
            <a:r>
              <a:rPr lang="en-GB" sz="2800" dirty="0" err="1"/>
              <a:t>og</a:t>
            </a:r>
            <a:r>
              <a:rPr lang="en-GB" sz="2800" dirty="0"/>
              <a:t> </a:t>
            </a:r>
            <a:r>
              <a:rPr lang="en-GB" sz="2800" dirty="0" err="1"/>
              <a:t>jordbårne</a:t>
            </a:r>
            <a:r>
              <a:rPr lang="en-GB" sz="2800" dirty="0"/>
              <a:t> </a:t>
            </a:r>
            <a:r>
              <a:rPr lang="en-GB" sz="2800" dirty="0" err="1"/>
              <a:t>sjukdommer</a:t>
            </a:r>
            <a:endParaRPr lang="en-GB" sz="2800" dirty="0"/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A706FE95-4D3F-46B6-BA37-C5181EDAA267}"/>
              </a:ext>
            </a:extLst>
          </p:cNvPr>
          <p:cNvGrpSpPr/>
          <p:nvPr/>
        </p:nvGrpSpPr>
        <p:grpSpPr>
          <a:xfrm>
            <a:off x="487681" y="1132122"/>
            <a:ext cx="11474163" cy="5890375"/>
            <a:chOff x="1461082" y="1639996"/>
            <a:chExt cx="9418301" cy="4604402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32E7E1A0-CD86-49C5-BFCF-FAF0357B4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8" t="55168" r="1"/>
            <a:stretch/>
          </p:blipFill>
          <p:spPr>
            <a:xfrm>
              <a:off x="1461082" y="3938474"/>
              <a:ext cx="9206918" cy="2305924"/>
            </a:xfrm>
            <a:prstGeom prst="rect">
              <a:avLst/>
            </a:prstGeom>
          </p:spPr>
        </p:pic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D4669FF-0D39-4E9C-B119-1D8FA38CF47B}"/>
                </a:ext>
              </a:extLst>
            </p:cNvPr>
            <p:cNvSpPr/>
            <p:nvPr/>
          </p:nvSpPr>
          <p:spPr>
            <a:xfrm>
              <a:off x="1784060" y="2444622"/>
              <a:ext cx="333463" cy="2265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rgbClr val="FFC000"/>
                </a:solidFill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4D52A844-CCCB-491E-A032-DCF6082AC246}"/>
                </a:ext>
              </a:extLst>
            </p:cNvPr>
            <p:cNvSpPr/>
            <p:nvPr/>
          </p:nvSpPr>
          <p:spPr>
            <a:xfrm>
              <a:off x="1784060" y="2761486"/>
              <a:ext cx="333463" cy="22755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948F1D7F-D685-471D-BD05-21A994154B7B}"/>
                </a:ext>
              </a:extLst>
            </p:cNvPr>
            <p:cNvSpPr/>
            <p:nvPr/>
          </p:nvSpPr>
          <p:spPr>
            <a:xfrm>
              <a:off x="1784060" y="3066474"/>
              <a:ext cx="333463" cy="226503"/>
            </a:xfrm>
            <a:prstGeom prst="rect">
              <a:avLst/>
            </a:prstGeom>
            <a:pattFill prst="smConfetti">
              <a:fgClr>
                <a:schemeClr val="accent2"/>
              </a:fgClr>
              <a:bgClr>
                <a:schemeClr val="tx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A27156F0-A7DF-4EE7-8D3B-90BAD737D5B4}"/>
                </a:ext>
              </a:extLst>
            </p:cNvPr>
            <p:cNvSpPr/>
            <p:nvPr/>
          </p:nvSpPr>
          <p:spPr>
            <a:xfrm>
              <a:off x="1784060" y="3382566"/>
              <a:ext cx="333463" cy="2265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270552F0-6D5A-4A92-AB0D-93213CA38780}"/>
                </a:ext>
              </a:extLst>
            </p:cNvPr>
            <p:cNvSpPr txBox="1"/>
            <p:nvPr/>
          </p:nvSpPr>
          <p:spPr>
            <a:xfrm>
              <a:off x="2202873" y="2433504"/>
              <a:ext cx="1974497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Hestegjødsel (M)</a:t>
              </a:r>
              <a:endParaRPr lang="en-GB" sz="2000" dirty="0"/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730D4A68-E24F-4647-B743-231879979046}"/>
                </a:ext>
              </a:extLst>
            </p:cNvPr>
            <p:cNvSpPr txBox="1"/>
            <p:nvPr/>
          </p:nvSpPr>
          <p:spPr>
            <a:xfrm>
              <a:off x="2202870" y="2741743"/>
              <a:ext cx="1905002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Fast råtnerest (SD)</a:t>
              </a:r>
              <a:endParaRPr lang="en-GB" sz="2000" dirty="0"/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78ECA54F-FE9F-41AD-95E4-32F2B64A7CF5}"/>
                </a:ext>
              </a:extLst>
            </p:cNvPr>
            <p:cNvSpPr txBox="1"/>
            <p:nvPr/>
          </p:nvSpPr>
          <p:spPr>
            <a:xfrm>
              <a:off x="2202871" y="3044476"/>
              <a:ext cx="2804090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Biokull + flytende råtnerest (B)</a:t>
              </a:r>
              <a:endParaRPr lang="en-GB" sz="2000" dirty="0"/>
            </a:p>
          </p:txBody>
        </p: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A5A38556-346D-4C5F-95C4-FD633A09C522}"/>
                </a:ext>
              </a:extLst>
            </p:cNvPr>
            <p:cNvSpPr txBox="1"/>
            <p:nvPr/>
          </p:nvSpPr>
          <p:spPr>
            <a:xfrm>
              <a:off x="2202871" y="3347209"/>
              <a:ext cx="1905002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Mineralgjødsel (MF)</a:t>
              </a:r>
              <a:r>
                <a:rPr lang="en-GB" sz="2000" dirty="0"/>
                <a:t> </a:t>
              </a:r>
            </a:p>
          </p:txBody>
        </p:sp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7CDF3E9E-CC7C-4F76-B2EB-A18E86C9823C}"/>
                </a:ext>
              </a:extLst>
            </p:cNvPr>
            <p:cNvSpPr txBox="1"/>
            <p:nvPr/>
          </p:nvSpPr>
          <p:spPr>
            <a:xfrm>
              <a:off x="1784059" y="1639996"/>
              <a:ext cx="2503353" cy="312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Forskningsbehandling </a:t>
              </a:r>
              <a:endParaRPr lang="en-GB" sz="2000" dirty="0"/>
            </a:p>
          </p:txBody>
        </p:sp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460044B0-6939-4BD0-8A5D-2BD4EED92358}"/>
                </a:ext>
              </a:extLst>
            </p:cNvPr>
            <p:cNvSpPr txBox="1"/>
            <p:nvPr/>
          </p:nvSpPr>
          <p:spPr>
            <a:xfrm>
              <a:off x="7843328" y="2331677"/>
              <a:ext cx="3036055" cy="10345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Jord</a:t>
              </a:r>
              <a:r>
                <a:rPr lang="en-GB" sz="2000" dirty="0"/>
                <a:t> </a:t>
              </a:r>
              <a:r>
                <a:rPr lang="en-GB" sz="2000" dirty="0" err="1"/>
                <a:t>karbon</a:t>
              </a:r>
              <a:endParaRPr lang="en-GB" sz="2000" dirty="0"/>
            </a:p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Potetavling</a:t>
              </a:r>
              <a:endParaRPr lang="en-GB" sz="2000" dirty="0"/>
            </a:p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Potet</a:t>
              </a:r>
              <a:r>
                <a:rPr lang="en-GB" sz="2000" dirty="0"/>
                <a:t> </a:t>
              </a:r>
              <a:r>
                <a:rPr lang="en-GB" sz="2000" dirty="0" err="1"/>
                <a:t>sykdom</a:t>
              </a:r>
              <a:endParaRPr lang="en-GB" sz="2000" dirty="0"/>
            </a:p>
            <a:p>
              <a:pPr marL="214311" indent="-214311">
                <a:buFont typeface="Arial" panose="020B0604020202020204" pitchFamily="34" charset="0"/>
                <a:buChar char="•"/>
              </a:pPr>
              <a:r>
                <a:rPr lang="en-GB" sz="2000" dirty="0" err="1"/>
                <a:t>Jord</a:t>
              </a:r>
              <a:r>
                <a:rPr lang="en-GB" sz="2000" dirty="0"/>
                <a:t> </a:t>
              </a:r>
              <a:r>
                <a:rPr lang="en-GB" sz="2000" dirty="0" err="1"/>
                <a:t>og</a:t>
              </a:r>
              <a:r>
                <a:rPr lang="en-GB" sz="2000" dirty="0"/>
                <a:t> </a:t>
              </a:r>
              <a:r>
                <a:rPr lang="en-GB" sz="2000" dirty="0" err="1"/>
                <a:t>plantenæringsstoff</a:t>
              </a:r>
              <a:endParaRPr lang="en-GB" sz="2000" dirty="0"/>
            </a:p>
          </p:txBody>
        </p:sp>
        <p:sp>
          <p:nvSpPr>
            <p:cNvPr id="8" name="Multiplikasjonstegn 7">
              <a:extLst>
                <a:ext uri="{FF2B5EF4-FFF2-40B4-BE49-F238E27FC236}">
                  <a16:creationId xmlns:a16="http://schemas.microsoft.com/office/drawing/2014/main" id="{BA9BEFFC-669A-4DA7-AEDB-7E043CE66AFE}"/>
                </a:ext>
              </a:extLst>
            </p:cNvPr>
            <p:cNvSpPr/>
            <p:nvPr/>
          </p:nvSpPr>
          <p:spPr>
            <a:xfrm>
              <a:off x="4193224" y="2333482"/>
              <a:ext cx="699654" cy="718497"/>
            </a:xfrm>
            <a:prstGeom prst="mathMultiply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BBA30F31-034E-4694-934C-D240793A6132}"/>
                </a:ext>
              </a:extLst>
            </p:cNvPr>
            <p:cNvSpPr txBox="1"/>
            <p:nvPr/>
          </p:nvSpPr>
          <p:spPr>
            <a:xfrm>
              <a:off x="4859006" y="1645227"/>
              <a:ext cx="2323815" cy="312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nb-NO" sz="2000" dirty="0"/>
                <a:t>Dekkvekst</a:t>
              </a:r>
              <a:endParaRPr lang="en-GB" sz="2000" dirty="0"/>
            </a:p>
          </p:txBody>
        </p:sp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25C3302D-D0D9-4A9A-B42A-DD4F5F21A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335" y="2438185"/>
              <a:ext cx="412843" cy="442208"/>
            </a:xfrm>
            <a:prstGeom prst="rect">
              <a:avLst/>
            </a:prstGeom>
          </p:spPr>
        </p:pic>
        <p:pic>
          <p:nvPicPr>
            <p:cNvPr id="18" name="Bilde 17">
              <a:extLst>
                <a:ext uri="{FF2B5EF4-FFF2-40B4-BE49-F238E27FC236}">
                  <a16:creationId xmlns:a16="http://schemas.microsoft.com/office/drawing/2014/main" id="{83232D36-3342-4D59-B3EB-A2D456FC7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478" y="2907442"/>
              <a:ext cx="412843" cy="442208"/>
            </a:xfrm>
            <a:prstGeom prst="rect">
              <a:avLst/>
            </a:prstGeom>
          </p:spPr>
        </p:pic>
        <p:sp>
          <p:nvSpPr>
            <p:cNvPr id="19" name="Multiplikasjonstegn 18">
              <a:extLst>
                <a:ext uri="{FF2B5EF4-FFF2-40B4-BE49-F238E27FC236}">
                  <a16:creationId xmlns:a16="http://schemas.microsoft.com/office/drawing/2014/main" id="{DAA9B18D-3F99-46D5-84C2-E18F5C9768A9}"/>
                </a:ext>
              </a:extLst>
            </p:cNvPr>
            <p:cNvSpPr/>
            <p:nvPr/>
          </p:nvSpPr>
          <p:spPr>
            <a:xfrm>
              <a:off x="5072417" y="2923194"/>
              <a:ext cx="475758" cy="48563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B468325A-7300-49E0-B390-CE196906E1EA}"/>
                </a:ext>
              </a:extLst>
            </p:cNvPr>
            <p:cNvSpPr txBox="1"/>
            <p:nvPr/>
          </p:nvSpPr>
          <p:spPr>
            <a:xfrm>
              <a:off x="5630350" y="2584312"/>
              <a:ext cx="1598674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 dirty="0"/>
                <a:t>Vinter rug</a:t>
              </a:r>
              <a:endParaRPr lang="en-GB" sz="2000" dirty="0"/>
            </a:p>
          </p:txBody>
        </p:sp>
        <p:sp>
          <p:nvSpPr>
            <p:cNvPr id="21" name="TekstSylinder 20">
              <a:extLst>
                <a:ext uri="{FF2B5EF4-FFF2-40B4-BE49-F238E27FC236}">
                  <a16:creationId xmlns:a16="http://schemas.microsoft.com/office/drawing/2014/main" id="{4195E45C-D8F1-4194-9060-0CC08A6C92B0}"/>
                </a:ext>
              </a:extLst>
            </p:cNvPr>
            <p:cNvSpPr txBox="1"/>
            <p:nvPr/>
          </p:nvSpPr>
          <p:spPr>
            <a:xfrm>
              <a:off x="5598891" y="3081635"/>
              <a:ext cx="1813310" cy="312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/>
                <a:t>Ikke</a:t>
              </a:r>
              <a:r>
                <a:rPr lang="en-GB" sz="2000" dirty="0"/>
                <a:t> </a:t>
              </a:r>
              <a:r>
                <a:rPr lang="en-GB" sz="2000" dirty="0" err="1"/>
                <a:t>vinter</a:t>
              </a:r>
              <a:r>
                <a:rPr lang="en-GB" sz="2000" dirty="0"/>
                <a:t> rug</a:t>
              </a:r>
            </a:p>
          </p:txBody>
        </p:sp>
        <p:sp>
          <p:nvSpPr>
            <p:cNvPr id="22" name="Høyre klammeparentes 21">
              <a:extLst>
                <a:ext uri="{FF2B5EF4-FFF2-40B4-BE49-F238E27FC236}">
                  <a16:creationId xmlns:a16="http://schemas.microsoft.com/office/drawing/2014/main" id="{6C7AF675-A463-4B38-B4B5-F026C67A2D5E}"/>
                </a:ext>
              </a:extLst>
            </p:cNvPr>
            <p:cNvSpPr/>
            <p:nvPr/>
          </p:nvSpPr>
          <p:spPr>
            <a:xfrm>
              <a:off x="7447655" y="1797979"/>
              <a:ext cx="360218" cy="1538692"/>
            </a:xfrm>
            <a:prstGeom prst="rightBrac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TekstSylinder 22">
              <a:extLst>
                <a:ext uri="{FF2B5EF4-FFF2-40B4-BE49-F238E27FC236}">
                  <a16:creationId xmlns:a16="http://schemas.microsoft.com/office/drawing/2014/main" id="{CE8F3409-D8BA-4F50-B424-A9539997533C}"/>
                </a:ext>
              </a:extLst>
            </p:cNvPr>
            <p:cNvSpPr txBox="1"/>
            <p:nvPr/>
          </p:nvSpPr>
          <p:spPr>
            <a:xfrm>
              <a:off x="7920391" y="1648210"/>
              <a:ext cx="2323815" cy="31275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Analyse</a:t>
              </a:r>
            </a:p>
          </p:txBody>
        </p:sp>
      </p:grpSp>
      <p:sp>
        <p:nvSpPr>
          <p:cNvPr id="24" name="Pil: opp 23">
            <a:extLst>
              <a:ext uri="{FF2B5EF4-FFF2-40B4-BE49-F238E27FC236}">
                <a16:creationId xmlns:a16="http://schemas.microsoft.com/office/drawing/2014/main" id="{49284FD6-C358-4F7C-971F-63E965A022D6}"/>
              </a:ext>
            </a:extLst>
          </p:cNvPr>
          <p:cNvSpPr/>
          <p:nvPr/>
        </p:nvSpPr>
        <p:spPr>
          <a:xfrm rot="8575978">
            <a:off x="2168973" y="1519554"/>
            <a:ext cx="1577900" cy="368364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ysClr val="windowText" lastClr="00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8519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bygning, lastebil, sitter&#10;&#10;Automatisk generert beskrivelse">
            <a:extLst>
              <a:ext uri="{FF2B5EF4-FFF2-40B4-BE49-F238E27FC236}">
                <a16:creationId xmlns:a16="http://schemas.microsoft.com/office/drawing/2014/main" id="{E9E902FC-8C2B-4124-B6BF-737B2715A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 b="-1"/>
          <a:stretch/>
        </p:blipFill>
        <p:spPr>
          <a:xfrm rot="5400000">
            <a:off x="78738" y="564724"/>
            <a:ext cx="6214533" cy="5728548"/>
          </a:xfrm>
          <a:prstGeom prst="rect">
            <a:avLst/>
          </a:prstGeom>
        </p:spPr>
      </p:pic>
      <p:pic>
        <p:nvPicPr>
          <p:cNvPr id="2" name="Bilde 1" descr="Et bilde som inneholder snø, utendørs, kake, mat&#10;&#10;Automatisk generert beskrivelse">
            <a:extLst>
              <a:ext uri="{FF2B5EF4-FFF2-40B4-BE49-F238E27FC236}">
                <a16:creationId xmlns:a16="http://schemas.microsoft.com/office/drawing/2014/main" id="{5097D15B-1F86-4836-B623-BEE532DF6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865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9532236-A7E6-41BD-A3A9-34083FAADEE1}"/>
              </a:ext>
            </a:extLst>
          </p:cNvPr>
          <p:cNvSpPr txBox="1"/>
          <p:nvPr/>
        </p:nvSpPr>
        <p:spPr>
          <a:xfrm>
            <a:off x="6301534" y="397646"/>
            <a:ext cx="5408919" cy="3170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reflection endPos="0" dist="508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4000" b="1" dirty="0"/>
              <a:t>Fast råtnerest</a:t>
            </a:r>
          </a:p>
          <a:p>
            <a:endParaRPr lang="nb-NO" sz="3200" dirty="0"/>
          </a:p>
          <a:p>
            <a:r>
              <a:rPr lang="nb-NO" sz="3200" dirty="0"/>
              <a:t>Total tilsette: 2857 kg</a:t>
            </a:r>
          </a:p>
          <a:p>
            <a:r>
              <a:rPr lang="nb-NO" sz="3200" dirty="0"/>
              <a:t>Karbon: 32 % dm</a:t>
            </a:r>
          </a:p>
          <a:p>
            <a:r>
              <a:rPr lang="nb-NO" sz="3200" dirty="0"/>
              <a:t>Fosfor: 22 000 mg/kg dm</a:t>
            </a:r>
          </a:p>
          <a:p>
            <a:r>
              <a:rPr lang="nb-NO" sz="3200" dirty="0"/>
              <a:t>Nitrogen: 4 % dm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6364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6DD014-FA54-450A-A754-BAF41420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Biokull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Furu</a:t>
            </a:r>
            <a:endParaRPr lang="en-GB" dirty="0"/>
          </a:p>
        </p:txBody>
      </p:sp>
      <p:pic>
        <p:nvPicPr>
          <p:cNvPr id="4" name="Bilde 3" descr="Et bilde som inneholder plast, beholder, mat, sitter&#10;&#10;Automatisk generert beskrivelse">
            <a:extLst>
              <a:ext uri="{FF2B5EF4-FFF2-40B4-BE49-F238E27FC236}">
                <a16:creationId xmlns:a16="http://schemas.microsoft.com/office/drawing/2014/main" id="{B405242E-1358-4B41-A21A-1BAF2856A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663" y="122238"/>
            <a:ext cx="7002463" cy="5230813"/>
          </a:xfrm>
          <a:prstGeom prst="rect">
            <a:avLst/>
          </a:prstGeom>
        </p:spPr>
      </p:pic>
      <p:pic>
        <p:nvPicPr>
          <p:cNvPr id="6" name="Bilde 5" descr="Et bilde som inneholder motor&#10;&#10;Automatisk generert beskrivelse">
            <a:extLst>
              <a:ext uri="{FF2B5EF4-FFF2-40B4-BE49-F238E27FC236}">
                <a16:creationId xmlns:a16="http://schemas.microsoft.com/office/drawing/2014/main" id="{DE5F9E59-1843-4893-A239-B7A9085FA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306" y="786607"/>
            <a:ext cx="5230813" cy="390207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D9B7A88-44D6-4B85-8F26-27A97055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2" y="5424075"/>
            <a:ext cx="1906063" cy="12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78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utendørs, person, mann, gress&#10;&#10;Automatisk generert beskrivelse">
            <a:extLst>
              <a:ext uri="{FF2B5EF4-FFF2-40B4-BE49-F238E27FC236}">
                <a16:creationId xmlns:a16="http://schemas.microsoft.com/office/drawing/2014/main" id="{5C852905-5032-4637-AD66-6685CCF1F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6" r="1837" b="-1"/>
          <a:stretch/>
        </p:blipFill>
        <p:spPr>
          <a:xfrm>
            <a:off x="321731" y="321732"/>
            <a:ext cx="7086768" cy="6214533"/>
          </a:xfrm>
          <a:prstGeom prst="rect">
            <a:avLst/>
          </a:prstGeom>
        </p:spPr>
      </p:pic>
      <p:pic>
        <p:nvPicPr>
          <p:cNvPr id="8" name="Bilde 7" descr="Et bilde som inneholder ung, mann, ridning, brett&#10;&#10;Automatisk generert beskrivelse">
            <a:extLst>
              <a:ext uri="{FF2B5EF4-FFF2-40B4-BE49-F238E27FC236}">
                <a16:creationId xmlns:a16="http://schemas.microsoft.com/office/drawing/2014/main" id="{1CE94B7B-256C-4B7F-A8B2-5362FA0D1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" r="-2" b="-2"/>
          <a:stretch/>
        </p:blipFill>
        <p:spPr>
          <a:xfrm rot="5400000">
            <a:off x="6577838" y="1243835"/>
            <a:ext cx="6214533" cy="437032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3096D3A-5A21-4E7A-8892-4DE1DBA02E78}"/>
              </a:ext>
            </a:extLst>
          </p:cNvPr>
          <p:cNvSpPr txBox="1"/>
          <p:nvPr/>
        </p:nvSpPr>
        <p:spPr>
          <a:xfrm>
            <a:off x="401330" y="407171"/>
            <a:ext cx="6561445" cy="366254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reflection endPos="0" dist="508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4000" b="1" dirty="0"/>
              <a:t>Biokull + flytende råtnerest </a:t>
            </a:r>
          </a:p>
          <a:p>
            <a:endParaRPr lang="nb-NO" sz="3200" dirty="0"/>
          </a:p>
          <a:p>
            <a:r>
              <a:rPr lang="nb-NO" sz="3200" dirty="0"/>
              <a:t>Total tilsette: 133 kg biokull</a:t>
            </a:r>
          </a:p>
          <a:p>
            <a:r>
              <a:rPr lang="nb-NO" sz="3200" dirty="0"/>
              <a:t>		    265 L flytende råtnerest</a:t>
            </a:r>
          </a:p>
          <a:p>
            <a:r>
              <a:rPr lang="nb-NO" sz="3200" dirty="0"/>
              <a:t>Karbon: 64% dm</a:t>
            </a:r>
          </a:p>
          <a:p>
            <a:r>
              <a:rPr lang="nb-NO" sz="3200" dirty="0"/>
              <a:t>Fosfor: 1300 mg/kg dm</a:t>
            </a:r>
          </a:p>
          <a:p>
            <a:r>
              <a:rPr lang="nb-NO" sz="3200" dirty="0"/>
              <a:t>Nitrogen: 2.5 % dm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15130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horse manure">
            <a:extLst>
              <a:ext uri="{FF2B5EF4-FFF2-40B4-BE49-F238E27FC236}">
                <a16:creationId xmlns:a16="http://schemas.microsoft.com/office/drawing/2014/main" id="{EBA3BBF2-F661-4AFA-8591-3EBDB8030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7" r="24824" b="-2"/>
          <a:stretch/>
        </p:blipFill>
        <p:spPr bwMode="auto">
          <a:xfrm>
            <a:off x="321733" y="321732"/>
            <a:ext cx="4367277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horse manure">
            <a:extLst>
              <a:ext uri="{FF2B5EF4-FFF2-40B4-BE49-F238E27FC236}">
                <a16:creationId xmlns:a16="http://schemas.microsoft.com/office/drawing/2014/main" id="{3DDB3918-99EF-4411-8463-4B5E30529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r="7417" b="2"/>
          <a:stretch/>
        </p:blipFill>
        <p:spPr bwMode="auto">
          <a:xfrm>
            <a:off x="4772525" y="321732"/>
            <a:ext cx="7097742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7202628-2EDE-45FB-AC0C-E24FABC8B102}"/>
              </a:ext>
            </a:extLst>
          </p:cNvPr>
          <p:cNvSpPr txBox="1"/>
          <p:nvPr/>
        </p:nvSpPr>
        <p:spPr>
          <a:xfrm>
            <a:off x="4855029" y="389416"/>
            <a:ext cx="5408919" cy="3170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reflection endPos="0" dist="508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4000" b="1" dirty="0"/>
              <a:t>Hestegjødsel</a:t>
            </a:r>
          </a:p>
          <a:p>
            <a:endParaRPr lang="nb-NO" sz="3200" dirty="0"/>
          </a:p>
          <a:p>
            <a:r>
              <a:rPr lang="nb-NO" sz="3200" dirty="0"/>
              <a:t>Total tilsette: 2111 kg</a:t>
            </a:r>
          </a:p>
          <a:p>
            <a:r>
              <a:rPr lang="nb-NO" sz="3200" dirty="0"/>
              <a:t>Karbon: 32 % dm</a:t>
            </a:r>
          </a:p>
          <a:p>
            <a:r>
              <a:rPr lang="nb-NO" sz="3200" dirty="0"/>
              <a:t>Fosfor: 4 500 mg/kg dm</a:t>
            </a:r>
          </a:p>
          <a:p>
            <a:r>
              <a:rPr lang="nb-NO" sz="3200" dirty="0"/>
              <a:t>Nitrogen: 1.4 % dm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91043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457</Words>
  <Application>Microsoft Office PowerPoint</Application>
  <PresentationFormat>Widescreen</PresentationFormat>
  <Paragraphs>179</Paragraphs>
  <Slides>24</Slides>
  <Notes>2</Notes>
  <HiddenSlides>2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Office-tema</vt:lpstr>
      <vt:lpstr>Potential use of biochar in Norwegian agriculture, and how projects were established</vt:lpstr>
      <vt:lpstr>Biokull prosjekter: </vt:lpstr>
      <vt:lpstr>Prosjekt: MERMOLD</vt:lpstr>
      <vt:lpstr>MERMOLD: Effekt av dekkvekst og tilførsel av organisk materiale på jordas moldinnhold, potetavling og jordbårne sjukdommer</vt:lpstr>
      <vt:lpstr>MERMOLD: Effekt av dekkvekst og tilførsel av organisk materiale på jordas moldinnhold, potetavling og jordbårne sjukdommer</vt:lpstr>
      <vt:lpstr>PowerPoint-presentasjon</vt:lpstr>
      <vt:lpstr>Biokull fra Furu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Karbon lagring potensial </vt:lpstr>
      <vt:lpstr>Karbonlagring</vt:lpstr>
      <vt:lpstr>PowerPoint-presentasjon</vt:lpstr>
      <vt:lpstr>2020</vt:lpstr>
      <vt:lpstr>Ny prosjekt: CHARCOAT</vt:lpstr>
      <vt:lpstr>Kan belegg av biokull på potet og gulrot redusere sykdomsangrep under lagring ? </vt:lpstr>
      <vt:lpstr>Lagring eksperiment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Tatiana Rittl</dc:creator>
  <cp:lastModifiedBy>Tatiana Rittl</cp:lastModifiedBy>
  <cp:revision>49</cp:revision>
  <dcterms:created xsi:type="dcterms:W3CDTF">2020-01-28T08:00:19Z</dcterms:created>
  <dcterms:modified xsi:type="dcterms:W3CDTF">2020-03-06T10:14:21Z</dcterms:modified>
</cp:coreProperties>
</file>