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968C"/>
    <a:srgbClr val="005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9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725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80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750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528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43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623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479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403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327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41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461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27C0-11C3-4294-991A-3AC67C96C424}" type="datetimeFigureOut">
              <a:rPr lang="da-DK" smtClean="0"/>
              <a:t>19-03-2020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854B-A876-430C-A192-62CAA073D02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280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7968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42" y="460176"/>
            <a:ext cx="8286691" cy="1144036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Re-thinking </a:t>
            </a:r>
            <a:r>
              <a:rPr lang="en-US" sz="4900" b="1" dirty="0"/>
              <a:t>organic trout production </a:t>
            </a:r>
            <a:r>
              <a:rPr lang="en-US" sz="4000" b="1" dirty="0" smtClean="0"/>
              <a:t>Alfred Jokumsen – ajo@aqua.dtu.dk</a:t>
            </a:r>
            <a:r>
              <a:rPr lang="da-DK" sz="4000" b="1" dirty="0" smtClean="0">
                <a:solidFill>
                  <a:schemeClr val="bg1"/>
                </a:solidFill>
              </a:rPr>
              <a:t> </a:t>
            </a:r>
            <a:r>
              <a:rPr lang="da-DK" sz="3600" b="1" dirty="0" smtClean="0">
                <a:solidFill>
                  <a:schemeClr val="bg1"/>
                </a:solidFill>
              </a:rPr>
              <a:t/>
            </a:r>
            <a:br>
              <a:rPr lang="da-DK" sz="3600" b="1" dirty="0" smtClean="0">
                <a:solidFill>
                  <a:schemeClr val="bg1"/>
                </a:solidFill>
              </a:rPr>
            </a:br>
            <a:endParaRPr lang="da-DK" sz="3600" b="1" dirty="0">
              <a:solidFill>
                <a:schemeClr val="bg1"/>
              </a:solidFill>
            </a:endParaRPr>
          </a:p>
        </p:txBody>
      </p:sp>
      <p:pic>
        <p:nvPicPr>
          <p:cNvPr id="10" name="Pladsholder til indhold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117" y="271814"/>
            <a:ext cx="3214059" cy="1168889"/>
          </a:xfrm>
        </p:spPr>
      </p:pic>
      <p:sp>
        <p:nvSpPr>
          <p:cNvPr id="11" name="Pladsholder til indhold 3"/>
          <p:cNvSpPr txBox="1">
            <a:spLocks/>
          </p:cNvSpPr>
          <p:nvPr/>
        </p:nvSpPr>
        <p:spPr>
          <a:xfrm>
            <a:off x="358743" y="3489159"/>
            <a:ext cx="3937756" cy="5963872"/>
          </a:xfrm>
          <a:prstGeom prst="rect">
            <a:avLst/>
          </a:prstGeom>
          <a:ln w="31750">
            <a:solidFill>
              <a:srgbClr val="00503F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500" b="1" dirty="0" smtClean="0"/>
              <a:t>Hvilke byggesten hviler projektet på?</a:t>
            </a:r>
            <a:r>
              <a:rPr lang="da-DK" sz="2500" dirty="0" smtClean="0"/>
              <a:t> </a:t>
            </a:r>
          </a:p>
          <a:p>
            <a:r>
              <a:rPr lang="da-DK" sz="2500" b="1" dirty="0" smtClean="0"/>
              <a:t>Holistisk - krydsfeltet: Fisk - </a:t>
            </a:r>
            <a:r>
              <a:rPr lang="da-DK" sz="2500" b="1" dirty="0" err="1" smtClean="0"/>
              <a:t>Patogener</a:t>
            </a:r>
            <a:r>
              <a:rPr lang="da-DK" sz="2500" b="1" dirty="0" smtClean="0"/>
              <a:t> – Opdræts-system/miljø og vandkvalitet. </a:t>
            </a:r>
          </a:p>
          <a:p>
            <a:r>
              <a:rPr lang="da-DK" sz="2500" b="1" dirty="0" smtClean="0"/>
              <a:t>1) Skjul/skygge -&gt;  robust          opdrætsmiljø; </a:t>
            </a:r>
          </a:p>
          <a:p>
            <a:r>
              <a:rPr lang="da-DK" sz="2500" b="1" dirty="0" smtClean="0"/>
              <a:t>2) </a:t>
            </a:r>
            <a:r>
              <a:rPr lang="da-DK" sz="2500" b="1" dirty="0" err="1" smtClean="0"/>
              <a:t>Urte</a:t>
            </a:r>
            <a:r>
              <a:rPr lang="da-DK" sz="2500" b="1" dirty="0" smtClean="0"/>
              <a:t> ekstrakter/bakteriel </a:t>
            </a:r>
            <a:r>
              <a:rPr lang="da-DK" sz="2500" b="1" dirty="0" err="1" smtClean="0"/>
              <a:t>surfaktant</a:t>
            </a:r>
            <a:r>
              <a:rPr lang="da-DK" sz="2500" b="1" dirty="0" smtClean="0"/>
              <a:t> mod gælle/hud parasitter; </a:t>
            </a:r>
          </a:p>
          <a:p>
            <a:r>
              <a:rPr lang="da-DK" sz="2500" b="1" dirty="0" smtClean="0"/>
              <a:t>3) Induceret immunitet mod ”rødpletsyge”; </a:t>
            </a:r>
          </a:p>
          <a:p>
            <a:r>
              <a:rPr lang="da-DK" sz="2500" b="1" dirty="0" smtClean="0"/>
              <a:t>4) Reduktion af belastning med organisk stof.</a:t>
            </a:r>
          </a:p>
        </p:txBody>
      </p:sp>
      <p:sp>
        <p:nvSpPr>
          <p:cNvPr id="15" name="Pladsholder til indhold 3"/>
          <p:cNvSpPr txBox="1">
            <a:spLocks/>
          </p:cNvSpPr>
          <p:nvPr/>
        </p:nvSpPr>
        <p:spPr>
          <a:xfrm>
            <a:off x="4539916" y="3489159"/>
            <a:ext cx="3898231" cy="5963871"/>
          </a:xfrm>
          <a:prstGeom prst="rect">
            <a:avLst/>
          </a:prstGeom>
          <a:ln w="31750">
            <a:solidFill>
              <a:srgbClr val="00503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500" b="1" dirty="0" smtClean="0"/>
              <a:t>Hvad producerer projektet? </a:t>
            </a:r>
            <a:endParaRPr lang="da-DK" sz="2500" dirty="0" smtClean="0"/>
          </a:p>
          <a:p>
            <a:r>
              <a:rPr lang="da-DK" sz="2500" b="1" dirty="0"/>
              <a:t>Effekt af skygge/skjul på opdrætsmiljø</a:t>
            </a:r>
          </a:p>
          <a:p>
            <a:r>
              <a:rPr lang="da-DK" sz="2500" b="1" dirty="0" smtClean="0"/>
              <a:t>Effekt </a:t>
            </a:r>
            <a:r>
              <a:rPr lang="da-DK" sz="2500" b="1" dirty="0"/>
              <a:t>af </a:t>
            </a:r>
            <a:r>
              <a:rPr lang="da-DK" sz="2500" b="1" dirty="0" err="1"/>
              <a:t>urte</a:t>
            </a:r>
            <a:r>
              <a:rPr lang="da-DK" sz="2500" b="1" dirty="0"/>
              <a:t> </a:t>
            </a:r>
            <a:r>
              <a:rPr lang="da-DK" sz="2500" b="1" dirty="0" smtClean="0"/>
              <a:t>ekstrakter/     ny </a:t>
            </a:r>
            <a:r>
              <a:rPr lang="da-DK" sz="2500" b="1" dirty="0"/>
              <a:t>bakteriel </a:t>
            </a:r>
            <a:r>
              <a:rPr lang="da-DK" sz="2500" b="1" dirty="0" err="1"/>
              <a:t>surfaktant</a:t>
            </a:r>
            <a:r>
              <a:rPr lang="da-DK" sz="2500" b="1" dirty="0"/>
              <a:t> på gælle parasit infektioner</a:t>
            </a:r>
          </a:p>
          <a:p>
            <a:r>
              <a:rPr lang="da-DK" sz="2500" b="1" dirty="0" smtClean="0"/>
              <a:t>Effekt </a:t>
            </a:r>
            <a:r>
              <a:rPr lang="da-DK" sz="2500" b="1" dirty="0"/>
              <a:t>af induceret immunitet mod “Rødpletsyge”</a:t>
            </a:r>
          </a:p>
          <a:p>
            <a:r>
              <a:rPr lang="da-DK" sz="2500" b="1" dirty="0" smtClean="0"/>
              <a:t>Effekt af </a:t>
            </a:r>
            <a:r>
              <a:rPr lang="da-DK" sz="2500" b="1" dirty="0"/>
              <a:t>specifikke metoder til at reducere belastning med organisk stof/bedre </a:t>
            </a:r>
            <a:r>
              <a:rPr lang="da-DK" sz="2500" b="1" dirty="0" smtClean="0"/>
              <a:t>vandkvalitet</a:t>
            </a:r>
            <a:r>
              <a:rPr lang="da-DK" sz="2500" b="1" dirty="0"/>
              <a:t>.</a:t>
            </a:r>
          </a:p>
          <a:p>
            <a:endParaRPr lang="da-DK" sz="2400" dirty="0"/>
          </a:p>
          <a:p>
            <a:endParaRPr lang="da-DK" sz="2400" dirty="0"/>
          </a:p>
          <a:p>
            <a:pPr marL="0" indent="0">
              <a:buFont typeface="Arial" panose="020B0604020202020204" pitchFamily="34" charset="0"/>
              <a:buNone/>
            </a:pPr>
            <a:endParaRPr lang="da-DK" sz="3200" dirty="0" smtClean="0"/>
          </a:p>
        </p:txBody>
      </p:sp>
      <p:sp>
        <p:nvSpPr>
          <p:cNvPr id="16" name="Pladsholder til indhold 3"/>
          <p:cNvSpPr txBox="1">
            <a:spLocks/>
          </p:cNvSpPr>
          <p:nvPr/>
        </p:nvSpPr>
        <p:spPr>
          <a:xfrm>
            <a:off x="8677519" y="3489159"/>
            <a:ext cx="3931576" cy="5963871"/>
          </a:xfrm>
          <a:prstGeom prst="rect">
            <a:avLst/>
          </a:prstGeom>
          <a:ln w="31750">
            <a:solidFill>
              <a:srgbClr val="00503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500" b="1" dirty="0" smtClean="0"/>
              <a:t>Hvad kan projektets resultater bruges til?</a:t>
            </a:r>
            <a:r>
              <a:rPr lang="da-DK" sz="2500" dirty="0" smtClean="0"/>
              <a:t> </a:t>
            </a:r>
          </a:p>
          <a:p>
            <a:r>
              <a:rPr lang="da-DK" sz="2500" b="1" dirty="0" smtClean="0"/>
              <a:t>Underbygge økologiske standarder (sundhed </a:t>
            </a:r>
            <a:r>
              <a:rPr lang="da-DK" sz="2500" b="1" dirty="0"/>
              <a:t>og </a:t>
            </a:r>
            <a:r>
              <a:rPr lang="da-DK" sz="2500" b="1" dirty="0" smtClean="0"/>
              <a:t>velfærd) - </a:t>
            </a:r>
            <a:r>
              <a:rPr lang="da-DK" sz="2500" b="1" dirty="0"/>
              <a:t>robuste </a:t>
            </a:r>
            <a:r>
              <a:rPr lang="da-DK" sz="2500" b="1" dirty="0" smtClean="0"/>
              <a:t>opdræts systemer.</a:t>
            </a:r>
          </a:p>
          <a:p>
            <a:r>
              <a:rPr lang="da-DK" sz="2500" b="1" dirty="0" smtClean="0"/>
              <a:t>Bæredygtigt økologisk opdræt</a:t>
            </a:r>
          </a:p>
          <a:p>
            <a:r>
              <a:rPr lang="da-DK" sz="2500" b="1" dirty="0" smtClean="0"/>
              <a:t>Rådgivning/myndigheds-betjening og undervisning</a:t>
            </a:r>
          </a:p>
          <a:p>
            <a:r>
              <a:rPr lang="da-DK" sz="2500" b="1" dirty="0" smtClean="0"/>
              <a:t>Nye projektansøgninge</a:t>
            </a:r>
            <a:r>
              <a:rPr lang="da-DK" sz="2500" dirty="0" smtClean="0"/>
              <a:t>r</a:t>
            </a:r>
          </a:p>
        </p:txBody>
      </p:sp>
      <p:sp>
        <p:nvSpPr>
          <p:cNvPr id="22" name="Titel 1"/>
          <p:cNvSpPr txBox="1">
            <a:spLocks/>
          </p:cNvSpPr>
          <p:nvPr/>
        </p:nvSpPr>
        <p:spPr>
          <a:xfrm>
            <a:off x="8992117" y="1835184"/>
            <a:ext cx="2905825" cy="1168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400" b="1" dirty="0" smtClean="0"/>
              <a:t>ShelterFish</a:t>
            </a:r>
            <a:r>
              <a:rPr lang="da-DK" sz="4400" b="1" dirty="0"/>
              <a:t/>
            </a:r>
            <a:br>
              <a:rPr lang="da-DK" sz="4400" b="1" dirty="0"/>
            </a:br>
            <a:endParaRPr lang="da-DK" sz="4400" b="1" dirty="0"/>
          </a:p>
        </p:txBody>
      </p:sp>
      <p:sp>
        <p:nvSpPr>
          <p:cNvPr id="23" name="Titel 1"/>
          <p:cNvSpPr txBox="1">
            <a:spLocks/>
          </p:cNvSpPr>
          <p:nvPr/>
        </p:nvSpPr>
        <p:spPr>
          <a:xfrm>
            <a:off x="358742" y="1604212"/>
            <a:ext cx="8079405" cy="1630833"/>
          </a:xfrm>
          <a:prstGeom prst="rect">
            <a:avLst/>
          </a:prstGeom>
          <a:solidFill>
            <a:srgbClr val="00503F"/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sz="2400" b="1" dirty="0" smtClean="0">
              <a:solidFill>
                <a:schemeClr val="bg1"/>
              </a:solidFill>
            </a:endParaRPr>
          </a:p>
          <a:p>
            <a:r>
              <a:rPr lang="da-DK" sz="3300" b="1" dirty="0" smtClean="0">
                <a:solidFill>
                  <a:schemeClr val="bg1"/>
                </a:solidFill>
                <a:latin typeface="+mn-lt"/>
              </a:rPr>
              <a:t>Projektets baggrund: 1</a:t>
            </a:r>
            <a:r>
              <a:rPr lang="da-DK" sz="3300" b="1" dirty="0">
                <a:solidFill>
                  <a:schemeClr val="bg1"/>
                </a:solidFill>
                <a:latin typeface="+mn-lt"/>
              </a:rPr>
              <a:t>) Parasitter -&gt; hud/gælle infektioner (</a:t>
            </a:r>
            <a:r>
              <a:rPr lang="da-DK" sz="3300" b="1" dirty="0" err="1">
                <a:solidFill>
                  <a:schemeClr val="bg1"/>
                </a:solidFill>
                <a:latin typeface="+mn-lt"/>
              </a:rPr>
              <a:t>Costia</a:t>
            </a:r>
            <a:r>
              <a:rPr lang="da-DK" sz="3300" b="1" dirty="0">
                <a:solidFill>
                  <a:schemeClr val="bg1"/>
                </a:solidFill>
                <a:latin typeface="+mn-lt"/>
              </a:rPr>
              <a:t>) - dødelig for yngel/mindre </a:t>
            </a:r>
            <a:r>
              <a:rPr lang="da-DK" sz="3300" b="1" dirty="0" smtClean="0">
                <a:solidFill>
                  <a:schemeClr val="bg1"/>
                </a:solidFill>
                <a:latin typeface="+mn-lt"/>
              </a:rPr>
              <a:t>fisk; </a:t>
            </a:r>
            <a:r>
              <a:rPr lang="da-DK" sz="3300" b="1" dirty="0">
                <a:solidFill>
                  <a:schemeClr val="bg1"/>
                </a:solidFill>
                <a:latin typeface="+mn-lt"/>
              </a:rPr>
              <a:t>2) Bakterie “rødpletsyge” (RMS) -&gt; </a:t>
            </a:r>
            <a:r>
              <a:rPr lang="da-DK" sz="3300" b="1" dirty="0" smtClean="0">
                <a:solidFill>
                  <a:schemeClr val="bg1"/>
                </a:solidFill>
                <a:latin typeface="+mn-lt"/>
              </a:rPr>
              <a:t>høj ned-klassificering/kassation </a:t>
            </a:r>
            <a:r>
              <a:rPr lang="da-DK" sz="3300" b="1" dirty="0">
                <a:solidFill>
                  <a:schemeClr val="bg1"/>
                </a:solidFill>
                <a:latin typeface="+mn-lt"/>
              </a:rPr>
              <a:t>af </a:t>
            </a:r>
            <a:r>
              <a:rPr lang="da-DK" sz="3300" b="1" dirty="0" smtClean="0">
                <a:solidFill>
                  <a:schemeClr val="bg1"/>
                </a:solidFill>
                <a:latin typeface="+mn-lt"/>
              </a:rPr>
              <a:t>fisk </a:t>
            </a:r>
            <a:r>
              <a:rPr lang="da-DK" sz="3300" b="1" dirty="0">
                <a:solidFill>
                  <a:schemeClr val="bg1"/>
                </a:solidFill>
                <a:latin typeface="+mn-lt"/>
              </a:rPr>
              <a:t>ved </a:t>
            </a:r>
            <a:r>
              <a:rPr lang="da-DK" sz="3300" b="1" dirty="0" smtClean="0">
                <a:solidFill>
                  <a:schemeClr val="bg1"/>
                </a:solidFill>
                <a:latin typeface="+mn-lt"/>
              </a:rPr>
              <a:t>slagtning </a:t>
            </a:r>
            <a:r>
              <a:rPr lang="da-DK" sz="3300" b="1" smtClean="0">
                <a:solidFill>
                  <a:schemeClr val="bg1"/>
                </a:solidFill>
                <a:latin typeface="+mn-lt"/>
              </a:rPr>
              <a:t>i sammenhæng med </a:t>
            </a:r>
            <a:r>
              <a:rPr lang="da-DK" sz="3300" b="1" dirty="0" smtClean="0">
                <a:solidFill>
                  <a:schemeClr val="bg1"/>
                </a:solidFill>
                <a:latin typeface="+mn-lt"/>
              </a:rPr>
              <a:t>3) Metoder til bedre velfærd og vandkvalitet.</a:t>
            </a:r>
            <a:endParaRPr lang="da-DK" sz="3300" b="1" dirty="0" smtClean="0">
              <a:solidFill>
                <a:schemeClr val="bg1"/>
              </a:solidFill>
            </a:endParaRPr>
          </a:p>
          <a:p>
            <a:endParaRPr lang="da-DK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4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7968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/>
          <p:cNvSpPr txBox="1">
            <a:spLocks/>
          </p:cNvSpPr>
          <p:nvPr/>
        </p:nvSpPr>
        <p:spPr>
          <a:xfrm>
            <a:off x="358742" y="460176"/>
            <a:ext cx="8286691" cy="1144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7600" b="1" dirty="0"/>
              <a:t>Re-thinking organic trout production </a:t>
            </a:r>
            <a:endParaRPr lang="en-US" sz="17600" b="1" dirty="0" smtClean="0"/>
          </a:p>
          <a:p>
            <a:r>
              <a:rPr lang="en-US" sz="14400" b="1" dirty="0" smtClean="0"/>
              <a:t>Alfred </a:t>
            </a:r>
            <a:r>
              <a:rPr lang="en-US" sz="14400" b="1" dirty="0"/>
              <a:t>Jokumsen – ajo@aqua.dtu.dk </a:t>
            </a:r>
            <a:r>
              <a:rPr lang="da-DK" sz="8900" b="1" dirty="0" smtClean="0">
                <a:solidFill>
                  <a:schemeClr val="bg1"/>
                </a:solidFill>
              </a:rPr>
              <a:t/>
            </a:r>
            <a:br>
              <a:rPr lang="da-DK" sz="8900" b="1" dirty="0" smtClean="0">
                <a:solidFill>
                  <a:schemeClr val="bg1"/>
                </a:solidFill>
              </a:rPr>
            </a:br>
            <a:r>
              <a:rPr lang="da-DK" sz="3600" b="1" dirty="0" smtClean="0">
                <a:solidFill>
                  <a:schemeClr val="bg1"/>
                </a:solidFill>
              </a:rPr>
              <a:t/>
            </a:r>
            <a:br>
              <a:rPr lang="da-DK" sz="3600" b="1" dirty="0" smtClean="0">
                <a:solidFill>
                  <a:schemeClr val="bg1"/>
                </a:solidFill>
              </a:rPr>
            </a:br>
            <a:endParaRPr lang="da-DK" sz="3600" b="1" dirty="0">
              <a:solidFill>
                <a:schemeClr val="bg1"/>
              </a:solidFill>
            </a:endParaRPr>
          </a:p>
        </p:txBody>
      </p:sp>
      <p:pic>
        <p:nvPicPr>
          <p:cNvPr id="49" name="Pladsholder til indhold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117" y="271814"/>
            <a:ext cx="3214059" cy="1168889"/>
          </a:xfrm>
        </p:spPr>
      </p:pic>
      <p:sp>
        <p:nvSpPr>
          <p:cNvPr id="51" name="Titel 1"/>
          <p:cNvSpPr txBox="1">
            <a:spLocks/>
          </p:cNvSpPr>
          <p:nvPr/>
        </p:nvSpPr>
        <p:spPr>
          <a:xfrm>
            <a:off x="8992117" y="1835184"/>
            <a:ext cx="2905825" cy="1168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400" b="1" dirty="0" smtClean="0"/>
              <a:t>ShelterFish</a:t>
            </a:r>
            <a:br>
              <a:rPr lang="da-DK" sz="4400" b="1" dirty="0" smtClean="0"/>
            </a:br>
            <a:endParaRPr lang="da-DK" sz="4400" b="1" dirty="0"/>
          </a:p>
        </p:txBody>
      </p:sp>
      <p:sp>
        <p:nvSpPr>
          <p:cNvPr id="52" name="Titel 1"/>
          <p:cNvSpPr txBox="1">
            <a:spLocks/>
          </p:cNvSpPr>
          <p:nvPr/>
        </p:nvSpPr>
        <p:spPr>
          <a:xfrm>
            <a:off x="358741" y="1453343"/>
            <a:ext cx="8547001" cy="1129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/>
              <a:t>E</a:t>
            </a:r>
            <a:r>
              <a:rPr lang="da-DK" sz="3600" b="1" dirty="0" smtClean="0"/>
              <a:t>ksempler på synergi i projektet</a:t>
            </a:r>
            <a:endParaRPr lang="da-DK" sz="3600" b="1" dirty="0"/>
          </a:p>
        </p:txBody>
      </p:sp>
      <p:sp>
        <p:nvSpPr>
          <p:cNvPr id="54" name="Pladsholder til indhold 3"/>
          <p:cNvSpPr txBox="1">
            <a:spLocks/>
          </p:cNvSpPr>
          <p:nvPr/>
        </p:nvSpPr>
        <p:spPr>
          <a:xfrm>
            <a:off x="358741" y="3004071"/>
            <a:ext cx="5789395" cy="6051917"/>
          </a:xfrm>
          <a:prstGeom prst="rect">
            <a:avLst/>
          </a:prstGeom>
          <a:ln w="31750">
            <a:solidFill>
              <a:srgbClr val="00503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500" b="1" dirty="0"/>
              <a:t>S</a:t>
            </a:r>
            <a:r>
              <a:rPr lang="da-DK" sz="2500" b="1" dirty="0" smtClean="0"/>
              <a:t>amarbejde</a:t>
            </a:r>
            <a:r>
              <a:rPr lang="da-DK" sz="2500" b="1" dirty="0"/>
              <a:t>: </a:t>
            </a:r>
            <a:r>
              <a:rPr lang="da-DK" sz="2500" b="1" dirty="0" smtClean="0"/>
              <a:t>Holistisk tilgang med inddragelse af:</a:t>
            </a:r>
          </a:p>
          <a:p>
            <a:pPr marL="0" indent="0">
              <a:buNone/>
            </a:pPr>
            <a:r>
              <a:rPr lang="da-DK" sz="2500" b="1" dirty="0" smtClean="0"/>
              <a:t>    - Dambrugere</a:t>
            </a:r>
          </a:p>
          <a:p>
            <a:pPr marL="0" indent="0">
              <a:buNone/>
            </a:pPr>
            <a:r>
              <a:rPr lang="da-DK" sz="2500" b="1" dirty="0"/>
              <a:t> </a:t>
            </a:r>
            <a:r>
              <a:rPr lang="da-DK" sz="2500" b="1" dirty="0" smtClean="0"/>
              <a:t>   - Foderproducenter</a:t>
            </a:r>
          </a:p>
          <a:p>
            <a:pPr marL="0" indent="0">
              <a:buNone/>
            </a:pPr>
            <a:r>
              <a:rPr lang="da-DK" sz="2500" b="1" dirty="0"/>
              <a:t> </a:t>
            </a:r>
            <a:r>
              <a:rPr lang="da-DK" sz="2500" b="1" dirty="0" smtClean="0"/>
              <a:t>   - Brancheorganisation (Dansk </a:t>
            </a:r>
          </a:p>
          <a:p>
            <a:pPr marL="0" indent="0">
              <a:buNone/>
            </a:pPr>
            <a:r>
              <a:rPr lang="da-DK" sz="2500" b="1" dirty="0"/>
              <a:t> </a:t>
            </a:r>
            <a:r>
              <a:rPr lang="da-DK" sz="2500" b="1" dirty="0" smtClean="0"/>
              <a:t>      Akvakultur)</a:t>
            </a:r>
          </a:p>
          <a:p>
            <a:pPr marL="0" indent="0">
              <a:buNone/>
            </a:pPr>
            <a:r>
              <a:rPr lang="da-DK" sz="2500" b="1" dirty="0"/>
              <a:t> </a:t>
            </a:r>
            <a:r>
              <a:rPr lang="da-DK" sz="2500" b="1" dirty="0" smtClean="0"/>
              <a:t>   - Proces- og </a:t>
            </a:r>
            <a:r>
              <a:rPr lang="da-DK" sz="2500" b="1" dirty="0" err="1" smtClean="0"/>
              <a:t>afsætningsvirkomheder</a:t>
            </a:r>
            <a:endParaRPr lang="da-DK" sz="2500" b="1" dirty="0" smtClean="0"/>
          </a:p>
          <a:p>
            <a:pPr marL="0" indent="0">
              <a:buNone/>
            </a:pPr>
            <a:r>
              <a:rPr lang="da-DK" sz="2500" b="1" dirty="0"/>
              <a:t> </a:t>
            </a:r>
            <a:r>
              <a:rPr lang="da-DK" sz="2500" b="1" dirty="0" smtClean="0"/>
              <a:t>   - Forskere</a:t>
            </a:r>
          </a:p>
          <a:p>
            <a:pPr marL="0" indent="0">
              <a:buNone/>
            </a:pPr>
            <a:r>
              <a:rPr lang="da-DK" sz="2500" b="1" dirty="0"/>
              <a:t> </a:t>
            </a:r>
            <a:r>
              <a:rPr lang="da-DK" sz="2500" b="1" dirty="0" smtClean="0"/>
              <a:t>   - Konsulenter/Rådgivere</a:t>
            </a:r>
          </a:p>
        </p:txBody>
      </p:sp>
      <p:sp>
        <p:nvSpPr>
          <p:cNvPr id="55" name="Pladsholder til indhold 3"/>
          <p:cNvSpPr txBox="1">
            <a:spLocks/>
          </p:cNvSpPr>
          <p:nvPr/>
        </p:nvSpPr>
        <p:spPr>
          <a:xfrm>
            <a:off x="6428288" y="3004071"/>
            <a:ext cx="5777888" cy="6051917"/>
          </a:xfrm>
          <a:prstGeom prst="rect">
            <a:avLst/>
          </a:prstGeom>
          <a:ln w="31750">
            <a:solidFill>
              <a:srgbClr val="00503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500" b="1" dirty="0"/>
              <a:t>Formidling: </a:t>
            </a:r>
            <a:endParaRPr lang="da-DK" sz="2500" b="1" dirty="0" smtClean="0"/>
          </a:p>
          <a:p>
            <a:pPr marL="0" indent="0">
              <a:buNone/>
            </a:pPr>
            <a:r>
              <a:rPr lang="da-DK" sz="2500" b="1" dirty="0" smtClean="0"/>
              <a:t>      - Erhvervs integreret projekt</a:t>
            </a:r>
          </a:p>
          <a:p>
            <a:pPr marL="0" indent="0">
              <a:buNone/>
            </a:pPr>
            <a:r>
              <a:rPr lang="da-DK" sz="2500" b="1" dirty="0"/>
              <a:t> </a:t>
            </a:r>
            <a:r>
              <a:rPr lang="da-DK" sz="2500" b="1" dirty="0" smtClean="0"/>
              <a:t>     - Årlige projektmøder</a:t>
            </a:r>
          </a:p>
          <a:p>
            <a:pPr marL="0" indent="0">
              <a:buNone/>
            </a:pPr>
            <a:r>
              <a:rPr lang="da-DK" sz="2500" b="1" dirty="0" smtClean="0"/>
              <a:t>      - Temadage</a:t>
            </a:r>
          </a:p>
          <a:p>
            <a:pPr marL="0" indent="0">
              <a:buNone/>
            </a:pPr>
            <a:r>
              <a:rPr lang="da-DK" sz="2500" b="1" dirty="0" smtClean="0"/>
              <a:t>      - Nyhedsbreve</a:t>
            </a:r>
          </a:p>
          <a:p>
            <a:pPr marL="0" indent="0">
              <a:buNone/>
            </a:pPr>
            <a:r>
              <a:rPr lang="da-DK" sz="2500" b="1" dirty="0"/>
              <a:t> </a:t>
            </a:r>
            <a:r>
              <a:rPr lang="da-DK" sz="2500" b="1" dirty="0" smtClean="0"/>
              <a:t>     - Publikationer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0856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</TotalTime>
  <Words>248</Words>
  <Application>Microsoft Office PowerPoint</Application>
  <PresentationFormat>A3 Paper (297x420 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Re-thinking organic trout production Alfred Jokumsen – ajo@aqua.dtu.dk  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Projekttitel</dc:title>
  <dc:creator>Christine Dilling</dc:creator>
  <cp:lastModifiedBy>Alfred Jokumsen</cp:lastModifiedBy>
  <cp:revision>95</cp:revision>
  <cp:lastPrinted>2020-03-04T08:20:36Z</cp:lastPrinted>
  <dcterms:created xsi:type="dcterms:W3CDTF">2020-03-02T08:02:36Z</dcterms:created>
  <dcterms:modified xsi:type="dcterms:W3CDTF">2020-03-19T00:23:32Z</dcterms:modified>
</cp:coreProperties>
</file>